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30" r:id="rId3"/>
    <p:sldId id="296" r:id="rId4"/>
    <p:sldId id="367" r:id="rId5"/>
    <p:sldId id="363" r:id="rId6"/>
    <p:sldId id="313" r:id="rId7"/>
    <p:sldId id="309" r:id="rId8"/>
    <p:sldId id="366" r:id="rId9"/>
    <p:sldId id="329" r:id="rId10"/>
  </p:sldIdLst>
  <p:sldSz cx="9144000" cy="5143500" type="screen16x9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5" userDrawn="1">
          <p15:clr>
            <a:srgbClr val="A4A3A4"/>
          </p15:clr>
        </p15:guide>
        <p15:guide id="2" pos="28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B6D"/>
    <a:srgbClr val="1D4E89"/>
    <a:srgbClr val="EEF2F5"/>
    <a:srgbClr val="F6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533" y="91"/>
      </p:cViewPr>
      <p:guideLst>
        <p:guide orient="horz" pos="1635"/>
        <p:guide pos="28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</a:fld>
            <a:endParaRPr lang="zh-CN" altLang="en-US"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</a:fld>
            <a:endParaRPr lang="zh-CN" altLang="en-US"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Open Sans" panose="020B06060305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Open Sans" panose="020B06060305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Open Sans" panose="020B06060305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Open Sans" panose="020B06060305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Open Sans" panose="020B06060305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"/>
            <a:ext cx="9144000" cy="1172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"/>
            <a:ext cx="9144000" cy="1172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079391"/>
            <a:ext cx="3155795" cy="18871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矩形 1"/>
          <p:cNvSpPr/>
          <p:nvPr userDrawn="1"/>
        </p:nvSpPr>
        <p:spPr>
          <a:xfrm>
            <a:off x="3256156" y="1059366"/>
            <a:ext cx="3311912" cy="191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4817327" y="3047070"/>
            <a:ext cx="4326673" cy="19263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3047071"/>
            <a:ext cx="4672361" cy="191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679581" y="1068240"/>
            <a:ext cx="2464419" cy="18871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9144000" cy="1172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257810"/>
            <a:ext cx="4572000" cy="18871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" name="矩形 2"/>
          <p:cNvSpPr/>
          <p:nvPr userDrawn="1"/>
        </p:nvSpPr>
        <p:spPr>
          <a:xfrm>
            <a:off x="4572000" y="1257810"/>
            <a:ext cx="4572000" cy="1887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9144000" cy="1172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12294" y="1350977"/>
            <a:ext cx="2181726" cy="152549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2358189" y="1350976"/>
            <a:ext cx="2181726" cy="152549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604084" y="1350976"/>
            <a:ext cx="2181726" cy="152549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6849979" y="1350975"/>
            <a:ext cx="2181726" cy="152549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fld id="{B13F87CF-3569-4A6D-ABE9-80B564D3AF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fld id="{E431EDE2-ED55-47B1-BF0C-0EF98048EB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/>
          <p:nvPr/>
        </p:nvSpPr>
        <p:spPr>
          <a:xfrm rot="10800000">
            <a:off x="0" y="0"/>
            <a:ext cx="9144000" cy="3992136"/>
          </a:xfrm>
          <a:custGeom>
            <a:avLst/>
            <a:gdLst>
              <a:gd name="connsiteX0" fmla="*/ 9144000 w 9144000"/>
              <a:gd name="connsiteY0" fmla="*/ 3992136 h 3992136"/>
              <a:gd name="connsiteX1" fmla="*/ 0 w 9144000"/>
              <a:gd name="connsiteY1" fmla="*/ 3992136 h 3992136"/>
              <a:gd name="connsiteX2" fmla="*/ 0 w 9144000"/>
              <a:gd name="connsiteY2" fmla="*/ 379141 h 3992136"/>
              <a:gd name="connsiteX3" fmla="*/ 4301185 w 9144000"/>
              <a:gd name="connsiteY3" fmla="*/ 379141 h 3992136"/>
              <a:gd name="connsiteX4" fmla="*/ 4572001 w 9144000"/>
              <a:gd name="connsiteY4" fmla="*/ 0 h 3992136"/>
              <a:gd name="connsiteX5" fmla="*/ 4842816 w 9144000"/>
              <a:gd name="connsiteY5" fmla="*/ 379141 h 3992136"/>
              <a:gd name="connsiteX6" fmla="*/ 9144000 w 9144000"/>
              <a:gd name="connsiteY6" fmla="*/ 379141 h 39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3992136">
                <a:moveTo>
                  <a:pt x="9144000" y="3992136"/>
                </a:moveTo>
                <a:lnTo>
                  <a:pt x="0" y="3992136"/>
                </a:lnTo>
                <a:lnTo>
                  <a:pt x="0" y="379141"/>
                </a:lnTo>
                <a:lnTo>
                  <a:pt x="4301185" y="379141"/>
                </a:lnTo>
                <a:lnTo>
                  <a:pt x="4572001" y="0"/>
                </a:lnTo>
                <a:lnTo>
                  <a:pt x="4842816" y="379141"/>
                </a:lnTo>
                <a:lnTo>
                  <a:pt x="9144000" y="3791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459481" y="2218114"/>
            <a:ext cx="222504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组会</a:t>
            </a:r>
            <a:r>
              <a:rPr kumimoji="0" lang="zh-CN" altLang="en-US" sz="40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汇报</a:t>
            </a:r>
            <a:endParaRPr kumimoji="0" lang="zh-CN" altLang="en-US" sz="4000" b="1" i="0" u="none" strike="noStrike" kern="1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349571" y="3213149"/>
            <a:ext cx="244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893848" y="651943"/>
            <a:ext cx="1356304" cy="1356304"/>
            <a:chOff x="3893848" y="1276412"/>
            <a:chExt cx="1356304" cy="1356304"/>
          </a:xfrm>
        </p:grpSpPr>
        <p:sp>
          <p:nvSpPr>
            <p:cNvPr id="3" name="椭圆 2"/>
            <p:cNvSpPr/>
            <p:nvPr/>
          </p:nvSpPr>
          <p:spPr>
            <a:xfrm>
              <a:off x="3893848" y="1276412"/>
              <a:ext cx="1356304" cy="1356304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endParaRPr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4008813" y="1508646"/>
              <a:ext cx="1126374" cy="827336"/>
            </a:xfrm>
            <a:custGeom>
              <a:avLst/>
              <a:gdLst>
                <a:gd name="T0" fmla="*/ 690 w 702"/>
                <a:gd name="T1" fmla="*/ 144 h 517"/>
                <a:gd name="T2" fmla="*/ 358 w 702"/>
                <a:gd name="T3" fmla="*/ 1 h 517"/>
                <a:gd name="T4" fmla="*/ 351 w 702"/>
                <a:gd name="T5" fmla="*/ 0 h 517"/>
                <a:gd name="T6" fmla="*/ 345 w 702"/>
                <a:gd name="T7" fmla="*/ 1 h 517"/>
                <a:gd name="T8" fmla="*/ 12 w 702"/>
                <a:gd name="T9" fmla="*/ 144 h 517"/>
                <a:gd name="T10" fmla="*/ 0 w 702"/>
                <a:gd name="T11" fmla="*/ 164 h 517"/>
                <a:gd name="T12" fmla="*/ 12 w 702"/>
                <a:gd name="T13" fmla="*/ 183 h 517"/>
                <a:gd name="T14" fmla="*/ 345 w 702"/>
                <a:gd name="T15" fmla="*/ 326 h 517"/>
                <a:gd name="T16" fmla="*/ 358 w 702"/>
                <a:gd name="T17" fmla="*/ 326 h 517"/>
                <a:gd name="T18" fmla="*/ 616 w 702"/>
                <a:gd name="T19" fmla="*/ 215 h 517"/>
                <a:gd name="T20" fmla="*/ 616 w 702"/>
                <a:gd name="T21" fmla="*/ 329 h 517"/>
                <a:gd name="T22" fmla="*/ 593 w 702"/>
                <a:gd name="T23" fmla="*/ 370 h 517"/>
                <a:gd name="T24" fmla="*/ 616 w 702"/>
                <a:gd name="T25" fmla="*/ 412 h 517"/>
                <a:gd name="T26" fmla="*/ 616 w 702"/>
                <a:gd name="T27" fmla="*/ 452 h 517"/>
                <a:gd name="T28" fmla="*/ 650 w 702"/>
                <a:gd name="T29" fmla="*/ 452 h 517"/>
                <a:gd name="T30" fmla="*/ 650 w 702"/>
                <a:gd name="T31" fmla="*/ 412 h 517"/>
                <a:gd name="T32" fmla="*/ 674 w 702"/>
                <a:gd name="T33" fmla="*/ 370 h 517"/>
                <a:gd name="T34" fmla="*/ 650 w 702"/>
                <a:gd name="T35" fmla="*/ 329 h 517"/>
                <a:gd name="T36" fmla="*/ 650 w 702"/>
                <a:gd name="T37" fmla="*/ 200 h 517"/>
                <a:gd name="T38" fmla="*/ 690 w 702"/>
                <a:gd name="T39" fmla="*/ 183 h 517"/>
                <a:gd name="T40" fmla="*/ 702 w 702"/>
                <a:gd name="T41" fmla="*/ 164 h 517"/>
                <a:gd name="T42" fmla="*/ 690 w 702"/>
                <a:gd name="T43" fmla="*/ 144 h 517"/>
                <a:gd name="T44" fmla="*/ 351 w 702"/>
                <a:gd name="T45" fmla="*/ 355 h 517"/>
                <a:gd name="T46" fmla="*/ 336 w 702"/>
                <a:gd name="T47" fmla="*/ 352 h 517"/>
                <a:gd name="T48" fmla="*/ 129 w 702"/>
                <a:gd name="T49" fmla="*/ 262 h 517"/>
                <a:gd name="T50" fmla="*/ 129 w 702"/>
                <a:gd name="T51" fmla="*/ 386 h 517"/>
                <a:gd name="T52" fmla="*/ 327 w 702"/>
                <a:gd name="T53" fmla="*/ 517 h 517"/>
                <a:gd name="T54" fmla="*/ 375 w 702"/>
                <a:gd name="T55" fmla="*/ 517 h 517"/>
                <a:gd name="T56" fmla="*/ 574 w 702"/>
                <a:gd name="T57" fmla="*/ 386 h 517"/>
                <a:gd name="T58" fmla="*/ 574 w 702"/>
                <a:gd name="T59" fmla="*/ 262 h 517"/>
                <a:gd name="T60" fmla="*/ 366 w 702"/>
                <a:gd name="T61" fmla="*/ 352 h 517"/>
                <a:gd name="T62" fmla="*/ 351 w 702"/>
                <a:gd name="T63" fmla="*/ 355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2" h="517">
                  <a:moveTo>
                    <a:pt x="690" y="144"/>
                  </a:moveTo>
                  <a:cubicBezTo>
                    <a:pt x="358" y="1"/>
                    <a:pt x="358" y="1"/>
                    <a:pt x="358" y="1"/>
                  </a:cubicBezTo>
                  <a:cubicBezTo>
                    <a:pt x="356" y="0"/>
                    <a:pt x="353" y="0"/>
                    <a:pt x="351" y="0"/>
                  </a:cubicBezTo>
                  <a:cubicBezTo>
                    <a:pt x="349" y="0"/>
                    <a:pt x="347" y="0"/>
                    <a:pt x="345" y="1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5" y="147"/>
                    <a:pt x="0" y="155"/>
                    <a:pt x="0" y="164"/>
                  </a:cubicBezTo>
                  <a:cubicBezTo>
                    <a:pt x="0" y="172"/>
                    <a:pt x="5" y="180"/>
                    <a:pt x="12" y="183"/>
                  </a:cubicBezTo>
                  <a:cubicBezTo>
                    <a:pt x="345" y="326"/>
                    <a:pt x="345" y="326"/>
                    <a:pt x="345" y="326"/>
                  </a:cubicBezTo>
                  <a:cubicBezTo>
                    <a:pt x="349" y="328"/>
                    <a:pt x="354" y="328"/>
                    <a:pt x="358" y="326"/>
                  </a:cubicBezTo>
                  <a:cubicBezTo>
                    <a:pt x="616" y="215"/>
                    <a:pt x="616" y="215"/>
                    <a:pt x="616" y="215"/>
                  </a:cubicBezTo>
                  <a:cubicBezTo>
                    <a:pt x="616" y="329"/>
                    <a:pt x="616" y="329"/>
                    <a:pt x="616" y="329"/>
                  </a:cubicBezTo>
                  <a:cubicBezTo>
                    <a:pt x="602" y="336"/>
                    <a:pt x="593" y="352"/>
                    <a:pt x="593" y="370"/>
                  </a:cubicBezTo>
                  <a:cubicBezTo>
                    <a:pt x="593" y="389"/>
                    <a:pt x="602" y="405"/>
                    <a:pt x="616" y="412"/>
                  </a:cubicBezTo>
                  <a:cubicBezTo>
                    <a:pt x="616" y="452"/>
                    <a:pt x="616" y="452"/>
                    <a:pt x="616" y="452"/>
                  </a:cubicBezTo>
                  <a:cubicBezTo>
                    <a:pt x="650" y="452"/>
                    <a:pt x="650" y="452"/>
                    <a:pt x="650" y="452"/>
                  </a:cubicBezTo>
                  <a:cubicBezTo>
                    <a:pt x="650" y="412"/>
                    <a:pt x="650" y="412"/>
                    <a:pt x="650" y="412"/>
                  </a:cubicBezTo>
                  <a:cubicBezTo>
                    <a:pt x="664" y="405"/>
                    <a:pt x="674" y="389"/>
                    <a:pt x="674" y="370"/>
                  </a:cubicBezTo>
                  <a:cubicBezTo>
                    <a:pt x="674" y="352"/>
                    <a:pt x="664" y="336"/>
                    <a:pt x="650" y="329"/>
                  </a:cubicBezTo>
                  <a:cubicBezTo>
                    <a:pt x="650" y="200"/>
                    <a:pt x="650" y="200"/>
                    <a:pt x="650" y="200"/>
                  </a:cubicBezTo>
                  <a:cubicBezTo>
                    <a:pt x="690" y="183"/>
                    <a:pt x="690" y="183"/>
                    <a:pt x="690" y="183"/>
                  </a:cubicBezTo>
                  <a:cubicBezTo>
                    <a:pt x="697" y="180"/>
                    <a:pt x="702" y="172"/>
                    <a:pt x="702" y="164"/>
                  </a:cubicBezTo>
                  <a:cubicBezTo>
                    <a:pt x="702" y="155"/>
                    <a:pt x="697" y="147"/>
                    <a:pt x="690" y="144"/>
                  </a:cubicBezTo>
                  <a:close/>
                  <a:moveTo>
                    <a:pt x="351" y="355"/>
                  </a:moveTo>
                  <a:cubicBezTo>
                    <a:pt x="346" y="355"/>
                    <a:pt x="341" y="354"/>
                    <a:pt x="336" y="352"/>
                  </a:cubicBezTo>
                  <a:cubicBezTo>
                    <a:pt x="129" y="262"/>
                    <a:pt x="129" y="262"/>
                    <a:pt x="129" y="262"/>
                  </a:cubicBezTo>
                  <a:cubicBezTo>
                    <a:pt x="129" y="386"/>
                    <a:pt x="129" y="386"/>
                    <a:pt x="129" y="386"/>
                  </a:cubicBezTo>
                  <a:cubicBezTo>
                    <a:pt x="129" y="487"/>
                    <a:pt x="280" y="517"/>
                    <a:pt x="327" y="517"/>
                  </a:cubicBezTo>
                  <a:cubicBezTo>
                    <a:pt x="375" y="517"/>
                    <a:pt x="375" y="517"/>
                    <a:pt x="375" y="517"/>
                  </a:cubicBezTo>
                  <a:cubicBezTo>
                    <a:pt x="410" y="517"/>
                    <a:pt x="574" y="487"/>
                    <a:pt x="574" y="386"/>
                  </a:cubicBezTo>
                  <a:cubicBezTo>
                    <a:pt x="574" y="262"/>
                    <a:pt x="574" y="262"/>
                    <a:pt x="574" y="262"/>
                  </a:cubicBezTo>
                  <a:cubicBezTo>
                    <a:pt x="366" y="352"/>
                    <a:pt x="366" y="352"/>
                    <a:pt x="366" y="352"/>
                  </a:cubicBezTo>
                  <a:cubicBezTo>
                    <a:pt x="361" y="354"/>
                    <a:pt x="356" y="355"/>
                    <a:pt x="351" y="3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2685415" y="3992245"/>
            <a:ext cx="3773170" cy="333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charset="0"/>
              </a:rPr>
              <a:t>汇报人：章恺逸		汇报时间：2023/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charset="0"/>
              </a:rPr>
              <a:t>11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charset="0"/>
              </a:rPr>
              <a:t>/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charset="0"/>
              </a:rPr>
              <a:t>11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Open Sans" panose="020B0606030504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-10641"/>
            <a:ext cx="9144000" cy="11731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08061" y="178404"/>
            <a:ext cx="261874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sz="3600" b="1" kern="100">
                <a:solidFill>
                  <a:schemeClr val="bg1"/>
                </a:solidFill>
                <a:latin typeface="+mj-lt"/>
                <a:ea typeface="Open Sans" panose="020B0606030504020204" charset="0"/>
                <a:cs typeface="Open Sans" panose="020B0606030504020204" charset="0"/>
              </a:rPr>
              <a:t>CONTENTS</a:t>
            </a:r>
            <a:endParaRPr sz="3600" b="1" kern="100">
              <a:solidFill>
                <a:schemeClr val="bg1"/>
              </a:solidFill>
              <a:latin typeface="+mj-lt"/>
              <a:ea typeface="Open Sans" panose="020B0606030504020204" charset="0"/>
              <a:cs typeface="Open Sans" panose="020B06060305040202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0681" y="1868835"/>
            <a:ext cx="7488609" cy="2189062"/>
            <a:chOff x="478301" y="1868835"/>
            <a:chExt cx="7488609" cy="2189062"/>
          </a:xfrm>
        </p:grpSpPr>
        <p:sp>
          <p:nvSpPr>
            <p:cNvPr id="17" name="文本框 6"/>
            <p:cNvSpPr txBox="1">
              <a:spLocks noChangeArrowheads="1"/>
            </p:cNvSpPr>
            <p:nvPr/>
          </p:nvSpPr>
          <p:spPr bwMode="auto">
            <a:xfrm>
              <a:off x="1070462" y="1868835"/>
              <a:ext cx="222504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b="1">
                  <a:solidFill>
                    <a:schemeClr val="accent1"/>
                  </a:solidFill>
                  <a:latin typeface="+mj-ea"/>
                  <a:ea typeface="+mj-ea"/>
                  <a:cs typeface="Open Sans" panose="020B0606030504020204" charset="0"/>
                </a:rPr>
                <a:t>进一步</a:t>
              </a:r>
              <a:r>
                <a:rPr lang="zh-CN" altLang="en-US" sz="2000" b="1">
                  <a:solidFill>
                    <a:schemeClr val="accent1"/>
                  </a:solidFill>
                  <a:latin typeface="+mj-ea"/>
                  <a:ea typeface="+mj-ea"/>
                  <a:cs typeface="Open Sans" panose="020B0606030504020204" charset="0"/>
                </a:rPr>
                <a:t>的确定</a:t>
              </a:r>
              <a:r>
                <a:rPr lang="zh-CN" altLang="en-US" sz="2000" b="1">
                  <a:solidFill>
                    <a:schemeClr val="accent1"/>
                  </a:solidFill>
                  <a:latin typeface="+mj-ea"/>
                  <a:ea typeface="+mj-ea"/>
                  <a:cs typeface="Open Sans" panose="020B0606030504020204" charset="0"/>
                </a:rPr>
                <a:t>方向</a:t>
              </a:r>
              <a:endParaRPr lang="zh-CN" altLang="en-US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70462" y="2268945"/>
              <a:ext cx="2183130" cy="252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anose="020B0306030504020204" charset="0"/>
                  <a:ea typeface="Open Sans" panose="020B0606030504020204" charset="0"/>
                  <a:cs typeface="Open Sans Light" panose="020B0306030504020204" charset="0"/>
                </a:rPr>
                <a:t>基于静态分析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anose="020B0306030504020204" charset="0"/>
                  <a:ea typeface="Open Sans" panose="020B0606030504020204" charset="0"/>
                  <a:cs typeface="Open Sans Light" panose="020B0306030504020204" charset="0"/>
                </a:rPr>
                <a:t>的安卓恶意代码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anose="020B0306030504020204" charset="0"/>
                  <a:ea typeface="Open Sans" panose="020B0606030504020204" charset="0"/>
                  <a:cs typeface="Open Sans Light" panose="020B0306030504020204" charset="0"/>
                </a:rPr>
                <a:t>分析</a:t>
              </a:r>
              <a:endPara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endParaRPr>
            </a:p>
          </p:txBody>
        </p:sp>
        <p:sp>
          <p:nvSpPr>
            <p:cNvPr id="19" name="文本框 6"/>
            <p:cNvSpPr txBox="1">
              <a:spLocks noChangeArrowheads="1"/>
            </p:cNvSpPr>
            <p:nvPr/>
          </p:nvSpPr>
          <p:spPr bwMode="auto">
            <a:xfrm>
              <a:off x="6050480" y="1868835"/>
              <a:ext cx="120396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b="1">
                  <a:solidFill>
                    <a:schemeClr val="accent1"/>
                  </a:solidFill>
                  <a:latin typeface="+mj-ea"/>
                  <a:ea typeface="+mj-ea"/>
                  <a:cs typeface="Open Sans" panose="020B0606030504020204" charset="0"/>
                </a:rPr>
                <a:t>基础</a:t>
              </a:r>
              <a:r>
                <a:rPr lang="zh-CN" altLang="en-US" sz="2000" b="1">
                  <a:solidFill>
                    <a:schemeClr val="accent1"/>
                  </a:solidFill>
                  <a:latin typeface="+mj-ea"/>
                  <a:ea typeface="+mj-ea"/>
                  <a:cs typeface="Open Sans" panose="020B0606030504020204" charset="0"/>
                </a:rPr>
                <a:t>学习</a:t>
              </a:r>
              <a:endParaRPr lang="zh-CN" altLang="en-US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050480" y="2268945"/>
              <a:ext cx="1916430" cy="4140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anose="020B0306030504020204" charset="0"/>
                  <a:ea typeface="Open Sans" panose="020B0606030504020204" charset="0"/>
                  <a:cs typeface="Open Sans Light" panose="020B0306030504020204" charset="0"/>
                </a:rPr>
                <a:t>上一次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anose="020B0306030504020204" charset="0"/>
                  <a:ea typeface="Open Sans" panose="020B0606030504020204" charset="0"/>
                  <a:cs typeface="Open Sans Light" panose="020B0306030504020204" charset="0"/>
                </a:rPr>
                <a:t>组会：编程语言和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anose="020B0306030504020204" charset="0"/>
                  <a:ea typeface="Open Sans" panose="020B0606030504020204" charset="0"/>
                  <a:cs typeface="Open Sans Light" panose="020B0306030504020204" charset="0"/>
                </a:rPr>
                <a:t>框架</a:t>
              </a:r>
              <a:endPara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endParaRPr>
            </a:p>
            <a:p>
              <a:pPr lvl="0"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anose="020B0306030504020204" charset="0"/>
                  <a:ea typeface="Open Sans" panose="020B0606030504020204" charset="0"/>
                  <a:cs typeface="Open Sans Light" panose="020B0306030504020204" charset="0"/>
                </a:rPr>
                <a:t>这次增加：恶意代码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anose="020B0306030504020204" charset="0"/>
                  <a:ea typeface="Open Sans" panose="020B0606030504020204" charset="0"/>
                  <a:cs typeface="Open Sans Light" panose="020B0306030504020204" charset="0"/>
                </a:rPr>
                <a:t>分析</a:t>
              </a:r>
              <a:endPara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endParaRPr>
            </a:p>
          </p:txBody>
        </p:sp>
        <p:sp>
          <p:nvSpPr>
            <p:cNvPr id="36" name="文本框 6"/>
            <p:cNvSpPr txBox="1">
              <a:spLocks noChangeArrowheads="1"/>
            </p:cNvSpPr>
            <p:nvPr/>
          </p:nvSpPr>
          <p:spPr bwMode="auto">
            <a:xfrm>
              <a:off x="1070462" y="3405057"/>
              <a:ext cx="120396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b="1">
                  <a:solidFill>
                    <a:schemeClr val="accent1"/>
                  </a:solidFill>
                  <a:latin typeface="+mj-ea"/>
                  <a:ea typeface="+mj-ea"/>
                  <a:cs typeface="Open Sans" panose="020B0606030504020204" charset="0"/>
                </a:rPr>
                <a:t>论文</a:t>
              </a:r>
              <a:r>
                <a:rPr lang="zh-CN" altLang="en-US" sz="2000" b="1">
                  <a:solidFill>
                    <a:schemeClr val="accent1"/>
                  </a:solidFill>
                  <a:latin typeface="+mj-ea"/>
                  <a:ea typeface="+mj-ea"/>
                  <a:cs typeface="Open Sans" panose="020B0606030504020204" charset="0"/>
                </a:rPr>
                <a:t>阅读</a:t>
              </a:r>
              <a:endParaRPr lang="zh-CN" altLang="en-US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070462" y="3805167"/>
              <a:ext cx="716280" cy="252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anose="020B0306030504020204" charset="0"/>
                  <a:ea typeface="Open Sans" panose="020B0606030504020204" charset="0"/>
                  <a:cs typeface="Open Sans Light" panose="020B0306030504020204" charset="0"/>
                </a:rPr>
                <a:t>研究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anose="020B0306030504020204" charset="0"/>
                  <a:ea typeface="Open Sans" panose="020B0606030504020204" charset="0"/>
                  <a:cs typeface="Open Sans Light" panose="020B0306030504020204" charset="0"/>
                </a:rPr>
                <a:t>论文</a:t>
              </a:r>
              <a:endPara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endParaRPr>
            </a:p>
          </p:txBody>
        </p:sp>
        <p:sp>
          <p:nvSpPr>
            <p:cNvPr id="38" name="文本框 6"/>
            <p:cNvSpPr txBox="1">
              <a:spLocks noChangeArrowheads="1"/>
            </p:cNvSpPr>
            <p:nvPr/>
          </p:nvSpPr>
          <p:spPr bwMode="auto">
            <a:xfrm>
              <a:off x="6050480" y="3405058"/>
              <a:ext cx="120396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b="1">
                  <a:solidFill>
                    <a:schemeClr val="accent1"/>
                  </a:solidFill>
                  <a:latin typeface="+mj-ea"/>
                  <a:ea typeface="+mj-ea"/>
                  <a:cs typeface="Open Sans" panose="020B0606030504020204" charset="0"/>
                </a:rPr>
                <a:t>未来</a:t>
              </a:r>
              <a:r>
                <a:rPr lang="zh-CN" altLang="en-US" sz="2000" b="1">
                  <a:solidFill>
                    <a:schemeClr val="accent1"/>
                  </a:solidFill>
                  <a:latin typeface="+mj-ea"/>
                  <a:ea typeface="+mj-ea"/>
                  <a:cs typeface="Open Sans" panose="020B0606030504020204" charset="0"/>
                </a:rPr>
                <a:t>计划</a:t>
              </a:r>
              <a:endParaRPr lang="zh-CN" altLang="en-US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050480" y="3805167"/>
              <a:ext cx="309880" cy="252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endParaRPr>
            </a:p>
          </p:txBody>
        </p:sp>
        <p:sp>
          <p:nvSpPr>
            <p:cNvPr id="2" name="椭圆 1"/>
            <p:cNvSpPr/>
            <p:nvPr/>
          </p:nvSpPr>
          <p:spPr>
            <a:xfrm>
              <a:off x="478301" y="1868835"/>
              <a:ext cx="527069" cy="5270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8301" y="3405056"/>
              <a:ext cx="527069" cy="5270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502231" y="1868835"/>
              <a:ext cx="527069" cy="5270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502231" y="3405056"/>
              <a:ext cx="527069" cy="5270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78005" y="1932314"/>
              <a:ext cx="32766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kern="100">
                  <a:solidFill>
                    <a:schemeClr val="bg1"/>
                  </a:solidFill>
                  <a:latin typeface="+mj-lt"/>
                  <a:ea typeface="Open Sans" panose="020B0606030504020204" charset="0"/>
                  <a:cs typeface="Open Sans" panose="020B0606030504020204" charset="0"/>
                </a:rPr>
                <a:t>1</a:t>
              </a:r>
              <a:endParaRPr lang="zh-CN" altLang="en-US" sz="2000" kern="100">
                <a:solidFill>
                  <a:schemeClr val="bg1"/>
                </a:solidFill>
                <a:latin typeface="+mj-lt"/>
                <a:ea typeface="Open Sans" panose="020B0606030504020204" charset="0"/>
                <a:cs typeface="Open Sans" panose="020B060603050402020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01935" y="1932314"/>
              <a:ext cx="32766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kern="100">
                  <a:solidFill>
                    <a:schemeClr val="bg1"/>
                  </a:solidFill>
                  <a:latin typeface="+mj-lt"/>
                  <a:ea typeface="Open Sans" panose="020B0606030504020204" charset="0"/>
                  <a:cs typeface="Open Sans" panose="020B0606030504020204" charset="0"/>
                </a:rPr>
                <a:t>2</a:t>
              </a:r>
              <a:endParaRPr lang="zh-CN" altLang="en-US" sz="2000" kern="100">
                <a:solidFill>
                  <a:schemeClr val="bg1"/>
                </a:solidFill>
                <a:latin typeface="+mj-lt"/>
                <a:ea typeface="Open Sans" panose="020B0606030504020204" charset="0"/>
                <a:cs typeface="Open Sans" panose="020B060603050402020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78005" y="3458918"/>
              <a:ext cx="32766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kern="100">
                  <a:solidFill>
                    <a:schemeClr val="bg1"/>
                  </a:solidFill>
                  <a:latin typeface="+mj-lt"/>
                  <a:ea typeface="Open Sans" panose="020B0606030504020204" charset="0"/>
                  <a:cs typeface="Open Sans" panose="020B0606030504020204" charset="0"/>
                </a:rPr>
                <a:t>3</a:t>
              </a:r>
              <a:endParaRPr lang="zh-CN" altLang="en-US" sz="2000" kern="100">
                <a:solidFill>
                  <a:schemeClr val="bg1"/>
                </a:solidFill>
                <a:latin typeface="+mj-lt"/>
                <a:ea typeface="Open Sans" panose="020B0606030504020204" charset="0"/>
                <a:cs typeface="Open Sans" panose="020B060603050402020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601935" y="3458918"/>
              <a:ext cx="32766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kern="100">
                  <a:solidFill>
                    <a:schemeClr val="bg1"/>
                  </a:solidFill>
                  <a:latin typeface="+mj-lt"/>
                  <a:ea typeface="Open Sans" panose="020B0606030504020204" charset="0"/>
                  <a:cs typeface="Open Sans" panose="020B0606030504020204" charset="0"/>
                </a:rPr>
                <a:t>4</a:t>
              </a:r>
              <a:endParaRPr lang="zh-CN" altLang="en-US" sz="2000" kern="100">
                <a:solidFill>
                  <a:schemeClr val="bg1"/>
                </a:solidFill>
                <a:latin typeface="+mj-lt"/>
                <a:ea typeface="Open Sans" panose="020B0606030504020204" charset="0"/>
                <a:cs typeface="Open Sans" panose="020B060603050402020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286000" y="2218055"/>
            <a:ext cx="4572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b="1" kern="1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+mn-ea"/>
              </a:rPr>
              <a:t>进一步</a:t>
            </a:r>
            <a:r>
              <a:rPr lang="zh-CN" altLang="en-US" sz="4000" b="1" kern="1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+mn-ea"/>
              </a:rPr>
              <a:t>的确定方向</a:t>
            </a:r>
            <a:endParaRPr lang="zh-CN" altLang="en-US" sz="4000" b="1" kern="10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80142" y="2924900"/>
            <a:ext cx="2183130" cy="252730"/>
          </a:xfrm>
          <a:prstGeom prst="rect">
            <a:avLst/>
          </a:prstGeom>
        </p:spPr>
        <p:txBody>
          <a:bodyPr wrap="none">
            <a:spAutoFit/>
          </a:bodyPr>
          <a:p>
            <a:pPr lvl="0"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rPr>
              <a:t>基于静态分析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rPr>
              <a:t>的安卓恶意代码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rPr>
              <a:t>分析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charset="0"/>
              <a:ea typeface="Open Sans" panose="020B0606030504020204" charset="0"/>
              <a:cs typeface="Open Sans Light" panose="020B0306030504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6"/>
          <p:cNvSpPr txBox="1">
            <a:spLocks noChangeArrowheads="1"/>
          </p:cNvSpPr>
          <p:nvPr/>
        </p:nvSpPr>
        <p:spPr bwMode="auto">
          <a:xfrm>
            <a:off x="3970020" y="156954"/>
            <a:ext cx="120396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</a:rPr>
              <a:t>基础学习</a:t>
            </a:r>
            <a:endParaRPr lang="zh-CN" altLang="en-US" sz="2000" b="1">
              <a:solidFill>
                <a:schemeClr val="accent1"/>
              </a:solidFill>
              <a:latin typeface="+mj-ea"/>
              <a:ea typeface="+mj-ea"/>
              <a:cs typeface="Open Sans" panose="020B060603050402020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80510" y="557064"/>
            <a:ext cx="982980" cy="2298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编程语言和框架</a:t>
            </a:r>
            <a:endParaRPr lang="en-US" altLang="zh-CN" sz="90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356300" y="845197"/>
            <a:ext cx="43140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任意多边形: 形状 18"/>
          <p:cNvSpPr/>
          <p:nvPr/>
        </p:nvSpPr>
        <p:spPr>
          <a:xfrm>
            <a:off x="279286" y="1912170"/>
            <a:ext cx="1790200" cy="1786807"/>
          </a:xfrm>
          <a:custGeom>
            <a:avLst/>
            <a:gdLst>
              <a:gd name="connsiteX0" fmla="*/ 0 w 1263777"/>
              <a:gd name="connsiteY0" fmla="*/ 104235 h 1042352"/>
              <a:gd name="connsiteX1" fmla="*/ 104235 w 1263777"/>
              <a:gd name="connsiteY1" fmla="*/ 0 h 1042352"/>
              <a:gd name="connsiteX2" fmla="*/ 1159542 w 1263777"/>
              <a:gd name="connsiteY2" fmla="*/ 0 h 1042352"/>
              <a:gd name="connsiteX3" fmla="*/ 1263777 w 1263777"/>
              <a:gd name="connsiteY3" fmla="*/ 104235 h 1042352"/>
              <a:gd name="connsiteX4" fmla="*/ 1263777 w 1263777"/>
              <a:gd name="connsiteY4" fmla="*/ 938117 h 1042352"/>
              <a:gd name="connsiteX5" fmla="*/ 1159542 w 1263777"/>
              <a:gd name="connsiteY5" fmla="*/ 1042352 h 1042352"/>
              <a:gd name="connsiteX6" fmla="*/ 104235 w 1263777"/>
              <a:gd name="connsiteY6" fmla="*/ 1042352 h 1042352"/>
              <a:gd name="connsiteX7" fmla="*/ 0 w 1263777"/>
              <a:gd name="connsiteY7" fmla="*/ 938117 h 1042352"/>
              <a:gd name="connsiteX8" fmla="*/ 0 w 1263777"/>
              <a:gd name="connsiteY8" fmla="*/ 104235 h 104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3777" h="1042352">
                <a:moveTo>
                  <a:pt x="0" y="104235"/>
                </a:moveTo>
                <a:cubicBezTo>
                  <a:pt x="0" y="46668"/>
                  <a:pt x="46668" y="0"/>
                  <a:pt x="104235" y="0"/>
                </a:cubicBezTo>
                <a:lnTo>
                  <a:pt x="1159542" y="0"/>
                </a:lnTo>
                <a:cubicBezTo>
                  <a:pt x="1217109" y="0"/>
                  <a:pt x="1263777" y="46668"/>
                  <a:pt x="1263777" y="104235"/>
                </a:cubicBezTo>
                <a:lnTo>
                  <a:pt x="1263777" y="938117"/>
                </a:lnTo>
                <a:cubicBezTo>
                  <a:pt x="1263777" y="995684"/>
                  <a:pt x="1217109" y="1042352"/>
                  <a:pt x="1159542" y="1042352"/>
                </a:cubicBezTo>
                <a:lnTo>
                  <a:pt x="104235" y="1042352"/>
                </a:lnTo>
                <a:cubicBezTo>
                  <a:pt x="46668" y="1042352"/>
                  <a:pt x="0" y="995684"/>
                  <a:pt x="0" y="938117"/>
                </a:cubicBezTo>
                <a:lnTo>
                  <a:pt x="0" y="104235"/>
                </a:lnTo>
                <a:close/>
              </a:path>
            </a:pathLst>
          </a:custGeom>
          <a:solidFill>
            <a:sysClr val="window" lastClr="FFFFFF">
              <a:alpha val="90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54467" tIns="54467" rIns="54467" bIns="277828" numCol="1" spcCol="1270" anchor="t" anchorCtr="0">
            <a:noAutofit/>
          </a:bodyPr>
          <a:lstStyle/>
          <a:p>
            <a:pPr marL="171450" marR="0" lvl="1" indent="-171450" defTabSz="7112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  <a:p>
            <a:pPr marL="171450" marR="0" lvl="1" indent="-171450" defTabSz="7112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20" name="形状 19"/>
          <p:cNvSpPr/>
          <p:nvPr/>
        </p:nvSpPr>
        <p:spPr>
          <a:xfrm>
            <a:off x="1257645" y="2518209"/>
            <a:ext cx="1861030" cy="1861031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</p:sp>
      <p:sp>
        <p:nvSpPr>
          <p:cNvPr id="21" name="任意多边形: 形状 20"/>
          <p:cNvSpPr/>
          <p:nvPr/>
        </p:nvSpPr>
        <p:spPr>
          <a:xfrm>
            <a:off x="628081" y="3250037"/>
            <a:ext cx="1591290" cy="632803"/>
          </a:xfrm>
          <a:custGeom>
            <a:avLst/>
            <a:gdLst>
              <a:gd name="connsiteX0" fmla="*/ 0 w 1123358"/>
              <a:gd name="connsiteY0" fmla="*/ 44672 h 446722"/>
              <a:gd name="connsiteX1" fmla="*/ 44672 w 1123358"/>
              <a:gd name="connsiteY1" fmla="*/ 0 h 446722"/>
              <a:gd name="connsiteX2" fmla="*/ 1078686 w 1123358"/>
              <a:gd name="connsiteY2" fmla="*/ 0 h 446722"/>
              <a:gd name="connsiteX3" fmla="*/ 1123358 w 1123358"/>
              <a:gd name="connsiteY3" fmla="*/ 44672 h 446722"/>
              <a:gd name="connsiteX4" fmla="*/ 1123358 w 1123358"/>
              <a:gd name="connsiteY4" fmla="*/ 402050 h 446722"/>
              <a:gd name="connsiteX5" fmla="*/ 1078686 w 1123358"/>
              <a:gd name="connsiteY5" fmla="*/ 446722 h 446722"/>
              <a:gd name="connsiteX6" fmla="*/ 44672 w 1123358"/>
              <a:gd name="connsiteY6" fmla="*/ 446722 h 446722"/>
              <a:gd name="connsiteX7" fmla="*/ 0 w 1123358"/>
              <a:gd name="connsiteY7" fmla="*/ 402050 h 446722"/>
              <a:gd name="connsiteX8" fmla="*/ 0 w 1123358"/>
              <a:gd name="connsiteY8" fmla="*/ 44672 h 44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3358" h="446722">
                <a:moveTo>
                  <a:pt x="0" y="44672"/>
                </a:moveTo>
                <a:cubicBezTo>
                  <a:pt x="0" y="20000"/>
                  <a:pt x="20000" y="0"/>
                  <a:pt x="44672" y="0"/>
                </a:cubicBezTo>
                <a:lnTo>
                  <a:pt x="1078686" y="0"/>
                </a:lnTo>
                <a:cubicBezTo>
                  <a:pt x="1103358" y="0"/>
                  <a:pt x="1123358" y="20000"/>
                  <a:pt x="1123358" y="44672"/>
                </a:cubicBezTo>
                <a:lnTo>
                  <a:pt x="1123358" y="402050"/>
                </a:lnTo>
                <a:cubicBezTo>
                  <a:pt x="1123358" y="426722"/>
                  <a:pt x="1103358" y="446722"/>
                  <a:pt x="1078686" y="446722"/>
                </a:cubicBezTo>
                <a:lnTo>
                  <a:pt x="44672" y="446722"/>
                </a:lnTo>
                <a:cubicBezTo>
                  <a:pt x="20000" y="446722"/>
                  <a:pt x="0" y="426722"/>
                  <a:pt x="0" y="402050"/>
                </a:cubicBezTo>
                <a:lnTo>
                  <a:pt x="0" y="4467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49279" tIns="37214" rIns="49279" bIns="37214" numCol="1" spcCol="1270" anchor="ctr" anchorCtr="0">
            <a:noAutofit/>
          </a:bodyPr>
          <a:lstStyle/>
          <a:p>
            <a:pPr marL="0" marR="0" lvl="0" indent="0" algn="ctr" defTabSz="8445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22" name="任意多边形: 形状 21"/>
          <p:cNvSpPr/>
          <p:nvPr/>
        </p:nvSpPr>
        <p:spPr>
          <a:xfrm>
            <a:off x="2494401" y="1912170"/>
            <a:ext cx="1790200" cy="1786807"/>
          </a:xfrm>
          <a:custGeom>
            <a:avLst/>
            <a:gdLst>
              <a:gd name="connsiteX0" fmla="*/ 0 w 1263777"/>
              <a:gd name="connsiteY0" fmla="*/ 104235 h 1042352"/>
              <a:gd name="connsiteX1" fmla="*/ 104235 w 1263777"/>
              <a:gd name="connsiteY1" fmla="*/ 0 h 1042352"/>
              <a:gd name="connsiteX2" fmla="*/ 1159542 w 1263777"/>
              <a:gd name="connsiteY2" fmla="*/ 0 h 1042352"/>
              <a:gd name="connsiteX3" fmla="*/ 1263777 w 1263777"/>
              <a:gd name="connsiteY3" fmla="*/ 104235 h 1042352"/>
              <a:gd name="connsiteX4" fmla="*/ 1263777 w 1263777"/>
              <a:gd name="connsiteY4" fmla="*/ 938117 h 1042352"/>
              <a:gd name="connsiteX5" fmla="*/ 1159542 w 1263777"/>
              <a:gd name="connsiteY5" fmla="*/ 1042352 h 1042352"/>
              <a:gd name="connsiteX6" fmla="*/ 104235 w 1263777"/>
              <a:gd name="connsiteY6" fmla="*/ 1042352 h 1042352"/>
              <a:gd name="connsiteX7" fmla="*/ 0 w 1263777"/>
              <a:gd name="connsiteY7" fmla="*/ 938117 h 1042352"/>
              <a:gd name="connsiteX8" fmla="*/ 0 w 1263777"/>
              <a:gd name="connsiteY8" fmla="*/ 104235 h 104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3777" h="1042352">
                <a:moveTo>
                  <a:pt x="0" y="104235"/>
                </a:moveTo>
                <a:cubicBezTo>
                  <a:pt x="0" y="46668"/>
                  <a:pt x="46668" y="0"/>
                  <a:pt x="104235" y="0"/>
                </a:cubicBezTo>
                <a:lnTo>
                  <a:pt x="1159542" y="0"/>
                </a:lnTo>
                <a:cubicBezTo>
                  <a:pt x="1217109" y="0"/>
                  <a:pt x="1263777" y="46668"/>
                  <a:pt x="1263777" y="104235"/>
                </a:cubicBezTo>
                <a:lnTo>
                  <a:pt x="1263777" y="938117"/>
                </a:lnTo>
                <a:cubicBezTo>
                  <a:pt x="1263777" y="995684"/>
                  <a:pt x="1217109" y="1042352"/>
                  <a:pt x="1159542" y="1042352"/>
                </a:cubicBezTo>
                <a:lnTo>
                  <a:pt x="104235" y="1042352"/>
                </a:lnTo>
                <a:cubicBezTo>
                  <a:pt x="46668" y="1042352"/>
                  <a:pt x="0" y="995684"/>
                  <a:pt x="0" y="938117"/>
                </a:cubicBezTo>
                <a:lnTo>
                  <a:pt x="0" y="104235"/>
                </a:lnTo>
                <a:close/>
              </a:path>
            </a:pathLst>
          </a:custGeom>
          <a:solidFill>
            <a:sysClr val="window" lastClr="FFFFFF">
              <a:alpha val="90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54467" tIns="277829" rIns="54467" bIns="54466" numCol="1" spcCol="1270" anchor="t" anchorCtr="0">
            <a:noAutofit/>
          </a:bodyPr>
          <a:lstStyle/>
          <a:p>
            <a:pPr marL="171450" marR="0" lvl="1" indent="-171450" defTabSz="7112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  <a:p>
            <a:pPr marL="171450" marR="0" lvl="1" indent="-171450" defTabSz="7112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23" name="箭头: 环形 22"/>
          <p:cNvSpPr/>
          <p:nvPr/>
        </p:nvSpPr>
        <p:spPr>
          <a:xfrm>
            <a:off x="3457841" y="1219201"/>
            <a:ext cx="2089779" cy="2089779"/>
          </a:xfrm>
          <a:prstGeom prst="circularArrow">
            <a:avLst>
              <a:gd name="adj1" fmla="val 2271"/>
              <a:gd name="adj2" fmla="val 273786"/>
              <a:gd name="adj3" fmla="val 19550703"/>
              <a:gd name="adj4" fmla="val 12575511"/>
              <a:gd name="adj5" fmla="val 265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</p:sp>
      <p:sp>
        <p:nvSpPr>
          <p:cNvPr id="24" name="任意多边形: 形状 23"/>
          <p:cNvSpPr/>
          <p:nvPr/>
        </p:nvSpPr>
        <p:spPr>
          <a:xfrm>
            <a:off x="2843194" y="1773494"/>
            <a:ext cx="1591290" cy="632803"/>
          </a:xfrm>
          <a:custGeom>
            <a:avLst/>
            <a:gdLst>
              <a:gd name="connsiteX0" fmla="*/ 0 w 1123358"/>
              <a:gd name="connsiteY0" fmla="*/ 44672 h 446722"/>
              <a:gd name="connsiteX1" fmla="*/ 44672 w 1123358"/>
              <a:gd name="connsiteY1" fmla="*/ 0 h 446722"/>
              <a:gd name="connsiteX2" fmla="*/ 1078686 w 1123358"/>
              <a:gd name="connsiteY2" fmla="*/ 0 h 446722"/>
              <a:gd name="connsiteX3" fmla="*/ 1123358 w 1123358"/>
              <a:gd name="connsiteY3" fmla="*/ 44672 h 446722"/>
              <a:gd name="connsiteX4" fmla="*/ 1123358 w 1123358"/>
              <a:gd name="connsiteY4" fmla="*/ 402050 h 446722"/>
              <a:gd name="connsiteX5" fmla="*/ 1078686 w 1123358"/>
              <a:gd name="connsiteY5" fmla="*/ 446722 h 446722"/>
              <a:gd name="connsiteX6" fmla="*/ 44672 w 1123358"/>
              <a:gd name="connsiteY6" fmla="*/ 446722 h 446722"/>
              <a:gd name="connsiteX7" fmla="*/ 0 w 1123358"/>
              <a:gd name="connsiteY7" fmla="*/ 402050 h 446722"/>
              <a:gd name="connsiteX8" fmla="*/ 0 w 1123358"/>
              <a:gd name="connsiteY8" fmla="*/ 44672 h 44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3358" h="446722">
                <a:moveTo>
                  <a:pt x="0" y="44672"/>
                </a:moveTo>
                <a:cubicBezTo>
                  <a:pt x="0" y="20000"/>
                  <a:pt x="20000" y="0"/>
                  <a:pt x="44672" y="0"/>
                </a:cubicBezTo>
                <a:lnTo>
                  <a:pt x="1078686" y="0"/>
                </a:lnTo>
                <a:cubicBezTo>
                  <a:pt x="1103358" y="0"/>
                  <a:pt x="1123358" y="20000"/>
                  <a:pt x="1123358" y="44672"/>
                </a:cubicBezTo>
                <a:lnTo>
                  <a:pt x="1123358" y="402050"/>
                </a:lnTo>
                <a:cubicBezTo>
                  <a:pt x="1123358" y="426722"/>
                  <a:pt x="1103358" y="446722"/>
                  <a:pt x="1078686" y="446722"/>
                </a:cubicBezTo>
                <a:lnTo>
                  <a:pt x="44672" y="446722"/>
                </a:lnTo>
                <a:cubicBezTo>
                  <a:pt x="20000" y="446722"/>
                  <a:pt x="0" y="426722"/>
                  <a:pt x="0" y="402050"/>
                </a:cubicBezTo>
                <a:lnTo>
                  <a:pt x="0" y="4467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49279" tIns="37214" rIns="49279" bIns="37214" numCol="1" spcCol="1270" anchor="ctr" anchorCtr="0">
            <a:noAutofit/>
          </a:bodyPr>
          <a:lstStyle/>
          <a:p>
            <a:pPr marL="0" marR="0" lvl="0" indent="0" algn="ctr" defTabSz="8445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25" name="任意多边形: 形状 24"/>
          <p:cNvSpPr/>
          <p:nvPr/>
        </p:nvSpPr>
        <p:spPr>
          <a:xfrm>
            <a:off x="4709514" y="1912170"/>
            <a:ext cx="1790200" cy="1786807"/>
          </a:xfrm>
          <a:custGeom>
            <a:avLst/>
            <a:gdLst>
              <a:gd name="connsiteX0" fmla="*/ 0 w 1263777"/>
              <a:gd name="connsiteY0" fmla="*/ 104235 h 1042352"/>
              <a:gd name="connsiteX1" fmla="*/ 104235 w 1263777"/>
              <a:gd name="connsiteY1" fmla="*/ 0 h 1042352"/>
              <a:gd name="connsiteX2" fmla="*/ 1159542 w 1263777"/>
              <a:gd name="connsiteY2" fmla="*/ 0 h 1042352"/>
              <a:gd name="connsiteX3" fmla="*/ 1263777 w 1263777"/>
              <a:gd name="connsiteY3" fmla="*/ 104235 h 1042352"/>
              <a:gd name="connsiteX4" fmla="*/ 1263777 w 1263777"/>
              <a:gd name="connsiteY4" fmla="*/ 938117 h 1042352"/>
              <a:gd name="connsiteX5" fmla="*/ 1159542 w 1263777"/>
              <a:gd name="connsiteY5" fmla="*/ 1042352 h 1042352"/>
              <a:gd name="connsiteX6" fmla="*/ 104235 w 1263777"/>
              <a:gd name="connsiteY6" fmla="*/ 1042352 h 1042352"/>
              <a:gd name="connsiteX7" fmla="*/ 0 w 1263777"/>
              <a:gd name="connsiteY7" fmla="*/ 938117 h 1042352"/>
              <a:gd name="connsiteX8" fmla="*/ 0 w 1263777"/>
              <a:gd name="connsiteY8" fmla="*/ 104235 h 104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3777" h="1042352">
                <a:moveTo>
                  <a:pt x="0" y="104235"/>
                </a:moveTo>
                <a:cubicBezTo>
                  <a:pt x="0" y="46668"/>
                  <a:pt x="46668" y="0"/>
                  <a:pt x="104235" y="0"/>
                </a:cubicBezTo>
                <a:lnTo>
                  <a:pt x="1159542" y="0"/>
                </a:lnTo>
                <a:cubicBezTo>
                  <a:pt x="1217109" y="0"/>
                  <a:pt x="1263777" y="46668"/>
                  <a:pt x="1263777" y="104235"/>
                </a:cubicBezTo>
                <a:lnTo>
                  <a:pt x="1263777" y="938117"/>
                </a:lnTo>
                <a:cubicBezTo>
                  <a:pt x="1263777" y="995684"/>
                  <a:pt x="1217109" y="1042352"/>
                  <a:pt x="1159542" y="1042352"/>
                </a:cubicBezTo>
                <a:lnTo>
                  <a:pt x="104235" y="1042352"/>
                </a:lnTo>
                <a:cubicBezTo>
                  <a:pt x="46668" y="1042352"/>
                  <a:pt x="0" y="995684"/>
                  <a:pt x="0" y="938117"/>
                </a:cubicBezTo>
                <a:lnTo>
                  <a:pt x="0" y="104235"/>
                </a:lnTo>
                <a:close/>
              </a:path>
            </a:pathLst>
          </a:custGeom>
          <a:solidFill>
            <a:sysClr val="window" lastClr="FFFFFF">
              <a:alpha val="90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54467" tIns="54467" rIns="54467" bIns="277828" numCol="1" spcCol="1270" anchor="t" anchorCtr="0">
            <a:noAutofit/>
          </a:bodyPr>
          <a:lstStyle/>
          <a:p>
            <a:pPr marL="171450" marR="0" lvl="1" indent="-171450" defTabSz="7112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  <a:p>
            <a:pPr marL="171450" marR="0" lvl="1" indent="-171450" defTabSz="7112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26" name="形状 25"/>
          <p:cNvSpPr/>
          <p:nvPr/>
        </p:nvSpPr>
        <p:spPr>
          <a:xfrm>
            <a:off x="5687874" y="2518209"/>
            <a:ext cx="1861030" cy="1861031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</p:sp>
      <p:sp>
        <p:nvSpPr>
          <p:cNvPr id="27" name="任意多边形: 形状 26"/>
          <p:cNvSpPr/>
          <p:nvPr/>
        </p:nvSpPr>
        <p:spPr>
          <a:xfrm>
            <a:off x="5058309" y="3250037"/>
            <a:ext cx="1591290" cy="632803"/>
          </a:xfrm>
          <a:custGeom>
            <a:avLst/>
            <a:gdLst>
              <a:gd name="connsiteX0" fmla="*/ 0 w 1123358"/>
              <a:gd name="connsiteY0" fmla="*/ 44672 h 446722"/>
              <a:gd name="connsiteX1" fmla="*/ 44672 w 1123358"/>
              <a:gd name="connsiteY1" fmla="*/ 0 h 446722"/>
              <a:gd name="connsiteX2" fmla="*/ 1078686 w 1123358"/>
              <a:gd name="connsiteY2" fmla="*/ 0 h 446722"/>
              <a:gd name="connsiteX3" fmla="*/ 1123358 w 1123358"/>
              <a:gd name="connsiteY3" fmla="*/ 44672 h 446722"/>
              <a:gd name="connsiteX4" fmla="*/ 1123358 w 1123358"/>
              <a:gd name="connsiteY4" fmla="*/ 402050 h 446722"/>
              <a:gd name="connsiteX5" fmla="*/ 1078686 w 1123358"/>
              <a:gd name="connsiteY5" fmla="*/ 446722 h 446722"/>
              <a:gd name="connsiteX6" fmla="*/ 44672 w 1123358"/>
              <a:gd name="connsiteY6" fmla="*/ 446722 h 446722"/>
              <a:gd name="connsiteX7" fmla="*/ 0 w 1123358"/>
              <a:gd name="connsiteY7" fmla="*/ 402050 h 446722"/>
              <a:gd name="connsiteX8" fmla="*/ 0 w 1123358"/>
              <a:gd name="connsiteY8" fmla="*/ 44672 h 44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3358" h="446722">
                <a:moveTo>
                  <a:pt x="0" y="44672"/>
                </a:moveTo>
                <a:cubicBezTo>
                  <a:pt x="0" y="20000"/>
                  <a:pt x="20000" y="0"/>
                  <a:pt x="44672" y="0"/>
                </a:cubicBezTo>
                <a:lnTo>
                  <a:pt x="1078686" y="0"/>
                </a:lnTo>
                <a:cubicBezTo>
                  <a:pt x="1103358" y="0"/>
                  <a:pt x="1123358" y="20000"/>
                  <a:pt x="1123358" y="44672"/>
                </a:cubicBezTo>
                <a:lnTo>
                  <a:pt x="1123358" y="402050"/>
                </a:lnTo>
                <a:cubicBezTo>
                  <a:pt x="1123358" y="426722"/>
                  <a:pt x="1103358" y="446722"/>
                  <a:pt x="1078686" y="446722"/>
                </a:cubicBezTo>
                <a:lnTo>
                  <a:pt x="44672" y="446722"/>
                </a:lnTo>
                <a:cubicBezTo>
                  <a:pt x="20000" y="446722"/>
                  <a:pt x="0" y="426722"/>
                  <a:pt x="0" y="402050"/>
                </a:cubicBezTo>
                <a:lnTo>
                  <a:pt x="0" y="4467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49279" tIns="37214" rIns="49279" bIns="37214" numCol="1" spcCol="1270" anchor="ctr" anchorCtr="0">
            <a:noAutofit/>
          </a:bodyPr>
          <a:lstStyle/>
          <a:p>
            <a:pPr marL="0" marR="0" lvl="0" indent="0" algn="ctr" defTabSz="8445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6924631" y="1912170"/>
            <a:ext cx="1790200" cy="1786807"/>
          </a:xfrm>
          <a:prstGeom prst="roundRect">
            <a:avLst>
              <a:gd name="adj" fmla="val 10000"/>
            </a:avLst>
          </a:prstGeom>
          <a:solidFill>
            <a:sysClr val="window" lastClr="FFFFFF">
              <a:alpha val="90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</p:sp>
      <p:sp>
        <p:nvSpPr>
          <p:cNvPr id="29" name="任意多边形: 形状 28"/>
          <p:cNvSpPr/>
          <p:nvPr/>
        </p:nvSpPr>
        <p:spPr>
          <a:xfrm>
            <a:off x="7273423" y="1773494"/>
            <a:ext cx="1591290" cy="632803"/>
          </a:xfrm>
          <a:custGeom>
            <a:avLst/>
            <a:gdLst>
              <a:gd name="connsiteX0" fmla="*/ 0 w 1123358"/>
              <a:gd name="connsiteY0" fmla="*/ 44672 h 446722"/>
              <a:gd name="connsiteX1" fmla="*/ 44672 w 1123358"/>
              <a:gd name="connsiteY1" fmla="*/ 0 h 446722"/>
              <a:gd name="connsiteX2" fmla="*/ 1078686 w 1123358"/>
              <a:gd name="connsiteY2" fmla="*/ 0 h 446722"/>
              <a:gd name="connsiteX3" fmla="*/ 1123358 w 1123358"/>
              <a:gd name="connsiteY3" fmla="*/ 44672 h 446722"/>
              <a:gd name="connsiteX4" fmla="*/ 1123358 w 1123358"/>
              <a:gd name="connsiteY4" fmla="*/ 402050 h 446722"/>
              <a:gd name="connsiteX5" fmla="*/ 1078686 w 1123358"/>
              <a:gd name="connsiteY5" fmla="*/ 446722 h 446722"/>
              <a:gd name="connsiteX6" fmla="*/ 44672 w 1123358"/>
              <a:gd name="connsiteY6" fmla="*/ 446722 h 446722"/>
              <a:gd name="connsiteX7" fmla="*/ 0 w 1123358"/>
              <a:gd name="connsiteY7" fmla="*/ 402050 h 446722"/>
              <a:gd name="connsiteX8" fmla="*/ 0 w 1123358"/>
              <a:gd name="connsiteY8" fmla="*/ 44672 h 44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3358" h="446722">
                <a:moveTo>
                  <a:pt x="0" y="44672"/>
                </a:moveTo>
                <a:cubicBezTo>
                  <a:pt x="0" y="20000"/>
                  <a:pt x="20000" y="0"/>
                  <a:pt x="44672" y="0"/>
                </a:cubicBezTo>
                <a:lnTo>
                  <a:pt x="1078686" y="0"/>
                </a:lnTo>
                <a:cubicBezTo>
                  <a:pt x="1103358" y="0"/>
                  <a:pt x="1123358" y="20000"/>
                  <a:pt x="1123358" y="44672"/>
                </a:cubicBezTo>
                <a:lnTo>
                  <a:pt x="1123358" y="402050"/>
                </a:lnTo>
                <a:cubicBezTo>
                  <a:pt x="1123358" y="426722"/>
                  <a:pt x="1103358" y="446722"/>
                  <a:pt x="1078686" y="446722"/>
                </a:cubicBezTo>
                <a:lnTo>
                  <a:pt x="44672" y="446722"/>
                </a:lnTo>
                <a:cubicBezTo>
                  <a:pt x="20000" y="446722"/>
                  <a:pt x="0" y="426722"/>
                  <a:pt x="0" y="402050"/>
                </a:cubicBezTo>
                <a:lnTo>
                  <a:pt x="0" y="4467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60709" tIns="44834" rIns="60709" bIns="44834" numCol="1" spcCol="1270" anchor="ctr" anchorCtr="0">
            <a:noAutofit/>
          </a:bodyPr>
          <a:lstStyle/>
          <a:p>
            <a:pPr marL="0" marR="0" lvl="0" indent="0" algn="ctr" defTabSz="11112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25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82423" y="1971990"/>
            <a:ext cx="120627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Python</a:t>
            </a:r>
            <a:endParaRPr kumimoji="0" lang="en-US" altLang="zh-CN" sz="1600" b="1" i="0" u="none" strike="noStrike" kern="1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及一些</a:t>
            </a:r>
            <a:r>
              <a:rPr kumimoji="0" lang="zh-CN" altLang="en-US" sz="1600" b="1" i="0" u="none" strike="noStrike" kern="1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库</a:t>
            </a:r>
            <a:endParaRPr kumimoji="0" lang="zh-CN" altLang="en-US" sz="1600" b="1" i="0" u="none" strike="noStrike" kern="1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35" name="矩形 34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 bwMode="auto">
          <a:xfrm>
            <a:off x="685414" y="3391623"/>
            <a:ext cx="79502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1200" b="1" i="1" kern="100">
                <a:solidFill>
                  <a:prstClr val="white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编程语言</a:t>
            </a:r>
            <a:endParaRPr lang="zh-CN" altLang="en-US" sz="1200" b="1" i="1" kern="100">
              <a:solidFill>
                <a:prstClr val="white"/>
              </a:solidFill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36" name="矩形 35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 bwMode="auto">
          <a:xfrm>
            <a:off x="2961233" y="1920783"/>
            <a:ext cx="1254125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1200" b="1" i="1" kern="100">
                <a:solidFill>
                  <a:prstClr val="white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深度学习及</a:t>
            </a:r>
            <a:r>
              <a:rPr lang="zh-CN" altLang="en-US" sz="1200" b="1" i="1" kern="100">
                <a:solidFill>
                  <a:prstClr val="white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框架</a:t>
            </a:r>
            <a:endParaRPr lang="zh-CN" altLang="en-US" sz="1200" b="1" i="1" kern="100">
              <a:solidFill>
                <a:prstClr val="white"/>
              </a:solidFill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37" name="矩形 36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 bwMode="auto">
          <a:xfrm>
            <a:off x="5141950" y="3397751"/>
            <a:ext cx="79502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1200" b="1" i="1" kern="100">
                <a:solidFill>
                  <a:prstClr val="white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基础知识</a:t>
            </a:r>
            <a:endParaRPr lang="zh-CN" altLang="en-US" sz="1200" b="1" i="1" kern="100">
              <a:solidFill>
                <a:prstClr val="white"/>
              </a:solidFill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38" name="矩形 37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 bwMode="auto">
          <a:xfrm>
            <a:off x="7422982" y="1920783"/>
            <a:ext cx="79502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1200" b="1" i="1" kern="100">
                <a:solidFill>
                  <a:prstClr val="white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恶意代码</a:t>
            </a:r>
            <a:endParaRPr lang="zh-CN" altLang="en-US" sz="1200" b="1" i="1" kern="100">
              <a:solidFill>
                <a:prstClr val="white"/>
              </a:solidFill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819323" y="2420803"/>
            <a:ext cx="120627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基于</a:t>
            </a:r>
            <a:r>
              <a:rPr kumimoji="0" lang="en-US" altLang="zh-CN" sz="1600" b="1" i="0" u="none" strike="noStrike" kern="1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Pytorch</a:t>
            </a:r>
            <a:endParaRPr kumimoji="0" lang="en-US" altLang="zh-CN" sz="1600" b="1" i="0" u="none" strike="noStrike" kern="1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001319" y="2420876"/>
            <a:ext cx="1206273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Android</a:t>
            </a:r>
            <a:endParaRPr kumimoji="0" lang="en-US" altLang="zh-CN" sz="1600" b="1" i="0" u="none" strike="noStrike" kern="1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219585" y="2420803"/>
            <a:ext cx="1206273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特征</a:t>
            </a:r>
            <a:r>
              <a:rPr kumimoji="0" lang="zh-CN" altLang="en-US" sz="1600" b="1" i="0" u="none" strike="noStrike" kern="1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收集</a:t>
            </a:r>
            <a:endParaRPr kumimoji="0" lang="zh-CN" altLang="en-US" sz="1600" b="1" i="0" u="none" strike="noStrike" kern="1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特征</a:t>
            </a:r>
            <a:r>
              <a:rPr kumimoji="0" lang="zh-CN" altLang="en-US" sz="1600" b="1" i="0" u="none" strike="noStrike" kern="1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提取</a:t>
            </a:r>
            <a:endParaRPr kumimoji="0" lang="zh-CN" altLang="en-US" sz="1600" b="1" i="0" u="none" strike="noStrike" kern="1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特征</a:t>
            </a:r>
            <a:r>
              <a:rPr kumimoji="0" lang="zh-CN" altLang="en-US" sz="1600" b="1" i="0" u="none" strike="noStrike" kern="1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处理</a:t>
            </a:r>
            <a:endParaRPr kumimoji="0" lang="zh-CN" altLang="en-US" sz="1600" b="1" i="0" u="none" strike="noStrike" kern="1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6"/>
          <p:cNvSpPr txBox="1">
            <a:spLocks noChangeArrowheads="1"/>
          </p:cNvSpPr>
          <p:nvPr/>
        </p:nvSpPr>
        <p:spPr bwMode="auto">
          <a:xfrm>
            <a:off x="3927475" y="158224"/>
            <a:ext cx="120396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  <a:sym typeface="+mn-ea"/>
              </a:rPr>
              <a:t>论文阅读</a:t>
            </a:r>
            <a:endParaRPr lang="zh-CN" altLang="en-US" sz="2000" b="1">
              <a:solidFill>
                <a:schemeClr val="accent1"/>
              </a:solidFill>
              <a:latin typeface="+mj-ea"/>
              <a:ea typeface="+mj-ea"/>
              <a:cs typeface="Open Sans" panose="020B060603050402020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50670" y="557064"/>
            <a:ext cx="6042660" cy="2298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+mn-ea"/>
              </a:rPr>
              <a:t>Android malware obfuscation variants detection method based on multi-granularity opcode features</a:t>
            </a:r>
            <a:endParaRPr lang="zh-CN" altLang="en-US" sz="90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charset="0"/>
              <a:ea typeface="Open Sans" panose="020B0606030504020204" charset="0"/>
              <a:cs typeface="Open Sans" panose="020B0606030504020204" charset="0"/>
              <a:sym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340688" y="845197"/>
            <a:ext cx="42985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4745" y="2822575"/>
            <a:ext cx="3231515" cy="23209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0" y="1205230"/>
            <a:ext cx="4572635" cy="3753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MGOPDroid 系统主要由三个部分组成：</a:t>
            </a:r>
            <a:endParaRPr lang="en-US" sz="1400"/>
          </a:p>
          <a:p>
            <a:r>
              <a:rPr lang="en-US" sz="1400"/>
              <a:t>1</a:t>
            </a:r>
            <a:r>
              <a:rPr lang="zh-CN" altLang="en-US" sz="1400">
                <a:ea typeface="宋体" panose="02010600030101010101" pitchFamily="2" charset="-122"/>
              </a:rPr>
              <a:t>、</a:t>
            </a:r>
            <a:r>
              <a:rPr lang="en-US" sz="1400"/>
              <a:t>选择反混淆特征</a:t>
            </a:r>
            <a:endParaRPr lang="en-US" sz="1400"/>
          </a:p>
          <a:p>
            <a:r>
              <a:rPr lang="en-US" sz="1400"/>
              <a:t>2</a:t>
            </a:r>
            <a:r>
              <a:rPr lang="zh-CN" altLang="en-US" sz="1400">
                <a:ea typeface="宋体" panose="02010600030101010101" pitchFamily="2" charset="-122"/>
              </a:rPr>
              <a:t>、</a:t>
            </a:r>
            <a:r>
              <a:rPr lang="en-US" sz="1400"/>
              <a:t>构建检测模型</a:t>
            </a:r>
            <a:endParaRPr lang="en-US" sz="1400"/>
          </a:p>
          <a:p>
            <a:r>
              <a:rPr lang="en-US" sz="1400"/>
              <a:t>3</a:t>
            </a:r>
            <a:r>
              <a:rPr lang="zh-CN" altLang="en-US" sz="1400">
                <a:ea typeface="宋体" panose="02010600030101010101" pitchFamily="2" charset="-122"/>
              </a:rPr>
              <a:t>、</a:t>
            </a:r>
            <a:r>
              <a:rPr lang="en-US" sz="1400"/>
              <a:t>在移动设备上部署。</a:t>
            </a:r>
            <a:endParaRPr lang="en-US" sz="1400"/>
          </a:p>
          <a:p>
            <a:endParaRPr lang="en-US" sz="1400"/>
          </a:p>
          <a:p>
            <a:r>
              <a:rPr lang="en-US" sz="1400" b="1"/>
              <a:t>首先</a:t>
            </a:r>
            <a:r>
              <a:rPr lang="en-US" sz="1400"/>
              <a:t>，基于Android应用的原始数据集和混淆变体数据集，MGOPDroid 会反编译应用并提取多粒度的操作码序列特征，并先对混淆技术进行分析。</a:t>
            </a:r>
            <a:endParaRPr lang="en-US" sz="1400"/>
          </a:p>
          <a:p>
            <a:endParaRPr lang="en-US" sz="1400"/>
          </a:p>
          <a:p>
            <a:r>
              <a:rPr lang="en-US" sz="1400" b="1"/>
              <a:t>然后</a:t>
            </a:r>
            <a:r>
              <a:rPr lang="en-US" sz="1400"/>
              <a:t>，通过SAOOF算法从大量Android应用及其变体样本中选择反混淆特征，并生成相应的特征数据库。</a:t>
            </a:r>
            <a:endParaRPr lang="en-US" sz="1400"/>
          </a:p>
          <a:p>
            <a:endParaRPr lang="en-US" sz="1400"/>
          </a:p>
          <a:p>
            <a:r>
              <a:rPr lang="zh-CN" altLang="en-US" sz="1400" b="1"/>
              <a:t>接着</a:t>
            </a:r>
            <a:r>
              <a:rPr lang="zh-CN" altLang="en-US" sz="1400"/>
              <a:t>，</a:t>
            </a:r>
            <a:r>
              <a:rPr lang="en-US" sz="1400"/>
              <a:t>在选择特征后，使用特征可视化技术将操作码映射到对应的灰度图像。</a:t>
            </a:r>
            <a:endParaRPr lang="en-US" sz="1400"/>
          </a:p>
          <a:p>
            <a:endParaRPr lang="en-US" sz="1400"/>
          </a:p>
          <a:p>
            <a:r>
              <a:rPr lang="zh-CN" altLang="en-US" sz="1400" b="1"/>
              <a:t>最后</a:t>
            </a:r>
            <a:r>
              <a:rPr lang="en-US" sz="1400"/>
              <a:t>，我们使用图像分类模型中的一些常见技术来处理灰度图像，包括图像增强和全局平均池化。</a:t>
            </a:r>
            <a:endParaRPr lang="en-US" sz="1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55" y="911225"/>
            <a:ext cx="3578860" cy="19113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118100" y="268605"/>
            <a:ext cx="457200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900"/>
              <a:t>“Future Generation Computer Systems” （二区）</a:t>
            </a:r>
            <a:endParaRPr lang="en-US"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6"/>
          <p:cNvSpPr txBox="1">
            <a:spLocks noChangeArrowheads="1"/>
          </p:cNvSpPr>
          <p:nvPr/>
        </p:nvSpPr>
        <p:spPr bwMode="auto">
          <a:xfrm>
            <a:off x="3970020" y="158224"/>
            <a:ext cx="120396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  <a:sym typeface="+mn-ea"/>
              </a:rPr>
              <a:t>论文阅读</a:t>
            </a:r>
            <a:endParaRPr lang="zh-CN" altLang="en-US" sz="2000" b="1">
              <a:solidFill>
                <a:schemeClr val="accent1"/>
              </a:solidFill>
              <a:latin typeface="+mj-ea"/>
              <a:ea typeface="+mj-ea"/>
              <a:cs typeface="Open Sans" panose="020B060603050402020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50670" y="557064"/>
            <a:ext cx="6042660" cy="2298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+mn-ea"/>
              </a:rPr>
              <a:t>Android malware obfuscation variants detection method based on multi-granularity opcode features</a:t>
            </a:r>
            <a:endParaRPr lang="zh-CN" altLang="en-US" sz="90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charset="0"/>
              <a:ea typeface="Open Sans" panose="020B0606030504020204" charset="0"/>
              <a:cs typeface="Open Sans" panose="020B0606030504020204" charset="0"/>
              <a:sym typeface="+mn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340688" y="845197"/>
            <a:ext cx="42985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5173980" y="311785"/>
            <a:ext cx="4572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000">
                <a:sym typeface="+mn-ea"/>
              </a:rPr>
              <a:t>“Future Generation Computer Systems” （二区）</a:t>
            </a:r>
            <a:endParaRPr lang="en-US" sz="1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4500" y="2571750"/>
            <a:ext cx="4726940" cy="2571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495" y="1068070"/>
            <a:ext cx="4639945" cy="1280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5" y="1068070"/>
            <a:ext cx="3844925" cy="16059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95" y="2926080"/>
            <a:ext cx="3844925" cy="18345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286000" y="2218055"/>
            <a:ext cx="4572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b="1" kern="1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+mn-ea"/>
              </a:rPr>
              <a:t>未来</a:t>
            </a:r>
            <a:r>
              <a:rPr lang="zh-CN" altLang="en-US" sz="4000" b="1" kern="1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+mn-ea"/>
              </a:rPr>
              <a:t>计划</a:t>
            </a:r>
            <a:endParaRPr lang="zh-CN" altLang="en-US" sz="4000" b="1" kern="10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250055" y="2997200"/>
            <a:ext cx="643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代码</a:t>
            </a:r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4250055" y="3437890"/>
            <a:ext cx="643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基础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/>
          <p:nvPr/>
        </p:nvSpPr>
        <p:spPr>
          <a:xfrm rot="10800000">
            <a:off x="0" y="0"/>
            <a:ext cx="9144000" cy="3992136"/>
          </a:xfrm>
          <a:custGeom>
            <a:avLst/>
            <a:gdLst>
              <a:gd name="connsiteX0" fmla="*/ 9144000 w 9144000"/>
              <a:gd name="connsiteY0" fmla="*/ 3992136 h 3992136"/>
              <a:gd name="connsiteX1" fmla="*/ 0 w 9144000"/>
              <a:gd name="connsiteY1" fmla="*/ 3992136 h 3992136"/>
              <a:gd name="connsiteX2" fmla="*/ 0 w 9144000"/>
              <a:gd name="connsiteY2" fmla="*/ 379141 h 3992136"/>
              <a:gd name="connsiteX3" fmla="*/ 4301185 w 9144000"/>
              <a:gd name="connsiteY3" fmla="*/ 379141 h 3992136"/>
              <a:gd name="connsiteX4" fmla="*/ 4572001 w 9144000"/>
              <a:gd name="connsiteY4" fmla="*/ 0 h 3992136"/>
              <a:gd name="connsiteX5" fmla="*/ 4842816 w 9144000"/>
              <a:gd name="connsiteY5" fmla="*/ 379141 h 3992136"/>
              <a:gd name="connsiteX6" fmla="*/ 9144000 w 9144000"/>
              <a:gd name="connsiteY6" fmla="*/ 379141 h 39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3992136">
                <a:moveTo>
                  <a:pt x="9144000" y="3992136"/>
                </a:moveTo>
                <a:lnTo>
                  <a:pt x="0" y="3992136"/>
                </a:lnTo>
                <a:lnTo>
                  <a:pt x="0" y="379141"/>
                </a:lnTo>
                <a:lnTo>
                  <a:pt x="4301185" y="379141"/>
                </a:lnTo>
                <a:lnTo>
                  <a:pt x="4572001" y="0"/>
                </a:lnTo>
                <a:lnTo>
                  <a:pt x="4842816" y="379141"/>
                </a:lnTo>
                <a:lnTo>
                  <a:pt x="9144000" y="3791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970212" y="2162234"/>
            <a:ext cx="3203575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THANK YOU</a:t>
            </a:r>
            <a:endParaRPr kumimoji="0" lang="zh-CN" altLang="en-US" sz="4000" b="1" i="0" u="none" strike="noStrike" kern="1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465776" y="3213149"/>
            <a:ext cx="244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893848" y="651943"/>
            <a:ext cx="1356304" cy="1356304"/>
            <a:chOff x="3893848" y="1276412"/>
            <a:chExt cx="1356304" cy="1356304"/>
          </a:xfrm>
        </p:grpSpPr>
        <p:sp>
          <p:nvSpPr>
            <p:cNvPr id="3" name="椭圆 2"/>
            <p:cNvSpPr/>
            <p:nvPr/>
          </p:nvSpPr>
          <p:spPr>
            <a:xfrm>
              <a:off x="3893848" y="1276412"/>
              <a:ext cx="1356304" cy="1356304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endParaRPr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4008813" y="1508646"/>
              <a:ext cx="1126374" cy="827336"/>
            </a:xfrm>
            <a:custGeom>
              <a:avLst/>
              <a:gdLst>
                <a:gd name="T0" fmla="*/ 690 w 702"/>
                <a:gd name="T1" fmla="*/ 144 h 517"/>
                <a:gd name="T2" fmla="*/ 358 w 702"/>
                <a:gd name="T3" fmla="*/ 1 h 517"/>
                <a:gd name="T4" fmla="*/ 351 w 702"/>
                <a:gd name="T5" fmla="*/ 0 h 517"/>
                <a:gd name="T6" fmla="*/ 345 w 702"/>
                <a:gd name="T7" fmla="*/ 1 h 517"/>
                <a:gd name="T8" fmla="*/ 12 w 702"/>
                <a:gd name="T9" fmla="*/ 144 h 517"/>
                <a:gd name="T10" fmla="*/ 0 w 702"/>
                <a:gd name="T11" fmla="*/ 164 h 517"/>
                <a:gd name="T12" fmla="*/ 12 w 702"/>
                <a:gd name="T13" fmla="*/ 183 h 517"/>
                <a:gd name="T14" fmla="*/ 345 w 702"/>
                <a:gd name="T15" fmla="*/ 326 h 517"/>
                <a:gd name="T16" fmla="*/ 358 w 702"/>
                <a:gd name="T17" fmla="*/ 326 h 517"/>
                <a:gd name="T18" fmla="*/ 616 w 702"/>
                <a:gd name="T19" fmla="*/ 215 h 517"/>
                <a:gd name="T20" fmla="*/ 616 w 702"/>
                <a:gd name="T21" fmla="*/ 329 h 517"/>
                <a:gd name="T22" fmla="*/ 593 w 702"/>
                <a:gd name="T23" fmla="*/ 370 h 517"/>
                <a:gd name="T24" fmla="*/ 616 w 702"/>
                <a:gd name="T25" fmla="*/ 412 h 517"/>
                <a:gd name="T26" fmla="*/ 616 w 702"/>
                <a:gd name="T27" fmla="*/ 452 h 517"/>
                <a:gd name="T28" fmla="*/ 650 w 702"/>
                <a:gd name="T29" fmla="*/ 452 h 517"/>
                <a:gd name="T30" fmla="*/ 650 w 702"/>
                <a:gd name="T31" fmla="*/ 412 h 517"/>
                <a:gd name="T32" fmla="*/ 674 w 702"/>
                <a:gd name="T33" fmla="*/ 370 h 517"/>
                <a:gd name="T34" fmla="*/ 650 w 702"/>
                <a:gd name="T35" fmla="*/ 329 h 517"/>
                <a:gd name="T36" fmla="*/ 650 w 702"/>
                <a:gd name="T37" fmla="*/ 200 h 517"/>
                <a:gd name="T38" fmla="*/ 690 w 702"/>
                <a:gd name="T39" fmla="*/ 183 h 517"/>
                <a:gd name="T40" fmla="*/ 702 w 702"/>
                <a:gd name="T41" fmla="*/ 164 h 517"/>
                <a:gd name="T42" fmla="*/ 690 w 702"/>
                <a:gd name="T43" fmla="*/ 144 h 517"/>
                <a:gd name="T44" fmla="*/ 351 w 702"/>
                <a:gd name="T45" fmla="*/ 355 h 517"/>
                <a:gd name="T46" fmla="*/ 336 w 702"/>
                <a:gd name="T47" fmla="*/ 352 h 517"/>
                <a:gd name="T48" fmla="*/ 129 w 702"/>
                <a:gd name="T49" fmla="*/ 262 h 517"/>
                <a:gd name="T50" fmla="*/ 129 w 702"/>
                <a:gd name="T51" fmla="*/ 386 h 517"/>
                <a:gd name="T52" fmla="*/ 327 w 702"/>
                <a:gd name="T53" fmla="*/ 517 h 517"/>
                <a:gd name="T54" fmla="*/ 375 w 702"/>
                <a:gd name="T55" fmla="*/ 517 h 517"/>
                <a:gd name="T56" fmla="*/ 574 w 702"/>
                <a:gd name="T57" fmla="*/ 386 h 517"/>
                <a:gd name="T58" fmla="*/ 574 w 702"/>
                <a:gd name="T59" fmla="*/ 262 h 517"/>
                <a:gd name="T60" fmla="*/ 366 w 702"/>
                <a:gd name="T61" fmla="*/ 352 h 517"/>
                <a:gd name="T62" fmla="*/ 351 w 702"/>
                <a:gd name="T63" fmla="*/ 355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2" h="517">
                  <a:moveTo>
                    <a:pt x="690" y="144"/>
                  </a:moveTo>
                  <a:cubicBezTo>
                    <a:pt x="358" y="1"/>
                    <a:pt x="358" y="1"/>
                    <a:pt x="358" y="1"/>
                  </a:cubicBezTo>
                  <a:cubicBezTo>
                    <a:pt x="356" y="0"/>
                    <a:pt x="353" y="0"/>
                    <a:pt x="351" y="0"/>
                  </a:cubicBezTo>
                  <a:cubicBezTo>
                    <a:pt x="349" y="0"/>
                    <a:pt x="347" y="0"/>
                    <a:pt x="345" y="1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5" y="147"/>
                    <a:pt x="0" y="155"/>
                    <a:pt x="0" y="164"/>
                  </a:cubicBezTo>
                  <a:cubicBezTo>
                    <a:pt x="0" y="172"/>
                    <a:pt x="5" y="180"/>
                    <a:pt x="12" y="183"/>
                  </a:cubicBezTo>
                  <a:cubicBezTo>
                    <a:pt x="345" y="326"/>
                    <a:pt x="345" y="326"/>
                    <a:pt x="345" y="326"/>
                  </a:cubicBezTo>
                  <a:cubicBezTo>
                    <a:pt x="349" y="328"/>
                    <a:pt x="354" y="328"/>
                    <a:pt x="358" y="326"/>
                  </a:cubicBezTo>
                  <a:cubicBezTo>
                    <a:pt x="616" y="215"/>
                    <a:pt x="616" y="215"/>
                    <a:pt x="616" y="215"/>
                  </a:cubicBezTo>
                  <a:cubicBezTo>
                    <a:pt x="616" y="329"/>
                    <a:pt x="616" y="329"/>
                    <a:pt x="616" y="329"/>
                  </a:cubicBezTo>
                  <a:cubicBezTo>
                    <a:pt x="602" y="336"/>
                    <a:pt x="593" y="352"/>
                    <a:pt x="593" y="370"/>
                  </a:cubicBezTo>
                  <a:cubicBezTo>
                    <a:pt x="593" y="389"/>
                    <a:pt x="602" y="405"/>
                    <a:pt x="616" y="412"/>
                  </a:cubicBezTo>
                  <a:cubicBezTo>
                    <a:pt x="616" y="452"/>
                    <a:pt x="616" y="452"/>
                    <a:pt x="616" y="452"/>
                  </a:cubicBezTo>
                  <a:cubicBezTo>
                    <a:pt x="650" y="452"/>
                    <a:pt x="650" y="452"/>
                    <a:pt x="650" y="452"/>
                  </a:cubicBezTo>
                  <a:cubicBezTo>
                    <a:pt x="650" y="412"/>
                    <a:pt x="650" y="412"/>
                    <a:pt x="650" y="412"/>
                  </a:cubicBezTo>
                  <a:cubicBezTo>
                    <a:pt x="664" y="405"/>
                    <a:pt x="674" y="389"/>
                    <a:pt x="674" y="370"/>
                  </a:cubicBezTo>
                  <a:cubicBezTo>
                    <a:pt x="674" y="352"/>
                    <a:pt x="664" y="336"/>
                    <a:pt x="650" y="329"/>
                  </a:cubicBezTo>
                  <a:cubicBezTo>
                    <a:pt x="650" y="200"/>
                    <a:pt x="650" y="200"/>
                    <a:pt x="650" y="200"/>
                  </a:cubicBezTo>
                  <a:cubicBezTo>
                    <a:pt x="690" y="183"/>
                    <a:pt x="690" y="183"/>
                    <a:pt x="690" y="183"/>
                  </a:cubicBezTo>
                  <a:cubicBezTo>
                    <a:pt x="697" y="180"/>
                    <a:pt x="702" y="172"/>
                    <a:pt x="702" y="164"/>
                  </a:cubicBezTo>
                  <a:cubicBezTo>
                    <a:pt x="702" y="155"/>
                    <a:pt x="697" y="147"/>
                    <a:pt x="690" y="144"/>
                  </a:cubicBezTo>
                  <a:close/>
                  <a:moveTo>
                    <a:pt x="351" y="355"/>
                  </a:moveTo>
                  <a:cubicBezTo>
                    <a:pt x="346" y="355"/>
                    <a:pt x="341" y="354"/>
                    <a:pt x="336" y="352"/>
                  </a:cubicBezTo>
                  <a:cubicBezTo>
                    <a:pt x="129" y="262"/>
                    <a:pt x="129" y="262"/>
                    <a:pt x="129" y="262"/>
                  </a:cubicBezTo>
                  <a:cubicBezTo>
                    <a:pt x="129" y="386"/>
                    <a:pt x="129" y="386"/>
                    <a:pt x="129" y="386"/>
                  </a:cubicBezTo>
                  <a:cubicBezTo>
                    <a:pt x="129" y="487"/>
                    <a:pt x="280" y="517"/>
                    <a:pt x="327" y="517"/>
                  </a:cubicBezTo>
                  <a:cubicBezTo>
                    <a:pt x="375" y="517"/>
                    <a:pt x="375" y="517"/>
                    <a:pt x="375" y="517"/>
                  </a:cubicBezTo>
                  <a:cubicBezTo>
                    <a:pt x="410" y="517"/>
                    <a:pt x="574" y="487"/>
                    <a:pt x="574" y="386"/>
                  </a:cubicBezTo>
                  <a:cubicBezTo>
                    <a:pt x="574" y="262"/>
                    <a:pt x="574" y="262"/>
                    <a:pt x="574" y="262"/>
                  </a:cubicBezTo>
                  <a:cubicBezTo>
                    <a:pt x="366" y="352"/>
                    <a:pt x="366" y="352"/>
                    <a:pt x="366" y="352"/>
                  </a:cubicBezTo>
                  <a:cubicBezTo>
                    <a:pt x="361" y="354"/>
                    <a:pt x="356" y="355"/>
                    <a:pt x="351" y="3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9c733616-6340-4497-9593-42f2bdf4ffc4"/>
  <p:tag name="COMMONDATA" val="eyJoZGlkIjoiMmNmYmEwOWQ4Y2Q0M2IxMGZkNjI4ZjhkZDQyNzg1OTYifQ=="/>
</p:tagLst>
</file>

<file path=ppt/theme/theme1.xml><?xml version="1.0" encoding="utf-8"?>
<a:theme xmlns:a="http://schemas.openxmlformats.org/drawingml/2006/main" name="Office 主题​​">
  <a:themeElements>
    <a:clrScheme name="2经典蓝配色方案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0F4C82"/>
      </a:accent1>
      <a:accent2>
        <a:srgbClr val="B3C6D5"/>
      </a:accent2>
      <a:accent3>
        <a:srgbClr val="F7B793"/>
      </a:accent3>
      <a:accent4>
        <a:srgbClr val="F4DBB2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5-3">
      <a:majorFont>
        <a:latin typeface="Open Sans"/>
        <a:ea typeface="Open Sans"/>
        <a:cs typeface=""/>
      </a:majorFont>
      <a:minorFont>
        <a:latin typeface="Open Sans"/>
        <a:ea typeface="Open Sans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Open Sans"/>
        <a:ea typeface=""/>
        <a:cs typeface=""/>
        <a:font script="Jpan" typeface="ＭＳ Ｐゴシック"/>
        <a:font script="Hang" typeface="맑은 고딕"/>
        <a:font script="Hans" typeface="Open Sans"/>
        <a:font script="Hant" typeface="新細明體"/>
        <a:font script="Arab" typeface="Open Sans"/>
        <a:font script="Hebr" typeface="Open Sans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Open Sans"/>
        <a:font script="Uigh" typeface="Microsoft Uighur"/>
        <a:font script="Geor" typeface="Sylfaen"/>
      </a:majorFont>
      <a:minorFont>
        <a:latin typeface="Open Sans"/>
        <a:ea typeface=""/>
        <a:cs typeface=""/>
        <a:font script="Jpan" typeface="ＭＳ Ｐゴシック"/>
        <a:font script="Hang" typeface="맑은 고딕"/>
        <a:font script="Hans" typeface="Open Sans"/>
        <a:font script="Hant" typeface="新細明體"/>
        <a:font script="Arab" typeface="Open Sans"/>
        <a:font script="Hebr" typeface="Open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Open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Open Sans"/>
        <a:ea typeface=""/>
        <a:cs typeface=""/>
        <a:font script="Jpan" typeface="ＭＳ Ｐゴシック"/>
        <a:font script="Hang" typeface="맑은 고딕"/>
        <a:font script="Hans" typeface="Open Sans"/>
        <a:font script="Hant" typeface="新細明體"/>
        <a:font script="Arab" typeface="Open Sans"/>
        <a:font script="Hebr" typeface="Open Sans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Open Sans"/>
        <a:font script="Uigh" typeface="Microsoft Uighur"/>
        <a:font script="Geor" typeface="Sylfaen"/>
      </a:majorFont>
      <a:minorFont>
        <a:latin typeface="Open Sans"/>
        <a:ea typeface=""/>
        <a:cs typeface=""/>
        <a:font script="Jpan" typeface="ＭＳ Ｐゴシック"/>
        <a:font script="Hang" typeface="맑은 고딕"/>
        <a:font script="Hans" typeface="Open Sans"/>
        <a:font script="Hant" typeface="新細明體"/>
        <a:font script="Arab" typeface="Open Sans"/>
        <a:font script="Hebr" typeface="Open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Open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746</Words>
  <Application>WPS Presentation</Application>
  <PresentationFormat>全屏显示(16:9)</PresentationFormat>
  <Paragraphs>95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Open Sans</vt:lpstr>
      <vt:lpstr>Segoe Print</vt:lpstr>
      <vt:lpstr>Calibri Light</vt:lpstr>
      <vt:lpstr>方正宋刻本秀楷简体</vt:lpstr>
      <vt:lpstr>Open Sans Light</vt:lpstr>
      <vt:lpstr>微软雅黑</vt:lpstr>
      <vt:lpstr>Arial Unicode MS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哒哒 熊猫</dc:creator>
  <cp:lastModifiedBy>23914</cp:lastModifiedBy>
  <cp:revision>251</cp:revision>
  <dcterms:created xsi:type="dcterms:W3CDTF">2020-01-28T04:26:00Z</dcterms:created>
  <dcterms:modified xsi:type="dcterms:W3CDTF">2023-11-11T06:42:05Z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1033-12.2.0.13266</vt:lpwstr>
  </property>
  <property fmtid="{D5CDD505-2E9C-101B-9397-08002B2CF9AE}" pid="3" name="ICV">
    <vt:lpwstr>FD3F13E468A14FA282CDA35B94DA8C3E_11</vt:lpwstr>
  </property>
</Properties>
</file>