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93" r:id="rId2"/>
    <p:sldId id="494" r:id="rId3"/>
    <p:sldId id="258" r:id="rId4"/>
    <p:sldId id="505" r:id="rId5"/>
    <p:sldId id="259" r:id="rId6"/>
    <p:sldId id="506" r:id="rId7"/>
    <p:sldId id="504" r:id="rId8"/>
    <p:sldId id="503" r:id="rId9"/>
    <p:sldId id="502" r:id="rId10"/>
    <p:sldId id="501" r:id="rId11"/>
    <p:sldId id="498" r:id="rId12"/>
    <p:sldId id="507" r:id="rId13"/>
    <p:sldId id="50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4451-0B20-484C-8D6F-F18E882F436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C1D42-A4D8-443A-9AED-F3EB3C0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0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A712A-FD8E-4D24-A708-D217C50E192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heed</a:t>
            </a:r>
            <a:r>
              <a:rPr lang="zh-CN" altLang="en-US" dirty="0"/>
              <a:t>协议中    设置 </a:t>
            </a:r>
            <a:r>
              <a:rPr lang="en-US" altLang="zh-CN" dirty="0"/>
              <a:t>TNO &gt;&gt;TCP</a:t>
            </a:r>
            <a:r>
              <a:rPr lang="zh-CN" altLang="en-US" dirty="0"/>
              <a:t>的优势是      减少簇头选择的开销          稳定的簇形成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C1D42-A4D8-443A-9AED-F3EB3C00D8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7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 </a:t>
            </a:r>
            <a:r>
              <a:rPr lang="en-US" altLang="zh-CN" dirty="0"/>
              <a:t>TNO &gt;&gt;TCP</a:t>
            </a:r>
            <a:r>
              <a:rPr lang="zh-CN" altLang="en-US" dirty="0"/>
              <a:t>在该论文中的优势是      减少簇头选择的开销          稳定的簇形成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C1D42-A4D8-443A-9AED-F3EB3C00D8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1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I. Initialize</a:t>
            </a:r>
            <a:r>
              <a:rPr lang="zh-CN" altLang="en-US" dirty="0"/>
              <a:t>（初始化）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 err="1"/>
              <a:t>Snbr</a:t>
            </a:r>
            <a:r>
              <a:rPr lang="en-US" altLang="zh-CN" dirty="0"/>
              <a:t> </a:t>
            </a:r>
            <a:r>
              <a:rPr lang="en-US" altLang="zh-CN" dirty="0" err="1"/>
              <a:t>fv</a:t>
            </a:r>
            <a:r>
              <a:rPr lang="en-US" altLang="zh-CN" dirty="0"/>
              <a:t>: v lies within my cluster range: </a:t>
            </a:r>
            <a:r>
              <a:rPr lang="zh-CN" altLang="en-US" dirty="0"/>
              <a:t>检查节点</a:t>
            </a:r>
            <a:r>
              <a:rPr lang="en-US" altLang="zh-CN" dirty="0"/>
              <a:t>v</a:t>
            </a:r>
            <a:r>
              <a:rPr lang="zh-CN" altLang="en-US" dirty="0"/>
              <a:t>是否在当前节点的簇范围内。</a:t>
            </a:r>
          </a:p>
          <a:p>
            <a:r>
              <a:rPr lang="en-US" altLang="zh-CN" dirty="0"/>
              <a:t>Compute and broadcast cost to 2 </a:t>
            </a:r>
            <a:r>
              <a:rPr lang="en-US" altLang="zh-CN" dirty="0" err="1"/>
              <a:t>Snbr</a:t>
            </a:r>
            <a:r>
              <a:rPr lang="en-US" altLang="zh-CN" dirty="0"/>
              <a:t>: </a:t>
            </a:r>
            <a:r>
              <a:rPr lang="zh-CN" altLang="en-US" dirty="0"/>
              <a:t>计算节点自身的成本并广播给两个相邻节点。</a:t>
            </a:r>
          </a:p>
          <a:p>
            <a:r>
              <a:rPr lang="en-US" altLang="zh-CN" dirty="0" err="1"/>
              <a:t>CHprob</a:t>
            </a:r>
            <a:r>
              <a:rPr lang="en-US" altLang="zh-CN" dirty="0"/>
              <a:t> max(</a:t>
            </a:r>
            <a:r>
              <a:rPr lang="en-US" altLang="zh-CN" dirty="0" err="1"/>
              <a:t>Cprob</a:t>
            </a:r>
            <a:r>
              <a:rPr lang="en-US" altLang="zh-CN" dirty="0"/>
              <a:t>  </a:t>
            </a:r>
            <a:r>
              <a:rPr lang="en-US" altLang="zh-CN" dirty="0" err="1"/>
              <a:t>Eresidual</a:t>
            </a:r>
            <a:r>
              <a:rPr lang="en-US" altLang="zh-CN" dirty="0"/>
              <a:t> Emax; </a:t>
            </a:r>
            <a:r>
              <a:rPr lang="en-US" altLang="zh-CN" dirty="0" err="1"/>
              <a:t>pmin</a:t>
            </a:r>
            <a:r>
              <a:rPr lang="en-US" altLang="zh-CN" dirty="0"/>
              <a:t>): </a:t>
            </a:r>
            <a:r>
              <a:rPr lang="zh-CN" altLang="en-US" dirty="0"/>
              <a:t>计算节点成为簇头的概率，考虑剩余能量、参考最大能量以及阈值</a:t>
            </a:r>
            <a:r>
              <a:rPr lang="en-US" altLang="zh-CN" dirty="0" err="1"/>
              <a:t>pmin</a:t>
            </a:r>
            <a:r>
              <a:rPr lang="zh-CN" altLang="en-US" dirty="0"/>
              <a:t>的最大值。</a:t>
            </a:r>
          </a:p>
          <a:p>
            <a:r>
              <a:rPr lang="en-US" altLang="zh-CN" dirty="0"/>
              <a:t>is final CH FALSE: </a:t>
            </a:r>
            <a:r>
              <a:rPr lang="zh-CN" altLang="en-US" dirty="0"/>
              <a:t>将节点的最终簇头状态设置为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II. Repeat</a:t>
            </a:r>
            <a:r>
              <a:rPr lang="zh-CN" altLang="en-US" dirty="0"/>
              <a:t>（重复执行）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If ((SCH </a:t>
            </a:r>
            <a:r>
              <a:rPr lang="en-US" altLang="zh-CN" dirty="0" err="1"/>
              <a:t>fv</a:t>
            </a:r>
            <a:r>
              <a:rPr lang="en-US" altLang="zh-CN" dirty="0"/>
              <a:t>: v is a cluster </a:t>
            </a:r>
            <a:r>
              <a:rPr lang="en-US" altLang="zh-CN" dirty="0" err="1"/>
              <a:t>headg</a:t>
            </a:r>
            <a:r>
              <a:rPr lang="en-US" altLang="zh-CN" dirty="0"/>
              <a:t>) 6= ): </a:t>
            </a:r>
            <a:r>
              <a:rPr lang="zh-CN" altLang="en-US" dirty="0"/>
              <a:t>如果存在簇头，则执行以下操作。</a:t>
            </a:r>
          </a:p>
          <a:p>
            <a:r>
              <a:rPr lang="en-US" altLang="zh-CN" dirty="0"/>
              <a:t>my cluster head least cost(SCH): </a:t>
            </a:r>
            <a:r>
              <a:rPr lang="zh-CN" altLang="en-US" dirty="0"/>
              <a:t>选择本节点的簇头为在</a:t>
            </a:r>
            <a:r>
              <a:rPr lang="en-US" altLang="zh-CN" dirty="0"/>
              <a:t>SCH</a:t>
            </a:r>
            <a:r>
              <a:rPr lang="zh-CN" altLang="en-US" dirty="0"/>
              <a:t>中成本最低的节点。</a:t>
            </a:r>
          </a:p>
          <a:p>
            <a:r>
              <a:rPr lang="en-US" altLang="zh-CN" dirty="0"/>
              <a:t>If my cluster head = </a:t>
            </a:r>
            <a:r>
              <a:rPr lang="en-US" altLang="zh-CN" dirty="0" err="1"/>
              <a:t>NodeID</a:t>
            </a:r>
            <a:r>
              <a:rPr lang="en-US" altLang="zh-CN" dirty="0"/>
              <a:t>: </a:t>
            </a:r>
            <a:r>
              <a:rPr lang="zh-CN" altLang="en-US" dirty="0"/>
              <a:t>如果本节点是簇头。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CHprob</a:t>
            </a:r>
            <a:r>
              <a:rPr lang="en-US" altLang="zh-CN" dirty="0"/>
              <a:t> = 1): </a:t>
            </a:r>
            <a:r>
              <a:rPr lang="zh-CN" altLang="en-US" dirty="0"/>
              <a:t>如果节点的簇头概率等于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Cluster head msg(</a:t>
            </a:r>
            <a:r>
              <a:rPr lang="en-US" altLang="zh-CN" dirty="0" err="1"/>
              <a:t>NodeID,final</a:t>
            </a:r>
            <a:r>
              <a:rPr lang="en-US" altLang="zh-CN" dirty="0"/>
              <a:t> </a:t>
            </a:r>
            <a:r>
              <a:rPr lang="en-US" altLang="zh-CN" dirty="0" err="1"/>
              <a:t>CH,cost</a:t>
            </a:r>
            <a:r>
              <a:rPr lang="en-US" altLang="zh-CN" dirty="0"/>
              <a:t>): </a:t>
            </a:r>
            <a:r>
              <a:rPr lang="zh-CN" altLang="en-US" dirty="0"/>
              <a:t>发送簇头消息，将本节点标记为最终簇头。</a:t>
            </a:r>
          </a:p>
          <a:p>
            <a:r>
              <a:rPr lang="en-US" altLang="zh-CN" dirty="0"/>
              <a:t>is final CH TRUE: </a:t>
            </a:r>
            <a:r>
              <a:rPr lang="zh-CN" altLang="en-US" dirty="0"/>
              <a:t>将节点的最终簇头状态设置为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Else: </a:t>
            </a:r>
            <a:r>
              <a:rPr lang="zh-CN" altLang="en-US" dirty="0"/>
              <a:t>如果节点的簇头概率不等于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Cluster head msg(</a:t>
            </a:r>
            <a:r>
              <a:rPr lang="en-US" altLang="zh-CN" dirty="0" err="1"/>
              <a:t>NodeID,tentative</a:t>
            </a:r>
            <a:r>
              <a:rPr lang="en-US" altLang="zh-CN" dirty="0"/>
              <a:t> </a:t>
            </a:r>
            <a:r>
              <a:rPr lang="en-US" altLang="zh-CN" dirty="0" err="1"/>
              <a:t>CH,cost</a:t>
            </a:r>
            <a:r>
              <a:rPr lang="en-US" altLang="zh-CN" dirty="0"/>
              <a:t>): </a:t>
            </a:r>
            <a:r>
              <a:rPr lang="zh-CN" altLang="en-US" dirty="0"/>
              <a:t>发送簇头消息，将本节点标记为临时簇头。</a:t>
            </a:r>
          </a:p>
          <a:p>
            <a:r>
              <a:rPr lang="en-US" altLang="zh-CN" dirty="0"/>
              <a:t>Else If (</a:t>
            </a:r>
            <a:r>
              <a:rPr lang="en-US" altLang="zh-CN" dirty="0" err="1"/>
              <a:t>CHprob</a:t>
            </a:r>
            <a:r>
              <a:rPr lang="en-US" altLang="zh-CN" dirty="0"/>
              <a:t> = 1): </a:t>
            </a:r>
            <a:r>
              <a:rPr lang="zh-CN" altLang="en-US" dirty="0"/>
              <a:t>如果节点的簇头概率等于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Cluster head msg(</a:t>
            </a:r>
            <a:r>
              <a:rPr lang="en-US" altLang="zh-CN" dirty="0" err="1"/>
              <a:t>NodeID,final</a:t>
            </a:r>
            <a:r>
              <a:rPr lang="en-US" altLang="zh-CN" dirty="0"/>
              <a:t> </a:t>
            </a:r>
            <a:r>
              <a:rPr lang="en-US" altLang="zh-CN" dirty="0" err="1"/>
              <a:t>CH,cost</a:t>
            </a:r>
            <a:r>
              <a:rPr lang="en-US" altLang="zh-CN" dirty="0"/>
              <a:t>): </a:t>
            </a:r>
            <a:r>
              <a:rPr lang="zh-CN" altLang="en-US" dirty="0"/>
              <a:t>发送簇头消息，将本节点标记为最终簇头。</a:t>
            </a:r>
          </a:p>
          <a:p>
            <a:r>
              <a:rPr lang="en-US" altLang="zh-CN" dirty="0"/>
              <a:t>is final CH TRUE: </a:t>
            </a:r>
            <a:r>
              <a:rPr lang="zh-CN" altLang="en-US" dirty="0"/>
              <a:t>将节点的最终簇头状态设置为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Else: </a:t>
            </a:r>
            <a:r>
              <a:rPr lang="zh-CN" altLang="en-US" dirty="0"/>
              <a:t>如果节点的簇头概率不等于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Cluster head msg(</a:t>
            </a:r>
            <a:r>
              <a:rPr lang="en-US" altLang="zh-CN" dirty="0" err="1"/>
              <a:t>NodeID,tentative</a:t>
            </a:r>
            <a:r>
              <a:rPr lang="en-US" altLang="zh-CN" dirty="0"/>
              <a:t> </a:t>
            </a:r>
            <a:r>
              <a:rPr lang="en-US" altLang="zh-CN" dirty="0" err="1"/>
              <a:t>CH,cost</a:t>
            </a:r>
            <a:r>
              <a:rPr lang="en-US" altLang="zh-CN" dirty="0"/>
              <a:t>): </a:t>
            </a:r>
            <a:r>
              <a:rPr lang="zh-CN" altLang="en-US" dirty="0"/>
              <a:t>发送簇头消息，将本节点标记为临时簇头。</a:t>
            </a:r>
          </a:p>
          <a:p>
            <a:r>
              <a:rPr lang="en-US" altLang="zh-CN" dirty="0" err="1"/>
              <a:t>CHprevious</a:t>
            </a:r>
            <a:r>
              <a:rPr lang="en-US" altLang="zh-CN" dirty="0"/>
              <a:t> </a:t>
            </a:r>
            <a:r>
              <a:rPr lang="en-US" altLang="zh-CN" dirty="0" err="1"/>
              <a:t>CHprob</a:t>
            </a:r>
            <a:r>
              <a:rPr lang="en-US" altLang="zh-CN" dirty="0"/>
              <a:t>: </a:t>
            </a:r>
            <a:r>
              <a:rPr lang="zh-CN" altLang="en-US" dirty="0"/>
              <a:t>记录先前的簇头概率。</a:t>
            </a:r>
          </a:p>
          <a:p>
            <a:r>
              <a:rPr lang="en-US" altLang="zh-CN" dirty="0" err="1"/>
              <a:t>CHprob</a:t>
            </a:r>
            <a:r>
              <a:rPr lang="en-US" altLang="zh-CN" dirty="0"/>
              <a:t> min(</a:t>
            </a:r>
            <a:r>
              <a:rPr lang="en-US" altLang="zh-CN" dirty="0" err="1"/>
              <a:t>CHprob</a:t>
            </a:r>
            <a:r>
              <a:rPr lang="en-US" altLang="zh-CN" dirty="0"/>
              <a:t>  2, 1): </a:t>
            </a:r>
            <a:r>
              <a:rPr lang="zh-CN" altLang="en-US" dirty="0"/>
              <a:t>更新节点的簇头概率，取先前概率的两倍与</a:t>
            </a:r>
            <a:r>
              <a:rPr lang="en-US" altLang="zh-CN" dirty="0"/>
              <a:t>1</a:t>
            </a:r>
            <a:r>
              <a:rPr lang="zh-CN" altLang="en-US" dirty="0"/>
              <a:t>的较小值，确保概率不超过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CHprevious</a:t>
            </a:r>
            <a:r>
              <a:rPr lang="en-US" altLang="zh-CN" dirty="0"/>
              <a:t> = 1: </a:t>
            </a:r>
            <a:r>
              <a:rPr lang="zh-CN" altLang="en-US" dirty="0"/>
              <a:t>重复直到先前的簇头概率为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III. Finalize</a:t>
            </a:r>
            <a:r>
              <a:rPr lang="zh-CN" altLang="en-US" dirty="0"/>
              <a:t>（完成）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If (is final CH = FALSE): </a:t>
            </a:r>
            <a:r>
              <a:rPr lang="zh-CN" altLang="en-US" dirty="0"/>
              <a:t>如果节点的最终簇头状态为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If ((SCH </a:t>
            </a:r>
            <a:r>
              <a:rPr lang="en-US" altLang="zh-CN" dirty="0" err="1"/>
              <a:t>fv</a:t>
            </a:r>
            <a:r>
              <a:rPr lang="en-US" altLang="zh-CN" dirty="0"/>
              <a:t>: v is a final cluster </a:t>
            </a:r>
            <a:r>
              <a:rPr lang="en-US" altLang="zh-CN" dirty="0" err="1"/>
              <a:t>headg</a:t>
            </a:r>
            <a:r>
              <a:rPr lang="en-US" altLang="zh-CN" dirty="0"/>
              <a:t>) 6= ): </a:t>
            </a:r>
            <a:r>
              <a:rPr lang="zh-CN" altLang="en-US" dirty="0"/>
              <a:t>如果存在最终簇头，则执行以下操作。</a:t>
            </a:r>
          </a:p>
          <a:p>
            <a:r>
              <a:rPr lang="en-US" altLang="zh-CN" dirty="0"/>
              <a:t>my cluster head least cost(SCH): </a:t>
            </a:r>
            <a:r>
              <a:rPr lang="zh-CN" altLang="en-US" dirty="0"/>
              <a:t>选择本节点的簇头为在</a:t>
            </a:r>
            <a:r>
              <a:rPr lang="en-US" altLang="zh-CN" dirty="0"/>
              <a:t>SCH</a:t>
            </a:r>
            <a:r>
              <a:rPr lang="zh-CN" altLang="en-US" dirty="0"/>
              <a:t>中成本最低的节点。</a:t>
            </a:r>
          </a:p>
          <a:p>
            <a:r>
              <a:rPr lang="en-US" altLang="zh-CN" dirty="0"/>
              <a:t>join cluster(cluster head ID, </a:t>
            </a:r>
            <a:r>
              <a:rPr lang="en-US" altLang="zh-CN" dirty="0" err="1"/>
              <a:t>NodeID</a:t>
            </a:r>
            <a:r>
              <a:rPr lang="en-US" altLang="zh-CN" dirty="0"/>
              <a:t>): </a:t>
            </a:r>
            <a:r>
              <a:rPr lang="zh-CN" altLang="en-US" dirty="0"/>
              <a:t>将本节点加入所选择簇头的簇中。</a:t>
            </a:r>
          </a:p>
          <a:p>
            <a:r>
              <a:rPr lang="en-US" altLang="zh-CN" dirty="0"/>
              <a:t>Else Cluster head msg(</a:t>
            </a:r>
            <a:r>
              <a:rPr lang="en-US" altLang="zh-CN" dirty="0" err="1"/>
              <a:t>NodeID</a:t>
            </a:r>
            <a:r>
              <a:rPr lang="en-US" altLang="zh-CN" dirty="0"/>
              <a:t>, final CH, cost): </a:t>
            </a:r>
            <a:r>
              <a:rPr lang="zh-CN" altLang="en-US" dirty="0"/>
              <a:t>发送簇头消息，将本节点标记为最终簇头。</a:t>
            </a:r>
          </a:p>
          <a:p>
            <a:r>
              <a:rPr lang="en-US" altLang="zh-CN" dirty="0"/>
              <a:t>Else Cluster head msg(</a:t>
            </a:r>
            <a:r>
              <a:rPr lang="en-US" altLang="zh-CN" dirty="0" err="1"/>
              <a:t>NodeID</a:t>
            </a:r>
            <a:r>
              <a:rPr lang="en-US" altLang="zh-CN" dirty="0"/>
              <a:t>, final CH, cost): </a:t>
            </a:r>
            <a:r>
              <a:rPr lang="zh-CN" altLang="en-US" dirty="0"/>
              <a:t>发送簇头消息，将本节点标记为最终簇头。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C1D42-A4D8-443A-9AED-F3EB3C00D8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4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不同次要参数下的簇头平均剩余能量       </a:t>
            </a:r>
            <a:r>
              <a:rPr lang="en-US" altLang="zh-CN" dirty="0"/>
              <a:t>2.heed </a:t>
            </a:r>
            <a:r>
              <a:rPr lang="zh-CN" altLang="en-US" dirty="0"/>
              <a:t>和</a:t>
            </a:r>
            <a:r>
              <a:rPr lang="en-US" altLang="zh-CN" dirty="0"/>
              <a:t>leach</a:t>
            </a:r>
            <a:r>
              <a:rPr lang="zh-CN" altLang="en-US" dirty="0"/>
              <a:t>的比较第一节点和最后一个节点是死亡      </a:t>
            </a:r>
            <a:r>
              <a:rPr lang="en-US" altLang="zh-CN" dirty="0"/>
              <a:t>4.leach</a:t>
            </a:r>
            <a:r>
              <a:rPr lang="zh-CN" altLang="en-US" dirty="0"/>
              <a:t>和</a:t>
            </a:r>
            <a:r>
              <a:rPr lang="en-US" altLang="zh-CN" dirty="0"/>
              <a:t>heed</a:t>
            </a:r>
            <a:r>
              <a:rPr lang="zh-CN" altLang="en-US" dirty="0"/>
              <a:t>能量消耗的比较（聚类耗能与总能量的比值）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C1D42-A4D8-443A-9AED-F3EB3C00D89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9" b="10149"/>
          <a:stretch>
            <a:fillRect/>
          </a:stretch>
        </p:blipFill>
        <p:spPr>
          <a:xfrm>
            <a:off x="-2" y="0"/>
            <a:ext cx="9144000" cy="6478168"/>
          </a:xfrm>
          <a:custGeom>
            <a:avLst/>
            <a:gdLst>
              <a:gd name="connsiteX0" fmla="*/ 0 w 12192000"/>
              <a:gd name="connsiteY0" fmla="*/ 0 h 6478168"/>
              <a:gd name="connsiteX1" fmla="*/ 12192000 w 12192000"/>
              <a:gd name="connsiteY1" fmla="*/ 0 h 6478168"/>
              <a:gd name="connsiteX2" fmla="*/ 12192000 w 12192000"/>
              <a:gd name="connsiteY2" fmla="*/ 6478168 h 6478168"/>
              <a:gd name="connsiteX3" fmla="*/ 11848892 w 12192000"/>
              <a:gd name="connsiteY3" fmla="*/ 6440768 h 6478168"/>
              <a:gd name="connsiteX4" fmla="*/ 6096001 w 12192000"/>
              <a:gd name="connsiteY4" fmla="*/ 6204693 h 6478168"/>
              <a:gd name="connsiteX5" fmla="*/ 343111 w 12192000"/>
              <a:gd name="connsiteY5" fmla="*/ 6440768 h 6478168"/>
              <a:gd name="connsiteX6" fmla="*/ 0 w 12192000"/>
              <a:gd name="connsiteY6" fmla="*/ 6478168 h 647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478168">
                <a:moveTo>
                  <a:pt x="0" y="0"/>
                </a:moveTo>
                <a:lnTo>
                  <a:pt x="12192000" y="0"/>
                </a:lnTo>
                <a:lnTo>
                  <a:pt x="12192000" y="6478168"/>
                </a:lnTo>
                <a:lnTo>
                  <a:pt x="11848892" y="6440768"/>
                </a:lnTo>
                <a:cubicBezTo>
                  <a:pt x="10376599" y="6294909"/>
                  <a:pt x="8342645" y="6204693"/>
                  <a:pt x="6096001" y="6204693"/>
                </a:cubicBezTo>
                <a:cubicBezTo>
                  <a:pt x="3849358" y="6204693"/>
                  <a:pt x="1815404" y="6294909"/>
                  <a:pt x="343111" y="6440768"/>
                </a:cubicBezTo>
                <a:lnTo>
                  <a:pt x="0" y="6478168"/>
                </a:lnTo>
                <a:close/>
              </a:path>
            </a:pathLst>
          </a:custGeom>
        </p:spPr>
      </p:pic>
      <p:sp>
        <p:nvSpPr>
          <p:cNvPr id="89" name="任意多边形: 形状 88"/>
          <p:cNvSpPr/>
          <p:nvPr userDrawn="1"/>
        </p:nvSpPr>
        <p:spPr>
          <a:xfrm>
            <a:off x="0" y="-3556"/>
            <a:ext cx="9144000" cy="6478167"/>
          </a:xfrm>
          <a:custGeom>
            <a:avLst/>
            <a:gdLst>
              <a:gd name="connsiteX0" fmla="*/ 0 w 12192000"/>
              <a:gd name="connsiteY0" fmla="*/ 0 h 6478167"/>
              <a:gd name="connsiteX1" fmla="*/ 12192000 w 12192000"/>
              <a:gd name="connsiteY1" fmla="*/ 0 h 6478167"/>
              <a:gd name="connsiteX2" fmla="*/ 12192000 w 12192000"/>
              <a:gd name="connsiteY2" fmla="*/ 6478167 h 6478167"/>
              <a:gd name="connsiteX3" fmla="*/ 11848892 w 12192000"/>
              <a:gd name="connsiteY3" fmla="*/ 6440767 h 6478167"/>
              <a:gd name="connsiteX4" fmla="*/ 6096001 w 12192000"/>
              <a:gd name="connsiteY4" fmla="*/ 6204692 h 6478167"/>
              <a:gd name="connsiteX5" fmla="*/ 343111 w 12192000"/>
              <a:gd name="connsiteY5" fmla="*/ 6440767 h 6478167"/>
              <a:gd name="connsiteX6" fmla="*/ 0 w 12192000"/>
              <a:gd name="connsiteY6" fmla="*/ 6478167 h 6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478167">
                <a:moveTo>
                  <a:pt x="0" y="0"/>
                </a:moveTo>
                <a:lnTo>
                  <a:pt x="12192000" y="0"/>
                </a:lnTo>
                <a:lnTo>
                  <a:pt x="12192000" y="6478167"/>
                </a:lnTo>
                <a:lnTo>
                  <a:pt x="11848892" y="6440767"/>
                </a:lnTo>
                <a:cubicBezTo>
                  <a:pt x="10376599" y="6294908"/>
                  <a:pt x="8342645" y="6204692"/>
                  <a:pt x="6096001" y="6204692"/>
                </a:cubicBezTo>
                <a:cubicBezTo>
                  <a:pt x="3849358" y="6204692"/>
                  <a:pt x="1815404" y="6294908"/>
                  <a:pt x="343111" y="6440767"/>
                </a:cubicBezTo>
                <a:lnTo>
                  <a:pt x="0" y="6478167"/>
                </a:lnTo>
                <a:close/>
              </a:path>
            </a:pathLst>
          </a:cu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59" name="组合 58"/>
          <p:cNvGrpSpPr/>
          <p:nvPr userDrawn="1"/>
        </p:nvGrpSpPr>
        <p:grpSpPr>
          <a:xfrm>
            <a:off x="3702264" y="6468763"/>
            <a:ext cx="1739472" cy="219291"/>
            <a:chOff x="4936352" y="6468762"/>
            <a:chExt cx="2319296" cy="219291"/>
          </a:xfrm>
        </p:grpSpPr>
        <p:sp>
          <p:nvSpPr>
            <p:cNvPr id="60" name="文本框 59"/>
            <p:cNvSpPr txBox="1"/>
            <p:nvPr userDrawn="1"/>
          </p:nvSpPr>
          <p:spPr>
            <a:xfrm>
              <a:off x="5200244" y="6468762"/>
              <a:ext cx="1791517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25" spc="225" dirty="0">
                  <a:solidFill>
                    <a:schemeClr val="accent1"/>
                  </a:solidFill>
                  <a:latin typeface="+mn-ea"/>
                  <a:ea typeface="+mn-ea"/>
                </a:rPr>
                <a:t>志存高远 责任为先</a:t>
              </a:r>
            </a:p>
          </p:txBody>
        </p:sp>
        <p:grpSp>
          <p:nvGrpSpPr>
            <p:cNvPr id="61" name="组合 60"/>
            <p:cNvGrpSpPr/>
            <p:nvPr userDrawn="1"/>
          </p:nvGrpSpPr>
          <p:grpSpPr>
            <a:xfrm>
              <a:off x="4936352" y="6592514"/>
              <a:ext cx="2319296" cy="0"/>
              <a:chOff x="4913990" y="6592514"/>
              <a:chExt cx="2319296" cy="0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4913990" y="6592514"/>
                <a:ext cx="291542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6941744" y="6592514"/>
                <a:ext cx="291542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任意多边形: 形状 89"/>
          <p:cNvSpPr/>
          <p:nvPr userDrawn="1"/>
        </p:nvSpPr>
        <p:spPr>
          <a:xfrm>
            <a:off x="68580" y="89076"/>
            <a:ext cx="9006840" cy="6300016"/>
          </a:xfrm>
          <a:custGeom>
            <a:avLst/>
            <a:gdLst>
              <a:gd name="connsiteX0" fmla="*/ 0 w 12192000"/>
              <a:gd name="connsiteY0" fmla="*/ 0 h 6478167"/>
              <a:gd name="connsiteX1" fmla="*/ 12192000 w 12192000"/>
              <a:gd name="connsiteY1" fmla="*/ 0 h 6478167"/>
              <a:gd name="connsiteX2" fmla="*/ 12192000 w 12192000"/>
              <a:gd name="connsiteY2" fmla="*/ 6478167 h 6478167"/>
              <a:gd name="connsiteX3" fmla="*/ 11848892 w 12192000"/>
              <a:gd name="connsiteY3" fmla="*/ 6440767 h 6478167"/>
              <a:gd name="connsiteX4" fmla="*/ 6096001 w 12192000"/>
              <a:gd name="connsiteY4" fmla="*/ 6204692 h 6478167"/>
              <a:gd name="connsiteX5" fmla="*/ 343111 w 12192000"/>
              <a:gd name="connsiteY5" fmla="*/ 6440767 h 6478167"/>
              <a:gd name="connsiteX6" fmla="*/ 0 w 12192000"/>
              <a:gd name="connsiteY6" fmla="*/ 6478167 h 6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478167">
                <a:moveTo>
                  <a:pt x="0" y="0"/>
                </a:moveTo>
                <a:lnTo>
                  <a:pt x="12192000" y="0"/>
                </a:lnTo>
                <a:lnTo>
                  <a:pt x="12192000" y="6478167"/>
                </a:lnTo>
                <a:lnTo>
                  <a:pt x="11848892" y="6440767"/>
                </a:lnTo>
                <a:cubicBezTo>
                  <a:pt x="10376599" y="6294908"/>
                  <a:pt x="8342645" y="6204692"/>
                  <a:pt x="6096001" y="6204692"/>
                </a:cubicBezTo>
                <a:cubicBezTo>
                  <a:pt x="3849358" y="6204692"/>
                  <a:pt x="1815404" y="6294908"/>
                  <a:pt x="343111" y="6440767"/>
                </a:cubicBezTo>
                <a:lnTo>
                  <a:pt x="0" y="647816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 userDrawn="1"/>
        </p:nvSpPr>
        <p:spPr>
          <a:xfrm>
            <a:off x="0" y="2575974"/>
            <a:ext cx="9143999" cy="17060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26" y="705030"/>
            <a:ext cx="3567544" cy="12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35187" y="4814063"/>
            <a:ext cx="16882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spc="-113" dirty="0">
                <a:solidFill>
                  <a:srgbClr val="FF9900"/>
                </a:solidFill>
                <a:latin typeface="+mj-ea"/>
                <a:sym typeface="Wingdings 3" pitchFamily="18" charset="2"/>
              </a:rPr>
              <a:t></a:t>
            </a:r>
            <a:r>
              <a:rPr lang="zh-CN" altLang="en-US" sz="1500" b="1" dirty="0">
                <a:solidFill>
                  <a:schemeClr val="bg1"/>
                </a:solidFill>
                <a:latin typeface="+mn-ea"/>
              </a:rPr>
              <a:t>汇报人：曹思龙</a:t>
            </a:r>
          </a:p>
        </p:txBody>
      </p:sp>
      <p:sp>
        <p:nvSpPr>
          <p:cNvPr id="3" name="矩形 2"/>
          <p:cNvSpPr/>
          <p:nvPr/>
        </p:nvSpPr>
        <p:spPr>
          <a:xfrm>
            <a:off x="4893525" y="4814063"/>
            <a:ext cx="16882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spc="-113" dirty="0">
                <a:solidFill>
                  <a:srgbClr val="FF9900"/>
                </a:solidFill>
                <a:latin typeface="+mj-ea"/>
                <a:sym typeface="Wingdings 3" pitchFamily="18" charset="2"/>
              </a:rPr>
              <a:t></a:t>
            </a:r>
            <a:r>
              <a:rPr lang="zh-CN" altLang="en-US" sz="1500" b="1" dirty="0">
                <a:solidFill>
                  <a:schemeClr val="bg1"/>
                </a:solidFill>
                <a:latin typeface="+mn-ea"/>
              </a:rPr>
              <a:t>时间：</a:t>
            </a:r>
            <a:r>
              <a:rPr lang="en-US" altLang="zh-CN" sz="1500" b="1" dirty="0">
                <a:solidFill>
                  <a:schemeClr val="bg1"/>
                </a:solidFill>
                <a:latin typeface="+mn-ea"/>
              </a:rPr>
              <a:t>2023. 12</a:t>
            </a:r>
            <a:endParaRPr lang="zh-CN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5960" y="3110136"/>
            <a:ext cx="44065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solidFill>
                  <a:schemeClr val="accent1"/>
                </a:solidFill>
                <a:latin typeface="+mj-ea"/>
                <a:ea typeface="+mj-ea"/>
              </a:rPr>
              <a:t>    组会汇报</a:t>
            </a:r>
            <a:r>
              <a:rPr lang="en-US" altLang="zh-CN" sz="4050" b="1" dirty="0">
                <a:solidFill>
                  <a:schemeClr val="accent1"/>
                </a:solidFill>
                <a:latin typeface="+mj-ea"/>
                <a:ea typeface="+mj-ea"/>
              </a:rPr>
              <a:t>-3</a:t>
            </a:r>
            <a:endParaRPr lang="zh-CN" altLang="en-US" sz="405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66E3-FE1D-3B60-83F9-8A1C1BE6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HEED </a:t>
            </a:r>
            <a:r>
              <a:rPr lang="zh-CN" altLang="en-US" sz="4000" dirty="0"/>
              <a:t>协议伪代码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EE4FEA-C45E-E935-1991-E13FE0D21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4146" y="946045"/>
            <a:ext cx="3713764" cy="5897722"/>
          </a:xfrm>
        </p:spPr>
      </p:pic>
    </p:spTree>
    <p:extLst>
      <p:ext uri="{BB962C8B-B14F-4D97-AF65-F5344CB8AC3E}">
        <p14:creationId xmlns:p14="http://schemas.microsoft.com/office/powerpoint/2010/main" val="172670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1B1AB-A4AB-B6C9-07C9-4914451B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绩效评估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6A286D-9E9F-D11C-99C3-DC113012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233" y="1340933"/>
            <a:ext cx="2761487" cy="275564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318428-73D6-8255-12FA-7AB9AB4DC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580" y="1340933"/>
            <a:ext cx="3649933" cy="21950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39BB05-E839-8A12-DB81-328457880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07" y="4077200"/>
            <a:ext cx="3605103" cy="2091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763E71-AFE0-2CCE-A07F-271843192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764197"/>
            <a:ext cx="4131023" cy="23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7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08496F8-BFB4-9755-F8C7-01BA05693CB2}"/>
              </a:ext>
            </a:extLst>
          </p:cNvPr>
          <p:cNvSpPr txBox="1"/>
          <p:nvPr/>
        </p:nvSpPr>
        <p:spPr>
          <a:xfrm>
            <a:off x="596347" y="663401"/>
            <a:ext cx="72754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总结：</a:t>
            </a:r>
            <a:endParaRPr lang="en-US" altLang="zh-CN" sz="2400" dirty="0"/>
          </a:p>
          <a:p>
            <a:r>
              <a:rPr lang="en-US" altLang="zh-CN" dirty="0"/>
              <a:t>HEED</a:t>
            </a:r>
            <a:r>
              <a:rPr lang="zh-CN" altLang="en-US" dirty="0"/>
              <a:t>协议是一种用于无线传感器网络的能效聚类协议，旨在延长网络寿命。</a:t>
            </a:r>
            <a:r>
              <a:rPr lang="en-US" altLang="zh-CN" dirty="0"/>
              <a:t>HEED</a:t>
            </a:r>
            <a:r>
              <a:rPr lang="zh-CN" altLang="en-US" dirty="0"/>
              <a:t>协议实现，包括节点的随机部署、邻居节点的确定、能量感知的簇头选择和孤立节点处理。协议通过分布式聚类实现节点组织，迭代过程形成簇，优化节点能量利用，提高网络寿命。</a:t>
            </a:r>
          </a:p>
        </p:txBody>
      </p:sp>
    </p:spTree>
    <p:extLst>
      <p:ext uri="{BB962C8B-B14F-4D97-AF65-F5344CB8AC3E}">
        <p14:creationId xmlns:p14="http://schemas.microsoft.com/office/powerpoint/2010/main" val="93045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47232-C40C-809A-3A72-B8DF2D02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506E8-891E-6E51-E7D6-69A45C68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/>
          </a:p>
          <a:p>
            <a:pPr marL="0" indent="0" algn="ctr">
              <a:buNone/>
            </a:pPr>
            <a:r>
              <a:rPr lang="zh-CN" altLang="en-US" sz="88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0378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A99A-DEEC-0BF3-EE47-42257EF4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24" y="2088075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标题：自组织传感器网络中的分布式聚类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一种混合节能方法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D734BC-3E30-9D54-0061-C983E6AA0B2E}"/>
              </a:ext>
            </a:extLst>
          </p:cNvPr>
          <p:cNvSpPr txBox="1"/>
          <p:nvPr/>
        </p:nvSpPr>
        <p:spPr>
          <a:xfrm>
            <a:off x="2596242" y="32846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0F0F0F"/>
                </a:solidFill>
                <a:effectLst/>
                <a:latin typeface="Söhne"/>
              </a:rPr>
              <a:t>  </a:t>
            </a:r>
            <a:r>
              <a:rPr lang="en-US" altLang="zh-CN" dirty="0">
                <a:solidFill>
                  <a:srgbClr val="0F0F0F"/>
                </a:solidFill>
                <a:latin typeface="Söhne"/>
              </a:rPr>
              <a:t>HEED</a:t>
            </a:r>
            <a:r>
              <a:rPr lang="zh-CN" altLang="en-US" i="0" dirty="0">
                <a:solidFill>
                  <a:srgbClr val="0F0F0F"/>
                </a:solidFill>
                <a:effectLst/>
                <a:latin typeface="Söhne"/>
              </a:rPr>
              <a:t>协议</a:t>
            </a:r>
            <a:r>
              <a:rPr lang="en-US" altLang="zh-CN" i="0" dirty="0">
                <a:solidFill>
                  <a:srgbClr val="0F0F0F"/>
                </a:solidFill>
                <a:effectLst/>
                <a:latin typeface="Söhne"/>
              </a:rPr>
              <a:t>:</a:t>
            </a:r>
            <a:r>
              <a:rPr lang="zh-CN" altLang="en-US" i="0" dirty="0">
                <a:solidFill>
                  <a:srgbClr val="0F0F0F"/>
                </a:solidFill>
                <a:effectLst/>
                <a:latin typeface="Söhne"/>
              </a:rPr>
              <a:t>固定簇半径的分簇协议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210170-E17D-F77B-057D-F5CC5EE9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76" y="138389"/>
            <a:ext cx="8238467" cy="1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8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 sz="4400" dirty="0"/>
              <a:t>问题陈述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61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400"/>
            </a:pPr>
            <a:r>
              <a:rPr lang="en-US" altLang="zh-CN" sz="2800" b="1" dirty="0">
                <a:latin typeface="+mj-ea"/>
                <a:ea typeface="+mj-ea"/>
              </a:rPr>
              <a:t>I. </a:t>
            </a:r>
            <a:r>
              <a:rPr lang="zh-CN" altLang="en-US" sz="2800" b="1" dirty="0">
                <a:latin typeface="+mj-ea"/>
                <a:ea typeface="+mj-ea"/>
              </a:rPr>
              <a:t>问题背景</a:t>
            </a:r>
            <a:endParaRPr lang="zh-CN" altLang="en-US" sz="1800" dirty="0"/>
          </a:p>
          <a:p>
            <a:pPr marL="0" indent="0">
              <a:buNone/>
              <a:defRPr sz="1400"/>
            </a:pPr>
            <a:r>
              <a:rPr lang="en-US" altLang="zh-CN" sz="1800" dirty="0"/>
              <a:t>- </a:t>
            </a:r>
            <a:r>
              <a:rPr lang="zh-CN" altLang="en-US" sz="2000" b="1" dirty="0"/>
              <a:t>时间间隔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</a:t>
            </a:r>
            <a:r>
              <a:rPr lang="en-US" altLang="zh-CN" sz="1800" dirty="0"/>
              <a:t>- TCP</a:t>
            </a:r>
            <a:r>
              <a:rPr lang="zh-CN" altLang="en-US" sz="1800" dirty="0"/>
              <a:t>：执行分簇协议的时间。（</a:t>
            </a:r>
            <a:r>
              <a:rPr lang="en-US" altLang="zh-CN" sz="1800" dirty="0"/>
              <a:t>TCP+TNO</a:t>
            </a:r>
            <a:r>
              <a:rPr lang="zh-CN" altLang="en-US" sz="1800" dirty="0"/>
              <a:t>为一个分簇周期）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</a:t>
            </a:r>
            <a:r>
              <a:rPr lang="en-US" altLang="zh-CN" sz="1800" dirty="0"/>
              <a:t>- TNO</a:t>
            </a:r>
            <a:r>
              <a:rPr lang="zh-CN" altLang="en-US" sz="1800" dirty="0"/>
              <a:t>：相邻 </a:t>
            </a:r>
            <a:r>
              <a:rPr lang="en-US" altLang="zh-CN" sz="1800" dirty="0"/>
              <a:t>TCP </a:t>
            </a:r>
            <a:r>
              <a:rPr lang="zh-CN" altLang="en-US" sz="1800" dirty="0"/>
              <a:t>结束到下一轮 </a:t>
            </a:r>
            <a:r>
              <a:rPr lang="en-US" altLang="zh-CN" sz="1800" dirty="0"/>
              <a:t>TCP </a:t>
            </a:r>
            <a:r>
              <a:rPr lang="zh-CN" altLang="en-US" sz="1800" dirty="0"/>
              <a:t>开始的时间。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</a:t>
            </a:r>
            <a:r>
              <a:rPr lang="en-US" altLang="zh-CN" sz="1800" dirty="0"/>
              <a:t>- </a:t>
            </a:r>
            <a:r>
              <a:rPr lang="zh-CN" altLang="en-US" sz="1800" dirty="0"/>
              <a:t>目标：确保 </a:t>
            </a:r>
            <a:r>
              <a:rPr lang="en-US" altLang="zh-CN" sz="1800" dirty="0"/>
              <a:t>TNO ≥ TCP</a:t>
            </a:r>
            <a:r>
              <a:rPr lang="zh-CN" altLang="en-US" sz="1800" dirty="0"/>
              <a:t>，以减少开销。</a:t>
            </a:r>
            <a:endParaRPr lang="en-US" altLang="zh-CN" sz="1800" dirty="0"/>
          </a:p>
          <a:p>
            <a:pPr marL="0" indent="0">
              <a:buNone/>
              <a:defRPr sz="1400"/>
            </a:pPr>
            <a:endParaRPr lang="en-US" altLang="zh-CN" sz="2000" b="1" dirty="0"/>
          </a:p>
          <a:p>
            <a:pPr marL="0" indent="0">
              <a:buNone/>
              <a:defRPr sz="1400"/>
            </a:pPr>
            <a:r>
              <a:rPr lang="en-US" altLang="zh-CN" sz="2000" b="1" dirty="0"/>
              <a:t>- </a:t>
            </a:r>
            <a:r>
              <a:rPr lang="zh-CN" altLang="en-US" sz="2000" b="1" dirty="0"/>
              <a:t>网络模型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</a:t>
            </a:r>
            <a:r>
              <a:rPr lang="en-US" altLang="zh-CN" sz="1800" dirty="0"/>
              <a:t>- </a:t>
            </a:r>
            <a:r>
              <a:rPr lang="zh-CN" altLang="en-US" sz="1800" dirty="0"/>
              <a:t>传感器分散在矩形领域上。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</a:t>
            </a:r>
            <a:r>
              <a:rPr lang="en-US" altLang="zh-CN" sz="1800" dirty="0"/>
              <a:t>- </a:t>
            </a:r>
            <a:r>
              <a:rPr lang="zh-CN" altLang="en-US" sz="1800" dirty="0"/>
              <a:t>节点特性：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  </a:t>
            </a:r>
            <a:r>
              <a:rPr lang="en-US" altLang="zh-CN" sz="1800" dirty="0"/>
              <a:t>1. </a:t>
            </a:r>
            <a:r>
              <a:rPr lang="zh-CN" altLang="en-US" sz="1800" dirty="0"/>
              <a:t>节点基本静止。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  </a:t>
            </a:r>
            <a:r>
              <a:rPr lang="en-US" altLang="zh-CN" sz="1800" dirty="0"/>
              <a:t>2. </a:t>
            </a:r>
            <a:r>
              <a:rPr lang="zh-CN" altLang="en-US" sz="1800" dirty="0"/>
              <a:t>网络服务多个移动</a:t>
            </a:r>
            <a:r>
              <a:rPr lang="en-US" altLang="zh-CN" sz="1800" dirty="0"/>
              <a:t>/</a:t>
            </a:r>
            <a:r>
              <a:rPr lang="zh-CN" altLang="en-US" sz="1800" dirty="0"/>
              <a:t>静止观察者。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  </a:t>
            </a:r>
            <a:r>
              <a:rPr lang="en-US" altLang="zh-CN" sz="1800" dirty="0"/>
              <a:t>3. </a:t>
            </a:r>
            <a:r>
              <a:rPr lang="zh-CN" altLang="en-US" sz="1800" dirty="0"/>
              <a:t>节点无位置感知。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  </a:t>
            </a:r>
            <a:r>
              <a:rPr lang="en-US" altLang="zh-CN" sz="1800" dirty="0"/>
              <a:t>4. </a:t>
            </a:r>
            <a:r>
              <a:rPr lang="zh-CN" altLang="en-US" sz="1800" dirty="0"/>
              <a:t>节点具有相似能力和重要性。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  </a:t>
            </a:r>
            <a:r>
              <a:rPr lang="en-US" altLang="zh-CN" sz="1800" dirty="0"/>
              <a:t>5. </a:t>
            </a:r>
            <a:r>
              <a:rPr lang="zh-CN" altLang="en-US" sz="1800" dirty="0"/>
              <a:t>节点无人管理。</a:t>
            </a:r>
          </a:p>
          <a:p>
            <a:pPr marL="0" indent="0">
              <a:buNone/>
              <a:defRPr sz="1400"/>
            </a:pPr>
            <a:r>
              <a:rPr lang="zh-CN" altLang="en-US" sz="1800" dirty="0"/>
              <a:t>    </a:t>
            </a:r>
            <a:r>
              <a:rPr lang="en-US" altLang="zh-CN" sz="1800" dirty="0"/>
              <a:t>6. </a:t>
            </a:r>
            <a:r>
              <a:rPr lang="zh-CN" altLang="en-US" sz="1800" dirty="0"/>
              <a:t>每个节点有固定传输功率级别。</a:t>
            </a:r>
          </a:p>
          <a:p>
            <a:pPr marL="0" indent="0">
              <a:buNone/>
              <a:defRPr sz="1400"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C5643BD-4380-486B-6996-65F4FC7CA518}"/>
              </a:ext>
            </a:extLst>
          </p:cNvPr>
          <p:cNvSpPr txBox="1"/>
          <p:nvPr/>
        </p:nvSpPr>
        <p:spPr>
          <a:xfrm>
            <a:off x="383721" y="589248"/>
            <a:ext cx="8376557" cy="497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 sz="1400"/>
            </a:pPr>
            <a:r>
              <a:rPr lang="en-US" altLang="zh-CN" sz="2600" b="1" dirty="0">
                <a:latin typeface="+mj-ea"/>
                <a:ea typeface="+mj-ea"/>
              </a:rPr>
              <a:t>II. </a:t>
            </a:r>
            <a:r>
              <a:rPr lang="zh-CN" altLang="en-US" sz="2600" b="1" dirty="0">
                <a:latin typeface="+mj-ea"/>
                <a:ea typeface="+mj-ea"/>
              </a:rPr>
              <a:t>问题要求</a:t>
            </a:r>
          </a:p>
          <a:p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defRPr sz="1400"/>
            </a:pPr>
            <a:r>
              <a:rPr lang="en-US" altLang="zh-CN" sz="1900" b="1" dirty="0"/>
              <a:t>- </a:t>
            </a:r>
            <a:r>
              <a:rPr lang="zh-CN" altLang="en-US" sz="1900" b="1" dirty="0"/>
              <a:t>节点移动性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节点在 </a:t>
            </a:r>
            <a:r>
              <a:rPr lang="en-US" altLang="zh-CN" dirty="0"/>
              <a:t>TCP </a:t>
            </a:r>
            <a:r>
              <a:rPr lang="zh-CN" altLang="en-US" dirty="0"/>
              <a:t>期间选择簇头时需基本静止。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快速移动节点可能影响簇质量。</a:t>
            </a:r>
          </a:p>
          <a:p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defRPr sz="1400"/>
            </a:pPr>
            <a:r>
              <a:rPr lang="en-US" altLang="zh-CN" sz="1900" b="1" dirty="0"/>
              <a:t>- </a:t>
            </a:r>
            <a:r>
              <a:rPr lang="zh-CN" altLang="en-US" sz="1900" b="1" dirty="0"/>
              <a:t>网络性质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每个节点在 </a:t>
            </a:r>
            <a:r>
              <a:rPr lang="en-US" altLang="zh-CN" dirty="0"/>
              <a:t>TCP </a:t>
            </a:r>
            <a:r>
              <a:rPr lang="zh-CN" altLang="en-US" dirty="0"/>
              <a:t>结束后独立执行 </a:t>
            </a:r>
            <a:r>
              <a:rPr lang="en-US" altLang="zh-CN" dirty="0"/>
              <a:t>HEED </a:t>
            </a:r>
            <a:r>
              <a:rPr lang="zh-CN" altLang="en-US" dirty="0"/>
              <a:t>协议。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节点无需同步。</a:t>
            </a:r>
          </a:p>
          <a:p>
            <a:endParaRPr lang="zh-CN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defRPr sz="1400"/>
            </a:pPr>
            <a:r>
              <a:rPr lang="en-US" altLang="zh-CN" sz="1900" b="1" dirty="0"/>
              <a:t>- </a:t>
            </a:r>
            <a:r>
              <a:rPr lang="zh-CN" altLang="en-US" sz="1900" b="1" dirty="0"/>
              <a:t>目标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识别一组覆盖整个领域的簇头。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完全分布式的分簇过程。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分簇在固定迭代次数内终止。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每个节点在每个 </a:t>
            </a:r>
            <a:r>
              <a:rPr lang="en-US" altLang="zh-CN" dirty="0"/>
              <a:t>TCP </a:t>
            </a:r>
            <a:r>
              <a:rPr lang="zh-CN" altLang="en-US" dirty="0"/>
              <a:t>结束时是簇头或属于一组普通节点。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分簇处理复杂性和消息交换高效。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簇头在传感器领域上均匀分布。</a:t>
            </a:r>
          </a:p>
        </p:txBody>
      </p:sp>
    </p:spTree>
    <p:extLst>
      <p:ext uri="{BB962C8B-B14F-4D97-AF65-F5344CB8AC3E}">
        <p14:creationId xmlns:p14="http://schemas.microsoft.com/office/powerpoint/2010/main" val="379350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DBF0B48-7CE7-0B15-FA65-7853FDC1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HEED </a:t>
            </a:r>
            <a:r>
              <a:rPr lang="zh-CN" altLang="en-US" dirty="0"/>
              <a:t>协议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352A511-7E51-65EB-BEA6-0280C4C4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07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A. </a:t>
            </a:r>
            <a:r>
              <a:rPr lang="zh-CN" altLang="en-US" sz="2000" b="1" dirty="0"/>
              <a:t>分簇参数</a:t>
            </a:r>
            <a:endParaRPr lang="zh-CN" altLang="en-US" sz="2000" dirty="0"/>
          </a:p>
          <a:p>
            <a:r>
              <a:rPr lang="zh-CN" altLang="en-US" sz="1800" dirty="0"/>
              <a:t>目标</a:t>
            </a:r>
          </a:p>
          <a:p>
            <a:pPr marL="0" indent="0">
              <a:buNone/>
            </a:pPr>
            <a:r>
              <a:rPr lang="en-US" altLang="zh-CN" sz="1800" dirty="0"/>
              <a:t>HEED</a:t>
            </a:r>
            <a:r>
              <a:rPr lang="zh-CN" altLang="en-US" sz="1800" dirty="0"/>
              <a:t>协议的主要目标是延长无线传感器网络的寿命。为实现这一目标，协议采用两个关键的分簇参数</a:t>
            </a:r>
            <a:r>
              <a:rPr lang="en-US" altLang="zh-CN" sz="1800" dirty="0"/>
              <a:t>(</a:t>
            </a:r>
            <a:r>
              <a:rPr lang="zh-CN" altLang="en-US" sz="1800" dirty="0"/>
              <a:t>分为主要参数和次要参数</a:t>
            </a:r>
            <a:r>
              <a:rPr lang="en-US" altLang="zh-CN" sz="1800" dirty="0"/>
              <a:t>)</a:t>
            </a:r>
            <a:r>
              <a:rPr lang="zh-CN" altLang="en-US" sz="1800" dirty="0"/>
              <a:t>：</a:t>
            </a:r>
          </a:p>
          <a:p>
            <a:pPr marL="0" indent="0">
              <a:buNone/>
            </a:pPr>
            <a:r>
              <a:rPr lang="en-US" altLang="zh-CN" sz="1800" b="1" dirty="0"/>
              <a:t>1. </a:t>
            </a:r>
            <a:r>
              <a:rPr lang="zh-CN" altLang="en-US" sz="1800" b="1" dirty="0"/>
              <a:t>剩余能量（</a:t>
            </a:r>
            <a:r>
              <a:rPr lang="en-US" altLang="zh-CN" sz="1800" b="1" dirty="0"/>
              <a:t>Residual Energy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主要参数</a:t>
            </a:r>
            <a:r>
              <a:rPr lang="en-US" altLang="zh-CN" sz="1800" b="1" dirty="0"/>
              <a:t>)</a:t>
            </a:r>
            <a:endParaRPr lang="zh-CN" altLang="en-US" sz="1800" b="1" dirty="0"/>
          </a:p>
          <a:p>
            <a:r>
              <a:rPr lang="zh-CN" altLang="en-US" sz="1800" dirty="0"/>
              <a:t>   </a:t>
            </a:r>
            <a:r>
              <a:rPr lang="en-US" altLang="zh-CN" sz="1800" dirty="0"/>
              <a:t>- </a:t>
            </a:r>
            <a:r>
              <a:rPr lang="zh-CN" altLang="en-US" sz="1800" dirty="0"/>
              <a:t>主要基于每个节点的剩余能量进行簇头选择。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en-US" altLang="zh-CN" sz="1200" dirty="0"/>
              <a:t>                                              </a:t>
            </a:r>
            <a:r>
              <a:rPr lang="en-US" altLang="zh-CN" sz="1200" dirty="0" err="1"/>
              <a:t>Cprob</a:t>
            </a:r>
            <a:r>
              <a:rPr lang="en-US" altLang="zh-CN" sz="1200" dirty="0"/>
              <a:t> </a:t>
            </a:r>
            <a:r>
              <a:rPr lang="zh-CN" altLang="en-US" sz="1200" dirty="0"/>
              <a:t>为初始概率 ，</a:t>
            </a:r>
            <a:r>
              <a:rPr lang="en-US" altLang="zh-CN" sz="1200" dirty="0" err="1"/>
              <a:t>Eresidual</a:t>
            </a:r>
            <a:r>
              <a:rPr lang="en-US" altLang="zh-CN" sz="1200" dirty="0"/>
              <a:t> </a:t>
            </a:r>
            <a:r>
              <a:rPr lang="zh-CN" altLang="en-US" sz="1200" dirty="0"/>
              <a:t>为剩余能量，</a:t>
            </a:r>
            <a:r>
              <a:rPr lang="en-US" altLang="zh-CN" sz="1200" dirty="0"/>
              <a:t>Emax </a:t>
            </a:r>
            <a:r>
              <a:rPr lang="zh-CN" altLang="en-US" sz="1200" dirty="0"/>
              <a:t>为最大能量</a:t>
            </a:r>
            <a:endParaRPr lang="en-US" altLang="zh-CN" sz="1200" dirty="0"/>
          </a:p>
          <a:p>
            <a:endParaRPr lang="zh-CN" altLang="en-US" sz="1800" dirty="0"/>
          </a:p>
          <a:p>
            <a:r>
              <a:rPr lang="zh-CN" altLang="en-US" sz="1800" dirty="0"/>
              <a:t>   </a:t>
            </a:r>
            <a:r>
              <a:rPr lang="en-US" altLang="zh-CN" sz="1800" dirty="0"/>
              <a:t>- </a:t>
            </a:r>
            <a:r>
              <a:rPr lang="zh-CN" altLang="en-US" sz="1800" dirty="0"/>
              <a:t>通过测量每个节点的能量消耗来实现，不过在实际应用中，节点的剩余能量通常是已知的。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7C85EC-4191-E4BA-D07F-458ADEF0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09" y="3793426"/>
            <a:ext cx="3864582" cy="6959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352A511-7E51-65EB-BEA6-0280C4C4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639208"/>
            <a:ext cx="8418443" cy="5072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2. </a:t>
            </a:r>
            <a:r>
              <a:rPr lang="zh-CN" altLang="en-US" sz="2000" b="1" dirty="0"/>
              <a:t>簇内通信成本 （次要参数）</a:t>
            </a:r>
          </a:p>
          <a:p>
            <a:endParaRPr lang="en-US" altLang="zh-CN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作为次要参数，用于解决在簇头之间可能发生的冲突问题。</a:t>
            </a:r>
            <a:endParaRPr lang="en-US" altLang="zh-CN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通信成本可以是邻居节点的接近度或者簇的密度，具体形式可以根据具体情况而定。</a:t>
            </a:r>
            <a:endParaRPr lang="en-US" altLang="zh-CN" sz="1800" dirty="0"/>
          </a:p>
          <a:p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本论文中用于打破平局的次要参数是平均最小可达能级（</a:t>
            </a:r>
            <a:r>
              <a:rPr lang="en-US" altLang="zh-CN" sz="1800" dirty="0"/>
              <a:t>AMRP</a:t>
            </a:r>
            <a:r>
              <a:rPr lang="zh-CN" altLang="en-US" sz="1800" dirty="0"/>
              <a:t>）（即当多个节点具有相似特征且都有可能成为簇头时，可以依据平均最小可达能级（</a:t>
            </a:r>
            <a:r>
              <a:rPr lang="en-US" altLang="zh-CN" sz="1800" dirty="0"/>
              <a:t>AMRP</a:t>
            </a:r>
            <a:r>
              <a:rPr lang="zh-CN" altLang="en-US" sz="1800" dirty="0"/>
              <a:t>））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707980-BCC7-5F6C-032F-163DE086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21" y="3348018"/>
            <a:ext cx="3509195" cy="9051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8B6071-AE90-F5F4-FFB0-CDDACB8BB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96385"/>
            <a:ext cx="5854148" cy="16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3F0AAE-2D3E-D1DB-E51C-9935C625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53" y="448128"/>
            <a:ext cx="5186361" cy="24143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A5AD81-F05D-EF9E-11A2-376D78FBAB9F}"/>
              </a:ext>
            </a:extLst>
          </p:cNvPr>
          <p:cNvSpPr txBox="1"/>
          <p:nvPr/>
        </p:nvSpPr>
        <p:spPr>
          <a:xfrm>
            <a:off x="3379304" y="249313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通信成本定义</a:t>
            </a:r>
          </a:p>
        </p:txBody>
      </p:sp>
    </p:spTree>
    <p:extLst>
      <p:ext uri="{BB962C8B-B14F-4D97-AF65-F5344CB8AC3E}">
        <p14:creationId xmlns:p14="http://schemas.microsoft.com/office/powerpoint/2010/main" val="10760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"/>
            <a:ext cx="8229600" cy="5979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200" b="1" dirty="0">
                <a:solidFill>
                  <a:srgbClr val="0F0F0F"/>
                </a:solidFill>
                <a:latin typeface="+mn-ea"/>
              </a:rPr>
              <a:t>B. </a:t>
            </a:r>
            <a:r>
              <a:rPr lang="zh-CN" altLang="en-US" sz="2200" b="1" dirty="0">
                <a:solidFill>
                  <a:srgbClr val="0F0F0F"/>
                </a:solidFill>
                <a:latin typeface="+mn-ea"/>
              </a:rPr>
              <a:t>协议操作</a:t>
            </a:r>
            <a:endParaRPr lang="en-US" altLang="zh-CN" sz="2200" b="1" dirty="0">
              <a:solidFill>
                <a:srgbClr val="0F0F0F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F0F0F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F0F0F"/>
                </a:solidFill>
                <a:latin typeface="+mn-ea"/>
              </a:rPr>
              <a:t>初始化</a:t>
            </a:r>
          </a:p>
          <a:p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触发分簇</a:t>
            </a:r>
          </a:p>
          <a:p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 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每隔一定时间（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TCP + TNO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秒，特定分簇周期），网络触发分簇操作。</a:t>
            </a:r>
          </a:p>
          <a:p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 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定义一个迭代次数参数（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Niter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）用于控制算法的运行。</a:t>
            </a:r>
            <a:endParaRPr lang="en-US" altLang="zh-CN" sz="1800" dirty="0">
              <a:solidFill>
                <a:srgbClr val="0F0F0F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F0F0F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F0F0F"/>
                </a:solidFill>
                <a:latin typeface="+mn-ea"/>
              </a:rPr>
              <a:t>通信范围确定</a:t>
            </a:r>
          </a:p>
          <a:p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邻居节点发现</a:t>
            </a:r>
          </a:p>
          <a:p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  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如果允许簇内通信使用不同的功率级别，则根据这些级别确定邻居节点。</a:t>
            </a:r>
          </a:p>
          <a:p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  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该步骤在每次触发分簇时执行。（固定簇半径用于确定节点的邻居，只有位于簇半径内的节点才被认为是邻居节点）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F0F0F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分簇过程</a:t>
            </a:r>
          </a:p>
          <a:p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节点准备</a:t>
            </a:r>
          </a:p>
          <a:p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  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每个未被覆盖的节点在每次迭代期间准备执行簇头选择操作。</a:t>
            </a:r>
          </a:p>
          <a:p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  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设置节点的选择概率（</a:t>
            </a:r>
            <a:r>
              <a:rPr lang="en-US" altLang="zh-CN" sz="1800" dirty="0" err="1">
                <a:solidFill>
                  <a:srgbClr val="0F0F0F"/>
                </a:solidFill>
                <a:latin typeface="+mn-ea"/>
              </a:rPr>
              <a:t>CHprob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）。</a:t>
            </a:r>
          </a:p>
          <a:p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节点选择</a:t>
            </a:r>
          </a:p>
          <a:p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  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节点以概率 </a:t>
            </a:r>
            <a:r>
              <a:rPr lang="en-US" altLang="zh-CN" sz="1800" dirty="0" err="1">
                <a:solidFill>
                  <a:srgbClr val="0F0F0F"/>
                </a:solidFill>
                <a:latin typeface="+mn-ea"/>
              </a:rPr>
              <a:t>CHprob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选择成为簇头。</a:t>
            </a:r>
          </a:p>
          <a:p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  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如果节点被选择为簇头，则成为临时簇头，并进入下一步。</a:t>
            </a:r>
          </a:p>
          <a:p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  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-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簇头选择的概率计算为：</a:t>
            </a:r>
            <a:r>
              <a:rPr lang="en-US" altLang="zh-CN" sz="1800" dirty="0" err="1">
                <a:solidFill>
                  <a:srgbClr val="0F0F0F"/>
                </a:solidFill>
                <a:latin typeface="+mn-ea"/>
              </a:rPr>
              <a:t>CHprob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 = </a:t>
            </a:r>
            <a:r>
              <a:rPr lang="en-US" altLang="zh-CN" sz="1800" dirty="0" err="1">
                <a:solidFill>
                  <a:srgbClr val="0F0F0F"/>
                </a:solidFill>
                <a:latin typeface="+mn-ea"/>
              </a:rPr>
              <a:t>Cprob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 * (</a:t>
            </a:r>
            <a:r>
              <a:rPr lang="en-US" altLang="zh-CN" sz="1800" dirty="0" err="1">
                <a:solidFill>
                  <a:srgbClr val="0F0F0F"/>
                </a:solidFill>
                <a:latin typeface="+mn-ea"/>
              </a:rPr>
              <a:t>Eresidual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 / Emax)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，其中 </a:t>
            </a:r>
            <a:r>
              <a:rPr lang="en-US" altLang="zh-CN" sz="1800" dirty="0" err="1">
                <a:solidFill>
                  <a:srgbClr val="0F0F0F"/>
                </a:solidFill>
                <a:latin typeface="+mn-ea"/>
              </a:rPr>
              <a:t>Cprob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为初始概率，</a:t>
            </a:r>
            <a:r>
              <a:rPr lang="en-US" altLang="zh-CN" sz="1800" dirty="0" err="1">
                <a:solidFill>
                  <a:srgbClr val="0F0F0F"/>
                </a:solidFill>
                <a:latin typeface="+mn-ea"/>
              </a:rPr>
              <a:t>Eresidual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为剩余能量，</a:t>
            </a:r>
            <a:r>
              <a:rPr lang="en-US" altLang="zh-CN" sz="1800" dirty="0">
                <a:solidFill>
                  <a:srgbClr val="0F0F0F"/>
                </a:solidFill>
                <a:latin typeface="+mn-ea"/>
              </a:rPr>
              <a:t>Emax </a:t>
            </a:r>
            <a:r>
              <a:rPr lang="zh-CN" altLang="en-US" sz="1800" dirty="0">
                <a:solidFill>
                  <a:srgbClr val="0F0F0F"/>
                </a:solidFill>
                <a:latin typeface="+mn-ea"/>
              </a:rPr>
              <a:t>为最大能量。</a:t>
            </a:r>
          </a:p>
          <a:p>
            <a:endParaRPr lang="zh-CN" altLang="en-US" sz="1800" dirty="0">
              <a:solidFill>
                <a:srgbClr val="0F0F0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760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183B964-7B33-8355-700B-825B51EBF722}"/>
              </a:ext>
            </a:extLst>
          </p:cNvPr>
          <p:cNvSpPr txBox="1"/>
          <p:nvPr/>
        </p:nvSpPr>
        <p:spPr>
          <a:xfrm>
            <a:off x="248478" y="365228"/>
            <a:ext cx="852777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选举簇头（具体过程伪代码中体现）</a:t>
            </a:r>
            <a:endParaRPr lang="zh-CN" altLang="en-US" sz="2000" dirty="0"/>
          </a:p>
          <a:p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最低成本选择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每个节点选择 临时簇头集合（</a:t>
            </a:r>
            <a:r>
              <a:rPr lang="en-US" altLang="zh-CN" dirty="0"/>
              <a:t>SCH</a:t>
            </a:r>
            <a:r>
              <a:rPr lang="zh-CN" altLang="en-US" dirty="0"/>
              <a:t>）中成本最低的节点作为簇头。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更新节点的选择概率 </a:t>
            </a:r>
            <a:r>
              <a:rPr lang="en-US" altLang="zh-CN" dirty="0" err="1"/>
              <a:t>CHprob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sz="2000" b="1" dirty="0"/>
          </a:p>
          <a:p>
            <a:r>
              <a:rPr lang="zh-CN" altLang="en-US" sz="2000" b="1" dirty="0"/>
              <a:t>簇头通告</a:t>
            </a:r>
            <a:endParaRPr lang="en-US" altLang="zh-CN" sz="2000" b="1" dirty="0"/>
          </a:p>
          <a:p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簇头消息发送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如果节点被选为簇头，发送簇头消息，包括选择状态和成本信息。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完成 </a:t>
            </a:r>
            <a:r>
              <a:rPr lang="en-US" altLang="zh-CN" dirty="0"/>
              <a:t>HEED </a:t>
            </a:r>
            <a:r>
              <a:rPr lang="zh-CN" altLang="en-US" dirty="0"/>
              <a:t>后，如果未选择 </a:t>
            </a:r>
            <a:r>
              <a:rPr lang="en-US" altLang="zh-CN" dirty="0"/>
              <a:t>final </a:t>
            </a:r>
            <a:r>
              <a:rPr lang="zh-CN" altLang="en-US" dirty="0"/>
              <a:t>簇头，则节点宣布自己是 </a:t>
            </a:r>
            <a:r>
              <a:rPr lang="en-US" altLang="zh-CN" dirty="0"/>
              <a:t>final </a:t>
            </a:r>
            <a:r>
              <a:rPr lang="zh-CN" altLang="en-US" dirty="0"/>
              <a:t>簇头。</a:t>
            </a:r>
          </a:p>
        </p:txBody>
      </p:sp>
    </p:spTree>
    <p:extLst>
      <p:ext uri="{BB962C8B-B14F-4D97-AF65-F5344CB8AC3E}">
        <p14:creationId xmlns:p14="http://schemas.microsoft.com/office/powerpoint/2010/main" val="130762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1556</Words>
  <Application>Microsoft Office PowerPoint</Application>
  <PresentationFormat>全屏显示(4:3)</PresentationFormat>
  <Paragraphs>136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Söhne</vt:lpstr>
      <vt:lpstr>等线</vt:lpstr>
      <vt:lpstr>宋体</vt:lpstr>
      <vt:lpstr>Arial</vt:lpstr>
      <vt:lpstr>Calibri</vt:lpstr>
      <vt:lpstr>Office Theme</vt:lpstr>
      <vt:lpstr>PowerPoint 演示文稿</vt:lpstr>
      <vt:lpstr>标题：自组织传感器网络中的分布式聚类:一种混合节能方法</vt:lpstr>
      <vt:lpstr>问题陈述</vt:lpstr>
      <vt:lpstr>PowerPoint 演示文稿</vt:lpstr>
      <vt:lpstr>HEED 协议</vt:lpstr>
      <vt:lpstr>PowerPoint 演示文稿</vt:lpstr>
      <vt:lpstr>PowerPoint 演示文稿</vt:lpstr>
      <vt:lpstr>PowerPoint 演示文稿</vt:lpstr>
      <vt:lpstr>PowerPoint 演示文稿</vt:lpstr>
      <vt:lpstr>HEED 协议伪代码</vt:lpstr>
      <vt:lpstr>绩效评估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caosilong</dc:creator>
  <cp:keywords/>
  <dc:description>generated using python-pptx</dc:description>
  <cp:lastModifiedBy>silong cao</cp:lastModifiedBy>
  <cp:revision>35</cp:revision>
  <dcterms:created xsi:type="dcterms:W3CDTF">2013-01-27T09:14:16Z</dcterms:created>
  <dcterms:modified xsi:type="dcterms:W3CDTF">2023-12-17T06:41:03Z</dcterms:modified>
  <cp:category/>
</cp:coreProperties>
</file>