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40" r:id="rId3"/>
    <p:sldId id="278" r:id="rId4"/>
    <p:sldId id="343" r:id="rId5"/>
    <p:sldId id="262" r:id="rId6"/>
    <p:sldId id="345" r:id="rId7"/>
    <p:sldId id="326" r:id="rId8"/>
    <p:sldId id="344" r:id="rId9"/>
    <p:sldId id="34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EB9"/>
    <a:srgbClr val="7FD13B"/>
    <a:srgbClr val="254E8B"/>
    <a:srgbClr val="6CAE43"/>
    <a:srgbClr val="224982"/>
    <a:srgbClr val="203E6B"/>
    <a:srgbClr val="1D3353"/>
    <a:srgbClr val="FAF9FA"/>
    <a:srgbClr val="F6F6F7"/>
    <a:srgbClr val="F5F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87651" autoAdjust="0"/>
  </p:normalViewPr>
  <p:slideViewPr>
    <p:cSldViewPr snapToGrid="0">
      <p:cViewPr varScale="1">
        <p:scale>
          <a:sx n="67" d="100"/>
          <a:sy n="67" d="100"/>
        </p:scale>
        <p:origin x="68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48BC965D-ACCE-4EDB-8EFD-FE9CE0FE7FBB}" type="datetimeFigureOut">
              <a:rPr lang="zh-CN" altLang="en-US" smtClean="0"/>
              <a:pPr/>
              <a:t>2023/12/17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6056387-FF3D-4EBF-83F2-CC1A4B798D90}" type="slidenum">
              <a:rPr lang="zh-CN" altLang="en-US" smtClean="0"/>
              <a:pPr/>
              <a:t>‹#›</a:t>
            </a:fld>
            <a:endParaRPr lang="zh-CN" altLang="en-US" dirty="0"/>
          </a:p>
        </p:txBody>
      </p:sp>
    </p:spTree>
    <p:extLst>
      <p:ext uri="{BB962C8B-B14F-4D97-AF65-F5344CB8AC3E}">
        <p14:creationId xmlns:p14="http://schemas.microsoft.com/office/powerpoint/2010/main" val="145111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2</a:t>
            </a:fld>
            <a:endParaRPr lang="zh-CN" altLang="en-US" dirty="0"/>
          </a:p>
        </p:txBody>
      </p:sp>
    </p:spTree>
    <p:extLst>
      <p:ext uri="{BB962C8B-B14F-4D97-AF65-F5344CB8AC3E}">
        <p14:creationId xmlns:p14="http://schemas.microsoft.com/office/powerpoint/2010/main" val="868227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00000"/>
                </a:solidFill>
                <a:effectLst/>
                <a:latin typeface="微软雅黑" panose="020B0503020204020204" pitchFamily="34" charset="-122"/>
                <a:ea typeface="微软雅黑" panose="020B0503020204020204" pitchFamily="34" charset="-122"/>
              </a:rPr>
              <a:t>DERFF</a:t>
            </a:r>
            <a:r>
              <a:rPr lang="zh-CN" altLang="en-US" b="0" i="0" dirty="0">
                <a:solidFill>
                  <a:srgbClr val="000000"/>
                </a:solidFill>
                <a:effectLst/>
                <a:latin typeface="微软雅黑" panose="020B0503020204020204" pitchFamily="34" charset="-122"/>
                <a:ea typeface="微软雅黑" panose="020B0503020204020204" pitchFamily="34" charset="-122"/>
              </a:rPr>
              <a:t>的总体框架中，首先，群体</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中的</a:t>
            </a:r>
            <a:r>
              <a:rPr lang="en-US" altLang="zh-CN" b="0" i="0" dirty="0">
                <a:solidFill>
                  <a:srgbClr val="000000"/>
                </a:solidFill>
                <a:effectLst/>
                <a:latin typeface="微软雅黑" panose="020B0503020204020204" pitchFamily="34" charset="-122"/>
                <a:ea typeface="微软雅黑" panose="020B0503020204020204" pitchFamily="34" charset="-122"/>
              </a:rPr>
              <a:t>NP</a:t>
            </a:r>
            <a:r>
              <a:rPr lang="zh-CN" altLang="en-US" b="0" i="0" dirty="0">
                <a:solidFill>
                  <a:srgbClr val="000000"/>
                </a:solidFill>
                <a:effectLst/>
                <a:latin typeface="微软雅黑" panose="020B0503020204020204" pitchFamily="34" charset="-122"/>
                <a:ea typeface="微软雅黑" panose="020B0503020204020204" pitchFamily="34" charset="-122"/>
              </a:rPr>
              <a:t>个目标个体产生</a:t>
            </a:r>
            <a:r>
              <a:rPr lang="en-US" altLang="zh-CN" b="0" i="0" dirty="0">
                <a:solidFill>
                  <a:srgbClr val="000000"/>
                </a:solidFill>
                <a:effectLst/>
                <a:latin typeface="微软雅黑" panose="020B0503020204020204" pitchFamily="34" charset="-122"/>
                <a:ea typeface="微软雅黑" panose="020B0503020204020204" pitchFamily="34" charset="-122"/>
              </a:rPr>
              <a:t>NP</a:t>
            </a:r>
            <a:r>
              <a:rPr lang="zh-CN" altLang="en-US" b="0" i="0" dirty="0">
                <a:solidFill>
                  <a:srgbClr val="000000"/>
                </a:solidFill>
                <a:effectLst/>
                <a:latin typeface="微软雅黑" panose="020B0503020204020204" pitchFamily="34" charset="-122"/>
                <a:ea typeface="微软雅黑" panose="020B0503020204020204" pitchFamily="34" charset="-122"/>
              </a:rPr>
              <a:t>个试验载体，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形成后代群体</a:t>
            </a:r>
            <a:r>
              <a:rPr lang="en-US" altLang="zh-CN" b="0" i="0" dirty="0">
                <a:solidFill>
                  <a:srgbClr val="000000"/>
                </a:solidFill>
                <a:effectLst/>
                <a:latin typeface="微软雅黑" panose="020B0503020204020204" pitchFamily="34" charset="-122"/>
                <a:ea typeface="微软雅黑" panose="020B0503020204020204" pitchFamily="34" charset="-122"/>
              </a:rPr>
              <a:t>Q</a:t>
            </a:r>
            <a:r>
              <a:rPr lang="zh-CN" altLang="en-US" b="0" i="0" dirty="0">
                <a:solidFill>
                  <a:srgbClr val="000000"/>
                </a:solidFill>
                <a:effectLst/>
                <a:latin typeface="微软雅黑" panose="020B0503020204020204" pitchFamily="34" charset="-122"/>
                <a:ea typeface="微软雅黑" panose="020B0503020204020204" pitchFamily="34" charset="-122"/>
              </a:rPr>
              <a:t>，并与亲本群体合并，得到</a:t>
            </a:r>
            <a:r>
              <a:rPr lang="en-US" altLang="zh-CN" b="0" i="0" dirty="0">
                <a:solidFill>
                  <a:srgbClr val="000000"/>
                </a:solidFill>
                <a:effectLst/>
                <a:latin typeface="微软雅黑" panose="020B0503020204020204" pitchFamily="34" charset="-122"/>
                <a:ea typeface="微软雅黑" panose="020B0503020204020204" pitchFamily="34" charset="-122"/>
              </a:rPr>
              <a:t>2NP</a:t>
            </a:r>
            <a:r>
              <a:rPr lang="zh-CN" altLang="en-US" b="0" i="0" dirty="0">
                <a:solidFill>
                  <a:srgbClr val="000000"/>
                </a:solidFill>
                <a:effectLst/>
                <a:latin typeface="微软雅黑" panose="020B0503020204020204" pitchFamily="34" charset="-122"/>
                <a:ea typeface="微软雅黑" panose="020B0503020204020204" pitchFamily="34" charset="-122"/>
              </a:rPr>
              <a:t>个个体的联合群体</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然后，根据</a:t>
            </a:r>
            <a:r>
              <a:rPr lang="en-US" altLang="zh-CN" b="0" i="0" dirty="0">
                <a:solidFill>
                  <a:srgbClr val="000000"/>
                </a:solidFill>
                <a:effectLst/>
                <a:latin typeface="微软雅黑" panose="020B0503020204020204" pitchFamily="34" charset="-122"/>
                <a:ea typeface="微软雅黑" panose="020B0503020204020204" pitchFamily="34" charset="-122"/>
              </a:rPr>
              <a:t>ε</a:t>
            </a:r>
            <a:r>
              <a:rPr lang="zh-CN" altLang="en-US" b="0" i="0" dirty="0">
                <a:solidFill>
                  <a:srgbClr val="000000"/>
                </a:solidFill>
                <a:effectLst/>
                <a:latin typeface="微软雅黑" panose="020B0503020204020204" pitchFamily="34" charset="-122"/>
                <a:ea typeface="微软雅黑" panose="020B0503020204020204" pitchFamily="34" charset="-122"/>
              </a:rPr>
              <a:t>约束方法对联合种群</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中的所有个体进行升序排序。</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该方法的</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关键步骤就是根据</a:t>
            </a: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ε</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约束法和目标函数对群体进行排序后，对每个个体进行两次排序。然后，对</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这两个排名进行加权，得到每个个体的最终函数适应度作为选择指标。</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DERFF</a:t>
            </a:r>
            <a:r>
              <a:rPr lang="zh-CN" altLang="en-US" b="0" i="0" dirty="0">
                <a:solidFill>
                  <a:srgbClr val="000000"/>
                </a:solidFill>
                <a:effectLst/>
                <a:latin typeface="微软雅黑" panose="020B0503020204020204" pitchFamily="34" charset="-122"/>
                <a:ea typeface="微软雅黑" panose="020B0503020204020204" pitchFamily="34" charset="-122"/>
              </a:rPr>
              <a:t>中，对每个个体分配两个</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等级，然后对它们进行加权，得到每个个体的最终适应度。</a:t>
            </a:r>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4</a:t>
            </a:fld>
            <a:endParaRPr lang="zh-CN" altLang="en-US" dirty="0"/>
          </a:p>
        </p:txBody>
      </p:sp>
    </p:spTree>
    <p:extLst>
      <p:ext uri="{BB962C8B-B14F-4D97-AF65-F5344CB8AC3E}">
        <p14:creationId xmlns:p14="http://schemas.microsoft.com/office/powerpoint/2010/main" val="182903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式中，</a:t>
            </a:r>
            <a:r>
              <a:rPr lang="en-US" altLang="zh-CN" b="0" i="0" dirty="0">
                <a:solidFill>
                  <a:srgbClr val="000000"/>
                </a:solidFill>
                <a:effectLst/>
                <a:latin typeface="微软雅黑" panose="020B0503020204020204" pitchFamily="34" charset="-122"/>
                <a:ea typeface="微软雅黑" panose="020B0503020204020204" pitchFamily="34" charset="-122"/>
              </a:rPr>
              <a:t>ε0</a:t>
            </a:r>
            <a:r>
              <a:rPr lang="zh-CN" altLang="en-US" b="0" i="0" dirty="0">
                <a:solidFill>
                  <a:srgbClr val="000000"/>
                </a:solidFill>
                <a:effectLst/>
                <a:latin typeface="微软雅黑" panose="020B0503020204020204" pitchFamily="34" charset="-122"/>
                <a:ea typeface="微软雅黑" panose="020B0503020204020204" pitchFamily="34" charset="-122"/>
              </a:rPr>
              <a:t>表示初始阈值，通常将其值设为初始种群的最大约束违反程度，</a:t>
            </a:r>
            <a:r>
              <a:rPr lang="en-US" altLang="zh-CN" b="0" i="0" dirty="0">
                <a:solidFill>
                  <a:srgbClr val="000000"/>
                </a:solidFill>
                <a:effectLst/>
                <a:latin typeface="微软雅黑" panose="020B0503020204020204" pitchFamily="34" charset="-122"/>
                <a:ea typeface="微软雅黑" panose="020B0503020204020204" pitchFamily="34" charset="-122"/>
              </a:rPr>
              <a:t>gen</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maxGen</a:t>
            </a:r>
            <a:r>
              <a:rPr lang="zh-CN" altLang="en-US" b="0" i="0" dirty="0">
                <a:solidFill>
                  <a:srgbClr val="000000"/>
                </a:solidFill>
                <a:effectLst/>
                <a:latin typeface="微软雅黑" panose="020B0503020204020204" pitchFamily="34" charset="-122"/>
                <a:ea typeface="微软雅黑" panose="020B0503020204020204" pitchFamily="34" charset="-122"/>
              </a:rPr>
              <a:t>分别表示当前和最大代数。</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表示目标函数的信息被使用的程度。</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从这个伪代码可以看出，在这个算法中，主要就是基于</a:t>
            </a:r>
            <a:r>
              <a:rPr lang="en-US" altLang="zh-CN" b="0" i="0" dirty="0">
                <a:solidFill>
                  <a:srgbClr val="000000"/>
                </a:solidFill>
                <a:effectLst/>
                <a:latin typeface="微软雅黑" panose="020B0503020204020204" pitchFamily="34" charset="-122"/>
                <a:ea typeface="微软雅黑" panose="020B0503020204020204" pitchFamily="34" charset="-122"/>
              </a:rPr>
              <a:t>ε</a:t>
            </a:r>
            <a:r>
              <a:rPr lang="zh-CN" altLang="en-US" b="0" i="0" dirty="0">
                <a:solidFill>
                  <a:srgbClr val="000000"/>
                </a:solidFill>
                <a:effectLst/>
                <a:latin typeface="微软雅黑" panose="020B0503020204020204" pitchFamily="34" charset="-122"/>
                <a:ea typeface="微软雅黑" panose="020B0503020204020204" pitchFamily="34" charset="-122"/>
              </a:rPr>
              <a:t>约束方法对</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进行排序，得到第</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个个体的排序，即</a:t>
            </a:r>
            <a:r>
              <a:rPr lang="en-US" altLang="zh-CN" b="0" i="0" dirty="0">
                <a:solidFill>
                  <a:srgbClr val="000000"/>
                </a:solidFill>
                <a:effectLst/>
                <a:latin typeface="微软雅黑" panose="020B0503020204020204" pitchFamily="34" charset="-122"/>
                <a:ea typeface="微软雅黑" panose="020B0503020204020204" pitchFamily="34" charset="-122"/>
              </a:rPr>
              <a:t>Rei;13. </a:t>
            </a:r>
            <a:r>
              <a:rPr lang="zh-CN" altLang="en-US" b="0" i="0" dirty="0">
                <a:solidFill>
                  <a:srgbClr val="000000"/>
                </a:solidFill>
                <a:effectLst/>
                <a:latin typeface="微软雅黑" panose="020B0503020204020204" pitchFamily="34" charset="-122"/>
                <a:ea typeface="微软雅黑" panose="020B0503020204020204" pitchFamily="34" charset="-122"/>
              </a:rPr>
              <a:t>根据目标函数值对</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进行排序，得到第</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个</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个体的排序，即</a:t>
            </a:r>
            <a:r>
              <a:rPr lang="en-US" altLang="zh-CN" b="0" i="0" dirty="0">
                <a:solidFill>
                  <a:srgbClr val="000000"/>
                </a:solidFill>
                <a:effectLst/>
                <a:latin typeface="微软雅黑" panose="020B0503020204020204" pitchFamily="34" charset="-122"/>
                <a:ea typeface="微软雅黑" panose="020B0503020204020204" pitchFamily="34" charset="-122"/>
              </a:rPr>
              <a:t>Rfi;14. </a:t>
            </a:r>
            <a:r>
              <a:rPr lang="zh-CN" altLang="en-US" b="0" i="0" dirty="0">
                <a:solidFill>
                  <a:srgbClr val="000000"/>
                </a:solidFill>
                <a:effectLst/>
                <a:latin typeface="微软雅黑" panose="020B0503020204020204" pitchFamily="34" charset="-122"/>
                <a:ea typeface="微软雅黑" panose="020B0503020204020204" pitchFamily="34" charset="-122"/>
              </a:rPr>
              <a:t>根据式计算</a:t>
            </a:r>
            <a:r>
              <a:rPr lang="en-US" altLang="zh-CN" b="0" i="0" dirty="0" err="1">
                <a:solidFill>
                  <a:srgbClr val="000000"/>
                </a:solidFill>
                <a:effectLst/>
                <a:latin typeface="微软雅黑" panose="020B0503020204020204" pitchFamily="34" charset="-122"/>
                <a:ea typeface="微软雅黑" panose="020B0503020204020204" pitchFamily="34" charset="-122"/>
              </a:rPr>
              <a:t>fiti</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十四</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十五</a:t>
            </a:r>
            <a:r>
              <a:rPr lang="en-US" altLang="zh-CN" b="0" i="0" dirty="0">
                <a:solidFill>
                  <a:srgbClr val="000000"/>
                </a:solidFill>
                <a:effectLst/>
                <a:latin typeface="微软雅黑" panose="020B0503020204020204" pitchFamily="34" charset="-122"/>
                <a:ea typeface="微软雅黑" panose="020B0503020204020204" pitchFamily="34" charset="-122"/>
              </a:rPr>
              <a:t>);15. </a:t>
            </a:r>
            <a:r>
              <a:rPr lang="zh-CN" altLang="en-US" b="0" i="0" dirty="0">
                <a:solidFill>
                  <a:srgbClr val="000000"/>
                </a:solidFill>
                <a:effectLst/>
                <a:latin typeface="微软雅黑" panose="020B0503020204020204" pitchFamily="34" charset="-122"/>
                <a:ea typeface="微软雅黑" panose="020B0503020204020204" pitchFamily="34" charset="-122"/>
              </a:rPr>
              <a:t>根据最终的适应度，选择较好的个体进入下一次的迭代。</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5</a:t>
            </a:fld>
            <a:endParaRPr lang="zh-CN" altLang="en-US" dirty="0"/>
          </a:p>
        </p:txBody>
      </p:sp>
    </p:spTree>
    <p:extLst>
      <p:ext uri="{BB962C8B-B14F-4D97-AF65-F5344CB8AC3E}">
        <p14:creationId xmlns:p14="http://schemas.microsoft.com/office/powerpoint/2010/main" val="3965764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式中，</a:t>
            </a:r>
            <a:r>
              <a:rPr lang="en-US" altLang="zh-CN" b="0" i="0" dirty="0" err="1">
                <a:solidFill>
                  <a:srgbClr val="000000"/>
                </a:solidFill>
                <a:effectLst/>
                <a:latin typeface="微软雅黑" panose="020B0503020204020204" pitchFamily="34" charset="-122"/>
                <a:ea typeface="微软雅黑" panose="020B0503020204020204" pitchFamily="34" charset="-122"/>
              </a:rPr>
              <a:t>Pfea</a:t>
            </a:r>
            <a:r>
              <a:rPr lang="zh-CN" altLang="en-US" b="0" i="0" dirty="0">
                <a:solidFill>
                  <a:srgbClr val="000000"/>
                </a:solidFill>
                <a:effectLst/>
                <a:latin typeface="微软雅黑" panose="020B0503020204020204" pitchFamily="34" charset="-122"/>
                <a:ea typeface="微软雅黑" panose="020B0503020204020204" pitchFamily="34" charset="-122"/>
              </a:rPr>
              <a:t>为当前可行解的比例，分子</a:t>
            </a:r>
            <a:r>
              <a:rPr lang="en-US" altLang="zh-CN" b="0" i="0" dirty="0">
                <a:solidFill>
                  <a:srgbClr val="000000"/>
                </a:solidFill>
                <a:effectLst/>
                <a:latin typeface="微软雅黑" panose="020B0503020204020204" pitchFamily="34" charset="-122"/>
                <a:ea typeface="微软雅黑" panose="020B0503020204020204" pitchFamily="34" charset="-122"/>
              </a:rPr>
              <a:t>gen</a:t>
            </a:r>
            <a:r>
              <a:rPr lang="zh-CN" altLang="en-US" b="0" i="0" dirty="0">
                <a:solidFill>
                  <a:srgbClr val="000000"/>
                </a:solidFill>
                <a:effectLst/>
                <a:latin typeface="微软雅黑" panose="020B0503020204020204" pitchFamily="34" charset="-122"/>
                <a:ea typeface="微软雅黑" panose="020B0503020204020204" pitchFamily="34" charset="-122"/>
              </a:rPr>
              <a:t>为当前代数，分母</a:t>
            </a:r>
            <a:r>
              <a:rPr lang="en-US" altLang="zh-CN" b="0" i="0" dirty="0" err="1">
                <a:solidFill>
                  <a:srgbClr val="000000"/>
                </a:solidFill>
                <a:effectLst/>
                <a:latin typeface="微软雅黑" panose="020B0503020204020204" pitchFamily="34" charset="-122"/>
                <a:ea typeface="微软雅黑" panose="020B0503020204020204" pitchFamily="34" charset="-122"/>
              </a:rPr>
              <a:t>maxGen</a:t>
            </a:r>
            <a:r>
              <a:rPr lang="zh-CN" altLang="en-US" b="0" i="0" dirty="0">
                <a:solidFill>
                  <a:srgbClr val="000000"/>
                </a:solidFill>
                <a:effectLst/>
                <a:latin typeface="微软雅黑" panose="020B0503020204020204" pitchFamily="34" charset="-122"/>
                <a:ea typeface="微软雅黑" panose="020B0503020204020204" pitchFamily="34" charset="-122"/>
              </a:rPr>
              <a:t>为最大代数。值得注意的是，如果</a:t>
            </a:r>
            <a:r>
              <a:rPr lang="en-US" altLang="zh-CN" b="0" i="0" dirty="0">
                <a:solidFill>
                  <a:srgbClr val="000000"/>
                </a:solidFill>
                <a:effectLst/>
                <a:latin typeface="微软雅黑" panose="020B0503020204020204" pitchFamily="34" charset="-122"/>
                <a:ea typeface="微软雅黑" panose="020B0503020204020204" pitchFamily="34" charset="-122"/>
              </a:rPr>
              <a:t>ω</a:t>
            </a:r>
            <a:r>
              <a:rPr lang="zh-CN" altLang="en-US" b="0" i="0" dirty="0">
                <a:solidFill>
                  <a:srgbClr val="000000"/>
                </a:solidFill>
                <a:effectLst/>
                <a:latin typeface="微软雅黑" panose="020B0503020204020204" pitchFamily="34" charset="-122"/>
                <a:ea typeface="微软雅黑" panose="020B0503020204020204" pitchFamily="34" charset="-122"/>
              </a:rPr>
              <a:t>大于</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，它将被设置为</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。显然，随着</a:t>
            </a:r>
            <a:r>
              <a:rPr lang="en-US" altLang="zh-CN" b="0" i="0" dirty="0" err="1">
                <a:solidFill>
                  <a:srgbClr val="000000"/>
                </a:solidFill>
                <a:effectLst/>
                <a:latin typeface="微软雅黑" panose="020B0503020204020204" pitchFamily="34" charset="-122"/>
                <a:ea typeface="微软雅黑" panose="020B0503020204020204" pitchFamily="34" charset="-122"/>
              </a:rPr>
              <a:t>Pfea</a:t>
            </a:r>
            <a:r>
              <a:rPr lang="zh-CN" altLang="en-US" b="0" i="0" dirty="0">
                <a:solidFill>
                  <a:srgbClr val="000000"/>
                </a:solidFill>
                <a:effectLst/>
                <a:latin typeface="微软雅黑" panose="020B0503020204020204" pitchFamily="34" charset="-122"/>
                <a:ea typeface="微软雅黑" panose="020B0503020204020204" pitchFamily="34" charset="-122"/>
              </a:rPr>
              <a:t>和代数的增加，</a:t>
            </a:r>
            <a:r>
              <a:rPr lang="en-US" altLang="zh-CN" b="0" i="0" dirty="0">
                <a:solidFill>
                  <a:srgbClr val="000000"/>
                </a:solidFill>
                <a:effectLst/>
                <a:latin typeface="微软雅黑" panose="020B0503020204020204" pitchFamily="34" charset="-122"/>
                <a:ea typeface="微软雅黑" panose="020B0503020204020204" pitchFamily="34" charset="-122"/>
              </a:rPr>
              <a:t>ω</a:t>
            </a:r>
            <a:r>
              <a:rPr lang="zh-CN" altLang="en-US" b="0" i="0" dirty="0">
                <a:solidFill>
                  <a:srgbClr val="000000"/>
                </a:solidFill>
                <a:effectLst/>
                <a:latin typeface="微软雅黑" panose="020B0503020204020204" pitchFamily="34" charset="-122"/>
                <a:ea typeface="微软雅黑" panose="020B0503020204020204" pitchFamily="34" charset="-122"/>
              </a:rPr>
              <a:t>从</a:t>
            </a:r>
            <a:r>
              <a:rPr lang="en-US" altLang="zh-CN" b="0" i="0" dirty="0">
                <a:solidFill>
                  <a:srgbClr val="000000"/>
                </a:solidFill>
                <a:effectLst/>
                <a:latin typeface="微软雅黑" panose="020B0503020204020204" pitchFamily="34" charset="-122"/>
                <a:ea typeface="微软雅黑" panose="020B0503020204020204" pitchFamily="34" charset="-122"/>
              </a:rPr>
              <a:t>0.5</a:t>
            </a:r>
            <a:r>
              <a:rPr lang="zh-CN" altLang="en-US" b="0" i="0" dirty="0">
                <a:solidFill>
                  <a:srgbClr val="000000"/>
                </a:solidFill>
                <a:effectLst/>
                <a:latin typeface="微软雅黑" panose="020B0503020204020204" pitchFamily="34" charset="-122"/>
                <a:ea typeface="微软雅黑" panose="020B0503020204020204" pitchFamily="34" charset="-122"/>
              </a:rPr>
              <a:t>变化到</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。通过这个加权和函数，每个个体通过以上两个排序得到最终的适应度。每个个体的最终适应度被视为选择指标，以选择更好的个体。</a:t>
            </a:r>
            <a:r>
              <a:rPr lang="en-US" altLang="zh-CN" b="0" i="0" dirty="0" err="1">
                <a:solidFill>
                  <a:srgbClr val="000000"/>
                </a:solidFill>
                <a:effectLst/>
                <a:latin typeface="微软雅黑" panose="020B0503020204020204" pitchFamily="34" charset="-122"/>
                <a:ea typeface="微软雅黑" panose="020B0503020204020204" pitchFamily="34" charset="-122"/>
              </a:rPr>
              <a:t>fiti</a:t>
            </a:r>
            <a:r>
              <a:rPr lang="zh-CN" altLang="en-US" b="0" i="0" dirty="0">
                <a:solidFill>
                  <a:srgbClr val="000000"/>
                </a:solidFill>
                <a:effectLst/>
                <a:latin typeface="微软雅黑" panose="020B0503020204020204" pitchFamily="34" charset="-122"/>
                <a:ea typeface="微软雅黑" panose="020B0503020204020204" pitchFamily="34" charset="-122"/>
              </a:rPr>
              <a:t>值较低的个体将通过与亲本的比较进入下一代。</a:t>
            </a:r>
          </a:p>
          <a:p>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6</a:t>
            </a:fld>
            <a:endParaRPr lang="zh-CN" altLang="en-US" dirty="0"/>
          </a:p>
        </p:txBody>
      </p:sp>
    </p:spTree>
    <p:extLst>
      <p:ext uri="{BB962C8B-B14F-4D97-AF65-F5344CB8AC3E}">
        <p14:creationId xmlns:p14="http://schemas.microsoft.com/office/powerpoint/2010/main" val="1491080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在对来自</a:t>
            </a:r>
            <a:r>
              <a:rPr lang="en-US" altLang="zh-CN" b="0" i="0" dirty="0">
                <a:solidFill>
                  <a:srgbClr val="000000"/>
                </a:solidFill>
                <a:effectLst/>
                <a:latin typeface="微软雅黑" panose="020B0503020204020204" pitchFamily="34" charset="-122"/>
                <a:ea typeface="微软雅黑" panose="020B0503020204020204" pitchFamily="34" charset="-122"/>
              </a:rPr>
              <a:t>CEC2006</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24</a:t>
            </a:r>
            <a:r>
              <a:rPr lang="zh-CN" altLang="en-US" b="0" i="0" dirty="0">
                <a:solidFill>
                  <a:srgbClr val="000000"/>
                </a:solidFill>
                <a:effectLst/>
                <a:latin typeface="微软雅黑" panose="020B0503020204020204" pitchFamily="34" charset="-122"/>
                <a:ea typeface="微软雅黑" panose="020B0503020204020204" pitchFamily="34" charset="-122"/>
              </a:rPr>
              <a:t>个基准问题进行测试时，我们将提出的方法与其他五种成熟的算法进行了比较</a:t>
            </a:r>
            <a:r>
              <a:rPr lang="en-US" altLang="zh-CN" b="0" i="0" dirty="0">
                <a:solidFill>
                  <a:srgbClr val="000000"/>
                </a:solidFill>
                <a:effectLst/>
                <a:latin typeface="微软雅黑" panose="020B0503020204020204" pitchFamily="34" charset="-122"/>
                <a:ea typeface="微软雅黑" panose="020B0503020204020204" pitchFamily="34" charset="-122"/>
              </a:rPr>
              <a:t>:C2oDE[26]</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FROFI[1]</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CORCO[2]</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DeCODE</a:t>
            </a:r>
            <a:r>
              <a:rPr lang="en-US" altLang="zh-CN" b="0" i="0" dirty="0">
                <a:solidFill>
                  <a:srgbClr val="000000"/>
                </a:solidFill>
                <a:effectLst/>
                <a:latin typeface="微软雅黑" panose="020B0503020204020204" pitchFamily="34" charset="-122"/>
                <a:ea typeface="微软雅黑" panose="020B0503020204020204" pitchFamily="34" charset="-122"/>
              </a:rPr>
              <a:t>[37]</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CMODE[36]</a:t>
            </a:r>
            <a:r>
              <a:rPr lang="zh-CN" altLang="en-US" b="0" i="0" dirty="0">
                <a:solidFill>
                  <a:srgbClr val="000000"/>
                </a:solidFill>
                <a:effectLst/>
                <a:latin typeface="微软雅黑" panose="020B0503020204020204" pitchFamily="34" charset="-122"/>
                <a:ea typeface="微软雅黑" panose="020B0503020204020204" pitchFamily="34" charset="-122"/>
              </a:rPr>
              <a:t>。这些比较方法是最先进的，并且在处理约束优化问题</a:t>
            </a:r>
            <a:r>
              <a:rPr lang="en-US" altLang="zh-CN" b="0" i="0" dirty="0">
                <a:solidFill>
                  <a:srgbClr val="000000"/>
                </a:solidFill>
                <a:effectLst/>
                <a:latin typeface="微软雅黑" panose="020B0503020204020204" pitchFamily="34" charset="-122"/>
                <a:ea typeface="微软雅黑" panose="020B0503020204020204" pitchFamily="34" charset="-122"/>
              </a:rPr>
              <a:t>(cop)</a:t>
            </a:r>
            <a:r>
              <a:rPr lang="zh-CN" altLang="en-US" b="0" i="0" dirty="0">
                <a:solidFill>
                  <a:srgbClr val="000000"/>
                </a:solidFill>
                <a:effectLst/>
                <a:latin typeface="微软雅黑" panose="020B0503020204020204" pitchFamily="34" charset="-122"/>
                <a:ea typeface="微软雅黑" panose="020B0503020204020204" pitchFamily="34" charset="-122"/>
              </a:rPr>
              <a:t>方面表现出良好的性能。此外，该算法及其竞争对手都使用</a:t>
            </a:r>
            <a:r>
              <a:rPr lang="en-US" altLang="zh-CN" b="0" i="0" dirty="0">
                <a:solidFill>
                  <a:srgbClr val="000000"/>
                </a:solidFill>
                <a:effectLst/>
                <a:latin typeface="微软雅黑" panose="020B0503020204020204" pitchFamily="34" charset="-122"/>
                <a:ea typeface="微软雅黑" panose="020B0503020204020204" pitchFamily="34" charset="-122"/>
              </a:rPr>
              <a:t>DE</a:t>
            </a:r>
            <a:r>
              <a:rPr lang="zh-CN" altLang="en-US" b="0" i="0" dirty="0">
                <a:solidFill>
                  <a:srgbClr val="000000"/>
                </a:solidFill>
                <a:effectLst/>
                <a:latin typeface="微软雅黑" panose="020B0503020204020204" pitchFamily="34" charset="-122"/>
                <a:ea typeface="微软雅黑" panose="020B0503020204020204" pitchFamily="34" charset="-122"/>
              </a:rPr>
              <a:t>作为搜索引擎。因此，选择这些算法来验证</a:t>
            </a:r>
            <a:r>
              <a:rPr lang="en-US" altLang="zh-CN" b="0" i="0" dirty="0">
                <a:solidFill>
                  <a:srgbClr val="000000"/>
                </a:solidFill>
                <a:effectLst/>
                <a:latin typeface="微软雅黑" panose="020B0503020204020204" pitchFamily="34" charset="-122"/>
                <a:ea typeface="微软雅黑" panose="020B0503020204020204" pitchFamily="34" charset="-122"/>
              </a:rPr>
              <a:t>DERFF</a:t>
            </a:r>
            <a:r>
              <a:rPr lang="zh-CN" altLang="en-US" b="0" i="0" dirty="0">
                <a:solidFill>
                  <a:srgbClr val="000000"/>
                </a:solidFill>
                <a:effectLst/>
                <a:latin typeface="微软雅黑" panose="020B0503020204020204" pitchFamily="34" charset="-122"/>
                <a:ea typeface="微软雅黑" panose="020B0503020204020204" pitchFamily="34" charset="-122"/>
              </a:rPr>
              <a:t>的性能。表</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给出了详细的实验结果，其中“</a:t>
            </a:r>
            <a:r>
              <a:rPr lang="en-US" altLang="zh-CN" b="0" i="0" dirty="0">
                <a:solidFill>
                  <a:srgbClr val="000000"/>
                </a:solidFill>
                <a:effectLst/>
                <a:latin typeface="微软雅黑" panose="020B0503020204020204" pitchFamily="34" charset="-122"/>
                <a:ea typeface="微软雅黑" panose="020B0503020204020204" pitchFamily="34" charset="-122"/>
              </a:rPr>
              <a:t>Mean”</a:t>
            </a:r>
            <a:r>
              <a:rPr lang="zh-CN" altLang="en-US" b="0" i="0" dirty="0">
                <a:solidFill>
                  <a:srgbClr val="000000"/>
                </a:solidFill>
                <a:effectLst/>
                <a:latin typeface="微软雅黑" panose="020B0503020204020204" pitchFamily="34" charset="-122"/>
                <a:ea typeface="微软雅黑" panose="020B0503020204020204" pitchFamily="34" charset="-122"/>
              </a:rPr>
              <a:t>表示</a:t>
            </a:r>
            <a:r>
              <a:rPr lang="en-US" altLang="zh-CN" b="0" i="0" dirty="0">
                <a:solidFill>
                  <a:srgbClr val="000000"/>
                </a:solidFill>
                <a:effectLst/>
                <a:latin typeface="微软雅黑" panose="020B0503020204020204" pitchFamily="34" charset="-122"/>
                <a:ea typeface="微软雅黑" panose="020B0503020204020204" pitchFamily="34" charset="-122"/>
              </a:rPr>
              <a:t>25</a:t>
            </a:r>
            <a:r>
              <a:rPr lang="zh-CN" altLang="en-US" b="0" i="0" dirty="0">
                <a:solidFill>
                  <a:srgbClr val="000000"/>
                </a:solidFill>
                <a:effectLst/>
                <a:latin typeface="微软雅黑" panose="020B0503020204020204" pitchFamily="34" charset="-122"/>
                <a:ea typeface="微软雅黑" panose="020B0503020204020204" pitchFamily="34" charset="-122"/>
              </a:rPr>
              <a:t>次独立运行的平均值，“</a:t>
            </a:r>
            <a:r>
              <a:rPr lang="en-US" altLang="zh-CN" b="0" i="0" dirty="0">
                <a:solidFill>
                  <a:srgbClr val="000000"/>
                </a:solidFill>
                <a:effectLst/>
                <a:latin typeface="微软雅黑" panose="020B0503020204020204" pitchFamily="34" charset="-122"/>
                <a:ea typeface="微软雅黑" panose="020B0503020204020204" pitchFamily="34" charset="-122"/>
              </a:rPr>
              <a:t>Std”</a:t>
            </a:r>
            <a:r>
              <a:rPr lang="zh-CN" altLang="en-US" b="0" i="0" dirty="0">
                <a:solidFill>
                  <a:srgbClr val="000000"/>
                </a:solidFill>
                <a:effectLst/>
                <a:latin typeface="微软雅黑" panose="020B0503020204020204" pitchFamily="34" charset="-122"/>
                <a:ea typeface="微软雅黑" panose="020B0503020204020204" pitchFamily="34" charset="-122"/>
              </a:rPr>
              <a:t>表示标准差。这里只给出平均值和标准差。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由表可以看出，在</a:t>
            </a:r>
            <a:r>
              <a:rPr lang="en-US" altLang="zh-CN" b="0" i="0" dirty="0">
                <a:solidFill>
                  <a:srgbClr val="000000"/>
                </a:solidFill>
                <a:effectLst/>
                <a:latin typeface="微软雅黑" panose="020B0503020204020204" pitchFamily="34" charset="-122"/>
                <a:ea typeface="微软雅黑" panose="020B0503020204020204" pitchFamily="34" charset="-122"/>
              </a:rPr>
              <a:t>ce2006</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22</a:t>
            </a:r>
            <a:r>
              <a:rPr lang="zh-CN" altLang="en-US" b="0" i="0" dirty="0">
                <a:solidFill>
                  <a:srgbClr val="000000"/>
                </a:solidFill>
                <a:effectLst/>
                <a:latin typeface="微软雅黑" panose="020B0503020204020204" pitchFamily="34" charset="-122"/>
                <a:ea typeface="微软雅黑" panose="020B0503020204020204" pitchFamily="34" charset="-122"/>
              </a:rPr>
              <a:t>个基准问题上的实验结果表明，与其他五种方法相比，</a:t>
            </a:r>
            <a:r>
              <a:rPr lang="en-US" altLang="zh-CN" b="0" i="0" dirty="0">
                <a:solidFill>
                  <a:srgbClr val="000000"/>
                </a:solidFill>
                <a:effectLst/>
                <a:latin typeface="微软雅黑" panose="020B0503020204020204" pitchFamily="34" charset="-122"/>
                <a:ea typeface="微软雅黑" panose="020B0503020204020204" pitchFamily="34" charset="-122"/>
              </a:rPr>
              <a:t>DERFF</a:t>
            </a:r>
            <a:r>
              <a:rPr lang="zh-CN" altLang="en-US" b="0" i="0" dirty="0">
                <a:solidFill>
                  <a:srgbClr val="000000"/>
                </a:solidFill>
                <a:effectLst/>
                <a:latin typeface="微软雅黑" panose="020B0503020204020204" pitchFamily="34" charset="-122"/>
                <a:ea typeface="微软雅黑" panose="020B0503020204020204" pitchFamily="34" charset="-122"/>
              </a:rPr>
              <a:t>方法表现出优越或相当的性能</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8</a:t>
            </a:fld>
            <a:endParaRPr lang="zh-CN" altLang="en-US" dirty="0"/>
          </a:p>
        </p:txBody>
      </p:sp>
    </p:spTree>
    <p:extLst>
      <p:ext uri="{BB962C8B-B14F-4D97-AF65-F5344CB8AC3E}">
        <p14:creationId xmlns:p14="http://schemas.microsoft.com/office/powerpoint/2010/main" val="1293473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该表给出了这</a:t>
            </a:r>
            <a:r>
              <a:rPr lang="en-US" altLang="zh-CN" b="0" i="0" dirty="0">
                <a:solidFill>
                  <a:srgbClr val="000000"/>
                </a:solidFill>
                <a:effectLst/>
                <a:latin typeface="微软雅黑" panose="020B0503020204020204" pitchFamily="34" charset="-122"/>
                <a:ea typeface="微软雅黑" panose="020B0503020204020204" pitchFamily="34" charset="-122"/>
              </a:rPr>
              <a:t>9</a:t>
            </a:r>
            <a:r>
              <a:rPr lang="zh-CN" altLang="en-US" b="0" i="0" dirty="0">
                <a:solidFill>
                  <a:srgbClr val="000000"/>
                </a:solidFill>
                <a:effectLst/>
                <a:latin typeface="微软雅黑" panose="020B0503020204020204" pitchFamily="34" charset="-122"/>
                <a:ea typeface="微软雅黑" panose="020B0503020204020204" pitchFamily="34" charset="-122"/>
              </a:rPr>
              <a:t>个问题的算法比较结果，加粗的结果为最优值。从表中可以看出，对于烷基化单元问题的最优操作，</a:t>
            </a:r>
            <a:r>
              <a:rPr lang="en-US" altLang="zh-CN" b="0" i="0" dirty="0">
                <a:solidFill>
                  <a:srgbClr val="000000"/>
                </a:solidFill>
                <a:effectLst/>
                <a:latin typeface="微软雅黑" panose="020B0503020204020204" pitchFamily="34" charset="-122"/>
                <a:ea typeface="微软雅黑" panose="020B0503020204020204" pitchFamily="34" charset="-122"/>
              </a:rPr>
              <a:t>DERFF</a:t>
            </a:r>
            <a:r>
              <a:rPr lang="zh-CN" altLang="en-US" b="0" i="0" dirty="0">
                <a:solidFill>
                  <a:srgbClr val="000000"/>
                </a:solidFill>
                <a:effectLst/>
                <a:latin typeface="微软雅黑" panose="020B0503020204020204" pitchFamily="34" charset="-122"/>
                <a:ea typeface="微软雅黑" panose="020B0503020204020204" pitchFamily="34" charset="-122"/>
              </a:rPr>
              <a:t>在四个指标上都获得了最好的结果，其次是</a:t>
            </a:r>
            <a:r>
              <a:rPr lang="en-US" altLang="zh-CN" b="0" i="0" dirty="0">
                <a:solidFill>
                  <a:srgbClr val="000000"/>
                </a:solidFill>
                <a:effectLst/>
                <a:latin typeface="微软雅黑" panose="020B0503020204020204" pitchFamily="34" charset="-122"/>
                <a:ea typeface="微软雅黑" panose="020B0503020204020204" pitchFamily="34" charset="-122"/>
              </a:rPr>
              <a:t>FROFI</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DeCODE</a:t>
            </a:r>
            <a:r>
              <a:rPr lang="zh-CN" altLang="en-US" b="0" i="0" dirty="0">
                <a:solidFill>
                  <a:srgbClr val="000000"/>
                </a:solidFill>
                <a:effectLst/>
                <a:latin typeface="微软雅黑" panose="020B0503020204020204" pitchFamily="34" charset="-122"/>
                <a:ea typeface="微软雅黑" panose="020B0503020204020204" pitchFamily="34" charset="-122"/>
              </a:rPr>
              <a:t>。总之，从以上结果可以看出，</a:t>
            </a:r>
            <a:r>
              <a:rPr lang="en-US" altLang="zh-CN" b="0" i="0" dirty="0">
                <a:solidFill>
                  <a:srgbClr val="000000"/>
                </a:solidFill>
                <a:effectLst/>
                <a:latin typeface="微软雅黑" panose="020B0503020204020204" pitchFamily="34" charset="-122"/>
                <a:ea typeface="微软雅黑" panose="020B0503020204020204" pitchFamily="34" charset="-122"/>
              </a:rPr>
              <a:t>DERFF</a:t>
            </a:r>
            <a:r>
              <a:rPr lang="zh-CN" altLang="en-US" b="0" i="0" dirty="0">
                <a:solidFill>
                  <a:srgbClr val="000000"/>
                </a:solidFill>
                <a:effectLst/>
                <a:latin typeface="微软雅黑" panose="020B0503020204020204" pitchFamily="34" charset="-122"/>
                <a:ea typeface="微软雅黑" panose="020B0503020204020204" pitchFamily="34" charset="-122"/>
              </a:rPr>
              <a:t>在解决现实问题时表现出了优越的能力，与其他被比较的算法相比，表现出了相当甚至更好的性能。</a:t>
            </a:r>
            <a:endParaRPr lang="zh-CN" altLang="en-US" dirty="0"/>
          </a:p>
        </p:txBody>
      </p:sp>
      <p:sp>
        <p:nvSpPr>
          <p:cNvPr id="4" name="灯片编号占位符 3"/>
          <p:cNvSpPr>
            <a:spLocks noGrp="1"/>
          </p:cNvSpPr>
          <p:nvPr>
            <p:ph type="sldNum" sz="quarter" idx="5"/>
          </p:nvPr>
        </p:nvSpPr>
        <p:spPr/>
        <p:txBody>
          <a:bodyPr/>
          <a:lstStyle/>
          <a:p>
            <a:fld id="{86056387-FF3D-4EBF-83F2-CC1A4B798D90}" type="slidenum">
              <a:rPr lang="zh-CN" altLang="en-US" smtClean="0"/>
              <a:pPr/>
              <a:t>9</a:t>
            </a:fld>
            <a:endParaRPr lang="zh-CN" altLang="en-US" dirty="0"/>
          </a:p>
        </p:txBody>
      </p:sp>
    </p:spTree>
    <p:extLst>
      <p:ext uri="{BB962C8B-B14F-4D97-AF65-F5344CB8AC3E}">
        <p14:creationId xmlns:p14="http://schemas.microsoft.com/office/powerpoint/2010/main" val="4008259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606453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761818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8415486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955172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8FCAC9D-4DB1-4C43-9C3D-2A1F320BC312}" type="datetimeFigureOut">
              <a:rPr lang="zh-CN" altLang="en-US" smtClean="0"/>
              <a:t>2023/12/17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1078925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2023/12/17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170465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8FCAC9D-4DB1-4C43-9C3D-2A1F320BC312}" type="datetimeFigureOut">
              <a:rPr lang="zh-CN" altLang="en-US" smtClean="0"/>
              <a:t>2023/12/17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7657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8FCAC9D-4DB1-4C43-9C3D-2A1F320BC312}" type="datetimeFigureOut">
              <a:rPr lang="zh-CN" altLang="en-US" smtClean="0"/>
              <a:t>2023/12/17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847441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FCAC9D-4DB1-4C43-9C3D-2A1F320BC312}" type="datetimeFigureOut">
              <a:rPr lang="zh-CN" altLang="en-US" smtClean="0"/>
              <a:t>2023/12/17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2270973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2023/12/17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3681898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8FCAC9D-4DB1-4C43-9C3D-2A1F320BC312}" type="datetimeFigureOut">
              <a:rPr lang="zh-CN" altLang="en-US" smtClean="0"/>
              <a:t>2023/12/17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1FA538-5F5D-416D-A366-CC78A227FC50}" type="slidenum">
              <a:rPr lang="zh-CN" altLang="en-US" smtClean="0"/>
              <a:t>‹#›</a:t>
            </a:fld>
            <a:endParaRPr lang="zh-CN" altLang="en-US"/>
          </a:p>
        </p:txBody>
      </p:sp>
    </p:spTree>
    <p:extLst>
      <p:ext uri="{BB962C8B-B14F-4D97-AF65-F5344CB8AC3E}">
        <p14:creationId xmlns:p14="http://schemas.microsoft.com/office/powerpoint/2010/main" val="548715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48FCAC9D-4DB1-4C43-9C3D-2A1F320BC312}" type="datetimeFigureOut">
              <a:rPr lang="zh-CN" altLang="en-US" smtClean="0"/>
              <a:pPr/>
              <a:t>2023/12/17</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2A1FA538-5F5D-416D-A366-CC78A227FC50}" type="slidenum">
              <a:rPr lang="zh-CN" altLang="en-US" smtClean="0"/>
              <a:pPr/>
              <a:t>‹#›</a:t>
            </a:fld>
            <a:endParaRPr lang="zh-CN" altLang="en-US" dirty="0"/>
          </a:p>
        </p:txBody>
      </p:sp>
    </p:spTree>
    <p:extLst>
      <p:ext uri="{BB962C8B-B14F-4D97-AF65-F5344CB8AC3E}">
        <p14:creationId xmlns:p14="http://schemas.microsoft.com/office/powerpoint/2010/main" val="1636073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0" y="-7939"/>
            <a:ext cx="7315200" cy="36036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18" name="矩形 4"/>
          <p:cNvSpPr/>
          <p:nvPr/>
        </p:nvSpPr>
        <p:spPr>
          <a:xfrm>
            <a:off x="7217411" y="-7938"/>
            <a:ext cx="4994255" cy="6865938"/>
          </a:xfrm>
          <a:custGeom>
            <a:avLst/>
            <a:gdLst>
              <a:gd name="connsiteX0" fmla="*/ 0 w 4835611"/>
              <a:gd name="connsiteY0" fmla="*/ 0 h 6858000"/>
              <a:gd name="connsiteX1" fmla="*/ 4835611 w 4835611"/>
              <a:gd name="connsiteY1" fmla="*/ 0 h 6858000"/>
              <a:gd name="connsiteX2" fmla="*/ 4835611 w 4835611"/>
              <a:gd name="connsiteY2" fmla="*/ 6858000 h 6858000"/>
              <a:gd name="connsiteX3" fmla="*/ 0 w 4835611"/>
              <a:gd name="connsiteY3" fmla="*/ 6858000 h 6858000"/>
              <a:gd name="connsiteX4" fmla="*/ 0 w 4835611"/>
              <a:gd name="connsiteY4" fmla="*/ 0 h 6858000"/>
              <a:gd name="connsiteX0" fmla="*/ 0 w 6367849"/>
              <a:gd name="connsiteY0" fmla="*/ 0 h 6866238"/>
              <a:gd name="connsiteX1" fmla="*/ 6367849 w 6367849"/>
              <a:gd name="connsiteY1" fmla="*/ 8238 h 6866238"/>
              <a:gd name="connsiteX2" fmla="*/ 6367849 w 6367849"/>
              <a:gd name="connsiteY2" fmla="*/ 6866238 h 6866238"/>
              <a:gd name="connsiteX3" fmla="*/ 1532238 w 6367849"/>
              <a:gd name="connsiteY3" fmla="*/ 6866238 h 6866238"/>
              <a:gd name="connsiteX4" fmla="*/ 0 w 6367849"/>
              <a:gd name="connsiteY4" fmla="*/ 0 h 6866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7849" h="6866238">
                <a:moveTo>
                  <a:pt x="0" y="0"/>
                </a:moveTo>
                <a:lnTo>
                  <a:pt x="6367849" y="8238"/>
                </a:lnTo>
                <a:lnTo>
                  <a:pt x="6367849" y="6866238"/>
                </a:lnTo>
                <a:lnTo>
                  <a:pt x="1532238" y="6866238"/>
                </a:lnTo>
                <a:lnTo>
                  <a:pt x="0" y="0"/>
                </a:lnTo>
                <a:close/>
              </a:path>
            </a:pathLst>
          </a:cu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23" name="文本框 14"/>
          <p:cNvSpPr txBox="1">
            <a:spLocks noChangeArrowheads="1"/>
          </p:cNvSpPr>
          <p:nvPr/>
        </p:nvSpPr>
        <p:spPr bwMode="auto">
          <a:xfrm>
            <a:off x="4659678" y="5544161"/>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dirty="0">
                <a:solidFill>
                  <a:srgbClr val="242B33"/>
                </a:solidFill>
                <a:latin typeface="Arial" panose="020B0604020202020204" pitchFamily="34" charset="0"/>
                <a:ea typeface="微软雅黑" panose="020B0503020204020204" pitchFamily="34" charset="-122"/>
              </a:rPr>
              <a:t>汇报人：肖慧兰</a:t>
            </a:r>
          </a:p>
        </p:txBody>
      </p:sp>
      <p:sp>
        <p:nvSpPr>
          <p:cNvPr id="24" name="文本框 15"/>
          <p:cNvSpPr txBox="1">
            <a:spLocks noChangeArrowheads="1"/>
          </p:cNvSpPr>
          <p:nvPr/>
        </p:nvSpPr>
        <p:spPr bwMode="auto">
          <a:xfrm>
            <a:off x="483577" y="4711392"/>
            <a:ext cx="113940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dirty="0">
                <a:solidFill>
                  <a:srgbClr val="000000"/>
                </a:solidFill>
                <a:latin typeface="微软雅黑" panose="020B0503020204020204" pitchFamily="34" charset="-122"/>
                <a:ea typeface="微软雅黑" panose="020B0503020204020204" pitchFamily="34" charset="-122"/>
              </a:rPr>
              <a:t>基于排序适应度函数的差分进化约束优化问题</a:t>
            </a:r>
            <a:endParaRPr lang="zh-CN" altLang="en-US" sz="3200" b="1" dirty="0">
              <a:solidFill>
                <a:srgbClr val="242B33"/>
              </a:solidFill>
              <a:latin typeface="Arial" panose="020B0604020202020204" pitchFamily="34" charset="0"/>
              <a:ea typeface="微软雅黑" panose="020B0503020204020204" pitchFamily="34" charset="-122"/>
            </a:endParaRPr>
          </a:p>
        </p:txBody>
      </p:sp>
      <p:pic>
        <p:nvPicPr>
          <p:cNvPr id="22" name="图片 21">
            <a:extLst>
              <a:ext uri="{FF2B5EF4-FFF2-40B4-BE49-F238E27FC236}">
                <a16:creationId xmlns:a16="http://schemas.microsoft.com/office/drawing/2014/main" id="{DCFA8424-581B-4896-9E22-650FB90B415B}"/>
              </a:ext>
            </a:extLst>
          </p:cNvPr>
          <p:cNvPicPr>
            <a:picLocks noChangeAspect="1"/>
          </p:cNvPicPr>
          <p:nvPr/>
        </p:nvPicPr>
        <p:blipFill>
          <a:blip r:embed="rId3"/>
          <a:stretch>
            <a:fillRect/>
          </a:stretch>
        </p:blipFill>
        <p:spPr>
          <a:xfrm>
            <a:off x="0" y="352424"/>
            <a:ext cx="3042949" cy="786001"/>
          </a:xfrm>
          <a:prstGeom prst="rect">
            <a:avLst/>
          </a:prstGeom>
        </p:spPr>
      </p:pic>
      <p:pic>
        <p:nvPicPr>
          <p:cNvPr id="3" name="图片 2">
            <a:extLst>
              <a:ext uri="{FF2B5EF4-FFF2-40B4-BE49-F238E27FC236}">
                <a16:creationId xmlns:a16="http://schemas.microsoft.com/office/drawing/2014/main" id="{CEC4DF25-4D37-742E-509D-689789AF4FC9}"/>
              </a:ext>
            </a:extLst>
          </p:cNvPr>
          <p:cNvPicPr>
            <a:picLocks noChangeAspect="1"/>
          </p:cNvPicPr>
          <p:nvPr/>
        </p:nvPicPr>
        <p:blipFill>
          <a:blip r:embed="rId4"/>
          <a:stretch>
            <a:fillRect/>
          </a:stretch>
        </p:blipFill>
        <p:spPr>
          <a:xfrm>
            <a:off x="969535" y="137943"/>
            <a:ext cx="10252930" cy="4325455"/>
          </a:xfrm>
          <a:prstGeom prst="rect">
            <a:avLst/>
          </a:prstGeom>
        </p:spPr>
      </p:pic>
    </p:spTree>
    <p:extLst>
      <p:ext uri="{BB962C8B-B14F-4D97-AF65-F5344CB8AC3E}">
        <p14:creationId xmlns:p14="http://schemas.microsoft.com/office/powerpoint/2010/main" val="711064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Scale>
                                      <p:cBhvr>
                                        <p:cTn id="7"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6"/>
                                        </p:tgtEl>
                                        <p:attrNameLst>
                                          <p:attrName>ppt_x</p:attrName>
                                          <p:attrName>ppt_y</p:attrName>
                                        </p:attrNameLst>
                                      </p:cBhvr>
                                    </p:animMotion>
                                    <p:animEffect transition="in" filter="fade">
                                      <p:cBhvr>
                                        <p:cTn id="9" dur="1000"/>
                                        <p:tgtEl>
                                          <p:spTgt spid="16"/>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Scale>
                                      <p:cBhvr>
                                        <p:cTn id="12"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18"/>
                                        </p:tgtEl>
                                        <p:attrNameLst>
                                          <p:attrName>ppt_x</p:attrName>
                                          <p:attrName>ppt_y</p:attrName>
                                        </p:attrNameLst>
                                      </p:cBhvr>
                                    </p:animMotion>
                                    <p:animEffect transition="in" filter="fade">
                                      <p:cBhvr>
                                        <p:cTn id="14" dur="1000"/>
                                        <p:tgtEl>
                                          <p:spTgt spid="18"/>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Scale>
                                      <p:cBhvr>
                                        <p:cTn id="17"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3"/>
                                        </p:tgtEl>
                                        <p:attrNameLst>
                                          <p:attrName>ppt_x</p:attrName>
                                          <p:attrName>ppt_y</p:attrName>
                                        </p:attrNameLst>
                                      </p:cBhvr>
                                    </p:animMotion>
                                    <p:animEffect transition="in" filter="fade">
                                      <p:cBhvr>
                                        <p:cTn id="19" dur="1000"/>
                                        <p:tgtEl>
                                          <p:spTgt spid="23"/>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Scale>
                                      <p:cBhvr>
                                        <p:cTn id="22"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4"/>
                                        </p:tgtEl>
                                        <p:attrNameLst>
                                          <p:attrName>ppt_x</p:attrName>
                                          <p:attrName>ppt_y</p:attrName>
                                        </p:attrNameLst>
                                      </p:cBhvr>
                                    </p:animMotion>
                                    <p:animEffect transition="in" filter="fade">
                                      <p:cBhvr>
                                        <p:cTn id="2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MH_SubTitle_1"/>
          <p:cNvSpPr>
            <a:spLocks noChangeArrowheads="1"/>
          </p:cNvSpPr>
          <p:nvPr>
            <p:custDataLst>
              <p:tags r:id="rId1"/>
            </p:custDataLst>
          </p:nvPr>
        </p:nvSpPr>
        <p:spPr bwMode="auto">
          <a:xfrm flipH="1">
            <a:off x="291861" y="762000"/>
            <a:ext cx="10795239" cy="483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一般来说，不可行解的信息对于搜索过程是非常重要的，特别是当最优可行解位于可行</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区域的边界时。如果选择偏向约束条件，则那些位置较好的不可行解将被淘汰，种群将陷入</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可行区域的局部最优，从而无法找到最优解。基于以上考虑，应该充分利用种群中那些好的</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不可行的解决方案。为了达到这一目的，本文提出了一种新的约束优化方法，即基于排序的</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适应度函数差分进化，命名为</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DERFF</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该方法根据</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ε</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约束法和目标函数对群体进行排序，对每个个体进行两次排序。然后，对这</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两个排名进行加权，得到每个个体的最终函数适应度值作为选择指标。这样可以充分利用一</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些有希望的不可行解的信息，从而达到约束和目标的权衡。此外，考虑到多样性和收敛性的</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平衡，采用了三种差分进化策略来产生有希望的后代。</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6" name="文本框 4"/>
          <p:cNvSpPr txBox="1">
            <a:spLocks noChangeArrowheads="1"/>
          </p:cNvSpPr>
          <p:nvPr/>
        </p:nvSpPr>
        <p:spPr bwMode="auto">
          <a:xfrm>
            <a:off x="291861" y="335971"/>
            <a:ext cx="253761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研究问题</a:t>
            </a:r>
          </a:p>
        </p:txBody>
      </p:sp>
    </p:spTree>
    <p:extLst>
      <p:ext uri="{BB962C8B-B14F-4D97-AF65-F5344CB8AC3E}">
        <p14:creationId xmlns:p14="http://schemas.microsoft.com/office/powerpoint/2010/main" val="178842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pSp>
        <p:nvGrpSpPr>
          <p:cNvPr id="39" name="组合 38"/>
          <p:cNvGrpSpPr/>
          <p:nvPr/>
        </p:nvGrpSpPr>
        <p:grpSpPr>
          <a:xfrm>
            <a:off x="374518" y="1391251"/>
            <a:ext cx="651614" cy="651614"/>
            <a:chOff x="4317111" y="1670673"/>
            <a:chExt cx="651614" cy="651614"/>
          </a:xfrm>
        </p:grpSpPr>
        <p:sp>
          <p:nvSpPr>
            <p:cNvPr id="40" name="椭圆 39"/>
            <p:cNvSpPr/>
            <p:nvPr/>
          </p:nvSpPr>
          <p:spPr>
            <a:xfrm>
              <a:off x="4317111" y="1670673"/>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1" name="KSO_Shape"/>
            <p:cNvSpPr>
              <a:spLocks/>
            </p:cNvSpPr>
            <p:nvPr/>
          </p:nvSpPr>
          <p:spPr bwMode="auto">
            <a:xfrm>
              <a:off x="4448326" y="1809347"/>
              <a:ext cx="389184" cy="374265"/>
            </a:xfrm>
            <a:custGeom>
              <a:avLst/>
              <a:gdLst/>
              <a:ahLst/>
              <a:cxnLst/>
              <a:rect l="0" t="0" r="r" b="b"/>
              <a:pathLst>
                <a:path w="2217738" h="2133600">
                  <a:moveTo>
                    <a:pt x="264726" y="2054225"/>
                  </a:moveTo>
                  <a:lnTo>
                    <a:pt x="1954996" y="2054225"/>
                  </a:lnTo>
                  <a:lnTo>
                    <a:pt x="1960156" y="2054622"/>
                  </a:lnTo>
                  <a:lnTo>
                    <a:pt x="1964920" y="2055019"/>
                  </a:lnTo>
                  <a:lnTo>
                    <a:pt x="1969286" y="2056210"/>
                  </a:lnTo>
                  <a:lnTo>
                    <a:pt x="1973653" y="2057400"/>
                  </a:lnTo>
                  <a:lnTo>
                    <a:pt x="1978019" y="2058988"/>
                  </a:lnTo>
                  <a:lnTo>
                    <a:pt x="1981989" y="2061369"/>
                  </a:lnTo>
                  <a:lnTo>
                    <a:pt x="1985959" y="2063353"/>
                  </a:lnTo>
                  <a:lnTo>
                    <a:pt x="1989134" y="2066131"/>
                  </a:lnTo>
                  <a:lnTo>
                    <a:pt x="1992310" y="2068910"/>
                  </a:lnTo>
                  <a:lnTo>
                    <a:pt x="1995089" y="2071688"/>
                  </a:lnTo>
                  <a:lnTo>
                    <a:pt x="1997470" y="2074863"/>
                  </a:lnTo>
                  <a:lnTo>
                    <a:pt x="1999455" y="2078435"/>
                  </a:lnTo>
                  <a:lnTo>
                    <a:pt x="2001440" y="2082403"/>
                  </a:lnTo>
                  <a:lnTo>
                    <a:pt x="2002631" y="2085975"/>
                  </a:lnTo>
                  <a:lnTo>
                    <a:pt x="2003028" y="2089944"/>
                  </a:lnTo>
                  <a:lnTo>
                    <a:pt x="2003425" y="2093913"/>
                  </a:lnTo>
                  <a:lnTo>
                    <a:pt x="2003028" y="2098278"/>
                  </a:lnTo>
                  <a:lnTo>
                    <a:pt x="2002631" y="2101850"/>
                  </a:lnTo>
                  <a:lnTo>
                    <a:pt x="2001440" y="2105819"/>
                  </a:lnTo>
                  <a:lnTo>
                    <a:pt x="1999455" y="2108994"/>
                  </a:lnTo>
                  <a:lnTo>
                    <a:pt x="1997470" y="2112566"/>
                  </a:lnTo>
                  <a:lnTo>
                    <a:pt x="1995089" y="2116138"/>
                  </a:lnTo>
                  <a:lnTo>
                    <a:pt x="1992310" y="2119313"/>
                  </a:lnTo>
                  <a:lnTo>
                    <a:pt x="1989134" y="2122091"/>
                  </a:lnTo>
                  <a:lnTo>
                    <a:pt x="1985959" y="2124472"/>
                  </a:lnTo>
                  <a:lnTo>
                    <a:pt x="1981989" y="2126853"/>
                  </a:lnTo>
                  <a:lnTo>
                    <a:pt x="1978019" y="2128838"/>
                  </a:lnTo>
                  <a:lnTo>
                    <a:pt x="1973653" y="2130822"/>
                  </a:lnTo>
                  <a:lnTo>
                    <a:pt x="1969286" y="2132013"/>
                  </a:lnTo>
                  <a:lnTo>
                    <a:pt x="1964920" y="2132806"/>
                  </a:lnTo>
                  <a:lnTo>
                    <a:pt x="1960156" y="2133203"/>
                  </a:lnTo>
                  <a:lnTo>
                    <a:pt x="1954996" y="2133600"/>
                  </a:lnTo>
                  <a:lnTo>
                    <a:pt x="264726" y="2133600"/>
                  </a:lnTo>
                  <a:lnTo>
                    <a:pt x="259566" y="2133203"/>
                  </a:lnTo>
                  <a:lnTo>
                    <a:pt x="254802" y="2132806"/>
                  </a:lnTo>
                  <a:lnTo>
                    <a:pt x="250436" y="2132013"/>
                  </a:lnTo>
                  <a:lnTo>
                    <a:pt x="246069" y="2130822"/>
                  </a:lnTo>
                  <a:lnTo>
                    <a:pt x="241306" y="2128838"/>
                  </a:lnTo>
                  <a:lnTo>
                    <a:pt x="237733" y="2126853"/>
                  </a:lnTo>
                  <a:lnTo>
                    <a:pt x="233763" y="2124472"/>
                  </a:lnTo>
                  <a:lnTo>
                    <a:pt x="230588" y="2122091"/>
                  </a:lnTo>
                  <a:lnTo>
                    <a:pt x="227015" y="2119313"/>
                  </a:lnTo>
                  <a:lnTo>
                    <a:pt x="224236" y="2116138"/>
                  </a:lnTo>
                  <a:lnTo>
                    <a:pt x="222251" y="2112566"/>
                  </a:lnTo>
                  <a:lnTo>
                    <a:pt x="219870" y="2108994"/>
                  </a:lnTo>
                  <a:lnTo>
                    <a:pt x="218282" y="2105819"/>
                  </a:lnTo>
                  <a:lnTo>
                    <a:pt x="217091" y="2101850"/>
                  </a:lnTo>
                  <a:lnTo>
                    <a:pt x="216297" y="2098278"/>
                  </a:lnTo>
                  <a:lnTo>
                    <a:pt x="215900" y="2093913"/>
                  </a:lnTo>
                  <a:lnTo>
                    <a:pt x="216297" y="2089944"/>
                  </a:lnTo>
                  <a:lnTo>
                    <a:pt x="217091" y="2085975"/>
                  </a:lnTo>
                  <a:lnTo>
                    <a:pt x="218282" y="2082403"/>
                  </a:lnTo>
                  <a:lnTo>
                    <a:pt x="219870" y="2078435"/>
                  </a:lnTo>
                  <a:lnTo>
                    <a:pt x="222251" y="2074863"/>
                  </a:lnTo>
                  <a:lnTo>
                    <a:pt x="224236" y="2071688"/>
                  </a:lnTo>
                  <a:lnTo>
                    <a:pt x="227015" y="2068910"/>
                  </a:lnTo>
                  <a:lnTo>
                    <a:pt x="230588" y="2066131"/>
                  </a:lnTo>
                  <a:lnTo>
                    <a:pt x="233763" y="2063353"/>
                  </a:lnTo>
                  <a:lnTo>
                    <a:pt x="237733" y="2061369"/>
                  </a:lnTo>
                  <a:lnTo>
                    <a:pt x="241306" y="2058988"/>
                  </a:lnTo>
                  <a:lnTo>
                    <a:pt x="246069" y="2057400"/>
                  </a:lnTo>
                  <a:lnTo>
                    <a:pt x="250436" y="2056210"/>
                  </a:lnTo>
                  <a:lnTo>
                    <a:pt x="254802" y="2055019"/>
                  </a:lnTo>
                  <a:lnTo>
                    <a:pt x="259566" y="2054622"/>
                  </a:lnTo>
                  <a:lnTo>
                    <a:pt x="264726" y="2054225"/>
                  </a:lnTo>
                  <a:close/>
                  <a:moveTo>
                    <a:pt x="259566" y="1952625"/>
                  </a:moveTo>
                  <a:lnTo>
                    <a:pt x="264726" y="1952625"/>
                  </a:lnTo>
                  <a:lnTo>
                    <a:pt x="1954996" y="1952625"/>
                  </a:lnTo>
                  <a:lnTo>
                    <a:pt x="1960156" y="1952625"/>
                  </a:lnTo>
                  <a:lnTo>
                    <a:pt x="1964920" y="1953423"/>
                  </a:lnTo>
                  <a:lnTo>
                    <a:pt x="1969286" y="1954220"/>
                  </a:lnTo>
                  <a:lnTo>
                    <a:pt x="1973653" y="1955417"/>
                  </a:lnTo>
                  <a:lnTo>
                    <a:pt x="1978019" y="1957411"/>
                  </a:lnTo>
                  <a:lnTo>
                    <a:pt x="1981989" y="1959007"/>
                  </a:lnTo>
                  <a:lnTo>
                    <a:pt x="1985959" y="1961799"/>
                  </a:lnTo>
                  <a:lnTo>
                    <a:pt x="1989134" y="1963793"/>
                  </a:lnTo>
                  <a:lnTo>
                    <a:pt x="1992310" y="1966984"/>
                  </a:lnTo>
                  <a:lnTo>
                    <a:pt x="1995089" y="1970175"/>
                  </a:lnTo>
                  <a:lnTo>
                    <a:pt x="1997470" y="1973366"/>
                  </a:lnTo>
                  <a:lnTo>
                    <a:pt x="1999455" y="1976956"/>
                  </a:lnTo>
                  <a:lnTo>
                    <a:pt x="2001440" y="1980147"/>
                  </a:lnTo>
                  <a:lnTo>
                    <a:pt x="2002631" y="1984136"/>
                  </a:lnTo>
                  <a:lnTo>
                    <a:pt x="2003028" y="1988124"/>
                  </a:lnTo>
                  <a:lnTo>
                    <a:pt x="2003425" y="1992113"/>
                  </a:lnTo>
                  <a:lnTo>
                    <a:pt x="2003028" y="1996501"/>
                  </a:lnTo>
                  <a:lnTo>
                    <a:pt x="2002631" y="2000489"/>
                  </a:lnTo>
                  <a:lnTo>
                    <a:pt x="2001440" y="2004079"/>
                  </a:lnTo>
                  <a:lnTo>
                    <a:pt x="1999455" y="2007669"/>
                  </a:lnTo>
                  <a:lnTo>
                    <a:pt x="1997470" y="2011259"/>
                  </a:lnTo>
                  <a:lnTo>
                    <a:pt x="1995089" y="2014848"/>
                  </a:lnTo>
                  <a:lnTo>
                    <a:pt x="1992310" y="2017641"/>
                  </a:lnTo>
                  <a:lnTo>
                    <a:pt x="1989134" y="2020433"/>
                  </a:lnTo>
                  <a:lnTo>
                    <a:pt x="1985959" y="2023225"/>
                  </a:lnTo>
                  <a:lnTo>
                    <a:pt x="1981989" y="2025219"/>
                  </a:lnTo>
                  <a:lnTo>
                    <a:pt x="1978019" y="2027612"/>
                  </a:lnTo>
                  <a:lnTo>
                    <a:pt x="1973653" y="2028809"/>
                  </a:lnTo>
                  <a:lnTo>
                    <a:pt x="1969286" y="2030006"/>
                  </a:lnTo>
                  <a:lnTo>
                    <a:pt x="1964920" y="2031601"/>
                  </a:lnTo>
                  <a:lnTo>
                    <a:pt x="1960156" y="2032000"/>
                  </a:lnTo>
                  <a:lnTo>
                    <a:pt x="1954996" y="2032000"/>
                  </a:lnTo>
                  <a:lnTo>
                    <a:pt x="264726" y="2032000"/>
                  </a:lnTo>
                  <a:lnTo>
                    <a:pt x="259566" y="2032000"/>
                  </a:lnTo>
                  <a:lnTo>
                    <a:pt x="254802" y="2031601"/>
                  </a:lnTo>
                  <a:lnTo>
                    <a:pt x="250436" y="2030006"/>
                  </a:lnTo>
                  <a:lnTo>
                    <a:pt x="246069" y="2028809"/>
                  </a:lnTo>
                  <a:lnTo>
                    <a:pt x="241306" y="2027612"/>
                  </a:lnTo>
                  <a:lnTo>
                    <a:pt x="237733" y="2025219"/>
                  </a:lnTo>
                  <a:lnTo>
                    <a:pt x="233763" y="2023225"/>
                  </a:lnTo>
                  <a:lnTo>
                    <a:pt x="230588" y="2020433"/>
                  </a:lnTo>
                  <a:lnTo>
                    <a:pt x="227015" y="2017641"/>
                  </a:lnTo>
                  <a:lnTo>
                    <a:pt x="224236" y="2014848"/>
                  </a:lnTo>
                  <a:lnTo>
                    <a:pt x="222251" y="2011259"/>
                  </a:lnTo>
                  <a:lnTo>
                    <a:pt x="219870" y="2007669"/>
                  </a:lnTo>
                  <a:lnTo>
                    <a:pt x="218282" y="2004079"/>
                  </a:lnTo>
                  <a:lnTo>
                    <a:pt x="217091" y="2000489"/>
                  </a:lnTo>
                  <a:lnTo>
                    <a:pt x="216297" y="1996501"/>
                  </a:lnTo>
                  <a:lnTo>
                    <a:pt x="215900" y="1992113"/>
                  </a:lnTo>
                  <a:lnTo>
                    <a:pt x="216297" y="1988124"/>
                  </a:lnTo>
                  <a:lnTo>
                    <a:pt x="217091" y="1984136"/>
                  </a:lnTo>
                  <a:lnTo>
                    <a:pt x="218282" y="1980147"/>
                  </a:lnTo>
                  <a:lnTo>
                    <a:pt x="219870" y="1976956"/>
                  </a:lnTo>
                  <a:lnTo>
                    <a:pt x="222251" y="1973366"/>
                  </a:lnTo>
                  <a:lnTo>
                    <a:pt x="224236" y="1970175"/>
                  </a:lnTo>
                  <a:lnTo>
                    <a:pt x="227015" y="1966984"/>
                  </a:lnTo>
                  <a:lnTo>
                    <a:pt x="230588" y="1963793"/>
                  </a:lnTo>
                  <a:lnTo>
                    <a:pt x="233763" y="1961799"/>
                  </a:lnTo>
                  <a:lnTo>
                    <a:pt x="237733" y="1959007"/>
                  </a:lnTo>
                  <a:lnTo>
                    <a:pt x="241306" y="1957411"/>
                  </a:lnTo>
                  <a:lnTo>
                    <a:pt x="246069" y="1955417"/>
                  </a:lnTo>
                  <a:lnTo>
                    <a:pt x="250436" y="1954220"/>
                  </a:lnTo>
                  <a:lnTo>
                    <a:pt x="254802" y="1953423"/>
                  </a:lnTo>
                  <a:lnTo>
                    <a:pt x="259566" y="1952625"/>
                  </a:lnTo>
                  <a:close/>
                  <a:moveTo>
                    <a:pt x="259566" y="1851025"/>
                  </a:moveTo>
                  <a:lnTo>
                    <a:pt x="264726" y="1851025"/>
                  </a:lnTo>
                  <a:lnTo>
                    <a:pt x="1954996" y="1851025"/>
                  </a:lnTo>
                  <a:lnTo>
                    <a:pt x="1960156" y="1851025"/>
                  </a:lnTo>
                  <a:lnTo>
                    <a:pt x="1964920" y="1851823"/>
                  </a:lnTo>
                  <a:lnTo>
                    <a:pt x="1969286" y="1853019"/>
                  </a:lnTo>
                  <a:lnTo>
                    <a:pt x="1973653" y="1854216"/>
                  </a:lnTo>
                  <a:lnTo>
                    <a:pt x="1978019" y="1855811"/>
                  </a:lnTo>
                  <a:lnTo>
                    <a:pt x="1981989" y="1857806"/>
                  </a:lnTo>
                  <a:lnTo>
                    <a:pt x="1985959" y="1860199"/>
                  </a:lnTo>
                  <a:lnTo>
                    <a:pt x="1989134" y="1862592"/>
                  </a:lnTo>
                  <a:lnTo>
                    <a:pt x="1992310" y="1865783"/>
                  </a:lnTo>
                  <a:lnTo>
                    <a:pt x="1995089" y="1868575"/>
                  </a:lnTo>
                  <a:lnTo>
                    <a:pt x="1997470" y="1871766"/>
                  </a:lnTo>
                  <a:lnTo>
                    <a:pt x="1999455" y="1875356"/>
                  </a:lnTo>
                  <a:lnTo>
                    <a:pt x="2001440" y="1878946"/>
                  </a:lnTo>
                  <a:lnTo>
                    <a:pt x="2002631" y="1882934"/>
                  </a:lnTo>
                  <a:lnTo>
                    <a:pt x="2003028" y="1886923"/>
                  </a:lnTo>
                  <a:lnTo>
                    <a:pt x="2003425" y="1890912"/>
                  </a:lnTo>
                  <a:lnTo>
                    <a:pt x="2003028" y="1895299"/>
                  </a:lnTo>
                  <a:lnTo>
                    <a:pt x="2002631" y="1898889"/>
                  </a:lnTo>
                  <a:lnTo>
                    <a:pt x="2001440" y="1902878"/>
                  </a:lnTo>
                  <a:lnTo>
                    <a:pt x="1999455" y="1906069"/>
                  </a:lnTo>
                  <a:lnTo>
                    <a:pt x="1997470" y="1909659"/>
                  </a:lnTo>
                  <a:lnTo>
                    <a:pt x="1995089" y="1913248"/>
                  </a:lnTo>
                  <a:lnTo>
                    <a:pt x="1992310" y="1916439"/>
                  </a:lnTo>
                  <a:lnTo>
                    <a:pt x="1989134" y="1918833"/>
                  </a:lnTo>
                  <a:lnTo>
                    <a:pt x="1985959" y="1921625"/>
                  </a:lnTo>
                  <a:lnTo>
                    <a:pt x="1981989" y="1924018"/>
                  </a:lnTo>
                  <a:lnTo>
                    <a:pt x="1978019" y="1926012"/>
                  </a:lnTo>
                  <a:lnTo>
                    <a:pt x="1973653" y="1927209"/>
                  </a:lnTo>
                  <a:lnTo>
                    <a:pt x="1969286" y="1928804"/>
                  </a:lnTo>
                  <a:lnTo>
                    <a:pt x="1964920" y="1930001"/>
                  </a:lnTo>
                  <a:lnTo>
                    <a:pt x="1960156" y="1930400"/>
                  </a:lnTo>
                  <a:lnTo>
                    <a:pt x="1954996" y="1930400"/>
                  </a:lnTo>
                  <a:lnTo>
                    <a:pt x="264726" y="1930400"/>
                  </a:lnTo>
                  <a:lnTo>
                    <a:pt x="259566" y="1930400"/>
                  </a:lnTo>
                  <a:lnTo>
                    <a:pt x="254802" y="1930001"/>
                  </a:lnTo>
                  <a:lnTo>
                    <a:pt x="250436" y="1928804"/>
                  </a:lnTo>
                  <a:lnTo>
                    <a:pt x="246069" y="1927209"/>
                  </a:lnTo>
                  <a:lnTo>
                    <a:pt x="241306" y="1926012"/>
                  </a:lnTo>
                  <a:lnTo>
                    <a:pt x="237733" y="1924018"/>
                  </a:lnTo>
                  <a:lnTo>
                    <a:pt x="233763" y="1921625"/>
                  </a:lnTo>
                  <a:lnTo>
                    <a:pt x="230588" y="1918833"/>
                  </a:lnTo>
                  <a:lnTo>
                    <a:pt x="227015" y="1916439"/>
                  </a:lnTo>
                  <a:lnTo>
                    <a:pt x="224236" y="1913248"/>
                  </a:lnTo>
                  <a:lnTo>
                    <a:pt x="222251" y="1909659"/>
                  </a:lnTo>
                  <a:lnTo>
                    <a:pt x="219870" y="1906069"/>
                  </a:lnTo>
                  <a:lnTo>
                    <a:pt x="218282" y="1902878"/>
                  </a:lnTo>
                  <a:lnTo>
                    <a:pt x="217091" y="1898889"/>
                  </a:lnTo>
                  <a:lnTo>
                    <a:pt x="216297" y="1895299"/>
                  </a:lnTo>
                  <a:lnTo>
                    <a:pt x="215900" y="1890912"/>
                  </a:lnTo>
                  <a:lnTo>
                    <a:pt x="216297" y="1886923"/>
                  </a:lnTo>
                  <a:lnTo>
                    <a:pt x="217091" y="1882934"/>
                  </a:lnTo>
                  <a:lnTo>
                    <a:pt x="218282" y="1878946"/>
                  </a:lnTo>
                  <a:lnTo>
                    <a:pt x="219870" y="1875356"/>
                  </a:lnTo>
                  <a:lnTo>
                    <a:pt x="222251" y="1871766"/>
                  </a:lnTo>
                  <a:lnTo>
                    <a:pt x="224236" y="1868575"/>
                  </a:lnTo>
                  <a:lnTo>
                    <a:pt x="227015" y="1865783"/>
                  </a:lnTo>
                  <a:lnTo>
                    <a:pt x="230588" y="1862592"/>
                  </a:lnTo>
                  <a:lnTo>
                    <a:pt x="233763" y="1860199"/>
                  </a:lnTo>
                  <a:lnTo>
                    <a:pt x="237733" y="1857806"/>
                  </a:lnTo>
                  <a:lnTo>
                    <a:pt x="241306" y="1855811"/>
                  </a:lnTo>
                  <a:lnTo>
                    <a:pt x="246069" y="1854216"/>
                  </a:lnTo>
                  <a:lnTo>
                    <a:pt x="250436" y="1853019"/>
                  </a:lnTo>
                  <a:lnTo>
                    <a:pt x="254802" y="1851823"/>
                  </a:lnTo>
                  <a:lnTo>
                    <a:pt x="259566" y="1851025"/>
                  </a:lnTo>
                  <a:close/>
                  <a:moveTo>
                    <a:pt x="558571" y="627063"/>
                  </a:moveTo>
                  <a:lnTo>
                    <a:pt x="563363" y="627063"/>
                  </a:lnTo>
                  <a:lnTo>
                    <a:pt x="568555" y="627063"/>
                  </a:lnTo>
                  <a:lnTo>
                    <a:pt x="573348" y="627461"/>
                  </a:lnTo>
                  <a:lnTo>
                    <a:pt x="578140" y="627858"/>
                  </a:lnTo>
                  <a:lnTo>
                    <a:pt x="582932" y="629449"/>
                  </a:lnTo>
                  <a:lnTo>
                    <a:pt x="591719" y="631835"/>
                  </a:lnTo>
                  <a:lnTo>
                    <a:pt x="600505" y="635413"/>
                  </a:lnTo>
                  <a:lnTo>
                    <a:pt x="608892" y="639787"/>
                  </a:lnTo>
                  <a:lnTo>
                    <a:pt x="616879" y="645354"/>
                  </a:lnTo>
                  <a:lnTo>
                    <a:pt x="624068" y="651318"/>
                  </a:lnTo>
                  <a:lnTo>
                    <a:pt x="631256" y="658475"/>
                  </a:lnTo>
                  <a:lnTo>
                    <a:pt x="637247" y="666030"/>
                  </a:lnTo>
                  <a:lnTo>
                    <a:pt x="642439" y="673584"/>
                  </a:lnTo>
                  <a:lnTo>
                    <a:pt x="647631" y="682730"/>
                  </a:lnTo>
                  <a:lnTo>
                    <a:pt x="651624" y="692272"/>
                  </a:lnTo>
                  <a:lnTo>
                    <a:pt x="654420" y="701815"/>
                  </a:lnTo>
                  <a:lnTo>
                    <a:pt x="656816" y="712153"/>
                  </a:lnTo>
                  <a:lnTo>
                    <a:pt x="658414" y="722491"/>
                  </a:lnTo>
                  <a:lnTo>
                    <a:pt x="658813" y="733625"/>
                  </a:lnTo>
                  <a:lnTo>
                    <a:pt x="658414" y="743962"/>
                  </a:lnTo>
                  <a:lnTo>
                    <a:pt x="656816" y="754698"/>
                  </a:lnTo>
                  <a:lnTo>
                    <a:pt x="654420" y="765036"/>
                  </a:lnTo>
                  <a:lnTo>
                    <a:pt x="651624" y="774976"/>
                  </a:lnTo>
                  <a:lnTo>
                    <a:pt x="647631" y="784122"/>
                  </a:lnTo>
                  <a:lnTo>
                    <a:pt x="642439" y="792869"/>
                  </a:lnTo>
                  <a:lnTo>
                    <a:pt x="637247" y="801219"/>
                  </a:lnTo>
                  <a:lnTo>
                    <a:pt x="631256" y="808774"/>
                  </a:lnTo>
                  <a:lnTo>
                    <a:pt x="624068" y="815533"/>
                  </a:lnTo>
                  <a:lnTo>
                    <a:pt x="616879" y="821498"/>
                  </a:lnTo>
                  <a:lnTo>
                    <a:pt x="608892" y="826667"/>
                  </a:lnTo>
                  <a:lnTo>
                    <a:pt x="600505" y="831438"/>
                  </a:lnTo>
                  <a:lnTo>
                    <a:pt x="591719" y="835017"/>
                  </a:lnTo>
                  <a:lnTo>
                    <a:pt x="582932" y="837800"/>
                  </a:lnTo>
                  <a:lnTo>
                    <a:pt x="578140" y="838595"/>
                  </a:lnTo>
                  <a:lnTo>
                    <a:pt x="573348" y="838993"/>
                  </a:lnTo>
                  <a:lnTo>
                    <a:pt x="568555" y="839390"/>
                  </a:lnTo>
                  <a:lnTo>
                    <a:pt x="563363" y="839788"/>
                  </a:lnTo>
                  <a:lnTo>
                    <a:pt x="558571" y="839390"/>
                  </a:lnTo>
                  <a:lnTo>
                    <a:pt x="553778" y="838993"/>
                  </a:lnTo>
                  <a:lnTo>
                    <a:pt x="548986" y="838595"/>
                  </a:lnTo>
                  <a:lnTo>
                    <a:pt x="544593" y="837800"/>
                  </a:lnTo>
                  <a:lnTo>
                    <a:pt x="535407" y="835017"/>
                  </a:lnTo>
                  <a:lnTo>
                    <a:pt x="526621" y="831438"/>
                  </a:lnTo>
                  <a:lnTo>
                    <a:pt x="518234" y="826667"/>
                  </a:lnTo>
                  <a:lnTo>
                    <a:pt x="510646" y="821498"/>
                  </a:lnTo>
                  <a:lnTo>
                    <a:pt x="503058" y="815533"/>
                  </a:lnTo>
                  <a:lnTo>
                    <a:pt x="496269" y="808774"/>
                  </a:lnTo>
                  <a:lnTo>
                    <a:pt x="492126" y="803549"/>
                  </a:lnTo>
                  <a:lnTo>
                    <a:pt x="492126" y="1749822"/>
                  </a:lnTo>
                  <a:lnTo>
                    <a:pt x="491728" y="1754982"/>
                  </a:lnTo>
                  <a:lnTo>
                    <a:pt x="491331" y="1760141"/>
                  </a:lnTo>
                  <a:lnTo>
                    <a:pt x="490138" y="1764904"/>
                  </a:lnTo>
                  <a:lnTo>
                    <a:pt x="488548" y="1769666"/>
                  </a:lnTo>
                  <a:lnTo>
                    <a:pt x="486957" y="1774825"/>
                  </a:lnTo>
                  <a:lnTo>
                    <a:pt x="484174" y="1778794"/>
                  </a:lnTo>
                  <a:lnTo>
                    <a:pt x="482186" y="1783160"/>
                  </a:lnTo>
                  <a:lnTo>
                    <a:pt x="479006" y="1786732"/>
                  </a:lnTo>
                  <a:lnTo>
                    <a:pt x="475825" y="1789907"/>
                  </a:lnTo>
                  <a:lnTo>
                    <a:pt x="472246" y="1793082"/>
                  </a:lnTo>
                  <a:lnTo>
                    <a:pt x="468271" y="1795860"/>
                  </a:lnTo>
                  <a:lnTo>
                    <a:pt x="464295" y="1797844"/>
                  </a:lnTo>
                  <a:lnTo>
                    <a:pt x="460716" y="1799828"/>
                  </a:lnTo>
                  <a:lnTo>
                    <a:pt x="455945" y="1801019"/>
                  </a:lnTo>
                  <a:lnTo>
                    <a:pt x="451572" y="1801416"/>
                  </a:lnTo>
                  <a:lnTo>
                    <a:pt x="446801" y="1801813"/>
                  </a:lnTo>
                  <a:lnTo>
                    <a:pt x="316391" y="1801813"/>
                  </a:lnTo>
                  <a:lnTo>
                    <a:pt x="312017" y="1801416"/>
                  </a:lnTo>
                  <a:lnTo>
                    <a:pt x="307644" y="1801019"/>
                  </a:lnTo>
                  <a:lnTo>
                    <a:pt x="303270" y="1799828"/>
                  </a:lnTo>
                  <a:lnTo>
                    <a:pt x="298499" y="1797844"/>
                  </a:lnTo>
                  <a:lnTo>
                    <a:pt x="294921" y="1795860"/>
                  </a:lnTo>
                  <a:lnTo>
                    <a:pt x="291343" y="1793082"/>
                  </a:lnTo>
                  <a:lnTo>
                    <a:pt x="287764" y="1789907"/>
                  </a:lnTo>
                  <a:lnTo>
                    <a:pt x="284584" y="1786732"/>
                  </a:lnTo>
                  <a:lnTo>
                    <a:pt x="281403" y="1783160"/>
                  </a:lnTo>
                  <a:lnTo>
                    <a:pt x="279017" y="1778794"/>
                  </a:lnTo>
                  <a:lnTo>
                    <a:pt x="276632" y="1774825"/>
                  </a:lnTo>
                  <a:lnTo>
                    <a:pt x="275041" y="1769666"/>
                  </a:lnTo>
                  <a:lnTo>
                    <a:pt x="273053" y="1764904"/>
                  </a:lnTo>
                  <a:lnTo>
                    <a:pt x="272258" y="1760141"/>
                  </a:lnTo>
                  <a:lnTo>
                    <a:pt x="271463" y="1754982"/>
                  </a:lnTo>
                  <a:lnTo>
                    <a:pt x="271463" y="1749822"/>
                  </a:lnTo>
                  <a:lnTo>
                    <a:pt x="271463" y="803989"/>
                  </a:lnTo>
                  <a:lnTo>
                    <a:pt x="267660" y="808774"/>
                  </a:lnTo>
                  <a:lnTo>
                    <a:pt x="260857" y="815533"/>
                  </a:lnTo>
                  <a:lnTo>
                    <a:pt x="253253" y="821498"/>
                  </a:lnTo>
                  <a:lnTo>
                    <a:pt x="245249" y="826667"/>
                  </a:lnTo>
                  <a:lnTo>
                    <a:pt x="237645" y="831438"/>
                  </a:lnTo>
                  <a:lnTo>
                    <a:pt x="228440" y="835017"/>
                  </a:lnTo>
                  <a:lnTo>
                    <a:pt x="219235" y="837800"/>
                  </a:lnTo>
                  <a:lnTo>
                    <a:pt x="214433" y="838595"/>
                  </a:lnTo>
                  <a:lnTo>
                    <a:pt x="210030" y="838993"/>
                  </a:lnTo>
                  <a:lnTo>
                    <a:pt x="205228" y="839390"/>
                  </a:lnTo>
                  <a:lnTo>
                    <a:pt x="200425" y="839788"/>
                  </a:lnTo>
                  <a:lnTo>
                    <a:pt x="195222" y="839390"/>
                  </a:lnTo>
                  <a:lnTo>
                    <a:pt x="190420" y="838993"/>
                  </a:lnTo>
                  <a:lnTo>
                    <a:pt x="185617" y="838595"/>
                  </a:lnTo>
                  <a:lnTo>
                    <a:pt x="180815" y="837800"/>
                  </a:lnTo>
                  <a:lnTo>
                    <a:pt x="171610" y="835017"/>
                  </a:lnTo>
                  <a:lnTo>
                    <a:pt x="163206" y="831438"/>
                  </a:lnTo>
                  <a:lnTo>
                    <a:pt x="154801" y="826667"/>
                  </a:lnTo>
                  <a:lnTo>
                    <a:pt x="146797" y="821498"/>
                  </a:lnTo>
                  <a:lnTo>
                    <a:pt x="139193" y="815533"/>
                  </a:lnTo>
                  <a:lnTo>
                    <a:pt x="132389" y="808774"/>
                  </a:lnTo>
                  <a:lnTo>
                    <a:pt x="126386" y="801219"/>
                  </a:lnTo>
                  <a:lnTo>
                    <a:pt x="121184" y="792869"/>
                  </a:lnTo>
                  <a:lnTo>
                    <a:pt x="115981" y="784122"/>
                  </a:lnTo>
                  <a:lnTo>
                    <a:pt x="112379" y="774976"/>
                  </a:lnTo>
                  <a:lnTo>
                    <a:pt x="109177" y="765036"/>
                  </a:lnTo>
                  <a:lnTo>
                    <a:pt x="106376" y="754698"/>
                  </a:lnTo>
                  <a:lnTo>
                    <a:pt x="105175" y="743962"/>
                  </a:lnTo>
                  <a:lnTo>
                    <a:pt x="104775" y="733625"/>
                  </a:lnTo>
                  <a:lnTo>
                    <a:pt x="105175" y="722491"/>
                  </a:lnTo>
                  <a:lnTo>
                    <a:pt x="106376" y="712153"/>
                  </a:lnTo>
                  <a:lnTo>
                    <a:pt x="109177" y="701815"/>
                  </a:lnTo>
                  <a:lnTo>
                    <a:pt x="112379" y="692273"/>
                  </a:lnTo>
                  <a:lnTo>
                    <a:pt x="115981" y="682730"/>
                  </a:lnTo>
                  <a:lnTo>
                    <a:pt x="121184" y="673585"/>
                  </a:lnTo>
                  <a:lnTo>
                    <a:pt x="126386" y="666030"/>
                  </a:lnTo>
                  <a:lnTo>
                    <a:pt x="132389" y="658475"/>
                  </a:lnTo>
                  <a:lnTo>
                    <a:pt x="139193" y="651318"/>
                  </a:lnTo>
                  <a:lnTo>
                    <a:pt x="146797" y="645354"/>
                  </a:lnTo>
                  <a:lnTo>
                    <a:pt x="154801" y="639787"/>
                  </a:lnTo>
                  <a:lnTo>
                    <a:pt x="163206" y="635413"/>
                  </a:lnTo>
                  <a:lnTo>
                    <a:pt x="171610" y="631835"/>
                  </a:lnTo>
                  <a:lnTo>
                    <a:pt x="180815" y="629449"/>
                  </a:lnTo>
                  <a:lnTo>
                    <a:pt x="185617" y="627859"/>
                  </a:lnTo>
                  <a:lnTo>
                    <a:pt x="190420" y="627461"/>
                  </a:lnTo>
                  <a:lnTo>
                    <a:pt x="195222" y="627063"/>
                  </a:lnTo>
                  <a:lnTo>
                    <a:pt x="197222" y="627063"/>
                  </a:lnTo>
                  <a:lnTo>
                    <a:pt x="200394" y="627063"/>
                  </a:lnTo>
                  <a:lnTo>
                    <a:pt x="200425" y="627063"/>
                  </a:lnTo>
                  <a:lnTo>
                    <a:pt x="205228" y="627063"/>
                  </a:lnTo>
                  <a:lnTo>
                    <a:pt x="558570" y="627063"/>
                  </a:lnTo>
                  <a:lnTo>
                    <a:pt x="558571" y="627063"/>
                  </a:lnTo>
                  <a:close/>
                  <a:moveTo>
                    <a:pt x="922944" y="627063"/>
                  </a:moveTo>
                  <a:lnTo>
                    <a:pt x="927696" y="627063"/>
                  </a:lnTo>
                  <a:lnTo>
                    <a:pt x="932449" y="627063"/>
                  </a:lnTo>
                  <a:lnTo>
                    <a:pt x="932450" y="627063"/>
                  </a:lnTo>
                  <a:lnTo>
                    <a:pt x="1286688" y="627063"/>
                  </a:lnTo>
                  <a:lnTo>
                    <a:pt x="1286689" y="627063"/>
                  </a:lnTo>
                  <a:lnTo>
                    <a:pt x="1291432" y="627063"/>
                  </a:lnTo>
                  <a:lnTo>
                    <a:pt x="1296174" y="627063"/>
                  </a:lnTo>
                  <a:lnTo>
                    <a:pt x="1300917" y="627461"/>
                  </a:lnTo>
                  <a:lnTo>
                    <a:pt x="1306054" y="627858"/>
                  </a:lnTo>
                  <a:lnTo>
                    <a:pt x="1310402" y="629449"/>
                  </a:lnTo>
                  <a:lnTo>
                    <a:pt x="1319492" y="631835"/>
                  </a:lnTo>
                  <a:lnTo>
                    <a:pt x="1328187" y="635413"/>
                  </a:lnTo>
                  <a:lnTo>
                    <a:pt x="1336486" y="639787"/>
                  </a:lnTo>
                  <a:lnTo>
                    <a:pt x="1343995" y="645353"/>
                  </a:lnTo>
                  <a:lnTo>
                    <a:pt x="1351504" y="651318"/>
                  </a:lnTo>
                  <a:lnTo>
                    <a:pt x="1357828" y="658475"/>
                  </a:lnTo>
                  <a:lnTo>
                    <a:pt x="1364151" y="666030"/>
                  </a:lnTo>
                  <a:lnTo>
                    <a:pt x="1369684" y="673584"/>
                  </a:lnTo>
                  <a:lnTo>
                    <a:pt x="1374427" y="682729"/>
                  </a:lnTo>
                  <a:lnTo>
                    <a:pt x="1378379" y="692272"/>
                  </a:lnTo>
                  <a:lnTo>
                    <a:pt x="1381541" y="701815"/>
                  </a:lnTo>
                  <a:lnTo>
                    <a:pt x="1383912" y="712153"/>
                  </a:lnTo>
                  <a:lnTo>
                    <a:pt x="1385493" y="722491"/>
                  </a:lnTo>
                  <a:lnTo>
                    <a:pt x="1385888" y="733624"/>
                  </a:lnTo>
                  <a:lnTo>
                    <a:pt x="1385493" y="743962"/>
                  </a:lnTo>
                  <a:lnTo>
                    <a:pt x="1383912" y="754698"/>
                  </a:lnTo>
                  <a:lnTo>
                    <a:pt x="1381541" y="765036"/>
                  </a:lnTo>
                  <a:lnTo>
                    <a:pt x="1378379" y="774976"/>
                  </a:lnTo>
                  <a:lnTo>
                    <a:pt x="1374427" y="784122"/>
                  </a:lnTo>
                  <a:lnTo>
                    <a:pt x="1369684" y="792869"/>
                  </a:lnTo>
                  <a:lnTo>
                    <a:pt x="1364151" y="801219"/>
                  </a:lnTo>
                  <a:lnTo>
                    <a:pt x="1357828" y="808774"/>
                  </a:lnTo>
                  <a:lnTo>
                    <a:pt x="1351504" y="815533"/>
                  </a:lnTo>
                  <a:lnTo>
                    <a:pt x="1343995" y="821498"/>
                  </a:lnTo>
                  <a:lnTo>
                    <a:pt x="1336486" y="826667"/>
                  </a:lnTo>
                  <a:lnTo>
                    <a:pt x="1328187" y="831438"/>
                  </a:lnTo>
                  <a:lnTo>
                    <a:pt x="1319492" y="835017"/>
                  </a:lnTo>
                  <a:lnTo>
                    <a:pt x="1310402" y="837800"/>
                  </a:lnTo>
                  <a:lnTo>
                    <a:pt x="1306054" y="838595"/>
                  </a:lnTo>
                  <a:lnTo>
                    <a:pt x="1300917" y="838993"/>
                  </a:lnTo>
                  <a:lnTo>
                    <a:pt x="1296174" y="839390"/>
                  </a:lnTo>
                  <a:lnTo>
                    <a:pt x="1291432" y="839788"/>
                  </a:lnTo>
                  <a:lnTo>
                    <a:pt x="1286689" y="839390"/>
                  </a:lnTo>
                  <a:lnTo>
                    <a:pt x="1281946" y="838993"/>
                  </a:lnTo>
                  <a:lnTo>
                    <a:pt x="1277204" y="838595"/>
                  </a:lnTo>
                  <a:lnTo>
                    <a:pt x="1272066" y="837800"/>
                  </a:lnTo>
                  <a:lnTo>
                    <a:pt x="1263371" y="835017"/>
                  </a:lnTo>
                  <a:lnTo>
                    <a:pt x="1254676" y="831438"/>
                  </a:lnTo>
                  <a:lnTo>
                    <a:pt x="1246377" y="826667"/>
                  </a:lnTo>
                  <a:lnTo>
                    <a:pt x="1238473" y="821498"/>
                  </a:lnTo>
                  <a:lnTo>
                    <a:pt x="1231754" y="815533"/>
                  </a:lnTo>
                  <a:lnTo>
                    <a:pt x="1224640" y="808774"/>
                  </a:lnTo>
                  <a:lnTo>
                    <a:pt x="1219201" y="802275"/>
                  </a:lnTo>
                  <a:lnTo>
                    <a:pt x="1219201" y="1749822"/>
                  </a:lnTo>
                  <a:lnTo>
                    <a:pt x="1218804" y="1754982"/>
                  </a:lnTo>
                  <a:lnTo>
                    <a:pt x="1218407" y="1760141"/>
                  </a:lnTo>
                  <a:lnTo>
                    <a:pt x="1216820" y="1764904"/>
                  </a:lnTo>
                  <a:lnTo>
                    <a:pt x="1215629" y="1769666"/>
                  </a:lnTo>
                  <a:lnTo>
                    <a:pt x="1213248" y="1774825"/>
                  </a:lnTo>
                  <a:lnTo>
                    <a:pt x="1211263" y="1778794"/>
                  </a:lnTo>
                  <a:lnTo>
                    <a:pt x="1208485" y="1783160"/>
                  </a:lnTo>
                  <a:lnTo>
                    <a:pt x="1206104" y="1786732"/>
                  </a:lnTo>
                  <a:lnTo>
                    <a:pt x="1202532" y="1789907"/>
                  </a:lnTo>
                  <a:lnTo>
                    <a:pt x="1198960" y="1793082"/>
                  </a:lnTo>
                  <a:lnTo>
                    <a:pt x="1195388" y="1795860"/>
                  </a:lnTo>
                  <a:lnTo>
                    <a:pt x="1191420" y="1797844"/>
                  </a:lnTo>
                  <a:lnTo>
                    <a:pt x="1187451" y="1799828"/>
                  </a:lnTo>
                  <a:lnTo>
                    <a:pt x="1183085" y="1801019"/>
                  </a:lnTo>
                  <a:lnTo>
                    <a:pt x="1178720" y="1801416"/>
                  </a:lnTo>
                  <a:lnTo>
                    <a:pt x="1173957" y="1801813"/>
                  </a:lnTo>
                  <a:lnTo>
                    <a:pt x="1043385" y="1801813"/>
                  </a:lnTo>
                  <a:lnTo>
                    <a:pt x="1038622" y="1801416"/>
                  </a:lnTo>
                  <a:lnTo>
                    <a:pt x="1034257" y="1801019"/>
                  </a:lnTo>
                  <a:lnTo>
                    <a:pt x="1030288" y="1799828"/>
                  </a:lnTo>
                  <a:lnTo>
                    <a:pt x="1025922" y="1797844"/>
                  </a:lnTo>
                  <a:lnTo>
                    <a:pt x="1021954" y="1795860"/>
                  </a:lnTo>
                  <a:lnTo>
                    <a:pt x="1018382" y="1793082"/>
                  </a:lnTo>
                  <a:lnTo>
                    <a:pt x="1015207" y="1789907"/>
                  </a:lnTo>
                  <a:lnTo>
                    <a:pt x="1012032" y="1786732"/>
                  </a:lnTo>
                  <a:lnTo>
                    <a:pt x="1008857" y="1783160"/>
                  </a:lnTo>
                  <a:lnTo>
                    <a:pt x="1006079" y="1778794"/>
                  </a:lnTo>
                  <a:lnTo>
                    <a:pt x="1004094" y="1774825"/>
                  </a:lnTo>
                  <a:lnTo>
                    <a:pt x="1002110" y="1769666"/>
                  </a:lnTo>
                  <a:lnTo>
                    <a:pt x="1000522" y="1764904"/>
                  </a:lnTo>
                  <a:lnTo>
                    <a:pt x="999729" y="1760141"/>
                  </a:lnTo>
                  <a:lnTo>
                    <a:pt x="998935" y="1754982"/>
                  </a:lnTo>
                  <a:lnTo>
                    <a:pt x="998538" y="1749822"/>
                  </a:lnTo>
                  <a:lnTo>
                    <a:pt x="998538" y="804112"/>
                  </a:lnTo>
                  <a:lnTo>
                    <a:pt x="994628" y="808774"/>
                  </a:lnTo>
                  <a:lnTo>
                    <a:pt x="987895" y="815533"/>
                  </a:lnTo>
                  <a:lnTo>
                    <a:pt x="980766" y="821498"/>
                  </a:lnTo>
                  <a:lnTo>
                    <a:pt x="972846" y="826667"/>
                  </a:lnTo>
                  <a:lnTo>
                    <a:pt x="964529" y="831438"/>
                  </a:lnTo>
                  <a:lnTo>
                    <a:pt x="955816" y="835017"/>
                  </a:lnTo>
                  <a:lnTo>
                    <a:pt x="947103" y="837800"/>
                  </a:lnTo>
                  <a:lnTo>
                    <a:pt x="942350" y="838595"/>
                  </a:lnTo>
                  <a:lnTo>
                    <a:pt x="937598" y="838993"/>
                  </a:lnTo>
                  <a:lnTo>
                    <a:pt x="932449" y="839390"/>
                  </a:lnTo>
                  <a:lnTo>
                    <a:pt x="927696" y="839788"/>
                  </a:lnTo>
                  <a:lnTo>
                    <a:pt x="922944" y="839390"/>
                  </a:lnTo>
                  <a:lnTo>
                    <a:pt x="918191" y="838993"/>
                  </a:lnTo>
                  <a:lnTo>
                    <a:pt x="913439" y="838595"/>
                  </a:lnTo>
                  <a:lnTo>
                    <a:pt x="909082" y="837800"/>
                  </a:lnTo>
                  <a:lnTo>
                    <a:pt x="899577" y="835017"/>
                  </a:lnTo>
                  <a:lnTo>
                    <a:pt x="890864" y="831438"/>
                  </a:lnTo>
                  <a:lnTo>
                    <a:pt x="882547" y="826667"/>
                  </a:lnTo>
                  <a:lnTo>
                    <a:pt x="875419" y="821498"/>
                  </a:lnTo>
                  <a:lnTo>
                    <a:pt x="867894" y="815533"/>
                  </a:lnTo>
                  <a:lnTo>
                    <a:pt x="861161" y="808774"/>
                  </a:lnTo>
                  <a:lnTo>
                    <a:pt x="855220" y="801219"/>
                  </a:lnTo>
                  <a:lnTo>
                    <a:pt x="849280" y="792869"/>
                  </a:lnTo>
                  <a:lnTo>
                    <a:pt x="844923" y="784122"/>
                  </a:lnTo>
                  <a:lnTo>
                    <a:pt x="840567" y="774976"/>
                  </a:lnTo>
                  <a:lnTo>
                    <a:pt x="837398" y="765036"/>
                  </a:lnTo>
                  <a:lnTo>
                    <a:pt x="835418" y="754698"/>
                  </a:lnTo>
                  <a:lnTo>
                    <a:pt x="834230" y="743962"/>
                  </a:lnTo>
                  <a:lnTo>
                    <a:pt x="833438" y="733625"/>
                  </a:lnTo>
                  <a:lnTo>
                    <a:pt x="834230" y="722491"/>
                  </a:lnTo>
                  <a:lnTo>
                    <a:pt x="835418" y="712153"/>
                  </a:lnTo>
                  <a:lnTo>
                    <a:pt x="837398" y="701815"/>
                  </a:lnTo>
                  <a:lnTo>
                    <a:pt x="840567" y="692272"/>
                  </a:lnTo>
                  <a:lnTo>
                    <a:pt x="844923" y="682729"/>
                  </a:lnTo>
                  <a:lnTo>
                    <a:pt x="849280" y="673584"/>
                  </a:lnTo>
                  <a:lnTo>
                    <a:pt x="855220" y="666030"/>
                  </a:lnTo>
                  <a:lnTo>
                    <a:pt x="861161" y="658475"/>
                  </a:lnTo>
                  <a:lnTo>
                    <a:pt x="867894" y="651318"/>
                  </a:lnTo>
                  <a:lnTo>
                    <a:pt x="875419" y="645354"/>
                  </a:lnTo>
                  <a:lnTo>
                    <a:pt x="882547" y="639787"/>
                  </a:lnTo>
                  <a:lnTo>
                    <a:pt x="890864" y="635413"/>
                  </a:lnTo>
                  <a:lnTo>
                    <a:pt x="899577" y="631835"/>
                  </a:lnTo>
                  <a:lnTo>
                    <a:pt x="909082" y="629449"/>
                  </a:lnTo>
                  <a:lnTo>
                    <a:pt x="913439" y="627858"/>
                  </a:lnTo>
                  <a:lnTo>
                    <a:pt x="918191" y="627461"/>
                  </a:lnTo>
                  <a:lnTo>
                    <a:pt x="922944" y="627063"/>
                  </a:lnTo>
                  <a:close/>
                  <a:moveTo>
                    <a:pt x="1650227" y="627063"/>
                  </a:moveTo>
                  <a:lnTo>
                    <a:pt x="1654970" y="627063"/>
                  </a:lnTo>
                  <a:lnTo>
                    <a:pt x="1659712" y="627063"/>
                  </a:lnTo>
                  <a:lnTo>
                    <a:pt x="1659713" y="627063"/>
                  </a:lnTo>
                  <a:lnTo>
                    <a:pt x="2013555" y="627063"/>
                  </a:lnTo>
                  <a:lnTo>
                    <a:pt x="2013556" y="627063"/>
                  </a:lnTo>
                  <a:lnTo>
                    <a:pt x="2018705" y="627063"/>
                  </a:lnTo>
                  <a:lnTo>
                    <a:pt x="2023457" y="627063"/>
                  </a:lnTo>
                  <a:lnTo>
                    <a:pt x="2028210" y="627461"/>
                  </a:lnTo>
                  <a:lnTo>
                    <a:pt x="2032566" y="627858"/>
                  </a:lnTo>
                  <a:lnTo>
                    <a:pt x="2037319" y="629449"/>
                  </a:lnTo>
                  <a:lnTo>
                    <a:pt x="2046824" y="631834"/>
                  </a:lnTo>
                  <a:lnTo>
                    <a:pt x="2055141" y="635413"/>
                  </a:lnTo>
                  <a:lnTo>
                    <a:pt x="2063458" y="639787"/>
                  </a:lnTo>
                  <a:lnTo>
                    <a:pt x="2071378" y="645353"/>
                  </a:lnTo>
                  <a:lnTo>
                    <a:pt x="2078507" y="651318"/>
                  </a:lnTo>
                  <a:lnTo>
                    <a:pt x="2085240" y="658475"/>
                  </a:lnTo>
                  <a:lnTo>
                    <a:pt x="2091181" y="666029"/>
                  </a:lnTo>
                  <a:lnTo>
                    <a:pt x="2096725" y="673584"/>
                  </a:lnTo>
                  <a:lnTo>
                    <a:pt x="2101478" y="682729"/>
                  </a:lnTo>
                  <a:lnTo>
                    <a:pt x="2105438" y="692272"/>
                  </a:lnTo>
                  <a:lnTo>
                    <a:pt x="2109003" y="701815"/>
                  </a:lnTo>
                  <a:lnTo>
                    <a:pt x="2110983" y="712153"/>
                  </a:lnTo>
                  <a:lnTo>
                    <a:pt x="2112567" y="722491"/>
                  </a:lnTo>
                  <a:lnTo>
                    <a:pt x="2112963" y="733624"/>
                  </a:lnTo>
                  <a:lnTo>
                    <a:pt x="2112567" y="743962"/>
                  </a:lnTo>
                  <a:lnTo>
                    <a:pt x="2110983" y="754698"/>
                  </a:lnTo>
                  <a:lnTo>
                    <a:pt x="2109003" y="765036"/>
                  </a:lnTo>
                  <a:lnTo>
                    <a:pt x="2105438" y="774976"/>
                  </a:lnTo>
                  <a:lnTo>
                    <a:pt x="2101478" y="784122"/>
                  </a:lnTo>
                  <a:lnTo>
                    <a:pt x="2096725" y="792869"/>
                  </a:lnTo>
                  <a:lnTo>
                    <a:pt x="2091181" y="801219"/>
                  </a:lnTo>
                  <a:lnTo>
                    <a:pt x="2085240" y="808774"/>
                  </a:lnTo>
                  <a:lnTo>
                    <a:pt x="2078507" y="815533"/>
                  </a:lnTo>
                  <a:lnTo>
                    <a:pt x="2071378" y="821498"/>
                  </a:lnTo>
                  <a:lnTo>
                    <a:pt x="2063458" y="826667"/>
                  </a:lnTo>
                  <a:lnTo>
                    <a:pt x="2055141" y="831438"/>
                  </a:lnTo>
                  <a:lnTo>
                    <a:pt x="2046824" y="835017"/>
                  </a:lnTo>
                  <a:lnTo>
                    <a:pt x="2037319" y="837800"/>
                  </a:lnTo>
                  <a:lnTo>
                    <a:pt x="2032566" y="838595"/>
                  </a:lnTo>
                  <a:lnTo>
                    <a:pt x="2028210" y="838993"/>
                  </a:lnTo>
                  <a:lnTo>
                    <a:pt x="2023457" y="839390"/>
                  </a:lnTo>
                  <a:lnTo>
                    <a:pt x="2018705" y="839788"/>
                  </a:lnTo>
                  <a:lnTo>
                    <a:pt x="2013556" y="839390"/>
                  </a:lnTo>
                  <a:lnTo>
                    <a:pt x="2008407" y="838993"/>
                  </a:lnTo>
                  <a:lnTo>
                    <a:pt x="2004051" y="838595"/>
                  </a:lnTo>
                  <a:lnTo>
                    <a:pt x="1999298" y="837800"/>
                  </a:lnTo>
                  <a:lnTo>
                    <a:pt x="1990189" y="835017"/>
                  </a:lnTo>
                  <a:lnTo>
                    <a:pt x="1981872" y="831438"/>
                  </a:lnTo>
                  <a:lnTo>
                    <a:pt x="1973556" y="826667"/>
                  </a:lnTo>
                  <a:lnTo>
                    <a:pt x="1965635" y="821498"/>
                  </a:lnTo>
                  <a:lnTo>
                    <a:pt x="1958110" y="815533"/>
                  </a:lnTo>
                  <a:lnTo>
                    <a:pt x="1951773" y="808774"/>
                  </a:lnTo>
                  <a:lnTo>
                    <a:pt x="1946276" y="802221"/>
                  </a:lnTo>
                  <a:lnTo>
                    <a:pt x="1946276" y="1749822"/>
                  </a:lnTo>
                  <a:lnTo>
                    <a:pt x="1946276" y="1754982"/>
                  </a:lnTo>
                  <a:lnTo>
                    <a:pt x="1945481" y="1760141"/>
                  </a:lnTo>
                  <a:lnTo>
                    <a:pt x="1944686" y="1764904"/>
                  </a:lnTo>
                  <a:lnTo>
                    <a:pt x="1943095" y="1769666"/>
                  </a:lnTo>
                  <a:lnTo>
                    <a:pt x="1941107" y="1774825"/>
                  </a:lnTo>
                  <a:lnTo>
                    <a:pt x="1939119" y="1778794"/>
                  </a:lnTo>
                  <a:lnTo>
                    <a:pt x="1936336" y="1783160"/>
                  </a:lnTo>
                  <a:lnTo>
                    <a:pt x="1933156" y="1786732"/>
                  </a:lnTo>
                  <a:lnTo>
                    <a:pt x="1930372" y="1789907"/>
                  </a:lnTo>
                  <a:lnTo>
                    <a:pt x="1926794" y="1793082"/>
                  </a:lnTo>
                  <a:lnTo>
                    <a:pt x="1923216" y="1795860"/>
                  </a:lnTo>
                  <a:lnTo>
                    <a:pt x="1919240" y="1797844"/>
                  </a:lnTo>
                  <a:lnTo>
                    <a:pt x="1914866" y="1799828"/>
                  </a:lnTo>
                  <a:lnTo>
                    <a:pt x="1910493" y="1801019"/>
                  </a:lnTo>
                  <a:lnTo>
                    <a:pt x="1906119" y="1801416"/>
                  </a:lnTo>
                  <a:lnTo>
                    <a:pt x="1901746" y="1801813"/>
                  </a:lnTo>
                  <a:lnTo>
                    <a:pt x="1770541" y="1801813"/>
                  </a:lnTo>
                  <a:lnTo>
                    <a:pt x="1766167" y="1801416"/>
                  </a:lnTo>
                  <a:lnTo>
                    <a:pt x="1761794" y="1801019"/>
                  </a:lnTo>
                  <a:lnTo>
                    <a:pt x="1757420" y="1799828"/>
                  </a:lnTo>
                  <a:lnTo>
                    <a:pt x="1753444" y="1797844"/>
                  </a:lnTo>
                  <a:lnTo>
                    <a:pt x="1749468" y="1795860"/>
                  </a:lnTo>
                  <a:lnTo>
                    <a:pt x="1745493" y="1793082"/>
                  </a:lnTo>
                  <a:lnTo>
                    <a:pt x="1741914" y="1789907"/>
                  </a:lnTo>
                  <a:lnTo>
                    <a:pt x="1738734" y="1786732"/>
                  </a:lnTo>
                  <a:lnTo>
                    <a:pt x="1735950" y="1783160"/>
                  </a:lnTo>
                  <a:lnTo>
                    <a:pt x="1733565" y="1778794"/>
                  </a:lnTo>
                  <a:lnTo>
                    <a:pt x="1731179" y="1774825"/>
                  </a:lnTo>
                  <a:lnTo>
                    <a:pt x="1729191" y="1769666"/>
                  </a:lnTo>
                  <a:lnTo>
                    <a:pt x="1727999" y="1764904"/>
                  </a:lnTo>
                  <a:lnTo>
                    <a:pt x="1726408" y="1760141"/>
                  </a:lnTo>
                  <a:lnTo>
                    <a:pt x="1726011" y="1754982"/>
                  </a:lnTo>
                  <a:lnTo>
                    <a:pt x="1725613" y="1749822"/>
                  </a:lnTo>
                  <a:lnTo>
                    <a:pt x="1725613" y="803700"/>
                  </a:lnTo>
                  <a:lnTo>
                    <a:pt x="1721366" y="808774"/>
                  </a:lnTo>
                  <a:lnTo>
                    <a:pt x="1714647" y="815533"/>
                  </a:lnTo>
                  <a:lnTo>
                    <a:pt x="1707928" y="821498"/>
                  </a:lnTo>
                  <a:lnTo>
                    <a:pt x="1700024" y="826667"/>
                  </a:lnTo>
                  <a:lnTo>
                    <a:pt x="1691725" y="831438"/>
                  </a:lnTo>
                  <a:lnTo>
                    <a:pt x="1683030" y="835017"/>
                  </a:lnTo>
                  <a:lnTo>
                    <a:pt x="1673940" y="837800"/>
                  </a:lnTo>
                  <a:lnTo>
                    <a:pt x="1669197" y="838595"/>
                  </a:lnTo>
                  <a:lnTo>
                    <a:pt x="1664455" y="838993"/>
                  </a:lnTo>
                  <a:lnTo>
                    <a:pt x="1659712" y="839390"/>
                  </a:lnTo>
                  <a:lnTo>
                    <a:pt x="1654970" y="839788"/>
                  </a:lnTo>
                  <a:lnTo>
                    <a:pt x="1650227" y="839390"/>
                  </a:lnTo>
                  <a:lnTo>
                    <a:pt x="1645484" y="838993"/>
                  </a:lnTo>
                  <a:lnTo>
                    <a:pt x="1640347" y="838595"/>
                  </a:lnTo>
                  <a:lnTo>
                    <a:pt x="1635604" y="837800"/>
                  </a:lnTo>
                  <a:lnTo>
                    <a:pt x="1626909" y="835017"/>
                  </a:lnTo>
                  <a:lnTo>
                    <a:pt x="1618214" y="831438"/>
                  </a:lnTo>
                  <a:lnTo>
                    <a:pt x="1609915" y="826667"/>
                  </a:lnTo>
                  <a:lnTo>
                    <a:pt x="1602011" y="821498"/>
                  </a:lnTo>
                  <a:lnTo>
                    <a:pt x="1594897" y="815533"/>
                  </a:lnTo>
                  <a:lnTo>
                    <a:pt x="1588178" y="808774"/>
                  </a:lnTo>
                  <a:lnTo>
                    <a:pt x="1581855" y="801219"/>
                  </a:lnTo>
                  <a:lnTo>
                    <a:pt x="1576717" y="792869"/>
                  </a:lnTo>
                  <a:lnTo>
                    <a:pt x="1571974" y="784122"/>
                  </a:lnTo>
                  <a:lnTo>
                    <a:pt x="1568022" y="774976"/>
                  </a:lnTo>
                  <a:lnTo>
                    <a:pt x="1564860" y="765036"/>
                  </a:lnTo>
                  <a:lnTo>
                    <a:pt x="1562094" y="754698"/>
                  </a:lnTo>
                  <a:lnTo>
                    <a:pt x="1560908" y="743962"/>
                  </a:lnTo>
                  <a:lnTo>
                    <a:pt x="1560513" y="733624"/>
                  </a:lnTo>
                  <a:lnTo>
                    <a:pt x="1560908" y="722491"/>
                  </a:lnTo>
                  <a:lnTo>
                    <a:pt x="1562094" y="712153"/>
                  </a:lnTo>
                  <a:lnTo>
                    <a:pt x="1564860" y="701815"/>
                  </a:lnTo>
                  <a:lnTo>
                    <a:pt x="1568022" y="692272"/>
                  </a:lnTo>
                  <a:lnTo>
                    <a:pt x="1571974" y="682729"/>
                  </a:lnTo>
                  <a:lnTo>
                    <a:pt x="1576717" y="673584"/>
                  </a:lnTo>
                  <a:lnTo>
                    <a:pt x="1581855" y="666029"/>
                  </a:lnTo>
                  <a:lnTo>
                    <a:pt x="1588178" y="658475"/>
                  </a:lnTo>
                  <a:lnTo>
                    <a:pt x="1594897" y="651318"/>
                  </a:lnTo>
                  <a:lnTo>
                    <a:pt x="1602011" y="645353"/>
                  </a:lnTo>
                  <a:lnTo>
                    <a:pt x="1609915" y="639787"/>
                  </a:lnTo>
                  <a:lnTo>
                    <a:pt x="1618214" y="635413"/>
                  </a:lnTo>
                  <a:lnTo>
                    <a:pt x="1626909" y="631834"/>
                  </a:lnTo>
                  <a:lnTo>
                    <a:pt x="1635604" y="629449"/>
                  </a:lnTo>
                  <a:lnTo>
                    <a:pt x="1640347" y="627858"/>
                  </a:lnTo>
                  <a:lnTo>
                    <a:pt x="1645484" y="627461"/>
                  </a:lnTo>
                  <a:lnTo>
                    <a:pt x="1650227" y="627063"/>
                  </a:lnTo>
                  <a:close/>
                  <a:moveTo>
                    <a:pt x="1109068" y="0"/>
                  </a:moveTo>
                  <a:lnTo>
                    <a:pt x="1663204" y="293093"/>
                  </a:lnTo>
                  <a:lnTo>
                    <a:pt x="2217738" y="585788"/>
                  </a:lnTo>
                  <a:lnTo>
                    <a:pt x="1109068" y="585788"/>
                  </a:lnTo>
                  <a:lnTo>
                    <a:pt x="0" y="585788"/>
                  </a:lnTo>
                  <a:lnTo>
                    <a:pt x="554534" y="293093"/>
                  </a:lnTo>
                  <a:lnTo>
                    <a:pt x="1109068"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grpSp>
        <p:nvGrpSpPr>
          <p:cNvPr id="42" name="组合 41"/>
          <p:cNvGrpSpPr/>
          <p:nvPr/>
        </p:nvGrpSpPr>
        <p:grpSpPr>
          <a:xfrm>
            <a:off x="374518" y="2791963"/>
            <a:ext cx="651614" cy="651614"/>
            <a:chOff x="5033812" y="3301037"/>
            <a:chExt cx="651614" cy="651614"/>
          </a:xfrm>
        </p:grpSpPr>
        <p:sp>
          <p:nvSpPr>
            <p:cNvPr id="43" name="椭圆 42"/>
            <p:cNvSpPr/>
            <p:nvPr/>
          </p:nvSpPr>
          <p:spPr>
            <a:xfrm>
              <a:off x="5033812" y="3301037"/>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5" name="KSO_Shape"/>
            <p:cNvSpPr>
              <a:spLocks/>
            </p:cNvSpPr>
            <p:nvPr/>
          </p:nvSpPr>
          <p:spPr bwMode="auto">
            <a:xfrm>
              <a:off x="5169350" y="3458615"/>
              <a:ext cx="418598" cy="285346"/>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grpSp>
        <p:nvGrpSpPr>
          <p:cNvPr id="46" name="组合 45"/>
          <p:cNvGrpSpPr/>
          <p:nvPr/>
        </p:nvGrpSpPr>
        <p:grpSpPr>
          <a:xfrm>
            <a:off x="461136" y="4790845"/>
            <a:ext cx="651614" cy="651614"/>
            <a:chOff x="4456262" y="4994920"/>
            <a:chExt cx="651614" cy="651614"/>
          </a:xfrm>
        </p:grpSpPr>
        <p:sp>
          <p:nvSpPr>
            <p:cNvPr id="47" name="椭圆 46"/>
            <p:cNvSpPr/>
            <p:nvPr/>
          </p:nvSpPr>
          <p:spPr>
            <a:xfrm>
              <a:off x="4456262" y="4994920"/>
              <a:ext cx="651614" cy="651614"/>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dirty="0">
                <a:solidFill>
                  <a:prstClr val="black"/>
                </a:solidFill>
                <a:ea typeface="微软雅黑" panose="020B0503020204020204" pitchFamily="34" charset="-122"/>
              </a:endParaRPr>
            </a:p>
          </p:txBody>
        </p:sp>
        <p:sp>
          <p:nvSpPr>
            <p:cNvPr id="48" name="KSO_Shape"/>
            <p:cNvSpPr>
              <a:spLocks/>
            </p:cNvSpPr>
            <p:nvPr/>
          </p:nvSpPr>
          <p:spPr bwMode="auto">
            <a:xfrm>
              <a:off x="4627580" y="5112011"/>
              <a:ext cx="329076" cy="417432"/>
            </a:xfrm>
            <a:custGeom>
              <a:avLst/>
              <a:gdLst>
                <a:gd name="T0" fmla="*/ 259322 w 2665412"/>
                <a:gd name="T1" fmla="*/ 2895285 h 3382963"/>
                <a:gd name="T2" fmla="*/ 511017 w 2665412"/>
                <a:gd name="T3" fmla="*/ 3155147 h 3382963"/>
                <a:gd name="T4" fmla="*/ 770965 w 2665412"/>
                <a:gd name="T5" fmla="*/ 2903852 h 3382963"/>
                <a:gd name="T6" fmla="*/ 519587 w 2665412"/>
                <a:gd name="T7" fmla="*/ 2643989 h 3382963"/>
                <a:gd name="T8" fmla="*/ 875071 w 2665412"/>
                <a:gd name="T9" fmla="*/ 2732514 h 3382963"/>
                <a:gd name="T10" fmla="*/ 732560 w 2665412"/>
                <a:gd name="T11" fmla="*/ 3231615 h 3382963"/>
                <a:gd name="T12" fmla="*/ 265987 w 2665412"/>
                <a:gd name="T13" fmla="*/ 3315697 h 3382963"/>
                <a:gd name="T14" fmla="*/ 147598 w 2665412"/>
                <a:gd name="T15" fmla="*/ 2750917 h 3382963"/>
                <a:gd name="T16" fmla="*/ 1831415 w 2665412"/>
                <a:gd name="T17" fmla="*/ 2257426 h 3382963"/>
                <a:gd name="T18" fmla="*/ 1993961 w 2665412"/>
                <a:gd name="T19" fmla="*/ 2438401 h 3382963"/>
                <a:gd name="T20" fmla="*/ 1847258 w 2665412"/>
                <a:gd name="T21" fmla="*/ 2409508 h 3382963"/>
                <a:gd name="T22" fmla="*/ 1685662 w 2665412"/>
                <a:gd name="T23" fmla="*/ 2468563 h 3382963"/>
                <a:gd name="T24" fmla="*/ 1995229 w 2665412"/>
                <a:gd name="T25" fmla="*/ 2640966 h 3382963"/>
                <a:gd name="T26" fmla="*/ 1952137 w 2665412"/>
                <a:gd name="T27" fmla="*/ 2838768 h 3382963"/>
                <a:gd name="T28" fmla="*/ 1735409 w 2665412"/>
                <a:gd name="T29" fmla="*/ 2918143 h 3382963"/>
                <a:gd name="T30" fmla="*/ 1580784 w 2665412"/>
                <a:gd name="T31" fmla="*/ 2728596 h 3382963"/>
                <a:gd name="T32" fmla="*/ 1742380 w 2665412"/>
                <a:gd name="T33" fmla="*/ 2773998 h 3382963"/>
                <a:gd name="T34" fmla="*/ 1881478 w 2665412"/>
                <a:gd name="T35" fmla="*/ 2691766 h 3382963"/>
                <a:gd name="T36" fmla="*/ 1563357 w 2665412"/>
                <a:gd name="T37" fmla="*/ 2467293 h 3382963"/>
                <a:gd name="T38" fmla="*/ 1692634 w 2665412"/>
                <a:gd name="T39" fmla="*/ 2322831 h 3382963"/>
                <a:gd name="T40" fmla="*/ 1625723 w 2665412"/>
                <a:gd name="T41" fmla="*/ 2198771 h 3382963"/>
                <a:gd name="T42" fmla="*/ 1410098 w 2665412"/>
                <a:gd name="T43" fmla="*/ 2430592 h 3382963"/>
                <a:gd name="T44" fmla="*/ 1421847 w 2665412"/>
                <a:gd name="T45" fmla="*/ 2757048 h 3382963"/>
                <a:gd name="T46" fmla="*/ 1653351 w 2665412"/>
                <a:gd name="T47" fmla="*/ 2972991 h 3382963"/>
                <a:gd name="T48" fmla="*/ 1980125 w 2665412"/>
                <a:gd name="T49" fmla="*/ 2960924 h 3382963"/>
                <a:gd name="T50" fmla="*/ 2195433 w 2665412"/>
                <a:gd name="T51" fmla="*/ 2729420 h 3382963"/>
                <a:gd name="T52" fmla="*/ 2184001 w 2665412"/>
                <a:gd name="T53" fmla="*/ 2402964 h 3382963"/>
                <a:gd name="T54" fmla="*/ 1952179 w 2665412"/>
                <a:gd name="T55" fmla="*/ 2187021 h 3382963"/>
                <a:gd name="T56" fmla="*/ 2156055 w 2665412"/>
                <a:gd name="T57" fmla="*/ 2032367 h 3382963"/>
                <a:gd name="T58" fmla="*/ 2395816 w 2665412"/>
                <a:gd name="T59" fmla="*/ 2850094 h 3382963"/>
                <a:gd name="T60" fmla="*/ 1619054 w 2665412"/>
                <a:gd name="T61" fmla="*/ 3205130 h 3382963"/>
                <a:gd name="T62" fmla="*/ 1161763 w 2665412"/>
                <a:gd name="T63" fmla="*/ 2697981 h 3382963"/>
                <a:gd name="T64" fmla="*/ 1590474 w 2665412"/>
                <a:gd name="T65" fmla="*/ 1963774 h 3382963"/>
                <a:gd name="T66" fmla="*/ 247746 w 2665412"/>
                <a:gd name="T67" fmla="*/ 2374875 h 3382963"/>
                <a:gd name="T68" fmla="*/ 90506 w 2665412"/>
                <a:gd name="T69" fmla="*/ 2382501 h 3382963"/>
                <a:gd name="T70" fmla="*/ 82882 w 2665412"/>
                <a:gd name="T71" fmla="*/ 2224911 h 3382963"/>
                <a:gd name="T72" fmla="*/ 1925231 w 2665412"/>
                <a:gd name="T73" fmla="*/ 1275421 h 3382963"/>
                <a:gd name="T74" fmla="*/ 2142932 w 2665412"/>
                <a:gd name="T75" fmla="*/ 1565745 h 3382963"/>
                <a:gd name="T76" fmla="*/ 2433411 w 2665412"/>
                <a:gd name="T77" fmla="*/ 1348081 h 3382963"/>
                <a:gd name="T78" fmla="*/ 2215710 w 2665412"/>
                <a:gd name="T79" fmla="*/ 1057758 h 3382963"/>
                <a:gd name="T80" fmla="*/ 2557039 w 2665412"/>
                <a:gd name="T81" fmla="*/ 1184676 h 3382963"/>
                <a:gd name="T82" fmla="*/ 2359043 w 2665412"/>
                <a:gd name="T83" fmla="*/ 1666644 h 3382963"/>
                <a:gd name="T84" fmla="*/ 1943029 w 2665412"/>
                <a:gd name="T85" fmla="*/ 1631742 h 3382963"/>
                <a:gd name="T86" fmla="*/ 1831795 w 2665412"/>
                <a:gd name="T87" fmla="*/ 1117727 h 3382963"/>
                <a:gd name="T88" fmla="*/ 1543971 w 2665412"/>
                <a:gd name="T89" fmla="*/ 596250 h 3382963"/>
                <a:gd name="T90" fmla="*/ 1297460 w 2665412"/>
                <a:gd name="T91" fmla="*/ 948099 h 3382963"/>
                <a:gd name="T92" fmla="*/ 1031888 w 2665412"/>
                <a:gd name="T93" fmla="*/ 755548 h 3382963"/>
                <a:gd name="T94" fmla="*/ 814631 w 2665412"/>
                <a:gd name="T95" fmla="*/ 602286 h 3382963"/>
                <a:gd name="T96" fmla="*/ 863801 w 2665412"/>
                <a:gd name="T97" fmla="*/ 640380 h 3382963"/>
                <a:gd name="T98" fmla="*/ 958650 w 2665412"/>
                <a:gd name="T99" fmla="*/ 731486 h 3382963"/>
                <a:gd name="T100" fmla="*/ 915825 w 2665412"/>
                <a:gd name="T101" fmla="*/ 1047026 h 3382963"/>
                <a:gd name="T102" fmla="*/ 1093788 w 2665412"/>
                <a:gd name="T103" fmla="*/ 1742545 h 3382963"/>
                <a:gd name="T104" fmla="*/ 941203 w 2665412"/>
                <a:gd name="T105" fmla="*/ 2331086 h 3382963"/>
                <a:gd name="T106" fmla="*/ 804162 w 2665412"/>
                <a:gd name="T107" fmla="*/ 2246646 h 3382963"/>
                <a:gd name="T108" fmla="*/ 518978 w 2665412"/>
                <a:gd name="T109" fmla="*/ 1458116 h 3382963"/>
                <a:gd name="T110" fmla="*/ 425714 w 2665412"/>
                <a:gd name="T111" fmla="*/ 1302568 h 3382963"/>
                <a:gd name="T112" fmla="*/ 154488 w 2665412"/>
                <a:gd name="T113" fmla="*/ 951475 h 3382963"/>
                <a:gd name="T114" fmla="*/ 4758 w 2665412"/>
                <a:gd name="T115" fmla="*/ 912429 h 3382963"/>
                <a:gd name="T116" fmla="*/ 912333 w 2665412"/>
                <a:gd name="T117" fmla="*/ 0 h 3382963"/>
                <a:gd name="T118" fmla="*/ 1112519 w 2665412"/>
                <a:gd name="T119" fmla="*/ 199433 h 3382963"/>
                <a:gd name="T120" fmla="*/ 953005 w 2665412"/>
                <a:gd name="T121" fmla="*/ 526732 h 3382963"/>
                <a:gd name="T122" fmla="*/ 719772 w 2665412"/>
                <a:gd name="T123" fmla="*/ 209293 h 3382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5412" h="3382963">
                  <a:moveTo>
                    <a:pt x="506574" y="2643989"/>
                  </a:moveTo>
                  <a:lnTo>
                    <a:pt x="493243" y="2644624"/>
                  </a:lnTo>
                  <a:lnTo>
                    <a:pt x="480230" y="2646210"/>
                  </a:lnTo>
                  <a:lnTo>
                    <a:pt x="467217" y="2648431"/>
                  </a:lnTo>
                  <a:lnTo>
                    <a:pt x="454521" y="2650970"/>
                  </a:lnTo>
                  <a:lnTo>
                    <a:pt x="442460" y="2654460"/>
                  </a:lnTo>
                  <a:lnTo>
                    <a:pt x="430399" y="2658585"/>
                  </a:lnTo>
                  <a:lnTo>
                    <a:pt x="418655" y="2663027"/>
                  </a:lnTo>
                  <a:lnTo>
                    <a:pt x="407229" y="2667786"/>
                  </a:lnTo>
                  <a:lnTo>
                    <a:pt x="396120" y="2673180"/>
                  </a:lnTo>
                  <a:lnTo>
                    <a:pt x="385328" y="2679526"/>
                  </a:lnTo>
                  <a:lnTo>
                    <a:pt x="374854" y="2685872"/>
                  </a:lnTo>
                  <a:lnTo>
                    <a:pt x="364380" y="2692852"/>
                  </a:lnTo>
                  <a:lnTo>
                    <a:pt x="354858" y="2700784"/>
                  </a:lnTo>
                  <a:lnTo>
                    <a:pt x="345336" y="2708717"/>
                  </a:lnTo>
                  <a:lnTo>
                    <a:pt x="336449" y="2717284"/>
                  </a:lnTo>
                  <a:lnTo>
                    <a:pt x="327562" y="2725533"/>
                  </a:lnTo>
                  <a:lnTo>
                    <a:pt x="319310" y="2735052"/>
                  </a:lnTo>
                  <a:lnTo>
                    <a:pt x="312010" y="2744571"/>
                  </a:lnTo>
                  <a:lnTo>
                    <a:pt x="304710" y="2754724"/>
                  </a:lnTo>
                  <a:lnTo>
                    <a:pt x="298044" y="2764878"/>
                  </a:lnTo>
                  <a:lnTo>
                    <a:pt x="291696" y="2775348"/>
                  </a:lnTo>
                  <a:lnTo>
                    <a:pt x="285983" y="2786136"/>
                  </a:lnTo>
                  <a:lnTo>
                    <a:pt x="280905" y="2797241"/>
                  </a:lnTo>
                  <a:lnTo>
                    <a:pt x="276144" y="2808981"/>
                  </a:lnTo>
                  <a:lnTo>
                    <a:pt x="272018" y="2820721"/>
                  </a:lnTo>
                  <a:lnTo>
                    <a:pt x="268209" y="2832461"/>
                  </a:lnTo>
                  <a:lnTo>
                    <a:pt x="265353" y="2844835"/>
                  </a:lnTo>
                  <a:lnTo>
                    <a:pt x="263131" y="2857210"/>
                  </a:lnTo>
                  <a:lnTo>
                    <a:pt x="261226" y="2869584"/>
                  </a:lnTo>
                  <a:lnTo>
                    <a:pt x="259957" y="2882276"/>
                  </a:lnTo>
                  <a:lnTo>
                    <a:pt x="259322" y="2895285"/>
                  </a:lnTo>
                  <a:lnTo>
                    <a:pt x="259639" y="2908294"/>
                  </a:lnTo>
                  <a:lnTo>
                    <a:pt x="260274" y="2921620"/>
                  </a:lnTo>
                  <a:lnTo>
                    <a:pt x="261861" y="2934629"/>
                  </a:lnTo>
                  <a:lnTo>
                    <a:pt x="264083" y="2947638"/>
                  </a:lnTo>
                  <a:lnTo>
                    <a:pt x="266622" y="2960330"/>
                  </a:lnTo>
                  <a:lnTo>
                    <a:pt x="270113" y="2972704"/>
                  </a:lnTo>
                  <a:lnTo>
                    <a:pt x="273922" y="2984444"/>
                  </a:lnTo>
                  <a:lnTo>
                    <a:pt x="278366" y="2996501"/>
                  </a:lnTo>
                  <a:lnTo>
                    <a:pt x="283444" y="3007924"/>
                  </a:lnTo>
                  <a:lnTo>
                    <a:pt x="288840" y="3019029"/>
                  </a:lnTo>
                  <a:lnTo>
                    <a:pt x="294870" y="3029817"/>
                  </a:lnTo>
                  <a:lnTo>
                    <a:pt x="301536" y="3040605"/>
                  </a:lnTo>
                  <a:lnTo>
                    <a:pt x="308836" y="3050441"/>
                  </a:lnTo>
                  <a:lnTo>
                    <a:pt x="316136" y="3060277"/>
                  </a:lnTo>
                  <a:lnTo>
                    <a:pt x="323753" y="3069478"/>
                  </a:lnTo>
                  <a:lnTo>
                    <a:pt x="332323" y="3078680"/>
                  </a:lnTo>
                  <a:lnTo>
                    <a:pt x="341210" y="3087247"/>
                  </a:lnTo>
                  <a:lnTo>
                    <a:pt x="350732" y="3095496"/>
                  </a:lnTo>
                  <a:lnTo>
                    <a:pt x="360254" y="3103429"/>
                  </a:lnTo>
                  <a:lnTo>
                    <a:pt x="370411" y="3110409"/>
                  </a:lnTo>
                  <a:lnTo>
                    <a:pt x="380250" y="3117072"/>
                  </a:lnTo>
                  <a:lnTo>
                    <a:pt x="391041" y="3123418"/>
                  </a:lnTo>
                  <a:lnTo>
                    <a:pt x="401833" y="3128812"/>
                  </a:lnTo>
                  <a:lnTo>
                    <a:pt x="412942" y="3134206"/>
                  </a:lnTo>
                  <a:lnTo>
                    <a:pt x="424685" y="3138965"/>
                  </a:lnTo>
                  <a:lnTo>
                    <a:pt x="436429" y="3143090"/>
                  </a:lnTo>
                  <a:lnTo>
                    <a:pt x="448173" y="3146580"/>
                  </a:lnTo>
                  <a:lnTo>
                    <a:pt x="460551" y="3149753"/>
                  </a:lnTo>
                  <a:lnTo>
                    <a:pt x="472930" y="3151974"/>
                  </a:lnTo>
                  <a:lnTo>
                    <a:pt x="485626" y="3153878"/>
                  </a:lnTo>
                  <a:lnTo>
                    <a:pt x="498004" y="3154830"/>
                  </a:lnTo>
                  <a:lnTo>
                    <a:pt x="511017" y="3155147"/>
                  </a:lnTo>
                  <a:lnTo>
                    <a:pt x="524030" y="3155147"/>
                  </a:lnTo>
                  <a:lnTo>
                    <a:pt x="537044" y="3154513"/>
                  </a:lnTo>
                  <a:lnTo>
                    <a:pt x="550374" y="3152926"/>
                  </a:lnTo>
                  <a:lnTo>
                    <a:pt x="563070" y="3150705"/>
                  </a:lnTo>
                  <a:lnTo>
                    <a:pt x="575766" y="3148167"/>
                  </a:lnTo>
                  <a:lnTo>
                    <a:pt x="588462" y="3144994"/>
                  </a:lnTo>
                  <a:lnTo>
                    <a:pt x="600206" y="3141186"/>
                  </a:lnTo>
                  <a:lnTo>
                    <a:pt x="612267" y="3136744"/>
                  </a:lnTo>
                  <a:lnTo>
                    <a:pt x="623693" y="3131668"/>
                  </a:lnTo>
                  <a:lnTo>
                    <a:pt x="634802" y="3125956"/>
                  </a:lnTo>
                  <a:lnTo>
                    <a:pt x="645593" y="3119928"/>
                  </a:lnTo>
                  <a:lnTo>
                    <a:pt x="656067" y="3113265"/>
                  </a:lnTo>
                  <a:lnTo>
                    <a:pt x="665907" y="3106284"/>
                  </a:lnTo>
                  <a:lnTo>
                    <a:pt x="676063" y="3098986"/>
                  </a:lnTo>
                  <a:lnTo>
                    <a:pt x="685268" y="3090737"/>
                  </a:lnTo>
                  <a:lnTo>
                    <a:pt x="694155" y="3082487"/>
                  </a:lnTo>
                  <a:lnTo>
                    <a:pt x="702725" y="3073603"/>
                  </a:lnTo>
                  <a:lnTo>
                    <a:pt x="710977" y="3064402"/>
                  </a:lnTo>
                  <a:lnTo>
                    <a:pt x="718594" y="3054566"/>
                  </a:lnTo>
                  <a:lnTo>
                    <a:pt x="725894" y="3045047"/>
                  </a:lnTo>
                  <a:lnTo>
                    <a:pt x="732560" y="3034576"/>
                  </a:lnTo>
                  <a:lnTo>
                    <a:pt x="738908" y="3023788"/>
                  </a:lnTo>
                  <a:lnTo>
                    <a:pt x="744621" y="3013000"/>
                  </a:lnTo>
                  <a:lnTo>
                    <a:pt x="750017" y="3001895"/>
                  </a:lnTo>
                  <a:lnTo>
                    <a:pt x="754460" y="2990472"/>
                  </a:lnTo>
                  <a:lnTo>
                    <a:pt x="758586" y="2979050"/>
                  </a:lnTo>
                  <a:lnTo>
                    <a:pt x="762078" y="2966676"/>
                  </a:lnTo>
                  <a:lnTo>
                    <a:pt x="765252" y="2954618"/>
                  </a:lnTo>
                  <a:lnTo>
                    <a:pt x="767473" y="2942244"/>
                  </a:lnTo>
                  <a:lnTo>
                    <a:pt x="769378" y="2929870"/>
                  </a:lnTo>
                  <a:lnTo>
                    <a:pt x="770330" y="2916861"/>
                  </a:lnTo>
                  <a:lnTo>
                    <a:pt x="770965" y="2903852"/>
                  </a:lnTo>
                  <a:lnTo>
                    <a:pt x="770647" y="2890843"/>
                  </a:lnTo>
                  <a:lnTo>
                    <a:pt x="770013" y="2877834"/>
                  </a:lnTo>
                  <a:lnTo>
                    <a:pt x="768426" y="2864507"/>
                  </a:lnTo>
                  <a:lnTo>
                    <a:pt x="766521" y="2851816"/>
                  </a:lnTo>
                  <a:lnTo>
                    <a:pt x="763982" y="2839441"/>
                  </a:lnTo>
                  <a:lnTo>
                    <a:pt x="760808" y="2827067"/>
                  </a:lnTo>
                  <a:lnTo>
                    <a:pt x="756682" y="2814692"/>
                  </a:lnTo>
                  <a:lnTo>
                    <a:pt x="752238" y="2802953"/>
                  </a:lnTo>
                  <a:lnTo>
                    <a:pt x="747160" y="2791530"/>
                  </a:lnTo>
                  <a:lnTo>
                    <a:pt x="741764" y="2780108"/>
                  </a:lnTo>
                  <a:lnTo>
                    <a:pt x="735416" y="2769637"/>
                  </a:lnTo>
                  <a:lnTo>
                    <a:pt x="729068" y="2759166"/>
                  </a:lnTo>
                  <a:lnTo>
                    <a:pt x="722086" y="2749013"/>
                  </a:lnTo>
                  <a:lnTo>
                    <a:pt x="714468" y="2739177"/>
                  </a:lnTo>
                  <a:lnTo>
                    <a:pt x="706533" y="2729658"/>
                  </a:lnTo>
                  <a:lnTo>
                    <a:pt x="697964" y="2720774"/>
                  </a:lnTo>
                  <a:lnTo>
                    <a:pt x="689394" y="2712207"/>
                  </a:lnTo>
                  <a:lnTo>
                    <a:pt x="680189" y="2704275"/>
                  </a:lnTo>
                  <a:lnTo>
                    <a:pt x="670350" y="2696342"/>
                  </a:lnTo>
                  <a:lnTo>
                    <a:pt x="660511" y="2689362"/>
                  </a:lnTo>
                  <a:lnTo>
                    <a:pt x="650037" y="2682382"/>
                  </a:lnTo>
                  <a:lnTo>
                    <a:pt x="639563" y="2676353"/>
                  </a:lnTo>
                  <a:lnTo>
                    <a:pt x="628771" y="2670324"/>
                  </a:lnTo>
                  <a:lnTo>
                    <a:pt x="617662" y="2665248"/>
                  </a:lnTo>
                  <a:lnTo>
                    <a:pt x="606236" y="2660171"/>
                  </a:lnTo>
                  <a:lnTo>
                    <a:pt x="594175" y="2656364"/>
                  </a:lnTo>
                  <a:lnTo>
                    <a:pt x="582431" y="2652873"/>
                  </a:lnTo>
                  <a:lnTo>
                    <a:pt x="570053" y="2650018"/>
                  </a:lnTo>
                  <a:lnTo>
                    <a:pt x="557992" y="2647479"/>
                  </a:lnTo>
                  <a:lnTo>
                    <a:pt x="545296" y="2645576"/>
                  </a:lnTo>
                  <a:lnTo>
                    <a:pt x="532600" y="2644306"/>
                  </a:lnTo>
                  <a:lnTo>
                    <a:pt x="519587" y="2643989"/>
                  </a:lnTo>
                  <a:lnTo>
                    <a:pt x="506574" y="2643989"/>
                  </a:lnTo>
                  <a:close/>
                  <a:moveTo>
                    <a:pt x="552279" y="2413000"/>
                  </a:moveTo>
                  <a:lnTo>
                    <a:pt x="560214" y="2505650"/>
                  </a:lnTo>
                  <a:lnTo>
                    <a:pt x="569736" y="2506602"/>
                  </a:lnTo>
                  <a:lnTo>
                    <a:pt x="578940" y="2508188"/>
                  </a:lnTo>
                  <a:lnTo>
                    <a:pt x="588779" y="2510092"/>
                  </a:lnTo>
                  <a:lnTo>
                    <a:pt x="597984" y="2511678"/>
                  </a:lnTo>
                  <a:lnTo>
                    <a:pt x="607506" y="2513582"/>
                  </a:lnTo>
                  <a:lnTo>
                    <a:pt x="617028" y="2516120"/>
                  </a:lnTo>
                  <a:lnTo>
                    <a:pt x="626232" y="2518976"/>
                  </a:lnTo>
                  <a:lnTo>
                    <a:pt x="635119" y="2521514"/>
                  </a:lnTo>
                  <a:lnTo>
                    <a:pt x="644006" y="2524370"/>
                  </a:lnTo>
                  <a:lnTo>
                    <a:pt x="653211" y="2527860"/>
                  </a:lnTo>
                  <a:lnTo>
                    <a:pt x="661780" y="2531033"/>
                  </a:lnTo>
                  <a:lnTo>
                    <a:pt x="670668" y="2534841"/>
                  </a:lnTo>
                  <a:lnTo>
                    <a:pt x="679237" y="2538648"/>
                  </a:lnTo>
                  <a:lnTo>
                    <a:pt x="687807" y="2542773"/>
                  </a:lnTo>
                  <a:lnTo>
                    <a:pt x="696377" y="2547215"/>
                  </a:lnTo>
                  <a:lnTo>
                    <a:pt x="704629" y="2551657"/>
                  </a:lnTo>
                  <a:lnTo>
                    <a:pt x="764299" y="2480266"/>
                  </a:lnTo>
                  <a:lnTo>
                    <a:pt x="884275" y="2581165"/>
                  </a:lnTo>
                  <a:lnTo>
                    <a:pt x="824922" y="2651921"/>
                  </a:lnTo>
                  <a:lnTo>
                    <a:pt x="830953" y="2659219"/>
                  </a:lnTo>
                  <a:lnTo>
                    <a:pt x="836348" y="2666517"/>
                  </a:lnTo>
                  <a:lnTo>
                    <a:pt x="842062" y="2674449"/>
                  </a:lnTo>
                  <a:lnTo>
                    <a:pt x="847140" y="2682382"/>
                  </a:lnTo>
                  <a:lnTo>
                    <a:pt x="852536" y="2690314"/>
                  </a:lnTo>
                  <a:lnTo>
                    <a:pt x="857297" y="2698563"/>
                  </a:lnTo>
                  <a:lnTo>
                    <a:pt x="862057" y="2706813"/>
                  </a:lnTo>
                  <a:lnTo>
                    <a:pt x="866501" y="2715380"/>
                  </a:lnTo>
                  <a:lnTo>
                    <a:pt x="870945" y="2723947"/>
                  </a:lnTo>
                  <a:lnTo>
                    <a:pt x="875071" y="2732514"/>
                  </a:lnTo>
                  <a:lnTo>
                    <a:pt x="879197" y="2741398"/>
                  </a:lnTo>
                  <a:lnTo>
                    <a:pt x="883006" y="2750282"/>
                  </a:lnTo>
                  <a:lnTo>
                    <a:pt x="886497" y="2759166"/>
                  </a:lnTo>
                  <a:lnTo>
                    <a:pt x="889671" y="2768050"/>
                  </a:lnTo>
                  <a:lnTo>
                    <a:pt x="892845" y="2777252"/>
                  </a:lnTo>
                  <a:lnTo>
                    <a:pt x="896019" y="2786453"/>
                  </a:lnTo>
                  <a:lnTo>
                    <a:pt x="986794" y="2779156"/>
                  </a:lnTo>
                  <a:lnTo>
                    <a:pt x="1000125" y="2934629"/>
                  </a:lnTo>
                  <a:lnTo>
                    <a:pt x="909667" y="2942879"/>
                  </a:lnTo>
                  <a:lnTo>
                    <a:pt x="908397" y="2952397"/>
                  </a:lnTo>
                  <a:lnTo>
                    <a:pt x="907128" y="2962233"/>
                  </a:lnTo>
                  <a:lnTo>
                    <a:pt x="905541" y="2971752"/>
                  </a:lnTo>
                  <a:lnTo>
                    <a:pt x="903636" y="2981588"/>
                  </a:lnTo>
                  <a:lnTo>
                    <a:pt x="901415" y="2990790"/>
                  </a:lnTo>
                  <a:lnTo>
                    <a:pt x="899193" y="3000309"/>
                  </a:lnTo>
                  <a:lnTo>
                    <a:pt x="896654" y="3009827"/>
                  </a:lnTo>
                  <a:lnTo>
                    <a:pt x="893797" y="3019029"/>
                  </a:lnTo>
                  <a:lnTo>
                    <a:pt x="890623" y="3027913"/>
                  </a:lnTo>
                  <a:lnTo>
                    <a:pt x="887449" y="3036797"/>
                  </a:lnTo>
                  <a:lnTo>
                    <a:pt x="883958" y="3045999"/>
                  </a:lnTo>
                  <a:lnTo>
                    <a:pt x="880149" y="3054566"/>
                  </a:lnTo>
                  <a:lnTo>
                    <a:pt x="876658" y="3063450"/>
                  </a:lnTo>
                  <a:lnTo>
                    <a:pt x="872532" y="3072017"/>
                  </a:lnTo>
                  <a:lnTo>
                    <a:pt x="868088" y="3080584"/>
                  </a:lnTo>
                  <a:lnTo>
                    <a:pt x="863644" y="3089150"/>
                  </a:lnTo>
                  <a:lnTo>
                    <a:pt x="933154" y="3147532"/>
                  </a:lnTo>
                  <a:lnTo>
                    <a:pt x="831905" y="3267151"/>
                  </a:lnTo>
                  <a:lnTo>
                    <a:pt x="763347" y="3209404"/>
                  </a:lnTo>
                  <a:lnTo>
                    <a:pt x="755730" y="3215433"/>
                  </a:lnTo>
                  <a:lnTo>
                    <a:pt x="748112" y="3221144"/>
                  </a:lnTo>
                  <a:lnTo>
                    <a:pt x="740177" y="3226538"/>
                  </a:lnTo>
                  <a:lnTo>
                    <a:pt x="732560" y="3231615"/>
                  </a:lnTo>
                  <a:lnTo>
                    <a:pt x="724307" y="3237009"/>
                  </a:lnTo>
                  <a:lnTo>
                    <a:pt x="716055" y="3242085"/>
                  </a:lnTo>
                  <a:lnTo>
                    <a:pt x="707485" y="3246527"/>
                  </a:lnTo>
                  <a:lnTo>
                    <a:pt x="698916" y="3251287"/>
                  </a:lnTo>
                  <a:lnTo>
                    <a:pt x="690346" y="3256046"/>
                  </a:lnTo>
                  <a:lnTo>
                    <a:pt x="681459" y="3259854"/>
                  </a:lnTo>
                  <a:lnTo>
                    <a:pt x="672572" y="3263979"/>
                  </a:lnTo>
                  <a:lnTo>
                    <a:pt x="663685" y="3267786"/>
                  </a:lnTo>
                  <a:lnTo>
                    <a:pt x="654480" y="3271276"/>
                  </a:lnTo>
                  <a:lnTo>
                    <a:pt x="645593" y="3274449"/>
                  </a:lnTo>
                  <a:lnTo>
                    <a:pt x="635754" y="3277305"/>
                  </a:lnTo>
                  <a:lnTo>
                    <a:pt x="626549" y="3280478"/>
                  </a:lnTo>
                  <a:lnTo>
                    <a:pt x="634484" y="3369637"/>
                  </a:lnTo>
                  <a:lnTo>
                    <a:pt x="478008" y="3382963"/>
                  </a:lnTo>
                  <a:lnTo>
                    <a:pt x="470390" y="3293804"/>
                  </a:lnTo>
                  <a:lnTo>
                    <a:pt x="460551" y="3292535"/>
                  </a:lnTo>
                  <a:lnTo>
                    <a:pt x="451029" y="3291266"/>
                  </a:lnTo>
                  <a:lnTo>
                    <a:pt x="441190" y="3289362"/>
                  </a:lnTo>
                  <a:lnTo>
                    <a:pt x="431668" y="3287458"/>
                  </a:lnTo>
                  <a:lnTo>
                    <a:pt x="421829" y="3285237"/>
                  </a:lnTo>
                  <a:lnTo>
                    <a:pt x="412624" y="3283016"/>
                  </a:lnTo>
                  <a:lnTo>
                    <a:pt x="403420" y="3280478"/>
                  </a:lnTo>
                  <a:lnTo>
                    <a:pt x="394215" y="3277305"/>
                  </a:lnTo>
                  <a:lnTo>
                    <a:pt x="384693" y="3274449"/>
                  </a:lnTo>
                  <a:lnTo>
                    <a:pt x="375806" y="3271276"/>
                  </a:lnTo>
                  <a:lnTo>
                    <a:pt x="366919" y="3267786"/>
                  </a:lnTo>
                  <a:lnTo>
                    <a:pt x="358032" y="3263979"/>
                  </a:lnTo>
                  <a:lnTo>
                    <a:pt x="349145" y="3259854"/>
                  </a:lnTo>
                  <a:lnTo>
                    <a:pt x="340575" y="3256046"/>
                  </a:lnTo>
                  <a:lnTo>
                    <a:pt x="332006" y="3251921"/>
                  </a:lnTo>
                  <a:lnTo>
                    <a:pt x="323436" y="3246845"/>
                  </a:lnTo>
                  <a:lnTo>
                    <a:pt x="265987" y="3315697"/>
                  </a:lnTo>
                  <a:lnTo>
                    <a:pt x="146012" y="3214798"/>
                  </a:lnTo>
                  <a:lnTo>
                    <a:pt x="204412" y="3145628"/>
                  </a:lnTo>
                  <a:lnTo>
                    <a:pt x="198382" y="3138331"/>
                  </a:lnTo>
                  <a:lnTo>
                    <a:pt x="192669" y="3130398"/>
                  </a:lnTo>
                  <a:lnTo>
                    <a:pt x="187273" y="3122466"/>
                  </a:lnTo>
                  <a:lnTo>
                    <a:pt x="181877" y="3114851"/>
                  </a:lnTo>
                  <a:lnTo>
                    <a:pt x="176799" y="3106602"/>
                  </a:lnTo>
                  <a:lnTo>
                    <a:pt x="172038" y="3098352"/>
                  </a:lnTo>
                  <a:lnTo>
                    <a:pt x="167277" y="3089785"/>
                  </a:lnTo>
                  <a:lnTo>
                    <a:pt x="162834" y="3081853"/>
                  </a:lnTo>
                  <a:lnTo>
                    <a:pt x="158390" y="3072969"/>
                  </a:lnTo>
                  <a:lnTo>
                    <a:pt x="154264" y="3064402"/>
                  </a:lnTo>
                  <a:lnTo>
                    <a:pt x="150455" y="3055517"/>
                  </a:lnTo>
                  <a:lnTo>
                    <a:pt x="146646" y="3046633"/>
                  </a:lnTo>
                  <a:lnTo>
                    <a:pt x="143155" y="3037114"/>
                  </a:lnTo>
                  <a:lnTo>
                    <a:pt x="139664" y="3028230"/>
                  </a:lnTo>
                  <a:lnTo>
                    <a:pt x="136807" y="3018711"/>
                  </a:lnTo>
                  <a:lnTo>
                    <a:pt x="133633" y="3009193"/>
                  </a:lnTo>
                  <a:lnTo>
                    <a:pt x="43175" y="3017125"/>
                  </a:lnTo>
                  <a:lnTo>
                    <a:pt x="30162" y="2861334"/>
                  </a:lnTo>
                  <a:lnTo>
                    <a:pt x="121255" y="2853402"/>
                  </a:lnTo>
                  <a:lnTo>
                    <a:pt x="122207" y="2843249"/>
                  </a:lnTo>
                  <a:lnTo>
                    <a:pt x="123794" y="2833730"/>
                  </a:lnTo>
                  <a:lnTo>
                    <a:pt x="125698" y="2824529"/>
                  </a:lnTo>
                  <a:lnTo>
                    <a:pt x="127285" y="2814692"/>
                  </a:lnTo>
                  <a:lnTo>
                    <a:pt x="129824" y="2805491"/>
                  </a:lnTo>
                  <a:lnTo>
                    <a:pt x="132046" y="2796290"/>
                  </a:lnTo>
                  <a:lnTo>
                    <a:pt x="134903" y="2787088"/>
                  </a:lnTo>
                  <a:lnTo>
                    <a:pt x="137442" y="2777569"/>
                  </a:lnTo>
                  <a:lnTo>
                    <a:pt x="140298" y="2768685"/>
                  </a:lnTo>
                  <a:lnTo>
                    <a:pt x="143790" y="2759801"/>
                  </a:lnTo>
                  <a:lnTo>
                    <a:pt x="147598" y="2750917"/>
                  </a:lnTo>
                  <a:lnTo>
                    <a:pt x="151090" y="2742032"/>
                  </a:lnTo>
                  <a:lnTo>
                    <a:pt x="154899" y="2733466"/>
                  </a:lnTo>
                  <a:lnTo>
                    <a:pt x="159025" y="2724899"/>
                  </a:lnTo>
                  <a:lnTo>
                    <a:pt x="167912" y="2707765"/>
                  </a:lnTo>
                  <a:lnTo>
                    <a:pt x="97450" y="2648749"/>
                  </a:lnTo>
                  <a:lnTo>
                    <a:pt x="198382" y="2528812"/>
                  </a:lnTo>
                  <a:lnTo>
                    <a:pt x="269161" y="2588780"/>
                  </a:lnTo>
                  <a:lnTo>
                    <a:pt x="284079" y="2577675"/>
                  </a:lnTo>
                  <a:lnTo>
                    <a:pt x="299631" y="2566887"/>
                  </a:lnTo>
                  <a:lnTo>
                    <a:pt x="307884" y="2561493"/>
                  </a:lnTo>
                  <a:lnTo>
                    <a:pt x="315819" y="2556734"/>
                  </a:lnTo>
                  <a:lnTo>
                    <a:pt x="324388" y="2552292"/>
                  </a:lnTo>
                  <a:lnTo>
                    <a:pt x="332323" y="2547532"/>
                  </a:lnTo>
                  <a:lnTo>
                    <a:pt x="340893" y="2543407"/>
                  </a:lnTo>
                  <a:lnTo>
                    <a:pt x="349463" y="2539283"/>
                  </a:lnTo>
                  <a:lnTo>
                    <a:pt x="358350" y="2535158"/>
                  </a:lnTo>
                  <a:lnTo>
                    <a:pt x="367237" y="2531350"/>
                  </a:lnTo>
                  <a:lnTo>
                    <a:pt x="376124" y="2528177"/>
                  </a:lnTo>
                  <a:lnTo>
                    <a:pt x="385646" y="2524687"/>
                  </a:lnTo>
                  <a:lnTo>
                    <a:pt x="394533" y="2521832"/>
                  </a:lnTo>
                  <a:lnTo>
                    <a:pt x="403737" y="2518976"/>
                  </a:lnTo>
                  <a:lnTo>
                    <a:pt x="396120" y="2426327"/>
                  </a:lnTo>
                  <a:lnTo>
                    <a:pt x="552279" y="2413000"/>
                  </a:lnTo>
                  <a:close/>
                  <a:moveTo>
                    <a:pt x="1753153" y="2246313"/>
                  </a:moveTo>
                  <a:lnTo>
                    <a:pt x="1813988" y="2246313"/>
                  </a:lnTo>
                  <a:lnTo>
                    <a:pt x="1817474" y="2246631"/>
                  </a:lnTo>
                  <a:lnTo>
                    <a:pt x="1820959" y="2247583"/>
                  </a:lnTo>
                  <a:lnTo>
                    <a:pt x="1823811" y="2248536"/>
                  </a:lnTo>
                  <a:lnTo>
                    <a:pt x="1826346" y="2250441"/>
                  </a:lnTo>
                  <a:lnTo>
                    <a:pt x="1828564" y="2252346"/>
                  </a:lnTo>
                  <a:lnTo>
                    <a:pt x="1830148" y="2254886"/>
                  </a:lnTo>
                  <a:lnTo>
                    <a:pt x="1831415" y="2257426"/>
                  </a:lnTo>
                  <a:lnTo>
                    <a:pt x="1831732" y="2259966"/>
                  </a:lnTo>
                  <a:lnTo>
                    <a:pt x="1831732" y="2310766"/>
                  </a:lnTo>
                  <a:lnTo>
                    <a:pt x="1842188" y="2312036"/>
                  </a:lnTo>
                  <a:lnTo>
                    <a:pt x="1852011" y="2313623"/>
                  </a:lnTo>
                  <a:lnTo>
                    <a:pt x="1862467" y="2315528"/>
                  </a:lnTo>
                  <a:lnTo>
                    <a:pt x="1871973" y="2317751"/>
                  </a:lnTo>
                  <a:lnTo>
                    <a:pt x="1880528" y="2319973"/>
                  </a:lnTo>
                  <a:lnTo>
                    <a:pt x="1889400" y="2322513"/>
                  </a:lnTo>
                  <a:lnTo>
                    <a:pt x="1897955" y="2325371"/>
                  </a:lnTo>
                  <a:lnTo>
                    <a:pt x="1907460" y="2328863"/>
                  </a:lnTo>
                  <a:lnTo>
                    <a:pt x="1916332" y="2332673"/>
                  </a:lnTo>
                  <a:lnTo>
                    <a:pt x="1925204" y="2336801"/>
                  </a:lnTo>
                  <a:lnTo>
                    <a:pt x="1934393" y="2341246"/>
                  </a:lnTo>
                  <a:lnTo>
                    <a:pt x="1942948" y="2345691"/>
                  </a:lnTo>
                  <a:lnTo>
                    <a:pt x="1951503" y="2350771"/>
                  </a:lnTo>
                  <a:lnTo>
                    <a:pt x="1960058" y="2355851"/>
                  </a:lnTo>
                  <a:lnTo>
                    <a:pt x="1967662" y="2361566"/>
                  </a:lnTo>
                  <a:lnTo>
                    <a:pt x="1975267" y="2367281"/>
                  </a:lnTo>
                  <a:lnTo>
                    <a:pt x="1982238" y="2372996"/>
                  </a:lnTo>
                  <a:lnTo>
                    <a:pt x="1988575" y="2379346"/>
                  </a:lnTo>
                  <a:lnTo>
                    <a:pt x="1994278" y="2385378"/>
                  </a:lnTo>
                  <a:lnTo>
                    <a:pt x="1999665" y="2392046"/>
                  </a:lnTo>
                  <a:lnTo>
                    <a:pt x="2002199" y="2396491"/>
                  </a:lnTo>
                  <a:lnTo>
                    <a:pt x="2004100" y="2401253"/>
                  </a:lnTo>
                  <a:lnTo>
                    <a:pt x="2005051" y="2406016"/>
                  </a:lnTo>
                  <a:lnTo>
                    <a:pt x="2005685" y="2411413"/>
                  </a:lnTo>
                  <a:lnTo>
                    <a:pt x="2005051" y="2416493"/>
                  </a:lnTo>
                  <a:lnTo>
                    <a:pt x="2003784" y="2421891"/>
                  </a:lnTo>
                  <a:lnTo>
                    <a:pt x="2001566" y="2427288"/>
                  </a:lnTo>
                  <a:lnTo>
                    <a:pt x="1998397" y="2432368"/>
                  </a:lnTo>
                  <a:lnTo>
                    <a:pt x="1996179" y="2435543"/>
                  </a:lnTo>
                  <a:lnTo>
                    <a:pt x="1993961" y="2438401"/>
                  </a:lnTo>
                  <a:lnTo>
                    <a:pt x="1991426" y="2441576"/>
                  </a:lnTo>
                  <a:lnTo>
                    <a:pt x="1988575" y="2444433"/>
                  </a:lnTo>
                  <a:lnTo>
                    <a:pt x="1985406" y="2447291"/>
                  </a:lnTo>
                  <a:lnTo>
                    <a:pt x="1982238" y="2449831"/>
                  </a:lnTo>
                  <a:lnTo>
                    <a:pt x="1978435" y="2452688"/>
                  </a:lnTo>
                  <a:lnTo>
                    <a:pt x="1974633" y="2454911"/>
                  </a:lnTo>
                  <a:lnTo>
                    <a:pt x="1971148" y="2457133"/>
                  </a:lnTo>
                  <a:lnTo>
                    <a:pt x="1967029" y="2459038"/>
                  </a:lnTo>
                  <a:lnTo>
                    <a:pt x="1962910" y="2460626"/>
                  </a:lnTo>
                  <a:lnTo>
                    <a:pt x="1958790" y="2462213"/>
                  </a:lnTo>
                  <a:lnTo>
                    <a:pt x="1954671" y="2463483"/>
                  </a:lnTo>
                  <a:lnTo>
                    <a:pt x="1950235" y="2464118"/>
                  </a:lnTo>
                  <a:lnTo>
                    <a:pt x="1945799" y="2464753"/>
                  </a:lnTo>
                  <a:lnTo>
                    <a:pt x="1941364" y="2464753"/>
                  </a:lnTo>
                  <a:lnTo>
                    <a:pt x="1936294" y="2464753"/>
                  </a:lnTo>
                  <a:lnTo>
                    <a:pt x="1931541" y="2464118"/>
                  </a:lnTo>
                  <a:lnTo>
                    <a:pt x="1926471" y="2462531"/>
                  </a:lnTo>
                  <a:lnTo>
                    <a:pt x="1922035" y="2460626"/>
                  </a:lnTo>
                  <a:lnTo>
                    <a:pt x="1917916" y="2458403"/>
                  </a:lnTo>
                  <a:lnTo>
                    <a:pt x="1914431" y="2455546"/>
                  </a:lnTo>
                  <a:lnTo>
                    <a:pt x="1910946" y="2452688"/>
                  </a:lnTo>
                  <a:lnTo>
                    <a:pt x="1908094" y="2448878"/>
                  </a:lnTo>
                  <a:lnTo>
                    <a:pt x="1904925" y="2445068"/>
                  </a:lnTo>
                  <a:lnTo>
                    <a:pt x="1903341" y="2443798"/>
                  </a:lnTo>
                  <a:lnTo>
                    <a:pt x="1897004" y="2438401"/>
                  </a:lnTo>
                  <a:lnTo>
                    <a:pt x="1890667" y="2433638"/>
                  </a:lnTo>
                  <a:lnTo>
                    <a:pt x="1883696" y="2429193"/>
                  </a:lnTo>
                  <a:lnTo>
                    <a:pt x="1876092" y="2424431"/>
                  </a:lnTo>
                  <a:lnTo>
                    <a:pt x="1868804" y="2419986"/>
                  </a:lnTo>
                  <a:lnTo>
                    <a:pt x="1861200" y="2415858"/>
                  </a:lnTo>
                  <a:lnTo>
                    <a:pt x="1853912" y="2412366"/>
                  </a:lnTo>
                  <a:lnTo>
                    <a:pt x="1847258" y="2409508"/>
                  </a:lnTo>
                  <a:lnTo>
                    <a:pt x="1840921" y="2407286"/>
                  </a:lnTo>
                  <a:lnTo>
                    <a:pt x="1834267" y="2405381"/>
                  </a:lnTo>
                  <a:lnTo>
                    <a:pt x="1827296" y="2403793"/>
                  </a:lnTo>
                  <a:lnTo>
                    <a:pt x="1820642" y="2402523"/>
                  </a:lnTo>
                  <a:lnTo>
                    <a:pt x="1813355" y="2401253"/>
                  </a:lnTo>
                  <a:lnTo>
                    <a:pt x="1806384" y="2400301"/>
                  </a:lnTo>
                  <a:lnTo>
                    <a:pt x="1799730" y="2399666"/>
                  </a:lnTo>
                  <a:lnTo>
                    <a:pt x="1792759" y="2399348"/>
                  </a:lnTo>
                  <a:lnTo>
                    <a:pt x="1786105" y="2399031"/>
                  </a:lnTo>
                  <a:lnTo>
                    <a:pt x="1776917" y="2399348"/>
                  </a:lnTo>
                  <a:lnTo>
                    <a:pt x="1767094" y="2400301"/>
                  </a:lnTo>
                  <a:lnTo>
                    <a:pt x="1756321" y="2401571"/>
                  </a:lnTo>
                  <a:lnTo>
                    <a:pt x="1745548" y="2404428"/>
                  </a:lnTo>
                  <a:lnTo>
                    <a:pt x="1740162" y="2405698"/>
                  </a:lnTo>
                  <a:lnTo>
                    <a:pt x="1734458" y="2407603"/>
                  </a:lnTo>
                  <a:lnTo>
                    <a:pt x="1729072" y="2409826"/>
                  </a:lnTo>
                  <a:lnTo>
                    <a:pt x="1723368" y="2412048"/>
                  </a:lnTo>
                  <a:lnTo>
                    <a:pt x="1717982" y="2414906"/>
                  </a:lnTo>
                  <a:lnTo>
                    <a:pt x="1712279" y="2418081"/>
                  </a:lnTo>
                  <a:lnTo>
                    <a:pt x="1706575" y="2421256"/>
                  </a:lnTo>
                  <a:lnTo>
                    <a:pt x="1701506" y="2425383"/>
                  </a:lnTo>
                  <a:lnTo>
                    <a:pt x="1698337" y="2427923"/>
                  </a:lnTo>
                  <a:lnTo>
                    <a:pt x="1695168" y="2431416"/>
                  </a:lnTo>
                  <a:lnTo>
                    <a:pt x="1692634" y="2434908"/>
                  </a:lnTo>
                  <a:lnTo>
                    <a:pt x="1690415" y="2438401"/>
                  </a:lnTo>
                  <a:lnTo>
                    <a:pt x="1688514" y="2442211"/>
                  </a:lnTo>
                  <a:lnTo>
                    <a:pt x="1686930" y="2446338"/>
                  </a:lnTo>
                  <a:lnTo>
                    <a:pt x="1686296" y="2450783"/>
                  </a:lnTo>
                  <a:lnTo>
                    <a:pt x="1685662" y="2455228"/>
                  </a:lnTo>
                  <a:lnTo>
                    <a:pt x="1685346" y="2459673"/>
                  </a:lnTo>
                  <a:lnTo>
                    <a:pt x="1685346" y="2464118"/>
                  </a:lnTo>
                  <a:lnTo>
                    <a:pt x="1685662" y="2468563"/>
                  </a:lnTo>
                  <a:lnTo>
                    <a:pt x="1686296" y="2473008"/>
                  </a:lnTo>
                  <a:lnTo>
                    <a:pt x="1687880" y="2477136"/>
                  </a:lnTo>
                  <a:lnTo>
                    <a:pt x="1689148" y="2481581"/>
                  </a:lnTo>
                  <a:lnTo>
                    <a:pt x="1691366" y="2485708"/>
                  </a:lnTo>
                  <a:lnTo>
                    <a:pt x="1693584" y="2489518"/>
                  </a:lnTo>
                  <a:lnTo>
                    <a:pt x="1698654" y="2495233"/>
                  </a:lnTo>
                  <a:lnTo>
                    <a:pt x="1703723" y="2500631"/>
                  </a:lnTo>
                  <a:lnTo>
                    <a:pt x="1709427" y="2505076"/>
                  </a:lnTo>
                  <a:lnTo>
                    <a:pt x="1715130" y="2508568"/>
                  </a:lnTo>
                  <a:lnTo>
                    <a:pt x="1721784" y="2512378"/>
                  </a:lnTo>
                  <a:lnTo>
                    <a:pt x="1729389" y="2515871"/>
                  </a:lnTo>
                  <a:lnTo>
                    <a:pt x="1745865" y="2522538"/>
                  </a:lnTo>
                  <a:lnTo>
                    <a:pt x="1750618" y="2524443"/>
                  </a:lnTo>
                  <a:lnTo>
                    <a:pt x="1778501" y="2534603"/>
                  </a:lnTo>
                  <a:lnTo>
                    <a:pt x="1797829" y="2542223"/>
                  </a:lnTo>
                  <a:lnTo>
                    <a:pt x="1816523" y="2549208"/>
                  </a:lnTo>
                  <a:lnTo>
                    <a:pt x="1827613" y="2553336"/>
                  </a:lnTo>
                  <a:lnTo>
                    <a:pt x="1854546" y="2562861"/>
                  </a:lnTo>
                  <a:lnTo>
                    <a:pt x="1868804" y="2568258"/>
                  </a:lnTo>
                  <a:lnTo>
                    <a:pt x="1882746" y="2573656"/>
                  </a:lnTo>
                  <a:lnTo>
                    <a:pt x="1897004" y="2579688"/>
                  </a:lnTo>
                  <a:lnTo>
                    <a:pt x="1911262" y="2585721"/>
                  </a:lnTo>
                  <a:lnTo>
                    <a:pt x="1925204" y="2592388"/>
                  </a:lnTo>
                  <a:lnTo>
                    <a:pt x="1938512" y="2599373"/>
                  </a:lnTo>
                  <a:lnTo>
                    <a:pt x="1951503" y="2606676"/>
                  </a:lnTo>
                  <a:lnTo>
                    <a:pt x="1964177" y="2614613"/>
                  </a:lnTo>
                  <a:lnTo>
                    <a:pt x="1969563" y="2618741"/>
                  </a:lnTo>
                  <a:lnTo>
                    <a:pt x="1975584" y="2622868"/>
                  </a:lnTo>
                  <a:lnTo>
                    <a:pt x="1980653" y="2627313"/>
                  </a:lnTo>
                  <a:lnTo>
                    <a:pt x="1986040" y="2631758"/>
                  </a:lnTo>
                  <a:lnTo>
                    <a:pt x="1990793" y="2636203"/>
                  </a:lnTo>
                  <a:lnTo>
                    <a:pt x="1995229" y="2640966"/>
                  </a:lnTo>
                  <a:lnTo>
                    <a:pt x="1999665" y="2645728"/>
                  </a:lnTo>
                  <a:lnTo>
                    <a:pt x="2003467" y="2651126"/>
                  </a:lnTo>
                  <a:lnTo>
                    <a:pt x="2006952" y="2656206"/>
                  </a:lnTo>
                  <a:lnTo>
                    <a:pt x="2010438" y="2661286"/>
                  </a:lnTo>
                  <a:lnTo>
                    <a:pt x="2012972" y="2667001"/>
                  </a:lnTo>
                  <a:lnTo>
                    <a:pt x="2015507" y="2672398"/>
                  </a:lnTo>
                  <a:lnTo>
                    <a:pt x="2017408" y="2677796"/>
                  </a:lnTo>
                  <a:lnTo>
                    <a:pt x="2019309" y="2682876"/>
                  </a:lnTo>
                  <a:lnTo>
                    <a:pt x="2020260" y="2688273"/>
                  </a:lnTo>
                  <a:lnTo>
                    <a:pt x="2021844" y="2693671"/>
                  </a:lnTo>
                  <a:lnTo>
                    <a:pt x="2022478" y="2699068"/>
                  </a:lnTo>
                  <a:lnTo>
                    <a:pt x="2023429" y="2704148"/>
                  </a:lnTo>
                  <a:lnTo>
                    <a:pt x="2023745" y="2709546"/>
                  </a:lnTo>
                  <a:lnTo>
                    <a:pt x="2024062" y="2714943"/>
                  </a:lnTo>
                  <a:lnTo>
                    <a:pt x="2024062" y="2720023"/>
                  </a:lnTo>
                  <a:lnTo>
                    <a:pt x="2024062" y="2725738"/>
                  </a:lnTo>
                  <a:lnTo>
                    <a:pt x="2023429" y="2730818"/>
                  </a:lnTo>
                  <a:lnTo>
                    <a:pt x="2022478" y="2736216"/>
                  </a:lnTo>
                  <a:lnTo>
                    <a:pt x="2021844" y="2741296"/>
                  </a:lnTo>
                  <a:lnTo>
                    <a:pt x="2020894" y="2746376"/>
                  </a:lnTo>
                  <a:lnTo>
                    <a:pt x="2019309" y="2751773"/>
                  </a:lnTo>
                  <a:lnTo>
                    <a:pt x="2017725" y="2756853"/>
                  </a:lnTo>
                  <a:lnTo>
                    <a:pt x="2014240" y="2767331"/>
                  </a:lnTo>
                  <a:lnTo>
                    <a:pt x="2009170" y="2777173"/>
                  </a:lnTo>
                  <a:lnTo>
                    <a:pt x="2004100" y="2787016"/>
                  </a:lnTo>
                  <a:lnTo>
                    <a:pt x="1997763" y="2796223"/>
                  </a:lnTo>
                  <a:lnTo>
                    <a:pt x="1990476" y="2805431"/>
                  </a:lnTo>
                  <a:lnTo>
                    <a:pt x="1982554" y="2814003"/>
                  </a:lnTo>
                  <a:lnTo>
                    <a:pt x="1973683" y="2822576"/>
                  </a:lnTo>
                  <a:lnTo>
                    <a:pt x="1964177" y="2830513"/>
                  </a:lnTo>
                  <a:lnTo>
                    <a:pt x="1958474" y="2834641"/>
                  </a:lnTo>
                  <a:lnTo>
                    <a:pt x="1952137" y="2838768"/>
                  </a:lnTo>
                  <a:lnTo>
                    <a:pt x="1945799" y="2842261"/>
                  </a:lnTo>
                  <a:lnTo>
                    <a:pt x="1938829" y="2845753"/>
                  </a:lnTo>
                  <a:lnTo>
                    <a:pt x="1931541" y="2848928"/>
                  </a:lnTo>
                  <a:lnTo>
                    <a:pt x="1923937" y="2852421"/>
                  </a:lnTo>
                  <a:lnTo>
                    <a:pt x="1915698" y="2854961"/>
                  </a:lnTo>
                  <a:lnTo>
                    <a:pt x="1907777" y="2857818"/>
                  </a:lnTo>
                  <a:lnTo>
                    <a:pt x="1899222" y="2860041"/>
                  </a:lnTo>
                  <a:lnTo>
                    <a:pt x="1890350" y="2862263"/>
                  </a:lnTo>
                  <a:lnTo>
                    <a:pt x="1880845" y="2864486"/>
                  </a:lnTo>
                  <a:lnTo>
                    <a:pt x="1871656" y="2866391"/>
                  </a:lnTo>
                  <a:lnTo>
                    <a:pt x="1862150" y="2867978"/>
                  </a:lnTo>
                  <a:lnTo>
                    <a:pt x="1852011" y="2869566"/>
                  </a:lnTo>
                  <a:lnTo>
                    <a:pt x="1842188" y="2870201"/>
                  </a:lnTo>
                  <a:lnTo>
                    <a:pt x="1831732" y="2871471"/>
                  </a:lnTo>
                  <a:lnTo>
                    <a:pt x="1831732" y="2918143"/>
                  </a:lnTo>
                  <a:lnTo>
                    <a:pt x="1831415" y="2921001"/>
                  </a:lnTo>
                  <a:lnTo>
                    <a:pt x="1830148" y="2923858"/>
                  </a:lnTo>
                  <a:lnTo>
                    <a:pt x="1828564" y="2926081"/>
                  </a:lnTo>
                  <a:lnTo>
                    <a:pt x="1826346" y="2928303"/>
                  </a:lnTo>
                  <a:lnTo>
                    <a:pt x="1823811" y="2929573"/>
                  </a:lnTo>
                  <a:lnTo>
                    <a:pt x="1820959" y="2931161"/>
                  </a:lnTo>
                  <a:lnTo>
                    <a:pt x="1817474" y="2931796"/>
                  </a:lnTo>
                  <a:lnTo>
                    <a:pt x="1813988" y="2932113"/>
                  </a:lnTo>
                  <a:lnTo>
                    <a:pt x="1753153" y="2932113"/>
                  </a:lnTo>
                  <a:lnTo>
                    <a:pt x="1749350" y="2931796"/>
                  </a:lnTo>
                  <a:lnTo>
                    <a:pt x="1745865" y="2931161"/>
                  </a:lnTo>
                  <a:lnTo>
                    <a:pt x="1743013" y="2929573"/>
                  </a:lnTo>
                  <a:lnTo>
                    <a:pt x="1740478" y="2928303"/>
                  </a:lnTo>
                  <a:lnTo>
                    <a:pt x="1738261" y="2926081"/>
                  </a:lnTo>
                  <a:lnTo>
                    <a:pt x="1736676" y="2923858"/>
                  </a:lnTo>
                  <a:lnTo>
                    <a:pt x="1735726" y="2921001"/>
                  </a:lnTo>
                  <a:lnTo>
                    <a:pt x="1735409" y="2918143"/>
                  </a:lnTo>
                  <a:lnTo>
                    <a:pt x="1735409" y="2867661"/>
                  </a:lnTo>
                  <a:lnTo>
                    <a:pt x="1722418" y="2865438"/>
                  </a:lnTo>
                  <a:lnTo>
                    <a:pt x="1708793" y="2863216"/>
                  </a:lnTo>
                  <a:lnTo>
                    <a:pt x="1696436" y="2860041"/>
                  </a:lnTo>
                  <a:lnTo>
                    <a:pt x="1683444" y="2857183"/>
                  </a:lnTo>
                  <a:lnTo>
                    <a:pt x="1670770" y="2853373"/>
                  </a:lnTo>
                  <a:lnTo>
                    <a:pt x="1658413" y="2849246"/>
                  </a:lnTo>
                  <a:lnTo>
                    <a:pt x="1646689" y="2844801"/>
                  </a:lnTo>
                  <a:lnTo>
                    <a:pt x="1635283" y="2840038"/>
                  </a:lnTo>
                  <a:lnTo>
                    <a:pt x="1624193" y="2834958"/>
                  </a:lnTo>
                  <a:lnTo>
                    <a:pt x="1613420" y="2829243"/>
                  </a:lnTo>
                  <a:lnTo>
                    <a:pt x="1603280" y="2823528"/>
                  </a:lnTo>
                  <a:lnTo>
                    <a:pt x="1594092" y="2816543"/>
                  </a:lnTo>
                  <a:lnTo>
                    <a:pt x="1585220" y="2809876"/>
                  </a:lnTo>
                  <a:lnTo>
                    <a:pt x="1576982" y="2802573"/>
                  </a:lnTo>
                  <a:lnTo>
                    <a:pt x="1569377" y="2794636"/>
                  </a:lnTo>
                  <a:lnTo>
                    <a:pt x="1566209" y="2790826"/>
                  </a:lnTo>
                  <a:lnTo>
                    <a:pt x="1563357" y="2786698"/>
                  </a:lnTo>
                  <a:lnTo>
                    <a:pt x="1560188" y="2782253"/>
                  </a:lnTo>
                  <a:lnTo>
                    <a:pt x="1558287" y="2777173"/>
                  </a:lnTo>
                  <a:lnTo>
                    <a:pt x="1557337" y="2772411"/>
                  </a:lnTo>
                  <a:lnTo>
                    <a:pt x="1557337" y="2767331"/>
                  </a:lnTo>
                  <a:lnTo>
                    <a:pt x="1557654" y="2761933"/>
                  </a:lnTo>
                  <a:lnTo>
                    <a:pt x="1559238" y="2756853"/>
                  </a:lnTo>
                  <a:lnTo>
                    <a:pt x="1561456" y="2751456"/>
                  </a:lnTo>
                  <a:lnTo>
                    <a:pt x="1564308" y="2746058"/>
                  </a:lnTo>
                  <a:lnTo>
                    <a:pt x="1566209" y="2743201"/>
                  </a:lnTo>
                  <a:lnTo>
                    <a:pt x="1568743" y="2740026"/>
                  </a:lnTo>
                  <a:lnTo>
                    <a:pt x="1571278" y="2737168"/>
                  </a:lnTo>
                  <a:lnTo>
                    <a:pt x="1574447" y="2734311"/>
                  </a:lnTo>
                  <a:lnTo>
                    <a:pt x="1577299" y="2731136"/>
                  </a:lnTo>
                  <a:lnTo>
                    <a:pt x="1580784" y="2728596"/>
                  </a:lnTo>
                  <a:lnTo>
                    <a:pt x="1583952" y="2726056"/>
                  </a:lnTo>
                  <a:lnTo>
                    <a:pt x="1587755" y="2723833"/>
                  </a:lnTo>
                  <a:lnTo>
                    <a:pt x="1591874" y="2721611"/>
                  </a:lnTo>
                  <a:lnTo>
                    <a:pt x="1595359" y="2719706"/>
                  </a:lnTo>
                  <a:lnTo>
                    <a:pt x="1599478" y="2717801"/>
                  </a:lnTo>
                  <a:lnTo>
                    <a:pt x="1603914" y="2716531"/>
                  </a:lnTo>
                  <a:lnTo>
                    <a:pt x="1608033" y="2715261"/>
                  </a:lnTo>
                  <a:lnTo>
                    <a:pt x="1612469" y="2714626"/>
                  </a:lnTo>
                  <a:lnTo>
                    <a:pt x="1616905" y="2713673"/>
                  </a:lnTo>
                  <a:lnTo>
                    <a:pt x="1621341" y="2713673"/>
                  </a:lnTo>
                  <a:lnTo>
                    <a:pt x="1626411" y="2713673"/>
                  </a:lnTo>
                  <a:lnTo>
                    <a:pt x="1631480" y="2714943"/>
                  </a:lnTo>
                  <a:lnTo>
                    <a:pt x="1635916" y="2715896"/>
                  </a:lnTo>
                  <a:lnTo>
                    <a:pt x="1640352" y="2717801"/>
                  </a:lnTo>
                  <a:lnTo>
                    <a:pt x="1644471" y="2720023"/>
                  </a:lnTo>
                  <a:lnTo>
                    <a:pt x="1648274" y="2723198"/>
                  </a:lnTo>
                  <a:lnTo>
                    <a:pt x="1651759" y="2726056"/>
                  </a:lnTo>
                  <a:lnTo>
                    <a:pt x="1654928" y="2729866"/>
                  </a:lnTo>
                  <a:lnTo>
                    <a:pt x="1657462" y="2733041"/>
                  </a:lnTo>
                  <a:lnTo>
                    <a:pt x="1658096" y="2733993"/>
                  </a:lnTo>
                  <a:lnTo>
                    <a:pt x="1659364" y="2734946"/>
                  </a:lnTo>
                  <a:lnTo>
                    <a:pt x="1665701" y="2740026"/>
                  </a:lnTo>
                  <a:lnTo>
                    <a:pt x="1671721" y="2744471"/>
                  </a:lnTo>
                  <a:lnTo>
                    <a:pt x="1678692" y="2748598"/>
                  </a:lnTo>
                  <a:lnTo>
                    <a:pt x="1685662" y="2752726"/>
                  </a:lnTo>
                  <a:lnTo>
                    <a:pt x="1692634" y="2756853"/>
                  </a:lnTo>
                  <a:lnTo>
                    <a:pt x="1699921" y="2760346"/>
                  </a:lnTo>
                  <a:lnTo>
                    <a:pt x="1707526" y="2763521"/>
                  </a:lnTo>
                  <a:lnTo>
                    <a:pt x="1714497" y="2766061"/>
                  </a:lnTo>
                  <a:lnTo>
                    <a:pt x="1720834" y="2768283"/>
                  </a:lnTo>
                  <a:lnTo>
                    <a:pt x="1731607" y="2771458"/>
                  </a:lnTo>
                  <a:lnTo>
                    <a:pt x="1742380" y="2773998"/>
                  </a:lnTo>
                  <a:lnTo>
                    <a:pt x="1753153" y="2776221"/>
                  </a:lnTo>
                  <a:lnTo>
                    <a:pt x="1764242" y="2778126"/>
                  </a:lnTo>
                  <a:lnTo>
                    <a:pt x="1775016" y="2779396"/>
                  </a:lnTo>
                  <a:lnTo>
                    <a:pt x="1785789" y="2780666"/>
                  </a:lnTo>
                  <a:lnTo>
                    <a:pt x="1795928" y="2780983"/>
                  </a:lnTo>
                  <a:lnTo>
                    <a:pt x="1806067" y="2781301"/>
                  </a:lnTo>
                  <a:lnTo>
                    <a:pt x="1817157" y="2780983"/>
                  </a:lnTo>
                  <a:lnTo>
                    <a:pt x="1827613" y="2780348"/>
                  </a:lnTo>
                  <a:lnTo>
                    <a:pt x="1837119" y="2778761"/>
                  </a:lnTo>
                  <a:lnTo>
                    <a:pt x="1845991" y="2776856"/>
                  </a:lnTo>
                  <a:lnTo>
                    <a:pt x="1854546" y="2774633"/>
                  </a:lnTo>
                  <a:lnTo>
                    <a:pt x="1862467" y="2771776"/>
                  </a:lnTo>
                  <a:lnTo>
                    <a:pt x="1869121" y="2768283"/>
                  </a:lnTo>
                  <a:lnTo>
                    <a:pt x="1875458" y="2764791"/>
                  </a:lnTo>
                  <a:lnTo>
                    <a:pt x="1879260" y="2761616"/>
                  </a:lnTo>
                  <a:lnTo>
                    <a:pt x="1882429" y="2758441"/>
                  </a:lnTo>
                  <a:lnTo>
                    <a:pt x="1885280" y="2754948"/>
                  </a:lnTo>
                  <a:lnTo>
                    <a:pt x="1888132" y="2751456"/>
                  </a:lnTo>
                  <a:lnTo>
                    <a:pt x="1890350" y="2747646"/>
                  </a:lnTo>
                  <a:lnTo>
                    <a:pt x="1892251" y="2743518"/>
                  </a:lnTo>
                  <a:lnTo>
                    <a:pt x="1893519" y="2739391"/>
                  </a:lnTo>
                  <a:lnTo>
                    <a:pt x="1894786" y="2734946"/>
                  </a:lnTo>
                  <a:lnTo>
                    <a:pt x="1895420" y="2730818"/>
                  </a:lnTo>
                  <a:lnTo>
                    <a:pt x="1895737" y="2726373"/>
                  </a:lnTo>
                  <a:lnTo>
                    <a:pt x="1895420" y="2721928"/>
                  </a:lnTo>
                  <a:lnTo>
                    <a:pt x="1895103" y="2717483"/>
                  </a:lnTo>
                  <a:lnTo>
                    <a:pt x="1893836" y="2713038"/>
                  </a:lnTo>
                  <a:lnTo>
                    <a:pt x="1892885" y="2708911"/>
                  </a:lnTo>
                  <a:lnTo>
                    <a:pt x="1890984" y="2704783"/>
                  </a:lnTo>
                  <a:lnTo>
                    <a:pt x="1888766" y="2700656"/>
                  </a:lnTo>
                  <a:lnTo>
                    <a:pt x="1885280" y="2696211"/>
                  </a:lnTo>
                  <a:lnTo>
                    <a:pt x="1881478" y="2691766"/>
                  </a:lnTo>
                  <a:lnTo>
                    <a:pt x="1876092" y="2687321"/>
                  </a:lnTo>
                  <a:lnTo>
                    <a:pt x="1870705" y="2682876"/>
                  </a:lnTo>
                  <a:lnTo>
                    <a:pt x="1864368" y="2678748"/>
                  </a:lnTo>
                  <a:lnTo>
                    <a:pt x="1857714" y="2674621"/>
                  </a:lnTo>
                  <a:lnTo>
                    <a:pt x="1850110" y="2671128"/>
                  </a:lnTo>
                  <a:lnTo>
                    <a:pt x="1842188" y="2667318"/>
                  </a:lnTo>
                  <a:lnTo>
                    <a:pt x="1817474" y="2657158"/>
                  </a:lnTo>
                  <a:lnTo>
                    <a:pt x="1720517" y="2617471"/>
                  </a:lnTo>
                  <a:lnTo>
                    <a:pt x="1673305" y="2597786"/>
                  </a:lnTo>
                  <a:lnTo>
                    <a:pt x="1644471" y="2585086"/>
                  </a:lnTo>
                  <a:lnTo>
                    <a:pt x="1639085" y="2582546"/>
                  </a:lnTo>
                  <a:lnTo>
                    <a:pt x="1634015" y="2580006"/>
                  </a:lnTo>
                  <a:lnTo>
                    <a:pt x="1624827" y="2574608"/>
                  </a:lnTo>
                  <a:lnTo>
                    <a:pt x="1615638" y="2567623"/>
                  </a:lnTo>
                  <a:lnTo>
                    <a:pt x="1607083" y="2560638"/>
                  </a:lnTo>
                  <a:lnTo>
                    <a:pt x="1598845" y="2552383"/>
                  </a:lnTo>
                  <a:lnTo>
                    <a:pt x="1591874" y="2544446"/>
                  </a:lnTo>
                  <a:lnTo>
                    <a:pt x="1588072" y="2540001"/>
                  </a:lnTo>
                  <a:lnTo>
                    <a:pt x="1585220" y="2534921"/>
                  </a:lnTo>
                  <a:lnTo>
                    <a:pt x="1581734" y="2530476"/>
                  </a:lnTo>
                  <a:lnTo>
                    <a:pt x="1579200" y="2525713"/>
                  </a:lnTo>
                  <a:lnTo>
                    <a:pt x="1576348" y="2520633"/>
                  </a:lnTo>
                  <a:lnTo>
                    <a:pt x="1574130" y="2515236"/>
                  </a:lnTo>
                  <a:lnTo>
                    <a:pt x="1571912" y="2510156"/>
                  </a:lnTo>
                  <a:lnTo>
                    <a:pt x="1570011" y="2505076"/>
                  </a:lnTo>
                  <a:lnTo>
                    <a:pt x="1568110" y="2499678"/>
                  </a:lnTo>
                  <a:lnTo>
                    <a:pt x="1566525" y="2494598"/>
                  </a:lnTo>
                  <a:lnTo>
                    <a:pt x="1565575" y="2488883"/>
                  </a:lnTo>
                  <a:lnTo>
                    <a:pt x="1564624" y="2483803"/>
                  </a:lnTo>
                  <a:lnTo>
                    <a:pt x="1563991" y="2478088"/>
                  </a:lnTo>
                  <a:lnTo>
                    <a:pt x="1563674" y="2473008"/>
                  </a:lnTo>
                  <a:lnTo>
                    <a:pt x="1563357" y="2467293"/>
                  </a:lnTo>
                  <a:lnTo>
                    <a:pt x="1563674" y="2461896"/>
                  </a:lnTo>
                  <a:lnTo>
                    <a:pt x="1563991" y="2456816"/>
                  </a:lnTo>
                  <a:lnTo>
                    <a:pt x="1564308" y="2451101"/>
                  </a:lnTo>
                  <a:lnTo>
                    <a:pt x="1565575" y="2446021"/>
                  </a:lnTo>
                  <a:lnTo>
                    <a:pt x="1566525" y="2440306"/>
                  </a:lnTo>
                  <a:lnTo>
                    <a:pt x="1567793" y="2435226"/>
                  </a:lnTo>
                  <a:lnTo>
                    <a:pt x="1569060" y="2429828"/>
                  </a:lnTo>
                  <a:lnTo>
                    <a:pt x="1570961" y="2424748"/>
                  </a:lnTo>
                  <a:lnTo>
                    <a:pt x="1573179" y="2419668"/>
                  </a:lnTo>
                  <a:lnTo>
                    <a:pt x="1575397" y="2414271"/>
                  </a:lnTo>
                  <a:lnTo>
                    <a:pt x="1577932" y="2409191"/>
                  </a:lnTo>
                  <a:lnTo>
                    <a:pt x="1580784" y="2404428"/>
                  </a:lnTo>
                  <a:lnTo>
                    <a:pt x="1583636" y="2399031"/>
                  </a:lnTo>
                  <a:lnTo>
                    <a:pt x="1586804" y="2394268"/>
                  </a:lnTo>
                  <a:lnTo>
                    <a:pt x="1590290" y="2389506"/>
                  </a:lnTo>
                  <a:lnTo>
                    <a:pt x="1594092" y="2385061"/>
                  </a:lnTo>
                  <a:lnTo>
                    <a:pt x="1598211" y="2379981"/>
                  </a:lnTo>
                  <a:lnTo>
                    <a:pt x="1602013" y="2375536"/>
                  </a:lnTo>
                  <a:lnTo>
                    <a:pt x="1606766" y="2371091"/>
                  </a:lnTo>
                  <a:lnTo>
                    <a:pt x="1611202" y="2367281"/>
                  </a:lnTo>
                  <a:lnTo>
                    <a:pt x="1615955" y="2363153"/>
                  </a:lnTo>
                  <a:lnTo>
                    <a:pt x="1621658" y="2358073"/>
                  </a:lnTo>
                  <a:lnTo>
                    <a:pt x="1627678" y="2353628"/>
                  </a:lnTo>
                  <a:lnTo>
                    <a:pt x="1634015" y="2349818"/>
                  </a:lnTo>
                  <a:lnTo>
                    <a:pt x="1640669" y="2345691"/>
                  </a:lnTo>
                  <a:lnTo>
                    <a:pt x="1647323" y="2341881"/>
                  </a:lnTo>
                  <a:lnTo>
                    <a:pt x="1654294" y="2338071"/>
                  </a:lnTo>
                  <a:lnTo>
                    <a:pt x="1661898" y="2334896"/>
                  </a:lnTo>
                  <a:lnTo>
                    <a:pt x="1669186" y="2331403"/>
                  </a:lnTo>
                  <a:lnTo>
                    <a:pt x="1676790" y="2328546"/>
                  </a:lnTo>
                  <a:lnTo>
                    <a:pt x="1684395" y="2325371"/>
                  </a:lnTo>
                  <a:lnTo>
                    <a:pt x="1692634" y="2322831"/>
                  </a:lnTo>
                  <a:lnTo>
                    <a:pt x="1700872" y="2320608"/>
                  </a:lnTo>
                  <a:lnTo>
                    <a:pt x="1709427" y="2318386"/>
                  </a:lnTo>
                  <a:lnTo>
                    <a:pt x="1717982" y="2316163"/>
                  </a:lnTo>
                  <a:lnTo>
                    <a:pt x="1726220" y="2314893"/>
                  </a:lnTo>
                  <a:lnTo>
                    <a:pt x="1735409" y="2312988"/>
                  </a:lnTo>
                  <a:lnTo>
                    <a:pt x="1735409" y="2259966"/>
                  </a:lnTo>
                  <a:lnTo>
                    <a:pt x="1735726" y="2257426"/>
                  </a:lnTo>
                  <a:lnTo>
                    <a:pt x="1736676" y="2254886"/>
                  </a:lnTo>
                  <a:lnTo>
                    <a:pt x="1738261" y="2252346"/>
                  </a:lnTo>
                  <a:lnTo>
                    <a:pt x="1740478" y="2250441"/>
                  </a:lnTo>
                  <a:lnTo>
                    <a:pt x="1743013" y="2248536"/>
                  </a:lnTo>
                  <a:lnTo>
                    <a:pt x="1745865" y="2247583"/>
                  </a:lnTo>
                  <a:lnTo>
                    <a:pt x="1749350" y="2246631"/>
                  </a:lnTo>
                  <a:lnTo>
                    <a:pt x="1753153" y="2246313"/>
                  </a:lnTo>
                  <a:close/>
                  <a:moveTo>
                    <a:pt x="1796891" y="2159710"/>
                  </a:moveTo>
                  <a:lnTo>
                    <a:pt x="1786093" y="2160028"/>
                  </a:lnTo>
                  <a:lnTo>
                    <a:pt x="1775296" y="2160663"/>
                  </a:lnTo>
                  <a:lnTo>
                    <a:pt x="1764817" y="2161298"/>
                  </a:lnTo>
                  <a:lnTo>
                    <a:pt x="1754337" y="2162251"/>
                  </a:lnTo>
                  <a:lnTo>
                    <a:pt x="1743540" y="2163839"/>
                  </a:lnTo>
                  <a:lnTo>
                    <a:pt x="1733695" y="2165427"/>
                  </a:lnTo>
                  <a:lnTo>
                    <a:pt x="1723216" y="2167332"/>
                  </a:lnTo>
                  <a:lnTo>
                    <a:pt x="1712736" y="2169555"/>
                  </a:lnTo>
                  <a:lnTo>
                    <a:pt x="1702892" y="2171778"/>
                  </a:lnTo>
                  <a:lnTo>
                    <a:pt x="1692730" y="2174318"/>
                  </a:lnTo>
                  <a:lnTo>
                    <a:pt x="1683202" y="2177177"/>
                  </a:lnTo>
                  <a:lnTo>
                    <a:pt x="1673040" y="2180352"/>
                  </a:lnTo>
                  <a:lnTo>
                    <a:pt x="1663513" y="2183528"/>
                  </a:lnTo>
                  <a:lnTo>
                    <a:pt x="1653669" y="2187021"/>
                  </a:lnTo>
                  <a:lnTo>
                    <a:pt x="1644460" y="2190514"/>
                  </a:lnTo>
                  <a:lnTo>
                    <a:pt x="1635250" y="2194643"/>
                  </a:lnTo>
                  <a:lnTo>
                    <a:pt x="1625723" y="2198771"/>
                  </a:lnTo>
                  <a:lnTo>
                    <a:pt x="1616514" y="2203217"/>
                  </a:lnTo>
                  <a:lnTo>
                    <a:pt x="1607622" y="2207663"/>
                  </a:lnTo>
                  <a:lnTo>
                    <a:pt x="1598730" y="2213061"/>
                  </a:lnTo>
                  <a:lnTo>
                    <a:pt x="1589839" y="2217825"/>
                  </a:lnTo>
                  <a:lnTo>
                    <a:pt x="1581264" y="2222906"/>
                  </a:lnTo>
                  <a:lnTo>
                    <a:pt x="1572690" y="2228622"/>
                  </a:lnTo>
                  <a:lnTo>
                    <a:pt x="1564116" y="2234020"/>
                  </a:lnTo>
                  <a:lnTo>
                    <a:pt x="1555859" y="2240054"/>
                  </a:lnTo>
                  <a:lnTo>
                    <a:pt x="1547920" y="2246088"/>
                  </a:lnTo>
                  <a:lnTo>
                    <a:pt x="1539981" y="2252439"/>
                  </a:lnTo>
                  <a:lnTo>
                    <a:pt x="1532042" y="2258473"/>
                  </a:lnTo>
                  <a:lnTo>
                    <a:pt x="1524420" y="2265459"/>
                  </a:lnTo>
                  <a:lnTo>
                    <a:pt x="1517117" y="2272128"/>
                  </a:lnTo>
                  <a:lnTo>
                    <a:pt x="1509495" y="2279114"/>
                  </a:lnTo>
                  <a:lnTo>
                    <a:pt x="1502509" y="2286101"/>
                  </a:lnTo>
                  <a:lnTo>
                    <a:pt x="1495522" y="2293405"/>
                  </a:lnTo>
                  <a:lnTo>
                    <a:pt x="1488853" y="2301026"/>
                  </a:lnTo>
                  <a:lnTo>
                    <a:pt x="1482185" y="2308648"/>
                  </a:lnTo>
                  <a:lnTo>
                    <a:pt x="1475833" y="2316269"/>
                  </a:lnTo>
                  <a:lnTo>
                    <a:pt x="1469482" y="2324526"/>
                  </a:lnTo>
                  <a:lnTo>
                    <a:pt x="1463131" y="2332465"/>
                  </a:lnTo>
                  <a:lnTo>
                    <a:pt x="1457415" y="2340722"/>
                  </a:lnTo>
                  <a:lnTo>
                    <a:pt x="1451698" y="2348978"/>
                  </a:lnTo>
                  <a:lnTo>
                    <a:pt x="1446300" y="2357553"/>
                  </a:lnTo>
                  <a:lnTo>
                    <a:pt x="1440901" y="2366444"/>
                  </a:lnTo>
                  <a:lnTo>
                    <a:pt x="1435820" y="2375019"/>
                  </a:lnTo>
                  <a:lnTo>
                    <a:pt x="1431057" y="2383910"/>
                  </a:lnTo>
                  <a:lnTo>
                    <a:pt x="1426293" y="2393120"/>
                  </a:lnTo>
                  <a:lnTo>
                    <a:pt x="1421847" y="2402012"/>
                  </a:lnTo>
                  <a:lnTo>
                    <a:pt x="1417719" y="2411221"/>
                  </a:lnTo>
                  <a:lnTo>
                    <a:pt x="1413591" y="2421065"/>
                  </a:lnTo>
                  <a:lnTo>
                    <a:pt x="1410098" y="2430592"/>
                  </a:lnTo>
                  <a:lnTo>
                    <a:pt x="1406287" y="2440437"/>
                  </a:lnTo>
                  <a:lnTo>
                    <a:pt x="1403111" y="2449964"/>
                  </a:lnTo>
                  <a:lnTo>
                    <a:pt x="1399936" y="2460126"/>
                  </a:lnTo>
                  <a:lnTo>
                    <a:pt x="1397395" y="2469653"/>
                  </a:lnTo>
                  <a:lnTo>
                    <a:pt x="1394855" y="2480132"/>
                  </a:lnTo>
                  <a:lnTo>
                    <a:pt x="1391996" y="2490294"/>
                  </a:lnTo>
                  <a:lnTo>
                    <a:pt x="1390091" y="2500456"/>
                  </a:lnTo>
                  <a:lnTo>
                    <a:pt x="1388503" y="2510936"/>
                  </a:lnTo>
                  <a:lnTo>
                    <a:pt x="1386598" y="2521416"/>
                  </a:lnTo>
                  <a:lnTo>
                    <a:pt x="1385328" y="2532213"/>
                  </a:lnTo>
                  <a:lnTo>
                    <a:pt x="1384375" y="2542692"/>
                  </a:lnTo>
                  <a:lnTo>
                    <a:pt x="1383422" y="2553172"/>
                  </a:lnTo>
                  <a:lnTo>
                    <a:pt x="1382787" y="2564604"/>
                  </a:lnTo>
                  <a:lnTo>
                    <a:pt x="1382787" y="2575401"/>
                  </a:lnTo>
                  <a:lnTo>
                    <a:pt x="1382787" y="2585881"/>
                  </a:lnTo>
                  <a:lnTo>
                    <a:pt x="1382787" y="2596678"/>
                  </a:lnTo>
                  <a:lnTo>
                    <a:pt x="1383422" y="2607475"/>
                  </a:lnTo>
                  <a:lnTo>
                    <a:pt x="1384375" y="2617955"/>
                  </a:lnTo>
                  <a:lnTo>
                    <a:pt x="1385328" y="2628434"/>
                  </a:lnTo>
                  <a:lnTo>
                    <a:pt x="1386598" y="2638914"/>
                  </a:lnTo>
                  <a:lnTo>
                    <a:pt x="1388503" y="2649076"/>
                  </a:lnTo>
                  <a:lnTo>
                    <a:pt x="1390091" y="2659556"/>
                  </a:lnTo>
                  <a:lnTo>
                    <a:pt x="1391996" y="2669718"/>
                  </a:lnTo>
                  <a:lnTo>
                    <a:pt x="1394855" y="2680197"/>
                  </a:lnTo>
                  <a:lnTo>
                    <a:pt x="1397077" y="2690042"/>
                  </a:lnTo>
                  <a:lnTo>
                    <a:pt x="1399936" y="2699886"/>
                  </a:lnTo>
                  <a:lnTo>
                    <a:pt x="1402794" y="2709731"/>
                  </a:lnTo>
                  <a:lnTo>
                    <a:pt x="1406287" y="2719575"/>
                  </a:lnTo>
                  <a:lnTo>
                    <a:pt x="1409462" y="2729102"/>
                  </a:lnTo>
                  <a:lnTo>
                    <a:pt x="1413591" y="2738312"/>
                  </a:lnTo>
                  <a:lnTo>
                    <a:pt x="1417402" y="2748156"/>
                  </a:lnTo>
                  <a:lnTo>
                    <a:pt x="1421847" y="2757048"/>
                  </a:lnTo>
                  <a:lnTo>
                    <a:pt x="1425976" y="2766257"/>
                  </a:lnTo>
                  <a:lnTo>
                    <a:pt x="1430739" y="2775149"/>
                  </a:lnTo>
                  <a:lnTo>
                    <a:pt x="1435503" y="2784041"/>
                  </a:lnTo>
                  <a:lnTo>
                    <a:pt x="1440266" y="2792932"/>
                  </a:lnTo>
                  <a:lnTo>
                    <a:pt x="1445982" y="2801507"/>
                  </a:lnTo>
                  <a:lnTo>
                    <a:pt x="1451063" y="2810081"/>
                  </a:lnTo>
                  <a:lnTo>
                    <a:pt x="1456779" y="2818655"/>
                  </a:lnTo>
                  <a:lnTo>
                    <a:pt x="1462813" y="2826912"/>
                  </a:lnTo>
                  <a:lnTo>
                    <a:pt x="1468529" y="2834851"/>
                  </a:lnTo>
                  <a:lnTo>
                    <a:pt x="1474881" y="2842790"/>
                  </a:lnTo>
                  <a:lnTo>
                    <a:pt x="1481549" y="2850729"/>
                  </a:lnTo>
                  <a:lnTo>
                    <a:pt x="1487901" y="2858351"/>
                  </a:lnTo>
                  <a:lnTo>
                    <a:pt x="1494887" y="2865972"/>
                  </a:lnTo>
                  <a:lnTo>
                    <a:pt x="1501873" y="2873276"/>
                  </a:lnTo>
                  <a:lnTo>
                    <a:pt x="1509177" y="2880262"/>
                  </a:lnTo>
                  <a:lnTo>
                    <a:pt x="1516164" y="2887249"/>
                  </a:lnTo>
                  <a:lnTo>
                    <a:pt x="1524103" y="2894235"/>
                  </a:lnTo>
                  <a:lnTo>
                    <a:pt x="1531407" y="2900904"/>
                  </a:lnTo>
                  <a:lnTo>
                    <a:pt x="1539346" y="2907255"/>
                  </a:lnTo>
                  <a:lnTo>
                    <a:pt x="1546968" y="2913289"/>
                  </a:lnTo>
                  <a:lnTo>
                    <a:pt x="1555224" y="2919323"/>
                  </a:lnTo>
                  <a:lnTo>
                    <a:pt x="1563481" y="2925356"/>
                  </a:lnTo>
                  <a:lnTo>
                    <a:pt x="1572055" y="2930755"/>
                  </a:lnTo>
                  <a:lnTo>
                    <a:pt x="1580629" y="2936471"/>
                  </a:lnTo>
                  <a:lnTo>
                    <a:pt x="1589203" y="2941552"/>
                  </a:lnTo>
                  <a:lnTo>
                    <a:pt x="1598095" y="2946951"/>
                  </a:lnTo>
                  <a:lnTo>
                    <a:pt x="1606987" y="2951714"/>
                  </a:lnTo>
                  <a:lnTo>
                    <a:pt x="1615879" y="2956478"/>
                  </a:lnTo>
                  <a:lnTo>
                    <a:pt x="1625088" y="2960606"/>
                  </a:lnTo>
                  <a:lnTo>
                    <a:pt x="1634298" y="2965052"/>
                  </a:lnTo>
                  <a:lnTo>
                    <a:pt x="1643824" y="2969180"/>
                  </a:lnTo>
                  <a:lnTo>
                    <a:pt x="1653351" y="2972991"/>
                  </a:lnTo>
                  <a:lnTo>
                    <a:pt x="1662878" y="2976167"/>
                  </a:lnTo>
                  <a:lnTo>
                    <a:pt x="1672723" y="2979660"/>
                  </a:lnTo>
                  <a:lnTo>
                    <a:pt x="1682567" y="2982518"/>
                  </a:lnTo>
                  <a:lnTo>
                    <a:pt x="1692730" y="2985376"/>
                  </a:lnTo>
                  <a:lnTo>
                    <a:pt x="1702892" y="2988234"/>
                  </a:lnTo>
                  <a:lnTo>
                    <a:pt x="1713054" y="2990457"/>
                  </a:lnTo>
                  <a:lnTo>
                    <a:pt x="1723216" y="2992680"/>
                  </a:lnTo>
                  <a:lnTo>
                    <a:pt x="1733695" y="2994585"/>
                  </a:lnTo>
                  <a:lnTo>
                    <a:pt x="1744493" y="2995856"/>
                  </a:lnTo>
                  <a:lnTo>
                    <a:pt x="1754655" y="2997443"/>
                  </a:lnTo>
                  <a:lnTo>
                    <a:pt x="1765452" y="2998396"/>
                  </a:lnTo>
                  <a:lnTo>
                    <a:pt x="1776249" y="2999349"/>
                  </a:lnTo>
                  <a:lnTo>
                    <a:pt x="1787046" y="2999666"/>
                  </a:lnTo>
                  <a:lnTo>
                    <a:pt x="1797843" y="2999984"/>
                  </a:lnTo>
                  <a:lnTo>
                    <a:pt x="1808958" y="2999984"/>
                  </a:lnTo>
                  <a:lnTo>
                    <a:pt x="1819438" y="2999666"/>
                  </a:lnTo>
                  <a:lnTo>
                    <a:pt x="1830235" y="2999349"/>
                  </a:lnTo>
                  <a:lnTo>
                    <a:pt x="1841032" y="2998396"/>
                  </a:lnTo>
                  <a:lnTo>
                    <a:pt x="1851512" y="2997443"/>
                  </a:lnTo>
                  <a:lnTo>
                    <a:pt x="1861674" y="2995856"/>
                  </a:lnTo>
                  <a:lnTo>
                    <a:pt x="1872153" y="2994585"/>
                  </a:lnTo>
                  <a:lnTo>
                    <a:pt x="1882633" y="2992680"/>
                  </a:lnTo>
                  <a:lnTo>
                    <a:pt x="1892795" y="2990457"/>
                  </a:lnTo>
                  <a:lnTo>
                    <a:pt x="1902639" y="2988234"/>
                  </a:lnTo>
                  <a:lnTo>
                    <a:pt x="1912801" y="2985376"/>
                  </a:lnTo>
                  <a:lnTo>
                    <a:pt x="1922646" y="2982836"/>
                  </a:lnTo>
                  <a:lnTo>
                    <a:pt x="1932490" y="2979660"/>
                  </a:lnTo>
                  <a:lnTo>
                    <a:pt x="1942017" y="2976484"/>
                  </a:lnTo>
                  <a:lnTo>
                    <a:pt x="1951862" y="2972991"/>
                  </a:lnTo>
                  <a:lnTo>
                    <a:pt x="1961389" y="2969180"/>
                  </a:lnTo>
                  <a:lnTo>
                    <a:pt x="1970598" y="2965052"/>
                  </a:lnTo>
                  <a:lnTo>
                    <a:pt x="1980125" y="2960924"/>
                  </a:lnTo>
                  <a:lnTo>
                    <a:pt x="1989334" y="2956478"/>
                  </a:lnTo>
                  <a:lnTo>
                    <a:pt x="1998226" y="2952032"/>
                  </a:lnTo>
                  <a:lnTo>
                    <a:pt x="2007118" y="2947268"/>
                  </a:lnTo>
                  <a:lnTo>
                    <a:pt x="2016010" y="2942187"/>
                  </a:lnTo>
                  <a:lnTo>
                    <a:pt x="2024584" y="2936789"/>
                  </a:lnTo>
                  <a:lnTo>
                    <a:pt x="2033158" y="2931390"/>
                  </a:lnTo>
                  <a:lnTo>
                    <a:pt x="2041415" y="2925674"/>
                  </a:lnTo>
                  <a:lnTo>
                    <a:pt x="2049354" y="2919640"/>
                  </a:lnTo>
                  <a:lnTo>
                    <a:pt x="2057610" y="2913924"/>
                  </a:lnTo>
                  <a:lnTo>
                    <a:pt x="2065867" y="2907573"/>
                  </a:lnTo>
                  <a:lnTo>
                    <a:pt x="2073489" y="2901222"/>
                  </a:lnTo>
                  <a:lnTo>
                    <a:pt x="2081110" y="2894553"/>
                  </a:lnTo>
                  <a:lnTo>
                    <a:pt x="2088414" y="2887884"/>
                  </a:lnTo>
                  <a:lnTo>
                    <a:pt x="2096036" y="2880580"/>
                  </a:lnTo>
                  <a:lnTo>
                    <a:pt x="2103022" y="2873594"/>
                  </a:lnTo>
                  <a:lnTo>
                    <a:pt x="2110008" y="2866290"/>
                  </a:lnTo>
                  <a:lnTo>
                    <a:pt x="2116677" y="2858668"/>
                  </a:lnTo>
                  <a:lnTo>
                    <a:pt x="2123346" y="2851364"/>
                  </a:lnTo>
                  <a:lnTo>
                    <a:pt x="2130015" y="2843425"/>
                  </a:lnTo>
                  <a:lnTo>
                    <a:pt x="2136049" y="2835804"/>
                  </a:lnTo>
                  <a:lnTo>
                    <a:pt x="2142400" y="2827547"/>
                  </a:lnTo>
                  <a:lnTo>
                    <a:pt x="2148434" y="2819290"/>
                  </a:lnTo>
                  <a:lnTo>
                    <a:pt x="2153832" y="2810716"/>
                  </a:lnTo>
                  <a:lnTo>
                    <a:pt x="2159548" y="2802459"/>
                  </a:lnTo>
                  <a:lnTo>
                    <a:pt x="2164629" y="2793885"/>
                  </a:lnTo>
                  <a:lnTo>
                    <a:pt x="2169393" y="2784993"/>
                  </a:lnTo>
                  <a:lnTo>
                    <a:pt x="2174474" y="2775784"/>
                  </a:lnTo>
                  <a:lnTo>
                    <a:pt x="2179237" y="2766892"/>
                  </a:lnTo>
                  <a:lnTo>
                    <a:pt x="2183683" y="2757683"/>
                  </a:lnTo>
                  <a:lnTo>
                    <a:pt x="2187811" y="2748474"/>
                  </a:lnTo>
                  <a:lnTo>
                    <a:pt x="2191622" y="2739264"/>
                  </a:lnTo>
                  <a:lnTo>
                    <a:pt x="2195433" y="2729420"/>
                  </a:lnTo>
                  <a:lnTo>
                    <a:pt x="2199244" y="2719893"/>
                  </a:lnTo>
                  <a:lnTo>
                    <a:pt x="2202102" y="2710048"/>
                  </a:lnTo>
                  <a:lnTo>
                    <a:pt x="2205595" y="2700204"/>
                  </a:lnTo>
                  <a:lnTo>
                    <a:pt x="2208136" y="2690042"/>
                  </a:lnTo>
                  <a:lnTo>
                    <a:pt x="2210676" y="2680197"/>
                  </a:lnTo>
                  <a:lnTo>
                    <a:pt x="2213217" y="2669718"/>
                  </a:lnTo>
                  <a:lnTo>
                    <a:pt x="2215122" y="2659556"/>
                  </a:lnTo>
                  <a:lnTo>
                    <a:pt x="2217027" y="2649076"/>
                  </a:lnTo>
                  <a:lnTo>
                    <a:pt x="2218615" y="2638279"/>
                  </a:lnTo>
                  <a:lnTo>
                    <a:pt x="2219885" y="2628117"/>
                  </a:lnTo>
                  <a:lnTo>
                    <a:pt x="2221156" y="2617320"/>
                  </a:lnTo>
                  <a:lnTo>
                    <a:pt x="2221791" y="2606523"/>
                  </a:lnTo>
                  <a:lnTo>
                    <a:pt x="2222743" y="2595725"/>
                  </a:lnTo>
                  <a:lnTo>
                    <a:pt x="2222743" y="2584611"/>
                  </a:lnTo>
                  <a:lnTo>
                    <a:pt x="2222743" y="2573814"/>
                  </a:lnTo>
                  <a:lnTo>
                    <a:pt x="2222743" y="2563016"/>
                  </a:lnTo>
                  <a:lnTo>
                    <a:pt x="2221791" y="2552537"/>
                  </a:lnTo>
                  <a:lnTo>
                    <a:pt x="2221156" y="2541740"/>
                  </a:lnTo>
                  <a:lnTo>
                    <a:pt x="2219885" y="2531260"/>
                  </a:lnTo>
                  <a:lnTo>
                    <a:pt x="2218933" y="2521098"/>
                  </a:lnTo>
                  <a:lnTo>
                    <a:pt x="2217027" y="2510618"/>
                  </a:lnTo>
                  <a:lnTo>
                    <a:pt x="2215122" y="2500139"/>
                  </a:lnTo>
                  <a:lnTo>
                    <a:pt x="2213217" y="2490294"/>
                  </a:lnTo>
                  <a:lnTo>
                    <a:pt x="2210994" y="2479815"/>
                  </a:lnTo>
                  <a:lnTo>
                    <a:pt x="2208453" y="2469970"/>
                  </a:lnTo>
                  <a:lnTo>
                    <a:pt x="2205595" y="2460126"/>
                  </a:lnTo>
                  <a:lnTo>
                    <a:pt x="2202419" y="2449964"/>
                  </a:lnTo>
                  <a:lnTo>
                    <a:pt x="2199244" y="2440437"/>
                  </a:lnTo>
                  <a:lnTo>
                    <a:pt x="2195751" y="2430910"/>
                  </a:lnTo>
                  <a:lnTo>
                    <a:pt x="2192257" y="2421383"/>
                  </a:lnTo>
                  <a:lnTo>
                    <a:pt x="2188129" y="2412174"/>
                  </a:lnTo>
                  <a:lnTo>
                    <a:pt x="2184001" y="2402964"/>
                  </a:lnTo>
                  <a:lnTo>
                    <a:pt x="2179555" y="2393437"/>
                  </a:lnTo>
                  <a:lnTo>
                    <a:pt x="2174791" y="2384546"/>
                  </a:lnTo>
                  <a:lnTo>
                    <a:pt x="2169710" y="2375654"/>
                  </a:lnTo>
                  <a:lnTo>
                    <a:pt x="2164947" y="2366762"/>
                  </a:lnTo>
                  <a:lnTo>
                    <a:pt x="2159866" y="2358188"/>
                  </a:lnTo>
                  <a:lnTo>
                    <a:pt x="2154150" y="2349614"/>
                  </a:lnTo>
                  <a:lnTo>
                    <a:pt x="2148751" y="2341357"/>
                  </a:lnTo>
                  <a:lnTo>
                    <a:pt x="2142717" y="2333418"/>
                  </a:lnTo>
                  <a:lnTo>
                    <a:pt x="2136684" y="2325161"/>
                  </a:lnTo>
                  <a:lnTo>
                    <a:pt x="2130332" y="2316905"/>
                  </a:lnTo>
                  <a:lnTo>
                    <a:pt x="2124299" y="2309283"/>
                  </a:lnTo>
                  <a:lnTo>
                    <a:pt x="2117312" y="2301661"/>
                  </a:lnTo>
                  <a:lnTo>
                    <a:pt x="2110643" y="2294357"/>
                  </a:lnTo>
                  <a:lnTo>
                    <a:pt x="2103657" y="2286736"/>
                  </a:lnTo>
                  <a:lnTo>
                    <a:pt x="2096671" y="2279750"/>
                  </a:lnTo>
                  <a:lnTo>
                    <a:pt x="2089367" y="2272763"/>
                  </a:lnTo>
                  <a:lnTo>
                    <a:pt x="2081745" y="2265777"/>
                  </a:lnTo>
                  <a:lnTo>
                    <a:pt x="2074124" y="2259425"/>
                  </a:lnTo>
                  <a:lnTo>
                    <a:pt x="2066185" y="2252757"/>
                  </a:lnTo>
                  <a:lnTo>
                    <a:pt x="2058245" y="2246405"/>
                  </a:lnTo>
                  <a:lnTo>
                    <a:pt x="2050306" y="2240372"/>
                  </a:lnTo>
                  <a:lnTo>
                    <a:pt x="2042050" y="2234338"/>
                  </a:lnTo>
                  <a:lnTo>
                    <a:pt x="2033793" y="2228939"/>
                  </a:lnTo>
                  <a:lnTo>
                    <a:pt x="2025219" y="2223223"/>
                  </a:lnTo>
                  <a:lnTo>
                    <a:pt x="2016327" y="2218142"/>
                  </a:lnTo>
                  <a:lnTo>
                    <a:pt x="2007753" y="2213061"/>
                  </a:lnTo>
                  <a:lnTo>
                    <a:pt x="1998861" y="2207980"/>
                  </a:lnTo>
                  <a:lnTo>
                    <a:pt x="1989652" y="2203534"/>
                  </a:lnTo>
                  <a:lnTo>
                    <a:pt x="1980760" y="2199088"/>
                  </a:lnTo>
                  <a:lnTo>
                    <a:pt x="1971551" y="2194643"/>
                  </a:lnTo>
                  <a:lnTo>
                    <a:pt x="1961706" y="2190832"/>
                  </a:lnTo>
                  <a:lnTo>
                    <a:pt x="1952179" y="2187021"/>
                  </a:lnTo>
                  <a:lnTo>
                    <a:pt x="1942335" y="2183528"/>
                  </a:lnTo>
                  <a:lnTo>
                    <a:pt x="1932808" y="2180352"/>
                  </a:lnTo>
                  <a:lnTo>
                    <a:pt x="1922963" y="2177177"/>
                  </a:lnTo>
                  <a:lnTo>
                    <a:pt x="1913119" y="2174318"/>
                  </a:lnTo>
                  <a:lnTo>
                    <a:pt x="1902639" y="2171778"/>
                  </a:lnTo>
                  <a:lnTo>
                    <a:pt x="1892795" y="2169555"/>
                  </a:lnTo>
                  <a:lnTo>
                    <a:pt x="1882315" y="2167332"/>
                  </a:lnTo>
                  <a:lnTo>
                    <a:pt x="1871836" y="2165427"/>
                  </a:lnTo>
                  <a:lnTo>
                    <a:pt x="1861356" y="2163839"/>
                  </a:lnTo>
                  <a:lnTo>
                    <a:pt x="1850559" y="2162251"/>
                  </a:lnTo>
                  <a:lnTo>
                    <a:pt x="1840397" y="2161298"/>
                  </a:lnTo>
                  <a:lnTo>
                    <a:pt x="1829600" y="2160663"/>
                  </a:lnTo>
                  <a:lnTo>
                    <a:pt x="1818167" y="2160028"/>
                  </a:lnTo>
                  <a:lnTo>
                    <a:pt x="1807688" y="2159710"/>
                  </a:lnTo>
                  <a:lnTo>
                    <a:pt x="1796891" y="2159710"/>
                  </a:lnTo>
                  <a:close/>
                  <a:moveTo>
                    <a:pt x="1703527" y="1784350"/>
                  </a:moveTo>
                  <a:lnTo>
                    <a:pt x="1960753" y="1793877"/>
                  </a:lnTo>
                  <a:lnTo>
                    <a:pt x="1955037" y="1945990"/>
                  </a:lnTo>
                  <a:lnTo>
                    <a:pt x="1970280" y="1950118"/>
                  </a:lnTo>
                  <a:lnTo>
                    <a:pt x="1985841" y="1954247"/>
                  </a:lnTo>
                  <a:lnTo>
                    <a:pt x="2000766" y="1959010"/>
                  </a:lnTo>
                  <a:lnTo>
                    <a:pt x="2016010" y="1963774"/>
                  </a:lnTo>
                  <a:lnTo>
                    <a:pt x="2030935" y="1969172"/>
                  </a:lnTo>
                  <a:lnTo>
                    <a:pt x="2045225" y="1975206"/>
                  </a:lnTo>
                  <a:lnTo>
                    <a:pt x="2059833" y="1980922"/>
                  </a:lnTo>
                  <a:lnTo>
                    <a:pt x="2074441" y="1987273"/>
                  </a:lnTo>
                  <a:lnTo>
                    <a:pt x="2088414" y="1993942"/>
                  </a:lnTo>
                  <a:lnTo>
                    <a:pt x="2102069" y="2001246"/>
                  </a:lnTo>
                  <a:lnTo>
                    <a:pt x="2116042" y="2008550"/>
                  </a:lnTo>
                  <a:lnTo>
                    <a:pt x="2129697" y="2016172"/>
                  </a:lnTo>
                  <a:lnTo>
                    <a:pt x="2143035" y="2024111"/>
                  </a:lnTo>
                  <a:lnTo>
                    <a:pt x="2156055" y="2032367"/>
                  </a:lnTo>
                  <a:lnTo>
                    <a:pt x="2169075" y="2041259"/>
                  </a:lnTo>
                  <a:lnTo>
                    <a:pt x="2181778" y="2050151"/>
                  </a:lnTo>
                  <a:lnTo>
                    <a:pt x="2293243" y="1945990"/>
                  </a:lnTo>
                  <a:lnTo>
                    <a:pt x="2468220" y="2134941"/>
                  </a:lnTo>
                  <a:lnTo>
                    <a:pt x="2357390" y="2237831"/>
                  </a:lnTo>
                  <a:lnTo>
                    <a:pt x="2365330" y="2251169"/>
                  </a:lnTo>
                  <a:lnTo>
                    <a:pt x="2373269" y="2264507"/>
                  </a:lnTo>
                  <a:lnTo>
                    <a:pt x="2380573" y="2278162"/>
                  </a:lnTo>
                  <a:lnTo>
                    <a:pt x="2387559" y="2292135"/>
                  </a:lnTo>
                  <a:lnTo>
                    <a:pt x="2394228" y="2306107"/>
                  </a:lnTo>
                  <a:lnTo>
                    <a:pt x="2400897" y="2320715"/>
                  </a:lnTo>
                  <a:lnTo>
                    <a:pt x="2406930" y="2335323"/>
                  </a:lnTo>
                  <a:lnTo>
                    <a:pt x="2412647" y="2349614"/>
                  </a:lnTo>
                  <a:lnTo>
                    <a:pt x="2418045" y="2364539"/>
                  </a:lnTo>
                  <a:lnTo>
                    <a:pt x="2423444" y="2379465"/>
                  </a:lnTo>
                  <a:lnTo>
                    <a:pt x="2427890" y="2394708"/>
                  </a:lnTo>
                  <a:lnTo>
                    <a:pt x="2432335" y="2409951"/>
                  </a:lnTo>
                  <a:lnTo>
                    <a:pt x="2435829" y="2425194"/>
                  </a:lnTo>
                  <a:lnTo>
                    <a:pt x="2439639" y="2440754"/>
                  </a:lnTo>
                  <a:lnTo>
                    <a:pt x="2443133" y="2456315"/>
                  </a:lnTo>
                  <a:lnTo>
                    <a:pt x="2445673" y="2472193"/>
                  </a:lnTo>
                  <a:lnTo>
                    <a:pt x="2595563" y="2477909"/>
                  </a:lnTo>
                  <a:lnTo>
                    <a:pt x="2586354" y="2735136"/>
                  </a:lnTo>
                  <a:lnTo>
                    <a:pt x="2437099" y="2729420"/>
                  </a:lnTo>
                  <a:lnTo>
                    <a:pt x="2432971" y="2744980"/>
                  </a:lnTo>
                  <a:lnTo>
                    <a:pt x="2428842" y="2760541"/>
                  </a:lnTo>
                  <a:lnTo>
                    <a:pt x="2424079" y="2776419"/>
                  </a:lnTo>
                  <a:lnTo>
                    <a:pt x="2419315" y="2791027"/>
                  </a:lnTo>
                  <a:lnTo>
                    <a:pt x="2413599" y="2806270"/>
                  </a:lnTo>
                  <a:lnTo>
                    <a:pt x="2408201" y="2821196"/>
                  </a:lnTo>
                  <a:lnTo>
                    <a:pt x="2402167" y="2835804"/>
                  </a:lnTo>
                  <a:lnTo>
                    <a:pt x="2395816" y="2850094"/>
                  </a:lnTo>
                  <a:lnTo>
                    <a:pt x="2388829" y="2864702"/>
                  </a:lnTo>
                  <a:lnTo>
                    <a:pt x="2381525" y="2878992"/>
                  </a:lnTo>
                  <a:lnTo>
                    <a:pt x="2374221" y="2892647"/>
                  </a:lnTo>
                  <a:lnTo>
                    <a:pt x="2366917" y="2906303"/>
                  </a:lnTo>
                  <a:lnTo>
                    <a:pt x="2358661" y="2919640"/>
                  </a:lnTo>
                  <a:lnTo>
                    <a:pt x="2350404" y="2932978"/>
                  </a:lnTo>
                  <a:lnTo>
                    <a:pt x="2341512" y="2945998"/>
                  </a:lnTo>
                  <a:lnTo>
                    <a:pt x="2332620" y="2958701"/>
                  </a:lnTo>
                  <a:lnTo>
                    <a:pt x="2433606" y="3067625"/>
                  </a:lnTo>
                  <a:lnTo>
                    <a:pt x="2245290" y="3242603"/>
                  </a:lnTo>
                  <a:lnTo>
                    <a:pt x="2144940" y="3134949"/>
                  </a:lnTo>
                  <a:lnTo>
                    <a:pt x="2131285" y="3143205"/>
                  </a:lnTo>
                  <a:lnTo>
                    <a:pt x="2117947" y="3150509"/>
                  </a:lnTo>
                  <a:lnTo>
                    <a:pt x="2103657" y="3157813"/>
                  </a:lnTo>
                  <a:lnTo>
                    <a:pt x="2089684" y="3165117"/>
                  </a:lnTo>
                  <a:lnTo>
                    <a:pt x="2075394" y="3172103"/>
                  </a:lnTo>
                  <a:lnTo>
                    <a:pt x="2061104" y="3178455"/>
                  </a:lnTo>
                  <a:lnTo>
                    <a:pt x="2046496" y="3184488"/>
                  </a:lnTo>
                  <a:lnTo>
                    <a:pt x="2031570" y="3190205"/>
                  </a:lnTo>
                  <a:lnTo>
                    <a:pt x="2016645" y="3195603"/>
                  </a:lnTo>
                  <a:lnTo>
                    <a:pt x="2001402" y="3200684"/>
                  </a:lnTo>
                  <a:lnTo>
                    <a:pt x="1986159" y="3205448"/>
                  </a:lnTo>
                  <a:lnTo>
                    <a:pt x="1970598" y="3209576"/>
                  </a:lnTo>
                  <a:lnTo>
                    <a:pt x="1955037" y="3213704"/>
                  </a:lnTo>
                  <a:lnTo>
                    <a:pt x="1939477" y="3217515"/>
                  </a:lnTo>
                  <a:lnTo>
                    <a:pt x="1923916" y="3220373"/>
                  </a:lnTo>
                  <a:lnTo>
                    <a:pt x="1908038" y="3223231"/>
                  </a:lnTo>
                  <a:lnTo>
                    <a:pt x="1902322" y="3370263"/>
                  </a:lnTo>
                  <a:lnTo>
                    <a:pt x="1645095" y="3360736"/>
                  </a:lnTo>
                  <a:lnTo>
                    <a:pt x="1650493" y="3213704"/>
                  </a:lnTo>
                  <a:lnTo>
                    <a:pt x="1634615" y="3209576"/>
                  </a:lnTo>
                  <a:lnTo>
                    <a:pt x="1619054" y="3205130"/>
                  </a:lnTo>
                  <a:lnTo>
                    <a:pt x="1603494" y="3200684"/>
                  </a:lnTo>
                  <a:lnTo>
                    <a:pt x="1588251" y="3195603"/>
                  </a:lnTo>
                  <a:lnTo>
                    <a:pt x="1573325" y="3189887"/>
                  </a:lnTo>
                  <a:lnTo>
                    <a:pt x="1558717" y="3184488"/>
                  </a:lnTo>
                  <a:lnTo>
                    <a:pt x="1543792" y="3178137"/>
                  </a:lnTo>
                  <a:lnTo>
                    <a:pt x="1529184" y="3171786"/>
                  </a:lnTo>
                  <a:lnTo>
                    <a:pt x="1515211" y="3164482"/>
                  </a:lnTo>
                  <a:lnTo>
                    <a:pt x="1500921" y="3157496"/>
                  </a:lnTo>
                  <a:lnTo>
                    <a:pt x="1486948" y="3150192"/>
                  </a:lnTo>
                  <a:lnTo>
                    <a:pt x="1472975" y="3142252"/>
                  </a:lnTo>
                  <a:lnTo>
                    <a:pt x="1459637" y="3134313"/>
                  </a:lnTo>
                  <a:lnTo>
                    <a:pt x="1446300" y="3125739"/>
                  </a:lnTo>
                  <a:lnTo>
                    <a:pt x="1433280" y="3117165"/>
                  </a:lnTo>
                  <a:lnTo>
                    <a:pt x="1420577" y="3107638"/>
                  </a:lnTo>
                  <a:lnTo>
                    <a:pt x="1312606" y="3207988"/>
                  </a:lnTo>
                  <a:lnTo>
                    <a:pt x="1137310" y="3019673"/>
                  </a:lnTo>
                  <a:lnTo>
                    <a:pt x="1245917" y="2918688"/>
                  </a:lnTo>
                  <a:lnTo>
                    <a:pt x="1238296" y="2905350"/>
                  </a:lnTo>
                  <a:lnTo>
                    <a:pt x="1230357" y="2891377"/>
                  </a:lnTo>
                  <a:lnTo>
                    <a:pt x="1223053" y="2877722"/>
                  </a:lnTo>
                  <a:lnTo>
                    <a:pt x="1216066" y="2863749"/>
                  </a:lnTo>
                  <a:lnTo>
                    <a:pt x="1209397" y="2849459"/>
                  </a:lnTo>
                  <a:lnTo>
                    <a:pt x="1203046" y="2834851"/>
                  </a:lnTo>
                  <a:lnTo>
                    <a:pt x="1197012" y="2820560"/>
                  </a:lnTo>
                  <a:lnTo>
                    <a:pt x="1191296" y="2805635"/>
                  </a:lnTo>
                  <a:lnTo>
                    <a:pt x="1186215" y="2790710"/>
                  </a:lnTo>
                  <a:lnTo>
                    <a:pt x="1181134" y="2775466"/>
                  </a:lnTo>
                  <a:lnTo>
                    <a:pt x="1176688" y="2760223"/>
                  </a:lnTo>
                  <a:lnTo>
                    <a:pt x="1172560" y="2744980"/>
                  </a:lnTo>
                  <a:lnTo>
                    <a:pt x="1168432" y="2729420"/>
                  </a:lnTo>
                  <a:lnTo>
                    <a:pt x="1164938" y="2713859"/>
                  </a:lnTo>
                  <a:lnTo>
                    <a:pt x="1161763" y="2697981"/>
                  </a:lnTo>
                  <a:lnTo>
                    <a:pt x="1159222" y="2682420"/>
                  </a:lnTo>
                  <a:lnTo>
                    <a:pt x="1009650" y="2676704"/>
                  </a:lnTo>
                  <a:lnTo>
                    <a:pt x="1019494" y="2419478"/>
                  </a:lnTo>
                  <a:lnTo>
                    <a:pt x="1169384" y="2425194"/>
                  </a:lnTo>
                  <a:lnTo>
                    <a:pt x="1173513" y="2409633"/>
                  </a:lnTo>
                  <a:lnTo>
                    <a:pt x="1177641" y="2393755"/>
                  </a:lnTo>
                  <a:lnTo>
                    <a:pt x="1182404" y="2378512"/>
                  </a:lnTo>
                  <a:lnTo>
                    <a:pt x="1187803" y="2363904"/>
                  </a:lnTo>
                  <a:lnTo>
                    <a:pt x="1193202" y="2348978"/>
                  </a:lnTo>
                  <a:lnTo>
                    <a:pt x="1198918" y="2334053"/>
                  </a:lnTo>
                  <a:lnTo>
                    <a:pt x="1205269" y="2319445"/>
                  </a:lnTo>
                  <a:lnTo>
                    <a:pt x="1211620" y="2305155"/>
                  </a:lnTo>
                  <a:lnTo>
                    <a:pt x="1218607" y="2290864"/>
                  </a:lnTo>
                  <a:lnTo>
                    <a:pt x="1225593" y="2277209"/>
                  </a:lnTo>
                  <a:lnTo>
                    <a:pt x="1233215" y="2263554"/>
                  </a:lnTo>
                  <a:lnTo>
                    <a:pt x="1240836" y="2249581"/>
                  </a:lnTo>
                  <a:lnTo>
                    <a:pt x="1248775" y="2236243"/>
                  </a:lnTo>
                  <a:lnTo>
                    <a:pt x="1257349" y="2223223"/>
                  </a:lnTo>
                  <a:lnTo>
                    <a:pt x="1265606" y="2210203"/>
                  </a:lnTo>
                  <a:lnTo>
                    <a:pt x="1274815" y="2197818"/>
                  </a:lnTo>
                  <a:lnTo>
                    <a:pt x="1171607" y="2086988"/>
                  </a:lnTo>
                  <a:lnTo>
                    <a:pt x="1360558" y="1912011"/>
                  </a:lnTo>
                  <a:lnTo>
                    <a:pt x="1464083" y="2023476"/>
                  </a:lnTo>
                  <a:lnTo>
                    <a:pt x="1477421" y="2015537"/>
                  </a:lnTo>
                  <a:lnTo>
                    <a:pt x="1491076" y="2007915"/>
                  </a:lnTo>
                  <a:lnTo>
                    <a:pt x="1504732" y="2000611"/>
                  </a:lnTo>
                  <a:lnTo>
                    <a:pt x="1518387" y="1993625"/>
                  </a:lnTo>
                  <a:lnTo>
                    <a:pt x="1532677" y="1986956"/>
                  </a:lnTo>
                  <a:lnTo>
                    <a:pt x="1546650" y="1980605"/>
                  </a:lnTo>
                  <a:lnTo>
                    <a:pt x="1561258" y="1974571"/>
                  </a:lnTo>
                  <a:lnTo>
                    <a:pt x="1575548" y="1969172"/>
                  </a:lnTo>
                  <a:lnTo>
                    <a:pt x="1590474" y="1963774"/>
                  </a:lnTo>
                  <a:lnTo>
                    <a:pt x="1605399" y="1958693"/>
                  </a:lnTo>
                  <a:lnTo>
                    <a:pt x="1620325" y="1954247"/>
                  </a:lnTo>
                  <a:lnTo>
                    <a:pt x="1635568" y="1950118"/>
                  </a:lnTo>
                  <a:lnTo>
                    <a:pt x="1650811" y="1945990"/>
                  </a:lnTo>
                  <a:lnTo>
                    <a:pt x="1666371" y="1942815"/>
                  </a:lnTo>
                  <a:lnTo>
                    <a:pt x="1681932" y="1939321"/>
                  </a:lnTo>
                  <a:lnTo>
                    <a:pt x="1697493" y="1936781"/>
                  </a:lnTo>
                  <a:lnTo>
                    <a:pt x="1703527" y="1784350"/>
                  </a:lnTo>
                  <a:close/>
                  <a:moveTo>
                    <a:pt x="499967" y="1495425"/>
                  </a:moveTo>
                  <a:lnTo>
                    <a:pt x="512673" y="1507816"/>
                  </a:lnTo>
                  <a:lnTo>
                    <a:pt x="526015" y="1520207"/>
                  </a:lnTo>
                  <a:lnTo>
                    <a:pt x="540309" y="1532916"/>
                  </a:lnTo>
                  <a:lnTo>
                    <a:pt x="555557" y="1545307"/>
                  </a:lnTo>
                  <a:lnTo>
                    <a:pt x="571122" y="1557381"/>
                  </a:lnTo>
                  <a:lnTo>
                    <a:pt x="587958" y="1569136"/>
                  </a:lnTo>
                  <a:lnTo>
                    <a:pt x="596217" y="1574220"/>
                  </a:lnTo>
                  <a:lnTo>
                    <a:pt x="604794" y="1579939"/>
                  </a:lnTo>
                  <a:lnTo>
                    <a:pt x="613371" y="1584705"/>
                  </a:lnTo>
                  <a:lnTo>
                    <a:pt x="622265" y="1589788"/>
                  </a:lnTo>
                  <a:lnTo>
                    <a:pt x="639736" y="1608851"/>
                  </a:lnTo>
                  <a:lnTo>
                    <a:pt x="657525" y="1628868"/>
                  </a:lnTo>
                  <a:lnTo>
                    <a:pt x="692150" y="1668583"/>
                  </a:lnTo>
                  <a:lnTo>
                    <a:pt x="641960" y="1916723"/>
                  </a:lnTo>
                  <a:lnTo>
                    <a:pt x="640054" y="1924030"/>
                  </a:lnTo>
                  <a:lnTo>
                    <a:pt x="637830" y="1931338"/>
                  </a:lnTo>
                  <a:lnTo>
                    <a:pt x="635289" y="1938328"/>
                  </a:lnTo>
                  <a:lnTo>
                    <a:pt x="631795" y="1945000"/>
                  </a:lnTo>
                  <a:lnTo>
                    <a:pt x="628618" y="1951672"/>
                  </a:lnTo>
                  <a:lnTo>
                    <a:pt x="624489" y="1958026"/>
                  </a:lnTo>
                  <a:lnTo>
                    <a:pt x="620041" y="1963745"/>
                  </a:lnTo>
                  <a:lnTo>
                    <a:pt x="615277" y="1969464"/>
                  </a:lnTo>
                  <a:lnTo>
                    <a:pt x="247746" y="2374875"/>
                  </a:lnTo>
                  <a:lnTo>
                    <a:pt x="244252" y="2379323"/>
                  </a:lnTo>
                  <a:lnTo>
                    <a:pt x="240122" y="2382818"/>
                  </a:lnTo>
                  <a:lnTo>
                    <a:pt x="235675" y="2386631"/>
                  </a:lnTo>
                  <a:lnTo>
                    <a:pt x="231228" y="2390126"/>
                  </a:lnTo>
                  <a:lnTo>
                    <a:pt x="226781" y="2393303"/>
                  </a:lnTo>
                  <a:lnTo>
                    <a:pt x="222334" y="2395845"/>
                  </a:lnTo>
                  <a:lnTo>
                    <a:pt x="217251" y="2399022"/>
                  </a:lnTo>
                  <a:lnTo>
                    <a:pt x="212486" y="2401246"/>
                  </a:lnTo>
                  <a:lnTo>
                    <a:pt x="207404" y="2403470"/>
                  </a:lnTo>
                  <a:lnTo>
                    <a:pt x="202639" y="2405377"/>
                  </a:lnTo>
                  <a:lnTo>
                    <a:pt x="197239" y="2406965"/>
                  </a:lnTo>
                  <a:lnTo>
                    <a:pt x="192156" y="2408236"/>
                  </a:lnTo>
                  <a:lnTo>
                    <a:pt x="187074" y="2409189"/>
                  </a:lnTo>
                  <a:lnTo>
                    <a:pt x="181673" y="2410460"/>
                  </a:lnTo>
                  <a:lnTo>
                    <a:pt x="176273" y="2411095"/>
                  </a:lnTo>
                  <a:lnTo>
                    <a:pt x="170873" y="2411413"/>
                  </a:lnTo>
                  <a:lnTo>
                    <a:pt x="165473" y="2411413"/>
                  </a:lnTo>
                  <a:lnTo>
                    <a:pt x="160073" y="2411413"/>
                  </a:lnTo>
                  <a:lnTo>
                    <a:pt x="154990" y="2411095"/>
                  </a:lnTo>
                  <a:lnTo>
                    <a:pt x="149272" y="2410460"/>
                  </a:lnTo>
                  <a:lnTo>
                    <a:pt x="144190" y="2409825"/>
                  </a:lnTo>
                  <a:lnTo>
                    <a:pt x="139107" y="2408554"/>
                  </a:lnTo>
                  <a:lnTo>
                    <a:pt x="133707" y="2406965"/>
                  </a:lnTo>
                  <a:lnTo>
                    <a:pt x="128625" y="2405377"/>
                  </a:lnTo>
                  <a:lnTo>
                    <a:pt x="123224" y="2403470"/>
                  </a:lnTo>
                  <a:lnTo>
                    <a:pt x="118459" y="2401246"/>
                  </a:lnTo>
                  <a:lnTo>
                    <a:pt x="113377" y="2399022"/>
                  </a:lnTo>
                  <a:lnTo>
                    <a:pt x="108612" y="2395845"/>
                  </a:lnTo>
                  <a:lnTo>
                    <a:pt x="104165" y="2392985"/>
                  </a:lnTo>
                  <a:lnTo>
                    <a:pt x="99082" y="2390126"/>
                  </a:lnTo>
                  <a:lnTo>
                    <a:pt x="94635" y="2386313"/>
                  </a:lnTo>
                  <a:lnTo>
                    <a:pt x="90506" y="2382501"/>
                  </a:lnTo>
                  <a:lnTo>
                    <a:pt x="86058" y="2378688"/>
                  </a:lnTo>
                  <a:lnTo>
                    <a:pt x="82564" y="2374875"/>
                  </a:lnTo>
                  <a:lnTo>
                    <a:pt x="78752" y="2370427"/>
                  </a:lnTo>
                  <a:lnTo>
                    <a:pt x="75258" y="2365661"/>
                  </a:lnTo>
                  <a:lnTo>
                    <a:pt x="72081" y="2361213"/>
                  </a:lnTo>
                  <a:lnTo>
                    <a:pt x="69222" y="2356448"/>
                  </a:lnTo>
                  <a:lnTo>
                    <a:pt x="66364" y="2351999"/>
                  </a:lnTo>
                  <a:lnTo>
                    <a:pt x="64140" y="2346916"/>
                  </a:lnTo>
                  <a:lnTo>
                    <a:pt x="61916" y="2342150"/>
                  </a:lnTo>
                  <a:lnTo>
                    <a:pt x="60328" y="2336749"/>
                  </a:lnTo>
                  <a:lnTo>
                    <a:pt x="58422" y="2331983"/>
                  </a:lnTo>
                  <a:lnTo>
                    <a:pt x="57151" y="2326900"/>
                  </a:lnTo>
                  <a:lnTo>
                    <a:pt x="55563" y="2321498"/>
                  </a:lnTo>
                  <a:lnTo>
                    <a:pt x="54928" y="2316097"/>
                  </a:lnTo>
                  <a:lnTo>
                    <a:pt x="54293" y="2310696"/>
                  </a:lnTo>
                  <a:lnTo>
                    <a:pt x="53975" y="2305612"/>
                  </a:lnTo>
                  <a:lnTo>
                    <a:pt x="53975" y="2299893"/>
                  </a:lnTo>
                  <a:lnTo>
                    <a:pt x="53975" y="2294810"/>
                  </a:lnTo>
                  <a:lnTo>
                    <a:pt x="54293" y="2289726"/>
                  </a:lnTo>
                  <a:lnTo>
                    <a:pt x="54928" y="2284007"/>
                  </a:lnTo>
                  <a:lnTo>
                    <a:pt x="55563" y="2278924"/>
                  </a:lnTo>
                  <a:lnTo>
                    <a:pt x="56834" y="2273523"/>
                  </a:lnTo>
                  <a:lnTo>
                    <a:pt x="58422" y="2268439"/>
                  </a:lnTo>
                  <a:lnTo>
                    <a:pt x="60328" y="2263355"/>
                  </a:lnTo>
                  <a:lnTo>
                    <a:pt x="61916" y="2257954"/>
                  </a:lnTo>
                  <a:lnTo>
                    <a:pt x="64140" y="2253188"/>
                  </a:lnTo>
                  <a:lnTo>
                    <a:pt x="66364" y="2248105"/>
                  </a:lnTo>
                  <a:lnTo>
                    <a:pt x="69222" y="2243021"/>
                  </a:lnTo>
                  <a:lnTo>
                    <a:pt x="72081" y="2238573"/>
                  </a:lnTo>
                  <a:lnTo>
                    <a:pt x="75258" y="2233807"/>
                  </a:lnTo>
                  <a:lnTo>
                    <a:pt x="78752" y="2229359"/>
                  </a:lnTo>
                  <a:lnTo>
                    <a:pt x="82882" y="2224911"/>
                  </a:lnTo>
                  <a:lnTo>
                    <a:pt x="429129" y="1842376"/>
                  </a:lnTo>
                  <a:lnTo>
                    <a:pt x="499967" y="1495425"/>
                  </a:lnTo>
                  <a:close/>
                  <a:moveTo>
                    <a:pt x="2178844" y="1055220"/>
                  </a:moveTo>
                  <a:lnTo>
                    <a:pt x="2166450" y="1055537"/>
                  </a:lnTo>
                  <a:lnTo>
                    <a:pt x="2154055" y="1056172"/>
                  </a:lnTo>
                  <a:lnTo>
                    <a:pt x="2141978" y="1058076"/>
                  </a:lnTo>
                  <a:lnTo>
                    <a:pt x="2129584" y="1059979"/>
                  </a:lnTo>
                  <a:lnTo>
                    <a:pt x="2117507" y="1062518"/>
                  </a:lnTo>
                  <a:lnTo>
                    <a:pt x="2105430" y="1066008"/>
                  </a:lnTo>
                  <a:lnTo>
                    <a:pt x="2093671" y="1070133"/>
                  </a:lnTo>
                  <a:lnTo>
                    <a:pt x="2081594" y="1074575"/>
                  </a:lnTo>
                  <a:lnTo>
                    <a:pt x="2070153" y="1079334"/>
                  </a:lnTo>
                  <a:lnTo>
                    <a:pt x="2058712" y="1085363"/>
                  </a:lnTo>
                  <a:lnTo>
                    <a:pt x="2047588" y="1091709"/>
                  </a:lnTo>
                  <a:lnTo>
                    <a:pt x="2036783" y="1098372"/>
                  </a:lnTo>
                  <a:lnTo>
                    <a:pt x="2025977" y="1105987"/>
                  </a:lnTo>
                  <a:lnTo>
                    <a:pt x="2015490" y="1114236"/>
                  </a:lnTo>
                  <a:lnTo>
                    <a:pt x="2005320" y="1122803"/>
                  </a:lnTo>
                  <a:lnTo>
                    <a:pt x="1996103" y="1132005"/>
                  </a:lnTo>
                  <a:lnTo>
                    <a:pt x="1987204" y="1141206"/>
                  </a:lnTo>
                  <a:lnTo>
                    <a:pt x="1978941" y="1151042"/>
                  </a:lnTo>
                  <a:lnTo>
                    <a:pt x="1971314" y="1161513"/>
                  </a:lnTo>
                  <a:lnTo>
                    <a:pt x="1964322" y="1171666"/>
                  </a:lnTo>
                  <a:lnTo>
                    <a:pt x="1957330" y="1182454"/>
                  </a:lnTo>
                  <a:lnTo>
                    <a:pt x="1951610" y="1193242"/>
                  </a:lnTo>
                  <a:lnTo>
                    <a:pt x="1945889" y="1204348"/>
                  </a:lnTo>
                  <a:lnTo>
                    <a:pt x="1941122" y="1216088"/>
                  </a:lnTo>
                  <a:lnTo>
                    <a:pt x="1936673" y="1227510"/>
                  </a:lnTo>
                  <a:lnTo>
                    <a:pt x="1932859" y="1239250"/>
                  </a:lnTo>
                  <a:lnTo>
                    <a:pt x="1929999" y="1251307"/>
                  </a:lnTo>
                  <a:lnTo>
                    <a:pt x="1927456" y="1263047"/>
                  </a:lnTo>
                  <a:lnTo>
                    <a:pt x="1925231" y="1275421"/>
                  </a:lnTo>
                  <a:lnTo>
                    <a:pt x="1923642" y="1287796"/>
                  </a:lnTo>
                  <a:lnTo>
                    <a:pt x="1923007" y="1299853"/>
                  </a:lnTo>
                  <a:lnTo>
                    <a:pt x="1922371" y="1312545"/>
                  </a:lnTo>
                  <a:lnTo>
                    <a:pt x="1923007" y="1324919"/>
                  </a:lnTo>
                  <a:lnTo>
                    <a:pt x="1923642" y="1336976"/>
                  </a:lnTo>
                  <a:lnTo>
                    <a:pt x="1925231" y="1349351"/>
                  </a:lnTo>
                  <a:lnTo>
                    <a:pt x="1927456" y="1361408"/>
                  </a:lnTo>
                  <a:lnTo>
                    <a:pt x="1929999" y="1373465"/>
                  </a:lnTo>
                  <a:lnTo>
                    <a:pt x="1933177" y="1385522"/>
                  </a:lnTo>
                  <a:lnTo>
                    <a:pt x="1936990" y="1397579"/>
                  </a:lnTo>
                  <a:lnTo>
                    <a:pt x="1941440" y="1409002"/>
                  </a:lnTo>
                  <a:lnTo>
                    <a:pt x="1946843" y="1420424"/>
                  </a:lnTo>
                  <a:lnTo>
                    <a:pt x="1952563" y="1432164"/>
                  </a:lnTo>
                  <a:lnTo>
                    <a:pt x="1958919" y="1443269"/>
                  </a:lnTo>
                  <a:lnTo>
                    <a:pt x="1965593" y="1454375"/>
                  </a:lnTo>
                  <a:lnTo>
                    <a:pt x="1973539" y="1465163"/>
                  </a:lnTo>
                  <a:lnTo>
                    <a:pt x="1981802" y="1475633"/>
                  </a:lnTo>
                  <a:lnTo>
                    <a:pt x="1990065" y="1485152"/>
                  </a:lnTo>
                  <a:lnTo>
                    <a:pt x="1999281" y="1494671"/>
                  </a:lnTo>
                  <a:lnTo>
                    <a:pt x="2008816" y="1503872"/>
                  </a:lnTo>
                  <a:lnTo>
                    <a:pt x="2018350" y="1511805"/>
                  </a:lnTo>
                  <a:lnTo>
                    <a:pt x="2028838" y="1519737"/>
                  </a:lnTo>
                  <a:lnTo>
                    <a:pt x="2039325" y="1526717"/>
                  </a:lnTo>
                  <a:lnTo>
                    <a:pt x="2049813" y="1533381"/>
                  </a:lnTo>
                  <a:lnTo>
                    <a:pt x="2060937" y="1539409"/>
                  </a:lnTo>
                  <a:lnTo>
                    <a:pt x="2072060" y="1544803"/>
                  </a:lnTo>
                  <a:lnTo>
                    <a:pt x="2083501" y="1549880"/>
                  </a:lnTo>
                  <a:lnTo>
                    <a:pt x="2094942" y="1554005"/>
                  </a:lnTo>
                  <a:lnTo>
                    <a:pt x="2107019" y="1557812"/>
                  </a:lnTo>
                  <a:lnTo>
                    <a:pt x="2118778" y="1560985"/>
                  </a:lnTo>
                  <a:lnTo>
                    <a:pt x="2130855" y="1563523"/>
                  </a:lnTo>
                  <a:lnTo>
                    <a:pt x="2142932" y="1565745"/>
                  </a:lnTo>
                  <a:lnTo>
                    <a:pt x="2155326" y="1567331"/>
                  </a:lnTo>
                  <a:lnTo>
                    <a:pt x="2167721" y="1567966"/>
                  </a:lnTo>
                  <a:lnTo>
                    <a:pt x="2179798" y="1568283"/>
                  </a:lnTo>
                  <a:lnTo>
                    <a:pt x="2192510" y="1567966"/>
                  </a:lnTo>
                  <a:lnTo>
                    <a:pt x="2204905" y="1567014"/>
                  </a:lnTo>
                  <a:lnTo>
                    <a:pt x="2216982" y="1565427"/>
                  </a:lnTo>
                  <a:lnTo>
                    <a:pt x="2229058" y="1563206"/>
                  </a:lnTo>
                  <a:lnTo>
                    <a:pt x="2241135" y="1560668"/>
                  </a:lnTo>
                  <a:lnTo>
                    <a:pt x="2253212" y="1557178"/>
                  </a:lnTo>
                  <a:lnTo>
                    <a:pt x="2264971" y="1553370"/>
                  </a:lnTo>
                  <a:lnTo>
                    <a:pt x="2277048" y="1548928"/>
                  </a:lnTo>
                  <a:lnTo>
                    <a:pt x="2288489" y="1543851"/>
                  </a:lnTo>
                  <a:lnTo>
                    <a:pt x="2299930" y="1538140"/>
                  </a:lnTo>
                  <a:lnTo>
                    <a:pt x="2311053" y="1532111"/>
                  </a:lnTo>
                  <a:lnTo>
                    <a:pt x="2321859" y="1524814"/>
                  </a:lnTo>
                  <a:lnTo>
                    <a:pt x="2332665" y="1517516"/>
                  </a:lnTo>
                  <a:lnTo>
                    <a:pt x="2343152" y="1509266"/>
                  </a:lnTo>
                  <a:lnTo>
                    <a:pt x="2353322" y="1500382"/>
                  </a:lnTo>
                  <a:lnTo>
                    <a:pt x="2362539" y="1491498"/>
                  </a:lnTo>
                  <a:lnTo>
                    <a:pt x="2371437" y="1482296"/>
                  </a:lnTo>
                  <a:lnTo>
                    <a:pt x="2379701" y="1472143"/>
                  </a:lnTo>
                  <a:lnTo>
                    <a:pt x="2387328" y="1462307"/>
                  </a:lnTo>
                  <a:lnTo>
                    <a:pt x="2394955" y="1451836"/>
                  </a:lnTo>
                  <a:lnTo>
                    <a:pt x="2400994" y="1441048"/>
                  </a:lnTo>
                  <a:lnTo>
                    <a:pt x="2407350" y="1430260"/>
                  </a:lnTo>
                  <a:lnTo>
                    <a:pt x="2412753" y="1419155"/>
                  </a:lnTo>
                  <a:lnTo>
                    <a:pt x="2417520" y="1407415"/>
                  </a:lnTo>
                  <a:lnTo>
                    <a:pt x="2421969" y="1395993"/>
                  </a:lnTo>
                  <a:lnTo>
                    <a:pt x="2425783" y="1384253"/>
                  </a:lnTo>
                  <a:lnTo>
                    <a:pt x="2428961" y="1372196"/>
                  </a:lnTo>
                  <a:lnTo>
                    <a:pt x="2431504" y="1360139"/>
                  </a:lnTo>
                  <a:lnTo>
                    <a:pt x="2433411" y="1348081"/>
                  </a:lnTo>
                  <a:lnTo>
                    <a:pt x="2435000" y="1336024"/>
                  </a:lnTo>
                  <a:lnTo>
                    <a:pt x="2435635" y="1323333"/>
                  </a:lnTo>
                  <a:lnTo>
                    <a:pt x="2435953" y="1310958"/>
                  </a:lnTo>
                  <a:lnTo>
                    <a:pt x="2435635" y="1298901"/>
                  </a:lnTo>
                  <a:lnTo>
                    <a:pt x="2435000" y="1286527"/>
                  </a:lnTo>
                  <a:lnTo>
                    <a:pt x="2433411" y="1274152"/>
                  </a:lnTo>
                  <a:lnTo>
                    <a:pt x="2431186" y="1262095"/>
                  </a:lnTo>
                  <a:lnTo>
                    <a:pt x="2428643" y="1250038"/>
                  </a:lnTo>
                  <a:lnTo>
                    <a:pt x="2425465" y="1237981"/>
                  </a:lnTo>
                  <a:lnTo>
                    <a:pt x="2421652" y="1225924"/>
                  </a:lnTo>
                  <a:lnTo>
                    <a:pt x="2416884" y="1214501"/>
                  </a:lnTo>
                  <a:lnTo>
                    <a:pt x="2411799" y="1203079"/>
                  </a:lnTo>
                  <a:lnTo>
                    <a:pt x="2406079" y="1191339"/>
                  </a:lnTo>
                  <a:lnTo>
                    <a:pt x="2399723" y="1180233"/>
                  </a:lnTo>
                  <a:lnTo>
                    <a:pt x="2393049" y="1169128"/>
                  </a:lnTo>
                  <a:lnTo>
                    <a:pt x="2385103" y="1158657"/>
                  </a:lnTo>
                  <a:lnTo>
                    <a:pt x="2376840" y="1148187"/>
                  </a:lnTo>
                  <a:lnTo>
                    <a:pt x="2368259" y="1138351"/>
                  </a:lnTo>
                  <a:lnTo>
                    <a:pt x="2359043" y="1128832"/>
                  </a:lnTo>
                  <a:lnTo>
                    <a:pt x="2349826" y="1120265"/>
                  </a:lnTo>
                  <a:lnTo>
                    <a:pt x="2340292" y="1111698"/>
                  </a:lnTo>
                  <a:lnTo>
                    <a:pt x="2329804" y="1103766"/>
                  </a:lnTo>
                  <a:lnTo>
                    <a:pt x="2319317" y="1096785"/>
                  </a:lnTo>
                  <a:lnTo>
                    <a:pt x="2308829" y="1090122"/>
                  </a:lnTo>
                  <a:lnTo>
                    <a:pt x="2297705" y="1084094"/>
                  </a:lnTo>
                  <a:lnTo>
                    <a:pt x="2286582" y="1078700"/>
                  </a:lnTo>
                  <a:lnTo>
                    <a:pt x="2275141" y="1073623"/>
                  </a:lnTo>
                  <a:lnTo>
                    <a:pt x="2263700" y="1069181"/>
                  </a:lnTo>
                  <a:lnTo>
                    <a:pt x="2251623" y="1065691"/>
                  </a:lnTo>
                  <a:lnTo>
                    <a:pt x="2239864" y="1062518"/>
                  </a:lnTo>
                  <a:lnTo>
                    <a:pt x="2227787" y="1059979"/>
                  </a:lnTo>
                  <a:lnTo>
                    <a:pt x="2215710" y="1057758"/>
                  </a:lnTo>
                  <a:lnTo>
                    <a:pt x="2203316" y="1056172"/>
                  </a:lnTo>
                  <a:lnTo>
                    <a:pt x="2190921" y="1055537"/>
                  </a:lnTo>
                  <a:lnTo>
                    <a:pt x="2178844" y="1055220"/>
                  </a:lnTo>
                  <a:close/>
                  <a:moveTo>
                    <a:pt x="2144839" y="823913"/>
                  </a:moveTo>
                  <a:lnTo>
                    <a:pt x="2301519" y="838826"/>
                  </a:lnTo>
                  <a:lnTo>
                    <a:pt x="2292938" y="930841"/>
                  </a:lnTo>
                  <a:lnTo>
                    <a:pt x="2302155" y="933379"/>
                  </a:lnTo>
                  <a:lnTo>
                    <a:pt x="2311053" y="936235"/>
                  </a:lnTo>
                  <a:lnTo>
                    <a:pt x="2319952" y="939725"/>
                  </a:lnTo>
                  <a:lnTo>
                    <a:pt x="2328851" y="943215"/>
                  </a:lnTo>
                  <a:lnTo>
                    <a:pt x="2338067" y="946706"/>
                  </a:lnTo>
                  <a:lnTo>
                    <a:pt x="2346330" y="950513"/>
                  </a:lnTo>
                  <a:lnTo>
                    <a:pt x="2354911" y="954638"/>
                  </a:lnTo>
                  <a:lnTo>
                    <a:pt x="2363492" y="959080"/>
                  </a:lnTo>
                  <a:lnTo>
                    <a:pt x="2372073" y="963522"/>
                  </a:lnTo>
                  <a:lnTo>
                    <a:pt x="2380654" y="968282"/>
                  </a:lnTo>
                  <a:lnTo>
                    <a:pt x="2388917" y="973358"/>
                  </a:lnTo>
                  <a:lnTo>
                    <a:pt x="2397180" y="978752"/>
                  </a:lnTo>
                  <a:lnTo>
                    <a:pt x="2405125" y="983829"/>
                  </a:lnTo>
                  <a:lnTo>
                    <a:pt x="2413071" y="989540"/>
                  </a:lnTo>
                  <a:lnTo>
                    <a:pt x="2420698" y="995569"/>
                  </a:lnTo>
                  <a:lnTo>
                    <a:pt x="2428643" y="1001280"/>
                  </a:lnTo>
                  <a:lnTo>
                    <a:pt x="2499197" y="943215"/>
                  </a:lnTo>
                  <a:lnTo>
                    <a:pt x="2599625" y="1063787"/>
                  </a:lnTo>
                  <a:lnTo>
                    <a:pt x="2529389" y="1122169"/>
                  </a:lnTo>
                  <a:lnTo>
                    <a:pt x="2533839" y="1130736"/>
                  </a:lnTo>
                  <a:lnTo>
                    <a:pt x="2538288" y="1139620"/>
                  </a:lnTo>
                  <a:lnTo>
                    <a:pt x="2542420" y="1148504"/>
                  </a:lnTo>
                  <a:lnTo>
                    <a:pt x="2546551" y="1157388"/>
                  </a:lnTo>
                  <a:lnTo>
                    <a:pt x="2550365" y="1166590"/>
                  </a:lnTo>
                  <a:lnTo>
                    <a:pt x="2553543" y="1175474"/>
                  </a:lnTo>
                  <a:lnTo>
                    <a:pt x="2557039" y="1184676"/>
                  </a:lnTo>
                  <a:lnTo>
                    <a:pt x="2559899" y="1193560"/>
                  </a:lnTo>
                  <a:lnTo>
                    <a:pt x="2562442" y="1203079"/>
                  </a:lnTo>
                  <a:lnTo>
                    <a:pt x="2564984" y="1212280"/>
                  </a:lnTo>
                  <a:lnTo>
                    <a:pt x="2567527" y="1221799"/>
                  </a:lnTo>
                  <a:lnTo>
                    <a:pt x="2569116" y="1231318"/>
                  </a:lnTo>
                  <a:lnTo>
                    <a:pt x="2571022" y="1240519"/>
                  </a:lnTo>
                  <a:lnTo>
                    <a:pt x="2572612" y="1249721"/>
                  </a:lnTo>
                  <a:lnTo>
                    <a:pt x="2574201" y="1259557"/>
                  </a:lnTo>
                  <a:lnTo>
                    <a:pt x="2575154" y="1269075"/>
                  </a:lnTo>
                  <a:lnTo>
                    <a:pt x="2665412" y="1277325"/>
                  </a:lnTo>
                  <a:lnTo>
                    <a:pt x="2650793" y="1433433"/>
                  </a:lnTo>
                  <a:lnTo>
                    <a:pt x="2561170" y="1425501"/>
                  </a:lnTo>
                  <a:lnTo>
                    <a:pt x="2558310" y="1434385"/>
                  </a:lnTo>
                  <a:lnTo>
                    <a:pt x="2555132" y="1443587"/>
                  </a:lnTo>
                  <a:lnTo>
                    <a:pt x="2552272" y="1452471"/>
                  </a:lnTo>
                  <a:lnTo>
                    <a:pt x="2548458" y="1461355"/>
                  </a:lnTo>
                  <a:lnTo>
                    <a:pt x="2544644" y="1470239"/>
                  </a:lnTo>
                  <a:lnTo>
                    <a:pt x="2540513" y="1479124"/>
                  </a:lnTo>
                  <a:lnTo>
                    <a:pt x="2536381" y="1488008"/>
                  </a:lnTo>
                  <a:lnTo>
                    <a:pt x="2531932" y="1496575"/>
                  </a:lnTo>
                  <a:lnTo>
                    <a:pt x="2527482" y="1505142"/>
                  </a:lnTo>
                  <a:lnTo>
                    <a:pt x="2522715" y="1513708"/>
                  </a:lnTo>
                  <a:lnTo>
                    <a:pt x="2517630" y="1521958"/>
                  </a:lnTo>
                  <a:lnTo>
                    <a:pt x="2512228" y="1530208"/>
                  </a:lnTo>
                  <a:lnTo>
                    <a:pt x="2506825" y="1538140"/>
                  </a:lnTo>
                  <a:lnTo>
                    <a:pt x="2501104" y="1546390"/>
                  </a:lnTo>
                  <a:lnTo>
                    <a:pt x="2495384" y="1554322"/>
                  </a:lnTo>
                  <a:lnTo>
                    <a:pt x="2489027" y="1561937"/>
                  </a:lnTo>
                  <a:lnTo>
                    <a:pt x="2546233" y="1631107"/>
                  </a:lnTo>
                  <a:lnTo>
                    <a:pt x="2425465" y="1731372"/>
                  </a:lnTo>
                  <a:lnTo>
                    <a:pt x="2367624" y="1662202"/>
                  </a:lnTo>
                  <a:lnTo>
                    <a:pt x="2359043" y="1666644"/>
                  </a:lnTo>
                  <a:lnTo>
                    <a:pt x="2350144" y="1671086"/>
                  </a:lnTo>
                  <a:lnTo>
                    <a:pt x="2341245" y="1675211"/>
                  </a:lnTo>
                  <a:lnTo>
                    <a:pt x="2332029" y="1679018"/>
                  </a:lnTo>
                  <a:lnTo>
                    <a:pt x="2323130" y="1682826"/>
                  </a:lnTo>
                  <a:lnTo>
                    <a:pt x="2313596" y="1685999"/>
                  </a:lnTo>
                  <a:lnTo>
                    <a:pt x="2304697" y="1689489"/>
                  </a:lnTo>
                  <a:lnTo>
                    <a:pt x="2295481" y="1692344"/>
                  </a:lnTo>
                  <a:lnTo>
                    <a:pt x="2286264" y="1694883"/>
                  </a:lnTo>
                  <a:lnTo>
                    <a:pt x="2277048" y="1697421"/>
                  </a:lnTo>
                  <a:lnTo>
                    <a:pt x="2267196" y="1699642"/>
                  </a:lnTo>
                  <a:lnTo>
                    <a:pt x="2257979" y="1701546"/>
                  </a:lnTo>
                  <a:lnTo>
                    <a:pt x="2248763" y="1703450"/>
                  </a:lnTo>
                  <a:lnTo>
                    <a:pt x="2238910" y="1705036"/>
                  </a:lnTo>
                  <a:lnTo>
                    <a:pt x="2229376" y="1706623"/>
                  </a:lnTo>
                  <a:lnTo>
                    <a:pt x="2220160" y="1707575"/>
                  </a:lnTo>
                  <a:lnTo>
                    <a:pt x="2211579" y="1797051"/>
                  </a:lnTo>
                  <a:lnTo>
                    <a:pt x="2054898" y="1782138"/>
                  </a:lnTo>
                  <a:lnTo>
                    <a:pt x="2063161" y="1692027"/>
                  </a:lnTo>
                  <a:lnTo>
                    <a:pt x="2054263" y="1689172"/>
                  </a:lnTo>
                  <a:lnTo>
                    <a:pt x="2045364" y="1685999"/>
                  </a:lnTo>
                  <a:lnTo>
                    <a:pt x="2035830" y="1682826"/>
                  </a:lnTo>
                  <a:lnTo>
                    <a:pt x="2027249" y="1679335"/>
                  </a:lnTo>
                  <a:lnTo>
                    <a:pt x="2018350" y="1675528"/>
                  </a:lnTo>
                  <a:lnTo>
                    <a:pt x="2009451" y="1671720"/>
                  </a:lnTo>
                  <a:lnTo>
                    <a:pt x="2000870" y="1667596"/>
                  </a:lnTo>
                  <a:lnTo>
                    <a:pt x="1992289" y="1663154"/>
                  </a:lnTo>
                  <a:lnTo>
                    <a:pt x="1984026" y="1658077"/>
                  </a:lnTo>
                  <a:lnTo>
                    <a:pt x="1975445" y="1653317"/>
                  </a:lnTo>
                  <a:lnTo>
                    <a:pt x="1967182" y="1648241"/>
                  </a:lnTo>
                  <a:lnTo>
                    <a:pt x="1958919" y="1642847"/>
                  </a:lnTo>
                  <a:lnTo>
                    <a:pt x="1950656" y="1637453"/>
                  </a:lnTo>
                  <a:lnTo>
                    <a:pt x="1943029" y="1631742"/>
                  </a:lnTo>
                  <a:lnTo>
                    <a:pt x="1935084" y="1626030"/>
                  </a:lnTo>
                  <a:lnTo>
                    <a:pt x="1927456" y="1620002"/>
                  </a:lnTo>
                  <a:lnTo>
                    <a:pt x="1857220" y="1678384"/>
                  </a:lnTo>
                  <a:lnTo>
                    <a:pt x="1756792" y="1556860"/>
                  </a:lnTo>
                  <a:lnTo>
                    <a:pt x="1827346" y="1498478"/>
                  </a:lnTo>
                  <a:lnTo>
                    <a:pt x="1822896" y="1489594"/>
                  </a:lnTo>
                  <a:lnTo>
                    <a:pt x="1818765" y="1481027"/>
                  </a:lnTo>
                  <a:lnTo>
                    <a:pt x="1814633" y="1472143"/>
                  </a:lnTo>
                  <a:lnTo>
                    <a:pt x="1810820" y="1463259"/>
                  </a:lnTo>
                  <a:lnTo>
                    <a:pt x="1807324" y="1454057"/>
                  </a:lnTo>
                  <a:lnTo>
                    <a:pt x="1803828" y="1445173"/>
                  </a:lnTo>
                  <a:lnTo>
                    <a:pt x="1800968" y="1436289"/>
                  </a:lnTo>
                  <a:lnTo>
                    <a:pt x="1797789" y="1426770"/>
                  </a:lnTo>
                  <a:lnTo>
                    <a:pt x="1795247" y="1417569"/>
                  </a:lnTo>
                  <a:lnTo>
                    <a:pt x="1792704" y="1408367"/>
                  </a:lnTo>
                  <a:lnTo>
                    <a:pt x="1790480" y="1399166"/>
                  </a:lnTo>
                  <a:lnTo>
                    <a:pt x="1788573" y="1389647"/>
                  </a:lnTo>
                  <a:lnTo>
                    <a:pt x="1786666" y="1380445"/>
                  </a:lnTo>
                  <a:lnTo>
                    <a:pt x="1785395" y="1371244"/>
                  </a:lnTo>
                  <a:lnTo>
                    <a:pt x="1783170" y="1352206"/>
                  </a:lnTo>
                  <a:lnTo>
                    <a:pt x="1690687" y="1343639"/>
                  </a:lnTo>
                  <a:lnTo>
                    <a:pt x="1705624" y="1186897"/>
                  </a:lnTo>
                  <a:lnTo>
                    <a:pt x="1798425" y="1195781"/>
                  </a:lnTo>
                  <a:lnTo>
                    <a:pt x="1801285" y="1186897"/>
                  </a:lnTo>
                  <a:lnTo>
                    <a:pt x="1804146" y="1178012"/>
                  </a:lnTo>
                  <a:lnTo>
                    <a:pt x="1807642" y="1169128"/>
                  </a:lnTo>
                  <a:lnTo>
                    <a:pt x="1810820" y="1160244"/>
                  </a:lnTo>
                  <a:lnTo>
                    <a:pt x="1814633" y="1151677"/>
                  </a:lnTo>
                  <a:lnTo>
                    <a:pt x="1818765" y="1142793"/>
                  </a:lnTo>
                  <a:lnTo>
                    <a:pt x="1822896" y="1134226"/>
                  </a:lnTo>
                  <a:lnTo>
                    <a:pt x="1827346" y="1125659"/>
                  </a:lnTo>
                  <a:lnTo>
                    <a:pt x="1831795" y="1117727"/>
                  </a:lnTo>
                  <a:lnTo>
                    <a:pt x="1836562" y="1109160"/>
                  </a:lnTo>
                  <a:lnTo>
                    <a:pt x="1841329" y="1100910"/>
                  </a:lnTo>
                  <a:lnTo>
                    <a:pt x="1846732" y="1092661"/>
                  </a:lnTo>
                  <a:lnTo>
                    <a:pt x="1852135" y="1085045"/>
                  </a:lnTo>
                  <a:lnTo>
                    <a:pt x="1857856" y="1077113"/>
                  </a:lnTo>
                  <a:lnTo>
                    <a:pt x="1863894" y="1069181"/>
                  </a:lnTo>
                  <a:lnTo>
                    <a:pt x="1869615" y="1061566"/>
                  </a:lnTo>
                  <a:lnTo>
                    <a:pt x="1810184" y="989858"/>
                  </a:lnTo>
                  <a:lnTo>
                    <a:pt x="1931588" y="889593"/>
                  </a:lnTo>
                  <a:lnTo>
                    <a:pt x="1990700" y="961301"/>
                  </a:lnTo>
                  <a:lnTo>
                    <a:pt x="1999599" y="956859"/>
                  </a:lnTo>
                  <a:lnTo>
                    <a:pt x="2008180" y="952734"/>
                  </a:lnTo>
                  <a:lnTo>
                    <a:pt x="2017079" y="948609"/>
                  </a:lnTo>
                  <a:lnTo>
                    <a:pt x="2025977" y="944485"/>
                  </a:lnTo>
                  <a:lnTo>
                    <a:pt x="2034876" y="941312"/>
                  </a:lnTo>
                  <a:lnTo>
                    <a:pt x="2043775" y="937504"/>
                  </a:lnTo>
                  <a:lnTo>
                    <a:pt x="2052673" y="934649"/>
                  </a:lnTo>
                  <a:lnTo>
                    <a:pt x="2061890" y="931476"/>
                  </a:lnTo>
                  <a:lnTo>
                    <a:pt x="2071424" y="928937"/>
                  </a:lnTo>
                  <a:lnTo>
                    <a:pt x="2080641" y="926399"/>
                  </a:lnTo>
                  <a:lnTo>
                    <a:pt x="2089539" y="924178"/>
                  </a:lnTo>
                  <a:lnTo>
                    <a:pt x="2099074" y="922274"/>
                  </a:lnTo>
                  <a:lnTo>
                    <a:pt x="2108608" y="920370"/>
                  </a:lnTo>
                  <a:lnTo>
                    <a:pt x="2117825" y="918784"/>
                  </a:lnTo>
                  <a:lnTo>
                    <a:pt x="2127041" y="917515"/>
                  </a:lnTo>
                  <a:lnTo>
                    <a:pt x="2136258" y="916246"/>
                  </a:lnTo>
                  <a:lnTo>
                    <a:pt x="2144839" y="823913"/>
                  </a:lnTo>
                  <a:close/>
                  <a:moveTo>
                    <a:pt x="1509345" y="590550"/>
                  </a:moveTo>
                  <a:lnTo>
                    <a:pt x="1518239" y="590550"/>
                  </a:lnTo>
                  <a:lnTo>
                    <a:pt x="1526817" y="591817"/>
                  </a:lnTo>
                  <a:lnTo>
                    <a:pt x="1535394" y="593400"/>
                  </a:lnTo>
                  <a:lnTo>
                    <a:pt x="1543971" y="596250"/>
                  </a:lnTo>
                  <a:lnTo>
                    <a:pt x="1551912" y="599417"/>
                  </a:lnTo>
                  <a:lnTo>
                    <a:pt x="1559854" y="603534"/>
                  </a:lnTo>
                  <a:lnTo>
                    <a:pt x="1566843" y="608601"/>
                  </a:lnTo>
                  <a:lnTo>
                    <a:pt x="1570655" y="611452"/>
                  </a:lnTo>
                  <a:lnTo>
                    <a:pt x="1574149" y="614302"/>
                  </a:lnTo>
                  <a:lnTo>
                    <a:pt x="1577326" y="617469"/>
                  </a:lnTo>
                  <a:lnTo>
                    <a:pt x="1580185" y="620953"/>
                  </a:lnTo>
                  <a:lnTo>
                    <a:pt x="1583362" y="624753"/>
                  </a:lnTo>
                  <a:lnTo>
                    <a:pt x="1586221" y="628237"/>
                  </a:lnTo>
                  <a:lnTo>
                    <a:pt x="1588762" y="632037"/>
                  </a:lnTo>
                  <a:lnTo>
                    <a:pt x="1591621" y="636154"/>
                  </a:lnTo>
                  <a:lnTo>
                    <a:pt x="1593845" y="640271"/>
                  </a:lnTo>
                  <a:lnTo>
                    <a:pt x="1595433" y="644388"/>
                  </a:lnTo>
                  <a:lnTo>
                    <a:pt x="1597339" y="648505"/>
                  </a:lnTo>
                  <a:lnTo>
                    <a:pt x="1598927" y="652305"/>
                  </a:lnTo>
                  <a:lnTo>
                    <a:pt x="1601151" y="660856"/>
                  </a:lnTo>
                  <a:lnTo>
                    <a:pt x="1603057" y="669724"/>
                  </a:lnTo>
                  <a:lnTo>
                    <a:pt x="1603375" y="678274"/>
                  </a:lnTo>
                  <a:lnTo>
                    <a:pt x="1603375" y="687142"/>
                  </a:lnTo>
                  <a:lnTo>
                    <a:pt x="1602104" y="696326"/>
                  </a:lnTo>
                  <a:lnTo>
                    <a:pt x="1600516" y="704560"/>
                  </a:lnTo>
                  <a:lnTo>
                    <a:pt x="1597657" y="712794"/>
                  </a:lnTo>
                  <a:lnTo>
                    <a:pt x="1594480" y="721028"/>
                  </a:lnTo>
                  <a:lnTo>
                    <a:pt x="1590350" y="728629"/>
                  </a:lnTo>
                  <a:lnTo>
                    <a:pt x="1585268" y="736229"/>
                  </a:lnTo>
                  <a:lnTo>
                    <a:pt x="1582409" y="739396"/>
                  </a:lnTo>
                  <a:lnTo>
                    <a:pt x="1579550" y="742880"/>
                  </a:lnTo>
                  <a:lnTo>
                    <a:pt x="1576373" y="746047"/>
                  </a:lnTo>
                  <a:lnTo>
                    <a:pt x="1572879" y="749531"/>
                  </a:lnTo>
                  <a:lnTo>
                    <a:pt x="1569384" y="752381"/>
                  </a:lnTo>
                  <a:lnTo>
                    <a:pt x="1565572" y="755231"/>
                  </a:lnTo>
                  <a:lnTo>
                    <a:pt x="1297460" y="948099"/>
                  </a:lnTo>
                  <a:lnTo>
                    <a:pt x="1293012" y="951266"/>
                  </a:lnTo>
                  <a:lnTo>
                    <a:pt x="1288247" y="953799"/>
                  </a:lnTo>
                  <a:lnTo>
                    <a:pt x="1283164" y="956333"/>
                  </a:lnTo>
                  <a:lnTo>
                    <a:pt x="1278399" y="958550"/>
                  </a:lnTo>
                  <a:lnTo>
                    <a:pt x="1273634" y="960450"/>
                  </a:lnTo>
                  <a:lnTo>
                    <a:pt x="1268869" y="962033"/>
                  </a:lnTo>
                  <a:lnTo>
                    <a:pt x="1263469" y="962983"/>
                  </a:lnTo>
                  <a:lnTo>
                    <a:pt x="1258386" y="964250"/>
                  </a:lnTo>
                  <a:lnTo>
                    <a:pt x="1253304" y="964884"/>
                  </a:lnTo>
                  <a:lnTo>
                    <a:pt x="1247903" y="965200"/>
                  </a:lnTo>
                  <a:lnTo>
                    <a:pt x="1242820" y="965200"/>
                  </a:lnTo>
                  <a:lnTo>
                    <a:pt x="1237102" y="964884"/>
                  </a:lnTo>
                  <a:lnTo>
                    <a:pt x="1232020" y="964567"/>
                  </a:lnTo>
                  <a:lnTo>
                    <a:pt x="1226937" y="963617"/>
                  </a:lnTo>
                  <a:lnTo>
                    <a:pt x="1221537" y="962667"/>
                  </a:lnTo>
                  <a:lnTo>
                    <a:pt x="1216454" y="961083"/>
                  </a:lnTo>
                  <a:lnTo>
                    <a:pt x="1006475" y="894894"/>
                  </a:lnTo>
                  <a:lnTo>
                    <a:pt x="1009652" y="885393"/>
                  </a:lnTo>
                  <a:lnTo>
                    <a:pt x="1013464" y="875259"/>
                  </a:lnTo>
                  <a:lnTo>
                    <a:pt x="1017911" y="862591"/>
                  </a:lnTo>
                  <a:lnTo>
                    <a:pt x="1022676" y="847706"/>
                  </a:lnTo>
                  <a:lnTo>
                    <a:pt x="1027123" y="832188"/>
                  </a:lnTo>
                  <a:lnTo>
                    <a:pt x="1029029" y="824271"/>
                  </a:lnTo>
                  <a:lnTo>
                    <a:pt x="1030935" y="816353"/>
                  </a:lnTo>
                  <a:lnTo>
                    <a:pt x="1031888" y="808753"/>
                  </a:lnTo>
                  <a:lnTo>
                    <a:pt x="1033159" y="801469"/>
                  </a:lnTo>
                  <a:lnTo>
                    <a:pt x="1033794" y="793868"/>
                  </a:lnTo>
                  <a:lnTo>
                    <a:pt x="1033794" y="786584"/>
                  </a:lnTo>
                  <a:lnTo>
                    <a:pt x="1033794" y="778666"/>
                  </a:lnTo>
                  <a:lnTo>
                    <a:pt x="1033477" y="770749"/>
                  </a:lnTo>
                  <a:lnTo>
                    <a:pt x="1032841" y="762832"/>
                  </a:lnTo>
                  <a:lnTo>
                    <a:pt x="1031888" y="755548"/>
                  </a:lnTo>
                  <a:lnTo>
                    <a:pt x="1029665" y="740980"/>
                  </a:lnTo>
                  <a:lnTo>
                    <a:pt x="1027441" y="727995"/>
                  </a:lnTo>
                  <a:lnTo>
                    <a:pt x="1025217" y="718178"/>
                  </a:lnTo>
                  <a:lnTo>
                    <a:pt x="1022994" y="708994"/>
                  </a:lnTo>
                  <a:lnTo>
                    <a:pt x="1227572" y="773599"/>
                  </a:lnTo>
                  <a:lnTo>
                    <a:pt x="1458835" y="607651"/>
                  </a:lnTo>
                  <a:lnTo>
                    <a:pt x="1462965" y="605118"/>
                  </a:lnTo>
                  <a:lnTo>
                    <a:pt x="1467095" y="602268"/>
                  </a:lnTo>
                  <a:lnTo>
                    <a:pt x="1470589" y="600051"/>
                  </a:lnTo>
                  <a:lnTo>
                    <a:pt x="1474719" y="598467"/>
                  </a:lnTo>
                  <a:lnTo>
                    <a:pt x="1479166" y="596567"/>
                  </a:lnTo>
                  <a:lnTo>
                    <a:pt x="1483296" y="594984"/>
                  </a:lnTo>
                  <a:lnTo>
                    <a:pt x="1491873" y="592767"/>
                  </a:lnTo>
                  <a:lnTo>
                    <a:pt x="1500768" y="591183"/>
                  </a:lnTo>
                  <a:lnTo>
                    <a:pt x="1509345" y="590550"/>
                  </a:lnTo>
                  <a:close/>
                  <a:moveTo>
                    <a:pt x="690596" y="539750"/>
                  </a:moveTo>
                  <a:lnTo>
                    <a:pt x="691548" y="539750"/>
                  </a:lnTo>
                  <a:lnTo>
                    <a:pt x="693769" y="540067"/>
                  </a:lnTo>
                  <a:lnTo>
                    <a:pt x="702016" y="540702"/>
                  </a:lnTo>
                  <a:lnTo>
                    <a:pt x="727394" y="541020"/>
                  </a:lnTo>
                  <a:lnTo>
                    <a:pt x="757531" y="541655"/>
                  </a:lnTo>
                  <a:lnTo>
                    <a:pt x="770854" y="541972"/>
                  </a:lnTo>
                  <a:lnTo>
                    <a:pt x="781640" y="543242"/>
                  </a:lnTo>
                  <a:lnTo>
                    <a:pt x="781957" y="543242"/>
                  </a:lnTo>
                  <a:lnTo>
                    <a:pt x="785763" y="546734"/>
                  </a:lnTo>
                  <a:lnTo>
                    <a:pt x="789887" y="552130"/>
                  </a:lnTo>
                  <a:lnTo>
                    <a:pt x="794646" y="558479"/>
                  </a:lnTo>
                  <a:lnTo>
                    <a:pt x="799404" y="566415"/>
                  </a:lnTo>
                  <a:lnTo>
                    <a:pt x="804797" y="576573"/>
                  </a:lnTo>
                  <a:lnTo>
                    <a:pt x="809872" y="588001"/>
                  </a:lnTo>
                  <a:lnTo>
                    <a:pt x="812093" y="594668"/>
                  </a:lnTo>
                  <a:lnTo>
                    <a:pt x="814631" y="602286"/>
                  </a:lnTo>
                  <a:lnTo>
                    <a:pt x="817169" y="609905"/>
                  </a:lnTo>
                  <a:lnTo>
                    <a:pt x="820024" y="618476"/>
                  </a:lnTo>
                  <a:lnTo>
                    <a:pt x="822244" y="627364"/>
                  </a:lnTo>
                  <a:lnTo>
                    <a:pt x="824465" y="637205"/>
                  </a:lnTo>
                  <a:lnTo>
                    <a:pt x="826685" y="647681"/>
                  </a:lnTo>
                  <a:lnTo>
                    <a:pt x="828906" y="658791"/>
                  </a:lnTo>
                  <a:lnTo>
                    <a:pt x="830809" y="670537"/>
                  </a:lnTo>
                  <a:lnTo>
                    <a:pt x="832395" y="683235"/>
                  </a:lnTo>
                  <a:lnTo>
                    <a:pt x="834299" y="696567"/>
                  </a:lnTo>
                  <a:lnTo>
                    <a:pt x="835885" y="710535"/>
                  </a:lnTo>
                  <a:lnTo>
                    <a:pt x="836836" y="725454"/>
                  </a:lnTo>
                  <a:lnTo>
                    <a:pt x="838105" y="741644"/>
                  </a:lnTo>
                  <a:lnTo>
                    <a:pt x="839057" y="757834"/>
                  </a:lnTo>
                  <a:lnTo>
                    <a:pt x="840009" y="775611"/>
                  </a:lnTo>
                  <a:lnTo>
                    <a:pt x="840326" y="794022"/>
                  </a:lnTo>
                  <a:lnTo>
                    <a:pt x="840643" y="813069"/>
                  </a:lnTo>
                  <a:lnTo>
                    <a:pt x="840326" y="833703"/>
                  </a:lnTo>
                  <a:lnTo>
                    <a:pt x="840326" y="854972"/>
                  </a:lnTo>
                  <a:lnTo>
                    <a:pt x="844767" y="839735"/>
                  </a:lnTo>
                  <a:lnTo>
                    <a:pt x="849208" y="824497"/>
                  </a:lnTo>
                  <a:lnTo>
                    <a:pt x="857456" y="794975"/>
                  </a:lnTo>
                  <a:lnTo>
                    <a:pt x="864435" y="767992"/>
                  </a:lnTo>
                  <a:lnTo>
                    <a:pt x="870145" y="742914"/>
                  </a:lnTo>
                  <a:lnTo>
                    <a:pt x="878710" y="705456"/>
                  </a:lnTo>
                  <a:lnTo>
                    <a:pt x="881248" y="694028"/>
                  </a:lnTo>
                  <a:lnTo>
                    <a:pt x="882517" y="688314"/>
                  </a:lnTo>
                  <a:lnTo>
                    <a:pt x="878076" y="679425"/>
                  </a:lnTo>
                  <a:lnTo>
                    <a:pt x="874586" y="670854"/>
                  </a:lnTo>
                  <a:lnTo>
                    <a:pt x="871097" y="663236"/>
                  </a:lnTo>
                  <a:lnTo>
                    <a:pt x="868559" y="655617"/>
                  </a:lnTo>
                  <a:lnTo>
                    <a:pt x="864752" y="644506"/>
                  </a:lnTo>
                  <a:lnTo>
                    <a:pt x="863801" y="640380"/>
                  </a:lnTo>
                  <a:lnTo>
                    <a:pt x="867290" y="637205"/>
                  </a:lnTo>
                  <a:lnTo>
                    <a:pt x="876489" y="629269"/>
                  </a:lnTo>
                  <a:lnTo>
                    <a:pt x="881882" y="624507"/>
                  </a:lnTo>
                  <a:lnTo>
                    <a:pt x="888227" y="619746"/>
                  </a:lnTo>
                  <a:lnTo>
                    <a:pt x="894571" y="615619"/>
                  </a:lnTo>
                  <a:lnTo>
                    <a:pt x="900598" y="611810"/>
                  </a:lnTo>
                  <a:lnTo>
                    <a:pt x="921535" y="619746"/>
                  </a:lnTo>
                  <a:lnTo>
                    <a:pt x="939300" y="659426"/>
                  </a:lnTo>
                  <a:lnTo>
                    <a:pt x="934224" y="671172"/>
                  </a:lnTo>
                  <a:lnTo>
                    <a:pt x="928514" y="683235"/>
                  </a:lnTo>
                  <a:lnTo>
                    <a:pt x="922487" y="695932"/>
                  </a:lnTo>
                  <a:lnTo>
                    <a:pt x="923439" y="707043"/>
                  </a:lnTo>
                  <a:lnTo>
                    <a:pt x="924073" y="720693"/>
                  </a:lnTo>
                  <a:lnTo>
                    <a:pt x="924708" y="736248"/>
                  </a:lnTo>
                  <a:lnTo>
                    <a:pt x="924073" y="753390"/>
                  </a:lnTo>
                  <a:lnTo>
                    <a:pt x="923439" y="790213"/>
                  </a:lnTo>
                  <a:lnTo>
                    <a:pt x="921852" y="827354"/>
                  </a:lnTo>
                  <a:lnTo>
                    <a:pt x="920266" y="862273"/>
                  </a:lnTo>
                  <a:lnTo>
                    <a:pt x="918680" y="891161"/>
                  </a:lnTo>
                  <a:lnTo>
                    <a:pt x="916777" y="918461"/>
                  </a:lnTo>
                  <a:lnTo>
                    <a:pt x="918680" y="913382"/>
                  </a:lnTo>
                  <a:lnTo>
                    <a:pt x="923756" y="899097"/>
                  </a:lnTo>
                  <a:lnTo>
                    <a:pt x="927245" y="888621"/>
                  </a:lnTo>
                  <a:lnTo>
                    <a:pt x="931369" y="876241"/>
                  </a:lnTo>
                  <a:lnTo>
                    <a:pt x="935493" y="862273"/>
                  </a:lnTo>
                  <a:lnTo>
                    <a:pt x="939934" y="846401"/>
                  </a:lnTo>
                  <a:lnTo>
                    <a:pt x="943741" y="828307"/>
                  </a:lnTo>
                  <a:lnTo>
                    <a:pt x="947865" y="809260"/>
                  </a:lnTo>
                  <a:lnTo>
                    <a:pt x="951672" y="788626"/>
                  </a:lnTo>
                  <a:lnTo>
                    <a:pt x="955161" y="766722"/>
                  </a:lnTo>
                  <a:lnTo>
                    <a:pt x="957699" y="743866"/>
                  </a:lnTo>
                  <a:lnTo>
                    <a:pt x="958650" y="731486"/>
                  </a:lnTo>
                  <a:lnTo>
                    <a:pt x="959919" y="719106"/>
                  </a:lnTo>
                  <a:lnTo>
                    <a:pt x="960554" y="707043"/>
                  </a:lnTo>
                  <a:lnTo>
                    <a:pt x="960871" y="694345"/>
                  </a:lnTo>
                  <a:lnTo>
                    <a:pt x="961188" y="681330"/>
                  </a:lnTo>
                  <a:lnTo>
                    <a:pt x="961188" y="668315"/>
                  </a:lnTo>
                  <a:lnTo>
                    <a:pt x="969119" y="649268"/>
                  </a:lnTo>
                  <a:lnTo>
                    <a:pt x="970705" y="651173"/>
                  </a:lnTo>
                  <a:lnTo>
                    <a:pt x="973877" y="656887"/>
                  </a:lnTo>
                  <a:lnTo>
                    <a:pt x="976098" y="661331"/>
                  </a:lnTo>
                  <a:lnTo>
                    <a:pt x="978636" y="666727"/>
                  </a:lnTo>
                  <a:lnTo>
                    <a:pt x="981808" y="673076"/>
                  </a:lnTo>
                  <a:lnTo>
                    <a:pt x="984663" y="681012"/>
                  </a:lnTo>
                  <a:lnTo>
                    <a:pt x="988152" y="690218"/>
                  </a:lnTo>
                  <a:lnTo>
                    <a:pt x="991007" y="700377"/>
                  </a:lnTo>
                  <a:lnTo>
                    <a:pt x="993862" y="712122"/>
                  </a:lnTo>
                  <a:lnTo>
                    <a:pt x="997035" y="724820"/>
                  </a:lnTo>
                  <a:lnTo>
                    <a:pt x="999572" y="739422"/>
                  </a:lnTo>
                  <a:lnTo>
                    <a:pt x="1002110" y="754977"/>
                  </a:lnTo>
                  <a:lnTo>
                    <a:pt x="1004013" y="772436"/>
                  </a:lnTo>
                  <a:lnTo>
                    <a:pt x="1005600" y="790848"/>
                  </a:lnTo>
                  <a:lnTo>
                    <a:pt x="1005282" y="796244"/>
                  </a:lnTo>
                  <a:lnTo>
                    <a:pt x="1004331" y="801958"/>
                  </a:lnTo>
                  <a:lnTo>
                    <a:pt x="1003062" y="809260"/>
                  </a:lnTo>
                  <a:lnTo>
                    <a:pt x="1000841" y="817196"/>
                  </a:lnTo>
                  <a:lnTo>
                    <a:pt x="997669" y="826085"/>
                  </a:lnTo>
                  <a:lnTo>
                    <a:pt x="994497" y="836243"/>
                  </a:lnTo>
                  <a:lnTo>
                    <a:pt x="985932" y="858781"/>
                  </a:lnTo>
                  <a:lnTo>
                    <a:pt x="964043" y="914969"/>
                  </a:lnTo>
                  <a:lnTo>
                    <a:pt x="951037" y="948301"/>
                  </a:lnTo>
                  <a:lnTo>
                    <a:pt x="937079" y="985442"/>
                  </a:lnTo>
                  <a:lnTo>
                    <a:pt x="922804" y="1025757"/>
                  </a:lnTo>
                  <a:lnTo>
                    <a:pt x="915825" y="1047026"/>
                  </a:lnTo>
                  <a:lnTo>
                    <a:pt x="908212" y="1068929"/>
                  </a:lnTo>
                  <a:lnTo>
                    <a:pt x="901233" y="1091785"/>
                  </a:lnTo>
                  <a:lnTo>
                    <a:pt x="894254" y="1115594"/>
                  </a:lnTo>
                  <a:lnTo>
                    <a:pt x="886958" y="1139719"/>
                  </a:lnTo>
                  <a:lnTo>
                    <a:pt x="880296" y="1165115"/>
                  </a:lnTo>
                  <a:lnTo>
                    <a:pt x="873634" y="1190510"/>
                  </a:lnTo>
                  <a:lnTo>
                    <a:pt x="867290" y="1217493"/>
                  </a:lnTo>
                  <a:lnTo>
                    <a:pt x="861580" y="1244476"/>
                  </a:lnTo>
                  <a:lnTo>
                    <a:pt x="855553" y="1272728"/>
                  </a:lnTo>
                  <a:lnTo>
                    <a:pt x="850477" y="1301298"/>
                  </a:lnTo>
                  <a:lnTo>
                    <a:pt x="845402" y="1330821"/>
                  </a:lnTo>
                  <a:lnTo>
                    <a:pt x="840960" y="1360343"/>
                  </a:lnTo>
                  <a:lnTo>
                    <a:pt x="836836" y="1391135"/>
                  </a:lnTo>
                  <a:lnTo>
                    <a:pt x="874586" y="1434307"/>
                  </a:lnTo>
                  <a:lnTo>
                    <a:pt x="949768" y="1522239"/>
                  </a:lnTo>
                  <a:lnTo>
                    <a:pt x="990373" y="1569856"/>
                  </a:lnTo>
                  <a:lnTo>
                    <a:pt x="1026219" y="1613028"/>
                  </a:lnTo>
                  <a:lnTo>
                    <a:pt x="1041129" y="1631122"/>
                  </a:lnTo>
                  <a:lnTo>
                    <a:pt x="1053500" y="1646042"/>
                  </a:lnTo>
                  <a:lnTo>
                    <a:pt x="1062065" y="1657470"/>
                  </a:lnTo>
                  <a:lnTo>
                    <a:pt x="1066824" y="1664137"/>
                  </a:lnTo>
                  <a:lnTo>
                    <a:pt x="1071582" y="1671755"/>
                  </a:lnTo>
                  <a:lnTo>
                    <a:pt x="1077292" y="1680326"/>
                  </a:lnTo>
                  <a:lnTo>
                    <a:pt x="1080147" y="1685088"/>
                  </a:lnTo>
                  <a:lnTo>
                    <a:pt x="1083002" y="1689850"/>
                  </a:lnTo>
                  <a:lnTo>
                    <a:pt x="1085540" y="1695564"/>
                  </a:lnTo>
                  <a:lnTo>
                    <a:pt x="1088395" y="1701913"/>
                  </a:lnTo>
                  <a:lnTo>
                    <a:pt x="1090616" y="1708579"/>
                  </a:lnTo>
                  <a:lnTo>
                    <a:pt x="1091884" y="1715880"/>
                  </a:lnTo>
                  <a:lnTo>
                    <a:pt x="1093471" y="1724134"/>
                  </a:lnTo>
                  <a:lnTo>
                    <a:pt x="1093788" y="1733022"/>
                  </a:lnTo>
                  <a:lnTo>
                    <a:pt x="1093788" y="1742545"/>
                  </a:lnTo>
                  <a:lnTo>
                    <a:pt x="1092836" y="1753021"/>
                  </a:lnTo>
                  <a:lnTo>
                    <a:pt x="1090933" y="1765084"/>
                  </a:lnTo>
                  <a:lnTo>
                    <a:pt x="1087761" y="1777147"/>
                  </a:lnTo>
                  <a:lnTo>
                    <a:pt x="1086809" y="1785083"/>
                  </a:lnTo>
                  <a:lnTo>
                    <a:pt x="1084271" y="1801272"/>
                  </a:lnTo>
                  <a:lnTo>
                    <a:pt x="1076340" y="1854920"/>
                  </a:lnTo>
                  <a:lnTo>
                    <a:pt x="1054452" y="2009516"/>
                  </a:lnTo>
                  <a:lnTo>
                    <a:pt x="1023681" y="2230139"/>
                  </a:lnTo>
                  <a:lnTo>
                    <a:pt x="1022730" y="2236488"/>
                  </a:lnTo>
                  <a:lnTo>
                    <a:pt x="1021461" y="2242520"/>
                  </a:lnTo>
                  <a:lnTo>
                    <a:pt x="1019875" y="2248551"/>
                  </a:lnTo>
                  <a:lnTo>
                    <a:pt x="1018289" y="2254582"/>
                  </a:lnTo>
                  <a:lnTo>
                    <a:pt x="1015751" y="2259979"/>
                  </a:lnTo>
                  <a:lnTo>
                    <a:pt x="1013530" y="2265693"/>
                  </a:lnTo>
                  <a:lnTo>
                    <a:pt x="1011310" y="2271407"/>
                  </a:lnTo>
                  <a:lnTo>
                    <a:pt x="1008455" y="2276486"/>
                  </a:lnTo>
                  <a:lnTo>
                    <a:pt x="1005917" y="2281248"/>
                  </a:lnTo>
                  <a:lnTo>
                    <a:pt x="1002427" y="2286009"/>
                  </a:lnTo>
                  <a:lnTo>
                    <a:pt x="999255" y="2291088"/>
                  </a:lnTo>
                  <a:lnTo>
                    <a:pt x="995766" y="2295533"/>
                  </a:lnTo>
                  <a:lnTo>
                    <a:pt x="992276" y="2299659"/>
                  </a:lnTo>
                  <a:lnTo>
                    <a:pt x="988470" y="2303469"/>
                  </a:lnTo>
                  <a:lnTo>
                    <a:pt x="984346" y="2307278"/>
                  </a:lnTo>
                  <a:lnTo>
                    <a:pt x="980222" y="2311087"/>
                  </a:lnTo>
                  <a:lnTo>
                    <a:pt x="975781" y="2314262"/>
                  </a:lnTo>
                  <a:lnTo>
                    <a:pt x="971339" y="2317436"/>
                  </a:lnTo>
                  <a:lnTo>
                    <a:pt x="966581" y="2320293"/>
                  </a:lnTo>
                  <a:lnTo>
                    <a:pt x="961823" y="2322833"/>
                  </a:lnTo>
                  <a:lnTo>
                    <a:pt x="956747" y="2325372"/>
                  </a:lnTo>
                  <a:lnTo>
                    <a:pt x="951989" y="2327277"/>
                  </a:lnTo>
                  <a:lnTo>
                    <a:pt x="946913" y="2329182"/>
                  </a:lnTo>
                  <a:lnTo>
                    <a:pt x="941203" y="2331086"/>
                  </a:lnTo>
                  <a:lnTo>
                    <a:pt x="936128" y="2332674"/>
                  </a:lnTo>
                  <a:lnTo>
                    <a:pt x="930418" y="2333309"/>
                  </a:lnTo>
                  <a:lnTo>
                    <a:pt x="925025" y="2334578"/>
                  </a:lnTo>
                  <a:lnTo>
                    <a:pt x="919315" y="2334896"/>
                  </a:lnTo>
                  <a:lnTo>
                    <a:pt x="913605" y="2335213"/>
                  </a:lnTo>
                  <a:lnTo>
                    <a:pt x="907577" y="2335213"/>
                  </a:lnTo>
                  <a:lnTo>
                    <a:pt x="901550" y="2334896"/>
                  </a:lnTo>
                  <a:lnTo>
                    <a:pt x="895523" y="2333943"/>
                  </a:lnTo>
                  <a:lnTo>
                    <a:pt x="889813" y="2333309"/>
                  </a:lnTo>
                  <a:lnTo>
                    <a:pt x="883786" y="2332356"/>
                  </a:lnTo>
                  <a:lnTo>
                    <a:pt x="878076" y="2330769"/>
                  </a:lnTo>
                  <a:lnTo>
                    <a:pt x="872683" y="2328864"/>
                  </a:lnTo>
                  <a:lnTo>
                    <a:pt x="867290" y="2326642"/>
                  </a:lnTo>
                  <a:lnTo>
                    <a:pt x="862214" y="2324420"/>
                  </a:lnTo>
                  <a:lnTo>
                    <a:pt x="857456" y="2321881"/>
                  </a:lnTo>
                  <a:lnTo>
                    <a:pt x="852698" y="2319341"/>
                  </a:lnTo>
                  <a:lnTo>
                    <a:pt x="848257" y="2316167"/>
                  </a:lnTo>
                  <a:lnTo>
                    <a:pt x="843815" y="2312992"/>
                  </a:lnTo>
                  <a:lnTo>
                    <a:pt x="839692" y="2309183"/>
                  </a:lnTo>
                  <a:lnTo>
                    <a:pt x="835568" y="2305373"/>
                  </a:lnTo>
                  <a:lnTo>
                    <a:pt x="831761" y="2301882"/>
                  </a:lnTo>
                  <a:lnTo>
                    <a:pt x="827954" y="2297755"/>
                  </a:lnTo>
                  <a:lnTo>
                    <a:pt x="824782" y="2293311"/>
                  </a:lnTo>
                  <a:lnTo>
                    <a:pt x="821293" y="2288866"/>
                  </a:lnTo>
                  <a:lnTo>
                    <a:pt x="818755" y="2283787"/>
                  </a:lnTo>
                  <a:lnTo>
                    <a:pt x="815900" y="2279026"/>
                  </a:lnTo>
                  <a:lnTo>
                    <a:pt x="813362" y="2274264"/>
                  </a:lnTo>
                  <a:lnTo>
                    <a:pt x="811141" y="2269185"/>
                  </a:lnTo>
                  <a:lnTo>
                    <a:pt x="809238" y="2263471"/>
                  </a:lnTo>
                  <a:lnTo>
                    <a:pt x="807335" y="2258392"/>
                  </a:lnTo>
                  <a:lnTo>
                    <a:pt x="805749" y="2252678"/>
                  </a:lnTo>
                  <a:lnTo>
                    <a:pt x="804162" y="2246646"/>
                  </a:lnTo>
                  <a:lnTo>
                    <a:pt x="803211" y="2241250"/>
                  </a:lnTo>
                  <a:lnTo>
                    <a:pt x="802576" y="2234901"/>
                  </a:lnTo>
                  <a:lnTo>
                    <a:pt x="801942" y="2228869"/>
                  </a:lnTo>
                  <a:lnTo>
                    <a:pt x="801625" y="2222838"/>
                  </a:lnTo>
                  <a:lnTo>
                    <a:pt x="801625" y="2216807"/>
                  </a:lnTo>
                  <a:lnTo>
                    <a:pt x="801942" y="2210458"/>
                  </a:lnTo>
                  <a:lnTo>
                    <a:pt x="802576" y="2204109"/>
                  </a:lnTo>
                  <a:lnTo>
                    <a:pt x="803211" y="2197443"/>
                  </a:lnTo>
                  <a:lnTo>
                    <a:pt x="833981" y="1990152"/>
                  </a:lnTo>
                  <a:lnTo>
                    <a:pt x="855235" y="1846032"/>
                  </a:lnTo>
                  <a:lnTo>
                    <a:pt x="861897" y="1797146"/>
                  </a:lnTo>
                  <a:lnTo>
                    <a:pt x="863801" y="1783178"/>
                  </a:lnTo>
                  <a:lnTo>
                    <a:pt x="864435" y="1777147"/>
                  </a:lnTo>
                  <a:lnTo>
                    <a:pt x="861897" y="1774290"/>
                  </a:lnTo>
                  <a:lnTo>
                    <a:pt x="855553" y="1767623"/>
                  </a:lnTo>
                  <a:lnTo>
                    <a:pt x="833030" y="1744133"/>
                  </a:lnTo>
                  <a:lnTo>
                    <a:pt x="763558" y="1673343"/>
                  </a:lnTo>
                  <a:lnTo>
                    <a:pt x="687424" y="1595886"/>
                  </a:lnTo>
                  <a:lnTo>
                    <a:pt x="657288" y="1564777"/>
                  </a:lnTo>
                  <a:lnTo>
                    <a:pt x="637620" y="1543825"/>
                  </a:lnTo>
                  <a:lnTo>
                    <a:pt x="624931" y="1537159"/>
                  </a:lnTo>
                  <a:lnTo>
                    <a:pt x="612876" y="1530175"/>
                  </a:lnTo>
                  <a:lnTo>
                    <a:pt x="600822" y="1523192"/>
                  </a:lnTo>
                  <a:lnTo>
                    <a:pt x="589719" y="1516208"/>
                  </a:lnTo>
                  <a:lnTo>
                    <a:pt x="578933" y="1508907"/>
                  </a:lnTo>
                  <a:lnTo>
                    <a:pt x="569100" y="1501605"/>
                  </a:lnTo>
                  <a:lnTo>
                    <a:pt x="559266" y="1494622"/>
                  </a:lnTo>
                  <a:lnTo>
                    <a:pt x="550383" y="1487003"/>
                  </a:lnTo>
                  <a:lnTo>
                    <a:pt x="541818" y="1480019"/>
                  </a:lnTo>
                  <a:lnTo>
                    <a:pt x="533570" y="1472718"/>
                  </a:lnTo>
                  <a:lnTo>
                    <a:pt x="525957" y="1465099"/>
                  </a:lnTo>
                  <a:lnTo>
                    <a:pt x="518978" y="1458116"/>
                  </a:lnTo>
                  <a:lnTo>
                    <a:pt x="511682" y="1451132"/>
                  </a:lnTo>
                  <a:lnTo>
                    <a:pt x="505655" y="1444148"/>
                  </a:lnTo>
                  <a:lnTo>
                    <a:pt x="499945" y="1436847"/>
                  </a:lnTo>
                  <a:lnTo>
                    <a:pt x="494235" y="1430181"/>
                  </a:lnTo>
                  <a:lnTo>
                    <a:pt x="489159" y="1423514"/>
                  </a:lnTo>
                  <a:lnTo>
                    <a:pt x="484718" y="1416848"/>
                  </a:lnTo>
                  <a:lnTo>
                    <a:pt x="480277" y="1410499"/>
                  </a:lnTo>
                  <a:lnTo>
                    <a:pt x="476470" y="1404150"/>
                  </a:lnTo>
                  <a:lnTo>
                    <a:pt x="473298" y="1397801"/>
                  </a:lnTo>
                  <a:lnTo>
                    <a:pt x="469808" y="1392405"/>
                  </a:lnTo>
                  <a:lnTo>
                    <a:pt x="464733" y="1381294"/>
                  </a:lnTo>
                  <a:lnTo>
                    <a:pt x="460926" y="1371453"/>
                  </a:lnTo>
                  <a:lnTo>
                    <a:pt x="458706" y="1362565"/>
                  </a:lnTo>
                  <a:lnTo>
                    <a:pt x="457754" y="1359073"/>
                  </a:lnTo>
                  <a:lnTo>
                    <a:pt x="457119" y="1355264"/>
                  </a:lnTo>
                  <a:lnTo>
                    <a:pt x="457119" y="1352089"/>
                  </a:lnTo>
                  <a:lnTo>
                    <a:pt x="457119" y="1349550"/>
                  </a:lnTo>
                  <a:lnTo>
                    <a:pt x="456802" y="1347010"/>
                  </a:lnTo>
                  <a:lnTo>
                    <a:pt x="456168" y="1344788"/>
                  </a:lnTo>
                  <a:lnTo>
                    <a:pt x="454264" y="1342566"/>
                  </a:lnTo>
                  <a:lnTo>
                    <a:pt x="452361" y="1340344"/>
                  </a:lnTo>
                  <a:lnTo>
                    <a:pt x="449823" y="1338439"/>
                  </a:lnTo>
                  <a:lnTo>
                    <a:pt x="446968" y="1336217"/>
                  </a:lnTo>
                  <a:lnTo>
                    <a:pt x="440624" y="1332408"/>
                  </a:lnTo>
                  <a:lnTo>
                    <a:pt x="434279" y="1328598"/>
                  </a:lnTo>
                  <a:lnTo>
                    <a:pt x="431107" y="1326376"/>
                  </a:lnTo>
                  <a:lnTo>
                    <a:pt x="428887" y="1324472"/>
                  </a:lnTo>
                  <a:lnTo>
                    <a:pt x="426666" y="1322250"/>
                  </a:lnTo>
                  <a:lnTo>
                    <a:pt x="425397" y="1319393"/>
                  </a:lnTo>
                  <a:lnTo>
                    <a:pt x="424128" y="1317170"/>
                  </a:lnTo>
                  <a:lnTo>
                    <a:pt x="424128" y="1314631"/>
                  </a:lnTo>
                  <a:lnTo>
                    <a:pt x="425714" y="1302568"/>
                  </a:lnTo>
                  <a:lnTo>
                    <a:pt x="427618" y="1289553"/>
                  </a:lnTo>
                  <a:lnTo>
                    <a:pt x="429521" y="1275268"/>
                  </a:lnTo>
                  <a:lnTo>
                    <a:pt x="432059" y="1260983"/>
                  </a:lnTo>
                  <a:lnTo>
                    <a:pt x="438086" y="1229873"/>
                  </a:lnTo>
                  <a:lnTo>
                    <a:pt x="445382" y="1196542"/>
                  </a:lnTo>
                  <a:lnTo>
                    <a:pt x="453313" y="1161623"/>
                  </a:lnTo>
                  <a:lnTo>
                    <a:pt x="462195" y="1125117"/>
                  </a:lnTo>
                  <a:lnTo>
                    <a:pt x="471712" y="1087658"/>
                  </a:lnTo>
                  <a:lnTo>
                    <a:pt x="481229" y="1049883"/>
                  </a:lnTo>
                  <a:lnTo>
                    <a:pt x="501531" y="974014"/>
                  </a:lnTo>
                  <a:lnTo>
                    <a:pt x="521199" y="901001"/>
                  </a:lnTo>
                  <a:lnTo>
                    <a:pt x="538963" y="833386"/>
                  </a:lnTo>
                  <a:lnTo>
                    <a:pt x="546577" y="803228"/>
                  </a:lnTo>
                  <a:lnTo>
                    <a:pt x="553238" y="775293"/>
                  </a:lnTo>
                  <a:lnTo>
                    <a:pt x="622710" y="754659"/>
                  </a:lnTo>
                  <a:lnTo>
                    <a:pt x="591305" y="753072"/>
                  </a:lnTo>
                  <a:lnTo>
                    <a:pt x="520881" y="750215"/>
                  </a:lnTo>
                  <a:lnTo>
                    <a:pt x="482497" y="748628"/>
                  </a:lnTo>
                  <a:lnTo>
                    <a:pt x="448554" y="747358"/>
                  </a:lnTo>
                  <a:lnTo>
                    <a:pt x="423494" y="747041"/>
                  </a:lnTo>
                  <a:lnTo>
                    <a:pt x="415563" y="747358"/>
                  </a:lnTo>
                  <a:lnTo>
                    <a:pt x="411439" y="747993"/>
                  </a:lnTo>
                  <a:lnTo>
                    <a:pt x="409853" y="748628"/>
                  </a:lnTo>
                  <a:lnTo>
                    <a:pt x="406364" y="750850"/>
                  </a:lnTo>
                  <a:lnTo>
                    <a:pt x="396847" y="757516"/>
                  </a:lnTo>
                  <a:lnTo>
                    <a:pt x="382889" y="767992"/>
                  </a:lnTo>
                  <a:lnTo>
                    <a:pt x="366393" y="781007"/>
                  </a:lnTo>
                  <a:lnTo>
                    <a:pt x="325472" y="812752"/>
                  </a:lnTo>
                  <a:lnTo>
                    <a:pt x="279791" y="849258"/>
                  </a:lnTo>
                  <a:lnTo>
                    <a:pt x="195093" y="917826"/>
                  </a:lnTo>
                  <a:lnTo>
                    <a:pt x="154805" y="951158"/>
                  </a:lnTo>
                  <a:lnTo>
                    <a:pt x="154488" y="951475"/>
                  </a:lnTo>
                  <a:lnTo>
                    <a:pt x="150681" y="954332"/>
                  </a:lnTo>
                  <a:lnTo>
                    <a:pt x="146875" y="957506"/>
                  </a:lnTo>
                  <a:lnTo>
                    <a:pt x="143068" y="960046"/>
                  </a:lnTo>
                  <a:lnTo>
                    <a:pt x="139261" y="962586"/>
                  </a:lnTo>
                  <a:lnTo>
                    <a:pt x="135454" y="964808"/>
                  </a:lnTo>
                  <a:lnTo>
                    <a:pt x="131013" y="966712"/>
                  </a:lnTo>
                  <a:lnTo>
                    <a:pt x="126889" y="968617"/>
                  </a:lnTo>
                  <a:lnTo>
                    <a:pt x="122766" y="969887"/>
                  </a:lnTo>
                  <a:lnTo>
                    <a:pt x="113883" y="972426"/>
                  </a:lnTo>
                  <a:lnTo>
                    <a:pt x="105318" y="974014"/>
                  </a:lnTo>
                  <a:lnTo>
                    <a:pt x="96436" y="975283"/>
                  </a:lnTo>
                  <a:lnTo>
                    <a:pt x="87554" y="974966"/>
                  </a:lnTo>
                  <a:lnTo>
                    <a:pt x="78671" y="974014"/>
                  </a:lnTo>
                  <a:lnTo>
                    <a:pt x="70106" y="972109"/>
                  </a:lnTo>
                  <a:lnTo>
                    <a:pt x="61541" y="969569"/>
                  </a:lnTo>
                  <a:lnTo>
                    <a:pt x="52976" y="966395"/>
                  </a:lnTo>
                  <a:lnTo>
                    <a:pt x="48852" y="964490"/>
                  </a:lnTo>
                  <a:lnTo>
                    <a:pt x="45363" y="962268"/>
                  </a:lnTo>
                  <a:lnTo>
                    <a:pt x="41239" y="959729"/>
                  </a:lnTo>
                  <a:lnTo>
                    <a:pt x="37432" y="956872"/>
                  </a:lnTo>
                  <a:lnTo>
                    <a:pt x="33626" y="954015"/>
                  </a:lnTo>
                  <a:lnTo>
                    <a:pt x="30453" y="951158"/>
                  </a:lnTo>
                  <a:lnTo>
                    <a:pt x="26647" y="947666"/>
                  </a:lnTo>
                  <a:lnTo>
                    <a:pt x="23792" y="944491"/>
                  </a:lnTo>
                  <a:lnTo>
                    <a:pt x="20302" y="940682"/>
                  </a:lnTo>
                  <a:lnTo>
                    <a:pt x="17764" y="936873"/>
                  </a:lnTo>
                  <a:lnTo>
                    <a:pt x="14909" y="933063"/>
                  </a:lnTo>
                  <a:lnTo>
                    <a:pt x="12689" y="929254"/>
                  </a:lnTo>
                  <a:lnTo>
                    <a:pt x="10468" y="925127"/>
                  </a:lnTo>
                  <a:lnTo>
                    <a:pt x="8248" y="921000"/>
                  </a:lnTo>
                  <a:lnTo>
                    <a:pt x="6662" y="916874"/>
                  </a:lnTo>
                  <a:lnTo>
                    <a:pt x="4758" y="912429"/>
                  </a:lnTo>
                  <a:lnTo>
                    <a:pt x="2538" y="903858"/>
                  </a:lnTo>
                  <a:lnTo>
                    <a:pt x="634" y="894970"/>
                  </a:lnTo>
                  <a:lnTo>
                    <a:pt x="0" y="886399"/>
                  </a:lnTo>
                  <a:lnTo>
                    <a:pt x="0" y="877511"/>
                  </a:lnTo>
                  <a:lnTo>
                    <a:pt x="952" y="868622"/>
                  </a:lnTo>
                  <a:lnTo>
                    <a:pt x="2538" y="859734"/>
                  </a:lnTo>
                  <a:lnTo>
                    <a:pt x="5075" y="851163"/>
                  </a:lnTo>
                  <a:lnTo>
                    <a:pt x="8882" y="842909"/>
                  </a:lnTo>
                  <a:lnTo>
                    <a:pt x="10785" y="838782"/>
                  </a:lnTo>
                  <a:lnTo>
                    <a:pt x="13006" y="834656"/>
                  </a:lnTo>
                  <a:lnTo>
                    <a:pt x="15544" y="831164"/>
                  </a:lnTo>
                  <a:lnTo>
                    <a:pt x="18082" y="827354"/>
                  </a:lnTo>
                  <a:lnTo>
                    <a:pt x="20937" y="823545"/>
                  </a:lnTo>
                  <a:lnTo>
                    <a:pt x="24109" y="820053"/>
                  </a:lnTo>
                  <a:lnTo>
                    <a:pt x="27281" y="816561"/>
                  </a:lnTo>
                  <a:lnTo>
                    <a:pt x="30771" y="813069"/>
                  </a:lnTo>
                  <a:lnTo>
                    <a:pt x="80575" y="775611"/>
                  </a:lnTo>
                  <a:lnTo>
                    <a:pt x="189700" y="694028"/>
                  </a:lnTo>
                  <a:lnTo>
                    <a:pt x="248386" y="650220"/>
                  </a:lnTo>
                  <a:lnTo>
                    <a:pt x="300094" y="612127"/>
                  </a:lnTo>
                  <a:lnTo>
                    <a:pt x="321348" y="596572"/>
                  </a:lnTo>
                  <a:lnTo>
                    <a:pt x="337843" y="585144"/>
                  </a:lnTo>
                  <a:lnTo>
                    <a:pt x="349263" y="577208"/>
                  </a:lnTo>
                  <a:lnTo>
                    <a:pt x="352436" y="574986"/>
                  </a:lnTo>
                  <a:lnTo>
                    <a:pt x="354022" y="574351"/>
                  </a:lnTo>
                  <a:lnTo>
                    <a:pt x="460926" y="562606"/>
                  </a:lnTo>
                  <a:lnTo>
                    <a:pt x="554190" y="552448"/>
                  </a:lnTo>
                  <a:lnTo>
                    <a:pt x="595112" y="548003"/>
                  </a:lnTo>
                  <a:lnTo>
                    <a:pt x="631275" y="544512"/>
                  </a:lnTo>
                  <a:lnTo>
                    <a:pt x="663315" y="541655"/>
                  </a:lnTo>
                  <a:lnTo>
                    <a:pt x="690596" y="539750"/>
                  </a:lnTo>
                  <a:close/>
                  <a:moveTo>
                    <a:pt x="912333" y="0"/>
                  </a:moveTo>
                  <a:lnTo>
                    <a:pt x="923772" y="0"/>
                  </a:lnTo>
                  <a:lnTo>
                    <a:pt x="935529" y="0"/>
                  </a:lnTo>
                  <a:lnTo>
                    <a:pt x="943791" y="636"/>
                  </a:lnTo>
                  <a:lnTo>
                    <a:pt x="952052" y="1908"/>
                  </a:lnTo>
                  <a:lnTo>
                    <a:pt x="960632" y="3817"/>
                  </a:lnTo>
                  <a:lnTo>
                    <a:pt x="969211" y="5407"/>
                  </a:lnTo>
                  <a:lnTo>
                    <a:pt x="977473" y="8270"/>
                  </a:lnTo>
                  <a:lnTo>
                    <a:pt x="986052" y="11451"/>
                  </a:lnTo>
                  <a:lnTo>
                    <a:pt x="993996" y="14949"/>
                  </a:lnTo>
                  <a:lnTo>
                    <a:pt x="1001940" y="19084"/>
                  </a:lnTo>
                  <a:lnTo>
                    <a:pt x="1010202" y="22901"/>
                  </a:lnTo>
                  <a:lnTo>
                    <a:pt x="1017828" y="27990"/>
                  </a:lnTo>
                  <a:lnTo>
                    <a:pt x="1025454" y="33080"/>
                  </a:lnTo>
                  <a:lnTo>
                    <a:pt x="1032762" y="39123"/>
                  </a:lnTo>
                  <a:lnTo>
                    <a:pt x="1039753" y="44848"/>
                  </a:lnTo>
                  <a:lnTo>
                    <a:pt x="1047061" y="51210"/>
                  </a:lnTo>
                  <a:lnTo>
                    <a:pt x="1053734" y="57889"/>
                  </a:lnTo>
                  <a:lnTo>
                    <a:pt x="1060407" y="65523"/>
                  </a:lnTo>
                  <a:lnTo>
                    <a:pt x="1066127" y="72839"/>
                  </a:lnTo>
                  <a:lnTo>
                    <a:pt x="1072164" y="80791"/>
                  </a:lnTo>
                  <a:lnTo>
                    <a:pt x="1077884" y="89061"/>
                  </a:lnTo>
                  <a:lnTo>
                    <a:pt x="1082968" y="97331"/>
                  </a:lnTo>
                  <a:lnTo>
                    <a:pt x="1087734" y="106555"/>
                  </a:lnTo>
                  <a:lnTo>
                    <a:pt x="1092183" y="115779"/>
                  </a:lnTo>
                  <a:lnTo>
                    <a:pt x="1096313" y="125003"/>
                  </a:lnTo>
                  <a:lnTo>
                    <a:pt x="1100127" y="134546"/>
                  </a:lnTo>
                  <a:lnTo>
                    <a:pt x="1103304" y="145042"/>
                  </a:lnTo>
                  <a:lnTo>
                    <a:pt x="1106164" y="155220"/>
                  </a:lnTo>
                  <a:lnTo>
                    <a:pt x="1108706" y="166035"/>
                  </a:lnTo>
                  <a:lnTo>
                    <a:pt x="1110612" y="176849"/>
                  </a:lnTo>
                  <a:lnTo>
                    <a:pt x="1111566" y="187982"/>
                  </a:lnTo>
                  <a:lnTo>
                    <a:pt x="1112519" y="199433"/>
                  </a:lnTo>
                  <a:lnTo>
                    <a:pt x="1112837" y="210883"/>
                  </a:lnTo>
                  <a:lnTo>
                    <a:pt x="1112519" y="222970"/>
                  </a:lnTo>
                  <a:lnTo>
                    <a:pt x="1110930" y="247144"/>
                  </a:lnTo>
                  <a:lnTo>
                    <a:pt x="1109024" y="271636"/>
                  </a:lnTo>
                  <a:lnTo>
                    <a:pt x="1106164" y="296764"/>
                  </a:lnTo>
                  <a:lnTo>
                    <a:pt x="1104575" y="308851"/>
                  </a:lnTo>
                  <a:lnTo>
                    <a:pt x="1102351" y="321574"/>
                  </a:lnTo>
                  <a:lnTo>
                    <a:pt x="1100444" y="333978"/>
                  </a:lnTo>
                  <a:lnTo>
                    <a:pt x="1097902" y="345747"/>
                  </a:lnTo>
                  <a:lnTo>
                    <a:pt x="1095360" y="358152"/>
                  </a:lnTo>
                  <a:lnTo>
                    <a:pt x="1092183" y="369921"/>
                  </a:lnTo>
                  <a:lnTo>
                    <a:pt x="1089323" y="381372"/>
                  </a:lnTo>
                  <a:lnTo>
                    <a:pt x="1085510" y="393140"/>
                  </a:lnTo>
                  <a:lnTo>
                    <a:pt x="1082014" y="404273"/>
                  </a:lnTo>
                  <a:lnTo>
                    <a:pt x="1077884" y="415406"/>
                  </a:lnTo>
                  <a:lnTo>
                    <a:pt x="1073753" y="425902"/>
                  </a:lnTo>
                  <a:lnTo>
                    <a:pt x="1068986" y="436080"/>
                  </a:lnTo>
                  <a:lnTo>
                    <a:pt x="1063585" y="445941"/>
                  </a:lnTo>
                  <a:lnTo>
                    <a:pt x="1058501" y="455483"/>
                  </a:lnTo>
                  <a:lnTo>
                    <a:pt x="1052463" y="464389"/>
                  </a:lnTo>
                  <a:lnTo>
                    <a:pt x="1046108" y="472977"/>
                  </a:lnTo>
                  <a:lnTo>
                    <a:pt x="1039753" y="481247"/>
                  </a:lnTo>
                  <a:lnTo>
                    <a:pt x="1032762" y="488563"/>
                  </a:lnTo>
                  <a:lnTo>
                    <a:pt x="1025454" y="495242"/>
                  </a:lnTo>
                  <a:lnTo>
                    <a:pt x="1017510" y="501922"/>
                  </a:lnTo>
                  <a:lnTo>
                    <a:pt x="1009248" y="507647"/>
                  </a:lnTo>
                  <a:lnTo>
                    <a:pt x="1000351" y="512736"/>
                  </a:lnTo>
                  <a:lnTo>
                    <a:pt x="991454" y="516871"/>
                  </a:lnTo>
                  <a:lnTo>
                    <a:pt x="981921" y="520688"/>
                  </a:lnTo>
                  <a:lnTo>
                    <a:pt x="971435" y="523551"/>
                  </a:lnTo>
                  <a:lnTo>
                    <a:pt x="960949" y="525778"/>
                  </a:lnTo>
                  <a:lnTo>
                    <a:pt x="953005" y="526732"/>
                  </a:lnTo>
                  <a:lnTo>
                    <a:pt x="944426" y="527050"/>
                  </a:lnTo>
                  <a:lnTo>
                    <a:pt x="935847" y="526414"/>
                  </a:lnTo>
                  <a:lnTo>
                    <a:pt x="926314" y="525141"/>
                  </a:lnTo>
                  <a:lnTo>
                    <a:pt x="917099" y="523233"/>
                  </a:lnTo>
                  <a:lnTo>
                    <a:pt x="907884" y="520688"/>
                  </a:lnTo>
                  <a:lnTo>
                    <a:pt x="898669" y="517190"/>
                  </a:lnTo>
                  <a:lnTo>
                    <a:pt x="888819" y="513373"/>
                  </a:lnTo>
                  <a:lnTo>
                    <a:pt x="879286" y="508283"/>
                  </a:lnTo>
                  <a:lnTo>
                    <a:pt x="869118" y="503194"/>
                  </a:lnTo>
                  <a:lnTo>
                    <a:pt x="859585" y="496833"/>
                  </a:lnTo>
                  <a:lnTo>
                    <a:pt x="849735" y="490153"/>
                  </a:lnTo>
                  <a:lnTo>
                    <a:pt x="840202" y="482837"/>
                  </a:lnTo>
                  <a:lnTo>
                    <a:pt x="830987" y="474886"/>
                  </a:lnTo>
                  <a:lnTo>
                    <a:pt x="821454" y="465979"/>
                  </a:lnTo>
                  <a:lnTo>
                    <a:pt x="812239" y="456755"/>
                  </a:lnTo>
                  <a:lnTo>
                    <a:pt x="803342" y="446577"/>
                  </a:lnTo>
                  <a:lnTo>
                    <a:pt x="794445" y="435762"/>
                  </a:lnTo>
                  <a:lnTo>
                    <a:pt x="786183" y="424630"/>
                  </a:lnTo>
                  <a:lnTo>
                    <a:pt x="778240" y="412225"/>
                  </a:lnTo>
                  <a:lnTo>
                    <a:pt x="770296" y="400138"/>
                  </a:lnTo>
                  <a:lnTo>
                    <a:pt x="762987" y="386779"/>
                  </a:lnTo>
                  <a:lnTo>
                    <a:pt x="756314" y="372784"/>
                  </a:lnTo>
                  <a:lnTo>
                    <a:pt x="749324" y="358470"/>
                  </a:lnTo>
                  <a:lnTo>
                    <a:pt x="743604" y="343203"/>
                  </a:lnTo>
                  <a:lnTo>
                    <a:pt x="738202" y="327617"/>
                  </a:lnTo>
                  <a:lnTo>
                    <a:pt x="733436" y="311077"/>
                  </a:lnTo>
                  <a:lnTo>
                    <a:pt x="728987" y="294219"/>
                  </a:lnTo>
                  <a:lnTo>
                    <a:pt x="725810" y="276725"/>
                  </a:lnTo>
                  <a:lnTo>
                    <a:pt x="722632" y="258595"/>
                  </a:lnTo>
                  <a:lnTo>
                    <a:pt x="720408" y="240146"/>
                  </a:lnTo>
                  <a:lnTo>
                    <a:pt x="719137" y="221062"/>
                  </a:lnTo>
                  <a:lnTo>
                    <a:pt x="719772" y="209293"/>
                  </a:lnTo>
                  <a:lnTo>
                    <a:pt x="721361" y="197206"/>
                  </a:lnTo>
                  <a:lnTo>
                    <a:pt x="722632" y="185756"/>
                  </a:lnTo>
                  <a:lnTo>
                    <a:pt x="724856" y="174623"/>
                  </a:lnTo>
                  <a:lnTo>
                    <a:pt x="727399" y="163490"/>
                  </a:lnTo>
                  <a:lnTo>
                    <a:pt x="730576" y="152676"/>
                  </a:lnTo>
                  <a:lnTo>
                    <a:pt x="734389" y="142179"/>
                  </a:lnTo>
                  <a:lnTo>
                    <a:pt x="737884" y="131683"/>
                  </a:lnTo>
                  <a:lnTo>
                    <a:pt x="742333" y="121823"/>
                  </a:lnTo>
                  <a:lnTo>
                    <a:pt x="746782" y="111962"/>
                  </a:lnTo>
                  <a:lnTo>
                    <a:pt x="752184" y="102420"/>
                  </a:lnTo>
                  <a:lnTo>
                    <a:pt x="757268" y="93514"/>
                  </a:lnTo>
                  <a:lnTo>
                    <a:pt x="763305" y="84290"/>
                  </a:lnTo>
                  <a:lnTo>
                    <a:pt x="769660" y="76338"/>
                  </a:lnTo>
                  <a:lnTo>
                    <a:pt x="776015" y="68068"/>
                  </a:lnTo>
                  <a:lnTo>
                    <a:pt x="783006" y="60116"/>
                  </a:lnTo>
                  <a:lnTo>
                    <a:pt x="790314" y="53118"/>
                  </a:lnTo>
                  <a:lnTo>
                    <a:pt x="797940" y="46121"/>
                  </a:lnTo>
                  <a:lnTo>
                    <a:pt x="805567" y="39759"/>
                  </a:lnTo>
                  <a:lnTo>
                    <a:pt x="813828" y="33398"/>
                  </a:lnTo>
                  <a:lnTo>
                    <a:pt x="822725" y="27990"/>
                  </a:lnTo>
                  <a:lnTo>
                    <a:pt x="831305" y="22901"/>
                  </a:lnTo>
                  <a:lnTo>
                    <a:pt x="840520" y="18130"/>
                  </a:lnTo>
                  <a:lnTo>
                    <a:pt x="849735" y="13995"/>
                  </a:lnTo>
                  <a:lnTo>
                    <a:pt x="859903" y="10496"/>
                  </a:lnTo>
                  <a:lnTo>
                    <a:pt x="870071" y="7316"/>
                  </a:lnTo>
                  <a:lnTo>
                    <a:pt x="879922" y="4771"/>
                  </a:lnTo>
                  <a:lnTo>
                    <a:pt x="890725" y="2544"/>
                  </a:lnTo>
                  <a:lnTo>
                    <a:pt x="901529" y="954"/>
                  </a:lnTo>
                  <a:lnTo>
                    <a:pt x="912333" y="0"/>
                  </a:lnTo>
                  <a:close/>
                </a:path>
              </a:pathLst>
            </a:custGeom>
            <a:ln/>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造字工房悦黑（非商用）常规体"/>
                <a:ea typeface="微软雅黑" panose="020B0503020204020204" pitchFamily="34" charset="-122"/>
              </a:endParaRPr>
            </a:p>
          </p:txBody>
        </p:sp>
      </p:grpSp>
      <p:sp>
        <p:nvSpPr>
          <p:cNvPr id="50" name="MH_SubTitle_1"/>
          <p:cNvSpPr>
            <a:spLocks noChangeArrowheads="1"/>
          </p:cNvSpPr>
          <p:nvPr>
            <p:custDataLst>
              <p:tags r:id="rId1"/>
            </p:custDataLst>
          </p:nvPr>
        </p:nvSpPr>
        <p:spPr bwMode="auto">
          <a:xfrm flipH="1">
            <a:off x="1026132" y="1016000"/>
            <a:ext cx="10501159" cy="1353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dirty="0">
                <a:latin typeface="微软雅黑" panose="020B0503020204020204" pitchFamily="34" charset="-122"/>
                <a:ea typeface="微软雅黑" panose="020B0503020204020204" pitchFamily="34" charset="-122"/>
              </a:rPr>
              <a:t> </a:t>
            </a:r>
            <a:r>
              <a:rPr lang="en-US" altLang="zh-CN" sz="2000" b="0" i="0" dirty="0">
                <a:solidFill>
                  <a:srgbClr val="000000"/>
                </a:solidFill>
                <a:effectLst/>
                <a:latin typeface="微软雅黑" panose="020B0503020204020204" pitchFamily="34" charset="-122"/>
                <a:ea typeface="微软雅黑" panose="020B0503020204020204" pitchFamily="34" charset="-122"/>
              </a:rPr>
              <a:t>(1)</a:t>
            </a:r>
            <a:r>
              <a:rPr lang="zh-CN" altLang="en-US" sz="2000" b="0" i="0" dirty="0">
                <a:solidFill>
                  <a:srgbClr val="000000"/>
                </a:solidFill>
                <a:effectLst/>
                <a:latin typeface="微软雅黑" panose="020B0503020204020204" pitchFamily="34" charset="-122"/>
                <a:ea typeface="微软雅黑" panose="020B0503020204020204" pitchFamily="34" charset="-122"/>
              </a:rPr>
              <a:t>为了同时考虑约束和目标，分别基于</a:t>
            </a:r>
            <a:r>
              <a:rPr lang="en-US" altLang="zh-CN" sz="2000" b="0" i="0" dirty="0">
                <a:solidFill>
                  <a:srgbClr val="000000"/>
                </a:solidFill>
                <a:effectLst/>
                <a:latin typeface="微软雅黑" panose="020B0503020204020204" pitchFamily="34" charset="-122"/>
                <a:ea typeface="微软雅黑" panose="020B0503020204020204" pitchFamily="34" charset="-122"/>
              </a:rPr>
              <a:t>ε</a:t>
            </a:r>
            <a:r>
              <a:rPr lang="zh-CN" altLang="en-US" sz="2000" b="0" i="0" dirty="0">
                <a:solidFill>
                  <a:srgbClr val="000000"/>
                </a:solidFill>
                <a:effectLst/>
                <a:latin typeface="微软雅黑" panose="020B0503020204020204" pitchFamily="34" charset="-122"/>
                <a:ea typeface="微软雅黑" panose="020B0503020204020204" pitchFamily="34" charset="-122"/>
              </a:rPr>
              <a:t>法和目标函数对群体进行排序，得到每个个体的</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r>
              <a:rPr lang="zh-CN" altLang="en-US" sz="2000" b="0" i="0" dirty="0">
                <a:solidFill>
                  <a:srgbClr val="000000"/>
                </a:solidFill>
                <a:effectLst/>
                <a:latin typeface="微软雅黑" panose="020B0503020204020204" pitchFamily="34" charset="-122"/>
                <a:ea typeface="微软雅黑" panose="020B0503020204020204" pitchFamily="34" charset="-122"/>
              </a:rPr>
              <a:t>两个排名。这两个排名结合起来形成最终的适应度函数，用于选择个体进入下一代。</a:t>
            </a:r>
            <a:endParaRPr lang="zh-CN" altLang="en-US" sz="2000" dirty="0">
              <a:latin typeface="微软雅黑" panose="020B0503020204020204" pitchFamily="34" charset="-122"/>
              <a:ea typeface="微软雅黑" panose="020B0503020204020204" pitchFamily="34" charset="-122"/>
            </a:endParaRPr>
          </a:p>
        </p:txBody>
      </p:sp>
      <p:sp>
        <p:nvSpPr>
          <p:cNvPr id="53" name="MH_SubTitle_1"/>
          <p:cNvSpPr>
            <a:spLocks noChangeArrowheads="1"/>
          </p:cNvSpPr>
          <p:nvPr>
            <p:custDataLst>
              <p:tags r:id="rId2"/>
            </p:custDataLst>
          </p:nvPr>
        </p:nvSpPr>
        <p:spPr bwMode="auto">
          <a:xfrm flipH="1">
            <a:off x="1064192" y="2560409"/>
            <a:ext cx="10365622" cy="1695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000" b="0" i="0" dirty="0">
                <a:solidFill>
                  <a:srgbClr val="000000"/>
                </a:solidFill>
                <a:effectLst/>
                <a:latin typeface="微软雅黑" panose="020B0503020204020204" pitchFamily="34" charset="-122"/>
                <a:ea typeface="微软雅黑" panose="020B0503020204020204" pitchFamily="34" charset="-122"/>
              </a:rPr>
              <a:t>(2)</a:t>
            </a:r>
            <a:r>
              <a:rPr lang="zh-CN" altLang="en-US" sz="2000" b="0" i="0" dirty="0">
                <a:solidFill>
                  <a:srgbClr val="000000"/>
                </a:solidFill>
                <a:effectLst/>
                <a:latin typeface="微软雅黑" panose="020B0503020204020204" pitchFamily="34" charset="-122"/>
                <a:ea typeface="微软雅黑" panose="020B0503020204020204" pitchFamily="34" charset="-122"/>
              </a:rPr>
              <a:t>根据当前种群中可行解的比例和后代信息动态调整两种排序之和的权重，使种群在不同的进</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r>
              <a:rPr lang="zh-CN" altLang="en-US" sz="2000" b="0" i="0" dirty="0">
                <a:solidFill>
                  <a:srgbClr val="000000"/>
                </a:solidFill>
                <a:effectLst/>
                <a:latin typeface="微软雅黑" panose="020B0503020204020204" pitchFamily="34" charset="-122"/>
                <a:ea typeface="微软雅黑" panose="020B0503020204020204" pitchFamily="34" charset="-122"/>
              </a:rPr>
              <a:t>化阶段能够自适应地使用不同的信息。特别是，在前期利用更多的客观信息来提高搜索能力，</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r>
              <a:rPr lang="zh-CN" altLang="en-US" sz="2000" b="0" i="0" dirty="0">
                <a:solidFill>
                  <a:srgbClr val="000000"/>
                </a:solidFill>
                <a:effectLst/>
                <a:latin typeface="微软雅黑" panose="020B0503020204020204" pitchFamily="34" charset="-122"/>
                <a:ea typeface="微软雅黑" panose="020B0503020204020204" pitchFamily="34" charset="-122"/>
              </a:rPr>
              <a:t>在后期考虑更多的约束信息来提高可行性。因此，在进化过程中，约束与目标之间的平衡是</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r>
              <a:rPr lang="zh-CN" altLang="en-US" sz="2000" b="0" i="0" dirty="0">
                <a:solidFill>
                  <a:srgbClr val="000000"/>
                </a:solidFill>
                <a:effectLst/>
                <a:latin typeface="微软雅黑" panose="020B0503020204020204" pitchFamily="34" charset="-122"/>
                <a:ea typeface="微软雅黑" panose="020B0503020204020204" pitchFamily="34" charset="-122"/>
              </a:rPr>
              <a:t>自适应调整的。</a:t>
            </a:r>
            <a:endParaRPr lang="en-US" altLang="zh-CN" sz="2000" dirty="0">
              <a:solidFill>
                <a:srgbClr val="254E8B"/>
              </a:solidFill>
              <a:latin typeface="微软雅黑" panose="020B0503020204020204" pitchFamily="34" charset="-122"/>
              <a:ea typeface="微软雅黑" panose="020B0503020204020204" pitchFamily="34" charset="-122"/>
            </a:endParaRPr>
          </a:p>
        </p:txBody>
      </p:sp>
      <p:sp>
        <p:nvSpPr>
          <p:cNvPr id="56" name="MH_SubTitle_1"/>
          <p:cNvSpPr>
            <a:spLocks noChangeArrowheads="1"/>
          </p:cNvSpPr>
          <p:nvPr>
            <p:custDataLst>
              <p:tags r:id="rId3"/>
            </p:custDataLst>
          </p:nvPr>
        </p:nvSpPr>
        <p:spPr bwMode="auto">
          <a:xfrm flipH="1">
            <a:off x="1026132" y="4452185"/>
            <a:ext cx="10364255" cy="175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zh-CN" sz="2000" b="0" i="0" dirty="0">
                <a:solidFill>
                  <a:srgbClr val="000000"/>
                </a:solidFill>
                <a:effectLst/>
                <a:latin typeface="微软雅黑" panose="020B0503020204020204" pitchFamily="34" charset="-122"/>
                <a:ea typeface="微软雅黑" panose="020B0503020204020204" pitchFamily="34" charset="-122"/>
              </a:rPr>
              <a:t>(3)</a:t>
            </a:r>
            <a:r>
              <a:rPr lang="zh-CN" altLang="en-US" sz="2000" b="0" i="0" dirty="0">
                <a:solidFill>
                  <a:srgbClr val="000000"/>
                </a:solidFill>
                <a:effectLst/>
                <a:latin typeface="微软雅黑" panose="020B0503020204020204" pitchFamily="34" charset="-122"/>
                <a:ea typeface="微软雅黑" panose="020B0503020204020204" pitchFamily="34" charset="-122"/>
              </a:rPr>
              <a:t>三种进化策略结合在一起繁殖有希望的个体。此外，这三种策略的组合既利用了客观信息，</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r>
              <a:rPr lang="zh-CN" altLang="en-US" sz="2000" b="0" i="0" dirty="0">
                <a:solidFill>
                  <a:srgbClr val="000000"/>
                </a:solidFill>
                <a:effectLst/>
                <a:latin typeface="微软雅黑" panose="020B0503020204020204" pitchFamily="34" charset="-122"/>
                <a:ea typeface="微软雅黑" panose="020B0503020204020204" pitchFamily="34" charset="-122"/>
              </a:rPr>
              <a:t>又利用了约束信息，平衡了种群的收敛性和多样性。</a:t>
            </a:r>
            <a:endParaRPr lang="en-US" altLang="zh-CN" sz="2000" dirty="0">
              <a:latin typeface="微软雅黑" panose="020B0503020204020204" pitchFamily="34" charset="-122"/>
              <a:ea typeface="微软雅黑" panose="020B0503020204020204" pitchFamily="34" charset="-122"/>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36" name="文本框 4"/>
          <p:cNvSpPr txBox="1">
            <a:spLocks noChangeArrowheads="1"/>
          </p:cNvSpPr>
          <p:nvPr/>
        </p:nvSpPr>
        <p:spPr bwMode="auto">
          <a:xfrm>
            <a:off x="505733" y="215612"/>
            <a:ext cx="2681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solidFill>
                  <a:prstClr val="black"/>
                </a:solidFill>
                <a:latin typeface="微软雅黑" panose="020B0503020204020204" pitchFamily="34" charset="-122"/>
                <a:ea typeface="微软雅黑" panose="020B0503020204020204" pitchFamily="34" charset="-122"/>
              </a:rPr>
              <a:t>研究方法</a:t>
            </a:r>
          </a:p>
        </p:txBody>
      </p:sp>
    </p:spTree>
    <p:extLst>
      <p:ext uri="{BB962C8B-B14F-4D97-AF65-F5344CB8AC3E}">
        <p14:creationId xmlns:p14="http://schemas.microsoft.com/office/powerpoint/2010/main" val="2637785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1+#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30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1+#ppt_w/2"/>
                                          </p:val>
                                        </p:tav>
                                        <p:tav tm="100000">
                                          <p:val>
                                            <p:strVal val="#ppt_x"/>
                                          </p:val>
                                        </p:tav>
                                      </p:tavLst>
                                    </p:anim>
                                    <p:anim calcmode="lin" valueType="num">
                                      <p:cBhvr additive="base">
                                        <p:cTn id="16"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MH_SubTitle_1"/>
          <p:cNvSpPr>
            <a:spLocks noChangeArrowheads="1"/>
          </p:cNvSpPr>
          <p:nvPr>
            <p:custDataLst>
              <p:tags r:id="rId1"/>
            </p:custDataLst>
          </p:nvPr>
        </p:nvSpPr>
        <p:spPr bwMode="auto">
          <a:xfrm flipH="1">
            <a:off x="291861" y="762000"/>
            <a:ext cx="10795239" cy="483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0" y="508000"/>
            <a:ext cx="182563" cy="508000"/>
          </a:xfrm>
          <a:prstGeom prst="rect">
            <a:avLst/>
          </a:prstGeom>
          <a:solidFill>
            <a:srgbClr val="F3CEB9"/>
          </a:solidFill>
          <a:ln>
            <a:solidFill>
              <a:srgbClr val="F3CE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pitchFamily="34" charset="-122"/>
              <a:cs typeface="+mn-cs"/>
            </a:endParaRPr>
          </a:p>
        </p:txBody>
      </p:sp>
      <p:sp>
        <p:nvSpPr>
          <p:cNvPr id="36" name="文本框 4"/>
          <p:cNvSpPr txBox="1">
            <a:spLocks noChangeArrowheads="1"/>
          </p:cNvSpPr>
          <p:nvPr/>
        </p:nvSpPr>
        <p:spPr bwMode="auto">
          <a:xfrm>
            <a:off x="291861" y="335971"/>
            <a:ext cx="44992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200" b="1" dirty="0">
                <a:solidFill>
                  <a:prstClr val="black"/>
                </a:solidFill>
                <a:latin typeface="微软雅黑" panose="020B0503020204020204" pitchFamily="34" charset="-122"/>
                <a:ea typeface="微软雅黑" panose="020B0503020204020204" pitchFamily="34" charset="-122"/>
              </a:rPr>
              <a:t>总体框架：</a:t>
            </a:r>
            <a:r>
              <a:rPr lang="en-US" altLang="zh-CN" sz="3200" b="1" dirty="0">
                <a:solidFill>
                  <a:prstClr val="black"/>
                </a:solidFill>
                <a:latin typeface="微软雅黑" panose="020B0503020204020204" pitchFamily="34" charset="-122"/>
                <a:ea typeface="微软雅黑" panose="020B0503020204020204" pitchFamily="34" charset="-122"/>
              </a:rPr>
              <a:t>DERFF</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5" name="图片 4">
            <a:extLst>
              <a:ext uri="{FF2B5EF4-FFF2-40B4-BE49-F238E27FC236}">
                <a16:creationId xmlns:a16="http://schemas.microsoft.com/office/drawing/2014/main" id="{FD86EB9E-0925-7DD1-BD65-408D40CD1C5A}"/>
              </a:ext>
            </a:extLst>
          </p:cNvPr>
          <p:cNvPicPr>
            <a:picLocks noChangeAspect="1"/>
          </p:cNvPicPr>
          <p:nvPr/>
        </p:nvPicPr>
        <p:blipFill>
          <a:blip r:embed="rId4"/>
          <a:stretch>
            <a:fillRect/>
          </a:stretch>
        </p:blipFill>
        <p:spPr>
          <a:xfrm>
            <a:off x="621615" y="1346775"/>
            <a:ext cx="10068156" cy="4030767"/>
          </a:xfrm>
          <a:prstGeom prst="rect">
            <a:avLst/>
          </a:prstGeom>
        </p:spPr>
      </p:pic>
    </p:spTree>
    <p:extLst>
      <p:ext uri="{BB962C8B-B14F-4D97-AF65-F5344CB8AC3E}">
        <p14:creationId xmlns:p14="http://schemas.microsoft.com/office/powerpoint/2010/main" val="3766798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2" name="矩形 61"/>
          <p:cNvSpPr/>
          <p:nvPr/>
        </p:nvSpPr>
        <p:spPr>
          <a:xfrm>
            <a:off x="0" y="508000"/>
            <a:ext cx="182563" cy="508000"/>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63" name="文本框 4"/>
          <p:cNvSpPr txBox="1">
            <a:spLocks noChangeArrowheads="1"/>
          </p:cNvSpPr>
          <p:nvPr/>
        </p:nvSpPr>
        <p:spPr bwMode="auto">
          <a:xfrm>
            <a:off x="785333" y="491536"/>
            <a:ext cx="25456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l-GR" altLang="zh-CN" sz="3200" b="1" dirty="0">
                <a:solidFill>
                  <a:prstClr val="black"/>
                </a:solidFill>
                <a:latin typeface="微软雅黑" panose="020B0503020204020204" pitchFamily="34" charset="-122"/>
                <a:ea typeface="微软雅黑" panose="020B0503020204020204" pitchFamily="34" charset="-122"/>
              </a:rPr>
              <a:t>ε</a:t>
            </a:r>
            <a:r>
              <a:rPr lang="zh-CN" altLang="en-US" sz="3200" b="1" dirty="0">
                <a:solidFill>
                  <a:prstClr val="black"/>
                </a:solidFill>
                <a:latin typeface="微软雅黑" panose="020B0503020204020204" pitchFamily="34" charset="-122"/>
                <a:ea typeface="微软雅黑" panose="020B0503020204020204" pitchFamily="34" charset="-122"/>
              </a:rPr>
              <a:t>约束法</a:t>
            </a:r>
          </a:p>
        </p:txBody>
      </p:sp>
      <p:sp>
        <p:nvSpPr>
          <p:cNvPr id="65" name="Freeform 122"/>
          <p:cNvSpPr>
            <a:spLocks/>
          </p:cNvSpPr>
          <p:nvPr/>
        </p:nvSpPr>
        <p:spPr bwMode="auto">
          <a:xfrm>
            <a:off x="10836755" y="508000"/>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sp>
        <p:nvSpPr>
          <p:cNvPr id="10" name="文本框 9">
            <a:extLst>
              <a:ext uri="{FF2B5EF4-FFF2-40B4-BE49-F238E27FC236}">
                <a16:creationId xmlns:a16="http://schemas.microsoft.com/office/drawing/2014/main" id="{91DA7112-E440-9E18-2BC9-61CFBE4D3DB6}"/>
              </a:ext>
            </a:extLst>
          </p:cNvPr>
          <p:cNvSpPr txBox="1"/>
          <p:nvPr/>
        </p:nvSpPr>
        <p:spPr>
          <a:xfrm>
            <a:off x="1477901" y="1590710"/>
            <a:ext cx="8412480"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可行性规则的缺点是不能很好地利用不可行解的信息。为了克服这一缺点，提出了一种常用的约束处理技术</a:t>
            </a:r>
            <a:r>
              <a:rPr lang="en-US" altLang="zh-CN" b="0" i="0" dirty="0">
                <a:solidFill>
                  <a:srgbClr val="000000"/>
                </a:solidFill>
                <a:effectLst/>
                <a:latin typeface="微软雅黑" panose="020B0503020204020204" pitchFamily="34" charset="-122"/>
                <a:ea typeface="微软雅黑" panose="020B0503020204020204" pitchFamily="34" charset="-122"/>
              </a:rPr>
              <a:t>ε</a:t>
            </a:r>
            <a:r>
              <a:rPr lang="zh-CN" altLang="en-US" b="0" i="0" dirty="0">
                <a:solidFill>
                  <a:srgbClr val="000000"/>
                </a:solidFill>
                <a:effectLst/>
                <a:latin typeface="微软雅黑" panose="020B0503020204020204" pitchFamily="34" charset="-122"/>
                <a:ea typeface="微软雅黑" panose="020B0503020204020204" pitchFamily="34" charset="-122"/>
              </a:rPr>
              <a:t>约束方法。在比较两个个体时，如果它们的约束违反都小于一个预定义参数</a:t>
            </a:r>
            <a:r>
              <a:rPr lang="en-US" altLang="zh-CN" b="0" i="0" dirty="0">
                <a:solidFill>
                  <a:srgbClr val="000000"/>
                </a:solidFill>
                <a:effectLst/>
                <a:latin typeface="微软雅黑" panose="020B0503020204020204" pitchFamily="34" charset="-122"/>
                <a:ea typeface="微软雅黑" panose="020B0503020204020204" pitchFamily="34" charset="-122"/>
              </a:rPr>
              <a:t>ε</a:t>
            </a:r>
            <a:r>
              <a:rPr lang="zh-CN" altLang="en-US" b="0" i="0" dirty="0">
                <a:solidFill>
                  <a:srgbClr val="000000"/>
                </a:solidFill>
                <a:effectLst/>
                <a:latin typeface="微软雅黑" panose="020B0503020204020204" pitchFamily="34" charset="-122"/>
                <a:ea typeface="微软雅黑" panose="020B0503020204020204" pitchFamily="34" charset="-122"/>
              </a:rPr>
              <a:t>，则称为</a:t>
            </a:r>
            <a:r>
              <a:rPr lang="en-US" altLang="zh-CN" b="0" i="0" dirty="0">
                <a:solidFill>
                  <a:srgbClr val="000000"/>
                </a:solidFill>
                <a:effectLst/>
                <a:latin typeface="微软雅黑" panose="020B0503020204020204" pitchFamily="34" charset="-122"/>
                <a:ea typeface="微软雅黑" panose="020B0503020204020204" pitchFamily="34" charset="-122"/>
              </a:rPr>
              <a:t>ε</a:t>
            </a:r>
            <a:r>
              <a:rPr lang="zh-CN" altLang="en-US" b="0" i="0" dirty="0">
                <a:solidFill>
                  <a:srgbClr val="000000"/>
                </a:solidFill>
                <a:effectLst/>
                <a:latin typeface="微软雅黑" panose="020B0503020204020204" pitchFamily="34" charset="-122"/>
                <a:ea typeface="微软雅黑" panose="020B0503020204020204" pitchFamily="34" charset="-122"/>
              </a:rPr>
              <a:t>可行解，并且只比较目标函数值。</a:t>
            </a:r>
            <a:endParaRPr lang="zh-CN" altLang="en-US" dirty="0"/>
          </a:p>
        </p:txBody>
      </p:sp>
      <p:sp>
        <p:nvSpPr>
          <p:cNvPr id="4" name="文本框 3">
            <a:extLst>
              <a:ext uri="{FF2B5EF4-FFF2-40B4-BE49-F238E27FC236}">
                <a16:creationId xmlns:a16="http://schemas.microsoft.com/office/drawing/2014/main" id="{74C22E94-7C27-95AF-4844-EC40108C1310}"/>
              </a:ext>
            </a:extLst>
          </p:cNvPr>
          <p:cNvSpPr txBox="1"/>
          <p:nvPr/>
        </p:nvSpPr>
        <p:spPr>
          <a:xfrm>
            <a:off x="2351324" y="3429000"/>
            <a:ext cx="1694575" cy="369332"/>
          </a:xfrm>
          <a:prstGeom prst="rect">
            <a:avLst/>
          </a:prstGeom>
          <a:noFill/>
        </p:spPr>
        <p:txBody>
          <a:bodyPr wrap="square">
            <a:spAutoFit/>
          </a:bodyPr>
          <a:lstStyle/>
          <a:p>
            <a:r>
              <a:rPr lang="el-GR" altLang="zh-CN" b="0" i="0" dirty="0">
                <a:solidFill>
                  <a:srgbClr val="000000"/>
                </a:solidFill>
                <a:effectLst/>
                <a:latin typeface="微软雅黑" panose="020B0503020204020204" pitchFamily="34" charset="-122"/>
                <a:ea typeface="微软雅黑" panose="020B0503020204020204" pitchFamily="34" charset="-122"/>
              </a:rPr>
              <a:t>ε</a:t>
            </a:r>
            <a:r>
              <a:rPr lang="zh-CN" altLang="en-US" b="0" i="0" dirty="0">
                <a:solidFill>
                  <a:srgbClr val="000000"/>
                </a:solidFill>
                <a:effectLst/>
                <a:latin typeface="微软雅黑" panose="020B0503020204020204" pitchFamily="34" charset="-122"/>
                <a:ea typeface="微软雅黑" panose="020B0503020204020204" pitchFamily="34" charset="-122"/>
              </a:rPr>
              <a:t>的更新公式</a:t>
            </a:r>
            <a:endParaRPr lang="zh-CN" altLang="en-US" dirty="0"/>
          </a:p>
        </p:txBody>
      </p:sp>
      <p:pic>
        <p:nvPicPr>
          <p:cNvPr id="9" name="图片 8">
            <a:extLst>
              <a:ext uri="{FF2B5EF4-FFF2-40B4-BE49-F238E27FC236}">
                <a16:creationId xmlns:a16="http://schemas.microsoft.com/office/drawing/2014/main" id="{14FE0A90-5E1D-E6E9-C911-A8594A243271}"/>
              </a:ext>
            </a:extLst>
          </p:cNvPr>
          <p:cNvPicPr>
            <a:picLocks noChangeAspect="1"/>
          </p:cNvPicPr>
          <p:nvPr/>
        </p:nvPicPr>
        <p:blipFill>
          <a:blip r:embed="rId4"/>
          <a:stretch>
            <a:fillRect/>
          </a:stretch>
        </p:blipFill>
        <p:spPr>
          <a:xfrm>
            <a:off x="493159" y="3852487"/>
            <a:ext cx="6144482" cy="1028844"/>
          </a:xfrm>
          <a:prstGeom prst="rect">
            <a:avLst/>
          </a:prstGeom>
        </p:spPr>
      </p:pic>
      <p:pic>
        <p:nvPicPr>
          <p:cNvPr id="12" name="图片 11">
            <a:extLst>
              <a:ext uri="{FF2B5EF4-FFF2-40B4-BE49-F238E27FC236}">
                <a16:creationId xmlns:a16="http://schemas.microsoft.com/office/drawing/2014/main" id="{B9BC7DCA-FE1A-7999-5349-6A1CCCD39EC8}"/>
              </a:ext>
            </a:extLst>
          </p:cNvPr>
          <p:cNvPicPr>
            <a:picLocks noChangeAspect="1"/>
          </p:cNvPicPr>
          <p:nvPr/>
        </p:nvPicPr>
        <p:blipFill>
          <a:blip r:embed="rId5"/>
          <a:stretch>
            <a:fillRect/>
          </a:stretch>
        </p:blipFill>
        <p:spPr>
          <a:xfrm>
            <a:off x="478869" y="4608932"/>
            <a:ext cx="6173061" cy="838317"/>
          </a:xfrm>
          <a:prstGeom prst="rect">
            <a:avLst/>
          </a:prstGeom>
        </p:spPr>
      </p:pic>
      <p:pic>
        <p:nvPicPr>
          <p:cNvPr id="14" name="图片 13">
            <a:extLst>
              <a:ext uri="{FF2B5EF4-FFF2-40B4-BE49-F238E27FC236}">
                <a16:creationId xmlns:a16="http://schemas.microsoft.com/office/drawing/2014/main" id="{506264D9-079A-9765-3DA4-2FCCAE887722}"/>
              </a:ext>
            </a:extLst>
          </p:cNvPr>
          <p:cNvPicPr>
            <a:picLocks noChangeAspect="1"/>
          </p:cNvPicPr>
          <p:nvPr/>
        </p:nvPicPr>
        <p:blipFill>
          <a:blip r:embed="rId6"/>
          <a:stretch>
            <a:fillRect/>
          </a:stretch>
        </p:blipFill>
        <p:spPr>
          <a:xfrm>
            <a:off x="7362211" y="2514040"/>
            <a:ext cx="3072690" cy="3381061"/>
          </a:xfrm>
          <a:prstGeom prst="rect">
            <a:avLst/>
          </a:prstGeom>
        </p:spPr>
      </p:pic>
    </p:spTree>
    <p:extLst>
      <p:ext uri="{BB962C8B-B14F-4D97-AF65-F5344CB8AC3E}">
        <p14:creationId xmlns:p14="http://schemas.microsoft.com/office/powerpoint/2010/main" val="4141667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10" dur="1000" fill="hold"/>
                                        <p:tgtEl>
                                          <p:spTgt spid="6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0" y="507999"/>
            <a:ext cx="3897086" cy="56991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200" b="1" dirty="0">
                <a:solidFill>
                  <a:prstClr val="black"/>
                </a:solidFill>
                <a:latin typeface="微软雅黑" panose="020B0503020204020204" pitchFamily="34" charset="-122"/>
                <a:ea typeface="微软雅黑" panose="020B0503020204020204" pitchFamily="34" charset="-122"/>
              </a:rPr>
              <a:t>加权自适应度函数</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5" name="Freeform 122"/>
          <p:cNvSpPr>
            <a:spLocks/>
          </p:cNvSpPr>
          <p:nvPr/>
        </p:nvSpPr>
        <p:spPr bwMode="auto">
          <a:xfrm>
            <a:off x="10910785" y="693737"/>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35D88302-712A-7255-5656-91D38D515D07}"/>
              </a:ext>
            </a:extLst>
          </p:cNvPr>
          <p:cNvSpPr txBox="1"/>
          <p:nvPr/>
        </p:nvSpPr>
        <p:spPr>
          <a:xfrm>
            <a:off x="127591" y="1263649"/>
            <a:ext cx="10783193" cy="3139321"/>
          </a:xfrm>
          <a:prstGeom prst="rect">
            <a:avLst/>
          </a:prstGeom>
          <a:noFill/>
        </p:spPr>
        <p:txBody>
          <a:bodyPr wrap="square">
            <a:spAutoFit/>
          </a:bodyPr>
          <a:lstStyle/>
          <a:p>
            <a:pPr algn="just"/>
            <a:r>
              <a:rPr lang="zh-CN" altLang="en-US" sz="2000" b="0" i="0" dirty="0">
                <a:solidFill>
                  <a:srgbClr val="000000"/>
                </a:solidFill>
                <a:effectLst/>
                <a:latin typeface="微软雅黑" panose="020B0503020204020204" pitchFamily="34" charset="-122"/>
                <a:ea typeface="微软雅黑" panose="020B0503020204020204" pitchFamily="34" charset="-122"/>
              </a:rPr>
              <a:t>加权和函数在不同进化阶段对种群的影响。</a:t>
            </a:r>
          </a:p>
          <a:p>
            <a:pPr algn="just"/>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在早期，可行解的比例可能很小，甚至等于</a:t>
            </a:r>
            <a:r>
              <a:rPr lang="en-US" altLang="zh-CN" sz="2000" b="0" i="0" dirty="0">
                <a:solidFill>
                  <a:srgbClr val="000000"/>
                </a:solidFill>
                <a:effectLst/>
                <a:latin typeface="微软雅黑" panose="020B0503020204020204" pitchFamily="34" charset="-122"/>
                <a:ea typeface="微软雅黑" panose="020B0503020204020204" pitchFamily="34" charset="-122"/>
              </a:rPr>
              <a:t>0</a:t>
            </a:r>
            <a:r>
              <a:rPr lang="zh-CN" altLang="en-US" sz="2000" b="0" i="0" dirty="0">
                <a:solidFill>
                  <a:srgbClr val="000000"/>
                </a:solidFill>
                <a:effectLst/>
                <a:latin typeface="微软雅黑" panose="020B0503020204020204" pitchFamily="34" charset="-122"/>
                <a:ea typeface="微软雅黑" panose="020B0503020204020204" pitchFamily="34" charset="-122"/>
              </a:rPr>
              <a:t>，</a:t>
            </a:r>
            <a:r>
              <a:rPr lang="en-US" altLang="zh-CN" sz="2000" b="0" i="0" dirty="0">
                <a:solidFill>
                  <a:srgbClr val="000000"/>
                </a:solidFill>
                <a:effectLst/>
                <a:latin typeface="微软雅黑" panose="020B0503020204020204" pitchFamily="34" charset="-122"/>
                <a:ea typeface="微软雅黑" panose="020B0503020204020204" pitchFamily="34" charset="-122"/>
              </a:rPr>
              <a:t>ω</a:t>
            </a:r>
            <a:r>
              <a:rPr lang="zh-CN" altLang="en-US" sz="2000" b="0" i="0" dirty="0">
                <a:solidFill>
                  <a:srgbClr val="000000"/>
                </a:solidFill>
                <a:effectLst/>
                <a:latin typeface="微软雅黑" panose="020B0503020204020204" pitchFamily="34" charset="-122"/>
                <a:ea typeface="微软雅黑" panose="020B0503020204020204" pitchFamily="34" charset="-122"/>
              </a:rPr>
              <a:t>接近</a:t>
            </a:r>
            <a:r>
              <a:rPr lang="en-US" altLang="zh-CN" sz="2000" b="0" i="0" dirty="0">
                <a:solidFill>
                  <a:srgbClr val="000000"/>
                </a:solidFill>
                <a:effectLst/>
                <a:latin typeface="微软雅黑" panose="020B0503020204020204" pitchFamily="34" charset="-122"/>
                <a:ea typeface="微软雅黑" panose="020B0503020204020204" pitchFamily="34" charset="-122"/>
              </a:rPr>
              <a:t>0.5</a:t>
            </a:r>
            <a:r>
              <a:rPr lang="zh-CN" altLang="en-US" sz="2000" b="0" i="0" dirty="0">
                <a:solidFill>
                  <a:srgbClr val="000000"/>
                </a:solidFill>
                <a:effectLst/>
                <a:latin typeface="微软雅黑" panose="020B0503020204020204" pitchFamily="34" charset="-122"/>
                <a:ea typeface="微软雅黑" panose="020B0503020204020204" pitchFamily="34" charset="-122"/>
              </a:rPr>
              <a:t>。在这种情况下，目标函数值好的个体即使处于不可行的区域也会被保留。这样做，不仅可以保证种群的多样性，而且可以防止种群的过早收敛。对于可行区域非常大的问题，早期容易找到可行解，因此可行比例较大，</a:t>
            </a:r>
            <a:r>
              <a:rPr lang="en-US" altLang="zh-CN" sz="2000" b="0" i="0" dirty="0">
                <a:solidFill>
                  <a:srgbClr val="000000"/>
                </a:solidFill>
                <a:effectLst/>
                <a:latin typeface="微软雅黑" panose="020B0503020204020204" pitchFamily="34" charset="-122"/>
                <a:ea typeface="微软雅黑" panose="020B0503020204020204" pitchFamily="34" charset="-122"/>
              </a:rPr>
              <a:t>ω</a:t>
            </a:r>
            <a:r>
              <a:rPr lang="zh-CN" altLang="en-US" sz="2000" b="0" i="0" dirty="0">
                <a:solidFill>
                  <a:srgbClr val="000000"/>
                </a:solidFill>
                <a:effectLst/>
                <a:latin typeface="微软雅黑" panose="020B0503020204020204" pitchFamily="34" charset="-122"/>
                <a:ea typeface="微软雅黑" panose="020B0503020204020204" pitchFamily="34" charset="-122"/>
              </a:rPr>
              <a:t>可以大于</a:t>
            </a:r>
            <a:r>
              <a:rPr lang="en-US" altLang="zh-CN" sz="2000" b="0" i="0" dirty="0">
                <a:solidFill>
                  <a:srgbClr val="000000"/>
                </a:solidFill>
                <a:effectLst/>
                <a:latin typeface="微软雅黑" panose="020B0503020204020204" pitchFamily="34" charset="-122"/>
                <a:ea typeface="微软雅黑" panose="020B0503020204020204" pitchFamily="34" charset="-122"/>
              </a:rPr>
              <a:t>0.5</a:t>
            </a:r>
            <a:r>
              <a:rPr lang="zh-CN" altLang="en-US" sz="2000" b="0" i="0" dirty="0">
                <a:solidFill>
                  <a:srgbClr val="000000"/>
                </a:solidFill>
                <a:effectLst/>
                <a:latin typeface="微软雅黑" panose="020B0503020204020204" pitchFamily="34" charset="-122"/>
                <a:ea typeface="微软雅黑" panose="020B0503020204020204" pitchFamily="34" charset="-122"/>
              </a:rPr>
              <a:t>。在这种情况下，</a:t>
            </a:r>
            <a:r>
              <a:rPr lang="en-US" altLang="zh-CN" sz="2000" b="0" i="0" dirty="0">
                <a:solidFill>
                  <a:srgbClr val="000000"/>
                </a:solidFill>
                <a:effectLst/>
                <a:latin typeface="微软雅黑" panose="020B0503020204020204" pitchFamily="34" charset="-122"/>
                <a:ea typeface="微软雅黑" panose="020B0503020204020204" pitchFamily="34" charset="-122"/>
              </a:rPr>
              <a:t>Rei</a:t>
            </a:r>
            <a:r>
              <a:rPr lang="zh-CN" altLang="en-US" sz="2000" b="0" i="0" dirty="0">
                <a:solidFill>
                  <a:srgbClr val="000000"/>
                </a:solidFill>
                <a:effectLst/>
                <a:latin typeface="微软雅黑" panose="020B0503020204020204" pitchFamily="34" charset="-122"/>
                <a:ea typeface="微软雅黑" panose="020B0503020204020204" pitchFamily="34" charset="-122"/>
              </a:rPr>
              <a:t>的系数大于</a:t>
            </a:r>
            <a:r>
              <a:rPr lang="en-US" altLang="zh-CN" sz="2000" b="0" i="0" dirty="0" err="1">
                <a:solidFill>
                  <a:srgbClr val="000000"/>
                </a:solidFill>
                <a:effectLst/>
                <a:latin typeface="微软雅黑" panose="020B0503020204020204" pitchFamily="34" charset="-122"/>
                <a:ea typeface="微软雅黑" panose="020B0503020204020204" pitchFamily="34" charset="-122"/>
              </a:rPr>
              <a:t>Rfi</a:t>
            </a:r>
            <a:r>
              <a:rPr lang="zh-CN" altLang="en-US" sz="2000" b="0" i="0" dirty="0">
                <a:solidFill>
                  <a:srgbClr val="000000"/>
                </a:solidFill>
                <a:effectLst/>
                <a:latin typeface="微软雅黑" panose="020B0503020204020204" pitchFamily="34" charset="-122"/>
                <a:ea typeface="微软雅黑" panose="020B0503020204020204" pitchFamily="34" charset="-122"/>
              </a:rPr>
              <a:t>。然而，由于采用了</a:t>
            </a:r>
            <a:r>
              <a:rPr lang="en-US" altLang="zh-CN" sz="2000" b="0" i="0" dirty="0">
                <a:solidFill>
                  <a:srgbClr val="000000"/>
                </a:solidFill>
                <a:effectLst/>
                <a:latin typeface="微软雅黑" panose="020B0503020204020204" pitchFamily="34" charset="-122"/>
                <a:ea typeface="微软雅黑" panose="020B0503020204020204" pitchFamily="34" charset="-122"/>
              </a:rPr>
              <a:t>ε</a:t>
            </a:r>
            <a:r>
              <a:rPr lang="zh-CN" altLang="en-US" sz="2000" b="0" i="0" dirty="0">
                <a:solidFill>
                  <a:srgbClr val="000000"/>
                </a:solidFill>
                <a:effectLst/>
                <a:latin typeface="微软雅黑" panose="020B0503020204020204" pitchFamily="34" charset="-122"/>
                <a:ea typeface="微软雅黑" panose="020B0503020204020204" pitchFamily="34" charset="-122"/>
              </a:rPr>
              <a:t>约束方法，我们的方法仍然可以使用不可行解的信息。</a:t>
            </a:r>
          </a:p>
          <a:p>
            <a:pPr algn="just"/>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随着进化的进行，</a:t>
            </a:r>
            <a:r>
              <a:rPr lang="en-US" altLang="zh-CN" sz="2000" b="0" i="0" dirty="0" err="1">
                <a:solidFill>
                  <a:srgbClr val="000000"/>
                </a:solidFill>
                <a:effectLst/>
                <a:latin typeface="微软雅黑" panose="020B0503020204020204" pitchFamily="34" charset="-122"/>
                <a:ea typeface="微软雅黑" panose="020B0503020204020204" pitchFamily="34" charset="-122"/>
              </a:rPr>
              <a:t>Pfea</a:t>
            </a:r>
            <a:r>
              <a:rPr lang="zh-CN" altLang="en-US" sz="2000" b="0" i="0" dirty="0">
                <a:solidFill>
                  <a:srgbClr val="000000"/>
                </a:solidFill>
                <a:effectLst/>
                <a:latin typeface="微软雅黑" panose="020B0503020204020204" pitchFamily="34" charset="-122"/>
                <a:ea typeface="微软雅黑" panose="020B0503020204020204" pitchFamily="34" charset="-122"/>
              </a:rPr>
              <a:t>和</a:t>
            </a:r>
            <a:r>
              <a:rPr lang="en-US" altLang="zh-CN" sz="2000" b="0" i="0" dirty="0">
                <a:solidFill>
                  <a:srgbClr val="000000"/>
                </a:solidFill>
                <a:effectLst/>
                <a:latin typeface="微软雅黑" panose="020B0503020204020204" pitchFamily="34" charset="-122"/>
                <a:ea typeface="微软雅黑" panose="020B0503020204020204" pitchFamily="34" charset="-122"/>
              </a:rPr>
              <a:t>gen/</a:t>
            </a:r>
            <a:r>
              <a:rPr lang="en-US" altLang="zh-CN" sz="2000" b="0" i="0" dirty="0" err="1">
                <a:solidFill>
                  <a:srgbClr val="000000"/>
                </a:solidFill>
                <a:effectLst/>
                <a:latin typeface="微软雅黑" panose="020B0503020204020204" pitchFamily="34" charset="-122"/>
                <a:ea typeface="微软雅黑" panose="020B0503020204020204" pitchFamily="34" charset="-122"/>
              </a:rPr>
              <a:t>maxGen</a:t>
            </a:r>
            <a:r>
              <a:rPr lang="zh-CN" altLang="en-US" sz="2000" b="0" i="0" dirty="0">
                <a:solidFill>
                  <a:srgbClr val="000000"/>
                </a:solidFill>
                <a:effectLst/>
                <a:latin typeface="微软雅黑" panose="020B0503020204020204" pitchFamily="34" charset="-122"/>
                <a:ea typeface="微软雅黑" panose="020B0503020204020204" pitchFamily="34" charset="-122"/>
              </a:rPr>
              <a:t>都增加，因此</a:t>
            </a:r>
            <a:r>
              <a:rPr lang="en-US" altLang="zh-CN" sz="2000" b="0" i="0" dirty="0">
                <a:solidFill>
                  <a:srgbClr val="000000"/>
                </a:solidFill>
                <a:effectLst/>
                <a:latin typeface="微软雅黑" panose="020B0503020204020204" pitchFamily="34" charset="-122"/>
                <a:ea typeface="微软雅黑" panose="020B0503020204020204" pitchFamily="34" charset="-122"/>
              </a:rPr>
              <a:t>ω</a:t>
            </a:r>
            <a:r>
              <a:rPr lang="zh-CN" altLang="en-US" sz="2000" b="0" i="0" dirty="0">
                <a:solidFill>
                  <a:srgbClr val="000000"/>
                </a:solidFill>
                <a:effectLst/>
                <a:latin typeface="微软雅黑" panose="020B0503020204020204" pitchFamily="34" charset="-122"/>
                <a:ea typeface="微软雅黑" panose="020B0503020204020204" pitchFamily="34" charset="-122"/>
              </a:rPr>
              <a:t>的值越来越大，</a:t>
            </a:r>
            <a:r>
              <a:rPr lang="en-US" altLang="zh-CN" sz="2000" b="0" i="0" dirty="0">
                <a:solidFill>
                  <a:srgbClr val="000000"/>
                </a:solidFill>
                <a:effectLst/>
                <a:latin typeface="微软雅黑" panose="020B0503020204020204" pitchFamily="34" charset="-122"/>
                <a:ea typeface="微软雅黑" panose="020B0503020204020204" pitchFamily="34" charset="-122"/>
              </a:rPr>
              <a:t>ω</a:t>
            </a:r>
            <a:r>
              <a:rPr lang="zh-CN" altLang="en-US" sz="2000" b="0" i="0" dirty="0">
                <a:solidFill>
                  <a:srgbClr val="000000"/>
                </a:solidFill>
                <a:effectLst/>
                <a:latin typeface="微软雅黑" panose="020B0503020204020204" pitchFamily="34" charset="-122"/>
                <a:ea typeface="微软雅黑" panose="020B0503020204020204" pitchFamily="34" charset="-122"/>
              </a:rPr>
              <a:t>将大于</a:t>
            </a:r>
            <a:r>
              <a:rPr lang="en-US" altLang="zh-CN" sz="2000" b="0" i="0" dirty="0">
                <a:solidFill>
                  <a:srgbClr val="000000"/>
                </a:solidFill>
                <a:effectLst/>
                <a:latin typeface="微软雅黑" panose="020B0503020204020204" pitchFamily="34" charset="-122"/>
                <a:ea typeface="微软雅黑" panose="020B0503020204020204" pitchFamily="34" charset="-122"/>
              </a:rPr>
              <a:t>(1 - ω)</a:t>
            </a:r>
            <a:r>
              <a:rPr lang="zh-CN" altLang="en-US" sz="2000" b="0" i="0" dirty="0">
                <a:solidFill>
                  <a:srgbClr val="000000"/>
                </a:solidFill>
                <a:effectLst/>
                <a:latin typeface="微软雅黑" panose="020B0503020204020204" pitchFamily="34" charset="-122"/>
                <a:ea typeface="微软雅黑" panose="020B0503020204020204" pitchFamily="34" charset="-122"/>
              </a:rPr>
              <a:t>，这意味着搜索越来越偏向约束，不可行的个体将逐渐向可行区域移动。</a:t>
            </a:r>
          </a:p>
          <a:p>
            <a:pPr algn="just"/>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在进化的后期，越来越多的个体变得可行，</a:t>
            </a:r>
            <a:r>
              <a:rPr lang="en-US" altLang="zh-CN" sz="2000" b="0" i="0" dirty="0">
                <a:solidFill>
                  <a:srgbClr val="000000"/>
                </a:solidFill>
                <a:effectLst/>
                <a:latin typeface="微软雅黑" panose="020B0503020204020204" pitchFamily="34" charset="-122"/>
                <a:ea typeface="微软雅黑" panose="020B0503020204020204" pitchFamily="34" charset="-122"/>
              </a:rPr>
              <a:t>ω</a:t>
            </a:r>
            <a:r>
              <a:rPr lang="zh-CN" altLang="en-US" sz="2000" b="0" i="0" dirty="0">
                <a:solidFill>
                  <a:srgbClr val="000000"/>
                </a:solidFill>
                <a:effectLst/>
                <a:latin typeface="微软雅黑" panose="020B0503020204020204" pitchFamily="34" charset="-122"/>
                <a:ea typeface="微软雅黑" panose="020B0503020204020204" pitchFamily="34" charset="-122"/>
              </a:rPr>
              <a:t>接近于</a:t>
            </a:r>
            <a:r>
              <a:rPr lang="en-US" altLang="zh-CN" sz="2000" b="0" i="0" dirty="0">
                <a:solidFill>
                  <a:srgbClr val="000000"/>
                </a:solidFill>
                <a:effectLst/>
                <a:latin typeface="微软雅黑" panose="020B0503020204020204" pitchFamily="34" charset="-122"/>
                <a:ea typeface="微软雅黑" panose="020B0503020204020204" pitchFamily="34" charset="-122"/>
              </a:rPr>
              <a:t>1</a:t>
            </a:r>
            <a:r>
              <a:rPr lang="zh-CN" altLang="en-US" sz="2000" b="0" i="0" dirty="0">
                <a:solidFill>
                  <a:srgbClr val="000000"/>
                </a:solidFill>
                <a:effectLst/>
                <a:latin typeface="微软雅黑" panose="020B0503020204020204" pitchFamily="34" charset="-122"/>
                <a:ea typeface="微软雅黑" panose="020B0503020204020204" pitchFamily="34" charset="-122"/>
              </a:rPr>
              <a:t>，这保证了最终种群的可行性。</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3" name="图片 2">
            <a:extLst>
              <a:ext uri="{FF2B5EF4-FFF2-40B4-BE49-F238E27FC236}">
                <a16:creationId xmlns:a16="http://schemas.microsoft.com/office/drawing/2014/main" id="{0B406443-0C38-27C4-E691-B7A9AF9FC26E}"/>
              </a:ext>
            </a:extLst>
          </p:cNvPr>
          <p:cNvPicPr>
            <a:picLocks noChangeAspect="1"/>
          </p:cNvPicPr>
          <p:nvPr/>
        </p:nvPicPr>
        <p:blipFill>
          <a:blip r:embed="rId3"/>
          <a:stretch>
            <a:fillRect/>
          </a:stretch>
        </p:blipFill>
        <p:spPr>
          <a:xfrm>
            <a:off x="1717736" y="4402970"/>
            <a:ext cx="8209998" cy="1370509"/>
          </a:xfrm>
          <a:prstGeom prst="rect">
            <a:avLst/>
          </a:prstGeom>
        </p:spPr>
      </p:pic>
    </p:spTree>
    <p:extLst>
      <p:ext uri="{BB962C8B-B14F-4D97-AF65-F5344CB8AC3E}">
        <p14:creationId xmlns:p14="http://schemas.microsoft.com/office/powerpoint/2010/main" val="3660876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10" dur="1000" fill="hold"/>
                                        <p:tgtEl>
                                          <p:spTgt spid="6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0" y="507999"/>
            <a:ext cx="3897086" cy="569913"/>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种群收敛性结果比较</a:t>
            </a:r>
          </a:p>
        </p:txBody>
      </p:sp>
      <p:sp>
        <p:nvSpPr>
          <p:cNvPr id="65" name="Freeform 122"/>
          <p:cNvSpPr>
            <a:spLocks/>
          </p:cNvSpPr>
          <p:nvPr/>
        </p:nvSpPr>
        <p:spPr bwMode="auto">
          <a:xfrm>
            <a:off x="10910785" y="693737"/>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sp>
        <p:nvSpPr>
          <p:cNvPr id="10" name="文本框 9">
            <a:extLst>
              <a:ext uri="{FF2B5EF4-FFF2-40B4-BE49-F238E27FC236}">
                <a16:creationId xmlns:a16="http://schemas.microsoft.com/office/drawing/2014/main" id="{35D88302-712A-7255-5656-91D38D515D07}"/>
              </a:ext>
            </a:extLst>
          </p:cNvPr>
          <p:cNvSpPr txBox="1"/>
          <p:nvPr/>
        </p:nvSpPr>
        <p:spPr>
          <a:xfrm>
            <a:off x="2210788" y="1263649"/>
            <a:ext cx="8359754" cy="461665"/>
          </a:xfrm>
          <a:prstGeom prst="rect">
            <a:avLst/>
          </a:prstGeom>
          <a:noFill/>
        </p:spPr>
        <p:txBody>
          <a:bodyPr wrap="square">
            <a:spAutoFit/>
          </a:bodyPr>
          <a:lstStyle/>
          <a:p>
            <a:r>
              <a:rPr lang="en-US" altLang="zh-CN" sz="2400" b="0" i="0" dirty="0">
                <a:solidFill>
                  <a:srgbClr val="000000"/>
                </a:solidFill>
                <a:effectLst/>
                <a:latin typeface="微软雅黑" panose="020B0503020204020204" pitchFamily="34" charset="-122"/>
                <a:ea typeface="微软雅黑" panose="020B0503020204020204" pitchFamily="34" charset="-122"/>
              </a:rPr>
              <a:t>DERFF</a:t>
            </a:r>
            <a:r>
              <a:rPr lang="zh-CN" altLang="en-US" sz="2400" b="0" i="0" dirty="0">
                <a:solidFill>
                  <a:srgbClr val="000000"/>
                </a:solidFill>
                <a:effectLst/>
                <a:latin typeface="微软雅黑" panose="020B0503020204020204" pitchFamily="34" charset="-122"/>
                <a:ea typeface="微软雅黑" panose="020B0503020204020204" pitchFamily="34" charset="-122"/>
              </a:rPr>
              <a:t>等五种算法在三个代表性</a:t>
            </a:r>
            <a:r>
              <a:rPr lang="en-US" altLang="zh-CN" sz="2400" b="0" i="0" dirty="0">
                <a:solidFill>
                  <a:srgbClr val="000000"/>
                </a:solidFill>
                <a:effectLst/>
                <a:latin typeface="微软雅黑" panose="020B0503020204020204" pitchFamily="34" charset="-122"/>
                <a:ea typeface="微软雅黑" panose="020B0503020204020204" pitchFamily="34" charset="-122"/>
              </a:rPr>
              <a:t>CEC2010</a:t>
            </a:r>
            <a:r>
              <a:rPr lang="zh-CN" altLang="en-US" sz="2400" b="0" i="0" dirty="0">
                <a:solidFill>
                  <a:srgbClr val="000000"/>
                </a:solidFill>
                <a:effectLst/>
                <a:latin typeface="微软雅黑" panose="020B0503020204020204" pitchFamily="34" charset="-122"/>
                <a:ea typeface="微软雅黑" panose="020B0503020204020204" pitchFamily="34" charset="-122"/>
              </a:rPr>
              <a:t>函数上的收敛图</a:t>
            </a:r>
            <a:endParaRPr lang="zh-CN" altLang="en-US" dirty="0"/>
          </a:p>
        </p:txBody>
      </p:sp>
      <p:pic>
        <p:nvPicPr>
          <p:cNvPr id="5" name="图片 4">
            <a:extLst>
              <a:ext uri="{FF2B5EF4-FFF2-40B4-BE49-F238E27FC236}">
                <a16:creationId xmlns:a16="http://schemas.microsoft.com/office/drawing/2014/main" id="{D21C98D5-28B2-BCA3-92EC-7A6B127D9145}"/>
              </a:ext>
            </a:extLst>
          </p:cNvPr>
          <p:cNvPicPr>
            <a:picLocks noChangeAspect="1"/>
          </p:cNvPicPr>
          <p:nvPr/>
        </p:nvPicPr>
        <p:blipFill>
          <a:blip r:embed="rId2"/>
          <a:stretch>
            <a:fillRect/>
          </a:stretch>
        </p:blipFill>
        <p:spPr>
          <a:xfrm>
            <a:off x="335398" y="1890724"/>
            <a:ext cx="11388515" cy="3721620"/>
          </a:xfrm>
          <a:prstGeom prst="rect">
            <a:avLst/>
          </a:prstGeom>
        </p:spPr>
      </p:pic>
    </p:spTree>
    <p:extLst>
      <p:ext uri="{BB962C8B-B14F-4D97-AF65-F5344CB8AC3E}">
        <p14:creationId xmlns:p14="http://schemas.microsoft.com/office/powerpoint/2010/main" val="1948878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10" dur="1000" fill="hold"/>
                                        <p:tgtEl>
                                          <p:spTgt spid="6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0" y="508000"/>
            <a:ext cx="182563" cy="508000"/>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63" name="文本框 4"/>
          <p:cNvSpPr txBox="1">
            <a:spLocks noChangeArrowheads="1"/>
          </p:cNvSpPr>
          <p:nvPr/>
        </p:nvSpPr>
        <p:spPr bwMode="auto">
          <a:xfrm>
            <a:off x="325802" y="507146"/>
            <a:ext cx="2635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solidFill>
                  <a:prstClr val="black"/>
                </a:solidFill>
                <a:latin typeface="微软雅黑" panose="020B0503020204020204" pitchFamily="34" charset="-122"/>
                <a:ea typeface="微软雅黑" panose="020B0503020204020204" pitchFamily="34" charset="-122"/>
              </a:rPr>
              <a:t>测试结果</a:t>
            </a:r>
          </a:p>
        </p:txBody>
      </p:sp>
      <p:sp>
        <p:nvSpPr>
          <p:cNvPr id="65" name="Freeform 122"/>
          <p:cNvSpPr>
            <a:spLocks/>
          </p:cNvSpPr>
          <p:nvPr/>
        </p:nvSpPr>
        <p:spPr bwMode="auto">
          <a:xfrm>
            <a:off x="10910785" y="693737"/>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pic>
        <p:nvPicPr>
          <p:cNvPr id="2" name="图片 1">
            <a:extLst>
              <a:ext uri="{FF2B5EF4-FFF2-40B4-BE49-F238E27FC236}">
                <a16:creationId xmlns:a16="http://schemas.microsoft.com/office/drawing/2014/main" id="{BFD83612-290C-25D5-9175-5FFB651FAAE3}"/>
              </a:ext>
            </a:extLst>
          </p:cNvPr>
          <p:cNvPicPr>
            <a:picLocks noChangeAspect="1"/>
          </p:cNvPicPr>
          <p:nvPr/>
        </p:nvPicPr>
        <p:blipFill>
          <a:blip r:embed="rId3"/>
          <a:stretch>
            <a:fillRect/>
          </a:stretch>
        </p:blipFill>
        <p:spPr>
          <a:xfrm>
            <a:off x="-2216909" y="799533"/>
            <a:ext cx="15108572" cy="5973156"/>
          </a:xfrm>
          <a:prstGeom prst="rect">
            <a:avLst/>
          </a:prstGeom>
        </p:spPr>
      </p:pic>
    </p:spTree>
    <p:extLst>
      <p:ext uri="{BB962C8B-B14F-4D97-AF65-F5344CB8AC3E}">
        <p14:creationId xmlns:p14="http://schemas.microsoft.com/office/powerpoint/2010/main" val="4231443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10" dur="1000" fill="hold"/>
                                        <p:tgtEl>
                                          <p:spTgt spid="6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0" y="508000"/>
            <a:ext cx="182563" cy="508000"/>
          </a:xfrm>
          <a:prstGeom prst="rect">
            <a:avLst/>
          </a:prstGeom>
          <a:solidFill>
            <a:srgbClr val="F3CEB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ea typeface="微软雅黑" panose="020B0503020204020204" pitchFamily="34" charset="-122"/>
            </a:endParaRPr>
          </a:p>
        </p:txBody>
      </p:sp>
      <p:sp>
        <p:nvSpPr>
          <p:cNvPr id="63" name="文本框 4"/>
          <p:cNvSpPr txBox="1">
            <a:spLocks noChangeArrowheads="1"/>
          </p:cNvSpPr>
          <p:nvPr/>
        </p:nvSpPr>
        <p:spPr bwMode="auto">
          <a:xfrm>
            <a:off x="325802" y="507146"/>
            <a:ext cx="26351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solidFill>
                  <a:prstClr val="black"/>
                </a:solidFill>
                <a:latin typeface="微软雅黑" panose="020B0503020204020204" pitchFamily="34" charset="-122"/>
                <a:ea typeface="微软雅黑" panose="020B0503020204020204" pitchFamily="34" charset="-122"/>
              </a:rPr>
              <a:t>现实应用</a:t>
            </a:r>
          </a:p>
        </p:txBody>
      </p:sp>
      <p:sp>
        <p:nvSpPr>
          <p:cNvPr id="65" name="Freeform 122"/>
          <p:cNvSpPr>
            <a:spLocks/>
          </p:cNvSpPr>
          <p:nvPr/>
        </p:nvSpPr>
        <p:spPr bwMode="auto">
          <a:xfrm>
            <a:off x="10910785" y="693737"/>
            <a:ext cx="569912" cy="569913"/>
          </a:xfrm>
          <a:custGeom>
            <a:avLst/>
            <a:gdLst>
              <a:gd name="T0" fmla="*/ 1035093827 w 290"/>
              <a:gd name="T1" fmla="*/ 699074938 h 290"/>
              <a:gd name="T2" fmla="*/ 838116518 w 290"/>
              <a:gd name="T3" fmla="*/ 718387128 h 290"/>
              <a:gd name="T4" fmla="*/ 614103763 w 290"/>
              <a:gd name="T5" fmla="*/ 490512328 h 290"/>
              <a:gd name="T6" fmla="*/ 1108476875 w 290"/>
              <a:gd name="T7" fmla="*/ 193114037 h 290"/>
              <a:gd name="T8" fmla="*/ 1023506926 w 290"/>
              <a:gd name="T9" fmla="*/ 108143940 h 290"/>
              <a:gd name="T10" fmla="*/ 390091008 w 290"/>
              <a:gd name="T11" fmla="*/ 270360832 h 290"/>
              <a:gd name="T12" fmla="*/ 158352997 w 290"/>
              <a:gd name="T13" fmla="*/ 34760763 h 290"/>
              <a:gd name="T14" fmla="*/ 34760702 w 290"/>
              <a:gd name="T15" fmla="*/ 34760763 h 290"/>
              <a:gd name="T16" fmla="*/ 34760702 w 290"/>
              <a:gd name="T17" fmla="*/ 158353275 h 290"/>
              <a:gd name="T18" fmla="*/ 270360357 w 290"/>
              <a:gd name="T19" fmla="*/ 390091692 h 290"/>
              <a:gd name="T20" fmla="*/ 108143750 w 290"/>
              <a:gd name="T21" fmla="*/ 1023508722 h 290"/>
              <a:gd name="T22" fmla="*/ 193113699 w 290"/>
              <a:gd name="T23" fmla="*/ 1108478820 h 290"/>
              <a:gd name="T24" fmla="*/ 490511467 w 290"/>
              <a:gd name="T25" fmla="*/ 614104840 h 290"/>
              <a:gd name="T26" fmla="*/ 714524222 w 290"/>
              <a:gd name="T27" fmla="*/ 838117988 h 290"/>
              <a:gd name="T28" fmla="*/ 699073711 w 290"/>
              <a:gd name="T29" fmla="*/ 1038957295 h 290"/>
              <a:gd name="T30" fmla="*/ 784045625 w 290"/>
              <a:gd name="T31" fmla="*/ 1120065741 h 290"/>
              <a:gd name="T32" fmla="*/ 903776276 w 290"/>
              <a:gd name="T33" fmla="*/ 903777861 h 290"/>
              <a:gd name="T34" fmla="*/ 1120063775 w 290"/>
              <a:gd name="T35" fmla="*/ 784047001 h 290"/>
              <a:gd name="T36" fmla="*/ 1035093827 w 290"/>
              <a:gd name="T37" fmla="*/ 699074938 h 2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0" h="290">
                <a:moveTo>
                  <a:pt x="268" y="181"/>
                </a:moveTo>
                <a:cubicBezTo>
                  <a:pt x="217" y="186"/>
                  <a:pt x="217" y="186"/>
                  <a:pt x="217" y="186"/>
                </a:cubicBezTo>
                <a:cubicBezTo>
                  <a:pt x="159" y="127"/>
                  <a:pt x="159" y="127"/>
                  <a:pt x="159" y="127"/>
                </a:cubicBezTo>
                <a:cubicBezTo>
                  <a:pt x="287" y="50"/>
                  <a:pt x="287" y="50"/>
                  <a:pt x="287" y="50"/>
                </a:cubicBezTo>
                <a:cubicBezTo>
                  <a:pt x="265" y="28"/>
                  <a:pt x="265" y="28"/>
                  <a:pt x="265" y="28"/>
                </a:cubicBezTo>
                <a:cubicBezTo>
                  <a:pt x="101" y="70"/>
                  <a:pt x="101" y="70"/>
                  <a:pt x="101" y="70"/>
                </a:cubicBezTo>
                <a:cubicBezTo>
                  <a:pt x="41" y="9"/>
                  <a:pt x="41" y="9"/>
                  <a:pt x="41" y="9"/>
                </a:cubicBezTo>
                <a:cubicBezTo>
                  <a:pt x="32" y="0"/>
                  <a:pt x="18" y="0"/>
                  <a:pt x="9" y="9"/>
                </a:cubicBezTo>
                <a:cubicBezTo>
                  <a:pt x="0" y="18"/>
                  <a:pt x="0" y="32"/>
                  <a:pt x="9" y="41"/>
                </a:cubicBezTo>
                <a:cubicBezTo>
                  <a:pt x="70" y="101"/>
                  <a:pt x="70" y="101"/>
                  <a:pt x="70" y="101"/>
                </a:cubicBezTo>
                <a:cubicBezTo>
                  <a:pt x="28" y="265"/>
                  <a:pt x="28" y="265"/>
                  <a:pt x="28" y="265"/>
                </a:cubicBezTo>
                <a:cubicBezTo>
                  <a:pt x="50" y="287"/>
                  <a:pt x="50" y="287"/>
                  <a:pt x="50" y="287"/>
                </a:cubicBezTo>
                <a:cubicBezTo>
                  <a:pt x="127" y="159"/>
                  <a:pt x="127" y="159"/>
                  <a:pt x="127" y="159"/>
                </a:cubicBezTo>
                <a:cubicBezTo>
                  <a:pt x="185" y="217"/>
                  <a:pt x="185" y="217"/>
                  <a:pt x="185" y="217"/>
                </a:cubicBezTo>
                <a:cubicBezTo>
                  <a:pt x="181" y="269"/>
                  <a:pt x="181" y="269"/>
                  <a:pt x="181" y="269"/>
                </a:cubicBezTo>
                <a:cubicBezTo>
                  <a:pt x="203" y="290"/>
                  <a:pt x="203" y="290"/>
                  <a:pt x="203" y="290"/>
                </a:cubicBezTo>
                <a:cubicBezTo>
                  <a:pt x="234" y="234"/>
                  <a:pt x="234" y="234"/>
                  <a:pt x="234" y="234"/>
                </a:cubicBezTo>
                <a:cubicBezTo>
                  <a:pt x="290" y="203"/>
                  <a:pt x="290" y="203"/>
                  <a:pt x="290" y="203"/>
                </a:cubicBezTo>
                <a:lnTo>
                  <a:pt x="268" y="1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panose="020B0503020204020204" pitchFamily="34" charset="-122"/>
            </a:endParaRPr>
          </a:p>
        </p:txBody>
      </p:sp>
      <p:sp>
        <p:nvSpPr>
          <p:cNvPr id="10" name="文本框 9">
            <a:extLst>
              <a:ext uri="{FF2B5EF4-FFF2-40B4-BE49-F238E27FC236}">
                <a16:creationId xmlns:a16="http://schemas.microsoft.com/office/drawing/2014/main" id="{35D88302-712A-7255-5656-91D38D515D07}"/>
              </a:ext>
            </a:extLst>
          </p:cNvPr>
          <p:cNvSpPr txBox="1"/>
          <p:nvPr/>
        </p:nvSpPr>
        <p:spPr>
          <a:xfrm>
            <a:off x="8109945" y="1796513"/>
            <a:ext cx="3211198" cy="3477875"/>
          </a:xfrm>
          <a:prstGeom prst="rect">
            <a:avLst/>
          </a:prstGeom>
          <a:noFill/>
        </p:spPr>
        <p:txBody>
          <a:bodyPr wrap="square">
            <a:spAutoFit/>
          </a:bodyPr>
          <a:lstStyle/>
          <a:p>
            <a:r>
              <a:rPr lang="zh-CN" altLang="en-US" sz="2000" b="0" i="0" dirty="0">
                <a:solidFill>
                  <a:srgbClr val="000000"/>
                </a:solidFill>
                <a:effectLst/>
                <a:latin typeface="微软雅黑" panose="020B0503020204020204" pitchFamily="34" charset="-122"/>
                <a:ea typeface="微软雅黑" panose="020B0503020204020204" pitchFamily="34" charset="-122"/>
              </a:rPr>
              <a:t>  为了进一步检验该算法在现实问题上的效果，选取了</a:t>
            </a:r>
            <a:r>
              <a:rPr lang="en-US" altLang="zh-CN" sz="2000" b="0" i="0" dirty="0">
                <a:solidFill>
                  <a:srgbClr val="000000"/>
                </a:solidFill>
                <a:effectLst/>
                <a:latin typeface="微软雅黑" panose="020B0503020204020204" pitchFamily="34" charset="-122"/>
                <a:ea typeface="微软雅黑" panose="020B0503020204020204" pitchFamily="34" charset="-122"/>
              </a:rPr>
              <a:t>9</a:t>
            </a:r>
            <a:r>
              <a:rPr lang="zh-CN" altLang="en-US" sz="2000" b="0" i="0" dirty="0">
                <a:solidFill>
                  <a:srgbClr val="000000"/>
                </a:solidFill>
                <a:effectLst/>
                <a:latin typeface="微软雅黑" panose="020B0503020204020204" pitchFamily="34" charset="-122"/>
                <a:ea typeface="微软雅黑" panose="020B0503020204020204" pitchFamily="34" charset="-122"/>
              </a:rPr>
              <a:t>个最常用的实际约束问题，即烷基化装置优化运行、焊接梁设计案例</a:t>
            </a:r>
            <a:r>
              <a:rPr lang="en-US" altLang="zh-CN" sz="2000" b="0" i="0" dirty="0">
                <a:solidFill>
                  <a:srgbClr val="000000"/>
                </a:solidFill>
                <a:effectLst/>
                <a:latin typeface="微软雅黑" panose="020B0503020204020204" pitchFamily="34" charset="-122"/>
                <a:ea typeface="微软雅黑" panose="020B0503020204020204" pitchFamily="34" charset="-122"/>
              </a:rPr>
              <a:t>1</a:t>
            </a:r>
            <a:r>
              <a:rPr lang="zh-CN" altLang="en-US" sz="2000" b="0" i="0" dirty="0">
                <a:solidFill>
                  <a:srgbClr val="000000"/>
                </a:solidFill>
                <a:effectLst/>
                <a:latin typeface="微软雅黑" panose="020B0503020204020204" pitchFamily="34" charset="-122"/>
                <a:ea typeface="微软雅黑" panose="020B0503020204020204" pitchFamily="34" charset="-122"/>
              </a:rPr>
              <a:t>、焊接梁设计案例</a:t>
            </a:r>
            <a:r>
              <a:rPr lang="en-US" altLang="zh-CN" sz="2000" b="0" i="0" dirty="0">
                <a:solidFill>
                  <a:srgbClr val="000000"/>
                </a:solidFill>
                <a:effectLst/>
                <a:latin typeface="微软雅黑" panose="020B0503020204020204" pitchFamily="34" charset="-122"/>
                <a:ea typeface="微软雅黑" panose="020B0503020204020204" pitchFamily="34" charset="-122"/>
              </a:rPr>
              <a:t>2</a:t>
            </a:r>
            <a:r>
              <a:rPr lang="zh-CN" altLang="en-US" sz="2000" b="0" i="0" dirty="0">
                <a:solidFill>
                  <a:srgbClr val="000000"/>
                </a:solidFill>
                <a:effectLst/>
                <a:latin typeface="微软雅黑" panose="020B0503020204020204" pitchFamily="34" charset="-122"/>
                <a:ea typeface="微软雅黑" panose="020B0503020204020204" pitchFamily="34" charset="-122"/>
              </a:rPr>
              <a:t>、减速机设计、换热器网络设计案例</a:t>
            </a:r>
            <a:r>
              <a:rPr lang="en-US" altLang="zh-CN" sz="2000" b="0" i="0" dirty="0">
                <a:solidFill>
                  <a:srgbClr val="000000"/>
                </a:solidFill>
                <a:effectLst/>
                <a:latin typeface="微软雅黑" panose="020B0503020204020204" pitchFamily="34" charset="-122"/>
                <a:ea typeface="微软雅黑" panose="020B0503020204020204" pitchFamily="34" charset="-122"/>
              </a:rPr>
              <a:t>2</a:t>
            </a:r>
            <a:r>
              <a:rPr lang="zh-CN" altLang="en-US" sz="2000" b="0" i="0" dirty="0">
                <a:solidFill>
                  <a:srgbClr val="000000"/>
                </a:solidFill>
                <a:effectLst/>
                <a:latin typeface="微软雅黑" panose="020B0503020204020204" pitchFamily="34" charset="-122"/>
                <a:ea typeface="微软雅黑" panose="020B0503020204020204" pitchFamily="34" charset="-122"/>
              </a:rPr>
              <a:t>、带循环的三级工艺系统、拉</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压缩弹簧设计问题、三杆桁架设计问题和压力容器问题。</a:t>
            </a:r>
            <a:endParaRPr lang="zh-CN" altLang="en-US" sz="2000" dirty="0"/>
          </a:p>
        </p:txBody>
      </p:sp>
      <p:pic>
        <p:nvPicPr>
          <p:cNvPr id="3" name="图片 2">
            <a:extLst>
              <a:ext uri="{FF2B5EF4-FFF2-40B4-BE49-F238E27FC236}">
                <a16:creationId xmlns:a16="http://schemas.microsoft.com/office/drawing/2014/main" id="{6A08F399-28AA-0F43-0554-DB255DC4C134}"/>
              </a:ext>
            </a:extLst>
          </p:cNvPr>
          <p:cNvPicPr>
            <a:picLocks noChangeAspect="1"/>
          </p:cNvPicPr>
          <p:nvPr/>
        </p:nvPicPr>
        <p:blipFill>
          <a:blip r:embed="rId3"/>
          <a:stretch>
            <a:fillRect/>
          </a:stretch>
        </p:blipFill>
        <p:spPr>
          <a:xfrm>
            <a:off x="91282" y="1091921"/>
            <a:ext cx="7917656" cy="5287035"/>
          </a:xfrm>
          <a:prstGeom prst="rect">
            <a:avLst/>
          </a:prstGeom>
        </p:spPr>
      </p:pic>
    </p:spTree>
    <p:extLst>
      <p:ext uri="{BB962C8B-B14F-4D97-AF65-F5344CB8AC3E}">
        <p14:creationId xmlns:p14="http://schemas.microsoft.com/office/powerpoint/2010/main" val="3564872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decel="50000" fill="hold">
                                          <p:stCondLst>
                                            <p:cond delay="0"/>
                                          </p:stCondLst>
                                        </p:cTn>
                                        <p:tgtEl>
                                          <p:spTgt spid="6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5"/>
                                        </p:tgtEl>
                                        <p:attrNameLst>
                                          <p:attrName>ppt_w</p:attrName>
                                        </p:attrNameLst>
                                      </p:cBhvr>
                                      <p:tavLst>
                                        <p:tav tm="0">
                                          <p:val>
                                            <p:strVal val="#ppt_w*.05"/>
                                          </p:val>
                                        </p:tav>
                                        <p:tav tm="100000">
                                          <p:val>
                                            <p:strVal val="#ppt_w"/>
                                          </p:val>
                                        </p:tav>
                                      </p:tavLst>
                                    </p:anim>
                                    <p:anim calcmode="lin" valueType="num">
                                      <p:cBhvr>
                                        <p:cTn id="10" dur="1000" fill="hold"/>
                                        <p:tgtEl>
                                          <p:spTgt spid="6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208213513"/>
  <p:tag name="MH_LIBRARY" val="GRAPHIC"/>
  <p:tag name="MH_TYPE" val="SubTitle"/>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2615</TotalTime>
  <Words>1399</Words>
  <Application>Microsoft Office PowerPoint</Application>
  <PresentationFormat>宽屏</PresentationFormat>
  <Paragraphs>56</Paragraphs>
  <Slides>9</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微软雅黑</vt:lpstr>
      <vt:lpstr>造字工房悦黑（非商用）常规体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Administrator A</cp:lastModifiedBy>
  <cp:revision>649</cp:revision>
  <dcterms:created xsi:type="dcterms:W3CDTF">2016-01-04T05:40:11Z</dcterms:created>
  <dcterms:modified xsi:type="dcterms:W3CDTF">2023-12-17T06:37:34Z</dcterms:modified>
</cp:coreProperties>
</file>