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40" r:id="rId3"/>
    <p:sldId id="278" r:id="rId4"/>
    <p:sldId id="347" r:id="rId5"/>
    <p:sldId id="343" r:id="rId6"/>
    <p:sldId id="348" r:id="rId7"/>
    <p:sldId id="345" r:id="rId8"/>
    <p:sldId id="349" r:id="rId9"/>
    <p:sldId id="326" r:id="rId10"/>
    <p:sldId id="35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EB9"/>
    <a:srgbClr val="7FD13B"/>
    <a:srgbClr val="254E8B"/>
    <a:srgbClr val="6CAE43"/>
    <a:srgbClr val="224982"/>
    <a:srgbClr val="203E6B"/>
    <a:srgbClr val="1D3353"/>
    <a:srgbClr val="FAF9FA"/>
    <a:srgbClr val="F6F6F7"/>
    <a:srgbClr val="F5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72133" autoAdjust="0"/>
  </p:normalViewPr>
  <p:slideViewPr>
    <p:cSldViewPr snapToGrid="0">
      <p:cViewPr varScale="1">
        <p:scale>
          <a:sx n="56" d="100"/>
          <a:sy n="56" d="100"/>
        </p:scale>
        <p:origin x="11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8BC965D-ACCE-4EDB-8EFD-FE9CE0FE7FBB}" type="datetimeFigureOut">
              <a:rPr lang="zh-CN" altLang="en-US" smtClean="0"/>
              <a:pPr/>
              <a:t>2024/1/6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6056387-FF3D-4EBF-83F2-CC1A4B798D90}" type="slidenum">
              <a:rPr lang="zh-CN" altLang="en-US" smtClean="0"/>
              <a:pPr/>
              <a:t>‹#›</a:t>
            </a:fld>
            <a:endParaRPr lang="zh-CN" altLang="en-US" dirty="0"/>
          </a:p>
        </p:txBody>
      </p:sp>
    </p:spTree>
    <p:extLst>
      <p:ext uri="{BB962C8B-B14F-4D97-AF65-F5344CB8AC3E}">
        <p14:creationId xmlns:p14="http://schemas.microsoft.com/office/powerpoint/2010/main" val="145111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特征选择被定义为“根据一定的标准选择最优特征子集的过程”</a:t>
            </a:r>
            <a:r>
              <a:rPr lang="en-US" altLang="zh-CN" sz="1200" b="0" i="0" dirty="0">
                <a:solidFill>
                  <a:srgbClr val="000000"/>
                </a:solidFill>
                <a:effectLst/>
                <a:latin typeface="微软雅黑" panose="020B0503020204020204" pitchFamily="34" charset="-122"/>
                <a:ea typeface="微软雅黑" panose="020B0503020204020204" pitchFamily="34" charset="-122"/>
              </a:rPr>
              <a:t> </a:t>
            </a:r>
            <a:r>
              <a:rPr lang="zh-CN" altLang="en-US" sz="1200" b="0" i="0" dirty="0">
                <a:solidFill>
                  <a:srgbClr val="000000"/>
                </a:solidFill>
                <a:effectLst/>
                <a:latin typeface="微软雅黑" panose="020B0503020204020204" pitchFamily="34" charset="-122"/>
                <a:ea typeface="微软雅黑" panose="020B0503020204020204" pitchFamily="34" charset="-122"/>
              </a:rPr>
              <a:t>。</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基于应用于特征子集的评估方法，</a:t>
            </a:r>
            <a:r>
              <a:rPr lang="en-US" altLang="zh-CN" sz="1200" b="0" i="0" dirty="0">
                <a:solidFill>
                  <a:srgbClr val="000000"/>
                </a:solidFill>
                <a:effectLst/>
                <a:latin typeface="微软雅黑" panose="020B0503020204020204" pitchFamily="34" charset="-122"/>
                <a:ea typeface="微软雅黑" panose="020B0503020204020204" pitchFamily="34" charset="-122"/>
              </a:rPr>
              <a:t>FS</a:t>
            </a:r>
            <a:r>
              <a:rPr lang="zh-CN" altLang="en-US" sz="1200" b="0" i="0" dirty="0">
                <a:solidFill>
                  <a:srgbClr val="000000"/>
                </a:solidFill>
                <a:effectLst/>
                <a:latin typeface="微软雅黑" panose="020B0503020204020204" pitchFamily="34" charset="-122"/>
                <a:ea typeface="微软雅黑" panose="020B0503020204020204" pitchFamily="34" charset="-122"/>
              </a:rPr>
              <a:t>方法可以分为过滤方法或</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包装方法。过滤方法评估特征独立于分类技术，而包装方法使</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用分类技术来评估特征子集。遗传算法存在时间消耗、参数设置和初</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始解的随机选择等问题。因此，需要对遗传算法进行改进，在将它作为</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一种</a:t>
            </a:r>
            <a:r>
              <a:rPr lang="en-US" altLang="zh-CN" sz="1200" b="0" i="0" dirty="0">
                <a:solidFill>
                  <a:srgbClr val="000000"/>
                </a:solidFill>
                <a:effectLst/>
                <a:latin typeface="微软雅黑" panose="020B0503020204020204" pitchFamily="34" charset="-122"/>
                <a:ea typeface="微软雅黑" panose="020B0503020204020204" pitchFamily="34" charset="-122"/>
              </a:rPr>
              <a:t>FS</a:t>
            </a:r>
            <a:r>
              <a:rPr lang="zh-CN" altLang="en-US" sz="1200" b="0" i="0" dirty="0">
                <a:solidFill>
                  <a:srgbClr val="000000"/>
                </a:solidFill>
                <a:effectLst/>
                <a:latin typeface="微软雅黑" panose="020B0503020204020204" pitchFamily="34" charset="-122"/>
                <a:ea typeface="微软雅黑" panose="020B0503020204020204" pitchFamily="34" charset="-122"/>
              </a:rPr>
              <a:t>策略来处理这些问题，从而产生更准确的文本分类结果。</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2</a:t>
            </a:fld>
            <a:endParaRPr lang="zh-CN" altLang="en-US" dirty="0"/>
          </a:p>
        </p:txBody>
      </p:sp>
    </p:spTree>
    <p:extLst>
      <p:ext uri="{BB962C8B-B14F-4D97-AF65-F5344CB8AC3E}">
        <p14:creationId xmlns:p14="http://schemas.microsoft.com/office/powerpoint/2010/main" val="86822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交叉和突变的修改基于特征组合的有用信息，而不是基于难以调整的概率率。</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此外，遗传算法中的随机化可能会影响最终解，并且生成特征子集的过程需</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要很长时间，这导致分类器构建的计算成本很高。然而，滤波方法与遗传算</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法的杂交可以减少随机化的不利影响，降低特征维数，加快特征子集的生成</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和分类过程。</a:t>
            </a:r>
          </a:p>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3</a:t>
            </a:fld>
            <a:endParaRPr lang="zh-CN" altLang="en-US" dirty="0"/>
          </a:p>
        </p:txBody>
      </p:sp>
    </p:spTree>
    <p:extLst>
      <p:ext uri="{BB962C8B-B14F-4D97-AF65-F5344CB8AC3E}">
        <p14:creationId xmlns:p14="http://schemas.microsoft.com/office/powerpoint/2010/main" val="65739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本文提出的</a:t>
            </a:r>
            <a:r>
              <a:rPr lang="en-US" altLang="zh-CN" sz="1200" b="0" i="0" dirty="0">
                <a:solidFill>
                  <a:srgbClr val="000000"/>
                </a:solidFill>
                <a:effectLst/>
                <a:latin typeface="微软雅黑" panose="020B0503020204020204" pitchFamily="34" charset="-122"/>
                <a:ea typeface="微软雅黑" panose="020B0503020204020204" pitchFamily="34" charset="-122"/>
              </a:rPr>
              <a:t>EGA</a:t>
            </a:r>
            <a:r>
              <a:rPr lang="zh-CN" altLang="en-US" sz="1200" b="0" i="0" dirty="0">
                <a:solidFill>
                  <a:srgbClr val="000000"/>
                </a:solidFill>
                <a:effectLst/>
                <a:latin typeface="微软雅黑" panose="020B0503020204020204" pitchFamily="34" charset="-122"/>
                <a:ea typeface="微软雅黑" panose="020B0503020204020204" pitchFamily="34" charset="-122"/>
              </a:rPr>
              <a:t>增强遗传算法，首先对种群进行初始化，根据</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适应度函数对每一个特征子集进行评估，从而选择较优的特征</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子集。接下来是通过修改交叉和突变算子的方法，来对种群进</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行重新划分，生成下一代种群。</a:t>
            </a:r>
            <a:r>
              <a:rPr lang="zh-CN" altLang="en-US" sz="1200" dirty="0">
                <a:solidFill>
                  <a:srgbClr val="000000"/>
                </a:solidFill>
                <a:latin typeface="微软雅黑" panose="020B0503020204020204" pitchFamily="34" charset="-122"/>
                <a:ea typeface="微软雅黑" panose="020B0503020204020204" pitchFamily="34" charset="-122"/>
              </a:rPr>
              <a:t>在本文提出的交叉操作增强中，</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将选取的每一个父类划分为两个等效的部分，并基于特征频率</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和文档频率的方法，将每个部分的权重计算为该部分中特征的</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累积权重值。在改进的突变操作中，考虑了待突变子集的来源，</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并计算了原始亲本的累积精度。如果它小于给定的准确度阈值，</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那么在突变子集中选择具有最小权重的特定数量的特征，并由</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前几代中最佳发现的特征子集中的最重要特征替换。</a:t>
            </a:r>
            <a:endParaRPr kumimoji="0" lang="en-US" altLang="zh-CN" sz="1200" b="0" i="0" u="none" strike="noStrike" kern="1200" cap="none" spc="0" normalizeH="0" baseline="0" noProof="0" dirty="0">
              <a:ln>
                <a:noFill/>
              </a:ln>
              <a:solidFill>
                <a:srgbClr val="254E8B"/>
              </a:solidFill>
              <a:effectLst/>
              <a:uLnTx/>
              <a:uFillTx/>
              <a:latin typeface="微软雅黑" panose="020B0503020204020204" pitchFamily="34" charset="-122"/>
              <a:ea typeface="微软雅黑" panose="020B0503020204020204" pitchFamily="34" charset="-122"/>
              <a:cs typeface="+mn-cs"/>
            </a:endParaRPr>
          </a:p>
          <a:p>
            <a:pPr algn="just"/>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4</a:t>
            </a:fld>
            <a:endParaRPr lang="zh-CN" altLang="en-US" dirty="0"/>
          </a:p>
        </p:txBody>
      </p:sp>
    </p:spTree>
    <p:extLst>
      <p:ext uri="{BB962C8B-B14F-4D97-AF65-F5344CB8AC3E}">
        <p14:creationId xmlns:p14="http://schemas.microsoft.com/office/powerpoint/2010/main" val="10531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式中</a:t>
            </a:r>
            <a:r>
              <a:rPr lang="en-US" altLang="zh-CN" b="0" i="0" dirty="0">
                <a:solidFill>
                  <a:srgbClr val="000000"/>
                </a:solidFill>
                <a:effectLst/>
                <a:latin typeface="微软雅黑" panose="020B0503020204020204" pitchFamily="34" charset="-122"/>
                <a:ea typeface="微软雅黑" panose="020B0503020204020204" pitchFamily="34" charset="-122"/>
              </a:rPr>
              <a:t>(Si)</a:t>
            </a:r>
            <a:r>
              <a:rPr lang="zh-CN" altLang="en-US" b="0" i="0" dirty="0">
                <a:solidFill>
                  <a:srgbClr val="000000"/>
                </a:solidFill>
                <a:effectLst/>
                <a:latin typeface="微软雅黑" panose="020B0503020204020204" pitchFamily="34" charset="-122"/>
                <a:ea typeface="微软雅黑" panose="020B0503020204020204" pitchFamily="34" charset="-122"/>
              </a:rPr>
              <a:t>为选择的特征子集，</a:t>
            </a:r>
            <a:r>
              <a:rPr lang="en-US" altLang="zh-CN" b="0" i="0" dirty="0">
                <a:solidFill>
                  <a:srgbClr val="000000"/>
                </a:solidFill>
                <a:effectLst/>
                <a:latin typeface="微软雅黑" panose="020B0503020204020204" pitchFamily="34" charset="-122"/>
                <a:ea typeface="微软雅黑" panose="020B0503020204020204" pitchFamily="34" charset="-122"/>
              </a:rPr>
              <a:t>C(Si)</a:t>
            </a:r>
            <a:r>
              <a:rPr lang="zh-CN" altLang="en-US" b="0" i="0" dirty="0">
                <a:solidFill>
                  <a:srgbClr val="000000"/>
                </a:solidFill>
                <a:effectLst/>
                <a:latin typeface="微软雅黑" panose="020B0503020204020204" pitchFamily="34" charset="-122"/>
                <a:ea typeface="微软雅黑" panose="020B0503020204020204" pitchFamily="34" charset="-122"/>
              </a:rPr>
              <a:t>为该子集的宏观平均</a:t>
            </a:r>
            <a:r>
              <a:rPr lang="en-US" altLang="zh-CN" b="0" i="0" dirty="0">
                <a:solidFill>
                  <a:srgbClr val="000000"/>
                </a:solidFill>
                <a:effectLst/>
                <a:latin typeface="微软雅黑" panose="020B0503020204020204" pitchFamily="34" charset="-122"/>
                <a:ea typeface="微软雅黑" panose="020B0503020204020204" pitchFamily="34" charset="-122"/>
              </a:rPr>
              <a:t>f</a:t>
            </a:r>
            <a:r>
              <a:rPr lang="zh-CN" altLang="en-US" b="0" i="0" dirty="0">
                <a:solidFill>
                  <a:srgbClr val="000000"/>
                </a:solidFill>
                <a:effectLst/>
                <a:latin typeface="微软雅黑" panose="020B0503020204020204" pitchFamily="34" charset="-122"/>
                <a:ea typeface="微软雅黑" panose="020B0503020204020204" pitchFamily="34" charset="-122"/>
              </a:rPr>
              <a:t>测度，</a:t>
            </a:r>
            <a:r>
              <a:rPr lang="en-US" altLang="zh-CN" b="0" i="0" dirty="0">
                <a:solidFill>
                  <a:srgbClr val="000000"/>
                </a:solidFill>
                <a:effectLst/>
                <a:latin typeface="微软雅黑" panose="020B0503020204020204" pitchFamily="34" charset="-122"/>
                <a:ea typeface="微软雅黑" panose="020B0503020204020204" pitchFamily="34" charset="-122"/>
              </a:rPr>
              <a:t>Size(Si)</a:t>
            </a:r>
            <a:r>
              <a:rPr lang="zh-CN" altLang="en-US" b="0" i="0" dirty="0">
                <a:solidFill>
                  <a:srgbClr val="000000"/>
                </a:solidFill>
                <a:effectLst/>
                <a:latin typeface="微软雅黑" panose="020B0503020204020204" pitchFamily="34" charset="-122"/>
                <a:ea typeface="微软雅黑" panose="020B0503020204020204" pitchFamily="34" charset="-122"/>
              </a:rPr>
              <a:t>为该子集的特征个数，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00000"/>
                </a:solidFill>
                <a:effectLst/>
                <a:latin typeface="微软雅黑" panose="020B0503020204020204" pitchFamily="34" charset="-122"/>
                <a:ea typeface="微软雅黑" panose="020B0503020204020204" pitchFamily="34" charset="-122"/>
              </a:rPr>
              <a:t>Z</a:t>
            </a:r>
            <a:r>
              <a:rPr lang="zh-CN" altLang="en-US" b="0" i="0" dirty="0">
                <a:solidFill>
                  <a:srgbClr val="000000"/>
                </a:solidFill>
                <a:effectLst/>
                <a:latin typeface="微软雅黑" panose="020B0503020204020204" pitchFamily="34" charset="-122"/>
                <a:ea typeface="微软雅黑" panose="020B0503020204020204" pitchFamily="34" charset="-122"/>
              </a:rPr>
              <a:t>为</a:t>
            </a:r>
            <a:r>
              <a:rPr lang="en-US" altLang="zh-CN" b="0" i="0" dirty="0">
                <a:solidFill>
                  <a:srgbClr val="000000"/>
                </a:solidFill>
                <a:effectLst/>
                <a:latin typeface="微软雅黑" panose="020B0503020204020204" pitchFamily="34" charset="-122"/>
                <a:ea typeface="微软雅黑" panose="020B0503020204020204" pitchFamily="34" charset="-122"/>
              </a:rPr>
              <a:t>0 ~ 1</a:t>
            </a:r>
            <a:r>
              <a:rPr lang="zh-CN" altLang="en-US" b="0" i="0" dirty="0">
                <a:solidFill>
                  <a:srgbClr val="000000"/>
                </a:solidFill>
                <a:effectLst/>
                <a:latin typeface="微软雅黑" panose="020B0503020204020204" pitchFamily="34" charset="-122"/>
                <a:ea typeface="微软雅黑" panose="020B0503020204020204" pitchFamily="34" charset="-122"/>
              </a:rPr>
              <a:t>之间的参数。特征子集</a:t>
            </a:r>
            <a:r>
              <a:rPr lang="en-US" altLang="zh-CN" b="0" i="0" dirty="0">
                <a:solidFill>
                  <a:srgbClr val="000000"/>
                </a:solidFill>
                <a:effectLst/>
                <a:latin typeface="微软雅黑" panose="020B0503020204020204" pitchFamily="34" charset="-122"/>
                <a:ea typeface="微软雅黑" panose="020B0503020204020204" pitchFamily="34" charset="-122"/>
              </a:rPr>
              <a:t>Si</a:t>
            </a:r>
            <a:r>
              <a:rPr lang="zh-CN" altLang="en-US" b="0" i="0" dirty="0">
                <a:solidFill>
                  <a:srgbClr val="000000"/>
                </a:solidFill>
                <a:effectLst/>
                <a:latin typeface="微软雅黑" panose="020B0503020204020204" pitchFamily="34" charset="-122"/>
                <a:ea typeface="微软雅黑" panose="020B0503020204020204" pitchFamily="34" charset="-122"/>
              </a:rPr>
              <a:t>的适应度随分类性能的提高而增加，随</a:t>
            </a:r>
            <a:r>
              <a:rPr lang="en-US" altLang="zh-CN" b="0" i="0" dirty="0">
                <a:solidFill>
                  <a:srgbClr val="000000"/>
                </a:solidFill>
                <a:effectLst/>
                <a:latin typeface="微软雅黑" panose="020B0503020204020204" pitchFamily="34" charset="-122"/>
                <a:ea typeface="微软雅黑" panose="020B0503020204020204" pitchFamily="34" charset="-122"/>
              </a:rPr>
              <a:t>Si</a:t>
            </a:r>
            <a:r>
              <a:rPr lang="zh-CN" altLang="en-US" b="0" i="0" dirty="0">
                <a:solidFill>
                  <a:srgbClr val="000000"/>
                </a:solidFill>
                <a:effectLst/>
                <a:latin typeface="微软雅黑" panose="020B0503020204020204" pitchFamily="34" charset="-122"/>
                <a:ea typeface="微软雅黑" panose="020B0503020204020204" pitchFamily="34" charset="-122"/>
              </a:rPr>
              <a:t>尺寸的增大而</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减小</a:t>
            </a:r>
            <a:r>
              <a:rPr lang="en-US" altLang="zh-CN" b="0" i="0" dirty="0">
                <a:solidFill>
                  <a:srgbClr val="000000"/>
                </a:solidFill>
                <a:effectLst/>
                <a:latin typeface="微软雅黑" panose="020B0503020204020204" pitchFamily="34" charset="-122"/>
                <a:ea typeface="微软雅黑" panose="020B0503020204020204" pitchFamily="34" charset="-122"/>
              </a:rPr>
              <a:t>;Z</a:t>
            </a:r>
            <a:r>
              <a:rPr lang="zh-CN" altLang="en-US" b="0" i="0" dirty="0">
                <a:solidFill>
                  <a:srgbClr val="000000"/>
                </a:solidFill>
                <a:effectLst/>
                <a:latin typeface="微软雅黑" panose="020B0503020204020204" pitchFamily="34" charset="-122"/>
                <a:ea typeface="微软雅黑" panose="020B0503020204020204" pitchFamily="34" charset="-122"/>
              </a:rPr>
              <a:t>值越高，说明分类性能比特征子集大小更重要。在目前的方法中，</a:t>
            </a:r>
            <a:r>
              <a:rPr lang="en-US" altLang="zh-CN" b="0" i="0" dirty="0">
                <a:solidFill>
                  <a:srgbClr val="000000"/>
                </a:solidFill>
                <a:effectLst/>
                <a:latin typeface="微软雅黑" panose="020B0503020204020204" pitchFamily="34" charset="-122"/>
                <a:ea typeface="微软雅黑" panose="020B0503020204020204" pitchFamily="34" charset="-122"/>
              </a:rPr>
              <a:t>Z</a:t>
            </a:r>
            <a:r>
              <a:rPr lang="zh-CN" altLang="en-US" b="0" i="0" dirty="0">
                <a:solidFill>
                  <a:srgbClr val="000000"/>
                </a:solidFill>
                <a:effectLst/>
                <a:latin typeface="微软雅黑" panose="020B0503020204020204" pitchFamily="34" charset="-122"/>
                <a:ea typeface="微软雅黑" panose="020B0503020204020204" pitchFamily="34" charset="-122"/>
              </a:rPr>
              <a:t>值被设置为</a:t>
            </a:r>
            <a:r>
              <a:rPr lang="en-US" altLang="zh-CN" b="0" i="0" dirty="0">
                <a:solidFill>
                  <a:srgbClr val="000000"/>
                </a:solidFill>
                <a:effectLst/>
                <a:latin typeface="微软雅黑" panose="020B0503020204020204" pitchFamily="34" charset="-122"/>
                <a:ea typeface="微软雅黑" panose="020B0503020204020204" pitchFamily="34" charset="-122"/>
              </a:rPr>
              <a:t>80%</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5</a:t>
            </a:fld>
            <a:endParaRPr lang="zh-CN" altLang="en-US" dirty="0"/>
          </a:p>
        </p:txBody>
      </p:sp>
    </p:spTree>
    <p:extLst>
      <p:ext uri="{BB962C8B-B14F-4D97-AF65-F5344CB8AC3E}">
        <p14:creationId xmlns:p14="http://schemas.microsoft.com/office/powerpoint/2010/main" val="182903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从选定的子集</a:t>
            </a:r>
            <a:r>
              <a:rPr lang="en-US" altLang="zh-CN" sz="1200" b="0" i="0" dirty="0">
                <a:solidFill>
                  <a:srgbClr val="000000"/>
                </a:solidFill>
                <a:effectLst/>
                <a:latin typeface="微软雅黑" panose="020B0503020204020204" pitchFamily="34" charset="-122"/>
                <a:ea typeface="微软雅黑" panose="020B0503020204020204" pitchFamily="34" charset="-122"/>
              </a:rPr>
              <a:t>(</a:t>
            </a:r>
            <a:r>
              <a:rPr lang="zh-CN" altLang="en-US" sz="1200" b="0" i="0" dirty="0">
                <a:solidFill>
                  <a:srgbClr val="000000"/>
                </a:solidFill>
                <a:effectLst/>
                <a:latin typeface="微软雅黑" panose="020B0503020204020204" pitchFamily="34" charset="-122"/>
                <a:ea typeface="微软雅黑" panose="020B0503020204020204" pitchFamily="34" charset="-122"/>
              </a:rPr>
              <a:t>父</a:t>
            </a:r>
            <a:r>
              <a:rPr lang="en-US" altLang="zh-CN" sz="1200" b="0" i="0" dirty="0">
                <a:solidFill>
                  <a:srgbClr val="000000"/>
                </a:solidFill>
                <a:effectLst/>
                <a:latin typeface="微软雅黑" panose="020B0503020204020204" pitchFamily="34" charset="-122"/>
                <a:ea typeface="微软雅黑" panose="020B0503020204020204" pitchFamily="34" charset="-122"/>
              </a:rPr>
              <a:t>)</a:t>
            </a:r>
            <a:r>
              <a:rPr lang="zh-CN" altLang="en-US" sz="1200" b="0" i="0" dirty="0">
                <a:solidFill>
                  <a:srgbClr val="000000"/>
                </a:solidFill>
                <a:effectLst/>
                <a:latin typeface="微软雅黑" panose="020B0503020204020204" pitchFamily="34" charset="-122"/>
                <a:ea typeface="微软雅黑" panose="020B0503020204020204" pitchFamily="34" charset="-122"/>
              </a:rPr>
              <a:t>中产生新一代子集</a:t>
            </a:r>
            <a:r>
              <a:rPr lang="en-US" altLang="zh-CN" sz="1200" b="0" i="0" dirty="0">
                <a:solidFill>
                  <a:srgbClr val="000000"/>
                </a:solidFill>
                <a:effectLst/>
                <a:latin typeface="微软雅黑" panose="020B0503020204020204" pitchFamily="34" charset="-122"/>
                <a:ea typeface="微软雅黑" panose="020B0503020204020204" pitchFamily="34" charset="-122"/>
              </a:rPr>
              <a:t>(</a:t>
            </a:r>
            <a:r>
              <a:rPr lang="zh-CN" altLang="en-US" sz="1200" b="0" i="0" dirty="0">
                <a:solidFill>
                  <a:srgbClr val="000000"/>
                </a:solidFill>
                <a:effectLst/>
                <a:latin typeface="微软雅黑" panose="020B0503020204020204" pitchFamily="34" charset="-122"/>
                <a:ea typeface="微软雅黑" panose="020B0503020204020204" pitchFamily="34" charset="-122"/>
              </a:rPr>
              <a:t>子</a:t>
            </a:r>
            <a:r>
              <a:rPr lang="en-US" altLang="zh-CN" sz="1200" b="0" i="0" dirty="0">
                <a:solidFill>
                  <a:srgbClr val="000000"/>
                </a:solidFill>
                <a:effectLst/>
                <a:latin typeface="微软雅黑" panose="020B0503020204020204" pitchFamily="34" charset="-122"/>
                <a:ea typeface="微软雅黑" panose="020B0503020204020204" pitchFamily="34" charset="-122"/>
              </a:rPr>
              <a:t>)</a:t>
            </a:r>
            <a:r>
              <a:rPr lang="zh-CN" altLang="en-US" sz="1200" b="0" i="0" dirty="0">
                <a:solidFill>
                  <a:srgbClr val="000000"/>
                </a:solidFill>
                <a:effectLst/>
                <a:latin typeface="微软雅黑" panose="020B0503020204020204" pitchFamily="34" charset="-122"/>
                <a:ea typeface="微软雅黑" panose="020B0503020204020204" pitchFamily="34" charset="-122"/>
              </a:rPr>
              <a:t>。这些行动对维持种群多样性很重要。</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最广泛使用的交叉方法是通过交换两个父子集的特征来形成两个新子集。</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FF0000"/>
                </a:solidFill>
                <a:effectLst/>
                <a:latin typeface="微软雅黑" panose="020B0503020204020204" pitchFamily="34" charset="-122"/>
                <a:ea typeface="微软雅黑" panose="020B0503020204020204" pitchFamily="34" charset="-122"/>
              </a:rPr>
              <a:t>交叉</a:t>
            </a:r>
            <a:r>
              <a:rPr lang="zh-CN" altLang="en-US" sz="1200" b="0" i="0" dirty="0">
                <a:solidFill>
                  <a:srgbClr val="000000"/>
                </a:solidFill>
                <a:effectLst/>
                <a:latin typeface="微软雅黑" panose="020B0503020204020204" pitchFamily="34" charset="-122"/>
                <a:ea typeface="微软雅黑" panose="020B0503020204020204" pitchFamily="34" charset="-122"/>
              </a:rPr>
              <a:t>是根据交叉率或概率进行的，它决定了父母双方交换特征的机会。</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突变操作应用于单个特征子集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根据突变率确定需要突变的子集数量。从要突变的子集中随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机选择一些特征，并改变它们的值。</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6</a:t>
            </a:fld>
            <a:endParaRPr lang="zh-CN" altLang="en-US" dirty="0"/>
          </a:p>
        </p:txBody>
      </p:sp>
    </p:spTree>
    <p:extLst>
      <p:ext uri="{BB962C8B-B14F-4D97-AF65-F5344CB8AC3E}">
        <p14:creationId xmlns:p14="http://schemas.microsoft.com/office/powerpoint/2010/main" val="29407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200" b="0" i="0" dirty="0">
                <a:solidFill>
                  <a:srgbClr val="000000"/>
                </a:solidFill>
                <a:effectLst/>
                <a:latin typeface="微软雅黑" panose="020B0503020204020204" pitchFamily="34" charset="-122"/>
                <a:ea typeface="微软雅黑" panose="020B0503020204020204" pitchFamily="34" charset="-122"/>
              </a:rPr>
              <a:t>所提出的混合</a:t>
            </a:r>
            <a:r>
              <a:rPr lang="en-US" altLang="zh-CN" sz="1200" b="0" i="0" dirty="0">
                <a:solidFill>
                  <a:srgbClr val="000000"/>
                </a:solidFill>
                <a:effectLst/>
                <a:latin typeface="微软雅黑" panose="020B0503020204020204" pitchFamily="34" charset="-122"/>
                <a:ea typeface="微软雅黑" panose="020B0503020204020204" pitchFamily="34" charset="-122"/>
              </a:rPr>
              <a:t>FS</a:t>
            </a:r>
            <a:r>
              <a:rPr lang="zh-CN" altLang="en-US" sz="1200" b="0" i="0" dirty="0">
                <a:solidFill>
                  <a:srgbClr val="000000"/>
                </a:solidFill>
                <a:effectLst/>
                <a:latin typeface="微软雅黑" panose="020B0503020204020204" pitchFamily="34" charset="-122"/>
                <a:ea typeface="微软雅黑" panose="020B0503020204020204" pitchFamily="34" charset="-122"/>
              </a:rPr>
              <a:t>方法的一般方案在图</a:t>
            </a:r>
            <a:r>
              <a:rPr lang="en-US" altLang="zh-CN" sz="1200" b="0" i="0" dirty="0">
                <a:solidFill>
                  <a:srgbClr val="000000"/>
                </a:solidFill>
                <a:effectLst/>
                <a:latin typeface="微软雅黑" panose="020B0503020204020204" pitchFamily="34" charset="-122"/>
                <a:ea typeface="微软雅黑" panose="020B0503020204020204" pitchFamily="34" charset="-122"/>
              </a:rPr>
              <a:t>2</a:t>
            </a:r>
            <a:r>
              <a:rPr lang="zh-CN" altLang="en-US" sz="1200" b="0" i="0" dirty="0">
                <a:solidFill>
                  <a:srgbClr val="000000"/>
                </a:solidFill>
                <a:effectLst/>
                <a:latin typeface="微软雅黑" panose="020B0503020204020204" pitchFamily="34" charset="-122"/>
                <a:ea typeface="微软雅黑" panose="020B0503020204020204" pitchFamily="34" charset="-122"/>
              </a:rPr>
              <a:t>所示的伪代码中给出。</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提出了六种混合</a:t>
            </a:r>
            <a:r>
              <a:rPr lang="en-US" altLang="zh-CN" sz="1200" dirty="0">
                <a:solidFill>
                  <a:srgbClr val="000000"/>
                </a:solidFill>
                <a:latin typeface="微软雅黑" panose="020B0503020204020204" pitchFamily="34" charset="-122"/>
                <a:ea typeface="微软雅黑" panose="020B0503020204020204" pitchFamily="34" charset="-122"/>
              </a:rPr>
              <a:t>FS</a:t>
            </a:r>
            <a:r>
              <a:rPr lang="zh-CN" altLang="en-US" sz="1200" dirty="0">
                <a:solidFill>
                  <a:srgbClr val="000000"/>
                </a:solidFill>
                <a:latin typeface="微软雅黑" panose="020B0503020204020204" pitchFamily="34" charset="-122"/>
                <a:ea typeface="微软雅黑" panose="020B0503020204020204" pitchFamily="34" charset="-122"/>
              </a:rPr>
              <a:t>方法，将六种已知的单滤波方法与</a:t>
            </a:r>
            <a:r>
              <a:rPr lang="en-US" altLang="zh-CN" sz="1200" dirty="0">
                <a:solidFill>
                  <a:srgbClr val="000000"/>
                </a:solidFill>
                <a:latin typeface="微软雅黑" panose="020B0503020204020204" pitchFamily="34" charset="-122"/>
                <a:ea typeface="微软雅黑" panose="020B0503020204020204" pitchFamily="34" charset="-122"/>
              </a:rPr>
              <a:t>EGA</a:t>
            </a:r>
            <a:r>
              <a:rPr lang="zh-CN" altLang="en-US" sz="1200" dirty="0">
                <a:solidFill>
                  <a:srgbClr val="000000"/>
                </a:solidFill>
                <a:latin typeface="微软雅黑" panose="020B0503020204020204" pitchFamily="34" charset="-122"/>
                <a:ea typeface="微软雅黑" panose="020B0503020204020204" pitchFamily="34" charset="-122"/>
              </a:rPr>
              <a:t>相结合，</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以处理所选特征子集的随机化效应，从而进一步降低文本维数和类</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器构建的计算成本。在混合</a:t>
            </a:r>
            <a:r>
              <a:rPr lang="en-US" altLang="zh-CN" sz="1200" dirty="0">
                <a:solidFill>
                  <a:srgbClr val="000000"/>
                </a:solidFill>
                <a:latin typeface="微软雅黑" panose="020B0503020204020204" pitchFamily="34" charset="-122"/>
                <a:ea typeface="微软雅黑" panose="020B0503020204020204" pitchFamily="34" charset="-122"/>
              </a:rPr>
              <a:t>FS</a:t>
            </a:r>
            <a:r>
              <a:rPr lang="zh-CN" altLang="en-US" sz="1200" dirty="0">
                <a:solidFill>
                  <a:srgbClr val="000000"/>
                </a:solidFill>
                <a:latin typeface="微软雅黑" panose="020B0503020204020204" pitchFamily="34" charset="-122"/>
                <a:ea typeface="微软雅黑" panose="020B0503020204020204" pitchFamily="34" charset="-122"/>
              </a:rPr>
              <a:t>的</a:t>
            </a:r>
            <a:r>
              <a:rPr lang="zh-CN" altLang="en-US" sz="1200" dirty="0">
                <a:solidFill>
                  <a:srgbClr val="FF0000"/>
                </a:solidFill>
                <a:latin typeface="微软雅黑" panose="020B0503020204020204" pitchFamily="34" charset="-122"/>
                <a:ea typeface="微软雅黑" panose="020B0503020204020204" pitchFamily="34" charset="-122"/>
              </a:rPr>
              <a:t>第一阶段</a:t>
            </a:r>
            <a:r>
              <a:rPr lang="zh-CN" altLang="en-US" sz="1200" dirty="0">
                <a:solidFill>
                  <a:srgbClr val="000000"/>
                </a:solidFill>
                <a:latin typeface="微软雅黑" panose="020B0503020204020204" pitchFamily="34" charset="-122"/>
                <a:ea typeface="微软雅黑" panose="020B0503020204020204" pitchFamily="34" charset="-122"/>
              </a:rPr>
              <a:t>，六种滤波方法中的一</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种来评估特征的重要性。在</a:t>
            </a:r>
            <a:r>
              <a:rPr lang="zh-CN" altLang="en-US" sz="1200" dirty="0">
                <a:solidFill>
                  <a:srgbClr val="FF0000"/>
                </a:solidFill>
                <a:latin typeface="微软雅黑" panose="020B0503020204020204" pitchFamily="34" charset="-122"/>
                <a:ea typeface="微软雅黑" panose="020B0503020204020204" pitchFamily="34" charset="-122"/>
              </a:rPr>
              <a:t>第二阶段</a:t>
            </a:r>
            <a:r>
              <a:rPr lang="zh-CN" altLang="en-US" sz="1200" dirty="0">
                <a:solidFill>
                  <a:srgbClr val="000000"/>
                </a:solidFill>
                <a:latin typeface="微软雅黑" panose="020B0503020204020204" pitchFamily="34" charset="-122"/>
                <a:ea typeface="微软雅黑" panose="020B0503020204020204" pitchFamily="34" charset="-122"/>
              </a:rPr>
              <a:t>，通过将</a:t>
            </a:r>
            <a:r>
              <a:rPr lang="en-US" altLang="zh-CN" sz="1200" dirty="0">
                <a:solidFill>
                  <a:srgbClr val="000000"/>
                </a:solidFill>
                <a:latin typeface="微软雅黑" panose="020B0503020204020204" pitchFamily="34" charset="-122"/>
                <a:ea typeface="微软雅黑" panose="020B0503020204020204" pitchFamily="34" charset="-122"/>
              </a:rPr>
              <a:t>EGA</a:t>
            </a:r>
            <a:r>
              <a:rPr lang="zh-CN" altLang="en-US" sz="1200" dirty="0">
                <a:solidFill>
                  <a:srgbClr val="000000"/>
                </a:solidFill>
                <a:latin typeface="微软雅黑" panose="020B0503020204020204" pitchFamily="34" charset="-122"/>
                <a:ea typeface="微软雅黑" panose="020B0503020204020204" pitchFamily="34" charset="-122"/>
              </a:rPr>
              <a:t>应用于每种滤波</a:t>
            </a:r>
            <a:endParaRPr lang="en-US" altLang="zh-CN" sz="1200" dirty="0">
              <a:solidFill>
                <a:srgbClr val="000000"/>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微软雅黑" panose="020B0503020204020204" pitchFamily="34" charset="-122"/>
                <a:ea typeface="微软雅黑" panose="020B0503020204020204" pitchFamily="34" charset="-122"/>
              </a:rPr>
              <a:t>方法选择的排名靠前的特征进行降维。</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sz="1200" b="0" i="0" dirty="0">
                <a:solidFill>
                  <a:srgbClr val="000000"/>
                </a:solidFill>
                <a:effectLst/>
                <a:latin typeface="微软雅黑" panose="020B0503020204020204" pitchFamily="34" charset="-122"/>
                <a:ea typeface="微软雅黑" panose="020B0503020204020204" pitchFamily="34" charset="-122"/>
              </a:rPr>
              <a:t>在这个过程中主要就有两个阶段</a:t>
            </a:r>
            <a:r>
              <a:rPr lang="en-US" altLang="zh-CN" sz="1200" b="0" i="0" dirty="0">
                <a:solidFill>
                  <a:srgbClr val="000000"/>
                </a:solidFill>
                <a:effectLst/>
                <a:latin typeface="微软雅黑" panose="020B0503020204020204" pitchFamily="34" charset="-122"/>
                <a:ea typeface="微软雅黑" panose="020B0503020204020204" pitchFamily="34" charset="-122"/>
              </a:rPr>
              <a:t>:</a:t>
            </a:r>
            <a:r>
              <a:rPr lang="zh-CN" altLang="en-US" sz="1200" b="0" i="0" dirty="0">
                <a:solidFill>
                  <a:srgbClr val="000000"/>
                </a:solidFill>
                <a:effectLst/>
                <a:latin typeface="微软雅黑" panose="020B0503020204020204" pitchFamily="34" charset="-122"/>
                <a:ea typeface="微软雅黑" panose="020B0503020204020204" pitchFamily="34" charset="-122"/>
              </a:rPr>
              <a:t>过滤阶段和遗传算法阶段。</a:t>
            </a:r>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7</a:t>
            </a:fld>
            <a:endParaRPr lang="zh-CN" altLang="en-US" dirty="0"/>
          </a:p>
        </p:txBody>
      </p:sp>
    </p:spTree>
    <p:extLst>
      <p:ext uri="{BB962C8B-B14F-4D97-AF65-F5344CB8AC3E}">
        <p14:creationId xmlns:p14="http://schemas.microsoft.com/office/powerpoint/2010/main" val="1491080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第二阶段，将</a:t>
            </a:r>
            <a:r>
              <a:rPr lang="en-US" altLang="zh-CN" b="0" i="0" dirty="0">
                <a:solidFill>
                  <a:srgbClr val="000000"/>
                </a:solidFill>
                <a:effectLst/>
                <a:latin typeface="微软雅黑" panose="020B0503020204020204" pitchFamily="34" charset="-122"/>
                <a:ea typeface="微软雅黑" panose="020B0503020204020204" pitchFamily="34" charset="-122"/>
              </a:rPr>
              <a:t>EGA</a:t>
            </a:r>
            <a:r>
              <a:rPr lang="zh-CN" altLang="en-US" b="0" i="0" dirty="0">
                <a:solidFill>
                  <a:srgbClr val="000000"/>
                </a:solidFill>
                <a:effectLst/>
                <a:latin typeface="微软雅黑" panose="020B0503020204020204" pitchFamily="34" charset="-122"/>
                <a:ea typeface="微软雅黑" panose="020B0503020204020204" pitchFamily="34" charset="-122"/>
              </a:rPr>
              <a:t>应用于特征的多个子集大小，根据特征的重要程度进行降序排序，并进行降维。</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EGA</a:t>
            </a:r>
            <a:r>
              <a:rPr lang="zh-CN" altLang="en-US" b="0" i="0" dirty="0">
                <a:solidFill>
                  <a:srgbClr val="000000"/>
                </a:solidFill>
                <a:effectLst/>
                <a:latin typeface="微软雅黑" panose="020B0503020204020204" pitchFamily="34" charset="-122"/>
                <a:ea typeface="微软雅黑" panose="020B0503020204020204" pitchFamily="34" charset="-122"/>
              </a:rPr>
              <a:t>操作应用于最重要的特征，即那些具有较高等级的特征。从而降低了分类复杂度和计算成本。</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EGA</a:t>
            </a:r>
            <a:r>
              <a:rPr lang="zh-CN" altLang="en-US" b="0" i="0" dirty="0">
                <a:solidFill>
                  <a:srgbClr val="000000"/>
                </a:solidFill>
                <a:effectLst/>
                <a:latin typeface="微软雅黑" panose="020B0503020204020204" pitchFamily="34" charset="-122"/>
                <a:ea typeface="微软雅黑" panose="020B0503020204020204" pitchFamily="34" charset="-122"/>
              </a:rPr>
              <a:t>的目标是最大限度地减少特征维数，同时使重要信息的损失最小化</a:t>
            </a:r>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8</a:t>
            </a:fld>
            <a:endParaRPr lang="zh-CN" altLang="en-US" dirty="0"/>
          </a:p>
        </p:txBody>
      </p:sp>
    </p:spTree>
    <p:extLst>
      <p:ext uri="{BB962C8B-B14F-4D97-AF65-F5344CB8AC3E}">
        <p14:creationId xmlns:p14="http://schemas.microsoft.com/office/powerpoint/2010/main" val="3759255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IG-EGA</a:t>
            </a:r>
            <a:r>
              <a:rPr lang="zh-CN" altLang="en-US" b="0" i="0" dirty="0">
                <a:solidFill>
                  <a:srgbClr val="000000"/>
                </a:solidFill>
                <a:effectLst/>
                <a:latin typeface="微软雅黑" panose="020B0503020204020204" pitchFamily="34" charset="-122"/>
                <a:ea typeface="微软雅黑" panose="020B0503020204020204" pitchFamily="34" charset="-122"/>
              </a:rPr>
              <a:t>方法</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3(d))</a:t>
            </a:r>
            <a:r>
              <a:rPr lang="zh-CN" altLang="en-US" b="0" i="0" dirty="0">
                <a:solidFill>
                  <a:srgbClr val="000000"/>
                </a:solidFill>
                <a:effectLst/>
                <a:latin typeface="微软雅黑" panose="020B0503020204020204" pitchFamily="34" charset="-122"/>
                <a:ea typeface="微软雅黑" panose="020B0503020204020204" pitchFamily="34" charset="-122"/>
              </a:rPr>
              <a:t>优于所有其他方法，其中所有特征子集的减少率都很显著。</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其次表现最好的混合方法是</a:t>
            </a:r>
            <a:r>
              <a:rPr lang="en-US" altLang="zh-CN" b="0" i="0" dirty="0">
                <a:solidFill>
                  <a:srgbClr val="000000"/>
                </a:solidFill>
                <a:effectLst/>
                <a:latin typeface="微软雅黑" panose="020B0503020204020204" pitchFamily="34" charset="-122"/>
                <a:ea typeface="微软雅黑" panose="020B0503020204020204" pitchFamily="34" charset="-122"/>
              </a:rPr>
              <a:t>FM-EGA</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TF-IDF-EGA</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GSS-EGA</a:t>
            </a:r>
            <a:r>
              <a:rPr lang="zh-CN" altLang="en-US" b="0" i="0" dirty="0">
                <a:solidFill>
                  <a:srgbClr val="000000"/>
                </a:solidFill>
                <a:effectLst/>
                <a:latin typeface="微软雅黑" panose="020B0503020204020204" pitchFamily="34" charset="-122"/>
                <a:ea typeface="微软雅黑" panose="020B0503020204020204" pitchFamily="34" charset="-122"/>
              </a:rPr>
              <a:t>，分别如图</a:t>
            </a:r>
            <a:r>
              <a:rPr lang="en-US" altLang="zh-CN" b="0" i="0" dirty="0">
                <a:solidFill>
                  <a:srgbClr val="000000"/>
                </a:solidFill>
                <a:effectLst/>
                <a:latin typeface="微软雅黑" panose="020B0503020204020204" pitchFamily="34" charset="-122"/>
                <a:ea typeface="微软雅黑" panose="020B0503020204020204" pitchFamily="34" charset="-122"/>
              </a:rPr>
              <a:t>3(b)</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(f)</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所示。结果表明，本文提出的混合</a:t>
            </a:r>
            <a:r>
              <a:rPr lang="en-US" altLang="zh-CN" b="0" i="0" dirty="0">
                <a:solidFill>
                  <a:srgbClr val="000000"/>
                </a:solidFill>
                <a:effectLst/>
                <a:latin typeface="微软雅黑" panose="020B0503020204020204" pitchFamily="34" charset="-122"/>
                <a:ea typeface="微软雅黑" panose="020B0503020204020204" pitchFamily="34" charset="-122"/>
              </a:rPr>
              <a:t>FS</a:t>
            </a:r>
            <a:r>
              <a:rPr lang="zh-CN" altLang="en-US" b="0" i="0" dirty="0">
                <a:solidFill>
                  <a:srgbClr val="000000"/>
                </a:solidFill>
                <a:effectLst/>
                <a:latin typeface="微软雅黑" panose="020B0503020204020204" pitchFamily="34" charset="-122"/>
                <a:ea typeface="微软雅黑" panose="020B0503020204020204" pitchFamily="34" charset="-122"/>
              </a:rPr>
              <a:t>方法在降维率方面有显著提高。</a:t>
            </a:r>
          </a:p>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9</a:t>
            </a:fld>
            <a:endParaRPr lang="zh-CN" altLang="en-US" dirty="0"/>
          </a:p>
        </p:txBody>
      </p:sp>
    </p:spTree>
    <p:extLst>
      <p:ext uri="{BB962C8B-B14F-4D97-AF65-F5344CB8AC3E}">
        <p14:creationId xmlns:p14="http://schemas.microsoft.com/office/powerpoint/2010/main" val="1887668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如图</a:t>
            </a:r>
            <a:r>
              <a:rPr lang="en-US" altLang="zh-CN" b="0" i="0" dirty="0">
                <a:solidFill>
                  <a:srgbClr val="000000"/>
                </a:solidFill>
                <a:effectLst/>
                <a:latin typeface="微软雅黑" panose="020B0503020204020204" pitchFamily="34" charset="-122"/>
                <a:ea typeface="微软雅黑" panose="020B0503020204020204" pitchFamily="34" charset="-122"/>
              </a:rPr>
              <a:t>5(a)</a:t>
            </a:r>
            <a:r>
              <a:rPr lang="zh-CN" altLang="en-US" b="0" i="0" dirty="0">
                <a:solidFill>
                  <a:srgbClr val="000000"/>
                </a:solidFill>
                <a:effectLst/>
                <a:latin typeface="微软雅黑" panose="020B0503020204020204" pitchFamily="34" charset="-122"/>
                <a:ea typeface="微软雅黑" panose="020B0503020204020204" pitchFamily="34" charset="-122"/>
              </a:rPr>
              <a:t>所示，与单独的</a:t>
            </a:r>
            <a:r>
              <a:rPr lang="en-US" altLang="zh-CN" b="0" i="0" dirty="0">
                <a:solidFill>
                  <a:srgbClr val="000000"/>
                </a:solidFill>
                <a:effectLst/>
                <a:latin typeface="微软雅黑" panose="020B0503020204020204" pitchFamily="34" charset="-122"/>
                <a:ea typeface="微软雅黑" panose="020B0503020204020204" pitchFamily="34" charset="-122"/>
              </a:rPr>
              <a:t>CDM</a:t>
            </a:r>
            <a:r>
              <a:rPr lang="zh-CN" altLang="en-US" b="0" i="0" dirty="0">
                <a:solidFill>
                  <a:srgbClr val="000000"/>
                </a:solidFill>
                <a:effectLst/>
                <a:latin typeface="微软雅黑" panose="020B0503020204020204" pitchFamily="34" charset="-122"/>
                <a:ea typeface="微软雅黑" panose="020B0503020204020204" pitchFamily="34" charset="-122"/>
              </a:rPr>
              <a:t>相比，混合</a:t>
            </a:r>
            <a:r>
              <a:rPr lang="en-US" altLang="zh-CN" b="0" i="0" dirty="0">
                <a:solidFill>
                  <a:srgbClr val="000000"/>
                </a:solidFill>
                <a:effectLst/>
                <a:latin typeface="微软雅黑" panose="020B0503020204020204" pitchFamily="34" charset="-122"/>
                <a:ea typeface="微软雅黑" panose="020B0503020204020204" pitchFamily="34" charset="-122"/>
              </a:rPr>
              <a:t>CDMEGA</a:t>
            </a:r>
            <a:r>
              <a:rPr lang="zh-CN" altLang="en-US" b="0" i="0" dirty="0">
                <a:solidFill>
                  <a:srgbClr val="000000"/>
                </a:solidFill>
                <a:effectLst/>
                <a:latin typeface="微软雅黑" panose="020B0503020204020204" pitchFamily="34" charset="-122"/>
                <a:ea typeface="微软雅黑" panose="020B0503020204020204" pitchFamily="34" charset="-122"/>
              </a:rPr>
              <a:t>方法具有最少特征数量的最高性能。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混合</a:t>
            </a:r>
            <a:r>
              <a:rPr lang="en-US" altLang="zh-CN" b="0" i="0" dirty="0">
                <a:solidFill>
                  <a:srgbClr val="000000"/>
                </a:solidFill>
                <a:effectLst/>
                <a:latin typeface="微软雅黑" panose="020B0503020204020204" pitchFamily="34" charset="-122"/>
                <a:ea typeface="微软雅黑" panose="020B0503020204020204" pitchFamily="34" charset="-122"/>
              </a:rPr>
              <a:t>TF-IDFEGA</a:t>
            </a:r>
            <a:r>
              <a:rPr lang="zh-CN" altLang="en-US" b="0" i="0" dirty="0">
                <a:solidFill>
                  <a:srgbClr val="000000"/>
                </a:solidFill>
                <a:effectLst/>
                <a:latin typeface="微软雅黑" panose="020B0503020204020204" pitchFamily="34" charset="-122"/>
                <a:ea typeface="微软雅黑" panose="020B0503020204020204" pitchFamily="34" charset="-122"/>
              </a:rPr>
              <a:t>方法在</a:t>
            </a:r>
            <a:r>
              <a:rPr lang="en-US" altLang="zh-CN" b="0" i="0" dirty="0">
                <a:solidFill>
                  <a:srgbClr val="000000"/>
                </a:solidFill>
                <a:effectLst/>
                <a:latin typeface="微软雅黑" panose="020B0503020204020204" pitchFamily="34" charset="-122"/>
                <a:ea typeface="微软雅黑" panose="020B0503020204020204" pitchFamily="34" charset="-122"/>
              </a:rPr>
              <a:t>1590</a:t>
            </a:r>
            <a:r>
              <a:rPr lang="zh-CN" altLang="en-US" b="0" i="0" dirty="0">
                <a:solidFill>
                  <a:srgbClr val="000000"/>
                </a:solidFill>
                <a:effectLst/>
                <a:latin typeface="微软雅黑" panose="020B0503020204020204" pitchFamily="34" charset="-122"/>
                <a:ea typeface="微软雅黑" panose="020B0503020204020204" pitchFamily="34" charset="-122"/>
              </a:rPr>
              <a:t>个特征上达到最佳性能，这是从</a:t>
            </a:r>
            <a:r>
              <a:rPr lang="en-US" altLang="zh-CN" b="0" i="0" dirty="0">
                <a:solidFill>
                  <a:srgbClr val="000000"/>
                </a:solidFill>
                <a:effectLst/>
                <a:latin typeface="微软雅黑" panose="020B0503020204020204" pitchFamily="34" charset="-122"/>
                <a:ea typeface="微软雅黑" panose="020B0503020204020204" pitchFamily="34" charset="-122"/>
              </a:rPr>
              <a:t>3000</a:t>
            </a:r>
            <a:r>
              <a:rPr lang="zh-CN" altLang="en-US" b="0" i="0" dirty="0">
                <a:solidFill>
                  <a:srgbClr val="000000"/>
                </a:solidFill>
                <a:effectLst/>
                <a:latin typeface="微软雅黑" panose="020B0503020204020204" pitchFamily="34" charset="-122"/>
                <a:ea typeface="微软雅黑" panose="020B0503020204020204" pitchFamily="34" charset="-122"/>
              </a:rPr>
              <a:t>个特征中选择的简化</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子集。</a:t>
            </a:r>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10</a:t>
            </a:fld>
            <a:endParaRPr lang="zh-CN" altLang="en-US" dirty="0"/>
          </a:p>
        </p:txBody>
      </p:sp>
    </p:spTree>
    <p:extLst>
      <p:ext uri="{BB962C8B-B14F-4D97-AF65-F5344CB8AC3E}">
        <p14:creationId xmlns:p14="http://schemas.microsoft.com/office/powerpoint/2010/main" val="172556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606453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76181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841548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955172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1078925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170465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8FCAC9D-4DB1-4C43-9C3D-2A1F320BC312}" type="datetimeFigureOut">
              <a:rPr lang="zh-CN" altLang="en-US" smtClean="0"/>
              <a:t>2024/1/6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7657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FCAC9D-4DB1-4C43-9C3D-2A1F320BC312}" type="datetimeFigureOut">
              <a:rPr lang="zh-CN" altLang="en-US" smtClean="0"/>
              <a:t>2024/1/6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847441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t>2024/1/6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0973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68189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548715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48FCAC9D-4DB1-4C43-9C3D-2A1F320BC312}" type="datetimeFigureOut">
              <a:rPr lang="zh-CN" altLang="en-US" smtClean="0"/>
              <a:pPr/>
              <a:t>2024/1/6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2A1FA538-5F5D-416D-A366-CC78A227FC50}" type="slidenum">
              <a:rPr lang="zh-CN" altLang="en-US" smtClean="0"/>
              <a:pPr/>
              <a:t>‹#›</a:t>
            </a:fld>
            <a:endParaRPr lang="zh-CN" altLang="en-US" dirty="0"/>
          </a:p>
        </p:txBody>
      </p:sp>
    </p:spTree>
    <p:extLst>
      <p:ext uri="{BB962C8B-B14F-4D97-AF65-F5344CB8AC3E}">
        <p14:creationId xmlns:p14="http://schemas.microsoft.com/office/powerpoint/2010/main" val="163607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0" y="-7939"/>
            <a:ext cx="73152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18" name="矩形 4"/>
          <p:cNvSpPr/>
          <p:nvPr/>
        </p:nvSpPr>
        <p:spPr>
          <a:xfrm>
            <a:off x="7217411" y="-7938"/>
            <a:ext cx="4994255" cy="6865938"/>
          </a:xfrm>
          <a:custGeom>
            <a:avLst/>
            <a:gdLst>
              <a:gd name="connsiteX0" fmla="*/ 0 w 4835611"/>
              <a:gd name="connsiteY0" fmla="*/ 0 h 6858000"/>
              <a:gd name="connsiteX1" fmla="*/ 4835611 w 4835611"/>
              <a:gd name="connsiteY1" fmla="*/ 0 h 6858000"/>
              <a:gd name="connsiteX2" fmla="*/ 4835611 w 4835611"/>
              <a:gd name="connsiteY2" fmla="*/ 6858000 h 6858000"/>
              <a:gd name="connsiteX3" fmla="*/ 0 w 4835611"/>
              <a:gd name="connsiteY3" fmla="*/ 6858000 h 6858000"/>
              <a:gd name="connsiteX4" fmla="*/ 0 w 4835611"/>
              <a:gd name="connsiteY4" fmla="*/ 0 h 6858000"/>
              <a:gd name="connsiteX0" fmla="*/ 0 w 6367849"/>
              <a:gd name="connsiteY0" fmla="*/ 0 h 6866238"/>
              <a:gd name="connsiteX1" fmla="*/ 6367849 w 6367849"/>
              <a:gd name="connsiteY1" fmla="*/ 8238 h 6866238"/>
              <a:gd name="connsiteX2" fmla="*/ 6367849 w 6367849"/>
              <a:gd name="connsiteY2" fmla="*/ 6866238 h 6866238"/>
              <a:gd name="connsiteX3" fmla="*/ 1532238 w 6367849"/>
              <a:gd name="connsiteY3" fmla="*/ 6866238 h 6866238"/>
              <a:gd name="connsiteX4" fmla="*/ 0 w 6367849"/>
              <a:gd name="connsiteY4" fmla="*/ 0 h 6866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849" h="6866238">
                <a:moveTo>
                  <a:pt x="0" y="0"/>
                </a:moveTo>
                <a:lnTo>
                  <a:pt x="6367849" y="8238"/>
                </a:lnTo>
                <a:lnTo>
                  <a:pt x="6367849" y="6866238"/>
                </a:lnTo>
                <a:lnTo>
                  <a:pt x="1532238" y="6866238"/>
                </a:lnTo>
                <a:lnTo>
                  <a:pt x="0" y="0"/>
                </a:lnTo>
                <a:close/>
              </a:path>
            </a:pathLst>
          </a:cu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23" name="文本框 14"/>
          <p:cNvSpPr txBox="1">
            <a:spLocks noChangeArrowheads="1"/>
          </p:cNvSpPr>
          <p:nvPr/>
        </p:nvSpPr>
        <p:spPr bwMode="auto">
          <a:xfrm>
            <a:off x="4659678" y="5544161"/>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dirty="0">
                <a:solidFill>
                  <a:srgbClr val="242B33"/>
                </a:solidFill>
                <a:latin typeface="Arial" panose="020B0604020202020204" pitchFamily="34" charset="0"/>
                <a:ea typeface="微软雅黑" panose="020B0503020204020204" pitchFamily="34" charset="-122"/>
              </a:rPr>
              <a:t>汇报人：肖慧兰</a:t>
            </a:r>
          </a:p>
        </p:txBody>
      </p:sp>
      <p:sp>
        <p:nvSpPr>
          <p:cNvPr id="24" name="文本框 15"/>
          <p:cNvSpPr txBox="1">
            <a:spLocks noChangeArrowheads="1"/>
          </p:cNvSpPr>
          <p:nvPr/>
        </p:nvSpPr>
        <p:spPr bwMode="auto">
          <a:xfrm>
            <a:off x="132180" y="4554652"/>
            <a:ext cx="113940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solidFill>
                  <a:srgbClr val="000000"/>
                </a:solidFill>
                <a:latin typeface="微软雅黑" panose="020B0503020204020204" pitchFamily="34" charset="-122"/>
                <a:ea typeface="微软雅黑" panose="020B0503020204020204" pitchFamily="34" charset="-122"/>
              </a:rPr>
              <a:t>基于增强遗传算法的文本分类的混合特征选择</a:t>
            </a:r>
            <a:endParaRPr lang="zh-CN" altLang="en-US" sz="3200" b="1" dirty="0">
              <a:solidFill>
                <a:srgbClr val="242B33"/>
              </a:solidFill>
              <a:latin typeface="Arial" panose="020B0604020202020204" pitchFamily="34" charset="0"/>
              <a:ea typeface="微软雅黑" panose="020B0503020204020204" pitchFamily="34" charset="-122"/>
            </a:endParaRPr>
          </a:p>
        </p:txBody>
      </p:sp>
      <p:pic>
        <p:nvPicPr>
          <p:cNvPr id="22" name="图片 21">
            <a:extLst>
              <a:ext uri="{FF2B5EF4-FFF2-40B4-BE49-F238E27FC236}">
                <a16:creationId xmlns:a16="http://schemas.microsoft.com/office/drawing/2014/main" id="{DCFA8424-581B-4896-9E22-650FB90B415B}"/>
              </a:ext>
            </a:extLst>
          </p:cNvPr>
          <p:cNvPicPr>
            <a:picLocks noChangeAspect="1"/>
          </p:cNvPicPr>
          <p:nvPr/>
        </p:nvPicPr>
        <p:blipFill>
          <a:blip r:embed="rId3"/>
          <a:stretch>
            <a:fillRect/>
          </a:stretch>
        </p:blipFill>
        <p:spPr>
          <a:xfrm>
            <a:off x="0" y="352424"/>
            <a:ext cx="3042949" cy="786001"/>
          </a:xfrm>
          <a:prstGeom prst="rect">
            <a:avLst/>
          </a:prstGeom>
        </p:spPr>
      </p:pic>
      <p:pic>
        <p:nvPicPr>
          <p:cNvPr id="4" name="图片 3">
            <a:extLst>
              <a:ext uri="{FF2B5EF4-FFF2-40B4-BE49-F238E27FC236}">
                <a16:creationId xmlns:a16="http://schemas.microsoft.com/office/drawing/2014/main" id="{434611D3-C16A-B92D-8096-4AF958747A47}"/>
              </a:ext>
            </a:extLst>
          </p:cNvPr>
          <p:cNvPicPr>
            <a:picLocks noChangeAspect="1"/>
          </p:cNvPicPr>
          <p:nvPr/>
        </p:nvPicPr>
        <p:blipFill>
          <a:blip r:embed="rId4"/>
          <a:stretch>
            <a:fillRect/>
          </a:stretch>
        </p:blipFill>
        <p:spPr>
          <a:xfrm>
            <a:off x="810844" y="352424"/>
            <a:ext cx="10846357" cy="3797495"/>
          </a:xfrm>
          <a:prstGeom prst="rect">
            <a:avLst/>
          </a:prstGeom>
        </p:spPr>
      </p:pic>
    </p:spTree>
    <p:extLst>
      <p:ext uri="{BB962C8B-B14F-4D97-AF65-F5344CB8AC3E}">
        <p14:creationId xmlns:p14="http://schemas.microsoft.com/office/powerpoint/2010/main" val="7110643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Scale>
                                      <p:cBhvr>
                                        <p:cTn id="7"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6"/>
                                        </p:tgtEl>
                                        <p:attrNameLst>
                                          <p:attrName>ppt_x</p:attrName>
                                          <p:attrName>ppt_y</p:attrName>
                                        </p:attrNameLst>
                                      </p:cBhvr>
                                    </p:animMotion>
                                    <p:animEffect transition="in" filter="fade">
                                      <p:cBhvr>
                                        <p:cTn id="9" dur="1000"/>
                                        <p:tgtEl>
                                          <p:spTgt spid="16"/>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Scale>
                                      <p:cBhvr>
                                        <p:cTn id="12"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8"/>
                                        </p:tgtEl>
                                        <p:attrNameLst>
                                          <p:attrName>ppt_x</p:attrName>
                                          <p:attrName>ppt_y</p:attrName>
                                        </p:attrNameLst>
                                      </p:cBhvr>
                                    </p:animMotion>
                                    <p:animEffect transition="in" filter="fade">
                                      <p:cBhvr>
                                        <p:cTn id="14" dur="1000"/>
                                        <p:tgtEl>
                                          <p:spTgt spid="18"/>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Scale>
                                      <p:cBhvr>
                                        <p:cTn id="17"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3"/>
                                        </p:tgtEl>
                                        <p:attrNameLst>
                                          <p:attrName>ppt_x</p:attrName>
                                          <p:attrName>ppt_y</p:attrName>
                                        </p:attrNameLst>
                                      </p:cBhvr>
                                    </p:animMotion>
                                    <p:animEffect transition="in" filter="fade">
                                      <p:cBhvr>
                                        <p:cTn id="19" dur="1000"/>
                                        <p:tgtEl>
                                          <p:spTgt spid="23"/>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Scale>
                                      <p:cBhvr>
                                        <p:cTn id="22"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4"/>
                                        </p:tgtEl>
                                        <p:attrNameLst>
                                          <p:attrName>ppt_x</p:attrName>
                                          <p:attrName>ppt_y</p:attrName>
                                        </p:attrNameLst>
                                      </p:cBhvr>
                                    </p:animMotion>
                                    <p:animEffect transition="in" filter="fade">
                                      <p:cBhvr>
                                        <p:cTn id="2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0" y="507999"/>
            <a:ext cx="3897086" cy="56991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a:t>
            </a:r>
            <a:r>
              <a:rPr lang="zh-CN" altLang="en-US" sz="3200" b="1" dirty="0">
                <a:solidFill>
                  <a:prstClr val="black"/>
                </a:solidFill>
                <a:latin typeface="微软雅黑" panose="020B0503020204020204" pitchFamily="34" charset="-122"/>
                <a:ea typeface="微软雅黑" panose="020B0503020204020204" pitchFamily="34" charset="-122"/>
              </a:rPr>
              <a:t>类精度</a:t>
            </a: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结果比较</a:t>
            </a:r>
          </a:p>
        </p:txBody>
      </p:sp>
      <p:sp>
        <p:nvSpPr>
          <p:cNvPr id="65" name="Freeform 122"/>
          <p:cNvSpPr>
            <a:spLocks/>
          </p:cNvSpPr>
          <p:nvPr/>
        </p:nvSpPr>
        <p:spPr bwMode="auto">
          <a:xfrm>
            <a:off x="10910785" y="693737"/>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35D88302-712A-7255-5656-91D38D515D07}"/>
              </a:ext>
            </a:extLst>
          </p:cNvPr>
          <p:cNvSpPr txBox="1"/>
          <p:nvPr/>
        </p:nvSpPr>
        <p:spPr>
          <a:xfrm>
            <a:off x="1916123" y="1181702"/>
            <a:ext cx="835975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使用</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NB</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分类方法下的混合</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FS</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方法和单一滤波器的分类精度</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3" name="图片 2">
            <a:extLst>
              <a:ext uri="{FF2B5EF4-FFF2-40B4-BE49-F238E27FC236}">
                <a16:creationId xmlns:a16="http://schemas.microsoft.com/office/drawing/2014/main" id="{7C2704EB-6593-4CDF-06F4-B20E2180078A}"/>
              </a:ext>
            </a:extLst>
          </p:cNvPr>
          <p:cNvPicPr>
            <a:picLocks noChangeAspect="1"/>
          </p:cNvPicPr>
          <p:nvPr/>
        </p:nvPicPr>
        <p:blipFill>
          <a:blip r:embed="rId3"/>
          <a:stretch>
            <a:fillRect/>
          </a:stretch>
        </p:blipFill>
        <p:spPr>
          <a:xfrm>
            <a:off x="1828312" y="1725314"/>
            <a:ext cx="7631898" cy="4876654"/>
          </a:xfrm>
          <a:prstGeom prst="rect">
            <a:avLst/>
          </a:prstGeom>
        </p:spPr>
      </p:pic>
    </p:spTree>
    <p:extLst>
      <p:ext uri="{BB962C8B-B14F-4D97-AF65-F5344CB8AC3E}">
        <p14:creationId xmlns:p14="http://schemas.microsoft.com/office/powerpoint/2010/main" val="32652485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MH_SubTitle_1"/>
          <p:cNvSpPr>
            <a:spLocks noChangeArrowheads="1"/>
          </p:cNvSpPr>
          <p:nvPr>
            <p:custDataLst>
              <p:tags r:id="rId1"/>
            </p:custDataLst>
          </p:nvPr>
        </p:nvSpPr>
        <p:spPr bwMode="auto">
          <a:xfrm flipH="1">
            <a:off x="291861" y="762000"/>
            <a:ext cx="10795239" cy="483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291861" y="335971"/>
            <a:ext cx="25376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研究问题</a:t>
            </a:r>
          </a:p>
        </p:txBody>
      </p:sp>
      <p:sp>
        <p:nvSpPr>
          <p:cNvPr id="5" name="文本框 4">
            <a:extLst>
              <a:ext uri="{FF2B5EF4-FFF2-40B4-BE49-F238E27FC236}">
                <a16:creationId xmlns:a16="http://schemas.microsoft.com/office/drawing/2014/main" id="{3FDE7A3F-0E06-0CAB-7853-1A8F29CFE962}"/>
              </a:ext>
            </a:extLst>
          </p:cNvPr>
          <p:cNvSpPr txBox="1"/>
          <p:nvPr/>
        </p:nvSpPr>
        <p:spPr>
          <a:xfrm>
            <a:off x="776376" y="1181820"/>
            <a:ext cx="9954883" cy="5016758"/>
          </a:xfrm>
          <a:prstGeom prst="rect">
            <a:avLst/>
          </a:prstGeom>
          <a:noFill/>
        </p:spPr>
        <p:txBody>
          <a:bodyPr wrap="square">
            <a:spAutoFit/>
          </a:bodyPr>
          <a:lstStyle/>
          <a:p>
            <a:r>
              <a:rPr lang="zh-CN" altLang="en-US" dirty="0"/>
              <a:t>          </a:t>
            </a:r>
            <a:r>
              <a:rPr lang="zh-CN" altLang="en-US" sz="2000" dirty="0">
                <a:solidFill>
                  <a:srgbClr val="000000"/>
                </a:solidFill>
                <a:latin typeface="微软雅黑" panose="020B0503020204020204" pitchFamily="34" charset="-122"/>
                <a:ea typeface="微软雅黑" panose="020B0503020204020204" pitchFamily="34" charset="-122"/>
              </a:rPr>
              <a:t>超过</a:t>
            </a:r>
            <a:r>
              <a:rPr lang="en-US" altLang="zh-CN" sz="2000" dirty="0">
                <a:solidFill>
                  <a:srgbClr val="000000"/>
                </a:solidFill>
                <a:latin typeface="微软雅黑" panose="020B0503020204020204" pitchFamily="34" charset="-122"/>
                <a:ea typeface="微软雅黑" panose="020B0503020204020204" pitchFamily="34" charset="-122"/>
              </a:rPr>
              <a:t>80%</a:t>
            </a:r>
            <a:r>
              <a:rPr lang="zh-CN" altLang="en-US" sz="2000" dirty="0">
                <a:solidFill>
                  <a:srgbClr val="000000"/>
                </a:solidFill>
                <a:latin typeface="微软雅黑" panose="020B0503020204020204" pitchFamily="34" charset="-122"/>
                <a:ea typeface="微软雅黑" panose="020B0503020204020204" pitchFamily="34" charset="-122"/>
              </a:rPr>
              <a:t>的信息以文本形式存储，因此，文本分类是机器学习和数据挖掘中组织大量信息的重要任务。文本分类是文档类别的预测过程，基于从这些文档中   提取的知识对文本进行分类。近年来，许多</a:t>
            </a:r>
            <a:r>
              <a:rPr lang="zh-CN" altLang="en-US" sz="2000" dirty="0">
                <a:solidFill>
                  <a:srgbClr val="FF0000"/>
                </a:solidFill>
                <a:latin typeface="微软雅黑" panose="020B0503020204020204" pitchFamily="34" charset="-122"/>
                <a:ea typeface="微软雅黑" panose="020B0503020204020204" pitchFamily="34" charset="-122"/>
              </a:rPr>
              <a:t>分类方法</a:t>
            </a:r>
            <a:r>
              <a:rPr lang="zh-CN" altLang="en-US" sz="2000" dirty="0">
                <a:solidFill>
                  <a:srgbClr val="000000"/>
                </a:solidFill>
                <a:latin typeface="微软雅黑" panose="020B0503020204020204" pitchFamily="34" charset="-122"/>
                <a:ea typeface="微软雅黑" panose="020B0503020204020204" pitchFamily="34" charset="-122"/>
              </a:rPr>
              <a:t>被用于许多不同语言的文本分类</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例如，</a:t>
            </a:r>
            <a:r>
              <a:rPr lang="en-US" altLang="zh-CN" sz="2000" dirty="0">
                <a:solidFill>
                  <a:srgbClr val="000000"/>
                </a:solidFill>
                <a:latin typeface="微软雅黑" panose="020B0503020204020204" pitchFamily="34" charset="-122"/>
                <a:ea typeface="微软雅黑" panose="020B0503020204020204" pitchFamily="34" charset="-122"/>
              </a:rPr>
              <a:t>K</a:t>
            </a:r>
            <a:r>
              <a:rPr lang="zh-CN" altLang="en-US" sz="2000" dirty="0">
                <a:solidFill>
                  <a:srgbClr val="000000"/>
                </a:solidFill>
                <a:latin typeface="微软雅黑" panose="020B0503020204020204" pitchFamily="34" charset="-122"/>
                <a:ea typeface="微软雅黑" panose="020B0503020204020204" pitchFamily="34" charset="-122"/>
              </a:rPr>
              <a:t>最近邻居，支持向量机， 天真贝叶斯，决策树等方法。</a:t>
            </a:r>
            <a:endParaRPr lang="en-US" altLang="zh-CN" sz="2000" dirty="0">
              <a:solidFill>
                <a:srgbClr val="000000"/>
              </a:solidFill>
              <a:latin typeface="微软雅黑" panose="020B0503020204020204" pitchFamily="34" charset="-122"/>
              <a:ea typeface="微软雅黑" panose="020B0503020204020204" pitchFamily="34" charset="-122"/>
            </a:endParaRPr>
          </a:p>
          <a:p>
            <a:pPr algn="just"/>
            <a:r>
              <a:rPr lang="zh-CN" altLang="en-US" sz="2000" b="0" i="0" dirty="0">
                <a:solidFill>
                  <a:srgbClr val="000000"/>
                </a:solidFill>
                <a:effectLst/>
                <a:latin typeface="微软雅黑" panose="020B0503020204020204" pitchFamily="34" charset="-122"/>
                <a:ea typeface="微软雅黑" panose="020B0503020204020204" pitchFamily="34" charset="-122"/>
              </a:rPr>
              <a:t>      文本数据的特征空间可能包含大量的特征，在如此</a:t>
            </a:r>
            <a:r>
              <a:rPr lang="zh-CN" altLang="en-US" sz="2000" b="0" i="0" dirty="0">
                <a:solidFill>
                  <a:srgbClr val="FF0000"/>
                </a:solidFill>
                <a:effectLst/>
                <a:latin typeface="微软雅黑" panose="020B0503020204020204" pitchFamily="34" charset="-122"/>
                <a:ea typeface="微软雅黑" panose="020B0503020204020204" pitchFamily="34" charset="-122"/>
              </a:rPr>
              <a:t>高维</a:t>
            </a:r>
            <a:r>
              <a:rPr lang="zh-CN" altLang="en-US" sz="2000" b="0" i="0" dirty="0">
                <a:solidFill>
                  <a:srgbClr val="000000"/>
                </a:solidFill>
                <a:effectLst/>
                <a:latin typeface="微软雅黑" panose="020B0503020204020204" pitchFamily="34" charset="-122"/>
                <a:ea typeface="微软雅黑" panose="020B0503020204020204" pitchFamily="34" charset="-122"/>
              </a:rPr>
              <a:t>的特征空间中进行文本分类会影响文本不同类别分离的有效性。此外，噪声和不相关特征的存在会对</a:t>
            </a:r>
            <a:r>
              <a:rPr lang="zh-CN" altLang="en-US" sz="2000" b="0" i="0" dirty="0">
                <a:solidFill>
                  <a:srgbClr val="FF0000"/>
                </a:solidFill>
                <a:effectLst/>
                <a:latin typeface="微软雅黑" panose="020B0503020204020204" pitchFamily="34" charset="-122"/>
                <a:ea typeface="微软雅黑" panose="020B0503020204020204" pitchFamily="34" charset="-122"/>
              </a:rPr>
              <a:t>分类性能</a:t>
            </a:r>
            <a:r>
              <a:rPr lang="zh-CN" altLang="en-US" sz="2000" b="0" i="0" dirty="0">
                <a:solidFill>
                  <a:srgbClr val="000000"/>
                </a:solidFill>
                <a:effectLst/>
                <a:latin typeface="微软雅黑" panose="020B0503020204020204" pitchFamily="34" charset="-122"/>
                <a:ea typeface="微软雅黑" panose="020B0503020204020204" pitchFamily="34" charset="-122"/>
              </a:rPr>
              <a:t>产生不利影响，并降低计算机资源。因此，迄今提出的大多数文本分类方法都采用了</a:t>
            </a:r>
            <a:r>
              <a:rPr lang="zh-CN" altLang="en-US" sz="2000" b="0" i="0" dirty="0">
                <a:solidFill>
                  <a:srgbClr val="FF0000"/>
                </a:solidFill>
                <a:effectLst/>
                <a:latin typeface="微软雅黑" panose="020B0503020204020204" pitchFamily="34" charset="-122"/>
                <a:ea typeface="微软雅黑" panose="020B0503020204020204" pitchFamily="34" charset="-122"/>
              </a:rPr>
              <a:t>特征选择方法</a:t>
            </a:r>
            <a:r>
              <a:rPr lang="zh-CN" altLang="en-US" sz="2000" b="0" i="0" dirty="0">
                <a:solidFill>
                  <a:srgbClr val="000000"/>
                </a:solidFill>
                <a:effectLst/>
                <a:latin typeface="微软雅黑" panose="020B0503020204020204" pitchFamily="34" charset="-122"/>
                <a:ea typeface="微软雅黑" panose="020B0503020204020204" pitchFamily="34" charset="-122"/>
              </a:rPr>
              <a:t>。已经开发了许多不同的</a:t>
            </a:r>
            <a:r>
              <a:rPr lang="en-US" altLang="zh-CN" sz="2000" b="0" i="0" dirty="0">
                <a:solidFill>
                  <a:srgbClr val="000000"/>
                </a:solidFill>
                <a:effectLst/>
                <a:latin typeface="微软雅黑" panose="020B0503020204020204" pitchFamily="34" charset="-122"/>
                <a:ea typeface="微软雅黑" panose="020B0503020204020204" pitchFamily="34" charset="-122"/>
              </a:rPr>
              <a:t>FS</a:t>
            </a:r>
            <a:r>
              <a:rPr lang="zh-CN" altLang="en-US" sz="2000" b="0" i="0" dirty="0">
                <a:solidFill>
                  <a:srgbClr val="000000"/>
                </a:solidFill>
                <a:effectLst/>
                <a:latin typeface="微软雅黑" panose="020B0503020204020204" pitchFamily="34" charset="-122"/>
                <a:ea typeface="微软雅黑" panose="020B0503020204020204" pitchFamily="34" charset="-122"/>
              </a:rPr>
              <a:t>方法来降低文本维数，并选择用于文本分类的信息特征。    </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b="0" i="0" dirty="0">
                <a:solidFill>
                  <a:srgbClr val="000000"/>
                </a:solidFill>
                <a:effectLst/>
                <a:latin typeface="微软雅黑" panose="020B0503020204020204" pitchFamily="34" charset="-122"/>
                <a:ea typeface="微软雅黑" panose="020B0503020204020204" pitchFamily="34" charset="-122"/>
              </a:rPr>
              <a:t> 大部分文献中提出并应用了一系列有效的文本分类过滤方法，如基于词频的过滤方法，基于文档频率的过滤方法，判别能力测度与基尼指数，和二项假设检验等方法。优化算法</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即进化和群体智能算法</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被认为属于包装方法，其中分类技术用于特征子集评估。一些研究已经证明了遗传算法在解决高维和</a:t>
            </a:r>
            <a:r>
              <a:rPr lang="en-US" altLang="zh-CN" sz="2000" b="0" i="0" dirty="0">
                <a:solidFill>
                  <a:srgbClr val="000000"/>
                </a:solidFill>
                <a:effectLst/>
                <a:latin typeface="微软雅黑" panose="020B0503020204020204" pitchFamily="34" charset="-122"/>
                <a:ea typeface="微软雅黑" panose="020B0503020204020204" pitchFamily="34" charset="-122"/>
              </a:rPr>
              <a:t>FS</a:t>
            </a:r>
            <a:r>
              <a:rPr lang="zh-CN" altLang="en-US" sz="2000" b="0" i="0" dirty="0">
                <a:solidFill>
                  <a:srgbClr val="000000"/>
                </a:solidFill>
                <a:effectLst/>
                <a:latin typeface="微软雅黑" panose="020B0503020204020204" pitchFamily="34" charset="-122"/>
                <a:ea typeface="微软雅黑" panose="020B0503020204020204" pitchFamily="34" charset="-122"/>
              </a:rPr>
              <a:t>问题方面的优势。然而，时间消耗、参数设置和初始解的随机选择是遗传算法存在的主要问题。因此，需要改进遗传算法作为一种</a:t>
            </a:r>
            <a:r>
              <a:rPr lang="en-US" altLang="zh-CN" sz="2000" b="0" i="0" dirty="0">
                <a:solidFill>
                  <a:srgbClr val="000000"/>
                </a:solidFill>
                <a:effectLst/>
                <a:latin typeface="微软雅黑" panose="020B0503020204020204" pitchFamily="34" charset="-122"/>
                <a:ea typeface="微软雅黑" panose="020B0503020204020204" pitchFamily="34" charset="-122"/>
              </a:rPr>
              <a:t>FS</a:t>
            </a:r>
            <a:r>
              <a:rPr lang="zh-CN" altLang="en-US" sz="2000" b="0" i="0" dirty="0">
                <a:solidFill>
                  <a:srgbClr val="000000"/>
                </a:solidFill>
                <a:effectLst/>
                <a:latin typeface="微软雅黑" panose="020B0503020204020204" pitchFamily="34" charset="-122"/>
                <a:ea typeface="微软雅黑" panose="020B0503020204020204" pitchFamily="34" charset="-122"/>
              </a:rPr>
              <a:t>策略来处理这些问题，并产生更准确的文本分类结果。</a:t>
            </a:r>
          </a:p>
          <a:p>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8422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pSp>
        <p:nvGrpSpPr>
          <p:cNvPr id="39" name="组合 38"/>
          <p:cNvGrpSpPr/>
          <p:nvPr/>
        </p:nvGrpSpPr>
        <p:grpSpPr>
          <a:xfrm>
            <a:off x="374518" y="1391251"/>
            <a:ext cx="651614" cy="651614"/>
            <a:chOff x="4317111" y="1670673"/>
            <a:chExt cx="651614" cy="651614"/>
          </a:xfrm>
        </p:grpSpPr>
        <p:sp>
          <p:nvSpPr>
            <p:cNvPr id="40" name="椭圆 39"/>
            <p:cNvSpPr/>
            <p:nvPr/>
          </p:nvSpPr>
          <p:spPr>
            <a:xfrm>
              <a:off x="4317111" y="1670673"/>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1" name="KSO_Shape"/>
            <p:cNvSpPr>
              <a:spLocks/>
            </p:cNvSpPr>
            <p:nvPr/>
          </p:nvSpPr>
          <p:spPr bwMode="auto">
            <a:xfrm>
              <a:off x="4448326" y="1809347"/>
              <a:ext cx="389184" cy="374265"/>
            </a:xfrm>
            <a:custGeom>
              <a:avLst/>
              <a:gdLst/>
              <a:ahLst/>
              <a:cxnLst/>
              <a:rect l="0" t="0" r="r" b="b"/>
              <a:pathLst>
                <a:path w="2217738" h="2133600">
                  <a:moveTo>
                    <a:pt x="264726" y="2054225"/>
                  </a:moveTo>
                  <a:lnTo>
                    <a:pt x="1954996" y="2054225"/>
                  </a:lnTo>
                  <a:lnTo>
                    <a:pt x="1960156" y="2054622"/>
                  </a:lnTo>
                  <a:lnTo>
                    <a:pt x="1964920" y="2055019"/>
                  </a:lnTo>
                  <a:lnTo>
                    <a:pt x="1969286" y="2056210"/>
                  </a:lnTo>
                  <a:lnTo>
                    <a:pt x="1973653" y="2057400"/>
                  </a:lnTo>
                  <a:lnTo>
                    <a:pt x="1978019" y="2058988"/>
                  </a:lnTo>
                  <a:lnTo>
                    <a:pt x="1981989" y="2061369"/>
                  </a:lnTo>
                  <a:lnTo>
                    <a:pt x="1985959" y="2063353"/>
                  </a:lnTo>
                  <a:lnTo>
                    <a:pt x="1989134" y="2066131"/>
                  </a:lnTo>
                  <a:lnTo>
                    <a:pt x="1992310" y="2068910"/>
                  </a:lnTo>
                  <a:lnTo>
                    <a:pt x="1995089" y="2071688"/>
                  </a:lnTo>
                  <a:lnTo>
                    <a:pt x="1997470" y="2074863"/>
                  </a:lnTo>
                  <a:lnTo>
                    <a:pt x="1999455" y="2078435"/>
                  </a:lnTo>
                  <a:lnTo>
                    <a:pt x="2001440" y="2082403"/>
                  </a:lnTo>
                  <a:lnTo>
                    <a:pt x="2002631" y="2085975"/>
                  </a:lnTo>
                  <a:lnTo>
                    <a:pt x="2003028" y="2089944"/>
                  </a:lnTo>
                  <a:lnTo>
                    <a:pt x="2003425" y="2093913"/>
                  </a:lnTo>
                  <a:lnTo>
                    <a:pt x="2003028" y="2098278"/>
                  </a:lnTo>
                  <a:lnTo>
                    <a:pt x="2002631" y="2101850"/>
                  </a:lnTo>
                  <a:lnTo>
                    <a:pt x="2001440" y="2105819"/>
                  </a:lnTo>
                  <a:lnTo>
                    <a:pt x="1999455" y="2108994"/>
                  </a:lnTo>
                  <a:lnTo>
                    <a:pt x="1997470" y="2112566"/>
                  </a:lnTo>
                  <a:lnTo>
                    <a:pt x="1995089" y="2116138"/>
                  </a:lnTo>
                  <a:lnTo>
                    <a:pt x="1992310" y="2119313"/>
                  </a:lnTo>
                  <a:lnTo>
                    <a:pt x="1989134" y="2122091"/>
                  </a:lnTo>
                  <a:lnTo>
                    <a:pt x="1985959" y="2124472"/>
                  </a:lnTo>
                  <a:lnTo>
                    <a:pt x="1981989" y="2126853"/>
                  </a:lnTo>
                  <a:lnTo>
                    <a:pt x="1978019" y="2128838"/>
                  </a:lnTo>
                  <a:lnTo>
                    <a:pt x="1973653" y="2130822"/>
                  </a:lnTo>
                  <a:lnTo>
                    <a:pt x="1969286" y="2132013"/>
                  </a:lnTo>
                  <a:lnTo>
                    <a:pt x="1964920" y="2132806"/>
                  </a:lnTo>
                  <a:lnTo>
                    <a:pt x="1960156" y="2133203"/>
                  </a:lnTo>
                  <a:lnTo>
                    <a:pt x="1954996" y="2133600"/>
                  </a:lnTo>
                  <a:lnTo>
                    <a:pt x="264726" y="2133600"/>
                  </a:lnTo>
                  <a:lnTo>
                    <a:pt x="259566" y="2133203"/>
                  </a:lnTo>
                  <a:lnTo>
                    <a:pt x="254802" y="2132806"/>
                  </a:lnTo>
                  <a:lnTo>
                    <a:pt x="250436" y="2132013"/>
                  </a:lnTo>
                  <a:lnTo>
                    <a:pt x="246069" y="2130822"/>
                  </a:lnTo>
                  <a:lnTo>
                    <a:pt x="241306" y="2128838"/>
                  </a:lnTo>
                  <a:lnTo>
                    <a:pt x="237733" y="2126853"/>
                  </a:lnTo>
                  <a:lnTo>
                    <a:pt x="233763" y="2124472"/>
                  </a:lnTo>
                  <a:lnTo>
                    <a:pt x="230588" y="2122091"/>
                  </a:lnTo>
                  <a:lnTo>
                    <a:pt x="227015" y="2119313"/>
                  </a:lnTo>
                  <a:lnTo>
                    <a:pt x="224236" y="2116138"/>
                  </a:lnTo>
                  <a:lnTo>
                    <a:pt x="222251" y="2112566"/>
                  </a:lnTo>
                  <a:lnTo>
                    <a:pt x="219870" y="2108994"/>
                  </a:lnTo>
                  <a:lnTo>
                    <a:pt x="218282" y="2105819"/>
                  </a:lnTo>
                  <a:lnTo>
                    <a:pt x="217091" y="2101850"/>
                  </a:lnTo>
                  <a:lnTo>
                    <a:pt x="216297" y="2098278"/>
                  </a:lnTo>
                  <a:lnTo>
                    <a:pt x="215900" y="2093913"/>
                  </a:lnTo>
                  <a:lnTo>
                    <a:pt x="216297" y="2089944"/>
                  </a:lnTo>
                  <a:lnTo>
                    <a:pt x="217091" y="2085975"/>
                  </a:lnTo>
                  <a:lnTo>
                    <a:pt x="218282" y="2082403"/>
                  </a:lnTo>
                  <a:lnTo>
                    <a:pt x="219870" y="2078435"/>
                  </a:lnTo>
                  <a:lnTo>
                    <a:pt x="222251" y="2074863"/>
                  </a:lnTo>
                  <a:lnTo>
                    <a:pt x="224236" y="2071688"/>
                  </a:lnTo>
                  <a:lnTo>
                    <a:pt x="227015" y="2068910"/>
                  </a:lnTo>
                  <a:lnTo>
                    <a:pt x="230588" y="2066131"/>
                  </a:lnTo>
                  <a:lnTo>
                    <a:pt x="233763" y="2063353"/>
                  </a:lnTo>
                  <a:lnTo>
                    <a:pt x="237733" y="2061369"/>
                  </a:lnTo>
                  <a:lnTo>
                    <a:pt x="241306" y="2058988"/>
                  </a:lnTo>
                  <a:lnTo>
                    <a:pt x="246069" y="2057400"/>
                  </a:lnTo>
                  <a:lnTo>
                    <a:pt x="250436" y="2056210"/>
                  </a:lnTo>
                  <a:lnTo>
                    <a:pt x="254802" y="2055019"/>
                  </a:lnTo>
                  <a:lnTo>
                    <a:pt x="259566" y="2054622"/>
                  </a:lnTo>
                  <a:lnTo>
                    <a:pt x="264726" y="2054225"/>
                  </a:lnTo>
                  <a:close/>
                  <a:moveTo>
                    <a:pt x="259566" y="1952625"/>
                  </a:moveTo>
                  <a:lnTo>
                    <a:pt x="264726" y="1952625"/>
                  </a:lnTo>
                  <a:lnTo>
                    <a:pt x="1954996" y="1952625"/>
                  </a:lnTo>
                  <a:lnTo>
                    <a:pt x="1960156" y="1952625"/>
                  </a:lnTo>
                  <a:lnTo>
                    <a:pt x="1964920" y="1953423"/>
                  </a:lnTo>
                  <a:lnTo>
                    <a:pt x="1969286" y="1954220"/>
                  </a:lnTo>
                  <a:lnTo>
                    <a:pt x="1973653" y="1955417"/>
                  </a:lnTo>
                  <a:lnTo>
                    <a:pt x="1978019" y="1957411"/>
                  </a:lnTo>
                  <a:lnTo>
                    <a:pt x="1981989" y="1959007"/>
                  </a:lnTo>
                  <a:lnTo>
                    <a:pt x="1985959" y="1961799"/>
                  </a:lnTo>
                  <a:lnTo>
                    <a:pt x="1989134" y="1963793"/>
                  </a:lnTo>
                  <a:lnTo>
                    <a:pt x="1992310" y="1966984"/>
                  </a:lnTo>
                  <a:lnTo>
                    <a:pt x="1995089" y="1970175"/>
                  </a:lnTo>
                  <a:lnTo>
                    <a:pt x="1997470" y="1973366"/>
                  </a:lnTo>
                  <a:lnTo>
                    <a:pt x="1999455" y="1976956"/>
                  </a:lnTo>
                  <a:lnTo>
                    <a:pt x="2001440" y="1980147"/>
                  </a:lnTo>
                  <a:lnTo>
                    <a:pt x="2002631" y="1984136"/>
                  </a:lnTo>
                  <a:lnTo>
                    <a:pt x="2003028" y="1988124"/>
                  </a:lnTo>
                  <a:lnTo>
                    <a:pt x="2003425" y="1992113"/>
                  </a:lnTo>
                  <a:lnTo>
                    <a:pt x="2003028" y="1996501"/>
                  </a:lnTo>
                  <a:lnTo>
                    <a:pt x="2002631" y="2000489"/>
                  </a:lnTo>
                  <a:lnTo>
                    <a:pt x="2001440" y="2004079"/>
                  </a:lnTo>
                  <a:lnTo>
                    <a:pt x="1999455" y="2007669"/>
                  </a:lnTo>
                  <a:lnTo>
                    <a:pt x="1997470" y="2011259"/>
                  </a:lnTo>
                  <a:lnTo>
                    <a:pt x="1995089" y="2014848"/>
                  </a:lnTo>
                  <a:lnTo>
                    <a:pt x="1992310" y="2017641"/>
                  </a:lnTo>
                  <a:lnTo>
                    <a:pt x="1989134" y="2020433"/>
                  </a:lnTo>
                  <a:lnTo>
                    <a:pt x="1985959" y="2023225"/>
                  </a:lnTo>
                  <a:lnTo>
                    <a:pt x="1981989" y="2025219"/>
                  </a:lnTo>
                  <a:lnTo>
                    <a:pt x="1978019" y="2027612"/>
                  </a:lnTo>
                  <a:lnTo>
                    <a:pt x="1973653" y="2028809"/>
                  </a:lnTo>
                  <a:lnTo>
                    <a:pt x="1969286" y="2030006"/>
                  </a:lnTo>
                  <a:lnTo>
                    <a:pt x="1964920" y="2031601"/>
                  </a:lnTo>
                  <a:lnTo>
                    <a:pt x="1960156" y="2032000"/>
                  </a:lnTo>
                  <a:lnTo>
                    <a:pt x="1954996" y="2032000"/>
                  </a:lnTo>
                  <a:lnTo>
                    <a:pt x="264726" y="2032000"/>
                  </a:lnTo>
                  <a:lnTo>
                    <a:pt x="259566" y="2032000"/>
                  </a:lnTo>
                  <a:lnTo>
                    <a:pt x="254802" y="2031601"/>
                  </a:lnTo>
                  <a:lnTo>
                    <a:pt x="250436" y="2030006"/>
                  </a:lnTo>
                  <a:lnTo>
                    <a:pt x="246069" y="2028809"/>
                  </a:lnTo>
                  <a:lnTo>
                    <a:pt x="241306" y="2027612"/>
                  </a:lnTo>
                  <a:lnTo>
                    <a:pt x="237733" y="2025219"/>
                  </a:lnTo>
                  <a:lnTo>
                    <a:pt x="233763" y="2023225"/>
                  </a:lnTo>
                  <a:lnTo>
                    <a:pt x="230588" y="2020433"/>
                  </a:lnTo>
                  <a:lnTo>
                    <a:pt x="227015" y="2017641"/>
                  </a:lnTo>
                  <a:lnTo>
                    <a:pt x="224236" y="2014848"/>
                  </a:lnTo>
                  <a:lnTo>
                    <a:pt x="222251" y="2011259"/>
                  </a:lnTo>
                  <a:lnTo>
                    <a:pt x="219870" y="2007669"/>
                  </a:lnTo>
                  <a:lnTo>
                    <a:pt x="218282" y="2004079"/>
                  </a:lnTo>
                  <a:lnTo>
                    <a:pt x="217091" y="2000489"/>
                  </a:lnTo>
                  <a:lnTo>
                    <a:pt x="216297" y="1996501"/>
                  </a:lnTo>
                  <a:lnTo>
                    <a:pt x="215900" y="1992113"/>
                  </a:lnTo>
                  <a:lnTo>
                    <a:pt x="216297" y="1988124"/>
                  </a:lnTo>
                  <a:lnTo>
                    <a:pt x="217091" y="1984136"/>
                  </a:lnTo>
                  <a:lnTo>
                    <a:pt x="218282" y="1980147"/>
                  </a:lnTo>
                  <a:lnTo>
                    <a:pt x="219870" y="1976956"/>
                  </a:lnTo>
                  <a:lnTo>
                    <a:pt x="222251" y="1973366"/>
                  </a:lnTo>
                  <a:lnTo>
                    <a:pt x="224236" y="1970175"/>
                  </a:lnTo>
                  <a:lnTo>
                    <a:pt x="227015" y="1966984"/>
                  </a:lnTo>
                  <a:lnTo>
                    <a:pt x="230588" y="1963793"/>
                  </a:lnTo>
                  <a:lnTo>
                    <a:pt x="233763" y="1961799"/>
                  </a:lnTo>
                  <a:lnTo>
                    <a:pt x="237733" y="1959007"/>
                  </a:lnTo>
                  <a:lnTo>
                    <a:pt x="241306" y="1957411"/>
                  </a:lnTo>
                  <a:lnTo>
                    <a:pt x="246069" y="1955417"/>
                  </a:lnTo>
                  <a:lnTo>
                    <a:pt x="250436" y="1954220"/>
                  </a:lnTo>
                  <a:lnTo>
                    <a:pt x="254802" y="1953423"/>
                  </a:lnTo>
                  <a:lnTo>
                    <a:pt x="259566" y="1952625"/>
                  </a:lnTo>
                  <a:close/>
                  <a:moveTo>
                    <a:pt x="259566" y="1851025"/>
                  </a:moveTo>
                  <a:lnTo>
                    <a:pt x="264726" y="1851025"/>
                  </a:lnTo>
                  <a:lnTo>
                    <a:pt x="1954996" y="1851025"/>
                  </a:lnTo>
                  <a:lnTo>
                    <a:pt x="1960156" y="1851025"/>
                  </a:lnTo>
                  <a:lnTo>
                    <a:pt x="1964920" y="1851823"/>
                  </a:lnTo>
                  <a:lnTo>
                    <a:pt x="1969286" y="1853019"/>
                  </a:lnTo>
                  <a:lnTo>
                    <a:pt x="1973653" y="1854216"/>
                  </a:lnTo>
                  <a:lnTo>
                    <a:pt x="1978019" y="1855811"/>
                  </a:lnTo>
                  <a:lnTo>
                    <a:pt x="1981989" y="1857806"/>
                  </a:lnTo>
                  <a:lnTo>
                    <a:pt x="1985959" y="1860199"/>
                  </a:lnTo>
                  <a:lnTo>
                    <a:pt x="1989134" y="1862592"/>
                  </a:lnTo>
                  <a:lnTo>
                    <a:pt x="1992310" y="1865783"/>
                  </a:lnTo>
                  <a:lnTo>
                    <a:pt x="1995089" y="1868575"/>
                  </a:lnTo>
                  <a:lnTo>
                    <a:pt x="1997470" y="1871766"/>
                  </a:lnTo>
                  <a:lnTo>
                    <a:pt x="1999455" y="1875356"/>
                  </a:lnTo>
                  <a:lnTo>
                    <a:pt x="2001440" y="1878946"/>
                  </a:lnTo>
                  <a:lnTo>
                    <a:pt x="2002631" y="1882934"/>
                  </a:lnTo>
                  <a:lnTo>
                    <a:pt x="2003028" y="1886923"/>
                  </a:lnTo>
                  <a:lnTo>
                    <a:pt x="2003425" y="1890912"/>
                  </a:lnTo>
                  <a:lnTo>
                    <a:pt x="2003028" y="1895299"/>
                  </a:lnTo>
                  <a:lnTo>
                    <a:pt x="2002631" y="1898889"/>
                  </a:lnTo>
                  <a:lnTo>
                    <a:pt x="2001440" y="1902878"/>
                  </a:lnTo>
                  <a:lnTo>
                    <a:pt x="1999455" y="1906069"/>
                  </a:lnTo>
                  <a:lnTo>
                    <a:pt x="1997470" y="1909659"/>
                  </a:lnTo>
                  <a:lnTo>
                    <a:pt x="1995089" y="1913248"/>
                  </a:lnTo>
                  <a:lnTo>
                    <a:pt x="1992310" y="1916439"/>
                  </a:lnTo>
                  <a:lnTo>
                    <a:pt x="1989134" y="1918833"/>
                  </a:lnTo>
                  <a:lnTo>
                    <a:pt x="1985959" y="1921625"/>
                  </a:lnTo>
                  <a:lnTo>
                    <a:pt x="1981989" y="1924018"/>
                  </a:lnTo>
                  <a:lnTo>
                    <a:pt x="1978019" y="1926012"/>
                  </a:lnTo>
                  <a:lnTo>
                    <a:pt x="1973653" y="1927209"/>
                  </a:lnTo>
                  <a:lnTo>
                    <a:pt x="1969286" y="1928804"/>
                  </a:lnTo>
                  <a:lnTo>
                    <a:pt x="1964920" y="1930001"/>
                  </a:lnTo>
                  <a:lnTo>
                    <a:pt x="1960156" y="1930400"/>
                  </a:lnTo>
                  <a:lnTo>
                    <a:pt x="1954996" y="1930400"/>
                  </a:lnTo>
                  <a:lnTo>
                    <a:pt x="264726" y="1930400"/>
                  </a:lnTo>
                  <a:lnTo>
                    <a:pt x="259566" y="1930400"/>
                  </a:lnTo>
                  <a:lnTo>
                    <a:pt x="254802" y="1930001"/>
                  </a:lnTo>
                  <a:lnTo>
                    <a:pt x="250436" y="1928804"/>
                  </a:lnTo>
                  <a:lnTo>
                    <a:pt x="246069" y="1927209"/>
                  </a:lnTo>
                  <a:lnTo>
                    <a:pt x="241306" y="1926012"/>
                  </a:lnTo>
                  <a:lnTo>
                    <a:pt x="237733" y="1924018"/>
                  </a:lnTo>
                  <a:lnTo>
                    <a:pt x="233763" y="1921625"/>
                  </a:lnTo>
                  <a:lnTo>
                    <a:pt x="230588" y="1918833"/>
                  </a:lnTo>
                  <a:lnTo>
                    <a:pt x="227015" y="1916439"/>
                  </a:lnTo>
                  <a:lnTo>
                    <a:pt x="224236" y="1913248"/>
                  </a:lnTo>
                  <a:lnTo>
                    <a:pt x="222251" y="1909659"/>
                  </a:lnTo>
                  <a:lnTo>
                    <a:pt x="219870" y="1906069"/>
                  </a:lnTo>
                  <a:lnTo>
                    <a:pt x="218282" y="1902878"/>
                  </a:lnTo>
                  <a:lnTo>
                    <a:pt x="217091" y="1898889"/>
                  </a:lnTo>
                  <a:lnTo>
                    <a:pt x="216297" y="1895299"/>
                  </a:lnTo>
                  <a:lnTo>
                    <a:pt x="215900" y="1890912"/>
                  </a:lnTo>
                  <a:lnTo>
                    <a:pt x="216297" y="1886923"/>
                  </a:lnTo>
                  <a:lnTo>
                    <a:pt x="217091" y="1882934"/>
                  </a:lnTo>
                  <a:lnTo>
                    <a:pt x="218282" y="1878946"/>
                  </a:lnTo>
                  <a:lnTo>
                    <a:pt x="219870" y="1875356"/>
                  </a:lnTo>
                  <a:lnTo>
                    <a:pt x="222251" y="1871766"/>
                  </a:lnTo>
                  <a:lnTo>
                    <a:pt x="224236" y="1868575"/>
                  </a:lnTo>
                  <a:lnTo>
                    <a:pt x="227015" y="1865783"/>
                  </a:lnTo>
                  <a:lnTo>
                    <a:pt x="230588" y="1862592"/>
                  </a:lnTo>
                  <a:lnTo>
                    <a:pt x="233763" y="1860199"/>
                  </a:lnTo>
                  <a:lnTo>
                    <a:pt x="237733" y="1857806"/>
                  </a:lnTo>
                  <a:lnTo>
                    <a:pt x="241306" y="1855811"/>
                  </a:lnTo>
                  <a:lnTo>
                    <a:pt x="246069" y="1854216"/>
                  </a:lnTo>
                  <a:lnTo>
                    <a:pt x="250436" y="1853019"/>
                  </a:lnTo>
                  <a:lnTo>
                    <a:pt x="254802" y="1851823"/>
                  </a:lnTo>
                  <a:lnTo>
                    <a:pt x="259566" y="1851025"/>
                  </a:lnTo>
                  <a:close/>
                  <a:moveTo>
                    <a:pt x="558571" y="627063"/>
                  </a:moveTo>
                  <a:lnTo>
                    <a:pt x="563363" y="627063"/>
                  </a:lnTo>
                  <a:lnTo>
                    <a:pt x="568555" y="627063"/>
                  </a:lnTo>
                  <a:lnTo>
                    <a:pt x="573348" y="627461"/>
                  </a:lnTo>
                  <a:lnTo>
                    <a:pt x="578140" y="627858"/>
                  </a:lnTo>
                  <a:lnTo>
                    <a:pt x="582932" y="629449"/>
                  </a:lnTo>
                  <a:lnTo>
                    <a:pt x="591719" y="631835"/>
                  </a:lnTo>
                  <a:lnTo>
                    <a:pt x="600505" y="635413"/>
                  </a:lnTo>
                  <a:lnTo>
                    <a:pt x="608892" y="639787"/>
                  </a:lnTo>
                  <a:lnTo>
                    <a:pt x="616879" y="645354"/>
                  </a:lnTo>
                  <a:lnTo>
                    <a:pt x="624068" y="651318"/>
                  </a:lnTo>
                  <a:lnTo>
                    <a:pt x="631256" y="658475"/>
                  </a:lnTo>
                  <a:lnTo>
                    <a:pt x="637247" y="666030"/>
                  </a:lnTo>
                  <a:lnTo>
                    <a:pt x="642439" y="673584"/>
                  </a:lnTo>
                  <a:lnTo>
                    <a:pt x="647631" y="682730"/>
                  </a:lnTo>
                  <a:lnTo>
                    <a:pt x="651624" y="692272"/>
                  </a:lnTo>
                  <a:lnTo>
                    <a:pt x="654420" y="701815"/>
                  </a:lnTo>
                  <a:lnTo>
                    <a:pt x="656816" y="712153"/>
                  </a:lnTo>
                  <a:lnTo>
                    <a:pt x="658414" y="722491"/>
                  </a:lnTo>
                  <a:lnTo>
                    <a:pt x="658813" y="733625"/>
                  </a:lnTo>
                  <a:lnTo>
                    <a:pt x="658414" y="743962"/>
                  </a:lnTo>
                  <a:lnTo>
                    <a:pt x="656816" y="754698"/>
                  </a:lnTo>
                  <a:lnTo>
                    <a:pt x="654420" y="765036"/>
                  </a:lnTo>
                  <a:lnTo>
                    <a:pt x="651624" y="774976"/>
                  </a:lnTo>
                  <a:lnTo>
                    <a:pt x="647631" y="784122"/>
                  </a:lnTo>
                  <a:lnTo>
                    <a:pt x="642439" y="792869"/>
                  </a:lnTo>
                  <a:lnTo>
                    <a:pt x="637247" y="801219"/>
                  </a:lnTo>
                  <a:lnTo>
                    <a:pt x="631256" y="808774"/>
                  </a:lnTo>
                  <a:lnTo>
                    <a:pt x="624068" y="815533"/>
                  </a:lnTo>
                  <a:lnTo>
                    <a:pt x="616879" y="821498"/>
                  </a:lnTo>
                  <a:lnTo>
                    <a:pt x="608892" y="826667"/>
                  </a:lnTo>
                  <a:lnTo>
                    <a:pt x="600505" y="831438"/>
                  </a:lnTo>
                  <a:lnTo>
                    <a:pt x="591719" y="835017"/>
                  </a:lnTo>
                  <a:lnTo>
                    <a:pt x="582932" y="837800"/>
                  </a:lnTo>
                  <a:lnTo>
                    <a:pt x="578140" y="838595"/>
                  </a:lnTo>
                  <a:lnTo>
                    <a:pt x="573348" y="838993"/>
                  </a:lnTo>
                  <a:lnTo>
                    <a:pt x="568555" y="839390"/>
                  </a:lnTo>
                  <a:lnTo>
                    <a:pt x="563363" y="839788"/>
                  </a:lnTo>
                  <a:lnTo>
                    <a:pt x="558571" y="839390"/>
                  </a:lnTo>
                  <a:lnTo>
                    <a:pt x="553778" y="838993"/>
                  </a:lnTo>
                  <a:lnTo>
                    <a:pt x="548986" y="838595"/>
                  </a:lnTo>
                  <a:lnTo>
                    <a:pt x="544593" y="837800"/>
                  </a:lnTo>
                  <a:lnTo>
                    <a:pt x="535407" y="835017"/>
                  </a:lnTo>
                  <a:lnTo>
                    <a:pt x="526621" y="831438"/>
                  </a:lnTo>
                  <a:lnTo>
                    <a:pt x="518234" y="826667"/>
                  </a:lnTo>
                  <a:lnTo>
                    <a:pt x="510646" y="821498"/>
                  </a:lnTo>
                  <a:lnTo>
                    <a:pt x="503058" y="815533"/>
                  </a:lnTo>
                  <a:lnTo>
                    <a:pt x="496269" y="808774"/>
                  </a:lnTo>
                  <a:lnTo>
                    <a:pt x="492126" y="803549"/>
                  </a:lnTo>
                  <a:lnTo>
                    <a:pt x="492126" y="1749822"/>
                  </a:lnTo>
                  <a:lnTo>
                    <a:pt x="491728" y="1754982"/>
                  </a:lnTo>
                  <a:lnTo>
                    <a:pt x="491331" y="1760141"/>
                  </a:lnTo>
                  <a:lnTo>
                    <a:pt x="490138" y="1764904"/>
                  </a:lnTo>
                  <a:lnTo>
                    <a:pt x="488548" y="1769666"/>
                  </a:lnTo>
                  <a:lnTo>
                    <a:pt x="486957" y="1774825"/>
                  </a:lnTo>
                  <a:lnTo>
                    <a:pt x="484174" y="1778794"/>
                  </a:lnTo>
                  <a:lnTo>
                    <a:pt x="482186" y="1783160"/>
                  </a:lnTo>
                  <a:lnTo>
                    <a:pt x="479006" y="1786732"/>
                  </a:lnTo>
                  <a:lnTo>
                    <a:pt x="475825" y="1789907"/>
                  </a:lnTo>
                  <a:lnTo>
                    <a:pt x="472246" y="1793082"/>
                  </a:lnTo>
                  <a:lnTo>
                    <a:pt x="468271" y="1795860"/>
                  </a:lnTo>
                  <a:lnTo>
                    <a:pt x="464295" y="1797844"/>
                  </a:lnTo>
                  <a:lnTo>
                    <a:pt x="460716" y="1799828"/>
                  </a:lnTo>
                  <a:lnTo>
                    <a:pt x="455945" y="1801019"/>
                  </a:lnTo>
                  <a:lnTo>
                    <a:pt x="451572" y="1801416"/>
                  </a:lnTo>
                  <a:lnTo>
                    <a:pt x="446801" y="1801813"/>
                  </a:lnTo>
                  <a:lnTo>
                    <a:pt x="316391" y="1801813"/>
                  </a:lnTo>
                  <a:lnTo>
                    <a:pt x="312017" y="1801416"/>
                  </a:lnTo>
                  <a:lnTo>
                    <a:pt x="307644" y="1801019"/>
                  </a:lnTo>
                  <a:lnTo>
                    <a:pt x="303270" y="1799828"/>
                  </a:lnTo>
                  <a:lnTo>
                    <a:pt x="298499" y="1797844"/>
                  </a:lnTo>
                  <a:lnTo>
                    <a:pt x="294921" y="1795860"/>
                  </a:lnTo>
                  <a:lnTo>
                    <a:pt x="291343" y="1793082"/>
                  </a:lnTo>
                  <a:lnTo>
                    <a:pt x="287764" y="1789907"/>
                  </a:lnTo>
                  <a:lnTo>
                    <a:pt x="284584" y="1786732"/>
                  </a:lnTo>
                  <a:lnTo>
                    <a:pt x="281403" y="1783160"/>
                  </a:lnTo>
                  <a:lnTo>
                    <a:pt x="279017" y="1778794"/>
                  </a:lnTo>
                  <a:lnTo>
                    <a:pt x="276632" y="1774825"/>
                  </a:lnTo>
                  <a:lnTo>
                    <a:pt x="275041" y="1769666"/>
                  </a:lnTo>
                  <a:lnTo>
                    <a:pt x="273053" y="1764904"/>
                  </a:lnTo>
                  <a:lnTo>
                    <a:pt x="272258" y="1760141"/>
                  </a:lnTo>
                  <a:lnTo>
                    <a:pt x="271463" y="1754982"/>
                  </a:lnTo>
                  <a:lnTo>
                    <a:pt x="271463" y="1749822"/>
                  </a:lnTo>
                  <a:lnTo>
                    <a:pt x="271463" y="803989"/>
                  </a:lnTo>
                  <a:lnTo>
                    <a:pt x="267660" y="808774"/>
                  </a:lnTo>
                  <a:lnTo>
                    <a:pt x="260857" y="815533"/>
                  </a:lnTo>
                  <a:lnTo>
                    <a:pt x="253253" y="821498"/>
                  </a:lnTo>
                  <a:lnTo>
                    <a:pt x="245249" y="826667"/>
                  </a:lnTo>
                  <a:lnTo>
                    <a:pt x="237645" y="831438"/>
                  </a:lnTo>
                  <a:lnTo>
                    <a:pt x="228440" y="835017"/>
                  </a:lnTo>
                  <a:lnTo>
                    <a:pt x="219235" y="837800"/>
                  </a:lnTo>
                  <a:lnTo>
                    <a:pt x="214433" y="838595"/>
                  </a:lnTo>
                  <a:lnTo>
                    <a:pt x="210030" y="838993"/>
                  </a:lnTo>
                  <a:lnTo>
                    <a:pt x="205228" y="839390"/>
                  </a:lnTo>
                  <a:lnTo>
                    <a:pt x="200425" y="839788"/>
                  </a:lnTo>
                  <a:lnTo>
                    <a:pt x="195222" y="839390"/>
                  </a:lnTo>
                  <a:lnTo>
                    <a:pt x="190420" y="838993"/>
                  </a:lnTo>
                  <a:lnTo>
                    <a:pt x="185617" y="838595"/>
                  </a:lnTo>
                  <a:lnTo>
                    <a:pt x="180815" y="837800"/>
                  </a:lnTo>
                  <a:lnTo>
                    <a:pt x="171610" y="835017"/>
                  </a:lnTo>
                  <a:lnTo>
                    <a:pt x="163206" y="831438"/>
                  </a:lnTo>
                  <a:lnTo>
                    <a:pt x="154801" y="826667"/>
                  </a:lnTo>
                  <a:lnTo>
                    <a:pt x="146797" y="821498"/>
                  </a:lnTo>
                  <a:lnTo>
                    <a:pt x="139193" y="815533"/>
                  </a:lnTo>
                  <a:lnTo>
                    <a:pt x="132389" y="808774"/>
                  </a:lnTo>
                  <a:lnTo>
                    <a:pt x="126386" y="801219"/>
                  </a:lnTo>
                  <a:lnTo>
                    <a:pt x="121184" y="792869"/>
                  </a:lnTo>
                  <a:lnTo>
                    <a:pt x="115981" y="784122"/>
                  </a:lnTo>
                  <a:lnTo>
                    <a:pt x="112379" y="774976"/>
                  </a:lnTo>
                  <a:lnTo>
                    <a:pt x="109177" y="765036"/>
                  </a:lnTo>
                  <a:lnTo>
                    <a:pt x="106376" y="754698"/>
                  </a:lnTo>
                  <a:lnTo>
                    <a:pt x="105175" y="743962"/>
                  </a:lnTo>
                  <a:lnTo>
                    <a:pt x="104775" y="733625"/>
                  </a:lnTo>
                  <a:lnTo>
                    <a:pt x="105175" y="722491"/>
                  </a:lnTo>
                  <a:lnTo>
                    <a:pt x="106376" y="712153"/>
                  </a:lnTo>
                  <a:lnTo>
                    <a:pt x="109177" y="701815"/>
                  </a:lnTo>
                  <a:lnTo>
                    <a:pt x="112379" y="692273"/>
                  </a:lnTo>
                  <a:lnTo>
                    <a:pt x="115981" y="682730"/>
                  </a:lnTo>
                  <a:lnTo>
                    <a:pt x="121184" y="673585"/>
                  </a:lnTo>
                  <a:lnTo>
                    <a:pt x="126386" y="666030"/>
                  </a:lnTo>
                  <a:lnTo>
                    <a:pt x="132389" y="658475"/>
                  </a:lnTo>
                  <a:lnTo>
                    <a:pt x="139193" y="651318"/>
                  </a:lnTo>
                  <a:lnTo>
                    <a:pt x="146797" y="645354"/>
                  </a:lnTo>
                  <a:lnTo>
                    <a:pt x="154801" y="639787"/>
                  </a:lnTo>
                  <a:lnTo>
                    <a:pt x="163206" y="635413"/>
                  </a:lnTo>
                  <a:lnTo>
                    <a:pt x="171610" y="631835"/>
                  </a:lnTo>
                  <a:lnTo>
                    <a:pt x="180815" y="629449"/>
                  </a:lnTo>
                  <a:lnTo>
                    <a:pt x="185617" y="627859"/>
                  </a:lnTo>
                  <a:lnTo>
                    <a:pt x="190420" y="627461"/>
                  </a:lnTo>
                  <a:lnTo>
                    <a:pt x="195222" y="627063"/>
                  </a:lnTo>
                  <a:lnTo>
                    <a:pt x="197222" y="627063"/>
                  </a:lnTo>
                  <a:lnTo>
                    <a:pt x="200394" y="627063"/>
                  </a:lnTo>
                  <a:lnTo>
                    <a:pt x="200425" y="627063"/>
                  </a:lnTo>
                  <a:lnTo>
                    <a:pt x="205228" y="627063"/>
                  </a:lnTo>
                  <a:lnTo>
                    <a:pt x="558570" y="627063"/>
                  </a:lnTo>
                  <a:lnTo>
                    <a:pt x="558571" y="627063"/>
                  </a:lnTo>
                  <a:close/>
                  <a:moveTo>
                    <a:pt x="922944" y="627063"/>
                  </a:moveTo>
                  <a:lnTo>
                    <a:pt x="927696" y="627063"/>
                  </a:lnTo>
                  <a:lnTo>
                    <a:pt x="932449" y="627063"/>
                  </a:lnTo>
                  <a:lnTo>
                    <a:pt x="932450" y="627063"/>
                  </a:lnTo>
                  <a:lnTo>
                    <a:pt x="1286688" y="627063"/>
                  </a:lnTo>
                  <a:lnTo>
                    <a:pt x="1286689" y="627063"/>
                  </a:lnTo>
                  <a:lnTo>
                    <a:pt x="1291432" y="627063"/>
                  </a:lnTo>
                  <a:lnTo>
                    <a:pt x="1296174" y="627063"/>
                  </a:lnTo>
                  <a:lnTo>
                    <a:pt x="1300917" y="627461"/>
                  </a:lnTo>
                  <a:lnTo>
                    <a:pt x="1306054" y="627858"/>
                  </a:lnTo>
                  <a:lnTo>
                    <a:pt x="1310402" y="629449"/>
                  </a:lnTo>
                  <a:lnTo>
                    <a:pt x="1319492" y="631835"/>
                  </a:lnTo>
                  <a:lnTo>
                    <a:pt x="1328187" y="635413"/>
                  </a:lnTo>
                  <a:lnTo>
                    <a:pt x="1336486" y="639787"/>
                  </a:lnTo>
                  <a:lnTo>
                    <a:pt x="1343995" y="645353"/>
                  </a:lnTo>
                  <a:lnTo>
                    <a:pt x="1351504" y="651318"/>
                  </a:lnTo>
                  <a:lnTo>
                    <a:pt x="1357828" y="658475"/>
                  </a:lnTo>
                  <a:lnTo>
                    <a:pt x="1364151" y="666030"/>
                  </a:lnTo>
                  <a:lnTo>
                    <a:pt x="1369684" y="673584"/>
                  </a:lnTo>
                  <a:lnTo>
                    <a:pt x="1374427" y="682729"/>
                  </a:lnTo>
                  <a:lnTo>
                    <a:pt x="1378379" y="692272"/>
                  </a:lnTo>
                  <a:lnTo>
                    <a:pt x="1381541" y="701815"/>
                  </a:lnTo>
                  <a:lnTo>
                    <a:pt x="1383912" y="712153"/>
                  </a:lnTo>
                  <a:lnTo>
                    <a:pt x="1385493" y="722491"/>
                  </a:lnTo>
                  <a:lnTo>
                    <a:pt x="1385888" y="733624"/>
                  </a:lnTo>
                  <a:lnTo>
                    <a:pt x="1385493" y="743962"/>
                  </a:lnTo>
                  <a:lnTo>
                    <a:pt x="1383912" y="754698"/>
                  </a:lnTo>
                  <a:lnTo>
                    <a:pt x="1381541" y="765036"/>
                  </a:lnTo>
                  <a:lnTo>
                    <a:pt x="1378379" y="774976"/>
                  </a:lnTo>
                  <a:lnTo>
                    <a:pt x="1374427" y="784122"/>
                  </a:lnTo>
                  <a:lnTo>
                    <a:pt x="1369684" y="792869"/>
                  </a:lnTo>
                  <a:lnTo>
                    <a:pt x="1364151" y="801219"/>
                  </a:lnTo>
                  <a:lnTo>
                    <a:pt x="1357828" y="808774"/>
                  </a:lnTo>
                  <a:lnTo>
                    <a:pt x="1351504" y="815533"/>
                  </a:lnTo>
                  <a:lnTo>
                    <a:pt x="1343995" y="821498"/>
                  </a:lnTo>
                  <a:lnTo>
                    <a:pt x="1336486" y="826667"/>
                  </a:lnTo>
                  <a:lnTo>
                    <a:pt x="1328187" y="831438"/>
                  </a:lnTo>
                  <a:lnTo>
                    <a:pt x="1319492" y="835017"/>
                  </a:lnTo>
                  <a:lnTo>
                    <a:pt x="1310402" y="837800"/>
                  </a:lnTo>
                  <a:lnTo>
                    <a:pt x="1306054" y="838595"/>
                  </a:lnTo>
                  <a:lnTo>
                    <a:pt x="1300917" y="838993"/>
                  </a:lnTo>
                  <a:lnTo>
                    <a:pt x="1296174" y="839390"/>
                  </a:lnTo>
                  <a:lnTo>
                    <a:pt x="1291432" y="839788"/>
                  </a:lnTo>
                  <a:lnTo>
                    <a:pt x="1286689" y="839390"/>
                  </a:lnTo>
                  <a:lnTo>
                    <a:pt x="1281946" y="838993"/>
                  </a:lnTo>
                  <a:lnTo>
                    <a:pt x="1277204" y="838595"/>
                  </a:lnTo>
                  <a:lnTo>
                    <a:pt x="1272066" y="837800"/>
                  </a:lnTo>
                  <a:lnTo>
                    <a:pt x="1263371" y="835017"/>
                  </a:lnTo>
                  <a:lnTo>
                    <a:pt x="1254676" y="831438"/>
                  </a:lnTo>
                  <a:lnTo>
                    <a:pt x="1246377" y="826667"/>
                  </a:lnTo>
                  <a:lnTo>
                    <a:pt x="1238473" y="821498"/>
                  </a:lnTo>
                  <a:lnTo>
                    <a:pt x="1231754" y="815533"/>
                  </a:lnTo>
                  <a:lnTo>
                    <a:pt x="1224640" y="808774"/>
                  </a:lnTo>
                  <a:lnTo>
                    <a:pt x="1219201" y="802275"/>
                  </a:lnTo>
                  <a:lnTo>
                    <a:pt x="1219201" y="1749822"/>
                  </a:lnTo>
                  <a:lnTo>
                    <a:pt x="1218804" y="1754982"/>
                  </a:lnTo>
                  <a:lnTo>
                    <a:pt x="1218407" y="1760141"/>
                  </a:lnTo>
                  <a:lnTo>
                    <a:pt x="1216820" y="1764904"/>
                  </a:lnTo>
                  <a:lnTo>
                    <a:pt x="1215629" y="1769666"/>
                  </a:lnTo>
                  <a:lnTo>
                    <a:pt x="1213248" y="1774825"/>
                  </a:lnTo>
                  <a:lnTo>
                    <a:pt x="1211263" y="1778794"/>
                  </a:lnTo>
                  <a:lnTo>
                    <a:pt x="1208485" y="1783160"/>
                  </a:lnTo>
                  <a:lnTo>
                    <a:pt x="1206104" y="1786732"/>
                  </a:lnTo>
                  <a:lnTo>
                    <a:pt x="1202532" y="1789907"/>
                  </a:lnTo>
                  <a:lnTo>
                    <a:pt x="1198960" y="1793082"/>
                  </a:lnTo>
                  <a:lnTo>
                    <a:pt x="1195388" y="1795860"/>
                  </a:lnTo>
                  <a:lnTo>
                    <a:pt x="1191420" y="1797844"/>
                  </a:lnTo>
                  <a:lnTo>
                    <a:pt x="1187451" y="1799828"/>
                  </a:lnTo>
                  <a:lnTo>
                    <a:pt x="1183085" y="1801019"/>
                  </a:lnTo>
                  <a:lnTo>
                    <a:pt x="1178720" y="1801416"/>
                  </a:lnTo>
                  <a:lnTo>
                    <a:pt x="1173957" y="1801813"/>
                  </a:lnTo>
                  <a:lnTo>
                    <a:pt x="1043385" y="1801813"/>
                  </a:lnTo>
                  <a:lnTo>
                    <a:pt x="1038622" y="1801416"/>
                  </a:lnTo>
                  <a:lnTo>
                    <a:pt x="1034257" y="1801019"/>
                  </a:lnTo>
                  <a:lnTo>
                    <a:pt x="1030288" y="1799828"/>
                  </a:lnTo>
                  <a:lnTo>
                    <a:pt x="1025922" y="1797844"/>
                  </a:lnTo>
                  <a:lnTo>
                    <a:pt x="1021954" y="1795860"/>
                  </a:lnTo>
                  <a:lnTo>
                    <a:pt x="1018382" y="1793082"/>
                  </a:lnTo>
                  <a:lnTo>
                    <a:pt x="1015207" y="1789907"/>
                  </a:lnTo>
                  <a:lnTo>
                    <a:pt x="1012032" y="1786732"/>
                  </a:lnTo>
                  <a:lnTo>
                    <a:pt x="1008857" y="1783160"/>
                  </a:lnTo>
                  <a:lnTo>
                    <a:pt x="1006079" y="1778794"/>
                  </a:lnTo>
                  <a:lnTo>
                    <a:pt x="1004094" y="1774825"/>
                  </a:lnTo>
                  <a:lnTo>
                    <a:pt x="1002110" y="1769666"/>
                  </a:lnTo>
                  <a:lnTo>
                    <a:pt x="1000522" y="1764904"/>
                  </a:lnTo>
                  <a:lnTo>
                    <a:pt x="999729" y="1760141"/>
                  </a:lnTo>
                  <a:lnTo>
                    <a:pt x="998935" y="1754982"/>
                  </a:lnTo>
                  <a:lnTo>
                    <a:pt x="998538" y="1749822"/>
                  </a:lnTo>
                  <a:lnTo>
                    <a:pt x="998538" y="804112"/>
                  </a:lnTo>
                  <a:lnTo>
                    <a:pt x="994628" y="808774"/>
                  </a:lnTo>
                  <a:lnTo>
                    <a:pt x="987895" y="815533"/>
                  </a:lnTo>
                  <a:lnTo>
                    <a:pt x="980766" y="821498"/>
                  </a:lnTo>
                  <a:lnTo>
                    <a:pt x="972846" y="826667"/>
                  </a:lnTo>
                  <a:lnTo>
                    <a:pt x="964529" y="831438"/>
                  </a:lnTo>
                  <a:lnTo>
                    <a:pt x="955816" y="835017"/>
                  </a:lnTo>
                  <a:lnTo>
                    <a:pt x="947103" y="837800"/>
                  </a:lnTo>
                  <a:lnTo>
                    <a:pt x="942350" y="838595"/>
                  </a:lnTo>
                  <a:lnTo>
                    <a:pt x="937598" y="838993"/>
                  </a:lnTo>
                  <a:lnTo>
                    <a:pt x="932449" y="839390"/>
                  </a:lnTo>
                  <a:lnTo>
                    <a:pt x="927696" y="839788"/>
                  </a:lnTo>
                  <a:lnTo>
                    <a:pt x="922944" y="839390"/>
                  </a:lnTo>
                  <a:lnTo>
                    <a:pt x="918191" y="838993"/>
                  </a:lnTo>
                  <a:lnTo>
                    <a:pt x="913439" y="838595"/>
                  </a:lnTo>
                  <a:lnTo>
                    <a:pt x="909082" y="837800"/>
                  </a:lnTo>
                  <a:lnTo>
                    <a:pt x="899577" y="835017"/>
                  </a:lnTo>
                  <a:lnTo>
                    <a:pt x="890864" y="831438"/>
                  </a:lnTo>
                  <a:lnTo>
                    <a:pt x="882547" y="826667"/>
                  </a:lnTo>
                  <a:lnTo>
                    <a:pt x="875419" y="821498"/>
                  </a:lnTo>
                  <a:lnTo>
                    <a:pt x="867894" y="815533"/>
                  </a:lnTo>
                  <a:lnTo>
                    <a:pt x="861161" y="808774"/>
                  </a:lnTo>
                  <a:lnTo>
                    <a:pt x="855220" y="801219"/>
                  </a:lnTo>
                  <a:lnTo>
                    <a:pt x="849280" y="792869"/>
                  </a:lnTo>
                  <a:lnTo>
                    <a:pt x="844923" y="784122"/>
                  </a:lnTo>
                  <a:lnTo>
                    <a:pt x="840567" y="774976"/>
                  </a:lnTo>
                  <a:lnTo>
                    <a:pt x="837398" y="765036"/>
                  </a:lnTo>
                  <a:lnTo>
                    <a:pt x="835418" y="754698"/>
                  </a:lnTo>
                  <a:lnTo>
                    <a:pt x="834230" y="743962"/>
                  </a:lnTo>
                  <a:lnTo>
                    <a:pt x="833438" y="733625"/>
                  </a:lnTo>
                  <a:lnTo>
                    <a:pt x="834230" y="722491"/>
                  </a:lnTo>
                  <a:lnTo>
                    <a:pt x="835418" y="712153"/>
                  </a:lnTo>
                  <a:lnTo>
                    <a:pt x="837398" y="701815"/>
                  </a:lnTo>
                  <a:lnTo>
                    <a:pt x="840567" y="692272"/>
                  </a:lnTo>
                  <a:lnTo>
                    <a:pt x="844923" y="682729"/>
                  </a:lnTo>
                  <a:lnTo>
                    <a:pt x="849280" y="673584"/>
                  </a:lnTo>
                  <a:lnTo>
                    <a:pt x="855220" y="666030"/>
                  </a:lnTo>
                  <a:lnTo>
                    <a:pt x="861161" y="658475"/>
                  </a:lnTo>
                  <a:lnTo>
                    <a:pt x="867894" y="651318"/>
                  </a:lnTo>
                  <a:lnTo>
                    <a:pt x="875419" y="645354"/>
                  </a:lnTo>
                  <a:lnTo>
                    <a:pt x="882547" y="639787"/>
                  </a:lnTo>
                  <a:lnTo>
                    <a:pt x="890864" y="635413"/>
                  </a:lnTo>
                  <a:lnTo>
                    <a:pt x="899577" y="631835"/>
                  </a:lnTo>
                  <a:lnTo>
                    <a:pt x="909082" y="629449"/>
                  </a:lnTo>
                  <a:lnTo>
                    <a:pt x="913439" y="627858"/>
                  </a:lnTo>
                  <a:lnTo>
                    <a:pt x="918191" y="627461"/>
                  </a:lnTo>
                  <a:lnTo>
                    <a:pt x="922944" y="627063"/>
                  </a:lnTo>
                  <a:close/>
                  <a:moveTo>
                    <a:pt x="1650227" y="627063"/>
                  </a:moveTo>
                  <a:lnTo>
                    <a:pt x="1654970" y="627063"/>
                  </a:lnTo>
                  <a:lnTo>
                    <a:pt x="1659712" y="627063"/>
                  </a:lnTo>
                  <a:lnTo>
                    <a:pt x="1659713" y="627063"/>
                  </a:lnTo>
                  <a:lnTo>
                    <a:pt x="2013555" y="627063"/>
                  </a:lnTo>
                  <a:lnTo>
                    <a:pt x="2013556" y="627063"/>
                  </a:lnTo>
                  <a:lnTo>
                    <a:pt x="2018705" y="627063"/>
                  </a:lnTo>
                  <a:lnTo>
                    <a:pt x="2023457" y="627063"/>
                  </a:lnTo>
                  <a:lnTo>
                    <a:pt x="2028210" y="627461"/>
                  </a:lnTo>
                  <a:lnTo>
                    <a:pt x="2032566" y="627858"/>
                  </a:lnTo>
                  <a:lnTo>
                    <a:pt x="2037319" y="629449"/>
                  </a:lnTo>
                  <a:lnTo>
                    <a:pt x="2046824" y="631834"/>
                  </a:lnTo>
                  <a:lnTo>
                    <a:pt x="2055141" y="635413"/>
                  </a:lnTo>
                  <a:lnTo>
                    <a:pt x="2063458" y="639787"/>
                  </a:lnTo>
                  <a:lnTo>
                    <a:pt x="2071378" y="645353"/>
                  </a:lnTo>
                  <a:lnTo>
                    <a:pt x="2078507" y="651318"/>
                  </a:lnTo>
                  <a:lnTo>
                    <a:pt x="2085240" y="658475"/>
                  </a:lnTo>
                  <a:lnTo>
                    <a:pt x="2091181" y="666029"/>
                  </a:lnTo>
                  <a:lnTo>
                    <a:pt x="2096725" y="673584"/>
                  </a:lnTo>
                  <a:lnTo>
                    <a:pt x="2101478" y="682729"/>
                  </a:lnTo>
                  <a:lnTo>
                    <a:pt x="2105438" y="692272"/>
                  </a:lnTo>
                  <a:lnTo>
                    <a:pt x="2109003" y="701815"/>
                  </a:lnTo>
                  <a:lnTo>
                    <a:pt x="2110983" y="712153"/>
                  </a:lnTo>
                  <a:lnTo>
                    <a:pt x="2112567" y="722491"/>
                  </a:lnTo>
                  <a:lnTo>
                    <a:pt x="2112963" y="733624"/>
                  </a:lnTo>
                  <a:lnTo>
                    <a:pt x="2112567" y="743962"/>
                  </a:lnTo>
                  <a:lnTo>
                    <a:pt x="2110983" y="754698"/>
                  </a:lnTo>
                  <a:lnTo>
                    <a:pt x="2109003" y="765036"/>
                  </a:lnTo>
                  <a:lnTo>
                    <a:pt x="2105438" y="774976"/>
                  </a:lnTo>
                  <a:lnTo>
                    <a:pt x="2101478" y="784122"/>
                  </a:lnTo>
                  <a:lnTo>
                    <a:pt x="2096725" y="792869"/>
                  </a:lnTo>
                  <a:lnTo>
                    <a:pt x="2091181" y="801219"/>
                  </a:lnTo>
                  <a:lnTo>
                    <a:pt x="2085240" y="808774"/>
                  </a:lnTo>
                  <a:lnTo>
                    <a:pt x="2078507" y="815533"/>
                  </a:lnTo>
                  <a:lnTo>
                    <a:pt x="2071378" y="821498"/>
                  </a:lnTo>
                  <a:lnTo>
                    <a:pt x="2063458" y="826667"/>
                  </a:lnTo>
                  <a:lnTo>
                    <a:pt x="2055141" y="831438"/>
                  </a:lnTo>
                  <a:lnTo>
                    <a:pt x="2046824" y="835017"/>
                  </a:lnTo>
                  <a:lnTo>
                    <a:pt x="2037319" y="837800"/>
                  </a:lnTo>
                  <a:lnTo>
                    <a:pt x="2032566" y="838595"/>
                  </a:lnTo>
                  <a:lnTo>
                    <a:pt x="2028210" y="838993"/>
                  </a:lnTo>
                  <a:lnTo>
                    <a:pt x="2023457" y="839390"/>
                  </a:lnTo>
                  <a:lnTo>
                    <a:pt x="2018705" y="839788"/>
                  </a:lnTo>
                  <a:lnTo>
                    <a:pt x="2013556" y="839390"/>
                  </a:lnTo>
                  <a:lnTo>
                    <a:pt x="2008407" y="838993"/>
                  </a:lnTo>
                  <a:lnTo>
                    <a:pt x="2004051" y="838595"/>
                  </a:lnTo>
                  <a:lnTo>
                    <a:pt x="1999298" y="837800"/>
                  </a:lnTo>
                  <a:lnTo>
                    <a:pt x="1990189" y="835017"/>
                  </a:lnTo>
                  <a:lnTo>
                    <a:pt x="1981872" y="831438"/>
                  </a:lnTo>
                  <a:lnTo>
                    <a:pt x="1973556" y="826667"/>
                  </a:lnTo>
                  <a:lnTo>
                    <a:pt x="1965635" y="821498"/>
                  </a:lnTo>
                  <a:lnTo>
                    <a:pt x="1958110" y="815533"/>
                  </a:lnTo>
                  <a:lnTo>
                    <a:pt x="1951773" y="808774"/>
                  </a:lnTo>
                  <a:lnTo>
                    <a:pt x="1946276" y="802221"/>
                  </a:lnTo>
                  <a:lnTo>
                    <a:pt x="1946276" y="1749822"/>
                  </a:lnTo>
                  <a:lnTo>
                    <a:pt x="1946276" y="1754982"/>
                  </a:lnTo>
                  <a:lnTo>
                    <a:pt x="1945481" y="1760141"/>
                  </a:lnTo>
                  <a:lnTo>
                    <a:pt x="1944686" y="1764904"/>
                  </a:lnTo>
                  <a:lnTo>
                    <a:pt x="1943095" y="1769666"/>
                  </a:lnTo>
                  <a:lnTo>
                    <a:pt x="1941107" y="1774825"/>
                  </a:lnTo>
                  <a:lnTo>
                    <a:pt x="1939119" y="1778794"/>
                  </a:lnTo>
                  <a:lnTo>
                    <a:pt x="1936336" y="1783160"/>
                  </a:lnTo>
                  <a:lnTo>
                    <a:pt x="1933156" y="1786732"/>
                  </a:lnTo>
                  <a:lnTo>
                    <a:pt x="1930372" y="1789907"/>
                  </a:lnTo>
                  <a:lnTo>
                    <a:pt x="1926794" y="1793082"/>
                  </a:lnTo>
                  <a:lnTo>
                    <a:pt x="1923216" y="1795860"/>
                  </a:lnTo>
                  <a:lnTo>
                    <a:pt x="1919240" y="1797844"/>
                  </a:lnTo>
                  <a:lnTo>
                    <a:pt x="1914866" y="1799828"/>
                  </a:lnTo>
                  <a:lnTo>
                    <a:pt x="1910493" y="1801019"/>
                  </a:lnTo>
                  <a:lnTo>
                    <a:pt x="1906119" y="1801416"/>
                  </a:lnTo>
                  <a:lnTo>
                    <a:pt x="1901746" y="1801813"/>
                  </a:lnTo>
                  <a:lnTo>
                    <a:pt x="1770541" y="1801813"/>
                  </a:lnTo>
                  <a:lnTo>
                    <a:pt x="1766167" y="1801416"/>
                  </a:lnTo>
                  <a:lnTo>
                    <a:pt x="1761794" y="1801019"/>
                  </a:lnTo>
                  <a:lnTo>
                    <a:pt x="1757420" y="1799828"/>
                  </a:lnTo>
                  <a:lnTo>
                    <a:pt x="1753444" y="1797844"/>
                  </a:lnTo>
                  <a:lnTo>
                    <a:pt x="1749468" y="1795860"/>
                  </a:lnTo>
                  <a:lnTo>
                    <a:pt x="1745493" y="1793082"/>
                  </a:lnTo>
                  <a:lnTo>
                    <a:pt x="1741914" y="1789907"/>
                  </a:lnTo>
                  <a:lnTo>
                    <a:pt x="1738734" y="1786732"/>
                  </a:lnTo>
                  <a:lnTo>
                    <a:pt x="1735950" y="1783160"/>
                  </a:lnTo>
                  <a:lnTo>
                    <a:pt x="1733565" y="1778794"/>
                  </a:lnTo>
                  <a:lnTo>
                    <a:pt x="1731179" y="1774825"/>
                  </a:lnTo>
                  <a:lnTo>
                    <a:pt x="1729191" y="1769666"/>
                  </a:lnTo>
                  <a:lnTo>
                    <a:pt x="1727999" y="1764904"/>
                  </a:lnTo>
                  <a:lnTo>
                    <a:pt x="1726408" y="1760141"/>
                  </a:lnTo>
                  <a:lnTo>
                    <a:pt x="1726011" y="1754982"/>
                  </a:lnTo>
                  <a:lnTo>
                    <a:pt x="1725613" y="1749822"/>
                  </a:lnTo>
                  <a:lnTo>
                    <a:pt x="1725613" y="803700"/>
                  </a:lnTo>
                  <a:lnTo>
                    <a:pt x="1721366" y="808774"/>
                  </a:lnTo>
                  <a:lnTo>
                    <a:pt x="1714647" y="815533"/>
                  </a:lnTo>
                  <a:lnTo>
                    <a:pt x="1707928" y="821498"/>
                  </a:lnTo>
                  <a:lnTo>
                    <a:pt x="1700024" y="826667"/>
                  </a:lnTo>
                  <a:lnTo>
                    <a:pt x="1691725" y="831438"/>
                  </a:lnTo>
                  <a:lnTo>
                    <a:pt x="1683030" y="835017"/>
                  </a:lnTo>
                  <a:lnTo>
                    <a:pt x="1673940" y="837800"/>
                  </a:lnTo>
                  <a:lnTo>
                    <a:pt x="1669197" y="838595"/>
                  </a:lnTo>
                  <a:lnTo>
                    <a:pt x="1664455" y="838993"/>
                  </a:lnTo>
                  <a:lnTo>
                    <a:pt x="1659712" y="839390"/>
                  </a:lnTo>
                  <a:lnTo>
                    <a:pt x="1654970" y="839788"/>
                  </a:lnTo>
                  <a:lnTo>
                    <a:pt x="1650227" y="839390"/>
                  </a:lnTo>
                  <a:lnTo>
                    <a:pt x="1645484" y="838993"/>
                  </a:lnTo>
                  <a:lnTo>
                    <a:pt x="1640347" y="838595"/>
                  </a:lnTo>
                  <a:lnTo>
                    <a:pt x="1635604" y="837800"/>
                  </a:lnTo>
                  <a:lnTo>
                    <a:pt x="1626909" y="835017"/>
                  </a:lnTo>
                  <a:lnTo>
                    <a:pt x="1618214" y="831438"/>
                  </a:lnTo>
                  <a:lnTo>
                    <a:pt x="1609915" y="826667"/>
                  </a:lnTo>
                  <a:lnTo>
                    <a:pt x="1602011" y="821498"/>
                  </a:lnTo>
                  <a:lnTo>
                    <a:pt x="1594897" y="815533"/>
                  </a:lnTo>
                  <a:lnTo>
                    <a:pt x="1588178" y="808774"/>
                  </a:lnTo>
                  <a:lnTo>
                    <a:pt x="1581855" y="801219"/>
                  </a:lnTo>
                  <a:lnTo>
                    <a:pt x="1576717" y="792869"/>
                  </a:lnTo>
                  <a:lnTo>
                    <a:pt x="1571974" y="784122"/>
                  </a:lnTo>
                  <a:lnTo>
                    <a:pt x="1568022" y="774976"/>
                  </a:lnTo>
                  <a:lnTo>
                    <a:pt x="1564860" y="765036"/>
                  </a:lnTo>
                  <a:lnTo>
                    <a:pt x="1562094" y="754698"/>
                  </a:lnTo>
                  <a:lnTo>
                    <a:pt x="1560908" y="743962"/>
                  </a:lnTo>
                  <a:lnTo>
                    <a:pt x="1560513" y="733624"/>
                  </a:lnTo>
                  <a:lnTo>
                    <a:pt x="1560908" y="722491"/>
                  </a:lnTo>
                  <a:lnTo>
                    <a:pt x="1562094" y="712153"/>
                  </a:lnTo>
                  <a:lnTo>
                    <a:pt x="1564860" y="701815"/>
                  </a:lnTo>
                  <a:lnTo>
                    <a:pt x="1568022" y="692272"/>
                  </a:lnTo>
                  <a:lnTo>
                    <a:pt x="1571974" y="682729"/>
                  </a:lnTo>
                  <a:lnTo>
                    <a:pt x="1576717" y="673584"/>
                  </a:lnTo>
                  <a:lnTo>
                    <a:pt x="1581855" y="666029"/>
                  </a:lnTo>
                  <a:lnTo>
                    <a:pt x="1588178" y="658475"/>
                  </a:lnTo>
                  <a:lnTo>
                    <a:pt x="1594897" y="651318"/>
                  </a:lnTo>
                  <a:lnTo>
                    <a:pt x="1602011" y="645353"/>
                  </a:lnTo>
                  <a:lnTo>
                    <a:pt x="1609915" y="639787"/>
                  </a:lnTo>
                  <a:lnTo>
                    <a:pt x="1618214" y="635413"/>
                  </a:lnTo>
                  <a:lnTo>
                    <a:pt x="1626909" y="631834"/>
                  </a:lnTo>
                  <a:lnTo>
                    <a:pt x="1635604" y="629449"/>
                  </a:lnTo>
                  <a:lnTo>
                    <a:pt x="1640347" y="627858"/>
                  </a:lnTo>
                  <a:lnTo>
                    <a:pt x="1645484" y="627461"/>
                  </a:lnTo>
                  <a:lnTo>
                    <a:pt x="1650227" y="627063"/>
                  </a:lnTo>
                  <a:close/>
                  <a:moveTo>
                    <a:pt x="1109068" y="0"/>
                  </a:moveTo>
                  <a:lnTo>
                    <a:pt x="1663204" y="293093"/>
                  </a:lnTo>
                  <a:lnTo>
                    <a:pt x="2217738" y="585788"/>
                  </a:lnTo>
                  <a:lnTo>
                    <a:pt x="1109068" y="585788"/>
                  </a:lnTo>
                  <a:lnTo>
                    <a:pt x="0" y="585788"/>
                  </a:lnTo>
                  <a:lnTo>
                    <a:pt x="554534" y="293093"/>
                  </a:lnTo>
                  <a:lnTo>
                    <a:pt x="1109068"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grpSp>
        <p:nvGrpSpPr>
          <p:cNvPr id="42" name="组合 41"/>
          <p:cNvGrpSpPr/>
          <p:nvPr/>
        </p:nvGrpSpPr>
        <p:grpSpPr>
          <a:xfrm>
            <a:off x="374518" y="2791963"/>
            <a:ext cx="651614" cy="651614"/>
            <a:chOff x="5033812" y="3301037"/>
            <a:chExt cx="651614" cy="651614"/>
          </a:xfrm>
        </p:grpSpPr>
        <p:sp>
          <p:nvSpPr>
            <p:cNvPr id="43" name="椭圆 42"/>
            <p:cNvSpPr/>
            <p:nvPr/>
          </p:nvSpPr>
          <p:spPr>
            <a:xfrm>
              <a:off x="5033812" y="3301037"/>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5" name="KSO_Shape"/>
            <p:cNvSpPr>
              <a:spLocks/>
            </p:cNvSpPr>
            <p:nvPr/>
          </p:nvSpPr>
          <p:spPr bwMode="auto">
            <a:xfrm>
              <a:off x="5169350" y="3458615"/>
              <a:ext cx="418598" cy="285346"/>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grpSp>
        <p:nvGrpSpPr>
          <p:cNvPr id="46" name="组合 45"/>
          <p:cNvGrpSpPr/>
          <p:nvPr/>
        </p:nvGrpSpPr>
        <p:grpSpPr>
          <a:xfrm>
            <a:off x="461136" y="4790845"/>
            <a:ext cx="651614" cy="651614"/>
            <a:chOff x="4456262" y="4994920"/>
            <a:chExt cx="651614" cy="651614"/>
          </a:xfrm>
        </p:grpSpPr>
        <p:sp>
          <p:nvSpPr>
            <p:cNvPr id="47" name="椭圆 46"/>
            <p:cNvSpPr/>
            <p:nvPr/>
          </p:nvSpPr>
          <p:spPr>
            <a:xfrm>
              <a:off x="4456262" y="4994920"/>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8" name="KSO_Shape"/>
            <p:cNvSpPr>
              <a:spLocks/>
            </p:cNvSpPr>
            <p:nvPr/>
          </p:nvSpPr>
          <p:spPr bwMode="auto">
            <a:xfrm>
              <a:off x="4627580" y="5112011"/>
              <a:ext cx="329076" cy="417432"/>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sp>
        <p:nvSpPr>
          <p:cNvPr id="50" name="MH_SubTitle_1"/>
          <p:cNvSpPr>
            <a:spLocks noChangeArrowheads="1"/>
          </p:cNvSpPr>
          <p:nvPr>
            <p:custDataLst>
              <p:tags r:id="rId1"/>
            </p:custDataLst>
          </p:nvPr>
        </p:nvSpPr>
        <p:spPr bwMode="auto">
          <a:xfrm flipH="1">
            <a:off x="1026132" y="1016000"/>
            <a:ext cx="10501159" cy="135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方法：</a:t>
            </a:r>
            <a:r>
              <a:rPr lang="zh-CN" altLang="en-US" sz="2000" b="0" i="0" dirty="0">
                <a:solidFill>
                  <a:srgbClr val="000000"/>
                </a:solidFill>
                <a:effectLst/>
                <a:latin typeface="微软雅黑" panose="020B0503020204020204" pitchFamily="34" charset="-122"/>
                <a:ea typeface="微软雅黑" panose="020B0503020204020204" pitchFamily="34" charset="-122"/>
              </a:rPr>
              <a:t>混合方法试图将过滤器和包装器方法集成到一个框架中，以快速获得最佳解决方案。</a:t>
            </a:r>
            <a:endParaRPr lang="zh-CN" altLang="en-US" sz="2000" dirty="0">
              <a:latin typeface="微软雅黑" panose="020B0503020204020204" pitchFamily="34" charset="-122"/>
              <a:ea typeface="微软雅黑" panose="020B0503020204020204" pitchFamily="34" charset="-122"/>
            </a:endParaRPr>
          </a:p>
        </p:txBody>
      </p:sp>
      <p:sp>
        <p:nvSpPr>
          <p:cNvPr id="53" name="MH_SubTitle_1"/>
          <p:cNvSpPr>
            <a:spLocks noChangeArrowheads="1"/>
          </p:cNvSpPr>
          <p:nvPr>
            <p:custDataLst>
              <p:tags r:id="rId2"/>
            </p:custDataLst>
          </p:nvPr>
        </p:nvSpPr>
        <p:spPr bwMode="auto">
          <a:xfrm flipH="1">
            <a:off x="1064192" y="2560409"/>
            <a:ext cx="10365622" cy="169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b="0" i="0" dirty="0">
                <a:solidFill>
                  <a:srgbClr val="000000"/>
                </a:solidFill>
                <a:effectLst/>
                <a:latin typeface="微软雅黑" panose="020B0503020204020204" pitchFamily="34" charset="-122"/>
                <a:ea typeface="微软雅黑" panose="020B0503020204020204" pitchFamily="34" charset="-122"/>
              </a:rPr>
              <a:t>问题：现有的大部分方法是基于参数修改的方法，这使得难以调整交叉和突变操作的速率。然而，</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zh-CN" altLang="en-US" sz="2000" b="0" i="0" dirty="0">
                <a:solidFill>
                  <a:srgbClr val="000000"/>
                </a:solidFill>
                <a:effectLst/>
                <a:latin typeface="微软雅黑" panose="020B0503020204020204" pitchFamily="34" charset="-122"/>
                <a:ea typeface="微软雅黑" panose="020B0503020204020204" pitchFamily="34" charset="-122"/>
              </a:rPr>
              <a:t>交叉和突变率对所选解的种群多样性和质量有实际影响。特征频率可以为文本类别添加关于</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zh-CN" altLang="en-US" sz="2000" b="0" i="0" dirty="0">
                <a:solidFill>
                  <a:srgbClr val="000000"/>
                </a:solidFill>
                <a:effectLst/>
                <a:latin typeface="微软雅黑" panose="020B0503020204020204" pitchFamily="34" charset="-122"/>
                <a:ea typeface="微软雅黑" panose="020B0503020204020204" pitchFamily="34" charset="-122"/>
              </a:rPr>
              <a:t>重要特征的有用信息</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事实上，分类性能的提高是优化后的</a:t>
            </a:r>
            <a:r>
              <a:rPr lang="en-US" altLang="zh-CN" sz="2000" b="0" i="0" dirty="0">
                <a:solidFill>
                  <a:srgbClr val="000000"/>
                </a:solidFill>
                <a:effectLst/>
                <a:latin typeface="微软雅黑" panose="020B0503020204020204" pitchFamily="34" charset="-122"/>
                <a:ea typeface="微软雅黑" panose="020B0503020204020204" pitchFamily="34" charset="-122"/>
              </a:rPr>
              <a:t>FS</a:t>
            </a:r>
            <a:r>
              <a:rPr lang="zh-CN" altLang="en-US" sz="2000" b="0" i="0" dirty="0">
                <a:solidFill>
                  <a:srgbClr val="000000"/>
                </a:solidFill>
                <a:effectLst/>
                <a:latin typeface="微软雅黑" panose="020B0503020204020204" pitchFamily="34" charset="-122"/>
                <a:ea typeface="微软雅黑" panose="020B0503020204020204" pitchFamily="34" charset="-122"/>
              </a:rPr>
              <a:t>方法的主要目标之一。</a:t>
            </a:r>
            <a:endParaRPr lang="en-US" altLang="zh-CN" sz="2000" dirty="0">
              <a:solidFill>
                <a:srgbClr val="254E8B"/>
              </a:solidFill>
              <a:latin typeface="微软雅黑" panose="020B0503020204020204" pitchFamily="34" charset="-122"/>
              <a:ea typeface="微软雅黑" panose="020B0503020204020204" pitchFamily="34" charset="-122"/>
            </a:endParaRPr>
          </a:p>
        </p:txBody>
      </p:sp>
      <p:sp>
        <p:nvSpPr>
          <p:cNvPr id="56" name="MH_SubTitle_1"/>
          <p:cNvSpPr>
            <a:spLocks noChangeArrowheads="1"/>
          </p:cNvSpPr>
          <p:nvPr>
            <p:custDataLst>
              <p:tags r:id="rId3"/>
            </p:custDataLst>
          </p:nvPr>
        </p:nvSpPr>
        <p:spPr bwMode="auto">
          <a:xfrm flipH="1">
            <a:off x="1026132" y="4452185"/>
            <a:ext cx="10364255" cy="175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b="0" i="0" dirty="0">
                <a:solidFill>
                  <a:srgbClr val="000000"/>
                </a:solidFill>
                <a:effectLst/>
                <a:latin typeface="微软雅黑" panose="020B0503020204020204" pitchFamily="34" charset="-122"/>
                <a:ea typeface="微软雅黑" panose="020B0503020204020204" pitchFamily="34" charset="-122"/>
              </a:rPr>
              <a:t>改进：作者提出一种增强遗传算法</a:t>
            </a:r>
            <a:r>
              <a:rPr lang="en-US" altLang="zh-CN" sz="2000" b="0" i="0" dirty="0">
                <a:solidFill>
                  <a:srgbClr val="000000"/>
                </a:solidFill>
                <a:effectLst/>
                <a:latin typeface="微软雅黑" panose="020B0503020204020204" pitchFamily="34" charset="-122"/>
                <a:ea typeface="微软雅黑" panose="020B0503020204020204" pitchFamily="34" charset="-122"/>
              </a:rPr>
              <a:t>(EGA)</a:t>
            </a:r>
            <a:r>
              <a:rPr lang="zh-CN" altLang="en-US" sz="2000" b="0" i="0" dirty="0">
                <a:solidFill>
                  <a:srgbClr val="000000"/>
                </a:solidFill>
                <a:effectLst/>
                <a:latin typeface="微软雅黑" panose="020B0503020204020204" pitchFamily="34" charset="-122"/>
                <a:ea typeface="微软雅黑" panose="020B0503020204020204" pitchFamily="34" charset="-122"/>
              </a:rPr>
              <a:t>，希望交叉和突变的修改基于特征组合的有用信息，</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zh-CN" altLang="en-US" sz="2000" b="0" i="0" dirty="0">
                <a:solidFill>
                  <a:srgbClr val="000000"/>
                </a:solidFill>
                <a:effectLst/>
                <a:latin typeface="微软雅黑" panose="020B0503020204020204" pitchFamily="34" charset="-122"/>
                <a:ea typeface="微软雅黑" panose="020B0503020204020204" pitchFamily="34" charset="-122"/>
              </a:rPr>
              <a:t>而不是基于难以调整的概率率。此外，遗传算法中的随机化可能会影响最终解，并且生成特</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zh-CN" altLang="en-US" sz="2000" b="0" i="0" dirty="0">
                <a:solidFill>
                  <a:srgbClr val="000000"/>
                </a:solidFill>
                <a:effectLst/>
                <a:latin typeface="微软雅黑" panose="020B0503020204020204" pitchFamily="34" charset="-122"/>
                <a:ea typeface="微软雅黑" panose="020B0503020204020204" pitchFamily="34" charset="-122"/>
              </a:rPr>
              <a:t>征子集的过程需要很长时间，这导致分类器构建的计算成本很高。然而，滤波方法与遗传算</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zh-CN" altLang="en-US" sz="2000" b="0" i="0" dirty="0">
                <a:solidFill>
                  <a:srgbClr val="000000"/>
                </a:solidFill>
                <a:effectLst/>
                <a:latin typeface="微软雅黑" panose="020B0503020204020204" pitchFamily="34" charset="-122"/>
                <a:ea typeface="微软雅黑" panose="020B0503020204020204" pitchFamily="34" charset="-122"/>
              </a:rPr>
              <a:t>法的杂交可以减少随机化的不利影响，降低特征维数，加快特征子集的生成和分类过程。</a:t>
            </a:r>
            <a:endParaRPr lang="en-US" altLang="zh-CN" sz="2000" dirty="0">
              <a:latin typeface="微软雅黑" panose="020B0503020204020204" pitchFamily="34" charset="-122"/>
              <a:ea typeface="微软雅黑" panose="020B0503020204020204" pitchFamily="34" charset="-122"/>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6" name="文本框 4"/>
          <p:cNvSpPr txBox="1">
            <a:spLocks noChangeArrowheads="1"/>
          </p:cNvSpPr>
          <p:nvPr/>
        </p:nvSpPr>
        <p:spPr bwMode="auto">
          <a:xfrm>
            <a:off x="505733" y="215612"/>
            <a:ext cx="2681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prstClr val="black"/>
                </a:solidFill>
                <a:latin typeface="微软雅黑" panose="020B0503020204020204" pitchFamily="34" charset="-122"/>
                <a:ea typeface="微软雅黑" panose="020B0503020204020204" pitchFamily="34" charset="-122"/>
              </a:rPr>
              <a:t>研究方法</a:t>
            </a:r>
          </a:p>
        </p:txBody>
      </p:sp>
    </p:spTree>
    <p:extLst>
      <p:ext uri="{BB962C8B-B14F-4D97-AF65-F5344CB8AC3E}">
        <p14:creationId xmlns:p14="http://schemas.microsoft.com/office/powerpoint/2010/main" val="26377853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30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1+#ppt_w/2"/>
                                          </p:val>
                                        </p:tav>
                                        <p:tav tm="100000">
                                          <p:val>
                                            <p:strVal val="#ppt_x"/>
                                          </p:val>
                                        </p:tav>
                                      </p:tavLst>
                                    </p:anim>
                                    <p:anim calcmode="lin" valueType="num">
                                      <p:cBhvr additive="base">
                                        <p:cTn id="16"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50" name="MH_SubTitle_1"/>
          <p:cNvSpPr>
            <a:spLocks noChangeArrowheads="1"/>
          </p:cNvSpPr>
          <p:nvPr>
            <p:custDataLst>
              <p:tags r:id="rId1"/>
            </p:custDataLst>
          </p:nvPr>
        </p:nvSpPr>
        <p:spPr bwMode="auto">
          <a:xfrm flipH="1">
            <a:off x="1026132" y="1016000"/>
            <a:ext cx="10501159" cy="135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
        <p:nvSpPr>
          <p:cNvPr id="56" name="MH_SubTitle_1"/>
          <p:cNvSpPr>
            <a:spLocks noChangeArrowheads="1"/>
          </p:cNvSpPr>
          <p:nvPr>
            <p:custDataLst>
              <p:tags r:id="rId2"/>
            </p:custDataLst>
          </p:nvPr>
        </p:nvSpPr>
        <p:spPr bwMode="auto">
          <a:xfrm flipH="1">
            <a:off x="1026132" y="4452185"/>
            <a:ext cx="10364255" cy="175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505733" y="215612"/>
            <a:ext cx="32985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EGA</a:t>
            </a: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算法</a:t>
            </a:r>
          </a:p>
        </p:txBody>
      </p:sp>
      <p:pic>
        <p:nvPicPr>
          <p:cNvPr id="6" name="图片 5">
            <a:extLst>
              <a:ext uri="{FF2B5EF4-FFF2-40B4-BE49-F238E27FC236}">
                <a16:creationId xmlns:a16="http://schemas.microsoft.com/office/drawing/2014/main" id="{FC6E3413-5546-BEF5-5ECD-7CA7DF4EC0FE}"/>
              </a:ext>
            </a:extLst>
          </p:cNvPr>
          <p:cNvPicPr>
            <a:picLocks noChangeAspect="1"/>
          </p:cNvPicPr>
          <p:nvPr/>
        </p:nvPicPr>
        <p:blipFill>
          <a:blip r:embed="rId6"/>
          <a:stretch>
            <a:fillRect/>
          </a:stretch>
        </p:blipFill>
        <p:spPr>
          <a:xfrm>
            <a:off x="3931420" y="1317684"/>
            <a:ext cx="8146989" cy="4524316"/>
          </a:xfrm>
          <a:prstGeom prst="rect">
            <a:avLst/>
          </a:prstGeom>
        </p:spPr>
      </p:pic>
      <p:sp>
        <p:nvSpPr>
          <p:cNvPr id="2" name="文本框 1">
            <a:extLst>
              <a:ext uri="{FF2B5EF4-FFF2-40B4-BE49-F238E27FC236}">
                <a16:creationId xmlns:a16="http://schemas.microsoft.com/office/drawing/2014/main" id="{461F4D54-EE79-D692-4823-7CD1CA2AEF25}"/>
              </a:ext>
            </a:extLst>
          </p:cNvPr>
          <p:cNvSpPr txBox="1"/>
          <p:nvPr/>
        </p:nvSpPr>
        <p:spPr>
          <a:xfrm>
            <a:off x="933033" y="1317684"/>
            <a:ext cx="3117760" cy="46782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dirty="0">
                <a:solidFill>
                  <a:srgbClr val="000000"/>
                </a:solidFill>
                <a:effectLst/>
                <a:latin typeface="微软雅黑" panose="020B0503020204020204" pitchFamily="34" charset="-122"/>
                <a:ea typeface="微软雅黑" panose="020B0503020204020204" pitchFamily="34" charset="-122"/>
              </a:rPr>
              <a:t>        在传统的交叉和变异中，要交换或替换的特征是随机确定的</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初始种群是随机选择的，但随机化可能会对种群多样性产生不利影响，并产生冗余的特征子集，因此对最终解有实际影响。因此，我们提出了一种修改和增强交叉和突变算子的方法，通过基于其他因素来执行这些操作，包括种群划分，并根据种群特征的重要性确定每个特征划分的权重。</a:t>
            </a:r>
            <a:endParaRPr kumimoji="0" lang="en-US" altLang="zh-CN" sz="2000" b="0" i="0" u="none" strike="noStrike" kern="1200" cap="none" spc="0" normalizeH="0" baseline="0" noProof="0" dirty="0">
              <a:ln>
                <a:noFill/>
              </a:ln>
              <a:solidFill>
                <a:srgbClr val="254E8B"/>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Tree>
    <p:extLst>
      <p:ext uri="{BB962C8B-B14F-4D97-AF65-F5344CB8AC3E}">
        <p14:creationId xmlns:p14="http://schemas.microsoft.com/office/powerpoint/2010/main" val="2794924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MH_SubTitle_1"/>
          <p:cNvSpPr>
            <a:spLocks noChangeArrowheads="1"/>
          </p:cNvSpPr>
          <p:nvPr>
            <p:custDataLst>
              <p:tags r:id="rId1"/>
            </p:custDataLst>
          </p:nvPr>
        </p:nvSpPr>
        <p:spPr bwMode="auto">
          <a:xfrm flipH="1">
            <a:off x="291861" y="762000"/>
            <a:ext cx="10795239" cy="483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291861" y="335971"/>
            <a:ext cx="44992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适应度函数和选择策略</a:t>
            </a:r>
          </a:p>
        </p:txBody>
      </p:sp>
      <p:sp>
        <p:nvSpPr>
          <p:cNvPr id="2" name="文本框 1">
            <a:extLst>
              <a:ext uri="{FF2B5EF4-FFF2-40B4-BE49-F238E27FC236}">
                <a16:creationId xmlns:a16="http://schemas.microsoft.com/office/drawing/2014/main" id="{DDDCB450-B3B8-EAC2-D8DC-64F84F757258}"/>
              </a:ext>
            </a:extLst>
          </p:cNvPr>
          <p:cNvSpPr txBox="1"/>
          <p:nvPr/>
        </p:nvSpPr>
        <p:spPr>
          <a:xfrm>
            <a:off x="431986" y="1164566"/>
            <a:ext cx="11032520" cy="1323439"/>
          </a:xfrm>
          <a:prstGeom prst="rect">
            <a:avLst/>
          </a:prstGeom>
          <a:noFill/>
        </p:spPr>
        <p:txBody>
          <a:bodyPr wrap="square" rtlCol="0">
            <a:spAutoFit/>
          </a:bodyPr>
          <a:lstStyle/>
          <a:p>
            <a:r>
              <a:rPr lang="zh-CN" altLang="en-US" sz="2000" dirty="0">
                <a:solidFill>
                  <a:srgbClr val="000000"/>
                </a:solidFill>
                <a:latin typeface="微软雅黑" panose="020B0503020204020204" pitchFamily="34" charset="-122"/>
                <a:ea typeface="微软雅黑" panose="020B0503020204020204" pitchFamily="34" charset="-122"/>
              </a:rPr>
              <a:t>      适应度函数评估特征子集的性能，并在选择要包含在下一代</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新种群</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中的子集中起主要作用。表现较好的子集将有较高的选择和繁殖机会形成新的种群。在这项工作中，我们将</a:t>
            </a:r>
            <a:r>
              <a:rPr lang="en-US" altLang="zh-CN" sz="2000" dirty="0">
                <a:solidFill>
                  <a:srgbClr val="000000"/>
                </a:solidFill>
                <a:latin typeface="微软雅黑" panose="020B0503020204020204" pitchFamily="34" charset="-122"/>
                <a:ea typeface="微软雅黑" panose="020B0503020204020204" pitchFamily="34" charset="-122"/>
              </a:rPr>
              <a:t>NB</a:t>
            </a:r>
            <a:r>
              <a:rPr lang="zh-CN" altLang="en-US" sz="2000" dirty="0">
                <a:solidFill>
                  <a:srgbClr val="000000"/>
                </a:solidFill>
                <a:latin typeface="微软雅黑" panose="020B0503020204020204" pitchFamily="34" charset="-122"/>
                <a:ea typeface="微软雅黑" panose="020B0503020204020204" pitchFamily="34" charset="-122"/>
              </a:rPr>
              <a:t>分类器的分类性能</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根据宏观平均</a:t>
            </a:r>
            <a:r>
              <a:rPr lang="en-US" altLang="zh-CN" sz="2000" dirty="0">
                <a:solidFill>
                  <a:srgbClr val="000000"/>
                </a:solidFill>
                <a:latin typeface="微软雅黑" panose="020B0503020204020204" pitchFamily="34" charset="-122"/>
                <a:ea typeface="微软雅黑" panose="020B0503020204020204" pitchFamily="34" charset="-122"/>
              </a:rPr>
              <a:t>f</a:t>
            </a:r>
            <a:r>
              <a:rPr lang="zh-CN" altLang="en-US" sz="2000" dirty="0">
                <a:solidFill>
                  <a:srgbClr val="000000"/>
                </a:solidFill>
                <a:latin typeface="微软雅黑" panose="020B0503020204020204" pitchFamily="34" charset="-122"/>
                <a:ea typeface="微软雅黑" panose="020B0503020204020204" pitchFamily="34" charset="-122"/>
              </a:rPr>
              <a:t>测度进行评估</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与特征子集大小相结合，以识别适应度函数并相应地评估特征子集。</a:t>
            </a:r>
          </a:p>
        </p:txBody>
      </p:sp>
      <p:pic>
        <p:nvPicPr>
          <p:cNvPr id="4" name="图片 3">
            <a:extLst>
              <a:ext uri="{FF2B5EF4-FFF2-40B4-BE49-F238E27FC236}">
                <a16:creationId xmlns:a16="http://schemas.microsoft.com/office/drawing/2014/main" id="{79A31AFF-4EE8-B8EC-5FD8-93DCA7279028}"/>
              </a:ext>
            </a:extLst>
          </p:cNvPr>
          <p:cNvPicPr>
            <a:picLocks noChangeAspect="1"/>
          </p:cNvPicPr>
          <p:nvPr/>
        </p:nvPicPr>
        <p:blipFill>
          <a:blip r:embed="rId4"/>
          <a:stretch>
            <a:fillRect/>
          </a:stretch>
        </p:blipFill>
        <p:spPr>
          <a:xfrm>
            <a:off x="480564" y="2886715"/>
            <a:ext cx="10795239" cy="742530"/>
          </a:xfrm>
          <a:prstGeom prst="rect">
            <a:avLst/>
          </a:prstGeom>
        </p:spPr>
      </p:pic>
      <p:sp>
        <p:nvSpPr>
          <p:cNvPr id="6" name="文本框 5">
            <a:extLst>
              <a:ext uri="{FF2B5EF4-FFF2-40B4-BE49-F238E27FC236}">
                <a16:creationId xmlns:a16="http://schemas.microsoft.com/office/drawing/2014/main" id="{8781E395-46A4-7A5D-D450-687ED85505BD}"/>
              </a:ext>
            </a:extLst>
          </p:cNvPr>
          <p:cNvSpPr txBox="1"/>
          <p:nvPr/>
        </p:nvSpPr>
        <p:spPr>
          <a:xfrm>
            <a:off x="445547" y="4027955"/>
            <a:ext cx="10830256" cy="1323439"/>
          </a:xfrm>
          <a:prstGeom prst="rect">
            <a:avLst/>
          </a:prstGeom>
          <a:noFill/>
        </p:spPr>
        <p:txBody>
          <a:bodyPr wrap="square" rtlCol="0">
            <a:spAutoFit/>
          </a:bodyPr>
          <a:lstStyle/>
          <a:p>
            <a:r>
              <a:rPr lang="zh-CN" altLang="en-US" sz="2000" dirty="0">
                <a:solidFill>
                  <a:srgbClr val="000000"/>
                </a:solidFill>
                <a:latin typeface="微软雅黑" panose="020B0503020204020204" pitchFamily="34" charset="-122"/>
                <a:ea typeface="微软雅黑" panose="020B0503020204020204" pitchFamily="34" charset="-122"/>
              </a:rPr>
              <a:t>    选择过程在对子集进行评估后进行，其中根据子集的相对适应度和采用的选择策略选择子集。轮盘赌轮选择</a:t>
            </a:r>
            <a:r>
              <a:rPr lang="en-US" altLang="zh-CN" sz="2000" dirty="0">
                <a:solidFill>
                  <a:srgbClr val="000000"/>
                </a:solidFill>
                <a:latin typeface="微软雅黑" panose="020B0503020204020204" pitchFamily="34" charset="-122"/>
                <a:ea typeface="微软雅黑" panose="020B0503020204020204" pitchFamily="34" charset="-122"/>
              </a:rPr>
              <a:t>(RWS)</a:t>
            </a:r>
            <a:r>
              <a:rPr lang="zh-CN" altLang="en-US" sz="2000" dirty="0">
                <a:solidFill>
                  <a:srgbClr val="000000"/>
                </a:solidFill>
                <a:latin typeface="微软雅黑" panose="020B0503020204020204" pitchFamily="34" charset="-122"/>
                <a:ea typeface="微软雅黑" panose="020B0503020204020204" pitchFamily="34" charset="-122"/>
              </a:rPr>
              <a:t>是遗传算法最常用的方法。</a:t>
            </a:r>
            <a:r>
              <a:rPr lang="zh-CN" altLang="en-US" sz="2000" b="0" i="0" dirty="0">
                <a:solidFill>
                  <a:srgbClr val="000000"/>
                </a:solidFill>
                <a:effectLst/>
                <a:latin typeface="微软雅黑" panose="020B0503020204020204" pitchFamily="34" charset="-122"/>
                <a:ea typeface="微软雅黑" panose="020B0503020204020204" pitchFamily="34" charset="-122"/>
              </a:rPr>
              <a:t>该策略根据一个概率选择函数来选择用于繁殖的子集，该概率选择函数与子集的适应度成正比，与探索总体中其他子集的适应度成反比。选择一个子集</a:t>
            </a:r>
            <a:r>
              <a:rPr lang="en-US" altLang="zh-CN" sz="2000" b="0" i="0" dirty="0">
                <a:solidFill>
                  <a:srgbClr val="000000"/>
                </a:solidFill>
                <a:effectLst/>
                <a:latin typeface="微软雅黑" panose="020B0503020204020204" pitchFamily="34" charset="-122"/>
                <a:ea typeface="微软雅黑" panose="020B0503020204020204" pitchFamily="34" charset="-122"/>
              </a:rPr>
              <a:t>Si</a:t>
            </a:r>
            <a:r>
              <a:rPr lang="zh-CN" altLang="en-US" sz="2000" b="0" i="0" dirty="0">
                <a:solidFill>
                  <a:srgbClr val="000000"/>
                </a:solidFill>
                <a:effectLst/>
                <a:latin typeface="微软雅黑" panose="020B0503020204020204" pitchFamily="34" charset="-122"/>
                <a:ea typeface="微软雅黑" panose="020B0503020204020204" pitchFamily="34" charset="-122"/>
              </a:rPr>
              <a:t>进行繁殖的概率计算为</a:t>
            </a:r>
            <a:r>
              <a:rPr lang="en-US" altLang="zh-CN" sz="2000" b="0" i="0" dirty="0">
                <a:solidFill>
                  <a:srgbClr val="000000"/>
                </a:solidFill>
                <a:effectLst/>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84831D36-888F-463C-4DD0-D6467E8396C3}"/>
              </a:ext>
            </a:extLst>
          </p:cNvPr>
          <p:cNvPicPr>
            <a:picLocks noChangeAspect="1"/>
          </p:cNvPicPr>
          <p:nvPr/>
        </p:nvPicPr>
        <p:blipFill>
          <a:blip r:embed="rId5"/>
          <a:stretch>
            <a:fillRect/>
          </a:stretch>
        </p:blipFill>
        <p:spPr>
          <a:xfrm>
            <a:off x="4528286" y="5302225"/>
            <a:ext cx="5753397" cy="984689"/>
          </a:xfrm>
          <a:prstGeom prst="rect">
            <a:avLst/>
          </a:prstGeom>
        </p:spPr>
      </p:pic>
    </p:spTree>
    <p:extLst>
      <p:ext uri="{BB962C8B-B14F-4D97-AF65-F5344CB8AC3E}">
        <p14:creationId xmlns:p14="http://schemas.microsoft.com/office/powerpoint/2010/main" val="37667985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MH_SubTitle_1"/>
          <p:cNvSpPr>
            <a:spLocks noChangeArrowheads="1"/>
          </p:cNvSpPr>
          <p:nvPr>
            <p:custDataLst>
              <p:tags r:id="rId1"/>
            </p:custDataLst>
          </p:nvPr>
        </p:nvSpPr>
        <p:spPr bwMode="auto">
          <a:xfrm flipH="1">
            <a:off x="291861" y="762000"/>
            <a:ext cx="10795239" cy="483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291861" y="335971"/>
            <a:ext cx="44992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突变和交叉算子</a:t>
            </a:r>
          </a:p>
        </p:txBody>
      </p:sp>
      <p:sp>
        <p:nvSpPr>
          <p:cNvPr id="2" name="文本框 1">
            <a:extLst>
              <a:ext uri="{FF2B5EF4-FFF2-40B4-BE49-F238E27FC236}">
                <a16:creationId xmlns:a16="http://schemas.microsoft.com/office/drawing/2014/main" id="{DDDCB450-B3B8-EAC2-D8DC-64F84F757258}"/>
              </a:ext>
            </a:extLst>
          </p:cNvPr>
          <p:cNvSpPr txBox="1"/>
          <p:nvPr/>
        </p:nvSpPr>
        <p:spPr>
          <a:xfrm>
            <a:off x="431986" y="1164566"/>
            <a:ext cx="11032520" cy="1938992"/>
          </a:xfrm>
          <a:prstGeom prst="rect">
            <a:avLst/>
          </a:prstGeom>
          <a:noFill/>
        </p:spPr>
        <p:txBody>
          <a:bodyPr wrap="square" rtlCol="0">
            <a:spAutoFit/>
          </a:bodyPr>
          <a:lstStyle/>
          <a:p>
            <a:r>
              <a:rPr lang="zh-CN" altLang="en-US" sz="2000" b="0" i="0" dirty="0">
                <a:solidFill>
                  <a:srgbClr val="000000"/>
                </a:solidFill>
                <a:effectLst/>
                <a:latin typeface="微软雅黑" panose="020B0503020204020204" pitchFamily="34" charset="-122"/>
                <a:ea typeface="微软雅黑" panose="020B0503020204020204" pitchFamily="34" charset="-122"/>
              </a:rPr>
              <a:t>      </a:t>
            </a:r>
            <a:r>
              <a:rPr lang="zh-CN" altLang="en-US" sz="2000" b="0" i="0" dirty="0">
                <a:solidFill>
                  <a:srgbClr val="FF0000"/>
                </a:solidFill>
                <a:effectLst/>
                <a:latin typeface="微软雅黑" panose="020B0503020204020204" pitchFamily="34" charset="-122"/>
                <a:ea typeface="微软雅黑" panose="020B0503020204020204" pitchFamily="34" charset="-122"/>
              </a:rPr>
              <a:t>突变</a:t>
            </a:r>
            <a:r>
              <a:rPr lang="zh-CN" altLang="en-US" sz="2000" b="0" i="0" dirty="0">
                <a:solidFill>
                  <a:srgbClr val="000000"/>
                </a:solidFill>
                <a:effectLst/>
                <a:latin typeface="微软雅黑" panose="020B0503020204020204" pitchFamily="34" charset="-122"/>
                <a:ea typeface="微软雅黑" panose="020B0503020204020204" pitchFamily="34" charset="-122"/>
              </a:rPr>
              <a:t>：本文在交叉操作的改进中，将所选父类的每个父类划分为两个等效部分，并根据特征频率和文档频率方法计算每个部分的权重为每个部分中特征的</a:t>
            </a:r>
            <a:r>
              <a:rPr lang="zh-CN" altLang="en-US" sz="2000" b="0" i="0" dirty="0">
                <a:solidFill>
                  <a:srgbClr val="FF0000"/>
                </a:solidFill>
                <a:effectLst/>
                <a:latin typeface="微软雅黑" panose="020B0503020204020204" pitchFamily="34" charset="-122"/>
                <a:ea typeface="微软雅黑" panose="020B0503020204020204" pitchFamily="34" charset="-122"/>
              </a:rPr>
              <a:t>累积权重值</a:t>
            </a:r>
            <a:r>
              <a:rPr lang="zh-CN" altLang="en-US" sz="2000" b="0" i="0" dirty="0">
                <a:solidFill>
                  <a:srgbClr val="000000"/>
                </a:solidFill>
                <a:effectLst/>
                <a:latin typeface="微软雅黑" panose="020B0503020204020204" pitchFamily="34" charset="-122"/>
                <a:ea typeface="微软雅黑" panose="020B0503020204020204" pitchFamily="34" charset="-122"/>
              </a:rPr>
              <a:t>。特征的权重已经在文本预处理阶段计算出来了。每个子集中每个类别的特征根据它们的权重排序</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我们获取权重并计算累积的特征权重，然后将两个父类中最好的两个部分连接在一起形成一个新的特征子集</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新子</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，另外两个部分形成第二个子集</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第二子</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。因此，在这种方法中，我们使用</a:t>
            </a:r>
            <a:r>
              <a:rPr lang="zh-CN" altLang="en-US" sz="2000" b="0" i="0" dirty="0">
                <a:solidFill>
                  <a:srgbClr val="FF0000"/>
                </a:solidFill>
                <a:effectLst/>
                <a:latin typeface="微软雅黑" panose="020B0503020204020204" pitchFamily="34" charset="-122"/>
                <a:ea typeface="微软雅黑" panose="020B0503020204020204" pitchFamily="34" charset="-122"/>
              </a:rPr>
              <a:t>特征权重信息</a:t>
            </a:r>
            <a:r>
              <a:rPr lang="zh-CN" altLang="en-US" sz="2000" b="0" i="0" dirty="0">
                <a:solidFill>
                  <a:srgbClr val="000000"/>
                </a:solidFill>
                <a:effectLst/>
                <a:latin typeface="微软雅黑" panose="020B0503020204020204" pitchFamily="34" charset="-122"/>
                <a:ea typeface="微软雅黑" panose="020B0503020204020204" pitchFamily="34" charset="-122"/>
              </a:rPr>
              <a:t>来指导</a:t>
            </a:r>
            <a:r>
              <a:rPr lang="en-US" altLang="zh-CN" sz="2000" b="0" i="0" dirty="0">
                <a:solidFill>
                  <a:srgbClr val="000000"/>
                </a:solidFill>
                <a:effectLst/>
                <a:latin typeface="微软雅黑" panose="020B0503020204020204" pitchFamily="34" charset="-122"/>
                <a:ea typeface="微软雅黑" panose="020B0503020204020204" pitchFamily="34" charset="-122"/>
              </a:rPr>
              <a:t>EGA</a:t>
            </a:r>
            <a:r>
              <a:rPr lang="zh-CN" altLang="en-US" sz="2000" b="0" i="0" dirty="0">
                <a:solidFill>
                  <a:srgbClr val="000000"/>
                </a:solidFill>
                <a:effectLst/>
                <a:latin typeface="微软雅黑" panose="020B0503020204020204" pitchFamily="34" charset="-122"/>
                <a:ea typeface="微软雅黑" panose="020B0503020204020204" pitchFamily="34" charset="-122"/>
              </a:rPr>
              <a:t>搜索到最佳子集。</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781E395-46A4-7A5D-D450-687ED85505BD}"/>
              </a:ext>
            </a:extLst>
          </p:cNvPr>
          <p:cNvSpPr txBox="1"/>
          <p:nvPr/>
        </p:nvSpPr>
        <p:spPr>
          <a:xfrm>
            <a:off x="445547" y="3429000"/>
            <a:ext cx="10830256" cy="1631216"/>
          </a:xfrm>
          <a:prstGeom prst="rect">
            <a:avLst/>
          </a:prstGeom>
          <a:noFill/>
        </p:spPr>
        <p:txBody>
          <a:bodyPr wrap="square" rtlCol="0">
            <a:spAutoFit/>
          </a:bodyPr>
          <a:lstStyle/>
          <a:p>
            <a:r>
              <a:rPr lang="zh-CN" altLang="en-US"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交叉</a:t>
            </a:r>
            <a:r>
              <a:rPr lang="zh-CN" altLang="en-US" sz="2000" dirty="0">
                <a:solidFill>
                  <a:srgbClr val="000000"/>
                </a:solidFill>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在本文的方法中，将突变子集中的特定数量的特征替换为上一代中找到的最佳子集的特征。此外，在该操作中，我们查看要突变的特征子集</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子</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的来源，并计算原始父代的累积精度</a:t>
            </a:r>
            <a:r>
              <a:rPr lang="en-US" altLang="zh-CN" sz="2000" b="0" i="0" dirty="0">
                <a:solidFill>
                  <a:srgbClr val="000000"/>
                </a:solidFill>
                <a:effectLst/>
                <a:latin typeface="微软雅黑" panose="020B0503020204020204" pitchFamily="34" charset="-122"/>
                <a:ea typeface="微软雅黑" panose="020B0503020204020204" pitchFamily="34" charset="-122"/>
              </a:rPr>
              <a:t>(F-measure);</a:t>
            </a:r>
            <a:r>
              <a:rPr lang="zh-CN" altLang="en-US" sz="2000" b="0" i="0" dirty="0">
                <a:solidFill>
                  <a:srgbClr val="000000"/>
                </a:solidFill>
                <a:effectLst/>
                <a:latin typeface="微软雅黑" panose="020B0503020204020204" pitchFamily="34" charset="-122"/>
                <a:ea typeface="微软雅黑" panose="020B0503020204020204" pitchFamily="34" charset="-122"/>
              </a:rPr>
              <a:t>如果它小于给定的阈值，那么我们在该子集中选择特定数量的</a:t>
            </a:r>
            <a:r>
              <a:rPr lang="zh-CN" altLang="en-US" sz="2000" b="0" i="0" dirty="0">
                <a:solidFill>
                  <a:srgbClr val="FF0000"/>
                </a:solidFill>
                <a:effectLst/>
                <a:latin typeface="微软雅黑" panose="020B0503020204020204" pitchFamily="34" charset="-122"/>
                <a:ea typeface="微软雅黑" panose="020B0503020204020204" pitchFamily="34" charset="-122"/>
              </a:rPr>
              <a:t>权重较小的特征</a:t>
            </a:r>
            <a:r>
              <a:rPr lang="zh-CN" altLang="en-US" sz="2000" b="0" i="0" dirty="0">
                <a:solidFill>
                  <a:srgbClr val="000000"/>
                </a:solidFill>
                <a:effectLst/>
                <a:latin typeface="微软雅黑" panose="020B0503020204020204" pitchFamily="34" charset="-122"/>
                <a:ea typeface="微软雅黑" panose="020B0503020204020204" pitchFamily="34" charset="-122"/>
              </a:rPr>
              <a:t>，并用从最佳发现的特征子集中未出现在子集中的最重要的特征</a:t>
            </a:r>
            <a:r>
              <a:rPr lang="zh-CN" altLang="en-US" sz="2000" b="0" i="0" dirty="0">
                <a:solidFill>
                  <a:srgbClr val="FF0000"/>
                </a:solidFill>
                <a:effectLst/>
                <a:latin typeface="微软雅黑" panose="020B0503020204020204" pitchFamily="34" charset="-122"/>
                <a:ea typeface="微软雅黑" panose="020B0503020204020204" pitchFamily="34" charset="-122"/>
              </a:rPr>
              <a:t>替换</a:t>
            </a:r>
            <a:r>
              <a:rPr lang="zh-CN" altLang="en-US" sz="2000" b="0" i="0" dirty="0">
                <a:solidFill>
                  <a:srgbClr val="000000"/>
                </a:solidFill>
                <a:effectLst/>
                <a:latin typeface="微软雅黑" panose="020B0503020204020204" pitchFamily="34" charset="-122"/>
                <a:ea typeface="微软雅黑" panose="020B0503020204020204" pitchFamily="34" charset="-122"/>
              </a:rPr>
              <a:t>它们，从而形成下一代的新来源。</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82725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0" y="507999"/>
            <a:ext cx="3897086" cy="56991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200" b="1" dirty="0">
                <a:solidFill>
                  <a:prstClr val="black"/>
                </a:solidFill>
                <a:latin typeface="微软雅黑" panose="020B0503020204020204" pitchFamily="34" charset="-122"/>
                <a:ea typeface="微软雅黑" panose="020B0503020204020204" pitchFamily="34" charset="-122"/>
              </a:rPr>
              <a:t>混合滤波器方法</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5" name="Freeform 122"/>
          <p:cNvSpPr>
            <a:spLocks/>
          </p:cNvSpPr>
          <p:nvPr/>
        </p:nvSpPr>
        <p:spPr bwMode="auto">
          <a:xfrm>
            <a:off x="10910785" y="693737"/>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35D88302-712A-7255-5656-91D38D515D07}"/>
              </a:ext>
            </a:extLst>
          </p:cNvPr>
          <p:cNvSpPr txBox="1"/>
          <p:nvPr/>
        </p:nvSpPr>
        <p:spPr>
          <a:xfrm>
            <a:off x="127591" y="1263649"/>
            <a:ext cx="4526705" cy="3139321"/>
          </a:xfrm>
          <a:prstGeom prst="rect">
            <a:avLst/>
          </a:prstGeom>
          <a:noFill/>
        </p:spPr>
        <p:txBody>
          <a:bodyPr wrap="square">
            <a:spAutoFit/>
          </a:bodyPr>
          <a:lstStyle/>
          <a:p>
            <a:pPr algn="just"/>
            <a:r>
              <a:rPr lang="zh-CN" altLang="en-US" sz="2000" b="0" i="0" dirty="0">
                <a:solidFill>
                  <a:srgbClr val="000000"/>
                </a:solidFill>
                <a:effectLst/>
                <a:latin typeface="微软雅黑" panose="020B0503020204020204" pitchFamily="34" charset="-122"/>
                <a:ea typeface="微软雅黑" panose="020B0503020204020204" pitchFamily="34" charset="-122"/>
              </a:rPr>
              <a:t>     给定一个特征</a:t>
            </a:r>
            <a:r>
              <a:rPr lang="en-US" altLang="zh-CN" sz="2000" b="0" i="0" dirty="0">
                <a:solidFill>
                  <a:srgbClr val="000000"/>
                </a:solidFill>
                <a:effectLst/>
                <a:latin typeface="微软雅黑" panose="020B0503020204020204" pitchFamily="34" charset="-122"/>
                <a:ea typeface="微软雅黑" panose="020B0503020204020204" pitchFamily="34" charset="-122"/>
              </a:rPr>
              <a:t>S</a:t>
            </a:r>
            <a:r>
              <a:rPr lang="zh-CN" altLang="en-US" sz="2000" b="0" i="0" dirty="0">
                <a:solidFill>
                  <a:srgbClr val="000000"/>
                </a:solidFill>
                <a:effectLst/>
                <a:latin typeface="微软雅黑" panose="020B0503020204020204" pitchFamily="34" charset="-122"/>
                <a:ea typeface="微软雅黑" panose="020B0503020204020204" pitchFamily="34" charset="-122"/>
              </a:rPr>
              <a:t>的子集，它可以使用任何过滤器</a:t>
            </a:r>
            <a:r>
              <a:rPr lang="en-US" altLang="zh-CN" sz="2000" b="0" i="0" dirty="0">
                <a:solidFill>
                  <a:srgbClr val="000000"/>
                </a:solidFill>
                <a:effectLst/>
                <a:latin typeface="微软雅黑" panose="020B0503020204020204" pitchFamily="34" charset="-122"/>
                <a:ea typeface="微软雅黑" panose="020B0503020204020204" pitchFamily="34" charset="-122"/>
              </a:rPr>
              <a:t>FS</a:t>
            </a:r>
            <a:r>
              <a:rPr lang="zh-CN" altLang="en-US" sz="2000" b="0" i="0" dirty="0">
                <a:solidFill>
                  <a:srgbClr val="000000"/>
                </a:solidFill>
                <a:effectLst/>
                <a:latin typeface="微软雅黑" panose="020B0503020204020204" pitchFamily="34" charset="-122"/>
                <a:ea typeface="微软雅黑" panose="020B0503020204020204" pitchFamily="34" charset="-122"/>
              </a:rPr>
              <a:t>方法进行选择，问题仍然是可以使用包装器方法修改的特征的高维。遗传算法是一种用于降低文本维数的优化方法。此外，遗传算法在初始种群中存在随机化问题，这可能会影响最终结果。为了避免这些问题并在文本分类方面获得更好的性能，我们提出了六种混合滤波器方法。</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4" name="图片 3">
            <a:extLst>
              <a:ext uri="{FF2B5EF4-FFF2-40B4-BE49-F238E27FC236}">
                <a16:creationId xmlns:a16="http://schemas.microsoft.com/office/drawing/2014/main" id="{33F12DC7-F460-6361-A38D-975CE19B88BF}"/>
              </a:ext>
            </a:extLst>
          </p:cNvPr>
          <p:cNvPicPr>
            <a:picLocks noChangeAspect="1"/>
          </p:cNvPicPr>
          <p:nvPr/>
        </p:nvPicPr>
        <p:blipFill>
          <a:blip r:embed="rId3"/>
          <a:stretch>
            <a:fillRect/>
          </a:stretch>
        </p:blipFill>
        <p:spPr>
          <a:xfrm>
            <a:off x="4807933" y="606314"/>
            <a:ext cx="9038470" cy="6251686"/>
          </a:xfrm>
          <a:prstGeom prst="rect">
            <a:avLst/>
          </a:prstGeom>
        </p:spPr>
      </p:pic>
    </p:spTree>
    <p:extLst>
      <p:ext uri="{BB962C8B-B14F-4D97-AF65-F5344CB8AC3E}">
        <p14:creationId xmlns:p14="http://schemas.microsoft.com/office/powerpoint/2010/main" val="36608760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74518" y="1391251"/>
            <a:ext cx="651614" cy="651614"/>
            <a:chOff x="4317111" y="1670673"/>
            <a:chExt cx="651614" cy="651614"/>
          </a:xfrm>
        </p:grpSpPr>
        <p:sp>
          <p:nvSpPr>
            <p:cNvPr id="40" name="椭圆 39"/>
            <p:cNvSpPr/>
            <p:nvPr/>
          </p:nvSpPr>
          <p:spPr>
            <a:xfrm>
              <a:off x="4317111" y="1670673"/>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1" name="KSO_Shape"/>
            <p:cNvSpPr>
              <a:spLocks/>
            </p:cNvSpPr>
            <p:nvPr/>
          </p:nvSpPr>
          <p:spPr bwMode="auto">
            <a:xfrm>
              <a:off x="4448326" y="1809347"/>
              <a:ext cx="389184" cy="374265"/>
            </a:xfrm>
            <a:custGeom>
              <a:avLst/>
              <a:gdLst/>
              <a:ahLst/>
              <a:cxnLst/>
              <a:rect l="0" t="0" r="r" b="b"/>
              <a:pathLst>
                <a:path w="2217738" h="2133600">
                  <a:moveTo>
                    <a:pt x="264726" y="2054225"/>
                  </a:moveTo>
                  <a:lnTo>
                    <a:pt x="1954996" y="2054225"/>
                  </a:lnTo>
                  <a:lnTo>
                    <a:pt x="1960156" y="2054622"/>
                  </a:lnTo>
                  <a:lnTo>
                    <a:pt x="1964920" y="2055019"/>
                  </a:lnTo>
                  <a:lnTo>
                    <a:pt x="1969286" y="2056210"/>
                  </a:lnTo>
                  <a:lnTo>
                    <a:pt x="1973653" y="2057400"/>
                  </a:lnTo>
                  <a:lnTo>
                    <a:pt x="1978019" y="2058988"/>
                  </a:lnTo>
                  <a:lnTo>
                    <a:pt x="1981989" y="2061369"/>
                  </a:lnTo>
                  <a:lnTo>
                    <a:pt x="1985959" y="2063353"/>
                  </a:lnTo>
                  <a:lnTo>
                    <a:pt x="1989134" y="2066131"/>
                  </a:lnTo>
                  <a:lnTo>
                    <a:pt x="1992310" y="2068910"/>
                  </a:lnTo>
                  <a:lnTo>
                    <a:pt x="1995089" y="2071688"/>
                  </a:lnTo>
                  <a:lnTo>
                    <a:pt x="1997470" y="2074863"/>
                  </a:lnTo>
                  <a:lnTo>
                    <a:pt x="1999455" y="2078435"/>
                  </a:lnTo>
                  <a:lnTo>
                    <a:pt x="2001440" y="2082403"/>
                  </a:lnTo>
                  <a:lnTo>
                    <a:pt x="2002631" y="2085975"/>
                  </a:lnTo>
                  <a:lnTo>
                    <a:pt x="2003028" y="2089944"/>
                  </a:lnTo>
                  <a:lnTo>
                    <a:pt x="2003425" y="2093913"/>
                  </a:lnTo>
                  <a:lnTo>
                    <a:pt x="2003028" y="2098278"/>
                  </a:lnTo>
                  <a:lnTo>
                    <a:pt x="2002631" y="2101850"/>
                  </a:lnTo>
                  <a:lnTo>
                    <a:pt x="2001440" y="2105819"/>
                  </a:lnTo>
                  <a:lnTo>
                    <a:pt x="1999455" y="2108994"/>
                  </a:lnTo>
                  <a:lnTo>
                    <a:pt x="1997470" y="2112566"/>
                  </a:lnTo>
                  <a:lnTo>
                    <a:pt x="1995089" y="2116138"/>
                  </a:lnTo>
                  <a:lnTo>
                    <a:pt x="1992310" y="2119313"/>
                  </a:lnTo>
                  <a:lnTo>
                    <a:pt x="1989134" y="2122091"/>
                  </a:lnTo>
                  <a:lnTo>
                    <a:pt x="1985959" y="2124472"/>
                  </a:lnTo>
                  <a:lnTo>
                    <a:pt x="1981989" y="2126853"/>
                  </a:lnTo>
                  <a:lnTo>
                    <a:pt x="1978019" y="2128838"/>
                  </a:lnTo>
                  <a:lnTo>
                    <a:pt x="1973653" y="2130822"/>
                  </a:lnTo>
                  <a:lnTo>
                    <a:pt x="1969286" y="2132013"/>
                  </a:lnTo>
                  <a:lnTo>
                    <a:pt x="1964920" y="2132806"/>
                  </a:lnTo>
                  <a:lnTo>
                    <a:pt x="1960156" y="2133203"/>
                  </a:lnTo>
                  <a:lnTo>
                    <a:pt x="1954996" y="2133600"/>
                  </a:lnTo>
                  <a:lnTo>
                    <a:pt x="264726" y="2133600"/>
                  </a:lnTo>
                  <a:lnTo>
                    <a:pt x="259566" y="2133203"/>
                  </a:lnTo>
                  <a:lnTo>
                    <a:pt x="254802" y="2132806"/>
                  </a:lnTo>
                  <a:lnTo>
                    <a:pt x="250436" y="2132013"/>
                  </a:lnTo>
                  <a:lnTo>
                    <a:pt x="246069" y="2130822"/>
                  </a:lnTo>
                  <a:lnTo>
                    <a:pt x="241306" y="2128838"/>
                  </a:lnTo>
                  <a:lnTo>
                    <a:pt x="237733" y="2126853"/>
                  </a:lnTo>
                  <a:lnTo>
                    <a:pt x="233763" y="2124472"/>
                  </a:lnTo>
                  <a:lnTo>
                    <a:pt x="230588" y="2122091"/>
                  </a:lnTo>
                  <a:lnTo>
                    <a:pt x="227015" y="2119313"/>
                  </a:lnTo>
                  <a:lnTo>
                    <a:pt x="224236" y="2116138"/>
                  </a:lnTo>
                  <a:lnTo>
                    <a:pt x="222251" y="2112566"/>
                  </a:lnTo>
                  <a:lnTo>
                    <a:pt x="219870" y="2108994"/>
                  </a:lnTo>
                  <a:lnTo>
                    <a:pt x="218282" y="2105819"/>
                  </a:lnTo>
                  <a:lnTo>
                    <a:pt x="217091" y="2101850"/>
                  </a:lnTo>
                  <a:lnTo>
                    <a:pt x="216297" y="2098278"/>
                  </a:lnTo>
                  <a:lnTo>
                    <a:pt x="215900" y="2093913"/>
                  </a:lnTo>
                  <a:lnTo>
                    <a:pt x="216297" y="2089944"/>
                  </a:lnTo>
                  <a:lnTo>
                    <a:pt x="217091" y="2085975"/>
                  </a:lnTo>
                  <a:lnTo>
                    <a:pt x="218282" y="2082403"/>
                  </a:lnTo>
                  <a:lnTo>
                    <a:pt x="219870" y="2078435"/>
                  </a:lnTo>
                  <a:lnTo>
                    <a:pt x="222251" y="2074863"/>
                  </a:lnTo>
                  <a:lnTo>
                    <a:pt x="224236" y="2071688"/>
                  </a:lnTo>
                  <a:lnTo>
                    <a:pt x="227015" y="2068910"/>
                  </a:lnTo>
                  <a:lnTo>
                    <a:pt x="230588" y="2066131"/>
                  </a:lnTo>
                  <a:lnTo>
                    <a:pt x="233763" y="2063353"/>
                  </a:lnTo>
                  <a:lnTo>
                    <a:pt x="237733" y="2061369"/>
                  </a:lnTo>
                  <a:lnTo>
                    <a:pt x="241306" y="2058988"/>
                  </a:lnTo>
                  <a:lnTo>
                    <a:pt x="246069" y="2057400"/>
                  </a:lnTo>
                  <a:lnTo>
                    <a:pt x="250436" y="2056210"/>
                  </a:lnTo>
                  <a:lnTo>
                    <a:pt x="254802" y="2055019"/>
                  </a:lnTo>
                  <a:lnTo>
                    <a:pt x="259566" y="2054622"/>
                  </a:lnTo>
                  <a:lnTo>
                    <a:pt x="264726" y="2054225"/>
                  </a:lnTo>
                  <a:close/>
                  <a:moveTo>
                    <a:pt x="259566" y="1952625"/>
                  </a:moveTo>
                  <a:lnTo>
                    <a:pt x="264726" y="1952625"/>
                  </a:lnTo>
                  <a:lnTo>
                    <a:pt x="1954996" y="1952625"/>
                  </a:lnTo>
                  <a:lnTo>
                    <a:pt x="1960156" y="1952625"/>
                  </a:lnTo>
                  <a:lnTo>
                    <a:pt x="1964920" y="1953423"/>
                  </a:lnTo>
                  <a:lnTo>
                    <a:pt x="1969286" y="1954220"/>
                  </a:lnTo>
                  <a:lnTo>
                    <a:pt x="1973653" y="1955417"/>
                  </a:lnTo>
                  <a:lnTo>
                    <a:pt x="1978019" y="1957411"/>
                  </a:lnTo>
                  <a:lnTo>
                    <a:pt x="1981989" y="1959007"/>
                  </a:lnTo>
                  <a:lnTo>
                    <a:pt x="1985959" y="1961799"/>
                  </a:lnTo>
                  <a:lnTo>
                    <a:pt x="1989134" y="1963793"/>
                  </a:lnTo>
                  <a:lnTo>
                    <a:pt x="1992310" y="1966984"/>
                  </a:lnTo>
                  <a:lnTo>
                    <a:pt x="1995089" y="1970175"/>
                  </a:lnTo>
                  <a:lnTo>
                    <a:pt x="1997470" y="1973366"/>
                  </a:lnTo>
                  <a:lnTo>
                    <a:pt x="1999455" y="1976956"/>
                  </a:lnTo>
                  <a:lnTo>
                    <a:pt x="2001440" y="1980147"/>
                  </a:lnTo>
                  <a:lnTo>
                    <a:pt x="2002631" y="1984136"/>
                  </a:lnTo>
                  <a:lnTo>
                    <a:pt x="2003028" y="1988124"/>
                  </a:lnTo>
                  <a:lnTo>
                    <a:pt x="2003425" y="1992113"/>
                  </a:lnTo>
                  <a:lnTo>
                    <a:pt x="2003028" y="1996501"/>
                  </a:lnTo>
                  <a:lnTo>
                    <a:pt x="2002631" y="2000489"/>
                  </a:lnTo>
                  <a:lnTo>
                    <a:pt x="2001440" y="2004079"/>
                  </a:lnTo>
                  <a:lnTo>
                    <a:pt x="1999455" y="2007669"/>
                  </a:lnTo>
                  <a:lnTo>
                    <a:pt x="1997470" y="2011259"/>
                  </a:lnTo>
                  <a:lnTo>
                    <a:pt x="1995089" y="2014848"/>
                  </a:lnTo>
                  <a:lnTo>
                    <a:pt x="1992310" y="2017641"/>
                  </a:lnTo>
                  <a:lnTo>
                    <a:pt x="1989134" y="2020433"/>
                  </a:lnTo>
                  <a:lnTo>
                    <a:pt x="1985959" y="2023225"/>
                  </a:lnTo>
                  <a:lnTo>
                    <a:pt x="1981989" y="2025219"/>
                  </a:lnTo>
                  <a:lnTo>
                    <a:pt x="1978019" y="2027612"/>
                  </a:lnTo>
                  <a:lnTo>
                    <a:pt x="1973653" y="2028809"/>
                  </a:lnTo>
                  <a:lnTo>
                    <a:pt x="1969286" y="2030006"/>
                  </a:lnTo>
                  <a:lnTo>
                    <a:pt x="1964920" y="2031601"/>
                  </a:lnTo>
                  <a:lnTo>
                    <a:pt x="1960156" y="2032000"/>
                  </a:lnTo>
                  <a:lnTo>
                    <a:pt x="1954996" y="2032000"/>
                  </a:lnTo>
                  <a:lnTo>
                    <a:pt x="264726" y="2032000"/>
                  </a:lnTo>
                  <a:lnTo>
                    <a:pt x="259566" y="2032000"/>
                  </a:lnTo>
                  <a:lnTo>
                    <a:pt x="254802" y="2031601"/>
                  </a:lnTo>
                  <a:lnTo>
                    <a:pt x="250436" y="2030006"/>
                  </a:lnTo>
                  <a:lnTo>
                    <a:pt x="246069" y="2028809"/>
                  </a:lnTo>
                  <a:lnTo>
                    <a:pt x="241306" y="2027612"/>
                  </a:lnTo>
                  <a:lnTo>
                    <a:pt x="237733" y="2025219"/>
                  </a:lnTo>
                  <a:lnTo>
                    <a:pt x="233763" y="2023225"/>
                  </a:lnTo>
                  <a:lnTo>
                    <a:pt x="230588" y="2020433"/>
                  </a:lnTo>
                  <a:lnTo>
                    <a:pt x="227015" y="2017641"/>
                  </a:lnTo>
                  <a:lnTo>
                    <a:pt x="224236" y="2014848"/>
                  </a:lnTo>
                  <a:lnTo>
                    <a:pt x="222251" y="2011259"/>
                  </a:lnTo>
                  <a:lnTo>
                    <a:pt x="219870" y="2007669"/>
                  </a:lnTo>
                  <a:lnTo>
                    <a:pt x="218282" y="2004079"/>
                  </a:lnTo>
                  <a:lnTo>
                    <a:pt x="217091" y="2000489"/>
                  </a:lnTo>
                  <a:lnTo>
                    <a:pt x="216297" y="1996501"/>
                  </a:lnTo>
                  <a:lnTo>
                    <a:pt x="215900" y="1992113"/>
                  </a:lnTo>
                  <a:lnTo>
                    <a:pt x="216297" y="1988124"/>
                  </a:lnTo>
                  <a:lnTo>
                    <a:pt x="217091" y="1984136"/>
                  </a:lnTo>
                  <a:lnTo>
                    <a:pt x="218282" y="1980147"/>
                  </a:lnTo>
                  <a:lnTo>
                    <a:pt x="219870" y="1976956"/>
                  </a:lnTo>
                  <a:lnTo>
                    <a:pt x="222251" y="1973366"/>
                  </a:lnTo>
                  <a:lnTo>
                    <a:pt x="224236" y="1970175"/>
                  </a:lnTo>
                  <a:lnTo>
                    <a:pt x="227015" y="1966984"/>
                  </a:lnTo>
                  <a:lnTo>
                    <a:pt x="230588" y="1963793"/>
                  </a:lnTo>
                  <a:lnTo>
                    <a:pt x="233763" y="1961799"/>
                  </a:lnTo>
                  <a:lnTo>
                    <a:pt x="237733" y="1959007"/>
                  </a:lnTo>
                  <a:lnTo>
                    <a:pt x="241306" y="1957411"/>
                  </a:lnTo>
                  <a:lnTo>
                    <a:pt x="246069" y="1955417"/>
                  </a:lnTo>
                  <a:lnTo>
                    <a:pt x="250436" y="1954220"/>
                  </a:lnTo>
                  <a:lnTo>
                    <a:pt x="254802" y="1953423"/>
                  </a:lnTo>
                  <a:lnTo>
                    <a:pt x="259566" y="1952625"/>
                  </a:lnTo>
                  <a:close/>
                  <a:moveTo>
                    <a:pt x="259566" y="1851025"/>
                  </a:moveTo>
                  <a:lnTo>
                    <a:pt x="264726" y="1851025"/>
                  </a:lnTo>
                  <a:lnTo>
                    <a:pt x="1954996" y="1851025"/>
                  </a:lnTo>
                  <a:lnTo>
                    <a:pt x="1960156" y="1851025"/>
                  </a:lnTo>
                  <a:lnTo>
                    <a:pt x="1964920" y="1851823"/>
                  </a:lnTo>
                  <a:lnTo>
                    <a:pt x="1969286" y="1853019"/>
                  </a:lnTo>
                  <a:lnTo>
                    <a:pt x="1973653" y="1854216"/>
                  </a:lnTo>
                  <a:lnTo>
                    <a:pt x="1978019" y="1855811"/>
                  </a:lnTo>
                  <a:lnTo>
                    <a:pt x="1981989" y="1857806"/>
                  </a:lnTo>
                  <a:lnTo>
                    <a:pt x="1985959" y="1860199"/>
                  </a:lnTo>
                  <a:lnTo>
                    <a:pt x="1989134" y="1862592"/>
                  </a:lnTo>
                  <a:lnTo>
                    <a:pt x="1992310" y="1865783"/>
                  </a:lnTo>
                  <a:lnTo>
                    <a:pt x="1995089" y="1868575"/>
                  </a:lnTo>
                  <a:lnTo>
                    <a:pt x="1997470" y="1871766"/>
                  </a:lnTo>
                  <a:lnTo>
                    <a:pt x="1999455" y="1875356"/>
                  </a:lnTo>
                  <a:lnTo>
                    <a:pt x="2001440" y="1878946"/>
                  </a:lnTo>
                  <a:lnTo>
                    <a:pt x="2002631" y="1882934"/>
                  </a:lnTo>
                  <a:lnTo>
                    <a:pt x="2003028" y="1886923"/>
                  </a:lnTo>
                  <a:lnTo>
                    <a:pt x="2003425" y="1890912"/>
                  </a:lnTo>
                  <a:lnTo>
                    <a:pt x="2003028" y="1895299"/>
                  </a:lnTo>
                  <a:lnTo>
                    <a:pt x="2002631" y="1898889"/>
                  </a:lnTo>
                  <a:lnTo>
                    <a:pt x="2001440" y="1902878"/>
                  </a:lnTo>
                  <a:lnTo>
                    <a:pt x="1999455" y="1906069"/>
                  </a:lnTo>
                  <a:lnTo>
                    <a:pt x="1997470" y="1909659"/>
                  </a:lnTo>
                  <a:lnTo>
                    <a:pt x="1995089" y="1913248"/>
                  </a:lnTo>
                  <a:lnTo>
                    <a:pt x="1992310" y="1916439"/>
                  </a:lnTo>
                  <a:lnTo>
                    <a:pt x="1989134" y="1918833"/>
                  </a:lnTo>
                  <a:lnTo>
                    <a:pt x="1985959" y="1921625"/>
                  </a:lnTo>
                  <a:lnTo>
                    <a:pt x="1981989" y="1924018"/>
                  </a:lnTo>
                  <a:lnTo>
                    <a:pt x="1978019" y="1926012"/>
                  </a:lnTo>
                  <a:lnTo>
                    <a:pt x="1973653" y="1927209"/>
                  </a:lnTo>
                  <a:lnTo>
                    <a:pt x="1969286" y="1928804"/>
                  </a:lnTo>
                  <a:lnTo>
                    <a:pt x="1964920" y="1930001"/>
                  </a:lnTo>
                  <a:lnTo>
                    <a:pt x="1960156" y="1930400"/>
                  </a:lnTo>
                  <a:lnTo>
                    <a:pt x="1954996" y="1930400"/>
                  </a:lnTo>
                  <a:lnTo>
                    <a:pt x="264726" y="1930400"/>
                  </a:lnTo>
                  <a:lnTo>
                    <a:pt x="259566" y="1930400"/>
                  </a:lnTo>
                  <a:lnTo>
                    <a:pt x="254802" y="1930001"/>
                  </a:lnTo>
                  <a:lnTo>
                    <a:pt x="250436" y="1928804"/>
                  </a:lnTo>
                  <a:lnTo>
                    <a:pt x="246069" y="1927209"/>
                  </a:lnTo>
                  <a:lnTo>
                    <a:pt x="241306" y="1926012"/>
                  </a:lnTo>
                  <a:lnTo>
                    <a:pt x="237733" y="1924018"/>
                  </a:lnTo>
                  <a:lnTo>
                    <a:pt x="233763" y="1921625"/>
                  </a:lnTo>
                  <a:lnTo>
                    <a:pt x="230588" y="1918833"/>
                  </a:lnTo>
                  <a:lnTo>
                    <a:pt x="227015" y="1916439"/>
                  </a:lnTo>
                  <a:lnTo>
                    <a:pt x="224236" y="1913248"/>
                  </a:lnTo>
                  <a:lnTo>
                    <a:pt x="222251" y="1909659"/>
                  </a:lnTo>
                  <a:lnTo>
                    <a:pt x="219870" y="1906069"/>
                  </a:lnTo>
                  <a:lnTo>
                    <a:pt x="218282" y="1902878"/>
                  </a:lnTo>
                  <a:lnTo>
                    <a:pt x="217091" y="1898889"/>
                  </a:lnTo>
                  <a:lnTo>
                    <a:pt x="216297" y="1895299"/>
                  </a:lnTo>
                  <a:lnTo>
                    <a:pt x="215900" y="1890912"/>
                  </a:lnTo>
                  <a:lnTo>
                    <a:pt x="216297" y="1886923"/>
                  </a:lnTo>
                  <a:lnTo>
                    <a:pt x="217091" y="1882934"/>
                  </a:lnTo>
                  <a:lnTo>
                    <a:pt x="218282" y="1878946"/>
                  </a:lnTo>
                  <a:lnTo>
                    <a:pt x="219870" y="1875356"/>
                  </a:lnTo>
                  <a:lnTo>
                    <a:pt x="222251" y="1871766"/>
                  </a:lnTo>
                  <a:lnTo>
                    <a:pt x="224236" y="1868575"/>
                  </a:lnTo>
                  <a:lnTo>
                    <a:pt x="227015" y="1865783"/>
                  </a:lnTo>
                  <a:lnTo>
                    <a:pt x="230588" y="1862592"/>
                  </a:lnTo>
                  <a:lnTo>
                    <a:pt x="233763" y="1860199"/>
                  </a:lnTo>
                  <a:lnTo>
                    <a:pt x="237733" y="1857806"/>
                  </a:lnTo>
                  <a:lnTo>
                    <a:pt x="241306" y="1855811"/>
                  </a:lnTo>
                  <a:lnTo>
                    <a:pt x="246069" y="1854216"/>
                  </a:lnTo>
                  <a:lnTo>
                    <a:pt x="250436" y="1853019"/>
                  </a:lnTo>
                  <a:lnTo>
                    <a:pt x="254802" y="1851823"/>
                  </a:lnTo>
                  <a:lnTo>
                    <a:pt x="259566" y="1851025"/>
                  </a:lnTo>
                  <a:close/>
                  <a:moveTo>
                    <a:pt x="558571" y="627063"/>
                  </a:moveTo>
                  <a:lnTo>
                    <a:pt x="563363" y="627063"/>
                  </a:lnTo>
                  <a:lnTo>
                    <a:pt x="568555" y="627063"/>
                  </a:lnTo>
                  <a:lnTo>
                    <a:pt x="573348" y="627461"/>
                  </a:lnTo>
                  <a:lnTo>
                    <a:pt x="578140" y="627858"/>
                  </a:lnTo>
                  <a:lnTo>
                    <a:pt x="582932" y="629449"/>
                  </a:lnTo>
                  <a:lnTo>
                    <a:pt x="591719" y="631835"/>
                  </a:lnTo>
                  <a:lnTo>
                    <a:pt x="600505" y="635413"/>
                  </a:lnTo>
                  <a:lnTo>
                    <a:pt x="608892" y="639787"/>
                  </a:lnTo>
                  <a:lnTo>
                    <a:pt x="616879" y="645354"/>
                  </a:lnTo>
                  <a:lnTo>
                    <a:pt x="624068" y="651318"/>
                  </a:lnTo>
                  <a:lnTo>
                    <a:pt x="631256" y="658475"/>
                  </a:lnTo>
                  <a:lnTo>
                    <a:pt x="637247" y="666030"/>
                  </a:lnTo>
                  <a:lnTo>
                    <a:pt x="642439" y="673584"/>
                  </a:lnTo>
                  <a:lnTo>
                    <a:pt x="647631" y="682730"/>
                  </a:lnTo>
                  <a:lnTo>
                    <a:pt x="651624" y="692272"/>
                  </a:lnTo>
                  <a:lnTo>
                    <a:pt x="654420" y="701815"/>
                  </a:lnTo>
                  <a:lnTo>
                    <a:pt x="656816" y="712153"/>
                  </a:lnTo>
                  <a:lnTo>
                    <a:pt x="658414" y="722491"/>
                  </a:lnTo>
                  <a:lnTo>
                    <a:pt x="658813" y="733625"/>
                  </a:lnTo>
                  <a:lnTo>
                    <a:pt x="658414" y="743962"/>
                  </a:lnTo>
                  <a:lnTo>
                    <a:pt x="656816" y="754698"/>
                  </a:lnTo>
                  <a:lnTo>
                    <a:pt x="654420" y="765036"/>
                  </a:lnTo>
                  <a:lnTo>
                    <a:pt x="651624" y="774976"/>
                  </a:lnTo>
                  <a:lnTo>
                    <a:pt x="647631" y="784122"/>
                  </a:lnTo>
                  <a:lnTo>
                    <a:pt x="642439" y="792869"/>
                  </a:lnTo>
                  <a:lnTo>
                    <a:pt x="637247" y="801219"/>
                  </a:lnTo>
                  <a:lnTo>
                    <a:pt x="631256" y="808774"/>
                  </a:lnTo>
                  <a:lnTo>
                    <a:pt x="624068" y="815533"/>
                  </a:lnTo>
                  <a:lnTo>
                    <a:pt x="616879" y="821498"/>
                  </a:lnTo>
                  <a:lnTo>
                    <a:pt x="608892" y="826667"/>
                  </a:lnTo>
                  <a:lnTo>
                    <a:pt x="600505" y="831438"/>
                  </a:lnTo>
                  <a:lnTo>
                    <a:pt x="591719" y="835017"/>
                  </a:lnTo>
                  <a:lnTo>
                    <a:pt x="582932" y="837800"/>
                  </a:lnTo>
                  <a:lnTo>
                    <a:pt x="578140" y="838595"/>
                  </a:lnTo>
                  <a:lnTo>
                    <a:pt x="573348" y="838993"/>
                  </a:lnTo>
                  <a:lnTo>
                    <a:pt x="568555" y="839390"/>
                  </a:lnTo>
                  <a:lnTo>
                    <a:pt x="563363" y="839788"/>
                  </a:lnTo>
                  <a:lnTo>
                    <a:pt x="558571" y="839390"/>
                  </a:lnTo>
                  <a:lnTo>
                    <a:pt x="553778" y="838993"/>
                  </a:lnTo>
                  <a:lnTo>
                    <a:pt x="548986" y="838595"/>
                  </a:lnTo>
                  <a:lnTo>
                    <a:pt x="544593" y="837800"/>
                  </a:lnTo>
                  <a:lnTo>
                    <a:pt x="535407" y="835017"/>
                  </a:lnTo>
                  <a:lnTo>
                    <a:pt x="526621" y="831438"/>
                  </a:lnTo>
                  <a:lnTo>
                    <a:pt x="518234" y="826667"/>
                  </a:lnTo>
                  <a:lnTo>
                    <a:pt x="510646" y="821498"/>
                  </a:lnTo>
                  <a:lnTo>
                    <a:pt x="503058" y="815533"/>
                  </a:lnTo>
                  <a:lnTo>
                    <a:pt x="496269" y="808774"/>
                  </a:lnTo>
                  <a:lnTo>
                    <a:pt x="492126" y="803549"/>
                  </a:lnTo>
                  <a:lnTo>
                    <a:pt x="492126" y="1749822"/>
                  </a:lnTo>
                  <a:lnTo>
                    <a:pt x="491728" y="1754982"/>
                  </a:lnTo>
                  <a:lnTo>
                    <a:pt x="491331" y="1760141"/>
                  </a:lnTo>
                  <a:lnTo>
                    <a:pt x="490138" y="1764904"/>
                  </a:lnTo>
                  <a:lnTo>
                    <a:pt x="488548" y="1769666"/>
                  </a:lnTo>
                  <a:lnTo>
                    <a:pt x="486957" y="1774825"/>
                  </a:lnTo>
                  <a:lnTo>
                    <a:pt x="484174" y="1778794"/>
                  </a:lnTo>
                  <a:lnTo>
                    <a:pt x="482186" y="1783160"/>
                  </a:lnTo>
                  <a:lnTo>
                    <a:pt x="479006" y="1786732"/>
                  </a:lnTo>
                  <a:lnTo>
                    <a:pt x="475825" y="1789907"/>
                  </a:lnTo>
                  <a:lnTo>
                    <a:pt x="472246" y="1793082"/>
                  </a:lnTo>
                  <a:lnTo>
                    <a:pt x="468271" y="1795860"/>
                  </a:lnTo>
                  <a:lnTo>
                    <a:pt x="464295" y="1797844"/>
                  </a:lnTo>
                  <a:lnTo>
                    <a:pt x="460716" y="1799828"/>
                  </a:lnTo>
                  <a:lnTo>
                    <a:pt x="455945" y="1801019"/>
                  </a:lnTo>
                  <a:lnTo>
                    <a:pt x="451572" y="1801416"/>
                  </a:lnTo>
                  <a:lnTo>
                    <a:pt x="446801" y="1801813"/>
                  </a:lnTo>
                  <a:lnTo>
                    <a:pt x="316391" y="1801813"/>
                  </a:lnTo>
                  <a:lnTo>
                    <a:pt x="312017" y="1801416"/>
                  </a:lnTo>
                  <a:lnTo>
                    <a:pt x="307644" y="1801019"/>
                  </a:lnTo>
                  <a:lnTo>
                    <a:pt x="303270" y="1799828"/>
                  </a:lnTo>
                  <a:lnTo>
                    <a:pt x="298499" y="1797844"/>
                  </a:lnTo>
                  <a:lnTo>
                    <a:pt x="294921" y="1795860"/>
                  </a:lnTo>
                  <a:lnTo>
                    <a:pt x="291343" y="1793082"/>
                  </a:lnTo>
                  <a:lnTo>
                    <a:pt x="287764" y="1789907"/>
                  </a:lnTo>
                  <a:lnTo>
                    <a:pt x="284584" y="1786732"/>
                  </a:lnTo>
                  <a:lnTo>
                    <a:pt x="281403" y="1783160"/>
                  </a:lnTo>
                  <a:lnTo>
                    <a:pt x="279017" y="1778794"/>
                  </a:lnTo>
                  <a:lnTo>
                    <a:pt x="276632" y="1774825"/>
                  </a:lnTo>
                  <a:lnTo>
                    <a:pt x="275041" y="1769666"/>
                  </a:lnTo>
                  <a:lnTo>
                    <a:pt x="273053" y="1764904"/>
                  </a:lnTo>
                  <a:lnTo>
                    <a:pt x="272258" y="1760141"/>
                  </a:lnTo>
                  <a:lnTo>
                    <a:pt x="271463" y="1754982"/>
                  </a:lnTo>
                  <a:lnTo>
                    <a:pt x="271463" y="1749822"/>
                  </a:lnTo>
                  <a:lnTo>
                    <a:pt x="271463" y="803989"/>
                  </a:lnTo>
                  <a:lnTo>
                    <a:pt x="267660" y="808774"/>
                  </a:lnTo>
                  <a:lnTo>
                    <a:pt x="260857" y="815533"/>
                  </a:lnTo>
                  <a:lnTo>
                    <a:pt x="253253" y="821498"/>
                  </a:lnTo>
                  <a:lnTo>
                    <a:pt x="245249" y="826667"/>
                  </a:lnTo>
                  <a:lnTo>
                    <a:pt x="237645" y="831438"/>
                  </a:lnTo>
                  <a:lnTo>
                    <a:pt x="228440" y="835017"/>
                  </a:lnTo>
                  <a:lnTo>
                    <a:pt x="219235" y="837800"/>
                  </a:lnTo>
                  <a:lnTo>
                    <a:pt x="214433" y="838595"/>
                  </a:lnTo>
                  <a:lnTo>
                    <a:pt x="210030" y="838993"/>
                  </a:lnTo>
                  <a:lnTo>
                    <a:pt x="205228" y="839390"/>
                  </a:lnTo>
                  <a:lnTo>
                    <a:pt x="200425" y="839788"/>
                  </a:lnTo>
                  <a:lnTo>
                    <a:pt x="195222" y="839390"/>
                  </a:lnTo>
                  <a:lnTo>
                    <a:pt x="190420" y="838993"/>
                  </a:lnTo>
                  <a:lnTo>
                    <a:pt x="185617" y="838595"/>
                  </a:lnTo>
                  <a:lnTo>
                    <a:pt x="180815" y="837800"/>
                  </a:lnTo>
                  <a:lnTo>
                    <a:pt x="171610" y="835017"/>
                  </a:lnTo>
                  <a:lnTo>
                    <a:pt x="163206" y="831438"/>
                  </a:lnTo>
                  <a:lnTo>
                    <a:pt x="154801" y="826667"/>
                  </a:lnTo>
                  <a:lnTo>
                    <a:pt x="146797" y="821498"/>
                  </a:lnTo>
                  <a:lnTo>
                    <a:pt x="139193" y="815533"/>
                  </a:lnTo>
                  <a:lnTo>
                    <a:pt x="132389" y="808774"/>
                  </a:lnTo>
                  <a:lnTo>
                    <a:pt x="126386" y="801219"/>
                  </a:lnTo>
                  <a:lnTo>
                    <a:pt x="121184" y="792869"/>
                  </a:lnTo>
                  <a:lnTo>
                    <a:pt x="115981" y="784122"/>
                  </a:lnTo>
                  <a:lnTo>
                    <a:pt x="112379" y="774976"/>
                  </a:lnTo>
                  <a:lnTo>
                    <a:pt x="109177" y="765036"/>
                  </a:lnTo>
                  <a:lnTo>
                    <a:pt x="106376" y="754698"/>
                  </a:lnTo>
                  <a:lnTo>
                    <a:pt x="105175" y="743962"/>
                  </a:lnTo>
                  <a:lnTo>
                    <a:pt x="104775" y="733625"/>
                  </a:lnTo>
                  <a:lnTo>
                    <a:pt x="105175" y="722491"/>
                  </a:lnTo>
                  <a:lnTo>
                    <a:pt x="106376" y="712153"/>
                  </a:lnTo>
                  <a:lnTo>
                    <a:pt x="109177" y="701815"/>
                  </a:lnTo>
                  <a:lnTo>
                    <a:pt x="112379" y="692273"/>
                  </a:lnTo>
                  <a:lnTo>
                    <a:pt x="115981" y="682730"/>
                  </a:lnTo>
                  <a:lnTo>
                    <a:pt x="121184" y="673585"/>
                  </a:lnTo>
                  <a:lnTo>
                    <a:pt x="126386" y="666030"/>
                  </a:lnTo>
                  <a:lnTo>
                    <a:pt x="132389" y="658475"/>
                  </a:lnTo>
                  <a:lnTo>
                    <a:pt x="139193" y="651318"/>
                  </a:lnTo>
                  <a:lnTo>
                    <a:pt x="146797" y="645354"/>
                  </a:lnTo>
                  <a:lnTo>
                    <a:pt x="154801" y="639787"/>
                  </a:lnTo>
                  <a:lnTo>
                    <a:pt x="163206" y="635413"/>
                  </a:lnTo>
                  <a:lnTo>
                    <a:pt x="171610" y="631835"/>
                  </a:lnTo>
                  <a:lnTo>
                    <a:pt x="180815" y="629449"/>
                  </a:lnTo>
                  <a:lnTo>
                    <a:pt x="185617" y="627859"/>
                  </a:lnTo>
                  <a:lnTo>
                    <a:pt x="190420" y="627461"/>
                  </a:lnTo>
                  <a:lnTo>
                    <a:pt x="195222" y="627063"/>
                  </a:lnTo>
                  <a:lnTo>
                    <a:pt x="197222" y="627063"/>
                  </a:lnTo>
                  <a:lnTo>
                    <a:pt x="200394" y="627063"/>
                  </a:lnTo>
                  <a:lnTo>
                    <a:pt x="200425" y="627063"/>
                  </a:lnTo>
                  <a:lnTo>
                    <a:pt x="205228" y="627063"/>
                  </a:lnTo>
                  <a:lnTo>
                    <a:pt x="558570" y="627063"/>
                  </a:lnTo>
                  <a:lnTo>
                    <a:pt x="558571" y="627063"/>
                  </a:lnTo>
                  <a:close/>
                  <a:moveTo>
                    <a:pt x="922944" y="627063"/>
                  </a:moveTo>
                  <a:lnTo>
                    <a:pt x="927696" y="627063"/>
                  </a:lnTo>
                  <a:lnTo>
                    <a:pt x="932449" y="627063"/>
                  </a:lnTo>
                  <a:lnTo>
                    <a:pt x="932450" y="627063"/>
                  </a:lnTo>
                  <a:lnTo>
                    <a:pt x="1286688" y="627063"/>
                  </a:lnTo>
                  <a:lnTo>
                    <a:pt x="1286689" y="627063"/>
                  </a:lnTo>
                  <a:lnTo>
                    <a:pt x="1291432" y="627063"/>
                  </a:lnTo>
                  <a:lnTo>
                    <a:pt x="1296174" y="627063"/>
                  </a:lnTo>
                  <a:lnTo>
                    <a:pt x="1300917" y="627461"/>
                  </a:lnTo>
                  <a:lnTo>
                    <a:pt x="1306054" y="627858"/>
                  </a:lnTo>
                  <a:lnTo>
                    <a:pt x="1310402" y="629449"/>
                  </a:lnTo>
                  <a:lnTo>
                    <a:pt x="1319492" y="631835"/>
                  </a:lnTo>
                  <a:lnTo>
                    <a:pt x="1328187" y="635413"/>
                  </a:lnTo>
                  <a:lnTo>
                    <a:pt x="1336486" y="639787"/>
                  </a:lnTo>
                  <a:lnTo>
                    <a:pt x="1343995" y="645353"/>
                  </a:lnTo>
                  <a:lnTo>
                    <a:pt x="1351504" y="651318"/>
                  </a:lnTo>
                  <a:lnTo>
                    <a:pt x="1357828" y="658475"/>
                  </a:lnTo>
                  <a:lnTo>
                    <a:pt x="1364151" y="666030"/>
                  </a:lnTo>
                  <a:lnTo>
                    <a:pt x="1369684" y="673584"/>
                  </a:lnTo>
                  <a:lnTo>
                    <a:pt x="1374427" y="682729"/>
                  </a:lnTo>
                  <a:lnTo>
                    <a:pt x="1378379" y="692272"/>
                  </a:lnTo>
                  <a:lnTo>
                    <a:pt x="1381541" y="701815"/>
                  </a:lnTo>
                  <a:lnTo>
                    <a:pt x="1383912" y="712153"/>
                  </a:lnTo>
                  <a:lnTo>
                    <a:pt x="1385493" y="722491"/>
                  </a:lnTo>
                  <a:lnTo>
                    <a:pt x="1385888" y="733624"/>
                  </a:lnTo>
                  <a:lnTo>
                    <a:pt x="1385493" y="743962"/>
                  </a:lnTo>
                  <a:lnTo>
                    <a:pt x="1383912" y="754698"/>
                  </a:lnTo>
                  <a:lnTo>
                    <a:pt x="1381541" y="765036"/>
                  </a:lnTo>
                  <a:lnTo>
                    <a:pt x="1378379" y="774976"/>
                  </a:lnTo>
                  <a:lnTo>
                    <a:pt x="1374427" y="784122"/>
                  </a:lnTo>
                  <a:lnTo>
                    <a:pt x="1369684" y="792869"/>
                  </a:lnTo>
                  <a:lnTo>
                    <a:pt x="1364151" y="801219"/>
                  </a:lnTo>
                  <a:lnTo>
                    <a:pt x="1357828" y="808774"/>
                  </a:lnTo>
                  <a:lnTo>
                    <a:pt x="1351504" y="815533"/>
                  </a:lnTo>
                  <a:lnTo>
                    <a:pt x="1343995" y="821498"/>
                  </a:lnTo>
                  <a:lnTo>
                    <a:pt x="1336486" y="826667"/>
                  </a:lnTo>
                  <a:lnTo>
                    <a:pt x="1328187" y="831438"/>
                  </a:lnTo>
                  <a:lnTo>
                    <a:pt x="1319492" y="835017"/>
                  </a:lnTo>
                  <a:lnTo>
                    <a:pt x="1310402" y="837800"/>
                  </a:lnTo>
                  <a:lnTo>
                    <a:pt x="1306054" y="838595"/>
                  </a:lnTo>
                  <a:lnTo>
                    <a:pt x="1300917" y="838993"/>
                  </a:lnTo>
                  <a:lnTo>
                    <a:pt x="1296174" y="839390"/>
                  </a:lnTo>
                  <a:lnTo>
                    <a:pt x="1291432" y="839788"/>
                  </a:lnTo>
                  <a:lnTo>
                    <a:pt x="1286689" y="839390"/>
                  </a:lnTo>
                  <a:lnTo>
                    <a:pt x="1281946" y="838993"/>
                  </a:lnTo>
                  <a:lnTo>
                    <a:pt x="1277204" y="838595"/>
                  </a:lnTo>
                  <a:lnTo>
                    <a:pt x="1272066" y="837800"/>
                  </a:lnTo>
                  <a:lnTo>
                    <a:pt x="1263371" y="835017"/>
                  </a:lnTo>
                  <a:lnTo>
                    <a:pt x="1254676" y="831438"/>
                  </a:lnTo>
                  <a:lnTo>
                    <a:pt x="1246377" y="826667"/>
                  </a:lnTo>
                  <a:lnTo>
                    <a:pt x="1238473" y="821498"/>
                  </a:lnTo>
                  <a:lnTo>
                    <a:pt x="1231754" y="815533"/>
                  </a:lnTo>
                  <a:lnTo>
                    <a:pt x="1224640" y="808774"/>
                  </a:lnTo>
                  <a:lnTo>
                    <a:pt x="1219201" y="802275"/>
                  </a:lnTo>
                  <a:lnTo>
                    <a:pt x="1219201" y="1749822"/>
                  </a:lnTo>
                  <a:lnTo>
                    <a:pt x="1218804" y="1754982"/>
                  </a:lnTo>
                  <a:lnTo>
                    <a:pt x="1218407" y="1760141"/>
                  </a:lnTo>
                  <a:lnTo>
                    <a:pt x="1216820" y="1764904"/>
                  </a:lnTo>
                  <a:lnTo>
                    <a:pt x="1215629" y="1769666"/>
                  </a:lnTo>
                  <a:lnTo>
                    <a:pt x="1213248" y="1774825"/>
                  </a:lnTo>
                  <a:lnTo>
                    <a:pt x="1211263" y="1778794"/>
                  </a:lnTo>
                  <a:lnTo>
                    <a:pt x="1208485" y="1783160"/>
                  </a:lnTo>
                  <a:lnTo>
                    <a:pt x="1206104" y="1786732"/>
                  </a:lnTo>
                  <a:lnTo>
                    <a:pt x="1202532" y="1789907"/>
                  </a:lnTo>
                  <a:lnTo>
                    <a:pt x="1198960" y="1793082"/>
                  </a:lnTo>
                  <a:lnTo>
                    <a:pt x="1195388" y="1795860"/>
                  </a:lnTo>
                  <a:lnTo>
                    <a:pt x="1191420" y="1797844"/>
                  </a:lnTo>
                  <a:lnTo>
                    <a:pt x="1187451" y="1799828"/>
                  </a:lnTo>
                  <a:lnTo>
                    <a:pt x="1183085" y="1801019"/>
                  </a:lnTo>
                  <a:lnTo>
                    <a:pt x="1178720" y="1801416"/>
                  </a:lnTo>
                  <a:lnTo>
                    <a:pt x="1173957" y="1801813"/>
                  </a:lnTo>
                  <a:lnTo>
                    <a:pt x="1043385" y="1801813"/>
                  </a:lnTo>
                  <a:lnTo>
                    <a:pt x="1038622" y="1801416"/>
                  </a:lnTo>
                  <a:lnTo>
                    <a:pt x="1034257" y="1801019"/>
                  </a:lnTo>
                  <a:lnTo>
                    <a:pt x="1030288" y="1799828"/>
                  </a:lnTo>
                  <a:lnTo>
                    <a:pt x="1025922" y="1797844"/>
                  </a:lnTo>
                  <a:lnTo>
                    <a:pt x="1021954" y="1795860"/>
                  </a:lnTo>
                  <a:lnTo>
                    <a:pt x="1018382" y="1793082"/>
                  </a:lnTo>
                  <a:lnTo>
                    <a:pt x="1015207" y="1789907"/>
                  </a:lnTo>
                  <a:lnTo>
                    <a:pt x="1012032" y="1786732"/>
                  </a:lnTo>
                  <a:lnTo>
                    <a:pt x="1008857" y="1783160"/>
                  </a:lnTo>
                  <a:lnTo>
                    <a:pt x="1006079" y="1778794"/>
                  </a:lnTo>
                  <a:lnTo>
                    <a:pt x="1004094" y="1774825"/>
                  </a:lnTo>
                  <a:lnTo>
                    <a:pt x="1002110" y="1769666"/>
                  </a:lnTo>
                  <a:lnTo>
                    <a:pt x="1000522" y="1764904"/>
                  </a:lnTo>
                  <a:lnTo>
                    <a:pt x="999729" y="1760141"/>
                  </a:lnTo>
                  <a:lnTo>
                    <a:pt x="998935" y="1754982"/>
                  </a:lnTo>
                  <a:lnTo>
                    <a:pt x="998538" y="1749822"/>
                  </a:lnTo>
                  <a:lnTo>
                    <a:pt x="998538" y="804112"/>
                  </a:lnTo>
                  <a:lnTo>
                    <a:pt x="994628" y="808774"/>
                  </a:lnTo>
                  <a:lnTo>
                    <a:pt x="987895" y="815533"/>
                  </a:lnTo>
                  <a:lnTo>
                    <a:pt x="980766" y="821498"/>
                  </a:lnTo>
                  <a:lnTo>
                    <a:pt x="972846" y="826667"/>
                  </a:lnTo>
                  <a:lnTo>
                    <a:pt x="964529" y="831438"/>
                  </a:lnTo>
                  <a:lnTo>
                    <a:pt x="955816" y="835017"/>
                  </a:lnTo>
                  <a:lnTo>
                    <a:pt x="947103" y="837800"/>
                  </a:lnTo>
                  <a:lnTo>
                    <a:pt x="942350" y="838595"/>
                  </a:lnTo>
                  <a:lnTo>
                    <a:pt x="937598" y="838993"/>
                  </a:lnTo>
                  <a:lnTo>
                    <a:pt x="932449" y="839390"/>
                  </a:lnTo>
                  <a:lnTo>
                    <a:pt x="927696" y="839788"/>
                  </a:lnTo>
                  <a:lnTo>
                    <a:pt x="922944" y="839390"/>
                  </a:lnTo>
                  <a:lnTo>
                    <a:pt x="918191" y="838993"/>
                  </a:lnTo>
                  <a:lnTo>
                    <a:pt x="913439" y="838595"/>
                  </a:lnTo>
                  <a:lnTo>
                    <a:pt x="909082" y="837800"/>
                  </a:lnTo>
                  <a:lnTo>
                    <a:pt x="899577" y="835017"/>
                  </a:lnTo>
                  <a:lnTo>
                    <a:pt x="890864" y="831438"/>
                  </a:lnTo>
                  <a:lnTo>
                    <a:pt x="882547" y="826667"/>
                  </a:lnTo>
                  <a:lnTo>
                    <a:pt x="875419" y="821498"/>
                  </a:lnTo>
                  <a:lnTo>
                    <a:pt x="867894" y="815533"/>
                  </a:lnTo>
                  <a:lnTo>
                    <a:pt x="861161" y="808774"/>
                  </a:lnTo>
                  <a:lnTo>
                    <a:pt x="855220" y="801219"/>
                  </a:lnTo>
                  <a:lnTo>
                    <a:pt x="849280" y="792869"/>
                  </a:lnTo>
                  <a:lnTo>
                    <a:pt x="844923" y="784122"/>
                  </a:lnTo>
                  <a:lnTo>
                    <a:pt x="840567" y="774976"/>
                  </a:lnTo>
                  <a:lnTo>
                    <a:pt x="837398" y="765036"/>
                  </a:lnTo>
                  <a:lnTo>
                    <a:pt x="835418" y="754698"/>
                  </a:lnTo>
                  <a:lnTo>
                    <a:pt x="834230" y="743962"/>
                  </a:lnTo>
                  <a:lnTo>
                    <a:pt x="833438" y="733625"/>
                  </a:lnTo>
                  <a:lnTo>
                    <a:pt x="834230" y="722491"/>
                  </a:lnTo>
                  <a:lnTo>
                    <a:pt x="835418" y="712153"/>
                  </a:lnTo>
                  <a:lnTo>
                    <a:pt x="837398" y="701815"/>
                  </a:lnTo>
                  <a:lnTo>
                    <a:pt x="840567" y="692272"/>
                  </a:lnTo>
                  <a:lnTo>
                    <a:pt x="844923" y="682729"/>
                  </a:lnTo>
                  <a:lnTo>
                    <a:pt x="849280" y="673584"/>
                  </a:lnTo>
                  <a:lnTo>
                    <a:pt x="855220" y="666030"/>
                  </a:lnTo>
                  <a:lnTo>
                    <a:pt x="861161" y="658475"/>
                  </a:lnTo>
                  <a:lnTo>
                    <a:pt x="867894" y="651318"/>
                  </a:lnTo>
                  <a:lnTo>
                    <a:pt x="875419" y="645354"/>
                  </a:lnTo>
                  <a:lnTo>
                    <a:pt x="882547" y="639787"/>
                  </a:lnTo>
                  <a:lnTo>
                    <a:pt x="890864" y="635413"/>
                  </a:lnTo>
                  <a:lnTo>
                    <a:pt x="899577" y="631835"/>
                  </a:lnTo>
                  <a:lnTo>
                    <a:pt x="909082" y="629449"/>
                  </a:lnTo>
                  <a:lnTo>
                    <a:pt x="913439" y="627858"/>
                  </a:lnTo>
                  <a:lnTo>
                    <a:pt x="918191" y="627461"/>
                  </a:lnTo>
                  <a:lnTo>
                    <a:pt x="922944" y="627063"/>
                  </a:lnTo>
                  <a:close/>
                  <a:moveTo>
                    <a:pt x="1650227" y="627063"/>
                  </a:moveTo>
                  <a:lnTo>
                    <a:pt x="1654970" y="627063"/>
                  </a:lnTo>
                  <a:lnTo>
                    <a:pt x="1659712" y="627063"/>
                  </a:lnTo>
                  <a:lnTo>
                    <a:pt x="1659713" y="627063"/>
                  </a:lnTo>
                  <a:lnTo>
                    <a:pt x="2013555" y="627063"/>
                  </a:lnTo>
                  <a:lnTo>
                    <a:pt x="2013556" y="627063"/>
                  </a:lnTo>
                  <a:lnTo>
                    <a:pt x="2018705" y="627063"/>
                  </a:lnTo>
                  <a:lnTo>
                    <a:pt x="2023457" y="627063"/>
                  </a:lnTo>
                  <a:lnTo>
                    <a:pt x="2028210" y="627461"/>
                  </a:lnTo>
                  <a:lnTo>
                    <a:pt x="2032566" y="627858"/>
                  </a:lnTo>
                  <a:lnTo>
                    <a:pt x="2037319" y="629449"/>
                  </a:lnTo>
                  <a:lnTo>
                    <a:pt x="2046824" y="631834"/>
                  </a:lnTo>
                  <a:lnTo>
                    <a:pt x="2055141" y="635413"/>
                  </a:lnTo>
                  <a:lnTo>
                    <a:pt x="2063458" y="639787"/>
                  </a:lnTo>
                  <a:lnTo>
                    <a:pt x="2071378" y="645353"/>
                  </a:lnTo>
                  <a:lnTo>
                    <a:pt x="2078507" y="651318"/>
                  </a:lnTo>
                  <a:lnTo>
                    <a:pt x="2085240" y="658475"/>
                  </a:lnTo>
                  <a:lnTo>
                    <a:pt x="2091181" y="666029"/>
                  </a:lnTo>
                  <a:lnTo>
                    <a:pt x="2096725" y="673584"/>
                  </a:lnTo>
                  <a:lnTo>
                    <a:pt x="2101478" y="682729"/>
                  </a:lnTo>
                  <a:lnTo>
                    <a:pt x="2105438" y="692272"/>
                  </a:lnTo>
                  <a:lnTo>
                    <a:pt x="2109003" y="701815"/>
                  </a:lnTo>
                  <a:lnTo>
                    <a:pt x="2110983" y="712153"/>
                  </a:lnTo>
                  <a:lnTo>
                    <a:pt x="2112567" y="722491"/>
                  </a:lnTo>
                  <a:lnTo>
                    <a:pt x="2112963" y="733624"/>
                  </a:lnTo>
                  <a:lnTo>
                    <a:pt x="2112567" y="743962"/>
                  </a:lnTo>
                  <a:lnTo>
                    <a:pt x="2110983" y="754698"/>
                  </a:lnTo>
                  <a:lnTo>
                    <a:pt x="2109003" y="765036"/>
                  </a:lnTo>
                  <a:lnTo>
                    <a:pt x="2105438" y="774976"/>
                  </a:lnTo>
                  <a:lnTo>
                    <a:pt x="2101478" y="784122"/>
                  </a:lnTo>
                  <a:lnTo>
                    <a:pt x="2096725" y="792869"/>
                  </a:lnTo>
                  <a:lnTo>
                    <a:pt x="2091181" y="801219"/>
                  </a:lnTo>
                  <a:lnTo>
                    <a:pt x="2085240" y="808774"/>
                  </a:lnTo>
                  <a:lnTo>
                    <a:pt x="2078507" y="815533"/>
                  </a:lnTo>
                  <a:lnTo>
                    <a:pt x="2071378" y="821498"/>
                  </a:lnTo>
                  <a:lnTo>
                    <a:pt x="2063458" y="826667"/>
                  </a:lnTo>
                  <a:lnTo>
                    <a:pt x="2055141" y="831438"/>
                  </a:lnTo>
                  <a:lnTo>
                    <a:pt x="2046824" y="835017"/>
                  </a:lnTo>
                  <a:lnTo>
                    <a:pt x="2037319" y="837800"/>
                  </a:lnTo>
                  <a:lnTo>
                    <a:pt x="2032566" y="838595"/>
                  </a:lnTo>
                  <a:lnTo>
                    <a:pt x="2028210" y="838993"/>
                  </a:lnTo>
                  <a:lnTo>
                    <a:pt x="2023457" y="839390"/>
                  </a:lnTo>
                  <a:lnTo>
                    <a:pt x="2018705" y="839788"/>
                  </a:lnTo>
                  <a:lnTo>
                    <a:pt x="2013556" y="839390"/>
                  </a:lnTo>
                  <a:lnTo>
                    <a:pt x="2008407" y="838993"/>
                  </a:lnTo>
                  <a:lnTo>
                    <a:pt x="2004051" y="838595"/>
                  </a:lnTo>
                  <a:lnTo>
                    <a:pt x="1999298" y="837800"/>
                  </a:lnTo>
                  <a:lnTo>
                    <a:pt x="1990189" y="835017"/>
                  </a:lnTo>
                  <a:lnTo>
                    <a:pt x="1981872" y="831438"/>
                  </a:lnTo>
                  <a:lnTo>
                    <a:pt x="1973556" y="826667"/>
                  </a:lnTo>
                  <a:lnTo>
                    <a:pt x="1965635" y="821498"/>
                  </a:lnTo>
                  <a:lnTo>
                    <a:pt x="1958110" y="815533"/>
                  </a:lnTo>
                  <a:lnTo>
                    <a:pt x="1951773" y="808774"/>
                  </a:lnTo>
                  <a:lnTo>
                    <a:pt x="1946276" y="802221"/>
                  </a:lnTo>
                  <a:lnTo>
                    <a:pt x="1946276" y="1749822"/>
                  </a:lnTo>
                  <a:lnTo>
                    <a:pt x="1946276" y="1754982"/>
                  </a:lnTo>
                  <a:lnTo>
                    <a:pt x="1945481" y="1760141"/>
                  </a:lnTo>
                  <a:lnTo>
                    <a:pt x="1944686" y="1764904"/>
                  </a:lnTo>
                  <a:lnTo>
                    <a:pt x="1943095" y="1769666"/>
                  </a:lnTo>
                  <a:lnTo>
                    <a:pt x="1941107" y="1774825"/>
                  </a:lnTo>
                  <a:lnTo>
                    <a:pt x="1939119" y="1778794"/>
                  </a:lnTo>
                  <a:lnTo>
                    <a:pt x="1936336" y="1783160"/>
                  </a:lnTo>
                  <a:lnTo>
                    <a:pt x="1933156" y="1786732"/>
                  </a:lnTo>
                  <a:lnTo>
                    <a:pt x="1930372" y="1789907"/>
                  </a:lnTo>
                  <a:lnTo>
                    <a:pt x="1926794" y="1793082"/>
                  </a:lnTo>
                  <a:lnTo>
                    <a:pt x="1923216" y="1795860"/>
                  </a:lnTo>
                  <a:lnTo>
                    <a:pt x="1919240" y="1797844"/>
                  </a:lnTo>
                  <a:lnTo>
                    <a:pt x="1914866" y="1799828"/>
                  </a:lnTo>
                  <a:lnTo>
                    <a:pt x="1910493" y="1801019"/>
                  </a:lnTo>
                  <a:lnTo>
                    <a:pt x="1906119" y="1801416"/>
                  </a:lnTo>
                  <a:lnTo>
                    <a:pt x="1901746" y="1801813"/>
                  </a:lnTo>
                  <a:lnTo>
                    <a:pt x="1770541" y="1801813"/>
                  </a:lnTo>
                  <a:lnTo>
                    <a:pt x="1766167" y="1801416"/>
                  </a:lnTo>
                  <a:lnTo>
                    <a:pt x="1761794" y="1801019"/>
                  </a:lnTo>
                  <a:lnTo>
                    <a:pt x="1757420" y="1799828"/>
                  </a:lnTo>
                  <a:lnTo>
                    <a:pt x="1753444" y="1797844"/>
                  </a:lnTo>
                  <a:lnTo>
                    <a:pt x="1749468" y="1795860"/>
                  </a:lnTo>
                  <a:lnTo>
                    <a:pt x="1745493" y="1793082"/>
                  </a:lnTo>
                  <a:lnTo>
                    <a:pt x="1741914" y="1789907"/>
                  </a:lnTo>
                  <a:lnTo>
                    <a:pt x="1738734" y="1786732"/>
                  </a:lnTo>
                  <a:lnTo>
                    <a:pt x="1735950" y="1783160"/>
                  </a:lnTo>
                  <a:lnTo>
                    <a:pt x="1733565" y="1778794"/>
                  </a:lnTo>
                  <a:lnTo>
                    <a:pt x="1731179" y="1774825"/>
                  </a:lnTo>
                  <a:lnTo>
                    <a:pt x="1729191" y="1769666"/>
                  </a:lnTo>
                  <a:lnTo>
                    <a:pt x="1727999" y="1764904"/>
                  </a:lnTo>
                  <a:lnTo>
                    <a:pt x="1726408" y="1760141"/>
                  </a:lnTo>
                  <a:lnTo>
                    <a:pt x="1726011" y="1754982"/>
                  </a:lnTo>
                  <a:lnTo>
                    <a:pt x="1725613" y="1749822"/>
                  </a:lnTo>
                  <a:lnTo>
                    <a:pt x="1725613" y="803700"/>
                  </a:lnTo>
                  <a:lnTo>
                    <a:pt x="1721366" y="808774"/>
                  </a:lnTo>
                  <a:lnTo>
                    <a:pt x="1714647" y="815533"/>
                  </a:lnTo>
                  <a:lnTo>
                    <a:pt x="1707928" y="821498"/>
                  </a:lnTo>
                  <a:lnTo>
                    <a:pt x="1700024" y="826667"/>
                  </a:lnTo>
                  <a:lnTo>
                    <a:pt x="1691725" y="831438"/>
                  </a:lnTo>
                  <a:lnTo>
                    <a:pt x="1683030" y="835017"/>
                  </a:lnTo>
                  <a:lnTo>
                    <a:pt x="1673940" y="837800"/>
                  </a:lnTo>
                  <a:lnTo>
                    <a:pt x="1669197" y="838595"/>
                  </a:lnTo>
                  <a:lnTo>
                    <a:pt x="1664455" y="838993"/>
                  </a:lnTo>
                  <a:lnTo>
                    <a:pt x="1659712" y="839390"/>
                  </a:lnTo>
                  <a:lnTo>
                    <a:pt x="1654970" y="839788"/>
                  </a:lnTo>
                  <a:lnTo>
                    <a:pt x="1650227" y="839390"/>
                  </a:lnTo>
                  <a:lnTo>
                    <a:pt x="1645484" y="838993"/>
                  </a:lnTo>
                  <a:lnTo>
                    <a:pt x="1640347" y="838595"/>
                  </a:lnTo>
                  <a:lnTo>
                    <a:pt x="1635604" y="837800"/>
                  </a:lnTo>
                  <a:lnTo>
                    <a:pt x="1626909" y="835017"/>
                  </a:lnTo>
                  <a:lnTo>
                    <a:pt x="1618214" y="831438"/>
                  </a:lnTo>
                  <a:lnTo>
                    <a:pt x="1609915" y="826667"/>
                  </a:lnTo>
                  <a:lnTo>
                    <a:pt x="1602011" y="821498"/>
                  </a:lnTo>
                  <a:lnTo>
                    <a:pt x="1594897" y="815533"/>
                  </a:lnTo>
                  <a:lnTo>
                    <a:pt x="1588178" y="808774"/>
                  </a:lnTo>
                  <a:lnTo>
                    <a:pt x="1581855" y="801219"/>
                  </a:lnTo>
                  <a:lnTo>
                    <a:pt x="1576717" y="792869"/>
                  </a:lnTo>
                  <a:lnTo>
                    <a:pt x="1571974" y="784122"/>
                  </a:lnTo>
                  <a:lnTo>
                    <a:pt x="1568022" y="774976"/>
                  </a:lnTo>
                  <a:lnTo>
                    <a:pt x="1564860" y="765036"/>
                  </a:lnTo>
                  <a:lnTo>
                    <a:pt x="1562094" y="754698"/>
                  </a:lnTo>
                  <a:lnTo>
                    <a:pt x="1560908" y="743962"/>
                  </a:lnTo>
                  <a:lnTo>
                    <a:pt x="1560513" y="733624"/>
                  </a:lnTo>
                  <a:lnTo>
                    <a:pt x="1560908" y="722491"/>
                  </a:lnTo>
                  <a:lnTo>
                    <a:pt x="1562094" y="712153"/>
                  </a:lnTo>
                  <a:lnTo>
                    <a:pt x="1564860" y="701815"/>
                  </a:lnTo>
                  <a:lnTo>
                    <a:pt x="1568022" y="692272"/>
                  </a:lnTo>
                  <a:lnTo>
                    <a:pt x="1571974" y="682729"/>
                  </a:lnTo>
                  <a:lnTo>
                    <a:pt x="1576717" y="673584"/>
                  </a:lnTo>
                  <a:lnTo>
                    <a:pt x="1581855" y="666029"/>
                  </a:lnTo>
                  <a:lnTo>
                    <a:pt x="1588178" y="658475"/>
                  </a:lnTo>
                  <a:lnTo>
                    <a:pt x="1594897" y="651318"/>
                  </a:lnTo>
                  <a:lnTo>
                    <a:pt x="1602011" y="645353"/>
                  </a:lnTo>
                  <a:lnTo>
                    <a:pt x="1609915" y="639787"/>
                  </a:lnTo>
                  <a:lnTo>
                    <a:pt x="1618214" y="635413"/>
                  </a:lnTo>
                  <a:lnTo>
                    <a:pt x="1626909" y="631834"/>
                  </a:lnTo>
                  <a:lnTo>
                    <a:pt x="1635604" y="629449"/>
                  </a:lnTo>
                  <a:lnTo>
                    <a:pt x="1640347" y="627858"/>
                  </a:lnTo>
                  <a:lnTo>
                    <a:pt x="1645484" y="627461"/>
                  </a:lnTo>
                  <a:lnTo>
                    <a:pt x="1650227" y="627063"/>
                  </a:lnTo>
                  <a:close/>
                  <a:moveTo>
                    <a:pt x="1109068" y="0"/>
                  </a:moveTo>
                  <a:lnTo>
                    <a:pt x="1663204" y="293093"/>
                  </a:lnTo>
                  <a:lnTo>
                    <a:pt x="2217738" y="585788"/>
                  </a:lnTo>
                  <a:lnTo>
                    <a:pt x="1109068" y="585788"/>
                  </a:lnTo>
                  <a:lnTo>
                    <a:pt x="0" y="585788"/>
                  </a:lnTo>
                  <a:lnTo>
                    <a:pt x="554534" y="293093"/>
                  </a:lnTo>
                  <a:lnTo>
                    <a:pt x="1109068"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grpSp>
        <p:nvGrpSpPr>
          <p:cNvPr id="42" name="组合 41"/>
          <p:cNvGrpSpPr/>
          <p:nvPr/>
        </p:nvGrpSpPr>
        <p:grpSpPr>
          <a:xfrm>
            <a:off x="374518" y="2791963"/>
            <a:ext cx="651614" cy="651614"/>
            <a:chOff x="5033812" y="3301037"/>
            <a:chExt cx="651614" cy="651614"/>
          </a:xfrm>
        </p:grpSpPr>
        <p:sp>
          <p:nvSpPr>
            <p:cNvPr id="43" name="椭圆 42"/>
            <p:cNvSpPr/>
            <p:nvPr/>
          </p:nvSpPr>
          <p:spPr>
            <a:xfrm>
              <a:off x="5033812" y="3301037"/>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5" name="KSO_Shape"/>
            <p:cNvSpPr>
              <a:spLocks/>
            </p:cNvSpPr>
            <p:nvPr/>
          </p:nvSpPr>
          <p:spPr bwMode="auto">
            <a:xfrm>
              <a:off x="5169350" y="3458615"/>
              <a:ext cx="418598" cy="285346"/>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grpSp>
        <p:nvGrpSpPr>
          <p:cNvPr id="46" name="组合 45"/>
          <p:cNvGrpSpPr/>
          <p:nvPr/>
        </p:nvGrpSpPr>
        <p:grpSpPr>
          <a:xfrm>
            <a:off x="374518" y="4111463"/>
            <a:ext cx="651614" cy="651614"/>
            <a:chOff x="4456262" y="4994920"/>
            <a:chExt cx="651614" cy="651614"/>
          </a:xfrm>
        </p:grpSpPr>
        <p:sp>
          <p:nvSpPr>
            <p:cNvPr id="47" name="椭圆 46"/>
            <p:cNvSpPr/>
            <p:nvPr/>
          </p:nvSpPr>
          <p:spPr>
            <a:xfrm>
              <a:off x="4456262" y="4994920"/>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8" name="KSO_Shape"/>
            <p:cNvSpPr>
              <a:spLocks/>
            </p:cNvSpPr>
            <p:nvPr/>
          </p:nvSpPr>
          <p:spPr bwMode="auto">
            <a:xfrm>
              <a:off x="4627580" y="5112011"/>
              <a:ext cx="329076" cy="417432"/>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sp>
        <p:nvSpPr>
          <p:cNvPr id="50" name="MH_SubTitle_1"/>
          <p:cNvSpPr>
            <a:spLocks noChangeArrowheads="1"/>
          </p:cNvSpPr>
          <p:nvPr>
            <p:custDataLst>
              <p:tags r:id="rId1"/>
            </p:custDataLst>
          </p:nvPr>
        </p:nvSpPr>
        <p:spPr bwMode="auto">
          <a:xfrm flipH="1">
            <a:off x="928654" y="1254999"/>
            <a:ext cx="8930597" cy="1118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dirty="0">
                <a:latin typeface="微软雅黑" panose="020B0503020204020204" pitchFamily="34" charset="-122"/>
                <a:ea typeface="微软雅黑" panose="020B0503020204020204" pitchFamily="34" charset="-122"/>
              </a:rPr>
              <a:t> </a:t>
            </a:r>
            <a:r>
              <a:rPr lang="en-US" altLang="zh-CN" sz="2000" b="0" i="0" dirty="0">
                <a:solidFill>
                  <a:srgbClr val="000000"/>
                </a:solidFill>
                <a:effectLst/>
                <a:latin typeface="微软雅黑" panose="020B0503020204020204" pitchFamily="34" charset="-122"/>
                <a:ea typeface="微软雅黑" panose="020B0503020204020204" pitchFamily="34" charset="-122"/>
              </a:rPr>
              <a:t>(1)</a:t>
            </a:r>
            <a:r>
              <a:rPr lang="zh-CN" altLang="en-US" sz="2000" b="0" i="0" dirty="0">
                <a:solidFill>
                  <a:srgbClr val="000000"/>
                </a:solidFill>
                <a:effectLst/>
                <a:latin typeface="微软雅黑" panose="020B0503020204020204" pitchFamily="34" charset="-122"/>
                <a:ea typeface="微软雅黑" panose="020B0503020204020204" pitchFamily="34" charset="-122"/>
              </a:rPr>
              <a:t>执行文本维数的初始降维。</a:t>
            </a:r>
            <a:endParaRPr lang="zh-CN" altLang="en-US" sz="2000" dirty="0">
              <a:latin typeface="微软雅黑" panose="020B0503020204020204" pitchFamily="34" charset="-122"/>
              <a:ea typeface="微软雅黑" panose="020B0503020204020204" pitchFamily="34" charset="-122"/>
            </a:endParaRPr>
          </a:p>
        </p:txBody>
      </p:sp>
      <p:sp>
        <p:nvSpPr>
          <p:cNvPr id="53" name="MH_SubTitle_1"/>
          <p:cNvSpPr>
            <a:spLocks noChangeArrowheads="1"/>
          </p:cNvSpPr>
          <p:nvPr>
            <p:custDataLst>
              <p:tags r:id="rId2"/>
            </p:custDataLst>
          </p:nvPr>
        </p:nvSpPr>
        <p:spPr bwMode="auto">
          <a:xfrm flipH="1">
            <a:off x="1064192" y="2560410"/>
            <a:ext cx="7586827" cy="113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0" i="0" dirty="0">
                <a:solidFill>
                  <a:srgbClr val="000000"/>
                </a:solidFill>
                <a:effectLst/>
                <a:latin typeface="微软雅黑" panose="020B0503020204020204" pitchFamily="34" charset="-122"/>
                <a:ea typeface="微软雅黑" panose="020B0503020204020204" pitchFamily="34" charset="-122"/>
              </a:rPr>
              <a:t>(2)</a:t>
            </a:r>
            <a:r>
              <a:rPr lang="zh-CN" altLang="en-US" sz="2000" b="0" i="0" dirty="0">
                <a:solidFill>
                  <a:srgbClr val="000000"/>
                </a:solidFill>
                <a:effectLst/>
                <a:latin typeface="微软雅黑" panose="020B0503020204020204" pitchFamily="34" charset="-122"/>
                <a:ea typeface="微软雅黑" panose="020B0503020204020204" pitchFamily="34" charset="-122"/>
              </a:rPr>
              <a:t>进一步减少</a:t>
            </a:r>
            <a:r>
              <a:rPr lang="en-US" altLang="zh-CN" sz="2000" b="0" i="0" dirty="0">
                <a:solidFill>
                  <a:srgbClr val="000000"/>
                </a:solidFill>
                <a:effectLst/>
                <a:latin typeface="微软雅黑" panose="020B0503020204020204" pitchFamily="34" charset="-122"/>
                <a:ea typeface="微软雅黑" panose="020B0503020204020204" pitchFamily="34" charset="-122"/>
              </a:rPr>
              <a:t>EGA</a:t>
            </a:r>
            <a:r>
              <a:rPr lang="zh-CN" altLang="en-US" sz="2000" b="0" i="0" dirty="0">
                <a:solidFill>
                  <a:srgbClr val="000000"/>
                </a:solidFill>
                <a:effectLst/>
                <a:latin typeface="微软雅黑" panose="020B0503020204020204" pitchFamily="34" charset="-122"/>
                <a:ea typeface="微软雅黑" panose="020B0503020204020204" pitchFamily="34" charset="-122"/>
              </a:rPr>
              <a:t>中初始种群生成随机化的影响。</a:t>
            </a:r>
            <a:endParaRPr lang="en-US" altLang="zh-CN" sz="2000" dirty="0">
              <a:solidFill>
                <a:srgbClr val="254E8B"/>
              </a:solidFill>
              <a:latin typeface="微软雅黑" panose="020B0503020204020204" pitchFamily="34" charset="-122"/>
              <a:ea typeface="微软雅黑" panose="020B0503020204020204" pitchFamily="34" charset="-122"/>
            </a:endParaRPr>
          </a:p>
        </p:txBody>
      </p:sp>
      <p:sp>
        <p:nvSpPr>
          <p:cNvPr id="56" name="MH_SubTitle_1"/>
          <p:cNvSpPr>
            <a:spLocks noChangeArrowheads="1"/>
          </p:cNvSpPr>
          <p:nvPr>
            <p:custDataLst>
              <p:tags r:id="rId3"/>
            </p:custDataLst>
          </p:nvPr>
        </p:nvSpPr>
        <p:spPr bwMode="auto">
          <a:xfrm flipH="1">
            <a:off x="1064191" y="3546662"/>
            <a:ext cx="9511043" cy="161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0" i="0" dirty="0">
                <a:solidFill>
                  <a:srgbClr val="000000"/>
                </a:solidFill>
                <a:effectLst/>
                <a:latin typeface="微软雅黑" panose="020B0503020204020204" pitchFamily="34" charset="-122"/>
                <a:ea typeface="微软雅黑" panose="020B0503020204020204" pitchFamily="34" charset="-122"/>
              </a:rPr>
              <a:t>(3)</a:t>
            </a:r>
            <a:r>
              <a:rPr lang="zh-CN" altLang="en-US" sz="2000" b="0" i="0" dirty="0">
                <a:solidFill>
                  <a:srgbClr val="000000"/>
                </a:solidFill>
                <a:effectLst/>
                <a:latin typeface="微软雅黑" panose="020B0503020204020204" pitchFamily="34" charset="-122"/>
                <a:ea typeface="微软雅黑" panose="020B0503020204020204" pitchFamily="34" charset="-122"/>
              </a:rPr>
              <a:t>加快</a:t>
            </a:r>
            <a:r>
              <a:rPr lang="en-US" altLang="zh-CN" sz="2000" b="0" i="0" dirty="0">
                <a:solidFill>
                  <a:srgbClr val="000000"/>
                </a:solidFill>
                <a:effectLst/>
                <a:latin typeface="微软雅黑" panose="020B0503020204020204" pitchFamily="34" charset="-122"/>
                <a:ea typeface="微软雅黑" panose="020B0503020204020204" pitchFamily="34" charset="-122"/>
              </a:rPr>
              <a:t>EGA</a:t>
            </a:r>
            <a:r>
              <a:rPr lang="zh-CN" altLang="en-US" sz="2000" b="0" i="0" dirty="0">
                <a:solidFill>
                  <a:srgbClr val="000000"/>
                </a:solidFill>
                <a:effectLst/>
                <a:latin typeface="微软雅黑" panose="020B0503020204020204" pitchFamily="34" charset="-122"/>
                <a:ea typeface="微软雅黑" panose="020B0503020204020204" pitchFamily="34" charset="-122"/>
              </a:rPr>
              <a:t>的特征子集生成过程</a:t>
            </a:r>
            <a:endParaRPr lang="en-US" altLang="zh-CN" sz="2000" dirty="0">
              <a:latin typeface="微软雅黑" panose="020B0503020204020204" pitchFamily="34" charset="-122"/>
              <a:ea typeface="微软雅黑" panose="020B0503020204020204" pitchFamily="34" charset="-122"/>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6" name="文本框 4"/>
          <p:cNvSpPr txBox="1">
            <a:spLocks noChangeArrowheads="1"/>
          </p:cNvSpPr>
          <p:nvPr/>
        </p:nvSpPr>
        <p:spPr bwMode="auto">
          <a:xfrm>
            <a:off x="505732" y="219999"/>
            <a:ext cx="37959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prstClr val="black"/>
                </a:solidFill>
                <a:latin typeface="微软雅黑" panose="020B0503020204020204" pitchFamily="34" charset="-122"/>
                <a:ea typeface="微软雅黑" panose="020B0503020204020204" pitchFamily="34" charset="-122"/>
              </a:rPr>
              <a:t>过滤目的</a:t>
            </a:r>
          </a:p>
        </p:txBody>
      </p:sp>
    </p:spTree>
    <p:extLst>
      <p:ext uri="{BB962C8B-B14F-4D97-AF65-F5344CB8AC3E}">
        <p14:creationId xmlns:p14="http://schemas.microsoft.com/office/powerpoint/2010/main" val="34572162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30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1+#ppt_w/2"/>
                                          </p:val>
                                        </p:tav>
                                        <p:tav tm="100000">
                                          <p:val>
                                            <p:strVal val="#ppt_x"/>
                                          </p:val>
                                        </p:tav>
                                      </p:tavLst>
                                    </p:anim>
                                    <p:anim calcmode="lin" valueType="num">
                                      <p:cBhvr additive="base">
                                        <p:cTn id="16"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0" y="507999"/>
            <a:ext cx="3897086" cy="56991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降维率比较</a:t>
            </a:r>
          </a:p>
        </p:txBody>
      </p:sp>
      <p:sp>
        <p:nvSpPr>
          <p:cNvPr id="65" name="Freeform 122"/>
          <p:cNvSpPr>
            <a:spLocks/>
          </p:cNvSpPr>
          <p:nvPr/>
        </p:nvSpPr>
        <p:spPr bwMode="auto">
          <a:xfrm>
            <a:off x="10910785" y="693737"/>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pic>
        <p:nvPicPr>
          <p:cNvPr id="4" name="图片 3">
            <a:extLst>
              <a:ext uri="{FF2B5EF4-FFF2-40B4-BE49-F238E27FC236}">
                <a16:creationId xmlns:a16="http://schemas.microsoft.com/office/drawing/2014/main" id="{BB95EC98-FD65-BE89-89A5-0C1794530FFC}"/>
              </a:ext>
            </a:extLst>
          </p:cNvPr>
          <p:cNvPicPr>
            <a:picLocks noChangeAspect="1"/>
          </p:cNvPicPr>
          <p:nvPr/>
        </p:nvPicPr>
        <p:blipFill>
          <a:blip r:embed="rId3"/>
          <a:stretch>
            <a:fillRect/>
          </a:stretch>
        </p:blipFill>
        <p:spPr>
          <a:xfrm>
            <a:off x="5106512" y="507998"/>
            <a:ext cx="6209514" cy="6350001"/>
          </a:xfrm>
          <a:prstGeom prst="rect">
            <a:avLst/>
          </a:prstGeom>
        </p:spPr>
      </p:pic>
      <p:sp>
        <p:nvSpPr>
          <p:cNvPr id="6" name="文本框 5">
            <a:extLst>
              <a:ext uri="{FF2B5EF4-FFF2-40B4-BE49-F238E27FC236}">
                <a16:creationId xmlns:a16="http://schemas.microsoft.com/office/drawing/2014/main" id="{69A8697C-370A-C193-31FE-6B2E182EAEA7}"/>
              </a:ext>
            </a:extLst>
          </p:cNvPr>
          <p:cNvSpPr txBox="1"/>
          <p:nvPr/>
        </p:nvSpPr>
        <p:spPr>
          <a:xfrm>
            <a:off x="0" y="1371600"/>
            <a:ext cx="4919472" cy="4093428"/>
          </a:xfrm>
          <a:prstGeom prst="rect">
            <a:avLst/>
          </a:prstGeom>
          <a:noFill/>
        </p:spPr>
        <p:txBody>
          <a:bodyPr wrap="square" rtlCol="0">
            <a:spAutoFit/>
          </a:bodyPr>
          <a:lstStyle/>
          <a:p>
            <a:r>
              <a:rPr lang="zh-CN" altLang="en-US" sz="2000" b="0" i="0" dirty="0">
                <a:solidFill>
                  <a:srgbClr val="000000"/>
                </a:solidFill>
                <a:effectLst/>
                <a:latin typeface="微软雅黑" panose="020B0503020204020204" pitchFamily="34" charset="-122"/>
                <a:ea typeface="微软雅黑" panose="020B0503020204020204" pitchFamily="34" charset="-122"/>
              </a:rPr>
              <a:t>       在较小的特征子集情况下，大多数混合方法的降维率与原始单一滤波方法的降维率相差不大，因为这些子集在第一阶段就已经被滤波方法约简了，所以</a:t>
            </a:r>
            <a:r>
              <a:rPr lang="en-US" altLang="zh-CN" sz="2000" b="0" i="0" dirty="0">
                <a:solidFill>
                  <a:srgbClr val="000000"/>
                </a:solidFill>
                <a:effectLst/>
                <a:latin typeface="微软雅黑" panose="020B0503020204020204" pitchFamily="34" charset="-122"/>
                <a:ea typeface="微软雅黑" panose="020B0503020204020204" pitchFamily="34" charset="-122"/>
              </a:rPr>
              <a:t>EGA</a:t>
            </a:r>
            <a:r>
              <a:rPr lang="zh-CN" altLang="en-US" sz="2000" b="0" i="0" dirty="0">
                <a:solidFill>
                  <a:srgbClr val="000000"/>
                </a:solidFill>
                <a:effectLst/>
                <a:latin typeface="微软雅黑" panose="020B0503020204020204" pitchFamily="34" charset="-122"/>
                <a:ea typeface="微软雅黑" panose="020B0503020204020204" pitchFamily="34" charset="-122"/>
              </a:rPr>
              <a:t>很难在小子集的情况下实现高的降维率，因为它们对分类性能有负面影响。这是混合方法的目标目标，在组合适应度函数中比特征大小具有更高的重要性。相比之下，对于更大的特征子集，混合方法的降维率明显优于单一滤波方法。这是因为这些子集包括一些不太重要的分类特征，</a:t>
            </a:r>
            <a:r>
              <a:rPr lang="en-US" altLang="zh-CN" sz="2000" b="0" i="0" dirty="0">
                <a:solidFill>
                  <a:srgbClr val="000000"/>
                </a:solidFill>
                <a:effectLst/>
                <a:latin typeface="微软雅黑" panose="020B0503020204020204" pitchFamily="34" charset="-122"/>
                <a:ea typeface="微软雅黑" panose="020B0503020204020204" pitchFamily="34" charset="-122"/>
              </a:rPr>
              <a:t>EGA</a:t>
            </a:r>
            <a:r>
              <a:rPr lang="zh-CN" altLang="en-US" sz="2000" b="0" i="0" dirty="0">
                <a:solidFill>
                  <a:srgbClr val="000000"/>
                </a:solidFill>
                <a:effectLst/>
                <a:latin typeface="微软雅黑" panose="020B0503020204020204" pitchFamily="34" charset="-122"/>
                <a:ea typeface="微软雅黑" panose="020B0503020204020204" pitchFamily="34" charset="-122"/>
              </a:rPr>
              <a:t>通过基于特征的重要性和复制操作</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即交叉和突变</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搜索最佳特征子集来降维。</a:t>
            </a:r>
            <a:endParaRPr lang="zh-CN" altLang="en-US" sz="2000" dirty="0"/>
          </a:p>
        </p:txBody>
      </p:sp>
    </p:spTree>
    <p:extLst>
      <p:ext uri="{BB962C8B-B14F-4D97-AF65-F5344CB8AC3E}">
        <p14:creationId xmlns:p14="http://schemas.microsoft.com/office/powerpoint/2010/main" val="19488789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3302</TotalTime>
  <Words>2256</Words>
  <Application>Microsoft Office PowerPoint</Application>
  <PresentationFormat>宽屏</PresentationFormat>
  <Paragraphs>91</Paragraphs>
  <Slides>10</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微软雅黑</vt:lpstr>
      <vt:lpstr>造字工房悦黑（非商用）常规体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administratorr</dc:creator>
  <cp:lastModifiedBy>Administrator A</cp:lastModifiedBy>
  <cp:revision>652</cp:revision>
  <dcterms:created xsi:type="dcterms:W3CDTF">2016-01-04T05:40:11Z</dcterms:created>
  <dcterms:modified xsi:type="dcterms:W3CDTF">2024-01-06T05:33:04Z</dcterms:modified>
</cp:coreProperties>
</file>