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330" r:id="rId3"/>
    <p:sldId id="296" r:id="rId4"/>
    <p:sldId id="313" r:id="rId5"/>
    <p:sldId id="378" r:id="rId6"/>
    <p:sldId id="379" r:id="rId7"/>
    <p:sldId id="380" r:id="rId8"/>
    <p:sldId id="381" r:id="rId9"/>
    <p:sldId id="366" r:id="rId10"/>
    <p:sldId id="329" r:id="rId11"/>
  </p:sldIdLst>
  <p:sldSz cx="9144000" cy="5143500" type="screen16x9"/>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B6D"/>
    <a:srgbClr val="1D4E89"/>
    <a:srgbClr val="EEF2F5"/>
    <a:srgbClr val="F6F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5" autoAdjust="0"/>
    <p:restoredTop sz="94660"/>
  </p:normalViewPr>
  <p:slideViewPr>
    <p:cSldViewPr snapToGrid="0" showGuides="1">
      <p:cViewPr varScale="1">
        <p:scale>
          <a:sx n="109" d="100"/>
          <a:sy n="109" d="100"/>
        </p:scale>
        <p:origin x="533" y="91"/>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矩形 2"/>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 name="Picture Placeholder 7"/>
          <p:cNvSpPr>
            <a:spLocks noGrp="1"/>
          </p:cNvSpPr>
          <p:nvPr>
            <p:ph type="pic" sz="quarter" idx="16"/>
          </p:nvPr>
        </p:nvSpPr>
        <p:spPr>
          <a:xfrm>
            <a:off x="0" y="1079391"/>
            <a:ext cx="3155795"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3256156" y="1059366"/>
            <a:ext cx="3311912" cy="191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7"/>
          </p:nvPr>
        </p:nvSpPr>
        <p:spPr>
          <a:xfrm>
            <a:off x="4817327" y="3047070"/>
            <a:ext cx="4326673" cy="19263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矩形 5"/>
          <p:cNvSpPr/>
          <p:nvPr userDrawn="1"/>
        </p:nvSpPr>
        <p:spPr>
          <a:xfrm>
            <a:off x="0" y="3047071"/>
            <a:ext cx="4672361" cy="191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7" name="Picture Placeholder 7"/>
          <p:cNvSpPr>
            <a:spLocks noGrp="1"/>
          </p:cNvSpPr>
          <p:nvPr>
            <p:ph type="pic" sz="quarter" idx="18"/>
          </p:nvPr>
        </p:nvSpPr>
        <p:spPr>
          <a:xfrm>
            <a:off x="6679581" y="1068240"/>
            <a:ext cx="2464419"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6"/>
          </p:nvPr>
        </p:nvSpPr>
        <p:spPr>
          <a:xfrm>
            <a:off x="0" y="1257810"/>
            <a:ext cx="4572000"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矩形 2"/>
          <p:cNvSpPr/>
          <p:nvPr userDrawn="1"/>
        </p:nvSpPr>
        <p:spPr>
          <a:xfrm>
            <a:off x="4572000" y="1257810"/>
            <a:ext cx="4572000" cy="18871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矩形 1"/>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6"/>
          </p:nvPr>
        </p:nvSpPr>
        <p:spPr>
          <a:xfrm>
            <a:off x="112294" y="1350977"/>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Picture Placeholder 7"/>
          <p:cNvSpPr>
            <a:spLocks noGrp="1"/>
          </p:cNvSpPr>
          <p:nvPr>
            <p:ph type="pic" sz="quarter" idx="17"/>
          </p:nvPr>
        </p:nvSpPr>
        <p:spPr>
          <a:xfrm>
            <a:off x="2358189" y="1350976"/>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Picture Placeholder 7"/>
          <p:cNvSpPr>
            <a:spLocks noGrp="1"/>
          </p:cNvSpPr>
          <p:nvPr>
            <p:ph type="pic" sz="quarter" idx="18"/>
          </p:nvPr>
        </p:nvSpPr>
        <p:spPr>
          <a:xfrm>
            <a:off x="4604084" y="1350976"/>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p:cNvSpPr>
            <a:spLocks noGrp="1"/>
          </p:cNvSpPr>
          <p:nvPr>
            <p:ph type="pic" sz="quarter" idx="19"/>
          </p:nvPr>
        </p:nvSpPr>
        <p:spPr>
          <a:xfrm>
            <a:off x="6849979" y="1350975"/>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B13F87CF-3569-4A6D-ABE9-80B564D3AFB4}"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E431EDE2-ED55-47B1-BF0C-0EF98048EBB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1" latinLnBrk="0" hangingPunct="1">
        <a:lnSpc>
          <a:spcPct val="90000"/>
        </a:lnSpc>
        <a:spcBef>
          <a:spcPct val="0"/>
        </a:spcBef>
        <a:buNone/>
        <a:defRPr sz="3300" kern="1200">
          <a:solidFill>
            <a:schemeClr val="tx1"/>
          </a:solidFill>
          <a:latin typeface="Open Sans" panose="020B0606030504020204" charset="0"/>
          <a:ea typeface="Open Sans" panose="020B0606030504020204" charset="0"/>
          <a:cs typeface="Open Sans" panose="020B060603050402020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Open Sans" panose="020B0606030504020204" charset="0"/>
          <a:ea typeface="Open Sans" panose="020B0606030504020204" charset="0"/>
          <a:cs typeface="Open Sans" panose="020B060603050402020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Open Sans" panose="020B0606030504020204" charset="0"/>
          <a:ea typeface="Open Sans" panose="020B0606030504020204" charset="0"/>
          <a:cs typeface="Open Sans" panose="020B060603050402020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Open Sans" panose="020B060603050402020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Open Sans" panose="020B060603050402020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13"/>
          <p:cNvSpPr/>
          <p:nvPr/>
        </p:nvSpPr>
        <p:spPr>
          <a:xfrm rot="10800000">
            <a:off x="0" y="0"/>
            <a:ext cx="9144000" cy="3992136"/>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sp>
        <p:nvSpPr>
          <p:cNvPr id="21" name="矩形 20"/>
          <p:cNvSpPr/>
          <p:nvPr/>
        </p:nvSpPr>
        <p:spPr bwMode="auto">
          <a:xfrm>
            <a:off x="3459481" y="2218114"/>
            <a:ext cx="2225040" cy="70675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rPr>
              <a:t>组会</a:t>
            </a:r>
            <a:r>
              <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rPr>
              <a:t>汇报</a:t>
            </a:r>
            <a:endPar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cxnSp>
        <p:nvCxnSpPr>
          <p:cNvPr id="28" name="直接连接符 27"/>
          <p:cNvCxnSpPr/>
          <p:nvPr/>
        </p:nvCxnSpPr>
        <p:spPr>
          <a:xfrm>
            <a:off x="3349571" y="3213149"/>
            <a:ext cx="2444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893848" y="651943"/>
            <a:ext cx="1356304" cy="1356304"/>
            <a:chOff x="3893848" y="1276412"/>
            <a:chExt cx="1356304" cy="1356304"/>
          </a:xfrm>
        </p:grpSpPr>
        <p:sp>
          <p:nvSpPr>
            <p:cNvPr id="3" name="椭圆 2"/>
            <p:cNvSpPr/>
            <p:nvPr/>
          </p:nvSpPr>
          <p:spPr>
            <a:xfrm>
              <a:off x="3893848" y="1276412"/>
              <a:ext cx="1356304" cy="1356304"/>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sp>
          <p:nvSpPr>
            <p:cNvPr id="31" name="Freeform 5"/>
            <p:cNvSpPr>
              <a:spLocks noEditPoints="1"/>
            </p:cNvSpPr>
            <p:nvPr/>
          </p:nvSpPr>
          <p:spPr bwMode="auto">
            <a:xfrm>
              <a:off x="4008813" y="1508646"/>
              <a:ext cx="1126374" cy="827336"/>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grpSp>
      <p:sp>
        <p:nvSpPr>
          <p:cNvPr id="13" name="矩形 12"/>
          <p:cNvSpPr/>
          <p:nvPr/>
        </p:nvSpPr>
        <p:spPr>
          <a:xfrm>
            <a:off x="2685415" y="3992245"/>
            <a:ext cx="3773170" cy="333375"/>
          </a:xfrm>
          <a:prstGeom prst="rect">
            <a:avLst/>
          </a:prstGeom>
          <a:noFill/>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defRPr/>
            </a:pPr>
            <a:r>
              <a:rPr kumimoji="0" lang="zh-CN" altLang="en-US"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汇报人：章恺逸		汇报时间：202</a:t>
            </a:r>
            <a:r>
              <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4</a:t>
            </a:r>
            <a:r>
              <a:rPr kumimoji="0" lang="zh-CN" altLang="en-US"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a:t>
            </a:r>
            <a:r>
              <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1</a:t>
            </a:r>
            <a:r>
              <a:rPr kumimoji="0" lang="zh-CN" altLang="en-US"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a:t>
            </a:r>
            <a:r>
              <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6</a:t>
            </a:r>
            <a:endPar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1" name="矩形 40"/>
          <p:cNvSpPr/>
          <p:nvPr/>
        </p:nvSpPr>
        <p:spPr>
          <a:xfrm>
            <a:off x="408061" y="178404"/>
            <a:ext cx="2618740" cy="645160"/>
          </a:xfrm>
          <a:prstGeom prst="rect">
            <a:avLst/>
          </a:prstGeom>
        </p:spPr>
        <p:txBody>
          <a:bodyPr wrap="none">
            <a:spAutoFit/>
          </a:bodyPr>
          <a:lstStyle/>
          <a:p>
            <a:pPr algn="l"/>
            <a:r>
              <a:rPr sz="3600" b="1" kern="100">
                <a:solidFill>
                  <a:schemeClr val="bg1"/>
                </a:solidFill>
                <a:latin typeface="+mj-lt"/>
                <a:ea typeface="Open Sans" panose="020B0606030504020204" charset="0"/>
                <a:cs typeface="Open Sans" panose="020B0606030504020204" charset="0"/>
              </a:rPr>
              <a:t>CONTENTS</a:t>
            </a:r>
            <a:endParaRPr sz="3600" b="1" kern="100">
              <a:solidFill>
                <a:schemeClr val="bg1"/>
              </a:solidFill>
              <a:latin typeface="+mj-lt"/>
              <a:ea typeface="Open Sans" panose="020B0606030504020204" charset="0"/>
              <a:cs typeface="Open Sans" panose="020B0606030504020204" charset="0"/>
            </a:endParaRPr>
          </a:p>
        </p:txBody>
      </p:sp>
      <p:grpSp>
        <p:nvGrpSpPr>
          <p:cNvPr id="3" name="组合 2"/>
          <p:cNvGrpSpPr/>
          <p:nvPr/>
        </p:nvGrpSpPr>
        <p:grpSpPr>
          <a:xfrm>
            <a:off x="360681" y="1932314"/>
            <a:ext cx="6776139" cy="2125583"/>
            <a:chOff x="478301" y="1932314"/>
            <a:chExt cx="6776139" cy="2125583"/>
          </a:xfrm>
        </p:grpSpPr>
        <p:sp>
          <p:nvSpPr>
            <p:cNvPr id="18" name="矩形 17"/>
            <p:cNvSpPr/>
            <p:nvPr/>
          </p:nvSpPr>
          <p:spPr>
            <a:xfrm>
              <a:off x="1070462" y="2268945"/>
              <a:ext cx="309880" cy="252730"/>
            </a:xfrm>
            <a:prstGeom prst="rect">
              <a:avLst/>
            </a:prstGeom>
          </p:spPr>
          <p:txBody>
            <a:bodyPr wrap="none">
              <a:spAutoFit/>
            </a:bodyPr>
            <a:lstStyle/>
            <a:p>
              <a:pPr lvl="0" algn="l" fontAlgn="base">
                <a:spcBef>
                  <a:spcPct val="0"/>
                </a:spcBef>
                <a:spcAft>
                  <a:spcPct val="0"/>
                </a:spcAft>
                <a:defRPr/>
              </a:pPr>
              <a:endParaRPr lang="zh-CN" altLang="en-US"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35" name="矩形 34"/>
            <p:cNvSpPr/>
            <p:nvPr/>
          </p:nvSpPr>
          <p:spPr>
            <a:xfrm>
              <a:off x="6050480" y="2268945"/>
              <a:ext cx="309880" cy="252730"/>
            </a:xfrm>
            <a:prstGeom prst="rect">
              <a:avLst/>
            </a:prstGeom>
          </p:spPr>
          <p:txBody>
            <a:bodyPr wrap="none">
              <a:spAutoFit/>
            </a:bodyPr>
            <a:lstStyle/>
            <a:p>
              <a:pPr lvl="0" algn="l" fontAlgn="base">
                <a:spcBef>
                  <a:spcPct val="0"/>
                </a:spcBef>
                <a:spcAft>
                  <a:spcPct val="0"/>
                </a:spcAft>
                <a:defRPr/>
              </a:pPr>
              <a:endParaRPr lang="zh-CN" altLang="en-US"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36" name="文本框 6"/>
            <p:cNvSpPr txBox="1">
              <a:spLocks noChangeArrowheads="1"/>
            </p:cNvSpPr>
            <p:nvPr/>
          </p:nvSpPr>
          <p:spPr bwMode="auto">
            <a:xfrm>
              <a:off x="1070462" y="2700842"/>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rPr>
                <a:t>论文</a:t>
              </a:r>
              <a:r>
                <a:rPr lang="zh-CN" altLang="en-US" sz="2000" b="1">
                  <a:solidFill>
                    <a:schemeClr val="accent1"/>
                  </a:solidFill>
                  <a:latin typeface="+mj-ea"/>
                  <a:ea typeface="+mj-ea"/>
                  <a:cs typeface="Open Sans" panose="020B0606030504020204" charset="0"/>
                </a:rPr>
                <a:t>阅读</a:t>
              </a:r>
              <a:endParaRPr lang="zh-CN" altLang="en-US" sz="2000" b="1">
                <a:solidFill>
                  <a:schemeClr val="accent1"/>
                </a:solidFill>
                <a:latin typeface="+mj-ea"/>
                <a:ea typeface="+mj-ea"/>
                <a:cs typeface="Open Sans" panose="020B0606030504020204" charset="0"/>
              </a:endParaRPr>
            </a:p>
          </p:txBody>
        </p:sp>
        <p:sp>
          <p:nvSpPr>
            <p:cNvPr id="37" name="矩形 36"/>
            <p:cNvSpPr/>
            <p:nvPr/>
          </p:nvSpPr>
          <p:spPr>
            <a:xfrm>
              <a:off x="1070462" y="3805167"/>
              <a:ext cx="309880" cy="252730"/>
            </a:xfrm>
            <a:prstGeom prst="rect">
              <a:avLst/>
            </a:prstGeom>
          </p:spPr>
          <p:txBody>
            <a:bodyPr wrap="none">
              <a:spAutoFit/>
            </a:bodyPr>
            <a:lstStyle/>
            <a:p>
              <a:pPr lvl="0" algn="l" fontAlgn="base">
                <a:spcBef>
                  <a:spcPct val="0"/>
                </a:spcBef>
                <a:spcAft>
                  <a:spcPct val="0"/>
                </a:spcAft>
                <a:defRPr/>
              </a:pPr>
              <a:endParaRPr lang="zh-CN" altLang="en-US"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38" name="文本框 6"/>
            <p:cNvSpPr txBox="1">
              <a:spLocks noChangeArrowheads="1"/>
            </p:cNvSpPr>
            <p:nvPr/>
          </p:nvSpPr>
          <p:spPr bwMode="auto">
            <a:xfrm>
              <a:off x="6050480" y="2700843"/>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rPr>
                <a:t>未来</a:t>
              </a:r>
              <a:r>
                <a:rPr lang="zh-CN" altLang="en-US" sz="2000" b="1">
                  <a:solidFill>
                    <a:schemeClr val="accent1"/>
                  </a:solidFill>
                  <a:latin typeface="+mj-ea"/>
                  <a:ea typeface="+mj-ea"/>
                  <a:cs typeface="Open Sans" panose="020B0606030504020204" charset="0"/>
                </a:rPr>
                <a:t>计划</a:t>
              </a:r>
              <a:endParaRPr lang="zh-CN" altLang="en-US" sz="2000" b="1">
                <a:solidFill>
                  <a:schemeClr val="accent1"/>
                </a:solidFill>
                <a:latin typeface="+mj-ea"/>
                <a:ea typeface="+mj-ea"/>
                <a:cs typeface="Open Sans" panose="020B0606030504020204" charset="0"/>
              </a:endParaRPr>
            </a:p>
          </p:txBody>
        </p:sp>
        <p:sp>
          <p:nvSpPr>
            <p:cNvPr id="39" name="矩形 38"/>
            <p:cNvSpPr/>
            <p:nvPr/>
          </p:nvSpPr>
          <p:spPr>
            <a:xfrm>
              <a:off x="6050480" y="3805167"/>
              <a:ext cx="309880" cy="252730"/>
            </a:xfrm>
            <a:prstGeom prst="rect">
              <a:avLst/>
            </a:prstGeom>
          </p:spPr>
          <p:txBody>
            <a:bodyPr wrap="none">
              <a:spAutoFit/>
            </a:bodyPr>
            <a:lstStyle/>
            <a:p>
              <a:pPr lvl="0" algn="l" fontAlgn="base">
                <a:spcBef>
                  <a:spcPct val="0"/>
                </a:spcBef>
                <a:spcAft>
                  <a:spcPct val="0"/>
                </a:spcAft>
                <a:defRPr/>
              </a:pPr>
              <a:endParaRPr lang="en-US" altLang="zh-CN"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14" name="椭圆 13"/>
            <p:cNvSpPr/>
            <p:nvPr/>
          </p:nvSpPr>
          <p:spPr>
            <a:xfrm>
              <a:off x="478301" y="2700841"/>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1" name="椭圆 20"/>
            <p:cNvSpPr/>
            <p:nvPr/>
          </p:nvSpPr>
          <p:spPr>
            <a:xfrm>
              <a:off x="5502231" y="2700841"/>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2" name="矩形 21"/>
            <p:cNvSpPr/>
            <p:nvPr/>
          </p:nvSpPr>
          <p:spPr>
            <a:xfrm>
              <a:off x="578005" y="1932314"/>
              <a:ext cx="327660" cy="398780"/>
            </a:xfrm>
            <a:prstGeom prst="rect">
              <a:avLst/>
            </a:prstGeom>
          </p:spPr>
          <p:txBody>
            <a:bodyPr wrap="none">
              <a:spAutoFit/>
            </a:bodyPr>
            <a:lstStyle/>
            <a:p>
              <a:pPr algn="ctr"/>
              <a:r>
                <a:rPr lang="en-US" altLang="zh-CN" sz="2000" b="1" kern="100">
                  <a:solidFill>
                    <a:schemeClr val="bg1"/>
                  </a:solidFill>
                  <a:latin typeface="+mj-lt"/>
                  <a:ea typeface="Open Sans" panose="020B0606030504020204" charset="0"/>
                  <a:cs typeface="Open Sans" panose="020B0606030504020204" charset="0"/>
                </a:rPr>
                <a:t>1</a:t>
              </a:r>
              <a:endParaRPr lang="zh-CN" altLang="en-US" sz="2000" kern="100">
                <a:solidFill>
                  <a:schemeClr val="bg1"/>
                </a:solidFill>
                <a:latin typeface="+mj-lt"/>
                <a:ea typeface="Open Sans" panose="020B0606030504020204" charset="0"/>
                <a:cs typeface="Open Sans" panose="020B0606030504020204" charset="0"/>
              </a:endParaRPr>
            </a:p>
          </p:txBody>
        </p:sp>
        <p:sp>
          <p:nvSpPr>
            <p:cNvPr id="23" name="矩形 22"/>
            <p:cNvSpPr/>
            <p:nvPr/>
          </p:nvSpPr>
          <p:spPr>
            <a:xfrm>
              <a:off x="5601935" y="1932314"/>
              <a:ext cx="327660" cy="398780"/>
            </a:xfrm>
            <a:prstGeom prst="rect">
              <a:avLst/>
            </a:prstGeom>
          </p:spPr>
          <p:txBody>
            <a:bodyPr wrap="none">
              <a:spAutoFit/>
            </a:bodyPr>
            <a:lstStyle/>
            <a:p>
              <a:pPr algn="ctr"/>
              <a:r>
                <a:rPr lang="en-US" altLang="zh-CN" sz="2000" b="1" kern="100">
                  <a:solidFill>
                    <a:schemeClr val="bg1"/>
                  </a:solidFill>
                  <a:latin typeface="+mj-lt"/>
                  <a:ea typeface="Open Sans" panose="020B0606030504020204" charset="0"/>
                  <a:cs typeface="Open Sans" panose="020B0606030504020204" charset="0"/>
                </a:rPr>
                <a:t>2</a:t>
              </a:r>
              <a:endParaRPr lang="zh-CN" altLang="en-US" sz="2000" kern="100">
                <a:solidFill>
                  <a:schemeClr val="bg1"/>
                </a:solidFill>
                <a:latin typeface="+mj-lt"/>
                <a:ea typeface="Open Sans" panose="020B0606030504020204" charset="0"/>
                <a:cs typeface="Open Sans" panose="020B0606030504020204" charset="0"/>
              </a:endParaRPr>
            </a:p>
          </p:txBody>
        </p:sp>
        <p:sp>
          <p:nvSpPr>
            <p:cNvPr id="25" name="矩形 24"/>
            <p:cNvSpPr/>
            <p:nvPr/>
          </p:nvSpPr>
          <p:spPr>
            <a:xfrm>
              <a:off x="557685" y="2754703"/>
              <a:ext cx="368300" cy="398780"/>
            </a:xfrm>
            <a:prstGeom prst="rect">
              <a:avLst/>
            </a:prstGeom>
          </p:spPr>
          <p:txBody>
            <a:bodyPr wrap="none">
              <a:spAutoFit/>
            </a:bodyPr>
            <a:lstStyle/>
            <a:p>
              <a:pPr algn="ctr"/>
              <a:r>
                <a:rPr lang="en-US" altLang="zh-CN" sz="2000" kern="100">
                  <a:solidFill>
                    <a:schemeClr val="bg1"/>
                  </a:solidFill>
                  <a:latin typeface="+mj-lt"/>
                  <a:ea typeface="Open Sans" panose="020B0606030504020204" charset="0"/>
                  <a:cs typeface="Open Sans" panose="020B0606030504020204" charset="0"/>
                </a:rPr>
                <a:t>1</a:t>
              </a:r>
              <a:endParaRPr lang="en-US" altLang="zh-CN" sz="2000" kern="100">
                <a:solidFill>
                  <a:schemeClr val="bg1"/>
                </a:solidFill>
                <a:latin typeface="+mj-lt"/>
                <a:ea typeface="Open Sans" panose="020B0606030504020204" charset="0"/>
                <a:cs typeface="Open Sans" panose="020B0606030504020204" charset="0"/>
              </a:endParaRPr>
            </a:p>
          </p:txBody>
        </p:sp>
        <p:sp>
          <p:nvSpPr>
            <p:cNvPr id="26" name="矩形 25"/>
            <p:cNvSpPr/>
            <p:nvPr/>
          </p:nvSpPr>
          <p:spPr>
            <a:xfrm>
              <a:off x="5581615" y="2754703"/>
              <a:ext cx="368300" cy="398780"/>
            </a:xfrm>
            <a:prstGeom prst="rect">
              <a:avLst/>
            </a:prstGeom>
          </p:spPr>
          <p:txBody>
            <a:bodyPr wrap="none">
              <a:spAutoFit/>
            </a:bodyPr>
            <a:lstStyle/>
            <a:p>
              <a:pPr algn="ctr"/>
              <a:r>
                <a:rPr lang="en-US" altLang="zh-CN" sz="2000" kern="100">
                  <a:solidFill>
                    <a:schemeClr val="bg1"/>
                  </a:solidFill>
                  <a:latin typeface="+mj-lt"/>
                  <a:ea typeface="Open Sans" panose="020B0606030504020204" charset="0"/>
                  <a:cs typeface="Open Sans" panose="020B0606030504020204" charset="0"/>
                </a:rPr>
                <a:t>2</a:t>
              </a:r>
              <a:endParaRPr lang="en-US" altLang="zh-CN" sz="2000" kern="100">
                <a:solidFill>
                  <a:schemeClr val="bg1"/>
                </a:solidFill>
                <a:latin typeface="+mj-lt"/>
                <a:ea typeface="Open Sans" panose="020B0606030504020204" charset="0"/>
                <a:cs typeface="Open Sans" panose="020B060603050402020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251393" y="557064"/>
            <a:ext cx="4641215"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Efficient concept drift handling for batch android malware detection models</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5118100" y="268605"/>
            <a:ext cx="4572000" cy="229870"/>
          </a:xfrm>
          <a:prstGeom prst="rect">
            <a:avLst/>
          </a:prstGeom>
          <a:noFill/>
        </p:spPr>
        <p:txBody>
          <a:bodyPr wrap="square" rtlCol="0" anchor="t">
            <a:spAutoFit/>
          </a:bodyPr>
          <a:p>
            <a:r>
              <a:rPr lang="zh-CN" altLang="en-US" sz="900"/>
              <a:t>期刊：</a:t>
            </a:r>
            <a:r>
              <a:rPr lang="en-US" sz="900"/>
              <a:t>Pervasive and Mobile Computing</a:t>
            </a:r>
            <a:r>
              <a:rPr lang="zh-CN" altLang="en-US" sz="900">
                <a:ea typeface="宋体" panose="02010600030101010101" pitchFamily="2" charset="-122"/>
              </a:rPr>
              <a:t>（</a:t>
            </a:r>
            <a:r>
              <a:rPr lang="zh-CN" altLang="en-US" sz="900">
                <a:ea typeface="宋体" panose="02010600030101010101" pitchFamily="2" charset="-122"/>
              </a:rPr>
              <a:t>三区）</a:t>
            </a:r>
            <a:endParaRPr lang="zh-CN" altLang="en-US" sz="900">
              <a:ea typeface="宋体" panose="02010600030101010101" pitchFamily="2" charset="-122"/>
            </a:endParaRPr>
          </a:p>
        </p:txBody>
      </p:sp>
      <p:sp>
        <p:nvSpPr>
          <p:cNvPr id="2" name="Text Box 1"/>
          <p:cNvSpPr txBox="1"/>
          <p:nvPr/>
        </p:nvSpPr>
        <p:spPr>
          <a:xfrm>
            <a:off x="559435" y="1193165"/>
            <a:ext cx="8143875" cy="645160"/>
          </a:xfrm>
          <a:prstGeom prst="rect">
            <a:avLst/>
          </a:prstGeom>
          <a:noFill/>
        </p:spPr>
        <p:txBody>
          <a:bodyPr wrap="square" rtlCol="0" anchor="t">
            <a:spAutoFit/>
          </a:bodyPr>
          <a:p>
            <a:r>
              <a:rPr lang="zh-CN" altLang="en-US"/>
              <a:t>这篇文献</a:t>
            </a:r>
            <a:r>
              <a:rPr lang="en-US"/>
              <a:t>的目的专注于重新训练现有的检测器并分析降低重新训练成本的技术。</a:t>
            </a:r>
            <a:r>
              <a:rPr lang="zh-CN" altLang="en-US"/>
              <a:t>主要</a:t>
            </a:r>
            <a:r>
              <a:rPr lang="en-US"/>
              <a:t>关注两个关键方面：（1）再训练的频率和（2）用于此操作的数据。</a:t>
            </a:r>
            <a:endParaRPr lang="en-US"/>
          </a:p>
        </p:txBody>
      </p:sp>
      <p:sp>
        <p:nvSpPr>
          <p:cNvPr id="5" name="Text Box 4"/>
          <p:cNvSpPr txBox="1"/>
          <p:nvPr/>
        </p:nvSpPr>
        <p:spPr>
          <a:xfrm>
            <a:off x="559435" y="845185"/>
            <a:ext cx="3048000" cy="398780"/>
          </a:xfrm>
          <a:prstGeom prst="rect">
            <a:avLst/>
          </a:prstGeom>
          <a:noFill/>
        </p:spPr>
        <p:txBody>
          <a:bodyPr wrap="square" rtlCol="0">
            <a:spAutoFit/>
          </a:bodyPr>
          <a:p>
            <a:r>
              <a:rPr lang="en-US" altLang="zh-CN" sz="2000"/>
              <a:t>1</a:t>
            </a:r>
            <a:r>
              <a:rPr lang="zh-CN" altLang="en-US" sz="2000">
                <a:ea typeface="宋体" panose="02010600030101010101" pitchFamily="2" charset="-122"/>
              </a:rPr>
              <a:t>、</a:t>
            </a:r>
            <a:r>
              <a:rPr lang="zh-CN" altLang="en-US" sz="2000"/>
              <a:t>研究目的</a:t>
            </a:r>
            <a:endParaRPr lang="zh-CN" altLang="en-US" sz="2000"/>
          </a:p>
        </p:txBody>
      </p:sp>
      <p:sp>
        <p:nvSpPr>
          <p:cNvPr id="9" name="Text Box 8"/>
          <p:cNvSpPr txBox="1"/>
          <p:nvPr/>
        </p:nvSpPr>
        <p:spPr>
          <a:xfrm>
            <a:off x="559435" y="2897505"/>
            <a:ext cx="8145145" cy="1753235"/>
          </a:xfrm>
          <a:prstGeom prst="rect">
            <a:avLst/>
          </a:prstGeom>
          <a:noFill/>
        </p:spPr>
        <p:txBody>
          <a:bodyPr wrap="square" rtlCol="0" anchor="t">
            <a:spAutoFit/>
          </a:bodyPr>
          <a:p>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a:t>
            </a:r>
            <a:r>
              <a:rPr lang="en-US"/>
              <a:t>Data Drift（数据</a:t>
            </a:r>
            <a:r>
              <a:rPr lang="zh-CN" altLang="en-US"/>
              <a:t>偏移</a:t>
            </a:r>
            <a:r>
              <a:rPr lang="en-US"/>
              <a:t>）：数据漂移指的是输入数据分布随时间的变化。</a:t>
            </a:r>
            <a:endParaRPr lang="en-US"/>
          </a:p>
          <a:p>
            <a:r>
              <a:rPr lang="en-US"/>
              <a:t>    </a:t>
            </a:r>
            <a:endParaRPr lang="en-US"/>
          </a:p>
          <a:p>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r>
              <a:rPr lang="en-US"/>
              <a:t>Concept Drift（概念</a:t>
            </a:r>
            <a:r>
              <a:rPr lang="zh-CN" altLang="en-US"/>
              <a:t>偏移</a:t>
            </a:r>
            <a:r>
              <a:rPr lang="en-US"/>
              <a:t>） 或 Model Drift（模型</a:t>
            </a:r>
            <a:r>
              <a:rPr lang="zh-CN" altLang="en-US"/>
              <a:t>偏移</a:t>
            </a:r>
            <a:r>
              <a:rPr lang="en-US"/>
              <a:t>）：概念漂移指的是输入数据和模型输出之间的关系随时间发生变化。例如，在恶意软件检测中，概念漂移可能意味着之前标记为恶意行为的模式不再与恶意软件关联，因为恶意软件的行为策略已经改变。</a:t>
            </a:r>
            <a:endParaRPr lang="en-US"/>
          </a:p>
        </p:txBody>
      </p:sp>
      <p:sp>
        <p:nvSpPr>
          <p:cNvPr id="10" name="Text Box 9"/>
          <p:cNvSpPr txBox="1"/>
          <p:nvPr/>
        </p:nvSpPr>
        <p:spPr>
          <a:xfrm>
            <a:off x="559435" y="2372360"/>
            <a:ext cx="3048000" cy="398780"/>
          </a:xfrm>
          <a:prstGeom prst="rect">
            <a:avLst/>
          </a:prstGeom>
          <a:noFill/>
        </p:spPr>
        <p:txBody>
          <a:bodyPr wrap="square" rtlCol="0">
            <a:spAutoFit/>
          </a:bodyPr>
          <a:p>
            <a:r>
              <a:rPr lang="en-US" altLang="zh-CN" sz="2000">
                <a:ea typeface="宋体" panose="02010600030101010101" pitchFamily="2" charset="-122"/>
              </a:rPr>
              <a:t>2</a:t>
            </a:r>
            <a:r>
              <a:rPr lang="zh-CN" altLang="en-US" sz="2000">
                <a:ea typeface="宋体" panose="02010600030101010101" pitchFamily="2" charset="-122"/>
              </a:rPr>
              <a:t>、</a:t>
            </a:r>
            <a:r>
              <a:rPr lang="zh-CN" altLang="en-US" sz="2000">
                <a:ea typeface="宋体" panose="02010600030101010101" pitchFamily="2" charset="-122"/>
              </a:rPr>
              <a:t>基本概念</a:t>
            </a:r>
            <a:endParaRPr lang="zh-CN" altLang="en-US" sz="200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251393" y="557064"/>
            <a:ext cx="4641215"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Efficient concept drift handling for batch android malware detection models</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5118100" y="268605"/>
            <a:ext cx="4572000" cy="229870"/>
          </a:xfrm>
          <a:prstGeom prst="rect">
            <a:avLst/>
          </a:prstGeom>
          <a:noFill/>
        </p:spPr>
        <p:txBody>
          <a:bodyPr wrap="square" rtlCol="0" anchor="t">
            <a:spAutoFit/>
          </a:bodyPr>
          <a:p>
            <a:r>
              <a:rPr lang="zh-CN" altLang="en-US" sz="900"/>
              <a:t>期刊：</a:t>
            </a:r>
            <a:r>
              <a:rPr lang="en-US" sz="900"/>
              <a:t>Pervasive and Mobile Computing</a:t>
            </a:r>
            <a:r>
              <a:rPr lang="zh-CN" altLang="en-US" sz="900">
                <a:ea typeface="宋体" panose="02010600030101010101" pitchFamily="2" charset="-122"/>
              </a:rPr>
              <a:t>（三区）</a:t>
            </a:r>
            <a:endParaRPr lang="zh-CN" altLang="en-US" sz="900">
              <a:ea typeface="宋体" panose="02010600030101010101" pitchFamily="2" charset="-122"/>
            </a:endParaRPr>
          </a:p>
        </p:txBody>
      </p:sp>
      <p:pic>
        <p:nvPicPr>
          <p:cNvPr id="100" name="Picture 99"/>
          <p:cNvPicPr/>
          <p:nvPr/>
        </p:nvPicPr>
        <p:blipFill>
          <a:blip r:embed="rId1"/>
          <a:stretch>
            <a:fillRect/>
          </a:stretch>
        </p:blipFill>
        <p:spPr>
          <a:xfrm>
            <a:off x="2371725" y="2604770"/>
            <a:ext cx="4315460" cy="2418080"/>
          </a:xfrm>
          <a:prstGeom prst="rect">
            <a:avLst/>
          </a:prstGeom>
          <a:noFill/>
          <a:ln w="9525">
            <a:noFill/>
          </a:ln>
        </p:spPr>
      </p:pic>
      <p:sp>
        <p:nvSpPr>
          <p:cNvPr id="3" name="Text Box 2"/>
          <p:cNvSpPr txBox="1"/>
          <p:nvPr/>
        </p:nvSpPr>
        <p:spPr>
          <a:xfrm>
            <a:off x="490220" y="1682750"/>
            <a:ext cx="8078470" cy="922020"/>
          </a:xfrm>
          <a:prstGeom prst="rect">
            <a:avLst/>
          </a:prstGeom>
          <a:noFill/>
        </p:spPr>
        <p:txBody>
          <a:bodyPr wrap="square" rtlCol="0" anchor="t">
            <a:spAutoFit/>
          </a:bodyPr>
          <a:p>
            <a:r>
              <a:rPr lang="zh-CN" altLang="en-US"/>
              <a:t>重</a:t>
            </a:r>
            <a:r>
              <a:rPr lang="en-US"/>
              <a:t>训练机制将检测器视为黑匣子工具。这意味着任何现有的批量检测器都可以集成到再训练过程中，无需修改。为保持新型安卓恶意软件检测模型的准确性，需要不断用新标记的代表性应用程序更新训练数据。</a:t>
            </a:r>
            <a:endParaRPr lang="en-US"/>
          </a:p>
        </p:txBody>
      </p:sp>
      <p:sp>
        <p:nvSpPr>
          <p:cNvPr id="4" name="Text Box 3"/>
          <p:cNvSpPr txBox="1"/>
          <p:nvPr/>
        </p:nvSpPr>
        <p:spPr>
          <a:xfrm>
            <a:off x="3048635" y="1133475"/>
            <a:ext cx="3048000" cy="398780"/>
          </a:xfrm>
          <a:prstGeom prst="rect">
            <a:avLst/>
          </a:prstGeom>
          <a:noFill/>
        </p:spPr>
        <p:txBody>
          <a:bodyPr wrap="square" rtlCol="0">
            <a:spAutoFit/>
          </a:bodyPr>
          <a:p>
            <a:r>
              <a:rPr lang="en-US" altLang="zh-CN" sz="2000">
                <a:ea typeface="宋体" panose="02010600030101010101" pitchFamily="2" charset="-122"/>
              </a:rPr>
              <a:t>3</a:t>
            </a:r>
            <a:r>
              <a:rPr lang="zh-CN" altLang="en-US" sz="2000">
                <a:ea typeface="宋体" panose="02010600030101010101" pitchFamily="2" charset="-122"/>
              </a:rPr>
              <a:t>、重训练（</a:t>
            </a:r>
            <a:r>
              <a:rPr lang="en-US" altLang="zh-CN" sz="2000">
                <a:ea typeface="宋体" panose="02010600030101010101" pitchFamily="2" charset="-122"/>
              </a:rPr>
              <a:t>Retraining</a:t>
            </a:r>
            <a:r>
              <a:rPr lang="zh-CN" altLang="en-US" sz="2000">
                <a:ea typeface="宋体" panose="02010600030101010101" pitchFamily="2" charset="-122"/>
              </a:rPr>
              <a:t>）</a:t>
            </a:r>
            <a:endParaRPr lang="zh-CN" altLang="en-US" sz="200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251393" y="557064"/>
            <a:ext cx="4641215"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Efficient concept drift handling for batch android malware detection models</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5118100" y="268605"/>
            <a:ext cx="4572000" cy="229870"/>
          </a:xfrm>
          <a:prstGeom prst="rect">
            <a:avLst/>
          </a:prstGeom>
          <a:noFill/>
        </p:spPr>
        <p:txBody>
          <a:bodyPr wrap="square" rtlCol="0" anchor="t">
            <a:spAutoFit/>
          </a:bodyPr>
          <a:p>
            <a:r>
              <a:rPr lang="zh-CN" altLang="en-US" sz="900"/>
              <a:t>期刊：</a:t>
            </a:r>
            <a:r>
              <a:rPr lang="en-US" sz="900"/>
              <a:t>Pervasive and Mobile Computing</a:t>
            </a:r>
            <a:r>
              <a:rPr lang="zh-CN" altLang="en-US" sz="900">
                <a:ea typeface="宋体" panose="02010600030101010101" pitchFamily="2" charset="-122"/>
              </a:rPr>
              <a:t>（三区）</a:t>
            </a:r>
            <a:endParaRPr lang="zh-CN" altLang="en-US" sz="900">
              <a:ea typeface="宋体" panose="02010600030101010101" pitchFamily="2" charset="-122"/>
            </a:endParaRPr>
          </a:p>
        </p:txBody>
      </p:sp>
      <p:sp>
        <p:nvSpPr>
          <p:cNvPr id="3" name="Text Box 2"/>
          <p:cNvSpPr txBox="1"/>
          <p:nvPr/>
        </p:nvSpPr>
        <p:spPr>
          <a:xfrm>
            <a:off x="490220" y="1682750"/>
            <a:ext cx="8078470" cy="2584450"/>
          </a:xfrm>
          <a:prstGeom prst="rect">
            <a:avLst/>
          </a:prstGeom>
          <a:noFill/>
        </p:spPr>
        <p:txBody>
          <a:bodyPr wrap="square" rtlCol="0" anchor="t">
            <a:spAutoFit/>
          </a:bodyPr>
          <a:p>
            <a:r>
              <a:rPr lang="en-US" altLang="zh-CN">
                <a:ea typeface="宋体" panose="02010600030101010101" pitchFamily="2" charset="-122"/>
              </a:rPr>
              <a:t>A. </a:t>
            </a:r>
            <a:r>
              <a:t>重训练频率：有两种策略，本文提出的策略属于后一种，即(1) 定期进行更新操作，以及 (2) 使用更改监视器，当检测器性能下降时触发更新。</a:t>
            </a:r>
          </a:p>
          <a:p>
            <a:pPr indent="457200"/>
            <a:r>
              <a:t>本文使用Page-Hinkley (PH) 测试，这是一种流行的漂移检测算法，通过监控模型性能来检测数据变化。PH测试具有几个优点：它是非参数化的，不对数据分布做假设；计算效率高，内存需求低，适合监控高速数据流；并且对异常值有鲁棒性，能检测数据分布的逐渐变化。</a:t>
            </a:r>
          </a:p>
          <a:p/>
          <a:p/>
          <a:p/>
        </p:txBody>
      </p:sp>
      <p:sp>
        <p:nvSpPr>
          <p:cNvPr id="4" name="Text Box 3"/>
          <p:cNvSpPr txBox="1"/>
          <p:nvPr/>
        </p:nvSpPr>
        <p:spPr>
          <a:xfrm>
            <a:off x="3668395" y="1133475"/>
            <a:ext cx="1722120" cy="398780"/>
          </a:xfrm>
          <a:prstGeom prst="rect">
            <a:avLst/>
          </a:prstGeom>
          <a:noFill/>
        </p:spPr>
        <p:txBody>
          <a:bodyPr wrap="square" rtlCol="0">
            <a:spAutoFit/>
          </a:bodyPr>
          <a:p>
            <a:r>
              <a:rPr lang="en-US" altLang="zh-CN" sz="2000">
                <a:ea typeface="宋体" panose="02010600030101010101" pitchFamily="2" charset="-122"/>
              </a:rPr>
              <a:t>4</a:t>
            </a:r>
            <a:r>
              <a:rPr lang="zh-CN" altLang="en-US" sz="2000">
                <a:ea typeface="宋体" panose="02010600030101010101" pitchFamily="2" charset="-122"/>
              </a:rPr>
              <a:t>、</a:t>
            </a:r>
            <a:r>
              <a:rPr sz="2000">
                <a:ea typeface="宋体" panose="02010600030101010101" pitchFamily="2" charset="-122"/>
              </a:rPr>
              <a:t>模型概要</a:t>
            </a:r>
            <a:endParaRPr sz="2000">
              <a:ea typeface="宋体" panose="02010600030101010101" pitchFamily="2" charset="-122"/>
            </a:endParaRPr>
          </a:p>
        </p:txBody>
      </p:sp>
      <p:pic>
        <p:nvPicPr>
          <p:cNvPr id="101" name="Picture 100"/>
          <p:cNvPicPr/>
          <p:nvPr/>
        </p:nvPicPr>
        <p:blipFill>
          <a:blip r:embed="rId1"/>
          <a:stretch>
            <a:fillRect/>
          </a:stretch>
        </p:blipFill>
        <p:spPr>
          <a:xfrm>
            <a:off x="772160" y="3637915"/>
            <a:ext cx="2286000" cy="838200"/>
          </a:xfrm>
          <a:prstGeom prst="rect">
            <a:avLst/>
          </a:prstGeom>
          <a:noFill/>
          <a:ln w="9525">
            <a:noFill/>
          </a:ln>
        </p:spPr>
      </p:pic>
      <p:pic>
        <p:nvPicPr>
          <p:cNvPr id="102" name="Picture 101"/>
          <p:cNvPicPr/>
          <p:nvPr/>
        </p:nvPicPr>
        <p:blipFill>
          <a:blip r:embed="rId2"/>
          <a:stretch>
            <a:fillRect/>
          </a:stretch>
        </p:blipFill>
        <p:spPr>
          <a:xfrm>
            <a:off x="3386455" y="3893185"/>
            <a:ext cx="2286000" cy="327660"/>
          </a:xfrm>
          <a:prstGeom prst="rect">
            <a:avLst/>
          </a:prstGeom>
          <a:noFill/>
          <a:ln w="9525">
            <a:noFill/>
          </a:ln>
        </p:spPr>
      </p:pic>
      <p:pic>
        <p:nvPicPr>
          <p:cNvPr id="103" name="Picture 102"/>
          <p:cNvPicPr/>
          <p:nvPr/>
        </p:nvPicPr>
        <p:blipFill>
          <a:blip r:embed="rId3"/>
          <a:stretch>
            <a:fillRect/>
          </a:stretch>
        </p:blipFill>
        <p:spPr>
          <a:xfrm>
            <a:off x="6000750" y="3717925"/>
            <a:ext cx="2286000" cy="678180"/>
          </a:xfrm>
          <a:prstGeom prst="rect">
            <a:avLst/>
          </a:prstGeom>
          <a:noFill/>
          <a:ln w="9525">
            <a:noFill/>
          </a:ln>
        </p:spPr>
      </p:pic>
      <p:sp>
        <p:nvSpPr>
          <p:cNvPr id="2" name="Text Box 1"/>
          <p:cNvSpPr txBox="1"/>
          <p:nvPr/>
        </p:nvSpPr>
        <p:spPr>
          <a:xfrm>
            <a:off x="1244600" y="4562475"/>
            <a:ext cx="6622415" cy="368300"/>
          </a:xfrm>
          <a:prstGeom prst="rect">
            <a:avLst/>
          </a:prstGeom>
          <a:noFill/>
        </p:spPr>
        <p:txBody>
          <a:bodyPr wrap="square" rtlCol="0">
            <a:spAutoFit/>
          </a:bodyPr>
          <a:p>
            <a:r>
              <a:rPr lang="en-US"/>
              <a:t>C</a:t>
            </a:r>
            <a:r>
              <a:rPr lang="zh-CN" altLang="en-US">
                <a:ea typeface="宋体" panose="02010600030101010101" pitchFamily="2" charset="-122"/>
              </a:rPr>
              <a:t>：累计值；</a:t>
            </a:r>
            <a:r>
              <a:rPr lang="en-US" altLang="zh-CN">
                <a:ea typeface="宋体" panose="02010600030101010101" pitchFamily="2" charset="-122"/>
              </a:rPr>
              <a:t>X</a:t>
            </a:r>
            <a:r>
              <a:rPr lang="zh-CN" altLang="en-US">
                <a:ea typeface="宋体" panose="02010600030101010101" pitchFamily="2" charset="-122"/>
              </a:rPr>
              <a:t>：</a:t>
            </a:r>
            <a:r>
              <a:rPr lang="zh-CN" altLang="en-US">
                <a:ea typeface="宋体" panose="02010600030101010101" pitchFamily="2" charset="-122"/>
              </a:rPr>
              <a:t>中间值；TPR = 真阳性率。 TNR = 真实负率</a:t>
            </a:r>
            <a:endParaRPr lang="zh-CN" altLang="en-US">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251393" y="557064"/>
            <a:ext cx="4641215"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Efficient concept drift handling for batch android malware detection models</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5118100" y="268605"/>
            <a:ext cx="4572000" cy="229870"/>
          </a:xfrm>
          <a:prstGeom prst="rect">
            <a:avLst/>
          </a:prstGeom>
          <a:noFill/>
        </p:spPr>
        <p:txBody>
          <a:bodyPr wrap="square" rtlCol="0" anchor="t">
            <a:spAutoFit/>
          </a:bodyPr>
          <a:p>
            <a:r>
              <a:rPr lang="zh-CN" altLang="en-US" sz="900"/>
              <a:t>期刊：</a:t>
            </a:r>
            <a:r>
              <a:rPr lang="en-US" sz="900"/>
              <a:t>Pervasive and Mobile Computing</a:t>
            </a:r>
            <a:r>
              <a:rPr lang="zh-CN" altLang="en-US" sz="900">
                <a:ea typeface="宋体" panose="02010600030101010101" pitchFamily="2" charset="-122"/>
              </a:rPr>
              <a:t>（三区）</a:t>
            </a:r>
            <a:endParaRPr lang="zh-CN" altLang="en-US" sz="900">
              <a:ea typeface="宋体" panose="02010600030101010101" pitchFamily="2" charset="-122"/>
            </a:endParaRPr>
          </a:p>
        </p:txBody>
      </p:sp>
      <p:sp>
        <p:nvSpPr>
          <p:cNvPr id="3" name="Text Box 2"/>
          <p:cNvSpPr txBox="1"/>
          <p:nvPr/>
        </p:nvSpPr>
        <p:spPr>
          <a:xfrm>
            <a:off x="516890" y="1532255"/>
            <a:ext cx="8078470" cy="3692525"/>
          </a:xfrm>
          <a:prstGeom prst="rect">
            <a:avLst/>
          </a:prstGeom>
          <a:noFill/>
        </p:spPr>
        <p:txBody>
          <a:bodyPr wrap="square" rtlCol="0" anchor="t">
            <a:spAutoFit/>
          </a:bodyPr>
          <a:p>
            <a:r>
              <a:rPr lang="en-US">
                <a:sym typeface="+mn-ea"/>
              </a:rPr>
              <a:t>B. </a:t>
            </a:r>
            <a:r>
              <a:rPr>
                <a:sym typeface="+mn-ea"/>
              </a:rPr>
              <a:t>重训练数据：</a:t>
            </a:r>
            <a:r>
              <a:rPr lang="zh-CN">
                <a:sym typeface="+mn-ea"/>
              </a:rPr>
              <a:t>主要包括</a:t>
            </a:r>
            <a:r>
              <a:rPr>
                <a:sym typeface="+mn-ea"/>
              </a:rPr>
              <a:t>固定大小滑动窗口和主动学习方法的使用，例如不确定性采样、对比学习 OOD 方法和针对特定问题的样本选择策略。</a:t>
            </a:r>
            <a:endParaRPr>
              <a:sym typeface="+mn-ea"/>
            </a:endParaRPr>
          </a:p>
          <a:p>
            <a:r>
              <a:rPr lang="zh-CN"/>
              <a:t>本文提出的</a:t>
            </a:r>
            <a:r>
              <a:t>方法分为两个主要步骤：</a:t>
            </a:r>
          </a:p>
          <a:p>
            <a:r>
              <a:rPr lang="zh-CN">
                <a:ea typeface="宋体" panose="02010600030101010101" pitchFamily="2" charset="-122"/>
              </a:rPr>
              <a:t>（</a:t>
            </a:r>
            <a:r>
              <a:rPr lang="en-US" altLang="zh-CN">
                <a:ea typeface="宋体" panose="02010600030101010101" pitchFamily="2" charset="-122"/>
              </a:rPr>
              <a:t>1</a:t>
            </a:r>
            <a:r>
              <a:rPr lang="zh-CN">
                <a:ea typeface="宋体" panose="02010600030101010101" pitchFamily="2" charset="-122"/>
              </a:rPr>
              <a:t>）</a:t>
            </a:r>
            <a:r>
              <a:t>校准阶段：在这个阶段，研究者们首先将每个应用程序转换成一系列数字，这些数字代表了应用程序中使用的不同API调用的频率。然后，他们将这些应用程序根据它们的行为排序，把行为相似的应用程序放到一起，形成一个个“群集”。如果一个应用程序和已有的群集都不太相似，那么它就会形成一个新的群集。</a:t>
            </a:r>
          </a:p>
          <a:p>
            <a:r>
              <a:rPr lang="zh-CN">
                <a:ea typeface="宋体" panose="02010600030101010101" pitchFamily="2" charset="-122"/>
              </a:rPr>
              <a:t>（</a:t>
            </a:r>
            <a:r>
              <a:rPr lang="en-US" altLang="zh-CN">
                <a:ea typeface="宋体" panose="02010600030101010101" pitchFamily="2" charset="-122"/>
              </a:rPr>
              <a:t>2</a:t>
            </a:r>
            <a:r>
              <a:rPr lang="zh-CN">
                <a:ea typeface="宋体" panose="02010600030101010101" pitchFamily="2" charset="-122"/>
              </a:rPr>
              <a:t>）</a:t>
            </a:r>
            <a:r>
              <a:t>在线阶段：在校准阶段之后，研究者们会选择每个群集中最“孤独”的应用程序（即那些和其他应用程序差异最大的应用程序）。这些“孤独”的应用程序将会被标注（例如，决定它是正常软件还是恶意软件），并用来重新训练机器学习模型。由于这些应用程序是群集中最有代表性的，它们能提供有用的信息来帮助模型学习如何识别新的和未知的行为模式。</a:t>
            </a:r>
          </a:p>
        </p:txBody>
      </p:sp>
      <p:sp>
        <p:nvSpPr>
          <p:cNvPr id="4" name="Text Box 3"/>
          <p:cNvSpPr txBox="1"/>
          <p:nvPr/>
        </p:nvSpPr>
        <p:spPr>
          <a:xfrm>
            <a:off x="3668395" y="989330"/>
            <a:ext cx="1722120" cy="398780"/>
          </a:xfrm>
          <a:prstGeom prst="rect">
            <a:avLst/>
          </a:prstGeom>
          <a:noFill/>
        </p:spPr>
        <p:txBody>
          <a:bodyPr wrap="square" rtlCol="0">
            <a:spAutoFit/>
          </a:bodyPr>
          <a:p>
            <a:r>
              <a:rPr lang="en-US" altLang="zh-CN" sz="2000">
                <a:ea typeface="宋体" panose="02010600030101010101" pitchFamily="2" charset="-122"/>
              </a:rPr>
              <a:t>4</a:t>
            </a:r>
            <a:r>
              <a:rPr lang="zh-CN" altLang="en-US" sz="2000">
                <a:ea typeface="宋体" panose="02010600030101010101" pitchFamily="2" charset="-122"/>
              </a:rPr>
              <a:t>、</a:t>
            </a:r>
            <a:r>
              <a:rPr sz="2000">
                <a:ea typeface="宋体" panose="02010600030101010101" pitchFamily="2" charset="-122"/>
              </a:rPr>
              <a:t>模型概要</a:t>
            </a:r>
            <a:endParaRPr sz="200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251393" y="557064"/>
            <a:ext cx="4641215"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Efficient concept drift handling for batch android malware detection models</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5118100" y="268605"/>
            <a:ext cx="4572000" cy="229870"/>
          </a:xfrm>
          <a:prstGeom prst="rect">
            <a:avLst/>
          </a:prstGeom>
          <a:noFill/>
        </p:spPr>
        <p:txBody>
          <a:bodyPr wrap="square" rtlCol="0" anchor="t">
            <a:spAutoFit/>
          </a:bodyPr>
          <a:p>
            <a:r>
              <a:rPr lang="zh-CN" altLang="en-US" sz="900"/>
              <a:t>期刊：</a:t>
            </a:r>
            <a:r>
              <a:rPr lang="en-US" sz="900"/>
              <a:t>Pervasive and Mobile Computing</a:t>
            </a:r>
            <a:r>
              <a:rPr lang="zh-CN" altLang="en-US" sz="900">
                <a:ea typeface="宋体" panose="02010600030101010101" pitchFamily="2" charset="-122"/>
              </a:rPr>
              <a:t>（三区）</a:t>
            </a:r>
            <a:endParaRPr lang="zh-CN" altLang="en-US" sz="900">
              <a:ea typeface="宋体" panose="02010600030101010101" pitchFamily="2" charset="-122"/>
            </a:endParaRPr>
          </a:p>
        </p:txBody>
      </p:sp>
      <p:sp>
        <p:nvSpPr>
          <p:cNvPr id="4" name="Text Box 3"/>
          <p:cNvSpPr txBox="1"/>
          <p:nvPr/>
        </p:nvSpPr>
        <p:spPr>
          <a:xfrm>
            <a:off x="3668395" y="989330"/>
            <a:ext cx="1722120" cy="398780"/>
          </a:xfrm>
          <a:prstGeom prst="rect">
            <a:avLst/>
          </a:prstGeom>
          <a:noFill/>
        </p:spPr>
        <p:txBody>
          <a:bodyPr wrap="square" rtlCol="0">
            <a:spAutoFit/>
          </a:bodyPr>
          <a:p>
            <a:r>
              <a:rPr lang="en-US" altLang="zh-CN" sz="2000">
                <a:ea typeface="宋体" panose="02010600030101010101" pitchFamily="2" charset="-122"/>
              </a:rPr>
              <a:t>5</a:t>
            </a:r>
            <a:r>
              <a:rPr lang="zh-CN" altLang="en-US" sz="2000">
                <a:ea typeface="宋体" panose="02010600030101010101" pitchFamily="2" charset="-122"/>
              </a:rPr>
              <a:t>、</a:t>
            </a:r>
            <a:r>
              <a:rPr lang="zh-CN" altLang="en-US" sz="2000">
                <a:ea typeface="宋体" panose="02010600030101010101" pitchFamily="2" charset="-122"/>
              </a:rPr>
              <a:t>实验结果</a:t>
            </a:r>
            <a:endParaRPr lang="zh-CN" altLang="en-US" sz="2000">
              <a:ea typeface="宋体" panose="02010600030101010101" pitchFamily="2" charset="-122"/>
            </a:endParaRPr>
          </a:p>
        </p:txBody>
      </p:sp>
      <p:pic>
        <p:nvPicPr>
          <p:cNvPr id="104" name="Picture 103"/>
          <p:cNvPicPr/>
          <p:nvPr/>
        </p:nvPicPr>
        <p:blipFill>
          <a:blip r:embed="rId1"/>
          <a:stretch>
            <a:fillRect/>
          </a:stretch>
        </p:blipFill>
        <p:spPr>
          <a:xfrm>
            <a:off x="456565" y="1388110"/>
            <a:ext cx="2668905" cy="1979295"/>
          </a:xfrm>
          <a:prstGeom prst="rect">
            <a:avLst/>
          </a:prstGeom>
          <a:noFill/>
          <a:ln w="9525">
            <a:noFill/>
          </a:ln>
        </p:spPr>
      </p:pic>
      <p:pic>
        <p:nvPicPr>
          <p:cNvPr id="105" name="Picture 104"/>
          <p:cNvPicPr/>
          <p:nvPr/>
        </p:nvPicPr>
        <p:blipFill>
          <a:blip r:embed="rId2"/>
          <a:stretch>
            <a:fillRect/>
          </a:stretch>
        </p:blipFill>
        <p:spPr>
          <a:xfrm>
            <a:off x="3125470" y="1388110"/>
            <a:ext cx="2807970" cy="1598295"/>
          </a:xfrm>
          <a:prstGeom prst="rect">
            <a:avLst/>
          </a:prstGeom>
          <a:noFill/>
          <a:ln w="9525">
            <a:noFill/>
          </a:ln>
        </p:spPr>
      </p:pic>
      <p:pic>
        <p:nvPicPr>
          <p:cNvPr id="106" name="Picture 105"/>
          <p:cNvPicPr/>
          <p:nvPr/>
        </p:nvPicPr>
        <p:blipFill>
          <a:blip r:embed="rId3"/>
          <a:stretch>
            <a:fillRect/>
          </a:stretch>
        </p:blipFill>
        <p:spPr>
          <a:xfrm>
            <a:off x="5933440" y="1388110"/>
            <a:ext cx="2828925" cy="22974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0" y="2218055"/>
            <a:ext cx="4572000" cy="706755"/>
          </a:xfrm>
          <a:prstGeom prst="rect">
            <a:avLst/>
          </a:prstGeom>
          <a:noFill/>
        </p:spPr>
        <p:txBody>
          <a:bodyPr wrap="square" rtlCol="0" anchor="t">
            <a:spAutoFit/>
          </a:bodyPr>
          <a:p>
            <a:pPr marL="0" marR="0" lvl="0" indent="0" algn="ctr" defTabSz="457200" rtl="0" eaLnBrk="1" fontAlgn="auto" latinLnBrk="0" hangingPunct="1">
              <a:lnSpc>
                <a:spcPct val="100000"/>
              </a:lnSpc>
              <a:spcBef>
                <a:spcPts val="0"/>
              </a:spcBef>
              <a:spcAft>
                <a:spcPts val="0"/>
              </a:spcAft>
              <a:buClrTx/>
              <a:buSzTx/>
              <a:buFontTx/>
              <a:buNone/>
              <a:defRPr/>
            </a:pPr>
            <a:r>
              <a:rPr lang="zh-CN" altLang="en-US" sz="4000" b="1" kern="100" noProof="0">
                <a:ln>
                  <a:noFill/>
                </a:ln>
                <a:solidFill>
                  <a:schemeClr val="accent1"/>
                </a:solidFill>
                <a:effectLst/>
                <a:uLnTx/>
                <a:uFillTx/>
                <a:latin typeface="Open Sans" panose="020B0606030504020204" charset="0"/>
                <a:ea typeface="Open Sans" panose="020B0606030504020204" charset="0"/>
                <a:cs typeface="Open Sans" panose="020B0606030504020204" charset="0"/>
                <a:sym typeface="+mn-ea"/>
              </a:rPr>
              <a:t>未来</a:t>
            </a:r>
            <a:r>
              <a:rPr lang="zh-CN" altLang="en-US" sz="4000" b="1" kern="100" noProof="0">
                <a:ln>
                  <a:noFill/>
                </a:ln>
                <a:solidFill>
                  <a:schemeClr val="accent1"/>
                </a:solidFill>
                <a:effectLst/>
                <a:uLnTx/>
                <a:uFillTx/>
                <a:latin typeface="Open Sans" panose="020B0606030504020204" charset="0"/>
                <a:ea typeface="Open Sans" panose="020B0606030504020204" charset="0"/>
                <a:cs typeface="Open Sans" panose="020B0606030504020204" charset="0"/>
                <a:sym typeface="+mn-ea"/>
              </a:rPr>
              <a:t>计划</a:t>
            </a:r>
            <a:endParaRPr lang="zh-CN" altLang="en-US" sz="4000" b="1" kern="100" noProof="0">
              <a:ln>
                <a:noFill/>
              </a:ln>
              <a:solidFill>
                <a:schemeClr val="accent1"/>
              </a:solidFill>
              <a:effectLst/>
              <a:uLnTx/>
              <a:uFillTx/>
              <a:latin typeface="Open Sans" panose="020B0606030504020204" charset="0"/>
              <a:ea typeface="Open Sans" panose="020B0606030504020204" charset="0"/>
              <a:cs typeface="Open Sans" panose="020B0606030504020204" charset="0"/>
              <a:sym typeface="+mn-ea"/>
            </a:endParaRPr>
          </a:p>
        </p:txBody>
      </p:sp>
      <p:sp>
        <p:nvSpPr>
          <p:cNvPr id="3" name="Text Box 2"/>
          <p:cNvSpPr txBox="1"/>
          <p:nvPr/>
        </p:nvSpPr>
        <p:spPr>
          <a:xfrm>
            <a:off x="4250055" y="2997200"/>
            <a:ext cx="643890" cy="368300"/>
          </a:xfrm>
          <a:prstGeom prst="rect">
            <a:avLst/>
          </a:prstGeom>
          <a:noFill/>
        </p:spPr>
        <p:txBody>
          <a:bodyPr wrap="square" rtlCol="0">
            <a:spAutoFit/>
          </a:bodyPr>
          <a:p>
            <a:r>
              <a:rPr lang="zh-CN" altLang="en-US"/>
              <a:t>代码</a:t>
            </a:r>
            <a:endParaRPr lang="zh-CN" altLang="en-US"/>
          </a:p>
        </p:txBody>
      </p:sp>
      <p:sp>
        <p:nvSpPr>
          <p:cNvPr id="4" name="Text Box 3"/>
          <p:cNvSpPr txBox="1"/>
          <p:nvPr/>
        </p:nvSpPr>
        <p:spPr>
          <a:xfrm>
            <a:off x="3896995" y="3545840"/>
            <a:ext cx="1349375" cy="368300"/>
          </a:xfrm>
          <a:prstGeom prst="rect">
            <a:avLst/>
          </a:prstGeom>
          <a:noFill/>
        </p:spPr>
        <p:txBody>
          <a:bodyPr wrap="square" rtlCol="0" anchor="t">
            <a:spAutoFit/>
          </a:bodyPr>
          <a:p>
            <a:r>
              <a:rPr lang="zh-CN" altLang="en-US">
                <a:sym typeface="+mn-ea"/>
              </a:rPr>
              <a:t>高水平</a:t>
            </a:r>
            <a:r>
              <a:rPr lang="zh-CN" altLang="en-US">
                <a:sym typeface="+mn-ea"/>
              </a:rPr>
              <a:t>文章</a:t>
            </a:r>
            <a:endParaRPr lang="zh-CN" altLang="en-U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13"/>
          <p:cNvSpPr/>
          <p:nvPr/>
        </p:nvSpPr>
        <p:spPr>
          <a:xfrm rot="10800000">
            <a:off x="0" y="0"/>
            <a:ext cx="9144000" cy="3992136"/>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1" name="矩形 20"/>
          <p:cNvSpPr/>
          <p:nvPr/>
        </p:nvSpPr>
        <p:spPr bwMode="auto">
          <a:xfrm>
            <a:off x="2970212" y="2162234"/>
            <a:ext cx="3203575" cy="70675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rPr>
              <a:t>THANK YOU</a:t>
            </a:r>
            <a:endPar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cxnSp>
        <p:nvCxnSpPr>
          <p:cNvPr id="28" name="直接连接符 27"/>
          <p:cNvCxnSpPr/>
          <p:nvPr/>
        </p:nvCxnSpPr>
        <p:spPr>
          <a:xfrm>
            <a:off x="3465776" y="3213149"/>
            <a:ext cx="2444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893848" y="651943"/>
            <a:ext cx="1356304" cy="1356304"/>
            <a:chOff x="3893848" y="1276412"/>
            <a:chExt cx="1356304" cy="1356304"/>
          </a:xfrm>
        </p:grpSpPr>
        <p:sp>
          <p:nvSpPr>
            <p:cNvPr id="3" name="椭圆 2"/>
            <p:cNvSpPr/>
            <p:nvPr/>
          </p:nvSpPr>
          <p:spPr>
            <a:xfrm>
              <a:off x="3893848" y="1276412"/>
              <a:ext cx="1356304" cy="1356304"/>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sp>
          <p:nvSpPr>
            <p:cNvPr id="31" name="Freeform 5"/>
            <p:cNvSpPr>
              <a:spLocks noEditPoints="1"/>
            </p:cNvSpPr>
            <p:nvPr/>
          </p:nvSpPr>
          <p:spPr bwMode="auto">
            <a:xfrm>
              <a:off x="4008813" y="1508646"/>
              <a:ext cx="1126374" cy="827336"/>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grpSp>
    </p:spTree>
  </p:cSld>
  <p:clrMapOvr>
    <a:masterClrMapping/>
  </p:clrMapOvr>
</p:sld>
</file>

<file path=ppt/tags/tag1.xml><?xml version="1.0" encoding="utf-8"?>
<p:tagLst xmlns:p="http://schemas.openxmlformats.org/presentationml/2006/main">
  <p:tag name="KSO_WPP_MARK_KEY" val="9c733616-6340-4497-9593-42f2bdf4ffc4"/>
  <p:tag name="COMMONDATA" val="eyJoZGlkIjoiMmNmYmEwOWQ4Y2Q0M2IxMGZkNjI4ZjhkZDQyNzg1OTYifQ=="/>
</p:tagLst>
</file>

<file path=ppt/theme/theme1.xml><?xml version="1.0" encoding="utf-8"?>
<a:theme xmlns:a="http://schemas.openxmlformats.org/drawingml/2006/main" name="Office 主题​​">
  <a:themeElements>
    <a:clrScheme name="2经典蓝配色方案">
      <a:dk1>
        <a:sysClr val="windowText" lastClr="000000"/>
      </a:dk1>
      <a:lt1>
        <a:sysClr val="window" lastClr="FFFFFF"/>
      </a:lt1>
      <a:dk2>
        <a:srgbClr val="EEF2F5"/>
      </a:dk2>
      <a:lt2>
        <a:srgbClr val="E7E6E6"/>
      </a:lt2>
      <a:accent1>
        <a:srgbClr val="0F4C82"/>
      </a:accent1>
      <a:accent2>
        <a:srgbClr val="B3C6D5"/>
      </a:accent2>
      <a:accent3>
        <a:srgbClr val="F7B793"/>
      </a:accent3>
      <a:accent4>
        <a:srgbClr val="F4DBB2"/>
      </a:accent4>
      <a:accent5>
        <a:srgbClr val="4472C4"/>
      </a:accent5>
      <a:accent6>
        <a:srgbClr val="70AD47"/>
      </a:accent6>
      <a:hlink>
        <a:srgbClr val="000000"/>
      </a:hlink>
      <a:folHlink>
        <a:srgbClr val="954F72"/>
      </a:folHlink>
    </a:clrScheme>
    <a:fontScheme name="标准5-3">
      <a:majorFont>
        <a:latin typeface="Open Sans"/>
        <a:ea typeface="Open Sans"/>
        <a:cs typeface=""/>
      </a:majorFont>
      <a:minorFont>
        <a:latin typeface="Open Sans"/>
        <a:ea typeface="Open Sans"/>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1650</Words>
  <Application>WPS Presentation</Application>
  <PresentationFormat>全屏显示(16:9)</PresentationFormat>
  <Paragraphs>89</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Open Sans</vt:lpstr>
      <vt:lpstr>Segoe Print</vt:lpstr>
      <vt:lpstr>Calibri Light</vt:lpstr>
      <vt:lpstr>方正宋刻本秀楷简体</vt:lpstr>
      <vt:lpstr>Open Sans Light</vt:lpstr>
      <vt:lpstr>微软雅黑</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23914</cp:lastModifiedBy>
  <cp:revision>279</cp:revision>
  <dcterms:created xsi:type="dcterms:W3CDTF">2020-01-28T04:26:00Z</dcterms:created>
  <dcterms:modified xsi:type="dcterms:W3CDTF">2024-01-06T06:51:49Z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FD3F13E468A14FA282CDA35B94DA8C3E_11</vt:lpwstr>
  </property>
</Properties>
</file>