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8" r:id="rId3"/>
    <p:sldId id="352" r:id="rId4"/>
    <p:sldId id="347" r:id="rId5"/>
    <p:sldId id="353" r:id="rId6"/>
    <p:sldId id="354" r:id="rId7"/>
    <p:sldId id="355" r:id="rId8"/>
    <p:sldId id="356" r:id="rId9"/>
    <p:sldId id="28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B9"/>
    <a:srgbClr val="7FD13B"/>
    <a:srgbClr val="254E8B"/>
    <a:srgbClr val="6CAE43"/>
    <a:srgbClr val="224982"/>
    <a:srgbClr val="203E6B"/>
    <a:srgbClr val="1D3353"/>
    <a:srgbClr val="FAF9FA"/>
    <a:srgbClr val="F6F6F7"/>
    <a:srgbClr val="F5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77205" autoAdjust="0"/>
  </p:normalViewPr>
  <p:slideViewPr>
    <p:cSldViewPr snapToGrid="0">
      <p:cViewPr varScale="1">
        <p:scale>
          <a:sx n="61" d="100"/>
          <a:sy n="61" d="100"/>
        </p:scale>
        <p:origin x="7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2024/3/23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a:t>
            </a:fld>
            <a:endParaRPr lang="zh-CN" altLang="en-US" dirty="0"/>
          </a:p>
        </p:txBody>
      </p:sp>
    </p:spTree>
    <p:extLst>
      <p:ext uri="{BB962C8B-B14F-4D97-AF65-F5344CB8AC3E}">
        <p14:creationId xmlns:p14="http://schemas.microsoft.com/office/powerpoint/2010/main" val="129458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spcBef>
                <a:spcPts val="840"/>
              </a:spcBef>
              <a:buFont typeface="+mj-lt"/>
              <a:buNone/>
            </a:pPr>
            <a:r>
              <a:rPr lang="zh-CN" altLang="en-US"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传统的</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应用</a:t>
            </a:r>
            <a:r>
              <a:rPr lang="zh-CN" altLang="en-US"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在</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无线传感器网络的覆盖优化</a:t>
            </a:r>
            <a:r>
              <a:rPr lang="zh-CN" altLang="en-US"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的</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群体智能优化算法，</a:t>
            </a:r>
            <a:endParaRPr lang="en-US"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endParaRPr>
          </a:p>
          <a:p>
            <a:pPr marL="0" lvl="0" indent="0" algn="just">
              <a:spcBef>
                <a:spcPts val="840"/>
              </a:spcBef>
              <a:buFont typeface="+mj-lt"/>
              <a:buNone/>
            </a:pPr>
            <a:r>
              <a:rPr lang="zh-CN" altLang="en-US"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比</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如粒子群、蚁群、人工蜂群</a:t>
            </a:r>
            <a:r>
              <a:rPr lang="zh-CN" altLang="en-US"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存在求解精度低、收敛速度慢、在优化网络覆盖时容易陷入局部最优等问题，</a:t>
            </a:r>
            <a:endParaRPr lang="en-US"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endParaRPr>
          </a:p>
          <a:p>
            <a:pPr marL="0" lvl="0" indent="0" algn="just">
              <a:spcBef>
                <a:spcPts val="840"/>
              </a:spcBef>
              <a:buFont typeface="+mj-lt"/>
              <a:buNone/>
            </a:pP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导致网络数据传输精度差、节点冗余。因此，本文提出了一种模拟退火法优化的灰狼算法</a:t>
            </a:r>
            <a:r>
              <a:rPr lang="en-US"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(SA-GWO)</a:t>
            </a:r>
            <a:r>
              <a:rPr lang="zh-CN" altLang="zh-CN" sz="1800" spc="75"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，有效地安排监测区域内的传感器节点，提高覆盖范围，减少传感器节点的冗余，延长网络生命周期。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2</a:t>
            </a:fld>
            <a:endParaRPr lang="zh-CN" altLang="en-US" dirty="0"/>
          </a:p>
        </p:txBody>
      </p:sp>
    </p:spTree>
    <p:extLst>
      <p:ext uri="{BB962C8B-B14F-4D97-AF65-F5344CB8AC3E}">
        <p14:creationId xmlns:p14="http://schemas.microsoft.com/office/powerpoint/2010/main" val="65739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本文采用概率感知模型来计算网络的覆盖率。无线传感器网络中各传感器节点的覆盖以自身为传感中心，具有固定通信半径的圆形区域。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为了简化无线传感器网络的覆盖问题，可以将监测区域表示为</a:t>
            </a:r>
            <a:r>
              <a:rPr lang="en-US" altLang="zh-CN" b="0" i="0" dirty="0">
                <a:solidFill>
                  <a:srgbClr val="000000"/>
                </a:solidFill>
                <a:effectLst/>
                <a:latin typeface="微软雅黑" panose="020B0503020204020204" pitchFamily="34" charset="-122"/>
                <a:ea typeface="微软雅黑" panose="020B0503020204020204" pitchFamily="34" charset="-122"/>
              </a:rPr>
              <a:t>m × n</a:t>
            </a:r>
            <a:r>
              <a:rPr lang="zh-CN" altLang="en-US" b="0" i="0" dirty="0">
                <a:solidFill>
                  <a:srgbClr val="000000"/>
                </a:solidFill>
                <a:effectLst/>
                <a:latin typeface="微软雅黑" panose="020B0503020204020204" pitchFamily="34" charset="-122"/>
                <a:ea typeface="微软雅黑" panose="020B0503020204020204" pitchFamily="34" charset="-122"/>
              </a:rPr>
              <a:t>个像素的一块区域。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第</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个传感器节点</a:t>
            </a:r>
            <a:r>
              <a:rPr lang="en-US" altLang="zh-CN" b="0" i="0" dirty="0" err="1">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的位置为</a:t>
            </a:r>
            <a:r>
              <a:rPr lang="en-US" altLang="zh-CN" b="0" i="0" dirty="0">
                <a:solidFill>
                  <a:srgbClr val="000000"/>
                </a:solidFill>
                <a:effectLst/>
                <a:latin typeface="微软雅黑" panose="020B0503020204020204" pitchFamily="34" charset="-122"/>
                <a:ea typeface="微软雅黑" panose="020B0503020204020204" pitchFamily="34" charset="-122"/>
              </a:rPr>
              <a:t>(xi, </a:t>
            </a:r>
            <a:r>
              <a:rPr lang="en-US" altLang="zh-CN" b="0" i="0" dirty="0" err="1">
                <a:solidFill>
                  <a:srgbClr val="000000"/>
                </a:solidFill>
                <a:effectLst/>
                <a:latin typeface="微软雅黑" panose="020B0503020204020204" pitchFamily="34" charset="-122"/>
                <a:ea typeface="微软雅黑" panose="020B0503020204020204" pitchFamily="34" charset="-122"/>
              </a:rPr>
              <a:t>yi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假设像素点</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的坐标为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xH</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yH</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，公式（</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）表示像素点到传感器节点</a:t>
            </a:r>
            <a:r>
              <a:rPr lang="en-US" altLang="zh-CN" b="0" i="0" dirty="0" err="1">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的距离，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公式（</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）表示传感器节点</a:t>
            </a:r>
            <a:r>
              <a:rPr lang="en-US" altLang="zh-CN" b="0" i="0" dirty="0" err="1">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感知像素</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的概率</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公式（</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）表示无线传感器网络中像素</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处的传感器节点被传感器节点集</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感知的联合概率</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3</a:t>
            </a:fld>
            <a:endParaRPr lang="zh-CN" altLang="en-US" dirty="0"/>
          </a:p>
        </p:txBody>
      </p:sp>
    </p:spTree>
    <p:extLst>
      <p:ext uri="{BB962C8B-B14F-4D97-AF65-F5344CB8AC3E}">
        <p14:creationId xmlns:p14="http://schemas.microsoft.com/office/powerpoint/2010/main" val="269984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参数</a:t>
            </a:r>
            <a:r>
              <a:rPr lang="en-US" altLang="zh-CN" b="0" i="0" dirty="0">
                <a:solidFill>
                  <a:srgbClr val="000000"/>
                </a:solidFill>
                <a:effectLst/>
                <a:latin typeface="微软雅黑" panose="020B0503020204020204" pitchFamily="34" charset="-122"/>
                <a:ea typeface="微软雅黑" panose="020B0503020204020204" pitchFamily="34" charset="-122"/>
              </a:rPr>
              <a:t>Xα</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Xβ</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Xδ</a:t>
            </a:r>
            <a:r>
              <a:rPr lang="zh-CN" altLang="en-US" b="0" i="0" dirty="0">
                <a:solidFill>
                  <a:srgbClr val="000000"/>
                </a:solidFill>
                <a:effectLst/>
                <a:latin typeface="微软雅黑" panose="020B0503020204020204" pitchFamily="34" charset="-122"/>
                <a:ea typeface="微软雅黑" panose="020B0503020204020204" pitchFamily="34" charset="-122"/>
              </a:rPr>
              <a:t>是种群中最优，次优，以及排名第三的个体的位置，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这里是这三个个体的位置更新公式，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其中参数</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为当前迭代次数，</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Ad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 |Cd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Xd</a:t>
            </a:r>
            <a:r>
              <a:rPr lang="en-US" altLang="zh-CN" b="0" i="0" dirty="0">
                <a:solidFill>
                  <a:srgbClr val="000000"/>
                </a:solidFill>
                <a:effectLst/>
                <a:latin typeface="微软雅黑" panose="020B0503020204020204" pitchFamily="34" charset="-122"/>
                <a:ea typeface="微软雅黑" panose="020B0503020204020204" pitchFamily="34" charset="-122"/>
              </a:rPr>
              <a:t> α(t)−</a:t>
            </a:r>
            <a:r>
              <a:rPr lang="en-US" altLang="zh-CN" b="0" i="0" dirty="0" err="1">
                <a:solidFill>
                  <a:srgbClr val="000000"/>
                </a:solidFill>
                <a:effectLst/>
                <a:latin typeface="微软雅黑" panose="020B0503020204020204" pitchFamily="34" charset="-122"/>
                <a:ea typeface="微软雅黑" panose="020B0503020204020204" pitchFamily="34" charset="-122"/>
              </a:rPr>
              <a:t>Xd</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 (t)|</a:t>
            </a:r>
            <a:r>
              <a:rPr lang="zh-CN" altLang="en-US" b="0" i="0" dirty="0">
                <a:solidFill>
                  <a:srgbClr val="000000"/>
                </a:solidFill>
                <a:effectLst/>
                <a:latin typeface="微软雅黑" panose="020B0503020204020204" pitchFamily="34" charset="-122"/>
                <a:ea typeface="微软雅黑" panose="020B0503020204020204" pitchFamily="34" charset="-122"/>
              </a:rPr>
              <a:t>表示的封闭步长，</a:t>
            </a:r>
            <a:r>
              <a:rPr lang="en-US" altLang="zh-CN" b="0" i="0" dirty="0">
                <a:solidFill>
                  <a:srgbClr val="000000"/>
                </a:solidFill>
                <a:effectLst/>
                <a:latin typeface="微软雅黑" panose="020B0503020204020204" pitchFamily="34" charset="-122"/>
                <a:ea typeface="微软雅黑" panose="020B0503020204020204" pitchFamily="34" charset="-122"/>
              </a:rPr>
              <a:t>Ad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是一个收敛因子，</a:t>
            </a:r>
            <a:r>
              <a:rPr lang="en-US" altLang="zh-CN" b="0" i="0" dirty="0">
                <a:solidFill>
                  <a:srgbClr val="000000"/>
                </a:solidFill>
                <a:effectLst/>
                <a:latin typeface="微软雅黑" panose="020B0503020204020204" pitchFamily="34" charset="-122"/>
                <a:ea typeface="微软雅黑" panose="020B0503020204020204" pitchFamily="34" charset="-122"/>
              </a:rPr>
              <a:t>Cd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表示的是摆动因子。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4</a:t>
            </a:fld>
            <a:endParaRPr lang="zh-CN" altLang="en-US" dirty="0"/>
          </a:p>
        </p:txBody>
      </p:sp>
    </p:spTree>
    <p:extLst>
      <p:ext uri="{BB962C8B-B14F-4D97-AF65-F5344CB8AC3E}">
        <p14:creationId xmlns:p14="http://schemas.microsoft.com/office/powerpoint/2010/main" val="10531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这个是基于模拟退火算法对灰狼优化算法进行改进的算法流程图。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GWO</a:t>
            </a:r>
            <a:r>
              <a:rPr lang="zh-CN" altLang="en-US" b="0" i="0" dirty="0">
                <a:solidFill>
                  <a:srgbClr val="000000"/>
                </a:solidFill>
                <a:effectLst/>
                <a:latin typeface="微软雅黑" panose="020B0503020204020204" pitchFamily="34" charset="-122"/>
                <a:ea typeface="微软雅黑" panose="020B0503020204020204" pitchFamily="34" charset="-122"/>
              </a:rPr>
              <a:t>算法存在收敛速度慢、全局搜索能力弱等缺点，并且在连续迭代中，</a:t>
            </a:r>
            <a:r>
              <a:rPr lang="en-US" altLang="zh-CN" b="0" i="0" dirty="0">
                <a:solidFill>
                  <a:srgbClr val="000000"/>
                </a:solidFill>
                <a:effectLst/>
                <a:latin typeface="微软雅黑" panose="020B0503020204020204" pitchFamily="34" charset="-122"/>
                <a:ea typeface="微软雅黑" panose="020B0503020204020204" pitchFamily="34" charset="-122"/>
              </a:rPr>
              <a:t>GWO</a:t>
            </a:r>
            <a:r>
              <a:rPr lang="zh-CN" altLang="en-US" b="0" i="0" dirty="0">
                <a:solidFill>
                  <a:srgbClr val="000000"/>
                </a:solidFill>
                <a:effectLst/>
                <a:latin typeface="微软雅黑" panose="020B0503020204020204" pitchFamily="34" charset="-122"/>
                <a:ea typeface="微软雅黑" panose="020B0503020204020204" pitchFamily="34" charset="-122"/>
              </a:rPr>
              <a:t>算法容易陷入局部最优。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在优化适应度函数的过程中，如果适应度函数存在局部极值，那么在优化过程中一旦陷入局部最优，就无法逃脱。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模拟退火的思想可以改善这个问题。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模拟退火算法的特点是既能接受好的解，又能以一定的概率接受坏的解。这样，当算法陷入局部最优解时，就有可能跳出局部极值。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左边部分主要是根据灰狼算法对种群中的最优以及次优解的位置进行更新，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右边部分利用了模拟退火算法的思想，当个体未达到冷却状态时，根据模拟退火公式对其进行冷却处理，直到达到冷却状态。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本文提出的</a:t>
            </a:r>
            <a:r>
              <a:rPr lang="zh-CN" altLang="en-US" sz="1200" dirty="0">
                <a:solidFill>
                  <a:srgbClr val="000000"/>
                </a:solidFill>
                <a:latin typeface="微软雅黑" panose="020B0503020204020204" pitchFamily="34" charset="-122"/>
                <a:ea typeface="微软雅黑" panose="020B0503020204020204" pitchFamily="34" charset="-122"/>
              </a:rPr>
              <a:t>基于模拟退火优化的灰狼算法</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，将模拟退火算法嵌入到种群的搜索行为结束和种群的更新之前，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增强全局优化能力，提高算法的收敛速度。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5</a:t>
            </a:fld>
            <a:endParaRPr lang="zh-CN" altLang="en-US" dirty="0"/>
          </a:p>
        </p:txBody>
      </p:sp>
    </p:spTree>
    <p:extLst>
      <p:ext uri="{BB962C8B-B14F-4D97-AF65-F5344CB8AC3E}">
        <p14:creationId xmlns:p14="http://schemas.microsoft.com/office/powerpoint/2010/main" val="10686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这个是将本文提出的</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算法应用到无限传感器网络部署中的流程图，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把</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算法的优化目标设计为求解无线传感器网络覆盖优化目标函数的最大值，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输出</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优化后的覆盖，得到优化部署后待测区域内所有传感器节点的分布位置。</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6</a:t>
            </a:fld>
            <a:endParaRPr lang="zh-CN" altLang="en-US" dirty="0"/>
          </a:p>
        </p:txBody>
      </p:sp>
    </p:spTree>
    <p:extLst>
      <p:ext uri="{BB962C8B-B14F-4D97-AF65-F5344CB8AC3E}">
        <p14:creationId xmlns:p14="http://schemas.microsoft.com/office/powerpoint/2010/main" val="302571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这三张图是分别使用了不同的优化算法对无线传感器网络覆盖进行优化的节点覆盖范围图，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为基于粒子群优化</a:t>
            </a:r>
            <a:r>
              <a:rPr lang="en-US" altLang="zh-CN" b="0" i="0" dirty="0">
                <a:solidFill>
                  <a:srgbClr val="000000"/>
                </a:solidFill>
                <a:effectLst/>
                <a:latin typeface="微软雅黑" panose="020B0503020204020204" pitchFamily="34" charset="-122"/>
                <a:ea typeface="微软雅黑" panose="020B0503020204020204" pitchFamily="34" charset="-122"/>
              </a:rPr>
              <a:t>(PSO)</a:t>
            </a:r>
            <a:r>
              <a:rPr lang="zh-CN" altLang="en-US" b="0" i="0" dirty="0">
                <a:solidFill>
                  <a:srgbClr val="000000"/>
                </a:solidFill>
                <a:effectLst/>
                <a:latin typeface="微软雅黑" panose="020B0503020204020204" pitchFamily="34" charset="-122"/>
                <a:ea typeface="微软雅黑" panose="020B0503020204020204" pitchFamily="34" charset="-122"/>
              </a:rPr>
              <a:t>的节点覆盖范围，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为基于灰狼优化算法</a:t>
            </a:r>
            <a:r>
              <a:rPr lang="en-US" altLang="zh-CN" b="0" i="0" dirty="0">
                <a:solidFill>
                  <a:srgbClr val="000000"/>
                </a:solidFill>
                <a:effectLst/>
                <a:latin typeface="微软雅黑" panose="020B0503020204020204" pitchFamily="34" charset="-122"/>
                <a:ea typeface="微软雅黑" panose="020B0503020204020204" pitchFamily="34" charset="-122"/>
              </a:rPr>
              <a:t>(GWO)</a:t>
            </a:r>
            <a:r>
              <a:rPr lang="zh-CN" altLang="en-US" b="0" i="0" dirty="0">
                <a:solidFill>
                  <a:srgbClr val="000000"/>
                </a:solidFill>
                <a:effectLst/>
                <a:latin typeface="微软雅黑" panose="020B0503020204020204" pitchFamily="34" charset="-122"/>
                <a:ea typeface="微软雅黑" panose="020B0503020204020204" pitchFamily="34" charset="-122"/>
              </a:rPr>
              <a:t>的节点覆盖范围，图</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为基于模拟退火优化的灰狼算法</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的节点覆盖范围。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对这些图比较可以看出，</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算法在</a:t>
            </a:r>
            <a:r>
              <a:rPr lang="en-US" altLang="zh-CN" b="0" i="0" dirty="0">
                <a:solidFill>
                  <a:srgbClr val="000000"/>
                </a:solidFill>
                <a:effectLst/>
                <a:latin typeface="微软雅黑" panose="020B0503020204020204" pitchFamily="34" charset="-122"/>
                <a:ea typeface="微软雅黑" panose="020B0503020204020204" pitchFamily="34" charset="-122"/>
              </a:rPr>
              <a:t>1000</a:t>
            </a:r>
            <a:r>
              <a:rPr lang="zh-CN" altLang="en-US" b="0" i="0" dirty="0">
                <a:solidFill>
                  <a:srgbClr val="000000"/>
                </a:solidFill>
                <a:effectLst/>
                <a:latin typeface="微软雅黑" panose="020B0503020204020204" pitchFamily="34" charset="-122"/>
                <a:ea typeface="微软雅黑" panose="020B0503020204020204" pitchFamily="34" charset="-122"/>
              </a:rPr>
              <a:t>次迭代后，传感器节点基本可以覆盖大部分区域，传感器网络的覆盖率接近</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7</a:t>
            </a:fld>
            <a:endParaRPr lang="zh-CN" altLang="en-US" dirty="0"/>
          </a:p>
        </p:txBody>
      </p:sp>
    </p:spTree>
    <p:extLst>
      <p:ext uri="{BB962C8B-B14F-4D97-AF65-F5344CB8AC3E}">
        <p14:creationId xmlns:p14="http://schemas.microsoft.com/office/powerpoint/2010/main" val="28074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从这三个图可以看出，</a:t>
            </a:r>
            <a:r>
              <a:rPr lang="en-US" altLang="zh-CN" b="0" i="0" dirty="0">
                <a:solidFill>
                  <a:srgbClr val="000000"/>
                </a:solidFill>
                <a:effectLst/>
                <a:latin typeface="微软雅黑" panose="020B0503020204020204" pitchFamily="34" charset="-122"/>
                <a:ea typeface="微软雅黑" panose="020B0503020204020204" pitchFamily="34" charset="-122"/>
              </a:rPr>
              <a:t>PSO</a:t>
            </a:r>
            <a:r>
              <a:rPr lang="zh-CN" altLang="en-US" b="0" i="0" dirty="0">
                <a:solidFill>
                  <a:srgbClr val="000000"/>
                </a:solidFill>
                <a:effectLst/>
                <a:latin typeface="微软雅黑" panose="020B0503020204020204" pitchFamily="34" charset="-122"/>
                <a:ea typeface="微软雅黑" panose="020B0503020204020204" pitchFamily="34" charset="-122"/>
              </a:rPr>
              <a:t>算法的网络能耗最大，且大部分节点能耗较高，不均衡，最高达到</a:t>
            </a:r>
            <a:r>
              <a:rPr lang="en-US" altLang="zh-CN" b="0" i="0" dirty="0">
                <a:solidFill>
                  <a:srgbClr val="000000"/>
                </a:solidFill>
                <a:effectLst/>
                <a:latin typeface="微软雅黑" panose="020B0503020204020204" pitchFamily="34" charset="-122"/>
                <a:ea typeface="微软雅黑" panose="020B0503020204020204" pitchFamily="34" charset="-122"/>
              </a:rPr>
              <a:t>0.2 j </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GWO</a:t>
            </a:r>
            <a:r>
              <a:rPr lang="zh-CN" altLang="en-US" b="0" i="0" dirty="0">
                <a:solidFill>
                  <a:srgbClr val="000000"/>
                </a:solidFill>
                <a:effectLst/>
                <a:latin typeface="微软雅黑" panose="020B0503020204020204" pitchFamily="34" charset="-122"/>
                <a:ea typeface="微软雅黑" panose="020B0503020204020204" pitchFamily="34" charset="-122"/>
              </a:rPr>
              <a:t>算法的网络能耗相对较小，大部分节点能耗较高，且能耗相对均衡。网络节点的最大能耗达到</a:t>
            </a:r>
            <a:r>
              <a:rPr lang="en-US" altLang="zh-CN" b="0" i="0" dirty="0">
                <a:solidFill>
                  <a:srgbClr val="000000"/>
                </a:solidFill>
                <a:effectLst/>
                <a:latin typeface="微软雅黑" panose="020B0503020204020204" pitchFamily="34" charset="-122"/>
                <a:ea typeface="微软雅黑" panose="020B0503020204020204" pitchFamily="34" charset="-122"/>
              </a:rPr>
              <a:t>0.11J.</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本文提出的</a:t>
            </a:r>
            <a:r>
              <a:rPr lang="en-US" altLang="zh-CN" b="0" i="0" dirty="0">
                <a:solidFill>
                  <a:srgbClr val="000000"/>
                </a:solidFill>
                <a:effectLst/>
                <a:latin typeface="微软雅黑" panose="020B0503020204020204" pitchFamily="34" charset="-122"/>
                <a:ea typeface="微软雅黑" panose="020B0503020204020204" pitchFamily="34" charset="-122"/>
              </a:rPr>
              <a:t>SA-GWO</a:t>
            </a:r>
            <a:r>
              <a:rPr lang="zh-CN" altLang="en-US" b="0" i="0" dirty="0">
                <a:solidFill>
                  <a:srgbClr val="000000"/>
                </a:solidFill>
                <a:effectLst/>
                <a:latin typeface="微软雅黑" panose="020B0503020204020204" pitchFamily="34" charset="-122"/>
                <a:ea typeface="微软雅黑" panose="020B0503020204020204" pitchFamily="34" charset="-122"/>
              </a:rPr>
              <a:t>算法网络能耗最小，传感器节点的能耗相对均衡。网络节点的最大能耗为</a:t>
            </a:r>
            <a:r>
              <a:rPr lang="en-US" altLang="zh-CN" b="0" i="0" dirty="0">
                <a:solidFill>
                  <a:srgbClr val="000000"/>
                </a:solidFill>
                <a:effectLst/>
                <a:latin typeface="微软雅黑" panose="020B0503020204020204" pitchFamily="34" charset="-122"/>
                <a:ea typeface="微软雅黑" panose="020B0503020204020204" pitchFamily="34" charset="-122"/>
              </a:rPr>
              <a:t>0.05 J.</a:t>
            </a:r>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8</a:t>
            </a:fld>
            <a:endParaRPr lang="zh-CN" altLang="en-US" dirty="0"/>
          </a:p>
        </p:txBody>
      </p:sp>
    </p:spTree>
    <p:extLst>
      <p:ext uri="{BB962C8B-B14F-4D97-AF65-F5344CB8AC3E}">
        <p14:creationId xmlns:p14="http://schemas.microsoft.com/office/powerpoint/2010/main" val="208162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2024/3/23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0" y="-7939"/>
            <a:ext cx="73152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7217411" y="-7938"/>
            <a:ext cx="4994255"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3" name="文本框 14"/>
          <p:cNvSpPr txBox="1">
            <a:spLocks noChangeArrowheads="1"/>
          </p:cNvSpPr>
          <p:nvPr/>
        </p:nvSpPr>
        <p:spPr bwMode="auto">
          <a:xfrm>
            <a:off x="4659678" y="5544161"/>
            <a:ext cx="25635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汇报人：肖慧兰</a:t>
            </a:r>
            <a:endParaRPr lang="en-US" altLang="zh-CN" sz="2400" dirty="0">
              <a:solidFill>
                <a:srgbClr val="242B33"/>
              </a:solidFill>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时间：</a:t>
            </a:r>
            <a:r>
              <a:rPr lang="en-US" altLang="zh-CN" sz="2400" dirty="0">
                <a:solidFill>
                  <a:srgbClr val="242B33"/>
                </a:solidFill>
                <a:latin typeface="Arial" panose="020B0604020202020204" pitchFamily="34" charset="0"/>
                <a:ea typeface="微软雅黑" panose="020B0503020204020204" pitchFamily="34" charset="-122"/>
              </a:rPr>
              <a:t>2024/3/23</a:t>
            </a:r>
            <a:endParaRPr lang="zh-CN" altLang="en-US" sz="2400" dirty="0">
              <a:solidFill>
                <a:srgbClr val="242B33"/>
              </a:solidFill>
              <a:latin typeface="Arial" panose="020B0604020202020204" pitchFamily="34" charset="0"/>
              <a:ea typeface="微软雅黑" panose="020B0503020204020204" pitchFamily="34" charset="-122"/>
            </a:endParaRPr>
          </a:p>
        </p:txBody>
      </p:sp>
      <p:sp>
        <p:nvSpPr>
          <p:cNvPr id="24" name="文本框 15"/>
          <p:cNvSpPr txBox="1">
            <a:spLocks noChangeArrowheads="1"/>
          </p:cNvSpPr>
          <p:nvPr/>
        </p:nvSpPr>
        <p:spPr bwMode="auto">
          <a:xfrm>
            <a:off x="132180" y="4624231"/>
            <a:ext cx="11394097"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buNone/>
            </a:pPr>
            <a:r>
              <a:rPr lang="zh-CN" altLang="en-US" sz="3200" dirty="0">
                <a:solidFill>
                  <a:srgbClr val="000000"/>
                </a:solidFill>
                <a:latin typeface="微软雅黑" panose="020B0503020204020204" pitchFamily="34" charset="-122"/>
                <a:ea typeface="微软雅黑" panose="020B0503020204020204" pitchFamily="34" charset="-122"/>
              </a:rPr>
              <a:t>基于模拟退火优化灰狼算法的无线传感器网络覆盖优化策略</a:t>
            </a:r>
            <a:br>
              <a:rPr lang="zh-CN" altLang="en-US" sz="3200" dirty="0"/>
            </a:br>
            <a:endParaRPr lang="zh-CN" altLang="en-US" sz="3200" b="1" dirty="0">
              <a:solidFill>
                <a:srgbClr val="242B33"/>
              </a:solidFill>
              <a:latin typeface="Arial" panose="020B0604020202020204" pitchFamily="34" charset="0"/>
              <a:ea typeface="微软雅黑" panose="020B0503020204020204" pitchFamily="34" charset="-122"/>
            </a:endParaRPr>
          </a:p>
        </p:txBody>
      </p:sp>
      <p:pic>
        <p:nvPicPr>
          <p:cNvPr id="22" name="图片 21">
            <a:extLst>
              <a:ext uri="{FF2B5EF4-FFF2-40B4-BE49-F238E27FC236}">
                <a16:creationId xmlns:a16="http://schemas.microsoft.com/office/drawing/2014/main" id="{DCFA8424-581B-4896-9E22-650FB90B415B}"/>
              </a:ext>
            </a:extLst>
          </p:cNvPr>
          <p:cNvPicPr>
            <a:picLocks noChangeAspect="1"/>
          </p:cNvPicPr>
          <p:nvPr/>
        </p:nvPicPr>
        <p:blipFill>
          <a:blip r:embed="rId4"/>
          <a:stretch>
            <a:fillRect/>
          </a:stretch>
        </p:blipFill>
        <p:spPr>
          <a:xfrm>
            <a:off x="0" y="352424"/>
            <a:ext cx="3042949" cy="786001"/>
          </a:xfrm>
          <a:prstGeom prst="rect">
            <a:avLst/>
          </a:prstGeom>
        </p:spPr>
      </p:pic>
      <p:pic>
        <p:nvPicPr>
          <p:cNvPr id="3" name="图片 2">
            <a:extLst>
              <a:ext uri="{FF2B5EF4-FFF2-40B4-BE49-F238E27FC236}">
                <a16:creationId xmlns:a16="http://schemas.microsoft.com/office/drawing/2014/main" id="{6D20E068-0578-CEB7-E109-0165C99C9D18}"/>
              </a:ext>
            </a:extLst>
          </p:cNvPr>
          <p:cNvPicPr>
            <a:picLocks noChangeAspect="1"/>
          </p:cNvPicPr>
          <p:nvPr/>
        </p:nvPicPr>
        <p:blipFill>
          <a:blip r:embed="rId5"/>
          <a:stretch>
            <a:fillRect/>
          </a:stretch>
        </p:blipFill>
        <p:spPr>
          <a:xfrm>
            <a:off x="1204973" y="916758"/>
            <a:ext cx="8331628" cy="3435527"/>
          </a:xfrm>
          <a:prstGeom prst="rect">
            <a:avLst/>
          </a:prstGeom>
        </p:spPr>
      </p:pic>
    </p:spTree>
    <p:extLst>
      <p:ext uri="{BB962C8B-B14F-4D97-AF65-F5344CB8AC3E}">
        <p14:creationId xmlns:p14="http://schemas.microsoft.com/office/powerpoint/2010/main" val="711064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73269" y="1016000"/>
            <a:ext cx="11544212" cy="551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lang="en-US" altLang="zh-CN" sz="2400" b="0" i="0" dirty="0">
                <a:solidFill>
                  <a:srgbClr val="000000"/>
                </a:solidFill>
                <a:effectLst/>
                <a:latin typeface="微软雅黑" panose="020B0503020204020204" pitchFamily="34" charset="-122"/>
                <a:ea typeface="微软雅黑" panose="020B0503020204020204" pitchFamily="34" charset="-122"/>
              </a:rPr>
              <a:t>(1)</a:t>
            </a:r>
            <a:r>
              <a:rPr lang="zh-CN" altLang="en-US" sz="2400" b="0" i="0" dirty="0">
                <a:solidFill>
                  <a:srgbClr val="000000"/>
                </a:solidFill>
                <a:effectLst/>
                <a:latin typeface="微软雅黑" panose="020B0503020204020204" pitchFamily="34" charset="-122"/>
                <a:ea typeface="微软雅黑" panose="020B0503020204020204" pitchFamily="34" charset="-122"/>
              </a:rPr>
              <a:t>对无线传感器网络覆盖控制的问题进行了建模。</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400" b="0" i="0" dirty="0">
                <a:solidFill>
                  <a:srgbClr val="000000"/>
                </a:solidFill>
                <a:effectLst/>
                <a:latin typeface="微软雅黑" panose="020B0503020204020204" pitchFamily="34" charset="-122"/>
                <a:ea typeface="微软雅黑" panose="020B0503020204020204" pitchFamily="34" charset="-122"/>
              </a:rPr>
              <a:t>(2)</a:t>
            </a:r>
            <a:r>
              <a:rPr lang="zh-CN" altLang="en-US" sz="2400" b="0" i="0" dirty="0">
                <a:solidFill>
                  <a:srgbClr val="000000"/>
                </a:solidFill>
                <a:effectLst/>
                <a:latin typeface="微软雅黑" panose="020B0503020204020204" pitchFamily="34" charset="-122"/>
                <a:ea typeface="微软雅黑" panose="020B0503020204020204" pitchFamily="34" charset="-122"/>
              </a:rPr>
              <a:t>提出了一种基于模拟退火法优化的灰狼算法的覆盖优化策略。</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400" b="0" i="0" dirty="0">
                <a:solidFill>
                  <a:srgbClr val="000000"/>
                </a:solidFill>
                <a:effectLst/>
                <a:latin typeface="微软雅黑" panose="020B0503020204020204" pitchFamily="34" charset="-122"/>
                <a:ea typeface="微软雅黑" panose="020B0503020204020204" pitchFamily="34" charset="-122"/>
              </a:rPr>
              <a:t>(3)</a:t>
            </a:r>
            <a:r>
              <a:rPr lang="zh-CN" altLang="en-US" sz="2400" b="0" i="0" dirty="0">
                <a:solidFill>
                  <a:srgbClr val="000000"/>
                </a:solidFill>
                <a:effectLst/>
                <a:latin typeface="微软雅黑" panose="020B0503020204020204" pitchFamily="34" charset="-122"/>
                <a:ea typeface="微软雅黑" panose="020B0503020204020204" pitchFamily="34" charset="-122"/>
              </a:rPr>
              <a:t>提供广泛的仿真实验证明了所提出的覆盖优化算法的效率。</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400" b="0" i="0" dirty="0">
                <a:solidFill>
                  <a:srgbClr val="000000"/>
                </a:solidFill>
                <a:effectLst/>
                <a:latin typeface="微软雅黑" panose="020B0503020204020204" pitchFamily="34" charset="-122"/>
                <a:ea typeface="微软雅黑" panose="020B0503020204020204" pitchFamily="34" charset="-122"/>
              </a:rPr>
              <a:t>(4)</a:t>
            </a:r>
            <a:r>
              <a:rPr lang="zh-CN" altLang="en-US" sz="2400" b="0" i="0" dirty="0">
                <a:solidFill>
                  <a:srgbClr val="000000"/>
                </a:solidFill>
                <a:effectLst/>
                <a:latin typeface="微软雅黑" panose="020B0503020204020204" pitchFamily="34" charset="-122"/>
                <a:ea typeface="微软雅黑" panose="020B0503020204020204" pitchFamily="34" charset="-122"/>
              </a:rPr>
              <a:t>通过与粒子群优化</a:t>
            </a:r>
            <a:r>
              <a:rPr lang="en-US" altLang="zh-CN" sz="2400" b="0" i="0" dirty="0">
                <a:solidFill>
                  <a:srgbClr val="000000"/>
                </a:solidFill>
                <a:effectLst/>
                <a:latin typeface="微软雅黑" panose="020B0503020204020204" pitchFamily="34" charset="-122"/>
                <a:ea typeface="微软雅黑" panose="020B0503020204020204" pitchFamily="34" charset="-122"/>
              </a:rPr>
              <a:t>(PSO)</a:t>
            </a:r>
            <a:r>
              <a:rPr lang="zh-CN" altLang="en-US" sz="2400" b="0" i="0" dirty="0">
                <a:solidFill>
                  <a:srgbClr val="000000"/>
                </a:solidFill>
                <a:effectLst/>
                <a:latin typeface="微软雅黑" panose="020B0503020204020204" pitchFamily="34" charset="-122"/>
                <a:ea typeface="微软雅黑" panose="020B0503020204020204" pitchFamily="34" charset="-122"/>
              </a:rPr>
              <a:t>和灰狼优化</a:t>
            </a:r>
            <a:r>
              <a:rPr lang="en-US" altLang="zh-CN" sz="2400" b="0" i="0" dirty="0">
                <a:solidFill>
                  <a:srgbClr val="000000"/>
                </a:solidFill>
                <a:effectLst/>
                <a:latin typeface="微软雅黑" panose="020B0503020204020204" pitchFamily="34" charset="-122"/>
                <a:ea typeface="微软雅黑" panose="020B0503020204020204" pitchFamily="34" charset="-122"/>
              </a:rPr>
              <a:t>(GWO)</a:t>
            </a:r>
            <a:r>
              <a:rPr lang="zh-CN" altLang="en-US" sz="2400" b="0" i="0" dirty="0">
                <a:solidFill>
                  <a:srgbClr val="000000"/>
                </a:solidFill>
                <a:effectLst/>
                <a:latin typeface="微软雅黑" panose="020B0503020204020204" pitchFamily="34" charset="-122"/>
                <a:ea typeface="微软雅黑" panose="020B0503020204020204" pitchFamily="34" charset="-122"/>
              </a:rPr>
              <a:t>的覆盖优化算法进行比较，评价所提算</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sz="2400" b="0" i="0" dirty="0">
                <a:solidFill>
                  <a:srgbClr val="000000"/>
                </a:solidFill>
                <a:effectLst/>
                <a:latin typeface="微软雅黑" panose="020B0503020204020204" pitchFamily="34" charset="-122"/>
                <a:ea typeface="微软雅黑" panose="020B0503020204020204" pitchFamily="34" charset="-122"/>
              </a:rPr>
              <a:t>法的优越性能。</a:t>
            </a:r>
          </a:p>
          <a:p>
            <a:br>
              <a:rPr lang="zh-CN" altLang="en-US" sz="2400" dirty="0"/>
            </a:b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505733" y="215612"/>
            <a:ext cx="2681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solidFill>
                  <a:prstClr val="black"/>
                </a:solidFill>
                <a:latin typeface="微软雅黑" panose="020B0503020204020204" pitchFamily="34" charset="-122"/>
                <a:ea typeface="微软雅黑" panose="020B0503020204020204" pitchFamily="34" charset="-122"/>
              </a:rPr>
              <a:t>主要</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贡献</a:t>
            </a:r>
          </a:p>
        </p:txBody>
      </p:sp>
    </p:spTree>
    <p:extLst>
      <p:ext uri="{BB962C8B-B14F-4D97-AF65-F5344CB8AC3E}">
        <p14:creationId xmlns:p14="http://schemas.microsoft.com/office/powerpoint/2010/main" val="2637785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56" name="MH_SubTitle_1"/>
          <p:cNvSpPr>
            <a:spLocks noChangeArrowheads="1"/>
          </p:cNvSpPr>
          <p:nvPr>
            <p:custDataLst>
              <p:tags r:id="rId2"/>
            </p:custDataLst>
          </p:nvPr>
        </p:nvSpPr>
        <p:spPr bwMode="auto">
          <a:xfrm flipH="1">
            <a:off x="1026132" y="4452186"/>
            <a:ext cx="2414426" cy="58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373841" y="531119"/>
            <a:ext cx="84263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200" b="1" dirty="0">
                <a:solidFill>
                  <a:prstClr val="black"/>
                </a:solidFill>
                <a:latin typeface="微软雅黑" panose="020B0503020204020204" pitchFamily="34" charset="-122"/>
                <a:ea typeface="微软雅黑" panose="020B0503020204020204" pitchFamily="34" charset="-122"/>
              </a:rPr>
              <a:t>覆盖问题建模</a:t>
            </a:r>
            <a:endParaRPr lang="en-US" altLang="zh-CN" sz="3200" b="1" dirty="0">
              <a:solidFill>
                <a:prstClr val="black"/>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0FEF340-9351-990B-1FA9-250D72E20813}"/>
              </a:ext>
            </a:extLst>
          </p:cNvPr>
          <p:cNvPicPr>
            <a:picLocks noChangeAspect="1"/>
          </p:cNvPicPr>
          <p:nvPr/>
        </p:nvPicPr>
        <p:blipFill>
          <a:blip r:embed="rId5"/>
          <a:stretch>
            <a:fillRect/>
          </a:stretch>
        </p:blipFill>
        <p:spPr>
          <a:xfrm>
            <a:off x="3958003" y="1229835"/>
            <a:ext cx="7569288" cy="1113606"/>
          </a:xfrm>
          <a:prstGeom prst="rect">
            <a:avLst/>
          </a:prstGeom>
        </p:spPr>
      </p:pic>
      <p:pic>
        <p:nvPicPr>
          <p:cNvPr id="6" name="图片 5">
            <a:extLst>
              <a:ext uri="{FF2B5EF4-FFF2-40B4-BE49-F238E27FC236}">
                <a16:creationId xmlns:a16="http://schemas.microsoft.com/office/drawing/2014/main" id="{5BE5F9F7-BC97-DD9A-2A71-C3B1CDF05274}"/>
              </a:ext>
            </a:extLst>
          </p:cNvPr>
          <p:cNvPicPr>
            <a:picLocks noChangeAspect="1"/>
          </p:cNvPicPr>
          <p:nvPr/>
        </p:nvPicPr>
        <p:blipFill>
          <a:blip r:embed="rId6"/>
          <a:stretch>
            <a:fillRect/>
          </a:stretch>
        </p:blipFill>
        <p:spPr>
          <a:xfrm>
            <a:off x="3440558" y="2331719"/>
            <a:ext cx="8304358" cy="1871662"/>
          </a:xfrm>
          <a:prstGeom prst="rect">
            <a:avLst/>
          </a:prstGeom>
        </p:spPr>
      </p:pic>
      <p:pic>
        <p:nvPicPr>
          <p:cNvPr id="10" name="图片 9">
            <a:extLst>
              <a:ext uri="{FF2B5EF4-FFF2-40B4-BE49-F238E27FC236}">
                <a16:creationId xmlns:a16="http://schemas.microsoft.com/office/drawing/2014/main" id="{C85EEB97-E536-ECDC-795D-A493C5F392BE}"/>
              </a:ext>
            </a:extLst>
          </p:cNvPr>
          <p:cNvPicPr>
            <a:picLocks noChangeAspect="1"/>
          </p:cNvPicPr>
          <p:nvPr/>
        </p:nvPicPr>
        <p:blipFill>
          <a:blip r:embed="rId7"/>
          <a:stretch>
            <a:fillRect/>
          </a:stretch>
        </p:blipFill>
        <p:spPr>
          <a:xfrm>
            <a:off x="3757768" y="3868002"/>
            <a:ext cx="7987148" cy="1760163"/>
          </a:xfrm>
          <a:prstGeom prst="rect">
            <a:avLst/>
          </a:prstGeom>
        </p:spPr>
      </p:pic>
      <p:sp>
        <p:nvSpPr>
          <p:cNvPr id="2" name="文本框 1">
            <a:extLst>
              <a:ext uri="{FF2B5EF4-FFF2-40B4-BE49-F238E27FC236}">
                <a16:creationId xmlns:a16="http://schemas.microsoft.com/office/drawing/2014/main" id="{CCAEAF83-0D35-11B8-8DD4-961A697FE615}"/>
              </a:ext>
            </a:extLst>
          </p:cNvPr>
          <p:cNvSpPr txBox="1"/>
          <p:nvPr/>
        </p:nvSpPr>
        <p:spPr>
          <a:xfrm>
            <a:off x="373841" y="1693285"/>
            <a:ext cx="3557384" cy="400110"/>
          </a:xfrm>
          <a:prstGeom prst="rect">
            <a:avLst/>
          </a:prstGeom>
          <a:noFill/>
        </p:spPr>
        <p:txBody>
          <a:bodyPr wrap="none" rtlCol="0">
            <a:spAutoFit/>
          </a:bodyP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像素点到传感器节点</a:t>
            </a:r>
            <a:r>
              <a:rPr lang="en-US" altLang="zh-CN" sz="2000" b="0" i="0" dirty="0" err="1">
                <a:solidFill>
                  <a:srgbClr val="000000"/>
                </a:solidFill>
                <a:effectLst/>
                <a:latin typeface="微软雅黑" panose="020B0503020204020204" pitchFamily="34" charset="-122"/>
                <a:ea typeface="微软雅黑" panose="020B0503020204020204" pitchFamily="34" charset="-122"/>
              </a:rPr>
              <a:t>gi</a:t>
            </a:r>
            <a:r>
              <a:rPr lang="zh-CN" altLang="en-US" sz="2000" b="0" i="0" dirty="0">
                <a:solidFill>
                  <a:srgbClr val="000000"/>
                </a:solidFill>
                <a:effectLst/>
                <a:latin typeface="微软雅黑" panose="020B0503020204020204" pitchFamily="34" charset="-122"/>
                <a:ea typeface="微软雅黑" panose="020B0503020204020204" pitchFamily="34" charset="-122"/>
              </a:rPr>
              <a:t>的距离</a:t>
            </a:r>
            <a:r>
              <a:rPr lang="en-US" altLang="zh-CN" sz="2000" b="0" i="0" dirty="0">
                <a:solidFill>
                  <a:srgbClr val="000000"/>
                </a:solidFill>
                <a:effectLst/>
                <a:latin typeface="微软雅黑" panose="020B0503020204020204" pitchFamily="34" charset="-122"/>
                <a:ea typeface="微软雅黑" panose="020B0503020204020204" pitchFamily="34" charset="-122"/>
              </a:rPr>
              <a:t>:</a:t>
            </a:r>
            <a:endParaRPr lang="zh-CN" altLang="en-US" sz="2000" dirty="0"/>
          </a:p>
        </p:txBody>
      </p:sp>
      <p:sp>
        <p:nvSpPr>
          <p:cNvPr id="4" name="文本框 3">
            <a:extLst>
              <a:ext uri="{FF2B5EF4-FFF2-40B4-BE49-F238E27FC236}">
                <a16:creationId xmlns:a16="http://schemas.microsoft.com/office/drawing/2014/main" id="{2FEC6F1A-E6A8-E246-044C-D20FECA563FF}"/>
              </a:ext>
            </a:extLst>
          </p:cNvPr>
          <p:cNvSpPr txBox="1"/>
          <p:nvPr/>
        </p:nvSpPr>
        <p:spPr>
          <a:xfrm>
            <a:off x="447085" y="2893750"/>
            <a:ext cx="3510918" cy="369332"/>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传感器节点</a:t>
            </a:r>
            <a:r>
              <a:rPr lang="en-US" altLang="zh-CN" b="0" i="0" dirty="0" err="1">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感知像素</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的概率</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BD9F0C80-31E1-71E9-9C3B-68EFD4C38D1C}"/>
              </a:ext>
            </a:extLst>
          </p:cNvPr>
          <p:cNvSpPr txBox="1"/>
          <p:nvPr/>
        </p:nvSpPr>
        <p:spPr>
          <a:xfrm>
            <a:off x="222826" y="4676035"/>
            <a:ext cx="3591048" cy="369332"/>
          </a:xfrm>
          <a:prstGeom prst="rect">
            <a:avLst/>
          </a:prstGeom>
          <a:noFill/>
        </p:spPr>
        <p:txBody>
          <a:bodyPr wrap="non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传感器节点集</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感知</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的联合概率</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308937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56" name="MH_SubTitle_1"/>
          <p:cNvSpPr>
            <a:spLocks noChangeArrowheads="1"/>
          </p:cNvSpPr>
          <p:nvPr>
            <p:custDataLst>
              <p:tags r:id="rId2"/>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405372" y="326581"/>
            <a:ext cx="79608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3600" dirty="0">
                <a:latin typeface="Times New Roman" panose="02020603050405020304" pitchFamily="18" charset="0"/>
                <a:ea typeface="楷体" panose="02010609060101010101" pitchFamily="49" charset="-122"/>
              </a:rPr>
              <a:t> Grey Wolf Optimization Algorithm</a:t>
            </a:r>
          </a:p>
        </p:txBody>
      </p:sp>
      <p:pic>
        <p:nvPicPr>
          <p:cNvPr id="3" name="图片 2">
            <a:extLst>
              <a:ext uri="{FF2B5EF4-FFF2-40B4-BE49-F238E27FC236}">
                <a16:creationId xmlns:a16="http://schemas.microsoft.com/office/drawing/2014/main" id="{E53A6A97-E9EE-EEE1-8E94-DD53A01EE7D2}"/>
              </a:ext>
            </a:extLst>
          </p:cNvPr>
          <p:cNvPicPr>
            <a:picLocks noChangeAspect="1"/>
          </p:cNvPicPr>
          <p:nvPr/>
        </p:nvPicPr>
        <p:blipFill>
          <a:blip r:embed="rId6"/>
          <a:stretch>
            <a:fillRect/>
          </a:stretch>
        </p:blipFill>
        <p:spPr>
          <a:xfrm>
            <a:off x="1178870" y="2842889"/>
            <a:ext cx="8197860" cy="2596744"/>
          </a:xfrm>
          <a:prstGeom prst="rect">
            <a:avLst/>
          </a:prstGeom>
        </p:spPr>
      </p:pic>
      <p:sp>
        <p:nvSpPr>
          <p:cNvPr id="2" name="文本框 1">
            <a:extLst>
              <a:ext uri="{FF2B5EF4-FFF2-40B4-BE49-F238E27FC236}">
                <a16:creationId xmlns:a16="http://schemas.microsoft.com/office/drawing/2014/main" id="{F94EEA48-81BB-662F-A3F3-E4F16921DBF9}"/>
              </a:ext>
            </a:extLst>
          </p:cNvPr>
          <p:cNvSpPr txBox="1"/>
          <p:nvPr/>
        </p:nvSpPr>
        <p:spPr>
          <a:xfrm>
            <a:off x="544008" y="1390680"/>
            <a:ext cx="6805915" cy="584775"/>
          </a:xfrm>
          <a:prstGeom prst="rect">
            <a:avLst/>
          </a:prstGeom>
          <a:noFill/>
        </p:spPr>
        <p:txBody>
          <a:bodyPr wrap="square" rtlCol="0">
            <a:spAutoFit/>
          </a:bodyPr>
          <a:lstStyle/>
          <a:p>
            <a:r>
              <a:rPr lang="zh-CN" altLang="en-US" sz="3200" b="0" i="0" dirty="0">
                <a:solidFill>
                  <a:srgbClr val="000000"/>
                </a:solidFill>
                <a:effectLst/>
                <a:latin typeface="微软雅黑" panose="020B0503020204020204" pitchFamily="34" charset="-122"/>
                <a:ea typeface="微软雅黑" panose="020B0503020204020204" pitchFamily="34" charset="-122"/>
              </a:rPr>
              <a:t>排名前三的个体的位置更新公式：</a:t>
            </a:r>
            <a:endParaRPr lang="zh-CN" altLang="en-US" sz="3200" dirty="0"/>
          </a:p>
        </p:txBody>
      </p:sp>
    </p:spTree>
    <p:extLst>
      <p:ext uri="{BB962C8B-B14F-4D97-AF65-F5344CB8AC3E}">
        <p14:creationId xmlns:p14="http://schemas.microsoft.com/office/powerpoint/2010/main" val="279492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56" name="MH_SubTitle_1"/>
          <p:cNvSpPr>
            <a:spLocks noChangeArrowheads="1"/>
          </p:cNvSpPr>
          <p:nvPr>
            <p:custDataLst>
              <p:tags r:id="rId2"/>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405371" y="326582"/>
            <a:ext cx="1178662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3600" dirty="0">
                <a:latin typeface="Times New Roman" panose="02020603050405020304" pitchFamily="18" charset="0"/>
                <a:ea typeface="楷体" panose="02010609060101010101" pitchFamily="49" charset="-122"/>
              </a:rPr>
              <a:t> Grey Wolf Algorithm Optimized by Simulated  Annealing</a:t>
            </a:r>
          </a:p>
        </p:txBody>
      </p:sp>
      <p:pic>
        <p:nvPicPr>
          <p:cNvPr id="4" name="图片 3">
            <a:extLst>
              <a:ext uri="{FF2B5EF4-FFF2-40B4-BE49-F238E27FC236}">
                <a16:creationId xmlns:a16="http://schemas.microsoft.com/office/drawing/2014/main" id="{05C197C7-6BD0-FFAA-5EA4-A79ECD2A7AA7}"/>
              </a:ext>
            </a:extLst>
          </p:cNvPr>
          <p:cNvPicPr>
            <a:picLocks noChangeAspect="1"/>
          </p:cNvPicPr>
          <p:nvPr/>
        </p:nvPicPr>
        <p:blipFill>
          <a:blip r:embed="rId5"/>
          <a:stretch>
            <a:fillRect/>
          </a:stretch>
        </p:blipFill>
        <p:spPr>
          <a:xfrm>
            <a:off x="1970101" y="827090"/>
            <a:ext cx="6982304" cy="5385044"/>
          </a:xfrm>
          <a:prstGeom prst="rect">
            <a:avLst/>
          </a:prstGeom>
        </p:spPr>
      </p:pic>
    </p:spTree>
    <p:extLst>
      <p:ext uri="{BB962C8B-B14F-4D97-AF65-F5344CB8AC3E}">
        <p14:creationId xmlns:p14="http://schemas.microsoft.com/office/powerpoint/2010/main" val="233345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56" name="MH_SubTitle_1"/>
          <p:cNvSpPr>
            <a:spLocks noChangeArrowheads="1"/>
          </p:cNvSpPr>
          <p:nvPr>
            <p:custDataLst>
              <p:tags r:id="rId2"/>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405371" y="326582"/>
            <a:ext cx="1178662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3600" dirty="0">
                <a:latin typeface="Times New Roman" panose="02020603050405020304" pitchFamily="18" charset="0"/>
                <a:ea typeface="楷体" panose="02010609060101010101" pitchFamily="49" charset="-122"/>
              </a:rPr>
              <a:t> Application of SA-GWO Algorithm in the WSN</a:t>
            </a:r>
          </a:p>
        </p:txBody>
      </p:sp>
      <p:pic>
        <p:nvPicPr>
          <p:cNvPr id="6" name="图片 5">
            <a:extLst>
              <a:ext uri="{FF2B5EF4-FFF2-40B4-BE49-F238E27FC236}">
                <a16:creationId xmlns:a16="http://schemas.microsoft.com/office/drawing/2014/main" id="{BE40FE70-B6D5-AB2A-C8B1-B4CE17FADCA2}"/>
              </a:ext>
            </a:extLst>
          </p:cNvPr>
          <p:cNvPicPr>
            <a:picLocks noChangeAspect="1"/>
          </p:cNvPicPr>
          <p:nvPr/>
        </p:nvPicPr>
        <p:blipFill>
          <a:blip r:embed="rId5"/>
          <a:stretch>
            <a:fillRect/>
          </a:stretch>
        </p:blipFill>
        <p:spPr>
          <a:xfrm>
            <a:off x="1219292" y="1780486"/>
            <a:ext cx="9772361" cy="3383651"/>
          </a:xfrm>
          <a:prstGeom prst="rect">
            <a:avLst/>
          </a:prstGeom>
        </p:spPr>
      </p:pic>
    </p:spTree>
    <p:extLst>
      <p:ext uri="{BB962C8B-B14F-4D97-AF65-F5344CB8AC3E}">
        <p14:creationId xmlns:p14="http://schemas.microsoft.com/office/powerpoint/2010/main" val="2597946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MH_SubTitle_1"/>
          <p:cNvSpPr>
            <a:spLocks noChangeArrowheads="1"/>
          </p:cNvSpPr>
          <p:nvPr>
            <p:custDataLst>
              <p:tags r:id="rId1"/>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539016" y="285483"/>
            <a:ext cx="1178662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600" b="1" dirty="0">
                <a:latin typeface="Times New Roman" panose="02020603050405020304" pitchFamily="18" charset="0"/>
                <a:ea typeface="楷体" panose="02010609060101010101" pitchFamily="49" charset="-122"/>
              </a:rPr>
              <a:t>网络覆盖比较</a:t>
            </a:r>
            <a:endParaRPr lang="en-US" altLang="zh-CN" sz="3600" b="1" dirty="0">
              <a:latin typeface="Times New Roman" panose="02020603050405020304" pitchFamily="18" charset="0"/>
              <a:ea typeface="楷体" panose="02010609060101010101" pitchFamily="49" charset="-122"/>
            </a:endParaRPr>
          </a:p>
        </p:txBody>
      </p:sp>
      <p:pic>
        <p:nvPicPr>
          <p:cNvPr id="3" name="图片 2">
            <a:extLst>
              <a:ext uri="{FF2B5EF4-FFF2-40B4-BE49-F238E27FC236}">
                <a16:creationId xmlns:a16="http://schemas.microsoft.com/office/drawing/2014/main" id="{3C0DDA38-B03C-2ABA-249F-559C6EE4D768}"/>
              </a:ext>
            </a:extLst>
          </p:cNvPr>
          <p:cNvPicPr>
            <a:picLocks noChangeAspect="1"/>
          </p:cNvPicPr>
          <p:nvPr/>
        </p:nvPicPr>
        <p:blipFill>
          <a:blip r:embed="rId4"/>
          <a:stretch>
            <a:fillRect/>
          </a:stretch>
        </p:blipFill>
        <p:spPr>
          <a:xfrm>
            <a:off x="367240" y="1692860"/>
            <a:ext cx="3967650" cy="4045788"/>
          </a:xfrm>
          <a:prstGeom prst="rect">
            <a:avLst/>
          </a:prstGeom>
        </p:spPr>
      </p:pic>
      <p:pic>
        <p:nvPicPr>
          <p:cNvPr id="6" name="图片 5">
            <a:extLst>
              <a:ext uri="{FF2B5EF4-FFF2-40B4-BE49-F238E27FC236}">
                <a16:creationId xmlns:a16="http://schemas.microsoft.com/office/drawing/2014/main" id="{67D416A6-4954-5578-510E-98A6A2001908}"/>
              </a:ext>
            </a:extLst>
          </p:cNvPr>
          <p:cNvPicPr>
            <a:picLocks noChangeAspect="1"/>
          </p:cNvPicPr>
          <p:nvPr/>
        </p:nvPicPr>
        <p:blipFill>
          <a:blip r:embed="rId5"/>
          <a:stretch>
            <a:fillRect/>
          </a:stretch>
        </p:blipFill>
        <p:spPr>
          <a:xfrm>
            <a:off x="4180510" y="1768821"/>
            <a:ext cx="3585765" cy="3893865"/>
          </a:xfrm>
          <a:prstGeom prst="rect">
            <a:avLst/>
          </a:prstGeom>
        </p:spPr>
      </p:pic>
      <p:pic>
        <p:nvPicPr>
          <p:cNvPr id="8" name="图片 7">
            <a:extLst>
              <a:ext uri="{FF2B5EF4-FFF2-40B4-BE49-F238E27FC236}">
                <a16:creationId xmlns:a16="http://schemas.microsoft.com/office/drawing/2014/main" id="{3652EC42-C36B-B6B8-1E9F-769105B36115}"/>
              </a:ext>
            </a:extLst>
          </p:cNvPr>
          <p:cNvPicPr>
            <a:picLocks noChangeAspect="1"/>
          </p:cNvPicPr>
          <p:nvPr/>
        </p:nvPicPr>
        <p:blipFill>
          <a:blip r:embed="rId6"/>
          <a:stretch>
            <a:fillRect/>
          </a:stretch>
        </p:blipFill>
        <p:spPr>
          <a:xfrm>
            <a:off x="8105023" y="1863001"/>
            <a:ext cx="3585764" cy="3693553"/>
          </a:xfrm>
          <a:prstGeom prst="rect">
            <a:avLst/>
          </a:prstGeom>
        </p:spPr>
      </p:pic>
    </p:spTree>
    <p:extLst>
      <p:ext uri="{BB962C8B-B14F-4D97-AF65-F5344CB8AC3E}">
        <p14:creationId xmlns:p14="http://schemas.microsoft.com/office/powerpoint/2010/main" val="3806964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MH_SubTitle_1"/>
          <p:cNvSpPr>
            <a:spLocks noChangeArrowheads="1"/>
          </p:cNvSpPr>
          <p:nvPr>
            <p:custDataLst>
              <p:tags r:id="rId1"/>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55237" y="171069"/>
            <a:ext cx="1168152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600" b="1" dirty="0">
                <a:latin typeface="Times New Roman" panose="02020603050405020304" pitchFamily="18" charset="0"/>
                <a:ea typeface="楷体" panose="02010609060101010101" pitchFamily="49" charset="-122"/>
              </a:rPr>
              <a:t>能源消耗比较</a:t>
            </a:r>
            <a:endParaRPr lang="en-US" altLang="zh-CN" sz="3600" b="1" dirty="0">
              <a:latin typeface="Times New Roman" panose="02020603050405020304" pitchFamily="18" charset="0"/>
              <a:ea typeface="楷体" panose="02010609060101010101" pitchFamily="49" charset="-122"/>
            </a:endParaRPr>
          </a:p>
        </p:txBody>
      </p:sp>
      <p:pic>
        <p:nvPicPr>
          <p:cNvPr id="7" name="图片 6">
            <a:extLst>
              <a:ext uri="{FF2B5EF4-FFF2-40B4-BE49-F238E27FC236}">
                <a16:creationId xmlns:a16="http://schemas.microsoft.com/office/drawing/2014/main" id="{F47FB53E-1825-6EE8-F7A4-299FD283A907}"/>
              </a:ext>
            </a:extLst>
          </p:cNvPr>
          <p:cNvPicPr>
            <a:picLocks noChangeAspect="1"/>
          </p:cNvPicPr>
          <p:nvPr/>
        </p:nvPicPr>
        <p:blipFill>
          <a:blip r:embed="rId4"/>
          <a:stretch>
            <a:fillRect/>
          </a:stretch>
        </p:blipFill>
        <p:spPr>
          <a:xfrm>
            <a:off x="2277179" y="645866"/>
            <a:ext cx="7637641" cy="3299228"/>
          </a:xfrm>
          <a:prstGeom prst="rect">
            <a:avLst/>
          </a:prstGeom>
        </p:spPr>
      </p:pic>
      <p:pic>
        <p:nvPicPr>
          <p:cNvPr id="10" name="图片 9">
            <a:extLst>
              <a:ext uri="{FF2B5EF4-FFF2-40B4-BE49-F238E27FC236}">
                <a16:creationId xmlns:a16="http://schemas.microsoft.com/office/drawing/2014/main" id="{9B501C3B-283B-11DE-19B0-926B51BB64D0}"/>
              </a:ext>
            </a:extLst>
          </p:cNvPr>
          <p:cNvPicPr>
            <a:picLocks noChangeAspect="1"/>
          </p:cNvPicPr>
          <p:nvPr/>
        </p:nvPicPr>
        <p:blipFill>
          <a:blip r:embed="rId5"/>
          <a:stretch>
            <a:fillRect/>
          </a:stretch>
        </p:blipFill>
        <p:spPr>
          <a:xfrm>
            <a:off x="4041517" y="3674062"/>
            <a:ext cx="4333484" cy="3183938"/>
          </a:xfrm>
          <a:prstGeom prst="rect">
            <a:avLst/>
          </a:prstGeom>
        </p:spPr>
      </p:pic>
    </p:spTree>
    <p:extLst>
      <p:ext uri="{BB962C8B-B14F-4D97-AF65-F5344CB8AC3E}">
        <p14:creationId xmlns:p14="http://schemas.microsoft.com/office/powerpoint/2010/main" val="2820591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1"/>
          <p:cNvPicPr>
            <a:picLocks noChangeAspect="1"/>
          </p:cNvPicPr>
          <p:nvPr/>
        </p:nvPicPr>
        <p:blipFill>
          <a:blip r:embed="rId2">
            <a:extLst>
              <a:ext uri="{28A0092B-C50C-407E-A947-70E740481C1C}">
                <a14:useLocalDpi xmlns:a14="http://schemas.microsoft.com/office/drawing/2010/main" val="0"/>
              </a:ext>
            </a:extLst>
          </a:blip>
          <a:srcRect l="2409" t="22113"/>
          <a:stretch>
            <a:fillRect/>
          </a:stretch>
        </p:blipFill>
        <p:spPr bwMode="auto">
          <a:xfrm>
            <a:off x="0" y="-792163"/>
            <a:ext cx="12207875"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7938" y="-782638"/>
            <a:ext cx="12184062" cy="529907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2" name="矩形 7"/>
          <p:cNvSpPr/>
          <p:nvPr/>
        </p:nvSpPr>
        <p:spPr>
          <a:xfrm>
            <a:off x="0" y="4521200"/>
            <a:ext cx="12193588" cy="2368550"/>
          </a:xfrm>
          <a:custGeom>
            <a:avLst/>
            <a:gdLst>
              <a:gd name="connsiteX0" fmla="*/ 0 w 12192000"/>
              <a:gd name="connsiteY0" fmla="*/ 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0 w 12192000"/>
              <a:gd name="connsiteY4" fmla="*/ 0 h 2419350"/>
              <a:gd name="connsiteX0" fmla="*/ 1905000 w 12192000"/>
              <a:gd name="connsiteY0" fmla="*/ 1905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1905000 w 12192000"/>
              <a:gd name="connsiteY4" fmla="*/ 19050 h 2419350"/>
              <a:gd name="connsiteX0" fmla="*/ 2540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25400 w 12192000"/>
              <a:gd name="connsiteY4" fmla="*/ 80010 h 2419350"/>
              <a:gd name="connsiteX0" fmla="*/ 508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5080 w 12192000"/>
              <a:gd name="connsiteY4" fmla="*/ 80010 h 2419350"/>
              <a:gd name="connsiteX0" fmla="*/ 5080 w 12192000"/>
              <a:gd name="connsiteY0" fmla="*/ 8890 h 2348230"/>
              <a:gd name="connsiteX1" fmla="*/ 12181840 w 12192000"/>
              <a:gd name="connsiteY1" fmla="*/ 0 h 2348230"/>
              <a:gd name="connsiteX2" fmla="*/ 12192000 w 12192000"/>
              <a:gd name="connsiteY2" fmla="*/ 2348230 h 2348230"/>
              <a:gd name="connsiteX3" fmla="*/ 0 w 12192000"/>
              <a:gd name="connsiteY3" fmla="*/ 2348230 h 2348230"/>
              <a:gd name="connsiteX4" fmla="*/ 5080 w 12192000"/>
              <a:gd name="connsiteY4" fmla="*/ 8890 h 2348230"/>
              <a:gd name="connsiteX0" fmla="*/ 5080 w 12192977"/>
              <a:gd name="connsiteY0" fmla="*/ 29210 h 2368550"/>
              <a:gd name="connsiteX1" fmla="*/ 12192000 w 12192977"/>
              <a:gd name="connsiteY1" fmla="*/ 0 h 2368550"/>
              <a:gd name="connsiteX2" fmla="*/ 12192000 w 12192977"/>
              <a:gd name="connsiteY2" fmla="*/ 2368550 h 2368550"/>
              <a:gd name="connsiteX3" fmla="*/ 0 w 12192977"/>
              <a:gd name="connsiteY3" fmla="*/ 2368550 h 2368550"/>
              <a:gd name="connsiteX4" fmla="*/ 5080 w 12192977"/>
              <a:gd name="connsiteY4" fmla="*/ 29210 h 236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977" h="2368550">
                <a:moveTo>
                  <a:pt x="5080" y="29210"/>
                </a:moveTo>
                <a:lnTo>
                  <a:pt x="12192000" y="0"/>
                </a:lnTo>
                <a:cubicBezTo>
                  <a:pt x="12195387" y="782743"/>
                  <a:pt x="12188613" y="1585807"/>
                  <a:pt x="12192000" y="2368550"/>
                </a:cubicBezTo>
                <a:lnTo>
                  <a:pt x="0" y="2368550"/>
                </a:lnTo>
                <a:cubicBezTo>
                  <a:pt x="1693" y="1588770"/>
                  <a:pt x="3387" y="808990"/>
                  <a:pt x="5080" y="29210"/>
                </a:cubicBezTo>
                <a:close/>
              </a:path>
            </a:pathLst>
          </a:custGeom>
          <a:solidFill>
            <a:srgbClr val="F3CEB9">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43" name="文本框 27"/>
          <p:cNvSpPr txBox="1">
            <a:spLocks noChangeArrowheads="1"/>
          </p:cNvSpPr>
          <p:nvPr/>
        </p:nvSpPr>
        <p:spPr bwMode="auto">
          <a:xfrm>
            <a:off x="4225387" y="4513263"/>
            <a:ext cx="37412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600" b="1" dirty="0">
                <a:solidFill>
                  <a:srgbClr val="FFFFFF"/>
                </a:solidFill>
                <a:latin typeface="微软雅黑" panose="020B0503020204020204" pitchFamily="34" charset="-122"/>
                <a:ea typeface="微软雅黑" panose="020B0503020204020204" pitchFamily="34" charset="-122"/>
              </a:rPr>
              <a:t>感谢聆听</a:t>
            </a:r>
            <a:endParaRPr lang="en-US" altLang="zh-CN" sz="6600" b="1" dirty="0">
              <a:solidFill>
                <a:srgbClr val="FFFFFF"/>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367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3774</TotalTime>
  <Words>971</Words>
  <Application>Microsoft Office PowerPoint</Application>
  <PresentationFormat>宽屏</PresentationFormat>
  <Paragraphs>71</Paragraphs>
  <Slides>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administratorr</dc:creator>
  <cp:lastModifiedBy>Administrator A</cp:lastModifiedBy>
  <cp:revision>659</cp:revision>
  <dcterms:created xsi:type="dcterms:W3CDTF">2016-01-04T05:40:11Z</dcterms:created>
  <dcterms:modified xsi:type="dcterms:W3CDTF">2024-03-23T06:41:53Z</dcterms:modified>
</cp:coreProperties>
</file>