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330" r:id="rId3"/>
    <p:sldId id="296" r:id="rId4"/>
    <p:sldId id="384" r:id="rId5"/>
    <p:sldId id="385" r:id="rId6"/>
    <p:sldId id="386" r:id="rId7"/>
    <p:sldId id="387" r:id="rId8"/>
    <p:sldId id="388" r:id="rId9"/>
    <p:sldId id="389" r:id="rId10"/>
    <p:sldId id="390" r:id="rId11"/>
    <p:sldId id="391" r:id="rId12"/>
    <p:sldId id="366" r:id="rId13"/>
    <p:sldId id="329" r:id="rId14"/>
  </p:sldIdLst>
  <p:sldSz cx="9144000" cy="5143500" type="screen16x9"/>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0" userDrawn="1">
          <p15:clr>
            <a:srgbClr val="A4A3A4"/>
          </p15:clr>
        </p15:guide>
        <p15:guide id="2" pos="28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B6D"/>
    <a:srgbClr val="1D4E89"/>
    <a:srgbClr val="EEF2F5"/>
    <a:srgbClr val="F6F6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5" autoAdjust="0"/>
    <p:restoredTop sz="94660"/>
  </p:normalViewPr>
  <p:slideViewPr>
    <p:cSldViewPr snapToGrid="0" showGuides="1">
      <p:cViewPr varScale="1">
        <p:scale>
          <a:sx n="109" d="100"/>
          <a:sy n="109" d="100"/>
        </p:scale>
        <p:origin x="533" y="91"/>
      </p:cViewPr>
      <p:guideLst>
        <p:guide orient="horz" pos="1640"/>
        <p:guide pos="28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Open Sans" panose="020B0606030504020204" charset="0"/>
              <a:ea typeface="Open Sans" panose="020B0606030504020204" charset="0"/>
              <a:cs typeface="Open Sans" panose="020B06060305040202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Open Sans" panose="020B0606030504020204" charset="0"/>
                <a:ea typeface="Open Sans" panose="020B0606030504020204" charset="0"/>
                <a:cs typeface="Open Sans" panose="020B0606030504020204" charset="0"/>
              </a:rPr>
            </a:fld>
            <a:endParaRPr lang="zh-CN" altLang="en-US">
              <a:latin typeface="Open Sans" panose="020B0606030504020204" charset="0"/>
              <a:ea typeface="Open Sans" panose="020B0606030504020204" charset="0"/>
              <a:cs typeface="Open Sans" panose="020B06060305040202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Open Sans" panose="020B0606030504020204" charset="0"/>
              <a:ea typeface="Open Sans" panose="020B0606030504020204" charset="0"/>
              <a:cs typeface="Open Sans" panose="020B06060305040202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Open Sans" panose="020B0606030504020204" charset="0"/>
                <a:ea typeface="Open Sans" panose="020B0606030504020204" charset="0"/>
                <a:cs typeface="Open Sans" panose="020B0606030504020204" charset="0"/>
              </a:rPr>
            </a:fld>
            <a:endParaRPr lang="zh-CN" altLang="en-US">
              <a:latin typeface="Open Sans" panose="020B0606030504020204" charset="0"/>
              <a:ea typeface="Open Sans" panose="020B0606030504020204" charset="0"/>
              <a:cs typeface="Open Sans" panose="020B06060305040202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en Sans" panose="020B0606030504020204" charset="0"/>
                <a:ea typeface="Open Sans" panose="020B0606030504020204" charset="0"/>
                <a:cs typeface="Open Sans" panose="020B06060305040202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en Sans" panose="020B0606030504020204" charset="0"/>
                <a:ea typeface="Open Sans" panose="020B0606030504020204" charset="0"/>
                <a:cs typeface="Open Sans" panose="020B06060305040202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en Sans" panose="020B0606030504020204" charset="0"/>
                <a:ea typeface="Open Sans" panose="020B0606030504020204" charset="0"/>
                <a:cs typeface="Open Sans" panose="020B06060305040202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en Sans" panose="020B0606030504020204" charset="0"/>
                <a:ea typeface="Open Sans" panose="020B0606030504020204" charset="0"/>
                <a:cs typeface="Open Sans" panose="020B06060305040202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1pPr>
    <a:lvl2pPr marL="4572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2pPr>
    <a:lvl3pPr marL="9144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3pPr>
    <a:lvl4pPr marL="13716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4pPr>
    <a:lvl5pPr marL="18288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矩形 2"/>
          <p:cNvSpPr/>
          <p:nvPr userDrawn="1"/>
        </p:nvSpPr>
        <p:spPr>
          <a:xfrm>
            <a:off x="0" y="1"/>
            <a:ext cx="9144000" cy="1172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矩形 2"/>
          <p:cNvSpPr/>
          <p:nvPr userDrawn="1"/>
        </p:nvSpPr>
        <p:spPr>
          <a:xfrm>
            <a:off x="0" y="1"/>
            <a:ext cx="9144000" cy="1172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4" name="Picture Placeholder 7"/>
          <p:cNvSpPr>
            <a:spLocks noGrp="1"/>
          </p:cNvSpPr>
          <p:nvPr>
            <p:ph type="pic" sz="quarter" idx="16"/>
          </p:nvPr>
        </p:nvSpPr>
        <p:spPr>
          <a:xfrm>
            <a:off x="0" y="1079391"/>
            <a:ext cx="3155795" cy="188710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2" name="矩形 1"/>
          <p:cNvSpPr/>
          <p:nvPr userDrawn="1"/>
        </p:nvSpPr>
        <p:spPr>
          <a:xfrm>
            <a:off x="3256156" y="1059366"/>
            <a:ext cx="3311912" cy="1918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 name="Picture Placeholder 7"/>
          <p:cNvSpPr>
            <a:spLocks noGrp="1"/>
          </p:cNvSpPr>
          <p:nvPr>
            <p:ph type="pic" sz="quarter" idx="17"/>
          </p:nvPr>
        </p:nvSpPr>
        <p:spPr>
          <a:xfrm>
            <a:off x="4817327" y="3047070"/>
            <a:ext cx="4326673" cy="19263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6" name="矩形 5"/>
          <p:cNvSpPr/>
          <p:nvPr userDrawn="1"/>
        </p:nvSpPr>
        <p:spPr>
          <a:xfrm>
            <a:off x="0" y="3047071"/>
            <a:ext cx="4672361" cy="1918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7" name="Picture Placeholder 7"/>
          <p:cNvSpPr>
            <a:spLocks noGrp="1"/>
          </p:cNvSpPr>
          <p:nvPr>
            <p:ph type="pic" sz="quarter" idx="18"/>
          </p:nvPr>
        </p:nvSpPr>
        <p:spPr>
          <a:xfrm>
            <a:off x="6679581" y="1068240"/>
            <a:ext cx="2464419" cy="188710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矩形 1"/>
          <p:cNvSpPr/>
          <p:nvPr userDrawn="1"/>
        </p:nvSpPr>
        <p:spPr>
          <a:xfrm>
            <a:off x="0" y="1"/>
            <a:ext cx="9144000" cy="1172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 name="Picture Placeholder 7"/>
          <p:cNvSpPr>
            <a:spLocks noGrp="1"/>
          </p:cNvSpPr>
          <p:nvPr>
            <p:ph type="pic" sz="quarter" idx="16"/>
          </p:nvPr>
        </p:nvSpPr>
        <p:spPr>
          <a:xfrm>
            <a:off x="0" y="1257810"/>
            <a:ext cx="4572000" cy="188710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 name="矩形 2"/>
          <p:cNvSpPr/>
          <p:nvPr userDrawn="1"/>
        </p:nvSpPr>
        <p:spPr>
          <a:xfrm>
            <a:off x="4572000" y="1257810"/>
            <a:ext cx="4572000" cy="18871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2" name="矩形 1"/>
          <p:cNvSpPr/>
          <p:nvPr userDrawn="1"/>
        </p:nvSpPr>
        <p:spPr>
          <a:xfrm>
            <a:off x="0" y="1"/>
            <a:ext cx="9144000" cy="1172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 name="Picture Placeholder 7"/>
          <p:cNvSpPr>
            <a:spLocks noGrp="1"/>
          </p:cNvSpPr>
          <p:nvPr>
            <p:ph type="pic" sz="quarter" idx="16"/>
          </p:nvPr>
        </p:nvSpPr>
        <p:spPr>
          <a:xfrm>
            <a:off x="112294" y="1350977"/>
            <a:ext cx="2181726" cy="15254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6" name="Picture Placeholder 7"/>
          <p:cNvSpPr>
            <a:spLocks noGrp="1"/>
          </p:cNvSpPr>
          <p:nvPr>
            <p:ph type="pic" sz="quarter" idx="17"/>
          </p:nvPr>
        </p:nvSpPr>
        <p:spPr>
          <a:xfrm>
            <a:off x="2358189" y="1350976"/>
            <a:ext cx="2181726" cy="15254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7" name="Picture Placeholder 7"/>
          <p:cNvSpPr>
            <a:spLocks noGrp="1"/>
          </p:cNvSpPr>
          <p:nvPr>
            <p:ph type="pic" sz="quarter" idx="18"/>
          </p:nvPr>
        </p:nvSpPr>
        <p:spPr>
          <a:xfrm>
            <a:off x="4604084" y="1350976"/>
            <a:ext cx="2181726" cy="15254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8" name="Picture Placeholder 7"/>
          <p:cNvSpPr>
            <a:spLocks noGrp="1"/>
          </p:cNvSpPr>
          <p:nvPr>
            <p:ph type="pic" sz="quarter" idx="19"/>
          </p:nvPr>
        </p:nvSpPr>
        <p:spPr>
          <a:xfrm>
            <a:off x="6849979" y="1350975"/>
            <a:ext cx="2181726" cy="15254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Open Sans" panose="020B0606030504020204" charset="0"/>
                <a:ea typeface="Open Sans" panose="020B0606030504020204" charset="0"/>
                <a:cs typeface="Open Sans" panose="020B0606030504020204" charset="0"/>
              </a:defRPr>
            </a:lvl1pPr>
          </a:lstStyle>
          <a:p>
            <a:fld id="{B13F87CF-3569-4A6D-ABE9-80B564D3AFB4}"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Open Sans" panose="020B0606030504020204" charset="0"/>
                <a:ea typeface="Open Sans" panose="020B0606030504020204" charset="0"/>
                <a:cs typeface="Open Sans" panose="020B0606030504020204" charset="0"/>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Open Sans" panose="020B0606030504020204" charset="0"/>
                <a:ea typeface="Open Sans" panose="020B0606030504020204" charset="0"/>
                <a:cs typeface="Open Sans" panose="020B0606030504020204" charset="0"/>
              </a:defRPr>
            </a:lvl1pPr>
          </a:lstStyle>
          <a:p>
            <a:fld id="{E431EDE2-ED55-47B1-BF0C-0EF98048EBB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685800" rtl="0" eaLnBrk="1" latinLnBrk="0" hangingPunct="1">
        <a:lnSpc>
          <a:spcPct val="90000"/>
        </a:lnSpc>
        <a:spcBef>
          <a:spcPct val="0"/>
        </a:spcBef>
        <a:buNone/>
        <a:defRPr sz="3300" kern="1200">
          <a:solidFill>
            <a:schemeClr val="tx1"/>
          </a:solidFill>
          <a:latin typeface="Open Sans" panose="020B0606030504020204" charset="0"/>
          <a:ea typeface="Open Sans" panose="020B0606030504020204" charset="0"/>
          <a:cs typeface="Open Sans" panose="020B060603050402020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Open Sans" panose="020B0606030504020204" charset="0"/>
          <a:ea typeface="Open Sans" panose="020B0606030504020204" charset="0"/>
          <a:cs typeface="Open Sans" panose="020B060603050402020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Open Sans" panose="020B0606030504020204" charset="0"/>
          <a:ea typeface="Open Sans" panose="020B0606030504020204" charset="0"/>
          <a:cs typeface="Open Sans" panose="020B060603050402020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Open Sans" panose="020B0606030504020204" charset="0"/>
          <a:ea typeface="Open Sans" panose="020B0606030504020204" charset="0"/>
          <a:cs typeface="Open Sans" panose="020B060603050402020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Open Sans" panose="020B0606030504020204" charset="0"/>
          <a:ea typeface="Open Sans" panose="020B0606030504020204" charset="0"/>
          <a:cs typeface="Open Sans" panose="020B060603050402020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Open Sans" panose="020B0606030504020204" charset="0"/>
          <a:ea typeface="Open Sans" panose="020B0606030504020204" charset="0"/>
          <a:cs typeface="Open Sans" panose="020B060603050402020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任意多边形: 形状 13"/>
          <p:cNvSpPr/>
          <p:nvPr/>
        </p:nvSpPr>
        <p:spPr>
          <a:xfrm rot="10800000">
            <a:off x="0" y="0"/>
            <a:ext cx="9144000" cy="3992136"/>
          </a:xfrm>
          <a:custGeom>
            <a:avLst/>
            <a:gdLst>
              <a:gd name="connsiteX0" fmla="*/ 9144000 w 9144000"/>
              <a:gd name="connsiteY0" fmla="*/ 3992136 h 3992136"/>
              <a:gd name="connsiteX1" fmla="*/ 0 w 9144000"/>
              <a:gd name="connsiteY1" fmla="*/ 3992136 h 3992136"/>
              <a:gd name="connsiteX2" fmla="*/ 0 w 9144000"/>
              <a:gd name="connsiteY2" fmla="*/ 379141 h 3992136"/>
              <a:gd name="connsiteX3" fmla="*/ 4301185 w 9144000"/>
              <a:gd name="connsiteY3" fmla="*/ 379141 h 3992136"/>
              <a:gd name="connsiteX4" fmla="*/ 4572001 w 9144000"/>
              <a:gd name="connsiteY4" fmla="*/ 0 h 3992136"/>
              <a:gd name="connsiteX5" fmla="*/ 4842816 w 9144000"/>
              <a:gd name="connsiteY5" fmla="*/ 379141 h 3992136"/>
              <a:gd name="connsiteX6" fmla="*/ 9144000 w 9144000"/>
              <a:gd name="connsiteY6" fmla="*/ 379141 h 39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3992136">
                <a:moveTo>
                  <a:pt x="9144000" y="3992136"/>
                </a:moveTo>
                <a:lnTo>
                  <a:pt x="0" y="3992136"/>
                </a:lnTo>
                <a:lnTo>
                  <a:pt x="0" y="379141"/>
                </a:lnTo>
                <a:lnTo>
                  <a:pt x="4301185" y="379141"/>
                </a:lnTo>
                <a:lnTo>
                  <a:pt x="4572001" y="0"/>
                </a:lnTo>
                <a:lnTo>
                  <a:pt x="4842816" y="379141"/>
                </a:lnTo>
                <a:lnTo>
                  <a:pt x="9144000" y="37914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endParaRPr>
          </a:p>
        </p:txBody>
      </p:sp>
      <p:sp>
        <p:nvSpPr>
          <p:cNvPr id="21" name="矩形 20"/>
          <p:cNvSpPr/>
          <p:nvPr/>
        </p:nvSpPr>
        <p:spPr bwMode="auto">
          <a:xfrm>
            <a:off x="3459481" y="2218114"/>
            <a:ext cx="2225040" cy="706755"/>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4000" b="1" i="0" u="none" strike="noStrike" kern="1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rPr>
              <a:t>组会</a:t>
            </a:r>
            <a:r>
              <a:rPr kumimoji="0" lang="zh-CN" altLang="en-US" sz="4000" b="1" i="0" u="none" strike="noStrike" kern="1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rPr>
              <a:t>汇报</a:t>
            </a:r>
            <a:endParaRPr kumimoji="0" lang="zh-CN" altLang="en-US" sz="4000" b="1" i="0" u="none" strike="noStrike" kern="1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endParaRPr>
          </a:p>
        </p:txBody>
      </p:sp>
      <p:cxnSp>
        <p:nvCxnSpPr>
          <p:cNvPr id="28" name="直接连接符 27"/>
          <p:cNvCxnSpPr/>
          <p:nvPr/>
        </p:nvCxnSpPr>
        <p:spPr>
          <a:xfrm>
            <a:off x="3349571" y="3213149"/>
            <a:ext cx="2444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893848" y="651943"/>
            <a:ext cx="1356304" cy="1356304"/>
            <a:chOff x="3893848" y="1276412"/>
            <a:chExt cx="1356304" cy="1356304"/>
          </a:xfrm>
        </p:grpSpPr>
        <p:sp>
          <p:nvSpPr>
            <p:cNvPr id="3" name="椭圆 2"/>
            <p:cNvSpPr/>
            <p:nvPr/>
          </p:nvSpPr>
          <p:spPr>
            <a:xfrm>
              <a:off x="3893848" y="1276412"/>
              <a:ext cx="1356304" cy="1356304"/>
            </a:xfrm>
            <a:prstGeom prst="ellipse">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endParaRPr>
            </a:p>
          </p:txBody>
        </p:sp>
        <p:sp>
          <p:nvSpPr>
            <p:cNvPr id="31" name="Freeform 5"/>
            <p:cNvSpPr>
              <a:spLocks noEditPoints="1"/>
            </p:cNvSpPr>
            <p:nvPr/>
          </p:nvSpPr>
          <p:spPr bwMode="auto">
            <a:xfrm>
              <a:off x="4008813" y="1508646"/>
              <a:ext cx="1126374" cy="827336"/>
            </a:xfrm>
            <a:custGeom>
              <a:avLst/>
              <a:gdLst>
                <a:gd name="T0" fmla="*/ 690 w 702"/>
                <a:gd name="T1" fmla="*/ 144 h 517"/>
                <a:gd name="T2" fmla="*/ 358 w 702"/>
                <a:gd name="T3" fmla="*/ 1 h 517"/>
                <a:gd name="T4" fmla="*/ 351 w 702"/>
                <a:gd name="T5" fmla="*/ 0 h 517"/>
                <a:gd name="T6" fmla="*/ 345 w 702"/>
                <a:gd name="T7" fmla="*/ 1 h 517"/>
                <a:gd name="T8" fmla="*/ 12 w 702"/>
                <a:gd name="T9" fmla="*/ 144 h 517"/>
                <a:gd name="T10" fmla="*/ 0 w 702"/>
                <a:gd name="T11" fmla="*/ 164 h 517"/>
                <a:gd name="T12" fmla="*/ 12 w 702"/>
                <a:gd name="T13" fmla="*/ 183 h 517"/>
                <a:gd name="T14" fmla="*/ 345 w 702"/>
                <a:gd name="T15" fmla="*/ 326 h 517"/>
                <a:gd name="T16" fmla="*/ 358 w 702"/>
                <a:gd name="T17" fmla="*/ 326 h 517"/>
                <a:gd name="T18" fmla="*/ 616 w 702"/>
                <a:gd name="T19" fmla="*/ 215 h 517"/>
                <a:gd name="T20" fmla="*/ 616 w 702"/>
                <a:gd name="T21" fmla="*/ 329 h 517"/>
                <a:gd name="T22" fmla="*/ 593 w 702"/>
                <a:gd name="T23" fmla="*/ 370 h 517"/>
                <a:gd name="T24" fmla="*/ 616 w 702"/>
                <a:gd name="T25" fmla="*/ 412 h 517"/>
                <a:gd name="T26" fmla="*/ 616 w 702"/>
                <a:gd name="T27" fmla="*/ 452 h 517"/>
                <a:gd name="T28" fmla="*/ 650 w 702"/>
                <a:gd name="T29" fmla="*/ 452 h 517"/>
                <a:gd name="T30" fmla="*/ 650 w 702"/>
                <a:gd name="T31" fmla="*/ 412 h 517"/>
                <a:gd name="T32" fmla="*/ 674 w 702"/>
                <a:gd name="T33" fmla="*/ 370 h 517"/>
                <a:gd name="T34" fmla="*/ 650 w 702"/>
                <a:gd name="T35" fmla="*/ 329 h 517"/>
                <a:gd name="T36" fmla="*/ 650 w 702"/>
                <a:gd name="T37" fmla="*/ 200 h 517"/>
                <a:gd name="T38" fmla="*/ 690 w 702"/>
                <a:gd name="T39" fmla="*/ 183 h 517"/>
                <a:gd name="T40" fmla="*/ 702 w 702"/>
                <a:gd name="T41" fmla="*/ 164 h 517"/>
                <a:gd name="T42" fmla="*/ 690 w 702"/>
                <a:gd name="T43" fmla="*/ 144 h 517"/>
                <a:gd name="T44" fmla="*/ 351 w 702"/>
                <a:gd name="T45" fmla="*/ 355 h 517"/>
                <a:gd name="T46" fmla="*/ 336 w 702"/>
                <a:gd name="T47" fmla="*/ 352 h 517"/>
                <a:gd name="T48" fmla="*/ 129 w 702"/>
                <a:gd name="T49" fmla="*/ 262 h 517"/>
                <a:gd name="T50" fmla="*/ 129 w 702"/>
                <a:gd name="T51" fmla="*/ 386 h 517"/>
                <a:gd name="T52" fmla="*/ 327 w 702"/>
                <a:gd name="T53" fmla="*/ 517 h 517"/>
                <a:gd name="T54" fmla="*/ 375 w 702"/>
                <a:gd name="T55" fmla="*/ 517 h 517"/>
                <a:gd name="T56" fmla="*/ 574 w 702"/>
                <a:gd name="T57" fmla="*/ 386 h 517"/>
                <a:gd name="T58" fmla="*/ 574 w 702"/>
                <a:gd name="T59" fmla="*/ 262 h 517"/>
                <a:gd name="T60" fmla="*/ 366 w 702"/>
                <a:gd name="T61" fmla="*/ 352 h 517"/>
                <a:gd name="T62" fmla="*/ 351 w 702"/>
                <a:gd name="T63" fmla="*/ 355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2" h="517">
                  <a:moveTo>
                    <a:pt x="690" y="144"/>
                  </a:moveTo>
                  <a:cubicBezTo>
                    <a:pt x="358" y="1"/>
                    <a:pt x="358" y="1"/>
                    <a:pt x="358" y="1"/>
                  </a:cubicBezTo>
                  <a:cubicBezTo>
                    <a:pt x="356" y="0"/>
                    <a:pt x="353" y="0"/>
                    <a:pt x="351" y="0"/>
                  </a:cubicBezTo>
                  <a:cubicBezTo>
                    <a:pt x="349" y="0"/>
                    <a:pt x="347" y="0"/>
                    <a:pt x="345" y="1"/>
                  </a:cubicBezTo>
                  <a:cubicBezTo>
                    <a:pt x="12" y="144"/>
                    <a:pt x="12" y="144"/>
                    <a:pt x="12" y="144"/>
                  </a:cubicBezTo>
                  <a:cubicBezTo>
                    <a:pt x="5" y="147"/>
                    <a:pt x="0" y="155"/>
                    <a:pt x="0" y="164"/>
                  </a:cubicBezTo>
                  <a:cubicBezTo>
                    <a:pt x="0" y="172"/>
                    <a:pt x="5" y="180"/>
                    <a:pt x="12" y="183"/>
                  </a:cubicBezTo>
                  <a:cubicBezTo>
                    <a:pt x="345" y="326"/>
                    <a:pt x="345" y="326"/>
                    <a:pt x="345" y="326"/>
                  </a:cubicBezTo>
                  <a:cubicBezTo>
                    <a:pt x="349" y="328"/>
                    <a:pt x="354" y="328"/>
                    <a:pt x="358" y="326"/>
                  </a:cubicBezTo>
                  <a:cubicBezTo>
                    <a:pt x="616" y="215"/>
                    <a:pt x="616" y="215"/>
                    <a:pt x="616" y="215"/>
                  </a:cubicBezTo>
                  <a:cubicBezTo>
                    <a:pt x="616" y="329"/>
                    <a:pt x="616" y="329"/>
                    <a:pt x="616" y="329"/>
                  </a:cubicBezTo>
                  <a:cubicBezTo>
                    <a:pt x="602" y="336"/>
                    <a:pt x="593" y="352"/>
                    <a:pt x="593" y="370"/>
                  </a:cubicBezTo>
                  <a:cubicBezTo>
                    <a:pt x="593" y="389"/>
                    <a:pt x="602" y="405"/>
                    <a:pt x="616" y="412"/>
                  </a:cubicBezTo>
                  <a:cubicBezTo>
                    <a:pt x="616" y="452"/>
                    <a:pt x="616" y="452"/>
                    <a:pt x="616" y="452"/>
                  </a:cubicBezTo>
                  <a:cubicBezTo>
                    <a:pt x="650" y="452"/>
                    <a:pt x="650" y="452"/>
                    <a:pt x="650" y="452"/>
                  </a:cubicBezTo>
                  <a:cubicBezTo>
                    <a:pt x="650" y="412"/>
                    <a:pt x="650" y="412"/>
                    <a:pt x="650" y="412"/>
                  </a:cubicBezTo>
                  <a:cubicBezTo>
                    <a:pt x="664" y="405"/>
                    <a:pt x="674" y="389"/>
                    <a:pt x="674" y="370"/>
                  </a:cubicBezTo>
                  <a:cubicBezTo>
                    <a:pt x="674" y="352"/>
                    <a:pt x="664" y="336"/>
                    <a:pt x="650" y="329"/>
                  </a:cubicBezTo>
                  <a:cubicBezTo>
                    <a:pt x="650" y="200"/>
                    <a:pt x="650" y="200"/>
                    <a:pt x="650" y="200"/>
                  </a:cubicBezTo>
                  <a:cubicBezTo>
                    <a:pt x="690" y="183"/>
                    <a:pt x="690" y="183"/>
                    <a:pt x="690" y="183"/>
                  </a:cubicBezTo>
                  <a:cubicBezTo>
                    <a:pt x="697" y="180"/>
                    <a:pt x="702" y="172"/>
                    <a:pt x="702" y="164"/>
                  </a:cubicBezTo>
                  <a:cubicBezTo>
                    <a:pt x="702" y="155"/>
                    <a:pt x="697" y="147"/>
                    <a:pt x="690" y="144"/>
                  </a:cubicBezTo>
                  <a:close/>
                  <a:moveTo>
                    <a:pt x="351" y="355"/>
                  </a:moveTo>
                  <a:cubicBezTo>
                    <a:pt x="346" y="355"/>
                    <a:pt x="341" y="354"/>
                    <a:pt x="336" y="352"/>
                  </a:cubicBezTo>
                  <a:cubicBezTo>
                    <a:pt x="129" y="262"/>
                    <a:pt x="129" y="262"/>
                    <a:pt x="129" y="262"/>
                  </a:cubicBezTo>
                  <a:cubicBezTo>
                    <a:pt x="129" y="386"/>
                    <a:pt x="129" y="386"/>
                    <a:pt x="129" y="386"/>
                  </a:cubicBezTo>
                  <a:cubicBezTo>
                    <a:pt x="129" y="487"/>
                    <a:pt x="280" y="517"/>
                    <a:pt x="327" y="517"/>
                  </a:cubicBezTo>
                  <a:cubicBezTo>
                    <a:pt x="375" y="517"/>
                    <a:pt x="375" y="517"/>
                    <a:pt x="375" y="517"/>
                  </a:cubicBezTo>
                  <a:cubicBezTo>
                    <a:pt x="410" y="517"/>
                    <a:pt x="574" y="487"/>
                    <a:pt x="574" y="386"/>
                  </a:cubicBezTo>
                  <a:cubicBezTo>
                    <a:pt x="574" y="262"/>
                    <a:pt x="574" y="262"/>
                    <a:pt x="574" y="262"/>
                  </a:cubicBezTo>
                  <a:cubicBezTo>
                    <a:pt x="366" y="352"/>
                    <a:pt x="366" y="352"/>
                    <a:pt x="366" y="352"/>
                  </a:cubicBezTo>
                  <a:cubicBezTo>
                    <a:pt x="361" y="354"/>
                    <a:pt x="356" y="355"/>
                    <a:pt x="351" y="355"/>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endParaRPr>
            </a:p>
          </p:txBody>
        </p:sp>
      </p:grpSp>
      <p:sp>
        <p:nvSpPr>
          <p:cNvPr id="13" name="矩形 12"/>
          <p:cNvSpPr/>
          <p:nvPr/>
        </p:nvSpPr>
        <p:spPr>
          <a:xfrm>
            <a:off x="2685415" y="3992245"/>
            <a:ext cx="3773170" cy="333375"/>
          </a:xfrm>
          <a:prstGeom prst="rect">
            <a:avLst/>
          </a:prstGeom>
          <a:noFill/>
        </p:spPr>
        <p:txBody>
          <a:bodyPr wrap="square">
            <a:spAutoFit/>
          </a:bodyPr>
          <a:lstStyle/>
          <a:p>
            <a:pPr marL="0" marR="0" lvl="0" indent="0" algn="ctr" defTabSz="457200" rtl="0" eaLnBrk="1" fontAlgn="auto" latinLnBrk="0" hangingPunct="1">
              <a:lnSpc>
                <a:spcPct val="150000"/>
              </a:lnSpc>
              <a:spcBef>
                <a:spcPts val="0"/>
              </a:spcBef>
              <a:spcAft>
                <a:spcPts val="0"/>
              </a:spcAft>
              <a:buClrTx/>
              <a:buSzTx/>
              <a:buFontTx/>
              <a:buNone/>
              <a:defRPr/>
            </a:pPr>
            <a:r>
              <a:rPr kumimoji="0" lang="zh-CN" altLang="en-US" sz="1050" b="0" i="0" u="none" strike="noStrike" kern="1200" cap="none" spc="0" normalizeH="0" baseline="0" noProof="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Open Sans" panose="020B0606030504020204" charset="0"/>
              </a:rPr>
              <a:t>汇报人：章恺逸		汇报时间：202</a:t>
            </a:r>
            <a:r>
              <a:rPr kumimoji="0" lang="en-US" altLang="zh-CN" sz="1050" b="0" i="0" u="none" strike="noStrike" kern="1200" cap="none" spc="0" normalizeH="0" baseline="0" noProof="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Open Sans" panose="020B0606030504020204" charset="0"/>
              </a:rPr>
              <a:t>4</a:t>
            </a:r>
            <a:r>
              <a:rPr kumimoji="0" lang="zh-CN" altLang="en-US" sz="1050" b="0" i="0" u="none" strike="noStrike" kern="1200" cap="none" spc="0" normalizeH="0" baseline="0" noProof="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Open Sans" panose="020B0606030504020204" charset="0"/>
              </a:rPr>
              <a:t>/</a:t>
            </a:r>
            <a:r>
              <a:rPr kumimoji="0" lang="en-US" altLang="zh-CN" sz="1050" b="0" i="0" u="none" strike="noStrike" kern="1200" cap="none" spc="0" normalizeH="0" baseline="0" noProof="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Open Sans" panose="020B0606030504020204" charset="0"/>
              </a:rPr>
              <a:t>3</a:t>
            </a:r>
            <a:r>
              <a:rPr kumimoji="0" lang="zh-CN" altLang="en-US" sz="1050" b="0" i="0" u="none" strike="noStrike" kern="1200" cap="none" spc="0" normalizeH="0" baseline="0" noProof="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Open Sans" panose="020B0606030504020204" charset="0"/>
              </a:rPr>
              <a:t>/</a:t>
            </a:r>
            <a:r>
              <a:rPr kumimoji="0" lang="en-US" altLang="zh-CN" sz="1050" b="0" i="0" u="none" strike="noStrike" kern="1200" cap="none" spc="0" normalizeH="0" baseline="0" noProof="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Open Sans" panose="020B0606030504020204" charset="0"/>
              </a:rPr>
              <a:t>23</a:t>
            </a:r>
            <a:endParaRPr kumimoji="0" lang="en-US" altLang="zh-CN" sz="1050" b="0" i="0" u="none" strike="noStrike" kern="1200" cap="none" spc="0" normalizeH="0" baseline="0" noProof="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Open Sans" panose="020B0606030504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6"/>
          <p:cNvSpPr txBox="1">
            <a:spLocks noChangeArrowheads="1"/>
          </p:cNvSpPr>
          <p:nvPr/>
        </p:nvSpPr>
        <p:spPr bwMode="auto">
          <a:xfrm>
            <a:off x="3927475" y="158224"/>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a:solidFill>
                  <a:schemeClr val="accent1"/>
                </a:solidFill>
                <a:latin typeface="+mj-ea"/>
                <a:ea typeface="+mj-ea"/>
                <a:cs typeface="Open Sans" panose="020B0606030504020204" charset="0"/>
                <a:sym typeface="+mn-ea"/>
              </a:rPr>
              <a:t>论文阅读</a:t>
            </a:r>
            <a:endParaRPr lang="zh-CN" altLang="en-US" sz="2000" b="1">
              <a:solidFill>
                <a:schemeClr val="accent1"/>
              </a:solidFill>
              <a:latin typeface="+mj-ea"/>
              <a:ea typeface="+mj-ea"/>
              <a:cs typeface="Open Sans" panose="020B0606030504020204" charset="0"/>
            </a:endParaRPr>
          </a:p>
        </p:txBody>
      </p:sp>
      <p:sp>
        <p:nvSpPr>
          <p:cNvPr id="20" name="矩形 19"/>
          <p:cNvSpPr/>
          <p:nvPr/>
        </p:nvSpPr>
        <p:spPr>
          <a:xfrm>
            <a:off x="2025650" y="557064"/>
            <a:ext cx="5092700" cy="229870"/>
          </a:xfrm>
          <a:prstGeom prst="rect">
            <a:avLst/>
          </a:prstGeom>
        </p:spPr>
        <p:txBody>
          <a:bodyPr wrap="none">
            <a:spAutoFit/>
          </a:bodyPr>
          <a:lstStyle/>
          <a:p>
            <a:pPr lvl="0" algn="ctr" fontAlgn="base">
              <a:spcBef>
                <a:spcPct val="0"/>
              </a:spcBef>
              <a:spcAft>
                <a:spcPct val="0"/>
              </a:spcAft>
              <a:defRPr/>
            </a:pPr>
            <a:r>
              <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rPr>
              <a:t>Slowing Down the Aging of Learning-Based Malware Detectors With API Knowledge</a:t>
            </a:r>
            <a:endPar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endParaRPr>
          </a:p>
        </p:txBody>
      </p:sp>
      <p:cxnSp>
        <p:nvCxnSpPr>
          <p:cNvPr id="23" name="直接连接符 22"/>
          <p:cNvCxnSpPr/>
          <p:nvPr/>
        </p:nvCxnSpPr>
        <p:spPr>
          <a:xfrm>
            <a:off x="4340688" y="845197"/>
            <a:ext cx="4298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271780" y="903605"/>
            <a:ext cx="6846570" cy="398780"/>
          </a:xfrm>
          <a:prstGeom prst="rect">
            <a:avLst/>
          </a:prstGeom>
          <a:noFill/>
        </p:spPr>
        <p:txBody>
          <a:bodyPr wrap="square" rtlCol="0" anchor="t">
            <a:spAutoFit/>
          </a:bodyPr>
          <a:p>
            <a:pPr algn="l" fontAlgn="base">
              <a:spcBef>
                <a:spcPct val="0"/>
              </a:spcBef>
              <a:spcAft>
                <a:spcPct val="0"/>
              </a:spcAft>
              <a:defRPr/>
            </a:pPr>
            <a:r>
              <a:rPr lang="zh-CN" altLang="en-US" sz="2000" b="1">
                <a:solidFill>
                  <a:schemeClr val="accent1"/>
                </a:solidFill>
                <a:latin typeface="+mj-ea"/>
                <a:ea typeface="+mj-ea"/>
                <a:cs typeface="Open Sans" panose="020B0606030504020204" charset="0"/>
                <a:sym typeface="+mn-ea"/>
              </a:rPr>
              <a:t>延长寿命实验（实验较多，只放这个一个实验的</a:t>
            </a:r>
            <a:r>
              <a:rPr lang="zh-CN" altLang="en-US" sz="2000" b="1">
                <a:solidFill>
                  <a:schemeClr val="accent1"/>
                </a:solidFill>
                <a:latin typeface="+mj-ea"/>
                <a:ea typeface="+mj-ea"/>
                <a:cs typeface="Open Sans" panose="020B0606030504020204" charset="0"/>
                <a:sym typeface="+mn-ea"/>
              </a:rPr>
              <a:t>结果）</a:t>
            </a:r>
            <a:endParaRPr lang="zh-CN" altLang="en-US" sz="2000" b="1">
              <a:solidFill>
                <a:schemeClr val="accent1"/>
              </a:solidFill>
              <a:latin typeface="+mj-ea"/>
              <a:ea typeface="+mj-ea"/>
              <a:cs typeface="Open Sans" panose="020B0606030504020204" charset="0"/>
              <a:sym typeface="+mn-ea"/>
            </a:endParaRPr>
          </a:p>
        </p:txBody>
      </p:sp>
      <p:sp>
        <p:nvSpPr>
          <p:cNvPr id="5" name="Text Box 4"/>
          <p:cNvSpPr txBox="1"/>
          <p:nvPr/>
        </p:nvSpPr>
        <p:spPr>
          <a:xfrm>
            <a:off x="271780" y="1323975"/>
            <a:ext cx="8460740" cy="645160"/>
          </a:xfrm>
          <a:prstGeom prst="rect">
            <a:avLst/>
          </a:prstGeom>
          <a:noFill/>
        </p:spPr>
        <p:txBody>
          <a:bodyPr wrap="square" rtlCol="0" anchor="t">
            <a:spAutoFit/>
          </a:bodyPr>
          <a:p>
            <a:r>
              <a:rPr lang="zh-CN" altLang="en-US"/>
              <a:t>作者</a:t>
            </a:r>
            <a:r>
              <a:rPr lang="en-US"/>
              <a:t>评估了五种最先进的、具有代表性的恶意软件检测器，涵盖 Android 和 Windows 平台。</a:t>
            </a:r>
            <a:endParaRPr lang="en-US"/>
          </a:p>
        </p:txBody>
      </p:sp>
      <p:pic>
        <p:nvPicPr>
          <p:cNvPr id="6" name="Picture 5"/>
          <p:cNvPicPr>
            <a:picLocks noChangeAspect="1"/>
          </p:cNvPicPr>
          <p:nvPr/>
        </p:nvPicPr>
        <p:blipFill>
          <a:blip r:embed="rId1"/>
          <a:stretch>
            <a:fillRect/>
          </a:stretch>
        </p:blipFill>
        <p:spPr>
          <a:xfrm>
            <a:off x="2819400" y="1749425"/>
            <a:ext cx="3094990" cy="32772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86000" y="2218055"/>
            <a:ext cx="4572000" cy="706755"/>
          </a:xfrm>
          <a:prstGeom prst="rect">
            <a:avLst/>
          </a:prstGeom>
          <a:noFill/>
        </p:spPr>
        <p:txBody>
          <a:bodyPr wrap="square" rtlCol="0" anchor="t">
            <a:spAutoFit/>
          </a:bodyPr>
          <a:p>
            <a:pPr marL="0" marR="0" lvl="0" indent="0" algn="ctr" defTabSz="457200" rtl="0" eaLnBrk="1" fontAlgn="auto" latinLnBrk="0" hangingPunct="1">
              <a:lnSpc>
                <a:spcPct val="100000"/>
              </a:lnSpc>
              <a:spcBef>
                <a:spcPts val="0"/>
              </a:spcBef>
              <a:spcAft>
                <a:spcPts val="0"/>
              </a:spcAft>
              <a:buClrTx/>
              <a:buSzTx/>
              <a:buFontTx/>
              <a:buNone/>
              <a:defRPr/>
            </a:pPr>
            <a:r>
              <a:rPr lang="zh-CN" altLang="en-US" sz="4000" b="1" kern="100" noProof="0">
                <a:ln>
                  <a:noFill/>
                </a:ln>
                <a:solidFill>
                  <a:schemeClr val="accent1"/>
                </a:solidFill>
                <a:effectLst/>
                <a:uLnTx/>
                <a:uFillTx/>
                <a:latin typeface="Open Sans" panose="020B0606030504020204" charset="0"/>
                <a:ea typeface="Open Sans" panose="020B0606030504020204" charset="0"/>
                <a:cs typeface="Open Sans" panose="020B0606030504020204" charset="0"/>
                <a:sym typeface="+mn-ea"/>
              </a:rPr>
              <a:t>未来</a:t>
            </a:r>
            <a:r>
              <a:rPr lang="zh-CN" altLang="en-US" sz="4000" b="1" kern="100" noProof="0">
                <a:ln>
                  <a:noFill/>
                </a:ln>
                <a:solidFill>
                  <a:schemeClr val="accent1"/>
                </a:solidFill>
                <a:effectLst/>
                <a:uLnTx/>
                <a:uFillTx/>
                <a:latin typeface="Open Sans" panose="020B0606030504020204" charset="0"/>
                <a:ea typeface="Open Sans" panose="020B0606030504020204" charset="0"/>
                <a:cs typeface="Open Sans" panose="020B0606030504020204" charset="0"/>
                <a:sym typeface="+mn-ea"/>
              </a:rPr>
              <a:t>计划</a:t>
            </a:r>
            <a:endParaRPr lang="zh-CN" altLang="en-US" sz="4000" b="1" kern="100" noProof="0">
              <a:ln>
                <a:noFill/>
              </a:ln>
              <a:solidFill>
                <a:schemeClr val="accent1"/>
              </a:solidFill>
              <a:effectLst/>
              <a:uLnTx/>
              <a:uFillTx/>
              <a:latin typeface="Open Sans" panose="020B0606030504020204" charset="0"/>
              <a:ea typeface="Open Sans" panose="020B0606030504020204" charset="0"/>
              <a:cs typeface="Open Sans" panose="020B0606030504020204" charset="0"/>
              <a:sym typeface="+mn-ea"/>
            </a:endParaRPr>
          </a:p>
        </p:txBody>
      </p:sp>
      <p:sp>
        <p:nvSpPr>
          <p:cNvPr id="3" name="Text Box 2"/>
          <p:cNvSpPr txBox="1"/>
          <p:nvPr/>
        </p:nvSpPr>
        <p:spPr>
          <a:xfrm>
            <a:off x="4250055" y="2997200"/>
            <a:ext cx="643890" cy="368300"/>
          </a:xfrm>
          <a:prstGeom prst="rect">
            <a:avLst/>
          </a:prstGeom>
          <a:noFill/>
        </p:spPr>
        <p:txBody>
          <a:bodyPr wrap="square" rtlCol="0">
            <a:spAutoFit/>
          </a:bodyPr>
          <a:p>
            <a:r>
              <a:rPr lang="zh-CN" altLang="en-US"/>
              <a:t>代码</a:t>
            </a:r>
            <a:endParaRPr lang="zh-CN" altLang="en-US"/>
          </a:p>
        </p:txBody>
      </p:sp>
      <p:sp>
        <p:nvSpPr>
          <p:cNvPr id="4" name="Text Box 3"/>
          <p:cNvSpPr txBox="1"/>
          <p:nvPr/>
        </p:nvSpPr>
        <p:spPr>
          <a:xfrm>
            <a:off x="3896995" y="3545840"/>
            <a:ext cx="1349375" cy="645160"/>
          </a:xfrm>
          <a:prstGeom prst="rect">
            <a:avLst/>
          </a:prstGeom>
          <a:noFill/>
        </p:spPr>
        <p:txBody>
          <a:bodyPr wrap="square" rtlCol="0" anchor="t">
            <a:spAutoFit/>
          </a:bodyPr>
          <a:p>
            <a:r>
              <a:rPr lang="zh-CN" altLang="en-US">
                <a:sym typeface="+mn-ea"/>
              </a:rPr>
              <a:t>其他</a:t>
            </a:r>
            <a:r>
              <a:rPr lang="zh-CN" altLang="en-US">
                <a:sym typeface="+mn-ea"/>
              </a:rPr>
              <a:t>领域：高水平</a:t>
            </a:r>
            <a:r>
              <a:rPr lang="zh-CN" altLang="en-US">
                <a:sym typeface="+mn-ea"/>
              </a:rPr>
              <a:t>文章</a:t>
            </a:r>
            <a:endParaRPr lang="zh-CN" altLang="en-US">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任意多边形: 形状 13"/>
          <p:cNvSpPr/>
          <p:nvPr/>
        </p:nvSpPr>
        <p:spPr>
          <a:xfrm rot="10800000">
            <a:off x="0" y="0"/>
            <a:ext cx="9144000" cy="3992136"/>
          </a:xfrm>
          <a:custGeom>
            <a:avLst/>
            <a:gdLst>
              <a:gd name="connsiteX0" fmla="*/ 9144000 w 9144000"/>
              <a:gd name="connsiteY0" fmla="*/ 3992136 h 3992136"/>
              <a:gd name="connsiteX1" fmla="*/ 0 w 9144000"/>
              <a:gd name="connsiteY1" fmla="*/ 3992136 h 3992136"/>
              <a:gd name="connsiteX2" fmla="*/ 0 w 9144000"/>
              <a:gd name="connsiteY2" fmla="*/ 379141 h 3992136"/>
              <a:gd name="connsiteX3" fmla="*/ 4301185 w 9144000"/>
              <a:gd name="connsiteY3" fmla="*/ 379141 h 3992136"/>
              <a:gd name="connsiteX4" fmla="*/ 4572001 w 9144000"/>
              <a:gd name="connsiteY4" fmla="*/ 0 h 3992136"/>
              <a:gd name="connsiteX5" fmla="*/ 4842816 w 9144000"/>
              <a:gd name="connsiteY5" fmla="*/ 379141 h 3992136"/>
              <a:gd name="connsiteX6" fmla="*/ 9144000 w 9144000"/>
              <a:gd name="connsiteY6" fmla="*/ 379141 h 39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3992136">
                <a:moveTo>
                  <a:pt x="9144000" y="3992136"/>
                </a:moveTo>
                <a:lnTo>
                  <a:pt x="0" y="3992136"/>
                </a:lnTo>
                <a:lnTo>
                  <a:pt x="0" y="379141"/>
                </a:lnTo>
                <a:lnTo>
                  <a:pt x="4301185" y="379141"/>
                </a:lnTo>
                <a:lnTo>
                  <a:pt x="4572001" y="0"/>
                </a:lnTo>
                <a:lnTo>
                  <a:pt x="4842816" y="379141"/>
                </a:lnTo>
                <a:lnTo>
                  <a:pt x="9144000" y="37914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21" name="矩形 20"/>
          <p:cNvSpPr/>
          <p:nvPr/>
        </p:nvSpPr>
        <p:spPr bwMode="auto">
          <a:xfrm>
            <a:off x="2970212" y="2162234"/>
            <a:ext cx="3203575" cy="706755"/>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4000" b="1" i="0" u="none" strike="noStrike" kern="1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rPr>
              <a:t>THANK YOU</a:t>
            </a:r>
            <a:endParaRPr kumimoji="0" lang="zh-CN" altLang="en-US" sz="4000" b="1" i="0" u="none" strike="noStrike" kern="1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endParaRPr>
          </a:p>
        </p:txBody>
      </p:sp>
      <p:cxnSp>
        <p:nvCxnSpPr>
          <p:cNvPr id="28" name="直接连接符 27"/>
          <p:cNvCxnSpPr/>
          <p:nvPr/>
        </p:nvCxnSpPr>
        <p:spPr>
          <a:xfrm>
            <a:off x="3465776" y="3213149"/>
            <a:ext cx="2444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893848" y="651943"/>
            <a:ext cx="1356304" cy="1356304"/>
            <a:chOff x="3893848" y="1276412"/>
            <a:chExt cx="1356304" cy="1356304"/>
          </a:xfrm>
        </p:grpSpPr>
        <p:sp>
          <p:nvSpPr>
            <p:cNvPr id="3" name="椭圆 2"/>
            <p:cNvSpPr/>
            <p:nvPr/>
          </p:nvSpPr>
          <p:spPr>
            <a:xfrm>
              <a:off x="3893848" y="1276412"/>
              <a:ext cx="1356304" cy="1356304"/>
            </a:xfrm>
            <a:prstGeom prst="ellipse">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endParaRPr>
            </a:p>
          </p:txBody>
        </p:sp>
        <p:sp>
          <p:nvSpPr>
            <p:cNvPr id="31" name="Freeform 5"/>
            <p:cNvSpPr>
              <a:spLocks noEditPoints="1"/>
            </p:cNvSpPr>
            <p:nvPr/>
          </p:nvSpPr>
          <p:spPr bwMode="auto">
            <a:xfrm>
              <a:off x="4008813" y="1508646"/>
              <a:ext cx="1126374" cy="827336"/>
            </a:xfrm>
            <a:custGeom>
              <a:avLst/>
              <a:gdLst>
                <a:gd name="T0" fmla="*/ 690 w 702"/>
                <a:gd name="T1" fmla="*/ 144 h 517"/>
                <a:gd name="T2" fmla="*/ 358 w 702"/>
                <a:gd name="T3" fmla="*/ 1 h 517"/>
                <a:gd name="T4" fmla="*/ 351 w 702"/>
                <a:gd name="T5" fmla="*/ 0 h 517"/>
                <a:gd name="T6" fmla="*/ 345 w 702"/>
                <a:gd name="T7" fmla="*/ 1 h 517"/>
                <a:gd name="T8" fmla="*/ 12 w 702"/>
                <a:gd name="T9" fmla="*/ 144 h 517"/>
                <a:gd name="T10" fmla="*/ 0 w 702"/>
                <a:gd name="T11" fmla="*/ 164 h 517"/>
                <a:gd name="T12" fmla="*/ 12 w 702"/>
                <a:gd name="T13" fmla="*/ 183 h 517"/>
                <a:gd name="T14" fmla="*/ 345 w 702"/>
                <a:gd name="T15" fmla="*/ 326 h 517"/>
                <a:gd name="T16" fmla="*/ 358 w 702"/>
                <a:gd name="T17" fmla="*/ 326 h 517"/>
                <a:gd name="T18" fmla="*/ 616 w 702"/>
                <a:gd name="T19" fmla="*/ 215 h 517"/>
                <a:gd name="T20" fmla="*/ 616 w 702"/>
                <a:gd name="T21" fmla="*/ 329 h 517"/>
                <a:gd name="T22" fmla="*/ 593 w 702"/>
                <a:gd name="T23" fmla="*/ 370 h 517"/>
                <a:gd name="T24" fmla="*/ 616 w 702"/>
                <a:gd name="T25" fmla="*/ 412 h 517"/>
                <a:gd name="T26" fmla="*/ 616 w 702"/>
                <a:gd name="T27" fmla="*/ 452 h 517"/>
                <a:gd name="T28" fmla="*/ 650 w 702"/>
                <a:gd name="T29" fmla="*/ 452 h 517"/>
                <a:gd name="T30" fmla="*/ 650 w 702"/>
                <a:gd name="T31" fmla="*/ 412 h 517"/>
                <a:gd name="T32" fmla="*/ 674 w 702"/>
                <a:gd name="T33" fmla="*/ 370 h 517"/>
                <a:gd name="T34" fmla="*/ 650 w 702"/>
                <a:gd name="T35" fmla="*/ 329 h 517"/>
                <a:gd name="T36" fmla="*/ 650 w 702"/>
                <a:gd name="T37" fmla="*/ 200 h 517"/>
                <a:gd name="T38" fmla="*/ 690 w 702"/>
                <a:gd name="T39" fmla="*/ 183 h 517"/>
                <a:gd name="T40" fmla="*/ 702 w 702"/>
                <a:gd name="T41" fmla="*/ 164 h 517"/>
                <a:gd name="T42" fmla="*/ 690 w 702"/>
                <a:gd name="T43" fmla="*/ 144 h 517"/>
                <a:gd name="T44" fmla="*/ 351 w 702"/>
                <a:gd name="T45" fmla="*/ 355 h 517"/>
                <a:gd name="T46" fmla="*/ 336 w 702"/>
                <a:gd name="T47" fmla="*/ 352 h 517"/>
                <a:gd name="T48" fmla="*/ 129 w 702"/>
                <a:gd name="T49" fmla="*/ 262 h 517"/>
                <a:gd name="T50" fmla="*/ 129 w 702"/>
                <a:gd name="T51" fmla="*/ 386 h 517"/>
                <a:gd name="T52" fmla="*/ 327 w 702"/>
                <a:gd name="T53" fmla="*/ 517 h 517"/>
                <a:gd name="T54" fmla="*/ 375 w 702"/>
                <a:gd name="T55" fmla="*/ 517 h 517"/>
                <a:gd name="T56" fmla="*/ 574 w 702"/>
                <a:gd name="T57" fmla="*/ 386 h 517"/>
                <a:gd name="T58" fmla="*/ 574 w 702"/>
                <a:gd name="T59" fmla="*/ 262 h 517"/>
                <a:gd name="T60" fmla="*/ 366 w 702"/>
                <a:gd name="T61" fmla="*/ 352 h 517"/>
                <a:gd name="T62" fmla="*/ 351 w 702"/>
                <a:gd name="T63" fmla="*/ 355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2" h="517">
                  <a:moveTo>
                    <a:pt x="690" y="144"/>
                  </a:moveTo>
                  <a:cubicBezTo>
                    <a:pt x="358" y="1"/>
                    <a:pt x="358" y="1"/>
                    <a:pt x="358" y="1"/>
                  </a:cubicBezTo>
                  <a:cubicBezTo>
                    <a:pt x="356" y="0"/>
                    <a:pt x="353" y="0"/>
                    <a:pt x="351" y="0"/>
                  </a:cubicBezTo>
                  <a:cubicBezTo>
                    <a:pt x="349" y="0"/>
                    <a:pt x="347" y="0"/>
                    <a:pt x="345" y="1"/>
                  </a:cubicBezTo>
                  <a:cubicBezTo>
                    <a:pt x="12" y="144"/>
                    <a:pt x="12" y="144"/>
                    <a:pt x="12" y="144"/>
                  </a:cubicBezTo>
                  <a:cubicBezTo>
                    <a:pt x="5" y="147"/>
                    <a:pt x="0" y="155"/>
                    <a:pt x="0" y="164"/>
                  </a:cubicBezTo>
                  <a:cubicBezTo>
                    <a:pt x="0" y="172"/>
                    <a:pt x="5" y="180"/>
                    <a:pt x="12" y="183"/>
                  </a:cubicBezTo>
                  <a:cubicBezTo>
                    <a:pt x="345" y="326"/>
                    <a:pt x="345" y="326"/>
                    <a:pt x="345" y="326"/>
                  </a:cubicBezTo>
                  <a:cubicBezTo>
                    <a:pt x="349" y="328"/>
                    <a:pt x="354" y="328"/>
                    <a:pt x="358" y="326"/>
                  </a:cubicBezTo>
                  <a:cubicBezTo>
                    <a:pt x="616" y="215"/>
                    <a:pt x="616" y="215"/>
                    <a:pt x="616" y="215"/>
                  </a:cubicBezTo>
                  <a:cubicBezTo>
                    <a:pt x="616" y="329"/>
                    <a:pt x="616" y="329"/>
                    <a:pt x="616" y="329"/>
                  </a:cubicBezTo>
                  <a:cubicBezTo>
                    <a:pt x="602" y="336"/>
                    <a:pt x="593" y="352"/>
                    <a:pt x="593" y="370"/>
                  </a:cubicBezTo>
                  <a:cubicBezTo>
                    <a:pt x="593" y="389"/>
                    <a:pt x="602" y="405"/>
                    <a:pt x="616" y="412"/>
                  </a:cubicBezTo>
                  <a:cubicBezTo>
                    <a:pt x="616" y="452"/>
                    <a:pt x="616" y="452"/>
                    <a:pt x="616" y="452"/>
                  </a:cubicBezTo>
                  <a:cubicBezTo>
                    <a:pt x="650" y="452"/>
                    <a:pt x="650" y="452"/>
                    <a:pt x="650" y="452"/>
                  </a:cubicBezTo>
                  <a:cubicBezTo>
                    <a:pt x="650" y="412"/>
                    <a:pt x="650" y="412"/>
                    <a:pt x="650" y="412"/>
                  </a:cubicBezTo>
                  <a:cubicBezTo>
                    <a:pt x="664" y="405"/>
                    <a:pt x="674" y="389"/>
                    <a:pt x="674" y="370"/>
                  </a:cubicBezTo>
                  <a:cubicBezTo>
                    <a:pt x="674" y="352"/>
                    <a:pt x="664" y="336"/>
                    <a:pt x="650" y="329"/>
                  </a:cubicBezTo>
                  <a:cubicBezTo>
                    <a:pt x="650" y="200"/>
                    <a:pt x="650" y="200"/>
                    <a:pt x="650" y="200"/>
                  </a:cubicBezTo>
                  <a:cubicBezTo>
                    <a:pt x="690" y="183"/>
                    <a:pt x="690" y="183"/>
                    <a:pt x="690" y="183"/>
                  </a:cubicBezTo>
                  <a:cubicBezTo>
                    <a:pt x="697" y="180"/>
                    <a:pt x="702" y="172"/>
                    <a:pt x="702" y="164"/>
                  </a:cubicBezTo>
                  <a:cubicBezTo>
                    <a:pt x="702" y="155"/>
                    <a:pt x="697" y="147"/>
                    <a:pt x="690" y="144"/>
                  </a:cubicBezTo>
                  <a:close/>
                  <a:moveTo>
                    <a:pt x="351" y="355"/>
                  </a:moveTo>
                  <a:cubicBezTo>
                    <a:pt x="346" y="355"/>
                    <a:pt x="341" y="354"/>
                    <a:pt x="336" y="352"/>
                  </a:cubicBezTo>
                  <a:cubicBezTo>
                    <a:pt x="129" y="262"/>
                    <a:pt x="129" y="262"/>
                    <a:pt x="129" y="262"/>
                  </a:cubicBezTo>
                  <a:cubicBezTo>
                    <a:pt x="129" y="386"/>
                    <a:pt x="129" y="386"/>
                    <a:pt x="129" y="386"/>
                  </a:cubicBezTo>
                  <a:cubicBezTo>
                    <a:pt x="129" y="487"/>
                    <a:pt x="280" y="517"/>
                    <a:pt x="327" y="517"/>
                  </a:cubicBezTo>
                  <a:cubicBezTo>
                    <a:pt x="375" y="517"/>
                    <a:pt x="375" y="517"/>
                    <a:pt x="375" y="517"/>
                  </a:cubicBezTo>
                  <a:cubicBezTo>
                    <a:pt x="410" y="517"/>
                    <a:pt x="574" y="487"/>
                    <a:pt x="574" y="386"/>
                  </a:cubicBezTo>
                  <a:cubicBezTo>
                    <a:pt x="574" y="262"/>
                    <a:pt x="574" y="262"/>
                    <a:pt x="574" y="262"/>
                  </a:cubicBezTo>
                  <a:cubicBezTo>
                    <a:pt x="366" y="352"/>
                    <a:pt x="366" y="352"/>
                    <a:pt x="366" y="352"/>
                  </a:cubicBezTo>
                  <a:cubicBezTo>
                    <a:pt x="361" y="354"/>
                    <a:pt x="356" y="355"/>
                    <a:pt x="351" y="355"/>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0641"/>
            <a:ext cx="9144000" cy="1173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41" name="矩形 40"/>
          <p:cNvSpPr/>
          <p:nvPr/>
        </p:nvSpPr>
        <p:spPr>
          <a:xfrm>
            <a:off x="408061" y="178404"/>
            <a:ext cx="2618740" cy="645160"/>
          </a:xfrm>
          <a:prstGeom prst="rect">
            <a:avLst/>
          </a:prstGeom>
        </p:spPr>
        <p:txBody>
          <a:bodyPr wrap="none">
            <a:spAutoFit/>
          </a:bodyPr>
          <a:lstStyle/>
          <a:p>
            <a:pPr algn="l"/>
            <a:r>
              <a:rPr sz="3600" b="1" kern="100">
                <a:solidFill>
                  <a:schemeClr val="bg1"/>
                </a:solidFill>
                <a:latin typeface="+mj-lt"/>
                <a:ea typeface="Open Sans" panose="020B0606030504020204" charset="0"/>
                <a:cs typeface="Open Sans" panose="020B0606030504020204" charset="0"/>
              </a:rPr>
              <a:t>CONTENTS</a:t>
            </a:r>
            <a:endParaRPr sz="3600" b="1" kern="100">
              <a:solidFill>
                <a:schemeClr val="bg1"/>
              </a:solidFill>
              <a:latin typeface="+mj-lt"/>
              <a:ea typeface="Open Sans" panose="020B0606030504020204" charset="0"/>
              <a:cs typeface="Open Sans" panose="020B0606030504020204" charset="0"/>
            </a:endParaRPr>
          </a:p>
        </p:txBody>
      </p:sp>
      <p:grpSp>
        <p:nvGrpSpPr>
          <p:cNvPr id="3" name="组合 2"/>
          <p:cNvGrpSpPr/>
          <p:nvPr/>
        </p:nvGrpSpPr>
        <p:grpSpPr>
          <a:xfrm>
            <a:off x="360681" y="1932314"/>
            <a:ext cx="6776139" cy="2125583"/>
            <a:chOff x="478301" y="1932314"/>
            <a:chExt cx="6776139" cy="2125583"/>
          </a:xfrm>
        </p:grpSpPr>
        <p:sp>
          <p:nvSpPr>
            <p:cNvPr id="18" name="矩形 17"/>
            <p:cNvSpPr/>
            <p:nvPr/>
          </p:nvSpPr>
          <p:spPr>
            <a:xfrm>
              <a:off x="1070462" y="2268945"/>
              <a:ext cx="309880" cy="252730"/>
            </a:xfrm>
            <a:prstGeom prst="rect">
              <a:avLst/>
            </a:prstGeom>
          </p:spPr>
          <p:txBody>
            <a:bodyPr wrap="none">
              <a:spAutoFit/>
            </a:bodyPr>
            <a:lstStyle/>
            <a:p>
              <a:pPr lvl="0" algn="l" fontAlgn="base">
                <a:spcBef>
                  <a:spcPct val="0"/>
                </a:spcBef>
                <a:spcAft>
                  <a:spcPct val="0"/>
                </a:spcAft>
                <a:defRPr/>
              </a:pPr>
              <a:endParaRPr lang="zh-CN" altLang="en-US" sz="1050">
                <a:solidFill>
                  <a:schemeClr val="tx1">
                    <a:lumMod val="65000"/>
                    <a:lumOff val="35000"/>
                  </a:schemeClr>
                </a:solidFill>
                <a:latin typeface="Open Sans Light" panose="020B0306030504020204" charset="0"/>
                <a:ea typeface="Open Sans" panose="020B0606030504020204" charset="0"/>
                <a:cs typeface="Open Sans Light" panose="020B0306030504020204" charset="0"/>
              </a:endParaRPr>
            </a:p>
          </p:txBody>
        </p:sp>
        <p:sp>
          <p:nvSpPr>
            <p:cNvPr id="35" name="矩形 34"/>
            <p:cNvSpPr/>
            <p:nvPr/>
          </p:nvSpPr>
          <p:spPr>
            <a:xfrm>
              <a:off x="6050480" y="2268945"/>
              <a:ext cx="309880" cy="252730"/>
            </a:xfrm>
            <a:prstGeom prst="rect">
              <a:avLst/>
            </a:prstGeom>
          </p:spPr>
          <p:txBody>
            <a:bodyPr wrap="none">
              <a:spAutoFit/>
            </a:bodyPr>
            <a:lstStyle/>
            <a:p>
              <a:pPr lvl="0" algn="l" fontAlgn="base">
                <a:spcBef>
                  <a:spcPct val="0"/>
                </a:spcBef>
                <a:spcAft>
                  <a:spcPct val="0"/>
                </a:spcAft>
                <a:defRPr/>
              </a:pPr>
              <a:endParaRPr lang="zh-CN" altLang="en-US" sz="1050">
                <a:solidFill>
                  <a:schemeClr val="tx1">
                    <a:lumMod val="65000"/>
                    <a:lumOff val="35000"/>
                  </a:schemeClr>
                </a:solidFill>
                <a:latin typeface="Open Sans Light" panose="020B0306030504020204" charset="0"/>
                <a:ea typeface="Open Sans" panose="020B0606030504020204" charset="0"/>
                <a:cs typeface="Open Sans Light" panose="020B0306030504020204" charset="0"/>
              </a:endParaRPr>
            </a:p>
          </p:txBody>
        </p:sp>
        <p:sp>
          <p:nvSpPr>
            <p:cNvPr id="36" name="文本框 6"/>
            <p:cNvSpPr txBox="1">
              <a:spLocks noChangeArrowheads="1"/>
            </p:cNvSpPr>
            <p:nvPr/>
          </p:nvSpPr>
          <p:spPr bwMode="auto">
            <a:xfrm>
              <a:off x="1070462" y="2700842"/>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a:solidFill>
                    <a:schemeClr val="accent1"/>
                  </a:solidFill>
                  <a:latin typeface="+mj-ea"/>
                  <a:ea typeface="+mj-ea"/>
                  <a:cs typeface="Open Sans" panose="020B0606030504020204" charset="0"/>
                </a:rPr>
                <a:t>论文</a:t>
              </a:r>
              <a:r>
                <a:rPr lang="zh-CN" altLang="en-US" sz="2000" b="1">
                  <a:solidFill>
                    <a:schemeClr val="accent1"/>
                  </a:solidFill>
                  <a:latin typeface="+mj-ea"/>
                  <a:ea typeface="+mj-ea"/>
                  <a:cs typeface="Open Sans" panose="020B0606030504020204" charset="0"/>
                </a:rPr>
                <a:t>阅读</a:t>
              </a:r>
              <a:endParaRPr lang="zh-CN" altLang="en-US" sz="2000" b="1">
                <a:solidFill>
                  <a:schemeClr val="accent1"/>
                </a:solidFill>
                <a:latin typeface="+mj-ea"/>
                <a:ea typeface="+mj-ea"/>
                <a:cs typeface="Open Sans" panose="020B0606030504020204" charset="0"/>
              </a:endParaRPr>
            </a:p>
          </p:txBody>
        </p:sp>
        <p:sp>
          <p:nvSpPr>
            <p:cNvPr id="37" name="矩形 36"/>
            <p:cNvSpPr/>
            <p:nvPr/>
          </p:nvSpPr>
          <p:spPr>
            <a:xfrm>
              <a:off x="1070462" y="3805167"/>
              <a:ext cx="309880" cy="252730"/>
            </a:xfrm>
            <a:prstGeom prst="rect">
              <a:avLst/>
            </a:prstGeom>
          </p:spPr>
          <p:txBody>
            <a:bodyPr wrap="none">
              <a:spAutoFit/>
            </a:bodyPr>
            <a:lstStyle/>
            <a:p>
              <a:pPr lvl="0" algn="l" fontAlgn="base">
                <a:spcBef>
                  <a:spcPct val="0"/>
                </a:spcBef>
                <a:spcAft>
                  <a:spcPct val="0"/>
                </a:spcAft>
                <a:defRPr/>
              </a:pPr>
              <a:endParaRPr lang="zh-CN" altLang="en-US" sz="1050">
                <a:solidFill>
                  <a:schemeClr val="tx1">
                    <a:lumMod val="65000"/>
                    <a:lumOff val="35000"/>
                  </a:schemeClr>
                </a:solidFill>
                <a:latin typeface="Open Sans Light" panose="020B0306030504020204" charset="0"/>
                <a:ea typeface="Open Sans" panose="020B0606030504020204" charset="0"/>
                <a:cs typeface="Open Sans Light" panose="020B0306030504020204" charset="0"/>
              </a:endParaRPr>
            </a:p>
          </p:txBody>
        </p:sp>
        <p:sp>
          <p:nvSpPr>
            <p:cNvPr id="38" name="文本框 6"/>
            <p:cNvSpPr txBox="1">
              <a:spLocks noChangeArrowheads="1"/>
            </p:cNvSpPr>
            <p:nvPr/>
          </p:nvSpPr>
          <p:spPr bwMode="auto">
            <a:xfrm>
              <a:off x="6050480" y="2700843"/>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a:solidFill>
                    <a:schemeClr val="accent1"/>
                  </a:solidFill>
                  <a:latin typeface="+mj-ea"/>
                  <a:ea typeface="+mj-ea"/>
                  <a:cs typeface="Open Sans" panose="020B0606030504020204" charset="0"/>
                </a:rPr>
                <a:t>未来</a:t>
              </a:r>
              <a:r>
                <a:rPr lang="zh-CN" altLang="en-US" sz="2000" b="1">
                  <a:solidFill>
                    <a:schemeClr val="accent1"/>
                  </a:solidFill>
                  <a:latin typeface="+mj-ea"/>
                  <a:ea typeface="+mj-ea"/>
                  <a:cs typeface="Open Sans" panose="020B0606030504020204" charset="0"/>
                </a:rPr>
                <a:t>计划</a:t>
              </a:r>
              <a:endParaRPr lang="zh-CN" altLang="en-US" sz="2000" b="1">
                <a:solidFill>
                  <a:schemeClr val="accent1"/>
                </a:solidFill>
                <a:latin typeface="+mj-ea"/>
                <a:ea typeface="+mj-ea"/>
                <a:cs typeface="Open Sans" panose="020B0606030504020204" charset="0"/>
              </a:endParaRPr>
            </a:p>
          </p:txBody>
        </p:sp>
        <p:sp>
          <p:nvSpPr>
            <p:cNvPr id="39" name="矩形 38"/>
            <p:cNvSpPr/>
            <p:nvPr/>
          </p:nvSpPr>
          <p:spPr>
            <a:xfrm>
              <a:off x="6050480" y="3805167"/>
              <a:ext cx="309880" cy="252730"/>
            </a:xfrm>
            <a:prstGeom prst="rect">
              <a:avLst/>
            </a:prstGeom>
          </p:spPr>
          <p:txBody>
            <a:bodyPr wrap="none">
              <a:spAutoFit/>
            </a:bodyPr>
            <a:lstStyle/>
            <a:p>
              <a:pPr lvl="0" algn="l" fontAlgn="base">
                <a:spcBef>
                  <a:spcPct val="0"/>
                </a:spcBef>
                <a:spcAft>
                  <a:spcPct val="0"/>
                </a:spcAft>
                <a:defRPr/>
              </a:pPr>
              <a:endParaRPr lang="en-US" altLang="zh-CN" sz="1050">
                <a:solidFill>
                  <a:schemeClr val="tx1">
                    <a:lumMod val="65000"/>
                    <a:lumOff val="35000"/>
                  </a:schemeClr>
                </a:solidFill>
                <a:latin typeface="Open Sans Light" panose="020B0306030504020204" charset="0"/>
                <a:ea typeface="Open Sans" panose="020B0606030504020204" charset="0"/>
                <a:cs typeface="Open Sans Light" panose="020B0306030504020204" charset="0"/>
              </a:endParaRPr>
            </a:p>
          </p:txBody>
        </p:sp>
        <p:sp>
          <p:nvSpPr>
            <p:cNvPr id="14" name="椭圆 13"/>
            <p:cNvSpPr/>
            <p:nvPr/>
          </p:nvSpPr>
          <p:spPr>
            <a:xfrm>
              <a:off x="478301" y="2700841"/>
              <a:ext cx="527069" cy="527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21" name="椭圆 20"/>
            <p:cNvSpPr/>
            <p:nvPr/>
          </p:nvSpPr>
          <p:spPr>
            <a:xfrm>
              <a:off x="5502231" y="2700841"/>
              <a:ext cx="527069" cy="527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22" name="矩形 21"/>
            <p:cNvSpPr/>
            <p:nvPr/>
          </p:nvSpPr>
          <p:spPr>
            <a:xfrm>
              <a:off x="578005" y="1932314"/>
              <a:ext cx="327660" cy="398780"/>
            </a:xfrm>
            <a:prstGeom prst="rect">
              <a:avLst/>
            </a:prstGeom>
          </p:spPr>
          <p:txBody>
            <a:bodyPr wrap="none">
              <a:spAutoFit/>
            </a:bodyPr>
            <a:lstStyle/>
            <a:p>
              <a:pPr algn="ctr"/>
              <a:r>
                <a:rPr lang="en-US" altLang="zh-CN" sz="2000" b="1" kern="100">
                  <a:solidFill>
                    <a:schemeClr val="bg1"/>
                  </a:solidFill>
                  <a:latin typeface="+mj-lt"/>
                  <a:ea typeface="Open Sans" panose="020B0606030504020204" charset="0"/>
                  <a:cs typeface="Open Sans" panose="020B0606030504020204" charset="0"/>
                </a:rPr>
                <a:t>1</a:t>
              </a:r>
              <a:endParaRPr lang="zh-CN" altLang="en-US" sz="2000" kern="100">
                <a:solidFill>
                  <a:schemeClr val="bg1"/>
                </a:solidFill>
                <a:latin typeface="+mj-lt"/>
                <a:ea typeface="Open Sans" panose="020B0606030504020204" charset="0"/>
                <a:cs typeface="Open Sans" panose="020B0606030504020204" charset="0"/>
              </a:endParaRPr>
            </a:p>
          </p:txBody>
        </p:sp>
        <p:sp>
          <p:nvSpPr>
            <p:cNvPr id="23" name="矩形 22"/>
            <p:cNvSpPr/>
            <p:nvPr/>
          </p:nvSpPr>
          <p:spPr>
            <a:xfrm>
              <a:off x="5601935" y="1932314"/>
              <a:ext cx="327660" cy="398780"/>
            </a:xfrm>
            <a:prstGeom prst="rect">
              <a:avLst/>
            </a:prstGeom>
          </p:spPr>
          <p:txBody>
            <a:bodyPr wrap="none">
              <a:spAutoFit/>
            </a:bodyPr>
            <a:lstStyle/>
            <a:p>
              <a:pPr algn="ctr"/>
              <a:r>
                <a:rPr lang="en-US" altLang="zh-CN" sz="2000" b="1" kern="100">
                  <a:solidFill>
                    <a:schemeClr val="bg1"/>
                  </a:solidFill>
                  <a:latin typeface="+mj-lt"/>
                  <a:ea typeface="Open Sans" panose="020B0606030504020204" charset="0"/>
                  <a:cs typeface="Open Sans" panose="020B0606030504020204" charset="0"/>
                </a:rPr>
                <a:t>2</a:t>
              </a:r>
              <a:endParaRPr lang="zh-CN" altLang="en-US" sz="2000" kern="100">
                <a:solidFill>
                  <a:schemeClr val="bg1"/>
                </a:solidFill>
                <a:latin typeface="+mj-lt"/>
                <a:ea typeface="Open Sans" panose="020B0606030504020204" charset="0"/>
                <a:cs typeface="Open Sans" panose="020B0606030504020204" charset="0"/>
              </a:endParaRPr>
            </a:p>
          </p:txBody>
        </p:sp>
        <p:sp>
          <p:nvSpPr>
            <p:cNvPr id="25" name="矩形 24"/>
            <p:cNvSpPr/>
            <p:nvPr/>
          </p:nvSpPr>
          <p:spPr>
            <a:xfrm>
              <a:off x="557685" y="2754703"/>
              <a:ext cx="368300" cy="398780"/>
            </a:xfrm>
            <a:prstGeom prst="rect">
              <a:avLst/>
            </a:prstGeom>
          </p:spPr>
          <p:txBody>
            <a:bodyPr wrap="none">
              <a:spAutoFit/>
            </a:bodyPr>
            <a:lstStyle/>
            <a:p>
              <a:pPr algn="ctr"/>
              <a:r>
                <a:rPr lang="en-US" altLang="zh-CN" sz="2000" kern="100">
                  <a:solidFill>
                    <a:schemeClr val="bg1"/>
                  </a:solidFill>
                  <a:latin typeface="+mj-lt"/>
                  <a:ea typeface="Open Sans" panose="020B0606030504020204" charset="0"/>
                  <a:cs typeface="Open Sans" panose="020B0606030504020204" charset="0"/>
                </a:rPr>
                <a:t>1</a:t>
              </a:r>
              <a:endParaRPr lang="en-US" altLang="zh-CN" sz="2000" kern="100">
                <a:solidFill>
                  <a:schemeClr val="bg1"/>
                </a:solidFill>
                <a:latin typeface="+mj-lt"/>
                <a:ea typeface="Open Sans" panose="020B0606030504020204" charset="0"/>
                <a:cs typeface="Open Sans" panose="020B0606030504020204" charset="0"/>
              </a:endParaRPr>
            </a:p>
          </p:txBody>
        </p:sp>
        <p:sp>
          <p:nvSpPr>
            <p:cNvPr id="26" name="矩形 25"/>
            <p:cNvSpPr/>
            <p:nvPr/>
          </p:nvSpPr>
          <p:spPr>
            <a:xfrm>
              <a:off x="5581615" y="2754703"/>
              <a:ext cx="368300" cy="398780"/>
            </a:xfrm>
            <a:prstGeom prst="rect">
              <a:avLst/>
            </a:prstGeom>
          </p:spPr>
          <p:txBody>
            <a:bodyPr wrap="none">
              <a:spAutoFit/>
            </a:bodyPr>
            <a:lstStyle/>
            <a:p>
              <a:pPr algn="ctr"/>
              <a:r>
                <a:rPr lang="en-US" altLang="zh-CN" sz="2000" kern="100">
                  <a:solidFill>
                    <a:schemeClr val="bg1"/>
                  </a:solidFill>
                  <a:latin typeface="+mj-lt"/>
                  <a:ea typeface="Open Sans" panose="020B0606030504020204" charset="0"/>
                  <a:cs typeface="Open Sans" panose="020B0606030504020204" charset="0"/>
                </a:rPr>
                <a:t>2</a:t>
              </a:r>
              <a:endParaRPr lang="en-US" altLang="zh-CN" sz="2000" kern="100">
                <a:solidFill>
                  <a:schemeClr val="bg1"/>
                </a:solidFill>
                <a:latin typeface="+mj-lt"/>
                <a:ea typeface="Open Sans" panose="020B0606030504020204" charset="0"/>
                <a:cs typeface="Open Sans" panose="020B060603050402020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6"/>
          <p:cNvSpPr txBox="1">
            <a:spLocks noChangeArrowheads="1"/>
          </p:cNvSpPr>
          <p:nvPr/>
        </p:nvSpPr>
        <p:spPr bwMode="auto">
          <a:xfrm>
            <a:off x="3927475" y="158224"/>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a:solidFill>
                  <a:schemeClr val="accent1"/>
                </a:solidFill>
                <a:latin typeface="+mj-ea"/>
                <a:ea typeface="+mj-ea"/>
                <a:cs typeface="Open Sans" panose="020B0606030504020204" charset="0"/>
                <a:sym typeface="+mn-ea"/>
              </a:rPr>
              <a:t>论文阅读</a:t>
            </a:r>
            <a:endParaRPr lang="zh-CN" altLang="en-US" sz="2000" b="1">
              <a:solidFill>
                <a:schemeClr val="accent1"/>
              </a:solidFill>
              <a:latin typeface="+mj-ea"/>
              <a:ea typeface="+mj-ea"/>
              <a:cs typeface="Open Sans" panose="020B0606030504020204" charset="0"/>
            </a:endParaRPr>
          </a:p>
        </p:txBody>
      </p:sp>
      <p:sp>
        <p:nvSpPr>
          <p:cNvPr id="20" name="矩形 19"/>
          <p:cNvSpPr/>
          <p:nvPr/>
        </p:nvSpPr>
        <p:spPr>
          <a:xfrm>
            <a:off x="2025650" y="557064"/>
            <a:ext cx="5092700" cy="229870"/>
          </a:xfrm>
          <a:prstGeom prst="rect">
            <a:avLst/>
          </a:prstGeom>
        </p:spPr>
        <p:txBody>
          <a:bodyPr wrap="none">
            <a:spAutoFit/>
          </a:bodyPr>
          <a:lstStyle/>
          <a:p>
            <a:pPr lvl="0" algn="ctr" fontAlgn="base">
              <a:spcBef>
                <a:spcPct val="0"/>
              </a:spcBef>
              <a:spcAft>
                <a:spcPct val="0"/>
              </a:spcAft>
              <a:defRPr/>
            </a:pPr>
            <a:r>
              <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rPr>
              <a:t>Slowing Down the Aging of Learning-Based Malware Detectors With API Knowledge</a:t>
            </a:r>
            <a:endPar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endParaRPr>
          </a:p>
        </p:txBody>
      </p:sp>
      <p:cxnSp>
        <p:nvCxnSpPr>
          <p:cNvPr id="23" name="直接连接符 22"/>
          <p:cNvCxnSpPr/>
          <p:nvPr/>
        </p:nvCxnSpPr>
        <p:spPr>
          <a:xfrm>
            <a:off x="4340688" y="845197"/>
            <a:ext cx="4298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2243455" y="3382010"/>
            <a:ext cx="4572000" cy="368300"/>
          </a:xfrm>
          <a:prstGeom prst="rect">
            <a:avLst/>
          </a:prstGeom>
          <a:noFill/>
        </p:spPr>
        <p:txBody>
          <a:bodyPr wrap="square" rtlCol="0" anchor="t">
            <a:spAutoFit/>
          </a:bodyPr>
          <a:p>
            <a:r>
              <a:rPr sz="900"/>
              <a:t>IEEE TRANSACTIONS ON DEPENDABLE AND SECURE COMPUTING</a:t>
            </a:r>
            <a:endParaRPr sz="900"/>
          </a:p>
          <a:p>
            <a:pPr algn="ctr"/>
            <a:r>
              <a:rPr lang="zh-CN" sz="900"/>
              <a:t>二区</a:t>
            </a:r>
            <a:r>
              <a:rPr lang="en-US" altLang="zh-CN" sz="900"/>
              <a:t> CCF </a:t>
            </a:r>
            <a:r>
              <a:rPr lang="en-US" altLang="zh-CN" sz="900"/>
              <a:t>A</a:t>
            </a:r>
            <a:endParaRPr lang="en-US" altLang="zh-CN" sz="900"/>
          </a:p>
        </p:txBody>
      </p:sp>
      <p:pic>
        <p:nvPicPr>
          <p:cNvPr id="3" name="Picture 2"/>
          <p:cNvPicPr>
            <a:picLocks noChangeAspect="1"/>
          </p:cNvPicPr>
          <p:nvPr/>
        </p:nvPicPr>
        <p:blipFill>
          <a:blip r:embed="rId1"/>
          <a:stretch>
            <a:fillRect/>
          </a:stretch>
        </p:blipFill>
        <p:spPr>
          <a:xfrm>
            <a:off x="701675" y="1056640"/>
            <a:ext cx="7740650" cy="1694180"/>
          </a:xfrm>
          <a:prstGeom prst="rect">
            <a:avLst/>
          </a:prstGeom>
        </p:spPr>
      </p:pic>
      <p:sp>
        <p:nvSpPr>
          <p:cNvPr id="4" name="Text Box 3"/>
          <p:cNvSpPr txBox="1"/>
          <p:nvPr/>
        </p:nvSpPr>
        <p:spPr>
          <a:xfrm>
            <a:off x="1682750" y="2882265"/>
            <a:ext cx="5692775" cy="368300"/>
          </a:xfrm>
          <a:prstGeom prst="rect">
            <a:avLst/>
          </a:prstGeom>
          <a:noFill/>
        </p:spPr>
        <p:txBody>
          <a:bodyPr wrap="square" rtlCol="0" anchor="t">
            <a:spAutoFit/>
          </a:bodyPr>
          <a:p>
            <a:pPr algn="ctr"/>
            <a:r>
              <a:rPr lang="en-US"/>
              <a:t>利用 API 知识减缓基于学习的恶意软件检测器的老化</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6"/>
          <p:cNvSpPr txBox="1">
            <a:spLocks noChangeArrowheads="1"/>
          </p:cNvSpPr>
          <p:nvPr/>
        </p:nvSpPr>
        <p:spPr bwMode="auto">
          <a:xfrm>
            <a:off x="3927475" y="158224"/>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a:solidFill>
                  <a:schemeClr val="accent1"/>
                </a:solidFill>
                <a:latin typeface="+mj-ea"/>
                <a:ea typeface="+mj-ea"/>
                <a:cs typeface="Open Sans" panose="020B0606030504020204" charset="0"/>
                <a:sym typeface="+mn-ea"/>
              </a:rPr>
              <a:t>论文阅读</a:t>
            </a:r>
            <a:endParaRPr lang="zh-CN" altLang="en-US" sz="2000" b="1">
              <a:solidFill>
                <a:schemeClr val="accent1"/>
              </a:solidFill>
              <a:latin typeface="+mj-ea"/>
              <a:ea typeface="+mj-ea"/>
              <a:cs typeface="Open Sans" panose="020B0606030504020204" charset="0"/>
            </a:endParaRPr>
          </a:p>
        </p:txBody>
      </p:sp>
      <p:sp>
        <p:nvSpPr>
          <p:cNvPr id="20" name="矩形 19"/>
          <p:cNvSpPr/>
          <p:nvPr/>
        </p:nvSpPr>
        <p:spPr>
          <a:xfrm>
            <a:off x="2025650" y="557064"/>
            <a:ext cx="5092700" cy="229870"/>
          </a:xfrm>
          <a:prstGeom prst="rect">
            <a:avLst/>
          </a:prstGeom>
        </p:spPr>
        <p:txBody>
          <a:bodyPr wrap="none">
            <a:spAutoFit/>
          </a:bodyPr>
          <a:lstStyle/>
          <a:p>
            <a:pPr lvl="0" algn="ctr" fontAlgn="base">
              <a:spcBef>
                <a:spcPct val="0"/>
              </a:spcBef>
              <a:spcAft>
                <a:spcPct val="0"/>
              </a:spcAft>
              <a:defRPr/>
            </a:pPr>
            <a:r>
              <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rPr>
              <a:t>Slowing Down the Aging of Learning-Based Malware Detectors With API Knowledge</a:t>
            </a:r>
            <a:endPar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endParaRPr>
          </a:p>
        </p:txBody>
      </p:sp>
      <p:cxnSp>
        <p:nvCxnSpPr>
          <p:cNvPr id="23" name="直接连接符 22"/>
          <p:cNvCxnSpPr/>
          <p:nvPr/>
        </p:nvCxnSpPr>
        <p:spPr>
          <a:xfrm>
            <a:off x="4340688" y="845197"/>
            <a:ext cx="4298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660400" y="1134110"/>
            <a:ext cx="2497455" cy="398780"/>
          </a:xfrm>
          <a:prstGeom prst="rect">
            <a:avLst/>
          </a:prstGeom>
          <a:noFill/>
        </p:spPr>
        <p:txBody>
          <a:bodyPr wrap="square" rtlCol="0" anchor="t">
            <a:spAutoFit/>
          </a:bodyPr>
          <a:p>
            <a:pPr algn="l" fontAlgn="base">
              <a:spcBef>
                <a:spcPct val="0"/>
              </a:spcBef>
              <a:spcAft>
                <a:spcPct val="0"/>
              </a:spcAft>
              <a:defRPr/>
            </a:pPr>
            <a:r>
              <a:rPr lang="zh-CN" altLang="en-US" sz="2000" b="1">
                <a:solidFill>
                  <a:schemeClr val="accent1"/>
                </a:solidFill>
                <a:latin typeface="+mj-ea"/>
                <a:ea typeface="+mj-ea"/>
                <a:cs typeface="Open Sans" panose="020B0606030504020204" charset="0"/>
                <a:sym typeface="+mn-ea"/>
              </a:rPr>
              <a:t>研究背景（</a:t>
            </a:r>
            <a:r>
              <a:rPr lang="zh-CN" altLang="en-US" sz="2000" b="1">
                <a:solidFill>
                  <a:schemeClr val="accent1"/>
                </a:solidFill>
                <a:latin typeface="+mj-ea"/>
                <a:ea typeface="+mj-ea"/>
                <a:cs typeface="Open Sans" panose="020B0606030504020204" charset="0"/>
                <a:sym typeface="+mn-ea"/>
              </a:rPr>
              <a:t>目的）</a:t>
            </a:r>
            <a:endParaRPr lang="zh-CN" altLang="en-US" sz="2000" b="1">
              <a:solidFill>
                <a:schemeClr val="accent1"/>
              </a:solidFill>
              <a:latin typeface="+mj-ea"/>
              <a:ea typeface="+mj-ea"/>
              <a:cs typeface="Open Sans" panose="020B0606030504020204" charset="0"/>
              <a:sym typeface="+mn-ea"/>
            </a:endParaRPr>
          </a:p>
        </p:txBody>
      </p:sp>
      <p:sp>
        <p:nvSpPr>
          <p:cNvPr id="5" name="Text Box 4"/>
          <p:cNvSpPr txBox="1"/>
          <p:nvPr/>
        </p:nvSpPr>
        <p:spPr>
          <a:xfrm>
            <a:off x="660400" y="1880235"/>
            <a:ext cx="7573645" cy="2030095"/>
          </a:xfrm>
          <a:prstGeom prst="rect">
            <a:avLst/>
          </a:prstGeom>
          <a:noFill/>
        </p:spPr>
        <p:txBody>
          <a:bodyPr wrap="square" rtlCol="0" anchor="t">
            <a:spAutoFit/>
          </a:bodyPr>
          <a:p>
            <a:r>
              <a:rPr lang="en-US"/>
              <a:t>1. 基于学习的恶意软件检测器在实践中广泛用于保护现实世界的计算机。</a:t>
            </a:r>
            <a:endParaRPr lang="en-US"/>
          </a:p>
          <a:p>
            <a:endParaRPr lang="en-US"/>
          </a:p>
          <a:p>
            <a:r>
              <a:rPr lang="en-US"/>
              <a:t>2. 一项重大挑战被称为模型老化，随着恶意软件变体的不断发展，这些模型的有效性急剧下降。</a:t>
            </a:r>
            <a:endParaRPr lang="en-US"/>
          </a:p>
          <a:p>
            <a:endParaRPr lang="en-US"/>
          </a:p>
          <a:p>
            <a:r>
              <a:rPr lang="en-US"/>
              <a:t>3.  为了解决模型老化问题，大多数现有工作选择标记新样本来重新训练老化模型。然而，这种方法通常需要高昂的标签和再培训成本。</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6"/>
          <p:cNvSpPr txBox="1">
            <a:spLocks noChangeArrowheads="1"/>
          </p:cNvSpPr>
          <p:nvPr/>
        </p:nvSpPr>
        <p:spPr bwMode="auto">
          <a:xfrm>
            <a:off x="3927475" y="158224"/>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a:solidFill>
                  <a:schemeClr val="accent1"/>
                </a:solidFill>
                <a:latin typeface="+mj-ea"/>
                <a:ea typeface="+mj-ea"/>
                <a:cs typeface="Open Sans" panose="020B0606030504020204" charset="0"/>
                <a:sym typeface="+mn-ea"/>
              </a:rPr>
              <a:t>论文阅读</a:t>
            </a:r>
            <a:endParaRPr lang="zh-CN" altLang="en-US" sz="2000" b="1">
              <a:solidFill>
                <a:schemeClr val="accent1"/>
              </a:solidFill>
              <a:latin typeface="+mj-ea"/>
              <a:ea typeface="+mj-ea"/>
              <a:cs typeface="Open Sans" panose="020B0606030504020204" charset="0"/>
            </a:endParaRPr>
          </a:p>
        </p:txBody>
      </p:sp>
      <p:sp>
        <p:nvSpPr>
          <p:cNvPr id="20" name="矩形 19"/>
          <p:cNvSpPr/>
          <p:nvPr/>
        </p:nvSpPr>
        <p:spPr>
          <a:xfrm>
            <a:off x="2025650" y="557064"/>
            <a:ext cx="5092700" cy="229870"/>
          </a:xfrm>
          <a:prstGeom prst="rect">
            <a:avLst/>
          </a:prstGeom>
        </p:spPr>
        <p:txBody>
          <a:bodyPr wrap="none">
            <a:spAutoFit/>
          </a:bodyPr>
          <a:lstStyle/>
          <a:p>
            <a:pPr lvl="0" algn="ctr" fontAlgn="base">
              <a:spcBef>
                <a:spcPct val="0"/>
              </a:spcBef>
              <a:spcAft>
                <a:spcPct val="0"/>
              </a:spcAft>
              <a:defRPr/>
            </a:pPr>
            <a:r>
              <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rPr>
              <a:t>Slowing Down the Aging of Learning-Based Malware Detectors With API Knowledge</a:t>
            </a:r>
            <a:endPar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endParaRPr>
          </a:p>
        </p:txBody>
      </p:sp>
      <p:cxnSp>
        <p:nvCxnSpPr>
          <p:cNvPr id="23" name="直接连接符 22"/>
          <p:cNvCxnSpPr/>
          <p:nvPr/>
        </p:nvCxnSpPr>
        <p:spPr>
          <a:xfrm>
            <a:off x="4340688" y="845197"/>
            <a:ext cx="4298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858520" y="1584325"/>
            <a:ext cx="7223125" cy="3138170"/>
          </a:xfrm>
          <a:prstGeom prst="rect">
            <a:avLst/>
          </a:prstGeom>
          <a:noFill/>
        </p:spPr>
        <p:txBody>
          <a:bodyPr wrap="square" rtlCol="0" anchor="t">
            <a:spAutoFit/>
          </a:bodyPr>
          <a:p>
            <a:r>
              <a:rPr lang="en-US"/>
              <a:t>1. 在本文中，作者从新的特征空间角度研究模型老化问题。作者的主要观察结果是，</a:t>
            </a:r>
            <a:r>
              <a:rPr lang="zh-CN" altLang="en-US" b="1">
                <a:solidFill>
                  <a:schemeClr val="accent1"/>
                </a:solidFill>
                <a:latin typeface="+mj-ea"/>
                <a:ea typeface="+mj-ea"/>
                <a:cs typeface="Open Sans" panose="020B0606030504020204" charset="0"/>
              </a:rPr>
              <a:t>恶意软件样本在演化过程中通常保持相同或相似的语义，但使用语义等效的 API 切换到不同的实现</a:t>
            </a:r>
            <a:r>
              <a:rPr lang="en-US"/>
              <a:t>。</a:t>
            </a:r>
            <a:endParaRPr lang="en-US"/>
          </a:p>
          <a:p>
            <a:r>
              <a:rPr lang="en-US"/>
              <a:t>    </a:t>
            </a:r>
            <a:endParaRPr lang="en-US"/>
          </a:p>
          <a:p>
            <a:r>
              <a:rPr lang="en-US"/>
              <a:t>2. 例如，原始恶意软件可能通过 HTTP 请求发送一个用户标识符（如 IMEI），但其演变的变体可以通过套接字发送不同的标识符（如 IMSI）。从语义上来说，它们几乎是相同的，但是直接观察到的实现是不同的。</a:t>
            </a:r>
            <a:endParaRPr lang="en-US"/>
          </a:p>
          <a:p>
            <a:r>
              <a:rPr lang="en-US"/>
              <a:t>    </a:t>
            </a:r>
            <a:endParaRPr lang="en-US"/>
          </a:p>
          <a:p>
            <a:r>
              <a:rPr lang="en-US"/>
              <a:t>3. 因此，如果可以捕获这种语义相似性并将其纳入机器学习模型中，则可以帮助减缓这些检测器的老化。</a:t>
            </a:r>
            <a:endParaRPr lang="en-US"/>
          </a:p>
        </p:txBody>
      </p:sp>
      <p:sp>
        <p:nvSpPr>
          <p:cNvPr id="5" name="Text Box 4"/>
          <p:cNvSpPr txBox="1"/>
          <p:nvPr/>
        </p:nvSpPr>
        <p:spPr>
          <a:xfrm>
            <a:off x="858520" y="986155"/>
            <a:ext cx="4572000" cy="398780"/>
          </a:xfrm>
          <a:prstGeom prst="rect">
            <a:avLst/>
          </a:prstGeom>
          <a:noFill/>
        </p:spPr>
        <p:txBody>
          <a:bodyPr wrap="square" rtlCol="0" anchor="t">
            <a:spAutoFit/>
          </a:bodyPr>
          <a:p>
            <a:pPr algn="l" fontAlgn="base">
              <a:spcBef>
                <a:spcPct val="0"/>
              </a:spcBef>
              <a:spcAft>
                <a:spcPct val="0"/>
              </a:spcAft>
              <a:defRPr/>
            </a:pPr>
            <a:r>
              <a:rPr lang="zh-CN" altLang="en-US" sz="2000" b="1">
                <a:solidFill>
                  <a:schemeClr val="accent1"/>
                </a:solidFill>
                <a:latin typeface="+mj-ea"/>
                <a:ea typeface="+mj-ea"/>
                <a:cs typeface="Open Sans" panose="020B0606030504020204" charset="0"/>
                <a:sym typeface="+mn-ea"/>
              </a:rPr>
              <a:t>初步想法</a:t>
            </a:r>
            <a:endParaRPr lang="zh-CN" altLang="en-US" sz="2000" b="1">
              <a:solidFill>
                <a:schemeClr val="accent1"/>
              </a:solidFill>
              <a:latin typeface="+mj-ea"/>
              <a:ea typeface="+mj-ea"/>
              <a:cs typeface="Open Sans" panose="020B06060305040202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6"/>
          <p:cNvSpPr txBox="1">
            <a:spLocks noChangeArrowheads="1"/>
          </p:cNvSpPr>
          <p:nvPr/>
        </p:nvSpPr>
        <p:spPr bwMode="auto">
          <a:xfrm>
            <a:off x="3927475" y="158224"/>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a:solidFill>
                  <a:schemeClr val="accent1"/>
                </a:solidFill>
                <a:latin typeface="+mj-ea"/>
                <a:ea typeface="+mj-ea"/>
                <a:cs typeface="Open Sans" panose="020B0606030504020204" charset="0"/>
                <a:sym typeface="+mn-ea"/>
              </a:rPr>
              <a:t>论文阅读</a:t>
            </a:r>
            <a:endParaRPr lang="zh-CN" altLang="en-US" sz="2000" b="1">
              <a:solidFill>
                <a:schemeClr val="accent1"/>
              </a:solidFill>
              <a:latin typeface="+mj-ea"/>
              <a:ea typeface="+mj-ea"/>
              <a:cs typeface="Open Sans" panose="020B0606030504020204" charset="0"/>
            </a:endParaRPr>
          </a:p>
        </p:txBody>
      </p:sp>
      <p:sp>
        <p:nvSpPr>
          <p:cNvPr id="20" name="矩形 19"/>
          <p:cNvSpPr/>
          <p:nvPr/>
        </p:nvSpPr>
        <p:spPr>
          <a:xfrm>
            <a:off x="2025650" y="557064"/>
            <a:ext cx="5092700" cy="229870"/>
          </a:xfrm>
          <a:prstGeom prst="rect">
            <a:avLst/>
          </a:prstGeom>
        </p:spPr>
        <p:txBody>
          <a:bodyPr wrap="none">
            <a:spAutoFit/>
          </a:bodyPr>
          <a:lstStyle/>
          <a:p>
            <a:pPr lvl="0" algn="ctr" fontAlgn="base">
              <a:spcBef>
                <a:spcPct val="0"/>
              </a:spcBef>
              <a:spcAft>
                <a:spcPct val="0"/>
              </a:spcAft>
              <a:defRPr/>
            </a:pPr>
            <a:r>
              <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rPr>
              <a:t>Slowing Down the Aging of Learning-Based Malware Detectors With API Knowledge</a:t>
            </a:r>
            <a:endPar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endParaRPr>
          </a:p>
        </p:txBody>
      </p:sp>
      <p:cxnSp>
        <p:nvCxnSpPr>
          <p:cNvPr id="23" name="直接连接符 22"/>
          <p:cNvCxnSpPr/>
          <p:nvPr/>
        </p:nvCxnSpPr>
        <p:spPr>
          <a:xfrm>
            <a:off x="4340688" y="845197"/>
            <a:ext cx="4298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892810" y="1133475"/>
            <a:ext cx="7494270" cy="3753485"/>
          </a:xfrm>
          <a:prstGeom prst="rect">
            <a:avLst/>
          </a:prstGeom>
          <a:noFill/>
        </p:spPr>
        <p:txBody>
          <a:bodyPr wrap="square" rtlCol="0" anchor="t">
            <a:spAutoFit/>
          </a:bodyPr>
          <a:p>
            <a:r>
              <a:rPr lang="zh-CN" altLang="en-US" sz="2000" b="1">
                <a:solidFill>
                  <a:schemeClr val="accent1"/>
                </a:solidFill>
                <a:latin typeface="+mj-ea"/>
                <a:ea typeface="+mj-ea"/>
                <a:cs typeface="Open Sans" panose="020B0606030504020204" charset="0"/>
              </a:rPr>
              <a:t>概念</a:t>
            </a:r>
            <a:endParaRPr lang="en-US" altLang="en-US" sz="2000" b="1">
              <a:solidFill>
                <a:schemeClr val="accent1"/>
              </a:solidFill>
              <a:latin typeface="+mj-ea"/>
              <a:ea typeface="+mj-ea"/>
              <a:cs typeface="Open Sans" panose="020B0606030504020204" charset="0"/>
            </a:endParaRPr>
          </a:p>
          <a:p>
            <a:r>
              <a:rPr lang="en-US"/>
              <a:t>基于上述想法，</a:t>
            </a:r>
            <a:r>
              <a:rPr lang="zh-CN" altLang="en-US"/>
              <a:t>这篇文章</a:t>
            </a:r>
            <a:r>
              <a:rPr lang="en-US"/>
              <a:t>提出了 </a:t>
            </a:r>
            <a:r>
              <a:rPr lang="en-US" b="1">
                <a:solidFill>
                  <a:schemeClr val="accent1">
                    <a:lumMod val="60000"/>
                    <a:lumOff val="40000"/>
                  </a:schemeClr>
                </a:solidFill>
              </a:rPr>
              <a:t>APIGRAPH</a:t>
            </a:r>
            <a:r>
              <a:rPr lang="en-US"/>
              <a:t>，一个可以从 API 文档中提取语义知识，称为 API 知识的系统，并将这些知识整合到现有的恶意软件检测器中，以减缓其老化。</a:t>
            </a:r>
            <a:endParaRPr lang="en-US"/>
          </a:p>
          <a:p>
            <a:r>
              <a:rPr lang="en-US"/>
              <a:t>    </a:t>
            </a:r>
            <a:endParaRPr lang="en-US"/>
          </a:p>
          <a:p>
            <a:pPr algn="l">
              <a:buClrTx/>
              <a:buSzTx/>
              <a:buFontTx/>
            </a:pPr>
            <a:r>
              <a:rPr lang="zh-CN" altLang="en-US" sz="2000" b="1">
                <a:solidFill>
                  <a:schemeClr val="accent1"/>
                </a:solidFill>
                <a:latin typeface="+mj-ea"/>
                <a:ea typeface="+mj-ea"/>
                <a:cs typeface="Open Sans" panose="020B0606030504020204" charset="0"/>
              </a:rPr>
              <a:t>实现</a:t>
            </a:r>
            <a:endParaRPr lang="zh-CN" altLang="en-US" sz="2000" b="1">
              <a:solidFill>
                <a:schemeClr val="accent1"/>
              </a:solidFill>
              <a:latin typeface="+mj-ea"/>
              <a:ea typeface="+mj-ea"/>
              <a:cs typeface="Open Sans" panose="020B0606030504020204" charset="0"/>
            </a:endParaRPr>
          </a:p>
          <a:p>
            <a:r>
              <a:rPr lang="en-US"/>
              <a:t>1. 首先，APIGRAPH 利用自然语言处理 (NLP) 技术和预定义模板从官方文档中提取 API 实体和关系，并构建 </a:t>
            </a:r>
            <a:r>
              <a:rPr lang="en-US" b="1">
                <a:solidFill>
                  <a:schemeClr val="accent1">
                    <a:lumMod val="60000"/>
                    <a:lumOff val="40000"/>
                  </a:schemeClr>
                </a:solidFill>
              </a:rPr>
              <a:t>API 关系图</a:t>
            </a:r>
            <a:r>
              <a:rPr lang="en-US"/>
              <a:t>。API 关系图能够真实反映不同 API 之间的语义关系。</a:t>
            </a:r>
            <a:endParaRPr lang="en-US"/>
          </a:p>
          <a:p>
            <a:r>
              <a:rPr lang="en-US"/>
              <a:t>2. 之后，APIGRAPH 通过将每个 API 实体转换为嵌入表示并将语义上接近的 API 分组到相同的集群中，从关系图中提取 API 知识。</a:t>
            </a:r>
            <a:endParaRPr lang="en-US"/>
          </a:p>
          <a:p>
            <a:r>
              <a:rPr lang="en-US"/>
              <a:t>3. 以 API 集群的形式提取的 API 知识可用于现有的恶意软件检测器，帮助它们捕获恶意软件演化过程中的内在语义。</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6"/>
          <p:cNvSpPr txBox="1">
            <a:spLocks noChangeArrowheads="1"/>
          </p:cNvSpPr>
          <p:nvPr/>
        </p:nvSpPr>
        <p:spPr bwMode="auto">
          <a:xfrm>
            <a:off x="3927475" y="158224"/>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a:solidFill>
                  <a:schemeClr val="accent1"/>
                </a:solidFill>
                <a:latin typeface="+mj-ea"/>
                <a:ea typeface="+mj-ea"/>
                <a:cs typeface="Open Sans" panose="020B0606030504020204" charset="0"/>
                <a:sym typeface="+mn-ea"/>
              </a:rPr>
              <a:t>论文阅读</a:t>
            </a:r>
            <a:endParaRPr lang="zh-CN" altLang="en-US" sz="2000" b="1">
              <a:solidFill>
                <a:schemeClr val="accent1"/>
              </a:solidFill>
              <a:latin typeface="+mj-ea"/>
              <a:ea typeface="+mj-ea"/>
              <a:cs typeface="Open Sans" panose="020B0606030504020204" charset="0"/>
            </a:endParaRPr>
          </a:p>
        </p:txBody>
      </p:sp>
      <p:sp>
        <p:nvSpPr>
          <p:cNvPr id="20" name="矩形 19"/>
          <p:cNvSpPr/>
          <p:nvPr/>
        </p:nvSpPr>
        <p:spPr>
          <a:xfrm>
            <a:off x="2025650" y="557064"/>
            <a:ext cx="5092700" cy="229870"/>
          </a:xfrm>
          <a:prstGeom prst="rect">
            <a:avLst/>
          </a:prstGeom>
        </p:spPr>
        <p:txBody>
          <a:bodyPr wrap="none">
            <a:spAutoFit/>
          </a:bodyPr>
          <a:lstStyle/>
          <a:p>
            <a:pPr lvl="0" algn="ctr" fontAlgn="base">
              <a:spcBef>
                <a:spcPct val="0"/>
              </a:spcBef>
              <a:spcAft>
                <a:spcPct val="0"/>
              </a:spcAft>
              <a:defRPr/>
            </a:pPr>
            <a:r>
              <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rPr>
              <a:t>Slowing Down the Aging of Learning-Based Malware Detectors With API Knowledge</a:t>
            </a:r>
            <a:endPar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endParaRPr>
          </a:p>
        </p:txBody>
      </p:sp>
      <p:cxnSp>
        <p:nvCxnSpPr>
          <p:cNvPr id="23" name="直接连接符 22"/>
          <p:cNvCxnSpPr/>
          <p:nvPr/>
        </p:nvCxnSpPr>
        <p:spPr>
          <a:xfrm>
            <a:off x="4340688" y="845197"/>
            <a:ext cx="4298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467995" y="1133475"/>
            <a:ext cx="8208010" cy="1753235"/>
          </a:xfrm>
          <a:prstGeom prst="rect">
            <a:avLst/>
          </a:prstGeom>
          <a:noFill/>
        </p:spPr>
        <p:txBody>
          <a:bodyPr wrap="square" rtlCol="0" anchor="t">
            <a:spAutoFit/>
          </a:bodyPr>
          <a:p>
            <a:r>
              <a:rPr lang="en-US"/>
              <a:t>APIGRAPH 有两个主要阶段：构建API关系图和利用API关系图</a:t>
            </a:r>
            <a:r>
              <a:rPr lang="zh-CN" altLang="en-US">
                <a:ea typeface="宋体" panose="02010600030101010101" pitchFamily="2" charset="-122"/>
              </a:rPr>
              <a:t>（略，</a:t>
            </a:r>
            <a:r>
              <a:rPr lang="zh-CN" altLang="en-US">
                <a:ea typeface="宋体" panose="02010600030101010101" pitchFamily="2" charset="-122"/>
              </a:rPr>
              <a:t>看图）</a:t>
            </a:r>
            <a:r>
              <a:rPr lang="en-US"/>
              <a:t>。</a:t>
            </a:r>
            <a:endParaRPr lang="en-US"/>
          </a:p>
          <a:p>
            <a:endParaRPr lang="en-US"/>
          </a:p>
          <a:p>
            <a:r>
              <a:rPr lang="en-US"/>
              <a:t>1. 首先，APIGRAPH 借助 NLP 技术，通过收集 API 文档并提取实体（例如 API 和权限）以及这些实体之间的关系来构建 API 关系图。</a:t>
            </a:r>
            <a:endParaRPr lang="en-US"/>
          </a:p>
          <a:p>
            <a:r>
              <a:rPr lang="en-US"/>
              <a:t>    </a:t>
            </a:r>
            <a:endParaRPr lang="en-US"/>
          </a:p>
          <a:p>
            <a:r>
              <a:rPr lang="en-US"/>
              <a:t>2. 其次，APIGRAPH 利用 API 关系图来增强现有的恶意软件检测器。</a:t>
            </a:r>
            <a:endParaRPr lang="en-US"/>
          </a:p>
        </p:txBody>
      </p:sp>
      <p:pic>
        <p:nvPicPr>
          <p:cNvPr id="5" name="Picture 4"/>
          <p:cNvPicPr>
            <a:picLocks noChangeAspect="1"/>
          </p:cNvPicPr>
          <p:nvPr/>
        </p:nvPicPr>
        <p:blipFill>
          <a:blip r:embed="rId1"/>
          <a:stretch>
            <a:fillRect/>
          </a:stretch>
        </p:blipFill>
        <p:spPr>
          <a:xfrm>
            <a:off x="1182370" y="2961640"/>
            <a:ext cx="6694170" cy="2181860"/>
          </a:xfrm>
          <a:prstGeom prst="rect">
            <a:avLst/>
          </a:prstGeom>
        </p:spPr>
      </p:pic>
      <p:sp>
        <p:nvSpPr>
          <p:cNvPr id="6" name="Text Box 5"/>
          <p:cNvSpPr txBox="1"/>
          <p:nvPr/>
        </p:nvSpPr>
        <p:spPr>
          <a:xfrm>
            <a:off x="467995" y="786765"/>
            <a:ext cx="4572000" cy="398780"/>
          </a:xfrm>
          <a:prstGeom prst="rect">
            <a:avLst/>
          </a:prstGeom>
          <a:noFill/>
        </p:spPr>
        <p:txBody>
          <a:bodyPr wrap="square" rtlCol="0" anchor="t">
            <a:spAutoFit/>
          </a:bodyPr>
          <a:p>
            <a:pPr algn="l" fontAlgn="base">
              <a:spcBef>
                <a:spcPct val="0"/>
              </a:spcBef>
              <a:spcAft>
                <a:spcPct val="0"/>
              </a:spcAft>
              <a:defRPr/>
            </a:pPr>
            <a:r>
              <a:rPr lang="zh-CN" altLang="en-US" sz="2000" b="1">
                <a:solidFill>
                  <a:schemeClr val="accent1"/>
                </a:solidFill>
                <a:latin typeface="+mj-ea"/>
                <a:ea typeface="+mj-ea"/>
                <a:cs typeface="Open Sans" panose="020B0606030504020204" charset="0"/>
                <a:sym typeface="+mn-ea"/>
              </a:rPr>
              <a:t>具体实现步骤（</a:t>
            </a:r>
            <a:r>
              <a:rPr lang="zh-CN" altLang="en-US" sz="2000" b="1">
                <a:solidFill>
                  <a:schemeClr val="accent1"/>
                </a:solidFill>
                <a:latin typeface="+mj-ea"/>
                <a:ea typeface="+mj-ea"/>
                <a:cs typeface="Open Sans" panose="020B0606030504020204" charset="0"/>
                <a:sym typeface="+mn-ea"/>
              </a:rPr>
              <a:t>简化版）</a:t>
            </a:r>
            <a:endParaRPr lang="zh-CN" altLang="en-US" sz="2000" b="1">
              <a:solidFill>
                <a:schemeClr val="accent1"/>
              </a:solidFill>
              <a:latin typeface="+mj-ea"/>
              <a:ea typeface="+mj-ea"/>
              <a:cs typeface="Open Sans" panose="020B06060305040202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6"/>
          <p:cNvSpPr txBox="1">
            <a:spLocks noChangeArrowheads="1"/>
          </p:cNvSpPr>
          <p:nvPr/>
        </p:nvSpPr>
        <p:spPr bwMode="auto">
          <a:xfrm>
            <a:off x="3927475" y="158224"/>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a:solidFill>
                  <a:schemeClr val="accent1"/>
                </a:solidFill>
                <a:latin typeface="+mj-ea"/>
                <a:ea typeface="+mj-ea"/>
                <a:cs typeface="Open Sans" panose="020B0606030504020204" charset="0"/>
                <a:sym typeface="+mn-ea"/>
              </a:rPr>
              <a:t>论文阅读</a:t>
            </a:r>
            <a:endParaRPr lang="zh-CN" altLang="en-US" sz="2000" b="1">
              <a:solidFill>
                <a:schemeClr val="accent1"/>
              </a:solidFill>
              <a:latin typeface="+mj-ea"/>
              <a:ea typeface="+mj-ea"/>
              <a:cs typeface="Open Sans" panose="020B0606030504020204" charset="0"/>
            </a:endParaRPr>
          </a:p>
        </p:txBody>
      </p:sp>
      <p:sp>
        <p:nvSpPr>
          <p:cNvPr id="20" name="矩形 19"/>
          <p:cNvSpPr/>
          <p:nvPr/>
        </p:nvSpPr>
        <p:spPr>
          <a:xfrm>
            <a:off x="2025650" y="557064"/>
            <a:ext cx="5092700" cy="229870"/>
          </a:xfrm>
          <a:prstGeom prst="rect">
            <a:avLst/>
          </a:prstGeom>
        </p:spPr>
        <p:txBody>
          <a:bodyPr wrap="none">
            <a:spAutoFit/>
          </a:bodyPr>
          <a:lstStyle/>
          <a:p>
            <a:pPr lvl="0" algn="ctr" fontAlgn="base">
              <a:spcBef>
                <a:spcPct val="0"/>
              </a:spcBef>
              <a:spcAft>
                <a:spcPct val="0"/>
              </a:spcAft>
              <a:defRPr/>
            </a:pPr>
            <a:r>
              <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rPr>
              <a:t>Slowing Down the Aging of Learning-Based Malware Detectors With API Knowledge</a:t>
            </a:r>
            <a:endPar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endParaRPr>
          </a:p>
        </p:txBody>
      </p:sp>
      <p:cxnSp>
        <p:nvCxnSpPr>
          <p:cNvPr id="23" name="直接连接符 22"/>
          <p:cNvCxnSpPr/>
          <p:nvPr/>
        </p:nvCxnSpPr>
        <p:spPr>
          <a:xfrm>
            <a:off x="4340688" y="845197"/>
            <a:ext cx="4298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283210" y="1133475"/>
            <a:ext cx="4572000" cy="398780"/>
          </a:xfrm>
          <a:prstGeom prst="rect">
            <a:avLst/>
          </a:prstGeom>
          <a:noFill/>
        </p:spPr>
        <p:txBody>
          <a:bodyPr wrap="square" rtlCol="0" anchor="t">
            <a:spAutoFit/>
          </a:bodyPr>
          <a:p>
            <a:pPr algn="l" fontAlgn="base">
              <a:spcBef>
                <a:spcPct val="0"/>
              </a:spcBef>
              <a:spcAft>
                <a:spcPct val="0"/>
              </a:spcAft>
              <a:defRPr/>
            </a:pPr>
            <a:r>
              <a:rPr lang="zh-CN" altLang="en-US" sz="2000" b="1">
                <a:solidFill>
                  <a:schemeClr val="accent1"/>
                </a:solidFill>
                <a:latin typeface="+mj-ea"/>
                <a:ea typeface="+mj-ea"/>
                <a:cs typeface="Open Sans" panose="020B0606030504020204" charset="0"/>
                <a:sym typeface="+mn-ea"/>
              </a:rPr>
              <a:t>灵感来源</a:t>
            </a:r>
            <a:r>
              <a:rPr lang="zh-CN" altLang="en-US" sz="2000" b="1">
                <a:solidFill>
                  <a:schemeClr val="accent1"/>
                </a:solidFill>
                <a:latin typeface="+mj-ea"/>
                <a:ea typeface="+mj-ea"/>
                <a:cs typeface="Open Sans" panose="020B0606030504020204" charset="0"/>
                <a:sym typeface="+mn-ea"/>
              </a:rPr>
              <a:t>实验</a:t>
            </a:r>
            <a:endParaRPr lang="zh-CN" altLang="en-US" sz="2000" b="1">
              <a:solidFill>
                <a:schemeClr val="accent1"/>
              </a:solidFill>
              <a:latin typeface="+mj-ea"/>
              <a:ea typeface="+mj-ea"/>
              <a:cs typeface="Open Sans" panose="020B0606030504020204" charset="0"/>
              <a:sym typeface="+mn-ea"/>
            </a:endParaRPr>
          </a:p>
        </p:txBody>
      </p:sp>
      <p:pic>
        <p:nvPicPr>
          <p:cNvPr id="5" name="Picture 4"/>
          <p:cNvPicPr>
            <a:picLocks noChangeAspect="1"/>
          </p:cNvPicPr>
          <p:nvPr/>
        </p:nvPicPr>
        <p:blipFill>
          <a:blip r:embed="rId1"/>
          <a:stretch>
            <a:fillRect/>
          </a:stretch>
        </p:blipFill>
        <p:spPr>
          <a:xfrm>
            <a:off x="283210" y="1532255"/>
            <a:ext cx="8542020" cy="28803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6"/>
          <p:cNvSpPr txBox="1">
            <a:spLocks noChangeArrowheads="1"/>
          </p:cNvSpPr>
          <p:nvPr/>
        </p:nvSpPr>
        <p:spPr bwMode="auto">
          <a:xfrm>
            <a:off x="3927475" y="158224"/>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a:solidFill>
                  <a:schemeClr val="accent1"/>
                </a:solidFill>
                <a:latin typeface="+mj-ea"/>
                <a:ea typeface="+mj-ea"/>
                <a:cs typeface="Open Sans" panose="020B0606030504020204" charset="0"/>
                <a:sym typeface="+mn-ea"/>
              </a:rPr>
              <a:t>论文阅读</a:t>
            </a:r>
            <a:endParaRPr lang="zh-CN" altLang="en-US" sz="2000" b="1">
              <a:solidFill>
                <a:schemeClr val="accent1"/>
              </a:solidFill>
              <a:latin typeface="+mj-ea"/>
              <a:ea typeface="+mj-ea"/>
              <a:cs typeface="Open Sans" panose="020B0606030504020204" charset="0"/>
            </a:endParaRPr>
          </a:p>
        </p:txBody>
      </p:sp>
      <p:sp>
        <p:nvSpPr>
          <p:cNvPr id="20" name="矩形 19"/>
          <p:cNvSpPr/>
          <p:nvPr/>
        </p:nvSpPr>
        <p:spPr>
          <a:xfrm>
            <a:off x="2025650" y="557064"/>
            <a:ext cx="5092700" cy="229870"/>
          </a:xfrm>
          <a:prstGeom prst="rect">
            <a:avLst/>
          </a:prstGeom>
        </p:spPr>
        <p:txBody>
          <a:bodyPr wrap="none">
            <a:spAutoFit/>
          </a:bodyPr>
          <a:lstStyle/>
          <a:p>
            <a:pPr lvl="0" algn="ctr" fontAlgn="base">
              <a:spcBef>
                <a:spcPct val="0"/>
              </a:spcBef>
              <a:spcAft>
                <a:spcPct val="0"/>
              </a:spcAft>
              <a:defRPr/>
            </a:pPr>
            <a:r>
              <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rPr>
              <a:t>Slowing Down the Aging of Learning-Based Malware Detectors With API Knowledge</a:t>
            </a:r>
            <a:endPar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endParaRPr>
          </a:p>
        </p:txBody>
      </p:sp>
      <p:cxnSp>
        <p:nvCxnSpPr>
          <p:cNvPr id="23" name="直接连接符 22"/>
          <p:cNvCxnSpPr/>
          <p:nvPr/>
        </p:nvCxnSpPr>
        <p:spPr>
          <a:xfrm>
            <a:off x="4340688" y="845197"/>
            <a:ext cx="4298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a:stretch>
            <a:fillRect/>
          </a:stretch>
        </p:blipFill>
        <p:spPr>
          <a:xfrm>
            <a:off x="2176145" y="1040765"/>
            <a:ext cx="4792345" cy="3736340"/>
          </a:xfrm>
          <a:prstGeom prst="rect">
            <a:avLst/>
          </a:prstGeom>
        </p:spPr>
      </p:pic>
      <p:sp>
        <p:nvSpPr>
          <p:cNvPr id="5" name="Text Box 4"/>
          <p:cNvSpPr txBox="1"/>
          <p:nvPr/>
        </p:nvSpPr>
        <p:spPr>
          <a:xfrm>
            <a:off x="0" y="1040765"/>
            <a:ext cx="4572000" cy="398780"/>
          </a:xfrm>
          <a:prstGeom prst="rect">
            <a:avLst/>
          </a:prstGeom>
          <a:noFill/>
        </p:spPr>
        <p:txBody>
          <a:bodyPr wrap="square" rtlCol="0" anchor="t">
            <a:spAutoFit/>
          </a:bodyPr>
          <a:p>
            <a:pPr algn="l" fontAlgn="base">
              <a:spcBef>
                <a:spcPct val="0"/>
              </a:spcBef>
              <a:spcAft>
                <a:spcPct val="0"/>
              </a:spcAft>
              <a:defRPr/>
            </a:pPr>
            <a:r>
              <a:rPr lang="zh-CN" altLang="en-US" sz="2000" b="1">
                <a:solidFill>
                  <a:schemeClr val="accent1"/>
                </a:solidFill>
                <a:latin typeface="+mj-ea"/>
                <a:ea typeface="+mj-ea"/>
                <a:cs typeface="Open Sans" panose="020B0606030504020204" charset="0"/>
                <a:sym typeface="+mn-ea"/>
              </a:rPr>
              <a:t>提取出的</a:t>
            </a:r>
            <a:r>
              <a:rPr lang="en-US" altLang="zh-CN" sz="2000" b="1">
                <a:solidFill>
                  <a:schemeClr val="accent1"/>
                </a:solidFill>
                <a:latin typeface="+mj-ea"/>
                <a:ea typeface="+mj-ea"/>
                <a:cs typeface="Open Sans" panose="020B0606030504020204" charset="0"/>
                <a:sym typeface="+mn-ea"/>
              </a:rPr>
              <a:t> API </a:t>
            </a:r>
            <a:r>
              <a:rPr lang="zh-CN" altLang="en-US" sz="2000" b="1">
                <a:solidFill>
                  <a:schemeClr val="accent1"/>
                </a:solidFill>
                <a:latin typeface="+mj-ea"/>
                <a:ea typeface="+mj-ea"/>
                <a:cs typeface="Open Sans" panose="020B0606030504020204" charset="0"/>
                <a:sym typeface="+mn-ea"/>
              </a:rPr>
              <a:t>图</a:t>
            </a:r>
            <a:endParaRPr lang="zh-CN" altLang="en-US" sz="2000" b="1">
              <a:solidFill>
                <a:schemeClr val="accent1"/>
              </a:solidFill>
              <a:latin typeface="+mj-ea"/>
              <a:ea typeface="+mj-ea"/>
              <a:cs typeface="Open Sans" panose="020B0606030504020204" charset="0"/>
              <a:sym typeface="+mn-ea"/>
            </a:endParaRPr>
          </a:p>
        </p:txBody>
      </p:sp>
    </p:spTree>
  </p:cSld>
  <p:clrMapOvr>
    <a:masterClrMapping/>
  </p:clrMapOvr>
</p:sld>
</file>

<file path=ppt/tags/tag1.xml><?xml version="1.0" encoding="utf-8"?>
<p:tagLst xmlns:p="http://schemas.openxmlformats.org/presentationml/2006/main">
  <p:tag name="KSO_WPP_MARK_KEY" val="9c733616-6340-4497-9593-42f2bdf4ffc4"/>
  <p:tag name="COMMONDATA" val="eyJoZGlkIjoiMmNmYmEwOWQ4Y2Q0M2IxMGZkNjI4ZjhkZDQyNzg1OTYifQ=="/>
</p:tagLst>
</file>

<file path=ppt/theme/theme1.xml><?xml version="1.0" encoding="utf-8"?>
<a:theme xmlns:a="http://schemas.openxmlformats.org/drawingml/2006/main" name="Office 主题​​">
  <a:themeElements>
    <a:clrScheme name="2经典蓝配色方案">
      <a:dk1>
        <a:sysClr val="windowText" lastClr="000000"/>
      </a:dk1>
      <a:lt1>
        <a:sysClr val="window" lastClr="FFFFFF"/>
      </a:lt1>
      <a:dk2>
        <a:srgbClr val="EEF2F5"/>
      </a:dk2>
      <a:lt2>
        <a:srgbClr val="E7E6E6"/>
      </a:lt2>
      <a:accent1>
        <a:srgbClr val="0F4C82"/>
      </a:accent1>
      <a:accent2>
        <a:srgbClr val="B3C6D5"/>
      </a:accent2>
      <a:accent3>
        <a:srgbClr val="F7B793"/>
      </a:accent3>
      <a:accent4>
        <a:srgbClr val="F4DBB2"/>
      </a:accent4>
      <a:accent5>
        <a:srgbClr val="4472C4"/>
      </a:accent5>
      <a:accent6>
        <a:srgbClr val="70AD47"/>
      </a:accent6>
      <a:hlink>
        <a:srgbClr val="000000"/>
      </a:hlink>
      <a:folHlink>
        <a:srgbClr val="954F72"/>
      </a:folHlink>
    </a:clrScheme>
    <a:fontScheme name="标准5-3">
      <a:majorFont>
        <a:latin typeface="Open Sans"/>
        <a:ea typeface="Open Sans"/>
        <a:cs typeface=""/>
      </a:majorFont>
      <a:minorFont>
        <a:latin typeface="Open Sans"/>
        <a:ea typeface="Open Sans"/>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ajorFont>
      <a:min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ajorFont>
      <a:min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1786</Words>
  <Application>WPS Presentation</Application>
  <PresentationFormat>全屏显示(16:9)</PresentationFormat>
  <Paragraphs>103</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宋体</vt:lpstr>
      <vt:lpstr>Wingdings</vt:lpstr>
      <vt:lpstr>Open Sans</vt:lpstr>
      <vt:lpstr>Segoe Print</vt:lpstr>
      <vt:lpstr>Open Sans Light</vt:lpstr>
      <vt:lpstr>Calibri Light</vt:lpstr>
      <vt:lpstr>方正宋刻本秀楷简体</vt:lpstr>
      <vt:lpstr>微软雅黑</vt:lpstr>
      <vt:lpstr>Arial Unicode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哒哒 熊猫</dc:creator>
  <cp:lastModifiedBy>23914</cp:lastModifiedBy>
  <cp:revision>309</cp:revision>
  <dcterms:created xsi:type="dcterms:W3CDTF">2020-01-28T04:26:00Z</dcterms:created>
  <dcterms:modified xsi:type="dcterms:W3CDTF">2024-03-23T04:41:17Z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1033-12.2.0.13489</vt:lpwstr>
  </property>
  <property fmtid="{D5CDD505-2E9C-101B-9397-08002B2CF9AE}" pid="3" name="ICV">
    <vt:lpwstr>FD3F13E468A14FA282CDA35B94DA8C3E_11</vt:lpwstr>
  </property>
</Properties>
</file>