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347" r:id="rId4"/>
    <p:sldId id="357" r:id="rId5"/>
    <p:sldId id="353" r:id="rId6"/>
    <p:sldId id="354" r:id="rId7"/>
    <p:sldId id="355" r:id="rId8"/>
    <p:sldId id="360" r:id="rId9"/>
    <p:sldId id="356" r:id="rId10"/>
    <p:sldId id="359" r:id="rId11"/>
    <p:sldId id="358" r:id="rId12"/>
    <p:sldId id="2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EB9"/>
    <a:srgbClr val="7FD13B"/>
    <a:srgbClr val="254E8B"/>
    <a:srgbClr val="6CAE43"/>
    <a:srgbClr val="224982"/>
    <a:srgbClr val="203E6B"/>
    <a:srgbClr val="1D3353"/>
    <a:srgbClr val="FAF9FA"/>
    <a:srgbClr val="F6F6F7"/>
    <a:srgbClr val="F5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731" autoAdjust="0"/>
  </p:normalViewPr>
  <p:slideViewPr>
    <p:cSldViewPr snapToGrid="0">
      <p:cViewPr varScale="1">
        <p:scale>
          <a:sx n="74" d="100"/>
          <a:sy n="74" d="100"/>
        </p:scale>
        <p:origin x="26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8BC965D-ACCE-4EDB-8EFD-FE9CE0FE7FBB}" type="datetimeFigureOut">
              <a:rPr lang="zh-CN" altLang="en-US" smtClean="0"/>
              <a:pPr/>
              <a:t>2024/4/13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6056387-FF3D-4EBF-83F2-CC1A4B798D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1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8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5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840"/>
              </a:spcBef>
              <a:buFont typeface="+mj-lt"/>
              <a:buNone/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9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表示当前位置，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Xt+1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表示后续更新的位置。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mean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表示当前种群内的平均位置，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Levy(D)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Levy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分布，用于描述鹦鹉的飞行情况。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Xbest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表示从初始化到当前搜索的最佳位置，它也表示饲养员的当前位置。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表示当前迭代次数。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i¶Xbest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)⋅Levy(dim)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表示根据自己相对于主人的位置进行移动，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rand(0,1)⋅(1¶Maxiter) 2t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Maxiter⋅Xt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mean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表示观察整个人群的位置，以进一步确定食物的方向。该过程如图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6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71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AOA</a:t>
            </a:r>
            <a:r>
              <a:rPr lang="zh-CN" altLang="en-US" dirty="0"/>
              <a:t>阿基米德优化算法，</a:t>
            </a:r>
            <a:r>
              <a:rPr lang="en-US" altLang="zh-CN" dirty="0"/>
              <a:t>HHO</a:t>
            </a:r>
            <a:r>
              <a:rPr lang="zh-CN" altLang="en-US" dirty="0"/>
              <a:t>哈里斯鹰优化算法，</a:t>
            </a:r>
            <a:r>
              <a:rPr lang="en-US" altLang="zh-CN" dirty="0"/>
              <a:t>WOA</a:t>
            </a:r>
            <a:r>
              <a:rPr lang="zh-CN" altLang="en-US" dirty="0"/>
              <a:t>鲸鱼优化算法，</a:t>
            </a:r>
            <a:r>
              <a:rPr lang="en-US" altLang="zh-CN" dirty="0"/>
              <a:t>SCA</a:t>
            </a:r>
            <a:r>
              <a:rPr lang="zh-CN" altLang="en-US" dirty="0"/>
              <a:t>正余弦优化算法，</a:t>
            </a:r>
            <a:endParaRPr lang="en-US" altLang="zh-CN" dirty="0"/>
          </a:p>
          <a:p>
            <a:pPr algn="just"/>
            <a:r>
              <a:rPr lang="en-US" altLang="zh-CN" dirty="0"/>
              <a:t>MVO</a:t>
            </a:r>
            <a:r>
              <a:rPr lang="zh-CN" altLang="en-US" dirty="0"/>
              <a:t>多元宇宙优化算法，</a:t>
            </a:r>
            <a:r>
              <a:rPr lang="en-US" altLang="zh-CN" dirty="0"/>
              <a:t>ROA</a:t>
            </a:r>
            <a:r>
              <a:rPr lang="zh-CN" altLang="en-US" dirty="0"/>
              <a:t>䲟鱼优化算法，</a:t>
            </a:r>
            <a:r>
              <a:rPr lang="en-US" altLang="zh-CN" dirty="0"/>
              <a:t>BA</a:t>
            </a:r>
            <a:r>
              <a:rPr lang="zh-CN" altLang="en-US" dirty="0"/>
              <a:t>蝙蝠优化算法，</a:t>
            </a:r>
            <a:r>
              <a:rPr lang="en-US" altLang="zh-CN" dirty="0"/>
              <a:t>FHO</a:t>
            </a:r>
            <a:r>
              <a:rPr lang="zh-CN" altLang="en-US" dirty="0"/>
              <a:t>火鹰优化算法。</a:t>
            </a:r>
            <a:endParaRPr lang="en-US" altLang="zh-CN" dirty="0"/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所有算法都进行了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次独立运行，每次由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30,000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次迭代组成，使用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个人口规模，维度位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结果清楚地表明，与八种备受推崇的算法相比，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的整体排名更高。更值得注意的是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性能的显著稳定性。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这种稳定性可归因于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的四个战略的协同作用，它们有效地互补了彼此的优势和劣势。</a:t>
            </a:r>
            <a:endParaRPr lang="zh-CN" altLang="en-US" dirty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4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结果清楚地表明，四种状态的不同比例导致算法之间的收敛速度和搜索能力不同。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在上述五种算法中，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PO-O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表现出最佳的综合性能，并且在大多数测试功能中表现出色。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它不仅具有强大的搜索能力，而且具有快速的收敛速度。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2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8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4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9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8FCAC9D-4DB1-4C43-9C3D-2A1F320BC312}" type="datetimeFigureOut">
              <a:rPr lang="zh-CN" altLang="en-US" smtClean="0"/>
              <a:pPr/>
              <a:t>2024/4/13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A1FA538-5F5D-416D-A366-CC78A227FC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0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939"/>
            <a:ext cx="7315200" cy="360363"/>
          </a:xfrm>
          <a:prstGeom prst="rect">
            <a:avLst/>
          </a:pr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7217411" y="-7938"/>
            <a:ext cx="4994255" cy="6865938"/>
          </a:xfrm>
          <a:custGeom>
            <a:avLst/>
            <a:gdLst>
              <a:gd name="connsiteX0" fmla="*/ 0 w 4835611"/>
              <a:gd name="connsiteY0" fmla="*/ 0 h 6858000"/>
              <a:gd name="connsiteX1" fmla="*/ 4835611 w 4835611"/>
              <a:gd name="connsiteY1" fmla="*/ 0 h 6858000"/>
              <a:gd name="connsiteX2" fmla="*/ 4835611 w 4835611"/>
              <a:gd name="connsiteY2" fmla="*/ 6858000 h 6858000"/>
              <a:gd name="connsiteX3" fmla="*/ 0 w 4835611"/>
              <a:gd name="connsiteY3" fmla="*/ 6858000 h 6858000"/>
              <a:gd name="connsiteX4" fmla="*/ 0 w 4835611"/>
              <a:gd name="connsiteY4" fmla="*/ 0 h 6858000"/>
              <a:gd name="connsiteX0" fmla="*/ 0 w 6367849"/>
              <a:gd name="connsiteY0" fmla="*/ 0 h 6866238"/>
              <a:gd name="connsiteX1" fmla="*/ 6367849 w 6367849"/>
              <a:gd name="connsiteY1" fmla="*/ 8238 h 6866238"/>
              <a:gd name="connsiteX2" fmla="*/ 6367849 w 6367849"/>
              <a:gd name="connsiteY2" fmla="*/ 6866238 h 6866238"/>
              <a:gd name="connsiteX3" fmla="*/ 1532238 w 6367849"/>
              <a:gd name="connsiteY3" fmla="*/ 6866238 h 6866238"/>
              <a:gd name="connsiteX4" fmla="*/ 0 w 6367849"/>
              <a:gd name="connsiteY4" fmla="*/ 0 h 6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7849" h="6866238">
                <a:moveTo>
                  <a:pt x="0" y="0"/>
                </a:moveTo>
                <a:lnTo>
                  <a:pt x="6367849" y="8238"/>
                </a:lnTo>
                <a:lnTo>
                  <a:pt x="6367849" y="6866238"/>
                </a:lnTo>
                <a:lnTo>
                  <a:pt x="1532238" y="6866238"/>
                </a:lnTo>
                <a:lnTo>
                  <a:pt x="0" y="0"/>
                </a:lnTo>
                <a:close/>
              </a:path>
            </a:pathLst>
          </a:custGeom>
          <a:solidFill>
            <a:srgbClr val="F3C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文本框 14"/>
          <p:cNvSpPr txBox="1">
            <a:spLocks noChangeArrowheads="1"/>
          </p:cNvSpPr>
          <p:nvPr/>
        </p:nvSpPr>
        <p:spPr bwMode="auto">
          <a:xfrm>
            <a:off x="4659678" y="5544161"/>
            <a:ext cx="24785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汇报人：肖慧兰</a:t>
            </a:r>
            <a:endParaRPr lang="en-US" altLang="zh-CN" sz="2400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2024/4/13</a:t>
            </a:r>
            <a:endParaRPr lang="zh-CN" altLang="en-US" sz="2400" dirty="0">
              <a:solidFill>
                <a:srgbClr val="242B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5"/>
          <p:cNvSpPr txBox="1">
            <a:spLocks noChangeArrowheads="1"/>
          </p:cNvSpPr>
          <p:nvPr/>
        </p:nvSpPr>
        <p:spPr bwMode="auto">
          <a:xfrm>
            <a:off x="132180" y="4624231"/>
            <a:ext cx="1139409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3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鹦鹉优化器</a:t>
            </a:r>
            <a:r>
              <a:rPr lang="en-US" altLang="zh-CN" sz="3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242B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算法和医疗问题的应用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CFA8424-581B-4896-9E22-650FB90B4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4"/>
            <a:ext cx="3042949" cy="7860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9FA424-7F5E-6383-F661-5741A9054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913" y="234753"/>
            <a:ext cx="9076629" cy="41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138546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367496" y="127414"/>
            <a:ext cx="1168152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柯西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(Cauchy)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变异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0E303D-F74A-18AE-D5E6-0B0300A5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3" y="4920684"/>
            <a:ext cx="7554391" cy="1683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2EC02F-3B23-D1DA-3BCA-3099C105D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37" y="4060000"/>
            <a:ext cx="11568710" cy="6962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669393-1422-6C61-425B-454ADD734924}"/>
              </a:ext>
            </a:extLst>
          </p:cNvPr>
          <p:cNvSpPr txBox="1"/>
          <p:nvPr/>
        </p:nvSpPr>
        <p:spPr>
          <a:xfrm>
            <a:off x="601258" y="1229769"/>
            <a:ext cx="88937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</a:t>
            </a:r>
            <a:r>
              <a:rPr lang="zh-CN" altLang="en-US" sz="2400" dirty="0"/>
              <a:t>利用柯西变异来增加种群的多样性，提高算法的全局搜索能力，增加搜索空间。柯西分布函数在原点处的峰值较小但在两端的分布比较长，利用柯西变异能够在当前变异的鹦鹉个体附近生成更大的扰动，采用柯西变异两端分布更容易跳出局部最优值。尝试融入柯西算子，充分利用柯西分布函数两端变异的效果来优化算法全局最优个体，使得算法能够更好地达到全局最优。</a:t>
            </a:r>
          </a:p>
        </p:txBody>
      </p:sp>
    </p:spTree>
    <p:extLst>
      <p:ext uri="{BB962C8B-B14F-4D97-AF65-F5344CB8AC3E}">
        <p14:creationId xmlns:p14="http://schemas.microsoft.com/office/powerpoint/2010/main" val="2087679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138546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367496" y="254098"/>
            <a:ext cx="1168152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PO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算法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----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融合柯西变异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C93F7-571C-1B1F-7534-C8ABE1ED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58" y="1177210"/>
            <a:ext cx="10439937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22113"/>
          <a:stretch>
            <a:fillRect/>
          </a:stretch>
        </p:blipFill>
        <p:spPr bwMode="auto">
          <a:xfrm>
            <a:off x="0" y="-792163"/>
            <a:ext cx="1220787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7938" y="-782638"/>
            <a:ext cx="12184062" cy="5299076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7"/>
          <p:cNvSpPr/>
          <p:nvPr/>
        </p:nvSpPr>
        <p:spPr>
          <a:xfrm>
            <a:off x="0" y="4521200"/>
            <a:ext cx="12193588" cy="2368550"/>
          </a:xfrm>
          <a:custGeom>
            <a:avLst/>
            <a:gdLst>
              <a:gd name="connsiteX0" fmla="*/ 0 w 12192000"/>
              <a:gd name="connsiteY0" fmla="*/ 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0 w 12192000"/>
              <a:gd name="connsiteY4" fmla="*/ 0 h 2419350"/>
              <a:gd name="connsiteX0" fmla="*/ 1905000 w 12192000"/>
              <a:gd name="connsiteY0" fmla="*/ 1905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1905000 w 12192000"/>
              <a:gd name="connsiteY4" fmla="*/ 19050 h 2419350"/>
              <a:gd name="connsiteX0" fmla="*/ 25400 w 12192000"/>
              <a:gd name="connsiteY0" fmla="*/ 8001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25400 w 12192000"/>
              <a:gd name="connsiteY4" fmla="*/ 80010 h 2419350"/>
              <a:gd name="connsiteX0" fmla="*/ 5080 w 12192000"/>
              <a:gd name="connsiteY0" fmla="*/ 80010 h 2419350"/>
              <a:gd name="connsiteX1" fmla="*/ 12192000 w 12192000"/>
              <a:gd name="connsiteY1" fmla="*/ 0 h 2419350"/>
              <a:gd name="connsiteX2" fmla="*/ 12192000 w 12192000"/>
              <a:gd name="connsiteY2" fmla="*/ 2419350 h 2419350"/>
              <a:gd name="connsiteX3" fmla="*/ 0 w 12192000"/>
              <a:gd name="connsiteY3" fmla="*/ 2419350 h 2419350"/>
              <a:gd name="connsiteX4" fmla="*/ 5080 w 12192000"/>
              <a:gd name="connsiteY4" fmla="*/ 80010 h 2419350"/>
              <a:gd name="connsiteX0" fmla="*/ 5080 w 12192000"/>
              <a:gd name="connsiteY0" fmla="*/ 8890 h 2348230"/>
              <a:gd name="connsiteX1" fmla="*/ 12181840 w 12192000"/>
              <a:gd name="connsiteY1" fmla="*/ 0 h 2348230"/>
              <a:gd name="connsiteX2" fmla="*/ 12192000 w 12192000"/>
              <a:gd name="connsiteY2" fmla="*/ 2348230 h 2348230"/>
              <a:gd name="connsiteX3" fmla="*/ 0 w 12192000"/>
              <a:gd name="connsiteY3" fmla="*/ 2348230 h 2348230"/>
              <a:gd name="connsiteX4" fmla="*/ 5080 w 12192000"/>
              <a:gd name="connsiteY4" fmla="*/ 8890 h 2348230"/>
              <a:gd name="connsiteX0" fmla="*/ 5080 w 12192977"/>
              <a:gd name="connsiteY0" fmla="*/ 29210 h 2368550"/>
              <a:gd name="connsiteX1" fmla="*/ 12192000 w 12192977"/>
              <a:gd name="connsiteY1" fmla="*/ 0 h 2368550"/>
              <a:gd name="connsiteX2" fmla="*/ 12192000 w 12192977"/>
              <a:gd name="connsiteY2" fmla="*/ 2368550 h 2368550"/>
              <a:gd name="connsiteX3" fmla="*/ 0 w 12192977"/>
              <a:gd name="connsiteY3" fmla="*/ 2368550 h 2368550"/>
              <a:gd name="connsiteX4" fmla="*/ 5080 w 12192977"/>
              <a:gd name="connsiteY4" fmla="*/ 2921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977" h="2368550">
                <a:moveTo>
                  <a:pt x="5080" y="29210"/>
                </a:moveTo>
                <a:lnTo>
                  <a:pt x="12192000" y="0"/>
                </a:lnTo>
                <a:cubicBezTo>
                  <a:pt x="12195387" y="782743"/>
                  <a:pt x="12188613" y="1585807"/>
                  <a:pt x="12192000" y="2368550"/>
                </a:cubicBezTo>
                <a:lnTo>
                  <a:pt x="0" y="2368550"/>
                </a:lnTo>
                <a:cubicBezTo>
                  <a:pt x="1693" y="1588770"/>
                  <a:pt x="3387" y="808990"/>
                  <a:pt x="5080" y="29210"/>
                </a:cubicBezTo>
                <a:close/>
              </a:path>
            </a:pathLst>
          </a:custGeom>
          <a:solidFill>
            <a:srgbClr val="F3CEB9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文本框 27"/>
          <p:cNvSpPr txBox="1">
            <a:spLocks noChangeArrowheads="1"/>
          </p:cNvSpPr>
          <p:nvPr/>
        </p:nvSpPr>
        <p:spPr bwMode="auto">
          <a:xfrm>
            <a:off x="4225387" y="4513263"/>
            <a:ext cx="37412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36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273269" y="1016000"/>
            <a:ext cx="11544212" cy="551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介绍鹦鹉优化器，一种适用于各种优化情况的高效优化器。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构建高效优化机制的特点是没有明确划分勘探和开发阶段，但提高了优化能力。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通过全面的定性分析和参数灵敏度实验，深入探索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算法的特点，增强其在各种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优化问题中的适用性。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种常用算法的对比实验验证了该算法的性能，证明了该算法在解决各种优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化挑战方面具有很强的竞争力。将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算法应用于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个现实世界的优化问题，证实了它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在解决广泛的实际优化任务方面的潜力</a:t>
            </a:r>
          </a:p>
          <a:p>
            <a:br>
              <a:rPr lang="zh-CN" altLang="en-US" sz="2400" dirty="0"/>
            </a:b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505733" y="215612"/>
            <a:ext cx="2681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本文贡献</a:t>
            </a:r>
          </a:p>
        </p:txBody>
      </p:sp>
    </p:spTree>
    <p:extLst>
      <p:ext uri="{BB962C8B-B14F-4D97-AF65-F5344CB8AC3E}">
        <p14:creationId xmlns:p14="http://schemas.microsoft.com/office/powerpoint/2010/main" val="263778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1016000"/>
            <a:ext cx="10501159" cy="13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56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5371" y="326581"/>
            <a:ext cx="97269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 Parrot Optimization Algorithm-----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觅食和停留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9AF13-BF36-78EC-F9C1-B41B9993E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52960"/>
            <a:ext cx="6042746" cy="45520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75A4A5-70FF-E2AB-000A-6D14EDF53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250" y="1172420"/>
            <a:ext cx="5931750" cy="45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1016000"/>
            <a:ext cx="10501159" cy="13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56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5371" y="326581"/>
            <a:ext cx="97269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 Parrot Optimization Algorithm-----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交流和恐惧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1D45C-4B78-9E02-8D90-C6FB10D9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3" y="1262685"/>
            <a:ext cx="5994886" cy="4768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31443F-D498-D059-6417-CA8C18AF2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862" y="1456733"/>
            <a:ext cx="5521932" cy="44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1016000"/>
            <a:ext cx="10501159" cy="13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56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8000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5371" y="326582"/>
            <a:ext cx="1178662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  Parrot Optimization Algorithm-----Flowchart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53A00-D5AB-644C-5F4F-A6F4715CB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463" y="1244364"/>
            <a:ext cx="6964484" cy="49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1016000"/>
            <a:ext cx="10501159" cy="13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56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211716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405371" y="170250"/>
            <a:ext cx="1178662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  Parrot Optimization Algorithm-----Pseudocode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491175-759D-5BAF-E19B-3BF6BF243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657" y="761181"/>
            <a:ext cx="7152615" cy="59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72948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314944" y="163198"/>
            <a:ext cx="1178662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Comparison of convergence for different algorithms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D9919-9443-623A-4A2E-6BD9B306C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5" y="812090"/>
            <a:ext cx="10448491" cy="55133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962319-0C75-D174-8FF2-FE41894171B8}"/>
              </a:ext>
            </a:extLst>
          </p:cNvPr>
          <p:cNvSpPr txBox="1"/>
          <p:nvPr/>
        </p:nvSpPr>
        <p:spPr>
          <a:xfrm>
            <a:off x="3818413" y="6325470"/>
            <a:ext cx="4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不同算法的收敛性比较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(CEC 2022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96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72948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314944" y="163198"/>
            <a:ext cx="1178662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Comparison of convergence for different algorithms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D979D-2DBA-6FDA-7253-747E04B11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44" y="1388302"/>
            <a:ext cx="11414809" cy="42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4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1026132" y="4452185"/>
            <a:ext cx="10364255" cy="17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138546"/>
            <a:ext cx="182563" cy="508000"/>
          </a:xfrm>
          <a:prstGeom prst="rect">
            <a:avLst/>
          </a:prstGeom>
          <a:solidFill>
            <a:srgbClr val="F3CEB9"/>
          </a:solidFill>
          <a:ln>
            <a:solidFill>
              <a:srgbClr val="F3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4"/>
          <p:cNvSpPr txBox="1">
            <a:spLocks noChangeArrowheads="1"/>
          </p:cNvSpPr>
          <p:nvPr/>
        </p:nvSpPr>
        <p:spPr bwMode="auto">
          <a:xfrm>
            <a:off x="367496" y="254098"/>
            <a:ext cx="1168152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PO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算法参数灵敏度分析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32386-BDD1-53C0-623C-89D067A4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4" y="845029"/>
            <a:ext cx="10522491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1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653</Words>
  <Application>Microsoft Office PowerPoint</Application>
  <PresentationFormat>宽屏</PresentationFormat>
  <Paragraphs>51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administratorr</dc:creator>
  <cp:lastModifiedBy>Administrator A</cp:lastModifiedBy>
  <cp:revision>662</cp:revision>
  <dcterms:created xsi:type="dcterms:W3CDTF">2016-01-04T05:40:11Z</dcterms:created>
  <dcterms:modified xsi:type="dcterms:W3CDTF">2024-04-13T05:48:36Z</dcterms:modified>
</cp:coreProperties>
</file>