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62" r:id="rId3"/>
    <p:sldId id="363" r:id="rId4"/>
    <p:sldId id="364" r:id="rId5"/>
    <p:sldId id="365" r:id="rId6"/>
    <p:sldId id="369" r:id="rId7"/>
    <p:sldId id="366" r:id="rId8"/>
    <p:sldId id="372" r:id="rId9"/>
    <p:sldId id="367" r:id="rId10"/>
    <p:sldId id="368" r:id="rId11"/>
    <p:sldId id="370" r:id="rId12"/>
    <p:sldId id="371" r:id="rId13"/>
    <p:sldId id="28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B9"/>
    <a:srgbClr val="7FD13B"/>
    <a:srgbClr val="254E8B"/>
    <a:srgbClr val="6CAE43"/>
    <a:srgbClr val="224982"/>
    <a:srgbClr val="203E6B"/>
    <a:srgbClr val="1D3353"/>
    <a:srgbClr val="FAF9FA"/>
    <a:srgbClr val="F6F6F7"/>
    <a:srgbClr val="F5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94731" autoAdjust="0"/>
  </p:normalViewPr>
  <p:slideViewPr>
    <p:cSldViewPr snapToGrid="0">
      <p:cViewPr varScale="1">
        <p:scale>
          <a:sx n="74" d="100"/>
          <a:sy n="74" d="100"/>
        </p:scale>
        <p:origin x="264"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2024/5/11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a:t>
            </a:fld>
            <a:endParaRPr lang="zh-CN" altLang="en-US" dirty="0"/>
          </a:p>
        </p:txBody>
      </p:sp>
    </p:spTree>
    <p:extLst>
      <p:ext uri="{BB962C8B-B14F-4D97-AF65-F5344CB8AC3E}">
        <p14:creationId xmlns:p14="http://schemas.microsoft.com/office/powerpoint/2010/main" val="129458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10</a:t>
            </a:fld>
            <a:endParaRPr lang="zh-CN" altLang="en-US" dirty="0"/>
          </a:p>
        </p:txBody>
      </p:sp>
    </p:spTree>
    <p:extLst>
      <p:ext uri="{BB962C8B-B14F-4D97-AF65-F5344CB8AC3E}">
        <p14:creationId xmlns:p14="http://schemas.microsoft.com/office/powerpoint/2010/main" val="373242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11</a:t>
            </a:fld>
            <a:endParaRPr lang="zh-CN" altLang="en-US" dirty="0"/>
          </a:p>
        </p:txBody>
      </p:sp>
    </p:spTree>
    <p:extLst>
      <p:ext uri="{BB962C8B-B14F-4D97-AF65-F5344CB8AC3E}">
        <p14:creationId xmlns:p14="http://schemas.microsoft.com/office/powerpoint/2010/main" val="4050099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12</a:t>
            </a:fld>
            <a:endParaRPr lang="zh-CN" altLang="en-US" dirty="0"/>
          </a:p>
        </p:txBody>
      </p:sp>
    </p:spTree>
    <p:extLst>
      <p:ext uri="{BB962C8B-B14F-4D97-AF65-F5344CB8AC3E}">
        <p14:creationId xmlns:p14="http://schemas.microsoft.com/office/powerpoint/2010/main" val="23927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2</a:t>
            </a:fld>
            <a:endParaRPr lang="zh-CN" altLang="en-US" dirty="0"/>
          </a:p>
        </p:txBody>
      </p:sp>
    </p:spTree>
    <p:extLst>
      <p:ext uri="{BB962C8B-B14F-4D97-AF65-F5344CB8AC3E}">
        <p14:creationId xmlns:p14="http://schemas.microsoft.com/office/powerpoint/2010/main" val="235358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3</a:t>
            </a:fld>
            <a:endParaRPr lang="zh-CN" altLang="en-US" dirty="0"/>
          </a:p>
        </p:txBody>
      </p:sp>
    </p:spTree>
    <p:extLst>
      <p:ext uri="{BB962C8B-B14F-4D97-AF65-F5344CB8AC3E}">
        <p14:creationId xmlns:p14="http://schemas.microsoft.com/office/powerpoint/2010/main" val="365163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4</a:t>
            </a:fld>
            <a:endParaRPr lang="zh-CN" altLang="en-US" dirty="0"/>
          </a:p>
        </p:txBody>
      </p:sp>
    </p:spTree>
    <p:extLst>
      <p:ext uri="{BB962C8B-B14F-4D97-AF65-F5344CB8AC3E}">
        <p14:creationId xmlns:p14="http://schemas.microsoft.com/office/powerpoint/2010/main" val="247395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5</a:t>
            </a:fld>
            <a:endParaRPr lang="zh-CN" altLang="en-US" dirty="0"/>
          </a:p>
        </p:txBody>
      </p:sp>
    </p:spTree>
    <p:extLst>
      <p:ext uri="{BB962C8B-B14F-4D97-AF65-F5344CB8AC3E}">
        <p14:creationId xmlns:p14="http://schemas.microsoft.com/office/powerpoint/2010/main" val="8247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6</a:t>
            </a:fld>
            <a:endParaRPr lang="zh-CN" altLang="en-US" dirty="0"/>
          </a:p>
        </p:txBody>
      </p:sp>
    </p:spTree>
    <p:extLst>
      <p:ext uri="{BB962C8B-B14F-4D97-AF65-F5344CB8AC3E}">
        <p14:creationId xmlns:p14="http://schemas.microsoft.com/office/powerpoint/2010/main" val="159984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7</a:t>
            </a:fld>
            <a:endParaRPr lang="zh-CN" altLang="en-US" dirty="0"/>
          </a:p>
        </p:txBody>
      </p:sp>
    </p:spTree>
    <p:extLst>
      <p:ext uri="{BB962C8B-B14F-4D97-AF65-F5344CB8AC3E}">
        <p14:creationId xmlns:p14="http://schemas.microsoft.com/office/powerpoint/2010/main" val="24082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8</a:t>
            </a:fld>
            <a:endParaRPr lang="zh-CN" altLang="en-US" dirty="0"/>
          </a:p>
        </p:txBody>
      </p:sp>
    </p:spTree>
    <p:extLst>
      <p:ext uri="{BB962C8B-B14F-4D97-AF65-F5344CB8AC3E}">
        <p14:creationId xmlns:p14="http://schemas.microsoft.com/office/powerpoint/2010/main" val="303396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9</a:t>
            </a:fld>
            <a:endParaRPr lang="zh-CN" altLang="en-US" dirty="0"/>
          </a:p>
        </p:txBody>
      </p:sp>
    </p:spTree>
    <p:extLst>
      <p:ext uri="{BB962C8B-B14F-4D97-AF65-F5344CB8AC3E}">
        <p14:creationId xmlns:p14="http://schemas.microsoft.com/office/powerpoint/2010/main" val="13539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2024/5/11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0" y="-7939"/>
            <a:ext cx="73152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7217411" y="-7938"/>
            <a:ext cx="4994255"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3" name="文本框 14"/>
          <p:cNvSpPr txBox="1">
            <a:spLocks noChangeArrowheads="1"/>
          </p:cNvSpPr>
          <p:nvPr/>
        </p:nvSpPr>
        <p:spPr bwMode="auto">
          <a:xfrm>
            <a:off x="3236320" y="5164599"/>
            <a:ext cx="2455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汇报人：肖慧兰</a:t>
            </a:r>
            <a:endParaRPr lang="en-US" altLang="zh-CN" sz="2400" dirty="0">
              <a:solidFill>
                <a:srgbClr val="242B33"/>
              </a:solidFill>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时间：</a:t>
            </a:r>
            <a:r>
              <a:rPr lang="en-US" altLang="zh-CN" sz="2400" dirty="0">
                <a:solidFill>
                  <a:srgbClr val="242B33"/>
                </a:solidFill>
                <a:latin typeface="Arial" panose="020B0604020202020204" pitchFamily="34" charset="0"/>
                <a:ea typeface="微软雅黑" panose="020B0503020204020204" pitchFamily="34" charset="-122"/>
              </a:rPr>
              <a:t>2024/5/11</a:t>
            </a:r>
            <a:endParaRPr lang="zh-CN" altLang="en-US" sz="2400" dirty="0">
              <a:solidFill>
                <a:srgbClr val="242B33"/>
              </a:solidFill>
              <a:latin typeface="Arial" panose="020B0604020202020204" pitchFamily="34" charset="0"/>
              <a:ea typeface="微软雅黑" panose="020B0503020204020204" pitchFamily="34" charset="-122"/>
            </a:endParaRPr>
          </a:p>
        </p:txBody>
      </p:sp>
      <p:pic>
        <p:nvPicPr>
          <p:cNvPr id="22" name="图片 21">
            <a:extLst>
              <a:ext uri="{FF2B5EF4-FFF2-40B4-BE49-F238E27FC236}">
                <a16:creationId xmlns:a16="http://schemas.microsoft.com/office/drawing/2014/main" id="{DCFA8424-581B-4896-9E22-650FB90B415B}"/>
              </a:ext>
            </a:extLst>
          </p:cNvPr>
          <p:cNvPicPr>
            <a:picLocks noChangeAspect="1"/>
          </p:cNvPicPr>
          <p:nvPr/>
        </p:nvPicPr>
        <p:blipFill>
          <a:blip r:embed="rId4"/>
          <a:stretch>
            <a:fillRect/>
          </a:stretch>
        </p:blipFill>
        <p:spPr>
          <a:xfrm>
            <a:off x="0" y="352424"/>
            <a:ext cx="3042949" cy="786001"/>
          </a:xfrm>
          <a:prstGeom prst="rect">
            <a:avLst/>
          </a:prstGeom>
        </p:spPr>
      </p:pic>
      <p:sp>
        <p:nvSpPr>
          <p:cNvPr id="2" name="文本框 1">
            <a:extLst>
              <a:ext uri="{FF2B5EF4-FFF2-40B4-BE49-F238E27FC236}">
                <a16:creationId xmlns:a16="http://schemas.microsoft.com/office/drawing/2014/main" id="{CFC61C40-333D-BE42-BBB0-781C5B774B27}"/>
              </a:ext>
            </a:extLst>
          </p:cNvPr>
          <p:cNvSpPr txBox="1"/>
          <p:nvPr/>
        </p:nvSpPr>
        <p:spPr>
          <a:xfrm>
            <a:off x="2708694" y="2625127"/>
            <a:ext cx="4606506" cy="1200329"/>
          </a:xfrm>
          <a:prstGeom prst="rect">
            <a:avLst/>
          </a:prstGeom>
          <a:noFill/>
        </p:spPr>
        <p:txBody>
          <a:bodyPr wrap="square" rtlCol="0">
            <a:spAutoFit/>
          </a:bodyPr>
          <a:lstStyle/>
          <a:p>
            <a:r>
              <a:rPr lang="en-US" altLang="zh-CN" sz="3600" dirty="0"/>
              <a:t>Part 01\</a:t>
            </a:r>
            <a:r>
              <a:rPr lang="zh-CN" altLang="en-US" sz="3600" dirty="0"/>
              <a:t>近期文献阅读</a:t>
            </a:r>
            <a:endParaRPr lang="en-US" altLang="zh-CN" sz="3600" dirty="0"/>
          </a:p>
          <a:p>
            <a:r>
              <a:rPr lang="en-US" altLang="zh-CN" sz="3600" dirty="0"/>
              <a:t>Part 02\</a:t>
            </a:r>
            <a:r>
              <a:rPr lang="zh-CN" altLang="en-US" sz="3600" dirty="0"/>
              <a:t>近期工作</a:t>
            </a:r>
          </a:p>
        </p:txBody>
      </p:sp>
    </p:spTree>
    <p:extLst>
      <p:ext uri="{BB962C8B-B14F-4D97-AF65-F5344CB8AC3E}">
        <p14:creationId xmlns:p14="http://schemas.microsoft.com/office/powerpoint/2010/main" val="711064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3" name="图片 2">
            <a:extLst>
              <a:ext uri="{FF2B5EF4-FFF2-40B4-BE49-F238E27FC236}">
                <a16:creationId xmlns:a16="http://schemas.microsoft.com/office/drawing/2014/main" id="{AB27DA8A-D708-B495-001A-F54B6098DBB3}"/>
              </a:ext>
            </a:extLst>
          </p:cNvPr>
          <p:cNvPicPr>
            <a:picLocks noChangeAspect="1"/>
          </p:cNvPicPr>
          <p:nvPr/>
        </p:nvPicPr>
        <p:blipFill>
          <a:blip r:embed="rId3"/>
          <a:stretch>
            <a:fillRect/>
          </a:stretch>
        </p:blipFill>
        <p:spPr>
          <a:xfrm>
            <a:off x="416510" y="581471"/>
            <a:ext cx="5524776" cy="5715812"/>
          </a:xfrm>
          <a:prstGeom prst="rect">
            <a:avLst/>
          </a:prstGeom>
        </p:spPr>
      </p:pic>
      <p:pic>
        <p:nvPicPr>
          <p:cNvPr id="8" name="图片 7">
            <a:extLst>
              <a:ext uri="{FF2B5EF4-FFF2-40B4-BE49-F238E27FC236}">
                <a16:creationId xmlns:a16="http://schemas.microsoft.com/office/drawing/2014/main" id="{914D8A0B-272D-104D-D2EA-B0687A51B4BD}"/>
              </a:ext>
            </a:extLst>
          </p:cNvPr>
          <p:cNvPicPr>
            <a:picLocks noChangeAspect="1"/>
          </p:cNvPicPr>
          <p:nvPr/>
        </p:nvPicPr>
        <p:blipFill>
          <a:blip r:embed="rId4"/>
          <a:stretch>
            <a:fillRect/>
          </a:stretch>
        </p:blipFill>
        <p:spPr>
          <a:xfrm>
            <a:off x="5716149" y="980854"/>
            <a:ext cx="6598049" cy="4896291"/>
          </a:xfrm>
          <a:prstGeom prst="rect">
            <a:avLst/>
          </a:prstGeom>
        </p:spPr>
      </p:pic>
    </p:spTree>
    <p:extLst>
      <p:ext uri="{BB962C8B-B14F-4D97-AF65-F5344CB8AC3E}">
        <p14:creationId xmlns:p14="http://schemas.microsoft.com/office/powerpoint/2010/main" val="13159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4" name="图片 3">
            <a:extLst>
              <a:ext uri="{FF2B5EF4-FFF2-40B4-BE49-F238E27FC236}">
                <a16:creationId xmlns:a16="http://schemas.microsoft.com/office/drawing/2014/main" id="{FCE5DA64-6D5A-7CEE-DA05-B4432AAEAACE}"/>
              </a:ext>
            </a:extLst>
          </p:cNvPr>
          <p:cNvPicPr>
            <a:picLocks noChangeAspect="1"/>
          </p:cNvPicPr>
          <p:nvPr/>
        </p:nvPicPr>
        <p:blipFill>
          <a:blip r:embed="rId3"/>
          <a:stretch>
            <a:fillRect/>
          </a:stretch>
        </p:blipFill>
        <p:spPr>
          <a:xfrm>
            <a:off x="1818430" y="173274"/>
            <a:ext cx="7368702" cy="6684726"/>
          </a:xfrm>
          <a:prstGeom prst="rect">
            <a:avLst/>
          </a:prstGeom>
        </p:spPr>
      </p:pic>
    </p:spTree>
    <p:extLst>
      <p:ext uri="{BB962C8B-B14F-4D97-AF65-F5344CB8AC3E}">
        <p14:creationId xmlns:p14="http://schemas.microsoft.com/office/powerpoint/2010/main" val="3114555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 name="文本框 2">
            <a:extLst>
              <a:ext uri="{FF2B5EF4-FFF2-40B4-BE49-F238E27FC236}">
                <a16:creationId xmlns:a16="http://schemas.microsoft.com/office/drawing/2014/main" id="{EEFA93BA-20CF-90A2-F9E7-C375A0F4CA72}"/>
              </a:ext>
            </a:extLst>
          </p:cNvPr>
          <p:cNvSpPr txBox="1"/>
          <p:nvPr/>
        </p:nvSpPr>
        <p:spPr>
          <a:xfrm>
            <a:off x="183311" y="514073"/>
            <a:ext cx="6094562" cy="461665"/>
          </a:xfrm>
          <a:prstGeom prst="rect">
            <a:avLst/>
          </a:prstGeom>
          <a:noFill/>
        </p:spPr>
        <p:txBody>
          <a:bodyPr wrap="square">
            <a:spAutoFit/>
          </a:bodyPr>
          <a:lstStyle/>
          <a:p>
            <a:r>
              <a:rPr lang="en-US" altLang="zh-CN" sz="2400" dirty="0">
                <a:solidFill>
                  <a:srgbClr val="000000"/>
                </a:solidFill>
                <a:latin typeface="微软雅黑" panose="020B0503020204020204" pitchFamily="34" charset="-122"/>
                <a:ea typeface="微软雅黑" panose="020B0503020204020204" pitchFamily="34" charset="-122"/>
              </a:rPr>
              <a:t>Part 02/</a:t>
            </a:r>
            <a:r>
              <a:rPr lang="zh-CN" altLang="en-US" sz="2400" dirty="0">
                <a:solidFill>
                  <a:srgbClr val="000000"/>
                </a:solidFill>
                <a:latin typeface="微软雅黑" panose="020B0503020204020204" pitchFamily="34" charset="-122"/>
                <a:ea typeface="微软雅黑" panose="020B0503020204020204" pitchFamily="34" charset="-122"/>
              </a:rPr>
              <a:t>近期工作</a:t>
            </a:r>
            <a:endParaRPr lang="zh-CN" altLang="en-US" sz="2400" dirty="0"/>
          </a:p>
        </p:txBody>
      </p:sp>
      <p:pic>
        <p:nvPicPr>
          <p:cNvPr id="6" name="图片 5">
            <a:extLst>
              <a:ext uri="{FF2B5EF4-FFF2-40B4-BE49-F238E27FC236}">
                <a16:creationId xmlns:a16="http://schemas.microsoft.com/office/drawing/2014/main" id="{0FB8BD95-8089-AA42-BF4A-5D47F4B016A4}"/>
              </a:ext>
            </a:extLst>
          </p:cNvPr>
          <p:cNvPicPr>
            <a:picLocks noChangeAspect="1"/>
          </p:cNvPicPr>
          <p:nvPr/>
        </p:nvPicPr>
        <p:blipFill>
          <a:blip r:embed="rId3"/>
          <a:stretch>
            <a:fillRect/>
          </a:stretch>
        </p:blipFill>
        <p:spPr>
          <a:xfrm>
            <a:off x="808530" y="1070639"/>
            <a:ext cx="3452920" cy="5273288"/>
          </a:xfrm>
          <a:prstGeom prst="rect">
            <a:avLst/>
          </a:prstGeom>
        </p:spPr>
      </p:pic>
      <p:pic>
        <p:nvPicPr>
          <p:cNvPr id="8" name="图片 7">
            <a:extLst>
              <a:ext uri="{FF2B5EF4-FFF2-40B4-BE49-F238E27FC236}">
                <a16:creationId xmlns:a16="http://schemas.microsoft.com/office/drawing/2014/main" id="{53172F94-EBD9-D66A-C4B8-AC4ACCBB0FCB}"/>
              </a:ext>
            </a:extLst>
          </p:cNvPr>
          <p:cNvPicPr>
            <a:picLocks noChangeAspect="1"/>
          </p:cNvPicPr>
          <p:nvPr/>
        </p:nvPicPr>
        <p:blipFill>
          <a:blip r:embed="rId4"/>
          <a:stretch>
            <a:fillRect/>
          </a:stretch>
        </p:blipFill>
        <p:spPr>
          <a:xfrm>
            <a:off x="5344890" y="975738"/>
            <a:ext cx="2876698" cy="5340624"/>
          </a:xfrm>
          <a:prstGeom prst="rect">
            <a:avLst/>
          </a:prstGeom>
        </p:spPr>
      </p:pic>
    </p:spTree>
    <p:extLst>
      <p:ext uri="{BB962C8B-B14F-4D97-AF65-F5344CB8AC3E}">
        <p14:creationId xmlns:p14="http://schemas.microsoft.com/office/powerpoint/2010/main" val="277908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1"/>
          <p:cNvPicPr>
            <a:picLocks noChangeAspect="1"/>
          </p:cNvPicPr>
          <p:nvPr/>
        </p:nvPicPr>
        <p:blipFill>
          <a:blip r:embed="rId2">
            <a:extLst>
              <a:ext uri="{28A0092B-C50C-407E-A947-70E740481C1C}">
                <a14:useLocalDpi xmlns:a14="http://schemas.microsoft.com/office/drawing/2010/main" val="0"/>
              </a:ext>
            </a:extLst>
          </a:blip>
          <a:srcRect l="2409" t="22113"/>
          <a:stretch>
            <a:fillRect/>
          </a:stretch>
        </p:blipFill>
        <p:spPr bwMode="auto">
          <a:xfrm>
            <a:off x="0" y="-792163"/>
            <a:ext cx="12207875"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7938" y="-782638"/>
            <a:ext cx="12184062" cy="529907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2" name="矩形 7"/>
          <p:cNvSpPr/>
          <p:nvPr/>
        </p:nvSpPr>
        <p:spPr>
          <a:xfrm>
            <a:off x="0" y="4521200"/>
            <a:ext cx="12193588" cy="2368550"/>
          </a:xfrm>
          <a:custGeom>
            <a:avLst/>
            <a:gdLst>
              <a:gd name="connsiteX0" fmla="*/ 0 w 12192000"/>
              <a:gd name="connsiteY0" fmla="*/ 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0 w 12192000"/>
              <a:gd name="connsiteY4" fmla="*/ 0 h 2419350"/>
              <a:gd name="connsiteX0" fmla="*/ 1905000 w 12192000"/>
              <a:gd name="connsiteY0" fmla="*/ 1905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1905000 w 12192000"/>
              <a:gd name="connsiteY4" fmla="*/ 19050 h 2419350"/>
              <a:gd name="connsiteX0" fmla="*/ 2540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25400 w 12192000"/>
              <a:gd name="connsiteY4" fmla="*/ 80010 h 2419350"/>
              <a:gd name="connsiteX0" fmla="*/ 508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5080 w 12192000"/>
              <a:gd name="connsiteY4" fmla="*/ 80010 h 2419350"/>
              <a:gd name="connsiteX0" fmla="*/ 5080 w 12192000"/>
              <a:gd name="connsiteY0" fmla="*/ 8890 h 2348230"/>
              <a:gd name="connsiteX1" fmla="*/ 12181840 w 12192000"/>
              <a:gd name="connsiteY1" fmla="*/ 0 h 2348230"/>
              <a:gd name="connsiteX2" fmla="*/ 12192000 w 12192000"/>
              <a:gd name="connsiteY2" fmla="*/ 2348230 h 2348230"/>
              <a:gd name="connsiteX3" fmla="*/ 0 w 12192000"/>
              <a:gd name="connsiteY3" fmla="*/ 2348230 h 2348230"/>
              <a:gd name="connsiteX4" fmla="*/ 5080 w 12192000"/>
              <a:gd name="connsiteY4" fmla="*/ 8890 h 2348230"/>
              <a:gd name="connsiteX0" fmla="*/ 5080 w 12192977"/>
              <a:gd name="connsiteY0" fmla="*/ 29210 h 2368550"/>
              <a:gd name="connsiteX1" fmla="*/ 12192000 w 12192977"/>
              <a:gd name="connsiteY1" fmla="*/ 0 h 2368550"/>
              <a:gd name="connsiteX2" fmla="*/ 12192000 w 12192977"/>
              <a:gd name="connsiteY2" fmla="*/ 2368550 h 2368550"/>
              <a:gd name="connsiteX3" fmla="*/ 0 w 12192977"/>
              <a:gd name="connsiteY3" fmla="*/ 2368550 h 2368550"/>
              <a:gd name="connsiteX4" fmla="*/ 5080 w 12192977"/>
              <a:gd name="connsiteY4" fmla="*/ 29210 h 236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977" h="2368550">
                <a:moveTo>
                  <a:pt x="5080" y="29210"/>
                </a:moveTo>
                <a:lnTo>
                  <a:pt x="12192000" y="0"/>
                </a:lnTo>
                <a:cubicBezTo>
                  <a:pt x="12195387" y="782743"/>
                  <a:pt x="12188613" y="1585807"/>
                  <a:pt x="12192000" y="2368550"/>
                </a:cubicBezTo>
                <a:lnTo>
                  <a:pt x="0" y="2368550"/>
                </a:lnTo>
                <a:cubicBezTo>
                  <a:pt x="1693" y="1588770"/>
                  <a:pt x="3387" y="808990"/>
                  <a:pt x="5080" y="29210"/>
                </a:cubicBezTo>
                <a:close/>
              </a:path>
            </a:pathLst>
          </a:custGeom>
          <a:solidFill>
            <a:srgbClr val="F3CEB9">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43" name="文本框 27"/>
          <p:cNvSpPr txBox="1">
            <a:spLocks noChangeArrowheads="1"/>
          </p:cNvSpPr>
          <p:nvPr/>
        </p:nvSpPr>
        <p:spPr bwMode="auto">
          <a:xfrm>
            <a:off x="4225387" y="4513263"/>
            <a:ext cx="37412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600" b="1" dirty="0">
                <a:solidFill>
                  <a:srgbClr val="FFFFFF"/>
                </a:solidFill>
                <a:latin typeface="微软雅黑" panose="020B0503020204020204" pitchFamily="34" charset="-122"/>
                <a:ea typeface="微软雅黑" panose="020B0503020204020204" pitchFamily="34" charset="-122"/>
              </a:rPr>
              <a:t>感谢倾听</a:t>
            </a:r>
            <a:endParaRPr lang="en-US" altLang="zh-CN" sz="6600" b="1" dirty="0">
              <a:solidFill>
                <a:srgbClr val="FFFFFF"/>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367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 name="文本框 2">
            <a:extLst>
              <a:ext uri="{FF2B5EF4-FFF2-40B4-BE49-F238E27FC236}">
                <a16:creationId xmlns:a16="http://schemas.microsoft.com/office/drawing/2014/main" id="{3EF15898-4475-FD9C-3785-A27D1D2B28BA}"/>
              </a:ext>
            </a:extLst>
          </p:cNvPr>
          <p:cNvSpPr txBox="1"/>
          <p:nvPr/>
        </p:nvSpPr>
        <p:spPr>
          <a:xfrm>
            <a:off x="0" y="486199"/>
            <a:ext cx="5184475" cy="923330"/>
          </a:xfrm>
          <a:prstGeom prst="rect">
            <a:avLst/>
          </a:prstGeom>
          <a:noFill/>
        </p:spPr>
        <p:txBody>
          <a:bodyPr wrap="square" rtlCol="0">
            <a:spAutoFit/>
          </a:bodyPr>
          <a:lstStyle/>
          <a:p>
            <a:r>
              <a:rPr lang="en-US" altLang="zh-CN" sz="3600" dirty="0"/>
              <a:t>Part 01\</a:t>
            </a:r>
            <a:r>
              <a:rPr lang="zh-CN" altLang="en-US" sz="3600" dirty="0"/>
              <a:t>近期文献阅读</a:t>
            </a:r>
            <a:endParaRPr lang="en-US" altLang="zh-CN" sz="3600" dirty="0"/>
          </a:p>
          <a:p>
            <a:endParaRPr lang="zh-CN" altLang="en-US" dirty="0"/>
          </a:p>
        </p:txBody>
      </p:sp>
      <p:pic>
        <p:nvPicPr>
          <p:cNvPr id="6" name="图片 5">
            <a:extLst>
              <a:ext uri="{FF2B5EF4-FFF2-40B4-BE49-F238E27FC236}">
                <a16:creationId xmlns:a16="http://schemas.microsoft.com/office/drawing/2014/main" id="{D5E0C141-CCA6-E2F2-F350-285902D3C1E8}"/>
              </a:ext>
            </a:extLst>
          </p:cNvPr>
          <p:cNvPicPr>
            <a:picLocks noChangeAspect="1"/>
          </p:cNvPicPr>
          <p:nvPr/>
        </p:nvPicPr>
        <p:blipFill>
          <a:blip r:embed="rId3"/>
          <a:stretch>
            <a:fillRect/>
          </a:stretch>
        </p:blipFill>
        <p:spPr>
          <a:xfrm>
            <a:off x="276045" y="3804588"/>
            <a:ext cx="7434069" cy="2940135"/>
          </a:xfrm>
          <a:prstGeom prst="rect">
            <a:avLst/>
          </a:prstGeom>
        </p:spPr>
      </p:pic>
      <p:pic>
        <p:nvPicPr>
          <p:cNvPr id="8" name="图片 7">
            <a:extLst>
              <a:ext uri="{FF2B5EF4-FFF2-40B4-BE49-F238E27FC236}">
                <a16:creationId xmlns:a16="http://schemas.microsoft.com/office/drawing/2014/main" id="{D09F5790-74E3-E543-B0B3-17AC843AC66E}"/>
              </a:ext>
            </a:extLst>
          </p:cNvPr>
          <p:cNvPicPr>
            <a:picLocks noChangeAspect="1"/>
          </p:cNvPicPr>
          <p:nvPr/>
        </p:nvPicPr>
        <p:blipFill>
          <a:blip r:embed="rId4"/>
          <a:stretch>
            <a:fillRect/>
          </a:stretch>
        </p:blipFill>
        <p:spPr>
          <a:xfrm>
            <a:off x="388188" y="1206439"/>
            <a:ext cx="7321926" cy="2406774"/>
          </a:xfrm>
          <a:prstGeom prst="rect">
            <a:avLst/>
          </a:prstGeom>
        </p:spPr>
      </p:pic>
    </p:spTree>
    <p:extLst>
      <p:ext uri="{BB962C8B-B14F-4D97-AF65-F5344CB8AC3E}">
        <p14:creationId xmlns:p14="http://schemas.microsoft.com/office/powerpoint/2010/main" val="394058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4" name="图片 3">
            <a:extLst>
              <a:ext uri="{FF2B5EF4-FFF2-40B4-BE49-F238E27FC236}">
                <a16:creationId xmlns:a16="http://schemas.microsoft.com/office/drawing/2014/main" id="{45E34AF9-B369-B2AB-1F8E-BF28AC523F79}"/>
              </a:ext>
            </a:extLst>
          </p:cNvPr>
          <p:cNvPicPr>
            <a:picLocks noChangeAspect="1"/>
          </p:cNvPicPr>
          <p:nvPr/>
        </p:nvPicPr>
        <p:blipFill>
          <a:blip r:embed="rId3"/>
          <a:stretch>
            <a:fillRect/>
          </a:stretch>
        </p:blipFill>
        <p:spPr>
          <a:xfrm>
            <a:off x="7801966" y="2202070"/>
            <a:ext cx="3972415" cy="2697736"/>
          </a:xfrm>
          <a:prstGeom prst="rect">
            <a:avLst/>
          </a:prstGeom>
        </p:spPr>
      </p:pic>
      <p:sp>
        <p:nvSpPr>
          <p:cNvPr id="7" name="文本框 6">
            <a:extLst>
              <a:ext uri="{FF2B5EF4-FFF2-40B4-BE49-F238E27FC236}">
                <a16:creationId xmlns:a16="http://schemas.microsoft.com/office/drawing/2014/main" id="{0DF0703A-2091-510D-DF59-A966B2DAE834}"/>
              </a:ext>
            </a:extLst>
          </p:cNvPr>
          <p:cNvSpPr txBox="1"/>
          <p:nvPr/>
        </p:nvSpPr>
        <p:spPr>
          <a:xfrm>
            <a:off x="174685" y="614807"/>
            <a:ext cx="5656772" cy="5909310"/>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高斯随机</a:t>
            </a:r>
            <a:r>
              <a:rPr lang="zh-CN" altLang="en-US" dirty="0">
                <a:solidFill>
                  <a:srgbClr val="000000"/>
                </a:solidFill>
                <a:latin typeface="微软雅黑" panose="020B0503020204020204" pitchFamily="34" charset="-122"/>
                <a:ea typeface="微软雅黑" panose="020B0503020204020204" pitchFamily="34" charset="-122"/>
              </a:rPr>
              <a:t>游走</a:t>
            </a:r>
            <a:r>
              <a:rPr lang="zh-CN" altLang="en-US" b="0" i="0" dirty="0">
                <a:solidFill>
                  <a:srgbClr val="000000"/>
                </a:solidFill>
                <a:effectLst/>
                <a:latin typeface="微软雅黑" panose="020B0503020204020204" pitchFamily="34" charset="-122"/>
                <a:ea typeface="微软雅黑" panose="020B0503020204020204" pitchFamily="34" charset="-122"/>
              </a:rPr>
              <a:t>在寻找全局最优方面有很好的表现，经常被用作描述随机扩散现象的扩散规则。</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CMA-ES</a:t>
            </a:r>
            <a:r>
              <a:rPr lang="zh-CN" altLang="en-US" b="0" i="0" dirty="0">
                <a:solidFill>
                  <a:srgbClr val="000000"/>
                </a:solidFill>
                <a:effectLst/>
                <a:latin typeface="微软雅黑" panose="020B0503020204020204" pitchFamily="34" charset="-122"/>
                <a:ea typeface="微软雅黑" panose="020B0503020204020204" pitchFamily="34" charset="-122"/>
              </a:rPr>
              <a:t>方法是一种著名的进化算法。它不仅包含突变操作，还通过协方差矩阵自适应</a:t>
            </a:r>
            <a:r>
              <a:rPr lang="en-US" altLang="zh-CN" b="0" i="0" dirty="0">
                <a:solidFill>
                  <a:srgbClr val="000000"/>
                </a:solidFill>
                <a:effectLst/>
                <a:latin typeface="微软雅黑" panose="020B0503020204020204" pitchFamily="34" charset="-122"/>
                <a:ea typeface="微软雅黑" panose="020B0503020204020204" pitchFamily="34" charset="-122"/>
              </a:rPr>
              <a:t>(CMA)</a:t>
            </a:r>
            <a:r>
              <a:rPr lang="zh-CN" altLang="en-US" b="0" i="0" dirty="0">
                <a:solidFill>
                  <a:srgbClr val="000000"/>
                </a:solidFill>
                <a:effectLst/>
                <a:latin typeface="微软雅黑" panose="020B0503020204020204" pitchFamily="34" charset="-122"/>
                <a:ea typeface="微软雅黑" panose="020B0503020204020204" pitchFamily="34" charset="-122"/>
              </a:rPr>
              <a:t>来考虑个体之间的交互关系，它自适应一个正态搜索</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突变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分布的全协方差矩阵。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更新步长</a:t>
            </a:r>
            <a:r>
              <a:rPr lang="en-US" altLang="zh-CN" b="0" i="0" dirty="0">
                <a:solidFill>
                  <a:srgbClr val="000000"/>
                </a:solidFill>
                <a:effectLst/>
                <a:latin typeface="微软雅黑" panose="020B0503020204020204" pitchFamily="34" charset="-122"/>
                <a:ea typeface="微软雅黑" panose="020B0503020204020204" pitchFamily="34" charset="-122"/>
              </a:rPr>
              <a:t>σ(g+1)</a:t>
            </a:r>
            <a:r>
              <a:rPr lang="zh-CN" altLang="en-US" b="0" i="0" dirty="0">
                <a:solidFill>
                  <a:srgbClr val="000000"/>
                </a:solidFill>
                <a:effectLst/>
                <a:latin typeface="微软雅黑" panose="020B0503020204020204" pitchFamily="34" charset="-122"/>
                <a:ea typeface="微软雅黑" panose="020B0503020204020204" pitchFamily="34" charset="-122"/>
              </a:rPr>
              <a:t>和协方差矩阵</a:t>
            </a:r>
            <a:r>
              <a:rPr lang="en-US" altLang="zh-CN" b="0" i="0" dirty="0">
                <a:solidFill>
                  <a:srgbClr val="000000"/>
                </a:solidFill>
                <a:effectLst/>
                <a:latin typeface="微软雅黑" panose="020B0503020204020204" pitchFamily="34" charset="-122"/>
                <a:ea typeface="微软雅黑" panose="020B0503020204020204" pitchFamily="34" charset="-122"/>
              </a:rPr>
              <a:t>C(g+1):</a:t>
            </a: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pic>
        <p:nvPicPr>
          <p:cNvPr id="10" name="图片 9">
            <a:extLst>
              <a:ext uri="{FF2B5EF4-FFF2-40B4-BE49-F238E27FC236}">
                <a16:creationId xmlns:a16="http://schemas.microsoft.com/office/drawing/2014/main" id="{E9EF52BA-49AA-391A-3A0B-B94F7866D31B}"/>
              </a:ext>
            </a:extLst>
          </p:cNvPr>
          <p:cNvPicPr>
            <a:picLocks noChangeAspect="1"/>
          </p:cNvPicPr>
          <p:nvPr/>
        </p:nvPicPr>
        <p:blipFill>
          <a:blip r:embed="rId4"/>
          <a:stretch>
            <a:fillRect/>
          </a:stretch>
        </p:blipFill>
        <p:spPr>
          <a:xfrm>
            <a:off x="498294" y="1299344"/>
            <a:ext cx="8979885" cy="658851"/>
          </a:xfrm>
          <a:prstGeom prst="rect">
            <a:avLst/>
          </a:prstGeom>
        </p:spPr>
      </p:pic>
      <p:pic>
        <p:nvPicPr>
          <p:cNvPr id="12" name="图片 11">
            <a:extLst>
              <a:ext uri="{FF2B5EF4-FFF2-40B4-BE49-F238E27FC236}">
                <a16:creationId xmlns:a16="http://schemas.microsoft.com/office/drawing/2014/main" id="{06E490F4-07EF-8A6B-D038-2C27A4E9010B}"/>
              </a:ext>
            </a:extLst>
          </p:cNvPr>
          <p:cNvPicPr>
            <a:picLocks noChangeAspect="1"/>
          </p:cNvPicPr>
          <p:nvPr/>
        </p:nvPicPr>
        <p:blipFill>
          <a:blip r:embed="rId5"/>
          <a:stretch>
            <a:fillRect/>
          </a:stretch>
        </p:blipFill>
        <p:spPr>
          <a:xfrm>
            <a:off x="417619" y="3294436"/>
            <a:ext cx="6992471" cy="1041668"/>
          </a:xfrm>
          <a:prstGeom prst="rect">
            <a:avLst/>
          </a:prstGeom>
        </p:spPr>
      </p:pic>
      <p:pic>
        <p:nvPicPr>
          <p:cNvPr id="14" name="图片 13">
            <a:extLst>
              <a:ext uri="{FF2B5EF4-FFF2-40B4-BE49-F238E27FC236}">
                <a16:creationId xmlns:a16="http://schemas.microsoft.com/office/drawing/2014/main" id="{595F342C-2A07-D7F2-5C3C-EFB239E7AD8A}"/>
              </a:ext>
            </a:extLst>
          </p:cNvPr>
          <p:cNvPicPr>
            <a:picLocks noChangeAspect="1"/>
          </p:cNvPicPr>
          <p:nvPr/>
        </p:nvPicPr>
        <p:blipFill>
          <a:blip r:embed="rId6"/>
          <a:stretch>
            <a:fillRect/>
          </a:stretch>
        </p:blipFill>
        <p:spPr>
          <a:xfrm>
            <a:off x="501176" y="5016554"/>
            <a:ext cx="5656772" cy="1568531"/>
          </a:xfrm>
          <a:prstGeom prst="rect">
            <a:avLst/>
          </a:prstGeom>
        </p:spPr>
      </p:pic>
    </p:spTree>
    <p:extLst>
      <p:ext uri="{BB962C8B-B14F-4D97-AF65-F5344CB8AC3E}">
        <p14:creationId xmlns:p14="http://schemas.microsoft.com/office/powerpoint/2010/main" val="1732818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 name="文本框 3">
            <a:extLst>
              <a:ext uri="{FF2B5EF4-FFF2-40B4-BE49-F238E27FC236}">
                <a16:creationId xmlns:a16="http://schemas.microsoft.com/office/drawing/2014/main" id="{A636FAE6-663E-3B8C-D04A-9FCA5CCAF5C1}"/>
              </a:ext>
            </a:extLst>
          </p:cNvPr>
          <p:cNvSpPr txBox="1"/>
          <p:nvPr/>
        </p:nvSpPr>
        <p:spPr>
          <a:xfrm>
            <a:off x="88420" y="514074"/>
            <a:ext cx="10323663" cy="594008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进化策略</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免疫反应</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en-US" altLang="zh-CN" sz="2000" b="0" i="0" dirty="0">
                <a:solidFill>
                  <a:srgbClr val="000000"/>
                </a:solidFill>
                <a:effectLst/>
                <a:latin typeface="微软雅黑" panose="020B0503020204020204" pitchFamily="34" charset="-122"/>
                <a:ea typeface="微软雅黑" panose="020B0503020204020204" pitchFamily="34" charset="-122"/>
              </a:rPr>
              <a:t>Step1:</a:t>
            </a:r>
            <a:r>
              <a:rPr lang="zh-CN" altLang="en-US" sz="2000" b="0" i="0" dirty="0">
                <a:solidFill>
                  <a:srgbClr val="000000"/>
                </a:solidFill>
                <a:effectLst/>
                <a:latin typeface="微软雅黑" panose="020B0503020204020204" pitchFamily="34" charset="-122"/>
                <a:ea typeface="微软雅黑" panose="020B0503020204020204" pitchFamily="34" charset="-122"/>
              </a:rPr>
              <a:t>根据病毒群</a:t>
            </a:r>
            <a:r>
              <a:rPr lang="en-US" altLang="zh-CN" sz="2000" b="0" i="0" dirty="0" err="1">
                <a:solidFill>
                  <a:srgbClr val="000000"/>
                </a:solidFill>
                <a:effectLst/>
                <a:latin typeface="微软雅黑" panose="020B0503020204020204" pitchFamily="34" charset="-122"/>
                <a:ea typeface="微软雅黑" panose="020B0503020204020204" pitchFamily="34" charset="-122"/>
              </a:rPr>
              <a:t>Vpop</a:t>
            </a:r>
            <a:r>
              <a:rPr lang="zh-CN" altLang="en-US" sz="2000" b="0" i="0" dirty="0">
                <a:solidFill>
                  <a:srgbClr val="000000"/>
                </a:solidFill>
                <a:effectLst/>
                <a:latin typeface="微软雅黑" panose="020B0503020204020204" pitchFamily="34" charset="-122"/>
                <a:ea typeface="微软雅黑" panose="020B0503020204020204" pitchFamily="34" charset="-122"/>
              </a:rPr>
              <a:t>的适应度值计算性能排名</a:t>
            </a:r>
            <a:r>
              <a:rPr lang="en-US" altLang="zh-CN" sz="2000" b="0" i="0" dirty="0" err="1">
                <a:solidFill>
                  <a:srgbClr val="000000"/>
                </a:solidFill>
                <a:effectLst/>
                <a:latin typeface="微软雅黑" panose="020B0503020204020204" pitchFamily="34" charset="-122"/>
                <a:ea typeface="微软雅黑" panose="020B0503020204020204" pitchFamily="34" charset="-122"/>
              </a:rPr>
              <a:t>Pr</a:t>
            </a:r>
            <a:r>
              <a:rPr lang="zh-CN" altLang="en-US" sz="2000" b="0" i="0" dirty="0">
                <a:solidFill>
                  <a:srgbClr val="000000"/>
                </a:solidFill>
                <a:effectLst/>
                <a:latin typeface="微软雅黑" panose="020B0503020204020204" pitchFamily="34" charset="-122"/>
                <a:ea typeface="微软雅黑" panose="020B0503020204020204" pitchFamily="34" charset="-122"/>
              </a:rPr>
              <a:t>，公式为</a:t>
            </a:r>
            <a:r>
              <a:rPr lang="en-US" altLang="zh-CN" sz="2000" b="0" i="0" dirty="0">
                <a:solidFill>
                  <a:srgbClr val="000000"/>
                </a:solidFill>
                <a:effectLst/>
                <a:latin typeface="微软雅黑" panose="020B0503020204020204" pitchFamily="34" charset="-122"/>
                <a:ea typeface="微软雅黑" panose="020B0503020204020204" pitchFamily="34" charset="-122"/>
              </a:rPr>
              <a:t>:</a:t>
            </a: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rPr>
              <a:t>Step2:</a:t>
            </a:r>
            <a:r>
              <a:rPr lang="zh-CN" altLang="en-US" sz="2000" dirty="0">
                <a:solidFill>
                  <a:srgbClr val="000000"/>
                </a:solidFill>
                <a:latin typeface="微软雅黑" panose="020B0503020204020204" pitchFamily="34" charset="-122"/>
                <a:ea typeface="微软雅黑" panose="020B0503020204020204" pitchFamily="34" charset="-122"/>
              </a:rPr>
              <a:t>进化病毒个体：</a:t>
            </a:r>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endParaRPr lang="zh-CN" altLang="en-US" sz="2000" dirty="0"/>
          </a:p>
        </p:txBody>
      </p:sp>
      <p:pic>
        <p:nvPicPr>
          <p:cNvPr id="7" name="图片 6">
            <a:extLst>
              <a:ext uri="{FF2B5EF4-FFF2-40B4-BE49-F238E27FC236}">
                <a16:creationId xmlns:a16="http://schemas.microsoft.com/office/drawing/2014/main" id="{AC615BF6-B774-338D-CCDC-01F0BB101B41}"/>
              </a:ext>
            </a:extLst>
          </p:cNvPr>
          <p:cNvPicPr>
            <a:picLocks noChangeAspect="1"/>
          </p:cNvPicPr>
          <p:nvPr/>
        </p:nvPicPr>
        <p:blipFill>
          <a:blip r:embed="rId3"/>
          <a:stretch>
            <a:fillRect/>
          </a:stretch>
        </p:blipFill>
        <p:spPr>
          <a:xfrm>
            <a:off x="537901" y="1638529"/>
            <a:ext cx="3447503" cy="698229"/>
          </a:xfrm>
          <a:prstGeom prst="rect">
            <a:avLst/>
          </a:prstGeom>
        </p:spPr>
      </p:pic>
      <p:pic>
        <p:nvPicPr>
          <p:cNvPr id="10" name="图片 9">
            <a:extLst>
              <a:ext uri="{FF2B5EF4-FFF2-40B4-BE49-F238E27FC236}">
                <a16:creationId xmlns:a16="http://schemas.microsoft.com/office/drawing/2014/main" id="{30CE4B5C-BBC3-673C-546E-D584C77BA482}"/>
              </a:ext>
            </a:extLst>
          </p:cNvPr>
          <p:cNvPicPr>
            <a:picLocks noChangeAspect="1"/>
          </p:cNvPicPr>
          <p:nvPr/>
        </p:nvPicPr>
        <p:blipFill>
          <a:blip r:embed="rId4"/>
          <a:stretch>
            <a:fillRect/>
          </a:stretch>
        </p:blipFill>
        <p:spPr>
          <a:xfrm>
            <a:off x="308344" y="3320593"/>
            <a:ext cx="8474276" cy="1347896"/>
          </a:xfrm>
          <a:prstGeom prst="rect">
            <a:avLst/>
          </a:prstGeom>
        </p:spPr>
      </p:pic>
    </p:spTree>
    <p:extLst>
      <p:ext uri="{BB962C8B-B14F-4D97-AF65-F5344CB8AC3E}">
        <p14:creationId xmlns:p14="http://schemas.microsoft.com/office/powerpoint/2010/main" val="4229158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4" name="图片 3">
            <a:extLst>
              <a:ext uri="{FF2B5EF4-FFF2-40B4-BE49-F238E27FC236}">
                <a16:creationId xmlns:a16="http://schemas.microsoft.com/office/drawing/2014/main" id="{52700ED4-DC4B-072F-AE59-6D303FB64019}"/>
              </a:ext>
            </a:extLst>
          </p:cNvPr>
          <p:cNvPicPr>
            <a:picLocks noChangeAspect="1"/>
          </p:cNvPicPr>
          <p:nvPr/>
        </p:nvPicPr>
        <p:blipFill>
          <a:blip r:embed="rId3"/>
          <a:stretch>
            <a:fillRect/>
          </a:stretch>
        </p:blipFill>
        <p:spPr>
          <a:xfrm>
            <a:off x="2698589" y="-110343"/>
            <a:ext cx="5789804" cy="6968343"/>
          </a:xfrm>
          <a:prstGeom prst="rect">
            <a:avLst/>
          </a:prstGeom>
        </p:spPr>
      </p:pic>
    </p:spTree>
    <p:extLst>
      <p:ext uri="{BB962C8B-B14F-4D97-AF65-F5344CB8AC3E}">
        <p14:creationId xmlns:p14="http://schemas.microsoft.com/office/powerpoint/2010/main" val="2528498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2" name="图片 1">
            <a:extLst>
              <a:ext uri="{FF2B5EF4-FFF2-40B4-BE49-F238E27FC236}">
                <a16:creationId xmlns:a16="http://schemas.microsoft.com/office/drawing/2014/main" id="{C5E16FC6-124E-C72A-D484-F5ED38CD6704}"/>
              </a:ext>
            </a:extLst>
          </p:cNvPr>
          <p:cNvPicPr>
            <a:picLocks noChangeAspect="1"/>
          </p:cNvPicPr>
          <p:nvPr/>
        </p:nvPicPr>
        <p:blipFill>
          <a:blip r:embed="rId3"/>
          <a:stretch>
            <a:fillRect/>
          </a:stretch>
        </p:blipFill>
        <p:spPr>
          <a:xfrm>
            <a:off x="836763" y="974785"/>
            <a:ext cx="9618963" cy="3804249"/>
          </a:xfrm>
          <a:prstGeom prst="rect">
            <a:avLst/>
          </a:prstGeom>
        </p:spPr>
      </p:pic>
    </p:spTree>
    <p:extLst>
      <p:ext uri="{BB962C8B-B14F-4D97-AF65-F5344CB8AC3E}">
        <p14:creationId xmlns:p14="http://schemas.microsoft.com/office/powerpoint/2010/main" val="1176395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 name="文本框 2">
            <a:extLst>
              <a:ext uri="{FF2B5EF4-FFF2-40B4-BE49-F238E27FC236}">
                <a16:creationId xmlns:a16="http://schemas.microsoft.com/office/drawing/2014/main" id="{ECBE5623-6321-A4D1-4035-592E90E43A9D}"/>
              </a:ext>
            </a:extLst>
          </p:cNvPr>
          <p:cNvSpPr txBox="1"/>
          <p:nvPr/>
        </p:nvSpPr>
        <p:spPr>
          <a:xfrm>
            <a:off x="71167" y="486766"/>
            <a:ext cx="10461686" cy="5447645"/>
          </a:xfrm>
          <a:prstGeom prst="rect">
            <a:avLst/>
          </a:prstGeom>
          <a:noFill/>
        </p:spPr>
        <p:txBody>
          <a:bodyPr wrap="square">
            <a:spAutoFit/>
          </a:bodyPr>
          <a:lstStyle/>
          <a:p>
            <a:r>
              <a:rPr lang="en-US" altLang="zh-CN" sz="2400" b="0" i="0" dirty="0">
                <a:solidFill>
                  <a:srgbClr val="000000"/>
                </a:solidFill>
                <a:effectLst/>
                <a:latin typeface="微软雅黑" panose="020B0503020204020204" pitchFamily="34" charset="-122"/>
                <a:ea typeface="微软雅黑" panose="020B0503020204020204" pitchFamily="34" charset="-122"/>
              </a:rPr>
              <a:t>WOA</a:t>
            </a:r>
            <a:r>
              <a:rPr lang="zh-CN" altLang="en-US" sz="2400" b="0" i="0" dirty="0">
                <a:solidFill>
                  <a:srgbClr val="000000"/>
                </a:solidFill>
                <a:effectLst/>
                <a:latin typeface="微软雅黑" panose="020B0503020204020204" pitchFamily="34" charset="-122"/>
                <a:ea typeface="微软雅黑" panose="020B0503020204020204" pitchFamily="34" charset="-122"/>
              </a:rPr>
              <a:t>算法：</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）模拟了座头鲸的觅食行为。鲸鱼有一种特殊的狩猎技术，叫做气泡网进食或</a:t>
            </a:r>
            <a:r>
              <a:rPr lang="en-US" altLang="zh-CN" b="0" i="0" dirty="0">
                <a:solidFill>
                  <a:srgbClr val="000000"/>
                </a:solidFill>
                <a:effectLst/>
                <a:latin typeface="微软雅黑" panose="020B0503020204020204" pitchFamily="34" charset="-122"/>
                <a:ea typeface="微软雅黑" panose="020B0503020204020204" pitchFamily="34" charset="-122"/>
              </a:rPr>
              <a:t>9</a:t>
            </a:r>
            <a:r>
              <a:rPr lang="zh-CN" altLang="en-US" b="0" i="0" dirty="0">
                <a:solidFill>
                  <a:srgbClr val="000000"/>
                </a:solidFill>
                <a:effectLst/>
                <a:latin typeface="微软雅黑" panose="020B0503020204020204" pitchFamily="34" charset="-122"/>
                <a:ea typeface="微软雅黑" panose="020B0503020204020204" pitchFamily="34" charset="-122"/>
              </a:rPr>
              <a:t>形进食。然后，其他智能体尝试改变它们的位置向量，以获得最佳位置：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模拟开发阶段，有两种方法</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收缩包围</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通过减少关于</a:t>
            </a:r>
            <a:r>
              <a:rPr lang="en-US" altLang="zh-CN" b="0" i="0" dirty="0">
                <a:solidFill>
                  <a:srgbClr val="000000"/>
                </a:solidFill>
                <a:effectLst/>
                <a:latin typeface="微软雅黑" panose="020B0503020204020204" pitchFamily="34" charset="-122"/>
                <a:ea typeface="微软雅黑" panose="020B0503020204020204" pitchFamily="34" charset="-122"/>
              </a:rPr>
              <a:t>Eq.(4)</a:t>
            </a:r>
            <a:r>
              <a:rPr lang="zh-CN" altLang="en-US" b="0" i="0" dirty="0">
                <a:solidFill>
                  <a:srgbClr val="000000"/>
                </a:solidFill>
                <a:effectLst/>
                <a:latin typeface="微软雅黑" panose="020B0503020204020204" pitchFamily="34" charset="-122"/>
                <a:ea typeface="微软雅黑" panose="020B0503020204020204" pitchFamily="34" charset="-122"/>
              </a:rPr>
              <a:t>的值来获得。注意</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 a, a]</a:t>
            </a:r>
            <a:r>
              <a:rPr lang="zh-CN" altLang="en-US" b="0" i="0" dirty="0">
                <a:solidFill>
                  <a:srgbClr val="000000"/>
                </a:solidFill>
                <a:effectLst/>
                <a:latin typeface="微软雅黑" panose="020B0503020204020204" pitchFamily="34" charset="-122"/>
                <a:ea typeface="微软雅黑" panose="020B0503020204020204" pitchFamily="34" charset="-122"/>
              </a:rPr>
              <a:t>之间的随机值。</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螺旋更新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这个阶段实现了鲸鱼和猎物之间的距离</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）在探索</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多样化</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阶段，用</a:t>
            </a:r>
            <a:r>
              <a:rPr lang="en-US" altLang="zh-CN" b="0" i="0" dirty="0">
                <a:solidFill>
                  <a:srgbClr val="000000"/>
                </a:solidFill>
                <a:effectLst/>
                <a:latin typeface="微软雅黑" panose="020B0503020204020204" pitchFamily="34" charset="-122"/>
                <a:ea typeface="微软雅黑" panose="020B0503020204020204" pitchFamily="34" charset="-122"/>
              </a:rPr>
              <a:t>1 ≺ A ≺ −1</a:t>
            </a:r>
            <a:r>
              <a:rPr lang="zh-CN" altLang="en-US" b="0" i="0" dirty="0">
                <a:solidFill>
                  <a:srgbClr val="000000"/>
                </a:solidFill>
                <a:effectLst/>
                <a:latin typeface="微软雅黑" panose="020B0503020204020204" pitchFamily="34" charset="-122"/>
                <a:ea typeface="微软雅黑" panose="020B0503020204020204" pitchFamily="34" charset="-122"/>
              </a:rPr>
              <a:t>来对</a:t>
            </a:r>
            <a:r>
              <a:rPr lang="zh-CN" altLang="en-US" dirty="0">
                <a:solidFill>
                  <a:srgbClr val="000000"/>
                </a:solidFill>
                <a:latin typeface="微软雅黑" panose="020B0503020204020204" pitchFamily="34" charset="-122"/>
                <a:ea typeface="微软雅黑" panose="020B0503020204020204" pitchFamily="34" charset="-122"/>
              </a:rPr>
              <a:t>个体进行</a:t>
            </a:r>
            <a:r>
              <a:rPr lang="zh-CN" altLang="en-US" b="0" i="0" dirty="0">
                <a:solidFill>
                  <a:srgbClr val="000000"/>
                </a:solidFill>
                <a:effectLst/>
                <a:latin typeface="微软雅黑" panose="020B0503020204020204" pitchFamily="34" charset="-122"/>
                <a:ea typeface="微软雅黑" panose="020B0503020204020204" pitchFamily="34" charset="-122"/>
              </a:rPr>
              <a:t>更新。下面是表示勘探阶段的数学表达式</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pic>
        <p:nvPicPr>
          <p:cNvPr id="6" name="图片 5">
            <a:extLst>
              <a:ext uri="{FF2B5EF4-FFF2-40B4-BE49-F238E27FC236}">
                <a16:creationId xmlns:a16="http://schemas.microsoft.com/office/drawing/2014/main" id="{1E270037-7AB1-7532-D0A1-5C663E8B275B}"/>
              </a:ext>
            </a:extLst>
          </p:cNvPr>
          <p:cNvPicPr>
            <a:picLocks noChangeAspect="1"/>
          </p:cNvPicPr>
          <p:nvPr/>
        </p:nvPicPr>
        <p:blipFill>
          <a:blip r:embed="rId3"/>
          <a:stretch>
            <a:fillRect/>
          </a:stretch>
        </p:blipFill>
        <p:spPr>
          <a:xfrm>
            <a:off x="2991318" y="1446677"/>
            <a:ext cx="4743587" cy="906700"/>
          </a:xfrm>
          <a:prstGeom prst="rect">
            <a:avLst/>
          </a:prstGeom>
        </p:spPr>
      </p:pic>
      <p:pic>
        <p:nvPicPr>
          <p:cNvPr id="8" name="图片 7">
            <a:extLst>
              <a:ext uri="{FF2B5EF4-FFF2-40B4-BE49-F238E27FC236}">
                <a16:creationId xmlns:a16="http://schemas.microsoft.com/office/drawing/2014/main" id="{5E8DBBDF-5EFF-845D-5A3C-5A927775F19D}"/>
              </a:ext>
            </a:extLst>
          </p:cNvPr>
          <p:cNvPicPr>
            <a:picLocks noChangeAspect="1"/>
          </p:cNvPicPr>
          <p:nvPr/>
        </p:nvPicPr>
        <p:blipFill>
          <a:blip r:embed="rId4"/>
          <a:stretch>
            <a:fillRect/>
          </a:stretch>
        </p:blipFill>
        <p:spPr>
          <a:xfrm>
            <a:off x="1530465" y="3259733"/>
            <a:ext cx="8174252" cy="1474866"/>
          </a:xfrm>
          <a:prstGeom prst="rect">
            <a:avLst/>
          </a:prstGeom>
        </p:spPr>
      </p:pic>
      <p:pic>
        <p:nvPicPr>
          <p:cNvPr id="10" name="图片 9">
            <a:extLst>
              <a:ext uri="{FF2B5EF4-FFF2-40B4-BE49-F238E27FC236}">
                <a16:creationId xmlns:a16="http://schemas.microsoft.com/office/drawing/2014/main" id="{42BA1CCC-FDF6-DE43-74A7-ADF55CB46EBE}"/>
              </a:ext>
            </a:extLst>
          </p:cNvPr>
          <p:cNvPicPr>
            <a:picLocks noChangeAspect="1"/>
          </p:cNvPicPr>
          <p:nvPr/>
        </p:nvPicPr>
        <p:blipFill>
          <a:blip r:embed="rId5"/>
          <a:stretch>
            <a:fillRect/>
          </a:stretch>
        </p:blipFill>
        <p:spPr>
          <a:xfrm>
            <a:off x="3371709" y="5358513"/>
            <a:ext cx="4711241" cy="1394702"/>
          </a:xfrm>
          <a:prstGeom prst="rect">
            <a:avLst/>
          </a:prstGeom>
        </p:spPr>
      </p:pic>
    </p:spTree>
    <p:extLst>
      <p:ext uri="{BB962C8B-B14F-4D97-AF65-F5344CB8AC3E}">
        <p14:creationId xmlns:p14="http://schemas.microsoft.com/office/powerpoint/2010/main" val="247827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pic>
        <p:nvPicPr>
          <p:cNvPr id="4" name="图片 3">
            <a:extLst>
              <a:ext uri="{FF2B5EF4-FFF2-40B4-BE49-F238E27FC236}">
                <a16:creationId xmlns:a16="http://schemas.microsoft.com/office/drawing/2014/main" id="{0533549B-0FF8-08CB-F423-4A950BA2E3AB}"/>
              </a:ext>
            </a:extLst>
          </p:cNvPr>
          <p:cNvPicPr>
            <a:picLocks noChangeAspect="1"/>
          </p:cNvPicPr>
          <p:nvPr/>
        </p:nvPicPr>
        <p:blipFill>
          <a:blip r:embed="rId3"/>
          <a:stretch>
            <a:fillRect/>
          </a:stretch>
        </p:blipFill>
        <p:spPr>
          <a:xfrm>
            <a:off x="2088104" y="563049"/>
            <a:ext cx="7161476" cy="5731902"/>
          </a:xfrm>
          <a:prstGeom prst="rect">
            <a:avLst/>
          </a:prstGeom>
        </p:spPr>
      </p:pic>
    </p:spTree>
    <p:extLst>
      <p:ext uri="{BB962C8B-B14F-4D97-AF65-F5344CB8AC3E}">
        <p14:creationId xmlns:p14="http://schemas.microsoft.com/office/powerpoint/2010/main" val="134305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6951"/>
            <a:ext cx="121920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 name="文本框 5">
            <a:extLst>
              <a:ext uri="{FF2B5EF4-FFF2-40B4-BE49-F238E27FC236}">
                <a16:creationId xmlns:a16="http://schemas.microsoft.com/office/drawing/2014/main" id="{FD9324EF-4BC4-484D-B81A-112E9BB0FF11}"/>
              </a:ext>
            </a:extLst>
          </p:cNvPr>
          <p:cNvSpPr txBox="1"/>
          <p:nvPr/>
        </p:nvSpPr>
        <p:spPr>
          <a:xfrm>
            <a:off x="97047" y="283412"/>
            <a:ext cx="4794130" cy="6617196"/>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sz="2800" b="0" i="0" dirty="0">
                <a:solidFill>
                  <a:srgbClr val="000000"/>
                </a:solidFill>
                <a:effectLst/>
                <a:latin typeface="微软雅黑" panose="020B0503020204020204" pitchFamily="34" charset="-122"/>
                <a:ea typeface="微软雅黑" panose="020B0503020204020204" pitchFamily="34" charset="-122"/>
              </a:rPr>
              <a:t>VCSWOA</a:t>
            </a:r>
            <a:r>
              <a:rPr lang="zh-CN" altLang="en-US" sz="2800" b="0" i="0" dirty="0">
                <a:solidFill>
                  <a:srgbClr val="000000"/>
                </a:solidFill>
                <a:effectLst/>
                <a:latin typeface="微软雅黑" panose="020B0503020204020204" pitchFamily="34" charset="-122"/>
                <a:ea typeface="微软雅黑" panose="020B0503020204020204" pitchFamily="34" charset="-122"/>
              </a:rPr>
              <a:t>算法</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    基本</a:t>
            </a:r>
            <a:r>
              <a:rPr lang="en-US" altLang="zh-CN" b="0" i="0" dirty="0">
                <a:solidFill>
                  <a:srgbClr val="000000"/>
                </a:solidFill>
                <a:effectLst/>
                <a:latin typeface="微软雅黑" panose="020B0503020204020204" pitchFamily="34" charset="-122"/>
                <a:ea typeface="微软雅黑" panose="020B0503020204020204" pitchFamily="34" charset="-122"/>
              </a:rPr>
              <a:t>WOA</a:t>
            </a:r>
            <a:r>
              <a:rPr lang="zh-CN" altLang="en-US" b="0" i="0" dirty="0">
                <a:solidFill>
                  <a:srgbClr val="000000"/>
                </a:solidFill>
                <a:effectLst/>
                <a:latin typeface="微软雅黑" panose="020B0503020204020204" pitchFamily="34" charset="-122"/>
                <a:ea typeface="微软雅黑" panose="020B0503020204020204" pitchFamily="34" charset="-122"/>
              </a:rPr>
              <a:t>存在一些核心局限性，特别是在解决复杂问题时，主要是多模态函数和高维函数。</a:t>
            </a:r>
            <a:r>
              <a:rPr lang="en-US" altLang="zh-CN" b="0" i="0" dirty="0">
                <a:solidFill>
                  <a:srgbClr val="000000"/>
                </a:solidFill>
                <a:effectLst/>
                <a:latin typeface="微软雅黑" panose="020B0503020204020204" pitchFamily="34" charset="-122"/>
                <a:ea typeface="微软雅黑" panose="020B0503020204020204" pitchFamily="34" charset="-122"/>
              </a:rPr>
              <a:t>WOA</a:t>
            </a:r>
            <a:r>
              <a:rPr lang="zh-CN" altLang="en-US" b="0" i="0" dirty="0">
                <a:solidFill>
                  <a:srgbClr val="000000"/>
                </a:solidFill>
                <a:effectLst/>
                <a:latin typeface="微软雅黑" panose="020B0503020204020204" pitchFamily="34" charset="-122"/>
                <a:ea typeface="微软雅黑" panose="020B0503020204020204" pitchFamily="34" charset="-122"/>
              </a:rPr>
              <a:t>的主要缺陷是陷入局部最优和收敛速度慢的问题。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   为了提高</a:t>
            </a:r>
            <a:r>
              <a:rPr lang="en-US" altLang="zh-CN" b="0" i="0" dirty="0">
                <a:solidFill>
                  <a:srgbClr val="000000"/>
                </a:solidFill>
                <a:effectLst/>
                <a:latin typeface="微软雅黑" panose="020B0503020204020204" pitchFamily="34" charset="-122"/>
                <a:ea typeface="微软雅黑" panose="020B0503020204020204" pitchFamily="34" charset="-122"/>
              </a:rPr>
              <a:t>WOA</a:t>
            </a:r>
            <a:r>
              <a:rPr lang="zh-CN" altLang="en-US" b="0" i="0" dirty="0">
                <a:solidFill>
                  <a:srgbClr val="000000"/>
                </a:solidFill>
                <a:effectLst/>
                <a:latin typeface="微软雅黑" panose="020B0503020204020204" pitchFamily="34" charset="-122"/>
                <a:ea typeface="微软雅黑" panose="020B0503020204020204" pitchFamily="34" charset="-122"/>
              </a:rPr>
              <a:t>方法的收敛速度和避免局部最优。提出了</a:t>
            </a:r>
            <a:r>
              <a:rPr lang="en-US" altLang="zh-CN" b="0" i="0" dirty="0">
                <a:solidFill>
                  <a:srgbClr val="000000"/>
                </a:solidFill>
                <a:effectLst/>
                <a:latin typeface="微软雅黑" panose="020B0503020204020204" pitchFamily="34" charset="-122"/>
                <a:ea typeface="微软雅黑" panose="020B0503020204020204" pitchFamily="34" charset="-122"/>
              </a:rPr>
              <a:t>VCSWOA</a:t>
            </a:r>
            <a:r>
              <a:rPr lang="zh-CN" altLang="en-US" b="0" i="0" dirty="0">
                <a:solidFill>
                  <a:srgbClr val="000000"/>
                </a:solidFill>
                <a:effectLst/>
                <a:latin typeface="微软雅黑" panose="020B0503020204020204" pitchFamily="34" charset="-122"/>
                <a:ea typeface="微软雅黑" panose="020B0503020204020204" pitchFamily="34" charset="-122"/>
              </a:rPr>
              <a:t>算法。在这里，</a:t>
            </a:r>
            <a:r>
              <a:rPr lang="en-US" altLang="zh-CN" b="0" i="0" dirty="0">
                <a:solidFill>
                  <a:srgbClr val="000000"/>
                </a:solidFill>
                <a:effectLst/>
                <a:latin typeface="微软雅黑" panose="020B0503020204020204" pitchFamily="34" charset="-122"/>
                <a:ea typeface="微软雅黑" panose="020B0503020204020204" pitchFamily="34" charset="-122"/>
              </a:rPr>
              <a:t>VCS</a:t>
            </a:r>
            <a:r>
              <a:rPr lang="zh-CN" altLang="en-US" b="0" i="0" dirty="0">
                <a:solidFill>
                  <a:srgbClr val="000000"/>
                </a:solidFill>
                <a:effectLst/>
                <a:latin typeface="微软雅黑" panose="020B0503020204020204" pitchFamily="34" charset="-122"/>
                <a:ea typeface="微软雅黑" panose="020B0503020204020204" pitchFamily="34" charset="-122"/>
              </a:rPr>
              <a:t>算法的组件致力于进行强化漂移，使</a:t>
            </a:r>
            <a:r>
              <a:rPr lang="en-US" altLang="zh-CN" b="0" i="0" dirty="0">
                <a:solidFill>
                  <a:srgbClr val="000000"/>
                </a:solidFill>
                <a:effectLst/>
                <a:latin typeface="微软雅黑" panose="020B0503020204020204" pitchFamily="34" charset="-122"/>
                <a:ea typeface="微软雅黑" panose="020B0503020204020204" pitchFamily="34" charset="-122"/>
              </a:rPr>
              <a:t>WOA</a:t>
            </a:r>
            <a:r>
              <a:rPr lang="zh-CN" altLang="en-US" b="0" i="0" dirty="0">
                <a:solidFill>
                  <a:srgbClr val="000000"/>
                </a:solidFill>
                <a:effectLst/>
                <a:latin typeface="微软雅黑" panose="020B0503020204020204" pitchFamily="34" charset="-122"/>
                <a:ea typeface="微软雅黑" panose="020B0503020204020204" pitchFamily="34" charset="-122"/>
              </a:rPr>
              <a:t>算法更能避免局部最优，这将反映出开发能力的提高。另一方面，</a:t>
            </a:r>
            <a:r>
              <a:rPr lang="en-US" altLang="zh-CN" b="0" i="0" dirty="0">
                <a:solidFill>
                  <a:srgbClr val="000000"/>
                </a:solidFill>
                <a:effectLst/>
                <a:latin typeface="微软雅黑" panose="020B0503020204020204" pitchFamily="34" charset="-122"/>
                <a:ea typeface="微软雅黑" panose="020B0503020204020204" pitchFamily="34" charset="-122"/>
              </a:rPr>
              <a:t>WOA</a:t>
            </a:r>
            <a:r>
              <a:rPr lang="zh-CN" altLang="en-US" b="0" i="0" dirty="0">
                <a:solidFill>
                  <a:srgbClr val="000000"/>
                </a:solidFill>
                <a:effectLst/>
                <a:latin typeface="微软雅黑" panose="020B0503020204020204" pitchFamily="34" charset="-122"/>
                <a:ea typeface="微软雅黑" panose="020B0503020204020204" pitchFamily="34" charset="-122"/>
              </a:rPr>
              <a:t>的传统核心被用来处理我们在围绕特征域的区域进行组织良好的搜索时所需的探索模式。通过这种方式，我们可以在开发和勘探程序之间达到良好的协调平衡。</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   VCSWOA</a:t>
            </a:r>
            <a:r>
              <a:rPr lang="zh-CN" altLang="en-US" b="0" i="0" dirty="0">
                <a:solidFill>
                  <a:srgbClr val="000000"/>
                </a:solidFill>
                <a:effectLst/>
                <a:latin typeface="微软雅黑" panose="020B0503020204020204" pitchFamily="34" charset="-122"/>
                <a:ea typeface="微软雅黑" panose="020B0503020204020204" pitchFamily="34" charset="-122"/>
              </a:rPr>
              <a:t>的伪代码如算法所示，其工作原理如下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在初始状态下随机生成一个初始鲸鱼种群。然后，通过高斯漫步、</a:t>
            </a:r>
            <a:r>
              <a:rPr lang="en-US" altLang="zh-CN" b="0" i="0" dirty="0">
                <a:solidFill>
                  <a:srgbClr val="000000"/>
                </a:solidFill>
                <a:effectLst/>
                <a:latin typeface="微软雅黑" panose="020B0503020204020204" pitchFamily="34" charset="-122"/>
                <a:ea typeface="微软雅黑" panose="020B0503020204020204" pitchFamily="34" charset="-122"/>
              </a:rPr>
              <a:t>CMA-ES</a:t>
            </a:r>
            <a:r>
              <a:rPr lang="zh-CN" altLang="en-US" b="0" i="0" dirty="0">
                <a:solidFill>
                  <a:srgbClr val="000000"/>
                </a:solidFill>
                <a:effectLst/>
                <a:latin typeface="微软雅黑" panose="020B0503020204020204" pitchFamily="34" charset="-122"/>
                <a:ea typeface="微软雅黑" panose="020B0503020204020204" pitchFamily="34" charset="-122"/>
              </a:rPr>
              <a:t>和进化策略三个阶段，进一步进化</a:t>
            </a:r>
            <a:r>
              <a:rPr lang="en-US" altLang="zh-CN" b="0" i="0" dirty="0">
                <a:solidFill>
                  <a:srgbClr val="000000"/>
                </a:solidFill>
                <a:effectLst/>
                <a:latin typeface="微软雅黑" panose="020B0503020204020204" pitchFamily="34" charset="-122"/>
                <a:ea typeface="微软雅黑" panose="020B0503020204020204" pitchFamily="34" charset="-122"/>
              </a:rPr>
              <a:t>VCS</a:t>
            </a:r>
            <a:r>
              <a:rPr lang="zh-CN" altLang="en-US" b="0" i="0" dirty="0">
                <a:solidFill>
                  <a:srgbClr val="000000"/>
                </a:solidFill>
                <a:effectLst/>
                <a:latin typeface="微软雅黑" panose="020B0503020204020204" pitchFamily="34" charset="-122"/>
                <a:ea typeface="微软雅黑" panose="020B0503020204020204" pitchFamily="34" charset="-122"/>
              </a:rPr>
              <a:t>中未成熟群体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即病毒扩散、宿主细胞感染和免疫反应。之后，根据</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值完成每个搜索代理位置的更新阶段。</a:t>
            </a:r>
          </a:p>
          <a:p>
            <a:br>
              <a:rPr lang="zh-CN" altLang="en-US" dirty="0"/>
            </a:br>
            <a:endParaRPr lang="zh-CN" altLang="en-US" dirty="0"/>
          </a:p>
        </p:txBody>
      </p:sp>
      <p:pic>
        <p:nvPicPr>
          <p:cNvPr id="8" name="图片 7">
            <a:extLst>
              <a:ext uri="{FF2B5EF4-FFF2-40B4-BE49-F238E27FC236}">
                <a16:creationId xmlns:a16="http://schemas.microsoft.com/office/drawing/2014/main" id="{3CC9ADEE-C1A3-C11F-B88C-13B29E5911E8}"/>
              </a:ext>
            </a:extLst>
          </p:cNvPr>
          <p:cNvPicPr>
            <a:picLocks noChangeAspect="1"/>
          </p:cNvPicPr>
          <p:nvPr/>
        </p:nvPicPr>
        <p:blipFill>
          <a:blip r:embed="rId3"/>
          <a:stretch>
            <a:fillRect/>
          </a:stretch>
        </p:blipFill>
        <p:spPr>
          <a:xfrm>
            <a:off x="5896963" y="283412"/>
            <a:ext cx="4543965" cy="6455907"/>
          </a:xfrm>
          <a:prstGeom prst="rect">
            <a:avLst/>
          </a:prstGeom>
        </p:spPr>
      </p:pic>
    </p:spTree>
    <p:extLst>
      <p:ext uri="{BB962C8B-B14F-4D97-AF65-F5344CB8AC3E}">
        <p14:creationId xmlns:p14="http://schemas.microsoft.com/office/powerpoint/2010/main" val="3118195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4707</TotalTime>
  <Words>518</Words>
  <Application>Microsoft Office PowerPoint</Application>
  <PresentationFormat>宽屏</PresentationFormat>
  <Paragraphs>72</Paragraphs>
  <Slides>13</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administratorr</dc:creator>
  <cp:lastModifiedBy>Administrator A</cp:lastModifiedBy>
  <cp:revision>667</cp:revision>
  <dcterms:created xsi:type="dcterms:W3CDTF">2016-01-04T05:40:11Z</dcterms:created>
  <dcterms:modified xsi:type="dcterms:W3CDTF">2024-05-11T06:37:45Z</dcterms:modified>
</cp:coreProperties>
</file>