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0" r:id="rId3"/>
    <p:sldId id="296" r:id="rId4"/>
    <p:sldId id="394" r:id="rId5"/>
    <p:sldId id="384" r:id="rId6"/>
    <p:sldId id="405" r:id="rId7"/>
    <p:sldId id="406" r:id="rId8"/>
    <p:sldId id="407" r:id="rId9"/>
    <p:sldId id="408" r:id="rId10"/>
    <p:sldId id="409" r:id="rId11"/>
    <p:sldId id="366" r:id="rId12"/>
    <p:sldId id="329" r:id="rId13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3" y="91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459481" y="2218114"/>
            <a:ext cx="222504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组会</a:t>
            </a: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汇报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571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685415" y="3992245"/>
            <a:ext cx="3773170" cy="333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汇报人：章恺逸		汇报时间：202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4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5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/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</a:rPr>
              <a:t>11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1555" y="186499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未来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计划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83535" y="2571750"/>
            <a:ext cx="4290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实现了基础的</a:t>
            </a:r>
            <a:r>
              <a:rPr lang="zh-CN" altLang="en-US"/>
              <a:t>特征提取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准备先实现别人的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进一步思考</a:t>
            </a:r>
            <a:r>
              <a:rPr lang="zh-CN" altLang="en-US"/>
              <a:t>创新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478530" y="3646170"/>
            <a:ext cx="20707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文章进一步</a:t>
            </a:r>
            <a:r>
              <a:rPr lang="zh-CN" altLang="en-US">
                <a:sym typeface="+mn-ea"/>
              </a:rPr>
              <a:t>学习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8061" y="178404"/>
            <a:ext cx="26187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36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CONTENTS</a:t>
            </a:r>
            <a:endParaRPr sz="3600" b="1" kern="100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681" y="1932314"/>
            <a:ext cx="5882059" cy="2125583"/>
            <a:chOff x="478301" y="1932314"/>
            <a:chExt cx="5882059" cy="2125583"/>
          </a:xfrm>
        </p:grpSpPr>
        <p:sp>
          <p:nvSpPr>
            <p:cNvPr id="18" name="矩形 17"/>
            <p:cNvSpPr/>
            <p:nvPr/>
          </p:nvSpPr>
          <p:spPr>
            <a:xfrm>
              <a:off x="1070462" y="2268945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50480" y="2268945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6" name="文本框 6"/>
            <p:cNvSpPr txBox="1">
              <a:spLocks noChangeArrowheads="1"/>
            </p:cNvSpPr>
            <p:nvPr/>
          </p:nvSpPr>
          <p:spPr bwMode="auto">
            <a:xfrm>
              <a:off x="1070462" y="2700842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近期</a:t>
              </a: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学习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70462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38" name="文本框 6"/>
            <p:cNvSpPr txBox="1">
              <a:spLocks noChangeArrowheads="1"/>
            </p:cNvSpPr>
            <p:nvPr/>
          </p:nvSpPr>
          <p:spPr bwMode="auto">
            <a:xfrm>
              <a:off x="3961965" y="2646868"/>
              <a:ext cx="12039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  <a:sym typeface="+mn-ea"/>
                </a:rPr>
                <a:t>论文阅读</a:t>
              </a:r>
              <a:endPara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50480" y="3805167"/>
              <a:ext cx="309880" cy="252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301" y="2700841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3716" y="2646866"/>
              <a:ext cx="527069" cy="527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800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1935" y="1932314"/>
              <a:ext cx="32766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57685" y="2754703"/>
              <a:ext cx="36830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93100" y="2700728"/>
              <a:ext cx="36830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6700575" y="2646868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未来</a:t>
            </a: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计划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52326" y="2646866"/>
            <a:ext cx="527069" cy="5270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1710" y="2700728"/>
            <a:ext cx="3683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3</a:t>
            </a:r>
            <a:endParaRPr lang="en-US" altLang="zh-CN" sz="2000" kern="100">
              <a:solidFill>
                <a:schemeClr val="bg1"/>
              </a:solidFill>
              <a:latin typeface="+mj-lt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2218055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近期学习</a:t>
            </a:r>
            <a:r>
              <a:rPr lang="zh-CN" altLang="en-US" sz="4000" b="1" kern="1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内容</a:t>
            </a:r>
            <a:endParaRPr lang="zh-CN" altLang="en-US" sz="4000" b="1" kern="10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78885" y="2997200"/>
            <a:ext cx="1586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特征、代码、实验、</a:t>
            </a:r>
            <a:r>
              <a:rPr lang="zh-CN" altLang="en-US"/>
              <a:t>数据集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896995" y="3545840"/>
            <a:ext cx="1349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文章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133475"/>
            <a:ext cx="7567947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880110" y="1279525"/>
            <a:ext cx="74752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- </a:t>
            </a:r>
            <a:r>
              <a:rPr lang="zh-CN" altLang="en-US" sz="1600"/>
              <a:t>恶意软件经常通过混淆以逃避检测，在这种情况下，语义行为特征提取对于训练鲁棒的恶意软件检测模型至关重要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提取得到的</a:t>
            </a:r>
            <a:r>
              <a:rPr lang="en-US" altLang="zh-CN" sz="1600"/>
              <a:t>FCG</a:t>
            </a:r>
            <a:r>
              <a:rPr lang="zh-CN" altLang="en-US" sz="1600"/>
              <a:t>过大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80110" y="9112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8670" y="21094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>
                <a:ea typeface="宋体" panose="02010600030101010101" pitchFamily="2" charset="-122"/>
              </a:rPr>
              <a:t>贡献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0745" y="2477770"/>
            <a:ext cx="74752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- 提出了一种基于敏感 FCG 和 GNN 的新的 Android 恶意软件检测方法。首先构建敏感 FCG 并提取功能节点的语义属性。然后，实现一个 GNN，将 FCG 嵌入到特征向量中。这些向量可以进一步用于使用机器学习算法训练恶意软件检测模型。</a:t>
            </a:r>
            <a:endParaRPr lang="en-US" altLang="zh-CN" sz="1600"/>
          </a:p>
          <a:p>
            <a:r>
              <a:rPr lang="en-US" altLang="zh-CN" sz="1600"/>
              <a:t>- 关于敏感 FCG 构建，我们提出了一种图修剪方法，该方法保留敏感 API 调用的上下文（即需要特定权限的安全相关 API 调用），同时忽略其他调用。</a:t>
            </a:r>
            <a:endParaRPr lang="en-US" altLang="zh-CN" sz="1600"/>
          </a:p>
          <a:p>
            <a:r>
              <a:rPr lang="en-US" altLang="zh-CN" sz="1600"/>
              <a:t>- 图节点的特征表示方面，我们提出了基于 word2vec 算法训练两个模型：分别用于嵌入外部节点（系统 API）和内部节点（操作码序列）的 API2vec 模型和 opcode2vec 模型。这是保留 API 语义和操作码序列的好方法。此外，</a:t>
            </a:r>
            <a:r>
              <a:rPr lang="zh-CN" altLang="en-US" sz="1600"/>
              <a:t>还加入了</a:t>
            </a:r>
            <a:r>
              <a:rPr lang="en-US" altLang="zh-CN" sz="1600"/>
              <a:t>基于社交网络的中心性</a:t>
            </a:r>
            <a:r>
              <a:rPr lang="zh-CN" altLang="en-US" sz="1600"/>
              <a:t>以</a:t>
            </a:r>
            <a:r>
              <a:rPr lang="en-US" altLang="zh-CN" sz="1600"/>
              <a:t>进一步用于对特征向量进行加权。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009015"/>
            <a:ext cx="3080088" cy="360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68420" y="1094105"/>
            <a:ext cx="4572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函数调用图构建和修剪</a:t>
            </a:r>
            <a:r>
              <a:rPr lang="zh-CN" altLang="en-US" sz="1400"/>
              <a:t>：首先使用 Androidguard从 APK 中解压缩、反编译并构建 FCG。有些图可能有大量节点，这会增加图学习的复杂性。为了简化图，同时保留恶意行为的语义知识，提出了一种图剪枝方法，保留具有敏感 API 的函数运行路径中的节点。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868420" y="2341245"/>
            <a:ext cx="4572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节点表示</a:t>
            </a:r>
            <a:r>
              <a:rPr lang="zh-CN" altLang="en-US" sz="1400"/>
              <a:t>：将 API 和操作码序列转换为每个节点的向量以获得节点属性。使用中心性度量对节点向量进行加权，以提高节点向量的表示能力。中心性度量广泛应用于社交网络研究中，以在一定程度上表示节点的重要性，这是第一个利用中心性度量对用于 GNN 的节点特征向量进行加权的工作。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 flipV="1">
            <a:off x="3524250" y="1678305"/>
            <a:ext cx="344170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3503295" y="3021965"/>
            <a:ext cx="365125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27475" y="3759835"/>
            <a:ext cx="4572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函数调用图学习</a:t>
            </a:r>
            <a:r>
              <a:rPr lang="zh-CN" altLang="en-US" sz="1400"/>
              <a:t>：在与节点特征向量相关的 FCG 上，我们利用 GraphSAGE 来执行图嵌入。 GraphSAGE 通过迭代学习相应邻居节点的知识来嵌入每个图节点。所有图节点向量通过读出组合成一个向量。然后，我们使用机器学习算法在获得的特征向量上训练恶意软件检测模型。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524250" y="3942080"/>
            <a:ext cx="403225" cy="50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35430" y="4669155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915" y="996315"/>
            <a:ext cx="3696970" cy="1533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15" y="2529840"/>
            <a:ext cx="3696970" cy="2484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1351280"/>
            <a:ext cx="4173855" cy="3223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2755" y="944880"/>
            <a:ext cx="969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剪枝过程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198755" y="1069340"/>
            <a:ext cx="3386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基于 word2vec 的节点嵌入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44415" y="1069340"/>
            <a:ext cx="3790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 基于中心性度量的特征向量加权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8755" y="1518285"/>
            <a:ext cx="41421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1. </a:t>
            </a:r>
            <a:r>
              <a:rPr lang="zh-CN" altLang="en-US" sz="1400" b="1"/>
              <a:t>外部节点（API2vec）</a:t>
            </a:r>
            <a:r>
              <a:rPr lang="zh-CN" altLang="en-US" sz="1400"/>
              <a:t>：外部函数通常指的是程序库中的 API，这些库可能会更新，但包名（API 的包名）相比函数名更稳定。因此，使用 API 包名来表示外部节点，这些包名携带了 API 的语义知识。</a:t>
            </a:r>
            <a:endParaRPr lang="zh-CN" altLang="en-US" sz="1400"/>
          </a:p>
          <a:p>
            <a:r>
              <a:rPr lang="zh-CN" altLang="en-US" sz="1400"/>
              <a:t>2. </a:t>
            </a:r>
            <a:r>
              <a:rPr lang="zh-CN" altLang="en-US" sz="1400" b="1"/>
              <a:t>内部节点（opcode2vec）</a:t>
            </a:r>
            <a:r>
              <a:rPr lang="zh-CN" altLang="en-US" sz="1400"/>
              <a:t>：内部函数是程序员定义的函数，其函数名容易被混淆。因此，不使用函数名，而是使用操作码序列来代表内部函数。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98755" y="3455035"/>
            <a:ext cx="24853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模型：Skip-gram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755" y="3945255"/>
            <a:ext cx="4142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节点表示：每个节点的向量是通过将 API2vec 和 opcode2vec 获得的特征向量集中而成的。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44415" y="1477010"/>
            <a:ext cx="4077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中心性（centrality）：</a:t>
            </a:r>
            <a:endParaRPr lang="zh-CN" altLang="en-US"/>
          </a:p>
          <a:p>
            <a:r>
              <a:rPr lang="zh-CN" altLang="en-US"/>
              <a:t>度中心性（degree centrality）</a:t>
            </a:r>
            <a:endParaRPr lang="zh-CN" altLang="en-US"/>
          </a:p>
          <a:p>
            <a:r>
              <a:rPr lang="zh-CN" altLang="en-US"/>
              <a:t>接近中心性（closeness centrality）</a:t>
            </a:r>
            <a:endParaRPr lang="zh-CN" altLang="en-US"/>
          </a:p>
          <a:p>
            <a:r>
              <a:rPr lang="zh-CN" altLang="en-US"/>
              <a:t>特征向量中心性（EigenCentrality）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44415" y="2809875"/>
            <a:ext cx="35413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作者选择度中心性作为权重，原因在于其效率高且有效。</a:t>
            </a: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555436" y="959534"/>
            <a:ext cx="0" cy="408813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927475" y="158224"/>
            <a:ext cx="1203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论文阅读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8035" y="556895"/>
            <a:ext cx="75672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《SeGDroid: An Android malware detection method based on sensitive function call graph learning》</a:t>
            </a:r>
            <a:endParaRPr lang="zh-CN" altLang="en-US" sz="1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177290"/>
            <a:ext cx="3920490" cy="3199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55" y="1177290"/>
            <a:ext cx="3910330" cy="31953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9945" y="4244975"/>
            <a:ext cx="165100" cy="9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19950" y="4277360"/>
            <a:ext cx="313055" cy="9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733616-6340-4497-9593-42f2bdf4ffc4"/>
  <p:tag name="COMMONDATA" val="eyJoZGlkIjoiMmNmYmEwOWQ4Y2Q0M2IxMGZkNjI4ZjhkZDQyNzg1OTYifQ=="/>
  <p:tag name="commondata" val="eyJoZGlkIjoiMThlNWVlYzU0Mzk5YjJkNDZkNGVhNWM5YTBjODY4NGQ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全屏显示(16:9)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Open Sans</vt:lpstr>
      <vt:lpstr>Segoe Print</vt:lpstr>
      <vt:lpstr>Open Sans Light</vt:lpstr>
      <vt:lpstr>Calibri Light</vt:lpstr>
      <vt:lpstr>方正宋刻本秀楷简体</vt:lpstr>
      <vt:lpstr>微软雅黑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我有孤独与美酒</cp:lastModifiedBy>
  <cp:revision>393</cp:revision>
  <dcterms:created xsi:type="dcterms:W3CDTF">2020-01-28T04:26:00Z</dcterms:created>
  <dcterms:modified xsi:type="dcterms:W3CDTF">2024-05-11T06:18:11Z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FD3F13E468A14FA282CDA35B94DA8C3E_11</vt:lpwstr>
  </property>
</Properties>
</file>