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3"/>
  </p:notesMasterIdLst>
  <p:sldIdLst>
    <p:sldId id="319" r:id="rId3"/>
    <p:sldId id="321" r:id="rId4"/>
    <p:sldId id="320" r:id="rId5"/>
    <p:sldId id="323" r:id="rId6"/>
    <p:sldId id="325" r:id="rId7"/>
    <p:sldId id="324" r:id="rId8"/>
    <p:sldId id="327" r:id="rId9"/>
    <p:sldId id="326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5" r:id="rId27"/>
    <p:sldId id="347" r:id="rId28"/>
    <p:sldId id="346" r:id="rId29"/>
    <p:sldId id="348" r:id="rId30"/>
    <p:sldId id="349" r:id="rId31"/>
    <p:sldId id="352" r:id="rId32"/>
    <p:sldId id="350" r:id="rId33"/>
    <p:sldId id="353" r:id="rId34"/>
    <p:sldId id="354" r:id="rId35"/>
    <p:sldId id="355" r:id="rId36"/>
    <p:sldId id="351" r:id="rId37"/>
    <p:sldId id="356" r:id="rId38"/>
    <p:sldId id="357" r:id="rId39"/>
    <p:sldId id="359" r:id="rId40"/>
    <p:sldId id="358" r:id="rId41"/>
    <p:sldId id="360" r:id="rId42"/>
    <p:sldId id="361" r:id="rId43"/>
    <p:sldId id="362" r:id="rId44"/>
    <p:sldId id="375" r:id="rId45"/>
    <p:sldId id="363" r:id="rId46"/>
    <p:sldId id="379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6" r:id="rId58"/>
    <p:sldId id="377" r:id="rId59"/>
    <p:sldId id="380" r:id="rId60"/>
    <p:sldId id="382" r:id="rId61"/>
    <p:sldId id="381" r:id="rId62"/>
    <p:sldId id="383" r:id="rId63"/>
    <p:sldId id="384" r:id="rId64"/>
    <p:sldId id="386" r:id="rId65"/>
    <p:sldId id="385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396" r:id="rId76"/>
    <p:sldId id="397" r:id="rId77"/>
    <p:sldId id="398" r:id="rId78"/>
    <p:sldId id="399" r:id="rId79"/>
    <p:sldId id="400" r:id="rId80"/>
    <p:sldId id="403" r:id="rId81"/>
    <p:sldId id="404" r:id="rId82"/>
    <p:sldId id="405" r:id="rId83"/>
    <p:sldId id="406" r:id="rId84"/>
    <p:sldId id="401" r:id="rId85"/>
    <p:sldId id="402" r:id="rId86"/>
    <p:sldId id="407" r:id="rId87"/>
    <p:sldId id="409" r:id="rId88"/>
    <p:sldId id="408" r:id="rId89"/>
    <p:sldId id="410" r:id="rId90"/>
    <p:sldId id="411" r:id="rId91"/>
    <p:sldId id="412" r:id="rId92"/>
    <p:sldId id="413" r:id="rId93"/>
    <p:sldId id="414" r:id="rId94"/>
    <p:sldId id="415" r:id="rId95"/>
    <p:sldId id="416" r:id="rId96"/>
    <p:sldId id="417" r:id="rId97"/>
    <p:sldId id="418" r:id="rId98"/>
    <p:sldId id="419" r:id="rId99"/>
    <p:sldId id="420" r:id="rId100"/>
    <p:sldId id="421" r:id="rId101"/>
    <p:sldId id="422" r:id="rId102"/>
  </p:sldIdLst>
  <p:sldSz cx="12198350" cy="685927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CCC"/>
    <a:srgbClr val="28A7E1"/>
    <a:srgbClr val="92D050"/>
    <a:srgbClr val="FF9933"/>
    <a:srgbClr val="64C448"/>
    <a:srgbClr val="D6A300"/>
    <a:srgbClr val="1A8ABC"/>
    <a:srgbClr val="3A4187"/>
    <a:srgbClr val="8C9EE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8874" autoAdjust="0"/>
  </p:normalViewPr>
  <p:slideViewPr>
    <p:cSldViewPr>
      <p:cViewPr>
        <p:scale>
          <a:sx n="75" d="100"/>
          <a:sy n="75" d="100"/>
        </p:scale>
        <p:origin x="546" y="-48"/>
      </p:cViewPr>
      <p:guideLst>
        <p:guide orient="horz" pos="2160"/>
        <p:guide pos="2880"/>
        <p:guide orient="horz" pos="2881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notesMaster" Target="notesMasters/notesMaster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03F5E-B3E7-468A-85DF-A731FFCEA9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4EA80-649A-4C54-B058-6657135281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663543" y="332656"/>
            <a:ext cx="3083832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 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openstack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lnSpc>
          <a:spcPct val="130000"/>
        </a:lnSpc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hyperlink" Target="http://www.baidu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9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1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6.png"/><Relationship Id="rId1" Type="http://schemas.openxmlformats.org/officeDocument/2006/relationships/hyperlink" Target="http://192.168.104.10/dashboard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7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8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1.png"/><Relationship Id="rId1" Type="http://schemas.openxmlformats.org/officeDocument/2006/relationships/hyperlink" Target="mailto:devstack@q-agt.service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mailto:devstack@q-agt.service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7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8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9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1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5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6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7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8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9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06388" y="1219994"/>
            <a:ext cx="11585574" cy="46482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OpenStack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安装方案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将管理、计算等功能都安装在一个节点上，即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All-in-one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安装</a:t>
            </a: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将管理、计算等功能安装在不同节点上，即多节点安装</a:t>
            </a: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b="1" dirty="0">
              <a:solidFill>
                <a:schemeClr val="bg2">
                  <a:lumMod val="25000"/>
                </a:schemeClr>
              </a:solidFill>
            </a:endParaRPr>
          </a:p>
          <a:p>
            <a:pPr marL="609600" lvl="1" indent="0">
              <a:buNone/>
            </a:pP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</a:rPr>
              <a:t>本实验为了简化，采用</a:t>
            </a:r>
            <a:r>
              <a:rPr lang="en-US" altLang="zh-CN" sz="2200" b="1" dirty="0">
                <a:solidFill>
                  <a:srgbClr val="FF0000"/>
                </a:solidFill>
              </a:rPr>
              <a:t>all-in-one</a:t>
            </a: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</a:rPr>
              <a:t>安装方式</a:t>
            </a: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zh-CN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endParaRPr lang="en-US" altLang="zh-CN" sz="2800" b="1" dirty="0">
              <a:solidFill>
                <a:srgbClr val="28A7E1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07975" y="1143794"/>
            <a:ext cx="11277600" cy="6858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根据实验要求，调整虚机规格。选择新建虚机，点“编辑虚拟机设置”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endParaRPr lang="en-US" altLang="zh-CN" sz="2800" b="1" dirty="0">
              <a:solidFill>
                <a:srgbClr val="28A7E1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1869067"/>
            <a:ext cx="6123809" cy="4628571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输入用户</a:t>
            </a:r>
            <a:r>
              <a:rPr lang="en-US" altLang="zh-CN" sz="2200" dirty="0" err="1">
                <a:solidFill>
                  <a:schemeClr val="bg2">
                    <a:lumMod val="25000"/>
                  </a:schemeClr>
                </a:solidFill>
              </a:rPr>
              <a:t>cirros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及密码</a:t>
            </a:r>
            <a:r>
              <a:rPr lang="en-US" altLang="zh-CN" sz="2200" dirty="0" err="1">
                <a:solidFill>
                  <a:schemeClr val="bg2">
                    <a:lumMod val="25000"/>
                  </a:schemeClr>
                </a:solidFill>
              </a:rPr>
              <a:t>gocubsgo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， 系统登录成功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1782478"/>
            <a:ext cx="9144000" cy="47143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07975" y="1143793"/>
            <a:ext cx="3886200" cy="5047353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内存调整为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8192MB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CPU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和磁盘大小无需调整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          </a:t>
            </a:r>
            <a:endParaRPr lang="en-US" altLang="zh-CN" sz="2800" b="1" dirty="0">
              <a:solidFill>
                <a:srgbClr val="28A7E1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3699" y="1161153"/>
            <a:ext cx="6005076" cy="50299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07975" y="1143794"/>
            <a:ext cx="10744200" cy="6858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 err="1">
                <a:solidFill>
                  <a:schemeClr val="bg2">
                    <a:lumMod val="25000"/>
                  </a:schemeClr>
                </a:solidFill>
              </a:rPr>
              <a:t>Vmware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Workstation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网络连接模式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   </a:t>
            </a:r>
            <a:endParaRPr lang="en-US" altLang="zh-CN" sz="2400" b="1" dirty="0">
              <a:solidFill>
                <a:srgbClr val="28A7E1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5975" y="1981994"/>
            <a:ext cx="40005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07975" y="1143794"/>
            <a:ext cx="10744200" cy="6858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桥接模式（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Bridged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   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内容占位符 3"/>
          <p:cNvSpPr txBox="1"/>
          <p:nvPr/>
        </p:nvSpPr>
        <p:spPr>
          <a:xfrm>
            <a:off x="384175" y="2362994"/>
            <a:ext cx="3810000" cy="3657600"/>
          </a:xfrm>
          <a:prstGeom prst="rect">
            <a:avLst/>
          </a:prstGeom>
          <a:noFill/>
        </p:spPr>
        <p:txBody>
          <a:bodyPr vert="horz" lIns="121917" tIns="60958" rIns="121917" bIns="60958" rtlCol="0">
            <a:noAutofit/>
          </a:bodyPr>
          <a:lstStyle>
            <a:lvl1pPr marL="457200" indent="-4572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VMnet0</a:t>
            </a:r>
            <a:r>
              <a:rPr lang="zh-CN" altLang="en-US" dirty="0"/>
              <a:t>虚拟交换机，此时虚拟机相当与网络上的一台独立计算机与主机一样，拥有一个独立的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375" y="1620365"/>
            <a:ext cx="6019800" cy="3657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50975" y="5558929"/>
            <a:ext cx="8496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使用桥接方式，主机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，主机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，虚拟机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A1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，虚拟机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A2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可互访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07975" y="1143794"/>
            <a:ext cx="10744200" cy="6858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NAT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模式（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network address translation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   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内容占位符 3"/>
          <p:cNvSpPr txBox="1"/>
          <p:nvPr/>
        </p:nvSpPr>
        <p:spPr>
          <a:xfrm>
            <a:off x="917575" y="1905794"/>
            <a:ext cx="3810000" cy="3657600"/>
          </a:xfrm>
          <a:prstGeom prst="rect">
            <a:avLst/>
          </a:prstGeom>
          <a:noFill/>
        </p:spPr>
        <p:txBody>
          <a:bodyPr vert="horz" lIns="121917" tIns="60958" rIns="121917" bIns="60958" rtlCol="0">
            <a:noAutofit/>
          </a:bodyPr>
          <a:lstStyle>
            <a:lvl1pPr marL="457200" indent="-4572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Vmnet8</a:t>
            </a:r>
            <a:r>
              <a:rPr lang="zh-CN" altLang="en-US" dirty="0"/>
              <a:t>虚拟交换机，此时虚拟机可以通过主机单向访问网络上的其他工作站，其他工作站不能访问虚拟机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4175" y="4052433"/>
            <a:ext cx="6477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使用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NAT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方式，虚拟机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A1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A2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可以访问</a:t>
            </a:r>
            <a:endParaRPr lang="en-US" altLang="zh-CN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主机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，但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不可以访问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A1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A2</a:t>
            </a:r>
            <a:endParaRPr lang="en-US" altLang="zh-CN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但主机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，虚拟机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A1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，虚拟机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A2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可以互访</a:t>
            </a:r>
            <a:endParaRPr lang="zh-CN" altLang="en-US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1575" y="1524794"/>
            <a:ext cx="5418471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07975" y="1143794"/>
            <a:ext cx="10744200" cy="6858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主机网络模式（</a:t>
            </a:r>
            <a:r>
              <a:rPr lang="en-US" altLang="zh-CN" b="1" dirty="0"/>
              <a:t>Host-Only Networking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   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内容占位符 3"/>
          <p:cNvSpPr txBox="1"/>
          <p:nvPr/>
        </p:nvSpPr>
        <p:spPr>
          <a:xfrm>
            <a:off x="917575" y="1905794"/>
            <a:ext cx="3810000" cy="3657600"/>
          </a:xfrm>
          <a:prstGeom prst="rect">
            <a:avLst/>
          </a:prstGeom>
          <a:noFill/>
        </p:spPr>
        <p:txBody>
          <a:bodyPr vert="horz" lIns="121917" tIns="60958" rIns="121917" bIns="60958" rtlCol="0">
            <a:noAutofit/>
          </a:bodyPr>
          <a:lstStyle>
            <a:lvl1pPr marL="457200" indent="-4572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Vmnet1</a:t>
            </a:r>
            <a:r>
              <a:rPr lang="zh-CN" altLang="en-US" dirty="0"/>
              <a:t>虚拟交换机，此时虚拟机只能与虚拟机、主机互访。也就是不能上</a:t>
            </a:r>
            <a:r>
              <a:rPr lang="en-US" altLang="zh-CN" dirty="0"/>
              <a:t>Internet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0375" y="4146134"/>
            <a:ext cx="6477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使用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Host-Only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方式，虚拟机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A1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A2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不可</a:t>
            </a:r>
            <a:endParaRPr lang="en-US" altLang="zh-CN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访问主机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也不可以访问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A1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A2</a:t>
            </a:r>
            <a:endParaRPr lang="en-US" altLang="zh-CN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但主机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，虚拟机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A1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，虚拟机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</a:rPr>
              <a:t>A2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可以互访</a:t>
            </a:r>
            <a:endParaRPr lang="zh-CN" altLang="en-US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3959" y="1486694"/>
            <a:ext cx="5181600" cy="46157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07975" y="1143794"/>
            <a:ext cx="10744200" cy="6858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实验虚机网络规划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Freeform 705"/>
          <p:cNvSpPr/>
          <p:nvPr/>
        </p:nvSpPr>
        <p:spPr bwMode="auto">
          <a:xfrm>
            <a:off x="2955455" y="2365386"/>
            <a:ext cx="707757" cy="2664609"/>
          </a:xfrm>
          <a:custGeom>
            <a:avLst/>
            <a:gdLst>
              <a:gd name="T0" fmla="*/ 134 w 153"/>
              <a:gd name="T1" fmla="*/ 437 h 714"/>
              <a:gd name="T2" fmla="*/ 135 w 153"/>
              <a:gd name="T3" fmla="*/ 435 h 714"/>
              <a:gd name="T4" fmla="*/ 135 w 153"/>
              <a:gd name="T5" fmla="*/ 433 h 714"/>
              <a:gd name="T6" fmla="*/ 120 w 153"/>
              <a:gd name="T7" fmla="*/ 360 h 714"/>
              <a:gd name="T8" fmla="*/ 116 w 153"/>
              <a:gd name="T9" fmla="*/ 356 h 714"/>
              <a:gd name="T10" fmla="*/ 118 w 153"/>
              <a:gd name="T11" fmla="*/ 354 h 714"/>
              <a:gd name="T12" fmla="*/ 134 w 153"/>
              <a:gd name="T13" fmla="*/ 281 h 714"/>
              <a:gd name="T14" fmla="*/ 133 w 153"/>
              <a:gd name="T15" fmla="*/ 279 h 714"/>
              <a:gd name="T16" fmla="*/ 132 w 153"/>
              <a:gd name="T17" fmla="*/ 276 h 714"/>
              <a:gd name="T18" fmla="*/ 151 w 153"/>
              <a:gd name="T19" fmla="*/ 31 h 714"/>
              <a:gd name="T20" fmla="*/ 143 w 153"/>
              <a:gd name="T21" fmla="*/ 16 h 714"/>
              <a:gd name="T22" fmla="*/ 135 w 153"/>
              <a:gd name="T23" fmla="*/ 0 h 714"/>
              <a:gd name="T24" fmla="*/ 100 w 153"/>
              <a:gd name="T25" fmla="*/ 289 h 714"/>
              <a:gd name="T26" fmla="*/ 91 w 153"/>
              <a:gd name="T27" fmla="*/ 331 h 714"/>
              <a:gd name="T28" fmla="*/ 76 w 153"/>
              <a:gd name="T29" fmla="*/ 339 h 714"/>
              <a:gd name="T30" fmla="*/ 68 w 153"/>
              <a:gd name="T31" fmla="*/ 339 h 714"/>
              <a:gd name="T32" fmla="*/ 68 w 153"/>
              <a:gd name="T33" fmla="*/ 340 h 714"/>
              <a:gd name="T34" fmla="*/ 67 w 153"/>
              <a:gd name="T35" fmla="*/ 340 h 714"/>
              <a:gd name="T36" fmla="*/ 66 w 153"/>
              <a:gd name="T37" fmla="*/ 375 h 714"/>
              <a:gd name="T38" fmla="*/ 68 w 153"/>
              <a:gd name="T39" fmla="*/ 375 h 714"/>
              <a:gd name="T40" fmla="*/ 77 w 153"/>
              <a:gd name="T41" fmla="*/ 374 h 714"/>
              <a:gd name="T42" fmla="*/ 93 w 153"/>
              <a:gd name="T43" fmla="*/ 383 h 714"/>
              <a:gd name="T44" fmla="*/ 101 w 153"/>
              <a:gd name="T45" fmla="*/ 425 h 714"/>
              <a:gd name="T46" fmla="*/ 137 w 153"/>
              <a:gd name="T47" fmla="*/ 714 h 714"/>
              <a:gd name="T48" fmla="*/ 153 w 153"/>
              <a:gd name="T49" fmla="*/ 682 h 714"/>
              <a:gd name="T50" fmla="*/ 134 w 153"/>
              <a:gd name="T51" fmla="*/ 437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3" h="714">
                <a:moveTo>
                  <a:pt x="134" y="437"/>
                </a:moveTo>
                <a:cubicBezTo>
                  <a:pt x="135" y="435"/>
                  <a:pt x="135" y="435"/>
                  <a:pt x="135" y="435"/>
                </a:cubicBezTo>
                <a:cubicBezTo>
                  <a:pt x="135" y="433"/>
                  <a:pt x="135" y="433"/>
                  <a:pt x="135" y="433"/>
                </a:cubicBezTo>
                <a:cubicBezTo>
                  <a:pt x="136" y="428"/>
                  <a:pt x="143" y="387"/>
                  <a:pt x="120" y="360"/>
                </a:cubicBezTo>
                <a:cubicBezTo>
                  <a:pt x="118" y="359"/>
                  <a:pt x="117" y="358"/>
                  <a:pt x="116" y="356"/>
                </a:cubicBezTo>
                <a:cubicBezTo>
                  <a:pt x="117" y="355"/>
                  <a:pt x="117" y="355"/>
                  <a:pt x="118" y="354"/>
                </a:cubicBezTo>
                <a:cubicBezTo>
                  <a:pt x="141" y="327"/>
                  <a:pt x="135" y="285"/>
                  <a:pt x="134" y="281"/>
                </a:cubicBezTo>
                <a:cubicBezTo>
                  <a:pt x="133" y="279"/>
                  <a:pt x="133" y="279"/>
                  <a:pt x="133" y="279"/>
                </a:cubicBezTo>
                <a:cubicBezTo>
                  <a:pt x="132" y="276"/>
                  <a:pt x="132" y="276"/>
                  <a:pt x="132" y="276"/>
                </a:cubicBezTo>
                <a:cubicBezTo>
                  <a:pt x="46" y="90"/>
                  <a:pt x="147" y="34"/>
                  <a:pt x="151" y="31"/>
                </a:cubicBezTo>
                <a:cubicBezTo>
                  <a:pt x="143" y="16"/>
                  <a:pt x="143" y="16"/>
                  <a:pt x="143" y="16"/>
                </a:cubicBezTo>
                <a:cubicBezTo>
                  <a:pt x="135" y="0"/>
                  <a:pt x="135" y="0"/>
                  <a:pt x="135" y="0"/>
                </a:cubicBezTo>
                <a:cubicBezTo>
                  <a:pt x="134" y="1"/>
                  <a:pt x="0" y="72"/>
                  <a:pt x="100" y="289"/>
                </a:cubicBezTo>
                <a:cubicBezTo>
                  <a:pt x="101" y="298"/>
                  <a:pt x="101" y="320"/>
                  <a:pt x="91" y="331"/>
                </a:cubicBezTo>
                <a:cubicBezTo>
                  <a:pt x="88" y="336"/>
                  <a:pt x="82" y="338"/>
                  <a:pt x="76" y="339"/>
                </a:cubicBezTo>
                <a:cubicBezTo>
                  <a:pt x="73" y="339"/>
                  <a:pt x="70" y="339"/>
                  <a:pt x="68" y="339"/>
                </a:cubicBezTo>
                <a:cubicBezTo>
                  <a:pt x="68" y="340"/>
                  <a:pt x="68" y="340"/>
                  <a:pt x="68" y="340"/>
                </a:cubicBezTo>
                <a:cubicBezTo>
                  <a:pt x="67" y="340"/>
                  <a:pt x="67" y="340"/>
                  <a:pt x="67" y="340"/>
                </a:cubicBezTo>
                <a:cubicBezTo>
                  <a:pt x="66" y="375"/>
                  <a:pt x="66" y="375"/>
                  <a:pt x="66" y="375"/>
                </a:cubicBezTo>
                <a:cubicBezTo>
                  <a:pt x="67" y="375"/>
                  <a:pt x="67" y="375"/>
                  <a:pt x="68" y="375"/>
                </a:cubicBezTo>
                <a:cubicBezTo>
                  <a:pt x="71" y="375"/>
                  <a:pt x="74" y="375"/>
                  <a:pt x="77" y="374"/>
                </a:cubicBezTo>
                <a:cubicBezTo>
                  <a:pt x="84" y="375"/>
                  <a:pt x="89" y="378"/>
                  <a:pt x="93" y="383"/>
                </a:cubicBezTo>
                <a:cubicBezTo>
                  <a:pt x="103" y="394"/>
                  <a:pt x="102" y="415"/>
                  <a:pt x="101" y="425"/>
                </a:cubicBezTo>
                <a:cubicBezTo>
                  <a:pt x="2" y="642"/>
                  <a:pt x="135" y="713"/>
                  <a:pt x="137" y="714"/>
                </a:cubicBezTo>
                <a:cubicBezTo>
                  <a:pt x="153" y="682"/>
                  <a:pt x="153" y="682"/>
                  <a:pt x="153" y="682"/>
                </a:cubicBezTo>
                <a:cubicBezTo>
                  <a:pt x="151" y="682"/>
                  <a:pt x="46" y="626"/>
                  <a:pt x="134" y="43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86" tIns="45743" rIns="91486" bIns="45743" numCol="1" anchor="t" anchorCtr="0" compatLnSpc="1"/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2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4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70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00"/>
          </a:p>
        </p:txBody>
      </p:sp>
      <p:grpSp>
        <p:nvGrpSpPr>
          <p:cNvPr id="8" name="组合 7"/>
          <p:cNvGrpSpPr/>
          <p:nvPr/>
        </p:nvGrpSpPr>
        <p:grpSpPr>
          <a:xfrm>
            <a:off x="842642" y="3277394"/>
            <a:ext cx="2466690" cy="921735"/>
            <a:chOff x="2086540" y="2307297"/>
            <a:chExt cx="2095332" cy="974559"/>
          </a:xfrm>
        </p:grpSpPr>
        <p:sp>
          <p:nvSpPr>
            <p:cNvPr id="30" name="圆角矩形 13"/>
            <p:cNvSpPr/>
            <p:nvPr/>
          </p:nvSpPr>
          <p:spPr>
            <a:xfrm>
              <a:off x="2086540" y="2307297"/>
              <a:ext cx="2018586" cy="88430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2340919"/>
                <a:satOff val="-49304"/>
                <a:lumOff val="11373"/>
                <a:alphaOff val="0"/>
              </a:schemeClr>
            </a:fillRef>
            <a:effectRef idx="0">
              <a:schemeClr val="accent5">
                <a:hueOff val="-12340919"/>
                <a:satOff val="-49304"/>
                <a:lumOff val="1137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圆角矩形 4"/>
            <p:cNvSpPr/>
            <p:nvPr/>
          </p:nvSpPr>
          <p:spPr>
            <a:xfrm>
              <a:off x="2086545" y="2307298"/>
              <a:ext cx="2095327" cy="9745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835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9435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9035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927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887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847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8705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66800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zh-CN" altLang="en-US" dirty="0">
                  <a:solidFill>
                    <a:schemeClr val="tx1"/>
                  </a:solidFill>
                </a:rPr>
                <a:t>块网卡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99296" y="2274693"/>
            <a:ext cx="2585679" cy="461711"/>
          </a:xfrm>
          <a:prstGeom prst="rect">
            <a:avLst/>
          </a:prstGeom>
        </p:spPr>
        <p:txBody>
          <a:bodyPr wrap="square" lIns="91486" tIns="45743" rIns="91486" bIns="45743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2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4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70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85875">
              <a:defRPr/>
            </a:pP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公共</a:t>
            </a:r>
            <a:r>
              <a:rPr lang="en-US" altLang="zh-C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管理网络</a:t>
            </a:r>
            <a:endPara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178"/>
          <p:cNvGrpSpPr/>
          <p:nvPr/>
        </p:nvGrpSpPr>
        <p:grpSpPr bwMode="auto">
          <a:xfrm>
            <a:off x="3833888" y="2177557"/>
            <a:ext cx="271549" cy="598652"/>
            <a:chOff x="930" y="773"/>
            <a:chExt cx="1312" cy="2894"/>
          </a:xfrm>
        </p:grpSpPr>
        <p:sp>
          <p:nvSpPr>
            <p:cNvPr id="20" name="Oval 179"/>
            <p:cNvSpPr>
              <a:spLocks noChangeArrowheads="1"/>
            </p:cNvSpPr>
            <p:nvPr/>
          </p:nvSpPr>
          <p:spPr bwMode="auto">
            <a:xfrm>
              <a:off x="930" y="773"/>
              <a:ext cx="1090" cy="2720"/>
            </a:xfrm>
            <a:prstGeom prst="ellipse">
              <a:avLst/>
            </a:prstGeom>
            <a:gradFill rotWithShape="1">
              <a:gsLst>
                <a:gs pos="0">
                  <a:srgbClr val="185E18"/>
                </a:gs>
                <a:gs pos="100000">
                  <a:srgbClr val="33CC33">
                    <a:alpha val="0"/>
                  </a:srgbClr>
                </a:gs>
              </a:gsLst>
              <a:lin ang="2700000" scaled="1"/>
            </a:gradFill>
            <a:ln w="9525" algn="ctr">
              <a:noFill/>
              <a:rou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8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4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90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92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8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4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870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00">
                <a:latin typeface="Calibri" panose="020F0502020204030204" charset="0"/>
              </a:endParaRPr>
            </a:p>
          </p:txBody>
        </p:sp>
        <p:sp>
          <p:nvSpPr>
            <p:cNvPr id="21" name="Oval 180"/>
            <p:cNvSpPr>
              <a:spLocks noChangeArrowheads="1"/>
            </p:cNvSpPr>
            <p:nvPr/>
          </p:nvSpPr>
          <p:spPr bwMode="auto">
            <a:xfrm>
              <a:off x="987" y="773"/>
              <a:ext cx="1255" cy="2720"/>
            </a:xfrm>
            <a:prstGeom prst="ellipse">
              <a:avLst/>
            </a:prstGeom>
            <a:solidFill>
              <a:srgbClr val="33CC33"/>
            </a:solidFill>
            <a:ln w="9525" algn="ctr">
              <a:noFill/>
              <a:round/>
            </a:ln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8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4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90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92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8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4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870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00">
                <a:latin typeface="Calibri" panose="020F0502020204030204" charset="0"/>
              </a:endParaRPr>
            </a:p>
          </p:txBody>
        </p:sp>
        <p:sp>
          <p:nvSpPr>
            <p:cNvPr id="22" name="Oval 181"/>
            <p:cNvSpPr>
              <a:spLocks noChangeArrowheads="1"/>
            </p:cNvSpPr>
            <p:nvPr/>
          </p:nvSpPr>
          <p:spPr bwMode="auto">
            <a:xfrm>
              <a:off x="1023" y="773"/>
              <a:ext cx="904" cy="2720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rgbClr val="006699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8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4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90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92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8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4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870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00">
                <a:latin typeface="Calibri" panose="020F0502020204030204" charset="0"/>
              </a:endParaRPr>
            </a:p>
          </p:txBody>
        </p:sp>
        <p:sp>
          <p:nvSpPr>
            <p:cNvPr id="23" name="Oval 182"/>
            <p:cNvSpPr>
              <a:spLocks noChangeArrowheads="1"/>
            </p:cNvSpPr>
            <p:nvPr/>
          </p:nvSpPr>
          <p:spPr bwMode="auto">
            <a:xfrm>
              <a:off x="1100" y="947"/>
              <a:ext cx="748" cy="2720"/>
            </a:xfrm>
            <a:prstGeom prst="ellipse">
              <a:avLst/>
            </a:prstGeom>
            <a:solidFill>
              <a:srgbClr val="33CC33">
                <a:alpha val="59999"/>
              </a:srgbClr>
            </a:solidFill>
            <a:ln w="9525" algn="ctr">
              <a:noFill/>
              <a:rou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8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4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90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92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8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4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870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00">
                <a:latin typeface="Calibri" panose="020F0502020204030204" charset="0"/>
              </a:endParaRPr>
            </a:p>
          </p:txBody>
        </p:sp>
      </p:grpSp>
      <p:grpSp>
        <p:nvGrpSpPr>
          <p:cNvPr id="13" name="Group 183"/>
          <p:cNvGrpSpPr/>
          <p:nvPr/>
        </p:nvGrpSpPr>
        <p:grpSpPr bwMode="auto">
          <a:xfrm>
            <a:off x="3833888" y="4587033"/>
            <a:ext cx="271549" cy="598338"/>
            <a:chOff x="3742" y="746"/>
            <a:chExt cx="1312" cy="2913"/>
          </a:xfrm>
        </p:grpSpPr>
        <p:sp>
          <p:nvSpPr>
            <p:cNvPr id="15" name="Oval 184"/>
            <p:cNvSpPr>
              <a:spLocks noChangeArrowheads="1"/>
            </p:cNvSpPr>
            <p:nvPr/>
          </p:nvSpPr>
          <p:spPr bwMode="auto">
            <a:xfrm>
              <a:off x="3742" y="746"/>
              <a:ext cx="1090" cy="2739"/>
            </a:xfrm>
            <a:prstGeom prst="ellipse">
              <a:avLst/>
            </a:prstGeom>
            <a:gradFill rotWithShape="1">
              <a:gsLst>
                <a:gs pos="0">
                  <a:srgbClr val="762F47"/>
                </a:gs>
                <a:gs pos="100000">
                  <a:srgbClr val="FF6699">
                    <a:alpha val="0"/>
                  </a:srgbClr>
                </a:gs>
              </a:gsLst>
              <a:lin ang="2700000" scaled="1"/>
            </a:gradFill>
            <a:ln w="9525" algn="ctr">
              <a:noFill/>
              <a:rou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8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4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90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92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8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4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870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00">
                <a:latin typeface="Calibri" panose="020F0502020204030204" charset="0"/>
              </a:endParaRPr>
            </a:p>
          </p:txBody>
        </p:sp>
        <p:sp>
          <p:nvSpPr>
            <p:cNvPr id="16" name="Oval 185"/>
            <p:cNvSpPr>
              <a:spLocks noChangeArrowheads="1"/>
            </p:cNvSpPr>
            <p:nvPr/>
          </p:nvSpPr>
          <p:spPr bwMode="auto">
            <a:xfrm>
              <a:off x="3799" y="746"/>
              <a:ext cx="1255" cy="2739"/>
            </a:xfrm>
            <a:prstGeom prst="ellipse">
              <a:avLst/>
            </a:prstGeom>
            <a:solidFill>
              <a:srgbClr val="FF4B87"/>
            </a:solidFill>
            <a:ln w="9525" algn="ctr">
              <a:noFill/>
              <a:round/>
            </a:ln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8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4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90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92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8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4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870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00">
                <a:latin typeface="Calibri" panose="020F0502020204030204" charset="0"/>
              </a:endParaRPr>
            </a:p>
          </p:txBody>
        </p:sp>
        <p:sp>
          <p:nvSpPr>
            <p:cNvPr id="17" name="Oval 186"/>
            <p:cNvSpPr>
              <a:spLocks noChangeArrowheads="1"/>
            </p:cNvSpPr>
            <p:nvPr/>
          </p:nvSpPr>
          <p:spPr bwMode="auto">
            <a:xfrm>
              <a:off x="3835" y="746"/>
              <a:ext cx="904" cy="273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rgbClr val="FF6699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8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4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90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92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8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4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870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00">
                <a:latin typeface="Calibri" panose="020F0502020204030204" charset="0"/>
              </a:endParaRPr>
            </a:p>
          </p:txBody>
        </p:sp>
        <p:sp>
          <p:nvSpPr>
            <p:cNvPr id="19" name="Oval 187"/>
            <p:cNvSpPr>
              <a:spLocks noChangeArrowheads="1"/>
            </p:cNvSpPr>
            <p:nvPr/>
          </p:nvSpPr>
          <p:spPr bwMode="auto">
            <a:xfrm>
              <a:off x="3912" y="920"/>
              <a:ext cx="748" cy="2739"/>
            </a:xfrm>
            <a:prstGeom prst="ellipse">
              <a:avLst/>
            </a:prstGeom>
            <a:solidFill>
              <a:srgbClr val="FF4B87">
                <a:alpha val="59999"/>
              </a:srgbClr>
            </a:solidFill>
            <a:ln w="9525" algn="ctr">
              <a:noFill/>
              <a:rou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8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94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903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92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88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847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8705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00">
                <a:latin typeface="Calibri" panose="020F0502020204030204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199297" y="4683242"/>
            <a:ext cx="1415865" cy="461711"/>
          </a:xfrm>
          <a:prstGeom prst="rect">
            <a:avLst/>
          </a:prstGeom>
        </p:spPr>
        <p:txBody>
          <a:bodyPr wrap="none" lIns="91486" tIns="45743" rIns="91486" bIns="45743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2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4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70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85875">
              <a:defRPr/>
            </a:pPr>
            <a:r>
              <a:rPr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内部网络</a:t>
            </a:r>
            <a:endParaRPr lang="zh-CN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80296" y="2815683"/>
            <a:ext cx="5100279" cy="707933"/>
          </a:xfrm>
          <a:prstGeom prst="rect">
            <a:avLst/>
          </a:prstGeom>
        </p:spPr>
        <p:txBody>
          <a:bodyPr wrap="square" lIns="91486" tIns="45743" rIns="91486" bIns="45743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2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4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70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85875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OpenStack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节点之间管理通信，及访问互联网 ，采用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75175" y="5239438"/>
            <a:ext cx="5100279" cy="707933"/>
          </a:xfrm>
          <a:prstGeom prst="rect">
            <a:avLst/>
          </a:prstGeom>
        </p:spPr>
        <p:txBody>
          <a:bodyPr wrap="square" lIns="91486" tIns="45743" rIns="91486" bIns="45743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2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4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70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85875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OpenStack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虚机之间互访，采用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Host-Only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51375" y="3712461"/>
            <a:ext cx="5100279" cy="707933"/>
          </a:xfrm>
          <a:prstGeom prst="rect">
            <a:avLst/>
          </a:prstGeom>
        </p:spPr>
        <p:txBody>
          <a:bodyPr wrap="square" lIns="91486" tIns="45743" rIns="91486" bIns="45743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2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4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70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85875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192.168.104.10/24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875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Gateway: 192.168.104.1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88289" y="6041856"/>
            <a:ext cx="5100279" cy="400156"/>
          </a:xfrm>
          <a:prstGeom prst="rect">
            <a:avLst/>
          </a:prstGeom>
        </p:spPr>
        <p:txBody>
          <a:bodyPr wrap="square" lIns="91486" tIns="45743" rIns="91486" bIns="45743">
            <a:sp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90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92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47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870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85875"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10.1.1.10/24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07975" y="1143794"/>
            <a:ext cx="10744200" cy="6858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选择“编辑”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-&gt;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“虚拟网络编辑器”，点“更改设置”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1813823"/>
            <a:ext cx="3609524" cy="23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65" y="1981994"/>
            <a:ext cx="5638095" cy="48065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6556375" y="1619732"/>
            <a:ext cx="5105400" cy="46482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选择“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VMnet8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”，更改子网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192.168.104.0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，子网掩码为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255.255.255.0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取消勾选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使用本地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DHCP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服务将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IP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地址分配给虚拟机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1067594"/>
            <a:ext cx="5647619" cy="57524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6251575" y="1078326"/>
            <a:ext cx="5105400" cy="1208467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点击“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NAT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设置”，更改网关为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192.168.104.2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811" y="1067594"/>
            <a:ext cx="5628571" cy="5429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80" y="2082320"/>
            <a:ext cx="4676190" cy="49809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06388" y="1219994"/>
            <a:ext cx="11585574" cy="54102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OpenStack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安装方式，一般分为如下三种方式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</a:rPr>
              <a:t>脚本安装，如</a:t>
            </a:r>
            <a:r>
              <a:rPr lang="en-US" altLang="zh-CN" sz="2200" b="1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</a:rPr>
              <a:t>（一套脚本工具）  </a:t>
            </a:r>
            <a:r>
              <a:rPr lang="zh-CN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===  </a:t>
            </a:r>
            <a:r>
              <a:rPr lang="zh-CN" altLang="en-US" sz="2200" b="1" dirty="0">
                <a:solidFill>
                  <a:srgbClr val="FF0000"/>
                </a:solidFill>
              </a:rPr>
              <a:t>本实验采用方式</a:t>
            </a:r>
            <a:endParaRPr lang="en-US" altLang="zh-CN" sz="2200" b="1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</a:rPr>
              <a:t>自动化部署工具安装</a:t>
            </a:r>
            <a:endParaRPr lang="en-US" altLang="zh-CN" sz="2200" b="1" dirty="0">
              <a:solidFill>
                <a:schemeClr val="bg2">
                  <a:lumMod val="25000"/>
                </a:schemeClr>
              </a:solidFill>
            </a:endParaRPr>
          </a:p>
          <a:p>
            <a:pPr marL="609600" lvl="1" indent="0">
              <a:buNone/>
            </a:pP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xCAT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一款开源的集群管理和配置软件，功能强大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609600" lvl="1" indent="0"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      Chef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（一款自动化服务器配置管理工具，用来快速部署软件及其依赖包，目前被应用到云环      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609600" lvl="1" indent="0"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              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境部署）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609600" lvl="1" indent="0"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      Puppet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（使用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Ruby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语言开发的自动化配置管理工具）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609600" lvl="1" indent="0"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      Kickstart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Red Hat Linux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系统支持的一种快速安装工具）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609600" lvl="1" indent="0"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。。。。。。</a:t>
            </a:r>
            <a:r>
              <a:rPr lang="en-US" altLang="zh-CN" sz="2200" b="1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endParaRPr lang="en-US" altLang="zh-CN" sz="2200" b="1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chemeClr val="bg2">
                    <a:lumMod val="25000"/>
                  </a:schemeClr>
                </a:solidFill>
              </a:rPr>
              <a:t>源代码手工安装</a:t>
            </a:r>
            <a:endParaRPr lang="en-US" altLang="zh-CN" sz="2200" b="1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2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endParaRPr lang="en-US" altLang="zh-CN" sz="2800" b="1" dirty="0">
              <a:solidFill>
                <a:srgbClr val="28A7E1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748057" y="1067595"/>
            <a:ext cx="9313517" cy="6858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点击“添加网络”，增加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VMnet2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1677194"/>
            <a:ext cx="5647619" cy="51904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75" y="2667794"/>
            <a:ext cx="3047999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748057" y="1067595"/>
            <a:ext cx="10989918" cy="6858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设置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VMnet2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网络为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10.1.1.0/24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，并取消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DHCP,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点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应用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按钮后再点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确定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按钮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1747563"/>
            <a:ext cx="5590476" cy="50476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748057" y="1067595"/>
            <a:ext cx="10989918" cy="6858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主机网络连接可以看到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VMnet1,VMnet2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VMnet8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73" y="2239317"/>
            <a:ext cx="10314286" cy="35526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748057" y="1067594"/>
            <a:ext cx="3065118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实验虚机网络设置：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第一块网卡网络连接选择“自定义”，并在下拉框中选择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VMnet8(NAT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模式）”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6575" y="915194"/>
            <a:ext cx="6961905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190938"/>
            <a:ext cx="3065118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点击“添加”，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硬件类型选择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“网络适配器”，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点“完成”，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增加第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块网卡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5975" y="1038571"/>
            <a:ext cx="8580952" cy="561895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190938"/>
            <a:ext cx="3065118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第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块网卡网络连接选择“自定义”，并在下拉框中选择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VMnet2(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仅主机模式）”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点“确定”后完成虚机设置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7975" y="907780"/>
            <a:ext cx="7781057" cy="582411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190938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开始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OpenStack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安装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Step1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： 设置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root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用户密码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sudo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passwd root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，此时会提示输入当前登录用户密码，输入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123456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后，输入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root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用户密码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用户自定义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，并再次输入确认， 例如此处设置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root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密码为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ossdbg1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4575" y="4115594"/>
            <a:ext cx="46482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190938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Step2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： 设置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root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用户允许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SSH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su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-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并输入设置的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root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密码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ossdbg1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，切换到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root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用户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vi 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etc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ssh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sshd_config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 打开该文件并进行编辑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0575" y="3505994"/>
            <a:ext cx="5715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190938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将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PermitRootLogin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prohibit-password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更改为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PermitRootLogin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yes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文件修改方法：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找到需要修改的行，按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ins!ert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键，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进入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insert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 模式，输入内容后，               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按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esc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键退出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insert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模式后，按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wq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存盘保存即可                                           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1805462"/>
            <a:ext cx="6171429" cy="501847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190938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systemctl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restart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sshd.service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，重启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ssh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服务，让修改的配置生效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9575" y="2362994"/>
            <a:ext cx="75438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06388" y="1219994"/>
            <a:ext cx="11585574" cy="46482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安装参考文档：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官网：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</a:rPr>
              <a:t>https://docs.openstack.org/install-guide/ 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</a:rPr>
              <a:t>                  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endParaRPr lang="en-US" altLang="zh-CN" sz="2800" b="1" dirty="0">
              <a:solidFill>
                <a:srgbClr val="28A7E1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百度搜索 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openstack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安装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60575" y="3313261"/>
            <a:ext cx="6957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</a:rPr>
              <a:t>https://docs.openstack.org/devstack/latest/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190938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验证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root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用户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SSH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登录是否生效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exit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， 从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root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用户退回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testuser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用户，执行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ssh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root@localhost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输入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root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密码后，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发现可以登录，说明设置成功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5293" y="1068650"/>
            <a:ext cx="6419048" cy="556154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190938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FAQ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：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问题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： 没有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etc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ssh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sshd_config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原因： 安装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ubuntu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时，没有安装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openssh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组件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解决方法：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apt-get install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openssh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-server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apt-get install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openssh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-client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190938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FAQ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：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问题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：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vi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命令无法执行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原因：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vim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编辑器未安装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解决方法：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apt-get install vim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190938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Step3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： 设置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地址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l (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英文字母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L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的小写，不是数字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1)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，查看当前网卡名称及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MAC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地址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如下：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ens33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，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MAC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00:0c:29:88:5e:47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ens38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 ，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MAC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00:0c:29:88:5e:51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6675" y="3417336"/>
            <a:ext cx="9525000" cy="316739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190938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与虚机网卡实际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MAC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对照，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确认网卡名称与实际网卡的对应关系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右击虚机，选择“设置”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9861" y="832217"/>
            <a:ext cx="4685714" cy="566462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190938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选择一个网卡（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NAT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类型），点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“高级”按钮，检查弹出的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网络适配器高级设置中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MAC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地址”值，当前为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00:0c:29:88:5e:47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，与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ens33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对应的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MAC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一致， 另外一个同样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方法可确认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4775" y="936356"/>
            <a:ext cx="6847619" cy="576696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190938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vi 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etc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/network/interfaces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设置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地址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576" y="1981994"/>
            <a:ext cx="5109943" cy="6524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27" y="2813013"/>
            <a:ext cx="6565348" cy="381718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reboot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重启，重启完成后登录系统，执行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r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， 查看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地址生效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ping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hlinkClick r:id="rId1"/>
              </a:rPr>
              <a:t>www.baidu.com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 查看网络连接是否成功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18" y="2058194"/>
            <a:ext cx="9220200" cy="1581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63" y="4725194"/>
            <a:ext cx="7914648" cy="143809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Step4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： 安装</a:t>
            </a:r>
            <a:r>
              <a:rPr lang="en-US" altLang="zh-CN" sz="2400" b="1" dirty="0" err="1">
                <a:solidFill>
                  <a:schemeClr val="bg2">
                    <a:lumMod val="25000"/>
                  </a:schemeClr>
                </a:solidFill>
              </a:rPr>
              <a:t>SecureCRT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工具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  <a:r>
              <a:rPr lang="en-US" altLang="zh-CN" dirty="0" err="1"/>
              <a:t>SecureCRT</a:t>
            </a:r>
            <a:r>
              <a:rPr lang="zh-CN" altLang="en-US" dirty="0"/>
              <a:t>是最常用的终端仿真程序，简单的说就是</a:t>
            </a:r>
            <a:r>
              <a:rPr lang="en-US" altLang="zh-CN" dirty="0"/>
              <a:t>Windows</a:t>
            </a:r>
            <a:r>
              <a:rPr lang="zh-CN" altLang="en-US" dirty="0"/>
              <a:t>下登录</a:t>
            </a:r>
            <a:r>
              <a:rPr lang="en-US" altLang="zh-CN" dirty="0"/>
              <a:t>UNIX</a:t>
            </a:r>
            <a:r>
              <a:rPr lang="zh-CN" altLang="en-US" dirty="0"/>
              <a:t>或</a:t>
            </a:r>
            <a:r>
              <a:rPr lang="en-US" altLang="zh-CN" dirty="0" err="1"/>
              <a:t>Liunx</a:t>
            </a:r>
            <a:r>
              <a:rPr lang="zh-CN" altLang="en-US" dirty="0"/>
              <a:t>服务器主机的软件</a:t>
            </a:r>
            <a:endParaRPr lang="en-US" altLang="zh-CN" dirty="0"/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      </a:t>
            </a:r>
            <a:r>
              <a:rPr lang="zh-CN" altLang="en-US" dirty="0"/>
              <a:t>课程使用免安装版本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9054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运行</a:t>
            </a:r>
            <a:r>
              <a:rPr lang="en-US" altLang="zh-CN" sz="2400" dirty="0"/>
              <a:t>SecureCRTPortable.exe</a:t>
            </a:r>
            <a:r>
              <a:rPr lang="zh-CN" altLang="en-US" sz="2400" dirty="0"/>
              <a:t>，打开该软件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32" y="1954876"/>
            <a:ext cx="12198350" cy="47515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06388" y="1219994"/>
            <a:ext cx="11585574" cy="46482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环境要求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右图为官网上推荐硬件需求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endParaRPr lang="en-US" altLang="zh-CN" sz="2800" b="1" dirty="0">
              <a:solidFill>
                <a:srgbClr val="28A7E1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7575" y="991394"/>
            <a:ext cx="6857143" cy="576190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964817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在“连接”窗口，点击“快速连接”按钮，设置主机名为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地址，用户名为登录账号，并勾中“保存会话”，点“连接”按钮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118" y="2280135"/>
            <a:ext cx="3733351" cy="4438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775" y="2203862"/>
            <a:ext cx="4953000" cy="459119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142874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输入</a:t>
            </a:r>
            <a:r>
              <a:rPr lang="en-US" altLang="zh-CN" sz="2400" dirty="0" err="1"/>
              <a:t>testuser</a:t>
            </a:r>
            <a:r>
              <a:rPr lang="zh-CN" altLang="en-US" sz="2400" dirty="0"/>
              <a:t>的密码 </a:t>
            </a:r>
            <a:r>
              <a:rPr lang="en-US" altLang="zh-CN" sz="2400" dirty="0"/>
              <a:t>123456</a:t>
            </a:r>
            <a:r>
              <a:rPr lang="zh-CN" altLang="en-US" sz="2400" dirty="0"/>
              <a:t>，勾中“保存密码”，点“确定”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6375" y="3062119"/>
            <a:ext cx="4831657" cy="247639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142874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连接成功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175" y="2134394"/>
            <a:ext cx="7539516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142874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选择</a:t>
            </a:r>
            <a:r>
              <a:rPr lang="en-US" altLang="zh-CN" sz="2400" dirty="0"/>
              <a:t>”</a:t>
            </a:r>
            <a:r>
              <a:rPr lang="zh-CN" altLang="en-US" sz="2400" dirty="0"/>
              <a:t>选项</a:t>
            </a:r>
            <a:r>
              <a:rPr lang="en-US" altLang="zh-CN" sz="2400" dirty="0"/>
              <a:t>”-&gt;”</a:t>
            </a:r>
            <a:r>
              <a:rPr lang="zh-CN" altLang="en-US" sz="2400" dirty="0"/>
              <a:t>会话选项</a:t>
            </a:r>
            <a:r>
              <a:rPr lang="en-US" altLang="zh-CN" sz="2400" dirty="0"/>
              <a:t>”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选择</a:t>
            </a:r>
            <a:r>
              <a:rPr lang="en-US" altLang="zh-CN" sz="2400" dirty="0"/>
              <a:t>”</a:t>
            </a:r>
            <a:r>
              <a:rPr lang="zh-CN" altLang="en-US" sz="2400" dirty="0"/>
              <a:t>外观</a:t>
            </a:r>
            <a:r>
              <a:rPr lang="en-US" altLang="zh-CN" sz="2400" dirty="0"/>
              <a:t>”</a:t>
            </a:r>
            <a:r>
              <a:rPr lang="zh-CN" altLang="en-US" sz="2400" dirty="0"/>
              <a:t>，将字符编码修改为</a:t>
            </a:r>
            <a:r>
              <a:rPr lang="en-US" altLang="zh-CN" sz="2400" dirty="0"/>
              <a:t>UTF-8 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2972594"/>
            <a:ext cx="3874026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75" y="1067594"/>
            <a:ext cx="56388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Step5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： 将官方的安装源更换为国内安装源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r>
              <a:rPr lang="en-US" altLang="zh-CN" sz="2400" b="1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安装过程中会从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个地方下载安装包：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Ubuntu</a:t>
            </a:r>
            <a:r>
              <a:rPr lang="zh-CN" altLang="en-US" sz="2400" dirty="0"/>
              <a:t>的</a:t>
            </a:r>
            <a:r>
              <a:rPr lang="en-US" altLang="zh-CN" sz="2400" dirty="0"/>
              <a:t>apt</a:t>
            </a:r>
            <a:r>
              <a:rPr lang="zh-CN" altLang="en-US" sz="2400" dirty="0"/>
              <a:t>源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Python</a:t>
            </a:r>
            <a:r>
              <a:rPr lang="zh-CN" altLang="en-US" sz="2400" dirty="0"/>
              <a:t>包的</a:t>
            </a:r>
            <a:r>
              <a:rPr lang="en-US" altLang="zh-CN" sz="2400" dirty="0"/>
              <a:t>pip</a:t>
            </a:r>
            <a:r>
              <a:rPr lang="zh-CN" altLang="en-US" sz="2400" dirty="0"/>
              <a:t>源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OpenStack</a:t>
            </a:r>
            <a:r>
              <a:rPr lang="zh-CN" altLang="en-US" sz="2400" dirty="0"/>
              <a:t>自己的源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这些源基本上都是国外的源，安装下载网速慢，因此需要更换为国内的镜像源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切换到 </a:t>
            </a:r>
            <a:r>
              <a:rPr lang="en-US" altLang="zh-CN" sz="2400" dirty="0"/>
              <a:t>root</a:t>
            </a:r>
            <a:r>
              <a:rPr lang="zh-CN" altLang="en-US" sz="2400" dirty="0"/>
              <a:t>用户，然后备份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/apt/</a:t>
            </a:r>
            <a:r>
              <a:rPr lang="en-US" altLang="zh-CN" sz="2400" dirty="0" err="1"/>
              <a:t>sources.list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2591594"/>
            <a:ext cx="7872019" cy="21573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执行</a:t>
            </a:r>
            <a:r>
              <a:rPr lang="en-US" altLang="zh-CN" sz="2400" dirty="0"/>
              <a:t>vi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/apt/</a:t>
            </a:r>
            <a:r>
              <a:rPr lang="en-US" altLang="zh-CN" sz="2400" dirty="0" err="1"/>
              <a:t>sources.list</a:t>
            </a:r>
            <a:r>
              <a:rPr lang="en-US" altLang="zh-CN" sz="2400" dirty="0"/>
              <a:t>,</a:t>
            </a:r>
            <a:r>
              <a:rPr lang="zh-CN" altLang="en-US" sz="2400" dirty="0"/>
              <a:t>修改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/apt/</a:t>
            </a:r>
            <a:r>
              <a:rPr lang="en-US" altLang="zh-CN" sz="2400" dirty="0" err="1"/>
              <a:t>sources.list</a:t>
            </a:r>
            <a:r>
              <a:rPr lang="zh-CN" altLang="en-US" sz="2400" dirty="0"/>
              <a:t>文件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修改方法：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</a:t>
            </a:r>
            <a:r>
              <a:rPr lang="zh-CN" altLang="en-US" sz="2400" dirty="0"/>
              <a:t>光标移动到文件首位（如果不在，输入</a:t>
            </a:r>
            <a:r>
              <a:rPr lang="en-US" altLang="zh-CN" sz="2400" dirty="0"/>
              <a:t>gg</a:t>
            </a:r>
            <a:r>
              <a:rPr lang="zh-CN" altLang="en-US" sz="2400" dirty="0"/>
              <a:t>），输入</a:t>
            </a:r>
            <a:r>
              <a:rPr lang="en-US" altLang="zh-CN" sz="2400" dirty="0" err="1"/>
              <a:t>dG</a:t>
            </a:r>
            <a:r>
              <a:rPr lang="zh-CN" altLang="en-US" sz="2400" dirty="0"/>
              <a:t>，该文件内容将被清空，输入如下内容，保存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075" y="3437214"/>
            <a:ext cx="9829800" cy="257675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Step6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： 更新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Ubuntu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apt-get update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Update </a:t>
            </a:r>
            <a:r>
              <a:rPr lang="zh-CN" altLang="en-US" sz="2400" dirty="0"/>
              <a:t>作用是从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/apt/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source.list</a:t>
            </a:r>
            <a:r>
              <a:rPr lang="zh-CN" altLang="en-US" sz="2400" dirty="0"/>
              <a:t>中定义的源中去同步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包的索引文件，即运行这个命令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其实并没有更新软件，相当于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Windows</a:t>
            </a:r>
            <a:r>
              <a:rPr lang="zh-CN" altLang="en-US" sz="2400" dirty="0"/>
              <a:t>系统的检查更新，获取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的是软件的状态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6175" y="1524794"/>
            <a:ext cx="6466667" cy="23238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75" y="4617989"/>
            <a:ext cx="7085714" cy="71428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apt-get upgrade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2058194"/>
            <a:ext cx="11887200" cy="30313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70973" y="5792139"/>
            <a:ext cx="10504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upgrade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则是根据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update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命令同步好了的包的索引文件，去真正地更新软件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39114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apt-get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dist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-upgrade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，完成后执行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reboot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重启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/>
              <a:t>apt-get upgrade </a:t>
            </a:r>
            <a:r>
              <a:rPr lang="zh-CN" altLang="en-US" dirty="0"/>
              <a:t>和 </a:t>
            </a:r>
            <a:r>
              <a:rPr lang="en-US" altLang="zh-CN" dirty="0"/>
              <a:t>apt-get </a:t>
            </a:r>
            <a:r>
              <a:rPr lang="en-US" altLang="zh-CN" dirty="0" err="1"/>
              <a:t>dist</a:t>
            </a:r>
            <a:r>
              <a:rPr lang="en-US" altLang="zh-CN" dirty="0"/>
              <a:t>-upgrade </a:t>
            </a:r>
            <a:r>
              <a:rPr lang="zh-CN" altLang="en-US" dirty="0"/>
              <a:t>本质上是没有什么不同的。只不过，</a:t>
            </a:r>
            <a:r>
              <a:rPr lang="en-US" altLang="zh-CN" dirty="0" err="1"/>
              <a:t>dist</a:t>
            </a:r>
            <a:r>
              <a:rPr lang="en-US" altLang="zh-CN" dirty="0"/>
              <a:t>-upgrade </a:t>
            </a:r>
            <a:r>
              <a:rPr lang="zh-CN" altLang="en-US" dirty="0"/>
              <a:t>会识别出当依赖关系改变的情形并作出处理，而</a:t>
            </a:r>
            <a:r>
              <a:rPr lang="en-US" altLang="zh-CN" dirty="0"/>
              <a:t>upgrade</a:t>
            </a:r>
            <a:r>
              <a:rPr lang="zh-CN" altLang="en-US" dirty="0"/>
              <a:t>对此情形不处理。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例如软件包 </a:t>
            </a:r>
            <a:r>
              <a:rPr lang="en-US" altLang="zh-CN" dirty="0"/>
              <a:t>a </a:t>
            </a:r>
            <a:r>
              <a:rPr lang="zh-CN" altLang="en-US" dirty="0"/>
              <a:t>原先依赖 </a:t>
            </a:r>
            <a:r>
              <a:rPr lang="en-US" altLang="zh-CN" dirty="0"/>
              <a:t>b c d</a:t>
            </a:r>
            <a:r>
              <a:rPr lang="zh-CN" altLang="en-US" dirty="0"/>
              <a:t>，但是在源里面可能已经升级了，现在是 </a:t>
            </a:r>
            <a:r>
              <a:rPr lang="en-US" altLang="zh-CN" dirty="0"/>
              <a:t>a </a:t>
            </a:r>
            <a:r>
              <a:rPr lang="zh-CN" altLang="en-US" dirty="0"/>
              <a:t>依赖 </a:t>
            </a:r>
            <a:r>
              <a:rPr lang="en-US" altLang="zh-CN" dirty="0"/>
              <a:t>b c e</a:t>
            </a:r>
            <a:r>
              <a:rPr lang="zh-CN" altLang="en-US" dirty="0"/>
              <a:t>。这种情况下，</a:t>
            </a:r>
            <a:r>
              <a:rPr lang="en-US" altLang="zh-CN" dirty="0" err="1"/>
              <a:t>dist</a:t>
            </a:r>
            <a:r>
              <a:rPr lang="en-US" altLang="zh-CN" dirty="0"/>
              <a:t>-upgrade </a:t>
            </a:r>
            <a:r>
              <a:rPr lang="zh-CN" altLang="en-US" dirty="0"/>
              <a:t>会删除 </a:t>
            </a:r>
            <a:r>
              <a:rPr lang="en-US" altLang="zh-CN" dirty="0"/>
              <a:t>d </a:t>
            </a:r>
            <a:r>
              <a:rPr lang="zh-CN" altLang="en-US" dirty="0"/>
              <a:t>安装 </a:t>
            </a:r>
            <a:r>
              <a:rPr lang="en-US" altLang="zh-CN" dirty="0"/>
              <a:t>e</a:t>
            </a:r>
            <a:r>
              <a:rPr lang="zh-CN" altLang="en-US" dirty="0"/>
              <a:t>，并把 </a:t>
            </a:r>
            <a:r>
              <a:rPr lang="en-US" altLang="zh-CN" dirty="0"/>
              <a:t>a </a:t>
            </a:r>
            <a:r>
              <a:rPr lang="zh-CN" altLang="en-US" dirty="0"/>
              <a:t>软件包升级，而 </a:t>
            </a:r>
            <a:r>
              <a:rPr lang="en-US" altLang="zh-CN" dirty="0"/>
              <a:t>upgrade </a:t>
            </a:r>
            <a:r>
              <a:rPr lang="zh-CN" altLang="en-US" dirty="0"/>
              <a:t>会认为依赖关系改变而拒绝升级 </a:t>
            </a:r>
            <a:r>
              <a:rPr lang="en-US" altLang="zh-CN" dirty="0"/>
              <a:t>a </a:t>
            </a:r>
            <a:r>
              <a:rPr lang="zh-CN" altLang="en-US" dirty="0"/>
              <a:t>软件包。</a:t>
            </a:r>
            <a:endParaRPr lang="zh-CN" altLang="en-US" dirty="0"/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820" y="1905794"/>
            <a:ext cx="11352381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06388" y="1219994"/>
            <a:ext cx="11585574" cy="46482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    官网给出的最小配置需求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/>
              <a:t>Controller Node: 1 processor, 4 GB memory, and 5 GB storage</a:t>
            </a:r>
            <a:endParaRPr lang="en-US" altLang="zh-CN" dirty="0"/>
          </a:p>
          <a:p>
            <a:r>
              <a:rPr lang="en-US" altLang="zh-CN" dirty="0"/>
              <a:t>Compute Node: 1 processor, 2 GB memory, and 10 GB storage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综上所述，本实验采用的</a:t>
            </a:r>
            <a:r>
              <a:rPr lang="en-US" altLang="zh-CN" dirty="0"/>
              <a:t>all-in-one </a:t>
            </a:r>
            <a:r>
              <a:rPr lang="zh-CN" altLang="en-US" dirty="0"/>
              <a:t>虚机规格如下：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VCPU</a:t>
            </a:r>
            <a:r>
              <a:rPr lang="zh-CN" altLang="en-US" dirty="0">
                <a:solidFill>
                  <a:srgbClr val="FF0000"/>
                </a:solidFill>
              </a:rPr>
              <a:t>， </a:t>
            </a:r>
            <a:r>
              <a:rPr lang="en-US" altLang="zh-CN" dirty="0">
                <a:solidFill>
                  <a:srgbClr val="FF0000"/>
                </a:solidFill>
              </a:rPr>
              <a:t>8G</a:t>
            </a:r>
            <a:r>
              <a:rPr lang="zh-CN" altLang="en-US" dirty="0">
                <a:solidFill>
                  <a:srgbClr val="FF0000"/>
                </a:solidFill>
              </a:rPr>
              <a:t>内存， </a:t>
            </a:r>
            <a:r>
              <a:rPr lang="en-US" altLang="zh-CN" dirty="0">
                <a:solidFill>
                  <a:srgbClr val="FF0000"/>
                </a:solidFill>
              </a:rPr>
              <a:t>80Gdisk 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个网卡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endParaRPr lang="en-US" altLang="zh-CN" sz="2800" b="1" dirty="0">
              <a:solidFill>
                <a:srgbClr val="28A7E1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Step7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： 安装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git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工具包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apt-get install git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3375" y="2917868"/>
            <a:ext cx="6952943" cy="1900152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Step8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： 安装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pip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输入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pip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，如果提示未安装，则执行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apt-get install python-pip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进行安装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安装完成执行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pip –V(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大写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V)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检查版本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775" y="2591594"/>
            <a:ext cx="7848600" cy="1295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4549062"/>
            <a:ext cx="6248400" cy="428571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pip install –upgrade pip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进行升级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python -m pip install --upgrade pip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2286794"/>
            <a:ext cx="11506200" cy="164496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FAQ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问题：执行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pip install –upgrade pip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进行升级后，再执行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pip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命令报错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解决方法：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root@ubuntu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:~# cd 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usr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/bin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root@ubuntu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:/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usr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/bin# vi pip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将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sys.exit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(main())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更改为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sys.exit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(__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main__._main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())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3175" y="2439194"/>
            <a:ext cx="4273037" cy="2238257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FAQ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问题：执行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pip install –upgrade pip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进行升级后，再执行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pip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命令报错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解决方法：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root@ubuntu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:~# cd 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usr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/bin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root@ubuntu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:/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usr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/bin# vi pip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将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sys.exit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(main())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更改为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sys.exit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(__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main__._main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())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3175" y="2439194"/>
            <a:ext cx="4273037" cy="2238257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Step9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： 设置时间同步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时区在安装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ubuntu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时已设置，如果未设置，需要执行如下命令：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dpkg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-reconfigure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tzdata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， 选择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Asia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3048794"/>
            <a:ext cx="11582400" cy="363842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选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Shanghai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，回车即可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1863182"/>
            <a:ext cx="4267200" cy="4386012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10022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apt-get install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ntpdate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,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安装时间同步工具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ntpdate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cn.pool.ntp.org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进行时间同步，执行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date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检查同步后系统当前时间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1876771"/>
            <a:ext cx="9296400" cy="23912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5334861"/>
            <a:ext cx="8991600" cy="838133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Step10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： 下载</a:t>
            </a:r>
            <a:r>
              <a:rPr lang="en-US" altLang="zh-CN" sz="2400" b="1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下载时可指定使用的版本，例如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Pike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版本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命令：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mkdir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/opt/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创建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/opt/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目录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git clone https://git.openstack.org/openstack-dev/devstack   /opt/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-b stable/pike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4591844"/>
            <a:ext cx="104394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Step11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： 创建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stack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用户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不允许直接使用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root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用户来安装，因此需要创建一个用户来安装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,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以创建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用户为例。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cd /opt/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/tools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目录，执行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create-stack-user.sh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脚本，该脚本自动创建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用户及同名用户组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975" y="4039394"/>
            <a:ext cx="5142933" cy="14476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07975" y="1296194"/>
            <a:ext cx="5029200" cy="48006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 准备虚机环境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选择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ubuntu64_16045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这个虚机，右击，选择“管理”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-&gt; “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克隆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，克隆一个虚机作为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OpenStack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实验虚机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endParaRPr lang="en-US" altLang="zh-CN" sz="2800" b="1" dirty="0">
              <a:solidFill>
                <a:srgbClr val="28A7E1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6775" y="915194"/>
            <a:ext cx="5716587" cy="57493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为方便起见，将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/opt/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目录 放到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/opt/stack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下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执行命令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mv /opt/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/opt/stack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2667794"/>
            <a:ext cx="7098627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设置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/opt/stack/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用户和用户组为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stack,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并赋予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为系统权限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chown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-R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stack:stack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/opt/stack/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echo "stack ALL=(ALL) NOPASSWD:ALL" &gt;&gt; 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etc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sudoers</a:t>
            </a:r>
            <a:endParaRPr lang="en-US" altLang="zh-CN" sz="2400" dirty="0" err="1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chgrp -R stack /opt/stack/devstack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（切换到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的用户里面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0" y="4755393"/>
            <a:ext cx="6629400" cy="1052476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Step12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： 设置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pip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源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root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用户，将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pip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源更改为国内的豆瓣网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0575" y="2972594"/>
            <a:ext cx="66294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</a:rPr>
              <a:t>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用户，将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pip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源更改为国内的豆瓣网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利用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su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– stack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命令将用户切换为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用户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 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1975" y="2853567"/>
            <a:ext cx="6324600" cy="2028753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Step13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： 修改主机名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可将主机名修改为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openstackall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修改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etc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/hostname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文件和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etc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/hosts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注意，需要将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127.0.1.1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行注释掉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3201194"/>
            <a:ext cx="3200400" cy="8762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298" y="3048794"/>
            <a:ext cx="5267877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Step14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： 编辑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/opt/stack/</a:t>
            </a:r>
            <a:r>
              <a:rPr lang="en-US" altLang="zh-CN" sz="2400" b="1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altLang="zh-CN" sz="2400" b="1" dirty="0" err="1">
                <a:solidFill>
                  <a:schemeClr val="bg2">
                    <a:lumMod val="25000"/>
                  </a:schemeClr>
                </a:solidFill>
              </a:rPr>
              <a:t>local.conf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             运行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安装脚本时，会自动从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local.conf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文件中读取设置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切换到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用户后编辑该文件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注意：直接从登陆用户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testuser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切换到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用户需要输入密码，而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前面没有设置过这个用户的密码，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可以先切换到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root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用户，再从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root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切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换到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stack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3858799"/>
            <a:ext cx="4191000" cy="162839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编辑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local.conf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文件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1775" y="1197730"/>
            <a:ext cx="7419181" cy="5508663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1239045"/>
            <a:ext cx="11125200" cy="525779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Step15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： 手工下载部分安装包及组件（此步可省略）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因为网络问题，在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安装过程中很多时候会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遇到某些安装包或组件下载超时问题，这将导致整个安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装过程失败，因此可以提前手工将一些安装包或组件下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载下来，加快安装过程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             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460375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进入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/opt/stack/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/files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目录，分别执行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da-DK" altLang="zh-CN" sz="2400" dirty="0">
                <a:solidFill>
                  <a:schemeClr val="bg2">
                    <a:lumMod val="25000"/>
                  </a:schemeClr>
                </a:solidFill>
              </a:rPr>
              <a:t>wget -c https://github.com/coreos/etcd/releases/download/v3.1.10/etcd-v3.1.10-linux-amd64.tar.gz</a:t>
            </a:r>
            <a:endParaRPr lang="da-DK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w</a:t>
            </a:r>
            <a:r>
              <a:rPr lang="da-DK" altLang="zh-CN" sz="2400" dirty="0">
                <a:solidFill>
                  <a:schemeClr val="bg2">
                    <a:lumMod val="25000"/>
                  </a:schemeClr>
                </a:solidFill>
              </a:rPr>
              <a:t>get -c  https://github.com/coreos/etcd/releases/download/v3.1.7/etcd-v3.1.7-linux-amd64.tar.gz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注意： </a:t>
            </a:r>
            <a:r>
              <a:rPr lang="zh-CN" altLang="en-US" dirty="0"/>
              <a:t>**一次下载不成功请多执行上面命令几次直到</a:t>
            </a:r>
            <a:r>
              <a:rPr lang="en-US" altLang="zh-CN" dirty="0"/>
              <a:t>finish</a:t>
            </a:r>
            <a:endParaRPr lang="en-US" altLang="zh-CN" dirty="0"/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3886994"/>
            <a:ext cx="106680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进入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/opt/stack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目录，手工下载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openstack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各组件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以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glance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组件为例：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        执行命令：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r>
              <a:rPr lang="en-US" altLang="zh-CN" dirty="0"/>
              <a:t>git clone https://github.com/openstack/glance.git /opt/stack/glance --branch stable/pike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其他组件方法相同，组件有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nova,keystone,neutron,horizon,cinder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975" y="3296527"/>
            <a:ext cx="10210800" cy="20382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07975" y="1143794"/>
            <a:ext cx="5029200" cy="6858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进入克隆虚机向导，点下一步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endParaRPr lang="en-US" altLang="zh-CN" sz="2800" b="1" dirty="0">
              <a:solidFill>
                <a:srgbClr val="28A7E1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985" y="1981994"/>
            <a:ext cx="4876190" cy="40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482" y="1981994"/>
            <a:ext cx="4876190" cy="4057143"/>
          </a:xfrm>
          <a:prstGeom prst="rect">
            <a:avLst/>
          </a:prstGeom>
        </p:spPr>
      </p:pic>
      <p:sp>
        <p:nvSpPr>
          <p:cNvPr id="7" name="内容占位符 3"/>
          <p:cNvSpPr txBox="1"/>
          <p:nvPr/>
        </p:nvSpPr>
        <p:spPr>
          <a:xfrm>
            <a:off x="6058977" y="1143794"/>
            <a:ext cx="5029200" cy="685800"/>
          </a:xfrm>
          <a:prstGeom prst="rect">
            <a:avLst/>
          </a:prstGeom>
          <a:noFill/>
        </p:spPr>
        <p:txBody>
          <a:bodyPr vert="horz" lIns="121917" tIns="60958" rIns="121917" bIns="60958" rtlCol="0">
            <a:noAutofit/>
          </a:bodyPr>
          <a:lstStyle>
            <a:lvl1pPr marL="457200" indent="-4572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选择默认选项，点下一步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endParaRPr lang="en-US" altLang="zh-CN" sz="2800" b="1" dirty="0">
              <a:solidFill>
                <a:srgbClr val="28A7E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用户情况下，进入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/opt/stack/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目录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执行命令：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./stack.sh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开始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devstack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脚本执行，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openstack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安装过程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注意：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</a:t>
            </a:r>
            <a:r>
              <a:rPr lang="zh-CN" altLang="en-US" b="1" dirty="0"/>
              <a:t>整个安装过程持续时间较长，如果遇到其他报错，主要是检查</a:t>
            </a:r>
            <a:r>
              <a:rPr lang="en-US" altLang="zh-CN" b="1" dirty="0" err="1"/>
              <a:t>local.conf</a:t>
            </a:r>
            <a:r>
              <a:rPr lang="zh-CN" altLang="en-US" b="1" dirty="0"/>
              <a:t>，然后执行</a:t>
            </a:r>
            <a:r>
              <a:rPr lang="en-US" altLang="zh-CN" b="1" dirty="0"/>
              <a:t>./unstack.sh</a:t>
            </a:r>
            <a:r>
              <a:rPr lang="zh-CN" altLang="en-US" b="1" dirty="0"/>
              <a:t>和</a:t>
            </a:r>
            <a:r>
              <a:rPr lang="en-US" altLang="zh-CN" b="1" dirty="0"/>
              <a:t>./clean.sh</a:t>
            </a:r>
            <a:r>
              <a:rPr lang="zh-CN" altLang="en-US" b="1" dirty="0"/>
              <a:t>清理上次错误配置，然后再执行</a:t>
            </a:r>
            <a:r>
              <a:rPr lang="en-US" altLang="zh-CN" b="1" dirty="0"/>
              <a:t>./stack.sh</a:t>
            </a:r>
            <a:r>
              <a:rPr lang="zh-CN" altLang="en-US" b="1" dirty="0"/>
              <a:t>，等待完成。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如果遇到超时</a:t>
            </a:r>
            <a:r>
              <a:rPr lang="en-US" altLang="zh-CN" b="1" dirty="0"/>
              <a:t>(timeout)</a:t>
            </a:r>
            <a:r>
              <a:rPr lang="zh-CN" altLang="en-US" b="1" dirty="0"/>
              <a:t>错误，直接再次执行</a:t>
            </a:r>
            <a:r>
              <a:rPr lang="en-US" altLang="zh-CN" b="1" dirty="0"/>
              <a:t>./stack.sh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5587" y="2058194"/>
            <a:ext cx="5791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FAQ: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问题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：执行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./stack.sh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时报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enable-service: command not found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175" y="2286794"/>
            <a:ext cx="8428571" cy="2580952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FAQ: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问题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：解决方法：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zh-CN" altLang="en-US" dirty="0"/>
              <a:t>检查</a:t>
            </a:r>
            <a:r>
              <a:rPr lang="en-US" altLang="zh-CN" dirty="0"/>
              <a:t>/opt/stack/</a:t>
            </a:r>
            <a:r>
              <a:rPr lang="en-US" altLang="zh-CN" dirty="0" err="1"/>
              <a:t>devstack</a:t>
            </a:r>
            <a:r>
              <a:rPr lang="en-US" altLang="zh-CN" dirty="0"/>
              <a:t>/</a:t>
            </a:r>
            <a:r>
              <a:rPr lang="en-US" altLang="zh-CN" dirty="0" err="1"/>
              <a:t>local.conf</a:t>
            </a:r>
            <a:r>
              <a:rPr lang="zh-CN" altLang="en-US" dirty="0"/>
              <a:t>文件，发现存在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enable-service placement-</a:t>
            </a:r>
            <a:r>
              <a:rPr lang="en-US" altLang="zh-CN" dirty="0" err="1"/>
              <a:t>api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enable-service placement-client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修改为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enable_service</a:t>
            </a:r>
            <a:r>
              <a:rPr lang="en-US" altLang="zh-CN" dirty="0"/>
              <a:t> placement-</a:t>
            </a:r>
            <a:r>
              <a:rPr lang="en-US" altLang="zh-CN" dirty="0" err="1"/>
              <a:t>api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enable_service</a:t>
            </a:r>
            <a:r>
              <a:rPr lang="en-US" altLang="zh-CN" dirty="0"/>
              <a:t> placement-client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即可</a:t>
            </a:r>
            <a:endParaRPr lang="zh-CN" altLang="en-US" dirty="0"/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安装完成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1696764"/>
            <a:ext cx="8229600" cy="480008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环境验证：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登录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openstack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， 输入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hlinkClick r:id="rId1"/>
              </a:rPr>
              <a:t>http://192.168.104.10/dashboard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，正常出现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openstack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登录界面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用户名输入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admin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密码输入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admin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回车登录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强烈建议使用</a:t>
            </a:r>
            <a:r>
              <a:rPr lang="en-US" altLang="zh-CN" sz="2400" b="1" dirty="0">
                <a:solidFill>
                  <a:srgbClr val="FF0000"/>
                </a:solidFill>
              </a:rPr>
              <a:t>Google Chrome</a:t>
            </a:r>
            <a:r>
              <a:rPr lang="zh-CN" altLang="en-US" sz="2400" b="1" dirty="0">
                <a:solidFill>
                  <a:srgbClr val="FF0000"/>
                </a:solidFill>
              </a:rPr>
              <a:t>浏览器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775" y="2062544"/>
            <a:ext cx="6414528" cy="44343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计算服务状态检查：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203" y="1677194"/>
            <a:ext cx="10747375" cy="438864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块存储服务状态检查：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202" y="1829594"/>
            <a:ext cx="11125201" cy="3815319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网络服务状态检查：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122" y="1674862"/>
            <a:ext cx="10828571" cy="4809524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ifconfig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检查：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testuser@openstackall</a:t>
            </a:r>
            <a:r>
              <a:rPr lang="en-US" altLang="zh-CN" dirty="0"/>
              <a:t>:/</a:t>
            </a:r>
            <a:r>
              <a:rPr lang="en-US" altLang="zh-CN" dirty="0" err="1"/>
              <a:t>etc</a:t>
            </a:r>
            <a:r>
              <a:rPr lang="en-US" altLang="zh-CN" dirty="0"/>
              <a:t>/neutron/plugins/ml2$ ifconfig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/>
              <a:t>        </a:t>
            </a:r>
            <a:r>
              <a:rPr lang="pt-BR" altLang="zh-CN" dirty="0">
                <a:solidFill>
                  <a:srgbClr val="FF0000"/>
                </a:solidFill>
              </a:rPr>
              <a:t>br-ex</a:t>
            </a:r>
            <a:r>
              <a:rPr lang="pt-BR" altLang="zh-CN" dirty="0"/>
              <a:t>     Link encap:Ethernet  HWaddr 3e:7c:54:2f:a7:c7  </a:t>
            </a:r>
            <a:endParaRPr lang="pt-BR" altLang="zh-CN" dirty="0"/>
          </a:p>
          <a:p>
            <a:pPr marL="0" indent="0">
              <a:buNone/>
            </a:pPr>
            <a:r>
              <a:rPr lang="en-US" altLang="zh-CN" dirty="0"/>
              <a:t>                    inet6 </a:t>
            </a:r>
            <a:r>
              <a:rPr lang="en-US" altLang="zh-CN" dirty="0" err="1"/>
              <a:t>addr</a:t>
            </a:r>
            <a:r>
              <a:rPr lang="en-US" altLang="zh-CN" dirty="0"/>
              <a:t>: fe80::3c7c:54ff:fe2f:a7c7/64 </a:t>
            </a:r>
            <a:r>
              <a:rPr lang="en-US" altLang="zh-CN" dirty="0" err="1"/>
              <a:t>Scope:Link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UP BROADCAST RUNNING MULTICAST  MTU:1500  Metric:1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RX packets:36 errors:0 dropped:0 overruns:0 frame:0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TX packets:19 errors:0 dropped:0 overruns:0 carrier:0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collisions:0 txqueuelen:1000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RX bytes:2148 (2.1 KB)  TX bytes:1906 (1.9 KB)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……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FAQ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问题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：实际使用过程中，发现系统重启后，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linux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bridge agent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服务处于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DOWN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状态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2611070"/>
            <a:ext cx="9514286" cy="34095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07975" y="1143794"/>
            <a:ext cx="5029200" cy="6858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选择“创建完整克隆”，点下一步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endParaRPr lang="en-US" altLang="zh-CN" sz="2800" b="1" dirty="0">
              <a:solidFill>
                <a:srgbClr val="28A7E1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内容占位符 3"/>
          <p:cNvSpPr txBox="1"/>
          <p:nvPr/>
        </p:nvSpPr>
        <p:spPr>
          <a:xfrm>
            <a:off x="6058977" y="1143794"/>
            <a:ext cx="5678998" cy="685800"/>
          </a:xfrm>
          <a:prstGeom prst="rect">
            <a:avLst/>
          </a:prstGeom>
          <a:noFill/>
        </p:spPr>
        <p:txBody>
          <a:bodyPr vert="horz" lIns="121917" tIns="60958" rIns="121917" bIns="60958" rtlCol="0">
            <a:noAutofit/>
          </a:bodyPr>
          <a:lstStyle>
            <a:lvl1pPr marL="457200" indent="-4572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设置虚机名称及保存位置，点下一步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endParaRPr lang="en-US" altLang="zh-CN" sz="2800" b="1" dirty="0">
              <a:solidFill>
                <a:srgbClr val="28A7E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9" y="1981994"/>
            <a:ext cx="4828571" cy="4057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75" y="1981993"/>
            <a:ext cx="5029200" cy="4057143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4"/>
            <a:ext cx="11125200" cy="5868193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问题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排查思路：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手工执行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systemctl</a:t>
            </a:r>
            <a:r>
              <a:rPr lang="en-US" altLang="zh-CN" dirty="0"/>
              <a:t> restart </a:t>
            </a:r>
            <a:r>
              <a:rPr lang="en-US" altLang="zh-CN" dirty="0" err="1">
                <a:hlinkClick r:id="rId1"/>
              </a:rPr>
              <a:t>devstack@q-agt.service</a:t>
            </a:r>
            <a:r>
              <a:rPr lang="zh-CN" altLang="en-US" dirty="0"/>
              <a:t>命令，检查状态及错误提示：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关键信息为：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  <a:r>
              <a:rPr lang="en-US" altLang="zh-CN" dirty="0"/>
              <a:t>Bridge </a:t>
            </a:r>
            <a:r>
              <a:rPr lang="en-US" altLang="zh-CN" dirty="0" err="1"/>
              <a:t>br</a:t>
            </a:r>
            <a:r>
              <a:rPr lang="en-US" altLang="zh-CN" dirty="0"/>
              <a:t>-ex for physical network public does not exist. Agent terminated!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说明未找到</a:t>
            </a:r>
            <a:r>
              <a:rPr lang="en-US" altLang="zh-CN" dirty="0" err="1"/>
              <a:t>br</a:t>
            </a:r>
            <a:r>
              <a:rPr lang="en-US" altLang="zh-CN" dirty="0"/>
              <a:t>-ex  </a:t>
            </a:r>
            <a:r>
              <a:rPr lang="zh-CN" altLang="en-US" dirty="0"/>
              <a:t>，再次执行</a:t>
            </a:r>
            <a:r>
              <a:rPr lang="en-US" altLang="zh-CN" dirty="0"/>
              <a:t>ifconfig</a:t>
            </a:r>
            <a:r>
              <a:rPr lang="zh-CN" altLang="en-US" dirty="0"/>
              <a:t>，此时发现没有</a:t>
            </a:r>
            <a:r>
              <a:rPr lang="en-US" altLang="zh-CN" dirty="0" err="1"/>
              <a:t>br</a:t>
            </a:r>
            <a:r>
              <a:rPr lang="en-US" altLang="zh-CN" dirty="0"/>
              <a:t>-ex</a:t>
            </a:r>
            <a:endParaRPr lang="zh-CN" altLang="en-US" dirty="0"/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39" y="3734594"/>
            <a:ext cx="10983233" cy="21521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6576" y="6016129"/>
            <a:ext cx="11468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-ex: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该网桥的作用是连接各个租户的路由器，从而使租户内部可以访问外部网络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问题</a:t>
            </a:r>
            <a:r>
              <a:rPr lang="en-US" altLang="zh-CN" sz="2400" dirty="0"/>
              <a:t>1</a:t>
            </a:r>
            <a:r>
              <a:rPr lang="zh-CN" altLang="en-US" sz="2400" dirty="0"/>
              <a:t>解决方法一：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执行</a:t>
            </a:r>
            <a:r>
              <a:rPr lang="fr-FR" altLang="zh-CN" sz="2400" dirty="0"/>
              <a:t>vi /etc/neutron/plugins/ml2/ml2_conf.ini</a:t>
            </a:r>
            <a:endParaRPr lang="fr-FR" altLang="zh-CN" sz="2400" dirty="0"/>
          </a:p>
          <a:p>
            <a:pPr marL="0" indent="0">
              <a:buNone/>
            </a:pPr>
            <a:r>
              <a:rPr lang="fr-FR" altLang="zh-CN" sz="2400" dirty="0"/>
              <a:t>         </a:t>
            </a:r>
            <a:r>
              <a:rPr lang="zh-CN" altLang="en-US" sz="2400" dirty="0"/>
              <a:t>将</a:t>
            </a:r>
            <a:r>
              <a:rPr lang="en-US" altLang="zh-CN" sz="2400" dirty="0"/>
              <a:t> [</a:t>
            </a:r>
            <a:r>
              <a:rPr lang="en-US" altLang="zh-CN" sz="2400" dirty="0" err="1"/>
              <a:t>linux_bridge</a:t>
            </a:r>
            <a:r>
              <a:rPr lang="en-US" altLang="zh-CN" sz="2400" dirty="0"/>
              <a:t>]</a:t>
            </a:r>
            <a:r>
              <a:rPr lang="zh-CN" altLang="en-US" sz="2400" dirty="0"/>
              <a:t>下面的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</a:t>
            </a:r>
            <a:r>
              <a:rPr lang="en-US" altLang="zh-CN" sz="2400" dirty="0" err="1"/>
              <a:t>bridge_mappings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public:br-ex</a:t>
            </a:r>
            <a:r>
              <a:rPr lang="zh-CN" altLang="en-US" sz="2400" dirty="0"/>
              <a:t>，变成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#</a:t>
            </a:r>
            <a:r>
              <a:rPr lang="en-US" altLang="zh-CN" sz="2400" dirty="0" err="1"/>
              <a:t>bridge_mappings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public:br-ex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执行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systemctl</a:t>
            </a:r>
            <a:r>
              <a:rPr lang="en-US" altLang="zh-CN" sz="2400" dirty="0"/>
              <a:t> restart </a:t>
            </a:r>
            <a:r>
              <a:rPr lang="en-US" altLang="zh-CN" sz="2400" dirty="0" err="1">
                <a:hlinkClick r:id="rId1"/>
              </a:rPr>
              <a:t>devstack@q-agt.service</a:t>
            </a:r>
            <a:r>
              <a:rPr lang="zh-CN" altLang="en-US" sz="2400" dirty="0"/>
              <a:t>命令，服务恢复正常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问题</a:t>
            </a:r>
            <a:r>
              <a:rPr lang="en-US" altLang="zh-CN" sz="2400" dirty="0"/>
              <a:t>1</a:t>
            </a:r>
            <a:r>
              <a:rPr lang="zh-CN" altLang="en-US" sz="2400" dirty="0"/>
              <a:t>解决方法二：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手工修改网卡配置文件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/network/interfaces</a:t>
            </a:r>
            <a:r>
              <a:rPr lang="zh-CN" altLang="en-US" sz="2400" dirty="0"/>
              <a:t>，新增</a:t>
            </a:r>
            <a:r>
              <a:rPr lang="en-US" altLang="zh-CN" sz="2400" dirty="0" err="1"/>
              <a:t>br</a:t>
            </a:r>
            <a:r>
              <a:rPr lang="en-US" altLang="zh-CN" sz="2400" dirty="0"/>
              <a:t>-ex</a:t>
            </a:r>
            <a:r>
              <a:rPr lang="zh-CN" altLang="en-US" sz="2400" dirty="0"/>
              <a:t>网桥，完成后执行</a:t>
            </a:r>
            <a:r>
              <a:rPr lang="en-US" altLang="zh-CN" sz="2400" dirty="0"/>
              <a:t>reboot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775" y="2220623"/>
            <a:ext cx="8001000" cy="4409571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虚机部署实验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Step1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： 创建网络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admin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租户下，选择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管理员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”-&gt;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“网络”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-&gt;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“网络”，点“创建网络”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947" y="2896394"/>
            <a:ext cx="10750550" cy="3456666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admin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租户下，选择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管理员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”-&gt;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“网络”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-&gt;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“网络”，点“创建网络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设置网络名称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项目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= admin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供应商网络类型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=Local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          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勾中“创建子网”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            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LinuxBridge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支持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type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为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           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local,flat,vlan,vxlan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974" y="1597444"/>
            <a:ext cx="6718669" cy="5077957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设置子网及激活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DHCP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，点“已创建”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947" y="1753394"/>
            <a:ext cx="5400752" cy="44760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547" y="1753393"/>
            <a:ext cx="5952257" cy="4490095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新创建的网络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626" y="1850320"/>
            <a:ext cx="11643280" cy="4646523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创建虚机：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切换到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admin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用户，选择“项目”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-&gt;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“计算”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-&gt;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“实例”，点“创建实例”按钮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403" y="2362994"/>
            <a:ext cx="11552358" cy="3785887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设置虚机名称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6594" y="1039732"/>
            <a:ext cx="9123809" cy="5685714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选择源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镜像，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“创建新卷”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不，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按↑箭头选中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所需镜像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                                     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8775" y="991395"/>
            <a:ext cx="9161905" cy="57047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07975" y="1143794"/>
            <a:ext cx="5751002" cy="68580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开始克隆过程，时间较长，请耐心等待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endParaRPr lang="en-US" altLang="zh-CN" sz="2800" b="1" dirty="0">
              <a:solidFill>
                <a:srgbClr val="28A7E1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内容占位符 3"/>
          <p:cNvSpPr txBox="1"/>
          <p:nvPr/>
        </p:nvSpPr>
        <p:spPr>
          <a:xfrm>
            <a:off x="6058977" y="1143794"/>
            <a:ext cx="5678998" cy="685800"/>
          </a:xfrm>
          <a:prstGeom prst="rect">
            <a:avLst/>
          </a:prstGeom>
          <a:noFill/>
        </p:spPr>
        <p:txBody>
          <a:bodyPr vert="horz" lIns="121917" tIns="60958" rIns="121917" bIns="60958" rtlCol="0">
            <a:noAutofit/>
          </a:bodyPr>
          <a:lstStyle>
            <a:lvl1pPr marL="457200" indent="-4572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20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完成后，点“关闭”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endParaRPr lang="en-US" altLang="zh-CN" sz="2800" b="1" dirty="0">
              <a:solidFill>
                <a:srgbClr val="28A7E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</a:rPr>
              <a:t>         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75" y="1995212"/>
            <a:ext cx="5029200" cy="449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717" y="2015884"/>
            <a:ext cx="4876190" cy="438571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选择虚机规格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=  m1.tiny                                                                                    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8775" y="991395"/>
            <a:ext cx="9200000" cy="5809524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选择网络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新创建的网络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</a:rPr>
              <a:t>testnet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点“创建实例”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0284" y="1124365"/>
            <a:ext cx="9152381" cy="523951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虚机开始创建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虚机创建成功，状态为“运行”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51" y="1677194"/>
            <a:ext cx="10819048" cy="2490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08" y="4853583"/>
            <a:ext cx="10733333" cy="1438095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虚机运行状态检查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点击虚机名称“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vm1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”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880" y="2601299"/>
            <a:ext cx="10733333" cy="1438095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在“概述”中可见该虚机的详细信息</a:t>
            </a: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9975" y="1481792"/>
            <a:ext cx="6000000" cy="5219048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选择“控制台”标签页，查看虚机操作系统运行情况</a:t>
            </a: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1677194"/>
            <a:ext cx="100584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FAQ</a:t>
            </a: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问题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1: 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虚机操作系统无法启动</a:t>
            </a: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解决方法：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手工修改镜像属性，增加元数据</a:t>
            </a: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操作方法：</a:t>
            </a: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             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选择“项目”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-&gt;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“计算”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-&gt;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“镜像”，选择待创建虚机的镜像，点“启动”后面的下拉按钮，选择“更新元数据”</a:t>
            </a: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" y="1372394"/>
            <a:ext cx="12198350" cy="4994317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在可用的元数据中输入“</a:t>
            </a:r>
            <a:r>
              <a:rPr lang="en-US" altLang="zh-CN" sz="2200" dirty="0" err="1">
                <a:solidFill>
                  <a:schemeClr val="bg2">
                    <a:lumMod val="25000"/>
                  </a:schemeClr>
                </a:solidFill>
              </a:rPr>
              <a:t>hw_disk_bus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”，点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后，设置该项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=ide;</a:t>
            </a: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同样方法设置“</a:t>
            </a:r>
            <a:r>
              <a:rPr lang="en-US" altLang="zh-CN" sz="2200" dirty="0" err="1">
                <a:solidFill>
                  <a:schemeClr val="bg2">
                    <a:lumMod val="25000"/>
                  </a:schemeClr>
                </a:solidFill>
              </a:rPr>
              <a:t>hw_vif_model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= e1000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，点“保存”按钮</a:t>
            </a: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2362994"/>
            <a:ext cx="9144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单机版安装</a:t>
            </a:r>
            <a:endParaRPr lang="zh-CN" altLang="en-US" dirty="0"/>
          </a:p>
        </p:txBody>
      </p:sp>
      <p:sp>
        <p:nvSpPr>
          <p:cNvPr id="18" name="内容占位符 3"/>
          <p:cNvSpPr>
            <a:spLocks noGrp="1"/>
          </p:cNvSpPr>
          <p:nvPr>
            <p:ph idx="1"/>
          </p:nvPr>
        </p:nvSpPr>
        <p:spPr>
          <a:xfrm>
            <a:off x="397947" y="991395"/>
            <a:ext cx="11125200" cy="550545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将虚机</a:t>
            </a: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vm1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删除后，重新创建，点击“点击此处只显示控制台”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356" y="1585988"/>
            <a:ext cx="8495219" cy="51204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14210</Words>
  <Application>WPS 演示</Application>
  <PresentationFormat>自定义</PresentationFormat>
  <Paragraphs>983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9" baseType="lpstr">
      <vt:lpstr>Arial</vt:lpstr>
      <vt:lpstr>宋体</vt:lpstr>
      <vt:lpstr>Wingdings</vt:lpstr>
      <vt:lpstr>微软雅黑</vt:lpstr>
      <vt:lpstr>Arial Unicode MS</vt:lpstr>
      <vt:lpstr>Arial Unicode MS</vt:lpstr>
      <vt:lpstr>Calibri</vt:lpstr>
      <vt:lpstr>Verdana</vt:lpstr>
      <vt:lpstr>Office Theme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  <vt:lpstr>OpenStack单机版安装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Administrator</cp:lastModifiedBy>
  <cp:revision>529</cp:revision>
  <dcterms:created xsi:type="dcterms:W3CDTF">2006-08-16T00:00:00Z</dcterms:created>
  <dcterms:modified xsi:type="dcterms:W3CDTF">2019-01-07T06:13:08Z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2052-11.1.0.8201</vt:lpwstr>
  </property>
</Properties>
</file>