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B Garamond Medium"/>
      <p:regular r:id="rId17"/>
      <p:bold r:id="rId18"/>
      <p:italic r:id="rId19"/>
      <p:boldItalic r:id="rId20"/>
    </p:embeddedFont>
    <p:embeddedFont>
      <p:font typeface="Fjalla One"/>
      <p:regular r:id="rId21"/>
    </p:embeddedFont>
    <p:embeddedFont>
      <p:font typeface="EB Garamond SemiBold"/>
      <p:regular r:id="rId22"/>
      <p:bold r:id="rId23"/>
      <p:italic r:id="rId24"/>
      <p:boldItalic r:id="rId25"/>
    </p:embeddedFont>
    <p:embeddedFont>
      <p:font typeface="Barlow Semi Condensed Medium"/>
      <p:regular r:id="rId26"/>
      <p:bold r:id="rId27"/>
      <p:italic r:id="rId28"/>
      <p:boldItalic r:id="rId29"/>
    </p:embeddedFont>
    <p:embeddedFont>
      <p:font typeface="EB Garamond"/>
      <p:regular r:id="rId30"/>
      <p:bold r:id="rId31"/>
      <p:italic r:id="rId32"/>
      <p:boldItalic r:id="rId33"/>
    </p:embeddedFont>
    <p:embeddedFont>
      <p:font typeface="Barlow Semi Condense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96F1CF-313C-405D-A250-9B00E1D72529}">
  <a:tblStyle styleId="{6396F1CF-313C-405D-A250-9B00E1D725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Medium-boldItalic.fntdata"/><Relationship Id="rId22" Type="http://schemas.openxmlformats.org/officeDocument/2006/relationships/font" Target="fonts/EBGaramondSemiBold-regular.fntdata"/><Relationship Id="rId21" Type="http://schemas.openxmlformats.org/officeDocument/2006/relationships/font" Target="fonts/FjallaOne-regular.fntdata"/><Relationship Id="rId24" Type="http://schemas.openxmlformats.org/officeDocument/2006/relationships/font" Target="fonts/EBGaramondSemiBold-italic.fntdata"/><Relationship Id="rId23" Type="http://schemas.openxmlformats.org/officeDocument/2006/relationships/font" Target="fonts/EBGaramondSemiBol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SemiCondensedMedium-regular.fntdata"/><Relationship Id="rId25" Type="http://schemas.openxmlformats.org/officeDocument/2006/relationships/font" Target="fonts/EBGaramondSemiBold-boldItalic.fntdata"/><Relationship Id="rId28" Type="http://schemas.openxmlformats.org/officeDocument/2006/relationships/font" Target="fonts/BarlowSemiCondensedMedium-italic.fntdata"/><Relationship Id="rId27" Type="http://schemas.openxmlformats.org/officeDocument/2006/relationships/font" Target="fonts/BarlowSemi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SemiCondensed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BGaramond-bold.fntdata"/><Relationship Id="rId30" Type="http://schemas.openxmlformats.org/officeDocument/2006/relationships/font" Target="fonts/EBGaramond-regular.fntdata"/><Relationship Id="rId11" Type="http://schemas.openxmlformats.org/officeDocument/2006/relationships/slide" Target="slides/slide6.xml"/><Relationship Id="rId33" Type="http://schemas.openxmlformats.org/officeDocument/2006/relationships/font" Target="fonts/EBGaramond-boldItalic.fntdata"/><Relationship Id="rId10" Type="http://schemas.openxmlformats.org/officeDocument/2006/relationships/slide" Target="slides/slide5.xml"/><Relationship Id="rId32" Type="http://schemas.openxmlformats.org/officeDocument/2006/relationships/font" Target="fonts/EBGaramond-italic.fntdata"/><Relationship Id="rId13" Type="http://schemas.openxmlformats.org/officeDocument/2006/relationships/slide" Target="slides/slide8.xml"/><Relationship Id="rId35" Type="http://schemas.openxmlformats.org/officeDocument/2006/relationships/font" Target="fonts/BarlowSemiCondensed-bold.fntdata"/><Relationship Id="rId12" Type="http://schemas.openxmlformats.org/officeDocument/2006/relationships/slide" Target="slides/slide7.xml"/><Relationship Id="rId34" Type="http://schemas.openxmlformats.org/officeDocument/2006/relationships/font" Target="fonts/BarlowSemiCondensed-regular.fntdata"/><Relationship Id="rId15" Type="http://schemas.openxmlformats.org/officeDocument/2006/relationships/slide" Target="slides/slide10.xml"/><Relationship Id="rId37" Type="http://schemas.openxmlformats.org/officeDocument/2006/relationships/font" Target="fonts/BarlowSemiCondensed-boldItalic.fntdata"/><Relationship Id="rId14" Type="http://schemas.openxmlformats.org/officeDocument/2006/relationships/slide" Target="slides/slide9.xml"/><Relationship Id="rId36" Type="http://schemas.openxmlformats.org/officeDocument/2006/relationships/font" Target="fonts/BarlowSemiCondensed-italic.fntdata"/><Relationship Id="rId17" Type="http://schemas.openxmlformats.org/officeDocument/2006/relationships/font" Target="fonts/EBGaramondMedium-regular.fntdata"/><Relationship Id="rId16" Type="http://schemas.openxmlformats.org/officeDocument/2006/relationships/slide" Target="slides/slide11.xml"/><Relationship Id="rId19" Type="http://schemas.openxmlformats.org/officeDocument/2006/relationships/font" Target="fonts/EBGaramondMedium-italic.fntdata"/><Relationship Id="rId18" Type="http://schemas.openxmlformats.org/officeDocument/2006/relationships/font" Target="fonts/EBGaramon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34a287905d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34a287905d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34a287905d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34a287905d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349b0472dd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349b0472dd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804e9800b4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804e9800b4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g86fa6133bc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" name="Google Shape;1728;g86fa6133bc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g34a287905d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3" name="Google Shape;1733;g34a287905d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g34a287905d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9" name="Google Shape;1739;g34a287905d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34a287905d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34a287905d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34a287905d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34a287905d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33"/>
          <p:cNvSpPr/>
          <p:nvPr/>
        </p:nvSpPr>
        <p:spPr>
          <a:xfrm>
            <a:off x="550675" y="926899"/>
            <a:ext cx="55500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B3EA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XỬ LÝ PHÂN TÍCH DỮ LIỆU TRỰC TUYẾN</a:t>
            </a:r>
            <a:endParaRPr sz="1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687" name="Google Shape;1687;p33"/>
          <p:cNvSpPr/>
          <p:nvPr/>
        </p:nvSpPr>
        <p:spPr>
          <a:xfrm>
            <a:off x="1449150" y="3077900"/>
            <a:ext cx="62457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94949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AG2_DL:</a:t>
            </a:r>
            <a:r>
              <a:rPr i="1" lang="en" sz="2200">
                <a:solidFill>
                  <a:srgbClr val="494949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</a:t>
            </a:r>
            <a:r>
              <a:rPr lang="en" sz="2200">
                <a:solidFill>
                  <a:srgbClr val="494949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Mô phỏng đầy đủ hoạt động và khái niệm Data Engineering Lifecycle mức tổng quát về </a:t>
            </a:r>
            <a:r>
              <a:rPr lang="en" sz="2200">
                <a:solidFill>
                  <a:schemeClr val="dk2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case study</a:t>
            </a:r>
            <a:endParaRPr sz="2200">
              <a:solidFill>
                <a:srgbClr val="494949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42"/>
          <p:cNvSpPr txBox="1"/>
          <p:nvPr>
            <p:ph type="title"/>
          </p:nvPr>
        </p:nvSpPr>
        <p:spPr>
          <a:xfrm>
            <a:off x="1821938" y="198703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Transformation - Xử lý dữ liệu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827" name="Google Shape;1827;p42"/>
          <p:cNvGrpSpPr/>
          <p:nvPr/>
        </p:nvGrpSpPr>
        <p:grpSpPr>
          <a:xfrm>
            <a:off x="1266813" y="1160508"/>
            <a:ext cx="6610378" cy="2822480"/>
            <a:chOff x="634175" y="2986275"/>
            <a:chExt cx="3147949" cy="1458344"/>
          </a:xfrm>
        </p:grpSpPr>
        <p:cxnSp>
          <p:nvCxnSpPr>
            <p:cNvPr id="1828" name="Google Shape;1828;p42"/>
            <p:cNvCxnSpPr>
              <a:stCxn id="1829" idx="4"/>
              <a:endCxn id="1830" idx="0"/>
            </p:cNvCxnSpPr>
            <p:nvPr/>
          </p:nvCxnSpPr>
          <p:spPr>
            <a:xfrm>
              <a:off x="929975" y="3577875"/>
              <a:ext cx="591300" cy="275100"/>
            </a:xfrm>
            <a:prstGeom prst="straightConnector1">
              <a:avLst/>
            </a:prstGeom>
            <a:noFill/>
            <a:ln cap="flat" cmpd="sng" w="19050">
              <a:solidFill>
                <a:srgbClr val="435D7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1" name="Google Shape;1831;p42"/>
            <p:cNvCxnSpPr>
              <a:stCxn id="1830" idx="0"/>
              <a:endCxn id="1832" idx="4"/>
            </p:cNvCxnSpPr>
            <p:nvPr/>
          </p:nvCxnSpPr>
          <p:spPr>
            <a:xfrm flipH="1" rot="10800000">
              <a:off x="1521366" y="3577919"/>
              <a:ext cx="686700" cy="275100"/>
            </a:xfrm>
            <a:prstGeom prst="straightConnector1">
              <a:avLst/>
            </a:prstGeom>
            <a:noFill/>
            <a:ln cap="flat" cmpd="sng" w="19050">
              <a:solidFill>
                <a:srgbClr val="435D7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3" name="Google Shape;1833;p42"/>
            <p:cNvCxnSpPr>
              <a:stCxn id="1832" idx="4"/>
              <a:endCxn id="1834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noFill/>
            <a:ln cap="flat" cmpd="sng" w="19050">
              <a:solidFill>
                <a:srgbClr val="435D7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5" name="Google Shape;1835;p42"/>
            <p:cNvCxnSpPr>
              <a:stCxn id="1834" idx="0"/>
              <a:endCxn id="1836" idx="4"/>
            </p:cNvCxnSpPr>
            <p:nvPr/>
          </p:nvCxnSpPr>
          <p:spPr>
            <a:xfrm flipH="1" rot="10800000">
              <a:off x="2894933" y="3577918"/>
              <a:ext cx="591300" cy="275100"/>
            </a:xfrm>
            <a:prstGeom prst="straightConnector1">
              <a:avLst/>
            </a:prstGeom>
            <a:noFill/>
            <a:ln cap="flat" cmpd="sng" w="19050">
              <a:solidFill>
                <a:srgbClr val="435D7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6" name="Google Shape;1836;p42"/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noFill/>
            <a:ln cap="flat" cmpd="sng" w="19050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Chuẩn hóa tên món ăn</a:t>
              </a:r>
              <a:endParaRPr i="0" sz="1300" u="none" cap="none" strike="noStrike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</p:txBody>
        </p:sp>
        <p:sp>
          <p:nvSpPr>
            <p:cNvPr id="1832" name="Google Shape;1832;p42"/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noFill/>
            <a:ln cap="flat" cmpd="sng" w="19050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Tính toán các số liệu đặt món</a:t>
              </a:r>
              <a:endParaRPr i="0" sz="1300" u="none" cap="none" strike="noStrike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</p:txBody>
        </p:sp>
        <p:sp>
          <p:nvSpPr>
            <p:cNvPr id="1829" name="Google Shape;1829;p42"/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noFill/>
            <a:ln cap="flat" cmpd="sng" w="19050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Làm sạch dữ liệu</a:t>
              </a:r>
              <a:endParaRPr i="0" sz="1300" u="none" cap="none" strike="noStrike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</p:txBody>
        </p:sp>
        <p:sp>
          <p:nvSpPr>
            <p:cNvPr id="1834" name="Google Shape;1834;p42"/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noFill/>
            <a:ln cap="flat" cmpd="sng" w="19050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Tính toán các thông số về việc bỏ giỏ hàng</a:t>
              </a:r>
              <a:endParaRPr i="0" sz="1300" u="none" cap="none" strike="noStrike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</p:txBody>
        </p:sp>
        <p:sp>
          <p:nvSpPr>
            <p:cNvPr id="1830" name="Google Shape;1830;p42"/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noFill/>
            <a:ln cap="flat" cmpd="sng" w="19050">
              <a:solidFill>
                <a:srgbClr val="435D7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EB Garamond Medium"/>
                  <a:ea typeface="EB Garamond Medium"/>
                  <a:cs typeface="EB Garamond Medium"/>
                  <a:sym typeface="EB Garamond Medium"/>
                </a:rPr>
                <a:t>Tổng hợp các hành vi người dùng</a:t>
              </a:r>
              <a:endParaRPr i="0" sz="1300" u="none" cap="none" strike="noStrike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3"/>
          <p:cNvSpPr txBox="1"/>
          <p:nvPr>
            <p:ph type="title"/>
          </p:nvPr>
        </p:nvSpPr>
        <p:spPr>
          <a:xfrm>
            <a:off x="1821938" y="198703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Serving - Cung cấp dữ liệu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1842" name="Google Shape;1842;p43"/>
          <p:cNvGraphicFramePr/>
          <p:nvPr/>
        </p:nvGraphicFramePr>
        <p:xfrm>
          <a:off x="965600" y="100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{6396F1CF-313C-405D-A250-9B00E1D72529}</a:tableStyleId>
              </a:tblPr>
              <a:tblGrid>
                <a:gridCol w="2403200"/>
                <a:gridCol w="2403200"/>
                <a:gridCol w="2403200"/>
              </a:tblGrid>
              <a:tr h="316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Analytics</a:t>
                      </a:r>
                      <a:endParaRPr b="1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Machine Learning</a:t>
                      </a:r>
                      <a:endParaRPr b="1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Reverse ETL</a:t>
                      </a:r>
                      <a:endParaRPr b="1"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/>
                </a:tc>
              </a:tr>
              <a:tr h="319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- </a:t>
                      </a:r>
                      <a:r>
                        <a:rPr lang="en" sz="12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Phân nhóm người dùng theo hành vi.</a:t>
                      </a:r>
                      <a:endParaRPr sz="1200">
                        <a:latin typeface="EB Garamond Medium"/>
                        <a:ea typeface="EB Garamond Medium"/>
                        <a:cs typeface="EB Garamond Medium"/>
                        <a:sym typeface="EB Garamond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- Phân tích dữ liệu theo từng phiên hoạt động của người dùng.</a:t>
                      </a:r>
                      <a:endParaRPr sz="1200">
                        <a:latin typeface="EB Garamond Medium"/>
                        <a:ea typeface="EB Garamond Medium"/>
                        <a:cs typeface="EB Garamond Medium"/>
                        <a:sym typeface="EB Garamond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- Trực quan hoá dữ liệu để tìm các điểm gây cản trở trong quá trình hoàn tất đơn hàng.</a:t>
                      </a:r>
                      <a:endParaRPr sz="1200">
                        <a:latin typeface="EB Garamond Medium"/>
                        <a:ea typeface="EB Garamond Medium"/>
                        <a:cs typeface="EB Garamond Medium"/>
                        <a:sym typeface="EB Garamond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- Phân tích thời gian để xác định khi nào người dùng hay bỏ giỏ hàng nhất.</a:t>
                      </a:r>
                      <a:endParaRPr sz="1200">
                        <a:latin typeface="EB Garamond Medium"/>
                        <a:ea typeface="EB Garamond Medium"/>
                        <a:cs typeface="EB Garamond Medium"/>
                        <a:sym typeface="EB Garamond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- Xây dựng tính năng đầu vào cho hệ thống gợi ý.</a:t>
                      </a:r>
                      <a:endParaRPr sz="1200">
                        <a:latin typeface="EB Garamond Medium"/>
                        <a:ea typeface="EB Garamond Medium"/>
                        <a:cs typeface="EB Garamond Medium"/>
                        <a:sym typeface="EB Garamond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- </a:t>
                      </a:r>
                      <a:r>
                        <a:rPr lang="en" sz="12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Dùng Collaborative filtering models để gợi ý các món ăn theo từng thời điểm</a:t>
                      </a:r>
                      <a:endParaRPr sz="1200">
                        <a:latin typeface="EB Garamond Medium"/>
                        <a:ea typeface="EB Garamond Medium"/>
                        <a:cs typeface="EB Garamond Medium"/>
                        <a:sym typeface="EB Garamond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trong ngày hoặc các món ăn được đặt cùng nhau.</a:t>
                      </a:r>
                      <a:endParaRPr sz="1200">
                        <a:latin typeface="EB Garamond Medium"/>
                        <a:ea typeface="EB Garamond Medium"/>
                        <a:cs typeface="EB Garamond Medium"/>
                        <a:sym typeface="EB Garamond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- Sử dụng Clustering </a:t>
                      </a:r>
                      <a:r>
                        <a:rPr lang="en" sz="12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a</a:t>
                      </a:r>
                      <a:r>
                        <a:rPr lang="en" sz="12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lgorithms để gom nhóm những người dùng có hành vi sử dụng giống nhau.</a:t>
                      </a:r>
                      <a:endParaRPr sz="1200">
                        <a:latin typeface="EB Garamond Medium"/>
                        <a:ea typeface="EB Garamond Medium"/>
                        <a:cs typeface="EB Garamond Medium"/>
                        <a:sym typeface="EB Garamond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- Áp dụng các Classification models để dự đoán các khả năng người dùng bỏ giỏ</a:t>
                      </a:r>
                      <a:endParaRPr sz="1200">
                        <a:latin typeface="EB Garamond Medium"/>
                        <a:ea typeface="EB Garamond Medium"/>
                        <a:cs typeface="EB Garamond Medium"/>
                        <a:sym typeface="EB Garamond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hàng.</a:t>
                      </a:r>
                      <a:endParaRPr sz="1200">
                        <a:latin typeface="EB Garamond Medium"/>
                        <a:ea typeface="EB Garamond Medium"/>
                        <a:cs typeface="EB Garamond Medium"/>
                        <a:sym typeface="EB Garamond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- Sử dụng xử lý ngôn ngữ tự nhiên (NLP) để phân tích các từ khoá mà người dùng</a:t>
                      </a:r>
                      <a:endParaRPr sz="1200">
                        <a:latin typeface="EB Garamond Medium"/>
                        <a:ea typeface="EB Garamond Medium"/>
                        <a:cs typeface="EB Garamond Medium"/>
                        <a:sym typeface="EB Garamond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tìm kiếm để gợi ý món ăn phù hợp.</a:t>
                      </a:r>
                      <a:endParaRPr sz="1200">
                        <a:latin typeface="EB Garamond Medium"/>
                        <a:ea typeface="EB Garamond Medium"/>
                        <a:cs typeface="EB Garamond Medium"/>
                        <a:sym typeface="EB Garamond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- </a:t>
                      </a:r>
                      <a:r>
                        <a:rPr lang="en" sz="12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Liên tục cập nhật lịch sử đặt hàng để phân tích và gợi ý món cho những lần đặt hàng kế tiếp.</a:t>
                      </a:r>
                      <a:endParaRPr sz="1200">
                        <a:latin typeface="EB Garamond Medium"/>
                        <a:ea typeface="EB Garamond Medium"/>
                        <a:cs typeface="EB Garamond Medium"/>
                        <a:sym typeface="EB Garamond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- Đồng bộ hoá dữ liệu người dùng theo từng nhóm để cải thiện hệ thống gợi ý món.</a:t>
                      </a:r>
                      <a:endParaRPr sz="1200">
                        <a:latin typeface="EB Garamond Medium"/>
                        <a:ea typeface="EB Garamond Medium"/>
                        <a:cs typeface="EB Garamond Medium"/>
                        <a:sym typeface="EB Garamond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- Cung cấp các gợi ý cá nhân hoá thông qua thông báo ứng dụng hoặc kênh thông tin cá nhân.</a:t>
                      </a:r>
                      <a:endParaRPr sz="1200">
                        <a:latin typeface="EB Garamond Medium"/>
                        <a:ea typeface="EB Garamond Medium"/>
                        <a:cs typeface="EB Garamond Medium"/>
                        <a:sym typeface="EB Garamond Medi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2" name="Google Shape;1692;p34"/>
          <p:cNvGraphicFramePr/>
          <p:nvPr/>
        </p:nvGraphicFramePr>
        <p:xfrm>
          <a:off x="528250" y="115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{6396F1CF-313C-405D-A250-9B00E1D72529}</a:tableStyleId>
              </a:tblPr>
              <a:tblGrid>
                <a:gridCol w="4098725"/>
                <a:gridCol w="4098725"/>
              </a:tblGrid>
              <a:tr h="668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EB Garamond SemiBold"/>
                          <a:ea typeface="EB Garamond SemiBold"/>
                          <a:cs typeface="EB Garamond SemiBold"/>
                          <a:sym typeface="EB Garamond SemiBold"/>
                        </a:rPr>
                        <a:t>MSSV</a:t>
                      </a:r>
                      <a:endParaRPr sz="2000">
                        <a:solidFill>
                          <a:schemeClr val="lt1"/>
                        </a:solidFill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B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lt1"/>
                          </a:solidFill>
                          <a:latin typeface="EB Garamond SemiBold"/>
                          <a:ea typeface="EB Garamond SemiBold"/>
                          <a:cs typeface="EB Garamond SemiBold"/>
                          <a:sym typeface="EB Garamond SemiBold"/>
                        </a:rPr>
                        <a:t>Họ và tên</a:t>
                      </a:r>
                      <a:endParaRPr sz="2000">
                        <a:solidFill>
                          <a:schemeClr val="lt1"/>
                        </a:solidFill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B65"/>
                    </a:solidFill>
                  </a:tcPr>
                </a:tc>
              </a:tr>
              <a:tr h="62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21120213</a:t>
                      </a:r>
                      <a:endParaRPr sz="1700">
                        <a:latin typeface="EB Garamond Medium"/>
                        <a:ea typeface="EB Garamond Medium"/>
                        <a:cs typeface="EB Garamond Medium"/>
                        <a:sym typeface="EB Garamon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Lê Đức Cường</a:t>
                      </a:r>
                      <a:endParaRPr sz="1700">
                        <a:latin typeface="EB Garamond Medium"/>
                        <a:ea typeface="EB Garamond Medium"/>
                        <a:cs typeface="EB Garamond Medium"/>
                        <a:sym typeface="EB Garamon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21120322</a:t>
                      </a:r>
                      <a:endParaRPr sz="1700">
                        <a:latin typeface="EB Garamond Medium"/>
                        <a:ea typeface="EB Garamond Medium"/>
                        <a:cs typeface="EB Garamond Medium"/>
                        <a:sym typeface="EB Garamon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Nguyễn Dương Trường Sinh</a:t>
                      </a:r>
                      <a:endParaRPr sz="1700">
                        <a:latin typeface="EB Garamond Medium"/>
                        <a:ea typeface="EB Garamond Medium"/>
                        <a:cs typeface="EB Garamond Medium"/>
                        <a:sym typeface="EB Garamon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22120100</a:t>
                      </a:r>
                      <a:endParaRPr sz="1700">
                        <a:latin typeface="EB Garamond Medium"/>
                        <a:ea typeface="EB Garamond Medium"/>
                        <a:cs typeface="EB Garamond Medium"/>
                        <a:sym typeface="EB Garamon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Phạm Trần Trung Hậu</a:t>
                      </a:r>
                      <a:endParaRPr sz="1700">
                        <a:latin typeface="EB Garamond Medium"/>
                        <a:ea typeface="EB Garamond Medium"/>
                        <a:cs typeface="EB Garamond Medium"/>
                        <a:sym typeface="EB Garamon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0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22120448</a:t>
                      </a:r>
                      <a:endParaRPr sz="1700">
                        <a:latin typeface="EB Garamond Medium"/>
                        <a:ea typeface="EB Garamond Medium"/>
                        <a:cs typeface="EB Garamond Medium"/>
                        <a:sym typeface="EB Garamon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EB Garamond Medium"/>
                          <a:ea typeface="EB Garamond Medium"/>
                          <a:cs typeface="EB Garamond Medium"/>
                          <a:sym typeface="EB Garamond Medium"/>
                        </a:rPr>
                        <a:t>Bùi Đoàn Thúy Vy </a:t>
                      </a:r>
                      <a:endParaRPr sz="1700">
                        <a:latin typeface="EB Garamond Medium"/>
                        <a:ea typeface="EB Garamond Medium"/>
                        <a:cs typeface="EB Garamond Medium"/>
                        <a:sym typeface="EB Garamon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3" name="Google Shape;1693;p34"/>
          <p:cNvSpPr txBox="1"/>
          <p:nvPr/>
        </p:nvSpPr>
        <p:spPr>
          <a:xfrm>
            <a:off x="2694225" y="575075"/>
            <a:ext cx="3865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2B65"/>
                </a:solidFill>
                <a:latin typeface="EB Garamond"/>
                <a:ea typeface="EB Garamond"/>
                <a:cs typeface="EB Garamond"/>
                <a:sym typeface="EB Garamond"/>
              </a:rPr>
              <a:t>DANH SÁCH THÀNH VIÊN</a:t>
            </a:r>
            <a:endParaRPr b="1" sz="2400"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694" name="Google Shape;1694;p34"/>
          <p:cNvCxnSpPr/>
          <p:nvPr/>
        </p:nvCxnSpPr>
        <p:spPr>
          <a:xfrm>
            <a:off x="-21300" y="4855975"/>
            <a:ext cx="2875200" cy="0"/>
          </a:xfrm>
          <a:prstGeom prst="straightConnector1">
            <a:avLst/>
          </a:prstGeom>
          <a:noFill/>
          <a:ln cap="flat" cmpd="sng" w="9525">
            <a:solidFill>
              <a:srgbClr val="002B6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5" name="Google Shape;1695;p34"/>
          <p:cNvCxnSpPr/>
          <p:nvPr/>
        </p:nvCxnSpPr>
        <p:spPr>
          <a:xfrm>
            <a:off x="6268800" y="4855975"/>
            <a:ext cx="2875200" cy="0"/>
          </a:xfrm>
          <a:prstGeom prst="straightConnector1">
            <a:avLst/>
          </a:prstGeom>
          <a:noFill/>
          <a:ln cap="flat" cmpd="sng" w="9525">
            <a:solidFill>
              <a:srgbClr val="002B6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0" name="Google Shape;1700;p35"/>
          <p:cNvGrpSpPr/>
          <p:nvPr/>
        </p:nvGrpSpPr>
        <p:grpSpPr>
          <a:xfrm>
            <a:off x="2809624" y="3893816"/>
            <a:ext cx="175013" cy="27000"/>
            <a:chOff x="5662375" y="212375"/>
            <a:chExt cx="175013" cy="27000"/>
          </a:xfrm>
        </p:grpSpPr>
        <p:sp>
          <p:nvSpPr>
            <p:cNvPr id="1701" name="Google Shape;1701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704" name="Google Shape;1704;p35"/>
          <p:cNvGrpSpPr/>
          <p:nvPr/>
        </p:nvGrpSpPr>
        <p:grpSpPr>
          <a:xfrm>
            <a:off x="6159364" y="3893816"/>
            <a:ext cx="175013" cy="27000"/>
            <a:chOff x="5662375" y="212375"/>
            <a:chExt cx="175013" cy="27000"/>
          </a:xfrm>
        </p:grpSpPr>
        <p:sp>
          <p:nvSpPr>
            <p:cNvPr id="1705" name="Google Shape;1705;p3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08" name="Google Shape;1708;p35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1709" name="Google Shape;1709;p35"/>
          <p:cNvSpPr txBox="1"/>
          <p:nvPr>
            <p:ph idx="2" type="subTitle"/>
          </p:nvPr>
        </p:nvSpPr>
        <p:spPr>
          <a:xfrm>
            <a:off x="2014728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MÔ PHỎNG</a:t>
            </a:r>
            <a:endParaRPr/>
          </a:p>
        </p:txBody>
      </p:sp>
      <p:sp>
        <p:nvSpPr>
          <p:cNvPr id="1710" name="Google Shape;1710;p35"/>
          <p:cNvSpPr txBox="1"/>
          <p:nvPr>
            <p:ph idx="3" type="subTitle"/>
          </p:nvPr>
        </p:nvSpPr>
        <p:spPr>
          <a:xfrm>
            <a:off x="5364480" y="2414016"/>
            <a:ext cx="17649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PHÁT TRIỂN</a:t>
            </a:r>
            <a:endParaRPr/>
          </a:p>
        </p:txBody>
      </p:sp>
      <p:sp>
        <p:nvSpPr>
          <p:cNvPr id="1711" name="Google Shape;1711;p35"/>
          <p:cNvSpPr txBox="1"/>
          <p:nvPr>
            <p:ph idx="5" type="subTitle"/>
          </p:nvPr>
        </p:nvSpPr>
        <p:spPr>
          <a:xfrm>
            <a:off x="1574400" y="2878075"/>
            <a:ext cx="26454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609" lvl="0" marL="14753" marR="36271" rtl="0" algn="ctr">
              <a:lnSpc>
                <a:spcPct val="115000"/>
              </a:lnSpc>
              <a:spcBef>
                <a:spcPts val="261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Mô phỏng đầy đủ hoạt động và các khái niệm liên quan qua Data  Engineering LifeCycle</a:t>
            </a:r>
            <a:endParaRPr sz="14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12" name="Google Shape;1712;p35"/>
          <p:cNvSpPr txBox="1"/>
          <p:nvPr>
            <p:ph idx="6" type="subTitle"/>
          </p:nvPr>
        </p:nvSpPr>
        <p:spPr>
          <a:xfrm>
            <a:off x="4861825" y="2852475"/>
            <a:ext cx="27702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5363" marR="36271" rtl="0" algn="ctr">
              <a:lnSpc>
                <a:spcPct val="115000"/>
              </a:lnSpc>
              <a:spcBef>
                <a:spcPts val="156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Phát triển bài nghiên cứu cho Grab Food ở cấp độ sâu hơn</a:t>
            </a:r>
            <a:endParaRPr sz="1400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713" name="Google Shape;1713;p35"/>
          <p:cNvGrpSpPr/>
          <p:nvPr/>
        </p:nvGrpSpPr>
        <p:grpSpPr>
          <a:xfrm>
            <a:off x="2686699" y="1908349"/>
            <a:ext cx="420796" cy="370732"/>
            <a:chOff x="-3137650" y="2067900"/>
            <a:chExt cx="291450" cy="256775"/>
          </a:xfrm>
        </p:grpSpPr>
        <p:sp>
          <p:nvSpPr>
            <p:cNvPr id="1714" name="Google Shape;1714;p35"/>
            <p:cNvSpPr/>
            <p:nvPr/>
          </p:nvSpPr>
          <p:spPr>
            <a:xfrm>
              <a:off x="-3137650" y="2067900"/>
              <a:ext cx="291450" cy="187475"/>
            </a:xfrm>
            <a:custGeom>
              <a:rect b="b" l="l" r="r" t="t"/>
              <a:pathLst>
                <a:path extrusionOk="0" h="7499" w="11658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-3137650" y="2273475"/>
              <a:ext cx="291450" cy="51200"/>
            </a:xfrm>
            <a:custGeom>
              <a:rect b="b" l="l" r="r" t="t"/>
              <a:pathLst>
                <a:path extrusionOk="0" h="2048" w="11658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-3035250" y="2103000"/>
              <a:ext cx="104000" cy="118500"/>
            </a:xfrm>
            <a:custGeom>
              <a:rect b="b" l="l" r="r" t="t"/>
              <a:pathLst>
                <a:path extrusionOk="0" h="4740" w="416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1717" name="Google Shape;1717;p35"/>
          <p:cNvGrpSpPr/>
          <p:nvPr/>
        </p:nvGrpSpPr>
        <p:grpSpPr>
          <a:xfrm>
            <a:off x="6036533" y="1882751"/>
            <a:ext cx="420796" cy="421914"/>
            <a:chOff x="-1333200" y="2770450"/>
            <a:chExt cx="291450" cy="292225"/>
          </a:xfrm>
        </p:grpSpPr>
        <p:sp>
          <p:nvSpPr>
            <p:cNvPr id="1718" name="Google Shape;1718;p35"/>
            <p:cNvSpPr/>
            <p:nvPr/>
          </p:nvSpPr>
          <p:spPr>
            <a:xfrm>
              <a:off x="-1299325" y="2808250"/>
              <a:ext cx="222925" cy="134725"/>
            </a:xfrm>
            <a:custGeom>
              <a:rect b="b" l="l" r="r" t="t"/>
              <a:pathLst>
                <a:path extrusionOk="0" h="5389" w="8917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-1333200" y="2770450"/>
              <a:ext cx="291450" cy="292225"/>
            </a:xfrm>
            <a:custGeom>
              <a:rect b="b" l="l" r="r" t="t"/>
              <a:pathLst>
                <a:path extrusionOk="0" h="11689" w="11658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36"/>
          <p:cNvSpPr txBox="1"/>
          <p:nvPr>
            <p:ph idx="2" type="title"/>
          </p:nvPr>
        </p:nvSpPr>
        <p:spPr>
          <a:xfrm>
            <a:off x="1120175" y="338325"/>
            <a:ext cx="2061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01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725" name="Google Shape;1725;p36"/>
          <p:cNvPicPr preferRelativeResize="0"/>
          <p:nvPr/>
        </p:nvPicPr>
        <p:blipFill rotWithShape="1">
          <a:blip r:embed="rId3">
            <a:alphaModFix/>
          </a:blip>
          <a:srcRect b="27409" l="0" r="0" t="0"/>
          <a:stretch/>
        </p:blipFill>
        <p:spPr>
          <a:xfrm>
            <a:off x="1707850" y="1840500"/>
            <a:ext cx="5901550" cy="22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" name="Google Shape;1730;p37"/>
          <p:cNvGraphicFramePr/>
          <p:nvPr/>
        </p:nvGraphicFramePr>
        <p:xfrm>
          <a:off x="914438" y="1008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{6396F1CF-313C-405D-A250-9B00E1D72529}</a:tableStyleId>
              </a:tblPr>
              <a:tblGrid>
                <a:gridCol w="1463025"/>
                <a:gridCol w="1463025"/>
                <a:gridCol w="1463025"/>
                <a:gridCol w="1463025"/>
                <a:gridCol w="1463025"/>
              </a:tblGrid>
              <a:tr h="51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Generation</a:t>
                      </a:r>
                      <a:endParaRPr b="1" sz="1300">
                        <a:solidFill>
                          <a:srgbClr val="595959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Ingestion</a:t>
                      </a:r>
                      <a:endParaRPr b="1" sz="15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Transformation</a:t>
                      </a:r>
                      <a:endParaRPr b="1" sz="15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Storage</a:t>
                      </a:r>
                      <a:endParaRPr b="1" sz="15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2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Serving</a:t>
                      </a:r>
                      <a:endParaRPr b="1" sz="1500">
                        <a:solidFill>
                          <a:schemeClr val="dk2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04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Cách dữ liệu được sinh ra</a:t>
                      </a:r>
                      <a:endParaRPr sz="1150">
                        <a:solidFill>
                          <a:srgbClr val="595959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Đưa dữ liệu nguồn vào pipeline</a:t>
                      </a:r>
                      <a:endParaRPr sz="1150">
                        <a:solidFill>
                          <a:srgbClr val="595959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Biến đổi dữ liệu thô thành dữ liệu có ích</a:t>
                      </a:r>
                      <a:endParaRPr sz="1150">
                        <a:solidFill>
                          <a:srgbClr val="595959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Tổ chức các cách thức lưu trữ dữ liệu</a:t>
                      </a:r>
                      <a:endParaRPr sz="1150">
                        <a:solidFill>
                          <a:srgbClr val="595959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Giai đoạn đưa dữ liệu đến tay người dùng</a:t>
                      </a:r>
                      <a:endParaRPr sz="1150">
                        <a:solidFill>
                          <a:srgbClr val="595959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4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Một vài nguồn dữ liệu: ứng dụng web/mobile, database, web Scraping, API, Web Services, Iot Systems,...</a:t>
                      </a:r>
                      <a:endParaRPr sz="1150">
                        <a:solidFill>
                          <a:srgbClr val="595959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Dữ liệu</a:t>
                      </a: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 có thể là: stream, </a:t>
                      </a: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batch, event- driven.</a:t>
                      </a:r>
                      <a:endParaRPr sz="1150">
                        <a:solidFill>
                          <a:srgbClr val="595959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Có 2 hình thức chính:</a:t>
                      </a:r>
                      <a:endParaRPr sz="1150">
                        <a:solidFill>
                          <a:srgbClr val="595959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o Batch ingestion</a:t>
                      </a:r>
                      <a:endParaRPr sz="1150">
                        <a:solidFill>
                          <a:srgbClr val="595959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o Stream ingestion</a:t>
                      </a:r>
                      <a:endParaRPr sz="1150">
                        <a:solidFill>
                          <a:srgbClr val="595959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Các bước trong quy trình: collated, processed, clean, </a:t>
                      </a: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integrated</a:t>
                      </a: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.</a:t>
                      </a:r>
                      <a:endParaRPr sz="1150">
                        <a:solidFill>
                          <a:srgbClr val="595959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Hoạt động chính:</a:t>
                      </a:r>
                      <a:endParaRPr sz="1150">
                        <a:solidFill>
                          <a:srgbClr val="595959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o</a:t>
                      </a: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 Queries</a:t>
                      </a:r>
                      <a:endParaRPr sz="1150">
                        <a:solidFill>
                          <a:srgbClr val="595959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o Modeling</a:t>
                      </a:r>
                      <a:endParaRPr sz="1150">
                        <a:solidFill>
                          <a:srgbClr val="595959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o Transformation</a:t>
                      </a:r>
                      <a:endParaRPr sz="1150">
                        <a:solidFill>
                          <a:srgbClr val="595959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50">
                        <a:solidFill>
                          <a:srgbClr val="595959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Kiến trúc phân tầng:</a:t>
                      </a:r>
                      <a:endParaRPr sz="1150">
                        <a:solidFill>
                          <a:srgbClr val="595959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o Raw Ingredients </a:t>
                      </a:r>
                      <a:endParaRPr sz="1150">
                        <a:solidFill>
                          <a:srgbClr val="595959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o Storage Systems </a:t>
                      </a:r>
                      <a:endParaRPr sz="1150">
                        <a:solidFill>
                          <a:srgbClr val="595959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o Storage Abstractions</a:t>
                      </a:r>
                      <a:endParaRPr sz="1150">
                        <a:solidFill>
                          <a:srgbClr val="595959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Analytics</a:t>
                      </a:r>
                      <a:endParaRPr sz="1150">
                        <a:solidFill>
                          <a:srgbClr val="595959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Machine Learning</a:t>
                      </a:r>
                      <a:endParaRPr sz="1150">
                        <a:solidFill>
                          <a:srgbClr val="595959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595959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Reverse ETL</a:t>
                      </a:r>
                      <a:endParaRPr sz="1150">
                        <a:solidFill>
                          <a:srgbClr val="595959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38"/>
          <p:cNvSpPr txBox="1"/>
          <p:nvPr>
            <p:ph idx="2" type="title"/>
          </p:nvPr>
        </p:nvSpPr>
        <p:spPr>
          <a:xfrm>
            <a:off x="1120175" y="338325"/>
            <a:ext cx="2061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02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736" name="Google Shape;1736;p38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3211675" y="1026800"/>
            <a:ext cx="2794099" cy="279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p39"/>
          <p:cNvSpPr txBox="1"/>
          <p:nvPr>
            <p:ph type="title"/>
          </p:nvPr>
        </p:nvSpPr>
        <p:spPr>
          <a:xfrm>
            <a:off x="1821938" y="198703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Generation – Dữ liệu được sinh ra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42" name="Google Shape;1742;p39"/>
          <p:cNvSpPr/>
          <p:nvPr/>
        </p:nvSpPr>
        <p:spPr>
          <a:xfrm>
            <a:off x="3493525" y="1661425"/>
            <a:ext cx="3483000" cy="48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Người dùng giao tiếp với ứng dụng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743" name="Google Shape;1743;p39"/>
          <p:cNvSpPr/>
          <p:nvPr/>
        </p:nvSpPr>
        <p:spPr>
          <a:xfrm>
            <a:off x="3493525" y="2557800"/>
            <a:ext cx="3483000" cy="48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Dữ liệu được cập nhật từ n</a:t>
            </a: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hà hàng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744" name="Google Shape;1744;p39"/>
          <p:cNvSpPr/>
          <p:nvPr/>
        </p:nvSpPr>
        <p:spPr>
          <a:xfrm>
            <a:off x="3493525" y="3369675"/>
            <a:ext cx="3483000" cy="48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 SemiBold"/>
                <a:ea typeface="EB Garamond SemiBold"/>
                <a:cs typeface="EB Garamond SemiBold"/>
                <a:sym typeface="EB Garamond SemiBold"/>
              </a:rPr>
              <a:t>Hệ thống thu thập thêm thông tin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cxnSp>
        <p:nvCxnSpPr>
          <p:cNvPr id="1745" name="Google Shape;1745;p39"/>
          <p:cNvCxnSpPr>
            <a:endCxn id="1742" idx="1"/>
          </p:cNvCxnSpPr>
          <p:nvPr/>
        </p:nvCxnSpPr>
        <p:spPr>
          <a:xfrm>
            <a:off x="2623225" y="1057975"/>
            <a:ext cx="870300" cy="846000"/>
          </a:xfrm>
          <a:prstGeom prst="bentConnector3">
            <a:avLst>
              <a:gd fmla="val 16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6" name="Google Shape;1746;p39"/>
          <p:cNvCxnSpPr>
            <a:endCxn id="1743" idx="1"/>
          </p:cNvCxnSpPr>
          <p:nvPr/>
        </p:nvCxnSpPr>
        <p:spPr>
          <a:xfrm flipH="1" rot="-5400000">
            <a:off x="2617075" y="1923900"/>
            <a:ext cx="897300" cy="85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7" name="Google Shape;1747;p39"/>
          <p:cNvCxnSpPr>
            <a:endCxn id="1744" idx="1"/>
          </p:cNvCxnSpPr>
          <p:nvPr/>
        </p:nvCxnSpPr>
        <p:spPr>
          <a:xfrm>
            <a:off x="2645125" y="2799525"/>
            <a:ext cx="848400" cy="812700"/>
          </a:xfrm>
          <a:prstGeom prst="bentConnector3">
            <a:avLst>
              <a:gd fmla="val -8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40"/>
          <p:cNvSpPr txBox="1"/>
          <p:nvPr>
            <p:ph type="title"/>
          </p:nvPr>
        </p:nvSpPr>
        <p:spPr>
          <a:xfrm>
            <a:off x="1821938" y="198703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Data Ingestion – Thu thập dữ liệu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53" name="Google Shape;1753;p40"/>
          <p:cNvSpPr/>
          <p:nvPr/>
        </p:nvSpPr>
        <p:spPr>
          <a:xfrm>
            <a:off x="3967825" y="2380700"/>
            <a:ext cx="1638600" cy="675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CÔNG CỤ</a:t>
            </a:r>
            <a:endParaRPr/>
          </a:p>
        </p:txBody>
      </p:sp>
      <p:sp>
        <p:nvSpPr>
          <p:cNvPr id="1754" name="Google Shape;1754;p40"/>
          <p:cNvSpPr/>
          <p:nvPr/>
        </p:nvSpPr>
        <p:spPr>
          <a:xfrm>
            <a:off x="5929725" y="1849800"/>
            <a:ext cx="2357100" cy="1443900"/>
          </a:xfrm>
          <a:prstGeom prst="cube">
            <a:avLst>
              <a:gd fmla="val 25000" name="adj"/>
            </a:avLst>
          </a:prstGeom>
          <a:solidFill>
            <a:schemeClr val="accen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95959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o</a:t>
            </a:r>
            <a:r>
              <a:rPr lang="en" sz="1150">
                <a:solidFill>
                  <a:srgbClr val="595959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 </a:t>
            </a:r>
            <a:r>
              <a:rPr lang="en" sz="1600">
                <a:latin typeface="EB Garamond SemiBold"/>
                <a:ea typeface="EB Garamond SemiBold"/>
                <a:cs typeface="EB Garamond SemiBold"/>
                <a:sym typeface="EB Garamond SemiBold"/>
              </a:rPr>
              <a:t>Streaming ingestion</a:t>
            </a:r>
            <a:endParaRPr sz="160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95959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o</a:t>
            </a:r>
            <a:r>
              <a:rPr lang="en" sz="1150">
                <a:solidFill>
                  <a:srgbClr val="595959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 </a:t>
            </a:r>
            <a:r>
              <a:rPr lang="en" sz="1600">
                <a:latin typeface="EB Garamond SemiBold"/>
                <a:ea typeface="EB Garamond SemiBold"/>
                <a:cs typeface="EB Garamond SemiBold"/>
                <a:sym typeface="EB Garamond SemiBold"/>
              </a:rPr>
              <a:t>Bash ingestion</a:t>
            </a:r>
            <a:endParaRPr sz="160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595959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o</a:t>
            </a:r>
            <a:r>
              <a:rPr lang="en" sz="1150">
                <a:solidFill>
                  <a:srgbClr val="595959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 </a:t>
            </a:r>
            <a:r>
              <a:rPr lang="en" sz="1600">
                <a:latin typeface="EB Garamond SemiBold"/>
                <a:ea typeface="EB Garamond SemiBold"/>
                <a:cs typeface="EB Garamond SemiBold"/>
                <a:sym typeface="EB Garamond SemiBold"/>
              </a:rPr>
              <a:t>Tích</a:t>
            </a:r>
            <a:r>
              <a:rPr lang="en" sz="1600">
                <a:latin typeface="EB Garamond SemiBold"/>
                <a:ea typeface="EB Garamond SemiBold"/>
                <a:cs typeface="EB Garamond SemiBold"/>
                <a:sym typeface="EB Garamond SemiBold"/>
              </a:rPr>
              <a:t> hợp nguồn bên ngoài</a:t>
            </a:r>
            <a:endParaRPr sz="1600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755" name="Google Shape;1755;p40"/>
          <p:cNvSpPr/>
          <p:nvPr/>
        </p:nvSpPr>
        <p:spPr>
          <a:xfrm>
            <a:off x="1579750" y="1381400"/>
            <a:ext cx="2101500" cy="2674500"/>
          </a:xfrm>
          <a:prstGeom prst="can">
            <a:avLst>
              <a:gd fmla="val 2500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B Garamond Medium"/>
                <a:ea typeface="EB Garamond Medium"/>
                <a:cs typeface="EB Garamond Medium"/>
                <a:sym typeface="EB Garamond Medium"/>
              </a:rPr>
              <a:t>- Hành vi người dùng</a:t>
            </a:r>
            <a:endParaRPr sz="11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B Garamond Medium"/>
                <a:ea typeface="EB Garamond Medium"/>
                <a:cs typeface="EB Garamond Medium"/>
                <a:sym typeface="EB Garamond Medium"/>
              </a:rPr>
              <a:t>- Thông tin đơn hàng</a:t>
            </a:r>
            <a:endParaRPr sz="11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B Garamond Medium"/>
                <a:ea typeface="EB Garamond Medium"/>
                <a:cs typeface="EB Garamond Medium"/>
                <a:sym typeface="EB Garamond Medium"/>
              </a:rPr>
              <a:t>- Hành động đối với giỏ hàng</a:t>
            </a:r>
            <a:endParaRPr sz="11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B Garamond Medium"/>
                <a:ea typeface="EB Garamond Medium"/>
                <a:cs typeface="EB Garamond Medium"/>
                <a:sym typeface="EB Garamond Medium"/>
              </a:rPr>
              <a:t>- Thông tin giỏ hàng bị bỏ</a:t>
            </a:r>
            <a:endParaRPr sz="11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B Garamond Medium"/>
                <a:ea typeface="EB Garamond Medium"/>
                <a:cs typeface="EB Garamond Medium"/>
                <a:sym typeface="EB Garamond Medium"/>
              </a:rPr>
              <a:t>- Dữ liệu bổ sung</a:t>
            </a:r>
            <a:endParaRPr sz="11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B Garamond Medium"/>
                <a:ea typeface="EB Garamond Medium"/>
                <a:cs typeface="EB Garamond Medium"/>
                <a:sym typeface="EB Garamond Medium"/>
              </a:rPr>
              <a:t>- Thông tin thanh toán</a:t>
            </a:r>
            <a:endParaRPr sz="1100"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B Garamond Medium"/>
                <a:ea typeface="EB Garamond Medium"/>
                <a:cs typeface="EB Garamond Medium"/>
                <a:sym typeface="EB Garamond Medium"/>
              </a:rPr>
              <a:t>- Feedback</a:t>
            </a:r>
            <a:endParaRPr sz="11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0" name="Google Shape;1760;p41"/>
          <p:cNvGrpSpPr/>
          <p:nvPr/>
        </p:nvGrpSpPr>
        <p:grpSpPr>
          <a:xfrm>
            <a:off x="1491770" y="1072650"/>
            <a:ext cx="6385165" cy="3556317"/>
            <a:chOff x="2389399" y="2595741"/>
            <a:chExt cx="812796" cy="801369"/>
          </a:xfrm>
        </p:grpSpPr>
        <p:grpSp>
          <p:nvGrpSpPr>
            <p:cNvPr id="1761" name="Google Shape;1761;p41"/>
            <p:cNvGrpSpPr/>
            <p:nvPr/>
          </p:nvGrpSpPr>
          <p:grpSpPr>
            <a:xfrm>
              <a:off x="2492145" y="2881565"/>
              <a:ext cx="607300" cy="229751"/>
              <a:chOff x="2492145" y="2881565"/>
              <a:chExt cx="607300" cy="229751"/>
            </a:xfrm>
          </p:grpSpPr>
          <p:sp>
            <p:nvSpPr>
              <p:cNvPr id="1762" name="Google Shape;1762;p41"/>
              <p:cNvSpPr/>
              <p:nvPr/>
            </p:nvSpPr>
            <p:spPr>
              <a:xfrm>
                <a:off x="2530550" y="2913581"/>
                <a:ext cx="530589" cy="165697"/>
              </a:xfrm>
              <a:custGeom>
                <a:rect b="b" l="l" r="r" t="t"/>
                <a:pathLst>
                  <a:path extrusionOk="0" h="36397" w="116549">
                    <a:moveTo>
                      <a:pt x="18199" y="1"/>
                    </a:moveTo>
                    <a:cubicBezTo>
                      <a:pt x="8148" y="1"/>
                      <a:pt x="1" y="8148"/>
                      <a:pt x="1" y="18198"/>
                    </a:cubicBezTo>
                    <a:cubicBezTo>
                      <a:pt x="1" y="28249"/>
                      <a:pt x="8148" y="36396"/>
                      <a:pt x="18199" y="36396"/>
                    </a:cubicBezTo>
                    <a:lnTo>
                      <a:pt x="98350" y="36396"/>
                    </a:lnTo>
                    <a:cubicBezTo>
                      <a:pt x="108401" y="36396"/>
                      <a:pt x="116548" y="28249"/>
                      <a:pt x="116548" y="18198"/>
                    </a:cubicBezTo>
                    <a:cubicBezTo>
                      <a:pt x="116548" y="8148"/>
                      <a:pt x="108401" y="1"/>
                      <a:pt x="98350" y="1"/>
                    </a:cubicBezTo>
                    <a:close/>
                  </a:path>
                </a:pathLst>
              </a:custGeom>
              <a:solidFill>
                <a:srgbClr val="6D9EEB"/>
              </a:solidFill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41"/>
              <p:cNvSpPr/>
              <p:nvPr/>
            </p:nvSpPr>
            <p:spPr>
              <a:xfrm>
                <a:off x="2886492" y="2881565"/>
                <a:ext cx="212952" cy="229751"/>
              </a:xfrm>
              <a:custGeom>
                <a:rect b="b" l="l" r="r" t="t"/>
                <a:pathLst>
                  <a:path extrusionOk="0" h="50467" w="46777">
                    <a:moveTo>
                      <a:pt x="1" y="1"/>
                    </a:moveTo>
                    <a:lnTo>
                      <a:pt x="1" y="1458"/>
                    </a:lnTo>
                    <a:lnTo>
                      <a:pt x="21544" y="1458"/>
                    </a:lnTo>
                    <a:cubicBezTo>
                      <a:pt x="34653" y="1458"/>
                      <a:pt x="45320" y="12123"/>
                      <a:pt x="45320" y="25233"/>
                    </a:cubicBezTo>
                    <a:cubicBezTo>
                      <a:pt x="45320" y="38344"/>
                      <a:pt x="34653" y="49009"/>
                      <a:pt x="21544" y="49009"/>
                    </a:cubicBezTo>
                    <a:lnTo>
                      <a:pt x="1" y="49009"/>
                    </a:lnTo>
                    <a:lnTo>
                      <a:pt x="1" y="50466"/>
                    </a:lnTo>
                    <a:lnTo>
                      <a:pt x="21544" y="50466"/>
                    </a:lnTo>
                    <a:cubicBezTo>
                      <a:pt x="35457" y="50466"/>
                      <a:pt x="46776" y="39146"/>
                      <a:pt x="46776" y="25233"/>
                    </a:cubicBezTo>
                    <a:cubicBezTo>
                      <a:pt x="46776" y="11322"/>
                      <a:pt x="35457" y="1"/>
                      <a:pt x="21544" y="1"/>
                    </a:cubicBezTo>
                    <a:close/>
                  </a:path>
                </a:pathLst>
              </a:custGeom>
              <a:solidFill>
                <a:srgbClr val="6D9EEB"/>
              </a:solidFill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41"/>
              <p:cNvSpPr/>
              <p:nvPr/>
            </p:nvSpPr>
            <p:spPr>
              <a:xfrm>
                <a:off x="2492145" y="2881565"/>
                <a:ext cx="212934" cy="229751"/>
              </a:xfrm>
              <a:custGeom>
                <a:rect b="b" l="l" r="r" t="t"/>
                <a:pathLst>
                  <a:path extrusionOk="0" h="50467" w="46773">
                    <a:moveTo>
                      <a:pt x="25232" y="1"/>
                    </a:moveTo>
                    <a:cubicBezTo>
                      <a:pt x="11319" y="1"/>
                      <a:pt x="0" y="11322"/>
                      <a:pt x="0" y="25233"/>
                    </a:cubicBezTo>
                    <a:cubicBezTo>
                      <a:pt x="0" y="39146"/>
                      <a:pt x="11319" y="50466"/>
                      <a:pt x="25232" y="50466"/>
                    </a:cubicBezTo>
                    <a:lnTo>
                      <a:pt x="46773" y="50466"/>
                    </a:lnTo>
                    <a:lnTo>
                      <a:pt x="46773" y="49007"/>
                    </a:lnTo>
                    <a:lnTo>
                      <a:pt x="25232" y="49007"/>
                    </a:lnTo>
                    <a:cubicBezTo>
                      <a:pt x="12124" y="49007"/>
                      <a:pt x="1456" y="38344"/>
                      <a:pt x="1456" y="25233"/>
                    </a:cubicBezTo>
                    <a:cubicBezTo>
                      <a:pt x="1456" y="12123"/>
                      <a:pt x="12124" y="1457"/>
                      <a:pt x="25232" y="1457"/>
                    </a:cubicBezTo>
                    <a:lnTo>
                      <a:pt x="46773" y="1457"/>
                    </a:lnTo>
                    <a:lnTo>
                      <a:pt x="46773" y="1"/>
                    </a:lnTo>
                    <a:close/>
                  </a:path>
                </a:pathLst>
              </a:custGeom>
              <a:solidFill>
                <a:srgbClr val="6D9EEB"/>
              </a:solidFill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5" name="Google Shape;1765;p41"/>
            <p:cNvGrpSpPr/>
            <p:nvPr/>
          </p:nvGrpSpPr>
          <p:grpSpPr>
            <a:xfrm>
              <a:off x="2389399" y="2595741"/>
              <a:ext cx="812796" cy="296825"/>
              <a:chOff x="2389399" y="2595741"/>
              <a:chExt cx="812796" cy="296825"/>
            </a:xfrm>
          </p:grpSpPr>
          <p:grpSp>
            <p:nvGrpSpPr>
              <p:cNvPr id="1766" name="Google Shape;1766;p41"/>
              <p:cNvGrpSpPr/>
              <p:nvPr/>
            </p:nvGrpSpPr>
            <p:grpSpPr>
              <a:xfrm>
                <a:off x="2389399" y="2595741"/>
                <a:ext cx="363638" cy="296825"/>
                <a:chOff x="2389399" y="2595741"/>
                <a:chExt cx="363638" cy="296825"/>
              </a:xfrm>
            </p:grpSpPr>
            <p:grpSp>
              <p:nvGrpSpPr>
                <p:cNvPr id="1767" name="Google Shape;1767;p41"/>
                <p:cNvGrpSpPr/>
                <p:nvPr/>
              </p:nvGrpSpPr>
              <p:grpSpPr>
                <a:xfrm>
                  <a:off x="2493852" y="2794333"/>
                  <a:ext cx="259185" cy="98232"/>
                  <a:chOff x="2493852" y="2794333"/>
                  <a:chExt cx="259185" cy="98232"/>
                </a:xfrm>
              </p:grpSpPr>
              <p:sp>
                <p:nvSpPr>
                  <p:cNvPr id="1768" name="Google Shape;1768;p41"/>
                  <p:cNvSpPr/>
                  <p:nvPr/>
                </p:nvSpPr>
                <p:spPr>
                  <a:xfrm>
                    <a:off x="2500419" y="2800896"/>
                    <a:ext cx="246135" cy="85123"/>
                  </a:xfrm>
                  <a:custGeom>
                    <a:rect b="b" l="l" r="r" t="t"/>
                    <a:pathLst>
                      <a:path extrusionOk="0" h="18698" w="54066">
                        <a:moveTo>
                          <a:pt x="243" y="1"/>
                        </a:moveTo>
                        <a:cubicBezTo>
                          <a:pt x="108" y="1"/>
                          <a:pt x="1" y="108"/>
                          <a:pt x="1" y="243"/>
                        </a:cubicBezTo>
                        <a:cubicBezTo>
                          <a:pt x="1" y="4216"/>
                          <a:pt x="3233" y="7447"/>
                          <a:pt x="7204" y="7447"/>
                        </a:cubicBezTo>
                        <a:lnTo>
                          <a:pt x="47616" y="7447"/>
                        </a:lnTo>
                        <a:cubicBezTo>
                          <a:pt x="50905" y="7447"/>
                          <a:pt x="53581" y="10122"/>
                          <a:pt x="53581" y="13412"/>
                        </a:cubicBezTo>
                        <a:lnTo>
                          <a:pt x="53581" y="18455"/>
                        </a:lnTo>
                        <a:cubicBezTo>
                          <a:pt x="53581" y="18590"/>
                          <a:pt x="53688" y="18697"/>
                          <a:pt x="53823" y="18697"/>
                        </a:cubicBezTo>
                        <a:cubicBezTo>
                          <a:pt x="53957" y="18697"/>
                          <a:pt x="54065" y="18590"/>
                          <a:pt x="54062" y="18455"/>
                        </a:cubicBezTo>
                        <a:lnTo>
                          <a:pt x="54062" y="13412"/>
                        </a:lnTo>
                        <a:cubicBezTo>
                          <a:pt x="54062" y="9854"/>
                          <a:pt x="51169" y="6961"/>
                          <a:pt x="47611" y="6961"/>
                        </a:cubicBezTo>
                        <a:lnTo>
                          <a:pt x="7203" y="6961"/>
                        </a:lnTo>
                        <a:cubicBezTo>
                          <a:pt x="3498" y="6961"/>
                          <a:pt x="485" y="3946"/>
                          <a:pt x="485" y="243"/>
                        </a:cubicBezTo>
                        <a:cubicBezTo>
                          <a:pt x="485" y="108"/>
                          <a:pt x="377" y="1"/>
                          <a:pt x="243" y="1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9" name="Google Shape;1769;p41"/>
                  <p:cNvSpPr/>
                  <p:nvPr/>
                </p:nvSpPr>
                <p:spPr>
                  <a:xfrm>
                    <a:off x="2493852" y="2794333"/>
                    <a:ext cx="15360" cy="15356"/>
                  </a:xfrm>
                  <a:custGeom>
                    <a:rect b="b" l="l" r="r" t="t"/>
                    <a:pathLst>
                      <a:path extrusionOk="0" h="3373" w="3374">
                        <a:moveTo>
                          <a:pt x="1687" y="0"/>
                        </a:moveTo>
                        <a:cubicBezTo>
                          <a:pt x="755" y="0"/>
                          <a:pt x="1" y="754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9" y="3370"/>
                          <a:pt x="3374" y="2617"/>
                          <a:pt x="3374" y="1687"/>
                        </a:cubicBezTo>
                        <a:cubicBezTo>
                          <a:pt x="3374" y="754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0" name="Google Shape;1770;p41"/>
                  <p:cNvSpPr/>
                  <p:nvPr/>
                </p:nvSpPr>
                <p:spPr>
                  <a:xfrm>
                    <a:off x="2737686" y="2877210"/>
                    <a:ext cx="15351" cy="15356"/>
                  </a:xfrm>
                  <a:custGeom>
                    <a:rect b="b" l="l" r="r" t="t"/>
                    <a:pathLst>
                      <a:path extrusionOk="0" h="3373" w="3372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9" y="3372"/>
                          <a:pt x="3372" y="2616"/>
                          <a:pt x="3372" y="1686"/>
                        </a:cubicBezTo>
                        <a:cubicBezTo>
                          <a:pt x="3372" y="754"/>
                          <a:pt x="2619" y="1"/>
                          <a:pt x="1687" y="1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771" name="Google Shape;1771;p41"/>
                <p:cNvGrpSpPr/>
                <p:nvPr/>
              </p:nvGrpSpPr>
              <p:grpSpPr>
                <a:xfrm>
                  <a:off x="2389399" y="2595741"/>
                  <a:ext cx="224343" cy="182054"/>
                  <a:chOff x="2389399" y="2595741"/>
                  <a:chExt cx="224343" cy="182054"/>
                </a:xfrm>
              </p:grpSpPr>
              <p:sp>
                <p:nvSpPr>
                  <p:cNvPr id="1772" name="Google Shape;1772;p41"/>
                  <p:cNvSpPr/>
                  <p:nvPr/>
                </p:nvSpPr>
                <p:spPr>
                  <a:xfrm>
                    <a:off x="2389399" y="2595741"/>
                    <a:ext cx="224343" cy="182054"/>
                  </a:xfrm>
                  <a:custGeom>
                    <a:rect b="b" l="l" r="r" t="t"/>
                    <a:pathLst>
                      <a:path extrusionOk="0" h="39990" w="49279">
                        <a:moveTo>
                          <a:pt x="7997" y="1"/>
                        </a:moveTo>
                        <a:cubicBezTo>
                          <a:pt x="3580" y="1"/>
                          <a:pt x="0" y="3580"/>
                          <a:pt x="0" y="7995"/>
                        </a:cubicBezTo>
                        <a:lnTo>
                          <a:pt x="0" y="31993"/>
                        </a:lnTo>
                        <a:cubicBezTo>
                          <a:pt x="0" y="36409"/>
                          <a:pt x="3580" y="39989"/>
                          <a:pt x="7997" y="39989"/>
                        </a:cubicBezTo>
                        <a:lnTo>
                          <a:pt x="41282" y="39989"/>
                        </a:lnTo>
                        <a:cubicBezTo>
                          <a:pt x="45697" y="39989"/>
                          <a:pt x="49277" y="36409"/>
                          <a:pt x="49277" y="31993"/>
                        </a:cubicBezTo>
                        <a:lnTo>
                          <a:pt x="49277" y="7995"/>
                        </a:lnTo>
                        <a:cubicBezTo>
                          <a:pt x="49278" y="3580"/>
                          <a:pt x="45697" y="1"/>
                          <a:pt x="41282" y="1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3" name="Google Shape;1773;p41"/>
                  <p:cNvSpPr/>
                  <p:nvPr/>
                </p:nvSpPr>
                <p:spPr>
                  <a:xfrm>
                    <a:off x="2430284" y="2686181"/>
                    <a:ext cx="140326" cy="1106"/>
                  </a:xfrm>
                  <a:custGeom>
                    <a:rect b="b" l="l" r="r" t="t"/>
                    <a:pathLst>
                      <a:path extrusionOk="0" h="243" w="30824">
                        <a:moveTo>
                          <a:pt x="121" y="1"/>
                        </a:moveTo>
                        <a:cubicBezTo>
                          <a:pt x="55" y="1"/>
                          <a:pt x="0" y="55"/>
                          <a:pt x="0" y="121"/>
                        </a:cubicBezTo>
                        <a:cubicBezTo>
                          <a:pt x="0" y="187"/>
                          <a:pt x="55" y="243"/>
                          <a:pt x="121" y="243"/>
                        </a:cubicBezTo>
                        <a:lnTo>
                          <a:pt x="30703" y="243"/>
                        </a:lnTo>
                        <a:cubicBezTo>
                          <a:pt x="30769" y="243"/>
                          <a:pt x="30823" y="187"/>
                          <a:pt x="30823" y="121"/>
                        </a:cubicBezTo>
                        <a:cubicBezTo>
                          <a:pt x="30823" y="55"/>
                          <a:pt x="30767" y="1"/>
                          <a:pt x="30701" y="1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774" name="Google Shape;1774;p41"/>
              <p:cNvGrpSpPr/>
              <p:nvPr/>
            </p:nvGrpSpPr>
            <p:grpSpPr>
              <a:xfrm>
                <a:off x="2683630" y="2595741"/>
                <a:ext cx="224334" cy="296825"/>
                <a:chOff x="2683630" y="2595741"/>
                <a:chExt cx="224334" cy="296825"/>
              </a:xfrm>
            </p:grpSpPr>
            <p:grpSp>
              <p:nvGrpSpPr>
                <p:cNvPr id="1775" name="Google Shape;1775;p41"/>
                <p:cNvGrpSpPr/>
                <p:nvPr/>
              </p:nvGrpSpPr>
              <p:grpSpPr>
                <a:xfrm>
                  <a:off x="2788083" y="2794333"/>
                  <a:ext cx="15356" cy="98232"/>
                  <a:chOff x="2788083" y="2794333"/>
                  <a:chExt cx="15356" cy="98232"/>
                </a:xfrm>
              </p:grpSpPr>
              <p:sp>
                <p:nvSpPr>
                  <p:cNvPr id="1776" name="Google Shape;1776;p41"/>
                  <p:cNvSpPr/>
                  <p:nvPr/>
                </p:nvSpPr>
                <p:spPr>
                  <a:xfrm>
                    <a:off x="2794655" y="2800905"/>
                    <a:ext cx="2213" cy="85114"/>
                  </a:xfrm>
                  <a:custGeom>
                    <a:rect b="b" l="l" r="r" t="t"/>
                    <a:pathLst>
                      <a:path extrusionOk="0" h="18696" w="486">
                        <a:moveTo>
                          <a:pt x="243" y="0"/>
                        </a:moveTo>
                        <a:cubicBezTo>
                          <a:pt x="108" y="0"/>
                          <a:pt x="1" y="109"/>
                          <a:pt x="1" y="243"/>
                        </a:cubicBezTo>
                        <a:lnTo>
                          <a:pt x="1" y="18453"/>
                        </a:lnTo>
                        <a:cubicBezTo>
                          <a:pt x="1" y="18588"/>
                          <a:pt x="108" y="18695"/>
                          <a:pt x="243" y="18695"/>
                        </a:cubicBezTo>
                        <a:cubicBezTo>
                          <a:pt x="377" y="18695"/>
                          <a:pt x="485" y="18588"/>
                          <a:pt x="485" y="18453"/>
                        </a:cubicBezTo>
                        <a:lnTo>
                          <a:pt x="485" y="243"/>
                        </a:lnTo>
                        <a:cubicBezTo>
                          <a:pt x="485" y="109"/>
                          <a:pt x="377" y="0"/>
                          <a:pt x="243" y="0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7" name="Google Shape;1777;p41"/>
                  <p:cNvSpPr/>
                  <p:nvPr/>
                </p:nvSpPr>
                <p:spPr>
                  <a:xfrm>
                    <a:off x="2788083" y="2794333"/>
                    <a:ext cx="15356" cy="15356"/>
                  </a:xfrm>
                  <a:custGeom>
                    <a:rect b="b" l="l" r="r" t="t"/>
                    <a:pathLst>
                      <a:path extrusionOk="0" h="3373" w="3373">
                        <a:moveTo>
                          <a:pt x="1687" y="0"/>
                        </a:moveTo>
                        <a:cubicBezTo>
                          <a:pt x="755" y="0"/>
                          <a:pt x="1" y="754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8" y="3373"/>
                          <a:pt x="3372" y="2617"/>
                          <a:pt x="3372" y="1687"/>
                        </a:cubicBezTo>
                        <a:cubicBezTo>
                          <a:pt x="3372" y="754"/>
                          <a:pt x="2618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8" name="Google Shape;1778;p41"/>
                  <p:cNvSpPr/>
                  <p:nvPr/>
                </p:nvSpPr>
                <p:spPr>
                  <a:xfrm>
                    <a:off x="2788083" y="2877210"/>
                    <a:ext cx="15356" cy="15356"/>
                  </a:xfrm>
                  <a:custGeom>
                    <a:rect b="b" l="l" r="r" t="t"/>
                    <a:pathLst>
                      <a:path extrusionOk="0" h="3373" w="3373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8" y="3372"/>
                          <a:pt x="3372" y="2616"/>
                          <a:pt x="3372" y="1686"/>
                        </a:cubicBezTo>
                        <a:cubicBezTo>
                          <a:pt x="3372" y="754"/>
                          <a:pt x="2618" y="1"/>
                          <a:pt x="1687" y="1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779" name="Google Shape;1779;p41"/>
                <p:cNvGrpSpPr/>
                <p:nvPr/>
              </p:nvGrpSpPr>
              <p:grpSpPr>
                <a:xfrm>
                  <a:off x="2683630" y="2595741"/>
                  <a:ext cx="224334" cy="182054"/>
                  <a:chOff x="2683630" y="2595741"/>
                  <a:chExt cx="224334" cy="182054"/>
                </a:xfrm>
              </p:grpSpPr>
              <p:sp>
                <p:nvSpPr>
                  <p:cNvPr id="1780" name="Google Shape;1780;p41"/>
                  <p:cNvSpPr/>
                  <p:nvPr/>
                </p:nvSpPr>
                <p:spPr>
                  <a:xfrm>
                    <a:off x="2683630" y="2595741"/>
                    <a:ext cx="224334" cy="182054"/>
                  </a:xfrm>
                  <a:custGeom>
                    <a:rect b="b" l="l" r="r" t="t"/>
                    <a:pathLst>
                      <a:path extrusionOk="0" h="39990" w="49277">
                        <a:moveTo>
                          <a:pt x="7996" y="1"/>
                        </a:moveTo>
                        <a:cubicBezTo>
                          <a:pt x="3580" y="1"/>
                          <a:pt x="0" y="3580"/>
                          <a:pt x="0" y="7995"/>
                        </a:cubicBezTo>
                        <a:lnTo>
                          <a:pt x="0" y="31993"/>
                        </a:lnTo>
                        <a:cubicBezTo>
                          <a:pt x="0" y="36409"/>
                          <a:pt x="3580" y="39989"/>
                          <a:pt x="7996" y="39989"/>
                        </a:cubicBezTo>
                        <a:lnTo>
                          <a:pt x="41280" y="39989"/>
                        </a:lnTo>
                        <a:cubicBezTo>
                          <a:pt x="45697" y="39989"/>
                          <a:pt x="49277" y="36409"/>
                          <a:pt x="49277" y="31993"/>
                        </a:cubicBezTo>
                        <a:lnTo>
                          <a:pt x="49277" y="7995"/>
                        </a:lnTo>
                        <a:cubicBezTo>
                          <a:pt x="49277" y="3580"/>
                          <a:pt x="45697" y="1"/>
                          <a:pt x="41280" y="1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1" name="Google Shape;1781;p41"/>
                  <p:cNvSpPr/>
                  <p:nvPr/>
                </p:nvSpPr>
                <p:spPr>
                  <a:xfrm>
                    <a:off x="2724889" y="2686181"/>
                    <a:ext cx="140322" cy="1106"/>
                  </a:xfrm>
                  <a:custGeom>
                    <a:rect b="b" l="l" r="r" t="t"/>
                    <a:pathLst>
                      <a:path extrusionOk="0" h="243" w="30823">
                        <a:moveTo>
                          <a:pt x="121" y="1"/>
                        </a:moveTo>
                        <a:cubicBezTo>
                          <a:pt x="55" y="1"/>
                          <a:pt x="0" y="55"/>
                          <a:pt x="0" y="121"/>
                        </a:cubicBezTo>
                        <a:cubicBezTo>
                          <a:pt x="0" y="187"/>
                          <a:pt x="55" y="243"/>
                          <a:pt x="121" y="243"/>
                        </a:cubicBezTo>
                        <a:lnTo>
                          <a:pt x="30701" y="243"/>
                        </a:lnTo>
                        <a:cubicBezTo>
                          <a:pt x="30769" y="243"/>
                          <a:pt x="30823" y="187"/>
                          <a:pt x="30823" y="121"/>
                        </a:cubicBezTo>
                        <a:cubicBezTo>
                          <a:pt x="30823" y="55"/>
                          <a:pt x="30767" y="1"/>
                          <a:pt x="30701" y="1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782" name="Google Shape;1782;p41"/>
              <p:cNvGrpSpPr/>
              <p:nvPr/>
            </p:nvGrpSpPr>
            <p:grpSpPr>
              <a:xfrm>
                <a:off x="2838475" y="2595741"/>
                <a:ext cx="363719" cy="296825"/>
                <a:chOff x="2838475" y="2595741"/>
                <a:chExt cx="363719" cy="296825"/>
              </a:xfrm>
            </p:grpSpPr>
            <p:grpSp>
              <p:nvGrpSpPr>
                <p:cNvPr id="1783" name="Google Shape;1783;p41"/>
                <p:cNvGrpSpPr/>
                <p:nvPr/>
              </p:nvGrpSpPr>
              <p:grpSpPr>
                <a:xfrm>
                  <a:off x="2838475" y="2794333"/>
                  <a:ext cx="259185" cy="98232"/>
                  <a:chOff x="2838475" y="2794333"/>
                  <a:chExt cx="259185" cy="98232"/>
                </a:xfrm>
              </p:grpSpPr>
              <p:sp>
                <p:nvSpPr>
                  <p:cNvPr id="1784" name="Google Shape;1784;p41"/>
                  <p:cNvSpPr/>
                  <p:nvPr/>
                </p:nvSpPr>
                <p:spPr>
                  <a:xfrm>
                    <a:off x="2845042" y="2800896"/>
                    <a:ext cx="246122" cy="85123"/>
                  </a:xfrm>
                  <a:custGeom>
                    <a:rect b="b" l="l" r="r" t="t"/>
                    <a:pathLst>
                      <a:path extrusionOk="0" h="18698" w="54063">
                        <a:moveTo>
                          <a:pt x="53821" y="1"/>
                        </a:moveTo>
                        <a:cubicBezTo>
                          <a:pt x="53687" y="1"/>
                          <a:pt x="53579" y="108"/>
                          <a:pt x="53579" y="243"/>
                        </a:cubicBezTo>
                        <a:cubicBezTo>
                          <a:pt x="53579" y="3946"/>
                          <a:pt x="50564" y="6961"/>
                          <a:pt x="46861" y="6961"/>
                        </a:cubicBezTo>
                        <a:lnTo>
                          <a:pt x="6451" y="6961"/>
                        </a:lnTo>
                        <a:cubicBezTo>
                          <a:pt x="2895" y="6961"/>
                          <a:pt x="0" y="9857"/>
                          <a:pt x="0" y="13412"/>
                        </a:cubicBezTo>
                        <a:lnTo>
                          <a:pt x="0" y="18455"/>
                        </a:lnTo>
                        <a:cubicBezTo>
                          <a:pt x="0" y="18590"/>
                          <a:pt x="109" y="18697"/>
                          <a:pt x="242" y="18697"/>
                        </a:cubicBezTo>
                        <a:cubicBezTo>
                          <a:pt x="379" y="18697"/>
                          <a:pt x="487" y="18590"/>
                          <a:pt x="486" y="18455"/>
                        </a:cubicBezTo>
                        <a:lnTo>
                          <a:pt x="486" y="13412"/>
                        </a:lnTo>
                        <a:cubicBezTo>
                          <a:pt x="486" y="10122"/>
                          <a:pt x="3162" y="7447"/>
                          <a:pt x="6451" y="7447"/>
                        </a:cubicBezTo>
                        <a:lnTo>
                          <a:pt x="46858" y="7447"/>
                        </a:lnTo>
                        <a:cubicBezTo>
                          <a:pt x="50831" y="7447"/>
                          <a:pt x="54063" y="4215"/>
                          <a:pt x="54063" y="243"/>
                        </a:cubicBezTo>
                        <a:cubicBezTo>
                          <a:pt x="54063" y="108"/>
                          <a:pt x="53954" y="1"/>
                          <a:pt x="53821" y="1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5" name="Google Shape;1785;p41"/>
                  <p:cNvSpPr/>
                  <p:nvPr/>
                </p:nvSpPr>
                <p:spPr>
                  <a:xfrm>
                    <a:off x="3082301" y="2794333"/>
                    <a:ext cx="15360" cy="15356"/>
                  </a:xfrm>
                  <a:custGeom>
                    <a:rect b="b" l="l" r="r" t="t"/>
                    <a:pathLst>
                      <a:path extrusionOk="0" h="3373" w="3374">
                        <a:moveTo>
                          <a:pt x="1687" y="0"/>
                        </a:moveTo>
                        <a:cubicBezTo>
                          <a:pt x="755" y="0"/>
                          <a:pt x="0" y="754"/>
                          <a:pt x="0" y="1687"/>
                        </a:cubicBezTo>
                        <a:cubicBezTo>
                          <a:pt x="0" y="2619"/>
                          <a:pt x="755" y="3373"/>
                          <a:pt x="1687" y="3373"/>
                        </a:cubicBezTo>
                        <a:cubicBezTo>
                          <a:pt x="2619" y="3370"/>
                          <a:pt x="3373" y="2617"/>
                          <a:pt x="3373" y="1687"/>
                        </a:cubicBezTo>
                        <a:cubicBezTo>
                          <a:pt x="3373" y="754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6" name="Google Shape;1786;p41"/>
                  <p:cNvSpPr/>
                  <p:nvPr/>
                </p:nvSpPr>
                <p:spPr>
                  <a:xfrm>
                    <a:off x="2838475" y="2877210"/>
                    <a:ext cx="15351" cy="15356"/>
                  </a:xfrm>
                  <a:custGeom>
                    <a:rect b="b" l="l" r="r" t="t"/>
                    <a:pathLst>
                      <a:path extrusionOk="0" h="3373" w="3372">
                        <a:moveTo>
                          <a:pt x="1685" y="1"/>
                        </a:moveTo>
                        <a:cubicBezTo>
                          <a:pt x="753" y="1"/>
                          <a:pt x="0" y="754"/>
                          <a:pt x="0" y="1686"/>
                        </a:cubicBezTo>
                        <a:cubicBezTo>
                          <a:pt x="0" y="2618"/>
                          <a:pt x="753" y="3372"/>
                          <a:pt x="1685" y="3372"/>
                        </a:cubicBezTo>
                        <a:cubicBezTo>
                          <a:pt x="2617" y="3372"/>
                          <a:pt x="3372" y="2616"/>
                          <a:pt x="3372" y="1686"/>
                        </a:cubicBezTo>
                        <a:cubicBezTo>
                          <a:pt x="3372" y="754"/>
                          <a:pt x="2617" y="1"/>
                          <a:pt x="1685" y="1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787" name="Google Shape;1787;p41"/>
                <p:cNvGrpSpPr/>
                <p:nvPr/>
              </p:nvGrpSpPr>
              <p:grpSpPr>
                <a:xfrm>
                  <a:off x="2977852" y="2595741"/>
                  <a:ext cx="224343" cy="182054"/>
                  <a:chOff x="2977852" y="2595741"/>
                  <a:chExt cx="224343" cy="182054"/>
                </a:xfrm>
              </p:grpSpPr>
              <p:sp>
                <p:nvSpPr>
                  <p:cNvPr id="1788" name="Google Shape;1788;p41"/>
                  <p:cNvSpPr/>
                  <p:nvPr/>
                </p:nvSpPr>
                <p:spPr>
                  <a:xfrm>
                    <a:off x="2977852" y="2595741"/>
                    <a:ext cx="224343" cy="182054"/>
                  </a:xfrm>
                  <a:custGeom>
                    <a:rect b="b" l="l" r="r" t="t"/>
                    <a:pathLst>
                      <a:path extrusionOk="0" h="39990" w="49279">
                        <a:moveTo>
                          <a:pt x="7995" y="1"/>
                        </a:moveTo>
                        <a:cubicBezTo>
                          <a:pt x="3580" y="1"/>
                          <a:pt x="0" y="3580"/>
                          <a:pt x="0" y="7995"/>
                        </a:cubicBezTo>
                        <a:lnTo>
                          <a:pt x="0" y="31993"/>
                        </a:lnTo>
                        <a:cubicBezTo>
                          <a:pt x="0" y="36409"/>
                          <a:pt x="3580" y="39989"/>
                          <a:pt x="7995" y="39989"/>
                        </a:cubicBezTo>
                        <a:lnTo>
                          <a:pt x="41282" y="39989"/>
                        </a:lnTo>
                        <a:cubicBezTo>
                          <a:pt x="45698" y="39989"/>
                          <a:pt x="49278" y="36409"/>
                          <a:pt x="49278" y="31993"/>
                        </a:cubicBezTo>
                        <a:lnTo>
                          <a:pt x="49278" y="7995"/>
                        </a:lnTo>
                        <a:cubicBezTo>
                          <a:pt x="49278" y="3580"/>
                          <a:pt x="45698" y="1"/>
                          <a:pt x="41282" y="1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9" name="Google Shape;1789;p41"/>
                  <p:cNvSpPr/>
                  <p:nvPr/>
                </p:nvSpPr>
                <p:spPr>
                  <a:xfrm>
                    <a:off x="3020572" y="2686181"/>
                    <a:ext cx="140326" cy="1106"/>
                  </a:xfrm>
                  <a:custGeom>
                    <a:rect b="b" l="l" r="r" t="t"/>
                    <a:pathLst>
                      <a:path extrusionOk="0" h="243" w="30824">
                        <a:moveTo>
                          <a:pt x="123" y="1"/>
                        </a:moveTo>
                        <a:cubicBezTo>
                          <a:pt x="57" y="1"/>
                          <a:pt x="1" y="55"/>
                          <a:pt x="1" y="121"/>
                        </a:cubicBezTo>
                        <a:cubicBezTo>
                          <a:pt x="1" y="187"/>
                          <a:pt x="57" y="243"/>
                          <a:pt x="123" y="243"/>
                        </a:cubicBezTo>
                        <a:lnTo>
                          <a:pt x="30703" y="243"/>
                        </a:lnTo>
                        <a:cubicBezTo>
                          <a:pt x="30769" y="243"/>
                          <a:pt x="30824" y="187"/>
                          <a:pt x="30824" y="121"/>
                        </a:cubicBezTo>
                        <a:cubicBezTo>
                          <a:pt x="30824" y="55"/>
                          <a:pt x="30769" y="1"/>
                          <a:pt x="30703" y="1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790" name="Google Shape;1790;p41"/>
            <p:cNvGrpSpPr/>
            <p:nvPr/>
          </p:nvGrpSpPr>
          <p:grpSpPr>
            <a:xfrm>
              <a:off x="2389399" y="3100241"/>
              <a:ext cx="812796" cy="296869"/>
              <a:chOff x="2389399" y="3100241"/>
              <a:chExt cx="812796" cy="296869"/>
            </a:xfrm>
          </p:grpSpPr>
          <p:grpSp>
            <p:nvGrpSpPr>
              <p:cNvPr id="1791" name="Google Shape;1791;p41"/>
              <p:cNvGrpSpPr/>
              <p:nvPr/>
            </p:nvGrpSpPr>
            <p:grpSpPr>
              <a:xfrm>
                <a:off x="2683630" y="3100241"/>
                <a:ext cx="224334" cy="296869"/>
                <a:chOff x="2683630" y="3100241"/>
                <a:chExt cx="224334" cy="296869"/>
              </a:xfrm>
            </p:grpSpPr>
            <p:grpSp>
              <p:nvGrpSpPr>
                <p:cNvPr id="1792" name="Google Shape;1792;p41"/>
                <p:cNvGrpSpPr/>
                <p:nvPr/>
              </p:nvGrpSpPr>
              <p:grpSpPr>
                <a:xfrm>
                  <a:off x="2788083" y="3100241"/>
                  <a:ext cx="15356" cy="98237"/>
                  <a:chOff x="2788083" y="3100241"/>
                  <a:chExt cx="15356" cy="98237"/>
                </a:xfrm>
              </p:grpSpPr>
              <p:sp>
                <p:nvSpPr>
                  <p:cNvPr id="1793" name="Google Shape;1793;p41"/>
                  <p:cNvSpPr/>
                  <p:nvPr/>
                </p:nvSpPr>
                <p:spPr>
                  <a:xfrm>
                    <a:off x="2794655" y="3106808"/>
                    <a:ext cx="2213" cy="85118"/>
                  </a:xfrm>
                  <a:custGeom>
                    <a:rect b="b" l="l" r="r" t="t"/>
                    <a:pathLst>
                      <a:path extrusionOk="0" h="18697" w="486">
                        <a:moveTo>
                          <a:pt x="243" y="1"/>
                        </a:moveTo>
                        <a:cubicBezTo>
                          <a:pt x="108" y="1"/>
                          <a:pt x="1" y="109"/>
                          <a:pt x="1" y="243"/>
                        </a:cubicBezTo>
                        <a:lnTo>
                          <a:pt x="1" y="18455"/>
                        </a:lnTo>
                        <a:cubicBezTo>
                          <a:pt x="1" y="18588"/>
                          <a:pt x="108" y="18697"/>
                          <a:pt x="243" y="18697"/>
                        </a:cubicBezTo>
                        <a:cubicBezTo>
                          <a:pt x="377" y="18697"/>
                          <a:pt x="485" y="18588"/>
                          <a:pt x="485" y="18455"/>
                        </a:cubicBezTo>
                        <a:lnTo>
                          <a:pt x="485" y="243"/>
                        </a:lnTo>
                        <a:cubicBezTo>
                          <a:pt x="485" y="109"/>
                          <a:pt x="377" y="1"/>
                          <a:pt x="243" y="1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4" name="Google Shape;1794;p41"/>
                  <p:cNvSpPr/>
                  <p:nvPr/>
                </p:nvSpPr>
                <p:spPr>
                  <a:xfrm>
                    <a:off x="2788083" y="3183117"/>
                    <a:ext cx="15356" cy="15360"/>
                  </a:xfrm>
                  <a:custGeom>
                    <a:rect b="b" l="l" r="r" t="t"/>
                    <a:pathLst>
                      <a:path extrusionOk="0" h="3374" w="3373">
                        <a:moveTo>
                          <a:pt x="1687" y="0"/>
                        </a:moveTo>
                        <a:cubicBezTo>
                          <a:pt x="755" y="0"/>
                          <a:pt x="1" y="755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8" y="3373"/>
                          <a:pt x="3372" y="2619"/>
                          <a:pt x="3372" y="1687"/>
                        </a:cubicBezTo>
                        <a:cubicBezTo>
                          <a:pt x="3372" y="755"/>
                          <a:pt x="2618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5" name="Google Shape;1795;p41"/>
                  <p:cNvSpPr/>
                  <p:nvPr/>
                </p:nvSpPr>
                <p:spPr>
                  <a:xfrm>
                    <a:off x="2788083" y="3100241"/>
                    <a:ext cx="15356" cy="15356"/>
                  </a:xfrm>
                  <a:custGeom>
                    <a:rect b="b" l="l" r="r" t="t"/>
                    <a:pathLst>
                      <a:path extrusionOk="0" h="3373" w="3373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8" y="3372"/>
                          <a:pt x="3372" y="2618"/>
                          <a:pt x="3372" y="1686"/>
                        </a:cubicBezTo>
                        <a:cubicBezTo>
                          <a:pt x="3372" y="754"/>
                          <a:pt x="2618" y="1"/>
                          <a:pt x="1687" y="1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796" name="Google Shape;1796;p41"/>
                <p:cNvGrpSpPr/>
                <p:nvPr/>
              </p:nvGrpSpPr>
              <p:grpSpPr>
                <a:xfrm>
                  <a:off x="2683630" y="3215065"/>
                  <a:ext cx="224334" cy="182045"/>
                  <a:chOff x="2683630" y="3215065"/>
                  <a:chExt cx="224334" cy="182045"/>
                </a:xfrm>
              </p:grpSpPr>
              <p:sp>
                <p:nvSpPr>
                  <p:cNvPr id="1797" name="Google Shape;1797;p41"/>
                  <p:cNvSpPr/>
                  <p:nvPr/>
                </p:nvSpPr>
                <p:spPr>
                  <a:xfrm>
                    <a:off x="2683630" y="3215065"/>
                    <a:ext cx="224334" cy="182045"/>
                  </a:xfrm>
                  <a:custGeom>
                    <a:rect b="b" l="l" r="r" t="t"/>
                    <a:pathLst>
                      <a:path extrusionOk="0" h="39988" w="49277">
                        <a:moveTo>
                          <a:pt x="7996" y="0"/>
                        </a:moveTo>
                        <a:cubicBezTo>
                          <a:pt x="3580" y="0"/>
                          <a:pt x="0" y="3579"/>
                          <a:pt x="0" y="7995"/>
                        </a:cubicBezTo>
                        <a:lnTo>
                          <a:pt x="0" y="31993"/>
                        </a:lnTo>
                        <a:cubicBezTo>
                          <a:pt x="0" y="36409"/>
                          <a:pt x="3580" y="39988"/>
                          <a:pt x="7996" y="39988"/>
                        </a:cubicBezTo>
                        <a:lnTo>
                          <a:pt x="41280" y="39988"/>
                        </a:lnTo>
                        <a:cubicBezTo>
                          <a:pt x="45697" y="39988"/>
                          <a:pt x="49277" y="36409"/>
                          <a:pt x="49277" y="31993"/>
                        </a:cubicBezTo>
                        <a:lnTo>
                          <a:pt x="49277" y="7995"/>
                        </a:lnTo>
                        <a:cubicBezTo>
                          <a:pt x="49277" y="3579"/>
                          <a:pt x="45697" y="0"/>
                          <a:pt x="41280" y="0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8" name="Google Shape;1798;p41"/>
                  <p:cNvSpPr/>
                  <p:nvPr/>
                </p:nvSpPr>
                <p:spPr>
                  <a:xfrm>
                    <a:off x="2724889" y="3305500"/>
                    <a:ext cx="140331" cy="1106"/>
                  </a:xfrm>
                  <a:custGeom>
                    <a:rect b="b" l="l" r="r" t="t"/>
                    <a:pathLst>
                      <a:path extrusionOk="0" h="243" w="30825">
                        <a:moveTo>
                          <a:pt x="121" y="0"/>
                        </a:moveTo>
                        <a:cubicBezTo>
                          <a:pt x="55" y="0"/>
                          <a:pt x="0" y="55"/>
                          <a:pt x="0" y="122"/>
                        </a:cubicBezTo>
                        <a:cubicBezTo>
                          <a:pt x="0" y="188"/>
                          <a:pt x="55" y="242"/>
                          <a:pt x="121" y="242"/>
                        </a:cubicBezTo>
                        <a:lnTo>
                          <a:pt x="30701" y="242"/>
                        </a:lnTo>
                        <a:cubicBezTo>
                          <a:pt x="30769" y="242"/>
                          <a:pt x="30824" y="190"/>
                          <a:pt x="30823" y="122"/>
                        </a:cubicBezTo>
                        <a:cubicBezTo>
                          <a:pt x="30823" y="56"/>
                          <a:pt x="30767" y="0"/>
                          <a:pt x="30701" y="0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799" name="Google Shape;1799;p41"/>
              <p:cNvGrpSpPr/>
              <p:nvPr/>
            </p:nvGrpSpPr>
            <p:grpSpPr>
              <a:xfrm>
                <a:off x="2389399" y="3100241"/>
                <a:ext cx="363638" cy="296869"/>
                <a:chOff x="2389399" y="3100241"/>
                <a:chExt cx="363638" cy="296869"/>
              </a:xfrm>
            </p:grpSpPr>
            <p:grpSp>
              <p:nvGrpSpPr>
                <p:cNvPr id="1800" name="Google Shape;1800;p41"/>
                <p:cNvGrpSpPr/>
                <p:nvPr/>
              </p:nvGrpSpPr>
              <p:grpSpPr>
                <a:xfrm>
                  <a:off x="2493852" y="3100241"/>
                  <a:ext cx="259185" cy="98237"/>
                  <a:chOff x="2493852" y="3100241"/>
                  <a:chExt cx="259185" cy="98237"/>
                </a:xfrm>
              </p:grpSpPr>
              <p:sp>
                <p:nvSpPr>
                  <p:cNvPr id="1801" name="Google Shape;1801;p41"/>
                  <p:cNvSpPr/>
                  <p:nvPr/>
                </p:nvSpPr>
                <p:spPr>
                  <a:xfrm>
                    <a:off x="2500428" y="3106803"/>
                    <a:ext cx="246126" cy="85123"/>
                  </a:xfrm>
                  <a:custGeom>
                    <a:rect b="b" l="l" r="r" t="t"/>
                    <a:pathLst>
                      <a:path extrusionOk="0" h="18698" w="54064">
                        <a:moveTo>
                          <a:pt x="53821" y="0"/>
                        </a:moveTo>
                        <a:cubicBezTo>
                          <a:pt x="53686" y="0"/>
                          <a:pt x="53579" y="109"/>
                          <a:pt x="53579" y="242"/>
                        </a:cubicBezTo>
                        <a:lnTo>
                          <a:pt x="53579" y="5286"/>
                        </a:lnTo>
                        <a:cubicBezTo>
                          <a:pt x="53579" y="8576"/>
                          <a:pt x="50903" y="11250"/>
                          <a:pt x="47614" y="11250"/>
                        </a:cubicBezTo>
                        <a:lnTo>
                          <a:pt x="7205" y="11250"/>
                        </a:lnTo>
                        <a:cubicBezTo>
                          <a:pt x="3232" y="11250"/>
                          <a:pt x="0" y="14484"/>
                          <a:pt x="0" y="18456"/>
                        </a:cubicBezTo>
                        <a:cubicBezTo>
                          <a:pt x="0" y="18589"/>
                          <a:pt x="109" y="18698"/>
                          <a:pt x="242" y="18698"/>
                        </a:cubicBezTo>
                        <a:cubicBezTo>
                          <a:pt x="376" y="18698"/>
                          <a:pt x="485" y="18589"/>
                          <a:pt x="485" y="18456"/>
                        </a:cubicBezTo>
                        <a:cubicBezTo>
                          <a:pt x="485" y="14751"/>
                          <a:pt x="3499" y="11736"/>
                          <a:pt x="7202" y="11736"/>
                        </a:cubicBezTo>
                        <a:lnTo>
                          <a:pt x="47612" y="11736"/>
                        </a:lnTo>
                        <a:cubicBezTo>
                          <a:pt x="51169" y="11736"/>
                          <a:pt x="54063" y="8843"/>
                          <a:pt x="54063" y="5286"/>
                        </a:cubicBezTo>
                        <a:lnTo>
                          <a:pt x="54063" y="242"/>
                        </a:lnTo>
                        <a:cubicBezTo>
                          <a:pt x="54063" y="109"/>
                          <a:pt x="53955" y="0"/>
                          <a:pt x="53821" y="0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2" name="Google Shape;1802;p41"/>
                  <p:cNvSpPr/>
                  <p:nvPr/>
                </p:nvSpPr>
                <p:spPr>
                  <a:xfrm>
                    <a:off x="2493852" y="3183117"/>
                    <a:ext cx="15360" cy="15360"/>
                  </a:xfrm>
                  <a:custGeom>
                    <a:rect b="b" l="l" r="r" t="t"/>
                    <a:pathLst>
                      <a:path extrusionOk="0" h="3374" w="3374">
                        <a:moveTo>
                          <a:pt x="1687" y="0"/>
                        </a:moveTo>
                        <a:cubicBezTo>
                          <a:pt x="755" y="0"/>
                          <a:pt x="1" y="755"/>
                          <a:pt x="1" y="1687"/>
                        </a:cubicBezTo>
                        <a:cubicBezTo>
                          <a:pt x="1" y="2619"/>
                          <a:pt x="755" y="3373"/>
                          <a:pt x="1687" y="3373"/>
                        </a:cubicBezTo>
                        <a:cubicBezTo>
                          <a:pt x="2619" y="3373"/>
                          <a:pt x="3374" y="2619"/>
                          <a:pt x="3374" y="1687"/>
                        </a:cubicBezTo>
                        <a:cubicBezTo>
                          <a:pt x="3374" y="755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3" name="Google Shape;1803;p41"/>
                  <p:cNvSpPr/>
                  <p:nvPr/>
                </p:nvSpPr>
                <p:spPr>
                  <a:xfrm>
                    <a:off x="2737686" y="3100241"/>
                    <a:ext cx="15351" cy="15356"/>
                  </a:xfrm>
                  <a:custGeom>
                    <a:rect b="b" l="l" r="r" t="t"/>
                    <a:pathLst>
                      <a:path extrusionOk="0" h="3373" w="3372">
                        <a:moveTo>
                          <a:pt x="1687" y="1"/>
                        </a:moveTo>
                        <a:cubicBezTo>
                          <a:pt x="755" y="1"/>
                          <a:pt x="1" y="754"/>
                          <a:pt x="1" y="1686"/>
                        </a:cubicBezTo>
                        <a:cubicBezTo>
                          <a:pt x="1" y="2618"/>
                          <a:pt x="755" y="3372"/>
                          <a:pt x="1687" y="3372"/>
                        </a:cubicBezTo>
                        <a:cubicBezTo>
                          <a:pt x="2619" y="3372"/>
                          <a:pt x="3372" y="2618"/>
                          <a:pt x="3372" y="1686"/>
                        </a:cubicBezTo>
                        <a:cubicBezTo>
                          <a:pt x="3372" y="754"/>
                          <a:pt x="2619" y="1"/>
                          <a:pt x="1687" y="1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04" name="Google Shape;1804;p41"/>
                <p:cNvGrpSpPr/>
                <p:nvPr/>
              </p:nvGrpSpPr>
              <p:grpSpPr>
                <a:xfrm>
                  <a:off x="2389399" y="3215065"/>
                  <a:ext cx="224343" cy="182045"/>
                  <a:chOff x="2389399" y="3215065"/>
                  <a:chExt cx="224343" cy="182045"/>
                </a:xfrm>
              </p:grpSpPr>
              <p:sp>
                <p:nvSpPr>
                  <p:cNvPr id="1805" name="Google Shape;1805;p41"/>
                  <p:cNvSpPr/>
                  <p:nvPr/>
                </p:nvSpPr>
                <p:spPr>
                  <a:xfrm>
                    <a:off x="2389399" y="3215065"/>
                    <a:ext cx="224343" cy="182045"/>
                  </a:xfrm>
                  <a:custGeom>
                    <a:rect b="b" l="l" r="r" t="t"/>
                    <a:pathLst>
                      <a:path extrusionOk="0" h="39988" w="49279">
                        <a:moveTo>
                          <a:pt x="7997" y="0"/>
                        </a:moveTo>
                        <a:cubicBezTo>
                          <a:pt x="3580" y="0"/>
                          <a:pt x="0" y="3579"/>
                          <a:pt x="0" y="7995"/>
                        </a:cubicBezTo>
                        <a:lnTo>
                          <a:pt x="0" y="31993"/>
                        </a:lnTo>
                        <a:cubicBezTo>
                          <a:pt x="0" y="36409"/>
                          <a:pt x="3580" y="39988"/>
                          <a:pt x="7997" y="39988"/>
                        </a:cubicBezTo>
                        <a:lnTo>
                          <a:pt x="41282" y="39988"/>
                        </a:lnTo>
                        <a:cubicBezTo>
                          <a:pt x="45697" y="39988"/>
                          <a:pt x="49277" y="36409"/>
                          <a:pt x="49277" y="31993"/>
                        </a:cubicBezTo>
                        <a:lnTo>
                          <a:pt x="49277" y="7995"/>
                        </a:lnTo>
                        <a:cubicBezTo>
                          <a:pt x="49278" y="3579"/>
                          <a:pt x="45697" y="0"/>
                          <a:pt x="41282" y="0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6" name="Google Shape;1806;p41"/>
                  <p:cNvSpPr/>
                  <p:nvPr/>
                </p:nvSpPr>
                <p:spPr>
                  <a:xfrm>
                    <a:off x="2430630" y="3305500"/>
                    <a:ext cx="140331" cy="1106"/>
                  </a:xfrm>
                  <a:custGeom>
                    <a:rect b="b" l="l" r="r" t="t"/>
                    <a:pathLst>
                      <a:path extrusionOk="0" h="243" w="30825">
                        <a:moveTo>
                          <a:pt x="123" y="0"/>
                        </a:moveTo>
                        <a:cubicBezTo>
                          <a:pt x="57" y="0"/>
                          <a:pt x="1" y="55"/>
                          <a:pt x="1" y="122"/>
                        </a:cubicBezTo>
                        <a:cubicBezTo>
                          <a:pt x="1" y="188"/>
                          <a:pt x="57" y="242"/>
                          <a:pt x="123" y="242"/>
                        </a:cubicBezTo>
                        <a:lnTo>
                          <a:pt x="30702" y="242"/>
                        </a:lnTo>
                        <a:cubicBezTo>
                          <a:pt x="30771" y="242"/>
                          <a:pt x="30825" y="190"/>
                          <a:pt x="30823" y="122"/>
                        </a:cubicBezTo>
                        <a:cubicBezTo>
                          <a:pt x="30823" y="56"/>
                          <a:pt x="30769" y="0"/>
                          <a:pt x="30702" y="0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807" name="Google Shape;1807;p41"/>
              <p:cNvGrpSpPr/>
              <p:nvPr/>
            </p:nvGrpSpPr>
            <p:grpSpPr>
              <a:xfrm>
                <a:off x="2838475" y="3100241"/>
                <a:ext cx="363719" cy="296869"/>
                <a:chOff x="2838475" y="3100241"/>
                <a:chExt cx="363719" cy="296869"/>
              </a:xfrm>
            </p:grpSpPr>
            <p:grpSp>
              <p:nvGrpSpPr>
                <p:cNvPr id="1808" name="Google Shape;1808;p41"/>
                <p:cNvGrpSpPr/>
                <p:nvPr/>
              </p:nvGrpSpPr>
              <p:grpSpPr>
                <a:xfrm>
                  <a:off x="2838475" y="3100241"/>
                  <a:ext cx="259185" cy="98237"/>
                  <a:chOff x="2838475" y="3100241"/>
                  <a:chExt cx="259185" cy="98237"/>
                </a:xfrm>
              </p:grpSpPr>
              <p:sp>
                <p:nvSpPr>
                  <p:cNvPr id="1809" name="Google Shape;1809;p41"/>
                  <p:cNvSpPr/>
                  <p:nvPr/>
                </p:nvSpPr>
                <p:spPr>
                  <a:xfrm>
                    <a:off x="2845042" y="3106803"/>
                    <a:ext cx="246131" cy="85123"/>
                  </a:xfrm>
                  <a:custGeom>
                    <a:rect b="b" l="l" r="r" t="t"/>
                    <a:pathLst>
                      <a:path extrusionOk="0" h="18698" w="54065">
                        <a:moveTo>
                          <a:pt x="242" y="0"/>
                        </a:moveTo>
                        <a:cubicBezTo>
                          <a:pt x="109" y="0"/>
                          <a:pt x="0" y="109"/>
                          <a:pt x="0" y="242"/>
                        </a:cubicBezTo>
                        <a:lnTo>
                          <a:pt x="0" y="5286"/>
                        </a:lnTo>
                        <a:cubicBezTo>
                          <a:pt x="0" y="8843"/>
                          <a:pt x="2895" y="11736"/>
                          <a:pt x="6451" y="11736"/>
                        </a:cubicBezTo>
                        <a:lnTo>
                          <a:pt x="46862" y="11736"/>
                        </a:lnTo>
                        <a:cubicBezTo>
                          <a:pt x="50567" y="11736"/>
                          <a:pt x="53580" y="14751"/>
                          <a:pt x="53580" y="18456"/>
                        </a:cubicBezTo>
                        <a:cubicBezTo>
                          <a:pt x="53580" y="18589"/>
                          <a:pt x="53689" y="18698"/>
                          <a:pt x="53822" y="18698"/>
                        </a:cubicBezTo>
                        <a:cubicBezTo>
                          <a:pt x="53957" y="18698"/>
                          <a:pt x="54064" y="18589"/>
                          <a:pt x="54063" y="18456"/>
                        </a:cubicBezTo>
                        <a:cubicBezTo>
                          <a:pt x="54063" y="14484"/>
                          <a:pt x="50831" y="11250"/>
                          <a:pt x="46858" y="11250"/>
                        </a:cubicBezTo>
                        <a:lnTo>
                          <a:pt x="6449" y="11250"/>
                        </a:lnTo>
                        <a:cubicBezTo>
                          <a:pt x="3160" y="11250"/>
                          <a:pt x="484" y="8576"/>
                          <a:pt x="484" y="5286"/>
                        </a:cubicBezTo>
                        <a:lnTo>
                          <a:pt x="484" y="242"/>
                        </a:lnTo>
                        <a:cubicBezTo>
                          <a:pt x="484" y="109"/>
                          <a:pt x="376" y="0"/>
                          <a:pt x="242" y="0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10" name="Google Shape;1810;p41"/>
                  <p:cNvSpPr/>
                  <p:nvPr/>
                </p:nvSpPr>
                <p:spPr>
                  <a:xfrm>
                    <a:off x="3082301" y="3183117"/>
                    <a:ext cx="15360" cy="15360"/>
                  </a:xfrm>
                  <a:custGeom>
                    <a:rect b="b" l="l" r="r" t="t"/>
                    <a:pathLst>
                      <a:path extrusionOk="0" h="3374" w="3374">
                        <a:moveTo>
                          <a:pt x="1687" y="0"/>
                        </a:moveTo>
                        <a:cubicBezTo>
                          <a:pt x="755" y="0"/>
                          <a:pt x="0" y="755"/>
                          <a:pt x="0" y="1687"/>
                        </a:cubicBezTo>
                        <a:cubicBezTo>
                          <a:pt x="0" y="2619"/>
                          <a:pt x="755" y="3373"/>
                          <a:pt x="1687" y="3373"/>
                        </a:cubicBezTo>
                        <a:cubicBezTo>
                          <a:pt x="2619" y="3373"/>
                          <a:pt x="3373" y="2619"/>
                          <a:pt x="3373" y="1687"/>
                        </a:cubicBezTo>
                        <a:cubicBezTo>
                          <a:pt x="3373" y="755"/>
                          <a:pt x="2619" y="0"/>
                          <a:pt x="1687" y="0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11" name="Google Shape;1811;p41"/>
                  <p:cNvSpPr/>
                  <p:nvPr/>
                </p:nvSpPr>
                <p:spPr>
                  <a:xfrm>
                    <a:off x="2838475" y="3100241"/>
                    <a:ext cx="15351" cy="15356"/>
                  </a:xfrm>
                  <a:custGeom>
                    <a:rect b="b" l="l" r="r" t="t"/>
                    <a:pathLst>
                      <a:path extrusionOk="0" h="3373" w="3372">
                        <a:moveTo>
                          <a:pt x="1685" y="1"/>
                        </a:moveTo>
                        <a:cubicBezTo>
                          <a:pt x="753" y="1"/>
                          <a:pt x="0" y="754"/>
                          <a:pt x="0" y="1686"/>
                        </a:cubicBezTo>
                        <a:cubicBezTo>
                          <a:pt x="0" y="2618"/>
                          <a:pt x="753" y="3372"/>
                          <a:pt x="1685" y="3372"/>
                        </a:cubicBezTo>
                        <a:cubicBezTo>
                          <a:pt x="2617" y="3372"/>
                          <a:pt x="3372" y="2618"/>
                          <a:pt x="3372" y="1686"/>
                        </a:cubicBezTo>
                        <a:cubicBezTo>
                          <a:pt x="3372" y="754"/>
                          <a:pt x="2617" y="1"/>
                          <a:pt x="1685" y="1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12" name="Google Shape;1812;p41"/>
                <p:cNvGrpSpPr/>
                <p:nvPr/>
              </p:nvGrpSpPr>
              <p:grpSpPr>
                <a:xfrm>
                  <a:off x="2977852" y="3215065"/>
                  <a:ext cx="224343" cy="182045"/>
                  <a:chOff x="2977852" y="3215065"/>
                  <a:chExt cx="224343" cy="182045"/>
                </a:xfrm>
              </p:grpSpPr>
              <p:sp>
                <p:nvSpPr>
                  <p:cNvPr id="1813" name="Google Shape;1813;p41"/>
                  <p:cNvSpPr/>
                  <p:nvPr/>
                </p:nvSpPr>
                <p:spPr>
                  <a:xfrm>
                    <a:off x="2977852" y="3215065"/>
                    <a:ext cx="224343" cy="182045"/>
                  </a:xfrm>
                  <a:custGeom>
                    <a:rect b="b" l="l" r="r" t="t"/>
                    <a:pathLst>
                      <a:path extrusionOk="0" h="39988" w="49279">
                        <a:moveTo>
                          <a:pt x="7995" y="0"/>
                        </a:moveTo>
                        <a:cubicBezTo>
                          <a:pt x="3580" y="0"/>
                          <a:pt x="0" y="3579"/>
                          <a:pt x="0" y="7995"/>
                        </a:cubicBezTo>
                        <a:lnTo>
                          <a:pt x="0" y="31993"/>
                        </a:lnTo>
                        <a:cubicBezTo>
                          <a:pt x="0" y="36409"/>
                          <a:pt x="3580" y="39988"/>
                          <a:pt x="7995" y="39988"/>
                        </a:cubicBezTo>
                        <a:lnTo>
                          <a:pt x="41282" y="39988"/>
                        </a:lnTo>
                        <a:cubicBezTo>
                          <a:pt x="45698" y="39988"/>
                          <a:pt x="49278" y="36409"/>
                          <a:pt x="49278" y="31993"/>
                        </a:cubicBezTo>
                        <a:lnTo>
                          <a:pt x="49278" y="7995"/>
                        </a:lnTo>
                        <a:cubicBezTo>
                          <a:pt x="49278" y="3579"/>
                          <a:pt x="45698" y="0"/>
                          <a:pt x="41282" y="0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14" name="Google Shape;1814;p41"/>
                  <p:cNvSpPr/>
                  <p:nvPr/>
                </p:nvSpPr>
                <p:spPr>
                  <a:xfrm>
                    <a:off x="3020598" y="3305519"/>
                    <a:ext cx="140326" cy="1106"/>
                  </a:xfrm>
                  <a:custGeom>
                    <a:rect b="b" l="l" r="r" t="t"/>
                    <a:pathLst>
                      <a:path extrusionOk="0" h="243" w="30824">
                        <a:moveTo>
                          <a:pt x="123" y="1"/>
                        </a:moveTo>
                        <a:cubicBezTo>
                          <a:pt x="57" y="1"/>
                          <a:pt x="1" y="55"/>
                          <a:pt x="1" y="121"/>
                        </a:cubicBezTo>
                        <a:cubicBezTo>
                          <a:pt x="1" y="187"/>
                          <a:pt x="57" y="243"/>
                          <a:pt x="123" y="243"/>
                        </a:cubicBezTo>
                        <a:lnTo>
                          <a:pt x="30703" y="243"/>
                        </a:lnTo>
                        <a:cubicBezTo>
                          <a:pt x="30769" y="243"/>
                          <a:pt x="30824" y="187"/>
                          <a:pt x="30824" y="121"/>
                        </a:cubicBezTo>
                        <a:cubicBezTo>
                          <a:pt x="30824" y="55"/>
                          <a:pt x="30769" y="1"/>
                          <a:pt x="30703" y="1"/>
                        </a:cubicBezTo>
                        <a:close/>
                      </a:path>
                    </a:pathLst>
                  </a:custGeom>
                  <a:solidFill>
                    <a:srgbClr val="6D9EEB"/>
                  </a:solidFill>
                  <a:ln cap="flat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1815" name="Google Shape;1815;p41"/>
          <p:cNvSpPr txBox="1"/>
          <p:nvPr>
            <p:ph type="title"/>
          </p:nvPr>
        </p:nvSpPr>
        <p:spPr>
          <a:xfrm>
            <a:off x="1821938" y="198703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Storage – Lưu trữ dữ liệu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16" name="Google Shape;1816;p41"/>
          <p:cNvSpPr txBox="1"/>
          <p:nvPr/>
        </p:nvSpPr>
        <p:spPr>
          <a:xfrm>
            <a:off x="1623875" y="1173563"/>
            <a:ext cx="1506300" cy="5541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B Garamond Medium"/>
                <a:ea typeface="EB Garamond Medium"/>
                <a:cs typeface="EB Garamond Medium"/>
                <a:sym typeface="EB Garamond Medium"/>
              </a:rPr>
              <a:t>Dữ liệu bán cấu trúc lưu trong Data Lake</a:t>
            </a:r>
            <a:endParaRPr sz="12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817" name="Google Shape;1817;p41"/>
          <p:cNvSpPr txBox="1"/>
          <p:nvPr/>
        </p:nvSpPr>
        <p:spPr>
          <a:xfrm>
            <a:off x="3898025" y="1173575"/>
            <a:ext cx="1594500" cy="5541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B Garamond Medium"/>
                <a:ea typeface="EB Garamond Medium"/>
                <a:cs typeface="EB Garamond Medium"/>
                <a:sym typeface="EB Garamond Medium"/>
              </a:rPr>
              <a:t>Dữ liệu quan hệ lưu trong Data Warehouse</a:t>
            </a:r>
            <a:endParaRPr sz="12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818" name="Google Shape;1818;p41"/>
          <p:cNvSpPr txBox="1"/>
          <p:nvPr/>
        </p:nvSpPr>
        <p:spPr>
          <a:xfrm>
            <a:off x="6260375" y="1173575"/>
            <a:ext cx="1506300" cy="5541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B Garamond Medium"/>
                <a:ea typeface="EB Garamond Medium"/>
                <a:cs typeface="EB Garamond Medium"/>
                <a:sym typeface="EB Garamond Medium"/>
              </a:rPr>
              <a:t>Dữ liệu real-time cache cho gợi ý nhanh</a:t>
            </a:r>
            <a:endParaRPr sz="12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819" name="Google Shape;1819;p41"/>
          <p:cNvSpPr txBox="1"/>
          <p:nvPr/>
        </p:nvSpPr>
        <p:spPr>
          <a:xfrm>
            <a:off x="1594475" y="3868400"/>
            <a:ext cx="1565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B Garamond Medium"/>
                <a:ea typeface="EB Garamond Medium"/>
                <a:cs typeface="EB Garamond Medium"/>
                <a:sym typeface="EB Garamond Medium"/>
              </a:rPr>
              <a:t>Tạo các lớp bộ nhớ đệm cho các dữ liệu thường xuyên được truy cập</a:t>
            </a:r>
            <a:endParaRPr sz="11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820" name="Google Shape;1820;p41"/>
          <p:cNvSpPr txBox="1"/>
          <p:nvPr/>
        </p:nvSpPr>
        <p:spPr>
          <a:xfrm>
            <a:off x="3946950" y="3953150"/>
            <a:ext cx="147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B Garamond Medium"/>
                <a:ea typeface="EB Garamond Medium"/>
                <a:cs typeface="EB Garamond Medium"/>
                <a:sym typeface="EB Garamond Medium"/>
              </a:rPr>
              <a:t>Thiết lập các phân vùng (partition)</a:t>
            </a:r>
            <a:endParaRPr sz="11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1821" name="Google Shape;1821;p41"/>
          <p:cNvSpPr txBox="1"/>
          <p:nvPr/>
        </p:nvSpPr>
        <p:spPr>
          <a:xfrm>
            <a:off x="6385275" y="3868400"/>
            <a:ext cx="1322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EB Garamond Medium"/>
                <a:ea typeface="EB Garamond Medium"/>
                <a:cs typeface="EB Garamond Medium"/>
                <a:sym typeface="EB Garamond Medium"/>
              </a:rPr>
              <a:t>Đảm bảo các chính sách về bảo mật dữ liệu người dùng.</a:t>
            </a:r>
            <a:endParaRPr sz="110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