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9" r:id="rId5"/>
    <p:sldId id="280" r:id="rId6"/>
    <p:sldId id="260" r:id="rId7"/>
    <p:sldId id="287" r:id="rId8"/>
    <p:sldId id="289" r:id="rId9"/>
    <p:sldId id="290" r:id="rId10"/>
    <p:sldId id="291" r:id="rId11"/>
    <p:sldId id="265" r:id="rId12"/>
    <p:sldId id="263" r:id="rId13"/>
    <p:sldId id="261" r:id="rId14"/>
    <p:sldId id="264" r:id="rId15"/>
    <p:sldId id="282" r:id="rId16"/>
    <p:sldId id="281" r:id="rId17"/>
    <p:sldId id="284" r:id="rId18"/>
    <p:sldId id="283" r:id="rId19"/>
    <p:sldId id="268" r:id="rId20"/>
    <p:sldId id="269" r:id="rId21"/>
    <p:sldId id="285" r:id="rId22"/>
    <p:sldId id="273" r:id="rId23"/>
    <p:sldId id="274" r:id="rId24"/>
    <p:sldId id="288" r:id="rId25"/>
    <p:sldId id="278" r:id="rId26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8980" autoAdjust="0"/>
  </p:normalViewPr>
  <p:slideViewPr>
    <p:cSldViewPr snapToGrid="0" showGuides="1">
      <p:cViewPr varScale="1">
        <p:scale>
          <a:sx n="77" d="100"/>
          <a:sy n="77" d="100"/>
        </p:scale>
        <p:origin x="116" y="6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5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34" name="任意多边形 33"/>
            <p:cNvSpPr/>
            <p:nvPr/>
          </p:nvSpPr>
          <p:spPr>
            <a:xfrm>
              <a:off x="0" y="0"/>
              <a:ext cx="3610222" cy="3464752"/>
            </a:xfrm>
            <a:custGeom>
              <a:avLst/>
              <a:gdLst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7" fmla="*/ 91440 w 3610222"/>
                <a:gd name="connsiteY7" fmla="*/ 91440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3562435 w 3610222"/>
                <a:gd name="connsiteY0" fmla="*/ 0 h 3464752"/>
                <a:gd name="connsiteX1" fmla="*/ 3594993 w 3610222"/>
                <a:gd name="connsiteY1" fmla="*/ 213328 h 3464752"/>
                <a:gd name="connsiteX2" fmla="*/ 3610222 w 3610222"/>
                <a:gd name="connsiteY2" fmla="*/ 514930 h 3464752"/>
                <a:gd name="connsiteX3" fmla="*/ 660400 w 3610222"/>
                <a:gd name="connsiteY3" fmla="*/ 3464752 h 3464752"/>
                <a:gd name="connsiteX4" fmla="*/ 65908 w 3610222"/>
                <a:gd name="connsiteY4" fmla="*/ 3404822 h 3464752"/>
                <a:gd name="connsiteX5" fmla="*/ 0 w 3610222"/>
                <a:gd name="connsiteY5" fmla="*/ 3387876 h 34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0222" h="3464752">
                  <a:moveTo>
                    <a:pt x="3562435" y="0"/>
                  </a:moveTo>
                  <a:lnTo>
                    <a:pt x="3594993" y="213328"/>
                  </a:lnTo>
                  <a:cubicBezTo>
                    <a:pt x="3605063" y="312492"/>
                    <a:pt x="3610222" y="413109"/>
                    <a:pt x="3610222" y="514930"/>
                  </a:cubicBezTo>
                  <a:cubicBezTo>
                    <a:pt x="3610222" y="2144072"/>
                    <a:pt x="2289542" y="3464752"/>
                    <a:pt x="660400" y="3464752"/>
                  </a:cubicBezTo>
                  <a:cubicBezTo>
                    <a:pt x="456758" y="3464752"/>
                    <a:pt x="257934" y="3444117"/>
                    <a:pt x="65908" y="3404822"/>
                  </a:cubicBezTo>
                  <a:lnTo>
                    <a:pt x="0" y="3387876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966944" y="5171305"/>
              <a:ext cx="612000" cy="612000"/>
              <a:chOff x="3966944" y="5171305"/>
              <a:chExt cx="612000" cy="612000"/>
            </a:xfrm>
          </p:grpSpPr>
          <p:sp>
            <p:nvSpPr>
              <p:cNvPr id="25" name="椭圆 24"/>
              <p:cNvSpPr>
                <a:spLocks noChangeAspect="1"/>
              </p:cNvSpPr>
              <p:nvPr/>
            </p:nvSpPr>
            <p:spPr>
              <a:xfrm>
                <a:off x="3966944" y="5171305"/>
                <a:ext cx="612000" cy="612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>
                <a:spLocks noChangeAspect="1"/>
              </p:cNvSpPr>
              <p:nvPr/>
            </p:nvSpPr>
            <p:spPr>
              <a:xfrm rot="5400000">
                <a:off x="4234368" y="5423305"/>
                <a:ext cx="125280" cy="1080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任意多边形 10"/>
            <p:cNvSpPr/>
            <p:nvPr/>
          </p:nvSpPr>
          <p:spPr>
            <a:xfrm>
              <a:off x="0" y="535674"/>
              <a:ext cx="2893326" cy="5786652"/>
            </a:xfrm>
            <a:custGeom>
              <a:avLst/>
              <a:gdLst>
                <a:gd name="connsiteX0" fmla="*/ 0 w 2893326"/>
                <a:gd name="connsiteY0" fmla="*/ 0 h 5786652"/>
                <a:gd name="connsiteX1" fmla="*/ 2893326 w 2893326"/>
                <a:gd name="connsiteY1" fmla="*/ 2893326 h 5786652"/>
                <a:gd name="connsiteX2" fmla="*/ 0 w 2893326"/>
                <a:gd name="connsiteY2" fmla="*/ 5786652 h 5786652"/>
                <a:gd name="connsiteX3" fmla="*/ 0 w 2893326"/>
                <a:gd name="connsiteY3" fmla="*/ 4299309 h 5786652"/>
                <a:gd name="connsiteX4" fmla="*/ 1405983 w 2893326"/>
                <a:gd name="connsiteY4" fmla="*/ 2893326 h 5786652"/>
                <a:gd name="connsiteX5" fmla="*/ 0 w 2893326"/>
                <a:gd name="connsiteY5" fmla="*/ 1487343 h 578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3326" h="5786652">
                  <a:moveTo>
                    <a:pt x="0" y="0"/>
                  </a:moveTo>
                  <a:cubicBezTo>
                    <a:pt x="1597940" y="0"/>
                    <a:pt x="2893326" y="1295386"/>
                    <a:pt x="2893326" y="2893326"/>
                  </a:cubicBezTo>
                  <a:cubicBezTo>
                    <a:pt x="2893326" y="4491266"/>
                    <a:pt x="1597940" y="5786652"/>
                    <a:pt x="0" y="5786652"/>
                  </a:cubicBezTo>
                  <a:lnTo>
                    <a:pt x="0" y="4299309"/>
                  </a:lnTo>
                  <a:cubicBezTo>
                    <a:pt x="776503" y="4299309"/>
                    <a:pt x="1405983" y="3669829"/>
                    <a:pt x="1405983" y="2893326"/>
                  </a:cubicBezTo>
                  <a:cubicBezTo>
                    <a:pt x="1405983" y="2116823"/>
                    <a:pt x="776503" y="1487343"/>
                    <a:pt x="0" y="1487343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  <a:tileRect/>
            </a:gradFill>
            <a:ln w="57150" cap="rnd">
              <a:noFill/>
              <a:prstDash val="solid"/>
              <a:round/>
            </a:ln>
            <a:effectLst>
              <a:outerShdw blurRad="254000" dist="127000" dir="27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zh-CN" altLang="en-US" b="1">
                <a:solidFill>
                  <a:srgbClr val="FFFFFF"/>
                </a:solidFill>
                <a:latin typeface="+mj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173326" y="1967220"/>
              <a:ext cx="1440000" cy="1440000"/>
              <a:chOff x="2173326" y="1967220"/>
              <a:chExt cx="1440000" cy="1440000"/>
            </a:xfrm>
          </p:grpSpPr>
          <p:sp>
            <p:nvSpPr>
              <p:cNvPr id="21" name="椭圆 20"/>
              <p:cNvSpPr>
                <a:spLocks noChangeAspect="1"/>
              </p:cNvSpPr>
              <p:nvPr/>
            </p:nvSpPr>
            <p:spPr>
              <a:xfrm>
                <a:off x="2173326" y="196722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lvl="0"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任意多边形 22"/>
              <p:cNvSpPr>
                <a:spLocks noChangeAspect="1"/>
              </p:cNvSpPr>
              <p:nvPr/>
            </p:nvSpPr>
            <p:spPr>
              <a:xfrm rot="10800000" flipH="1" flipV="1">
                <a:off x="2533327" y="2380041"/>
                <a:ext cx="720000" cy="614357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  <a:gd name="connsiteX39" fmla="*/ 121763 h 600884"/>
                  <a:gd name="connsiteY39" fmla="*/ 121763 h 600884"/>
                  <a:gd name="connsiteX40" fmla="*/ 121763 h 600884"/>
                  <a:gd name="connsiteY40" fmla="*/ 121763 h 600884"/>
                  <a:gd name="connsiteX41" fmla="*/ 121763 h 600884"/>
                  <a:gd name="connsiteY41" fmla="*/ 121763 h 600884"/>
                  <a:gd name="connsiteX42" fmla="*/ 121763 h 600884"/>
                  <a:gd name="connsiteY42" fmla="*/ 121763 h 600884"/>
                  <a:gd name="connsiteX43" fmla="*/ 121763 h 600884"/>
                  <a:gd name="connsiteY43" fmla="*/ 121763 h 600884"/>
                  <a:gd name="connsiteX44" fmla="*/ 121763 h 600884"/>
                  <a:gd name="connsiteY44" fmla="*/ 121763 h 600884"/>
                  <a:gd name="connsiteX45" fmla="*/ 121763 h 600884"/>
                  <a:gd name="connsiteY45" fmla="*/ 121763 h 600884"/>
                  <a:gd name="connsiteX46" fmla="*/ 121763 h 600884"/>
                  <a:gd name="connsiteY46" fmla="*/ 121763 h 600884"/>
                  <a:gd name="connsiteX47" fmla="*/ 121763 h 600884"/>
                  <a:gd name="connsiteY47" fmla="*/ 121763 h 600884"/>
                  <a:gd name="connsiteX48" fmla="*/ 121763 h 600884"/>
                  <a:gd name="connsiteY48" fmla="*/ 121763 h 600884"/>
                  <a:gd name="connsiteX49" fmla="*/ 121763 h 600884"/>
                  <a:gd name="connsiteY49" fmla="*/ 121763 h 600884"/>
                  <a:gd name="connsiteX50" fmla="*/ 121763 h 600884"/>
                  <a:gd name="connsiteY50" fmla="*/ 121763 h 600884"/>
                  <a:gd name="connsiteX51" fmla="*/ 121763 h 600884"/>
                  <a:gd name="connsiteY51" fmla="*/ 121763 h 600884"/>
                  <a:gd name="connsiteX52" fmla="*/ 121763 h 600884"/>
                  <a:gd name="connsiteY52" fmla="*/ 121763 h 600884"/>
                  <a:gd name="connsiteX53" fmla="*/ 121763 h 600884"/>
                  <a:gd name="connsiteY53" fmla="*/ 121763 h 600884"/>
                  <a:gd name="connsiteX54" fmla="*/ 121763 h 600884"/>
                  <a:gd name="connsiteY54" fmla="*/ 121763 h 600884"/>
                  <a:gd name="connsiteX55" fmla="*/ 121763 h 600884"/>
                  <a:gd name="connsiteY55" fmla="*/ 121763 h 600884"/>
                  <a:gd name="connsiteX56" fmla="*/ 121763 h 600884"/>
                  <a:gd name="connsiteY56" fmla="*/ 121763 h 600884"/>
                  <a:gd name="connsiteX57" fmla="*/ 121763 h 600884"/>
                  <a:gd name="connsiteY57" fmla="*/ 121763 h 600884"/>
                  <a:gd name="connsiteX58" fmla="*/ 121763 h 600884"/>
                  <a:gd name="connsiteY58" fmla="*/ 121763 h 600884"/>
                  <a:gd name="connsiteX59" fmla="*/ 121763 h 600884"/>
                  <a:gd name="connsiteY59" fmla="*/ 121763 h 600884"/>
                  <a:gd name="connsiteX60" fmla="*/ 121763 h 600884"/>
                  <a:gd name="connsiteY60" fmla="*/ 121763 h 600884"/>
                  <a:gd name="connsiteX61" fmla="*/ 121763 h 600884"/>
                  <a:gd name="connsiteY61" fmla="*/ 121763 h 600884"/>
                  <a:gd name="connsiteX62" fmla="*/ 121763 h 600884"/>
                  <a:gd name="connsiteY62" fmla="*/ 121763 h 600884"/>
                  <a:gd name="connsiteX63" fmla="*/ 121763 h 600884"/>
                  <a:gd name="connsiteY63" fmla="*/ 121763 h 600884"/>
                  <a:gd name="connsiteX64" fmla="*/ 121763 h 600884"/>
                  <a:gd name="connsiteY64" fmla="*/ 121763 h 600884"/>
                  <a:gd name="connsiteX65" fmla="*/ 121763 h 600884"/>
                  <a:gd name="connsiteY65" fmla="*/ 121763 h 600884"/>
                  <a:gd name="connsiteX66" fmla="*/ 121763 h 600884"/>
                  <a:gd name="connsiteY66" fmla="*/ 121763 h 600884"/>
                  <a:gd name="connsiteX67" fmla="*/ 121763 h 600884"/>
                  <a:gd name="connsiteY67" fmla="*/ 121763 h 600884"/>
                  <a:gd name="connsiteX68" fmla="*/ 121763 h 600884"/>
                  <a:gd name="connsiteY68" fmla="*/ 121763 h 600884"/>
                  <a:gd name="connsiteX69" fmla="*/ 121763 h 600884"/>
                  <a:gd name="connsiteY69" fmla="*/ 121763 h 600884"/>
                  <a:gd name="connsiteX70" fmla="*/ 121763 h 600884"/>
                  <a:gd name="connsiteY70" fmla="*/ 121763 h 600884"/>
                  <a:gd name="connsiteX71" fmla="*/ 121763 h 600884"/>
                  <a:gd name="connsiteY71" fmla="*/ 121763 h 600884"/>
                  <a:gd name="connsiteX72" fmla="*/ 121763 h 600884"/>
                  <a:gd name="connsiteY72" fmla="*/ 121763 h 600884"/>
                  <a:gd name="connsiteX73" fmla="*/ 121763 h 600884"/>
                  <a:gd name="connsiteY73" fmla="*/ 121763 h 600884"/>
                  <a:gd name="connsiteX74" fmla="*/ 121763 h 600884"/>
                  <a:gd name="connsiteY74" fmla="*/ 121763 h 600884"/>
                  <a:gd name="connsiteX75" fmla="*/ 121763 h 600884"/>
                  <a:gd name="connsiteY75" fmla="*/ 121763 h 600884"/>
                  <a:gd name="connsiteX76" fmla="*/ 121763 h 600884"/>
                  <a:gd name="connsiteY76" fmla="*/ 121763 h 600884"/>
                  <a:gd name="connsiteX77" fmla="*/ 121763 h 600884"/>
                  <a:gd name="connsiteY77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91881" h="505037">
                    <a:moveTo>
                      <a:pt x="110277" y="348805"/>
                    </a:moveTo>
                    <a:lnTo>
                      <a:pt x="172474" y="408564"/>
                    </a:lnTo>
                    <a:lnTo>
                      <a:pt x="172474" y="497225"/>
                    </a:lnTo>
                    <a:cubicBezTo>
                      <a:pt x="172474" y="501522"/>
                      <a:pt x="168953" y="505037"/>
                      <a:pt x="164651" y="505037"/>
                    </a:cubicBezTo>
                    <a:lnTo>
                      <a:pt x="58642" y="505037"/>
                    </a:lnTo>
                    <a:cubicBezTo>
                      <a:pt x="54340" y="505037"/>
                      <a:pt x="50819" y="501522"/>
                      <a:pt x="50819" y="497225"/>
                    </a:cubicBezTo>
                    <a:lnTo>
                      <a:pt x="50819" y="415594"/>
                    </a:lnTo>
                    <a:lnTo>
                      <a:pt x="50819" y="397237"/>
                    </a:lnTo>
                    <a:close/>
                    <a:moveTo>
                      <a:pt x="299152" y="290589"/>
                    </a:moveTo>
                    <a:lnTo>
                      <a:pt x="351569" y="306214"/>
                    </a:lnTo>
                    <a:lnTo>
                      <a:pt x="351569" y="459335"/>
                    </a:lnTo>
                    <a:lnTo>
                      <a:pt x="351569" y="497225"/>
                    </a:lnTo>
                    <a:cubicBezTo>
                      <a:pt x="351569" y="501521"/>
                      <a:pt x="348048" y="505037"/>
                      <a:pt x="343746" y="505037"/>
                    </a:cubicBezTo>
                    <a:lnTo>
                      <a:pt x="237737" y="505037"/>
                    </a:lnTo>
                    <a:cubicBezTo>
                      <a:pt x="233435" y="505037"/>
                      <a:pt x="229914" y="501521"/>
                      <a:pt x="229914" y="497225"/>
                    </a:cubicBezTo>
                    <a:lnTo>
                      <a:pt x="229914" y="442538"/>
                    </a:lnTo>
                    <a:lnTo>
                      <a:pt x="229914" y="393321"/>
                    </a:lnTo>
                    <a:close/>
                    <a:moveTo>
                      <a:pt x="58642" y="213672"/>
                    </a:moveTo>
                    <a:lnTo>
                      <a:pt x="164651" y="213672"/>
                    </a:lnTo>
                    <a:cubicBezTo>
                      <a:pt x="168953" y="213672"/>
                      <a:pt x="172474" y="217187"/>
                      <a:pt x="172474" y="221484"/>
                    </a:cubicBezTo>
                    <a:lnTo>
                      <a:pt x="172474" y="285539"/>
                    </a:lnTo>
                    <a:lnTo>
                      <a:pt x="172474" y="336315"/>
                    </a:lnTo>
                    <a:lnTo>
                      <a:pt x="129836" y="294913"/>
                    </a:lnTo>
                    <a:cubicBezTo>
                      <a:pt x="120057" y="285930"/>
                      <a:pt x="105192" y="285149"/>
                      <a:pt x="95022" y="293741"/>
                    </a:cubicBezTo>
                    <a:lnTo>
                      <a:pt x="50819" y="330066"/>
                    </a:lnTo>
                    <a:lnTo>
                      <a:pt x="50819" y="303115"/>
                    </a:lnTo>
                    <a:lnTo>
                      <a:pt x="50819" y="221484"/>
                    </a:lnTo>
                    <a:cubicBezTo>
                      <a:pt x="50819" y="217187"/>
                      <a:pt x="54340" y="213672"/>
                      <a:pt x="58642" y="213672"/>
                    </a:cubicBezTo>
                    <a:close/>
                    <a:moveTo>
                      <a:pt x="540896" y="133933"/>
                    </a:moveTo>
                    <a:lnTo>
                      <a:pt x="540896" y="329251"/>
                    </a:lnTo>
                    <a:lnTo>
                      <a:pt x="540896" y="353080"/>
                    </a:lnTo>
                    <a:lnTo>
                      <a:pt x="540896" y="497224"/>
                    </a:lnTo>
                    <a:cubicBezTo>
                      <a:pt x="540896" y="501521"/>
                      <a:pt x="537375" y="505037"/>
                      <a:pt x="533073" y="505037"/>
                    </a:cubicBezTo>
                    <a:lnTo>
                      <a:pt x="427064" y="505037"/>
                    </a:lnTo>
                    <a:cubicBezTo>
                      <a:pt x="422762" y="505037"/>
                      <a:pt x="419241" y="501521"/>
                      <a:pt x="419241" y="497224"/>
                    </a:cubicBezTo>
                    <a:lnTo>
                      <a:pt x="419241" y="421050"/>
                    </a:lnTo>
                    <a:lnTo>
                      <a:pt x="419241" y="276515"/>
                    </a:lnTo>
                    <a:close/>
                    <a:moveTo>
                      <a:pt x="237737" y="122643"/>
                    </a:moveTo>
                    <a:lnTo>
                      <a:pt x="343746" y="122643"/>
                    </a:lnTo>
                    <a:cubicBezTo>
                      <a:pt x="348048" y="122643"/>
                      <a:pt x="351569" y="125768"/>
                      <a:pt x="351569" y="130455"/>
                    </a:cubicBezTo>
                    <a:lnTo>
                      <a:pt x="351569" y="168343"/>
                    </a:lnTo>
                    <a:lnTo>
                      <a:pt x="351569" y="251931"/>
                    </a:lnTo>
                    <a:lnTo>
                      <a:pt x="295240" y="235526"/>
                    </a:lnTo>
                    <a:cubicBezTo>
                      <a:pt x="284287" y="232401"/>
                      <a:pt x="272943" y="236307"/>
                      <a:pt x="266293" y="245681"/>
                    </a:cubicBezTo>
                    <a:lnTo>
                      <a:pt x="229914" y="299974"/>
                    </a:lnTo>
                    <a:lnTo>
                      <a:pt x="229914" y="184748"/>
                    </a:lnTo>
                    <a:lnTo>
                      <a:pt x="229914" y="130455"/>
                    </a:lnTo>
                    <a:cubicBezTo>
                      <a:pt x="229914" y="125768"/>
                      <a:pt x="233435" y="122643"/>
                      <a:pt x="237737" y="122643"/>
                    </a:cubicBezTo>
                    <a:close/>
                    <a:moveTo>
                      <a:pt x="577974" y="40330"/>
                    </a:moveTo>
                    <a:cubicBezTo>
                      <a:pt x="581298" y="40037"/>
                      <a:pt x="584721" y="41014"/>
                      <a:pt x="587459" y="43357"/>
                    </a:cubicBezTo>
                    <a:cubicBezTo>
                      <a:pt x="592935" y="48043"/>
                      <a:pt x="593326" y="56245"/>
                      <a:pt x="588632" y="61713"/>
                    </a:cubicBezTo>
                    <a:lnTo>
                      <a:pt x="387973" y="296824"/>
                    </a:lnTo>
                    <a:cubicBezTo>
                      <a:pt x="384453" y="300730"/>
                      <a:pt x="379368" y="302292"/>
                      <a:pt x="374283" y="300730"/>
                    </a:cubicBezTo>
                    <a:lnTo>
                      <a:pt x="294880" y="277687"/>
                    </a:lnTo>
                    <a:lnTo>
                      <a:pt x="208827" y="405007"/>
                    </a:lnTo>
                    <a:cubicBezTo>
                      <a:pt x="206871" y="408522"/>
                      <a:pt x="203351" y="410475"/>
                      <a:pt x="199439" y="410865"/>
                    </a:cubicBezTo>
                    <a:cubicBezTo>
                      <a:pt x="195528" y="411256"/>
                      <a:pt x="192008" y="410084"/>
                      <a:pt x="189270" y="407350"/>
                    </a:cubicBezTo>
                    <a:lnTo>
                      <a:pt x="112213" y="333146"/>
                    </a:lnTo>
                    <a:lnTo>
                      <a:pt x="21467" y="407741"/>
                    </a:lnTo>
                    <a:cubicBezTo>
                      <a:pt x="18729" y="410084"/>
                      <a:pt x="15991" y="410865"/>
                      <a:pt x="12861" y="410865"/>
                    </a:cubicBezTo>
                    <a:cubicBezTo>
                      <a:pt x="9341" y="410865"/>
                      <a:pt x="5430" y="409303"/>
                      <a:pt x="3083" y="406179"/>
                    </a:cubicBezTo>
                    <a:cubicBezTo>
                      <a:pt x="-1611" y="400711"/>
                      <a:pt x="-829" y="392510"/>
                      <a:pt x="4647" y="387823"/>
                    </a:cubicBezTo>
                    <a:lnTo>
                      <a:pt x="104781" y="305807"/>
                    </a:lnTo>
                    <a:cubicBezTo>
                      <a:pt x="109866" y="301511"/>
                      <a:pt x="117298" y="301902"/>
                      <a:pt x="121992" y="306588"/>
                    </a:cubicBezTo>
                    <a:lnTo>
                      <a:pt x="195919" y="377669"/>
                    </a:lnTo>
                    <a:lnTo>
                      <a:pt x="278451" y="255035"/>
                    </a:lnTo>
                    <a:cubicBezTo>
                      <a:pt x="281581" y="250349"/>
                      <a:pt x="287448" y="248396"/>
                      <a:pt x="292924" y="249958"/>
                    </a:cubicBezTo>
                    <a:lnTo>
                      <a:pt x="373501" y="273391"/>
                    </a:lnTo>
                    <a:lnTo>
                      <a:pt x="569075" y="44919"/>
                    </a:lnTo>
                    <a:cubicBezTo>
                      <a:pt x="571422" y="42185"/>
                      <a:pt x="574649" y="40623"/>
                      <a:pt x="577974" y="40330"/>
                    </a:cubicBezTo>
                    <a:close/>
                    <a:moveTo>
                      <a:pt x="427131" y="0"/>
                    </a:moveTo>
                    <a:lnTo>
                      <a:pt x="533077" y="0"/>
                    </a:lnTo>
                    <a:cubicBezTo>
                      <a:pt x="537377" y="0"/>
                      <a:pt x="540896" y="3515"/>
                      <a:pt x="540896" y="7811"/>
                    </a:cubicBezTo>
                    <a:lnTo>
                      <a:pt x="540896" y="53898"/>
                    </a:lnTo>
                    <a:lnTo>
                      <a:pt x="419312" y="196454"/>
                    </a:lnTo>
                    <a:lnTo>
                      <a:pt x="419312" y="83971"/>
                    </a:lnTo>
                    <a:lnTo>
                      <a:pt x="419312" y="7811"/>
                    </a:lnTo>
                    <a:cubicBezTo>
                      <a:pt x="419312" y="3515"/>
                      <a:pt x="422831" y="0"/>
                      <a:pt x="427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b="1" dirty="0">
                  <a:solidFill>
                    <a:srgbClr val="FFFFFF"/>
                  </a:solidFill>
                  <a:latin typeface="+mj-lt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1158900" y="919519"/>
              <a:ext cx="360000" cy="109181"/>
              <a:chOff x="11158900" y="919519"/>
              <a:chExt cx="360000" cy="109181"/>
            </a:xfrm>
          </p:grpSpPr>
          <p:cxnSp>
            <p:nvCxnSpPr>
              <p:cNvPr id="28" name="直接连接符 27"/>
              <p:cNvCxnSpPr>
                <a:cxnSpLocks/>
              </p:cNvCxnSpPr>
              <p:nvPr/>
            </p:nvCxnSpPr>
            <p:spPr>
              <a:xfrm>
                <a:off x="11158900" y="919519"/>
                <a:ext cx="360000" cy="0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cxnSpLocks/>
              </p:cNvCxnSpPr>
              <p:nvPr/>
            </p:nvCxnSpPr>
            <p:spPr>
              <a:xfrm>
                <a:off x="11302900" y="1028700"/>
                <a:ext cx="216000" cy="0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任意多边形 34"/>
            <p:cNvSpPr/>
            <p:nvPr/>
          </p:nvSpPr>
          <p:spPr>
            <a:xfrm flipH="1" flipV="1">
              <a:off x="10812214" y="5533810"/>
              <a:ext cx="1379786" cy="1324189"/>
            </a:xfrm>
            <a:custGeom>
              <a:avLst/>
              <a:gdLst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7" fmla="*/ 91440 w 3610222"/>
                <a:gd name="connsiteY7" fmla="*/ 91440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3562435 w 3610222"/>
                <a:gd name="connsiteY0" fmla="*/ 0 h 3464752"/>
                <a:gd name="connsiteX1" fmla="*/ 3594993 w 3610222"/>
                <a:gd name="connsiteY1" fmla="*/ 213328 h 3464752"/>
                <a:gd name="connsiteX2" fmla="*/ 3610222 w 3610222"/>
                <a:gd name="connsiteY2" fmla="*/ 514930 h 3464752"/>
                <a:gd name="connsiteX3" fmla="*/ 660400 w 3610222"/>
                <a:gd name="connsiteY3" fmla="*/ 3464752 h 3464752"/>
                <a:gd name="connsiteX4" fmla="*/ 65908 w 3610222"/>
                <a:gd name="connsiteY4" fmla="*/ 3404822 h 3464752"/>
                <a:gd name="connsiteX5" fmla="*/ 0 w 3610222"/>
                <a:gd name="connsiteY5" fmla="*/ 3387876 h 34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0222" h="3464752">
                  <a:moveTo>
                    <a:pt x="3562435" y="0"/>
                  </a:moveTo>
                  <a:lnTo>
                    <a:pt x="3594993" y="213328"/>
                  </a:lnTo>
                  <a:cubicBezTo>
                    <a:pt x="3605063" y="312492"/>
                    <a:pt x="3610222" y="413109"/>
                    <a:pt x="3610222" y="514930"/>
                  </a:cubicBezTo>
                  <a:cubicBezTo>
                    <a:pt x="3610222" y="2144072"/>
                    <a:pt x="2289542" y="3464752"/>
                    <a:pt x="660400" y="3464752"/>
                  </a:cubicBezTo>
                  <a:cubicBezTo>
                    <a:pt x="456758" y="3464752"/>
                    <a:pt x="257934" y="3444117"/>
                    <a:pt x="65908" y="3404822"/>
                  </a:cubicBezTo>
                  <a:lnTo>
                    <a:pt x="0" y="3387876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3958900" y="1028700"/>
            <a:ext cx="7560000" cy="2520000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lnSpc>
                <a:spcPct val="100000"/>
              </a:lnSpc>
              <a:defRPr sz="6600" b="1">
                <a:ln w="19050">
                  <a:noFill/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3958899" y="3671832"/>
            <a:ext cx="756000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39577" y="5171305"/>
            <a:ext cx="4320000" cy="288000"/>
          </a:xfrm>
          <a:prstGeom prst="rect">
            <a:avLst/>
          </a:prstGeom>
        </p:spPr>
        <p:txBody>
          <a:bodyPr wrap="square" l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739577" y="5495305"/>
            <a:ext cx="4320000" cy="288000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25" name="组合 24"/>
            <p:cNvGrpSpPr/>
            <p:nvPr/>
          </p:nvGrpSpPr>
          <p:grpSpPr>
            <a:xfrm flipH="1">
              <a:off x="8581778" y="0"/>
              <a:ext cx="3610222" cy="6322326"/>
              <a:chOff x="0" y="0"/>
              <a:chExt cx="3610222" cy="6322326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0" y="0"/>
                <a:ext cx="3610222" cy="3464752"/>
              </a:xfrm>
              <a:custGeom>
                <a:avLst/>
                <a:gdLst>
                  <a:gd name="connsiteX0" fmla="*/ 0 w 3610222"/>
                  <a:gd name="connsiteY0" fmla="*/ 0 h 3464752"/>
                  <a:gd name="connsiteX1" fmla="*/ 3562435 w 3610222"/>
                  <a:gd name="connsiteY1" fmla="*/ 0 h 3464752"/>
                  <a:gd name="connsiteX2" fmla="*/ 3594993 w 3610222"/>
                  <a:gd name="connsiteY2" fmla="*/ 213328 h 3464752"/>
                  <a:gd name="connsiteX3" fmla="*/ 3610222 w 3610222"/>
                  <a:gd name="connsiteY3" fmla="*/ 514930 h 3464752"/>
                  <a:gd name="connsiteX4" fmla="*/ 660400 w 3610222"/>
                  <a:gd name="connsiteY4" fmla="*/ 3464752 h 3464752"/>
                  <a:gd name="connsiteX5" fmla="*/ 65908 w 3610222"/>
                  <a:gd name="connsiteY5" fmla="*/ 3404822 h 3464752"/>
                  <a:gd name="connsiteX6" fmla="*/ 0 w 3610222"/>
                  <a:gd name="connsiteY6" fmla="*/ 3387876 h 3464752"/>
                  <a:gd name="connsiteX0" fmla="*/ 0 w 3610222"/>
                  <a:gd name="connsiteY0" fmla="*/ 0 h 3464752"/>
                  <a:gd name="connsiteX1" fmla="*/ 3562435 w 3610222"/>
                  <a:gd name="connsiteY1" fmla="*/ 0 h 3464752"/>
                  <a:gd name="connsiteX2" fmla="*/ 3594993 w 3610222"/>
                  <a:gd name="connsiteY2" fmla="*/ 213328 h 3464752"/>
                  <a:gd name="connsiteX3" fmla="*/ 3610222 w 3610222"/>
                  <a:gd name="connsiteY3" fmla="*/ 514930 h 3464752"/>
                  <a:gd name="connsiteX4" fmla="*/ 660400 w 3610222"/>
                  <a:gd name="connsiteY4" fmla="*/ 3464752 h 3464752"/>
                  <a:gd name="connsiteX5" fmla="*/ 65908 w 3610222"/>
                  <a:gd name="connsiteY5" fmla="*/ 3404822 h 3464752"/>
                  <a:gd name="connsiteX6" fmla="*/ 0 w 3610222"/>
                  <a:gd name="connsiteY6" fmla="*/ 3387876 h 3464752"/>
                  <a:gd name="connsiteX7" fmla="*/ 91440 w 3610222"/>
                  <a:gd name="connsiteY7" fmla="*/ 91440 h 3464752"/>
                  <a:gd name="connsiteX0" fmla="*/ 0 w 3610222"/>
                  <a:gd name="connsiteY0" fmla="*/ 0 h 3464752"/>
                  <a:gd name="connsiteX1" fmla="*/ 3562435 w 3610222"/>
                  <a:gd name="connsiteY1" fmla="*/ 0 h 3464752"/>
                  <a:gd name="connsiteX2" fmla="*/ 3594993 w 3610222"/>
                  <a:gd name="connsiteY2" fmla="*/ 213328 h 3464752"/>
                  <a:gd name="connsiteX3" fmla="*/ 3610222 w 3610222"/>
                  <a:gd name="connsiteY3" fmla="*/ 514930 h 3464752"/>
                  <a:gd name="connsiteX4" fmla="*/ 660400 w 3610222"/>
                  <a:gd name="connsiteY4" fmla="*/ 3464752 h 3464752"/>
                  <a:gd name="connsiteX5" fmla="*/ 65908 w 3610222"/>
                  <a:gd name="connsiteY5" fmla="*/ 3404822 h 3464752"/>
                  <a:gd name="connsiteX6" fmla="*/ 0 w 3610222"/>
                  <a:gd name="connsiteY6" fmla="*/ 3387876 h 3464752"/>
                  <a:gd name="connsiteX0" fmla="*/ 3562435 w 3610222"/>
                  <a:gd name="connsiteY0" fmla="*/ 0 h 3464752"/>
                  <a:gd name="connsiteX1" fmla="*/ 3594993 w 3610222"/>
                  <a:gd name="connsiteY1" fmla="*/ 213328 h 3464752"/>
                  <a:gd name="connsiteX2" fmla="*/ 3610222 w 3610222"/>
                  <a:gd name="connsiteY2" fmla="*/ 514930 h 3464752"/>
                  <a:gd name="connsiteX3" fmla="*/ 660400 w 3610222"/>
                  <a:gd name="connsiteY3" fmla="*/ 3464752 h 3464752"/>
                  <a:gd name="connsiteX4" fmla="*/ 65908 w 3610222"/>
                  <a:gd name="connsiteY4" fmla="*/ 3404822 h 3464752"/>
                  <a:gd name="connsiteX5" fmla="*/ 0 w 3610222"/>
                  <a:gd name="connsiteY5" fmla="*/ 3387876 h 346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0222" h="3464752">
                    <a:moveTo>
                      <a:pt x="3562435" y="0"/>
                    </a:moveTo>
                    <a:lnTo>
                      <a:pt x="3594993" y="213328"/>
                    </a:lnTo>
                    <a:cubicBezTo>
                      <a:pt x="3605063" y="312492"/>
                      <a:pt x="3610222" y="413109"/>
                      <a:pt x="3610222" y="514930"/>
                    </a:cubicBezTo>
                    <a:cubicBezTo>
                      <a:pt x="3610222" y="2144072"/>
                      <a:pt x="2289542" y="3464752"/>
                      <a:pt x="660400" y="3464752"/>
                    </a:cubicBezTo>
                    <a:cubicBezTo>
                      <a:pt x="456758" y="3464752"/>
                      <a:pt x="257934" y="3444117"/>
                      <a:pt x="65908" y="3404822"/>
                    </a:cubicBezTo>
                    <a:lnTo>
                      <a:pt x="0" y="3387876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0" y="535674"/>
                <a:ext cx="2893326" cy="5786652"/>
              </a:xfrm>
              <a:custGeom>
                <a:avLst/>
                <a:gdLst>
                  <a:gd name="connsiteX0" fmla="*/ 0 w 2893326"/>
                  <a:gd name="connsiteY0" fmla="*/ 0 h 5786652"/>
                  <a:gd name="connsiteX1" fmla="*/ 2893326 w 2893326"/>
                  <a:gd name="connsiteY1" fmla="*/ 2893326 h 5786652"/>
                  <a:gd name="connsiteX2" fmla="*/ 0 w 2893326"/>
                  <a:gd name="connsiteY2" fmla="*/ 5786652 h 5786652"/>
                  <a:gd name="connsiteX3" fmla="*/ 0 w 2893326"/>
                  <a:gd name="connsiteY3" fmla="*/ 4299309 h 5786652"/>
                  <a:gd name="connsiteX4" fmla="*/ 1405983 w 2893326"/>
                  <a:gd name="connsiteY4" fmla="*/ 2893326 h 5786652"/>
                  <a:gd name="connsiteX5" fmla="*/ 0 w 2893326"/>
                  <a:gd name="connsiteY5" fmla="*/ 1487343 h 5786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3326" h="5786652">
                    <a:moveTo>
                      <a:pt x="0" y="0"/>
                    </a:moveTo>
                    <a:cubicBezTo>
                      <a:pt x="1597940" y="0"/>
                      <a:pt x="2893326" y="1295386"/>
                      <a:pt x="2893326" y="2893326"/>
                    </a:cubicBezTo>
                    <a:cubicBezTo>
                      <a:pt x="2893326" y="4491266"/>
                      <a:pt x="1597940" y="5786652"/>
                      <a:pt x="0" y="5786652"/>
                    </a:cubicBezTo>
                    <a:lnTo>
                      <a:pt x="0" y="4299309"/>
                    </a:lnTo>
                    <a:cubicBezTo>
                      <a:pt x="776503" y="4299309"/>
                      <a:pt x="1405983" y="3669829"/>
                      <a:pt x="1405983" y="2893326"/>
                    </a:cubicBezTo>
                    <a:cubicBezTo>
                      <a:pt x="1405983" y="2116823"/>
                      <a:pt x="776503" y="1487343"/>
                      <a:pt x="0" y="1487343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 defTabSz="913765"/>
                <a:endParaRPr lang="zh-CN" altLang="en-US" b="1">
                  <a:solidFill>
                    <a:srgbClr val="FFFFFF"/>
                  </a:solidFill>
                  <a:latin typeface="+mj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flipV="1">
              <a:off x="0" y="5533810"/>
              <a:ext cx="1379786" cy="1324189"/>
            </a:xfrm>
            <a:custGeom>
              <a:avLst/>
              <a:gdLst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7" fmla="*/ 91440 w 3610222"/>
                <a:gd name="connsiteY7" fmla="*/ 91440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3562435 w 3610222"/>
                <a:gd name="connsiteY0" fmla="*/ 0 h 3464752"/>
                <a:gd name="connsiteX1" fmla="*/ 3594993 w 3610222"/>
                <a:gd name="connsiteY1" fmla="*/ 213328 h 3464752"/>
                <a:gd name="connsiteX2" fmla="*/ 3610222 w 3610222"/>
                <a:gd name="connsiteY2" fmla="*/ 514930 h 3464752"/>
                <a:gd name="connsiteX3" fmla="*/ 660400 w 3610222"/>
                <a:gd name="connsiteY3" fmla="*/ 3464752 h 3464752"/>
                <a:gd name="connsiteX4" fmla="*/ 65908 w 3610222"/>
                <a:gd name="connsiteY4" fmla="*/ 3404822 h 3464752"/>
                <a:gd name="connsiteX5" fmla="*/ 0 w 3610222"/>
                <a:gd name="connsiteY5" fmla="*/ 3387876 h 34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0222" h="3464752">
                  <a:moveTo>
                    <a:pt x="3562435" y="0"/>
                  </a:moveTo>
                  <a:lnTo>
                    <a:pt x="3594993" y="213328"/>
                  </a:lnTo>
                  <a:cubicBezTo>
                    <a:pt x="3605063" y="312492"/>
                    <a:pt x="3610222" y="413109"/>
                    <a:pt x="3610222" y="514930"/>
                  </a:cubicBezTo>
                  <a:cubicBezTo>
                    <a:pt x="3610222" y="2144072"/>
                    <a:pt x="2289542" y="3464752"/>
                    <a:pt x="660400" y="3464752"/>
                  </a:cubicBezTo>
                  <a:cubicBezTo>
                    <a:pt x="456758" y="3464752"/>
                    <a:pt x="257934" y="3444117"/>
                    <a:pt x="65908" y="3404822"/>
                  </a:cubicBezTo>
                  <a:lnTo>
                    <a:pt x="0" y="3387876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130301"/>
            <a:ext cx="2544839" cy="1215715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480651" y="1130301"/>
            <a:ext cx="5252480" cy="4633912"/>
          </a:xfrm>
        </p:spPr>
        <p:txBody>
          <a:bodyPr numCol="1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3342944" y="1130300"/>
            <a:ext cx="0" cy="4633913"/>
          </a:xfrm>
          <a:prstGeom prst="line">
            <a:avLst/>
          </a:prstGeom>
          <a:solidFill>
            <a:srgbClr val="FFCC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任意多边形 12"/>
          <p:cNvSpPr>
            <a:spLocks noChangeAspect="1"/>
          </p:cNvSpPr>
          <p:nvPr/>
        </p:nvSpPr>
        <p:spPr bwMode="auto">
          <a:xfrm>
            <a:off x="2466501" y="4987923"/>
            <a:ext cx="738738" cy="777063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0" y="0"/>
            <a:ext cx="12192000" cy="6857998"/>
            <a:chOff x="0" y="0"/>
            <a:chExt cx="12192000" cy="685799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4317998" cy="4324212"/>
              <a:chOff x="0" y="0"/>
              <a:chExt cx="4317998" cy="4324212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0" y="0"/>
                <a:ext cx="4317998" cy="4324212"/>
              </a:xfrm>
              <a:custGeom>
                <a:avLst/>
                <a:gdLst>
                  <a:gd name="connsiteX0" fmla="*/ 2097974 w 4317998"/>
                  <a:gd name="connsiteY0" fmla="*/ 0 h 4324212"/>
                  <a:gd name="connsiteX1" fmla="*/ 4317841 w 4317998"/>
                  <a:gd name="connsiteY1" fmla="*/ 0 h 4324212"/>
                  <a:gd name="connsiteX2" fmla="*/ 4317998 w 4317998"/>
                  <a:gd name="connsiteY2" fmla="*/ 6213 h 4324212"/>
                  <a:gd name="connsiteX3" fmla="*/ 222203 w 4317998"/>
                  <a:gd name="connsiteY3" fmla="*/ 4318594 h 4324212"/>
                  <a:gd name="connsiteX4" fmla="*/ 0 w 4317998"/>
                  <a:gd name="connsiteY4" fmla="*/ 4324212 h 4324212"/>
                  <a:gd name="connsiteX5" fmla="*/ 0 w 4317998"/>
                  <a:gd name="connsiteY5" fmla="*/ 2104502 h 4324212"/>
                  <a:gd name="connsiteX6" fmla="*/ 214537 w 4317998"/>
                  <a:gd name="connsiteY6" fmla="*/ 2093668 h 4324212"/>
                  <a:gd name="connsiteX7" fmla="*/ 2098288 w 4317998"/>
                  <a:gd name="connsiteY7" fmla="*/ 6213 h 4324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17998" h="4324212">
                    <a:moveTo>
                      <a:pt x="2097974" y="0"/>
                    </a:moveTo>
                    <a:lnTo>
                      <a:pt x="4317841" y="0"/>
                    </a:lnTo>
                    <a:lnTo>
                      <a:pt x="4317998" y="6213"/>
                    </a:lnTo>
                    <a:cubicBezTo>
                      <a:pt x="4317998" y="2316455"/>
                      <a:pt x="2503704" y="4202944"/>
                      <a:pt x="222203" y="4318594"/>
                    </a:cubicBezTo>
                    <a:lnTo>
                      <a:pt x="0" y="4324212"/>
                    </a:lnTo>
                    <a:lnTo>
                      <a:pt x="0" y="2104502"/>
                    </a:lnTo>
                    <a:lnTo>
                      <a:pt x="214537" y="2093668"/>
                    </a:lnTo>
                    <a:cubicBezTo>
                      <a:pt x="1272612" y="1986215"/>
                      <a:pt x="2098288" y="1092638"/>
                      <a:pt x="2098288" y="6213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lvl="0" algn="ctr" defTabSz="913765"/>
                <a:endParaRPr lang="zh-CN" altLang="en-US" b="1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2615212" y="196722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lvl="0"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1158900" y="919519"/>
              <a:ext cx="360000" cy="109181"/>
              <a:chOff x="11158900" y="919519"/>
              <a:chExt cx="360000" cy="109181"/>
            </a:xfrm>
          </p:grpSpPr>
          <p:cxnSp>
            <p:nvCxnSpPr>
              <p:cNvPr id="18" name="直接连接符 17"/>
              <p:cNvCxnSpPr>
                <a:cxnSpLocks/>
              </p:cNvCxnSpPr>
              <p:nvPr/>
            </p:nvCxnSpPr>
            <p:spPr>
              <a:xfrm>
                <a:off x="11158900" y="919519"/>
                <a:ext cx="360000" cy="0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cxnSpLocks/>
              </p:cNvCxnSpPr>
              <p:nvPr/>
            </p:nvCxnSpPr>
            <p:spPr>
              <a:xfrm>
                <a:off x="11302900" y="1028700"/>
                <a:ext cx="216000" cy="0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任意多边形 16"/>
            <p:cNvSpPr/>
            <p:nvPr/>
          </p:nvSpPr>
          <p:spPr>
            <a:xfrm flipH="1" flipV="1">
              <a:off x="9785445" y="4548413"/>
              <a:ext cx="2406555" cy="2309585"/>
            </a:xfrm>
            <a:custGeom>
              <a:avLst/>
              <a:gdLst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7" fmla="*/ 91440 w 3610222"/>
                <a:gd name="connsiteY7" fmla="*/ 91440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3562435 w 3610222"/>
                <a:gd name="connsiteY0" fmla="*/ 0 h 3464752"/>
                <a:gd name="connsiteX1" fmla="*/ 3594993 w 3610222"/>
                <a:gd name="connsiteY1" fmla="*/ 213328 h 3464752"/>
                <a:gd name="connsiteX2" fmla="*/ 3610222 w 3610222"/>
                <a:gd name="connsiteY2" fmla="*/ 514930 h 3464752"/>
                <a:gd name="connsiteX3" fmla="*/ 660400 w 3610222"/>
                <a:gd name="connsiteY3" fmla="*/ 3464752 h 3464752"/>
                <a:gd name="connsiteX4" fmla="*/ 65908 w 3610222"/>
                <a:gd name="connsiteY4" fmla="*/ 3404822 h 3464752"/>
                <a:gd name="connsiteX5" fmla="*/ 0 w 3610222"/>
                <a:gd name="connsiteY5" fmla="*/ 3387876 h 34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0222" h="3464752">
                  <a:moveTo>
                    <a:pt x="3562435" y="0"/>
                  </a:moveTo>
                  <a:lnTo>
                    <a:pt x="3594993" y="213328"/>
                  </a:lnTo>
                  <a:cubicBezTo>
                    <a:pt x="3605063" y="312492"/>
                    <a:pt x="3610222" y="413109"/>
                    <a:pt x="3610222" y="514930"/>
                  </a:cubicBezTo>
                  <a:cubicBezTo>
                    <a:pt x="3610222" y="2144072"/>
                    <a:pt x="2289542" y="3464752"/>
                    <a:pt x="660400" y="3464752"/>
                  </a:cubicBezTo>
                  <a:cubicBezTo>
                    <a:pt x="456758" y="3464752"/>
                    <a:pt x="257934" y="3444117"/>
                    <a:pt x="65908" y="3404822"/>
                  </a:cubicBezTo>
                  <a:lnTo>
                    <a:pt x="0" y="3387876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395089" y="1692322"/>
            <a:ext cx="6686720" cy="15169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4395089" y="3262107"/>
            <a:ext cx="668672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2024/12/18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gradFill>
          <a:gsLst>
            <a:gs pos="50000">
              <a:schemeClr val="bg1"/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9" name="任意多边形 8"/>
            <p:cNvSpPr/>
            <p:nvPr/>
          </p:nvSpPr>
          <p:spPr>
            <a:xfrm>
              <a:off x="0" y="0"/>
              <a:ext cx="3610222" cy="3464752"/>
            </a:xfrm>
            <a:custGeom>
              <a:avLst/>
              <a:gdLst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7" fmla="*/ 91440 w 3610222"/>
                <a:gd name="connsiteY7" fmla="*/ 91440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3562435 w 3610222"/>
                <a:gd name="connsiteY0" fmla="*/ 0 h 3464752"/>
                <a:gd name="connsiteX1" fmla="*/ 3594993 w 3610222"/>
                <a:gd name="connsiteY1" fmla="*/ 213328 h 3464752"/>
                <a:gd name="connsiteX2" fmla="*/ 3610222 w 3610222"/>
                <a:gd name="connsiteY2" fmla="*/ 514930 h 3464752"/>
                <a:gd name="connsiteX3" fmla="*/ 660400 w 3610222"/>
                <a:gd name="connsiteY3" fmla="*/ 3464752 h 3464752"/>
                <a:gd name="connsiteX4" fmla="*/ 65908 w 3610222"/>
                <a:gd name="connsiteY4" fmla="*/ 3404822 h 3464752"/>
                <a:gd name="connsiteX5" fmla="*/ 0 w 3610222"/>
                <a:gd name="connsiteY5" fmla="*/ 3387876 h 34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0222" h="3464752">
                  <a:moveTo>
                    <a:pt x="3562435" y="0"/>
                  </a:moveTo>
                  <a:lnTo>
                    <a:pt x="3594993" y="213328"/>
                  </a:lnTo>
                  <a:cubicBezTo>
                    <a:pt x="3605063" y="312492"/>
                    <a:pt x="3610222" y="413109"/>
                    <a:pt x="3610222" y="514930"/>
                  </a:cubicBezTo>
                  <a:cubicBezTo>
                    <a:pt x="3610222" y="2144072"/>
                    <a:pt x="2289542" y="3464752"/>
                    <a:pt x="660400" y="3464752"/>
                  </a:cubicBezTo>
                  <a:cubicBezTo>
                    <a:pt x="456758" y="3464752"/>
                    <a:pt x="257934" y="3444117"/>
                    <a:pt x="65908" y="3404822"/>
                  </a:cubicBezTo>
                  <a:lnTo>
                    <a:pt x="0" y="3387876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966944" y="5026921"/>
              <a:ext cx="612000" cy="612000"/>
              <a:chOff x="3966944" y="5026921"/>
              <a:chExt cx="612000" cy="612000"/>
            </a:xfrm>
          </p:grpSpPr>
          <p:sp>
            <p:nvSpPr>
              <p:cNvPr id="23" name="椭圆 22"/>
              <p:cNvSpPr>
                <a:spLocks noChangeAspect="1"/>
              </p:cNvSpPr>
              <p:nvPr/>
            </p:nvSpPr>
            <p:spPr>
              <a:xfrm>
                <a:off x="3966944" y="5026921"/>
                <a:ext cx="612000" cy="612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>
                <a:spLocks noChangeAspect="1"/>
              </p:cNvSpPr>
              <p:nvPr/>
            </p:nvSpPr>
            <p:spPr>
              <a:xfrm rot="5400000">
                <a:off x="4234368" y="5278921"/>
                <a:ext cx="125280" cy="1080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任意多边形 12"/>
            <p:cNvSpPr/>
            <p:nvPr/>
          </p:nvSpPr>
          <p:spPr>
            <a:xfrm>
              <a:off x="0" y="535674"/>
              <a:ext cx="2893326" cy="5786652"/>
            </a:xfrm>
            <a:custGeom>
              <a:avLst/>
              <a:gdLst>
                <a:gd name="connsiteX0" fmla="*/ 0 w 2893326"/>
                <a:gd name="connsiteY0" fmla="*/ 0 h 5786652"/>
                <a:gd name="connsiteX1" fmla="*/ 2893326 w 2893326"/>
                <a:gd name="connsiteY1" fmla="*/ 2893326 h 5786652"/>
                <a:gd name="connsiteX2" fmla="*/ 0 w 2893326"/>
                <a:gd name="connsiteY2" fmla="*/ 5786652 h 5786652"/>
                <a:gd name="connsiteX3" fmla="*/ 0 w 2893326"/>
                <a:gd name="connsiteY3" fmla="*/ 4299309 h 5786652"/>
                <a:gd name="connsiteX4" fmla="*/ 1405983 w 2893326"/>
                <a:gd name="connsiteY4" fmla="*/ 2893326 h 5786652"/>
                <a:gd name="connsiteX5" fmla="*/ 0 w 2893326"/>
                <a:gd name="connsiteY5" fmla="*/ 1487343 h 578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3326" h="5786652">
                  <a:moveTo>
                    <a:pt x="0" y="0"/>
                  </a:moveTo>
                  <a:cubicBezTo>
                    <a:pt x="1597940" y="0"/>
                    <a:pt x="2893326" y="1295386"/>
                    <a:pt x="2893326" y="2893326"/>
                  </a:cubicBezTo>
                  <a:cubicBezTo>
                    <a:pt x="2893326" y="4491266"/>
                    <a:pt x="1597940" y="5786652"/>
                    <a:pt x="0" y="5786652"/>
                  </a:cubicBezTo>
                  <a:lnTo>
                    <a:pt x="0" y="4299309"/>
                  </a:lnTo>
                  <a:cubicBezTo>
                    <a:pt x="776503" y="4299309"/>
                    <a:pt x="1405983" y="3669829"/>
                    <a:pt x="1405983" y="2893326"/>
                  </a:cubicBezTo>
                  <a:cubicBezTo>
                    <a:pt x="1405983" y="2116823"/>
                    <a:pt x="776503" y="1487343"/>
                    <a:pt x="0" y="1487343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  <a:tileRect/>
            </a:gradFill>
            <a:ln w="57150" cap="rnd">
              <a:noFill/>
              <a:prstDash val="solid"/>
              <a:round/>
            </a:ln>
            <a:effectLst>
              <a:outerShdw blurRad="254000" dist="127000" dir="27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zh-CN" altLang="en-US" b="1">
                <a:solidFill>
                  <a:srgbClr val="FFFFFF"/>
                </a:solidFill>
                <a:latin typeface="+mj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73326" y="1967220"/>
              <a:ext cx="1440000" cy="1440000"/>
              <a:chOff x="2173326" y="1967220"/>
              <a:chExt cx="1440000" cy="1440000"/>
            </a:xfrm>
          </p:grpSpPr>
          <p:sp>
            <p:nvSpPr>
              <p:cNvPr id="21" name="椭圆 20"/>
              <p:cNvSpPr>
                <a:spLocks noChangeAspect="1"/>
              </p:cNvSpPr>
              <p:nvPr/>
            </p:nvSpPr>
            <p:spPr>
              <a:xfrm>
                <a:off x="2173326" y="196722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lvl="0"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任意多边形 21"/>
              <p:cNvSpPr>
                <a:spLocks noChangeAspect="1"/>
              </p:cNvSpPr>
              <p:nvPr/>
            </p:nvSpPr>
            <p:spPr>
              <a:xfrm rot="10800000" flipH="1" flipV="1">
                <a:off x="2533327" y="2380041"/>
                <a:ext cx="720000" cy="614357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  <a:gd name="connsiteX39" fmla="*/ 121763 h 600884"/>
                  <a:gd name="connsiteY39" fmla="*/ 121763 h 600884"/>
                  <a:gd name="connsiteX40" fmla="*/ 121763 h 600884"/>
                  <a:gd name="connsiteY40" fmla="*/ 121763 h 600884"/>
                  <a:gd name="connsiteX41" fmla="*/ 121763 h 600884"/>
                  <a:gd name="connsiteY41" fmla="*/ 121763 h 600884"/>
                  <a:gd name="connsiteX42" fmla="*/ 121763 h 600884"/>
                  <a:gd name="connsiteY42" fmla="*/ 121763 h 600884"/>
                  <a:gd name="connsiteX43" fmla="*/ 121763 h 600884"/>
                  <a:gd name="connsiteY43" fmla="*/ 121763 h 600884"/>
                  <a:gd name="connsiteX44" fmla="*/ 121763 h 600884"/>
                  <a:gd name="connsiteY44" fmla="*/ 121763 h 600884"/>
                  <a:gd name="connsiteX45" fmla="*/ 121763 h 600884"/>
                  <a:gd name="connsiteY45" fmla="*/ 121763 h 600884"/>
                  <a:gd name="connsiteX46" fmla="*/ 121763 h 600884"/>
                  <a:gd name="connsiteY46" fmla="*/ 121763 h 600884"/>
                  <a:gd name="connsiteX47" fmla="*/ 121763 h 600884"/>
                  <a:gd name="connsiteY47" fmla="*/ 121763 h 600884"/>
                  <a:gd name="connsiteX48" fmla="*/ 121763 h 600884"/>
                  <a:gd name="connsiteY48" fmla="*/ 121763 h 600884"/>
                  <a:gd name="connsiteX49" fmla="*/ 121763 h 600884"/>
                  <a:gd name="connsiteY49" fmla="*/ 121763 h 600884"/>
                  <a:gd name="connsiteX50" fmla="*/ 121763 h 600884"/>
                  <a:gd name="connsiteY50" fmla="*/ 121763 h 600884"/>
                  <a:gd name="connsiteX51" fmla="*/ 121763 h 600884"/>
                  <a:gd name="connsiteY51" fmla="*/ 121763 h 600884"/>
                  <a:gd name="connsiteX52" fmla="*/ 121763 h 600884"/>
                  <a:gd name="connsiteY52" fmla="*/ 121763 h 600884"/>
                  <a:gd name="connsiteX53" fmla="*/ 121763 h 600884"/>
                  <a:gd name="connsiteY53" fmla="*/ 121763 h 600884"/>
                  <a:gd name="connsiteX54" fmla="*/ 121763 h 600884"/>
                  <a:gd name="connsiteY54" fmla="*/ 121763 h 600884"/>
                  <a:gd name="connsiteX55" fmla="*/ 121763 h 600884"/>
                  <a:gd name="connsiteY55" fmla="*/ 121763 h 600884"/>
                  <a:gd name="connsiteX56" fmla="*/ 121763 h 600884"/>
                  <a:gd name="connsiteY56" fmla="*/ 121763 h 600884"/>
                  <a:gd name="connsiteX57" fmla="*/ 121763 h 600884"/>
                  <a:gd name="connsiteY57" fmla="*/ 121763 h 600884"/>
                  <a:gd name="connsiteX58" fmla="*/ 121763 h 600884"/>
                  <a:gd name="connsiteY58" fmla="*/ 121763 h 600884"/>
                  <a:gd name="connsiteX59" fmla="*/ 121763 h 600884"/>
                  <a:gd name="connsiteY59" fmla="*/ 121763 h 600884"/>
                  <a:gd name="connsiteX60" fmla="*/ 121763 h 600884"/>
                  <a:gd name="connsiteY60" fmla="*/ 121763 h 600884"/>
                  <a:gd name="connsiteX61" fmla="*/ 121763 h 600884"/>
                  <a:gd name="connsiteY61" fmla="*/ 121763 h 600884"/>
                  <a:gd name="connsiteX62" fmla="*/ 121763 h 600884"/>
                  <a:gd name="connsiteY62" fmla="*/ 121763 h 600884"/>
                  <a:gd name="connsiteX63" fmla="*/ 121763 h 600884"/>
                  <a:gd name="connsiteY63" fmla="*/ 121763 h 600884"/>
                  <a:gd name="connsiteX64" fmla="*/ 121763 h 600884"/>
                  <a:gd name="connsiteY64" fmla="*/ 121763 h 600884"/>
                  <a:gd name="connsiteX65" fmla="*/ 121763 h 600884"/>
                  <a:gd name="connsiteY65" fmla="*/ 121763 h 600884"/>
                  <a:gd name="connsiteX66" fmla="*/ 121763 h 600884"/>
                  <a:gd name="connsiteY66" fmla="*/ 121763 h 600884"/>
                  <a:gd name="connsiteX67" fmla="*/ 121763 h 600884"/>
                  <a:gd name="connsiteY67" fmla="*/ 121763 h 600884"/>
                  <a:gd name="connsiteX68" fmla="*/ 121763 h 600884"/>
                  <a:gd name="connsiteY68" fmla="*/ 121763 h 600884"/>
                  <a:gd name="connsiteX69" fmla="*/ 121763 h 600884"/>
                  <a:gd name="connsiteY69" fmla="*/ 121763 h 600884"/>
                  <a:gd name="connsiteX70" fmla="*/ 121763 h 600884"/>
                  <a:gd name="connsiteY70" fmla="*/ 121763 h 600884"/>
                  <a:gd name="connsiteX71" fmla="*/ 121763 h 600884"/>
                  <a:gd name="connsiteY71" fmla="*/ 121763 h 600884"/>
                  <a:gd name="connsiteX72" fmla="*/ 121763 h 600884"/>
                  <a:gd name="connsiteY72" fmla="*/ 121763 h 600884"/>
                  <a:gd name="connsiteX73" fmla="*/ 121763 h 600884"/>
                  <a:gd name="connsiteY73" fmla="*/ 121763 h 600884"/>
                  <a:gd name="connsiteX74" fmla="*/ 121763 h 600884"/>
                  <a:gd name="connsiteY74" fmla="*/ 121763 h 600884"/>
                  <a:gd name="connsiteX75" fmla="*/ 121763 h 600884"/>
                  <a:gd name="connsiteY75" fmla="*/ 121763 h 600884"/>
                  <a:gd name="connsiteX76" fmla="*/ 121763 h 600884"/>
                  <a:gd name="connsiteY76" fmla="*/ 121763 h 600884"/>
                  <a:gd name="connsiteX77" fmla="*/ 121763 h 600884"/>
                  <a:gd name="connsiteY77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91881" h="505037">
                    <a:moveTo>
                      <a:pt x="110277" y="348805"/>
                    </a:moveTo>
                    <a:lnTo>
                      <a:pt x="172474" y="408564"/>
                    </a:lnTo>
                    <a:lnTo>
                      <a:pt x="172474" y="497225"/>
                    </a:lnTo>
                    <a:cubicBezTo>
                      <a:pt x="172474" y="501522"/>
                      <a:pt x="168953" y="505037"/>
                      <a:pt x="164651" y="505037"/>
                    </a:cubicBezTo>
                    <a:lnTo>
                      <a:pt x="58642" y="505037"/>
                    </a:lnTo>
                    <a:cubicBezTo>
                      <a:pt x="54340" y="505037"/>
                      <a:pt x="50819" y="501522"/>
                      <a:pt x="50819" y="497225"/>
                    </a:cubicBezTo>
                    <a:lnTo>
                      <a:pt x="50819" y="415594"/>
                    </a:lnTo>
                    <a:lnTo>
                      <a:pt x="50819" y="397237"/>
                    </a:lnTo>
                    <a:close/>
                    <a:moveTo>
                      <a:pt x="299152" y="290589"/>
                    </a:moveTo>
                    <a:lnTo>
                      <a:pt x="351569" y="306214"/>
                    </a:lnTo>
                    <a:lnTo>
                      <a:pt x="351569" y="459335"/>
                    </a:lnTo>
                    <a:lnTo>
                      <a:pt x="351569" y="497225"/>
                    </a:lnTo>
                    <a:cubicBezTo>
                      <a:pt x="351569" y="501521"/>
                      <a:pt x="348048" y="505037"/>
                      <a:pt x="343746" y="505037"/>
                    </a:cubicBezTo>
                    <a:lnTo>
                      <a:pt x="237737" y="505037"/>
                    </a:lnTo>
                    <a:cubicBezTo>
                      <a:pt x="233435" y="505037"/>
                      <a:pt x="229914" y="501521"/>
                      <a:pt x="229914" y="497225"/>
                    </a:cubicBezTo>
                    <a:lnTo>
                      <a:pt x="229914" y="442538"/>
                    </a:lnTo>
                    <a:lnTo>
                      <a:pt x="229914" y="393321"/>
                    </a:lnTo>
                    <a:close/>
                    <a:moveTo>
                      <a:pt x="58642" y="213672"/>
                    </a:moveTo>
                    <a:lnTo>
                      <a:pt x="164651" y="213672"/>
                    </a:lnTo>
                    <a:cubicBezTo>
                      <a:pt x="168953" y="213672"/>
                      <a:pt x="172474" y="217187"/>
                      <a:pt x="172474" y="221484"/>
                    </a:cubicBezTo>
                    <a:lnTo>
                      <a:pt x="172474" y="285539"/>
                    </a:lnTo>
                    <a:lnTo>
                      <a:pt x="172474" y="336315"/>
                    </a:lnTo>
                    <a:lnTo>
                      <a:pt x="129836" y="294913"/>
                    </a:lnTo>
                    <a:cubicBezTo>
                      <a:pt x="120057" y="285930"/>
                      <a:pt x="105192" y="285149"/>
                      <a:pt x="95022" y="293741"/>
                    </a:cubicBezTo>
                    <a:lnTo>
                      <a:pt x="50819" y="330066"/>
                    </a:lnTo>
                    <a:lnTo>
                      <a:pt x="50819" y="303115"/>
                    </a:lnTo>
                    <a:lnTo>
                      <a:pt x="50819" y="221484"/>
                    </a:lnTo>
                    <a:cubicBezTo>
                      <a:pt x="50819" y="217187"/>
                      <a:pt x="54340" y="213672"/>
                      <a:pt x="58642" y="213672"/>
                    </a:cubicBezTo>
                    <a:close/>
                    <a:moveTo>
                      <a:pt x="540896" y="133933"/>
                    </a:moveTo>
                    <a:lnTo>
                      <a:pt x="540896" y="329251"/>
                    </a:lnTo>
                    <a:lnTo>
                      <a:pt x="540896" y="353080"/>
                    </a:lnTo>
                    <a:lnTo>
                      <a:pt x="540896" y="497224"/>
                    </a:lnTo>
                    <a:cubicBezTo>
                      <a:pt x="540896" y="501521"/>
                      <a:pt x="537375" y="505037"/>
                      <a:pt x="533073" y="505037"/>
                    </a:cubicBezTo>
                    <a:lnTo>
                      <a:pt x="427064" y="505037"/>
                    </a:lnTo>
                    <a:cubicBezTo>
                      <a:pt x="422762" y="505037"/>
                      <a:pt x="419241" y="501521"/>
                      <a:pt x="419241" y="497224"/>
                    </a:cubicBezTo>
                    <a:lnTo>
                      <a:pt x="419241" y="421050"/>
                    </a:lnTo>
                    <a:lnTo>
                      <a:pt x="419241" y="276515"/>
                    </a:lnTo>
                    <a:close/>
                    <a:moveTo>
                      <a:pt x="237737" y="122643"/>
                    </a:moveTo>
                    <a:lnTo>
                      <a:pt x="343746" y="122643"/>
                    </a:lnTo>
                    <a:cubicBezTo>
                      <a:pt x="348048" y="122643"/>
                      <a:pt x="351569" y="125768"/>
                      <a:pt x="351569" y="130455"/>
                    </a:cubicBezTo>
                    <a:lnTo>
                      <a:pt x="351569" y="168343"/>
                    </a:lnTo>
                    <a:lnTo>
                      <a:pt x="351569" y="251931"/>
                    </a:lnTo>
                    <a:lnTo>
                      <a:pt x="295240" y="235526"/>
                    </a:lnTo>
                    <a:cubicBezTo>
                      <a:pt x="284287" y="232401"/>
                      <a:pt x="272943" y="236307"/>
                      <a:pt x="266293" y="245681"/>
                    </a:cubicBezTo>
                    <a:lnTo>
                      <a:pt x="229914" y="299974"/>
                    </a:lnTo>
                    <a:lnTo>
                      <a:pt x="229914" y="184748"/>
                    </a:lnTo>
                    <a:lnTo>
                      <a:pt x="229914" y="130455"/>
                    </a:lnTo>
                    <a:cubicBezTo>
                      <a:pt x="229914" y="125768"/>
                      <a:pt x="233435" y="122643"/>
                      <a:pt x="237737" y="122643"/>
                    </a:cubicBezTo>
                    <a:close/>
                    <a:moveTo>
                      <a:pt x="577974" y="40330"/>
                    </a:moveTo>
                    <a:cubicBezTo>
                      <a:pt x="581298" y="40037"/>
                      <a:pt x="584721" y="41014"/>
                      <a:pt x="587459" y="43357"/>
                    </a:cubicBezTo>
                    <a:cubicBezTo>
                      <a:pt x="592935" y="48043"/>
                      <a:pt x="593326" y="56245"/>
                      <a:pt x="588632" y="61713"/>
                    </a:cubicBezTo>
                    <a:lnTo>
                      <a:pt x="387973" y="296824"/>
                    </a:lnTo>
                    <a:cubicBezTo>
                      <a:pt x="384453" y="300730"/>
                      <a:pt x="379368" y="302292"/>
                      <a:pt x="374283" y="300730"/>
                    </a:cubicBezTo>
                    <a:lnTo>
                      <a:pt x="294880" y="277687"/>
                    </a:lnTo>
                    <a:lnTo>
                      <a:pt x="208827" y="405007"/>
                    </a:lnTo>
                    <a:cubicBezTo>
                      <a:pt x="206871" y="408522"/>
                      <a:pt x="203351" y="410475"/>
                      <a:pt x="199439" y="410865"/>
                    </a:cubicBezTo>
                    <a:cubicBezTo>
                      <a:pt x="195528" y="411256"/>
                      <a:pt x="192008" y="410084"/>
                      <a:pt x="189270" y="407350"/>
                    </a:cubicBezTo>
                    <a:lnTo>
                      <a:pt x="112213" y="333146"/>
                    </a:lnTo>
                    <a:lnTo>
                      <a:pt x="21467" y="407741"/>
                    </a:lnTo>
                    <a:cubicBezTo>
                      <a:pt x="18729" y="410084"/>
                      <a:pt x="15991" y="410865"/>
                      <a:pt x="12861" y="410865"/>
                    </a:cubicBezTo>
                    <a:cubicBezTo>
                      <a:pt x="9341" y="410865"/>
                      <a:pt x="5430" y="409303"/>
                      <a:pt x="3083" y="406179"/>
                    </a:cubicBezTo>
                    <a:cubicBezTo>
                      <a:pt x="-1611" y="400711"/>
                      <a:pt x="-829" y="392510"/>
                      <a:pt x="4647" y="387823"/>
                    </a:cubicBezTo>
                    <a:lnTo>
                      <a:pt x="104781" y="305807"/>
                    </a:lnTo>
                    <a:cubicBezTo>
                      <a:pt x="109866" y="301511"/>
                      <a:pt x="117298" y="301902"/>
                      <a:pt x="121992" y="306588"/>
                    </a:cubicBezTo>
                    <a:lnTo>
                      <a:pt x="195919" y="377669"/>
                    </a:lnTo>
                    <a:lnTo>
                      <a:pt x="278451" y="255035"/>
                    </a:lnTo>
                    <a:cubicBezTo>
                      <a:pt x="281581" y="250349"/>
                      <a:pt x="287448" y="248396"/>
                      <a:pt x="292924" y="249958"/>
                    </a:cubicBezTo>
                    <a:lnTo>
                      <a:pt x="373501" y="273391"/>
                    </a:lnTo>
                    <a:lnTo>
                      <a:pt x="569075" y="44919"/>
                    </a:lnTo>
                    <a:cubicBezTo>
                      <a:pt x="571422" y="42185"/>
                      <a:pt x="574649" y="40623"/>
                      <a:pt x="577974" y="40330"/>
                    </a:cubicBezTo>
                    <a:close/>
                    <a:moveTo>
                      <a:pt x="427131" y="0"/>
                    </a:moveTo>
                    <a:lnTo>
                      <a:pt x="533077" y="0"/>
                    </a:lnTo>
                    <a:cubicBezTo>
                      <a:pt x="537377" y="0"/>
                      <a:pt x="540896" y="3515"/>
                      <a:pt x="540896" y="7811"/>
                    </a:cubicBezTo>
                    <a:lnTo>
                      <a:pt x="540896" y="53898"/>
                    </a:lnTo>
                    <a:lnTo>
                      <a:pt x="419312" y="196454"/>
                    </a:lnTo>
                    <a:lnTo>
                      <a:pt x="419312" y="83971"/>
                    </a:lnTo>
                    <a:lnTo>
                      <a:pt x="419312" y="7811"/>
                    </a:lnTo>
                    <a:cubicBezTo>
                      <a:pt x="419312" y="3515"/>
                      <a:pt x="422831" y="0"/>
                      <a:pt x="427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b="1" dirty="0">
                  <a:solidFill>
                    <a:srgbClr val="FFFFFF"/>
                  </a:solidFill>
                  <a:latin typeface="+mj-lt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58900" y="919519"/>
              <a:ext cx="360000" cy="109181"/>
              <a:chOff x="11158900" y="919519"/>
              <a:chExt cx="360000" cy="109181"/>
            </a:xfrm>
          </p:grpSpPr>
          <p:cxnSp>
            <p:nvCxnSpPr>
              <p:cNvPr id="18" name="直接连接符 17"/>
              <p:cNvCxnSpPr>
                <a:cxnSpLocks/>
              </p:cNvCxnSpPr>
              <p:nvPr/>
            </p:nvCxnSpPr>
            <p:spPr>
              <a:xfrm>
                <a:off x="11158900" y="919519"/>
                <a:ext cx="360000" cy="0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cxnSpLocks/>
              </p:cNvCxnSpPr>
              <p:nvPr/>
            </p:nvCxnSpPr>
            <p:spPr>
              <a:xfrm>
                <a:off x="11302900" y="1028700"/>
                <a:ext cx="216000" cy="0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任意多边形 15"/>
            <p:cNvSpPr/>
            <p:nvPr/>
          </p:nvSpPr>
          <p:spPr>
            <a:xfrm flipH="1" flipV="1">
              <a:off x="10812214" y="5533810"/>
              <a:ext cx="1379786" cy="1324189"/>
            </a:xfrm>
            <a:custGeom>
              <a:avLst/>
              <a:gdLst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7" fmla="*/ 91440 w 3610222"/>
                <a:gd name="connsiteY7" fmla="*/ 91440 h 3464752"/>
                <a:gd name="connsiteX0" fmla="*/ 0 w 3610222"/>
                <a:gd name="connsiteY0" fmla="*/ 0 h 3464752"/>
                <a:gd name="connsiteX1" fmla="*/ 3562435 w 3610222"/>
                <a:gd name="connsiteY1" fmla="*/ 0 h 3464752"/>
                <a:gd name="connsiteX2" fmla="*/ 3594993 w 3610222"/>
                <a:gd name="connsiteY2" fmla="*/ 213328 h 3464752"/>
                <a:gd name="connsiteX3" fmla="*/ 3610222 w 3610222"/>
                <a:gd name="connsiteY3" fmla="*/ 514930 h 3464752"/>
                <a:gd name="connsiteX4" fmla="*/ 660400 w 3610222"/>
                <a:gd name="connsiteY4" fmla="*/ 3464752 h 3464752"/>
                <a:gd name="connsiteX5" fmla="*/ 65908 w 3610222"/>
                <a:gd name="connsiteY5" fmla="*/ 3404822 h 3464752"/>
                <a:gd name="connsiteX6" fmla="*/ 0 w 3610222"/>
                <a:gd name="connsiteY6" fmla="*/ 3387876 h 3464752"/>
                <a:gd name="connsiteX0" fmla="*/ 3562435 w 3610222"/>
                <a:gd name="connsiteY0" fmla="*/ 0 h 3464752"/>
                <a:gd name="connsiteX1" fmla="*/ 3594993 w 3610222"/>
                <a:gd name="connsiteY1" fmla="*/ 213328 h 3464752"/>
                <a:gd name="connsiteX2" fmla="*/ 3610222 w 3610222"/>
                <a:gd name="connsiteY2" fmla="*/ 514930 h 3464752"/>
                <a:gd name="connsiteX3" fmla="*/ 660400 w 3610222"/>
                <a:gd name="connsiteY3" fmla="*/ 3464752 h 3464752"/>
                <a:gd name="connsiteX4" fmla="*/ 65908 w 3610222"/>
                <a:gd name="connsiteY4" fmla="*/ 3404822 h 3464752"/>
                <a:gd name="connsiteX5" fmla="*/ 0 w 3610222"/>
                <a:gd name="connsiteY5" fmla="*/ 3387876 h 34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0222" h="3464752">
                  <a:moveTo>
                    <a:pt x="3562435" y="0"/>
                  </a:moveTo>
                  <a:lnTo>
                    <a:pt x="3594993" y="213328"/>
                  </a:lnTo>
                  <a:cubicBezTo>
                    <a:pt x="3605063" y="312492"/>
                    <a:pt x="3610222" y="413109"/>
                    <a:pt x="3610222" y="514930"/>
                  </a:cubicBezTo>
                  <a:cubicBezTo>
                    <a:pt x="3610222" y="2144072"/>
                    <a:pt x="2289542" y="3464752"/>
                    <a:pt x="660400" y="3464752"/>
                  </a:cubicBezTo>
                  <a:cubicBezTo>
                    <a:pt x="456758" y="3464752"/>
                    <a:pt x="257934" y="3444117"/>
                    <a:pt x="65908" y="3404822"/>
                  </a:cubicBezTo>
                  <a:lnTo>
                    <a:pt x="0" y="3387876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958900" y="1028700"/>
            <a:ext cx="7560000" cy="2448000"/>
          </a:xfrm>
          <a:prstGeom prst="rect">
            <a:avLst/>
          </a:prstGeom>
          <a:noFill/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72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4739577" y="5050985"/>
            <a:ext cx="4320000" cy="288000"/>
          </a:xfrm>
          <a:prstGeom prst="rect">
            <a:avLst/>
          </a:prstGeom>
        </p:spPr>
        <p:txBody>
          <a:bodyPr wrap="square" l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4739577" y="5374985"/>
            <a:ext cx="4320000" cy="288000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 Master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5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92" y="432563"/>
            <a:ext cx="11175059" cy="596137"/>
            <a:chOff x="362892" y="432563"/>
            <a:chExt cx="11175059" cy="596137"/>
          </a:xfrm>
        </p:grpSpPr>
        <p:sp>
          <p:nvSpPr>
            <p:cNvPr id="8" name="对角圆角矩形 7"/>
            <p:cNvSpPr/>
            <p:nvPr/>
          </p:nvSpPr>
          <p:spPr>
            <a:xfrm>
              <a:off x="362892" y="432563"/>
              <a:ext cx="7527209" cy="596137"/>
            </a:xfrm>
            <a:prstGeom prst="round2DiagRect">
              <a:avLst>
                <a:gd name="adj1" fmla="val 0"/>
                <a:gd name="adj2" fmla="val 50000"/>
              </a:avLst>
            </a:prstGeom>
            <a:gradFill>
              <a:gsLst>
                <a:gs pos="0">
                  <a:schemeClr val="accent1">
                    <a:lumMod val="40000"/>
                    <a:lumOff val="60000"/>
                    <a:alpha val="0"/>
                  </a:schemeClr>
                </a:gs>
                <a:gs pos="96000">
                  <a:schemeClr val="accent1"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223815" y="559177"/>
              <a:ext cx="356036" cy="356036"/>
              <a:chOff x="7944314" y="1322805"/>
              <a:chExt cx="356036" cy="35603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7944314" y="1322805"/>
                <a:ext cx="356036" cy="356036"/>
              </a:xfrm>
              <a:prstGeom prst="ellipse">
                <a:avLst/>
              </a:prstGeom>
              <a:solidFill>
                <a:srgbClr val="EDF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8068839" y="1448550"/>
                <a:ext cx="121272" cy="10454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" name="直接连接符 9"/>
            <p:cNvCxnSpPr>
              <a:cxnSpLocks/>
            </p:cNvCxnSpPr>
            <p:nvPr/>
          </p:nvCxnSpPr>
          <p:spPr>
            <a:xfrm>
              <a:off x="7734300" y="1013460"/>
              <a:ext cx="3803651" cy="0"/>
            </a:xfrm>
            <a:prstGeom prst="line">
              <a:avLst/>
            </a:prstGeom>
            <a:ln w="15875">
              <a:solidFill>
                <a:schemeClr val="accent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slideLayout" Target="../slideLayouts/slideLayout5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26" Type="http://schemas.openxmlformats.org/officeDocument/2006/relationships/tags" Target="../tags/tag152.xml"/><Relationship Id="rId21" Type="http://schemas.openxmlformats.org/officeDocument/2006/relationships/tags" Target="../tags/tag147.xml"/><Relationship Id="rId34" Type="http://schemas.openxmlformats.org/officeDocument/2006/relationships/tags" Target="../tags/tag160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5" Type="http://schemas.openxmlformats.org/officeDocument/2006/relationships/tags" Target="../tags/tag151.xml"/><Relationship Id="rId33" Type="http://schemas.openxmlformats.org/officeDocument/2006/relationships/tags" Target="../tags/tag159.xml"/><Relationship Id="rId38" Type="http://schemas.openxmlformats.org/officeDocument/2006/relationships/slideLayout" Target="../slideLayouts/slideLayout5.xml"/><Relationship Id="rId2" Type="http://schemas.openxmlformats.org/officeDocument/2006/relationships/tags" Target="../tags/tag128.xml"/><Relationship Id="rId16" Type="http://schemas.openxmlformats.org/officeDocument/2006/relationships/tags" Target="../tags/tag142.xml"/><Relationship Id="rId20" Type="http://schemas.openxmlformats.org/officeDocument/2006/relationships/tags" Target="../tags/tag146.xml"/><Relationship Id="rId29" Type="http://schemas.openxmlformats.org/officeDocument/2006/relationships/tags" Target="../tags/tag155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tags" Target="../tags/tag150.xml"/><Relationship Id="rId32" Type="http://schemas.openxmlformats.org/officeDocument/2006/relationships/tags" Target="../tags/tag158.xml"/><Relationship Id="rId37" Type="http://schemas.openxmlformats.org/officeDocument/2006/relationships/tags" Target="../tags/tag163.xml"/><Relationship Id="rId5" Type="http://schemas.openxmlformats.org/officeDocument/2006/relationships/tags" Target="../tags/tag131.xml"/><Relationship Id="rId15" Type="http://schemas.openxmlformats.org/officeDocument/2006/relationships/tags" Target="../tags/tag141.xml"/><Relationship Id="rId23" Type="http://schemas.openxmlformats.org/officeDocument/2006/relationships/tags" Target="../tags/tag149.xml"/><Relationship Id="rId28" Type="http://schemas.openxmlformats.org/officeDocument/2006/relationships/tags" Target="../tags/tag154.xml"/><Relationship Id="rId36" Type="http://schemas.openxmlformats.org/officeDocument/2006/relationships/tags" Target="../tags/tag162.xml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31" Type="http://schemas.openxmlformats.org/officeDocument/2006/relationships/tags" Target="../tags/tag157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tags" Target="../tags/tag148.xml"/><Relationship Id="rId27" Type="http://schemas.openxmlformats.org/officeDocument/2006/relationships/tags" Target="../tags/tag153.xml"/><Relationship Id="rId30" Type="http://schemas.openxmlformats.org/officeDocument/2006/relationships/tags" Target="../tags/tag156.xml"/><Relationship Id="rId35" Type="http://schemas.openxmlformats.org/officeDocument/2006/relationships/tags" Target="../tags/tag161.xml"/><Relationship Id="rId8" Type="http://schemas.openxmlformats.org/officeDocument/2006/relationships/tags" Target="../tags/tag134.xml"/><Relationship Id="rId3" Type="http://schemas.openxmlformats.org/officeDocument/2006/relationships/tags" Target="../tags/tag1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image" Target="../media/image4.png"/><Relationship Id="rId4" Type="http://schemas.openxmlformats.org/officeDocument/2006/relationships/tags" Target="../tags/tag24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6.png"/><Relationship Id="rId4" Type="http://schemas.openxmlformats.org/officeDocument/2006/relationships/tags" Target="../tags/tag31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958900" y="1028700"/>
            <a:ext cx="7560000" cy="2520000"/>
          </a:xfrm>
        </p:spPr>
        <p:txBody>
          <a:bodyPr/>
          <a:lstStyle/>
          <a:p>
            <a:r>
              <a:rPr lang="en-US" altLang="zh-CN" dirty="0" err="1"/>
              <a:t>Open</a:t>
            </a:r>
            <a:r>
              <a:rPr lang="en-US" altLang="zh-CN" sz="7200" dirty="0" err="1">
                <a:solidFill>
                  <a:schemeClr val="accent1"/>
                </a:solidFill>
              </a:rPr>
              <a:t>Chain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/>
          </p:nvPr>
        </p:nvSpPr>
        <p:spPr>
          <a:xfrm>
            <a:off x="3958899" y="3671832"/>
            <a:ext cx="7560000" cy="900000"/>
          </a:xfrm>
        </p:spPr>
        <p:txBody>
          <a:bodyPr/>
          <a:lstStyle/>
          <a:p>
            <a:r>
              <a:rPr lang="zh-CN" altLang="en-US" dirty="0"/>
              <a:t>开源社区双向选择与协作推荐系统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739577" y="5171305"/>
            <a:ext cx="4320000" cy="288000"/>
          </a:xfrm>
        </p:spPr>
        <p:txBody>
          <a:bodyPr>
            <a:noAutofit/>
          </a:bodyPr>
          <a:lstStyle/>
          <a:p>
            <a:r>
              <a:rPr lang="zh-CN" altLang="en-US" sz="1500" dirty="0"/>
              <a:t>队伍名称：</a:t>
            </a:r>
            <a:r>
              <a:rPr lang="en-US" altLang="zh-CN" sz="1500" dirty="0" err="1"/>
              <a:t>DataThinkers</a:t>
            </a:r>
            <a:endParaRPr lang="en-US" sz="15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739577" y="5831855"/>
            <a:ext cx="4320000" cy="288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dirty="0"/>
              <a:t>队长：王宏伟</a:t>
            </a:r>
            <a:endParaRPr lang="en-US" altLang="zh-CN" sz="1500" dirty="0"/>
          </a:p>
          <a:p>
            <a:pPr>
              <a:lnSpc>
                <a:spcPct val="120000"/>
              </a:lnSpc>
            </a:pPr>
            <a:r>
              <a:rPr lang="zh-CN" altLang="en-US" sz="1500" dirty="0"/>
              <a:t>队员：詹江叶煜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开源生态中的核心要素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47" y="1345479"/>
            <a:ext cx="8287569" cy="467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295182" y="6241024"/>
            <a:ext cx="2934929" cy="355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项目相似度网络图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64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目标与任务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AD733-EEAF-D992-D3DD-8A3E8C7D4C6F}"/>
              </a:ext>
            </a:extLst>
          </p:cNvPr>
          <p:cNvSpPr txBox="1"/>
          <p:nvPr/>
        </p:nvSpPr>
        <p:spPr>
          <a:xfrm>
            <a:off x="893694" y="1170471"/>
            <a:ext cx="11012637" cy="1068736"/>
          </a:xfrm>
          <a:prstGeom prst="rect">
            <a:avLst/>
          </a:prstGeom>
          <a:noFill/>
        </p:spPr>
        <p:txBody>
          <a:bodyPr wrap="square" lIns="90000" tIns="72000" rIns="90000" bIns="7200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本项目旨在探索 </a:t>
            </a:r>
            <a:r>
              <a:rPr lang="zh-CN" altLang="en-US" sz="2000" b="1" dirty="0">
                <a:solidFill>
                  <a:schemeClr val="accent1"/>
                </a:solidFill>
              </a:rPr>
              <a:t>项目和项目、人和人、项目和人 </a:t>
            </a:r>
            <a:r>
              <a:rPr lang="zh-CN" altLang="en-US" sz="2000" b="1" dirty="0">
                <a:solidFill>
                  <a:schemeClr val="tx1"/>
                </a:solidFill>
              </a:rPr>
              <a:t>这三种关系，构建</a:t>
            </a:r>
            <a:r>
              <a:rPr lang="zh-CN" altLang="en-US" sz="2000" b="1" dirty="0">
                <a:solidFill>
                  <a:schemeClr val="accent1"/>
                </a:solidFill>
              </a:rPr>
              <a:t>开源社区协作推荐系统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帮助实现更高效的资源匹配和更紧密的社区协作，我们把这个系统命名为</a:t>
            </a:r>
            <a:r>
              <a:rPr lang="en-US" altLang="zh-CN" sz="2000" b="1" dirty="0" err="1">
                <a:solidFill>
                  <a:schemeClr val="accent1"/>
                </a:solidFill>
              </a:rPr>
              <a:t>OpenChain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07AAE4C-46DC-912C-C48B-FBF1201B95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483751" y="2566208"/>
            <a:ext cx="5832521" cy="3808057"/>
            <a:chOff x="634684" y="1765428"/>
            <a:chExt cx="5832521" cy="380805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68D6DC6-57CC-8237-BCB9-47697D4BC846}"/>
                </a:ext>
              </a:extLst>
            </p:cNvPr>
            <p:cNvGrpSpPr/>
            <p:nvPr/>
          </p:nvGrpSpPr>
          <p:grpSpPr>
            <a:xfrm>
              <a:off x="634684" y="1777003"/>
              <a:ext cx="2118318" cy="2525511"/>
              <a:chOff x="634684" y="1777003"/>
              <a:chExt cx="2118318" cy="2525511"/>
            </a:xfrm>
          </p:grpSpPr>
          <p:sp>
            <p:nvSpPr>
              <p:cNvPr id="49" name="1">
                <a:extLst>
                  <a:ext uri="{FF2B5EF4-FFF2-40B4-BE49-F238E27FC236}">
                    <a16:creationId xmlns:a16="http://schemas.microsoft.com/office/drawing/2014/main" id="{33250B19-979C-A468-A9BE-610650BCDDAB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 rot="5400000">
                <a:off x="812429" y="3259527"/>
                <a:ext cx="1266825" cy="819150"/>
              </a:xfrm>
              <a:custGeom>
                <a:avLst/>
                <a:gdLst>
                  <a:gd name="T0" fmla="*/ 34 w 336"/>
                  <a:gd name="T1" fmla="*/ 217 h 217"/>
                  <a:gd name="T2" fmla="*/ 132 w 336"/>
                  <a:gd name="T3" fmla="*/ 119 h 217"/>
                  <a:gd name="T4" fmla="*/ 204 w 336"/>
                  <a:gd name="T5" fmla="*/ 119 h 217"/>
                  <a:gd name="T6" fmla="*/ 302 w 336"/>
                  <a:gd name="T7" fmla="*/ 217 h 217"/>
                  <a:gd name="T8" fmla="*/ 319 w 336"/>
                  <a:gd name="T9" fmla="*/ 199 h 217"/>
                  <a:gd name="T10" fmla="*/ 319 w 336"/>
                  <a:gd name="T11" fmla="*/ 138 h 217"/>
                  <a:gd name="T12" fmla="*/ 199 w 336"/>
                  <a:gd name="T13" fmla="*/ 17 h 217"/>
                  <a:gd name="T14" fmla="*/ 137 w 336"/>
                  <a:gd name="T15" fmla="*/ 17 h 217"/>
                  <a:gd name="T16" fmla="*/ 17 w 336"/>
                  <a:gd name="T17" fmla="*/ 138 h 217"/>
                  <a:gd name="T18" fmla="*/ 17 w 336"/>
                  <a:gd name="T19" fmla="*/ 199 h 217"/>
                  <a:gd name="T20" fmla="*/ 34 w 336"/>
                  <a:gd name="T2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6" h="217">
                    <a:moveTo>
                      <a:pt x="34" y="217"/>
                    </a:moveTo>
                    <a:cubicBezTo>
                      <a:pt x="132" y="119"/>
                      <a:pt x="132" y="119"/>
                      <a:pt x="132" y="119"/>
                    </a:cubicBezTo>
                    <a:cubicBezTo>
                      <a:pt x="152" y="99"/>
                      <a:pt x="184" y="99"/>
                      <a:pt x="204" y="119"/>
                    </a:cubicBezTo>
                    <a:cubicBezTo>
                      <a:pt x="302" y="217"/>
                      <a:pt x="302" y="217"/>
                      <a:pt x="302" y="217"/>
                    </a:cubicBezTo>
                    <a:cubicBezTo>
                      <a:pt x="319" y="199"/>
                      <a:pt x="319" y="199"/>
                      <a:pt x="319" y="199"/>
                    </a:cubicBezTo>
                    <a:cubicBezTo>
                      <a:pt x="336" y="182"/>
                      <a:pt x="336" y="155"/>
                      <a:pt x="319" y="138"/>
                    </a:cubicBezTo>
                    <a:cubicBezTo>
                      <a:pt x="199" y="17"/>
                      <a:pt x="199" y="17"/>
                      <a:pt x="199" y="17"/>
                    </a:cubicBezTo>
                    <a:cubicBezTo>
                      <a:pt x="182" y="0"/>
                      <a:pt x="154" y="0"/>
                      <a:pt x="137" y="17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0" y="155"/>
                      <a:pt x="0" y="182"/>
                      <a:pt x="17" y="199"/>
                    </a:cubicBezTo>
                    <a:lnTo>
                      <a:pt x="34" y="21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Index-1">
                <a:extLst>
                  <a:ext uri="{FF2B5EF4-FFF2-40B4-BE49-F238E27FC236}">
                    <a16:creationId xmlns:a16="http://schemas.microsoft.com/office/drawing/2014/main" id="{117100A0-0B2D-2636-EF5C-9EAB86A03843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739888" y="3506904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Title-1">
                <a:extLst>
                  <a:ext uri="{FF2B5EF4-FFF2-40B4-BE49-F238E27FC236}">
                    <a16:creationId xmlns:a16="http://schemas.microsoft.com/office/drawing/2014/main" id="{8D5982B1-9B9E-2C2C-7AD0-6B8B3213FBFC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>
              <a:xfrm>
                <a:off x="634684" y="1777003"/>
                <a:ext cx="1791463" cy="2266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chemeClr val="accent1"/>
                    </a:solidFill>
                    <a:sym typeface="Arial" panose="020B0604020202020204" pitchFamily="34" charset="0"/>
                  </a:rPr>
                  <a:t>项目与项目</a:t>
                </a:r>
                <a:endParaRPr lang="en-US" altLang="zh-CN" sz="2400" b="1" dirty="0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52" name="Body-1">
                <a:extLst>
                  <a:ext uri="{FF2B5EF4-FFF2-40B4-BE49-F238E27FC236}">
                    <a16:creationId xmlns:a16="http://schemas.microsoft.com/office/drawing/2014/main" id="{21912D88-CAF3-A080-7451-C0FA6FDA51E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634684" y="2003495"/>
                <a:ext cx="2118318" cy="7883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构建开源项目协作网络</a:t>
                </a:r>
                <a:endParaRPr kumimoji="0" lang="en-GB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4319B94-EF87-C0A9-78A6-53EA9AA37642}"/>
                </a:ext>
              </a:extLst>
            </p:cNvPr>
            <p:cNvGrpSpPr/>
            <p:nvPr/>
          </p:nvGrpSpPr>
          <p:grpSpPr>
            <a:xfrm>
              <a:off x="4194724" y="1765428"/>
              <a:ext cx="2272481" cy="2537087"/>
              <a:chOff x="4194724" y="1765428"/>
              <a:chExt cx="2272481" cy="2537087"/>
            </a:xfrm>
          </p:grpSpPr>
          <p:sp>
            <p:nvSpPr>
              <p:cNvPr id="45" name="3">
                <a:extLst>
                  <a:ext uri="{FF2B5EF4-FFF2-40B4-BE49-F238E27FC236}">
                    <a16:creationId xmlns:a16="http://schemas.microsoft.com/office/drawing/2014/main" id="{4678C471-4E08-461E-D24E-F4EA2B42993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 rot="5400000" flipV="1">
                <a:off x="4371517" y="3261115"/>
                <a:ext cx="1266825" cy="815975"/>
              </a:xfrm>
              <a:custGeom>
                <a:avLst/>
                <a:gdLst>
                  <a:gd name="T0" fmla="*/ 302 w 337"/>
                  <a:gd name="T1" fmla="*/ 0 h 216"/>
                  <a:gd name="T2" fmla="*/ 205 w 337"/>
                  <a:gd name="T3" fmla="*/ 98 h 216"/>
                  <a:gd name="T4" fmla="*/ 132 w 337"/>
                  <a:gd name="T5" fmla="*/ 98 h 216"/>
                  <a:gd name="T6" fmla="*/ 34 w 337"/>
                  <a:gd name="T7" fmla="*/ 0 h 216"/>
                  <a:gd name="T8" fmla="*/ 17 w 337"/>
                  <a:gd name="T9" fmla="*/ 17 h 216"/>
                  <a:gd name="T10" fmla="*/ 17 w 337"/>
                  <a:gd name="T11" fmla="*/ 79 h 216"/>
                  <a:gd name="T12" fmla="*/ 137 w 337"/>
                  <a:gd name="T13" fmla="*/ 199 h 216"/>
                  <a:gd name="T14" fmla="*/ 199 w 337"/>
                  <a:gd name="T15" fmla="*/ 199 h 216"/>
                  <a:gd name="T16" fmla="*/ 319 w 337"/>
                  <a:gd name="T17" fmla="*/ 79 h 216"/>
                  <a:gd name="T18" fmla="*/ 319 w 337"/>
                  <a:gd name="T19" fmla="*/ 17 h 216"/>
                  <a:gd name="T20" fmla="*/ 302 w 337"/>
                  <a:gd name="T2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7" h="216">
                    <a:moveTo>
                      <a:pt x="302" y="0"/>
                    </a:moveTo>
                    <a:cubicBezTo>
                      <a:pt x="205" y="98"/>
                      <a:pt x="205" y="98"/>
                      <a:pt x="205" y="98"/>
                    </a:cubicBezTo>
                    <a:cubicBezTo>
                      <a:pt x="185" y="118"/>
                      <a:pt x="152" y="118"/>
                      <a:pt x="132" y="98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0" y="34"/>
                      <a:pt x="0" y="62"/>
                      <a:pt x="17" y="7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55" y="216"/>
                      <a:pt x="182" y="216"/>
                      <a:pt x="199" y="199"/>
                    </a:cubicBezTo>
                    <a:cubicBezTo>
                      <a:pt x="319" y="79"/>
                      <a:pt x="319" y="79"/>
                      <a:pt x="319" y="79"/>
                    </a:cubicBezTo>
                    <a:cubicBezTo>
                      <a:pt x="337" y="62"/>
                      <a:pt x="337" y="34"/>
                      <a:pt x="319" y="17"/>
                    </a:cubicBezTo>
                    <a:lnTo>
                      <a:pt x="3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59000">
                    <a:schemeClr val="accent3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Index-3">
                <a:extLst>
                  <a:ext uri="{FF2B5EF4-FFF2-40B4-BE49-F238E27FC236}">
                    <a16:creationId xmlns:a16="http://schemas.microsoft.com/office/drawing/2014/main" id="{77EE7D20-C242-A8A1-3E50-735A552C98C0}"/>
                  </a:ext>
                </a:extLst>
              </p:cNvPr>
              <p:cNvSpPr txBox="1">
                <a:spLocks/>
              </p:cNvSpPr>
              <p:nvPr>
                <p:custDataLst>
                  <p:tags r:id="rId7"/>
                </p:custDataLst>
              </p:nvPr>
            </p:nvSpPr>
            <p:spPr>
              <a:xfrm>
                <a:off x="4299928" y="3506904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3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Title-3">
                <a:extLst>
                  <a:ext uri="{FF2B5EF4-FFF2-40B4-BE49-F238E27FC236}">
                    <a16:creationId xmlns:a16="http://schemas.microsoft.com/office/drawing/2014/main" id="{72E1BEC3-FDD6-CEDA-F778-53BC20A3B918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>
              <a:xfrm>
                <a:off x="4194724" y="1765428"/>
                <a:ext cx="2272481" cy="2266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chemeClr val="accent3"/>
                    </a:solidFill>
                    <a:sym typeface="Arial" panose="020B0604020202020204" pitchFamily="34" charset="0"/>
                  </a:rPr>
                  <a:t>项目与人</a:t>
                </a:r>
                <a:endParaRPr lang="en-US" altLang="zh-CN" sz="2400" b="1" dirty="0">
                  <a:solidFill>
                    <a:schemeClr val="accent3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48" name="Body-3">
                <a:extLst>
                  <a:ext uri="{FF2B5EF4-FFF2-40B4-BE49-F238E27FC236}">
                    <a16:creationId xmlns:a16="http://schemas.microsoft.com/office/drawing/2014/main" id="{5045282A-1CDE-4302-A2BB-32FA6C734634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>
              <a:xfrm>
                <a:off x="4194724" y="1991920"/>
                <a:ext cx="2118318" cy="7883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双向选择推荐系统</a:t>
                </a:r>
                <a:endParaRPr kumimoji="0" lang="en-GB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2838CA3-B2FD-1EF5-73EF-9D31596DA221}"/>
                </a:ext>
              </a:extLst>
            </p:cNvPr>
            <p:cNvGrpSpPr/>
            <p:nvPr/>
          </p:nvGrpSpPr>
          <p:grpSpPr>
            <a:xfrm>
              <a:off x="2519908" y="3051753"/>
              <a:ext cx="2128742" cy="2521732"/>
              <a:chOff x="2519908" y="3051753"/>
              <a:chExt cx="2128742" cy="2521732"/>
            </a:xfrm>
          </p:grpSpPr>
          <p:sp>
            <p:nvSpPr>
              <p:cNvPr id="41" name="2">
                <a:extLst>
                  <a:ext uri="{FF2B5EF4-FFF2-40B4-BE49-F238E27FC236}">
                    <a16:creationId xmlns:a16="http://schemas.microsoft.com/office/drawing/2014/main" id="{FAD73260-C0DA-E411-2C7E-F74911AD3CE6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 bwMode="auto">
              <a:xfrm rot="16200000">
                <a:off x="2592767" y="3277178"/>
                <a:ext cx="1266825" cy="815975"/>
              </a:xfrm>
              <a:custGeom>
                <a:avLst/>
                <a:gdLst>
                  <a:gd name="T0" fmla="*/ 302 w 336"/>
                  <a:gd name="T1" fmla="*/ 0 h 216"/>
                  <a:gd name="T2" fmla="*/ 205 w 336"/>
                  <a:gd name="T3" fmla="*/ 98 h 216"/>
                  <a:gd name="T4" fmla="*/ 132 w 336"/>
                  <a:gd name="T5" fmla="*/ 98 h 216"/>
                  <a:gd name="T6" fmla="*/ 34 w 336"/>
                  <a:gd name="T7" fmla="*/ 0 h 216"/>
                  <a:gd name="T8" fmla="*/ 17 w 336"/>
                  <a:gd name="T9" fmla="*/ 17 h 216"/>
                  <a:gd name="T10" fmla="*/ 17 w 336"/>
                  <a:gd name="T11" fmla="*/ 79 h 216"/>
                  <a:gd name="T12" fmla="*/ 137 w 336"/>
                  <a:gd name="T13" fmla="*/ 199 h 216"/>
                  <a:gd name="T14" fmla="*/ 199 w 336"/>
                  <a:gd name="T15" fmla="*/ 199 h 216"/>
                  <a:gd name="T16" fmla="*/ 319 w 336"/>
                  <a:gd name="T17" fmla="*/ 79 h 216"/>
                  <a:gd name="T18" fmla="*/ 319 w 336"/>
                  <a:gd name="T19" fmla="*/ 17 h 216"/>
                  <a:gd name="T20" fmla="*/ 302 w 336"/>
                  <a:gd name="T2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6" h="216">
                    <a:moveTo>
                      <a:pt x="302" y="0"/>
                    </a:moveTo>
                    <a:cubicBezTo>
                      <a:pt x="205" y="98"/>
                      <a:pt x="205" y="98"/>
                      <a:pt x="205" y="98"/>
                    </a:cubicBezTo>
                    <a:cubicBezTo>
                      <a:pt x="184" y="118"/>
                      <a:pt x="152" y="118"/>
                      <a:pt x="132" y="98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0" y="34"/>
                      <a:pt x="0" y="62"/>
                      <a:pt x="17" y="7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54" y="216"/>
                      <a:pt x="182" y="216"/>
                      <a:pt x="199" y="199"/>
                    </a:cubicBezTo>
                    <a:cubicBezTo>
                      <a:pt x="319" y="79"/>
                      <a:pt x="319" y="79"/>
                      <a:pt x="319" y="79"/>
                    </a:cubicBezTo>
                    <a:cubicBezTo>
                      <a:pt x="336" y="62"/>
                      <a:pt x="336" y="34"/>
                      <a:pt x="319" y="17"/>
                    </a:cubicBezTo>
                    <a:lnTo>
                      <a:pt x="3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1"/>
              </a:p>
            </p:txBody>
          </p:sp>
          <p:sp>
            <p:nvSpPr>
              <p:cNvPr id="42" name="Index-2">
                <a:extLst>
                  <a:ext uri="{FF2B5EF4-FFF2-40B4-BE49-F238E27FC236}">
                    <a16:creationId xmlns:a16="http://schemas.microsoft.com/office/drawing/2014/main" id="{720A6B06-7785-7F55-BEBC-B7380A2B07D9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519908" y="3506904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Body-2">
                <a:extLst>
                  <a:ext uri="{FF2B5EF4-FFF2-40B4-BE49-F238E27FC236}">
                    <a16:creationId xmlns:a16="http://schemas.microsoft.com/office/drawing/2014/main" id="{D6427E32-5F8C-543C-8D92-B0E6D6CDFB50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2530332" y="4785248"/>
                <a:ext cx="2118318" cy="7882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贡献者协作潜力与好友推荐</a:t>
                </a:r>
                <a:endParaRPr kumimoji="0" lang="en-GB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Title-2">
                <a:extLst>
                  <a:ext uri="{FF2B5EF4-FFF2-40B4-BE49-F238E27FC236}">
                    <a16:creationId xmlns:a16="http://schemas.microsoft.com/office/drawing/2014/main" id="{8CE1673C-DABB-5C0E-9CC1-7EADBE2F56F5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2530332" y="4558646"/>
                <a:ext cx="1305471" cy="2266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chemeClr val="accent2"/>
                    </a:solidFill>
                    <a:sym typeface="Arial" panose="020B0604020202020204" pitchFamily="34" charset="0"/>
                  </a:rPr>
                  <a:t>人与人</a:t>
                </a:r>
                <a:endParaRPr lang="en-US" altLang="zh-CN" sz="2400" b="1" dirty="0">
                  <a:solidFill>
                    <a:schemeClr val="accent2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95089" y="1692322"/>
            <a:ext cx="6686720" cy="1516988"/>
          </a:xfrm>
        </p:spPr>
        <p:txBody>
          <a:bodyPr/>
          <a:lstStyle/>
          <a:p>
            <a:r>
              <a:rPr lang="zh-CN" altLang="en-US" dirty="0"/>
              <a:t>项目主要方向</a:t>
            </a:r>
            <a:endParaRPr 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>
          <a:xfrm>
            <a:off x="4365592" y="3468584"/>
            <a:ext cx="6686720" cy="248976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项目与项目：构建开源项目协作网络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人与人：贡献者协作潜力与好友推荐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项目与人：双向选择推荐系统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46172-71A4-8531-8D84-CB058374D64A}"/>
              </a:ext>
            </a:extLst>
          </p:cNvPr>
          <p:cNvSpPr txBox="1"/>
          <p:nvPr/>
        </p:nvSpPr>
        <p:spPr>
          <a:xfrm>
            <a:off x="2615212" y="2224585"/>
            <a:ext cx="1440000" cy="90349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</a:rPr>
              <a:t>02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1. </a:t>
            </a:r>
            <a:r>
              <a:rPr lang="zh-CN" altLang="en-US" dirty="0"/>
              <a:t>项目与项目：构建开源项目协作网络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7534" y="1495399"/>
            <a:ext cx="10859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目标：</a:t>
            </a:r>
            <a:endParaRPr lang="en-US" altLang="zh-CN" sz="3200" b="1" dirty="0"/>
          </a:p>
          <a:p>
            <a:r>
              <a:rPr lang="zh-CN" altLang="en-US" sz="2400" dirty="0"/>
              <a:t>挖掘项目之间的协作潜力，为开源社区的资源整合提供建议。</a:t>
            </a:r>
          </a:p>
        </p:txBody>
      </p:sp>
      <p:sp>
        <p:nvSpPr>
          <p:cNvPr id="4" name="矩形 3"/>
          <p:cNvSpPr/>
          <p:nvPr/>
        </p:nvSpPr>
        <p:spPr>
          <a:xfrm>
            <a:off x="437534" y="3029694"/>
            <a:ext cx="114644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任务描述：</a:t>
            </a:r>
            <a:endParaRPr lang="en-US" altLang="zh-CN" sz="3200" b="1" dirty="0"/>
          </a:p>
          <a:p>
            <a:r>
              <a:rPr lang="zh-CN" altLang="en-US" sz="2400" dirty="0"/>
              <a:t>构建一个项目协作网络，将各个项目作为网络中的节点。设计“协作潜力值” 指标，并将其作为连接节点的边的权重。针对项目协作网络中的给定节点，采取如</a:t>
            </a:r>
            <a:r>
              <a:rPr lang="en-US" altLang="zh-CN" sz="2400" dirty="0"/>
              <a:t>K-Means</a:t>
            </a:r>
            <a:r>
              <a:rPr lang="zh-CN" altLang="en-US" sz="2400" dirty="0"/>
              <a:t>等聚类分析方法，寻找与其邻近的节点，进而为该给定节点所代表的项目，推荐合适的其他项目。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项目与项目：构建开源项目协作网络</a:t>
            </a:r>
            <a:endParaRPr 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6E10D1-7EBD-CA9F-419C-9F6AB0D97A9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11453" y="1562116"/>
            <a:ext cx="7140478" cy="4415481"/>
            <a:chOff x="688778" y="1421947"/>
            <a:chExt cx="7140478" cy="441548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D434264-FD01-3756-8D0A-117A16E9712E}"/>
                </a:ext>
              </a:extLst>
            </p:cNvPr>
            <p:cNvGrpSpPr/>
            <p:nvPr/>
          </p:nvGrpSpPr>
          <p:grpSpPr>
            <a:xfrm>
              <a:off x="688778" y="1421947"/>
              <a:ext cx="3486905" cy="2301012"/>
              <a:chOff x="688778" y="1421947"/>
              <a:chExt cx="3486905" cy="2301012"/>
            </a:xfrm>
          </p:grpSpPr>
          <p:sp>
            <p:nvSpPr>
              <p:cNvPr id="77" name="Index-1">
                <a:extLst>
                  <a:ext uri="{FF2B5EF4-FFF2-40B4-BE49-F238E27FC236}">
                    <a16:creationId xmlns:a16="http://schemas.microsoft.com/office/drawing/2014/main" id="{42C84A30-ED05-4AF8-8100-DF8E94298F95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98375" y="142194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b="1" dirty="0">
                    <a:latin typeface="+mn-ea"/>
                  </a:rPr>
                  <a:t>01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cxnSp>
            <p:nvCxnSpPr>
              <p:cNvPr id="78" name="1">
                <a:extLst>
                  <a:ext uri="{FF2B5EF4-FFF2-40B4-BE49-F238E27FC236}">
                    <a16:creationId xmlns:a16="http://schemas.microsoft.com/office/drawing/2014/main" id="{FC2968E4-8AC0-CE4E-A4E8-3494D8751A5B}"/>
                  </a:ext>
                </a:extLst>
              </p:cNvPr>
              <p:cNvCxnSpPr>
                <a:cxnSpLocks/>
              </p:cNvCxnSpPr>
              <p:nvPr>
                <p:custDataLst>
                  <p:tags r:id="rId15"/>
                </p:custDataLst>
              </p:nvPr>
            </p:nvCxnSpPr>
            <p:spPr>
              <a:xfrm>
                <a:off x="756431" y="2017737"/>
                <a:ext cx="3351600" cy="0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ody-1">
                <a:extLst>
                  <a:ext uri="{FF2B5EF4-FFF2-40B4-BE49-F238E27FC236}">
                    <a16:creationId xmlns:a16="http://schemas.microsoft.com/office/drawing/2014/main" id="{D0271703-F20E-3C81-1E96-FFF935492A09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>
              <a:xfrm>
                <a:off x="688778" y="2491173"/>
                <a:ext cx="3486905" cy="12317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使用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+mn-ea"/>
                  </a:rPr>
                  <a:t>OpenDigger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及网络爬虫技术，获取项目相关数据，如仓库活跃度、贡献者名单、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+mn-ea"/>
                  </a:rPr>
                  <a:t>Openrank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值等。整合并清洗这些数据。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0" name="Title-1">
                <a:extLst>
                  <a:ext uri="{FF2B5EF4-FFF2-40B4-BE49-F238E27FC236}">
                    <a16:creationId xmlns:a16="http://schemas.microsoft.com/office/drawing/2014/main" id="{1D7B56FD-538D-6365-3B90-CCE43DC8FE88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>
              <a:xfrm>
                <a:off x="698375" y="2183396"/>
                <a:ext cx="33528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cs typeface="+mn-cs"/>
                    <a:sym typeface="Arial" panose="020B0604020202020204" pitchFamily="34" charset="0"/>
                  </a:rPr>
                  <a:t>数据收集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304A95B-D3EC-F2D6-F567-9316A49674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8375" y="3752637"/>
              <a:ext cx="3409656" cy="2084791"/>
              <a:chOff x="8140825" y="1421947"/>
              <a:chExt cx="3409656" cy="1996522"/>
            </a:xfrm>
          </p:grpSpPr>
          <p:sp>
            <p:nvSpPr>
              <p:cNvPr id="73" name="Index-3">
                <a:extLst>
                  <a:ext uri="{FF2B5EF4-FFF2-40B4-BE49-F238E27FC236}">
                    <a16:creationId xmlns:a16="http://schemas.microsoft.com/office/drawing/2014/main" id="{56DB91AE-1C92-4C9A-BB4F-54E66D4408E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8140825" y="142194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03</a:t>
                </a:r>
              </a:p>
            </p:txBody>
          </p:sp>
          <p:sp>
            <p:nvSpPr>
              <p:cNvPr id="74" name="Body-3">
                <a:extLst>
                  <a:ext uri="{FF2B5EF4-FFF2-40B4-BE49-F238E27FC236}">
                    <a16:creationId xmlns:a16="http://schemas.microsoft.com/office/drawing/2014/main" id="{C900F194-0EA1-DF93-1E8B-BC861F6D7B42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>
              <a:xfrm>
                <a:off x="8140825" y="2520851"/>
                <a:ext cx="3352801" cy="8976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使用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+mn-ea"/>
                  </a:rPr>
                  <a:t>EasyGraph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构建项目协作网络。以开源项目作为节点，以项目协作潜力值作权重，可视化展现在用户面前，借以识别自然形成的项目协作群组。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5" name="Title-3">
                <a:extLst>
                  <a:ext uri="{FF2B5EF4-FFF2-40B4-BE49-F238E27FC236}">
                    <a16:creationId xmlns:a16="http://schemas.microsoft.com/office/drawing/2014/main" id="{4EEFE4DF-2253-D841-1788-BD9E774B8881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>
              <a:xfrm>
                <a:off x="8140825" y="2235688"/>
                <a:ext cx="33528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cs typeface="+mn-cs"/>
                    <a:sym typeface="Arial" panose="020B0604020202020204" pitchFamily="34" charset="0"/>
                  </a:rPr>
                  <a:t>网络建模与分析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  <p:cxnSp>
            <p:nvCxnSpPr>
              <p:cNvPr id="76" name="3">
                <a:extLst>
                  <a:ext uri="{FF2B5EF4-FFF2-40B4-BE49-F238E27FC236}">
                    <a16:creationId xmlns:a16="http://schemas.microsoft.com/office/drawing/2014/main" id="{68F9C8D2-CD8B-4848-3705-40084F917025}"/>
                  </a:ext>
                </a:extLst>
              </p:cNvPr>
              <p:cNvCxnSpPr>
                <a:cxnSpLocks/>
              </p:cNvCxnSpPr>
              <p:nvPr>
                <p:custDataLst>
                  <p:tags r:id="rId13"/>
                </p:custDataLst>
              </p:nvPr>
            </p:nvCxnSpPr>
            <p:spPr>
              <a:xfrm flipV="1">
                <a:off x="8198881" y="2017737"/>
                <a:ext cx="3351600" cy="0"/>
              </a:xfrm>
              <a:prstGeom prst="line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8CE0BD4-73F9-8DAE-AE54-C2D8E8B2A596}"/>
                </a:ext>
              </a:extLst>
            </p:cNvPr>
            <p:cNvGrpSpPr/>
            <p:nvPr/>
          </p:nvGrpSpPr>
          <p:grpSpPr>
            <a:xfrm>
              <a:off x="4418399" y="1421947"/>
              <a:ext cx="3410857" cy="1966844"/>
              <a:chOff x="4418399" y="1421947"/>
              <a:chExt cx="3410857" cy="1966844"/>
            </a:xfrm>
          </p:grpSpPr>
          <p:sp>
            <p:nvSpPr>
              <p:cNvPr id="49" name="Index-2">
                <a:extLst>
                  <a:ext uri="{FF2B5EF4-FFF2-40B4-BE49-F238E27FC236}">
                    <a16:creationId xmlns:a16="http://schemas.microsoft.com/office/drawing/2014/main" id="{1F50B6CE-C1EB-4814-AD8D-22112F5611B9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419600" y="142194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02</a:t>
                </a:r>
              </a:p>
            </p:txBody>
          </p:sp>
          <p:cxnSp>
            <p:nvCxnSpPr>
              <p:cNvPr id="70" name="2">
                <a:extLst>
                  <a:ext uri="{FF2B5EF4-FFF2-40B4-BE49-F238E27FC236}">
                    <a16:creationId xmlns:a16="http://schemas.microsoft.com/office/drawing/2014/main" id="{13079D84-F922-7902-ED5A-3CC7451C4AB8}"/>
                  </a:ext>
                </a:extLst>
              </p:cNvPr>
              <p:cNvCxnSpPr>
                <a:cxnSpLocks/>
              </p:cNvCxnSpPr>
              <p:nvPr>
                <p:custDataLst>
                  <p:tags r:id="rId7"/>
                </p:custDataLst>
              </p:nvPr>
            </p:nvCxnSpPr>
            <p:spPr>
              <a:xfrm>
                <a:off x="4477656" y="2017737"/>
                <a:ext cx="335160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Body-2">
                <a:extLst>
                  <a:ext uri="{FF2B5EF4-FFF2-40B4-BE49-F238E27FC236}">
                    <a16:creationId xmlns:a16="http://schemas.microsoft.com/office/drawing/2014/main" id="{C7638368-B32F-A55A-13A8-14C4A34BDD3A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>
              <a:xfrm>
                <a:off x="4418399" y="2491173"/>
                <a:ext cx="3352801" cy="8976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对提取到的关键特征进行加权分析，设计“协作潜力值”指标。使用如</a:t>
                </a: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K-Means</a:t>
                </a: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聚类分析算法计算项目间的关联度。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2" name="Title-2">
                <a:extLst>
                  <a:ext uri="{FF2B5EF4-FFF2-40B4-BE49-F238E27FC236}">
                    <a16:creationId xmlns:a16="http://schemas.microsoft.com/office/drawing/2014/main" id="{AE4516AA-169D-7988-C86B-8803568C0BA8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>
              <a:xfrm>
                <a:off x="4418399" y="2181573"/>
                <a:ext cx="3351600" cy="3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sym typeface="Arial" panose="020B0604020202020204" pitchFamily="34" charset="0"/>
                  </a:rPr>
                  <a:t>特征建模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81C079C-ECCC-5EBF-78EA-DB0DCCA764D1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19600" y="3752637"/>
              <a:ext cx="3409656" cy="2084791"/>
              <a:chOff x="698375" y="3752637"/>
              <a:chExt cx="3409656" cy="2084791"/>
            </a:xfrm>
          </p:grpSpPr>
          <p:sp>
            <p:nvSpPr>
              <p:cNvPr id="45" name="Index-4">
                <a:extLst>
                  <a:ext uri="{FF2B5EF4-FFF2-40B4-BE49-F238E27FC236}">
                    <a16:creationId xmlns:a16="http://schemas.microsoft.com/office/drawing/2014/main" id="{9F034527-A7F7-43D3-B1DC-E0B7E11AD13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98375" y="375263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/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04</a:t>
                </a:r>
              </a:p>
            </p:txBody>
          </p:sp>
          <p:cxnSp>
            <p:nvCxnSpPr>
              <p:cNvPr id="46" name="4">
                <a:extLst>
                  <a:ext uri="{FF2B5EF4-FFF2-40B4-BE49-F238E27FC236}">
                    <a16:creationId xmlns:a16="http://schemas.microsoft.com/office/drawing/2014/main" id="{4CFA7884-9BEC-AF2E-4A78-AC8F44F9041A}"/>
                  </a:ext>
                </a:extLst>
              </p:cNvPr>
              <p:cNvCxnSpPr>
                <a:cxnSpLocks/>
              </p:cNvCxnSpPr>
              <p:nvPr>
                <p:custDataLst>
                  <p:tags r:id="rId3"/>
                </p:custDataLst>
              </p:nvPr>
            </p:nvCxnSpPr>
            <p:spPr>
              <a:xfrm>
                <a:off x="756431" y="4388399"/>
                <a:ext cx="3351600" cy="0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Body-4">
                <a:extLst>
                  <a:ext uri="{FF2B5EF4-FFF2-40B4-BE49-F238E27FC236}">
                    <a16:creationId xmlns:a16="http://schemas.microsoft.com/office/drawing/2014/main" id="{0F87919C-464D-FF7B-2E41-CEF72243C911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698375" y="4939810"/>
                <a:ext cx="3352801" cy="8976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：可视化项目协作网络。</a:t>
                </a:r>
                <a:endParaRPr lang="en-US" altLang="zh-CN" sz="1400" dirty="0">
                  <a:solidFill>
                    <a:schemeClr val="tx1"/>
                  </a:solidFill>
                  <a:latin typeface="+mn-ea"/>
                </a:endParaRPr>
              </a:p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：展示潜在协作项目的推荐列表。</a:t>
                </a:r>
              </a:p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3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：提供基于项目的联合发布建议。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8" name="Title-4">
                <a:extLst>
                  <a:ext uri="{FF2B5EF4-FFF2-40B4-BE49-F238E27FC236}">
                    <a16:creationId xmlns:a16="http://schemas.microsoft.com/office/drawing/2014/main" id="{4237A69D-AD8C-0282-B684-CF068C531C20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698375" y="4602355"/>
                <a:ext cx="33528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sym typeface="Arial" panose="020B0604020202020204" pitchFamily="34" charset="0"/>
                  </a:rPr>
                  <a:t>成果展示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2. </a:t>
            </a:r>
            <a:r>
              <a:rPr lang="zh-CN" altLang="en-US" dirty="0"/>
              <a:t>人与人：贡献者协作潜力与好友推荐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7534" y="1405346"/>
            <a:ext cx="10859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目标：</a:t>
            </a:r>
            <a:endParaRPr lang="en-US" altLang="zh-CN" sz="3200" b="1" dirty="0"/>
          </a:p>
          <a:p>
            <a:r>
              <a:rPr lang="zh-CN" altLang="en-US" sz="2400" dirty="0"/>
              <a:t>分析贡献者之间的协作潜力，为开发者推荐适合的协作者或好友，促进社区内的合作与互动。</a:t>
            </a:r>
          </a:p>
        </p:txBody>
      </p:sp>
      <p:sp>
        <p:nvSpPr>
          <p:cNvPr id="4" name="矩形 3"/>
          <p:cNvSpPr/>
          <p:nvPr/>
        </p:nvSpPr>
        <p:spPr>
          <a:xfrm>
            <a:off x="326921" y="2837964"/>
            <a:ext cx="1146441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任务描述：</a:t>
            </a:r>
            <a:endParaRPr lang="en-US" altLang="zh-CN" sz="3200" b="1" dirty="0"/>
          </a:p>
          <a:p>
            <a:r>
              <a:rPr lang="zh-CN" altLang="en-US" sz="2400" dirty="0"/>
              <a:t>在这个推荐系统中，我们将构建贡献者协作网络，其中贡献者作为节点，设计“协作强度”指标作为边，通过</a:t>
            </a:r>
            <a:r>
              <a:rPr lang="en-US" altLang="zh-CN" sz="2400" dirty="0" err="1"/>
              <a:t>EasyGraph</a:t>
            </a:r>
            <a:r>
              <a:rPr lang="zh-CN" altLang="en-US" sz="2400" dirty="0"/>
              <a:t>分析社区结构，识别潜在的协作关系，为给定用户推荐合适的好友。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根据用户在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平台上的活跃度不同，应设计不同的推荐策略</a:t>
            </a:r>
            <a:r>
              <a:rPr lang="en-US" altLang="zh-CN" sz="2400" dirty="0"/>
              <a:t>——</a:t>
            </a:r>
            <a:r>
              <a:rPr lang="zh-CN" altLang="en-US" sz="2400" dirty="0"/>
              <a:t>①如果用户在平台较为活跃，并参与了较多的项目，就可以根据他所参与的项目的共同贡献者，基于共同开发项目数量、活跃日期与时间、活跃度等指标衡量贡献者协作强度，从而推荐好友。②如果用户在平台不活跃，参与项目很少，则尝试根据其感兴趣的项目（</a:t>
            </a:r>
            <a:r>
              <a:rPr lang="en-US" altLang="zh-CN" sz="2400" dirty="0"/>
              <a:t>star</a:t>
            </a:r>
            <a:r>
              <a:rPr lang="zh-CN" altLang="en-US" sz="2400" dirty="0"/>
              <a:t>过的项目）寻找其可能感兴趣的开发者。</a:t>
            </a:r>
          </a:p>
        </p:txBody>
      </p:sp>
    </p:spTree>
    <p:extLst>
      <p:ext uri="{BB962C8B-B14F-4D97-AF65-F5344CB8AC3E}">
        <p14:creationId xmlns:p14="http://schemas.microsoft.com/office/powerpoint/2010/main" val="282676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人与人：贡献者协作潜力与好友推荐</a:t>
            </a:r>
            <a:endParaRPr 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6E10D1-7EBD-CA9F-419C-9F6AB0D97A9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21049" y="1562116"/>
            <a:ext cx="7301377" cy="4415481"/>
            <a:chOff x="698374" y="1421947"/>
            <a:chExt cx="7301377" cy="441548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D434264-FD01-3756-8D0A-117A16E9712E}"/>
                </a:ext>
              </a:extLst>
            </p:cNvPr>
            <p:cNvGrpSpPr/>
            <p:nvPr/>
          </p:nvGrpSpPr>
          <p:grpSpPr>
            <a:xfrm>
              <a:off x="698375" y="1421947"/>
              <a:ext cx="3486905" cy="2291148"/>
              <a:chOff x="698375" y="1421947"/>
              <a:chExt cx="3486905" cy="2291148"/>
            </a:xfrm>
          </p:grpSpPr>
          <p:sp>
            <p:nvSpPr>
              <p:cNvPr id="77" name="Index-1">
                <a:extLst>
                  <a:ext uri="{FF2B5EF4-FFF2-40B4-BE49-F238E27FC236}">
                    <a16:creationId xmlns:a16="http://schemas.microsoft.com/office/drawing/2014/main" id="{42C84A30-ED05-4AF8-8100-DF8E94298F95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98375" y="142194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b="1" dirty="0">
                    <a:latin typeface="+mn-ea"/>
                  </a:rPr>
                  <a:t>01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cxnSp>
            <p:nvCxnSpPr>
              <p:cNvPr id="78" name="1">
                <a:extLst>
                  <a:ext uri="{FF2B5EF4-FFF2-40B4-BE49-F238E27FC236}">
                    <a16:creationId xmlns:a16="http://schemas.microsoft.com/office/drawing/2014/main" id="{FC2968E4-8AC0-CE4E-A4E8-3494D8751A5B}"/>
                  </a:ext>
                </a:extLst>
              </p:cNvPr>
              <p:cNvCxnSpPr>
                <a:cxnSpLocks/>
              </p:cNvCxnSpPr>
              <p:nvPr>
                <p:custDataLst>
                  <p:tags r:id="rId15"/>
                </p:custDataLst>
              </p:nvPr>
            </p:nvCxnSpPr>
            <p:spPr>
              <a:xfrm>
                <a:off x="756431" y="2017737"/>
                <a:ext cx="3351600" cy="0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ody-1">
                <a:extLst>
                  <a:ext uri="{FF2B5EF4-FFF2-40B4-BE49-F238E27FC236}">
                    <a16:creationId xmlns:a16="http://schemas.microsoft.com/office/drawing/2014/main" id="{D0271703-F20E-3C81-1E96-FFF935492A09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>
              <a:xfrm>
                <a:off x="698375" y="2481309"/>
                <a:ext cx="3486905" cy="12317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利用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+mn-ea"/>
                  </a:rPr>
                  <a:t>Opendigger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接口及爬虫技术，提取贡献者的提交记录、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PR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参与度、评论互动等数据。获取每位贡献者参与过的项目特征和活跃领域关键词。数据整理、清洗。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0" name="Title-1">
                <a:extLst>
                  <a:ext uri="{FF2B5EF4-FFF2-40B4-BE49-F238E27FC236}">
                    <a16:creationId xmlns:a16="http://schemas.microsoft.com/office/drawing/2014/main" id="{1D7B56FD-538D-6365-3B90-CCE43DC8FE88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>
              <a:xfrm>
                <a:off x="698375" y="2183396"/>
                <a:ext cx="33528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cs typeface="+mn-cs"/>
                    <a:sym typeface="Arial" panose="020B0604020202020204" pitchFamily="34" charset="0"/>
                  </a:rPr>
                  <a:t>数据收集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304A95B-D3EC-F2D6-F567-9316A49674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8374" y="3752637"/>
              <a:ext cx="3409657" cy="2084791"/>
              <a:chOff x="8140824" y="1421947"/>
              <a:chExt cx="3409657" cy="1996522"/>
            </a:xfrm>
          </p:grpSpPr>
          <p:sp>
            <p:nvSpPr>
              <p:cNvPr id="73" name="Index-3">
                <a:extLst>
                  <a:ext uri="{FF2B5EF4-FFF2-40B4-BE49-F238E27FC236}">
                    <a16:creationId xmlns:a16="http://schemas.microsoft.com/office/drawing/2014/main" id="{56DB91AE-1C92-4C9A-BB4F-54E66D4408E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8140825" y="142194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03</a:t>
                </a:r>
              </a:p>
            </p:txBody>
          </p:sp>
          <p:sp>
            <p:nvSpPr>
              <p:cNvPr id="74" name="Body-3">
                <a:extLst>
                  <a:ext uri="{FF2B5EF4-FFF2-40B4-BE49-F238E27FC236}">
                    <a16:creationId xmlns:a16="http://schemas.microsoft.com/office/drawing/2014/main" id="{C900F194-0EA1-DF93-1E8B-BC861F6D7B42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>
              <a:xfrm>
                <a:off x="8140824" y="2520851"/>
                <a:ext cx="3352801" cy="8976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在网络建模图中，使用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K-Means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或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DBSCAN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聚类算法识别自然形成的兴趣群组。设计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PageRank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算法推荐协作者，并提供具体推荐理由。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5" name="Title-3">
                <a:extLst>
                  <a:ext uri="{FF2B5EF4-FFF2-40B4-BE49-F238E27FC236}">
                    <a16:creationId xmlns:a16="http://schemas.microsoft.com/office/drawing/2014/main" id="{4EEFE4DF-2253-D841-1788-BD9E774B8881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>
              <a:xfrm>
                <a:off x="8140825" y="2213074"/>
                <a:ext cx="33528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sym typeface="Arial" panose="020B0604020202020204" pitchFamily="34" charset="0"/>
                  </a:rPr>
                  <a:t>聚类分析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  <p:cxnSp>
            <p:nvCxnSpPr>
              <p:cNvPr id="76" name="3">
                <a:extLst>
                  <a:ext uri="{FF2B5EF4-FFF2-40B4-BE49-F238E27FC236}">
                    <a16:creationId xmlns:a16="http://schemas.microsoft.com/office/drawing/2014/main" id="{68F9C8D2-CD8B-4848-3705-40084F917025}"/>
                  </a:ext>
                </a:extLst>
              </p:cNvPr>
              <p:cNvCxnSpPr>
                <a:cxnSpLocks/>
              </p:cNvCxnSpPr>
              <p:nvPr>
                <p:custDataLst>
                  <p:tags r:id="rId13"/>
                </p:custDataLst>
              </p:nvPr>
            </p:nvCxnSpPr>
            <p:spPr>
              <a:xfrm flipV="1">
                <a:off x="8198881" y="2017737"/>
                <a:ext cx="3351600" cy="0"/>
              </a:xfrm>
              <a:prstGeom prst="line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8CE0BD4-73F9-8DAE-AE54-C2D8E8B2A596}"/>
                </a:ext>
              </a:extLst>
            </p:cNvPr>
            <p:cNvGrpSpPr/>
            <p:nvPr/>
          </p:nvGrpSpPr>
          <p:grpSpPr>
            <a:xfrm>
              <a:off x="4418399" y="1421947"/>
              <a:ext cx="3581352" cy="1966844"/>
              <a:chOff x="4418399" y="1421947"/>
              <a:chExt cx="3581352" cy="1966844"/>
            </a:xfrm>
          </p:grpSpPr>
          <p:sp>
            <p:nvSpPr>
              <p:cNvPr id="49" name="Index-2">
                <a:extLst>
                  <a:ext uri="{FF2B5EF4-FFF2-40B4-BE49-F238E27FC236}">
                    <a16:creationId xmlns:a16="http://schemas.microsoft.com/office/drawing/2014/main" id="{1F50B6CE-C1EB-4814-AD8D-22112F5611B9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419600" y="142194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02</a:t>
                </a:r>
              </a:p>
            </p:txBody>
          </p:sp>
          <p:cxnSp>
            <p:nvCxnSpPr>
              <p:cNvPr id="70" name="2">
                <a:extLst>
                  <a:ext uri="{FF2B5EF4-FFF2-40B4-BE49-F238E27FC236}">
                    <a16:creationId xmlns:a16="http://schemas.microsoft.com/office/drawing/2014/main" id="{13079D84-F922-7902-ED5A-3CC7451C4AB8}"/>
                  </a:ext>
                </a:extLst>
              </p:cNvPr>
              <p:cNvCxnSpPr>
                <a:cxnSpLocks/>
              </p:cNvCxnSpPr>
              <p:nvPr>
                <p:custDataLst>
                  <p:tags r:id="rId7"/>
                </p:custDataLst>
              </p:nvPr>
            </p:nvCxnSpPr>
            <p:spPr>
              <a:xfrm>
                <a:off x="4477656" y="2017737"/>
                <a:ext cx="335160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Body-2">
                <a:extLst>
                  <a:ext uri="{FF2B5EF4-FFF2-40B4-BE49-F238E27FC236}">
                    <a16:creationId xmlns:a16="http://schemas.microsoft.com/office/drawing/2014/main" id="{C7638368-B32F-A55A-13A8-14C4A34BDD3A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>
              <a:xfrm>
                <a:off x="4418399" y="2491173"/>
                <a:ext cx="3581352" cy="8976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构建贡献者协作网络：以贡献者作为节点，以“协作强度”作为边。通过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+mn-ea"/>
                  </a:rPr>
                  <a:t>EasyGraph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分析社区结构，识别潜在的协作关系。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2" name="Title-2">
                <a:extLst>
                  <a:ext uri="{FF2B5EF4-FFF2-40B4-BE49-F238E27FC236}">
                    <a16:creationId xmlns:a16="http://schemas.microsoft.com/office/drawing/2014/main" id="{AE4516AA-169D-7988-C86B-8803568C0BA8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>
              <a:xfrm>
                <a:off x="4418399" y="2181573"/>
                <a:ext cx="3351600" cy="3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sym typeface="Arial" panose="020B0604020202020204" pitchFamily="34" charset="0"/>
                  </a:rPr>
                  <a:t>网络建模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81C079C-ECCC-5EBF-78EA-DB0DCCA764D1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19600" y="3752637"/>
              <a:ext cx="3409656" cy="2084791"/>
              <a:chOff x="698375" y="3752637"/>
              <a:chExt cx="3409656" cy="2084791"/>
            </a:xfrm>
          </p:grpSpPr>
          <p:sp>
            <p:nvSpPr>
              <p:cNvPr id="45" name="Index-4">
                <a:extLst>
                  <a:ext uri="{FF2B5EF4-FFF2-40B4-BE49-F238E27FC236}">
                    <a16:creationId xmlns:a16="http://schemas.microsoft.com/office/drawing/2014/main" id="{9F034527-A7F7-43D3-B1DC-E0B7E11AD13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98375" y="375263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/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04</a:t>
                </a:r>
              </a:p>
            </p:txBody>
          </p:sp>
          <p:cxnSp>
            <p:nvCxnSpPr>
              <p:cNvPr id="46" name="4">
                <a:extLst>
                  <a:ext uri="{FF2B5EF4-FFF2-40B4-BE49-F238E27FC236}">
                    <a16:creationId xmlns:a16="http://schemas.microsoft.com/office/drawing/2014/main" id="{4CFA7884-9BEC-AF2E-4A78-AC8F44F9041A}"/>
                  </a:ext>
                </a:extLst>
              </p:cNvPr>
              <p:cNvCxnSpPr>
                <a:cxnSpLocks/>
              </p:cNvCxnSpPr>
              <p:nvPr>
                <p:custDataLst>
                  <p:tags r:id="rId3"/>
                </p:custDataLst>
              </p:nvPr>
            </p:nvCxnSpPr>
            <p:spPr>
              <a:xfrm>
                <a:off x="756431" y="4388399"/>
                <a:ext cx="3351600" cy="0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Body-4">
                <a:extLst>
                  <a:ext uri="{FF2B5EF4-FFF2-40B4-BE49-F238E27FC236}">
                    <a16:creationId xmlns:a16="http://schemas.microsoft.com/office/drawing/2014/main" id="{0F87919C-464D-FF7B-2E41-CEF72243C911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698375" y="4939810"/>
                <a:ext cx="3352801" cy="8976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：可视化贡献者协作网络与兴趣分布图。</a:t>
                </a:r>
              </a:p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：展示推荐的好友或协作者列表。</a:t>
                </a:r>
                <a:endParaRPr lang="en-US" altLang="zh-CN" sz="1400" dirty="0">
                  <a:solidFill>
                    <a:schemeClr val="tx1"/>
                  </a:solidFill>
                  <a:latin typeface="+mn-ea"/>
                </a:endParaRPr>
              </a:p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3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：提供具体推荐理由。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8" name="Title-4">
                <a:extLst>
                  <a:ext uri="{FF2B5EF4-FFF2-40B4-BE49-F238E27FC236}">
                    <a16:creationId xmlns:a16="http://schemas.microsoft.com/office/drawing/2014/main" id="{4237A69D-AD8C-0282-B684-CF068C531C20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698375" y="4602355"/>
                <a:ext cx="33528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sym typeface="Arial" panose="020B0604020202020204" pitchFamily="34" charset="0"/>
                  </a:rPr>
                  <a:t>成果展示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37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3. </a:t>
            </a:r>
            <a:r>
              <a:rPr lang="zh-CN" altLang="en-US" dirty="0"/>
              <a:t>项目与人：双向选择推荐系统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7533" y="1405346"/>
            <a:ext cx="1125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目标：</a:t>
            </a:r>
            <a:endParaRPr lang="en-US" altLang="zh-CN" sz="3200" b="1" dirty="0"/>
          </a:p>
          <a:p>
            <a:r>
              <a:rPr lang="zh-CN" altLang="en-US" sz="2400" dirty="0"/>
              <a:t>搭建一套推荐系统，帮助开发者找到适合的项目，同时帮助项目吸引适合的贡献者。</a:t>
            </a:r>
          </a:p>
        </p:txBody>
      </p:sp>
      <p:sp>
        <p:nvSpPr>
          <p:cNvPr id="4" name="矩形 3"/>
          <p:cNvSpPr/>
          <p:nvPr/>
        </p:nvSpPr>
        <p:spPr>
          <a:xfrm>
            <a:off x="437533" y="2520875"/>
            <a:ext cx="1146441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任务描述：</a:t>
            </a:r>
            <a:endParaRPr lang="en-US" altLang="zh-CN" sz="3200" b="1" dirty="0"/>
          </a:p>
          <a:p>
            <a:r>
              <a:rPr lang="zh-CN" altLang="en-US" sz="2400" dirty="0"/>
              <a:t>①给定特定的项目，可经过“项目</a:t>
            </a:r>
            <a:r>
              <a:rPr lang="en-US" altLang="zh-CN" sz="2400" dirty="0"/>
              <a:t>---</a:t>
            </a:r>
            <a:r>
              <a:rPr lang="zh-CN" altLang="en-US" sz="2400" dirty="0"/>
              <a:t>项目</a:t>
            </a:r>
            <a:r>
              <a:rPr lang="en-US" altLang="zh-CN" sz="2400" dirty="0"/>
              <a:t>---</a:t>
            </a:r>
            <a:r>
              <a:rPr lang="zh-CN" altLang="en-US" sz="2400" dirty="0"/>
              <a:t>人”的路径进行匹配。即对于目标项目节点，在项目协作网络中遍历其邻近的几个节点，统计这些项目中用户的兴趣、技能、历史贡献记录等指标 ，定量分析用户对该项目的协作意愿，最终为项目反馈“协作意愿“较高的用户，作为推荐贡献者。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②给定特定用户，经过“人</a:t>
            </a:r>
            <a:r>
              <a:rPr lang="en-US" altLang="zh-CN" sz="2400" dirty="0"/>
              <a:t>---</a:t>
            </a:r>
            <a:r>
              <a:rPr lang="zh-CN" altLang="en-US" sz="2400" dirty="0"/>
              <a:t>人</a:t>
            </a:r>
            <a:r>
              <a:rPr lang="en-US" altLang="zh-CN" sz="2400" dirty="0"/>
              <a:t>---</a:t>
            </a:r>
            <a:r>
              <a:rPr lang="zh-CN" altLang="en-US" sz="2400" dirty="0"/>
              <a:t>项目”的路径进行匹配。对于目标用户节点，在贡献者协作网络中遍历邻近节点，统计这些用户参与（或者感兴趣的）项目，统计技术领域、复杂度、活跃度等指标，定量分析项目对用户的可能吸引程度，最终为用户反馈“吸引力”较高的项目，作为推荐项目。</a:t>
            </a:r>
          </a:p>
        </p:txBody>
      </p:sp>
    </p:spTree>
    <p:extLst>
      <p:ext uri="{BB962C8B-B14F-4D97-AF65-F5344CB8AC3E}">
        <p14:creationId xmlns:p14="http://schemas.microsoft.com/office/powerpoint/2010/main" val="349540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项目与人：双向选择推荐系统</a:t>
            </a:r>
            <a:endParaRPr 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6E10D1-7EBD-CA9F-419C-9F6AB0D97A9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21049" y="1562116"/>
            <a:ext cx="7302578" cy="4415481"/>
            <a:chOff x="698374" y="1421947"/>
            <a:chExt cx="7302578" cy="441548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D434264-FD01-3756-8D0A-117A16E9712E}"/>
                </a:ext>
              </a:extLst>
            </p:cNvPr>
            <p:cNvGrpSpPr/>
            <p:nvPr/>
          </p:nvGrpSpPr>
          <p:grpSpPr>
            <a:xfrm>
              <a:off x="698375" y="1421947"/>
              <a:ext cx="3486905" cy="2291148"/>
              <a:chOff x="698375" y="1421947"/>
              <a:chExt cx="3486905" cy="2291148"/>
            </a:xfrm>
          </p:grpSpPr>
          <p:sp>
            <p:nvSpPr>
              <p:cNvPr id="77" name="Index-1">
                <a:extLst>
                  <a:ext uri="{FF2B5EF4-FFF2-40B4-BE49-F238E27FC236}">
                    <a16:creationId xmlns:a16="http://schemas.microsoft.com/office/drawing/2014/main" id="{42C84A30-ED05-4AF8-8100-DF8E94298F95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98375" y="142194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b="1" dirty="0">
                    <a:latin typeface="+mn-ea"/>
                  </a:rPr>
                  <a:t>01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cxnSp>
            <p:nvCxnSpPr>
              <p:cNvPr id="78" name="1">
                <a:extLst>
                  <a:ext uri="{FF2B5EF4-FFF2-40B4-BE49-F238E27FC236}">
                    <a16:creationId xmlns:a16="http://schemas.microsoft.com/office/drawing/2014/main" id="{FC2968E4-8AC0-CE4E-A4E8-3494D8751A5B}"/>
                  </a:ext>
                </a:extLst>
              </p:cNvPr>
              <p:cNvCxnSpPr>
                <a:cxnSpLocks/>
              </p:cNvCxnSpPr>
              <p:nvPr>
                <p:custDataLst>
                  <p:tags r:id="rId15"/>
                </p:custDataLst>
              </p:nvPr>
            </p:nvCxnSpPr>
            <p:spPr>
              <a:xfrm>
                <a:off x="756431" y="2017737"/>
                <a:ext cx="3351600" cy="0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ody-1">
                <a:extLst>
                  <a:ext uri="{FF2B5EF4-FFF2-40B4-BE49-F238E27FC236}">
                    <a16:creationId xmlns:a16="http://schemas.microsoft.com/office/drawing/2014/main" id="{D0271703-F20E-3C81-1E96-FFF935492A09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>
              <a:xfrm>
                <a:off x="698375" y="2481309"/>
                <a:ext cx="3486905" cy="12317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对项目和贡献者进行特征提取：</a:t>
                </a:r>
              </a:p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+mn-ea"/>
                  </a:rPr>
                  <a:t>项目特征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：技术领域、复杂度、活跃度等。</a:t>
                </a:r>
              </a:p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+mn-ea"/>
                  </a:rPr>
                  <a:t>人员特征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：兴趣、技能、历史贡献记录等。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0" name="Title-1">
                <a:extLst>
                  <a:ext uri="{FF2B5EF4-FFF2-40B4-BE49-F238E27FC236}">
                    <a16:creationId xmlns:a16="http://schemas.microsoft.com/office/drawing/2014/main" id="{1D7B56FD-538D-6365-3B90-CCE43DC8FE88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>
              <a:xfrm>
                <a:off x="698375" y="2183396"/>
                <a:ext cx="33528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sym typeface="Arial" panose="020B0604020202020204" pitchFamily="34" charset="0"/>
                  </a:rPr>
                  <a:t>数据收集与特征建模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304A95B-D3EC-F2D6-F567-9316A49674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8374" y="3752637"/>
              <a:ext cx="3409657" cy="2084791"/>
              <a:chOff x="8140824" y="1421947"/>
              <a:chExt cx="3409657" cy="1996522"/>
            </a:xfrm>
          </p:grpSpPr>
          <p:sp>
            <p:nvSpPr>
              <p:cNvPr id="73" name="Index-3">
                <a:extLst>
                  <a:ext uri="{FF2B5EF4-FFF2-40B4-BE49-F238E27FC236}">
                    <a16:creationId xmlns:a16="http://schemas.microsoft.com/office/drawing/2014/main" id="{56DB91AE-1C92-4C9A-BB4F-54E66D4408E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8140825" y="142194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03</a:t>
                </a:r>
              </a:p>
            </p:txBody>
          </p:sp>
          <p:sp>
            <p:nvSpPr>
              <p:cNvPr id="74" name="Body-3">
                <a:extLst>
                  <a:ext uri="{FF2B5EF4-FFF2-40B4-BE49-F238E27FC236}">
                    <a16:creationId xmlns:a16="http://schemas.microsoft.com/office/drawing/2014/main" id="{C900F194-0EA1-DF93-1E8B-BC861F6D7B42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>
              <a:xfrm>
                <a:off x="8140824" y="2520851"/>
                <a:ext cx="3352801" cy="8976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根据贡献者实时操作行为（如接受推荐项目的参与情况）动态调整推荐结果，并引入用户反馈优化推荐逻辑。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5" name="Title-3">
                <a:extLst>
                  <a:ext uri="{FF2B5EF4-FFF2-40B4-BE49-F238E27FC236}">
                    <a16:creationId xmlns:a16="http://schemas.microsoft.com/office/drawing/2014/main" id="{4EEFE4DF-2253-D841-1788-BD9E774B8881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>
              <a:xfrm>
                <a:off x="8140825" y="2213074"/>
                <a:ext cx="33528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sym typeface="Arial" panose="020B0604020202020204" pitchFamily="34" charset="0"/>
                  </a:rPr>
                  <a:t>动态更新与反馈机制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  <p:cxnSp>
            <p:nvCxnSpPr>
              <p:cNvPr id="76" name="3">
                <a:extLst>
                  <a:ext uri="{FF2B5EF4-FFF2-40B4-BE49-F238E27FC236}">
                    <a16:creationId xmlns:a16="http://schemas.microsoft.com/office/drawing/2014/main" id="{68F9C8D2-CD8B-4848-3705-40084F917025}"/>
                  </a:ext>
                </a:extLst>
              </p:cNvPr>
              <p:cNvCxnSpPr>
                <a:cxnSpLocks/>
              </p:cNvCxnSpPr>
              <p:nvPr>
                <p:custDataLst>
                  <p:tags r:id="rId13"/>
                </p:custDataLst>
              </p:nvPr>
            </p:nvCxnSpPr>
            <p:spPr>
              <a:xfrm flipV="1">
                <a:off x="8198881" y="2017737"/>
                <a:ext cx="3351600" cy="0"/>
              </a:xfrm>
              <a:prstGeom prst="line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8CE0BD4-73F9-8DAE-AE54-C2D8E8B2A596}"/>
                </a:ext>
              </a:extLst>
            </p:cNvPr>
            <p:cNvGrpSpPr/>
            <p:nvPr/>
          </p:nvGrpSpPr>
          <p:grpSpPr>
            <a:xfrm>
              <a:off x="4418399" y="1421947"/>
              <a:ext cx="3582553" cy="1948361"/>
              <a:chOff x="4418399" y="1421947"/>
              <a:chExt cx="3582553" cy="1948361"/>
            </a:xfrm>
          </p:grpSpPr>
          <p:sp>
            <p:nvSpPr>
              <p:cNvPr id="49" name="Index-2">
                <a:extLst>
                  <a:ext uri="{FF2B5EF4-FFF2-40B4-BE49-F238E27FC236}">
                    <a16:creationId xmlns:a16="http://schemas.microsoft.com/office/drawing/2014/main" id="{1F50B6CE-C1EB-4814-AD8D-22112F5611B9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419600" y="142194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02</a:t>
                </a:r>
              </a:p>
            </p:txBody>
          </p:sp>
          <p:cxnSp>
            <p:nvCxnSpPr>
              <p:cNvPr id="70" name="2">
                <a:extLst>
                  <a:ext uri="{FF2B5EF4-FFF2-40B4-BE49-F238E27FC236}">
                    <a16:creationId xmlns:a16="http://schemas.microsoft.com/office/drawing/2014/main" id="{13079D84-F922-7902-ED5A-3CC7451C4AB8}"/>
                  </a:ext>
                </a:extLst>
              </p:cNvPr>
              <p:cNvCxnSpPr>
                <a:cxnSpLocks/>
              </p:cNvCxnSpPr>
              <p:nvPr>
                <p:custDataLst>
                  <p:tags r:id="rId7"/>
                </p:custDataLst>
              </p:nvPr>
            </p:nvCxnSpPr>
            <p:spPr>
              <a:xfrm>
                <a:off x="4477656" y="2017737"/>
                <a:ext cx="335160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Body-2">
                <a:extLst>
                  <a:ext uri="{FF2B5EF4-FFF2-40B4-BE49-F238E27FC236}">
                    <a16:creationId xmlns:a16="http://schemas.microsoft.com/office/drawing/2014/main" id="{C7638368-B32F-A55A-13A8-14C4A34BDD3A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>
              <a:xfrm>
                <a:off x="4419600" y="2472690"/>
                <a:ext cx="3581352" cy="8976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基于协同过滤和图算法的推荐模型：</a:t>
                </a:r>
              </a:p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通过遍历项目协作网络、贡献者协作网络，分析贡献者与项目的相似性，并考虑贡献者协作网络对推荐的增强作用。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2" name="Title-2">
                <a:extLst>
                  <a:ext uri="{FF2B5EF4-FFF2-40B4-BE49-F238E27FC236}">
                    <a16:creationId xmlns:a16="http://schemas.microsoft.com/office/drawing/2014/main" id="{AE4516AA-169D-7988-C86B-8803568C0BA8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>
              <a:xfrm>
                <a:off x="4418399" y="2181573"/>
                <a:ext cx="3351600" cy="3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sym typeface="Arial" panose="020B0604020202020204" pitchFamily="34" charset="0"/>
                  </a:rPr>
                  <a:t>推荐算法设计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81C079C-ECCC-5EBF-78EA-DB0DCCA764D1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19600" y="3752637"/>
              <a:ext cx="3409656" cy="2084791"/>
              <a:chOff x="698375" y="3752637"/>
              <a:chExt cx="3409656" cy="2084791"/>
            </a:xfrm>
          </p:grpSpPr>
          <p:sp>
            <p:nvSpPr>
              <p:cNvPr id="45" name="Index-4">
                <a:extLst>
                  <a:ext uri="{FF2B5EF4-FFF2-40B4-BE49-F238E27FC236}">
                    <a16:creationId xmlns:a16="http://schemas.microsoft.com/office/drawing/2014/main" id="{9F034527-A7F7-43D3-B1DC-E0B7E11AD13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98375" y="3752637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/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04</a:t>
                </a:r>
              </a:p>
            </p:txBody>
          </p:sp>
          <p:cxnSp>
            <p:nvCxnSpPr>
              <p:cNvPr id="46" name="4">
                <a:extLst>
                  <a:ext uri="{FF2B5EF4-FFF2-40B4-BE49-F238E27FC236}">
                    <a16:creationId xmlns:a16="http://schemas.microsoft.com/office/drawing/2014/main" id="{4CFA7884-9BEC-AF2E-4A78-AC8F44F9041A}"/>
                  </a:ext>
                </a:extLst>
              </p:cNvPr>
              <p:cNvCxnSpPr>
                <a:cxnSpLocks/>
              </p:cNvCxnSpPr>
              <p:nvPr>
                <p:custDataLst>
                  <p:tags r:id="rId3"/>
                </p:custDataLst>
              </p:nvPr>
            </p:nvCxnSpPr>
            <p:spPr>
              <a:xfrm>
                <a:off x="756431" y="4388399"/>
                <a:ext cx="3351600" cy="0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Body-4">
                <a:extLst>
                  <a:ext uri="{FF2B5EF4-FFF2-40B4-BE49-F238E27FC236}">
                    <a16:creationId xmlns:a16="http://schemas.microsoft.com/office/drawing/2014/main" id="{0F87919C-464D-FF7B-2E41-CEF72243C911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698375" y="4939810"/>
                <a:ext cx="3352801" cy="8976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：可视化展示项目与人之间的匹配结果。</a:t>
                </a:r>
              </a:p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：提供推荐理由和互动数据。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8" name="Title-4">
                <a:extLst>
                  <a:ext uri="{FF2B5EF4-FFF2-40B4-BE49-F238E27FC236}">
                    <a16:creationId xmlns:a16="http://schemas.microsoft.com/office/drawing/2014/main" id="{4237A69D-AD8C-0282-B684-CF068C531C20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698375" y="4602355"/>
                <a:ext cx="33528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sym typeface="Arial" panose="020B0604020202020204" pitchFamily="34" charset="0"/>
                  </a:rPr>
                  <a:t>成果展示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15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关键技术与应用场景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5D91F-9048-B62F-4B5D-43D5F606E683}"/>
              </a:ext>
            </a:extLst>
          </p:cNvPr>
          <p:cNvSpPr txBox="1"/>
          <p:nvPr/>
        </p:nvSpPr>
        <p:spPr>
          <a:xfrm>
            <a:off x="2615212" y="2224585"/>
            <a:ext cx="1440000" cy="90349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</a:rPr>
              <a:t>03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1B822DD1-4D24-ECFD-B521-C9B5F4CB9E67}"/>
              </a:ext>
            </a:extLst>
          </p:cNvPr>
          <p:cNvGrpSpPr/>
          <p:nvPr/>
        </p:nvGrpSpPr>
        <p:grpSpPr>
          <a:xfrm>
            <a:off x="660400" y="0"/>
            <a:ext cx="11531600" cy="6858000"/>
            <a:chOff x="660400" y="0"/>
            <a:chExt cx="11531600" cy="685800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D8E0932-4E40-5845-83D7-28D24BC45158}"/>
                </a:ext>
              </a:extLst>
            </p:cNvPr>
            <p:cNvGrpSpPr/>
            <p:nvPr/>
          </p:nvGrpSpPr>
          <p:grpSpPr>
            <a:xfrm>
              <a:off x="5746191" y="0"/>
              <a:ext cx="6445809" cy="6858000"/>
              <a:chOff x="5746191" y="0"/>
              <a:chExt cx="6445809" cy="6858000"/>
            </a:xfrm>
          </p:grpSpPr>
          <p:sp>
            <p:nvSpPr>
              <p:cNvPr id="56" name="任意多边形 55">
                <a:extLst>
                  <a:ext uri="{FF2B5EF4-FFF2-40B4-BE49-F238E27FC236}">
                    <a16:creationId xmlns:a16="http://schemas.microsoft.com/office/drawing/2014/main" id="{987D172F-8F19-CBD0-D1EA-35AA36851713}"/>
                  </a:ext>
                </a:extLst>
              </p:cNvPr>
              <p:cNvSpPr/>
              <p:nvPr/>
            </p:nvSpPr>
            <p:spPr>
              <a:xfrm flipH="1">
                <a:off x="9608024" y="0"/>
                <a:ext cx="2583976" cy="2479857"/>
              </a:xfrm>
              <a:custGeom>
                <a:avLst/>
                <a:gdLst>
                  <a:gd name="connsiteX0" fmla="*/ 0 w 3610222"/>
                  <a:gd name="connsiteY0" fmla="*/ 0 h 3464752"/>
                  <a:gd name="connsiteX1" fmla="*/ 3562435 w 3610222"/>
                  <a:gd name="connsiteY1" fmla="*/ 0 h 3464752"/>
                  <a:gd name="connsiteX2" fmla="*/ 3594993 w 3610222"/>
                  <a:gd name="connsiteY2" fmla="*/ 213328 h 3464752"/>
                  <a:gd name="connsiteX3" fmla="*/ 3610222 w 3610222"/>
                  <a:gd name="connsiteY3" fmla="*/ 514930 h 3464752"/>
                  <a:gd name="connsiteX4" fmla="*/ 660400 w 3610222"/>
                  <a:gd name="connsiteY4" fmla="*/ 3464752 h 3464752"/>
                  <a:gd name="connsiteX5" fmla="*/ 65908 w 3610222"/>
                  <a:gd name="connsiteY5" fmla="*/ 3404822 h 3464752"/>
                  <a:gd name="connsiteX6" fmla="*/ 0 w 3610222"/>
                  <a:gd name="connsiteY6" fmla="*/ 3387876 h 3464752"/>
                  <a:gd name="connsiteX0" fmla="*/ 0 w 3610222"/>
                  <a:gd name="connsiteY0" fmla="*/ 0 h 3464752"/>
                  <a:gd name="connsiteX1" fmla="*/ 3562435 w 3610222"/>
                  <a:gd name="connsiteY1" fmla="*/ 0 h 3464752"/>
                  <a:gd name="connsiteX2" fmla="*/ 3594993 w 3610222"/>
                  <a:gd name="connsiteY2" fmla="*/ 213328 h 3464752"/>
                  <a:gd name="connsiteX3" fmla="*/ 3610222 w 3610222"/>
                  <a:gd name="connsiteY3" fmla="*/ 514930 h 3464752"/>
                  <a:gd name="connsiteX4" fmla="*/ 660400 w 3610222"/>
                  <a:gd name="connsiteY4" fmla="*/ 3464752 h 3464752"/>
                  <a:gd name="connsiteX5" fmla="*/ 65908 w 3610222"/>
                  <a:gd name="connsiteY5" fmla="*/ 3404822 h 3464752"/>
                  <a:gd name="connsiteX6" fmla="*/ 0 w 3610222"/>
                  <a:gd name="connsiteY6" fmla="*/ 3387876 h 3464752"/>
                  <a:gd name="connsiteX7" fmla="*/ 91440 w 3610222"/>
                  <a:gd name="connsiteY7" fmla="*/ 91440 h 3464752"/>
                  <a:gd name="connsiteX0" fmla="*/ 0 w 3610222"/>
                  <a:gd name="connsiteY0" fmla="*/ 0 h 3464752"/>
                  <a:gd name="connsiteX1" fmla="*/ 3562435 w 3610222"/>
                  <a:gd name="connsiteY1" fmla="*/ 0 h 3464752"/>
                  <a:gd name="connsiteX2" fmla="*/ 3594993 w 3610222"/>
                  <a:gd name="connsiteY2" fmla="*/ 213328 h 3464752"/>
                  <a:gd name="connsiteX3" fmla="*/ 3610222 w 3610222"/>
                  <a:gd name="connsiteY3" fmla="*/ 514930 h 3464752"/>
                  <a:gd name="connsiteX4" fmla="*/ 660400 w 3610222"/>
                  <a:gd name="connsiteY4" fmla="*/ 3464752 h 3464752"/>
                  <a:gd name="connsiteX5" fmla="*/ 65908 w 3610222"/>
                  <a:gd name="connsiteY5" fmla="*/ 3404822 h 3464752"/>
                  <a:gd name="connsiteX6" fmla="*/ 0 w 3610222"/>
                  <a:gd name="connsiteY6" fmla="*/ 3387876 h 3464752"/>
                  <a:gd name="connsiteX0" fmla="*/ 3562435 w 3610222"/>
                  <a:gd name="connsiteY0" fmla="*/ 0 h 3464752"/>
                  <a:gd name="connsiteX1" fmla="*/ 3594993 w 3610222"/>
                  <a:gd name="connsiteY1" fmla="*/ 213328 h 3464752"/>
                  <a:gd name="connsiteX2" fmla="*/ 3610222 w 3610222"/>
                  <a:gd name="connsiteY2" fmla="*/ 514930 h 3464752"/>
                  <a:gd name="connsiteX3" fmla="*/ 660400 w 3610222"/>
                  <a:gd name="connsiteY3" fmla="*/ 3464752 h 3464752"/>
                  <a:gd name="connsiteX4" fmla="*/ 65908 w 3610222"/>
                  <a:gd name="connsiteY4" fmla="*/ 3404822 h 3464752"/>
                  <a:gd name="connsiteX5" fmla="*/ 0 w 3610222"/>
                  <a:gd name="connsiteY5" fmla="*/ 3387876 h 346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0222" h="3464752">
                    <a:moveTo>
                      <a:pt x="3562435" y="0"/>
                    </a:moveTo>
                    <a:lnTo>
                      <a:pt x="3594993" y="213328"/>
                    </a:lnTo>
                    <a:cubicBezTo>
                      <a:pt x="3605063" y="312492"/>
                      <a:pt x="3610222" y="413109"/>
                      <a:pt x="3610222" y="514930"/>
                    </a:cubicBezTo>
                    <a:cubicBezTo>
                      <a:pt x="3610222" y="2144072"/>
                      <a:pt x="2289542" y="3464752"/>
                      <a:pt x="660400" y="3464752"/>
                    </a:cubicBezTo>
                    <a:cubicBezTo>
                      <a:pt x="456758" y="3464752"/>
                      <a:pt x="257934" y="3444117"/>
                      <a:pt x="65908" y="3404822"/>
                    </a:cubicBezTo>
                    <a:lnTo>
                      <a:pt x="0" y="3387876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任意多边形 54">
                <a:extLst>
                  <a:ext uri="{FF2B5EF4-FFF2-40B4-BE49-F238E27FC236}">
                    <a16:creationId xmlns:a16="http://schemas.microsoft.com/office/drawing/2014/main" id="{B5F7B1F5-1255-0DC9-5E8E-9A4E742AF5C9}"/>
                  </a:ext>
                </a:extLst>
              </p:cNvPr>
              <p:cNvSpPr/>
              <p:nvPr userDrawn="1"/>
            </p:nvSpPr>
            <p:spPr>
              <a:xfrm flipH="1">
                <a:off x="5746191" y="0"/>
                <a:ext cx="4998575" cy="6858000"/>
              </a:xfrm>
              <a:custGeom>
                <a:avLst/>
                <a:gdLst>
                  <a:gd name="connsiteX0" fmla="*/ 3977659 w 4998575"/>
                  <a:gd name="connsiteY0" fmla="*/ 0 h 6858000"/>
                  <a:gd name="connsiteX1" fmla="*/ 0 w 4998575"/>
                  <a:gd name="connsiteY1" fmla="*/ 0 h 6858000"/>
                  <a:gd name="connsiteX2" fmla="*/ 19326 w 4998575"/>
                  <a:gd name="connsiteY2" fmla="*/ 7620 h 6858000"/>
                  <a:gd name="connsiteX3" fmla="*/ 2320470 w 4998575"/>
                  <a:gd name="connsiteY3" fmla="*/ 3479240 h 6858000"/>
                  <a:gd name="connsiteX4" fmla="*/ 348677 w 4998575"/>
                  <a:gd name="connsiteY4" fmla="*/ 6792204 h 6858000"/>
                  <a:gd name="connsiteX5" fmla="*/ 220211 w 4998575"/>
                  <a:gd name="connsiteY5" fmla="*/ 6858000 h 6858000"/>
                  <a:gd name="connsiteX6" fmla="*/ 4042076 w 4998575"/>
                  <a:gd name="connsiteY6" fmla="*/ 6858000 h 6858000"/>
                  <a:gd name="connsiteX7" fmla="*/ 4065394 w 4998575"/>
                  <a:gd name="connsiteY7" fmla="*/ 6821627 h 6858000"/>
                  <a:gd name="connsiteX8" fmla="*/ 4998575 w 4998575"/>
                  <a:gd name="connsiteY8" fmla="*/ 3479240 h 6858000"/>
                  <a:gd name="connsiteX9" fmla="*/ 4065394 w 4998575"/>
                  <a:gd name="connsiteY9" fmla="*/ 136853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98575" h="6858000">
                    <a:moveTo>
                      <a:pt x="3977659" y="0"/>
                    </a:moveTo>
                    <a:lnTo>
                      <a:pt x="0" y="0"/>
                    </a:lnTo>
                    <a:lnTo>
                      <a:pt x="19326" y="7620"/>
                    </a:lnTo>
                    <a:cubicBezTo>
                      <a:pt x="1371612" y="579589"/>
                      <a:pt x="2320470" y="1918606"/>
                      <a:pt x="2320470" y="3479240"/>
                    </a:cubicBezTo>
                    <a:cubicBezTo>
                      <a:pt x="2320470" y="4909822"/>
                      <a:pt x="1523165" y="6154183"/>
                      <a:pt x="348677" y="6792204"/>
                    </a:cubicBezTo>
                    <a:lnTo>
                      <a:pt x="220211" y="6858000"/>
                    </a:lnTo>
                    <a:lnTo>
                      <a:pt x="4042076" y="6858000"/>
                    </a:lnTo>
                    <a:lnTo>
                      <a:pt x="4065394" y="6821627"/>
                    </a:lnTo>
                    <a:cubicBezTo>
                      <a:pt x="4657567" y="5847040"/>
                      <a:pt x="4998575" y="4702964"/>
                      <a:pt x="4998575" y="3479240"/>
                    </a:cubicBezTo>
                    <a:cubicBezTo>
                      <a:pt x="4998575" y="2255517"/>
                      <a:pt x="4657567" y="1111440"/>
                      <a:pt x="4065394" y="136853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lvl="0" algn="ctr" defTabSz="913765"/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B4B0A53-FCC5-B1C1-A72B-C20979E954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37499" y="2608484"/>
                <a:ext cx="3581400" cy="1464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r">
                  <a:buSzPct val="25000"/>
                </a:pPr>
                <a:r>
                  <a:rPr lang="en-US" altLang="zh-CN" sz="5400" b="1" dirty="0">
                    <a:solidFill>
                      <a:schemeClr val="accent1"/>
                    </a:solidFill>
                  </a:rPr>
                  <a:t>Agenda</a:t>
                </a: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C2ED6B8-B943-8FDA-2566-2B4D3050ECE1}"/>
                </a:ext>
              </a:extLst>
            </p:cNvPr>
            <p:cNvGrpSpPr/>
            <p:nvPr/>
          </p:nvGrpSpPr>
          <p:grpSpPr>
            <a:xfrm>
              <a:off x="660400" y="927100"/>
              <a:ext cx="6459219" cy="5003800"/>
              <a:chOff x="660400" y="1130300"/>
              <a:chExt cx="6459219" cy="500380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185724B-EDA0-1074-DB73-D1072A115D7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400" y="1130300"/>
                <a:ext cx="6459219" cy="1021509"/>
                <a:chOff x="3569907" y="3040083"/>
                <a:chExt cx="5650293" cy="1741786"/>
              </a:xfrm>
            </p:grpSpPr>
            <p:sp>
              <p:nvSpPr>
                <p:cNvPr id="19" name="圆角矩形 18">
                  <a:extLst>
                    <a:ext uri="{FF2B5EF4-FFF2-40B4-BE49-F238E27FC236}">
                      <a16:creationId xmlns:a16="http://schemas.microsoft.com/office/drawing/2014/main" id="{5BDEB31E-40B3-B80C-C6F3-7B5987C764E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69907" y="3040083"/>
                  <a:ext cx="5650293" cy="17417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71C6F34-15F5-700B-F40E-7DE589FCC75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25310" y="3343253"/>
                  <a:ext cx="4460064" cy="11354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400" b="1" dirty="0"/>
                    <a:t>项目背景</a:t>
                  </a:r>
                </a:p>
              </p:txBody>
            </p:sp>
            <p:sp>
              <p:nvSpPr>
                <p:cNvPr id="21" name="圆角矩形 20">
                  <a:extLst>
                    <a:ext uri="{FF2B5EF4-FFF2-40B4-BE49-F238E27FC236}">
                      <a16:creationId xmlns:a16="http://schemas.microsoft.com/office/drawing/2014/main" id="{EB9C3308-AB0F-DDD5-95E0-3815AE1889F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32694" y="3297135"/>
                  <a:ext cx="629830" cy="122768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/>
                </a:bodyPr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FFFFFF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F4B949C3-EA9D-4AD7-7999-F31DAED50A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400" y="2457731"/>
                <a:ext cx="6459219" cy="1021509"/>
                <a:chOff x="3569907" y="3040083"/>
                <a:chExt cx="5650293" cy="1741786"/>
              </a:xfrm>
            </p:grpSpPr>
            <p:sp>
              <p:nvSpPr>
                <p:cNvPr id="16" name="圆角矩形 15">
                  <a:extLst>
                    <a:ext uri="{FF2B5EF4-FFF2-40B4-BE49-F238E27FC236}">
                      <a16:creationId xmlns:a16="http://schemas.microsoft.com/office/drawing/2014/main" id="{C1829146-29BF-459D-958B-C786651D551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69907" y="3040083"/>
                  <a:ext cx="5650293" cy="17417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B7C6804-5FA6-112A-6A85-1861A95BD7C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25310" y="3311252"/>
                  <a:ext cx="4460064" cy="11354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400" b="1" dirty="0"/>
                    <a:t>项目主要方向与研究内容</a:t>
                  </a:r>
                </a:p>
              </p:txBody>
            </p:sp>
            <p:sp>
              <p:nvSpPr>
                <p:cNvPr id="18" name="圆角矩形 17">
                  <a:extLst>
                    <a:ext uri="{FF2B5EF4-FFF2-40B4-BE49-F238E27FC236}">
                      <a16:creationId xmlns:a16="http://schemas.microsoft.com/office/drawing/2014/main" id="{D5D8D95A-7274-9E4B-CC57-7122B99FC8C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32694" y="3297134"/>
                  <a:ext cx="629830" cy="122768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solidFill>
                    <a:schemeClr val="bg1"/>
                  </a:solidFill>
                </a:ln>
                <a:effectLst>
                  <a:outerShdw blurRad="127000" dist="63500" dir="2700000" algn="tl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/>
                </a:bodyPr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FFFFFF"/>
                      </a:solidFill>
                    </a:rPr>
                    <a:t>02</a:t>
                  </a: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0A993FA-5D19-033B-719B-D00D3B8304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400" y="3785161"/>
                <a:ext cx="6459219" cy="1021509"/>
                <a:chOff x="3569907" y="3040083"/>
                <a:chExt cx="5650293" cy="1741786"/>
              </a:xfrm>
            </p:grpSpPr>
            <p:sp>
              <p:nvSpPr>
                <p:cNvPr id="13" name="圆角矩形 12">
                  <a:extLst>
                    <a:ext uri="{FF2B5EF4-FFF2-40B4-BE49-F238E27FC236}">
                      <a16:creationId xmlns:a16="http://schemas.microsoft.com/office/drawing/2014/main" id="{799F9383-A607-33D4-E023-C5A64292C67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69907" y="3040083"/>
                  <a:ext cx="5650293" cy="17417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8D7BEAD-AE2A-22FD-0766-E0080F4DEC0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25310" y="3310173"/>
                  <a:ext cx="4460064" cy="11354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400" b="1" dirty="0"/>
                    <a:t>关键技术与应用场景</a:t>
                  </a:r>
                </a:p>
              </p:txBody>
            </p:sp>
            <p:sp>
              <p:nvSpPr>
                <p:cNvPr id="15" name="圆角矩形 14">
                  <a:extLst>
                    <a:ext uri="{FF2B5EF4-FFF2-40B4-BE49-F238E27FC236}">
                      <a16:creationId xmlns:a16="http://schemas.microsoft.com/office/drawing/2014/main" id="{2FBAD9A0-BA33-3328-59F0-20B0723DB36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32694" y="3297134"/>
                  <a:ext cx="629830" cy="122768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/>
                </a:bodyPr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FFFFFF"/>
                      </a:solidFill>
                    </a:rPr>
                    <a:t>03</a:t>
                  </a: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E2B7C45E-8A99-34C1-3AFB-704402125A1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400" y="5112591"/>
                <a:ext cx="6459219" cy="1021509"/>
                <a:chOff x="3569907" y="3040083"/>
                <a:chExt cx="5650293" cy="1741786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6DBAE6EF-30A2-1F6C-A176-A2D9F3ED5B1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69907" y="3040083"/>
                  <a:ext cx="5650293" cy="17417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2D4C37-5851-0000-3CB5-59E1559EE9A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25310" y="3343252"/>
                  <a:ext cx="4460064" cy="11354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400" b="1" dirty="0"/>
                    <a:t>预期成果</a:t>
                  </a:r>
                </a:p>
              </p:txBody>
            </p:sp>
            <p:sp>
              <p:nvSpPr>
                <p:cNvPr id="12" name="圆角矩形 11">
                  <a:extLst>
                    <a:ext uri="{FF2B5EF4-FFF2-40B4-BE49-F238E27FC236}">
                      <a16:creationId xmlns:a16="http://schemas.microsoft.com/office/drawing/2014/main" id="{4F92F02C-407C-66E0-2591-8C53C42639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32694" y="3297135"/>
                  <a:ext cx="629830" cy="122768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solidFill>
                    <a:schemeClr val="bg1"/>
                  </a:solidFill>
                </a:ln>
                <a:effectLst>
                  <a:outerShdw blurRad="127000" dist="63500" dir="2700000" algn="tl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/>
                </a:bodyPr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FFFFFF"/>
                      </a:solidFill>
                    </a:rPr>
                    <a:t>04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561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关键技术与使用工具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62E17B-8407-5CA0-2D3C-D880F564E21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7042" y="1357364"/>
            <a:ext cx="5459535" cy="5025715"/>
            <a:chOff x="1077375" y="1800049"/>
            <a:chExt cx="5459535" cy="502571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92B2E21-EFA1-4034-E694-0DB7A12ED4AA}"/>
                </a:ext>
              </a:extLst>
            </p:cNvPr>
            <p:cNvGrpSpPr/>
            <p:nvPr/>
          </p:nvGrpSpPr>
          <p:grpSpPr>
            <a:xfrm>
              <a:off x="1077375" y="1800049"/>
              <a:ext cx="4887404" cy="1533910"/>
              <a:chOff x="900208" y="1140079"/>
              <a:chExt cx="4887404" cy="1533910"/>
            </a:xfrm>
          </p:grpSpPr>
          <p:sp>
            <p:nvSpPr>
              <p:cNvPr id="21" name="1">
                <a:extLst>
                  <a:ext uri="{FF2B5EF4-FFF2-40B4-BE49-F238E27FC236}">
                    <a16:creationId xmlns:a16="http://schemas.microsoft.com/office/drawing/2014/main" id="{20446902-BAE2-49F9-9C4E-774F0A84D8DC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909643" y="1141058"/>
                <a:ext cx="4877969" cy="15329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Title-1">
                <a:extLst>
                  <a:ext uri="{FF2B5EF4-FFF2-40B4-BE49-F238E27FC236}">
                    <a16:creationId xmlns:a16="http://schemas.microsoft.com/office/drawing/2014/main" id="{14F67E93-EA3B-B1F7-F73F-A3221562A1AA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>
              <a:xfrm>
                <a:off x="1495060" y="1140079"/>
                <a:ext cx="3960000" cy="525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/>
                <a:r>
                  <a:rPr lang="zh-CN" altLang="en-US" b="1" dirty="0">
                    <a:solidFill>
                      <a:schemeClr val="accent1"/>
                    </a:solidFill>
                    <a:sym typeface="Arial" panose="020B0604020202020204" pitchFamily="34" charset="0"/>
                  </a:rPr>
                  <a:t>数据分析</a:t>
                </a:r>
                <a:endParaRPr lang="en-US" altLang="zh-CN" b="1" dirty="0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3" name="Body-1">
                <a:extLst>
                  <a:ext uri="{FF2B5EF4-FFF2-40B4-BE49-F238E27FC236}">
                    <a16:creationId xmlns:a16="http://schemas.microsoft.com/office/drawing/2014/main" id="{131A1F8D-44EC-6631-301C-1D4F99B1ED7F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>
              <a:xfrm>
                <a:off x="1117495" y="1663213"/>
                <a:ext cx="4604102" cy="844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使用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NLP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提取贡献者兴趣领域关键词</a:t>
                </a:r>
              </a:p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聚类分析识别贡献者分组</a:t>
                </a:r>
                <a:endParaRPr kumimoji="0" lang="en-GB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Index-1">
                <a:extLst>
                  <a:ext uri="{FF2B5EF4-FFF2-40B4-BE49-F238E27FC236}">
                    <a16:creationId xmlns:a16="http://schemas.microsoft.com/office/drawing/2014/main" id="{218C6D0E-0498-4A20-B4EE-02EF18BBB752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900208" y="1141058"/>
                <a:ext cx="585417" cy="523220"/>
              </a:xfrm>
              <a:prstGeom prst="rect">
                <a:avLst/>
              </a:prstGeom>
              <a:solidFill>
                <a:schemeClr val="accent1"/>
              </a:solidFill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8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>
                    <a:latin typeface="+mj-lt"/>
                    <a:ea typeface="+mj-ea"/>
                  </a:rPr>
                  <a:t>01</a:t>
                </a:r>
                <a:endParaRPr lang="zh-CN" altLang="en-US" dirty="0">
                  <a:latin typeface="+mj-lt"/>
                  <a:ea typeface="+mj-ea"/>
                </a:endParaRPr>
              </a:p>
            </p:txBody>
          </p:sp>
          <p:cxnSp>
            <p:nvCxnSpPr>
              <p:cNvPr id="25" name="1">
                <a:extLst>
                  <a:ext uri="{FF2B5EF4-FFF2-40B4-BE49-F238E27FC236}">
                    <a16:creationId xmlns:a16="http://schemas.microsoft.com/office/drawing/2014/main" id="{26EB5335-158A-4A4A-8C29-C19FBF27A08B}"/>
                  </a:ext>
                </a:extLst>
              </p:cNvPr>
              <p:cNvCxnSpPr>
                <a:cxnSpLocks/>
              </p:cNvCxnSpPr>
              <p:nvPr>
                <p:custDataLst>
                  <p:tags r:id="rId28"/>
                </p:custDataLst>
              </p:nvPr>
            </p:nvCxnSpPr>
            <p:spPr>
              <a:xfrm>
                <a:off x="909645" y="2673989"/>
                <a:ext cx="4877967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59E9809-ABF3-C334-94AD-866CEBD9A4C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77375" y="3519111"/>
              <a:ext cx="5114097" cy="1605987"/>
              <a:chOff x="6659655" y="1140079"/>
              <a:chExt cx="5114097" cy="1605987"/>
            </a:xfrm>
          </p:grpSpPr>
          <p:sp>
            <p:nvSpPr>
              <p:cNvPr id="16" name="2">
                <a:extLst>
                  <a:ext uri="{FF2B5EF4-FFF2-40B4-BE49-F238E27FC236}">
                    <a16:creationId xmlns:a16="http://schemas.microsoft.com/office/drawing/2014/main" id="{FA86CF52-B5A3-4C73-B509-16EB680C6EC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6669090" y="1140079"/>
                <a:ext cx="4877969" cy="15329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Body-2">
                <a:extLst>
                  <a:ext uri="{FF2B5EF4-FFF2-40B4-BE49-F238E27FC236}">
                    <a16:creationId xmlns:a16="http://schemas.microsoft.com/office/drawing/2014/main" id="{4F5B98A3-6C01-E64C-B4DD-EEA8371C6D4B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>
              <a:xfrm>
                <a:off x="6876942" y="1603042"/>
                <a:ext cx="4896810" cy="1143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协同过滤结合图分析</a:t>
                </a:r>
              </a:p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PageRank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算法优化推荐权重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Title-2">
                <a:extLst>
                  <a:ext uri="{FF2B5EF4-FFF2-40B4-BE49-F238E27FC236}">
                    <a16:creationId xmlns:a16="http://schemas.microsoft.com/office/drawing/2014/main" id="{E313CA08-371C-4009-310A-EC771747A3A1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>
              <a:xfrm>
                <a:off x="7252747" y="1212158"/>
                <a:ext cx="3960000" cy="39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2"/>
                    </a:solidFill>
                    <a:sym typeface="Arial" panose="020B0604020202020204" pitchFamily="34" charset="0"/>
                  </a:rPr>
                  <a:t>推荐算法</a:t>
                </a:r>
                <a:endParaRPr lang="en-US" altLang="zh-CN" b="1" dirty="0">
                  <a:solidFill>
                    <a:schemeClr val="accent2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9" name="Index-2">
                <a:extLst>
                  <a:ext uri="{FF2B5EF4-FFF2-40B4-BE49-F238E27FC236}">
                    <a16:creationId xmlns:a16="http://schemas.microsoft.com/office/drawing/2014/main" id="{6D59E123-057C-4C9E-B2E6-98A8307D03F9}"/>
                  </a:ext>
                </a:extLst>
              </p:cNvPr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659655" y="1145990"/>
                <a:ext cx="585419" cy="523220"/>
              </a:xfrm>
              <a:prstGeom prst="rect">
                <a:avLst/>
              </a:prstGeom>
              <a:solidFill>
                <a:schemeClr val="accent2"/>
              </a:solidFill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lt1">
                        <a:lumMod val="100000"/>
                      </a:schemeClr>
                    </a:solidFill>
                    <a:latin typeface="+mj-lt"/>
                    <a:ea typeface="+mj-ea"/>
                  </a:rPr>
                  <a:t>02</a:t>
                </a:r>
                <a:endParaRPr lang="zh-CN" altLang="en-US" sz="2800" b="1" dirty="0">
                  <a:solidFill>
                    <a:schemeClr val="lt1">
                      <a:lumMod val="100000"/>
                    </a:schemeClr>
                  </a:solidFill>
                  <a:latin typeface="+mj-lt"/>
                  <a:ea typeface="+mj-ea"/>
                </a:endParaRPr>
              </a:p>
            </p:txBody>
          </p:sp>
          <p:cxnSp>
            <p:nvCxnSpPr>
              <p:cNvPr id="20" name="2">
                <a:extLst>
                  <a:ext uri="{FF2B5EF4-FFF2-40B4-BE49-F238E27FC236}">
                    <a16:creationId xmlns:a16="http://schemas.microsoft.com/office/drawing/2014/main" id="{523CD388-D06D-9870-D1A9-326FFFD95FDB}"/>
                  </a:ext>
                </a:extLst>
              </p:cNvPr>
              <p:cNvCxnSpPr>
                <a:cxnSpLocks/>
              </p:cNvCxnSpPr>
              <p:nvPr>
                <p:custDataLst>
                  <p:tags r:id="rId23"/>
                </p:custDataLst>
              </p:nvPr>
            </p:nvCxnSpPr>
            <p:spPr>
              <a:xfrm>
                <a:off x="6669092" y="2673009"/>
                <a:ext cx="4877967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8854070-9E49-D917-B533-7A59B89999D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86782" y="5287906"/>
              <a:ext cx="5450128" cy="1537858"/>
              <a:chOff x="6659656" y="2860122"/>
              <a:chExt cx="5450128" cy="1537858"/>
            </a:xfrm>
          </p:grpSpPr>
          <p:sp>
            <p:nvSpPr>
              <p:cNvPr id="11" name="3">
                <a:extLst>
                  <a:ext uri="{FF2B5EF4-FFF2-40B4-BE49-F238E27FC236}">
                    <a16:creationId xmlns:a16="http://schemas.microsoft.com/office/drawing/2014/main" id="{60938908-1806-49D4-950A-BF496877F5B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6669063" y="2860122"/>
                <a:ext cx="4863526" cy="15378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itle-3">
                <a:extLst>
                  <a:ext uri="{FF2B5EF4-FFF2-40B4-BE49-F238E27FC236}">
                    <a16:creationId xmlns:a16="http://schemas.microsoft.com/office/drawing/2014/main" id="{2A9C6F5C-3361-F368-AF58-CC4E8F3826F2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>
              <a:xfrm>
                <a:off x="7252747" y="2926469"/>
                <a:ext cx="3960000" cy="392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3"/>
                    </a:solidFill>
                    <a:sym typeface="Arial" panose="020B0604020202020204" pitchFamily="34" charset="0"/>
                  </a:rPr>
                  <a:t>网络分析与可视化</a:t>
                </a:r>
                <a:endParaRPr lang="en-US" altLang="zh-CN" b="1" dirty="0">
                  <a:solidFill>
                    <a:schemeClr val="accent3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3" name="Body-3">
                <a:extLst>
                  <a:ext uri="{FF2B5EF4-FFF2-40B4-BE49-F238E27FC236}">
                    <a16:creationId xmlns:a16="http://schemas.microsoft.com/office/drawing/2014/main" id="{D43DB4F2-928F-3DEA-163F-8E62E30BAF50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>
              <a:xfrm>
                <a:off x="6674128" y="3251089"/>
                <a:ext cx="5435656" cy="1146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使用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EasyGraph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构建网络并分析社区结构。</a:t>
                </a:r>
              </a:p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可视化工具如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Gephi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D3.js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展示推荐结果。</a:t>
                </a:r>
                <a:endParaRPr kumimoji="0" lang="en-GB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Index-3">
                <a:extLst>
                  <a:ext uri="{FF2B5EF4-FFF2-40B4-BE49-F238E27FC236}">
                    <a16:creationId xmlns:a16="http://schemas.microsoft.com/office/drawing/2014/main" id="{B00A214A-E526-47EB-8A7C-F0DD9D155611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659656" y="2860122"/>
                <a:ext cx="583686" cy="524902"/>
              </a:xfrm>
              <a:prstGeom prst="rect">
                <a:avLst/>
              </a:prstGeom>
              <a:solidFill>
                <a:schemeClr val="accent3"/>
              </a:solidFill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8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>
                    <a:latin typeface="+mj-lt"/>
                    <a:ea typeface="+mj-ea"/>
                  </a:rPr>
                  <a:t>03</a:t>
                </a:r>
                <a:endParaRPr lang="zh-CN" altLang="en-US" dirty="0">
                  <a:latin typeface="+mj-lt"/>
                  <a:ea typeface="+mj-ea"/>
                </a:endParaRPr>
              </a:p>
            </p:txBody>
          </p:sp>
          <p:cxnSp>
            <p:nvCxnSpPr>
              <p:cNvPr id="15" name="3">
                <a:extLst>
                  <a:ext uri="{FF2B5EF4-FFF2-40B4-BE49-F238E27FC236}">
                    <a16:creationId xmlns:a16="http://schemas.microsoft.com/office/drawing/2014/main" id="{86E557B5-0ED5-4CA2-AE6E-1E7464B8C48D}"/>
                  </a:ext>
                </a:extLst>
              </p:cNvPr>
              <p:cNvCxnSpPr>
                <a:cxnSpLocks/>
              </p:cNvCxnSpPr>
              <p:nvPr>
                <p:custDataLst>
                  <p:tags r:id="rId18"/>
                </p:custDataLst>
              </p:nvPr>
            </p:nvCxnSpPr>
            <p:spPr>
              <a:xfrm flipV="1">
                <a:off x="6674127" y="4383418"/>
                <a:ext cx="4872933" cy="14561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262E17B-8407-5CA0-2D3C-D880F564E21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071405" y="1306231"/>
            <a:ext cx="5467209" cy="5025714"/>
            <a:chOff x="1069701" y="1800049"/>
            <a:chExt cx="5467209" cy="502571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92B2E21-EFA1-4034-E694-0DB7A12ED4AA}"/>
                </a:ext>
              </a:extLst>
            </p:cNvPr>
            <p:cNvGrpSpPr/>
            <p:nvPr/>
          </p:nvGrpSpPr>
          <p:grpSpPr>
            <a:xfrm>
              <a:off x="1077374" y="1800049"/>
              <a:ext cx="4887405" cy="1533910"/>
              <a:chOff x="900207" y="1140079"/>
              <a:chExt cx="4887405" cy="1533910"/>
            </a:xfrm>
          </p:grpSpPr>
          <p:sp>
            <p:nvSpPr>
              <p:cNvPr id="40" name="1">
                <a:extLst>
                  <a:ext uri="{FF2B5EF4-FFF2-40B4-BE49-F238E27FC236}">
                    <a16:creationId xmlns:a16="http://schemas.microsoft.com/office/drawing/2014/main" id="{20446902-BAE2-49F9-9C4E-774F0A84D8D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09643" y="1141058"/>
                <a:ext cx="4877969" cy="15329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Title-1">
                <a:extLst>
                  <a:ext uri="{FF2B5EF4-FFF2-40B4-BE49-F238E27FC236}">
                    <a16:creationId xmlns:a16="http://schemas.microsoft.com/office/drawing/2014/main" id="{14F67E93-EA3B-B1F7-F73F-A3221562A1AA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>
              <a:xfrm>
                <a:off x="1495060" y="1140079"/>
                <a:ext cx="3960000" cy="525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/>
                <a:r>
                  <a:rPr lang="zh-CN" altLang="en-US" b="1" dirty="0">
                    <a:solidFill>
                      <a:schemeClr val="accent1"/>
                    </a:solidFill>
                    <a:sym typeface="Arial" panose="020B0604020202020204" pitchFamily="34" charset="0"/>
                  </a:rPr>
                  <a:t>数据采集</a:t>
                </a:r>
                <a:endParaRPr lang="en-US" altLang="zh-CN" b="1" dirty="0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42" name="Body-1">
                <a:extLst>
                  <a:ext uri="{FF2B5EF4-FFF2-40B4-BE49-F238E27FC236}">
                    <a16:creationId xmlns:a16="http://schemas.microsoft.com/office/drawing/2014/main" id="{131A1F8D-44EC-6631-301C-1D4F99B1ED7F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>
              <a:xfrm>
                <a:off x="1117495" y="1667513"/>
                <a:ext cx="4604102" cy="844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Opendigger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接口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网络爬虫（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GitHub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网站）</a:t>
                </a:r>
                <a:endParaRPr kumimoji="0" lang="en-GB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Index-1">
                <a:extLst>
                  <a:ext uri="{FF2B5EF4-FFF2-40B4-BE49-F238E27FC236}">
                    <a16:creationId xmlns:a16="http://schemas.microsoft.com/office/drawing/2014/main" id="{218C6D0E-0498-4A20-B4EE-02EF18BBB752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900207" y="1141058"/>
                <a:ext cx="585418" cy="523220"/>
              </a:xfrm>
              <a:prstGeom prst="rect">
                <a:avLst/>
              </a:prstGeom>
              <a:solidFill>
                <a:schemeClr val="accent1"/>
              </a:solidFill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8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>
                    <a:latin typeface="+mj-lt"/>
                    <a:ea typeface="+mj-ea"/>
                  </a:rPr>
                  <a:t>04</a:t>
                </a:r>
                <a:endParaRPr lang="zh-CN" altLang="en-US" dirty="0">
                  <a:latin typeface="+mj-lt"/>
                  <a:ea typeface="+mj-ea"/>
                </a:endParaRPr>
              </a:p>
            </p:txBody>
          </p:sp>
          <p:cxnSp>
            <p:nvCxnSpPr>
              <p:cNvPr id="44" name="1">
                <a:extLst>
                  <a:ext uri="{FF2B5EF4-FFF2-40B4-BE49-F238E27FC236}">
                    <a16:creationId xmlns:a16="http://schemas.microsoft.com/office/drawing/2014/main" id="{26EB5335-158A-4A4A-8C29-C19FBF27A08B}"/>
                  </a:ext>
                </a:extLst>
              </p:cNvPr>
              <p:cNvCxnSpPr>
                <a:cxnSpLocks/>
              </p:cNvCxnSpPr>
              <p:nvPr>
                <p:custDataLst>
                  <p:tags r:id="rId13"/>
                </p:custDataLst>
              </p:nvPr>
            </p:nvCxnSpPr>
            <p:spPr>
              <a:xfrm>
                <a:off x="909645" y="2673989"/>
                <a:ext cx="4877967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59E9809-ABF3-C334-94AD-866CEBD9A4C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69701" y="3519111"/>
              <a:ext cx="5030931" cy="1605987"/>
              <a:chOff x="6651981" y="1140079"/>
              <a:chExt cx="5030931" cy="1605987"/>
            </a:xfrm>
          </p:grpSpPr>
          <p:sp>
            <p:nvSpPr>
              <p:cNvPr id="35" name="2">
                <a:extLst>
                  <a:ext uri="{FF2B5EF4-FFF2-40B4-BE49-F238E27FC236}">
                    <a16:creationId xmlns:a16="http://schemas.microsoft.com/office/drawing/2014/main" id="{FA86CF52-B5A3-4C73-B509-16EB680C6EC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651981" y="1140079"/>
                <a:ext cx="4877969" cy="15329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Body-2">
                <a:extLst>
                  <a:ext uri="{FF2B5EF4-FFF2-40B4-BE49-F238E27FC236}">
                    <a16:creationId xmlns:a16="http://schemas.microsoft.com/office/drawing/2014/main" id="{4F5B98A3-6C01-E64C-B4DD-EEA8371C6D4B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6786102" y="1603042"/>
                <a:ext cx="4896810" cy="1143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构建可互动式网页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913765">
                  <a:lnSpc>
                    <a:spcPct val="120000"/>
                  </a:lnSpc>
                  <a:buSzPct val="100000"/>
                  <a:defRPr/>
                </a:pP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Title-2">
                <a:extLst>
                  <a:ext uri="{FF2B5EF4-FFF2-40B4-BE49-F238E27FC236}">
                    <a16:creationId xmlns:a16="http://schemas.microsoft.com/office/drawing/2014/main" id="{E313CA08-371C-4009-310A-EC771747A3A1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7252747" y="1212158"/>
                <a:ext cx="3960000" cy="39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2"/>
                    </a:solidFill>
                    <a:sym typeface="Arial" panose="020B0604020202020204" pitchFamily="34" charset="0"/>
                  </a:rPr>
                  <a:t>成果展示</a:t>
                </a:r>
                <a:endParaRPr lang="en-US" altLang="zh-CN" b="1" dirty="0">
                  <a:solidFill>
                    <a:schemeClr val="accent2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38" name="Index-2">
                <a:extLst>
                  <a:ext uri="{FF2B5EF4-FFF2-40B4-BE49-F238E27FC236}">
                    <a16:creationId xmlns:a16="http://schemas.microsoft.com/office/drawing/2014/main" id="{6D59E123-057C-4C9E-B2E6-98A8307D03F9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59655" y="1145990"/>
                <a:ext cx="585418" cy="523220"/>
              </a:xfrm>
              <a:prstGeom prst="rect">
                <a:avLst/>
              </a:prstGeom>
              <a:solidFill>
                <a:schemeClr val="accent2"/>
              </a:solidFill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lt1">
                        <a:lumMod val="100000"/>
                      </a:schemeClr>
                    </a:solidFill>
                    <a:latin typeface="+mj-lt"/>
                    <a:ea typeface="+mj-ea"/>
                  </a:rPr>
                  <a:t>05</a:t>
                </a:r>
                <a:endParaRPr lang="zh-CN" altLang="en-US" sz="2800" b="1" dirty="0">
                  <a:solidFill>
                    <a:schemeClr val="lt1">
                      <a:lumMod val="100000"/>
                    </a:schemeClr>
                  </a:solidFill>
                  <a:latin typeface="+mj-lt"/>
                  <a:ea typeface="+mj-ea"/>
                </a:endParaRPr>
              </a:p>
            </p:txBody>
          </p:sp>
          <p:cxnSp>
            <p:nvCxnSpPr>
              <p:cNvPr id="39" name="2">
                <a:extLst>
                  <a:ext uri="{FF2B5EF4-FFF2-40B4-BE49-F238E27FC236}">
                    <a16:creationId xmlns:a16="http://schemas.microsoft.com/office/drawing/2014/main" id="{523CD388-D06D-9870-D1A9-326FFFD95FDB}"/>
                  </a:ext>
                </a:extLst>
              </p:cNvPr>
              <p:cNvCxnSpPr>
                <a:cxnSpLocks/>
              </p:cNvCxnSpPr>
              <p:nvPr>
                <p:custDataLst>
                  <p:tags r:id="rId8"/>
                </p:custDataLst>
              </p:nvPr>
            </p:nvCxnSpPr>
            <p:spPr>
              <a:xfrm>
                <a:off x="6669092" y="2673009"/>
                <a:ext cx="4877967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Body-3">
              <a:extLst>
                <a:ext uri="{FF2B5EF4-FFF2-40B4-BE49-F238E27FC236}">
                  <a16:creationId xmlns:a16="http://schemas.microsoft.com/office/drawing/2014/main" id="{D43DB4F2-928F-3DEA-163F-8E62E30BAF5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1101254" y="5678873"/>
              <a:ext cx="5435656" cy="1146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lnSpc>
                  <a:spcPct val="120000"/>
                </a:lnSpc>
                <a:buSzPct val="100000"/>
                <a:defRPr/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可能的应用场景</a:t>
            </a:r>
            <a:endParaRPr 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EAF7A10-4330-0524-D606-F0243B82EF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69066" y="1610102"/>
            <a:ext cx="9957231" cy="4208766"/>
            <a:chOff x="1066800" y="1543752"/>
            <a:chExt cx="9957231" cy="420876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CD18B6D-7391-A0ED-0DCF-618BC1215BA1}"/>
                </a:ext>
              </a:extLst>
            </p:cNvPr>
            <p:cNvGrpSpPr/>
            <p:nvPr/>
          </p:nvGrpSpPr>
          <p:grpSpPr>
            <a:xfrm>
              <a:off x="1066800" y="2017688"/>
              <a:ext cx="3193142" cy="3193142"/>
              <a:chOff x="1066800" y="2017688"/>
              <a:chExt cx="3193142" cy="3193142"/>
            </a:xfrm>
          </p:grpSpPr>
          <p:sp>
            <p:nvSpPr>
              <p:cNvPr id="86" name="Title-0">
                <a:extLst>
                  <a:ext uri="{FF2B5EF4-FFF2-40B4-BE49-F238E27FC236}">
                    <a16:creationId xmlns:a16="http://schemas.microsoft.com/office/drawing/2014/main" id="{BA885FB9-8447-6D63-9325-028048B8B42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1342571" y="2293459"/>
                <a:ext cx="2641600" cy="2641600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rmAutofit/>
              </a:bodyPr>
              <a:lstStyle/>
              <a:p>
                <a:pPr algn="ctr"/>
                <a:r>
                  <a:rPr kumimoji="1" lang="en-US" altLang="zh-CN" b="1" dirty="0" err="1">
                    <a:solidFill>
                      <a:schemeClr val="tx1"/>
                    </a:solidFill>
                    <a:latin typeface="+mn-ea"/>
                  </a:rPr>
                  <a:t>OpenChain</a:t>
                </a:r>
                <a:endParaRPr kumimoji="1" lang="zh-CN" altLang="en-US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7" name="0">
                <a:extLst>
                  <a:ext uri="{FF2B5EF4-FFF2-40B4-BE49-F238E27FC236}">
                    <a16:creationId xmlns:a16="http://schemas.microsoft.com/office/drawing/2014/main" id="{88CE6A53-4C4A-A726-FA12-E1D21067B27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1066800" y="2017688"/>
                <a:ext cx="3193142" cy="3193142"/>
              </a:xfrm>
              <a:prstGeom prst="arc">
                <a:avLst>
                  <a:gd name="adj1" fmla="val 16200000"/>
                  <a:gd name="adj2" fmla="val 5459885"/>
                </a:avLst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57C655F-3DE2-51DB-CAB5-D2AE81DAA7BC}"/>
                </a:ext>
              </a:extLst>
            </p:cNvPr>
            <p:cNvGrpSpPr/>
            <p:nvPr/>
          </p:nvGrpSpPr>
          <p:grpSpPr>
            <a:xfrm>
              <a:off x="3341358" y="1543752"/>
              <a:ext cx="6312732" cy="665916"/>
              <a:chOff x="3050953" y="1446202"/>
              <a:chExt cx="6312732" cy="665916"/>
            </a:xfrm>
          </p:grpSpPr>
          <p:cxnSp>
            <p:nvCxnSpPr>
              <p:cNvPr id="79" name="1">
                <a:extLst>
                  <a:ext uri="{FF2B5EF4-FFF2-40B4-BE49-F238E27FC236}">
                    <a16:creationId xmlns:a16="http://schemas.microsoft.com/office/drawing/2014/main" id="{D2EC2FE1-9928-1B6F-4F32-64FC536DDF40}"/>
                  </a:ext>
                </a:extLst>
              </p:cNvPr>
              <p:cNvCxnSpPr>
                <a:cxnSpLocks/>
              </p:cNvCxnSpPr>
              <p:nvPr>
                <p:custDataLst>
                  <p:tags r:id="rId29"/>
                </p:custDataLst>
              </p:nvPr>
            </p:nvCxnSpPr>
            <p:spPr>
              <a:xfrm flipV="1">
                <a:off x="3108187" y="1731687"/>
                <a:ext cx="252255" cy="307436"/>
              </a:xfrm>
              <a:prstGeom prst="line">
                <a:avLst/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1">
                <a:extLst>
                  <a:ext uri="{FF2B5EF4-FFF2-40B4-BE49-F238E27FC236}">
                    <a16:creationId xmlns:a16="http://schemas.microsoft.com/office/drawing/2014/main" id="{27910FDA-9747-C64E-0B50-1185C7BACD64}"/>
                  </a:ext>
                </a:extLst>
              </p:cNvPr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3360442" y="1731687"/>
                <a:ext cx="378383" cy="0"/>
              </a:xfrm>
              <a:prstGeom prst="line">
                <a:avLst/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8ADE6878-FA8F-40E1-7656-C0136F17155C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3050953" y="2031317"/>
                <a:ext cx="80800" cy="8080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1">
                <a:extLst>
                  <a:ext uri="{FF2B5EF4-FFF2-40B4-BE49-F238E27FC236}">
                    <a16:creationId xmlns:a16="http://schemas.microsoft.com/office/drawing/2014/main" id="{740C3D48-A22B-4F3B-F896-BE5A98B5B85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3738825" y="1453726"/>
                <a:ext cx="2290743" cy="55592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Index-1">
                <a:extLst>
                  <a:ext uri="{FF2B5EF4-FFF2-40B4-BE49-F238E27FC236}">
                    <a16:creationId xmlns:a16="http://schemas.microsoft.com/office/drawing/2014/main" id="{D1BAC3A5-42EA-15A4-F5E7-6508CCA1BEF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3780556" y="1501518"/>
                <a:ext cx="460335" cy="460336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ea typeface="等线" panose="02010600030101010101" pitchFamily="2" charset="-122"/>
                  </a:rPr>
                  <a:t>01</a:t>
                </a:r>
                <a:endParaRPr lang="zh-CN" altLang="en-US" b="1" dirty="0">
                  <a:ea typeface="等线" panose="02010600030101010101" pitchFamily="2" charset="-122"/>
                </a:endParaRPr>
              </a:p>
            </p:txBody>
          </p:sp>
          <p:sp>
            <p:nvSpPr>
              <p:cNvPr id="84" name="Title-1">
                <a:extLst>
                  <a:ext uri="{FF2B5EF4-FFF2-40B4-BE49-F238E27FC236}">
                    <a16:creationId xmlns:a16="http://schemas.microsoft.com/office/drawing/2014/main" id="{FA167BA3-FD0F-BD5B-6820-9E94095806CE}"/>
                  </a:ext>
                </a:extLst>
              </p:cNvPr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4282622" y="1460985"/>
                <a:ext cx="1551679" cy="54113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跨项目协作</a:t>
                </a:r>
              </a:p>
            </p:txBody>
          </p:sp>
          <p:sp>
            <p:nvSpPr>
              <p:cNvPr id="85" name="Body-1">
                <a:extLst>
                  <a:ext uri="{FF2B5EF4-FFF2-40B4-BE49-F238E27FC236}">
                    <a16:creationId xmlns:a16="http://schemas.microsoft.com/office/drawing/2014/main" id="{02B4A2E5-798F-918D-1E3D-1227B836E828}"/>
                  </a:ext>
                </a:extLst>
              </p:cNvPr>
              <p:cNvSpPr txBox="1">
                <a:spLocks/>
              </p:cNvSpPr>
              <p:nvPr>
                <p:custDataLst>
                  <p:tags r:id="rId35"/>
                </p:custDataLst>
              </p:nvPr>
            </p:nvSpPr>
            <p:spPr>
              <a:xfrm>
                <a:off x="6112073" y="1446202"/>
                <a:ext cx="3251612" cy="55591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500" dirty="0">
                    <a:latin typeface="+mn-ea"/>
                  </a:rPr>
                  <a:t>帮助项目发现技术互补的合作伙伴，实现联合开发。</a:t>
                </a:r>
                <a:endParaRPr kumimoji="0" lang="zh-CN" altLang="en-US" sz="15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C18A741F-2EEF-2E5F-4E48-614F923FAD95}"/>
                </a:ext>
              </a:extLst>
            </p:cNvPr>
            <p:cNvGrpSpPr/>
            <p:nvPr/>
          </p:nvGrpSpPr>
          <p:grpSpPr>
            <a:xfrm>
              <a:off x="4069429" y="2442597"/>
              <a:ext cx="6954602" cy="563443"/>
              <a:chOff x="3922385" y="2183163"/>
              <a:chExt cx="6954602" cy="563443"/>
            </a:xfrm>
          </p:grpSpPr>
          <p:cxnSp>
            <p:nvCxnSpPr>
              <p:cNvPr id="72" name="2">
                <a:extLst>
                  <a:ext uri="{FF2B5EF4-FFF2-40B4-BE49-F238E27FC236}">
                    <a16:creationId xmlns:a16="http://schemas.microsoft.com/office/drawing/2014/main" id="{CD14BBC9-0152-C567-80C1-050FEE00B84C}"/>
                  </a:ext>
                </a:extLst>
              </p:cNvPr>
              <p:cNvCxnSpPr>
                <a:cxnSpLocks/>
              </p:cNvCxnSpPr>
              <p:nvPr>
                <p:custDataLst>
                  <p:tags r:id="rId22"/>
                </p:custDataLst>
              </p:nvPr>
            </p:nvCxnSpPr>
            <p:spPr>
              <a:xfrm flipV="1">
                <a:off x="4002951" y="2484482"/>
                <a:ext cx="332586" cy="161848"/>
              </a:xfrm>
              <a:prstGeom prst="line">
                <a:avLst/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2">
                <a:extLst>
                  <a:ext uri="{FF2B5EF4-FFF2-40B4-BE49-F238E27FC236}">
                    <a16:creationId xmlns:a16="http://schemas.microsoft.com/office/drawing/2014/main" id="{0277EB77-FDF3-BD0D-9B4D-D1BA8F961629}"/>
                  </a:ext>
                </a:extLst>
              </p:cNvPr>
              <p:cNvCxnSpPr>
                <a:cxnSpLocks/>
                <a:endCxn id="75" idx="1"/>
              </p:cNvCxnSpPr>
              <p:nvPr>
                <p:custDataLst>
                  <p:tags r:id="rId23"/>
                </p:custDataLst>
              </p:nvPr>
            </p:nvCxnSpPr>
            <p:spPr>
              <a:xfrm flipV="1">
                <a:off x="4335536" y="2468647"/>
                <a:ext cx="374377" cy="15836"/>
              </a:xfrm>
              <a:prstGeom prst="line">
                <a:avLst/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2">
                <a:extLst>
                  <a:ext uri="{FF2B5EF4-FFF2-40B4-BE49-F238E27FC236}">
                    <a16:creationId xmlns:a16="http://schemas.microsoft.com/office/drawing/2014/main" id="{231CDEB5-E2ED-71CF-CF4F-2ED0C14BA1B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3922385" y="2630446"/>
                <a:ext cx="80800" cy="80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2">
                <a:extLst>
                  <a:ext uri="{FF2B5EF4-FFF2-40B4-BE49-F238E27FC236}">
                    <a16:creationId xmlns:a16="http://schemas.microsoft.com/office/drawing/2014/main" id="{21B93837-EDC8-4123-B00A-2CB661A2646C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4709913" y="2190687"/>
                <a:ext cx="2290743" cy="5559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Index-2">
                <a:extLst>
                  <a:ext uri="{FF2B5EF4-FFF2-40B4-BE49-F238E27FC236}">
                    <a16:creationId xmlns:a16="http://schemas.microsoft.com/office/drawing/2014/main" id="{B06C89D1-E019-6D95-FA71-1A42E1161DC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4751645" y="2238479"/>
                <a:ext cx="460335" cy="460335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ea typeface="等线" panose="02010600030101010101" pitchFamily="2" charset="-122"/>
                  </a:rPr>
                  <a:t>02</a:t>
                </a:r>
                <a:endParaRPr lang="zh-CN" altLang="en-US" b="1" dirty="0">
                  <a:ea typeface="等线" panose="02010600030101010101" pitchFamily="2" charset="-122"/>
                </a:endParaRPr>
              </a:p>
            </p:txBody>
          </p:sp>
          <p:sp>
            <p:nvSpPr>
              <p:cNvPr id="77" name="Title-2">
                <a:extLst>
                  <a:ext uri="{FF2B5EF4-FFF2-40B4-BE49-F238E27FC236}">
                    <a16:creationId xmlns:a16="http://schemas.microsoft.com/office/drawing/2014/main" id="{44576225-A7FC-212E-B81B-CC2FFF3E017B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5253710" y="2197946"/>
                <a:ext cx="1551679" cy="5411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团队构建</a:t>
                </a:r>
              </a:p>
            </p:txBody>
          </p:sp>
          <p:sp>
            <p:nvSpPr>
              <p:cNvPr id="78" name="Body-2">
                <a:extLst>
                  <a:ext uri="{FF2B5EF4-FFF2-40B4-BE49-F238E27FC236}">
                    <a16:creationId xmlns:a16="http://schemas.microsoft.com/office/drawing/2014/main" id="{EB651D5E-22F8-85CB-85DE-169CEF5F5D08}"/>
                  </a:ext>
                </a:extLst>
              </p:cNvPr>
              <p:cNvSpPr txBox="1">
                <a:spLocks/>
              </p:cNvSpPr>
              <p:nvPr>
                <p:custDataLst>
                  <p:tags r:id="rId28"/>
                </p:custDataLst>
              </p:nvPr>
            </p:nvSpPr>
            <p:spPr>
              <a:xfrm>
                <a:off x="7083159" y="2183163"/>
                <a:ext cx="3793828" cy="5559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500" dirty="0">
                    <a:latin typeface="+mn-ea"/>
                  </a:rPr>
                  <a:t>为企业或社区负责人，提供快速组建开发团队的工具，推荐技能互补的开发者组合。</a:t>
                </a:r>
                <a:endParaRPr kumimoji="0" lang="zh-CN" altLang="en-US" sz="15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A1FE938-8DB9-EE24-22A0-C685977C36AE}"/>
                </a:ext>
              </a:extLst>
            </p:cNvPr>
            <p:cNvGrpSpPr/>
            <p:nvPr/>
          </p:nvGrpSpPr>
          <p:grpSpPr>
            <a:xfrm>
              <a:off x="4218310" y="3332538"/>
              <a:ext cx="6502359" cy="563443"/>
              <a:chOff x="4170336" y="2938026"/>
              <a:chExt cx="6502359" cy="563443"/>
            </a:xfrm>
          </p:grpSpPr>
          <p:cxnSp>
            <p:nvCxnSpPr>
              <p:cNvPr id="66" name="3">
                <a:extLst>
                  <a:ext uri="{FF2B5EF4-FFF2-40B4-BE49-F238E27FC236}">
                    <a16:creationId xmlns:a16="http://schemas.microsoft.com/office/drawing/2014/main" id="{F7170BC2-CC13-CBCC-F69D-7672DDA2DDC0}"/>
                  </a:ext>
                </a:extLst>
              </p:cNvPr>
              <p:cNvCxnSpPr>
                <a:cxnSpLocks/>
              </p:cNvCxnSpPr>
              <p:nvPr>
                <p:custDataLst>
                  <p:tags r:id="rId16"/>
                </p:custDataLst>
              </p:nvPr>
            </p:nvCxnSpPr>
            <p:spPr>
              <a:xfrm>
                <a:off x="4210736" y="3223649"/>
                <a:ext cx="846857" cy="0"/>
              </a:xfrm>
              <a:prstGeom prst="line">
                <a:avLst/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3">
                <a:extLst>
                  <a:ext uri="{FF2B5EF4-FFF2-40B4-BE49-F238E27FC236}">
                    <a16:creationId xmlns:a16="http://schemas.microsoft.com/office/drawing/2014/main" id="{3BF729A7-A03A-04E3-5471-5E33A60BEDB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4170336" y="3183382"/>
                <a:ext cx="80800" cy="80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3">
                <a:extLst>
                  <a:ext uri="{FF2B5EF4-FFF2-40B4-BE49-F238E27FC236}">
                    <a16:creationId xmlns:a16="http://schemas.microsoft.com/office/drawing/2014/main" id="{1A18D511-17CB-52BB-3E20-9915A4B795AB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5047836" y="2945550"/>
                <a:ext cx="2290743" cy="55591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Index-3">
                <a:extLst>
                  <a:ext uri="{FF2B5EF4-FFF2-40B4-BE49-F238E27FC236}">
                    <a16:creationId xmlns:a16="http://schemas.microsoft.com/office/drawing/2014/main" id="{8493C0F9-3567-A41D-E7B2-6DEE65A443A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5089567" y="2993342"/>
                <a:ext cx="460335" cy="460335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ea typeface="等线" panose="02010600030101010101" pitchFamily="2" charset="-122"/>
                  </a:rPr>
                  <a:t>03</a:t>
                </a:r>
                <a:endParaRPr lang="zh-CN" altLang="en-US" b="1" dirty="0">
                  <a:ea typeface="等线" panose="02010600030101010101" pitchFamily="2" charset="-122"/>
                </a:endParaRPr>
              </a:p>
            </p:txBody>
          </p:sp>
          <p:sp>
            <p:nvSpPr>
              <p:cNvPr id="70" name="Title-3">
                <a:extLst>
                  <a:ext uri="{FF2B5EF4-FFF2-40B4-BE49-F238E27FC236}">
                    <a16:creationId xmlns:a16="http://schemas.microsoft.com/office/drawing/2014/main" id="{93D54017-B664-87D2-49C1-5D0A8C295C8F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5591633" y="2952809"/>
                <a:ext cx="1551679" cy="5411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开源教育</a:t>
                </a:r>
              </a:p>
            </p:txBody>
          </p:sp>
          <p:sp>
            <p:nvSpPr>
              <p:cNvPr id="71" name="Body-3">
                <a:extLst>
                  <a:ext uri="{FF2B5EF4-FFF2-40B4-BE49-F238E27FC236}">
                    <a16:creationId xmlns:a16="http://schemas.microsoft.com/office/drawing/2014/main" id="{CBF34502-B4D6-E630-D73A-009D43F0B5C4}"/>
                  </a:ext>
                </a:extLst>
              </p:cNvPr>
              <p:cNvSpPr txBox="1">
                <a:spLocks/>
              </p:cNvSpPr>
              <p:nvPr>
                <p:custDataLst>
                  <p:tags r:id="rId21"/>
                </p:custDataLst>
              </p:nvPr>
            </p:nvSpPr>
            <p:spPr>
              <a:xfrm>
                <a:off x="7421083" y="2938026"/>
                <a:ext cx="3251612" cy="5559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500" dirty="0">
                    <a:latin typeface="+mn-ea"/>
                  </a:rPr>
                  <a:t>通过好友推荐功能，降低新开发者融入社区的门槛。适用于教学场景。</a:t>
                </a: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AB492CC-BADF-1C20-1398-88BDAE36997C}"/>
                </a:ext>
              </a:extLst>
            </p:cNvPr>
            <p:cNvGrpSpPr/>
            <p:nvPr/>
          </p:nvGrpSpPr>
          <p:grpSpPr>
            <a:xfrm>
              <a:off x="4072816" y="4224232"/>
              <a:ext cx="6647853" cy="563443"/>
              <a:chOff x="3922385" y="4478980"/>
              <a:chExt cx="6647853" cy="563443"/>
            </a:xfrm>
          </p:grpSpPr>
          <p:cxnSp>
            <p:nvCxnSpPr>
              <p:cNvPr id="59" name="4">
                <a:extLst>
                  <a:ext uri="{FF2B5EF4-FFF2-40B4-BE49-F238E27FC236}">
                    <a16:creationId xmlns:a16="http://schemas.microsoft.com/office/drawing/2014/main" id="{C9C6BB4F-385B-74FD-3E93-C137CA0C54D0}"/>
                  </a:ext>
                </a:extLst>
              </p:cNvPr>
              <p:cNvCxnSpPr>
                <a:cxnSpLocks/>
              </p:cNvCxnSpPr>
              <p:nvPr>
                <p:custDataLst>
                  <p:tags r:id="rId9"/>
                </p:custDataLst>
              </p:nvPr>
            </p:nvCxnSpPr>
            <p:spPr>
              <a:xfrm>
                <a:off x="3992049" y="4594180"/>
                <a:ext cx="332585" cy="161848"/>
              </a:xfrm>
              <a:prstGeom prst="line">
                <a:avLst/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4">
                <a:extLst>
                  <a:ext uri="{FF2B5EF4-FFF2-40B4-BE49-F238E27FC236}">
                    <a16:creationId xmlns:a16="http://schemas.microsoft.com/office/drawing/2014/main" id="{DB337881-06B4-15C5-F829-28E531CCC197}"/>
                  </a:ext>
                </a:extLst>
              </p:cNvPr>
              <p:cNvCxnSpPr>
                <a:cxnSpLocks/>
                <a:endCxn id="61" idx="1"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4324634" y="4756028"/>
                <a:ext cx="397025" cy="8436"/>
              </a:xfrm>
              <a:prstGeom prst="line">
                <a:avLst/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4">
                <a:extLst>
                  <a:ext uri="{FF2B5EF4-FFF2-40B4-BE49-F238E27FC236}">
                    <a16:creationId xmlns:a16="http://schemas.microsoft.com/office/drawing/2014/main" id="{D7F205BA-9424-0A9A-0C2B-75140CCDC6FF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4721659" y="4486504"/>
                <a:ext cx="2290743" cy="5559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4">
                <a:extLst>
                  <a:ext uri="{FF2B5EF4-FFF2-40B4-BE49-F238E27FC236}">
                    <a16:creationId xmlns:a16="http://schemas.microsoft.com/office/drawing/2014/main" id="{DBBD522E-8423-301E-F792-9280B0530272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3922385" y="4529878"/>
                <a:ext cx="80800" cy="80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Index-4">
                <a:extLst>
                  <a:ext uri="{FF2B5EF4-FFF2-40B4-BE49-F238E27FC236}">
                    <a16:creationId xmlns:a16="http://schemas.microsoft.com/office/drawing/2014/main" id="{7842143C-02F7-0F0F-37DD-F2661EB9E86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4763391" y="4534296"/>
                <a:ext cx="460335" cy="460335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ea typeface="等线" panose="02010600030101010101" pitchFamily="2" charset="-122"/>
                  </a:rPr>
                  <a:t>04</a:t>
                </a:r>
                <a:endParaRPr lang="zh-CN" altLang="en-US" b="1" dirty="0">
                  <a:ea typeface="等线" panose="02010600030101010101" pitchFamily="2" charset="-122"/>
                </a:endParaRPr>
              </a:p>
            </p:txBody>
          </p:sp>
          <p:sp>
            <p:nvSpPr>
              <p:cNvPr id="64" name="Title-4">
                <a:extLst>
                  <a:ext uri="{FF2B5EF4-FFF2-40B4-BE49-F238E27FC236}">
                    <a16:creationId xmlns:a16="http://schemas.microsoft.com/office/drawing/2014/main" id="{30B30A01-4014-9DE0-134B-865FBF55C4E4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5265456" y="4493763"/>
                <a:ext cx="1551679" cy="5411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企业创新</a:t>
                </a:r>
              </a:p>
            </p:txBody>
          </p:sp>
          <p:sp>
            <p:nvSpPr>
              <p:cNvPr id="65" name="Body-4">
                <a:extLst>
                  <a:ext uri="{FF2B5EF4-FFF2-40B4-BE49-F238E27FC236}">
                    <a16:creationId xmlns:a16="http://schemas.microsoft.com/office/drawing/2014/main" id="{216DC7A4-1993-55AA-AB38-3110AF3B6D0F}"/>
                  </a:ext>
                </a:extLst>
              </p:cNvPr>
              <p:cNvSpPr txBox="1">
                <a:spLocks/>
              </p:cNvSpPr>
              <p:nvPr>
                <p:custDataLst>
                  <p:tags r:id="rId15"/>
                </p:custDataLst>
              </p:nvPr>
            </p:nvSpPr>
            <p:spPr>
              <a:xfrm>
                <a:off x="7094905" y="4478980"/>
                <a:ext cx="3475333" cy="5559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500" dirty="0">
                    <a:latin typeface="+mn-ea"/>
                  </a:rPr>
                  <a:t>关注系统推荐的开源项目，获取行业最新发展动态，为企业创新提供灵感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7CFD7-B01A-536A-B9DC-81355E68D75D}"/>
                </a:ext>
              </a:extLst>
            </p:cNvPr>
            <p:cNvGrpSpPr/>
            <p:nvPr/>
          </p:nvGrpSpPr>
          <p:grpSpPr>
            <a:xfrm>
              <a:off x="3199118" y="5060219"/>
              <a:ext cx="6336297" cy="692299"/>
              <a:chOff x="3050951" y="5124864"/>
              <a:chExt cx="6336297" cy="692299"/>
            </a:xfrm>
          </p:grpSpPr>
          <p:cxnSp>
            <p:nvCxnSpPr>
              <p:cNvPr id="52" name="5">
                <a:extLst>
                  <a:ext uri="{FF2B5EF4-FFF2-40B4-BE49-F238E27FC236}">
                    <a16:creationId xmlns:a16="http://schemas.microsoft.com/office/drawing/2014/main" id="{BDA8C7FD-EEB3-423E-D201-E3F34B9DA6DD}"/>
                  </a:ext>
                </a:extLst>
              </p:cNvPr>
              <p:cNvCxnSpPr>
                <a:cxnSpLocks/>
                <a:stCxn id="54" idx="5"/>
              </p:cNvCxnSpPr>
              <p:nvPr>
                <p:custDataLst>
                  <p:tags r:id="rId2"/>
                </p:custDataLst>
              </p:nvPr>
            </p:nvCxnSpPr>
            <p:spPr>
              <a:xfrm>
                <a:off x="3119919" y="5193831"/>
                <a:ext cx="264088" cy="352771"/>
              </a:xfrm>
              <a:prstGeom prst="line">
                <a:avLst/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">
                <a:extLst>
                  <a:ext uri="{FF2B5EF4-FFF2-40B4-BE49-F238E27FC236}">
                    <a16:creationId xmlns:a16="http://schemas.microsoft.com/office/drawing/2014/main" id="{65F7ECC5-E137-9B5F-C5E1-A3E148D9A20F}"/>
                  </a:ext>
                </a:extLst>
              </p:cNvPr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3384007" y="5546602"/>
                <a:ext cx="378383" cy="0"/>
              </a:xfrm>
              <a:prstGeom prst="line">
                <a:avLst/>
              </a:prstGeom>
              <a:ln w="12700">
                <a:solidFill>
                  <a:schemeClr val="tx2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5">
                <a:extLst>
                  <a:ext uri="{FF2B5EF4-FFF2-40B4-BE49-F238E27FC236}">
                    <a16:creationId xmlns:a16="http://schemas.microsoft.com/office/drawing/2014/main" id="{7CC3B552-24A2-E04F-DEC5-8C6C9D5C46D6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3050951" y="5124864"/>
                <a:ext cx="80800" cy="8080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5">
                <a:extLst>
                  <a:ext uri="{FF2B5EF4-FFF2-40B4-BE49-F238E27FC236}">
                    <a16:creationId xmlns:a16="http://schemas.microsoft.com/office/drawing/2014/main" id="{CDDBC58C-499B-DD7B-6900-D38E8B00208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3762389" y="5261244"/>
                <a:ext cx="2290743" cy="55591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Index-5">
                <a:extLst>
                  <a:ext uri="{FF2B5EF4-FFF2-40B4-BE49-F238E27FC236}">
                    <a16:creationId xmlns:a16="http://schemas.microsoft.com/office/drawing/2014/main" id="{D5E34DA8-1099-46BA-CED8-4034E654584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804120" y="5309036"/>
                <a:ext cx="460335" cy="460336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ea typeface="等线" panose="02010600030101010101" pitchFamily="2" charset="-122"/>
                  </a:rPr>
                  <a:t>05</a:t>
                </a:r>
                <a:endParaRPr lang="zh-CN" altLang="en-US" b="1" dirty="0">
                  <a:ea typeface="等线" panose="02010600030101010101" pitchFamily="2" charset="-122"/>
                </a:endParaRPr>
              </a:p>
            </p:txBody>
          </p:sp>
          <p:sp>
            <p:nvSpPr>
              <p:cNvPr id="57" name="Title-5">
                <a:extLst>
                  <a:ext uri="{FF2B5EF4-FFF2-40B4-BE49-F238E27FC236}">
                    <a16:creationId xmlns:a16="http://schemas.microsoft.com/office/drawing/2014/main" id="{3989D2A5-AFD3-2B50-8A75-50F80B9DF324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06186" y="5268502"/>
                <a:ext cx="1551679" cy="5411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项目推广</a:t>
                </a:r>
              </a:p>
            </p:txBody>
          </p:sp>
          <p:sp>
            <p:nvSpPr>
              <p:cNvPr id="58" name="Body-6">
                <a:extLst>
                  <a:ext uri="{FF2B5EF4-FFF2-40B4-BE49-F238E27FC236}">
                    <a16:creationId xmlns:a16="http://schemas.microsoft.com/office/drawing/2014/main" id="{8045E93D-24EB-07A2-A9B9-5DD366801263}"/>
                  </a:ext>
                </a:extLst>
              </p:cNvPr>
              <p:cNvSpPr txBox="1">
                <a:spLocks/>
              </p:cNvSpPr>
              <p:nvPr>
                <p:custDataLst>
                  <p:tags r:id="rId8"/>
                </p:custDataLst>
              </p:nvPr>
            </p:nvSpPr>
            <p:spPr>
              <a:xfrm>
                <a:off x="6135637" y="5253719"/>
                <a:ext cx="3251611" cy="55591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1500" dirty="0">
                    <a:latin typeface="+mn-ea"/>
                  </a:rPr>
                  <a:t>系统将高质量开源项目推荐给更多用户，以提高项目的知名度和影响力。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460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95089" y="1747530"/>
            <a:ext cx="6686720" cy="1461780"/>
          </a:xfrm>
        </p:spPr>
        <p:txBody>
          <a:bodyPr/>
          <a:lstStyle/>
          <a:p>
            <a:r>
              <a:rPr lang="zh-CN" altLang="en-US" dirty="0"/>
              <a:t>预期成果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B565D-00F0-072A-2431-5472CB93FB61}"/>
              </a:ext>
            </a:extLst>
          </p:cNvPr>
          <p:cNvSpPr txBox="1"/>
          <p:nvPr/>
        </p:nvSpPr>
        <p:spPr>
          <a:xfrm>
            <a:off x="2615212" y="2224585"/>
            <a:ext cx="1440000" cy="90349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</a:rPr>
              <a:t>04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预期成果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78DD034-C37E-5C8B-B15B-709115E2FD35}"/>
              </a:ext>
            </a:extLst>
          </p:cNvPr>
          <p:cNvGrpSpPr/>
          <p:nvPr/>
        </p:nvGrpSpPr>
        <p:grpSpPr>
          <a:xfrm>
            <a:off x="671737" y="1479666"/>
            <a:ext cx="10858500" cy="4560489"/>
            <a:chOff x="671737" y="1381101"/>
            <a:chExt cx="10858500" cy="45604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4D9D2F-F0D4-5583-19C1-B59BC8150D7C}"/>
                </a:ext>
              </a:extLst>
            </p:cNvPr>
            <p:cNvSpPr txBox="1"/>
            <p:nvPr/>
          </p:nvSpPr>
          <p:spPr>
            <a:xfrm>
              <a:off x="671737" y="1381101"/>
              <a:ext cx="10858500" cy="9001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sz="3600" b="1" dirty="0" err="1"/>
                <a:t>OpenChain</a:t>
              </a:r>
              <a:endParaRPr lang="zh-CN" altLang="en-US" sz="3600" b="1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2CE658F-BEF5-13C5-7254-CD1A629F029E}"/>
                </a:ext>
              </a:extLst>
            </p:cNvPr>
            <p:cNvGrpSpPr/>
            <p:nvPr/>
          </p:nvGrpSpPr>
          <p:grpSpPr>
            <a:xfrm>
              <a:off x="1394801" y="2123481"/>
              <a:ext cx="2829288" cy="3818109"/>
              <a:chOff x="854596" y="2033782"/>
              <a:chExt cx="2829288" cy="3818109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C8447FE-9A80-D36A-D1A9-C0FE0A26F8EB}"/>
                  </a:ext>
                </a:extLst>
              </p:cNvPr>
              <p:cNvSpPr/>
              <p:nvPr/>
            </p:nvSpPr>
            <p:spPr>
              <a:xfrm>
                <a:off x="2891303" y="2033782"/>
                <a:ext cx="792581" cy="79258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01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4D13E749-B0A8-82A2-4D19-AB276763AF3C}"/>
                  </a:ext>
                </a:extLst>
              </p:cNvPr>
              <p:cNvSpPr/>
              <p:nvPr/>
            </p:nvSpPr>
            <p:spPr>
              <a:xfrm>
                <a:off x="1041895" y="2119086"/>
                <a:ext cx="2268000" cy="360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任意多边形 43">
                <a:extLst>
                  <a:ext uri="{FF2B5EF4-FFF2-40B4-BE49-F238E27FC236}">
                    <a16:creationId xmlns:a16="http://schemas.microsoft.com/office/drawing/2014/main" id="{CD871B30-1404-231E-4CA8-9E5E74A50944}"/>
                  </a:ext>
                </a:extLst>
              </p:cNvPr>
              <p:cNvSpPr/>
              <p:nvPr/>
            </p:nvSpPr>
            <p:spPr>
              <a:xfrm>
                <a:off x="915895" y="4699891"/>
                <a:ext cx="2520000" cy="1152000"/>
              </a:xfrm>
              <a:custGeom>
                <a:avLst/>
                <a:gdLst>
                  <a:gd name="connsiteX0" fmla="*/ 0 w 2450267"/>
                  <a:gd name="connsiteY0" fmla="*/ 0 h 1130301"/>
                  <a:gd name="connsiteX1" fmla="*/ 2450267 w 2450267"/>
                  <a:gd name="connsiteY1" fmla="*/ 0 h 1130301"/>
                  <a:gd name="connsiteX2" fmla="*/ 2448959 w 2450267"/>
                  <a:gd name="connsiteY2" fmla="*/ 25903 h 1130301"/>
                  <a:gd name="connsiteX3" fmla="*/ 1225133 w 2450267"/>
                  <a:gd name="connsiteY3" fmla="*/ 1130301 h 1130301"/>
                  <a:gd name="connsiteX4" fmla="*/ 1308 w 2450267"/>
                  <a:gd name="connsiteY4" fmla="*/ 25903 h 1130301"/>
                  <a:gd name="connsiteX0" fmla="*/ 2448959 w 2540399"/>
                  <a:gd name="connsiteY0" fmla="*/ 25903 h 1130301"/>
                  <a:gd name="connsiteX1" fmla="*/ 1225133 w 2540399"/>
                  <a:gd name="connsiteY1" fmla="*/ 1130301 h 1130301"/>
                  <a:gd name="connsiteX2" fmla="*/ 1308 w 2540399"/>
                  <a:gd name="connsiteY2" fmla="*/ 25903 h 1130301"/>
                  <a:gd name="connsiteX3" fmla="*/ 0 w 2540399"/>
                  <a:gd name="connsiteY3" fmla="*/ 0 h 1130301"/>
                  <a:gd name="connsiteX4" fmla="*/ 2450267 w 2540399"/>
                  <a:gd name="connsiteY4" fmla="*/ 0 h 1130301"/>
                  <a:gd name="connsiteX5" fmla="*/ 2540399 w 2540399"/>
                  <a:gd name="connsiteY5" fmla="*/ 117343 h 1130301"/>
                  <a:gd name="connsiteX0" fmla="*/ 2448959 w 2450267"/>
                  <a:gd name="connsiteY0" fmla="*/ 25903 h 1130301"/>
                  <a:gd name="connsiteX1" fmla="*/ 1225133 w 2450267"/>
                  <a:gd name="connsiteY1" fmla="*/ 1130301 h 1130301"/>
                  <a:gd name="connsiteX2" fmla="*/ 1308 w 2450267"/>
                  <a:gd name="connsiteY2" fmla="*/ 25903 h 1130301"/>
                  <a:gd name="connsiteX3" fmla="*/ 0 w 2450267"/>
                  <a:gd name="connsiteY3" fmla="*/ 0 h 1130301"/>
                  <a:gd name="connsiteX4" fmla="*/ 2450267 w 2450267"/>
                  <a:gd name="connsiteY4" fmla="*/ 0 h 1130301"/>
                  <a:gd name="connsiteX0" fmla="*/ 2448959 w 2448959"/>
                  <a:gd name="connsiteY0" fmla="*/ 25903 h 1130301"/>
                  <a:gd name="connsiteX1" fmla="*/ 1225133 w 2448959"/>
                  <a:gd name="connsiteY1" fmla="*/ 1130301 h 1130301"/>
                  <a:gd name="connsiteX2" fmla="*/ 1308 w 2448959"/>
                  <a:gd name="connsiteY2" fmla="*/ 25903 h 1130301"/>
                  <a:gd name="connsiteX3" fmla="*/ 0 w 2448959"/>
                  <a:gd name="connsiteY3" fmla="*/ 0 h 113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8959" h="1130301">
                    <a:moveTo>
                      <a:pt x="2448959" y="25903"/>
                    </a:moveTo>
                    <a:cubicBezTo>
                      <a:pt x="2385962" y="646227"/>
                      <a:pt x="1862078" y="1130301"/>
                      <a:pt x="1225133" y="1130301"/>
                    </a:cubicBezTo>
                    <a:cubicBezTo>
                      <a:pt x="588188" y="1130301"/>
                      <a:pt x="64305" y="646227"/>
                      <a:pt x="1308" y="25903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51A5FAC-4BC6-3A33-A447-6048D092ECE1}"/>
                  </a:ext>
                </a:extLst>
              </p:cNvPr>
              <p:cNvSpPr/>
              <p:nvPr/>
            </p:nvSpPr>
            <p:spPr>
              <a:xfrm>
                <a:off x="854596" y="4577295"/>
                <a:ext cx="122597" cy="12259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266700" dist="50800" dir="2400000" sx="98000" sy="98000" algn="ctr" rotWithShape="0">
                  <a:schemeClr val="accent1">
                    <a:alpha val="29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25000" lnSpcReduction="20000"/>
              </a:bodyPr>
              <a:lstStyle/>
              <a:p>
                <a:pPr algn="ctr">
                  <a:buSzPct val="25000"/>
                </a:pPr>
                <a:endParaRPr lang="zh-CN" altLang="en-US" sz="2000" b="1" i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3BA370-528E-2011-5DBE-EBEE1649C23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095895" y="3649114"/>
                <a:ext cx="2160000" cy="1620000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项目推荐模块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好友推荐模块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600F3ED-B588-9BCF-717F-191D96E57A3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095895" y="2730666"/>
                <a:ext cx="2160000" cy="87366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ct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双向推荐系统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C50FDD5-5EB2-9551-8076-B8A6CC4F34CF}"/>
                </a:ext>
              </a:extLst>
            </p:cNvPr>
            <p:cNvGrpSpPr/>
            <p:nvPr/>
          </p:nvGrpSpPr>
          <p:grpSpPr>
            <a:xfrm>
              <a:off x="4609261" y="2123481"/>
              <a:ext cx="2829288" cy="3818109"/>
              <a:chOff x="3426347" y="2033782"/>
              <a:chExt cx="2829288" cy="3818109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3C5F1BC-6E18-1492-EC72-AA40A78055A7}"/>
                  </a:ext>
                </a:extLst>
              </p:cNvPr>
              <p:cNvSpPr/>
              <p:nvPr/>
            </p:nvSpPr>
            <p:spPr>
              <a:xfrm>
                <a:off x="5463054" y="2033782"/>
                <a:ext cx="792581" cy="79258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02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841EAF3C-C908-FFCE-F6FC-3C32EC70F728}"/>
                  </a:ext>
                </a:extLst>
              </p:cNvPr>
              <p:cNvSpPr/>
              <p:nvPr/>
            </p:nvSpPr>
            <p:spPr>
              <a:xfrm>
                <a:off x="3613646" y="2119086"/>
                <a:ext cx="2268000" cy="360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2">
                        <a:alpha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任意多边形 37">
                <a:extLst>
                  <a:ext uri="{FF2B5EF4-FFF2-40B4-BE49-F238E27FC236}">
                    <a16:creationId xmlns:a16="http://schemas.microsoft.com/office/drawing/2014/main" id="{9D0D6436-9906-DA82-BADD-45042CAC215E}"/>
                  </a:ext>
                </a:extLst>
              </p:cNvPr>
              <p:cNvSpPr/>
              <p:nvPr/>
            </p:nvSpPr>
            <p:spPr>
              <a:xfrm>
                <a:off x="3487646" y="4699891"/>
                <a:ext cx="2520000" cy="1152000"/>
              </a:xfrm>
              <a:custGeom>
                <a:avLst/>
                <a:gdLst>
                  <a:gd name="connsiteX0" fmla="*/ 0 w 2450267"/>
                  <a:gd name="connsiteY0" fmla="*/ 0 h 1130301"/>
                  <a:gd name="connsiteX1" fmla="*/ 2450267 w 2450267"/>
                  <a:gd name="connsiteY1" fmla="*/ 0 h 1130301"/>
                  <a:gd name="connsiteX2" fmla="*/ 2448959 w 2450267"/>
                  <a:gd name="connsiteY2" fmla="*/ 25903 h 1130301"/>
                  <a:gd name="connsiteX3" fmla="*/ 1225133 w 2450267"/>
                  <a:gd name="connsiteY3" fmla="*/ 1130301 h 1130301"/>
                  <a:gd name="connsiteX4" fmla="*/ 1308 w 2450267"/>
                  <a:gd name="connsiteY4" fmla="*/ 25903 h 1130301"/>
                  <a:gd name="connsiteX0" fmla="*/ 2448959 w 2540399"/>
                  <a:gd name="connsiteY0" fmla="*/ 25903 h 1130301"/>
                  <a:gd name="connsiteX1" fmla="*/ 1225133 w 2540399"/>
                  <a:gd name="connsiteY1" fmla="*/ 1130301 h 1130301"/>
                  <a:gd name="connsiteX2" fmla="*/ 1308 w 2540399"/>
                  <a:gd name="connsiteY2" fmla="*/ 25903 h 1130301"/>
                  <a:gd name="connsiteX3" fmla="*/ 0 w 2540399"/>
                  <a:gd name="connsiteY3" fmla="*/ 0 h 1130301"/>
                  <a:gd name="connsiteX4" fmla="*/ 2450267 w 2540399"/>
                  <a:gd name="connsiteY4" fmla="*/ 0 h 1130301"/>
                  <a:gd name="connsiteX5" fmla="*/ 2540399 w 2540399"/>
                  <a:gd name="connsiteY5" fmla="*/ 117343 h 1130301"/>
                  <a:gd name="connsiteX0" fmla="*/ 2448959 w 2450267"/>
                  <a:gd name="connsiteY0" fmla="*/ 25903 h 1130301"/>
                  <a:gd name="connsiteX1" fmla="*/ 1225133 w 2450267"/>
                  <a:gd name="connsiteY1" fmla="*/ 1130301 h 1130301"/>
                  <a:gd name="connsiteX2" fmla="*/ 1308 w 2450267"/>
                  <a:gd name="connsiteY2" fmla="*/ 25903 h 1130301"/>
                  <a:gd name="connsiteX3" fmla="*/ 0 w 2450267"/>
                  <a:gd name="connsiteY3" fmla="*/ 0 h 1130301"/>
                  <a:gd name="connsiteX4" fmla="*/ 2450267 w 2450267"/>
                  <a:gd name="connsiteY4" fmla="*/ 0 h 1130301"/>
                  <a:gd name="connsiteX0" fmla="*/ 2448959 w 2448959"/>
                  <a:gd name="connsiteY0" fmla="*/ 25903 h 1130301"/>
                  <a:gd name="connsiteX1" fmla="*/ 1225133 w 2448959"/>
                  <a:gd name="connsiteY1" fmla="*/ 1130301 h 1130301"/>
                  <a:gd name="connsiteX2" fmla="*/ 1308 w 2448959"/>
                  <a:gd name="connsiteY2" fmla="*/ 25903 h 1130301"/>
                  <a:gd name="connsiteX3" fmla="*/ 0 w 2448959"/>
                  <a:gd name="connsiteY3" fmla="*/ 0 h 113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8959" h="1130301">
                    <a:moveTo>
                      <a:pt x="2448959" y="25903"/>
                    </a:moveTo>
                    <a:cubicBezTo>
                      <a:pt x="2385962" y="646227"/>
                      <a:pt x="1862078" y="1130301"/>
                      <a:pt x="1225133" y="1130301"/>
                    </a:cubicBezTo>
                    <a:cubicBezTo>
                      <a:pt x="588188" y="1130301"/>
                      <a:pt x="64305" y="646227"/>
                      <a:pt x="1308" y="25903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EDDDB91-379E-E206-5DD7-1B119BC8D58F}"/>
                  </a:ext>
                </a:extLst>
              </p:cNvPr>
              <p:cNvSpPr/>
              <p:nvPr/>
            </p:nvSpPr>
            <p:spPr>
              <a:xfrm>
                <a:off x="3426347" y="4577295"/>
                <a:ext cx="122597" cy="12259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266700" dist="50800" dir="2400000" sx="98000" sy="98000" algn="ctr" rotWithShape="0">
                  <a:schemeClr val="accent1">
                    <a:alpha val="29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25000" lnSpcReduction="20000"/>
              </a:bodyPr>
              <a:lstStyle/>
              <a:p>
                <a:pPr algn="ctr">
                  <a:buSzPct val="25000"/>
                </a:pPr>
                <a:endParaRPr lang="zh-CN" altLang="en-US" sz="2000" b="1" i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2938A1-233F-8683-3FF3-FF82D14CB25E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667646" y="3649114"/>
                <a:ext cx="2500854" cy="1620000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项目间协作关系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贡献者间协作潜力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0B755FB-A312-1AF2-056D-0A7B86E5655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667646" y="2730666"/>
                <a:ext cx="2160000" cy="87366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2"/>
                    </a:solidFill>
                  </a:rPr>
                  <a:t>社区协作网络分析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0DDE741-C876-E258-37C5-E44BD635DEC5}"/>
                </a:ext>
              </a:extLst>
            </p:cNvPr>
            <p:cNvGrpSpPr/>
            <p:nvPr/>
          </p:nvGrpSpPr>
          <p:grpSpPr>
            <a:xfrm>
              <a:off x="7823722" y="2123481"/>
              <a:ext cx="3458909" cy="3818109"/>
              <a:chOff x="5998097" y="2033782"/>
              <a:chExt cx="3458909" cy="381810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5841D9A-362C-A870-8D56-74F9C97E7E2A}"/>
                  </a:ext>
                </a:extLst>
              </p:cNvPr>
              <p:cNvSpPr/>
              <p:nvPr/>
            </p:nvSpPr>
            <p:spPr>
              <a:xfrm>
                <a:off x="8034804" y="2033782"/>
                <a:ext cx="792581" cy="79258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zh-CN" altLang="en-US" b="1">
                    <a:solidFill>
                      <a:srgbClr val="FFFFFF"/>
                    </a:solidFill>
                  </a:rPr>
                  <a:t>03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6DDDA738-81F4-C795-C6E6-A64EBC81A523}"/>
                  </a:ext>
                </a:extLst>
              </p:cNvPr>
              <p:cNvSpPr/>
              <p:nvPr/>
            </p:nvSpPr>
            <p:spPr>
              <a:xfrm>
                <a:off x="6185396" y="2119086"/>
                <a:ext cx="2268000" cy="360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任意多边形 31">
                <a:extLst>
                  <a:ext uri="{FF2B5EF4-FFF2-40B4-BE49-F238E27FC236}">
                    <a16:creationId xmlns:a16="http://schemas.microsoft.com/office/drawing/2014/main" id="{A96480D2-C7F6-D22D-84E2-7DB9411B7CF3}"/>
                  </a:ext>
                </a:extLst>
              </p:cNvPr>
              <p:cNvSpPr/>
              <p:nvPr/>
            </p:nvSpPr>
            <p:spPr>
              <a:xfrm>
                <a:off x="6059396" y="4699891"/>
                <a:ext cx="2520000" cy="1152000"/>
              </a:xfrm>
              <a:custGeom>
                <a:avLst/>
                <a:gdLst>
                  <a:gd name="connsiteX0" fmla="*/ 0 w 2450267"/>
                  <a:gd name="connsiteY0" fmla="*/ 0 h 1130301"/>
                  <a:gd name="connsiteX1" fmla="*/ 2450267 w 2450267"/>
                  <a:gd name="connsiteY1" fmla="*/ 0 h 1130301"/>
                  <a:gd name="connsiteX2" fmla="*/ 2448959 w 2450267"/>
                  <a:gd name="connsiteY2" fmla="*/ 25903 h 1130301"/>
                  <a:gd name="connsiteX3" fmla="*/ 1225133 w 2450267"/>
                  <a:gd name="connsiteY3" fmla="*/ 1130301 h 1130301"/>
                  <a:gd name="connsiteX4" fmla="*/ 1308 w 2450267"/>
                  <a:gd name="connsiteY4" fmla="*/ 25903 h 1130301"/>
                  <a:gd name="connsiteX0" fmla="*/ 2448959 w 2540399"/>
                  <a:gd name="connsiteY0" fmla="*/ 25903 h 1130301"/>
                  <a:gd name="connsiteX1" fmla="*/ 1225133 w 2540399"/>
                  <a:gd name="connsiteY1" fmla="*/ 1130301 h 1130301"/>
                  <a:gd name="connsiteX2" fmla="*/ 1308 w 2540399"/>
                  <a:gd name="connsiteY2" fmla="*/ 25903 h 1130301"/>
                  <a:gd name="connsiteX3" fmla="*/ 0 w 2540399"/>
                  <a:gd name="connsiteY3" fmla="*/ 0 h 1130301"/>
                  <a:gd name="connsiteX4" fmla="*/ 2450267 w 2540399"/>
                  <a:gd name="connsiteY4" fmla="*/ 0 h 1130301"/>
                  <a:gd name="connsiteX5" fmla="*/ 2540399 w 2540399"/>
                  <a:gd name="connsiteY5" fmla="*/ 117343 h 1130301"/>
                  <a:gd name="connsiteX0" fmla="*/ 2448959 w 2450267"/>
                  <a:gd name="connsiteY0" fmla="*/ 25903 h 1130301"/>
                  <a:gd name="connsiteX1" fmla="*/ 1225133 w 2450267"/>
                  <a:gd name="connsiteY1" fmla="*/ 1130301 h 1130301"/>
                  <a:gd name="connsiteX2" fmla="*/ 1308 w 2450267"/>
                  <a:gd name="connsiteY2" fmla="*/ 25903 h 1130301"/>
                  <a:gd name="connsiteX3" fmla="*/ 0 w 2450267"/>
                  <a:gd name="connsiteY3" fmla="*/ 0 h 1130301"/>
                  <a:gd name="connsiteX4" fmla="*/ 2450267 w 2450267"/>
                  <a:gd name="connsiteY4" fmla="*/ 0 h 1130301"/>
                  <a:gd name="connsiteX0" fmla="*/ 2448959 w 2448959"/>
                  <a:gd name="connsiteY0" fmla="*/ 25903 h 1130301"/>
                  <a:gd name="connsiteX1" fmla="*/ 1225133 w 2448959"/>
                  <a:gd name="connsiteY1" fmla="*/ 1130301 h 1130301"/>
                  <a:gd name="connsiteX2" fmla="*/ 1308 w 2448959"/>
                  <a:gd name="connsiteY2" fmla="*/ 25903 h 1130301"/>
                  <a:gd name="connsiteX3" fmla="*/ 0 w 2448959"/>
                  <a:gd name="connsiteY3" fmla="*/ 0 h 113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8959" h="1130301">
                    <a:moveTo>
                      <a:pt x="2448959" y="25903"/>
                    </a:moveTo>
                    <a:cubicBezTo>
                      <a:pt x="2385962" y="646227"/>
                      <a:pt x="1862078" y="1130301"/>
                      <a:pt x="1225133" y="1130301"/>
                    </a:cubicBezTo>
                    <a:cubicBezTo>
                      <a:pt x="588188" y="1130301"/>
                      <a:pt x="64305" y="646227"/>
                      <a:pt x="1308" y="25903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773841F-7C49-A3C6-A143-DDA81610E4DB}"/>
                  </a:ext>
                </a:extLst>
              </p:cNvPr>
              <p:cNvSpPr/>
              <p:nvPr/>
            </p:nvSpPr>
            <p:spPr>
              <a:xfrm>
                <a:off x="5998097" y="4577295"/>
                <a:ext cx="122597" cy="12259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266700" dist="50800" dir="2400000" sx="98000" sy="98000" algn="ctr" rotWithShape="0">
                  <a:schemeClr val="accent1">
                    <a:alpha val="29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25000" lnSpcReduction="20000"/>
              </a:bodyPr>
              <a:lstStyle/>
              <a:p>
                <a:pPr algn="ctr">
                  <a:buSzPct val="25000"/>
                </a:pPr>
                <a:endParaRPr lang="zh-CN" altLang="en-US" sz="2000" b="1" i="1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E82E71-BD53-EC0D-2DB0-201ECAD784B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413425" y="3655891"/>
                <a:ext cx="3043581" cy="1620000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社区关系图谱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数据大屏展示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推荐理由及报告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9770FD-0D7C-DF7E-69F1-ED0A12079B0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239396" y="2730666"/>
                <a:ext cx="2160000" cy="87366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1"/>
                    </a:solidFill>
                  </a:rPr>
                  <a:t>技术报告与可视化展示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预期成果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4D9D2F-F0D4-5583-19C1-B59BC8150D7C}"/>
              </a:ext>
            </a:extLst>
          </p:cNvPr>
          <p:cNvSpPr txBox="1"/>
          <p:nvPr/>
        </p:nvSpPr>
        <p:spPr>
          <a:xfrm>
            <a:off x="5139881" y="5592314"/>
            <a:ext cx="10858500" cy="9001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buSzPct val="25000"/>
            </a:pPr>
            <a:r>
              <a:rPr lang="en-US" altLang="zh-CN" sz="2000" dirty="0"/>
              <a:t>We are coming……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21" y="1388239"/>
            <a:ext cx="7992644" cy="481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81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8900" y="1028700"/>
            <a:ext cx="7560000" cy="2448000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Thank you</a:t>
            </a:r>
            <a:endParaRPr lang="en-US" sz="88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739577" y="5171305"/>
            <a:ext cx="4320000" cy="288000"/>
          </a:xfrm>
        </p:spPr>
        <p:txBody>
          <a:bodyPr>
            <a:noAutofit/>
          </a:bodyPr>
          <a:lstStyle/>
          <a:p>
            <a:r>
              <a:rPr lang="zh-CN" altLang="en-US" sz="1500" dirty="0"/>
              <a:t>队伍名称：</a:t>
            </a:r>
            <a:r>
              <a:rPr lang="en-US" altLang="zh-CN" sz="1500" dirty="0" err="1"/>
              <a:t>DataThinkers</a:t>
            </a:r>
            <a:endParaRPr lang="en-US" sz="1500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739577" y="5831855"/>
            <a:ext cx="4320000" cy="288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dirty="0"/>
              <a:t>队长：王宏伟</a:t>
            </a:r>
            <a:endParaRPr lang="en-US" altLang="zh-CN" sz="1500" dirty="0"/>
          </a:p>
          <a:p>
            <a:pPr>
              <a:lnSpc>
                <a:spcPct val="120000"/>
              </a:lnSpc>
            </a:pPr>
            <a:r>
              <a:rPr lang="zh-CN" altLang="en-US" sz="1500" dirty="0"/>
              <a:t>队员：詹江叶煜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17998" y="1945440"/>
            <a:ext cx="6686720" cy="1461780"/>
          </a:xfrm>
        </p:spPr>
        <p:txBody>
          <a:bodyPr/>
          <a:lstStyle/>
          <a:p>
            <a:r>
              <a:rPr lang="zh-CN" altLang="en-US" dirty="0"/>
              <a:t>项目背景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58E463-7E50-075E-2014-414A44686897}"/>
              </a:ext>
            </a:extLst>
          </p:cNvPr>
          <p:cNvSpPr txBox="1"/>
          <p:nvPr/>
        </p:nvSpPr>
        <p:spPr>
          <a:xfrm>
            <a:off x="2615212" y="2224585"/>
            <a:ext cx="1440000" cy="90349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</a:rPr>
              <a:t>01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案例分析：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756EE-3DE4-67B7-B7F0-C72655124BE6}"/>
              </a:ext>
            </a:extLst>
          </p:cNvPr>
          <p:cNvSpPr txBox="1"/>
          <p:nvPr/>
        </p:nvSpPr>
        <p:spPr>
          <a:xfrm>
            <a:off x="666374" y="1258521"/>
            <a:ext cx="7061450" cy="76944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>
              <a:buSzPct val="25000"/>
            </a:pPr>
            <a:r>
              <a:rPr lang="zh-CN" altLang="en-US" sz="2000" b="1" dirty="0">
                <a:ln w="12700">
                  <a:noFill/>
                </a:ln>
                <a:solidFill>
                  <a:schemeClr val="accent1"/>
                </a:solidFill>
              </a:rPr>
              <a:t>案例一：</a:t>
            </a:r>
            <a:r>
              <a:rPr lang="zh-CN" altLang="en-US" sz="2000" b="1" dirty="0"/>
              <a:t>游戏开发引擎 </a:t>
            </a:r>
            <a:r>
              <a:rPr lang="en-US" altLang="zh-CN" sz="2000" b="1" dirty="0"/>
              <a:t>Unity</a:t>
            </a:r>
            <a:endParaRPr lang="zh-CN" altLang="en-US" sz="2000" b="1" dirty="0"/>
          </a:p>
          <a:p>
            <a:pPr>
              <a:buSzPct val="25000"/>
            </a:pPr>
            <a:endParaRPr lang="zh-CN" altLang="en-US" sz="2800" b="1" dirty="0">
              <a:ln w="12700"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874" y="1700391"/>
            <a:ext cx="11042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        Unity</a:t>
            </a:r>
            <a:r>
              <a:rPr lang="zh-CN" altLang="en-US" dirty="0">
                <a:solidFill>
                  <a:schemeClr val="accent1"/>
                </a:solidFill>
              </a:rPr>
              <a:t>是</a:t>
            </a:r>
            <a:r>
              <a:rPr lang="en-US" altLang="zh-CN" dirty="0" err="1">
                <a:solidFill>
                  <a:schemeClr val="accent1"/>
                </a:solidFill>
              </a:rPr>
              <a:t>GitHub</a:t>
            </a:r>
            <a:r>
              <a:rPr lang="zh-CN" altLang="en-US" dirty="0">
                <a:solidFill>
                  <a:schemeClr val="accent1"/>
                </a:solidFill>
              </a:rPr>
              <a:t>上的知名开源游戏开发引擎</a:t>
            </a:r>
            <a:r>
              <a:rPr lang="zh-CN" altLang="en-US" dirty="0"/>
              <a:t>。因其功能强大，容易上手，深受许多游戏开发者和小型游戏工作室喜爱。这些开发者对游戏开发有浓厚的兴趣，</a:t>
            </a:r>
            <a:r>
              <a:rPr lang="en-US" altLang="zh-CN" dirty="0"/>
              <a:t>Unity </a:t>
            </a:r>
            <a:r>
              <a:rPr lang="zh-CN" altLang="en-US" dirty="0"/>
              <a:t>开源项目为他们提供了一个很好的平台。他们可以利用 </a:t>
            </a:r>
            <a:r>
              <a:rPr lang="en-US" altLang="zh-CN" dirty="0"/>
              <a:t>Unity </a:t>
            </a:r>
            <a:r>
              <a:rPr lang="zh-CN" altLang="en-US" dirty="0"/>
              <a:t>的代码库来开发各种类型的游戏，从</a:t>
            </a:r>
            <a:r>
              <a:rPr lang="en-US" altLang="zh-CN" dirty="0"/>
              <a:t>2D </a:t>
            </a:r>
            <a:r>
              <a:rPr lang="zh-CN" altLang="en-US" dirty="0"/>
              <a:t>休闲游戏到 </a:t>
            </a:r>
            <a:r>
              <a:rPr lang="en-US" altLang="zh-CN" dirty="0"/>
              <a:t>3D </a:t>
            </a:r>
            <a:r>
              <a:rPr lang="zh-CN" altLang="en-US" dirty="0"/>
              <a:t>大型角色扮演游戏。例如</a:t>
            </a:r>
            <a:r>
              <a:rPr lang="en-US" altLang="zh-CN" dirty="0"/>
              <a:t>《</a:t>
            </a:r>
            <a:r>
              <a:rPr lang="zh-CN" altLang="en-US" dirty="0"/>
              <a:t>纪念碑谷</a:t>
            </a:r>
            <a:r>
              <a:rPr lang="en-US" altLang="zh-CN" dirty="0"/>
              <a:t>》</a:t>
            </a:r>
            <a:r>
              <a:rPr lang="zh-CN" altLang="en-US" dirty="0"/>
              <a:t>这款广受欢迎的手机游戏就是使用 </a:t>
            </a:r>
            <a:r>
              <a:rPr lang="en-US" altLang="zh-CN" dirty="0"/>
              <a:t>Unity </a:t>
            </a:r>
            <a:r>
              <a:rPr lang="zh-CN" altLang="en-US" dirty="0"/>
              <a:t>开发的。</a:t>
            </a:r>
            <a:endParaRPr lang="en-US" altLang="zh-CN" dirty="0"/>
          </a:p>
          <a:p>
            <a:r>
              <a:rPr lang="zh-CN" altLang="en-US" dirty="0"/>
              <a:t>了游戏开发生态。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177719"/>
            <a:ext cx="5194414" cy="2882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A10735-E423-05EE-0FE1-A36D039F3E95}"/>
              </a:ext>
            </a:extLst>
          </p:cNvPr>
          <p:cNvSpPr txBox="1"/>
          <p:nvPr/>
        </p:nvSpPr>
        <p:spPr>
          <a:xfrm>
            <a:off x="6708370" y="3177719"/>
            <a:ext cx="4305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开发者选择 </a:t>
            </a:r>
            <a:r>
              <a:rPr lang="en-US" altLang="zh-CN" dirty="0"/>
              <a:t>Unity </a:t>
            </a:r>
            <a:r>
              <a:rPr lang="zh-CN" altLang="en-US" dirty="0"/>
              <a:t>这个项目，为其带来了丰富的游戏案例和改进建议。随着越来越多开发者的参与，</a:t>
            </a:r>
            <a:r>
              <a:rPr lang="en-US" altLang="zh-CN" dirty="0"/>
              <a:t>Unity </a:t>
            </a:r>
            <a:r>
              <a:rPr lang="zh-CN" altLang="en-US" dirty="0"/>
              <a:t>开源社区不断壮大，不仅有核心引擎代码的改进，还出现了许多基于 </a:t>
            </a:r>
            <a:r>
              <a:rPr lang="en-US" altLang="zh-CN" dirty="0"/>
              <a:t>Unity </a:t>
            </a:r>
            <a:r>
              <a:rPr lang="zh-CN" altLang="en-US" dirty="0"/>
              <a:t>的插件和工具，进一步完善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案例分析：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756EE-3DE4-67B7-B7F0-C72655124BE6}"/>
              </a:ext>
            </a:extLst>
          </p:cNvPr>
          <p:cNvSpPr txBox="1"/>
          <p:nvPr/>
        </p:nvSpPr>
        <p:spPr>
          <a:xfrm>
            <a:off x="666374" y="1163271"/>
            <a:ext cx="8922126" cy="76944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>
              <a:buSzPct val="25000"/>
            </a:pPr>
            <a:r>
              <a:rPr lang="zh-CN" altLang="en-US" sz="2000" b="1" dirty="0">
                <a:ln w="12700">
                  <a:noFill/>
                </a:ln>
                <a:solidFill>
                  <a:schemeClr val="accent1"/>
                </a:solidFill>
              </a:rPr>
              <a:t>案例二：</a:t>
            </a:r>
            <a:r>
              <a:rPr lang="en-US" altLang="zh-CN" sz="2000" b="1" dirty="0" err="1"/>
              <a:t>Kubernotes</a:t>
            </a:r>
            <a:r>
              <a:rPr lang="en-US" altLang="zh-CN" sz="2000" b="1" dirty="0"/>
              <a:t>——</a:t>
            </a:r>
            <a:r>
              <a:rPr lang="zh-CN" altLang="en-US" sz="2000" dirty="0"/>
              <a:t>从小众工具到云原生应用领域的核心项目</a:t>
            </a:r>
            <a:endParaRPr lang="zh-CN" altLang="en-US" sz="2000" b="1" dirty="0"/>
          </a:p>
          <a:p>
            <a:pPr>
              <a:buSzPct val="25000"/>
            </a:pPr>
            <a:endParaRPr lang="zh-CN" altLang="en-US" sz="2800" b="1" dirty="0">
              <a:ln w="12700"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1424" y="1630541"/>
            <a:ext cx="5740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是一个用于容器编排的开源项目，最初由谷歌开发并开源。最初，其目标是高效地管理容器化的应用程序。这个项目吸引了众多云计算服务提供商和企业的关注，因为它能够帮助企业更好地管理和部署应用。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随着项目的不断完善，更多的开发者和企业被吸引过来。例如，许多初创公司选择 </a:t>
            </a: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来构建自己的云原生应用架构，因为它提供了强大的容器编排功能。这些公司的开发者在使用过程中会遇到各种问题并解决它们，他们将这些经验和改进反馈给社区。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这种人和项目之间的双向选择形成了一个良性循环，使得 </a:t>
            </a: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开源社区不断发展壮大，从一个小众的容器编排工具发展成为云原生应用领域的核心项目，推动了整个云计算行业的发展。</a:t>
            </a:r>
          </a:p>
          <a:p>
            <a:endParaRPr lang="zh-CN" altLang="en-US" dirty="0"/>
          </a:p>
        </p:txBody>
      </p:sp>
      <p:pic>
        <p:nvPicPr>
          <p:cNvPr id="2052" name="Picture 4" descr="http://i1.go2yd.com/image.php?url=0N8c1PL1w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2139939"/>
            <a:ext cx="4902199" cy="345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开源生态中的核心要素</a:t>
            </a:r>
            <a:endParaRPr lang="en-US" altLang="zh-CN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C6022AC-2055-1A51-8847-6DA5D34FF991}"/>
              </a:ext>
            </a:extLst>
          </p:cNvPr>
          <p:cNvGrpSpPr/>
          <p:nvPr/>
        </p:nvGrpSpPr>
        <p:grpSpPr>
          <a:xfrm>
            <a:off x="868961" y="1260815"/>
            <a:ext cx="5743884" cy="2303424"/>
            <a:chOff x="-143463" y="1783800"/>
            <a:chExt cx="6945898" cy="304457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AE4D8A0-0BA1-9D40-6B3C-2F317871EE6B}"/>
                </a:ext>
              </a:extLst>
            </p:cNvPr>
            <p:cNvSpPr/>
            <p:nvPr/>
          </p:nvSpPr>
          <p:spPr>
            <a:xfrm>
              <a:off x="-143463" y="1783800"/>
              <a:ext cx="6509739" cy="2408775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结论：</a:t>
              </a:r>
              <a:r>
                <a:rPr lang="zh-CN" altLang="en-US" sz="2400" dirty="0"/>
                <a:t>在开源生态中，“人”和“项目”是两大核心因素。人和项目的双向选择构成了开源社区蓬勃发展的基础。</a:t>
              </a:r>
            </a:p>
          </p:txBody>
        </p:sp>
        <p:sp>
          <p:nvSpPr>
            <p:cNvPr id="28" name="任意多边形 27">
              <a:extLst>
                <a:ext uri="{FF2B5EF4-FFF2-40B4-BE49-F238E27FC236}">
                  <a16:creationId xmlns:a16="http://schemas.microsoft.com/office/drawing/2014/main" id="{B595F22A-0752-53A9-41ED-A3CD1DEBB1B7}"/>
                </a:ext>
              </a:extLst>
            </p:cNvPr>
            <p:cNvSpPr/>
            <p:nvPr/>
          </p:nvSpPr>
          <p:spPr bwMode="auto">
            <a:xfrm>
              <a:off x="1264309" y="4597965"/>
              <a:ext cx="252998" cy="230409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任意多边形 22">
              <a:extLst>
                <a:ext uri="{FF2B5EF4-FFF2-40B4-BE49-F238E27FC236}">
                  <a16:creationId xmlns:a16="http://schemas.microsoft.com/office/drawing/2014/main" id="{ECFD5EBC-742C-8666-7B9A-6B08E43B6D8D}"/>
                </a:ext>
              </a:extLst>
            </p:cNvPr>
            <p:cNvSpPr/>
            <p:nvPr/>
          </p:nvSpPr>
          <p:spPr bwMode="auto">
            <a:xfrm>
              <a:off x="6549437" y="4618295"/>
              <a:ext cx="252998" cy="189748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8DB3E6E-EF88-13BA-36C2-43CFF437345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0291" y="3333272"/>
            <a:ext cx="5856201" cy="1999632"/>
            <a:chOff x="1443136" y="1495659"/>
            <a:chExt cx="5514079" cy="171109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C113714-7E8E-7E0D-5DC1-6EF30A786BF5}"/>
                </a:ext>
              </a:extLst>
            </p:cNvPr>
            <p:cNvGrpSpPr/>
            <p:nvPr/>
          </p:nvGrpSpPr>
          <p:grpSpPr>
            <a:xfrm>
              <a:off x="1443136" y="1503639"/>
              <a:ext cx="2805833" cy="1703115"/>
              <a:chOff x="1443136" y="1503639"/>
              <a:chExt cx="2805833" cy="1703115"/>
            </a:xfrm>
          </p:grpSpPr>
          <p:sp>
            <p:nvSpPr>
              <p:cNvPr id="41" name="Title-1">
                <a:extLst>
                  <a:ext uri="{FF2B5EF4-FFF2-40B4-BE49-F238E27FC236}">
                    <a16:creationId xmlns:a16="http://schemas.microsoft.com/office/drawing/2014/main" id="{765C91A5-851F-BAD7-89AA-67A05D011EC1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443136" y="1888573"/>
                <a:ext cx="1735131" cy="376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</a:rPr>
                  <a:t>项目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Body-1">
                <a:extLst>
                  <a:ext uri="{FF2B5EF4-FFF2-40B4-BE49-F238E27FC236}">
                    <a16:creationId xmlns:a16="http://schemas.microsoft.com/office/drawing/2014/main" id="{8B9ECED5-C440-A1C9-27C9-2D7FB3181908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flipH="1">
                <a:off x="1443136" y="2233727"/>
                <a:ext cx="1735131" cy="9730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 algn="ctr" defTabSz="913765">
                  <a:lnSpc>
                    <a:spcPct val="130000"/>
                  </a:lnSpc>
                  <a:buSzPct val="25000"/>
                  <a:defRPr/>
                </a:pPr>
                <a:r>
                  <a:rPr lang="zh-CN" altLang="en-US" dirty="0">
                    <a:latin typeface="Arial" panose="020B0604020202020204" pitchFamily="34" charset="0"/>
                    <a:ea typeface="Microsoft YaHei" panose="020B0503020204020204" pitchFamily="34" charset="-122"/>
                  </a:rPr>
                  <a:t>为项目寻找适合的贡献者，促进项目的蓬勃发展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1">
                <a:extLst>
                  <a:ext uri="{FF2B5EF4-FFF2-40B4-BE49-F238E27FC236}">
                    <a16:creationId xmlns:a16="http://schemas.microsoft.com/office/drawing/2014/main" id="{7657D1AA-C450-CC86-2F78-69FF806C488B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138346" y="1503639"/>
                <a:ext cx="344711" cy="258533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1">
                <a:extLst>
                  <a:ext uri="{FF2B5EF4-FFF2-40B4-BE49-F238E27FC236}">
                    <a16:creationId xmlns:a16="http://schemas.microsoft.com/office/drawing/2014/main" id="{742F6B1E-BB26-FDFE-C3CE-E7539D67636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081449" y="1770151"/>
                <a:ext cx="167520" cy="312253"/>
              </a:xfrm>
              <a:custGeom>
                <a:avLst/>
                <a:gdLst>
                  <a:gd name="T0" fmla="*/ 428 w 6539"/>
                  <a:gd name="T1" fmla="*/ 12187 h 12188"/>
                  <a:gd name="T2" fmla="*/ 201 w 6539"/>
                  <a:gd name="T3" fmla="*/ 11641 h 12188"/>
                  <a:gd name="T4" fmla="*/ 5735 w 6539"/>
                  <a:gd name="T5" fmla="*/ 6108 h 12188"/>
                  <a:gd name="T6" fmla="*/ 201 w 6539"/>
                  <a:gd name="T7" fmla="*/ 574 h 12188"/>
                  <a:gd name="T8" fmla="*/ 205 w 6539"/>
                  <a:gd name="T9" fmla="*/ 126 h 12188"/>
                  <a:gd name="T10" fmla="*/ 654 w 6539"/>
                  <a:gd name="T11" fmla="*/ 122 h 12188"/>
                  <a:gd name="T12" fmla="*/ 6414 w 6539"/>
                  <a:gd name="T13" fmla="*/ 5882 h 12188"/>
                  <a:gd name="T14" fmla="*/ 6414 w 6539"/>
                  <a:gd name="T15" fmla="*/ 6334 h 12188"/>
                  <a:gd name="T16" fmla="*/ 654 w 6539"/>
                  <a:gd name="T17" fmla="*/ 12094 h 12188"/>
                  <a:gd name="T18" fmla="*/ 427 w 6539"/>
                  <a:gd name="T19" fmla="*/ 12188 h 12188"/>
                  <a:gd name="T20" fmla="*/ 428 w 6539"/>
                  <a:gd name="T21" fmla="*/ 12187 h 1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39" h="12188">
                    <a:moveTo>
                      <a:pt x="428" y="12187"/>
                    </a:moveTo>
                    <a:cubicBezTo>
                      <a:pt x="143" y="12187"/>
                      <a:pt x="0" y="11843"/>
                      <a:pt x="201" y="11641"/>
                    </a:cubicBezTo>
                    <a:lnTo>
                      <a:pt x="5735" y="6108"/>
                    </a:lnTo>
                    <a:lnTo>
                      <a:pt x="201" y="574"/>
                    </a:lnTo>
                    <a:cubicBezTo>
                      <a:pt x="80" y="449"/>
                      <a:pt x="82" y="249"/>
                      <a:pt x="205" y="126"/>
                    </a:cubicBezTo>
                    <a:cubicBezTo>
                      <a:pt x="329" y="2"/>
                      <a:pt x="528" y="0"/>
                      <a:pt x="654" y="122"/>
                    </a:cubicBezTo>
                    <a:lnTo>
                      <a:pt x="6414" y="5882"/>
                    </a:lnTo>
                    <a:cubicBezTo>
                      <a:pt x="6539" y="6007"/>
                      <a:pt x="6539" y="6209"/>
                      <a:pt x="6414" y="6334"/>
                    </a:cubicBezTo>
                    <a:lnTo>
                      <a:pt x="654" y="12094"/>
                    </a:lnTo>
                    <a:cubicBezTo>
                      <a:pt x="594" y="12154"/>
                      <a:pt x="512" y="12188"/>
                      <a:pt x="427" y="12188"/>
                    </a:cubicBezTo>
                    <a:lnTo>
                      <a:pt x="428" y="12187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49DE694-20DC-069A-2313-6113E35FF82D}"/>
                </a:ext>
              </a:extLst>
            </p:cNvPr>
            <p:cNvGrpSpPr/>
            <p:nvPr/>
          </p:nvGrpSpPr>
          <p:grpSpPr>
            <a:xfrm>
              <a:off x="4165209" y="1495659"/>
              <a:ext cx="2792006" cy="1711095"/>
              <a:chOff x="4165209" y="1495659"/>
              <a:chExt cx="2792006" cy="1711095"/>
            </a:xfrm>
          </p:grpSpPr>
          <p:sp>
            <p:nvSpPr>
              <p:cNvPr id="37" name="2">
                <a:extLst>
                  <a:ext uri="{FF2B5EF4-FFF2-40B4-BE49-F238E27FC236}">
                    <a16:creationId xmlns:a16="http://schemas.microsoft.com/office/drawing/2014/main" id="{201E87E5-BCD4-1A52-7884-93A20502406E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165209" y="2206647"/>
                <a:ext cx="167520" cy="312253"/>
              </a:xfrm>
              <a:custGeom>
                <a:avLst/>
                <a:gdLst>
                  <a:gd name="T0" fmla="*/ 428 w 6539"/>
                  <a:gd name="T1" fmla="*/ 12187 h 12188"/>
                  <a:gd name="T2" fmla="*/ 201 w 6539"/>
                  <a:gd name="T3" fmla="*/ 11641 h 12188"/>
                  <a:gd name="T4" fmla="*/ 5735 w 6539"/>
                  <a:gd name="T5" fmla="*/ 6108 h 12188"/>
                  <a:gd name="T6" fmla="*/ 201 w 6539"/>
                  <a:gd name="T7" fmla="*/ 574 h 12188"/>
                  <a:gd name="T8" fmla="*/ 205 w 6539"/>
                  <a:gd name="T9" fmla="*/ 126 h 12188"/>
                  <a:gd name="T10" fmla="*/ 654 w 6539"/>
                  <a:gd name="T11" fmla="*/ 122 h 12188"/>
                  <a:gd name="T12" fmla="*/ 6414 w 6539"/>
                  <a:gd name="T13" fmla="*/ 5882 h 12188"/>
                  <a:gd name="T14" fmla="*/ 6414 w 6539"/>
                  <a:gd name="T15" fmla="*/ 6334 h 12188"/>
                  <a:gd name="T16" fmla="*/ 654 w 6539"/>
                  <a:gd name="T17" fmla="*/ 12094 h 12188"/>
                  <a:gd name="T18" fmla="*/ 427 w 6539"/>
                  <a:gd name="T19" fmla="*/ 12188 h 12188"/>
                  <a:gd name="T20" fmla="*/ 428 w 6539"/>
                  <a:gd name="T21" fmla="*/ 12187 h 1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39" h="12188">
                    <a:moveTo>
                      <a:pt x="428" y="12187"/>
                    </a:moveTo>
                    <a:cubicBezTo>
                      <a:pt x="143" y="12187"/>
                      <a:pt x="0" y="11843"/>
                      <a:pt x="201" y="11641"/>
                    </a:cubicBezTo>
                    <a:lnTo>
                      <a:pt x="5735" y="6108"/>
                    </a:lnTo>
                    <a:lnTo>
                      <a:pt x="201" y="574"/>
                    </a:lnTo>
                    <a:cubicBezTo>
                      <a:pt x="80" y="449"/>
                      <a:pt x="82" y="249"/>
                      <a:pt x="205" y="126"/>
                    </a:cubicBezTo>
                    <a:cubicBezTo>
                      <a:pt x="329" y="2"/>
                      <a:pt x="528" y="0"/>
                      <a:pt x="654" y="122"/>
                    </a:cubicBezTo>
                    <a:lnTo>
                      <a:pt x="6414" y="5882"/>
                    </a:lnTo>
                    <a:cubicBezTo>
                      <a:pt x="6539" y="6007"/>
                      <a:pt x="6539" y="6209"/>
                      <a:pt x="6414" y="6334"/>
                    </a:cubicBezTo>
                    <a:lnTo>
                      <a:pt x="654" y="12094"/>
                    </a:lnTo>
                    <a:cubicBezTo>
                      <a:pt x="594" y="12154"/>
                      <a:pt x="512" y="12188"/>
                      <a:pt x="427" y="12188"/>
                    </a:cubicBezTo>
                    <a:lnTo>
                      <a:pt x="428" y="12187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Title-2">
                <a:extLst>
                  <a:ext uri="{FF2B5EF4-FFF2-40B4-BE49-F238E27FC236}">
                    <a16:creationId xmlns:a16="http://schemas.microsoft.com/office/drawing/2014/main" id="{2D8AF764-72B1-D001-BAAC-EB9E737B4AB4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5222084" y="1879410"/>
                <a:ext cx="1735131" cy="39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lvl="0" algn="ctr" defTabSz="913765">
                  <a:buSzPct val="25000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</a:rPr>
                  <a:t>人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Body-2">
                <a:extLst>
                  <a:ext uri="{FF2B5EF4-FFF2-40B4-BE49-F238E27FC236}">
                    <a16:creationId xmlns:a16="http://schemas.microsoft.com/office/drawing/2014/main" id="{32E80BA6-0E62-30CF-A97B-83FD6B52041F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5222084" y="2233727"/>
                <a:ext cx="1735131" cy="9730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 defTabSz="913765">
                  <a:lnSpc>
                    <a:spcPct val="130000"/>
                  </a:lnSpc>
                  <a:buSzPct val="25000"/>
                </a:pPr>
                <a:r>
                  <a:rPr lang="zh-CN" altLang="en-US" dirty="0">
                    <a:latin typeface="Arial" panose="020B0604020202020204" pitchFamily="34" charset="0"/>
                    <a:ea typeface="Microsoft YaHei" panose="020B0503020204020204" pitchFamily="34" charset="-122"/>
                  </a:rPr>
                  <a:t>贡献者为爱发电，选择适合自己的项目</a:t>
                </a:r>
                <a:endPara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0" name="2">
                <a:extLst>
                  <a:ext uri="{FF2B5EF4-FFF2-40B4-BE49-F238E27FC236}">
                    <a16:creationId xmlns:a16="http://schemas.microsoft.com/office/drawing/2014/main" id="{F4EA6103-D74C-EC3E-0B81-891C4839CF18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5917294" y="1495659"/>
                <a:ext cx="344711" cy="274492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FD3524-8690-495B-D383-2EAB8DC08BC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35279" y="1243368"/>
            <a:ext cx="4811811" cy="5086154"/>
            <a:chOff x="1573503" y="1045028"/>
            <a:chExt cx="4811811" cy="508615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A241F72-7A23-7313-AF32-CC0AE0C2A636}"/>
                </a:ext>
              </a:extLst>
            </p:cNvPr>
            <p:cNvGrpSpPr/>
            <p:nvPr/>
          </p:nvGrpSpPr>
          <p:grpSpPr>
            <a:xfrm>
              <a:off x="1578322" y="1045028"/>
              <a:ext cx="4050076" cy="1304933"/>
              <a:chOff x="1578322" y="1045028"/>
              <a:chExt cx="4050076" cy="1304933"/>
            </a:xfrm>
          </p:grpSpPr>
          <p:sp>
            <p:nvSpPr>
              <p:cNvPr id="56" name="Index-1">
                <a:extLst>
                  <a:ext uri="{FF2B5EF4-FFF2-40B4-BE49-F238E27FC236}">
                    <a16:creationId xmlns:a16="http://schemas.microsoft.com/office/drawing/2014/main" id="{858D8C93-0128-4648-A2C6-F4B647D7CAF2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716902" y="1045028"/>
                <a:ext cx="651140" cy="49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01.</a:t>
                </a:r>
              </a:p>
            </p:txBody>
          </p:sp>
          <p:sp>
            <p:nvSpPr>
              <p:cNvPr id="57" name="Body-1">
                <a:extLst>
                  <a:ext uri="{FF2B5EF4-FFF2-40B4-BE49-F238E27FC236}">
                    <a16:creationId xmlns:a16="http://schemas.microsoft.com/office/drawing/2014/main" id="{7E79F2B0-A960-9337-41DA-7E22BC6A646A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>
              <a:xfrm>
                <a:off x="1783813" y="1432013"/>
                <a:ext cx="3844585" cy="8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</a:rPr>
                  <a:t>用户和项目之间的匹配</a:t>
                </a:r>
                <a:endParaRPr kumimoji="0" lang="en-GB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cxnSp>
            <p:nvCxnSpPr>
              <p:cNvPr id="58" name="1">
                <a:extLst>
                  <a:ext uri="{FF2B5EF4-FFF2-40B4-BE49-F238E27FC236}">
                    <a16:creationId xmlns:a16="http://schemas.microsoft.com/office/drawing/2014/main" id="{78016534-52F0-CE56-E39B-C11771C77992}"/>
                  </a:ext>
                </a:extLst>
              </p:cNvPr>
              <p:cNvCxnSpPr>
                <a:cxnSpLocks/>
              </p:cNvCxnSpPr>
              <p:nvPr>
                <p:custDataLst>
                  <p:tags r:id="rId11"/>
                </p:custDataLst>
              </p:nvPr>
            </p:nvCxnSpPr>
            <p:spPr>
              <a:xfrm rot="5400000">
                <a:off x="949393" y="1721032"/>
                <a:ext cx="1257858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B9014B5-97C6-551B-7912-EFEE6BDAFE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04420" y="4852989"/>
              <a:ext cx="4780894" cy="1278193"/>
              <a:chOff x="1573504" y="2949009"/>
              <a:chExt cx="4817625" cy="1282925"/>
            </a:xfrm>
          </p:grpSpPr>
          <p:sp>
            <p:nvSpPr>
              <p:cNvPr id="53" name="Index-3">
                <a:extLst>
                  <a:ext uri="{FF2B5EF4-FFF2-40B4-BE49-F238E27FC236}">
                    <a16:creationId xmlns:a16="http://schemas.microsoft.com/office/drawing/2014/main" id="{C31476F4-C3D9-40CB-B705-B996CD20F829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714402" y="2949009"/>
                <a:ext cx="656143" cy="499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03.</a:t>
                </a:r>
              </a:p>
            </p:txBody>
          </p:sp>
          <p:sp>
            <p:nvSpPr>
              <p:cNvPr id="54" name="Body-3">
                <a:extLst>
                  <a:ext uri="{FF2B5EF4-FFF2-40B4-BE49-F238E27FC236}">
                    <a16:creationId xmlns:a16="http://schemas.microsoft.com/office/drawing/2014/main" id="{8D5ADA12-6132-3F10-135F-A36E662B0496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>
              <a:xfrm>
                <a:off x="1783813" y="3335994"/>
                <a:ext cx="4607316" cy="8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</a:rPr>
                  <a:t>用户和用户之间的互动关系</a:t>
                </a:r>
                <a:endParaRPr kumimoji="0" lang="en-GB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cxnSp>
            <p:nvCxnSpPr>
              <p:cNvPr id="55" name="3">
                <a:extLst>
                  <a:ext uri="{FF2B5EF4-FFF2-40B4-BE49-F238E27FC236}">
                    <a16:creationId xmlns:a16="http://schemas.microsoft.com/office/drawing/2014/main" id="{BBAAC20F-0975-ED5D-F34A-77FBF8884B29}"/>
                  </a:ext>
                </a:extLst>
              </p:cNvPr>
              <p:cNvCxnSpPr>
                <a:cxnSpLocks/>
              </p:cNvCxnSpPr>
              <p:nvPr>
                <p:custDataLst>
                  <p:tags r:id="rId8"/>
                </p:custDataLst>
              </p:nvPr>
            </p:nvCxnSpPr>
            <p:spPr>
              <a:xfrm rot="5400000" flipV="1">
                <a:off x="952505" y="3596373"/>
                <a:ext cx="1256560" cy="14561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AFC7324-0237-F3C2-08A0-C7CCE873EC7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73503" y="2949009"/>
              <a:ext cx="4374653" cy="1282925"/>
              <a:chOff x="6807199" y="1045028"/>
              <a:chExt cx="4351448" cy="1304933"/>
            </a:xfrm>
          </p:grpSpPr>
          <p:sp>
            <p:nvSpPr>
              <p:cNvPr id="49" name="Index-2">
                <a:extLst>
                  <a:ext uri="{FF2B5EF4-FFF2-40B4-BE49-F238E27FC236}">
                    <a16:creationId xmlns:a16="http://schemas.microsoft.com/office/drawing/2014/main" id="{18A8627B-8DFF-4441-A016-D4890FCC5614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930817" y="1045028"/>
                <a:ext cx="647686" cy="506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02.</a:t>
                </a:r>
              </a:p>
            </p:txBody>
          </p:sp>
          <p:sp>
            <p:nvSpPr>
              <p:cNvPr id="51" name="Body-2">
                <a:extLst>
                  <a:ext uri="{FF2B5EF4-FFF2-40B4-BE49-F238E27FC236}">
                    <a16:creationId xmlns:a16="http://schemas.microsoft.com/office/drawing/2014/main" id="{17655F0D-E336-105A-25A2-82E414493B11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6995999" y="1432013"/>
                <a:ext cx="4162648" cy="8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20000"/>
                  </a:lnSpc>
                  <a:buSzPct val="100000"/>
                  <a:defRPr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</a:rPr>
                  <a:t>项目与项目间的协作潜力</a:t>
                </a:r>
                <a:endParaRPr kumimoji="0" lang="en-GB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cxnSp>
            <p:nvCxnSpPr>
              <p:cNvPr id="52" name="2">
                <a:extLst>
                  <a:ext uri="{FF2B5EF4-FFF2-40B4-BE49-F238E27FC236}">
                    <a16:creationId xmlns:a16="http://schemas.microsoft.com/office/drawing/2014/main" id="{117A395B-45E0-C5AF-CEC2-FA322829F3E4}"/>
                  </a:ext>
                </a:extLst>
              </p:cNvPr>
              <p:cNvCxnSpPr>
                <a:cxnSpLocks/>
              </p:cNvCxnSpPr>
              <p:nvPr>
                <p:custDataLst>
                  <p:tags r:id="rId5"/>
                </p:custDataLst>
              </p:nvPr>
            </p:nvCxnSpPr>
            <p:spPr>
              <a:xfrm rot="5400000">
                <a:off x="6178270" y="1721032"/>
                <a:ext cx="1257858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开源生态中的核心要素</a:t>
            </a:r>
            <a:endParaRPr lang="en-US" altLang="zh-CN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8DB3E6E-EF88-13BA-36C2-43CFF437345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65993" y="1649434"/>
            <a:ext cx="5809629" cy="1328780"/>
            <a:chOff x="1292287" y="1495659"/>
            <a:chExt cx="5809629" cy="132878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C113714-7E8E-7E0D-5DC1-6EF30A786BF5}"/>
                </a:ext>
              </a:extLst>
            </p:cNvPr>
            <p:cNvGrpSpPr/>
            <p:nvPr/>
          </p:nvGrpSpPr>
          <p:grpSpPr>
            <a:xfrm>
              <a:off x="1292287" y="1503639"/>
              <a:ext cx="2956682" cy="1320800"/>
              <a:chOff x="1292287" y="1503639"/>
              <a:chExt cx="2956682" cy="1320800"/>
            </a:xfrm>
          </p:grpSpPr>
          <p:sp>
            <p:nvSpPr>
              <p:cNvPr id="68" name="Title-1">
                <a:extLst>
                  <a:ext uri="{FF2B5EF4-FFF2-40B4-BE49-F238E27FC236}">
                    <a16:creationId xmlns:a16="http://schemas.microsoft.com/office/drawing/2014/main" id="{765C91A5-851F-BAD7-89AA-67A05D011EC1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92287" y="1901109"/>
                <a:ext cx="203682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</a:rPr>
                  <a:t>对给定仓库相关仓库的活跃度排名统计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" name="1">
                <a:extLst>
                  <a:ext uri="{FF2B5EF4-FFF2-40B4-BE49-F238E27FC236}">
                    <a16:creationId xmlns:a16="http://schemas.microsoft.com/office/drawing/2014/main" id="{7657D1AA-C450-CC86-2F78-69FF806C488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138346" y="1503639"/>
                <a:ext cx="344711" cy="258533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1">
                <a:extLst>
                  <a:ext uri="{FF2B5EF4-FFF2-40B4-BE49-F238E27FC236}">
                    <a16:creationId xmlns:a16="http://schemas.microsoft.com/office/drawing/2014/main" id="{742F6B1E-BB26-FDFE-C3CE-E7539D67636D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4081449" y="1770151"/>
                <a:ext cx="167520" cy="312253"/>
              </a:xfrm>
              <a:custGeom>
                <a:avLst/>
                <a:gdLst>
                  <a:gd name="T0" fmla="*/ 428 w 6539"/>
                  <a:gd name="T1" fmla="*/ 12187 h 12188"/>
                  <a:gd name="T2" fmla="*/ 201 w 6539"/>
                  <a:gd name="T3" fmla="*/ 11641 h 12188"/>
                  <a:gd name="T4" fmla="*/ 5735 w 6539"/>
                  <a:gd name="T5" fmla="*/ 6108 h 12188"/>
                  <a:gd name="T6" fmla="*/ 201 w 6539"/>
                  <a:gd name="T7" fmla="*/ 574 h 12188"/>
                  <a:gd name="T8" fmla="*/ 205 w 6539"/>
                  <a:gd name="T9" fmla="*/ 126 h 12188"/>
                  <a:gd name="T10" fmla="*/ 654 w 6539"/>
                  <a:gd name="T11" fmla="*/ 122 h 12188"/>
                  <a:gd name="T12" fmla="*/ 6414 w 6539"/>
                  <a:gd name="T13" fmla="*/ 5882 h 12188"/>
                  <a:gd name="T14" fmla="*/ 6414 w 6539"/>
                  <a:gd name="T15" fmla="*/ 6334 h 12188"/>
                  <a:gd name="T16" fmla="*/ 654 w 6539"/>
                  <a:gd name="T17" fmla="*/ 12094 h 12188"/>
                  <a:gd name="T18" fmla="*/ 427 w 6539"/>
                  <a:gd name="T19" fmla="*/ 12188 h 12188"/>
                  <a:gd name="T20" fmla="*/ 428 w 6539"/>
                  <a:gd name="T21" fmla="*/ 12187 h 1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39" h="12188">
                    <a:moveTo>
                      <a:pt x="428" y="12187"/>
                    </a:moveTo>
                    <a:cubicBezTo>
                      <a:pt x="143" y="12187"/>
                      <a:pt x="0" y="11843"/>
                      <a:pt x="201" y="11641"/>
                    </a:cubicBezTo>
                    <a:lnTo>
                      <a:pt x="5735" y="6108"/>
                    </a:lnTo>
                    <a:lnTo>
                      <a:pt x="201" y="574"/>
                    </a:lnTo>
                    <a:cubicBezTo>
                      <a:pt x="80" y="449"/>
                      <a:pt x="82" y="249"/>
                      <a:pt x="205" y="126"/>
                    </a:cubicBezTo>
                    <a:cubicBezTo>
                      <a:pt x="329" y="2"/>
                      <a:pt x="528" y="0"/>
                      <a:pt x="654" y="122"/>
                    </a:cubicBezTo>
                    <a:lnTo>
                      <a:pt x="6414" y="5882"/>
                    </a:lnTo>
                    <a:cubicBezTo>
                      <a:pt x="6539" y="6007"/>
                      <a:pt x="6539" y="6209"/>
                      <a:pt x="6414" y="6334"/>
                    </a:cubicBezTo>
                    <a:lnTo>
                      <a:pt x="654" y="12094"/>
                    </a:lnTo>
                    <a:cubicBezTo>
                      <a:pt x="594" y="12154"/>
                      <a:pt x="512" y="12188"/>
                      <a:pt x="427" y="12188"/>
                    </a:cubicBezTo>
                    <a:lnTo>
                      <a:pt x="428" y="12187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49DE694-20DC-069A-2313-6113E35FF82D}"/>
                </a:ext>
              </a:extLst>
            </p:cNvPr>
            <p:cNvGrpSpPr/>
            <p:nvPr/>
          </p:nvGrpSpPr>
          <p:grpSpPr>
            <a:xfrm>
              <a:off x="4165209" y="1495659"/>
              <a:ext cx="2936707" cy="1254951"/>
              <a:chOff x="4165209" y="1495659"/>
              <a:chExt cx="2936707" cy="1254951"/>
            </a:xfrm>
          </p:grpSpPr>
          <p:sp>
            <p:nvSpPr>
              <p:cNvPr id="64" name="2">
                <a:extLst>
                  <a:ext uri="{FF2B5EF4-FFF2-40B4-BE49-F238E27FC236}">
                    <a16:creationId xmlns:a16="http://schemas.microsoft.com/office/drawing/2014/main" id="{201E87E5-BCD4-1A52-7884-93A20502406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 flipH="1">
                <a:off x="4165209" y="2206647"/>
                <a:ext cx="167520" cy="312253"/>
              </a:xfrm>
              <a:custGeom>
                <a:avLst/>
                <a:gdLst>
                  <a:gd name="T0" fmla="*/ 428 w 6539"/>
                  <a:gd name="T1" fmla="*/ 12187 h 12188"/>
                  <a:gd name="T2" fmla="*/ 201 w 6539"/>
                  <a:gd name="T3" fmla="*/ 11641 h 12188"/>
                  <a:gd name="T4" fmla="*/ 5735 w 6539"/>
                  <a:gd name="T5" fmla="*/ 6108 h 12188"/>
                  <a:gd name="T6" fmla="*/ 201 w 6539"/>
                  <a:gd name="T7" fmla="*/ 574 h 12188"/>
                  <a:gd name="T8" fmla="*/ 205 w 6539"/>
                  <a:gd name="T9" fmla="*/ 126 h 12188"/>
                  <a:gd name="T10" fmla="*/ 654 w 6539"/>
                  <a:gd name="T11" fmla="*/ 122 h 12188"/>
                  <a:gd name="T12" fmla="*/ 6414 w 6539"/>
                  <a:gd name="T13" fmla="*/ 5882 h 12188"/>
                  <a:gd name="T14" fmla="*/ 6414 w 6539"/>
                  <a:gd name="T15" fmla="*/ 6334 h 12188"/>
                  <a:gd name="T16" fmla="*/ 654 w 6539"/>
                  <a:gd name="T17" fmla="*/ 12094 h 12188"/>
                  <a:gd name="T18" fmla="*/ 427 w 6539"/>
                  <a:gd name="T19" fmla="*/ 12188 h 12188"/>
                  <a:gd name="T20" fmla="*/ 428 w 6539"/>
                  <a:gd name="T21" fmla="*/ 12187 h 1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39" h="12188">
                    <a:moveTo>
                      <a:pt x="428" y="12187"/>
                    </a:moveTo>
                    <a:cubicBezTo>
                      <a:pt x="143" y="12187"/>
                      <a:pt x="0" y="11843"/>
                      <a:pt x="201" y="11641"/>
                    </a:cubicBezTo>
                    <a:lnTo>
                      <a:pt x="5735" y="6108"/>
                    </a:lnTo>
                    <a:lnTo>
                      <a:pt x="201" y="574"/>
                    </a:lnTo>
                    <a:cubicBezTo>
                      <a:pt x="80" y="449"/>
                      <a:pt x="82" y="249"/>
                      <a:pt x="205" y="126"/>
                    </a:cubicBezTo>
                    <a:cubicBezTo>
                      <a:pt x="329" y="2"/>
                      <a:pt x="528" y="0"/>
                      <a:pt x="654" y="122"/>
                    </a:cubicBezTo>
                    <a:lnTo>
                      <a:pt x="6414" y="5882"/>
                    </a:lnTo>
                    <a:cubicBezTo>
                      <a:pt x="6539" y="6007"/>
                      <a:pt x="6539" y="6209"/>
                      <a:pt x="6414" y="6334"/>
                    </a:cubicBezTo>
                    <a:lnTo>
                      <a:pt x="654" y="12094"/>
                    </a:lnTo>
                    <a:cubicBezTo>
                      <a:pt x="594" y="12154"/>
                      <a:pt x="512" y="12188"/>
                      <a:pt x="427" y="12188"/>
                    </a:cubicBezTo>
                    <a:lnTo>
                      <a:pt x="428" y="12187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Title-2">
                <a:extLst>
                  <a:ext uri="{FF2B5EF4-FFF2-40B4-BE49-F238E27FC236}">
                    <a16:creationId xmlns:a16="http://schemas.microsoft.com/office/drawing/2014/main" id="{2D8AF764-72B1-D001-BAAC-EB9E737B4AB4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077379" y="1827280"/>
                <a:ext cx="202453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</a:rPr>
                  <a:t>对给定仓库相关仓库的</a:t>
                </a:r>
                <a:r>
                  <a:rPr kumimoji="0" lang="en-US" altLang="zh-CN" b="1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</a:rPr>
                  <a:t>Openrank</a:t>
                </a: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</a:rPr>
                  <a:t>排名统计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" name="2">
                <a:extLst>
                  <a:ext uri="{FF2B5EF4-FFF2-40B4-BE49-F238E27FC236}">
                    <a16:creationId xmlns:a16="http://schemas.microsoft.com/office/drawing/2014/main" id="{F4EA6103-D74C-EC3E-0B81-891C4839CF18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5917294" y="1495659"/>
                <a:ext cx="344711" cy="274492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48" y="3126658"/>
            <a:ext cx="5795793" cy="326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56" y="3126659"/>
            <a:ext cx="5795792" cy="326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1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开源生态中的核心要素</a:t>
            </a:r>
            <a:endParaRPr lang="en-US" altLang="zh-CN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8DB3E6E-EF88-13BA-36C2-43CFF437345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30366" y="1641454"/>
            <a:ext cx="5809629" cy="1328779"/>
            <a:chOff x="1292287" y="1495659"/>
            <a:chExt cx="5809629" cy="132877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C113714-7E8E-7E0D-5DC1-6EF30A786BF5}"/>
                </a:ext>
              </a:extLst>
            </p:cNvPr>
            <p:cNvGrpSpPr/>
            <p:nvPr/>
          </p:nvGrpSpPr>
          <p:grpSpPr>
            <a:xfrm>
              <a:off x="1292287" y="1503639"/>
              <a:ext cx="2956682" cy="1320799"/>
              <a:chOff x="1292287" y="1503639"/>
              <a:chExt cx="2956682" cy="1320799"/>
            </a:xfrm>
          </p:grpSpPr>
          <p:sp>
            <p:nvSpPr>
              <p:cNvPr id="68" name="Title-1">
                <a:extLst>
                  <a:ext uri="{FF2B5EF4-FFF2-40B4-BE49-F238E27FC236}">
                    <a16:creationId xmlns:a16="http://schemas.microsoft.com/office/drawing/2014/main" id="{765C91A5-851F-BAD7-89AA-67A05D011EC1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92287" y="1901108"/>
                <a:ext cx="203682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</a:rPr>
                  <a:t>基于活跃度及</a:t>
                </a:r>
                <a:r>
                  <a:rPr kumimoji="0" lang="en-US" altLang="zh-CN" b="1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</a:rPr>
                  <a:t>Openrank</a:t>
                </a: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</a:rPr>
                  <a:t>数据的活跃指数分析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" name="1">
                <a:extLst>
                  <a:ext uri="{FF2B5EF4-FFF2-40B4-BE49-F238E27FC236}">
                    <a16:creationId xmlns:a16="http://schemas.microsoft.com/office/drawing/2014/main" id="{7657D1AA-C450-CC86-2F78-69FF806C488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138346" y="1503639"/>
                <a:ext cx="344711" cy="258533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1">
                <a:extLst>
                  <a:ext uri="{FF2B5EF4-FFF2-40B4-BE49-F238E27FC236}">
                    <a16:creationId xmlns:a16="http://schemas.microsoft.com/office/drawing/2014/main" id="{742F6B1E-BB26-FDFE-C3CE-E7539D67636D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4081449" y="1770151"/>
                <a:ext cx="167520" cy="312253"/>
              </a:xfrm>
              <a:custGeom>
                <a:avLst/>
                <a:gdLst>
                  <a:gd name="T0" fmla="*/ 428 w 6539"/>
                  <a:gd name="T1" fmla="*/ 12187 h 12188"/>
                  <a:gd name="T2" fmla="*/ 201 w 6539"/>
                  <a:gd name="T3" fmla="*/ 11641 h 12188"/>
                  <a:gd name="T4" fmla="*/ 5735 w 6539"/>
                  <a:gd name="T5" fmla="*/ 6108 h 12188"/>
                  <a:gd name="T6" fmla="*/ 201 w 6539"/>
                  <a:gd name="T7" fmla="*/ 574 h 12188"/>
                  <a:gd name="T8" fmla="*/ 205 w 6539"/>
                  <a:gd name="T9" fmla="*/ 126 h 12188"/>
                  <a:gd name="T10" fmla="*/ 654 w 6539"/>
                  <a:gd name="T11" fmla="*/ 122 h 12188"/>
                  <a:gd name="T12" fmla="*/ 6414 w 6539"/>
                  <a:gd name="T13" fmla="*/ 5882 h 12188"/>
                  <a:gd name="T14" fmla="*/ 6414 w 6539"/>
                  <a:gd name="T15" fmla="*/ 6334 h 12188"/>
                  <a:gd name="T16" fmla="*/ 654 w 6539"/>
                  <a:gd name="T17" fmla="*/ 12094 h 12188"/>
                  <a:gd name="T18" fmla="*/ 427 w 6539"/>
                  <a:gd name="T19" fmla="*/ 12188 h 12188"/>
                  <a:gd name="T20" fmla="*/ 428 w 6539"/>
                  <a:gd name="T21" fmla="*/ 12187 h 1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39" h="12188">
                    <a:moveTo>
                      <a:pt x="428" y="12187"/>
                    </a:moveTo>
                    <a:cubicBezTo>
                      <a:pt x="143" y="12187"/>
                      <a:pt x="0" y="11843"/>
                      <a:pt x="201" y="11641"/>
                    </a:cubicBezTo>
                    <a:lnTo>
                      <a:pt x="5735" y="6108"/>
                    </a:lnTo>
                    <a:lnTo>
                      <a:pt x="201" y="574"/>
                    </a:lnTo>
                    <a:cubicBezTo>
                      <a:pt x="80" y="449"/>
                      <a:pt x="82" y="249"/>
                      <a:pt x="205" y="126"/>
                    </a:cubicBezTo>
                    <a:cubicBezTo>
                      <a:pt x="329" y="2"/>
                      <a:pt x="528" y="0"/>
                      <a:pt x="654" y="122"/>
                    </a:cubicBezTo>
                    <a:lnTo>
                      <a:pt x="6414" y="5882"/>
                    </a:lnTo>
                    <a:cubicBezTo>
                      <a:pt x="6539" y="6007"/>
                      <a:pt x="6539" y="6209"/>
                      <a:pt x="6414" y="6334"/>
                    </a:cubicBezTo>
                    <a:lnTo>
                      <a:pt x="654" y="12094"/>
                    </a:lnTo>
                    <a:cubicBezTo>
                      <a:pt x="594" y="12154"/>
                      <a:pt x="512" y="12188"/>
                      <a:pt x="427" y="12188"/>
                    </a:cubicBezTo>
                    <a:lnTo>
                      <a:pt x="428" y="12187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49DE694-20DC-069A-2313-6113E35FF82D}"/>
                </a:ext>
              </a:extLst>
            </p:cNvPr>
            <p:cNvGrpSpPr/>
            <p:nvPr/>
          </p:nvGrpSpPr>
          <p:grpSpPr>
            <a:xfrm>
              <a:off x="4165209" y="1495659"/>
              <a:ext cx="2936707" cy="1254950"/>
              <a:chOff x="4165209" y="1495659"/>
              <a:chExt cx="2936707" cy="1254950"/>
            </a:xfrm>
          </p:grpSpPr>
          <p:sp>
            <p:nvSpPr>
              <p:cNvPr id="64" name="2">
                <a:extLst>
                  <a:ext uri="{FF2B5EF4-FFF2-40B4-BE49-F238E27FC236}">
                    <a16:creationId xmlns:a16="http://schemas.microsoft.com/office/drawing/2014/main" id="{201E87E5-BCD4-1A52-7884-93A20502406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 flipH="1">
                <a:off x="4165209" y="2206647"/>
                <a:ext cx="167520" cy="312253"/>
              </a:xfrm>
              <a:custGeom>
                <a:avLst/>
                <a:gdLst>
                  <a:gd name="T0" fmla="*/ 428 w 6539"/>
                  <a:gd name="T1" fmla="*/ 12187 h 12188"/>
                  <a:gd name="T2" fmla="*/ 201 w 6539"/>
                  <a:gd name="T3" fmla="*/ 11641 h 12188"/>
                  <a:gd name="T4" fmla="*/ 5735 w 6539"/>
                  <a:gd name="T5" fmla="*/ 6108 h 12188"/>
                  <a:gd name="T6" fmla="*/ 201 w 6539"/>
                  <a:gd name="T7" fmla="*/ 574 h 12188"/>
                  <a:gd name="T8" fmla="*/ 205 w 6539"/>
                  <a:gd name="T9" fmla="*/ 126 h 12188"/>
                  <a:gd name="T10" fmla="*/ 654 w 6539"/>
                  <a:gd name="T11" fmla="*/ 122 h 12188"/>
                  <a:gd name="T12" fmla="*/ 6414 w 6539"/>
                  <a:gd name="T13" fmla="*/ 5882 h 12188"/>
                  <a:gd name="T14" fmla="*/ 6414 w 6539"/>
                  <a:gd name="T15" fmla="*/ 6334 h 12188"/>
                  <a:gd name="T16" fmla="*/ 654 w 6539"/>
                  <a:gd name="T17" fmla="*/ 12094 h 12188"/>
                  <a:gd name="T18" fmla="*/ 427 w 6539"/>
                  <a:gd name="T19" fmla="*/ 12188 h 12188"/>
                  <a:gd name="T20" fmla="*/ 428 w 6539"/>
                  <a:gd name="T21" fmla="*/ 12187 h 1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39" h="12188">
                    <a:moveTo>
                      <a:pt x="428" y="12187"/>
                    </a:moveTo>
                    <a:cubicBezTo>
                      <a:pt x="143" y="12187"/>
                      <a:pt x="0" y="11843"/>
                      <a:pt x="201" y="11641"/>
                    </a:cubicBezTo>
                    <a:lnTo>
                      <a:pt x="5735" y="6108"/>
                    </a:lnTo>
                    <a:lnTo>
                      <a:pt x="201" y="574"/>
                    </a:lnTo>
                    <a:cubicBezTo>
                      <a:pt x="80" y="449"/>
                      <a:pt x="82" y="249"/>
                      <a:pt x="205" y="126"/>
                    </a:cubicBezTo>
                    <a:cubicBezTo>
                      <a:pt x="329" y="2"/>
                      <a:pt x="528" y="0"/>
                      <a:pt x="654" y="122"/>
                    </a:cubicBezTo>
                    <a:lnTo>
                      <a:pt x="6414" y="5882"/>
                    </a:lnTo>
                    <a:cubicBezTo>
                      <a:pt x="6539" y="6007"/>
                      <a:pt x="6539" y="6209"/>
                      <a:pt x="6414" y="6334"/>
                    </a:cubicBezTo>
                    <a:lnTo>
                      <a:pt x="654" y="12094"/>
                    </a:lnTo>
                    <a:cubicBezTo>
                      <a:pt x="594" y="12154"/>
                      <a:pt x="512" y="12188"/>
                      <a:pt x="427" y="12188"/>
                    </a:cubicBezTo>
                    <a:lnTo>
                      <a:pt x="428" y="12187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Title-2">
                <a:extLst>
                  <a:ext uri="{FF2B5EF4-FFF2-40B4-BE49-F238E27FC236}">
                    <a16:creationId xmlns:a16="http://schemas.microsoft.com/office/drawing/2014/main" id="{2D8AF764-72B1-D001-BAAC-EB9E737B4AB4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077379" y="1827279"/>
                <a:ext cx="202453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b="1" dirty="0">
                    <a:latin typeface="Arial" panose="020B0604020202020204" pitchFamily="34" charset="0"/>
                    <a:ea typeface="Microsoft YaHei" panose="020B0503020204020204" pitchFamily="34" charset="-122"/>
                  </a:rPr>
                  <a:t>基于共同作者数量和共同标签的相似度分析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" name="2">
                <a:extLst>
                  <a:ext uri="{FF2B5EF4-FFF2-40B4-BE49-F238E27FC236}">
                    <a16:creationId xmlns:a16="http://schemas.microsoft.com/office/drawing/2014/main" id="{F4EA6103-D74C-EC3E-0B81-891C4839CF18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5917294" y="1495659"/>
                <a:ext cx="344711" cy="274492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08" y="3292783"/>
            <a:ext cx="5073789" cy="286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9" y="3282750"/>
            <a:ext cx="5024429" cy="287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14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开源生态中的核心要素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56" y="1194617"/>
            <a:ext cx="9710994" cy="485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5147698" y="6241023"/>
            <a:ext cx="2934929" cy="355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活跃度得分统计图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1326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.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34"/>
  <p:tag name="OP_SCP_COMPONENT_INFO" val="{&quot;title&quot;:&quot;扁平3项列表PPT组件&quot;,&quot;description&quot;:&quot;扁平3项列表PPT组件&quot;,&quot;keywords&quot;:[&quot;扁平&quot;,&quot;3项&quot;,&quot;列表&quot;,&quot;PPT组件&quot;],&quot;labels&quot;:[]}"/>
  <p:tag name="OP_SCP_GROUP_ID" val="c43786e3-ca88-9a76-de86-377acc86b5ff"/>
  <p:tag name="OP_SCP_ITEM_COUNT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，单击此处添加文本，单击此处添加文本。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，单击此处添加文本。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，单击此处添加文本。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，单击此处添加文本，单击此处添加文本，单击此处添加文本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，单击此处添加文本，单击此处添加文本。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，单击此处添加文本。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，单击此处添加文本。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59"/>
  <p:tag name="OP_SCP_COMPONENT_INFO" val="{&quot;title&quot;:&quot;扁平5项总分PPT组件&quot;,&quot;description&quot;:&quot;扁平5项总分PPT组件&quot;,&quot;keywords&quot;:[&quot;扁平&quot;,&quot;5项&quot;,&quot;总分&quot;,&quot;PPT组件&quot;],&quot;labels&quot;:[]}"/>
  <p:tag name="OP_SCP_GROUP_ID" val="2bb8fc1b-f8f1-3606-e7ca-bfa05fd41cfc"/>
  <p:tag name="OP_SCP_ITEM_COUNT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0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6"/>
  <p:tag name="OP_SCP_DEFAULT_TEXT" val="单击此处添加文本，单击此处添加文本，单击此处添加文本，单击此处添加文本。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，单击此处添加文本，单击此处添加文本，单击此处添加文本。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，单击此处添加文本，单击此处添加文本。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。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，单击此处添加文本。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，单击此处添加文本。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添加标题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。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02"/>
  <p:tag name="OP_SCP_COMPONENT_INFO" val="{&quot;title&quot;:&quot;渐变2项循环PPT组件&quot;,&quot;description&quot;:&quot;渐变2项循环PPT组件&quot;,&quot;keywords&quot;:[&quot;渐变&quot;,&quot;2项&quot;,&quot;循环&quot;,&quot;PPT组件&quot;],&quot;labels&quot;:[]}"/>
  <p:tag name="OP_SCP_GROUP_ID" val="3358b85d-402d-1526-458c-fad1ffdc7dfb"/>
  <p:tag name="OP_SCP_ITEM_COUNT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02"/>
  <p:tag name="OP_SCP_COMPONENT_INFO" val="{&quot;title&quot;:&quot;渐变2项循环PPT组件&quot;,&quot;description&quot;:&quot;渐变2项循环PPT组件&quot;,&quot;keywords&quot;:[&quot;渐变&quot;,&quot;2项&quot;,&quot;循环&quot;,&quot;PPT组件&quot;],&quot;labels&quot;:[]}"/>
  <p:tag name="OP_SCP_GROUP_ID" val="3358b85d-402d-1526-458c-fad1ffdc7dfb"/>
  <p:tag name="OP_SCP_ITEM_COUN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02"/>
  <p:tag name="OP_SCP_COMPONENT_INFO" val="{&quot;title&quot;:&quot;渐变2项循环PPT组件&quot;,&quot;description&quot;:&quot;渐变2项循环PPT组件&quot;,&quot;keywords&quot;:[&quot;渐变&quot;,&quot;2项&quot;,&quot;循环&quot;,&quot;PPT组件&quot;],&quot;labels&quot;:[]}"/>
  <p:tag name="OP_SCP_GROUP_ID" val="3358b85d-402d-1526-458c-fad1ffdc7dfb"/>
  <p:tag name="OP_SCP_ITEM_COUNT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3"/>
  <p:tag name="OP_SCP_COMPONENT_INFO" val="{&quot;title&quot;:&quot;扁平3项纯文本PPT组件&quot;,&quot;description&quot;:&quot;扁平3项纯文本PPT组件&quot;,&quot;keywords&quot;:[&quot;扁平&quot;,&quot;3项&quot;,&quot;纯文本&quot;,&quot;PPT组件&quot;],&quot;labels&quot;:[]}"/>
  <p:tag name="OP_SCP_GROUP_ID" val="8cd59e33-68c6-1f9e-eb51-926fd752c31f"/>
  <p:tag name="OP_SCP_ITEM_COUNT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44"/>
  <p:tag name="OP_SCP_COMPONENT_INFO" val="{&quot;title&quot;:&quot;渐变3项流程PPT组件&quot;,&quot;description&quot;:&quot;渐变3项流程PPT组件&quot;,&quot;keywords&quot;:[&quot;渐变&quot;,&quot;3项&quot;,&quot;流程&quot;,&quot;PPT组件&quot;],&quot;labels&quot;:[]}"/>
  <p:tag name="OP_SCP_GROUP_ID" val="68f8e69a-5f14-a131-9f15-d057e87454ce"/>
  <p:tag name="OP_SCP_ITEM_COUNT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。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。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。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26"/>
  <p:tag name="OP_SCP_COMPONENT_INFO" val="{&quot;title&quot;:&quot;扁平4项纯文本PPT组件&quot;,&quot;description&quot;:&quot;扁平4项纯文本PPT组件&quot;,&quot;keywords&quot;:[&quot;扁平&quot;,&quot;4项&quot;,&quot;纯文本&quot;,&quot;PPT组件&quot;],&quot;labels&quot;:[]}"/>
  <p:tag name="OP_SCP_GROUP_ID" val="b2ff01ab-9a7e-8e39-4ad4-9fb5307d4925"/>
  <p:tag name="OP_SCP_ITEM_COUNT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，单击此处添加文本，单击此处添加文本，单击此处添加文本。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，单击此处添加文本，单击此处添加文本，单击此处添加文本，单击此处添加文本，单击此处添加文本。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，单击此处添加文本，单击此处添加文本，单击此处添加文本。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，单击此处添加文本，单击此处添加文本，单击此处添加文本，单击此处添加文本。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，单击此处添加文本，单击此处添加文本，单击此处添加文本。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26"/>
  <p:tag name="OP_SCP_COMPONENT_INFO" val="{&quot;title&quot;:&quot;扁平4项纯文本PPT组件&quot;,&quot;description&quot;:&quot;扁平4项纯文本PPT组件&quot;,&quot;keywords&quot;:[&quot;扁平&quot;,&quot;4项&quot;,&quot;纯文本&quot;,&quot;PPT组件&quot;],&quot;labels&quot;:[]}"/>
  <p:tag name="OP_SCP_GROUP_ID" val="b2ff01ab-9a7e-8e39-4ad4-9fb5307d4925"/>
  <p:tag name="OP_SCP_ITEM_COU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，单击此处添加文本，单击此处添加文本，单击此处添加文本，单击此处添加文本，单击此处添加文本。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.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，单击此处添加文本，单击此处添加文本，单击此处添加文本。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，单击此处添加文本，单击此处添加文本，单击此处添加文本，单击此处添加文本。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，单击此处添加文本，单击此处添加文本，单击此处添加文本，单击此处添加文本。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，单击此处添加文本，单击此处添加文本，单击此处添加文本。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26"/>
  <p:tag name="OP_SCP_COMPONENT_INFO" val="{&quot;title&quot;:&quot;扁平4项纯文本PPT组件&quot;,&quot;description&quot;:&quot;扁平4项纯文本PPT组件&quot;,&quot;keywords&quot;:[&quot;扁平&quot;,&quot;4项&quot;,&quot;纯文本&quot;,&quot;PPT组件&quot;],&quot;labels&quot;:[]}"/>
  <p:tag name="OP_SCP_GROUP_ID" val="b2ff01ab-9a7e-8e39-4ad4-9fb5307d4925"/>
  <p:tag name="OP_SCP_ITEM_COUNT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，单击此处添加文本，单击此处添加文本，单击此处添加文本，单击此处添加文本，单击此处添加文本。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，单击此处添加文本，单击此处添加文本，单击此处添加文本。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，单击此处添加文本，单击此处添加文本，单击此处添加文本，单击此处添加文本。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，单击此处添加文本，单击此处添加文本，单击此处添加文本。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34"/>
  <p:tag name="OP_SCP_COMPONENT_INFO" val="{&quot;title&quot;:&quot;扁平3项列表PPT组件&quot;,&quot;description&quot;:&quot;扁平3项列表PPT组件&quot;,&quot;keywords&quot;:[&quot;扁平&quot;,&quot;3项&quot;,&quot;列表&quot;,&quot;PPT组件&quot;],&quot;labels&quot;:[]}"/>
  <p:tag name="OP_SCP_GROUP_ID" val="c43786e3-ca88-9a76-de86-377acc86b5ff"/>
  <p:tag name="OP_SCP_ITEM_COUNT" val="3"/>
</p:tagLst>
</file>

<file path=ppt/theme/theme1.xml><?xml version="1.0" encoding="utf-8"?>
<a:theme xmlns:a="http://schemas.openxmlformats.org/drawingml/2006/main" name="Designed by OfficePLUS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36DCF"/>
      </a:accent1>
      <a:accent2>
        <a:srgbClr val="16BEE0"/>
      </a:accent2>
      <a:accent3>
        <a:srgbClr val="8792A1"/>
      </a:accent3>
      <a:accent4>
        <a:srgbClr val="98A1AE"/>
      </a:accent4>
      <a:accent5>
        <a:srgbClr val="A7AEB9"/>
      </a:accent5>
      <a:accent6>
        <a:srgbClr val="A7AEB9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1903</Words>
  <Application>Microsoft Office PowerPoint</Application>
  <PresentationFormat>宽屏</PresentationFormat>
  <Paragraphs>194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等线</vt:lpstr>
      <vt:lpstr>Arial</vt:lpstr>
      <vt:lpstr>Designed by OfficePLUS</vt:lpstr>
      <vt:lpstr>OpenChain</vt:lpstr>
      <vt:lpstr>PowerPoint 演示文稿</vt:lpstr>
      <vt:lpstr>项目背景</vt:lpstr>
      <vt:lpstr>案例分析：</vt:lpstr>
      <vt:lpstr>案例分析：</vt:lpstr>
      <vt:lpstr>开源生态中的核心要素</vt:lpstr>
      <vt:lpstr>开源生态中的核心要素</vt:lpstr>
      <vt:lpstr>开源生态中的核心要素</vt:lpstr>
      <vt:lpstr>开源生态中的核心要素</vt:lpstr>
      <vt:lpstr>开源生态中的核心要素</vt:lpstr>
      <vt:lpstr>目标与任务</vt:lpstr>
      <vt:lpstr>项目主要方向</vt:lpstr>
      <vt:lpstr>1. 项目与项目：构建开源项目协作网络</vt:lpstr>
      <vt:lpstr>1. 项目与项目：构建开源项目协作网络</vt:lpstr>
      <vt:lpstr>2. 人与人：贡献者协作潜力与好友推荐</vt:lpstr>
      <vt:lpstr>2. 人与人：贡献者协作潜力与好友推荐</vt:lpstr>
      <vt:lpstr>3. 项目与人：双向选择推荐系统</vt:lpstr>
      <vt:lpstr>3. 项目与人：双向选择推荐系统</vt:lpstr>
      <vt:lpstr>关键技术与应用场景</vt:lpstr>
      <vt:lpstr>关键技术与使用工具</vt:lpstr>
      <vt:lpstr>可能的应用场景</vt:lpstr>
      <vt:lpstr>预期成果</vt:lpstr>
      <vt:lpstr>预期成果</vt:lpstr>
      <vt:lpstr>预期成果</vt:lpstr>
      <vt:lpstr>Thank you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宏伟 王</cp:lastModifiedBy>
  <cp:revision>23</cp:revision>
  <cp:lastPrinted>2024-10-30T16:00:00Z</cp:lastPrinted>
  <dcterms:created xsi:type="dcterms:W3CDTF">2024-10-30T16:00:00Z</dcterms:created>
  <dcterms:modified xsi:type="dcterms:W3CDTF">2024-12-18T13:31:14Z</dcterms:modified>
</cp:coreProperties>
</file>