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72" r:id="rId10"/>
    <p:sldId id="263" r:id="rId11"/>
    <p:sldId id="269" r:id="rId12"/>
    <p:sldId id="270" r:id="rId13"/>
    <p:sldId id="271" r:id="rId14"/>
    <p:sldId id="266" r:id="rId15"/>
    <p:sldId id="262" r:id="rId16"/>
    <p:sldId id="26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By Simone Giampà and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2685875" y="1813875"/>
            <a:ext cx="343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 tempo di vita della cavità o dei portatori,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7108" y="1460063"/>
            <a:ext cx="6710303" cy="53547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141413" y="1582230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probabilità di rumore la soglia si alza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413" y="1616657"/>
            <a:ext cx="9456512" cy="482719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679196" y="1874617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diminuire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della probabilità di emissione stimolata, la soglia si alza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5998128" y="4739780"/>
            <a:ext cx="439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base al modello del paper originale, non abbiamo esattamente una probabilità di emissione stimolata, ma una soglia di fotoni adiacenti. Aumentando tale soglia, diminuisce la probabilità di 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179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34376"/>
            <a:ext cx="10017967" cy="55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928635" y="6409877"/>
            <a:ext cx="108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44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5239433" y="3463136"/>
            <a:ext cx="17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 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5" y="5389827"/>
            <a:ext cx="1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386E78F-2B63-4B44-B45F-E0FC601A80E5}"/>
              </a:ext>
            </a:extLst>
          </p:cNvPr>
          <p:cNvCxnSpPr>
            <a:cxnSpLocks/>
          </p:cNvCxnSpPr>
          <p:nvPr/>
        </p:nvCxnSpPr>
        <p:spPr>
          <a:xfrm>
            <a:off x="5924401" y="3899425"/>
            <a:ext cx="0" cy="40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lo </a:t>
            </a:r>
            <a:r>
              <a:rPr lang="it-IT" i="1" dirty="0" err="1">
                <a:solidFill>
                  <a:schemeClr val="bg1"/>
                </a:solidFill>
              </a:rPr>
              <a:t>stimulatedEmissionThreshold</a:t>
            </a:r>
            <a:r>
              <a:rPr lang="it-IT" dirty="0">
                <a:solidFill>
                  <a:schemeClr val="bg1"/>
                </a:solidFill>
              </a:rPr>
              <a:t> è stato aumentato per evidenziare il transitorio</a:t>
            </a:r>
          </a:p>
        </p:txBody>
      </p: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555163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 Cosa succede se questi due effetti vengono separati?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0.02;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:r>
                  <a:rPr lang="el-GR" dirty="0"/>
                  <a:t>τ</a:t>
                </a:r>
                <a:r>
                  <a:rPr lang="it-IT" sz="1400" dirty="0"/>
                  <a:t>a</a:t>
                </a:r>
                <a:r>
                  <a:rPr lang="it-IT" dirty="0"/>
                  <a:t> = 100 </a:t>
                </a:r>
                <a:r>
                  <a:rPr lang="it-IT" dirty="0" err="1"/>
                  <a:t>ps</a:t>
                </a:r>
                <a:r>
                  <a:rPr lang="it-IT" dirty="0"/>
                  <a:t> [Tempo di vita dei portatori]</a:t>
                </a:r>
              </a:p>
              <a:p>
                <a:r>
                  <a:rPr lang="it-IT" dirty="0"/>
                  <a:t>FSR = 107 GHz (0.6 nm)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B</a:t>
                </a:r>
                <a:r>
                  <a:rPr lang="it-IT" sz="1200" dirty="0"/>
                  <a:t>3dB</a:t>
                </a:r>
                <a:r>
                  <a:rPr lang="it-IT" dirty="0"/>
                  <a:t> =10.22 GHz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blipFill>
                <a:blip r:embed="rId2"/>
                <a:stretch>
                  <a:fillRect l="-55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392838"/>
            <a:ext cx="6240519" cy="2474487"/>
          </a:xfrm>
        </p:spPr>
        <p:txBody>
          <a:bodyPr/>
          <a:lstStyle/>
          <a:p>
            <a:r>
              <a:rPr lang="it-IT" dirty="0"/>
              <a:t>Il modello fisico dei LASER è complesso da risolvere analiticamente.</a:t>
            </a:r>
          </a:p>
          <a:p>
            <a:r>
              <a:rPr lang="it-IT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6" y="2142486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E’ inevitabile fare assunzioni semplificative su determinati parametri: ad esempio la simulazione non basa il pompaggio sulla corrente, non lavoriamo con una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stimulated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cross-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ma con una «soglia di emissione stimolata», usiamo una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pumping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(tuttavia facilmente riconducibile ad una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9233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96" y="889232"/>
            <a:ext cx="6395816" cy="5629013"/>
          </a:xfrm>
        </p:spPr>
        <p:txBody>
          <a:bodyPr>
            <a:normAutofit/>
          </a:bodyPr>
          <a:lstStyle/>
          <a:p>
            <a:r>
              <a:rPr lang="it-IT" dirty="0"/>
              <a:t>Partiamo da un sistema a quattro livelli energetici ma consideriamo </a:t>
            </a:r>
            <a:r>
              <a:rPr lang="it-IT" dirty="0" err="1"/>
              <a:t>decay</a:t>
            </a:r>
            <a:r>
              <a:rPr lang="it-IT" dirty="0"/>
              <a:t> E</a:t>
            </a:r>
            <a:r>
              <a:rPr lang="it-IT" sz="1000" dirty="0"/>
              <a:t>3</a:t>
            </a:r>
            <a:r>
              <a:rPr lang="it-IT" dirty="0"/>
              <a:t>-E</a:t>
            </a:r>
            <a:r>
              <a:rPr lang="it-IT" sz="1000" dirty="0"/>
              <a:t>2 </a:t>
            </a:r>
            <a:r>
              <a:rPr lang="it-IT" dirty="0"/>
              <a:t>e E</a:t>
            </a:r>
            <a:r>
              <a:rPr lang="it-IT" sz="1000" dirty="0"/>
              <a:t>1</a:t>
            </a:r>
            <a:r>
              <a:rPr lang="it-IT" dirty="0"/>
              <a:t>-E</a:t>
            </a:r>
            <a:r>
              <a:rPr lang="it-IT" sz="1000" dirty="0"/>
              <a:t>0</a:t>
            </a:r>
            <a:r>
              <a:rPr lang="it-IT" dirty="0"/>
              <a:t> istantanei e non radiativi.</a:t>
            </a:r>
          </a:p>
          <a:p>
            <a:r>
              <a:rPr lang="it-IT" dirty="0"/>
              <a:t> Modelliamo lo stato del sistema come automa cellulare bidimensionale che si evolve con semplici regole che simulano fenomeni quantistici.</a:t>
            </a:r>
          </a:p>
          <a:p>
            <a:pPr lvl="1"/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8" y="889233"/>
            <a:ext cx="3803798" cy="3429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dirty="0"/>
              <a:t>Stato dell’elettrone (eccitato, ground state)</a:t>
            </a:r>
          </a:p>
          <a:p>
            <a:pPr lvl="1"/>
            <a:r>
              <a:rPr lang="it-IT" dirty="0"/>
              <a:t>Tempo di vita rimanente all’elettrone eccitato</a:t>
            </a:r>
          </a:p>
          <a:p>
            <a:pPr lvl="1"/>
            <a:r>
              <a:rPr lang="it-IT" dirty="0"/>
              <a:t>Un insieme di fotoni (limitati da un parametro di saturazione), ciascuno con un suo tempo di vita rimanente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906012"/>
            <a:ext cx="11332637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 e il numero di fotoni,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distrutto.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2" y="931179"/>
            <a:ext cx="11408138" cy="5444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39472A-FE7F-4A55-9D1C-B82A58B72CB4}"/>
              </a:ext>
            </a:extLst>
          </p:cNvPr>
          <p:cNvSpPr txBox="1"/>
          <p:nvPr/>
        </p:nvSpPr>
        <p:spPr>
          <a:xfrm>
            <a:off x="7315898" y="1965290"/>
            <a:ext cx="373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molto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vicini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«costante» o 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non-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spiking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533314" y="29998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B09F8A-BE90-4E97-8A0B-E9993E228375}"/>
              </a:ext>
            </a:extLst>
          </p:cNvPr>
          <p:cNvSpPr txBox="1"/>
          <p:nvPr/>
        </p:nvSpPr>
        <p:spPr>
          <a:xfrm>
            <a:off x="4546833" y="378624"/>
            <a:ext cx="599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&gt;&gt;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«oscillante» con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relaxation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oscillations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Il transitorio oscillante si esaurisce esponenzialmente.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3C07B-CE94-4C9E-8C40-AC1B285B67C0}"/>
              </a:ext>
            </a:extLst>
          </p:cNvPr>
          <p:cNvSpPr txBox="1"/>
          <p:nvPr/>
        </p:nvSpPr>
        <p:spPr>
          <a:xfrm>
            <a:off x="3720516" y="1259113"/>
            <a:ext cx="7139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Più è alta la </a:t>
            </a:r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pumping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rate, più deve aumentare il valore di </a:t>
            </a:r>
            <a:r>
              <a:rPr lang="el-GR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τ</a:t>
            </a:r>
            <a:r>
              <a:rPr lang="it-IT" sz="105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a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per rendere evidente il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F65706D-39A1-47A9-ABB9-163BAE39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3" y="354936"/>
            <a:ext cx="7564014" cy="61481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E1C4EB-C43E-420C-BD63-DD237935F812}"/>
              </a:ext>
            </a:extLst>
          </p:cNvPr>
          <p:cNvSpPr txBox="1"/>
          <p:nvPr/>
        </p:nvSpPr>
        <p:spPr>
          <a:xfrm>
            <a:off x="6514751" y="4228328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40;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EAC564-F44B-43CC-8D2E-04F16B0B9221}"/>
              </a:ext>
            </a:extLst>
          </p:cNvPr>
          <p:cNvSpPr txBox="1"/>
          <p:nvPr/>
        </p:nvSpPr>
        <p:spPr>
          <a:xfrm>
            <a:off x="2751589" y="380103"/>
            <a:ext cx="32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 altro esempio evidente</a:t>
            </a:r>
          </a:p>
        </p:txBody>
      </p:sp>
    </p:spTree>
    <p:extLst>
      <p:ext uri="{BB962C8B-B14F-4D97-AF65-F5344CB8AC3E}">
        <p14:creationId xmlns:p14="http://schemas.microsoft.com/office/powerpoint/2010/main" val="366216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549</TotalTime>
  <Words>1106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Miriam Mono CLM</vt:lpstr>
      <vt:lpstr>Tw Cen MT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Presentazione standard di PowerPoint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24</cp:revision>
  <dcterms:created xsi:type="dcterms:W3CDTF">2021-06-03T15:35:49Z</dcterms:created>
  <dcterms:modified xsi:type="dcterms:W3CDTF">2021-06-09T12:40:56Z</dcterms:modified>
</cp:coreProperties>
</file>