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7" r:id="rId8"/>
    <p:sldId id="261" r:id="rId9"/>
    <p:sldId id="263" r:id="rId10"/>
    <p:sldId id="269" r:id="rId11"/>
    <p:sldId id="270" r:id="rId12"/>
    <p:sldId id="271" r:id="rId13"/>
    <p:sldId id="266" r:id="rId14"/>
    <p:sldId id="262" r:id="rId15"/>
    <p:sldId id="264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D2AA56-7D1B-4354-A498-7FD00728969E}" v="11" dt="2021-06-03T16:02:17.4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FDBF50C-4ABB-48C4-BC36-F12119FAB571}" type="datetimeFigureOut">
              <a:rPr lang="it-IT" smtClean="0"/>
              <a:t>09/06/2021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67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09/06/2021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1518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09/06/2021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7040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09/06/2021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0397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09/06/2021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2849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09/06/2021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4549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09/06/2021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0672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09/06/2021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233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09/06/2021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741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09/06/2021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6409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09/06/2021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1908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09/06/2021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4779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09/06/2021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113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09/06/2021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5834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09/06/2021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4453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09/06/2021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4889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09/06/2021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8476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BF50C-4ABB-48C4-BC36-F12119FAB571}" type="datetimeFigureOut">
              <a:rPr lang="it-IT" smtClean="0"/>
              <a:t>09/06/2021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27908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7525971_Cellular_automaton_model_for_the_simulation_of_laser_dynamics" TargetMode="External"/><Relationship Id="rId2" Type="http://schemas.openxmlformats.org/officeDocument/2006/relationships/hyperlink" Target="https://www.researchgate.net/publication/226637251_Laser_Dynamics_Modelling_and_Simulation_An_Application_of_Dynamic_Load_Balancing_of_Parallel_Cellular_Automat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90938E-A82E-40EF-9EF0-F7196E2363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LASER Dynamics </a:t>
            </a:r>
            <a:r>
              <a:rPr lang="it-IT" dirty="0" err="1"/>
              <a:t>Simulation</a:t>
            </a:r>
            <a:br>
              <a:rPr lang="it-IT" dirty="0"/>
            </a:br>
            <a:r>
              <a:rPr lang="it-IT" sz="3200" dirty="0"/>
              <a:t>Using Cellular </a:t>
            </a:r>
            <a:r>
              <a:rPr lang="it-IT" sz="3200" dirty="0" err="1"/>
              <a:t>Automata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D53EE63-EB51-49ED-AB43-474FAEECA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9199013" cy="1655762"/>
          </a:xfrm>
        </p:spPr>
        <p:txBody>
          <a:bodyPr/>
          <a:lstStyle/>
          <a:p>
            <a:endParaRPr lang="it-IT" dirty="0"/>
          </a:p>
          <a:p>
            <a:r>
              <a:rPr lang="it-IT" dirty="0"/>
              <a:t>By Simone Giampà and Francesco Panebianco</a:t>
            </a:r>
          </a:p>
        </p:txBody>
      </p:sp>
    </p:spTree>
    <p:extLst>
      <p:ext uri="{BB962C8B-B14F-4D97-AF65-F5344CB8AC3E}">
        <p14:creationId xmlns:p14="http://schemas.microsoft.com/office/powerpoint/2010/main" val="3705502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8E61818A-3793-4BD5-AACD-7CE3758C0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37108" y="1460063"/>
            <a:ext cx="6710303" cy="535475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35AAC29-1500-47EA-AC53-80AEC1D5A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6790"/>
            <a:ext cx="9905998" cy="874722"/>
          </a:xfrm>
        </p:spPr>
        <p:txBody>
          <a:bodyPr/>
          <a:lstStyle/>
          <a:p>
            <a:r>
              <a:rPr lang="it-IT" dirty="0"/>
              <a:t>Soglia di pompaggio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DC35683-D0E1-4379-9E1F-97650295748D}"/>
              </a:ext>
            </a:extLst>
          </p:cNvPr>
          <p:cNvSpPr txBox="1"/>
          <p:nvPr/>
        </p:nvSpPr>
        <p:spPr>
          <a:xfrm>
            <a:off x="1031846" y="813732"/>
            <a:ext cx="10184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Come ci si aspetta dal modello, è possibile trovare un valore di soglia per il </a:t>
            </a:r>
            <a:r>
              <a:rPr lang="it-IT" dirty="0" err="1"/>
              <a:t>pompagglio</a:t>
            </a:r>
            <a:r>
              <a:rPr lang="it-IT" dirty="0"/>
              <a:t>, oltre il quale la popolazione di fotoni aumenta ben oltre la popolazione riconducibile ad emissione spontanea.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D8C7D55-2EE2-4CF5-B0CA-92D5394A27F6}"/>
              </a:ext>
            </a:extLst>
          </p:cNvPr>
          <p:cNvSpPr txBox="1"/>
          <p:nvPr/>
        </p:nvSpPr>
        <p:spPr>
          <a:xfrm>
            <a:off x="1141413" y="1582230"/>
            <a:ext cx="2978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Aumentando</a:t>
            </a:r>
            <a:r>
              <a:rPr lang="it-IT" sz="16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la probabilità di rumore la soglia si alza</a:t>
            </a:r>
          </a:p>
        </p:txBody>
      </p:sp>
    </p:spTree>
    <p:extLst>
      <p:ext uri="{BB962C8B-B14F-4D97-AF65-F5344CB8AC3E}">
        <p14:creationId xmlns:p14="http://schemas.microsoft.com/office/powerpoint/2010/main" val="3867886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8E61818A-3793-4BD5-AACD-7CE3758C0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1413" y="1616657"/>
            <a:ext cx="9456512" cy="4827198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35AAC29-1500-47EA-AC53-80AEC1D5A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6790"/>
            <a:ext cx="9905998" cy="874722"/>
          </a:xfrm>
        </p:spPr>
        <p:txBody>
          <a:bodyPr/>
          <a:lstStyle/>
          <a:p>
            <a:r>
              <a:rPr lang="it-IT" dirty="0"/>
              <a:t>Soglia di pompaggio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DC35683-D0E1-4379-9E1F-97650295748D}"/>
              </a:ext>
            </a:extLst>
          </p:cNvPr>
          <p:cNvSpPr txBox="1"/>
          <p:nvPr/>
        </p:nvSpPr>
        <p:spPr>
          <a:xfrm>
            <a:off x="1031846" y="813732"/>
            <a:ext cx="10184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Come ci si aspetta dal modello, è possibile trovare un valore di soglia per il pompaggio, oltre il quale la popolazione di fotoni aumenta ben oltre la popolazione riconducibile ad emissione spontanea.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D09A5D3-A541-48E8-BD49-338450A6ECC3}"/>
              </a:ext>
            </a:extLst>
          </p:cNvPr>
          <p:cNvSpPr txBox="1"/>
          <p:nvPr/>
        </p:nvSpPr>
        <p:spPr>
          <a:xfrm>
            <a:off x="1679196" y="1874617"/>
            <a:ext cx="3438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 </a:t>
            </a:r>
            <a:r>
              <a:rPr lang="it-IT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diminuire</a:t>
            </a:r>
            <a:r>
              <a:rPr lang="it-IT" sz="16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della probabilità di emissione stimolata, la soglia si alza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8B5D005-5F5B-4204-A237-CD43F1B765D3}"/>
              </a:ext>
            </a:extLst>
          </p:cNvPr>
          <p:cNvSpPr txBox="1"/>
          <p:nvPr/>
        </p:nvSpPr>
        <p:spPr>
          <a:xfrm>
            <a:off x="5998128" y="4739780"/>
            <a:ext cx="4395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In base al modello del paper originale, non abbiamo esattamente una probabilità di emissione stimolata, ma una soglia di fotoni adiacenti. Aumentando tale soglia, diminuisce la probabilità di emissione stimolata</a:t>
            </a:r>
          </a:p>
        </p:txBody>
      </p:sp>
    </p:spTree>
    <p:extLst>
      <p:ext uri="{BB962C8B-B14F-4D97-AF65-F5344CB8AC3E}">
        <p14:creationId xmlns:p14="http://schemas.microsoft.com/office/powerpoint/2010/main" val="3457851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006EDA-8666-46F4-A97B-B8A01C5E6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5179"/>
            <a:ext cx="9905998" cy="836543"/>
          </a:xfrm>
        </p:spPr>
        <p:txBody>
          <a:bodyPr/>
          <a:lstStyle/>
          <a:p>
            <a:r>
              <a:rPr lang="it-IT" dirty="0"/>
              <a:t>Saturazione del pompaggio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A516C9A-7107-43C7-9A07-C0743735B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1" y="1034376"/>
            <a:ext cx="10017967" cy="559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740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DB96D833-2CA2-4E87-BC89-CF5B28C2B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3457" y="1081196"/>
            <a:ext cx="9615933" cy="5636458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37EED46-2CEC-4331-AE1A-FCDABC855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40346"/>
            <a:ext cx="9905998" cy="1025724"/>
          </a:xfrm>
        </p:spPr>
        <p:txBody>
          <a:bodyPr>
            <a:normAutofit fontScale="90000"/>
          </a:bodyPr>
          <a:lstStyle/>
          <a:p>
            <a:r>
              <a:rPr lang="it-IT" dirty="0"/>
              <a:t>Perché l’inversione di popolazione si assesta su un valore inferiore dopo il picco iniziale?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4C64865-A829-4429-AB93-B773EBBAFDD1}"/>
              </a:ext>
            </a:extLst>
          </p:cNvPr>
          <p:cNvSpPr txBox="1"/>
          <p:nvPr/>
        </p:nvSpPr>
        <p:spPr>
          <a:xfrm>
            <a:off x="928635" y="6409877"/>
            <a:ext cx="1081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QUIETE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C1AF59F-E41D-473E-B768-D2216007A40B}"/>
              </a:ext>
            </a:extLst>
          </p:cNvPr>
          <p:cNvSpPr txBox="1"/>
          <p:nvPr/>
        </p:nvSpPr>
        <p:spPr>
          <a:xfrm>
            <a:off x="1469471" y="3405116"/>
            <a:ext cx="1449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POMPAGGIO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5F1AC3A-5868-45B9-8610-BBB18A652452}"/>
              </a:ext>
            </a:extLst>
          </p:cNvPr>
          <p:cNvSpPr txBox="1"/>
          <p:nvPr/>
        </p:nvSpPr>
        <p:spPr>
          <a:xfrm>
            <a:off x="5239433" y="3463136"/>
            <a:ext cx="170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DOMINA EMISSIONE STIMOLATA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4280452-2190-4864-B245-81A6864D1F85}"/>
              </a:ext>
            </a:extLst>
          </p:cNvPr>
          <p:cNvSpPr txBox="1"/>
          <p:nvPr/>
        </p:nvSpPr>
        <p:spPr>
          <a:xfrm>
            <a:off x="9133445" y="5389827"/>
            <a:ext cx="1709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EQUILIBRIO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7386E78F-2B63-4B44-B45F-E0FC601A80E5}"/>
              </a:ext>
            </a:extLst>
          </p:cNvPr>
          <p:cNvCxnSpPr>
            <a:cxnSpLocks/>
          </p:cNvCxnSpPr>
          <p:nvPr/>
        </p:nvCxnSpPr>
        <p:spPr>
          <a:xfrm>
            <a:off x="5924401" y="3899425"/>
            <a:ext cx="0" cy="404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004BF3B-329B-4592-868B-7C5F11AD1997}"/>
              </a:ext>
            </a:extLst>
          </p:cNvPr>
          <p:cNvSpPr txBox="1"/>
          <p:nvPr/>
        </p:nvSpPr>
        <p:spPr>
          <a:xfrm>
            <a:off x="1610686" y="1501629"/>
            <a:ext cx="5338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In questa simulazione, lo </a:t>
            </a:r>
            <a:r>
              <a:rPr lang="it-IT" i="1" dirty="0" err="1">
                <a:solidFill>
                  <a:schemeClr val="bg1"/>
                </a:solidFill>
              </a:rPr>
              <a:t>stimulatedEmissionThreshold</a:t>
            </a:r>
            <a:r>
              <a:rPr lang="it-IT" dirty="0">
                <a:solidFill>
                  <a:schemeClr val="bg1"/>
                </a:solidFill>
              </a:rPr>
              <a:t> è stato aumentato per evidenziare il transitorio</a:t>
            </a:r>
          </a:p>
        </p:txBody>
      </p:sp>
    </p:spTree>
    <p:extLst>
      <p:ext uri="{BB962C8B-B14F-4D97-AF65-F5344CB8AC3E}">
        <p14:creationId xmlns:p14="http://schemas.microsoft.com/office/powerpoint/2010/main" val="3466151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23A3AB50-619E-4214-BB34-FD52B7DEC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36" y="123966"/>
            <a:ext cx="11671882" cy="6492622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E8982A2-FDE4-47FF-B9AB-14E4CD459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907" y="555163"/>
            <a:ext cx="5067648" cy="713064"/>
          </a:xfrm>
        </p:spPr>
        <p:txBody>
          <a:bodyPr/>
          <a:lstStyle/>
          <a:p>
            <a:r>
              <a:rPr lang="it-IT" dirty="0">
                <a:solidFill>
                  <a:schemeClr val="bg1">
                    <a:lumMod val="95000"/>
                    <a:lumOff val="5000"/>
                  </a:schemeClr>
                </a:solidFill>
              </a:rPr>
              <a:t>Automa perfezionato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62A4BD0-735C-4BDC-8EA2-B262A8709868}"/>
              </a:ext>
            </a:extLst>
          </p:cNvPr>
          <p:cNvSpPr txBox="1"/>
          <p:nvPr/>
        </p:nvSpPr>
        <p:spPr>
          <a:xfrm>
            <a:off x="1442907" y="1055649"/>
            <a:ext cx="9905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>
                    <a:lumMod val="95000"/>
                    <a:lumOff val="5000"/>
                  </a:schemeClr>
                </a:solidFill>
              </a:rPr>
              <a:t>La regola di </a:t>
            </a:r>
            <a:r>
              <a:rPr lang="it-IT" i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Noise</a:t>
            </a:r>
            <a:r>
              <a:rPr lang="it-IT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it-IT" i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Photon</a:t>
            </a:r>
            <a:r>
              <a:rPr lang="it-IT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it-IT" i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Creation</a:t>
            </a:r>
            <a:r>
              <a:rPr lang="it-IT" dirty="0">
                <a:solidFill>
                  <a:schemeClr val="bg1">
                    <a:lumMod val="95000"/>
                    <a:lumOff val="5000"/>
                  </a:schemeClr>
                </a:solidFill>
              </a:rPr>
              <a:t> risulta piuttosto approssimativa: unisce effetti di emissione spontanea e agitazione termica in un’unica probabilità di rumore. Cosa succede se questi due effetti vengono separati?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BE9BAA0-562F-4069-ACD3-08D468860F6B}"/>
              </a:ext>
            </a:extLst>
          </p:cNvPr>
          <p:cNvSpPr txBox="1"/>
          <p:nvPr/>
        </p:nvSpPr>
        <p:spPr>
          <a:xfrm>
            <a:off x="8052733" y="3926325"/>
            <a:ext cx="382048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TIME_STEPS = 1000;</a:t>
            </a:r>
          </a:p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LATTICE_WIDTH = 150;</a:t>
            </a:r>
          </a:p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LATTICE_HEIGHT = 150;</a:t>
            </a:r>
          </a:p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PHOTON_SATURATION = 25;</a:t>
            </a:r>
          </a:p>
          <a:p>
            <a:endParaRPr lang="it-IT" sz="1200" dirty="0">
              <a:solidFill>
                <a:schemeClr val="bg1">
                  <a:lumMod val="95000"/>
                  <a:lumOff val="5000"/>
                </a:schemeClr>
              </a:solidFill>
              <a:latin typeface="Miriam Mono CLM" panose="02000503000000000000" pitchFamily="2" charset="-79"/>
              <a:cs typeface="Miriam Mono CLM" panose="02000503000000000000" pitchFamily="2" charset="-79"/>
            </a:endParaRP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electronLifeTime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 = 30;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photonLifeTime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 = 10;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pumpingProbability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 = 0.192;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stimulatedEmissionThreshold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 = 1;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thermalExcitingProbability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 = 0.001;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spontaneousEmissionProbability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 = 0.02;</a:t>
            </a:r>
          </a:p>
        </p:txBody>
      </p:sp>
    </p:spTree>
    <p:extLst>
      <p:ext uri="{BB962C8B-B14F-4D97-AF65-F5344CB8AC3E}">
        <p14:creationId xmlns:p14="http://schemas.microsoft.com/office/powerpoint/2010/main" val="3722441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0FE870-368B-490D-829A-022704F21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859" y="98401"/>
            <a:ext cx="9905998" cy="968398"/>
          </a:xfrm>
        </p:spPr>
        <p:txBody>
          <a:bodyPr/>
          <a:lstStyle/>
          <a:p>
            <a:r>
              <a:rPr lang="it-IT" dirty="0"/>
              <a:t>Dal modello alla realtà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4A4DCF8D-6F3F-49A4-9472-5D82285DE4EE}"/>
                  </a:ext>
                </a:extLst>
              </p:cNvPr>
              <p:cNvSpPr txBox="1"/>
              <p:nvPr/>
            </p:nvSpPr>
            <p:spPr>
              <a:xfrm>
                <a:off x="1258859" y="865463"/>
                <a:ext cx="990599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Prendiamo il caso dei valori plausibili, ad esempio…</a:t>
                </a:r>
              </a:p>
              <a:p>
                <a:r>
                  <a:rPr lang="el-GR" dirty="0"/>
                  <a:t>τ</a:t>
                </a:r>
                <a:r>
                  <a:rPr lang="it-IT" sz="1400" dirty="0"/>
                  <a:t>a</a:t>
                </a:r>
                <a:r>
                  <a:rPr lang="it-IT" dirty="0"/>
                  <a:t> = 100 </a:t>
                </a:r>
                <a:r>
                  <a:rPr lang="it-IT" dirty="0" err="1"/>
                  <a:t>ps</a:t>
                </a:r>
                <a:r>
                  <a:rPr lang="it-IT" dirty="0"/>
                  <a:t> [Tempo di vita dei portatori]</a:t>
                </a:r>
              </a:p>
              <a:p>
                <a:r>
                  <a:rPr lang="it-IT" dirty="0"/>
                  <a:t>FSR = 107 GHz (0.6 nm)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it-IT" dirty="0"/>
                  <a:t> B</a:t>
                </a:r>
                <a:r>
                  <a:rPr lang="it-IT" sz="1200" dirty="0"/>
                  <a:t>3dB</a:t>
                </a:r>
                <a:r>
                  <a:rPr lang="it-IT" dirty="0"/>
                  <a:t> =10.22 GHz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=15.57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ps</m:t>
                    </m:r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16 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𝑝𝑠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4A4DCF8D-6F3F-49A4-9472-5D82285DE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859" y="865463"/>
                <a:ext cx="9905998" cy="923330"/>
              </a:xfrm>
              <a:prstGeom prst="rect">
                <a:avLst/>
              </a:prstGeom>
              <a:blipFill>
                <a:blip r:embed="rId2"/>
                <a:stretch>
                  <a:fillRect l="-554" t="-3974" b="-99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634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4C59F9-715F-42B3-B69F-A76A0649E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Fonti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6D082B1-3823-4E89-BBA8-05985438D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600" dirty="0"/>
              <a:t>Paper iniziale [1]: </a:t>
            </a:r>
            <a:r>
              <a:rPr lang="it-IT" sz="1600" dirty="0">
                <a:hlinkClick r:id="rId2"/>
              </a:rPr>
              <a:t>https://www.researchgate.net/publication/226637251_Laser_Dynamics_Modelling_and_Simulation_An_Application_of_Dynamic_Load_Balancing_of_Parallel_Cellular_Automata</a:t>
            </a:r>
            <a:endParaRPr lang="it-IT" sz="1600" dirty="0"/>
          </a:p>
          <a:p>
            <a:endParaRPr lang="it-IT" sz="1600" dirty="0"/>
          </a:p>
          <a:p>
            <a:r>
              <a:rPr lang="it-IT" sz="1600" dirty="0"/>
              <a:t>Dettaglio sul pompaggio di soglia e i regimi di funzionamento [2]: </a:t>
            </a:r>
            <a:r>
              <a:rPr lang="it-IT" sz="1600" dirty="0">
                <a:hlinkClick r:id="rId3"/>
              </a:rPr>
              <a:t>https://www.researchgate.net/publication/7525971_Cellular_automaton_model_for_the_simulation_of_laser_dynamics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451398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2917BA-3EAA-4907-A4A4-8092CDE46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60025"/>
          </a:xfrm>
        </p:spPr>
        <p:txBody>
          <a:bodyPr/>
          <a:lstStyle/>
          <a:p>
            <a:r>
              <a:rPr lang="it-IT" dirty="0"/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775406-A5A4-4F53-8DC5-F06C68076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6892" y="1392838"/>
            <a:ext cx="6240519" cy="2474487"/>
          </a:xfrm>
        </p:spPr>
        <p:txBody>
          <a:bodyPr/>
          <a:lstStyle/>
          <a:p>
            <a:r>
              <a:rPr lang="it-IT" dirty="0"/>
              <a:t>Il modello fisico dei LASER è complesso da risolvere analiticamente.</a:t>
            </a:r>
          </a:p>
          <a:p>
            <a:r>
              <a:rPr lang="it-IT" dirty="0"/>
              <a:t>Gli automi cellulari sono modelli algoritmici semplici che si prestano bene a descrivere sistemi di equazioni differenziali di questo tipo.</a:t>
            </a:r>
          </a:p>
          <a:p>
            <a:endParaRPr lang="it-IT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E8B067A-A34F-4C9A-8A93-091543845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76" y="2142486"/>
            <a:ext cx="4156133" cy="156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22875600-16EA-4D9E-A6D1-BDE7866AE24D}"/>
              </a:ext>
            </a:extLst>
          </p:cNvPr>
          <p:cNvSpPr txBox="1"/>
          <p:nvPr/>
        </p:nvSpPr>
        <p:spPr>
          <a:xfrm>
            <a:off x="1040235" y="3967993"/>
            <a:ext cx="10007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E’ inevitabile fare assunzioni semplificative su determinati parametri: ad esempio la simulazione non basa il pompaggio sulla corrente, non lavoriamo con una </a:t>
            </a:r>
            <a:r>
              <a:rPr lang="it-IT" i="1" dirty="0" err="1">
                <a:latin typeface="Arial" panose="020B0604020202020204" pitchFamily="34" charset="0"/>
                <a:cs typeface="Arial" panose="020B0604020202020204" pitchFamily="34" charset="0"/>
              </a:rPr>
              <a:t>stimulated</a:t>
            </a:r>
            <a:r>
              <a:rPr lang="it-IT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i="1" dirty="0" err="1">
                <a:latin typeface="Arial" panose="020B0604020202020204" pitchFamily="34" charset="0"/>
                <a:cs typeface="Arial" panose="020B0604020202020204" pitchFamily="34" charset="0"/>
              </a:rPr>
              <a:t>emission</a:t>
            </a:r>
            <a:r>
              <a:rPr lang="it-IT" i="1" dirty="0">
                <a:latin typeface="Arial" panose="020B0604020202020204" pitchFamily="34" charset="0"/>
                <a:cs typeface="Arial" panose="020B0604020202020204" pitchFamily="34" charset="0"/>
              </a:rPr>
              <a:t> cross-</a:t>
            </a:r>
            <a:r>
              <a:rPr lang="it-IT" i="1" dirty="0" err="1">
                <a:latin typeface="Arial" panose="020B0604020202020204" pitchFamily="34" charset="0"/>
                <a:cs typeface="Arial" panose="020B0604020202020204" pitchFamily="34" charset="0"/>
              </a:rPr>
              <a:t>section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, ma con una «soglia di emissione stimolata», usiamo una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pumping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probability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(tuttavia facilmente riconducibile ad una </a:t>
            </a:r>
            <a:r>
              <a:rPr lang="it-IT" i="1" dirty="0">
                <a:latin typeface="Arial" panose="020B0604020202020204" pitchFamily="34" charset="0"/>
                <a:cs typeface="Arial" panose="020B0604020202020204" pitchFamily="34" charset="0"/>
              </a:rPr>
              <a:t>rate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a regime). Il modello del rumore è probabilmente quello che più risente della semplificazione.</a:t>
            </a:r>
            <a:endParaRPr lang="it-IT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586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9E1992-298E-4761-93E6-AE6228FA2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889233"/>
          </a:xfrm>
        </p:spPr>
        <p:txBody>
          <a:bodyPr/>
          <a:lstStyle/>
          <a:p>
            <a:r>
              <a:rPr lang="it-IT" dirty="0"/>
              <a:t>Dal LASER all’automa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71B81D-398D-4029-B19E-3C19B21AF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1596" y="889232"/>
            <a:ext cx="6395816" cy="5629013"/>
          </a:xfrm>
        </p:spPr>
        <p:txBody>
          <a:bodyPr>
            <a:normAutofit/>
          </a:bodyPr>
          <a:lstStyle/>
          <a:p>
            <a:r>
              <a:rPr lang="it-IT" dirty="0"/>
              <a:t>Partiamo da un sistema a quattro livelli energetici ma consideriamo </a:t>
            </a:r>
            <a:r>
              <a:rPr lang="it-IT" dirty="0" err="1"/>
              <a:t>decay</a:t>
            </a:r>
            <a:r>
              <a:rPr lang="it-IT" dirty="0"/>
              <a:t> E</a:t>
            </a:r>
            <a:r>
              <a:rPr lang="it-IT" sz="1000" dirty="0"/>
              <a:t>3</a:t>
            </a:r>
            <a:r>
              <a:rPr lang="it-IT" dirty="0"/>
              <a:t>-E</a:t>
            </a:r>
            <a:r>
              <a:rPr lang="it-IT" sz="1000" dirty="0"/>
              <a:t>2 </a:t>
            </a:r>
            <a:r>
              <a:rPr lang="it-IT" dirty="0"/>
              <a:t>e E</a:t>
            </a:r>
            <a:r>
              <a:rPr lang="it-IT" sz="1000" dirty="0"/>
              <a:t>1</a:t>
            </a:r>
            <a:r>
              <a:rPr lang="it-IT" dirty="0"/>
              <a:t>-E</a:t>
            </a:r>
            <a:r>
              <a:rPr lang="it-IT" sz="1000" dirty="0"/>
              <a:t>0</a:t>
            </a:r>
            <a:r>
              <a:rPr lang="it-IT" dirty="0"/>
              <a:t> istantanei e non radiativi.</a:t>
            </a:r>
          </a:p>
          <a:p>
            <a:r>
              <a:rPr lang="it-IT" dirty="0"/>
              <a:t> Modelliamo lo stato del sistema come automa cellulare bidimensionale che si evolve con semplici regole che simulano fenomeni quantistici.</a:t>
            </a:r>
          </a:p>
          <a:p>
            <a:pPr lvl="1"/>
            <a:r>
              <a:rPr lang="it-IT" dirty="0" err="1"/>
              <a:t>Stimulated</a:t>
            </a:r>
            <a:r>
              <a:rPr lang="it-IT" dirty="0"/>
              <a:t> </a:t>
            </a:r>
            <a:r>
              <a:rPr lang="it-IT" dirty="0" err="1"/>
              <a:t>emission</a:t>
            </a:r>
            <a:r>
              <a:rPr lang="it-IT" dirty="0"/>
              <a:t> rule</a:t>
            </a:r>
          </a:p>
          <a:p>
            <a:pPr lvl="1"/>
            <a:r>
              <a:rPr lang="it-IT" dirty="0" err="1"/>
              <a:t>Photon</a:t>
            </a:r>
            <a:r>
              <a:rPr lang="it-IT" dirty="0"/>
              <a:t> </a:t>
            </a:r>
            <a:r>
              <a:rPr lang="it-IT" dirty="0" err="1"/>
              <a:t>decay</a:t>
            </a:r>
            <a:r>
              <a:rPr lang="it-IT" dirty="0"/>
              <a:t> rule</a:t>
            </a:r>
          </a:p>
          <a:p>
            <a:pPr lvl="1"/>
            <a:r>
              <a:rPr lang="it-IT" dirty="0"/>
              <a:t>Electron </a:t>
            </a:r>
            <a:r>
              <a:rPr lang="it-IT" dirty="0" err="1"/>
              <a:t>decay</a:t>
            </a:r>
            <a:r>
              <a:rPr lang="it-IT" dirty="0"/>
              <a:t> rule</a:t>
            </a:r>
          </a:p>
          <a:p>
            <a:pPr lvl="1"/>
            <a:r>
              <a:rPr lang="it-IT" dirty="0" err="1"/>
              <a:t>Pumping</a:t>
            </a:r>
            <a:r>
              <a:rPr lang="it-IT" dirty="0"/>
              <a:t> rule</a:t>
            </a:r>
          </a:p>
          <a:p>
            <a:pPr lvl="1"/>
            <a:r>
              <a:rPr lang="it-IT" dirty="0" err="1"/>
              <a:t>Noise</a:t>
            </a:r>
            <a:r>
              <a:rPr lang="it-IT" dirty="0"/>
              <a:t> </a:t>
            </a:r>
            <a:r>
              <a:rPr lang="it-IT" dirty="0" err="1"/>
              <a:t>photon</a:t>
            </a:r>
            <a:r>
              <a:rPr lang="it-IT" dirty="0"/>
              <a:t> </a:t>
            </a:r>
            <a:r>
              <a:rPr lang="it-IT" dirty="0" err="1"/>
              <a:t>creation</a:t>
            </a:r>
            <a:r>
              <a:rPr lang="it-IT" dirty="0"/>
              <a:t> rule</a:t>
            </a:r>
          </a:p>
          <a:p>
            <a:pPr lvl="1"/>
            <a:endParaRPr lang="it-IT" dirty="0"/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B95B962-26C7-45FD-9C18-FF9C098D2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98" y="889233"/>
            <a:ext cx="3803798" cy="342900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C2F8297F-04E3-40DC-ABAC-361ED2085971}"/>
              </a:ext>
            </a:extLst>
          </p:cNvPr>
          <p:cNvSpPr txBox="1"/>
          <p:nvPr/>
        </p:nvSpPr>
        <p:spPr>
          <a:xfrm>
            <a:off x="847798" y="4530055"/>
            <a:ext cx="38037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 tratta dell’automa di base, quello descritto nel paper di partenza</a:t>
            </a:r>
            <a:r>
              <a:rPr lang="it-IT" baseline="30000" dirty="0"/>
              <a:t>[1]</a:t>
            </a:r>
            <a:r>
              <a:rPr lang="it-IT" dirty="0"/>
              <a:t>: l’emissione spontanea e l’eccitazione termica sono condensate in una </a:t>
            </a:r>
            <a:r>
              <a:rPr lang="it-IT" i="1" dirty="0" err="1"/>
              <a:t>noise</a:t>
            </a:r>
            <a:r>
              <a:rPr lang="it-IT" i="1" dirty="0"/>
              <a:t> </a:t>
            </a:r>
            <a:r>
              <a:rPr lang="it-IT" i="1" dirty="0" err="1"/>
              <a:t>photon</a:t>
            </a:r>
            <a:r>
              <a:rPr lang="it-IT" i="1" dirty="0"/>
              <a:t> </a:t>
            </a:r>
            <a:r>
              <a:rPr lang="it-IT" i="1" dirty="0" err="1"/>
              <a:t>creation</a:t>
            </a:r>
            <a:r>
              <a:rPr lang="it-IT" i="1" dirty="0"/>
              <a:t> rule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2098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B2895C-25CB-433B-B7C8-EA3BFB831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855334"/>
          </a:xfrm>
        </p:spPr>
        <p:txBody>
          <a:bodyPr/>
          <a:lstStyle/>
          <a:p>
            <a:r>
              <a:rPr lang="it-IT" dirty="0"/>
              <a:t>Struttura dell’automa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DCB0C1-A012-4CB6-A4EB-58C58DDAE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57014"/>
            <a:ext cx="9905999" cy="5209562"/>
          </a:xfrm>
        </p:spPr>
        <p:txBody>
          <a:bodyPr>
            <a:normAutofit/>
          </a:bodyPr>
          <a:lstStyle/>
          <a:p>
            <a:r>
              <a:rPr lang="it-IT" dirty="0"/>
              <a:t>L’automa è rappresentato da un reticolo bidimensionale, in cui ogni cella ha un suo stato.</a:t>
            </a:r>
          </a:p>
          <a:p>
            <a:r>
              <a:rPr lang="it-IT" dirty="0"/>
              <a:t>Utilizziamo la regola di adiacenza di Moore per tenere conto della popolazione locale dell’intorno di una cella.</a:t>
            </a:r>
          </a:p>
          <a:p>
            <a:r>
              <a:rPr lang="it-IT" dirty="0"/>
              <a:t>La variabile tempo della simulazione è adimensionale</a:t>
            </a:r>
          </a:p>
          <a:p>
            <a:r>
              <a:rPr lang="it-IT" dirty="0"/>
              <a:t>Lo stato di una cella è composto da:</a:t>
            </a:r>
          </a:p>
          <a:p>
            <a:pPr lvl="1"/>
            <a:r>
              <a:rPr lang="it-IT" dirty="0"/>
              <a:t>Stato dell’elettrone (eccitato, ground state)</a:t>
            </a:r>
          </a:p>
          <a:p>
            <a:pPr lvl="1"/>
            <a:r>
              <a:rPr lang="it-IT" dirty="0"/>
              <a:t>Tempo di vita rimanente all’elettrone eccitato</a:t>
            </a:r>
          </a:p>
          <a:p>
            <a:pPr lvl="1"/>
            <a:r>
              <a:rPr lang="it-IT" dirty="0"/>
              <a:t>Un insieme di fotoni (limitati da un parametro di saturazione), ciascuno con un suo tempo di vita rimanente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3921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097EF7-6DE5-4240-989F-7236F3C78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09056"/>
            <a:ext cx="9905998" cy="1207855"/>
          </a:xfrm>
        </p:spPr>
        <p:txBody>
          <a:bodyPr/>
          <a:lstStyle/>
          <a:p>
            <a:r>
              <a:rPr lang="it-IT" dirty="0"/>
              <a:t>Funzionamento dell’automa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5E78EF-E87E-4B5D-9E3E-7D81874E1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508" y="906012"/>
            <a:ext cx="11332637" cy="5444454"/>
          </a:xfrm>
        </p:spPr>
        <p:txBody>
          <a:bodyPr>
            <a:normAutofit/>
          </a:bodyPr>
          <a:lstStyle/>
          <a:p>
            <a:r>
              <a:rPr lang="it-IT" sz="2000" dirty="0"/>
              <a:t>Per ogni istante di tempo calcoliamo la popolazione e il numero di fotoni, dopo aver aggiornato lo stato del reticolo usando un insieme di regole:</a:t>
            </a:r>
          </a:p>
          <a:p>
            <a:pPr>
              <a:spcBef>
                <a:spcPts val="600"/>
              </a:spcBef>
            </a:pPr>
            <a:r>
              <a:rPr lang="it-IT" dirty="0" err="1"/>
              <a:t>Stimulated</a:t>
            </a:r>
            <a:r>
              <a:rPr lang="it-IT" dirty="0"/>
              <a:t> </a:t>
            </a:r>
            <a:r>
              <a:rPr lang="it-IT" dirty="0" err="1"/>
              <a:t>Emission</a:t>
            </a:r>
            <a:r>
              <a:rPr lang="it-IT" dirty="0"/>
              <a:t> Rule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it-IT" dirty="0"/>
              <a:t>Valutiamo il numero di fotoni adiacenti scorrendo le celle dello stato precedente. Sopra la relativa soglia, se l’elettrone della cella è in stato eccitato, si ha emissione stimolata: viene aggiunto un fotone alla cella (inizializzando il tempo di vita).</a:t>
            </a:r>
          </a:p>
          <a:p>
            <a:pPr>
              <a:spcBef>
                <a:spcPts val="600"/>
              </a:spcBef>
            </a:pPr>
            <a:r>
              <a:rPr lang="it-IT" dirty="0" err="1"/>
              <a:t>Photon</a:t>
            </a:r>
            <a:r>
              <a:rPr lang="it-IT" dirty="0"/>
              <a:t> </a:t>
            </a:r>
            <a:r>
              <a:rPr lang="it-IT" dirty="0" err="1"/>
              <a:t>decay</a:t>
            </a:r>
            <a:r>
              <a:rPr lang="it-IT" dirty="0"/>
              <a:t> rule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it-IT" dirty="0"/>
              <a:t>Allo scadere del tempo di vita del fotone, questo viene distrutto.</a:t>
            </a:r>
          </a:p>
          <a:p>
            <a:pPr>
              <a:spcBef>
                <a:spcPts val="600"/>
              </a:spcBef>
            </a:pPr>
            <a:r>
              <a:rPr lang="it-IT" dirty="0"/>
              <a:t>Electron </a:t>
            </a:r>
            <a:r>
              <a:rPr lang="it-IT" dirty="0" err="1"/>
              <a:t>decay</a:t>
            </a:r>
            <a:r>
              <a:rPr lang="it-IT" dirty="0"/>
              <a:t> rule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it-IT" dirty="0"/>
              <a:t>Allo scadere del tempo di vita dell’elettrone, si assiste ad un decadimento non radiativo.</a:t>
            </a:r>
          </a:p>
          <a:p>
            <a:pPr marL="0" indent="0">
              <a:spcBef>
                <a:spcPts val="600"/>
              </a:spcBef>
              <a:buNone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764453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097EF7-6DE5-4240-989F-7236F3C78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09056"/>
            <a:ext cx="9905998" cy="1207855"/>
          </a:xfrm>
        </p:spPr>
        <p:txBody>
          <a:bodyPr/>
          <a:lstStyle/>
          <a:p>
            <a:r>
              <a:rPr lang="it-IT" dirty="0"/>
              <a:t>Funzionamento dell’automa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5E78EF-E87E-4B5D-9E3E-7D81874E1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862" y="931179"/>
            <a:ext cx="11408138" cy="544445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it-IT" dirty="0" err="1"/>
              <a:t>Pumping</a:t>
            </a:r>
            <a:r>
              <a:rPr lang="it-IT" dirty="0"/>
              <a:t> Rule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it-IT" dirty="0"/>
              <a:t>Se un elettrone occupa lo stato fondamentale, ha una probabilità </a:t>
            </a:r>
            <a:r>
              <a:rPr lang="el-GR" dirty="0"/>
              <a:t>λ</a:t>
            </a:r>
            <a:r>
              <a:rPr lang="it-IT" dirty="0"/>
              <a:t> di essere promosso al livello energetico superiore. (Viene inizializzato il suo tempo di vita)</a:t>
            </a:r>
          </a:p>
          <a:p>
            <a:pPr>
              <a:spcBef>
                <a:spcPts val="600"/>
              </a:spcBef>
            </a:pPr>
            <a:r>
              <a:rPr lang="it-IT" dirty="0" err="1"/>
              <a:t>Noise</a:t>
            </a:r>
            <a:r>
              <a:rPr lang="it-IT" dirty="0"/>
              <a:t> </a:t>
            </a:r>
            <a:r>
              <a:rPr lang="it-IT" dirty="0" err="1"/>
              <a:t>photon</a:t>
            </a:r>
            <a:r>
              <a:rPr lang="it-IT" dirty="0"/>
              <a:t> </a:t>
            </a:r>
            <a:r>
              <a:rPr lang="it-IT" dirty="0" err="1"/>
              <a:t>creation</a:t>
            </a:r>
            <a:endParaRPr lang="it-IT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it-IT" dirty="0"/>
              <a:t>Il modello originario introduce fotoni in posizioni casuali per simulare allo stesso tempo emissione spontanea e contributo termico al rumore.</a:t>
            </a:r>
          </a:p>
          <a:p>
            <a:pPr marL="0" indent="0">
              <a:spcBef>
                <a:spcPts val="600"/>
              </a:spcBef>
              <a:buNone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4006051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6F051BD5-A862-488D-AF87-7D0C1009F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738" y="989900"/>
            <a:ext cx="10024844" cy="5577158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227C1EE-2D74-43C3-BD6D-59CE04B90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57124"/>
            <a:ext cx="9905998" cy="975390"/>
          </a:xfrm>
        </p:spPr>
        <p:txBody>
          <a:bodyPr/>
          <a:lstStyle/>
          <a:p>
            <a:r>
              <a:rPr lang="it-IT" dirty="0"/>
              <a:t>Regimi di funzionamento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839472A-FE7F-4A55-9D1C-B82A58B72CB4}"/>
              </a:ext>
            </a:extLst>
          </p:cNvPr>
          <p:cNvSpPr txBox="1"/>
          <p:nvPr/>
        </p:nvSpPr>
        <p:spPr>
          <a:xfrm>
            <a:off x="7315898" y="1965290"/>
            <a:ext cx="3731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chemeClr val="bg1">
                    <a:lumMod val="95000"/>
                    <a:lumOff val="5000"/>
                  </a:schemeClr>
                </a:solidFill>
              </a:rPr>
              <a:t>Per valori di </a:t>
            </a:r>
            <a:r>
              <a:rPr lang="el-GR" dirty="0">
                <a:solidFill>
                  <a:schemeClr val="bg1">
                    <a:lumMod val="95000"/>
                    <a:lumOff val="5000"/>
                  </a:schemeClr>
                </a:solidFill>
              </a:rPr>
              <a:t>τ</a:t>
            </a:r>
            <a:r>
              <a:rPr lang="en-US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a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e </a:t>
            </a:r>
            <a:r>
              <a:rPr lang="el-GR" dirty="0">
                <a:solidFill>
                  <a:schemeClr val="bg1">
                    <a:lumMod val="95000"/>
                    <a:lumOff val="5000"/>
                  </a:schemeClr>
                </a:solidFill>
              </a:rPr>
              <a:t>τ</a:t>
            </a:r>
            <a:r>
              <a:rPr lang="en-US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molto 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vicini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il regime di 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funzionamento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it-IT" dirty="0">
                <a:solidFill>
                  <a:schemeClr val="bg1">
                    <a:lumMod val="95000"/>
                    <a:lumOff val="5000"/>
                  </a:schemeClr>
                </a:solidFill>
              </a:rPr>
              <a:t>è «costante» o </a:t>
            </a:r>
            <a:r>
              <a:rPr lang="it-IT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non-</a:t>
            </a:r>
            <a:r>
              <a:rPr lang="it-IT" i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spiking</a:t>
            </a:r>
            <a:endParaRPr lang="it-IT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101E619-2BF7-4516-AE62-D7C0F1CB8E25}"/>
              </a:ext>
            </a:extLst>
          </p:cNvPr>
          <p:cNvSpPr txBox="1"/>
          <p:nvPr/>
        </p:nvSpPr>
        <p:spPr>
          <a:xfrm>
            <a:off x="7533314" y="2999885"/>
            <a:ext cx="31449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TIME_STEPS = 200;</a:t>
            </a:r>
          </a:p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LATTICE_WIDTH = 200;</a:t>
            </a:r>
          </a:p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LATTICE_HEIGHT = 200;</a:t>
            </a:r>
          </a:p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PHOTON_SATURATION = 25;</a:t>
            </a:r>
          </a:p>
          <a:p>
            <a:endParaRPr lang="it-IT" sz="1200" dirty="0">
              <a:solidFill>
                <a:schemeClr val="bg1">
                  <a:lumMod val="95000"/>
                  <a:lumOff val="5000"/>
                </a:schemeClr>
              </a:solidFill>
              <a:latin typeface="Miriam Mono CLM" panose="02000503000000000000" pitchFamily="2" charset="-79"/>
              <a:cs typeface="Miriam Mono CLM" panose="02000503000000000000" pitchFamily="2" charset="-79"/>
            </a:endParaRP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electronLifeTime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 = 30;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photonLifeTime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 = 10;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pumpingProbability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 = 0.192;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noiseProbability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 = 0.009;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stimulatedEmissionThreshold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 = 1;</a:t>
            </a:r>
          </a:p>
        </p:txBody>
      </p:sp>
    </p:spTree>
    <p:extLst>
      <p:ext uri="{BB962C8B-B14F-4D97-AF65-F5344CB8AC3E}">
        <p14:creationId xmlns:p14="http://schemas.microsoft.com/office/powerpoint/2010/main" val="1076927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>
            <a:extLst>
              <a:ext uri="{FF2B5EF4-FFF2-40B4-BE49-F238E27FC236}">
                <a16:creationId xmlns:a16="http://schemas.microsoft.com/office/drawing/2014/main" id="{97811066-E484-4CA8-8A2F-8FF75D0E5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99" y="157123"/>
            <a:ext cx="11959802" cy="6543753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227C1EE-2D74-43C3-BD6D-59CE04B90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57124"/>
            <a:ext cx="9905998" cy="975390"/>
          </a:xfrm>
        </p:spPr>
        <p:txBody>
          <a:bodyPr/>
          <a:lstStyle/>
          <a:p>
            <a:r>
              <a:rPr lang="it-IT" dirty="0"/>
              <a:t>Regimi di funzionamento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FB09F8A-BE90-4E97-8A0B-E9993E228375}"/>
              </a:ext>
            </a:extLst>
          </p:cNvPr>
          <p:cNvSpPr txBox="1"/>
          <p:nvPr/>
        </p:nvSpPr>
        <p:spPr>
          <a:xfrm>
            <a:off x="4546833" y="378624"/>
            <a:ext cx="5991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chemeClr val="bg1">
                    <a:lumMod val="95000"/>
                    <a:lumOff val="5000"/>
                  </a:schemeClr>
                </a:solidFill>
              </a:rPr>
              <a:t>Per valori di </a:t>
            </a:r>
            <a:r>
              <a:rPr lang="el-GR" dirty="0">
                <a:solidFill>
                  <a:schemeClr val="bg1">
                    <a:lumMod val="95000"/>
                    <a:lumOff val="5000"/>
                  </a:schemeClr>
                </a:solidFill>
              </a:rPr>
              <a:t>τ</a:t>
            </a:r>
            <a:r>
              <a:rPr lang="en-US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a &gt;&gt;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l-GR" dirty="0">
                <a:solidFill>
                  <a:schemeClr val="bg1">
                    <a:lumMod val="95000"/>
                    <a:lumOff val="5000"/>
                  </a:schemeClr>
                </a:solidFill>
              </a:rPr>
              <a:t>τ</a:t>
            </a:r>
            <a:r>
              <a:rPr lang="en-US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il regime di 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funzionamento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it-IT" dirty="0">
                <a:solidFill>
                  <a:schemeClr val="bg1">
                    <a:lumMod val="95000"/>
                    <a:lumOff val="5000"/>
                  </a:schemeClr>
                </a:solidFill>
              </a:rPr>
              <a:t>è «oscillante» con </a:t>
            </a:r>
            <a:r>
              <a:rPr lang="it-IT" i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relaxation</a:t>
            </a:r>
            <a:r>
              <a:rPr lang="it-IT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it-IT" i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oscillations</a:t>
            </a:r>
            <a:r>
              <a:rPr lang="it-IT" dirty="0">
                <a:solidFill>
                  <a:schemeClr val="bg1">
                    <a:lumMod val="95000"/>
                    <a:lumOff val="5000"/>
                  </a:schemeClr>
                </a:solidFill>
              </a:rPr>
              <a:t>. Il transitorio oscillante si esaurisce esponenzialmente.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12C0EDD-33B5-42E0-A240-3B12C508C03C}"/>
              </a:ext>
            </a:extLst>
          </p:cNvPr>
          <p:cNvSpPr txBox="1"/>
          <p:nvPr/>
        </p:nvSpPr>
        <p:spPr>
          <a:xfrm>
            <a:off x="1271632" y="428116"/>
            <a:ext cx="31449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TIME_STEPS = 1000;</a:t>
            </a:r>
          </a:p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LATTICE_WIDTH = 150;</a:t>
            </a:r>
          </a:p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LATTICE_HEIGHT = 150;</a:t>
            </a:r>
          </a:p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PHOTON_SATURATION = 25;</a:t>
            </a:r>
          </a:p>
          <a:p>
            <a:endParaRPr lang="it-IT" sz="1200" dirty="0">
              <a:solidFill>
                <a:schemeClr val="bg1">
                  <a:lumMod val="95000"/>
                  <a:lumOff val="5000"/>
                </a:schemeClr>
              </a:solidFill>
              <a:latin typeface="Miriam Mono CLM" panose="02000503000000000000" pitchFamily="2" charset="-79"/>
              <a:cs typeface="Miriam Mono CLM" panose="02000503000000000000" pitchFamily="2" charset="-79"/>
            </a:endParaRP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electronLifeTime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 = 180;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photonLifeTime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 = 10;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pumpingProbability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 = 0.0125;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noiseProbability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 = 0.0001;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stimulatedEmissionThreshold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 = 1;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DC3C07B-CE94-4C9E-8C40-AC1B285B67C0}"/>
              </a:ext>
            </a:extLst>
          </p:cNvPr>
          <p:cNvSpPr txBox="1"/>
          <p:nvPr/>
        </p:nvSpPr>
        <p:spPr>
          <a:xfrm>
            <a:off x="3720516" y="1259113"/>
            <a:ext cx="7139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JasmineUPC" panose="020B0502040204020203" pitchFamily="18" charset="-34"/>
              </a:rPr>
              <a:t>Più è alta la </a:t>
            </a:r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JasmineUPC" panose="020B0502040204020203" pitchFamily="18" charset="-34"/>
              </a:rPr>
              <a:t>pumping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JasmineUPC" panose="020B0502040204020203" pitchFamily="18" charset="-34"/>
              </a:rPr>
              <a:t> rate, più deve aumentare il valore di </a:t>
            </a:r>
            <a:r>
              <a:rPr lang="el-GR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JasmineUPC" panose="020B0502040204020203" pitchFamily="18" charset="-34"/>
              </a:rPr>
              <a:t>τ</a:t>
            </a:r>
            <a:r>
              <a:rPr lang="it-IT" sz="1050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JasmineUPC" panose="020B0502040204020203" pitchFamily="18" charset="-34"/>
              </a:rPr>
              <a:t>a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JasmineUPC" panose="020B0502040204020203" pitchFamily="18" charset="-34"/>
              </a:rPr>
              <a:t> per rendere evidente il regime oscillatorio</a:t>
            </a:r>
          </a:p>
        </p:txBody>
      </p:sp>
    </p:spTree>
    <p:extLst>
      <p:ext uri="{BB962C8B-B14F-4D97-AF65-F5344CB8AC3E}">
        <p14:creationId xmlns:p14="http://schemas.microsoft.com/office/powerpoint/2010/main" val="2924415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8E61818A-3793-4BD5-AACD-7CE3758C0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457485"/>
            <a:ext cx="9456512" cy="5145543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35AAC29-1500-47EA-AC53-80AEC1D5A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6790"/>
            <a:ext cx="9905998" cy="874722"/>
          </a:xfrm>
        </p:spPr>
        <p:txBody>
          <a:bodyPr/>
          <a:lstStyle/>
          <a:p>
            <a:r>
              <a:rPr lang="it-IT" dirty="0"/>
              <a:t>Soglia di pompaggio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DC35683-D0E1-4379-9E1F-97650295748D}"/>
              </a:ext>
            </a:extLst>
          </p:cNvPr>
          <p:cNvSpPr txBox="1"/>
          <p:nvPr/>
        </p:nvSpPr>
        <p:spPr>
          <a:xfrm>
            <a:off x="1031846" y="813732"/>
            <a:ext cx="10184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Come ci si aspetta dal modello, è possibile trovare un valore di soglia per il </a:t>
            </a:r>
            <a:r>
              <a:rPr lang="it-IT" dirty="0" err="1"/>
              <a:t>pompagglio</a:t>
            </a:r>
            <a:r>
              <a:rPr lang="it-IT" dirty="0"/>
              <a:t>, oltre il quale la popolazione di fotoni aumenta ben oltre la popolazione riconducibile ad emissione spontanea.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B45ED82-D19E-46C7-B791-804C4978159B}"/>
              </a:ext>
            </a:extLst>
          </p:cNvPr>
          <p:cNvSpPr txBox="1"/>
          <p:nvPr/>
        </p:nvSpPr>
        <p:spPr>
          <a:xfrm>
            <a:off x="2685875" y="1813875"/>
            <a:ext cx="3438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Aumentando</a:t>
            </a:r>
            <a:r>
              <a:rPr lang="it-IT" sz="16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il tempo di vita della cavità o dei portatori, la soglia si abbassa</a:t>
            </a:r>
          </a:p>
        </p:txBody>
      </p:sp>
    </p:spTree>
    <p:extLst>
      <p:ext uri="{BB962C8B-B14F-4D97-AF65-F5344CB8AC3E}">
        <p14:creationId xmlns:p14="http://schemas.microsoft.com/office/powerpoint/2010/main" val="24624724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543</TotalTime>
  <Words>1058</Words>
  <Application>Microsoft Office PowerPoint</Application>
  <PresentationFormat>Widescreen</PresentationFormat>
  <Paragraphs>100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</vt:lpstr>
      <vt:lpstr>Cambria Math</vt:lpstr>
      <vt:lpstr>Miriam Mono CLM</vt:lpstr>
      <vt:lpstr>Tw Cen MT</vt:lpstr>
      <vt:lpstr>Circuito</vt:lpstr>
      <vt:lpstr>LASER Dynamics Simulation Using Cellular Automata</vt:lpstr>
      <vt:lpstr>Introduzione</vt:lpstr>
      <vt:lpstr>Dal LASER all’automa</vt:lpstr>
      <vt:lpstr>Struttura dell’automa</vt:lpstr>
      <vt:lpstr>Funzionamento dell’automa</vt:lpstr>
      <vt:lpstr>Funzionamento dell’automa</vt:lpstr>
      <vt:lpstr>Regimi di funzionamento</vt:lpstr>
      <vt:lpstr>Regimi di funzionamento</vt:lpstr>
      <vt:lpstr>Soglia di pompaggio</vt:lpstr>
      <vt:lpstr>Soglia di pompaggio</vt:lpstr>
      <vt:lpstr>Soglia di pompaggio</vt:lpstr>
      <vt:lpstr>Saturazione del pompaggio</vt:lpstr>
      <vt:lpstr>Perché l’inversione di popolazione si assesta su un valore inferiore dopo il picco iniziale?</vt:lpstr>
      <vt:lpstr>Automa perfezionato</vt:lpstr>
      <vt:lpstr>Dal modello alla realtà</vt:lpstr>
      <vt:lpstr>Fonti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Francesco Panebianco</dc:creator>
  <cp:lastModifiedBy>Francesco Panebianco</cp:lastModifiedBy>
  <cp:revision>23</cp:revision>
  <dcterms:created xsi:type="dcterms:W3CDTF">2021-06-03T15:35:49Z</dcterms:created>
  <dcterms:modified xsi:type="dcterms:W3CDTF">2021-06-09T12:35:46Z</dcterms:modified>
</cp:coreProperties>
</file>