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3" r:id="rId10"/>
    <p:sldId id="269" r:id="rId11"/>
    <p:sldId id="270" r:id="rId12"/>
    <p:sldId id="271" r:id="rId13"/>
    <p:sldId id="266" r:id="rId14"/>
    <p:sldId id="262" r:id="rId15"/>
    <p:sldId id="264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di Simone Giampà e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12011" r="6205" b="4289"/>
          <a:stretch/>
        </p:blipFill>
        <p:spPr>
          <a:xfrm>
            <a:off x="4827129" y="964734"/>
            <a:ext cx="6471951" cy="56396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41" y="90012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892920" y="1260915"/>
            <a:ext cx="37942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La soglia minima di pumping aumenta approssimativamente linearmente con la probabilità di generazione di rumore.</a:t>
            </a:r>
          </a:p>
          <a:p>
            <a:endParaRPr lang="it-IT" dirty="0">
              <a:latin typeface="Tw Cen MT (Corpo)"/>
              <a:cs typeface="Calibri" panose="020F0502020204030204" pitchFamily="34" charset="0"/>
            </a:endParaRPr>
          </a:p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Il grafico mostra un andamento atteso in quanto aumentando il tasso di emissione spontanea, aumentiamo di conseguenza la densità di fotoni nel materiale attivo, il che ci porta a dover compensare con un pompaggio maggiore per mantenere costante l’inversione di popolazione.</a:t>
            </a:r>
          </a:p>
          <a:p>
            <a:endParaRPr lang="it-IT" dirty="0">
              <a:latin typeface="Tw Cen MT (Corpo)"/>
              <a:cs typeface="Calibri" panose="020F0502020204030204" pitchFamily="34" charset="0"/>
            </a:endParaRPr>
          </a:p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Per la creazione di questo grafico è stato usato il modello semplificato di rumore.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6185" y="981512"/>
            <a:ext cx="6507452" cy="54444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01" y="106790"/>
            <a:ext cx="8618407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026276" y="981512"/>
            <a:ext cx="387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Calibri" panose="020F0502020204030204" pitchFamily="34" charset="0"/>
              </a:rPr>
              <a:t>Al diminuire della probabilità di emissione stimolata, la soglia si alza.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1026276" y="1856234"/>
            <a:ext cx="3984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base al modello del paper originale, non esiste una vera e propria probabilità di emissione stimolata, ma una soglia di fotoni adiacenti. Cioè quando il numero di fotoni nelle celle adiacenti a quella analizzata supera il valore di soglia impostato, viene generato un nuovo fotone. Aumentando tale soglia, aumenta la probabilità di emissione stimolata.</a:t>
            </a:r>
          </a:p>
          <a:p>
            <a:endParaRPr lang="it-IT" dirty="0"/>
          </a:p>
          <a:p>
            <a:r>
              <a:rPr lang="it-IT" dirty="0"/>
              <a:t>Un valore di soglia superiore a 4 non è fisicamente riproducibile. 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06EDA-8666-46F4-A97B-B8A01C5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95" y="15189"/>
            <a:ext cx="9905998" cy="836543"/>
          </a:xfrm>
        </p:spPr>
        <p:txBody>
          <a:bodyPr/>
          <a:lstStyle/>
          <a:p>
            <a:r>
              <a:rPr lang="it-IT" dirty="0"/>
              <a:t>Saturazione del pompaggio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516C9A-7107-43C7-9A07-C0743735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419" y="809898"/>
            <a:ext cx="10816644" cy="58802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6">
                <a:extLst>
                  <a:ext uri="{FF2B5EF4-FFF2-40B4-BE49-F238E27FC236}">
                    <a16:creationId xmlns:a16="http://schemas.microsoft.com/office/drawing/2014/main" id="{9177FD20-2EEF-4195-A114-48A87715620F}"/>
                  </a:ext>
                </a:extLst>
              </p:cNvPr>
              <p:cNvSpPr txBox="1"/>
              <p:nvPr/>
            </p:nvSpPr>
            <p:spPr>
              <a:xfrm>
                <a:off x="3654787" y="1008649"/>
                <a:ext cx="36306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Rappresentazione della caratteristica luce-corrente del laser attraverso una curva che riporta il numero medio di fotoni emessi in funzione della probabilità di pompaggio, per 3 diversi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asellaDiTesto 6">
                <a:extLst>
                  <a:ext uri="{FF2B5EF4-FFF2-40B4-BE49-F238E27FC236}">
                    <a16:creationId xmlns:a16="http://schemas.microsoft.com/office/drawing/2014/main" id="{9177FD20-2EEF-4195-A114-48A87715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87" y="1008649"/>
                <a:ext cx="3630683" cy="1323439"/>
              </a:xfrm>
              <a:prstGeom prst="rect">
                <a:avLst/>
              </a:prstGeom>
              <a:blipFill>
                <a:blip r:embed="rId3"/>
                <a:stretch>
                  <a:fillRect l="-1008" t="-1376" r="-1008" b="-5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55930EE-E49D-480E-9612-D3F1D7645425}"/>
              </a:ext>
            </a:extLst>
          </p:cNvPr>
          <p:cNvSpPr txBox="1"/>
          <p:nvPr/>
        </p:nvSpPr>
        <p:spPr>
          <a:xfrm>
            <a:off x="9911473" y="1962756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Saturazione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904CD-1659-4253-9F93-35DCB3DFD6B3}"/>
              </a:ext>
            </a:extLst>
          </p:cNvPr>
          <p:cNvSpPr txBox="1"/>
          <p:nvPr/>
        </p:nvSpPr>
        <p:spPr>
          <a:xfrm>
            <a:off x="1223823" y="567877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Spontanea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06E80-F5E9-4A61-8416-090EF0C8115F}"/>
              </a:ext>
            </a:extLst>
          </p:cNvPr>
          <p:cNvCxnSpPr/>
          <p:nvPr/>
        </p:nvCxnSpPr>
        <p:spPr>
          <a:xfrm>
            <a:off x="4647501" y="3286168"/>
            <a:ext cx="0" cy="3061981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E3E48-AE8D-43A2-8072-8EF8DCBFFB27}"/>
              </a:ext>
            </a:extLst>
          </p:cNvPr>
          <p:cNvSpPr txBox="1"/>
          <p:nvPr/>
        </p:nvSpPr>
        <p:spPr>
          <a:xfrm>
            <a:off x="4647501" y="4599443"/>
            <a:ext cx="10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54374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B96D833-2CA2-4E87-BC89-CF5B28C2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57" y="1081196"/>
            <a:ext cx="9615933" cy="563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4865-A829-4429-AB93-B773EBBAFDD1}"/>
              </a:ext>
            </a:extLst>
          </p:cNvPr>
          <p:cNvSpPr txBox="1"/>
          <p:nvPr/>
        </p:nvSpPr>
        <p:spPr>
          <a:xfrm>
            <a:off x="1972811" y="5887659"/>
            <a:ext cx="103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Quiete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AF59F-E41D-473E-B768-D2216007A40B}"/>
              </a:ext>
            </a:extLst>
          </p:cNvPr>
          <p:cNvSpPr txBox="1"/>
          <p:nvPr/>
        </p:nvSpPr>
        <p:spPr>
          <a:xfrm>
            <a:off x="1469471" y="3405116"/>
            <a:ext cx="15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Pompaggio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F1AC3A-5868-45B9-8610-BBB18A652452}"/>
              </a:ext>
            </a:extLst>
          </p:cNvPr>
          <p:cNvSpPr txBox="1"/>
          <p:nvPr/>
        </p:nvSpPr>
        <p:spPr>
          <a:xfrm>
            <a:off x="5979569" y="5759159"/>
            <a:ext cx="174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Domina </a:t>
            </a:r>
            <a:b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emissione stimolata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280452-2190-4864-B245-81A6864D1F85}"/>
              </a:ext>
            </a:extLst>
          </p:cNvPr>
          <p:cNvSpPr txBox="1"/>
          <p:nvPr/>
        </p:nvSpPr>
        <p:spPr>
          <a:xfrm>
            <a:off x="9133446" y="5389827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04BF3B-329B-4592-868B-7C5F11AD1997}"/>
              </a:ext>
            </a:extLst>
          </p:cNvPr>
          <p:cNvSpPr txBox="1"/>
          <p:nvPr/>
        </p:nvSpPr>
        <p:spPr>
          <a:xfrm>
            <a:off x="1610686" y="1501629"/>
            <a:ext cx="53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questa simulazione, la soglia di emissione stimolata è stato aumentata per evidenziare il transitorio</a:t>
            </a:r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29EB350-09FC-41B9-BEA5-7D3B0021D507}"/>
              </a:ext>
            </a:extLst>
          </p:cNvPr>
          <p:cNvSpPr txBox="1"/>
          <p:nvPr/>
        </p:nvSpPr>
        <p:spPr>
          <a:xfrm>
            <a:off x="8933508" y="1963294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170BBCF7-F867-498C-A676-3A770B46CFFE}"/>
              </a:ext>
            </a:extLst>
          </p:cNvPr>
          <p:cNvCxnSpPr>
            <a:cxnSpLocks/>
          </p:cNvCxnSpPr>
          <p:nvPr/>
        </p:nvCxnSpPr>
        <p:spPr>
          <a:xfrm>
            <a:off x="5814969" y="4077201"/>
            <a:ext cx="0" cy="24082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65F99609-56CC-47F0-868E-AF85F671FA2D}"/>
              </a:ext>
            </a:extLst>
          </p:cNvPr>
          <p:cNvCxnSpPr>
            <a:cxnSpLocks/>
          </p:cNvCxnSpPr>
          <p:nvPr/>
        </p:nvCxnSpPr>
        <p:spPr>
          <a:xfrm>
            <a:off x="7920605" y="1501629"/>
            <a:ext cx="0" cy="498381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6" y="451485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695455" y="1055649"/>
            <a:ext cx="777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8B0949-04C4-41E3-BA42-4E39547BD7C5}"/>
              </a:ext>
            </a:extLst>
          </p:cNvPr>
          <p:cNvSpPr txBox="1"/>
          <p:nvPr/>
        </p:nvSpPr>
        <p:spPr>
          <a:xfrm>
            <a:off x="991649" y="5403652"/>
            <a:ext cx="298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questa simulazione è stato usato l’automa perfezionato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B5495-7B23-46B6-BB54-2F6C1AFF2724}"/>
              </a:ext>
            </a:extLst>
          </p:cNvPr>
          <p:cNvSpPr txBox="1"/>
          <p:nvPr/>
        </p:nvSpPr>
        <p:spPr>
          <a:xfrm>
            <a:off x="5861968" y="6401144"/>
            <a:ext cx="648587" cy="215444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[ps]</a:t>
            </a:r>
            <a:endParaRPr lang="en-GB" sz="8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id="{6660DA49-9DA9-494B-AB73-B92C9895C783}"/>
                  </a:ext>
                </a:extLst>
              </p:cNvPr>
              <p:cNvSpPr txBox="1"/>
              <p:nvPr/>
            </p:nvSpPr>
            <p:spPr>
              <a:xfrm>
                <a:off x="7950926" y="4576006"/>
                <a:ext cx="36078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Total duration = 1000;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Lattice = 150x150;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𝜏</m:t>
                        </m:r>
                      </m:e>
                      <m:sub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𝑎</m:t>
                        </m:r>
                      </m:sub>
                    </m:sSub>
                    <m:r>
                      <a:rPr lang="it-IT" sz="12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=</m:t>
                    </m:r>
                    <m:r>
                      <a:rPr lang="it-IT" sz="1200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30</m:t>
                    </m:r>
                  </m:oMath>
                </a14:m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𝜏</m:t>
                        </m:r>
                      </m:e>
                      <m:sub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𝑐</m:t>
                        </m:r>
                      </m:sub>
                    </m:sSub>
                    <m:r>
                      <a:rPr lang="it-IT" sz="1200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=10</m:t>
                    </m:r>
                  </m:oMath>
                </a14:m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Pumping probability = 0.02;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Thermal Excitation probability = 0.001;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Spontaneous Emission probability = 0.02</a:t>
                </a:r>
              </a:p>
            </p:txBody>
          </p:sp>
        </mc:Choice>
        <mc:Fallback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id="{6660DA49-9DA9-494B-AB73-B92C9895C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26" y="4576006"/>
                <a:ext cx="3607827" cy="1384995"/>
              </a:xfrm>
              <a:prstGeom prst="rect">
                <a:avLst/>
              </a:prstGeom>
              <a:blipFill>
                <a:blip r:embed="rId3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1066799"/>
                <a:ext cx="9905998" cy="397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it-IT" dirty="0"/>
                  <a:t> [Tempo di vita dei portatori]</a:t>
                </a: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𝐹𝑆𝑅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=107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=10.22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r>
                  <a:rPr lang="it-IT" dirty="0"/>
                  <a:t>Dimensioni del reticolo: 150x150</a:t>
                </a:r>
              </a:p>
              <a:p>
                <a:endParaRPr lang="it-IT" dirty="0"/>
              </a:p>
              <a:p>
                <a:r>
                  <a:rPr lang="it-IT" dirty="0"/>
                  <a:t>Probabilità di eccitazione termica: 0.00001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Tasso di emissione spontanea di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80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(su 400x400 = 160000):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it-IT" dirty="0"/>
                  <a:t>robabilità di emissione spontanea = 0.0005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r>
                  <a:rPr lang="it-IT" dirty="0"/>
                  <a:t>Il </a:t>
                </a:r>
                <a:r>
                  <a:rPr lang="it-IT" i="1" dirty="0" err="1"/>
                  <a:t>pumping</a:t>
                </a:r>
                <a:r>
                  <a:rPr lang="it-IT" i="1" dirty="0"/>
                  <a:t> </a:t>
                </a:r>
                <a:r>
                  <a:rPr lang="it-IT" i="1" dirty="0" err="1"/>
                  <a:t>threshold</a:t>
                </a:r>
                <a:r>
                  <a:rPr lang="it-IT" i="1" dirty="0"/>
                  <a:t> </a:t>
                </a:r>
                <a:r>
                  <a:rPr lang="it-IT" dirty="0"/>
                  <a:t>è 22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prendiamo il 10% in più, ovvero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24.25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Durata della simulazione: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2500 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1066799"/>
                <a:ext cx="9905998" cy="3978397"/>
              </a:xfrm>
              <a:prstGeom prst="rect">
                <a:avLst/>
              </a:prstGeom>
              <a:blipFill>
                <a:blip r:embed="rId2"/>
                <a:stretch>
                  <a:fillRect l="-554" t="-766" b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A740AE-0DA6-4636-BEA5-76E524FA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5" y="856582"/>
            <a:ext cx="10827390" cy="564817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2278162-8CD0-44B1-A658-23B5F4DC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0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F206-21E7-48F3-AAB9-06B8710CD1F5}"/>
              </a:ext>
            </a:extLst>
          </p:cNvPr>
          <p:cNvSpPr txBox="1"/>
          <p:nvPr/>
        </p:nvSpPr>
        <p:spPr>
          <a:xfrm>
            <a:off x="5847693" y="6258535"/>
            <a:ext cx="728330" cy="230832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[ps]</a:t>
            </a:r>
            <a:endParaRPr lang="en-GB" sz="9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7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9813"/>
            <a:ext cx="9905999" cy="2536352"/>
          </a:xfrm>
        </p:spPr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C458D1-2D79-48C2-8760-C4634E24E164}"/>
              </a:ext>
            </a:extLst>
          </p:cNvPr>
          <p:cNvSpPr txBox="1"/>
          <p:nvPr/>
        </p:nvSpPr>
        <p:spPr>
          <a:xfrm>
            <a:off x="4907560" y="5155195"/>
            <a:ext cx="631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Un progetto sviluppato da </a:t>
            </a:r>
            <a:r>
              <a:rPr lang="it-IT" i="1" dirty="0"/>
              <a:t>Francesco Panebianco </a:t>
            </a:r>
            <a:r>
              <a:rPr lang="it-IT" dirty="0"/>
              <a:t>e </a:t>
            </a:r>
            <a:r>
              <a:rPr lang="it-IT" i="1" dirty="0"/>
              <a:t>Simone Giampà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189" y="1578543"/>
            <a:ext cx="6240519" cy="2288782"/>
          </a:xfrm>
        </p:spPr>
        <p:txBody>
          <a:bodyPr/>
          <a:lstStyle/>
          <a:p>
            <a:r>
              <a:rPr lang="it-IT" sz="2000" dirty="0"/>
              <a:t>Il modello fisico dei </a:t>
            </a:r>
            <a:r>
              <a:rPr lang="it-IT" sz="2000" i="1" dirty="0"/>
              <a:t>LASER</a:t>
            </a:r>
            <a:r>
              <a:rPr lang="it-IT" sz="2000" dirty="0"/>
              <a:t> è complesso da risolvere analiticamente.</a:t>
            </a:r>
          </a:p>
          <a:p>
            <a:r>
              <a:rPr lang="it-IT" sz="2000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0" y="2106832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 (Corpo)"/>
                <a:cs typeface="Arial" panose="020B0604020202020204" pitchFamily="34" charset="0"/>
              </a:rPr>
              <a:t>Sono state fatte assunzioni semplificative su determinati parametri: ad esempio il pompaggio degli elettroni non si basa su una corrente d’ingresso. Inoltre, non lavoriamo con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stimulated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emission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cross-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section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, ma con una «soglia di emissione stimolata». Usiamo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probability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(tuttavia facilmente riconducibile ad un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rate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sz="2000" i="1" dirty="0">
              <a:latin typeface="Tw Cen MT (Co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06" y="142612"/>
            <a:ext cx="8589816" cy="746620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889232"/>
            <a:ext cx="6006518" cy="5629013"/>
          </a:xfrm>
        </p:spPr>
        <p:txBody>
          <a:bodyPr>
            <a:normAutofit/>
          </a:bodyPr>
          <a:lstStyle/>
          <a:p>
            <a:r>
              <a:rPr lang="it-IT" sz="2000" dirty="0"/>
              <a:t>Partiamo da un sistema a quattro livelli energetici ma consideriamo </a:t>
            </a:r>
            <a:r>
              <a:rPr lang="it-IT" sz="2000" dirty="0" err="1"/>
              <a:t>decay</a:t>
            </a:r>
            <a:r>
              <a:rPr lang="it-IT" sz="2000" dirty="0"/>
              <a:t> E</a:t>
            </a:r>
            <a:r>
              <a:rPr lang="it-IT" sz="2000" baseline="-25000" dirty="0"/>
              <a:t>3</a:t>
            </a:r>
            <a:r>
              <a:rPr lang="it-IT" sz="2000" dirty="0"/>
              <a:t>-E</a:t>
            </a:r>
            <a:r>
              <a:rPr lang="it-IT" sz="2000" baseline="-25000" dirty="0"/>
              <a:t>2</a:t>
            </a:r>
            <a:r>
              <a:rPr lang="it-IT" sz="2000" dirty="0"/>
              <a:t> e E</a:t>
            </a:r>
            <a:r>
              <a:rPr lang="it-IT" sz="2000" baseline="-25000" dirty="0"/>
              <a:t>1</a:t>
            </a:r>
            <a:r>
              <a:rPr lang="it-IT" sz="2000" dirty="0"/>
              <a:t>-E</a:t>
            </a:r>
            <a:r>
              <a:rPr lang="it-IT" sz="2000" baseline="-25000" dirty="0"/>
              <a:t>0</a:t>
            </a:r>
            <a:r>
              <a:rPr lang="it-IT" sz="2000" dirty="0"/>
              <a:t> istantanei e non radiativi.</a:t>
            </a:r>
          </a:p>
          <a:p>
            <a:r>
              <a:rPr lang="it-IT" sz="2000" dirty="0"/>
              <a:t>Modelliamo lo stato del sistema come automa cellulare bidimensionale che si evolve con semplici regole che simulano fenomeni quantistici.</a:t>
            </a:r>
          </a:p>
          <a:p>
            <a:pPr lvl="1"/>
            <a:r>
              <a:rPr lang="it-IT" i="1" dirty="0" err="1"/>
              <a:t>Stimulated</a:t>
            </a:r>
            <a:r>
              <a:rPr lang="it-IT" i="1" dirty="0"/>
              <a:t> </a:t>
            </a:r>
            <a:r>
              <a:rPr lang="it-IT" i="1" dirty="0" err="1"/>
              <a:t>emission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/>
              <a:t>Electron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Pumping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7" y="889233"/>
            <a:ext cx="3927101" cy="354015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sz="2400" dirty="0"/>
              <a:t>Stato dell’elettrone (eccitato, ground state)</a:t>
            </a:r>
          </a:p>
          <a:p>
            <a:pPr lvl="1"/>
            <a:r>
              <a:rPr lang="it-IT" sz="2400" dirty="0"/>
              <a:t>Tempo di vita rimanente all’elettrone eccitato</a:t>
            </a:r>
          </a:p>
          <a:p>
            <a:pPr lvl="1"/>
            <a:r>
              <a:rPr lang="it-IT" sz="2400" dirty="0"/>
              <a:t>Un insieme di fotoni (limitati da un parametro di saturazione), ciascuno con un suo tempo di vita rimanente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 e discreta.</a:t>
            </a:r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5E78EF-E87E-4B5D-9E3E-7D81874E1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132515"/>
                <a:ext cx="10695963" cy="5444454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/>
                  <a:t>Per ogni istante di tempo calcoliamo la popolazione, il numero di fotoni e il rumore prodotto, dopo aver aggiornato lo stato del reticolo usando un insieme di regole:</a:t>
                </a:r>
              </a:p>
              <a:p>
                <a:pPr>
                  <a:spcBef>
                    <a:spcPts val="600"/>
                  </a:spcBef>
                </a:pPr>
                <a:r>
                  <a:rPr lang="it-IT" dirty="0" err="1"/>
                  <a:t>Stimulated</a:t>
                </a:r>
                <a:r>
                  <a:rPr lang="it-IT" dirty="0"/>
                  <a:t> </a:t>
                </a:r>
                <a:r>
                  <a:rPr lang="it-IT" dirty="0" err="1"/>
                  <a:t>Emission</a:t>
                </a:r>
                <a:r>
                  <a:rPr lang="it-IT" dirty="0"/>
                  <a:t> Rule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it-IT" dirty="0"/>
                  <a:t>Valutiamo il numero di fotoni adiacenti scorrendo le celle dello stato precedente. Sopra la relativa soglia, se l’elettrone della cella è in stato eccitato, si ha emissione stimolata: viene aggiunto un fotone alla cella (inizializzandolo al valore del tempo di vita della cavità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/>
                  <a:t>).</a:t>
                </a:r>
              </a:p>
              <a:p>
                <a:pPr>
                  <a:spcBef>
                    <a:spcPts val="600"/>
                  </a:spcBef>
                </a:pPr>
                <a:r>
                  <a:rPr lang="it-IT" dirty="0"/>
                  <a:t>Photon Decay rule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it-IT" dirty="0"/>
                  <a:t>Allo scadere del tempo di vita del fotone, questo viene rimosso.</a:t>
                </a:r>
              </a:p>
              <a:p>
                <a:pPr>
                  <a:spcBef>
                    <a:spcPts val="600"/>
                  </a:spcBef>
                </a:pPr>
                <a:r>
                  <a:rPr lang="it-IT" dirty="0"/>
                  <a:t>Electron Decay rule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it-IT" dirty="0"/>
                  <a:t>Allo scadere del tempo di vita dell’elettrone, si assiste ad un decadimento non radiativo.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it-IT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5E78EF-E87E-4B5D-9E3E-7D81874E1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132515"/>
                <a:ext cx="10695963" cy="5444454"/>
              </a:xfrm>
              <a:blipFill>
                <a:blip r:embed="rId2"/>
                <a:stretch>
                  <a:fillRect l="-1197" t="-1120" r="-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06" y="264334"/>
            <a:ext cx="9905998" cy="989740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5E78EF-E87E-4B5D-9E3E-7D81874E1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7196" y="1124126"/>
                <a:ext cx="10490942" cy="497467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it-IT" dirty="0"/>
                  <a:t>Pumping Rule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it-IT" dirty="0"/>
                  <a:t>Se un elettrone occupa lo stato fondamentale, ha una probabilità </a:t>
                </a:r>
                <a:r>
                  <a:rPr lang="el-GR" dirty="0"/>
                  <a:t>λ</a:t>
                </a:r>
                <a:r>
                  <a:rPr lang="it-IT" dirty="0"/>
                  <a:t> di essere promosso al livello energetico superiore. L’elettrone viene inizializzato col tempo di vita dei portatori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it-IT" dirty="0"/>
                  <a:t>Noise Photons Creation Rule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it-IT" dirty="0"/>
                  <a:t>Il modello originario introduce fotoni in posizioni casuali per simulare allo stesso tempo emissione spontanea e contributo termico al rumore.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it-IT" dirty="0"/>
                  <a:t>[Il modello perfezionato modifica questa regola, tenendo conto dei due effetti separatamente]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it-IT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5E78EF-E87E-4B5D-9E3E-7D81874E1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196" y="1124126"/>
                <a:ext cx="10490942" cy="4974670"/>
              </a:xfrm>
              <a:blipFill>
                <a:blip r:embed="rId2"/>
                <a:stretch>
                  <a:fillRect l="-1162" t="-1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510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/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molto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vicini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«costante» o 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non-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spiking</a:t>
                </a:r>
                <a:endParaRPr lang="it-IT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blipFill>
                <a:blip r:embed="rId3"/>
                <a:stretch>
                  <a:fillRect t="-5660" r="-2596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2">
                <a:extLst>
                  <a:ext uri="{FF2B5EF4-FFF2-40B4-BE49-F238E27FC236}">
                    <a16:creationId xmlns:a16="http://schemas.microsoft.com/office/drawing/2014/main" id="{F2FF2E9D-27B2-49CF-98E4-F759328707FE}"/>
                  </a:ext>
                </a:extLst>
              </p:cNvPr>
              <p:cNvSpPr txBox="1"/>
              <p:nvPr/>
            </p:nvSpPr>
            <p:spPr>
              <a:xfrm>
                <a:off x="8173823" y="3178314"/>
                <a:ext cx="27514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Total duration = 200;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Lattice = 200x200;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𝜏</m:t>
                        </m:r>
                      </m:e>
                      <m:sub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𝑎</m:t>
                        </m:r>
                      </m:sub>
                    </m:sSub>
                    <m:r>
                      <a:rPr lang="it-IT" sz="12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= 30</m:t>
                    </m:r>
                  </m:oMath>
                </a14:m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𝜏</m:t>
                        </m:r>
                      </m:e>
                      <m:sub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𝑐</m:t>
                        </m:r>
                      </m:sub>
                    </m:sSub>
                    <m:r>
                      <a:rPr lang="it-IT" sz="1200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=10</m:t>
                    </m:r>
                  </m:oMath>
                </a14:m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Pumping probability = 0.192;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Noise probability = 0.009;</a:t>
                </a:r>
              </a:p>
            </p:txBody>
          </p:sp>
        </mc:Choice>
        <mc:Fallback>
          <p:sp>
            <p:nvSpPr>
              <p:cNvPr id="6" name="CasellaDiTesto 2">
                <a:extLst>
                  <a:ext uri="{FF2B5EF4-FFF2-40B4-BE49-F238E27FC236}">
                    <a16:creationId xmlns:a16="http://schemas.microsoft.com/office/drawing/2014/main" id="{F2FF2E9D-27B2-49CF-98E4-F75932870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23" y="3178314"/>
                <a:ext cx="2751439" cy="1200329"/>
              </a:xfrm>
              <a:prstGeom prst="rect">
                <a:avLst/>
              </a:prstGeom>
              <a:blipFill>
                <a:blip r:embed="rId4"/>
                <a:stretch>
                  <a:fillRect l="-222" b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/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«oscillante» con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relaxation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oscillations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. Le oscillazioni del transitorio si smorzano esponenzialmente, raggiungendo uno stato stabile.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blipFill>
                <a:blip r:embed="rId3"/>
                <a:stretch>
                  <a:fillRect l="-814" t="-3289" r="-1831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/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Più è alta la </a:t>
                </a:r>
                <a:r>
                  <a:rPr lang="it-IT" sz="1400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pumping</a:t>
                </a:r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 rate, più deve aumentare il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𝜏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𝑎</m:t>
                        </m:r>
                      </m:sub>
                    </m:sSub>
                    <m:r>
                      <a:rPr lang="it-IT" sz="14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JasmineUPC" panose="020B0502040204020203" pitchFamily="18" charset="-34"/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per rendere evidente il regime oscillatorio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blipFill>
                <a:blip r:embed="rId4"/>
                <a:stretch>
                  <a:fillRect t="-1163" r="-972" b="-12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43C41-8620-44E3-8C5E-CD0F8E420C02}"/>
                  </a:ext>
                </a:extLst>
              </p:cNvPr>
              <p:cNvSpPr txBox="1"/>
              <p:nvPr/>
            </p:nvSpPr>
            <p:spPr>
              <a:xfrm>
                <a:off x="7998934" y="5028797"/>
                <a:ext cx="3775329" cy="118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b="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Pulsazione delle oscillazioni: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i="1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2 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bg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bg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bg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bg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bg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bg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chemeClr val="bg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GB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43C41-8620-44E3-8C5E-CD0F8E4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34" y="5028797"/>
                <a:ext cx="3775329" cy="1187697"/>
              </a:xfrm>
              <a:prstGeom prst="rect">
                <a:avLst/>
              </a:prstGeom>
              <a:blipFill>
                <a:blip r:embed="rId5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id="{E5513EDC-74A4-42CE-B695-3B8363EF8A84}"/>
                  </a:ext>
                </a:extLst>
              </p:cNvPr>
              <p:cNvSpPr txBox="1"/>
              <p:nvPr/>
            </p:nvSpPr>
            <p:spPr>
              <a:xfrm>
                <a:off x="1274400" y="428116"/>
                <a:ext cx="27514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Total duration = 1000;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Lattice = 150x150;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𝜏</m:t>
                        </m:r>
                      </m:e>
                      <m:sub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𝑎</m:t>
                        </m:r>
                      </m:sub>
                    </m:sSub>
                    <m:r>
                      <a:rPr lang="it-IT" sz="12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=</m:t>
                    </m:r>
                    <m:r>
                      <a:rPr lang="it-IT" sz="1200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180</m:t>
                    </m:r>
                  </m:oMath>
                </a14:m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𝜏</m:t>
                        </m:r>
                      </m:e>
                      <m:sub>
                        <m:r>
                          <a:rPr lang="it-IT" sz="12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scadia Code" pitchFamily="1" charset="0"/>
                          </a:rPr>
                          <m:t>𝑐</m:t>
                        </m:r>
                      </m:sub>
                    </m:sSub>
                    <m:r>
                      <a:rPr lang="it-IT" sz="1200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ascadia Code" pitchFamily="1" charset="0"/>
                      </a:rPr>
                      <m:t>=10</m:t>
                    </m:r>
                  </m:oMath>
                </a14:m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Pumping probability = 0.0125;</a:t>
                </a:r>
              </a:p>
              <a:p>
                <a:r>
                  <a:rPr lang="it-IT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cs typeface="Cascadia Code" pitchFamily="1" charset="0"/>
                  </a:rPr>
                  <a:t>Noise probability = 0.0001;</a:t>
                </a:r>
              </a:p>
            </p:txBody>
          </p:sp>
        </mc:Choice>
        <mc:Fallback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id="{E5513EDC-74A4-42CE-B695-3B8363EF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00" y="428116"/>
                <a:ext cx="2751439" cy="1200329"/>
              </a:xfrm>
              <a:prstGeom prst="rect">
                <a:avLst/>
              </a:prstGeom>
              <a:blipFill>
                <a:blip r:embed="rId6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2217" y="1457485"/>
            <a:ext cx="9503120" cy="52495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44" y="151001"/>
            <a:ext cx="9456512" cy="805343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6096000" y="1668816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cs typeface="Calibri" panose="020F0502020204030204" pitchFamily="34" charset="0"/>
              </a:rPr>
              <a:t>Aumentando il tempo di vita della cavità, la soglia si abbassa.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EC8B5E-6C86-4535-B811-95389E64F5DF}"/>
                  </a:ext>
                </a:extLst>
              </p:cNvPr>
              <p:cNvSpPr txBox="1"/>
              <p:nvPr/>
            </p:nvSpPr>
            <p:spPr>
              <a:xfrm>
                <a:off x="6117315" y="2253591"/>
                <a:ext cx="4396138" cy="158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La curva tratteggiata corrisponde al modello matematico esposto nel paper, dato dalla formula</a:t>
                </a:r>
                <a:endParaRPr lang="it-IT" sz="1600" b="0" i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chemeClr val="bg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bg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sz="16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0" i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6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Dove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14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=2.3792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ricavato</a:t>
                </a:r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dale </a:t>
                </a:r>
                <a:r>
                  <a:rPr lang="en-GB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simulazioni</a:t>
                </a:r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en-GB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mentre</a:t>
                </a:r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è una </a:t>
                </a:r>
                <a:r>
                  <a:rPr lang="en-GB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costante</a:t>
                </a:r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ricavata</a:t>
                </a:r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sperimentalmente</a:t>
                </a:r>
                <a:r>
                  <a:rPr lang="en-GB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EC8B5E-6C86-4535-B811-95389E64F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15" y="2253591"/>
                <a:ext cx="4396138" cy="1581395"/>
              </a:xfrm>
              <a:prstGeom prst="rect">
                <a:avLst/>
              </a:prstGeom>
              <a:blipFill>
                <a:blip r:embed="rId3"/>
                <a:stretch>
                  <a:fillRect l="-693" t="-1158" b="-4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968</TotalTime>
  <Words>1247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Consolas</vt:lpstr>
      <vt:lpstr>Tw Cen MT</vt:lpstr>
      <vt:lpstr>Tw Cen MT (Corpo)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Soglia di pompaggio</vt:lpstr>
      <vt:lpstr>Soglia di pompaggio</vt:lpstr>
      <vt:lpstr>Soglia di pompaggio</vt:lpstr>
      <vt:lpstr>Saturazione del pompaggio</vt:lpstr>
      <vt:lpstr>Perché l’inversione di popolazione si assesta su un valore inferiore dopo il picco iniziale?</vt:lpstr>
      <vt:lpstr>Automa perfezionato</vt:lpstr>
      <vt:lpstr>Dal modello alla realtà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Simone Giampà</cp:lastModifiedBy>
  <cp:revision>77</cp:revision>
  <dcterms:created xsi:type="dcterms:W3CDTF">2021-06-03T15:35:49Z</dcterms:created>
  <dcterms:modified xsi:type="dcterms:W3CDTF">2021-06-15T09:41:14Z</dcterms:modified>
</cp:coreProperties>
</file>