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1" r:id="rId9"/>
    <p:sldId id="263" r:id="rId10"/>
    <p:sldId id="266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2AA56-7D1B-4354-A498-7FD00728969E}" v="11" dt="2021-06-03T16:02:17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DBF50C-4ABB-48C4-BC36-F12119FAB571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7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51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7040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39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849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549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067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233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74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40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90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77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13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8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445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488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47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BF50C-4ABB-48C4-BC36-F12119FAB571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790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90938E-A82E-40EF-9EF0-F7196E236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LASER Dynamics </a:t>
            </a:r>
            <a:r>
              <a:rPr lang="it-IT" dirty="0" err="1"/>
              <a:t>Simulation</a:t>
            </a:r>
            <a:br>
              <a:rPr lang="it-IT" dirty="0"/>
            </a:br>
            <a:r>
              <a:rPr lang="it-IT" sz="3200" dirty="0"/>
              <a:t>Using Cellular </a:t>
            </a:r>
            <a:r>
              <a:rPr lang="it-IT" sz="3200" dirty="0" err="1"/>
              <a:t>Automata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53EE63-EB51-49ED-AB43-474FAEECA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199013" cy="1655762"/>
          </a:xfrm>
        </p:spPr>
        <p:txBody>
          <a:bodyPr/>
          <a:lstStyle/>
          <a:p>
            <a:endParaRPr lang="it-IT" dirty="0"/>
          </a:p>
          <a:p>
            <a:r>
              <a:rPr lang="it-IT" dirty="0"/>
              <a:t>By Simone Giampà and Francesco Panebianco</a:t>
            </a:r>
          </a:p>
        </p:txBody>
      </p:sp>
    </p:spTree>
    <p:extLst>
      <p:ext uri="{BB962C8B-B14F-4D97-AF65-F5344CB8AC3E}">
        <p14:creationId xmlns:p14="http://schemas.microsoft.com/office/powerpoint/2010/main" val="370550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7EED46-2CEC-4331-AE1A-FCDABC85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40346"/>
            <a:ext cx="9905998" cy="1025724"/>
          </a:xfrm>
        </p:spPr>
        <p:txBody>
          <a:bodyPr>
            <a:normAutofit fontScale="90000"/>
          </a:bodyPr>
          <a:lstStyle/>
          <a:p>
            <a:r>
              <a:rPr lang="it-IT" dirty="0"/>
              <a:t>Perché l’inversione di popolazione si assesta su un valore inferiore dopo il picco iniziale?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77F98E-2AEB-4F25-8915-A3AF04B6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6151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3A3AB50-619E-4214-BB34-FD52B7DEC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6" y="123966"/>
            <a:ext cx="11671882" cy="649262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E8982A2-FDE4-47FF-B9AB-14E4CD45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907" y="555163"/>
            <a:ext cx="5067648" cy="713064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Automa perfezionato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2A4BD0-735C-4BDC-8EA2-B262A8709868}"/>
              </a:ext>
            </a:extLst>
          </p:cNvPr>
          <p:cNvSpPr txBox="1"/>
          <p:nvPr/>
        </p:nvSpPr>
        <p:spPr>
          <a:xfrm>
            <a:off x="1442907" y="1055649"/>
            <a:ext cx="9905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La regola di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Noise</a:t>
            </a:r>
            <a:r>
              <a:rPr lang="it-IT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Photon</a:t>
            </a:r>
            <a:r>
              <a:rPr lang="it-IT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Creation</a:t>
            </a:r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 risulta piuttosto approssimativa: unisce effetti di emissione spontanea e agitazione termica in un’unica probabilità di rumore. Cosa succede se questi due effetti vengono separati?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E9BAA0-562F-4069-ACD3-08D468860F6B}"/>
              </a:ext>
            </a:extLst>
          </p:cNvPr>
          <p:cNvSpPr txBox="1"/>
          <p:nvPr/>
        </p:nvSpPr>
        <p:spPr>
          <a:xfrm>
            <a:off x="8052733" y="3926325"/>
            <a:ext cx="38204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TIME_STEPS = 1000;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LATTICE_WIDTH = 150;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LATTICE_HEIGHT = 150;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PHOTON_SATURATION = 25;</a:t>
            </a:r>
          </a:p>
          <a:p>
            <a:endParaRPr lang="it-IT" sz="1200" dirty="0">
              <a:solidFill>
                <a:schemeClr val="bg1">
                  <a:lumMod val="95000"/>
                  <a:lumOff val="5000"/>
                </a:schemeClr>
              </a:solidFill>
              <a:latin typeface="Miriam Mono CLM" panose="02000503000000000000" pitchFamily="2" charset="-79"/>
              <a:cs typeface="Miriam Mono CLM" panose="02000503000000000000" pitchFamily="2" charset="-79"/>
            </a:endParaRP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electronLifeTime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30;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pumpingProbability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0.192;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stimulatedEmissionThreshold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thermalExcitingProbability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0.001;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spontaneousEmissionProbability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0.02;</a:t>
            </a:r>
          </a:p>
        </p:txBody>
      </p:sp>
    </p:spTree>
    <p:extLst>
      <p:ext uri="{BB962C8B-B14F-4D97-AF65-F5344CB8AC3E}">
        <p14:creationId xmlns:p14="http://schemas.microsoft.com/office/powerpoint/2010/main" val="3722441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0FE870-368B-490D-829A-022704F2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59" y="98401"/>
            <a:ext cx="9905998" cy="968398"/>
          </a:xfrm>
        </p:spPr>
        <p:txBody>
          <a:bodyPr/>
          <a:lstStyle/>
          <a:p>
            <a:r>
              <a:rPr lang="it-IT" dirty="0"/>
              <a:t>Dal modello alla realtà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A4DCF8D-6F3F-49A4-9472-5D82285DE4EE}"/>
                  </a:ext>
                </a:extLst>
              </p:cNvPr>
              <p:cNvSpPr txBox="1"/>
              <p:nvPr/>
            </p:nvSpPr>
            <p:spPr>
              <a:xfrm>
                <a:off x="1258859" y="865463"/>
                <a:ext cx="990599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Prendiamo il caso dei valori plausibili, ad esempio…</a:t>
                </a:r>
              </a:p>
              <a:p>
                <a:r>
                  <a:rPr lang="el-GR" dirty="0"/>
                  <a:t>τ</a:t>
                </a:r>
                <a:r>
                  <a:rPr lang="it-IT" sz="1400" dirty="0"/>
                  <a:t>a</a:t>
                </a:r>
                <a:r>
                  <a:rPr lang="it-IT" dirty="0"/>
                  <a:t> = 100 </a:t>
                </a:r>
                <a:r>
                  <a:rPr lang="it-IT" dirty="0" err="1"/>
                  <a:t>ps</a:t>
                </a:r>
                <a:r>
                  <a:rPr lang="it-IT" dirty="0"/>
                  <a:t> [Tempo di vita dei portatori]</a:t>
                </a:r>
              </a:p>
              <a:p>
                <a:r>
                  <a:rPr lang="it-IT" dirty="0"/>
                  <a:t>FSR = 107 GHz (0.6 nm)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dirty="0"/>
                  <a:t> B</a:t>
                </a:r>
                <a:r>
                  <a:rPr lang="it-IT" sz="1200" dirty="0"/>
                  <a:t>3dB</a:t>
                </a:r>
                <a:r>
                  <a:rPr lang="it-IT" dirty="0"/>
                  <a:t> =10.22 GHz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=15.57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ps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𝑝𝑠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A4DCF8D-6F3F-49A4-9472-5D82285DE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859" y="865463"/>
                <a:ext cx="9905998" cy="923330"/>
              </a:xfrm>
              <a:prstGeom prst="rect">
                <a:avLst/>
              </a:prstGeom>
              <a:blipFill>
                <a:blip r:embed="rId2"/>
                <a:stretch>
                  <a:fillRect l="-554" t="-3974" b="-99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3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917BA-3EAA-4907-A4A4-8092CDE4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0025"/>
          </a:xfrm>
        </p:spPr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775406-A5A4-4F53-8DC5-F06C68076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892" y="1392838"/>
            <a:ext cx="6240519" cy="5007961"/>
          </a:xfrm>
        </p:spPr>
        <p:txBody>
          <a:bodyPr/>
          <a:lstStyle/>
          <a:p>
            <a:r>
              <a:rPr lang="it-IT" dirty="0"/>
              <a:t>Il modello fisico dei LASER è complesso da risolvere analiticamente.</a:t>
            </a:r>
          </a:p>
          <a:p>
            <a:r>
              <a:rPr lang="it-IT" dirty="0"/>
              <a:t>Gli automi cellulari sono sistemi computazionali semplici che si prestano bene a descrivere sistemi di equazioni differenziali avanzati.</a:t>
            </a:r>
          </a:p>
          <a:p>
            <a:endParaRPr lang="it-IT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E8B067A-A34F-4C9A-8A93-091543845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53" y="2645825"/>
            <a:ext cx="4156133" cy="156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58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9E1992-298E-4761-93E6-AE6228FA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89233"/>
          </a:xfrm>
        </p:spPr>
        <p:txBody>
          <a:bodyPr/>
          <a:lstStyle/>
          <a:p>
            <a:r>
              <a:rPr lang="it-IT" dirty="0"/>
              <a:t>Dal LASER all’automa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71B81D-398D-4029-B19E-3C19B21AF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1596" y="889232"/>
            <a:ext cx="6395816" cy="5629013"/>
          </a:xfrm>
        </p:spPr>
        <p:txBody>
          <a:bodyPr>
            <a:normAutofit/>
          </a:bodyPr>
          <a:lstStyle/>
          <a:p>
            <a:r>
              <a:rPr lang="it-IT" dirty="0"/>
              <a:t>Partiamo da un sistema a quattro livelli energetici ma consideriamo </a:t>
            </a:r>
            <a:r>
              <a:rPr lang="it-IT" dirty="0" err="1"/>
              <a:t>decay</a:t>
            </a:r>
            <a:r>
              <a:rPr lang="it-IT" dirty="0"/>
              <a:t> E</a:t>
            </a:r>
            <a:r>
              <a:rPr lang="it-IT" sz="1000" dirty="0"/>
              <a:t>3</a:t>
            </a:r>
            <a:r>
              <a:rPr lang="it-IT" dirty="0"/>
              <a:t>-E</a:t>
            </a:r>
            <a:r>
              <a:rPr lang="it-IT" sz="1000" dirty="0"/>
              <a:t>2 </a:t>
            </a:r>
            <a:r>
              <a:rPr lang="it-IT" dirty="0"/>
              <a:t>e E</a:t>
            </a:r>
            <a:r>
              <a:rPr lang="it-IT" sz="1000" dirty="0"/>
              <a:t>1</a:t>
            </a:r>
            <a:r>
              <a:rPr lang="it-IT" dirty="0"/>
              <a:t>-E</a:t>
            </a:r>
            <a:r>
              <a:rPr lang="it-IT" sz="1000" dirty="0"/>
              <a:t>0</a:t>
            </a:r>
            <a:r>
              <a:rPr lang="it-IT" dirty="0"/>
              <a:t> istantanee e non radiative.</a:t>
            </a:r>
          </a:p>
          <a:p>
            <a:r>
              <a:rPr lang="it-IT" dirty="0"/>
              <a:t> Modelliamo lo stato del sistema come automa cellulare bidimensionale che si evolve con semplici regole che simulano fenomeni quantistici.</a:t>
            </a:r>
          </a:p>
          <a:p>
            <a:pPr lvl="1"/>
            <a:r>
              <a:rPr lang="it-IT" dirty="0" err="1"/>
              <a:t>Stimulated</a:t>
            </a:r>
            <a:r>
              <a:rPr lang="it-IT" dirty="0"/>
              <a:t> </a:t>
            </a:r>
            <a:r>
              <a:rPr lang="it-IT" dirty="0" err="1"/>
              <a:t>emission</a:t>
            </a:r>
            <a:r>
              <a:rPr lang="it-IT" dirty="0"/>
              <a:t> rule</a:t>
            </a:r>
          </a:p>
          <a:p>
            <a:pPr lvl="1"/>
            <a:r>
              <a:rPr lang="it-IT" dirty="0" err="1"/>
              <a:t>Photon</a:t>
            </a:r>
            <a:r>
              <a:rPr lang="it-IT" dirty="0"/>
              <a:t> </a:t>
            </a:r>
            <a:r>
              <a:rPr lang="it-IT" dirty="0" err="1"/>
              <a:t>decay</a:t>
            </a:r>
            <a:r>
              <a:rPr lang="it-IT" dirty="0"/>
              <a:t> rule</a:t>
            </a:r>
          </a:p>
          <a:p>
            <a:pPr lvl="1"/>
            <a:r>
              <a:rPr lang="it-IT" dirty="0"/>
              <a:t>Electron </a:t>
            </a:r>
            <a:r>
              <a:rPr lang="it-IT" dirty="0" err="1"/>
              <a:t>decay</a:t>
            </a:r>
            <a:r>
              <a:rPr lang="it-IT" dirty="0"/>
              <a:t> rule</a:t>
            </a:r>
          </a:p>
          <a:p>
            <a:pPr lvl="1"/>
            <a:r>
              <a:rPr lang="it-IT" dirty="0" err="1"/>
              <a:t>Pumping</a:t>
            </a:r>
            <a:r>
              <a:rPr lang="it-IT" dirty="0"/>
              <a:t> rule</a:t>
            </a:r>
          </a:p>
          <a:p>
            <a:pPr lvl="1"/>
            <a:r>
              <a:rPr lang="it-IT" dirty="0" err="1"/>
              <a:t>Noise</a:t>
            </a:r>
            <a:r>
              <a:rPr lang="it-IT" dirty="0"/>
              <a:t> </a:t>
            </a:r>
            <a:r>
              <a:rPr lang="it-IT" dirty="0" err="1"/>
              <a:t>photon</a:t>
            </a:r>
            <a:r>
              <a:rPr lang="it-IT" dirty="0"/>
              <a:t> </a:t>
            </a:r>
            <a:r>
              <a:rPr lang="it-IT" dirty="0" err="1"/>
              <a:t>creation</a:t>
            </a:r>
            <a:r>
              <a:rPr lang="it-IT" dirty="0"/>
              <a:t> rule</a:t>
            </a:r>
          </a:p>
          <a:p>
            <a:pPr lvl="1"/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B95B962-26C7-45FD-9C18-FF9C098D2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8" y="889233"/>
            <a:ext cx="380379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9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B2895C-25CB-433B-B7C8-EA3BFB83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it-IT" dirty="0"/>
              <a:t>Struttura dell’automa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DCB0C1-A012-4CB6-A4EB-58C58DDAE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1962"/>
            <a:ext cx="9905999" cy="4714613"/>
          </a:xfrm>
        </p:spPr>
        <p:txBody>
          <a:bodyPr>
            <a:normAutofit lnSpcReduction="10000"/>
          </a:bodyPr>
          <a:lstStyle/>
          <a:p>
            <a:r>
              <a:rPr lang="it-IT" dirty="0"/>
              <a:t>L’automa è rappresentato da reticolo bidimensionale, in cui ogni cella ha un suo stato.</a:t>
            </a:r>
          </a:p>
          <a:p>
            <a:r>
              <a:rPr lang="it-IT" dirty="0"/>
              <a:t>Utilizziamo la regola di adiacenza di Moore per tenere conto della popolazione locale dell’intorno di una cella.</a:t>
            </a:r>
          </a:p>
          <a:p>
            <a:r>
              <a:rPr lang="it-IT" dirty="0"/>
              <a:t>La variabile tempo della simulazione è adimensionale</a:t>
            </a:r>
          </a:p>
          <a:p>
            <a:r>
              <a:rPr lang="it-IT" dirty="0"/>
              <a:t>Lo stato di una cella è composto da:</a:t>
            </a:r>
          </a:p>
          <a:p>
            <a:pPr lvl="1"/>
            <a:r>
              <a:rPr lang="it-IT" dirty="0"/>
              <a:t>Stato dell’elettrone (eccitato, ground state)</a:t>
            </a:r>
          </a:p>
          <a:p>
            <a:pPr lvl="1"/>
            <a:r>
              <a:rPr lang="it-IT" dirty="0"/>
              <a:t>Tempo di vita rimanente all’elettrone eccitato</a:t>
            </a:r>
          </a:p>
          <a:p>
            <a:pPr lvl="1"/>
            <a:r>
              <a:rPr lang="it-IT" dirty="0"/>
              <a:t>Un insieme di fotoni (limitati da un parametro di saturazione), ciascuno con un suo tempo di vita rimanente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392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97EF7-6DE5-4240-989F-7236F3C7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9056"/>
            <a:ext cx="9905998" cy="1207855"/>
          </a:xfrm>
        </p:spPr>
        <p:txBody>
          <a:bodyPr/>
          <a:lstStyle/>
          <a:p>
            <a:r>
              <a:rPr lang="it-IT" dirty="0"/>
              <a:t>Funzionamento dell’automa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5E78EF-E87E-4B5D-9E3E-7D81874E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657" y="906012"/>
            <a:ext cx="8245488" cy="5444454"/>
          </a:xfrm>
        </p:spPr>
        <p:txBody>
          <a:bodyPr>
            <a:normAutofit/>
          </a:bodyPr>
          <a:lstStyle/>
          <a:p>
            <a:r>
              <a:rPr lang="it-IT" sz="2000" dirty="0"/>
              <a:t>Per ogni istante di tempo calcoliamo la popolazione e il numero di fotoni, dopo aver aggiornato lo stato del reticolo usando un insieme di regole:</a:t>
            </a:r>
          </a:p>
          <a:p>
            <a:pPr>
              <a:spcBef>
                <a:spcPts val="600"/>
              </a:spcBef>
            </a:pPr>
            <a:r>
              <a:rPr lang="it-IT" dirty="0" err="1"/>
              <a:t>Stimulated</a:t>
            </a:r>
            <a:r>
              <a:rPr lang="it-IT" dirty="0"/>
              <a:t> </a:t>
            </a:r>
            <a:r>
              <a:rPr lang="it-IT" dirty="0" err="1"/>
              <a:t>Emission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Valutiamo il numero di fotoni adiacenti scorrendo le celle dello stato precedente. Sopra la relativa soglia, se l’elettrone della cella è in stato eccitato, si ha emissione stimolata: viene aggiunto un fotone alla cella (inizializzando il tempo di vita).</a:t>
            </a:r>
          </a:p>
          <a:p>
            <a:pPr>
              <a:spcBef>
                <a:spcPts val="600"/>
              </a:spcBef>
            </a:pPr>
            <a:r>
              <a:rPr lang="it-IT" dirty="0" err="1"/>
              <a:t>Photon</a:t>
            </a:r>
            <a:r>
              <a:rPr lang="it-IT" dirty="0"/>
              <a:t> </a:t>
            </a:r>
            <a:r>
              <a:rPr lang="it-IT" dirty="0" err="1"/>
              <a:t>decay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Allo scadere del tempo di vita del fotone, viene distrutto.</a:t>
            </a:r>
          </a:p>
          <a:p>
            <a:pPr>
              <a:spcBef>
                <a:spcPts val="600"/>
              </a:spcBef>
            </a:pPr>
            <a:r>
              <a:rPr lang="it-IT" dirty="0"/>
              <a:t>Electron </a:t>
            </a:r>
            <a:r>
              <a:rPr lang="it-IT" dirty="0" err="1"/>
              <a:t>decay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Allo scadere del tempo di vita dell’elettrone, avviene un decadimento non radiativo spontaneo.</a:t>
            </a:r>
          </a:p>
          <a:p>
            <a:pPr marL="0" indent="0">
              <a:spcBef>
                <a:spcPts val="600"/>
              </a:spcBef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76445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97EF7-6DE5-4240-989F-7236F3C7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9056"/>
            <a:ext cx="9905998" cy="1207855"/>
          </a:xfrm>
        </p:spPr>
        <p:txBody>
          <a:bodyPr/>
          <a:lstStyle/>
          <a:p>
            <a:r>
              <a:rPr lang="it-IT" dirty="0"/>
              <a:t>Funzionamento dell’automa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5E78EF-E87E-4B5D-9E3E-7D81874E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657" y="906012"/>
            <a:ext cx="8245488" cy="544445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it-IT" dirty="0" err="1"/>
              <a:t>Pumping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Se un elettrone occupa lo stato fondamentale, ha una probabilità </a:t>
            </a:r>
            <a:r>
              <a:rPr lang="el-GR" dirty="0"/>
              <a:t>λ</a:t>
            </a:r>
            <a:r>
              <a:rPr lang="it-IT" dirty="0"/>
              <a:t> di essere promosso al livello energetico superiore. (Viene inizializzato il suo tempo di vita)</a:t>
            </a:r>
          </a:p>
          <a:p>
            <a:pPr>
              <a:spcBef>
                <a:spcPts val="600"/>
              </a:spcBef>
            </a:pPr>
            <a:r>
              <a:rPr lang="it-IT" dirty="0" err="1"/>
              <a:t>Noise</a:t>
            </a:r>
            <a:r>
              <a:rPr lang="it-IT" dirty="0"/>
              <a:t> </a:t>
            </a:r>
            <a:r>
              <a:rPr lang="it-IT" dirty="0" err="1"/>
              <a:t>photon</a:t>
            </a:r>
            <a:r>
              <a:rPr lang="it-IT" dirty="0"/>
              <a:t> </a:t>
            </a:r>
            <a:r>
              <a:rPr lang="it-IT" dirty="0" err="1"/>
              <a:t>creation</a:t>
            </a:r>
            <a:endParaRPr lang="it-IT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Il modello originario introduce fotoni in posizioni casuali per simulare allo stesso tempo emissione spontanea e contributo termico al rumore.</a:t>
            </a:r>
          </a:p>
          <a:p>
            <a:pPr marL="0" indent="0">
              <a:spcBef>
                <a:spcPts val="600"/>
              </a:spcBef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00605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6F051BD5-A862-488D-AF87-7D0C1009F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8" y="989900"/>
            <a:ext cx="10024844" cy="557715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227C1EE-2D74-43C3-BD6D-59CE04B9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7124"/>
            <a:ext cx="9905998" cy="975390"/>
          </a:xfrm>
        </p:spPr>
        <p:txBody>
          <a:bodyPr/>
          <a:lstStyle/>
          <a:p>
            <a:r>
              <a:rPr lang="it-IT" dirty="0"/>
              <a:t>Regimi di funzionamento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39472A-FE7F-4A55-9D1C-B82A58B72CB4}"/>
              </a:ext>
            </a:extLst>
          </p:cNvPr>
          <p:cNvSpPr txBox="1"/>
          <p:nvPr/>
        </p:nvSpPr>
        <p:spPr>
          <a:xfrm>
            <a:off x="7315898" y="1965290"/>
            <a:ext cx="3731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Per valori di </a:t>
            </a:r>
            <a:r>
              <a:rPr lang="el-GR" dirty="0">
                <a:solidFill>
                  <a:schemeClr val="bg1">
                    <a:lumMod val="95000"/>
                    <a:lumOff val="5000"/>
                  </a:schemeClr>
                </a:solidFill>
              </a:rPr>
              <a:t>τ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e </a:t>
            </a:r>
            <a:r>
              <a:rPr lang="el-GR" dirty="0">
                <a:solidFill>
                  <a:schemeClr val="bg1">
                    <a:lumMod val="95000"/>
                    <a:lumOff val="5000"/>
                  </a:schemeClr>
                </a:solidFill>
              </a:rPr>
              <a:t>τ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molto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vicini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il regime di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funzionamento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è «costante» o </a:t>
            </a:r>
            <a:r>
              <a:rPr lang="it-IT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non-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spiking</a:t>
            </a:r>
            <a:endParaRPr lang="it-IT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01E619-2BF7-4516-AE62-D7C0F1CB8E25}"/>
              </a:ext>
            </a:extLst>
          </p:cNvPr>
          <p:cNvSpPr txBox="1"/>
          <p:nvPr/>
        </p:nvSpPr>
        <p:spPr>
          <a:xfrm>
            <a:off x="7533314" y="2999885"/>
            <a:ext cx="3144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TIME_STEPS = 200;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LATTICE_WIDTH = 200;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LATTICE_HEIGHT = 200;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PHOTON_SATURATION = 25;</a:t>
            </a:r>
          </a:p>
          <a:p>
            <a:endParaRPr lang="it-IT" sz="1200" dirty="0">
              <a:solidFill>
                <a:schemeClr val="bg1">
                  <a:lumMod val="95000"/>
                  <a:lumOff val="5000"/>
                </a:schemeClr>
              </a:solidFill>
              <a:latin typeface="Miriam Mono CLM" panose="02000503000000000000" pitchFamily="2" charset="-79"/>
              <a:cs typeface="Miriam Mono CLM" panose="02000503000000000000" pitchFamily="2" charset="-79"/>
            </a:endParaRP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electronLifeTime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30;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pumpingProbability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0.192;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noiseProbability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0.009;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stimulatedEmissionThreshold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107692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97811066-E484-4CA8-8A2F-8FF75D0E5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9" y="157123"/>
            <a:ext cx="11959802" cy="654375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227C1EE-2D74-43C3-BD6D-59CE04B9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7124"/>
            <a:ext cx="9905998" cy="975390"/>
          </a:xfrm>
        </p:spPr>
        <p:txBody>
          <a:bodyPr/>
          <a:lstStyle/>
          <a:p>
            <a:r>
              <a:rPr lang="it-IT" dirty="0"/>
              <a:t>Regimi di funzionamento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B09F8A-BE90-4E97-8A0B-E9993E228375}"/>
              </a:ext>
            </a:extLst>
          </p:cNvPr>
          <p:cNvSpPr txBox="1"/>
          <p:nvPr/>
        </p:nvSpPr>
        <p:spPr>
          <a:xfrm>
            <a:off x="4546833" y="378624"/>
            <a:ext cx="5991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Per valori di </a:t>
            </a:r>
            <a:r>
              <a:rPr lang="el-GR" dirty="0">
                <a:solidFill>
                  <a:schemeClr val="bg1">
                    <a:lumMod val="95000"/>
                    <a:lumOff val="5000"/>
                  </a:schemeClr>
                </a:solidFill>
              </a:rPr>
              <a:t>τ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 &gt;&gt;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l-GR" dirty="0">
                <a:solidFill>
                  <a:schemeClr val="bg1">
                    <a:lumMod val="95000"/>
                    <a:lumOff val="5000"/>
                  </a:schemeClr>
                </a:solidFill>
              </a:rPr>
              <a:t>τ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molto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vicini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il regime di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funzionamento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è «oscillante» con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relaxation</a:t>
            </a:r>
            <a:r>
              <a:rPr lang="it-IT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oscillations</a:t>
            </a:r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Il transitorio oscillante si esaurisce esponenzialmente.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12C0EDD-33B5-42E0-A240-3B12C508C03C}"/>
              </a:ext>
            </a:extLst>
          </p:cNvPr>
          <p:cNvSpPr txBox="1"/>
          <p:nvPr/>
        </p:nvSpPr>
        <p:spPr>
          <a:xfrm>
            <a:off x="1271632" y="428116"/>
            <a:ext cx="3144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TIME_STEPS = 1000;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LATTICE_WIDTH = 150;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LATTICE_HEIGHT = 150;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PHOTON_SATURATION = 25;</a:t>
            </a:r>
          </a:p>
          <a:p>
            <a:endParaRPr lang="it-IT" sz="1200" dirty="0">
              <a:solidFill>
                <a:schemeClr val="bg1">
                  <a:lumMod val="95000"/>
                  <a:lumOff val="5000"/>
                </a:schemeClr>
              </a:solidFill>
              <a:latin typeface="Miriam Mono CLM" panose="02000503000000000000" pitchFamily="2" charset="-79"/>
              <a:cs typeface="Miriam Mono CLM" panose="02000503000000000000" pitchFamily="2" charset="-79"/>
            </a:endParaRP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electronLifeTime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180;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photonLifeTime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pumpingProbability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0.0125;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noiseProbability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0.0001;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stimulatedEmissionThreshold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riam Mono CLM" panose="02000503000000000000" pitchFamily="2" charset="-79"/>
                <a:cs typeface="Miriam Mono CLM" panose="02000503000000000000" pitchFamily="2" charset="-79"/>
              </a:rPr>
              <a:t> = 1;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DC3C07B-CE94-4C9E-8C40-AC1B285B67C0}"/>
              </a:ext>
            </a:extLst>
          </p:cNvPr>
          <p:cNvSpPr txBox="1"/>
          <p:nvPr/>
        </p:nvSpPr>
        <p:spPr>
          <a:xfrm>
            <a:off x="3720516" y="1259113"/>
            <a:ext cx="7139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JasmineUPC" panose="020B0502040204020203" pitchFamily="18" charset="-34"/>
              </a:rPr>
              <a:t>Più è alta la </a:t>
            </a:r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JasmineUPC" panose="020B0502040204020203" pitchFamily="18" charset="-34"/>
              </a:rPr>
              <a:t>pumping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JasmineUPC" panose="020B0502040204020203" pitchFamily="18" charset="-34"/>
              </a:rPr>
              <a:t> rate, più deve aumentare il valore di </a:t>
            </a:r>
            <a:r>
              <a:rPr lang="el-GR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JasmineUPC" panose="020B0502040204020203" pitchFamily="18" charset="-34"/>
              </a:rPr>
              <a:t>τ</a:t>
            </a:r>
            <a:r>
              <a:rPr lang="it-IT" sz="105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JasmineUPC" panose="020B0502040204020203" pitchFamily="18" charset="-34"/>
              </a:rPr>
              <a:t>a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JasmineUPC" panose="020B0502040204020203" pitchFamily="18" charset="-34"/>
              </a:rPr>
              <a:t> per rendere evidente il regime oscillatorio</a:t>
            </a:r>
          </a:p>
        </p:txBody>
      </p:sp>
    </p:spTree>
    <p:extLst>
      <p:ext uri="{BB962C8B-B14F-4D97-AF65-F5344CB8AC3E}">
        <p14:creationId xmlns:p14="http://schemas.microsoft.com/office/powerpoint/2010/main" val="292441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5AAC29-1500-47EA-AC53-80AEC1D5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6790"/>
            <a:ext cx="9905998" cy="874722"/>
          </a:xfrm>
        </p:spPr>
        <p:txBody>
          <a:bodyPr/>
          <a:lstStyle/>
          <a:p>
            <a:r>
              <a:rPr lang="it-IT" dirty="0"/>
              <a:t>Soglia di pompaggio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DC35683-D0E1-4379-9E1F-97650295748D}"/>
              </a:ext>
            </a:extLst>
          </p:cNvPr>
          <p:cNvSpPr txBox="1"/>
          <p:nvPr/>
        </p:nvSpPr>
        <p:spPr>
          <a:xfrm>
            <a:off x="1031846" y="813732"/>
            <a:ext cx="1018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ci si aspetta dal modello, è possibile trovare un valore di soglia per il </a:t>
            </a:r>
            <a:r>
              <a:rPr lang="it-IT" dirty="0" err="1"/>
              <a:t>pompagglio</a:t>
            </a:r>
            <a:r>
              <a:rPr lang="it-IT" dirty="0"/>
              <a:t>, oltre il quale la popolazione di fotoni aumenta ben oltre la popolazione riconducibile ad emissione spontanea.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D8C7D55-2EE2-4CF5-B0CA-92D5394A27F6}"/>
              </a:ext>
            </a:extLst>
          </p:cNvPr>
          <p:cNvSpPr txBox="1"/>
          <p:nvPr/>
        </p:nvSpPr>
        <p:spPr>
          <a:xfrm>
            <a:off x="1031846" y="1639159"/>
            <a:ext cx="297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Aumentando</a:t>
            </a:r>
            <a:r>
              <a:rPr lang="it-IT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 probabilità di rumore la soglia si alza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B45ED82-D19E-46C7-B791-804C4978159B}"/>
              </a:ext>
            </a:extLst>
          </p:cNvPr>
          <p:cNvSpPr txBox="1"/>
          <p:nvPr/>
        </p:nvSpPr>
        <p:spPr>
          <a:xfrm>
            <a:off x="8256166" y="2598003"/>
            <a:ext cx="3438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Aumentando</a:t>
            </a:r>
            <a:r>
              <a:rPr lang="it-IT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il tempo di vita della cavità o dei portatori, la soglia si abbassa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2BE6774-1976-4244-99DF-B710584B976F}"/>
              </a:ext>
            </a:extLst>
          </p:cNvPr>
          <p:cNvSpPr txBox="1"/>
          <p:nvPr/>
        </p:nvSpPr>
        <p:spPr>
          <a:xfrm>
            <a:off x="1031846" y="4341679"/>
            <a:ext cx="3438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diminuire</a:t>
            </a:r>
            <a:r>
              <a:rPr lang="it-IT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della probabilità di emissione stimolata, la soglia si alza</a:t>
            </a:r>
          </a:p>
        </p:txBody>
      </p:sp>
    </p:spTree>
    <p:extLst>
      <p:ext uri="{BB962C8B-B14F-4D97-AF65-F5344CB8AC3E}">
        <p14:creationId xmlns:p14="http://schemas.microsoft.com/office/powerpoint/2010/main" val="2462472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253</TotalTime>
  <Words>740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</vt:lpstr>
      <vt:lpstr>Cambria Math</vt:lpstr>
      <vt:lpstr>Miriam Mono CLM</vt:lpstr>
      <vt:lpstr>Tw Cen MT</vt:lpstr>
      <vt:lpstr>Circuito</vt:lpstr>
      <vt:lpstr>LASER Dynamics Simulation Using Cellular Automata</vt:lpstr>
      <vt:lpstr>Introduzione</vt:lpstr>
      <vt:lpstr>Dal LASER all’automa</vt:lpstr>
      <vt:lpstr>Struttura dell’automa</vt:lpstr>
      <vt:lpstr>Funzionamento dell’automa</vt:lpstr>
      <vt:lpstr>Funzionamento dell’automa</vt:lpstr>
      <vt:lpstr>Regimi di funzionamento</vt:lpstr>
      <vt:lpstr>Regimi di funzionamento</vt:lpstr>
      <vt:lpstr>Soglia di pompaggio</vt:lpstr>
      <vt:lpstr>Perché l’inversione di popolazione si assesta su un valore inferiore dopo il picco iniziale?</vt:lpstr>
      <vt:lpstr>Automa perfezionato</vt:lpstr>
      <vt:lpstr>Dal modello alla realtà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Panebianco</dc:creator>
  <cp:lastModifiedBy>Francesco Panebianco</cp:lastModifiedBy>
  <cp:revision>16</cp:revision>
  <dcterms:created xsi:type="dcterms:W3CDTF">2021-06-03T15:35:49Z</dcterms:created>
  <dcterms:modified xsi:type="dcterms:W3CDTF">2021-06-07T16:18:08Z</dcterms:modified>
</cp:coreProperties>
</file>