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72" r:id="rId10"/>
    <p:sldId id="263" r:id="rId11"/>
    <p:sldId id="269" r:id="rId12"/>
    <p:sldId id="270" r:id="rId13"/>
    <p:sldId id="271" r:id="rId14"/>
    <p:sldId id="266" r:id="rId15"/>
    <p:sldId id="262" r:id="rId16"/>
    <p:sldId id="264" r:id="rId17"/>
    <p:sldId id="27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2AA56-7D1B-4354-A498-7FD00728969E}" v="11" dt="2021-06-03T16:02:17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BF50C-4ABB-48C4-BC36-F12119FAB571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5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04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39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4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54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67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3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4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4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90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77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1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8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4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88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47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F50C-4ABB-48C4-BC36-F12119FAB571}" type="datetimeFigureOut">
              <a:rPr lang="it-IT" smtClean="0"/>
              <a:t>10/06/2021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790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7525971_Cellular_automaton_model_for_the_simulation_of_laser_dynamics" TargetMode="External"/><Relationship Id="rId2" Type="http://schemas.openxmlformats.org/officeDocument/2006/relationships/hyperlink" Target="https://www.researchgate.net/publication/226637251_Laser_Dynamics_Modelling_and_Simulation_An_Application_of_Dynamic_Load_Balancing_of_Parallel_Cellular_Autom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0938E-A82E-40EF-9EF0-F7196E236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LASER Dynamics </a:t>
            </a:r>
            <a:r>
              <a:rPr lang="it-IT" dirty="0" err="1"/>
              <a:t>Simulation</a:t>
            </a:r>
            <a:br>
              <a:rPr lang="it-IT" dirty="0"/>
            </a:br>
            <a:r>
              <a:rPr lang="it-IT" sz="3200" dirty="0"/>
              <a:t>Using Cellular </a:t>
            </a:r>
            <a:r>
              <a:rPr lang="it-IT" sz="3200" dirty="0" err="1"/>
              <a:t>Automata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53EE63-EB51-49ED-AB43-474FAEECA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199013" cy="1655762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di Simone Giampà e Francesco Panebianco</a:t>
            </a:r>
          </a:p>
        </p:txBody>
      </p:sp>
    </p:spTree>
    <p:extLst>
      <p:ext uri="{BB962C8B-B14F-4D97-AF65-F5344CB8AC3E}">
        <p14:creationId xmlns:p14="http://schemas.microsoft.com/office/powerpoint/2010/main" val="370550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457485"/>
            <a:ext cx="9456512" cy="514554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44" y="151001"/>
            <a:ext cx="9456512" cy="805343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C35683-D0E1-4379-9E1F-97650295748D}"/>
              </a:ext>
            </a:extLst>
          </p:cNvPr>
          <p:cNvSpPr txBox="1"/>
          <p:nvPr/>
        </p:nvSpPr>
        <p:spPr>
          <a:xfrm>
            <a:off x="1031846" y="813732"/>
            <a:ext cx="1018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ci si aspetta dal modello, è possibile trovare un valore di soglia per il pompaggio, oltre il quale la popolazione di fotoni aumenta ben oltre la popolazione riconducibile ad emissione spontanea.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B45ED82-D19E-46C7-B791-804C4978159B}"/>
              </a:ext>
            </a:extLst>
          </p:cNvPr>
          <p:cNvSpPr txBox="1"/>
          <p:nvPr/>
        </p:nvSpPr>
        <p:spPr>
          <a:xfrm>
            <a:off x="7159837" y="1822264"/>
            <a:ext cx="3438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w Cen MT (Corpo)"/>
                <a:cs typeface="Calibri" panose="020F0502020204030204" pitchFamily="34" charset="0"/>
              </a:rPr>
              <a:t>Aumentando il tempo di vita della cavità, la soglia si abbassa</a:t>
            </a:r>
          </a:p>
        </p:txBody>
      </p:sp>
    </p:spTree>
    <p:extLst>
      <p:ext uri="{BB962C8B-B14F-4D97-AF65-F5344CB8AC3E}">
        <p14:creationId xmlns:p14="http://schemas.microsoft.com/office/powerpoint/2010/main" val="246247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12011" r="6205" b="4289"/>
          <a:stretch/>
        </p:blipFill>
        <p:spPr>
          <a:xfrm>
            <a:off x="4827129" y="964734"/>
            <a:ext cx="6471951" cy="563968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041" y="90012"/>
            <a:ext cx="9905998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8C7D55-2EE2-4CF5-B0CA-92D5394A27F6}"/>
              </a:ext>
            </a:extLst>
          </p:cNvPr>
          <p:cNvSpPr txBox="1"/>
          <p:nvPr/>
        </p:nvSpPr>
        <p:spPr>
          <a:xfrm>
            <a:off x="1312103" y="1260915"/>
            <a:ext cx="3269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w Cen MT (Corpo)"/>
                <a:cs typeface="Calibri" panose="020F0502020204030204" pitchFamily="34" charset="0"/>
              </a:rPr>
              <a:t>La soglia minima di pumping aumenta approssimativamente linearmente con la probabilità di generazione di rumore.</a:t>
            </a:r>
          </a:p>
          <a:p>
            <a:endParaRPr lang="it-IT" dirty="0">
              <a:latin typeface="Tw Cen MT (Corpo)"/>
              <a:cs typeface="Calibri" panose="020F0502020204030204" pitchFamily="34" charset="0"/>
            </a:endParaRPr>
          </a:p>
          <a:p>
            <a:r>
              <a:rPr lang="it-IT" dirty="0">
                <a:latin typeface="Tw Cen MT (Corpo)"/>
                <a:cs typeface="Calibri" panose="020F0502020204030204" pitchFamily="34" charset="0"/>
              </a:rPr>
              <a:t>Per la creazione di questo grafico è stato usato il modello semplificato di rumore.</a:t>
            </a:r>
          </a:p>
        </p:txBody>
      </p:sp>
    </p:spTree>
    <p:extLst>
      <p:ext uri="{BB962C8B-B14F-4D97-AF65-F5344CB8AC3E}">
        <p14:creationId xmlns:p14="http://schemas.microsoft.com/office/powerpoint/2010/main" val="386788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6185" y="981512"/>
            <a:ext cx="6507452" cy="544445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001" y="106790"/>
            <a:ext cx="8618407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09A5D3-A541-48E8-BD49-338450A6ECC3}"/>
              </a:ext>
            </a:extLst>
          </p:cNvPr>
          <p:cNvSpPr txBox="1"/>
          <p:nvPr/>
        </p:nvSpPr>
        <p:spPr>
          <a:xfrm>
            <a:off x="1026276" y="981512"/>
            <a:ext cx="387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cs typeface="Calibri" panose="020F0502020204030204" pitchFamily="34" charset="0"/>
              </a:rPr>
              <a:t>Al diminuire della probabilità di emissione stimolata, la soglia si alza.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8B5D005-5F5B-4204-A237-CD43F1B765D3}"/>
              </a:ext>
            </a:extLst>
          </p:cNvPr>
          <p:cNvSpPr txBox="1"/>
          <p:nvPr/>
        </p:nvSpPr>
        <p:spPr>
          <a:xfrm>
            <a:off x="1026276" y="1856234"/>
            <a:ext cx="3984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base al modello del paper originale, non esiste una vera e propria probabilità di emissione stimolata, ma una soglia di fotoni adiacenti. Cioè quando il numero di fotoni nelle celle adiacenti a quella analizzata supera il valore di soglia impostato, viene generato un nuovo fotone. Aumentando tale soglia, aumenta la probabilità di emissione stimolata.</a:t>
            </a:r>
          </a:p>
          <a:p>
            <a:endParaRPr lang="it-IT" dirty="0"/>
          </a:p>
          <a:p>
            <a:r>
              <a:rPr lang="it-IT" dirty="0"/>
              <a:t>Un valore di soglia superiore a 4 non è fisicamente riproducibile. </a:t>
            </a:r>
          </a:p>
        </p:txBody>
      </p:sp>
    </p:spTree>
    <p:extLst>
      <p:ext uri="{BB962C8B-B14F-4D97-AF65-F5344CB8AC3E}">
        <p14:creationId xmlns:p14="http://schemas.microsoft.com/office/powerpoint/2010/main" val="345785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06EDA-8666-46F4-A97B-B8A01C5E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72" y="172106"/>
            <a:ext cx="9905998" cy="836543"/>
          </a:xfrm>
        </p:spPr>
        <p:txBody>
          <a:bodyPr/>
          <a:lstStyle/>
          <a:p>
            <a:r>
              <a:rPr lang="it-IT" dirty="0"/>
              <a:t>Saturazione del pompaggio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A516C9A-7107-43C7-9A07-C0743735B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017598"/>
            <a:ext cx="10017967" cy="5592308"/>
          </a:xfrm>
          <a:prstGeom prst="rect">
            <a:avLst/>
          </a:prstGeom>
        </p:spPr>
      </p:pic>
      <p:sp>
        <p:nvSpPr>
          <p:cNvPr id="4" name="CasellaDiTesto 6">
            <a:extLst>
              <a:ext uri="{FF2B5EF4-FFF2-40B4-BE49-F238E27FC236}">
                <a16:creationId xmlns:a16="http://schemas.microsoft.com/office/drawing/2014/main" id="{9177FD20-2EEF-4195-A114-48A87715620F}"/>
              </a:ext>
            </a:extLst>
          </p:cNvPr>
          <p:cNvSpPr txBox="1"/>
          <p:nvPr/>
        </p:nvSpPr>
        <p:spPr>
          <a:xfrm>
            <a:off x="1755046" y="1376828"/>
            <a:ext cx="3630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Rappresentazione della caratteristica luce-corrente del laser attraverso una curva che riporta il numero medio di fotoni emessi in funzione della probabilità di pompaggio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930EE-E49D-480E-9612-D3F1D7645425}"/>
              </a:ext>
            </a:extLst>
          </p:cNvPr>
          <p:cNvSpPr txBox="1"/>
          <p:nvPr/>
        </p:nvSpPr>
        <p:spPr>
          <a:xfrm>
            <a:off x="9571839" y="2115492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Saturazione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904CD-1659-4253-9F93-35DCB3DFD6B3}"/>
              </a:ext>
            </a:extLst>
          </p:cNvPr>
          <p:cNvSpPr txBox="1"/>
          <p:nvPr/>
        </p:nvSpPr>
        <p:spPr>
          <a:xfrm>
            <a:off x="1755046" y="555637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Emissione Spontanea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E06E80-F5E9-4A61-8416-090EF0C8115F}"/>
              </a:ext>
            </a:extLst>
          </p:cNvPr>
          <p:cNvCxnSpPr/>
          <p:nvPr/>
        </p:nvCxnSpPr>
        <p:spPr>
          <a:xfrm>
            <a:off x="4647501" y="3120705"/>
            <a:ext cx="0" cy="3061981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3E3E48-AE8D-43A2-8072-8EF8DCBFFB27}"/>
              </a:ext>
            </a:extLst>
          </p:cNvPr>
          <p:cNvSpPr txBox="1"/>
          <p:nvPr/>
        </p:nvSpPr>
        <p:spPr>
          <a:xfrm>
            <a:off x="4768093" y="4651695"/>
            <a:ext cx="104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Emissione Stimolata</a:t>
            </a:r>
          </a:p>
        </p:txBody>
      </p:sp>
    </p:spTree>
    <p:extLst>
      <p:ext uri="{BB962C8B-B14F-4D97-AF65-F5344CB8AC3E}">
        <p14:creationId xmlns:p14="http://schemas.microsoft.com/office/powerpoint/2010/main" val="54374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DB96D833-2CA2-4E87-BC89-CF5B28C2B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57" y="1081196"/>
            <a:ext cx="9615933" cy="563645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37EED46-2CEC-4331-AE1A-FCDABC85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0346"/>
            <a:ext cx="9905998" cy="1025724"/>
          </a:xfrm>
        </p:spPr>
        <p:txBody>
          <a:bodyPr>
            <a:normAutofit fontScale="90000"/>
          </a:bodyPr>
          <a:lstStyle/>
          <a:p>
            <a:r>
              <a:rPr lang="it-IT" dirty="0"/>
              <a:t>Perché l’inversione di popolazione si assesta su un valore inferiore dopo il picco iniziale?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C64865-A829-4429-AB93-B773EBBAFDD1}"/>
              </a:ext>
            </a:extLst>
          </p:cNvPr>
          <p:cNvSpPr txBox="1"/>
          <p:nvPr/>
        </p:nvSpPr>
        <p:spPr>
          <a:xfrm>
            <a:off x="1972811" y="5887659"/>
            <a:ext cx="103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cs typeface="Calibri" panose="020F0502020204030204" pitchFamily="34" charset="0"/>
              </a:rPr>
              <a:t>Quiete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1AF59F-E41D-473E-B768-D2216007A40B}"/>
              </a:ext>
            </a:extLst>
          </p:cNvPr>
          <p:cNvSpPr txBox="1"/>
          <p:nvPr/>
        </p:nvSpPr>
        <p:spPr>
          <a:xfrm>
            <a:off x="1469471" y="3405116"/>
            <a:ext cx="154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cs typeface="Calibri" panose="020F0502020204030204" pitchFamily="34" charset="0"/>
              </a:rPr>
              <a:t>Pompaggio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F1AC3A-5868-45B9-8610-BBB18A652452}"/>
              </a:ext>
            </a:extLst>
          </p:cNvPr>
          <p:cNvSpPr txBox="1"/>
          <p:nvPr/>
        </p:nvSpPr>
        <p:spPr>
          <a:xfrm>
            <a:off x="5979569" y="5759159"/>
            <a:ext cx="174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  <a:cs typeface="Calibri" panose="020F0502020204030204" pitchFamily="34" charset="0"/>
              </a:rPr>
              <a:t>Domina </a:t>
            </a:r>
            <a:br>
              <a:rPr lang="it-IT" sz="160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it-IT" sz="1600" dirty="0">
                <a:solidFill>
                  <a:schemeClr val="bg1"/>
                </a:solidFill>
                <a:cs typeface="Calibri" panose="020F0502020204030204" pitchFamily="34" charset="0"/>
              </a:rPr>
              <a:t>emissione stimolata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280452-2190-4864-B245-81A6864D1F85}"/>
              </a:ext>
            </a:extLst>
          </p:cNvPr>
          <p:cNvSpPr txBox="1"/>
          <p:nvPr/>
        </p:nvSpPr>
        <p:spPr>
          <a:xfrm>
            <a:off x="9133446" y="5389827"/>
            <a:ext cx="13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cs typeface="Calibri" panose="020F0502020204030204" pitchFamily="34" charset="0"/>
              </a:rPr>
              <a:t>Equilibrio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004BF3B-329B-4592-868B-7C5F11AD1997}"/>
              </a:ext>
            </a:extLst>
          </p:cNvPr>
          <p:cNvSpPr txBox="1"/>
          <p:nvPr/>
        </p:nvSpPr>
        <p:spPr>
          <a:xfrm>
            <a:off x="1610686" y="1501629"/>
            <a:ext cx="533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questa simulazione, la soglia di emissione stimolata è stato aumentata per evidenziare il transitorio</a:t>
            </a:r>
          </a:p>
        </p:txBody>
      </p:sp>
      <p:sp>
        <p:nvSpPr>
          <p:cNvPr id="10" name="CasellaDiTesto 6">
            <a:extLst>
              <a:ext uri="{FF2B5EF4-FFF2-40B4-BE49-F238E27FC236}">
                <a16:creationId xmlns:a16="http://schemas.microsoft.com/office/drawing/2014/main" id="{C29EB350-09FC-41B9-BEA5-7D3B0021D507}"/>
              </a:ext>
            </a:extLst>
          </p:cNvPr>
          <p:cNvSpPr txBox="1"/>
          <p:nvPr/>
        </p:nvSpPr>
        <p:spPr>
          <a:xfrm>
            <a:off x="8933508" y="1963294"/>
            <a:ext cx="13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cs typeface="Calibri" panose="020F0502020204030204" pitchFamily="34" charset="0"/>
              </a:rPr>
              <a:t>Equilibrio</a:t>
            </a:r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170BBCF7-F867-498C-A676-3A770B46CFFE}"/>
              </a:ext>
            </a:extLst>
          </p:cNvPr>
          <p:cNvCxnSpPr>
            <a:cxnSpLocks/>
          </p:cNvCxnSpPr>
          <p:nvPr/>
        </p:nvCxnSpPr>
        <p:spPr>
          <a:xfrm>
            <a:off x="5814969" y="4077201"/>
            <a:ext cx="0" cy="240823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65F99609-56CC-47F0-868E-AF85F671FA2D}"/>
              </a:ext>
            </a:extLst>
          </p:cNvPr>
          <p:cNvCxnSpPr>
            <a:cxnSpLocks/>
          </p:cNvCxnSpPr>
          <p:nvPr/>
        </p:nvCxnSpPr>
        <p:spPr>
          <a:xfrm>
            <a:off x="7920605" y="1501629"/>
            <a:ext cx="0" cy="498381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5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A3AB50-619E-4214-BB34-FD52B7DE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6" y="123966"/>
            <a:ext cx="11671882" cy="649262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E8982A2-FDE4-47FF-B9AB-14E4CD45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907" y="451485"/>
            <a:ext cx="5067648" cy="713064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Automa perfezionato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2A4BD0-735C-4BDC-8EA2-B262A8709868}"/>
              </a:ext>
            </a:extLst>
          </p:cNvPr>
          <p:cNvSpPr txBox="1"/>
          <p:nvPr/>
        </p:nvSpPr>
        <p:spPr>
          <a:xfrm>
            <a:off x="1442907" y="1055649"/>
            <a:ext cx="990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 regola di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Noise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Photon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Creation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risulta piuttosto approssimativa: unisce effetti di emissione spontanea e agitazione termica in un’unica probabilità di rumore.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E9BAA0-562F-4069-ACD3-08D468860F6B}"/>
              </a:ext>
            </a:extLst>
          </p:cNvPr>
          <p:cNvSpPr txBox="1"/>
          <p:nvPr/>
        </p:nvSpPr>
        <p:spPr>
          <a:xfrm>
            <a:off x="8052733" y="3926325"/>
            <a:ext cx="38204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/>
                <a:cs typeface="Miriam Mono CLM" panose="02000503000000000000" pitchFamily="2" charset="-79"/>
              </a:rPr>
              <a:t>TIME_STEPS = 1000;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/>
                <a:cs typeface="Miriam Mono CLM" panose="02000503000000000000" pitchFamily="2" charset="-79"/>
              </a:rPr>
              <a:t>LATTICE_WIDTH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/>
                <a:cs typeface="Miriam Mono CLM" panose="02000503000000000000" pitchFamily="2" charset="-79"/>
              </a:rPr>
              <a:t>LATTICE_HEIGHT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/>
                <a:cs typeface="Miriam Mono CLM" panose="02000503000000000000" pitchFamily="2" charset="-79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Cascadia Code"/>
              <a:cs typeface="Miriam Mono CLM" panose="02000503000000000000" pitchFamily="2" charset="-79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/>
                <a:cs typeface="Miriam Mono CLM" panose="02000503000000000000" pitchFamily="2" charset="-79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/>
                <a:cs typeface="Miriam Mono CLM" panose="02000503000000000000" pitchFamily="2" charset="-79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/>
                <a:cs typeface="Miriam Mono CLM" panose="02000503000000000000" pitchFamily="2" charset="-79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/>
                <a:cs typeface="Miriam Mono CLM" panose="02000503000000000000" pitchFamily="2" charset="-79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/>
                <a:cs typeface="Miriam Mono CLM" panose="02000503000000000000" pitchFamily="2" charset="-79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/>
                <a:cs typeface="Miriam Mono CLM" panose="02000503000000000000" pitchFamily="2" charset="-79"/>
              </a:rPr>
              <a:t> = 0.192;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/>
                <a:cs typeface="Miriam Mono CLM" panose="02000503000000000000" pitchFamily="2" charset="-79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/>
                <a:cs typeface="Miriam Mono CLM" panose="02000503000000000000" pitchFamily="2" charset="-79"/>
              </a:rPr>
              <a:t> = 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/>
                <a:cs typeface="Miriam Mono CLM" panose="02000503000000000000" pitchFamily="2" charset="-79"/>
              </a:rPr>
              <a:t>thermalExcitingProbability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/>
                <a:cs typeface="Miriam Mono CLM" panose="02000503000000000000" pitchFamily="2" charset="-79"/>
              </a:rPr>
              <a:t> = 0.001;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/>
                <a:cs typeface="Miriam Mono CLM" panose="02000503000000000000" pitchFamily="2" charset="-79"/>
              </a:rPr>
              <a:t>spontaneousEmissionProbability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/>
                <a:cs typeface="Miriam Mono CLM" panose="02000503000000000000" pitchFamily="2" charset="-79"/>
              </a:rPr>
              <a:t> = 0.02;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8B0949-04C4-41E3-BA42-4E39547BD7C5}"/>
              </a:ext>
            </a:extLst>
          </p:cNvPr>
          <p:cNvSpPr txBox="1"/>
          <p:nvPr/>
        </p:nvSpPr>
        <p:spPr>
          <a:xfrm>
            <a:off x="991649" y="5403652"/>
            <a:ext cx="298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 questa simulazione è stato usato l’automa perfezionato</a:t>
            </a:r>
          </a:p>
        </p:txBody>
      </p:sp>
    </p:spTree>
    <p:extLst>
      <p:ext uri="{BB962C8B-B14F-4D97-AF65-F5344CB8AC3E}">
        <p14:creationId xmlns:p14="http://schemas.microsoft.com/office/powerpoint/2010/main" val="372244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FE870-368B-490D-829A-022704F2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59" y="98401"/>
            <a:ext cx="9905998" cy="968398"/>
          </a:xfrm>
        </p:spPr>
        <p:txBody>
          <a:bodyPr/>
          <a:lstStyle/>
          <a:p>
            <a:r>
              <a:rPr lang="it-IT" dirty="0"/>
              <a:t>Dal modello alla realtà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A4DCF8D-6F3F-49A4-9472-5D82285DE4EE}"/>
                  </a:ext>
                </a:extLst>
              </p:cNvPr>
              <p:cNvSpPr txBox="1"/>
              <p:nvPr/>
            </p:nvSpPr>
            <p:spPr>
              <a:xfrm>
                <a:off x="1258859" y="865463"/>
                <a:ext cx="9905998" cy="397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Prendiamo il caso dei valori plausibili, ad esempio…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𝑝𝑠</m:t>
                    </m:r>
                  </m:oMath>
                </a14:m>
                <a:r>
                  <a:rPr lang="it-IT" dirty="0"/>
                  <a:t> [Tempo di vita dei portatori]</a:t>
                </a:r>
              </a:p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𝐹𝑆𝑅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=107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r>
                  <a:rPr lang="it-IT" dirty="0"/>
                  <a:t>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0.6 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it-IT" dirty="0"/>
                  <a:t>)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it-IT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</a:rPr>
                      <m:t>=10.22 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𝐺𝐻𝑧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=15.57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ps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endParaRPr lang="it-IT" dirty="0"/>
              </a:p>
              <a:p>
                <a:r>
                  <a:rPr lang="it-IT" dirty="0"/>
                  <a:t>Dimensioni del reticolo: 150x150</a:t>
                </a:r>
              </a:p>
              <a:p>
                <a:endParaRPr lang="it-IT" dirty="0"/>
              </a:p>
              <a:p>
                <a:r>
                  <a:rPr lang="it-IT" dirty="0"/>
                  <a:t>Probabilità di eccitazione termica: 0.00001 (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it-IT" dirty="0"/>
                  <a:t>)</a:t>
                </a:r>
              </a:p>
              <a:p>
                <a:r>
                  <a:rPr lang="it-IT" dirty="0"/>
                  <a:t>Tasso di emissione spontanea di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80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𝑒𝑙𝑒𝑡𝑡𝑟𝑜𝑛𝑖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𝑝𝑠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(su 400x400 = 160000):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it-IT" dirty="0"/>
                  <a:t>robabilità di emissione spontanea = 0.0005 (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dirty="0"/>
                  <a:t>)</a:t>
                </a:r>
              </a:p>
              <a:p>
                <a:endParaRPr lang="it-IT" dirty="0"/>
              </a:p>
              <a:p>
                <a:r>
                  <a:rPr lang="it-IT" dirty="0"/>
                  <a:t>Il </a:t>
                </a:r>
                <a:r>
                  <a:rPr lang="it-IT" i="1" dirty="0" err="1"/>
                  <a:t>pumping</a:t>
                </a:r>
                <a:r>
                  <a:rPr lang="it-IT" i="1" dirty="0"/>
                  <a:t> </a:t>
                </a:r>
                <a:r>
                  <a:rPr lang="it-IT" i="1" dirty="0" err="1"/>
                  <a:t>threshold</a:t>
                </a:r>
                <a:r>
                  <a:rPr lang="it-IT" i="1" dirty="0"/>
                  <a:t> </a:t>
                </a:r>
                <a:r>
                  <a:rPr lang="it-IT" dirty="0"/>
                  <a:t>è 22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𝑒𝑙𝑒𝑡𝑡𝑟𝑜𝑛𝑖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𝑝𝑠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prendiamo il 10% in più, ovvero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24.25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𝑒𝑙𝑒𝑡𝑡𝑟𝑜𝑛𝑖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𝑝𝑠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Durata della simulazione: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2500 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𝑝𝑠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A4DCF8D-6F3F-49A4-9472-5D82285D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59" y="865463"/>
                <a:ext cx="9905998" cy="3978397"/>
              </a:xfrm>
              <a:prstGeom prst="rect">
                <a:avLst/>
              </a:prstGeom>
              <a:blipFill>
                <a:blip r:embed="rId2"/>
                <a:stretch>
                  <a:fillRect l="-554" t="-919" b="-22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3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EA740AE-0DA6-4636-BEA5-76E524FA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05" y="856582"/>
            <a:ext cx="10827390" cy="5648174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42278162-8CD0-44B1-A658-23B5F4DC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59" y="126794"/>
            <a:ext cx="9905998" cy="968398"/>
          </a:xfrm>
        </p:spPr>
        <p:txBody>
          <a:bodyPr/>
          <a:lstStyle/>
          <a:p>
            <a:r>
              <a:rPr lang="it-IT" dirty="0"/>
              <a:t>Dal modello alla realtà</a:t>
            </a:r>
          </a:p>
        </p:txBody>
      </p:sp>
    </p:spTree>
    <p:extLst>
      <p:ext uri="{BB962C8B-B14F-4D97-AF65-F5344CB8AC3E}">
        <p14:creationId xmlns:p14="http://schemas.microsoft.com/office/powerpoint/2010/main" val="340927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4C59F9-715F-42B3-B69F-A76A0649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D082B1-3823-4E89-BBA8-05985438D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9813"/>
            <a:ext cx="9905999" cy="2536352"/>
          </a:xfrm>
        </p:spPr>
        <p:txBody>
          <a:bodyPr>
            <a:normAutofit/>
          </a:bodyPr>
          <a:lstStyle/>
          <a:p>
            <a:r>
              <a:rPr lang="it-IT" sz="1600" dirty="0"/>
              <a:t>Paper iniziale [1]: </a:t>
            </a:r>
            <a:r>
              <a:rPr lang="it-IT" sz="1600" dirty="0">
                <a:hlinkClick r:id="rId2"/>
              </a:rPr>
              <a:t>https://www.researchgate.net/publication/226637251_Laser_Dynamics_Modelling_and_Simulation_An_Application_of_Dynamic_Load_Balancing_of_Parallel_Cellular_Automata</a:t>
            </a:r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Dettaglio sul pompaggio di soglia e i regimi di funzionamento [2]: </a:t>
            </a:r>
            <a:r>
              <a:rPr lang="it-IT" sz="1600" dirty="0">
                <a:hlinkClick r:id="rId3"/>
              </a:rPr>
              <a:t>https://www.researchgate.net/publication/7525971_Cellular_automaton_model_for_the_simulation_of_laser_dynamics</a:t>
            </a:r>
            <a:endParaRPr lang="it-IT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FC458D1-2D79-48C2-8760-C4634E24E164}"/>
              </a:ext>
            </a:extLst>
          </p:cNvPr>
          <p:cNvSpPr txBox="1"/>
          <p:nvPr/>
        </p:nvSpPr>
        <p:spPr>
          <a:xfrm>
            <a:off x="4907560" y="5155195"/>
            <a:ext cx="631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Un progetto sviluppato da </a:t>
            </a:r>
            <a:r>
              <a:rPr lang="it-IT" i="1" dirty="0"/>
              <a:t>Francesco Panebianco </a:t>
            </a:r>
            <a:r>
              <a:rPr lang="it-IT" dirty="0"/>
              <a:t>e </a:t>
            </a:r>
            <a:r>
              <a:rPr lang="it-IT" i="1" dirty="0"/>
              <a:t>Simone Giampà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139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917BA-3EAA-4907-A4A4-8092CDE4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0025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775406-A5A4-4F53-8DC5-F06C6807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892" y="1578543"/>
            <a:ext cx="6240519" cy="2288782"/>
          </a:xfrm>
        </p:spPr>
        <p:txBody>
          <a:bodyPr/>
          <a:lstStyle/>
          <a:p>
            <a:r>
              <a:rPr lang="it-IT" sz="2000" dirty="0"/>
              <a:t>Il modello fisico dei </a:t>
            </a:r>
            <a:r>
              <a:rPr lang="it-IT" sz="2000" i="1" dirty="0"/>
              <a:t>LASER</a:t>
            </a:r>
            <a:r>
              <a:rPr lang="it-IT" sz="2000" dirty="0"/>
              <a:t> è complesso da risolvere analiticamente.</a:t>
            </a:r>
          </a:p>
          <a:p>
            <a:r>
              <a:rPr lang="it-IT" sz="2000" dirty="0"/>
              <a:t>Gli automi cellulari sono modelli algoritmici semplici che si prestano bene a descrivere sistemi di equazioni differenziali di questo tipo.</a:t>
            </a:r>
          </a:p>
          <a:p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8B067A-A34F-4C9A-8A93-091543845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0" y="2106832"/>
            <a:ext cx="4156133" cy="156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875600-16EA-4D9E-A6D1-BDE7866AE24D}"/>
              </a:ext>
            </a:extLst>
          </p:cNvPr>
          <p:cNvSpPr txBox="1"/>
          <p:nvPr/>
        </p:nvSpPr>
        <p:spPr>
          <a:xfrm>
            <a:off x="1040235" y="3967993"/>
            <a:ext cx="10007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Tw Cen MT (Corpo)"/>
                <a:cs typeface="Arial" panose="020B0604020202020204" pitchFamily="34" charset="0"/>
              </a:rPr>
              <a:t>Sono state fatte assunzioni semplificative su determinati parametri: ad esempio il pompaggio degli elettroni non si basa su una corrente d’ingresso. Inoltre, non lavoriamo con una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stimulated</a:t>
            </a:r>
            <a:r>
              <a:rPr lang="it-IT" sz="2000" i="1" dirty="0">
                <a:latin typeface="Tw Cen MT (Corpo)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emission</a:t>
            </a:r>
            <a:r>
              <a:rPr lang="it-IT" sz="2000" i="1" dirty="0">
                <a:latin typeface="Tw Cen MT (Corpo)"/>
                <a:cs typeface="Arial" panose="020B0604020202020204" pitchFamily="34" charset="0"/>
              </a:rPr>
              <a:t> cross-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section</a:t>
            </a:r>
            <a:r>
              <a:rPr lang="it-IT" sz="2000" dirty="0">
                <a:latin typeface="Tw Cen MT (Corpo)"/>
                <a:cs typeface="Arial" panose="020B0604020202020204" pitchFamily="34" charset="0"/>
              </a:rPr>
              <a:t>, ma con una «soglia di emissione stimolata». Usiamo una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pumping</a:t>
            </a:r>
            <a:r>
              <a:rPr lang="it-IT" sz="2000" i="1" dirty="0">
                <a:latin typeface="Tw Cen MT (Corpo)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probability</a:t>
            </a:r>
            <a:r>
              <a:rPr lang="it-IT" sz="2000" dirty="0">
                <a:latin typeface="Tw Cen MT (Corpo)"/>
                <a:cs typeface="Arial" panose="020B0604020202020204" pitchFamily="34" charset="0"/>
              </a:rPr>
              <a:t> (tuttavia facilmente riconducibile ad un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pumping</a:t>
            </a:r>
            <a:r>
              <a:rPr lang="it-IT" sz="2000" i="1" dirty="0">
                <a:latin typeface="Tw Cen MT (Corpo)"/>
                <a:cs typeface="Arial" panose="020B0604020202020204" pitchFamily="34" charset="0"/>
              </a:rPr>
              <a:t> rate</a:t>
            </a:r>
            <a:r>
              <a:rPr lang="it-IT" sz="2000" dirty="0">
                <a:latin typeface="Tw Cen MT (Corpo)"/>
                <a:cs typeface="Arial" panose="020B0604020202020204" pitchFamily="34" charset="0"/>
              </a:rPr>
              <a:t> a regime). Il modello del rumore è probabilmente quello che più risente della semplificazione.</a:t>
            </a:r>
            <a:endParaRPr lang="it-IT" sz="2000" i="1" dirty="0">
              <a:latin typeface="Tw Cen MT (Corpo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8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E1992-298E-4761-93E6-AE6228FA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06" y="142612"/>
            <a:ext cx="8589816" cy="746620"/>
          </a:xfrm>
        </p:spPr>
        <p:txBody>
          <a:bodyPr/>
          <a:lstStyle/>
          <a:p>
            <a:r>
              <a:rPr lang="it-IT" dirty="0"/>
              <a:t>Dal LASER all’automa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71B81D-398D-4029-B19E-3C19B21A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952" y="889232"/>
            <a:ext cx="6006518" cy="5629013"/>
          </a:xfrm>
        </p:spPr>
        <p:txBody>
          <a:bodyPr>
            <a:normAutofit/>
          </a:bodyPr>
          <a:lstStyle/>
          <a:p>
            <a:r>
              <a:rPr lang="it-IT" sz="2000" dirty="0"/>
              <a:t>Partiamo da un sistema a quattro livelli energetici ma consideriamo </a:t>
            </a:r>
            <a:r>
              <a:rPr lang="it-IT" sz="2000" dirty="0" err="1"/>
              <a:t>decay</a:t>
            </a:r>
            <a:r>
              <a:rPr lang="it-IT" sz="2000" dirty="0"/>
              <a:t> E</a:t>
            </a:r>
            <a:r>
              <a:rPr lang="it-IT" sz="2000" baseline="-25000" dirty="0"/>
              <a:t>3</a:t>
            </a:r>
            <a:r>
              <a:rPr lang="it-IT" sz="2000" dirty="0"/>
              <a:t>-E</a:t>
            </a:r>
            <a:r>
              <a:rPr lang="it-IT" sz="2000" baseline="-25000" dirty="0"/>
              <a:t>2</a:t>
            </a:r>
            <a:r>
              <a:rPr lang="it-IT" sz="2000" dirty="0"/>
              <a:t> e E</a:t>
            </a:r>
            <a:r>
              <a:rPr lang="it-IT" sz="2000" baseline="-25000" dirty="0"/>
              <a:t>1</a:t>
            </a:r>
            <a:r>
              <a:rPr lang="it-IT" sz="2000" dirty="0"/>
              <a:t>-E</a:t>
            </a:r>
            <a:r>
              <a:rPr lang="it-IT" sz="2000" baseline="-25000" dirty="0"/>
              <a:t>0</a:t>
            </a:r>
            <a:r>
              <a:rPr lang="it-IT" sz="2000" dirty="0"/>
              <a:t> istantanei e non radiativi.</a:t>
            </a:r>
          </a:p>
          <a:p>
            <a:r>
              <a:rPr lang="it-IT" sz="2000" dirty="0"/>
              <a:t>Modelliamo lo stato del sistema come automa cellulare bidimensionale che si evolve con semplici regole che simulano fenomeni quantistici.</a:t>
            </a:r>
          </a:p>
          <a:p>
            <a:pPr lvl="1"/>
            <a:r>
              <a:rPr lang="it-IT" i="1" dirty="0" err="1"/>
              <a:t>Stimulated</a:t>
            </a:r>
            <a:r>
              <a:rPr lang="it-IT" i="1" dirty="0"/>
              <a:t> </a:t>
            </a:r>
            <a:r>
              <a:rPr lang="it-IT" i="1" dirty="0" err="1"/>
              <a:t>emission</a:t>
            </a:r>
            <a:r>
              <a:rPr lang="it-IT" i="1" dirty="0"/>
              <a:t> rule</a:t>
            </a:r>
          </a:p>
          <a:p>
            <a:pPr lvl="1"/>
            <a:r>
              <a:rPr lang="it-IT" i="1" dirty="0" err="1"/>
              <a:t>Photon</a:t>
            </a:r>
            <a:r>
              <a:rPr lang="it-IT" i="1" dirty="0"/>
              <a:t> </a:t>
            </a:r>
            <a:r>
              <a:rPr lang="it-IT" i="1" dirty="0" err="1"/>
              <a:t>decay</a:t>
            </a:r>
            <a:r>
              <a:rPr lang="it-IT" i="1" dirty="0"/>
              <a:t> rule</a:t>
            </a:r>
          </a:p>
          <a:p>
            <a:pPr lvl="1"/>
            <a:r>
              <a:rPr lang="it-IT" i="1" dirty="0"/>
              <a:t>Electron </a:t>
            </a:r>
            <a:r>
              <a:rPr lang="it-IT" i="1" dirty="0" err="1"/>
              <a:t>decay</a:t>
            </a:r>
            <a:r>
              <a:rPr lang="it-IT" i="1" dirty="0"/>
              <a:t> rule</a:t>
            </a:r>
          </a:p>
          <a:p>
            <a:pPr lvl="1"/>
            <a:r>
              <a:rPr lang="it-IT" i="1" dirty="0" err="1"/>
              <a:t>Pumping</a:t>
            </a:r>
            <a:r>
              <a:rPr lang="it-IT" i="1" dirty="0"/>
              <a:t> rule</a:t>
            </a:r>
          </a:p>
          <a:p>
            <a:pPr lvl="1"/>
            <a:r>
              <a:rPr lang="it-IT" i="1" dirty="0" err="1"/>
              <a:t>Noise</a:t>
            </a:r>
            <a:r>
              <a:rPr lang="it-IT" i="1" dirty="0"/>
              <a:t> </a:t>
            </a:r>
            <a:r>
              <a:rPr lang="it-IT" i="1" dirty="0" err="1"/>
              <a:t>photon</a:t>
            </a:r>
            <a:r>
              <a:rPr lang="it-IT" i="1" dirty="0"/>
              <a:t> </a:t>
            </a:r>
            <a:r>
              <a:rPr lang="it-IT" i="1" dirty="0" err="1"/>
              <a:t>creation</a:t>
            </a:r>
            <a:r>
              <a:rPr lang="it-IT" i="1" dirty="0"/>
              <a:t> rule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B95B962-26C7-45FD-9C18-FF9C098D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7" y="889233"/>
            <a:ext cx="3927101" cy="354015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F8297F-04E3-40DC-ABAC-361ED2085971}"/>
              </a:ext>
            </a:extLst>
          </p:cNvPr>
          <p:cNvSpPr txBox="1"/>
          <p:nvPr/>
        </p:nvSpPr>
        <p:spPr>
          <a:xfrm>
            <a:off x="847798" y="4530055"/>
            <a:ext cx="3803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tratta dell’automa di base, quello descritto nel paper di partenza</a:t>
            </a:r>
            <a:r>
              <a:rPr lang="it-IT" baseline="30000" dirty="0"/>
              <a:t>[1]</a:t>
            </a:r>
            <a:r>
              <a:rPr lang="it-IT" dirty="0"/>
              <a:t>: l’emissione spontanea e l’eccitazione termica sono condensate in una </a:t>
            </a:r>
            <a:r>
              <a:rPr lang="it-IT" i="1" dirty="0" err="1"/>
              <a:t>noise</a:t>
            </a:r>
            <a:r>
              <a:rPr lang="it-IT" i="1" dirty="0"/>
              <a:t> </a:t>
            </a:r>
            <a:r>
              <a:rPr lang="it-IT" i="1" dirty="0" err="1"/>
              <a:t>photon</a:t>
            </a:r>
            <a:r>
              <a:rPr lang="it-IT" i="1" dirty="0"/>
              <a:t> </a:t>
            </a:r>
            <a:r>
              <a:rPr lang="it-IT" i="1" dirty="0" err="1"/>
              <a:t>creation</a:t>
            </a:r>
            <a:r>
              <a:rPr lang="it-IT" i="1" dirty="0"/>
              <a:t> rule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09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B2895C-25CB-433B-B7C8-EA3BFB83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855334"/>
          </a:xfrm>
        </p:spPr>
        <p:txBody>
          <a:bodyPr/>
          <a:lstStyle/>
          <a:p>
            <a:r>
              <a:rPr lang="it-IT" dirty="0"/>
              <a:t>Struttura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DCB0C1-A012-4CB6-A4EB-58C58DDA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57014"/>
            <a:ext cx="9905999" cy="5209562"/>
          </a:xfrm>
        </p:spPr>
        <p:txBody>
          <a:bodyPr>
            <a:normAutofit/>
          </a:bodyPr>
          <a:lstStyle/>
          <a:p>
            <a:r>
              <a:rPr lang="it-IT" dirty="0"/>
              <a:t>L’automa è rappresentato da un reticolo bidimensionale, in cui ogni cella ha un suo stato.</a:t>
            </a:r>
          </a:p>
          <a:p>
            <a:r>
              <a:rPr lang="it-IT" dirty="0"/>
              <a:t>Lo stato di una cella è composto da:</a:t>
            </a:r>
          </a:p>
          <a:p>
            <a:pPr lvl="1"/>
            <a:r>
              <a:rPr lang="it-IT" sz="2400" dirty="0"/>
              <a:t>Stato dell’elettrone (eccitato, ground state)</a:t>
            </a:r>
          </a:p>
          <a:p>
            <a:pPr lvl="1"/>
            <a:r>
              <a:rPr lang="it-IT" sz="2400" dirty="0"/>
              <a:t>Tempo di vita rimanente all’elettrone eccitato</a:t>
            </a:r>
          </a:p>
          <a:p>
            <a:pPr lvl="1"/>
            <a:r>
              <a:rPr lang="it-IT" sz="2400" dirty="0"/>
              <a:t>Un insieme di fotoni (limitati da un parametro di saturazione), ciascuno con un suo tempo di vita rimanente</a:t>
            </a:r>
          </a:p>
          <a:p>
            <a:r>
              <a:rPr lang="it-IT" dirty="0"/>
              <a:t>Utilizziamo la regola di adiacenza di Moore per tenere conto della popolazione locale dell’intorno di una cella.</a:t>
            </a:r>
          </a:p>
          <a:p>
            <a:r>
              <a:rPr lang="it-IT" dirty="0"/>
              <a:t>La variabile tempo della simulazione è adimensionale e discreta.</a:t>
            </a:r>
          </a:p>
        </p:txBody>
      </p:sp>
    </p:spTree>
    <p:extLst>
      <p:ext uri="{BB962C8B-B14F-4D97-AF65-F5344CB8AC3E}">
        <p14:creationId xmlns:p14="http://schemas.microsoft.com/office/powerpoint/2010/main" val="133392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7EF7-6DE5-4240-989F-7236F3C7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9056"/>
            <a:ext cx="9905998" cy="1207855"/>
          </a:xfrm>
        </p:spPr>
        <p:txBody>
          <a:bodyPr/>
          <a:lstStyle/>
          <a:p>
            <a:r>
              <a:rPr lang="it-IT" dirty="0"/>
              <a:t>Funzionamento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5E78EF-E87E-4B5D-9E3E-7D81874E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011" y="1132515"/>
            <a:ext cx="10695963" cy="5444454"/>
          </a:xfrm>
        </p:spPr>
        <p:txBody>
          <a:bodyPr>
            <a:normAutofit/>
          </a:bodyPr>
          <a:lstStyle/>
          <a:p>
            <a:r>
              <a:rPr lang="it-IT" sz="2000" dirty="0"/>
              <a:t>Per ogni istante di tempo calcoliamo la popolazione, il numero di fotoni e il rumore prodotto, dopo aver aggiornato lo stato del reticolo usando un insieme di regole: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Stimulated</a:t>
            </a:r>
            <a:r>
              <a:rPr lang="it-IT" dirty="0"/>
              <a:t> </a:t>
            </a:r>
            <a:r>
              <a:rPr lang="it-IT" dirty="0" err="1"/>
              <a:t>Emission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Valutiamo il numero di fotoni adiacenti scorrendo le celle dello stato precedente. Sopra la relativa soglia, se l’elettrone della cella è in stato eccitato, si ha emissione stimolata: viene aggiunto un fotone alla cella (inizializzando il tempo di vita).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Allo scadere del tempo di vita del fotone, questo viene rimosso.</a:t>
            </a:r>
          </a:p>
          <a:p>
            <a:pPr>
              <a:spcBef>
                <a:spcPts val="600"/>
              </a:spcBef>
            </a:pPr>
            <a:r>
              <a:rPr lang="it-IT" dirty="0"/>
              <a:t>Electron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Allo scadere del tempo di vita dell’elettrone, si assiste ad un decadimento non radiativo.</a:t>
            </a:r>
          </a:p>
          <a:p>
            <a:pPr marL="0" indent="0">
              <a:spcBef>
                <a:spcPts val="60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76445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7EF7-6DE5-4240-989F-7236F3C7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806" y="264334"/>
            <a:ext cx="9905998" cy="989740"/>
          </a:xfrm>
        </p:spPr>
        <p:txBody>
          <a:bodyPr/>
          <a:lstStyle/>
          <a:p>
            <a:r>
              <a:rPr lang="it-IT" dirty="0"/>
              <a:t>Funzionamento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5E78EF-E87E-4B5D-9E3E-7D81874E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196" y="1124126"/>
            <a:ext cx="10490942" cy="497467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it-IT" dirty="0" err="1"/>
              <a:t>Pumping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Se un elettrone occupa lo stato fondamentale, ha una probabilità </a:t>
            </a:r>
            <a:r>
              <a:rPr lang="el-GR" dirty="0"/>
              <a:t>λ</a:t>
            </a:r>
            <a:r>
              <a:rPr lang="it-IT" dirty="0"/>
              <a:t> di essere promosso al livello energetico superiore. (Viene inizializzato il suo tempo di vita)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creation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Il modello originario introduce fotoni in posizioni casuali per simulare allo stesso tempo emissione spontanea e contributo termico al rumore.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[Il modello perfezionato modifica questa regola, tenendo conto dei due effetti separatamente]</a:t>
            </a:r>
          </a:p>
          <a:p>
            <a:pPr marL="0" indent="0">
              <a:spcBef>
                <a:spcPts val="60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0605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F051BD5-A862-488D-AF87-7D0C1009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989900"/>
            <a:ext cx="10024844" cy="557715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27C1EE-2D74-43C3-BD6D-59CE04B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510"/>
            <a:ext cx="9905998" cy="975390"/>
          </a:xfrm>
        </p:spPr>
        <p:txBody>
          <a:bodyPr/>
          <a:lstStyle/>
          <a:p>
            <a:r>
              <a:rPr lang="it-IT" dirty="0"/>
              <a:t>Regimi di funzionamento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839472A-FE7F-4A55-9D1C-B82A58B72CB4}"/>
                  </a:ext>
                </a:extLst>
              </p:cNvPr>
              <p:cNvSpPr txBox="1"/>
              <p:nvPr/>
            </p:nvSpPr>
            <p:spPr>
              <a:xfrm>
                <a:off x="6463209" y="2260332"/>
                <a:ext cx="4462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Per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molto </a:t>
                </a:r>
                <a:r>
                  <a:rPr lang="en-US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vicini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il regime di </a:t>
                </a:r>
                <a:r>
                  <a:rPr lang="en-US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funzionamento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è «costante» o </a:t>
                </a:r>
                <a:r>
                  <a:rPr lang="it-IT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non-</a:t>
                </a:r>
                <a:r>
                  <a:rPr lang="it-IT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spiking</a:t>
                </a:r>
                <a:endParaRPr lang="it-IT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839472A-FE7F-4A55-9D1C-B82A58B72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209" y="2260332"/>
                <a:ext cx="4462053" cy="646331"/>
              </a:xfrm>
              <a:prstGeom prst="rect">
                <a:avLst/>
              </a:prstGeom>
              <a:blipFill>
                <a:blip r:embed="rId3"/>
                <a:stretch>
                  <a:fillRect t="-5660" r="-2596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01E619-2BF7-4516-AE62-D7C0F1CB8E25}"/>
              </a:ext>
            </a:extLst>
          </p:cNvPr>
          <p:cNvSpPr txBox="1"/>
          <p:nvPr/>
        </p:nvSpPr>
        <p:spPr>
          <a:xfrm>
            <a:off x="7121744" y="3064985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TIME_STEPS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LATTICE_WIDTH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LATTICE_HEIGHT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Cascadia Code" pitchFamily="1" charset="0"/>
              <a:cs typeface="Cascadia Code" pitchFamily="1" charset="0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0.192;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0.009;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107692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97811066-E484-4CA8-8A2F-8FF75D0E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9" y="157123"/>
            <a:ext cx="11959802" cy="654375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27C1EE-2D74-43C3-BD6D-59CE04B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7124"/>
            <a:ext cx="9905998" cy="975390"/>
          </a:xfrm>
        </p:spPr>
        <p:txBody>
          <a:bodyPr/>
          <a:lstStyle/>
          <a:p>
            <a:r>
              <a:rPr lang="it-IT" dirty="0"/>
              <a:t>Regimi di funzionamento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FB09F8A-BE90-4E97-8A0B-E9993E228375}"/>
                  </a:ext>
                </a:extLst>
              </p:cNvPr>
              <p:cNvSpPr txBox="1"/>
              <p:nvPr/>
            </p:nvSpPr>
            <p:spPr>
              <a:xfrm>
                <a:off x="4546833" y="428116"/>
                <a:ext cx="59911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Per valori di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i="1" baseline="-25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l-GR" i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i="1" baseline="-25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, il regime di </a:t>
                </a:r>
                <a:r>
                  <a:rPr lang="en-US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funzionamento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è «oscillante» con </a:t>
                </a:r>
                <a:r>
                  <a:rPr lang="it-IT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relaxation</a:t>
                </a:r>
                <a:r>
                  <a:rPr lang="it-IT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oscillations</a:t>
                </a:r>
                <a:r>
                  <a:rPr lang="it-IT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. Le oscillazioni del transitorio si smorzano esponenzialmente, raggiungendo uno stato stabile.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FB09F8A-BE90-4E97-8A0B-E9993E228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833" y="428116"/>
                <a:ext cx="5991136" cy="923330"/>
              </a:xfrm>
              <a:prstGeom prst="rect">
                <a:avLst/>
              </a:prstGeom>
              <a:blipFill>
                <a:blip r:embed="rId3"/>
                <a:stretch>
                  <a:fillRect l="-814" t="-3289" r="-1831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2C0EDD-33B5-42E0-A240-3B12C508C03C}"/>
              </a:ext>
            </a:extLst>
          </p:cNvPr>
          <p:cNvSpPr txBox="1"/>
          <p:nvPr/>
        </p:nvSpPr>
        <p:spPr>
          <a:xfrm>
            <a:off x="1271632" y="428116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TIME_STEPS = 1000;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LATTICE_WIDTH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LATTICE_HEIGHT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Cascadia Code" pitchFamily="1" charset="0"/>
              <a:cs typeface="Cascadia Code" pitchFamily="1" charset="0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180;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0.0125;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0.0001;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1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DC3C07B-CE94-4C9E-8C40-AC1B285B67C0}"/>
                  </a:ext>
                </a:extLst>
              </p:cNvPr>
              <p:cNvSpPr txBox="1"/>
              <p:nvPr/>
            </p:nvSpPr>
            <p:spPr>
              <a:xfrm>
                <a:off x="4823670" y="1488201"/>
                <a:ext cx="56457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w Cen MT (Corpo)"/>
                    <a:ea typeface="Cambria" panose="02040503050406030204" pitchFamily="18" charset="0"/>
                    <a:cs typeface="JasmineUPC" panose="020B0502040204020203" pitchFamily="18" charset="-34"/>
                  </a:rPr>
                  <a:t>Più è alta la </a:t>
                </a:r>
                <a:r>
                  <a:rPr lang="it-IT" sz="1400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w Cen MT (Corpo)"/>
                    <a:ea typeface="Cambria" panose="02040503050406030204" pitchFamily="18" charset="0"/>
                    <a:cs typeface="JasmineUPC" panose="020B0502040204020203" pitchFamily="18" charset="-34"/>
                  </a:rPr>
                  <a:t>pumping</a:t>
                </a:r>
                <a:r>
                  <a:rPr lang="it-IT" sz="1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w Cen MT (Corpo)"/>
                    <a:ea typeface="Cambria" panose="02040503050406030204" pitchFamily="18" charset="0"/>
                    <a:cs typeface="JasmineUPC" panose="020B0502040204020203" pitchFamily="18" charset="-34"/>
                  </a:rPr>
                  <a:t> rate, più deve aumentare il valore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JasmineUPC" panose="020B0502040204020203" pitchFamily="18" charset="-34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JasmineUPC" panose="020B0502040204020203" pitchFamily="18" charset="-34"/>
                          </a:rPr>
                          <m:t>𝜏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JasmineUPC" panose="020B0502040204020203" pitchFamily="18" charset="-34"/>
                          </a:rPr>
                          <m:t>𝑎</m:t>
                        </m:r>
                      </m:sub>
                    </m:sSub>
                    <m:r>
                      <a:rPr lang="it-IT" sz="1400" i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JasmineUPC" panose="020B0502040204020203" pitchFamily="18" charset="-34"/>
                      </a:rPr>
                      <m:t> </m:t>
                    </m:r>
                  </m:oMath>
                </a14:m>
                <a:r>
                  <a:rPr lang="it-IT" sz="1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w Cen MT (Corpo)"/>
                    <a:ea typeface="Cambria" panose="02040503050406030204" pitchFamily="18" charset="0"/>
                    <a:cs typeface="JasmineUPC" panose="020B0502040204020203" pitchFamily="18" charset="-34"/>
                  </a:rPr>
                  <a:t>per rendere evidente il regime oscillatorio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DC3C07B-CE94-4C9E-8C40-AC1B285B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670" y="1488201"/>
                <a:ext cx="5645791" cy="523220"/>
              </a:xfrm>
              <a:prstGeom prst="rect">
                <a:avLst/>
              </a:prstGeom>
              <a:blipFill>
                <a:blip r:embed="rId4"/>
                <a:stretch>
                  <a:fillRect t="-1163" r="-972" b="-12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41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4F65706D-39A1-47A9-ABB9-163BAE39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83" y="728596"/>
            <a:ext cx="7201919" cy="585381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EE1C4EB-C43E-420C-BD63-DD237935F812}"/>
              </a:ext>
            </a:extLst>
          </p:cNvPr>
          <p:cNvSpPr txBox="1"/>
          <p:nvPr/>
        </p:nvSpPr>
        <p:spPr>
          <a:xfrm>
            <a:off x="6096000" y="4328997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TIME_STEPS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LATTICE_WIDTH = 100;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LATTICE_HEIGHT = 100;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PHOTON_SATURATION = 40;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Cascadia Code" pitchFamily="1" charset="0"/>
              <a:cs typeface="Cascadia Code" pitchFamily="1" charset="0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0.2;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0.01;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scadia Code" pitchFamily="1" charset="0"/>
                <a:cs typeface="Cascadia Code" pitchFamily="1" charset="0"/>
              </a:rPr>
              <a:t> = 1;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3EAC564-F44B-43CC-8D2E-04F16B0B9221}"/>
              </a:ext>
            </a:extLst>
          </p:cNvPr>
          <p:cNvSpPr txBox="1"/>
          <p:nvPr/>
        </p:nvSpPr>
        <p:spPr>
          <a:xfrm>
            <a:off x="2223083" y="183343"/>
            <a:ext cx="907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UN ALTRO ESEMPIO EVIDENTE DI REGIME OSCILLATORIO</a:t>
            </a:r>
          </a:p>
        </p:txBody>
      </p:sp>
    </p:spTree>
    <p:extLst>
      <p:ext uri="{BB962C8B-B14F-4D97-AF65-F5344CB8AC3E}">
        <p14:creationId xmlns:p14="http://schemas.microsoft.com/office/powerpoint/2010/main" val="3662167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816</TotalTime>
  <Words>1238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Cambria Math</vt:lpstr>
      <vt:lpstr>Cascadia Code</vt:lpstr>
      <vt:lpstr>Miriam Mono CLM</vt:lpstr>
      <vt:lpstr>Tw Cen MT</vt:lpstr>
      <vt:lpstr>Tw Cen MT (Corpo)</vt:lpstr>
      <vt:lpstr>Circuito</vt:lpstr>
      <vt:lpstr>LASER Dynamics Simulation Using Cellular Automata</vt:lpstr>
      <vt:lpstr>Introduzione</vt:lpstr>
      <vt:lpstr>Dal LASER all’automa</vt:lpstr>
      <vt:lpstr>Struttura dell’automa</vt:lpstr>
      <vt:lpstr>Funzionamento dell’automa</vt:lpstr>
      <vt:lpstr>Funzionamento dell’automa</vt:lpstr>
      <vt:lpstr>Regimi di funzionamento</vt:lpstr>
      <vt:lpstr>Regimi di funzionamento</vt:lpstr>
      <vt:lpstr>Presentazione standard di PowerPoint</vt:lpstr>
      <vt:lpstr>Soglia di pompaggio</vt:lpstr>
      <vt:lpstr>Soglia di pompaggio</vt:lpstr>
      <vt:lpstr>Soglia di pompaggio</vt:lpstr>
      <vt:lpstr>Saturazione del pompaggio</vt:lpstr>
      <vt:lpstr>Perché l’inversione di popolazione si assesta su un valore inferiore dopo il picco iniziale?</vt:lpstr>
      <vt:lpstr>Automa perfezionato</vt:lpstr>
      <vt:lpstr>Dal modello alla realtà</vt:lpstr>
      <vt:lpstr>Dal modello alla realtà</vt:lpstr>
      <vt:lpstr>Fonti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Panebianco</dc:creator>
  <cp:lastModifiedBy>Francesco Panebianco</cp:lastModifiedBy>
  <cp:revision>66</cp:revision>
  <dcterms:created xsi:type="dcterms:W3CDTF">2021-06-03T15:35:49Z</dcterms:created>
  <dcterms:modified xsi:type="dcterms:W3CDTF">2021-06-10T09:05:52Z</dcterms:modified>
</cp:coreProperties>
</file>