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72" r:id="rId10"/>
    <p:sldId id="263" r:id="rId11"/>
    <p:sldId id="269" r:id="rId12"/>
    <p:sldId id="270" r:id="rId13"/>
    <p:sldId id="271" r:id="rId14"/>
    <p:sldId id="266" r:id="rId15"/>
    <p:sldId id="262" r:id="rId16"/>
    <p:sldId id="26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di Simone Giampà e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44" y="151001"/>
            <a:ext cx="9456512" cy="805343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7159837" y="1822264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cs typeface="Calibri" panose="020F0502020204030204" pitchFamily="34" charset="0"/>
              </a:rPr>
              <a:t>Aumentando il tempo di vita della cavità,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2011" r="6205" b="4289"/>
          <a:stretch/>
        </p:blipFill>
        <p:spPr>
          <a:xfrm>
            <a:off x="4827129" y="964734"/>
            <a:ext cx="6471951" cy="56396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41" y="90012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312103" y="1260915"/>
            <a:ext cx="3269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La soglia minima di pumping aumenta approssimativamente linearmente con la probabilità di generazione di rumore.</a:t>
            </a:r>
          </a:p>
          <a:p>
            <a:endParaRPr lang="it-IT" dirty="0">
              <a:latin typeface="Tw Cen MT (Corpo)"/>
              <a:cs typeface="Calibri" panose="020F0502020204030204" pitchFamily="34" charset="0"/>
            </a:endParaRPr>
          </a:p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Per la creazione di questo grafico è stato usato il modello semplificato di rumore.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6185" y="981512"/>
            <a:ext cx="6507452" cy="54444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106790"/>
            <a:ext cx="8618407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026276" y="981512"/>
            <a:ext cx="38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Calibri" panose="020F0502020204030204" pitchFamily="34" charset="0"/>
              </a:rPr>
              <a:t>Al diminuire della probabilità di emissione stimolata, la soglia si alza.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1026276" y="1856234"/>
            <a:ext cx="3984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base al modello del paper originale, non esiste una vera e propria probabilità di emissione stimolata, ma una soglia di fotoni adiacenti. Cioè quando il numero di fotoni nelle celle adiacenti a quella analizzata supera il valore di soglia impostato, viene generato un nuovo fotone. Aumentando tale soglia, aumenta la probabilità di emissione stimolata.</a:t>
            </a:r>
          </a:p>
          <a:p>
            <a:endParaRPr lang="it-IT" dirty="0"/>
          </a:p>
          <a:p>
            <a:r>
              <a:rPr lang="it-IT" dirty="0"/>
              <a:t>Un valore di soglia superiore a 4 non è fisicamente riproducibile. 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72" y="172106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17598"/>
            <a:ext cx="10017967" cy="5592308"/>
          </a:xfrm>
          <a:prstGeom prst="rect">
            <a:avLst/>
          </a:prstGeom>
        </p:spPr>
      </p:pic>
      <p:sp>
        <p:nvSpPr>
          <p:cNvPr id="4" name="CasellaDiTesto 6">
            <a:extLst>
              <a:ext uri="{FF2B5EF4-FFF2-40B4-BE49-F238E27FC236}">
                <a16:creationId xmlns:a16="http://schemas.microsoft.com/office/drawing/2014/main" id="{9177FD20-2EEF-4195-A114-48A87715620F}"/>
              </a:ext>
            </a:extLst>
          </p:cNvPr>
          <p:cNvSpPr txBox="1"/>
          <p:nvPr/>
        </p:nvSpPr>
        <p:spPr>
          <a:xfrm>
            <a:off x="1755046" y="1376828"/>
            <a:ext cx="363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Rappresentazione della caratteristica luce-corrente del laser attraverso una curva che riporta il numero medio di fotoni emessi in funzione della probabilità di pompaggio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30EE-E49D-480E-9612-D3F1D7645425}"/>
              </a:ext>
            </a:extLst>
          </p:cNvPr>
          <p:cNvSpPr txBox="1"/>
          <p:nvPr/>
        </p:nvSpPr>
        <p:spPr>
          <a:xfrm>
            <a:off x="9571839" y="2115492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Saturazione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04CD-1659-4253-9F93-35DCB3DFD6B3}"/>
              </a:ext>
            </a:extLst>
          </p:cNvPr>
          <p:cNvSpPr txBox="1"/>
          <p:nvPr/>
        </p:nvSpPr>
        <p:spPr>
          <a:xfrm>
            <a:off x="1755046" y="55563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Spontanea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06E80-F5E9-4A61-8416-090EF0C8115F}"/>
              </a:ext>
            </a:extLst>
          </p:cNvPr>
          <p:cNvCxnSpPr/>
          <p:nvPr/>
        </p:nvCxnSpPr>
        <p:spPr>
          <a:xfrm>
            <a:off x="4647501" y="3120705"/>
            <a:ext cx="0" cy="3061981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E3E48-AE8D-43A2-8072-8EF8DCBFFB27}"/>
              </a:ext>
            </a:extLst>
          </p:cNvPr>
          <p:cNvSpPr txBox="1"/>
          <p:nvPr/>
        </p:nvSpPr>
        <p:spPr>
          <a:xfrm>
            <a:off x="4768093" y="4651695"/>
            <a:ext cx="10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1972811" y="5887659"/>
            <a:ext cx="10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5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4789731" y="3297394"/>
            <a:ext cx="174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Domina </a:t>
            </a:r>
            <a:b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6" y="5389827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la soglia di emissione stimolata è stato aumentata per evidenziare il transitorio</a:t>
            </a: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29EB350-09FC-41B9-BEA5-7D3B0021D507}"/>
              </a:ext>
            </a:extLst>
          </p:cNvPr>
          <p:cNvSpPr txBox="1"/>
          <p:nvPr/>
        </p:nvSpPr>
        <p:spPr>
          <a:xfrm>
            <a:off x="8933508" y="1963294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D815E7-4939-488C-89C0-D4BBBCE298AA}"/>
              </a:ext>
            </a:extLst>
          </p:cNvPr>
          <p:cNvCxnSpPr>
            <a:cxnSpLocks/>
          </p:cNvCxnSpPr>
          <p:nvPr/>
        </p:nvCxnSpPr>
        <p:spPr>
          <a:xfrm>
            <a:off x="5662569" y="3924801"/>
            <a:ext cx="0" cy="24082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451485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8B0949-04C4-41E3-BA42-4E39547BD7C5}"/>
              </a:ext>
            </a:extLst>
          </p:cNvPr>
          <p:cNvSpPr txBox="1"/>
          <p:nvPr/>
        </p:nvSpPr>
        <p:spPr>
          <a:xfrm>
            <a:off x="991649" y="5403652"/>
            <a:ext cx="298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questa simulazione è stato usato l’automa perfezionato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578543"/>
            <a:ext cx="6240519" cy="2288782"/>
          </a:xfrm>
        </p:spPr>
        <p:txBody>
          <a:bodyPr/>
          <a:lstStyle/>
          <a:p>
            <a:r>
              <a:rPr lang="it-IT" sz="2000" dirty="0"/>
              <a:t>Il modello fisico dei LASER è complesso da risolvere analiticamente.</a:t>
            </a:r>
          </a:p>
          <a:p>
            <a:r>
              <a:rPr lang="it-IT" sz="2000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" y="2106832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 (Corpo)"/>
                <a:cs typeface="Arial" panose="020B0604020202020204" pitchFamily="34" charset="0"/>
              </a:rPr>
              <a:t>Sono state fatte assunzioni semplificative su determinati parametri: ad esempio il pompaggio degli elettroni non si basa su una corrente d’ingresso. Inoltre, non lavoriamo con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stimulated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emission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cross-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section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, ma con una «soglia di emissione stimolata». Usiamo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probability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(tuttavia facilmente riconducibile ad un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rate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sz="2000" i="1" dirty="0">
              <a:latin typeface="Tw Cen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6" y="142612"/>
            <a:ext cx="8589816" cy="746620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889232"/>
            <a:ext cx="6006518" cy="5629013"/>
          </a:xfrm>
        </p:spPr>
        <p:txBody>
          <a:bodyPr>
            <a:normAutofit/>
          </a:bodyPr>
          <a:lstStyle/>
          <a:p>
            <a:r>
              <a:rPr lang="it-IT" sz="2000" dirty="0"/>
              <a:t>Partiamo da un sistema a quattro livelli energetici ma consideriamo </a:t>
            </a:r>
            <a:r>
              <a:rPr lang="it-IT" sz="2000" dirty="0" err="1"/>
              <a:t>decay</a:t>
            </a:r>
            <a:r>
              <a:rPr lang="it-IT" sz="2000" dirty="0"/>
              <a:t> E</a:t>
            </a:r>
            <a:r>
              <a:rPr lang="it-IT" sz="2000" baseline="-25000" dirty="0"/>
              <a:t>3</a:t>
            </a:r>
            <a:r>
              <a:rPr lang="it-IT" sz="2000" dirty="0"/>
              <a:t>-E</a:t>
            </a:r>
            <a:r>
              <a:rPr lang="it-IT" sz="2000" baseline="-25000" dirty="0"/>
              <a:t>2</a:t>
            </a:r>
            <a:r>
              <a:rPr lang="it-IT" sz="2000" dirty="0"/>
              <a:t> e E</a:t>
            </a:r>
            <a:r>
              <a:rPr lang="it-IT" sz="2000" baseline="-25000" dirty="0"/>
              <a:t>1</a:t>
            </a:r>
            <a:r>
              <a:rPr lang="it-IT" sz="2000" dirty="0"/>
              <a:t>-E</a:t>
            </a:r>
            <a:r>
              <a:rPr lang="it-IT" sz="2000" baseline="-25000" dirty="0"/>
              <a:t>0</a:t>
            </a:r>
            <a:r>
              <a:rPr lang="it-IT" sz="2000" dirty="0"/>
              <a:t> istantanei e non radiativi.</a:t>
            </a:r>
          </a:p>
          <a:p>
            <a:r>
              <a:rPr lang="it-IT" sz="2000" dirty="0"/>
              <a:t>Modelliamo lo stato del sistema come automa cellulare bidimensionale che si evolve con semplici regole che simulano fenomeni quantistici.</a:t>
            </a:r>
          </a:p>
          <a:p>
            <a:pPr lvl="1"/>
            <a:r>
              <a:rPr lang="it-IT" i="1" dirty="0" err="1"/>
              <a:t>Stimulated</a:t>
            </a:r>
            <a:r>
              <a:rPr lang="it-IT" i="1" dirty="0"/>
              <a:t> </a:t>
            </a:r>
            <a:r>
              <a:rPr lang="it-IT" i="1" dirty="0" err="1"/>
              <a:t>emission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/>
              <a:t>Electron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Pumping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7" y="889233"/>
            <a:ext cx="3927101" cy="35401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sz="2400" dirty="0"/>
              <a:t>Stato dell’elettrone (eccitato, ground state)</a:t>
            </a:r>
          </a:p>
          <a:p>
            <a:pPr lvl="1"/>
            <a:r>
              <a:rPr lang="it-IT" sz="2400" dirty="0"/>
              <a:t>Tempo di vita rimanente all’elettrone eccitato</a:t>
            </a:r>
          </a:p>
          <a:p>
            <a:pPr lvl="1"/>
            <a:r>
              <a:rPr lang="it-IT" sz="2400" dirty="0"/>
              <a:t>Un insieme di fotoni (limitati da un parametro di saturazione), ciascuno con un suo tempo di vita rimanente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 e discreta.</a:t>
            </a:r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1132515"/>
            <a:ext cx="10695963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popolazione, il numero di fotoni e il rumore prodotto,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rimosso.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6" y="264334"/>
            <a:ext cx="9905998" cy="989740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96" y="1124126"/>
            <a:ext cx="10490942" cy="49746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[Il modello perfezionato modifica questa regola, tenendo conto dei due effetti separatamente]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10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/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molto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vicini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«costante» o 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non-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spiking</a:t>
                </a:r>
                <a:endParaRPr lang="it-IT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blipFill>
                <a:blip r:embed="rId3"/>
                <a:stretch>
                  <a:fillRect t="-5660" r="-2596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121744" y="30649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/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«oscillante» con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relaxation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oscillations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. Le oscillazioni del transitorio si smorzano esponenzialmente, raggiungendo uno stato stabile.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blipFill>
                <a:blip r:embed="rId3"/>
                <a:stretch>
                  <a:fillRect l="-814" t="-3289" r="-1831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/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Più è alta la </a:t>
                </a:r>
                <a:r>
                  <a:rPr lang="it-IT" sz="1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pumping</a:t>
                </a:r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 rate, più deve aumentare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𝜏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𝑎</m:t>
                        </m:r>
                      </m:sub>
                    </m:sSub>
                    <m:r>
                      <a:rPr lang="it-IT" sz="14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JasmineUPC" panose="020B0502040204020203" pitchFamily="18" charset="-34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per rendere evidente il regime oscillatorio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blipFill>
                <a:blip r:embed="rId4"/>
                <a:stretch>
                  <a:fillRect t="-1163" r="-972" b="-1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F65706D-39A1-47A9-ABB9-163BAE39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3" y="728596"/>
            <a:ext cx="7201919" cy="58538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1C4EB-C43E-420C-BD63-DD237935F812}"/>
              </a:ext>
            </a:extLst>
          </p:cNvPr>
          <p:cNvSpPr txBox="1"/>
          <p:nvPr/>
        </p:nvSpPr>
        <p:spPr>
          <a:xfrm>
            <a:off x="6096000" y="4328997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40;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EAC564-F44B-43CC-8D2E-04F16B0B9221}"/>
              </a:ext>
            </a:extLst>
          </p:cNvPr>
          <p:cNvSpPr txBox="1"/>
          <p:nvPr/>
        </p:nvSpPr>
        <p:spPr>
          <a:xfrm>
            <a:off x="2223083" y="183343"/>
            <a:ext cx="907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ALTRO ESEMPIO EVIDENTE DI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366216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728</TotalTime>
  <Words>1161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Cascadia Code</vt:lpstr>
      <vt:lpstr>Miriam Mono CLM</vt:lpstr>
      <vt:lpstr>Tw Cen MT</vt:lpstr>
      <vt:lpstr>Tw Cen MT (Corpo)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PowerPoint Presentation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Simone Giampà</cp:lastModifiedBy>
  <cp:revision>52</cp:revision>
  <dcterms:created xsi:type="dcterms:W3CDTF">2021-06-03T15:35:49Z</dcterms:created>
  <dcterms:modified xsi:type="dcterms:W3CDTF">2021-06-09T16:56:53Z</dcterms:modified>
</cp:coreProperties>
</file>