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3" r:id="rId10"/>
    <p:sldId id="269" r:id="rId11"/>
    <p:sldId id="270" r:id="rId12"/>
    <p:sldId id="266" r:id="rId13"/>
    <p:sldId id="262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7525971_Cellular_automaton_model_for_the_simulation_of_laser_dynamics" TargetMode="External"/><Relationship Id="rId2" Type="http://schemas.openxmlformats.org/officeDocument/2006/relationships/hyperlink" Target="https://www.researchgate.net/publication/226637251_Laser_Dynamics_Modelling_and_Simulation_An_Application_of_Dynamic_Load_Balancing_of_Parallel_Cellular_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By Simone Giampà and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7108" y="1460063"/>
            <a:ext cx="6710303" cy="53547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</a:t>
            </a:r>
            <a:r>
              <a:rPr lang="it-IT" dirty="0" err="1"/>
              <a:t>pompagglio</a:t>
            </a:r>
            <a:r>
              <a:rPr lang="it-IT" dirty="0"/>
              <a:t>, oltre il quale la popolazione di fotoni aumenta ben oltre la popolazione riconducibile ad emissione spontanea.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1141413" y="1582230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</a:t>
            </a:r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probabilità di rumore la soglia si alza</a:t>
            </a:r>
          </a:p>
        </p:txBody>
      </p:sp>
    </p:spTree>
    <p:extLst>
      <p:ext uri="{BB962C8B-B14F-4D97-AF65-F5344CB8AC3E}">
        <p14:creationId xmlns:p14="http://schemas.microsoft.com/office/powerpoint/2010/main" val="386788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413" y="1616657"/>
            <a:ext cx="9456512" cy="482719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pompaggio, oltre il quale la popolazione di fotoni aumenta ben oltre la popolazione riconducibile ad emissione spontanea.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9A5D3-A541-48E8-BD49-338450A6ECC3}"/>
              </a:ext>
            </a:extLst>
          </p:cNvPr>
          <p:cNvSpPr txBox="1"/>
          <p:nvPr/>
        </p:nvSpPr>
        <p:spPr>
          <a:xfrm>
            <a:off x="1679196" y="1874617"/>
            <a:ext cx="343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diminuire</a:t>
            </a:r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della probabilità di emissione stimolata, la soglia si alza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B5D005-5F5B-4204-A237-CD43F1B765D3}"/>
              </a:ext>
            </a:extLst>
          </p:cNvPr>
          <p:cNvSpPr txBox="1"/>
          <p:nvPr/>
        </p:nvSpPr>
        <p:spPr>
          <a:xfrm>
            <a:off x="5998128" y="4739780"/>
            <a:ext cx="439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base al modello del paper originale, non abbiamo esattamente una probabilità di emissione stimolata, ma una soglia di fotoni adiacenti. Aumentando tale soglia, diminuisce la probabilità di emissione stimolata</a:t>
            </a:r>
          </a:p>
        </p:txBody>
      </p:sp>
    </p:spTree>
    <p:extLst>
      <p:ext uri="{BB962C8B-B14F-4D97-AF65-F5344CB8AC3E}">
        <p14:creationId xmlns:p14="http://schemas.microsoft.com/office/powerpoint/2010/main" val="345785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77F98E-2AEB-4F25-8915-A3AF04B6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7" y="555163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442907" y="10556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 Cosa succede se questi due effetti vengono separati?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9BAA0-562F-4069-ACD3-08D468860F6B}"/>
              </a:ext>
            </a:extLst>
          </p:cNvPr>
          <p:cNvSpPr txBox="1"/>
          <p:nvPr/>
        </p:nvSpPr>
        <p:spPr>
          <a:xfrm>
            <a:off x="8052733" y="3926325"/>
            <a:ext cx="3820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thermalExcitingProbability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spontaneousEmissionProbability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0.02;</a:t>
            </a:r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:r>
                  <a:rPr lang="el-GR" dirty="0"/>
                  <a:t>τ</a:t>
                </a:r>
                <a:r>
                  <a:rPr lang="it-IT" sz="1400" dirty="0"/>
                  <a:t>a</a:t>
                </a:r>
                <a:r>
                  <a:rPr lang="it-IT" dirty="0"/>
                  <a:t> = 100 </a:t>
                </a:r>
                <a:r>
                  <a:rPr lang="it-IT" dirty="0" err="1"/>
                  <a:t>ps</a:t>
                </a:r>
                <a:r>
                  <a:rPr lang="it-IT" dirty="0"/>
                  <a:t> [Tempo di vita dei portatori]</a:t>
                </a:r>
              </a:p>
              <a:p>
                <a:r>
                  <a:rPr lang="it-IT" dirty="0"/>
                  <a:t>FSR = 107 GHz (0.6 nm)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B</a:t>
                </a:r>
                <a:r>
                  <a:rPr lang="it-IT" sz="1200" dirty="0"/>
                  <a:t>3dB</a:t>
                </a:r>
                <a:r>
                  <a:rPr lang="it-IT" dirty="0"/>
                  <a:t> =10.22 GHz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blipFill>
                <a:blip r:embed="rId2"/>
                <a:stretch>
                  <a:fillRect l="-554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C59F9-715F-42B3-B69F-A76A0649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082B1-3823-4E89-BBA8-05985438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Paper iniziale [1]: </a:t>
            </a:r>
            <a:r>
              <a:rPr lang="it-IT" sz="1600" dirty="0">
                <a:hlinkClick r:id="rId2"/>
              </a:rPr>
              <a:t>https://www.researchgate.net/publication/226637251_Laser_Dynamics_Modelling_and_Simulation_An_Application_of_Dynamic_Load_Balancing_of_Parallel_Cellular_Automata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Dettaglio sul pompaggio di soglia e i regimi di funzionamento [2]: </a:t>
            </a:r>
            <a:r>
              <a:rPr lang="it-IT" sz="1600" dirty="0">
                <a:hlinkClick r:id="rId3"/>
              </a:rPr>
              <a:t>https://www.researchgate.net/publication/7525971_Cellular_automaton_model_for_the_simulation_of_laser_dynamics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513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392838"/>
            <a:ext cx="6240519" cy="2474487"/>
          </a:xfrm>
        </p:spPr>
        <p:txBody>
          <a:bodyPr/>
          <a:lstStyle/>
          <a:p>
            <a:r>
              <a:rPr lang="it-IT" dirty="0"/>
              <a:t>Il modello fisico dei LASER è complesso da risolvere analiticamente.</a:t>
            </a:r>
          </a:p>
          <a:p>
            <a:r>
              <a:rPr lang="it-IT" dirty="0"/>
              <a:t>Gli automi cellulari sono modelli algoritmici semplici che si prestano bene a descrivere sistemi di equazioni differenziali di questo tipo.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6" y="2142486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875600-16EA-4D9E-A6D1-BDE7866AE24D}"/>
              </a:ext>
            </a:extLst>
          </p:cNvPr>
          <p:cNvSpPr txBox="1"/>
          <p:nvPr/>
        </p:nvSpPr>
        <p:spPr>
          <a:xfrm>
            <a:off x="1040235" y="3967993"/>
            <a:ext cx="10007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E’ inevitabile fare assunzioni semplificative su determinati parametri: ad esempio la simulazione non basa il pompaggio sulla corrente, non lavoriamo con una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stimulated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cross-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ma con una «soglia di emissione stimolata», usiamo una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pumping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(tuttavia facilmente riconducibile ad una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 regime). Il modello del rumore è probabilmente quello che più risente della semplificazione.</a:t>
            </a:r>
            <a:endParaRPr lang="it-IT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9233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96" y="889232"/>
            <a:ext cx="6395816" cy="5629013"/>
          </a:xfrm>
        </p:spPr>
        <p:txBody>
          <a:bodyPr>
            <a:normAutofit/>
          </a:bodyPr>
          <a:lstStyle/>
          <a:p>
            <a:r>
              <a:rPr lang="it-IT" dirty="0"/>
              <a:t>Partiamo da un sistema a quattro livelli energetici ma consideriamo </a:t>
            </a:r>
            <a:r>
              <a:rPr lang="it-IT" dirty="0" err="1"/>
              <a:t>decay</a:t>
            </a:r>
            <a:r>
              <a:rPr lang="it-IT" dirty="0"/>
              <a:t> E</a:t>
            </a:r>
            <a:r>
              <a:rPr lang="it-IT" sz="1000" dirty="0"/>
              <a:t>3</a:t>
            </a:r>
            <a:r>
              <a:rPr lang="it-IT" dirty="0"/>
              <a:t>-E</a:t>
            </a:r>
            <a:r>
              <a:rPr lang="it-IT" sz="1000" dirty="0"/>
              <a:t>2 </a:t>
            </a:r>
            <a:r>
              <a:rPr lang="it-IT" dirty="0"/>
              <a:t>e E</a:t>
            </a:r>
            <a:r>
              <a:rPr lang="it-IT" sz="1000" dirty="0"/>
              <a:t>1</a:t>
            </a:r>
            <a:r>
              <a:rPr lang="it-IT" dirty="0"/>
              <a:t>-E</a:t>
            </a:r>
            <a:r>
              <a:rPr lang="it-IT" sz="1000" dirty="0"/>
              <a:t>0</a:t>
            </a:r>
            <a:r>
              <a:rPr lang="it-IT" dirty="0"/>
              <a:t> istantanei e non radiativi.</a:t>
            </a:r>
          </a:p>
          <a:p>
            <a:r>
              <a:rPr lang="it-IT" dirty="0"/>
              <a:t> Modelliamo lo stato del sistema come automa cellulare bidimensionale che si evolve con semplici regole che simulano fenomeni quantistici.</a:t>
            </a:r>
          </a:p>
          <a:p>
            <a:pPr lvl="1"/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8" y="889233"/>
            <a:ext cx="3803798" cy="3429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F8297F-04E3-40DC-ABAC-361ED2085971}"/>
              </a:ext>
            </a:extLst>
          </p:cNvPr>
          <p:cNvSpPr txBox="1"/>
          <p:nvPr/>
        </p:nvSpPr>
        <p:spPr>
          <a:xfrm>
            <a:off x="847798" y="4530055"/>
            <a:ext cx="38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dell’automa di base, quello descritto nel paper di partenza</a:t>
            </a:r>
            <a:r>
              <a:rPr lang="it-IT" baseline="30000" dirty="0"/>
              <a:t>[1]</a:t>
            </a:r>
            <a:r>
              <a:rPr lang="it-IT" dirty="0"/>
              <a:t>: l’emissione spontanea e l’eccitazione termica sono condensate in una </a:t>
            </a:r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55334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7014"/>
            <a:ext cx="9905999" cy="5209562"/>
          </a:xfrm>
        </p:spPr>
        <p:txBody>
          <a:bodyPr>
            <a:normAutofit/>
          </a:bodyPr>
          <a:lstStyle/>
          <a:p>
            <a:r>
              <a:rPr lang="it-IT" dirty="0"/>
              <a:t>L’automa è rappresentato da un reticolo bidimensionale, in cui ogni cella ha un suo stato.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dirty="0"/>
              <a:t>Stato dell’elettrone (eccitato, ground state)</a:t>
            </a:r>
          </a:p>
          <a:p>
            <a:pPr lvl="1"/>
            <a:r>
              <a:rPr lang="it-IT" dirty="0"/>
              <a:t>Tempo di vita rimanente all’elettrone eccitato</a:t>
            </a:r>
          </a:p>
          <a:p>
            <a:pPr lvl="1"/>
            <a:r>
              <a:rPr lang="it-IT" dirty="0"/>
              <a:t>Un insieme di fotoni (limitati da un parametro di saturazione), ciascuno con un suo tempo di vita rimanente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906012"/>
            <a:ext cx="11332637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 e il numero di fotoni,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questo viene distrutto.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si assiste ad un decadimento non radiativo.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2" y="931179"/>
            <a:ext cx="11408138" cy="54444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39472A-FE7F-4A55-9D1C-B82A58B72CB4}"/>
              </a:ext>
            </a:extLst>
          </p:cNvPr>
          <p:cNvSpPr txBox="1"/>
          <p:nvPr/>
        </p:nvSpPr>
        <p:spPr>
          <a:xfrm>
            <a:off x="7315898" y="1965290"/>
            <a:ext cx="373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molto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vicini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«costante» o 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non-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spiking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1E619-2BF7-4516-AE62-D7C0F1CB8E25}"/>
              </a:ext>
            </a:extLst>
          </p:cNvPr>
          <p:cNvSpPr txBox="1"/>
          <p:nvPr/>
        </p:nvSpPr>
        <p:spPr>
          <a:xfrm>
            <a:off x="7533314" y="2999885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0.009;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B09F8A-BE90-4E97-8A0B-E9993E228375}"/>
              </a:ext>
            </a:extLst>
          </p:cNvPr>
          <p:cNvSpPr txBox="1"/>
          <p:nvPr/>
        </p:nvSpPr>
        <p:spPr>
          <a:xfrm>
            <a:off x="4546833" y="378624"/>
            <a:ext cx="599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&gt;&gt;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«oscillante» con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relaxation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oscillations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Il transitorio oscillante si esaurisce esponenzialmente.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C0EDD-33B5-42E0-A240-3B12C508C03C}"/>
              </a:ext>
            </a:extLst>
          </p:cNvPr>
          <p:cNvSpPr txBox="1"/>
          <p:nvPr/>
        </p:nvSpPr>
        <p:spPr>
          <a:xfrm>
            <a:off x="1271632" y="428116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180;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0.0125;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C3C07B-CE94-4C9E-8C40-AC1B285B67C0}"/>
              </a:ext>
            </a:extLst>
          </p:cNvPr>
          <p:cNvSpPr txBox="1"/>
          <p:nvPr/>
        </p:nvSpPr>
        <p:spPr>
          <a:xfrm>
            <a:off x="3720516" y="1259113"/>
            <a:ext cx="7139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Più è alta la </a:t>
            </a:r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pumping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 rate, più deve aumentare il valore di </a:t>
            </a:r>
            <a:r>
              <a:rPr lang="el-GR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τ</a:t>
            </a:r>
            <a:r>
              <a:rPr lang="it-IT" sz="105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a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 per rendere evidente il regime oscillatorio</a:t>
            </a:r>
          </a:p>
        </p:txBody>
      </p:sp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57485"/>
            <a:ext cx="9456512" cy="51455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</a:t>
            </a:r>
            <a:r>
              <a:rPr lang="it-IT" dirty="0" err="1"/>
              <a:t>pompagglio</a:t>
            </a:r>
            <a:r>
              <a:rPr lang="it-IT" dirty="0"/>
              <a:t>, oltre il quale la popolazione di fotoni aumenta ben oltre la popolazione riconducibile ad emissione spontanea.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2685875" y="1813875"/>
            <a:ext cx="343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</a:t>
            </a: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 tempo di vita della cavità o dei portatori, la soglia si abbassa</a:t>
            </a:r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510</TotalTime>
  <Words>1036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Miriam Mono CLM</vt:lpstr>
      <vt:lpstr>Tw Cen MT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Soglia di pompaggio</vt:lpstr>
      <vt:lpstr>Soglia di pompaggio</vt:lpstr>
      <vt:lpstr>Soglia di pompaggio</vt:lpstr>
      <vt:lpstr>Perché l’inversione di popolazione si assesta su un valore inferiore dopo il picco iniziale?</vt:lpstr>
      <vt:lpstr>Automa perfezionato</vt:lpstr>
      <vt:lpstr>Dal modello alla realtà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Francesco Panebianco</cp:lastModifiedBy>
  <cp:revision>21</cp:revision>
  <dcterms:created xsi:type="dcterms:W3CDTF">2021-06-03T15:35:49Z</dcterms:created>
  <dcterms:modified xsi:type="dcterms:W3CDTF">2021-06-09T12:02:16Z</dcterms:modified>
</cp:coreProperties>
</file>