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5" r:id="rId10"/>
    <p:sldId id="277" r:id="rId11"/>
    <p:sldId id="267" r:id="rId12"/>
    <p:sldId id="278" r:id="rId13"/>
    <p:sldId id="27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4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4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50.png"/><Relationship Id="rId4" Type="http://schemas.openxmlformats.org/officeDocument/2006/relationships/image" Target="../media/image42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4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4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5.png"/><Relationship Id="rId7" Type="http://schemas.openxmlformats.org/officeDocument/2006/relationships/image" Target="../media/image5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1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1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1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14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100000"/>
              </a:srgbClr>
            </a:gs>
            <a:gs pos="100000">
              <a:srgbClr val="DCD8F8">
                <a:alpha val="10000"/>
              </a:srgb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任意多边形: 形状 183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>
          <a:xfrm>
            <a:off x="0" y="5923520"/>
            <a:ext cx="1302796" cy="9192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32" name="0-0"/>
          <p:cNvSpPr txBox="1"/>
          <p:nvPr/>
        </p:nvSpPr>
        <p:spPr>
          <a:xfrm>
            <a:off x="734223" y="1569601"/>
            <a:ext cx="11159114" cy="198119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20282"/>
              </a:lnSpc>
            </a:pPr>
            <a:r>
              <a:rPr lang="en-US" altLang="zh-CN" sz="5400" dirty="0"/>
              <a:t>Repeat Buyer Prediction for          E-Commerce</a:t>
            </a:r>
            <a:endParaRPr lang="zh-CN" altLang="en-US" dirty="0"/>
          </a:p>
        </p:txBody>
      </p:sp>
      <p:pic>
        <p:nvPicPr>
          <p:cNvPr id="37" name="直接连接符 127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734223" y="4133250"/>
            <a:ext cx="5418927" cy="5715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38" name="0-2"/>
          <p:cNvSpPr txBox="1"/>
          <p:nvPr/>
        </p:nvSpPr>
        <p:spPr>
          <a:xfrm>
            <a:off x="2741642" y="4504525"/>
            <a:ext cx="4764157" cy="49529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r>
              <a:rPr lang="zh-CN" altLang="en-US" sz="3200" dirty="0"/>
              <a:t>方有正  杨云轩  林天浩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239E9-5655-4CE5-6FCB-6B7E6B48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组合 468">
            <a:extLst>
              <a:ext uri="{FF2B5EF4-FFF2-40B4-BE49-F238E27FC236}">
                <a16:creationId xmlns:a16="http://schemas.microsoft.com/office/drawing/2014/main" id="{147B1107-4790-EE08-D23A-51894C4356DC}"/>
              </a:ext>
            </a:extLst>
          </p:cNvPr>
          <p:cNvGrpSpPr/>
          <p:nvPr/>
        </p:nvGrpSpPr>
        <p:grpSpPr>
          <a:xfrm>
            <a:off x="363115" y="436959"/>
            <a:ext cx="11530335" cy="495299"/>
            <a:chOff x="363115" y="436959"/>
            <a:chExt cx="11530335" cy="495299"/>
          </a:xfrm>
        </p:grpSpPr>
        <p:pic>
          <p:nvPicPr>
            <p:cNvPr id="470" name="等腰三角形 4">
              <a:extLst>
                <a:ext uri="{FF2B5EF4-FFF2-40B4-BE49-F238E27FC236}">
                  <a16:creationId xmlns:a16="http://schemas.microsoft.com/office/drawing/2014/main" id="{8CAA2CDE-0630-CE87-57E9-661FDEBD7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 rot="5400000">
              <a:off x="263060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71" name="任意多边形: 形状 8">
              <a:extLst>
                <a:ext uri="{FF2B5EF4-FFF2-40B4-BE49-F238E27FC236}">
                  <a16:creationId xmlns:a16="http://schemas.microsoft.com/office/drawing/2014/main" id="{441D0C53-1982-BCEC-2605-6A58C52BA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</a:blip>
            <a:srcRect/>
            <a:stretch>
              <a:fillRect/>
            </a:stretch>
          </p:blipFill>
          <p:spPr>
            <a:xfrm rot="5400000">
              <a:off x="421413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sp>
          <p:nvSpPr>
            <p:cNvPr id="472" name="0">
              <a:extLst>
                <a:ext uri="{FF2B5EF4-FFF2-40B4-BE49-F238E27FC236}">
                  <a16:creationId xmlns:a16="http://schemas.microsoft.com/office/drawing/2014/main" id="{C62A4ACF-DF54-3649-0ED7-E14925D9AFA5}"/>
                </a:ext>
              </a:extLst>
            </p:cNvPr>
            <p:cNvSpPr txBox="1"/>
            <p:nvPr/>
          </p:nvSpPr>
          <p:spPr>
            <a:xfrm>
              <a:off x="692050" y="436959"/>
              <a:ext cx="11607800" cy="495299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  <p:txBody>
            <a:bodyPr vert="horz" anchor="ctr" anchorCtr="0">
              <a:noAutofit/>
            </a:bodyPr>
            <a:lstStyle/>
            <a:p>
              <a:pPr algn="l">
                <a:lnSpc>
                  <a:spcPct val="100282"/>
                </a:lnSpc>
              </a:pPr>
              <a:r>
                <a:rPr lang="en-US" altLang="zh-CN" sz="3200" b="1" i="0" u="none" spc="0" dirty="0"/>
                <a:t>Logistic Regression</a:t>
              </a:r>
              <a:endParaRPr lang="zh-CN" altLang="en-US" sz="3200" b="1" dirty="0"/>
            </a:p>
          </p:txBody>
        </p:sp>
      </p:grpSp>
      <p:pic>
        <p:nvPicPr>
          <p:cNvPr id="473" name="同心圆 6">
            <a:extLst>
              <a:ext uri="{FF2B5EF4-FFF2-40B4-BE49-F238E27FC236}">
                <a16:creationId xmlns:a16="http://schemas.microsoft.com/office/drawing/2014/main" id="{72024D39-A599-328F-2C59-2577D8BB405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1663959" y="2630604"/>
            <a:ext cx="1934613" cy="1934613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474" name="同心圆 7">
            <a:extLst>
              <a:ext uri="{FF2B5EF4-FFF2-40B4-BE49-F238E27FC236}">
                <a16:creationId xmlns:a16="http://schemas.microsoft.com/office/drawing/2014/main" id="{EC2A9A43-9DCE-330E-0701-EBE69AFE1F1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>
            <a:off x="882000" y="1840952"/>
            <a:ext cx="3513917" cy="3513917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475" name="同心圆 14">
            <a:extLst>
              <a:ext uri="{FF2B5EF4-FFF2-40B4-BE49-F238E27FC236}">
                <a16:creationId xmlns:a16="http://schemas.microsoft.com/office/drawing/2014/main" id="{287B4A33-500F-1954-B70D-7644C264667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>
          <a:xfrm>
            <a:off x="461645" y="1391920"/>
            <a:ext cx="4412679" cy="441267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478" name="椭圆 18">
            <a:extLst>
              <a:ext uri="{FF2B5EF4-FFF2-40B4-BE49-F238E27FC236}">
                <a16:creationId xmlns:a16="http://schemas.microsoft.com/office/drawing/2014/main" id="{733BA0B1-87E6-446D-85ED-A46A3A3C1A2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</a:blip>
          <a:srcRect/>
          <a:stretch>
            <a:fillRect/>
          </a:stretch>
        </p:blipFill>
        <p:spPr>
          <a:xfrm rot="9000000">
            <a:off x="10076204" y="1936185"/>
            <a:ext cx="370840" cy="3708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479" name="椭圆 13">
            <a:extLst>
              <a:ext uri="{FF2B5EF4-FFF2-40B4-BE49-F238E27FC236}">
                <a16:creationId xmlns:a16="http://schemas.microsoft.com/office/drawing/2014/main" id="{B7E084AD-BD0F-95F9-8148-84C9F675399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>
          <a:xfrm>
            <a:off x="5879074" y="922037"/>
            <a:ext cx="568258" cy="56872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480" name="0-0-0">
            <a:extLst>
              <a:ext uri="{FF2B5EF4-FFF2-40B4-BE49-F238E27FC236}">
                <a16:creationId xmlns:a16="http://schemas.microsoft.com/office/drawing/2014/main" id="{490A4676-A205-9815-5E91-A57E1B091B74}"/>
              </a:ext>
            </a:extLst>
          </p:cNvPr>
          <p:cNvSpPr txBox="1"/>
          <p:nvPr/>
        </p:nvSpPr>
        <p:spPr>
          <a:xfrm>
            <a:off x="6701155" y="1273814"/>
            <a:ext cx="5016500" cy="3175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t" anchorCtr="0">
            <a:noAutofit/>
          </a:bodyPr>
          <a:lstStyle/>
          <a:p>
            <a:pPr algn="l">
              <a:lnSpc>
                <a:spcPct val="149775"/>
              </a:lnSpc>
            </a:pPr>
            <a:r>
              <a:rPr lang="en-US" altLang="zh-CN" sz="1400" dirty="0"/>
              <a:t>Finds the optimal hyperplane to maximize separation between different classes in space.</a:t>
            </a:r>
            <a:endParaRPr lang="zh-CN" altLang="en-US" dirty="0"/>
          </a:p>
        </p:txBody>
      </p:sp>
      <p:sp>
        <p:nvSpPr>
          <p:cNvPr id="481" name="0-0">
            <a:extLst>
              <a:ext uri="{FF2B5EF4-FFF2-40B4-BE49-F238E27FC236}">
                <a16:creationId xmlns:a16="http://schemas.microsoft.com/office/drawing/2014/main" id="{855D049B-EBA0-92BD-D514-FBC6195EB936}"/>
              </a:ext>
            </a:extLst>
          </p:cNvPr>
          <p:cNvSpPr txBox="1"/>
          <p:nvPr/>
        </p:nvSpPr>
        <p:spPr>
          <a:xfrm>
            <a:off x="6654800" y="936454"/>
            <a:ext cx="504190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>
              <a:lnSpc>
                <a:spcPct val="100282"/>
              </a:lnSpc>
            </a:pPr>
            <a:r>
              <a:rPr lang="en-US" altLang="zh-CN" sz="1800" b="1" i="0" u="none" spc="0" dirty="0"/>
              <a:t>Principles</a:t>
            </a:r>
            <a:endParaRPr lang="zh-CN" altLang="en-US" b="1" dirty="0"/>
          </a:p>
        </p:txBody>
      </p:sp>
      <p:sp>
        <p:nvSpPr>
          <p:cNvPr id="482" name="序号-0">
            <a:extLst>
              <a:ext uri="{FF2B5EF4-FFF2-40B4-BE49-F238E27FC236}">
                <a16:creationId xmlns:a16="http://schemas.microsoft.com/office/drawing/2014/main" id="{E2B76509-1CCD-7667-2FCC-8A82CF24CBF3}"/>
              </a:ext>
            </a:extLst>
          </p:cNvPr>
          <p:cNvSpPr txBox="1"/>
          <p:nvPr/>
        </p:nvSpPr>
        <p:spPr>
          <a:xfrm>
            <a:off x="5879074" y="955775"/>
            <a:ext cx="1018309" cy="55393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sz="3000" b="0" i="0" u="none" spc="0" dirty="0">
                <a:solidFill>
                  <a:srgbClr val="9789E9">
                    <a:alpha val="100000"/>
                  </a:srgbClr>
                </a:solidFill>
              </a:rPr>
              <a:t>01</a:t>
            </a:r>
            <a:endParaRPr lang="zh-CN" altLang="en-US" dirty="0"/>
          </a:p>
        </p:txBody>
      </p:sp>
      <p:pic>
        <p:nvPicPr>
          <p:cNvPr id="483" name="椭圆 24">
            <a:extLst>
              <a:ext uri="{FF2B5EF4-FFF2-40B4-BE49-F238E27FC236}">
                <a16:creationId xmlns:a16="http://schemas.microsoft.com/office/drawing/2014/main" id="{6A7FFCA2-A431-B22A-7646-64566FBE002D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>
          <a:xfrm>
            <a:off x="5909722" y="4030206"/>
            <a:ext cx="568258" cy="56872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484" name="0-1-0">
            <a:extLst>
              <a:ext uri="{FF2B5EF4-FFF2-40B4-BE49-F238E27FC236}">
                <a16:creationId xmlns:a16="http://schemas.microsoft.com/office/drawing/2014/main" id="{2E7441B3-897B-9378-0E3A-8F44B7E13C81}"/>
              </a:ext>
            </a:extLst>
          </p:cNvPr>
          <p:cNvSpPr txBox="1"/>
          <p:nvPr/>
        </p:nvSpPr>
        <p:spPr>
          <a:xfrm>
            <a:off x="6701155" y="4364603"/>
            <a:ext cx="5016500" cy="3175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t" anchorCtr="0">
            <a:noAutofit/>
          </a:bodyPr>
          <a:lstStyle/>
          <a:p>
            <a:pPr algn="l">
              <a:lnSpc>
                <a:spcPct val="149775"/>
              </a:lnSpc>
            </a:pPr>
            <a:r>
              <a:rPr lang="en-US" altLang="zh-CN" sz="1400" dirty="0"/>
              <a:t>Excels with small samples and high-dimensional data, offering good generalization ability.</a:t>
            </a:r>
            <a:endParaRPr lang="zh-CN" altLang="en-US" dirty="0"/>
          </a:p>
        </p:txBody>
      </p:sp>
      <p:sp>
        <p:nvSpPr>
          <p:cNvPr id="485" name="0-1">
            <a:extLst>
              <a:ext uri="{FF2B5EF4-FFF2-40B4-BE49-F238E27FC236}">
                <a16:creationId xmlns:a16="http://schemas.microsoft.com/office/drawing/2014/main" id="{9A29C0C1-3BF8-2231-8867-F298F50352F8}"/>
              </a:ext>
            </a:extLst>
          </p:cNvPr>
          <p:cNvSpPr txBox="1"/>
          <p:nvPr/>
        </p:nvSpPr>
        <p:spPr>
          <a:xfrm>
            <a:off x="6667500" y="4220080"/>
            <a:ext cx="502920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>
              <a:lnSpc>
                <a:spcPct val="100282"/>
              </a:lnSpc>
            </a:pPr>
            <a:r>
              <a:rPr lang="en-US" altLang="zh-CN" b="1" dirty="0"/>
              <a:t>Characteristics</a:t>
            </a:r>
            <a:endParaRPr lang="en-US" altLang="zh-CN" dirty="0"/>
          </a:p>
          <a:p>
            <a:pPr algn="l">
              <a:lnSpc>
                <a:spcPct val="100282"/>
              </a:lnSpc>
            </a:pPr>
            <a:endParaRPr lang="zh-CN" altLang="en-US" dirty="0"/>
          </a:p>
        </p:txBody>
      </p:sp>
      <p:sp>
        <p:nvSpPr>
          <p:cNvPr id="486" name="序号-1">
            <a:extLst>
              <a:ext uri="{FF2B5EF4-FFF2-40B4-BE49-F238E27FC236}">
                <a16:creationId xmlns:a16="http://schemas.microsoft.com/office/drawing/2014/main" id="{E1BB4C1C-F55B-C9EB-1D6F-A3922F816718}"/>
              </a:ext>
            </a:extLst>
          </p:cNvPr>
          <p:cNvSpPr txBox="1"/>
          <p:nvPr/>
        </p:nvSpPr>
        <p:spPr>
          <a:xfrm>
            <a:off x="5921309" y="4030206"/>
            <a:ext cx="1018309" cy="55393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sz="3000" b="0" i="0" u="none" spc="0">
                <a:solidFill>
                  <a:srgbClr val="9789E9">
                    <a:alpha val="100000"/>
                  </a:srgbClr>
                </a:solidFill>
              </a:rPr>
              <a:t>02</a:t>
            </a:r>
            <a:endParaRPr lang="zh-CN" altLang="en-US"/>
          </a:p>
        </p:txBody>
      </p:sp>
      <p:pic>
        <p:nvPicPr>
          <p:cNvPr id="487" name="椭圆 29">
            <a:extLst>
              <a:ext uri="{FF2B5EF4-FFF2-40B4-BE49-F238E27FC236}">
                <a16:creationId xmlns:a16="http://schemas.microsoft.com/office/drawing/2014/main" id="{0F47C1A4-2F60-DA7E-7B89-C3D292BAC47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>
          <a:xfrm>
            <a:off x="5938178" y="5367243"/>
            <a:ext cx="568258" cy="56872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488" name="0-2-0">
            <a:extLst>
              <a:ext uri="{FF2B5EF4-FFF2-40B4-BE49-F238E27FC236}">
                <a16:creationId xmlns:a16="http://schemas.microsoft.com/office/drawing/2014/main" id="{F6EB830A-DBE9-1120-CF15-9D2941F41043}"/>
              </a:ext>
            </a:extLst>
          </p:cNvPr>
          <p:cNvSpPr txBox="1"/>
          <p:nvPr/>
        </p:nvSpPr>
        <p:spPr>
          <a:xfrm>
            <a:off x="6654800" y="5704603"/>
            <a:ext cx="5016500" cy="3175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t" anchorCtr="0">
            <a:noAutofit/>
          </a:bodyPr>
          <a:lstStyle/>
          <a:p>
            <a:pPr algn="l">
              <a:lnSpc>
                <a:spcPct val="149775"/>
              </a:lnSpc>
            </a:pPr>
            <a:r>
              <a:rPr lang="en-US" altLang="zh-CN" sz="1400" dirty="0"/>
              <a:t>Suitable for cases with clear linear relationships, such as credit scoring.</a:t>
            </a:r>
            <a:endParaRPr lang="zh-CN" altLang="en-US" dirty="0"/>
          </a:p>
        </p:txBody>
      </p:sp>
      <p:sp>
        <p:nvSpPr>
          <p:cNvPr id="489" name="0-2">
            <a:extLst>
              <a:ext uri="{FF2B5EF4-FFF2-40B4-BE49-F238E27FC236}">
                <a16:creationId xmlns:a16="http://schemas.microsoft.com/office/drawing/2014/main" id="{68755CEB-E16E-EC03-0901-EBA1108B9ACC}"/>
              </a:ext>
            </a:extLst>
          </p:cNvPr>
          <p:cNvSpPr txBox="1"/>
          <p:nvPr/>
        </p:nvSpPr>
        <p:spPr>
          <a:xfrm>
            <a:off x="6654800" y="5367243"/>
            <a:ext cx="499110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b="1" dirty="0"/>
              <a:t>Application Domains</a:t>
            </a:r>
            <a:endParaRPr lang="en-US" altLang="zh-CN" dirty="0"/>
          </a:p>
        </p:txBody>
      </p:sp>
      <p:sp>
        <p:nvSpPr>
          <p:cNvPr id="490" name="序号-2">
            <a:extLst>
              <a:ext uri="{FF2B5EF4-FFF2-40B4-BE49-F238E27FC236}">
                <a16:creationId xmlns:a16="http://schemas.microsoft.com/office/drawing/2014/main" id="{88ABF6CB-CBD4-3966-90EA-F02EDB0A4923}"/>
              </a:ext>
            </a:extLst>
          </p:cNvPr>
          <p:cNvSpPr txBox="1"/>
          <p:nvPr/>
        </p:nvSpPr>
        <p:spPr>
          <a:xfrm>
            <a:off x="5938178" y="5374434"/>
            <a:ext cx="1018309" cy="55393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sz="3000" b="0" i="0" u="none" spc="0" dirty="0">
                <a:solidFill>
                  <a:srgbClr val="9789E9">
                    <a:alpha val="100000"/>
                  </a:srgbClr>
                </a:solidFill>
              </a:rPr>
              <a:t>03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64E787-C848-1232-BF47-259F108DF1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6589" y="1891318"/>
            <a:ext cx="4153480" cy="6096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221C2E-4DB7-5DA8-F5EA-88854FF6D9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1755" y="2317468"/>
            <a:ext cx="4336633" cy="1000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EEB01A-79AF-280D-95FC-CAC541317F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8178" y="3085647"/>
            <a:ext cx="6258798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100000"/>
              </a:srgbClr>
            </a:gs>
            <a:gs pos="100000">
              <a:srgbClr val="DCD8F8">
                <a:alpha val="10000"/>
              </a:srgb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组合 468"/>
          <p:cNvGrpSpPr/>
          <p:nvPr/>
        </p:nvGrpSpPr>
        <p:grpSpPr>
          <a:xfrm>
            <a:off x="363115" y="436959"/>
            <a:ext cx="11530335" cy="495299"/>
            <a:chOff x="363115" y="436959"/>
            <a:chExt cx="11530335" cy="495299"/>
          </a:xfrm>
        </p:grpSpPr>
        <p:pic>
          <p:nvPicPr>
            <p:cNvPr id="470" name="等腰三角形 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 rot="5400000">
              <a:off x="263060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71" name="任意多边形: 形状 8"/>
            <p:cNvPicPr>
              <a:picLocks noChangeAspect="1"/>
            </p:cNvPicPr>
            <p:nvPr/>
          </p:nvPicPr>
          <p:blipFill>
            <a:blip r:embed="rId3">
              <a:lum/>
            </a:blip>
            <a:srcRect/>
            <a:stretch>
              <a:fillRect/>
            </a:stretch>
          </p:blipFill>
          <p:spPr>
            <a:xfrm rot="5400000">
              <a:off x="421413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sp>
          <p:nvSpPr>
            <p:cNvPr id="472" name="0"/>
            <p:cNvSpPr txBox="1"/>
            <p:nvPr/>
          </p:nvSpPr>
          <p:spPr>
            <a:xfrm>
              <a:off x="692050" y="436959"/>
              <a:ext cx="11607800" cy="495299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  <p:txBody>
            <a:bodyPr vert="horz" anchor="ctr" anchorCtr="0">
              <a:noAutofit/>
            </a:bodyPr>
            <a:lstStyle/>
            <a:p>
              <a:r>
                <a:rPr lang="en-US" altLang="zh-CN" sz="3200" b="1" dirty="0"/>
                <a:t>Support Vector Machine (SVM)</a:t>
              </a:r>
            </a:p>
          </p:txBody>
        </p:sp>
      </p:grpSp>
      <p:pic>
        <p:nvPicPr>
          <p:cNvPr id="473" name="同心圆 6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1663959" y="2630604"/>
            <a:ext cx="1934613" cy="1934613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474" name="同心圆 7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>
            <a:off x="882000" y="1840952"/>
            <a:ext cx="3513917" cy="3513917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475" name="同心圆 14"/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>
          <a:xfrm>
            <a:off x="461645" y="1391920"/>
            <a:ext cx="4412679" cy="441267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478" name="椭圆 18"/>
          <p:cNvPicPr>
            <a:picLocks noChangeAspect="1"/>
          </p:cNvPicPr>
          <p:nvPr/>
        </p:nvPicPr>
        <p:blipFill>
          <a:blip r:embed="rId7">
            <a:lum/>
          </a:blip>
          <a:srcRect/>
          <a:stretch>
            <a:fillRect/>
          </a:stretch>
        </p:blipFill>
        <p:spPr>
          <a:xfrm rot="9000000">
            <a:off x="1237615" y="5884545"/>
            <a:ext cx="370840" cy="3708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479" name="椭圆 13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>
          <a:xfrm>
            <a:off x="5891532" y="1143716"/>
            <a:ext cx="568258" cy="56872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480" name="0-0-0"/>
          <p:cNvSpPr txBox="1"/>
          <p:nvPr/>
        </p:nvSpPr>
        <p:spPr>
          <a:xfrm>
            <a:off x="6701155" y="1397039"/>
            <a:ext cx="5016500" cy="3175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t" anchorCtr="0">
            <a:noAutofit/>
          </a:bodyPr>
          <a:lstStyle/>
          <a:p>
            <a:pPr algn="l">
              <a:lnSpc>
                <a:spcPct val="149775"/>
              </a:lnSpc>
            </a:pPr>
            <a:r>
              <a:rPr lang="en-US" altLang="zh-CN" sz="1400" dirty="0"/>
              <a:t>Finds the optimal hyperplane to maximize separation between different classes in space.</a:t>
            </a:r>
            <a:endParaRPr lang="zh-CN" altLang="en-US" dirty="0"/>
          </a:p>
        </p:txBody>
      </p:sp>
      <p:sp>
        <p:nvSpPr>
          <p:cNvPr id="481" name="0-0"/>
          <p:cNvSpPr txBox="1"/>
          <p:nvPr/>
        </p:nvSpPr>
        <p:spPr>
          <a:xfrm>
            <a:off x="6654800" y="1059679"/>
            <a:ext cx="504190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b="1" dirty="0" err="1"/>
              <a:t>Priciples</a:t>
            </a:r>
            <a:endParaRPr lang="en-US" altLang="zh-CN" dirty="0"/>
          </a:p>
        </p:txBody>
      </p:sp>
      <p:sp>
        <p:nvSpPr>
          <p:cNvPr id="482" name="序号-0"/>
          <p:cNvSpPr txBox="1"/>
          <p:nvPr/>
        </p:nvSpPr>
        <p:spPr>
          <a:xfrm>
            <a:off x="5938178" y="1151891"/>
            <a:ext cx="1018309" cy="55393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sz="3000" b="0" i="0" u="none" spc="0">
                <a:solidFill>
                  <a:srgbClr val="9789E9">
                    <a:alpha val="100000"/>
                  </a:srgbClr>
                </a:solidFill>
              </a:rPr>
              <a:t>01</a:t>
            </a:r>
            <a:endParaRPr lang="zh-CN" altLang="en-US"/>
          </a:p>
        </p:txBody>
      </p:sp>
      <p:pic>
        <p:nvPicPr>
          <p:cNvPr id="483" name="椭圆 24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>
          <a:xfrm>
            <a:off x="5949212" y="3217852"/>
            <a:ext cx="568258" cy="56872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484" name="0-1-0"/>
          <p:cNvSpPr txBox="1"/>
          <p:nvPr/>
        </p:nvSpPr>
        <p:spPr>
          <a:xfrm>
            <a:off x="6742134" y="3684704"/>
            <a:ext cx="5016500" cy="3175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t" anchorCtr="0">
            <a:noAutofit/>
          </a:bodyPr>
          <a:lstStyle/>
          <a:p>
            <a:pPr algn="l">
              <a:lnSpc>
                <a:spcPct val="149775"/>
              </a:lnSpc>
            </a:pPr>
            <a:r>
              <a:rPr lang="en-US" altLang="zh-CN" sz="1400" dirty="0"/>
              <a:t>Excels with small samples and high-dimensional data, offering good generalization ability.</a:t>
            </a:r>
            <a:endParaRPr lang="zh-CN" altLang="en-US" dirty="0"/>
          </a:p>
        </p:txBody>
      </p:sp>
      <p:sp>
        <p:nvSpPr>
          <p:cNvPr id="485" name="0-1"/>
          <p:cNvSpPr txBox="1"/>
          <p:nvPr/>
        </p:nvSpPr>
        <p:spPr>
          <a:xfrm>
            <a:off x="6701155" y="3471041"/>
            <a:ext cx="502920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>
              <a:lnSpc>
                <a:spcPct val="100282"/>
              </a:lnSpc>
            </a:pPr>
            <a:r>
              <a:rPr lang="en-US" altLang="zh-CN" b="1" dirty="0"/>
              <a:t>Characteristics</a:t>
            </a:r>
            <a:endParaRPr lang="en-US" altLang="zh-CN" dirty="0"/>
          </a:p>
          <a:p>
            <a:pPr algn="l">
              <a:lnSpc>
                <a:spcPct val="100282"/>
              </a:lnSpc>
            </a:pPr>
            <a:endParaRPr lang="zh-CN" altLang="en-US" dirty="0"/>
          </a:p>
        </p:txBody>
      </p:sp>
      <p:sp>
        <p:nvSpPr>
          <p:cNvPr id="486" name="序号-1"/>
          <p:cNvSpPr txBox="1"/>
          <p:nvPr/>
        </p:nvSpPr>
        <p:spPr>
          <a:xfrm>
            <a:off x="5921309" y="3215430"/>
            <a:ext cx="1018309" cy="55393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sz="3000" b="0" i="0" u="none" spc="0">
                <a:solidFill>
                  <a:srgbClr val="9789E9">
                    <a:alpha val="100000"/>
                  </a:srgbClr>
                </a:solidFill>
              </a:rPr>
              <a:t>02</a:t>
            </a:r>
            <a:endParaRPr lang="zh-CN" altLang="en-US"/>
          </a:p>
        </p:txBody>
      </p:sp>
      <p:pic>
        <p:nvPicPr>
          <p:cNvPr id="487" name="椭圆 29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>
          <a:xfrm>
            <a:off x="5938178" y="4842967"/>
            <a:ext cx="568258" cy="56872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488" name="0-2-0"/>
          <p:cNvSpPr txBox="1"/>
          <p:nvPr/>
        </p:nvSpPr>
        <p:spPr>
          <a:xfrm>
            <a:off x="6742134" y="5160871"/>
            <a:ext cx="5016500" cy="3175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t" anchorCtr="0">
            <a:noAutofit/>
          </a:bodyPr>
          <a:lstStyle/>
          <a:p>
            <a:pPr algn="l">
              <a:lnSpc>
                <a:spcPct val="149775"/>
              </a:lnSpc>
            </a:pPr>
            <a:r>
              <a:rPr lang="en-US" altLang="zh-CN" sz="1400" dirty="0"/>
              <a:t>High computational complexity and relatively poor performance on large datasets.</a:t>
            </a:r>
            <a:endParaRPr lang="zh-CN" altLang="en-US" dirty="0"/>
          </a:p>
        </p:txBody>
      </p:sp>
      <p:sp>
        <p:nvSpPr>
          <p:cNvPr id="489" name="0-2"/>
          <p:cNvSpPr txBox="1"/>
          <p:nvPr/>
        </p:nvSpPr>
        <p:spPr>
          <a:xfrm>
            <a:off x="6742134" y="4842568"/>
            <a:ext cx="499110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b="1" dirty="0"/>
              <a:t>Limitations</a:t>
            </a:r>
            <a:endParaRPr lang="en-US" altLang="zh-CN" dirty="0"/>
          </a:p>
        </p:txBody>
      </p:sp>
      <p:sp>
        <p:nvSpPr>
          <p:cNvPr id="490" name="序号-2"/>
          <p:cNvSpPr txBox="1"/>
          <p:nvPr/>
        </p:nvSpPr>
        <p:spPr>
          <a:xfrm>
            <a:off x="5938178" y="4850158"/>
            <a:ext cx="1018309" cy="55393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sz="3000" b="0" i="0" u="none" spc="0">
                <a:solidFill>
                  <a:srgbClr val="9789E9">
                    <a:alpha val="100000"/>
                  </a:srgbClr>
                </a:solidFill>
              </a:rPr>
              <a:t>03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46A03D-AFF1-E7AA-9C14-27486D4D93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0672" y="2104152"/>
            <a:ext cx="3650993" cy="803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5AEC8F-3547-BC86-302B-A29C69C762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3299" y="2928365"/>
            <a:ext cx="4566701" cy="41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EC0D2-C15B-7498-EE30-6BDDEC1B5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组合 468">
            <a:extLst>
              <a:ext uri="{FF2B5EF4-FFF2-40B4-BE49-F238E27FC236}">
                <a16:creationId xmlns:a16="http://schemas.microsoft.com/office/drawing/2014/main" id="{81A86A58-82FC-5684-8551-7322F12149CD}"/>
              </a:ext>
            </a:extLst>
          </p:cNvPr>
          <p:cNvGrpSpPr/>
          <p:nvPr/>
        </p:nvGrpSpPr>
        <p:grpSpPr>
          <a:xfrm>
            <a:off x="363115" y="436959"/>
            <a:ext cx="11530335" cy="495299"/>
            <a:chOff x="363115" y="436959"/>
            <a:chExt cx="11530335" cy="495299"/>
          </a:xfrm>
        </p:grpSpPr>
        <p:pic>
          <p:nvPicPr>
            <p:cNvPr id="470" name="等腰三角形 4">
              <a:extLst>
                <a:ext uri="{FF2B5EF4-FFF2-40B4-BE49-F238E27FC236}">
                  <a16:creationId xmlns:a16="http://schemas.microsoft.com/office/drawing/2014/main" id="{5FCD4B6B-5660-71C3-FA42-FE9BAA585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 rot="5400000">
              <a:off x="263060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71" name="任意多边形: 形状 8">
              <a:extLst>
                <a:ext uri="{FF2B5EF4-FFF2-40B4-BE49-F238E27FC236}">
                  <a16:creationId xmlns:a16="http://schemas.microsoft.com/office/drawing/2014/main" id="{927E92CA-B9EE-5336-FF18-9A0179AF4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</a:blip>
            <a:srcRect/>
            <a:stretch>
              <a:fillRect/>
            </a:stretch>
          </p:blipFill>
          <p:spPr>
            <a:xfrm rot="5400000">
              <a:off x="421413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sp>
          <p:nvSpPr>
            <p:cNvPr id="472" name="0">
              <a:extLst>
                <a:ext uri="{FF2B5EF4-FFF2-40B4-BE49-F238E27FC236}">
                  <a16:creationId xmlns:a16="http://schemas.microsoft.com/office/drawing/2014/main" id="{60DE803F-8CA1-53B4-4AE5-8256A77290ED}"/>
                </a:ext>
              </a:extLst>
            </p:cNvPr>
            <p:cNvSpPr txBox="1"/>
            <p:nvPr/>
          </p:nvSpPr>
          <p:spPr>
            <a:xfrm>
              <a:off x="692050" y="436959"/>
              <a:ext cx="11607800" cy="495299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  <p:txBody>
            <a:bodyPr vert="horz" anchor="ctr" anchorCtr="0">
              <a:noAutofit/>
            </a:bodyPr>
            <a:lstStyle/>
            <a:p>
              <a:r>
                <a:rPr lang="en-US" altLang="zh-CN" sz="3200" b="1" dirty="0"/>
                <a:t>Random Forest</a:t>
              </a:r>
            </a:p>
          </p:txBody>
        </p:sp>
      </p:grpSp>
      <p:pic>
        <p:nvPicPr>
          <p:cNvPr id="473" name="同心圆 6">
            <a:extLst>
              <a:ext uri="{FF2B5EF4-FFF2-40B4-BE49-F238E27FC236}">
                <a16:creationId xmlns:a16="http://schemas.microsoft.com/office/drawing/2014/main" id="{83A1FF2D-7D9F-6A37-BB22-43986763EC1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1663959" y="2630604"/>
            <a:ext cx="1934613" cy="1934613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474" name="同心圆 7">
            <a:extLst>
              <a:ext uri="{FF2B5EF4-FFF2-40B4-BE49-F238E27FC236}">
                <a16:creationId xmlns:a16="http://schemas.microsoft.com/office/drawing/2014/main" id="{5135E431-3EB4-9071-DF1E-68BDA7F2B9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>
            <a:off x="882000" y="1840952"/>
            <a:ext cx="3513917" cy="3513917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475" name="同心圆 14">
            <a:extLst>
              <a:ext uri="{FF2B5EF4-FFF2-40B4-BE49-F238E27FC236}">
                <a16:creationId xmlns:a16="http://schemas.microsoft.com/office/drawing/2014/main" id="{FD272A55-E963-3BB1-6163-AD767F6F27A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>
          <a:xfrm>
            <a:off x="461645" y="1391920"/>
            <a:ext cx="4412679" cy="441267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478" name="椭圆 18">
            <a:extLst>
              <a:ext uri="{FF2B5EF4-FFF2-40B4-BE49-F238E27FC236}">
                <a16:creationId xmlns:a16="http://schemas.microsoft.com/office/drawing/2014/main" id="{3B17846D-5254-F59B-2DC9-CFBBC222479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</a:blip>
          <a:srcRect/>
          <a:stretch>
            <a:fillRect/>
          </a:stretch>
        </p:blipFill>
        <p:spPr>
          <a:xfrm rot="9000000">
            <a:off x="1237615" y="5884545"/>
            <a:ext cx="370840" cy="3708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479" name="椭圆 13">
            <a:extLst>
              <a:ext uri="{FF2B5EF4-FFF2-40B4-BE49-F238E27FC236}">
                <a16:creationId xmlns:a16="http://schemas.microsoft.com/office/drawing/2014/main" id="{3D1AED62-AEC0-A39C-FAA1-D18C3319E53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>
          <a:xfrm>
            <a:off x="5952497" y="1138961"/>
            <a:ext cx="568258" cy="56872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480" name="0-0-0">
            <a:extLst>
              <a:ext uri="{FF2B5EF4-FFF2-40B4-BE49-F238E27FC236}">
                <a16:creationId xmlns:a16="http://schemas.microsoft.com/office/drawing/2014/main" id="{68F8CEF6-DCEB-5F85-E4C9-64F7F63F1962}"/>
              </a:ext>
            </a:extLst>
          </p:cNvPr>
          <p:cNvSpPr txBox="1"/>
          <p:nvPr/>
        </p:nvSpPr>
        <p:spPr>
          <a:xfrm>
            <a:off x="6701155" y="1397039"/>
            <a:ext cx="5016500" cy="3175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t" anchorCtr="0">
            <a:noAutofit/>
          </a:bodyPr>
          <a:lstStyle/>
          <a:p>
            <a:pPr>
              <a:lnSpc>
                <a:spcPct val="116491"/>
              </a:lnSpc>
            </a:pPr>
            <a:r>
              <a:rPr lang="en-US" altLang="zh-CN" sz="1400" dirty="0"/>
              <a:t>Handles high-dimensional data, resists overfitting, and is robust to noisy data.</a:t>
            </a:r>
            <a:endParaRPr lang="zh-CN" altLang="en-US" sz="1400" dirty="0"/>
          </a:p>
        </p:txBody>
      </p:sp>
      <p:sp>
        <p:nvSpPr>
          <p:cNvPr id="481" name="0-0">
            <a:extLst>
              <a:ext uri="{FF2B5EF4-FFF2-40B4-BE49-F238E27FC236}">
                <a16:creationId xmlns:a16="http://schemas.microsoft.com/office/drawing/2014/main" id="{2A49B150-D407-C696-4FC8-0D184B3E0FB0}"/>
              </a:ext>
            </a:extLst>
          </p:cNvPr>
          <p:cNvSpPr txBox="1"/>
          <p:nvPr/>
        </p:nvSpPr>
        <p:spPr>
          <a:xfrm>
            <a:off x="6654800" y="1059679"/>
            <a:ext cx="504190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b="1" dirty="0"/>
              <a:t>Core Idea</a:t>
            </a:r>
            <a:endParaRPr lang="en-US" altLang="zh-CN" dirty="0"/>
          </a:p>
        </p:txBody>
      </p:sp>
      <p:sp>
        <p:nvSpPr>
          <p:cNvPr id="482" name="序号-0">
            <a:extLst>
              <a:ext uri="{FF2B5EF4-FFF2-40B4-BE49-F238E27FC236}">
                <a16:creationId xmlns:a16="http://schemas.microsoft.com/office/drawing/2014/main" id="{AA8614C5-EF7F-8720-E28F-A840BF1122D9}"/>
              </a:ext>
            </a:extLst>
          </p:cNvPr>
          <p:cNvSpPr txBox="1"/>
          <p:nvPr/>
        </p:nvSpPr>
        <p:spPr>
          <a:xfrm>
            <a:off x="5952497" y="1145969"/>
            <a:ext cx="1018309" cy="55393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sz="3000" b="0" i="0" u="none" spc="0" dirty="0">
                <a:solidFill>
                  <a:srgbClr val="9789E9">
                    <a:alpha val="100000"/>
                  </a:srgbClr>
                </a:solidFill>
              </a:rPr>
              <a:t>01</a:t>
            </a:r>
            <a:endParaRPr lang="zh-CN" altLang="en-US" dirty="0"/>
          </a:p>
        </p:txBody>
      </p:sp>
      <p:pic>
        <p:nvPicPr>
          <p:cNvPr id="483" name="椭圆 24">
            <a:extLst>
              <a:ext uri="{FF2B5EF4-FFF2-40B4-BE49-F238E27FC236}">
                <a16:creationId xmlns:a16="http://schemas.microsoft.com/office/drawing/2014/main" id="{A5E92FE0-AF4E-E31E-684B-F49BA413C06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>
          <a:xfrm>
            <a:off x="5953038" y="2889925"/>
            <a:ext cx="568258" cy="56872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484" name="0-1-0">
            <a:extLst>
              <a:ext uri="{FF2B5EF4-FFF2-40B4-BE49-F238E27FC236}">
                <a16:creationId xmlns:a16="http://schemas.microsoft.com/office/drawing/2014/main" id="{41D975D3-F6AD-1835-4AE1-0C3B91EE28BD}"/>
              </a:ext>
            </a:extLst>
          </p:cNvPr>
          <p:cNvSpPr txBox="1"/>
          <p:nvPr/>
        </p:nvSpPr>
        <p:spPr>
          <a:xfrm>
            <a:off x="6742134" y="3359199"/>
            <a:ext cx="5016500" cy="3175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t" anchorCtr="0">
            <a:noAutofit/>
          </a:bodyPr>
          <a:lstStyle/>
          <a:p>
            <a:pPr>
              <a:lnSpc>
                <a:spcPct val="116491"/>
              </a:lnSpc>
            </a:pPr>
            <a:r>
              <a:rPr lang="en-US" altLang="zh-CN" sz="1400" dirty="0"/>
              <a:t>Comprises multiple decision trees, leveraging ensemble learning to improve prediction accuracy.</a:t>
            </a:r>
            <a:endParaRPr lang="zh-CN" altLang="en-US" sz="1400" dirty="0"/>
          </a:p>
        </p:txBody>
      </p:sp>
      <p:sp>
        <p:nvSpPr>
          <p:cNvPr id="485" name="0-1">
            <a:extLst>
              <a:ext uri="{FF2B5EF4-FFF2-40B4-BE49-F238E27FC236}">
                <a16:creationId xmlns:a16="http://schemas.microsoft.com/office/drawing/2014/main" id="{32715FDD-C007-268A-863F-8626D765F588}"/>
              </a:ext>
            </a:extLst>
          </p:cNvPr>
          <p:cNvSpPr txBox="1"/>
          <p:nvPr/>
        </p:nvSpPr>
        <p:spPr>
          <a:xfrm>
            <a:off x="6661150" y="2983739"/>
            <a:ext cx="502920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>
              <a:lnSpc>
                <a:spcPct val="100282"/>
              </a:lnSpc>
            </a:pPr>
            <a:r>
              <a:rPr lang="en-US" altLang="zh-CN" b="1" dirty="0"/>
              <a:t>Advantages</a:t>
            </a:r>
            <a:endParaRPr lang="en-US" altLang="zh-CN" dirty="0"/>
          </a:p>
          <a:p>
            <a:pPr algn="l">
              <a:lnSpc>
                <a:spcPct val="100282"/>
              </a:lnSpc>
            </a:pPr>
            <a:endParaRPr lang="zh-CN" altLang="en-US" dirty="0"/>
          </a:p>
        </p:txBody>
      </p:sp>
      <p:sp>
        <p:nvSpPr>
          <p:cNvPr id="486" name="序号-1">
            <a:extLst>
              <a:ext uri="{FF2B5EF4-FFF2-40B4-BE49-F238E27FC236}">
                <a16:creationId xmlns:a16="http://schemas.microsoft.com/office/drawing/2014/main" id="{09A4C97E-3C5C-CD35-94C9-22367FA9BFFB}"/>
              </a:ext>
            </a:extLst>
          </p:cNvPr>
          <p:cNvSpPr txBox="1"/>
          <p:nvPr/>
        </p:nvSpPr>
        <p:spPr>
          <a:xfrm>
            <a:off x="5921309" y="2889925"/>
            <a:ext cx="1018309" cy="55393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sz="3000" b="0" i="0" u="none" spc="0">
                <a:solidFill>
                  <a:srgbClr val="9789E9">
                    <a:alpha val="100000"/>
                  </a:srgbClr>
                </a:solidFill>
              </a:rPr>
              <a:t>02</a:t>
            </a:r>
            <a:endParaRPr lang="zh-CN" altLang="en-US"/>
          </a:p>
        </p:txBody>
      </p:sp>
      <p:pic>
        <p:nvPicPr>
          <p:cNvPr id="487" name="椭圆 29">
            <a:extLst>
              <a:ext uri="{FF2B5EF4-FFF2-40B4-BE49-F238E27FC236}">
                <a16:creationId xmlns:a16="http://schemas.microsoft.com/office/drawing/2014/main" id="{D14EE1C0-B32C-593D-053C-B95A4F7D9C3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>
          <a:xfrm>
            <a:off x="5938178" y="4565217"/>
            <a:ext cx="568258" cy="56872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488" name="0-2-0">
            <a:extLst>
              <a:ext uri="{FF2B5EF4-FFF2-40B4-BE49-F238E27FC236}">
                <a16:creationId xmlns:a16="http://schemas.microsoft.com/office/drawing/2014/main" id="{21C97D08-F5DB-E4EA-E73A-CED4AA9E8A6C}"/>
              </a:ext>
            </a:extLst>
          </p:cNvPr>
          <p:cNvSpPr txBox="1"/>
          <p:nvPr/>
        </p:nvSpPr>
        <p:spPr>
          <a:xfrm>
            <a:off x="6654800" y="4902577"/>
            <a:ext cx="5016500" cy="3175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t" anchorCtr="0">
            <a:noAutofit/>
          </a:bodyPr>
          <a:lstStyle/>
          <a:p>
            <a:pPr>
              <a:lnSpc>
                <a:spcPct val="116491"/>
              </a:lnSpc>
            </a:pPr>
            <a:r>
              <a:rPr lang="en-US" altLang="zh-CN" sz="1400" dirty="0"/>
              <a:t>Limited model interpretability and potentially long training times.</a:t>
            </a:r>
            <a:endParaRPr lang="zh-CN" altLang="en-US" sz="1400" dirty="0"/>
          </a:p>
        </p:txBody>
      </p:sp>
      <p:sp>
        <p:nvSpPr>
          <p:cNvPr id="489" name="0-2">
            <a:extLst>
              <a:ext uri="{FF2B5EF4-FFF2-40B4-BE49-F238E27FC236}">
                <a16:creationId xmlns:a16="http://schemas.microsoft.com/office/drawing/2014/main" id="{460602C5-A909-4D43-AEDB-21298F088422}"/>
              </a:ext>
            </a:extLst>
          </p:cNvPr>
          <p:cNvSpPr txBox="1"/>
          <p:nvPr/>
        </p:nvSpPr>
        <p:spPr>
          <a:xfrm>
            <a:off x="6654800" y="4565217"/>
            <a:ext cx="499110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b="1" dirty="0"/>
              <a:t>Limitations</a:t>
            </a:r>
            <a:endParaRPr lang="en-US" altLang="zh-CN" dirty="0"/>
          </a:p>
        </p:txBody>
      </p:sp>
      <p:sp>
        <p:nvSpPr>
          <p:cNvPr id="490" name="序号-2">
            <a:extLst>
              <a:ext uri="{FF2B5EF4-FFF2-40B4-BE49-F238E27FC236}">
                <a16:creationId xmlns:a16="http://schemas.microsoft.com/office/drawing/2014/main" id="{BD080B38-7C37-4D5F-D24D-42837AD77F9C}"/>
              </a:ext>
            </a:extLst>
          </p:cNvPr>
          <p:cNvSpPr txBox="1"/>
          <p:nvPr/>
        </p:nvSpPr>
        <p:spPr>
          <a:xfrm>
            <a:off x="5938178" y="4572408"/>
            <a:ext cx="1018309" cy="55393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sz="3000" b="0" i="0" u="none" spc="0">
                <a:solidFill>
                  <a:srgbClr val="9789E9">
                    <a:alpha val="100000"/>
                  </a:srgbClr>
                </a:solidFill>
              </a:rPr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40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36E61-036B-E3F2-D44E-2FB2EC3DC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组合 468">
            <a:extLst>
              <a:ext uri="{FF2B5EF4-FFF2-40B4-BE49-F238E27FC236}">
                <a16:creationId xmlns:a16="http://schemas.microsoft.com/office/drawing/2014/main" id="{6641813E-613A-F1A6-F2C6-45459B96CBDB}"/>
              </a:ext>
            </a:extLst>
          </p:cNvPr>
          <p:cNvGrpSpPr/>
          <p:nvPr/>
        </p:nvGrpSpPr>
        <p:grpSpPr>
          <a:xfrm>
            <a:off x="363115" y="436959"/>
            <a:ext cx="11530335" cy="495299"/>
            <a:chOff x="363115" y="436959"/>
            <a:chExt cx="11530335" cy="495299"/>
          </a:xfrm>
        </p:grpSpPr>
        <p:pic>
          <p:nvPicPr>
            <p:cNvPr id="470" name="等腰三角形 4">
              <a:extLst>
                <a:ext uri="{FF2B5EF4-FFF2-40B4-BE49-F238E27FC236}">
                  <a16:creationId xmlns:a16="http://schemas.microsoft.com/office/drawing/2014/main" id="{1779B65D-B572-5AD2-29B7-ACCB078BC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 rot="5400000">
              <a:off x="263060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71" name="任意多边形: 形状 8">
              <a:extLst>
                <a:ext uri="{FF2B5EF4-FFF2-40B4-BE49-F238E27FC236}">
                  <a16:creationId xmlns:a16="http://schemas.microsoft.com/office/drawing/2014/main" id="{AFF7A70C-C9B3-524B-BD6A-CF536439A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</a:blip>
            <a:srcRect/>
            <a:stretch>
              <a:fillRect/>
            </a:stretch>
          </p:blipFill>
          <p:spPr>
            <a:xfrm rot="5400000">
              <a:off x="421413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sp>
          <p:nvSpPr>
            <p:cNvPr id="472" name="0">
              <a:extLst>
                <a:ext uri="{FF2B5EF4-FFF2-40B4-BE49-F238E27FC236}">
                  <a16:creationId xmlns:a16="http://schemas.microsoft.com/office/drawing/2014/main" id="{DEE32C90-5D99-4A8D-18B8-D60504DC470C}"/>
                </a:ext>
              </a:extLst>
            </p:cNvPr>
            <p:cNvSpPr txBox="1"/>
            <p:nvPr/>
          </p:nvSpPr>
          <p:spPr>
            <a:xfrm>
              <a:off x="692050" y="436959"/>
              <a:ext cx="11607800" cy="495299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  <p:txBody>
            <a:bodyPr vert="horz" anchor="ctr" anchorCtr="0">
              <a:noAutofit/>
            </a:bodyPr>
            <a:lstStyle/>
            <a:p>
              <a:pPr algn="l">
                <a:lnSpc>
                  <a:spcPct val="100282"/>
                </a:lnSpc>
              </a:pPr>
              <a:r>
                <a:rPr lang="en-US" altLang="zh-CN" sz="3200" b="1" i="0" u="none" spc="0" dirty="0" err="1"/>
                <a:t>XGBoost</a:t>
              </a:r>
              <a:endParaRPr lang="en-US" altLang="zh-CN" sz="3200" b="1" dirty="0"/>
            </a:p>
          </p:txBody>
        </p:sp>
      </p:grpSp>
      <p:pic>
        <p:nvPicPr>
          <p:cNvPr id="473" name="同心圆 6">
            <a:extLst>
              <a:ext uri="{FF2B5EF4-FFF2-40B4-BE49-F238E27FC236}">
                <a16:creationId xmlns:a16="http://schemas.microsoft.com/office/drawing/2014/main" id="{0EE756B6-1D4F-4FD0-D3E6-C1E709166ED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1663959" y="2630604"/>
            <a:ext cx="1934613" cy="1934613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474" name="同心圆 7">
            <a:extLst>
              <a:ext uri="{FF2B5EF4-FFF2-40B4-BE49-F238E27FC236}">
                <a16:creationId xmlns:a16="http://schemas.microsoft.com/office/drawing/2014/main" id="{1AAD486E-799C-DEAA-F9D9-0D66C34FDF7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>
            <a:off x="882000" y="1840952"/>
            <a:ext cx="3513917" cy="3513917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475" name="同心圆 14">
            <a:extLst>
              <a:ext uri="{FF2B5EF4-FFF2-40B4-BE49-F238E27FC236}">
                <a16:creationId xmlns:a16="http://schemas.microsoft.com/office/drawing/2014/main" id="{9B487594-5357-83FB-5D65-D9596596D3E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>
          <a:xfrm>
            <a:off x="461645" y="1391920"/>
            <a:ext cx="4412679" cy="441267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478" name="椭圆 18">
            <a:extLst>
              <a:ext uri="{FF2B5EF4-FFF2-40B4-BE49-F238E27FC236}">
                <a16:creationId xmlns:a16="http://schemas.microsoft.com/office/drawing/2014/main" id="{9E97A829-EEEA-81B9-5B33-7C78282D20E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</a:blip>
          <a:srcRect/>
          <a:stretch>
            <a:fillRect/>
          </a:stretch>
        </p:blipFill>
        <p:spPr>
          <a:xfrm rot="9000000">
            <a:off x="1237615" y="5884545"/>
            <a:ext cx="370840" cy="3708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479" name="椭圆 13">
            <a:extLst>
              <a:ext uri="{FF2B5EF4-FFF2-40B4-BE49-F238E27FC236}">
                <a16:creationId xmlns:a16="http://schemas.microsoft.com/office/drawing/2014/main" id="{C2321C85-761D-62DC-BB12-81F1372B85BF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>
          <a:xfrm>
            <a:off x="5920053" y="1705628"/>
            <a:ext cx="568258" cy="56872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480" name="0-0-0">
            <a:extLst>
              <a:ext uri="{FF2B5EF4-FFF2-40B4-BE49-F238E27FC236}">
                <a16:creationId xmlns:a16="http://schemas.microsoft.com/office/drawing/2014/main" id="{510D4D2F-92C5-90C4-FF29-2F525FB909EE}"/>
              </a:ext>
            </a:extLst>
          </p:cNvPr>
          <p:cNvSpPr txBox="1"/>
          <p:nvPr/>
        </p:nvSpPr>
        <p:spPr>
          <a:xfrm>
            <a:off x="6683030" y="2041542"/>
            <a:ext cx="5016500" cy="3175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t" anchorCtr="0">
            <a:noAutofit/>
          </a:bodyPr>
          <a:lstStyle/>
          <a:p>
            <a:pPr>
              <a:lnSpc>
                <a:spcPct val="116491"/>
              </a:lnSpc>
            </a:pPr>
            <a:r>
              <a:rPr lang="en-US" altLang="zh-CN" sz="1400" dirty="0"/>
              <a:t>Based on gradient boosting, with regularization to prevent overfitting.</a:t>
            </a:r>
            <a:endParaRPr lang="zh-CN" altLang="en-US" sz="1400" dirty="0"/>
          </a:p>
        </p:txBody>
      </p:sp>
      <p:sp>
        <p:nvSpPr>
          <p:cNvPr id="481" name="0-0">
            <a:extLst>
              <a:ext uri="{FF2B5EF4-FFF2-40B4-BE49-F238E27FC236}">
                <a16:creationId xmlns:a16="http://schemas.microsoft.com/office/drawing/2014/main" id="{A0180E0E-7143-DDC0-F9BD-FF77AF105A80}"/>
              </a:ext>
            </a:extLst>
          </p:cNvPr>
          <p:cNvSpPr txBox="1"/>
          <p:nvPr/>
        </p:nvSpPr>
        <p:spPr>
          <a:xfrm>
            <a:off x="6636675" y="1704182"/>
            <a:ext cx="504190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b="1" dirty="0"/>
              <a:t>Core Idea</a:t>
            </a:r>
            <a:endParaRPr lang="en-US" altLang="zh-CN" dirty="0"/>
          </a:p>
        </p:txBody>
      </p:sp>
      <p:sp>
        <p:nvSpPr>
          <p:cNvPr id="482" name="序号-0">
            <a:extLst>
              <a:ext uri="{FF2B5EF4-FFF2-40B4-BE49-F238E27FC236}">
                <a16:creationId xmlns:a16="http://schemas.microsoft.com/office/drawing/2014/main" id="{1B504E2C-BFF1-29AF-0E3E-C72FCF943FB9}"/>
              </a:ext>
            </a:extLst>
          </p:cNvPr>
          <p:cNvSpPr txBox="1"/>
          <p:nvPr/>
        </p:nvSpPr>
        <p:spPr>
          <a:xfrm>
            <a:off x="5920053" y="1713803"/>
            <a:ext cx="1018309" cy="55393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sz="3000" b="0" i="0" u="none" spc="0" dirty="0">
                <a:solidFill>
                  <a:srgbClr val="9789E9">
                    <a:alpha val="100000"/>
                  </a:srgbClr>
                </a:solidFill>
              </a:rPr>
              <a:t>01</a:t>
            </a:r>
            <a:endParaRPr lang="zh-CN" altLang="en-US" dirty="0"/>
          </a:p>
        </p:txBody>
      </p:sp>
      <p:pic>
        <p:nvPicPr>
          <p:cNvPr id="483" name="椭圆 24">
            <a:extLst>
              <a:ext uri="{FF2B5EF4-FFF2-40B4-BE49-F238E27FC236}">
                <a16:creationId xmlns:a16="http://schemas.microsoft.com/office/drawing/2014/main" id="{A1EF216C-8E41-413C-33F4-70A14D1AEDA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>
          <a:xfrm>
            <a:off x="5921309" y="3208039"/>
            <a:ext cx="568258" cy="56872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484" name="0-1-0">
            <a:extLst>
              <a:ext uri="{FF2B5EF4-FFF2-40B4-BE49-F238E27FC236}">
                <a16:creationId xmlns:a16="http://schemas.microsoft.com/office/drawing/2014/main" id="{4C61C01A-E933-F81B-C60D-18E6FDCAD571}"/>
              </a:ext>
            </a:extLst>
          </p:cNvPr>
          <p:cNvSpPr txBox="1"/>
          <p:nvPr/>
        </p:nvSpPr>
        <p:spPr>
          <a:xfrm>
            <a:off x="6742134" y="3684704"/>
            <a:ext cx="5016500" cy="3175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t" anchorCtr="0">
            <a:noAutofit/>
          </a:bodyPr>
          <a:lstStyle/>
          <a:p>
            <a:pPr>
              <a:lnSpc>
                <a:spcPct val="116491"/>
              </a:lnSpc>
            </a:pPr>
            <a:r>
              <a:rPr lang="en-US" altLang="zh-CN" sz="1400" dirty="0"/>
              <a:t>Offers high prediction accuracy, fast computation, and good scalability.</a:t>
            </a:r>
            <a:endParaRPr lang="zh-CN" altLang="en-US" sz="1400" dirty="0"/>
          </a:p>
        </p:txBody>
      </p:sp>
      <p:sp>
        <p:nvSpPr>
          <p:cNvPr id="485" name="0-1">
            <a:extLst>
              <a:ext uri="{FF2B5EF4-FFF2-40B4-BE49-F238E27FC236}">
                <a16:creationId xmlns:a16="http://schemas.microsoft.com/office/drawing/2014/main" id="{5BF8363D-C3E4-77B7-4BE6-3E82A502F675}"/>
              </a:ext>
            </a:extLst>
          </p:cNvPr>
          <p:cNvSpPr txBox="1"/>
          <p:nvPr/>
        </p:nvSpPr>
        <p:spPr>
          <a:xfrm>
            <a:off x="6683030" y="3366821"/>
            <a:ext cx="502920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>
              <a:lnSpc>
                <a:spcPct val="100282"/>
              </a:lnSpc>
            </a:pPr>
            <a:r>
              <a:rPr lang="en-US" altLang="zh-CN" b="1" dirty="0"/>
              <a:t>Characteristics</a:t>
            </a:r>
            <a:endParaRPr lang="en-US" altLang="zh-CN" dirty="0"/>
          </a:p>
          <a:p>
            <a:pPr algn="l">
              <a:lnSpc>
                <a:spcPct val="100282"/>
              </a:lnSpc>
            </a:pPr>
            <a:endParaRPr lang="zh-CN" altLang="en-US" dirty="0"/>
          </a:p>
        </p:txBody>
      </p:sp>
      <p:sp>
        <p:nvSpPr>
          <p:cNvPr id="486" name="序号-1">
            <a:extLst>
              <a:ext uri="{FF2B5EF4-FFF2-40B4-BE49-F238E27FC236}">
                <a16:creationId xmlns:a16="http://schemas.microsoft.com/office/drawing/2014/main" id="{2071A0DA-D3A9-9D0E-BB6D-FEA6CB300D23}"/>
              </a:ext>
            </a:extLst>
          </p:cNvPr>
          <p:cNvSpPr txBox="1"/>
          <p:nvPr/>
        </p:nvSpPr>
        <p:spPr>
          <a:xfrm>
            <a:off x="5921309" y="3215430"/>
            <a:ext cx="1018309" cy="55393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sz="3000" b="0" i="0" u="none" spc="0">
                <a:solidFill>
                  <a:srgbClr val="9789E9">
                    <a:alpha val="100000"/>
                  </a:srgbClr>
                </a:solidFill>
              </a:rPr>
              <a:t>02</a:t>
            </a:r>
            <a:endParaRPr lang="zh-CN" altLang="en-US"/>
          </a:p>
        </p:txBody>
      </p:sp>
      <p:pic>
        <p:nvPicPr>
          <p:cNvPr id="487" name="椭圆 29">
            <a:extLst>
              <a:ext uri="{FF2B5EF4-FFF2-40B4-BE49-F238E27FC236}">
                <a16:creationId xmlns:a16="http://schemas.microsoft.com/office/drawing/2014/main" id="{6852D8C3-D49D-2B16-CBDC-7CAB3B14BEB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>
          <a:xfrm>
            <a:off x="5920053" y="4842967"/>
            <a:ext cx="568258" cy="56872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488" name="0-2-0">
            <a:extLst>
              <a:ext uri="{FF2B5EF4-FFF2-40B4-BE49-F238E27FC236}">
                <a16:creationId xmlns:a16="http://schemas.microsoft.com/office/drawing/2014/main" id="{E18549B3-710B-DD99-D338-13936996AF8B}"/>
              </a:ext>
            </a:extLst>
          </p:cNvPr>
          <p:cNvSpPr txBox="1"/>
          <p:nvPr/>
        </p:nvSpPr>
        <p:spPr>
          <a:xfrm>
            <a:off x="6654800" y="5180327"/>
            <a:ext cx="5016500" cy="3175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t" anchorCtr="0">
            <a:noAutofit/>
          </a:bodyPr>
          <a:lstStyle/>
          <a:p>
            <a:pPr>
              <a:lnSpc>
                <a:spcPct val="116491"/>
              </a:lnSpc>
            </a:pPr>
            <a:r>
              <a:rPr lang="en-US" altLang="zh-CN" sz="1400" dirty="0"/>
              <a:t>Widely used in data competitions, financial risk control, and other fields.</a:t>
            </a:r>
            <a:endParaRPr lang="zh-CN" altLang="en-US" sz="1400" dirty="0"/>
          </a:p>
        </p:txBody>
      </p:sp>
      <p:sp>
        <p:nvSpPr>
          <p:cNvPr id="489" name="0-2">
            <a:extLst>
              <a:ext uri="{FF2B5EF4-FFF2-40B4-BE49-F238E27FC236}">
                <a16:creationId xmlns:a16="http://schemas.microsoft.com/office/drawing/2014/main" id="{E8CB0D7F-BE62-B9C1-C510-266A6BB8FD3F}"/>
              </a:ext>
            </a:extLst>
          </p:cNvPr>
          <p:cNvSpPr txBox="1"/>
          <p:nvPr/>
        </p:nvSpPr>
        <p:spPr>
          <a:xfrm>
            <a:off x="6654800" y="4842967"/>
            <a:ext cx="499110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>
              <a:lnSpc>
                <a:spcPct val="100282"/>
              </a:lnSpc>
            </a:pPr>
            <a:r>
              <a:rPr lang="en-US" altLang="zh-CN" b="1" dirty="0"/>
              <a:t>Application Domains</a:t>
            </a:r>
            <a:endParaRPr lang="en-US" altLang="zh-CN" dirty="0"/>
          </a:p>
        </p:txBody>
      </p:sp>
      <p:sp>
        <p:nvSpPr>
          <p:cNvPr id="490" name="序号-2">
            <a:extLst>
              <a:ext uri="{FF2B5EF4-FFF2-40B4-BE49-F238E27FC236}">
                <a16:creationId xmlns:a16="http://schemas.microsoft.com/office/drawing/2014/main" id="{490F89D2-AA60-7A11-D4C6-70DB577A1C17}"/>
              </a:ext>
            </a:extLst>
          </p:cNvPr>
          <p:cNvSpPr txBox="1"/>
          <p:nvPr/>
        </p:nvSpPr>
        <p:spPr>
          <a:xfrm>
            <a:off x="5938178" y="4850158"/>
            <a:ext cx="1018309" cy="55393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sz="3000" b="0" i="0" u="none" spc="0">
                <a:solidFill>
                  <a:srgbClr val="9789E9">
                    <a:alpha val="100000"/>
                  </a:srgbClr>
                </a:solidFill>
              </a:rPr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2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100000"/>
              </a:srgbClr>
            </a:gs>
            <a:gs pos="100000">
              <a:srgbClr val="DCD8F8">
                <a:alpha val="10000"/>
              </a:srgb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组合 105"/>
          <p:cNvGrpSpPr/>
          <p:nvPr/>
        </p:nvGrpSpPr>
        <p:grpSpPr>
          <a:xfrm>
            <a:off x="4803970" y="6261062"/>
            <a:ext cx="834000" cy="596938"/>
            <a:chOff x="4803970" y="6261062"/>
            <a:chExt cx="834000" cy="596938"/>
          </a:xfrm>
        </p:grpSpPr>
        <p:pic>
          <p:nvPicPr>
            <p:cNvPr id="539" name="椭圆 2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40" name="椭圆 2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41" name="椭圆 2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42" name="椭圆 2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43" name="椭圆 2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44" name="椭圆 2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45" name="椭圆 2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46" name="椭圆 2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47" name="椭圆 3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48" name="椭圆 3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49" name="椭圆 3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50" name="椭圆 3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51" name="椭圆 3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52" name="椭圆 3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53" name="椭圆 3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54" name="椭圆 3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55" name="椭圆 3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56" name="椭圆 3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57" name="椭圆 4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58" name="椭圆 4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59" name="椭圆 4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60" name="椭圆 4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61" name="椭圆 4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62" name="椭圆 4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</p:grpSp>
      <p:pic>
        <p:nvPicPr>
          <p:cNvPr id="563" name="任意多边形: 形状 99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 flipH="1">
            <a:off x="10891761" y="5907521"/>
            <a:ext cx="1318036" cy="9192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grpSp>
        <p:nvGrpSpPr>
          <p:cNvPr id="565" name="组合 132"/>
          <p:cNvGrpSpPr/>
          <p:nvPr/>
        </p:nvGrpSpPr>
        <p:grpSpPr>
          <a:xfrm>
            <a:off x="5637970" y="37943"/>
            <a:ext cx="834000" cy="596938"/>
            <a:chOff x="5637970" y="37943"/>
            <a:chExt cx="834000" cy="596938"/>
          </a:xfrm>
        </p:grpSpPr>
        <p:pic>
          <p:nvPicPr>
            <p:cNvPr id="566" name="椭圆 13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67" name="椭圆 13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68" name="椭圆 13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69" name="椭圆 13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70" name="椭圆 13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71" name="椭圆 13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72" name="椭圆 13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73" name="椭圆 14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74" name="椭圆 14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75" name="椭圆 14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76" name="椭圆 14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77" name="椭圆 14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78" name="椭圆 14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79" name="椭圆 14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80" name="椭圆 14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81" name="椭圆 14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82" name="椭圆 14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83" name="椭圆 15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84" name="椭圆 15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85" name="椭圆 15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86" name="椭圆 15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87" name="椭圆 15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88" name="椭圆 15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89" name="椭圆 15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</p:grpSp>
      <p:pic>
        <p:nvPicPr>
          <p:cNvPr id="590" name="任意多边形: 形状 165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 rot="2431403" flipH="1">
            <a:off x="1831860" y="484567"/>
            <a:ext cx="3763230" cy="80187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591" name="任意多边形: 形状 119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 rot="2371790" flipH="1">
            <a:off x="-1424241" y="1018942"/>
            <a:ext cx="7428801" cy="4015268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grpSp>
        <p:nvGrpSpPr>
          <p:cNvPr id="592" name="组合 591"/>
          <p:cNvGrpSpPr/>
          <p:nvPr/>
        </p:nvGrpSpPr>
        <p:grpSpPr>
          <a:xfrm rot="4780737">
            <a:off x="-1453034" y="3482571"/>
            <a:ext cx="2767104" cy="2522773"/>
            <a:chOff x="-1453034" y="3482571"/>
            <a:chExt cx="2767104" cy="2522773"/>
          </a:xfrm>
        </p:grpSpPr>
        <p:pic>
          <p:nvPicPr>
            <p:cNvPr id="593" name="任意多边形: 形状 121"/>
            <p:cNvPicPr>
              <a:picLocks noChangeAspect="1"/>
            </p:cNvPicPr>
            <p:nvPr/>
          </p:nvPicPr>
          <p:blipFill>
            <a:blip r:embed="rId6">
              <a:lum/>
            </a:blip>
            <a:srcRect/>
            <a:stretch>
              <a:fillRect/>
            </a:stretch>
          </p:blipFill>
          <p:spPr>
            <a:xfrm rot="19215086" flipH="1">
              <a:off x="-955431" y="4091616"/>
              <a:ext cx="1536153" cy="300391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94" name="任意多边形: 形状 123"/>
            <p:cNvPicPr>
              <a:picLocks noChangeAspect="1"/>
            </p:cNvPicPr>
            <p:nvPr/>
          </p:nvPicPr>
          <p:blipFill>
            <a:blip r:embed="rId7">
              <a:lum/>
            </a:blip>
            <a:srcRect/>
            <a:stretch>
              <a:fillRect/>
            </a:stretch>
          </p:blipFill>
          <p:spPr>
            <a:xfrm rot="19235806" flipH="1">
              <a:off x="-1451962" y="4247225"/>
              <a:ext cx="2764960" cy="99346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595" name="任意多边形: 形状 125"/>
            <p:cNvPicPr>
              <a:picLocks noChangeAspect="1"/>
            </p:cNvPicPr>
            <p:nvPr/>
          </p:nvPicPr>
          <p:blipFill>
            <a:blip r:embed="rId8">
              <a:lum/>
            </a:blip>
            <a:srcRect/>
            <a:stretch>
              <a:fillRect/>
            </a:stretch>
          </p:blipFill>
          <p:spPr>
            <a:xfrm rot="19215086" flipH="1">
              <a:off x="-770720" y="4652587"/>
              <a:ext cx="193991" cy="211118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</p:grpSp>
      <p:pic>
        <p:nvPicPr>
          <p:cNvPr id="597" name="椭圆 2"/>
          <p:cNvPicPr>
            <a:picLocks noChangeAspect="1"/>
          </p:cNvPicPr>
          <p:nvPr/>
        </p:nvPicPr>
        <p:blipFill>
          <a:blip r:embed="rId9">
            <a:lum/>
          </a:blip>
          <a:srcRect/>
          <a:stretch>
            <a:fillRect/>
          </a:stretch>
        </p:blipFill>
        <p:spPr>
          <a:xfrm>
            <a:off x="8306434" y="2256155"/>
            <a:ext cx="1278255" cy="127825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598" name="0-0"/>
          <p:cNvSpPr txBox="1"/>
          <p:nvPr/>
        </p:nvSpPr>
        <p:spPr>
          <a:xfrm>
            <a:off x="6127750" y="3687445"/>
            <a:ext cx="5638800" cy="147701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r>
              <a:rPr lang="en-US" altLang="zh-CN" sz="4800" dirty="0"/>
              <a:t>Experimental Results</a:t>
            </a:r>
            <a:endParaRPr lang="zh-CN" altLang="en-US" dirty="0"/>
          </a:p>
        </p:txBody>
      </p:sp>
      <p:sp>
        <p:nvSpPr>
          <p:cNvPr id="599" name="序号"/>
          <p:cNvSpPr txBox="1"/>
          <p:nvPr/>
        </p:nvSpPr>
        <p:spPr>
          <a:xfrm>
            <a:off x="7953374" y="2465069"/>
            <a:ext cx="1984375" cy="86042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r>
              <a:rPr sz="5000" b="0" i="0" u="none" spc="0">
                <a:solidFill>
                  <a:srgbClr val="FFFFFF">
                    <a:alpha val="100000"/>
                  </a:srgbClr>
                </a:solidFill>
              </a:rPr>
              <a:t>04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100000"/>
              </a:srgbClr>
            </a:gs>
            <a:gs pos="100000">
              <a:srgbClr val="DCD8F8">
                <a:alpha val="10000"/>
              </a:srgb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组合 600"/>
          <p:cNvGrpSpPr/>
          <p:nvPr/>
        </p:nvGrpSpPr>
        <p:grpSpPr>
          <a:xfrm>
            <a:off x="363115" y="436959"/>
            <a:ext cx="11530335" cy="495299"/>
            <a:chOff x="363115" y="436959"/>
            <a:chExt cx="11530335" cy="495299"/>
          </a:xfrm>
        </p:grpSpPr>
        <p:pic>
          <p:nvPicPr>
            <p:cNvPr id="602" name="等腰三角形 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 rot="5400000">
              <a:off x="263060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03" name="任意多边形: 形状 8"/>
            <p:cNvPicPr>
              <a:picLocks noChangeAspect="1"/>
            </p:cNvPicPr>
            <p:nvPr/>
          </p:nvPicPr>
          <p:blipFill>
            <a:blip r:embed="rId3">
              <a:lum/>
            </a:blip>
            <a:srcRect/>
            <a:stretch>
              <a:fillRect/>
            </a:stretch>
          </p:blipFill>
          <p:spPr>
            <a:xfrm rot="5400000">
              <a:off x="421413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sp>
          <p:nvSpPr>
            <p:cNvPr id="604" name="0"/>
            <p:cNvSpPr txBox="1"/>
            <p:nvPr/>
          </p:nvSpPr>
          <p:spPr>
            <a:xfrm>
              <a:off x="692050" y="436959"/>
              <a:ext cx="11607800" cy="495299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  <p:txBody>
            <a:bodyPr vert="horz" anchor="ctr" anchorCtr="0">
              <a:noAutofit/>
            </a:bodyPr>
            <a:lstStyle/>
            <a:p>
              <a:pPr>
                <a:lnSpc>
                  <a:spcPct val="100282"/>
                </a:lnSpc>
              </a:pPr>
              <a:r>
                <a:rPr lang="en-US" altLang="zh-CN" sz="3200" dirty="0"/>
                <a:t>Performance Evaluation of Different Models</a:t>
              </a:r>
              <a:endParaRPr lang="zh-CN" altLang="en-US" sz="3200" dirty="0"/>
            </a:p>
            <a:p>
              <a:pPr algn="l">
                <a:lnSpc>
                  <a:spcPct val="100282"/>
                </a:lnSpc>
              </a:pPr>
              <a:endParaRPr lang="zh-CN" altLang="en-US" dirty="0"/>
            </a:p>
          </p:txBody>
        </p:sp>
      </p:grpSp>
      <p:pic>
        <p:nvPicPr>
          <p:cNvPr id="605" name="矩形 27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6448" y="1186667"/>
            <a:ext cx="12199226" cy="4855404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606" name="矩形 4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>
            <a:off x="1247995" y="1922706"/>
            <a:ext cx="9724146" cy="371885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607" name="矩形 3"/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>
          <a:xfrm>
            <a:off x="1247995" y="1584666"/>
            <a:ext cx="9724146" cy="225083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612" name="0-0-0"/>
          <p:cNvSpPr txBox="1"/>
          <p:nvPr/>
        </p:nvSpPr>
        <p:spPr>
          <a:xfrm>
            <a:off x="1698520" y="3782134"/>
            <a:ext cx="2717800" cy="21336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24812"/>
              </a:lnSpc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14C412-B8E8-F273-9393-18C3770FB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728" y="2714525"/>
            <a:ext cx="11517332" cy="14289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F65336-3D40-B8D9-555D-C4951B77A7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15" y="1045215"/>
            <a:ext cx="5665999" cy="42494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57F37C-A1B9-3D4A-96BF-113B07B883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61" y="1045215"/>
            <a:ext cx="5665999" cy="4249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100000"/>
              </a:srgbClr>
            </a:gs>
            <a:gs pos="100000">
              <a:srgbClr val="DCD8F8">
                <a:alpha val="10000"/>
              </a:srgb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组合 619"/>
          <p:cNvGrpSpPr/>
          <p:nvPr/>
        </p:nvGrpSpPr>
        <p:grpSpPr>
          <a:xfrm>
            <a:off x="330832" y="369583"/>
            <a:ext cx="11530335" cy="495299"/>
            <a:chOff x="363115" y="436959"/>
            <a:chExt cx="11530335" cy="495299"/>
          </a:xfrm>
        </p:grpSpPr>
        <p:pic>
          <p:nvPicPr>
            <p:cNvPr id="621" name="等腰三角形 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 rot="5400000">
              <a:off x="263060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22" name="任意多边形: 形状 8"/>
            <p:cNvPicPr>
              <a:picLocks noChangeAspect="1"/>
            </p:cNvPicPr>
            <p:nvPr/>
          </p:nvPicPr>
          <p:blipFill>
            <a:blip r:embed="rId3">
              <a:lum/>
            </a:blip>
            <a:srcRect/>
            <a:stretch>
              <a:fillRect/>
            </a:stretch>
          </p:blipFill>
          <p:spPr>
            <a:xfrm rot="5400000">
              <a:off x="421413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sp>
          <p:nvSpPr>
            <p:cNvPr id="623" name="0"/>
            <p:cNvSpPr txBox="1"/>
            <p:nvPr/>
          </p:nvSpPr>
          <p:spPr>
            <a:xfrm>
              <a:off x="692050" y="436959"/>
              <a:ext cx="11607800" cy="495299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  <p:txBody>
            <a:bodyPr vert="horz" anchor="ctr" anchorCtr="0">
              <a:noAutofit/>
            </a:bodyPr>
            <a:lstStyle/>
            <a:p>
              <a:pPr>
                <a:lnSpc>
                  <a:spcPct val="100282"/>
                </a:lnSpc>
              </a:pPr>
              <a:r>
                <a:rPr lang="en-US" altLang="zh-CN" sz="3200" b="1" dirty="0"/>
                <a:t>Feature Correlation Analysis</a:t>
              </a:r>
            </a:p>
            <a:p>
              <a:pPr algn="l">
                <a:lnSpc>
                  <a:spcPct val="100282"/>
                </a:lnSpc>
              </a:pPr>
              <a:endParaRPr lang="zh-CN" altLang="en-US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0E5F043-3CB8-9D66-1FAA-84BD6C133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727" y="748186"/>
            <a:ext cx="10132545" cy="5926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100000"/>
              </a:srgbClr>
            </a:gs>
            <a:gs pos="100000">
              <a:srgbClr val="DCD8F8">
                <a:alpha val="10000"/>
              </a:srgb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组合 105"/>
          <p:cNvGrpSpPr/>
          <p:nvPr/>
        </p:nvGrpSpPr>
        <p:grpSpPr>
          <a:xfrm>
            <a:off x="4803970" y="6261062"/>
            <a:ext cx="834000" cy="596938"/>
            <a:chOff x="4803970" y="6261062"/>
            <a:chExt cx="834000" cy="596938"/>
          </a:xfrm>
        </p:grpSpPr>
        <p:pic>
          <p:nvPicPr>
            <p:cNvPr id="644" name="椭圆 2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45" name="椭圆 2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46" name="椭圆 2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47" name="椭圆 2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48" name="椭圆 2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49" name="椭圆 2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50" name="椭圆 2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51" name="椭圆 2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52" name="椭圆 3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53" name="椭圆 3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54" name="椭圆 3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55" name="椭圆 3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56" name="椭圆 3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57" name="椭圆 3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58" name="椭圆 3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59" name="椭圆 3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60" name="椭圆 3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61" name="椭圆 3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62" name="椭圆 4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63" name="椭圆 4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64" name="椭圆 4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65" name="椭圆 4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66" name="椭圆 4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67" name="椭圆 4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</p:grpSp>
      <p:pic>
        <p:nvPicPr>
          <p:cNvPr id="668" name="任意多边形: 形状 99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 flipH="1">
            <a:off x="10891761" y="5907521"/>
            <a:ext cx="1318036" cy="9192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grpSp>
        <p:nvGrpSpPr>
          <p:cNvPr id="670" name="组合 132"/>
          <p:cNvGrpSpPr/>
          <p:nvPr/>
        </p:nvGrpSpPr>
        <p:grpSpPr>
          <a:xfrm>
            <a:off x="5637970" y="37943"/>
            <a:ext cx="834000" cy="596938"/>
            <a:chOff x="5637970" y="37943"/>
            <a:chExt cx="834000" cy="596938"/>
          </a:xfrm>
        </p:grpSpPr>
        <p:pic>
          <p:nvPicPr>
            <p:cNvPr id="671" name="椭圆 13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72" name="椭圆 13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73" name="椭圆 13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74" name="椭圆 13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75" name="椭圆 13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76" name="椭圆 13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77" name="椭圆 13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78" name="椭圆 14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79" name="椭圆 14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80" name="椭圆 14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81" name="椭圆 14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82" name="椭圆 14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83" name="椭圆 14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84" name="椭圆 14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85" name="椭圆 14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86" name="椭圆 14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87" name="椭圆 14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88" name="椭圆 15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89" name="椭圆 15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90" name="椭圆 15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91" name="椭圆 15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92" name="椭圆 15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93" name="椭圆 15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94" name="椭圆 15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</p:grpSp>
      <p:pic>
        <p:nvPicPr>
          <p:cNvPr id="695" name="任意多边形: 形状 165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 rot="2431403" flipH="1">
            <a:off x="1831860" y="484567"/>
            <a:ext cx="3763230" cy="80187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696" name="任意多边形: 形状 119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 rot="2371790" flipH="1">
            <a:off x="-1424241" y="1018942"/>
            <a:ext cx="7428801" cy="4015268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grpSp>
        <p:nvGrpSpPr>
          <p:cNvPr id="697" name="组合 696"/>
          <p:cNvGrpSpPr/>
          <p:nvPr/>
        </p:nvGrpSpPr>
        <p:grpSpPr>
          <a:xfrm rot="4780737">
            <a:off x="-1453034" y="3482571"/>
            <a:ext cx="2767104" cy="2522773"/>
            <a:chOff x="-1453034" y="3482571"/>
            <a:chExt cx="2767104" cy="2522773"/>
          </a:xfrm>
        </p:grpSpPr>
        <p:pic>
          <p:nvPicPr>
            <p:cNvPr id="698" name="任意多边形: 形状 121"/>
            <p:cNvPicPr>
              <a:picLocks noChangeAspect="1"/>
            </p:cNvPicPr>
            <p:nvPr/>
          </p:nvPicPr>
          <p:blipFill>
            <a:blip r:embed="rId6">
              <a:lum/>
            </a:blip>
            <a:srcRect/>
            <a:stretch>
              <a:fillRect/>
            </a:stretch>
          </p:blipFill>
          <p:spPr>
            <a:xfrm rot="19215086" flipH="1">
              <a:off x="-955431" y="4091616"/>
              <a:ext cx="1536153" cy="300391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699" name="任意多边形: 形状 123"/>
            <p:cNvPicPr>
              <a:picLocks noChangeAspect="1"/>
            </p:cNvPicPr>
            <p:nvPr/>
          </p:nvPicPr>
          <p:blipFill>
            <a:blip r:embed="rId7">
              <a:lum/>
            </a:blip>
            <a:srcRect/>
            <a:stretch>
              <a:fillRect/>
            </a:stretch>
          </p:blipFill>
          <p:spPr>
            <a:xfrm rot="19235806" flipH="1">
              <a:off x="-1451962" y="4247225"/>
              <a:ext cx="2764960" cy="99346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700" name="任意多边形: 形状 125"/>
            <p:cNvPicPr>
              <a:picLocks noChangeAspect="1"/>
            </p:cNvPicPr>
            <p:nvPr/>
          </p:nvPicPr>
          <p:blipFill>
            <a:blip r:embed="rId8">
              <a:lum/>
            </a:blip>
            <a:srcRect/>
            <a:stretch>
              <a:fillRect/>
            </a:stretch>
          </p:blipFill>
          <p:spPr>
            <a:xfrm rot="19215086" flipH="1">
              <a:off x="-770720" y="4652587"/>
              <a:ext cx="193991" cy="211118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</p:grpSp>
      <p:pic>
        <p:nvPicPr>
          <p:cNvPr id="702" name="椭圆 2"/>
          <p:cNvPicPr>
            <a:picLocks noChangeAspect="1"/>
          </p:cNvPicPr>
          <p:nvPr/>
        </p:nvPicPr>
        <p:blipFill>
          <a:blip r:embed="rId9">
            <a:lum/>
          </a:blip>
          <a:srcRect/>
          <a:stretch>
            <a:fillRect/>
          </a:stretch>
        </p:blipFill>
        <p:spPr>
          <a:xfrm>
            <a:off x="8306434" y="2256155"/>
            <a:ext cx="1278255" cy="127825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703" name="0-0"/>
          <p:cNvSpPr txBox="1"/>
          <p:nvPr/>
        </p:nvSpPr>
        <p:spPr>
          <a:xfrm>
            <a:off x="6127750" y="3687445"/>
            <a:ext cx="5638800" cy="147701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r>
              <a:rPr lang="en-US" sz="4800" b="0" i="0" u="none" spc="0" dirty="0">
                <a:solidFill>
                  <a:srgbClr val="151515">
                    <a:alpha val="100000"/>
                  </a:srgbClr>
                </a:solidFill>
              </a:rPr>
              <a:t>Conclusion</a:t>
            </a:r>
            <a:endParaRPr lang="zh-CN" altLang="en-US" dirty="0"/>
          </a:p>
        </p:txBody>
      </p:sp>
      <p:sp>
        <p:nvSpPr>
          <p:cNvPr id="704" name="序号"/>
          <p:cNvSpPr txBox="1"/>
          <p:nvPr/>
        </p:nvSpPr>
        <p:spPr>
          <a:xfrm>
            <a:off x="7953374" y="2465069"/>
            <a:ext cx="1984375" cy="86042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r>
              <a:rPr sz="5000" b="0" i="0" u="none" spc="0">
                <a:solidFill>
                  <a:srgbClr val="FFFFFF">
                    <a:alpha val="100000"/>
                  </a:srgbClr>
                </a:solidFill>
              </a:rPr>
              <a:t>05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100000"/>
              </a:srgbClr>
            </a:gs>
            <a:gs pos="100000">
              <a:srgbClr val="DCD8F8">
                <a:alpha val="10000"/>
              </a:srgb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组合 705"/>
          <p:cNvGrpSpPr/>
          <p:nvPr/>
        </p:nvGrpSpPr>
        <p:grpSpPr>
          <a:xfrm>
            <a:off x="363115" y="436959"/>
            <a:ext cx="11530335" cy="495299"/>
            <a:chOff x="363115" y="436959"/>
            <a:chExt cx="11530335" cy="495299"/>
          </a:xfrm>
        </p:grpSpPr>
        <p:pic>
          <p:nvPicPr>
            <p:cNvPr id="707" name="等腰三角形 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 rot="5400000">
              <a:off x="263060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708" name="任意多边形: 形状 8"/>
            <p:cNvPicPr>
              <a:picLocks noChangeAspect="1"/>
            </p:cNvPicPr>
            <p:nvPr/>
          </p:nvPicPr>
          <p:blipFill>
            <a:blip r:embed="rId3">
              <a:lum/>
            </a:blip>
            <a:srcRect/>
            <a:stretch>
              <a:fillRect/>
            </a:stretch>
          </p:blipFill>
          <p:spPr>
            <a:xfrm rot="5400000">
              <a:off x="421413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sp>
          <p:nvSpPr>
            <p:cNvPr id="709" name="0"/>
            <p:cNvSpPr txBox="1"/>
            <p:nvPr/>
          </p:nvSpPr>
          <p:spPr>
            <a:xfrm>
              <a:off x="692050" y="436959"/>
              <a:ext cx="11607800" cy="495299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  <p:txBody>
            <a:bodyPr vert="horz" anchor="ctr" anchorCtr="0">
              <a:noAutofit/>
            </a:bodyPr>
            <a:lstStyle/>
            <a:p>
              <a:pPr algn="l">
                <a:lnSpc>
                  <a:spcPct val="100282"/>
                </a:lnSpc>
              </a:pPr>
              <a:r>
                <a:rPr sz="3200" b="0" i="0" u="none" spc="0">
                  <a:solidFill>
                    <a:srgbClr val="513BDB">
                      <a:alpha val="100000"/>
                    </a:srgbClr>
                  </a:solidFill>
                </a:rPr>
                <a:t>研究总结</a:t>
              </a:r>
              <a:endParaRPr lang="zh-CN" altLang="en-US"/>
            </a:p>
          </p:txBody>
        </p:sp>
      </p:grpSp>
      <p:pic>
        <p:nvPicPr>
          <p:cNvPr id="710" name="任意多边形 20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1057734" y="1881385"/>
            <a:ext cx="2443236" cy="379094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712" name="0-0-0"/>
          <p:cNvSpPr txBox="1"/>
          <p:nvPr/>
        </p:nvSpPr>
        <p:spPr>
          <a:xfrm>
            <a:off x="1167999" y="3066010"/>
            <a:ext cx="2400300" cy="16002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sz="1600" b="1" dirty="0"/>
              <a:t>Data and Methods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/>
              <a:t>Collected and analyzed extensive user purchase data.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/>
              <a:t>Applied various statistical and machine learning algorithms for data processing.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/>
              <a:t>Built accurate and effective predictive models.</a:t>
            </a:r>
          </a:p>
          <a:p>
            <a:pPr algn="ctr">
              <a:lnSpc>
                <a:spcPct val="149775"/>
              </a:lnSpc>
            </a:pPr>
            <a:endParaRPr lang="zh-CN" altLang="en-US" sz="1600" dirty="0"/>
          </a:p>
        </p:txBody>
      </p:sp>
      <p:pic>
        <p:nvPicPr>
          <p:cNvPr id="714" name="任意多边形 24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>
            <a:off x="8690434" y="1881385"/>
            <a:ext cx="2443236" cy="379094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715" name="0-2-0"/>
          <p:cNvSpPr txBox="1"/>
          <p:nvPr/>
        </p:nvSpPr>
        <p:spPr>
          <a:xfrm>
            <a:off x="8825092" y="2695592"/>
            <a:ext cx="2413000" cy="19177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sz="1600" b="1" dirty="0"/>
              <a:t>Results Evaluation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/>
              <a:t>Achieved high accuracy and recall rates.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/>
              <a:t>Provided practical guidance for e-commerce platform operations.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/>
              <a:t>Offered strong evidence for developing relevant strategies.</a:t>
            </a:r>
          </a:p>
        </p:txBody>
      </p:sp>
      <p:pic>
        <p:nvPicPr>
          <p:cNvPr id="718" name="任意多边形 23"/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>
          <a:xfrm>
            <a:off x="4874160" y="1881385"/>
            <a:ext cx="2443480" cy="379094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719" name="0-1-0"/>
          <p:cNvSpPr txBox="1"/>
          <p:nvPr/>
        </p:nvSpPr>
        <p:spPr>
          <a:xfrm>
            <a:off x="5013898" y="2695592"/>
            <a:ext cx="2438400" cy="19177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sz="1600" b="1" dirty="0"/>
              <a:t>Key Findings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/>
              <a:t>Identified important factors influencing repeat purchases.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/>
              <a:t>Discovered patterns and trends in user purchasing behavior.</a:t>
            </a:r>
          </a:p>
          <a:p>
            <a:pPr>
              <a:buFont typeface="+mj-lt"/>
              <a:buAutoNum type="arabicPeriod"/>
            </a:pPr>
            <a:r>
              <a:rPr lang="en-US" altLang="zh-CN" sz="1600" dirty="0"/>
              <a:t>Determined repeat purchase tendencies across different user groups.</a:t>
            </a:r>
          </a:p>
        </p:txBody>
      </p:sp>
      <p:pic>
        <p:nvPicPr>
          <p:cNvPr id="722" name="直接连接符 30"/>
          <p:cNvPicPr>
            <a:picLocks noChangeAspect="1"/>
          </p:cNvPicPr>
          <p:nvPr/>
        </p:nvPicPr>
        <p:blipFill>
          <a:blip r:embed="rId7">
            <a:lum/>
          </a:blip>
          <a:srcRect/>
          <a:stretch>
            <a:fillRect/>
          </a:stretch>
        </p:blipFill>
        <p:spPr>
          <a:xfrm>
            <a:off x="695325" y="6020873"/>
            <a:ext cx="10839450" cy="381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grpSp>
        <p:nvGrpSpPr>
          <p:cNvPr id="723" name="组合 36"/>
          <p:cNvGrpSpPr/>
          <p:nvPr/>
        </p:nvGrpSpPr>
        <p:grpSpPr>
          <a:xfrm>
            <a:off x="2123606" y="5941101"/>
            <a:ext cx="158400" cy="158400"/>
            <a:chOff x="2123606" y="5941101"/>
            <a:chExt cx="158400" cy="158400"/>
          </a:xfrm>
        </p:grpSpPr>
        <p:pic>
          <p:nvPicPr>
            <p:cNvPr id="724" name="椭圆 32"/>
            <p:cNvPicPr>
              <a:picLocks noChangeAspect="1"/>
            </p:cNvPicPr>
            <p:nvPr/>
          </p:nvPicPr>
          <p:blipFill>
            <a:blip r:embed="rId8">
              <a:lum/>
            </a:blip>
            <a:srcRect/>
            <a:stretch>
              <a:fillRect/>
            </a:stretch>
          </p:blipFill>
          <p:spPr>
            <a:xfrm>
              <a:off x="2123606" y="5941101"/>
              <a:ext cx="158400" cy="15840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725" name="椭圆 33"/>
            <p:cNvPicPr>
              <a:picLocks noChangeAspect="1"/>
            </p:cNvPicPr>
            <p:nvPr/>
          </p:nvPicPr>
          <p:blipFill>
            <a:blip r:embed="rId9">
              <a:lum/>
            </a:blip>
            <a:srcRect/>
            <a:stretch>
              <a:fillRect/>
            </a:stretch>
          </p:blipFill>
          <p:spPr>
            <a:xfrm>
              <a:off x="2166310" y="5983805"/>
              <a:ext cx="72959" cy="72959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</p:grpSp>
      <p:pic>
        <p:nvPicPr>
          <p:cNvPr id="726" name="椭圆 38"/>
          <p:cNvPicPr>
            <a:picLocks noChangeAspect="1"/>
          </p:cNvPicPr>
          <p:nvPr/>
        </p:nvPicPr>
        <p:blipFill>
          <a:blip r:embed="rId10">
            <a:lum/>
          </a:blip>
          <a:srcRect/>
          <a:stretch>
            <a:fillRect/>
          </a:stretch>
        </p:blipFill>
        <p:spPr>
          <a:xfrm>
            <a:off x="5938421" y="5941101"/>
            <a:ext cx="158400" cy="158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727" name="椭圆 39"/>
          <p:cNvPicPr>
            <a:picLocks noChangeAspect="1"/>
          </p:cNvPicPr>
          <p:nvPr/>
        </p:nvPicPr>
        <p:blipFill>
          <a:blip r:embed="rId11">
            <a:lum/>
          </a:blip>
          <a:srcRect/>
          <a:stretch>
            <a:fillRect/>
          </a:stretch>
        </p:blipFill>
        <p:spPr>
          <a:xfrm>
            <a:off x="5981139" y="5983819"/>
            <a:ext cx="72965" cy="7296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728" name="椭圆 41"/>
          <p:cNvPicPr>
            <a:picLocks noChangeAspect="1"/>
          </p:cNvPicPr>
          <p:nvPr/>
        </p:nvPicPr>
        <p:blipFill>
          <a:blip r:embed="rId12">
            <a:lum/>
          </a:blip>
          <a:srcRect/>
          <a:stretch>
            <a:fillRect/>
          </a:stretch>
        </p:blipFill>
        <p:spPr>
          <a:xfrm>
            <a:off x="9766068" y="5941101"/>
            <a:ext cx="158400" cy="158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729" name="椭圆 42"/>
          <p:cNvPicPr>
            <a:picLocks noChangeAspect="1"/>
          </p:cNvPicPr>
          <p:nvPr/>
        </p:nvPicPr>
        <p:blipFill>
          <a:blip r:embed="rId13">
            <a:lum/>
          </a:blip>
          <a:srcRect/>
          <a:stretch>
            <a:fillRect/>
          </a:stretch>
        </p:blipFill>
        <p:spPr>
          <a:xfrm>
            <a:off x="9808786" y="5983819"/>
            <a:ext cx="72965" cy="7296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100000"/>
              </a:srgbClr>
            </a:gs>
            <a:gs pos="100000">
              <a:srgbClr val="DCD8F8">
                <a:alpha val="10000"/>
              </a:srgb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组合 730"/>
          <p:cNvGrpSpPr/>
          <p:nvPr/>
        </p:nvGrpSpPr>
        <p:grpSpPr>
          <a:xfrm>
            <a:off x="363115" y="436959"/>
            <a:ext cx="11530335" cy="495299"/>
            <a:chOff x="363115" y="436959"/>
            <a:chExt cx="11530335" cy="495299"/>
          </a:xfrm>
        </p:grpSpPr>
        <p:pic>
          <p:nvPicPr>
            <p:cNvPr id="732" name="等腰三角形 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 rot="5400000">
              <a:off x="263060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733" name="任意多边形: 形状 8"/>
            <p:cNvPicPr>
              <a:picLocks noChangeAspect="1"/>
            </p:cNvPicPr>
            <p:nvPr/>
          </p:nvPicPr>
          <p:blipFill>
            <a:blip r:embed="rId3">
              <a:lum/>
            </a:blip>
            <a:srcRect/>
            <a:stretch>
              <a:fillRect/>
            </a:stretch>
          </p:blipFill>
          <p:spPr>
            <a:xfrm rot="5400000">
              <a:off x="421413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sp>
          <p:nvSpPr>
            <p:cNvPr id="734" name="0"/>
            <p:cNvSpPr txBox="1"/>
            <p:nvPr/>
          </p:nvSpPr>
          <p:spPr>
            <a:xfrm>
              <a:off x="692050" y="436959"/>
              <a:ext cx="11607800" cy="495299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  <p:txBody>
            <a:bodyPr vert="horz" anchor="ctr" anchorCtr="0">
              <a:noAutofit/>
            </a:bodyPr>
            <a:lstStyle/>
            <a:p>
              <a:pPr>
                <a:lnSpc>
                  <a:spcPct val="100282"/>
                </a:lnSpc>
              </a:pPr>
              <a:r>
                <a:rPr lang="en-US" altLang="zh-CN" sz="3200" b="1" dirty="0"/>
                <a:t>Future Work</a:t>
              </a:r>
            </a:p>
            <a:p>
              <a:pPr algn="l">
                <a:lnSpc>
                  <a:spcPct val="100282"/>
                </a:lnSpc>
              </a:pPr>
              <a:endParaRPr lang="zh-CN" altLang="en-US" dirty="0"/>
            </a:p>
          </p:txBody>
        </p:sp>
      </p:grpSp>
      <p:pic>
        <p:nvPicPr>
          <p:cNvPr id="735" name="圆角矩形 2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1962864" y="1695034"/>
            <a:ext cx="2647315" cy="407308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736" name="任意多边形 8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 rot="18660000">
            <a:off x="1548844" y="2046684"/>
            <a:ext cx="3237230" cy="352425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737" name="任意多边形 9"/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>
          <a:xfrm rot="18660000">
            <a:off x="3944540" y="1825069"/>
            <a:ext cx="381635" cy="855344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738" name="0-0-0"/>
          <p:cNvSpPr txBox="1"/>
          <p:nvPr/>
        </p:nvSpPr>
        <p:spPr>
          <a:xfrm>
            <a:off x="2327318" y="3023658"/>
            <a:ext cx="2057400" cy="15367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sz="1600" b="1" dirty="0"/>
              <a:t>Technological Advancements </a:t>
            </a:r>
            <a:r>
              <a:rPr lang="en-US" altLang="zh-CN" sz="1600" dirty="0"/>
              <a:t>Explore advanced algorithms and models, integrate multi-source data, and enhance adaptability to a changing market environment.</a:t>
            </a:r>
          </a:p>
        </p:txBody>
      </p:sp>
      <p:pic>
        <p:nvPicPr>
          <p:cNvPr id="740" name="任意多边形 10"/>
          <p:cNvPicPr>
            <a:picLocks noChangeAspect="1"/>
          </p:cNvPicPr>
          <p:nvPr/>
        </p:nvPicPr>
        <p:blipFill>
          <a:blip r:embed="rId7">
            <a:lum/>
          </a:blip>
          <a:srcRect/>
          <a:stretch>
            <a:fillRect/>
          </a:stretch>
        </p:blipFill>
        <p:spPr>
          <a:xfrm>
            <a:off x="2247979" y="5105320"/>
            <a:ext cx="2084705" cy="20891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741" name="序号-0"/>
          <p:cNvSpPr txBox="1"/>
          <p:nvPr/>
        </p:nvSpPr>
        <p:spPr>
          <a:xfrm>
            <a:off x="3854370" y="2174478"/>
            <a:ext cx="584200" cy="2667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10282"/>
              </a:lnSpc>
            </a:pPr>
            <a:r>
              <a:rPr sz="1600" b="0" i="0" u="none" spc="0">
                <a:solidFill>
                  <a:srgbClr val="FFFFFF">
                    <a:alpha val="100000"/>
                  </a:srgbClr>
                </a:solidFill>
              </a:rPr>
              <a:t>01</a:t>
            </a:r>
            <a:endParaRPr lang="zh-CN" altLang="en-US"/>
          </a:p>
        </p:txBody>
      </p:sp>
      <p:pic>
        <p:nvPicPr>
          <p:cNvPr id="742" name="圆角矩形 13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>
          <a:xfrm>
            <a:off x="4849733" y="1700259"/>
            <a:ext cx="2640965" cy="408136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743" name="任意多边形 14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 rot="18660000">
            <a:off x="4442063" y="2046684"/>
            <a:ext cx="3237230" cy="352425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744" name="任意多边形 15"/>
          <p:cNvPicPr>
            <a:picLocks noChangeAspect="1"/>
          </p:cNvPicPr>
          <p:nvPr/>
        </p:nvPicPr>
        <p:blipFill>
          <a:blip r:embed="rId9">
            <a:lum/>
          </a:blip>
          <a:srcRect/>
          <a:stretch>
            <a:fillRect/>
          </a:stretch>
        </p:blipFill>
        <p:spPr>
          <a:xfrm rot="18660000">
            <a:off x="6837600" y="1825069"/>
            <a:ext cx="381635" cy="855344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745" name="0-1-0"/>
          <p:cNvSpPr txBox="1"/>
          <p:nvPr/>
        </p:nvSpPr>
        <p:spPr>
          <a:xfrm>
            <a:off x="5174667" y="3005220"/>
            <a:ext cx="2006600" cy="15367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Application Expansion</a:t>
            </a:r>
          </a:p>
          <a:p>
            <a:r>
              <a:rPr lang="en-US" altLang="zh-CN" sz="1600" dirty="0"/>
              <a:t>Apply predictions to personalized marketing, assist in customized recommendations, and improve efficiency in supply chain management.</a:t>
            </a:r>
          </a:p>
        </p:txBody>
      </p:sp>
      <p:pic>
        <p:nvPicPr>
          <p:cNvPr id="747" name="任意多边形 18"/>
          <p:cNvPicPr>
            <a:picLocks noChangeAspect="1"/>
          </p:cNvPicPr>
          <p:nvPr/>
        </p:nvPicPr>
        <p:blipFill>
          <a:blip r:embed="rId10">
            <a:lum/>
          </a:blip>
          <a:srcRect/>
          <a:stretch>
            <a:fillRect/>
          </a:stretch>
        </p:blipFill>
        <p:spPr>
          <a:xfrm>
            <a:off x="5141198" y="5105320"/>
            <a:ext cx="2084705" cy="20891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748" name="序号-1"/>
          <p:cNvSpPr txBox="1"/>
          <p:nvPr/>
        </p:nvSpPr>
        <p:spPr>
          <a:xfrm>
            <a:off x="6767750" y="2174478"/>
            <a:ext cx="533400" cy="2667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10282"/>
              </a:lnSpc>
            </a:pPr>
            <a:r>
              <a:rPr sz="1600" b="0" i="0" u="none" spc="0">
                <a:solidFill>
                  <a:srgbClr val="FFFFFF">
                    <a:alpha val="100000"/>
                  </a:srgbClr>
                </a:solidFill>
              </a:rPr>
              <a:t>02</a:t>
            </a:r>
            <a:endParaRPr lang="zh-CN" altLang="en-US"/>
          </a:p>
        </p:txBody>
      </p:sp>
      <p:pic>
        <p:nvPicPr>
          <p:cNvPr id="749" name="圆角矩形 22"/>
          <p:cNvPicPr>
            <a:picLocks noChangeAspect="1"/>
          </p:cNvPicPr>
          <p:nvPr/>
        </p:nvPicPr>
        <p:blipFill>
          <a:blip r:embed="rId11">
            <a:lum/>
          </a:blip>
          <a:srcRect/>
          <a:stretch>
            <a:fillRect/>
          </a:stretch>
        </p:blipFill>
        <p:spPr>
          <a:xfrm>
            <a:off x="7784600" y="1720486"/>
            <a:ext cx="2593067" cy="402885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750" name="任意多边形 23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 rot="18660000">
            <a:off x="7334964" y="2046684"/>
            <a:ext cx="3237229" cy="352424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751" name="任意多边形 24"/>
          <p:cNvPicPr>
            <a:picLocks noChangeAspect="1"/>
          </p:cNvPicPr>
          <p:nvPr/>
        </p:nvPicPr>
        <p:blipFill>
          <a:blip r:embed="rId12">
            <a:lum/>
          </a:blip>
          <a:srcRect/>
          <a:stretch>
            <a:fillRect/>
          </a:stretch>
        </p:blipFill>
        <p:spPr>
          <a:xfrm rot="18660000">
            <a:off x="9730661" y="1825069"/>
            <a:ext cx="381635" cy="855344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752" name="0-2-0"/>
          <p:cNvSpPr txBox="1"/>
          <p:nvPr/>
        </p:nvSpPr>
        <p:spPr>
          <a:xfrm>
            <a:off x="8098552" y="3036798"/>
            <a:ext cx="1955800" cy="12827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sz="1600" b="1" dirty="0"/>
              <a:t>Ongoing Research</a:t>
            </a:r>
          </a:p>
          <a:p>
            <a:r>
              <a:rPr lang="en-US" altLang="zh-CN" sz="1600" dirty="0"/>
              <a:t>Track user behavior changes, update models in a timely manner, and stay aligned with industry innovations.</a:t>
            </a:r>
          </a:p>
        </p:txBody>
      </p:sp>
      <p:pic>
        <p:nvPicPr>
          <p:cNvPr id="754" name="任意多边形 27"/>
          <p:cNvPicPr>
            <a:picLocks noChangeAspect="1"/>
          </p:cNvPicPr>
          <p:nvPr/>
        </p:nvPicPr>
        <p:blipFill>
          <a:blip r:embed="rId13">
            <a:lum/>
          </a:blip>
          <a:srcRect/>
          <a:stretch>
            <a:fillRect/>
          </a:stretch>
        </p:blipFill>
        <p:spPr>
          <a:xfrm>
            <a:off x="8034100" y="5105320"/>
            <a:ext cx="2084704" cy="20891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755" name="序号-2"/>
          <p:cNvSpPr txBox="1"/>
          <p:nvPr/>
        </p:nvSpPr>
        <p:spPr>
          <a:xfrm>
            <a:off x="9643031" y="2174478"/>
            <a:ext cx="558800" cy="2667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10282"/>
              </a:lnSpc>
            </a:pPr>
            <a:r>
              <a:rPr sz="1600" b="0" i="0" u="none" spc="0">
                <a:solidFill>
                  <a:srgbClr val="FFFFFF">
                    <a:alpha val="100000"/>
                  </a:srgbClr>
                </a:solidFill>
              </a:rPr>
              <a:t>03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100000"/>
              </a:srgbClr>
            </a:gs>
            <a:gs pos="100000">
              <a:srgbClr val="DCD8F8">
                <a:alpha val="10000"/>
              </a:srgb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PT世界-www.pptx.cn-3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>
          <a:xfrm>
            <a:off x="1114331" y="16193"/>
            <a:ext cx="3556630" cy="6308723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73" name="任意多边形: 形状 19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 flipH="1">
            <a:off x="10873964" y="5938760"/>
            <a:ext cx="1318036" cy="9192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grpSp>
        <p:nvGrpSpPr>
          <p:cNvPr id="74" name="组合 37"/>
          <p:cNvGrpSpPr/>
          <p:nvPr/>
        </p:nvGrpSpPr>
        <p:grpSpPr>
          <a:xfrm>
            <a:off x="4074289" y="6191231"/>
            <a:ext cx="834000" cy="596938"/>
            <a:chOff x="4074289" y="6191231"/>
            <a:chExt cx="834000" cy="596938"/>
          </a:xfrm>
        </p:grpSpPr>
        <p:pic>
          <p:nvPicPr>
            <p:cNvPr id="75" name="椭圆 38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074289" y="6191231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76" name="椭圆 39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226660" y="6191231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77" name="椭圆 40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379032" y="6191231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78" name="椭圆 41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531487" y="6191231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79" name="椭圆 42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683859" y="6191231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80" name="椭圆 43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836231" y="6191231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81" name="椭圆 44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074289" y="636619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82" name="椭圆 45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226660" y="636619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83" name="椭圆 46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379032" y="636619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84" name="椭圆 47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531487" y="636619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85" name="椭圆 48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683859" y="636619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86" name="椭圆 49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836231" y="636619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87" name="椭圆 50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074289" y="6541156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88" name="椭圆 51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226660" y="6541156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89" name="椭圆 52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379032" y="6541156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90" name="椭圆 53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531487" y="6541156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91" name="椭圆 54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683859" y="6541156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92" name="椭圆 55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836231" y="6541156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93" name="椭圆 56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074289" y="671611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94" name="椭圆 57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226660" y="671611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95" name="椭圆 58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379032" y="671611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96" name="椭圆 59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531487" y="671611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97" name="椭圆 60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683859" y="671611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98" name="椭圆 61"/>
            <p:cNvPicPr>
              <a:picLocks noChangeAspect="1"/>
            </p:cNvPicPr>
            <p:nvPr/>
          </p:nvPicPr>
          <p:blipFill>
            <a:blip r:embed="rId4">
              <a:lum/>
            </a:blip>
            <a:srcRect/>
            <a:stretch>
              <a:fillRect/>
            </a:stretch>
          </p:blipFill>
          <p:spPr>
            <a:xfrm>
              <a:off x="4836231" y="671611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</p:grpSp>
      <p:sp>
        <p:nvSpPr>
          <p:cNvPr id="101" name="PPT世界-www.pptx.cn-5"/>
          <p:cNvSpPr txBox="1"/>
          <p:nvPr/>
        </p:nvSpPr>
        <p:spPr>
          <a:xfrm>
            <a:off x="1282615" y="2124830"/>
            <a:ext cx="3204778" cy="3048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dist">
              <a:lnSpc>
                <a:spcPct val="100282"/>
              </a:lnSpc>
            </a:pPr>
            <a:r>
              <a:rPr sz="3600" b="0" i="0" u="none" spc="400" dirty="0">
                <a:solidFill>
                  <a:srgbClr val="FFFFFF">
                    <a:alpha val="100000"/>
                  </a:srgbClr>
                </a:solidFill>
              </a:rPr>
              <a:t>CONTENTS</a:t>
            </a:r>
            <a:endParaRPr lang="zh-CN" altLang="en-US" sz="3600" dirty="0"/>
          </a:p>
        </p:txBody>
      </p:sp>
      <p:sp>
        <p:nvSpPr>
          <p:cNvPr id="102" name="PPT世界-www.pptx.cn-6"/>
          <p:cNvSpPr txBox="1"/>
          <p:nvPr/>
        </p:nvSpPr>
        <p:spPr>
          <a:xfrm>
            <a:off x="991588" y="992575"/>
            <a:ext cx="2964102" cy="1107996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endParaRPr lang="zh-CN" altLang="en-US" dirty="0"/>
          </a:p>
        </p:txBody>
      </p:sp>
      <p:pic>
        <p:nvPicPr>
          <p:cNvPr id="103" name="椭圆 21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>
            <a:off x="5548828" y="960953"/>
            <a:ext cx="624840" cy="6248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104" name="0-0"/>
          <p:cNvSpPr txBox="1"/>
          <p:nvPr/>
        </p:nvSpPr>
        <p:spPr>
          <a:xfrm>
            <a:off x="6419908" y="1048623"/>
            <a:ext cx="5466080" cy="4318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lang="en-US" altLang="zh-CN" sz="2800" dirty="0"/>
              <a:t>Introduction</a:t>
            </a:r>
            <a:endParaRPr lang="zh-CN" altLang="en-US" dirty="0"/>
          </a:p>
        </p:txBody>
      </p:sp>
      <p:sp>
        <p:nvSpPr>
          <p:cNvPr id="105" name="序号-0"/>
          <p:cNvSpPr txBox="1"/>
          <p:nvPr/>
        </p:nvSpPr>
        <p:spPr>
          <a:xfrm>
            <a:off x="5525889" y="1088390"/>
            <a:ext cx="673100" cy="36957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r>
              <a:rPr sz="2400" b="0" i="0" u="none" spc="0">
                <a:solidFill>
                  <a:srgbClr val="FFFFFF">
                    <a:alpha val="100000"/>
                  </a:srgbClr>
                </a:solidFill>
              </a:rPr>
              <a:t>1</a:t>
            </a:r>
            <a:endParaRPr lang="zh-CN" altLang="en-US"/>
          </a:p>
        </p:txBody>
      </p:sp>
      <p:pic>
        <p:nvPicPr>
          <p:cNvPr id="106" name="椭圆 7"/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>
          <a:xfrm>
            <a:off x="5548828" y="2065655"/>
            <a:ext cx="624840" cy="6248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107" name="0-1"/>
          <p:cNvSpPr txBox="1"/>
          <p:nvPr/>
        </p:nvSpPr>
        <p:spPr>
          <a:xfrm>
            <a:off x="6419908" y="2162175"/>
            <a:ext cx="5466080" cy="4318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lang="en-US" altLang="zh-CN" sz="2800" b="0" i="0" u="none" spc="0" dirty="0">
                <a:solidFill>
                  <a:srgbClr val="383838">
                    <a:alpha val="100000"/>
                  </a:srgbClr>
                </a:solidFill>
              </a:rPr>
              <a:t>Feature Engineering</a:t>
            </a:r>
            <a:endParaRPr lang="zh-CN" altLang="en-US" dirty="0"/>
          </a:p>
        </p:txBody>
      </p:sp>
      <p:sp>
        <p:nvSpPr>
          <p:cNvPr id="108" name="序号-1"/>
          <p:cNvSpPr txBox="1"/>
          <p:nvPr/>
        </p:nvSpPr>
        <p:spPr>
          <a:xfrm>
            <a:off x="5523031" y="2193905"/>
            <a:ext cx="675639" cy="36893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r>
              <a:rPr sz="2400" b="0" i="0" u="none" spc="0">
                <a:solidFill>
                  <a:srgbClr val="FFFFFF">
                    <a:alpha val="100000"/>
                  </a:srgbClr>
                </a:solidFill>
              </a:rPr>
              <a:t>2</a:t>
            </a:r>
            <a:endParaRPr lang="zh-CN" altLang="en-US"/>
          </a:p>
        </p:txBody>
      </p:sp>
      <p:pic>
        <p:nvPicPr>
          <p:cNvPr id="109" name="椭圆 11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>
            <a:off x="5548828" y="3170555"/>
            <a:ext cx="624840" cy="6248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110" name="0-2"/>
          <p:cNvSpPr txBox="1"/>
          <p:nvPr/>
        </p:nvSpPr>
        <p:spPr>
          <a:xfrm>
            <a:off x="6419908" y="3267075"/>
            <a:ext cx="5466080" cy="4318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lang="en-US" sz="2800" b="0" i="0" u="none" spc="0" dirty="0">
                <a:solidFill>
                  <a:srgbClr val="383838">
                    <a:alpha val="100000"/>
                  </a:srgbClr>
                </a:solidFill>
              </a:rPr>
              <a:t>Model Applications</a:t>
            </a:r>
            <a:endParaRPr lang="zh-CN" altLang="en-US" dirty="0"/>
          </a:p>
        </p:txBody>
      </p:sp>
      <p:sp>
        <p:nvSpPr>
          <p:cNvPr id="111" name="序号-2"/>
          <p:cNvSpPr txBox="1"/>
          <p:nvPr/>
        </p:nvSpPr>
        <p:spPr>
          <a:xfrm>
            <a:off x="5523031" y="3298805"/>
            <a:ext cx="675639" cy="36893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r>
              <a:rPr sz="2400" b="0" i="0" u="none" spc="0">
                <a:solidFill>
                  <a:srgbClr val="FFFFFF">
                    <a:alpha val="100000"/>
                  </a:srgbClr>
                </a:solidFill>
              </a:rPr>
              <a:t>3</a:t>
            </a:r>
            <a:endParaRPr lang="zh-CN" altLang="en-US"/>
          </a:p>
        </p:txBody>
      </p:sp>
      <p:pic>
        <p:nvPicPr>
          <p:cNvPr id="112" name="椭圆 15"/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>
          <a:xfrm>
            <a:off x="5548828" y="4275454"/>
            <a:ext cx="624840" cy="6248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113" name="0-3"/>
          <p:cNvSpPr txBox="1"/>
          <p:nvPr/>
        </p:nvSpPr>
        <p:spPr>
          <a:xfrm>
            <a:off x="6419908" y="4371974"/>
            <a:ext cx="5466080" cy="4318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lang="en-US" sz="2800" b="0" i="0" u="none" spc="0" dirty="0">
                <a:solidFill>
                  <a:srgbClr val="383838">
                    <a:alpha val="100000"/>
                  </a:srgbClr>
                </a:solidFill>
              </a:rPr>
              <a:t>Experimental Results</a:t>
            </a:r>
            <a:endParaRPr lang="zh-CN" altLang="en-US" dirty="0"/>
          </a:p>
        </p:txBody>
      </p:sp>
      <p:sp>
        <p:nvSpPr>
          <p:cNvPr id="114" name="序号-3"/>
          <p:cNvSpPr txBox="1"/>
          <p:nvPr/>
        </p:nvSpPr>
        <p:spPr>
          <a:xfrm>
            <a:off x="5523031" y="4403407"/>
            <a:ext cx="675639" cy="36893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r>
              <a:rPr sz="2400" b="0" i="0" u="none" spc="0">
                <a:solidFill>
                  <a:srgbClr val="FFFFFF">
                    <a:alpha val="100000"/>
                  </a:srgbClr>
                </a:solidFill>
              </a:rPr>
              <a:t>4</a:t>
            </a:r>
            <a:endParaRPr lang="zh-CN" altLang="en-US"/>
          </a:p>
        </p:txBody>
      </p:sp>
      <p:pic>
        <p:nvPicPr>
          <p:cNvPr id="115" name="椭圆 18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>
            <a:off x="5548828" y="5380355"/>
            <a:ext cx="624840" cy="6248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116" name="0-4"/>
          <p:cNvSpPr txBox="1"/>
          <p:nvPr/>
        </p:nvSpPr>
        <p:spPr>
          <a:xfrm>
            <a:off x="6419908" y="5476875"/>
            <a:ext cx="5466080" cy="4318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lang="en-US" sz="2800" b="0" i="0" u="none" spc="0" dirty="0">
                <a:solidFill>
                  <a:srgbClr val="383838">
                    <a:alpha val="100000"/>
                  </a:srgbClr>
                </a:solidFill>
              </a:rPr>
              <a:t>Conclusion</a:t>
            </a:r>
            <a:endParaRPr lang="zh-CN" altLang="en-US" dirty="0"/>
          </a:p>
        </p:txBody>
      </p:sp>
      <p:sp>
        <p:nvSpPr>
          <p:cNvPr id="117" name="序号-4"/>
          <p:cNvSpPr txBox="1"/>
          <p:nvPr/>
        </p:nvSpPr>
        <p:spPr>
          <a:xfrm>
            <a:off x="5523031" y="5508407"/>
            <a:ext cx="675639" cy="36893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r>
              <a:rPr sz="2400" b="0" i="0" u="none" spc="0">
                <a:solidFill>
                  <a:srgbClr val="FFFFFF">
                    <a:alpha val="100000"/>
                  </a:srgbClr>
                </a:solidFill>
              </a:rPr>
              <a:t>5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100000"/>
              </a:srgbClr>
            </a:gs>
            <a:gs pos="100000">
              <a:srgbClr val="DCD8F8">
                <a:alpha val="10000"/>
              </a:srgb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任意多边形: 形状 183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>
          <a:xfrm>
            <a:off x="0" y="5923520"/>
            <a:ext cx="1302796" cy="9192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787" name="0-0"/>
          <p:cNvSpPr txBox="1"/>
          <p:nvPr/>
        </p:nvSpPr>
        <p:spPr>
          <a:xfrm>
            <a:off x="651398" y="2446559"/>
            <a:ext cx="8623300" cy="99059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20282"/>
              </a:lnSpc>
            </a:pPr>
            <a:r>
              <a:rPr lang="en-US" sz="5400" b="0" i="0" u="none" spc="0" dirty="0">
                <a:solidFill>
                  <a:srgbClr val="513BDB">
                    <a:alpha val="100000"/>
                  </a:srgbClr>
                </a:solidFill>
              </a:rPr>
              <a:t>THANKS FOR LISTENING</a:t>
            </a:r>
            <a:endParaRPr lang="zh-CN" altLang="en-US" dirty="0"/>
          </a:p>
        </p:txBody>
      </p:sp>
      <p:pic>
        <p:nvPicPr>
          <p:cNvPr id="792" name="直接连接符 127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>
            <a:off x="766649" y="3482957"/>
            <a:ext cx="5418927" cy="5715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793" name="0-2"/>
          <p:cNvSpPr txBox="1"/>
          <p:nvPr/>
        </p:nvSpPr>
        <p:spPr>
          <a:xfrm>
            <a:off x="766649" y="5115956"/>
            <a:ext cx="1640114" cy="49529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r>
              <a:rPr sz="1600" b="0" i="0" u="none" spc="0">
                <a:solidFill>
                  <a:srgbClr val="FFFFFF">
                    <a:alpha val="100000"/>
                  </a:srgbClr>
                </a:solidFill>
              </a:rPr>
              <a:t>演讲人：比小格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100000"/>
              </a:srgbClr>
            </a:gs>
            <a:gs pos="100000">
              <a:srgbClr val="DCD8F8">
                <a:alpha val="10000"/>
              </a:srgb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05"/>
          <p:cNvGrpSpPr/>
          <p:nvPr/>
        </p:nvGrpSpPr>
        <p:grpSpPr>
          <a:xfrm>
            <a:off x="4803970" y="6261062"/>
            <a:ext cx="834000" cy="596938"/>
            <a:chOff x="4803970" y="6261062"/>
            <a:chExt cx="834000" cy="596938"/>
          </a:xfrm>
        </p:grpSpPr>
        <p:pic>
          <p:nvPicPr>
            <p:cNvPr id="120" name="椭圆 2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21" name="椭圆 2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22" name="椭圆 2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23" name="椭圆 2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24" name="椭圆 2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25" name="椭圆 2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26" name="椭圆 2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27" name="椭圆 2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28" name="椭圆 3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29" name="椭圆 3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30" name="椭圆 3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31" name="椭圆 3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32" name="椭圆 3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33" name="椭圆 3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34" name="椭圆 3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35" name="椭圆 3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36" name="椭圆 3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37" name="椭圆 3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38" name="椭圆 4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39" name="椭圆 4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40" name="椭圆 4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41" name="椭圆 4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42" name="椭圆 4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43" name="椭圆 4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</p:grpSp>
      <p:pic>
        <p:nvPicPr>
          <p:cNvPr id="144" name="任意多边形: 形状 99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 flipH="1">
            <a:off x="10891761" y="5907521"/>
            <a:ext cx="1318036" cy="9192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grpSp>
        <p:nvGrpSpPr>
          <p:cNvPr id="146" name="组合 132"/>
          <p:cNvGrpSpPr/>
          <p:nvPr/>
        </p:nvGrpSpPr>
        <p:grpSpPr>
          <a:xfrm>
            <a:off x="5637970" y="37943"/>
            <a:ext cx="834000" cy="596938"/>
            <a:chOff x="5637970" y="37943"/>
            <a:chExt cx="834000" cy="596938"/>
          </a:xfrm>
        </p:grpSpPr>
        <p:pic>
          <p:nvPicPr>
            <p:cNvPr id="147" name="椭圆 13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48" name="椭圆 13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49" name="椭圆 13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50" name="椭圆 13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51" name="椭圆 13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52" name="椭圆 13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53" name="椭圆 13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54" name="椭圆 14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55" name="椭圆 14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56" name="椭圆 14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57" name="椭圆 14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58" name="椭圆 14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59" name="椭圆 14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60" name="椭圆 14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61" name="椭圆 14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62" name="椭圆 14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63" name="椭圆 14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64" name="椭圆 15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65" name="椭圆 15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66" name="椭圆 15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67" name="椭圆 15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68" name="椭圆 15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69" name="椭圆 15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70" name="椭圆 15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</p:grpSp>
      <p:pic>
        <p:nvPicPr>
          <p:cNvPr id="171" name="任意多边形: 形状 165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 rot="2431403" flipH="1">
            <a:off x="1831860" y="484567"/>
            <a:ext cx="3763230" cy="80187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172" name="任意多边形: 形状 119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 rot="2371790" flipH="1">
            <a:off x="-1424241" y="1018942"/>
            <a:ext cx="7428801" cy="4015268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grpSp>
        <p:nvGrpSpPr>
          <p:cNvPr id="173" name="组合 172"/>
          <p:cNvGrpSpPr/>
          <p:nvPr/>
        </p:nvGrpSpPr>
        <p:grpSpPr>
          <a:xfrm rot="4780737">
            <a:off x="-1453034" y="3482571"/>
            <a:ext cx="2767104" cy="2522773"/>
            <a:chOff x="-1453034" y="3482571"/>
            <a:chExt cx="2767104" cy="2522773"/>
          </a:xfrm>
        </p:grpSpPr>
        <p:pic>
          <p:nvPicPr>
            <p:cNvPr id="174" name="任意多边形: 形状 121"/>
            <p:cNvPicPr>
              <a:picLocks noChangeAspect="1"/>
            </p:cNvPicPr>
            <p:nvPr/>
          </p:nvPicPr>
          <p:blipFill>
            <a:blip r:embed="rId6">
              <a:lum/>
            </a:blip>
            <a:srcRect/>
            <a:stretch>
              <a:fillRect/>
            </a:stretch>
          </p:blipFill>
          <p:spPr>
            <a:xfrm rot="19215086" flipH="1">
              <a:off x="-955431" y="4091616"/>
              <a:ext cx="1536153" cy="300391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75" name="任意多边形: 形状 123"/>
            <p:cNvPicPr>
              <a:picLocks noChangeAspect="1"/>
            </p:cNvPicPr>
            <p:nvPr/>
          </p:nvPicPr>
          <p:blipFill>
            <a:blip r:embed="rId7">
              <a:lum/>
            </a:blip>
            <a:srcRect/>
            <a:stretch>
              <a:fillRect/>
            </a:stretch>
          </p:blipFill>
          <p:spPr>
            <a:xfrm rot="19235806" flipH="1">
              <a:off x="-1451962" y="4247225"/>
              <a:ext cx="2764960" cy="99346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76" name="任意多边形: 形状 125"/>
            <p:cNvPicPr>
              <a:picLocks noChangeAspect="1"/>
            </p:cNvPicPr>
            <p:nvPr/>
          </p:nvPicPr>
          <p:blipFill>
            <a:blip r:embed="rId8">
              <a:lum/>
            </a:blip>
            <a:srcRect/>
            <a:stretch>
              <a:fillRect/>
            </a:stretch>
          </p:blipFill>
          <p:spPr>
            <a:xfrm rot="19215086" flipH="1">
              <a:off x="-770720" y="4652587"/>
              <a:ext cx="193991" cy="211118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</p:grpSp>
      <p:pic>
        <p:nvPicPr>
          <p:cNvPr id="178" name="椭圆 2"/>
          <p:cNvPicPr>
            <a:picLocks noChangeAspect="1"/>
          </p:cNvPicPr>
          <p:nvPr/>
        </p:nvPicPr>
        <p:blipFill>
          <a:blip r:embed="rId9">
            <a:lum/>
          </a:blip>
          <a:srcRect/>
          <a:stretch>
            <a:fillRect/>
          </a:stretch>
        </p:blipFill>
        <p:spPr>
          <a:xfrm>
            <a:off x="8306434" y="2256155"/>
            <a:ext cx="1278255" cy="127825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179" name="0-0"/>
          <p:cNvSpPr txBox="1"/>
          <p:nvPr/>
        </p:nvSpPr>
        <p:spPr>
          <a:xfrm>
            <a:off x="6127750" y="3687445"/>
            <a:ext cx="5638800" cy="147701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r>
              <a:rPr lang="en-US" sz="4800" b="0" i="0" u="none" spc="0" dirty="0">
                <a:solidFill>
                  <a:srgbClr val="151515">
                    <a:alpha val="100000"/>
                  </a:srgbClr>
                </a:solidFill>
              </a:rPr>
              <a:t>Introduction</a:t>
            </a:r>
            <a:endParaRPr lang="zh-CN" altLang="en-US" dirty="0"/>
          </a:p>
        </p:txBody>
      </p:sp>
      <p:sp>
        <p:nvSpPr>
          <p:cNvPr id="180" name="序号"/>
          <p:cNvSpPr txBox="1"/>
          <p:nvPr/>
        </p:nvSpPr>
        <p:spPr>
          <a:xfrm>
            <a:off x="7953374" y="2465069"/>
            <a:ext cx="1984375" cy="86042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r>
              <a:rPr sz="5000" b="0" i="0" u="none" spc="0">
                <a:solidFill>
                  <a:srgbClr val="FFFFFF">
                    <a:alpha val="100000"/>
                  </a:srgbClr>
                </a:solidFill>
              </a:rPr>
              <a:t>01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100000"/>
              </a:srgbClr>
            </a:gs>
            <a:gs pos="100000">
              <a:srgbClr val="DCD8F8">
                <a:alpha val="10000"/>
              </a:srgb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63115" y="436959"/>
            <a:ext cx="11530335" cy="495299"/>
            <a:chOff x="363115" y="436959"/>
            <a:chExt cx="11530335" cy="495299"/>
          </a:xfrm>
        </p:grpSpPr>
        <p:pic>
          <p:nvPicPr>
            <p:cNvPr id="183" name="等腰三角形 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 rot="5400000">
              <a:off x="263060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184" name="任意多边形: 形状 8"/>
            <p:cNvPicPr>
              <a:picLocks noChangeAspect="1"/>
            </p:cNvPicPr>
            <p:nvPr/>
          </p:nvPicPr>
          <p:blipFill>
            <a:blip r:embed="rId3">
              <a:lum/>
            </a:blip>
            <a:srcRect/>
            <a:stretch>
              <a:fillRect/>
            </a:stretch>
          </p:blipFill>
          <p:spPr>
            <a:xfrm rot="5400000">
              <a:off x="421413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sp>
          <p:nvSpPr>
            <p:cNvPr id="185" name="0"/>
            <p:cNvSpPr txBox="1"/>
            <p:nvPr/>
          </p:nvSpPr>
          <p:spPr>
            <a:xfrm>
              <a:off x="692050" y="436959"/>
              <a:ext cx="11607800" cy="495299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  <p:txBody>
            <a:bodyPr vert="horz" anchor="ctr" anchorCtr="0">
              <a:noAutofit/>
            </a:bodyPr>
            <a:lstStyle/>
            <a:p>
              <a:pPr algn="l">
                <a:lnSpc>
                  <a:spcPct val="100282"/>
                </a:lnSpc>
              </a:pPr>
              <a:r>
                <a:rPr lang="en-US" sz="3200" b="0" i="0" u="none" spc="0" dirty="0">
                  <a:solidFill>
                    <a:srgbClr val="513BDB">
                      <a:alpha val="100000"/>
                    </a:srgbClr>
                  </a:solidFill>
                </a:rPr>
                <a:t>Background</a:t>
              </a:r>
              <a:endParaRPr lang="zh-CN" altLang="en-US" dirty="0"/>
            </a:p>
          </p:txBody>
        </p:sp>
      </p:grpSp>
      <p:pic>
        <p:nvPicPr>
          <p:cNvPr id="186" name="图片 185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889888" y="1640772"/>
            <a:ext cx="1109473" cy="338273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187" name="0-0"/>
          <p:cNvSpPr txBox="1"/>
          <p:nvPr/>
        </p:nvSpPr>
        <p:spPr>
          <a:xfrm>
            <a:off x="823258" y="2061163"/>
            <a:ext cx="599440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lang="en-US" altLang="zh-CN" dirty="0"/>
              <a:t>The Rapid Development of E-commerce</a:t>
            </a:r>
            <a:endParaRPr lang="zh-CN" altLang="en-US" dirty="0"/>
          </a:p>
        </p:txBody>
      </p:sp>
      <p:sp>
        <p:nvSpPr>
          <p:cNvPr id="188" name="0-0-0"/>
          <p:cNvSpPr txBox="1"/>
          <p:nvPr/>
        </p:nvSpPr>
        <p:spPr>
          <a:xfrm>
            <a:off x="823247" y="2392770"/>
            <a:ext cx="6083300" cy="2540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16491"/>
              </a:lnSpc>
            </a:pPr>
            <a:r>
              <a:rPr lang="en-US" altLang="zh-CN" sz="1400" dirty="0"/>
              <a:t>With advancements in internet technology, the scale of the e-commerce market continues to expand, and competition becomes increasingly fierce.</a:t>
            </a:r>
            <a:endParaRPr lang="zh-CN" altLang="en-US" dirty="0"/>
          </a:p>
        </p:txBody>
      </p:sp>
      <p:pic>
        <p:nvPicPr>
          <p:cNvPr id="189" name="图片 188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>
            <a:off x="889934" y="3174297"/>
            <a:ext cx="2056483" cy="338273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190" name="0-1"/>
          <p:cNvSpPr txBox="1"/>
          <p:nvPr/>
        </p:nvSpPr>
        <p:spPr>
          <a:xfrm>
            <a:off x="823223" y="3595165"/>
            <a:ext cx="593090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b="1" dirty="0"/>
              <a:t>Changes in Consumer Behavior</a:t>
            </a:r>
          </a:p>
        </p:txBody>
      </p:sp>
      <p:sp>
        <p:nvSpPr>
          <p:cNvPr id="191" name="0-1-0"/>
          <p:cNvSpPr txBox="1"/>
          <p:nvPr/>
        </p:nvSpPr>
        <p:spPr>
          <a:xfrm>
            <a:off x="823247" y="4086119"/>
            <a:ext cx="6083300" cy="2540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16491"/>
              </a:lnSpc>
            </a:pPr>
            <a:r>
              <a:rPr lang="en-US" altLang="zh-CN" sz="1400" dirty="0"/>
              <a:t>Consumers’ purchasing habits and preferences are becoming more diverse, and their demands for a better shopping experience are constantly increasing.</a:t>
            </a:r>
            <a:endParaRPr lang="zh-CN" altLang="en-US" dirty="0"/>
          </a:p>
        </p:txBody>
      </p:sp>
      <p:pic>
        <p:nvPicPr>
          <p:cNvPr id="192" name="图片 191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889888" y="4708457"/>
            <a:ext cx="1109473" cy="338273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193" name="0-2"/>
          <p:cNvSpPr txBox="1"/>
          <p:nvPr/>
        </p:nvSpPr>
        <p:spPr>
          <a:xfrm>
            <a:off x="823199" y="5129325"/>
            <a:ext cx="593090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b="1" dirty="0"/>
              <a:t>The Importance of Repeat Purchases</a:t>
            </a:r>
          </a:p>
        </p:txBody>
      </p:sp>
      <p:sp>
        <p:nvSpPr>
          <p:cNvPr id="194" name="0-2-0"/>
          <p:cNvSpPr txBox="1"/>
          <p:nvPr/>
        </p:nvSpPr>
        <p:spPr>
          <a:xfrm>
            <a:off x="823247" y="5531818"/>
            <a:ext cx="6083300" cy="49529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16491"/>
              </a:lnSpc>
            </a:pPr>
            <a:r>
              <a:rPr lang="en-US" altLang="zh-CN" sz="1400" dirty="0"/>
              <a:t>Repeat purchases are key for e-commerce companies to maintain profitability and growth, playing a critical role in their long-term development.</a:t>
            </a:r>
            <a:endParaRPr lang="zh-CN" altLang="en-US" dirty="0"/>
          </a:p>
        </p:txBody>
      </p:sp>
      <p:sp>
        <p:nvSpPr>
          <p:cNvPr id="195" name="序号-0"/>
          <p:cNvSpPr txBox="1"/>
          <p:nvPr/>
        </p:nvSpPr>
        <p:spPr>
          <a:xfrm>
            <a:off x="1102126" y="1648499"/>
            <a:ext cx="685800" cy="3048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sz="2000" b="0" i="0" u="none" spc="0">
                <a:solidFill>
                  <a:srgbClr val="FFFFFF">
                    <a:alpha val="100000"/>
                  </a:srgbClr>
                </a:solidFill>
              </a:rPr>
              <a:t>01</a:t>
            </a:r>
            <a:endParaRPr lang="zh-CN" altLang="en-US"/>
          </a:p>
        </p:txBody>
      </p:sp>
      <p:sp>
        <p:nvSpPr>
          <p:cNvPr id="196" name="序号-1"/>
          <p:cNvSpPr txBox="1"/>
          <p:nvPr/>
        </p:nvSpPr>
        <p:spPr>
          <a:xfrm>
            <a:off x="1102126" y="3184003"/>
            <a:ext cx="685800" cy="3048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sz="2000" b="0" i="0" u="none" spc="0">
                <a:solidFill>
                  <a:srgbClr val="FFA93D">
                    <a:alpha val="100000"/>
                  </a:srgbClr>
                </a:solidFill>
              </a:rPr>
              <a:t>02</a:t>
            </a:r>
            <a:endParaRPr lang="zh-CN" altLang="en-US"/>
          </a:p>
        </p:txBody>
      </p:sp>
      <p:sp>
        <p:nvSpPr>
          <p:cNvPr id="197" name="序号-2"/>
          <p:cNvSpPr txBox="1"/>
          <p:nvPr/>
        </p:nvSpPr>
        <p:spPr>
          <a:xfrm>
            <a:off x="1102126" y="4723455"/>
            <a:ext cx="584200" cy="3048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sz="2000" b="0" i="0" u="none" spc="0">
                <a:solidFill>
                  <a:srgbClr val="FFFFFF">
                    <a:alpha val="100000"/>
                  </a:srgbClr>
                </a:solidFill>
              </a:rPr>
              <a:t>03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100000"/>
              </a:srgbClr>
            </a:gs>
            <a:gs pos="100000">
              <a:srgbClr val="DCD8F8">
                <a:alpha val="10000"/>
              </a:srgb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组合 105"/>
          <p:cNvGrpSpPr/>
          <p:nvPr/>
        </p:nvGrpSpPr>
        <p:grpSpPr>
          <a:xfrm>
            <a:off x="4803970" y="6261062"/>
            <a:ext cx="834000" cy="596938"/>
            <a:chOff x="4803970" y="6261062"/>
            <a:chExt cx="834000" cy="596938"/>
          </a:xfrm>
        </p:grpSpPr>
        <p:pic>
          <p:nvPicPr>
            <p:cNvPr id="250" name="椭圆 2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51" name="椭圆 2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52" name="椭圆 2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53" name="椭圆 2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54" name="椭圆 2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55" name="椭圆 2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56" name="椭圆 2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57" name="椭圆 2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58" name="椭圆 3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59" name="椭圆 3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60" name="椭圆 3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61" name="椭圆 3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62" name="椭圆 3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63" name="椭圆 3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64" name="椭圆 3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65" name="椭圆 3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66" name="椭圆 3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67" name="椭圆 3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68" name="椭圆 4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69" name="椭圆 4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70" name="椭圆 4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71" name="椭圆 4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72" name="椭圆 4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73" name="椭圆 4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</p:grpSp>
      <p:pic>
        <p:nvPicPr>
          <p:cNvPr id="274" name="任意多边形: 形状 99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 flipH="1">
            <a:off x="10891761" y="5907521"/>
            <a:ext cx="1318036" cy="9192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grpSp>
        <p:nvGrpSpPr>
          <p:cNvPr id="276" name="组合 132"/>
          <p:cNvGrpSpPr/>
          <p:nvPr/>
        </p:nvGrpSpPr>
        <p:grpSpPr>
          <a:xfrm>
            <a:off x="5637970" y="37943"/>
            <a:ext cx="834000" cy="596938"/>
            <a:chOff x="5637970" y="37943"/>
            <a:chExt cx="834000" cy="596938"/>
          </a:xfrm>
        </p:grpSpPr>
        <p:pic>
          <p:nvPicPr>
            <p:cNvPr id="277" name="椭圆 13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78" name="椭圆 13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79" name="椭圆 13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80" name="椭圆 13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81" name="椭圆 13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82" name="椭圆 13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83" name="椭圆 13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84" name="椭圆 14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85" name="椭圆 14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86" name="椭圆 14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87" name="椭圆 14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88" name="椭圆 14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89" name="椭圆 14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90" name="椭圆 14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91" name="椭圆 14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92" name="椭圆 14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93" name="椭圆 14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94" name="椭圆 15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95" name="椭圆 15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96" name="椭圆 15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97" name="椭圆 15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98" name="椭圆 15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299" name="椭圆 15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300" name="椭圆 15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</p:grpSp>
      <p:pic>
        <p:nvPicPr>
          <p:cNvPr id="301" name="任意多边形: 形状 165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 rot="2431403" flipH="1">
            <a:off x="1831860" y="484567"/>
            <a:ext cx="3763230" cy="80187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302" name="任意多边形: 形状 119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 rot="2371790" flipH="1">
            <a:off x="-1424241" y="1018942"/>
            <a:ext cx="7428801" cy="4015268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grpSp>
        <p:nvGrpSpPr>
          <p:cNvPr id="303" name="组合 302"/>
          <p:cNvGrpSpPr/>
          <p:nvPr/>
        </p:nvGrpSpPr>
        <p:grpSpPr>
          <a:xfrm rot="4780737">
            <a:off x="-1453034" y="3482571"/>
            <a:ext cx="2767104" cy="2522773"/>
            <a:chOff x="-1453034" y="3482571"/>
            <a:chExt cx="2767104" cy="2522773"/>
          </a:xfrm>
        </p:grpSpPr>
        <p:pic>
          <p:nvPicPr>
            <p:cNvPr id="304" name="任意多边形: 形状 121"/>
            <p:cNvPicPr>
              <a:picLocks noChangeAspect="1"/>
            </p:cNvPicPr>
            <p:nvPr/>
          </p:nvPicPr>
          <p:blipFill>
            <a:blip r:embed="rId6">
              <a:lum/>
            </a:blip>
            <a:srcRect/>
            <a:stretch>
              <a:fillRect/>
            </a:stretch>
          </p:blipFill>
          <p:spPr>
            <a:xfrm rot="19215086" flipH="1">
              <a:off x="-955431" y="4091616"/>
              <a:ext cx="1536153" cy="300391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305" name="任意多边形: 形状 123"/>
            <p:cNvPicPr>
              <a:picLocks noChangeAspect="1"/>
            </p:cNvPicPr>
            <p:nvPr/>
          </p:nvPicPr>
          <p:blipFill>
            <a:blip r:embed="rId7">
              <a:lum/>
            </a:blip>
            <a:srcRect/>
            <a:stretch>
              <a:fillRect/>
            </a:stretch>
          </p:blipFill>
          <p:spPr>
            <a:xfrm rot="19235806" flipH="1">
              <a:off x="-1451962" y="4247225"/>
              <a:ext cx="2764960" cy="99346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306" name="任意多边形: 形状 125"/>
            <p:cNvPicPr>
              <a:picLocks noChangeAspect="1"/>
            </p:cNvPicPr>
            <p:nvPr/>
          </p:nvPicPr>
          <p:blipFill>
            <a:blip r:embed="rId8">
              <a:lum/>
            </a:blip>
            <a:srcRect/>
            <a:stretch>
              <a:fillRect/>
            </a:stretch>
          </p:blipFill>
          <p:spPr>
            <a:xfrm rot="19215086" flipH="1">
              <a:off x="-770720" y="4652587"/>
              <a:ext cx="193991" cy="211118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</p:grpSp>
      <p:pic>
        <p:nvPicPr>
          <p:cNvPr id="308" name="椭圆 2"/>
          <p:cNvPicPr>
            <a:picLocks noChangeAspect="1"/>
          </p:cNvPicPr>
          <p:nvPr/>
        </p:nvPicPr>
        <p:blipFill>
          <a:blip r:embed="rId9">
            <a:lum/>
          </a:blip>
          <a:srcRect/>
          <a:stretch>
            <a:fillRect/>
          </a:stretch>
        </p:blipFill>
        <p:spPr>
          <a:xfrm>
            <a:off x="8306434" y="2256155"/>
            <a:ext cx="1278255" cy="127825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309" name="0-0"/>
          <p:cNvSpPr txBox="1"/>
          <p:nvPr/>
        </p:nvSpPr>
        <p:spPr>
          <a:xfrm>
            <a:off x="6127750" y="3687445"/>
            <a:ext cx="5638800" cy="147701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r>
              <a:rPr lang="en-US" altLang="zh-CN" sz="4800" dirty="0"/>
              <a:t>Feature Engineering</a:t>
            </a:r>
            <a:endParaRPr lang="zh-CN" altLang="en-US" dirty="0"/>
          </a:p>
        </p:txBody>
      </p:sp>
      <p:sp>
        <p:nvSpPr>
          <p:cNvPr id="310" name="序号"/>
          <p:cNvSpPr txBox="1"/>
          <p:nvPr/>
        </p:nvSpPr>
        <p:spPr>
          <a:xfrm>
            <a:off x="7953374" y="2465069"/>
            <a:ext cx="1984375" cy="86042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r>
              <a:rPr sz="5000" b="0" i="0" u="none" spc="0">
                <a:solidFill>
                  <a:srgbClr val="FFFFFF">
                    <a:alpha val="100000"/>
                  </a:srgbClr>
                </a:solidFill>
              </a:rPr>
              <a:t>02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100000"/>
              </a:srgbClr>
            </a:gs>
            <a:gs pos="100000">
              <a:srgbClr val="DCD8F8">
                <a:alpha val="10000"/>
              </a:srgb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组合 360"/>
          <p:cNvGrpSpPr/>
          <p:nvPr/>
        </p:nvGrpSpPr>
        <p:grpSpPr>
          <a:xfrm>
            <a:off x="363115" y="436959"/>
            <a:ext cx="11530335" cy="495299"/>
            <a:chOff x="363115" y="436959"/>
            <a:chExt cx="11530335" cy="495299"/>
          </a:xfrm>
        </p:grpSpPr>
        <p:pic>
          <p:nvPicPr>
            <p:cNvPr id="362" name="等腰三角形 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 rot="5400000">
              <a:off x="263060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363" name="任意多边形: 形状 8"/>
            <p:cNvPicPr>
              <a:picLocks noChangeAspect="1"/>
            </p:cNvPicPr>
            <p:nvPr/>
          </p:nvPicPr>
          <p:blipFill>
            <a:blip r:embed="rId3">
              <a:lum/>
            </a:blip>
            <a:srcRect/>
            <a:stretch>
              <a:fillRect/>
            </a:stretch>
          </p:blipFill>
          <p:spPr>
            <a:xfrm rot="5400000">
              <a:off x="421413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sp>
          <p:nvSpPr>
            <p:cNvPr id="364" name="0"/>
            <p:cNvSpPr txBox="1"/>
            <p:nvPr/>
          </p:nvSpPr>
          <p:spPr>
            <a:xfrm>
              <a:off x="692050" y="436959"/>
              <a:ext cx="11607800" cy="495299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  <p:txBody>
            <a:bodyPr vert="horz" anchor="ctr" anchorCtr="0">
              <a:noAutofit/>
            </a:bodyPr>
            <a:lstStyle/>
            <a:p>
              <a:r>
                <a:rPr lang="en-US" altLang="zh-CN" sz="3200" b="1" dirty="0"/>
                <a:t>Data Overview</a:t>
              </a:r>
            </a:p>
          </p:txBody>
        </p:sp>
      </p:grpSp>
      <p:pic>
        <p:nvPicPr>
          <p:cNvPr id="365" name="椭圆 13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760979" y="1573816"/>
            <a:ext cx="568788" cy="568788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366" name="0-0-0"/>
          <p:cNvSpPr txBox="1"/>
          <p:nvPr/>
        </p:nvSpPr>
        <p:spPr>
          <a:xfrm>
            <a:off x="1522654" y="1911274"/>
            <a:ext cx="4102099" cy="3175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t" anchorCtr="0">
            <a:noAutofit/>
          </a:bodyPr>
          <a:lstStyle/>
          <a:p>
            <a:pPr algn="l">
              <a:lnSpc>
                <a:spcPct val="149775"/>
              </a:lnSpc>
            </a:pPr>
            <a:endParaRPr lang="zh-CN" altLang="en-US" dirty="0"/>
          </a:p>
        </p:txBody>
      </p:sp>
      <p:sp>
        <p:nvSpPr>
          <p:cNvPr id="367" name="0-0"/>
          <p:cNvSpPr txBox="1"/>
          <p:nvPr/>
        </p:nvSpPr>
        <p:spPr>
          <a:xfrm>
            <a:off x="1522654" y="1573816"/>
            <a:ext cx="504190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b="1" dirty="0"/>
              <a:t>Testing and Training Data</a:t>
            </a:r>
          </a:p>
        </p:txBody>
      </p:sp>
      <p:sp>
        <p:nvSpPr>
          <p:cNvPr id="368" name="序号-0"/>
          <p:cNvSpPr txBox="1"/>
          <p:nvPr/>
        </p:nvSpPr>
        <p:spPr>
          <a:xfrm>
            <a:off x="769833" y="1619311"/>
            <a:ext cx="952500" cy="4572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sz="3000" b="0" i="0" u="none" spc="0" dirty="0">
                <a:solidFill>
                  <a:srgbClr val="9789E9">
                    <a:alpha val="100000"/>
                  </a:srgbClr>
                </a:solidFill>
              </a:rPr>
              <a:t>01</a:t>
            </a:r>
            <a:endParaRPr lang="zh-CN" altLang="en-US" dirty="0"/>
          </a:p>
        </p:txBody>
      </p:sp>
      <p:pic>
        <p:nvPicPr>
          <p:cNvPr id="369" name="椭圆 24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760979" y="3208498"/>
            <a:ext cx="568788" cy="568788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371" name="0-1"/>
          <p:cNvSpPr txBox="1"/>
          <p:nvPr/>
        </p:nvSpPr>
        <p:spPr>
          <a:xfrm>
            <a:off x="1522654" y="3208499"/>
            <a:ext cx="431800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b="1" dirty="0"/>
              <a:t>User Information</a:t>
            </a:r>
            <a:endParaRPr lang="en-US" altLang="zh-CN" dirty="0"/>
          </a:p>
        </p:txBody>
      </p:sp>
      <p:sp>
        <p:nvSpPr>
          <p:cNvPr id="372" name="序号-1"/>
          <p:cNvSpPr txBox="1"/>
          <p:nvPr/>
        </p:nvSpPr>
        <p:spPr>
          <a:xfrm>
            <a:off x="756286" y="3253994"/>
            <a:ext cx="952500" cy="4572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sz="3000" b="0" i="0" u="none" spc="0" dirty="0">
                <a:solidFill>
                  <a:srgbClr val="9789E9">
                    <a:alpha val="100000"/>
                  </a:srgbClr>
                </a:solidFill>
              </a:rPr>
              <a:t>02</a:t>
            </a:r>
            <a:endParaRPr lang="zh-CN" altLang="en-US" dirty="0"/>
          </a:p>
        </p:txBody>
      </p:sp>
      <p:pic>
        <p:nvPicPr>
          <p:cNvPr id="373" name="椭圆 29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761631" y="4843181"/>
            <a:ext cx="568788" cy="568788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374" name="0-2-0"/>
          <p:cNvSpPr txBox="1"/>
          <p:nvPr/>
        </p:nvSpPr>
        <p:spPr>
          <a:xfrm>
            <a:off x="1522654" y="5180639"/>
            <a:ext cx="4102099" cy="3175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t" anchorCtr="0">
            <a:noAutofit/>
          </a:bodyPr>
          <a:lstStyle/>
          <a:p>
            <a:pPr algn="l">
              <a:lnSpc>
                <a:spcPct val="149775"/>
              </a:lnSpc>
            </a:pPr>
            <a:endParaRPr lang="zh-CN" altLang="en-US" dirty="0"/>
          </a:p>
        </p:txBody>
      </p:sp>
      <p:sp>
        <p:nvSpPr>
          <p:cNvPr id="375" name="0-2"/>
          <p:cNvSpPr txBox="1"/>
          <p:nvPr/>
        </p:nvSpPr>
        <p:spPr>
          <a:xfrm>
            <a:off x="1522654" y="4843181"/>
            <a:ext cx="447040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b="1" dirty="0"/>
              <a:t>User Log</a:t>
            </a:r>
            <a:endParaRPr lang="en-US" altLang="zh-CN" dirty="0"/>
          </a:p>
        </p:txBody>
      </p:sp>
      <p:sp>
        <p:nvSpPr>
          <p:cNvPr id="376" name="序号-2"/>
          <p:cNvSpPr txBox="1"/>
          <p:nvPr/>
        </p:nvSpPr>
        <p:spPr>
          <a:xfrm>
            <a:off x="756287" y="4888676"/>
            <a:ext cx="952500" cy="4572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l">
              <a:lnSpc>
                <a:spcPct val="100282"/>
              </a:lnSpc>
            </a:pPr>
            <a:r>
              <a:rPr sz="3000" b="0" i="0" u="none" spc="0" dirty="0">
                <a:solidFill>
                  <a:srgbClr val="9789E9">
                    <a:alpha val="100000"/>
                  </a:srgbClr>
                </a:solidFill>
              </a:rPr>
              <a:t>03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E2E076D-560B-411D-A19F-C6AA37356A7E}"/>
              </a:ext>
            </a:extLst>
          </p:cNvPr>
          <p:cNvGrpSpPr/>
          <p:nvPr/>
        </p:nvGrpSpPr>
        <p:grpSpPr>
          <a:xfrm>
            <a:off x="1612052" y="1945854"/>
            <a:ext cx="6491605" cy="1130615"/>
            <a:chOff x="3349006" y="1523999"/>
            <a:chExt cx="8639567" cy="154972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7F72428-A0DE-4BC9-B0C8-37CF01E186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307"/>
            <a:stretch/>
          </p:blipFill>
          <p:spPr>
            <a:xfrm>
              <a:off x="3349006" y="1523999"/>
              <a:ext cx="4315427" cy="1549725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7EB7EC7-5F1B-45E5-8588-9B22E6CDAC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621"/>
            <a:stretch/>
          </p:blipFill>
          <p:spPr>
            <a:xfrm>
              <a:off x="7654093" y="1525478"/>
              <a:ext cx="4334480" cy="1546360"/>
            </a:xfrm>
            <a:prstGeom prst="rect">
              <a:avLst/>
            </a:prstGeom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72916C4-7B5C-41BB-9666-55466A293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8507" y="3536108"/>
            <a:ext cx="3302931" cy="11182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84A081-0400-4B0D-99C3-709D60768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1890" y="5206370"/>
            <a:ext cx="7751124" cy="1249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100000"/>
              </a:srgbClr>
            </a:gs>
            <a:gs pos="100000">
              <a:srgbClr val="DCD8F8">
                <a:alpha val="10000"/>
              </a:srgb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组合 311"/>
          <p:cNvGrpSpPr/>
          <p:nvPr/>
        </p:nvGrpSpPr>
        <p:grpSpPr>
          <a:xfrm>
            <a:off x="363115" y="436959"/>
            <a:ext cx="11530335" cy="495299"/>
            <a:chOff x="363115" y="436959"/>
            <a:chExt cx="11530335" cy="495299"/>
          </a:xfrm>
        </p:grpSpPr>
        <p:pic>
          <p:nvPicPr>
            <p:cNvPr id="313" name="等腰三角形 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 rot="5400000">
              <a:off x="263060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314" name="任意多边形: 形状 8"/>
            <p:cNvPicPr>
              <a:picLocks noChangeAspect="1"/>
            </p:cNvPicPr>
            <p:nvPr/>
          </p:nvPicPr>
          <p:blipFill>
            <a:blip r:embed="rId3">
              <a:lum/>
            </a:blip>
            <a:srcRect/>
            <a:stretch>
              <a:fillRect/>
            </a:stretch>
          </p:blipFill>
          <p:spPr>
            <a:xfrm rot="5400000">
              <a:off x="421413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sp>
          <p:nvSpPr>
            <p:cNvPr id="315" name="0"/>
            <p:cNvSpPr txBox="1"/>
            <p:nvPr/>
          </p:nvSpPr>
          <p:spPr>
            <a:xfrm>
              <a:off x="692050" y="436959"/>
              <a:ext cx="11607800" cy="495299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  <p:txBody>
            <a:bodyPr vert="horz" anchor="ctr" anchorCtr="0">
              <a:noAutofit/>
            </a:bodyPr>
            <a:lstStyle/>
            <a:p>
              <a:pPr algn="l">
                <a:lnSpc>
                  <a:spcPct val="100282"/>
                </a:lnSpc>
              </a:pPr>
              <a:r>
                <a:rPr lang="en-US" sz="3200" b="0" i="0" u="none" spc="0" dirty="0">
                  <a:solidFill>
                    <a:srgbClr val="513BDB">
                      <a:alpha val="100000"/>
                    </a:srgbClr>
                  </a:solidFill>
                </a:rPr>
                <a:t>Two Entities and One I</a:t>
              </a:r>
              <a:r>
                <a:rPr lang="en-US" sz="3200" dirty="0">
                  <a:solidFill>
                    <a:srgbClr val="513BDB">
                      <a:alpha val="100000"/>
                    </a:srgbClr>
                  </a:solidFill>
                </a:rPr>
                <a:t>nteraction</a:t>
              </a:r>
              <a:endParaRPr lang="zh-CN" altLang="en-US" dirty="0"/>
            </a:p>
          </p:txBody>
        </p:sp>
      </p:grpSp>
      <p:pic>
        <p:nvPicPr>
          <p:cNvPr id="316" name="直接连接符 2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985520" y="3850429"/>
            <a:ext cx="10085704" cy="4762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317" name="等腰三角形 3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 rot="5400000">
            <a:off x="10972800" y="3758988"/>
            <a:ext cx="203200" cy="18288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318" name="椭圆 4"/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>
          <a:xfrm>
            <a:off x="2561590" y="3728508"/>
            <a:ext cx="243840" cy="2438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319" name="0-0"/>
          <p:cNvSpPr txBox="1"/>
          <p:nvPr/>
        </p:nvSpPr>
        <p:spPr>
          <a:xfrm>
            <a:off x="431800" y="3015403"/>
            <a:ext cx="433070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r>
              <a:rPr lang="en-US" altLang="zh-CN" b="1" dirty="0"/>
              <a:t>User</a:t>
            </a:r>
            <a:endParaRPr lang="zh-CN" altLang="en-US" b="1" dirty="0"/>
          </a:p>
        </p:txBody>
      </p:sp>
      <p:sp>
        <p:nvSpPr>
          <p:cNvPr id="320" name="0-0-0"/>
          <p:cNvSpPr txBox="1"/>
          <p:nvPr/>
        </p:nvSpPr>
        <p:spPr>
          <a:xfrm>
            <a:off x="852969" y="2413289"/>
            <a:ext cx="3644900" cy="533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24812"/>
              </a:lnSpc>
            </a:pPr>
            <a:endParaRPr lang="zh-CN" altLang="en-US" dirty="0"/>
          </a:p>
        </p:txBody>
      </p:sp>
      <p:pic>
        <p:nvPicPr>
          <p:cNvPr id="323" name="椭圆 12"/>
          <p:cNvPicPr>
            <a:picLocks noChangeAspect="1"/>
          </p:cNvPicPr>
          <p:nvPr/>
        </p:nvPicPr>
        <p:blipFill>
          <a:blip r:embed="rId7">
            <a:lum/>
          </a:blip>
          <a:srcRect/>
          <a:stretch>
            <a:fillRect/>
          </a:stretch>
        </p:blipFill>
        <p:spPr>
          <a:xfrm>
            <a:off x="5941755" y="3728508"/>
            <a:ext cx="243840" cy="2438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326" name="椭圆 16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>
          <a:xfrm>
            <a:off x="9273540" y="3728508"/>
            <a:ext cx="243840" cy="2438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329" name="0-1"/>
          <p:cNvSpPr txBox="1"/>
          <p:nvPr/>
        </p:nvSpPr>
        <p:spPr>
          <a:xfrm>
            <a:off x="3444935" y="4371762"/>
            <a:ext cx="5245100" cy="444077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r>
              <a:rPr lang="en-US" altLang="zh-CN" b="1" dirty="0"/>
              <a:t>Merchant</a:t>
            </a:r>
          </a:p>
          <a:p>
            <a:pPr algn="ctr">
              <a:lnSpc>
                <a:spcPct val="100282"/>
              </a:lnSpc>
            </a:pPr>
            <a:endParaRPr lang="zh-CN" altLang="en-US" dirty="0"/>
          </a:p>
        </p:txBody>
      </p:sp>
      <p:sp>
        <p:nvSpPr>
          <p:cNvPr id="330" name="0-1-0"/>
          <p:cNvSpPr txBox="1"/>
          <p:nvPr/>
        </p:nvSpPr>
        <p:spPr>
          <a:xfrm>
            <a:off x="4118610" y="4896907"/>
            <a:ext cx="3937000" cy="2667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endParaRPr lang="en-US" altLang="zh-CN" sz="1400" dirty="0"/>
          </a:p>
        </p:txBody>
      </p:sp>
      <p:sp>
        <p:nvSpPr>
          <p:cNvPr id="331" name="0-2"/>
          <p:cNvSpPr txBox="1"/>
          <p:nvPr/>
        </p:nvSpPr>
        <p:spPr>
          <a:xfrm>
            <a:off x="7709324" y="2980973"/>
            <a:ext cx="3554730" cy="279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b="1" dirty="0"/>
              <a:t>User-merchant interaction</a:t>
            </a:r>
          </a:p>
        </p:txBody>
      </p:sp>
      <p:sp>
        <p:nvSpPr>
          <p:cNvPr id="332" name="0-2-0"/>
          <p:cNvSpPr txBox="1"/>
          <p:nvPr/>
        </p:nvSpPr>
        <p:spPr>
          <a:xfrm>
            <a:off x="7733030" y="2337894"/>
            <a:ext cx="3568700" cy="5334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100000"/>
              </a:srgbClr>
            </a:gs>
            <a:gs pos="100000">
              <a:srgbClr val="DCD8F8">
                <a:alpha val="10000"/>
              </a:srgb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组合 333"/>
          <p:cNvGrpSpPr/>
          <p:nvPr/>
        </p:nvGrpSpPr>
        <p:grpSpPr>
          <a:xfrm>
            <a:off x="363115" y="436959"/>
            <a:ext cx="11530335" cy="495299"/>
            <a:chOff x="363115" y="436959"/>
            <a:chExt cx="11530335" cy="495299"/>
          </a:xfrm>
        </p:grpSpPr>
        <p:pic>
          <p:nvPicPr>
            <p:cNvPr id="335" name="等腰三角形 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 rot="5400000">
              <a:off x="263060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336" name="任意多边形: 形状 8"/>
            <p:cNvPicPr>
              <a:picLocks noChangeAspect="1"/>
            </p:cNvPicPr>
            <p:nvPr/>
          </p:nvPicPr>
          <p:blipFill>
            <a:blip r:embed="rId3">
              <a:lum/>
            </a:blip>
            <a:srcRect/>
            <a:stretch>
              <a:fillRect/>
            </a:stretch>
          </p:blipFill>
          <p:spPr>
            <a:xfrm rot="5400000">
              <a:off x="421413" y="634180"/>
              <a:ext cx="373794" cy="17368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sp>
          <p:nvSpPr>
            <p:cNvPr id="337" name="0"/>
            <p:cNvSpPr txBox="1"/>
            <p:nvPr/>
          </p:nvSpPr>
          <p:spPr>
            <a:xfrm>
              <a:off x="692050" y="436959"/>
              <a:ext cx="11607800" cy="495299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  <p:txBody>
            <a:bodyPr vert="horz" anchor="ctr" anchorCtr="0">
              <a:noAutofit/>
            </a:bodyPr>
            <a:lstStyle/>
            <a:p>
              <a:r>
                <a:rPr lang="en-US" altLang="zh-CN" sz="3200" b="1" dirty="0"/>
                <a:t>Basic Features</a:t>
              </a:r>
            </a:p>
          </p:txBody>
        </p:sp>
      </p:grpSp>
      <p:sp>
        <p:nvSpPr>
          <p:cNvPr id="339" name="0-0"/>
          <p:cNvSpPr txBox="1"/>
          <p:nvPr/>
        </p:nvSpPr>
        <p:spPr>
          <a:xfrm>
            <a:off x="4573321" y="1762860"/>
            <a:ext cx="6362700" cy="3048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b="1" dirty="0"/>
              <a:t>Count/Ratio Features</a:t>
            </a:r>
            <a:endParaRPr lang="en-US" altLang="zh-CN" dirty="0"/>
          </a:p>
        </p:txBody>
      </p:sp>
      <p:sp>
        <p:nvSpPr>
          <p:cNvPr id="340" name="0-1-0"/>
          <p:cNvSpPr txBox="1"/>
          <p:nvPr/>
        </p:nvSpPr>
        <p:spPr>
          <a:xfrm>
            <a:off x="4573334" y="3547817"/>
            <a:ext cx="6642100" cy="2667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>
              <a:lnSpc>
                <a:spcPct val="124812"/>
              </a:lnSpc>
            </a:pPr>
            <a:r>
              <a:rPr lang="en-US" altLang="zh-CN" dirty="0"/>
              <a:t>Features such as age range and gender, one-hot encoded</a:t>
            </a:r>
            <a:endParaRPr lang="zh-CN" altLang="en-US" dirty="0"/>
          </a:p>
        </p:txBody>
      </p:sp>
      <p:sp>
        <p:nvSpPr>
          <p:cNvPr id="341" name="0-1"/>
          <p:cNvSpPr txBox="1"/>
          <p:nvPr/>
        </p:nvSpPr>
        <p:spPr>
          <a:xfrm>
            <a:off x="4573321" y="3189877"/>
            <a:ext cx="6553200" cy="3048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b="1" dirty="0"/>
              <a:t>Age/Gender Related Features</a:t>
            </a:r>
            <a:endParaRPr lang="en-US" altLang="zh-CN" dirty="0"/>
          </a:p>
        </p:txBody>
      </p:sp>
      <p:sp>
        <p:nvSpPr>
          <p:cNvPr id="342" name="0-2-0"/>
          <p:cNvSpPr txBox="1"/>
          <p:nvPr/>
        </p:nvSpPr>
        <p:spPr>
          <a:xfrm>
            <a:off x="4145793" y="4980445"/>
            <a:ext cx="6540500" cy="2667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lvl="1"/>
            <a:r>
              <a:rPr lang="en-US" altLang="zh-CN" dirty="0"/>
              <a:t>The tendency of users and merchants to engage </a:t>
            </a:r>
            <a:r>
              <a:rPr lang="en-US" altLang="zh-CN" dirty="0" err="1"/>
              <a:t>inrepeat</a:t>
            </a:r>
            <a:r>
              <a:rPr lang="en-US" altLang="zh-CN" dirty="0"/>
              <a:t> transactions, calculated as the fraction of merchants with which the user made multiple </a:t>
            </a:r>
            <a:r>
              <a:rPr lang="en-US" altLang="zh-CN" dirty="0" err="1"/>
              <a:t>pur</a:t>
            </a:r>
            <a:r>
              <a:rPr lang="en-US" altLang="zh-CN" dirty="0"/>
              <a:t>-chases</a:t>
            </a:r>
          </a:p>
        </p:txBody>
      </p:sp>
      <p:sp>
        <p:nvSpPr>
          <p:cNvPr id="343" name="0-2"/>
          <p:cNvSpPr txBox="1"/>
          <p:nvPr/>
        </p:nvSpPr>
        <p:spPr>
          <a:xfrm>
            <a:off x="4569723" y="4351338"/>
            <a:ext cx="6388100" cy="30480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r>
              <a:rPr lang="en-US" altLang="zh-CN" b="1" dirty="0"/>
              <a:t> Repurchase Features</a:t>
            </a:r>
            <a:endParaRPr lang="en-US" altLang="zh-CN" dirty="0"/>
          </a:p>
        </p:txBody>
      </p:sp>
      <p:pic>
        <p:nvPicPr>
          <p:cNvPr id="344" name="椭圆 98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>
            <a:off x="874216" y="2105582"/>
            <a:ext cx="2912036" cy="2912313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345" name="椭圆 99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>
            <a:off x="1178723" y="2398124"/>
            <a:ext cx="2297995" cy="2298396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347" name="肘形连接符 117"/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>
          <a:xfrm flipH="1">
            <a:off x="2763970" y="2313162"/>
            <a:ext cx="1009581" cy="193523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348" name="矩形 118"/>
          <p:cNvPicPr>
            <a:picLocks noChangeAspect="1"/>
          </p:cNvPicPr>
          <p:nvPr/>
        </p:nvPicPr>
        <p:blipFill>
          <a:blip r:embed="rId7">
            <a:lum/>
          </a:blip>
          <a:srcRect/>
          <a:stretch>
            <a:fillRect/>
          </a:stretch>
        </p:blipFill>
        <p:spPr>
          <a:xfrm>
            <a:off x="2662570" y="2462390"/>
            <a:ext cx="244007" cy="76041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349" name="肘形连接符 120"/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>
          <a:xfrm>
            <a:off x="2778258" y="4535662"/>
            <a:ext cx="1009581" cy="193523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350" name="矩形 121"/>
          <p:cNvPicPr>
            <a:picLocks noChangeAspect="1"/>
          </p:cNvPicPr>
          <p:nvPr/>
        </p:nvPicPr>
        <p:blipFill>
          <a:blip r:embed="rId9">
            <a:lum/>
          </a:blip>
          <a:srcRect/>
          <a:stretch>
            <a:fillRect/>
          </a:stretch>
        </p:blipFill>
        <p:spPr>
          <a:xfrm flipV="1">
            <a:off x="2677850" y="4503717"/>
            <a:ext cx="244007" cy="76041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351" name="直接连接符 124"/>
          <p:cNvPicPr>
            <a:picLocks noChangeAspect="1"/>
          </p:cNvPicPr>
          <p:nvPr/>
        </p:nvPicPr>
        <p:blipFill>
          <a:blip r:embed="rId10">
            <a:lum/>
          </a:blip>
          <a:srcRect/>
          <a:stretch>
            <a:fillRect/>
          </a:stretch>
        </p:blipFill>
        <p:spPr>
          <a:xfrm>
            <a:off x="3289656" y="3520847"/>
            <a:ext cx="752356" cy="18909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352" name="矩形 125"/>
          <p:cNvPicPr>
            <a:picLocks noChangeAspect="1"/>
          </p:cNvPicPr>
          <p:nvPr/>
        </p:nvPicPr>
        <p:blipFill>
          <a:blip r:embed="rId11">
            <a:lum/>
          </a:blip>
          <a:srcRect/>
          <a:stretch>
            <a:fillRect/>
          </a:stretch>
        </p:blipFill>
        <p:spPr>
          <a:xfrm flipV="1">
            <a:off x="3093378" y="3481367"/>
            <a:ext cx="244007" cy="76041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353" name="椭圆 141"/>
          <p:cNvPicPr>
            <a:picLocks noChangeAspect="1"/>
          </p:cNvPicPr>
          <p:nvPr/>
        </p:nvPicPr>
        <p:blipFill>
          <a:blip r:embed="rId12">
            <a:lum/>
          </a:blip>
          <a:srcRect/>
          <a:stretch>
            <a:fillRect/>
          </a:stretch>
        </p:blipFill>
        <p:spPr>
          <a:xfrm flipH="1">
            <a:off x="3757354" y="2142092"/>
            <a:ext cx="531733" cy="53229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354" name="任意多边形 142"/>
          <p:cNvPicPr>
            <a:picLocks noChangeAspect="1"/>
          </p:cNvPicPr>
          <p:nvPr/>
        </p:nvPicPr>
        <p:blipFill>
          <a:blip r:embed="rId13">
            <a:lum/>
          </a:blip>
          <a:srcRect/>
          <a:stretch>
            <a:fillRect/>
          </a:stretch>
        </p:blipFill>
        <p:spPr>
          <a:xfrm>
            <a:off x="3882371" y="2250675"/>
            <a:ext cx="284675" cy="26353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355" name="椭圆 144"/>
          <p:cNvPicPr>
            <a:picLocks noChangeAspect="1"/>
          </p:cNvPicPr>
          <p:nvPr/>
        </p:nvPicPr>
        <p:blipFill>
          <a:blip r:embed="rId14">
            <a:lum/>
          </a:blip>
          <a:srcRect/>
          <a:stretch>
            <a:fillRect/>
          </a:stretch>
        </p:blipFill>
        <p:spPr>
          <a:xfrm flipH="1">
            <a:off x="3757354" y="4424520"/>
            <a:ext cx="531733" cy="53229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356" name="任意多边形 145"/>
          <p:cNvPicPr>
            <a:picLocks noChangeAspect="1"/>
          </p:cNvPicPr>
          <p:nvPr/>
        </p:nvPicPr>
        <p:blipFill>
          <a:blip r:embed="rId15">
            <a:lum/>
          </a:blip>
          <a:srcRect/>
          <a:stretch>
            <a:fillRect/>
          </a:stretch>
        </p:blipFill>
        <p:spPr>
          <a:xfrm>
            <a:off x="3895686" y="4577317"/>
            <a:ext cx="250107" cy="225308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357" name="椭圆 147"/>
          <p:cNvPicPr>
            <a:picLocks noChangeAspect="1"/>
          </p:cNvPicPr>
          <p:nvPr/>
        </p:nvPicPr>
        <p:blipFill>
          <a:blip r:embed="rId16">
            <a:lum/>
          </a:blip>
          <a:srcRect/>
          <a:stretch>
            <a:fillRect/>
          </a:stretch>
        </p:blipFill>
        <p:spPr>
          <a:xfrm flipH="1">
            <a:off x="3757354" y="3283107"/>
            <a:ext cx="531733" cy="53229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358" name="任意多边形 148"/>
          <p:cNvPicPr>
            <a:picLocks noChangeAspect="1"/>
          </p:cNvPicPr>
          <p:nvPr/>
        </p:nvPicPr>
        <p:blipFill>
          <a:blip r:embed="rId17">
            <a:lum/>
          </a:blip>
          <a:srcRect/>
          <a:stretch>
            <a:fillRect/>
          </a:stretch>
        </p:blipFill>
        <p:spPr>
          <a:xfrm>
            <a:off x="3903821" y="3445788"/>
            <a:ext cx="241974" cy="2309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60068E-0395-04FE-F8CB-5D32D9A0C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759" y="2085071"/>
            <a:ext cx="78149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Attributes like</a:t>
            </a:r>
            <a:r>
              <a:rPr lang="en-US" altLang="zh-CN" dirty="0">
                <a:latin typeface="Arial" panose="020B0604020202020204" pitchFamily="34" charset="0"/>
              </a:rPr>
              <a:t> counts of actions, the number of days users are active,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</a:rPr>
              <a:t>the proportion of a particular action type over all action type...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>
                <a:alpha val="100000"/>
              </a:srgbClr>
            </a:gs>
            <a:gs pos="100000">
              <a:srgbClr val="DCD8F8">
                <a:alpha val="10000"/>
              </a:srgbClr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组合 105"/>
          <p:cNvGrpSpPr/>
          <p:nvPr/>
        </p:nvGrpSpPr>
        <p:grpSpPr>
          <a:xfrm>
            <a:off x="4803970" y="6261062"/>
            <a:ext cx="834000" cy="596938"/>
            <a:chOff x="4803970" y="6261062"/>
            <a:chExt cx="834000" cy="596938"/>
          </a:xfrm>
        </p:grpSpPr>
        <p:pic>
          <p:nvPicPr>
            <p:cNvPr id="389" name="椭圆 2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390" name="椭圆 2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391" name="椭圆 2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392" name="椭圆 2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393" name="椭圆 2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394" name="椭圆 2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261062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395" name="椭圆 2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396" name="椭圆 2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397" name="椭圆 3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398" name="椭圆 3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399" name="椭圆 3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00" name="椭圆 3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436024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01" name="椭圆 3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02" name="椭圆 3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03" name="椭圆 3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04" name="椭圆 3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05" name="椭圆 3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06" name="椭圆 3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610987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07" name="椭圆 4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803970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08" name="椭圆 4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4956341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09" name="椭圆 4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108713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10" name="椭圆 4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261168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11" name="椭圆 4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413540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12" name="椭圆 4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565912" y="6785949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</p:grpSp>
      <p:pic>
        <p:nvPicPr>
          <p:cNvPr id="413" name="任意多边形: 形状 99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>
          <a:xfrm flipH="1">
            <a:off x="10891761" y="5907521"/>
            <a:ext cx="1318036" cy="91924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grpSp>
        <p:nvGrpSpPr>
          <p:cNvPr id="415" name="组合 132"/>
          <p:cNvGrpSpPr/>
          <p:nvPr/>
        </p:nvGrpSpPr>
        <p:grpSpPr>
          <a:xfrm>
            <a:off x="5637970" y="37943"/>
            <a:ext cx="834000" cy="596938"/>
            <a:chOff x="5637970" y="37943"/>
            <a:chExt cx="834000" cy="596938"/>
          </a:xfrm>
        </p:grpSpPr>
        <p:pic>
          <p:nvPicPr>
            <p:cNvPr id="416" name="椭圆 13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17" name="椭圆 13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18" name="椭圆 13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19" name="椭圆 13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20" name="椭圆 13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21" name="椭圆 13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37943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22" name="椭圆 13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23" name="椭圆 14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24" name="椭圆 14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25" name="椭圆 14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26" name="椭圆 14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27" name="椭圆 14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212905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28" name="椭圆 14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29" name="椭圆 14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30" name="椭圆 147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31" name="椭圆 148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32" name="椭圆 149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33" name="椭圆 150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387868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34" name="椭圆 151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637970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35" name="椭圆 152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790341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36" name="椭圆 153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5942713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37" name="椭圆 154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095168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38" name="椭圆 155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247540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39" name="椭圆 156"/>
            <p:cNvPicPr>
              <a:picLocks noChangeAspect="1"/>
            </p:cNvPicPr>
            <p:nvPr/>
          </p:nvPicPr>
          <p:blipFill>
            <a:blip r:embed="rId2">
              <a:lum/>
            </a:blip>
            <a:srcRect/>
            <a:stretch>
              <a:fillRect/>
            </a:stretch>
          </p:blipFill>
          <p:spPr>
            <a:xfrm>
              <a:off x="6399912" y="562830"/>
              <a:ext cx="71974" cy="71990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</p:grpSp>
      <p:pic>
        <p:nvPicPr>
          <p:cNvPr id="440" name="任意多边形: 形状 165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>
          <a:xfrm rot="2431403" flipH="1">
            <a:off x="1831860" y="484567"/>
            <a:ext cx="3763230" cy="80187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pic>
        <p:nvPicPr>
          <p:cNvPr id="441" name="任意多边形: 形状 119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>
          <a:xfrm rot="2371790" flipH="1">
            <a:off x="-1424241" y="1018942"/>
            <a:ext cx="7428801" cy="4015268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grpSp>
        <p:nvGrpSpPr>
          <p:cNvPr id="442" name="组合 441"/>
          <p:cNvGrpSpPr/>
          <p:nvPr/>
        </p:nvGrpSpPr>
        <p:grpSpPr>
          <a:xfrm rot="4780737">
            <a:off x="-1453034" y="3482571"/>
            <a:ext cx="2767104" cy="2522773"/>
            <a:chOff x="-1453034" y="3482571"/>
            <a:chExt cx="2767104" cy="2522773"/>
          </a:xfrm>
        </p:grpSpPr>
        <p:pic>
          <p:nvPicPr>
            <p:cNvPr id="443" name="任意多边形: 形状 121"/>
            <p:cNvPicPr>
              <a:picLocks noChangeAspect="1"/>
            </p:cNvPicPr>
            <p:nvPr/>
          </p:nvPicPr>
          <p:blipFill>
            <a:blip r:embed="rId6">
              <a:lum/>
            </a:blip>
            <a:srcRect/>
            <a:stretch>
              <a:fillRect/>
            </a:stretch>
          </p:blipFill>
          <p:spPr>
            <a:xfrm rot="19215086" flipH="1">
              <a:off x="-955431" y="4091616"/>
              <a:ext cx="1536153" cy="300391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44" name="任意多边形: 形状 123"/>
            <p:cNvPicPr>
              <a:picLocks noChangeAspect="1"/>
            </p:cNvPicPr>
            <p:nvPr/>
          </p:nvPicPr>
          <p:blipFill>
            <a:blip r:embed="rId7">
              <a:lum/>
            </a:blip>
            <a:srcRect/>
            <a:stretch>
              <a:fillRect/>
            </a:stretch>
          </p:blipFill>
          <p:spPr>
            <a:xfrm rot="19235806" flipH="1">
              <a:off x="-1451962" y="4247225"/>
              <a:ext cx="2764960" cy="993464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  <p:pic>
          <p:nvPicPr>
            <p:cNvPr id="445" name="任意多边形: 形状 125"/>
            <p:cNvPicPr>
              <a:picLocks noChangeAspect="1"/>
            </p:cNvPicPr>
            <p:nvPr/>
          </p:nvPicPr>
          <p:blipFill>
            <a:blip r:embed="rId8">
              <a:lum/>
            </a:blip>
            <a:srcRect/>
            <a:stretch>
              <a:fillRect/>
            </a:stretch>
          </p:blipFill>
          <p:spPr>
            <a:xfrm rot="19215086" flipH="1">
              <a:off x="-770720" y="4652587"/>
              <a:ext cx="193991" cy="211118"/>
            </a:xfrm>
            <a:prstGeom prst="rect">
              <a:avLst/>
            </a:prstGeom>
            <a:ln>
              <a:noFill/>
              <a:prstDash val="solid"/>
              <a:headEnd type="none"/>
              <a:tailEnd type="none"/>
            </a:ln>
          </p:spPr>
        </p:pic>
      </p:grpSp>
      <p:pic>
        <p:nvPicPr>
          <p:cNvPr id="447" name="椭圆 2"/>
          <p:cNvPicPr>
            <a:picLocks noChangeAspect="1"/>
          </p:cNvPicPr>
          <p:nvPr/>
        </p:nvPicPr>
        <p:blipFill>
          <a:blip r:embed="rId9">
            <a:lum/>
          </a:blip>
          <a:srcRect/>
          <a:stretch>
            <a:fillRect/>
          </a:stretch>
        </p:blipFill>
        <p:spPr>
          <a:xfrm>
            <a:off x="8306434" y="2256155"/>
            <a:ext cx="1278255" cy="127825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</p:pic>
      <p:sp>
        <p:nvSpPr>
          <p:cNvPr id="448" name="0-0"/>
          <p:cNvSpPr txBox="1"/>
          <p:nvPr/>
        </p:nvSpPr>
        <p:spPr>
          <a:xfrm>
            <a:off x="6127750" y="3687445"/>
            <a:ext cx="5638800" cy="1477010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r>
              <a:rPr lang="en-US" sz="4800" b="0" i="0" u="none" spc="0" dirty="0">
                <a:solidFill>
                  <a:srgbClr val="151515">
                    <a:alpha val="100000"/>
                  </a:srgbClr>
                </a:solidFill>
              </a:rPr>
              <a:t>Model Applications</a:t>
            </a:r>
            <a:endParaRPr lang="zh-CN" altLang="en-US" dirty="0"/>
          </a:p>
        </p:txBody>
      </p:sp>
      <p:sp>
        <p:nvSpPr>
          <p:cNvPr id="449" name="序号"/>
          <p:cNvSpPr txBox="1"/>
          <p:nvPr/>
        </p:nvSpPr>
        <p:spPr>
          <a:xfrm>
            <a:off x="7953374" y="2465069"/>
            <a:ext cx="1984375" cy="860425"/>
          </a:xfrm>
          <a:prstGeom prst="rect">
            <a:avLst/>
          </a:prstGeom>
          <a:ln>
            <a:noFill/>
            <a:prstDash val="solid"/>
            <a:headEnd type="none"/>
            <a:tailEnd type="none"/>
          </a:ln>
        </p:spPr>
        <p:txBody>
          <a:bodyPr vert="horz" anchor="ctr" anchorCtr="0">
            <a:noAutofit/>
          </a:bodyPr>
          <a:lstStyle/>
          <a:p>
            <a:pPr algn="ctr">
              <a:lnSpc>
                <a:spcPct val="100282"/>
              </a:lnSpc>
            </a:pPr>
            <a:r>
              <a:rPr sz="5000" b="0" i="0" u="none" spc="0">
                <a:solidFill>
                  <a:srgbClr val="FFFFFF">
                    <a:alpha val="100000"/>
                  </a:srgbClr>
                </a:solidFill>
              </a:rPr>
              <a:t>03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574</Words>
  <Application>Microsoft Office PowerPoint</Application>
  <PresentationFormat>宽屏</PresentationFormat>
  <Paragraphs>118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DengXian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Fangyz</cp:lastModifiedBy>
  <cp:revision>9</cp:revision>
  <dcterms:modified xsi:type="dcterms:W3CDTF">2025-01-04T01:26:32Z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比格设计 ppt</dc:title>
  <dc:subject>www.bigesj.com</dc:subject>
  <dc:creator>比格设计</dc:creator>
  <cp:lastModifiedBy>比格设计</cp:lastModifiedBy>
  <cp:revision>1</cp:revision>
  <dcterms:modified xsi:type="dcterms:W3CDTF">2025-1-3T20:40:32Z</dcterms:modified>
</cp:coreProperties>
</file>