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0" r:id="rId6"/>
    <p:sldId id="410" r:id="rId7"/>
    <p:sldId id="460" r:id="rId8"/>
    <p:sldId id="411" r:id="rId9"/>
    <p:sldId id="496" r:id="rId10"/>
    <p:sldId id="311" r:id="rId11"/>
    <p:sldId id="497" r:id="rId12"/>
    <p:sldId id="502" r:id="rId13"/>
    <p:sldId id="262" r:id="rId14"/>
    <p:sldId id="317" r:id="rId15"/>
    <p:sldId id="499" r:id="rId16"/>
    <p:sldId id="263" r:id="rId17"/>
    <p:sldId id="498" r:id="rId18"/>
    <p:sldId id="389" r:id="rId19"/>
    <p:sldId id="390" r:id="rId20"/>
    <p:sldId id="500" r:id="rId21"/>
    <p:sldId id="264" r:id="rId22"/>
    <p:sldId id="407" r:id="rId23"/>
    <p:sldId id="304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 userDrawn="1">
          <p15:clr>
            <a:srgbClr val="A4A3A4"/>
          </p15:clr>
        </p15:guide>
        <p15:guide id="2" pos="39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8497B0"/>
    <a:srgbClr val="2859A8"/>
    <a:srgbClr val="6184D3"/>
    <a:srgbClr val="1B3C72"/>
    <a:srgbClr val="2473D2"/>
    <a:srgbClr val="99BADD"/>
    <a:srgbClr val="003D6A"/>
    <a:srgbClr val="0053A1"/>
    <a:srgbClr val="3B7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33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52" y="204"/>
      </p:cViewPr>
      <p:guideLst>
        <p:guide orient="horz" pos="2151"/>
        <p:guide pos="39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75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4E056B71-9EAA-4EF3-BB5F-012BD31D2699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625DD620-B765-4925-9660-3E0ECA0B066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  <a:sym typeface="+mn-ea"/>
              </a:rPr>
              <a:t>STP是一种链路层协议，它可以自动建立一个无环树形拓扑结构，从而避免环路的产生。当网络中发生故障时，STP可以及时地重新计算最短路径，从而保证网络的正常运行。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325228" y="455836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CA4CB-960D-4DB7-93A4-90BAACD740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D00F3-E1C9-4EC6-A6B1-D1686BF6841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image" Target="../media/image6.png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6" Type="http://schemas.openxmlformats.org/officeDocument/2006/relationships/notesSlide" Target="../notesSlides/notesSlide17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56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tags" Target="../tags/tag60.xml"/><Relationship Id="rId5" Type="http://schemas.openxmlformats.org/officeDocument/2006/relationships/image" Target="../media/image7.png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0" Type="http://schemas.openxmlformats.org/officeDocument/2006/relationships/notesSlide" Target="../notesSlides/notesSlide18.xml"/><Relationship Id="rId1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6" Type="http://schemas.openxmlformats.org/officeDocument/2006/relationships/notesSlide" Target="../notesSlides/notesSlide20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1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image" Target="../media/image6.png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image" Target="../media/image6.png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image" Target="../media/image6.png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image" Target="../media/image6.png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79705" y="2298065"/>
            <a:ext cx="6035675" cy="9880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dirty="0">
                <a:solidFill>
                  <a:schemeClr val="bg1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ea"/>
              </a:rPr>
              <a:t>校园网组网实验</a:t>
            </a:r>
            <a:endParaRPr lang="zh-CN" dirty="0">
              <a:solidFill>
                <a:schemeClr val="bg1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782320" y="3286125"/>
            <a:ext cx="4831080" cy="7099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35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Campus network networking</a:t>
            </a:r>
            <a:endParaRPr lang="en-US" altLang="zh-CN" sz="4000" dirty="0">
              <a:solidFill>
                <a:schemeClr val="bg1"/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1729105" y="3996055"/>
            <a:ext cx="2936240" cy="22885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500"/>
              </a:lnSpc>
            </a:pPr>
            <a:endParaRPr lang="zh-CN" altLang="en-US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ts val="35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组长：09020334</a:t>
            </a: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黄锦峰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ts val="35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组员：09020312</a:t>
            </a: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陈</a:t>
            </a: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鑫 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ts val="35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        </a:t>
            </a: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09020326</a:t>
            </a: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何永麟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ts val="35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        </a:t>
            </a: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09020329</a:t>
            </a: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康</a:t>
            </a: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镭 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ts val="35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        </a:t>
            </a: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09020333</a:t>
            </a: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饶梓骞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9"/>
          <p:cNvSpPr txBox="1"/>
          <p:nvPr/>
        </p:nvSpPr>
        <p:spPr>
          <a:xfrm>
            <a:off x="789940" y="192405"/>
            <a:ext cx="5426710" cy="47561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l">
              <a:lnSpc>
                <a:spcPts val="30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PART 1 网络拓扑规划方案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874770" y="836930"/>
            <a:ext cx="16471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缺省路由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570355" y="1544320"/>
            <a:ext cx="57721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accent6"/>
                </a:solidFill>
              </a:rPr>
              <a:t>缺省路由的作用及其转发原理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70355" y="1908175"/>
            <a:ext cx="6096000" cy="42208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</a:rPr>
              <a:t>缺省路由（Default Route）是指当路由表中没有匹配的目标网络时，路由器所采用的默认路由。</a:t>
            </a:r>
            <a:endParaRPr lang="zh-CN" altLang="en-US" sz="1600">
              <a:solidFill>
                <a:schemeClr val="bg1"/>
              </a:solidFill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</a:rPr>
              <a:t>它的作用是将数据包发送到一个预定的网关，以使其能够到达目的网络。</a:t>
            </a:r>
            <a:endParaRPr lang="zh-CN" altLang="en-US" sz="1600">
              <a:solidFill>
                <a:schemeClr val="bg1"/>
              </a:solidFill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</a:rPr>
              <a:t>在转发数据包时，路由器会根据最长匹配原则进行路由选择。它会查找路由表中与目的IP地址最长匹配的网络，并将数据包发送到相应的下一跳。如果没有匹配的网络，路由器就会将数据包转发到缺省路由指定的网关。</a:t>
            </a:r>
            <a:endParaRPr lang="zh-CN" altLang="en-US" sz="1600">
              <a:solidFill>
                <a:schemeClr val="bg1"/>
              </a:solidFill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  <a:sym typeface="+mn-ea"/>
              </a:rPr>
              <a:t>缺省路由通常用于连接不同的自治系统或互联网。在这些情况下，路由器可能会收到大量的外部数据包，这些数据包的目的IP地址不在本地网络中。如果路由器没有缺省路由，则这些数据包将被丢弃，从而导致通信中断。通过设置缺省路由，路由器可以将这些数据包转发到指定的网关，以便它们可以到达目的网络。</a:t>
            </a:r>
            <a:endParaRPr lang="zh-CN" altLang="en-US" sz="160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zh-CN" altLang="en-US" sz="1600">
              <a:solidFill>
                <a:schemeClr val="bg1"/>
              </a:solidFill>
            </a:endParaRPr>
          </a:p>
        </p:txBody>
      </p:sp>
      <p:pic>
        <p:nvPicPr>
          <p:cNvPr id="10" name="图片 9" descr="计网实践组网打印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r="-3094" b="69511"/>
          <a:stretch>
            <a:fillRect/>
          </a:stretch>
        </p:blipFill>
        <p:spPr>
          <a:xfrm>
            <a:off x="7512050" y="109855"/>
            <a:ext cx="4824730" cy="202374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8890" y="1908175"/>
            <a:ext cx="1756410" cy="4319270"/>
            <a:chOff x="14" y="3005"/>
            <a:chExt cx="2766" cy="6802"/>
          </a:xfrm>
        </p:grpSpPr>
        <p:sp>
          <p:nvSpPr>
            <p:cNvPr id="13" name="文本框 12"/>
            <p:cNvSpPr txBox="1"/>
            <p:nvPr>
              <p:custDataLst>
                <p:tags r:id="rId5"/>
              </p:custDataLst>
            </p:nvPr>
          </p:nvSpPr>
          <p:spPr>
            <a:xfrm>
              <a:off x="14" y="3005"/>
              <a:ext cx="2766" cy="625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出口层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NAT 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rgbClr val="FFFF00"/>
                  </a:solidFill>
                </a:rPr>
                <a:t>OSPF </a:t>
              </a:r>
              <a:endParaRPr lang="en-US" altLang="zh-CN" sz="1400" dirty="0">
                <a:solidFill>
                  <a:srgbClr val="FFFF00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rgbClr val="FFFF00"/>
                  </a:solidFill>
                </a:rPr>
                <a:t>静态路由</a:t>
              </a:r>
              <a:endParaRPr lang="zh-CN" altLang="en-US" sz="1400" dirty="0">
                <a:solidFill>
                  <a:srgbClr val="FFFF00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防火墙 </a:t>
              </a:r>
              <a:endParaRPr lang="zh-CN" altLang="en-US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bg1"/>
                  </a:solidFill>
                </a:rPr>
                <a:t>BGP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VPN 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endParaRPr lang="zh-CN" altLang="en-US" sz="1400" dirty="0">
                <a:solidFill>
                  <a:schemeClr val="bg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核心层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OSPF 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静态路由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endParaRPr lang="en-US" altLang="zh-CN" sz="1400" dirty="0">
                <a:solidFill>
                  <a:schemeClr val="bg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汇聚层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DHCP 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OSPF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endParaRPr lang="en-US" altLang="zh-CN" sz="1400" dirty="0">
                <a:solidFill>
                  <a:schemeClr val="bg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  <a:sym typeface="+mn-ea"/>
                </a:rPr>
                <a:t>接入层 </a:t>
              </a:r>
              <a:endParaRPr lang="en-US" altLang="zh-CN" sz="1400" dirty="0">
                <a:solidFill>
                  <a:schemeClr val="bg1"/>
                </a:solidFill>
                <a:sym typeface="+mn-ea"/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  <a:sym typeface="+mn-ea"/>
                </a:rPr>
                <a:t>VLAN</a:t>
              </a:r>
              <a:endParaRPr lang="zh-CN" altLang="en-US" sz="1400" dirty="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14" name="Shape 2457"/>
            <p:cNvSpPr/>
            <p:nvPr>
              <p:custDataLst>
                <p:tags r:id="rId6"/>
              </p:custDataLst>
            </p:nvPr>
          </p:nvSpPr>
          <p:spPr>
            <a:xfrm flipH="1">
              <a:off x="2473" y="3005"/>
              <a:ext cx="0" cy="6803"/>
            </a:xfrm>
            <a:prstGeom prst="line">
              <a:avLst/>
            </a:prstGeom>
            <a:ln w="25400">
              <a:solidFill>
                <a:srgbClr val="FFFFFF">
                  <a:alpha val="37161"/>
                </a:srgbClr>
              </a:solidFill>
              <a:miter lim="400000"/>
            </a:ln>
          </p:spPr>
          <p:txBody>
            <a:bodyPr lIns="0" tIns="0" rIns="0" bIns="0" anchor="ctr"/>
            <a:p>
              <a:pPr lvl="0">
                <a:defRPr sz="2400">
                  <a:solidFill>
                    <a:srgbClr val="767982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-33345" y="-39765"/>
            <a:ext cx="12301545" cy="6935867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-4590439" y="-183532"/>
            <a:ext cx="21372881" cy="7676679"/>
            <a:chOff x="-4590440" y="-183532"/>
            <a:chExt cx="21372881" cy="767667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flipH="1">
              <a:off x="8973878" y="-39767"/>
              <a:ext cx="7808563" cy="7532914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flipH="1">
              <a:off x="-4590440" y="-183532"/>
              <a:ext cx="7808563" cy="7532914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5293291" y="1242253"/>
            <a:ext cx="1605419" cy="1554147"/>
          </a:xfrm>
          <a:prstGeom prst="rect">
            <a:avLst/>
          </a:prstGeom>
          <a:effectLst>
            <a:outerShdw blurRad="101600" dist="38100" dir="2700000" algn="tl" rotWithShape="0">
              <a:schemeClr val="bg1">
                <a:lumMod val="50000"/>
                <a:alpha val="37000"/>
              </a:schemeClr>
            </a:outerShdw>
          </a:effectLst>
        </p:spPr>
      </p:pic>
      <p:sp>
        <p:nvSpPr>
          <p:cNvPr id="16" name="文本框 9"/>
          <p:cNvSpPr txBox="1"/>
          <p:nvPr/>
        </p:nvSpPr>
        <p:spPr>
          <a:xfrm>
            <a:off x="2390140" y="2795905"/>
            <a:ext cx="7411720" cy="16300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PART 2</a:t>
            </a:r>
            <a:endParaRPr lang="en-US" altLang="zh-CN" sz="36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0" lvl="1" algn="ctr">
              <a:lnSpc>
                <a:spcPts val="6000"/>
              </a:lnSpc>
            </a:pPr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小组成员任务分工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9"/>
          <p:cNvSpPr txBox="1"/>
          <p:nvPr>
            <p:custDataLst>
              <p:tags r:id="rId2"/>
            </p:custDataLst>
          </p:nvPr>
        </p:nvSpPr>
        <p:spPr>
          <a:xfrm>
            <a:off x="789940" y="192405"/>
            <a:ext cx="5426710" cy="47561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marL="0" lvl="1" algn="l">
              <a:lnSpc>
                <a:spcPts val="30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PART 2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小组成员任务分工</a:t>
            </a:r>
            <a:endParaRPr lang="zh-CN" altLang="en-US" sz="3200" b="1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2" name="表格 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3299460" y="1417320"/>
          <a:ext cx="55930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/>
                <a:gridCol w="640080"/>
                <a:gridCol w="868680"/>
                <a:gridCol w="640080"/>
                <a:gridCol w="868680"/>
                <a:gridCol w="868680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任务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陈鑫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何永麟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康镭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饶梓骞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黄锦峰</a:t>
                      </a: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IP 地址规划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VLAN 规划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DHCP 配置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OSPF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缺省静态路由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NAT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防火墙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PC 机共享网络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BGP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L2TP VPN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9"/>
          <p:cNvSpPr txBox="1"/>
          <p:nvPr>
            <p:custDataLst>
              <p:tags r:id="rId2"/>
            </p:custDataLst>
          </p:nvPr>
        </p:nvSpPr>
        <p:spPr>
          <a:xfrm>
            <a:off x="789940" y="192405"/>
            <a:ext cx="5426710" cy="47561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marL="0" lvl="1" algn="l">
              <a:lnSpc>
                <a:spcPts val="30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PART 2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小组成员任务分工</a:t>
            </a:r>
            <a:endParaRPr lang="zh-CN" altLang="en-US" sz="3200" b="1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1317625" y="994410"/>
          <a:ext cx="955738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340"/>
                <a:gridCol w="640080"/>
                <a:gridCol w="868680"/>
                <a:gridCol w="640080"/>
                <a:gridCol w="868680"/>
                <a:gridCol w="868680"/>
                <a:gridCol w="3712845"/>
              </a:tblGrid>
              <a:tr h="3505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陈鑫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何永麟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康镭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饶梓骞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黄锦峰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内容</a:t>
                      </a: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模拟 PC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DHCP</a:t>
                      </a: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模拟摄像头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静态地址</a:t>
                      </a: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access_SW_ 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VLAN(access 、trunk)</a:t>
                      </a: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access_SW_2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VLAN(access 、trunk)</a:t>
                      </a: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converge_SW_ 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VLAN 、IP 、DHCP 、OSPF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converge_SW_2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VLAN 、IP 、DHCP 、OSPF</a:t>
                      </a: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Kernel_SW_ 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VLAN 、IP 、OSPF</a:t>
                      </a: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Kernel_SW_2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VLAN 、IP 、OSPF</a:t>
                      </a: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AR_out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IP 、缺省静态路由、OSPF、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NAT、 防火墙、BGP 、VPN</a:t>
                      </a: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ace_AR_wan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IP、缺省静态路由</a:t>
                      </a: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PC 机共享网络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利用东大校园网模拟接到 internet</a:t>
                      </a: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L2TP 客户端接入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VPN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4590439" y="-183532"/>
            <a:ext cx="21372881" cy="7676679"/>
            <a:chOff x="-4590440" y="-183532"/>
            <a:chExt cx="21372881" cy="767667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flipH="1">
              <a:off x="8973878" y="-39767"/>
              <a:ext cx="7808563" cy="7532914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flipH="1">
              <a:off x="-4590440" y="-183532"/>
              <a:ext cx="7808563" cy="7532914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5293291" y="1242253"/>
            <a:ext cx="1605419" cy="1554147"/>
          </a:xfrm>
          <a:prstGeom prst="rect">
            <a:avLst/>
          </a:prstGeom>
          <a:effectLst>
            <a:outerShdw blurRad="101600" dist="38100" dir="2700000" algn="tl" rotWithShape="0">
              <a:schemeClr val="bg1">
                <a:lumMod val="50000"/>
                <a:alpha val="37000"/>
              </a:schemeClr>
            </a:outerShdw>
          </a:effectLst>
        </p:spPr>
      </p:pic>
      <p:sp>
        <p:nvSpPr>
          <p:cNvPr id="16" name="文本框 9"/>
          <p:cNvSpPr txBox="1"/>
          <p:nvPr/>
        </p:nvSpPr>
        <p:spPr>
          <a:xfrm>
            <a:off x="2129155" y="2795905"/>
            <a:ext cx="7976235" cy="16300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PART 3</a:t>
            </a:r>
            <a:endParaRPr lang="en-US" altLang="zh-CN" sz="36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0" lvl="1" algn="ctr">
              <a:lnSpc>
                <a:spcPts val="6000"/>
              </a:lnSpc>
            </a:pPr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演示操作方案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39705" y="1485153"/>
            <a:ext cx="11277600" cy="4457700"/>
            <a:chOff x="0" y="1455737"/>
            <a:chExt cx="8953500" cy="4457700"/>
          </a:xfrm>
        </p:grpSpPr>
        <p:sp>
          <p:nvSpPr>
            <p:cNvPr id="5" name="任意多边形: 形状 45"/>
            <p:cNvSpPr/>
            <p:nvPr/>
          </p:nvSpPr>
          <p:spPr bwMode="auto">
            <a:xfrm>
              <a:off x="0" y="1455737"/>
              <a:ext cx="8953500" cy="4457700"/>
            </a:xfrm>
            <a:custGeom>
              <a:avLst/>
              <a:gdLst>
                <a:gd name="T0" fmla="*/ 1311 w 16920"/>
                <a:gd name="T1" fmla="*/ 7223 h 8424"/>
                <a:gd name="T2" fmla="*/ 1661 w 16920"/>
                <a:gd name="T3" fmla="*/ 7222 h 8424"/>
                <a:gd name="T4" fmla="*/ 2090 w 16920"/>
                <a:gd name="T5" fmla="*/ 7210 h 8424"/>
                <a:gd name="T6" fmla="*/ 2858 w 16920"/>
                <a:gd name="T7" fmla="*/ 7164 h 8424"/>
                <a:gd name="T8" fmla="*/ 3683 w 16920"/>
                <a:gd name="T9" fmla="*/ 7074 h 8424"/>
                <a:gd name="T10" fmla="*/ 4195 w 16920"/>
                <a:gd name="T11" fmla="*/ 6996 h 8424"/>
                <a:gd name="T12" fmla="*/ 5032 w 16920"/>
                <a:gd name="T13" fmla="*/ 6736 h 8424"/>
                <a:gd name="T14" fmla="*/ 5487 w 16920"/>
                <a:gd name="T15" fmla="*/ 6362 h 8424"/>
                <a:gd name="T16" fmla="*/ 5701 w 16920"/>
                <a:gd name="T17" fmla="*/ 5921 h 8424"/>
                <a:gd name="T18" fmla="*/ 5810 w 16920"/>
                <a:gd name="T19" fmla="*/ 5460 h 8424"/>
                <a:gd name="T20" fmla="*/ 5951 w 16920"/>
                <a:gd name="T21" fmla="*/ 5030 h 8424"/>
                <a:gd name="T22" fmla="*/ 6259 w 16920"/>
                <a:gd name="T23" fmla="*/ 4680 h 8424"/>
                <a:gd name="T24" fmla="*/ 6831 w 16920"/>
                <a:gd name="T25" fmla="*/ 4447 h 8424"/>
                <a:gd name="T26" fmla="*/ 7542 w 16920"/>
                <a:gd name="T27" fmla="*/ 4298 h 8424"/>
                <a:gd name="T28" fmla="*/ 8629 w 16920"/>
                <a:gd name="T29" fmla="*/ 4121 h 8424"/>
                <a:gd name="T30" fmla="*/ 9390 w 16920"/>
                <a:gd name="T31" fmla="*/ 3943 h 8424"/>
                <a:gd name="T32" fmla="*/ 10065 w 16920"/>
                <a:gd name="T33" fmla="*/ 3659 h 8424"/>
                <a:gd name="T34" fmla="*/ 10596 w 16920"/>
                <a:gd name="T35" fmla="*/ 3212 h 8424"/>
                <a:gd name="T36" fmla="*/ 10994 w 16920"/>
                <a:gd name="T37" fmla="*/ 2633 h 8424"/>
                <a:gd name="T38" fmla="*/ 11499 w 16920"/>
                <a:gd name="T39" fmla="*/ 2223 h 8424"/>
                <a:gd name="T40" fmla="*/ 12104 w 16920"/>
                <a:gd name="T41" fmla="*/ 1970 h 8424"/>
                <a:gd name="T42" fmla="*/ 12768 w 16920"/>
                <a:gd name="T43" fmla="*/ 1828 h 8424"/>
                <a:gd name="T44" fmla="*/ 13450 w 16920"/>
                <a:gd name="T45" fmla="*/ 1749 h 8424"/>
                <a:gd name="T46" fmla="*/ 14110 w 16920"/>
                <a:gd name="T47" fmla="*/ 1686 h 8424"/>
                <a:gd name="T48" fmla="*/ 14710 w 16920"/>
                <a:gd name="T49" fmla="*/ 1590 h 8424"/>
                <a:gd name="T50" fmla="*/ 15264 w 16920"/>
                <a:gd name="T51" fmla="*/ 1379 h 8424"/>
                <a:gd name="T52" fmla="*/ 15774 w 16920"/>
                <a:gd name="T53" fmla="*/ 1070 h 8424"/>
                <a:gd name="T54" fmla="*/ 16216 w 16920"/>
                <a:gd name="T55" fmla="*/ 719 h 8424"/>
                <a:gd name="T56" fmla="*/ 16569 w 16920"/>
                <a:gd name="T57" fmla="*/ 386 h 8424"/>
                <a:gd name="T58" fmla="*/ 16870 w 16920"/>
                <a:gd name="T59" fmla="*/ 59 h 8424"/>
                <a:gd name="T60" fmla="*/ 16862 w 16920"/>
                <a:gd name="T61" fmla="*/ 114 h 8424"/>
                <a:gd name="T62" fmla="*/ 16688 w 16920"/>
                <a:gd name="T63" fmla="*/ 407 h 8424"/>
                <a:gd name="T64" fmla="*/ 16404 w 16920"/>
                <a:gd name="T65" fmla="*/ 812 h 8424"/>
                <a:gd name="T66" fmla="*/ 16012 w 16920"/>
                <a:gd name="T67" fmla="*/ 1254 h 8424"/>
                <a:gd name="T68" fmla="*/ 15517 w 16920"/>
                <a:gd name="T69" fmla="*/ 1664 h 8424"/>
                <a:gd name="T70" fmla="*/ 14920 w 16920"/>
                <a:gd name="T71" fmla="*/ 1971 h 8424"/>
                <a:gd name="T72" fmla="*/ 14248 w 16920"/>
                <a:gd name="T73" fmla="*/ 2131 h 8424"/>
                <a:gd name="T74" fmla="*/ 13332 w 16920"/>
                <a:gd name="T75" fmla="*/ 2276 h 8424"/>
                <a:gd name="T76" fmla="*/ 12726 w 16920"/>
                <a:gd name="T77" fmla="*/ 2406 h 8424"/>
                <a:gd name="T78" fmla="*/ 12177 w 16920"/>
                <a:gd name="T79" fmla="*/ 2623 h 8424"/>
                <a:gd name="T80" fmla="*/ 11702 w 16920"/>
                <a:gd name="T81" fmla="*/ 2980 h 8424"/>
                <a:gd name="T82" fmla="*/ 11315 w 16920"/>
                <a:gd name="T83" fmla="*/ 3534 h 8424"/>
                <a:gd name="T84" fmla="*/ 10944 w 16920"/>
                <a:gd name="T85" fmla="*/ 4233 h 8424"/>
                <a:gd name="T86" fmla="*/ 10300 w 16920"/>
                <a:gd name="T87" fmla="*/ 4711 h 8424"/>
                <a:gd name="T88" fmla="*/ 9479 w 16920"/>
                <a:gd name="T89" fmla="*/ 5008 h 8424"/>
                <a:gd name="T90" fmla="*/ 8621 w 16920"/>
                <a:gd name="T91" fmla="*/ 5212 h 8424"/>
                <a:gd name="T92" fmla="*/ 7861 w 16920"/>
                <a:gd name="T93" fmla="*/ 5413 h 8424"/>
                <a:gd name="T94" fmla="*/ 7341 w 16920"/>
                <a:gd name="T95" fmla="*/ 5700 h 8424"/>
                <a:gd name="T96" fmla="*/ 7185 w 16920"/>
                <a:gd name="T97" fmla="*/ 6155 h 8424"/>
                <a:gd name="T98" fmla="*/ 7083 w 16920"/>
                <a:gd name="T99" fmla="*/ 6651 h 8424"/>
                <a:gd name="T100" fmla="*/ 6852 w 16920"/>
                <a:gd name="T101" fmla="*/ 7096 h 8424"/>
                <a:gd name="T102" fmla="*/ 6490 w 16920"/>
                <a:gd name="T103" fmla="*/ 7486 h 8424"/>
                <a:gd name="T104" fmla="*/ 6002 w 16920"/>
                <a:gd name="T105" fmla="*/ 7810 h 8424"/>
                <a:gd name="T106" fmla="*/ 5389 w 16920"/>
                <a:gd name="T107" fmla="*/ 8061 h 8424"/>
                <a:gd name="T108" fmla="*/ 4653 w 16920"/>
                <a:gd name="T109" fmla="*/ 8232 h 8424"/>
                <a:gd name="T110" fmla="*/ 4156 w 16920"/>
                <a:gd name="T111" fmla="*/ 8296 h 8424"/>
                <a:gd name="T112" fmla="*/ 3710 w 16920"/>
                <a:gd name="T113" fmla="*/ 8335 h 8424"/>
                <a:gd name="T114" fmla="*/ 3242 w 16920"/>
                <a:gd name="T115" fmla="*/ 8363 h 8424"/>
                <a:gd name="T116" fmla="*/ 0 w 16920"/>
                <a:gd name="T117" fmla="*/ 8424 h 8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920" h="8424">
                  <a:moveTo>
                    <a:pt x="0" y="7222"/>
                  </a:moveTo>
                  <a:lnTo>
                    <a:pt x="1115" y="7222"/>
                  </a:lnTo>
                  <a:lnTo>
                    <a:pt x="1179" y="7222"/>
                  </a:lnTo>
                  <a:lnTo>
                    <a:pt x="1245" y="7223"/>
                  </a:lnTo>
                  <a:lnTo>
                    <a:pt x="1311" y="7223"/>
                  </a:lnTo>
                  <a:lnTo>
                    <a:pt x="1379" y="7223"/>
                  </a:lnTo>
                  <a:lnTo>
                    <a:pt x="1448" y="7223"/>
                  </a:lnTo>
                  <a:lnTo>
                    <a:pt x="1519" y="7223"/>
                  </a:lnTo>
                  <a:lnTo>
                    <a:pt x="1589" y="7222"/>
                  </a:lnTo>
                  <a:lnTo>
                    <a:pt x="1661" y="7222"/>
                  </a:lnTo>
                  <a:lnTo>
                    <a:pt x="1665" y="7222"/>
                  </a:lnTo>
                  <a:lnTo>
                    <a:pt x="1665" y="7221"/>
                  </a:lnTo>
                  <a:lnTo>
                    <a:pt x="1803" y="7219"/>
                  </a:lnTo>
                  <a:lnTo>
                    <a:pt x="1945" y="7216"/>
                  </a:lnTo>
                  <a:lnTo>
                    <a:pt x="2090" y="7210"/>
                  </a:lnTo>
                  <a:lnTo>
                    <a:pt x="2238" y="7204"/>
                  </a:lnTo>
                  <a:lnTo>
                    <a:pt x="2389" y="7197"/>
                  </a:lnTo>
                  <a:lnTo>
                    <a:pt x="2543" y="7187"/>
                  </a:lnTo>
                  <a:lnTo>
                    <a:pt x="2700" y="7177"/>
                  </a:lnTo>
                  <a:lnTo>
                    <a:pt x="2858" y="7164"/>
                  </a:lnTo>
                  <a:lnTo>
                    <a:pt x="3019" y="7150"/>
                  </a:lnTo>
                  <a:lnTo>
                    <a:pt x="3183" y="7134"/>
                  </a:lnTo>
                  <a:lnTo>
                    <a:pt x="3348" y="7116"/>
                  </a:lnTo>
                  <a:lnTo>
                    <a:pt x="3515" y="7096"/>
                  </a:lnTo>
                  <a:lnTo>
                    <a:pt x="3683" y="7074"/>
                  </a:lnTo>
                  <a:lnTo>
                    <a:pt x="3852" y="7051"/>
                  </a:lnTo>
                  <a:lnTo>
                    <a:pt x="3938" y="7038"/>
                  </a:lnTo>
                  <a:lnTo>
                    <a:pt x="4024" y="7024"/>
                  </a:lnTo>
                  <a:lnTo>
                    <a:pt x="4109" y="7010"/>
                  </a:lnTo>
                  <a:lnTo>
                    <a:pt x="4195" y="6996"/>
                  </a:lnTo>
                  <a:lnTo>
                    <a:pt x="4399" y="6955"/>
                  </a:lnTo>
                  <a:lnTo>
                    <a:pt x="4584" y="6909"/>
                  </a:lnTo>
                  <a:lnTo>
                    <a:pt x="4750" y="6857"/>
                  </a:lnTo>
                  <a:lnTo>
                    <a:pt x="4898" y="6799"/>
                  </a:lnTo>
                  <a:lnTo>
                    <a:pt x="5032" y="6736"/>
                  </a:lnTo>
                  <a:lnTo>
                    <a:pt x="5148" y="6670"/>
                  </a:lnTo>
                  <a:lnTo>
                    <a:pt x="5252" y="6598"/>
                  </a:lnTo>
                  <a:lnTo>
                    <a:pt x="5341" y="6523"/>
                  </a:lnTo>
                  <a:lnTo>
                    <a:pt x="5420" y="6444"/>
                  </a:lnTo>
                  <a:lnTo>
                    <a:pt x="5487" y="6362"/>
                  </a:lnTo>
                  <a:lnTo>
                    <a:pt x="5546" y="6277"/>
                  </a:lnTo>
                  <a:lnTo>
                    <a:pt x="5594" y="6191"/>
                  </a:lnTo>
                  <a:lnTo>
                    <a:pt x="5636" y="6102"/>
                  </a:lnTo>
                  <a:lnTo>
                    <a:pt x="5671" y="6012"/>
                  </a:lnTo>
                  <a:lnTo>
                    <a:pt x="5701" y="5921"/>
                  </a:lnTo>
                  <a:lnTo>
                    <a:pt x="5727" y="5828"/>
                  </a:lnTo>
                  <a:lnTo>
                    <a:pt x="5750" y="5736"/>
                  </a:lnTo>
                  <a:lnTo>
                    <a:pt x="5770" y="5644"/>
                  </a:lnTo>
                  <a:lnTo>
                    <a:pt x="5790" y="5551"/>
                  </a:lnTo>
                  <a:lnTo>
                    <a:pt x="5810" y="5460"/>
                  </a:lnTo>
                  <a:lnTo>
                    <a:pt x="5831" y="5369"/>
                  </a:lnTo>
                  <a:lnTo>
                    <a:pt x="5854" y="5282"/>
                  </a:lnTo>
                  <a:lnTo>
                    <a:pt x="5882" y="5195"/>
                  </a:lnTo>
                  <a:lnTo>
                    <a:pt x="5912" y="5111"/>
                  </a:lnTo>
                  <a:lnTo>
                    <a:pt x="5951" y="5030"/>
                  </a:lnTo>
                  <a:lnTo>
                    <a:pt x="5994" y="4952"/>
                  </a:lnTo>
                  <a:lnTo>
                    <a:pt x="6046" y="4877"/>
                  </a:lnTo>
                  <a:lnTo>
                    <a:pt x="6106" y="4807"/>
                  </a:lnTo>
                  <a:lnTo>
                    <a:pt x="6177" y="4741"/>
                  </a:lnTo>
                  <a:lnTo>
                    <a:pt x="6259" y="4680"/>
                  </a:lnTo>
                  <a:lnTo>
                    <a:pt x="6353" y="4623"/>
                  </a:lnTo>
                  <a:lnTo>
                    <a:pt x="6460" y="4572"/>
                  </a:lnTo>
                  <a:lnTo>
                    <a:pt x="6579" y="4526"/>
                  </a:lnTo>
                  <a:lnTo>
                    <a:pt x="6702" y="4484"/>
                  </a:lnTo>
                  <a:lnTo>
                    <a:pt x="6831" y="4447"/>
                  </a:lnTo>
                  <a:lnTo>
                    <a:pt x="6965" y="4412"/>
                  </a:lnTo>
                  <a:lnTo>
                    <a:pt x="7103" y="4380"/>
                  </a:lnTo>
                  <a:lnTo>
                    <a:pt x="7246" y="4351"/>
                  </a:lnTo>
                  <a:lnTo>
                    <a:pt x="7392" y="4323"/>
                  </a:lnTo>
                  <a:lnTo>
                    <a:pt x="7542" y="4298"/>
                  </a:lnTo>
                  <a:lnTo>
                    <a:pt x="7847" y="4248"/>
                  </a:lnTo>
                  <a:lnTo>
                    <a:pt x="8159" y="4200"/>
                  </a:lnTo>
                  <a:lnTo>
                    <a:pt x="8315" y="4175"/>
                  </a:lnTo>
                  <a:lnTo>
                    <a:pt x="8473" y="4149"/>
                  </a:lnTo>
                  <a:lnTo>
                    <a:pt x="8629" y="4121"/>
                  </a:lnTo>
                  <a:lnTo>
                    <a:pt x="8785" y="4091"/>
                  </a:lnTo>
                  <a:lnTo>
                    <a:pt x="8939" y="4060"/>
                  </a:lnTo>
                  <a:lnTo>
                    <a:pt x="9091" y="4024"/>
                  </a:lnTo>
                  <a:lnTo>
                    <a:pt x="9241" y="3986"/>
                  </a:lnTo>
                  <a:lnTo>
                    <a:pt x="9390" y="3943"/>
                  </a:lnTo>
                  <a:lnTo>
                    <a:pt x="9533" y="3897"/>
                  </a:lnTo>
                  <a:lnTo>
                    <a:pt x="9673" y="3845"/>
                  </a:lnTo>
                  <a:lnTo>
                    <a:pt x="9808" y="3789"/>
                  </a:lnTo>
                  <a:lnTo>
                    <a:pt x="9939" y="3726"/>
                  </a:lnTo>
                  <a:lnTo>
                    <a:pt x="10065" y="3659"/>
                  </a:lnTo>
                  <a:lnTo>
                    <a:pt x="10185" y="3584"/>
                  </a:lnTo>
                  <a:lnTo>
                    <a:pt x="10299" y="3502"/>
                  </a:lnTo>
                  <a:lnTo>
                    <a:pt x="10406" y="3413"/>
                  </a:lnTo>
                  <a:lnTo>
                    <a:pt x="10505" y="3317"/>
                  </a:lnTo>
                  <a:lnTo>
                    <a:pt x="10596" y="3212"/>
                  </a:lnTo>
                  <a:lnTo>
                    <a:pt x="10680" y="3098"/>
                  </a:lnTo>
                  <a:lnTo>
                    <a:pt x="10755" y="2975"/>
                  </a:lnTo>
                  <a:lnTo>
                    <a:pt x="10828" y="2852"/>
                  </a:lnTo>
                  <a:lnTo>
                    <a:pt x="10908" y="2739"/>
                  </a:lnTo>
                  <a:lnTo>
                    <a:pt x="10994" y="2633"/>
                  </a:lnTo>
                  <a:lnTo>
                    <a:pt x="11085" y="2536"/>
                  </a:lnTo>
                  <a:lnTo>
                    <a:pt x="11181" y="2447"/>
                  </a:lnTo>
                  <a:lnTo>
                    <a:pt x="11282" y="2366"/>
                  </a:lnTo>
                  <a:lnTo>
                    <a:pt x="11388" y="2291"/>
                  </a:lnTo>
                  <a:lnTo>
                    <a:pt x="11499" y="2223"/>
                  </a:lnTo>
                  <a:lnTo>
                    <a:pt x="11613" y="2162"/>
                  </a:lnTo>
                  <a:lnTo>
                    <a:pt x="11731" y="2105"/>
                  </a:lnTo>
                  <a:lnTo>
                    <a:pt x="11852" y="2055"/>
                  </a:lnTo>
                  <a:lnTo>
                    <a:pt x="11977" y="2010"/>
                  </a:lnTo>
                  <a:lnTo>
                    <a:pt x="12104" y="1970"/>
                  </a:lnTo>
                  <a:lnTo>
                    <a:pt x="12233" y="1934"/>
                  </a:lnTo>
                  <a:lnTo>
                    <a:pt x="12364" y="1902"/>
                  </a:lnTo>
                  <a:lnTo>
                    <a:pt x="12498" y="1875"/>
                  </a:lnTo>
                  <a:lnTo>
                    <a:pt x="12633" y="1849"/>
                  </a:lnTo>
                  <a:lnTo>
                    <a:pt x="12768" y="1828"/>
                  </a:lnTo>
                  <a:lnTo>
                    <a:pt x="12905" y="1808"/>
                  </a:lnTo>
                  <a:lnTo>
                    <a:pt x="13041" y="1791"/>
                  </a:lnTo>
                  <a:lnTo>
                    <a:pt x="13178" y="1776"/>
                  </a:lnTo>
                  <a:lnTo>
                    <a:pt x="13315" y="1763"/>
                  </a:lnTo>
                  <a:lnTo>
                    <a:pt x="13450" y="1749"/>
                  </a:lnTo>
                  <a:lnTo>
                    <a:pt x="13586" y="1737"/>
                  </a:lnTo>
                  <a:lnTo>
                    <a:pt x="13720" y="1725"/>
                  </a:lnTo>
                  <a:lnTo>
                    <a:pt x="13852" y="1713"/>
                  </a:lnTo>
                  <a:lnTo>
                    <a:pt x="13982" y="1700"/>
                  </a:lnTo>
                  <a:lnTo>
                    <a:pt x="14110" y="1686"/>
                  </a:lnTo>
                  <a:lnTo>
                    <a:pt x="14236" y="1672"/>
                  </a:lnTo>
                  <a:lnTo>
                    <a:pt x="14360" y="1655"/>
                  </a:lnTo>
                  <a:lnTo>
                    <a:pt x="14479" y="1637"/>
                  </a:lnTo>
                  <a:lnTo>
                    <a:pt x="14596" y="1616"/>
                  </a:lnTo>
                  <a:lnTo>
                    <a:pt x="14710" y="1590"/>
                  </a:lnTo>
                  <a:lnTo>
                    <a:pt x="14823" y="1558"/>
                  </a:lnTo>
                  <a:lnTo>
                    <a:pt x="14935" y="1521"/>
                  </a:lnTo>
                  <a:lnTo>
                    <a:pt x="15046" y="1478"/>
                  </a:lnTo>
                  <a:lnTo>
                    <a:pt x="15156" y="1430"/>
                  </a:lnTo>
                  <a:lnTo>
                    <a:pt x="15264" y="1379"/>
                  </a:lnTo>
                  <a:lnTo>
                    <a:pt x="15370" y="1323"/>
                  </a:lnTo>
                  <a:lnTo>
                    <a:pt x="15474" y="1263"/>
                  </a:lnTo>
                  <a:lnTo>
                    <a:pt x="15576" y="1201"/>
                  </a:lnTo>
                  <a:lnTo>
                    <a:pt x="15676" y="1136"/>
                  </a:lnTo>
                  <a:lnTo>
                    <a:pt x="15774" y="1070"/>
                  </a:lnTo>
                  <a:lnTo>
                    <a:pt x="15868" y="1001"/>
                  </a:lnTo>
                  <a:lnTo>
                    <a:pt x="15960" y="931"/>
                  </a:lnTo>
                  <a:lnTo>
                    <a:pt x="16049" y="860"/>
                  </a:lnTo>
                  <a:lnTo>
                    <a:pt x="16133" y="789"/>
                  </a:lnTo>
                  <a:lnTo>
                    <a:pt x="16216" y="719"/>
                  </a:lnTo>
                  <a:lnTo>
                    <a:pt x="16294" y="650"/>
                  </a:lnTo>
                  <a:lnTo>
                    <a:pt x="16369" y="581"/>
                  </a:lnTo>
                  <a:lnTo>
                    <a:pt x="16440" y="514"/>
                  </a:lnTo>
                  <a:lnTo>
                    <a:pt x="16507" y="449"/>
                  </a:lnTo>
                  <a:lnTo>
                    <a:pt x="16569" y="386"/>
                  </a:lnTo>
                  <a:lnTo>
                    <a:pt x="16627" y="327"/>
                  </a:lnTo>
                  <a:lnTo>
                    <a:pt x="16680" y="271"/>
                  </a:lnTo>
                  <a:lnTo>
                    <a:pt x="16729" y="219"/>
                  </a:lnTo>
                  <a:lnTo>
                    <a:pt x="16810" y="129"/>
                  </a:lnTo>
                  <a:lnTo>
                    <a:pt x="16870" y="59"/>
                  </a:lnTo>
                  <a:lnTo>
                    <a:pt x="16907" y="16"/>
                  </a:lnTo>
                  <a:lnTo>
                    <a:pt x="16920" y="0"/>
                  </a:lnTo>
                  <a:lnTo>
                    <a:pt x="16910" y="19"/>
                  </a:lnTo>
                  <a:lnTo>
                    <a:pt x="16882" y="74"/>
                  </a:lnTo>
                  <a:lnTo>
                    <a:pt x="16862" y="114"/>
                  </a:lnTo>
                  <a:lnTo>
                    <a:pt x="16835" y="161"/>
                  </a:lnTo>
                  <a:lnTo>
                    <a:pt x="16806" y="214"/>
                  </a:lnTo>
                  <a:lnTo>
                    <a:pt x="16771" y="273"/>
                  </a:lnTo>
                  <a:lnTo>
                    <a:pt x="16732" y="338"/>
                  </a:lnTo>
                  <a:lnTo>
                    <a:pt x="16688" y="407"/>
                  </a:lnTo>
                  <a:lnTo>
                    <a:pt x="16640" y="482"/>
                  </a:lnTo>
                  <a:lnTo>
                    <a:pt x="16588" y="560"/>
                  </a:lnTo>
                  <a:lnTo>
                    <a:pt x="16531" y="641"/>
                  </a:lnTo>
                  <a:lnTo>
                    <a:pt x="16470" y="726"/>
                  </a:lnTo>
                  <a:lnTo>
                    <a:pt x="16404" y="812"/>
                  </a:lnTo>
                  <a:lnTo>
                    <a:pt x="16334" y="899"/>
                  </a:lnTo>
                  <a:lnTo>
                    <a:pt x="16260" y="988"/>
                  </a:lnTo>
                  <a:lnTo>
                    <a:pt x="16182" y="1077"/>
                  </a:lnTo>
                  <a:lnTo>
                    <a:pt x="16099" y="1166"/>
                  </a:lnTo>
                  <a:lnTo>
                    <a:pt x="16012" y="1254"/>
                  </a:lnTo>
                  <a:lnTo>
                    <a:pt x="15921" y="1341"/>
                  </a:lnTo>
                  <a:lnTo>
                    <a:pt x="15827" y="1425"/>
                  </a:lnTo>
                  <a:lnTo>
                    <a:pt x="15727" y="1509"/>
                  </a:lnTo>
                  <a:lnTo>
                    <a:pt x="15624" y="1588"/>
                  </a:lnTo>
                  <a:lnTo>
                    <a:pt x="15517" y="1664"/>
                  </a:lnTo>
                  <a:lnTo>
                    <a:pt x="15405" y="1736"/>
                  </a:lnTo>
                  <a:lnTo>
                    <a:pt x="15289" y="1803"/>
                  </a:lnTo>
                  <a:lnTo>
                    <a:pt x="15171" y="1865"/>
                  </a:lnTo>
                  <a:lnTo>
                    <a:pt x="15047" y="1921"/>
                  </a:lnTo>
                  <a:lnTo>
                    <a:pt x="14920" y="1971"/>
                  </a:lnTo>
                  <a:lnTo>
                    <a:pt x="14789" y="2014"/>
                  </a:lnTo>
                  <a:lnTo>
                    <a:pt x="14655" y="2049"/>
                  </a:lnTo>
                  <a:lnTo>
                    <a:pt x="14518" y="2079"/>
                  </a:lnTo>
                  <a:lnTo>
                    <a:pt x="14383" y="2107"/>
                  </a:lnTo>
                  <a:lnTo>
                    <a:pt x="14248" y="2131"/>
                  </a:lnTo>
                  <a:lnTo>
                    <a:pt x="14113" y="2154"/>
                  </a:lnTo>
                  <a:lnTo>
                    <a:pt x="13848" y="2195"/>
                  </a:lnTo>
                  <a:lnTo>
                    <a:pt x="13587" y="2236"/>
                  </a:lnTo>
                  <a:lnTo>
                    <a:pt x="13459" y="2255"/>
                  </a:lnTo>
                  <a:lnTo>
                    <a:pt x="13332" y="2276"/>
                  </a:lnTo>
                  <a:lnTo>
                    <a:pt x="13207" y="2298"/>
                  </a:lnTo>
                  <a:lnTo>
                    <a:pt x="13083" y="2321"/>
                  </a:lnTo>
                  <a:lnTo>
                    <a:pt x="12962" y="2347"/>
                  </a:lnTo>
                  <a:lnTo>
                    <a:pt x="12843" y="2375"/>
                  </a:lnTo>
                  <a:lnTo>
                    <a:pt x="12726" y="2406"/>
                  </a:lnTo>
                  <a:lnTo>
                    <a:pt x="12611" y="2441"/>
                  </a:lnTo>
                  <a:lnTo>
                    <a:pt x="12499" y="2480"/>
                  </a:lnTo>
                  <a:lnTo>
                    <a:pt x="12389" y="2522"/>
                  </a:lnTo>
                  <a:lnTo>
                    <a:pt x="12282" y="2570"/>
                  </a:lnTo>
                  <a:lnTo>
                    <a:pt x="12177" y="2623"/>
                  </a:lnTo>
                  <a:lnTo>
                    <a:pt x="12077" y="2681"/>
                  </a:lnTo>
                  <a:lnTo>
                    <a:pt x="11978" y="2746"/>
                  </a:lnTo>
                  <a:lnTo>
                    <a:pt x="11883" y="2816"/>
                  </a:lnTo>
                  <a:lnTo>
                    <a:pt x="11791" y="2895"/>
                  </a:lnTo>
                  <a:lnTo>
                    <a:pt x="11702" y="2980"/>
                  </a:lnTo>
                  <a:lnTo>
                    <a:pt x="11617" y="3074"/>
                  </a:lnTo>
                  <a:lnTo>
                    <a:pt x="11536" y="3175"/>
                  </a:lnTo>
                  <a:lnTo>
                    <a:pt x="11458" y="3285"/>
                  </a:lnTo>
                  <a:lnTo>
                    <a:pt x="11385" y="3405"/>
                  </a:lnTo>
                  <a:lnTo>
                    <a:pt x="11315" y="3534"/>
                  </a:lnTo>
                  <a:lnTo>
                    <a:pt x="11250" y="3673"/>
                  </a:lnTo>
                  <a:lnTo>
                    <a:pt x="11188" y="3823"/>
                  </a:lnTo>
                  <a:lnTo>
                    <a:pt x="11121" y="3972"/>
                  </a:lnTo>
                  <a:lnTo>
                    <a:pt x="11039" y="4108"/>
                  </a:lnTo>
                  <a:lnTo>
                    <a:pt x="10944" y="4233"/>
                  </a:lnTo>
                  <a:lnTo>
                    <a:pt x="10836" y="4347"/>
                  </a:lnTo>
                  <a:lnTo>
                    <a:pt x="10717" y="4452"/>
                  </a:lnTo>
                  <a:lnTo>
                    <a:pt x="10587" y="4547"/>
                  </a:lnTo>
                  <a:lnTo>
                    <a:pt x="10447" y="4633"/>
                  </a:lnTo>
                  <a:lnTo>
                    <a:pt x="10300" y="4711"/>
                  </a:lnTo>
                  <a:lnTo>
                    <a:pt x="10146" y="4782"/>
                  </a:lnTo>
                  <a:lnTo>
                    <a:pt x="9985" y="4847"/>
                  </a:lnTo>
                  <a:lnTo>
                    <a:pt x="9820" y="4905"/>
                  </a:lnTo>
                  <a:lnTo>
                    <a:pt x="9651" y="4959"/>
                  </a:lnTo>
                  <a:lnTo>
                    <a:pt x="9479" y="5008"/>
                  </a:lnTo>
                  <a:lnTo>
                    <a:pt x="9306" y="5053"/>
                  </a:lnTo>
                  <a:lnTo>
                    <a:pt x="9133" y="5095"/>
                  </a:lnTo>
                  <a:lnTo>
                    <a:pt x="8960" y="5136"/>
                  </a:lnTo>
                  <a:lnTo>
                    <a:pt x="8789" y="5175"/>
                  </a:lnTo>
                  <a:lnTo>
                    <a:pt x="8621" y="5212"/>
                  </a:lnTo>
                  <a:lnTo>
                    <a:pt x="8456" y="5250"/>
                  </a:lnTo>
                  <a:lnTo>
                    <a:pt x="8297" y="5288"/>
                  </a:lnTo>
                  <a:lnTo>
                    <a:pt x="8144" y="5327"/>
                  </a:lnTo>
                  <a:lnTo>
                    <a:pt x="7999" y="5369"/>
                  </a:lnTo>
                  <a:lnTo>
                    <a:pt x="7861" y="5413"/>
                  </a:lnTo>
                  <a:lnTo>
                    <a:pt x="7733" y="5460"/>
                  </a:lnTo>
                  <a:lnTo>
                    <a:pt x="7617" y="5512"/>
                  </a:lnTo>
                  <a:lnTo>
                    <a:pt x="7511" y="5569"/>
                  </a:lnTo>
                  <a:lnTo>
                    <a:pt x="7419" y="5631"/>
                  </a:lnTo>
                  <a:lnTo>
                    <a:pt x="7341" y="5700"/>
                  </a:lnTo>
                  <a:lnTo>
                    <a:pt x="7278" y="5775"/>
                  </a:lnTo>
                  <a:lnTo>
                    <a:pt x="7231" y="5858"/>
                  </a:lnTo>
                  <a:lnTo>
                    <a:pt x="7201" y="5949"/>
                  </a:lnTo>
                  <a:lnTo>
                    <a:pt x="7190" y="6050"/>
                  </a:lnTo>
                  <a:lnTo>
                    <a:pt x="7185" y="6155"/>
                  </a:lnTo>
                  <a:lnTo>
                    <a:pt x="7175" y="6257"/>
                  </a:lnTo>
                  <a:lnTo>
                    <a:pt x="7160" y="6358"/>
                  </a:lnTo>
                  <a:lnTo>
                    <a:pt x="7140" y="6457"/>
                  </a:lnTo>
                  <a:lnTo>
                    <a:pt x="7114" y="6554"/>
                  </a:lnTo>
                  <a:lnTo>
                    <a:pt x="7083" y="6651"/>
                  </a:lnTo>
                  <a:lnTo>
                    <a:pt x="7047" y="6744"/>
                  </a:lnTo>
                  <a:lnTo>
                    <a:pt x="7006" y="6835"/>
                  </a:lnTo>
                  <a:lnTo>
                    <a:pt x="6959" y="6925"/>
                  </a:lnTo>
                  <a:lnTo>
                    <a:pt x="6908" y="7012"/>
                  </a:lnTo>
                  <a:lnTo>
                    <a:pt x="6852" y="7096"/>
                  </a:lnTo>
                  <a:lnTo>
                    <a:pt x="6789" y="7180"/>
                  </a:lnTo>
                  <a:lnTo>
                    <a:pt x="6723" y="7260"/>
                  </a:lnTo>
                  <a:lnTo>
                    <a:pt x="6650" y="7337"/>
                  </a:lnTo>
                  <a:lnTo>
                    <a:pt x="6572" y="7413"/>
                  </a:lnTo>
                  <a:lnTo>
                    <a:pt x="6490" y="7486"/>
                  </a:lnTo>
                  <a:lnTo>
                    <a:pt x="6403" y="7556"/>
                  </a:lnTo>
                  <a:lnTo>
                    <a:pt x="6310" y="7624"/>
                  </a:lnTo>
                  <a:lnTo>
                    <a:pt x="6213" y="7689"/>
                  </a:lnTo>
                  <a:lnTo>
                    <a:pt x="6110" y="7751"/>
                  </a:lnTo>
                  <a:lnTo>
                    <a:pt x="6002" y="7810"/>
                  </a:lnTo>
                  <a:lnTo>
                    <a:pt x="5889" y="7866"/>
                  </a:lnTo>
                  <a:lnTo>
                    <a:pt x="5772" y="7919"/>
                  </a:lnTo>
                  <a:lnTo>
                    <a:pt x="5649" y="7970"/>
                  </a:lnTo>
                  <a:lnTo>
                    <a:pt x="5522" y="8018"/>
                  </a:lnTo>
                  <a:lnTo>
                    <a:pt x="5389" y="8061"/>
                  </a:lnTo>
                  <a:lnTo>
                    <a:pt x="5252" y="8102"/>
                  </a:lnTo>
                  <a:lnTo>
                    <a:pt x="5110" y="8140"/>
                  </a:lnTo>
                  <a:lnTo>
                    <a:pt x="4962" y="8174"/>
                  </a:lnTo>
                  <a:lnTo>
                    <a:pt x="4810" y="8205"/>
                  </a:lnTo>
                  <a:lnTo>
                    <a:pt x="4653" y="8232"/>
                  </a:lnTo>
                  <a:lnTo>
                    <a:pt x="4491" y="8257"/>
                  </a:lnTo>
                  <a:lnTo>
                    <a:pt x="4410" y="8267"/>
                  </a:lnTo>
                  <a:lnTo>
                    <a:pt x="4326" y="8278"/>
                  </a:lnTo>
                  <a:lnTo>
                    <a:pt x="4242" y="8288"/>
                  </a:lnTo>
                  <a:lnTo>
                    <a:pt x="4156" y="8296"/>
                  </a:lnTo>
                  <a:lnTo>
                    <a:pt x="4069" y="8304"/>
                  </a:lnTo>
                  <a:lnTo>
                    <a:pt x="3980" y="8313"/>
                  </a:lnTo>
                  <a:lnTo>
                    <a:pt x="3892" y="8320"/>
                  </a:lnTo>
                  <a:lnTo>
                    <a:pt x="3801" y="8328"/>
                  </a:lnTo>
                  <a:lnTo>
                    <a:pt x="3710" y="8335"/>
                  </a:lnTo>
                  <a:lnTo>
                    <a:pt x="3618" y="8341"/>
                  </a:lnTo>
                  <a:lnTo>
                    <a:pt x="3525" y="8347"/>
                  </a:lnTo>
                  <a:lnTo>
                    <a:pt x="3431" y="8353"/>
                  </a:lnTo>
                  <a:lnTo>
                    <a:pt x="3336" y="8357"/>
                  </a:lnTo>
                  <a:lnTo>
                    <a:pt x="3242" y="8363"/>
                  </a:lnTo>
                  <a:lnTo>
                    <a:pt x="3147" y="8367"/>
                  </a:lnTo>
                  <a:lnTo>
                    <a:pt x="3052" y="8371"/>
                  </a:lnTo>
                  <a:lnTo>
                    <a:pt x="3053" y="8371"/>
                  </a:lnTo>
                  <a:lnTo>
                    <a:pt x="2642" y="8399"/>
                  </a:lnTo>
                  <a:lnTo>
                    <a:pt x="0" y="8424"/>
                  </a:lnTo>
                  <a:lnTo>
                    <a:pt x="0" y="722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任意多边形: 形状 46"/>
            <p:cNvSpPr/>
            <p:nvPr/>
          </p:nvSpPr>
          <p:spPr bwMode="auto">
            <a:xfrm>
              <a:off x="8083550" y="1455737"/>
              <a:ext cx="869950" cy="857250"/>
            </a:xfrm>
            <a:custGeom>
              <a:avLst/>
              <a:gdLst>
                <a:gd name="T0" fmla="*/ 1471 w 1643"/>
                <a:gd name="T1" fmla="*/ 199 h 1621"/>
                <a:gd name="T2" fmla="*/ 1553 w 1643"/>
                <a:gd name="T3" fmla="*/ 106 h 1621"/>
                <a:gd name="T4" fmla="*/ 1610 w 1643"/>
                <a:gd name="T5" fmla="*/ 40 h 1621"/>
                <a:gd name="T6" fmla="*/ 1639 w 1643"/>
                <a:gd name="T7" fmla="*/ 4 h 1621"/>
                <a:gd name="T8" fmla="*/ 1637 w 1643"/>
                <a:gd name="T9" fmla="*/ 14 h 1621"/>
                <a:gd name="T10" fmla="*/ 1585 w 1643"/>
                <a:gd name="T11" fmla="*/ 113 h 1621"/>
                <a:gd name="T12" fmla="*/ 1513 w 1643"/>
                <a:gd name="T13" fmla="*/ 240 h 1621"/>
                <a:gd name="T14" fmla="*/ 1449 w 1643"/>
                <a:gd name="T15" fmla="*/ 346 h 1621"/>
                <a:gd name="T16" fmla="*/ 1373 w 1643"/>
                <a:gd name="T17" fmla="*/ 466 h 1621"/>
                <a:gd name="T18" fmla="*/ 1286 w 1643"/>
                <a:gd name="T19" fmla="*/ 596 h 1621"/>
                <a:gd name="T20" fmla="*/ 1142 w 1643"/>
                <a:gd name="T21" fmla="*/ 750 h 1621"/>
                <a:gd name="T22" fmla="*/ 944 w 1643"/>
                <a:gd name="T23" fmla="*/ 922 h 1621"/>
                <a:gd name="T24" fmla="*/ 746 w 1643"/>
                <a:gd name="T25" fmla="*/ 1088 h 1621"/>
                <a:gd name="T26" fmla="*/ 558 w 1643"/>
                <a:gd name="T27" fmla="*/ 1242 h 1621"/>
                <a:gd name="T28" fmla="*/ 388 w 1643"/>
                <a:gd name="T29" fmla="*/ 1379 h 1621"/>
                <a:gd name="T30" fmla="*/ 246 w 1643"/>
                <a:gd name="T31" fmla="*/ 1491 h 1621"/>
                <a:gd name="T32" fmla="*/ 142 w 1643"/>
                <a:gd name="T33" fmla="*/ 1571 h 1621"/>
                <a:gd name="T34" fmla="*/ 86 w 1643"/>
                <a:gd name="T35" fmla="*/ 1615 h 1621"/>
                <a:gd name="T36" fmla="*/ 0 w 1643"/>
                <a:gd name="T37" fmla="*/ 1582 h 1621"/>
                <a:gd name="T38" fmla="*/ 24 w 1643"/>
                <a:gd name="T39" fmla="*/ 1564 h 1621"/>
                <a:gd name="T40" fmla="*/ 91 w 1643"/>
                <a:gd name="T41" fmla="*/ 1513 h 1621"/>
                <a:gd name="T42" fmla="*/ 192 w 1643"/>
                <a:gd name="T43" fmla="*/ 1435 h 1621"/>
                <a:gd name="T44" fmla="*/ 319 w 1643"/>
                <a:gd name="T45" fmla="*/ 1336 h 1621"/>
                <a:gd name="T46" fmla="*/ 463 w 1643"/>
                <a:gd name="T47" fmla="*/ 1222 h 1621"/>
                <a:gd name="T48" fmla="*/ 617 w 1643"/>
                <a:gd name="T49" fmla="*/ 1097 h 1621"/>
                <a:gd name="T50" fmla="*/ 772 w 1643"/>
                <a:gd name="T51" fmla="*/ 968 h 1621"/>
                <a:gd name="T52" fmla="*/ 919 w 1643"/>
                <a:gd name="T53" fmla="*/ 840 h 1621"/>
                <a:gd name="T54" fmla="*/ 985 w 1643"/>
                <a:gd name="T55" fmla="*/ 778 h 1621"/>
                <a:gd name="T56" fmla="*/ 1048 w 1643"/>
                <a:gd name="T57" fmla="*/ 718 h 1621"/>
                <a:gd name="T58" fmla="*/ 1154 w 1643"/>
                <a:gd name="T59" fmla="*/ 607 h 1621"/>
                <a:gd name="T60" fmla="*/ 1241 w 1643"/>
                <a:gd name="T61" fmla="*/ 507 h 1621"/>
                <a:gd name="T62" fmla="*/ 1310 w 1643"/>
                <a:gd name="T63" fmla="*/ 421 h 1621"/>
                <a:gd name="T64" fmla="*/ 1360 w 1643"/>
                <a:gd name="T65" fmla="*/ 350 h 1621"/>
                <a:gd name="T66" fmla="*/ 1394 w 1643"/>
                <a:gd name="T67" fmla="*/ 298 h 1621"/>
                <a:gd name="T68" fmla="*/ 1420 w 1643"/>
                <a:gd name="T69" fmla="*/ 253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3" h="1621">
                  <a:moveTo>
                    <a:pt x="1420" y="253"/>
                  </a:moveTo>
                  <a:lnTo>
                    <a:pt x="1471" y="199"/>
                  </a:lnTo>
                  <a:lnTo>
                    <a:pt x="1515" y="149"/>
                  </a:lnTo>
                  <a:lnTo>
                    <a:pt x="1553" y="106"/>
                  </a:lnTo>
                  <a:lnTo>
                    <a:pt x="1585" y="70"/>
                  </a:lnTo>
                  <a:lnTo>
                    <a:pt x="1610" y="40"/>
                  </a:lnTo>
                  <a:lnTo>
                    <a:pt x="1628" y="18"/>
                  </a:lnTo>
                  <a:lnTo>
                    <a:pt x="1639" y="4"/>
                  </a:lnTo>
                  <a:lnTo>
                    <a:pt x="1643" y="0"/>
                  </a:lnTo>
                  <a:lnTo>
                    <a:pt x="1637" y="14"/>
                  </a:lnTo>
                  <a:lnTo>
                    <a:pt x="1618" y="52"/>
                  </a:lnTo>
                  <a:lnTo>
                    <a:pt x="1585" y="113"/>
                  </a:lnTo>
                  <a:lnTo>
                    <a:pt x="1540" y="194"/>
                  </a:lnTo>
                  <a:lnTo>
                    <a:pt x="1513" y="240"/>
                  </a:lnTo>
                  <a:lnTo>
                    <a:pt x="1483" y="292"/>
                  </a:lnTo>
                  <a:lnTo>
                    <a:pt x="1449" y="346"/>
                  </a:lnTo>
                  <a:lnTo>
                    <a:pt x="1414" y="404"/>
                  </a:lnTo>
                  <a:lnTo>
                    <a:pt x="1373" y="466"/>
                  </a:lnTo>
                  <a:lnTo>
                    <a:pt x="1331" y="530"/>
                  </a:lnTo>
                  <a:lnTo>
                    <a:pt x="1286" y="596"/>
                  </a:lnTo>
                  <a:lnTo>
                    <a:pt x="1237" y="664"/>
                  </a:lnTo>
                  <a:lnTo>
                    <a:pt x="1142" y="750"/>
                  </a:lnTo>
                  <a:lnTo>
                    <a:pt x="1043" y="836"/>
                  </a:lnTo>
                  <a:lnTo>
                    <a:pt x="944" y="922"/>
                  </a:lnTo>
                  <a:lnTo>
                    <a:pt x="845" y="1006"/>
                  </a:lnTo>
                  <a:lnTo>
                    <a:pt x="746" y="1088"/>
                  </a:lnTo>
                  <a:lnTo>
                    <a:pt x="650" y="1167"/>
                  </a:lnTo>
                  <a:lnTo>
                    <a:pt x="558" y="1242"/>
                  </a:lnTo>
                  <a:lnTo>
                    <a:pt x="469" y="1313"/>
                  </a:lnTo>
                  <a:lnTo>
                    <a:pt x="388" y="1379"/>
                  </a:lnTo>
                  <a:lnTo>
                    <a:pt x="313" y="1438"/>
                  </a:lnTo>
                  <a:lnTo>
                    <a:pt x="246" y="1491"/>
                  </a:lnTo>
                  <a:lnTo>
                    <a:pt x="189" y="1535"/>
                  </a:lnTo>
                  <a:lnTo>
                    <a:pt x="142" y="1571"/>
                  </a:lnTo>
                  <a:lnTo>
                    <a:pt x="108" y="1599"/>
                  </a:lnTo>
                  <a:lnTo>
                    <a:pt x="86" y="1615"/>
                  </a:lnTo>
                  <a:lnTo>
                    <a:pt x="79" y="1621"/>
                  </a:lnTo>
                  <a:lnTo>
                    <a:pt x="0" y="1582"/>
                  </a:lnTo>
                  <a:lnTo>
                    <a:pt x="6" y="1576"/>
                  </a:lnTo>
                  <a:lnTo>
                    <a:pt x="24" y="1564"/>
                  </a:lnTo>
                  <a:lnTo>
                    <a:pt x="53" y="1542"/>
                  </a:lnTo>
                  <a:lnTo>
                    <a:pt x="91" y="1513"/>
                  </a:lnTo>
                  <a:lnTo>
                    <a:pt x="137" y="1477"/>
                  </a:lnTo>
                  <a:lnTo>
                    <a:pt x="192" y="1435"/>
                  </a:lnTo>
                  <a:lnTo>
                    <a:pt x="252" y="1388"/>
                  </a:lnTo>
                  <a:lnTo>
                    <a:pt x="319" y="1336"/>
                  </a:lnTo>
                  <a:lnTo>
                    <a:pt x="389" y="1280"/>
                  </a:lnTo>
                  <a:lnTo>
                    <a:pt x="463" y="1222"/>
                  </a:lnTo>
                  <a:lnTo>
                    <a:pt x="539" y="1161"/>
                  </a:lnTo>
                  <a:lnTo>
                    <a:pt x="617" y="1097"/>
                  </a:lnTo>
                  <a:lnTo>
                    <a:pt x="694" y="1033"/>
                  </a:lnTo>
                  <a:lnTo>
                    <a:pt x="772" y="968"/>
                  </a:lnTo>
                  <a:lnTo>
                    <a:pt x="847" y="904"/>
                  </a:lnTo>
                  <a:lnTo>
                    <a:pt x="919" y="840"/>
                  </a:lnTo>
                  <a:lnTo>
                    <a:pt x="952" y="808"/>
                  </a:lnTo>
                  <a:lnTo>
                    <a:pt x="985" y="778"/>
                  </a:lnTo>
                  <a:lnTo>
                    <a:pt x="1017" y="748"/>
                  </a:lnTo>
                  <a:lnTo>
                    <a:pt x="1048" y="718"/>
                  </a:lnTo>
                  <a:lnTo>
                    <a:pt x="1104" y="661"/>
                  </a:lnTo>
                  <a:lnTo>
                    <a:pt x="1154" y="607"/>
                  </a:lnTo>
                  <a:lnTo>
                    <a:pt x="1201" y="555"/>
                  </a:lnTo>
                  <a:lnTo>
                    <a:pt x="1241" y="507"/>
                  </a:lnTo>
                  <a:lnTo>
                    <a:pt x="1278" y="462"/>
                  </a:lnTo>
                  <a:lnTo>
                    <a:pt x="1310" y="421"/>
                  </a:lnTo>
                  <a:lnTo>
                    <a:pt x="1336" y="384"/>
                  </a:lnTo>
                  <a:lnTo>
                    <a:pt x="1360" y="350"/>
                  </a:lnTo>
                  <a:lnTo>
                    <a:pt x="1379" y="322"/>
                  </a:lnTo>
                  <a:lnTo>
                    <a:pt x="1394" y="298"/>
                  </a:lnTo>
                  <a:lnTo>
                    <a:pt x="1414" y="265"/>
                  </a:lnTo>
                  <a:lnTo>
                    <a:pt x="1420" y="253"/>
                  </a:lnTo>
                  <a:lnTo>
                    <a:pt x="1420" y="25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" name="任意多边形: 形状 47"/>
            <p:cNvSpPr/>
            <p:nvPr/>
          </p:nvSpPr>
          <p:spPr bwMode="auto">
            <a:xfrm>
              <a:off x="0" y="5487987"/>
              <a:ext cx="1719263" cy="134938"/>
            </a:xfrm>
            <a:custGeom>
              <a:avLst/>
              <a:gdLst>
                <a:gd name="T0" fmla="*/ 0 w 3248"/>
                <a:gd name="T1" fmla="*/ 255 h 255"/>
                <a:gd name="T2" fmla="*/ 0 w 3248"/>
                <a:gd name="T3" fmla="*/ 91 h 255"/>
                <a:gd name="T4" fmla="*/ 18 w 3248"/>
                <a:gd name="T5" fmla="*/ 91 h 255"/>
                <a:gd name="T6" fmla="*/ 70 w 3248"/>
                <a:gd name="T7" fmla="*/ 91 h 255"/>
                <a:gd name="T8" fmla="*/ 152 w 3248"/>
                <a:gd name="T9" fmla="*/ 90 h 255"/>
                <a:gd name="T10" fmla="*/ 260 w 3248"/>
                <a:gd name="T11" fmla="*/ 89 h 255"/>
                <a:gd name="T12" fmla="*/ 391 w 3248"/>
                <a:gd name="T13" fmla="*/ 88 h 255"/>
                <a:gd name="T14" fmla="*/ 541 w 3248"/>
                <a:gd name="T15" fmla="*/ 86 h 255"/>
                <a:gd name="T16" fmla="*/ 707 w 3248"/>
                <a:gd name="T17" fmla="*/ 83 h 255"/>
                <a:gd name="T18" fmla="*/ 884 w 3248"/>
                <a:gd name="T19" fmla="*/ 81 h 255"/>
                <a:gd name="T20" fmla="*/ 1069 w 3248"/>
                <a:gd name="T21" fmla="*/ 78 h 255"/>
                <a:gd name="T22" fmla="*/ 1258 w 3248"/>
                <a:gd name="T23" fmla="*/ 75 h 255"/>
                <a:gd name="T24" fmla="*/ 1449 w 3248"/>
                <a:gd name="T25" fmla="*/ 72 h 255"/>
                <a:gd name="T26" fmla="*/ 1635 w 3248"/>
                <a:gd name="T27" fmla="*/ 69 h 255"/>
                <a:gd name="T28" fmla="*/ 1815 w 3248"/>
                <a:gd name="T29" fmla="*/ 64 h 255"/>
                <a:gd name="T30" fmla="*/ 1984 w 3248"/>
                <a:gd name="T31" fmla="*/ 59 h 255"/>
                <a:gd name="T32" fmla="*/ 2138 w 3248"/>
                <a:gd name="T33" fmla="*/ 55 h 255"/>
                <a:gd name="T34" fmla="*/ 2275 w 3248"/>
                <a:gd name="T35" fmla="*/ 50 h 255"/>
                <a:gd name="T36" fmla="*/ 2396 w 3248"/>
                <a:gd name="T37" fmla="*/ 43 h 255"/>
                <a:gd name="T38" fmla="*/ 2509 w 3248"/>
                <a:gd name="T39" fmla="*/ 39 h 255"/>
                <a:gd name="T40" fmla="*/ 2612 w 3248"/>
                <a:gd name="T41" fmla="*/ 34 h 255"/>
                <a:gd name="T42" fmla="*/ 2706 w 3248"/>
                <a:gd name="T43" fmla="*/ 29 h 255"/>
                <a:gd name="T44" fmla="*/ 2791 w 3248"/>
                <a:gd name="T45" fmla="*/ 24 h 255"/>
                <a:gd name="T46" fmla="*/ 2868 w 3248"/>
                <a:gd name="T47" fmla="*/ 21 h 255"/>
                <a:gd name="T48" fmla="*/ 2936 w 3248"/>
                <a:gd name="T49" fmla="*/ 17 h 255"/>
                <a:gd name="T50" fmla="*/ 2996 w 3248"/>
                <a:gd name="T51" fmla="*/ 14 h 255"/>
                <a:gd name="T52" fmla="*/ 3048 w 3248"/>
                <a:gd name="T53" fmla="*/ 10 h 255"/>
                <a:gd name="T54" fmla="*/ 3092 w 3248"/>
                <a:gd name="T55" fmla="*/ 7 h 255"/>
                <a:gd name="T56" fmla="*/ 3129 w 3248"/>
                <a:gd name="T57" fmla="*/ 5 h 255"/>
                <a:gd name="T58" fmla="*/ 3160 w 3248"/>
                <a:gd name="T59" fmla="*/ 3 h 255"/>
                <a:gd name="T60" fmla="*/ 3182 w 3248"/>
                <a:gd name="T61" fmla="*/ 2 h 255"/>
                <a:gd name="T62" fmla="*/ 3198 w 3248"/>
                <a:gd name="T63" fmla="*/ 1 h 255"/>
                <a:gd name="T64" fmla="*/ 3207 w 3248"/>
                <a:gd name="T65" fmla="*/ 0 h 255"/>
                <a:gd name="T66" fmla="*/ 3211 w 3248"/>
                <a:gd name="T67" fmla="*/ 0 h 255"/>
                <a:gd name="T68" fmla="*/ 3247 w 3248"/>
                <a:gd name="T69" fmla="*/ 159 h 255"/>
                <a:gd name="T70" fmla="*/ 3248 w 3248"/>
                <a:gd name="T71" fmla="*/ 159 h 255"/>
                <a:gd name="T72" fmla="*/ 3248 w 3248"/>
                <a:gd name="T73" fmla="*/ 160 h 255"/>
                <a:gd name="T74" fmla="*/ 3237 w 3248"/>
                <a:gd name="T75" fmla="*/ 161 h 255"/>
                <a:gd name="T76" fmla="*/ 3211 w 3248"/>
                <a:gd name="T77" fmla="*/ 163 h 255"/>
                <a:gd name="T78" fmla="*/ 3197 w 3248"/>
                <a:gd name="T79" fmla="*/ 163 h 255"/>
                <a:gd name="T80" fmla="*/ 3155 w 3248"/>
                <a:gd name="T81" fmla="*/ 166 h 255"/>
                <a:gd name="T82" fmla="*/ 3086 w 3248"/>
                <a:gd name="T83" fmla="*/ 169 h 255"/>
                <a:gd name="T84" fmla="*/ 2991 w 3248"/>
                <a:gd name="T85" fmla="*/ 174 h 255"/>
                <a:gd name="T86" fmla="*/ 2869 w 3248"/>
                <a:gd name="T87" fmla="*/ 181 h 255"/>
                <a:gd name="T88" fmla="*/ 2723 w 3248"/>
                <a:gd name="T89" fmla="*/ 187 h 255"/>
                <a:gd name="T90" fmla="*/ 2552 w 3248"/>
                <a:gd name="T91" fmla="*/ 195 h 255"/>
                <a:gd name="T92" fmla="*/ 2356 w 3248"/>
                <a:gd name="T93" fmla="*/ 202 h 255"/>
                <a:gd name="T94" fmla="*/ 2137 w 3248"/>
                <a:gd name="T95" fmla="*/ 210 h 255"/>
                <a:gd name="T96" fmla="*/ 1895 w 3248"/>
                <a:gd name="T97" fmla="*/ 218 h 255"/>
                <a:gd name="T98" fmla="*/ 1632 w 3248"/>
                <a:gd name="T99" fmla="*/ 226 h 255"/>
                <a:gd name="T100" fmla="*/ 1346 w 3248"/>
                <a:gd name="T101" fmla="*/ 234 h 255"/>
                <a:gd name="T102" fmla="*/ 1040 w 3248"/>
                <a:gd name="T103" fmla="*/ 240 h 255"/>
                <a:gd name="T104" fmla="*/ 713 w 3248"/>
                <a:gd name="T105" fmla="*/ 246 h 255"/>
                <a:gd name="T106" fmla="*/ 366 w 3248"/>
                <a:gd name="T107" fmla="*/ 252 h 255"/>
                <a:gd name="T108" fmla="*/ 0 w 3248"/>
                <a:gd name="T10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48" h="255">
                  <a:moveTo>
                    <a:pt x="0" y="255"/>
                  </a:moveTo>
                  <a:lnTo>
                    <a:pt x="0" y="91"/>
                  </a:lnTo>
                  <a:lnTo>
                    <a:pt x="18" y="91"/>
                  </a:lnTo>
                  <a:lnTo>
                    <a:pt x="70" y="91"/>
                  </a:lnTo>
                  <a:lnTo>
                    <a:pt x="152" y="90"/>
                  </a:lnTo>
                  <a:lnTo>
                    <a:pt x="260" y="89"/>
                  </a:lnTo>
                  <a:lnTo>
                    <a:pt x="391" y="88"/>
                  </a:lnTo>
                  <a:lnTo>
                    <a:pt x="541" y="86"/>
                  </a:lnTo>
                  <a:lnTo>
                    <a:pt x="707" y="83"/>
                  </a:lnTo>
                  <a:lnTo>
                    <a:pt x="884" y="81"/>
                  </a:lnTo>
                  <a:lnTo>
                    <a:pt x="1069" y="78"/>
                  </a:lnTo>
                  <a:lnTo>
                    <a:pt x="1258" y="75"/>
                  </a:lnTo>
                  <a:lnTo>
                    <a:pt x="1449" y="72"/>
                  </a:lnTo>
                  <a:lnTo>
                    <a:pt x="1635" y="69"/>
                  </a:lnTo>
                  <a:lnTo>
                    <a:pt x="1815" y="64"/>
                  </a:lnTo>
                  <a:lnTo>
                    <a:pt x="1984" y="59"/>
                  </a:lnTo>
                  <a:lnTo>
                    <a:pt x="2138" y="55"/>
                  </a:lnTo>
                  <a:lnTo>
                    <a:pt x="2275" y="50"/>
                  </a:lnTo>
                  <a:lnTo>
                    <a:pt x="2396" y="43"/>
                  </a:lnTo>
                  <a:lnTo>
                    <a:pt x="2509" y="39"/>
                  </a:lnTo>
                  <a:lnTo>
                    <a:pt x="2612" y="34"/>
                  </a:lnTo>
                  <a:lnTo>
                    <a:pt x="2706" y="29"/>
                  </a:lnTo>
                  <a:lnTo>
                    <a:pt x="2791" y="24"/>
                  </a:lnTo>
                  <a:lnTo>
                    <a:pt x="2868" y="21"/>
                  </a:lnTo>
                  <a:lnTo>
                    <a:pt x="2936" y="17"/>
                  </a:lnTo>
                  <a:lnTo>
                    <a:pt x="2996" y="14"/>
                  </a:lnTo>
                  <a:lnTo>
                    <a:pt x="3048" y="10"/>
                  </a:lnTo>
                  <a:lnTo>
                    <a:pt x="3092" y="7"/>
                  </a:lnTo>
                  <a:lnTo>
                    <a:pt x="3129" y="5"/>
                  </a:lnTo>
                  <a:lnTo>
                    <a:pt x="3160" y="3"/>
                  </a:lnTo>
                  <a:lnTo>
                    <a:pt x="3182" y="2"/>
                  </a:lnTo>
                  <a:lnTo>
                    <a:pt x="3198" y="1"/>
                  </a:lnTo>
                  <a:lnTo>
                    <a:pt x="3207" y="0"/>
                  </a:lnTo>
                  <a:lnTo>
                    <a:pt x="3211" y="0"/>
                  </a:lnTo>
                  <a:lnTo>
                    <a:pt x="3247" y="159"/>
                  </a:lnTo>
                  <a:lnTo>
                    <a:pt x="3248" y="159"/>
                  </a:lnTo>
                  <a:lnTo>
                    <a:pt x="3248" y="160"/>
                  </a:lnTo>
                  <a:lnTo>
                    <a:pt x="3237" y="161"/>
                  </a:lnTo>
                  <a:lnTo>
                    <a:pt x="3211" y="163"/>
                  </a:lnTo>
                  <a:lnTo>
                    <a:pt x="3197" y="163"/>
                  </a:lnTo>
                  <a:lnTo>
                    <a:pt x="3155" y="166"/>
                  </a:lnTo>
                  <a:lnTo>
                    <a:pt x="3086" y="169"/>
                  </a:lnTo>
                  <a:lnTo>
                    <a:pt x="2991" y="174"/>
                  </a:lnTo>
                  <a:lnTo>
                    <a:pt x="2869" y="181"/>
                  </a:lnTo>
                  <a:lnTo>
                    <a:pt x="2723" y="187"/>
                  </a:lnTo>
                  <a:lnTo>
                    <a:pt x="2552" y="195"/>
                  </a:lnTo>
                  <a:lnTo>
                    <a:pt x="2356" y="202"/>
                  </a:lnTo>
                  <a:lnTo>
                    <a:pt x="2137" y="210"/>
                  </a:lnTo>
                  <a:lnTo>
                    <a:pt x="1895" y="218"/>
                  </a:lnTo>
                  <a:lnTo>
                    <a:pt x="1632" y="226"/>
                  </a:lnTo>
                  <a:lnTo>
                    <a:pt x="1346" y="234"/>
                  </a:lnTo>
                  <a:lnTo>
                    <a:pt x="1040" y="240"/>
                  </a:lnTo>
                  <a:lnTo>
                    <a:pt x="713" y="246"/>
                  </a:lnTo>
                  <a:lnTo>
                    <a:pt x="366" y="252"/>
                  </a:lnTo>
                  <a:lnTo>
                    <a:pt x="0" y="25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任意多边形: 形状 48"/>
            <p:cNvSpPr/>
            <p:nvPr/>
          </p:nvSpPr>
          <p:spPr bwMode="auto">
            <a:xfrm>
              <a:off x="1879600" y="4813300"/>
              <a:ext cx="1460500" cy="747713"/>
            </a:xfrm>
            <a:custGeom>
              <a:avLst/>
              <a:gdLst>
                <a:gd name="T0" fmla="*/ 137 w 2761"/>
                <a:gd name="T1" fmla="*/ 1408 h 1414"/>
                <a:gd name="T2" fmla="*/ 354 w 2761"/>
                <a:gd name="T3" fmla="*/ 1391 h 1414"/>
                <a:gd name="T4" fmla="*/ 538 w 2761"/>
                <a:gd name="T5" fmla="*/ 1372 h 1414"/>
                <a:gd name="T6" fmla="*/ 669 w 2761"/>
                <a:gd name="T7" fmla="*/ 1357 h 1414"/>
                <a:gd name="T8" fmla="*/ 804 w 2761"/>
                <a:gd name="T9" fmla="*/ 1338 h 1414"/>
                <a:gd name="T10" fmla="*/ 941 w 2761"/>
                <a:gd name="T11" fmla="*/ 1317 h 1414"/>
                <a:gd name="T12" fmla="*/ 1080 w 2761"/>
                <a:gd name="T13" fmla="*/ 1292 h 1414"/>
                <a:gd name="T14" fmla="*/ 1219 w 2761"/>
                <a:gd name="T15" fmla="*/ 1263 h 1414"/>
                <a:gd name="T16" fmla="*/ 1357 w 2761"/>
                <a:gd name="T17" fmla="*/ 1230 h 1414"/>
                <a:gd name="T18" fmla="*/ 1493 w 2761"/>
                <a:gd name="T19" fmla="*/ 1194 h 1414"/>
                <a:gd name="T20" fmla="*/ 1624 w 2761"/>
                <a:gd name="T21" fmla="*/ 1153 h 1414"/>
                <a:gd name="T22" fmla="*/ 1751 w 2761"/>
                <a:gd name="T23" fmla="*/ 1108 h 1414"/>
                <a:gd name="T24" fmla="*/ 1872 w 2761"/>
                <a:gd name="T25" fmla="*/ 1057 h 1414"/>
                <a:gd name="T26" fmla="*/ 1984 w 2761"/>
                <a:gd name="T27" fmla="*/ 1001 h 1414"/>
                <a:gd name="T28" fmla="*/ 2105 w 2761"/>
                <a:gd name="T29" fmla="*/ 929 h 1414"/>
                <a:gd name="T30" fmla="*/ 2228 w 2761"/>
                <a:gd name="T31" fmla="*/ 846 h 1414"/>
                <a:gd name="T32" fmla="*/ 2334 w 2761"/>
                <a:gd name="T33" fmla="*/ 764 h 1414"/>
                <a:gd name="T34" fmla="*/ 2426 w 2761"/>
                <a:gd name="T35" fmla="*/ 682 h 1414"/>
                <a:gd name="T36" fmla="*/ 2503 w 2761"/>
                <a:gd name="T37" fmla="*/ 604 h 1414"/>
                <a:gd name="T38" fmla="*/ 2567 w 2761"/>
                <a:gd name="T39" fmla="*/ 528 h 1414"/>
                <a:gd name="T40" fmla="*/ 2620 w 2761"/>
                <a:gd name="T41" fmla="*/ 455 h 1414"/>
                <a:gd name="T42" fmla="*/ 2662 w 2761"/>
                <a:gd name="T43" fmla="*/ 386 h 1414"/>
                <a:gd name="T44" fmla="*/ 2695 w 2761"/>
                <a:gd name="T45" fmla="*/ 323 h 1414"/>
                <a:gd name="T46" fmla="*/ 2720 w 2761"/>
                <a:gd name="T47" fmla="*/ 264 h 1414"/>
                <a:gd name="T48" fmla="*/ 2737 w 2761"/>
                <a:gd name="T49" fmla="*/ 213 h 1414"/>
                <a:gd name="T50" fmla="*/ 2749 w 2761"/>
                <a:gd name="T51" fmla="*/ 167 h 1414"/>
                <a:gd name="T52" fmla="*/ 2758 w 2761"/>
                <a:gd name="T53" fmla="*/ 114 h 1414"/>
                <a:gd name="T54" fmla="*/ 2761 w 2761"/>
                <a:gd name="T55" fmla="*/ 74 h 1414"/>
                <a:gd name="T56" fmla="*/ 2613 w 2761"/>
                <a:gd name="T57" fmla="*/ 0 h 1414"/>
                <a:gd name="T58" fmla="*/ 2604 w 2761"/>
                <a:gd name="T59" fmla="*/ 30 h 1414"/>
                <a:gd name="T60" fmla="*/ 2571 w 2761"/>
                <a:gd name="T61" fmla="*/ 109 h 1414"/>
                <a:gd name="T62" fmla="*/ 2544 w 2761"/>
                <a:gd name="T63" fmla="*/ 164 h 1414"/>
                <a:gd name="T64" fmla="*/ 2510 w 2761"/>
                <a:gd name="T65" fmla="*/ 226 h 1414"/>
                <a:gd name="T66" fmla="*/ 2466 w 2761"/>
                <a:gd name="T67" fmla="*/ 296 h 1414"/>
                <a:gd name="T68" fmla="*/ 2413 w 2761"/>
                <a:gd name="T69" fmla="*/ 371 h 1414"/>
                <a:gd name="T70" fmla="*/ 2351 w 2761"/>
                <a:gd name="T71" fmla="*/ 450 h 1414"/>
                <a:gd name="T72" fmla="*/ 2277 w 2761"/>
                <a:gd name="T73" fmla="*/ 530 h 1414"/>
                <a:gd name="T74" fmla="*/ 2191 w 2761"/>
                <a:gd name="T75" fmla="*/ 610 h 1414"/>
                <a:gd name="T76" fmla="*/ 2094 w 2761"/>
                <a:gd name="T77" fmla="*/ 691 h 1414"/>
                <a:gd name="T78" fmla="*/ 1983 w 2761"/>
                <a:gd name="T79" fmla="*/ 768 h 1414"/>
                <a:gd name="T80" fmla="*/ 1858 w 2761"/>
                <a:gd name="T81" fmla="*/ 841 h 1414"/>
                <a:gd name="T82" fmla="*/ 1719 w 2761"/>
                <a:gd name="T83" fmla="*/ 910 h 1414"/>
                <a:gd name="T84" fmla="*/ 1564 w 2761"/>
                <a:gd name="T85" fmla="*/ 971 h 1414"/>
                <a:gd name="T86" fmla="*/ 1454 w 2761"/>
                <a:gd name="T87" fmla="*/ 1008 h 1414"/>
                <a:gd name="T88" fmla="*/ 1343 w 2761"/>
                <a:gd name="T89" fmla="*/ 1042 h 1414"/>
                <a:gd name="T90" fmla="*/ 1232 w 2761"/>
                <a:gd name="T91" fmla="*/ 1073 h 1414"/>
                <a:gd name="T92" fmla="*/ 1121 w 2761"/>
                <a:gd name="T93" fmla="*/ 1100 h 1414"/>
                <a:gd name="T94" fmla="*/ 1011 w 2761"/>
                <a:gd name="T95" fmla="*/ 1125 h 1414"/>
                <a:gd name="T96" fmla="*/ 903 w 2761"/>
                <a:gd name="T97" fmla="*/ 1147 h 1414"/>
                <a:gd name="T98" fmla="*/ 693 w 2761"/>
                <a:gd name="T99" fmla="*/ 1184 h 1414"/>
                <a:gd name="T100" fmla="*/ 493 w 2761"/>
                <a:gd name="T101" fmla="*/ 1212 h 1414"/>
                <a:gd name="T102" fmla="*/ 309 w 2761"/>
                <a:gd name="T103" fmla="*/ 1234 h 1414"/>
                <a:gd name="T104" fmla="*/ 143 w 2761"/>
                <a:gd name="T105" fmla="*/ 1247 h 1414"/>
                <a:gd name="T106" fmla="*/ 0 w 2761"/>
                <a:gd name="T107" fmla="*/ 1256 h 1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61" h="1414">
                  <a:moveTo>
                    <a:pt x="41" y="1414"/>
                  </a:moveTo>
                  <a:lnTo>
                    <a:pt x="137" y="1408"/>
                  </a:lnTo>
                  <a:lnTo>
                    <a:pt x="241" y="1401"/>
                  </a:lnTo>
                  <a:lnTo>
                    <a:pt x="354" y="1391"/>
                  </a:lnTo>
                  <a:lnTo>
                    <a:pt x="476" y="1380"/>
                  </a:lnTo>
                  <a:lnTo>
                    <a:pt x="538" y="1372"/>
                  </a:lnTo>
                  <a:lnTo>
                    <a:pt x="603" y="1365"/>
                  </a:lnTo>
                  <a:lnTo>
                    <a:pt x="669" y="1357"/>
                  </a:lnTo>
                  <a:lnTo>
                    <a:pt x="736" y="1348"/>
                  </a:lnTo>
                  <a:lnTo>
                    <a:pt x="804" y="1338"/>
                  </a:lnTo>
                  <a:lnTo>
                    <a:pt x="871" y="1328"/>
                  </a:lnTo>
                  <a:lnTo>
                    <a:pt x="941" y="1317"/>
                  </a:lnTo>
                  <a:lnTo>
                    <a:pt x="1010" y="1305"/>
                  </a:lnTo>
                  <a:lnTo>
                    <a:pt x="1080" y="1292"/>
                  </a:lnTo>
                  <a:lnTo>
                    <a:pt x="1150" y="1278"/>
                  </a:lnTo>
                  <a:lnTo>
                    <a:pt x="1219" y="1263"/>
                  </a:lnTo>
                  <a:lnTo>
                    <a:pt x="1288" y="1247"/>
                  </a:lnTo>
                  <a:lnTo>
                    <a:pt x="1357" y="1230"/>
                  </a:lnTo>
                  <a:lnTo>
                    <a:pt x="1426" y="1214"/>
                  </a:lnTo>
                  <a:lnTo>
                    <a:pt x="1493" y="1194"/>
                  </a:lnTo>
                  <a:lnTo>
                    <a:pt x="1559" y="1174"/>
                  </a:lnTo>
                  <a:lnTo>
                    <a:pt x="1624" y="1153"/>
                  </a:lnTo>
                  <a:lnTo>
                    <a:pt x="1689" y="1131"/>
                  </a:lnTo>
                  <a:lnTo>
                    <a:pt x="1751" y="1108"/>
                  </a:lnTo>
                  <a:lnTo>
                    <a:pt x="1813" y="1082"/>
                  </a:lnTo>
                  <a:lnTo>
                    <a:pt x="1872" y="1057"/>
                  </a:lnTo>
                  <a:lnTo>
                    <a:pt x="1929" y="1029"/>
                  </a:lnTo>
                  <a:lnTo>
                    <a:pt x="1984" y="1001"/>
                  </a:lnTo>
                  <a:lnTo>
                    <a:pt x="2037" y="971"/>
                  </a:lnTo>
                  <a:lnTo>
                    <a:pt x="2105" y="929"/>
                  </a:lnTo>
                  <a:lnTo>
                    <a:pt x="2168" y="888"/>
                  </a:lnTo>
                  <a:lnTo>
                    <a:pt x="2228" y="846"/>
                  </a:lnTo>
                  <a:lnTo>
                    <a:pt x="2283" y="805"/>
                  </a:lnTo>
                  <a:lnTo>
                    <a:pt x="2334" y="764"/>
                  </a:lnTo>
                  <a:lnTo>
                    <a:pt x="2382" y="723"/>
                  </a:lnTo>
                  <a:lnTo>
                    <a:pt x="2426" y="682"/>
                  </a:lnTo>
                  <a:lnTo>
                    <a:pt x="2466" y="643"/>
                  </a:lnTo>
                  <a:lnTo>
                    <a:pt x="2503" y="604"/>
                  </a:lnTo>
                  <a:lnTo>
                    <a:pt x="2536" y="565"/>
                  </a:lnTo>
                  <a:lnTo>
                    <a:pt x="2567" y="528"/>
                  </a:lnTo>
                  <a:lnTo>
                    <a:pt x="2595" y="491"/>
                  </a:lnTo>
                  <a:lnTo>
                    <a:pt x="2620" y="455"/>
                  </a:lnTo>
                  <a:lnTo>
                    <a:pt x="2642" y="420"/>
                  </a:lnTo>
                  <a:lnTo>
                    <a:pt x="2662" y="386"/>
                  </a:lnTo>
                  <a:lnTo>
                    <a:pt x="2680" y="353"/>
                  </a:lnTo>
                  <a:lnTo>
                    <a:pt x="2695" y="323"/>
                  </a:lnTo>
                  <a:lnTo>
                    <a:pt x="2708" y="293"/>
                  </a:lnTo>
                  <a:lnTo>
                    <a:pt x="2720" y="264"/>
                  </a:lnTo>
                  <a:lnTo>
                    <a:pt x="2729" y="238"/>
                  </a:lnTo>
                  <a:lnTo>
                    <a:pt x="2737" y="213"/>
                  </a:lnTo>
                  <a:lnTo>
                    <a:pt x="2743" y="189"/>
                  </a:lnTo>
                  <a:lnTo>
                    <a:pt x="2749" y="167"/>
                  </a:lnTo>
                  <a:lnTo>
                    <a:pt x="2753" y="148"/>
                  </a:lnTo>
                  <a:lnTo>
                    <a:pt x="2758" y="114"/>
                  </a:lnTo>
                  <a:lnTo>
                    <a:pt x="2760" y="90"/>
                  </a:lnTo>
                  <a:lnTo>
                    <a:pt x="2761" y="74"/>
                  </a:lnTo>
                  <a:lnTo>
                    <a:pt x="2761" y="70"/>
                  </a:lnTo>
                  <a:lnTo>
                    <a:pt x="2613" y="0"/>
                  </a:lnTo>
                  <a:lnTo>
                    <a:pt x="2611" y="7"/>
                  </a:lnTo>
                  <a:lnTo>
                    <a:pt x="2604" y="30"/>
                  </a:lnTo>
                  <a:lnTo>
                    <a:pt x="2591" y="63"/>
                  </a:lnTo>
                  <a:lnTo>
                    <a:pt x="2571" y="109"/>
                  </a:lnTo>
                  <a:lnTo>
                    <a:pt x="2558" y="135"/>
                  </a:lnTo>
                  <a:lnTo>
                    <a:pt x="2544" y="164"/>
                  </a:lnTo>
                  <a:lnTo>
                    <a:pt x="2529" y="195"/>
                  </a:lnTo>
                  <a:lnTo>
                    <a:pt x="2510" y="226"/>
                  </a:lnTo>
                  <a:lnTo>
                    <a:pt x="2489" y="261"/>
                  </a:lnTo>
                  <a:lnTo>
                    <a:pt x="2466" y="296"/>
                  </a:lnTo>
                  <a:lnTo>
                    <a:pt x="2441" y="333"/>
                  </a:lnTo>
                  <a:lnTo>
                    <a:pt x="2413" y="371"/>
                  </a:lnTo>
                  <a:lnTo>
                    <a:pt x="2384" y="409"/>
                  </a:lnTo>
                  <a:lnTo>
                    <a:pt x="2351" y="450"/>
                  </a:lnTo>
                  <a:lnTo>
                    <a:pt x="2315" y="489"/>
                  </a:lnTo>
                  <a:lnTo>
                    <a:pt x="2277" y="530"/>
                  </a:lnTo>
                  <a:lnTo>
                    <a:pt x="2236" y="570"/>
                  </a:lnTo>
                  <a:lnTo>
                    <a:pt x="2191" y="610"/>
                  </a:lnTo>
                  <a:lnTo>
                    <a:pt x="2145" y="651"/>
                  </a:lnTo>
                  <a:lnTo>
                    <a:pt x="2094" y="691"/>
                  </a:lnTo>
                  <a:lnTo>
                    <a:pt x="2040" y="730"/>
                  </a:lnTo>
                  <a:lnTo>
                    <a:pt x="1983" y="768"/>
                  </a:lnTo>
                  <a:lnTo>
                    <a:pt x="1923" y="805"/>
                  </a:lnTo>
                  <a:lnTo>
                    <a:pt x="1858" y="841"/>
                  </a:lnTo>
                  <a:lnTo>
                    <a:pt x="1790" y="876"/>
                  </a:lnTo>
                  <a:lnTo>
                    <a:pt x="1719" y="910"/>
                  </a:lnTo>
                  <a:lnTo>
                    <a:pt x="1643" y="942"/>
                  </a:lnTo>
                  <a:lnTo>
                    <a:pt x="1564" y="971"/>
                  </a:lnTo>
                  <a:lnTo>
                    <a:pt x="1509" y="990"/>
                  </a:lnTo>
                  <a:lnTo>
                    <a:pt x="1454" y="1008"/>
                  </a:lnTo>
                  <a:lnTo>
                    <a:pt x="1398" y="1025"/>
                  </a:lnTo>
                  <a:lnTo>
                    <a:pt x="1343" y="1042"/>
                  </a:lnTo>
                  <a:lnTo>
                    <a:pt x="1287" y="1057"/>
                  </a:lnTo>
                  <a:lnTo>
                    <a:pt x="1232" y="1073"/>
                  </a:lnTo>
                  <a:lnTo>
                    <a:pt x="1176" y="1087"/>
                  </a:lnTo>
                  <a:lnTo>
                    <a:pt x="1121" y="1100"/>
                  </a:lnTo>
                  <a:lnTo>
                    <a:pt x="1066" y="1113"/>
                  </a:lnTo>
                  <a:lnTo>
                    <a:pt x="1011" y="1125"/>
                  </a:lnTo>
                  <a:lnTo>
                    <a:pt x="957" y="1136"/>
                  </a:lnTo>
                  <a:lnTo>
                    <a:pt x="903" y="1147"/>
                  </a:lnTo>
                  <a:lnTo>
                    <a:pt x="796" y="1167"/>
                  </a:lnTo>
                  <a:lnTo>
                    <a:pt x="693" y="1184"/>
                  </a:lnTo>
                  <a:lnTo>
                    <a:pt x="591" y="1200"/>
                  </a:lnTo>
                  <a:lnTo>
                    <a:pt x="493" y="1212"/>
                  </a:lnTo>
                  <a:lnTo>
                    <a:pt x="399" y="1224"/>
                  </a:lnTo>
                  <a:lnTo>
                    <a:pt x="309" y="1234"/>
                  </a:lnTo>
                  <a:lnTo>
                    <a:pt x="223" y="1241"/>
                  </a:lnTo>
                  <a:lnTo>
                    <a:pt x="143" y="1247"/>
                  </a:lnTo>
                  <a:lnTo>
                    <a:pt x="69" y="1253"/>
                  </a:lnTo>
                  <a:lnTo>
                    <a:pt x="0" y="1256"/>
                  </a:lnTo>
                  <a:lnTo>
                    <a:pt x="41" y="1414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" name="任意多边形: 形状 49"/>
            <p:cNvSpPr/>
            <p:nvPr/>
          </p:nvSpPr>
          <p:spPr bwMode="auto">
            <a:xfrm>
              <a:off x="3311525" y="3989387"/>
              <a:ext cx="730250" cy="731838"/>
            </a:xfrm>
            <a:custGeom>
              <a:avLst/>
              <a:gdLst>
                <a:gd name="T0" fmla="*/ 119 w 1382"/>
                <a:gd name="T1" fmla="*/ 1382 h 1382"/>
                <a:gd name="T2" fmla="*/ 124 w 1382"/>
                <a:gd name="T3" fmla="*/ 1336 h 1382"/>
                <a:gd name="T4" fmla="*/ 141 w 1382"/>
                <a:gd name="T5" fmla="*/ 1213 h 1382"/>
                <a:gd name="T6" fmla="*/ 155 w 1382"/>
                <a:gd name="T7" fmla="*/ 1131 h 1382"/>
                <a:gd name="T8" fmla="*/ 174 w 1382"/>
                <a:gd name="T9" fmla="*/ 1037 h 1382"/>
                <a:gd name="T10" fmla="*/ 197 w 1382"/>
                <a:gd name="T11" fmla="*/ 938 h 1382"/>
                <a:gd name="T12" fmla="*/ 225 w 1382"/>
                <a:gd name="T13" fmla="*/ 833 h 1382"/>
                <a:gd name="T14" fmla="*/ 260 w 1382"/>
                <a:gd name="T15" fmla="*/ 727 h 1382"/>
                <a:gd name="T16" fmla="*/ 302 w 1382"/>
                <a:gd name="T17" fmla="*/ 623 h 1382"/>
                <a:gd name="T18" fmla="*/ 349 w 1382"/>
                <a:gd name="T19" fmla="*/ 523 h 1382"/>
                <a:gd name="T20" fmla="*/ 403 w 1382"/>
                <a:gd name="T21" fmla="*/ 430 h 1382"/>
                <a:gd name="T22" fmla="*/ 466 w 1382"/>
                <a:gd name="T23" fmla="*/ 349 h 1382"/>
                <a:gd name="T24" fmla="*/ 536 w 1382"/>
                <a:gd name="T25" fmla="*/ 280 h 1382"/>
                <a:gd name="T26" fmla="*/ 615 w 1382"/>
                <a:gd name="T27" fmla="*/ 228 h 1382"/>
                <a:gd name="T28" fmla="*/ 702 w 1382"/>
                <a:gd name="T29" fmla="*/ 195 h 1382"/>
                <a:gd name="T30" fmla="*/ 1016 w 1382"/>
                <a:gd name="T31" fmla="*/ 122 h 1382"/>
                <a:gd name="T32" fmla="*/ 1227 w 1382"/>
                <a:gd name="T33" fmla="*/ 77 h 1382"/>
                <a:gd name="T34" fmla="*/ 1345 w 1382"/>
                <a:gd name="T35" fmla="*/ 54 h 1382"/>
                <a:gd name="T36" fmla="*/ 1382 w 1382"/>
                <a:gd name="T37" fmla="*/ 47 h 1382"/>
                <a:gd name="T38" fmla="*/ 1227 w 1382"/>
                <a:gd name="T39" fmla="*/ 0 h 1382"/>
                <a:gd name="T40" fmla="*/ 1169 w 1382"/>
                <a:gd name="T41" fmla="*/ 5 h 1382"/>
                <a:gd name="T42" fmla="*/ 1063 w 1382"/>
                <a:gd name="T43" fmla="*/ 16 h 1382"/>
                <a:gd name="T44" fmla="*/ 964 w 1382"/>
                <a:gd name="T45" fmla="*/ 30 h 1382"/>
                <a:gd name="T46" fmla="*/ 891 w 1382"/>
                <a:gd name="T47" fmla="*/ 44 h 1382"/>
                <a:gd name="T48" fmla="*/ 813 w 1382"/>
                <a:gd name="T49" fmla="*/ 60 h 1382"/>
                <a:gd name="T50" fmla="*/ 734 w 1382"/>
                <a:gd name="T51" fmla="*/ 80 h 1382"/>
                <a:gd name="T52" fmla="*/ 656 w 1382"/>
                <a:gd name="T53" fmla="*/ 103 h 1382"/>
                <a:gd name="T54" fmla="*/ 580 w 1382"/>
                <a:gd name="T55" fmla="*/ 131 h 1382"/>
                <a:gd name="T56" fmla="*/ 507 w 1382"/>
                <a:gd name="T57" fmla="*/ 163 h 1382"/>
                <a:gd name="T58" fmla="*/ 439 w 1382"/>
                <a:gd name="T59" fmla="*/ 198 h 1382"/>
                <a:gd name="T60" fmla="*/ 379 w 1382"/>
                <a:gd name="T61" fmla="*/ 240 h 1382"/>
                <a:gd name="T62" fmla="*/ 328 w 1382"/>
                <a:gd name="T63" fmla="*/ 285 h 1382"/>
                <a:gd name="T64" fmla="*/ 286 w 1382"/>
                <a:gd name="T65" fmla="*/ 338 h 1382"/>
                <a:gd name="T66" fmla="*/ 249 w 1382"/>
                <a:gd name="T67" fmla="*/ 399 h 1382"/>
                <a:gd name="T68" fmla="*/ 214 w 1382"/>
                <a:gd name="T69" fmla="*/ 470 h 1382"/>
                <a:gd name="T70" fmla="*/ 182 w 1382"/>
                <a:gd name="T71" fmla="*/ 548 h 1382"/>
                <a:gd name="T72" fmla="*/ 153 w 1382"/>
                <a:gd name="T73" fmla="*/ 629 h 1382"/>
                <a:gd name="T74" fmla="*/ 126 w 1382"/>
                <a:gd name="T75" fmla="*/ 714 h 1382"/>
                <a:gd name="T76" fmla="*/ 103 w 1382"/>
                <a:gd name="T77" fmla="*/ 800 h 1382"/>
                <a:gd name="T78" fmla="*/ 82 w 1382"/>
                <a:gd name="T79" fmla="*/ 886 h 1382"/>
                <a:gd name="T80" fmla="*/ 55 w 1382"/>
                <a:gd name="T81" fmla="*/ 1009 h 1382"/>
                <a:gd name="T82" fmla="*/ 28 w 1382"/>
                <a:gd name="T83" fmla="*/ 1155 h 1382"/>
                <a:gd name="T84" fmla="*/ 11 w 1382"/>
                <a:gd name="T85" fmla="*/ 1267 h 1382"/>
                <a:gd name="T86" fmla="*/ 1 w 1382"/>
                <a:gd name="T87" fmla="*/ 1330 h 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82" h="1382">
                  <a:moveTo>
                    <a:pt x="0" y="1338"/>
                  </a:moveTo>
                  <a:lnTo>
                    <a:pt x="119" y="1382"/>
                  </a:lnTo>
                  <a:lnTo>
                    <a:pt x="120" y="1371"/>
                  </a:lnTo>
                  <a:lnTo>
                    <a:pt x="124" y="1336"/>
                  </a:lnTo>
                  <a:lnTo>
                    <a:pt x="130" y="1283"/>
                  </a:lnTo>
                  <a:lnTo>
                    <a:pt x="141" y="1213"/>
                  </a:lnTo>
                  <a:lnTo>
                    <a:pt x="147" y="1174"/>
                  </a:lnTo>
                  <a:lnTo>
                    <a:pt x="155" y="1131"/>
                  </a:lnTo>
                  <a:lnTo>
                    <a:pt x="164" y="1085"/>
                  </a:lnTo>
                  <a:lnTo>
                    <a:pt x="174" y="1037"/>
                  </a:lnTo>
                  <a:lnTo>
                    <a:pt x="185" y="989"/>
                  </a:lnTo>
                  <a:lnTo>
                    <a:pt x="197" y="938"/>
                  </a:lnTo>
                  <a:lnTo>
                    <a:pt x="211" y="886"/>
                  </a:lnTo>
                  <a:lnTo>
                    <a:pt x="225" y="833"/>
                  </a:lnTo>
                  <a:lnTo>
                    <a:pt x="242" y="780"/>
                  </a:lnTo>
                  <a:lnTo>
                    <a:pt x="260" y="727"/>
                  </a:lnTo>
                  <a:lnTo>
                    <a:pt x="280" y="675"/>
                  </a:lnTo>
                  <a:lnTo>
                    <a:pt x="302" y="623"/>
                  </a:lnTo>
                  <a:lnTo>
                    <a:pt x="324" y="572"/>
                  </a:lnTo>
                  <a:lnTo>
                    <a:pt x="349" y="523"/>
                  </a:lnTo>
                  <a:lnTo>
                    <a:pt x="376" y="476"/>
                  </a:lnTo>
                  <a:lnTo>
                    <a:pt x="403" y="430"/>
                  </a:lnTo>
                  <a:lnTo>
                    <a:pt x="434" y="388"/>
                  </a:lnTo>
                  <a:lnTo>
                    <a:pt x="466" y="349"/>
                  </a:lnTo>
                  <a:lnTo>
                    <a:pt x="499" y="313"/>
                  </a:lnTo>
                  <a:lnTo>
                    <a:pt x="536" y="280"/>
                  </a:lnTo>
                  <a:lnTo>
                    <a:pt x="574" y="251"/>
                  </a:lnTo>
                  <a:lnTo>
                    <a:pt x="615" y="228"/>
                  </a:lnTo>
                  <a:lnTo>
                    <a:pt x="657" y="209"/>
                  </a:lnTo>
                  <a:lnTo>
                    <a:pt x="702" y="195"/>
                  </a:lnTo>
                  <a:lnTo>
                    <a:pt x="873" y="155"/>
                  </a:lnTo>
                  <a:lnTo>
                    <a:pt x="1016" y="122"/>
                  </a:lnTo>
                  <a:lnTo>
                    <a:pt x="1134" y="97"/>
                  </a:lnTo>
                  <a:lnTo>
                    <a:pt x="1227" y="77"/>
                  </a:lnTo>
                  <a:lnTo>
                    <a:pt x="1297" y="63"/>
                  </a:lnTo>
                  <a:lnTo>
                    <a:pt x="1345" y="54"/>
                  </a:lnTo>
                  <a:lnTo>
                    <a:pt x="1373" y="49"/>
                  </a:lnTo>
                  <a:lnTo>
                    <a:pt x="1382" y="47"/>
                  </a:lnTo>
                  <a:lnTo>
                    <a:pt x="1235" y="0"/>
                  </a:lnTo>
                  <a:lnTo>
                    <a:pt x="1227" y="0"/>
                  </a:lnTo>
                  <a:lnTo>
                    <a:pt x="1205" y="2"/>
                  </a:lnTo>
                  <a:lnTo>
                    <a:pt x="1169" y="5"/>
                  </a:lnTo>
                  <a:lnTo>
                    <a:pt x="1121" y="9"/>
                  </a:lnTo>
                  <a:lnTo>
                    <a:pt x="1063" y="16"/>
                  </a:lnTo>
                  <a:lnTo>
                    <a:pt x="999" y="25"/>
                  </a:lnTo>
                  <a:lnTo>
                    <a:pt x="964" y="30"/>
                  </a:lnTo>
                  <a:lnTo>
                    <a:pt x="928" y="37"/>
                  </a:lnTo>
                  <a:lnTo>
                    <a:pt x="891" y="44"/>
                  </a:lnTo>
                  <a:lnTo>
                    <a:pt x="852" y="51"/>
                  </a:lnTo>
                  <a:lnTo>
                    <a:pt x="813" y="60"/>
                  </a:lnTo>
                  <a:lnTo>
                    <a:pt x="774" y="69"/>
                  </a:lnTo>
                  <a:lnTo>
                    <a:pt x="734" y="80"/>
                  </a:lnTo>
                  <a:lnTo>
                    <a:pt x="695" y="91"/>
                  </a:lnTo>
                  <a:lnTo>
                    <a:pt x="656" y="103"/>
                  </a:lnTo>
                  <a:lnTo>
                    <a:pt x="618" y="116"/>
                  </a:lnTo>
                  <a:lnTo>
                    <a:pt x="580" y="131"/>
                  </a:lnTo>
                  <a:lnTo>
                    <a:pt x="543" y="146"/>
                  </a:lnTo>
                  <a:lnTo>
                    <a:pt x="507" y="163"/>
                  </a:lnTo>
                  <a:lnTo>
                    <a:pt x="472" y="179"/>
                  </a:lnTo>
                  <a:lnTo>
                    <a:pt x="439" y="198"/>
                  </a:lnTo>
                  <a:lnTo>
                    <a:pt x="408" y="219"/>
                  </a:lnTo>
                  <a:lnTo>
                    <a:pt x="379" y="240"/>
                  </a:lnTo>
                  <a:lnTo>
                    <a:pt x="352" y="262"/>
                  </a:lnTo>
                  <a:lnTo>
                    <a:pt x="328" y="285"/>
                  </a:lnTo>
                  <a:lnTo>
                    <a:pt x="306" y="311"/>
                  </a:lnTo>
                  <a:lnTo>
                    <a:pt x="286" y="338"/>
                  </a:lnTo>
                  <a:lnTo>
                    <a:pt x="267" y="368"/>
                  </a:lnTo>
                  <a:lnTo>
                    <a:pt x="249" y="399"/>
                  </a:lnTo>
                  <a:lnTo>
                    <a:pt x="231" y="434"/>
                  </a:lnTo>
                  <a:lnTo>
                    <a:pt x="214" y="470"/>
                  </a:lnTo>
                  <a:lnTo>
                    <a:pt x="197" y="508"/>
                  </a:lnTo>
                  <a:lnTo>
                    <a:pt x="182" y="548"/>
                  </a:lnTo>
                  <a:lnTo>
                    <a:pt x="167" y="588"/>
                  </a:lnTo>
                  <a:lnTo>
                    <a:pt x="153" y="629"/>
                  </a:lnTo>
                  <a:lnTo>
                    <a:pt x="139" y="671"/>
                  </a:lnTo>
                  <a:lnTo>
                    <a:pt x="126" y="714"/>
                  </a:lnTo>
                  <a:lnTo>
                    <a:pt x="114" y="757"/>
                  </a:lnTo>
                  <a:lnTo>
                    <a:pt x="103" y="800"/>
                  </a:lnTo>
                  <a:lnTo>
                    <a:pt x="92" y="843"/>
                  </a:lnTo>
                  <a:lnTo>
                    <a:pt x="82" y="886"/>
                  </a:lnTo>
                  <a:lnTo>
                    <a:pt x="72" y="927"/>
                  </a:lnTo>
                  <a:lnTo>
                    <a:pt x="55" y="1009"/>
                  </a:lnTo>
                  <a:lnTo>
                    <a:pt x="40" y="1086"/>
                  </a:lnTo>
                  <a:lnTo>
                    <a:pt x="28" y="1155"/>
                  </a:lnTo>
                  <a:lnTo>
                    <a:pt x="18" y="1216"/>
                  </a:lnTo>
                  <a:lnTo>
                    <a:pt x="11" y="1267"/>
                  </a:lnTo>
                  <a:lnTo>
                    <a:pt x="4" y="1305"/>
                  </a:lnTo>
                  <a:lnTo>
                    <a:pt x="1" y="1330"/>
                  </a:lnTo>
                  <a:lnTo>
                    <a:pt x="0" y="1338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任意多边形: 形状 50"/>
            <p:cNvSpPr/>
            <p:nvPr/>
          </p:nvSpPr>
          <p:spPr bwMode="auto">
            <a:xfrm>
              <a:off x="4087813" y="3429000"/>
              <a:ext cx="1517650" cy="541338"/>
            </a:xfrm>
            <a:custGeom>
              <a:avLst/>
              <a:gdLst>
                <a:gd name="T0" fmla="*/ 188 w 2868"/>
                <a:gd name="T1" fmla="*/ 1023 h 1023"/>
                <a:gd name="T2" fmla="*/ 266 w 2868"/>
                <a:gd name="T3" fmla="*/ 1010 h 1023"/>
                <a:gd name="T4" fmla="*/ 470 w 2868"/>
                <a:gd name="T5" fmla="*/ 973 h 1023"/>
                <a:gd name="T6" fmla="*/ 768 w 2868"/>
                <a:gd name="T7" fmla="*/ 917 h 1023"/>
                <a:gd name="T8" fmla="*/ 1121 w 2868"/>
                <a:gd name="T9" fmla="*/ 844 h 1023"/>
                <a:gd name="T10" fmla="*/ 1308 w 2868"/>
                <a:gd name="T11" fmla="*/ 802 h 1023"/>
                <a:gd name="T12" fmla="*/ 1495 w 2868"/>
                <a:gd name="T13" fmla="*/ 757 h 1023"/>
                <a:gd name="T14" fmla="*/ 1678 w 2868"/>
                <a:gd name="T15" fmla="*/ 711 h 1023"/>
                <a:gd name="T16" fmla="*/ 1853 w 2868"/>
                <a:gd name="T17" fmla="*/ 662 h 1023"/>
                <a:gd name="T18" fmla="*/ 2015 w 2868"/>
                <a:gd name="T19" fmla="*/ 612 h 1023"/>
                <a:gd name="T20" fmla="*/ 2158 w 2868"/>
                <a:gd name="T21" fmla="*/ 561 h 1023"/>
                <a:gd name="T22" fmla="*/ 2280 w 2868"/>
                <a:gd name="T23" fmla="*/ 510 h 1023"/>
                <a:gd name="T24" fmla="*/ 2375 w 2868"/>
                <a:gd name="T25" fmla="*/ 458 h 1023"/>
                <a:gd name="T26" fmla="*/ 2451 w 2868"/>
                <a:gd name="T27" fmla="*/ 407 h 1023"/>
                <a:gd name="T28" fmla="*/ 2519 w 2868"/>
                <a:gd name="T29" fmla="*/ 360 h 1023"/>
                <a:gd name="T30" fmla="*/ 2633 w 2868"/>
                <a:gd name="T31" fmla="*/ 274 h 1023"/>
                <a:gd name="T32" fmla="*/ 2719 w 2868"/>
                <a:gd name="T33" fmla="*/ 201 h 1023"/>
                <a:gd name="T34" fmla="*/ 2782 w 2868"/>
                <a:gd name="T35" fmla="*/ 139 h 1023"/>
                <a:gd name="T36" fmla="*/ 2825 w 2868"/>
                <a:gd name="T37" fmla="*/ 92 h 1023"/>
                <a:gd name="T38" fmla="*/ 2851 w 2868"/>
                <a:gd name="T39" fmla="*/ 57 h 1023"/>
                <a:gd name="T40" fmla="*/ 2868 w 2868"/>
                <a:gd name="T41" fmla="*/ 29 h 1023"/>
                <a:gd name="T42" fmla="*/ 2782 w 2868"/>
                <a:gd name="T43" fmla="*/ 4 h 1023"/>
                <a:gd name="T44" fmla="*/ 2753 w 2868"/>
                <a:gd name="T45" fmla="*/ 38 h 1023"/>
                <a:gd name="T46" fmla="*/ 2692 w 2868"/>
                <a:gd name="T47" fmla="*/ 98 h 1023"/>
                <a:gd name="T48" fmla="*/ 2629 w 2868"/>
                <a:gd name="T49" fmla="*/ 157 h 1023"/>
                <a:gd name="T50" fmla="*/ 2577 w 2868"/>
                <a:gd name="T51" fmla="*/ 200 h 1023"/>
                <a:gd name="T52" fmla="*/ 2518 w 2868"/>
                <a:gd name="T53" fmla="*/ 246 h 1023"/>
                <a:gd name="T54" fmla="*/ 2451 w 2868"/>
                <a:gd name="T55" fmla="*/ 293 h 1023"/>
                <a:gd name="T56" fmla="*/ 2378 w 2868"/>
                <a:gd name="T57" fmla="*/ 340 h 1023"/>
                <a:gd name="T58" fmla="*/ 2297 w 2868"/>
                <a:gd name="T59" fmla="*/ 387 h 1023"/>
                <a:gd name="T60" fmla="*/ 2210 w 2868"/>
                <a:gd name="T61" fmla="*/ 432 h 1023"/>
                <a:gd name="T62" fmla="*/ 2115 w 2868"/>
                <a:gd name="T63" fmla="*/ 476 h 1023"/>
                <a:gd name="T64" fmla="*/ 2014 w 2868"/>
                <a:gd name="T65" fmla="*/ 515 h 1023"/>
                <a:gd name="T66" fmla="*/ 1905 w 2868"/>
                <a:gd name="T67" fmla="*/ 550 h 1023"/>
                <a:gd name="T68" fmla="*/ 1726 w 2868"/>
                <a:gd name="T69" fmla="*/ 597 h 1023"/>
                <a:gd name="T70" fmla="*/ 1449 w 2868"/>
                <a:gd name="T71" fmla="*/ 664 h 1023"/>
                <a:gd name="T72" fmla="*/ 1146 w 2868"/>
                <a:gd name="T73" fmla="*/ 734 h 1023"/>
                <a:gd name="T74" fmla="*/ 841 w 2868"/>
                <a:gd name="T75" fmla="*/ 802 h 1023"/>
                <a:gd name="T76" fmla="*/ 553 w 2868"/>
                <a:gd name="T77" fmla="*/ 865 h 1023"/>
                <a:gd name="T78" fmla="*/ 305 w 2868"/>
                <a:gd name="T79" fmla="*/ 918 h 1023"/>
                <a:gd name="T80" fmla="*/ 119 w 2868"/>
                <a:gd name="T81" fmla="*/ 957 h 1023"/>
                <a:gd name="T82" fmla="*/ 15 w 2868"/>
                <a:gd name="T83" fmla="*/ 979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68" h="1023">
                  <a:moveTo>
                    <a:pt x="0" y="982"/>
                  </a:moveTo>
                  <a:lnTo>
                    <a:pt x="188" y="1023"/>
                  </a:lnTo>
                  <a:lnTo>
                    <a:pt x="208" y="1019"/>
                  </a:lnTo>
                  <a:lnTo>
                    <a:pt x="266" y="1010"/>
                  </a:lnTo>
                  <a:lnTo>
                    <a:pt x="353" y="994"/>
                  </a:lnTo>
                  <a:lnTo>
                    <a:pt x="470" y="973"/>
                  </a:lnTo>
                  <a:lnTo>
                    <a:pt x="609" y="948"/>
                  </a:lnTo>
                  <a:lnTo>
                    <a:pt x="768" y="917"/>
                  </a:lnTo>
                  <a:lnTo>
                    <a:pt x="940" y="882"/>
                  </a:lnTo>
                  <a:lnTo>
                    <a:pt x="1121" y="844"/>
                  </a:lnTo>
                  <a:lnTo>
                    <a:pt x="1214" y="823"/>
                  </a:lnTo>
                  <a:lnTo>
                    <a:pt x="1308" y="802"/>
                  </a:lnTo>
                  <a:lnTo>
                    <a:pt x="1401" y="780"/>
                  </a:lnTo>
                  <a:lnTo>
                    <a:pt x="1495" y="757"/>
                  </a:lnTo>
                  <a:lnTo>
                    <a:pt x="1587" y="735"/>
                  </a:lnTo>
                  <a:lnTo>
                    <a:pt x="1678" y="711"/>
                  </a:lnTo>
                  <a:lnTo>
                    <a:pt x="1767" y="686"/>
                  </a:lnTo>
                  <a:lnTo>
                    <a:pt x="1853" y="662"/>
                  </a:lnTo>
                  <a:lnTo>
                    <a:pt x="1935" y="638"/>
                  </a:lnTo>
                  <a:lnTo>
                    <a:pt x="2015" y="612"/>
                  </a:lnTo>
                  <a:lnTo>
                    <a:pt x="2089" y="587"/>
                  </a:lnTo>
                  <a:lnTo>
                    <a:pt x="2158" y="561"/>
                  </a:lnTo>
                  <a:lnTo>
                    <a:pt x="2222" y="535"/>
                  </a:lnTo>
                  <a:lnTo>
                    <a:pt x="2280" y="510"/>
                  </a:lnTo>
                  <a:lnTo>
                    <a:pt x="2331" y="483"/>
                  </a:lnTo>
                  <a:lnTo>
                    <a:pt x="2375" y="458"/>
                  </a:lnTo>
                  <a:lnTo>
                    <a:pt x="2414" y="432"/>
                  </a:lnTo>
                  <a:lnTo>
                    <a:pt x="2451" y="407"/>
                  </a:lnTo>
                  <a:lnTo>
                    <a:pt x="2486" y="384"/>
                  </a:lnTo>
                  <a:lnTo>
                    <a:pt x="2519" y="360"/>
                  </a:lnTo>
                  <a:lnTo>
                    <a:pt x="2579" y="316"/>
                  </a:lnTo>
                  <a:lnTo>
                    <a:pt x="2633" y="274"/>
                  </a:lnTo>
                  <a:lnTo>
                    <a:pt x="2679" y="235"/>
                  </a:lnTo>
                  <a:lnTo>
                    <a:pt x="2719" y="201"/>
                  </a:lnTo>
                  <a:lnTo>
                    <a:pt x="2754" y="169"/>
                  </a:lnTo>
                  <a:lnTo>
                    <a:pt x="2782" y="139"/>
                  </a:lnTo>
                  <a:lnTo>
                    <a:pt x="2806" y="114"/>
                  </a:lnTo>
                  <a:lnTo>
                    <a:pt x="2825" y="92"/>
                  </a:lnTo>
                  <a:lnTo>
                    <a:pt x="2839" y="73"/>
                  </a:lnTo>
                  <a:lnTo>
                    <a:pt x="2851" y="57"/>
                  </a:lnTo>
                  <a:lnTo>
                    <a:pt x="2864" y="36"/>
                  </a:lnTo>
                  <a:lnTo>
                    <a:pt x="2868" y="29"/>
                  </a:lnTo>
                  <a:lnTo>
                    <a:pt x="2787" y="0"/>
                  </a:lnTo>
                  <a:lnTo>
                    <a:pt x="2782" y="4"/>
                  </a:lnTo>
                  <a:lnTo>
                    <a:pt x="2772" y="18"/>
                  </a:lnTo>
                  <a:lnTo>
                    <a:pt x="2753" y="38"/>
                  </a:lnTo>
                  <a:lnTo>
                    <a:pt x="2726" y="65"/>
                  </a:lnTo>
                  <a:lnTo>
                    <a:pt x="2692" y="98"/>
                  </a:lnTo>
                  <a:lnTo>
                    <a:pt x="2652" y="136"/>
                  </a:lnTo>
                  <a:lnTo>
                    <a:pt x="2629" y="157"/>
                  </a:lnTo>
                  <a:lnTo>
                    <a:pt x="2604" y="178"/>
                  </a:lnTo>
                  <a:lnTo>
                    <a:pt x="2577" y="200"/>
                  </a:lnTo>
                  <a:lnTo>
                    <a:pt x="2549" y="223"/>
                  </a:lnTo>
                  <a:lnTo>
                    <a:pt x="2518" y="246"/>
                  </a:lnTo>
                  <a:lnTo>
                    <a:pt x="2485" y="269"/>
                  </a:lnTo>
                  <a:lnTo>
                    <a:pt x="2451" y="293"/>
                  </a:lnTo>
                  <a:lnTo>
                    <a:pt x="2415" y="316"/>
                  </a:lnTo>
                  <a:lnTo>
                    <a:pt x="2378" y="340"/>
                  </a:lnTo>
                  <a:lnTo>
                    <a:pt x="2338" y="364"/>
                  </a:lnTo>
                  <a:lnTo>
                    <a:pt x="2297" y="387"/>
                  </a:lnTo>
                  <a:lnTo>
                    <a:pt x="2255" y="410"/>
                  </a:lnTo>
                  <a:lnTo>
                    <a:pt x="2210" y="432"/>
                  </a:lnTo>
                  <a:lnTo>
                    <a:pt x="2164" y="454"/>
                  </a:lnTo>
                  <a:lnTo>
                    <a:pt x="2115" y="476"/>
                  </a:lnTo>
                  <a:lnTo>
                    <a:pt x="2065" y="496"/>
                  </a:lnTo>
                  <a:lnTo>
                    <a:pt x="2014" y="515"/>
                  </a:lnTo>
                  <a:lnTo>
                    <a:pt x="1961" y="533"/>
                  </a:lnTo>
                  <a:lnTo>
                    <a:pt x="1905" y="550"/>
                  </a:lnTo>
                  <a:lnTo>
                    <a:pt x="1849" y="566"/>
                  </a:lnTo>
                  <a:lnTo>
                    <a:pt x="1726" y="597"/>
                  </a:lnTo>
                  <a:lnTo>
                    <a:pt x="1593" y="630"/>
                  </a:lnTo>
                  <a:lnTo>
                    <a:pt x="1449" y="664"/>
                  </a:lnTo>
                  <a:lnTo>
                    <a:pt x="1300" y="699"/>
                  </a:lnTo>
                  <a:lnTo>
                    <a:pt x="1146" y="734"/>
                  </a:lnTo>
                  <a:lnTo>
                    <a:pt x="993" y="768"/>
                  </a:lnTo>
                  <a:lnTo>
                    <a:pt x="841" y="802"/>
                  </a:lnTo>
                  <a:lnTo>
                    <a:pt x="694" y="834"/>
                  </a:lnTo>
                  <a:lnTo>
                    <a:pt x="553" y="865"/>
                  </a:lnTo>
                  <a:lnTo>
                    <a:pt x="423" y="893"/>
                  </a:lnTo>
                  <a:lnTo>
                    <a:pt x="305" y="918"/>
                  </a:lnTo>
                  <a:lnTo>
                    <a:pt x="202" y="939"/>
                  </a:lnTo>
                  <a:lnTo>
                    <a:pt x="119" y="957"/>
                  </a:lnTo>
                  <a:lnTo>
                    <a:pt x="55" y="971"/>
                  </a:lnTo>
                  <a:lnTo>
                    <a:pt x="15" y="979"/>
                  </a:lnTo>
                  <a:lnTo>
                    <a:pt x="0" y="982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任意多边形: 形状 51"/>
            <p:cNvSpPr/>
            <p:nvPr/>
          </p:nvSpPr>
          <p:spPr bwMode="auto">
            <a:xfrm>
              <a:off x="5603875" y="2681287"/>
              <a:ext cx="887413" cy="696913"/>
            </a:xfrm>
            <a:custGeom>
              <a:avLst/>
              <a:gdLst>
                <a:gd name="T0" fmla="*/ 71 w 1677"/>
                <a:gd name="T1" fmla="*/ 1316 h 1316"/>
                <a:gd name="T2" fmla="*/ 93 w 1677"/>
                <a:gd name="T3" fmla="*/ 1289 h 1316"/>
                <a:gd name="T4" fmla="*/ 155 w 1677"/>
                <a:gd name="T5" fmla="*/ 1210 h 1316"/>
                <a:gd name="T6" fmla="*/ 251 w 1677"/>
                <a:gd name="T7" fmla="*/ 1096 h 1316"/>
                <a:gd name="T8" fmla="*/ 374 w 1677"/>
                <a:gd name="T9" fmla="*/ 954 h 1316"/>
                <a:gd name="T10" fmla="*/ 519 w 1677"/>
                <a:gd name="T11" fmla="*/ 799 h 1316"/>
                <a:gd name="T12" fmla="*/ 597 w 1677"/>
                <a:gd name="T13" fmla="*/ 719 h 1316"/>
                <a:gd name="T14" fmla="*/ 678 w 1677"/>
                <a:gd name="T15" fmla="*/ 640 h 1316"/>
                <a:gd name="T16" fmla="*/ 761 w 1677"/>
                <a:gd name="T17" fmla="*/ 563 h 1316"/>
                <a:gd name="T18" fmla="*/ 845 w 1677"/>
                <a:gd name="T19" fmla="*/ 490 h 1316"/>
                <a:gd name="T20" fmla="*/ 930 w 1677"/>
                <a:gd name="T21" fmla="*/ 421 h 1316"/>
                <a:gd name="T22" fmla="*/ 1014 w 1677"/>
                <a:gd name="T23" fmla="*/ 360 h 1316"/>
                <a:gd name="T24" fmla="*/ 1095 w 1677"/>
                <a:gd name="T25" fmla="*/ 305 h 1316"/>
                <a:gd name="T26" fmla="*/ 1172 w 1677"/>
                <a:gd name="T27" fmla="*/ 257 h 1316"/>
                <a:gd name="T28" fmla="*/ 1242 w 1677"/>
                <a:gd name="T29" fmla="*/ 215 h 1316"/>
                <a:gd name="T30" fmla="*/ 1307 w 1677"/>
                <a:gd name="T31" fmla="*/ 180 h 1316"/>
                <a:gd name="T32" fmla="*/ 1421 w 1677"/>
                <a:gd name="T33" fmla="*/ 124 h 1316"/>
                <a:gd name="T34" fmla="*/ 1514 w 1677"/>
                <a:gd name="T35" fmla="*/ 86 h 1316"/>
                <a:gd name="T36" fmla="*/ 1585 w 1677"/>
                <a:gd name="T37" fmla="*/ 62 h 1316"/>
                <a:gd name="T38" fmla="*/ 1636 w 1677"/>
                <a:gd name="T39" fmla="*/ 50 h 1316"/>
                <a:gd name="T40" fmla="*/ 1677 w 1677"/>
                <a:gd name="T41" fmla="*/ 44 h 1316"/>
                <a:gd name="T42" fmla="*/ 1543 w 1677"/>
                <a:gd name="T43" fmla="*/ 2 h 1316"/>
                <a:gd name="T44" fmla="*/ 1500 w 1677"/>
                <a:gd name="T45" fmla="*/ 16 h 1316"/>
                <a:gd name="T46" fmla="*/ 1422 w 1677"/>
                <a:gd name="T47" fmla="*/ 47 h 1316"/>
                <a:gd name="T48" fmla="*/ 1314 w 1677"/>
                <a:gd name="T49" fmla="*/ 93 h 1316"/>
                <a:gd name="T50" fmla="*/ 1218 w 1677"/>
                <a:gd name="T51" fmla="*/ 141 h 1316"/>
                <a:gd name="T52" fmla="*/ 1148 w 1677"/>
                <a:gd name="T53" fmla="*/ 178 h 1316"/>
                <a:gd name="T54" fmla="*/ 1074 w 1677"/>
                <a:gd name="T55" fmla="*/ 220 h 1316"/>
                <a:gd name="T56" fmla="*/ 998 w 1677"/>
                <a:gd name="T57" fmla="*/ 268 h 1316"/>
                <a:gd name="T58" fmla="*/ 921 w 1677"/>
                <a:gd name="T59" fmla="*/ 320 h 1316"/>
                <a:gd name="T60" fmla="*/ 842 w 1677"/>
                <a:gd name="T61" fmla="*/ 378 h 1316"/>
                <a:gd name="T62" fmla="*/ 762 w 1677"/>
                <a:gd name="T63" fmla="*/ 441 h 1316"/>
                <a:gd name="T64" fmla="*/ 684 w 1677"/>
                <a:gd name="T65" fmla="*/ 510 h 1316"/>
                <a:gd name="T66" fmla="*/ 570 w 1677"/>
                <a:gd name="T67" fmla="*/ 621 h 1316"/>
                <a:gd name="T68" fmla="*/ 433 w 1677"/>
                <a:gd name="T69" fmla="*/ 764 h 1316"/>
                <a:gd name="T70" fmla="*/ 313 w 1677"/>
                <a:gd name="T71" fmla="*/ 897 h 1316"/>
                <a:gd name="T72" fmla="*/ 211 w 1677"/>
                <a:gd name="T73" fmla="*/ 1017 h 1316"/>
                <a:gd name="T74" fmla="*/ 129 w 1677"/>
                <a:gd name="T75" fmla="*/ 1119 h 1316"/>
                <a:gd name="T76" fmla="*/ 66 w 1677"/>
                <a:gd name="T77" fmla="*/ 1202 h 1316"/>
                <a:gd name="T78" fmla="*/ 24 w 1677"/>
                <a:gd name="T79" fmla="*/ 1260 h 1316"/>
                <a:gd name="T80" fmla="*/ 2 w 1677"/>
                <a:gd name="T81" fmla="*/ 1291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77" h="1316">
                  <a:moveTo>
                    <a:pt x="0" y="1294"/>
                  </a:moveTo>
                  <a:lnTo>
                    <a:pt x="71" y="1316"/>
                  </a:lnTo>
                  <a:lnTo>
                    <a:pt x="76" y="1309"/>
                  </a:lnTo>
                  <a:lnTo>
                    <a:pt x="93" y="1289"/>
                  </a:lnTo>
                  <a:lnTo>
                    <a:pt x="119" y="1255"/>
                  </a:lnTo>
                  <a:lnTo>
                    <a:pt x="155" y="1210"/>
                  </a:lnTo>
                  <a:lnTo>
                    <a:pt x="200" y="1157"/>
                  </a:lnTo>
                  <a:lnTo>
                    <a:pt x="251" y="1096"/>
                  </a:lnTo>
                  <a:lnTo>
                    <a:pt x="310" y="1027"/>
                  </a:lnTo>
                  <a:lnTo>
                    <a:pt x="374" y="954"/>
                  </a:lnTo>
                  <a:lnTo>
                    <a:pt x="445" y="878"/>
                  </a:lnTo>
                  <a:lnTo>
                    <a:pt x="519" y="799"/>
                  </a:lnTo>
                  <a:lnTo>
                    <a:pt x="557" y="759"/>
                  </a:lnTo>
                  <a:lnTo>
                    <a:pt x="597" y="719"/>
                  </a:lnTo>
                  <a:lnTo>
                    <a:pt x="637" y="679"/>
                  </a:lnTo>
                  <a:lnTo>
                    <a:pt x="678" y="640"/>
                  </a:lnTo>
                  <a:lnTo>
                    <a:pt x="719" y="601"/>
                  </a:lnTo>
                  <a:lnTo>
                    <a:pt x="761" y="563"/>
                  </a:lnTo>
                  <a:lnTo>
                    <a:pt x="802" y="526"/>
                  </a:lnTo>
                  <a:lnTo>
                    <a:pt x="845" y="490"/>
                  </a:lnTo>
                  <a:lnTo>
                    <a:pt x="888" y="455"/>
                  </a:lnTo>
                  <a:lnTo>
                    <a:pt x="930" y="421"/>
                  </a:lnTo>
                  <a:lnTo>
                    <a:pt x="973" y="389"/>
                  </a:lnTo>
                  <a:lnTo>
                    <a:pt x="1014" y="360"/>
                  </a:lnTo>
                  <a:lnTo>
                    <a:pt x="1056" y="331"/>
                  </a:lnTo>
                  <a:lnTo>
                    <a:pt x="1095" y="305"/>
                  </a:lnTo>
                  <a:lnTo>
                    <a:pt x="1135" y="280"/>
                  </a:lnTo>
                  <a:lnTo>
                    <a:pt x="1172" y="257"/>
                  </a:lnTo>
                  <a:lnTo>
                    <a:pt x="1207" y="235"/>
                  </a:lnTo>
                  <a:lnTo>
                    <a:pt x="1242" y="215"/>
                  </a:lnTo>
                  <a:lnTo>
                    <a:pt x="1275" y="197"/>
                  </a:lnTo>
                  <a:lnTo>
                    <a:pt x="1307" y="180"/>
                  </a:lnTo>
                  <a:lnTo>
                    <a:pt x="1366" y="149"/>
                  </a:lnTo>
                  <a:lnTo>
                    <a:pt x="1421" y="124"/>
                  </a:lnTo>
                  <a:lnTo>
                    <a:pt x="1470" y="103"/>
                  </a:lnTo>
                  <a:lnTo>
                    <a:pt x="1514" y="86"/>
                  </a:lnTo>
                  <a:lnTo>
                    <a:pt x="1552" y="72"/>
                  </a:lnTo>
                  <a:lnTo>
                    <a:pt x="1585" y="62"/>
                  </a:lnTo>
                  <a:lnTo>
                    <a:pt x="1614" y="55"/>
                  </a:lnTo>
                  <a:lnTo>
                    <a:pt x="1636" y="50"/>
                  </a:lnTo>
                  <a:lnTo>
                    <a:pt x="1666" y="46"/>
                  </a:lnTo>
                  <a:lnTo>
                    <a:pt x="1677" y="44"/>
                  </a:lnTo>
                  <a:lnTo>
                    <a:pt x="1549" y="0"/>
                  </a:lnTo>
                  <a:lnTo>
                    <a:pt x="1543" y="2"/>
                  </a:lnTo>
                  <a:lnTo>
                    <a:pt x="1527" y="7"/>
                  </a:lnTo>
                  <a:lnTo>
                    <a:pt x="1500" y="16"/>
                  </a:lnTo>
                  <a:lnTo>
                    <a:pt x="1466" y="30"/>
                  </a:lnTo>
                  <a:lnTo>
                    <a:pt x="1422" y="47"/>
                  </a:lnTo>
                  <a:lnTo>
                    <a:pt x="1371" y="68"/>
                  </a:lnTo>
                  <a:lnTo>
                    <a:pt x="1314" y="93"/>
                  </a:lnTo>
                  <a:lnTo>
                    <a:pt x="1251" y="124"/>
                  </a:lnTo>
                  <a:lnTo>
                    <a:pt x="1218" y="141"/>
                  </a:lnTo>
                  <a:lnTo>
                    <a:pt x="1183" y="159"/>
                  </a:lnTo>
                  <a:lnTo>
                    <a:pt x="1148" y="178"/>
                  </a:lnTo>
                  <a:lnTo>
                    <a:pt x="1111" y="199"/>
                  </a:lnTo>
                  <a:lnTo>
                    <a:pt x="1074" y="220"/>
                  </a:lnTo>
                  <a:lnTo>
                    <a:pt x="1037" y="243"/>
                  </a:lnTo>
                  <a:lnTo>
                    <a:pt x="998" y="268"/>
                  </a:lnTo>
                  <a:lnTo>
                    <a:pt x="960" y="293"/>
                  </a:lnTo>
                  <a:lnTo>
                    <a:pt x="921" y="320"/>
                  </a:lnTo>
                  <a:lnTo>
                    <a:pt x="881" y="348"/>
                  </a:lnTo>
                  <a:lnTo>
                    <a:pt x="842" y="378"/>
                  </a:lnTo>
                  <a:lnTo>
                    <a:pt x="802" y="408"/>
                  </a:lnTo>
                  <a:lnTo>
                    <a:pt x="762" y="441"/>
                  </a:lnTo>
                  <a:lnTo>
                    <a:pt x="723" y="475"/>
                  </a:lnTo>
                  <a:lnTo>
                    <a:pt x="684" y="510"/>
                  </a:lnTo>
                  <a:lnTo>
                    <a:pt x="645" y="547"/>
                  </a:lnTo>
                  <a:lnTo>
                    <a:pt x="570" y="621"/>
                  </a:lnTo>
                  <a:lnTo>
                    <a:pt x="499" y="693"/>
                  </a:lnTo>
                  <a:lnTo>
                    <a:pt x="433" y="764"/>
                  </a:lnTo>
                  <a:lnTo>
                    <a:pt x="371" y="832"/>
                  </a:lnTo>
                  <a:lnTo>
                    <a:pt x="313" y="897"/>
                  </a:lnTo>
                  <a:lnTo>
                    <a:pt x="260" y="959"/>
                  </a:lnTo>
                  <a:lnTo>
                    <a:pt x="211" y="1017"/>
                  </a:lnTo>
                  <a:lnTo>
                    <a:pt x="168" y="1071"/>
                  </a:lnTo>
                  <a:lnTo>
                    <a:pt x="129" y="1119"/>
                  </a:lnTo>
                  <a:lnTo>
                    <a:pt x="95" y="1163"/>
                  </a:lnTo>
                  <a:lnTo>
                    <a:pt x="66" y="1202"/>
                  </a:lnTo>
                  <a:lnTo>
                    <a:pt x="42" y="1234"/>
                  </a:lnTo>
                  <a:lnTo>
                    <a:pt x="24" y="1260"/>
                  </a:lnTo>
                  <a:lnTo>
                    <a:pt x="10" y="1279"/>
                  </a:lnTo>
                  <a:lnTo>
                    <a:pt x="2" y="1291"/>
                  </a:lnTo>
                  <a:lnTo>
                    <a:pt x="0" y="1294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任意多边形: 形状 52"/>
            <p:cNvSpPr/>
            <p:nvPr/>
          </p:nvSpPr>
          <p:spPr bwMode="auto">
            <a:xfrm>
              <a:off x="6500813" y="2308225"/>
              <a:ext cx="1587500" cy="369888"/>
            </a:xfrm>
            <a:custGeom>
              <a:avLst/>
              <a:gdLst>
                <a:gd name="T0" fmla="*/ 94 w 3000"/>
                <a:gd name="T1" fmla="*/ 697 h 697"/>
                <a:gd name="T2" fmla="*/ 106 w 3000"/>
                <a:gd name="T3" fmla="*/ 686 h 697"/>
                <a:gd name="T4" fmla="*/ 146 w 3000"/>
                <a:gd name="T5" fmla="*/ 672 h 697"/>
                <a:gd name="T6" fmla="*/ 209 w 3000"/>
                <a:gd name="T7" fmla="*/ 655 h 697"/>
                <a:gd name="T8" fmla="*/ 296 w 3000"/>
                <a:gd name="T9" fmla="*/ 636 h 697"/>
                <a:gd name="T10" fmla="*/ 523 w 3000"/>
                <a:gd name="T11" fmla="*/ 591 h 697"/>
                <a:gd name="T12" fmla="*/ 809 w 3000"/>
                <a:gd name="T13" fmla="*/ 540 h 697"/>
                <a:gd name="T14" fmla="*/ 1130 w 3000"/>
                <a:gd name="T15" fmla="*/ 486 h 697"/>
                <a:gd name="T16" fmla="*/ 1467 w 3000"/>
                <a:gd name="T17" fmla="*/ 431 h 697"/>
                <a:gd name="T18" fmla="*/ 1799 w 3000"/>
                <a:gd name="T19" fmla="*/ 380 h 697"/>
                <a:gd name="T20" fmla="*/ 2105 w 3000"/>
                <a:gd name="T21" fmla="*/ 335 h 697"/>
                <a:gd name="T22" fmla="*/ 2242 w 3000"/>
                <a:gd name="T23" fmla="*/ 313 h 697"/>
                <a:gd name="T24" fmla="*/ 2363 w 3000"/>
                <a:gd name="T25" fmla="*/ 289 h 697"/>
                <a:gd name="T26" fmla="*/ 2473 w 3000"/>
                <a:gd name="T27" fmla="*/ 265 h 697"/>
                <a:gd name="T28" fmla="*/ 2571 w 3000"/>
                <a:gd name="T29" fmla="*/ 240 h 697"/>
                <a:gd name="T30" fmla="*/ 2656 w 3000"/>
                <a:gd name="T31" fmla="*/ 214 h 697"/>
                <a:gd name="T32" fmla="*/ 2730 w 3000"/>
                <a:gd name="T33" fmla="*/ 189 h 697"/>
                <a:gd name="T34" fmla="*/ 2794 w 3000"/>
                <a:gd name="T35" fmla="*/ 163 h 697"/>
                <a:gd name="T36" fmla="*/ 2848 w 3000"/>
                <a:gd name="T37" fmla="*/ 139 h 697"/>
                <a:gd name="T38" fmla="*/ 2892 w 3000"/>
                <a:gd name="T39" fmla="*/ 116 h 697"/>
                <a:gd name="T40" fmla="*/ 2928 w 3000"/>
                <a:gd name="T41" fmla="*/ 95 h 697"/>
                <a:gd name="T42" fmla="*/ 2956 w 3000"/>
                <a:gd name="T43" fmla="*/ 74 h 697"/>
                <a:gd name="T44" fmla="*/ 2977 w 3000"/>
                <a:gd name="T45" fmla="*/ 58 h 697"/>
                <a:gd name="T46" fmla="*/ 2991 w 3000"/>
                <a:gd name="T47" fmla="*/ 43 h 697"/>
                <a:gd name="T48" fmla="*/ 2998 w 3000"/>
                <a:gd name="T49" fmla="*/ 31 h 697"/>
                <a:gd name="T50" fmla="*/ 3000 w 3000"/>
                <a:gd name="T51" fmla="*/ 24 h 697"/>
                <a:gd name="T52" fmla="*/ 2997 w 3000"/>
                <a:gd name="T53" fmla="*/ 19 h 697"/>
                <a:gd name="T54" fmla="*/ 2939 w 3000"/>
                <a:gd name="T55" fmla="*/ 3 h 697"/>
                <a:gd name="T56" fmla="*/ 2893 w 3000"/>
                <a:gd name="T57" fmla="*/ 18 h 697"/>
                <a:gd name="T58" fmla="*/ 2802 w 3000"/>
                <a:gd name="T59" fmla="*/ 48 h 697"/>
                <a:gd name="T60" fmla="*/ 2663 w 3000"/>
                <a:gd name="T61" fmla="*/ 88 h 697"/>
                <a:gd name="T62" fmla="*/ 2473 w 3000"/>
                <a:gd name="T63" fmla="*/ 136 h 697"/>
                <a:gd name="T64" fmla="*/ 2233 w 3000"/>
                <a:gd name="T65" fmla="*/ 190 h 697"/>
                <a:gd name="T66" fmla="*/ 2020 w 3000"/>
                <a:gd name="T67" fmla="*/ 233 h 697"/>
                <a:gd name="T68" fmla="*/ 1860 w 3000"/>
                <a:gd name="T69" fmla="*/ 262 h 697"/>
                <a:gd name="T70" fmla="*/ 1688 w 3000"/>
                <a:gd name="T71" fmla="*/ 291 h 697"/>
                <a:gd name="T72" fmla="*/ 1501 w 3000"/>
                <a:gd name="T73" fmla="*/ 320 h 697"/>
                <a:gd name="T74" fmla="*/ 1304 w 3000"/>
                <a:gd name="T75" fmla="*/ 349 h 697"/>
                <a:gd name="T76" fmla="*/ 1121 w 3000"/>
                <a:gd name="T77" fmla="*/ 377 h 697"/>
                <a:gd name="T78" fmla="*/ 954 w 3000"/>
                <a:gd name="T79" fmla="*/ 406 h 697"/>
                <a:gd name="T80" fmla="*/ 803 w 3000"/>
                <a:gd name="T81" fmla="*/ 434 h 697"/>
                <a:gd name="T82" fmla="*/ 666 w 3000"/>
                <a:gd name="T83" fmla="*/ 462 h 697"/>
                <a:gd name="T84" fmla="*/ 545 w 3000"/>
                <a:gd name="T85" fmla="*/ 489 h 697"/>
                <a:gd name="T86" fmla="*/ 388 w 3000"/>
                <a:gd name="T87" fmla="*/ 527 h 697"/>
                <a:gd name="T88" fmla="*/ 225 w 3000"/>
                <a:gd name="T89" fmla="*/ 574 h 697"/>
                <a:gd name="T90" fmla="*/ 110 w 3000"/>
                <a:gd name="T91" fmla="*/ 612 h 697"/>
                <a:gd name="T92" fmla="*/ 38 w 3000"/>
                <a:gd name="T93" fmla="*/ 641 h 697"/>
                <a:gd name="T94" fmla="*/ 4 w 3000"/>
                <a:gd name="T95" fmla="*/ 655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00" h="697">
                  <a:moveTo>
                    <a:pt x="0" y="657"/>
                  </a:moveTo>
                  <a:lnTo>
                    <a:pt x="94" y="697"/>
                  </a:lnTo>
                  <a:lnTo>
                    <a:pt x="96" y="691"/>
                  </a:lnTo>
                  <a:lnTo>
                    <a:pt x="106" y="686"/>
                  </a:lnTo>
                  <a:lnTo>
                    <a:pt x="123" y="680"/>
                  </a:lnTo>
                  <a:lnTo>
                    <a:pt x="146" y="672"/>
                  </a:lnTo>
                  <a:lnTo>
                    <a:pt x="174" y="664"/>
                  </a:lnTo>
                  <a:lnTo>
                    <a:pt x="209" y="655"/>
                  </a:lnTo>
                  <a:lnTo>
                    <a:pt x="251" y="646"/>
                  </a:lnTo>
                  <a:lnTo>
                    <a:pt x="296" y="636"/>
                  </a:lnTo>
                  <a:lnTo>
                    <a:pt x="402" y="614"/>
                  </a:lnTo>
                  <a:lnTo>
                    <a:pt x="523" y="591"/>
                  </a:lnTo>
                  <a:lnTo>
                    <a:pt x="661" y="565"/>
                  </a:lnTo>
                  <a:lnTo>
                    <a:pt x="809" y="540"/>
                  </a:lnTo>
                  <a:lnTo>
                    <a:pt x="966" y="513"/>
                  </a:lnTo>
                  <a:lnTo>
                    <a:pt x="1130" y="486"/>
                  </a:lnTo>
                  <a:lnTo>
                    <a:pt x="1297" y="459"/>
                  </a:lnTo>
                  <a:lnTo>
                    <a:pt x="1467" y="431"/>
                  </a:lnTo>
                  <a:lnTo>
                    <a:pt x="1635" y="406"/>
                  </a:lnTo>
                  <a:lnTo>
                    <a:pt x="1799" y="380"/>
                  </a:lnTo>
                  <a:lnTo>
                    <a:pt x="1956" y="356"/>
                  </a:lnTo>
                  <a:lnTo>
                    <a:pt x="2105" y="335"/>
                  </a:lnTo>
                  <a:lnTo>
                    <a:pt x="2175" y="324"/>
                  </a:lnTo>
                  <a:lnTo>
                    <a:pt x="2242" y="313"/>
                  </a:lnTo>
                  <a:lnTo>
                    <a:pt x="2304" y="301"/>
                  </a:lnTo>
                  <a:lnTo>
                    <a:pt x="2363" y="289"/>
                  </a:lnTo>
                  <a:lnTo>
                    <a:pt x="2421" y="278"/>
                  </a:lnTo>
                  <a:lnTo>
                    <a:pt x="2473" y="265"/>
                  </a:lnTo>
                  <a:lnTo>
                    <a:pt x="2523" y="252"/>
                  </a:lnTo>
                  <a:lnTo>
                    <a:pt x="2571" y="240"/>
                  </a:lnTo>
                  <a:lnTo>
                    <a:pt x="2615" y="227"/>
                  </a:lnTo>
                  <a:lnTo>
                    <a:pt x="2656" y="214"/>
                  </a:lnTo>
                  <a:lnTo>
                    <a:pt x="2694" y="201"/>
                  </a:lnTo>
                  <a:lnTo>
                    <a:pt x="2730" y="189"/>
                  </a:lnTo>
                  <a:lnTo>
                    <a:pt x="2763" y="176"/>
                  </a:lnTo>
                  <a:lnTo>
                    <a:pt x="2794" y="163"/>
                  </a:lnTo>
                  <a:lnTo>
                    <a:pt x="2822" y="151"/>
                  </a:lnTo>
                  <a:lnTo>
                    <a:pt x="2848" y="139"/>
                  </a:lnTo>
                  <a:lnTo>
                    <a:pt x="2871" y="127"/>
                  </a:lnTo>
                  <a:lnTo>
                    <a:pt x="2892" y="116"/>
                  </a:lnTo>
                  <a:lnTo>
                    <a:pt x="2911" y="105"/>
                  </a:lnTo>
                  <a:lnTo>
                    <a:pt x="2928" y="95"/>
                  </a:lnTo>
                  <a:lnTo>
                    <a:pt x="2943" y="84"/>
                  </a:lnTo>
                  <a:lnTo>
                    <a:pt x="2956" y="74"/>
                  </a:lnTo>
                  <a:lnTo>
                    <a:pt x="2967" y="65"/>
                  </a:lnTo>
                  <a:lnTo>
                    <a:pt x="2977" y="58"/>
                  </a:lnTo>
                  <a:lnTo>
                    <a:pt x="2984" y="49"/>
                  </a:lnTo>
                  <a:lnTo>
                    <a:pt x="2991" y="43"/>
                  </a:lnTo>
                  <a:lnTo>
                    <a:pt x="2995" y="36"/>
                  </a:lnTo>
                  <a:lnTo>
                    <a:pt x="2998" y="31"/>
                  </a:lnTo>
                  <a:lnTo>
                    <a:pt x="2999" y="27"/>
                  </a:lnTo>
                  <a:lnTo>
                    <a:pt x="3000" y="24"/>
                  </a:lnTo>
                  <a:lnTo>
                    <a:pt x="2999" y="21"/>
                  </a:lnTo>
                  <a:lnTo>
                    <a:pt x="2997" y="19"/>
                  </a:lnTo>
                  <a:lnTo>
                    <a:pt x="2944" y="0"/>
                  </a:lnTo>
                  <a:lnTo>
                    <a:pt x="2939" y="3"/>
                  </a:lnTo>
                  <a:lnTo>
                    <a:pt x="2922" y="9"/>
                  </a:lnTo>
                  <a:lnTo>
                    <a:pt x="2893" y="18"/>
                  </a:lnTo>
                  <a:lnTo>
                    <a:pt x="2853" y="32"/>
                  </a:lnTo>
                  <a:lnTo>
                    <a:pt x="2802" y="48"/>
                  </a:lnTo>
                  <a:lnTo>
                    <a:pt x="2738" y="66"/>
                  </a:lnTo>
                  <a:lnTo>
                    <a:pt x="2663" y="88"/>
                  </a:lnTo>
                  <a:lnTo>
                    <a:pt x="2574" y="110"/>
                  </a:lnTo>
                  <a:lnTo>
                    <a:pt x="2473" y="136"/>
                  </a:lnTo>
                  <a:lnTo>
                    <a:pt x="2359" y="162"/>
                  </a:lnTo>
                  <a:lnTo>
                    <a:pt x="2233" y="190"/>
                  </a:lnTo>
                  <a:lnTo>
                    <a:pt x="2094" y="218"/>
                  </a:lnTo>
                  <a:lnTo>
                    <a:pt x="2020" y="233"/>
                  </a:lnTo>
                  <a:lnTo>
                    <a:pt x="1941" y="247"/>
                  </a:lnTo>
                  <a:lnTo>
                    <a:pt x="1860" y="262"/>
                  </a:lnTo>
                  <a:lnTo>
                    <a:pt x="1775" y="277"/>
                  </a:lnTo>
                  <a:lnTo>
                    <a:pt x="1688" y="291"/>
                  </a:lnTo>
                  <a:lnTo>
                    <a:pt x="1596" y="305"/>
                  </a:lnTo>
                  <a:lnTo>
                    <a:pt x="1501" y="320"/>
                  </a:lnTo>
                  <a:lnTo>
                    <a:pt x="1402" y="334"/>
                  </a:lnTo>
                  <a:lnTo>
                    <a:pt x="1304" y="349"/>
                  </a:lnTo>
                  <a:lnTo>
                    <a:pt x="1211" y="362"/>
                  </a:lnTo>
                  <a:lnTo>
                    <a:pt x="1121" y="377"/>
                  </a:lnTo>
                  <a:lnTo>
                    <a:pt x="1035" y="391"/>
                  </a:lnTo>
                  <a:lnTo>
                    <a:pt x="954" y="406"/>
                  </a:lnTo>
                  <a:lnTo>
                    <a:pt x="876" y="419"/>
                  </a:lnTo>
                  <a:lnTo>
                    <a:pt x="803" y="434"/>
                  </a:lnTo>
                  <a:lnTo>
                    <a:pt x="733" y="448"/>
                  </a:lnTo>
                  <a:lnTo>
                    <a:pt x="666" y="462"/>
                  </a:lnTo>
                  <a:lnTo>
                    <a:pt x="604" y="475"/>
                  </a:lnTo>
                  <a:lnTo>
                    <a:pt x="545" y="489"/>
                  </a:lnTo>
                  <a:lnTo>
                    <a:pt x="488" y="502"/>
                  </a:lnTo>
                  <a:lnTo>
                    <a:pt x="388" y="527"/>
                  </a:lnTo>
                  <a:lnTo>
                    <a:pt x="300" y="552"/>
                  </a:lnTo>
                  <a:lnTo>
                    <a:pt x="225" y="574"/>
                  </a:lnTo>
                  <a:lnTo>
                    <a:pt x="162" y="595"/>
                  </a:lnTo>
                  <a:lnTo>
                    <a:pt x="110" y="612"/>
                  </a:lnTo>
                  <a:lnTo>
                    <a:pt x="69" y="628"/>
                  </a:lnTo>
                  <a:lnTo>
                    <a:pt x="38" y="641"/>
                  </a:lnTo>
                  <a:lnTo>
                    <a:pt x="17" y="649"/>
                  </a:lnTo>
                  <a:lnTo>
                    <a:pt x="4" y="655"/>
                  </a:lnTo>
                  <a:lnTo>
                    <a:pt x="0" y="657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 flipH="1" flipV="1">
            <a:off x="1156267" y="3778860"/>
            <a:ext cx="9067" cy="14480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27"/>
          <p:cNvSpPr txBox="1"/>
          <p:nvPr/>
        </p:nvSpPr>
        <p:spPr>
          <a:xfrm>
            <a:off x="1156335" y="3653790"/>
            <a:ext cx="2160000" cy="432000"/>
          </a:xfrm>
          <a:prstGeom prst="rect">
            <a:avLst/>
          </a:prstGeom>
          <a:solidFill>
            <a:srgbClr val="2859A8"/>
          </a:solidFill>
        </p:spPr>
        <p:txBody>
          <a:bodyPr wrap="none">
            <a:norm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cs typeface="+mn-ea"/>
                <a:sym typeface="+mn-lt"/>
              </a:rPr>
              <a:t>1 </a:t>
            </a:r>
            <a:r>
              <a:rPr lang="zh-CN" altLang="en-US" b="1">
                <a:solidFill>
                  <a:schemeClr val="bg1"/>
                </a:solidFill>
                <a:cs typeface="+mn-ea"/>
                <a:sym typeface="+mn-lt"/>
              </a:rPr>
              <a:t>各层设备配置检验</a:t>
            </a:r>
            <a:endParaRPr lang="zh-CN" altLang="en-US" b="1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H="1" flipV="1">
            <a:off x="3844587" y="3224188"/>
            <a:ext cx="9067" cy="14480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24"/>
          <p:cNvSpPr txBox="1"/>
          <p:nvPr/>
        </p:nvSpPr>
        <p:spPr>
          <a:xfrm>
            <a:off x="3844290" y="3151505"/>
            <a:ext cx="2160000" cy="432000"/>
          </a:xfrm>
          <a:prstGeom prst="rect">
            <a:avLst/>
          </a:prstGeom>
          <a:solidFill>
            <a:srgbClr val="8497B0"/>
          </a:solidFill>
        </p:spPr>
        <p:txBody>
          <a:bodyPr wrap="none">
            <a:norm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cs typeface="+mn-ea"/>
                <a:sym typeface="+mn-lt"/>
              </a:rPr>
              <a:t>2 </a:t>
            </a:r>
            <a:r>
              <a:rPr lang="zh-CN" altLang="en-US" b="1">
                <a:solidFill>
                  <a:schemeClr val="bg1"/>
                </a:solidFill>
                <a:cs typeface="+mn-ea"/>
                <a:sym typeface="+mn-lt"/>
              </a:rPr>
              <a:t>内网路由测试</a:t>
            </a:r>
            <a:endParaRPr lang="zh-CN" altLang="en-US" b="1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 flipV="1">
            <a:off x="6982969" y="1690028"/>
            <a:ext cx="9067" cy="14480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1"/>
          <p:cNvSpPr txBox="1"/>
          <p:nvPr/>
        </p:nvSpPr>
        <p:spPr>
          <a:xfrm>
            <a:off x="6983095" y="1621155"/>
            <a:ext cx="2160000" cy="432000"/>
          </a:xfrm>
          <a:prstGeom prst="rect">
            <a:avLst/>
          </a:prstGeom>
          <a:solidFill>
            <a:srgbClr val="2859A8"/>
          </a:solidFill>
        </p:spPr>
        <p:txBody>
          <a:bodyPr wrap="none">
            <a:norm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cs typeface="+mn-ea"/>
                <a:sym typeface="+mn-lt"/>
              </a:rPr>
              <a:t>4 </a:t>
            </a:r>
            <a:r>
              <a:rPr lang="zh-CN" b="1">
                <a:solidFill>
                  <a:schemeClr val="bg1"/>
                </a:solidFill>
                <a:cs typeface="+mn-ea"/>
                <a:sym typeface="+mn-lt"/>
              </a:rPr>
              <a:t>防火墙测试</a:t>
            </a:r>
            <a:endParaRPr lang="zh-CN" b="1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 flipV="1">
            <a:off x="8781676" y="3050022"/>
            <a:ext cx="9067" cy="14480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15"/>
          <p:cNvSpPr txBox="1"/>
          <p:nvPr/>
        </p:nvSpPr>
        <p:spPr>
          <a:xfrm>
            <a:off x="8781415" y="2983230"/>
            <a:ext cx="2160000" cy="43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norm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cs typeface="+mn-ea"/>
                <a:sym typeface="+mn-lt"/>
              </a:rPr>
              <a:t>5 VPN</a:t>
            </a:r>
            <a:r>
              <a:rPr lang="zh-CN" altLang="en-US" b="1">
                <a:solidFill>
                  <a:schemeClr val="bg1"/>
                </a:solidFill>
                <a:cs typeface="+mn-ea"/>
                <a:sym typeface="+mn-lt"/>
              </a:rPr>
              <a:t>连接测试</a:t>
            </a:r>
            <a:endParaRPr lang="zh-CN" altLang="en-US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9"/>
          <p:cNvSpPr txBox="1"/>
          <p:nvPr>
            <p:custDataLst>
              <p:tags r:id="rId2"/>
            </p:custDataLst>
          </p:nvPr>
        </p:nvSpPr>
        <p:spPr>
          <a:xfrm>
            <a:off x="789940" y="192405"/>
            <a:ext cx="5426710" cy="47561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marL="0" lvl="1" algn="l">
              <a:lnSpc>
                <a:spcPts val="30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PART 3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演示操作方案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 flipH="1" flipV="1">
            <a:off x="5499147" y="4639400"/>
            <a:ext cx="9067" cy="14480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8"/>
          <p:cNvSpPr txBox="1"/>
          <p:nvPr>
            <p:custDataLst>
              <p:tags r:id="rId4"/>
            </p:custDataLst>
          </p:nvPr>
        </p:nvSpPr>
        <p:spPr>
          <a:xfrm>
            <a:off x="5499100" y="4570730"/>
            <a:ext cx="2160000" cy="432000"/>
          </a:xfrm>
          <a:prstGeom prst="rect">
            <a:avLst/>
          </a:prstGeom>
          <a:solidFill>
            <a:srgbClr val="2859A8"/>
          </a:solidFill>
        </p:spPr>
        <p:txBody>
          <a:bodyPr wrap="none">
            <a:normAutofit/>
          </a:bodyPr>
          <a:p>
            <a:pPr algn="ctr"/>
            <a:r>
              <a:rPr lang="en-US" altLang="zh-CN" b="1">
                <a:solidFill>
                  <a:schemeClr val="bg1"/>
                </a:solidFill>
                <a:cs typeface="+mn-ea"/>
                <a:sym typeface="+mn-lt"/>
              </a:rPr>
              <a:t>3 </a:t>
            </a:r>
            <a:r>
              <a:rPr lang="zh-CN" altLang="en-US" b="1">
                <a:solidFill>
                  <a:schemeClr val="bg1"/>
                </a:solidFill>
                <a:cs typeface="+mn-ea"/>
                <a:sym typeface="+mn-lt"/>
              </a:rPr>
              <a:t>内网上网测试</a:t>
            </a:r>
            <a:endParaRPr lang="zh-CN" altLang="en-US" b="1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>
            <p:custDataLst>
              <p:tags r:id="rId5"/>
            </p:custDataLst>
          </p:nvPr>
        </p:nvCxnSpPr>
        <p:spPr>
          <a:xfrm flipH="1" flipV="1">
            <a:off x="9659246" y="734812"/>
            <a:ext cx="9067" cy="14480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15"/>
          <p:cNvSpPr txBox="1"/>
          <p:nvPr>
            <p:custDataLst>
              <p:tags r:id="rId6"/>
            </p:custDataLst>
          </p:nvPr>
        </p:nvSpPr>
        <p:spPr>
          <a:xfrm>
            <a:off x="9658985" y="668020"/>
            <a:ext cx="2160000" cy="43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normAutofit/>
          </a:bodyPr>
          <a:p>
            <a:pPr algn="ctr"/>
            <a:r>
              <a:rPr lang="en-US" altLang="zh-CN" b="1">
                <a:solidFill>
                  <a:schemeClr val="bg1"/>
                </a:solidFill>
                <a:cs typeface="+mn-ea"/>
                <a:sym typeface="+mn-lt"/>
              </a:rPr>
              <a:t>6 </a:t>
            </a:r>
            <a:r>
              <a:rPr lang="en-US" b="1">
                <a:solidFill>
                  <a:schemeClr val="bg1"/>
                </a:solidFill>
                <a:cs typeface="+mn-ea"/>
                <a:sym typeface="+mn-lt"/>
              </a:rPr>
              <a:t>BGP</a:t>
            </a:r>
            <a:r>
              <a:rPr lang="zh-CN" altLang="en-US" b="1">
                <a:solidFill>
                  <a:schemeClr val="bg1"/>
                </a:solidFill>
                <a:cs typeface="+mn-ea"/>
                <a:sym typeface="+mn-lt"/>
              </a:rPr>
              <a:t>域间路由</a:t>
            </a:r>
            <a:endParaRPr lang="zh-CN" altLang="en-US" b="1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20" grpId="0" bldLvl="0" animBg="1"/>
      <p:bldP spid="23" grpId="0" bldLvl="0" animBg="1"/>
      <p:bldP spid="29" grpId="0" bldLvl="0" animBg="1"/>
      <p:bldP spid="16" grpId="0" bldLvl="0" animBg="1"/>
      <p:bldP spid="2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顶角 60"/>
          <p:cNvSpPr/>
          <p:nvPr/>
        </p:nvSpPr>
        <p:spPr>
          <a:xfrm flipV="1">
            <a:off x="8424545" y="4982210"/>
            <a:ext cx="1895475" cy="1441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矩形: 圆顶角 61"/>
          <p:cNvSpPr/>
          <p:nvPr/>
        </p:nvSpPr>
        <p:spPr>
          <a:xfrm rot="4599532" flipV="1">
            <a:off x="6682740" y="3564255"/>
            <a:ext cx="1663065" cy="11811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055610" y="3739515"/>
            <a:ext cx="478155" cy="470535"/>
          </a:xfrm>
          <a:prstGeom prst="ellipse">
            <a:avLst/>
          </a:prstGeom>
          <a:solidFill>
            <a:srgbClr val="8497B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9112250" y="3945890"/>
            <a:ext cx="633730" cy="624840"/>
          </a:xfrm>
          <a:prstGeom prst="ellipse">
            <a:avLst/>
          </a:prstGeom>
          <a:solidFill>
            <a:srgbClr val="2859A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604250" y="2719070"/>
            <a:ext cx="741680" cy="728980"/>
          </a:xfrm>
          <a:prstGeom prst="ellipse">
            <a:avLst/>
          </a:prstGeom>
          <a:solidFill>
            <a:srgbClr val="2859A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0009505" y="2776855"/>
            <a:ext cx="1031240" cy="101409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任意多边形: 形状 66"/>
          <p:cNvSpPr/>
          <p:nvPr/>
        </p:nvSpPr>
        <p:spPr bwMode="auto">
          <a:xfrm>
            <a:off x="8140065" y="3856355"/>
            <a:ext cx="275590" cy="229235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任意多边形: 形状 67"/>
          <p:cNvSpPr/>
          <p:nvPr/>
        </p:nvSpPr>
        <p:spPr bwMode="auto">
          <a:xfrm>
            <a:off x="9297035" y="4135755"/>
            <a:ext cx="278765" cy="232410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任意多边形: 形状 68"/>
          <p:cNvSpPr/>
          <p:nvPr/>
        </p:nvSpPr>
        <p:spPr bwMode="auto">
          <a:xfrm>
            <a:off x="10356850" y="3114040"/>
            <a:ext cx="390525" cy="325120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任意多边形: 形状 69"/>
          <p:cNvSpPr>
            <a:spLocks noChangeAspect="1"/>
          </p:cNvSpPr>
          <p:nvPr/>
        </p:nvSpPr>
        <p:spPr bwMode="auto">
          <a:xfrm>
            <a:off x="8826500" y="2953385"/>
            <a:ext cx="344805" cy="242570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005207" y="1854717"/>
            <a:ext cx="399215" cy="399214"/>
            <a:chOff x="0" y="0"/>
            <a:chExt cx="767929" cy="767929"/>
          </a:xfrm>
        </p:grpSpPr>
        <p:sp>
          <p:nvSpPr>
            <p:cNvPr id="17" name="任意多边形: 形状 58"/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任意多边形: 形状 59"/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04572" y="2841681"/>
            <a:ext cx="399215" cy="399214"/>
            <a:chOff x="0" y="0"/>
            <a:chExt cx="767929" cy="767929"/>
          </a:xfrm>
        </p:grpSpPr>
        <p:sp>
          <p:nvSpPr>
            <p:cNvPr id="23" name="任意多边形: 形状 52"/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859A8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任意多边形: 形状 53"/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003937" y="3710568"/>
            <a:ext cx="399215" cy="399214"/>
            <a:chOff x="0" y="0"/>
            <a:chExt cx="767929" cy="767929"/>
          </a:xfrm>
        </p:grpSpPr>
        <p:sp>
          <p:nvSpPr>
            <p:cNvPr id="29" name="任意多边形: 形状 46"/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任意多边形: 形状 47"/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05207" y="4523320"/>
            <a:ext cx="399215" cy="399214"/>
            <a:chOff x="0" y="0"/>
            <a:chExt cx="767929" cy="767929"/>
          </a:xfrm>
        </p:grpSpPr>
        <p:sp>
          <p:nvSpPr>
            <p:cNvPr id="35" name="任意多边形: 形状 40"/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859A8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6" name="任意多边形: 形状 41"/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 flipH="1" flipV="1">
            <a:off x="1002597" y="1330935"/>
            <a:ext cx="9067" cy="14480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27"/>
          <p:cNvSpPr txBox="1"/>
          <p:nvPr>
            <p:custDataLst>
              <p:tags r:id="rId2"/>
            </p:custDataLst>
          </p:nvPr>
        </p:nvSpPr>
        <p:spPr>
          <a:xfrm>
            <a:off x="1011555" y="1331595"/>
            <a:ext cx="2160000" cy="432000"/>
          </a:xfrm>
          <a:prstGeom prst="rect">
            <a:avLst/>
          </a:prstGeom>
          <a:solidFill>
            <a:srgbClr val="2859A8"/>
          </a:solidFill>
        </p:spPr>
        <p:txBody>
          <a:bodyPr wrap="none">
            <a:normAutofit/>
          </a:bodyPr>
          <a:p>
            <a:pPr algn="ctr"/>
            <a:r>
              <a:rPr lang="en-US" altLang="zh-CN" b="1">
                <a:solidFill>
                  <a:schemeClr val="bg1"/>
                </a:solidFill>
                <a:cs typeface="+mn-ea"/>
                <a:sym typeface="+mn-lt"/>
              </a:rPr>
              <a:t>1 </a:t>
            </a:r>
            <a:r>
              <a:rPr lang="zh-CN" altLang="en-US" b="1">
                <a:solidFill>
                  <a:schemeClr val="bg1"/>
                </a:solidFill>
                <a:cs typeface="+mn-ea"/>
                <a:sym typeface="+mn-lt"/>
              </a:rPr>
              <a:t>各层设备配置检验</a:t>
            </a:r>
            <a:endParaRPr lang="zh-CN" altLang="en-US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57575" y="1763395"/>
            <a:ext cx="3872865" cy="4964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# 查看vlan配置  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display vlan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# 端口 ip配置 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display ip interface brief 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# 查看 DHCP 地址池信息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display ip pool interface vlanif30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# OSPF 配置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display ospf peer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display ospf routing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# 查看路由表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display ip routing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display ospf lsdb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3003937" y="5701293"/>
            <a:ext cx="399215" cy="399214"/>
            <a:chOff x="0" y="0"/>
            <a:chExt cx="767929" cy="767929"/>
          </a:xfrm>
        </p:grpSpPr>
        <p:sp>
          <p:nvSpPr>
            <p:cNvPr id="50" name="任意多边形: 形状 46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1" name="任意多边形: 形状 47"/>
            <p:cNvSpPr/>
            <p:nvPr>
              <p:custDataLst>
                <p:tags r:id="rId4"/>
              </p:custDataLst>
            </p:nvPr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2" name="文本框 9"/>
          <p:cNvSpPr txBox="1"/>
          <p:nvPr>
            <p:custDataLst>
              <p:tags r:id="rId5"/>
            </p:custDataLst>
          </p:nvPr>
        </p:nvSpPr>
        <p:spPr>
          <a:xfrm>
            <a:off x="789940" y="192405"/>
            <a:ext cx="5426710" cy="47561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marL="0" lvl="1" algn="l">
              <a:lnSpc>
                <a:spcPts val="30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PART 3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演示操作方案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2" grpId="0" bldLvl="0" animBg="1"/>
      <p:bldP spid="3" grpId="0"/>
      <p:bldP spid="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27"/>
          <p:cNvSpPr/>
          <p:nvPr/>
        </p:nvSpPr>
        <p:spPr>
          <a:xfrm>
            <a:off x="5294746" y="2371096"/>
            <a:ext cx="561144" cy="561144"/>
          </a:xfrm>
          <a:prstGeom prst="ellipse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Oval 31"/>
          <p:cNvSpPr/>
          <p:nvPr/>
        </p:nvSpPr>
        <p:spPr>
          <a:xfrm>
            <a:off x="1126033" y="1888496"/>
            <a:ext cx="561144" cy="561144"/>
          </a:xfrm>
          <a:prstGeom prst="ellipse">
            <a:avLst/>
          </a:prstGeom>
          <a:solidFill>
            <a:srgbClr val="285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Shape 2579"/>
          <p:cNvSpPr/>
          <p:nvPr/>
        </p:nvSpPr>
        <p:spPr>
          <a:xfrm>
            <a:off x="1266542" y="202938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6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Shape 2629"/>
          <p:cNvSpPr/>
          <p:nvPr/>
        </p:nvSpPr>
        <p:spPr>
          <a:xfrm>
            <a:off x="5435325" y="2511855"/>
            <a:ext cx="27940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6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H="1" flipV="1">
            <a:off x="858182" y="1214413"/>
            <a:ext cx="9067" cy="14480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24"/>
          <p:cNvSpPr txBox="1"/>
          <p:nvPr>
            <p:custDataLst>
              <p:tags r:id="rId2"/>
            </p:custDataLst>
          </p:nvPr>
        </p:nvSpPr>
        <p:spPr>
          <a:xfrm>
            <a:off x="867410" y="1214120"/>
            <a:ext cx="2160000" cy="432000"/>
          </a:xfrm>
          <a:prstGeom prst="rect">
            <a:avLst/>
          </a:prstGeom>
          <a:solidFill>
            <a:srgbClr val="8497B0"/>
          </a:solidFill>
        </p:spPr>
        <p:txBody>
          <a:bodyPr wrap="none">
            <a:normAutofit/>
          </a:bodyPr>
          <a:p>
            <a:pPr algn="ctr"/>
            <a:r>
              <a:rPr lang="en-US" altLang="zh-CN" b="1">
                <a:solidFill>
                  <a:schemeClr val="bg1"/>
                </a:solidFill>
                <a:cs typeface="+mn-ea"/>
                <a:sym typeface="+mn-lt"/>
              </a:rPr>
              <a:t>2 </a:t>
            </a:r>
            <a:r>
              <a:rPr lang="zh-CN" altLang="en-US" b="1">
                <a:solidFill>
                  <a:schemeClr val="bg1"/>
                </a:solidFill>
                <a:cs typeface="+mn-ea"/>
                <a:sym typeface="+mn-lt"/>
              </a:rPr>
              <a:t>内网路由测试</a:t>
            </a:r>
            <a:endParaRPr lang="zh-CN" altLang="en-US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769745" y="1899920"/>
            <a:ext cx="28194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bg1"/>
                </a:solidFill>
                <a:cs typeface="+mn-ea"/>
              </a:rPr>
              <a:t>1.PC机</a:t>
            </a:r>
            <a:r>
              <a:rPr lang="zh-CN" altLang="en-US" sz="1800" b="1" dirty="0">
                <a:solidFill>
                  <a:schemeClr val="bg1"/>
                </a:solidFill>
                <a:cs typeface="+mn-ea"/>
              </a:rPr>
              <a:t>间相互ping通</a:t>
            </a:r>
            <a:endParaRPr lang="zh-CN" altLang="en-US" sz="1800" b="1" dirty="0">
              <a:solidFill>
                <a:schemeClr val="bg1"/>
              </a:solidFill>
              <a:cs typeface="+mn-ea"/>
            </a:endParaRPr>
          </a:p>
          <a:p>
            <a:r>
              <a:rPr lang="zh-CN" altLang="en-US" sz="1800" b="1" dirty="0">
                <a:solidFill>
                  <a:schemeClr val="bg1"/>
                </a:solidFill>
                <a:cs typeface="+mn-ea"/>
              </a:rPr>
              <a:t>2.各层交换机ping通PC机</a:t>
            </a:r>
            <a:endParaRPr lang="zh-CN" altLang="en-US" sz="1800" b="1" dirty="0">
              <a:solidFill>
                <a:schemeClr val="bg1"/>
              </a:solidFill>
              <a:cs typeface="+mn-ea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4"/>
            </p:custDataLst>
          </p:nvPr>
        </p:nvCxnSpPr>
        <p:spPr>
          <a:xfrm flipH="1" flipV="1">
            <a:off x="4671742" y="1728560"/>
            <a:ext cx="9067" cy="14480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8"/>
          <p:cNvSpPr txBox="1"/>
          <p:nvPr>
            <p:custDataLst>
              <p:tags r:id="rId5"/>
            </p:custDataLst>
          </p:nvPr>
        </p:nvSpPr>
        <p:spPr>
          <a:xfrm>
            <a:off x="4671695" y="1659890"/>
            <a:ext cx="2160000" cy="432000"/>
          </a:xfrm>
          <a:prstGeom prst="rect">
            <a:avLst/>
          </a:prstGeom>
          <a:solidFill>
            <a:srgbClr val="2859A8"/>
          </a:solidFill>
        </p:spPr>
        <p:txBody>
          <a:bodyPr wrap="none">
            <a:normAutofit/>
          </a:bodyPr>
          <a:p>
            <a:pPr algn="ctr"/>
            <a:r>
              <a:rPr lang="en-US" altLang="zh-CN" b="1">
                <a:solidFill>
                  <a:schemeClr val="bg1"/>
                </a:solidFill>
                <a:cs typeface="+mn-ea"/>
                <a:sym typeface="+mn-lt"/>
              </a:rPr>
              <a:t>3 </a:t>
            </a:r>
            <a:r>
              <a:rPr lang="zh-CN" altLang="en-US" b="1">
                <a:solidFill>
                  <a:schemeClr val="bg1"/>
                </a:solidFill>
                <a:cs typeface="+mn-ea"/>
                <a:sym typeface="+mn-lt"/>
              </a:rPr>
              <a:t>内网上网测试</a:t>
            </a:r>
            <a:endParaRPr lang="zh-CN" altLang="en-US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6032500" y="2371090"/>
            <a:ext cx="328485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ea"/>
              </a:rPr>
              <a:t>域内PC机能够上网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ea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ea"/>
              </a:rPr>
              <a:t>ping通www.baidu.com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ea"/>
            </a:endParaRPr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 flipH="1" flipV="1">
            <a:off x="6182869" y="3615983"/>
            <a:ext cx="9067" cy="14480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1"/>
          <p:cNvSpPr txBox="1"/>
          <p:nvPr>
            <p:custDataLst>
              <p:tags r:id="rId8"/>
            </p:custDataLst>
          </p:nvPr>
        </p:nvSpPr>
        <p:spPr>
          <a:xfrm>
            <a:off x="6182995" y="3547110"/>
            <a:ext cx="2160000" cy="432000"/>
          </a:xfrm>
          <a:prstGeom prst="rect">
            <a:avLst/>
          </a:prstGeom>
          <a:solidFill>
            <a:srgbClr val="2859A8"/>
          </a:solidFill>
        </p:spPr>
        <p:txBody>
          <a:bodyPr wrap="none">
            <a:normAutofit/>
          </a:bodyPr>
          <a:p>
            <a:pPr algn="ctr"/>
            <a:r>
              <a:rPr lang="en-US" altLang="zh-CN" b="1">
                <a:solidFill>
                  <a:schemeClr val="bg1"/>
                </a:solidFill>
                <a:cs typeface="+mn-ea"/>
                <a:sym typeface="+mn-lt"/>
              </a:rPr>
              <a:t>4 </a:t>
            </a:r>
            <a:r>
              <a:rPr lang="zh-CN" b="1">
                <a:solidFill>
                  <a:schemeClr val="bg1"/>
                </a:solidFill>
                <a:cs typeface="+mn-ea"/>
                <a:sym typeface="+mn-lt"/>
              </a:rPr>
              <a:t>防火墙测试</a:t>
            </a:r>
            <a:endParaRPr lang="zh-CN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72375" y="4188460"/>
            <a:ext cx="431863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ea"/>
              </a:rPr>
              <a:t>运营商路由器ping内网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ea"/>
              </a:rPr>
              <a:t>ping    </a:t>
            </a:r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ea"/>
              </a:rPr>
              <a:t>通</a:t>
            </a:r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ea"/>
              </a:rPr>
              <a:t>  DHCP</a:t>
            </a:r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ea"/>
              </a:rPr>
              <a:t>动态获取</a:t>
            </a:r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ea"/>
              </a:rPr>
              <a:t>IP</a:t>
            </a:r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ea"/>
              </a:rPr>
              <a:t>的地址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ea"/>
              </a:rPr>
              <a:t>ping</a:t>
            </a:r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ea"/>
              </a:rPr>
              <a:t>不通</a:t>
            </a:r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ea"/>
              </a:rPr>
              <a:t>  </a:t>
            </a:r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ea"/>
              </a:rPr>
              <a:t>静态配置</a:t>
            </a:r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ea"/>
              </a:rPr>
              <a:t>IP</a:t>
            </a:r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ea"/>
              </a:rPr>
              <a:t>的地址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ea"/>
            </a:endParaRPr>
          </a:p>
        </p:txBody>
      </p:sp>
      <p:sp>
        <p:nvSpPr>
          <p:cNvPr id="19" name="Oval 27"/>
          <p:cNvSpPr/>
          <p:nvPr>
            <p:custDataLst>
              <p:tags r:id="rId9"/>
            </p:custDataLst>
          </p:nvPr>
        </p:nvSpPr>
        <p:spPr>
          <a:xfrm>
            <a:off x="6924156" y="4188466"/>
            <a:ext cx="561144" cy="561144"/>
          </a:xfrm>
          <a:prstGeom prst="ellipse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9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Shape 2629"/>
          <p:cNvSpPr/>
          <p:nvPr>
            <p:custDataLst>
              <p:tags r:id="rId10"/>
            </p:custDataLst>
          </p:nvPr>
        </p:nvSpPr>
        <p:spPr>
          <a:xfrm>
            <a:off x="7064735" y="4329225"/>
            <a:ext cx="27940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p>
            <a:pPr defTabSz="2286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340610" y="3751580"/>
            <a:ext cx="2161540" cy="1887855"/>
            <a:chOff x="1413959" y="1661343"/>
            <a:chExt cx="2893895" cy="2560833"/>
          </a:xfrm>
          <a:solidFill>
            <a:srgbClr val="8497B0"/>
          </a:solidFill>
        </p:grpSpPr>
        <p:sp>
          <p:nvSpPr>
            <p:cNvPr id="25" name="椭圆 12"/>
            <p:cNvSpPr/>
            <p:nvPr>
              <p:custDataLst>
                <p:tags r:id="rId11"/>
              </p:custDataLst>
            </p:nvPr>
          </p:nvSpPr>
          <p:spPr>
            <a:xfrm rot="2087610">
              <a:off x="1413959" y="1661343"/>
              <a:ext cx="2368550" cy="2291213"/>
            </a:xfrm>
            <a:custGeom>
              <a:avLst/>
              <a:gdLst/>
              <a:ahLst/>
              <a:cxnLst/>
              <a:rect l="l" t="t" r="r" b="b"/>
              <a:pathLst>
                <a:path w="4532669" h="4746399">
                  <a:moveTo>
                    <a:pt x="2520296" y="0"/>
                  </a:moveTo>
                  <a:cubicBezTo>
                    <a:pt x="3343805" y="0"/>
                    <a:pt x="4075065" y="394967"/>
                    <a:pt x="4532669" y="1007541"/>
                  </a:cubicBezTo>
                  <a:cubicBezTo>
                    <a:pt x="4076090" y="478227"/>
                    <a:pt x="3398381" y="144047"/>
                    <a:pt x="2642202" y="144047"/>
                  </a:cubicBezTo>
                  <a:cubicBezTo>
                    <a:pt x="1262492" y="144047"/>
                    <a:pt x="144016" y="1256566"/>
                    <a:pt x="144016" y="2628928"/>
                  </a:cubicBezTo>
                  <a:cubicBezTo>
                    <a:pt x="144016" y="3525963"/>
                    <a:pt x="621884" y="4311981"/>
                    <a:pt x="1339718" y="4746399"/>
                  </a:cubicBezTo>
                  <a:cubicBezTo>
                    <a:pt x="542520" y="4323888"/>
                    <a:pt x="0" y="3485448"/>
                    <a:pt x="0" y="2520296"/>
                  </a:cubicBezTo>
                  <a:cubicBezTo>
                    <a:pt x="0" y="1128375"/>
                    <a:pt x="1128375" y="0"/>
                    <a:pt x="25202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14"/>
            <p:cNvSpPr/>
            <p:nvPr>
              <p:custDataLst>
                <p:tags r:id="rId12"/>
              </p:custDataLst>
            </p:nvPr>
          </p:nvSpPr>
          <p:spPr>
            <a:xfrm rot="19574601">
              <a:off x="1898524" y="2368372"/>
              <a:ext cx="1435789" cy="1853804"/>
            </a:xfrm>
            <a:custGeom>
              <a:avLst/>
              <a:gdLst/>
              <a:ahLst/>
              <a:cxnLst/>
              <a:rect l="l" t="t" r="r" b="b"/>
              <a:pathLst>
                <a:path w="3506582" h="6341948">
                  <a:moveTo>
                    <a:pt x="3240360" y="0"/>
                  </a:moveTo>
                  <a:cubicBezTo>
                    <a:pt x="3330025" y="0"/>
                    <a:pt x="3418839" y="3642"/>
                    <a:pt x="3506582" y="11780"/>
                  </a:cubicBezTo>
                  <a:cubicBezTo>
                    <a:pt x="1772732" y="148098"/>
                    <a:pt x="408933" y="1587041"/>
                    <a:pt x="408933" y="3341898"/>
                  </a:cubicBezTo>
                  <a:cubicBezTo>
                    <a:pt x="408933" y="4661317"/>
                    <a:pt x="1179894" y="5802148"/>
                    <a:pt x="2301104" y="6341948"/>
                  </a:cubicBezTo>
                  <a:cubicBezTo>
                    <a:pt x="969445" y="5939773"/>
                    <a:pt x="0" y="4703279"/>
                    <a:pt x="0" y="3240360"/>
                  </a:cubicBezTo>
                  <a:cubicBezTo>
                    <a:pt x="0" y="1450759"/>
                    <a:pt x="1450759" y="0"/>
                    <a:pt x="324036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" name="椭圆 12"/>
            <p:cNvSpPr/>
            <p:nvPr>
              <p:custDataLst>
                <p:tags r:id="rId13"/>
              </p:custDataLst>
            </p:nvPr>
          </p:nvSpPr>
          <p:spPr>
            <a:xfrm>
              <a:off x="1674192" y="1793000"/>
              <a:ext cx="2633662" cy="2251224"/>
            </a:xfrm>
            <a:custGeom>
              <a:avLst/>
              <a:gdLst/>
              <a:ahLst/>
              <a:cxnLst/>
              <a:rect l="l" t="t" r="r" b="b"/>
              <a:pathLst>
                <a:path w="4532669" h="4746399">
                  <a:moveTo>
                    <a:pt x="2520296" y="0"/>
                  </a:moveTo>
                  <a:cubicBezTo>
                    <a:pt x="3343805" y="0"/>
                    <a:pt x="4075065" y="394967"/>
                    <a:pt x="4532669" y="1007541"/>
                  </a:cubicBezTo>
                  <a:cubicBezTo>
                    <a:pt x="4076090" y="478227"/>
                    <a:pt x="3398381" y="144047"/>
                    <a:pt x="2642202" y="144047"/>
                  </a:cubicBezTo>
                  <a:cubicBezTo>
                    <a:pt x="1262492" y="144047"/>
                    <a:pt x="144016" y="1256566"/>
                    <a:pt x="144016" y="2628928"/>
                  </a:cubicBezTo>
                  <a:cubicBezTo>
                    <a:pt x="144016" y="3525963"/>
                    <a:pt x="621884" y="4311981"/>
                    <a:pt x="1339718" y="4746399"/>
                  </a:cubicBezTo>
                  <a:cubicBezTo>
                    <a:pt x="542520" y="4323888"/>
                    <a:pt x="0" y="3485448"/>
                    <a:pt x="0" y="2520296"/>
                  </a:cubicBezTo>
                  <a:cubicBezTo>
                    <a:pt x="0" y="1128375"/>
                    <a:pt x="1128375" y="0"/>
                    <a:pt x="25202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3" name="文本框 9"/>
          <p:cNvSpPr txBox="1"/>
          <p:nvPr>
            <p:custDataLst>
              <p:tags r:id="rId14"/>
            </p:custDataLst>
          </p:nvPr>
        </p:nvSpPr>
        <p:spPr>
          <a:xfrm>
            <a:off x="789940" y="192405"/>
            <a:ext cx="5426710" cy="47561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marL="0" lvl="1" algn="l">
              <a:lnSpc>
                <a:spcPts val="30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PART 3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演示操作方案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6" grpId="0" bldLvl="0" animBg="1"/>
      <p:bldP spid="2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418330" y="3333750"/>
            <a:ext cx="2792730" cy="2826385"/>
            <a:chOff x="7088" y="2755"/>
            <a:chExt cx="4398" cy="4451"/>
          </a:xfrm>
        </p:grpSpPr>
        <p:sp>
          <p:nvSpPr>
            <p:cNvPr id="16" name="Straight Connector 100"/>
            <p:cNvSpPr/>
            <p:nvPr/>
          </p:nvSpPr>
          <p:spPr bwMode="auto">
            <a:xfrm flipH="1" flipV="1">
              <a:off x="9182" y="2755"/>
              <a:ext cx="1188" cy="280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  <a:alpha val="54000"/>
                </a:schemeClr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: Shape 101"/>
            <p:cNvSpPr/>
            <p:nvPr/>
          </p:nvSpPr>
          <p:spPr bwMode="auto">
            <a:xfrm>
              <a:off x="10370" y="3036"/>
              <a:ext cx="1116" cy="1892"/>
            </a:xfrm>
            <a:custGeom>
              <a:avLst/>
              <a:gdLst>
                <a:gd name="T0" fmla="*/ 669 w 669"/>
                <a:gd name="T1" fmla="*/ 1134 h 1134"/>
                <a:gd name="T2" fmla="*/ 591 w 669"/>
                <a:gd name="T3" fmla="*/ 550 h 1134"/>
                <a:gd name="T4" fmla="*/ 0 w 669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134">
                  <a:moveTo>
                    <a:pt x="669" y="1134"/>
                  </a:moveTo>
                  <a:lnTo>
                    <a:pt x="591" y="55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  <a:alpha val="54000"/>
                </a:schemeClr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: Shape 102"/>
            <p:cNvSpPr/>
            <p:nvPr/>
          </p:nvSpPr>
          <p:spPr bwMode="auto">
            <a:xfrm>
              <a:off x="8241" y="4928"/>
              <a:ext cx="3245" cy="2279"/>
            </a:xfrm>
            <a:custGeom>
              <a:avLst/>
              <a:gdLst>
                <a:gd name="T0" fmla="*/ 0 w 1945"/>
                <a:gd name="T1" fmla="*/ 1276 h 1366"/>
                <a:gd name="T2" fmla="*/ 830 w 1945"/>
                <a:gd name="T3" fmla="*/ 1366 h 1366"/>
                <a:gd name="T4" fmla="*/ 1305 w 1945"/>
                <a:gd name="T5" fmla="*/ 1162 h 1366"/>
                <a:gd name="T6" fmla="*/ 1804 w 1945"/>
                <a:gd name="T7" fmla="*/ 737 h 1366"/>
                <a:gd name="T8" fmla="*/ 1945 w 1945"/>
                <a:gd name="T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1366">
                  <a:moveTo>
                    <a:pt x="0" y="1276"/>
                  </a:moveTo>
                  <a:lnTo>
                    <a:pt x="830" y="1366"/>
                  </a:lnTo>
                  <a:lnTo>
                    <a:pt x="1305" y="1162"/>
                  </a:lnTo>
                  <a:lnTo>
                    <a:pt x="1804" y="737"/>
                  </a:lnTo>
                  <a:lnTo>
                    <a:pt x="1945" y="0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  <a:alpha val="54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Straight Connector 103"/>
            <p:cNvSpPr/>
            <p:nvPr/>
          </p:nvSpPr>
          <p:spPr bwMode="auto">
            <a:xfrm>
              <a:off x="7263" y="5809"/>
              <a:ext cx="978" cy="1248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  <a:alpha val="54000"/>
                </a:schemeClr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: Shape 104"/>
            <p:cNvSpPr/>
            <p:nvPr/>
          </p:nvSpPr>
          <p:spPr bwMode="auto">
            <a:xfrm>
              <a:off x="7088" y="3993"/>
              <a:ext cx="175" cy="1815"/>
            </a:xfrm>
            <a:custGeom>
              <a:avLst/>
              <a:gdLst>
                <a:gd name="T0" fmla="*/ 609 w 609"/>
                <a:gd name="T1" fmla="*/ 0 h 1611"/>
                <a:gd name="T2" fmla="*/ 592 w 609"/>
                <a:gd name="T3" fmla="*/ 5 h 1611"/>
                <a:gd name="T4" fmla="*/ 313 w 609"/>
                <a:gd name="T5" fmla="*/ 392 h 1611"/>
                <a:gd name="T6" fmla="*/ 52 w 609"/>
                <a:gd name="T7" fmla="*/ 523 h 1611"/>
                <a:gd name="T8" fmla="*/ 0 w 609"/>
                <a:gd name="T9" fmla="*/ 1132 h 1611"/>
                <a:gd name="T10" fmla="*/ 105 w 609"/>
                <a:gd name="T11" fmla="*/ 1611 h 1611"/>
                <a:gd name="connsiteX0" fmla="*/ 10000 w 10018"/>
                <a:gd name="connsiteY0" fmla="*/ 0 h 10000"/>
                <a:gd name="connsiteX1" fmla="*/ 10018 w 10018"/>
                <a:gd name="connsiteY1" fmla="*/ 1358 h 10000"/>
                <a:gd name="connsiteX2" fmla="*/ 5140 w 10018"/>
                <a:gd name="connsiteY2" fmla="*/ 2433 h 10000"/>
                <a:gd name="connsiteX3" fmla="*/ 854 w 10018"/>
                <a:gd name="connsiteY3" fmla="*/ 3246 h 10000"/>
                <a:gd name="connsiteX4" fmla="*/ 0 w 10018"/>
                <a:gd name="connsiteY4" fmla="*/ 7027 h 10000"/>
                <a:gd name="connsiteX5" fmla="*/ 1724 w 10018"/>
                <a:gd name="connsiteY5" fmla="*/ 10000 h 10000"/>
                <a:gd name="connsiteX0-1" fmla="*/ 12868 w 12868"/>
                <a:gd name="connsiteY0-2" fmla="*/ 0 h 9028"/>
                <a:gd name="connsiteX1-3" fmla="*/ 10018 w 12868"/>
                <a:gd name="connsiteY1-4" fmla="*/ 386 h 9028"/>
                <a:gd name="connsiteX2-5" fmla="*/ 5140 w 12868"/>
                <a:gd name="connsiteY2-6" fmla="*/ 1461 h 9028"/>
                <a:gd name="connsiteX3-7" fmla="*/ 854 w 12868"/>
                <a:gd name="connsiteY3-8" fmla="*/ 2274 h 9028"/>
                <a:gd name="connsiteX4-9" fmla="*/ 0 w 12868"/>
                <a:gd name="connsiteY4-10" fmla="*/ 6055 h 9028"/>
                <a:gd name="connsiteX5-11" fmla="*/ 1724 w 12868"/>
                <a:gd name="connsiteY5-12" fmla="*/ 9028 h 9028"/>
                <a:gd name="connsiteX0-13" fmla="*/ 7785 w 7785"/>
                <a:gd name="connsiteY0-14" fmla="*/ 0 h 9572"/>
                <a:gd name="connsiteX1-15" fmla="*/ 3994 w 7785"/>
                <a:gd name="connsiteY1-16" fmla="*/ 1190 h 9572"/>
                <a:gd name="connsiteX2-17" fmla="*/ 664 w 7785"/>
                <a:gd name="connsiteY2-18" fmla="*/ 2091 h 9572"/>
                <a:gd name="connsiteX3-19" fmla="*/ 0 w 7785"/>
                <a:gd name="connsiteY3-20" fmla="*/ 6279 h 9572"/>
                <a:gd name="connsiteX4-21" fmla="*/ 1340 w 7785"/>
                <a:gd name="connsiteY4-22" fmla="*/ 9572 h 9572"/>
                <a:gd name="connsiteX0-23" fmla="*/ 5130 w 5130"/>
                <a:gd name="connsiteY0-24" fmla="*/ 0 h 8757"/>
                <a:gd name="connsiteX1-25" fmla="*/ 853 w 5130"/>
                <a:gd name="connsiteY1-26" fmla="*/ 941 h 8757"/>
                <a:gd name="connsiteX2-27" fmla="*/ 0 w 5130"/>
                <a:gd name="connsiteY2-28" fmla="*/ 5317 h 8757"/>
                <a:gd name="connsiteX3-29" fmla="*/ 1721 w 5130"/>
                <a:gd name="connsiteY3-30" fmla="*/ 8757 h 8757"/>
                <a:gd name="connsiteX0-31" fmla="*/ 1663 w 3355"/>
                <a:gd name="connsiteY0-32" fmla="*/ 0 h 8925"/>
                <a:gd name="connsiteX1-33" fmla="*/ 0 w 3355"/>
                <a:gd name="connsiteY1-34" fmla="*/ 4997 h 8925"/>
                <a:gd name="connsiteX2-35" fmla="*/ 3355 w 3355"/>
                <a:gd name="connsiteY2-36" fmla="*/ 8925 h 89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3355" h="8925">
                  <a:moveTo>
                    <a:pt x="1663" y="0"/>
                  </a:moveTo>
                  <a:lnTo>
                    <a:pt x="0" y="4997"/>
                  </a:lnTo>
                  <a:lnTo>
                    <a:pt x="3355" y="8925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  <a:alpha val="54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Straight Connector 105"/>
            <p:cNvSpPr/>
            <p:nvPr/>
          </p:nvSpPr>
          <p:spPr bwMode="auto">
            <a:xfrm flipH="1">
              <a:off x="8104" y="2755"/>
              <a:ext cx="1078" cy="365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  <a:alpha val="54000"/>
                </a:schemeClr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: Shape 106"/>
            <p:cNvSpPr/>
            <p:nvPr/>
          </p:nvSpPr>
          <p:spPr bwMode="auto">
            <a:xfrm>
              <a:off x="8106" y="3004"/>
              <a:ext cx="2270" cy="127"/>
            </a:xfrm>
            <a:custGeom>
              <a:avLst/>
              <a:gdLst>
                <a:gd name="T0" fmla="*/ 0 w 1375"/>
                <a:gd name="T1" fmla="*/ 69 h 119"/>
                <a:gd name="T2" fmla="*/ 0 w 1375"/>
                <a:gd name="T3" fmla="*/ 69 h 119"/>
                <a:gd name="T4" fmla="*/ 681 w 1375"/>
                <a:gd name="T5" fmla="*/ 0 h 119"/>
                <a:gd name="T6" fmla="*/ 681 w 1375"/>
                <a:gd name="T7" fmla="*/ 0 h 119"/>
                <a:gd name="T8" fmla="*/ 1375 w 1375"/>
                <a:gd name="T9" fmla="*/ 13 h 119"/>
                <a:gd name="T10" fmla="*/ 1279 w 1375"/>
                <a:gd name="T11" fmla="*/ 119 h 119"/>
                <a:gd name="connsiteX0" fmla="*/ 0 w 10000"/>
                <a:gd name="connsiteY0" fmla="*/ 5798 h 12759"/>
                <a:gd name="connsiteX1" fmla="*/ 0 w 10000"/>
                <a:gd name="connsiteY1" fmla="*/ 5798 h 12759"/>
                <a:gd name="connsiteX2" fmla="*/ 4953 w 10000"/>
                <a:gd name="connsiteY2" fmla="*/ 0 h 12759"/>
                <a:gd name="connsiteX3" fmla="*/ 4953 w 10000"/>
                <a:gd name="connsiteY3" fmla="*/ 0 h 12759"/>
                <a:gd name="connsiteX4" fmla="*/ 10000 w 10000"/>
                <a:gd name="connsiteY4" fmla="*/ 1092 h 12759"/>
                <a:gd name="connsiteX5" fmla="*/ 9413 w 10000"/>
                <a:gd name="connsiteY5" fmla="*/ 12759 h 12759"/>
                <a:gd name="connsiteX0-1" fmla="*/ 0 w 10000"/>
                <a:gd name="connsiteY0-2" fmla="*/ 5798 h 5798"/>
                <a:gd name="connsiteX1-3" fmla="*/ 0 w 10000"/>
                <a:gd name="connsiteY1-4" fmla="*/ 5798 h 5798"/>
                <a:gd name="connsiteX2-5" fmla="*/ 4953 w 10000"/>
                <a:gd name="connsiteY2-6" fmla="*/ 0 h 5798"/>
                <a:gd name="connsiteX3-7" fmla="*/ 4953 w 10000"/>
                <a:gd name="connsiteY3-8" fmla="*/ 0 h 5798"/>
                <a:gd name="connsiteX4-9" fmla="*/ 10000 w 10000"/>
                <a:gd name="connsiteY4-10" fmla="*/ 1092 h 57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5798">
                  <a:moveTo>
                    <a:pt x="0" y="5798"/>
                  </a:moveTo>
                  <a:lnTo>
                    <a:pt x="0" y="5798"/>
                  </a:lnTo>
                  <a:lnTo>
                    <a:pt x="4953" y="0"/>
                  </a:lnTo>
                  <a:lnTo>
                    <a:pt x="4953" y="0"/>
                  </a:lnTo>
                  <a:lnTo>
                    <a:pt x="10000" y="1092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  <a:alpha val="54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: Shape 107"/>
            <p:cNvSpPr/>
            <p:nvPr/>
          </p:nvSpPr>
          <p:spPr bwMode="auto">
            <a:xfrm>
              <a:off x="7944" y="5108"/>
              <a:ext cx="297" cy="1949"/>
            </a:xfrm>
            <a:custGeom>
              <a:avLst/>
              <a:gdLst>
                <a:gd name="T0" fmla="*/ 0 w 178"/>
                <a:gd name="T1" fmla="*/ 0 h 1168"/>
                <a:gd name="T2" fmla="*/ 144 w 178"/>
                <a:gd name="T3" fmla="*/ 792 h 1168"/>
                <a:gd name="T4" fmla="*/ 178 w 178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68">
                  <a:moveTo>
                    <a:pt x="0" y="0"/>
                  </a:moveTo>
                  <a:lnTo>
                    <a:pt x="144" y="792"/>
                  </a:lnTo>
                  <a:lnTo>
                    <a:pt x="178" y="1168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  <a:alpha val="54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: Shape 108"/>
            <p:cNvSpPr/>
            <p:nvPr/>
          </p:nvSpPr>
          <p:spPr bwMode="auto">
            <a:xfrm>
              <a:off x="7944" y="3129"/>
              <a:ext cx="220" cy="1979"/>
            </a:xfrm>
            <a:custGeom>
              <a:avLst/>
              <a:gdLst>
                <a:gd name="T0" fmla="*/ 79 w 132"/>
                <a:gd name="T1" fmla="*/ 0 h 1186"/>
                <a:gd name="T2" fmla="*/ 132 w 132"/>
                <a:gd name="T3" fmla="*/ 368 h 1186"/>
                <a:gd name="T4" fmla="*/ 0 w 132"/>
                <a:gd name="T5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186">
                  <a:moveTo>
                    <a:pt x="79" y="0"/>
                  </a:moveTo>
                  <a:lnTo>
                    <a:pt x="132" y="368"/>
                  </a:lnTo>
                  <a:lnTo>
                    <a:pt x="0" y="1186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  <a:alpha val="54000"/>
                </a:schemeClr>
              </a:solidFill>
              <a:prstDash val="solid"/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: Shape 109"/>
            <p:cNvSpPr/>
            <p:nvPr/>
          </p:nvSpPr>
          <p:spPr bwMode="auto">
            <a:xfrm>
              <a:off x="9125" y="5945"/>
              <a:ext cx="501" cy="1261"/>
            </a:xfrm>
            <a:custGeom>
              <a:avLst/>
              <a:gdLst>
                <a:gd name="T0" fmla="*/ 0 w 398"/>
                <a:gd name="T1" fmla="*/ 0 h 756"/>
                <a:gd name="T2" fmla="*/ 219 w 398"/>
                <a:gd name="T3" fmla="*/ 591 h 756"/>
                <a:gd name="T4" fmla="*/ 300 w 398"/>
                <a:gd name="T5" fmla="*/ 756 h 756"/>
                <a:gd name="T6" fmla="*/ 398 w 398"/>
                <a:gd name="T7" fmla="*/ 595 h 756"/>
                <a:gd name="connsiteX0" fmla="*/ 0 w 13102"/>
                <a:gd name="connsiteY0" fmla="*/ 0 h 10000"/>
                <a:gd name="connsiteX1" fmla="*/ 5503 w 13102"/>
                <a:gd name="connsiteY1" fmla="*/ 7817 h 10000"/>
                <a:gd name="connsiteX2" fmla="*/ 7538 w 13102"/>
                <a:gd name="connsiteY2" fmla="*/ 10000 h 10000"/>
                <a:gd name="connsiteX3" fmla="*/ 13102 w 13102"/>
                <a:gd name="connsiteY3" fmla="*/ 9384 h 10000"/>
                <a:gd name="connsiteX0-1" fmla="*/ 0 w 7538"/>
                <a:gd name="connsiteY0-2" fmla="*/ 0 h 10000"/>
                <a:gd name="connsiteX1-3" fmla="*/ 5503 w 7538"/>
                <a:gd name="connsiteY1-4" fmla="*/ 7817 h 10000"/>
                <a:gd name="connsiteX2-5" fmla="*/ 7538 w 7538"/>
                <a:gd name="connsiteY2-6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538" h="10000">
                  <a:moveTo>
                    <a:pt x="0" y="0"/>
                  </a:moveTo>
                  <a:lnTo>
                    <a:pt x="5503" y="7817"/>
                  </a:lnTo>
                  <a:lnTo>
                    <a:pt x="7538" y="10000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  <a:alpha val="54000"/>
                </a:schemeClr>
              </a:solidFill>
              <a:prstDash val="solid"/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: Shape 110"/>
            <p:cNvSpPr/>
            <p:nvPr/>
          </p:nvSpPr>
          <p:spPr bwMode="auto">
            <a:xfrm>
              <a:off x="9125" y="3014"/>
              <a:ext cx="551" cy="2931"/>
            </a:xfrm>
            <a:custGeom>
              <a:avLst/>
              <a:gdLst>
                <a:gd name="T0" fmla="*/ 52 w 330"/>
                <a:gd name="T1" fmla="*/ 0 h 1757"/>
                <a:gd name="T2" fmla="*/ 330 w 330"/>
                <a:gd name="T3" fmla="*/ 664 h 1757"/>
                <a:gd name="T4" fmla="*/ 0 w 330"/>
                <a:gd name="T5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757">
                  <a:moveTo>
                    <a:pt x="52" y="0"/>
                  </a:moveTo>
                  <a:lnTo>
                    <a:pt x="330" y="664"/>
                  </a:lnTo>
                  <a:lnTo>
                    <a:pt x="0" y="1757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  <a:alpha val="54000"/>
                </a:schemeClr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" name="Straight Connector 111"/>
            <p:cNvSpPr/>
            <p:nvPr/>
          </p:nvSpPr>
          <p:spPr bwMode="auto">
            <a:xfrm>
              <a:off x="9182" y="2755"/>
              <a:ext cx="30" cy="259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  <a:alpha val="54000"/>
                </a:schemeClr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8" name="Straight Connector 112"/>
            <p:cNvSpPr/>
            <p:nvPr/>
          </p:nvSpPr>
          <p:spPr bwMode="auto">
            <a:xfrm flipH="1">
              <a:off x="7175" y="3119"/>
              <a:ext cx="919" cy="874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  <a:alpha val="54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" name="Straight Connector 113"/>
            <p:cNvSpPr/>
            <p:nvPr/>
          </p:nvSpPr>
          <p:spPr bwMode="auto">
            <a:xfrm flipH="1" flipV="1">
              <a:off x="11226" y="4809"/>
              <a:ext cx="260" cy="118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  <a:alpha val="54000"/>
                </a:schemeClr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Straight Connector 114"/>
            <p:cNvSpPr/>
            <p:nvPr/>
          </p:nvSpPr>
          <p:spPr bwMode="auto">
            <a:xfrm flipH="1" flipV="1">
              <a:off x="10359" y="3037"/>
              <a:ext cx="296" cy="771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  <a:alpha val="54000"/>
                </a:schemeClr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Straight Connector 115"/>
            <p:cNvSpPr/>
            <p:nvPr/>
          </p:nvSpPr>
          <p:spPr bwMode="auto">
            <a:xfrm flipH="1" flipV="1">
              <a:off x="10655" y="3808"/>
              <a:ext cx="571" cy="1001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  <a:alpha val="54000"/>
                </a:schemeClr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2" name="Straight Connector 116"/>
            <p:cNvSpPr/>
            <p:nvPr/>
          </p:nvSpPr>
          <p:spPr bwMode="auto">
            <a:xfrm flipH="1" flipV="1">
              <a:off x="11226" y="4809"/>
              <a:ext cx="25" cy="1348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  <a:alpha val="54000"/>
                </a:schemeClr>
              </a:solidFill>
              <a:prstDash val="solid"/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: Shape 117"/>
            <p:cNvSpPr/>
            <p:nvPr/>
          </p:nvSpPr>
          <p:spPr bwMode="auto">
            <a:xfrm>
              <a:off x="9125" y="5945"/>
              <a:ext cx="2126" cy="402"/>
            </a:xfrm>
            <a:custGeom>
              <a:avLst/>
              <a:gdLst>
                <a:gd name="T0" fmla="*/ 0 w 1274"/>
                <a:gd name="T1" fmla="*/ 0 h 241"/>
                <a:gd name="T2" fmla="*/ 909 w 1274"/>
                <a:gd name="T3" fmla="*/ 241 h 241"/>
                <a:gd name="T4" fmla="*/ 1274 w 1274"/>
                <a:gd name="T5" fmla="*/ 12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" h="241">
                  <a:moveTo>
                    <a:pt x="0" y="0"/>
                  </a:moveTo>
                  <a:lnTo>
                    <a:pt x="909" y="241"/>
                  </a:lnTo>
                  <a:lnTo>
                    <a:pt x="1274" y="127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  <a:alpha val="54000"/>
                </a:schemeClr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4" name="Straight Connector 118"/>
            <p:cNvSpPr/>
            <p:nvPr/>
          </p:nvSpPr>
          <p:spPr bwMode="auto">
            <a:xfrm>
              <a:off x="7944" y="5108"/>
              <a:ext cx="1181" cy="838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  <a:alpha val="54000"/>
                </a:schemeClr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5" name="Straight Connector 119"/>
            <p:cNvSpPr/>
            <p:nvPr/>
          </p:nvSpPr>
          <p:spPr bwMode="auto">
            <a:xfrm>
              <a:off x="7175" y="3993"/>
              <a:ext cx="769" cy="1114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  <a:alpha val="54000"/>
                </a:schemeClr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6" name="Straight Connector 120"/>
            <p:cNvSpPr/>
            <p:nvPr/>
          </p:nvSpPr>
          <p:spPr bwMode="auto">
            <a:xfrm flipH="1">
              <a:off x="7175" y="3743"/>
              <a:ext cx="989" cy="250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  <a:alpha val="54000"/>
                </a:schemeClr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Straight Connector 121"/>
            <p:cNvSpPr/>
            <p:nvPr/>
          </p:nvSpPr>
          <p:spPr bwMode="auto">
            <a:xfrm flipH="1">
              <a:off x="8164" y="3014"/>
              <a:ext cx="1048" cy="729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  <a:alpha val="54000"/>
                </a:schemeClr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8" name="Straight Connector 122"/>
            <p:cNvSpPr/>
            <p:nvPr/>
          </p:nvSpPr>
          <p:spPr bwMode="auto">
            <a:xfrm flipH="1" flipV="1">
              <a:off x="9212" y="3014"/>
              <a:ext cx="1443" cy="794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  <a:alpha val="54000"/>
                </a:schemeClr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9" name="Freeform: Shape 123"/>
            <p:cNvSpPr/>
            <p:nvPr/>
          </p:nvSpPr>
          <p:spPr bwMode="auto">
            <a:xfrm>
              <a:off x="10655" y="3808"/>
              <a:ext cx="701" cy="976"/>
            </a:xfrm>
            <a:custGeom>
              <a:avLst/>
              <a:gdLst>
                <a:gd name="T0" fmla="*/ 344 w 420"/>
                <a:gd name="T1" fmla="*/ 585 h 585"/>
                <a:gd name="T2" fmla="*/ 420 w 420"/>
                <a:gd name="T3" fmla="*/ 87 h 585"/>
                <a:gd name="T4" fmla="*/ 0 w 420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585">
                  <a:moveTo>
                    <a:pt x="344" y="585"/>
                  </a:moveTo>
                  <a:lnTo>
                    <a:pt x="420" y="87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  <a:alpha val="54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: Shape 124"/>
            <p:cNvSpPr/>
            <p:nvPr/>
          </p:nvSpPr>
          <p:spPr bwMode="auto">
            <a:xfrm>
              <a:off x="10628" y="3808"/>
              <a:ext cx="601" cy="2539"/>
            </a:xfrm>
            <a:custGeom>
              <a:avLst/>
              <a:gdLst>
                <a:gd name="T0" fmla="*/ 16 w 360"/>
                <a:gd name="T1" fmla="*/ 0 h 1522"/>
                <a:gd name="T2" fmla="*/ 0 w 360"/>
                <a:gd name="T3" fmla="*/ 729 h 1522"/>
                <a:gd name="T4" fmla="*/ 8 w 360"/>
                <a:gd name="T5" fmla="*/ 1522 h 1522"/>
                <a:gd name="T6" fmla="*/ 358 w 360"/>
                <a:gd name="T7" fmla="*/ 600 h 1522"/>
                <a:gd name="T8" fmla="*/ 360 w 360"/>
                <a:gd name="T9" fmla="*/ 58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22">
                  <a:moveTo>
                    <a:pt x="16" y="0"/>
                  </a:moveTo>
                  <a:lnTo>
                    <a:pt x="0" y="729"/>
                  </a:lnTo>
                  <a:lnTo>
                    <a:pt x="8" y="1522"/>
                  </a:lnTo>
                  <a:lnTo>
                    <a:pt x="358" y="600"/>
                  </a:lnTo>
                  <a:lnTo>
                    <a:pt x="360" y="585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  <a:alpha val="54000"/>
                </a:schemeClr>
              </a:solidFill>
              <a:prstDash val="solid"/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1" name="Straight Connector 125"/>
            <p:cNvSpPr/>
            <p:nvPr/>
          </p:nvSpPr>
          <p:spPr bwMode="auto">
            <a:xfrm flipV="1">
              <a:off x="9676" y="3808"/>
              <a:ext cx="979" cy="314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  <a:alpha val="54000"/>
                </a:schemeClr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2" name="Straight Connector 126"/>
            <p:cNvSpPr/>
            <p:nvPr/>
          </p:nvSpPr>
          <p:spPr bwMode="auto">
            <a:xfrm flipV="1">
              <a:off x="7944" y="4122"/>
              <a:ext cx="1732" cy="999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  <a:alpha val="54000"/>
                </a:schemeClr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3" name="Freeform: Shape 127"/>
            <p:cNvSpPr/>
            <p:nvPr/>
          </p:nvSpPr>
          <p:spPr bwMode="auto">
            <a:xfrm>
              <a:off x="7263" y="5121"/>
              <a:ext cx="921" cy="1308"/>
            </a:xfrm>
            <a:custGeom>
              <a:avLst/>
              <a:gdLst>
                <a:gd name="T0" fmla="*/ 552 w 552"/>
                <a:gd name="T1" fmla="*/ 784 h 784"/>
                <a:gd name="T2" fmla="*/ 0 w 552"/>
                <a:gd name="T3" fmla="*/ 412 h 784"/>
                <a:gd name="T4" fmla="*/ 408 w 552"/>
                <a:gd name="T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84">
                  <a:moveTo>
                    <a:pt x="552" y="784"/>
                  </a:moveTo>
                  <a:lnTo>
                    <a:pt x="0" y="412"/>
                  </a:lnTo>
                  <a:lnTo>
                    <a:pt x="408" y="0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  <a:alpha val="54000"/>
                </a:schemeClr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4" name="Straight Connector 128"/>
            <p:cNvSpPr/>
            <p:nvPr/>
          </p:nvSpPr>
          <p:spPr bwMode="auto">
            <a:xfrm flipH="1">
              <a:off x="8184" y="5945"/>
              <a:ext cx="941" cy="484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  <a:alpha val="54000"/>
                </a:schemeClr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5" name="Freeform: Shape 129"/>
            <p:cNvSpPr/>
            <p:nvPr/>
          </p:nvSpPr>
          <p:spPr bwMode="auto">
            <a:xfrm>
              <a:off x="9125" y="4809"/>
              <a:ext cx="2101" cy="1136"/>
            </a:xfrm>
            <a:custGeom>
              <a:avLst/>
              <a:gdLst>
                <a:gd name="T0" fmla="*/ 1259 w 1259"/>
                <a:gd name="T1" fmla="*/ 0 h 681"/>
                <a:gd name="T2" fmla="*/ 902 w 1259"/>
                <a:gd name="T3" fmla="*/ 140 h 681"/>
                <a:gd name="T4" fmla="*/ 0 w 1259"/>
                <a:gd name="T5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9" h="681">
                  <a:moveTo>
                    <a:pt x="1259" y="0"/>
                  </a:moveTo>
                  <a:lnTo>
                    <a:pt x="902" y="140"/>
                  </a:lnTo>
                  <a:lnTo>
                    <a:pt x="0" y="681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  <a:alpha val="54000"/>
                </a:schemeClr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6" name="Freeform: Shape 130"/>
            <p:cNvSpPr/>
            <p:nvPr/>
          </p:nvSpPr>
          <p:spPr bwMode="auto">
            <a:xfrm>
              <a:off x="8258" y="6868"/>
              <a:ext cx="2147" cy="194"/>
            </a:xfrm>
            <a:custGeom>
              <a:avLst/>
              <a:gdLst>
                <a:gd name="T0" fmla="*/ 1287 w 1287"/>
                <a:gd name="T1" fmla="*/ 0 h 116"/>
                <a:gd name="T2" fmla="*/ 739 w 1287"/>
                <a:gd name="T3" fmla="*/ 38 h 116"/>
                <a:gd name="T4" fmla="*/ 0 w 1287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16">
                  <a:moveTo>
                    <a:pt x="1287" y="0"/>
                  </a:moveTo>
                  <a:lnTo>
                    <a:pt x="739" y="38"/>
                  </a:lnTo>
                  <a:lnTo>
                    <a:pt x="0" y="116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  <a:alpha val="54000"/>
                </a:schemeClr>
              </a:solidFill>
              <a:prstDash val="solid"/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7" name="Freeform: Shape 131"/>
            <p:cNvSpPr/>
            <p:nvPr/>
          </p:nvSpPr>
          <p:spPr bwMode="auto">
            <a:xfrm>
              <a:off x="8184" y="6347"/>
              <a:ext cx="2458" cy="584"/>
            </a:xfrm>
            <a:custGeom>
              <a:avLst/>
              <a:gdLst>
                <a:gd name="T0" fmla="*/ 0 w 1473"/>
                <a:gd name="T1" fmla="*/ 49 h 350"/>
                <a:gd name="T2" fmla="*/ 783 w 1473"/>
                <a:gd name="T3" fmla="*/ 350 h 350"/>
                <a:gd name="T4" fmla="*/ 1473 w 1473"/>
                <a:gd name="T5" fmla="*/ 0 h 350"/>
                <a:gd name="T6" fmla="*/ 1348 w 1473"/>
                <a:gd name="T7" fmla="*/ 30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3" h="350">
                  <a:moveTo>
                    <a:pt x="0" y="49"/>
                  </a:moveTo>
                  <a:lnTo>
                    <a:pt x="783" y="350"/>
                  </a:lnTo>
                  <a:lnTo>
                    <a:pt x="1473" y="0"/>
                  </a:lnTo>
                  <a:lnTo>
                    <a:pt x="1348" y="303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  <a:alpha val="54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8" name="Straight Connector 132"/>
            <p:cNvSpPr/>
            <p:nvPr/>
          </p:nvSpPr>
          <p:spPr bwMode="auto">
            <a:xfrm>
              <a:off x="9676" y="4122"/>
              <a:ext cx="954" cy="921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  <a:alpha val="54000"/>
                </a:schemeClr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9" name="Straight Connector 133"/>
            <p:cNvSpPr/>
            <p:nvPr/>
          </p:nvSpPr>
          <p:spPr bwMode="auto">
            <a:xfrm>
              <a:off x="8164" y="3743"/>
              <a:ext cx="1512" cy="379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  <a:alpha val="54000"/>
                </a:schemeClr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63" name="Straight Connector 71"/>
          <p:cNvCxnSpPr/>
          <p:nvPr/>
        </p:nvCxnSpPr>
        <p:spPr>
          <a:xfrm>
            <a:off x="4782279" y="6485358"/>
            <a:ext cx="2182495" cy="635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9"/>
          <p:cNvSpPr txBox="1"/>
          <p:nvPr>
            <p:custDataLst>
              <p:tags r:id="rId2"/>
            </p:custDataLst>
          </p:nvPr>
        </p:nvSpPr>
        <p:spPr>
          <a:xfrm>
            <a:off x="789940" y="192405"/>
            <a:ext cx="5426710" cy="47561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marL="0" lvl="1" algn="l">
              <a:lnSpc>
                <a:spcPts val="30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PART 3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演示操作方案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5"/>
          <p:cNvSpPr txBox="1"/>
          <p:nvPr>
            <p:custDataLst>
              <p:tags r:id="rId3"/>
            </p:custDataLst>
          </p:nvPr>
        </p:nvSpPr>
        <p:spPr>
          <a:xfrm>
            <a:off x="1593850" y="1050925"/>
            <a:ext cx="2160000" cy="43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normAutofit/>
          </a:bodyPr>
          <a:p>
            <a:pPr algn="ctr"/>
            <a:r>
              <a:rPr lang="en-US" altLang="zh-CN" b="1">
                <a:solidFill>
                  <a:schemeClr val="bg1"/>
                </a:solidFill>
                <a:cs typeface="+mn-ea"/>
                <a:sym typeface="+mn-lt"/>
              </a:rPr>
              <a:t>5 VPN</a:t>
            </a:r>
            <a:r>
              <a:rPr lang="zh-CN" altLang="en-US" b="1">
                <a:solidFill>
                  <a:schemeClr val="bg1"/>
                </a:solidFill>
                <a:cs typeface="+mn-ea"/>
                <a:sym typeface="+mn-lt"/>
              </a:rPr>
              <a:t>连接测试</a:t>
            </a:r>
            <a:endParaRPr lang="zh-CN" altLang="en-US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2" name="文本框 15"/>
          <p:cNvSpPr txBox="1"/>
          <p:nvPr>
            <p:custDataLst>
              <p:tags r:id="rId4"/>
            </p:custDataLst>
          </p:nvPr>
        </p:nvSpPr>
        <p:spPr>
          <a:xfrm>
            <a:off x="8407400" y="1050925"/>
            <a:ext cx="2160000" cy="43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normAutofit/>
          </a:bodyPr>
          <a:p>
            <a:pPr algn="ctr"/>
            <a:r>
              <a:rPr lang="en-US" altLang="zh-CN" b="1">
                <a:solidFill>
                  <a:schemeClr val="bg1"/>
                </a:solidFill>
                <a:cs typeface="+mn-ea"/>
                <a:sym typeface="+mn-lt"/>
              </a:rPr>
              <a:t>6 </a:t>
            </a:r>
            <a:r>
              <a:rPr lang="en-US" b="1">
                <a:solidFill>
                  <a:schemeClr val="bg1"/>
                </a:solidFill>
                <a:cs typeface="+mn-ea"/>
                <a:sym typeface="+mn-lt"/>
              </a:rPr>
              <a:t>BGP</a:t>
            </a:r>
            <a:r>
              <a:rPr lang="zh-CN" altLang="en-US" b="1">
                <a:solidFill>
                  <a:schemeClr val="bg1"/>
                </a:solidFill>
                <a:cs typeface="+mn-ea"/>
                <a:sym typeface="+mn-lt"/>
              </a:rPr>
              <a:t>域间路由</a:t>
            </a:r>
            <a:endParaRPr lang="zh-CN" altLang="en-US" b="1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 descr="P12"/>
          <p:cNvPicPr>
            <a:picLocks noChangeAspect="1"/>
          </p:cNvPicPr>
          <p:nvPr/>
        </p:nvPicPr>
        <p:blipFill>
          <a:blip r:embed="rId5"/>
          <a:srcRect l="29078" r="-365" b="58787"/>
          <a:stretch>
            <a:fillRect/>
          </a:stretch>
        </p:blipFill>
        <p:spPr>
          <a:xfrm>
            <a:off x="534035" y="1568450"/>
            <a:ext cx="4320000" cy="150738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535305" y="3161665"/>
            <a:ext cx="431863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ClrTx/>
              <a:buSzTx/>
              <a:buNone/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ea"/>
              </a:rPr>
              <a:t>访问内网能够访问内网</a:t>
            </a:r>
            <a:endParaRPr lang="zh-CN" altLang="en-US" sz="1600" b="1" dirty="0">
              <a:solidFill>
                <a:schemeClr val="bg1"/>
              </a:solidFill>
              <a:cs typeface="+mn-ea"/>
              <a:sym typeface="+mn-ea"/>
            </a:endParaRPr>
          </a:p>
          <a:p>
            <a:pPr algn="ctr">
              <a:buClrTx/>
              <a:buSzTx/>
              <a:buNone/>
            </a:pPr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ea"/>
              </a:rPr>
              <a:t>ping    </a:t>
            </a: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ea"/>
              </a:rPr>
              <a:t>通</a:t>
            </a:r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ea"/>
              </a:rPr>
              <a:t>  DHCP</a:t>
            </a: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ea"/>
              </a:rPr>
              <a:t>动态获取</a:t>
            </a:r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ea"/>
              </a:rPr>
              <a:t>IP</a:t>
            </a: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ea"/>
              </a:rPr>
              <a:t>的地址</a:t>
            </a:r>
            <a:endParaRPr lang="zh-CN" altLang="en-US" sz="1600" b="1" dirty="0">
              <a:solidFill>
                <a:schemeClr val="bg1"/>
              </a:solidFill>
              <a:cs typeface="+mn-ea"/>
              <a:sym typeface="+mn-ea"/>
            </a:endParaRPr>
          </a:p>
          <a:p>
            <a:pPr algn="ctr">
              <a:buClrTx/>
              <a:buSzTx/>
              <a:buNone/>
            </a:pPr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ea"/>
              </a:rPr>
              <a:t>ping</a:t>
            </a: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ea"/>
              </a:rPr>
              <a:t>不通</a:t>
            </a:r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ea"/>
              </a:rPr>
              <a:t>  </a:t>
            </a: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ea"/>
              </a:rPr>
              <a:t>静态配置</a:t>
            </a:r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ea"/>
              </a:rPr>
              <a:t>IP</a:t>
            </a: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ea"/>
              </a:rPr>
              <a:t>的地址</a:t>
            </a:r>
            <a:endParaRPr lang="zh-CN" altLang="en-US" sz="1600" b="1" dirty="0">
              <a:solidFill>
                <a:schemeClr val="bg1"/>
              </a:solidFill>
              <a:cs typeface="+mn-ea"/>
              <a:sym typeface="+mn-ea"/>
            </a:endParaRPr>
          </a:p>
        </p:txBody>
      </p:sp>
      <p:pic>
        <p:nvPicPr>
          <p:cNvPr id="6" name="图片 5" descr="Pasted image 20230413160554"/>
          <p:cNvPicPr>
            <a:picLocks noChangeAspect="1"/>
          </p:cNvPicPr>
          <p:nvPr/>
        </p:nvPicPr>
        <p:blipFill>
          <a:blip r:embed="rId7"/>
          <a:srcRect b="42462"/>
          <a:stretch>
            <a:fillRect/>
          </a:stretch>
        </p:blipFill>
        <p:spPr>
          <a:xfrm>
            <a:off x="818515" y="4060190"/>
            <a:ext cx="3599815" cy="964565"/>
          </a:xfrm>
          <a:prstGeom prst="rect">
            <a:avLst/>
          </a:prstGeom>
        </p:spPr>
      </p:pic>
      <p:pic>
        <p:nvPicPr>
          <p:cNvPr id="7" name="图片 6" descr="Pasted image 202304131604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940" y="5070475"/>
            <a:ext cx="3600000" cy="14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4590439" y="-183532"/>
            <a:ext cx="21372881" cy="7676679"/>
            <a:chOff x="-4590440" y="-183532"/>
            <a:chExt cx="21372881" cy="767667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flipH="1">
              <a:off x="8973878" y="-39767"/>
              <a:ext cx="7808563" cy="7532914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flipH="1">
              <a:off x="-4590440" y="-183532"/>
              <a:ext cx="7808563" cy="7532914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5293291" y="1242253"/>
            <a:ext cx="1605419" cy="1554147"/>
          </a:xfrm>
          <a:prstGeom prst="rect">
            <a:avLst/>
          </a:prstGeom>
          <a:effectLst>
            <a:outerShdw blurRad="101600" dist="38100" dir="2700000" algn="tl" rotWithShape="0">
              <a:schemeClr val="bg1">
                <a:lumMod val="50000"/>
                <a:alpha val="37000"/>
              </a:schemeClr>
            </a:outerShdw>
          </a:effectLst>
        </p:spPr>
      </p:pic>
      <p:sp>
        <p:nvSpPr>
          <p:cNvPr id="16" name="文本框 9"/>
          <p:cNvSpPr txBox="1"/>
          <p:nvPr/>
        </p:nvSpPr>
        <p:spPr>
          <a:xfrm>
            <a:off x="2712720" y="2795905"/>
            <a:ext cx="6766560" cy="16300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PART 4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0" lvl="1" algn="ctr">
              <a:lnSpc>
                <a:spcPts val="6000"/>
              </a:lnSpc>
            </a:pPr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课程收获体会</a:t>
            </a:r>
            <a:endParaRPr lang="zh-CN" alt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-3293219" y="-338727"/>
            <a:ext cx="7808563" cy="7532914"/>
          </a:xfrm>
          <a:prstGeom prst="rect">
            <a:avLst/>
          </a:prstGeom>
        </p:spPr>
      </p:pic>
      <p:sp>
        <p:nvSpPr>
          <p:cNvPr id="33" name="文本框 9"/>
          <p:cNvSpPr txBox="1"/>
          <p:nvPr/>
        </p:nvSpPr>
        <p:spPr>
          <a:xfrm>
            <a:off x="4883785" y="2417445"/>
            <a:ext cx="4578985" cy="47561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l">
              <a:lnSpc>
                <a:spcPts val="3000"/>
              </a:lnSpc>
            </a:pPr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PART 1  </a:t>
            </a:r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网络拓扑规划方案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3" name="TextBox 20"/>
          <p:cNvSpPr txBox="1"/>
          <p:nvPr/>
        </p:nvSpPr>
        <p:spPr>
          <a:xfrm>
            <a:off x="4883675" y="1715529"/>
            <a:ext cx="3132763" cy="7017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Algerian" panose="04020705040A02060702" pitchFamily="82" charset="0"/>
                <a:cs typeface="+mj-cs"/>
              </a:defRPr>
            </a:lvl1pPr>
          </a:lstStyle>
          <a:p>
            <a:pPr algn="dist"/>
            <a:r>
              <a:rPr lang="en-US" altLang="zh-CN" sz="3600" dirty="0">
                <a:latin typeface="+mn-lt"/>
                <a:cs typeface="+mn-ea"/>
                <a:sym typeface="+mn-lt"/>
              </a:rPr>
              <a:t>CONTENTS</a:t>
            </a:r>
            <a:endParaRPr lang="zh-CN" altLang="en-US" sz="3600" dirty="0">
              <a:latin typeface="+mn-lt"/>
              <a:cs typeface="+mn-ea"/>
              <a:sym typeface="+mn-lt"/>
            </a:endParaRPr>
          </a:p>
        </p:txBody>
      </p:sp>
      <p:sp>
        <p:nvSpPr>
          <p:cNvPr id="54" name="TextBox 19"/>
          <p:cNvSpPr txBox="1"/>
          <p:nvPr/>
        </p:nvSpPr>
        <p:spPr>
          <a:xfrm>
            <a:off x="4883604" y="786456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9"/>
          <p:cNvSpPr txBox="1"/>
          <p:nvPr/>
        </p:nvSpPr>
        <p:spPr>
          <a:xfrm>
            <a:off x="4883785" y="3058795"/>
            <a:ext cx="6574155" cy="47561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l">
              <a:lnSpc>
                <a:spcPts val="3000"/>
              </a:lnSpc>
            </a:pPr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PART 2  </a:t>
            </a:r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小组成员任务分工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9"/>
          <p:cNvSpPr txBox="1"/>
          <p:nvPr/>
        </p:nvSpPr>
        <p:spPr>
          <a:xfrm>
            <a:off x="4883785" y="3676650"/>
            <a:ext cx="7177405" cy="47561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l">
              <a:lnSpc>
                <a:spcPts val="3000"/>
              </a:lnSpc>
            </a:pPr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PART 3  </a:t>
            </a:r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演示操作方案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9"/>
          <p:cNvSpPr txBox="1"/>
          <p:nvPr/>
        </p:nvSpPr>
        <p:spPr>
          <a:xfrm>
            <a:off x="4883785" y="4294505"/>
            <a:ext cx="6574155" cy="47561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l">
              <a:lnSpc>
                <a:spcPts val="3000"/>
              </a:lnSpc>
            </a:pPr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PART 4  </a:t>
            </a:r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课程收获体会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"/>
                            </p:stCondLst>
                            <p:childTnLst>
                              <p:par>
                                <p:cTn id="1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53" grpId="0"/>
      <p:bldP spid="54" grpId="0"/>
      <p:bldP spid="11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041111"/>
            <a:ext cx="12192000" cy="256802"/>
          </a:xfrm>
          <a:prstGeom prst="rect">
            <a:avLst/>
          </a:prstGeom>
          <a:solidFill>
            <a:srgbClr val="8497B0">
              <a:alpha val="80000"/>
            </a:srgb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292100" latinLnBrk="1" hangingPunct="0"/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6142355" y="1465580"/>
            <a:ext cx="2339340" cy="5219700"/>
            <a:chOff x="765" y="2308"/>
            <a:chExt cx="3684" cy="8220"/>
          </a:xfrm>
        </p:grpSpPr>
        <p:sp>
          <p:nvSpPr>
            <p:cNvPr id="35" name="矩形 34"/>
            <p:cNvSpPr/>
            <p:nvPr>
              <p:custDataLst>
                <p:tags r:id="rId2"/>
              </p:custDataLst>
            </p:nvPr>
          </p:nvSpPr>
          <p:spPr>
            <a:xfrm>
              <a:off x="765" y="2308"/>
              <a:ext cx="3685" cy="1134"/>
            </a:xfrm>
            <a:prstGeom prst="rect">
              <a:avLst/>
            </a:prstGeom>
          </p:spPr>
          <p:txBody>
            <a:bodyPr wrap="none">
              <a:no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 dirty="0">
                  <a:solidFill>
                    <a:schemeClr val="bg1"/>
                  </a:solidFill>
                  <a:cs typeface="+mn-ea"/>
                  <a:sym typeface="+mn-lt"/>
                </a:rPr>
                <a:t>09020329</a:t>
              </a:r>
              <a:endParaRPr lang="en-US" altLang="zh-CN" sz="18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b="1" dirty="0">
                  <a:solidFill>
                    <a:schemeClr val="bg1"/>
                  </a:solidFill>
                  <a:cs typeface="+mn-ea"/>
                  <a:sym typeface="+mn-lt"/>
                </a:rPr>
                <a:t>康镭</a:t>
              </a:r>
              <a:endParaRPr lang="zh-CN" altLang="en-US" sz="1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6" name="文本框 66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65" y="3442"/>
              <a:ext cx="3685" cy="7087"/>
            </a:xfrm>
            <a:prstGeom prst="rect">
              <a:avLst/>
            </a:prstGeom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457200" algn="l">
                <a:lnSpc>
                  <a:spcPts val="2000"/>
                </a:lnSpc>
              </a:pPr>
              <a:r>
                <a:rPr lang="zh-CN" altLang="en-US" sz="1400" noProof="1">
                  <a:solidFill>
                    <a:schemeClr val="bg1"/>
                  </a:solidFill>
                  <a:cs typeface="+mn-ea"/>
                  <a:sym typeface="+mn-lt"/>
                </a:rPr>
                <a:t>本学期的计算机网络实践课程是上一学期计网课实验的拓展和延伸，我们以小组为单位对校园网组进行了模拟。在这个过程中，我对上学期所学的计算机网络的理论知识进行了回顾，并且通过实践更进一步加深了对理论知识的理解。在配置的过程中，我最大的感受就是在实际动手配置之前，需要对配置有一个清晰的了解，一定要想清楚、规划好再动手进行配置，这样也能极大地提升配置的效率。</a:t>
              </a:r>
              <a:endParaRPr lang="zh-CN" altLang="en-US" sz="1400" noProof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37" name="直接连接符 36"/>
            <p:cNvCxnSpPr/>
            <p:nvPr>
              <p:custDataLst>
                <p:tags r:id="rId4"/>
              </p:custDataLst>
            </p:nvPr>
          </p:nvCxnSpPr>
          <p:spPr>
            <a:xfrm>
              <a:off x="765" y="3442"/>
              <a:ext cx="3685" cy="0"/>
            </a:xfrm>
            <a:prstGeom prst="line">
              <a:avLst/>
            </a:prstGeom>
            <a:ln w="127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9"/>
          <p:cNvSpPr txBox="1"/>
          <p:nvPr>
            <p:custDataLst>
              <p:tags r:id="rId5"/>
            </p:custDataLst>
          </p:nvPr>
        </p:nvSpPr>
        <p:spPr>
          <a:xfrm>
            <a:off x="789940" y="192405"/>
            <a:ext cx="5426710" cy="47561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marL="0" lvl="1" algn="l">
              <a:lnSpc>
                <a:spcPts val="30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PART 4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课程收获与体会</a:t>
            </a:r>
            <a:endParaRPr lang="zh-CN" altLang="en-US" sz="3200" b="1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3349625" y="1465580"/>
            <a:ext cx="2339340" cy="5219700"/>
            <a:chOff x="765" y="2308"/>
            <a:chExt cx="3684" cy="8220"/>
          </a:xfrm>
        </p:grpSpPr>
        <p:sp>
          <p:nvSpPr>
            <p:cNvPr id="64" name="矩形 63"/>
            <p:cNvSpPr/>
            <p:nvPr>
              <p:custDataLst>
                <p:tags r:id="rId6"/>
              </p:custDataLst>
            </p:nvPr>
          </p:nvSpPr>
          <p:spPr>
            <a:xfrm>
              <a:off x="765" y="2308"/>
              <a:ext cx="3685" cy="1134"/>
            </a:xfrm>
            <a:prstGeom prst="rect">
              <a:avLst/>
            </a:prstGeom>
          </p:spPr>
          <p:txBody>
            <a:bodyPr wrap="none">
              <a:no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 dirty="0">
                  <a:solidFill>
                    <a:schemeClr val="bg1"/>
                  </a:solidFill>
                  <a:cs typeface="+mn-ea"/>
                  <a:sym typeface="+mn-lt"/>
                </a:rPr>
                <a:t>09020326</a:t>
              </a:r>
              <a:endParaRPr lang="en-US" altLang="zh-CN" sz="18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b="1" dirty="0">
                  <a:solidFill>
                    <a:schemeClr val="bg1"/>
                  </a:solidFill>
                  <a:cs typeface="+mn-ea"/>
                  <a:sym typeface="+mn-lt"/>
                </a:rPr>
                <a:t>何永麟</a:t>
              </a:r>
              <a:endParaRPr lang="zh-CN" altLang="en-US" sz="1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文本框 66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65" y="3442"/>
              <a:ext cx="3685" cy="7087"/>
            </a:xfrm>
            <a:prstGeom prst="rect">
              <a:avLst/>
            </a:prstGeom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457200" algn="l">
                <a:lnSpc>
                  <a:spcPts val="2000"/>
                </a:lnSpc>
              </a:pPr>
              <a:r>
                <a:rPr lang="zh-CN" altLang="en-US" sz="1400" noProof="1">
                  <a:solidFill>
                    <a:schemeClr val="bg1"/>
                  </a:solidFill>
                  <a:cs typeface="+mn-ea"/>
                  <a:sym typeface="+mn-lt"/>
                </a:rPr>
                <a:t>校园网实验让我更加深入地了解了网络的基础知识。在实验中，我们需要自己搭建网络，配置路由器、交换机等设备，了解网络拓扑结构和路由协议的实际应用。通过实践，我更加深入地理解了网络的工作原理和配置方法。</a:t>
              </a:r>
              <a:endParaRPr lang="zh-CN" altLang="en-US" sz="1400" noProof="1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indent="457200" algn="l">
                <a:lnSpc>
                  <a:spcPts val="2000"/>
                </a:lnSpc>
              </a:pPr>
              <a:r>
                <a:rPr lang="zh-CN" altLang="en-US" sz="1400" noProof="1">
                  <a:solidFill>
                    <a:schemeClr val="bg1"/>
                  </a:solidFill>
                  <a:cs typeface="+mn-ea"/>
                  <a:sym typeface="+mn-lt"/>
                </a:rPr>
                <a:t>校园网实验让我更加注重网络安全。在实验中，我们需要配置防火墙、访问控制列表等安全设备和策略，保证网络的安全性。这也让我深刻地认识到网络安全的重要性，并学会了如何保障网络的安全性。</a:t>
              </a:r>
              <a:endParaRPr lang="zh-CN" altLang="en-US" sz="1400" noProof="1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l">
                <a:lnSpc>
                  <a:spcPts val="2000"/>
                </a:lnSpc>
              </a:pPr>
              <a:endParaRPr lang="zh-CN" altLang="en-US" sz="1400" noProof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66" name="直接连接符 65"/>
            <p:cNvCxnSpPr/>
            <p:nvPr>
              <p:custDataLst>
                <p:tags r:id="rId8"/>
              </p:custDataLst>
            </p:nvPr>
          </p:nvCxnSpPr>
          <p:spPr>
            <a:xfrm>
              <a:off x="765" y="3442"/>
              <a:ext cx="3685" cy="0"/>
            </a:xfrm>
            <a:prstGeom prst="line">
              <a:avLst/>
            </a:prstGeom>
            <a:ln w="127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612775" y="1465580"/>
            <a:ext cx="2339340" cy="5219700"/>
            <a:chOff x="765" y="2308"/>
            <a:chExt cx="3684" cy="8220"/>
          </a:xfrm>
        </p:grpSpPr>
        <p:sp>
          <p:nvSpPr>
            <p:cNvPr id="68" name="矩形 67"/>
            <p:cNvSpPr/>
            <p:nvPr>
              <p:custDataLst>
                <p:tags r:id="rId9"/>
              </p:custDataLst>
            </p:nvPr>
          </p:nvSpPr>
          <p:spPr>
            <a:xfrm>
              <a:off x="765" y="2308"/>
              <a:ext cx="3685" cy="1134"/>
            </a:xfrm>
            <a:prstGeom prst="rect">
              <a:avLst/>
            </a:prstGeom>
          </p:spPr>
          <p:txBody>
            <a:bodyPr wrap="none">
              <a:no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 dirty="0">
                  <a:solidFill>
                    <a:schemeClr val="bg1"/>
                  </a:solidFill>
                  <a:cs typeface="+mn-ea"/>
                  <a:sym typeface="+mn-lt"/>
                </a:rPr>
                <a:t>09020312</a:t>
              </a:r>
              <a:endParaRPr lang="en-US" altLang="zh-CN" sz="18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b="1" dirty="0">
                  <a:solidFill>
                    <a:schemeClr val="bg1"/>
                  </a:solidFill>
                  <a:cs typeface="+mn-ea"/>
                  <a:sym typeface="+mn-lt"/>
                </a:rPr>
                <a:t>陈鑫</a:t>
              </a:r>
              <a:endParaRPr lang="zh-CN" altLang="en-US" sz="1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文本框 66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765" y="3442"/>
              <a:ext cx="3685" cy="7087"/>
            </a:xfrm>
            <a:prstGeom prst="rect">
              <a:avLst/>
            </a:prstGeom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457200" algn="l">
                <a:lnSpc>
                  <a:spcPts val="2000"/>
                </a:lnSpc>
              </a:pPr>
              <a:r>
                <a:rPr lang="zh-CN" altLang="en-US" sz="1400" noProof="1">
                  <a:solidFill>
                    <a:schemeClr val="bg1"/>
                  </a:solidFill>
                  <a:cs typeface="+mn-ea"/>
                  <a:sym typeface="+mn-lt"/>
                </a:rPr>
                <a:t>通过本次实验，使用已经学习到的网络技术，组合构建一张校园园区网络。综合运用网络技术，实践网络工程能力。</a:t>
              </a:r>
              <a:endParaRPr lang="zh-CN" altLang="en-US" sz="1400" noProof="1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indent="457200" algn="l">
                <a:lnSpc>
                  <a:spcPts val="2000"/>
                </a:lnSpc>
              </a:pPr>
              <a:r>
                <a:rPr lang="zh-CN" altLang="en-US" sz="1400" noProof="1">
                  <a:solidFill>
                    <a:schemeClr val="bg1"/>
                  </a:solidFill>
                  <a:cs typeface="+mn-ea"/>
                  <a:sym typeface="+mn-lt"/>
                </a:rPr>
                <a:t>本次实践，我主要负责IP、VLAN规划，OSPF配置，BGP配置和过滤部分。在IP和VLAN规划中，小组成员充分讨论，积极查询资料，并最终得到一份IPvlan划分方案，在之后的实践课中，我根据实验手册完成OSPF配置，之后查询资料了解BGP配置与过滤的原理，并查询相关交换机器使用手册，设计BGP配置与过滤方案。</a:t>
              </a:r>
              <a:endParaRPr lang="zh-CN" altLang="en-US" sz="1400" noProof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70" name="直接连接符 69"/>
            <p:cNvCxnSpPr/>
            <p:nvPr>
              <p:custDataLst>
                <p:tags r:id="rId11"/>
              </p:custDataLst>
            </p:nvPr>
          </p:nvCxnSpPr>
          <p:spPr>
            <a:xfrm>
              <a:off x="765" y="3442"/>
              <a:ext cx="3685" cy="0"/>
            </a:xfrm>
            <a:prstGeom prst="line">
              <a:avLst/>
            </a:prstGeom>
            <a:ln w="127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8935085" y="1465580"/>
            <a:ext cx="2339340" cy="5219700"/>
            <a:chOff x="765" y="2308"/>
            <a:chExt cx="3684" cy="8220"/>
          </a:xfrm>
        </p:grpSpPr>
        <p:sp>
          <p:nvSpPr>
            <p:cNvPr id="72" name="矩形 71"/>
            <p:cNvSpPr/>
            <p:nvPr>
              <p:custDataLst>
                <p:tags r:id="rId12"/>
              </p:custDataLst>
            </p:nvPr>
          </p:nvSpPr>
          <p:spPr>
            <a:xfrm>
              <a:off x="765" y="2308"/>
              <a:ext cx="3685" cy="1134"/>
            </a:xfrm>
            <a:prstGeom prst="rect">
              <a:avLst/>
            </a:prstGeom>
          </p:spPr>
          <p:txBody>
            <a:bodyPr wrap="none">
              <a:no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 dirty="0">
                  <a:solidFill>
                    <a:schemeClr val="bg1"/>
                  </a:solidFill>
                  <a:cs typeface="+mn-ea"/>
                  <a:sym typeface="+mn-lt"/>
                </a:rPr>
                <a:t>09020333</a:t>
              </a:r>
              <a:endParaRPr lang="en-US" altLang="zh-CN" sz="18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dirty="0">
                  <a:solidFill>
                    <a:schemeClr val="bg1"/>
                  </a:solidFill>
                  <a:cs typeface="+mn-ea"/>
                  <a:sym typeface="+mn-lt"/>
                </a:rPr>
                <a:t>饶梓骞</a:t>
              </a:r>
              <a:endParaRPr lang="zh-CN" altLang="en-US" sz="1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文本框 66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765" y="3442"/>
              <a:ext cx="3685" cy="7087"/>
            </a:xfrm>
            <a:prstGeom prst="rect">
              <a:avLst/>
            </a:prstGeom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457200" algn="l">
                <a:lnSpc>
                  <a:spcPts val="2000"/>
                </a:lnSpc>
              </a:pPr>
              <a:r>
                <a:rPr lang="zh-CN" altLang="en-US" sz="1400" noProof="1">
                  <a:solidFill>
                    <a:schemeClr val="bg1"/>
                  </a:solidFill>
                  <a:cs typeface="+mn-ea"/>
                  <a:sym typeface="+mn-lt"/>
                </a:rPr>
                <a:t>这次计网实验是对上学期计网课程的巩固，也是一次让我们小组协作锻炼的机会。在这次实验中，我们对dhcp、ospf、nat等相关知识都有了更深刻的了解，而在校园网接入Internet这一过程中遇到的许多问题让我学到了不少相关知识，也提醒着我们要注意细节，一步步观察问题解决问题。总而言之，这次实验让我收获颇丰。</a:t>
              </a:r>
              <a:endParaRPr lang="zh-CN" altLang="en-US" sz="1400" noProof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74" name="直接连接符 73"/>
            <p:cNvCxnSpPr/>
            <p:nvPr>
              <p:custDataLst>
                <p:tags r:id="rId14"/>
              </p:custDataLst>
            </p:nvPr>
          </p:nvCxnSpPr>
          <p:spPr>
            <a:xfrm>
              <a:off x="765" y="3442"/>
              <a:ext cx="3685" cy="0"/>
            </a:xfrm>
            <a:prstGeom prst="line">
              <a:avLst/>
            </a:prstGeom>
            <a:ln w="127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0" y="2368550"/>
            <a:ext cx="6329680" cy="105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35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请老师同学批评指正！</a:t>
            </a:r>
            <a:endParaRPr lang="zh-CN" altLang="en-US" sz="4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489419" y="700337"/>
            <a:ext cx="3824515" cy="7097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sz="4400" dirty="0">
                <a:solidFill>
                  <a:schemeClr val="bg1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ea"/>
              </a:rPr>
              <a:t>校园网组网实验</a:t>
            </a:r>
            <a:endParaRPr lang="zh-CN" altLang="en-US" sz="4400" spc="600" dirty="0">
              <a:solidFill>
                <a:schemeClr val="bg1"/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862060" y="2368550"/>
            <a:ext cx="152400" cy="1263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标题 1"/>
          <p:cNvSpPr txBox="1"/>
          <p:nvPr>
            <p:custDataLst>
              <p:tags r:id="rId2"/>
            </p:custDataLst>
          </p:nvPr>
        </p:nvSpPr>
        <p:spPr>
          <a:xfrm>
            <a:off x="1729105" y="3996055"/>
            <a:ext cx="2936240" cy="22885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500"/>
              </a:lnSpc>
            </a:pPr>
            <a:endParaRPr lang="zh-CN" altLang="en-US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ts val="35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组长：09020334</a:t>
            </a: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黄锦峰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ts val="35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组员：09020312</a:t>
            </a: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陈</a:t>
            </a: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鑫 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ts val="35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        </a:t>
            </a: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09020326</a:t>
            </a: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何永麟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ts val="35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        </a:t>
            </a: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09020329</a:t>
            </a: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康</a:t>
            </a: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镭 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ts val="35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        </a:t>
            </a: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09020333</a:t>
            </a: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饶梓骞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4590439" y="-183532"/>
            <a:ext cx="21372881" cy="7676679"/>
            <a:chOff x="-4590440" y="-183532"/>
            <a:chExt cx="21372881" cy="767667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flipH="1">
              <a:off x="8973878" y="-39767"/>
              <a:ext cx="7808563" cy="7532914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flipH="1">
              <a:off x="-4590440" y="-183532"/>
              <a:ext cx="7808563" cy="7532914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5293291" y="1242253"/>
            <a:ext cx="1605419" cy="1554147"/>
          </a:xfrm>
          <a:prstGeom prst="rect">
            <a:avLst/>
          </a:prstGeom>
          <a:effectLst>
            <a:outerShdw blurRad="101600" dist="38100" dir="2700000" algn="tl" rotWithShape="0">
              <a:schemeClr val="bg1">
                <a:lumMod val="50000"/>
                <a:alpha val="37000"/>
              </a:schemeClr>
            </a:outerShdw>
          </a:effectLst>
        </p:spPr>
      </p:pic>
      <p:sp>
        <p:nvSpPr>
          <p:cNvPr id="16" name="文本框 9"/>
          <p:cNvSpPr txBox="1"/>
          <p:nvPr/>
        </p:nvSpPr>
        <p:spPr>
          <a:xfrm>
            <a:off x="3775710" y="2795905"/>
            <a:ext cx="4641215" cy="16300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PART 1</a:t>
            </a:r>
            <a:endParaRPr lang="en-US" altLang="zh-CN" sz="36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0" lvl="1" algn="ctr">
              <a:lnSpc>
                <a:spcPts val="6000"/>
              </a:lnSpc>
            </a:pPr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网络拓扑规划方案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9"/>
          <p:cNvSpPr txBox="1"/>
          <p:nvPr/>
        </p:nvSpPr>
        <p:spPr>
          <a:xfrm>
            <a:off x="789940" y="192405"/>
            <a:ext cx="5426710" cy="47561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l">
              <a:lnSpc>
                <a:spcPts val="30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PART 1 网络拓扑规划方案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 descr="计网实践组网打印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512050" y="109855"/>
            <a:ext cx="4680000" cy="6637631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874770" y="836930"/>
            <a:ext cx="16471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IP 地址规划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051685" y="1270635"/>
            <a:ext cx="5360035" cy="55873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</a:rPr>
              <a:t>设备接口互联 IP 地址，如图所示，</a:t>
            </a:r>
            <a:endParaRPr lang="zh-CN" altLang="en-US" sz="14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</a:rPr>
              <a:t>使用了 10.1.100.0/24 中前 30 位网段</a:t>
            </a:r>
            <a:endParaRPr lang="zh-CN" altLang="en-US" sz="1400" dirty="0">
              <a:solidFill>
                <a:schemeClr val="bg1"/>
              </a:solidFill>
            </a:endParaRPr>
          </a:p>
          <a:p>
            <a:pPr indent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</a:rPr>
              <a:t>• vlan 100 10.1.100.4/30</a:t>
            </a:r>
            <a:r>
              <a:rPr lang="en-US" altLang="zh-CN" sz="1400" dirty="0">
                <a:solidFill>
                  <a:schemeClr val="bg1"/>
                </a:solidFill>
              </a:rPr>
              <a:t>	</a:t>
            </a:r>
            <a:r>
              <a:rPr lang="zh-CN" altLang="en-US" sz="1400" dirty="0">
                <a:solidFill>
                  <a:schemeClr val="bg1"/>
                </a:solidFill>
              </a:rPr>
              <a:t>• vlan 200 10.1.100.8/30</a:t>
            </a:r>
            <a:endParaRPr lang="zh-CN" altLang="en-US" sz="1400" dirty="0">
              <a:solidFill>
                <a:schemeClr val="bg1"/>
              </a:solidFill>
            </a:endParaRPr>
          </a:p>
          <a:p>
            <a:pPr indent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</a:rPr>
              <a:t>• vlan 300 10.1.100.12/30</a:t>
            </a:r>
            <a:r>
              <a:rPr lang="en-US" altLang="zh-CN" sz="1400" dirty="0">
                <a:solidFill>
                  <a:schemeClr val="bg1"/>
                </a:solidFill>
              </a:rPr>
              <a:t>	</a:t>
            </a:r>
            <a:r>
              <a:rPr lang="zh-CN" altLang="en-US" sz="1400" dirty="0">
                <a:solidFill>
                  <a:schemeClr val="bg1"/>
                </a:solidFill>
              </a:rPr>
              <a:t>• vlan 400 10.1.100.16/30</a:t>
            </a:r>
            <a:endParaRPr lang="zh-CN" altLang="en-US" sz="1400" dirty="0">
              <a:solidFill>
                <a:schemeClr val="bg1"/>
              </a:solidFill>
            </a:endParaRPr>
          </a:p>
          <a:p>
            <a:pPr indent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</a:rPr>
              <a:t>• vlan 500 10.1.100.20/30</a:t>
            </a:r>
            <a:r>
              <a:rPr lang="en-US" altLang="zh-CN" sz="1400" dirty="0">
                <a:solidFill>
                  <a:schemeClr val="bg1"/>
                </a:solidFill>
              </a:rPr>
              <a:t>	</a:t>
            </a:r>
            <a:r>
              <a:rPr lang="zh-CN" altLang="en-US" sz="1400" dirty="0">
                <a:solidFill>
                  <a:schemeClr val="bg1"/>
                </a:solidFill>
              </a:rPr>
              <a:t>• vlan 600 10.1.100.24/30</a:t>
            </a:r>
            <a:endParaRPr lang="zh-CN" altLang="en-US" sz="1400" dirty="0">
              <a:solidFill>
                <a:schemeClr val="bg1"/>
              </a:solidFill>
            </a:endParaRPr>
          </a:p>
          <a:p>
            <a:pPr indent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• </a:t>
            </a:r>
            <a:r>
              <a:rPr lang="zh-CN" altLang="en-US" sz="1400" dirty="0">
                <a:solidFill>
                  <a:schemeClr val="bg1"/>
                </a:solidFill>
              </a:rPr>
              <a:t>vlan 10 ：DHCP 网段，10.1.1.0/24，</a:t>
            </a:r>
            <a:endParaRPr lang="zh-CN" altLang="en-US" sz="1400" dirty="0">
              <a:solidFill>
                <a:schemeClr val="bg1"/>
              </a:solidFill>
            </a:endParaRPr>
          </a:p>
          <a:p>
            <a:pPr indent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• </a:t>
            </a:r>
            <a:r>
              <a:rPr lang="zh-CN" altLang="en-US" sz="1400" dirty="0">
                <a:solidFill>
                  <a:schemeClr val="bg1"/>
                </a:solidFill>
              </a:rPr>
              <a:t>vlan 20 ：静态 ip ，10.1.2.0/24，</a:t>
            </a:r>
            <a:endParaRPr lang="zh-CN" altLang="en-US" sz="1400" dirty="0">
              <a:solidFill>
                <a:schemeClr val="bg1"/>
              </a:solidFill>
            </a:endParaRPr>
          </a:p>
          <a:p>
            <a:pPr indent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• </a:t>
            </a:r>
            <a:r>
              <a:rPr lang="zh-CN" altLang="en-US" sz="1400" dirty="0">
                <a:solidFill>
                  <a:schemeClr val="bg1"/>
                </a:solidFill>
              </a:rPr>
              <a:t>vlan 30 ：DHCP 网段，10.1.101.0/24。</a:t>
            </a:r>
            <a:endParaRPr lang="zh-CN" altLang="en-US" sz="14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</a:rPr>
              <a:t>Routerid 使用此网段内剩余 32 位 IP 地址，</a:t>
            </a:r>
            <a:endParaRPr lang="zh-CN" altLang="en-US" sz="1400" dirty="0">
              <a:solidFill>
                <a:schemeClr val="bg1"/>
              </a:solidFill>
            </a:endParaRPr>
          </a:p>
          <a:p>
            <a:pPr indent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</a:rPr>
              <a:t>• 10.1.100.130/32</a:t>
            </a:r>
            <a:r>
              <a:rPr lang="en-US" altLang="zh-CN" sz="1400" dirty="0">
                <a:solidFill>
                  <a:schemeClr val="bg1"/>
                </a:solidFill>
              </a:rPr>
              <a:t>  </a:t>
            </a:r>
            <a:r>
              <a:rPr lang="zh-CN" altLang="en-US" sz="1400" dirty="0">
                <a:solidFill>
                  <a:schemeClr val="bg1"/>
                </a:solidFill>
              </a:rPr>
              <a:t>• 10.1.100.131/32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zh-CN" altLang="en-US" sz="1400" dirty="0">
                <a:solidFill>
                  <a:schemeClr val="bg1"/>
                </a:solidFill>
              </a:rPr>
              <a:t>• 10.1.100.132/32</a:t>
            </a:r>
            <a:endParaRPr lang="zh-CN" altLang="en-US" sz="1400" dirty="0">
              <a:solidFill>
                <a:schemeClr val="bg1"/>
              </a:solidFill>
            </a:endParaRPr>
          </a:p>
          <a:p>
            <a:pPr indent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</a:rPr>
              <a:t>• 10.1.100.133/32</a:t>
            </a:r>
            <a:r>
              <a:rPr lang="en-US" altLang="zh-CN" sz="1400" dirty="0">
                <a:solidFill>
                  <a:schemeClr val="bg1"/>
                </a:solidFill>
              </a:rPr>
              <a:t>  </a:t>
            </a:r>
            <a:r>
              <a:rPr lang="zh-CN" altLang="en-US" sz="1400" dirty="0">
                <a:solidFill>
                  <a:schemeClr val="bg1"/>
                </a:solidFill>
              </a:rPr>
              <a:t>• 10.1.100.134/32</a:t>
            </a:r>
            <a:endParaRPr lang="zh-CN" altLang="en-US" sz="14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</a:rPr>
              <a:t>NAT 地址池分配，将设计的内网的网段映射到 100.1.0.0/16 网段，如下所示：</a:t>
            </a:r>
            <a:endParaRPr lang="zh-CN" altLang="en-US" sz="1400" dirty="0">
              <a:solidFill>
                <a:schemeClr val="bg1"/>
              </a:solidFill>
            </a:endParaRPr>
          </a:p>
          <a:p>
            <a:pPr indent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</a:rPr>
              <a:t>• 10.1.100.0 /24 → 100.1.100.200 ∼ 100.1.100.254</a:t>
            </a:r>
            <a:endParaRPr lang="zh-CN" altLang="en-US" sz="1400" dirty="0">
              <a:solidFill>
                <a:schemeClr val="bg1"/>
              </a:solidFill>
            </a:endParaRPr>
          </a:p>
          <a:p>
            <a:pPr indent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</a:rPr>
              <a:t>• 10.1.1.0 /24 </a:t>
            </a:r>
            <a:r>
              <a:rPr lang="en-US" altLang="zh-CN" sz="1400" dirty="0">
                <a:solidFill>
                  <a:schemeClr val="bg1"/>
                </a:solidFill>
              </a:rPr>
              <a:t>    </a:t>
            </a:r>
            <a:r>
              <a:rPr lang="zh-CN" altLang="en-US" sz="1400" dirty="0">
                <a:solidFill>
                  <a:schemeClr val="bg1"/>
                </a:solidFill>
              </a:rPr>
              <a:t>→ 100.1.1.1 ∼ 100.1.1.254</a:t>
            </a:r>
            <a:endParaRPr lang="zh-CN" altLang="en-US" sz="1400" dirty="0">
              <a:solidFill>
                <a:schemeClr val="bg1"/>
              </a:solidFill>
            </a:endParaRPr>
          </a:p>
          <a:p>
            <a:pPr indent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</a:rPr>
              <a:t>• 10.1.2.0 /24 </a:t>
            </a:r>
            <a:r>
              <a:rPr lang="en-US" altLang="zh-CN" sz="1400" dirty="0">
                <a:solidFill>
                  <a:schemeClr val="bg1"/>
                </a:solidFill>
              </a:rPr>
              <a:t>    </a:t>
            </a:r>
            <a:r>
              <a:rPr lang="zh-CN" altLang="en-US" sz="1400" dirty="0">
                <a:solidFill>
                  <a:schemeClr val="bg1"/>
                </a:solidFill>
              </a:rPr>
              <a:t>→ 100.1.2.1 ∼ 100.1.2.254</a:t>
            </a:r>
            <a:endParaRPr lang="zh-CN" altLang="en-US" sz="1400" dirty="0">
              <a:solidFill>
                <a:schemeClr val="bg1"/>
              </a:solidFill>
            </a:endParaRPr>
          </a:p>
          <a:p>
            <a:pPr indent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</a:rPr>
              <a:t>• 10.1.101.0 /24 → 100.1.101.1 ∼ 100.1.101.254</a:t>
            </a:r>
            <a:endParaRPr lang="zh-CN" altLang="en-US" sz="14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</a:rPr>
              <a:t>WAN 层，接口地址分配，如图所示：</a:t>
            </a:r>
            <a:endParaRPr lang="zh-CN" altLang="en-US" sz="1400" dirty="0">
              <a:solidFill>
                <a:schemeClr val="bg1"/>
              </a:solidFill>
            </a:endParaRPr>
          </a:p>
          <a:p>
            <a:pPr indent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</a:rPr>
              <a:t>• Routerid：100.1.100.129/32</a:t>
            </a:r>
            <a:endParaRPr lang="zh-CN" altLang="en-US" sz="1400" dirty="0">
              <a:solidFill>
                <a:schemeClr val="bg1"/>
              </a:solidFill>
            </a:endParaRPr>
          </a:p>
          <a:p>
            <a:pPr indent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</a:rPr>
              <a:t>• 路由器接口地址网段为 100.1.100.29/30</a:t>
            </a:r>
            <a:endParaRPr lang="zh-CN" altLang="en-US" sz="1400" dirty="0">
              <a:solidFill>
                <a:schemeClr val="bg1"/>
              </a:solidFill>
            </a:endParaRPr>
          </a:p>
          <a:p>
            <a:pPr indent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</a:rPr>
              <a:t>• 连接共享网络 PC 的接口地址为 192.168.137.2/24</a:t>
            </a:r>
            <a:endParaRPr lang="zh-CN" altLang="en-US" sz="1400" dirty="0">
              <a:solidFill>
                <a:schemeClr val="bg1"/>
              </a:solidFill>
            </a:endParaRPr>
          </a:p>
          <a:p>
            <a:pPr indent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</a:rPr>
              <a:t>• 连接 VPN 服务器的接口地址为 100.1.202.1/24</a:t>
            </a:r>
            <a:endParaRPr lang="zh-CN" altLang="en-US" sz="14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</a:rPr>
              <a:t>VPN 分配地址池为</a:t>
            </a:r>
            <a:endParaRPr lang="zh-CN" altLang="en-US" sz="1400" dirty="0">
              <a:solidFill>
                <a:schemeClr val="bg1"/>
              </a:solidFill>
            </a:endParaRPr>
          </a:p>
          <a:p>
            <a:pPr indent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</a:rPr>
              <a:t>• 10.1.200.0/24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890" y="1908175"/>
            <a:ext cx="1756410" cy="4319270"/>
            <a:chOff x="14" y="3005"/>
            <a:chExt cx="2766" cy="6802"/>
          </a:xfrm>
        </p:grpSpPr>
        <p:sp>
          <p:nvSpPr>
            <p:cNvPr id="21" name="文本框 20"/>
            <p:cNvSpPr txBox="1"/>
            <p:nvPr/>
          </p:nvSpPr>
          <p:spPr>
            <a:xfrm>
              <a:off x="14" y="3005"/>
              <a:ext cx="2766" cy="625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出口层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NAT 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OSPF 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静态路由</a:t>
              </a:r>
              <a:endParaRPr lang="zh-CN" altLang="en-US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防火墙 </a:t>
              </a:r>
              <a:endParaRPr lang="zh-CN" altLang="en-US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bg1"/>
                  </a:solidFill>
                </a:rPr>
                <a:t>BGP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VPN 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endParaRPr lang="zh-CN" altLang="en-US" sz="1400" dirty="0">
                <a:solidFill>
                  <a:schemeClr val="bg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核心层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OSPF 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静态路由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endParaRPr lang="en-US" altLang="zh-CN" sz="1400" dirty="0">
                <a:solidFill>
                  <a:schemeClr val="bg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汇聚层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DHCP 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OSPF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endParaRPr lang="en-US" altLang="zh-CN" sz="1400" dirty="0">
                <a:solidFill>
                  <a:schemeClr val="bg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  <a:sym typeface="+mn-ea"/>
                </a:rPr>
                <a:t>接入层 </a:t>
              </a:r>
              <a:endParaRPr lang="en-US" altLang="zh-CN" sz="1400" dirty="0">
                <a:solidFill>
                  <a:schemeClr val="bg1"/>
                </a:solidFill>
                <a:sym typeface="+mn-ea"/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  <a:sym typeface="+mn-ea"/>
                </a:rPr>
                <a:t>VLAN</a:t>
              </a:r>
              <a:endParaRPr lang="zh-CN" altLang="en-US" sz="1400" dirty="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" name="Shape 2457"/>
            <p:cNvSpPr/>
            <p:nvPr/>
          </p:nvSpPr>
          <p:spPr>
            <a:xfrm flipH="1">
              <a:off x="2473" y="3005"/>
              <a:ext cx="0" cy="6803"/>
            </a:xfrm>
            <a:prstGeom prst="line">
              <a:avLst/>
            </a:prstGeom>
            <a:ln w="25400">
              <a:solidFill>
                <a:srgbClr val="FFFFFF">
                  <a:alpha val="37161"/>
                </a:srgbClr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>
                  <a:solidFill>
                    <a:srgbClr val="767982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9"/>
          <p:cNvSpPr txBox="1"/>
          <p:nvPr/>
        </p:nvSpPr>
        <p:spPr>
          <a:xfrm>
            <a:off x="789940" y="192405"/>
            <a:ext cx="5426710" cy="47561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l">
              <a:lnSpc>
                <a:spcPts val="30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PART 1 网络拓扑规划方案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74770" y="836930"/>
            <a:ext cx="16471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IP 地址规划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70355" y="1838325"/>
            <a:ext cx="462153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accent6"/>
                </a:solidFill>
              </a:rPr>
              <a:t>互联IP地址为何使用30位掩码网段？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570355" y="2335530"/>
            <a:ext cx="5871845" cy="2451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在互联网中，使用30位掩码的网段可以提供更多的IP地址。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一个30位掩码的IP地址可以支持4个主机地址，因为有两个主机地址必须保留（一个用于网络地址，另一个用于广播地址）。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这种IP地址结构通常用于连接两个网络设备之间的点对点连接，如路由器之间的连接。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使用30位掩码的网段可以使网络管理员更有效地使用IP地址，同时提高网络的安全性和性能。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3" name="图片 2" descr="计网实践组网打印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512050" y="109855"/>
            <a:ext cx="4680000" cy="6637631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8890" y="1908175"/>
            <a:ext cx="1756410" cy="4319270"/>
            <a:chOff x="14" y="3005"/>
            <a:chExt cx="2766" cy="6802"/>
          </a:xfrm>
        </p:grpSpPr>
        <p:sp>
          <p:nvSpPr>
            <p:cNvPr id="4" name="文本框 3"/>
            <p:cNvSpPr txBox="1"/>
            <p:nvPr>
              <p:custDataLst>
                <p:tags r:id="rId4"/>
              </p:custDataLst>
            </p:nvPr>
          </p:nvSpPr>
          <p:spPr>
            <a:xfrm>
              <a:off x="14" y="3005"/>
              <a:ext cx="2766" cy="625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出口层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NAT 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OSPF 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静态路由</a:t>
              </a:r>
              <a:endParaRPr lang="zh-CN" altLang="en-US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防火墙 </a:t>
              </a:r>
              <a:endParaRPr lang="zh-CN" altLang="en-US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bg1"/>
                  </a:solidFill>
                </a:rPr>
                <a:t>BGP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VPN 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endParaRPr lang="zh-CN" altLang="en-US" sz="1400" dirty="0">
                <a:solidFill>
                  <a:schemeClr val="bg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核心层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OSPF 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静态路由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endParaRPr lang="en-US" altLang="zh-CN" sz="1400" dirty="0">
                <a:solidFill>
                  <a:schemeClr val="bg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汇聚层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DHCP 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OSPF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endParaRPr lang="en-US" altLang="zh-CN" sz="1400" dirty="0">
                <a:solidFill>
                  <a:schemeClr val="bg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  <a:sym typeface="+mn-ea"/>
                </a:rPr>
                <a:t>接入层 </a:t>
              </a:r>
              <a:endParaRPr lang="en-US" altLang="zh-CN" sz="1400" dirty="0">
                <a:solidFill>
                  <a:schemeClr val="bg1"/>
                </a:solidFill>
                <a:sym typeface="+mn-ea"/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  <a:sym typeface="+mn-ea"/>
                </a:rPr>
                <a:t>VLAN</a:t>
              </a:r>
              <a:endParaRPr lang="zh-CN" altLang="en-US" sz="1400" dirty="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7" name="Shape 2457"/>
            <p:cNvSpPr/>
            <p:nvPr>
              <p:custDataLst>
                <p:tags r:id="rId5"/>
              </p:custDataLst>
            </p:nvPr>
          </p:nvSpPr>
          <p:spPr>
            <a:xfrm flipH="1">
              <a:off x="2473" y="3005"/>
              <a:ext cx="0" cy="6803"/>
            </a:xfrm>
            <a:prstGeom prst="line">
              <a:avLst/>
            </a:prstGeom>
            <a:ln w="25400">
              <a:solidFill>
                <a:srgbClr val="FFFFFF">
                  <a:alpha val="37161"/>
                </a:srgbClr>
              </a:solidFill>
              <a:miter lim="400000"/>
            </a:ln>
          </p:spPr>
          <p:txBody>
            <a:bodyPr lIns="0" tIns="0" rIns="0" bIns="0" anchor="ctr"/>
            <a:p>
              <a:pPr lvl="0">
                <a:defRPr sz="2400">
                  <a:solidFill>
                    <a:srgbClr val="767982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9"/>
          <p:cNvSpPr txBox="1"/>
          <p:nvPr>
            <p:custDataLst>
              <p:tags r:id="rId2"/>
            </p:custDataLst>
          </p:nvPr>
        </p:nvSpPr>
        <p:spPr>
          <a:xfrm>
            <a:off x="789940" y="192405"/>
            <a:ext cx="5426710" cy="47561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l">
              <a:lnSpc>
                <a:spcPts val="30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PART 1 网络拓扑规划方案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399715" y="1356522"/>
            <a:ext cx="139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access端口：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907929" y="1356522"/>
            <a:ext cx="1193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trunk端口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70355" y="2138045"/>
            <a:ext cx="3159125" cy="1599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inbound</a:t>
            </a:r>
            <a:endParaRPr lang="en-US" altLang="zh-CN" b="1">
              <a:solidFill>
                <a:schemeClr val="bg1"/>
              </a:solidFill>
            </a:endParaRPr>
          </a:p>
          <a:p>
            <a:pPr algn="l"/>
            <a:r>
              <a:rPr lang="en-US" altLang="zh-CN" sz="1600">
                <a:solidFill>
                  <a:schemeClr val="bg1"/>
                </a:solidFill>
              </a:rPr>
              <a:t>for every packet P:</a:t>
            </a:r>
            <a:endParaRPr lang="zh-CN" altLang="en-US" sz="1600">
              <a:solidFill>
                <a:schemeClr val="bg1"/>
              </a:solidFill>
            </a:endParaRPr>
          </a:p>
          <a:p>
            <a:pPr indent="457200" algn="l"/>
            <a:r>
              <a:rPr lang="en-US" altLang="zh-CN" sz="1600">
                <a:solidFill>
                  <a:schemeClr val="bg1"/>
                </a:solidFill>
              </a:rPr>
              <a:t>if ( P-&gt;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VLAN tag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 ):</a:t>
            </a:r>
            <a:endParaRPr lang="zh-CN" altLang="en-US" sz="1600">
              <a:solidFill>
                <a:schemeClr val="bg1"/>
              </a:solidFill>
            </a:endParaRPr>
          </a:p>
          <a:p>
            <a:pPr lvl="1" indent="457200" algn="l"/>
            <a:r>
              <a:rPr lang="en-US" altLang="zh-CN" sz="1600">
                <a:solidFill>
                  <a:schemeClr val="bg1"/>
                </a:solidFill>
              </a:rPr>
              <a:t>drop</a:t>
            </a:r>
            <a:endParaRPr lang="zh-CN" altLang="en-US" sz="1600">
              <a:solidFill>
                <a:schemeClr val="bg1"/>
              </a:solidFill>
            </a:endParaRPr>
          </a:p>
          <a:p>
            <a:pPr indent="457200" algn="l"/>
            <a:r>
              <a:rPr lang="en-US" altLang="zh-CN" sz="1600">
                <a:solidFill>
                  <a:schemeClr val="bg1"/>
                </a:solidFill>
              </a:rPr>
              <a:t>else:</a:t>
            </a:r>
            <a:endParaRPr lang="zh-CN" altLang="en-US" sz="1600">
              <a:solidFill>
                <a:schemeClr val="bg1"/>
              </a:solidFill>
            </a:endParaRPr>
          </a:p>
          <a:p>
            <a:pPr marL="457200" lvl="1" indent="457200" algn="l"/>
            <a:r>
              <a:rPr lang="zh-CN" altLang="en-US" sz="1600">
                <a:solidFill>
                  <a:schemeClr val="bg1"/>
                </a:solidFill>
              </a:rPr>
              <a:t>Add a VLAN tag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570355" y="4554855"/>
            <a:ext cx="3506470" cy="1353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outbound</a:t>
            </a:r>
            <a:endParaRPr lang="en-US" altLang="zh-CN" b="1">
              <a:solidFill>
                <a:schemeClr val="bg1"/>
              </a:solidFill>
            </a:endParaRPr>
          </a:p>
          <a:p>
            <a:pPr algn="l"/>
            <a:r>
              <a:rPr lang="en-US" altLang="zh-CN" sz="1600">
                <a:solidFill>
                  <a:schemeClr val="bg1"/>
                </a:solidFill>
                <a:sym typeface="+mn-ea"/>
              </a:rPr>
              <a:t>for every packet P: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  <a:p>
            <a:pPr indent="457200" algn="l"/>
            <a:r>
              <a:rPr lang="en-US" sz="1600">
                <a:solidFill>
                  <a:schemeClr val="bg1"/>
                </a:solidFill>
              </a:rPr>
              <a:t>if(P-&gt;</a:t>
            </a:r>
            <a:r>
              <a:rPr sz="1600">
                <a:solidFill>
                  <a:schemeClr val="bg1"/>
                </a:solidFill>
              </a:rPr>
              <a:t>VLAN </a:t>
            </a:r>
            <a:r>
              <a:rPr lang="en-US" sz="1600">
                <a:solidFill>
                  <a:schemeClr val="bg1"/>
                </a:solidFill>
              </a:rPr>
              <a:t>== </a:t>
            </a:r>
            <a:r>
              <a:rPr sz="1600">
                <a:solidFill>
                  <a:schemeClr val="bg1"/>
                </a:solidFill>
              </a:rPr>
              <a:t>port</a:t>
            </a:r>
            <a:r>
              <a:rPr lang="en-US" sz="1600">
                <a:solidFill>
                  <a:schemeClr val="bg1"/>
                </a:solidFill>
              </a:rPr>
              <a:t>-&gt;VLAN tag)</a:t>
            </a:r>
            <a:endParaRPr lang="en-US" sz="1600">
              <a:solidFill>
                <a:schemeClr val="bg1"/>
              </a:solidFill>
            </a:endParaRPr>
          </a:p>
          <a:p>
            <a:pPr marL="457200" lvl="1" indent="457200" algn="l"/>
            <a:r>
              <a:rPr lang="en-US" altLang="zh-CN" sz="1600">
                <a:solidFill>
                  <a:schemeClr val="bg1"/>
                </a:solidFill>
              </a:rPr>
              <a:t>r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emoves the VLAN tag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  <a:p>
            <a:pPr marL="457200" lvl="1" indent="457200" algn="l"/>
            <a:r>
              <a:rPr lang="en-US" altLang="zh-CN" sz="1600">
                <a:solidFill>
                  <a:schemeClr val="bg1"/>
                </a:solidFill>
              </a:rPr>
              <a:t>forwards the packets 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4650740" y="2138045"/>
            <a:ext cx="3708400" cy="2091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inbound</a:t>
            </a:r>
            <a:endParaRPr lang="en-US" altLang="zh-CN" b="1">
              <a:solidFill>
                <a:schemeClr val="bg1"/>
              </a:solidFill>
            </a:endParaRPr>
          </a:p>
          <a:p>
            <a:pPr algn="l"/>
            <a:r>
              <a:rPr lang="en-US" altLang="zh-CN" sz="1600">
                <a:solidFill>
                  <a:schemeClr val="bg1"/>
                </a:solidFill>
              </a:rPr>
              <a:t>for every packet P:</a:t>
            </a:r>
            <a:endParaRPr lang="zh-CN" altLang="en-US" sz="1600">
              <a:solidFill>
                <a:schemeClr val="bg1"/>
              </a:solidFill>
            </a:endParaRPr>
          </a:p>
          <a:p>
            <a:pPr indent="457200" algn="l"/>
            <a:r>
              <a:rPr lang="en-US" altLang="zh-CN" sz="1600">
                <a:solidFill>
                  <a:schemeClr val="bg1"/>
                </a:solidFill>
              </a:rPr>
              <a:t>if( ! P-&gt;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VLAN tag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 ) :</a:t>
            </a:r>
            <a:endParaRPr lang="zh-CN" altLang="en-US" sz="1600">
              <a:solidFill>
                <a:schemeClr val="bg1"/>
              </a:solidFill>
            </a:endParaRPr>
          </a:p>
          <a:p>
            <a:pPr lvl="1" indent="457200" algn="l"/>
            <a:r>
              <a:rPr lang="en-US" altLang="zh-CN" sz="1600">
                <a:solidFill>
                  <a:schemeClr val="bg1"/>
                </a:solidFill>
              </a:rPr>
              <a:t>drop</a:t>
            </a:r>
            <a:endParaRPr lang="zh-CN" altLang="en-US" sz="1600">
              <a:solidFill>
                <a:schemeClr val="bg1"/>
              </a:solidFill>
            </a:endParaRPr>
          </a:p>
          <a:p>
            <a:pPr indent="457200" algn="l"/>
            <a:r>
              <a:rPr lang="en-US" altLang="zh-CN" sz="1600">
                <a:solidFill>
                  <a:schemeClr val="bg1"/>
                </a:solidFill>
              </a:rPr>
              <a:t>else:</a:t>
            </a:r>
            <a:endParaRPr lang="zh-CN" altLang="en-US" sz="1600">
              <a:solidFill>
                <a:schemeClr val="bg1"/>
              </a:solidFill>
            </a:endParaRPr>
          </a:p>
          <a:p>
            <a:pPr marL="457200" lvl="1" indent="457200" algn="l"/>
            <a:r>
              <a:rPr lang="zh-CN" altLang="en-US" sz="1600">
                <a:solidFill>
                  <a:schemeClr val="bg1"/>
                </a:solidFill>
              </a:rPr>
              <a:t>Forwards the packets </a:t>
            </a:r>
            <a:r>
              <a:rPr lang="en-US" altLang="zh-CN" sz="1600">
                <a:solidFill>
                  <a:schemeClr val="bg1"/>
                </a:solidFill>
              </a:rPr>
              <a:t>	</a:t>
            </a:r>
            <a:r>
              <a:rPr lang="zh-CN" altLang="en-US" sz="1600">
                <a:solidFill>
                  <a:schemeClr val="bg1"/>
                </a:solidFill>
              </a:rPr>
              <a:t>based on the</a:t>
            </a:r>
            <a:r>
              <a:rPr lang="en-US" altLang="zh-CN" sz="1600">
                <a:solidFill>
                  <a:schemeClr val="bg1"/>
                </a:solidFill>
              </a:rPr>
              <a:t> 	</a:t>
            </a:r>
            <a:r>
              <a:rPr lang="zh-CN" altLang="en-US" sz="1600">
                <a:solidFill>
                  <a:schemeClr val="bg1"/>
                </a:solidFill>
              </a:rPr>
              <a:t>corresponding VLAN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3874770" y="836930"/>
            <a:ext cx="16471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VLAN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4651375" y="4554855"/>
            <a:ext cx="3707765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outbound</a:t>
            </a:r>
            <a:endParaRPr lang="en-US" altLang="zh-CN" b="1">
              <a:solidFill>
                <a:schemeClr val="bg1"/>
              </a:solidFill>
            </a:endParaRPr>
          </a:p>
          <a:p>
            <a:pPr algn="l"/>
            <a:r>
              <a:rPr lang="en-US" altLang="zh-CN" sz="1600">
                <a:solidFill>
                  <a:schemeClr val="bg1"/>
                </a:solidFill>
                <a:sym typeface="+mn-ea"/>
              </a:rPr>
              <a:t>for every packet P:</a:t>
            </a:r>
            <a:endParaRPr lang="en-US" altLang="zh-CN" sz="1600">
              <a:solidFill>
                <a:schemeClr val="bg1"/>
              </a:solidFill>
            </a:endParaRPr>
          </a:p>
          <a:p>
            <a:pPr indent="457200" algn="l"/>
            <a:r>
              <a:rPr lang="en-US" sz="1600">
                <a:solidFill>
                  <a:schemeClr val="bg1"/>
                </a:solidFill>
              </a:rPr>
              <a:t>if(P-&gt;</a:t>
            </a:r>
            <a:r>
              <a:rPr sz="1600">
                <a:solidFill>
                  <a:schemeClr val="bg1"/>
                </a:solidFill>
              </a:rPr>
              <a:t>VLAN </a:t>
            </a:r>
            <a:r>
              <a:rPr lang="en-US" sz="1600">
                <a:solidFill>
                  <a:schemeClr val="bg1"/>
                </a:solidFill>
              </a:rPr>
              <a:t>== </a:t>
            </a:r>
            <a:r>
              <a:rPr sz="1600">
                <a:solidFill>
                  <a:schemeClr val="bg1"/>
                </a:solidFill>
              </a:rPr>
              <a:t>port</a:t>
            </a:r>
            <a:r>
              <a:rPr lang="en-US" sz="1600">
                <a:solidFill>
                  <a:schemeClr val="bg1"/>
                </a:solidFill>
              </a:rPr>
              <a:t>-&gt;VLAN tag)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sz="1600">
                <a:solidFill>
                  <a:schemeClr val="bg1"/>
                </a:solidFill>
              </a:rPr>
              <a:t>forwards the packets </a:t>
            </a:r>
            <a:endParaRPr lang="en-US" altLang="zh-CN" sz="1600">
              <a:solidFill>
                <a:schemeClr val="bg1"/>
              </a:solidFill>
            </a:endParaRPr>
          </a:p>
        </p:txBody>
      </p:sp>
      <p:pic>
        <p:nvPicPr>
          <p:cNvPr id="14" name="图片 13" descr="计网实践组网打印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t="62881" r="-4464" b="9452"/>
          <a:stretch>
            <a:fillRect/>
          </a:stretch>
        </p:blipFill>
        <p:spPr>
          <a:xfrm>
            <a:off x="7512050" y="4283710"/>
            <a:ext cx="4888865" cy="183642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8890" y="1908175"/>
            <a:ext cx="1756410" cy="4319270"/>
            <a:chOff x="14" y="3005"/>
            <a:chExt cx="2766" cy="6802"/>
          </a:xfrm>
        </p:grpSpPr>
        <p:sp>
          <p:nvSpPr>
            <p:cNvPr id="21" name="文本框 20"/>
            <p:cNvSpPr txBox="1"/>
            <p:nvPr>
              <p:custDataLst>
                <p:tags r:id="rId9"/>
              </p:custDataLst>
            </p:nvPr>
          </p:nvSpPr>
          <p:spPr>
            <a:xfrm>
              <a:off x="14" y="3005"/>
              <a:ext cx="2766" cy="625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出口层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NAT 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OSPF 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静态路由</a:t>
              </a:r>
              <a:endParaRPr lang="zh-CN" altLang="en-US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防火墙 </a:t>
              </a:r>
              <a:endParaRPr lang="zh-CN" altLang="en-US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bg1"/>
                  </a:solidFill>
                </a:rPr>
                <a:t>BGP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VPN 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endParaRPr lang="zh-CN" altLang="en-US" sz="1400" dirty="0">
                <a:solidFill>
                  <a:schemeClr val="bg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核心层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OSPF 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静态路由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endParaRPr lang="en-US" altLang="zh-CN" sz="1400" dirty="0">
                <a:solidFill>
                  <a:schemeClr val="bg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汇聚层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DHCP 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OSPF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endParaRPr lang="en-US" altLang="zh-CN" sz="1400" dirty="0">
                <a:solidFill>
                  <a:schemeClr val="bg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rgbClr val="FFFF00"/>
                  </a:solidFill>
                  <a:sym typeface="+mn-ea"/>
                </a:rPr>
                <a:t>接入层 </a:t>
              </a:r>
              <a:endParaRPr lang="en-US" altLang="zh-CN" sz="1400" dirty="0">
                <a:solidFill>
                  <a:srgbClr val="FFFF00"/>
                </a:solidFill>
                <a:sym typeface="+mn-ea"/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rgbClr val="FFFF00"/>
                  </a:solidFill>
                  <a:sym typeface="+mn-ea"/>
                </a:rPr>
                <a:t>VLAN</a:t>
              </a:r>
              <a:endParaRPr lang="zh-CN" altLang="en-US" sz="1400" dirty="0">
                <a:solidFill>
                  <a:srgbClr val="FFFF00"/>
                </a:solidFill>
                <a:sym typeface="+mn-ea"/>
              </a:endParaRPr>
            </a:p>
          </p:txBody>
        </p:sp>
        <p:sp>
          <p:nvSpPr>
            <p:cNvPr id="23" name="Shape 2457"/>
            <p:cNvSpPr/>
            <p:nvPr>
              <p:custDataLst>
                <p:tags r:id="rId10"/>
              </p:custDataLst>
            </p:nvPr>
          </p:nvSpPr>
          <p:spPr>
            <a:xfrm flipH="1">
              <a:off x="2473" y="3005"/>
              <a:ext cx="0" cy="6803"/>
            </a:xfrm>
            <a:prstGeom prst="line">
              <a:avLst/>
            </a:prstGeom>
            <a:ln w="25400">
              <a:solidFill>
                <a:srgbClr val="FFFFFF">
                  <a:alpha val="37161"/>
                </a:srgbClr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>
                  <a:solidFill>
                    <a:srgbClr val="767982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9"/>
          <p:cNvSpPr txBox="1"/>
          <p:nvPr>
            <p:custDataLst>
              <p:tags r:id="rId2"/>
            </p:custDataLst>
          </p:nvPr>
        </p:nvSpPr>
        <p:spPr>
          <a:xfrm>
            <a:off x="789940" y="192405"/>
            <a:ext cx="5426710" cy="47561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l">
              <a:lnSpc>
                <a:spcPts val="30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PART 1 网络拓扑规划方案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70355" y="1720215"/>
            <a:ext cx="586422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accent6"/>
                </a:solidFill>
              </a:rPr>
              <a:t>VLAN 与 VLANIF的关系、</a:t>
            </a:r>
            <a:r>
              <a:rPr lang="zh-CN" altLang="en-US" dirty="0">
                <a:solidFill>
                  <a:schemeClr val="accent6"/>
                </a:solidFill>
                <a:sym typeface="+mn-ea"/>
              </a:rPr>
              <a:t>VLANIF与物理端口的关系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70355" y="3523615"/>
            <a:ext cx="586486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accent6"/>
                </a:solidFill>
              </a:rPr>
              <a:t>为何接入层部署二层技术，而不直接三层终结？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570355" y="3948430"/>
            <a:ext cx="6010910" cy="24409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二层技术优点：</a:t>
            </a:r>
            <a:endParaRPr lang="zh-CN" altLang="en-US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转发速度快、网络拓扑简单、不需要配置IP地址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二层技术缺点：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由于二层通信只使用MAC地址进行转发，因此不支持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跨子网通信。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此外，二层技术的广播和组播功能容易引起网络拥塞，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而且很难进行流量控制和故障隔离。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70355" y="2088515"/>
            <a:ext cx="5942330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VLANIF是基于VLAN技术创建的虚拟接口。</a:t>
            </a:r>
            <a:endParaRPr lang="zh-CN" altLang="en-US">
              <a:solidFill>
                <a:schemeClr val="bg1"/>
              </a:solidFill>
            </a:endParaRPr>
          </a:p>
          <a:p>
            <a:pPr indent="45720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通过VLANIF接口，可以将不同VLAN中的设备进行通信，实现跨VLAN的互通。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>
          <a:xfrm>
            <a:off x="3874770" y="836930"/>
            <a:ext cx="2341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二层网络到三层网络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5" name="图片 24" descr="计网实践组网打印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t="30403" b="36688"/>
          <a:stretch>
            <a:fillRect/>
          </a:stretch>
        </p:blipFill>
        <p:spPr>
          <a:xfrm>
            <a:off x="7512050" y="2127885"/>
            <a:ext cx="4679950" cy="2184400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8890" y="1908175"/>
            <a:ext cx="1756410" cy="4319270"/>
            <a:chOff x="14" y="3005"/>
            <a:chExt cx="2766" cy="6802"/>
          </a:xfrm>
        </p:grpSpPr>
        <p:sp>
          <p:nvSpPr>
            <p:cNvPr id="29" name="文本框 28"/>
            <p:cNvSpPr txBox="1"/>
            <p:nvPr>
              <p:custDataLst>
                <p:tags r:id="rId6"/>
              </p:custDataLst>
            </p:nvPr>
          </p:nvSpPr>
          <p:spPr>
            <a:xfrm>
              <a:off x="14" y="3005"/>
              <a:ext cx="2766" cy="625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出口层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NAT 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OSPF 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静态路由</a:t>
              </a:r>
              <a:endParaRPr lang="zh-CN" altLang="en-US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防火墙 </a:t>
              </a:r>
              <a:endParaRPr lang="zh-CN" altLang="en-US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bg1"/>
                  </a:solidFill>
                </a:rPr>
                <a:t>BGP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VPN 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endParaRPr lang="zh-CN" altLang="en-US" sz="1400" dirty="0">
                <a:solidFill>
                  <a:schemeClr val="bg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核心层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OSPF 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静态路由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endParaRPr lang="en-US" altLang="zh-CN" sz="1400" dirty="0">
                <a:solidFill>
                  <a:schemeClr val="bg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rgbClr val="FFFF00"/>
                  </a:solidFill>
                </a:rPr>
                <a:t>汇聚层</a:t>
              </a:r>
              <a:endParaRPr lang="en-US" altLang="zh-CN" sz="1400" dirty="0">
                <a:solidFill>
                  <a:srgbClr val="FFFF00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rgbClr val="FFFF00"/>
                  </a:solidFill>
                </a:rPr>
                <a:t>DHCP </a:t>
              </a:r>
              <a:endParaRPr lang="en-US" altLang="zh-CN" sz="1400" dirty="0">
                <a:solidFill>
                  <a:srgbClr val="FFFF00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rgbClr val="FFFF00"/>
                  </a:solidFill>
                </a:rPr>
                <a:t>OSPF</a:t>
              </a:r>
              <a:endParaRPr lang="en-US" altLang="zh-CN" sz="1400" dirty="0">
                <a:solidFill>
                  <a:srgbClr val="FFFF00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endParaRPr lang="en-US" altLang="zh-CN" sz="1400" dirty="0">
                <a:solidFill>
                  <a:schemeClr val="bg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  <a:sym typeface="+mn-ea"/>
                </a:rPr>
                <a:t>接入层 </a:t>
              </a:r>
              <a:endParaRPr lang="en-US" altLang="zh-CN" sz="1400" dirty="0">
                <a:solidFill>
                  <a:schemeClr val="bg1"/>
                </a:solidFill>
                <a:sym typeface="+mn-ea"/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  <a:sym typeface="+mn-ea"/>
                </a:rPr>
                <a:t>VLAN</a:t>
              </a:r>
              <a:endParaRPr lang="zh-CN" altLang="en-US" sz="1400" dirty="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" name="Shape 2457"/>
            <p:cNvSpPr/>
            <p:nvPr>
              <p:custDataLst>
                <p:tags r:id="rId7"/>
              </p:custDataLst>
            </p:nvPr>
          </p:nvSpPr>
          <p:spPr>
            <a:xfrm flipH="1">
              <a:off x="2473" y="3005"/>
              <a:ext cx="0" cy="6803"/>
            </a:xfrm>
            <a:prstGeom prst="line">
              <a:avLst/>
            </a:prstGeom>
            <a:ln w="25400">
              <a:solidFill>
                <a:srgbClr val="FFFFFF">
                  <a:alpha val="37161"/>
                </a:srgbClr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>
                  <a:solidFill>
                    <a:srgbClr val="767982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9"/>
          <p:cNvSpPr txBox="1"/>
          <p:nvPr>
            <p:custDataLst>
              <p:tags r:id="rId2"/>
            </p:custDataLst>
          </p:nvPr>
        </p:nvSpPr>
        <p:spPr>
          <a:xfrm>
            <a:off x="789940" y="192405"/>
            <a:ext cx="5426710" cy="47561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l">
              <a:lnSpc>
                <a:spcPts val="30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PART 1 网络拓扑规划方案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70355" y="1544320"/>
            <a:ext cx="57721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accent6"/>
                </a:solidFill>
              </a:rPr>
              <a:t>数据面如何实现多个冗余路径的？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70355" y="1955800"/>
            <a:ext cx="6096000" cy="1271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</a:rPr>
              <a:t>在多路径传输中，数据被分成多个数据包，并且这些数据包可以通过不同的路径进行传输。在接收端，这些数据包被重新组合成原始的数据。如果其中一条路径出现了问题，数据包可以通过其他路径重新传输，以保证数据的完整性和可靠性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70355" y="32702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accent6"/>
                </a:solidFill>
              </a:rPr>
              <a:t>环路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70355" y="3638550"/>
            <a:ext cx="8474710" cy="27565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</a:rPr>
              <a:t>路由器间出现环路时，报文将在环路中不断循环转发，</a:t>
            </a:r>
            <a:endParaRPr lang="zh-CN" altLang="en-US" sz="160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</a:rPr>
              <a:t>这可能导致网络出现拥塞、延迟和丢包等问题。</a:t>
            </a:r>
            <a:endParaRPr lang="zh-CN" altLang="en-US" sz="160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  <a:sym typeface="+mn-ea"/>
              </a:rPr>
              <a:t>1.使用动态路由协议：</a:t>
            </a:r>
            <a:endParaRPr lang="zh-CN" altLang="en-US" sz="1600">
              <a:solidFill>
                <a:schemeClr val="bg1"/>
              </a:solidFill>
              <a:sym typeface="+mn-ea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  <a:sym typeface="+mn-ea"/>
              </a:rPr>
              <a:t>动态路由协议可以动态地计算最短路径，从而避免环路的产生。</a:t>
            </a:r>
            <a:endParaRPr lang="zh-CN" altLang="en-US" sz="1600">
              <a:solidFill>
                <a:schemeClr val="bg1"/>
              </a:solidFill>
              <a:sym typeface="+mn-ea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  <a:sym typeface="+mn-ea"/>
              </a:rPr>
              <a:t>当网络中某个路由器发生故障或链路状态改变时，</a:t>
            </a:r>
            <a:endParaRPr lang="zh-CN" altLang="en-US" sz="1600">
              <a:solidFill>
                <a:schemeClr val="bg1"/>
              </a:solidFill>
              <a:sym typeface="+mn-ea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  <a:sym typeface="+mn-ea"/>
              </a:rPr>
              <a:t>动态路由协议可以及时地重新计算最短路径，从而保证网络的正常运行。</a:t>
            </a:r>
            <a:endParaRPr lang="zh-CN" altLang="en-US" sz="160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  <a:sym typeface="+mn-ea"/>
              </a:rPr>
              <a:t>2.使用Spanning Tree Protocol(STP)： </a:t>
            </a:r>
            <a:endParaRPr lang="zh-CN" altLang="en-US" sz="1600">
              <a:solidFill>
                <a:schemeClr val="bg1"/>
              </a:solidFill>
              <a:sym typeface="+mn-ea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  <a:sym typeface="+mn-ea"/>
              </a:rPr>
              <a:t>自动建立一个无环树形拓扑结构</a:t>
            </a:r>
            <a:endParaRPr lang="zh-CN" altLang="en-US" sz="1600">
              <a:solidFill>
                <a:schemeClr val="bg1"/>
              </a:solidFill>
              <a:sym typeface="+mn-ea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  <a:sym typeface="+mn-ea"/>
              </a:rPr>
              <a:t>当网络中发生故障时，STP可以及时地重新计算最短路径，从而保证网络的正常运行。</a:t>
            </a:r>
            <a:endParaRPr lang="zh-CN" altLang="en-US" sz="16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  <a:sym typeface="+mn-ea"/>
              </a:rPr>
              <a:t>3.手动配置路由器转发表。</a:t>
            </a:r>
            <a:endParaRPr lang="zh-CN" altLang="en-US" sz="160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>
          <a:xfrm>
            <a:off x="3874770" y="836930"/>
            <a:ext cx="16471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核心冗余保护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4" name="图片 13" descr="计网实践组网打印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t="30403" b="36688"/>
          <a:stretch>
            <a:fillRect/>
          </a:stretch>
        </p:blipFill>
        <p:spPr>
          <a:xfrm>
            <a:off x="7512050" y="2127885"/>
            <a:ext cx="4679950" cy="218440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8890" y="1908175"/>
            <a:ext cx="1756410" cy="4319270"/>
            <a:chOff x="14" y="3005"/>
            <a:chExt cx="2766" cy="6802"/>
          </a:xfrm>
        </p:grpSpPr>
        <p:sp>
          <p:nvSpPr>
            <p:cNvPr id="21" name="文本框 20"/>
            <p:cNvSpPr txBox="1"/>
            <p:nvPr>
              <p:custDataLst>
                <p:tags r:id="rId6"/>
              </p:custDataLst>
            </p:nvPr>
          </p:nvSpPr>
          <p:spPr>
            <a:xfrm>
              <a:off x="14" y="3005"/>
              <a:ext cx="2766" cy="625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出口层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NAT 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OSPF 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静态路由</a:t>
              </a:r>
              <a:endParaRPr lang="zh-CN" altLang="en-US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防火墙 </a:t>
              </a:r>
              <a:endParaRPr lang="zh-CN" altLang="en-US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bg1"/>
                  </a:solidFill>
                </a:rPr>
                <a:t>BGP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VPN 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endParaRPr lang="zh-CN" altLang="en-US" sz="1400" dirty="0">
                <a:solidFill>
                  <a:schemeClr val="bg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rgbClr val="FFFF00"/>
                  </a:solidFill>
                </a:rPr>
                <a:t>核心层</a:t>
              </a:r>
              <a:endParaRPr lang="en-US" altLang="zh-CN" sz="1400" dirty="0">
                <a:solidFill>
                  <a:srgbClr val="FFFF00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rgbClr val="FFFF00"/>
                  </a:solidFill>
                </a:rPr>
                <a:t>OSPF </a:t>
              </a:r>
              <a:endParaRPr lang="en-US" altLang="zh-CN" sz="1400" dirty="0">
                <a:solidFill>
                  <a:srgbClr val="FFFF00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rgbClr val="FFFF00"/>
                  </a:solidFill>
                </a:rPr>
                <a:t>静态路由</a:t>
              </a:r>
              <a:endParaRPr lang="en-US" altLang="zh-CN" sz="1400" dirty="0">
                <a:solidFill>
                  <a:srgbClr val="FFFF00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endParaRPr lang="en-US" altLang="zh-CN" sz="1400" dirty="0">
                <a:solidFill>
                  <a:schemeClr val="bg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汇聚层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DHCP 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OSPF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endParaRPr lang="en-US" altLang="zh-CN" sz="1400" dirty="0">
                <a:solidFill>
                  <a:schemeClr val="bg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  <a:sym typeface="+mn-ea"/>
                </a:rPr>
                <a:t>接入层 </a:t>
              </a:r>
              <a:endParaRPr lang="en-US" altLang="zh-CN" sz="1400" dirty="0">
                <a:solidFill>
                  <a:schemeClr val="bg1"/>
                </a:solidFill>
                <a:sym typeface="+mn-ea"/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  <a:sym typeface="+mn-ea"/>
                </a:rPr>
                <a:t>VLAN</a:t>
              </a:r>
              <a:endParaRPr lang="zh-CN" altLang="en-US" sz="1400" dirty="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16" name="Shape 2457"/>
            <p:cNvSpPr/>
            <p:nvPr>
              <p:custDataLst>
                <p:tags r:id="rId7"/>
              </p:custDataLst>
            </p:nvPr>
          </p:nvSpPr>
          <p:spPr>
            <a:xfrm flipH="1">
              <a:off x="2473" y="3005"/>
              <a:ext cx="0" cy="6803"/>
            </a:xfrm>
            <a:prstGeom prst="line">
              <a:avLst/>
            </a:prstGeom>
            <a:ln w="25400">
              <a:solidFill>
                <a:srgbClr val="FFFFFF">
                  <a:alpha val="37161"/>
                </a:srgbClr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>
                  <a:solidFill>
                    <a:srgbClr val="767982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9"/>
          <p:cNvSpPr txBox="1"/>
          <p:nvPr/>
        </p:nvSpPr>
        <p:spPr>
          <a:xfrm>
            <a:off x="789940" y="192405"/>
            <a:ext cx="5426710" cy="47561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l">
              <a:lnSpc>
                <a:spcPts val="30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PART 1 网络拓扑规划方案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874770" y="836930"/>
            <a:ext cx="16471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BGP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570355" y="1544320"/>
            <a:ext cx="57721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accent6"/>
                </a:solidFill>
              </a:rPr>
              <a:t>BGP 与OSPF 应用场景的差别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70355" y="1908175"/>
            <a:ext cx="6096000" cy="3925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  <a:sym typeface="+mn-ea"/>
              </a:rPr>
              <a:t>BGP是一种自治系统（AS）之间的路由协议，主要用于在不同AS之间交换路由信息，例如在互联网中不同ISP之间交换路由信息。</a:t>
            </a:r>
            <a:endParaRPr lang="zh-CN" altLang="en-US" sz="1600">
              <a:solidFill>
                <a:schemeClr val="bg1"/>
              </a:solidFill>
              <a:sym typeface="+mn-ea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  <a:sym typeface="+mn-ea"/>
              </a:rPr>
              <a:t>BGP可以实现非常复杂的路由策略，例如路径选择、路由筛选和路由汇聚。</a:t>
            </a:r>
            <a:endParaRPr lang="zh-CN" altLang="en-US" sz="1600">
              <a:solidFill>
                <a:schemeClr val="bg1"/>
              </a:solidFill>
              <a:sym typeface="+mn-ea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  <a:sym typeface="+mn-ea"/>
              </a:rPr>
              <a:t>因此，BGP适用于需要管理和控制多个自治系统之间路由的场景，例如互联网服务提供商（ISP）之间的路由管理、多个数据中心之间的路由管理等。</a:t>
            </a:r>
            <a:endParaRPr lang="zh-CN" altLang="en-US" sz="1600">
              <a:solidFill>
                <a:schemeClr val="bg1"/>
              </a:solidFill>
              <a:sym typeface="+mn-ea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  <a:sym typeface="+mn-ea"/>
              </a:rPr>
              <a:t>相比之下，OSPF是一种在同一个自治系统内部的路由协议，它主要用于在一个自治系统内部交换路由信息。OSPF使用开放式最短路径优先算法，可以实现快速且可靠的路由计算。</a:t>
            </a:r>
            <a:endParaRPr lang="zh-CN" altLang="en-US" sz="1600">
              <a:solidFill>
                <a:schemeClr val="bg1"/>
              </a:solidFill>
              <a:sym typeface="+mn-ea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  <a:sym typeface="+mn-ea"/>
              </a:rPr>
              <a:t>因此，OSPF适用于需要在同一个自治系统内部进行路由管理的场景，例如企业内部的网络管理、数据中心内部的网络管理等</a:t>
            </a:r>
            <a:endParaRPr lang="zh-CN" altLang="en-US" sz="16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" name="图片 9" descr="计网实践组网打印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r="-3094" b="69511"/>
          <a:stretch>
            <a:fillRect/>
          </a:stretch>
        </p:blipFill>
        <p:spPr>
          <a:xfrm>
            <a:off x="7512050" y="109855"/>
            <a:ext cx="4824730" cy="202374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8890" y="1908175"/>
            <a:ext cx="1756410" cy="4319270"/>
            <a:chOff x="14" y="3005"/>
            <a:chExt cx="2766" cy="6802"/>
          </a:xfrm>
        </p:grpSpPr>
        <p:sp>
          <p:nvSpPr>
            <p:cNvPr id="13" name="文本框 12"/>
            <p:cNvSpPr txBox="1"/>
            <p:nvPr>
              <p:custDataLst>
                <p:tags r:id="rId5"/>
              </p:custDataLst>
            </p:nvPr>
          </p:nvSpPr>
          <p:spPr>
            <a:xfrm>
              <a:off x="14" y="3005"/>
              <a:ext cx="2766" cy="625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出口层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NAT 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OSPF 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静态路由</a:t>
              </a:r>
              <a:endParaRPr lang="zh-CN" altLang="en-US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防火墙 </a:t>
              </a:r>
              <a:endParaRPr lang="zh-CN" altLang="en-US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rgbClr val="FFFF00"/>
                  </a:solidFill>
                </a:rPr>
                <a:t>BGP</a:t>
              </a:r>
              <a:endParaRPr lang="en-US" altLang="zh-CN" sz="1400" dirty="0">
                <a:solidFill>
                  <a:srgbClr val="FFFF00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VPN 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endParaRPr lang="zh-CN" altLang="en-US" sz="1400" dirty="0">
                <a:solidFill>
                  <a:schemeClr val="bg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核心层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OSPF 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静态路由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endParaRPr lang="en-US" altLang="zh-CN" sz="1400" dirty="0">
                <a:solidFill>
                  <a:schemeClr val="bg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汇聚层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DHCP 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OSPF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endParaRPr lang="en-US" altLang="zh-CN" sz="1400" dirty="0">
                <a:solidFill>
                  <a:schemeClr val="bg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  <a:sym typeface="+mn-ea"/>
                </a:rPr>
                <a:t>接入层 </a:t>
              </a:r>
              <a:endParaRPr lang="en-US" altLang="zh-CN" sz="1400" dirty="0">
                <a:solidFill>
                  <a:schemeClr val="bg1"/>
                </a:solidFill>
                <a:sym typeface="+mn-ea"/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  <a:sym typeface="+mn-ea"/>
                </a:rPr>
                <a:t>VLAN</a:t>
              </a:r>
              <a:endParaRPr lang="zh-CN" altLang="en-US" sz="1400" dirty="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14" name="Shape 2457"/>
            <p:cNvSpPr/>
            <p:nvPr>
              <p:custDataLst>
                <p:tags r:id="rId6"/>
              </p:custDataLst>
            </p:nvPr>
          </p:nvSpPr>
          <p:spPr>
            <a:xfrm flipH="1">
              <a:off x="2473" y="3005"/>
              <a:ext cx="0" cy="6803"/>
            </a:xfrm>
            <a:prstGeom prst="line">
              <a:avLst/>
            </a:prstGeom>
            <a:ln w="25400">
              <a:solidFill>
                <a:srgbClr val="FFFFFF">
                  <a:alpha val="37161"/>
                </a:srgbClr>
              </a:solidFill>
              <a:miter lim="400000"/>
            </a:ln>
          </p:spPr>
          <p:txBody>
            <a:bodyPr lIns="0" tIns="0" rIns="0" bIns="0" anchor="ctr"/>
            <a:p>
              <a:pPr lvl="0">
                <a:defRPr sz="2400">
                  <a:solidFill>
                    <a:srgbClr val="767982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10511,&quot;width&quot;:7411}"/>
</p:tagLst>
</file>

<file path=ppt/tags/tag10.xml><?xml version="1.0" encoding="utf-8"?>
<p:tagLst xmlns:p="http://schemas.openxmlformats.org/presentationml/2006/main">
  <p:tag name="KSO_WM_UNIT_PLACING_PICTURE_USER_VIEWPORT" val="{&quot;height&quot;:10511,&quot;width&quot;:7411}"/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PLACING_PICTURE_USER_VIEWPORT" val="{&quot;height&quot;:10511,&quot;width&quot;:7411}"/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PLACING_PICTURE_USER_VIEWPORT" val="{&quot;height&quot;:10511,&quot;width&quot;:7411}"/>
  <p:tag name="KSO_WM_BEAUTIFY_FLAG" val=""/>
</p:tagLst>
</file>

<file path=ppt/tags/tag20.xml><?xml version="1.0" encoding="utf-8"?>
<p:tagLst xmlns:p="http://schemas.openxmlformats.org/presentationml/2006/main">
  <p:tag name="KSO_WM_UNIT_PLACING_PICTURE_USER_VIEWPORT" val="{&quot;height&quot;:10511,&quot;width&quot;:7411}"/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UNIT_PLACING_PICTURE_USER_VIEWPORT" val="{&quot;height&quot;:10511,&quot;width&quot;:7411}"/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UNIT_PLACING_PICTURE_USER_VIEWPORT" val="{&quot;height&quot;:10511,&quot;width&quot;:7411}"/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UNIT_TABLE_BEAUTIFY" val="smartTable{6ab0e0c7-9ef3-4f3a-9f17-4f15085d6031}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UNIT_TABLE_BEAUTIFY" val="smartTable{fcfc9b3c-1caf-4446-9c54-8bd27125cf23}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ISPRING_ULTRA_SCORM_COURSE_ID" val="2F6A98B9-95BD-45DE-BFDC-DFB5EA5F8357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PhiLEw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4YixM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PhiLEy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+GIsT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+GIsT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+GIsT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+GIsTJ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+GIsTL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+GIsTAXZichKDQAA1SEAABcAAAB1bml2ZXJzYWwvdW5pdmVyc2FsLnBuZ+2a+VdS6/rAqdNpVvNU15xLvXmuOZQnp+NAmROna6UNZk61zLxhgqhoKGLTdUiJopaWiZ6sk+KAqZm6EbBDSR5E6jig4lBxFAXBgRAVkbupzr1r3fVd3z/gLn5gb57ns9/9Ps+73+d5n/1C7rEj/jobjTZCIBAdWIBPMASyBgaBfINcvxbU7Gq6MQGeViUF+3tDKF0mk6CwJvZg4EEIpI6wafnct6C8ISEgNAkC0WVqPqtYyIrzYDs4zOfgicuRkuGjebbyAdYHWdHc6rnV9Trn9ev1U78jntz8/fe7cy7o5+8MWPOuevNPOectLV79c+3W9Tt8bm8pM1Zf+Vn69/0bVNjpLpn7IulHxafSBxc9jydtD/9UTKmUUkRSt4hSSmVL3YMsLlSNla0op5EjGYrhmqZRnDFo0lknP1nFSpDpeTOEH1EPuvyMZKjR1lRm558zhnmpPnWneIOKK41V9vV4qyjsrK/7KlBuQwdl/OFner0bvwaUmu0rCUML4ij14K1/ixN+4DdIuIvFBvB0IMdKI+0iao43AlaDxy1aoAVaoAVaoAVaoAVaoAVaoAVaoAVaoAVaoAVa8L8HUAJz9QJLs2X6HtgK02i8rTRbiuvvaPYOd/p8p9lu3PL/g4/hd/5o4HrxWz/9fvihdSk2UfbGknAJtywwH0WJUL2CKlYooSlMF7yyDzmSJXlhXnszbXmsiaGSBPFbnOI5P4xPI5SVFazM3yTLjy07/M0znmNmXq7jr0svr2SFEahhZpqmYppihBrNGGLkDHbVxIgLMKe6wxvjFw71JKW9mTMXTwTMDSVxG/VmjoSALUryljhIXEMvPgxQryhdpulKaTxP/UEvs99j9tXWMK6Xcipe4EZqGkkTjwOZi2OFSEMXqIPTsAfiFHfgvlRAgNJjhppX3grl1bw3MUMs+qRZxqd3JDYmKInGyFc/mbJbC2nzkscsGn3TMdP5A/c527PqIoDh/VzCZ4/s+jgRkHhy0wlPKQJjX+bszJjFIy+5eFBnD6eOZijieSfPksVx11ux4rDRwUj7csF++HCICRm9wjRfmbnwPXnLvpK8OdI0VtjZdlLWG8MJ68aj5EDFzDFBO1fWSpI6JRoq6uKAM32AKs2Ot4ChsxNFnm9FLyQam6rpAelTdaxBLiHudztl9cPYQJEbvdMhkHDLavg6YAOMudUOVlTje4FqfBeiKDT+bKrxs0ZhW+u5M03oNxIUqnFE+P5YetCJHeTSwl2Prp32DJEn/bNmthj/xvFpFY/Z31BRxmzlsVwYixzn55tjaX5d6eaNmwXCiO5eRwJPRrboCKlbN0ie/8s3kPfwSs9bVC4+rvuzIfGiFmmBysOHmGSU/VcTIye4ZfrIW888Txj9R3mxbSn15gZ0S36IXNbPfuzdnrNtu3H7/phWM5sDtoqN5MzpNAQ3DV+s8BIJ00jSh4hXxEWAPX9y6mrKTdprCKS5SBS+fTi23UlUkNnHaXButEsIFVrrw+z/celZiuCCPFC1HIgrd+5kjWwsjlQM4QPqN6+Vyxz339un2otoeIiLuuEqdkp8p3RNBjII0xaAQvC3ZIUOpE0enB1ZvehhdXj4x/toWXWQaUq3nbrOh7jJyLh6uHkg0RJ9yrjdKXLnIhzNHeYZwgC+g0XHB0C5FvI+LVSW+5P7l3YnVQ8ECFOTQ1YtP9e9HMQbi7bcbHhKPhAsvDbR5fvyYu+uH5LuF3FhwTzCIfhv2CPE0ECobsjfBNhd6OHmmnM8N1gKzc8+zTz7iDUYxgm9tNl2Y4nwlZO4jwmOK2cEK+OkeJqI4vKs2B/eogze2XF9Tb+D2VwplpefjGOmF+9NOo1oTTRqLNnzl3zh05I8fW8b7x5ZsH7cjWr9QFHiqxuYEoDk5nXi/n1haNbNATrvDUb6OLKQ5VHgbkdsnfttj0ROxVl/GZAEEaPicrmo77WmZ/ulQgdf4qZKna66WUzB2CNdpmvnhYujEhQGHsH7YBvjc2cf5ddXO0LSkfli4damW1ccnz4spervFy0BQ9t3ijDTFAchjQBw9CN1MbZUb44veprV0OPQyFCrpmPpCi5A/9rpHagiLOqtnUoUwgDc6F57uAKcgjoaj1tkRyFws3lRUzTS3LKMO9qKX8KUlPfE9zYD4bf45WEGDYiSDFFdj2MXD886zQ5SU8YqMlPh2BrGEiaS8AuiiVLLVck8DgtDDZi+XUctiBBrHs3cXZ43I+NC1erUFQnDYJx9JHUUAqmOIuWVKbGXKxqy9DeKkkShTD6SQVOkiA63GUG9xPaKy4vvr+u94BEgqHxERieAmTdkmtjYhHfy8A7O1EftIQcqHxVgbJHf3jVqX+p36lH17heiR2R3c6zaOkC3z/GeFSPoU5/9BWiyLndJLDO6Z6/z0OHXdxYBfdi4jmKjUSluaXJ+Sd8Ffh8ZO8nNXJGlFGEc8EVNWRv/KnueLerrAB9K6b6eOby466ZVNDa28zg74tF5n7KYzUbiVB7gTkiLTxafN7izxrVFqnKdMmpfkNZ3D7tAIOIUw0zO06yxtUv91Mc4qQUMI2nkgb4kHGNSdFR1qa9NfPxuT+oy3XyajlwY9lB2Mk+Py3yIjn2C+7gWXTbZAkZzBtD1eQGri8MVOJMUnWhs6sCk1BhyBS32MjCryhq8X4uXO370lyweEwjxC4NvHNgX2yXJTJO17SPWAuxuSwtbvZduJ77cvecY+wyhpqB2ftl1D9E2O2Zix7mKLAz33gDYz2Rfh71Fh26mkj/qfNRT3jP/7b4qMTzcRS+B+l8u9WXYe/SFMl0nJ/pzzK8+zrq5Du1FHPQrRpZTavGqgdbCNzl70KGyvmPZj/NnWV8Hz0iEIoxRxjz2EDvZofCWcX6RXgN5VtZ80Cp3LGGiOW+ioPz4qieR1dCFl3rOUOUA15kAXVmwM8MtfOB4KoYaSH62V1Vg+ngWt0NA/Tpx+JYEj99xzh5+OrISK8s1m6MtcVP6jtdeOq7veYY8lOn1aNK158Kiwdlb72ruhrpwvZzyx3YIg8iZvL19nAWFR1T56sM6lns5wmjD9iXaVEBwLR5BmrIg2mLnOqwfmqsm/Plbgh16GjxUn7r5F+GDReVUu/eMzzacPuISlaLJRmeHIzPkvfMNH/bB+xuv0vOtYkx2NyyLnbMvTXDTnxSj1//2CEA7iscHyrPqTGQlO51MtsLgekVG8EE3XfwhfNZxX+LXqXP+0fy2FnA5Hdz7O/liXIn0xRW1aIRACvqDtZdgrDYrJEnpqyCnGWAVUK8Cg8UoJf7n1DvnTWyOM9evc0rO5tsi06cOBjMTkfei0eJoMFcf1ZFFU+JH99ladrTmH/K9fQbaaP+TKlyWP0Zp24+gFlsQe+LKwsyVOVZ3wdU6Ln0Hx/HGlIw2nYGUfcxzQKzMFTISXrfO/LqJz6x0DVNdE484sCZGCLHkqNuPT6QK/swhSxnzA7FCr9mLZLwsoq7MaytvP5tx4LixCq3KsZbLQscXbYzyxf4HXGu/BC+Z1Rhuju4PjIDOrybPRhsWwIvOgNfNzRSh3BvtPCnGYkXZy39U8LxpuwF5HSHAkby1vs8toED/SckQLyozowoXeUs9eTQTwEw8yh7EJ0ixETvenxpWju0YVqIKl345xbCiov6dVWe63Kefl+rzKJ8zVmO6jOPCR6Nyau2IWFNg7EGGWjk6isvzXHe7MpKNFwGIkqcpgkVpKiOdnxyuE7HtzxvPbvu89CxdnvylcJCbG9dXkw1OqCJwYiZJ0lzvBTi2KKVUZK75L/wKe/YkXSVBNnWjhOIySJPoy6iVv9WEDo8dTfDsw50Kr0KYgmPRV7lSxMHoNRj6EHMDEj3RQVfC0NOF0cnTrOMTmhAXjz0meAFvF2GUoi/Xi8BKLY73cp8PEZbaHEi6fr4liObhkMuMp7yw35hQJVUl5td+hJIBgmauNONExdv+s3T7IVtn/ajLrO9gu+XlWOrWppUVBYPRcjAC6sDi5YaJj67iGo+Em/7pMzr8rKKk9e8GnvNbwFyzaON1fWQDEFMKrrmcGMQmE1MYRYQ4nI1lL7OgKyjqweb8ncohNC/iYZR6iSdZ65r6AqqaPNr07SoEepqmeAF6VZxWyAIkX02jw2vVUpngTI+bKzBW0rt/uDUuiItqGhKik61aKp2kb+s/tX2jd0kT/c5ZyV9DL1O00HZ82fpkE8aQZbYa8swrDgrt2MVviRt5PL4tqsAMtOlj3tT97QrNj//cwLm7pctP8BbM7qNQGunp0xoMwAeL9Pfik1EVNfvumQAkat+xE+zkmw6HwRJu7MTo+tJfMfQYykSQ0JrM3CxKNAzArchKkXqHKlCrwbq+jSSxiWeafeyXDInpyyzXEKsWe03sczTPSNXd1gBQ2tEyTdUecvf/ehsoVS/Huq/+/DpQ4ZUoYDswLvlrxHCDXn/EshCqvvgf8ZJj/8PP/zCgVOb1PMNbOS2Lo9Rwa43qdJVoV3SzIQy+oGCoaYtgpA4+0HTQV7bkj76t1nnIUa/KjXsT7L356opGD/M94kPxPnvtX1BLAwQUAAIACAD4YixMKwvAbUoAAABrAAAAGwAAAHVuaXZlcnNhbC91bml2ZXJzYWwucG5nLnhtbLOxr8jNUShLLSrOzM+zVTLUM1Cyt+PlsikoSi3LTC1XqACKGekZQICSQiUqtzwzpSQDKGRgbowQzEjNTM8osVWyMDCFC+oDzQQAUEsBAgAAFAACAAgA+GIsTBUOrShkBAAABxEAAB0AAAAAAAAAAQAAAAAAAAAAAHVuaXZlcnNhbC9jb21tb25fbWVzc2FnZXMubG5nUEsBAgAAFAACAAgA+GIsTAh+CyMpAwAAhgwAACcAAAAAAAAAAQAAAAAAnwQAAHVuaXZlcnNhbC9mbGFzaF9wdWJsaXNoaW5nX3NldHRpbmdzLnhtbFBLAQIAABQAAgAIAPhiLEy1/AlkugIAAFUKAAAhAAAAAAAAAAEAAAAAAA0IAAB1bml2ZXJzYWwvZmxhc2hfc2tpbl9zZXR0aW5ncy54bWxQSwECAAAUAAIACAD4YixMKpYPZ/4CAACXCwAAJgAAAAAAAAABAAAAAAAGCwAAdW5pdmVyc2FsL2h0bWxfcHVibGlzaGluZ19zZXR0aW5ncy54bWxQSwECAAAUAAIACAD4YixMaHFSkZoBAAAfBgAAHwAAAAAAAAABAAAAAABIDgAAdW5pdmVyc2FsL2h0bWxfc2tpbl9zZXR0aW5ncy5qc1BLAQIAABQAAgAIAPhiLEw9PC/RwQAAAOUBAAAaAAAAAAAAAAEAAAAAAB8QAAB1bml2ZXJzYWwvaTE4bl9wcmVzZXRzLnhtbFBLAQIAABQAAgAIAPhiLEya+ZZkawAAAGsAAAAcAAAAAAAAAAEAAAAAABgRAAB1bml2ZXJzYWwvbG9jYWxfc2V0dGluZ3MueG1sUEsBAgAAFAACAAgARJRXRyO0Tvv7AgAAsAgAABQAAAAAAAAAAQAAAAAAvREAAHVuaXZlcnNhbC9wbGF5ZXIueG1sUEsBAgAAFAACAAgA+GIsTLCHI/RsAQAA9wIAACkAAAAAAAAAAQAAAAAA6hQAAHVuaXZlcnNhbC9za2luX2N1c3RvbWl6YXRpb25fc2V0dGluZ3MueG1sUEsBAgAAFAACAAgA+GIsTAXZichKDQAA1SEAABcAAAAAAAAAAAAAAAAAnRYAAHVuaXZlcnNhbC91bml2ZXJzYWwucG5nUEsBAgAAFAACAAgA+GIsTCsLwG1KAAAAawAAABsAAAAAAAAAAQAAAAAAHCQAAHVuaXZlcnNhbC91bml2ZXJzYWwucG5nLnhtbFBLBQYAAAAACwALAEkDAACfJAAAAAA="/>
  <p:tag name="ISPRING_PRESENTATION_TITLE" val="区块链比特币"/>
  <p:tag name="ISPRING_SCORM_RATE_QUIZZES" val="0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D:\ppt\第11批\638556"/>
  <p:tag name="ISPRING_FIRST_PUBLISH" val="1"/>
  <p:tag name="KSO_WPP_MARK_KEY" val="fd420aed-48f7-4d1f-8b64-e90315e41a18"/>
  <p:tag name="COMMONDATA" val="eyJoZGlkIjoiODllNWI3YjYyY2Y3MGE1YzU4YTc2OGFkZGZmYWZhNjQifQ==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ngh3mzi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5275</Words>
  <Application>WPS 演示</Application>
  <PresentationFormat>宽屏</PresentationFormat>
  <Paragraphs>584</Paragraphs>
  <Slides>21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字魂59号-创粗黑</vt:lpstr>
      <vt:lpstr>黑体</vt:lpstr>
      <vt:lpstr>方正细谭黑简体</vt:lpstr>
      <vt:lpstr>Agency FB</vt:lpstr>
      <vt:lpstr>Algerian</vt:lpstr>
      <vt:lpstr>Open Sans</vt:lpstr>
      <vt:lpstr>Wingdings</vt:lpstr>
      <vt:lpstr>微软雅黑</vt:lpstr>
      <vt:lpstr>Arial Unicode MS</vt:lpstr>
      <vt:lpstr>Gill Sans</vt:lpstr>
      <vt:lpstr>Segoe Print</vt:lpstr>
      <vt:lpstr>等线</vt:lpstr>
      <vt:lpstr>Gill Sans MT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第一PPT，www.1ppt.com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区块链比特币</dc:title>
  <dc:creator>第一PPT</dc:creator>
  <cp:keywords>www.1ppt.com</cp:keywords>
  <dc:description>www.1ppt.com</dc:description>
  <cp:lastModifiedBy>千帆过尽</cp:lastModifiedBy>
  <cp:revision>115</cp:revision>
  <dcterms:created xsi:type="dcterms:W3CDTF">2018-03-25T01:21:00Z</dcterms:created>
  <dcterms:modified xsi:type="dcterms:W3CDTF">2023-04-13T10:05:36Z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317624C130E243488D6AD2E71E8F5BC5</vt:lpwstr>
  </property>
</Properties>
</file>