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27"/>
  </p:handoutMasterIdLst>
  <p:sldIdLst>
    <p:sldId id="257" r:id="rId4"/>
    <p:sldId id="283" r:id="rId6"/>
    <p:sldId id="381" r:id="rId7"/>
    <p:sldId id="309" r:id="rId8"/>
    <p:sldId id="382" r:id="rId9"/>
    <p:sldId id="313" r:id="rId10"/>
    <p:sldId id="383" r:id="rId11"/>
    <p:sldId id="391" r:id="rId12"/>
    <p:sldId id="311" r:id="rId13"/>
    <p:sldId id="386" r:id="rId14"/>
    <p:sldId id="384" r:id="rId15"/>
    <p:sldId id="393" r:id="rId16"/>
    <p:sldId id="385" r:id="rId17"/>
    <p:sldId id="307" r:id="rId18"/>
    <p:sldId id="388" r:id="rId19"/>
    <p:sldId id="387" r:id="rId20"/>
    <p:sldId id="397" r:id="rId21"/>
    <p:sldId id="390" r:id="rId22"/>
    <p:sldId id="398" r:id="rId23"/>
    <p:sldId id="392" r:id="rId24"/>
    <p:sldId id="395" r:id="rId25"/>
    <p:sldId id="285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-1017" y="-54"/>
      </p:cViewPr>
      <p:guideLst>
        <p:guide orient="horz" pos="663"/>
        <p:guide pos="544"/>
      </p:guideLst>
    </p:cSldViewPr>
  </p:slideViewPr>
  <p:outlineViewPr>
    <p:cViewPr>
      <p:scale>
        <a:sx n="33" d="100"/>
        <a:sy n="33" d="100"/>
      </p:scale>
      <p:origin x="0" y="-8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08"/>
    </p:cViewPr>
  </p:sorterViewPr>
  <p:notesViewPr>
    <p:cSldViewPr snapToGrid="0">
      <p:cViewPr varScale="1">
        <p:scale>
          <a:sx n="84" d="100"/>
          <a:sy n="84" d="100"/>
        </p:scale>
        <p:origin x="31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88F65-4863-40E8-B262-4833E1146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83C1F-AF04-47AC-ADB1-8A15ADFC75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457200" y="131989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zh-CN" altLang="en-US" dirty="0"/>
              <a:t>课程名称</a:t>
            </a:r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48200" y="745200"/>
            <a:ext cx="5961600" cy="3353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48200" y="4253023"/>
            <a:ext cx="5961600" cy="41369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280180" y="8586042"/>
            <a:ext cx="4297641" cy="3622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500" tIns="46751" rIns="93500" bIns="46751" numCol="1" anchor="ctr" anchorCtr="0" compatLnSpc="1"/>
          <a:lstStyle>
            <a:lvl1pPr algn="ctr" defTabSz="935355" fontAlgn="base">
              <a:defRPr sz="1000" b="0" i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dirty="0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>
          <a:xfrm>
            <a:off x="3701733" y="8584741"/>
            <a:ext cx="29718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r>
              <a:rPr lang="en-US" altLang="zh-CN" dirty="0"/>
              <a:t>Page </a:t>
            </a:r>
            <a:fld id="{C41759AC-FA0D-46A4-B807-2F647DED1AA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171450" indent="-171450" algn="l" defTabSz="914400" rtl="0" eaLnBrk="1" latinLnBrk="0" hangingPunct="1">
      <a:lnSpc>
        <a:spcPct val="130000"/>
      </a:lnSpc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用子任务方式表述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例如 成本，布线，供电，业务</a:t>
            </a:r>
            <a:r>
              <a:rPr lang="zh-CN" altLang="en-US"/>
              <a:t>安全，用户安全，功能</a:t>
            </a:r>
            <a:r>
              <a:rPr lang="zh-CN" altLang="en-US" dirty="0"/>
              <a:t>分区。。。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课程名称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59AC-FA0D-46A4-B807-2F647DED1A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封面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412875"/>
            <a:ext cx="12192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63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63600" y="1392241"/>
            <a:ext cx="7071784" cy="16668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66375" name="Text Box 7"/>
          <p:cNvSpPr txBox="1">
            <a:spLocks noChangeArrowheads="1"/>
          </p:cNvSpPr>
          <p:nvPr/>
        </p:nvSpPr>
        <p:spPr bwMode="auto">
          <a:xfrm>
            <a:off x="9632951" y="4094163"/>
            <a:ext cx="1460584" cy="265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0101" tIns="40052" rIns="80101" bIns="40052">
            <a:spAutoFit/>
          </a:bodyPr>
          <a:lstStyle/>
          <a:p>
            <a:pPr defTabSz="802005" eaLnBrk="0" fontAlgn="base" hangingPunct="0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MS PGothic" panose="020B0600070205080204" pitchFamily="34" charset="-128"/>
              </a:rPr>
              <a:t>www.huawei.com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MS PGothic" panose="020B0600070205080204" pitchFamily="34" charset="-128"/>
            </a:endParaRPr>
          </a:p>
        </p:txBody>
      </p:sp>
      <p:sp>
        <p:nvSpPr>
          <p:cNvPr id="1466382" name="Rectangle 14"/>
          <p:cNvSpPr>
            <a:spLocks noChangeArrowheads="1"/>
          </p:cNvSpPr>
          <p:nvPr/>
        </p:nvSpPr>
        <p:spPr bwMode="auto">
          <a:xfrm>
            <a:off x="874184" y="6207128"/>
            <a:ext cx="5836974" cy="2963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2005" eaLnBrk="0" fontAlgn="base" hangingPunct="0"/>
            <a:r>
              <a: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Copyright © Huawei Technologies Co., Ltd. All rights reserved. </a:t>
            </a:r>
            <a:endParaRPr lang="en-US" altLang="zh-CN" sz="1400" b="1" i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66384" name="Text Box 16"/>
          <p:cNvSpPr txBox="1">
            <a:spLocks noChangeArrowheads="1"/>
          </p:cNvSpPr>
          <p:nvPr/>
        </p:nvSpPr>
        <p:spPr bwMode="auto">
          <a:xfrm>
            <a:off x="-2624667" y="-54636"/>
            <a:ext cx="2624667" cy="527772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80139" tIns="40069" rIns="80139" bIns="40069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英文标题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:32-35pt  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R153 G0 B0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中文字体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微软雅黑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英文字体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Arial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中文标题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:30-32pt  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R153 G0 B0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中文字体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微软雅黑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英文字体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Arial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:20-22pt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子目录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(2-5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级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:18pt  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黑色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中文字体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微软雅黑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英文字体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Arial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:18-20pt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子目录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(2-5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级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):18pt 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黑色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中文字体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微软雅黑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英文字体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Arial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629" y="5403459"/>
            <a:ext cx="1080000" cy="1099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smtClean="0">
                <a:latin typeface="微软雅黑" panose="020B0503020204020204" pitchFamily="34" charset="-122"/>
              </a:rPr>
            </a:fld>
            <a:endParaRPr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latin typeface="微软雅黑" panose="020B0503020204020204" pitchFamily="34" charset="-122"/>
              </a:rPr>
              <a:t>Page</a:t>
            </a:r>
            <a:fld id="{09F8CA13-6817-4D26-B6E5-2EECD94D1A30}" type="slidenum">
              <a:rPr smtClean="0">
                <a:latin typeface="微软雅黑" panose="020B0503020204020204" pitchFamily="34" charset="-122"/>
              </a:rPr>
            </a:fld>
            <a:endParaRPr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latin typeface="微软雅黑" panose="020B0503020204020204" pitchFamily="34" charset="-122"/>
              </a:rPr>
              <a:t>Page</a:t>
            </a:r>
            <a:fld id="{DBB3C000-297E-4DA1-B17C-94F96E9CD7D1}" type="slidenum">
              <a:rPr smtClean="0">
                <a:latin typeface="微软雅黑" panose="020B0503020204020204" pitchFamily="34" charset="-122"/>
              </a:rPr>
            </a:fld>
            <a:endParaRPr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346" name="Picture 2" descr="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391277"/>
            <a:ext cx="12189884" cy="466723"/>
          </a:xfrm>
          <a:prstGeom prst="rect">
            <a:avLst/>
          </a:prstGeom>
          <a:noFill/>
        </p:spPr>
      </p:pic>
      <p:sp>
        <p:nvSpPr>
          <p:cNvPr id="14653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55139" y="358778"/>
            <a:ext cx="10308167" cy="868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114" tIns="40058" rIns="80114" bIns="40058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65394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376364"/>
            <a:ext cx="10572749" cy="42132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127" tIns="40065" rIns="80127" bIns="4006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65398" name="Rectangle 54"/>
          <p:cNvSpPr>
            <a:spLocks noChangeAspect="1" noChangeArrowheads="1"/>
          </p:cNvSpPr>
          <p:nvPr/>
        </p:nvSpPr>
        <p:spPr bwMode="auto">
          <a:xfrm>
            <a:off x="874183" y="6498513"/>
            <a:ext cx="5836974" cy="2963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2005" eaLnBrk="0" fontAlgn="base" hangingPunct="0"/>
            <a:r>
              <a:rPr lang="en-US" altLang="zh-CN" sz="1400" b="1" i="0" dirty="0">
                <a:latin typeface="微软雅黑" panose="020B0503020204020204" pitchFamily="34" charset="-122"/>
                <a:ea typeface="MS PGothic" panose="020B0600070205080204" pitchFamily="34" charset="-128"/>
                <a:cs typeface="Arial" panose="020B0604020202020204" pitchFamily="34" charset="0"/>
              </a:rPr>
              <a:t>Copyright © Huawei Technologies Co., Ltd. All rights reserved. </a:t>
            </a:r>
            <a:endParaRPr lang="en-US" altLang="zh-CN" sz="1400" b="1" i="0" dirty="0">
              <a:latin typeface="微软雅黑" panose="020B0503020204020204" pitchFamily="34" charset="-122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65402" name="Rectangle 58"/>
          <p:cNvSpPr>
            <a:spLocks noChangeArrowheads="1"/>
          </p:cNvSpPr>
          <p:nvPr/>
        </p:nvSpPr>
        <p:spPr bwMode="auto">
          <a:xfrm>
            <a:off x="-2544233" y="-73809"/>
            <a:ext cx="2459567" cy="5307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R153 G0 B0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中文字体 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微软雅黑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英文字体 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Arial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R153 G0 B0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中文字体 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微软雅黑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英文字体 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Arial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:20-22pt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:18pt  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黑色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中文字体 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微软雅黑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英文字体 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Arial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:18-20pt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黑色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中文字体 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微软雅黑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英文字体 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Arial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65403" name="Rectangle 59"/>
          <p:cNvSpPr>
            <a:spLocks noChangeArrowheads="1"/>
          </p:cNvSpPr>
          <p:nvPr/>
        </p:nvSpPr>
        <p:spPr bwMode="auto">
          <a:xfrm>
            <a:off x="12266090" y="1122766"/>
            <a:ext cx="1399116" cy="2005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配色参考方案：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建议同一页面内不超过四种颜色，以下是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组配色方案，同一页面内只选择一组使用。（仅供参考）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65404" name="Rectangle 60"/>
          <p:cNvSpPr>
            <a:spLocks noChangeArrowheads="1"/>
          </p:cNvSpPr>
          <p:nvPr/>
        </p:nvSpPr>
        <p:spPr bwMode="auto">
          <a:xfrm>
            <a:off x="12266090" y="-61913"/>
            <a:ext cx="1399116" cy="8382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客户或者合作伙伴的标志放在右上角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65406" name="Group 62"/>
          <p:cNvGrpSpPr/>
          <p:nvPr/>
        </p:nvGrpSpPr>
        <p:grpSpPr bwMode="auto">
          <a:xfrm>
            <a:off x="12473523" y="3789362"/>
            <a:ext cx="986367" cy="182563"/>
            <a:chOff x="5893" y="2387"/>
            <a:chExt cx="466" cy="115"/>
          </a:xfrm>
        </p:grpSpPr>
        <p:sp>
          <p:nvSpPr>
            <p:cNvPr id="1465407" name="Rectangle 63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08" name="Rectangle 64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09" name="Rectangle 65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10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65411" name="Group 67"/>
          <p:cNvGrpSpPr/>
          <p:nvPr/>
        </p:nvGrpSpPr>
        <p:grpSpPr bwMode="auto">
          <a:xfrm>
            <a:off x="12473523" y="4005265"/>
            <a:ext cx="986367" cy="182563"/>
            <a:chOff x="5893" y="2523"/>
            <a:chExt cx="466" cy="115"/>
          </a:xfrm>
        </p:grpSpPr>
        <p:sp>
          <p:nvSpPr>
            <p:cNvPr id="1465412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13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14" name="Rectangle 70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15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65416" name="Group 72"/>
          <p:cNvGrpSpPr/>
          <p:nvPr/>
        </p:nvGrpSpPr>
        <p:grpSpPr bwMode="auto">
          <a:xfrm>
            <a:off x="12473523" y="4221165"/>
            <a:ext cx="986367" cy="182563"/>
            <a:chOff x="5893" y="2659"/>
            <a:chExt cx="466" cy="115"/>
          </a:xfrm>
        </p:grpSpPr>
        <p:sp>
          <p:nvSpPr>
            <p:cNvPr id="1465417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18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19" name="Rectangle 75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20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65421" name="Group 77"/>
          <p:cNvGrpSpPr/>
          <p:nvPr/>
        </p:nvGrpSpPr>
        <p:grpSpPr bwMode="auto">
          <a:xfrm>
            <a:off x="12473523" y="3573463"/>
            <a:ext cx="986367" cy="188912"/>
            <a:chOff x="5893" y="2251"/>
            <a:chExt cx="466" cy="119"/>
          </a:xfrm>
        </p:grpSpPr>
        <p:sp>
          <p:nvSpPr>
            <p:cNvPr id="1465422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23" name="Rectangle 79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24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25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65426" name="Group 82"/>
          <p:cNvGrpSpPr/>
          <p:nvPr/>
        </p:nvGrpSpPr>
        <p:grpSpPr bwMode="auto">
          <a:xfrm>
            <a:off x="12473523" y="4581526"/>
            <a:ext cx="986367" cy="182563"/>
            <a:chOff x="5893" y="2886"/>
            <a:chExt cx="466" cy="115"/>
          </a:xfrm>
        </p:grpSpPr>
        <p:sp>
          <p:nvSpPr>
            <p:cNvPr id="1465427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28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29" name="Rectangle 85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30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65431" name="Group 87"/>
          <p:cNvGrpSpPr/>
          <p:nvPr/>
        </p:nvGrpSpPr>
        <p:grpSpPr bwMode="auto">
          <a:xfrm>
            <a:off x="12473523" y="4797426"/>
            <a:ext cx="986367" cy="182563"/>
            <a:chOff x="5893" y="3022"/>
            <a:chExt cx="466" cy="115"/>
          </a:xfrm>
        </p:grpSpPr>
        <p:sp>
          <p:nvSpPr>
            <p:cNvPr id="1465432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33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34" name="Rectangle 90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35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65436" name="Group 92"/>
          <p:cNvGrpSpPr/>
          <p:nvPr/>
        </p:nvGrpSpPr>
        <p:grpSpPr bwMode="auto">
          <a:xfrm>
            <a:off x="12473523" y="5013326"/>
            <a:ext cx="986367" cy="182563"/>
            <a:chOff x="5893" y="3158"/>
            <a:chExt cx="466" cy="115"/>
          </a:xfrm>
        </p:grpSpPr>
        <p:sp>
          <p:nvSpPr>
            <p:cNvPr id="1465437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38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39" name="Rectangle 95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40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65441" name="Group 97"/>
          <p:cNvGrpSpPr/>
          <p:nvPr/>
        </p:nvGrpSpPr>
        <p:grpSpPr bwMode="auto">
          <a:xfrm>
            <a:off x="12473523" y="5373690"/>
            <a:ext cx="986367" cy="182563"/>
            <a:chOff x="5893" y="3385"/>
            <a:chExt cx="466" cy="115"/>
          </a:xfrm>
        </p:grpSpPr>
        <p:sp>
          <p:nvSpPr>
            <p:cNvPr id="1465442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43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44" name="Rectangle 100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45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65446" name="Group 102"/>
          <p:cNvGrpSpPr/>
          <p:nvPr/>
        </p:nvGrpSpPr>
        <p:grpSpPr bwMode="auto">
          <a:xfrm>
            <a:off x="12473523" y="5589590"/>
            <a:ext cx="986367" cy="182563"/>
            <a:chOff x="5893" y="3521"/>
            <a:chExt cx="466" cy="115"/>
          </a:xfrm>
        </p:grpSpPr>
        <p:sp>
          <p:nvSpPr>
            <p:cNvPr id="1465447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48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49" name="Rectangle 105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50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65451" name="Group 107"/>
          <p:cNvGrpSpPr/>
          <p:nvPr/>
        </p:nvGrpSpPr>
        <p:grpSpPr bwMode="auto">
          <a:xfrm>
            <a:off x="12473523" y="5805490"/>
            <a:ext cx="986367" cy="182563"/>
            <a:chOff x="5893" y="3657"/>
            <a:chExt cx="466" cy="115"/>
          </a:xfrm>
        </p:grpSpPr>
        <p:sp>
          <p:nvSpPr>
            <p:cNvPr id="1465452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53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54" name="Rectangle 110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55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65456" name="Group 112"/>
          <p:cNvGrpSpPr/>
          <p:nvPr/>
        </p:nvGrpSpPr>
        <p:grpSpPr bwMode="auto">
          <a:xfrm>
            <a:off x="12473523" y="6165853"/>
            <a:ext cx="986367" cy="182563"/>
            <a:chOff x="5893" y="3884"/>
            <a:chExt cx="466" cy="115"/>
          </a:xfrm>
        </p:grpSpPr>
        <p:sp>
          <p:nvSpPr>
            <p:cNvPr id="1465457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58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59" name="Rectangle 115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60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65461" name="Group 117"/>
          <p:cNvGrpSpPr/>
          <p:nvPr/>
        </p:nvGrpSpPr>
        <p:grpSpPr bwMode="auto">
          <a:xfrm>
            <a:off x="12473523" y="6391278"/>
            <a:ext cx="986367" cy="182563"/>
            <a:chOff x="5893" y="4026"/>
            <a:chExt cx="466" cy="115"/>
          </a:xfrm>
        </p:grpSpPr>
        <p:sp>
          <p:nvSpPr>
            <p:cNvPr id="1465462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63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64" name="Rectangle 120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65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65466" name="Group 122"/>
          <p:cNvGrpSpPr/>
          <p:nvPr/>
        </p:nvGrpSpPr>
        <p:grpSpPr bwMode="auto">
          <a:xfrm>
            <a:off x="12473523" y="6615114"/>
            <a:ext cx="986367" cy="182563"/>
            <a:chOff x="5893" y="4167"/>
            <a:chExt cx="466" cy="115"/>
          </a:xfrm>
        </p:grpSpPr>
        <p:sp>
          <p:nvSpPr>
            <p:cNvPr id="1465467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68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69" name="Rectangle 125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65470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65471" name="Rectangle 127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128000" y="6498513"/>
            <a:ext cx="849262" cy="2963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>
            <a:lvl1pPr>
              <a:defRPr lang="en-US" altLang="zh-CN" sz="1400" b="1" i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 defTabSz="802005" eaLnBrk="0" fontAlgn="base" hangingPunct="0"/>
            <a:r>
              <a:rPr lang="en-US" dirty="0">
                <a:latin typeface="微软雅黑" panose="020B0503020204020204" pitchFamily="34" charset="-122"/>
              </a:rPr>
              <a:t>Page</a:t>
            </a:r>
            <a:fld id="{D4789C36-C1FE-4AFB-B45B-65918AF97793}" type="slidenum">
              <a:rPr smtClean="0">
                <a:latin typeface="微软雅黑" panose="020B0503020204020204" pitchFamily="34" charset="-122"/>
              </a:rPr>
            </a:fld>
            <a:endParaRPr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256" y="6484819"/>
            <a:ext cx="1306419" cy="313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802005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1pPr>
      <a:lvl2pPr algn="l" defTabSz="802005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2pPr>
      <a:lvl3pPr algn="l" defTabSz="802005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3pPr>
      <a:lvl4pPr algn="l" defTabSz="802005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4pPr>
      <a:lvl5pPr algn="l" defTabSz="802005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5pPr>
      <a:lvl6pPr marL="457200" algn="l" defTabSz="802005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6pPr>
      <a:lvl7pPr marL="914400" algn="l" defTabSz="802005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7pPr>
      <a:lvl8pPr marL="1371600" algn="l" defTabSz="802005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8pPr>
      <a:lvl9pPr marL="1828800" algn="l" defTabSz="802005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1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80808"/>
        </a:buClr>
        <a:buSzPct val="50000"/>
        <a:buFont typeface="Wingdings" panose="05000000000000000000" pitchFamily="2" charset="2"/>
        <a:buChar char="p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4pPr>
      <a:lvl5pPr marL="1800225" indent="-2000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5pPr>
      <a:lvl6pPr marL="2257425" indent="-2000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4625" indent="-2000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1825" indent="-2000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29025" indent="-2000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9444" name="Picture 4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3604"/>
            <a:ext cx="12192000" cy="931863"/>
          </a:xfrm>
          <a:prstGeom prst="rect">
            <a:avLst/>
          </a:prstGeom>
          <a:noFill/>
        </p:spPr>
      </p:pic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5364126" y="2446917"/>
            <a:ext cx="1463752" cy="76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48" tIns="41724" rIns="83448" bIns="41724">
            <a:spAutoFit/>
          </a:bodyPr>
          <a:lstStyle>
            <a:lvl1pPr defTabSz="835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35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35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35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35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4400" b="0" i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 谢</a:t>
            </a:r>
            <a:endParaRPr lang="en-US" altLang="zh-CN" sz="4400" b="0" i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4634181" y="3429000"/>
            <a:ext cx="2923639" cy="48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48" tIns="41724" rIns="83448" bIns="41724">
            <a:spAutoFit/>
          </a:bodyPr>
          <a:lstStyle>
            <a:lvl1pPr defTabSz="835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35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35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35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35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600" b="0" i="0" dirty="0">
                <a:solidFill>
                  <a:srgbClr val="666666"/>
                </a:solidFill>
                <a:latin typeface="微软雅黑" panose="020B0503020204020204" pitchFamily="34" charset="-122"/>
                <a:ea typeface="MS PGothic" panose="020B0600070205080204" pitchFamily="34" charset="-128"/>
                <a:cs typeface="Arial" panose="020B0604020202020204" pitchFamily="34" charset="0"/>
              </a:rPr>
              <a:t>www.huawei.com</a:t>
            </a:r>
            <a:endParaRPr lang="en-US" altLang="zh-CN" sz="2600" b="0" i="0" dirty="0">
              <a:solidFill>
                <a:srgbClr val="990000"/>
              </a:solidFill>
              <a:latin typeface="微软雅黑" panose="020B0503020204020204" pitchFamily="34" charset="-122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01625" indent="-301625" algn="l" defTabSz="802005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755" algn="l" defTabSz="802005" rtl="0" fontAlgn="base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02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74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46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18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290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alent.huaweiuniversity.com/portal/courses/HuaweiX+EBGTC00000336/abou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www.bilibili.com/video/BV155411c7hG?p=23&amp;vd_source=1d918a3a7e06a5491583f01c90116582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hyperlink" Target="https://www.bilibili.com/video/BV155411c7hG?p=30&amp;vd_source=1d918a3a7e06a5491583f01c9011658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hyperlink" Target="https://cloud.tencent.com/developer/article/167811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hyperlink" Target="https://www.bilibili.com/video/BV1KY411t75D/?spm_id_from=333.337.search-card.all.click&amp;vd_source=1d918a3a7e06a5491583f01c90116582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z="3500" b="1" dirty="0"/>
              <a:t>校园网组网实验</a:t>
            </a:r>
            <a:endParaRPr lang="zh-CN" altLang="en-US" sz="3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-22008" y="2330"/>
            <a:ext cx="10308167" cy="868363"/>
          </a:xfrm>
        </p:spPr>
        <p:txBody>
          <a:bodyPr/>
          <a:lstStyle/>
          <a:p>
            <a:r>
              <a:rPr lang="zh-CN" altLang="en-US" dirty="0"/>
              <a:t>实验拓扑：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grpSp>
        <p:nvGrpSpPr>
          <p:cNvPr id="2" name="组合 315"/>
          <p:cNvGrpSpPr/>
          <p:nvPr/>
        </p:nvGrpSpPr>
        <p:grpSpPr bwMode="auto">
          <a:xfrm>
            <a:off x="1946790" y="3908630"/>
            <a:ext cx="765721" cy="179969"/>
            <a:chOff x="2851150" y="1166813"/>
            <a:chExt cx="923925" cy="203200"/>
          </a:xfrm>
        </p:grpSpPr>
        <p:sp>
          <p:nvSpPr>
            <p:cNvPr id="5" name="Freeform 240"/>
            <p:cNvSpPr/>
            <p:nvPr/>
          </p:nvSpPr>
          <p:spPr bwMode="auto">
            <a:xfrm>
              <a:off x="2851150" y="1166813"/>
              <a:ext cx="923925" cy="188913"/>
            </a:xfrm>
            <a:custGeom>
              <a:avLst/>
              <a:gdLst>
                <a:gd name="T0" fmla="*/ 2147483647 w 2201"/>
                <a:gd name="T1" fmla="*/ 2147483647 h 447"/>
                <a:gd name="T2" fmla="*/ 2147483647 w 2201"/>
                <a:gd name="T3" fmla="*/ 2147483647 h 447"/>
                <a:gd name="T4" fmla="*/ 2147483647 w 2201"/>
                <a:gd name="T5" fmla="*/ 2147483647 h 447"/>
                <a:gd name="T6" fmla="*/ 2147483647 w 2201"/>
                <a:gd name="T7" fmla="*/ 2147483647 h 447"/>
                <a:gd name="T8" fmla="*/ 2147483647 w 2201"/>
                <a:gd name="T9" fmla="*/ 2147483647 h 447"/>
                <a:gd name="T10" fmla="*/ 2147483647 w 2201"/>
                <a:gd name="T11" fmla="*/ 2147483647 h 447"/>
                <a:gd name="T12" fmla="*/ 2147483647 w 2201"/>
                <a:gd name="T13" fmla="*/ 2147483647 h 447"/>
                <a:gd name="T14" fmla="*/ 2147483647 w 2201"/>
                <a:gd name="T15" fmla="*/ 2147483647 h 447"/>
                <a:gd name="T16" fmla="*/ 2147483647 w 2201"/>
                <a:gd name="T17" fmla="*/ 2147483647 h 447"/>
                <a:gd name="T18" fmla="*/ 2147483647 w 2201"/>
                <a:gd name="T19" fmla="*/ 2147483647 h 447"/>
                <a:gd name="T20" fmla="*/ 2147483647 w 2201"/>
                <a:gd name="T21" fmla="*/ 2147483647 h 447"/>
                <a:gd name="T22" fmla="*/ 2147483647 w 2201"/>
                <a:gd name="T23" fmla="*/ 2147483647 h 447"/>
                <a:gd name="T24" fmla="*/ 2147483647 w 2201"/>
                <a:gd name="T25" fmla="*/ 2147483647 h 447"/>
                <a:gd name="T26" fmla="*/ 2147483647 w 2201"/>
                <a:gd name="T27" fmla="*/ 2147483647 h 447"/>
                <a:gd name="T28" fmla="*/ 2147483647 w 2201"/>
                <a:gd name="T29" fmla="*/ 2147483647 h 447"/>
                <a:gd name="T30" fmla="*/ 2147483647 w 2201"/>
                <a:gd name="T31" fmla="*/ 2147483647 h 447"/>
                <a:gd name="T32" fmla="*/ 2147483647 w 2201"/>
                <a:gd name="T33" fmla="*/ 2147483647 h 447"/>
                <a:gd name="T34" fmla="*/ 0 w 2201"/>
                <a:gd name="T35" fmla="*/ 2147483647 h 447"/>
                <a:gd name="T36" fmla="*/ 0 w 2201"/>
                <a:gd name="T37" fmla="*/ 2147483647 h 447"/>
                <a:gd name="T38" fmla="*/ 2147483647 w 2201"/>
                <a:gd name="T39" fmla="*/ 0 h 447"/>
                <a:gd name="T40" fmla="*/ 2147483647 w 2201"/>
                <a:gd name="T41" fmla="*/ 0 h 447"/>
                <a:gd name="T42" fmla="*/ 2147483647 w 2201"/>
                <a:gd name="T43" fmla="*/ 2147483647 h 447"/>
                <a:gd name="T44" fmla="*/ 2147483647 w 2201"/>
                <a:gd name="T45" fmla="*/ 2147483647 h 447"/>
                <a:gd name="T46" fmla="*/ 2147483647 w 2201"/>
                <a:gd name="T47" fmla="*/ 2147483647 h 4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01"/>
                <a:gd name="T73" fmla="*/ 0 h 447"/>
                <a:gd name="T74" fmla="*/ 2201 w 2201"/>
                <a:gd name="T75" fmla="*/ 447 h 4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01" h="447">
                  <a:moveTo>
                    <a:pt x="2074" y="447"/>
                  </a:moveTo>
                  <a:lnTo>
                    <a:pt x="2074" y="447"/>
                  </a:lnTo>
                  <a:lnTo>
                    <a:pt x="1917" y="447"/>
                  </a:lnTo>
                  <a:cubicBezTo>
                    <a:pt x="1899" y="447"/>
                    <a:pt x="1884" y="432"/>
                    <a:pt x="1884" y="413"/>
                  </a:cubicBezTo>
                  <a:cubicBezTo>
                    <a:pt x="1884" y="395"/>
                    <a:pt x="1899" y="380"/>
                    <a:pt x="1917" y="380"/>
                  </a:cubicBezTo>
                  <a:lnTo>
                    <a:pt x="2074" y="380"/>
                  </a:lnTo>
                  <a:cubicBezTo>
                    <a:pt x="2107" y="380"/>
                    <a:pt x="2134" y="353"/>
                    <a:pt x="2134" y="319"/>
                  </a:cubicBezTo>
                  <a:lnTo>
                    <a:pt x="2134" y="127"/>
                  </a:lnTo>
                  <a:cubicBezTo>
                    <a:pt x="2134" y="94"/>
                    <a:pt x="2107" y="67"/>
                    <a:pt x="2074" y="67"/>
                  </a:cubicBezTo>
                  <a:lnTo>
                    <a:pt x="127" y="67"/>
                  </a:lnTo>
                  <a:cubicBezTo>
                    <a:pt x="94" y="67"/>
                    <a:pt x="67" y="94"/>
                    <a:pt x="67" y="127"/>
                  </a:cubicBezTo>
                  <a:lnTo>
                    <a:pt x="67" y="319"/>
                  </a:lnTo>
                  <a:cubicBezTo>
                    <a:pt x="67" y="353"/>
                    <a:pt x="94" y="380"/>
                    <a:pt x="127" y="380"/>
                  </a:cubicBezTo>
                  <a:lnTo>
                    <a:pt x="1729" y="380"/>
                  </a:lnTo>
                  <a:cubicBezTo>
                    <a:pt x="1748" y="380"/>
                    <a:pt x="1763" y="395"/>
                    <a:pt x="1763" y="413"/>
                  </a:cubicBezTo>
                  <a:cubicBezTo>
                    <a:pt x="1763" y="432"/>
                    <a:pt x="1748" y="447"/>
                    <a:pt x="1729" y="447"/>
                  </a:cubicBezTo>
                  <a:lnTo>
                    <a:pt x="127" y="447"/>
                  </a:lnTo>
                  <a:cubicBezTo>
                    <a:pt x="57" y="447"/>
                    <a:pt x="0" y="390"/>
                    <a:pt x="0" y="319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2074" y="0"/>
                  </a:lnTo>
                  <a:cubicBezTo>
                    <a:pt x="2144" y="0"/>
                    <a:pt x="2201" y="57"/>
                    <a:pt x="2201" y="127"/>
                  </a:cubicBezTo>
                  <a:lnTo>
                    <a:pt x="2201" y="319"/>
                  </a:lnTo>
                  <a:cubicBezTo>
                    <a:pt x="2201" y="390"/>
                    <a:pt x="2144" y="447"/>
                    <a:pt x="2074" y="447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41"/>
            <p:cNvSpPr/>
            <p:nvPr/>
          </p:nvSpPr>
          <p:spPr bwMode="auto">
            <a:xfrm>
              <a:off x="29400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42"/>
            <p:cNvSpPr/>
            <p:nvPr/>
          </p:nvSpPr>
          <p:spPr bwMode="auto">
            <a:xfrm>
              <a:off x="30416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43"/>
            <p:cNvSpPr/>
            <p:nvPr/>
          </p:nvSpPr>
          <p:spPr bwMode="auto">
            <a:xfrm>
              <a:off x="3143250" y="1230313"/>
              <a:ext cx="68263" cy="50800"/>
            </a:xfrm>
            <a:custGeom>
              <a:avLst/>
              <a:gdLst>
                <a:gd name="T0" fmla="*/ 0 w 160"/>
                <a:gd name="T1" fmla="*/ 2147483647 h 123"/>
                <a:gd name="T2" fmla="*/ 0 w 160"/>
                <a:gd name="T3" fmla="*/ 2147483647 h 123"/>
                <a:gd name="T4" fmla="*/ 2147483647 w 160"/>
                <a:gd name="T5" fmla="*/ 2147483647 h 123"/>
                <a:gd name="T6" fmla="*/ 2147483647 w 160"/>
                <a:gd name="T7" fmla="*/ 2147483647 h 123"/>
                <a:gd name="T8" fmla="*/ 2147483647 w 160"/>
                <a:gd name="T9" fmla="*/ 2147483647 h 123"/>
                <a:gd name="T10" fmla="*/ 2147483647 w 160"/>
                <a:gd name="T11" fmla="*/ 0 h 123"/>
                <a:gd name="T12" fmla="*/ 2147483647 w 160"/>
                <a:gd name="T13" fmla="*/ 0 h 123"/>
                <a:gd name="T14" fmla="*/ 2147483647 w 160"/>
                <a:gd name="T15" fmla="*/ 2147483647 h 123"/>
                <a:gd name="T16" fmla="*/ 0 w 160"/>
                <a:gd name="T17" fmla="*/ 2147483647 h 123"/>
                <a:gd name="T18" fmla="*/ 0 w 160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123"/>
                <a:gd name="T32" fmla="*/ 160 w 160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123">
                  <a:moveTo>
                    <a:pt x="0" y="123"/>
                  </a:moveTo>
                  <a:lnTo>
                    <a:pt x="0" y="123"/>
                  </a:lnTo>
                  <a:lnTo>
                    <a:pt x="160" y="123"/>
                  </a:lnTo>
                  <a:lnTo>
                    <a:pt x="160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44"/>
            <p:cNvSpPr/>
            <p:nvPr/>
          </p:nvSpPr>
          <p:spPr bwMode="auto">
            <a:xfrm>
              <a:off x="32448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45"/>
            <p:cNvSpPr/>
            <p:nvPr/>
          </p:nvSpPr>
          <p:spPr bwMode="auto">
            <a:xfrm>
              <a:off x="33464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6"/>
            <p:cNvSpPr/>
            <p:nvPr/>
          </p:nvSpPr>
          <p:spPr bwMode="auto">
            <a:xfrm>
              <a:off x="3522663" y="1219200"/>
              <a:ext cx="127000" cy="30163"/>
            </a:xfrm>
            <a:custGeom>
              <a:avLst/>
              <a:gdLst>
                <a:gd name="T0" fmla="*/ 2147483647 w 303"/>
                <a:gd name="T1" fmla="*/ 2147483647 h 72"/>
                <a:gd name="T2" fmla="*/ 2147483647 w 303"/>
                <a:gd name="T3" fmla="*/ 2147483647 h 72"/>
                <a:gd name="T4" fmla="*/ 0 w 303"/>
                <a:gd name="T5" fmla="*/ 2147483647 h 72"/>
                <a:gd name="T6" fmla="*/ 0 w 303"/>
                <a:gd name="T7" fmla="*/ 0 h 72"/>
                <a:gd name="T8" fmla="*/ 2147483647 w 303"/>
                <a:gd name="T9" fmla="*/ 0 h 72"/>
                <a:gd name="T10" fmla="*/ 2147483647 w 303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72"/>
                <a:gd name="T20" fmla="*/ 303 w 30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72">
                  <a:moveTo>
                    <a:pt x="303" y="72"/>
                  </a:moveTo>
                  <a:lnTo>
                    <a:pt x="303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303" y="0"/>
                  </a:lnTo>
                  <a:lnTo>
                    <a:pt x="303" y="72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47"/>
            <p:cNvSpPr/>
            <p:nvPr/>
          </p:nvSpPr>
          <p:spPr bwMode="auto">
            <a:xfrm>
              <a:off x="3544888" y="1311275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9" y="31"/>
                    <a:pt x="139" y="69"/>
                  </a:cubicBezTo>
                  <a:cubicBezTo>
                    <a:pt x="139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48"/>
            <p:cNvSpPr/>
            <p:nvPr/>
          </p:nvSpPr>
          <p:spPr bwMode="auto">
            <a:xfrm>
              <a:off x="3633788" y="1311275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49"/>
            <p:cNvSpPr/>
            <p:nvPr/>
          </p:nvSpPr>
          <p:spPr bwMode="auto">
            <a:xfrm>
              <a:off x="3522663" y="1260475"/>
              <a:ext cx="31750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50"/>
            <p:cNvSpPr/>
            <p:nvPr/>
          </p:nvSpPr>
          <p:spPr bwMode="auto">
            <a:xfrm>
              <a:off x="3571875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51"/>
            <p:cNvSpPr/>
            <p:nvPr/>
          </p:nvSpPr>
          <p:spPr bwMode="auto">
            <a:xfrm>
              <a:off x="3619500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组合 315"/>
          <p:cNvGrpSpPr/>
          <p:nvPr/>
        </p:nvGrpSpPr>
        <p:grpSpPr bwMode="auto">
          <a:xfrm>
            <a:off x="2925116" y="2747543"/>
            <a:ext cx="765721" cy="179969"/>
            <a:chOff x="2851150" y="1166813"/>
            <a:chExt cx="923925" cy="203200"/>
          </a:xfrm>
        </p:grpSpPr>
        <p:sp>
          <p:nvSpPr>
            <p:cNvPr id="21" name="Freeform 240"/>
            <p:cNvSpPr/>
            <p:nvPr/>
          </p:nvSpPr>
          <p:spPr bwMode="auto">
            <a:xfrm>
              <a:off x="2851150" y="1166813"/>
              <a:ext cx="923925" cy="188913"/>
            </a:xfrm>
            <a:custGeom>
              <a:avLst/>
              <a:gdLst>
                <a:gd name="T0" fmla="*/ 2147483647 w 2201"/>
                <a:gd name="T1" fmla="*/ 2147483647 h 447"/>
                <a:gd name="T2" fmla="*/ 2147483647 w 2201"/>
                <a:gd name="T3" fmla="*/ 2147483647 h 447"/>
                <a:gd name="T4" fmla="*/ 2147483647 w 2201"/>
                <a:gd name="T5" fmla="*/ 2147483647 h 447"/>
                <a:gd name="T6" fmla="*/ 2147483647 w 2201"/>
                <a:gd name="T7" fmla="*/ 2147483647 h 447"/>
                <a:gd name="T8" fmla="*/ 2147483647 w 2201"/>
                <a:gd name="T9" fmla="*/ 2147483647 h 447"/>
                <a:gd name="T10" fmla="*/ 2147483647 w 2201"/>
                <a:gd name="T11" fmla="*/ 2147483647 h 447"/>
                <a:gd name="T12" fmla="*/ 2147483647 w 2201"/>
                <a:gd name="T13" fmla="*/ 2147483647 h 447"/>
                <a:gd name="T14" fmla="*/ 2147483647 w 2201"/>
                <a:gd name="T15" fmla="*/ 2147483647 h 447"/>
                <a:gd name="T16" fmla="*/ 2147483647 w 2201"/>
                <a:gd name="T17" fmla="*/ 2147483647 h 447"/>
                <a:gd name="T18" fmla="*/ 2147483647 w 2201"/>
                <a:gd name="T19" fmla="*/ 2147483647 h 447"/>
                <a:gd name="T20" fmla="*/ 2147483647 w 2201"/>
                <a:gd name="T21" fmla="*/ 2147483647 h 447"/>
                <a:gd name="T22" fmla="*/ 2147483647 w 2201"/>
                <a:gd name="T23" fmla="*/ 2147483647 h 447"/>
                <a:gd name="T24" fmla="*/ 2147483647 w 2201"/>
                <a:gd name="T25" fmla="*/ 2147483647 h 447"/>
                <a:gd name="T26" fmla="*/ 2147483647 w 2201"/>
                <a:gd name="T27" fmla="*/ 2147483647 h 447"/>
                <a:gd name="T28" fmla="*/ 2147483647 w 2201"/>
                <a:gd name="T29" fmla="*/ 2147483647 h 447"/>
                <a:gd name="T30" fmla="*/ 2147483647 w 2201"/>
                <a:gd name="T31" fmla="*/ 2147483647 h 447"/>
                <a:gd name="T32" fmla="*/ 2147483647 w 2201"/>
                <a:gd name="T33" fmla="*/ 2147483647 h 447"/>
                <a:gd name="T34" fmla="*/ 0 w 2201"/>
                <a:gd name="T35" fmla="*/ 2147483647 h 447"/>
                <a:gd name="T36" fmla="*/ 0 w 2201"/>
                <a:gd name="T37" fmla="*/ 2147483647 h 447"/>
                <a:gd name="T38" fmla="*/ 2147483647 w 2201"/>
                <a:gd name="T39" fmla="*/ 0 h 447"/>
                <a:gd name="T40" fmla="*/ 2147483647 w 2201"/>
                <a:gd name="T41" fmla="*/ 0 h 447"/>
                <a:gd name="T42" fmla="*/ 2147483647 w 2201"/>
                <a:gd name="T43" fmla="*/ 2147483647 h 447"/>
                <a:gd name="T44" fmla="*/ 2147483647 w 2201"/>
                <a:gd name="T45" fmla="*/ 2147483647 h 447"/>
                <a:gd name="T46" fmla="*/ 2147483647 w 2201"/>
                <a:gd name="T47" fmla="*/ 2147483647 h 4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01"/>
                <a:gd name="T73" fmla="*/ 0 h 447"/>
                <a:gd name="T74" fmla="*/ 2201 w 2201"/>
                <a:gd name="T75" fmla="*/ 447 h 4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01" h="447">
                  <a:moveTo>
                    <a:pt x="2074" y="447"/>
                  </a:moveTo>
                  <a:lnTo>
                    <a:pt x="2074" y="447"/>
                  </a:lnTo>
                  <a:lnTo>
                    <a:pt x="1917" y="447"/>
                  </a:lnTo>
                  <a:cubicBezTo>
                    <a:pt x="1899" y="447"/>
                    <a:pt x="1884" y="432"/>
                    <a:pt x="1884" y="413"/>
                  </a:cubicBezTo>
                  <a:cubicBezTo>
                    <a:pt x="1884" y="395"/>
                    <a:pt x="1899" y="380"/>
                    <a:pt x="1917" y="380"/>
                  </a:cubicBezTo>
                  <a:lnTo>
                    <a:pt x="2074" y="380"/>
                  </a:lnTo>
                  <a:cubicBezTo>
                    <a:pt x="2107" y="380"/>
                    <a:pt x="2134" y="353"/>
                    <a:pt x="2134" y="319"/>
                  </a:cubicBezTo>
                  <a:lnTo>
                    <a:pt x="2134" y="127"/>
                  </a:lnTo>
                  <a:cubicBezTo>
                    <a:pt x="2134" y="94"/>
                    <a:pt x="2107" y="67"/>
                    <a:pt x="2074" y="67"/>
                  </a:cubicBezTo>
                  <a:lnTo>
                    <a:pt x="127" y="67"/>
                  </a:lnTo>
                  <a:cubicBezTo>
                    <a:pt x="94" y="67"/>
                    <a:pt x="67" y="94"/>
                    <a:pt x="67" y="127"/>
                  </a:cubicBezTo>
                  <a:lnTo>
                    <a:pt x="67" y="319"/>
                  </a:lnTo>
                  <a:cubicBezTo>
                    <a:pt x="67" y="353"/>
                    <a:pt x="94" y="380"/>
                    <a:pt x="127" y="380"/>
                  </a:cubicBezTo>
                  <a:lnTo>
                    <a:pt x="1729" y="380"/>
                  </a:lnTo>
                  <a:cubicBezTo>
                    <a:pt x="1748" y="380"/>
                    <a:pt x="1763" y="395"/>
                    <a:pt x="1763" y="413"/>
                  </a:cubicBezTo>
                  <a:cubicBezTo>
                    <a:pt x="1763" y="432"/>
                    <a:pt x="1748" y="447"/>
                    <a:pt x="1729" y="447"/>
                  </a:cubicBezTo>
                  <a:lnTo>
                    <a:pt x="127" y="447"/>
                  </a:lnTo>
                  <a:cubicBezTo>
                    <a:pt x="57" y="447"/>
                    <a:pt x="0" y="390"/>
                    <a:pt x="0" y="319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2074" y="0"/>
                  </a:lnTo>
                  <a:cubicBezTo>
                    <a:pt x="2144" y="0"/>
                    <a:pt x="2201" y="57"/>
                    <a:pt x="2201" y="127"/>
                  </a:cubicBezTo>
                  <a:lnTo>
                    <a:pt x="2201" y="319"/>
                  </a:lnTo>
                  <a:cubicBezTo>
                    <a:pt x="2201" y="390"/>
                    <a:pt x="2144" y="447"/>
                    <a:pt x="2074" y="447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41"/>
            <p:cNvSpPr/>
            <p:nvPr/>
          </p:nvSpPr>
          <p:spPr bwMode="auto">
            <a:xfrm>
              <a:off x="29400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42"/>
            <p:cNvSpPr/>
            <p:nvPr/>
          </p:nvSpPr>
          <p:spPr bwMode="auto">
            <a:xfrm>
              <a:off x="30416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3"/>
            <p:cNvSpPr/>
            <p:nvPr/>
          </p:nvSpPr>
          <p:spPr bwMode="auto">
            <a:xfrm>
              <a:off x="3143250" y="1230313"/>
              <a:ext cx="68263" cy="50800"/>
            </a:xfrm>
            <a:custGeom>
              <a:avLst/>
              <a:gdLst>
                <a:gd name="T0" fmla="*/ 0 w 160"/>
                <a:gd name="T1" fmla="*/ 2147483647 h 123"/>
                <a:gd name="T2" fmla="*/ 0 w 160"/>
                <a:gd name="T3" fmla="*/ 2147483647 h 123"/>
                <a:gd name="T4" fmla="*/ 2147483647 w 160"/>
                <a:gd name="T5" fmla="*/ 2147483647 h 123"/>
                <a:gd name="T6" fmla="*/ 2147483647 w 160"/>
                <a:gd name="T7" fmla="*/ 2147483647 h 123"/>
                <a:gd name="T8" fmla="*/ 2147483647 w 160"/>
                <a:gd name="T9" fmla="*/ 2147483647 h 123"/>
                <a:gd name="T10" fmla="*/ 2147483647 w 160"/>
                <a:gd name="T11" fmla="*/ 0 h 123"/>
                <a:gd name="T12" fmla="*/ 2147483647 w 160"/>
                <a:gd name="T13" fmla="*/ 0 h 123"/>
                <a:gd name="T14" fmla="*/ 2147483647 w 160"/>
                <a:gd name="T15" fmla="*/ 2147483647 h 123"/>
                <a:gd name="T16" fmla="*/ 0 w 160"/>
                <a:gd name="T17" fmla="*/ 2147483647 h 123"/>
                <a:gd name="T18" fmla="*/ 0 w 160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123"/>
                <a:gd name="T32" fmla="*/ 160 w 160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123">
                  <a:moveTo>
                    <a:pt x="0" y="123"/>
                  </a:moveTo>
                  <a:lnTo>
                    <a:pt x="0" y="123"/>
                  </a:lnTo>
                  <a:lnTo>
                    <a:pt x="160" y="123"/>
                  </a:lnTo>
                  <a:lnTo>
                    <a:pt x="160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4"/>
            <p:cNvSpPr/>
            <p:nvPr/>
          </p:nvSpPr>
          <p:spPr bwMode="auto">
            <a:xfrm>
              <a:off x="32448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5"/>
            <p:cNvSpPr/>
            <p:nvPr/>
          </p:nvSpPr>
          <p:spPr bwMode="auto">
            <a:xfrm>
              <a:off x="33464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46"/>
            <p:cNvSpPr/>
            <p:nvPr/>
          </p:nvSpPr>
          <p:spPr bwMode="auto">
            <a:xfrm>
              <a:off x="3522663" y="1219200"/>
              <a:ext cx="127000" cy="30163"/>
            </a:xfrm>
            <a:custGeom>
              <a:avLst/>
              <a:gdLst>
                <a:gd name="T0" fmla="*/ 2147483647 w 303"/>
                <a:gd name="T1" fmla="*/ 2147483647 h 72"/>
                <a:gd name="T2" fmla="*/ 2147483647 w 303"/>
                <a:gd name="T3" fmla="*/ 2147483647 h 72"/>
                <a:gd name="T4" fmla="*/ 0 w 303"/>
                <a:gd name="T5" fmla="*/ 2147483647 h 72"/>
                <a:gd name="T6" fmla="*/ 0 w 303"/>
                <a:gd name="T7" fmla="*/ 0 h 72"/>
                <a:gd name="T8" fmla="*/ 2147483647 w 303"/>
                <a:gd name="T9" fmla="*/ 0 h 72"/>
                <a:gd name="T10" fmla="*/ 2147483647 w 303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72"/>
                <a:gd name="T20" fmla="*/ 303 w 30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72">
                  <a:moveTo>
                    <a:pt x="303" y="72"/>
                  </a:moveTo>
                  <a:lnTo>
                    <a:pt x="303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303" y="0"/>
                  </a:lnTo>
                  <a:lnTo>
                    <a:pt x="303" y="72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47"/>
            <p:cNvSpPr/>
            <p:nvPr/>
          </p:nvSpPr>
          <p:spPr bwMode="auto">
            <a:xfrm>
              <a:off x="3544888" y="1311275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9" y="31"/>
                    <a:pt x="139" y="69"/>
                  </a:cubicBezTo>
                  <a:cubicBezTo>
                    <a:pt x="139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48"/>
            <p:cNvSpPr/>
            <p:nvPr/>
          </p:nvSpPr>
          <p:spPr bwMode="auto">
            <a:xfrm>
              <a:off x="3633788" y="1311275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49"/>
            <p:cNvSpPr/>
            <p:nvPr/>
          </p:nvSpPr>
          <p:spPr bwMode="auto">
            <a:xfrm>
              <a:off x="3522663" y="1260475"/>
              <a:ext cx="31750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50"/>
            <p:cNvSpPr/>
            <p:nvPr/>
          </p:nvSpPr>
          <p:spPr bwMode="auto">
            <a:xfrm>
              <a:off x="3571875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251"/>
            <p:cNvSpPr/>
            <p:nvPr/>
          </p:nvSpPr>
          <p:spPr bwMode="auto">
            <a:xfrm>
              <a:off x="3619500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315"/>
          <p:cNvGrpSpPr/>
          <p:nvPr/>
        </p:nvGrpSpPr>
        <p:grpSpPr bwMode="auto">
          <a:xfrm>
            <a:off x="4233200" y="2762279"/>
            <a:ext cx="765721" cy="179969"/>
            <a:chOff x="2851150" y="1166813"/>
            <a:chExt cx="923925" cy="203200"/>
          </a:xfrm>
        </p:grpSpPr>
        <p:sp>
          <p:nvSpPr>
            <p:cNvPr id="34" name="Freeform 240"/>
            <p:cNvSpPr/>
            <p:nvPr/>
          </p:nvSpPr>
          <p:spPr bwMode="auto">
            <a:xfrm>
              <a:off x="2851150" y="1166813"/>
              <a:ext cx="923925" cy="188913"/>
            </a:xfrm>
            <a:custGeom>
              <a:avLst/>
              <a:gdLst>
                <a:gd name="T0" fmla="*/ 2147483647 w 2201"/>
                <a:gd name="T1" fmla="*/ 2147483647 h 447"/>
                <a:gd name="T2" fmla="*/ 2147483647 w 2201"/>
                <a:gd name="T3" fmla="*/ 2147483647 h 447"/>
                <a:gd name="T4" fmla="*/ 2147483647 w 2201"/>
                <a:gd name="T5" fmla="*/ 2147483647 h 447"/>
                <a:gd name="T6" fmla="*/ 2147483647 w 2201"/>
                <a:gd name="T7" fmla="*/ 2147483647 h 447"/>
                <a:gd name="T8" fmla="*/ 2147483647 w 2201"/>
                <a:gd name="T9" fmla="*/ 2147483647 h 447"/>
                <a:gd name="T10" fmla="*/ 2147483647 w 2201"/>
                <a:gd name="T11" fmla="*/ 2147483647 h 447"/>
                <a:gd name="T12" fmla="*/ 2147483647 w 2201"/>
                <a:gd name="T13" fmla="*/ 2147483647 h 447"/>
                <a:gd name="T14" fmla="*/ 2147483647 w 2201"/>
                <a:gd name="T15" fmla="*/ 2147483647 h 447"/>
                <a:gd name="T16" fmla="*/ 2147483647 w 2201"/>
                <a:gd name="T17" fmla="*/ 2147483647 h 447"/>
                <a:gd name="T18" fmla="*/ 2147483647 w 2201"/>
                <a:gd name="T19" fmla="*/ 2147483647 h 447"/>
                <a:gd name="T20" fmla="*/ 2147483647 w 2201"/>
                <a:gd name="T21" fmla="*/ 2147483647 h 447"/>
                <a:gd name="T22" fmla="*/ 2147483647 w 2201"/>
                <a:gd name="T23" fmla="*/ 2147483647 h 447"/>
                <a:gd name="T24" fmla="*/ 2147483647 w 2201"/>
                <a:gd name="T25" fmla="*/ 2147483647 h 447"/>
                <a:gd name="T26" fmla="*/ 2147483647 w 2201"/>
                <a:gd name="T27" fmla="*/ 2147483647 h 447"/>
                <a:gd name="T28" fmla="*/ 2147483647 w 2201"/>
                <a:gd name="T29" fmla="*/ 2147483647 h 447"/>
                <a:gd name="T30" fmla="*/ 2147483647 w 2201"/>
                <a:gd name="T31" fmla="*/ 2147483647 h 447"/>
                <a:gd name="T32" fmla="*/ 2147483647 w 2201"/>
                <a:gd name="T33" fmla="*/ 2147483647 h 447"/>
                <a:gd name="T34" fmla="*/ 0 w 2201"/>
                <a:gd name="T35" fmla="*/ 2147483647 h 447"/>
                <a:gd name="T36" fmla="*/ 0 w 2201"/>
                <a:gd name="T37" fmla="*/ 2147483647 h 447"/>
                <a:gd name="T38" fmla="*/ 2147483647 w 2201"/>
                <a:gd name="T39" fmla="*/ 0 h 447"/>
                <a:gd name="T40" fmla="*/ 2147483647 w 2201"/>
                <a:gd name="T41" fmla="*/ 0 h 447"/>
                <a:gd name="T42" fmla="*/ 2147483647 w 2201"/>
                <a:gd name="T43" fmla="*/ 2147483647 h 447"/>
                <a:gd name="T44" fmla="*/ 2147483647 w 2201"/>
                <a:gd name="T45" fmla="*/ 2147483647 h 447"/>
                <a:gd name="T46" fmla="*/ 2147483647 w 2201"/>
                <a:gd name="T47" fmla="*/ 2147483647 h 4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01"/>
                <a:gd name="T73" fmla="*/ 0 h 447"/>
                <a:gd name="T74" fmla="*/ 2201 w 2201"/>
                <a:gd name="T75" fmla="*/ 447 h 4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01" h="447">
                  <a:moveTo>
                    <a:pt x="2074" y="447"/>
                  </a:moveTo>
                  <a:lnTo>
                    <a:pt x="2074" y="447"/>
                  </a:lnTo>
                  <a:lnTo>
                    <a:pt x="1917" y="447"/>
                  </a:lnTo>
                  <a:cubicBezTo>
                    <a:pt x="1899" y="447"/>
                    <a:pt x="1884" y="432"/>
                    <a:pt x="1884" y="413"/>
                  </a:cubicBezTo>
                  <a:cubicBezTo>
                    <a:pt x="1884" y="395"/>
                    <a:pt x="1899" y="380"/>
                    <a:pt x="1917" y="380"/>
                  </a:cubicBezTo>
                  <a:lnTo>
                    <a:pt x="2074" y="380"/>
                  </a:lnTo>
                  <a:cubicBezTo>
                    <a:pt x="2107" y="380"/>
                    <a:pt x="2134" y="353"/>
                    <a:pt x="2134" y="319"/>
                  </a:cubicBezTo>
                  <a:lnTo>
                    <a:pt x="2134" y="127"/>
                  </a:lnTo>
                  <a:cubicBezTo>
                    <a:pt x="2134" y="94"/>
                    <a:pt x="2107" y="67"/>
                    <a:pt x="2074" y="67"/>
                  </a:cubicBezTo>
                  <a:lnTo>
                    <a:pt x="127" y="67"/>
                  </a:lnTo>
                  <a:cubicBezTo>
                    <a:pt x="94" y="67"/>
                    <a:pt x="67" y="94"/>
                    <a:pt x="67" y="127"/>
                  </a:cubicBezTo>
                  <a:lnTo>
                    <a:pt x="67" y="319"/>
                  </a:lnTo>
                  <a:cubicBezTo>
                    <a:pt x="67" y="353"/>
                    <a:pt x="94" y="380"/>
                    <a:pt x="127" y="380"/>
                  </a:cubicBezTo>
                  <a:lnTo>
                    <a:pt x="1729" y="380"/>
                  </a:lnTo>
                  <a:cubicBezTo>
                    <a:pt x="1748" y="380"/>
                    <a:pt x="1763" y="395"/>
                    <a:pt x="1763" y="413"/>
                  </a:cubicBezTo>
                  <a:cubicBezTo>
                    <a:pt x="1763" y="432"/>
                    <a:pt x="1748" y="447"/>
                    <a:pt x="1729" y="447"/>
                  </a:cubicBezTo>
                  <a:lnTo>
                    <a:pt x="127" y="447"/>
                  </a:lnTo>
                  <a:cubicBezTo>
                    <a:pt x="57" y="447"/>
                    <a:pt x="0" y="390"/>
                    <a:pt x="0" y="319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2074" y="0"/>
                  </a:lnTo>
                  <a:cubicBezTo>
                    <a:pt x="2144" y="0"/>
                    <a:pt x="2201" y="57"/>
                    <a:pt x="2201" y="127"/>
                  </a:cubicBezTo>
                  <a:lnTo>
                    <a:pt x="2201" y="319"/>
                  </a:lnTo>
                  <a:cubicBezTo>
                    <a:pt x="2201" y="390"/>
                    <a:pt x="2144" y="447"/>
                    <a:pt x="2074" y="447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241"/>
            <p:cNvSpPr/>
            <p:nvPr/>
          </p:nvSpPr>
          <p:spPr bwMode="auto">
            <a:xfrm>
              <a:off x="29400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242"/>
            <p:cNvSpPr/>
            <p:nvPr/>
          </p:nvSpPr>
          <p:spPr bwMode="auto">
            <a:xfrm>
              <a:off x="30416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243"/>
            <p:cNvSpPr/>
            <p:nvPr/>
          </p:nvSpPr>
          <p:spPr bwMode="auto">
            <a:xfrm>
              <a:off x="3143250" y="1230313"/>
              <a:ext cx="68263" cy="50800"/>
            </a:xfrm>
            <a:custGeom>
              <a:avLst/>
              <a:gdLst>
                <a:gd name="T0" fmla="*/ 0 w 160"/>
                <a:gd name="T1" fmla="*/ 2147483647 h 123"/>
                <a:gd name="T2" fmla="*/ 0 w 160"/>
                <a:gd name="T3" fmla="*/ 2147483647 h 123"/>
                <a:gd name="T4" fmla="*/ 2147483647 w 160"/>
                <a:gd name="T5" fmla="*/ 2147483647 h 123"/>
                <a:gd name="T6" fmla="*/ 2147483647 w 160"/>
                <a:gd name="T7" fmla="*/ 2147483647 h 123"/>
                <a:gd name="T8" fmla="*/ 2147483647 w 160"/>
                <a:gd name="T9" fmla="*/ 2147483647 h 123"/>
                <a:gd name="T10" fmla="*/ 2147483647 w 160"/>
                <a:gd name="T11" fmla="*/ 0 h 123"/>
                <a:gd name="T12" fmla="*/ 2147483647 w 160"/>
                <a:gd name="T13" fmla="*/ 0 h 123"/>
                <a:gd name="T14" fmla="*/ 2147483647 w 160"/>
                <a:gd name="T15" fmla="*/ 2147483647 h 123"/>
                <a:gd name="T16" fmla="*/ 0 w 160"/>
                <a:gd name="T17" fmla="*/ 2147483647 h 123"/>
                <a:gd name="T18" fmla="*/ 0 w 160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123"/>
                <a:gd name="T32" fmla="*/ 160 w 160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123">
                  <a:moveTo>
                    <a:pt x="0" y="123"/>
                  </a:moveTo>
                  <a:lnTo>
                    <a:pt x="0" y="123"/>
                  </a:lnTo>
                  <a:lnTo>
                    <a:pt x="160" y="123"/>
                  </a:lnTo>
                  <a:lnTo>
                    <a:pt x="160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244"/>
            <p:cNvSpPr/>
            <p:nvPr/>
          </p:nvSpPr>
          <p:spPr bwMode="auto">
            <a:xfrm>
              <a:off x="32448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245"/>
            <p:cNvSpPr/>
            <p:nvPr/>
          </p:nvSpPr>
          <p:spPr bwMode="auto">
            <a:xfrm>
              <a:off x="33464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246"/>
            <p:cNvSpPr/>
            <p:nvPr/>
          </p:nvSpPr>
          <p:spPr bwMode="auto">
            <a:xfrm>
              <a:off x="3522663" y="1219200"/>
              <a:ext cx="127000" cy="30163"/>
            </a:xfrm>
            <a:custGeom>
              <a:avLst/>
              <a:gdLst>
                <a:gd name="T0" fmla="*/ 2147483647 w 303"/>
                <a:gd name="T1" fmla="*/ 2147483647 h 72"/>
                <a:gd name="T2" fmla="*/ 2147483647 w 303"/>
                <a:gd name="T3" fmla="*/ 2147483647 h 72"/>
                <a:gd name="T4" fmla="*/ 0 w 303"/>
                <a:gd name="T5" fmla="*/ 2147483647 h 72"/>
                <a:gd name="T6" fmla="*/ 0 w 303"/>
                <a:gd name="T7" fmla="*/ 0 h 72"/>
                <a:gd name="T8" fmla="*/ 2147483647 w 303"/>
                <a:gd name="T9" fmla="*/ 0 h 72"/>
                <a:gd name="T10" fmla="*/ 2147483647 w 303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72"/>
                <a:gd name="T20" fmla="*/ 303 w 30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72">
                  <a:moveTo>
                    <a:pt x="303" y="72"/>
                  </a:moveTo>
                  <a:lnTo>
                    <a:pt x="303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303" y="0"/>
                  </a:lnTo>
                  <a:lnTo>
                    <a:pt x="303" y="72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247"/>
            <p:cNvSpPr/>
            <p:nvPr/>
          </p:nvSpPr>
          <p:spPr bwMode="auto">
            <a:xfrm>
              <a:off x="3544888" y="1311275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9" y="31"/>
                    <a:pt x="139" y="69"/>
                  </a:cubicBezTo>
                  <a:cubicBezTo>
                    <a:pt x="139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248"/>
            <p:cNvSpPr/>
            <p:nvPr/>
          </p:nvSpPr>
          <p:spPr bwMode="auto">
            <a:xfrm>
              <a:off x="3633788" y="1311275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49"/>
            <p:cNvSpPr/>
            <p:nvPr/>
          </p:nvSpPr>
          <p:spPr bwMode="auto">
            <a:xfrm>
              <a:off x="3522663" y="1260475"/>
              <a:ext cx="31750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250"/>
            <p:cNvSpPr/>
            <p:nvPr/>
          </p:nvSpPr>
          <p:spPr bwMode="auto">
            <a:xfrm>
              <a:off x="3571875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251"/>
            <p:cNvSpPr/>
            <p:nvPr/>
          </p:nvSpPr>
          <p:spPr bwMode="auto">
            <a:xfrm>
              <a:off x="3619500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组合 315"/>
          <p:cNvGrpSpPr/>
          <p:nvPr/>
        </p:nvGrpSpPr>
        <p:grpSpPr bwMode="auto">
          <a:xfrm>
            <a:off x="1699277" y="4818108"/>
            <a:ext cx="765721" cy="179969"/>
            <a:chOff x="2851150" y="1166813"/>
            <a:chExt cx="923925" cy="203200"/>
          </a:xfrm>
        </p:grpSpPr>
        <p:sp>
          <p:nvSpPr>
            <p:cNvPr id="47" name="Freeform 240"/>
            <p:cNvSpPr/>
            <p:nvPr/>
          </p:nvSpPr>
          <p:spPr bwMode="auto">
            <a:xfrm>
              <a:off x="2851150" y="1166813"/>
              <a:ext cx="923925" cy="188913"/>
            </a:xfrm>
            <a:custGeom>
              <a:avLst/>
              <a:gdLst>
                <a:gd name="T0" fmla="*/ 2147483647 w 2201"/>
                <a:gd name="T1" fmla="*/ 2147483647 h 447"/>
                <a:gd name="T2" fmla="*/ 2147483647 w 2201"/>
                <a:gd name="T3" fmla="*/ 2147483647 h 447"/>
                <a:gd name="T4" fmla="*/ 2147483647 w 2201"/>
                <a:gd name="T5" fmla="*/ 2147483647 h 447"/>
                <a:gd name="T6" fmla="*/ 2147483647 w 2201"/>
                <a:gd name="T7" fmla="*/ 2147483647 h 447"/>
                <a:gd name="T8" fmla="*/ 2147483647 w 2201"/>
                <a:gd name="T9" fmla="*/ 2147483647 h 447"/>
                <a:gd name="T10" fmla="*/ 2147483647 w 2201"/>
                <a:gd name="T11" fmla="*/ 2147483647 h 447"/>
                <a:gd name="T12" fmla="*/ 2147483647 w 2201"/>
                <a:gd name="T13" fmla="*/ 2147483647 h 447"/>
                <a:gd name="T14" fmla="*/ 2147483647 w 2201"/>
                <a:gd name="T15" fmla="*/ 2147483647 h 447"/>
                <a:gd name="T16" fmla="*/ 2147483647 w 2201"/>
                <a:gd name="T17" fmla="*/ 2147483647 h 447"/>
                <a:gd name="T18" fmla="*/ 2147483647 w 2201"/>
                <a:gd name="T19" fmla="*/ 2147483647 h 447"/>
                <a:gd name="T20" fmla="*/ 2147483647 w 2201"/>
                <a:gd name="T21" fmla="*/ 2147483647 h 447"/>
                <a:gd name="T22" fmla="*/ 2147483647 w 2201"/>
                <a:gd name="T23" fmla="*/ 2147483647 h 447"/>
                <a:gd name="T24" fmla="*/ 2147483647 w 2201"/>
                <a:gd name="T25" fmla="*/ 2147483647 h 447"/>
                <a:gd name="T26" fmla="*/ 2147483647 w 2201"/>
                <a:gd name="T27" fmla="*/ 2147483647 h 447"/>
                <a:gd name="T28" fmla="*/ 2147483647 w 2201"/>
                <a:gd name="T29" fmla="*/ 2147483647 h 447"/>
                <a:gd name="T30" fmla="*/ 2147483647 w 2201"/>
                <a:gd name="T31" fmla="*/ 2147483647 h 447"/>
                <a:gd name="T32" fmla="*/ 2147483647 w 2201"/>
                <a:gd name="T33" fmla="*/ 2147483647 h 447"/>
                <a:gd name="T34" fmla="*/ 0 w 2201"/>
                <a:gd name="T35" fmla="*/ 2147483647 h 447"/>
                <a:gd name="T36" fmla="*/ 0 w 2201"/>
                <a:gd name="T37" fmla="*/ 2147483647 h 447"/>
                <a:gd name="T38" fmla="*/ 2147483647 w 2201"/>
                <a:gd name="T39" fmla="*/ 0 h 447"/>
                <a:gd name="T40" fmla="*/ 2147483647 w 2201"/>
                <a:gd name="T41" fmla="*/ 0 h 447"/>
                <a:gd name="T42" fmla="*/ 2147483647 w 2201"/>
                <a:gd name="T43" fmla="*/ 2147483647 h 447"/>
                <a:gd name="T44" fmla="*/ 2147483647 w 2201"/>
                <a:gd name="T45" fmla="*/ 2147483647 h 447"/>
                <a:gd name="T46" fmla="*/ 2147483647 w 2201"/>
                <a:gd name="T47" fmla="*/ 2147483647 h 4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01"/>
                <a:gd name="T73" fmla="*/ 0 h 447"/>
                <a:gd name="T74" fmla="*/ 2201 w 2201"/>
                <a:gd name="T75" fmla="*/ 447 h 4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01" h="447">
                  <a:moveTo>
                    <a:pt x="2074" y="447"/>
                  </a:moveTo>
                  <a:lnTo>
                    <a:pt x="2074" y="447"/>
                  </a:lnTo>
                  <a:lnTo>
                    <a:pt x="1917" y="447"/>
                  </a:lnTo>
                  <a:cubicBezTo>
                    <a:pt x="1899" y="447"/>
                    <a:pt x="1884" y="432"/>
                    <a:pt x="1884" y="413"/>
                  </a:cubicBezTo>
                  <a:cubicBezTo>
                    <a:pt x="1884" y="395"/>
                    <a:pt x="1899" y="380"/>
                    <a:pt x="1917" y="380"/>
                  </a:cubicBezTo>
                  <a:lnTo>
                    <a:pt x="2074" y="380"/>
                  </a:lnTo>
                  <a:cubicBezTo>
                    <a:pt x="2107" y="380"/>
                    <a:pt x="2134" y="353"/>
                    <a:pt x="2134" y="319"/>
                  </a:cubicBezTo>
                  <a:lnTo>
                    <a:pt x="2134" y="127"/>
                  </a:lnTo>
                  <a:cubicBezTo>
                    <a:pt x="2134" y="94"/>
                    <a:pt x="2107" y="67"/>
                    <a:pt x="2074" y="67"/>
                  </a:cubicBezTo>
                  <a:lnTo>
                    <a:pt x="127" y="67"/>
                  </a:lnTo>
                  <a:cubicBezTo>
                    <a:pt x="94" y="67"/>
                    <a:pt x="67" y="94"/>
                    <a:pt x="67" y="127"/>
                  </a:cubicBezTo>
                  <a:lnTo>
                    <a:pt x="67" y="319"/>
                  </a:lnTo>
                  <a:cubicBezTo>
                    <a:pt x="67" y="353"/>
                    <a:pt x="94" y="380"/>
                    <a:pt x="127" y="380"/>
                  </a:cubicBezTo>
                  <a:lnTo>
                    <a:pt x="1729" y="380"/>
                  </a:lnTo>
                  <a:cubicBezTo>
                    <a:pt x="1748" y="380"/>
                    <a:pt x="1763" y="395"/>
                    <a:pt x="1763" y="413"/>
                  </a:cubicBezTo>
                  <a:cubicBezTo>
                    <a:pt x="1763" y="432"/>
                    <a:pt x="1748" y="447"/>
                    <a:pt x="1729" y="447"/>
                  </a:cubicBezTo>
                  <a:lnTo>
                    <a:pt x="127" y="447"/>
                  </a:lnTo>
                  <a:cubicBezTo>
                    <a:pt x="57" y="447"/>
                    <a:pt x="0" y="390"/>
                    <a:pt x="0" y="319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2074" y="0"/>
                  </a:lnTo>
                  <a:cubicBezTo>
                    <a:pt x="2144" y="0"/>
                    <a:pt x="2201" y="57"/>
                    <a:pt x="2201" y="127"/>
                  </a:cubicBezTo>
                  <a:lnTo>
                    <a:pt x="2201" y="319"/>
                  </a:lnTo>
                  <a:cubicBezTo>
                    <a:pt x="2201" y="390"/>
                    <a:pt x="2144" y="447"/>
                    <a:pt x="2074" y="447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41"/>
            <p:cNvSpPr/>
            <p:nvPr/>
          </p:nvSpPr>
          <p:spPr bwMode="auto">
            <a:xfrm>
              <a:off x="29400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242"/>
            <p:cNvSpPr/>
            <p:nvPr/>
          </p:nvSpPr>
          <p:spPr bwMode="auto">
            <a:xfrm>
              <a:off x="30416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243"/>
            <p:cNvSpPr/>
            <p:nvPr/>
          </p:nvSpPr>
          <p:spPr bwMode="auto">
            <a:xfrm>
              <a:off x="3143250" y="1230313"/>
              <a:ext cx="68263" cy="50800"/>
            </a:xfrm>
            <a:custGeom>
              <a:avLst/>
              <a:gdLst>
                <a:gd name="T0" fmla="*/ 0 w 160"/>
                <a:gd name="T1" fmla="*/ 2147483647 h 123"/>
                <a:gd name="T2" fmla="*/ 0 w 160"/>
                <a:gd name="T3" fmla="*/ 2147483647 h 123"/>
                <a:gd name="T4" fmla="*/ 2147483647 w 160"/>
                <a:gd name="T5" fmla="*/ 2147483647 h 123"/>
                <a:gd name="T6" fmla="*/ 2147483647 w 160"/>
                <a:gd name="T7" fmla="*/ 2147483647 h 123"/>
                <a:gd name="T8" fmla="*/ 2147483647 w 160"/>
                <a:gd name="T9" fmla="*/ 2147483647 h 123"/>
                <a:gd name="T10" fmla="*/ 2147483647 w 160"/>
                <a:gd name="T11" fmla="*/ 0 h 123"/>
                <a:gd name="T12" fmla="*/ 2147483647 w 160"/>
                <a:gd name="T13" fmla="*/ 0 h 123"/>
                <a:gd name="T14" fmla="*/ 2147483647 w 160"/>
                <a:gd name="T15" fmla="*/ 2147483647 h 123"/>
                <a:gd name="T16" fmla="*/ 0 w 160"/>
                <a:gd name="T17" fmla="*/ 2147483647 h 123"/>
                <a:gd name="T18" fmla="*/ 0 w 160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123"/>
                <a:gd name="T32" fmla="*/ 160 w 160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123">
                  <a:moveTo>
                    <a:pt x="0" y="123"/>
                  </a:moveTo>
                  <a:lnTo>
                    <a:pt x="0" y="123"/>
                  </a:lnTo>
                  <a:lnTo>
                    <a:pt x="160" y="123"/>
                  </a:lnTo>
                  <a:lnTo>
                    <a:pt x="160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244"/>
            <p:cNvSpPr/>
            <p:nvPr/>
          </p:nvSpPr>
          <p:spPr bwMode="auto">
            <a:xfrm>
              <a:off x="32448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245"/>
            <p:cNvSpPr/>
            <p:nvPr/>
          </p:nvSpPr>
          <p:spPr bwMode="auto">
            <a:xfrm>
              <a:off x="33464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246"/>
            <p:cNvSpPr/>
            <p:nvPr/>
          </p:nvSpPr>
          <p:spPr bwMode="auto">
            <a:xfrm>
              <a:off x="3522663" y="1219200"/>
              <a:ext cx="127000" cy="30163"/>
            </a:xfrm>
            <a:custGeom>
              <a:avLst/>
              <a:gdLst>
                <a:gd name="T0" fmla="*/ 2147483647 w 303"/>
                <a:gd name="T1" fmla="*/ 2147483647 h 72"/>
                <a:gd name="T2" fmla="*/ 2147483647 w 303"/>
                <a:gd name="T3" fmla="*/ 2147483647 h 72"/>
                <a:gd name="T4" fmla="*/ 0 w 303"/>
                <a:gd name="T5" fmla="*/ 2147483647 h 72"/>
                <a:gd name="T6" fmla="*/ 0 w 303"/>
                <a:gd name="T7" fmla="*/ 0 h 72"/>
                <a:gd name="T8" fmla="*/ 2147483647 w 303"/>
                <a:gd name="T9" fmla="*/ 0 h 72"/>
                <a:gd name="T10" fmla="*/ 2147483647 w 303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72"/>
                <a:gd name="T20" fmla="*/ 303 w 30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72">
                  <a:moveTo>
                    <a:pt x="303" y="72"/>
                  </a:moveTo>
                  <a:lnTo>
                    <a:pt x="303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303" y="0"/>
                  </a:lnTo>
                  <a:lnTo>
                    <a:pt x="303" y="72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247"/>
            <p:cNvSpPr/>
            <p:nvPr/>
          </p:nvSpPr>
          <p:spPr bwMode="auto">
            <a:xfrm>
              <a:off x="3544888" y="1311275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9" y="31"/>
                    <a:pt x="139" y="69"/>
                  </a:cubicBezTo>
                  <a:cubicBezTo>
                    <a:pt x="139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248"/>
            <p:cNvSpPr/>
            <p:nvPr/>
          </p:nvSpPr>
          <p:spPr bwMode="auto">
            <a:xfrm>
              <a:off x="3633788" y="1311275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249"/>
            <p:cNvSpPr/>
            <p:nvPr/>
          </p:nvSpPr>
          <p:spPr bwMode="auto">
            <a:xfrm>
              <a:off x="3522663" y="1260475"/>
              <a:ext cx="31750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250"/>
            <p:cNvSpPr/>
            <p:nvPr/>
          </p:nvSpPr>
          <p:spPr bwMode="auto">
            <a:xfrm>
              <a:off x="3571875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251"/>
            <p:cNvSpPr/>
            <p:nvPr/>
          </p:nvSpPr>
          <p:spPr bwMode="auto">
            <a:xfrm>
              <a:off x="3619500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" name="组合 327"/>
          <p:cNvGrpSpPr/>
          <p:nvPr/>
        </p:nvGrpSpPr>
        <p:grpSpPr bwMode="auto">
          <a:xfrm>
            <a:off x="1783601" y="5524026"/>
            <a:ext cx="186047" cy="407119"/>
            <a:chOff x="727075" y="3775076"/>
            <a:chExt cx="406400" cy="754063"/>
          </a:xfrm>
        </p:grpSpPr>
        <p:sp>
          <p:nvSpPr>
            <p:cNvPr id="78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 bwMode="auto">
          <a:xfrm flipH="1">
            <a:off x="1896973" y="4974252"/>
            <a:ext cx="118198" cy="5569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/>
          <p:nvPr/>
        </p:nvCxnSpPr>
        <p:spPr bwMode="auto">
          <a:xfrm flipH="1">
            <a:off x="2009935" y="4068795"/>
            <a:ext cx="105903" cy="7266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 flipH="1">
            <a:off x="2379121" y="2931730"/>
            <a:ext cx="875753" cy="9769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 flipV="1">
            <a:off x="2379121" y="2949279"/>
            <a:ext cx="2292198" cy="9593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8" name="组合 97"/>
          <p:cNvGrpSpPr/>
          <p:nvPr/>
        </p:nvGrpSpPr>
        <p:grpSpPr>
          <a:xfrm>
            <a:off x="3621006" y="1815812"/>
            <a:ext cx="444718" cy="370958"/>
            <a:chOff x="5811838" y="914400"/>
            <a:chExt cx="536574" cy="420688"/>
          </a:xfrm>
          <a:solidFill>
            <a:srgbClr val="3C3C3B"/>
          </a:solidFill>
        </p:grpSpPr>
        <p:sp>
          <p:nvSpPr>
            <p:cNvPr id="99" name="Freeform 69"/>
            <p:cNvSpPr/>
            <p:nvPr/>
          </p:nvSpPr>
          <p:spPr bwMode="auto">
            <a:xfrm>
              <a:off x="6003925" y="1077913"/>
              <a:ext cx="152400" cy="87313"/>
            </a:xfrm>
            <a:custGeom>
              <a:avLst/>
              <a:gdLst>
                <a:gd name="T0" fmla="*/ 308 w 351"/>
                <a:gd name="T1" fmla="*/ 73 h 202"/>
                <a:gd name="T2" fmla="*/ 308 w 351"/>
                <a:gd name="T3" fmla="*/ 73 h 202"/>
                <a:gd name="T4" fmla="*/ 202 w 351"/>
                <a:gd name="T5" fmla="*/ 131 h 202"/>
                <a:gd name="T6" fmla="*/ 202 w 351"/>
                <a:gd name="T7" fmla="*/ 53 h 202"/>
                <a:gd name="T8" fmla="*/ 258 w 351"/>
                <a:gd name="T9" fmla="*/ 53 h 202"/>
                <a:gd name="T10" fmla="*/ 258 w 351"/>
                <a:gd name="T11" fmla="*/ 0 h 202"/>
                <a:gd name="T12" fmla="*/ 176 w 351"/>
                <a:gd name="T13" fmla="*/ 0 h 202"/>
                <a:gd name="T14" fmla="*/ 149 w 351"/>
                <a:gd name="T15" fmla="*/ 26 h 202"/>
                <a:gd name="T16" fmla="*/ 149 w 351"/>
                <a:gd name="T17" fmla="*/ 131 h 202"/>
                <a:gd name="T18" fmla="*/ 44 w 351"/>
                <a:gd name="T19" fmla="*/ 73 h 202"/>
                <a:gd name="T20" fmla="*/ 7 w 351"/>
                <a:gd name="T21" fmla="*/ 84 h 202"/>
                <a:gd name="T22" fmla="*/ 18 w 351"/>
                <a:gd name="T23" fmla="*/ 120 h 202"/>
                <a:gd name="T24" fmla="*/ 163 w 351"/>
                <a:gd name="T25" fmla="*/ 199 h 202"/>
                <a:gd name="T26" fmla="*/ 164 w 351"/>
                <a:gd name="T27" fmla="*/ 199 h 202"/>
                <a:gd name="T28" fmla="*/ 168 w 351"/>
                <a:gd name="T29" fmla="*/ 201 h 202"/>
                <a:gd name="T30" fmla="*/ 169 w 351"/>
                <a:gd name="T31" fmla="*/ 201 h 202"/>
                <a:gd name="T32" fmla="*/ 170 w 351"/>
                <a:gd name="T33" fmla="*/ 201 h 202"/>
                <a:gd name="T34" fmla="*/ 176 w 351"/>
                <a:gd name="T35" fmla="*/ 202 h 202"/>
                <a:gd name="T36" fmla="*/ 176 w 351"/>
                <a:gd name="T37" fmla="*/ 202 h 202"/>
                <a:gd name="T38" fmla="*/ 176 w 351"/>
                <a:gd name="T39" fmla="*/ 202 h 202"/>
                <a:gd name="T40" fmla="*/ 176 w 351"/>
                <a:gd name="T41" fmla="*/ 202 h 202"/>
                <a:gd name="T42" fmla="*/ 182 w 351"/>
                <a:gd name="T43" fmla="*/ 201 h 202"/>
                <a:gd name="T44" fmla="*/ 182 w 351"/>
                <a:gd name="T45" fmla="*/ 201 h 202"/>
                <a:gd name="T46" fmla="*/ 184 w 351"/>
                <a:gd name="T47" fmla="*/ 201 h 202"/>
                <a:gd name="T48" fmla="*/ 188 w 351"/>
                <a:gd name="T49" fmla="*/ 199 h 202"/>
                <a:gd name="T50" fmla="*/ 188 w 351"/>
                <a:gd name="T51" fmla="*/ 199 h 202"/>
                <a:gd name="T52" fmla="*/ 333 w 351"/>
                <a:gd name="T53" fmla="*/ 120 h 202"/>
                <a:gd name="T54" fmla="*/ 344 w 351"/>
                <a:gd name="T55" fmla="*/ 84 h 202"/>
                <a:gd name="T56" fmla="*/ 308 w 351"/>
                <a:gd name="T57" fmla="*/ 7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1" h="202">
                  <a:moveTo>
                    <a:pt x="308" y="73"/>
                  </a:moveTo>
                  <a:lnTo>
                    <a:pt x="308" y="73"/>
                  </a:lnTo>
                  <a:lnTo>
                    <a:pt x="202" y="131"/>
                  </a:lnTo>
                  <a:lnTo>
                    <a:pt x="202" y="53"/>
                  </a:lnTo>
                  <a:lnTo>
                    <a:pt x="258" y="53"/>
                  </a:lnTo>
                  <a:lnTo>
                    <a:pt x="258" y="0"/>
                  </a:lnTo>
                  <a:lnTo>
                    <a:pt x="176" y="0"/>
                  </a:lnTo>
                  <a:cubicBezTo>
                    <a:pt x="161" y="0"/>
                    <a:pt x="149" y="12"/>
                    <a:pt x="149" y="26"/>
                  </a:cubicBezTo>
                  <a:lnTo>
                    <a:pt x="149" y="131"/>
                  </a:lnTo>
                  <a:lnTo>
                    <a:pt x="44" y="73"/>
                  </a:lnTo>
                  <a:cubicBezTo>
                    <a:pt x="31" y="66"/>
                    <a:pt x="14" y="71"/>
                    <a:pt x="7" y="84"/>
                  </a:cubicBezTo>
                  <a:cubicBezTo>
                    <a:pt x="0" y="97"/>
                    <a:pt x="5" y="113"/>
                    <a:pt x="18" y="120"/>
                  </a:cubicBezTo>
                  <a:lnTo>
                    <a:pt x="163" y="199"/>
                  </a:lnTo>
                  <a:cubicBezTo>
                    <a:pt x="163" y="199"/>
                    <a:pt x="164" y="199"/>
                    <a:pt x="164" y="199"/>
                  </a:cubicBezTo>
                  <a:cubicBezTo>
                    <a:pt x="165" y="200"/>
                    <a:pt x="166" y="200"/>
                    <a:pt x="168" y="201"/>
                  </a:cubicBezTo>
                  <a:cubicBezTo>
                    <a:pt x="168" y="201"/>
                    <a:pt x="168" y="201"/>
                    <a:pt x="169" y="201"/>
                  </a:cubicBezTo>
                  <a:cubicBezTo>
                    <a:pt x="169" y="201"/>
                    <a:pt x="169" y="201"/>
                    <a:pt x="170" y="201"/>
                  </a:cubicBezTo>
                  <a:cubicBezTo>
                    <a:pt x="172" y="202"/>
                    <a:pt x="174" y="202"/>
                    <a:pt x="176" y="202"/>
                  </a:cubicBezTo>
                  <a:cubicBezTo>
                    <a:pt x="176" y="202"/>
                    <a:pt x="176" y="202"/>
                    <a:pt x="176" y="202"/>
                  </a:cubicBezTo>
                  <a:lnTo>
                    <a:pt x="176" y="202"/>
                  </a:lnTo>
                  <a:lnTo>
                    <a:pt x="176" y="202"/>
                  </a:lnTo>
                  <a:cubicBezTo>
                    <a:pt x="178" y="202"/>
                    <a:pt x="180" y="202"/>
                    <a:pt x="182" y="201"/>
                  </a:cubicBezTo>
                  <a:cubicBezTo>
                    <a:pt x="182" y="201"/>
                    <a:pt x="182" y="201"/>
                    <a:pt x="182" y="201"/>
                  </a:cubicBezTo>
                  <a:cubicBezTo>
                    <a:pt x="183" y="201"/>
                    <a:pt x="183" y="201"/>
                    <a:pt x="184" y="201"/>
                  </a:cubicBezTo>
                  <a:cubicBezTo>
                    <a:pt x="185" y="200"/>
                    <a:pt x="186" y="200"/>
                    <a:pt x="188" y="199"/>
                  </a:cubicBezTo>
                  <a:cubicBezTo>
                    <a:pt x="188" y="199"/>
                    <a:pt x="188" y="199"/>
                    <a:pt x="188" y="199"/>
                  </a:cubicBezTo>
                  <a:lnTo>
                    <a:pt x="333" y="120"/>
                  </a:lnTo>
                  <a:cubicBezTo>
                    <a:pt x="346" y="113"/>
                    <a:pt x="351" y="97"/>
                    <a:pt x="344" y="84"/>
                  </a:cubicBezTo>
                  <a:cubicBezTo>
                    <a:pt x="337" y="71"/>
                    <a:pt x="321" y="66"/>
                    <a:pt x="308" y="7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511810">
                <a:defRPr/>
              </a:pPr>
              <a:endParaRPr lang="zh-CN" altLang="en-US"/>
            </a:p>
          </p:txBody>
        </p:sp>
        <p:sp>
          <p:nvSpPr>
            <p:cNvPr id="100" name="Freeform 70"/>
            <p:cNvSpPr/>
            <p:nvPr/>
          </p:nvSpPr>
          <p:spPr bwMode="auto">
            <a:xfrm>
              <a:off x="6003925" y="957263"/>
              <a:ext cx="152400" cy="85725"/>
            </a:xfrm>
            <a:custGeom>
              <a:avLst/>
              <a:gdLst>
                <a:gd name="T0" fmla="*/ 30 w 350"/>
                <a:gd name="T1" fmla="*/ 132 h 200"/>
                <a:gd name="T2" fmla="*/ 30 w 350"/>
                <a:gd name="T3" fmla="*/ 132 h 200"/>
                <a:gd name="T4" fmla="*/ 43 w 350"/>
                <a:gd name="T5" fmla="*/ 129 h 200"/>
                <a:gd name="T6" fmla="*/ 148 w 350"/>
                <a:gd name="T7" fmla="*/ 71 h 200"/>
                <a:gd name="T8" fmla="*/ 148 w 350"/>
                <a:gd name="T9" fmla="*/ 146 h 200"/>
                <a:gd name="T10" fmla="*/ 92 w 350"/>
                <a:gd name="T11" fmla="*/ 146 h 200"/>
                <a:gd name="T12" fmla="*/ 92 w 350"/>
                <a:gd name="T13" fmla="*/ 200 h 200"/>
                <a:gd name="T14" fmla="*/ 175 w 350"/>
                <a:gd name="T15" fmla="*/ 200 h 200"/>
                <a:gd name="T16" fmla="*/ 202 w 350"/>
                <a:gd name="T17" fmla="*/ 173 h 200"/>
                <a:gd name="T18" fmla="*/ 202 w 350"/>
                <a:gd name="T19" fmla="*/ 71 h 200"/>
                <a:gd name="T20" fmla="*/ 307 w 350"/>
                <a:gd name="T21" fmla="*/ 129 h 200"/>
                <a:gd name="T22" fmla="*/ 320 w 350"/>
                <a:gd name="T23" fmla="*/ 132 h 200"/>
                <a:gd name="T24" fmla="*/ 343 w 350"/>
                <a:gd name="T25" fmla="*/ 118 h 200"/>
                <a:gd name="T26" fmla="*/ 333 w 350"/>
                <a:gd name="T27" fmla="*/ 82 h 200"/>
                <a:gd name="T28" fmla="*/ 188 w 350"/>
                <a:gd name="T29" fmla="*/ 3 h 200"/>
                <a:gd name="T30" fmla="*/ 187 w 350"/>
                <a:gd name="T31" fmla="*/ 3 h 200"/>
                <a:gd name="T32" fmla="*/ 186 w 350"/>
                <a:gd name="T33" fmla="*/ 2 h 200"/>
                <a:gd name="T34" fmla="*/ 184 w 350"/>
                <a:gd name="T35" fmla="*/ 1 h 200"/>
                <a:gd name="T36" fmla="*/ 183 w 350"/>
                <a:gd name="T37" fmla="*/ 1 h 200"/>
                <a:gd name="T38" fmla="*/ 181 w 350"/>
                <a:gd name="T39" fmla="*/ 0 h 200"/>
                <a:gd name="T40" fmla="*/ 179 w 350"/>
                <a:gd name="T41" fmla="*/ 0 h 200"/>
                <a:gd name="T42" fmla="*/ 177 w 350"/>
                <a:gd name="T43" fmla="*/ 0 h 200"/>
                <a:gd name="T44" fmla="*/ 176 w 350"/>
                <a:gd name="T45" fmla="*/ 0 h 200"/>
                <a:gd name="T46" fmla="*/ 175 w 350"/>
                <a:gd name="T47" fmla="*/ 0 h 200"/>
                <a:gd name="T48" fmla="*/ 174 w 350"/>
                <a:gd name="T49" fmla="*/ 0 h 200"/>
                <a:gd name="T50" fmla="*/ 172 w 350"/>
                <a:gd name="T51" fmla="*/ 0 h 200"/>
                <a:gd name="T52" fmla="*/ 171 w 350"/>
                <a:gd name="T53" fmla="*/ 0 h 200"/>
                <a:gd name="T54" fmla="*/ 168 w 350"/>
                <a:gd name="T55" fmla="*/ 0 h 200"/>
                <a:gd name="T56" fmla="*/ 167 w 350"/>
                <a:gd name="T57" fmla="*/ 1 h 200"/>
                <a:gd name="T58" fmla="*/ 166 w 350"/>
                <a:gd name="T59" fmla="*/ 1 h 200"/>
                <a:gd name="T60" fmla="*/ 164 w 350"/>
                <a:gd name="T61" fmla="*/ 2 h 200"/>
                <a:gd name="T62" fmla="*/ 162 w 350"/>
                <a:gd name="T63" fmla="*/ 3 h 200"/>
                <a:gd name="T64" fmla="*/ 162 w 350"/>
                <a:gd name="T65" fmla="*/ 3 h 200"/>
                <a:gd name="T66" fmla="*/ 17 w 350"/>
                <a:gd name="T67" fmla="*/ 82 h 200"/>
                <a:gd name="T68" fmla="*/ 7 w 350"/>
                <a:gd name="T69" fmla="*/ 118 h 200"/>
                <a:gd name="T70" fmla="*/ 30 w 350"/>
                <a:gd name="T71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0" h="200">
                  <a:moveTo>
                    <a:pt x="30" y="132"/>
                  </a:moveTo>
                  <a:lnTo>
                    <a:pt x="30" y="132"/>
                  </a:lnTo>
                  <a:cubicBezTo>
                    <a:pt x="34" y="132"/>
                    <a:pt x="39" y="131"/>
                    <a:pt x="43" y="129"/>
                  </a:cubicBezTo>
                  <a:lnTo>
                    <a:pt x="148" y="71"/>
                  </a:lnTo>
                  <a:lnTo>
                    <a:pt x="148" y="146"/>
                  </a:lnTo>
                  <a:lnTo>
                    <a:pt x="92" y="146"/>
                  </a:lnTo>
                  <a:lnTo>
                    <a:pt x="92" y="200"/>
                  </a:lnTo>
                  <a:lnTo>
                    <a:pt x="175" y="200"/>
                  </a:lnTo>
                  <a:cubicBezTo>
                    <a:pt x="190" y="200"/>
                    <a:pt x="202" y="188"/>
                    <a:pt x="202" y="173"/>
                  </a:cubicBezTo>
                  <a:lnTo>
                    <a:pt x="202" y="71"/>
                  </a:lnTo>
                  <a:lnTo>
                    <a:pt x="307" y="129"/>
                  </a:lnTo>
                  <a:cubicBezTo>
                    <a:pt x="311" y="131"/>
                    <a:pt x="315" y="132"/>
                    <a:pt x="320" y="132"/>
                  </a:cubicBezTo>
                  <a:cubicBezTo>
                    <a:pt x="329" y="132"/>
                    <a:pt x="338" y="127"/>
                    <a:pt x="343" y="118"/>
                  </a:cubicBezTo>
                  <a:cubicBezTo>
                    <a:pt x="350" y="105"/>
                    <a:pt x="346" y="89"/>
                    <a:pt x="333" y="82"/>
                  </a:cubicBezTo>
                  <a:lnTo>
                    <a:pt x="188" y="3"/>
                  </a:lnTo>
                  <a:cubicBezTo>
                    <a:pt x="188" y="3"/>
                    <a:pt x="188" y="3"/>
                    <a:pt x="187" y="3"/>
                  </a:cubicBezTo>
                  <a:cubicBezTo>
                    <a:pt x="187" y="3"/>
                    <a:pt x="187" y="2"/>
                    <a:pt x="186" y="2"/>
                  </a:cubicBezTo>
                  <a:cubicBezTo>
                    <a:pt x="185" y="2"/>
                    <a:pt x="185" y="2"/>
                    <a:pt x="184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2" y="1"/>
                    <a:pt x="182" y="1"/>
                    <a:pt x="181" y="0"/>
                  </a:cubicBezTo>
                  <a:cubicBezTo>
                    <a:pt x="181" y="0"/>
                    <a:pt x="180" y="0"/>
                    <a:pt x="179" y="0"/>
                  </a:cubicBezTo>
                  <a:cubicBezTo>
                    <a:pt x="178" y="0"/>
                    <a:pt x="178" y="0"/>
                    <a:pt x="177" y="0"/>
                  </a:cubicBezTo>
                  <a:cubicBezTo>
                    <a:pt x="177" y="0"/>
                    <a:pt x="177" y="0"/>
                    <a:pt x="176" y="0"/>
                  </a:cubicBezTo>
                  <a:cubicBezTo>
                    <a:pt x="176" y="0"/>
                    <a:pt x="175" y="0"/>
                    <a:pt x="175" y="0"/>
                  </a:cubicBezTo>
                  <a:cubicBezTo>
                    <a:pt x="175" y="0"/>
                    <a:pt x="174" y="0"/>
                    <a:pt x="174" y="0"/>
                  </a:cubicBezTo>
                  <a:cubicBezTo>
                    <a:pt x="173" y="0"/>
                    <a:pt x="173" y="0"/>
                    <a:pt x="172" y="0"/>
                  </a:cubicBezTo>
                  <a:cubicBezTo>
                    <a:pt x="172" y="0"/>
                    <a:pt x="171" y="0"/>
                    <a:pt x="171" y="0"/>
                  </a:cubicBezTo>
                  <a:cubicBezTo>
                    <a:pt x="170" y="0"/>
                    <a:pt x="169" y="0"/>
                    <a:pt x="168" y="0"/>
                  </a:cubicBezTo>
                  <a:cubicBezTo>
                    <a:pt x="168" y="1"/>
                    <a:pt x="168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cubicBezTo>
                    <a:pt x="165" y="2"/>
                    <a:pt x="164" y="2"/>
                    <a:pt x="164" y="2"/>
                  </a:cubicBezTo>
                  <a:cubicBezTo>
                    <a:pt x="163" y="2"/>
                    <a:pt x="163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lnTo>
                    <a:pt x="17" y="82"/>
                  </a:lnTo>
                  <a:cubicBezTo>
                    <a:pt x="4" y="89"/>
                    <a:pt x="0" y="105"/>
                    <a:pt x="7" y="118"/>
                  </a:cubicBezTo>
                  <a:cubicBezTo>
                    <a:pt x="11" y="127"/>
                    <a:pt x="21" y="132"/>
                    <a:pt x="30" y="1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511810">
                <a:defRPr/>
              </a:pPr>
              <a:endParaRPr lang="zh-CN" altLang="en-US"/>
            </a:p>
          </p:txBody>
        </p:sp>
        <p:sp>
          <p:nvSpPr>
            <p:cNvPr id="101" name="Freeform 71"/>
            <p:cNvSpPr/>
            <p:nvPr/>
          </p:nvSpPr>
          <p:spPr bwMode="auto">
            <a:xfrm>
              <a:off x="5899150" y="1014413"/>
              <a:ext cx="139700" cy="92075"/>
            </a:xfrm>
            <a:custGeom>
              <a:avLst/>
              <a:gdLst>
                <a:gd name="T0" fmla="*/ 183 w 324"/>
                <a:gd name="T1" fmla="*/ 167 h 217"/>
                <a:gd name="T2" fmla="*/ 183 w 324"/>
                <a:gd name="T3" fmla="*/ 167 h 217"/>
                <a:gd name="T4" fmla="*/ 129 w 324"/>
                <a:gd name="T5" fmla="*/ 137 h 217"/>
                <a:gd name="T6" fmla="*/ 270 w 324"/>
                <a:gd name="T7" fmla="*/ 137 h 217"/>
                <a:gd name="T8" fmla="*/ 270 w 324"/>
                <a:gd name="T9" fmla="*/ 176 h 217"/>
                <a:gd name="T10" fmla="*/ 324 w 324"/>
                <a:gd name="T11" fmla="*/ 176 h 217"/>
                <a:gd name="T12" fmla="*/ 324 w 324"/>
                <a:gd name="T13" fmla="*/ 110 h 217"/>
                <a:gd name="T14" fmla="*/ 297 w 324"/>
                <a:gd name="T15" fmla="*/ 84 h 217"/>
                <a:gd name="T16" fmla="*/ 129 w 324"/>
                <a:gd name="T17" fmla="*/ 84 h 217"/>
                <a:gd name="T18" fmla="*/ 183 w 324"/>
                <a:gd name="T19" fmla="*/ 54 h 217"/>
                <a:gd name="T20" fmla="*/ 193 w 324"/>
                <a:gd name="T21" fmla="*/ 18 h 217"/>
                <a:gd name="T22" fmla="*/ 157 w 324"/>
                <a:gd name="T23" fmla="*/ 7 h 217"/>
                <a:gd name="T24" fmla="*/ 13 w 324"/>
                <a:gd name="T25" fmla="*/ 87 h 217"/>
                <a:gd name="T26" fmla="*/ 13 w 324"/>
                <a:gd name="T27" fmla="*/ 88 h 217"/>
                <a:gd name="T28" fmla="*/ 11 w 324"/>
                <a:gd name="T29" fmla="*/ 89 h 217"/>
                <a:gd name="T30" fmla="*/ 9 w 324"/>
                <a:gd name="T31" fmla="*/ 90 h 217"/>
                <a:gd name="T32" fmla="*/ 8 w 324"/>
                <a:gd name="T33" fmla="*/ 91 h 217"/>
                <a:gd name="T34" fmla="*/ 7 w 324"/>
                <a:gd name="T35" fmla="*/ 92 h 217"/>
                <a:gd name="T36" fmla="*/ 6 w 324"/>
                <a:gd name="T37" fmla="*/ 93 h 217"/>
                <a:gd name="T38" fmla="*/ 5 w 324"/>
                <a:gd name="T39" fmla="*/ 95 h 217"/>
                <a:gd name="T40" fmla="*/ 4 w 324"/>
                <a:gd name="T41" fmla="*/ 96 h 217"/>
                <a:gd name="T42" fmla="*/ 3 w 324"/>
                <a:gd name="T43" fmla="*/ 97 h 217"/>
                <a:gd name="T44" fmla="*/ 3 w 324"/>
                <a:gd name="T45" fmla="*/ 98 h 217"/>
                <a:gd name="T46" fmla="*/ 2 w 324"/>
                <a:gd name="T47" fmla="*/ 99 h 217"/>
                <a:gd name="T48" fmla="*/ 1 w 324"/>
                <a:gd name="T49" fmla="*/ 101 h 217"/>
                <a:gd name="T50" fmla="*/ 1 w 324"/>
                <a:gd name="T51" fmla="*/ 103 h 217"/>
                <a:gd name="T52" fmla="*/ 1 w 324"/>
                <a:gd name="T53" fmla="*/ 104 h 217"/>
                <a:gd name="T54" fmla="*/ 0 w 324"/>
                <a:gd name="T55" fmla="*/ 106 h 217"/>
                <a:gd name="T56" fmla="*/ 0 w 324"/>
                <a:gd name="T57" fmla="*/ 108 h 217"/>
                <a:gd name="T58" fmla="*/ 0 w 324"/>
                <a:gd name="T59" fmla="*/ 109 h 217"/>
                <a:gd name="T60" fmla="*/ 0 w 324"/>
                <a:gd name="T61" fmla="*/ 110 h 217"/>
                <a:gd name="T62" fmla="*/ 0 w 324"/>
                <a:gd name="T63" fmla="*/ 111 h 217"/>
                <a:gd name="T64" fmla="*/ 0 w 324"/>
                <a:gd name="T65" fmla="*/ 113 h 217"/>
                <a:gd name="T66" fmla="*/ 0 w 324"/>
                <a:gd name="T67" fmla="*/ 115 h 217"/>
                <a:gd name="T68" fmla="*/ 1 w 324"/>
                <a:gd name="T69" fmla="*/ 117 h 217"/>
                <a:gd name="T70" fmla="*/ 1 w 324"/>
                <a:gd name="T71" fmla="*/ 118 h 217"/>
                <a:gd name="T72" fmla="*/ 1 w 324"/>
                <a:gd name="T73" fmla="*/ 119 h 217"/>
                <a:gd name="T74" fmla="*/ 2 w 324"/>
                <a:gd name="T75" fmla="*/ 122 h 217"/>
                <a:gd name="T76" fmla="*/ 3 w 324"/>
                <a:gd name="T77" fmla="*/ 123 h 217"/>
                <a:gd name="T78" fmla="*/ 3 w 324"/>
                <a:gd name="T79" fmla="*/ 123 h 217"/>
                <a:gd name="T80" fmla="*/ 4 w 324"/>
                <a:gd name="T81" fmla="*/ 124 h 217"/>
                <a:gd name="T82" fmla="*/ 5 w 324"/>
                <a:gd name="T83" fmla="*/ 126 h 217"/>
                <a:gd name="T84" fmla="*/ 7 w 324"/>
                <a:gd name="T85" fmla="*/ 128 h 217"/>
                <a:gd name="T86" fmla="*/ 7 w 324"/>
                <a:gd name="T87" fmla="*/ 129 h 217"/>
                <a:gd name="T88" fmla="*/ 8 w 324"/>
                <a:gd name="T89" fmla="*/ 129 h 217"/>
                <a:gd name="T90" fmla="*/ 8 w 324"/>
                <a:gd name="T91" fmla="*/ 130 h 217"/>
                <a:gd name="T92" fmla="*/ 10 w 324"/>
                <a:gd name="T93" fmla="*/ 131 h 217"/>
                <a:gd name="T94" fmla="*/ 12 w 324"/>
                <a:gd name="T95" fmla="*/ 133 h 217"/>
                <a:gd name="T96" fmla="*/ 13 w 324"/>
                <a:gd name="T97" fmla="*/ 134 h 217"/>
                <a:gd name="T98" fmla="*/ 13 w 324"/>
                <a:gd name="T99" fmla="*/ 134 h 217"/>
                <a:gd name="T100" fmla="*/ 157 w 324"/>
                <a:gd name="T101" fmla="*/ 213 h 217"/>
                <a:gd name="T102" fmla="*/ 170 w 324"/>
                <a:gd name="T103" fmla="*/ 217 h 217"/>
                <a:gd name="T104" fmla="*/ 193 w 324"/>
                <a:gd name="T105" fmla="*/ 203 h 217"/>
                <a:gd name="T106" fmla="*/ 183 w 324"/>
                <a:gd name="T107" fmla="*/ 1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4" h="217">
                  <a:moveTo>
                    <a:pt x="183" y="167"/>
                  </a:moveTo>
                  <a:lnTo>
                    <a:pt x="183" y="167"/>
                  </a:lnTo>
                  <a:lnTo>
                    <a:pt x="129" y="137"/>
                  </a:lnTo>
                  <a:lnTo>
                    <a:pt x="270" y="137"/>
                  </a:lnTo>
                  <a:lnTo>
                    <a:pt x="270" y="176"/>
                  </a:lnTo>
                  <a:lnTo>
                    <a:pt x="324" y="176"/>
                  </a:lnTo>
                  <a:lnTo>
                    <a:pt x="324" y="110"/>
                  </a:lnTo>
                  <a:cubicBezTo>
                    <a:pt x="324" y="96"/>
                    <a:pt x="312" y="84"/>
                    <a:pt x="297" y="84"/>
                  </a:cubicBezTo>
                  <a:lnTo>
                    <a:pt x="129" y="84"/>
                  </a:lnTo>
                  <a:lnTo>
                    <a:pt x="183" y="54"/>
                  </a:lnTo>
                  <a:cubicBezTo>
                    <a:pt x="196" y="47"/>
                    <a:pt x="200" y="30"/>
                    <a:pt x="193" y="18"/>
                  </a:cubicBezTo>
                  <a:cubicBezTo>
                    <a:pt x="186" y="5"/>
                    <a:pt x="170" y="0"/>
                    <a:pt x="157" y="7"/>
                  </a:cubicBezTo>
                  <a:lnTo>
                    <a:pt x="13" y="87"/>
                  </a:lnTo>
                  <a:cubicBezTo>
                    <a:pt x="13" y="87"/>
                    <a:pt x="13" y="87"/>
                    <a:pt x="13" y="88"/>
                  </a:cubicBezTo>
                  <a:cubicBezTo>
                    <a:pt x="12" y="88"/>
                    <a:pt x="11" y="88"/>
                    <a:pt x="11" y="89"/>
                  </a:cubicBezTo>
                  <a:cubicBezTo>
                    <a:pt x="10" y="89"/>
                    <a:pt x="10" y="89"/>
                    <a:pt x="9" y="90"/>
                  </a:cubicBezTo>
                  <a:cubicBezTo>
                    <a:pt x="9" y="90"/>
                    <a:pt x="9" y="91"/>
                    <a:pt x="8" y="91"/>
                  </a:cubicBezTo>
                  <a:cubicBezTo>
                    <a:pt x="8" y="91"/>
                    <a:pt x="7" y="92"/>
                    <a:pt x="7" y="92"/>
                  </a:cubicBezTo>
                  <a:cubicBezTo>
                    <a:pt x="7" y="93"/>
                    <a:pt x="6" y="93"/>
                    <a:pt x="6" y="93"/>
                  </a:cubicBezTo>
                  <a:cubicBezTo>
                    <a:pt x="5" y="94"/>
                    <a:pt x="5" y="94"/>
                    <a:pt x="5" y="95"/>
                  </a:cubicBezTo>
                  <a:cubicBezTo>
                    <a:pt x="4" y="95"/>
                    <a:pt x="4" y="96"/>
                    <a:pt x="4" y="96"/>
                  </a:cubicBezTo>
                  <a:cubicBezTo>
                    <a:pt x="4" y="97"/>
                    <a:pt x="3" y="97"/>
                    <a:pt x="3" y="97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2" y="99"/>
                    <a:pt x="2" y="99"/>
                  </a:cubicBezTo>
                  <a:cubicBezTo>
                    <a:pt x="2" y="100"/>
                    <a:pt x="2" y="101"/>
                    <a:pt x="1" y="101"/>
                  </a:cubicBezTo>
                  <a:cubicBezTo>
                    <a:pt x="1" y="102"/>
                    <a:pt x="1" y="102"/>
                    <a:pt x="1" y="103"/>
                  </a:cubicBezTo>
                  <a:cubicBezTo>
                    <a:pt x="1" y="103"/>
                    <a:pt x="1" y="104"/>
                    <a:pt x="1" y="104"/>
                  </a:cubicBezTo>
                  <a:cubicBezTo>
                    <a:pt x="0" y="105"/>
                    <a:pt x="0" y="105"/>
                    <a:pt x="0" y="106"/>
                  </a:cubicBezTo>
                  <a:cubicBezTo>
                    <a:pt x="0" y="107"/>
                    <a:pt x="0" y="107"/>
                    <a:pt x="0" y="108"/>
                  </a:cubicBezTo>
                  <a:cubicBezTo>
                    <a:pt x="0" y="108"/>
                    <a:pt x="0" y="109"/>
                    <a:pt x="0" y="10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2"/>
                    <a:pt x="0" y="112"/>
                    <a:pt x="0" y="113"/>
                  </a:cubicBezTo>
                  <a:cubicBezTo>
                    <a:pt x="0" y="113"/>
                    <a:pt x="0" y="114"/>
                    <a:pt x="0" y="115"/>
                  </a:cubicBezTo>
                  <a:cubicBezTo>
                    <a:pt x="0" y="115"/>
                    <a:pt x="0" y="116"/>
                    <a:pt x="1" y="117"/>
                  </a:cubicBezTo>
                  <a:cubicBezTo>
                    <a:pt x="1" y="117"/>
                    <a:pt x="1" y="118"/>
                    <a:pt x="1" y="118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20"/>
                    <a:pt x="2" y="121"/>
                    <a:pt x="2" y="122"/>
                  </a:cubicBezTo>
                  <a:cubicBezTo>
                    <a:pt x="2" y="122"/>
                    <a:pt x="3" y="122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4"/>
                    <a:pt x="3" y="124"/>
                    <a:pt x="4" y="124"/>
                  </a:cubicBezTo>
                  <a:cubicBezTo>
                    <a:pt x="4" y="125"/>
                    <a:pt x="4" y="125"/>
                    <a:pt x="5" y="126"/>
                  </a:cubicBezTo>
                  <a:cubicBezTo>
                    <a:pt x="5" y="127"/>
                    <a:pt x="6" y="127"/>
                    <a:pt x="7" y="128"/>
                  </a:cubicBezTo>
                  <a:cubicBezTo>
                    <a:pt x="7" y="128"/>
                    <a:pt x="7" y="129"/>
                    <a:pt x="7" y="129"/>
                  </a:cubicBezTo>
                  <a:cubicBezTo>
                    <a:pt x="7" y="129"/>
                    <a:pt x="7" y="129"/>
                    <a:pt x="8" y="129"/>
                  </a:cubicBezTo>
                  <a:cubicBezTo>
                    <a:pt x="8" y="129"/>
                    <a:pt x="8" y="130"/>
                    <a:pt x="8" y="130"/>
                  </a:cubicBezTo>
                  <a:cubicBezTo>
                    <a:pt x="9" y="130"/>
                    <a:pt x="10" y="131"/>
                    <a:pt x="10" y="131"/>
                  </a:cubicBezTo>
                  <a:cubicBezTo>
                    <a:pt x="11" y="132"/>
                    <a:pt x="12" y="133"/>
                    <a:pt x="12" y="133"/>
                  </a:cubicBezTo>
                  <a:cubicBezTo>
                    <a:pt x="13" y="133"/>
                    <a:pt x="13" y="133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lnTo>
                    <a:pt x="157" y="213"/>
                  </a:lnTo>
                  <a:cubicBezTo>
                    <a:pt x="161" y="216"/>
                    <a:pt x="165" y="217"/>
                    <a:pt x="170" y="217"/>
                  </a:cubicBezTo>
                  <a:cubicBezTo>
                    <a:pt x="179" y="217"/>
                    <a:pt x="188" y="212"/>
                    <a:pt x="193" y="203"/>
                  </a:cubicBezTo>
                  <a:cubicBezTo>
                    <a:pt x="200" y="190"/>
                    <a:pt x="196" y="174"/>
                    <a:pt x="183" y="16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511810">
                <a:defRPr/>
              </a:pPr>
              <a:endParaRPr lang="zh-CN" altLang="en-US"/>
            </a:p>
          </p:txBody>
        </p:sp>
        <p:sp>
          <p:nvSpPr>
            <p:cNvPr id="102" name="Freeform 72"/>
            <p:cNvSpPr/>
            <p:nvPr/>
          </p:nvSpPr>
          <p:spPr bwMode="auto">
            <a:xfrm>
              <a:off x="6121400" y="1012825"/>
              <a:ext cx="139700" cy="93663"/>
            </a:xfrm>
            <a:custGeom>
              <a:avLst/>
              <a:gdLst>
                <a:gd name="T0" fmla="*/ 324 w 324"/>
                <a:gd name="T1" fmla="*/ 109 h 217"/>
                <a:gd name="T2" fmla="*/ 324 w 324"/>
                <a:gd name="T3" fmla="*/ 109 h 217"/>
                <a:gd name="T4" fmla="*/ 324 w 324"/>
                <a:gd name="T5" fmla="*/ 108 h 217"/>
                <a:gd name="T6" fmla="*/ 324 w 324"/>
                <a:gd name="T7" fmla="*/ 106 h 217"/>
                <a:gd name="T8" fmla="*/ 323 w 324"/>
                <a:gd name="T9" fmla="*/ 104 h 217"/>
                <a:gd name="T10" fmla="*/ 323 w 324"/>
                <a:gd name="T11" fmla="*/ 103 h 217"/>
                <a:gd name="T12" fmla="*/ 322 w 324"/>
                <a:gd name="T13" fmla="*/ 101 h 217"/>
                <a:gd name="T14" fmla="*/ 321 w 324"/>
                <a:gd name="T15" fmla="*/ 99 h 217"/>
                <a:gd name="T16" fmla="*/ 321 w 324"/>
                <a:gd name="T17" fmla="*/ 98 h 217"/>
                <a:gd name="T18" fmla="*/ 321 w 324"/>
                <a:gd name="T19" fmla="*/ 97 h 217"/>
                <a:gd name="T20" fmla="*/ 320 w 324"/>
                <a:gd name="T21" fmla="*/ 97 h 217"/>
                <a:gd name="T22" fmla="*/ 319 w 324"/>
                <a:gd name="T23" fmla="*/ 95 h 217"/>
                <a:gd name="T24" fmla="*/ 318 w 324"/>
                <a:gd name="T25" fmla="*/ 94 h 217"/>
                <a:gd name="T26" fmla="*/ 317 w 324"/>
                <a:gd name="T27" fmla="*/ 92 h 217"/>
                <a:gd name="T28" fmla="*/ 315 w 324"/>
                <a:gd name="T29" fmla="*/ 91 h 217"/>
                <a:gd name="T30" fmla="*/ 314 w 324"/>
                <a:gd name="T31" fmla="*/ 90 h 217"/>
                <a:gd name="T32" fmla="*/ 313 w 324"/>
                <a:gd name="T33" fmla="*/ 89 h 217"/>
                <a:gd name="T34" fmla="*/ 311 w 324"/>
                <a:gd name="T35" fmla="*/ 88 h 217"/>
                <a:gd name="T36" fmla="*/ 310 w 324"/>
                <a:gd name="T37" fmla="*/ 87 h 217"/>
                <a:gd name="T38" fmla="*/ 167 w 324"/>
                <a:gd name="T39" fmla="*/ 7 h 217"/>
                <a:gd name="T40" fmla="*/ 130 w 324"/>
                <a:gd name="T41" fmla="*/ 18 h 217"/>
                <a:gd name="T42" fmla="*/ 141 w 324"/>
                <a:gd name="T43" fmla="*/ 54 h 217"/>
                <a:gd name="T44" fmla="*/ 194 w 324"/>
                <a:gd name="T45" fmla="*/ 84 h 217"/>
                <a:gd name="T46" fmla="*/ 53 w 324"/>
                <a:gd name="T47" fmla="*/ 84 h 217"/>
                <a:gd name="T48" fmla="*/ 53 w 324"/>
                <a:gd name="T49" fmla="*/ 43 h 217"/>
                <a:gd name="T50" fmla="*/ 0 w 324"/>
                <a:gd name="T51" fmla="*/ 43 h 217"/>
                <a:gd name="T52" fmla="*/ 0 w 324"/>
                <a:gd name="T53" fmla="*/ 110 h 217"/>
                <a:gd name="T54" fmla="*/ 27 w 324"/>
                <a:gd name="T55" fmla="*/ 137 h 217"/>
                <a:gd name="T56" fmla="*/ 194 w 324"/>
                <a:gd name="T57" fmla="*/ 137 h 217"/>
                <a:gd name="T58" fmla="*/ 141 w 324"/>
                <a:gd name="T59" fmla="*/ 167 h 217"/>
                <a:gd name="T60" fmla="*/ 130 w 324"/>
                <a:gd name="T61" fmla="*/ 203 h 217"/>
                <a:gd name="T62" fmla="*/ 154 w 324"/>
                <a:gd name="T63" fmla="*/ 217 h 217"/>
                <a:gd name="T64" fmla="*/ 167 w 324"/>
                <a:gd name="T65" fmla="*/ 214 h 217"/>
                <a:gd name="T66" fmla="*/ 310 w 324"/>
                <a:gd name="T67" fmla="*/ 134 h 217"/>
                <a:gd name="T68" fmla="*/ 310 w 324"/>
                <a:gd name="T69" fmla="*/ 134 h 217"/>
                <a:gd name="T70" fmla="*/ 311 w 324"/>
                <a:gd name="T71" fmla="*/ 133 h 217"/>
                <a:gd name="T72" fmla="*/ 313 w 324"/>
                <a:gd name="T73" fmla="*/ 132 h 217"/>
                <a:gd name="T74" fmla="*/ 315 w 324"/>
                <a:gd name="T75" fmla="*/ 130 h 217"/>
                <a:gd name="T76" fmla="*/ 316 w 324"/>
                <a:gd name="T77" fmla="*/ 129 h 217"/>
                <a:gd name="T78" fmla="*/ 316 w 324"/>
                <a:gd name="T79" fmla="*/ 129 h 217"/>
                <a:gd name="T80" fmla="*/ 317 w 324"/>
                <a:gd name="T81" fmla="*/ 128 h 217"/>
                <a:gd name="T82" fmla="*/ 319 w 324"/>
                <a:gd name="T83" fmla="*/ 126 h 217"/>
                <a:gd name="T84" fmla="*/ 320 w 324"/>
                <a:gd name="T85" fmla="*/ 124 h 217"/>
                <a:gd name="T86" fmla="*/ 321 w 324"/>
                <a:gd name="T87" fmla="*/ 123 h 217"/>
                <a:gd name="T88" fmla="*/ 321 w 324"/>
                <a:gd name="T89" fmla="*/ 123 h 217"/>
                <a:gd name="T90" fmla="*/ 321 w 324"/>
                <a:gd name="T91" fmla="*/ 122 h 217"/>
                <a:gd name="T92" fmla="*/ 322 w 324"/>
                <a:gd name="T93" fmla="*/ 120 h 217"/>
                <a:gd name="T94" fmla="*/ 323 w 324"/>
                <a:gd name="T95" fmla="*/ 118 h 217"/>
                <a:gd name="T96" fmla="*/ 323 w 324"/>
                <a:gd name="T97" fmla="*/ 117 h 217"/>
                <a:gd name="T98" fmla="*/ 324 w 324"/>
                <a:gd name="T99" fmla="*/ 115 h 217"/>
                <a:gd name="T100" fmla="*/ 324 w 324"/>
                <a:gd name="T101" fmla="*/ 113 h 217"/>
                <a:gd name="T102" fmla="*/ 324 w 324"/>
                <a:gd name="T103" fmla="*/ 111 h 217"/>
                <a:gd name="T104" fmla="*/ 324 w 324"/>
                <a:gd name="T105" fmla="*/ 110 h 217"/>
                <a:gd name="T106" fmla="*/ 324 w 324"/>
                <a:gd name="T107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4" h="217">
                  <a:moveTo>
                    <a:pt x="324" y="109"/>
                  </a:moveTo>
                  <a:lnTo>
                    <a:pt x="324" y="109"/>
                  </a:lnTo>
                  <a:cubicBezTo>
                    <a:pt x="324" y="109"/>
                    <a:pt x="324" y="108"/>
                    <a:pt x="324" y="108"/>
                  </a:cubicBezTo>
                  <a:cubicBezTo>
                    <a:pt x="324" y="107"/>
                    <a:pt x="324" y="107"/>
                    <a:pt x="324" y="106"/>
                  </a:cubicBezTo>
                  <a:cubicBezTo>
                    <a:pt x="323" y="106"/>
                    <a:pt x="323" y="105"/>
                    <a:pt x="323" y="104"/>
                  </a:cubicBezTo>
                  <a:cubicBezTo>
                    <a:pt x="323" y="104"/>
                    <a:pt x="323" y="103"/>
                    <a:pt x="323" y="103"/>
                  </a:cubicBezTo>
                  <a:cubicBezTo>
                    <a:pt x="323" y="102"/>
                    <a:pt x="322" y="102"/>
                    <a:pt x="322" y="101"/>
                  </a:cubicBezTo>
                  <a:cubicBezTo>
                    <a:pt x="322" y="101"/>
                    <a:pt x="322" y="100"/>
                    <a:pt x="321" y="99"/>
                  </a:cubicBezTo>
                  <a:cubicBezTo>
                    <a:pt x="321" y="99"/>
                    <a:pt x="321" y="98"/>
                    <a:pt x="321" y="98"/>
                  </a:cubicBezTo>
                  <a:cubicBezTo>
                    <a:pt x="321" y="98"/>
                    <a:pt x="321" y="98"/>
                    <a:pt x="321" y="97"/>
                  </a:cubicBezTo>
                  <a:cubicBezTo>
                    <a:pt x="320" y="97"/>
                    <a:pt x="320" y="97"/>
                    <a:pt x="320" y="97"/>
                  </a:cubicBezTo>
                  <a:cubicBezTo>
                    <a:pt x="320" y="96"/>
                    <a:pt x="319" y="95"/>
                    <a:pt x="319" y="95"/>
                  </a:cubicBezTo>
                  <a:cubicBezTo>
                    <a:pt x="319" y="94"/>
                    <a:pt x="318" y="94"/>
                    <a:pt x="318" y="94"/>
                  </a:cubicBezTo>
                  <a:cubicBezTo>
                    <a:pt x="317" y="93"/>
                    <a:pt x="317" y="93"/>
                    <a:pt x="317" y="92"/>
                  </a:cubicBezTo>
                  <a:cubicBezTo>
                    <a:pt x="316" y="92"/>
                    <a:pt x="316" y="91"/>
                    <a:pt x="315" y="91"/>
                  </a:cubicBezTo>
                  <a:cubicBezTo>
                    <a:pt x="315" y="91"/>
                    <a:pt x="315" y="90"/>
                    <a:pt x="314" y="90"/>
                  </a:cubicBezTo>
                  <a:cubicBezTo>
                    <a:pt x="314" y="90"/>
                    <a:pt x="313" y="89"/>
                    <a:pt x="313" y="89"/>
                  </a:cubicBezTo>
                  <a:cubicBezTo>
                    <a:pt x="312" y="89"/>
                    <a:pt x="312" y="88"/>
                    <a:pt x="311" y="88"/>
                  </a:cubicBezTo>
                  <a:cubicBezTo>
                    <a:pt x="311" y="88"/>
                    <a:pt x="311" y="87"/>
                    <a:pt x="310" y="87"/>
                  </a:cubicBezTo>
                  <a:lnTo>
                    <a:pt x="167" y="7"/>
                  </a:lnTo>
                  <a:cubicBezTo>
                    <a:pt x="154" y="0"/>
                    <a:pt x="138" y="5"/>
                    <a:pt x="130" y="18"/>
                  </a:cubicBezTo>
                  <a:cubicBezTo>
                    <a:pt x="123" y="31"/>
                    <a:pt x="128" y="47"/>
                    <a:pt x="141" y="54"/>
                  </a:cubicBezTo>
                  <a:lnTo>
                    <a:pt x="194" y="84"/>
                  </a:lnTo>
                  <a:lnTo>
                    <a:pt x="53" y="84"/>
                  </a:lnTo>
                  <a:lnTo>
                    <a:pt x="53" y="43"/>
                  </a:lnTo>
                  <a:lnTo>
                    <a:pt x="0" y="43"/>
                  </a:lnTo>
                  <a:lnTo>
                    <a:pt x="0" y="110"/>
                  </a:lnTo>
                  <a:cubicBezTo>
                    <a:pt x="0" y="125"/>
                    <a:pt x="12" y="137"/>
                    <a:pt x="27" y="137"/>
                  </a:cubicBezTo>
                  <a:lnTo>
                    <a:pt x="194" y="137"/>
                  </a:lnTo>
                  <a:lnTo>
                    <a:pt x="141" y="167"/>
                  </a:lnTo>
                  <a:cubicBezTo>
                    <a:pt x="128" y="174"/>
                    <a:pt x="123" y="190"/>
                    <a:pt x="130" y="203"/>
                  </a:cubicBezTo>
                  <a:cubicBezTo>
                    <a:pt x="135" y="212"/>
                    <a:pt x="144" y="217"/>
                    <a:pt x="154" y="217"/>
                  </a:cubicBezTo>
                  <a:cubicBezTo>
                    <a:pt x="158" y="217"/>
                    <a:pt x="163" y="216"/>
                    <a:pt x="167" y="214"/>
                  </a:cubicBezTo>
                  <a:lnTo>
                    <a:pt x="310" y="134"/>
                  </a:lnTo>
                  <a:cubicBezTo>
                    <a:pt x="310" y="134"/>
                    <a:pt x="310" y="134"/>
                    <a:pt x="310" y="134"/>
                  </a:cubicBezTo>
                  <a:cubicBezTo>
                    <a:pt x="311" y="133"/>
                    <a:pt x="311" y="133"/>
                    <a:pt x="311" y="133"/>
                  </a:cubicBezTo>
                  <a:cubicBezTo>
                    <a:pt x="312" y="133"/>
                    <a:pt x="313" y="132"/>
                    <a:pt x="313" y="132"/>
                  </a:cubicBezTo>
                  <a:cubicBezTo>
                    <a:pt x="314" y="131"/>
                    <a:pt x="315" y="130"/>
                    <a:pt x="315" y="130"/>
                  </a:cubicBezTo>
                  <a:cubicBezTo>
                    <a:pt x="316" y="130"/>
                    <a:pt x="316" y="130"/>
                    <a:pt x="316" y="129"/>
                  </a:cubicBezTo>
                  <a:cubicBezTo>
                    <a:pt x="316" y="129"/>
                    <a:pt x="316" y="129"/>
                    <a:pt x="316" y="129"/>
                  </a:cubicBezTo>
                  <a:cubicBezTo>
                    <a:pt x="317" y="129"/>
                    <a:pt x="317" y="128"/>
                    <a:pt x="317" y="128"/>
                  </a:cubicBezTo>
                  <a:cubicBezTo>
                    <a:pt x="318" y="127"/>
                    <a:pt x="318" y="127"/>
                    <a:pt x="319" y="126"/>
                  </a:cubicBezTo>
                  <a:cubicBezTo>
                    <a:pt x="319" y="125"/>
                    <a:pt x="320" y="125"/>
                    <a:pt x="320" y="124"/>
                  </a:cubicBezTo>
                  <a:cubicBezTo>
                    <a:pt x="320" y="124"/>
                    <a:pt x="320" y="124"/>
                    <a:pt x="321" y="123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1" y="123"/>
                    <a:pt x="321" y="122"/>
                    <a:pt x="321" y="122"/>
                  </a:cubicBezTo>
                  <a:cubicBezTo>
                    <a:pt x="322" y="121"/>
                    <a:pt x="322" y="120"/>
                    <a:pt x="322" y="120"/>
                  </a:cubicBezTo>
                  <a:cubicBezTo>
                    <a:pt x="322" y="119"/>
                    <a:pt x="323" y="119"/>
                    <a:pt x="323" y="118"/>
                  </a:cubicBezTo>
                  <a:cubicBezTo>
                    <a:pt x="323" y="118"/>
                    <a:pt x="323" y="117"/>
                    <a:pt x="323" y="117"/>
                  </a:cubicBezTo>
                  <a:cubicBezTo>
                    <a:pt x="323" y="116"/>
                    <a:pt x="323" y="115"/>
                    <a:pt x="324" y="115"/>
                  </a:cubicBezTo>
                  <a:cubicBezTo>
                    <a:pt x="324" y="114"/>
                    <a:pt x="324" y="114"/>
                    <a:pt x="324" y="113"/>
                  </a:cubicBezTo>
                  <a:cubicBezTo>
                    <a:pt x="324" y="112"/>
                    <a:pt x="324" y="112"/>
                    <a:pt x="324" y="111"/>
                  </a:cubicBezTo>
                  <a:cubicBezTo>
                    <a:pt x="324" y="111"/>
                    <a:pt x="324" y="111"/>
                    <a:pt x="324" y="110"/>
                  </a:cubicBezTo>
                  <a:cubicBezTo>
                    <a:pt x="324" y="110"/>
                    <a:pt x="324" y="110"/>
                    <a:pt x="324" y="10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511810">
                <a:defRPr/>
              </a:pPr>
              <a:endParaRPr lang="zh-CN" altLang="en-US"/>
            </a:p>
          </p:txBody>
        </p:sp>
        <p:sp>
          <p:nvSpPr>
            <p:cNvPr id="103" name="Freeform 73"/>
            <p:cNvSpPr>
              <a:spLocks noEditPoints="1"/>
            </p:cNvSpPr>
            <p:nvPr/>
          </p:nvSpPr>
          <p:spPr bwMode="auto">
            <a:xfrm>
              <a:off x="5811838" y="914400"/>
              <a:ext cx="536574" cy="420688"/>
            </a:xfrm>
            <a:custGeom>
              <a:avLst/>
              <a:gdLst>
                <a:gd name="T0" fmla="*/ 620 w 1240"/>
                <a:gd name="T1" fmla="*/ 622 h 977"/>
                <a:gd name="T2" fmla="*/ 620 w 1240"/>
                <a:gd name="T3" fmla="*/ 622 h 977"/>
                <a:gd name="T4" fmla="*/ 66 w 1240"/>
                <a:gd name="T5" fmla="*/ 344 h 977"/>
                <a:gd name="T6" fmla="*/ 620 w 1240"/>
                <a:gd name="T7" fmla="*/ 65 h 977"/>
                <a:gd name="T8" fmla="*/ 1173 w 1240"/>
                <a:gd name="T9" fmla="*/ 344 h 977"/>
                <a:gd name="T10" fmla="*/ 620 w 1240"/>
                <a:gd name="T11" fmla="*/ 622 h 977"/>
                <a:gd name="T12" fmla="*/ 1240 w 1240"/>
                <a:gd name="T13" fmla="*/ 594 h 977"/>
                <a:gd name="T14" fmla="*/ 1240 w 1240"/>
                <a:gd name="T15" fmla="*/ 594 h 977"/>
                <a:gd name="T16" fmla="*/ 1240 w 1240"/>
                <a:gd name="T17" fmla="*/ 364 h 977"/>
                <a:gd name="T18" fmla="*/ 1240 w 1240"/>
                <a:gd name="T19" fmla="*/ 358 h 977"/>
                <a:gd name="T20" fmla="*/ 1240 w 1240"/>
                <a:gd name="T21" fmla="*/ 344 h 977"/>
                <a:gd name="T22" fmla="*/ 620 w 1240"/>
                <a:gd name="T23" fmla="*/ 0 h 977"/>
                <a:gd name="T24" fmla="*/ 0 w 1240"/>
                <a:gd name="T25" fmla="*/ 344 h 977"/>
                <a:gd name="T26" fmla="*/ 0 w 1240"/>
                <a:gd name="T27" fmla="*/ 358 h 977"/>
                <a:gd name="T28" fmla="*/ 0 w 1240"/>
                <a:gd name="T29" fmla="*/ 364 h 977"/>
                <a:gd name="T30" fmla="*/ 0 w 1240"/>
                <a:gd name="T31" fmla="*/ 594 h 977"/>
                <a:gd name="T32" fmla="*/ 442 w 1240"/>
                <a:gd name="T33" fmla="*/ 925 h 977"/>
                <a:gd name="T34" fmla="*/ 509 w 1240"/>
                <a:gd name="T35" fmla="*/ 977 h 977"/>
                <a:gd name="T36" fmla="*/ 579 w 1240"/>
                <a:gd name="T37" fmla="*/ 908 h 977"/>
                <a:gd name="T38" fmla="*/ 509 w 1240"/>
                <a:gd name="T39" fmla="*/ 839 h 977"/>
                <a:gd name="T40" fmla="*/ 459 w 1240"/>
                <a:gd name="T41" fmla="*/ 860 h 977"/>
                <a:gd name="T42" fmla="*/ 66 w 1240"/>
                <a:gd name="T43" fmla="*/ 594 h 977"/>
                <a:gd name="T44" fmla="*/ 66 w 1240"/>
                <a:gd name="T45" fmla="*/ 502 h 977"/>
                <a:gd name="T46" fmla="*/ 620 w 1240"/>
                <a:gd name="T47" fmla="*/ 689 h 977"/>
                <a:gd name="T48" fmla="*/ 1173 w 1240"/>
                <a:gd name="T49" fmla="*/ 502 h 977"/>
                <a:gd name="T50" fmla="*/ 1173 w 1240"/>
                <a:gd name="T51" fmla="*/ 594 h 977"/>
                <a:gd name="T52" fmla="*/ 773 w 1240"/>
                <a:gd name="T53" fmla="*/ 861 h 977"/>
                <a:gd name="T54" fmla="*/ 722 w 1240"/>
                <a:gd name="T55" fmla="*/ 839 h 977"/>
                <a:gd name="T56" fmla="*/ 653 w 1240"/>
                <a:gd name="T57" fmla="*/ 908 h 977"/>
                <a:gd name="T58" fmla="*/ 722 w 1240"/>
                <a:gd name="T59" fmla="*/ 977 h 977"/>
                <a:gd name="T60" fmla="*/ 789 w 1240"/>
                <a:gd name="T61" fmla="*/ 926 h 977"/>
                <a:gd name="T62" fmla="*/ 1240 w 1240"/>
                <a:gd name="T63" fmla="*/ 594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40" h="977">
                  <a:moveTo>
                    <a:pt x="620" y="622"/>
                  </a:moveTo>
                  <a:lnTo>
                    <a:pt x="620" y="622"/>
                  </a:lnTo>
                  <a:cubicBezTo>
                    <a:pt x="320" y="622"/>
                    <a:pt x="66" y="495"/>
                    <a:pt x="66" y="344"/>
                  </a:cubicBezTo>
                  <a:cubicBezTo>
                    <a:pt x="66" y="193"/>
                    <a:pt x="320" y="65"/>
                    <a:pt x="620" y="65"/>
                  </a:cubicBezTo>
                  <a:cubicBezTo>
                    <a:pt x="920" y="65"/>
                    <a:pt x="1173" y="193"/>
                    <a:pt x="1173" y="344"/>
                  </a:cubicBezTo>
                  <a:cubicBezTo>
                    <a:pt x="1173" y="495"/>
                    <a:pt x="920" y="622"/>
                    <a:pt x="620" y="622"/>
                  </a:cubicBezTo>
                  <a:close/>
                  <a:moveTo>
                    <a:pt x="1240" y="594"/>
                  </a:moveTo>
                  <a:lnTo>
                    <a:pt x="1240" y="594"/>
                  </a:lnTo>
                  <a:lnTo>
                    <a:pt x="1240" y="364"/>
                  </a:lnTo>
                  <a:cubicBezTo>
                    <a:pt x="1240" y="362"/>
                    <a:pt x="1240" y="360"/>
                    <a:pt x="1240" y="358"/>
                  </a:cubicBezTo>
                  <a:cubicBezTo>
                    <a:pt x="1240" y="353"/>
                    <a:pt x="1240" y="348"/>
                    <a:pt x="1240" y="344"/>
                  </a:cubicBezTo>
                  <a:cubicBezTo>
                    <a:pt x="1240" y="150"/>
                    <a:pt x="968" y="0"/>
                    <a:pt x="620" y="0"/>
                  </a:cubicBezTo>
                  <a:cubicBezTo>
                    <a:pt x="272" y="0"/>
                    <a:pt x="0" y="150"/>
                    <a:pt x="0" y="344"/>
                  </a:cubicBezTo>
                  <a:cubicBezTo>
                    <a:pt x="0" y="348"/>
                    <a:pt x="0" y="353"/>
                    <a:pt x="0" y="358"/>
                  </a:cubicBezTo>
                  <a:cubicBezTo>
                    <a:pt x="0" y="360"/>
                    <a:pt x="0" y="362"/>
                    <a:pt x="0" y="364"/>
                  </a:cubicBezTo>
                  <a:lnTo>
                    <a:pt x="0" y="594"/>
                  </a:lnTo>
                  <a:cubicBezTo>
                    <a:pt x="0" y="749"/>
                    <a:pt x="182" y="882"/>
                    <a:pt x="442" y="925"/>
                  </a:cubicBezTo>
                  <a:cubicBezTo>
                    <a:pt x="450" y="955"/>
                    <a:pt x="477" y="977"/>
                    <a:pt x="509" y="977"/>
                  </a:cubicBezTo>
                  <a:cubicBezTo>
                    <a:pt x="548" y="977"/>
                    <a:pt x="579" y="946"/>
                    <a:pt x="579" y="908"/>
                  </a:cubicBezTo>
                  <a:cubicBezTo>
                    <a:pt x="579" y="870"/>
                    <a:pt x="548" y="839"/>
                    <a:pt x="509" y="839"/>
                  </a:cubicBezTo>
                  <a:cubicBezTo>
                    <a:pt x="490" y="839"/>
                    <a:pt x="472" y="847"/>
                    <a:pt x="459" y="860"/>
                  </a:cubicBezTo>
                  <a:cubicBezTo>
                    <a:pt x="231" y="824"/>
                    <a:pt x="66" y="715"/>
                    <a:pt x="66" y="594"/>
                  </a:cubicBezTo>
                  <a:lnTo>
                    <a:pt x="66" y="502"/>
                  </a:lnTo>
                  <a:cubicBezTo>
                    <a:pt x="168" y="613"/>
                    <a:pt x="375" y="689"/>
                    <a:pt x="620" y="689"/>
                  </a:cubicBezTo>
                  <a:cubicBezTo>
                    <a:pt x="865" y="689"/>
                    <a:pt x="1072" y="613"/>
                    <a:pt x="1173" y="502"/>
                  </a:cubicBezTo>
                  <a:lnTo>
                    <a:pt x="1173" y="594"/>
                  </a:lnTo>
                  <a:cubicBezTo>
                    <a:pt x="1173" y="717"/>
                    <a:pt x="1005" y="827"/>
                    <a:pt x="773" y="861"/>
                  </a:cubicBezTo>
                  <a:cubicBezTo>
                    <a:pt x="761" y="847"/>
                    <a:pt x="743" y="839"/>
                    <a:pt x="722" y="839"/>
                  </a:cubicBezTo>
                  <a:cubicBezTo>
                    <a:pt x="684" y="839"/>
                    <a:pt x="653" y="870"/>
                    <a:pt x="653" y="908"/>
                  </a:cubicBezTo>
                  <a:cubicBezTo>
                    <a:pt x="653" y="946"/>
                    <a:pt x="684" y="977"/>
                    <a:pt x="722" y="977"/>
                  </a:cubicBezTo>
                  <a:cubicBezTo>
                    <a:pt x="754" y="977"/>
                    <a:pt x="781" y="956"/>
                    <a:pt x="789" y="926"/>
                  </a:cubicBezTo>
                  <a:cubicBezTo>
                    <a:pt x="1054" y="885"/>
                    <a:pt x="1240" y="751"/>
                    <a:pt x="1240" y="5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511810">
                <a:defRPr/>
              </a:pPr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617586" y="1011364"/>
            <a:ext cx="444718" cy="370958"/>
            <a:chOff x="5811838" y="914400"/>
            <a:chExt cx="536574" cy="420688"/>
          </a:xfrm>
          <a:solidFill>
            <a:srgbClr val="3C3C3B"/>
          </a:solidFill>
        </p:grpSpPr>
        <p:sp>
          <p:nvSpPr>
            <p:cNvPr id="105" name="Freeform 69"/>
            <p:cNvSpPr/>
            <p:nvPr/>
          </p:nvSpPr>
          <p:spPr bwMode="auto">
            <a:xfrm>
              <a:off x="6003925" y="1077913"/>
              <a:ext cx="152400" cy="87313"/>
            </a:xfrm>
            <a:custGeom>
              <a:avLst/>
              <a:gdLst>
                <a:gd name="T0" fmla="*/ 308 w 351"/>
                <a:gd name="T1" fmla="*/ 73 h 202"/>
                <a:gd name="T2" fmla="*/ 308 w 351"/>
                <a:gd name="T3" fmla="*/ 73 h 202"/>
                <a:gd name="T4" fmla="*/ 202 w 351"/>
                <a:gd name="T5" fmla="*/ 131 h 202"/>
                <a:gd name="T6" fmla="*/ 202 w 351"/>
                <a:gd name="T7" fmla="*/ 53 h 202"/>
                <a:gd name="T8" fmla="*/ 258 w 351"/>
                <a:gd name="T9" fmla="*/ 53 h 202"/>
                <a:gd name="T10" fmla="*/ 258 w 351"/>
                <a:gd name="T11" fmla="*/ 0 h 202"/>
                <a:gd name="T12" fmla="*/ 176 w 351"/>
                <a:gd name="T13" fmla="*/ 0 h 202"/>
                <a:gd name="T14" fmla="*/ 149 w 351"/>
                <a:gd name="T15" fmla="*/ 26 h 202"/>
                <a:gd name="T16" fmla="*/ 149 w 351"/>
                <a:gd name="T17" fmla="*/ 131 h 202"/>
                <a:gd name="T18" fmla="*/ 44 w 351"/>
                <a:gd name="T19" fmla="*/ 73 h 202"/>
                <a:gd name="T20" fmla="*/ 7 w 351"/>
                <a:gd name="T21" fmla="*/ 84 h 202"/>
                <a:gd name="T22" fmla="*/ 18 w 351"/>
                <a:gd name="T23" fmla="*/ 120 h 202"/>
                <a:gd name="T24" fmla="*/ 163 w 351"/>
                <a:gd name="T25" fmla="*/ 199 h 202"/>
                <a:gd name="T26" fmla="*/ 164 w 351"/>
                <a:gd name="T27" fmla="*/ 199 h 202"/>
                <a:gd name="T28" fmla="*/ 168 w 351"/>
                <a:gd name="T29" fmla="*/ 201 h 202"/>
                <a:gd name="T30" fmla="*/ 169 w 351"/>
                <a:gd name="T31" fmla="*/ 201 h 202"/>
                <a:gd name="T32" fmla="*/ 170 w 351"/>
                <a:gd name="T33" fmla="*/ 201 h 202"/>
                <a:gd name="T34" fmla="*/ 176 w 351"/>
                <a:gd name="T35" fmla="*/ 202 h 202"/>
                <a:gd name="T36" fmla="*/ 176 w 351"/>
                <a:gd name="T37" fmla="*/ 202 h 202"/>
                <a:gd name="T38" fmla="*/ 176 w 351"/>
                <a:gd name="T39" fmla="*/ 202 h 202"/>
                <a:gd name="T40" fmla="*/ 176 w 351"/>
                <a:gd name="T41" fmla="*/ 202 h 202"/>
                <a:gd name="T42" fmla="*/ 182 w 351"/>
                <a:gd name="T43" fmla="*/ 201 h 202"/>
                <a:gd name="T44" fmla="*/ 182 w 351"/>
                <a:gd name="T45" fmla="*/ 201 h 202"/>
                <a:gd name="T46" fmla="*/ 184 w 351"/>
                <a:gd name="T47" fmla="*/ 201 h 202"/>
                <a:gd name="T48" fmla="*/ 188 w 351"/>
                <a:gd name="T49" fmla="*/ 199 h 202"/>
                <a:gd name="T50" fmla="*/ 188 w 351"/>
                <a:gd name="T51" fmla="*/ 199 h 202"/>
                <a:gd name="T52" fmla="*/ 333 w 351"/>
                <a:gd name="T53" fmla="*/ 120 h 202"/>
                <a:gd name="T54" fmla="*/ 344 w 351"/>
                <a:gd name="T55" fmla="*/ 84 h 202"/>
                <a:gd name="T56" fmla="*/ 308 w 351"/>
                <a:gd name="T57" fmla="*/ 7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1" h="202">
                  <a:moveTo>
                    <a:pt x="308" y="73"/>
                  </a:moveTo>
                  <a:lnTo>
                    <a:pt x="308" y="73"/>
                  </a:lnTo>
                  <a:lnTo>
                    <a:pt x="202" y="131"/>
                  </a:lnTo>
                  <a:lnTo>
                    <a:pt x="202" y="53"/>
                  </a:lnTo>
                  <a:lnTo>
                    <a:pt x="258" y="53"/>
                  </a:lnTo>
                  <a:lnTo>
                    <a:pt x="258" y="0"/>
                  </a:lnTo>
                  <a:lnTo>
                    <a:pt x="176" y="0"/>
                  </a:lnTo>
                  <a:cubicBezTo>
                    <a:pt x="161" y="0"/>
                    <a:pt x="149" y="12"/>
                    <a:pt x="149" y="26"/>
                  </a:cubicBezTo>
                  <a:lnTo>
                    <a:pt x="149" y="131"/>
                  </a:lnTo>
                  <a:lnTo>
                    <a:pt x="44" y="73"/>
                  </a:lnTo>
                  <a:cubicBezTo>
                    <a:pt x="31" y="66"/>
                    <a:pt x="14" y="71"/>
                    <a:pt x="7" y="84"/>
                  </a:cubicBezTo>
                  <a:cubicBezTo>
                    <a:pt x="0" y="97"/>
                    <a:pt x="5" y="113"/>
                    <a:pt x="18" y="120"/>
                  </a:cubicBezTo>
                  <a:lnTo>
                    <a:pt x="163" y="199"/>
                  </a:lnTo>
                  <a:cubicBezTo>
                    <a:pt x="163" y="199"/>
                    <a:pt x="164" y="199"/>
                    <a:pt x="164" y="199"/>
                  </a:cubicBezTo>
                  <a:cubicBezTo>
                    <a:pt x="165" y="200"/>
                    <a:pt x="166" y="200"/>
                    <a:pt x="168" y="201"/>
                  </a:cubicBezTo>
                  <a:cubicBezTo>
                    <a:pt x="168" y="201"/>
                    <a:pt x="168" y="201"/>
                    <a:pt x="169" y="201"/>
                  </a:cubicBezTo>
                  <a:cubicBezTo>
                    <a:pt x="169" y="201"/>
                    <a:pt x="169" y="201"/>
                    <a:pt x="170" y="201"/>
                  </a:cubicBezTo>
                  <a:cubicBezTo>
                    <a:pt x="172" y="202"/>
                    <a:pt x="174" y="202"/>
                    <a:pt x="176" y="202"/>
                  </a:cubicBezTo>
                  <a:cubicBezTo>
                    <a:pt x="176" y="202"/>
                    <a:pt x="176" y="202"/>
                    <a:pt x="176" y="202"/>
                  </a:cubicBezTo>
                  <a:lnTo>
                    <a:pt x="176" y="202"/>
                  </a:lnTo>
                  <a:lnTo>
                    <a:pt x="176" y="202"/>
                  </a:lnTo>
                  <a:cubicBezTo>
                    <a:pt x="178" y="202"/>
                    <a:pt x="180" y="202"/>
                    <a:pt x="182" y="201"/>
                  </a:cubicBezTo>
                  <a:cubicBezTo>
                    <a:pt x="182" y="201"/>
                    <a:pt x="182" y="201"/>
                    <a:pt x="182" y="201"/>
                  </a:cubicBezTo>
                  <a:cubicBezTo>
                    <a:pt x="183" y="201"/>
                    <a:pt x="183" y="201"/>
                    <a:pt x="184" y="201"/>
                  </a:cubicBezTo>
                  <a:cubicBezTo>
                    <a:pt x="185" y="200"/>
                    <a:pt x="186" y="200"/>
                    <a:pt x="188" y="199"/>
                  </a:cubicBezTo>
                  <a:cubicBezTo>
                    <a:pt x="188" y="199"/>
                    <a:pt x="188" y="199"/>
                    <a:pt x="188" y="199"/>
                  </a:cubicBezTo>
                  <a:lnTo>
                    <a:pt x="333" y="120"/>
                  </a:lnTo>
                  <a:cubicBezTo>
                    <a:pt x="346" y="113"/>
                    <a:pt x="351" y="97"/>
                    <a:pt x="344" y="84"/>
                  </a:cubicBezTo>
                  <a:cubicBezTo>
                    <a:pt x="337" y="71"/>
                    <a:pt x="321" y="66"/>
                    <a:pt x="308" y="7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511810">
                <a:defRPr/>
              </a:pPr>
              <a:endParaRPr lang="zh-CN" altLang="en-US"/>
            </a:p>
          </p:txBody>
        </p:sp>
        <p:sp>
          <p:nvSpPr>
            <p:cNvPr id="106" name="Freeform 70"/>
            <p:cNvSpPr/>
            <p:nvPr/>
          </p:nvSpPr>
          <p:spPr bwMode="auto">
            <a:xfrm>
              <a:off x="6003925" y="957263"/>
              <a:ext cx="152400" cy="85725"/>
            </a:xfrm>
            <a:custGeom>
              <a:avLst/>
              <a:gdLst>
                <a:gd name="T0" fmla="*/ 30 w 350"/>
                <a:gd name="T1" fmla="*/ 132 h 200"/>
                <a:gd name="T2" fmla="*/ 30 w 350"/>
                <a:gd name="T3" fmla="*/ 132 h 200"/>
                <a:gd name="T4" fmla="*/ 43 w 350"/>
                <a:gd name="T5" fmla="*/ 129 h 200"/>
                <a:gd name="T6" fmla="*/ 148 w 350"/>
                <a:gd name="T7" fmla="*/ 71 h 200"/>
                <a:gd name="T8" fmla="*/ 148 w 350"/>
                <a:gd name="T9" fmla="*/ 146 h 200"/>
                <a:gd name="T10" fmla="*/ 92 w 350"/>
                <a:gd name="T11" fmla="*/ 146 h 200"/>
                <a:gd name="T12" fmla="*/ 92 w 350"/>
                <a:gd name="T13" fmla="*/ 200 h 200"/>
                <a:gd name="T14" fmla="*/ 175 w 350"/>
                <a:gd name="T15" fmla="*/ 200 h 200"/>
                <a:gd name="T16" fmla="*/ 202 w 350"/>
                <a:gd name="T17" fmla="*/ 173 h 200"/>
                <a:gd name="T18" fmla="*/ 202 w 350"/>
                <a:gd name="T19" fmla="*/ 71 h 200"/>
                <a:gd name="T20" fmla="*/ 307 w 350"/>
                <a:gd name="T21" fmla="*/ 129 h 200"/>
                <a:gd name="T22" fmla="*/ 320 w 350"/>
                <a:gd name="T23" fmla="*/ 132 h 200"/>
                <a:gd name="T24" fmla="*/ 343 w 350"/>
                <a:gd name="T25" fmla="*/ 118 h 200"/>
                <a:gd name="T26" fmla="*/ 333 w 350"/>
                <a:gd name="T27" fmla="*/ 82 h 200"/>
                <a:gd name="T28" fmla="*/ 188 w 350"/>
                <a:gd name="T29" fmla="*/ 3 h 200"/>
                <a:gd name="T30" fmla="*/ 187 w 350"/>
                <a:gd name="T31" fmla="*/ 3 h 200"/>
                <a:gd name="T32" fmla="*/ 186 w 350"/>
                <a:gd name="T33" fmla="*/ 2 h 200"/>
                <a:gd name="T34" fmla="*/ 184 w 350"/>
                <a:gd name="T35" fmla="*/ 1 h 200"/>
                <a:gd name="T36" fmla="*/ 183 w 350"/>
                <a:gd name="T37" fmla="*/ 1 h 200"/>
                <a:gd name="T38" fmla="*/ 181 w 350"/>
                <a:gd name="T39" fmla="*/ 0 h 200"/>
                <a:gd name="T40" fmla="*/ 179 w 350"/>
                <a:gd name="T41" fmla="*/ 0 h 200"/>
                <a:gd name="T42" fmla="*/ 177 w 350"/>
                <a:gd name="T43" fmla="*/ 0 h 200"/>
                <a:gd name="T44" fmla="*/ 176 w 350"/>
                <a:gd name="T45" fmla="*/ 0 h 200"/>
                <a:gd name="T46" fmla="*/ 175 w 350"/>
                <a:gd name="T47" fmla="*/ 0 h 200"/>
                <a:gd name="T48" fmla="*/ 174 w 350"/>
                <a:gd name="T49" fmla="*/ 0 h 200"/>
                <a:gd name="T50" fmla="*/ 172 w 350"/>
                <a:gd name="T51" fmla="*/ 0 h 200"/>
                <a:gd name="T52" fmla="*/ 171 w 350"/>
                <a:gd name="T53" fmla="*/ 0 h 200"/>
                <a:gd name="T54" fmla="*/ 168 w 350"/>
                <a:gd name="T55" fmla="*/ 0 h 200"/>
                <a:gd name="T56" fmla="*/ 167 w 350"/>
                <a:gd name="T57" fmla="*/ 1 h 200"/>
                <a:gd name="T58" fmla="*/ 166 w 350"/>
                <a:gd name="T59" fmla="*/ 1 h 200"/>
                <a:gd name="T60" fmla="*/ 164 w 350"/>
                <a:gd name="T61" fmla="*/ 2 h 200"/>
                <a:gd name="T62" fmla="*/ 162 w 350"/>
                <a:gd name="T63" fmla="*/ 3 h 200"/>
                <a:gd name="T64" fmla="*/ 162 w 350"/>
                <a:gd name="T65" fmla="*/ 3 h 200"/>
                <a:gd name="T66" fmla="*/ 17 w 350"/>
                <a:gd name="T67" fmla="*/ 82 h 200"/>
                <a:gd name="T68" fmla="*/ 7 w 350"/>
                <a:gd name="T69" fmla="*/ 118 h 200"/>
                <a:gd name="T70" fmla="*/ 30 w 350"/>
                <a:gd name="T71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0" h="200">
                  <a:moveTo>
                    <a:pt x="30" y="132"/>
                  </a:moveTo>
                  <a:lnTo>
                    <a:pt x="30" y="132"/>
                  </a:lnTo>
                  <a:cubicBezTo>
                    <a:pt x="34" y="132"/>
                    <a:pt x="39" y="131"/>
                    <a:pt x="43" y="129"/>
                  </a:cubicBezTo>
                  <a:lnTo>
                    <a:pt x="148" y="71"/>
                  </a:lnTo>
                  <a:lnTo>
                    <a:pt x="148" y="146"/>
                  </a:lnTo>
                  <a:lnTo>
                    <a:pt x="92" y="146"/>
                  </a:lnTo>
                  <a:lnTo>
                    <a:pt x="92" y="200"/>
                  </a:lnTo>
                  <a:lnTo>
                    <a:pt x="175" y="200"/>
                  </a:lnTo>
                  <a:cubicBezTo>
                    <a:pt x="190" y="200"/>
                    <a:pt x="202" y="188"/>
                    <a:pt x="202" y="173"/>
                  </a:cubicBezTo>
                  <a:lnTo>
                    <a:pt x="202" y="71"/>
                  </a:lnTo>
                  <a:lnTo>
                    <a:pt x="307" y="129"/>
                  </a:lnTo>
                  <a:cubicBezTo>
                    <a:pt x="311" y="131"/>
                    <a:pt x="315" y="132"/>
                    <a:pt x="320" y="132"/>
                  </a:cubicBezTo>
                  <a:cubicBezTo>
                    <a:pt x="329" y="132"/>
                    <a:pt x="338" y="127"/>
                    <a:pt x="343" y="118"/>
                  </a:cubicBezTo>
                  <a:cubicBezTo>
                    <a:pt x="350" y="105"/>
                    <a:pt x="346" y="89"/>
                    <a:pt x="333" y="82"/>
                  </a:cubicBezTo>
                  <a:lnTo>
                    <a:pt x="188" y="3"/>
                  </a:lnTo>
                  <a:cubicBezTo>
                    <a:pt x="188" y="3"/>
                    <a:pt x="188" y="3"/>
                    <a:pt x="187" y="3"/>
                  </a:cubicBezTo>
                  <a:cubicBezTo>
                    <a:pt x="187" y="3"/>
                    <a:pt x="187" y="2"/>
                    <a:pt x="186" y="2"/>
                  </a:cubicBezTo>
                  <a:cubicBezTo>
                    <a:pt x="185" y="2"/>
                    <a:pt x="185" y="2"/>
                    <a:pt x="184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2" y="1"/>
                    <a:pt x="182" y="1"/>
                    <a:pt x="181" y="0"/>
                  </a:cubicBezTo>
                  <a:cubicBezTo>
                    <a:pt x="181" y="0"/>
                    <a:pt x="180" y="0"/>
                    <a:pt x="179" y="0"/>
                  </a:cubicBezTo>
                  <a:cubicBezTo>
                    <a:pt x="178" y="0"/>
                    <a:pt x="178" y="0"/>
                    <a:pt x="177" y="0"/>
                  </a:cubicBezTo>
                  <a:cubicBezTo>
                    <a:pt x="177" y="0"/>
                    <a:pt x="177" y="0"/>
                    <a:pt x="176" y="0"/>
                  </a:cubicBezTo>
                  <a:cubicBezTo>
                    <a:pt x="176" y="0"/>
                    <a:pt x="175" y="0"/>
                    <a:pt x="175" y="0"/>
                  </a:cubicBezTo>
                  <a:cubicBezTo>
                    <a:pt x="175" y="0"/>
                    <a:pt x="174" y="0"/>
                    <a:pt x="174" y="0"/>
                  </a:cubicBezTo>
                  <a:cubicBezTo>
                    <a:pt x="173" y="0"/>
                    <a:pt x="173" y="0"/>
                    <a:pt x="172" y="0"/>
                  </a:cubicBezTo>
                  <a:cubicBezTo>
                    <a:pt x="172" y="0"/>
                    <a:pt x="171" y="0"/>
                    <a:pt x="171" y="0"/>
                  </a:cubicBezTo>
                  <a:cubicBezTo>
                    <a:pt x="170" y="0"/>
                    <a:pt x="169" y="0"/>
                    <a:pt x="168" y="0"/>
                  </a:cubicBezTo>
                  <a:cubicBezTo>
                    <a:pt x="168" y="1"/>
                    <a:pt x="168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cubicBezTo>
                    <a:pt x="165" y="2"/>
                    <a:pt x="164" y="2"/>
                    <a:pt x="164" y="2"/>
                  </a:cubicBezTo>
                  <a:cubicBezTo>
                    <a:pt x="163" y="2"/>
                    <a:pt x="163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lnTo>
                    <a:pt x="17" y="82"/>
                  </a:lnTo>
                  <a:cubicBezTo>
                    <a:pt x="4" y="89"/>
                    <a:pt x="0" y="105"/>
                    <a:pt x="7" y="118"/>
                  </a:cubicBezTo>
                  <a:cubicBezTo>
                    <a:pt x="11" y="127"/>
                    <a:pt x="21" y="132"/>
                    <a:pt x="30" y="1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511810">
                <a:defRPr/>
              </a:pPr>
              <a:endParaRPr lang="zh-CN" altLang="en-US"/>
            </a:p>
          </p:txBody>
        </p:sp>
        <p:sp>
          <p:nvSpPr>
            <p:cNvPr id="107" name="Freeform 71"/>
            <p:cNvSpPr/>
            <p:nvPr/>
          </p:nvSpPr>
          <p:spPr bwMode="auto">
            <a:xfrm>
              <a:off x="5899150" y="1014413"/>
              <a:ext cx="139700" cy="92075"/>
            </a:xfrm>
            <a:custGeom>
              <a:avLst/>
              <a:gdLst>
                <a:gd name="T0" fmla="*/ 183 w 324"/>
                <a:gd name="T1" fmla="*/ 167 h 217"/>
                <a:gd name="T2" fmla="*/ 183 w 324"/>
                <a:gd name="T3" fmla="*/ 167 h 217"/>
                <a:gd name="T4" fmla="*/ 129 w 324"/>
                <a:gd name="T5" fmla="*/ 137 h 217"/>
                <a:gd name="T6" fmla="*/ 270 w 324"/>
                <a:gd name="T7" fmla="*/ 137 h 217"/>
                <a:gd name="T8" fmla="*/ 270 w 324"/>
                <a:gd name="T9" fmla="*/ 176 h 217"/>
                <a:gd name="T10" fmla="*/ 324 w 324"/>
                <a:gd name="T11" fmla="*/ 176 h 217"/>
                <a:gd name="T12" fmla="*/ 324 w 324"/>
                <a:gd name="T13" fmla="*/ 110 h 217"/>
                <a:gd name="T14" fmla="*/ 297 w 324"/>
                <a:gd name="T15" fmla="*/ 84 h 217"/>
                <a:gd name="T16" fmla="*/ 129 w 324"/>
                <a:gd name="T17" fmla="*/ 84 h 217"/>
                <a:gd name="T18" fmla="*/ 183 w 324"/>
                <a:gd name="T19" fmla="*/ 54 h 217"/>
                <a:gd name="T20" fmla="*/ 193 w 324"/>
                <a:gd name="T21" fmla="*/ 18 h 217"/>
                <a:gd name="T22" fmla="*/ 157 w 324"/>
                <a:gd name="T23" fmla="*/ 7 h 217"/>
                <a:gd name="T24" fmla="*/ 13 w 324"/>
                <a:gd name="T25" fmla="*/ 87 h 217"/>
                <a:gd name="T26" fmla="*/ 13 w 324"/>
                <a:gd name="T27" fmla="*/ 88 h 217"/>
                <a:gd name="T28" fmla="*/ 11 w 324"/>
                <a:gd name="T29" fmla="*/ 89 h 217"/>
                <a:gd name="T30" fmla="*/ 9 w 324"/>
                <a:gd name="T31" fmla="*/ 90 h 217"/>
                <a:gd name="T32" fmla="*/ 8 w 324"/>
                <a:gd name="T33" fmla="*/ 91 h 217"/>
                <a:gd name="T34" fmla="*/ 7 w 324"/>
                <a:gd name="T35" fmla="*/ 92 h 217"/>
                <a:gd name="T36" fmla="*/ 6 w 324"/>
                <a:gd name="T37" fmla="*/ 93 h 217"/>
                <a:gd name="T38" fmla="*/ 5 w 324"/>
                <a:gd name="T39" fmla="*/ 95 h 217"/>
                <a:gd name="T40" fmla="*/ 4 w 324"/>
                <a:gd name="T41" fmla="*/ 96 h 217"/>
                <a:gd name="T42" fmla="*/ 3 w 324"/>
                <a:gd name="T43" fmla="*/ 97 h 217"/>
                <a:gd name="T44" fmla="*/ 3 w 324"/>
                <a:gd name="T45" fmla="*/ 98 h 217"/>
                <a:gd name="T46" fmla="*/ 2 w 324"/>
                <a:gd name="T47" fmla="*/ 99 h 217"/>
                <a:gd name="T48" fmla="*/ 1 w 324"/>
                <a:gd name="T49" fmla="*/ 101 h 217"/>
                <a:gd name="T50" fmla="*/ 1 w 324"/>
                <a:gd name="T51" fmla="*/ 103 h 217"/>
                <a:gd name="T52" fmla="*/ 1 w 324"/>
                <a:gd name="T53" fmla="*/ 104 h 217"/>
                <a:gd name="T54" fmla="*/ 0 w 324"/>
                <a:gd name="T55" fmla="*/ 106 h 217"/>
                <a:gd name="T56" fmla="*/ 0 w 324"/>
                <a:gd name="T57" fmla="*/ 108 h 217"/>
                <a:gd name="T58" fmla="*/ 0 w 324"/>
                <a:gd name="T59" fmla="*/ 109 h 217"/>
                <a:gd name="T60" fmla="*/ 0 w 324"/>
                <a:gd name="T61" fmla="*/ 110 h 217"/>
                <a:gd name="T62" fmla="*/ 0 w 324"/>
                <a:gd name="T63" fmla="*/ 111 h 217"/>
                <a:gd name="T64" fmla="*/ 0 w 324"/>
                <a:gd name="T65" fmla="*/ 113 h 217"/>
                <a:gd name="T66" fmla="*/ 0 w 324"/>
                <a:gd name="T67" fmla="*/ 115 h 217"/>
                <a:gd name="T68" fmla="*/ 1 w 324"/>
                <a:gd name="T69" fmla="*/ 117 h 217"/>
                <a:gd name="T70" fmla="*/ 1 w 324"/>
                <a:gd name="T71" fmla="*/ 118 h 217"/>
                <a:gd name="T72" fmla="*/ 1 w 324"/>
                <a:gd name="T73" fmla="*/ 119 h 217"/>
                <a:gd name="T74" fmla="*/ 2 w 324"/>
                <a:gd name="T75" fmla="*/ 122 h 217"/>
                <a:gd name="T76" fmla="*/ 3 w 324"/>
                <a:gd name="T77" fmla="*/ 123 h 217"/>
                <a:gd name="T78" fmla="*/ 3 w 324"/>
                <a:gd name="T79" fmla="*/ 123 h 217"/>
                <a:gd name="T80" fmla="*/ 4 w 324"/>
                <a:gd name="T81" fmla="*/ 124 h 217"/>
                <a:gd name="T82" fmla="*/ 5 w 324"/>
                <a:gd name="T83" fmla="*/ 126 h 217"/>
                <a:gd name="T84" fmla="*/ 7 w 324"/>
                <a:gd name="T85" fmla="*/ 128 h 217"/>
                <a:gd name="T86" fmla="*/ 7 w 324"/>
                <a:gd name="T87" fmla="*/ 129 h 217"/>
                <a:gd name="T88" fmla="*/ 8 w 324"/>
                <a:gd name="T89" fmla="*/ 129 h 217"/>
                <a:gd name="T90" fmla="*/ 8 w 324"/>
                <a:gd name="T91" fmla="*/ 130 h 217"/>
                <a:gd name="T92" fmla="*/ 10 w 324"/>
                <a:gd name="T93" fmla="*/ 131 h 217"/>
                <a:gd name="T94" fmla="*/ 12 w 324"/>
                <a:gd name="T95" fmla="*/ 133 h 217"/>
                <a:gd name="T96" fmla="*/ 13 w 324"/>
                <a:gd name="T97" fmla="*/ 134 h 217"/>
                <a:gd name="T98" fmla="*/ 13 w 324"/>
                <a:gd name="T99" fmla="*/ 134 h 217"/>
                <a:gd name="T100" fmla="*/ 157 w 324"/>
                <a:gd name="T101" fmla="*/ 213 h 217"/>
                <a:gd name="T102" fmla="*/ 170 w 324"/>
                <a:gd name="T103" fmla="*/ 217 h 217"/>
                <a:gd name="T104" fmla="*/ 193 w 324"/>
                <a:gd name="T105" fmla="*/ 203 h 217"/>
                <a:gd name="T106" fmla="*/ 183 w 324"/>
                <a:gd name="T107" fmla="*/ 1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4" h="217">
                  <a:moveTo>
                    <a:pt x="183" y="167"/>
                  </a:moveTo>
                  <a:lnTo>
                    <a:pt x="183" y="167"/>
                  </a:lnTo>
                  <a:lnTo>
                    <a:pt x="129" y="137"/>
                  </a:lnTo>
                  <a:lnTo>
                    <a:pt x="270" y="137"/>
                  </a:lnTo>
                  <a:lnTo>
                    <a:pt x="270" y="176"/>
                  </a:lnTo>
                  <a:lnTo>
                    <a:pt x="324" y="176"/>
                  </a:lnTo>
                  <a:lnTo>
                    <a:pt x="324" y="110"/>
                  </a:lnTo>
                  <a:cubicBezTo>
                    <a:pt x="324" y="96"/>
                    <a:pt x="312" y="84"/>
                    <a:pt x="297" y="84"/>
                  </a:cubicBezTo>
                  <a:lnTo>
                    <a:pt x="129" y="84"/>
                  </a:lnTo>
                  <a:lnTo>
                    <a:pt x="183" y="54"/>
                  </a:lnTo>
                  <a:cubicBezTo>
                    <a:pt x="196" y="47"/>
                    <a:pt x="200" y="30"/>
                    <a:pt x="193" y="18"/>
                  </a:cubicBezTo>
                  <a:cubicBezTo>
                    <a:pt x="186" y="5"/>
                    <a:pt x="170" y="0"/>
                    <a:pt x="157" y="7"/>
                  </a:cubicBezTo>
                  <a:lnTo>
                    <a:pt x="13" y="87"/>
                  </a:lnTo>
                  <a:cubicBezTo>
                    <a:pt x="13" y="87"/>
                    <a:pt x="13" y="87"/>
                    <a:pt x="13" y="88"/>
                  </a:cubicBezTo>
                  <a:cubicBezTo>
                    <a:pt x="12" y="88"/>
                    <a:pt x="11" y="88"/>
                    <a:pt x="11" y="89"/>
                  </a:cubicBezTo>
                  <a:cubicBezTo>
                    <a:pt x="10" y="89"/>
                    <a:pt x="10" y="89"/>
                    <a:pt x="9" y="90"/>
                  </a:cubicBezTo>
                  <a:cubicBezTo>
                    <a:pt x="9" y="90"/>
                    <a:pt x="9" y="91"/>
                    <a:pt x="8" y="91"/>
                  </a:cubicBezTo>
                  <a:cubicBezTo>
                    <a:pt x="8" y="91"/>
                    <a:pt x="7" y="92"/>
                    <a:pt x="7" y="92"/>
                  </a:cubicBezTo>
                  <a:cubicBezTo>
                    <a:pt x="7" y="93"/>
                    <a:pt x="6" y="93"/>
                    <a:pt x="6" y="93"/>
                  </a:cubicBezTo>
                  <a:cubicBezTo>
                    <a:pt x="5" y="94"/>
                    <a:pt x="5" y="94"/>
                    <a:pt x="5" y="95"/>
                  </a:cubicBezTo>
                  <a:cubicBezTo>
                    <a:pt x="4" y="95"/>
                    <a:pt x="4" y="96"/>
                    <a:pt x="4" y="96"/>
                  </a:cubicBezTo>
                  <a:cubicBezTo>
                    <a:pt x="4" y="97"/>
                    <a:pt x="3" y="97"/>
                    <a:pt x="3" y="97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2" y="99"/>
                    <a:pt x="2" y="99"/>
                  </a:cubicBezTo>
                  <a:cubicBezTo>
                    <a:pt x="2" y="100"/>
                    <a:pt x="2" y="101"/>
                    <a:pt x="1" y="101"/>
                  </a:cubicBezTo>
                  <a:cubicBezTo>
                    <a:pt x="1" y="102"/>
                    <a:pt x="1" y="102"/>
                    <a:pt x="1" y="103"/>
                  </a:cubicBezTo>
                  <a:cubicBezTo>
                    <a:pt x="1" y="103"/>
                    <a:pt x="1" y="104"/>
                    <a:pt x="1" y="104"/>
                  </a:cubicBezTo>
                  <a:cubicBezTo>
                    <a:pt x="0" y="105"/>
                    <a:pt x="0" y="105"/>
                    <a:pt x="0" y="106"/>
                  </a:cubicBezTo>
                  <a:cubicBezTo>
                    <a:pt x="0" y="107"/>
                    <a:pt x="0" y="107"/>
                    <a:pt x="0" y="108"/>
                  </a:cubicBezTo>
                  <a:cubicBezTo>
                    <a:pt x="0" y="108"/>
                    <a:pt x="0" y="109"/>
                    <a:pt x="0" y="10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2"/>
                    <a:pt x="0" y="112"/>
                    <a:pt x="0" y="113"/>
                  </a:cubicBezTo>
                  <a:cubicBezTo>
                    <a:pt x="0" y="113"/>
                    <a:pt x="0" y="114"/>
                    <a:pt x="0" y="115"/>
                  </a:cubicBezTo>
                  <a:cubicBezTo>
                    <a:pt x="0" y="115"/>
                    <a:pt x="0" y="116"/>
                    <a:pt x="1" y="117"/>
                  </a:cubicBezTo>
                  <a:cubicBezTo>
                    <a:pt x="1" y="117"/>
                    <a:pt x="1" y="118"/>
                    <a:pt x="1" y="118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20"/>
                    <a:pt x="2" y="121"/>
                    <a:pt x="2" y="122"/>
                  </a:cubicBezTo>
                  <a:cubicBezTo>
                    <a:pt x="2" y="122"/>
                    <a:pt x="3" y="122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4"/>
                    <a:pt x="3" y="124"/>
                    <a:pt x="4" y="124"/>
                  </a:cubicBezTo>
                  <a:cubicBezTo>
                    <a:pt x="4" y="125"/>
                    <a:pt x="4" y="125"/>
                    <a:pt x="5" y="126"/>
                  </a:cubicBezTo>
                  <a:cubicBezTo>
                    <a:pt x="5" y="127"/>
                    <a:pt x="6" y="127"/>
                    <a:pt x="7" y="128"/>
                  </a:cubicBezTo>
                  <a:cubicBezTo>
                    <a:pt x="7" y="128"/>
                    <a:pt x="7" y="129"/>
                    <a:pt x="7" y="129"/>
                  </a:cubicBezTo>
                  <a:cubicBezTo>
                    <a:pt x="7" y="129"/>
                    <a:pt x="7" y="129"/>
                    <a:pt x="8" y="129"/>
                  </a:cubicBezTo>
                  <a:cubicBezTo>
                    <a:pt x="8" y="129"/>
                    <a:pt x="8" y="130"/>
                    <a:pt x="8" y="130"/>
                  </a:cubicBezTo>
                  <a:cubicBezTo>
                    <a:pt x="9" y="130"/>
                    <a:pt x="10" y="131"/>
                    <a:pt x="10" y="131"/>
                  </a:cubicBezTo>
                  <a:cubicBezTo>
                    <a:pt x="11" y="132"/>
                    <a:pt x="12" y="133"/>
                    <a:pt x="12" y="133"/>
                  </a:cubicBezTo>
                  <a:cubicBezTo>
                    <a:pt x="13" y="133"/>
                    <a:pt x="13" y="133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lnTo>
                    <a:pt x="157" y="213"/>
                  </a:lnTo>
                  <a:cubicBezTo>
                    <a:pt x="161" y="216"/>
                    <a:pt x="165" y="217"/>
                    <a:pt x="170" y="217"/>
                  </a:cubicBezTo>
                  <a:cubicBezTo>
                    <a:pt x="179" y="217"/>
                    <a:pt x="188" y="212"/>
                    <a:pt x="193" y="203"/>
                  </a:cubicBezTo>
                  <a:cubicBezTo>
                    <a:pt x="200" y="190"/>
                    <a:pt x="196" y="174"/>
                    <a:pt x="183" y="16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511810">
                <a:defRPr/>
              </a:pPr>
              <a:endParaRPr lang="zh-CN" altLang="en-US"/>
            </a:p>
          </p:txBody>
        </p:sp>
        <p:sp>
          <p:nvSpPr>
            <p:cNvPr id="108" name="Freeform 72"/>
            <p:cNvSpPr/>
            <p:nvPr/>
          </p:nvSpPr>
          <p:spPr bwMode="auto">
            <a:xfrm>
              <a:off x="6121400" y="1012825"/>
              <a:ext cx="139700" cy="93663"/>
            </a:xfrm>
            <a:custGeom>
              <a:avLst/>
              <a:gdLst>
                <a:gd name="T0" fmla="*/ 324 w 324"/>
                <a:gd name="T1" fmla="*/ 109 h 217"/>
                <a:gd name="T2" fmla="*/ 324 w 324"/>
                <a:gd name="T3" fmla="*/ 109 h 217"/>
                <a:gd name="T4" fmla="*/ 324 w 324"/>
                <a:gd name="T5" fmla="*/ 108 h 217"/>
                <a:gd name="T6" fmla="*/ 324 w 324"/>
                <a:gd name="T7" fmla="*/ 106 h 217"/>
                <a:gd name="T8" fmla="*/ 323 w 324"/>
                <a:gd name="T9" fmla="*/ 104 h 217"/>
                <a:gd name="T10" fmla="*/ 323 w 324"/>
                <a:gd name="T11" fmla="*/ 103 h 217"/>
                <a:gd name="T12" fmla="*/ 322 w 324"/>
                <a:gd name="T13" fmla="*/ 101 h 217"/>
                <a:gd name="T14" fmla="*/ 321 w 324"/>
                <a:gd name="T15" fmla="*/ 99 h 217"/>
                <a:gd name="T16" fmla="*/ 321 w 324"/>
                <a:gd name="T17" fmla="*/ 98 h 217"/>
                <a:gd name="T18" fmla="*/ 321 w 324"/>
                <a:gd name="T19" fmla="*/ 97 h 217"/>
                <a:gd name="T20" fmla="*/ 320 w 324"/>
                <a:gd name="T21" fmla="*/ 97 h 217"/>
                <a:gd name="T22" fmla="*/ 319 w 324"/>
                <a:gd name="T23" fmla="*/ 95 h 217"/>
                <a:gd name="T24" fmla="*/ 318 w 324"/>
                <a:gd name="T25" fmla="*/ 94 h 217"/>
                <a:gd name="T26" fmla="*/ 317 w 324"/>
                <a:gd name="T27" fmla="*/ 92 h 217"/>
                <a:gd name="T28" fmla="*/ 315 w 324"/>
                <a:gd name="T29" fmla="*/ 91 h 217"/>
                <a:gd name="T30" fmla="*/ 314 w 324"/>
                <a:gd name="T31" fmla="*/ 90 h 217"/>
                <a:gd name="T32" fmla="*/ 313 w 324"/>
                <a:gd name="T33" fmla="*/ 89 h 217"/>
                <a:gd name="T34" fmla="*/ 311 w 324"/>
                <a:gd name="T35" fmla="*/ 88 h 217"/>
                <a:gd name="T36" fmla="*/ 310 w 324"/>
                <a:gd name="T37" fmla="*/ 87 h 217"/>
                <a:gd name="T38" fmla="*/ 167 w 324"/>
                <a:gd name="T39" fmla="*/ 7 h 217"/>
                <a:gd name="T40" fmla="*/ 130 w 324"/>
                <a:gd name="T41" fmla="*/ 18 h 217"/>
                <a:gd name="T42" fmla="*/ 141 w 324"/>
                <a:gd name="T43" fmla="*/ 54 h 217"/>
                <a:gd name="T44" fmla="*/ 194 w 324"/>
                <a:gd name="T45" fmla="*/ 84 h 217"/>
                <a:gd name="T46" fmla="*/ 53 w 324"/>
                <a:gd name="T47" fmla="*/ 84 h 217"/>
                <a:gd name="T48" fmla="*/ 53 w 324"/>
                <a:gd name="T49" fmla="*/ 43 h 217"/>
                <a:gd name="T50" fmla="*/ 0 w 324"/>
                <a:gd name="T51" fmla="*/ 43 h 217"/>
                <a:gd name="T52" fmla="*/ 0 w 324"/>
                <a:gd name="T53" fmla="*/ 110 h 217"/>
                <a:gd name="T54" fmla="*/ 27 w 324"/>
                <a:gd name="T55" fmla="*/ 137 h 217"/>
                <a:gd name="T56" fmla="*/ 194 w 324"/>
                <a:gd name="T57" fmla="*/ 137 h 217"/>
                <a:gd name="T58" fmla="*/ 141 w 324"/>
                <a:gd name="T59" fmla="*/ 167 h 217"/>
                <a:gd name="T60" fmla="*/ 130 w 324"/>
                <a:gd name="T61" fmla="*/ 203 h 217"/>
                <a:gd name="T62" fmla="*/ 154 w 324"/>
                <a:gd name="T63" fmla="*/ 217 h 217"/>
                <a:gd name="T64" fmla="*/ 167 w 324"/>
                <a:gd name="T65" fmla="*/ 214 h 217"/>
                <a:gd name="T66" fmla="*/ 310 w 324"/>
                <a:gd name="T67" fmla="*/ 134 h 217"/>
                <a:gd name="T68" fmla="*/ 310 w 324"/>
                <a:gd name="T69" fmla="*/ 134 h 217"/>
                <a:gd name="T70" fmla="*/ 311 w 324"/>
                <a:gd name="T71" fmla="*/ 133 h 217"/>
                <a:gd name="T72" fmla="*/ 313 w 324"/>
                <a:gd name="T73" fmla="*/ 132 h 217"/>
                <a:gd name="T74" fmla="*/ 315 w 324"/>
                <a:gd name="T75" fmla="*/ 130 h 217"/>
                <a:gd name="T76" fmla="*/ 316 w 324"/>
                <a:gd name="T77" fmla="*/ 129 h 217"/>
                <a:gd name="T78" fmla="*/ 316 w 324"/>
                <a:gd name="T79" fmla="*/ 129 h 217"/>
                <a:gd name="T80" fmla="*/ 317 w 324"/>
                <a:gd name="T81" fmla="*/ 128 h 217"/>
                <a:gd name="T82" fmla="*/ 319 w 324"/>
                <a:gd name="T83" fmla="*/ 126 h 217"/>
                <a:gd name="T84" fmla="*/ 320 w 324"/>
                <a:gd name="T85" fmla="*/ 124 h 217"/>
                <a:gd name="T86" fmla="*/ 321 w 324"/>
                <a:gd name="T87" fmla="*/ 123 h 217"/>
                <a:gd name="T88" fmla="*/ 321 w 324"/>
                <a:gd name="T89" fmla="*/ 123 h 217"/>
                <a:gd name="T90" fmla="*/ 321 w 324"/>
                <a:gd name="T91" fmla="*/ 122 h 217"/>
                <a:gd name="T92" fmla="*/ 322 w 324"/>
                <a:gd name="T93" fmla="*/ 120 h 217"/>
                <a:gd name="T94" fmla="*/ 323 w 324"/>
                <a:gd name="T95" fmla="*/ 118 h 217"/>
                <a:gd name="T96" fmla="*/ 323 w 324"/>
                <a:gd name="T97" fmla="*/ 117 h 217"/>
                <a:gd name="T98" fmla="*/ 324 w 324"/>
                <a:gd name="T99" fmla="*/ 115 h 217"/>
                <a:gd name="T100" fmla="*/ 324 w 324"/>
                <a:gd name="T101" fmla="*/ 113 h 217"/>
                <a:gd name="T102" fmla="*/ 324 w 324"/>
                <a:gd name="T103" fmla="*/ 111 h 217"/>
                <a:gd name="T104" fmla="*/ 324 w 324"/>
                <a:gd name="T105" fmla="*/ 110 h 217"/>
                <a:gd name="T106" fmla="*/ 324 w 324"/>
                <a:gd name="T107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4" h="217">
                  <a:moveTo>
                    <a:pt x="324" y="109"/>
                  </a:moveTo>
                  <a:lnTo>
                    <a:pt x="324" y="109"/>
                  </a:lnTo>
                  <a:cubicBezTo>
                    <a:pt x="324" y="109"/>
                    <a:pt x="324" y="108"/>
                    <a:pt x="324" y="108"/>
                  </a:cubicBezTo>
                  <a:cubicBezTo>
                    <a:pt x="324" y="107"/>
                    <a:pt x="324" y="107"/>
                    <a:pt x="324" y="106"/>
                  </a:cubicBezTo>
                  <a:cubicBezTo>
                    <a:pt x="323" y="106"/>
                    <a:pt x="323" y="105"/>
                    <a:pt x="323" y="104"/>
                  </a:cubicBezTo>
                  <a:cubicBezTo>
                    <a:pt x="323" y="104"/>
                    <a:pt x="323" y="103"/>
                    <a:pt x="323" y="103"/>
                  </a:cubicBezTo>
                  <a:cubicBezTo>
                    <a:pt x="323" y="102"/>
                    <a:pt x="322" y="102"/>
                    <a:pt x="322" y="101"/>
                  </a:cubicBezTo>
                  <a:cubicBezTo>
                    <a:pt x="322" y="101"/>
                    <a:pt x="322" y="100"/>
                    <a:pt x="321" y="99"/>
                  </a:cubicBezTo>
                  <a:cubicBezTo>
                    <a:pt x="321" y="99"/>
                    <a:pt x="321" y="98"/>
                    <a:pt x="321" y="98"/>
                  </a:cubicBezTo>
                  <a:cubicBezTo>
                    <a:pt x="321" y="98"/>
                    <a:pt x="321" y="98"/>
                    <a:pt x="321" y="97"/>
                  </a:cubicBezTo>
                  <a:cubicBezTo>
                    <a:pt x="320" y="97"/>
                    <a:pt x="320" y="97"/>
                    <a:pt x="320" y="97"/>
                  </a:cubicBezTo>
                  <a:cubicBezTo>
                    <a:pt x="320" y="96"/>
                    <a:pt x="319" y="95"/>
                    <a:pt x="319" y="95"/>
                  </a:cubicBezTo>
                  <a:cubicBezTo>
                    <a:pt x="319" y="94"/>
                    <a:pt x="318" y="94"/>
                    <a:pt x="318" y="94"/>
                  </a:cubicBezTo>
                  <a:cubicBezTo>
                    <a:pt x="317" y="93"/>
                    <a:pt x="317" y="93"/>
                    <a:pt x="317" y="92"/>
                  </a:cubicBezTo>
                  <a:cubicBezTo>
                    <a:pt x="316" y="92"/>
                    <a:pt x="316" y="91"/>
                    <a:pt x="315" y="91"/>
                  </a:cubicBezTo>
                  <a:cubicBezTo>
                    <a:pt x="315" y="91"/>
                    <a:pt x="315" y="90"/>
                    <a:pt x="314" y="90"/>
                  </a:cubicBezTo>
                  <a:cubicBezTo>
                    <a:pt x="314" y="90"/>
                    <a:pt x="313" y="89"/>
                    <a:pt x="313" y="89"/>
                  </a:cubicBezTo>
                  <a:cubicBezTo>
                    <a:pt x="312" y="89"/>
                    <a:pt x="312" y="88"/>
                    <a:pt x="311" y="88"/>
                  </a:cubicBezTo>
                  <a:cubicBezTo>
                    <a:pt x="311" y="88"/>
                    <a:pt x="311" y="87"/>
                    <a:pt x="310" y="87"/>
                  </a:cubicBezTo>
                  <a:lnTo>
                    <a:pt x="167" y="7"/>
                  </a:lnTo>
                  <a:cubicBezTo>
                    <a:pt x="154" y="0"/>
                    <a:pt x="138" y="5"/>
                    <a:pt x="130" y="18"/>
                  </a:cubicBezTo>
                  <a:cubicBezTo>
                    <a:pt x="123" y="31"/>
                    <a:pt x="128" y="47"/>
                    <a:pt x="141" y="54"/>
                  </a:cubicBezTo>
                  <a:lnTo>
                    <a:pt x="194" y="84"/>
                  </a:lnTo>
                  <a:lnTo>
                    <a:pt x="53" y="84"/>
                  </a:lnTo>
                  <a:lnTo>
                    <a:pt x="53" y="43"/>
                  </a:lnTo>
                  <a:lnTo>
                    <a:pt x="0" y="43"/>
                  </a:lnTo>
                  <a:lnTo>
                    <a:pt x="0" y="110"/>
                  </a:lnTo>
                  <a:cubicBezTo>
                    <a:pt x="0" y="125"/>
                    <a:pt x="12" y="137"/>
                    <a:pt x="27" y="137"/>
                  </a:cubicBezTo>
                  <a:lnTo>
                    <a:pt x="194" y="137"/>
                  </a:lnTo>
                  <a:lnTo>
                    <a:pt x="141" y="167"/>
                  </a:lnTo>
                  <a:cubicBezTo>
                    <a:pt x="128" y="174"/>
                    <a:pt x="123" y="190"/>
                    <a:pt x="130" y="203"/>
                  </a:cubicBezTo>
                  <a:cubicBezTo>
                    <a:pt x="135" y="212"/>
                    <a:pt x="144" y="217"/>
                    <a:pt x="154" y="217"/>
                  </a:cubicBezTo>
                  <a:cubicBezTo>
                    <a:pt x="158" y="217"/>
                    <a:pt x="163" y="216"/>
                    <a:pt x="167" y="214"/>
                  </a:cubicBezTo>
                  <a:lnTo>
                    <a:pt x="310" y="134"/>
                  </a:lnTo>
                  <a:cubicBezTo>
                    <a:pt x="310" y="134"/>
                    <a:pt x="310" y="134"/>
                    <a:pt x="310" y="134"/>
                  </a:cubicBezTo>
                  <a:cubicBezTo>
                    <a:pt x="311" y="133"/>
                    <a:pt x="311" y="133"/>
                    <a:pt x="311" y="133"/>
                  </a:cubicBezTo>
                  <a:cubicBezTo>
                    <a:pt x="312" y="133"/>
                    <a:pt x="313" y="132"/>
                    <a:pt x="313" y="132"/>
                  </a:cubicBezTo>
                  <a:cubicBezTo>
                    <a:pt x="314" y="131"/>
                    <a:pt x="315" y="130"/>
                    <a:pt x="315" y="130"/>
                  </a:cubicBezTo>
                  <a:cubicBezTo>
                    <a:pt x="316" y="130"/>
                    <a:pt x="316" y="130"/>
                    <a:pt x="316" y="129"/>
                  </a:cubicBezTo>
                  <a:cubicBezTo>
                    <a:pt x="316" y="129"/>
                    <a:pt x="316" y="129"/>
                    <a:pt x="316" y="129"/>
                  </a:cubicBezTo>
                  <a:cubicBezTo>
                    <a:pt x="317" y="129"/>
                    <a:pt x="317" y="128"/>
                    <a:pt x="317" y="128"/>
                  </a:cubicBezTo>
                  <a:cubicBezTo>
                    <a:pt x="318" y="127"/>
                    <a:pt x="318" y="127"/>
                    <a:pt x="319" y="126"/>
                  </a:cubicBezTo>
                  <a:cubicBezTo>
                    <a:pt x="319" y="125"/>
                    <a:pt x="320" y="125"/>
                    <a:pt x="320" y="124"/>
                  </a:cubicBezTo>
                  <a:cubicBezTo>
                    <a:pt x="320" y="124"/>
                    <a:pt x="320" y="124"/>
                    <a:pt x="321" y="123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1" y="123"/>
                    <a:pt x="321" y="122"/>
                    <a:pt x="321" y="122"/>
                  </a:cubicBezTo>
                  <a:cubicBezTo>
                    <a:pt x="322" y="121"/>
                    <a:pt x="322" y="120"/>
                    <a:pt x="322" y="120"/>
                  </a:cubicBezTo>
                  <a:cubicBezTo>
                    <a:pt x="322" y="119"/>
                    <a:pt x="323" y="119"/>
                    <a:pt x="323" y="118"/>
                  </a:cubicBezTo>
                  <a:cubicBezTo>
                    <a:pt x="323" y="118"/>
                    <a:pt x="323" y="117"/>
                    <a:pt x="323" y="117"/>
                  </a:cubicBezTo>
                  <a:cubicBezTo>
                    <a:pt x="323" y="116"/>
                    <a:pt x="323" y="115"/>
                    <a:pt x="324" y="115"/>
                  </a:cubicBezTo>
                  <a:cubicBezTo>
                    <a:pt x="324" y="114"/>
                    <a:pt x="324" y="114"/>
                    <a:pt x="324" y="113"/>
                  </a:cubicBezTo>
                  <a:cubicBezTo>
                    <a:pt x="324" y="112"/>
                    <a:pt x="324" y="112"/>
                    <a:pt x="324" y="111"/>
                  </a:cubicBezTo>
                  <a:cubicBezTo>
                    <a:pt x="324" y="111"/>
                    <a:pt x="324" y="111"/>
                    <a:pt x="324" y="110"/>
                  </a:cubicBezTo>
                  <a:cubicBezTo>
                    <a:pt x="324" y="110"/>
                    <a:pt x="324" y="110"/>
                    <a:pt x="324" y="10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511810">
                <a:defRPr/>
              </a:pPr>
              <a:endParaRPr lang="zh-CN" altLang="en-US"/>
            </a:p>
          </p:txBody>
        </p:sp>
        <p:sp>
          <p:nvSpPr>
            <p:cNvPr id="109" name="Freeform 73"/>
            <p:cNvSpPr>
              <a:spLocks noEditPoints="1"/>
            </p:cNvSpPr>
            <p:nvPr/>
          </p:nvSpPr>
          <p:spPr bwMode="auto">
            <a:xfrm>
              <a:off x="5811838" y="914400"/>
              <a:ext cx="536574" cy="420688"/>
            </a:xfrm>
            <a:custGeom>
              <a:avLst/>
              <a:gdLst>
                <a:gd name="T0" fmla="*/ 620 w 1240"/>
                <a:gd name="T1" fmla="*/ 622 h 977"/>
                <a:gd name="T2" fmla="*/ 620 w 1240"/>
                <a:gd name="T3" fmla="*/ 622 h 977"/>
                <a:gd name="T4" fmla="*/ 66 w 1240"/>
                <a:gd name="T5" fmla="*/ 344 h 977"/>
                <a:gd name="T6" fmla="*/ 620 w 1240"/>
                <a:gd name="T7" fmla="*/ 65 h 977"/>
                <a:gd name="T8" fmla="*/ 1173 w 1240"/>
                <a:gd name="T9" fmla="*/ 344 h 977"/>
                <a:gd name="T10" fmla="*/ 620 w 1240"/>
                <a:gd name="T11" fmla="*/ 622 h 977"/>
                <a:gd name="T12" fmla="*/ 1240 w 1240"/>
                <a:gd name="T13" fmla="*/ 594 h 977"/>
                <a:gd name="T14" fmla="*/ 1240 w 1240"/>
                <a:gd name="T15" fmla="*/ 594 h 977"/>
                <a:gd name="T16" fmla="*/ 1240 w 1240"/>
                <a:gd name="T17" fmla="*/ 364 h 977"/>
                <a:gd name="T18" fmla="*/ 1240 w 1240"/>
                <a:gd name="T19" fmla="*/ 358 h 977"/>
                <a:gd name="T20" fmla="*/ 1240 w 1240"/>
                <a:gd name="T21" fmla="*/ 344 h 977"/>
                <a:gd name="T22" fmla="*/ 620 w 1240"/>
                <a:gd name="T23" fmla="*/ 0 h 977"/>
                <a:gd name="T24" fmla="*/ 0 w 1240"/>
                <a:gd name="T25" fmla="*/ 344 h 977"/>
                <a:gd name="T26" fmla="*/ 0 w 1240"/>
                <a:gd name="T27" fmla="*/ 358 h 977"/>
                <a:gd name="T28" fmla="*/ 0 w 1240"/>
                <a:gd name="T29" fmla="*/ 364 h 977"/>
                <a:gd name="T30" fmla="*/ 0 w 1240"/>
                <a:gd name="T31" fmla="*/ 594 h 977"/>
                <a:gd name="T32" fmla="*/ 442 w 1240"/>
                <a:gd name="T33" fmla="*/ 925 h 977"/>
                <a:gd name="T34" fmla="*/ 509 w 1240"/>
                <a:gd name="T35" fmla="*/ 977 h 977"/>
                <a:gd name="T36" fmla="*/ 579 w 1240"/>
                <a:gd name="T37" fmla="*/ 908 h 977"/>
                <a:gd name="T38" fmla="*/ 509 w 1240"/>
                <a:gd name="T39" fmla="*/ 839 h 977"/>
                <a:gd name="T40" fmla="*/ 459 w 1240"/>
                <a:gd name="T41" fmla="*/ 860 h 977"/>
                <a:gd name="T42" fmla="*/ 66 w 1240"/>
                <a:gd name="T43" fmla="*/ 594 h 977"/>
                <a:gd name="T44" fmla="*/ 66 w 1240"/>
                <a:gd name="T45" fmla="*/ 502 h 977"/>
                <a:gd name="T46" fmla="*/ 620 w 1240"/>
                <a:gd name="T47" fmla="*/ 689 h 977"/>
                <a:gd name="T48" fmla="*/ 1173 w 1240"/>
                <a:gd name="T49" fmla="*/ 502 h 977"/>
                <a:gd name="T50" fmla="*/ 1173 w 1240"/>
                <a:gd name="T51" fmla="*/ 594 h 977"/>
                <a:gd name="T52" fmla="*/ 773 w 1240"/>
                <a:gd name="T53" fmla="*/ 861 h 977"/>
                <a:gd name="T54" fmla="*/ 722 w 1240"/>
                <a:gd name="T55" fmla="*/ 839 h 977"/>
                <a:gd name="T56" fmla="*/ 653 w 1240"/>
                <a:gd name="T57" fmla="*/ 908 h 977"/>
                <a:gd name="T58" fmla="*/ 722 w 1240"/>
                <a:gd name="T59" fmla="*/ 977 h 977"/>
                <a:gd name="T60" fmla="*/ 789 w 1240"/>
                <a:gd name="T61" fmla="*/ 926 h 977"/>
                <a:gd name="T62" fmla="*/ 1240 w 1240"/>
                <a:gd name="T63" fmla="*/ 594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40" h="977">
                  <a:moveTo>
                    <a:pt x="620" y="622"/>
                  </a:moveTo>
                  <a:lnTo>
                    <a:pt x="620" y="622"/>
                  </a:lnTo>
                  <a:cubicBezTo>
                    <a:pt x="320" y="622"/>
                    <a:pt x="66" y="495"/>
                    <a:pt x="66" y="344"/>
                  </a:cubicBezTo>
                  <a:cubicBezTo>
                    <a:pt x="66" y="193"/>
                    <a:pt x="320" y="65"/>
                    <a:pt x="620" y="65"/>
                  </a:cubicBezTo>
                  <a:cubicBezTo>
                    <a:pt x="920" y="65"/>
                    <a:pt x="1173" y="193"/>
                    <a:pt x="1173" y="344"/>
                  </a:cubicBezTo>
                  <a:cubicBezTo>
                    <a:pt x="1173" y="495"/>
                    <a:pt x="920" y="622"/>
                    <a:pt x="620" y="622"/>
                  </a:cubicBezTo>
                  <a:close/>
                  <a:moveTo>
                    <a:pt x="1240" y="594"/>
                  </a:moveTo>
                  <a:lnTo>
                    <a:pt x="1240" y="594"/>
                  </a:lnTo>
                  <a:lnTo>
                    <a:pt x="1240" y="364"/>
                  </a:lnTo>
                  <a:cubicBezTo>
                    <a:pt x="1240" y="362"/>
                    <a:pt x="1240" y="360"/>
                    <a:pt x="1240" y="358"/>
                  </a:cubicBezTo>
                  <a:cubicBezTo>
                    <a:pt x="1240" y="353"/>
                    <a:pt x="1240" y="348"/>
                    <a:pt x="1240" y="344"/>
                  </a:cubicBezTo>
                  <a:cubicBezTo>
                    <a:pt x="1240" y="150"/>
                    <a:pt x="968" y="0"/>
                    <a:pt x="620" y="0"/>
                  </a:cubicBezTo>
                  <a:cubicBezTo>
                    <a:pt x="272" y="0"/>
                    <a:pt x="0" y="150"/>
                    <a:pt x="0" y="344"/>
                  </a:cubicBezTo>
                  <a:cubicBezTo>
                    <a:pt x="0" y="348"/>
                    <a:pt x="0" y="353"/>
                    <a:pt x="0" y="358"/>
                  </a:cubicBezTo>
                  <a:cubicBezTo>
                    <a:pt x="0" y="360"/>
                    <a:pt x="0" y="362"/>
                    <a:pt x="0" y="364"/>
                  </a:cubicBezTo>
                  <a:lnTo>
                    <a:pt x="0" y="594"/>
                  </a:lnTo>
                  <a:cubicBezTo>
                    <a:pt x="0" y="749"/>
                    <a:pt x="182" y="882"/>
                    <a:pt x="442" y="925"/>
                  </a:cubicBezTo>
                  <a:cubicBezTo>
                    <a:pt x="450" y="955"/>
                    <a:pt x="477" y="977"/>
                    <a:pt x="509" y="977"/>
                  </a:cubicBezTo>
                  <a:cubicBezTo>
                    <a:pt x="548" y="977"/>
                    <a:pt x="579" y="946"/>
                    <a:pt x="579" y="908"/>
                  </a:cubicBezTo>
                  <a:cubicBezTo>
                    <a:pt x="579" y="870"/>
                    <a:pt x="548" y="839"/>
                    <a:pt x="509" y="839"/>
                  </a:cubicBezTo>
                  <a:cubicBezTo>
                    <a:pt x="490" y="839"/>
                    <a:pt x="472" y="847"/>
                    <a:pt x="459" y="860"/>
                  </a:cubicBezTo>
                  <a:cubicBezTo>
                    <a:pt x="231" y="824"/>
                    <a:pt x="66" y="715"/>
                    <a:pt x="66" y="594"/>
                  </a:cubicBezTo>
                  <a:lnTo>
                    <a:pt x="66" y="502"/>
                  </a:lnTo>
                  <a:cubicBezTo>
                    <a:pt x="168" y="613"/>
                    <a:pt x="375" y="689"/>
                    <a:pt x="620" y="689"/>
                  </a:cubicBezTo>
                  <a:cubicBezTo>
                    <a:pt x="865" y="689"/>
                    <a:pt x="1072" y="613"/>
                    <a:pt x="1173" y="502"/>
                  </a:cubicBezTo>
                  <a:lnTo>
                    <a:pt x="1173" y="594"/>
                  </a:lnTo>
                  <a:cubicBezTo>
                    <a:pt x="1173" y="717"/>
                    <a:pt x="1005" y="827"/>
                    <a:pt x="773" y="861"/>
                  </a:cubicBezTo>
                  <a:cubicBezTo>
                    <a:pt x="761" y="847"/>
                    <a:pt x="743" y="839"/>
                    <a:pt x="722" y="839"/>
                  </a:cubicBezTo>
                  <a:cubicBezTo>
                    <a:pt x="684" y="839"/>
                    <a:pt x="653" y="870"/>
                    <a:pt x="653" y="908"/>
                  </a:cubicBezTo>
                  <a:cubicBezTo>
                    <a:pt x="653" y="946"/>
                    <a:pt x="684" y="977"/>
                    <a:pt x="722" y="977"/>
                  </a:cubicBezTo>
                  <a:cubicBezTo>
                    <a:pt x="754" y="977"/>
                    <a:pt x="781" y="956"/>
                    <a:pt x="789" y="926"/>
                  </a:cubicBezTo>
                  <a:cubicBezTo>
                    <a:pt x="1054" y="885"/>
                    <a:pt x="1240" y="751"/>
                    <a:pt x="1240" y="5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511810">
                <a:defRPr/>
              </a:pPr>
              <a:endParaRPr lang="zh-CN" altLang="en-US"/>
            </a:p>
          </p:txBody>
        </p:sp>
      </p:grpSp>
      <p:cxnSp>
        <p:nvCxnSpPr>
          <p:cNvPr id="111" name="直接连接符 110"/>
          <p:cNvCxnSpPr>
            <a:stCxn id="103" idx="16"/>
          </p:cNvCxnSpPr>
          <p:nvPr/>
        </p:nvCxnSpPr>
        <p:spPr bwMode="auto">
          <a:xfrm flipH="1">
            <a:off x="3287245" y="2167026"/>
            <a:ext cx="492281" cy="5952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>
            <a:stCxn id="103" idx="30"/>
          </p:cNvCxnSpPr>
          <p:nvPr/>
        </p:nvCxnSpPr>
        <p:spPr bwMode="auto">
          <a:xfrm>
            <a:off x="3903976" y="2167406"/>
            <a:ext cx="778479" cy="5963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直接连接符 120"/>
          <p:cNvCxnSpPr/>
          <p:nvPr/>
        </p:nvCxnSpPr>
        <p:spPr bwMode="auto">
          <a:xfrm>
            <a:off x="2293679" y="4075943"/>
            <a:ext cx="674048" cy="7195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直接连接符 163"/>
          <p:cNvCxnSpPr/>
          <p:nvPr/>
        </p:nvCxnSpPr>
        <p:spPr bwMode="auto">
          <a:xfrm>
            <a:off x="3306661" y="2924699"/>
            <a:ext cx="1805927" cy="9839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直接连接符 165"/>
          <p:cNvCxnSpPr/>
          <p:nvPr/>
        </p:nvCxnSpPr>
        <p:spPr bwMode="auto">
          <a:xfrm>
            <a:off x="4731043" y="2949279"/>
            <a:ext cx="381545" cy="9593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圆角矩形 5"/>
          <p:cNvSpPr/>
          <p:nvPr/>
        </p:nvSpPr>
        <p:spPr bwMode="auto">
          <a:xfrm>
            <a:off x="1601372" y="3685967"/>
            <a:ext cx="2751697" cy="252112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/>
          <p:cNvSpPr txBox="1"/>
          <p:nvPr/>
        </p:nvSpPr>
        <p:spPr>
          <a:xfrm>
            <a:off x="3363205" y="37093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宿舍楼</a:t>
            </a:r>
            <a:endParaRPr lang="zh-CN" altLang="en-US" dirty="0"/>
          </a:p>
        </p:txBody>
      </p:sp>
      <p:sp>
        <p:nvSpPr>
          <p:cNvPr id="171" name="文本框 170"/>
          <p:cNvSpPr txBox="1"/>
          <p:nvPr/>
        </p:nvSpPr>
        <p:spPr>
          <a:xfrm>
            <a:off x="6153379" y="36859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教学楼</a:t>
            </a:r>
            <a:endParaRPr lang="zh-CN" altLang="en-US" dirty="0"/>
          </a:p>
        </p:txBody>
      </p:sp>
      <p:sp>
        <p:nvSpPr>
          <p:cNvPr id="172" name="圆角矩形 5"/>
          <p:cNvSpPr/>
          <p:nvPr/>
        </p:nvSpPr>
        <p:spPr bwMode="auto">
          <a:xfrm>
            <a:off x="4631908" y="3691157"/>
            <a:ext cx="2751697" cy="252112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圆角矩形 5"/>
          <p:cNvSpPr/>
          <p:nvPr/>
        </p:nvSpPr>
        <p:spPr bwMode="auto">
          <a:xfrm>
            <a:off x="1418895" y="1706982"/>
            <a:ext cx="6159062" cy="4652511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1846827" y="186854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校区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1" name="直接连接符 180"/>
          <p:cNvCxnSpPr>
            <a:stCxn id="109" idx="28"/>
            <a:endCxn id="103" idx="11"/>
          </p:cNvCxnSpPr>
          <p:nvPr/>
        </p:nvCxnSpPr>
        <p:spPr bwMode="auto">
          <a:xfrm flipH="1">
            <a:off x="3843365" y="1356123"/>
            <a:ext cx="8415" cy="4596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2" name="组合 327"/>
          <p:cNvGrpSpPr/>
          <p:nvPr/>
        </p:nvGrpSpPr>
        <p:grpSpPr bwMode="auto">
          <a:xfrm>
            <a:off x="3468877" y="544474"/>
            <a:ext cx="186047" cy="407119"/>
            <a:chOff x="727075" y="3775076"/>
            <a:chExt cx="406400" cy="754063"/>
          </a:xfrm>
        </p:grpSpPr>
        <p:sp>
          <p:nvSpPr>
            <p:cNvPr id="183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91" name="直接连接符 190"/>
          <p:cNvCxnSpPr>
            <a:endCxn id="109" idx="3"/>
          </p:cNvCxnSpPr>
          <p:nvPr/>
        </p:nvCxnSpPr>
        <p:spPr bwMode="auto">
          <a:xfrm>
            <a:off x="3654924" y="919880"/>
            <a:ext cx="185021" cy="1161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2" name="组合 327"/>
          <p:cNvGrpSpPr/>
          <p:nvPr/>
        </p:nvGrpSpPr>
        <p:grpSpPr bwMode="auto">
          <a:xfrm>
            <a:off x="4881160" y="413387"/>
            <a:ext cx="186047" cy="407119"/>
            <a:chOff x="727075" y="3775076"/>
            <a:chExt cx="406400" cy="754063"/>
          </a:xfrm>
        </p:grpSpPr>
        <p:sp>
          <p:nvSpPr>
            <p:cNvPr id="193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01" name="直接连接符 200"/>
          <p:cNvCxnSpPr>
            <a:endCxn id="109" idx="4"/>
          </p:cNvCxnSpPr>
          <p:nvPr/>
        </p:nvCxnSpPr>
        <p:spPr bwMode="auto">
          <a:xfrm flipH="1">
            <a:off x="4038275" y="791640"/>
            <a:ext cx="818554" cy="3503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6" name="图片 2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4526" y="525932"/>
            <a:ext cx="346841" cy="225447"/>
          </a:xfrm>
          <a:prstGeom prst="rect">
            <a:avLst/>
          </a:prstGeom>
        </p:spPr>
      </p:pic>
      <p:cxnSp>
        <p:nvCxnSpPr>
          <p:cNvPr id="208" name="直接连接符 207"/>
          <p:cNvCxnSpPr>
            <a:stCxn id="206" idx="1"/>
          </p:cNvCxnSpPr>
          <p:nvPr/>
        </p:nvCxnSpPr>
        <p:spPr bwMode="auto">
          <a:xfrm flipH="1">
            <a:off x="1946790" y="638656"/>
            <a:ext cx="1167736" cy="297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9" name="文本框 208"/>
          <p:cNvSpPr txBox="1"/>
          <p:nvPr/>
        </p:nvSpPr>
        <p:spPr>
          <a:xfrm>
            <a:off x="2107497" y="8238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通过东大校园网</a:t>
            </a:r>
            <a:endParaRPr lang="en-US" altLang="zh-CN" sz="1200" dirty="0"/>
          </a:p>
          <a:p>
            <a:r>
              <a:rPr lang="zh-CN" altLang="en-US" sz="1200" dirty="0"/>
              <a:t>接入</a:t>
            </a:r>
            <a:r>
              <a:rPr lang="en-US" altLang="zh-CN" sz="1200" dirty="0"/>
              <a:t>internet</a:t>
            </a:r>
            <a:endParaRPr lang="zh-CN" altLang="en-US" sz="1200" dirty="0"/>
          </a:p>
        </p:txBody>
      </p:sp>
      <p:sp>
        <p:nvSpPr>
          <p:cNvPr id="210" name="文本框 209"/>
          <p:cNvSpPr txBox="1"/>
          <p:nvPr/>
        </p:nvSpPr>
        <p:spPr>
          <a:xfrm>
            <a:off x="5085841" y="37747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L2TP VPN</a:t>
            </a:r>
            <a:endParaRPr lang="en-US" altLang="zh-CN" sz="1200" dirty="0"/>
          </a:p>
          <a:p>
            <a:r>
              <a:rPr lang="zh-CN" altLang="en-US" sz="1200" dirty="0"/>
              <a:t>接入校园网</a:t>
            </a:r>
            <a:endParaRPr lang="zh-CN" altLang="en-US" sz="1200" dirty="0"/>
          </a:p>
        </p:txBody>
      </p:sp>
      <p:cxnSp>
        <p:nvCxnSpPr>
          <p:cNvPr id="218" name="直接连接符 217"/>
          <p:cNvCxnSpPr/>
          <p:nvPr/>
        </p:nvCxnSpPr>
        <p:spPr bwMode="auto">
          <a:xfrm>
            <a:off x="1051033" y="5368250"/>
            <a:ext cx="662151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文本框 220"/>
          <p:cNvSpPr txBox="1"/>
          <p:nvPr/>
        </p:nvSpPr>
        <p:spPr>
          <a:xfrm>
            <a:off x="977445" y="5467118"/>
            <a:ext cx="543739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终端</a:t>
            </a:r>
            <a:endParaRPr lang="zh-CN" altLang="en-US" sz="1400" dirty="0"/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1042310" y="4700843"/>
            <a:ext cx="662151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3" name="文本框 222"/>
          <p:cNvSpPr txBox="1"/>
          <p:nvPr/>
        </p:nvSpPr>
        <p:spPr>
          <a:xfrm>
            <a:off x="983162" y="4863435"/>
            <a:ext cx="723275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接入层</a:t>
            </a:r>
            <a:endParaRPr lang="zh-CN" altLang="en-US" sz="1400" dirty="0"/>
          </a:p>
        </p:txBody>
      </p:sp>
      <p:cxnSp>
        <p:nvCxnSpPr>
          <p:cNvPr id="224" name="直接连接符 223"/>
          <p:cNvCxnSpPr/>
          <p:nvPr/>
        </p:nvCxnSpPr>
        <p:spPr bwMode="auto">
          <a:xfrm>
            <a:off x="1019503" y="3685967"/>
            <a:ext cx="662151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5" name="文本框 224"/>
          <p:cNvSpPr txBox="1"/>
          <p:nvPr/>
        </p:nvSpPr>
        <p:spPr>
          <a:xfrm>
            <a:off x="977445" y="3964870"/>
            <a:ext cx="723275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汇聚层</a:t>
            </a:r>
            <a:endParaRPr lang="zh-CN" altLang="en-US" sz="1400" dirty="0"/>
          </a:p>
        </p:txBody>
      </p:sp>
      <p:cxnSp>
        <p:nvCxnSpPr>
          <p:cNvPr id="226" name="直接连接符 225"/>
          <p:cNvCxnSpPr/>
          <p:nvPr/>
        </p:nvCxnSpPr>
        <p:spPr bwMode="auto">
          <a:xfrm>
            <a:off x="1019503" y="2587635"/>
            <a:ext cx="662151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7" name="文本框 226"/>
          <p:cNvSpPr txBox="1"/>
          <p:nvPr/>
        </p:nvSpPr>
        <p:spPr>
          <a:xfrm>
            <a:off x="971387" y="2879362"/>
            <a:ext cx="723275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核心层</a:t>
            </a:r>
            <a:endParaRPr lang="zh-CN" altLang="en-US" sz="1400" dirty="0"/>
          </a:p>
        </p:txBody>
      </p:sp>
      <p:sp>
        <p:nvSpPr>
          <p:cNvPr id="228" name="文本框 227"/>
          <p:cNvSpPr txBox="1"/>
          <p:nvPr/>
        </p:nvSpPr>
        <p:spPr>
          <a:xfrm>
            <a:off x="976593" y="1888120"/>
            <a:ext cx="723275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出口层</a:t>
            </a:r>
            <a:endParaRPr lang="zh-CN" altLang="en-US" sz="1400" dirty="0"/>
          </a:p>
        </p:txBody>
      </p:sp>
      <p:cxnSp>
        <p:nvCxnSpPr>
          <p:cNvPr id="229" name="直接连接符 228"/>
          <p:cNvCxnSpPr/>
          <p:nvPr/>
        </p:nvCxnSpPr>
        <p:spPr bwMode="auto">
          <a:xfrm>
            <a:off x="996119" y="1703816"/>
            <a:ext cx="662151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0" name="文本框 229"/>
          <p:cNvSpPr txBox="1"/>
          <p:nvPr/>
        </p:nvSpPr>
        <p:spPr>
          <a:xfrm>
            <a:off x="983161" y="1230322"/>
            <a:ext cx="992003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WAN</a:t>
            </a:r>
            <a:r>
              <a:rPr lang="zh-CN" altLang="en-US" sz="1400" dirty="0"/>
              <a:t>网络</a:t>
            </a:r>
            <a:endParaRPr lang="zh-CN" altLang="en-US" sz="1400" dirty="0"/>
          </a:p>
        </p:txBody>
      </p:sp>
      <p:cxnSp>
        <p:nvCxnSpPr>
          <p:cNvPr id="234" name="直接连接符 233"/>
          <p:cNvCxnSpPr/>
          <p:nvPr/>
        </p:nvCxnSpPr>
        <p:spPr bwMode="auto">
          <a:xfrm flipV="1">
            <a:off x="4077124" y="2029229"/>
            <a:ext cx="5592393" cy="11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任意多边形: 形状 235"/>
          <p:cNvSpPr/>
          <p:nvPr/>
        </p:nvSpPr>
        <p:spPr bwMode="auto">
          <a:xfrm>
            <a:off x="3880704" y="870693"/>
            <a:ext cx="1080178" cy="1074051"/>
          </a:xfrm>
          <a:custGeom>
            <a:avLst/>
            <a:gdLst>
              <a:gd name="connsiteX0" fmla="*/ 1053669 w 1053669"/>
              <a:gd name="connsiteY0" fmla="*/ 0 h 1215472"/>
              <a:gd name="connsiteX1" fmla="*/ 107738 w 1053669"/>
              <a:gd name="connsiteY1" fmla="*/ 409903 h 1215472"/>
              <a:gd name="connsiteX2" fmla="*/ 13145 w 1053669"/>
              <a:gd name="connsiteY2" fmla="*/ 1156138 h 1215472"/>
              <a:gd name="connsiteX3" fmla="*/ 34166 w 1053669"/>
              <a:gd name="connsiteY3" fmla="*/ 1114096 h 121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3669" h="1215472">
                <a:moveTo>
                  <a:pt x="1053669" y="0"/>
                </a:moveTo>
                <a:cubicBezTo>
                  <a:pt x="667414" y="108606"/>
                  <a:pt x="281159" y="217213"/>
                  <a:pt x="107738" y="409903"/>
                </a:cubicBezTo>
                <a:cubicBezTo>
                  <a:pt x="-65683" y="602593"/>
                  <a:pt x="25407" y="1038773"/>
                  <a:pt x="13145" y="1156138"/>
                </a:cubicBezTo>
                <a:cubicBezTo>
                  <a:pt x="883" y="1273503"/>
                  <a:pt x="17524" y="1193799"/>
                  <a:pt x="34166" y="1114096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dash"/>
            <a:round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 bwMode="auto">
          <a:xfrm>
            <a:off x="777766" y="94593"/>
            <a:ext cx="7083972" cy="6403920"/>
          </a:xfrm>
          <a:prstGeom prst="roundRect">
            <a:avLst/>
          </a:prstGeom>
          <a:noFill/>
          <a:ln w="25400">
            <a:solidFill>
              <a:srgbClr val="000000"/>
            </a:solidFill>
            <a:prstDash val="dash"/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6929" y="382256"/>
            <a:ext cx="7809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小组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矩形: 圆角 58"/>
          <p:cNvSpPr/>
          <p:nvPr/>
        </p:nvSpPr>
        <p:spPr bwMode="auto">
          <a:xfrm>
            <a:off x="8254837" y="81694"/>
            <a:ext cx="3476698" cy="6403920"/>
          </a:xfrm>
          <a:prstGeom prst="roundRect">
            <a:avLst/>
          </a:prstGeom>
          <a:noFill/>
          <a:ln w="25400">
            <a:solidFill>
              <a:srgbClr val="000000"/>
            </a:solidFill>
            <a:prstDash val="dash"/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405084" y="374240"/>
            <a:ext cx="7809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小组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4" name="组合 327"/>
          <p:cNvGrpSpPr/>
          <p:nvPr/>
        </p:nvGrpSpPr>
        <p:grpSpPr bwMode="auto">
          <a:xfrm>
            <a:off x="2240950" y="5522959"/>
            <a:ext cx="186047" cy="407119"/>
            <a:chOff x="727075" y="3775076"/>
            <a:chExt cx="406400" cy="754063"/>
          </a:xfrm>
        </p:grpSpPr>
        <p:sp>
          <p:nvSpPr>
            <p:cNvPr id="63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 bwMode="auto">
          <a:xfrm>
            <a:off x="2109767" y="4977584"/>
            <a:ext cx="211823" cy="528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组合 315"/>
          <p:cNvGrpSpPr/>
          <p:nvPr/>
        </p:nvGrpSpPr>
        <p:grpSpPr bwMode="auto">
          <a:xfrm>
            <a:off x="2659365" y="4812633"/>
            <a:ext cx="765721" cy="179969"/>
            <a:chOff x="2851150" y="1166813"/>
            <a:chExt cx="923925" cy="203200"/>
          </a:xfrm>
        </p:grpSpPr>
        <p:sp>
          <p:nvSpPr>
            <p:cNvPr id="73" name="Freeform 240"/>
            <p:cNvSpPr/>
            <p:nvPr/>
          </p:nvSpPr>
          <p:spPr bwMode="auto">
            <a:xfrm>
              <a:off x="2851150" y="1166813"/>
              <a:ext cx="923925" cy="188913"/>
            </a:xfrm>
            <a:custGeom>
              <a:avLst/>
              <a:gdLst>
                <a:gd name="T0" fmla="*/ 2147483647 w 2201"/>
                <a:gd name="T1" fmla="*/ 2147483647 h 447"/>
                <a:gd name="T2" fmla="*/ 2147483647 w 2201"/>
                <a:gd name="T3" fmla="*/ 2147483647 h 447"/>
                <a:gd name="T4" fmla="*/ 2147483647 w 2201"/>
                <a:gd name="T5" fmla="*/ 2147483647 h 447"/>
                <a:gd name="T6" fmla="*/ 2147483647 w 2201"/>
                <a:gd name="T7" fmla="*/ 2147483647 h 447"/>
                <a:gd name="T8" fmla="*/ 2147483647 w 2201"/>
                <a:gd name="T9" fmla="*/ 2147483647 h 447"/>
                <a:gd name="T10" fmla="*/ 2147483647 w 2201"/>
                <a:gd name="T11" fmla="*/ 2147483647 h 447"/>
                <a:gd name="T12" fmla="*/ 2147483647 w 2201"/>
                <a:gd name="T13" fmla="*/ 2147483647 h 447"/>
                <a:gd name="T14" fmla="*/ 2147483647 w 2201"/>
                <a:gd name="T15" fmla="*/ 2147483647 h 447"/>
                <a:gd name="T16" fmla="*/ 2147483647 w 2201"/>
                <a:gd name="T17" fmla="*/ 2147483647 h 447"/>
                <a:gd name="T18" fmla="*/ 2147483647 w 2201"/>
                <a:gd name="T19" fmla="*/ 2147483647 h 447"/>
                <a:gd name="T20" fmla="*/ 2147483647 w 2201"/>
                <a:gd name="T21" fmla="*/ 2147483647 h 447"/>
                <a:gd name="T22" fmla="*/ 2147483647 w 2201"/>
                <a:gd name="T23" fmla="*/ 2147483647 h 447"/>
                <a:gd name="T24" fmla="*/ 2147483647 w 2201"/>
                <a:gd name="T25" fmla="*/ 2147483647 h 447"/>
                <a:gd name="T26" fmla="*/ 2147483647 w 2201"/>
                <a:gd name="T27" fmla="*/ 2147483647 h 447"/>
                <a:gd name="T28" fmla="*/ 2147483647 w 2201"/>
                <a:gd name="T29" fmla="*/ 2147483647 h 447"/>
                <a:gd name="T30" fmla="*/ 2147483647 w 2201"/>
                <a:gd name="T31" fmla="*/ 2147483647 h 447"/>
                <a:gd name="T32" fmla="*/ 2147483647 w 2201"/>
                <a:gd name="T33" fmla="*/ 2147483647 h 447"/>
                <a:gd name="T34" fmla="*/ 0 w 2201"/>
                <a:gd name="T35" fmla="*/ 2147483647 h 447"/>
                <a:gd name="T36" fmla="*/ 0 w 2201"/>
                <a:gd name="T37" fmla="*/ 2147483647 h 447"/>
                <a:gd name="T38" fmla="*/ 2147483647 w 2201"/>
                <a:gd name="T39" fmla="*/ 0 h 447"/>
                <a:gd name="T40" fmla="*/ 2147483647 w 2201"/>
                <a:gd name="T41" fmla="*/ 0 h 447"/>
                <a:gd name="T42" fmla="*/ 2147483647 w 2201"/>
                <a:gd name="T43" fmla="*/ 2147483647 h 447"/>
                <a:gd name="T44" fmla="*/ 2147483647 w 2201"/>
                <a:gd name="T45" fmla="*/ 2147483647 h 447"/>
                <a:gd name="T46" fmla="*/ 2147483647 w 2201"/>
                <a:gd name="T47" fmla="*/ 2147483647 h 4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01"/>
                <a:gd name="T73" fmla="*/ 0 h 447"/>
                <a:gd name="T74" fmla="*/ 2201 w 2201"/>
                <a:gd name="T75" fmla="*/ 447 h 4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01" h="447">
                  <a:moveTo>
                    <a:pt x="2074" y="447"/>
                  </a:moveTo>
                  <a:lnTo>
                    <a:pt x="2074" y="447"/>
                  </a:lnTo>
                  <a:lnTo>
                    <a:pt x="1917" y="447"/>
                  </a:lnTo>
                  <a:cubicBezTo>
                    <a:pt x="1899" y="447"/>
                    <a:pt x="1884" y="432"/>
                    <a:pt x="1884" y="413"/>
                  </a:cubicBezTo>
                  <a:cubicBezTo>
                    <a:pt x="1884" y="395"/>
                    <a:pt x="1899" y="380"/>
                    <a:pt x="1917" y="380"/>
                  </a:cubicBezTo>
                  <a:lnTo>
                    <a:pt x="2074" y="380"/>
                  </a:lnTo>
                  <a:cubicBezTo>
                    <a:pt x="2107" y="380"/>
                    <a:pt x="2134" y="353"/>
                    <a:pt x="2134" y="319"/>
                  </a:cubicBezTo>
                  <a:lnTo>
                    <a:pt x="2134" y="127"/>
                  </a:lnTo>
                  <a:cubicBezTo>
                    <a:pt x="2134" y="94"/>
                    <a:pt x="2107" y="67"/>
                    <a:pt x="2074" y="67"/>
                  </a:cubicBezTo>
                  <a:lnTo>
                    <a:pt x="127" y="67"/>
                  </a:lnTo>
                  <a:cubicBezTo>
                    <a:pt x="94" y="67"/>
                    <a:pt x="67" y="94"/>
                    <a:pt x="67" y="127"/>
                  </a:cubicBezTo>
                  <a:lnTo>
                    <a:pt x="67" y="319"/>
                  </a:lnTo>
                  <a:cubicBezTo>
                    <a:pt x="67" y="353"/>
                    <a:pt x="94" y="380"/>
                    <a:pt x="127" y="380"/>
                  </a:cubicBezTo>
                  <a:lnTo>
                    <a:pt x="1729" y="380"/>
                  </a:lnTo>
                  <a:cubicBezTo>
                    <a:pt x="1748" y="380"/>
                    <a:pt x="1763" y="395"/>
                    <a:pt x="1763" y="413"/>
                  </a:cubicBezTo>
                  <a:cubicBezTo>
                    <a:pt x="1763" y="432"/>
                    <a:pt x="1748" y="447"/>
                    <a:pt x="1729" y="447"/>
                  </a:cubicBezTo>
                  <a:lnTo>
                    <a:pt x="127" y="447"/>
                  </a:lnTo>
                  <a:cubicBezTo>
                    <a:pt x="57" y="447"/>
                    <a:pt x="0" y="390"/>
                    <a:pt x="0" y="319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2074" y="0"/>
                  </a:lnTo>
                  <a:cubicBezTo>
                    <a:pt x="2144" y="0"/>
                    <a:pt x="2201" y="57"/>
                    <a:pt x="2201" y="127"/>
                  </a:cubicBezTo>
                  <a:lnTo>
                    <a:pt x="2201" y="319"/>
                  </a:lnTo>
                  <a:cubicBezTo>
                    <a:pt x="2201" y="390"/>
                    <a:pt x="2144" y="447"/>
                    <a:pt x="2074" y="447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241"/>
            <p:cNvSpPr/>
            <p:nvPr/>
          </p:nvSpPr>
          <p:spPr bwMode="auto">
            <a:xfrm>
              <a:off x="29400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242"/>
            <p:cNvSpPr/>
            <p:nvPr/>
          </p:nvSpPr>
          <p:spPr bwMode="auto">
            <a:xfrm>
              <a:off x="30416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243"/>
            <p:cNvSpPr/>
            <p:nvPr/>
          </p:nvSpPr>
          <p:spPr bwMode="auto">
            <a:xfrm>
              <a:off x="3143250" y="1230313"/>
              <a:ext cx="68263" cy="50800"/>
            </a:xfrm>
            <a:custGeom>
              <a:avLst/>
              <a:gdLst>
                <a:gd name="T0" fmla="*/ 0 w 160"/>
                <a:gd name="T1" fmla="*/ 2147483647 h 123"/>
                <a:gd name="T2" fmla="*/ 0 w 160"/>
                <a:gd name="T3" fmla="*/ 2147483647 h 123"/>
                <a:gd name="T4" fmla="*/ 2147483647 w 160"/>
                <a:gd name="T5" fmla="*/ 2147483647 h 123"/>
                <a:gd name="T6" fmla="*/ 2147483647 w 160"/>
                <a:gd name="T7" fmla="*/ 2147483647 h 123"/>
                <a:gd name="T8" fmla="*/ 2147483647 w 160"/>
                <a:gd name="T9" fmla="*/ 2147483647 h 123"/>
                <a:gd name="T10" fmla="*/ 2147483647 w 160"/>
                <a:gd name="T11" fmla="*/ 0 h 123"/>
                <a:gd name="T12" fmla="*/ 2147483647 w 160"/>
                <a:gd name="T13" fmla="*/ 0 h 123"/>
                <a:gd name="T14" fmla="*/ 2147483647 w 160"/>
                <a:gd name="T15" fmla="*/ 2147483647 h 123"/>
                <a:gd name="T16" fmla="*/ 0 w 160"/>
                <a:gd name="T17" fmla="*/ 2147483647 h 123"/>
                <a:gd name="T18" fmla="*/ 0 w 160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123"/>
                <a:gd name="T32" fmla="*/ 160 w 160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123">
                  <a:moveTo>
                    <a:pt x="0" y="123"/>
                  </a:moveTo>
                  <a:lnTo>
                    <a:pt x="0" y="123"/>
                  </a:lnTo>
                  <a:lnTo>
                    <a:pt x="160" y="123"/>
                  </a:lnTo>
                  <a:lnTo>
                    <a:pt x="160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244"/>
            <p:cNvSpPr/>
            <p:nvPr/>
          </p:nvSpPr>
          <p:spPr bwMode="auto">
            <a:xfrm>
              <a:off x="32448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45"/>
            <p:cNvSpPr/>
            <p:nvPr/>
          </p:nvSpPr>
          <p:spPr bwMode="auto">
            <a:xfrm>
              <a:off x="33464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46"/>
            <p:cNvSpPr/>
            <p:nvPr/>
          </p:nvSpPr>
          <p:spPr bwMode="auto">
            <a:xfrm>
              <a:off x="3522663" y="1219200"/>
              <a:ext cx="127000" cy="30163"/>
            </a:xfrm>
            <a:custGeom>
              <a:avLst/>
              <a:gdLst>
                <a:gd name="T0" fmla="*/ 2147483647 w 303"/>
                <a:gd name="T1" fmla="*/ 2147483647 h 72"/>
                <a:gd name="T2" fmla="*/ 2147483647 w 303"/>
                <a:gd name="T3" fmla="*/ 2147483647 h 72"/>
                <a:gd name="T4" fmla="*/ 0 w 303"/>
                <a:gd name="T5" fmla="*/ 2147483647 h 72"/>
                <a:gd name="T6" fmla="*/ 0 w 303"/>
                <a:gd name="T7" fmla="*/ 0 h 72"/>
                <a:gd name="T8" fmla="*/ 2147483647 w 303"/>
                <a:gd name="T9" fmla="*/ 0 h 72"/>
                <a:gd name="T10" fmla="*/ 2147483647 w 303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72"/>
                <a:gd name="T20" fmla="*/ 303 w 30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72">
                  <a:moveTo>
                    <a:pt x="303" y="72"/>
                  </a:moveTo>
                  <a:lnTo>
                    <a:pt x="303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303" y="0"/>
                  </a:lnTo>
                  <a:lnTo>
                    <a:pt x="303" y="72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47"/>
            <p:cNvSpPr/>
            <p:nvPr/>
          </p:nvSpPr>
          <p:spPr bwMode="auto">
            <a:xfrm>
              <a:off x="3544888" y="1311275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9" y="31"/>
                    <a:pt x="139" y="69"/>
                  </a:cubicBezTo>
                  <a:cubicBezTo>
                    <a:pt x="139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8"/>
            <p:cNvSpPr/>
            <p:nvPr/>
          </p:nvSpPr>
          <p:spPr bwMode="auto">
            <a:xfrm>
              <a:off x="3633788" y="1311275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49"/>
            <p:cNvSpPr/>
            <p:nvPr/>
          </p:nvSpPr>
          <p:spPr bwMode="auto">
            <a:xfrm>
              <a:off x="3522663" y="1260475"/>
              <a:ext cx="31750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50"/>
            <p:cNvSpPr/>
            <p:nvPr/>
          </p:nvSpPr>
          <p:spPr bwMode="auto">
            <a:xfrm>
              <a:off x="3571875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51"/>
            <p:cNvSpPr/>
            <p:nvPr/>
          </p:nvSpPr>
          <p:spPr bwMode="auto">
            <a:xfrm>
              <a:off x="3619500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7" name="组合 315"/>
          <p:cNvGrpSpPr/>
          <p:nvPr/>
        </p:nvGrpSpPr>
        <p:grpSpPr bwMode="auto">
          <a:xfrm>
            <a:off x="3433251" y="4817369"/>
            <a:ext cx="765721" cy="179969"/>
            <a:chOff x="2851150" y="1166813"/>
            <a:chExt cx="923925" cy="203200"/>
          </a:xfrm>
        </p:grpSpPr>
        <p:sp>
          <p:nvSpPr>
            <p:cNvPr id="110" name="Freeform 240"/>
            <p:cNvSpPr/>
            <p:nvPr/>
          </p:nvSpPr>
          <p:spPr bwMode="auto">
            <a:xfrm>
              <a:off x="2851150" y="1166813"/>
              <a:ext cx="923925" cy="188913"/>
            </a:xfrm>
            <a:custGeom>
              <a:avLst/>
              <a:gdLst>
                <a:gd name="T0" fmla="*/ 2147483647 w 2201"/>
                <a:gd name="T1" fmla="*/ 2147483647 h 447"/>
                <a:gd name="T2" fmla="*/ 2147483647 w 2201"/>
                <a:gd name="T3" fmla="*/ 2147483647 h 447"/>
                <a:gd name="T4" fmla="*/ 2147483647 w 2201"/>
                <a:gd name="T5" fmla="*/ 2147483647 h 447"/>
                <a:gd name="T6" fmla="*/ 2147483647 w 2201"/>
                <a:gd name="T7" fmla="*/ 2147483647 h 447"/>
                <a:gd name="T8" fmla="*/ 2147483647 w 2201"/>
                <a:gd name="T9" fmla="*/ 2147483647 h 447"/>
                <a:gd name="T10" fmla="*/ 2147483647 w 2201"/>
                <a:gd name="T11" fmla="*/ 2147483647 h 447"/>
                <a:gd name="T12" fmla="*/ 2147483647 w 2201"/>
                <a:gd name="T13" fmla="*/ 2147483647 h 447"/>
                <a:gd name="T14" fmla="*/ 2147483647 w 2201"/>
                <a:gd name="T15" fmla="*/ 2147483647 h 447"/>
                <a:gd name="T16" fmla="*/ 2147483647 w 2201"/>
                <a:gd name="T17" fmla="*/ 2147483647 h 447"/>
                <a:gd name="T18" fmla="*/ 2147483647 w 2201"/>
                <a:gd name="T19" fmla="*/ 2147483647 h 447"/>
                <a:gd name="T20" fmla="*/ 2147483647 w 2201"/>
                <a:gd name="T21" fmla="*/ 2147483647 h 447"/>
                <a:gd name="T22" fmla="*/ 2147483647 w 2201"/>
                <a:gd name="T23" fmla="*/ 2147483647 h 447"/>
                <a:gd name="T24" fmla="*/ 2147483647 w 2201"/>
                <a:gd name="T25" fmla="*/ 2147483647 h 447"/>
                <a:gd name="T26" fmla="*/ 2147483647 w 2201"/>
                <a:gd name="T27" fmla="*/ 2147483647 h 447"/>
                <a:gd name="T28" fmla="*/ 2147483647 w 2201"/>
                <a:gd name="T29" fmla="*/ 2147483647 h 447"/>
                <a:gd name="T30" fmla="*/ 2147483647 w 2201"/>
                <a:gd name="T31" fmla="*/ 2147483647 h 447"/>
                <a:gd name="T32" fmla="*/ 2147483647 w 2201"/>
                <a:gd name="T33" fmla="*/ 2147483647 h 447"/>
                <a:gd name="T34" fmla="*/ 0 w 2201"/>
                <a:gd name="T35" fmla="*/ 2147483647 h 447"/>
                <a:gd name="T36" fmla="*/ 0 w 2201"/>
                <a:gd name="T37" fmla="*/ 2147483647 h 447"/>
                <a:gd name="T38" fmla="*/ 2147483647 w 2201"/>
                <a:gd name="T39" fmla="*/ 0 h 447"/>
                <a:gd name="T40" fmla="*/ 2147483647 w 2201"/>
                <a:gd name="T41" fmla="*/ 0 h 447"/>
                <a:gd name="T42" fmla="*/ 2147483647 w 2201"/>
                <a:gd name="T43" fmla="*/ 2147483647 h 447"/>
                <a:gd name="T44" fmla="*/ 2147483647 w 2201"/>
                <a:gd name="T45" fmla="*/ 2147483647 h 447"/>
                <a:gd name="T46" fmla="*/ 2147483647 w 2201"/>
                <a:gd name="T47" fmla="*/ 2147483647 h 4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01"/>
                <a:gd name="T73" fmla="*/ 0 h 447"/>
                <a:gd name="T74" fmla="*/ 2201 w 2201"/>
                <a:gd name="T75" fmla="*/ 447 h 4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01" h="447">
                  <a:moveTo>
                    <a:pt x="2074" y="447"/>
                  </a:moveTo>
                  <a:lnTo>
                    <a:pt x="2074" y="447"/>
                  </a:lnTo>
                  <a:lnTo>
                    <a:pt x="1917" y="447"/>
                  </a:lnTo>
                  <a:cubicBezTo>
                    <a:pt x="1899" y="447"/>
                    <a:pt x="1884" y="432"/>
                    <a:pt x="1884" y="413"/>
                  </a:cubicBezTo>
                  <a:cubicBezTo>
                    <a:pt x="1884" y="395"/>
                    <a:pt x="1899" y="380"/>
                    <a:pt x="1917" y="380"/>
                  </a:cubicBezTo>
                  <a:lnTo>
                    <a:pt x="2074" y="380"/>
                  </a:lnTo>
                  <a:cubicBezTo>
                    <a:pt x="2107" y="380"/>
                    <a:pt x="2134" y="353"/>
                    <a:pt x="2134" y="319"/>
                  </a:cubicBezTo>
                  <a:lnTo>
                    <a:pt x="2134" y="127"/>
                  </a:lnTo>
                  <a:cubicBezTo>
                    <a:pt x="2134" y="94"/>
                    <a:pt x="2107" y="67"/>
                    <a:pt x="2074" y="67"/>
                  </a:cubicBezTo>
                  <a:lnTo>
                    <a:pt x="127" y="67"/>
                  </a:lnTo>
                  <a:cubicBezTo>
                    <a:pt x="94" y="67"/>
                    <a:pt x="67" y="94"/>
                    <a:pt x="67" y="127"/>
                  </a:cubicBezTo>
                  <a:lnTo>
                    <a:pt x="67" y="319"/>
                  </a:lnTo>
                  <a:cubicBezTo>
                    <a:pt x="67" y="353"/>
                    <a:pt x="94" y="380"/>
                    <a:pt x="127" y="380"/>
                  </a:cubicBezTo>
                  <a:lnTo>
                    <a:pt x="1729" y="380"/>
                  </a:lnTo>
                  <a:cubicBezTo>
                    <a:pt x="1748" y="380"/>
                    <a:pt x="1763" y="395"/>
                    <a:pt x="1763" y="413"/>
                  </a:cubicBezTo>
                  <a:cubicBezTo>
                    <a:pt x="1763" y="432"/>
                    <a:pt x="1748" y="447"/>
                    <a:pt x="1729" y="447"/>
                  </a:cubicBezTo>
                  <a:lnTo>
                    <a:pt x="127" y="447"/>
                  </a:lnTo>
                  <a:cubicBezTo>
                    <a:pt x="57" y="447"/>
                    <a:pt x="0" y="390"/>
                    <a:pt x="0" y="319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2074" y="0"/>
                  </a:lnTo>
                  <a:cubicBezTo>
                    <a:pt x="2144" y="0"/>
                    <a:pt x="2201" y="57"/>
                    <a:pt x="2201" y="127"/>
                  </a:cubicBezTo>
                  <a:lnTo>
                    <a:pt x="2201" y="319"/>
                  </a:lnTo>
                  <a:cubicBezTo>
                    <a:pt x="2201" y="390"/>
                    <a:pt x="2144" y="447"/>
                    <a:pt x="2074" y="447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241"/>
            <p:cNvSpPr/>
            <p:nvPr/>
          </p:nvSpPr>
          <p:spPr bwMode="auto">
            <a:xfrm>
              <a:off x="29400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242"/>
            <p:cNvSpPr/>
            <p:nvPr/>
          </p:nvSpPr>
          <p:spPr bwMode="auto">
            <a:xfrm>
              <a:off x="30416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243"/>
            <p:cNvSpPr/>
            <p:nvPr/>
          </p:nvSpPr>
          <p:spPr bwMode="auto">
            <a:xfrm>
              <a:off x="3143250" y="1230313"/>
              <a:ext cx="68263" cy="50800"/>
            </a:xfrm>
            <a:custGeom>
              <a:avLst/>
              <a:gdLst>
                <a:gd name="T0" fmla="*/ 0 w 160"/>
                <a:gd name="T1" fmla="*/ 2147483647 h 123"/>
                <a:gd name="T2" fmla="*/ 0 w 160"/>
                <a:gd name="T3" fmla="*/ 2147483647 h 123"/>
                <a:gd name="T4" fmla="*/ 2147483647 w 160"/>
                <a:gd name="T5" fmla="*/ 2147483647 h 123"/>
                <a:gd name="T6" fmla="*/ 2147483647 w 160"/>
                <a:gd name="T7" fmla="*/ 2147483647 h 123"/>
                <a:gd name="T8" fmla="*/ 2147483647 w 160"/>
                <a:gd name="T9" fmla="*/ 2147483647 h 123"/>
                <a:gd name="T10" fmla="*/ 2147483647 w 160"/>
                <a:gd name="T11" fmla="*/ 0 h 123"/>
                <a:gd name="T12" fmla="*/ 2147483647 w 160"/>
                <a:gd name="T13" fmla="*/ 0 h 123"/>
                <a:gd name="T14" fmla="*/ 2147483647 w 160"/>
                <a:gd name="T15" fmla="*/ 2147483647 h 123"/>
                <a:gd name="T16" fmla="*/ 0 w 160"/>
                <a:gd name="T17" fmla="*/ 2147483647 h 123"/>
                <a:gd name="T18" fmla="*/ 0 w 160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123"/>
                <a:gd name="T32" fmla="*/ 160 w 160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123">
                  <a:moveTo>
                    <a:pt x="0" y="123"/>
                  </a:moveTo>
                  <a:lnTo>
                    <a:pt x="0" y="123"/>
                  </a:lnTo>
                  <a:lnTo>
                    <a:pt x="160" y="123"/>
                  </a:lnTo>
                  <a:lnTo>
                    <a:pt x="160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244"/>
            <p:cNvSpPr/>
            <p:nvPr/>
          </p:nvSpPr>
          <p:spPr bwMode="auto">
            <a:xfrm>
              <a:off x="32448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245"/>
            <p:cNvSpPr/>
            <p:nvPr/>
          </p:nvSpPr>
          <p:spPr bwMode="auto">
            <a:xfrm>
              <a:off x="33464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246"/>
            <p:cNvSpPr/>
            <p:nvPr/>
          </p:nvSpPr>
          <p:spPr bwMode="auto">
            <a:xfrm>
              <a:off x="3522663" y="1219200"/>
              <a:ext cx="127000" cy="30163"/>
            </a:xfrm>
            <a:custGeom>
              <a:avLst/>
              <a:gdLst>
                <a:gd name="T0" fmla="*/ 2147483647 w 303"/>
                <a:gd name="T1" fmla="*/ 2147483647 h 72"/>
                <a:gd name="T2" fmla="*/ 2147483647 w 303"/>
                <a:gd name="T3" fmla="*/ 2147483647 h 72"/>
                <a:gd name="T4" fmla="*/ 0 w 303"/>
                <a:gd name="T5" fmla="*/ 2147483647 h 72"/>
                <a:gd name="T6" fmla="*/ 0 w 303"/>
                <a:gd name="T7" fmla="*/ 0 h 72"/>
                <a:gd name="T8" fmla="*/ 2147483647 w 303"/>
                <a:gd name="T9" fmla="*/ 0 h 72"/>
                <a:gd name="T10" fmla="*/ 2147483647 w 303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72"/>
                <a:gd name="T20" fmla="*/ 303 w 30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72">
                  <a:moveTo>
                    <a:pt x="303" y="72"/>
                  </a:moveTo>
                  <a:lnTo>
                    <a:pt x="303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303" y="0"/>
                  </a:lnTo>
                  <a:lnTo>
                    <a:pt x="303" y="72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247"/>
            <p:cNvSpPr/>
            <p:nvPr/>
          </p:nvSpPr>
          <p:spPr bwMode="auto">
            <a:xfrm>
              <a:off x="3544888" y="1311275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9" y="31"/>
                    <a:pt x="139" y="69"/>
                  </a:cubicBezTo>
                  <a:cubicBezTo>
                    <a:pt x="139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248"/>
            <p:cNvSpPr/>
            <p:nvPr/>
          </p:nvSpPr>
          <p:spPr bwMode="auto">
            <a:xfrm>
              <a:off x="3633788" y="1311275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249"/>
            <p:cNvSpPr/>
            <p:nvPr/>
          </p:nvSpPr>
          <p:spPr bwMode="auto">
            <a:xfrm>
              <a:off x="3522663" y="1260475"/>
              <a:ext cx="31750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250"/>
            <p:cNvSpPr/>
            <p:nvPr/>
          </p:nvSpPr>
          <p:spPr bwMode="auto">
            <a:xfrm>
              <a:off x="3571875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251"/>
            <p:cNvSpPr/>
            <p:nvPr/>
          </p:nvSpPr>
          <p:spPr bwMode="auto">
            <a:xfrm>
              <a:off x="3619500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74" name="直接连接符 173"/>
          <p:cNvCxnSpPr/>
          <p:nvPr/>
        </p:nvCxnSpPr>
        <p:spPr bwMode="auto">
          <a:xfrm>
            <a:off x="2453261" y="4075944"/>
            <a:ext cx="1314240" cy="7366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77" name="组合 327"/>
          <p:cNvGrpSpPr/>
          <p:nvPr/>
        </p:nvGrpSpPr>
        <p:grpSpPr bwMode="auto">
          <a:xfrm>
            <a:off x="2886492" y="5463637"/>
            <a:ext cx="186047" cy="407119"/>
            <a:chOff x="727075" y="3775076"/>
            <a:chExt cx="406400" cy="754063"/>
          </a:xfrm>
        </p:grpSpPr>
        <p:sp>
          <p:nvSpPr>
            <p:cNvPr id="180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7" name="组合 327"/>
          <p:cNvGrpSpPr/>
          <p:nvPr/>
        </p:nvGrpSpPr>
        <p:grpSpPr bwMode="auto">
          <a:xfrm>
            <a:off x="3170480" y="5467118"/>
            <a:ext cx="186047" cy="407119"/>
            <a:chOff x="727075" y="3775076"/>
            <a:chExt cx="406400" cy="754063"/>
          </a:xfrm>
        </p:grpSpPr>
        <p:sp>
          <p:nvSpPr>
            <p:cNvPr id="211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9" name="组合 327"/>
          <p:cNvGrpSpPr/>
          <p:nvPr/>
        </p:nvGrpSpPr>
        <p:grpSpPr bwMode="auto">
          <a:xfrm>
            <a:off x="3721452" y="5460514"/>
            <a:ext cx="186047" cy="407119"/>
            <a:chOff x="727075" y="3775076"/>
            <a:chExt cx="406400" cy="754063"/>
          </a:xfrm>
        </p:grpSpPr>
        <p:sp>
          <p:nvSpPr>
            <p:cNvPr id="220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" name="组合 327"/>
          <p:cNvGrpSpPr/>
          <p:nvPr/>
        </p:nvGrpSpPr>
        <p:grpSpPr bwMode="auto">
          <a:xfrm>
            <a:off x="3933917" y="5451269"/>
            <a:ext cx="186047" cy="407119"/>
            <a:chOff x="727075" y="3775076"/>
            <a:chExt cx="406400" cy="754063"/>
          </a:xfrm>
        </p:grpSpPr>
        <p:sp>
          <p:nvSpPr>
            <p:cNvPr id="245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52" name="直接连接符 251"/>
          <p:cNvCxnSpPr/>
          <p:nvPr/>
        </p:nvCxnSpPr>
        <p:spPr bwMode="auto">
          <a:xfrm>
            <a:off x="3187829" y="4950804"/>
            <a:ext cx="78485" cy="4940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直接连接符 254"/>
          <p:cNvCxnSpPr/>
          <p:nvPr/>
        </p:nvCxnSpPr>
        <p:spPr bwMode="auto">
          <a:xfrm>
            <a:off x="2899458" y="4964737"/>
            <a:ext cx="78485" cy="4940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直接连接符 255"/>
          <p:cNvCxnSpPr/>
          <p:nvPr/>
        </p:nvCxnSpPr>
        <p:spPr bwMode="auto">
          <a:xfrm>
            <a:off x="3726071" y="4986531"/>
            <a:ext cx="78485" cy="4940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直接连接符 256"/>
          <p:cNvCxnSpPr/>
          <p:nvPr/>
        </p:nvCxnSpPr>
        <p:spPr bwMode="auto">
          <a:xfrm>
            <a:off x="3954472" y="4960816"/>
            <a:ext cx="78485" cy="4940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矩形: 圆角 257"/>
          <p:cNvSpPr/>
          <p:nvPr/>
        </p:nvSpPr>
        <p:spPr bwMode="auto">
          <a:xfrm>
            <a:off x="2584577" y="4118758"/>
            <a:ext cx="1685619" cy="196421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000000"/>
            </a:solidFill>
            <a:prstDash val="dash"/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61" name="组合 315"/>
          <p:cNvGrpSpPr/>
          <p:nvPr/>
        </p:nvGrpSpPr>
        <p:grpSpPr bwMode="auto">
          <a:xfrm>
            <a:off x="4913886" y="3924615"/>
            <a:ext cx="765721" cy="179969"/>
            <a:chOff x="2851150" y="1166813"/>
            <a:chExt cx="923925" cy="203200"/>
          </a:xfrm>
        </p:grpSpPr>
        <p:sp>
          <p:nvSpPr>
            <p:cNvPr id="262" name="Freeform 240"/>
            <p:cNvSpPr/>
            <p:nvPr/>
          </p:nvSpPr>
          <p:spPr bwMode="auto">
            <a:xfrm>
              <a:off x="2851150" y="1166813"/>
              <a:ext cx="923925" cy="188913"/>
            </a:xfrm>
            <a:custGeom>
              <a:avLst/>
              <a:gdLst>
                <a:gd name="T0" fmla="*/ 2147483647 w 2201"/>
                <a:gd name="T1" fmla="*/ 2147483647 h 447"/>
                <a:gd name="T2" fmla="*/ 2147483647 w 2201"/>
                <a:gd name="T3" fmla="*/ 2147483647 h 447"/>
                <a:gd name="T4" fmla="*/ 2147483647 w 2201"/>
                <a:gd name="T5" fmla="*/ 2147483647 h 447"/>
                <a:gd name="T6" fmla="*/ 2147483647 w 2201"/>
                <a:gd name="T7" fmla="*/ 2147483647 h 447"/>
                <a:gd name="T8" fmla="*/ 2147483647 w 2201"/>
                <a:gd name="T9" fmla="*/ 2147483647 h 447"/>
                <a:gd name="T10" fmla="*/ 2147483647 w 2201"/>
                <a:gd name="T11" fmla="*/ 2147483647 h 447"/>
                <a:gd name="T12" fmla="*/ 2147483647 w 2201"/>
                <a:gd name="T13" fmla="*/ 2147483647 h 447"/>
                <a:gd name="T14" fmla="*/ 2147483647 w 2201"/>
                <a:gd name="T15" fmla="*/ 2147483647 h 447"/>
                <a:gd name="T16" fmla="*/ 2147483647 w 2201"/>
                <a:gd name="T17" fmla="*/ 2147483647 h 447"/>
                <a:gd name="T18" fmla="*/ 2147483647 w 2201"/>
                <a:gd name="T19" fmla="*/ 2147483647 h 447"/>
                <a:gd name="T20" fmla="*/ 2147483647 w 2201"/>
                <a:gd name="T21" fmla="*/ 2147483647 h 447"/>
                <a:gd name="T22" fmla="*/ 2147483647 w 2201"/>
                <a:gd name="T23" fmla="*/ 2147483647 h 447"/>
                <a:gd name="T24" fmla="*/ 2147483647 w 2201"/>
                <a:gd name="T25" fmla="*/ 2147483647 h 447"/>
                <a:gd name="T26" fmla="*/ 2147483647 w 2201"/>
                <a:gd name="T27" fmla="*/ 2147483647 h 447"/>
                <a:gd name="T28" fmla="*/ 2147483647 w 2201"/>
                <a:gd name="T29" fmla="*/ 2147483647 h 447"/>
                <a:gd name="T30" fmla="*/ 2147483647 w 2201"/>
                <a:gd name="T31" fmla="*/ 2147483647 h 447"/>
                <a:gd name="T32" fmla="*/ 2147483647 w 2201"/>
                <a:gd name="T33" fmla="*/ 2147483647 h 447"/>
                <a:gd name="T34" fmla="*/ 0 w 2201"/>
                <a:gd name="T35" fmla="*/ 2147483647 h 447"/>
                <a:gd name="T36" fmla="*/ 0 w 2201"/>
                <a:gd name="T37" fmla="*/ 2147483647 h 447"/>
                <a:gd name="T38" fmla="*/ 2147483647 w 2201"/>
                <a:gd name="T39" fmla="*/ 0 h 447"/>
                <a:gd name="T40" fmla="*/ 2147483647 w 2201"/>
                <a:gd name="T41" fmla="*/ 0 h 447"/>
                <a:gd name="T42" fmla="*/ 2147483647 w 2201"/>
                <a:gd name="T43" fmla="*/ 2147483647 h 447"/>
                <a:gd name="T44" fmla="*/ 2147483647 w 2201"/>
                <a:gd name="T45" fmla="*/ 2147483647 h 447"/>
                <a:gd name="T46" fmla="*/ 2147483647 w 2201"/>
                <a:gd name="T47" fmla="*/ 2147483647 h 4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01"/>
                <a:gd name="T73" fmla="*/ 0 h 447"/>
                <a:gd name="T74" fmla="*/ 2201 w 2201"/>
                <a:gd name="T75" fmla="*/ 447 h 4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01" h="447">
                  <a:moveTo>
                    <a:pt x="2074" y="447"/>
                  </a:moveTo>
                  <a:lnTo>
                    <a:pt x="2074" y="447"/>
                  </a:lnTo>
                  <a:lnTo>
                    <a:pt x="1917" y="447"/>
                  </a:lnTo>
                  <a:cubicBezTo>
                    <a:pt x="1899" y="447"/>
                    <a:pt x="1884" y="432"/>
                    <a:pt x="1884" y="413"/>
                  </a:cubicBezTo>
                  <a:cubicBezTo>
                    <a:pt x="1884" y="395"/>
                    <a:pt x="1899" y="380"/>
                    <a:pt x="1917" y="380"/>
                  </a:cubicBezTo>
                  <a:lnTo>
                    <a:pt x="2074" y="380"/>
                  </a:lnTo>
                  <a:cubicBezTo>
                    <a:pt x="2107" y="380"/>
                    <a:pt x="2134" y="353"/>
                    <a:pt x="2134" y="319"/>
                  </a:cubicBezTo>
                  <a:lnTo>
                    <a:pt x="2134" y="127"/>
                  </a:lnTo>
                  <a:cubicBezTo>
                    <a:pt x="2134" y="94"/>
                    <a:pt x="2107" y="67"/>
                    <a:pt x="2074" y="67"/>
                  </a:cubicBezTo>
                  <a:lnTo>
                    <a:pt x="127" y="67"/>
                  </a:lnTo>
                  <a:cubicBezTo>
                    <a:pt x="94" y="67"/>
                    <a:pt x="67" y="94"/>
                    <a:pt x="67" y="127"/>
                  </a:cubicBezTo>
                  <a:lnTo>
                    <a:pt x="67" y="319"/>
                  </a:lnTo>
                  <a:cubicBezTo>
                    <a:pt x="67" y="353"/>
                    <a:pt x="94" y="380"/>
                    <a:pt x="127" y="380"/>
                  </a:cubicBezTo>
                  <a:lnTo>
                    <a:pt x="1729" y="380"/>
                  </a:lnTo>
                  <a:cubicBezTo>
                    <a:pt x="1748" y="380"/>
                    <a:pt x="1763" y="395"/>
                    <a:pt x="1763" y="413"/>
                  </a:cubicBezTo>
                  <a:cubicBezTo>
                    <a:pt x="1763" y="432"/>
                    <a:pt x="1748" y="447"/>
                    <a:pt x="1729" y="447"/>
                  </a:cubicBezTo>
                  <a:lnTo>
                    <a:pt x="127" y="447"/>
                  </a:lnTo>
                  <a:cubicBezTo>
                    <a:pt x="57" y="447"/>
                    <a:pt x="0" y="390"/>
                    <a:pt x="0" y="319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2074" y="0"/>
                  </a:lnTo>
                  <a:cubicBezTo>
                    <a:pt x="2144" y="0"/>
                    <a:pt x="2201" y="57"/>
                    <a:pt x="2201" y="127"/>
                  </a:cubicBezTo>
                  <a:lnTo>
                    <a:pt x="2201" y="319"/>
                  </a:lnTo>
                  <a:cubicBezTo>
                    <a:pt x="2201" y="390"/>
                    <a:pt x="2144" y="447"/>
                    <a:pt x="2074" y="447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Freeform 241"/>
            <p:cNvSpPr/>
            <p:nvPr/>
          </p:nvSpPr>
          <p:spPr bwMode="auto">
            <a:xfrm>
              <a:off x="29400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Freeform 242"/>
            <p:cNvSpPr/>
            <p:nvPr/>
          </p:nvSpPr>
          <p:spPr bwMode="auto">
            <a:xfrm>
              <a:off x="30416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Freeform 243"/>
            <p:cNvSpPr/>
            <p:nvPr/>
          </p:nvSpPr>
          <p:spPr bwMode="auto">
            <a:xfrm>
              <a:off x="3143250" y="1230313"/>
              <a:ext cx="68263" cy="50800"/>
            </a:xfrm>
            <a:custGeom>
              <a:avLst/>
              <a:gdLst>
                <a:gd name="T0" fmla="*/ 0 w 160"/>
                <a:gd name="T1" fmla="*/ 2147483647 h 123"/>
                <a:gd name="T2" fmla="*/ 0 w 160"/>
                <a:gd name="T3" fmla="*/ 2147483647 h 123"/>
                <a:gd name="T4" fmla="*/ 2147483647 w 160"/>
                <a:gd name="T5" fmla="*/ 2147483647 h 123"/>
                <a:gd name="T6" fmla="*/ 2147483647 w 160"/>
                <a:gd name="T7" fmla="*/ 2147483647 h 123"/>
                <a:gd name="T8" fmla="*/ 2147483647 w 160"/>
                <a:gd name="T9" fmla="*/ 2147483647 h 123"/>
                <a:gd name="T10" fmla="*/ 2147483647 w 160"/>
                <a:gd name="T11" fmla="*/ 0 h 123"/>
                <a:gd name="T12" fmla="*/ 2147483647 w 160"/>
                <a:gd name="T13" fmla="*/ 0 h 123"/>
                <a:gd name="T14" fmla="*/ 2147483647 w 160"/>
                <a:gd name="T15" fmla="*/ 2147483647 h 123"/>
                <a:gd name="T16" fmla="*/ 0 w 160"/>
                <a:gd name="T17" fmla="*/ 2147483647 h 123"/>
                <a:gd name="T18" fmla="*/ 0 w 160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123"/>
                <a:gd name="T32" fmla="*/ 160 w 160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123">
                  <a:moveTo>
                    <a:pt x="0" y="123"/>
                  </a:moveTo>
                  <a:lnTo>
                    <a:pt x="0" y="123"/>
                  </a:lnTo>
                  <a:lnTo>
                    <a:pt x="160" y="123"/>
                  </a:lnTo>
                  <a:lnTo>
                    <a:pt x="160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Freeform 244"/>
            <p:cNvSpPr/>
            <p:nvPr/>
          </p:nvSpPr>
          <p:spPr bwMode="auto">
            <a:xfrm>
              <a:off x="32448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Freeform 245"/>
            <p:cNvSpPr/>
            <p:nvPr/>
          </p:nvSpPr>
          <p:spPr bwMode="auto">
            <a:xfrm>
              <a:off x="33464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Freeform 246"/>
            <p:cNvSpPr/>
            <p:nvPr/>
          </p:nvSpPr>
          <p:spPr bwMode="auto">
            <a:xfrm>
              <a:off x="3522663" y="1219200"/>
              <a:ext cx="127000" cy="30163"/>
            </a:xfrm>
            <a:custGeom>
              <a:avLst/>
              <a:gdLst>
                <a:gd name="T0" fmla="*/ 2147483647 w 303"/>
                <a:gd name="T1" fmla="*/ 2147483647 h 72"/>
                <a:gd name="T2" fmla="*/ 2147483647 w 303"/>
                <a:gd name="T3" fmla="*/ 2147483647 h 72"/>
                <a:gd name="T4" fmla="*/ 0 w 303"/>
                <a:gd name="T5" fmla="*/ 2147483647 h 72"/>
                <a:gd name="T6" fmla="*/ 0 w 303"/>
                <a:gd name="T7" fmla="*/ 0 h 72"/>
                <a:gd name="T8" fmla="*/ 2147483647 w 303"/>
                <a:gd name="T9" fmla="*/ 0 h 72"/>
                <a:gd name="T10" fmla="*/ 2147483647 w 303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72"/>
                <a:gd name="T20" fmla="*/ 303 w 30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72">
                  <a:moveTo>
                    <a:pt x="303" y="72"/>
                  </a:moveTo>
                  <a:lnTo>
                    <a:pt x="303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303" y="0"/>
                  </a:lnTo>
                  <a:lnTo>
                    <a:pt x="303" y="72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Freeform 247"/>
            <p:cNvSpPr/>
            <p:nvPr/>
          </p:nvSpPr>
          <p:spPr bwMode="auto">
            <a:xfrm>
              <a:off x="3544888" y="1311275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9" y="31"/>
                    <a:pt x="139" y="69"/>
                  </a:cubicBezTo>
                  <a:cubicBezTo>
                    <a:pt x="139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Freeform 248"/>
            <p:cNvSpPr/>
            <p:nvPr/>
          </p:nvSpPr>
          <p:spPr bwMode="auto">
            <a:xfrm>
              <a:off x="3633788" y="1311275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Freeform 249"/>
            <p:cNvSpPr/>
            <p:nvPr/>
          </p:nvSpPr>
          <p:spPr bwMode="auto">
            <a:xfrm>
              <a:off x="3522663" y="1260475"/>
              <a:ext cx="31750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Freeform 250"/>
            <p:cNvSpPr/>
            <p:nvPr/>
          </p:nvSpPr>
          <p:spPr bwMode="auto">
            <a:xfrm>
              <a:off x="3571875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Freeform 251"/>
            <p:cNvSpPr/>
            <p:nvPr/>
          </p:nvSpPr>
          <p:spPr bwMode="auto">
            <a:xfrm>
              <a:off x="3619500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4" name="组合 315"/>
          <p:cNvGrpSpPr/>
          <p:nvPr/>
        </p:nvGrpSpPr>
        <p:grpSpPr bwMode="auto">
          <a:xfrm>
            <a:off x="4666373" y="4834093"/>
            <a:ext cx="765721" cy="179969"/>
            <a:chOff x="2851150" y="1166813"/>
            <a:chExt cx="923925" cy="203200"/>
          </a:xfrm>
        </p:grpSpPr>
        <p:sp>
          <p:nvSpPr>
            <p:cNvPr id="275" name="Freeform 240"/>
            <p:cNvSpPr/>
            <p:nvPr/>
          </p:nvSpPr>
          <p:spPr bwMode="auto">
            <a:xfrm>
              <a:off x="2851150" y="1166813"/>
              <a:ext cx="923925" cy="188913"/>
            </a:xfrm>
            <a:custGeom>
              <a:avLst/>
              <a:gdLst>
                <a:gd name="T0" fmla="*/ 2147483647 w 2201"/>
                <a:gd name="T1" fmla="*/ 2147483647 h 447"/>
                <a:gd name="T2" fmla="*/ 2147483647 w 2201"/>
                <a:gd name="T3" fmla="*/ 2147483647 h 447"/>
                <a:gd name="T4" fmla="*/ 2147483647 w 2201"/>
                <a:gd name="T5" fmla="*/ 2147483647 h 447"/>
                <a:gd name="T6" fmla="*/ 2147483647 w 2201"/>
                <a:gd name="T7" fmla="*/ 2147483647 h 447"/>
                <a:gd name="T8" fmla="*/ 2147483647 w 2201"/>
                <a:gd name="T9" fmla="*/ 2147483647 h 447"/>
                <a:gd name="T10" fmla="*/ 2147483647 w 2201"/>
                <a:gd name="T11" fmla="*/ 2147483647 h 447"/>
                <a:gd name="T12" fmla="*/ 2147483647 w 2201"/>
                <a:gd name="T13" fmla="*/ 2147483647 h 447"/>
                <a:gd name="T14" fmla="*/ 2147483647 w 2201"/>
                <a:gd name="T15" fmla="*/ 2147483647 h 447"/>
                <a:gd name="T16" fmla="*/ 2147483647 w 2201"/>
                <a:gd name="T17" fmla="*/ 2147483647 h 447"/>
                <a:gd name="T18" fmla="*/ 2147483647 w 2201"/>
                <a:gd name="T19" fmla="*/ 2147483647 h 447"/>
                <a:gd name="T20" fmla="*/ 2147483647 w 2201"/>
                <a:gd name="T21" fmla="*/ 2147483647 h 447"/>
                <a:gd name="T22" fmla="*/ 2147483647 w 2201"/>
                <a:gd name="T23" fmla="*/ 2147483647 h 447"/>
                <a:gd name="T24" fmla="*/ 2147483647 w 2201"/>
                <a:gd name="T25" fmla="*/ 2147483647 h 447"/>
                <a:gd name="T26" fmla="*/ 2147483647 w 2201"/>
                <a:gd name="T27" fmla="*/ 2147483647 h 447"/>
                <a:gd name="T28" fmla="*/ 2147483647 w 2201"/>
                <a:gd name="T29" fmla="*/ 2147483647 h 447"/>
                <a:gd name="T30" fmla="*/ 2147483647 w 2201"/>
                <a:gd name="T31" fmla="*/ 2147483647 h 447"/>
                <a:gd name="T32" fmla="*/ 2147483647 w 2201"/>
                <a:gd name="T33" fmla="*/ 2147483647 h 447"/>
                <a:gd name="T34" fmla="*/ 0 w 2201"/>
                <a:gd name="T35" fmla="*/ 2147483647 h 447"/>
                <a:gd name="T36" fmla="*/ 0 w 2201"/>
                <a:gd name="T37" fmla="*/ 2147483647 h 447"/>
                <a:gd name="T38" fmla="*/ 2147483647 w 2201"/>
                <a:gd name="T39" fmla="*/ 0 h 447"/>
                <a:gd name="T40" fmla="*/ 2147483647 w 2201"/>
                <a:gd name="T41" fmla="*/ 0 h 447"/>
                <a:gd name="T42" fmla="*/ 2147483647 w 2201"/>
                <a:gd name="T43" fmla="*/ 2147483647 h 447"/>
                <a:gd name="T44" fmla="*/ 2147483647 w 2201"/>
                <a:gd name="T45" fmla="*/ 2147483647 h 447"/>
                <a:gd name="T46" fmla="*/ 2147483647 w 2201"/>
                <a:gd name="T47" fmla="*/ 2147483647 h 4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01"/>
                <a:gd name="T73" fmla="*/ 0 h 447"/>
                <a:gd name="T74" fmla="*/ 2201 w 2201"/>
                <a:gd name="T75" fmla="*/ 447 h 4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01" h="447">
                  <a:moveTo>
                    <a:pt x="2074" y="447"/>
                  </a:moveTo>
                  <a:lnTo>
                    <a:pt x="2074" y="447"/>
                  </a:lnTo>
                  <a:lnTo>
                    <a:pt x="1917" y="447"/>
                  </a:lnTo>
                  <a:cubicBezTo>
                    <a:pt x="1899" y="447"/>
                    <a:pt x="1884" y="432"/>
                    <a:pt x="1884" y="413"/>
                  </a:cubicBezTo>
                  <a:cubicBezTo>
                    <a:pt x="1884" y="395"/>
                    <a:pt x="1899" y="380"/>
                    <a:pt x="1917" y="380"/>
                  </a:cubicBezTo>
                  <a:lnTo>
                    <a:pt x="2074" y="380"/>
                  </a:lnTo>
                  <a:cubicBezTo>
                    <a:pt x="2107" y="380"/>
                    <a:pt x="2134" y="353"/>
                    <a:pt x="2134" y="319"/>
                  </a:cubicBezTo>
                  <a:lnTo>
                    <a:pt x="2134" y="127"/>
                  </a:lnTo>
                  <a:cubicBezTo>
                    <a:pt x="2134" y="94"/>
                    <a:pt x="2107" y="67"/>
                    <a:pt x="2074" y="67"/>
                  </a:cubicBezTo>
                  <a:lnTo>
                    <a:pt x="127" y="67"/>
                  </a:lnTo>
                  <a:cubicBezTo>
                    <a:pt x="94" y="67"/>
                    <a:pt x="67" y="94"/>
                    <a:pt x="67" y="127"/>
                  </a:cubicBezTo>
                  <a:lnTo>
                    <a:pt x="67" y="319"/>
                  </a:lnTo>
                  <a:cubicBezTo>
                    <a:pt x="67" y="353"/>
                    <a:pt x="94" y="380"/>
                    <a:pt x="127" y="380"/>
                  </a:cubicBezTo>
                  <a:lnTo>
                    <a:pt x="1729" y="380"/>
                  </a:lnTo>
                  <a:cubicBezTo>
                    <a:pt x="1748" y="380"/>
                    <a:pt x="1763" y="395"/>
                    <a:pt x="1763" y="413"/>
                  </a:cubicBezTo>
                  <a:cubicBezTo>
                    <a:pt x="1763" y="432"/>
                    <a:pt x="1748" y="447"/>
                    <a:pt x="1729" y="447"/>
                  </a:cubicBezTo>
                  <a:lnTo>
                    <a:pt x="127" y="447"/>
                  </a:lnTo>
                  <a:cubicBezTo>
                    <a:pt x="57" y="447"/>
                    <a:pt x="0" y="390"/>
                    <a:pt x="0" y="319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2074" y="0"/>
                  </a:lnTo>
                  <a:cubicBezTo>
                    <a:pt x="2144" y="0"/>
                    <a:pt x="2201" y="57"/>
                    <a:pt x="2201" y="127"/>
                  </a:cubicBezTo>
                  <a:lnTo>
                    <a:pt x="2201" y="319"/>
                  </a:lnTo>
                  <a:cubicBezTo>
                    <a:pt x="2201" y="390"/>
                    <a:pt x="2144" y="447"/>
                    <a:pt x="2074" y="447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Freeform 241"/>
            <p:cNvSpPr/>
            <p:nvPr/>
          </p:nvSpPr>
          <p:spPr bwMode="auto">
            <a:xfrm>
              <a:off x="29400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Freeform 242"/>
            <p:cNvSpPr/>
            <p:nvPr/>
          </p:nvSpPr>
          <p:spPr bwMode="auto">
            <a:xfrm>
              <a:off x="30416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Freeform 243"/>
            <p:cNvSpPr/>
            <p:nvPr/>
          </p:nvSpPr>
          <p:spPr bwMode="auto">
            <a:xfrm>
              <a:off x="3143250" y="1230313"/>
              <a:ext cx="68263" cy="50800"/>
            </a:xfrm>
            <a:custGeom>
              <a:avLst/>
              <a:gdLst>
                <a:gd name="T0" fmla="*/ 0 w 160"/>
                <a:gd name="T1" fmla="*/ 2147483647 h 123"/>
                <a:gd name="T2" fmla="*/ 0 w 160"/>
                <a:gd name="T3" fmla="*/ 2147483647 h 123"/>
                <a:gd name="T4" fmla="*/ 2147483647 w 160"/>
                <a:gd name="T5" fmla="*/ 2147483647 h 123"/>
                <a:gd name="T6" fmla="*/ 2147483647 w 160"/>
                <a:gd name="T7" fmla="*/ 2147483647 h 123"/>
                <a:gd name="T8" fmla="*/ 2147483647 w 160"/>
                <a:gd name="T9" fmla="*/ 2147483647 h 123"/>
                <a:gd name="T10" fmla="*/ 2147483647 w 160"/>
                <a:gd name="T11" fmla="*/ 0 h 123"/>
                <a:gd name="T12" fmla="*/ 2147483647 w 160"/>
                <a:gd name="T13" fmla="*/ 0 h 123"/>
                <a:gd name="T14" fmla="*/ 2147483647 w 160"/>
                <a:gd name="T15" fmla="*/ 2147483647 h 123"/>
                <a:gd name="T16" fmla="*/ 0 w 160"/>
                <a:gd name="T17" fmla="*/ 2147483647 h 123"/>
                <a:gd name="T18" fmla="*/ 0 w 160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123"/>
                <a:gd name="T32" fmla="*/ 160 w 160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123">
                  <a:moveTo>
                    <a:pt x="0" y="123"/>
                  </a:moveTo>
                  <a:lnTo>
                    <a:pt x="0" y="123"/>
                  </a:lnTo>
                  <a:lnTo>
                    <a:pt x="160" y="123"/>
                  </a:lnTo>
                  <a:lnTo>
                    <a:pt x="160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Freeform 244"/>
            <p:cNvSpPr/>
            <p:nvPr/>
          </p:nvSpPr>
          <p:spPr bwMode="auto">
            <a:xfrm>
              <a:off x="32448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Freeform 245"/>
            <p:cNvSpPr/>
            <p:nvPr/>
          </p:nvSpPr>
          <p:spPr bwMode="auto">
            <a:xfrm>
              <a:off x="33464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Freeform 246"/>
            <p:cNvSpPr/>
            <p:nvPr/>
          </p:nvSpPr>
          <p:spPr bwMode="auto">
            <a:xfrm>
              <a:off x="3522663" y="1219200"/>
              <a:ext cx="127000" cy="30163"/>
            </a:xfrm>
            <a:custGeom>
              <a:avLst/>
              <a:gdLst>
                <a:gd name="T0" fmla="*/ 2147483647 w 303"/>
                <a:gd name="T1" fmla="*/ 2147483647 h 72"/>
                <a:gd name="T2" fmla="*/ 2147483647 w 303"/>
                <a:gd name="T3" fmla="*/ 2147483647 h 72"/>
                <a:gd name="T4" fmla="*/ 0 w 303"/>
                <a:gd name="T5" fmla="*/ 2147483647 h 72"/>
                <a:gd name="T6" fmla="*/ 0 w 303"/>
                <a:gd name="T7" fmla="*/ 0 h 72"/>
                <a:gd name="T8" fmla="*/ 2147483647 w 303"/>
                <a:gd name="T9" fmla="*/ 0 h 72"/>
                <a:gd name="T10" fmla="*/ 2147483647 w 303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72"/>
                <a:gd name="T20" fmla="*/ 303 w 30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72">
                  <a:moveTo>
                    <a:pt x="303" y="72"/>
                  </a:moveTo>
                  <a:lnTo>
                    <a:pt x="303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303" y="0"/>
                  </a:lnTo>
                  <a:lnTo>
                    <a:pt x="303" y="72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Freeform 247"/>
            <p:cNvSpPr/>
            <p:nvPr/>
          </p:nvSpPr>
          <p:spPr bwMode="auto">
            <a:xfrm>
              <a:off x="3544888" y="1311275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9" y="31"/>
                    <a:pt x="139" y="69"/>
                  </a:cubicBezTo>
                  <a:cubicBezTo>
                    <a:pt x="139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Freeform 248"/>
            <p:cNvSpPr/>
            <p:nvPr/>
          </p:nvSpPr>
          <p:spPr bwMode="auto">
            <a:xfrm>
              <a:off x="3633788" y="1311275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Freeform 249"/>
            <p:cNvSpPr/>
            <p:nvPr/>
          </p:nvSpPr>
          <p:spPr bwMode="auto">
            <a:xfrm>
              <a:off x="3522663" y="1260475"/>
              <a:ext cx="31750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Freeform 250"/>
            <p:cNvSpPr/>
            <p:nvPr/>
          </p:nvSpPr>
          <p:spPr bwMode="auto">
            <a:xfrm>
              <a:off x="3571875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Freeform 251"/>
            <p:cNvSpPr/>
            <p:nvPr/>
          </p:nvSpPr>
          <p:spPr bwMode="auto">
            <a:xfrm>
              <a:off x="3619500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" name="组合 327"/>
          <p:cNvGrpSpPr/>
          <p:nvPr/>
        </p:nvGrpSpPr>
        <p:grpSpPr bwMode="auto">
          <a:xfrm>
            <a:off x="4750697" y="5540011"/>
            <a:ext cx="186047" cy="407119"/>
            <a:chOff x="727075" y="3775076"/>
            <a:chExt cx="406400" cy="754063"/>
          </a:xfrm>
        </p:grpSpPr>
        <p:sp>
          <p:nvSpPr>
            <p:cNvPr id="288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95" name="直接连接符 294"/>
          <p:cNvCxnSpPr/>
          <p:nvPr/>
        </p:nvCxnSpPr>
        <p:spPr bwMode="auto">
          <a:xfrm flipH="1">
            <a:off x="4864069" y="5035127"/>
            <a:ext cx="112962" cy="5120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直接连接符 295"/>
          <p:cNvCxnSpPr/>
          <p:nvPr/>
        </p:nvCxnSpPr>
        <p:spPr bwMode="auto">
          <a:xfrm flipH="1">
            <a:off x="4977031" y="4084780"/>
            <a:ext cx="105903" cy="7266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直接连接符 296"/>
          <p:cNvCxnSpPr/>
          <p:nvPr/>
        </p:nvCxnSpPr>
        <p:spPr bwMode="auto">
          <a:xfrm>
            <a:off x="5260775" y="4091928"/>
            <a:ext cx="674048" cy="7195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07" name="组合 315"/>
          <p:cNvGrpSpPr/>
          <p:nvPr/>
        </p:nvGrpSpPr>
        <p:grpSpPr bwMode="auto">
          <a:xfrm>
            <a:off x="5626461" y="4828618"/>
            <a:ext cx="765721" cy="179969"/>
            <a:chOff x="2851150" y="1166813"/>
            <a:chExt cx="923925" cy="203200"/>
          </a:xfrm>
        </p:grpSpPr>
        <p:sp>
          <p:nvSpPr>
            <p:cNvPr id="308" name="Freeform 240"/>
            <p:cNvSpPr/>
            <p:nvPr/>
          </p:nvSpPr>
          <p:spPr bwMode="auto">
            <a:xfrm>
              <a:off x="2851150" y="1166813"/>
              <a:ext cx="923925" cy="188913"/>
            </a:xfrm>
            <a:custGeom>
              <a:avLst/>
              <a:gdLst>
                <a:gd name="T0" fmla="*/ 2147483647 w 2201"/>
                <a:gd name="T1" fmla="*/ 2147483647 h 447"/>
                <a:gd name="T2" fmla="*/ 2147483647 w 2201"/>
                <a:gd name="T3" fmla="*/ 2147483647 h 447"/>
                <a:gd name="T4" fmla="*/ 2147483647 w 2201"/>
                <a:gd name="T5" fmla="*/ 2147483647 h 447"/>
                <a:gd name="T6" fmla="*/ 2147483647 w 2201"/>
                <a:gd name="T7" fmla="*/ 2147483647 h 447"/>
                <a:gd name="T8" fmla="*/ 2147483647 w 2201"/>
                <a:gd name="T9" fmla="*/ 2147483647 h 447"/>
                <a:gd name="T10" fmla="*/ 2147483647 w 2201"/>
                <a:gd name="T11" fmla="*/ 2147483647 h 447"/>
                <a:gd name="T12" fmla="*/ 2147483647 w 2201"/>
                <a:gd name="T13" fmla="*/ 2147483647 h 447"/>
                <a:gd name="T14" fmla="*/ 2147483647 w 2201"/>
                <a:gd name="T15" fmla="*/ 2147483647 h 447"/>
                <a:gd name="T16" fmla="*/ 2147483647 w 2201"/>
                <a:gd name="T17" fmla="*/ 2147483647 h 447"/>
                <a:gd name="T18" fmla="*/ 2147483647 w 2201"/>
                <a:gd name="T19" fmla="*/ 2147483647 h 447"/>
                <a:gd name="T20" fmla="*/ 2147483647 w 2201"/>
                <a:gd name="T21" fmla="*/ 2147483647 h 447"/>
                <a:gd name="T22" fmla="*/ 2147483647 w 2201"/>
                <a:gd name="T23" fmla="*/ 2147483647 h 447"/>
                <a:gd name="T24" fmla="*/ 2147483647 w 2201"/>
                <a:gd name="T25" fmla="*/ 2147483647 h 447"/>
                <a:gd name="T26" fmla="*/ 2147483647 w 2201"/>
                <a:gd name="T27" fmla="*/ 2147483647 h 447"/>
                <a:gd name="T28" fmla="*/ 2147483647 w 2201"/>
                <a:gd name="T29" fmla="*/ 2147483647 h 447"/>
                <a:gd name="T30" fmla="*/ 2147483647 w 2201"/>
                <a:gd name="T31" fmla="*/ 2147483647 h 447"/>
                <a:gd name="T32" fmla="*/ 2147483647 w 2201"/>
                <a:gd name="T33" fmla="*/ 2147483647 h 447"/>
                <a:gd name="T34" fmla="*/ 0 w 2201"/>
                <a:gd name="T35" fmla="*/ 2147483647 h 447"/>
                <a:gd name="T36" fmla="*/ 0 w 2201"/>
                <a:gd name="T37" fmla="*/ 2147483647 h 447"/>
                <a:gd name="T38" fmla="*/ 2147483647 w 2201"/>
                <a:gd name="T39" fmla="*/ 0 h 447"/>
                <a:gd name="T40" fmla="*/ 2147483647 w 2201"/>
                <a:gd name="T41" fmla="*/ 0 h 447"/>
                <a:gd name="T42" fmla="*/ 2147483647 w 2201"/>
                <a:gd name="T43" fmla="*/ 2147483647 h 447"/>
                <a:gd name="T44" fmla="*/ 2147483647 w 2201"/>
                <a:gd name="T45" fmla="*/ 2147483647 h 447"/>
                <a:gd name="T46" fmla="*/ 2147483647 w 2201"/>
                <a:gd name="T47" fmla="*/ 2147483647 h 4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01"/>
                <a:gd name="T73" fmla="*/ 0 h 447"/>
                <a:gd name="T74" fmla="*/ 2201 w 2201"/>
                <a:gd name="T75" fmla="*/ 447 h 4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01" h="447">
                  <a:moveTo>
                    <a:pt x="2074" y="447"/>
                  </a:moveTo>
                  <a:lnTo>
                    <a:pt x="2074" y="447"/>
                  </a:lnTo>
                  <a:lnTo>
                    <a:pt x="1917" y="447"/>
                  </a:lnTo>
                  <a:cubicBezTo>
                    <a:pt x="1899" y="447"/>
                    <a:pt x="1884" y="432"/>
                    <a:pt x="1884" y="413"/>
                  </a:cubicBezTo>
                  <a:cubicBezTo>
                    <a:pt x="1884" y="395"/>
                    <a:pt x="1899" y="380"/>
                    <a:pt x="1917" y="380"/>
                  </a:cubicBezTo>
                  <a:lnTo>
                    <a:pt x="2074" y="380"/>
                  </a:lnTo>
                  <a:cubicBezTo>
                    <a:pt x="2107" y="380"/>
                    <a:pt x="2134" y="353"/>
                    <a:pt x="2134" y="319"/>
                  </a:cubicBezTo>
                  <a:lnTo>
                    <a:pt x="2134" y="127"/>
                  </a:lnTo>
                  <a:cubicBezTo>
                    <a:pt x="2134" y="94"/>
                    <a:pt x="2107" y="67"/>
                    <a:pt x="2074" y="67"/>
                  </a:cubicBezTo>
                  <a:lnTo>
                    <a:pt x="127" y="67"/>
                  </a:lnTo>
                  <a:cubicBezTo>
                    <a:pt x="94" y="67"/>
                    <a:pt x="67" y="94"/>
                    <a:pt x="67" y="127"/>
                  </a:cubicBezTo>
                  <a:lnTo>
                    <a:pt x="67" y="319"/>
                  </a:lnTo>
                  <a:cubicBezTo>
                    <a:pt x="67" y="353"/>
                    <a:pt x="94" y="380"/>
                    <a:pt x="127" y="380"/>
                  </a:cubicBezTo>
                  <a:lnTo>
                    <a:pt x="1729" y="380"/>
                  </a:lnTo>
                  <a:cubicBezTo>
                    <a:pt x="1748" y="380"/>
                    <a:pt x="1763" y="395"/>
                    <a:pt x="1763" y="413"/>
                  </a:cubicBezTo>
                  <a:cubicBezTo>
                    <a:pt x="1763" y="432"/>
                    <a:pt x="1748" y="447"/>
                    <a:pt x="1729" y="447"/>
                  </a:cubicBezTo>
                  <a:lnTo>
                    <a:pt x="127" y="447"/>
                  </a:lnTo>
                  <a:cubicBezTo>
                    <a:pt x="57" y="447"/>
                    <a:pt x="0" y="390"/>
                    <a:pt x="0" y="319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2074" y="0"/>
                  </a:lnTo>
                  <a:cubicBezTo>
                    <a:pt x="2144" y="0"/>
                    <a:pt x="2201" y="57"/>
                    <a:pt x="2201" y="127"/>
                  </a:cubicBezTo>
                  <a:lnTo>
                    <a:pt x="2201" y="319"/>
                  </a:lnTo>
                  <a:cubicBezTo>
                    <a:pt x="2201" y="390"/>
                    <a:pt x="2144" y="447"/>
                    <a:pt x="2074" y="447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Freeform 241"/>
            <p:cNvSpPr/>
            <p:nvPr/>
          </p:nvSpPr>
          <p:spPr bwMode="auto">
            <a:xfrm>
              <a:off x="29400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Freeform 242"/>
            <p:cNvSpPr/>
            <p:nvPr/>
          </p:nvSpPr>
          <p:spPr bwMode="auto">
            <a:xfrm>
              <a:off x="30416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Freeform 243"/>
            <p:cNvSpPr/>
            <p:nvPr/>
          </p:nvSpPr>
          <p:spPr bwMode="auto">
            <a:xfrm>
              <a:off x="3143250" y="1230313"/>
              <a:ext cx="68263" cy="50800"/>
            </a:xfrm>
            <a:custGeom>
              <a:avLst/>
              <a:gdLst>
                <a:gd name="T0" fmla="*/ 0 w 160"/>
                <a:gd name="T1" fmla="*/ 2147483647 h 123"/>
                <a:gd name="T2" fmla="*/ 0 w 160"/>
                <a:gd name="T3" fmla="*/ 2147483647 h 123"/>
                <a:gd name="T4" fmla="*/ 2147483647 w 160"/>
                <a:gd name="T5" fmla="*/ 2147483647 h 123"/>
                <a:gd name="T6" fmla="*/ 2147483647 w 160"/>
                <a:gd name="T7" fmla="*/ 2147483647 h 123"/>
                <a:gd name="T8" fmla="*/ 2147483647 w 160"/>
                <a:gd name="T9" fmla="*/ 2147483647 h 123"/>
                <a:gd name="T10" fmla="*/ 2147483647 w 160"/>
                <a:gd name="T11" fmla="*/ 0 h 123"/>
                <a:gd name="T12" fmla="*/ 2147483647 w 160"/>
                <a:gd name="T13" fmla="*/ 0 h 123"/>
                <a:gd name="T14" fmla="*/ 2147483647 w 160"/>
                <a:gd name="T15" fmla="*/ 2147483647 h 123"/>
                <a:gd name="T16" fmla="*/ 0 w 160"/>
                <a:gd name="T17" fmla="*/ 2147483647 h 123"/>
                <a:gd name="T18" fmla="*/ 0 w 160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123"/>
                <a:gd name="T32" fmla="*/ 160 w 160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123">
                  <a:moveTo>
                    <a:pt x="0" y="123"/>
                  </a:moveTo>
                  <a:lnTo>
                    <a:pt x="0" y="123"/>
                  </a:lnTo>
                  <a:lnTo>
                    <a:pt x="160" y="123"/>
                  </a:lnTo>
                  <a:lnTo>
                    <a:pt x="160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Freeform 244"/>
            <p:cNvSpPr/>
            <p:nvPr/>
          </p:nvSpPr>
          <p:spPr bwMode="auto">
            <a:xfrm>
              <a:off x="32448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Freeform 245"/>
            <p:cNvSpPr/>
            <p:nvPr/>
          </p:nvSpPr>
          <p:spPr bwMode="auto">
            <a:xfrm>
              <a:off x="33464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Freeform 246"/>
            <p:cNvSpPr/>
            <p:nvPr/>
          </p:nvSpPr>
          <p:spPr bwMode="auto">
            <a:xfrm>
              <a:off x="3522663" y="1219200"/>
              <a:ext cx="127000" cy="30163"/>
            </a:xfrm>
            <a:custGeom>
              <a:avLst/>
              <a:gdLst>
                <a:gd name="T0" fmla="*/ 2147483647 w 303"/>
                <a:gd name="T1" fmla="*/ 2147483647 h 72"/>
                <a:gd name="T2" fmla="*/ 2147483647 w 303"/>
                <a:gd name="T3" fmla="*/ 2147483647 h 72"/>
                <a:gd name="T4" fmla="*/ 0 w 303"/>
                <a:gd name="T5" fmla="*/ 2147483647 h 72"/>
                <a:gd name="T6" fmla="*/ 0 w 303"/>
                <a:gd name="T7" fmla="*/ 0 h 72"/>
                <a:gd name="T8" fmla="*/ 2147483647 w 303"/>
                <a:gd name="T9" fmla="*/ 0 h 72"/>
                <a:gd name="T10" fmla="*/ 2147483647 w 303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72"/>
                <a:gd name="T20" fmla="*/ 303 w 30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72">
                  <a:moveTo>
                    <a:pt x="303" y="72"/>
                  </a:moveTo>
                  <a:lnTo>
                    <a:pt x="303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303" y="0"/>
                  </a:lnTo>
                  <a:lnTo>
                    <a:pt x="303" y="72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Freeform 247"/>
            <p:cNvSpPr/>
            <p:nvPr/>
          </p:nvSpPr>
          <p:spPr bwMode="auto">
            <a:xfrm>
              <a:off x="3544888" y="1311275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9" y="31"/>
                    <a:pt x="139" y="69"/>
                  </a:cubicBezTo>
                  <a:cubicBezTo>
                    <a:pt x="139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Freeform 248"/>
            <p:cNvSpPr/>
            <p:nvPr/>
          </p:nvSpPr>
          <p:spPr bwMode="auto">
            <a:xfrm>
              <a:off x="3633788" y="1311275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Freeform 249"/>
            <p:cNvSpPr/>
            <p:nvPr/>
          </p:nvSpPr>
          <p:spPr bwMode="auto">
            <a:xfrm>
              <a:off x="3522663" y="1260475"/>
              <a:ext cx="31750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Freeform 250"/>
            <p:cNvSpPr/>
            <p:nvPr/>
          </p:nvSpPr>
          <p:spPr bwMode="auto">
            <a:xfrm>
              <a:off x="3571875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Freeform 251"/>
            <p:cNvSpPr/>
            <p:nvPr/>
          </p:nvSpPr>
          <p:spPr bwMode="auto">
            <a:xfrm>
              <a:off x="3619500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0" name="组合 315"/>
          <p:cNvGrpSpPr/>
          <p:nvPr/>
        </p:nvGrpSpPr>
        <p:grpSpPr bwMode="auto">
          <a:xfrm>
            <a:off x="6400347" y="4833354"/>
            <a:ext cx="765721" cy="179969"/>
            <a:chOff x="2851150" y="1166813"/>
            <a:chExt cx="923925" cy="203200"/>
          </a:xfrm>
        </p:grpSpPr>
        <p:sp>
          <p:nvSpPr>
            <p:cNvPr id="321" name="Freeform 240"/>
            <p:cNvSpPr/>
            <p:nvPr/>
          </p:nvSpPr>
          <p:spPr bwMode="auto">
            <a:xfrm>
              <a:off x="2851150" y="1166813"/>
              <a:ext cx="923925" cy="188913"/>
            </a:xfrm>
            <a:custGeom>
              <a:avLst/>
              <a:gdLst>
                <a:gd name="T0" fmla="*/ 2147483647 w 2201"/>
                <a:gd name="T1" fmla="*/ 2147483647 h 447"/>
                <a:gd name="T2" fmla="*/ 2147483647 w 2201"/>
                <a:gd name="T3" fmla="*/ 2147483647 h 447"/>
                <a:gd name="T4" fmla="*/ 2147483647 w 2201"/>
                <a:gd name="T5" fmla="*/ 2147483647 h 447"/>
                <a:gd name="T6" fmla="*/ 2147483647 w 2201"/>
                <a:gd name="T7" fmla="*/ 2147483647 h 447"/>
                <a:gd name="T8" fmla="*/ 2147483647 w 2201"/>
                <a:gd name="T9" fmla="*/ 2147483647 h 447"/>
                <a:gd name="T10" fmla="*/ 2147483647 w 2201"/>
                <a:gd name="T11" fmla="*/ 2147483647 h 447"/>
                <a:gd name="T12" fmla="*/ 2147483647 w 2201"/>
                <a:gd name="T13" fmla="*/ 2147483647 h 447"/>
                <a:gd name="T14" fmla="*/ 2147483647 w 2201"/>
                <a:gd name="T15" fmla="*/ 2147483647 h 447"/>
                <a:gd name="T16" fmla="*/ 2147483647 w 2201"/>
                <a:gd name="T17" fmla="*/ 2147483647 h 447"/>
                <a:gd name="T18" fmla="*/ 2147483647 w 2201"/>
                <a:gd name="T19" fmla="*/ 2147483647 h 447"/>
                <a:gd name="T20" fmla="*/ 2147483647 w 2201"/>
                <a:gd name="T21" fmla="*/ 2147483647 h 447"/>
                <a:gd name="T22" fmla="*/ 2147483647 w 2201"/>
                <a:gd name="T23" fmla="*/ 2147483647 h 447"/>
                <a:gd name="T24" fmla="*/ 2147483647 w 2201"/>
                <a:gd name="T25" fmla="*/ 2147483647 h 447"/>
                <a:gd name="T26" fmla="*/ 2147483647 w 2201"/>
                <a:gd name="T27" fmla="*/ 2147483647 h 447"/>
                <a:gd name="T28" fmla="*/ 2147483647 w 2201"/>
                <a:gd name="T29" fmla="*/ 2147483647 h 447"/>
                <a:gd name="T30" fmla="*/ 2147483647 w 2201"/>
                <a:gd name="T31" fmla="*/ 2147483647 h 447"/>
                <a:gd name="T32" fmla="*/ 2147483647 w 2201"/>
                <a:gd name="T33" fmla="*/ 2147483647 h 447"/>
                <a:gd name="T34" fmla="*/ 0 w 2201"/>
                <a:gd name="T35" fmla="*/ 2147483647 h 447"/>
                <a:gd name="T36" fmla="*/ 0 w 2201"/>
                <a:gd name="T37" fmla="*/ 2147483647 h 447"/>
                <a:gd name="T38" fmla="*/ 2147483647 w 2201"/>
                <a:gd name="T39" fmla="*/ 0 h 447"/>
                <a:gd name="T40" fmla="*/ 2147483647 w 2201"/>
                <a:gd name="T41" fmla="*/ 0 h 447"/>
                <a:gd name="T42" fmla="*/ 2147483647 w 2201"/>
                <a:gd name="T43" fmla="*/ 2147483647 h 447"/>
                <a:gd name="T44" fmla="*/ 2147483647 w 2201"/>
                <a:gd name="T45" fmla="*/ 2147483647 h 447"/>
                <a:gd name="T46" fmla="*/ 2147483647 w 2201"/>
                <a:gd name="T47" fmla="*/ 2147483647 h 4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01"/>
                <a:gd name="T73" fmla="*/ 0 h 447"/>
                <a:gd name="T74" fmla="*/ 2201 w 2201"/>
                <a:gd name="T75" fmla="*/ 447 h 4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01" h="447">
                  <a:moveTo>
                    <a:pt x="2074" y="447"/>
                  </a:moveTo>
                  <a:lnTo>
                    <a:pt x="2074" y="447"/>
                  </a:lnTo>
                  <a:lnTo>
                    <a:pt x="1917" y="447"/>
                  </a:lnTo>
                  <a:cubicBezTo>
                    <a:pt x="1899" y="447"/>
                    <a:pt x="1884" y="432"/>
                    <a:pt x="1884" y="413"/>
                  </a:cubicBezTo>
                  <a:cubicBezTo>
                    <a:pt x="1884" y="395"/>
                    <a:pt x="1899" y="380"/>
                    <a:pt x="1917" y="380"/>
                  </a:cubicBezTo>
                  <a:lnTo>
                    <a:pt x="2074" y="380"/>
                  </a:lnTo>
                  <a:cubicBezTo>
                    <a:pt x="2107" y="380"/>
                    <a:pt x="2134" y="353"/>
                    <a:pt x="2134" y="319"/>
                  </a:cubicBezTo>
                  <a:lnTo>
                    <a:pt x="2134" y="127"/>
                  </a:lnTo>
                  <a:cubicBezTo>
                    <a:pt x="2134" y="94"/>
                    <a:pt x="2107" y="67"/>
                    <a:pt x="2074" y="67"/>
                  </a:cubicBezTo>
                  <a:lnTo>
                    <a:pt x="127" y="67"/>
                  </a:lnTo>
                  <a:cubicBezTo>
                    <a:pt x="94" y="67"/>
                    <a:pt x="67" y="94"/>
                    <a:pt x="67" y="127"/>
                  </a:cubicBezTo>
                  <a:lnTo>
                    <a:pt x="67" y="319"/>
                  </a:lnTo>
                  <a:cubicBezTo>
                    <a:pt x="67" y="353"/>
                    <a:pt x="94" y="380"/>
                    <a:pt x="127" y="380"/>
                  </a:cubicBezTo>
                  <a:lnTo>
                    <a:pt x="1729" y="380"/>
                  </a:lnTo>
                  <a:cubicBezTo>
                    <a:pt x="1748" y="380"/>
                    <a:pt x="1763" y="395"/>
                    <a:pt x="1763" y="413"/>
                  </a:cubicBezTo>
                  <a:cubicBezTo>
                    <a:pt x="1763" y="432"/>
                    <a:pt x="1748" y="447"/>
                    <a:pt x="1729" y="447"/>
                  </a:cubicBezTo>
                  <a:lnTo>
                    <a:pt x="127" y="447"/>
                  </a:lnTo>
                  <a:cubicBezTo>
                    <a:pt x="57" y="447"/>
                    <a:pt x="0" y="390"/>
                    <a:pt x="0" y="319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2074" y="0"/>
                  </a:lnTo>
                  <a:cubicBezTo>
                    <a:pt x="2144" y="0"/>
                    <a:pt x="2201" y="57"/>
                    <a:pt x="2201" y="127"/>
                  </a:cubicBezTo>
                  <a:lnTo>
                    <a:pt x="2201" y="319"/>
                  </a:lnTo>
                  <a:cubicBezTo>
                    <a:pt x="2201" y="390"/>
                    <a:pt x="2144" y="447"/>
                    <a:pt x="2074" y="447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Freeform 241"/>
            <p:cNvSpPr/>
            <p:nvPr/>
          </p:nvSpPr>
          <p:spPr bwMode="auto">
            <a:xfrm>
              <a:off x="29400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Freeform 242"/>
            <p:cNvSpPr/>
            <p:nvPr/>
          </p:nvSpPr>
          <p:spPr bwMode="auto">
            <a:xfrm>
              <a:off x="3041650" y="1230313"/>
              <a:ext cx="68263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Freeform 243"/>
            <p:cNvSpPr/>
            <p:nvPr/>
          </p:nvSpPr>
          <p:spPr bwMode="auto">
            <a:xfrm>
              <a:off x="3143250" y="1230313"/>
              <a:ext cx="68263" cy="50800"/>
            </a:xfrm>
            <a:custGeom>
              <a:avLst/>
              <a:gdLst>
                <a:gd name="T0" fmla="*/ 0 w 160"/>
                <a:gd name="T1" fmla="*/ 2147483647 h 123"/>
                <a:gd name="T2" fmla="*/ 0 w 160"/>
                <a:gd name="T3" fmla="*/ 2147483647 h 123"/>
                <a:gd name="T4" fmla="*/ 2147483647 w 160"/>
                <a:gd name="T5" fmla="*/ 2147483647 h 123"/>
                <a:gd name="T6" fmla="*/ 2147483647 w 160"/>
                <a:gd name="T7" fmla="*/ 2147483647 h 123"/>
                <a:gd name="T8" fmla="*/ 2147483647 w 160"/>
                <a:gd name="T9" fmla="*/ 2147483647 h 123"/>
                <a:gd name="T10" fmla="*/ 2147483647 w 160"/>
                <a:gd name="T11" fmla="*/ 0 h 123"/>
                <a:gd name="T12" fmla="*/ 2147483647 w 160"/>
                <a:gd name="T13" fmla="*/ 0 h 123"/>
                <a:gd name="T14" fmla="*/ 2147483647 w 160"/>
                <a:gd name="T15" fmla="*/ 2147483647 h 123"/>
                <a:gd name="T16" fmla="*/ 0 w 160"/>
                <a:gd name="T17" fmla="*/ 2147483647 h 123"/>
                <a:gd name="T18" fmla="*/ 0 w 160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123"/>
                <a:gd name="T32" fmla="*/ 160 w 160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123">
                  <a:moveTo>
                    <a:pt x="0" y="123"/>
                  </a:moveTo>
                  <a:lnTo>
                    <a:pt x="0" y="123"/>
                  </a:lnTo>
                  <a:lnTo>
                    <a:pt x="160" y="123"/>
                  </a:lnTo>
                  <a:lnTo>
                    <a:pt x="160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Freeform 244"/>
            <p:cNvSpPr/>
            <p:nvPr/>
          </p:nvSpPr>
          <p:spPr bwMode="auto">
            <a:xfrm>
              <a:off x="32448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Freeform 245"/>
            <p:cNvSpPr/>
            <p:nvPr/>
          </p:nvSpPr>
          <p:spPr bwMode="auto">
            <a:xfrm>
              <a:off x="3346450" y="1230313"/>
              <a:ext cx="66675" cy="50800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Freeform 246"/>
            <p:cNvSpPr/>
            <p:nvPr/>
          </p:nvSpPr>
          <p:spPr bwMode="auto">
            <a:xfrm>
              <a:off x="3522663" y="1219200"/>
              <a:ext cx="127000" cy="30163"/>
            </a:xfrm>
            <a:custGeom>
              <a:avLst/>
              <a:gdLst>
                <a:gd name="T0" fmla="*/ 2147483647 w 303"/>
                <a:gd name="T1" fmla="*/ 2147483647 h 72"/>
                <a:gd name="T2" fmla="*/ 2147483647 w 303"/>
                <a:gd name="T3" fmla="*/ 2147483647 h 72"/>
                <a:gd name="T4" fmla="*/ 0 w 303"/>
                <a:gd name="T5" fmla="*/ 2147483647 h 72"/>
                <a:gd name="T6" fmla="*/ 0 w 303"/>
                <a:gd name="T7" fmla="*/ 0 h 72"/>
                <a:gd name="T8" fmla="*/ 2147483647 w 303"/>
                <a:gd name="T9" fmla="*/ 0 h 72"/>
                <a:gd name="T10" fmla="*/ 2147483647 w 303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72"/>
                <a:gd name="T20" fmla="*/ 303 w 30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72">
                  <a:moveTo>
                    <a:pt x="303" y="72"/>
                  </a:moveTo>
                  <a:lnTo>
                    <a:pt x="303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303" y="0"/>
                  </a:lnTo>
                  <a:lnTo>
                    <a:pt x="303" y="72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Freeform 247"/>
            <p:cNvSpPr/>
            <p:nvPr/>
          </p:nvSpPr>
          <p:spPr bwMode="auto">
            <a:xfrm>
              <a:off x="3544888" y="1311275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9" y="31"/>
                    <a:pt x="139" y="69"/>
                  </a:cubicBezTo>
                  <a:cubicBezTo>
                    <a:pt x="139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Freeform 248"/>
            <p:cNvSpPr/>
            <p:nvPr/>
          </p:nvSpPr>
          <p:spPr bwMode="auto">
            <a:xfrm>
              <a:off x="3633788" y="1311275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Freeform 249"/>
            <p:cNvSpPr/>
            <p:nvPr/>
          </p:nvSpPr>
          <p:spPr bwMode="auto">
            <a:xfrm>
              <a:off x="3522663" y="1260475"/>
              <a:ext cx="31750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Freeform 250"/>
            <p:cNvSpPr/>
            <p:nvPr/>
          </p:nvSpPr>
          <p:spPr bwMode="auto">
            <a:xfrm>
              <a:off x="3571875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Freeform 251"/>
            <p:cNvSpPr/>
            <p:nvPr/>
          </p:nvSpPr>
          <p:spPr bwMode="auto">
            <a:xfrm>
              <a:off x="3619500" y="1260475"/>
              <a:ext cx="30163" cy="31750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33" name="直接连接符 332"/>
          <p:cNvCxnSpPr/>
          <p:nvPr/>
        </p:nvCxnSpPr>
        <p:spPr bwMode="auto">
          <a:xfrm>
            <a:off x="5420357" y="4091929"/>
            <a:ext cx="1314240" cy="7366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34" name="组合 327"/>
          <p:cNvGrpSpPr/>
          <p:nvPr/>
        </p:nvGrpSpPr>
        <p:grpSpPr bwMode="auto">
          <a:xfrm>
            <a:off x="5853588" y="5479622"/>
            <a:ext cx="186047" cy="407119"/>
            <a:chOff x="727075" y="3775076"/>
            <a:chExt cx="406400" cy="754063"/>
          </a:xfrm>
        </p:grpSpPr>
        <p:sp>
          <p:nvSpPr>
            <p:cNvPr id="335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2" name="组合 327"/>
          <p:cNvGrpSpPr/>
          <p:nvPr/>
        </p:nvGrpSpPr>
        <p:grpSpPr bwMode="auto">
          <a:xfrm>
            <a:off x="6137576" y="5483103"/>
            <a:ext cx="186047" cy="407119"/>
            <a:chOff x="727075" y="3775076"/>
            <a:chExt cx="406400" cy="754063"/>
          </a:xfrm>
        </p:grpSpPr>
        <p:sp>
          <p:nvSpPr>
            <p:cNvPr id="343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0" name="组合 327"/>
          <p:cNvGrpSpPr/>
          <p:nvPr/>
        </p:nvGrpSpPr>
        <p:grpSpPr bwMode="auto">
          <a:xfrm>
            <a:off x="6688548" y="5476499"/>
            <a:ext cx="186047" cy="407119"/>
            <a:chOff x="727075" y="3775076"/>
            <a:chExt cx="406400" cy="754063"/>
          </a:xfrm>
        </p:grpSpPr>
        <p:sp>
          <p:nvSpPr>
            <p:cNvPr id="351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" name="组合 327"/>
          <p:cNvGrpSpPr/>
          <p:nvPr/>
        </p:nvGrpSpPr>
        <p:grpSpPr bwMode="auto">
          <a:xfrm>
            <a:off x="6901013" y="5467254"/>
            <a:ext cx="186047" cy="407119"/>
            <a:chOff x="727075" y="3775076"/>
            <a:chExt cx="406400" cy="754063"/>
          </a:xfrm>
        </p:grpSpPr>
        <p:sp>
          <p:nvSpPr>
            <p:cNvPr id="359" name="Freeform 95"/>
            <p:cNvSpPr/>
            <p:nvPr/>
          </p:nvSpPr>
          <p:spPr bwMode="auto">
            <a:xfrm>
              <a:off x="727075" y="3775076"/>
              <a:ext cx="406400" cy="739775"/>
            </a:xfrm>
            <a:custGeom>
              <a:avLst/>
              <a:gdLst>
                <a:gd name="T0" fmla="*/ 2147483647 w 967"/>
                <a:gd name="T1" fmla="*/ 2147483647 h 1760"/>
                <a:gd name="T2" fmla="*/ 2147483647 w 967"/>
                <a:gd name="T3" fmla="*/ 2147483647 h 1760"/>
                <a:gd name="T4" fmla="*/ 2147483647 w 967"/>
                <a:gd name="T5" fmla="*/ 2147483647 h 1760"/>
                <a:gd name="T6" fmla="*/ 2147483647 w 967"/>
                <a:gd name="T7" fmla="*/ 2147483647 h 1760"/>
                <a:gd name="T8" fmla="*/ 2147483647 w 967"/>
                <a:gd name="T9" fmla="*/ 2147483647 h 1760"/>
                <a:gd name="T10" fmla="*/ 2147483647 w 967"/>
                <a:gd name="T11" fmla="*/ 2147483647 h 1760"/>
                <a:gd name="T12" fmla="*/ 2147483647 w 967"/>
                <a:gd name="T13" fmla="*/ 2147483647 h 1760"/>
                <a:gd name="T14" fmla="*/ 2147483647 w 967"/>
                <a:gd name="T15" fmla="*/ 2147483647 h 1760"/>
                <a:gd name="T16" fmla="*/ 2147483647 w 967"/>
                <a:gd name="T17" fmla="*/ 2147483647 h 1760"/>
                <a:gd name="T18" fmla="*/ 2147483647 w 967"/>
                <a:gd name="T19" fmla="*/ 2147483647 h 1760"/>
                <a:gd name="T20" fmla="*/ 2147483647 w 967"/>
                <a:gd name="T21" fmla="*/ 2147483647 h 1760"/>
                <a:gd name="T22" fmla="*/ 2147483647 w 967"/>
                <a:gd name="T23" fmla="*/ 2147483647 h 1760"/>
                <a:gd name="T24" fmla="*/ 2147483647 w 967"/>
                <a:gd name="T25" fmla="*/ 2147483647 h 1760"/>
                <a:gd name="T26" fmla="*/ 2147483647 w 967"/>
                <a:gd name="T27" fmla="*/ 2147483647 h 1760"/>
                <a:gd name="T28" fmla="*/ 2147483647 w 967"/>
                <a:gd name="T29" fmla="*/ 2147483647 h 1760"/>
                <a:gd name="T30" fmla="*/ 0 w 967"/>
                <a:gd name="T31" fmla="*/ 2147483647 h 1760"/>
                <a:gd name="T32" fmla="*/ 0 w 967"/>
                <a:gd name="T33" fmla="*/ 2147483647 h 1760"/>
                <a:gd name="T34" fmla="*/ 2147483647 w 967"/>
                <a:gd name="T35" fmla="*/ 0 h 1760"/>
                <a:gd name="T36" fmla="*/ 2147483647 w 967"/>
                <a:gd name="T37" fmla="*/ 0 h 1760"/>
                <a:gd name="T38" fmla="*/ 2147483647 w 967"/>
                <a:gd name="T39" fmla="*/ 2147483647 h 1760"/>
                <a:gd name="T40" fmla="*/ 2147483647 w 967"/>
                <a:gd name="T41" fmla="*/ 2147483647 h 1760"/>
                <a:gd name="T42" fmla="*/ 2147483647 w 967"/>
                <a:gd name="T43" fmla="*/ 2147483647 h 17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7"/>
                <a:gd name="T67" fmla="*/ 0 h 1760"/>
                <a:gd name="T68" fmla="*/ 967 w 967"/>
                <a:gd name="T69" fmla="*/ 1760 h 17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7" h="1760">
                  <a:moveTo>
                    <a:pt x="854" y="1760"/>
                  </a:moveTo>
                  <a:lnTo>
                    <a:pt x="854" y="1760"/>
                  </a:lnTo>
                  <a:lnTo>
                    <a:pt x="585" y="1760"/>
                  </a:lnTo>
                  <a:lnTo>
                    <a:pt x="585" y="1693"/>
                  </a:lnTo>
                  <a:lnTo>
                    <a:pt x="854" y="1693"/>
                  </a:lnTo>
                  <a:cubicBezTo>
                    <a:pt x="879" y="1693"/>
                    <a:pt x="900" y="1672"/>
                    <a:pt x="900" y="1647"/>
                  </a:cubicBezTo>
                  <a:lnTo>
                    <a:pt x="900" y="113"/>
                  </a:lnTo>
                  <a:cubicBezTo>
                    <a:pt x="900" y="88"/>
                    <a:pt x="879" y="67"/>
                    <a:pt x="854" y="67"/>
                  </a:cubicBezTo>
                  <a:lnTo>
                    <a:pt x="113" y="67"/>
                  </a:lnTo>
                  <a:cubicBezTo>
                    <a:pt x="88" y="67"/>
                    <a:pt x="67" y="88"/>
                    <a:pt x="67" y="113"/>
                  </a:cubicBezTo>
                  <a:lnTo>
                    <a:pt x="67" y="1647"/>
                  </a:lnTo>
                  <a:cubicBezTo>
                    <a:pt x="67" y="1672"/>
                    <a:pt x="88" y="1693"/>
                    <a:pt x="113" y="1693"/>
                  </a:cubicBezTo>
                  <a:lnTo>
                    <a:pt x="385" y="1693"/>
                  </a:lnTo>
                  <a:lnTo>
                    <a:pt x="385" y="1760"/>
                  </a:lnTo>
                  <a:lnTo>
                    <a:pt x="113" y="1760"/>
                  </a:lnTo>
                  <a:cubicBezTo>
                    <a:pt x="51" y="1760"/>
                    <a:pt x="0" y="1709"/>
                    <a:pt x="0" y="1647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854" y="0"/>
                  </a:lnTo>
                  <a:cubicBezTo>
                    <a:pt x="916" y="0"/>
                    <a:pt x="967" y="51"/>
                    <a:pt x="967" y="113"/>
                  </a:cubicBezTo>
                  <a:lnTo>
                    <a:pt x="967" y="1647"/>
                  </a:lnTo>
                  <a:cubicBezTo>
                    <a:pt x="967" y="1709"/>
                    <a:pt x="916" y="1760"/>
                    <a:pt x="854" y="176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Freeform 96"/>
            <p:cNvSpPr>
              <a:spLocks noEditPoints="1"/>
            </p:cNvSpPr>
            <p:nvPr/>
          </p:nvSpPr>
          <p:spPr bwMode="auto">
            <a:xfrm>
              <a:off x="798513" y="3886201"/>
              <a:ext cx="263525" cy="120650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Freeform 97"/>
            <p:cNvSpPr>
              <a:spLocks noEditPoints="1"/>
            </p:cNvSpPr>
            <p:nvPr/>
          </p:nvSpPr>
          <p:spPr bwMode="auto">
            <a:xfrm>
              <a:off x="798513" y="4043363"/>
              <a:ext cx="263525" cy="122238"/>
            </a:xfrm>
            <a:custGeom>
              <a:avLst/>
              <a:gdLst>
                <a:gd name="T0" fmla="*/ 2147483647 w 629"/>
                <a:gd name="T1" fmla="*/ 2147483647 h 290"/>
                <a:gd name="T2" fmla="*/ 2147483647 w 629"/>
                <a:gd name="T3" fmla="*/ 2147483647 h 290"/>
                <a:gd name="T4" fmla="*/ 2147483647 w 629"/>
                <a:gd name="T5" fmla="*/ 2147483647 h 290"/>
                <a:gd name="T6" fmla="*/ 2147483647 w 629"/>
                <a:gd name="T7" fmla="*/ 2147483647 h 290"/>
                <a:gd name="T8" fmla="*/ 2147483647 w 629"/>
                <a:gd name="T9" fmla="*/ 2147483647 h 290"/>
                <a:gd name="T10" fmla="*/ 2147483647 w 629"/>
                <a:gd name="T11" fmla="*/ 2147483647 h 290"/>
                <a:gd name="T12" fmla="*/ 2147483647 w 629"/>
                <a:gd name="T13" fmla="*/ 2147483647 h 290"/>
                <a:gd name="T14" fmla="*/ 2147483647 w 629"/>
                <a:gd name="T15" fmla="*/ 2147483647 h 290"/>
                <a:gd name="T16" fmla="*/ 0 w 629"/>
                <a:gd name="T17" fmla="*/ 2147483647 h 290"/>
                <a:gd name="T18" fmla="*/ 0 w 629"/>
                <a:gd name="T19" fmla="*/ 0 h 290"/>
                <a:gd name="T20" fmla="*/ 2147483647 w 629"/>
                <a:gd name="T21" fmla="*/ 0 h 290"/>
                <a:gd name="T22" fmla="*/ 2147483647 w 629"/>
                <a:gd name="T23" fmla="*/ 2147483647 h 2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9"/>
                <a:gd name="T37" fmla="*/ 0 h 290"/>
                <a:gd name="T38" fmla="*/ 629 w 629"/>
                <a:gd name="T39" fmla="*/ 290 h 2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9" h="290">
                  <a:moveTo>
                    <a:pt x="40" y="250"/>
                  </a:moveTo>
                  <a:lnTo>
                    <a:pt x="40" y="250"/>
                  </a:lnTo>
                  <a:lnTo>
                    <a:pt x="589" y="250"/>
                  </a:lnTo>
                  <a:lnTo>
                    <a:pt x="589" y="40"/>
                  </a:lnTo>
                  <a:lnTo>
                    <a:pt x="40" y="40"/>
                  </a:lnTo>
                  <a:lnTo>
                    <a:pt x="40" y="250"/>
                  </a:lnTo>
                  <a:close/>
                  <a:moveTo>
                    <a:pt x="629" y="290"/>
                  </a:moveTo>
                  <a:lnTo>
                    <a:pt x="62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629" y="0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Freeform 98"/>
            <p:cNvSpPr/>
            <p:nvPr/>
          </p:nvSpPr>
          <p:spPr bwMode="auto">
            <a:xfrm>
              <a:off x="996950" y="4202113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Freeform 99"/>
            <p:cNvSpPr/>
            <p:nvPr/>
          </p:nvSpPr>
          <p:spPr bwMode="auto">
            <a:xfrm>
              <a:off x="996950" y="4256088"/>
              <a:ext cx="57150" cy="33338"/>
            </a:xfrm>
            <a:custGeom>
              <a:avLst/>
              <a:gdLst>
                <a:gd name="T0" fmla="*/ 0 w 136"/>
                <a:gd name="T1" fmla="*/ 2147483647 h 79"/>
                <a:gd name="T2" fmla="*/ 0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0 h 79"/>
                <a:gd name="T8" fmla="*/ 0 w 136"/>
                <a:gd name="T9" fmla="*/ 0 h 79"/>
                <a:gd name="T10" fmla="*/ 0 w 136"/>
                <a:gd name="T11" fmla="*/ 2147483647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79"/>
                <a:gd name="T20" fmla="*/ 136 w 136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79">
                  <a:moveTo>
                    <a:pt x="0" y="79"/>
                  </a:moveTo>
                  <a:lnTo>
                    <a:pt x="0" y="79"/>
                  </a:lnTo>
                  <a:lnTo>
                    <a:pt x="136" y="7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Freeform 100"/>
            <p:cNvSpPr/>
            <p:nvPr/>
          </p:nvSpPr>
          <p:spPr bwMode="auto">
            <a:xfrm>
              <a:off x="8572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Freeform 101"/>
            <p:cNvSpPr/>
            <p:nvPr/>
          </p:nvSpPr>
          <p:spPr bwMode="auto">
            <a:xfrm>
              <a:off x="946150" y="4470401"/>
              <a:ext cx="57150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8"/>
                    <a:pt x="0" y="70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70"/>
                  </a:cubicBezTo>
                  <a:cubicBezTo>
                    <a:pt x="138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66" name="直接连接符 365"/>
          <p:cNvCxnSpPr/>
          <p:nvPr/>
        </p:nvCxnSpPr>
        <p:spPr bwMode="auto">
          <a:xfrm>
            <a:off x="6154925" y="4966789"/>
            <a:ext cx="78485" cy="4940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7" name="直接连接符 366"/>
          <p:cNvCxnSpPr/>
          <p:nvPr/>
        </p:nvCxnSpPr>
        <p:spPr bwMode="auto">
          <a:xfrm>
            <a:off x="5866554" y="4980722"/>
            <a:ext cx="78485" cy="4940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8" name="直接连接符 367"/>
          <p:cNvCxnSpPr/>
          <p:nvPr/>
        </p:nvCxnSpPr>
        <p:spPr bwMode="auto">
          <a:xfrm>
            <a:off x="6693167" y="5002516"/>
            <a:ext cx="78485" cy="4940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9" name="直接连接符 368"/>
          <p:cNvCxnSpPr/>
          <p:nvPr/>
        </p:nvCxnSpPr>
        <p:spPr bwMode="auto">
          <a:xfrm>
            <a:off x="6921568" y="4976801"/>
            <a:ext cx="78485" cy="4940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0" name="矩形: 圆角 369"/>
          <p:cNvSpPr/>
          <p:nvPr/>
        </p:nvSpPr>
        <p:spPr bwMode="auto">
          <a:xfrm>
            <a:off x="5551673" y="4134743"/>
            <a:ext cx="1685619" cy="196421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000000"/>
            </a:solidFill>
            <a:prstDash val="dash"/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pic>
        <p:nvPicPr>
          <p:cNvPr id="372" name="图片 3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958" y="1568412"/>
            <a:ext cx="2991726" cy="4791081"/>
          </a:xfrm>
          <a:prstGeom prst="rect">
            <a:avLst/>
          </a:prstGeom>
        </p:spPr>
      </p:pic>
      <p:sp>
        <p:nvSpPr>
          <p:cNvPr id="373" name="文本框 372"/>
          <p:cNvSpPr txBox="1"/>
          <p:nvPr/>
        </p:nvSpPr>
        <p:spPr>
          <a:xfrm>
            <a:off x="196971" y="3719362"/>
            <a:ext cx="748923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三层网络</a:t>
            </a:r>
            <a:endParaRPr lang="zh-CN" altLang="en-US" sz="1100" dirty="0"/>
          </a:p>
        </p:txBody>
      </p:sp>
      <p:sp>
        <p:nvSpPr>
          <p:cNvPr id="374" name="文本框 373"/>
          <p:cNvSpPr txBox="1"/>
          <p:nvPr/>
        </p:nvSpPr>
        <p:spPr>
          <a:xfrm>
            <a:off x="194283" y="4033088"/>
            <a:ext cx="748923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二层网络</a:t>
            </a:r>
            <a:endParaRPr lang="zh-CN" altLang="en-US" sz="1100" dirty="0"/>
          </a:p>
        </p:txBody>
      </p:sp>
      <p:cxnSp>
        <p:nvCxnSpPr>
          <p:cNvPr id="376" name="直接连接符 375"/>
          <p:cNvCxnSpPr/>
          <p:nvPr/>
        </p:nvCxnSpPr>
        <p:spPr bwMode="auto">
          <a:xfrm flipV="1">
            <a:off x="777766" y="3955028"/>
            <a:ext cx="11067393" cy="258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文本框 59"/>
          <p:cNvSpPr txBox="1"/>
          <p:nvPr/>
        </p:nvSpPr>
        <p:spPr>
          <a:xfrm>
            <a:off x="1135114" y="5911405"/>
            <a:ext cx="84350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普通</a:t>
            </a:r>
            <a:r>
              <a:rPr lang="en-US" altLang="zh-CN" sz="1200" dirty="0">
                <a:latin typeface="+mn-ea"/>
              </a:rPr>
              <a:t>PC</a:t>
            </a:r>
            <a:r>
              <a:rPr lang="zh-CN" altLang="en-US" sz="1200" dirty="0">
                <a:latin typeface="+mn-ea"/>
              </a:rPr>
              <a:t>机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128747" y="5926125"/>
            <a:ext cx="95410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模拟摄像头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98394" y="54782"/>
            <a:ext cx="10308167" cy="868363"/>
          </a:xfrm>
        </p:spPr>
        <p:txBody>
          <a:bodyPr/>
          <a:lstStyle/>
          <a:p>
            <a:r>
              <a:rPr lang="zh-CN" altLang="en-US" dirty="0"/>
              <a:t>实验网络</a:t>
            </a:r>
            <a:r>
              <a:rPr lang="en-US" altLang="zh-CN" dirty="0"/>
              <a:t> </a:t>
            </a:r>
            <a:r>
              <a:rPr lang="zh-CN" altLang="en-US" dirty="0"/>
              <a:t>：任务分解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839740" y="709231"/>
            <a:ext cx="9566821" cy="5439538"/>
          </a:xfrm>
        </p:spPr>
        <p:txBody>
          <a:bodyPr/>
          <a:lstStyle/>
          <a:p>
            <a:pPr lvl="0"/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en-US" altLang="zh-CN" dirty="0"/>
              <a:t>IP</a:t>
            </a:r>
            <a:r>
              <a:rPr lang="zh-CN" altLang="en-US" dirty="0"/>
              <a:t>地址规划：</a:t>
            </a:r>
            <a:r>
              <a:rPr lang="zh-CN" altLang="zh-CN" dirty="0"/>
              <a:t>规划私网</a:t>
            </a:r>
            <a:r>
              <a:rPr lang="en-US" altLang="zh-CN" dirty="0"/>
              <a:t>IP</a:t>
            </a:r>
            <a:r>
              <a:rPr lang="zh-CN" altLang="zh-CN" dirty="0"/>
              <a:t>地址，</a:t>
            </a:r>
            <a:r>
              <a:rPr lang="zh-CN" altLang="en-US" dirty="0"/>
              <a:t>实验室</a:t>
            </a:r>
            <a:r>
              <a:rPr lang="zh-CN" altLang="zh-CN" dirty="0"/>
              <a:t>内唯一。</a:t>
            </a:r>
            <a:endParaRPr lang="zh-CN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VLAN</a:t>
            </a:r>
            <a:r>
              <a:rPr lang="zh-CN" altLang="en-US" dirty="0"/>
              <a:t>：隔离广播域</a:t>
            </a:r>
            <a:r>
              <a:rPr lang="zh-CN" altLang="zh-CN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机不用二层互通</a:t>
            </a:r>
            <a:endParaRPr lang="zh-CN" altLang="zh-CN" dirty="0"/>
          </a:p>
          <a:p>
            <a:pPr lvl="0"/>
            <a:r>
              <a:rPr lang="en-US" altLang="zh-CN" dirty="0"/>
              <a:t>3</a:t>
            </a:r>
            <a:r>
              <a:rPr lang="zh-CN" altLang="en-US" dirty="0"/>
              <a:t>、 校区内</a:t>
            </a:r>
            <a:r>
              <a:rPr lang="zh-CN" altLang="zh-CN" dirty="0"/>
              <a:t>路由：</a:t>
            </a:r>
            <a:endParaRPr lang="en-US" altLang="zh-CN" dirty="0"/>
          </a:p>
          <a:p>
            <a:pPr lvl="1"/>
            <a:r>
              <a:rPr lang="zh-CN" altLang="en-US" dirty="0"/>
              <a:t>内网路由：</a:t>
            </a:r>
            <a:endParaRPr lang="en-US" altLang="zh-CN" dirty="0"/>
          </a:p>
          <a:p>
            <a:pPr lvl="2"/>
            <a:r>
              <a:rPr lang="en-US" altLang="zh-CN" dirty="0"/>
              <a:t>PC</a:t>
            </a:r>
            <a:r>
              <a:rPr lang="zh-CN" altLang="en-US" dirty="0"/>
              <a:t>机</a:t>
            </a:r>
            <a:r>
              <a:rPr lang="en-US" altLang="zh-CN" dirty="0"/>
              <a:t>DHCP</a:t>
            </a:r>
            <a:r>
              <a:rPr lang="zh-CN" altLang="en-US" dirty="0"/>
              <a:t>动态获取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zh-CN" altLang="zh-CN" dirty="0"/>
              <a:t>围绕核心交换机</a:t>
            </a:r>
            <a:r>
              <a:rPr lang="en-US" altLang="zh-CN" dirty="0"/>
              <a:t>OSPF</a:t>
            </a:r>
            <a:r>
              <a:rPr lang="zh-CN" altLang="en-US" dirty="0"/>
              <a:t>，校园网内路由互通</a:t>
            </a:r>
            <a:endParaRPr lang="en-US" altLang="zh-CN" dirty="0"/>
          </a:p>
          <a:p>
            <a:pPr lvl="2"/>
            <a:r>
              <a:rPr lang="zh-CN" altLang="en-US" dirty="0"/>
              <a:t>核心冗余保护：汇聚接入双核心交换机，节点保护</a:t>
            </a:r>
            <a:r>
              <a:rPr lang="en-US" altLang="zh-CN" dirty="0"/>
              <a:t>+</a:t>
            </a:r>
            <a:r>
              <a:rPr lang="zh-CN" altLang="en-US" dirty="0"/>
              <a:t>链路保护</a:t>
            </a:r>
            <a:endParaRPr lang="zh-CN" altLang="zh-CN" dirty="0"/>
          </a:p>
          <a:p>
            <a:pPr lvl="1"/>
            <a:r>
              <a:rPr lang="en-US" altLang="zh-CN" dirty="0"/>
              <a:t>internet</a:t>
            </a:r>
            <a:r>
              <a:rPr lang="zh-CN" altLang="zh-CN" dirty="0"/>
              <a:t>出口</a:t>
            </a:r>
            <a:r>
              <a:rPr lang="zh-CN" altLang="en-US" dirty="0"/>
              <a:t>路由：路由器</a:t>
            </a:r>
            <a:r>
              <a:rPr lang="zh-CN" altLang="zh-CN" dirty="0"/>
              <a:t>部署</a:t>
            </a:r>
            <a:r>
              <a:rPr lang="en-US" altLang="zh-CN" dirty="0"/>
              <a:t>internet</a:t>
            </a:r>
            <a:r>
              <a:rPr lang="zh-CN" altLang="en-US" dirty="0"/>
              <a:t>缺省</a:t>
            </a:r>
            <a:r>
              <a:rPr lang="zh-CN" altLang="zh-CN" dirty="0"/>
              <a:t>路由</a:t>
            </a:r>
            <a:endParaRPr lang="en-US" altLang="zh-CN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 4</a:t>
            </a:r>
            <a:r>
              <a:rPr lang="zh-CN" altLang="en-US" dirty="0"/>
              <a:t>、</a:t>
            </a:r>
            <a:r>
              <a:rPr lang="en-US" altLang="zh-CN" dirty="0"/>
              <a:t>Internet</a:t>
            </a:r>
            <a:r>
              <a:rPr lang="zh-CN" altLang="en-US" dirty="0"/>
              <a:t>出口：</a:t>
            </a:r>
            <a:r>
              <a:rPr lang="zh-CN" altLang="zh-CN" dirty="0"/>
              <a:t>部署</a:t>
            </a:r>
            <a:r>
              <a:rPr lang="en-US" altLang="zh-CN" dirty="0"/>
              <a:t>NAT</a:t>
            </a:r>
            <a:r>
              <a:rPr lang="zh-CN" altLang="zh-CN" dirty="0"/>
              <a:t>，</a:t>
            </a:r>
            <a:r>
              <a:rPr lang="zh-CN" altLang="en-US" dirty="0"/>
              <a:t>防火墙。通过东大校园网接入</a:t>
            </a:r>
            <a:r>
              <a:rPr lang="en-US" altLang="zh-CN" dirty="0"/>
              <a:t>Internet</a:t>
            </a:r>
            <a:endParaRPr lang="en-US" altLang="zh-CN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srgbClr val="000000"/>
                </a:solidFill>
              </a:rPr>
              <a:t> 5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、校区间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路由：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不同校区间通过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BGP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发布路由，使用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BGP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策略过滤路由</a:t>
            </a:r>
            <a:endParaRPr lang="zh-CN" altLang="zh-CN" dirty="0"/>
          </a:p>
          <a:p>
            <a:pPr lvl="0"/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、校外终端接入：远程用户</a:t>
            </a:r>
            <a:r>
              <a:rPr lang="en-US" altLang="zh-CN" dirty="0"/>
              <a:t>VPN</a:t>
            </a:r>
            <a:r>
              <a:rPr lang="zh-CN" altLang="en-US" dirty="0"/>
              <a:t>拨号接入校园网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、可维护性：  攻防演练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8385" y="1407554"/>
            <a:ext cx="9759465" cy="1231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课件参考：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HCIA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《HCIA-Datacom V1.0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华为认证数通工程师在线课程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1"/>
            </a:endParaRPr>
          </a:p>
          <a:p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https://www.bilibili.com/video/av460063747/?vd_source=1d918a3a7e06a5491583f01c90116582</a:t>
            </a:r>
            <a:endParaRPr lang="en-US" altLang="zh-CN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72661" y="3034502"/>
          <a:ext cx="9772756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3072616"/>
                <a:gridCol w="4635423"/>
                <a:gridCol w="2064717"/>
              </a:tblGrid>
              <a:tr h="8149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《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以太交换机产品产品文档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》 </a:t>
                      </a:r>
                      <a:endParaRPr lang="zh-CN" sz="1400" dirty="0">
                        <a:effectLst/>
                        <a:latin typeface="Huawei Sans"/>
                        <a:ea typeface="方正兰亭黑简体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i="1" dirty="0">
                          <a:effectLst/>
                          <a:latin typeface="Huawei Sans"/>
                          <a:ea typeface="微软雅黑" panose="020B0503020204020204" pitchFamily="34" charset="-122"/>
                        </a:rPr>
                        <a:t>https://support.huawei.com/enterprise/zh/doc/EDOC1100126575?idPath=24030814%7C21782164%7C21782167%7C22318564%7C6691579###</a:t>
                      </a:r>
                      <a:endParaRPr lang="zh-CN" sz="1400" dirty="0">
                        <a:effectLst/>
                        <a:latin typeface="Huawei Sans"/>
                        <a:ea typeface="方正兰亭黑简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>
                          <a:effectLst/>
                          <a:latin typeface="Huawei Sans"/>
                          <a:ea typeface="微软雅黑" panose="020B0503020204020204" pitchFamily="34" charset="-122"/>
                        </a:rPr>
                        <a:t>交换机</a:t>
                      </a:r>
                      <a:r>
                        <a:rPr lang="zh-CN" altLang="en-US" sz="1400" dirty="0">
                          <a:effectLst/>
                          <a:latin typeface="Huawei Sans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zh-CN" sz="1400" dirty="0">
                          <a:effectLst/>
                          <a:latin typeface="Huawei Sans"/>
                          <a:ea typeface="微软雅黑" panose="020B0503020204020204" pitchFamily="34" charset="-122"/>
                        </a:rPr>
                        <a:t>参考</a:t>
                      </a:r>
                      <a:r>
                        <a:rPr lang="zh-CN" altLang="en-US" sz="1400" dirty="0">
                          <a:effectLst/>
                          <a:latin typeface="Huawei Sans"/>
                          <a:ea typeface="微软雅黑" panose="020B0503020204020204" pitchFamily="34" charset="-122"/>
                        </a:rPr>
                        <a:t>文档</a:t>
                      </a:r>
                      <a:endParaRPr lang="zh-CN" sz="1400" dirty="0">
                        <a:effectLst/>
                        <a:latin typeface="Huawei Sans"/>
                        <a:ea typeface="方正兰亭黑简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9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dirty="0">
                          <a:effectLst/>
                          <a:latin typeface="Huawei Sans"/>
                          <a:ea typeface="方正兰亭黑简体"/>
                        </a:rPr>
                        <a:t>《</a:t>
                      </a:r>
                      <a:r>
                        <a:rPr lang="en-US" altLang="zh-CN" sz="1400" dirty="0" err="1">
                          <a:effectLst/>
                          <a:latin typeface="Huawei Sans"/>
                          <a:ea typeface="方正兰亭黑简体"/>
                        </a:rPr>
                        <a:t>NetEngine</a:t>
                      </a:r>
                      <a:r>
                        <a:rPr lang="en-US" altLang="zh-CN" sz="1400" dirty="0">
                          <a:effectLst/>
                          <a:latin typeface="Huawei Sans"/>
                          <a:ea typeface="方正兰亭黑简体"/>
                        </a:rPr>
                        <a:t> AR</a:t>
                      </a:r>
                      <a:r>
                        <a:rPr lang="zh-CN" altLang="en-US" sz="1400" dirty="0">
                          <a:effectLst/>
                          <a:latin typeface="Huawei Sans"/>
                          <a:ea typeface="方正兰亭黑简体"/>
                        </a:rPr>
                        <a:t>产品文档</a:t>
                      </a:r>
                      <a:r>
                        <a:rPr lang="en-US" altLang="zh-CN" sz="1400" dirty="0">
                          <a:effectLst/>
                          <a:latin typeface="Huawei Sans"/>
                          <a:ea typeface="方正兰亭黑简体"/>
                        </a:rPr>
                        <a:t>》 </a:t>
                      </a:r>
                      <a:endParaRPr lang="zh-CN" sz="1400" dirty="0">
                        <a:effectLst/>
                        <a:latin typeface="Huawei Sans"/>
                        <a:ea typeface="方正兰亭黑简体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>
                          <a:effectLst/>
                          <a:latin typeface="Huawei Sans"/>
                          <a:ea typeface="微软雅黑" panose="020B0503020204020204" pitchFamily="34" charset="-122"/>
                        </a:rPr>
                        <a:t>https://support.huawei.com/enterprise/zh/doc/EDOC1100087045?idPath=24030814%7C21432787%7C23708834%7C250680707###</a:t>
                      </a:r>
                      <a:endParaRPr lang="zh-CN" sz="1400" dirty="0">
                        <a:effectLst/>
                        <a:latin typeface="Huawei Sans"/>
                        <a:ea typeface="方正兰亭黑简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>
                          <a:effectLst/>
                          <a:latin typeface="Huawei Sans"/>
                          <a:ea typeface="微软雅黑" panose="020B0503020204020204" pitchFamily="34" charset="-122"/>
                        </a:rPr>
                        <a:t>路由器</a:t>
                      </a:r>
                      <a:r>
                        <a:rPr lang="zh-CN" altLang="en-US" sz="1400" dirty="0">
                          <a:effectLst/>
                          <a:latin typeface="Huawei Sans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zh-CN" sz="1400" dirty="0">
                          <a:effectLst/>
                          <a:latin typeface="Huawei Sans"/>
                          <a:ea typeface="微软雅黑" panose="020B0503020204020204" pitchFamily="34" charset="-122"/>
                        </a:rPr>
                        <a:t>参考</a:t>
                      </a:r>
                      <a:r>
                        <a:rPr lang="zh-CN" altLang="en-US" sz="1400" dirty="0">
                          <a:effectLst/>
                          <a:latin typeface="Huawei Sans"/>
                          <a:ea typeface="微软雅黑" panose="020B0503020204020204" pitchFamily="34" charset="-122"/>
                        </a:rPr>
                        <a:t>文档</a:t>
                      </a:r>
                      <a:endParaRPr lang="zh-CN" sz="1400" dirty="0">
                        <a:effectLst/>
                        <a:latin typeface="Huawei Sans"/>
                        <a:ea typeface="方正兰亭黑简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72661" y="261900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技术参考文档：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661" y="5544321"/>
            <a:ext cx="97594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实验手册：</a:t>
            </a:r>
            <a:r>
              <a:rPr lang="en-US" altLang="zh-CN" sz="1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计算机网络实验手册</a:t>
            </a:r>
            <a:r>
              <a:rPr lang="en-US" altLang="zh-CN" sz="1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20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目录：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园区网介绍</a:t>
            </a:r>
            <a:endParaRPr lang="zh-CN" altLang="en-US" sz="2400" dirty="0"/>
          </a:p>
          <a:p>
            <a:r>
              <a:rPr lang="zh-CN" altLang="en-US" sz="2400" dirty="0"/>
              <a:t>实验概述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C00000"/>
                </a:solidFill>
              </a:rPr>
              <a:t>实验任务分解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-22008" y="2330"/>
            <a:ext cx="10308167" cy="868363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IP</a:t>
            </a:r>
            <a:r>
              <a:rPr lang="zh-CN" altLang="en-US" dirty="0"/>
              <a:t>地址规划：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7" name="内容占位符 16"/>
          <p:cNvSpPr>
            <a:spLocks noGrp="1"/>
          </p:cNvSpPr>
          <p:nvPr>
            <p:ph idx="1"/>
          </p:nvPr>
        </p:nvSpPr>
        <p:spPr>
          <a:xfrm>
            <a:off x="149508" y="566200"/>
            <a:ext cx="10880614" cy="6112252"/>
          </a:xfrm>
        </p:spPr>
        <p:txBody>
          <a:bodyPr/>
          <a:lstStyle/>
          <a:p>
            <a:pPr lvl="0"/>
            <a:r>
              <a:rPr lang="zh-CN" altLang="en-US" sz="1400" dirty="0"/>
              <a:t>目标：</a:t>
            </a:r>
            <a:endParaRPr lang="en-US" altLang="zh-CN" sz="1400" dirty="0"/>
          </a:p>
          <a:p>
            <a:pPr lvl="1"/>
            <a:r>
              <a:rPr lang="zh-CN" altLang="en-US" sz="1200" dirty="0"/>
              <a:t>校园网内地址唯一</a:t>
            </a:r>
            <a:endParaRPr lang="en-US" altLang="zh-CN" sz="1200" dirty="0"/>
          </a:p>
          <a:p>
            <a:pPr lvl="1"/>
            <a:r>
              <a:rPr lang="zh-CN" altLang="en-US" sz="1200" dirty="0"/>
              <a:t>分配接入终端</a:t>
            </a:r>
            <a:r>
              <a:rPr lang="en-US" altLang="zh-CN" sz="1200" dirty="0"/>
              <a:t>IP</a:t>
            </a:r>
            <a:r>
              <a:rPr lang="zh-CN" altLang="en-US" sz="1200" dirty="0"/>
              <a:t>：考虑接入终端个数并预留足够的</a:t>
            </a:r>
            <a:r>
              <a:rPr lang="en-US" altLang="zh-CN" sz="1200" dirty="0"/>
              <a:t>IP</a:t>
            </a:r>
            <a:r>
              <a:rPr lang="zh-CN" altLang="en-US" sz="1200" dirty="0"/>
              <a:t>地址，为每类业务规划网段及网关地址</a:t>
            </a:r>
            <a:endParaRPr lang="en-US" altLang="zh-CN" sz="1200" dirty="0"/>
          </a:p>
          <a:p>
            <a:pPr lvl="1"/>
            <a:r>
              <a:rPr lang="zh-CN" altLang="en-US" sz="1200" dirty="0"/>
              <a:t>分配互联</a:t>
            </a:r>
            <a:r>
              <a:rPr lang="en-US" altLang="zh-CN" sz="1200" dirty="0"/>
              <a:t>IP</a:t>
            </a:r>
            <a:r>
              <a:rPr lang="zh-CN" altLang="en-US" sz="1200" dirty="0"/>
              <a:t>地址：互联</a:t>
            </a:r>
            <a:r>
              <a:rPr lang="en-US" altLang="zh-CN" sz="1200" dirty="0"/>
              <a:t>IP</a:t>
            </a:r>
            <a:r>
              <a:rPr lang="zh-CN" altLang="en-US" sz="1200" dirty="0"/>
              <a:t>是指交换机间，交换机路由器间互联的接口</a:t>
            </a:r>
            <a:r>
              <a:rPr lang="en-US" altLang="zh-CN" sz="1200" dirty="0"/>
              <a:t>IP</a:t>
            </a:r>
            <a:r>
              <a:rPr lang="zh-CN" altLang="en-US" sz="1200" dirty="0"/>
              <a:t>地址</a:t>
            </a:r>
            <a:endParaRPr lang="en-US" altLang="zh-CN" sz="1200" dirty="0"/>
          </a:p>
          <a:p>
            <a:pPr lvl="0"/>
            <a:r>
              <a:rPr lang="zh-CN" altLang="en-US" sz="1400" dirty="0"/>
              <a:t>实施方案：</a:t>
            </a:r>
            <a:endParaRPr lang="en-US" altLang="zh-CN" sz="1400" dirty="0"/>
          </a:p>
          <a:p>
            <a:pPr lvl="1"/>
            <a:r>
              <a:rPr lang="zh-CN" altLang="en-US" sz="1200" dirty="0"/>
              <a:t>每小组校区内使用一个唯一</a:t>
            </a:r>
            <a:r>
              <a:rPr lang="en-US" altLang="zh-CN" sz="1200" dirty="0"/>
              <a:t>16</a:t>
            </a:r>
            <a:r>
              <a:rPr lang="zh-CN" altLang="en-US" sz="1200" dirty="0"/>
              <a:t>位网段，</a:t>
            </a:r>
            <a:r>
              <a:rPr lang="en-US" altLang="zh-CN" sz="1200" dirty="0"/>
              <a:t>10.</a:t>
            </a:r>
            <a:r>
              <a:rPr lang="en-US" altLang="zh-CN" sz="1200" dirty="0">
                <a:solidFill>
                  <a:srgbClr val="FF0000"/>
                </a:solidFill>
              </a:rPr>
              <a:t>x</a:t>
            </a:r>
            <a:r>
              <a:rPr lang="en-US" altLang="zh-CN" sz="1200" dirty="0"/>
              <a:t>.0.0/16</a:t>
            </a:r>
            <a:r>
              <a:rPr lang="zh-CN" altLang="en-US" sz="1200" dirty="0"/>
              <a:t> 。小组</a:t>
            </a:r>
            <a:r>
              <a:rPr lang="en-US" altLang="zh-CN" sz="1200" dirty="0"/>
              <a:t>1 </a:t>
            </a:r>
            <a:r>
              <a:rPr lang="zh-CN" altLang="en-US" sz="1200" dirty="0"/>
              <a:t>地址</a:t>
            </a:r>
            <a:r>
              <a:rPr lang="en-US" altLang="zh-CN" sz="1200" dirty="0">
                <a:solidFill>
                  <a:srgbClr val="FF0000"/>
                </a:solidFill>
              </a:rPr>
              <a:t>x</a:t>
            </a:r>
            <a:r>
              <a:rPr lang="en-US" altLang="zh-CN" sz="1200" dirty="0"/>
              <a:t> </a:t>
            </a:r>
            <a:r>
              <a:rPr lang="zh-CN" altLang="en-US" sz="1200" dirty="0"/>
              <a:t>为</a:t>
            </a:r>
            <a:r>
              <a:rPr lang="en-US" altLang="zh-CN" sz="1200" dirty="0"/>
              <a:t>1</a:t>
            </a:r>
            <a:r>
              <a:rPr lang="zh-CN" altLang="en-US" sz="1200" dirty="0"/>
              <a:t>，小组</a:t>
            </a:r>
            <a:r>
              <a:rPr lang="en-US" altLang="zh-CN" sz="1200" dirty="0"/>
              <a:t>n </a:t>
            </a:r>
            <a:r>
              <a:rPr lang="zh-CN" altLang="en-US" sz="1200" dirty="0"/>
              <a:t>地址</a:t>
            </a:r>
            <a:r>
              <a:rPr lang="en-US" altLang="zh-CN" sz="1200" dirty="0">
                <a:solidFill>
                  <a:srgbClr val="C00000"/>
                </a:solidFill>
              </a:rPr>
              <a:t>x</a:t>
            </a:r>
            <a:r>
              <a:rPr lang="en-US" altLang="zh-CN" sz="1200" dirty="0"/>
              <a:t> </a:t>
            </a:r>
            <a:r>
              <a:rPr lang="zh-CN" altLang="en-US" sz="1200" dirty="0"/>
              <a:t>为</a:t>
            </a:r>
            <a:r>
              <a:rPr lang="en-US" altLang="zh-CN" sz="1200" dirty="0"/>
              <a:t>n</a:t>
            </a:r>
            <a:endParaRPr lang="en-US" altLang="zh-CN" sz="1200" dirty="0"/>
          </a:p>
          <a:p>
            <a:pPr lvl="2"/>
            <a:r>
              <a:rPr lang="zh-CN" altLang="en-US" sz="1100" dirty="0"/>
              <a:t>设备接口互联</a:t>
            </a:r>
            <a:r>
              <a:rPr lang="en-US" altLang="zh-CN" sz="1100" dirty="0"/>
              <a:t>IP</a:t>
            </a:r>
            <a:r>
              <a:rPr lang="zh-CN" altLang="en-US" sz="1100" dirty="0"/>
              <a:t>地址统一为 </a:t>
            </a:r>
            <a:r>
              <a:rPr lang="en-US" altLang="zh-CN" sz="1100" dirty="0"/>
              <a:t>10.x.</a:t>
            </a:r>
            <a:r>
              <a:rPr lang="en-US" altLang="zh-CN" sz="1100" dirty="0">
                <a:solidFill>
                  <a:srgbClr val="C00000"/>
                </a:solidFill>
              </a:rPr>
              <a:t>100</a:t>
            </a:r>
            <a:r>
              <a:rPr lang="en-US" altLang="zh-CN" sz="1100" dirty="0"/>
              <a:t>.0/24</a:t>
            </a:r>
            <a:r>
              <a:rPr lang="zh-CN" altLang="en-US" sz="1100" dirty="0"/>
              <a:t>网段。</a:t>
            </a:r>
            <a:endParaRPr lang="en-US" altLang="zh-CN" sz="1100" dirty="0"/>
          </a:p>
          <a:p>
            <a:pPr lvl="3"/>
            <a:r>
              <a:rPr lang="zh-CN" altLang="en-US" sz="900" dirty="0"/>
              <a:t>每个接口网段使用其中</a:t>
            </a:r>
            <a:r>
              <a:rPr lang="en-US" altLang="zh-CN" sz="900" dirty="0">
                <a:solidFill>
                  <a:srgbClr val="C00000"/>
                </a:solidFill>
              </a:rPr>
              <a:t>30</a:t>
            </a:r>
            <a:r>
              <a:rPr lang="zh-CN" altLang="en-US" sz="900" dirty="0">
                <a:solidFill>
                  <a:srgbClr val="C00000"/>
                </a:solidFill>
              </a:rPr>
              <a:t>位</a:t>
            </a:r>
            <a:r>
              <a:rPr lang="zh-CN" altLang="en-US" sz="900" dirty="0"/>
              <a:t>前缀网段</a:t>
            </a:r>
            <a:endParaRPr lang="en-US" altLang="zh-CN" sz="900" dirty="0"/>
          </a:p>
          <a:p>
            <a:pPr lvl="3"/>
            <a:r>
              <a:rPr lang="zh-CN" altLang="en-US" sz="900" dirty="0"/>
              <a:t>启用</a:t>
            </a:r>
            <a:r>
              <a:rPr lang="en-US" altLang="zh-CN" sz="900" dirty="0"/>
              <a:t>OSPF </a:t>
            </a:r>
            <a:r>
              <a:rPr lang="en-US" altLang="zh-CN" sz="900" dirty="0" err="1"/>
              <a:t>Routerid</a:t>
            </a:r>
            <a:r>
              <a:rPr lang="en-US" altLang="zh-CN" sz="900" dirty="0"/>
              <a:t> </a:t>
            </a:r>
            <a:r>
              <a:rPr lang="zh-CN" altLang="en-US" sz="900" dirty="0"/>
              <a:t>使用此网段内剩余</a:t>
            </a:r>
            <a:r>
              <a:rPr lang="en-US" altLang="zh-CN" sz="900" dirty="0"/>
              <a:t>32</a:t>
            </a:r>
            <a:r>
              <a:rPr lang="zh-CN" altLang="en-US" sz="900" dirty="0"/>
              <a:t>位</a:t>
            </a:r>
            <a:r>
              <a:rPr lang="en-US" altLang="zh-CN" sz="900" dirty="0"/>
              <a:t>IP</a:t>
            </a:r>
            <a:r>
              <a:rPr lang="zh-CN" altLang="en-US" sz="900" dirty="0"/>
              <a:t>地址</a:t>
            </a:r>
            <a:endParaRPr lang="en-US" altLang="zh-CN" sz="900" dirty="0"/>
          </a:p>
          <a:p>
            <a:pPr lvl="2"/>
            <a:r>
              <a:rPr lang="zh-CN" altLang="en-US" sz="1100" dirty="0"/>
              <a:t>终端</a:t>
            </a:r>
            <a:r>
              <a:rPr lang="en-US" altLang="zh-CN" sz="1100" dirty="0"/>
              <a:t>IP</a:t>
            </a:r>
            <a:r>
              <a:rPr lang="zh-CN" altLang="en-US" sz="1100" dirty="0"/>
              <a:t>地址使用除</a:t>
            </a:r>
            <a:r>
              <a:rPr lang="en-US" altLang="zh-CN" sz="1100" dirty="0"/>
              <a:t>10.x.</a:t>
            </a:r>
            <a:r>
              <a:rPr lang="en-US" altLang="zh-CN" sz="1100" dirty="0">
                <a:solidFill>
                  <a:srgbClr val="C00000"/>
                </a:solidFill>
              </a:rPr>
              <a:t>100</a:t>
            </a:r>
            <a:r>
              <a:rPr lang="en-US" altLang="zh-CN" sz="1100" dirty="0"/>
              <a:t>.0/24</a:t>
            </a:r>
            <a:r>
              <a:rPr lang="zh-CN" altLang="en-US" sz="1100" dirty="0"/>
              <a:t>网段外的网段</a:t>
            </a:r>
            <a:endParaRPr lang="en-US" altLang="zh-CN" sz="1100" dirty="0"/>
          </a:p>
          <a:p>
            <a:pPr lvl="3"/>
            <a:r>
              <a:rPr lang="zh-CN" altLang="en-US" sz="900" dirty="0"/>
              <a:t>普通终端</a:t>
            </a:r>
            <a:r>
              <a:rPr lang="en-US" altLang="zh-CN" sz="900" dirty="0"/>
              <a:t>IP</a:t>
            </a:r>
            <a:r>
              <a:rPr lang="zh-CN" altLang="en-US" sz="900" dirty="0"/>
              <a:t>地址</a:t>
            </a:r>
            <a:r>
              <a:rPr lang="en-US" altLang="zh-CN" sz="900" dirty="0"/>
              <a:t>DHCP</a:t>
            </a:r>
            <a:r>
              <a:rPr lang="zh-CN" altLang="en-US" sz="900" dirty="0"/>
              <a:t>动态分配；</a:t>
            </a:r>
            <a:endParaRPr lang="en-US" altLang="zh-CN" sz="900" dirty="0"/>
          </a:p>
          <a:p>
            <a:pPr lvl="3"/>
            <a:r>
              <a:rPr lang="zh-CN" altLang="en-US" sz="900" dirty="0"/>
              <a:t>服务器、特殊终端静态分配，例如摄像头、打印机等终端</a:t>
            </a:r>
            <a:endParaRPr lang="en-US" altLang="zh-CN" sz="900" dirty="0"/>
          </a:p>
          <a:p>
            <a:pPr lvl="1"/>
            <a:r>
              <a:rPr lang="zh-CN" altLang="en-US" sz="1200" dirty="0">
                <a:solidFill>
                  <a:srgbClr val="000000"/>
                </a:solidFill>
              </a:rPr>
              <a:t>每小组校区接运营商网络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lvl="2"/>
            <a:r>
              <a:rPr lang="zh-CN" altLang="en-US" sz="1100" dirty="0">
                <a:solidFill>
                  <a:srgbClr val="000000"/>
                </a:solidFill>
              </a:rPr>
              <a:t>使用</a:t>
            </a:r>
            <a:r>
              <a:rPr lang="en-US" altLang="zh-CN" sz="1100" dirty="0">
                <a:solidFill>
                  <a:srgbClr val="000000"/>
                </a:solidFill>
              </a:rPr>
              <a:t>100.</a:t>
            </a:r>
            <a:r>
              <a:rPr lang="en-US" altLang="zh-CN" sz="1100" dirty="0">
                <a:solidFill>
                  <a:srgbClr val="FF0000"/>
                </a:solidFill>
              </a:rPr>
              <a:t>x</a:t>
            </a:r>
            <a:r>
              <a:rPr lang="en-US" altLang="zh-CN" sz="1100" dirty="0">
                <a:solidFill>
                  <a:srgbClr val="000000"/>
                </a:solidFill>
              </a:rPr>
              <a:t>.0.0/16</a:t>
            </a:r>
            <a:r>
              <a:rPr lang="zh-CN" altLang="en-US" sz="1100" dirty="0">
                <a:solidFill>
                  <a:srgbClr val="000000"/>
                </a:solidFill>
              </a:rPr>
              <a:t> 。小组</a:t>
            </a:r>
            <a:r>
              <a:rPr lang="en-US" altLang="zh-CN" sz="1100" dirty="0">
                <a:solidFill>
                  <a:srgbClr val="000000"/>
                </a:solidFill>
              </a:rPr>
              <a:t>1 </a:t>
            </a:r>
            <a:r>
              <a:rPr lang="zh-CN" altLang="en-US" sz="1100" dirty="0">
                <a:solidFill>
                  <a:srgbClr val="000000"/>
                </a:solidFill>
              </a:rPr>
              <a:t>地址</a:t>
            </a:r>
            <a:r>
              <a:rPr lang="en-US" altLang="zh-CN" sz="1100" dirty="0">
                <a:solidFill>
                  <a:srgbClr val="FF0000"/>
                </a:solidFill>
              </a:rPr>
              <a:t>x</a:t>
            </a:r>
            <a:r>
              <a:rPr lang="en-US" altLang="zh-CN" sz="1100" dirty="0">
                <a:solidFill>
                  <a:srgbClr val="000000"/>
                </a:solidFill>
              </a:rPr>
              <a:t> </a:t>
            </a:r>
            <a:r>
              <a:rPr lang="zh-CN" altLang="en-US" sz="1100" dirty="0">
                <a:solidFill>
                  <a:srgbClr val="000000"/>
                </a:solidFill>
              </a:rPr>
              <a:t>为</a:t>
            </a:r>
            <a:r>
              <a:rPr lang="en-US" altLang="zh-CN" sz="1100" dirty="0">
                <a:solidFill>
                  <a:srgbClr val="000000"/>
                </a:solidFill>
              </a:rPr>
              <a:t>1</a:t>
            </a:r>
            <a:r>
              <a:rPr lang="zh-CN" altLang="en-US" sz="1100" dirty="0">
                <a:solidFill>
                  <a:srgbClr val="000000"/>
                </a:solidFill>
              </a:rPr>
              <a:t>，小组</a:t>
            </a:r>
            <a:r>
              <a:rPr lang="en-US" altLang="zh-CN" sz="1100" dirty="0">
                <a:solidFill>
                  <a:srgbClr val="000000"/>
                </a:solidFill>
              </a:rPr>
              <a:t>n </a:t>
            </a:r>
            <a:r>
              <a:rPr lang="zh-CN" altLang="en-US" sz="1100" dirty="0">
                <a:solidFill>
                  <a:srgbClr val="000000"/>
                </a:solidFill>
              </a:rPr>
              <a:t>地址</a:t>
            </a:r>
            <a:r>
              <a:rPr lang="en-US" altLang="zh-CN" sz="1100" dirty="0">
                <a:solidFill>
                  <a:srgbClr val="C00000"/>
                </a:solidFill>
              </a:rPr>
              <a:t>x</a:t>
            </a:r>
            <a:r>
              <a:rPr lang="en-US" altLang="zh-CN" sz="1100" dirty="0">
                <a:solidFill>
                  <a:srgbClr val="000000"/>
                </a:solidFill>
              </a:rPr>
              <a:t> </a:t>
            </a:r>
            <a:r>
              <a:rPr lang="zh-CN" altLang="en-US" sz="1100" dirty="0">
                <a:solidFill>
                  <a:srgbClr val="000000"/>
                </a:solidFill>
              </a:rPr>
              <a:t>为</a:t>
            </a:r>
            <a:r>
              <a:rPr lang="en-US" altLang="zh-CN" sz="1100" dirty="0">
                <a:solidFill>
                  <a:srgbClr val="000000"/>
                </a:solidFill>
              </a:rPr>
              <a:t>n</a:t>
            </a:r>
            <a:endParaRPr lang="en-US" altLang="zh-CN" sz="1100" dirty="0">
              <a:solidFill>
                <a:srgbClr val="000000"/>
              </a:solidFill>
            </a:endParaRPr>
          </a:p>
          <a:p>
            <a:pPr lvl="2"/>
            <a:r>
              <a:rPr lang="zh-CN" altLang="en-US" sz="1100" dirty="0">
                <a:solidFill>
                  <a:srgbClr val="000000"/>
                </a:solidFill>
              </a:rPr>
              <a:t>分配与校外网络对接的路由器接口地址，出口</a:t>
            </a:r>
            <a:r>
              <a:rPr lang="en-US" altLang="zh-CN" sz="1100" dirty="0">
                <a:solidFill>
                  <a:srgbClr val="000000"/>
                </a:solidFill>
              </a:rPr>
              <a:t>NAT</a:t>
            </a:r>
            <a:r>
              <a:rPr lang="zh-CN" altLang="en-US" sz="1100" dirty="0">
                <a:solidFill>
                  <a:srgbClr val="000000"/>
                </a:solidFill>
              </a:rPr>
              <a:t>地址池</a:t>
            </a:r>
            <a:endParaRPr lang="en-US" altLang="zh-CN" sz="900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参考资料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>
              <a:buClr>
                <a:srgbClr val="808080"/>
              </a:buClr>
              <a:buSzPct val="60000"/>
              <a:defRPr/>
            </a:pPr>
            <a:r>
              <a:rPr lang="en-US" altLang="zh-CN" sz="1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计算机网络实验手册</a:t>
            </a:r>
            <a:r>
              <a:rPr lang="en-US" altLang="zh-CN" sz="1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》4.2,4.3 </a:t>
            </a:r>
            <a:r>
              <a:rPr lang="zh-CN" altLang="en-US" sz="1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endParaRPr lang="en-US" altLang="zh-CN" sz="11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808080"/>
              </a:buClr>
              <a:buSzPct val="60000"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1"/>
              </a:rPr>
              <a:t>https://www.bilibili.com/video/BV155411c7hG?p=23&amp;vd_source=1d918a3a7e06a5491583f01c90116582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buClr>
                <a:srgbClr val="808080"/>
              </a:buClr>
              <a:buSzPct val="60000"/>
              <a:defRPr/>
            </a:pPr>
            <a:r>
              <a:rPr lang="en-US" altLang="zh-CN" sz="1050" dirty="0"/>
              <a:t>https://www.bilibili.com/video/BV155411c7hG?p=24&amp;vd_source=1d918a3a7e06a5491583f01c90116582</a:t>
            </a:r>
            <a:endParaRPr lang="en-US" altLang="zh-CN" sz="1050" dirty="0"/>
          </a:p>
          <a:p>
            <a:pPr marL="801370" lvl="2" indent="0">
              <a:buNone/>
            </a:pPr>
            <a:endParaRPr lang="en-US" altLang="zh-CN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6723348" y="5342402"/>
            <a:ext cx="524374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24</a:t>
            </a:r>
            <a:r>
              <a:rPr lang="zh-CN" altLang="en-US" dirty="0"/>
              <a:t>位掩码网段如何拆分为多个</a:t>
            </a:r>
            <a:r>
              <a:rPr lang="en-US" altLang="zh-CN" dirty="0"/>
              <a:t>30</a:t>
            </a:r>
            <a:r>
              <a:rPr lang="zh-CN" altLang="en-US" dirty="0"/>
              <a:t>位掩码网段？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、互联</a:t>
            </a:r>
            <a:r>
              <a:rPr lang="en-US" altLang="zh-CN" dirty="0"/>
              <a:t>IP</a:t>
            </a:r>
            <a:r>
              <a:rPr lang="zh-CN" altLang="en-US" dirty="0"/>
              <a:t>地址为何使用</a:t>
            </a:r>
            <a:r>
              <a:rPr lang="en-US" altLang="zh-CN" dirty="0"/>
              <a:t>30</a:t>
            </a:r>
            <a:r>
              <a:rPr lang="zh-CN" altLang="en-US" dirty="0"/>
              <a:t>位掩码网段？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0" y="566200"/>
            <a:ext cx="3646085" cy="465981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39807" y="3379393"/>
            <a:ext cx="877163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终端</a:t>
            </a:r>
            <a:r>
              <a:rPr lang="en-US" altLang="zh-CN" sz="1100" dirty="0"/>
              <a:t>IP</a:t>
            </a:r>
            <a:r>
              <a:rPr lang="zh-CN" altLang="en-US" sz="1100" dirty="0"/>
              <a:t>网段</a:t>
            </a:r>
            <a:endParaRPr lang="zh-CN" altLang="en-US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10803488" y="3379393"/>
            <a:ext cx="748923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终端网段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9219536" y="2504054"/>
            <a:ext cx="195356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互联接口</a:t>
            </a:r>
            <a:r>
              <a:rPr lang="en-US" altLang="zh-CN" sz="1100" dirty="0"/>
              <a:t>IP</a:t>
            </a:r>
            <a:r>
              <a:rPr lang="zh-CN" altLang="en-US" sz="1100" dirty="0"/>
              <a:t>网段</a:t>
            </a:r>
            <a:endParaRPr lang="zh-CN" altLang="en-US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346390" y="1751253"/>
            <a:ext cx="195356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互联接口 </a:t>
            </a:r>
            <a:r>
              <a:rPr lang="en-US" altLang="zh-CN" sz="1100" dirty="0"/>
              <a:t>IP</a:t>
            </a:r>
            <a:r>
              <a:rPr lang="zh-CN" altLang="en-US" sz="1100" dirty="0"/>
              <a:t>网段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416970" y="1091337"/>
            <a:ext cx="21354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模拟校外运营商分配公网网段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-22008" y="2330"/>
            <a:ext cx="10308167" cy="86836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VLAN</a:t>
            </a:r>
            <a:r>
              <a:rPr lang="zh-CN" altLang="en-US" dirty="0"/>
              <a:t>规划：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7" name="内容占位符 16"/>
          <p:cNvSpPr>
            <a:spLocks noGrp="1"/>
          </p:cNvSpPr>
          <p:nvPr>
            <p:ph idx="1"/>
          </p:nvPr>
        </p:nvSpPr>
        <p:spPr>
          <a:xfrm>
            <a:off x="36835" y="698670"/>
            <a:ext cx="6566810" cy="5208144"/>
          </a:xfrm>
        </p:spPr>
        <p:txBody>
          <a:bodyPr/>
          <a:lstStyle/>
          <a:p>
            <a:pPr lvl="0"/>
            <a:r>
              <a:rPr lang="zh-CN" altLang="en-US" sz="1600" dirty="0"/>
              <a:t>目标：</a:t>
            </a:r>
            <a:endParaRPr lang="en-US" altLang="zh-CN" sz="1600" dirty="0"/>
          </a:p>
          <a:p>
            <a:pPr lvl="1"/>
            <a:r>
              <a:rPr lang="zh-CN" altLang="en-US" sz="1400" dirty="0"/>
              <a:t>减少广播域，每个广播域下建议最多接</a:t>
            </a:r>
            <a:r>
              <a:rPr lang="en-US" altLang="zh-CN" sz="1400" dirty="0"/>
              <a:t>256</a:t>
            </a:r>
            <a:r>
              <a:rPr lang="zh-CN" altLang="en-US" sz="1400" dirty="0"/>
              <a:t>个终端</a:t>
            </a:r>
            <a:endParaRPr lang="en-US" altLang="zh-CN" sz="1400" dirty="0"/>
          </a:p>
          <a:p>
            <a:pPr lvl="1"/>
            <a:r>
              <a:rPr lang="zh-CN" altLang="en-US" sz="1400" dirty="0"/>
              <a:t>不同业务二层不能互访，不同业务终端通过</a:t>
            </a:r>
            <a:r>
              <a:rPr lang="en-US" altLang="zh-CN" sz="1400" dirty="0"/>
              <a:t>VLAN</a:t>
            </a:r>
            <a:r>
              <a:rPr lang="zh-CN" altLang="en-US" sz="1400" dirty="0"/>
              <a:t>隔离</a:t>
            </a:r>
            <a:endParaRPr lang="en-US" altLang="zh-CN" sz="1400" dirty="0"/>
          </a:p>
          <a:p>
            <a:pPr lvl="1"/>
            <a:r>
              <a:rPr lang="zh-CN" altLang="en-US" sz="1400" dirty="0"/>
              <a:t>三层交换机需要通过</a:t>
            </a:r>
            <a:r>
              <a:rPr lang="en-US" altLang="zh-CN" sz="1400" dirty="0"/>
              <a:t>VLANIF</a:t>
            </a:r>
            <a:r>
              <a:rPr lang="zh-CN" altLang="en-US" sz="1400" dirty="0"/>
              <a:t>与路由连通，需要预留互联</a:t>
            </a:r>
            <a:r>
              <a:rPr lang="en-US" altLang="zh-CN" sz="1400" dirty="0"/>
              <a:t>VLAN</a:t>
            </a:r>
            <a:endParaRPr lang="en-US" altLang="zh-CN" sz="1400" dirty="0"/>
          </a:p>
          <a:p>
            <a:pPr lvl="0"/>
            <a:r>
              <a:rPr lang="zh-CN" altLang="en-US" sz="1600" dirty="0"/>
              <a:t>实施方案：规划</a:t>
            </a:r>
            <a:r>
              <a:rPr lang="en-US" altLang="zh-CN" sz="1600" dirty="0"/>
              <a:t>VLAN</a:t>
            </a:r>
            <a:endParaRPr lang="en-US" altLang="zh-CN" sz="1600" dirty="0"/>
          </a:p>
          <a:p>
            <a:pPr lvl="1"/>
            <a:r>
              <a:rPr lang="en-US" altLang="zh-CN" sz="1400" dirty="0"/>
              <a:t>PC1</a:t>
            </a:r>
            <a:r>
              <a:rPr lang="zh-CN" altLang="en-US" sz="1400" dirty="0"/>
              <a:t>、</a:t>
            </a:r>
            <a:r>
              <a:rPr lang="en-US" altLang="zh-CN" sz="1400" dirty="0"/>
              <a:t>PC2 </a:t>
            </a:r>
            <a:r>
              <a:rPr lang="zh-CN" altLang="en-US" sz="1400" dirty="0"/>
              <a:t>模拟两类业务，不同</a:t>
            </a:r>
            <a:r>
              <a:rPr lang="en-US" altLang="zh-CN" sz="1400" dirty="0"/>
              <a:t>VLAN</a:t>
            </a:r>
            <a:r>
              <a:rPr lang="zh-CN" altLang="en-US" sz="1400" dirty="0"/>
              <a:t>接入交换机</a:t>
            </a:r>
            <a:endParaRPr lang="en-US" altLang="zh-CN" sz="1400" dirty="0"/>
          </a:p>
          <a:p>
            <a:pPr lvl="1"/>
            <a:r>
              <a:rPr lang="zh-CN" altLang="en-US" sz="1400" dirty="0"/>
              <a:t>接入交换机至汇聚交换机</a:t>
            </a:r>
            <a:r>
              <a:rPr lang="en-US" altLang="zh-CN" sz="1400" dirty="0"/>
              <a:t>Trunk</a:t>
            </a:r>
            <a:r>
              <a:rPr lang="zh-CN" altLang="en-US" sz="1400" dirty="0"/>
              <a:t>方式通过多个</a:t>
            </a:r>
            <a:r>
              <a:rPr lang="en-US" altLang="zh-CN" sz="1400" dirty="0"/>
              <a:t>VLAN</a:t>
            </a:r>
            <a:endParaRPr lang="en-US" altLang="zh-CN" sz="1400" dirty="0"/>
          </a:p>
          <a:p>
            <a:pPr lvl="1"/>
            <a:r>
              <a:rPr lang="zh-CN" altLang="en-US" sz="1400" dirty="0"/>
              <a:t>汇聚交换机作为终端接入网关</a:t>
            </a:r>
            <a:endParaRPr lang="en-US" altLang="zh-CN" sz="1400" dirty="0"/>
          </a:p>
          <a:p>
            <a:pPr lvl="1"/>
            <a:r>
              <a:rPr lang="zh-CN" altLang="en-US" sz="1400" dirty="0"/>
              <a:t>交换机三层网络接口使用</a:t>
            </a:r>
            <a:r>
              <a:rPr lang="en-US" altLang="zh-CN" sz="1400" dirty="0"/>
              <a:t>VLANIF</a:t>
            </a:r>
            <a:endParaRPr lang="en-US" altLang="zh-CN" sz="1400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参考资料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58825" marR="0" lvl="1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计算机网络实验手册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》2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58825" marR="0" lvl="1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《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以太交换机产品产品文档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 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配置指南（命令行）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以太网交换配置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-&gt;VLAN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VLAN-&gt;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划分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VLAN-&gt;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基于接口划分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VLAN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（静态配置接口类型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58825" marR="0" lvl="1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1"/>
              </a:rPr>
              <a:t>https://www.bilibili.com/video/BV155411c7hG?p=30&amp;vd_source=1d918a3a7e06a5491583f01c90116582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58825" marR="0" lvl="1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https://www.bilibili.com/video/BV155411c7hG?p=36&amp;vd_source=1d918a3a7e06a5491583f01c90116582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endParaRPr lang="zh-CN" altLang="en-US" sz="1400" dirty="0"/>
          </a:p>
          <a:p>
            <a:pPr lvl="1"/>
            <a:endParaRPr lang="en-US" altLang="zh-CN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79" y="1186993"/>
            <a:ext cx="5782727" cy="3486637"/>
          </a:xfrm>
          <a:prstGeom prst="rect">
            <a:avLst/>
          </a:prstGeom>
        </p:spPr>
      </p:pic>
      <p:sp>
        <p:nvSpPr>
          <p:cNvPr id="257" name="文本框 256"/>
          <p:cNvSpPr txBox="1"/>
          <p:nvPr/>
        </p:nvSpPr>
        <p:spPr>
          <a:xfrm>
            <a:off x="6647730" y="4007325"/>
            <a:ext cx="1162498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Access </a:t>
            </a:r>
            <a:r>
              <a:rPr lang="en-US" altLang="zh-CN" sz="1100" dirty="0" err="1"/>
              <a:t>vlan</a:t>
            </a:r>
            <a:r>
              <a:rPr lang="en-US" altLang="zh-CN" sz="1100" dirty="0"/>
              <a:t> 10</a:t>
            </a:r>
            <a:endParaRPr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7861654" y="4020259"/>
            <a:ext cx="1162498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Access </a:t>
            </a:r>
            <a:r>
              <a:rPr lang="en-US" altLang="zh-CN" sz="1100" dirty="0" err="1"/>
              <a:t>vlan</a:t>
            </a:r>
            <a:r>
              <a:rPr lang="en-US" altLang="zh-CN" sz="1100" dirty="0"/>
              <a:t> 20</a:t>
            </a:r>
            <a:endParaRPr lang="zh-CN" altLang="en-US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7519559" y="2840563"/>
            <a:ext cx="1276311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trunk </a:t>
            </a:r>
            <a:r>
              <a:rPr lang="en-US" altLang="zh-CN" sz="1100" dirty="0" err="1"/>
              <a:t>vlan</a:t>
            </a:r>
            <a:r>
              <a:rPr lang="en-US" altLang="zh-CN" sz="1100" dirty="0"/>
              <a:t> 10 20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7884241" y="1963031"/>
            <a:ext cx="546945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vlanif</a:t>
            </a:r>
            <a:endParaRPr lang="zh-CN" altLang="en-US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936363" y="1999704"/>
            <a:ext cx="546945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vlanif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416779" y="1564702"/>
            <a:ext cx="546945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vlanif</a:t>
            </a:r>
            <a:endParaRPr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662891" y="1675840"/>
            <a:ext cx="546945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vlanif</a:t>
            </a:r>
            <a:endParaRPr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719388" y="2526168"/>
            <a:ext cx="546945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vlanif</a:t>
            </a:r>
            <a:endParaRPr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6659025" y="4346944"/>
            <a:ext cx="11512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PC1 </a:t>
            </a:r>
            <a:r>
              <a:rPr lang="zh-CN" altLang="en-US" sz="1100" dirty="0"/>
              <a:t>模拟</a:t>
            </a:r>
            <a:r>
              <a:rPr lang="en-US" altLang="zh-CN" sz="1100" dirty="0"/>
              <a:t>PC</a:t>
            </a:r>
            <a:r>
              <a:rPr lang="zh-CN" altLang="en-US" sz="1100" dirty="0"/>
              <a:t>类普通终端</a:t>
            </a:r>
            <a:endParaRPr lang="zh-CN" altLang="en-US" sz="1100" dirty="0"/>
          </a:p>
        </p:txBody>
      </p:sp>
      <p:sp>
        <p:nvSpPr>
          <p:cNvPr id="4" name="文本框 3"/>
          <p:cNvSpPr txBox="1"/>
          <p:nvPr/>
        </p:nvSpPr>
        <p:spPr>
          <a:xfrm>
            <a:off x="7906303" y="4348293"/>
            <a:ext cx="11512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PC2 </a:t>
            </a:r>
            <a:r>
              <a:rPr lang="zh-CN" altLang="en-US" sz="1100" dirty="0"/>
              <a:t>模拟摄像头类终端</a:t>
            </a:r>
            <a:endParaRPr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6757534" y="5174087"/>
            <a:ext cx="539763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VLAN </a:t>
            </a:r>
            <a:r>
              <a:rPr lang="zh-CN" altLang="en-US" dirty="0"/>
              <a:t>与 </a:t>
            </a:r>
            <a:r>
              <a:rPr lang="en-US" altLang="zh-CN" dirty="0"/>
              <a:t>VLANIF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VLANIF</a:t>
            </a:r>
            <a:r>
              <a:rPr lang="zh-CN" altLang="en-US" dirty="0"/>
              <a:t>与物理端口的关系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、为何接入层部署二层技术，而不直接三层终结？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-22008" y="2330"/>
            <a:ext cx="10308167" cy="868363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、校区内路由规划：（</a:t>
            </a:r>
            <a:r>
              <a:rPr lang="en-US" altLang="zh-CN" dirty="0"/>
              <a:t>1</a:t>
            </a:r>
            <a:r>
              <a:rPr lang="zh-CN" altLang="en-US" dirty="0"/>
              <a:t>）内网路由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237" name="内容占位符 16"/>
          <p:cNvSpPr>
            <a:spLocks noGrp="1"/>
          </p:cNvSpPr>
          <p:nvPr>
            <p:ph idx="1"/>
          </p:nvPr>
        </p:nvSpPr>
        <p:spPr>
          <a:xfrm>
            <a:off x="126124" y="607183"/>
            <a:ext cx="5969876" cy="6056376"/>
          </a:xfrm>
        </p:spPr>
        <p:txBody>
          <a:bodyPr/>
          <a:lstStyle/>
          <a:p>
            <a:pPr lvl="0"/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机免配置获取</a:t>
            </a:r>
            <a:r>
              <a:rPr lang="en-US" altLang="zh-CN" dirty="0"/>
              <a:t>IP/</a:t>
            </a:r>
            <a:r>
              <a:rPr lang="zh-CN" altLang="en-US" dirty="0"/>
              <a:t>路由；摄像头静态分配</a:t>
            </a:r>
            <a:r>
              <a:rPr lang="en-US" altLang="zh-CN" dirty="0"/>
              <a:t>IP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OSPF</a:t>
            </a:r>
            <a:r>
              <a:rPr lang="zh-CN" altLang="en-US" dirty="0"/>
              <a:t>，新增建筑、业务，路由可动态发布</a:t>
            </a:r>
            <a:endParaRPr lang="zh-CN" altLang="en-US" dirty="0"/>
          </a:p>
          <a:p>
            <a:pPr lvl="1"/>
            <a:r>
              <a:rPr lang="zh-CN" altLang="en-US" dirty="0"/>
              <a:t>核心冗余保护，核心交换机单点故障不会影响整网</a:t>
            </a:r>
            <a:endParaRPr lang="zh-CN" altLang="en-US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0000"/>
                </a:solidFill>
              </a:rPr>
              <a:t>实施方案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/>
              <a:t>同一网段内：终端通过</a:t>
            </a:r>
            <a:r>
              <a:rPr lang="en-US" altLang="zh-CN" dirty="0"/>
              <a:t>DHCP</a:t>
            </a:r>
            <a:r>
              <a:rPr lang="zh-CN" altLang="en-US" dirty="0"/>
              <a:t>分配</a:t>
            </a:r>
            <a:r>
              <a:rPr lang="en-US" altLang="zh-CN" dirty="0"/>
              <a:t>IP</a:t>
            </a:r>
            <a:r>
              <a:rPr lang="zh-CN" altLang="en-US" dirty="0"/>
              <a:t>地址后默认会生成一条缺省路由，作为三层网关。</a:t>
            </a:r>
            <a:endParaRPr lang="en-US" altLang="zh-CN" dirty="0"/>
          </a:p>
          <a:p>
            <a:pPr lvl="1"/>
            <a:r>
              <a:rPr lang="zh-CN" altLang="en-US" dirty="0"/>
              <a:t>不同网段之间：汇聚、核心、出口路由器使用</a:t>
            </a:r>
            <a:r>
              <a:rPr lang="en-US" altLang="zh-CN" dirty="0"/>
              <a:t>OSPF</a:t>
            </a:r>
            <a:r>
              <a:rPr lang="zh-CN" altLang="en-US" dirty="0"/>
              <a:t>发布路由</a:t>
            </a:r>
            <a:endParaRPr lang="en-US" altLang="zh-CN" dirty="0"/>
          </a:p>
          <a:p>
            <a:pPr lvl="1"/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台核心交换机，通过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OSPF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等价路由进行保护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参考资料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计算机网络实验手册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以太交换机产品产品文档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配置指南（命令行）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单播路由配置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-&gt;OSPF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OSPF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的基本功能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/OSPF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配置举例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OSPF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基本功能示例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以太交换机产品产品文档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配置指南（命令行）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单播路由配置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路由概述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路由原理描述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负载分担与路由备份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0136" y="977887"/>
            <a:ext cx="6384946" cy="3896269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 bwMode="auto">
          <a:xfrm>
            <a:off x="8355718" y="1317894"/>
            <a:ext cx="1324303" cy="29787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43407" y="1205219"/>
            <a:ext cx="748923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设备冗余</a:t>
            </a:r>
            <a:endParaRPr lang="zh-CN" altLang="en-US" sz="1100" dirty="0"/>
          </a:p>
        </p:txBody>
      </p:sp>
      <p:sp>
        <p:nvSpPr>
          <p:cNvPr id="19" name="椭圆 18"/>
          <p:cNvSpPr/>
          <p:nvPr/>
        </p:nvSpPr>
        <p:spPr bwMode="auto">
          <a:xfrm>
            <a:off x="8096470" y="1752754"/>
            <a:ext cx="630621" cy="463929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9259608" y="1806836"/>
            <a:ext cx="630621" cy="463929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69965" y="1872043"/>
            <a:ext cx="748923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链路冗余</a:t>
            </a:r>
            <a:endParaRPr lang="zh-CN" altLang="en-US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64706" y="1936436"/>
            <a:ext cx="748923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链路冗余</a:t>
            </a:r>
            <a:endParaRPr lang="zh-CN" altLang="en-US" sz="11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723986" y="1723108"/>
            <a:ext cx="585417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OSPF </a:t>
            </a:r>
            <a:endParaRPr lang="zh-CN" altLang="en-US" sz="11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857036" y="3766207"/>
            <a:ext cx="623889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DHCP </a:t>
            </a:r>
            <a:endParaRPr lang="zh-CN" altLang="en-US" sz="11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50094" y="2683864"/>
            <a:ext cx="508473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网关</a:t>
            </a:r>
            <a:r>
              <a:rPr lang="en-US" altLang="zh-CN" sz="1100" dirty="0"/>
              <a:t> </a:t>
            </a:r>
            <a:endParaRPr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489740" y="3641246"/>
            <a:ext cx="623889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DHCP </a:t>
            </a:r>
            <a:endParaRPr lang="zh-CN" altLang="en-US" sz="11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635992" y="2709617"/>
            <a:ext cx="508473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网关</a:t>
            </a:r>
            <a:r>
              <a:rPr lang="en-US" altLang="zh-CN" sz="1100" dirty="0"/>
              <a:t> </a:t>
            </a:r>
            <a:endParaRPr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6757534" y="5174087"/>
            <a:ext cx="527771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、路由冗余保护原理是怎样的？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、数据面如何实现多个冗余路径的？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小彩蛋：交换机间直连地址突然不通了？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567190" y="3768886"/>
            <a:ext cx="508473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静态</a:t>
            </a:r>
            <a:r>
              <a:rPr lang="en-US" altLang="zh-CN" sz="1100" dirty="0"/>
              <a:t> </a:t>
            </a:r>
            <a:endParaRPr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6556374" y="1271354"/>
            <a:ext cx="1704313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环路：</a:t>
            </a:r>
            <a:r>
              <a:rPr lang="en-US" altLang="zh-CN" sz="1100" dirty="0"/>
              <a:t>undo </a:t>
            </a:r>
            <a:r>
              <a:rPr lang="en-US" altLang="zh-CN" sz="1100" dirty="0" err="1"/>
              <a:t>stp</a:t>
            </a:r>
            <a:r>
              <a:rPr lang="en-US" altLang="zh-CN" sz="1100" dirty="0"/>
              <a:t> enable</a:t>
            </a:r>
            <a:endParaRPr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9806786" y="1245295"/>
            <a:ext cx="1704313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环路：</a:t>
            </a:r>
            <a:r>
              <a:rPr lang="en-US" altLang="zh-CN" sz="1100" dirty="0"/>
              <a:t>undo </a:t>
            </a:r>
            <a:r>
              <a:rPr lang="en-US" altLang="zh-CN" sz="1100" dirty="0" err="1"/>
              <a:t>stp</a:t>
            </a:r>
            <a:r>
              <a:rPr lang="en-US" altLang="zh-CN" sz="1100" dirty="0"/>
              <a:t> enable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-22008" y="2330"/>
            <a:ext cx="10308167" cy="868363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、校区内路由规划：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internet</a:t>
            </a:r>
            <a:r>
              <a:rPr lang="zh-CN" altLang="en-US" dirty="0"/>
              <a:t>出口路由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237" name="内容占位符 16"/>
          <p:cNvSpPr>
            <a:spLocks noGrp="1"/>
          </p:cNvSpPr>
          <p:nvPr>
            <p:ph idx="1"/>
          </p:nvPr>
        </p:nvSpPr>
        <p:spPr>
          <a:xfrm>
            <a:off x="319607" y="738467"/>
            <a:ext cx="6625688" cy="6056376"/>
          </a:xfrm>
        </p:spPr>
        <p:txBody>
          <a:bodyPr/>
          <a:lstStyle/>
          <a:p>
            <a:pPr lvl="0"/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zh-CN" altLang="en-US" dirty="0"/>
              <a:t>校区内不引入运营商路由</a:t>
            </a:r>
            <a:endParaRPr lang="zh-CN" altLang="en-US" dirty="0"/>
          </a:p>
          <a:p>
            <a:pPr lvl="1"/>
            <a:r>
              <a:rPr lang="zh-CN" altLang="en-US" dirty="0"/>
              <a:t>校区内网动态感知出口路由</a:t>
            </a:r>
            <a:endParaRPr lang="zh-CN" altLang="en-US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0000"/>
                </a:solidFill>
              </a:rPr>
              <a:t>实施方案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/>
              <a:t>出口路由器设置缺省静态路由，指向运营商出口路由器。</a:t>
            </a:r>
            <a:endParaRPr lang="en-US" altLang="zh-CN" dirty="0"/>
          </a:p>
          <a:p>
            <a:pPr lvl="1"/>
            <a:r>
              <a:rPr lang="zh-CN" altLang="en-US" dirty="0"/>
              <a:t>出口路由器与核心交换启动</a:t>
            </a:r>
            <a:r>
              <a:rPr lang="en-US" altLang="zh-CN" dirty="0"/>
              <a:t>OSPF</a:t>
            </a:r>
            <a:endParaRPr lang="en-US" altLang="zh-CN" dirty="0"/>
          </a:p>
          <a:p>
            <a:pPr lvl="1"/>
            <a:r>
              <a:rPr lang="zh-CN" altLang="en-US" dirty="0"/>
              <a:t>缺省路由通过</a:t>
            </a:r>
            <a:r>
              <a:rPr lang="en-US" altLang="zh-CN" dirty="0"/>
              <a:t>OSPF</a:t>
            </a:r>
            <a:r>
              <a:rPr lang="zh-CN" altLang="en-US" dirty="0"/>
              <a:t>发布到内网中</a:t>
            </a:r>
            <a:endParaRPr lang="en-US" altLang="zh-CN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参考资料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计算机网络实验手册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NetEngine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产品文档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配置指南（命令行）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单播路由配置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 OSPF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OSPF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的基本功能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/OSPF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配置举例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OSPF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基本功能示例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NetEngine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产品文档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配置指南（命令行）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单播路由配置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静态路由配置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静态路由配置举例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IPv4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静态路由示例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1200" dirty="0"/>
              <a:t>缺省路由发布：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NetEngine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产品文档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配置指南（命令行）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单播路由配置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 OSPF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OSPF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的路由信息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OSPF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将缺省路由通告到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OSPF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路由区域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7383" y="1573817"/>
            <a:ext cx="3924848" cy="1524213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784530" y="2002487"/>
            <a:ext cx="1473480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OSPF </a:t>
            </a:r>
            <a:r>
              <a:rPr lang="zh-CN" altLang="en-US" sz="1100" dirty="0"/>
              <a:t>引入缺省路由</a:t>
            </a:r>
            <a:r>
              <a:rPr lang="en-US" altLang="zh-CN" sz="1100" dirty="0"/>
              <a:t> </a:t>
            </a:r>
            <a:endParaRPr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8784530" y="1312207"/>
            <a:ext cx="1072730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缺省静态路由</a:t>
            </a:r>
            <a:r>
              <a:rPr lang="en-US" altLang="zh-CN" sz="1100" dirty="0"/>
              <a:t> </a:t>
            </a:r>
            <a:endParaRPr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7529289" y="4151940"/>
            <a:ext cx="398396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、缺省路由的作用及其转发原理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-22008" y="2330"/>
            <a:ext cx="10308167" cy="86836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Inter</a:t>
            </a:r>
            <a:r>
              <a:rPr lang="zh-CN" altLang="en-US" dirty="0"/>
              <a:t>出口规划：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7" name="内容占位符 16"/>
          <p:cNvSpPr>
            <a:spLocks noGrp="1"/>
          </p:cNvSpPr>
          <p:nvPr>
            <p:ph idx="1"/>
          </p:nvPr>
        </p:nvSpPr>
        <p:spPr>
          <a:xfrm>
            <a:off x="327643" y="744571"/>
            <a:ext cx="11664660" cy="5141225"/>
          </a:xfrm>
        </p:spPr>
        <p:txBody>
          <a:bodyPr/>
          <a:lstStyle/>
          <a:p>
            <a:pPr lvl="0"/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zh-CN" altLang="en-US" dirty="0"/>
              <a:t>校园网私网访问公网，需要进行</a:t>
            </a:r>
            <a:r>
              <a:rPr lang="en-US" altLang="zh-CN" dirty="0"/>
              <a:t>NAT</a:t>
            </a:r>
            <a:r>
              <a:rPr lang="zh-CN" altLang="en-US" dirty="0"/>
              <a:t>地址转换</a:t>
            </a:r>
            <a:endParaRPr lang="en-US" altLang="zh-CN" dirty="0"/>
          </a:p>
          <a:p>
            <a:pPr lvl="1"/>
            <a:r>
              <a:rPr lang="zh-CN" altLang="en-US" dirty="0"/>
              <a:t>校外网络只允许访问特定校内的主机，其它不能访问</a:t>
            </a:r>
            <a:endParaRPr lang="en-US" altLang="zh-CN" dirty="0"/>
          </a:p>
          <a:p>
            <a:pPr lvl="0"/>
            <a:r>
              <a:rPr lang="zh-CN" altLang="en-US" dirty="0"/>
              <a:t>实施方案：</a:t>
            </a:r>
            <a:endParaRPr lang="en-US" altLang="zh-CN" dirty="0"/>
          </a:p>
          <a:p>
            <a:pPr lvl="1"/>
            <a:r>
              <a:rPr lang="zh-CN" altLang="en-US" dirty="0"/>
              <a:t>出口路由器部署</a:t>
            </a:r>
            <a:r>
              <a:rPr lang="en-US" altLang="zh-CN" dirty="0"/>
              <a:t>NAT</a:t>
            </a:r>
            <a:endParaRPr lang="en-US" altLang="zh-CN" dirty="0"/>
          </a:p>
          <a:p>
            <a:pPr lvl="1"/>
            <a:r>
              <a:rPr lang="zh-CN" altLang="en-US" dirty="0"/>
              <a:t>出口路由器部署 </a:t>
            </a:r>
            <a:r>
              <a:rPr lang="en-US" altLang="zh-CN" dirty="0"/>
              <a:t>ACL</a:t>
            </a:r>
            <a:r>
              <a:rPr lang="zh-CN" altLang="en-US" dirty="0"/>
              <a:t>包过滤防火墙功能，校外网络只能访问</a:t>
            </a:r>
            <a:r>
              <a:rPr lang="en-US" altLang="zh-CN" dirty="0"/>
              <a:t>PC</a:t>
            </a:r>
            <a:r>
              <a:rPr lang="zh-CN" altLang="en-US" dirty="0"/>
              <a:t>机，不能访问摄像头</a:t>
            </a:r>
            <a:r>
              <a:rPr lang="en-US" altLang="zh-CN" dirty="0"/>
              <a:t>(*</a:t>
            </a:r>
            <a:r>
              <a:rPr lang="zh-CN" altLang="en-US" dirty="0"/>
              <a:t>需设置运营商路由器能访问校园内网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运营商路由器部署静态路由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PC</a:t>
            </a:r>
            <a:r>
              <a:rPr lang="zh-CN" altLang="en-US" dirty="0"/>
              <a:t>机共享网络，利用东大校园网模拟接到</a:t>
            </a:r>
            <a:r>
              <a:rPr lang="en-US" altLang="zh-CN" dirty="0"/>
              <a:t>internet </a:t>
            </a:r>
            <a:r>
              <a:rPr lang="zh-CN" altLang="en-US" dirty="0"/>
              <a:t>中</a:t>
            </a:r>
            <a:endParaRPr lang="en-US" altLang="zh-CN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参考资料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计算机网络实验手册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》4.7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章节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NetEngine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产品文档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配置指南（命令行）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业务配置指南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-&gt;NAT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-&gt;NAT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配置举例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配置内网主机访问外网示例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NetEngine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产品文档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配置指南（命令行）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安全配置指南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防火墙配置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防火墙配置举例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包过滤防火墙典型示例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通过校园网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Wifi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Internet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，参考：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"/>
              </a:rPr>
              <a:t>https://cloud.tencent.com/developer/article/1678119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kern="1200" dirty="0">
                <a:solidFill>
                  <a:srgbClr val="000000"/>
                </a:solidFill>
                <a:cs typeface="+mn-cs"/>
              </a:rPr>
              <a:t>*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solidFill>
                  <a:srgbClr val="000000"/>
                </a:solidFill>
              </a:rPr>
              <a:t>运营商通常不会知道校园网内部路由情况。本用例只是为了展示</a:t>
            </a:r>
            <a:r>
              <a:rPr lang="en-US" altLang="zh-CN" sz="1200" dirty="0">
                <a:solidFill>
                  <a:srgbClr val="000000"/>
                </a:solidFill>
              </a:rPr>
              <a:t>NAT </a:t>
            </a:r>
            <a:r>
              <a:rPr lang="zh-CN" altLang="en-US" sz="1200" dirty="0">
                <a:solidFill>
                  <a:srgbClr val="000000"/>
                </a:solidFill>
              </a:rPr>
              <a:t>不能替代防火墙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24" y="524206"/>
            <a:ext cx="3286584" cy="198147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792682" y="627137"/>
            <a:ext cx="3071675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PC</a:t>
            </a:r>
            <a:r>
              <a:rPr lang="zh-CN" altLang="en-US" sz="1100" dirty="0"/>
              <a:t>机使用</a:t>
            </a:r>
            <a:r>
              <a:rPr lang="en-US" altLang="zh-CN" sz="1100" dirty="0"/>
              <a:t>windows</a:t>
            </a:r>
            <a:r>
              <a:rPr lang="zh-CN" altLang="en-US" sz="1100" dirty="0"/>
              <a:t>共享网络，接入东大校园网</a:t>
            </a:r>
            <a:endParaRPr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9012994" y="2179868"/>
            <a:ext cx="479618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NAT</a:t>
            </a:r>
            <a:endParaRPr lang="zh-CN" altLang="en-US" sz="1100" dirty="0"/>
          </a:p>
        </p:txBody>
      </p:sp>
      <p:sp>
        <p:nvSpPr>
          <p:cNvPr id="4" name="文本框 3"/>
          <p:cNvSpPr txBox="1"/>
          <p:nvPr/>
        </p:nvSpPr>
        <p:spPr>
          <a:xfrm>
            <a:off x="9012994" y="1854054"/>
            <a:ext cx="607859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防火墙</a:t>
            </a:r>
            <a:endParaRPr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6887434" y="4096006"/>
            <a:ext cx="485897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、两个私网终端 </a:t>
            </a:r>
            <a:r>
              <a:rPr lang="en-US" altLang="zh-CN" dirty="0"/>
              <a:t>P2P </a:t>
            </a:r>
            <a:r>
              <a:rPr lang="zh-CN" altLang="en-US" dirty="0"/>
              <a:t>流量如何穿透</a:t>
            </a:r>
            <a:r>
              <a:rPr lang="en-US" altLang="zh-CN" dirty="0"/>
              <a:t>NAT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9413705" y="1384139"/>
            <a:ext cx="1031051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运营商路由器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-22008" y="2330"/>
            <a:ext cx="10308167" cy="868363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、校区间路由规划：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237" name="内容占位符 16"/>
          <p:cNvSpPr>
            <a:spLocks noGrp="1"/>
          </p:cNvSpPr>
          <p:nvPr>
            <p:ph idx="1"/>
          </p:nvPr>
        </p:nvSpPr>
        <p:spPr>
          <a:xfrm>
            <a:off x="212028" y="607183"/>
            <a:ext cx="11685682" cy="5814638"/>
          </a:xfrm>
        </p:spPr>
        <p:txBody>
          <a:bodyPr/>
          <a:lstStyle/>
          <a:p>
            <a:pPr lvl="0"/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个小组通过</a:t>
            </a:r>
            <a:r>
              <a:rPr lang="en-US" altLang="zh-CN" dirty="0"/>
              <a:t>EBGP</a:t>
            </a:r>
            <a:r>
              <a:rPr lang="zh-CN" altLang="en-US" dirty="0"/>
              <a:t>组网，小组间可以路由互通</a:t>
            </a:r>
            <a:endParaRPr lang="zh-CN" altLang="en-US" dirty="0"/>
          </a:p>
          <a:p>
            <a:pPr lvl="1"/>
            <a:r>
              <a:rPr lang="zh-CN" altLang="en-US" dirty="0"/>
              <a:t>小组间可以通过策略控制小组间路由发布</a:t>
            </a:r>
            <a:endParaRPr lang="zh-CN" altLang="en-US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0000"/>
                </a:solidFill>
              </a:rPr>
              <a:t>实施方案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/>
              <a:t>小组间互通：</a:t>
            </a:r>
            <a:endParaRPr lang="en-US" altLang="zh-CN" dirty="0"/>
          </a:p>
          <a:p>
            <a:pPr lvl="2"/>
            <a:r>
              <a:rPr lang="zh-CN" altLang="en-US" dirty="0"/>
              <a:t>小组间使用</a:t>
            </a:r>
            <a:r>
              <a:rPr lang="en-US" altLang="zh-CN" dirty="0"/>
              <a:t>EBGP</a:t>
            </a:r>
            <a:r>
              <a:rPr lang="zh-CN" altLang="en-US" dirty="0"/>
              <a:t>发布路由；</a:t>
            </a:r>
            <a:r>
              <a:rPr lang="zh-CN" altLang="en-US" b="1" dirty="0">
                <a:solidFill>
                  <a:srgbClr val="FF0000"/>
                </a:solidFill>
              </a:rPr>
              <a:t>小组内</a:t>
            </a:r>
            <a:r>
              <a:rPr lang="en-US" altLang="zh-CN" b="1" dirty="0">
                <a:solidFill>
                  <a:srgbClr val="FF0000"/>
                </a:solidFill>
              </a:rPr>
              <a:t>EBGP/OSPF</a:t>
            </a:r>
            <a:r>
              <a:rPr lang="zh-CN" altLang="en-US" b="1" dirty="0">
                <a:solidFill>
                  <a:srgbClr val="FF0000"/>
                </a:solidFill>
              </a:rPr>
              <a:t>相互引入路由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小组间</a:t>
            </a:r>
            <a:r>
              <a:rPr lang="en-US" altLang="zh-CN" dirty="0"/>
              <a:t>PC</a:t>
            </a:r>
            <a:r>
              <a:rPr lang="zh-CN" altLang="en-US" dirty="0"/>
              <a:t>机可以互访</a:t>
            </a:r>
            <a:endParaRPr lang="en-US" altLang="zh-CN" dirty="0"/>
          </a:p>
          <a:p>
            <a:pPr lvl="1"/>
            <a:r>
              <a:rPr lang="zh-CN" altLang="en-US" dirty="0"/>
              <a:t>小组间控制互访：使用</a:t>
            </a:r>
            <a:r>
              <a:rPr lang="en-US" altLang="zh-CN" dirty="0" err="1"/>
              <a:t>AS_Path</a:t>
            </a:r>
            <a:r>
              <a:rPr lang="zh-CN" altLang="en-US" dirty="0"/>
              <a:t>过滤策略控制小组间互通</a:t>
            </a:r>
            <a:endParaRPr lang="en-US" altLang="zh-CN" dirty="0"/>
          </a:p>
          <a:p>
            <a:pPr lvl="2"/>
            <a:r>
              <a:rPr lang="zh-CN" altLang="en-US" dirty="0"/>
              <a:t>小组</a:t>
            </a:r>
            <a:r>
              <a:rPr lang="en-US" altLang="zh-CN" dirty="0"/>
              <a:t>1 deny</a:t>
            </a:r>
            <a:r>
              <a:rPr lang="zh-CN" altLang="en-US" dirty="0"/>
              <a:t>向小组</a:t>
            </a:r>
            <a:r>
              <a:rPr lang="en-US" altLang="zh-CN" dirty="0"/>
              <a:t>2</a:t>
            </a:r>
            <a:r>
              <a:rPr lang="zh-CN" altLang="en-US" dirty="0"/>
              <a:t>发布小组</a:t>
            </a:r>
            <a:r>
              <a:rPr lang="en-US" altLang="zh-CN" dirty="0"/>
              <a:t>3 </a:t>
            </a:r>
            <a:r>
              <a:rPr lang="zh-CN" altLang="en-US" dirty="0"/>
              <a:t>路由；小组</a:t>
            </a:r>
            <a:r>
              <a:rPr lang="en-US" altLang="zh-CN" dirty="0"/>
              <a:t>1 deny</a:t>
            </a:r>
            <a:r>
              <a:rPr lang="zh-CN" altLang="en-US" dirty="0"/>
              <a:t>向小组</a:t>
            </a:r>
            <a:r>
              <a:rPr lang="en-US" altLang="zh-CN" dirty="0"/>
              <a:t>3</a:t>
            </a:r>
            <a:r>
              <a:rPr lang="zh-CN" altLang="en-US" dirty="0"/>
              <a:t>发布小组</a:t>
            </a:r>
            <a:r>
              <a:rPr lang="en-US" altLang="zh-CN" dirty="0"/>
              <a:t>2 </a:t>
            </a:r>
            <a:r>
              <a:rPr lang="zh-CN" altLang="en-US" dirty="0"/>
              <a:t>路由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0000"/>
                </a:solidFill>
              </a:rPr>
              <a:t>小组</a:t>
            </a:r>
            <a:r>
              <a:rPr lang="en-US" altLang="zh-CN" dirty="0">
                <a:solidFill>
                  <a:srgbClr val="000000"/>
                </a:solidFill>
              </a:rPr>
              <a:t>1 PC  </a:t>
            </a:r>
            <a:r>
              <a:rPr lang="zh-CN" altLang="en-US" dirty="0">
                <a:solidFill>
                  <a:srgbClr val="000000"/>
                </a:solidFill>
              </a:rPr>
              <a:t>能访问小组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，小组</a:t>
            </a:r>
            <a:r>
              <a:rPr lang="en-US" altLang="zh-CN" dirty="0">
                <a:solidFill>
                  <a:srgbClr val="000000"/>
                </a:solidFill>
              </a:rPr>
              <a:t>3 PC</a:t>
            </a:r>
            <a:r>
              <a:rPr lang="zh-CN" altLang="en-US" dirty="0">
                <a:solidFill>
                  <a:srgbClr val="000000"/>
                </a:solidFill>
              </a:rPr>
              <a:t>；小组</a:t>
            </a:r>
            <a:r>
              <a:rPr lang="en-US" altLang="zh-CN" dirty="0">
                <a:solidFill>
                  <a:srgbClr val="000000"/>
                </a:solidFill>
              </a:rPr>
              <a:t>2 PC</a:t>
            </a:r>
            <a:r>
              <a:rPr lang="zh-CN" altLang="en-US" dirty="0">
                <a:solidFill>
                  <a:srgbClr val="000000"/>
                </a:solidFill>
              </a:rPr>
              <a:t>不能访问小组</a:t>
            </a:r>
            <a:r>
              <a:rPr lang="en-US" altLang="zh-CN" dirty="0">
                <a:solidFill>
                  <a:srgbClr val="000000"/>
                </a:solidFill>
              </a:rPr>
              <a:t>3 PC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参考资料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NetEngine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产品文档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配置指南（命令行）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单播路由配置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-&gt;BGP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BGP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的基本功能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/BGP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配置举例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BGP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基本功能示例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1200" kern="1200" dirty="0">
                <a:solidFill>
                  <a:srgbClr val="000000"/>
                </a:solidFill>
                <a:cs typeface="+mn-cs"/>
              </a:rPr>
              <a:t>策略控制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NetEngine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产品文档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配置指南（命令行）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 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单播路由配置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-&gt;BGP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-&gt;BGP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配置举例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AS_Path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过滤器示例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</a:t>
            </a:r>
            <a:r>
              <a:rPr lang="zh-CN" altLang="en-US" sz="1200" dirty="0">
                <a:solidFill>
                  <a:srgbClr val="000000"/>
                </a:solidFill>
              </a:rPr>
              <a:t>注意：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园区间通常使用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OSPF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发布路由，本实验仅作为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BGP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学习使用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2250" y="5837528"/>
            <a:ext cx="485897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BGP </a:t>
            </a:r>
            <a:r>
              <a:rPr lang="zh-CN" altLang="en-US" dirty="0"/>
              <a:t>与</a:t>
            </a:r>
            <a:r>
              <a:rPr lang="en-US" altLang="zh-CN" dirty="0"/>
              <a:t>OSPF </a:t>
            </a:r>
            <a:r>
              <a:rPr lang="zh-CN" altLang="en-US" dirty="0"/>
              <a:t>应用场景的差别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3111" y="850655"/>
            <a:ext cx="1448002" cy="21053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4928" y="2557072"/>
            <a:ext cx="1448002" cy="21053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3226" y="1001498"/>
            <a:ext cx="1448002" cy="2105319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 bwMode="auto">
          <a:xfrm>
            <a:off x="7366228" y="1026234"/>
            <a:ext cx="1937810" cy="16879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7447112" y="1026234"/>
            <a:ext cx="3389809" cy="879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6466051" y="848989"/>
            <a:ext cx="615874" cy="43088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小组</a:t>
            </a:r>
            <a:r>
              <a:rPr lang="en-US" altLang="zh-CN" sz="1100" dirty="0"/>
              <a:t>1</a:t>
            </a:r>
            <a:endParaRPr lang="en-US" altLang="zh-CN" sz="1100" dirty="0"/>
          </a:p>
          <a:p>
            <a:r>
              <a:rPr lang="en-US" altLang="zh-CN" sz="1100" dirty="0"/>
              <a:t>AS 10 </a:t>
            </a:r>
            <a:endParaRPr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7474259" y="739888"/>
            <a:ext cx="2018501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export </a:t>
            </a:r>
            <a:r>
              <a:rPr lang="zh-CN" altLang="en-US" sz="1100" dirty="0"/>
              <a:t>策略： </a:t>
            </a:r>
            <a:r>
              <a:rPr lang="en-US" altLang="zh-CN" sz="1100" dirty="0"/>
              <a:t>deny AS 30 </a:t>
            </a:r>
            <a:r>
              <a:rPr lang="zh-CN" altLang="en-US" sz="1100" dirty="0"/>
              <a:t> </a:t>
            </a:r>
            <a:r>
              <a:rPr lang="en-US" altLang="zh-CN" sz="1100" dirty="0"/>
              <a:t> </a:t>
            </a:r>
            <a:endParaRPr lang="zh-CN" altLang="en-US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1071878" y="739426"/>
            <a:ext cx="615874" cy="43088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小组</a:t>
            </a:r>
            <a:r>
              <a:rPr lang="en-US" altLang="zh-CN" sz="1100" dirty="0"/>
              <a:t>2</a:t>
            </a:r>
            <a:endParaRPr lang="en-US" altLang="zh-CN" sz="1100" dirty="0"/>
          </a:p>
          <a:p>
            <a:r>
              <a:rPr lang="en-US" altLang="zh-CN" sz="1100" dirty="0"/>
              <a:t>AS 20 </a:t>
            </a:r>
            <a:endParaRPr lang="zh-CN" altLang="en-US" sz="11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77237" y="2592340"/>
            <a:ext cx="615874" cy="43088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小组</a:t>
            </a:r>
            <a:r>
              <a:rPr lang="en-US" altLang="zh-CN" sz="1100" dirty="0"/>
              <a:t>3</a:t>
            </a:r>
            <a:endParaRPr lang="en-US" altLang="zh-CN" sz="1100" dirty="0"/>
          </a:p>
          <a:p>
            <a:r>
              <a:rPr lang="en-US" altLang="zh-CN" sz="1100" dirty="0"/>
              <a:t>AS 30 </a:t>
            </a:r>
            <a:endParaRPr lang="zh-CN" altLang="en-US" sz="1100" dirty="0"/>
          </a:p>
        </p:txBody>
      </p:sp>
      <p:sp>
        <p:nvSpPr>
          <p:cNvPr id="24" name="文本框 23"/>
          <p:cNvSpPr txBox="1"/>
          <p:nvPr/>
        </p:nvSpPr>
        <p:spPr>
          <a:xfrm rot="2546369">
            <a:off x="7032647" y="1772509"/>
            <a:ext cx="2060179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 export </a:t>
            </a:r>
            <a:r>
              <a:rPr lang="zh-CN" altLang="en-US" sz="1100" dirty="0"/>
              <a:t>策略： </a:t>
            </a:r>
            <a:r>
              <a:rPr lang="en-US" altLang="zh-CN" sz="1100" dirty="0"/>
              <a:t>deny AS </a:t>
            </a:r>
            <a:r>
              <a:rPr lang="en-US" altLang="zh-CN" sz="1100" dirty="0" smtClean="0"/>
              <a:t>20 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 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实验目标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使用已学习的网络技术，组合构建一张校园园区网络</a:t>
            </a:r>
            <a:endParaRPr lang="zh-CN" altLang="en-US" dirty="0"/>
          </a:p>
          <a:p>
            <a:r>
              <a:rPr lang="zh-CN" altLang="zh-CN" dirty="0"/>
              <a:t>综合运用网络技术，实践网络工程能力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-22008" y="2330"/>
            <a:ext cx="10308167" cy="868363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、校外终端接入：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237" name="内容占位符 16"/>
          <p:cNvSpPr>
            <a:spLocks noGrp="1"/>
          </p:cNvSpPr>
          <p:nvPr>
            <p:ph idx="1"/>
          </p:nvPr>
        </p:nvSpPr>
        <p:spPr>
          <a:xfrm>
            <a:off x="265619" y="908879"/>
            <a:ext cx="7533057" cy="5449879"/>
          </a:xfrm>
        </p:spPr>
        <p:txBody>
          <a:bodyPr/>
          <a:lstStyle/>
          <a:p>
            <a:pPr lvl="0"/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zh-CN" altLang="en-US" dirty="0"/>
              <a:t>校园外网访问校园网，需要使用</a:t>
            </a:r>
            <a:r>
              <a:rPr lang="en-US" altLang="zh-CN" dirty="0"/>
              <a:t>VPN</a:t>
            </a:r>
            <a:r>
              <a:rPr lang="zh-CN" altLang="en-US" dirty="0"/>
              <a:t>接入</a:t>
            </a:r>
            <a:endParaRPr lang="en-US" altLang="zh-CN" dirty="0"/>
          </a:p>
          <a:p>
            <a:pPr lvl="0"/>
            <a:r>
              <a:rPr lang="zh-CN" altLang="en-US" dirty="0"/>
              <a:t>实施方案：</a:t>
            </a:r>
            <a:r>
              <a:rPr lang="en-US" altLang="zh-CN" dirty="0"/>
              <a:t>*</a:t>
            </a:r>
            <a:endParaRPr lang="en-US" altLang="zh-CN" dirty="0"/>
          </a:p>
          <a:p>
            <a:pPr lvl="1"/>
            <a:r>
              <a:rPr lang="zh-CN" altLang="en-US" dirty="0"/>
              <a:t>出口路由器部署</a:t>
            </a:r>
            <a:r>
              <a:rPr lang="en-US" altLang="zh-CN" dirty="0"/>
              <a:t>L2TP VPN</a:t>
            </a:r>
            <a:r>
              <a:rPr lang="zh-CN" altLang="en-US" dirty="0"/>
              <a:t>。</a:t>
            </a:r>
            <a:r>
              <a:rPr lang="en-US" altLang="zh-CN" dirty="0"/>
              <a:t>PC</a:t>
            </a:r>
            <a:r>
              <a:rPr lang="zh-CN" altLang="en-US" dirty="0"/>
              <a:t>安装</a:t>
            </a:r>
            <a:r>
              <a:rPr lang="en-US" altLang="zh-CN" dirty="0" err="1"/>
              <a:t>UniVPN</a:t>
            </a:r>
            <a:r>
              <a:rPr lang="zh-CN" altLang="en-US" dirty="0"/>
              <a:t>客户端，</a:t>
            </a:r>
            <a:r>
              <a:rPr lang="en-US" altLang="zh-CN" dirty="0"/>
              <a:t>VPN</a:t>
            </a:r>
            <a:r>
              <a:rPr lang="zh-CN" altLang="en-US" dirty="0"/>
              <a:t>接入网络</a:t>
            </a:r>
            <a:endParaRPr lang="en-US" altLang="zh-CN" dirty="0"/>
          </a:p>
          <a:p>
            <a:pPr lvl="1"/>
            <a:r>
              <a:rPr lang="en-US" altLang="zh-CN" dirty="0"/>
              <a:t>LNS </a:t>
            </a:r>
            <a:r>
              <a:rPr lang="zh-CN" altLang="en-US" dirty="0"/>
              <a:t>地址池使用内网 </a:t>
            </a:r>
            <a:r>
              <a:rPr lang="en-US" altLang="zh-CN" dirty="0"/>
              <a:t>10.x.220.0/24 </a:t>
            </a:r>
            <a:r>
              <a:rPr lang="zh-CN" altLang="en-US" dirty="0"/>
              <a:t>网段</a:t>
            </a:r>
            <a:endParaRPr lang="en-US" altLang="zh-CN" dirty="0"/>
          </a:p>
          <a:p>
            <a:pPr lvl="1"/>
            <a:r>
              <a:rPr lang="zh-CN" altLang="en-US" dirty="0"/>
              <a:t>部署 </a:t>
            </a:r>
            <a:r>
              <a:rPr lang="en-US" altLang="zh-CN" dirty="0"/>
              <a:t>ACL</a:t>
            </a:r>
            <a:r>
              <a:rPr lang="zh-CN" altLang="en-US" dirty="0"/>
              <a:t>包过滤防火墙功能，</a:t>
            </a:r>
            <a:r>
              <a:rPr lang="en-US" altLang="zh-CN" dirty="0"/>
              <a:t>L2TP</a:t>
            </a:r>
            <a:r>
              <a:rPr lang="zh-CN" altLang="en-US" dirty="0"/>
              <a:t>用户只能访问</a:t>
            </a:r>
            <a:r>
              <a:rPr lang="en-US" altLang="zh-CN" dirty="0"/>
              <a:t>PC</a:t>
            </a:r>
            <a:r>
              <a:rPr lang="zh-CN" altLang="en-US" dirty="0"/>
              <a:t>机，不能访问摄像头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参考资料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VPN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"/>
              </a:rPr>
              <a:t>https://www.bilibili.com/video/BV1KY411t75D/?spm_id_from=333.337.search-card.all.click&amp;vd_source=1d918a3a7e06a5491583f01c90116582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L2TP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https://blog.csdn.net/qq_38265137/article/details/100005648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UniVPN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客户端下载地址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indent="-301625">
              <a:buClr>
                <a:srgbClr val="808080"/>
              </a:buClr>
              <a:buSzPct val="60000"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http://www.leagsoft.com/doc/article/103107.html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1200" kern="1200" dirty="0">
                <a:solidFill>
                  <a:srgbClr val="000000"/>
                </a:solidFill>
                <a:cs typeface="+mn-cs"/>
              </a:rPr>
              <a:t>L2TP</a:t>
            </a:r>
            <a:r>
              <a:rPr lang="zh-CN" altLang="en-US" sz="1200" kern="1200" dirty="0">
                <a:solidFill>
                  <a:srgbClr val="000000"/>
                </a:solidFill>
                <a:cs typeface="+mn-cs"/>
              </a:rPr>
              <a:t>配置方法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https://support.huawei.com/enterprise/zh/doc/EDOC1100130778/17ea14e3</a:t>
            </a:r>
            <a:endParaRPr lang="en-US" altLang="zh-CN" sz="1200" kern="1200" dirty="0">
              <a:solidFill>
                <a:srgbClr val="000000"/>
              </a:solidFill>
              <a:cs typeface="+mn-cs"/>
            </a:endParaRPr>
          </a:p>
          <a:p>
            <a:pPr marL="0" indent="0">
              <a:buNone/>
            </a:pPr>
            <a:endParaRPr lang="en-US" altLang="zh-CN" sz="1200" kern="0" dirty="0"/>
          </a:p>
          <a:p>
            <a:pPr marL="0" indent="0">
              <a:buNone/>
            </a:pPr>
            <a:r>
              <a:rPr lang="en-US" altLang="zh-CN" sz="1200" kern="0" dirty="0"/>
              <a:t>* </a:t>
            </a:r>
            <a:r>
              <a:rPr lang="zh-CN" altLang="en-US" sz="1200" dirty="0"/>
              <a:t>注意</a:t>
            </a:r>
            <a:r>
              <a:rPr lang="zh-CN" altLang="en-US" sz="1200" kern="0" dirty="0"/>
              <a:t>：</a:t>
            </a:r>
            <a:endParaRPr lang="en-US" altLang="zh-CN" sz="1200" kern="0" dirty="0"/>
          </a:p>
          <a:p>
            <a:pPr marL="0" indent="0">
              <a:buNone/>
            </a:pPr>
            <a:r>
              <a:rPr lang="zh-CN" altLang="en-US" sz="1200" kern="0" dirty="0"/>
              <a:t>现网应用最广泛的</a:t>
            </a:r>
            <a:r>
              <a:rPr lang="en-US" altLang="zh-CN" sz="1200" kern="0" dirty="0"/>
              <a:t>VPN</a:t>
            </a:r>
            <a:r>
              <a:rPr lang="zh-CN" altLang="en-US" sz="1200" kern="0" dirty="0"/>
              <a:t>接入方式是</a:t>
            </a:r>
            <a:r>
              <a:rPr lang="en-US" altLang="zh-CN" sz="1200" kern="0" dirty="0"/>
              <a:t>SSL VPN</a:t>
            </a:r>
            <a:r>
              <a:rPr lang="zh-CN" altLang="en-US" sz="1200" kern="0" dirty="0"/>
              <a:t>。实验设备限制，暂采用</a:t>
            </a:r>
            <a:r>
              <a:rPr lang="en-US" altLang="zh-CN" sz="1200" kern="0" dirty="0"/>
              <a:t>L2TP VPN </a:t>
            </a:r>
            <a:r>
              <a:rPr lang="zh-CN" altLang="en-US" sz="1200" kern="0" dirty="0"/>
              <a:t>方式。两者技术本质是相似的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954" y="1017398"/>
            <a:ext cx="2467319" cy="20386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951614" y="1126583"/>
            <a:ext cx="1877437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Windows L2TP</a:t>
            </a:r>
            <a:r>
              <a:rPr lang="zh-CN" altLang="en-US" sz="1100" dirty="0"/>
              <a:t>客户端接入</a:t>
            </a:r>
            <a:endParaRPr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8142318" y="2453696"/>
            <a:ext cx="453970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LNS</a:t>
            </a:r>
            <a:endParaRPr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7333022" y="5723827"/>
            <a:ext cx="485897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/>
              <a:t>、家庭网络无公网地址，如何实现远程接入？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288" y="3056033"/>
            <a:ext cx="2847862" cy="25699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-22008" y="2330"/>
            <a:ext cx="10308167" cy="868363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、可维护性：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237" name="内容占位符 16"/>
          <p:cNvSpPr>
            <a:spLocks noGrp="1"/>
          </p:cNvSpPr>
          <p:nvPr>
            <p:ph idx="1"/>
          </p:nvPr>
        </p:nvSpPr>
        <p:spPr>
          <a:xfrm>
            <a:off x="677296" y="990919"/>
            <a:ext cx="9608863" cy="4926405"/>
          </a:xfrm>
        </p:spPr>
        <p:txBody>
          <a:bodyPr/>
          <a:lstStyle/>
          <a:p>
            <a:pPr lvl="0"/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zh-CN" altLang="en-US" dirty="0"/>
              <a:t>熟练使用各种排障手段，定位分析出现的问题</a:t>
            </a:r>
            <a:endParaRPr lang="zh-CN" altLang="en-US" dirty="0"/>
          </a:p>
          <a:p>
            <a:pPr lvl="0"/>
            <a:r>
              <a:rPr lang="zh-CN" altLang="en-US" dirty="0"/>
              <a:t>实施方案：</a:t>
            </a:r>
            <a:endParaRPr lang="en-US" altLang="zh-CN" dirty="0"/>
          </a:p>
          <a:p>
            <a:pPr lvl="1"/>
            <a:r>
              <a:rPr lang="zh-CN" altLang="en-US" dirty="0"/>
              <a:t>攻防演练。</a:t>
            </a:r>
            <a:endParaRPr lang="en-US" altLang="zh-CN" dirty="0"/>
          </a:p>
          <a:p>
            <a:pPr lvl="2"/>
            <a:r>
              <a:rPr lang="zh-CN" altLang="en-US" dirty="0"/>
              <a:t>一组同学设计破坏另一组同学网络，最多可注入</a:t>
            </a:r>
            <a:r>
              <a:rPr lang="en-US" altLang="zh-CN" dirty="0"/>
              <a:t>3</a:t>
            </a:r>
            <a:r>
              <a:rPr lang="zh-CN" altLang="en-US" dirty="0"/>
              <a:t>个单点故障：</a:t>
            </a:r>
            <a:endParaRPr lang="en-US" altLang="zh-CN" dirty="0"/>
          </a:p>
          <a:p>
            <a:pPr lvl="3"/>
            <a:r>
              <a:rPr lang="zh-CN" altLang="en-US" dirty="0"/>
              <a:t>破坏范围为实验</a:t>
            </a:r>
            <a:r>
              <a:rPr lang="en-US" altLang="zh-CN" dirty="0"/>
              <a:t>1~4</a:t>
            </a:r>
            <a:r>
              <a:rPr lang="zh-CN" altLang="en-US" dirty="0"/>
              <a:t>部分，</a:t>
            </a:r>
            <a:r>
              <a:rPr lang="en-US" altLang="zh-CN" dirty="0"/>
              <a:t>5~6</a:t>
            </a:r>
            <a:r>
              <a:rPr lang="zh-CN" altLang="en-US" dirty="0"/>
              <a:t>部分不破坏</a:t>
            </a:r>
            <a:endParaRPr lang="en-US" altLang="zh-CN" dirty="0"/>
          </a:p>
          <a:p>
            <a:pPr lvl="3"/>
            <a:r>
              <a:rPr lang="zh-CN" altLang="en-US" dirty="0"/>
              <a:t>拔一根网线</a:t>
            </a:r>
            <a:endParaRPr lang="en-US" altLang="zh-CN" dirty="0"/>
          </a:p>
          <a:p>
            <a:pPr lvl="3"/>
            <a:r>
              <a:rPr lang="zh-CN" altLang="en-US" dirty="0"/>
              <a:t>修改一条配置命令</a:t>
            </a:r>
            <a:r>
              <a:rPr lang="en-US" altLang="zh-CN" dirty="0"/>
              <a:t>(</a:t>
            </a:r>
            <a:r>
              <a:rPr lang="zh-CN" altLang="en-US" dirty="0"/>
              <a:t>注意不能用全局性的破坏命令</a:t>
            </a:r>
            <a:r>
              <a:rPr lang="en-US" altLang="zh-CN" dirty="0"/>
              <a:t>)</a:t>
            </a:r>
            <a:endParaRPr lang="en-US" altLang="zh-CN" dirty="0"/>
          </a:p>
          <a:p>
            <a:pPr marL="1003300" marR="0" lvl="2" indent="-20193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定位并解决网络问题：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3"/>
            <a:r>
              <a:rPr lang="zh-CN" altLang="en-US" dirty="0"/>
              <a:t>记录定位分析过程</a:t>
            </a:r>
            <a:endParaRPr lang="en-US" altLang="zh-CN" dirty="0"/>
          </a:p>
          <a:p>
            <a:pPr lvl="3"/>
            <a:r>
              <a:rPr lang="zh-CN" altLang="en-US" dirty="0"/>
              <a:t>解决问题</a:t>
            </a:r>
            <a:endParaRPr lang="en-US" altLang="zh-CN" dirty="0"/>
          </a:p>
          <a:p>
            <a:pPr lvl="3"/>
            <a:endParaRPr lang="en-US" altLang="zh-CN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参考资料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讲义：网络问题分析手段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3"/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7"/>
          <p:cNvGrpSpPr>
            <a:grpSpLocks noChangeAspect="1"/>
          </p:cNvGrpSpPr>
          <p:nvPr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6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 Placeholder 1"/>
          <p:cNvSpPr txBox="1"/>
          <p:nvPr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Copyright©2020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baseline="0" dirty="0">
              <a:solidFill>
                <a:srgbClr val="1D1D1B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48" name="Subtitle 6"/>
          <p:cNvSpPr txBox="1"/>
          <p:nvPr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" name="Subtitle 6"/>
          <p:cNvSpPr txBox="1"/>
          <p:nvPr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  <p:sp>
        <p:nvSpPr>
          <p:cNvPr id="51" name="TextBox 3"/>
          <p:cNvSpPr txBox="1"/>
          <p:nvPr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目录：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园区网介绍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实验概述</a:t>
            </a:r>
            <a:endParaRPr lang="en-US" altLang="zh-CN" sz="2400" dirty="0"/>
          </a:p>
          <a:p>
            <a:r>
              <a:rPr lang="zh-CN" altLang="en-US" sz="2400" dirty="0"/>
              <a:t>实验任务分解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什么是园区网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712668" y="6784760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pic>
        <p:nvPicPr>
          <p:cNvPr id="311" name="图片 3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650" y="1214128"/>
            <a:ext cx="10202699" cy="4429743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 bwMode="auto">
          <a:xfrm>
            <a:off x="3657600" y="4614041"/>
            <a:ext cx="1008993" cy="788276"/>
          </a:xfrm>
          <a:prstGeom prst="roundRect">
            <a:avLst/>
          </a:prstGeom>
          <a:noFill/>
          <a:ln w="25400">
            <a:solidFill>
              <a:srgbClr val="C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园区网络典型架构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712668" y="6784760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255" y="1047417"/>
            <a:ext cx="10669489" cy="47631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22786" y="52867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Arial Black" panose="020B0A04020102020204" pitchFamily="34" charset="0"/>
              </a:rPr>
              <a:t>终端层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" name="矩形: 圆角 4"/>
          <p:cNvSpPr/>
          <p:nvPr/>
        </p:nvSpPr>
        <p:spPr bwMode="auto">
          <a:xfrm>
            <a:off x="3123005" y="3552497"/>
            <a:ext cx="1375423" cy="2617075"/>
          </a:xfrm>
          <a:prstGeom prst="roundRect">
            <a:avLst/>
          </a:prstGeom>
          <a:noFill/>
          <a:ln w="25400">
            <a:solidFill>
              <a:srgbClr val="000000"/>
            </a:solidFill>
            <a:prstDash val="dash"/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6014" y="5789840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楼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 bwMode="auto">
          <a:xfrm>
            <a:off x="4575502" y="3552496"/>
            <a:ext cx="1375423" cy="2617075"/>
          </a:xfrm>
          <a:prstGeom prst="roundRect">
            <a:avLst/>
          </a:prstGeom>
          <a:noFill/>
          <a:ln w="25400">
            <a:solidFill>
              <a:srgbClr val="000000"/>
            </a:solidFill>
            <a:prstDash val="dash"/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5099" y="5789840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楼</a:t>
            </a:r>
            <a:endParaRPr lang="zh-CN" altLang="en-US" sz="1600" dirty="0">
              <a:latin typeface="+mn-ea"/>
            </a:endParaRPr>
          </a:p>
        </p:txBody>
      </p:sp>
      <p:sp>
        <p:nvSpPr>
          <p:cNvPr id="9" name="矩形: 圆角 8"/>
          <p:cNvSpPr/>
          <p:nvPr/>
        </p:nvSpPr>
        <p:spPr bwMode="auto">
          <a:xfrm>
            <a:off x="6017488" y="3552496"/>
            <a:ext cx="1375423" cy="2617075"/>
          </a:xfrm>
          <a:prstGeom prst="roundRect">
            <a:avLst/>
          </a:prstGeom>
          <a:noFill/>
          <a:ln w="25400">
            <a:solidFill>
              <a:srgbClr val="000000"/>
            </a:solidFill>
            <a:prstDash val="dash"/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53622" y="5779622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m</a:t>
            </a:r>
            <a:r>
              <a:rPr lang="zh-CN" altLang="en-US" sz="1600" dirty="0">
                <a:latin typeface="+mn-ea"/>
              </a:rPr>
              <a:t>楼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园区网络主要协议</a:t>
            </a:r>
            <a:r>
              <a:rPr lang="en-US" altLang="zh-CN" dirty="0"/>
              <a:t>/</a:t>
            </a:r>
            <a:r>
              <a:rPr lang="zh-CN" altLang="en-US" dirty="0"/>
              <a:t>技术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123" y="1009312"/>
            <a:ext cx="11669754" cy="4839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74352" y="2274058"/>
            <a:ext cx="566928" cy="523220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VPN</a:t>
            </a:r>
            <a:r>
              <a:rPr lang="zh-CN" altLang="en-US" sz="1400" dirty="0"/>
              <a:t>、安全</a:t>
            </a:r>
            <a:endParaRPr lang="zh-CN" altLang="en-US" sz="1400" dirty="0"/>
          </a:p>
        </p:txBody>
      </p:sp>
      <p:sp>
        <p:nvSpPr>
          <p:cNvPr id="2" name="矩形: 圆角 1"/>
          <p:cNvSpPr/>
          <p:nvPr/>
        </p:nvSpPr>
        <p:spPr bwMode="auto">
          <a:xfrm>
            <a:off x="7252138" y="2175641"/>
            <a:ext cx="515007" cy="472966"/>
          </a:xfrm>
          <a:prstGeom prst="roundRect">
            <a:avLst/>
          </a:prstGeom>
          <a:noFill/>
          <a:ln w="25400">
            <a:solidFill>
              <a:srgbClr val="C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矩形: 圆角 5"/>
          <p:cNvSpPr/>
          <p:nvPr/>
        </p:nvSpPr>
        <p:spPr bwMode="auto">
          <a:xfrm>
            <a:off x="7937728" y="2179370"/>
            <a:ext cx="515007" cy="469237"/>
          </a:xfrm>
          <a:prstGeom prst="roundRect">
            <a:avLst/>
          </a:prstGeom>
          <a:noFill/>
          <a:ln w="25400">
            <a:solidFill>
              <a:srgbClr val="C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7" name="矩形: 圆角 6"/>
          <p:cNvSpPr/>
          <p:nvPr/>
        </p:nvSpPr>
        <p:spPr bwMode="auto">
          <a:xfrm>
            <a:off x="8623318" y="2187678"/>
            <a:ext cx="857013" cy="472966"/>
          </a:xfrm>
          <a:prstGeom prst="roundRect">
            <a:avLst/>
          </a:prstGeom>
          <a:noFill/>
          <a:ln w="25400">
            <a:solidFill>
              <a:srgbClr val="C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8" name="矩形: 圆角 7"/>
          <p:cNvSpPr/>
          <p:nvPr/>
        </p:nvSpPr>
        <p:spPr bwMode="auto">
          <a:xfrm>
            <a:off x="9650914" y="2187678"/>
            <a:ext cx="590366" cy="633484"/>
          </a:xfrm>
          <a:prstGeom prst="roundRect">
            <a:avLst/>
          </a:prstGeom>
          <a:noFill/>
          <a:ln w="25400">
            <a:solidFill>
              <a:srgbClr val="C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9" name="矩形: 圆角 8"/>
          <p:cNvSpPr/>
          <p:nvPr/>
        </p:nvSpPr>
        <p:spPr bwMode="auto">
          <a:xfrm>
            <a:off x="7937728" y="3137704"/>
            <a:ext cx="515007" cy="472966"/>
          </a:xfrm>
          <a:prstGeom prst="roundRect">
            <a:avLst/>
          </a:prstGeom>
          <a:noFill/>
          <a:ln w="25400">
            <a:solidFill>
              <a:srgbClr val="C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矩形: 圆角 9"/>
          <p:cNvSpPr/>
          <p:nvPr/>
        </p:nvSpPr>
        <p:spPr bwMode="auto">
          <a:xfrm>
            <a:off x="8630991" y="3137704"/>
            <a:ext cx="849340" cy="472966"/>
          </a:xfrm>
          <a:prstGeom prst="roundRect">
            <a:avLst/>
          </a:prstGeom>
          <a:noFill/>
          <a:ln w="25400">
            <a:solidFill>
              <a:srgbClr val="C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矩形: 圆角 10"/>
          <p:cNvSpPr/>
          <p:nvPr/>
        </p:nvSpPr>
        <p:spPr bwMode="auto">
          <a:xfrm>
            <a:off x="7252138" y="3962399"/>
            <a:ext cx="609600" cy="286247"/>
          </a:xfrm>
          <a:prstGeom prst="roundRect">
            <a:avLst/>
          </a:prstGeom>
          <a:noFill/>
          <a:ln w="25400">
            <a:solidFill>
              <a:srgbClr val="C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 bwMode="auto">
          <a:xfrm>
            <a:off x="7275576" y="4287311"/>
            <a:ext cx="586162" cy="286247"/>
          </a:xfrm>
          <a:prstGeom prst="roundRect">
            <a:avLst/>
          </a:prstGeom>
          <a:noFill/>
          <a:ln w="25400">
            <a:solidFill>
              <a:srgbClr val="C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7286086" y="4937845"/>
            <a:ext cx="586162" cy="369879"/>
          </a:xfrm>
          <a:prstGeom prst="roundRect">
            <a:avLst/>
          </a:prstGeom>
          <a:noFill/>
          <a:ln w="25400">
            <a:solidFill>
              <a:srgbClr val="C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 bwMode="auto">
          <a:xfrm>
            <a:off x="7286086" y="6010526"/>
            <a:ext cx="586162" cy="369879"/>
          </a:xfrm>
          <a:prstGeom prst="roundRect">
            <a:avLst/>
          </a:prstGeom>
          <a:noFill/>
          <a:ln w="25400">
            <a:solidFill>
              <a:srgbClr val="C00000"/>
            </a:solidFill>
            <a:round/>
            <a:tailEnd type="stealth" w="med" len="med"/>
          </a:ln>
          <a:effectLst/>
        </p:spPr>
        <p:txBody>
          <a:bodyPr lIns="73025" tIns="36512" rIns="73025" bIns="3651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 i="0" kern="0">
              <a:solidFill>
                <a:sysClr val="windowText" lastClr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71676" y="6002016"/>
            <a:ext cx="305404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本次实验涉及的协议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技术点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目录：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园区网介绍</a:t>
            </a:r>
            <a:endParaRPr lang="zh-CN" altLang="en-US" sz="2400" dirty="0"/>
          </a:p>
          <a:p>
            <a:r>
              <a:rPr lang="zh-CN" altLang="en-US" sz="2400" b="1" dirty="0">
                <a:solidFill>
                  <a:srgbClr val="C00000"/>
                </a:solidFill>
              </a:rPr>
              <a:t>实验概述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实验任务分解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实验需求：构建一张校园网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834368" y="1218709"/>
            <a:ext cx="10523263" cy="4908822"/>
          </a:xfrm>
        </p:spPr>
        <p:txBody>
          <a:bodyPr/>
          <a:lstStyle/>
          <a:p>
            <a:r>
              <a:rPr lang="zh-CN" altLang="en-US" dirty="0"/>
              <a:t>业务需求：</a:t>
            </a:r>
            <a:endParaRPr lang="en-US" altLang="zh-CN" dirty="0"/>
          </a:p>
          <a:p>
            <a:pPr lvl="1"/>
            <a:r>
              <a:rPr lang="zh-CN" altLang="en-US" dirty="0"/>
              <a:t>校园网内终端能够互访，能够访问</a:t>
            </a:r>
            <a:r>
              <a:rPr lang="en-US" altLang="zh-CN" dirty="0"/>
              <a:t>internet</a:t>
            </a:r>
            <a:endParaRPr lang="en-US" altLang="zh-CN" dirty="0"/>
          </a:p>
          <a:p>
            <a:pPr lvl="1"/>
            <a:r>
              <a:rPr lang="zh-CN" altLang="en-US" dirty="0"/>
              <a:t>多个校区网络可以互通</a:t>
            </a:r>
            <a:endParaRPr lang="en-US" altLang="zh-CN" dirty="0"/>
          </a:p>
          <a:p>
            <a:pPr lvl="1"/>
            <a:r>
              <a:rPr lang="zh-CN" altLang="en-US" dirty="0"/>
              <a:t>校园网外终端能够访问校内网络</a:t>
            </a:r>
            <a:endParaRPr lang="en-US" altLang="zh-CN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0000"/>
                </a:solidFill>
              </a:rPr>
              <a:t>安全可靠需求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dirty="0"/>
          </a:p>
          <a:p>
            <a:pPr lvl="1"/>
            <a:r>
              <a:rPr lang="zh-CN" altLang="en-US" dirty="0"/>
              <a:t>核心节点故障不影响网络</a:t>
            </a:r>
            <a:endParaRPr lang="en-US" altLang="zh-CN" dirty="0"/>
          </a:p>
          <a:p>
            <a:pPr lvl="1"/>
            <a:r>
              <a:rPr lang="zh-CN" altLang="en-US" dirty="0"/>
              <a:t>具有一定防外网攻击能力</a:t>
            </a:r>
            <a:endParaRPr lang="en-US" altLang="zh-CN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可维护</a:t>
            </a:r>
            <a:r>
              <a:rPr lang="zh-CN" altLang="en-US" dirty="0">
                <a:solidFill>
                  <a:srgbClr val="000000"/>
                </a:solidFill>
              </a:rPr>
              <a:t>需求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dirty="0"/>
          </a:p>
          <a:p>
            <a:pPr lvl="1"/>
            <a:r>
              <a:rPr lang="zh-CN" altLang="en-US" dirty="0"/>
              <a:t>网络可扩展，可维护</a:t>
            </a:r>
            <a:endParaRPr lang="en-US" altLang="zh-CN" dirty="0"/>
          </a:p>
          <a:p>
            <a:pPr lvl="1"/>
            <a:r>
              <a:rPr lang="zh-CN" altLang="en-US" dirty="0"/>
              <a:t>网络故障能快速定位解决</a:t>
            </a:r>
            <a:endParaRPr lang="en-US" altLang="zh-CN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Xxx</a:t>
            </a:r>
            <a:r>
              <a:rPr lang="zh-CN" altLang="en-US" dirty="0">
                <a:solidFill>
                  <a:srgbClr val="000000"/>
                </a:solidFill>
              </a:rPr>
              <a:t>需求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实验方式：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855139" y="1134626"/>
            <a:ext cx="10523263" cy="4530450"/>
          </a:xfrm>
        </p:spPr>
        <p:txBody>
          <a:bodyPr/>
          <a:lstStyle/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en-US" altLang="zh-CN" dirty="0"/>
              <a:t>5~6</a:t>
            </a:r>
            <a:r>
              <a:rPr lang="zh-CN" altLang="en-US" dirty="0"/>
              <a:t>位同学一组，共同完成实验。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0000"/>
                </a:solidFill>
              </a:rPr>
              <a:t>设备使用</a:t>
            </a:r>
            <a:endParaRPr lang="en-US" altLang="zh-CN" dirty="0">
              <a:solidFill>
                <a:srgbClr val="000000"/>
              </a:solidFill>
            </a:endParaRPr>
          </a:p>
          <a:p>
            <a:pPr marL="654050" marR="0" lvl="1" indent="-25273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80808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每位同学</a:t>
            </a:r>
            <a:r>
              <a:rPr lang="zh-CN" altLang="en-US" dirty="0">
                <a:solidFill>
                  <a:srgbClr val="000000"/>
                </a:solidFill>
              </a:rPr>
              <a:t>自带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台</a:t>
            </a:r>
            <a:r>
              <a:rPr lang="en-US" altLang="zh-CN" dirty="0">
                <a:solidFill>
                  <a:srgbClr val="000000"/>
                </a:solidFill>
              </a:rPr>
              <a:t>PC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54050" marR="0" lvl="1" indent="-25273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80808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 实验岛内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台交换机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+ 2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台路由器 构建网络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01320" marR="0" lvl="1" indent="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80808"/>
              </a:buClr>
              <a:buSzPct val="50000"/>
              <a:buNone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01625" marR="0" lvl="0" indent="-301625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0000"/>
                </a:solidFill>
              </a:rPr>
              <a:t>注意事项</a:t>
            </a:r>
            <a:endParaRPr lang="en-US" altLang="zh-CN" dirty="0">
              <a:solidFill>
                <a:srgbClr val="000000"/>
              </a:solidFill>
            </a:endParaRPr>
          </a:p>
          <a:p>
            <a:pPr marL="654050" marR="0" lvl="1" indent="-252730" algn="l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80808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srgbClr val="000000"/>
                </a:solidFill>
              </a:rPr>
              <a:t>每次实验后需保存配置文件，待下次实验</a:t>
            </a:r>
            <a:r>
              <a:rPr lang="zh-CN" altLang="en-US">
                <a:solidFill>
                  <a:srgbClr val="000000"/>
                </a:solidFill>
              </a:rPr>
              <a:t>恢复使用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01320" lvl="1" indent="0">
              <a:buNone/>
            </a:pP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28000" y="6498513"/>
            <a:ext cx="823614" cy="2963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</a:t>
            </a:r>
            <a:fld id="{B77D227A-1AE4-4BCD-9973-754D0181BA73}" type="slidenum">
              <a:rPr lang="en-US" altLang="zh-CN" smtClean="0">
                <a:latin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845973" y="4368909"/>
          <a:ext cx="138211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包装程序外壳对象" showAsIcon="1" r:id="rId1" imgW="923925" imgH="838200" progId="Package">
                  <p:embed/>
                </p:oleObj>
              </mc:Choice>
              <mc:Fallback>
                <p:oleObj name="包装程序外壳对象" showAsIcon="1" r:id="rId1" imgW="923925" imgH="8382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45973" y="4368909"/>
                        <a:ext cx="1382110" cy="125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llNWI3YjYyY2Y3MGE1YzU4YTc2OGFkZGZmYWZhNjQifQ=="/>
</p:tagLst>
</file>

<file path=ppt/theme/theme1.xml><?xml version="1.0" encoding="utf-8"?>
<a:theme xmlns:a="http://schemas.openxmlformats.org/drawingml/2006/main" name="技术培训胶片＋注释中文模板V1.3(for Office2007 20100825)">
  <a:themeElements>
    <a:clrScheme name="技术培训胶片＋注释中文模板V1.2(20100205) 1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99CCCC"/>
      </a:accent1>
      <a:accent2>
        <a:srgbClr val="990000"/>
      </a:accent2>
      <a:accent3>
        <a:srgbClr val="FFFFFF"/>
      </a:accent3>
      <a:accent4>
        <a:srgbClr val="000000"/>
      </a:accent4>
      <a:accent5>
        <a:srgbClr val="CAE2E2"/>
      </a:accent5>
      <a:accent6>
        <a:srgbClr val="8A0000"/>
      </a:accent6>
      <a:hlink>
        <a:srgbClr val="009999"/>
      </a:hlink>
      <a:folHlink>
        <a:srgbClr val="999999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round/>
          <a:tailEnd type="stealth" w="med" len="med"/>
        </a:ln>
      </a:spPr>
      <a:bodyPr lIns="73025" tIns="36512" rIns="73025" bIns="36512"/>
      <a:lstStyle>
        <a:defPPr algn="ctr" fontAlgn="auto">
          <a:spcBef>
            <a:spcPts val="0"/>
          </a:spcBef>
          <a:spcAft>
            <a:spcPts val="0"/>
          </a:spcAft>
          <a:defRPr b="0" i="0" kern="0">
            <a:solidFill>
              <a:sysClr val="windowText" lastClr="000000"/>
            </a:solidFill>
            <a:ea typeface="华文细黑" panose="02010600040101010101" pitchFamily="2" charset="-122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技术培训胶片＋注释中文模板V1.2(20100205)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99660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6631</Words>
  <Application>WPS 演示</Application>
  <PresentationFormat>自定义</PresentationFormat>
  <Paragraphs>548</Paragraphs>
  <Slides>22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华文细黑</vt:lpstr>
      <vt:lpstr>微软雅黑</vt:lpstr>
      <vt:lpstr>MS PGothic</vt:lpstr>
      <vt:lpstr>FrutigerNext LT Medium</vt:lpstr>
      <vt:lpstr>黑体</vt:lpstr>
      <vt:lpstr>Calibri</vt:lpstr>
      <vt:lpstr>Arial Black</vt:lpstr>
      <vt:lpstr>Arial Unicode MS</vt:lpstr>
      <vt:lpstr>Huawei Sans</vt:lpstr>
      <vt:lpstr>Segoe Print</vt:lpstr>
      <vt:lpstr>方正兰亭黑简体</vt:lpstr>
      <vt:lpstr>技术培训胶片＋注释中文模板V1.3(for Office2007 20100825)</vt:lpstr>
      <vt:lpstr>1_自定义设计方案</vt:lpstr>
      <vt:lpstr>Package</vt:lpstr>
      <vt:lpstr>校园网组网实验</vt:lpstr>
      <vt:lpstr>实验目标</vt:lpstr>
      <vt:lpstr>目录：</vt:lpstr>
      <vt:lpstr>什么是园区网</vt:lpstr>
      <vt:lpstr>园区网络典型架构</vt:lpstr>
      <vt:lpstr>园区网络主要协议/技术</vt:lpstr>
      <vt:lpstr>目录：</vt:lpstr>
      <vt:lpstr>实验需求：构建一张校园网</vt:lpstr>
      <vt:lpstr>实验方式：</vt:lpstr>
      <vt:lpstr>实验拓扑：</vt:lpstr>
      <vt:lpstr>实验网络 ：任务分解</vt:lpstr>
      <vt:lpstr>参考资料：</vt:lpstr>
      <vt:lpstr>目录：</vt:lpstr>
      <vt:lpstr>1、IP地址规划：</vt:lpstr>
      <vt:lpstr>2、VLAN规划：</vt:lpstr>
      <vt:lpstr>3、校区内路由规划：（1）内网路由</vt:lpstr>
      <vt:lpstr>3、校区内路由规划： （2） internet出口路由</vt:lpstr>
      <vt:lpstr>4、Inter出口规划：</vt:lpstr>
      <vt:lpstr>5、校区间路由规划：</vt:lpstr>
      <vt:lpstr>6、校外终端接入：</vt:lpstr>
      <vt:lpstr>7、可维护性：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Dengxing (Dan)</dc:creator>
  <cp:lastModifiedBy>千帆过尽</cp:lastModifiedBy>
  <cp:revision>271</cp:revision>
  <dcterms:created xsi:type="dcterms:W3CDTF">2018-07-16T06:36:00Z</dcterms:created>
  <dcterms:modified xsi:type="dcterms:W3CDTF">2023-04-12T09:11:45Z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(3)sp4mAzKLvQcvpAeOwqhXdmLCjGYLHvpR1JvIixnxbcU7qqIaR69zAkvS2lxD0e5bqlZDOZe4
zdYpyMkfCVVdOXWQo0Yqcnt7JWhlVZM/GflvkwYlCLRSz3gs6TxP7iZFQSpO05HoEw3DxVdm
ANrrSOChjF9s1O1K3dX+N9CXItlZUEcOs13tMdCuXxCYmj+n5j4aZ0AmhUa75Ed+92f73uVx
kSDLSBvz11o27nvoIm</vt:lpwstr>
  </property>
  <property fmtid="{D5CDD505-2E9C-101B-9397-08002B2CF9AE}" pid="3" name="_2015_ms_pID_7253431">
    <vt:lpwstr>QCZOSqdKJC4Z7fQ/z2q2TjW4AbRU+YXnQp51rBFPL11+qZtXbWNWUy
U8R1R19xNJxpLAJDfZa4eMboEBMkEFIAuauZfq9s/+mZYaYGJTAUS6gZkuB6/+Pck/6kztXy
QMznNzfldQVLAr2lRZC0P+daGCtNvqhqUYsryaML1CS8YTmbDituG7rDvX1ueygLXuXlaqQd
y+Dtc6+tAlW7NM8WdrNikoaT+VdXylkzvaP0</vt:lpwstr>
  </property>
  <property fmtid="{D5CDD505-2E9C-101B-9397-08002B2CF9AE}" pid="4" name="_2015_ms_pID_7253432">
    <vt:lpwstr>Mg==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1535332119</vt:lpwstr>
  </property>
  <property fmtid="{D5CDD505-2E9C-101B-9397-08002B2CF9AE}" pid="9" name="ICV">
    <vt:lpwstr>F4FBB3DFD2A14AF3BA02982998062490_12</vt:lpwstr>
  </property>
  <property fmtid="{D5CDD505-2E9C-101B-9397-08002B2CF9AE}" pid="10" name="KSOProductBuildVer">
    <vt:lpwstr>2052-11.1.0.14036</vt:lpwstr>
  </property>
</Properties>
</file>