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Lst>
  <p:sldSz cy="32918400" cx="43891200"/>
  <p:notesSz cx="6858000" cy="9144000"/>
  <p:embeddedFontLst>
    <p:embeddedFont>
      <p:font typeface="Proxima Nova"/>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font" Target="fonts/ProximaNova-regular.fntdata"/><Relationship Id="rId7" Type="http://schemas.openxmlformats.org/officeDocument/2006/relationships/font" Target="fonts/ProximaNova-bold.fntdata"/><Relationship Id="rId8" Type="http://schemas.openxmlformats.org/officeDocument/2006/relationships/font" Target="fonts/ProximaNov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37"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3291840" y="5387342"/>
            <a:ext cx="37307519" cy="1146048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5486400" y="17289781"/>
            <a:ext cx="32918401" cy="7947658"/>
          </a:xfrm>
          <a:prstGeom prst="rect">
            <a:avLst/>
          </a:prstGeom>
          <a:noFill/>
          <a:ln>
            <a:noFill/>
          </a:ln>
        </p:spPr>
        <p:txBody>
          <a:bodyPr anchorCtr="0" anchor="t" bIns="45700" lIns="91425" spcFirstLastPara="1" rIns="91425" wrap="square" tIns="45700"/>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8" name="Google Shape;18;p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11502390" y="278131"/>
            <a:ext cx="20886422" cy="3785616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5" name="Google Shape;75;p1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2193250" y="10968991"/>
            <a:ext cx="27896822" cy="946404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2990852" y="1779270"/>
            <a:ext cx="27896822" cy="2784348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81" name="Google Shape;81;p1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4" name="Google Shape;24;p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2994662" y="22029430"/>
            <a:ext cx="37856160" cy="720089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0" name="Google Shape;30;p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3017520" y="8763000"/>
            <a:ext cx="18653759"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6" name="Google Shape;36;p5"/>
          <p:cNvSpPr txBox="1"/>
          <p:nvPr>
            <p:ph idx="2" type="body"/>
          </p:nvPr>
        </p:nvSpPr>
        <p:spPr>
          <a:xfrm>
            <a:off x="22219920" y="8763000"/>
            <a:ext cx="18653759"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7" name="Google Shape;37;p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3" name="Google Shape;43;p6"/>
          <p:cNvSpPr txBox="1"/>
          <p:nvPr>
            <p:ph idx="2" type="body"/>
          </p:nvPr>
        </p:nvSpPr>
        <p:spPr>
          <a:xfrm>
            <a:off x="3023242" y="12024360"/>
            <a:ext cx="18568032" cy="1768602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4" name="Google Shape;44;p6"/>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5" name="Google Shape;45;p6"/>
          <p:cNvSpPr txBox="1"/>
          <p:nvPr>
            <p:ph idx="4" type="body"/>
          </p:nvPr>
        </p:nvSpPr>
        <p:spPr>
          <a:xfrm>
            <a:off x="22219922" y="12024360"/>
            <a:ext cx="18659477" cy="1768602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6" name="Google Shape;46;p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61" name="Google Shape;61;p9"/>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2" name="Google Shape;62;p9"/>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8659477" y="4739647"/>
            <a:ext cx="22219920" cy="23393400"/>
          </a:xfrm>
          <a:prstGeom prst="rect">
            <a:avLst/>
          </a:prstGeom>
          <a:noFill/>
          <a:ln>
            <a:noFill/>
          </a:ln>
        </p:spPr>
        <p:txBody>
          <a:bodyPr anchorCtr="0" anchor="t" bIns="45700" lIns="91425" spcFirstLastPara="1" rIns="91425" wrap="square" tIns="45700"/>
          <a:lstStyle>
            <a:lvl1pPr lvl="0" marR="0" rtl="0" algn="l">
              <a:lnSpc>
                <a:spcPct val="90000"/>
              </a:lnSpc>
              <a:spcBef>
                <a:spcPts val="4800"/>
              </a:spcBef>
              <a:spcAft>
                <a:spcPts val="0"/>
              </a:spcAft>
              <a:buClr>
                <a:schemeClr val="dk1"/>
              </a:buClr>
              <a:buSzPts val="15360"/>
              <a:buFont typeface="Arial"/>
              <a:buNone/>
              <a:defRPr b="0" i="0" sz="15360" u="none" cap="none" strike="noStrike">
                <a:solidFill>
                  <a:schemeClr val="dk1"/>
                </a:solidFill>
                <a:latin typeface="Calibri"/>
                <a:ea typeface="Calibri"/>
                <a:cs typeface="Calibri"/>
                <a:sym typeface="Calibri"/>
              </a:defRPr>
            </a:lvl1pPr>
            <a:lvl2pPr lvl="1" marR="0" rtl="0" algn="l">
              <a:lnSpc>
                <a:spcPct val="90000"/>
              </a:lnSpc>
              <a:spcBef>
                <a:spcPts val="2400"/>
              </a:spcBef>
              <a:spcAft>
                <a:spcPts val="0"/>
              </a:spcAft>
              <a:buClr>
                <a:schemeClr val="dk1"/>
              </a:buClr>
              <a:buSzPts val="13440"/>
              <a:buFont typeface="Arial"/>
              <a:buNone/>
              <a:defRPr b="0" i="0" sz="13439"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9" name="Google Shape;69;p1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7"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4.png"/><Relationship Id="rId11" Type="http://schemas.openxmlformats.org/officeDocument/2006/relationships/image" Target="../media/image3.png"/><Relationship Id="rId10" Type="http://schemas.openxmlformats.org/officeDocument/2006/relationships/image" Target="../media/image8.png"/><Relationship Id="rId21" Type="http://schemas.openxmlformats.org/officeDocument/2006/relationships/image" Target="../media/image1.png"/><Relationship Id="rId13" Type="http://schemas.openxmlformats.org/officeDocument/2006/relationships/image" Target="../media/image6.png"/><Relationship Id="rId12"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18.png"/><Relationship Id="rId9" Type="http://schemas.openxmlformats.org/officeDocument/2006/relationships/image" Target="../media/image9.png"/><Relationship Id="rId15" Type="http://schemas.openxmlformats.org/officeDocument/2006/relationships/image" Target="../media/image16.png"/><Relationship Id="rId14" Type="http://schemas.openxmlformats.org/officeDocument/2006/relationships/image" Target="../media/image7.png"/><Relationship Id="rId17" Type="http://schemas.openxmlformats.org/officeDocument/2006/relationships/image" Target="../media/image2.png"/><Relationship Id="rId16" Type="http://schemas.openxmlformats.org/officeDocument/2006/relationships/image" Target="../media/image15.png"/><Relationship Id="rId5" Type="http://schemas.openxmlformats.org/officeDocument/2006/relationships/image" Target="../media/image12.png"/><Relationship Id="rId19" Type="http://schemas.openxmlformats.org/officeDocument/2006/relationships/image" Target="../media/image14.png"/><Relationship Id="rId6" Type="http://schemas.openxmlformats.org/officeDocument/2006/relationships/image" Target="../media/image5.png"/><Relationship Id="rId18" Type="http://schemas.openxmlformats.org/officeDocument/2006/relationships/image" Target="../media/image19.png"/><Relationship Id="rId7" Type="http://schemas.openxmlformats.org/officeDocument/2006/relationships/image" Target="../media/image10.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p:nvPr/>
        </p:nvSpPr>
        <p:spPr>
          <a:xfrm>
            <a:off x="477078" y="5817709"/>
            <a:ext cx="11275943" cy="1600200"/>
          </a:xfrm>
          <a:prstGeom prst="rect">
            <a:avLst/>
          </a:prstGeom>
          <a:solidFill>
            <a:srgbClr val="AE73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257" u="none" cap="none" strike="noStrike">
                <a:solidFill>
                  <a:schemeClr val="lt1"/>
                </a:solidFill>
                <a:latin typeface="Proxima Nova"/>
                <a:ea typeface="Proxima Nova"/>
                <a:cs typeface="Proxima Nova"/>
                <a:sym typeface="Proxima Nova"/>
              </a:rPr>
              <a:t>Concept</a:t>
            </a:r>
            <a:endParaRPr b="0" i="0" sz="7257" u="none" cap="none" strike="noStrike">
              <a:solidFill>
                <a:schemeClr val="lt1"/>
              </a:solidFill>
              <a:latin typeface="Proxima Nova"/>
              <a:ea typeface="Proxima Nova"/>
              <a:cs typeface="Proxima Nova"/>
              <a:sym typeface="Proxima Nova"/>
            </a:endParaRPr>
          </a:p>
        </p:txBody>
      </p:sp>
      <p:sp>
        <p:nvSpPr>
          <p:cNvPr id="90" name="Google Shape;90;p13"/>
          <p:cNvSpPr/>
          <p:nvPr/>
        </p:nvSpPr>
        <p:spPr>
          <a:xfrm>
            <a:off x="457200" y="14989866"/>
            <a:ext cx="11295822" cy="1600200"/>
          </a:xfrm>
          <a:prstGeom prst="rect">
            <a:avLst/>
          </a:prstGeom>
          <a:solidFill>
            <a:srgbClr val="AE73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257" u="none" cap="none" strike="noStrike">
                <a:solidFill>
                  <a:schemeClr val="lt1"/>
                </a:solidFill>
                <a:latin typeface="Proxima Nova"/>
                <a:ea typeface="Proxima Nova"/>
                <a:cs typeface="Proxima Nova"/>
                <a:sym typeface="Proxima Nova"/>
              </a:rPr>
              <a:t>Business Model</a:t>
            </a:r>
            <a:endParaRPr b="0" i="0" sz="7257" u="none" cap="none" strike="noStrike">
              <a:solidFill>
                <a:schemeClr val="lt1"/>
              </a:solidFill>
              <a:latin typeface="Proxima Nova"/>
              <a:ea typeface="Proxima Nova"/>
              <a:cs typeface="Proxima Nova"/>
              <a:sym typeface="Proxima Nova"/>
            </a:endParaRPr>
          </a:p>
        </p:txBody>
      </p:sp>
      <p:sp>
        <p:nvSpPr>
          <p:cNvPr id="91" name="Google Shape;91;p13"/>
          <p:cNvSpPr/>
          <p:nvPr/>
        </p:nvSpPr>
        <p:spPr>
          <a:xfrm>
            <a:off x="477078" y="23933423"/>
            <a:ext cx="11275944" cy="1600200"/>
          </a:xfrm>
          <a:prstGeom prst="rect">
            <a:avLst/>
          </a:prstGeom>
          <a:solidFill>
            <a:srgbClr val="AE73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257" u="none" cap="none" strike="noStrike">
                <a:solidFill>
                  <a:schemeClr val="lt1"/>
                </a:solidFill>
                <a:latin typeface="Proxima Nova"/>
                <a:ea typeface="Proxima Nova"/>
                <a:cs typeface="Proxima Nova"/>
                <a:sym typeface="Proxima Nova"/>
              </a:rPr>
              <a:t>User Privacy</a:t>
            </a:r>
            <a:endParaRPr b="0" i="0" sz="7257" u="none" cap="none" strike="noStrike">
              <a:solidFill>
                <a:schemeClr val="lt1"/>
              </a:solidFill>
              <a:latin typeface="Proxima Nova"/>
              <a:ea typeface="Proxima Nova"/>
              <a:cs typeface="Proxima Nova"/>
              <a:sym typeface="Proxima Nova"/>
            </a:endParaRPr>
          </a:p>
        </p:txBody>
      </p:sp>
      <p:sp>
        <p:nvSpPr>
          <p:cNvPr id="92" name="Google Shape;92;p13"/>
          <p:cNvSpPr/>
          <p:nvPr/>
        </p:nvSpPr>
        <p:spPr>
          <a:xfrm>
            <a:off x="16287748" y="5690980"/>
            <a:ext cx="11315700" cy="1600200"/>
          </a:xfrm>
          <a:prstGeom prst="rect">
            <a:avLst/>
          </a:prstGeom>
          <a:solidFill>
            <a:srgbClr val="AE73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257" u="none" cap="none" strike="noStrike">
                <a:solidFill>
                  <a:schemeClr val="lt1"/>
                </a:solidFill>
                <a:latin typeface="Proxima Nova"/>
                <a:ea typeface="Proxima Nova"/>
                <a:cs typeface="Proxima Nova"/>
                <a:sym typeface="Proxima Nova"/>
              </a:rPr>
              <a:t>User Scenarios</a:t>
            </a:r>
            <a:endParaRPr b="0" i="0" sz="7257" u="none" cap="none" strike="noStrike">
              <a:solidFill>
                <a:schemeClr val="lt1"/>
              </a:solidFill>
              <a:latin typeface="Proxima Nova"/>
              <a:ea typeface="Proxima Nova"/>
              <a:cs typeface="Proxima Nova"/>
              <a:sym typeface="Proxima Nova"/>
            </a:endParaRPr>
          </a:p>
        </p:txBody>
      </p:sp>
      <p:sp>
        <p:nvSpPr>
          <p:cNvPr id="93" name="Google Shape;93;p13"/>
          <p:cNvSpPr/>
          <p:nvPr/>
        </p:nvSpPr>
        <p:spPr>
          <a:xfrm>
            <a:off x="32158059" y="1427091"/>
            <a:ext cx="11295823" cy="1600200"/>
          </a:xfrm>
          <a:prstGeom prst="rect">
            <a:avLst/>
          </a:prstGeom>
          <a:solidFill>
            <a:srgbClr val="AE73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257" u="none" cap="none" strike="noStrike">
                <a:solidFill>
                  <a:schemeClr val="lt1"/>
                </a:solidFill>
                <a:latin typeface="Proxima Nova"/>
                <a:ea typeface="Proxima Nova"/>
                <a:cs typeface="Proxima Nova"/>
                <a:sym typeface="Proxima Nova"/>
              </a:rPr>
              <a:t>Motivation</a:t>
            </a:r>
            <a:endParaRPr b="0" i="0" sz="7257" u="none" cap="none" strike="noStrike">
              <a:solidFill>
                <a:schemeClr val="lt1"/>
              </a:solidFill>
              <a:latin typeface="Proxima Nova"/>
              <a:ea typeface="Proxima Nova"/>
              <a:cs typeface="Proxima Nova"/>
              <a:sym typeface="Proxima Nova"/>
            </a:endParaRPr>
          </a:p>
        </p:txBody>
      </p:sp>
      <p:sp>
        <p:nvSpPr>
          <p:cNvPr id="94" name="Google Shape;94;p13"/>
          <p:cNvSpPr/>
          <p:nvPr/>
        </p:nvSpPr>
        <p:spPr>
          <a:xfrm>
            <a:off x="32138175" y="23933423"/>
            <a:ext cx="11295822" cy="1600200"/>
          </a:xfrm>
          <a:prstGeom prst="rect">
            <a:avLst/>
          </a:prstGeom>
          <a:solidFill>
            <a:srgbClr val="AE73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257" u="none" cap="none" strike="noStrike">
                <a:solidFill>
                  <a:schemeClr val="lt1"/>
                </a:solidFill>
                <a:latin typeface="Proxima Nova"/>
                <a:ea typeface="Proxima Nova"/>
                <a:cs typeface="Proxima Nova"/>
                <a:sym typeface="Proxima Nova"/>
              </a:rPr>
              <a:t>Architecture</a:t>
            </a:r>
            <a:endParaRPr b="0" i="0" sz="7257" u="none" cap="none" strike="noStrike">
              <a:solidFill>
                <a:schemeClr val="lt1"/>
              </a:solidFill>
              <a:latin typeface="Proxima Nova"/>
              <a:ea typeface="Proxima Nova"/>
              <a:cs typeface="Proxima Nova"/>
              <a:sym typeface="Proxima Nova"/>
            </a:endParaRPr>
          </a:p>
        </p:txBody>
      </p:sp>
      <p:sp>
        <p:nvSpPr>
          <p:cNvPr id="95" name="Google Shape;95;p13"/>
          <p:cNvSpPr txBox="1"/>
          <p:nvPr/>
        </p:nvSpPr>
        <p:spPr>
          <a:xfrm>
            <a:off x="17373597" y="793861"/>
            <a:ext cx="9144002" cy="240065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5000" u="none" cap="none" strike="noStrike">
                <a:solidFill>
                  <a:srgbClr val="AE73E9"/>
                </a:solidFill>
                <a:latin typeface="Proxima Nova"/>
                <a:ea typeface="Proxima Nova"/>
                <a:cs typeface="Proxima Nova"/>
                <a:sym typeface="Proxima Nova"/>
              </a:rPr>
              <a:t>Bus Hero</a:t>
            </a:r>
            <a:endParaRPr b="1" i="0" sz="15000" u="none" cap="none" strike="noStrike">
              <a:solidFill>
                <a:srgbClr val="AE73E9"/>
              </a:solidFill>
              <a:latin typeface="Proxima Nova"/>
              <a:ea typeface="Proxima Nova"/>
              <a:cs typeface="Proxima Nova"/>
              <a:sym typeface="Proxima Nova"/>
            </a:endParaRPr>
          </a:p>
        </p:txBody>
      </p:sp>
      <p:sp>
        <p:nvSpPr>
          <p:cNvPr id="96" name="Google Shape;96;p13"/>
          <p:cNvSpPr txBox="1"/>
          <p:nvPr/>
        </p:nvSpPr>
        <p:spPr>
          <a:xfrm>
            <a:off x="15289795" y="3397487"/>
            <a:ext cx="13225094" cy="144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rgbClr val="757070"/>
                </a:solidFill>
                <a:latin typeface="Proxima Nova"/>
                <a:ea typeface="Proxima Nova"/>
                <a:cs typeface="Proxima Nova"/>
                <a:sym typeface="Proxima Nova"/>
              </a:rPr>
              <a:t>Spring 2019: 17-781 Mobile &amp; IoT Computing Services</a:t>
            </a:r>
            <a:endParaRPr/>
          </a:p>
          <a:p>
            <a:pPr indent="0" lvl="0" marL="0" marR="0" rtl="0" algn="ctr">
              <a:spcBef>
                <a:spcPts val="0"/>
              </a:spcBef>
              <a:spcAft>
                <a:spcPts val="0"/>
              </a:spcAft>
              <a:buNone/>
            </a:pPr>
            <a:r>
              <a:rPr b="0" i="0" lang="en-US" sz="4400" u="none" cap="none" strike="noStrike">
                <a:solidFill>
                  <a:srgbClr val="757070"/>
                </a:solidFill>
                <a:latin typeface="Proxima Nova"/>
                <a:ea typeface="Proxima Nova"/>
                <a:cs typeface="Proxima Nova"/>
                <a:sym typeface="Proxima Nova"/>
              </a:rPr>
              <a:t>Yunqian Chen, Cong Liao, Jennifer Liu, Dan Messina</a:t>
            </a:r>
            <a:endParaRPr b="0" i="0" sz="4400" u="none" cap="none" strike="noStrike">
              <a:solidFill>
                <a:srgbClr val="757070"/>
              </a:solidFill>
              <a:latin typeface="Proxima Nova"/>
              <a:ea typeface="Proxima Nova"/>
              <a:cs typeface="Proxima Nova"/>
              <a:sym typeface="Proxima Nova"/>
            </a:endParaRPr>
          </a:p>
        </p:txBody>
      </p:sp>
      <p:sp>
        <p:nvSpPr>
          <p:cNvPr id="97" name="Google Shape;97;p13"/>
          <p:cNvSpPr txBox="1"/>
          <p:nvPr/>
        </p:nvSpPr>
        <p:spPr>
          <a:xfrm>
            <a:off x="457199" y="7417909"/>
            <a:ext cx="11275942" cy="74789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800" u="none" cap="none" strike="noStrike">
                <a:solidFill>
                  <a:schemeClr val="dk1"/>
                </a:solidFill>
                <a:latin typeface="Proxima Nova"/>
                <a:ea typeface="Proxima Nova"/>
                <a:cs typeface="Proxima Nova"/>
                <a:sym typeface="Proxima Nova"/>
              </a:rPr>
              <a:t>Bus Hero is a mobile transportation app utilizing the power of crowdsourcing to improve rider experience on the Pittsburgh bus system. With this app, users can share and report important updates, like if the approaching bus is at capacity, live traffic conditions, and community-suggested alternate routes to reduce the stress and difficulty of the commute. </a:t>
            </a:r>
            <a:endParaRPr sz="4800">
              <a:solidFill>
                <a:schemeClr val="dk1"/>
              </a:solidFill>
              <a:latin typeface="Proxima Nova"/>
              <a:ea typeface="Proxima Nova"/>
              <a:cs typeface="Proxima Nova"/>
              <a:sym typeface="Proxima Nova"/>
            </a:endParaRPr>
          </a:p>
        </p:txBody>
      </p:sp>
      <p:sp>
        <p:nvSpPr>
          <p:cNvPr id="98" name="Google Shape;98;p13"/>
          <p:cNvSpPr txBox="1"/>
          <p:nvPr/>
        </p:nvSpPr>
        <p:spPr>
          <a:xfrm>
            <a:off x="457197" y="16556934"/>
            <a:ext cx="11275944" cy="74789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dk1"/>
                </a:solidFill>
                <a:latin typeface="Proxima Nova"/>
                <a:ea typeface="Proxima Nova"/>
                <a:cs typeface="Proxima Nova"/>
                <a:sym typeface="Proxima Nova"/>
              </a:rPr>
              <a:t>Freemium Model:</a:t>
            </a:r>
            <a:endParaRPr/>
          </a:p>
          <a:p>
            <a:pPr indent="-571500" lvl="0" marL="571500" marR="0" rtl="0" algn="l">
              <a:spcBef>
                <a:spcPts val="0"/>
              </a:spcBef>
              <a:spcAft>
                <a:spcPts val="0"/>
              </a:spcAft>
              <a:buClr>
                <a:srgbClr val="AE73E9"/>
              </a:buClr>
              <a:buSzPts val="4800"/>
              <a:buFont typeface="Arial"/>
              <a:buChar char="•"/>
            </a:pPr>
            <a:r>
              <a:rPr lang="en-US" sz="4800">
                <a:solidFill>
                  <a:schemeClr val="dk1"/>
                </a:solidFill>
                <a:latin typeface="Proxima Nova"/>
                <a:ea typeface="Proxima Nova"/>
                <a:cs typeface="Proxima Nova"/>
                <a:sym typeface="Proxima Nova"/>
              </a:rPr>
              <a:t>Users will be able to download Bus Hero for free on iOS and Android</a:t>
            </a:r>
            <a:endParaRPr/>
          </a:p>
          <a:p>
            <a:pPr indent="-571500" lvl="0" marL="571500" marR="0" rtl="0" algn="l">
              <a:spcBef>
                <a:spcPts val="0"/>
              </a:spcBef>
              <a:spcAft>
                <a:spcPts val="0"/>
              </a:spcAft>
              <a:buClr>
                <a:srgbClr val="AE73E9"/>
              </a:buClr>
              <a:buSzPts val="4800"/>
              <a:buFont typeface="Arial"/>
              <a:buChar char="•"/>
            </a:pPr>
            <a:r>
              <a:rPr lang="en-US" sz="4800">
                <a:solidFill>
                  <a:schemeClr val="dk1"/>
                </a:solidFill>
                <a:latin typeface="Proxima Nova"/>
                <a:ea typeface="Proxima Nova"/>
                <a:cs typeface="Proxima Nova"/>
                <a:sym typeface="Proxima Nova"/>
              </a:rPr>
              <a:t>Additional $1 fee for users looking to access higher level of stats and information</a:t>
            </a:r>
            <a:endParaRPr/>
          </a:p>
          <a:p>
            <a:pPr indent="-571500" lvl="0" marL="571500" marR="0" rtl="0" algn="l">
              <a:spcBef>
                <a:spcPts val="0"/>
              </a:spcBef>
              <a:spcAft>
                <a:spcPts val="0"/>
              </a:spcAft>
              <a:buClr>
                <a:srgbClr val="AE73E9"/>
              </a:buClr>
              <a:buSzPts val="4800"/>
              <a:buFont typeface="Arial"/>
              <a:buChar char="•"/>
            </a:pPr>
            <a:r>
              <a:rPr lang="en-US" sz="4800">
                <a:solidFill>
                  <a:schemeClr val="dk1"/>
                </a:solidFill>
                <a:latin typeface="Proxima Nova"/>
                <a:ea typeface="Proxima Nova"/>
                <a:cs typeface="Proxima Nova"/>
                <a:sym typeface="Proxima Nova"/>
              </a:rPr>
              <a:t>Revenue generated from ads</a:t>
            </a:r>
            <a:endParaRPr/>
          </a:p>
          <a:p>
            <a:pPr indent="-571500" lvl="0" marL="571500" marR="0" rtl="0" algn="l">
              <a:spcBef>
                <a:spcPts val="0"/>
              </a:spcBef>
              <a:spcAft>
                <a:spcPts val="0"/>
              </a:spcAft>
              <a:buClr>
                <a:srgbClr val="AE73E9"/>
              </a:buClr>
              <a:buSzPts val="4800"/>
              <a:buFont typeface="Arial"/>
              <a:buChar char="•"/>
            </a:pPr>
            <a:r>
              <a:rPr lang="en-US" sz="4800">
                <a:solidFill>
                  <a:schemeClr val="dk1"/>
                </a:solidFill>
                <a:latin typeface="Proxima Nova"/>
                <a:ea typeface="Proxima Nova"/>
                <a:cs typeface="Proxima Nova"/>
                <a:sym typeface="Proxima Nova"/>
              </a:rPr>
              <a:t>Transportation and capacity data sold to third parties (e.x. The City of Pittsburgh) </a:t>
            </a:r>
            <a:endParaRPr sz="4800">
              <a:solidFill>
                <a:schemeClr val="dk1"/>
              </a:solidFill>
              <a:latin typeface="Proxima Nova"/>
              <a:ea typeface="Proxima Nova"/>
              <a:cs typeface="Proxima Nova"/>
              <a:sym typeface="Proxima Nova"/>
            </a:endParaRPr>
          </a:p>
        </p:txBody>
      </p:sp>
      <p:sp>
        <p:nvSpPr>
          <p:cNvPr id="99" name="Google Shape;99;p13"/>
          <p:cNvSpPr txBox="1"/>
          <p:nvPr/>
        </p:nvSpPr>
        <p:spPr>
          <a:xfrm>
            <a:off x="457197" y="25533623"/>
            <a:ext cx="11275942" cy="67403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dk1"/>
                </a:solidFill>
                <a:latin typeface="Proxima Nova"/>
                <a:ea typeface="Proxima Nova"/>
                <a:cs typeface="Proxima Nova"/>
                <a:sym typeface="Proxima Nova"/>
              </a:rPr>
              <a:t>The user’s name, location, and transportation history are sensitive information, so we implemented:</a:t>
            </a:r>
            <a:endParaRPr/>
          </a:p>
          <a:p>
            <a:pPr indent="-571500" lvl="0" marL="571500" marR="0" rtl="0" algn="l">
              <a:spcBef>
                <a:spcPts val="0"/>
              </a:spcBef>
              <a:spcAft>
                <a:spcPts val="0"/>
              </a:spcAft>
              <a:buClr>
                <a:srgbClr val="AE73E9"/>
              </a:buClr>
              <a:buSzPts val="4800"/>
              <a:buFont typeface="Arial"/>
              <a:buChar char="•"/>
            </a:pPr>
            <a:r>
              <a:rPr lang="en-US" sz="4800">
                <a:solidFill>
                  <a:schemeClr val="dk1"/>
                </a:solidFill>
                <a:latin typeface="Proxima Nova"/>
                <a:ea typeface="Proxima Nova"/>
                <a:cs typeface="Proxima Nova"/>
                <a:sym typeface="Proxima Nova"/>
              </a:rPr>
              <a:t>Users account authenticated with mobile number</a:t>
            </a:r>
            <a:endParaRPr/>
          </a:p>
          <a:p>
            <a:pPr indent="-571500" lvl="0" marL="571500" marR="0" rtl="0" algn="l">
              <a:spcBef>
                <a:spcPts val="0"/>
              </a:spcBef>
              <a:spcAft>
                <a:spcPts val="0"/>
              </a:spcAft>
              <a:buClr>
                <a:srgbClr val="AE73E9"/>
              </a:buClr>
              <a:buSzPts val="4800"/>
              <a:buFont typeface="Arial"/>
              <a:buChar char="•"/>
            </a:pPr>
            <a:r>
              <a:rPr lang="en-US" sz="4800">
                <a:solidFill>
                  <a:schemeClr val="dk1"/>
                </a:solidFill>
                <a:latin typeface="Proxima Nova"/>
                <a:ea typeface="Proxima Nova"/>
                <a:cs typeface="Proxima Nova"/>
                <a:sym typeface="Proxima Nova"/>
              </a:rPr>
              <a:t>Users have the choice to post under their username or remain anonymous</a:t>
            </a:r>
            <a:endParaRPr/>
          </a:p>
          <a:p>
            <a:pPr indent="-571500" lvl="0" marL="571500" marR="0" rtl="0" algn="l">
              <a:spcBef>
                <a:spcPts val="0"/>
              </a:spcBef>
              <a:spcAft>
                <a:spcPts val="0"/>
              </a:spcAft>
              <a:buClr>
                <a:srgbClr val="AE73E9"/>
              </a:buClr>
              <a:buSzPts val="4800"/>
              <a:buFont typeface="Arial"/>
              <a:buChar char="•"/>
            </a:pPr>
            <a:r>
              <a:rPr lang="en-US" sz="4800">
                <a:solidFill>
                  <a:schemeClr val="dk1"/>
                </a:solidFill>
                <a:latin typeface="Proxima Nova"/>
                <a:ea typeface="Proxima Nova"/>
                <a:cs typeface="Proxima Nova"/>
                <a:sym typeface="Proxima Nova"/>
              </a:rPr>
              <a:t>Users exact location remains private</a:t>
            </a:r>
            <a:endParaRPr/>
          </a:p>
          <a:p>
            <a:pPr indent="-571500" lvl="0" marL="571500" marR="0" rtl="0" algn="l">
              <a:spcBef>
                <a:spcPts val="0"/>
              </a:spcBef>
              <a:spcAft>
                <a:spcPts val="0"/>
              </a:spcAft>
              <a:buClr>
                <a:srgbClr val="AE73E9"/>
              </a:buClr>
              <a:buSzPts val="4800"/>
              <a:buFont typeface="Arial"/>
              <a:buChar char="•"/>
            </a:pPr>
            <a:r>
              <a:rPr lang="en-US" sz="4800">
                <a:solidFill>
                  <a:schemeClr val="dk1"/>
                </a:solidFill>
                <a:latin typeface="Proxima Nova"/>
                <a:ea typeface="Proxima Nova"/>
                <a:cs typeface="Proxima Nova"/>
                <a:sym typeface="Proxima Nova"/>
              </a:rPr>
              <a:t>All data is encrypted</a:t>
            </a:r>
            <a:endParaRPr sz="4800">
              <a:solidFill>
                <a:schemeClr val="dk1"/>
              </a:solidFill>
              <a:latin typeface="Proxima Nova"/>
              <a:ea typeface="Proxima Nova"/>
              <a:cs typeface="Proxima Nova"/>
              <a:sym typeface="Proxima Nova"/>
            </a:endParaRPr>
          </a:p>
        </p:txBody>
      </p:sp>
      <p:pic>
        <p:nvPicPr>
          <p:cNvPr id="100" name="Google Shape;100;p13"/>
          <p:cNvPicPr preferRelativeResize="0"/>
          <p:nvPr/>
        </p:nvPicPr>
        <p:blipFill rotWithShape="1">
          <a:blip r:embed="rId3">
            <a:alphaModFix/>
          </a:blip>
          <a:srcRect b="28543" l="0" r="1522" t="35313"/>
          <a:stretch/>
        </p:blipFill>
        <p:spPr>
          <a:xfrm>
            <a:off x="477078" y="490332"/>
            <a:ext cx="11256061" cy="4911597"/>
          </a:xfrm>
          <a:prstGeom prst="rect">
            <a:avLst/>
          </a:prstGeom>
          <a:noFill/>
          <a:ln>
            <a:noFill/>
          </a:ln>
        </p:spPr>
      </p:pic>
      <p:sp>
        <p:nvSpPr>
          <p:cNvPr descr="orms response chart. Question title: How frequently do you use the bus" id="101" name="Google Shape;101;p13"/>
          <p:cNvSpPr/>
          <p:nvPr/>
        </p:nvSpPr>
        <p:spPr>
          <a:xfrm>
            <a:off x="0" y="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7257">
              <a:solidFill>
                <a:schemeClr val="dk1"/>
              </a:solidFill>
              <a:latin typeface="Calibri"/>
              <a:ea typeface="Calibri"/>
              <a:cs typeface="Calibri"/>
              <a:sym typeface="Calibri"/>
            </a:endParaRPr>
          </a:p>
        </p:txBody>
      </p:sp>
      <p:sp>
        <p:nvSpPr>
          <p:cNvPr descr="orms response chart. Question title: How frequently do you use the bus" id="102" name="Google Shape;102;p13"/>
          <p:cNvSpPr/>
          <p:nvPr/>
        </p:nvSpPr>
        <p:spPr>
          <a:xfrm>
            <a:off x="152400"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7257">
              <a:solidFill>
                <a:schemeClr val="dk1"/>
              </a:solidFill>
              <a:latin typeface="Calibri"/>
              <a:ea typeface="Calibri"/>
              <a:cs typeface="Calibri"/>
              <a:sym typeface="Calibri"/>
            </a:endParaRPr>
          </a:p>
        </p:txBody>
      </p:sp>
      <p:sp>
        <p:nvSpPr>
          <p:cNvPr descr="orms response chart. Question title: How frequently do you use the bus" id="103" name="Google Shape;103;p13"/>
          <p:cNvSpPr/>
          <p:nvPr/>
        </p:nvSpPr>
        <p:spPr>
          <a:xfrm>
            <a:off x="304800" y="3048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7257">
              <a:solidFill>
                <a:schemeClr val="dk1"/>
              </a:solidFill>
              <a:latin typeface="Calibri"/>
              <a:ea typeface="Calibri"/>
              <a:cs typeface="Calibri"/>
              <a:sym typeface="Calibri"/>
            </a:endParaRPr>
          </a:p>
        </p:txBody>
      </p:sp>
      <p:sp>
        <p:nvSpPr>
          <p:cNvPr descr="orms response chart. Question title: How frequently do you use the bus" id="104" name="Google Shape;104;p13"/>
          <p:cNvSpPr/>
          <p:nvPr/>
        </p:nvSpPr>
        <p:spPr>
          <a:xfrm>
            <a:off x="457200" y="4572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7257">
              <a:solidFill>
                <a:schemeClr val="dk1"/>
              </a:solidFill>
              <a:latin typeface="Calibri"/>
              <a:ea typeface="Calibri"/>
              <a:cs typeface="Calibri"/>
              <a:sym typeface="Calibri"/>
            </a:endParaRPr>
          </a:p>
        </p:txBody>
      </p:sp>
      <p:pic>
        <p:nvPicPr>
          <p:cNvPr id="105" name="Google Shape;105;p13"/>
          <p:cNvPicPr preferRelativeResize="0"/>
          <p:nvPr/>
        </p:nvPicPr>
        <p:blipFill rotWithShape="1">
          <a:blip r:embed="rId4">
            <a:alphaModFix/>
          </a:blip>
          <a:srcRect b="0" l="0" r="0" t="0"/>
          <a:stretch/>
        </p:blipFill>
        <p:spPr>
          <a:xfrm>
            <a:off x="32207763" y="12245709"/>
            <a:ext cx="11256062" cy="6522015"/>
          </a:xfrm>
          <a:prstGeom prst="rect">
            <a:avLst/>
          </a:prstGeom>
          <a:noFill/>
          <a:ln>
            <a:noFill/>
          </a:ln>
        </p:spPr>
      </p:pic>
      <p:pic>
        <p:nvPicPr>
          <p:cNvPr id="106" name="Google Shape;106;p13"/>
          <p:cNvPicPr preferRelativeResize="0"/>
          <p:nvPr/>
        </p:nvPicPr>
        <p:blipFill rotWithShape="1">
          <a:blip r:embed="rId5">
            <a:alphaModFix/>
          </a:blip>
          <a:srcRect b="0" l="0" r="0" t="0"/>
          <a:stretch/>
        </p:blipFill>
        <p:spPr>
          <a:xfrm>
            <a:off x="31967009" y="5437479"/>
            <a:ext cx="11396845" cy="6750145"/>
          </a:xfrm>
          <a:prstGeom prst="rect">
            <a:avLst/>
          </a:prstGeom>
          <a:noFill/>
          <a:ln>
            <a:noFill/>
          </a:ln>
        </p:spPr>
      </p:pic>
      <p:pic>
        <p:nvPicPr>
          <p:cNvPr id="107" name="Google Shape;107;p13"/>
          <p:cNvPicPr preferRelativeResize="0"/>
          <p:nvPr/>
        </p:nvPicPr>
        <p:blipFill rotWithShape="1">
          <a:blip r:embed="rId6">
            <a:alphaModFix/>
          </a:blip>
          <a:srcRect b="0" l="0" r="0" t="0"/>
          <a:stretch/>
        </p:blipFill>
        <p:spPr>
          <a:xfrm>
            <a:off x="26335988" y="14200173"/>
            <a:ext cx="4041624" cy="8138461"/>
          </a:xfrm>
          <a:prstGeom prst="rect">
            <a:avLst/>
          </a:prstGeom>
          <a:noFill/>
          <a:ln>
            <a:noFill/>
          </a:ln>
        </p:spPr>
      </p:pic>
      <p:pic>
        <p:nvPicPr>
          <p:cNvPr id="108" name="Google Shape;108;p13"/>
          <p:cNvPicPr preferRelativeResize="0"/>
          <p:nvPr/>
        </p:nvPicPr>
        <p:blipFill rotWithShape="1">
          <a:blip r:embed="rId7">
            <a:alphaModFix/>
          </a:blip>
          <a:srcRect b="0" l="0" r="0" t="0"/>
          <a:stretch/>
        </p:blipFill>
        <p:spPr>
          <a:xfrm>
            <a:off x="20114448" y="14237531"/>
            <a:ext cx="4149078" cy="8101102"/>
          </a:xfrm>
          <a:prstGeom prst="rect">
            <a:avLst/>
          </a:prstGeom>
          <a:noFill/>
          <a:ln>
            <a:noFill/>
          </a:ln>
        </p:spPr>
      </p:pic>
      <p:pic>
        <p:nvPicPr>
          <p:cNvPr id="109" name="Google Shape;109;p13"/>
          <p:cNvPicPr preferRelativeResize="0"/>
          <p:nvPr/>
        </p:nvPicPr>
        <p:blipFill rotWithShape="1">
          <a:blip r:embed="rId8">
            <a:alphaModFix/>
          </a:blip>
          <a:srcRect b="0" l="0" r="0" t="0"/>
          <a:stretch/>
        </p:blipFill>
        <p:spPr>
          <a:xfrm>
            <a:off x="13949019" y="14237531"/>
            <a:ext cx="4092971" cy="8229600"/>
          </a:xfrm>
          <a:prstGeom prst="rect">
            <a:avLst/>
          </a:prstGeom>
          <a:noFill/>
          <a:ln>
            <a:noFill/>
          </a:ln>
        </p:spPr>
      </p:pic>
      <p:pic>
        <p:nvPicPr>
          <p:cNvPr id="110" name="Google Shape;110;p13"/>
          <p:cNvPicPr preferRelativeResize="0"/>
          <p:nvPr/>
        </p:nvPicPr>
        <p:blipFill rotWithShape="1">
          <a:blip r:embed="rId9">
            <a:alphaModFix/>
          </a:blip>
          <a:srcRect b="0" l="0" r="0" t="0"/>
          <a:stretch/>
        </p:blipFill>
        <p:spPr>
          <a:xfrm>
            <a:off x="20114448" y="23206023"/>
            <a:ext cx="4233537" cy="8433474"/>
          </a:xfrm>
          <a:prstGeom prst="rect">
            <a:avLst/>
          </a:prstGeom>
          <a:noFill/>
          <a:ln>
            <a:noFill/>
          </a:ln>
        </p:spPr>
      </p:pic>
      <p:pic>
        <p:nvPicPr>
          <p:cNvPr id="111" name="Google Shape;111;p13"/>
          <p:cNvPicPr preferRelativeResize="0"/>
          <p:nvPr/>
        </p:nvPicPr>
        <p:blipFill rotWithShape="1">
          <a:blip r:embed="rId10">
            <a:alphaModFix/>
          </a:blip>
          <a:srcRect b="0" l="0" r="0" t="0"/>
          <a:stretch/>
        </p:blipFill>
        <p:spPr>
          <a:xfrm>
            <a:off x="13884303" y="23206023"/>
            <a:ext cx="4222397" cy="8433474"/>
          </a:xfrm>
          <a:prstGeom prst="rect">
            <a:avLst/>
          </a:prstGeom>
          <a:noFill/>
          <a:ln>
            <a:noFill/>
          </a:ln>
        </p:spPr>
      </p:pic>
      <p:pic>
        <p:nvPicPr>
          <p:cNvPr id="112" name="Google Shape;112;p13"/>
          <p:cNvPicPr preferRelativeResize="0"/>
          <p:nvPr/>
        </p:nvPicPr>
        <p:blipFill rotWithShape="1">
          <a:blip r:embed="rId11">
            <a:alphaModFix/>
          </a:blip>
          <a:srcRect b="0" l="0" r="0" t="0"/>
          <a:stretch/>
        </p:blipFill>
        <p:spPr>
          <a:xfrm>
            <a:off x="26232866" y="23015930"/>
            <a:ext cx="4353649" cy="8672928"/>
          </a:xfrm>
          <a:prstGeom prst="rect">
            <a:avLst/>
          </a:prstGeom>
          <a:noFill/>
          <a:ln>
            <a:noFill/>
          </a:ln>
        </p:spPr>
      </p:pic>
      <p:sp>
        <p:nvSpPr>
          <p:cNvPr id="113" name="Google Shape;113;p13"/>
          <p:cNvSpPr/>
          <p:nvPr/>
        </p:nvSpPr>
        <p:spPr>
          <a:xfrm>
            <a:off x="15192420" y="7667786"/>
            <a:ext cx="3888164" cy="1232321"/>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400">
                <a:solidFill>
                  <a:schemeClr val="lt1"/>
                </a:solidFill>
                <a:latin typeface="Proxima Nova"/>
                <a:ea typeface="Proxima Nova"/>
                <a:cs typeface="Proxima Nova"/>
                <a:sym typeface="Proxima Nova"/>
              </a:rPr>
              <a:t>Student</a:t>
            </a:r>
            <a:endParaRPr sz="5400">
              <a:solidFill>
                <a:schemeClr val="lt1"/>
              </a:solidFill>
              <a:latin typeface="Proxima Nova"/>
              <a:ea typeface="Proxima Nova"/>
              <a:cs typeface="Proxima Nova"/>
              <a:sym typeface="Proxima Nova"/>
            </a:endParaRPr>
          </a:p>
        </p:txBody>
      </p:sp>
      <p:sp>
        <p:nvSpPr>
          <p:cNvPr id="114" name="Google Shape;114;p13"/>
          <p:cNvSpPr/>
          <p:nvPr/>
        </p:nvSpPr>
        <p:spPr>
          <a:xfrm>
            <a:off x="25405928" y="7580231"/>
            <a:ext cx="3888164" cy="1232321"/>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400">
                <a:solidFill>
                  <a:schemeClr val="lt1"/>
                </a:solidFill>
                <a:latin typeface="Proxima Nova"/>
                <a:ea typeface="Proxima Nova"/>
                <a:cs typeface="Proxima Nova"/>
                <a:sym typeface="Proxima Nova"/>
              </a:rPr>
              <a:t>Employee</a:t>
            </a:r>
            <a:endParaRPr sz="5400">
              <a:solidFill>
                <a:schemeClr val="lt1"/>
              </a:solidFill>
              <a:latin typeface="Proxima Nova"/>
              <a:ea typeface="Proxima Nova"/>
              <a:cs typeface="Proxima Nova"/>
              <a:sym typeface="Proxima Nova"/>
            </a:endParaRPr>
          </a:p>
        </p:txBody>
      </p:sp>
      <p:pic>
        <p:nvPicPr>
          <p:cNvPr id="115" name="Google Shape;115;p13"/>
          <p:cNvPicPr preferRelativeResize="0"/>
          <p:nvPr/>
        </p:nvPicPr>
        <p:blipFill rotWithShape="1">
          <a:blip r:embed="rId12">
            <a:alphaModFix/>
          </a:blip>
          <a:srcRect b="0" l="0" r="0" t="0"/>
          <a:stretch/>
        </p:blipFill>
        <p:spPr>
          <a:xfrm>
            <a:off x="19165720" y="7494149"/>
            <a:ext cx="1572765" cy="1572765"/>
          </a:xfrm>
          <a:prstGeom prst="rect">
            <a:avLst/>
          </a:prstGeom>
          <a:noFill/>
          <a:ln>
            <a:noFill/>
          </a:ln>
        </p:spPr>
      </p:pic>
      <p:pic>
        <p:nvPicPr>
          <p:cNvPr id="116" name="Google Shape;116;p13"/>
          <p:cNvPicPr preferRelativeResize="0"/>
          <p:nvPr/>
        </p:nvPicPr>
        <p:blipFill rotWithShape="1">
          <a:blip r:embed="rId13">
            <a:alphaModFix/>
          </a:blip>
          <a:srcRect b="0" l="0" r="0" t="0"/>
          <a:stretch/>
        </p:blipFill>
        <p:spPr>
          <a:xfrm>
            <a:off x="24050752" y="7631948"/>
            <a:ext cx="1199729" cy="1199729"/>
          </a:xfrm>
          <a:prstGeom prst="rect">
            <a:avLst/>
          </a:prstGeom>
          <a:noFill/>
          <a:ln>
            <a:noFill/>
          </a:ln>
        </p:spPr>
      </p:pic>
      <p:sp>
        <p:nvSpPr>
          <p:cNvPr id="117" name="Google Shape;117;p13"/>
          <p:cNvSpPr txBox="1"/>
          <p:nvPr/>
        </p:nvSpPr>
        <p:spPr>
          <a:xfrm>
            <a:off x="13723594" y="9127809"/>
            <a:ext cx="8263656" cy="5632311"/>
          </a:xfrm>
          <a:prstGeom prst="rect">
            <a:avLst/>
          </a:prstGeom>
          <a:noFill/>
          <a:ln>
            <a:noFill/>
          </a:ln>
        </p:spPr>
        <p:txBody>
          <a:bodyPr anchorCtr="0" anchor="t" bIns="45700" lIns="91425" spcFirstLastPara="1" rIns="91425" wrap="square" tIns="45700">
            <a:noAutofit/>
          </a:bodyPr>
          <a:lstStyle/>
          <a:p>
            <a:pPr indent="-571500" lvl="0" marL="571500" marR="0" rtl="0" algn="l">
              <a:lnSpc>
                <a:spcPct val="100000"/>
              </a:lnSpc>
              <a:spcBef>
                <a:spcPts val="0"/>
              </a:spcBef>
              <a:spcAft>
                <a:spcPts val="0"/>
              </a:spcAft>
              <a:buClr>
                <a:srgbClr val="AE73E9"/>
              </a:buClr>
              <a:buSzPts val="4000"/>
              <a:buFont typeface="Arial"/>
              <a:buNone/>
            </a:pPr>
            <a:r>
              <a:rPr lang="en-US" sz="4000">
                <a:solidFill>
                  <a:srgbClr val="AE73E9"/>
                </a:solidFill>
                <a:latin typeface="Proxima Nova"/>
                <a:ea typeface="Proxima Nova"/>
                <a:cs typeface="Proxima Nova"/>
                <a:sym typeface="Proxima Nova"/>
              </a:rPr>
              <a:t>Name: </a:t>
            </a:r>
            <a:r>
              <a:rPr lang="en-US" sz="4000">
                <a:solidFill>
                  <a:schemeClr val="dk1"/>
                </a:solidFill>
                <a:latin typeface="Proxima Nova"/>
                <a:ea typeface="Proxima Nova"/>
                <a:cs typeface="Proxima Nova"/>
                <a:sym typeface="Proxima Nova"/>
              </a:rPr>
              <a:t>Amanda</a:t>
            </a:r>
            <a:endParaRPr/>
          </a:p>
          <a:p>
            <a:pPr indent="-571500" lvl="0" marL="571500" marR="0" rtl="0" algn="l">
              <a:lnSpc>
                <a:spcPct val="100000"/>
              </a:lnSpc>
              <a:spcBef>
                <a:spcPts val="0"/>
              </a:spcBef>
              <a:spcAft>
                <a:spcPts val="0"/>
              </a:spcAft>
              <a:buClr>
                <a:srgbClr val="AE73E9"/>
              </a:buClr>
              <a:buSzPts val="4000"/>
              <a:buFont typeface="Arial"/>
              <a:buNone/>
            </a:pPr>
            <a:r>
              <a:rPr lang="en-US" sz="4000">
                <a:solidFill>
                  <a:srgbClr val="AE73E9"/>
                </a:solidFill>
                <a:latin typeface="Proxima Nova"/>
                <a:ea typeface="Proxima Nova"/>
                <a:cs typeface="Proxima Nova"/>
                <a:sym typeface="Proxima Nova"/>
              </a:rPr>
              <a:t>Age: </a:t>
            </a:r>
            <a:r>
              <a:rPr lang="en-US" sz="4000">
                <a:solidFill>
                  <a:schemeClr val="dk1"/>
                </a:solidFill>
                <a:latin typeface="Proxima Nova"/>
                <a:ea typeface="Proxima Nova"/>
                <a:cs typeface="Proxima Nova"/>
                <a:sym typeface="Proxima Nova"/>
              </a:rPr>
              <a:t>22</a:t>
            </a:r>
            <a:endParaRPr/>
          </a:p>
          <a:p>
            <a:pPr indent="-571500" lvl="0" marL="571500" marR="0" rtl="0" algn="l">
              <a:lnSpc>
                <a:spcPct val="100000"/>
              </a:lnSpc>
              <a:spcBef>
                <a:spcPts val="0"/>
              </a:spcBef>
              <a:spcAft>
                <a:spcPts val="0"/>
              </a:spcAft>
              <a:buClr>
                <a:srgbClr val="AE73E9"/>
              </a:buClr>
              <a:buSzPts val="4000"/>
              <a:buFont typeface="Arial"/>
              <a:buChar char="•"/>
            </a:pPr>
            <a:r>
              <a:rPr lang="en-US" sz="4000">
                <a:solidFill>
                  <a:schemeClr val="dk1"/>
                </a:solidFill>
                <a:latin typeface="Proxima Nova"/>
                <a:ea typeface="Proxima Nova"/>
                <a:cs typeface="Proxima Nova"/>
                <a:sym typeface="Proxima Nova"/>
              </a:rPr>
              <a:t>Takes bus to school 4 days per week and as no other means of transportation</a:t>
            </a:r>
            <a:endParaRPr/>
          </a:p>
          <a:p>
            <a:pPr indent="-571500" lvl="0" marL="571500" marR="0" rtl="0" algn="l">
              <a:lnSpc>
                <a:spcPct val="100000"/>
              </a:lnSpc>
              <a:spcBef>
                <a:spcPts val="0"/>
              </a:spcBef>
              <a:spcAft>
                <a:spcPts val="0"/>
              </a:spcAft>
              <a:buClr>
                <a:srgbClr val="AE73E9"/>
              </a:buClr>
              <a:buSzPts val="4000"/>
              <a:buFont typeface="Arial"/>
              <a:buChar char="•"/>
            </a:pPr>
            <a:r>
              <a:rPr lang="en-US" sz="4000">
                <a:solidFill>
                  <a:schemeClr val="dk1"/>
                </a:solidFill>
                <a:latin typeface="Proxima Nova"/>
                <a:ea typeface="Proxima Nova"/>
                <a:cs typeface="Proxima Nova"/>
                <a:sym typeface="Proxima Nova"/>
              </a:rPr>
              <a:t>The morning bus frequently arrives late, but she needs to get to school on time for an exam</a:t>
            </a:r>
            <a:endParaRPr/>
          </a:p>
          <a:p>
            <a:pPr indent="-571500" lvl="0" marL="571500" marR="0" rtl="0" algn="l">
              <a:lnSpc>
                <a:spcPct val="100000"/>
              </a:lnSpc>
              <a:spcBef>
                <a:spcPts val="0"/>
              </a:spcBef>
              <a:spcAft>
                <a:spcPts val="0"/>
              </a:spcAft>
              <a:buClr>
                <a:srgbClr val="AE73E9"/>
              </a:buClr>
              <a:buSzPts val="4000"/>
              <a:buFont typeface="Arial"/>
              <a:buNone/>
            </a:pPr>
            <a:r>
              <a:t/>
            </a:r>
            <a:endParaRPr sz="4000">
              <a:solidFill>
                <a:schemeClr val="dk1"/>
              </a:solidFill>
              <a:latin typeface="Proxima Nova"/>
              <a:ea typeface="Proxima Nova"/>
              <a:cs typeface="Proxima Nova"/>
              <a:sym typeface="Proxima Nova"/>
            </a:endParaRPr>
          </a:p>
        </p:txBody>
      </p:sp>
      <p:sp>
        <p:nvSpPr>
          <p:cNvPr id="118" name="Google Shape;118;p13"/>
          <p:cNvSpPr txBox="1"/>
          <p:nvPr/>
        </p:nvSpPr>
        <p:spPr>
          <a:xfrm>
            <a:off x="22957111" y="9127809"/>
            <a:ext cx="8357616" cy="5632311"/>
          </a:xfrm>
          <a:prstGeom prst="rect">
            <a:avLst/>
          </a:prstGeom>
          <a:noFill/>
          <a:ln>
            <a:noFill/>
          </a:ln>
        </p:spPr>
        <p:txBody>
          <a:bodyPr anchorCtr="0" anchor="t" bIns="45700" lIns="91425" spcFirstLastPara="1" rIns="91425" wrap="square" tIns="45700">
            <a:noAutofit/>
          </a:bodyPr>
          <a:lstStyle/>
          <a:p>
            <a:pPr indent="-571500" lvl="0" marL="571500" marR="0" rtl="0" algn="l">
              <a:lnSpc>
                <a:spcPct val="100000"/>
              </a:lnSpc>
              <a:spcBef>
                <a:spcPts val="0"/>
              </a:spcBef>
              <a:spcAft>
                <a:spcPts val="0"/>
              </a:spcAft>
              <a:buClr>
                <a:srgbClr val="AE73E9"/>
              </a:buClr>
              <a:buSzPts val="4000"/>
              <a:buFont typeface="Arial"/>
              <a:buNone/>
            </a:pPr>
            <a:r>
              <a:rPr lang="en-US" sz="4000">
                <a:solidFill>
                  <a:srgbClr val="AE73E9"/>
                </a:solidFill>
                <a:latin typeface="Proxima Nova"/>
                <a:ea typeface="Proxima Nova"/>
                <a:cs typeface="Proxima Nova"/>
                <a:sym typeface="Proxima Nova"/>
              </a:rPr>
              <a:t>Name: </a:t>
            </a:r>
            <a:r>
              <a:rPr lang="en-US" sz="4000">
                <a:solidFill>
                  <a:schemeClr val="dk1"/>
                </a:solidFill>
                <a:latin typeface="Proxima Nova"/>
                <a:ea typeface="Proxima Nova"/>
                <a:cs typeface="Proxima Nova"/>
                <a:sym typeface="Proxima Nova"/>
              </a:rPr>
              <a:t>Jason</a:t>
            </a:r>
            <a:endParaRPr/>
          </a:p>
          <a:p>
            <a:pPr indent="-571500" lvl="0" marL="571500" marR="0" rtl="0" algn="l">
              <a:lnSpc>
                <a:spcPct val="100000"/>
              </a:lnSpc>
              <a:spcBef>
                <a:spcPts val="0"/>
              </a:spcBef>
              <a:spcAft>
                <a:spcPts val="0"/>
              </a:spcAft>
              <a:buClr>
                <a:srgbClr val="AE73E9"/>
              </a:buClr>
              <a:buSzPts val="4000"/>
              <a:buFont typeface="Arial"/>
              <a:buNone/>
            </a:pPr>
            <a:r>
              <a:rPr lang="en-US" sz="4000">
                <a:solidFill>
                  <a:srgbClr val="AE73E9"/>
                </a:solidFill>
                <a:latin typeface="Proxima Nova"/>
                <a:ea typeface="Proxima Nova"/>
                <a:cs typeface="Proxima Nova"/>
                <a:sym typeface="Proxima Nova"/>
              </a:rPr>
              <a:t>Age: </a:t>
            </a:r>
            <a:r>
              <a:rPr lang="en-US" sz="4000">
                <a:solidFill>
                  <a:schemeClr val="dk1"/>
                </a:solidFill>
                <a:latin typeface="Proxima Nova"/>
                <a:ea typeface="Proxima Nova"/>
                <a:cs typeface="Proxima Nova"/>
                <a:sym typeface="Proxima Nova"/>
              </a:rPr>
              <a:t>45</a:t>
            </a:r>
            <a:endParaRPr/>
          </a:p>
          <a:p>
            <a:pPr indent="-571500" lvl="0" marL="571500" marR="0" rtl="0" algn="l">
              <a:lnSpc>
                <a:spcPct val="100000"/>
              </a:lnSpc>
              <a:spcBef>
                <a:spcPts val="0"/>
              </a:spcBef>
              <a:spcAft>
                <a:spcPts val="0"/>
              </a:spcAft>
              <a:buClr>
                <a:srgbClr val="AE73E9"/>
              </a:buClr>
              <a:buSzPts val="4000"/>
              <a:buFont typeface="Arial"/>
              <a:buChar char="•"/>
            </a:pPr>
            <a:r>
              <a:rPr lang="en-US" sz="4000">
                <a:solidFill>
                  <a:schemeClr val="dk1"/>
                </a:solidFill>
                <a:latin typeface="Proxima Nova"/>
                <a:ea typeface="Proxima Nova"/>
                <a:cs typeface="Proxima Nova"/>
                <a:sym typeface="Proxima Nova"/>
              </a:rPr>
              <a:t>Takes the bus downtown 5 days per week to avoid parking </a:t>
            </a:r>
            <a:endParaRPr/>
          </a:p>
          <a:p>
            <a:pPr indent="-571500" lvl="0" marL="571500" marR="0" rtl="0" algn="l">
              <a:lnSpc>
                <a:spcPct val="100000"/>
              </a:lnSpc>
              <a:spcBef>
                <a:spcPts val="0"/>
              </a:spcBef>
              <a:spcAft>
                <a:spcPts val="0"/>
              </a:spcAft>
              <a:buClr>
                <a:srgbClr val="AE73E9"/>
              </a:buClr>
              <a:buSzPts val="4000"/>
              <a:buFont typeface="Arial"/>
              <a:buChar char="•"/>
            </a:pPr>
            <a:r>
              <a:rPr lang="en-US" sz="4000">
                <a:solidFill>
                  <a:schemeClr val="dk1"/>
                </a:solidFill>
                <a:latin typeface="Proxima Nova"/>
                <a:ea typeface="Proxima Nova"/>
                <a:cs typeface="Proxima Nova"/>
                <a:sym typeface="Proxima Nova"/>
              </a:rPr>
              <a:t>The buses fill too quickly during the evening rush, but needs to get home for dinner with his family </a:t>
            </a:r>
            <a:endParaRPr/>
          </a:p>
          <a:p>
            <a:pPr indent="-317500" lvl="0" marL="571500" marR="0" rtl="0" algn="l">
              <a:lnSpc>
                <a:spcPct val="100000"/>
              </a:lnSpc>
              <a:spcBef>
                <a:spcPts val="0"/>
              </a:spcBef>
              <a:spcAft>
                <a:spcPts val="0"/>
              </a:spcAft>
              <a:buClr>
                <a:srgbClr val="AE73E9"/>
              </a:buClr>
              <a:buSzPts val="4000"/>
              <a:buFont typeface="Arial"/>
              <a:buNone/>
            </a:pPr>
            <a:r>
              <a:t/>
            </a:r>
            <a:endParaRPr sz="4000">
              <a:solidFill>
                <a:schemeClr val="dk1"/>
              </a:solidFill>
              <a:latin typeface="Proxima Nova"/>
              <a:ea typeface="Proxima Nova"/>
              <a:cs typeface="Proxima Nova"/>
              <a:sym typeface="Proxima Nova"/>
            </a:endParaRPr>
          </a:p>
        </p:txBody>
      </p:sp>
      <p:pic>
        <p:nvPicPr>
          <p:cNvPr id="119" name="Google Shape;119;p13"/>
          <p:cNvPicPr preferRelativeResize="0"/>
          <p:nvPr/>
        </p:nvPicPr>
        <p:blipFill rotWithShape="1">
          <a:blip r:embed="rId14">
            <a:alphaModFix/>
          </a:blip>
          <a:srcRect b="0" l="0" r="0" t="0"/>
          <a:stretch/>
        </p:blipFill>
        <p:spPr>
          <a:xfrm>
            <a:off x="32207763" y="18352331"/>
            <a:ext cx="10915343" cy="5008034"/>
          </a:xfrm>
          <a:prstGeom prst="rect">
            <a:avLst/>
          </a:prstGeom>
          <a:noFill/>
          <a:ln>
            <a:noFill/>
          </a:ln>
        </p:spPr>
      </p:pic>
      <p:sp>
        <p:nvSpPr>
          <p:cNvPr id="120" name="Google Shape;120;p13"/>
          <p:cNvSpPr txBox="1"/>
          <p:nvPr/>
        </p:nvSpPr>
        <p:spPr>
          <a:xfrm>
            <a:off x="13945413" y="22227209"/>
            <a:ext cx="3950095"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200">
                <a:solidFill>
                  <a:schemeClr val="dk1"/>
                </a:solidFill>
                <a:latin typeface="Proxima Nova"/>
                <a:ea typeface="Proxima Nova"/>
                <a:cs typeface="Proxima Nova"/>
                <a:sym typeface="Proxima Nova"/>
              </a:rPr>
              <a:t>User logs in or starts searching immediately</a:t>
            </a:r>
            <a:endParaRPr b="1" sz="2200">
              <a:solidFill>
                <a:schemeClr val="dk1"/>
              </a:solidFill>
              <a:latin typeface="Proxima Nova"/>
              <a:ea typeface="Proxima Nova"/>
              <a:cs typeface="Proxima Nova"/>
              <a:sym typeface="Proxima Nova"/>
            </a:endParaRPr>
          </a:p>
        </p:txBody>
      </p:sp>
      <p:sp>
        <p:nvSpPr>
          <p:cNvPr id="121" name="Google Shape;121;p13"/>
          <p:cNvSpPr txBox="1"/>
          <p:nvPr/>
        </p:nvSpPr>
        <p:spPr>
          <a:xfrm>
            <a:off x="20292545" y="22244589"/>
            <a:ext cx="3792885"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200">
                <a:solidFill>
                  <a:schemeClr val="dk1"/>
                </a:solidFill>
                <a:latin typeface="Proxima Nova"/>
                <a:ea typeface="Proxima Nova"/>
                <a:cs typeface="Proxima Nova"/>
                <a:sym typeface="Proxima Nova"/>
              </a:rPr>
              <a:t>Access to favorite routes and choice to remain anonymous</a:t>
            </a:r>
            <a:endParaRPr b="1" sz="2200">
              <a:solidFill>
                <a:schemeClr val="dk1"/>
              </a:solidFill>
              <a:latin typeface="Proxima Nova"/>
              <a:ea typeface="Proxima Nova"/>
              <a:cs typeface="Proxima Nova"/>
              <a:sym typeface="Proxima Nova"/>
            </a:endParaRPr>
          </a:p>
        </p:txBody>
      </p:sp>
      <p:sp>
        <p:nvSpPr>
          <p:cNvPr id="122" name="Google Shape;122;p13"/>
          <p:cNvSpPr txBox="1"/>
          <p:nvPr/>
        </p:nvSpPr>
        <p:spPr>
          <a:xfrm>
            <a:off x="26293266" y="22227208"/>
            <a:ext cx="4005552"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200">
                <a:solidFill>
                  <a:schemeClr val="dk1"/>
                </a:solidFill>
                <a:latin typeface="Proxima Nova"/>
                <a:ea typeface="Proxima Nova"/>
                <a:cs typeface="Proxima Nova"/>
                <a:sym typeface="Proxima Nova"/>
              </a:rPr>
              <a:t>Users verify their account with their mobile numbers</a:t>
            </a:r>
            <a:endParaRPr b="1" sz="2200">
              <a:solidFill>
                <a:schemeClr val="dk1"/>
              </a:solidFill>
              <a:latin typeface="Proxima Nova"/>
              <a:ea typeface="Proxima Nova"/>
              <a:cs typeface="Proxima Nova"/>
              <a:sym typeface="Proxima Nova"/>
            </a:endParaRPr>
          </a:p>
        </p:txBody>
      </p:sp>
      <p:sp>
        <p:nvSpPr>
          <p:cNvPr id="123" name="Google Shape;123;p13"/>
          <p:cNvSpPr txBox="1"/>
          <p:nvPr/>
        </p:nvSpPr>
        <p:spPr>
          <a:xfrm>
            <a:off x="13905327" y="31445650"/>
            <a:ext cx="3950095"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200">
                <a:solidFill>
                  <a:schemeClr val="dk1"/>
                </a:solidFill>
                <a:latin typeface="Proxima Nova"/>
                <a:ea typeface="Proxima Nova"/>
                <a:cs typeface="Proxima Nova"/>
                <a:sym typeface="Proxima Nova"/>
              </a:rPr>
              <a:t>Users can see the capacity of upcoming buses at their stop</a:t>
            </a:r>
            <a:endParaRPr b="1" sz="2200">
              <a:solidFill>
                <a:schemeClr val="dk1"/>
              </a:solidFill>
              <a:latin typeface="Proxima Nova"/>
              <a:ea typeface="Proxima Nova"/>
              <a:cs typeface="Proxima Nova"/>
              <a:sym typeface="Proxima Nova"/>
            </a:endParaRPr>
          </a:p>
        </p:txBody>
      </p:sp>
      <p:sp>
        <p:nvSpPr>
          <p:cNvPr id="124" name="Google Shape;124;p13"/>
          <p:cNvSpPr txBox="1"/>
          <p:nvPr/>
        </p:nvSpPr>
        <p:spPr>
          <a:xfrm>
            <a:off x="20277525" y="31374503"/>
            <a:ext cx="3950095"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200">
                <a:solidFill>
                  <a:schemeClr val="dk1"/>
                </a:solidFill>
                <a:latin typeface="Proxima Nova"/>
                <a:ea typeface="Proxima Nova"/>
                <a:cs typeface="Proxima Nova"/>
                <a:sym typeface="Proxima Nova"/>
              </a:rPr>
              <a:t>Comment on bus capacity, traffic, or other frustrations</a:t>
            </a:r>
            <a:endParaRPr b="1" sz="2200">
              <a:solidFill>
                <a:schemeClr val="dk1"/>
              </a:solidFill>
              <a:latin typeface="Proxima Nova"/>
              <a:ea typeface="Proxima Nova"/>
              <a:cs typeface="Proxima Nova"/>
              <a:sym typeface="Proxima Nova"/>
            </a:endParaRPr>
          </a:p>
        </p:txBody>
      </p:sp>
      <p:sp>
        <p:nvSpPr>
          <p:cNvPr id="125" name="Google Shape;125;p13"/>
          <p:cNvSpPr txBox="1"/>
          <p:nvPr/>
        </p:nvSpPr>
        <p:spPr>
          <a:xfrm>
            <a:off x="26293266" y="31504488"/>
            <a:ext cx="4232848"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200">
                <a:solidFill>
                  <a:schemeClr val="dk1"/>
                </a:solidFill>
                <a:latin typeface="Proxima Nova"/>
                <a:ea typeface="Proxima Nova"/>
                <a:cs typeface="Proxima Nova"/>
                <a:sym typeface="Proxima Nova"/>
              </a:rPr>
              <a:t>Comments can be viewed and verified to avoid misleading info.</a:t>
            </a:r>
            <a:endParaRPr b="1" sz="2200">
              <a:solidFill>
                <a:schemeClr val="dk1"/>
              </a:solidFill>
              <a:latin typeface="Proxima Nova"/>
              <a:ea typeface="Proxima Nova"/>
              <a:cs typeface="Proxima Nova"/>
              <a:sym typeface="Proxima Nova"/>
            </a:endParaRPr>
          </a:p>
        </p:txBody>
      </p:sp>
      <p:cxnSp>
        <p:nvCxnSpPr>
          <p:cNvPr id="126" name="Google Shape;126;p13"/>
          <p:cNvCxnSpPr>
            <a:stCxn id="117" idx="1"/>
            <a:endCxn id="108" idx="1"/>
          </p:cNvCxnSpPr>
          <p:nvPr/>
        </p:nvCxnSpPr>
        <p:spPr>
          <a:xfrm>
            <a:off x="13723594" y="11943965"/>
            <a:ext cx="6390900" cy="6344100"/>
          </a:xfrm>
          <a:prstGeom prst="bentConnector3">
            <a:avLst>
              <a:gd fmla="val -3577" name="adj1"/>
            </a:avLst>
          </a:prstGeom>
          <a:noFill/>
          <a:ln cap="flat" cmpd="sng" w="76200">
            <a:solidFill>
              <a:srgbClr val="AE73E9"/>
            </a:solidFill>
            <a:prstDash val="solid"/>
            <a:miter lim="800000"/>
            <a:headEnd len="sm" w="sm" type="none"/>
            <a:tailEnd len="med" w="med" type="triangle"/>
          </a:ln>
        </p:spPr>
      </p:cxnSp>
      <p:cxnSp>
        <p:nvCxnSpPr>
          <p:cNvPr id="127" name="Google Shape;127;p13"/>
          <p:cNvCxnSpPr/>
          <p:nvPr/>
        </p:nvCxnSpPr>
        <p:spPr>
          <a:xfrm rot="5400000">
            <a:off x="27491191" y="14576670"/>
            <a:ext cx="6810600" cy="740700"/>
          </a:xfrm>
          <a:prstGeom prst="bentConnector3">
            <a:avLst>
              <a:gd fmla="val 100202" name="adj1"/>
            </a:avLst>
          </a:prstGeom>
          <a:noFill/>
          <a:ln cap="flat" cmpd="sng" w="76200">
            <a:solidFill>
              <a:srgbClr val="AE73E9"/>
            </a:solidFill>
            <a:prstDash val="solid"/>
            <a:miter lim="800000"/>
            <a:headEnd len="sm" w="sm" type="none"/>
            <a:tailEnd len="med" w="med" type="triangle"/>
          </a:ln>
        </p:spPr>
      </p:cxnSp>
      <p:cxnSp>
        <p:nvCxnSpPr>
          <p:cNvPr id="128" name="Google Shape;128;p13"/>
          <p:cNvCxnSpPr/>
          <p:nvPr/>
        </p:nvCxnSpPr>
        <p:spPr>
          <a:xfrm flipH="1">
            <a:off x="24122766" y="17994145"/>
            <a:ext cx="2170500" cy="184200"/>
          </a:xfrm>
          <a:prstGeom prst="bentConnector3">
            <a:avLst>
              <a:gd fmla="val 50003" name="adj1"/>
            </a:avLst>
          </a:prstGeom>
          <a:noFill/>
          <a:ln cap="flat" cmpd="sng" w="76200">
            <a:solidFill>
              <a:srgbClr val="AE73E9"/>
            </a:solidFill>
            <a:prstDash val="solid"/>
            <a:miter lim="800000"/>
            <a:headEnd len="sm" w="sm" type="none"/>
            <a:tailEnd len="med" w="med" type="triangle"/>
          </a:ln>
        </p:spPr>
      </p:cxnSp>
      <p:cxnSp>
        <p:nvCxnSpPr>
          <p:cNvPr id="129" name="Google Shape;129;p13"/>
          <p:cNvCxnSpPr/>
          <p:nvPr/>
        </p:nvCxnSpPr>
        <p:spPr>
          <a:xfrm flipH="1">
            <a:off x="18041989" y="20296420"/>
            <a:ext cx="2072459" cy="3637003"/>
          </a:xfrm>
          <a:prstGeom prst="straightConnector1">
            <a:avLst/>
          </a:prstGeom>
          <a:noFill/>
          <a:ln cap="flat" cmpd="sng" w="76200">
            <a:solidFill>
              <a:srgbClr val="AE73E9"/>
            </a:solidFill>
            <a:prstDash val="solid"/>
            <a:miter lim="800000"/>
            <a:headEnd len="sm" w="sm" type="none"/>
            <a:tailEnd len="med" w="med" type="triangle"/>
          </a:ln>
        </p:spPr>
      </p:cxnSp>
      <p:cxnSp>
        <p:nvCxnSpPr>
          <p:cNvPr id="130" name="Google Shape;130;p13"/>
          <p:cNvCxnSpPr/>
          <p:nvPr/>
        </p:nvCxnSpPr>
        <p:spPr>
          <a:xfrm>
            <a:off x="18041989" y="27320013"/>
            <a:ext cx="1949593" cy="0"/>
          </a:xfrm>
          <a:prstGeom prst="straightConnector1">
            <a:avLst/>
          </a:prstGeom>
          <a:noFill/>
          <a:ln cap="flat" cmpd="sng" w="76200">
            <a:solidFill>
              <a:srgbClr val="AE73E9"/>
            </a:solidFill>
            <a:prstDash val="solid"/>
            <a:miter lim="800000"/>
            <a:headEnd len="sm" w="sm" type="none"/>
            <a:tailEnd len="med" w="med" type="triangle"/>
          </a:ln>
        </p:spPr>
      </p:cxnSp>
      <p:cxnSp>
        <p:nvCxnSpPr>
          <p:cNvPr id="131" name="Google Shape;131;p13"/>
          <p:cNvCxnSpPr/>
          <p:nvPr/>
        </p:nvCxnSpPr>
        <p:spPr>
          <a:xfrm>
            <a:off x="24316248" y="27280744"/>
            <a:ext cx="1949593" cy="0"/>
          </a:xfrm>
          <a:prstGeom prst="straightConnector1">
            <a:avLst/>
          </a:prstGeom>
          <a:noFill/>
          <a:ln cap="flat" cmpd="sng" w="76200">
            <a:solidFill>
              <a:srgbClr val="AE73E9"/>
            </a:solidFill>
            <a:prstDash val="solid"/>
            <a:miter lim="800000"/>
            <a:headEnd len="sm" w="sm" type="none"/>
            <a:tailEnd len="med" w="med" type="triangle"/>
          </a:ln>
        </p:spPr>
      </p:cxnSp>
      <p:pic>
        <p:nvPicPr>
          <p:cNvPr id="132" name="Google Shape;132;p13"/>
          <p:cNvPicPr preferRelativeResize="0"/>
          <p:nvPr/>
        </p:nvPicPr>
        <p:blipFill rotWithShape="1">
          <a:blip r:embed="rId15">
            <a:alphaModFix/>
          </a:blip>
          <a:srcRect b="0" l="0" r="0" t="0"/>
          <a:stretch/>
        </p:blipFill>
        <p:spPr>
          <a:xfrm>
            <a:off x="39041506" y="3397487"/>
            <a:ext cx="1498952" cy="1604007"/>
          </a:xfrm>
          <a:prstGeom prst="rect">
            <a:avLst/>
          </a:prstGeom>
          <a:noFill/>
          <a:ln>
            <a:noFill/>
          </a:ln>
        </p:spPr>
      </p:pic>
      <p:pic>
        <p:nvPicPr>
          <p:cNvPr id="133" name="Google Shape;133;p13"/>
          <p:cNvPicPr preferRelativeResize="0"/>
          <p:nvPr/>
        </p:nvPicPr>
        <p:blipFill rotWithShape="1">
          <a:blip r:embed="rId16">
            <a:alphaModFix/>
          </a:blip>
          <a:srcRect b="17796" l="14000" r="11531" t="10711"/>
          <a:stretch/>
        </p:blipFill>
        <p:spPr>
          <a:xfrm>
            <a:off x="34608559" y="3292924"/>
            <a:ext cx="1867046" cy="1934078"/>
          </a:xfrm>
          <a:prstGeom prst="rect">
            <a:avLst/>
          </a:prstGeom>
          <a:noFill/>
          <a:ln>
            <a:noFill/>
          </a:ln>
        </p:spPr>
      </p:pic>
      <p:cxnSp>
        <p:nvCxnSpPr>
          <p:cNvPr id="134" name="Google Shape;134;p13"/>
          <p:cNvCxnSpPr/>
          <p:nvPr/>
        </p:nvCxnSpPr>
        <p:spPr>
          <a:xfrm>
            <a:off x="36831172" y="4244229"/>
            <a:ext cx="1949593" cy="0"/>
          </a:xfrm>
          <a:prstGeom prst="straightConnector1">
            <a:avLst/>
          </a:prstGeom>
          <a:noFill/>
          <a:ln cap="flat" cmpd="sng" w="76200">
            <a:solidFill>
              <a:srgbClr val="AE73E9"/>
            </a:solidFill>
            <a:prstDash val="solid"/>
            <a:miter lim="800000"/>
            <a:headEnd len="sm" w="sm" type="none"/>
            <a:tailEnd len="med" w="med" type="triangle"/>
          </a:ln>
        </p:spPr>
      </p:cxnSp>
      <p:sp>
        <p:nvSpPr>
          <p:cNvPr id="135" name="Google Shape;135;p13"/>
          <p:cNvSpPr txBox="1"/>
          <p:nvPr/>
        </p:nvSpPr>
        <p:spPr>
          <a:xfrm>
            <a:off x="32121478" y="3865894"/>
            <a:ext cx="225616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Proxima Nova"/>
                <a:ea typeface="Proxima Nova"/>
                <a:cs typeface="Proxima Nova"/>
                <a:sym typeface="Proxima Nova"/>
              </a:rPr>
              <a:t>Riders</a:t>
            </a:r>
            <a:endParaRPr b="1" sz="3600">
              <a:solidFill>
                <a:schemeClr val="dk1"/>
              </a:solidFill>
              <a:latin typeface="Proxima Nova"/>
              <a:ea typeface="Proxima Nova"/>
              <a:cs typeface="Proxima Nova"/>
              <a:sym typeface="Proxima Nova"/>
            </a:endParaRPr>
          </a:p>
        </p:txBody>
      </p:sp>
      <p:sp>
        <p:nvSpPr>
          <p:cNvPr id="136" name="Google Shape;136;p13"/>
          <p:cNvSpPr txBox="1"/>
          <p:nvPr/>
        </p:nvSpPr>
        <p:spPr>
          <a:xfrm>
            <a:off x="40771378" y="3659799"/>
            <a:ext cx="2642739"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Proxima Nova"/>
                <a:ea typeface="Proxima Nova"/>
                <a:cs typeface="Proxima Nova"/>
                <a:sym typeface="Proxima Nova"/>
              </a:rPr>
              <a:t>Better Bus Experience</a:t>
            </a:r>
            <a:endParaRPr b="1" sz="3600">
              <a:solidFill>
                <a:schemeClr val="dk1"/>
              </a:solidFill>
              <a:latin typeface="Proxima Nova"/>
              <a:ea typeface="Proxima Nova"/>
              <a:cs typeface="Proxima Nova"/>
              <a:sym typeface="Proxima Nova"/>
            </a:endParaRPr>
          </a:p>
        </p:txBody>
      </p:sp>
      <p:pic>
        <p:nvPicPr>
          <p:cNvPr id="137" name="Google Shape;137;p13"/>
          <p:cNvPicPr preferRelativeResize="0"/>
          <p:nvPr/>
        </p:nvPicPr>
        <p:blipFill rotWithShape="1">
          <a:blip r:embed="rId17">
            <a:alphaModFix/>
          </a:blip>
          <a:srcRect b="0" l="0" r="0" t="0"/>
          <a:stretch/>
        </p:blipFill>
        <p:spPr>
          <a:xfrm>
            <a:off x="37568238" y="30329025"/>
            <a:ext cx="2540018" cy="1175464"/>
          </a:xfrm>
          <a:prstGeom prst="rect">
            <a:avLst/>
          </a:prstGeom>
          <a:noFill/>
          <a:ln>
            <a:noFill/>
          </a:ln>
        </p:spPr>
      </p:pic>
      <p:pic>
        <p:nvPicPr>
          <p:cNvPr id="138" name="Google Shape;138;p13"/>
          <p:cNvPicPr preferRelativeResize="0"/>
          <p:nvPr/>
        </p:nvPicPr>
        <p:blipFill rotWithShape="1">
          <a:blip r:embed="rId18">
            <a:alphaModFix/>
          </a:blip>
          <a:srcRect b="0" l="0" r="0" t="0"/>
          <a:stretch/>
        </p:blipFill>
        <p:spPr>
          <a:xfrm flipH="1">
            <a:off x="36479196" y="30329025"/>
            <a:ext cx="1135348" cy="1271590"/>
          </a:xfrm>
          <a:prstGeom prst="rect">
            <a:avLst/>
          </a:prstGeom>
          <a:noFill/>
          <a:ln>
            <a:noFill/>
          </a:ln>
        </p:spPr>
      </p:pic>
      <p:pic>
        <p:nvPicPr>
          <p:cNvPr id="139" name="Google Shape;139;p13"/>
          <p:cNvPicPr preferRelativeResize="0"/>
          <p:nvPr/>
        </p:nvPicPr>
        <p:blipFill rotWithShape="1">
          <a:blip r:embed="rId19">
            <a:alphaModFix/>
          </a:blip>
          <a:srcRect b="0" l="0" r="0" t="0"/>
          <a:stretch/>
        </p:blipFill>
        <p:spPr>
          <a:xfrm>
            <a:off x="32121478" y="26803700"/>
            <a:ext cx="3330878" cy="2056817"/>
          </a:xfrm>
          <a:prstGeom prst="rect">
            <a:avLst/>
          </a:prstGeom>
          <a:noFill/>
          <a:ln>
            <a:noFill/>
          </a:ln>
        </p:spPr>
      </p:pic>
      <p:pic>
        <p:nvPicPr>
          <p:cNvPr id="140" name="Google Shape;140;p13"/>
          <p:cNvPicPr preferRelativeResize="0"/>
          <p:nvPr/>
        </p:nvPicPr>
        <p:blipFill rotWithShape="1">
          <a:blip r:embed="rId20">
            <a:alphaModFix/>
          </a:blip>
          <a:srcRect b="0" l="0" r="0" t="0"/>
          <a:stretch/>
        </p:blipFill>
        <p:spPr>
          <a:xfrm>
            <a:off x="36634781" y="27503203"/>
            <a:ext cx="2928652" cy="1500934"/>
          </a:xfrm>
          <a:prstGeom prst="rect">
            <a:avLst/>
          </a:prstGeom>
          <a:noFill/>
          <a:ln>
            <a:noFill/>
          </a:ln>
        </p:spPr>
      </p:pic>
      <p:pic>
        <p:nvPicPr>
          <p:cNvPr id="141" name="Google Shape;141;p13"/>
          <p:cNvPicPr preferRelativeResize="0"/>
          <p:nvPr/>
        </p:nvPicPr>
        <p:blipFill rotWithShape="1">
          <a:blip r:embed="rId21">
            <a:alphaModFix/>
          </a:blip>
          <a:srcRect b="0" l="0" r="0" t="0"/>
          <a:stretch/>
        </p:blipFill>
        <p:spPr>
          <a:xfrm>
            <a:off x="32191066" y="28860519"/>
            <a:ext cx="3458254" cy="1878190"/>
          </a:xfrm>
          <a:prstGeom prst="rect">
            <a:avLst/>
          </a:prstGeom>
          <a:noFill/>
          <a:ln>
            <a:noFill/>
          </a:ln>
        </p:spPr>
      </p:pic>
      <p:sp>
        <p:nvSpPr>
          <p:cNvPr id="142" name="Google Shape;142;p13"/>
          <p:cNvSpPr/>
          <p:nvPr/>
        </p:nvSpPr>
        <p:spPr>
          <a:xfrm>
            <a:off x="32207763" y="26687259"/>
            <a:ext cx="3314182" cy="4051447"/>
          </a:xfrm>
          <a:prstGeom prst="roundRect">
            <a:avLst>
              <a:gd fmla="val 16667" name="adj"/>
            </a:avLst>
          </a:prstGeom>
          <a:no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57">
              <a:solidFill>
                <a:schemeClr val="lt1"/>
              </a:solidFill>
              <a:latin typeface="Calibri"/>
              <a:ea typeface="Calibri"/>
              <a:cs typeface="Calibri"/>
              <a:sym typeface="Calibri"/>
            </a:endParaRPr>
          </a:p>
        </p:txBody>
      </p:sp>
      <p:sp>
        <p:nvSpPr>
          <p:cNvPr id="143" name="Google Shape;143;p13"/>
          <p:cNvSpPr/>
          <p:nvPr/>
        </p:nvSpPr>
        <p:spPr>
          <a:xfrm>
            <a:off x="36767231" y="27682084"/>
            <a:ext cx="2802414" cy="1143171"/>
          </a:xfrm>
          <a:prstGeom prst="roundRect">
            <a:avLst>
              <a:gd fmla="val 16667" name="adj"/>
            </a:avLst>
          </a:prstGeom>
          <a:no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57">
              <a:solidFill>
                <a:schemeClr val="lt1"/>
              </a:solidFill>
              <a:latin typeface="Calibri"/>
              <a:ea typeface="Calibri"/>
              <a:cs typeface="Calibri"/>
              <a:sym typeface="Calibri"/>
            </a:endParaRPr>
          </a:p>
        </p:txBody>
      </p:sp>
      <p:sp>
        <p:nvSpPr>
          <p:cNvPr id="144" name="Google Shape;144;p13"/>
          <p:cNvSpPr/>
          <p:nvPr/>
        </p:nvSpPr>
        <p:spPr>
          <a:xfrm>
            <a:off x="36243181" y="30175200"/>
            <a:ext cx="3818767" cy="1655169"/>
          </a:xfrm>
          <a:prstGeom prst="roundRect">
            <a:avLst>
              <a:gd fmla="val 16667" name="adj"/>
            </a:avLst>
          </a:prstGeom>
          <a:no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57">
              <a:solidFill>
                <a:schemeClr val="lt1"/>
              </a:solidFill>
              <a:latin typeface="Calibri"/>
              <a:ea typeface="Calibri"/>
              <a:cs typeface="Calibri"/>
              <a:sym typeface="Calibri"/>
            </a:endParaRPr>
          </a:p>
        </p:txBody>
      </p:sp>
      <p:sp>
        <p:nvSpPr>
          <p:cNvPr id="145" name="Google Shape;145;p13"/>
          <p:cNvSpPr txBox="1"/>
          <p:nvPr/>
        </p:nvSpPr>
        <p:spPr>
          <a:xfrm>
            <a:off x="40906919" y="26990759"/>
            <a:ext cx="2546963"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757070"/>
                </a:solidFill>
                <a:latin typeface="Proxima Nova"/>
                <a:ea typeface="Proxima Nova"/>
                <a:cs typeface="Proxima Nova"/>
                <a:sym typeface="Proxima Nova"/>
              </a:rPr>
              <a:t>Maps SDK</a:t>
            </a:r>
            <a:br>
              <a:rPr lang="en-US" sz="2400">
                <a:solidFill>
                  <a:srgbClr val="757070"/>
                </a:solidFill>
                <a:latin typeface="Proxima Nova"/>
                <a:ea typeface="Proxima Nova"/>
                <a:cs typeface="Proxima Nova"/>
                <a:sym typeface="Proxima Nova"/>
              </a:rPr>
            </a:br>
            <a:endParaRPr sz="2400">
              <a:solidFill>
                <a:srgbClr val="757070"/>
              </a:solidFill>
              <a:latin typeface="Proxima Nova"/>
              <a:ea typeface="Proxima Nova"/>
              <a:cs typeface="Proxima Nova"/>
              <a:sym typeface="Proxima Nova"/>
            </a:endParaRPr>
          </a:p>
          <a:p>
            <a:pPr indent="0" lvl="0" marL="0" marR="0" rtl="0" algn="l">
              <a:spcBef>
                <a:spcPts val="0"/>
              </a:spcBef>
              <a:spcAft>
                <a:spcPts val="0"/>
              </a:spcAft>
              <a:buNone/>
            </a:pPr>
            <a:r>
              <a:rPr lang="en-US" sz="2400">
                <a:solidFill>
                  <a:srgbClr val="757070"/>
                </a:solidFill>
                <a:latin typeface="Proxima Nova"/>
                <a:ea typeface="Proxima Nova"/>
                <a:cs typeface="Proxima Nova"/>
                <a:sym typeface="Proxima Nova"/>
              </a:rPr>
              <a:t>Directions API</a:t>
            </a:r>
            <a:br>
              <a:rPr lang="en-US" sz="2400">
                <a:solidFill>
                  <a:srgbClr val="757070"/>
                </a:solidFill>
                <a:latin typeface="Proxima Nova"/>
                <a:ea typeface="Proxima Nova"/>
                <a:cs typeface="Proxima Nova"/>
                <a:sym typeface="Proxima Nova"/>
              </a:rPr>
            </a:br>
            <a:endParaRPr sz="2400">
              <a:solidFill>
                <a:srgbClr val="757070"/>
              </a:solidFill>
              <a:latin typeface="Proxima Nova"/>
              <a:ea typeface="Proxima Nova"/>
              <a:cs typeface="Proxima Nova"/>
              <a:sym typeface="Proxima Nova"/>
            </a:endParaRPr>
          </a:p>
          <a:p>
            <a:pPr indent="0" lvl="0" marL="0" marR="0" rtl="0" algn="l">
              <a:spcBef>
                <a:spcPts val="0"/>
              </a:spcBef>
              <a:spcAft>
                <a:spcPts val="0"/>
              </a:spcAft>
              <a:buNone/>
            </a:pPr>
            <a:r>
              <a:rPr lang="en-US" sz="2400">
                <a:solidFill>
                  <a:srgbClr val="757070"/>
                </a:solidFill>
                <a:latin typeface="Proxima Nova"/>
                <a:ea typeface="Proxima Nova"/>
                <a:cs typeface="Proxima Nova"/>
                <a:sym typeface="Proxima Nova"/>
              </a:rPr>
              <a:t>GTFS Data Exchange</a:t>
            </a:r>
            <a:endParaRPr/>
          </a:p>
        </p:txBody>
      </p:sp>
      <p:sp>
        <p:nvSpPr>
          <p:cNvPr id="146" name="Google Shape;146;p13"/>
          <p:cNvSpPr/>
          <p:nvPr/>
        </p:nvSpPr>
        <p:spPr>
          <a:xfrm>
            <a:off x="40787006" y="26822853"/>
            <a:ext cx="2336097" cy="2644137"/>
          </a:xfrm>
          <a:prstGeom prst="roundRect">
            <a:avLst>
              <a:gd fmla="val 16667" name="adj"/>
            </a:avLst>
          </a:prstGeom>
          <a:no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57">
              <a:solidFill>
                <a:schemeClr val="lt1"/>
              </a:solidFill>
              <a:latin typeface="Calibri"/>
              <a:ea typeface="Calibri"/>
              <a:cs typeface="Calibri"/>
              <a:sym typeface="Calibri"/>
            </a:endParaRPr>
          </a:p>
        </p:txBody>
      </p:sp>
      <p:cxnSp>
        <p:nvCxnSpPr>
          <p:cNvPr id="147" name="Google Shape;147;p13"/>
          <p:cNvCxnSpPr>
            <a:endCxn id="143" idx="1"/>
          </p:cNvCxnSpPr>
          <p:nvPr/>
        </p:nvCxnSpPr>
        <p:spPr>
          <a:xfrm>
            <a:off x="35521931" y="28253670"/>
            <a:ext cx="1245300" cy="0"/>
          </a:xfrm>
          <a:prstGeom prst="straightConnector1">
            <a:avLst/>
          </a:prstGeom>
          <a:noFill/>
          <a:ln cap="flat" cmpd="sng" w="76200">
            <a:solidFill>
              <a:srgbClr val="AE73E9"/>
            </a:solidFill>
            <a:prstDash val="solid"/>
            <a:miter lim="800000"/>
            <a:headEnd len="med" w="med" type="triangle"/>
            <a:tailEnd len="med" w="med" type="triangle"/>
          </a:ln>
        </p:spPr>
      </p:cxnSp>
      <p:cxnSp>
        <p:nvCxnSpPr>
          <p:cNvPr id="148" name="Google Shape;148;p13"/>
          <p:cNvCxnSpPr/>
          <p:nvPr/>
        </p:nvCxnSpPr>
        <p:spPr>
          <a:xfrm>
            <a:off x="38099109" y="28825256"/>
            <a:ext cx="0" cy="1349944"/>
          </a:xfrm>
          <a:prstGeom prst="straightConnector1">
            <a:avLst/>
          </a:prstGeom>
          <a:noFill/>
          <a:ln cap="flat" cmpd="sng" w="76200">
            <a:solidFill>
              <a:srgbClr val="AE73E9"/>
            </a:solidFill>
            <a:prstDash val="solid"/>
            <a:miter lim="800000"/>
            <a:headEnd len="sm" w="sm" type="none"/>
            <a:tailEnd len="med" w="med" type="triangle"/>
          </a:ln>
        </p:spPr>
      </p:cxnSp>
      <p:cxnSp>
        <p:nvCxnSpPr>
          <p:cNvPr id="149" name="Google Shape;149;p13"/>
          <p:cNvCxnSpPr/>
          <p:nvPr/>
        </p:nvCxnSpPr>
        <p:spPr>
          <a:xfrm>
            <a:off x="39563434" y="28253669"/>
            <a:ext cx="1207944" cy="0"/>
          </a:xfrm>
          <a:prstGeom prst="straightConnector1">
            <a:avLst/>
          </a:prstGeom>
          <a:noFill/>
          <a:ln cap="flat" cmpd="sng" w="76200">
            <a:solidFill>
              <a:srgbClr val="AE73E9"/>
            </a:solidFill>
            <a:prstDash val="solid"/>
            <a:miter lim="800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