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63" r:id="rId11"/>
    <p:sldId id="2467" r:id="rId12"/>
    <p:sldId id="2464" r:id="rId13"/>
    <p:sldId id="2465" r:id="rId14"/>
    <p:sldId id="2466" r:id="rId15"/>
    <p:sldId id="2468" r:id="rId16"/>
    <p:sldId id="2457" r:id="rId17"/>
    <p:sldId id="2436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97E71-6C1F-416E-B370-FFF04BFDD5CD}" v="18" dt="2022-06-06T12:42:24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91" y="13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C8D905-AD25-4EA9-9BA7-CDFBE2B6064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2023/1/10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93C0F-2CD9-4A6C-84A8-9380826C2B1F}" type="datetime1">
              <a:rPr lang="zh-TW" altLang="en-US" noProof="0" smtClean="0"/>
              <a:t>2023/1/10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8B34ED-4CDD-41C9-90F7-D768D5559A6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65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49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30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9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5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1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18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41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67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977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65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92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pc="300" noProof="0"/>
              <a:t>年度檢閱​​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4000" spc="300" noProof="0"/>
              <a:t>按一下以編輯母片標題樣式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線上影像預留位置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5" name="線上影像預留位置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6" name="線上影像預留位置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標題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此處為投影片標題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9" name="投影片編號預留位置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圖片版面配置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19" name="圖片版面配置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20" name="投影片編號預留位置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28" name="文字預留位置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預留位置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0" name="文字預留位置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1" name="投影片編號預留位置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analyticsireland.ie/2022/02/14/how-to-run-python-directly-from-javascript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chat.openai.com/cha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csdn.net/weixin_42859280/article/details/104591089(PYTHON" TargetMode="External"/><Relationship Id="rId5" Type="http://schemas.openxmlformats.org/officeDocument/2006/relationships/hyperlink" Target="https://hackmd.io/@brad84622/Hk_71R7-v" TargetMode="Externa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標題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272619"/>
            <a:ext cx="11490325" cy="1996927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資策會期中專題報告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網路爬蟲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youtube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2023.01.10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096191"/>
            <a:ext cx="4114800" cy="1085409"/>
          </a:xfrm>
        </p:spPr>
        <p:txBody>
          <a:bodyPr rtlCol="0"/>
          <a:lstStyle/>
          <a:p>
            <a:r>
              <a:rPr lang="en-US" altLang="zh-TW" sz="1800" dirty="0">
                <a:solidFill>
                  <a:srgbClr val="FFFFFF"/>
                </a:solidFill>
                <a:latin typeface="Microsoft JhengHei UI"/>
                <a:ea typeface="Microsoft JhengHei UI"/>
              </a:rPr>
              <a:t>學號:</a:t>
            </a:r>
            <a:r>
              <a:rPr lang="en-US" altLang="zh-TW" dirty="0">
                <a:solidFill>
                  <a:srgbClr val="FFFFFF"/>
                </a:solidFill>
                <a:latin typeface="Microsoft JhengHei UI"/>
                <a:ea typeface="Microsoft JhengHei UI"/>
              </a:rPr>
              <a:t>01</a:t>
            </a:r>
            <a:endParaRPr lang="en-US" altLang="zh-TW" sz="1800" dirty="0">
              <a:solidFill>
                <a:srgbClr val="FFFFFF"/>
              </a:solidFill>
            </a:endParaRPr>
          </a:p>
          <a:p>
            <a:r>
              <a:rPr lang="en-US" altLang="zh-TW" sz="1800" dirty="0" err="1">
                <a:solidFill>
                  <a:srgbClr val="FFFFFF"/>
                </a:solidFill>
                <a:latin typeface="Microsoft JhengHei UI"/>
                <a:ea typeface="Microsoft JhengHei UI"/>
              </a:rPr>
              <a:t>姓名:吳勁宏</a:t>
            </a:r>
            <a:endParaRPr lang="en-US" altLang="zh-TW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661321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6193"/>
            <a:ext cx="11002962" cy="82391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/>
              <a:t>後續問題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10" name="標題 2">
            <a:extLst>
              <a:ext uri="{FF2B5EF4-FFF2-40B4-BE49-F238E27FC236}">
                <a16:creationId xmlns:a16="http://schemas.microsoft.com/office/drawing/2014/main" id="{042FB295-E1C1-000A-3789-5A8677480EFC}"/>
              </a:ext>
            </a:extLst>
          </p:cNvPr>
          <p:cNvSpPr txBox="1">
            <a:spLocks/>
          </p:cNvSpPr>
          <p:nvPr/>
        </p:nvSpPr>
        <p:spPr>
          <a:xfrm>
            <a:off x="594520" y="2570871"/>
            <a:ext cx="6117365" cy="11071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000" dirty="0"/>
              <a:t>1.</a:t>
            </a:r>
            <a:r>
              <a:rPr lang="zh-TW" altLang="en-US" sz="2000" dirty="0"/>
              <a:t>特殊字元的問題我使用</a:t>
            </a:r>
            <a:r>
              <a:rPr lang="en-US" altLang="zh-TW" sz="2000" dirty="0"/>
              <a:t>python Replace</a:t>
            </a:r>
            <a:r>
              <a:rPr lang="zh-TW" altLang="en-US" sz="2000" dirty="0"/>
              <a:t>來解決。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轉</a:t>
            </a:r>
            <a:r>
              <a:rPr lang="en-US" altLang="zh-TW" sz="2000" dirty="0"/>
              <a:t>MP3</a:t>
            </a:r>
            <a:r>
              <a:rPr lang="zh-TW" altLang="en-US" sz="2000" dirty="0"/>
              <a:t>檔的時候會多出一個影像檔案是因為套件原因。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2FC6A6-4F36-2D9A-FB55-ACAFC021B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" y="4029799"/>
            <a:ext cx="10788752" cy="886297"/>
          </a:xfrm>
          <a:prstGeom prst="rect">
            <a:avLst/>
          </a:prstGeom>
        </p:spPr>
      </p:pic>
      <p:pic>
        <p:nvPicPr>
          <p:cNvPr id="9" name="圖片 8" descr="一張含有 文字 的圖片">
            <a:extLst>
              <a:ext uri="{FF2B5EF4-FFF2-40B4-BE49-F238E27FC236}">
                <a16:creationId xmlns:a16="http://schemas.microsoft.com/office/drawing/2014/main" id="{E8FAC578-4D79-06DC-FCF6-F5C91953D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76"/>
          <a:stretch/>
        </p:blipFill>
        <p:spPr>
          <a:xfrm>
            <a:off x="594519" y="5433810"/>
            <a:ext cx="10788752" cy="9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6193"/>
            <a:ext cx="11002962" cy="82391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/>
              <a:t>程式結構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11</a:t>
            </a:fld>
            <a:endParaRPr lang="zh-TW" altLang="en-US"/>
          </a:p>
        </p:txBody>
      </p:sp>
      <p:pic>
        <p:nvPicPr>
          <p:cNvPr id="11" name="圖片 10" descr="一張含有 文字 的圖片">
            <a:extLst>
              <a:ext uri="{FF2B5EF4-FFF2-40B4-BE49-F238E27FC236}">
                <a16:creationId xmlns:a16="http://schemas.microsoft.com/office/drawing/2014/main" id="{A38BBBD6-5471-F473-F207-69B1F185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43" y="1333143"/>
            <a:ext cx="7904113" cy="55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6193"/>
            <a:ext cx="11002962" cy="82391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/>
              <a:t>持續</a:t>
            </a:r>
            <a:r>
              <a:rPr lang="zh-TW" altLang="en-US" sz="4000" dirty="0"/>
              <a:t>研究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12</a:t>
            </a:fld>
            <a:endParaRPr lang="zh-TW" altLang="en-US"/>
          </a:p>
        </p:txBody>
      </p:sp>
      <p:pic>
        <p:nvPicPr>
          <p:cNvPr id="5" name="圖片 4" descr="一張含有 文字 的圖片">
            <a:extLst>
              <a:ext uri="{FF2B5EF4-FFF2-40B4-BE49-F238E27FC236}">
                <a16:creationId xmlns:a16="http://schemas.microsoft.com/office/drawing/2014/main" id="{401CBA3F-2A3A-A7F5-5D1B-D9A1ED6C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656" y="1268945"/>
            <a:ext cx="8538687" cy="54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2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25367"/>
            <a:ext cx="5251450" cy="166129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/>
              <a:t>參考資料</a:t>
            </a:r>
          </a:p>
        </p:txBody>
      </p:sp>
      <p:pic>
        <p:nvPicPr>
          <p:cNvPr id="13" name="圖片版面配置區 12" descr="桌上的電腦靠著磚牆的特寫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20130C15-4F77-9B49-D907-61978F1CDF02}"/>
              </a:ext>
            </a:extLst>
          </p:cNvPr>
          <p:cNvSpPr txBox="1">
            <a:spLocks/>
          </p:cNvSpPr>
          <p:nvPr/>
        </p:nvSpPr>
        <p:spPr>
          <a:xfrm>
            <a:off x="5957830" y="2086665"/>
            <a:ext cx="5746489" cy="4182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000" dirty="0">
                <a:hlinkClick r:id="rId5"/>
              </a:rPr>
              <a:t>https://hackmd.io/@brad84622/Hk_71R7-v</a:t>
            </a:r>
            <a:endParaRPr lang="en-US" altLang="zh-TW" sz="2000" dirty="0"/>
          </a:p>
          <a:p>
            <a:r>
              <a:rPr lang="en-US" altLang="zh-TW" sz="1500" dirty="0"/>
              <a:t>(</a:t>
            </a:r>
            <a:r>
              <a:rPr lang="zh-TW" altLang="en-US" sz="1500" dirty="0"/>
              <a:t>抓</a:t>
            </a:r>
            <a:r>
              <a:rPr lang="en-US" altLang="zh-TW" sz="1500" dirty="0"/>
              <a:t>YT</a:t>
            </a:r>
            <a:r>
              <a:rPr lang="zh-TW" altLang="en-US" sz="1500" dirty="0"/>
              <a:t>音樂影片且轉成</a:t>
            </a:r>
            <a:r>
              <a:rPr lang="en-US" altLang="zh-TW" sz="1500" dirty="0"/>
              <a:t>MP3)</a:t>
            </a:r>
          </a:p>
          <a:p>
            <a:endParaRPr lang="en-US" altLang="zh-TW" sz="2000" dirty="0"/>
          </a:p>
          <a:p>
            <a:r>
              <a:rPr lang="en-US" altLang="zh-TW" sz="2000" dirty="0">
                <a:hlinkClick r:id="rId6"/>
              </a:rPr>
              <a:t>https://blog.csdn.net/weixin_42859280/article/details/104591089</a:t>
            </a:r>
            <a:r>
              <a:rPr lang="zh-TW" altLang="en-US" sz="2000" dirty="0">
                <a:hlinkClick r:id="rId6"/>
              </a:rPr>
              <a:t> </a:t>
            </a:r>
            <a:endParaRPr lang="en-US" altLang="zh-TW" sz="2000" dirty="0">
              <a:hlinkClick r:id="rId6"/>
            </a:endParaRPr>
          </a:p>
          <a:p>
            <a:r>
              <a:rPr lang="en-US" altLang="zh-TW" sz="1500" dirty="0"/>
              <a:t>(PYTHON</a:t>
            </a:r>
            <a:r>
              <a:rPr lang="zh-TW" altLang="en-US" sz="1500" dirty="0"/>
              <a:t>爬蟲報錯</a:t>
            </a:r>
            <a:r>
              <a:rPr lang="en-US" altLang="zh-TW" sz="1500" dirty="0"/>
              <a:t>:</a:t>
            </a:r>
            <a:r>
              <a:rPr lang="en-US" altLang="zh-TW" sz="1500" dirty="0" err="1"/>
              <a:t>OSError</a:t>
            </a:r>
            <a:r>
              <a:rPr lang="en-US" altLang="zh-TW" sz="1500" dirty="0"/>
              <a:t>: [</a:t>
            </a:r>
            <a:r>
              <a:rPr lang="en-US" altLang="zh-TW" sz="1500" dirty="0" err="1"/>
              <a:t>Errno</a:t>
            </a:r>
            <a:r>
              <a:rPr lang="en-US" altLang="zh-TW" sz="1500" dirty="0"/>
              <a:t> 22] Invalid argument)</a:t>
            </a:r>
          </a:p>
          <a:p>
            <a:endParaRPr lang="en-US" altLang="zh-TW" sz="2000" dirty="0"/>
          </a:p>
          <a:p>
            <a:r>
              <a:rPr lang="en-US" altLang="zh-TW" sz="2000" dirty="0">
                <a:hlinkClick r:id="rId7"/>
              </a:rPr>
              <a:t>https://chat.openai.com/chat</a:t>
            </a:r>
            <a:endParaRPr lang="en-US" altLang="zh-TW" sz="2000" dirty="0"/>
          </a:p>
          <a:p>
            <a:r>
              <a:rPr lang="en-US" altLang="zh-TW" sz="1500" dirty="0"/>
              <a:t>(GHATGPT</a:t>
            </a:r>
            <a:r>
              <a:rPr lang="zh-TW" altLang="en-US" sz="1500" dirty="0"/>
              <a:t>聊天</a:t>
            </a:r>
            <a:r>
              <a:rPr lang="en-US" altLang="zh-TW" sz="1500" dirty="0"/>
              <a:t>AI)</a:t>
            </a:r>
          </a:p>
          <a:p>
            <a:endParaRPr lang="en-US" altLang="zh-TW" sz="2000" dirty="0"/>
          </a:p>
          <a:p>
            <a:r>
              <a:rPr lang="en-US" altLang="zh-TW" sz="2000" dirty="0">
                <a:hlinkClick r:id="rId8"/>
              </a:rPr>
              <a:t>https://dataanalyticsireland.ie/2022/02/14/how-to-run-python-directly-from-javascript/</a:t>
            </a:r>
            <a:endParaRPr lang="en-US" altLang="zh-TW" sz="2000" dirty="0"/>
          </a:p>
          <a:p>
            <a:r>
              <a:rPr lang="en-US" altLang="zh-TW" sz="1600" dirty="0"/>
              <a:t>(</a:t>
            </a:r>
            <a:r>
              <a:rPr lang="en-US" altLang="zh-TW" sz="16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How to run Python directly from </a:t>
            </a:r>
            <a:r>
              <a:rPr lang="en-US" altLang="zh-TW" sz="1600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Javascript</a:t>
            </a:r>
            <a:endParaRPr lang="en-US" altLang="zh-TW" sz="1600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altLang="zh-TW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版面配置區 7" descr="抽象影像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spc="300" dirty="0"/>
              <a:t>感謝各位聆聽</a:t>
            </a:r>
          </a:p>
        </p:txBody>
      </p:sp>
      <p:pic>
        <p:nvPicPr>
          <p:cNvPr id="24" name="線上影像預留位置 23" descr="使用者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240" y="3359338"/>
            <a:ext cx="731520" cy="731520"/>
          </a:xfrm>
        </p:spPr>
      </p:pic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科技始終來自於人性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/>
              <a:t>目錄</a:t>
            </a:r>
          </a:p>
        </p:txBody>
      </p:sp>
      <p:pic>
        <p:nvPicPr>
          <p:cNvPr id="8" name="圖片版面配置區 7" descr="坐在會議桌旁的一群人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TW" altLang="en-US" sz="2000" dirty="0"/>
              <a:t>簡介</a:t>
            </a:r>
          </a:p>
          <a:p>
            <a:pPr rtl="0"/>
            <a:r>
              <a:rPr lang="zh-TW" altLang="en-US" sz="2000" dirty="0"/>
              <a:t>研究動機</a:t>
            </a:r>
          </a:p>
          <a:p>
            <a:pPr rtl="0"/>
            <a:r>
              <a:rPr lang="zh-TW" altLang="en-US" sz="2000" dirty="0"/>
              <a:t>設計概念</a:t>
            </a:r>
          </a:p>
          <a:p>
            <a:pPr rtl="0"/>
            <a:r>
              <a:rPr lang="zh-TW" altLang="en-US" sz="2000" dirty="0"/>
              <a:t>後續問題</a:t>
            </a:r>
            <a:endParaRPr lang="en-US" altLang="zh-TW" sz="2000" dirty="0"/>
          </a:p>
          <a:p>
            <a:pPr rtl="0"/>
            <a:r>
              <a:rPr lang="zh-TW" altLang="en-US" sz="2000" dirty="0"/>
              <a:t>程式結構</a:t>
            </a:r>
            <a:endParaRPr lang="en-US" altLang="zh-TW" sz="2000" dirty="0"/>
          </a:p>
          <a:p>
            <a:pPr rtl="0"/>
            <a:r>
              <a:rPr lang="zh-TW" altLang="en-US" sz="2000" dirty="0"/>
              <a:t>持續研究</a:t>
            </a:r>
          </a:p>
          <a:p>
            <a:pPr rtl="0"/>
            <a:r>
              <a:rPr lang="zh-TW" altLang="en-US" sz="2000" dirty="0"/>
              <a:t>參考資料</a:t>
            </a:r>
          </a:p>
          <a:p>
            <a:pPr rtl="0"/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55275"/>
            <a:ext cx="5897218" cy="884238"/>
          </a:xfrm>
        </p:spPr>
        <p:txBody>
          <a:bodyPr rtlCol="0"/>
          <a:lstStyle/>
          <a:p>
            <a:pPr rtl="0"/>
            <a:r>
              <a:rPr lang="zh-TW" altLang="en-US" sz="4000" dirty="0"/>
              <a:t>簡介</a:t>
            </a:r>
          </a:p>
        </p:txBody>
      </p:sp>
      <p:pic>
        <p:nvPicPr>
          <p:cNvPr id="5" name="圖片版面配置區 4" descr="各類人員在其上使用膝上型電腦的桌子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sz="1600" dirty="0"/>
              <a:t>資訊時代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sz="2000" dirty="0">
                <a:cs typeface="Biome Light" panose="020B0303030204020804" pitchFamily="34" charset="0"/>
              </a:rPr>
              <a:t>隨著科技進步，獲取資訊的方式更多元且更加便利。</a:t>
            </a:r>
            <a:endParaRPr lang="en-US" altLang="zh-TW" sz="2000" dirty="0">
              <a:cs typeface="Biome Light" panose="020B0303030204020804" pitchFamily="34" charset="0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TW" sz="2000" dirty="0" err="1">
                <a:cs typeface="Biome Light" panose="020B0303030204020804" pitchFamily="34" charset="0"/>
              </a:rPr>
              <a:t>Youtube</a:t>
            </a:r>
            <a:r>
              <a:rPr lang="zh-TW" altLang="en-US" sz="2000" dirty="0">
                <a:cs typeface="Biome Light" panose="020B0303030204020804" pitchFamily="34" charset="0"/>
              </a:rPr>
              <a:t>也成為每個人生活中相當重要的一部分。</a:t>
            </a:r>
          </a:p>
          <a:p>
            <a:pPr marL="0" indent="0" rtl="0">
              <a:buNone/>
            </a:pP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64692"/>
            <a:ext cx="5251450" cy="166129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/>
              <a:t>研究動機</a:t>
            </a:r>
          </a:p>
        </p:txBody>
      </p:sp>
      <p:pic>
        <p:nvPicPr>
          <p:cNvPr id="8" name="圖片版面配置區 7" descr="電腦程式碼特寫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2651651"/>
            <a:ext cx="2834640" cy="365125"/>
          </a:xfrm>
        </p:spPr>
        <p:txBody>
          <a:bodyPr rtlCol="0"/>
          <a:lstStyle/>
          <a:p>
            <a:pPr rtl="0"/>
            <a:r>
              <a:rPr lang="zh-TW" altLang="en-US" sz="1600" dirty="0"/>
              <a:t>電影、音樂愛好者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CFE3CE18-0E8E-C1FC-3F04-7E1420EA6B5D}"/>
              </a:ext>
            </a:extLst>
          </p:cNvPr>
          <p:cNvSpPr txBox="1">
            <a:spLocks/>
          </p:cNvSpPr>
          <p:nvPr/>
        </p:nvSpPr>
        <p:spPr>
          <a:xfrm>
            <a:off x="5989321" y="3429000"/>
            <a:ext cx="5251450" cy="166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2000" dirty="0"/>
              <a:t>由於個人喜歡用</a:t>
            </a:r>
            <a:r>
              <a:rPr lang="en-US" altLang="zh-TW" sz="2000" dirty="0" err="1"/>
              <a:t>Youtube</a:t>
            </a:r>
            <a:r>
              <a:rPr lang="zh-TW" altLang="en-US" sz="2000" dirty="0"/>
              <a:t>搜尋音樂專輯，而在使用網路上轉檔器時，不僅速度慢、廣告多，也常常遇到木馬程式，因此當我看到</a:t>
            </a:r>
            <a:r>
              <a:rPr lang="en-US" altLang="zh-TW" sz="2000" dirty="0"/>
              <a:t>PYTHON</a:t>
            </a:r>
            <a:r>
              <a:rPr lang="zh-TW" altLang="en-US" sz="2000" dirty="0"/>
              <a:t>可以下載影片與轉成</a:t>
            </a:r>
            <a:r>
              <a:rPr lang="en-US" altLang="zh-TW" sz="2000" dirty="0"/>
              <a:t>MP3</a:t>
            </a:r>
            <a:r>
              <a:rPr lang="zh-TW" altLang="en-US" sz="2000" dirty="0"/>
              <a:t>檔案後，就想來設計一個簡單好用的轉檔器。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93320"/>
            <a:ext cx="11002962" cy="823913"/>
          </a:xfrm>
        </p:spPr>
        <p:txBody>
          <a:bodyPr rtlCol="0"/>
          <a:lstStyle/>
          <a:p>
            <a:pPr rtl="0"/>
            <a:r>
              <a:rPr lang="zh-TW" altLang="en-US" sz="3200" dirty="0"/>
              <a:t>網上的轉檔器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5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05FB59-52A6-9DF3-52D2-1066F041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7335"/>
            <a:ext cx="12192000" cy="56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661321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6193"/>
            <a:ext cx="11002962" cy="82391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/>
              <a:t>設計概念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78D0B1C8-F6B6-EC98-D06D-879567CE0EBF}"/>
              </a:ext>
            </a:extLst>
          </p:cNvPr>
          <p:cNvSpPr txBox="1">
            <a:spLocks/>
          </p:cNvSpPr>
          <p:nvPr/>
        </p:nvSpPr>
        <p:spPr>
          <a:xfrm>
            <a:off x="594519" y="2575859"/>
            <a:ext cx="5031218" cy="2396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1800" dirty="0"/>
              <a:t>我的設計概念是</a:t>
            </a:r>
            <a:r>
              <a:rPr lang="en-US" altLang="zh-TW" sz="1800" dirty="0"/>
              <a:t>:</a:t>
            </a:r>
          </a:p>
          <a:p>
            <a:r>
              <a:rPr lang="zh-TW" altLang="en-US" sz="1800" dirty="0"/>
              <a:t>開始先輸入想要下載的</a:t>
            </a:r>
            <a:r>
              <a:rPr lang="en-US" altLang="zh-TW" sz="1800" dirty="0"/>
              <a:t>YT</a:t>
            </a:r>
            <a:r>
              <a:rPr lang="zh-TW" altLang="en-US" sz="1800" dirty="0"/>
              <a:t>影音網址，然後再用</a:t>
            </a:r>
            <a:r>
              <a:rPr lang="en-US" altLang="zh-TW" sz="1800" dirty="0"/>
              <a:t>If</a:t>
            </a:r>
            <a:r>
              <a:rPr lang="zh-TW" altLang="en-US" sz="1800" dirty="0"/>
              <a:t>、</a:t>
            </a:r>
            <a:r>
              <a:rPr lang="en-US" altLang="zh-TW" sz="1800" dirty="0"/>
              <a:t>ELIF</a:t>
            </a:r>
            <a:r>
              <a:rPr lang="zh-TW" altLang="en-US" sz="1800" dirty="0"/>
              <a:t>作條件判斷，來選擇想要轉成的檔案類型，最後顯示檔案的各種資訊。</a:t>
            </a:r>
            <a:endParaRPr lang="en-US" altLang="zh-TW" sz="1800" dirty="0"/>
          </a:p>
          <a:p>
            <a:r>
              <a:rPr lang="zh-TW" altLang="en-US" sz="1800" dirty="0"/>
              <a:t>主要使用套件為</a:t>
            </a:r>
            <a:r>
              <a:rPr lang="en-US" altLang="zh-TW" sz="1800" dirty="0"/>
              <a:t>:</a:t>
            </a:r>
          </a:p>
          <a:p>
            <a:r>
              <a:rPr lang="en-US" altLang="zh-TW" sz="1800" dirty="0"/>
              <a:t>pip install </a:t>
            </a:r>
            <a:r>
              <a:rPr lang="en-US" altLang="zh-TW" sz="1800" dirty="0" err="1"/>
              <a:t>pytube</a:t>
            </a:r>
            <a:endParaRPr lang="en-US" altLang="zh-TW" sz="1800" dirty="0"/>
          </a:p>
          <a:p>
            <a:r>
              <a:rPr lang="en-US" altLang="zh-TW" sz="1800" dirty="0"/>
              <a:t>pip install </a:t>
            </a:r>
            <a:r>
              <a:rPr lang="en-US" altLang="zh-TW" sz="1800" dirty="0" err="1"/>
              <a:t>moviepy</a:t>
            </a:r>
            <a:endParaRPr lang="zh-TW" altLang="en-US" sz="1800" dirty="0"/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4CABEA2D-35C5-C429-501E-3EEA1F4B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1091"/>
            <a:ext cx="5501481" cy="25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661321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6193"/>
            <a:ext cx="11002962" cy="82391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/>
              <a:t>設計概念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7</a:t>
            </a:fld>
            <a:endParaRPr lang="zh-TW" altLang="en-US"/>
          </a:p>
        </p:txBody>
      </p:sp>
      <p:pic>
        <p:nvPicPr>
          <p:cNvPr id="5" name="圖片 4" descr="一張含有 文字 的圖片">
            <a:extLst>
              <a:ext uri="{FF2B5EF4-FFF2-40B4-BE49-F238E27FC236}">
                <a16:creationId xmlns:a16="http://schemas.microsoft.com/office/drawing/2014/main" id="{0A658D7B-5FC4-5908-DF3E-A943AB43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81" y="2385060"/>
            <a:ext cx="5219700" cy="2087880"/>
          </a:xfrm>
          <a:prstGeom prst="rect">
            <a:avLst/>
          </a:prstGeom>
        </p:spPr>
      </p:pic>
      <p:sp>
        <p:nvSpPr>
          <p:cNvPr id="10" name="標題 2">
            <a:extLst>
              <a:ext uri="{FF2B5EF4-FFF2-40B4-BE49-F238E27FC236}">
                <a16:creationId xmlns:a16="http://schemas.microsoft.com/office/drawing/2014/main" id="{F609479D-D076-967D-C9F3-8514F8D987D0}"/>
              </a:ext>
            </a:extLst>
          </p:cNvPr>
          <p:cNvSpPr txBox="1">
            <a:spLocks/>
          </p:cNvSpPr>
          <p:nvPr/>
        </p:nvSpPr>
        <p:spPr>
          <a:xfrm>
            <a:off x="594519" y="2723598"/>
            <a:ext cx="5031218" cy="934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2000" dirty="0"/>
              <a:t>轉</a:t>
            </a:r>
            <a:r>
              <a:rPr lang="en-US" altLang="zh-TW" sz="2000" dirty="0"/>
              <a:t>MP3</a:t>
            </a:r>
            <a:r>
              <a:rPr lang="zh-TW" altLang="en-US" sz="2000" dirty="0"/>
              <a:t>的程式部分，是使用套件</a:t>
            </a:r>
            <a:r>
              <a:rPr lang="en-US" altLang="zh-TW" sz="2000" dirty="0" err="1"/>
              <a:t>Moviepy</a:t>
            </a:r>
            <a:r>
              <a:rPr lang="zh-TW" altLang="en-US" sz="2000" dirty="0"/>
              <a:t>來做</a:t>
            </a:r>
            <a:endParaRPr lang="en-US" altLang="zh-TW" sz="2000" dirty="0"/>
          </a:p>
        </p:txBody>
      </p:sp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B117ACCE-CE96-232E-FC25-FB1AB620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18" y="4638894"/>
            <a:ext cx="9624137" cy="20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661321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6193"/>
            <a:ext cx="11002962" cy="82391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/>
              <a:t>設計概念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10" name="標題 2">
            <a:extLst>
              <a:ext uri="{FF2B5EF4-FFF2-40B4-BE49-F238E27FC236}">
                <a16:creationId xmlns:a16="http://schemas.microsoft.com/office/drawing/2014/main" id="{F609479D-D076-967D-C9F3-8514F8D987D0}"/>
              </a:ext>
            </a:extLst>
          </p:cNvPr>
          <p:cNvSpPr txBox="1">
            <a:spLocks/>
          </p:cNvSpPr>
          <p:nvPr/>
        </p:nvSpPr>
        <p:spPr>
          <a:xfrm>
            <a:off x="594519" y="2723598"/>
            <a:ext cx="5031218" cy="934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2000" dirty="0"/>
              <a:t>轉</a:t>
            </a:r>
            <a:r>
              <a:rPr lang="en-US" altLang="zh-TW" sz="2000" dirty="0"/>
              <a:t>MP4</a:t>
            </a:r>
            <a:r>
              <a:rPr lang="zh-TW" altLang="en-US" sz="2000" dirty="0"/>
              <a:t>的程式部分，是使用</a:t>
            </a:r>
            <a:r>
              <a:rPr lang="en-US" altLang="zh-TW" sz="2000" dirty="0" err="1"/>
              <a:t>get_highest_resolution</a:t>
            </a:r>
            <a:r>
              <a:rPr lang="zh-TW" altLang="en-US" sz="2000" dirty="0"/>
              <a:t>分辨影片。用</a:t>
            </a:r>
            <a:r>
              <a:rPr lang="en-US" altLang="zh-TW" sz="2000" dirty="0"/>
              <a:t>download()</a:t>
            </a:r>
            <a:r>
              <a:rPr lang="zh-TW" altLang="en-US" sz="2000" dirty="0"/>
              <a:t>來下載</a:t>
            </a:r>
            <a:endParaRPr lang="en-US" altLang="zh-TW" sz="2000" dirty="0"/>
          </a:p>
        </p:txBody>
      </p:sp>
      <p:pic>
        <p:nvPicPr>
          <p:cNvPr id="6" name="圖片 5" descr="一張含有 文字 的圖片">
            <a:extLst>
              <a:ext uri="{FF2B5EF4-FFF2-40B4-BE49-F238E27FC236}">
                <a16:creationId xmlns:a16="http://schemas.microsoft.com/office/drawing/2014/main" id="{10484D4D-30D2-FA06-BC68-802DD629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21" y="2396686"/>
            <a:ext cx="5318760" cy="2026920"/>
          </a:xfrm>
          <a:prstGeom prst="rect">
            <a:avLst/>
          </a:prstGeom>
        </p:spPr>
      </p:pic>
      <p:pic>
        <p:nvPicPr>
          <p:cNvPr id="11" name="圖片 10" descr="一張含有 文字 的圖片">
            <a:extLst>
              <a:ext uri="{FF2B5EF4-FFF2-40B4-BE49-F238E27FC236}">
                <a16:creationId xmlns:a16="http://schemas.microsoft.com/office/drawing/2014/main" id="{6C541E2E-6332-94F3-0BA2-D3BA5A16F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19" y="4601187"/>
            <a:ext cx="10269641" cy="13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5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661321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76193"/>
            <a:ext cx="11002962" cy="82391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/>
              <a:t>後續問題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10" name="標題 2">
            <a:extLst>
              <a:ext uri="{FF2B5EF4-FFF2-40B4-BE49-F238E27FC236}">
                <a16:creationId xmlns:a16="http://schemas.microsoft.com/office/drawing/2014/main" id="{042FB295-E1C1-000A-3789-5A8677480EFC}"/>
              </a:ext>
            </a:extLst>
          </p:cNvPr>
          <p:cNvSpPr txBox="1">
            <a:spLocks/>
          </p:cNvSpPr>
          <p:nvPr/>
        </p:nvSpPr>
        <p:spPr>
          <a:xfrm>
            <a:off x="594519" y="2723598"/>
            <a:ext cx="5031218" cy="1691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2000" dirty="0"/>
              <a:t>完成後也陸續遇到一些問題，例如</a:t>
            </a:r>
            <a:r>
              <a:rPr lang="en-US" altLang="zh-TW" sz="2000" dirty="0"/>
              <a:t>:</a:t>
            </a:r>
          </a:p>
          <a:p>
            <a:r>
              <a:rPr lang="en-US" altLang="zh-TW" sz="2000" dirty="0"/>
              <a:t>1.</a:t>
            </a:r>
            <a:r>
              <a:rPr lang="zh-TW" altLang="en-US" sz="2000" dirty="0"/>
              <a:t>有些影片因為裡面有些特殊字元的原因沒辦法轉成</a:t>
            </a:r>
            <a:r>
              <a:rPr lang="en-US" altLang="zh-TW" sz="2000" dirty="0"/>
              <a:t>MP3</a:t>
            </a:r>
            <a:r>
              <a:rPr lang="zh-TW" altLang="en-US" sz="2000" dirty="0"/>
              <a:t>檔。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轉</a:t>
            </a:r>
            <a:r>
              <a:rPr lang="en-US" altLang="zh-TW" sz="2000" dirty="0"/>
              <a:t>MP3</a:t>
            </a:r>
            <a:r>
              <a:rPr lang="zh-TW" altLang="en-US" sz="2000" dirty="0"/>
              <a:t>檔的時候會多出一個影像檔案。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C642AE-BA06-0147-87E3-3C513577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4" y="4914969"/>
            <a:ext cx="11042917" cy="893647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EC586234-115B-800C-45CF-74EC2E0B1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655" y="2501653"/>
            <a:ext cx="5769826" cy="21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345_TF55661986_Win32" id="{F2053545-95AB-4321-ABA5-FB93F3F3A557}" vid="{11143FFB-B9F2-43EE-94EC-75054182FE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{5B6B99AA-D2F0-4374-8A0C-3C81C4C68F9B}tf55661986_win32</Template>
  <TotalTime>2810</TotalTime>
  <Words>425</Words>
  <Application>Microsoft Office PowerPoint</Application>
  <PresentationFormat>寬螢幕</PresentationFormat>
  <Paragraphs>80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Microsoft JhengHei UI</vt:lpstr>
      <vt:lpstr>Arial</vt:lpstr>
      <vt:lpstr>Open Sans</vt:lpstr>
      <vt:lpstr>Wingdings</vt:lpstr>
      <vt:lpstr>Office 佈景主題</vt:lpstr>
      <vt:lpstr>資策會期中專題報告 Python網路爬蟲:youtube</vt:lpstr>
      <vt:lpstr>目錄</vt:lpstr>
      <vt:lpstr>簡介</vt:lpstr>
      <vt:lpstr>研究動機</vt:lpstr>
      <vt:lpstr>網上的轉檔器</vt:lpstr>
      <vt:lpstr>設計概念</vt:lpstr>
      <vt:lpstr>設計概念</vt:lpstr>
      <vt:lpstr>設計概念</vt:lpstr>
      <vt:lpstr>後續問題</vt:lpstr>
      <vt:lpstr>後續問題</vt:lpstr>
      <vt:lpstr>程式結構</vt:lpstr>
      <vt:lpstr>持續研究</vt:lpstr>
      <vt:lpstr>參考資料</vt:lpstr>
      <vt:lpstr>感謝各位聆聽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Python網路爬蟲:youtube</dc:title>
  <dc:creator>吳勁宏 Frank</dc:creator>
  <cp:lastModifiedBy>吳勁宏 Frank</cp:lastModifiedBy>
  <cp:revision>15</cp:revision>
  <dcterms:created xsi:type="dcterms:W3CDTF">2022-06-05T12:20:14Z</dcterms:created>
  <dcterms:modified xsi:type="dcterms:W3CDTF">2023-01-10T14:43:27Z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