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8" r:id="rId2"/>
    <p:sldMasterId id="2147483711" r:id="rId3"/>
  </p:sldMasterIdLst>
  <p:notesMasterIdLst>
    <p:notesMasterId r:id="rId19"/>
  </p:notesMasterIdLst>
  <p:sldIdLst>
    <p:sldId id="260" r:id="rId4"/>
    <p:sldId id="265" r:id="rId5"/>
    <p:sldId id="271" r:id="rId6"/>
    <p:sldId id="293" r:id="rId7"/>
    <p:sldId id="292" r:id="rId8"/>
    <p:sldId id="294" r:id="rId9"/>
    <p:sldId id="290" r:id="rId10"/>
    <p:sldId id="291" r:id="rId11"/>
    <p:sldId id="284" r:id="rId12"/>
    <p:sldId id="285" r:id="rId13"/>
    <p:sldId id="286" r:id="rId14"/>
    <p:sldId id="289" r:id="rId15"/>
    <p:sldId id="288" r:id="rId16"/>
    <p:sldId id="287" r:id="rId17"/>
    <p:sldId id="276" r:id="rId1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FB9104AD-2711-4F34-AD99-B3558F8A0C6F}">
          <p14:sldIdLst>
            <p14:sldId id="260"/>
            <p14:sldId id="265"/>
            <p14:sldId id="271"/>
            <p14:sldId id="293"/>
            <p14:sldId id="292"/>
            <p14:sldId id="294"/>
            <p14:sldId id="290"/>
            <p14:sldId id="291"/>
            <p14:sldId id="284"/>
            <p14:sldId id="285"/>
            <p14:sldId id="286"/>
            <p14:sldId id="289"/>
            <p14:sldId id="288"/>
            <p14:sldId id="287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unicacion Grafica" initials="CG" lastIdx="1" clrIdx="0">
    <p:extLst/>
  </p:cmAuthor>
  <p:cmAuthor id="2" name="Franklin Ayala" initials="FA" lastIdx="2" clrIdx="1">
    <p:extLst>
      <p:ext uri="{19B8F6BF-5375-455C-9EA6-DF929625EA0E}">
        <p15:presenceInfo xmlns:p15="http://schemas.microsoft.com/office/powerpoint/2012/main" userId="8cdc50a1ccf10a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B3C"/>
    <a:srgbClr val="570727"/>
    <a:srgbClr val="4E5157"/>
    <a:srgbClr val="52242C"/>
    <a:srgbClr val="97989A"/>
    <a:srgbClr val="74333E"/>
    <a:srgbClr val="59595B"/>
    <a:srgbClr val="78797C"/>
    <a:srgbClr val="7F7F7F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5501" autoAdjust="0"/>
  </p:normalViewPr>
  <p:slideViewPr>
    <p:cSldViewPr snapToGrid="0">
      <p:cViewPr varScale="1">
        <p:scale>
          <a:sx n="78" d="100"/>
          <a:sy n="78" d="100"/>
        </p:scale>
        <p:origin x="12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80D6C-F50D-43BA-B1DE-EC341AEEB9CA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E51F7-A888-472D-B416-6312F0764F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047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68595E9-9916-4F23-8CC4-DDF9068E8B2D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01C65C-272A-436A-A86C-87B4285939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06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68595E9-9916-4F23-8CC4-DDF9068E8B2D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01C65C-272A-436A-A86C-87B4285939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140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ncizar Sans Bold" panose="020B0802040300000003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ncizar Sans Regular" panose="020B060204030000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DDD6490-98C3-4986-B924-FBBEB1E2BBA3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00DC2FA-3888-4A2D-BBC7-11D5C2B230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712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DDD6490-98C3-4986-B924-FBBEB1E2BBA3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00DC2FA-3888-4A2D-BBC7-11D5C2B230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93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24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" y="0"/>
            <a:ext cx="9137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" y="0"/>
            <a:ext cx="9135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5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" y="0"/>
            <a:ext cx="9112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6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odn.org.au/" TargetMode="External"/><Relationship Id="rId2" Type="http://schemas.openxmlformats.org/officeDocument/2006/relationships/hyperlink" Target="http://www.ioc-sealevelmonitoring.org/list.php?order=delay&amp;dir=asc&amp;operator=94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0298" y="1937657"/>
            <a:ext cx="8745994" cy="1491343"/>
          </a:xfrm>
        </p:spPr>
        <p:txBody>
          <a:bodyPr/>
          <a:lstStyle/>
          <a:p>
            <a:r>
              <a:rPr lang="es-CO" sz="4800" b="1" dirty="0">
                <a:latin typeface="Garamond" panose="02020404030301010803" pitchFamily="18" charset="0"/>
              </a:rPr>
              <a:t>Evaluación de las variables hidrodinámicas en la costa de Isla </a:t>
            </a:r>
            <a:r>
              <a:rPr lang="es-CO" sz="4800" b="1" dirty="0" smtClean="0">
                <a:latin typeface="Garamond" panose="02020404030301010803" pitchFamily="18" charset="0"/>
              </a:rPr>
              <a:t>Punta Soldado</a:t>
            </a:r>
            <a:r>
              <a:rPr lang="es-CO" sz="4800" b="1" dirty="0">
                <a:latin typeface="Garamond" panose="02020404030301010803" pitchFamily="18" charset="0"/>
              </a:rPr>
              <a:t>, Buenaventura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4159387"/>
            <a:ext cx="6858000" cy="1655762"/>
          </a:xfrm>
        </p:spPr>
        <p:txBody>
          <a:bodyPr/>
          <a:lstStyle/>
          <a:p>
            <a:r>
              <a:rPr lang="en-US" dirty="0" smtClean="0">
                <a:latin typeface="Garamond" panose="02020404030301010803" pitchFamily="18" charset="0"/>
                <a:cs typeface="GothicI" panose="00000400000000000000" pitchFamily="2" charset="0"/>
              </a:rPr>
              <a:t>Por: Franklin Farid Ayala Cruz</a:t>
            </a:r>
            <a:endParaRPr lang="en-US" dirty="0">
              <a:latin typeface="Garamond" panose="02020404030301010803" pitchFamily="18" charset="0"/>
              <a:cs typeface="GothicI" panose="00000400000000000000" pitchFamily="2" charset="0"/>
            </a:endParaRPr>
          </a:p>
          <a:p>
            <a:r>
              <a:rPr lang="es-CO" dirty="0">
                <a:latin typeface="Garamond" panose="02020404030301010803" pitchFamily="18" charset="0"/>
                <a:cs typeface="GothicI" panose="00000400000000000000" pitchFamily="2" charset="0"/>
              </a:rPr>
              <a:t>Ingeniería </a:t>
            </a:r>
            <a:r>
              <a:rPr lang="es-CO" dirty="0" smtClean="0">
                <a:latin typeface="Garamond" panose="02020404030301010803" pitchFamily="18" charset="0"/>
                <a:cs typeface="GothicI" panose="00000400000000000000" pitchFamily="2" charset="0"/>
              </a:rPr>
              <a:t>Civil</a:t>
            </a:r>
            <a:endParaRPr lang="es-CO" dirty="0">
              <a:latin typeface="Garamond" panose="02020404030301010803" pitchFamily="18" charset="0"/>
              <a:cs typeface="GothicI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92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637638" y="167502"/>
            <a:ext cx="32155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 smtClean="0">
                <a:latin typeface="Garamond" panose="02020404030301010803" pitchFamily="18" charset="0"/>
              </a:rPr>
              <a:t>2</a:t>
            </a:r>
            <a:r>
              <a:rPr lang="es-CO" sz="2800" b="1" dirty="0" smtClean="0">
                <a:latin typeface="Garamond" panose="02020404030301010803" pitchFamily="18" charset="0"/>
              </a:rPr>
              <a:t>.3 Histogramas 2D</a:t>
            </a:r>
            <a:endParaRPr lang="es-CO" sz="2800" b="1" dirty="0">
              <a:latin typeface="Garamond" panose="02020404030301010803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61" y="944570"/>
            <a:ext cx="8703277" cy="49688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61" y="1094570"/>
            <a:ext cx="8703277" cy="496886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61" y="1244570"/>
            <a:ext cx="8703277" cy="496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5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637638" y="167502"/>
            <a:ext cx="4506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>
                <a:latin typeface="Garamond" panose="02020404030301010803" pitchFamily="18" charset="0"/>
              </a:rPr>
              <a:t>3</a:t>
            </a:r>
            <a:r>
              <a:rPr lang="es-CO" sz="2800" b="1" dirty="0" smtClean="0">
                <a:latin typeface="Garamond" panose="02020404030301010803" pitchFamily="18" charset="0"/>
              </a:rPr>
              <a:t>. </a:t>
            </a:r>
            <a:r>
              <a:rPr lang="es-CO" sz="2800" b="1" dirty="0" smtClean="0">
                <a:latin typeface="Garamond" panose="02020404030301010803" pitchFamily="18" charset="0"/>
              </a:rPr>
              <a:t>1 Eliminando la tendencia</a:t>
            </a:r>
            <a:endParaRPr lang="es-CO" sz="2800" b="1" dirty="0">
              <a:latin typeface="Garamond" panose="02020404030301010803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25" y="779829"/>
            <a:ext cx="6759204" cy="442095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693862" y="5291082"/>
            <a:ext cx="3323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latin typeface="Garamond" panose="02020404030301010803" pitchFamily="18" charset="0"/>
              </a:rPr>
              <a:t>Tendencia anual de la serie de superficie libre</a:t>
            </a:r>
            <a:endParaRPr lang="es-CO" sz="1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37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637638" y="167502"/>
            <a:ext cx="4013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 smtClean="0">
                <a:latin typeface="Garamond" panose="02020404030301010803" pitchFamily="18" charset="0"/>
              </a:rPr>
              <a:t>3</a:t>
            </a:r>
            <a:r>
              <a:rPr lang="es-CO" sz="2800" b="1" dirty="0" smtClean="0">
                <a:latin typeface="Garamond" panose="02020404030301010803" pitchFamily="18" charset="0"/>
              </a:rPr>
              <a:t>.2 </a:t>
            </a:r>
            <a:r>
              <a:rPr lang="es-CO" sz="2800" b="1" dirty="0" smtClean="0">
                <a:latin typeface="Garamond" panose="02020404030301010803" pitchFamily="18" charset="0"/>
              </a:rPr>
              <a:t>Problemas con la fase</a:t>
            </a:r>
            <a:endParaRPr lang="es-CO" sz="2800" b="1" dirty="0">
              <a:latin typeface="Garamond" panose="02020404030301010803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32485" y="988541"/>
            <a:ext cx="850144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>
                <a:latin typeface="Gill Sans MT" panose="020B0502020104020203" pitchFamily="34" charset="0"/>
              </a:rPr>
              <a:t>Intentos</a:t>
            </a:r>
          </a:p>
          <a:p>
            <a:endParaRPr lang="es-CO" sz="2000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Gill Sans MT" panose="020B0502020104020203" pitchFamily="34" charset="0"/>
              </a:rPr>
              <a:t>Completar la serie con valores correspondientes a 28 días y 10 horas (ciclo lunar aproximado)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Gill Sans MT" panose="020B0502020104020203" pitchFamily="34" charset="0"/>
              </a:rPr>
              <a:t>Intentar evaluar de forma anual reemplazando valores vacíos con </a:t>
            </a:r>
            <a:r>
              <a:rPr lang="es-CO" sz="2000" dirty="0" err="1" smtClean="0">
                <a:latin typeface="Gill Sans MT" panose="020B0502020104020203" pitchFamily="34" charset="0"/>
              </a:rPr>
              <a:t>NaN</a:t>
            </a:r>
            <a:endParaRPr lang="es-CO" sz="2000" dirty="0" smtClean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Gill Sans MT" panose="020B0502020104020203" pitchFamily="34" charset="0"/>
              </a:rPr>
              <a:t>Intentar reconstruir la astronómica desde las componentes (</a:t>
            </a:r>
            <a:r>
              <a:rPr lang="es-CO" sz="2000" dirty="0" err="1" smtClean="0">
                <a:latin typeface="Gill Sans MT" panose="020B0502020104020203" pitchFamily="34" charset="0"/>
              </a:rPr>
              <a:t>xout</a:t>
            </a:r>
            <a:r>
              <a:rPr lang="es-CO" sz="2000" dirty="0" smtClean="0">
                <a:latin typeface="Gill Sans MT" panose="020B0502020104020203" pitchFamily="34" charset="0"/>
              </a:rPr>
              <a:t>), revisando el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 smtClean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Gill Sans MT" panose="020B0502020104020203" pitchFamily="34" charset="0"/>
              </a:rPr>
              <a:t>Verificar los períodos (pasos ascendentes por cero)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Gill Sans MT" panose="020B0502020104020203" pitchFamily="34" charset="0"/>
              </a:rPr>
              <a:t>Marea astronómica para 18 años, reemplazando con </a:t>
            </a:r>
            <a:r>
              <a:rPr lang="es-CO" sz="2000" dirty="0" err="1" smtClean="0">
                <a:latin typeface="Gill Sans MT" panose="020B0502020104020203" pitchFamily="34" charset="0"/>
              </a:rPr>
              <a:t>NaN</a:t>
            </a:r>
            <a:r>
              <a:rPr lang="es-CO" sz="2000" dirty="0" smtClean="0">
                <a:latin typeface="Gill Sans MT" panose="020B0502020104020203" pitchFamily="34" charset="0"/>
              </a:rPr>
              <a:t> y e iterando para volver a obtener la astronómica.</a:t>
            </a:r>
            <a:endParaRPr lang="es-CO" sz="2000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4475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356953" y="79204"/>
            <a:ext cx="307327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600" b="1" dirty="0" smtClean="0">
                <a:latin typeface="Garamond" panose="02020404030301010803" pitchFamily="18" charset="0"/>
              </a:rPr>
              <a:t>3</a:t>
            </a:r>
            <a:r>
              <a:rPr lang="es-CO" sz="2600" b="1" dirty="0" smtClean="0">
                <a:latin typeface="Garamond" panose="02020404030301010803" pitchFamily="18" charset="0"/>
              </a:rPr>
              <a:t>.3 Una pequeña luz</a:t>
            </a:r>
            <a:endParaRPr lang="es-CO" sz="2600" b="1" dirty="0">
              <a:latin typeface="Garamond" panose="02020404030301010803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33" y="616970"/>
            <a:ext cx="5374546" cy="524833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721179" y="949188"/>
            <a:ext cx="3237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latin typeface="Gill Sans MT" panose="020B0502020104020203" pitchFamily="34" charset="0"/>
              </a:rPr>
              <a:t>Estos valores son muy similares a los descritos por el IDEAM en el documento de caracterización de la marea en el pacífico.</a:t>
            </a:r>
            <a:endParaRPr lang="es-CO" dirty="0">
              <a:latin typeface="Gill Sans MT" panose="020B0502020104020203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88177" y="3160818"/>
            <a:ext cx="5374546" cy="160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46809" y="4002769"/>
            <a:ext cx="5374546" cy="160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70433" y="5282216"/>
            <a:ext cx="5374546" cy="160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70433" y="5704666"/>
            <a:ext cx="5374546" cy="160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46809" y="623167"/>
            <a:ext cx="5374546" cy="160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8709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905633" y="197707"/>
            <a:ext cx="4102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800" b="1" dirty="0">
                <a:latin typeface="Garamond" panose="02020404030301010803" pitchFamily="18" charset="0"/>
              </a:rPr>
              <a:t>4</a:t>
            </a:r>
            <a:r>
              <a:rPr lang="es-CO" sz="2800" b="1" dirty="0" smtClean="0">
                <a:latin typeface="Garamond" panose="02020404030301010803" pitchFamily="18" charset="0"/>
              </a:rPr>
              <a:t>. </a:t>
            </a:r>
            <a:r>
              <a:rPr lang="es-CO" sz="2800" b="1" dirty="0" smtClean="0">
                <a:latin typeface="Garamond" panose="02020404030301010803" pitchFamily="18" charset="0"/>
              </a:rPr>
              <a:t>Se descargaron los datos de viento</a:t>
            </a:r>
            <a:endParaRPr lang="es-CO" sz="2800" b="1" dirty="0">
              <a:latin typeface="Garamond" panose="02020404030301010803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45989" y="1433385"/>
            <a:ext cx="8390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Gill Sans MT" panose="020B0502020104020203" pitchFamily="34" charset="0"/>
              </a:rPr>
              <a:t>Resolución temporal: Diaria desde 1979-2018</a:t>
            </a:r>
          </a:p>
          <a:p>
            <a:endParaRPr lang="es-CO" sz="2000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Gill Sans MT" panose="020B0502020104020203" pitchFamily="34" charset="0"/>
              </a:rPr>
              <a:t>Resolución espacial: </a:t>
            </a:r>
            <a:r>
              <a:rPr lang="es-CO" sz="2000" dirty="0" smtClean="0">
                <a:latin typeface="Gill Sans MT" panose="020B0502020104020203" pitchFamily="34" charset="0"/>
              </a:rPr>
              <a:t> Series para los puntos cercanos a la frontera (3.5°N</a:t>
            </a:r>
            <a:r>
              <a:rPr lang="es-CO" sz="2000" dirty="0" smtClean="0">
                <a:latin typeface="Gill Sans MT" panose="020B0502020104020203" pitchFamily="34" charset="0"/>
              </a:rPr>
              <a:t>, </a:t>
            </a:r>
            <a:r>
              <a:rPr lang="es-CO" sz="2000" dirty="0" smtClean="0">
                <a:latin typeface="Gill Sans MT" panose="020B0502020104020203" pitchFamily="34" charset="0"/>
              </a:rPr>
              <a:t>272.5°W) </a:t>
            </a:r>
            <a:r>
              <a:rPr lang="es-CO" sz="2000" dirty="0">
                <a:latin typeface="Gill Sans MT" panose="020B0502020104020203" pitchFamily="34" charset="0"/>
              </a:rPr>
              <a:t>y </a:t>
            </a:r>
            <a:r>
              <a:rPr lang="es-CO" sz="2000" dirty="0" smtClean="0">
                <a:latin typeface="Gill Sans MT" panose="020B0502020104020203" pitchFamily="34" charset="0"/>
              </a:rPr>
              <a:t>(4.0°N</a:t>
            </a:r>
            <a:r>
              <a:rPr lang="es-CO" sz="2000" dirty="0">
                <a:latin typeface="Gill Sans MT" panose="020B0502020104020203" pitchFamily="34" charset="0"/>
              </a:rPr>
              <a:t>, 272.5°W) </a:t>
            </a:r>
            <a:endParaRPr lang="es-CO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4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71577-3F85-42A8-A880-3B46C16BA2A1}"/>
              </a:ext>
            </a:extLst>
          </p:cNvPr>
          <p:cNvSpPr txBox="1">
            <a:spLocks/>
          </p:cNvSpPr>
          <p:nvPr/>
        </p:nvSpPr>
        <p:spPr>
          <a:xfrm>
            <a:off x="5894173" y="222421"/>
            <a:ext cx="8072049" cy="5684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 smtClean="0">
                <a:latin typeface="Garamond" panose="02020404030301010803" pitchFamily="18" charset="0"/>
              </a:rPr>
              <a:t>Bibliografía</a:t>
            </a:r>
            <a:endParaRPr lang="es-CO" sz="3600" b="1" dirty="0">
              <a:latin typeface="Garamond" panose="02020404030301010803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34778" y="790831"/>
            <a:ext cx="80813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Garamond" panose="02020404030301010803" pitchFamily="18" charset="0"/>
              </a:rPr>
              <a:t>[1] </a:t>
            </a:r>
            <a:r>
              <a:rPr lang="en-US" dirty="0" err="1" smtClean="0">
                <a:latin typeface="Garamond" panose="02020404030301010803" pitchFamily="18" charset="0"/>
              </a:rPr>
              <a:t>Herbach</a:t>
            </a:r>
            <a:r>
              <a:rPr lang="en-US" dirty="0" smtClean="0">
                <a:latin typeface="Garamond" panose="02020404030301010803" pitchFamily="18" charset="0"/>
              </a:rPr>
              <a:t>, Hans (2017)</a:t>
            </a:r>
            <a:r>
              <a:rPr lang="es-CO" dirty="0">
                <a:latin typeface="Garamond" panose="02020404030301010803" pitchFamily="18" charset="0"/>
              </a:rPr>
              <a:t> </a:t>
            </a:r>
            <a:r>
              <a:rPr lang="es-CO" dirty="0" smtClean="0">
                <a:latin typeface="Garamond" panose="02020404030301010803" pitchFamily="18" charset="0"/>
              </a:rPr>
              <a:t>ECMFW. E</a:t>
            </a:r>
            <a:r>
              <a:rPr lang="en-US" dirty="0" smtClean="0">
                <a:latin typeface="Garamond" panose="02020404030301010803" pitchFamily="18" charset="0"/>
              </a:rPr>
              <a:t>RA5</a:t>
            </a:r>
            <a:r>
              <a:rPr lang="en-US" dirty="0">
                <a:latin typeface="Garamond" panose="02020404030301010803" pitchFamily="18" charset="0"/>
              </a:rPr>
              <a:t>: the new reanalysis of weather and climate </a:t>
            </a:r>
            <a:r>
              <a:rPr lang="en-US" dirty="0" smtClean="0">
                <a:latin typeface="Garamond" panose="02020404030301010803" pitchFamily="18" charset="0"/>
              </a:rPr>
              <a:t>data. </a:t>
            </a:r>
            <a:r>
              <a:rPr lang="es-CO" dirty="0">
                <a:latin typeface="Garamond" panose="02020404030301010803" pitchFamily="18" charset="0"/>
              </a:rPr>
              <a:t>https://</a:t>
            </a:r>
            <a:r>
              <a:rPr lang="es-CO" dirty="0" smtClean="0">
                <a:latin typeface="Garamond" panose="02020404030301010803" pitchFamily="18" charset="0"/>
              </a:rPr>
              <a:t>www.ecmwf.int/en/about/media-centre/science-blog/2017/era5-new-reanalysis-weather-and-climate-data</a:t>
            </a:r>
          </a:p>
          <a:p>
            <a:pPr algn="just"/>
            <a:endParaRPr lang="es-CO" dirty="0" smtClean="0">
              <a:latin typeface="Garamond" panose="02020404030301010803" pitchFamily="18" charset="0"/>
            </a:endParaRPr>
          </a:p>
          <a:p>
            <a:pPr algn="just"/>
            <a:r>
              <a:rPr lang="es-CO" dirty="0" smtClean="0">
                <a:latin typeface="Garamond" panose="02020404030301010803" pitchFamily="18" charset="0"/>
              </a:rPr>
              <a:t>[2] UNESCO–IOC </a:t>
            </a:r>
            <a:r>
              <a:rPr lang="es-CO" dirty="0" smtClean="0">
                <a:latin typeface="Garamond" panose="02020404030301010803" pitchFamily="18" charset="0"/>
              </a:rPr>
              <a:t>(). </a:t>
            </a:r>
            <a:r>
              <a:rPr lang="en-US" dirty="0" smtClean="0">
                <a:latin typeface="Garamond" panose="02020404030301010803" pitchFamily="18" charset="0"/>
              </a:rPr>
              <a:t>Sea level station monitoring facility. </a:t>
            </a:r>
            <a:r>
              <a:rPr lang="es-CO" dirty="0" smtClean="0">
                <a:latin typeface="Garamond" panose="02020404030301010803" pitchFamily="18" charset="0"/>
                <a:hlinkClick r:id="rId2"/>
              </a:rPr>
              <a:t>http://</a:t>
            </a:r>
            <a:r>
              <a:rPr lang="es-CO" dirty="0" smtClean="0">
                <a:latin typeface="Garamond" panose="02020404030301010803" pitchFamily="18" charset="0"/>
                <a:hlinkClick r:id="rId2"/>
              </a:rPr>
              <a:t>www.ioc-sealevelmonitoring.org/list.php?order=delay&amp;dir=asc&amp;operator=94</a:t>
            </a:r>
            <a:endParaRPr lang="es-CO" dirty="0" smtClean="0">
              <a:latin typeface="Garamond" panose="02020404030301010803" pitchFamily="18" charset="0"/>
            </a:endParaRPr>
          </a:p>
          <a:p>
            <a:pPr algn="just"/>
            <a:endParaRPr lang="es-CO" dirty="0" smtClean="0">
              <a:latin typeface="Garamond" panose="02020404030301010803" pitchFamily="18" charset="0"/>
            </a:endParaRPr>
          </a:p>
          <a:p>
            <a:pPr algn="just"/>
            <a:r>
              <a:rPr lang="es-CO" dirty="0" smtClean="0">
                <a:latin typeface="Garamond" panose="02020404030301010803" pitchFamily="18" charset="0"/>
              </a:rPr>
              <a:t>[3] </a:t>
            </a:r>
            <a:r>
              <a:rPr lang="es-CO" dirty="0" err="1" smtClean="0">
                <a:latin typeface="Garamond" panose="02020404030301010803" pitchFamily="18" charset="0"/>
              </a:rPr>
              <a:t>Integrated</a:t>
            </a:r>
            <a:r>
              <a:rPr lang="es-CO" dirty="0" smtClean="0">
                <a:latin typeface="Garamond" panose="02020404030301010803" pitchFamily="18" charset="0"/>
              </a:rPr>
              <a:t> </a:t>
            </a:r>
            <a:r>
              <a:rPr lang="es-CO" dirty="0">
                <a:latin typeface="Garamond" panose="02020404030301010803" pitchFamily="18" charset="0"/>
              </a:rPr>
              <a:t>Marine </a:t>
            </a:r>
            <a:r>
              <a:rPr lang="es-CO" dirty="0" err="1">
                <a:latin typeface="Garamond" panose="02020404030301010803" pitchFamily="18" charset="0"/>
              </a:rPr>
              <a:t>Observing</a:t>
            </a:r>
            <a:r>
              <a:rPr lang="es-CO" dirty="0">
                <a:latin typeface="Garamond" panose="02020404030301010803" pitchFamily="18" charset="0"/>
              </a:rPr>
              <a:t> </a:t>
            </a:r>
            <a:r>
              <a:rPr lang="es-CO" dirty="0" err="1">
                <a:latin typeface="Garamond" panose="02020404030301010803" pitchFamily="18" charset="0"/>
              </a:rPr>
              <a:t>System</a:t>
            </a:r>
            <a:r>
              <a:rPr lang="es-CO" dirty="0">
                <a:latin typeface="Garamond" panose="02020404030301010803" pitchFamily="18" charset="0"/>
              </a:rPr>
              <a:t> (IMOS) </a:t>
            </a:r>
            <a:r>
              <a:rPr lang="en-US" dirty="0">
                <a:latin typeface="Garamond" panose="02020404030301010803" pitchFamily="18" charset="0"/>
              </a:rPr>
              <a:t>(2018). AODN</a:t>
            </a:r>
            <a:r>
              <a:rPr lang="es-CO" dirty="0">
                <a:latin typeface="Garamond" panose="02020404030301010803" pitchFamily="18" charset="0"/>
              </a:rPr>
              <a:t>. Open Access to ocean data. </a:t>
            </a:r>
            <a:r>
              <a:rPr lang="es-CO" dirty="0">
                <a:latin typeface="Garamond" panose="02020404030301010803" pitchFamily="18" charset="0"/>
                <a:hlinkClick r:id="rId3"/>
              </a:rPr>
              <a:t>https://</a:t>
            </a:r>
            <a:r>
              <a:rPr lang="es-CO" dirty="0" smtClean="0">
                <a:latin typeface="Garamond" panose="02020404030301010803" pitchFamily="18" charset="0"/>
                <a:hlinkClick r:id="rId3"/>
              </a:rPr>
              <a:t>portal.aodn.org.au</a:t>
            </a:r>
            <a:endParaRPr lang="es-CO" dirty="0" smtClean="0">
              <a:latin typeface="Garamond" panose="02020404030301010803" pitchFamily="18" charset="0"/>
            </a:endParaRPr>
          </a:p>
          <a:p>
            <a:pPr algn="just"/>
            <a:endParaRPr lang="es-CO" dirty="0">
              <a:latin typeface="Garamond" panose="02020404030301010803" pitchFamily="18" charset="0"/>
            </a:endParaRPr>
          </a:p>
          <a:p>
            <a:r>
              <a:rPr lang="es-CO" dirty="0" smtClean="0"/>
              <a:t>[4] </a:t>
            </a:r>
            <a:r>
              <a:rPr lang="en-US" dirty="0" smtClean="0"/>
              <a:t>Eoas.ubc.ca</a:t>
            </a:r>
            <a:r>
              <a:rPr lang="en-US" dirty="0"/>
              <a:t>. (2019). </a:t>
            </a:r>
            <a:r>
              <a:rPr lang="en-US" i="1" dirty="0"/>
              <a:t>Wave Formation</a:t>
            </a:r>
            <a:r>
              <a:rPr lang="en-US" dirty="0"/>
              <a:t>. [online] Available at: https://www.eoas.ubc.ca/courses/atsc113/sailing/met_concepts/08-met-waves/8a-wave-formation/index.html [Accessed 16 Aug. 2019].</a:t>
            </a:r>
          </a:p>
          <a:p>
            <a:pPr algn="just"/>
            <a:endParaRPr lang="es-CO" dirty="0" smtClean="0">
              <a:latin typeface="Garamond" panose="02020404030301010803" pitchFamily="18" charset="0"/>
            </a:endParaRPr>
          </a:p>
          <a:p>
            <a:pPr algn="just"/>
            <a:r>
              <a:rPr lang="es-CO" dirty="0" smtClean="0">
                <a:latin typeface="Garamond" panose="02020404030301010803" pitchFamily="18" charset="0"/>
              </a:rPr>
              <a:t>[5] </a:t>
            </a:r>
            <a:r>
              <a:rPr lang="en-US" dirty="0">
                <a:latin typeface="Garamond" panose="02020404030301010803" pitchFamily="18" charset="0"/>
              </a:rPr>
              <a:t>Portilla, J., Lucía, A., Padilla-Hernández, R., &amp; Cavaleri, L. (2015). Spectral wave conditions in the Colombian Pacific Ocean, (June). https://doi.org/10.1016/j.ocemod.2015.06.005</a:t>
            </a:r>
          </a:p>
          <a:p>
            <a:pPr algn="just"/>
            <a:endParaRPr lang="es-CO" dirty="0">
              <a:latin typeface="Garamond" panose="02020404030301010803" pitchFamily="18" charset="0"/>
            </a:endParaRPr>
          </a:p>
          <a:p>
            <a:pPr algn="just"/>
            <a:endParaRPr lang="en-US" dirty="0" smtClean="0">
              <a:latin typeface="Garamond" panose="02020404030301010803" pitchFamily="18" charset="0"/>
            </a:endParaRPr>
          </a:p>
          <a:p>
            <a:pPr algn="just"/>
            <a:endParaRPr lang="en-US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3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714026"/>
              </p:ext>
            </p:extLst>
          </p:nvPr>
        </p:nvGraphicFramePr>
        <p:xfrm>
          <a:off x="628359" y="1680518"/>
          <a:ext cx="7899636" cy="3892378"/>
        </p:xfrm>
        <a:graphic>
          <a:graphicData uri="http://schemas.openxmlformats.org/drawingml/2006/table">
            <a:tbl>
              <a:tblPr/>
              <a:tblGrid>
                <a:gridCol w="4735302">
                  <a:extLst>
                    <a:ext uri="{9D8B030D-6E8A-4147-A177-3AD203B41FA5}">
                      <a16:colId xmlns:a16="http://schemas.microsoft.com/office/drawing/2014/main" val="845083"/>
                    </a:ext>
                  </a:extLst>
                </a:gridCol>
                <a:gridCol w="211044">
                  <a:extLst>
                    <a:ext uri="{9D8B030D-6E8A-4147-A177-3AD203B41FA5}">
                      <a16:colId xmlns:a16="http://schemas.microsoft.com/office/drawing/2014/main" val="817507568"/>
                    </a:ext>
                  </a:extLst>
                </a:gridCol>
                <a:gridCol w="184665">
                  <a:extLst>
                    <a:ext uri="{9D8B030D-6E8A-4147-A177-3AD203B41FA5}">
                      <a16:colId xmlns:a16="http://schemas.microsoft.com/office/drawing/2014/main" val="2576056724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484116972"/>
                    </a:ext>
                  </a:extLst>
                </a:gridCol>
                <a:gridCol w="145093">
                  <a:extLst>
                    <a:ext uri="{9D8B030D-6E8A-4147-A177-3AD203B41FA5}">
                      <a16:colId xmlns:a16="http://schemas.microsoft.com/office/drawing/2014/main" val="1238046216"/>
                    </a:ext>
                  </a:extLst>
                </a:gridCol>
                <a:gridCol w="184665">
                  <a:extLst>
                    <a:ext uri="{9D8B030D-6E8A-4147-A177-3AD203B41FA5}">
                      <a16:colId xmlns:a16="http://schemas.microsoft.com/office/drawing/2014/main" val="634348044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881101275"/>
                    </a:ext>
                  </a:extLst>
                </a:gridCol>
                <a:gridCol w="250615">
                  <a:extLst>
                    <a:ext uri="{9D8B030D-6E8A-4147-A177-3AD203B41FA5}">
                      <a16:colId xmlns:a16="http://schemas.microsoft.com/office/drawing/2014/main" val="2649350824"/>
                    </a:ext>
                  </a:extLst>
                </a:gridCol>
                <a:gridCol w="145093">
                  <a:extLst>
                    <a:ext uri="{9D8B030D-6E8A-4147-A177-3AD203B41FA5}">
                      <a16:colId xmlns:a16="http://schemas.microsoft.com/office/drawing/2014/main" val="3699482503"/>
                    </a:ext>
                  </a:extLst>
                </a:gridCol>
                <a:gridCol w="186105">
                  <a:extLst>
                    <a:ext uri="{9D8B030D-6E8A-4147-A177-3AD203B41FA5}">
                      <a16:colId xmlns:a16="http://schemas.microsoft.com/office/drawing/2014/main" val="1622978454"/>
                    </a:ext>
                  </a:extLst>
                </a:gridCol>
                <a:gridCol w="230555">
                  <a:extLst>
                    <a:ext uri="{9D8B030D-6E8A-4147-A177-3AD203B41FA5}">
                      <a16:colId xmlns:a16="http://schemas.microsoft.com/office/drawing/2014/main" val="4179242638"/>
                    </a:ext>
                  </a:extLst>
                </a:gridCol>
                <a:gridCol w="249605">
                  <a:extLst>
                    <a:ext uri="{9D8B030D-6E8A-4147-A177-3AD203B41FA5}">
                      <a16:colId xmlns:a16="http://schemas.microsoft.com/office/drawing/2014/main" val="3524399726"/>
                    </a:ext>
                  </a:extLst>
                </a:gridCol>
                <a:gridCol w="229339">
                  <a:extLst>
                    <a:ext uri="{9D8B030D-6E8A-4147-A177-3AD203B41FA5}">
                      <a16:colId xmlns:a16="http://schemas.microsoft.com/office/drawing/2014/main" val="1195485654"/>
                    </a:ext>
                  </a:extLst>
                </a:gridCol>
                <a:gridCol w="184665">
                  <a:extLst>
                    <a:ext uri="{9D8B030D-6E8A-4147-A177-3AD203B41FA5}">
                      <a16:colId xmlns:a16="http://schemas.microsoft.com/office/drawing/2014/main" val="3598388783"/>
                    </a:ext>
                  </a:extLst>
                </a:gridCol>
                <a:gridCol w="237425">
                  <a:extLst>
                    <a:ext uri="{9D8B030D-6E8A-4147-A177-3AD203B41FA5}">
                      <a16:colId xmlns:a16="http://schemas.microsoft.com/office/drawing/2014/main" val="2889250672"/>
                    </a:ext>
                  </a:extLst>
                </a:gridCol>
                <a:gridCol w="250615">
                  <a:extLst>
                    <a:ext uri="{9D8B030D-6E8A-4147-A177-3AD203B41FA5}">
                      <a16:colId xmlns:a16="http://schemas.microsoft.com/office/drawing/2014/main" val="2647201536"/>
                    </a:ext>
                  </a:extLst>
                </a:gridCol>
              </a:tblGrid>
              <a:tr h="299708">
                <a:tc>
                  <a:txBody>
                    <a:bodyPr/>
                    <a:lstStyle/>
                    <a:p>
                      <a:pPr rtl="0" fontAlgn="b"/>
                      <a:endParaRPr lang="es-CO" sz="14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s-CO" sz="1400" b="1">
                          <a:effectLst/>
                          <a:latin typeface="Gill Sans MT" panose="020B0502020104020203" pitchFamily="34" charset="0"/>
                        </a:rPr>
                        <a:t>Mayo</a:t>
                      </a: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s-CO" sz="1400" b="1" dirty="0">
                          <a:effectLst/>
                          <a:latin typeface="Gill Sans MT" panose="020B0502020104020203" pitchFamily="34" charset="0"/>
                        </a:rPr>
                        <a:t>Junio</a:t>
                      </a: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s-CO" sz="1400" b="1">
                          <a:effectLst/>
                          <a:latin typeface="Gill Sans MT" panose="020B0502020104020203" pitchFamily="34" charset="0"/>
                        </a:rPr>
                        <a:t>Julio</a:t>
                      </a: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s-CO" sz="1400" b="1">
                          <a:effectLst/>
                          <a:latin typeface="Gill Sans MT" panose="020B0502020104020203" pitchFamily="34" charset="0"/>
                        </a:rPr>
                        <a:t>Agosto</a:t>
                      </a: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91542"/>
                  </a:ext>
                </a:extLst>
              </a:tr>
              <a:tr h="34498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b="1" dirty="0">
                          <a:effectLst/>
                          <a:latin typeface="Gill Sans MT" panose="020B0502020104020203" pitchFamily="34" charset="0"/>
                        </a:rPr>
                        <a:t>Actividad </a:t>
                      </a: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dirty="0">
                          <a:effectLst/>
                          <a:latin typeface="Gill Sans MT" panose="020B0502020104020203" pitchFamily="34" charset="0"/>
                        </a:rPr>
                        <a:t>I</a:t>
                      </a: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dirty="0">
                          <a:effectLst/>
                          <a:latin typeface="Gill Sans MT" panose="020B0502020104020203" pitchFamily="34" charset="0"/>
                        </a:rPr>
                        <a:t>II</a:t>
                      </a: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dirty="0">
                          <a:effectLst/>
                          <a:latin typeface="Gill Sans MT" panose="020B0502020104020203" pitchFamily="34" charset="0"/>
                        </a:rPr>
                        <a:t>III</a:t>
                      </a: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>
                          <a:effectLst/>
                          <a:latin typeface="Gill Sans MT" panose="020B0502020104020203" pitchFamily="34" charset="0"/>
                        </a:rPr>
                        <a:t>I</a:t>
                      </a: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dirty="0">
                          <a:effectLst/>
                          <a:latin typeface="Gill Sans MT" panose="020B0502020104020203" pitchFamily="34" charset="0"/>
                        </a:rPr>
                        <a:t>II</a:t>
                      </a: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dirty="0">
                          <a:effectLst/>
                          <a:latin typeface="Gill Sans MT" panose="020B0502020104020203" pitchFamily="34" charset="0"/>
                        </a:rPr>
                        <a:t>III</a:t>
                      </a: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dirty="0">
                          <a:effectLst/>
                          <a:latin typeface="Gill Sans MT" panose="020B0502020104020203" pitchFamily="34" charset="0"/>
                        </a:rPr>
                        <a:t>IV</a:t>
                      </a: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>
                          <a:effectLst/>
                          <a:latin typeface="Gill Sans MT" panose="020B0502020104020203" pitchFamily="34" charset="0"/>
                        </a:rPr>
                        <a:t>I</a:t>
                      </a: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dirty="0">
                          <a:effectLst/>
                          <a:latin typeface="Gill Sans MT" panose="020B0502020104020203" pitchFamily="34" charset="0"/>
                        </a:rPr>
                        <a:t>II</a:t>
                      </a: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dirty="0">
                          <a:effectLst/>
                          <a:latin typeface="Gill Sans MT" panose="020B0502020104020203" pitchFamily="34" charset="0"/>
                        </a:rPr>
                        <a:t>III</a:t>
                      </a: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dirty="0">
                          <a:effectLst/>
                          <a:latin typeface="Gill Sans MT" panose="020B0502020104020203" pitchFamily="34" charset="0"/>
                        </a:rPr>
                        <a:t>IV</a:t>
                      </a: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dirty="0">
                          <a:effectLst/>
                          <a:latin typeface="Gill Sans MT" panose="020B0502020104020203" pitchFamily="34" charset="0"/>
                        </a:rPr>
                        <a:t>I</a:t>
                      </a: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dirty="0">
                          <a:effectLst/>
                          <a:latin typeface="Gill Sans MT" panose="020B0502020104020203" pitchFamily="34" charset="0"/>
                        </a:rPr>
                        <a:t>II</a:t>
                      </a: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dirty="0">
                          <a:effectLst/>
                          <a:latin typeface="Gill Sans MT" panose="020B0502020104020203" pitchFamily="34" charset="0"/>
                        </a:rPr>
                        <a:t>III</a:t>
                      </a: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dirty="0">
                          <a:effectLst/>
                          <a:latin typeface="Gill Sans MT" panose="020B0502020104020203" pitchFamily="34" charset="0"/>
                        </a:rPr>
                        <a:t>IV</a:t>
                      </a: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858351"/>
                  </a:ext>
                </a:extLst>
              </a:tr>
              <a:tr h="287517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b="1">
                          <a:effectLst/>
                          <a:latin typeface="Gill Sans MT" panose="020B0502020104020203" pitchFamily="34" charset="0"/>
                        </a:rPr>
                        <a:t>Objetivo 1</a:t>
                      </a: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103284"/>
                  </a:ext>
                </a:extLst>
              </a:tr>
              <a:tr h="1110445">
                <a:tc>
                  <a:txBody>
                    <a:bodyPr/>
                    <a:lstStyle/>
                    <a:p>
                      <a:pPr rtl="0" fontAlgn="b"/>
                      <a:r>
                        <a:rPr lang="es-CO" sz="1400" b="1" i="0" dirty="0">
                          <a:effectLst/>
                          <a:latin typeface="Gill Sans MT" panose="020B0502020104020203" pitchFamily="34" charset="0"/>
                        </a:rPr>
                        <a:t>Estado del arte: </a:t>
                      </a:r>
                      <a:r>
                        <a:rPr lang="es-CO" sz="1400" i="0" dirty="0">
                          <a:effectLst/>
                          <a:latin typeface="Gill Sans MT" panose="020B0502020104020203" pitchFamily="34" charset="0"/>
                        </a:rPr>
                        <a:t/>
                      </a:r>
                      <a:br>
                        <a:rPr lang="es-CO" sz="1400" i="0" dirty="0">
                          <a:effectLst/>
                          <a:latin typeface="Gill Sans MT" panose="020B0502020104020203" pitchFamily="34" charset="0"/>
                        </a:rPr>
                      </a:br>
                      <a:r>
                        <a:rPr lang="es-CO" sz="1400" i="0" dirty="0">
                          <a:effectLst/>
                          <a:latin typeface="Gill Sans MT" panose="020B0502020104020203" pitchFamily="34" charset="0"/>
                        </a:rPr>
                        <a:t>Climatología de olas (</a:t>
                      </a:r>
                      <a:r>
                        <a:rPr lang="es-CO" sz="1400" i="0" dirty="0" err="1">
                          <a:effectLst/>
                          <a:latin typeface="Gill Sans MT" panose="020B0502020104020203" pitchFamily="34" charset="0"/>
                        </a:rPr>
                        <a:t>Hs,T</a:t>
                      </a:r>
                      <a:r>
                        <a:rPr lang="es-CO" sz="1400" i="0" dirty="0">
                          <a:effectLst/>
                          <a:latin typeface="Gill Sans MT" panose="020B0502020104020203" pitchFamily="34" charset="0"/>
                        </a:rPr>
                        <a:t>, </a:t>
                      </a:r>
                      <a:r>
                        <a:rPr lang="es-CO" sz="1400" i="0" dirty="0" err="1">
                          <a:effectLst/>
                          <a:latin typeface="Gill Sans MT" panose="020B0502020104020203" pitchFamily="34" charset="0"/>
                        </a:rPr>
                        <a:t>dir</a:t>
                      </a:r>
                      <a:r>
                        <a:rPr lang="es-CO" sz="1400" i="0" dirty="0">
                          <a:effectLst/>
                          <a:latin typeface="Gill Sans MT" panose="020B0502020104020203" pitchFamily="34" charset="0"/>
                        </a:rPr>
                        <a:t>), vientos y mareas, ENSO</a:t>
                      </a:r>
                      <a:br>
                        <a:rPr lang="es-CO" sz="1400" i="0" dirty="0">
                          <a:effectLst/>
                          <a:latin typeface="Gill Sans MT" panose="020B0502020104020203" pitchFamily="34" charset="0"/>
                        </a:rPr>
                      </a:br>
                      <a:r>
                        <a:rPr lang="es-CO" sz="1400" i="0" dirty="0">
                          <a:effectLst/>
                          <a:latin typeface="Gill Sans MT" panose="020B0502020104020203" pitchFamily="34" charset="0"/>
                        </a:rPr>
                        <a:t>Información disponible: BD (ERA5), boyas, in-situ, satélite (ej. Sentinel 3A, CryoSat, Jason-2 and SARAL/</a:t>
                      </a:r>
                      <a:r>
                        <a:rPr lang="es-CO" sz="1400" i="0" dirty="0" err="1">
                          <a:effectLst/>
                          <a:latin typeface="Gill Sans MT" panose="020B0502020104020203" pitchFamily="34" charset="0"/>
                        </a:rPr>
                        <a:t>AltiKa</a:t>
                      </a:r>
                      <a:r>
                        <a:rPr lang="es-CO" sz="1400" i="0" dirty="0">
                          <a:effectLst/>
                          <a:latin typeface="Gill Sans MT" panose="020B0502020104020203" pitchFamily="34" charset="0"/>
                        </a:rPr>
                        <a:t>) (https://portal.aodn.org.au/search)</a:t>
                      </a:r>
                      <a:endParaRPr lang="es-CO" sz="14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448868"/>
                  </a:ext>
                </a:extLst>
              </a:tr>
              <a:tr h="317201">
                <a:tc>
                  <a:txBody>
                    <a:bodyPr/>
                    <a:lstStyle/>
                    <a:p>
                      <a:pPr rtl="0" fontAlgn="b"/>
                      <a:r>
                        <a:rPr lang="es-CO" sz="1400" dirty="0">
                          <a:effectLst/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Obtener o descargar la información </a:t>
                      </a: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105184"/>
                  </a:ext>
                </a:extLst>
              </a:tr>
              <a:tr h="927809">
                <a:tc>
                  <a:txBody>
                    <a:bodyPr/>
                    <a:lstStyle/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s-CO" sz="1400" dirty="0" smtClean="0">
                          <a:effectLst/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Estadística de los datos:</a:t>
                      </a:r>
                    </a:p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s-CO" sz="1400" dirty="0" smtClean="0">
                          <a:effectLst/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Análisis de homogeneidad de las series: media, varianza y tendencia</a:t>
                      </a:r>
                    </a:p>
                    <a:p>
                      <a:pPr marL="285750" indent="-28575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s-CO" sz="1400" dirty="0" smtClean="0">
                          <a:effectLst/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Ciclo anual </a:t>
                      </a:r>
                      <a:endParaRPr lang="es-CO" sz="1400" dirty="0">
                        <a:effectLst/>
                        <a:latin typeface="Gill Sans MT" panose="020B0502020104020203" pitchFamily="34" charset="0"/>
                        <a:cs typeface="Arial" panose="020B0604020202020204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43870"/>
                  </a:ext>
                </a:extLst>
              </a:tr>
              <a:tr h="287517">
                <a:tc>
                  <a:txBody>
                    <a:bodyPr/>
                    <a:lstStyle/>
                    <a:p>
                      <a:pPr rtl="0" fontAlgn="b"/>
                      <a:r>
                        <a:rPr lang="es-CO" sz="1400" b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Extremos: identificación de eventos, probabilidad de ocurrencia</a:t>
                      </a: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886224"/>
                  </a:ext>
                </a:extLst>
              </a:tr>
              <a:tr h="317201">
                <a:tc>
                  <a:txBody>
                    <a:bodyPr/>
                    <a:lstStyle/>
                    <a:p>
                      <a:pPr rtl="0" fontAlgn="b"/>
                      <a:r>
                        <a:rPr lang="es-CO" sz="1400" b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Correlaciones índices ENSO</a:t>
                      </a: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O" sz="14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23996" marR="23996" marT="15998" marB="159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842391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469556" y="914400"/>
            <a:ext cx="821724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i="1" dirty="0" smtClean="0">
                <a:latin typeface="Gill Sans MT" panose="020B0502020104020203" pitchFamily="34" charset="0"/>
              </a:rPr>
              <a:t>Caracterización de los regímenes medios y extremales de oleaje y marea en cercanías a Isla Punta Soldado, Buenaventura.</a:t>
            </a:r>
            <a:endParaRPr lang="es-CO" i="1" dirty="0">
              <a:latin typeface="Gill Sans MT" panose="020B0502020104020203" pitchFamily="34" charset="0"/>
            </a:endParaRPr>
          </a:p>
        </p:txBody>
      </p:sp>
      <p:sp>
        <p:nvSpPr>
          <p:cNvPr id="5" name="Multiplicar 4"/>
          <p:cNvSpPr/>
          <p:nvPr/>
        </p:nvSpPr>
        <p:spPr>
          <a:xfrm>
            <a:off x="8031890" y="4955060"/>
            <a:ext cx="234781" cy="271847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742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35924" y="803190"/>
            <a:ext cx="738934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sz="2800" dirty="0" smtClean="0">
                <a:latin typeface="Gill Sans MT" panose="020B0502020104020203" pitchFamily="34" charset="0"/>
              </a:rPr>
              <a:t>El oleaje en el pacífico</a:t>
            </a:r>
          </a:p>
          <a:p>
            <a:pPr marL="800100" lvl="1" indent="-342900">
              <a:buAutoNum type="arabicPeriod"/>
            </a:pPr>
            <a:r>
              <a:rPr lang="es-CO" sz="2800" dirty="0" smtClean="0">
                <a:latin typeface="Gill Sans MT" panose="020B0502020104020203" pitchFamily="34" charset="0"/>
              </a:rPr>
              <a:t>1 Datos existentes</a:t>
            </a:r>
            <a:endParaRPr lang="es-CO" sz="2800" dirty="0" smtClean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s-CO" sz="2800" dirty="0" smtClean="0">
                <a:latin typeface="Gill Sans MT" panose="020B0502020104020203" pitchFamily="34" charset="0"/>
              </a:rPr>
              <a:t>Análisis de oleaje (Régimen medio)</a:t>
            </a:r>
          </a:p>
          <a:p>
            <a:pPr lvl="1"/>
            <a:r>
              <a:rPr lang="es-CO" sz="2800" dirty="0" smtClean="0">
                <a:latin typeface="Gill Sans MT" panose="020B0502020104020203" pitchFamily="34" charset="0"/>
              </a:rPr>
              <a:t>2.1 Ciclo anual y variación anual </a:t>
            </a:r>
            <a:endParaRPr lang="es-CO" sz="2800" dirty="0" smtClean="0">
              <a:latin typeface="Gill Sans MT" panose="020B0502020104020203" pitchFamily="34" charset="0"/>
            </a:endParaRPr>
          </a:p>
          <a:p>
            <a:pPr lvl="1"/>
            <a:r>
              <a:rPr lang="es-CO" sz="2800" dirty="0" smtClean="0">
                <a:latin typeface="Gill Sans MT" panose="020B0502020104020203" pitchFamily="34" charset="0"/>
              </a:rPr>
              <a:t>2.</a:t>
            </a:r>
            <a:r>
              <a:rPr lang="es-CO" sz="2800" dirty="0" smtClean="0">
                <a:latin typeface="Gill Sans MT" panose="020B0502020104020203" pitchFamily="34" charset="0"/>
              </a:rPr>
              <a:t>2 </a:t>
            </a:r>
            <a:r>
              <a:rPr lang="es-CO" sz="2800" dirty="0" smtClean="0">
                <a:latin typeface="Gill Sans MT" panose="020B0502020104020203" pitchFamily="34" charset="0"/>
              </a:rPr>
              <a:t>Rosa de oleaje </a:t>
            </a:r>
            <a:r>
              <a:rPr lang="es-CO" sz="2800" dirty="0" smtClean="0">
                <a:latin typeface="Gill Sans MT" panose="020B0502020104020203" pitchFamily="34" charset="0"/>
              </a:rPr>
              <a:t>y probabilidad direccional</a:t>
            </a:r>
            <a:endParaRPr lang="es-CO" sz="2800" dirty="0" smtClean="0">
              <a:latin typeface="Gill Sans MT" panose="020B0502020104020203" pitchFamily="34" charset="0"/>
            </a:endParaRPr>
          </a:p>
          <a:p>
            <a:pPr lvl="1"/>
            <a:r>
              <a:rPr lang="es-CO" sz="2800" dirty="0" smtClean="0">
                <a:latin typeface="Gill Sans MT" panose="020B0502020104020203" pitchFamily="34" charset="0"/>
              </a:rPr>
              <a:t>2</a:t>
            </a:r>
            <a:r>
              <a:rPr lang="es-CO" sz="2800" dirty="0" smtClean="0">
                <a:latin typeface="Gill Sans MT" panose="020B0502020104020203" pitchFamily="34" charset="0"/>
              </a:rPr>
              <a:t>.3 Histogramas 2D</a:t>
            </a:r>
            <a:endParaRPr lang="es-CO" sz="2800" dirty="0" smtClean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s-CO" sz="2800" dirty="0" smtClean="0">
                <a:latin typeface="Gill Sans MT" panose="020B0502020104020203" pitchFamily="34" charset="0"/>
              </a:rPr>
              <a:t>Análisis de </a:t>
            </a:r>
            <a:r>
              <a:rPr lang="es-CO" sz="2800" dirty="0" smtClean="0">
                <a:latin typeface="Gill Sans MT" panose="020B0502020104020203" pitchFamily="34" charset="0"/>
              </a:rPr>
              <a:t>marea</a:t>
            </a:r>
          </a:p>
          <a:p>
            <a:pPr lvl="1"/>
            <a:r>
              <a:rPr lang="es-CO" sz="2800" dirty="0">
                <a:latin typeface="Gill Sans MT" panose="020B0502020104020203" pitchFamily="34" charset="0"/>
              </a:rPr>
              <a:t>3.1 Eliminando la tendencia</a:t>
            </a:r>
          </a:p>
          <a:p>
            <a:pPr lvl="1"/>
            <a:r>
              <a:rPr lang="es-CO" sz="2800" dirty="0">
                <a:latin typeface="Gill Sans MT" panose="020B0502020104020203" pitchFamily="34" charset="0"/>
              </a:rPr>
              <a:t>3.2 Dificultades con la fase</a:t>
            </a:r>
          </a:p>
          <a:p>
            <a:pPr lvl="1"/>
            <a:r>
              <a:rPr lang="es-CO" sz="2800" dirty="0">
                <a:latin typeface="Gill Sans MT" panose="020B0502020104020203" pitchFamily="34" charset="0"/>
              </a:rPr>
              <a:t>3.3 Años </a:t>
            </a:r>
            <a:r>
              <a:rPr lang="es-CO" sz="2800" dirty="0" smtClean="0">
                <a:latin typeface="Gill Sans MT" panose="020B0502020104020203" pitchFamily="34" charset="0"/>
              </a:rPr>
              <a:t>completas</a:t>
            </a:r>
            <a:endParaRPr lang="es-CO" sz="2800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s-CO" sz="2800" dirty="0" smtClean="0">
                <a:latin typeface="Gill Sans MT" panose="020B0502020104020203" pitchFamily="34" charset="0"/>
              </a:rPr>
              <a:t>Datos de viento</a:t>
            </a:r>
          </a:p>
        </p:txBody>
      </p:sp>
    </p:spTree>
    <p:extLst>
      <p:ext uri="{BB962C8B-B14F-4D97-AF65-F5344CB8AC3E}">
        <p14:creationId xmlns:p14="http://schemas.microsoft.com/office/powerpoint/2010/main" val="154730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eoas.ubc.ca/courses/atsc113/sailing/met_concepts/08-met-waves/8a-wave-formation/img-8a/8-velecotiy-fetch-dur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387" y="2463246"/>
            <a:ext cx="5650681" cy="352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4990617" y="142789"/>
            <a:ext cx="39324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2800" b="1" dirty="0" smtClean="0">
                <a:latin typeface="Garamond" panose="02020404030301010803" pitchFamily="18" charset="0"/>
              </a:rPr>
              <a:t>1. El oleaje en el pacífico</a:t>
            </a:r>
            <a:endParaRPr lang="es-CO" sz="2800" b="1" dirty="0">
              <a:latin typeface="Garamond" panose="02020404030301010803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-494271" y="89358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O" sz="2400" i="1" dirty="0">
                <a:latin typeface="Gill Sans MT" panose="020B0502020104020203" pitchFamily="34" charset="0"/>
              </a:rPr>
              <a:t>SEA</a:t>
            </a:r>
          </a:p>
          <a:p>
            <a:pPr algn="ctr"/>
            <a:endParaRPr lang="es-CO" sz="2400" dirty="0">
              <a:latin typeface="Gill Sans MT" panose="020B0502020104020203" pitchFamily="34" charset="0"/>
            </a:endParaRPr>
          </a:p>
          <a:p>
            <a:pPr algn="ctr"/>
            <a:r>
              <a:rPr lang="es-CO" sz="2400" dirty="0">
                <a:latin typeface="Gill Sans MT" panose="020B0502020104020203" pitchFamily="34" charset="0"/>
              </a:rPr>
              <a:t>ZCIT</a:t>
            </a:r>
          </a:p>
          <a:p>
            <a:pPr algn="ctr"/>
            <a:r>
              <a:rPr lang="es-CO" sz="2400" dirty="0">
                <a:latin typeface="Gill Sans MT" panose="020B0502020104020203" pitchFamily="34" charset="0"/>
              </a:rPr>
              <a:t>Chorro de Tehuantepec</a:t>
            </a:r>
          </a:p>
          <a:p>
            <a:pPr algn="ctr"/>
            <a:r>
              <a:rPr lang="es-CO" sz="2400" dirty="0">
                <a:latin typeface="Gill Sans MT" panose="020B0502020104020203" pitchFamily="34" charset="0"/>
              </a:rPr>
              <a:t>Chorro Papagayo</a:t>
            </a:r>
          </a:p>
          <a:p>
            <a:pPr algn="ctr"/>
            <a:r>
              <a:rPr lang="es-CO" sz="2400" dirty="0">
                <a:latin typeface="Gill Sans MT" panose="020B0502020104020203" pitchFamily="34" charset="0"/>
              </a:rPr>
              <a:t>Chorro de Panamá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394673" y="893586"/>
            <a:ext cx="33733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i="1" dirty="0">
                <a:latin typeface="Gill Sans MT" panose="020B0502020104020203" pitchFamily="34" charset="0"/>
              </a:rPr>
              <a:t>SWELL</a:t>
            </a:r>
          </a:p>
          <a:p>
            <a:pPr algn="ctr"/>
            <a:endParaRPr lang="es-CO" sz="2400" dirty="0">
              <a:latin typeface="Gill Sans MT" panose="020B0502020104020203" pitchFamily="34" charset="0"/>
            </a:endParaRPr>
          </a:p>
          <a:p>
            <a:pPr algn="ctr"/>
            <a:r>
              <a:rPr lang="es-CO" sz="2400" dirty="0">
                <a:latin typeface="Gill Sans MT" panose="020B0502020104020203" pitchFamily="34" charset="0"/>
              </a:rPr>
              <a:t>Cinturón de tormenta extra-tropical</a:t>
            </a:r>
            <a:endParaRPr lang="es-CO" sz="2400" dirty="0">
              <a:latin typeface="Gill Sans MT" panose="020B0502020104020203" pitchFamily="34" charset="0"/>
            </a:endParaRPr>
          </a:p>
        </p:txBody>
      </p:sp>
      <p:sp>
        <p:nvSpPr>
          <p:cNvPr id="8" name="Más 7"/>
          <p:cNvSpPr/>
          <p:nvPr/>
        </p:nvSpPr>
        <p:spPr>
          <a:xfrm>
            <a:off x="3804855" y="1730288"/>
            <a:ext cx="856733" cy="86497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2817341" y="5804606"/>
            <a:ext cx="75994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500" dirty="0" smtClean="0">
                <a:latin typeface="Gill Sans MT" panose="020B0502020104020203" pitchFamily="34" charset="0"/>
              </a:rPr>
              <a:t>Tomado de [4]</a:t>
            </a:r>
            <a:endParaRPr lang="es-CO" sz="15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8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831974"/>
            <a:ext cx="6660291" cy="341315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955" y="831974"/>
            <a:ext cx="6932143" cy="392998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40" y="831974"/>
            <a:ext cx="6305788" cy="465770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738235" y="130478"/>
            <a:ext cx="4012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2800" b="1" dirty="0" smtClean="0">
                <a:latin typeface="Garamond" panose="02020404030301010803" pitchFamily="18" charset="0"/>
              </a:rPr>
              <a:t>1.1 Datos existentes [1/2]</a:t>
            </a:r>
            <a:endParaRPr lang="es-CO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6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814143" y="118073"/>
            <a:ext cx="4038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2800" b="1" dirty="0" smtClean="0">
                <a:latin typeface="Garamond" panose="02020404030301010803" pitchFamily="18" charset="0"/>
              </a:rPr>
              <a:t>1.1 </a:t>
            </a:r>
            <a:r>
              <a:rPr lang="es-CO" sz="2800" b="1" dirty="0">
                <a:latin typeface="Garamond" panose="02020404030301010803" pitchFamily="18" charset="0"/>
              </a:rPr>
              <a:t>Datos existentes </a:t>
            </a:r>
            <a:r>
              <a:rPr lang="es-CO" sz="2800" b="1" dirty="0" smtClean="0">
                <a:latin typeface="Garamond" panose="02020404030301010803" pitchFamily="18" charset="0"/>
              </a:rPr>
              <a:t>[2/2</a:t>
            </a:r>
            <a:r>
              <a:rPr lang="es-CO" sz="2800" b="1" dirty="0">
                <a:latin typeface="Garamond" panose="02020404030301010803" pitchFamily="18" charset="0"/>
              </a:rPr>
              <a:t>]</a:t>
            </a:r>
            <a:endParaRPr lang="es-CO" sz="2800" b="1" dirty="0">
              <a:latin typeface="Garamond" panose="02020404030301010803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7" y="976185"/>
            <a:ext cx="8178673" cy="397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9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9" y="697690"/>
            <a:ext cx="7648832" cy="527227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276336" y="0"/>
            <a:ext cx="39665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b="1" dirty="0">
                <a:latin typeface="Garamond" panose="02020404030301010803" pitchFamily="18" charset="0"/>
              </a:rPr>
              <a:t>2</a:t>
            </a:r>
            <a:r>
              <a:rPr lang="es-CO" sz="2800" b="1" dirty="0" smtClean="0">
                <a:latin typeface="Garamond" panose="02020404030301010803" pitchFamily="18" charset="0"/>
              </a:rPr>
              <a:t>.1  Ciclo anual y variación anual [1/2]</a:t>
            </a:r>
            <a:endParaRPr lang="es-CO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9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0" y="654838"/>
            <a:ext cx="7523546" cy="518591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654985" y="0"/>
            <a:ext cx="34890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b="1" dirty="0" smtClean="0">
                <a:latin typeface="Garamond" panose="02020404030301010803" pitchFamily="18" charset="0"/>
              </a:rPr>
              <a:t>2.1  </a:t>
            </a:r>
            <a:r>
              <a:rPr lang="es-CO" sz="2800" b="1" dirty="0">
                <a:latin typeface="Garamond" panose="02020404030301010803" pitchFamily="18" charset="0"/>
              </a:rPr>
              <a:t>Ciclo anual y variación anual </a:t>
            </a:r>
            <a:r>
              <a:rPr lang="es-CO" sz="2800" b="1" dirty="0" smtClean="0">
                <a:latin typeface="Garamond" panose="02020404030301010803" pitchFamily="18" charset="0"/>
              </a:rPr>
              <a:t>[2/2</a:t>
            </a:r>
            <a:r>
              <a:rPr lang="es-CO" sz="2800" b="1" dirty="0">
                <a:latin typeface="Garamond" panose="02020404030301010803" pitchFamily="18" charset="0"/>
              </a:rPr>
              <a:t>]</a:t>
            </a:r>
            <a:endParaRPr lang="es-CO" sz="2800" b="1" dirty="0">
              <a:latin typeface="Garamond" panose="02020404030301010803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4312508" y="954106"/>
            <a:ext cx="180943" cy="1580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2697892" y="1136819"/>
            <a:ext cx="180943" cy="1580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995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0254" y="105719"/>
            <a:ext cx="31450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>
                <a:latin typeface="Garamond" panose="02020404030301010803" pitchFamily="18" charset="0"/>
              </a:rPr>
              <a:t>2</a:t>
            </a:r>
            <a:r>
              <a:rPr lang="es-CO" sz="2800" b="1" dirty="0" smtClean="0">
                <a:latin typeface="Garamond" panose="02020404030301010803" pitchFamily="18" charset="0"/>
              </a:rPr>
              <a:t>.2 </a:t>
            </a:r>
            <a:r>
              <a:rPr lang="es-CO" sz="2800" b="1" dirty="0" smtClean="0">
                <a:latin typeface="Garamond" panose="02020404030301010803" pitchFamily="18" charset="0"/>
              </a:rPr>
              <a:t>Rosa de oleaje y</a:t>
            </a:r>
          </a:p>
          <a:p>
            <a:r>
              <a:rPr lang="es-CO" sz="2800" b="1" dirty="0" smtClean="0">
                <a:latin typeface="Garamond" panose="02020404030301010803" pitchFamily="18" charset="0"/>
              </a:rPr>
              <a:t> </a:t>
            </a:r>
            <a:r>
              <a:rPr lang="es-CO" sz="2800" b="1" dirty="0" err="1" smtClean="0">
                <a:latin typeface="Garamond" panose="02020404030301010803" pitchFamily="18" charset="0"/>
              </a:rPr>
              <a:t>prob</a:t>
            </a:r>
            <a:r>
              <a:rPr lang="es-CO" sz="2800" b="1" dirty="0" smtClean="0">
                <a:latin typeface="Garamond" panose="02020404030301010803" pitchFamily="18" charset="0"/>
              </a:rPr>
              <a:t>. direccional</a:t>
            </a:r>
            <a:endParaRPr lang="es-CO" sz="2800" b="1" dirty="0">
              <a:latin typeface="Garamond" panose="02020404030301010803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189"/>
            <a:ext cx="4765854" cy="499857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56" y="1286263"/>
            <a:ext cx="5684109" cy="403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5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rtada presentación Se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formación de dispositiv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atos de dependenc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9112</TotalTime>
  <Words>446</Words>
  <Application>Microsoft Office PowerPoint</Application>
  <PresentationFormat>Presentación en pantalla (4:3)</PresentationFormat>
  <Paragraphs>92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15</vt:i4>
      </vt:variant>
    </vt:vector>
  </HeadingPairs>
  <TitlesOfParts>
    <vt:vector size="26" baseType="lpstr">
      <vt:lpstr>Ancizar Sans Bold</vt:lpstr>
      <vt:lpstr>Ancizar Sans Regular</vt:lpstr>
      <vt:lpstr>Arial</vt:lpstr>
      <vt:lpstr>Calibri</vt:lpstr>
      <vt:lpstr>Franklin Gothic Book</vt:lpstr>
      <vt:lpstr>Garamond</vt:lpstr>
      <vt:lpstr>Gill Sans MT</vt:lpstr>
      <vt:lpstr>GothicI</vt:lpstr>
      <vt:lpstr>Portada presentación Sede</vt:lpstr>
      <vt:lpstr>Información de dispositiva</vt:lpstr>
      <vt:lpstr>Datos de dependencia</vt:lpstr>
      <vt:lpstr>Evaluación de las variables hidrodinámicas en la costa de Isla Punta Soldado, Buenaventura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Comunicacion Grafica</dc:creator>
  <cp:lastModifiedBy>Franklin Ayala</cp:lastModifiedBy>
  <cp:revision>385</cp:revision>
  <dcterms:created xsi:type="dcterms:W3CDTF">2015-07-28T14:09:06Z</dcterms:created>
  <dcterms:modified xsi:type="dcterms:W3CDTF">2019-08-20T18:59:27Z</dcterms:modified>
</cp:coreProperties>
</file>