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7.png" ContentType="image/png"/>
  <Override PartName="/ppt/media/image2.jpeg" ContentType="image/jpe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n 2" descr=""/>
          <p:cNvPicPr/>
          <p:nvPr/>
        </p:nvPicPr>
        <p:blipFill>
          <a:blip r:embed="rId2"/>
          <a:stretch/>
        </p:blipFill>
        <p:spPr>
          <a:xfrm>
            <a:off x="9000" y="0"/>
            <a:ext cx="9134640" cy="6857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s-CO" sz="6000" spc="-1" strike="noStrike">
                <a:solidFill>
                  <a:srgbClr val="000000"/>
                </a:solidFill>
                <a:latin typeface="Ancizar Sans Bold"/>
              </a:rPr>
              <a:t>H</a:t>
            </a:r>
            <a:r>
              <a:rPr b="0" lang="es-CO" sz="6000" spc="-1" strike="noStrike">
                <a:solidFill>
                  <a:srgbClr val="000000"/>
                </a:solidFill>
                <a:latin typeface="Ancizar Sans Bold"/>
              </a:rPr>
              <a:t>a</a:t>
            </a:r>
            <a:r>
              <a:rPr b="0" lang="es-CO" sz="6000" spc="-1" strike="noStrike">
                <a:solidFill>
                  <a:srgbClr val="000000"/>
                </a:solidFill>
                <a:latin typeface="Ancizar Sans Bold"/>
              </a:rPr>
              <a:t>g</a:t>
            </a:r>
            <a:r>
              <a:rPr b="0" lang="es-CO" sz="6000" spc="-1" strike="noStrike">
                <a:solidFill>
                  <a:srgbClr val="000000"/>
                </a:solidFill>
                <a:latin typeface="Ancizar Sans Bold"/>
              </a:rPr>
              <a:t>a </a:t>
            </a:r>
            <a:r>
              <a:rPr b="0" lang="es-CO" sz="6000" spc="-1" strike="noStrike">
                <a:solidFill>
                  <a:srgbClr val="000000"/>
                </a:solidFill>
                <a:latin typeface="Ancizar Sans Bold"/>
              </a:rPr>
              <a:t>cl</a:t>
            </a:r>
            <a:r>
              <a:rPr b="0" lang="es-CO" sz="6000" spc="-1" strike="noStrike">
                <a:solidFill>
                  <a:srgbClr val="000000"/>
                </a:solidFill>
                <a:latin typeface="Ancizar Sans Bold"/>
              </a:rPr>
              <a:t>ic </a:t>
            </a:r>
            <a:r>
              <a:rPr b="0" lang="es-CO" sz="6000" spc="-1" strike="noStrike">
                <a:solidFill>
                  <a:srgbClr val="000000"/>
                </a:solidFill>
                <a:latin typeface="Ancizar Sans Bold"/>
              </a:rPr>
              <a:t>p</a:t>
            </a:r>
            <a:r>
              <a:rPr b="0" lang="es-CO" sz="6000" spc="-1" strike="noStrike">
                <a:solidFill>
                  <a:srgbClr val="000000"/>
                </a:solidFill>
                <a:latin typeface="Ancizar Sans Bold"/>
              </a:rPr>
              <a:t>a</a:t>
            </a:r>
            <a:r>
              <a:rPr b="0" lang="es-CO" sz="6000" spc="-1" strike="noStrike">
                <a:solidFill>
                  <a:srgbClr val="000000"/>
                </a:solidFill>
                <a:latin typeface="Ancizar Sans Bold"/>
              </a:rPr>
              <a:t>r</a:t>
            </a:r>
            <a:r>
              <a:rPr b="0" lang="es-CO" sz="6000" spc="-1" strike="noStrike">
                <a:solidFill>
                  <a:srgbClr val="000000"/>
                </a:solidFill>
                <a:latin typeface="Ancizar Sans Bold"/>
              </a:rPr>
              <a:t>a </a:t>
            </a:r>
            <a:r>
              <a:rPr b="0" lang="es-CO" sz="6000" spc="-1" strike="noStrike">
                <a:solidFill>
                  <a:srgbClr val="000000"/>
                </a:solidFill>
                <a:latin typeface="Ancizar Sans Bold"/>
              </a:rPr>
              <a:t>m</a:t>
            </a:r>
            <a:r>
              <a:rPr b="0" lang="es-CO" sz="6000" spc="-1" strike="noStrike">
                <a:solidFill>
                  <a:srgbClr val="000000"/>
                </a:solidFill>
                <a:latin typeface="Ancizar Sans Bold"/>
              </a:rPr>
              <a:t>o</a:t>
            </a:r>
            <a:r>
              <a:rPr b="0" lang="es-CO" sz="6000" spc="-1" strike="noStrike">
                <a:solidFill>
                  <a:srgbClr val="000000"/>
                </a:solidFill>
                <a:latin typeface="Ancizar Sans Bold"/>
              </a:rPr>
              <a:t>di</a:t>
            </a:r>
            <a:r>
              <a:rPr b="0" lang="es-CO" sz="6000" spc="-1" strike="noStrike">
                <a:solidFill>
                  <a:srgbClr val="000000"/>
                </a:solidFill>
                <a:latin typeface="Ancizar Sans Bold"/>
              </a:rPr>
              <a:t>fi</a:t>
            </a:r>
            <a:r>
              <a:rPr b="0" lang="es-CO" sz="6000" spc="-1" strike="noStrike">
                <a:solidFill>
                  <a:srgbClr val="000000"/>
                </a:solidFill>
                <a:latin typeface="Ancizar Sans Bold"/>
              </a:rPr>
              <a:t>c</a:t>
            </a:r>
            <a:r>
              <a:rPr b="0" lang="es-CO" sz="6000" spc="-1" strike="noStrike">
                <a:solidFill>
                  <a:srgbClr val="000000"/>
                </a:solidFill>
                <a:latin typeface="Ancizar Sans Bold"/>
              </a:rPr>
              <a:t>a</a:t>
            </a:r>
            <a:r>
              <a:rPr b="0" lang="es-CO" sz="6000" spc="-1" strike="noStrike">
                <a:solidFill>
                  <a:srgbClr val="000000"/>
                </a:solidFill>
                <a:latin typeface="Ancizar Sans Bold"/>
              </a:rPr>
              <a:t>r </a:t>
            </a:r>
            <a:r>
              <a:rPr b="0" lang="es-CO" sz="6000" spc="-1" strike="noStrike">
                <a:solidFill>
                  <a:srgbClr val="000000"/>
                </a:solidFill>
                <a:latin typeface="Ancizar Sans Bold"/>
              </a:rPr>
              <a:t>el </a:t>
            </a:r>
            <a:r>
              <a:rPr b="0" lang="es-CO" sz="6000" spc="-1" strike="noStrike">
                <a:solidFill>
                  <a:srgbClr val="000000"/>
                </a:solidFill>
                <a:latin typeface="Ancizar Sans Bold"/>
              </a:rPr>
              <a:t>e</a:t>
            </a:r>
            <a:r>
              <a:rPr b="0" lang="es-CO" sz="6000" spc="-1" strike="noStrike">
                <a:solidFill>
                  <a:srgbClr val="000000"/>
                </a:solidFill>
                <a:latin typeface="Ancizar Sans Bold"/>
              </a:rPr>
              <a:t>st</a:t>
            </a:r>
            <a:r>
              <a:rPr b="0" lang="es-CO" sz="6000" spc="-1" strike="noStrike">
                <a:solidFill>
                  <a:srgbClr val="000000"/>
                </a:solidFill>
                <a:latin typeface="Ancizar Sans Bold"/>
              </a:rPr>
              <a:t>il</a:t>
            </a:r>
            <a:r>
              <a:rPr b="0" lang="es-CO" sz="6000" spc="-1" strike="noStrike">
                <a:solidFill>
                  <a:srgbClr val="000000"/>
                </a:solidFill>
                <a:latin typeface="Ancizar Sans Bold"/>
              </a:rPr>
              <a:t>o </a:t>
            </a:r>
            <a:r>
              <a:rPr b="0" lang="es-CO" sz="6000" spc="-1" strike="noStrike">
                <a:solidFill>
                  <a:srgbClr val="000000"/>
                </a:solidFill>
                <a:latin typeface="Ancizar Sans Bold"/>
              </a:rPr>
              <a:t>d</a:t>
            </a:r>
            <a:r>
              <a:rPr b="0" lang="es-CO" sz="6000" spc="-1" strike="noStrike">
                <a:solidFill>
                  <a:srgbClr val="000000"/>
                </a:solidFill>
                <a:latin typeface="Ancizar Sans Bold"/>
              </a:rPr>
              <a:t>e </a:t>
            </a:r>
            <a:r>
              <a:rPr b="0" lang="es-CO" sz="6000" spc="-1" strike="noStrike">
                <a:solidFill>
                  <a:srgbClr val="000000"/>
                </a:solidFill>
                <a:latin typeface="Ancizar Sans Bold"/>
              </a:rPr>
              <a:t>tí</a:t>
            </a:r>
            <a:r>
              <a:rPr b="0" lang="es-CO" sz="6000" spc="-1" strike="noStrike">
                <a:solidFill>
                  <a:srgbClr val="000000"/>
                </a:solidFill>
                <a:latin typeface="Ancizar Sans Bold"/>
              </a:rPr>
              <a:t>t</a:t>
            </a:r>
            <a:r>
              <a:rPr b="0" lang="es-CO" sz="6000" spc="-1" strike="noStrike">
                <a:solidFill>
                  <a:srgbClr val="000000"/>
                </a:solidFill>
                <a:latin typeface="Ancizar Sans Bold"/>
              </a:rPr>
              <a:t>ul</a:t>
            </a:r>
            <a:r>
              <a:rPr b="0" lang="es-CO" sz="6000" spc="-1" strike="noStrike">
                <a:solidFill>
                  <a:srgbClr val="000000"/>
                </a:solidFill>
                <a:latin typeface="Ancizar Sans Bold"/>
              </a:rPr>
              <a:t>o </a:t>
            </a:r>
            <a:r>
              <a:rPr b="0" lang="es-CO" sz="6000" spc="-1" strike="noStrike">
                <a:solidFill>
                  <a:srgbClr val="000000"/>
                </a:solidFill>
                <a:latin typeface="Ancizar Sans Bold"/>
              </a:rPr>
              <a:t>d</a:t>
            </a:r>
            <a:r>
              <a:rPr b="0" lang="es-CO" sz="6000" spc="-1" strike="noStrike">
                <a:solidFill>
                  <a:srgbClr val="000000"/>
                </a:solidFill>
                <a:latin typeface="Ancizar Sans Bold"/>
              </a:rPr>
              <a:t>el </a:t>
            </a:r>
            <a:r>
              <a:rPr b="0" lang="es-CO" sz="6000" spc="-1" strike="noStrike">
                <a:solidFill>
                  <a:srgbClr val="000000"/>
                </a:solidFill>
                <a:latin typeface="Ancizar Sans Bold"/>
              </a:rPr>
              <a:t>p</a:t>
            </a:r>
            <a:r>
              <a:rPr b="0" lang="es-CO" sz="6000" spc="-1" strike="noStrike">
                <a:solidFill>
                  <a:srgbClr val="000000"/>
                </a:solidFill>
                <a:latin typeface="Ancizar Sans Bold"/>
              </a:rPr>
              <a:t>a</a:t>
            </a:r>
            <a:r>
              <a:rPr b="0" lang="es-CO" sz="6000" spc="-1" strike="noStrike">
                <a:solidFill>
                  <a:srgbClr val="000000"/>
                </a:solidFill>
                <a:latin typeface="Ancizar Sans Bold"/>
              </a:rPr>
              <a:t>tr</a:t>
            </a:r>
            <a:r>
              <a:rPr b="0" lang="es-CO" sz="6000" spc="-1" strike="noStrike">
                <a:solidFill>
                  <a:srgbClr val="000000"/>
                </a:solidFill>
                <a:latin typeface="Ancizar Sans Bold"/>
              </a:rPr>
              <a:t>ó</a:t>
            </a:r>
            <a:r>
              <a:rPr b="0" lang="es-CO" sz="6000" spc="-1" strike="noStrike">
                <a:solidFill>
                  <a:srgbClr val="000000"/>
                </a:solidFill>
                <a:latin typeface="Ancizar Sans Bold"/>
              </a:rPr>
              <a:t>n</a:t>
            </a:r>
            <a:endParaRPr b="0" lang="es-CO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B6630D75-6BBD-4E68-93B8-B3262D4F416E}" type="datetime">
              <a:rPr b="0" lang="es-ES" sz="1800" spc="-1" strike="noStrike">
                <a:solidFill>
                  <a:srgbClr val="000000"/>
                </a:solidFill>
                <a:latin typeface="Calibri"/>
              </a:rPr>
              <a:t>31/01/20</a:t>
            </a:fld>
            <a:endParaRPr b="0" lang="es-ES" sz="18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lIns="90000" rIns="90000" tIns="45000" bIns="45000"/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B16EEA9D-A121-4DA6-BA5B-FAD5E0687F68}" type="slidenum">
              <a:rPr b="0" lang="es-ES" sz="1800" spc="-1" strike="noStrike">
                <a:solidFill>
                  <a:srgbClr val="000000"/>
                </a:solidFill>
                <a:latin typeface="Calibri"/>
              </a:rPr>
              <a:t>&lt;número&gt;</a:t>
            </a:fld>
            <a:endParaRPr b="0" lang="es-ES" sz="18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800" spc="-1" strike="noStrike">
                <a:solidFill>
                  <a:srgbClr val="000000"/>
                </a:solidFill>
                <a:latin typeface="Franklin Gothic Book"/>
              </a:rPr>
              <a:t>Pulse para editar el formato de esquema del texto</a:t>
            </a:r>
            <a:endParaRPr b="0" lang="es-CO" sz="28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latin typeface="Franklin Gothic Book"/>
              </a:rPr>
              <a:t>Segundo nivel del esquema</a:t>
            </a:r>
            <a:endParaRPr b="0" lang="es-CO" sz="2000" spc="-1" strike="noStrike">
              <a:solidFill>
                <a:srgbClr val="000000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Franklin Gothic Book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Franklin Gothic Book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Franklin Gothic Book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Franklin Gothic Book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Franklin Gothic Book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2" descr=""/>
          <p:cNvPicPr/>
          <p:nvPr/>
        </p:nvPicPr>
        <p:blipFill>
          <a:blip r:embed="rId2"/>
          <a:stretch/>
        </p:blipFill>
        <p:spPr>
          <a:xfrm>
            <a:off x="9000" y="0"/>
            <a:ext cx="9134640" cy="685764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34B1260B-3609-4081-8BC9-A21844CCF132}" type="datetime">
              <a:rPr b="0" lang="es-ES" sz="1800" spc="-1" strike="noStrike">
                <a:solidFill>
                  <a:srgbClr val="000000"/>
                </a:solidFill>
                <a:latin typeface="Calibri"/>
              </a:rPr>
              <a:t>31/01/20</a:t>
            </a:fld>
            <a:endParaRPr b="0" lang="es-ES" sz="1800" spc="-1" strike="noStrike"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lIns="90000" rIns="90000" tIns="45000" bIns="45000"/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8FEB3B09-6231-49FE-94ED-2CC207D7E00E}" type="slidenum">
              <a:rPr b="0" lang="es-ES" sz="1800" spc="-1" strike="noStrike">
                <a:solidFill>
                  <a:srgbClr val="000000"/>
                </a:solidFill>
                <a:latin typeface="Calibri"/>
              </a:rPr>
              <a:t>&lt;número&gt;</a:t>
            </a:fld>
            <a:endParaRPr b="0" lang="es-ES" sz="18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CO" sz="1800" spc="-1" strike="noStrike">
                <a:solidFill>
                  <a:srgbClr val="000000"/>
                </a:solidFill>
                <a:latin typeface="Calibri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800" spc="-1" strike="noStrike">
                <a:solidFill>
                  <a:srgbClr val="000000"/>
                </a:solidFill>
                <a:latin typeface="Franklin Gothic Book"/>
              </a:rPr>
              <a:t>Pulse para editar el formato de esquema del texto</a:t>
            </a:r>
            <a:endParaRPr b="0" lang="es-CO" sz="28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latin typeface="Franklin Gothic Book"/>
              </a:rPr>
              <a:t>Segundo nivel del esquema</a:t>
            </a:r>
            <a:endParaRPr b="0" lang="es-CO" sz="2000" spc="-1" strike="noStrike">
              <a:solidFill>
                <a:srgbClr val="000000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Franklin Gothic Book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Franklin Gothic Book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Franklin Gothic Book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Franklin Gothic Book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Franklin Gothic Book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10520" y="1028880"/>
            <a:ext cx="8745480" cy="1491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1" lang="es-CO" sz="3000" spc="-1" strike="noStrike">
                <a:solidFill>
                  <a:srgbClr val="000000"/>
                </a:solidFill>
                <a:latin typeface="Garamond"/>
              </a:rPr>
              <a:t>Variación espacio-temporal del nivel del mar en inmediaciones de la bahía de Buenaventura</a:t>
            </a:r>
            <a:endParaRPr b="0" lang="es-CO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143000" y="4159440"/>
            <a:ext cx="6857640" cy="165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ES" sz="2400" spc="-1" strike="noStrike">
                <a:latin typeface="Garamond"/>
              </a:rPr>
              <a:t>Por: Franklin Farid Ayala Cruz</a:t>
            </a:r>
            <a:endParaRPr b="0" lang="es-E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2400" spc="-1" strike="noStrike">
                <a:latin typeface="Garamond"/>
              </a:rPr>
              <a:t>Ingeniería Civil</a:t>
            </a:r>
            <a:endParaRPr b="0" lang="es-ES" sz="24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69440" y="914400"/>
            <a:ext cx="8217000" cy="912600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s-ES" sz="1800" spc="-1" strike="noStrike">
                <a:solidFill>
                  <a:srgbClr val="000000"/>
                </a:solidFill>
                <a:latin typeface="Gill Sans MT"/>
              </a:rPr>
              <a:t>Caracterizar los patrones de variabilidad espacio-temporales del nivel del mar para la predicción de  la llegada de eventos ENSO  a la Isla Punta Soldado, Buenaventura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648000" y="2232000"/>
            <a:ext cx="8424000" cy="290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ES" sz="1800" spc="-1" strike="noStrike">
                <a:latin typeface="Arial"/>
              </a:rPr>
              <a:t>Items de enfoque:</a:t>
            </a:r>
            <a:endParaRPr b="0" lang="es-ES" sz="1800" spc="-1" strike="noStrike">
              <a:latin typeface="Arial"/>
            </a:endParaRPr>
          </a:p>
          <a:p>
            <a:endParaRPr b="0" lang="es-E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Caracterización de los eventos ENSO que han mostrado una correlación positiva con el nivel del mar</a:t>
            </a:r>
            <a:endParaRPr b="0" lang="es-E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Correlación entre estos eventos (a través de algún índice climático) con las anomalías presentadas</a:t>
            </a:r>
            <a:endParaRPr b="0" lang="es-E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Aplicación de funciones empíricas ortogonales para la obtención de patrones espacio-temporales y aplicación de la técnica de clustering para identificar regiones espaciales con igual comportamiento (en términos de nivel del mar) a la isla punta soldado</a:t>
            </a:r>
            <a:endParaRPr b="0" lang="es-E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ES" sz="18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91000" y="1224000"/>
            <a:ext cx="7389000" cy="39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s-ES" sz="2800" spc="-1" strike="noStrike">
                <a:solidFill>
                  <a:srgbClr val="000000"/>
                </a:solidFill>
                <a:latin typeface="Gill Sans MT"/>
              </a:rPr>
              <a:t>Recopilación del trabajo hecho en 2019</a:t>
            </a:r>
            <a:endParaRPr b="0" lang="es-ES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s-ES" sz="2800" spc="-1" strike="noStrike">
                <a:solidFill>
                  <a:srgbClr val="000000"/>
                </a:solidFill>
                <a:latin typeface="Gill Sans MT"/>
              </a:rPr>
              <a:t>1.1 Caracterización de eventos</a:t>
            </a:r>
            <a:endParaRPr b="0" lang="es-ES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s-ES" sz="2800" spc="-1" strike="noStrike">
                <a:solidFill>
                  <a:srgbClr val="000000"/>
                </a:solidFill>
                <a:latin typeface="Gill Sans MT"/>
              </a:rPr>
              <a:t>1.2 Correlación de anomalías e índices</a:t>
            </a:r>
            <a:endParaRPr b="0" lang="es-ES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s-ES" sz="2800" spc="-1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s-ES" sz="2800" spc="-1" strike="noStrike">
                <a:solidFill>
                  <a:srgbClr val="000000"/>
                </a:solidFill>
                <a:latin typeface="Gill Sans MT"/>
              </a:rPr>
              <a:t>Limpieza y exploración de datos obtenidas desde AVISO</a:t>
            </a:r>
            <a:endParaRPr b="0" lang="es-ES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s-ES" sz="2800" spc="-1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s-ES" sz="2800" spc="-1" strike="noStrike">
                <a:solidFill>
                  <a:srgbClr val="000000"/>
                </a:solidFill>
                <a:latin typeface="Gill Sans MT"/>
              </a:rPr>
              <a:t>Elección de la metodología a emplear (artículo de hotspots) </a:t>
            </a:r>
            <a:endParaRPr b="0" lang="es-ES" sz="280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141800" y="144000"/>
            <a:ext cx="48582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000000"/>
                </a:solidFill>
                <a:latin typeface="Garamond"/>
              </a:rPr>
              <a:t>Recopilación TDG 2019</a:t>
            </a:r>
            <a:endParaRPr b="0" lang="es-ES" sz="28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199880" y="648000"/>
            <a:ext cx="6720120" cy="504000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283440" y="130320"/>
            <a:ext cx="9216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645920" y="792000"/>
            <a:ext cx="6441840" cy="483120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283440" y="130320"/>
            <a:ext cx="9216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356760" y="1008000"/>
            <a:ext cx="8499240" cy="424944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283440" y="130320"/>
            <a:ext cx="9216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271240" y="720000"/>
            <a:ext cx="4424760" cy="497700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6283440" y="130320"/>
            <a:ext cx="9216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728000" y="720000"/>
            <a:ext cx="5581440" cy="523836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536440" y="167400"/>
            <a:ext cx="22172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000000"/>
                </a:solidFill>
                <a:latin typeface="Garamond"/>
              </a:rPr>
              <a:t>Preguntas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432360" y="988560"/>
            <a:ext cx="8501040" cy="283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Gill Sans MT"/>
              </a:rPr>
              <a:t>Nuestra pregunta de investigación sería: Los aumentos en el nivel del mar captados por el mareográfo de Buenaventura han sido captados en aguas más lejanas a la costa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Gill Sans MT"/>
              </a:rPr>
              <a:t>Al diseñar un índice local en aguas más lejanas obtendríamos mejor precisión en las mediciones, pero qué tiempo de respuesta tiene la comunidad. Como es el simil con el MEI u ONI veradero?</a:t>
            </a:r>
            <a:endParaRPr b="0" lang="es-ES" sz="20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9128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2015-07-28T14:09:06Z</dcterms:created>
  <dc:creator>Comunicacion Grafica</dc:creator>
  <dc:description/>
  <dc:language>es-ES</dc:language>
  <cp:lastModifiedBy/>
  <dcterms:modified xsi:type="dcterms:W3CDTF">2020-01-31T09:53:05Z</dcterms:modified>
  <cp:revision>387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