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88b749ddd_6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2888b749ddd_6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c4ebb11a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c4ebb11a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88b749ddd_6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Out of all of the </a:t>
            </a:r>
            <a:r>
              <a:rPr lang="en-GB"/>
              <a:t>years from 2020 to 2023, during the winter months, casual members have the longest average length for trips in comparison to members, while members make up the largest number of riderships by day.</a:t>
            </a:r>
            <a:endParaRPr/>
          </a:p>
          <a:p>
            <a:pPr indent="-298450" lvl="0" marL="457200" rtl="0" algn="l">
              <a:spcBef>
                <a:spcPts val="0"/>
              </a:spcBef>
              <a:spcAft>
                <a:spcPts val="0"/>
              </a:spcAft>
              <a:buSzPts val="1100"/>
              <a:buChar char="-"/>
            </a:pPr>
            <a:r>
              <a:rPr lang="en-GB"/>
              <a:t>Both Casual Riders and Members have the longest average trip on Tuesdays.</a:t>
            </a:r>
            <a:endParaRPr/>
          </a:p>
        </p:txBody>
      </p:sp>
      <p:sp>
        <p:nvSpPr>
          <p:cNvPr id="144" name="Google Shape;144;g2888b749ddd_6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888b749ddd_6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Surprisingly, in both the statistics for the maximum length of trip and in the average length of all trips between membership types, casual riders, not members, have the longest average length of trips at around 35 minutes in comparison to members whose average trip time is 28 minutes.</a:t>
            </a:r>
            <a:endParaRPr/>
          </a:p>
          <a:p>
            <a:pPr indent="-298450" lvl="0" marL="457200" rtl="0" algn="l">
              <a:spcBef>
                <a:spcPts val="0"/>
              </a:spcBef>
              <a:spcAft>
                <a:spcPts val="0"/>
              </a:spcAft>
              <a:buSzPts val="1100"/>
              <a:buChar char="-"/>
            </a:pPr>
            <a:r>
              <a:rPr lang="en-GB"/>
              <a:t>Interestingly</a:t>
            </a:r>
            <a:r>
              <a:rPr lang="en-GB"/>
              <a:t>, the longest length of a trip was by a casual rider who clocked in at around 30,000 minutes.</a:t>
            </a:r>
            <a:endParaRPr/>
          </a:p>
        </p:txBody>
      </p:sp>
      <p:sp>
        <p:nvSpPr>
          <p:cNvPr id="149" name="Google Shape;149;g2888b749ddd_6_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888b749ddd_6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Members overwhelmingly use electric and classic bikes, casual riders also follow this trend, however, they are more likely to use docked-bikes in comparison to their member counterparts.</a:t>
            </a:r>
            <a:endParaRPr/>
          </a:p>
        </p:txBody>
      </p:sp>
      <p:sp>
        <p:nvSpPr>
          <p:cNvPr id="154" name="Google Shape;154;g2888b749ddd_6_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4c4ebb11a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4c4ebb11a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c4ebb11a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4c4ebb11a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public.tableau.com/views/CyclisticDataVisualizations_16965350473920/CyclisticStatisticsbyDayandMembershi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540025"/>
            <a:ext cx="5017500" cy="1578900"/>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112500"/>
              <a:buFont typeface="Calibri"/>
              <a:buNone/>
            </a:pPr>
            <a:r>
              <a:rPr lang="en-GB">
                <a:uFill>
                  <a:noFill/>
                </a:uFill>
                <a:hlinkClick r:id="rId3"/>
              </a:rPr>
              <a:t>Cyclistic Membership Analysis</a:t>
            </a:r>
            <a:endParaRPr/>
          </a:p>
        </p:txBody>
      </p:sp>
      <p:sp>
        <p:nvSpPr>
          <p:cNvPr id="135" name="Google Shape;135;p13"/>
          <p:cNvSpPr txBox="1"/>
          <p:nvPr>
            <p:ph idx="1" type="subTitle"/>
          </p:nvPr>
        </p:nvSpPr>
        <p:spPr>
          <a:xfrm>
            <a:off x="5083950" y="3156125"/>
            <a:ext cx="3470700" cy="8451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800"/>
              <a:buNone/>
            </a:pPr>
            <a:r>
              <a:rPr lang="en-GB"/>
              <a:t>Created by: Francis Bajamunde</a:t>
            </a:r>
            <a:endParaRPr/>
          </a:p>
          <a:p>
            <a:pPr indent="0" lvl="0" marL="0" rtl="0" algn="l">
              <a:lnSpc>
                <a:spcPct val="90000"/>
              </a:lnSpc>
              <a:spcBef>
                <a:spcPts val="0"/>
              </a:spcBef>
              <a:spcAft>
                <a:spcPts val="0"/>
              </a:spcAft>
              <a:buClr>
                <a:schemeClr val="dk1"/>
              </a:buClr>
              <a:buSzPts val="1800"/>
              <a:buNone/>
            </a:pPr>
            <a:r>
              <a:t/>
            </a:r>
            <a:endParaRPr/>
          </a:p>
          <a:p>
            <a:pPr indent="0" lvl="0" marL="0" rtl="0" algn="l">
              <a:lnSpc>
                <a:spcPct val="90000"/>
              </a:lnSpc>
              <a:spcBef>
                <a:spcPts val="0"/>
              </a:spcBef>
              <a:spcAft>
                <a:spcPts val="0"/>
              </a:spcAft>
              <a:buClr>
                <a:schemeClr val="dk1"/>
              </a:buClr>
              <a:buSzPts val="1800"/>
              <a:buNone/>
            </a:pPr>
            <a:r>
              <a:rPr lang="en-GB"/>
              <a:t>File created on: 10/6/2023 12:34:06 AM</a:t>
            </a:r>
            <a:endParaRPr/>
          </a:p>
          <a:p>
            <a:pPr indent="0" lvl="0" marL="0" rtl="0" algn="l">
              <a:lnSpc>
                <a:spcPct val="90000"/>
              </a:lnSpc>
              <a:spcBef>
                <a:spcPts val="0"/>
              </a:spcBef>
              <a:spcAft>
                <a:spcPts val="0"/>
              </a:spcAft>
              <a:buClr>
                <a:schemeClr val="dk1"/>
              </a:buClr>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1917600" y="104200"/>
            <a:ext cx="7226400" cy="89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 and Background</a:t>
            </a:r>
            <a:endParaRPr/>
          </a:p>
        </p:txBody>
      </p:sp>
      <p:sp>
        <p:nvSpPr>
          <p:cNvPr id="141" name="Google Shape;141;p14"/>
          <p:cNvSpPr txBox="1"/>
          <p:nvPr>
            <p:ph idx="1" type="subTitle"/>
          </p:nvPr>
        </p:nvSpPr>
        <p:spPr>
          <a:xfrm>
            <a:off x="2981725" y="994300"/>
            <a:ext cx="5833200" cy="3284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How do annual members and casual members use Cyclistic bikes differently?</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GB"/>
              <a:t>Data used was from Cyclistic’s datasets.</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GB"/>
              <a:t>Timeline of the data was during winter months (December - March) from 2020 to 2023.</a:t>
            </a:r>
            <a:endParaRPr/>
          </a:p>
          <a:p>
            <a:pPr indent="-311150" lvl="1" marL="914400" rtl="0" algn="l">
              <a:spcBef>
                <a:spcPts val="0"/>
              </a:spcBef>
              <a:spcAft>
                <a:spcPts val="0"/>
              </a:spcAft>
              <a:buSzPts val="1300"/>
              <a:buChar char="-"/>
            </a:pPr>
            <a:r>
              <a:rPr lang="en-GB"/>
              <a:t>Data from 2020 to 2023 was joined together to create one large dataset to perform an analysis on.</a:t>
            </a:r>
            <a:endParaRPr/>
          </a:p>
          <a:p>
            <a:pPr indent="-311150" lvl="1" marL="914400" rtl="0" algn="l">
              <a:spcBef>
                <a:spcPts val="0"/>
              </a:spcBef>
              <a:spcAft>
                <a:spcPts val="0"/>
              </a:spcAft>
              <a:buSzPts val="1300"/>
              <a:buChar char="-"/>
            </a:pPr>
            <a:r>
              <a:rPr lang="en-GB"/>
              <a:t>R was used to perform the analysis and create statistics</a:t>
            </a:r>
            <a:endParaRPr/>
          </a:p>
          <a:p>
            <a:pPr indent="-311150" lvl="1" marL="914400" rtl="0" algn="l">
              <a:spcBef>
                <a:spcPts val="0"/>
              </a:spcBef>
              <a:spcAft>
                <a:spcPts val="0"/>
              </a:spcAft>
              <a:buSzPts val="1300"/>
              <a:buChar char="-"/>
            </a:pPr>
            <a:r>
              <a:rPr lang="en-GB"/>
              <a:t>Tableau was used for visualizations</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GB"/>
              <a:t>No entries were removed in order to keep an accurate account of the number of riders for both members and casual riders.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descr="Cyclistic Statistics by Day and Membership1" id="146" name="Google Shape;146;p15"/>
          <p:cNvPicPr preferRelativeResize="0"/>
          <p:nvPr/>
        </p:nvPicPr>
        <p:blipFill rotWithShape="1">
          <a:blip r:embed="rId3">
            <a:alphaModFix/>
          </a:blip>
          <a:srcRect b="0" l="0" r="0" t="0"/>
          <a:stretch/>
        </p:blipFill>
        <p:spPr>
          <a:xfrm>
            <a:off x="184475" y="131275"/>
            <a:ext cx="8845700" cy="48809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descr="Cyclistic Statistics by Day and Membership2" id="151" name="Google Shape;151;p16"/>
          <p:cNvPicPr preferRelativeResize="0"/>
          <p:nvPr/>
        </p:nvPicPr>
        <p:blipFill rotWithShape="1">
          <a:blip r:embed="rId3">
            <a:alphaModFix/>
          </a:blip>
          <a:srcRect b="0" l="0" r="0" t="0"/>
          <a:stretch/>
        </p:blipFill>
        <p:spPr>
          <a:xfrm>
            <a:off x="526406" y="0"/>
            <a:ext cx="8091187"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descr="Cyclistic Statistics by Day and Membership5" id="156" name="Google Shape;156;p17"/>
          <p:cNvPicPr preferRelativeResize="0"/>
          <p:nvPr/>
        </p:nvPicPr>
        <p:blipFill rotWithShape="1">
          <a:blip r:embed="rId3">
            <a:alphaModFix/>
          </a:blip>
          <a:srcRect b="0" l="0" r="0" t="0"/>
          <a:stretch/>
        </p:blipFill>
        <p:spPr>
          <a:xfrm>
            <a:off x="526406" y="0"/>
            <a:ext cx="8091187"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ctrTitle"/>
          </p:nvPr>
        </p:nvSpPr>
        <p:spPr>
          <a:xfrm>
            <a:off x="2042900" y="201050"/>
            <a:ext cx="63720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Summary of Findings</a:t>
            </a:r>
            <a:endParaRPr/>
          </a:p>
        </p:txBody>
      </p:sp>
      <p:sp>
        <p:nvSpPr>
          <p:cNvPr id="162" name="Google Shape;162;p18"/>
          <p:cNvSpPr txBox="1"/>
          <p:nvPr>
            <p:ph idx="1" type="subTitle"/>
          </p:nvPr>
        </p:nvSpPr>
        <p:spPr>
          <a:xfrm>
            <a:off x="3369450" y="1032375"/>
            <a:ext cx="5217600" cy="2739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GB"/>
              <a:t>Casual Riders have the longest average trip overall, clocking in at around 35 minutes.</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GB"/>
              <a:t>Tuesdays have the longest trip times for both Members and Casual Riders.</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GB"/>
              <a:t>Day-by-day analysis has Members outnumbering Casual Riders, </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GB"/>
              <a:t>The largest amount of riders </a:t>
            </a:r>
            <a:r>
              <a:rPr lang="en-GB"/>
              <a:t>occur</a:t>
            </a:r>
            <a:r>
              <a:rPr lang="en-GB"/>
              <a:t> on Thursdays for both Members and Casuals.</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GB"/>
              <a:t>Both Casual riders and Members overwhelmingly prefer the Classic and Electric Bikes</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GB"/>
              <a:t>Casual riders do slightly prefer the docked bikes over their member counterparts.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ctrTitle"/>
          </p:nvPr>
        </p:nvSpPr>
        <p:spPr>
          <a:xfrm>
            <a:off x="2634450" y="105375"/>
            <a:ext cx="59202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Recommendations</a:t>
            </a:r>
            <a:endParaRPr/>
          </a:p>
        </p:txBody>
      </p:sp>
      <p:sp>
        <p:nvSpPr>
          <p:cNvPr id="168" name="Google Shape;168;p19"/>
          <p:cNvSpPr txBox="1"/>
          <p:nvPr>
            <p:ph idx="1" type="subTitle"/>
          </p:nvPr>
        </p:nvSpPr>
        <p:spPr>
          <a:xfrm>
            <a:off x="3141650" y="985000"/>
            <a:ext cx="5723100" cy="3028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Further study needs to be performed to determine why Tuesdays have the longest average travel times for both Casual riders and Members.</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GB"/>
              <a:t>Since Casual riders have a stronger preference for Classic and Electric bikes, a possible marketing strategy can involve incentivizing membership by promoting Cyclistic’s line of Classic and Electric bikes.</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GB"/>
              <a:t>In comparison to Casual riders, Members have lower average trip times. Further investigation can be performed on this to find the underlying reason why.</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GB"/>
              <a:t>If Cyclistic’s membership program improves average trip time, perhaps Cyclistic’s </a:t>
            </a:r>
            <a:r>
              <a:rPr lang="en-GB"/>
              <a:t>marketing strategies can use that to further incentivize membership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