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4" r:id="rId6"/>
    <p:sldId id="268" r:id="rId7"/>
    <p:sldId id="269" r:id="rId8"/>
    <p:sldId id="272" r:id="rId9"/>
    <p:sldId id="271" r:id="rId10"/>
    <p:sldId id="259" r:id="rId11"/>
    <p:sldId id="274" r:id="rId12"/>
    <p:sldId id="273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915"/>
  </p:normalViewPr>
  <p:slideViewPr>
    <p:cSldViewPr snapToGrid="0">
      <p:cViewPr>
        <p:scale>
          <a:sx n="81" d="100"/>
          <a:sy n="81" d="100"/>
        </p:scale>
        <p:origin x="552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756590-1E8D-1B4B-98CE-47D69BC24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B5B2FF-B4C5-9647-B857-D5E326111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30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80B19-46FC-064F-8777-71BFF5B7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0AA2A0-9787-5843-9737-E9004B394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01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625A549-2A31-2A43-8027-18554A834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EE1839-1583-814B-B852-C40522813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45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90B8E-747B-C44D-8843-31ACC19E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49B5B8-96F4-164C-AECE-D50F771A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58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F5162-031E-AE4E-9181-D0D422DC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0E4B7D-1307-C540-8F6C-74DAA5B1B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2923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72899-9813-EA4A-8371-54F9421B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9ADD0C-351F-D644-A207-200C8E214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6EB144-3BD1-2E40-AA27-8E281CB1D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39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375528-4559-A945-873A-BE7B1CA1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68FC86-9670-6842-8BC5-92E3EEDF2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5C667F-88F4-9940-A646-E1C71A859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59976C3-4E74-7146-BF36-B7C5CA2FE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A1A770-AF08-4B43-B384-130DB9847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58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7C27E-8160-8A4E-B204-45E7EC4B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12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2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66CB1A-604B-6F44-A226-952B44DE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C124B-8B17-8147-BABC-2E5BAEF0C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58EDF9-F47E-A440-AC41-BB3BFCE27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9037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D353A-D3B1-6F40-895B-9AE6421A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22C825-C304-C543-AB33-04B827156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3E2259-67EF-734D-826C-EAE09102D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3761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8C3AF1-D9B2-CD44-A67E-A8BD9434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dirty="0"/>
              <a:t>Modifier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5F6FDA-D356-7E4A-BA8E-04B869A21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8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A60CD7D-B2D8-09B5-89BF-640E75160E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9000"/>
          </a:blip>
          <a:srcRect t="16147"/>
          <a:stretch/>
        </p:blipFill>
        <p:spPr>
          <a:xfrm>
            <a:off x="0" y="0"/>
            <a:ext cx="1225059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FFB9EF3-41F7-BED3-C6A6-73B6E3E4D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63276"/>
          </a:xfrm>
          <a:solidFill>
            <a:schemeClr val="bg1">
              <a:lumMod val="85000"/>
              <a:alpha val="58621"/>
            </a:schemeClr>
          </a:solidFill>
        </p:spPr>
        <p:txBody>
          <a:bodyPr/>
          <a:lstStyle/>
          <a:p>
            <a:r>
              <a:rPr lang="fr-FR" dirty="0"/>
              <a:t>Module03 – POO en C++</a:t>
            </a:r>
          </a:p>
        </p:txBody>
      </p:sp>
    </p:spTree>
    <p:extLst>
      <p:ext uri="{BB962C8B-B14F-4D97-AF65-F5344CB8AC3E}">
        <p14:creationId xmlns:p14="http://schemas.microsoft.com/office/powerpoint/2010/main" val="1754586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B7CEA-F4ED-5A9B-31FB-83D90E43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Préconditions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2BFE02-8730-98CB-7549-D834D2468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Deux méthodes classiques en C++</a:t>
            </a:r>
          </a:p>
          <a:p>
            <a:pPr lvl="1"/>
            <a:r>
              <a:rPr lang="fr-FR" dirty="0"/>
              <a:t>Utiliser des assertions :</a:t>
            </a:r>
          </a:p>
          <a:p>
            <a:pPr marL="457200" lvl="1" indent="0">
              <a:buNone/>
            </a:pPr>
            <a:r>
              <a:rPr lang="fr-FR" dirty="0"/>
              <a:t>	Ex. : </a:t>
            </a:r>
          </a:p>
          <a:p>
            <a:pPr lvl="1"/>
            <a:r>
              <a:rPr lang="fr-FR" dirty="0"/>
              <a:t>Utiliser des levées d’exceptions</a:t>
            </a:r>
          </a:p>
          <a:p>
            <a:pPr marL="914400" lvl="2" indent="0">
              <a:buNone/>
            </a:pPr>
            <a:r>
              <a:rPr lang="fr-FR" sz="2400" dirty="0"/>
              <a:t>Ex. :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0A6C28EC-AC48-2654-F56C-81E12DACB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527" y="4001294"/>
            <a:ext cx="10180946" cy="287875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039AB22-1DD1-F9ED-40B6-78C588937BEE}"/>
              </a:ext>
            </a:extLst>
          </p:cNvPr>
          <p:cNvSpPr txBox="1"/>
          <p:nvPr/>
        </p:nvSpPr>
        <p:spPr>
          <a:xfrm>
            <a:off x="2467304" y="3429000"/>
            <a:ext cx="7953703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fr-CA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fr-CA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fr-CA" sz="14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p_volume</a:t>
            </a:r>
            <a:r>
              <a:rPr lang="fr-CA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 0 || </a:t>
            </a:r>
            <a:r>
              <a:rPr lang="fr-CA" sz="14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p_volume</a:t>
            </a:r>
            <a:r>
              <a:rPr lang="fr-CA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&gt; 100) {</a:t>
            </a:r>
          </a:p>
          <a:p>
            <a:pPr lvl="1"/>
            <a:r>
              <a:rPr lang="fr-CA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fr-C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std::</a:t>
            </a:r>
            <a:r>
              <a:rPr lang="fr-CA" sz="14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invalid_argument</a:t>
            </a:r>
            <a:r>
              <a:rPr lang="fr-C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CA" sz="140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"Le volume doit être compris entre 0 et 100"</a:t>
            </a:r>
            <a:r>
              <a:rPr lang="fr-CA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fr-CA" sz="1400" dirty="0">
              <a:solidFill>
                <a:srgbClr val="A31515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CA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62C43AB-E2BC-3319-F363-6CE92A48491B}"/>
              </a:ext>
            </a:extLst>
          </p:cNvPr>
          <p:cNvSpPr txBox="1"/>
          <p:nvPr/>
        </p:nvSpPr>
        <p:spPr>
          <a:xfrm>
            <a:off x="2467305" y="2681189"/>
            <a:ext cx="4043854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fr-CA" sz="14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fr-CA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fr-CA" sz="14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p_volume</a:t>
            </a:r>
            <a:r>
              <a:rPr lang="fr-CA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 0 || </a:t>
            </a:r>
            <a:r>
              <a:rPr lang="fr-CA" sz="14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p_volume</a:t>
            </a:r>
            <a:r>
              <a:rPr lang="fr-CA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&gt; 100);</a:t>
            </a:r>
          </a:p>
        </p:txBody>
      </p:sp>
    </p:spTree>
    <p:extLst>
      <p:ext uri="{BB962C8B-B14F-4D97-AF65-F5344CB8AC3E}">
        <p14:creationId xmlns:p14="http://schemas.microsoft.com/office/powerpoint/2010/main" val="193964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A3834-8987-C6E4-9924-E83EBCD0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Héritage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72F565-198D-6288-311E-D98BBBC17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peut étendre / spécialiser une classe en héritant de ses propriétés et en les complétant / modifiant</a:t>
            </a:r>
          </a:p>
          <a:p>
            <a:r>
              <a:rPr lang="fr-FR" dirty="0"/>
              <a:t>Le C++ permet d’hériter de plus d’une classe : ce n’est pas aborder dans le présent cours. Une réponse rapide est qu’il faut ajouter le mot clef « </a:t>
            </a:r>
            <a:r>
              <a:rPr lang="fr-FR" dirty="0" err="1"/>
              <a:t>virtual</a:t>
            </a:r>
            <a:r>
              <a:rPr lang="fr-FR" dirty="0"/>
              <a:t> » devant chaque classe héritée. Il faut aussi appeler explicitement les constructeurs des classes parentes. Globalement, </a:t>
            </a:r>
            <a:r>
              <a:rPr lang="fr-FR" b="1" dirty="0"/>
              <a:t>l’héritage multiple </a:t>
            </a:r>
            <a:r>
              <a:rPr lang="fr-FR" dirty="0"/>
              <a:t>pose beaucoup de problème et </a:t>
            </a:r>
            <a:r>
              <a:rPr lang="fr-FR" b="1" dirty="0"/>
              <a:t>est à éviter </a:t>
            </a:r>
            <a:r>
              <a:rPr lang="fr-FR" dirty="0"/>
              <a:t>!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AEE02FC-C7D5-7411-AA6A-C4DFB9CDD020}"/>
              </a:ext>
            </a:extLst>
          </p:cNvPr>
          <p:cNvSpPr txBox="1"/>
          <p:nvPr/>
        </p:nvSpPr>
        <p:spPr>
          <a:xfrm>
            <a:off x="3045373" y="5253633"/>
            <a:ext cx="610125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r-CA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Televiseur</a:t>
            </a:r>
            <a:r>
              <a:rPr lang="fr-CA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fr-CA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r-CA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Actionnable</a:t>
            </a:r>
            <a:r>
              <a:rPr lang="fr-CA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fr-CA" dirty="0">
              <a:solidFill>
                <a:srgbClr val="2B91A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CA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r>
              <a:rPr lang="fr-CA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36036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CFF6F6-36AF-CB19-54C9-7E495221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0DDB2A-AE8B-408F-AC28-921335E4C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Les méthodes permettent d’implanter les comportements des objets</a:t>
            </a:r>
          </a:p>
          <a:p>
            <a:r>
              <a:rPr lang="fr-FR" dirty="0"/>
              <a:t>Elles ont accès à l’objet à partir du mot clef « </a:t>
            </a:r>
            <a:r>
              <a:rPr lang="fr-FR" dirty="0" err="1"/>
              <a:t>this</a:t>
            </a:r>
            <a:r>
              <a:rPr lang="fr-FR" dirty="0"/>
              <a:t> » qui représente l’adresse de l’objet courant (La notion d’adresse est détaillée dans les modules suivants)</a:t>
            </a:r>
          </a:p>
          <a:p>
            <a:r>
              <a:rPr lang="fr-FR" dirty="0"/>
              <a:t>Pour le moment, retenez la notation </a:t>
            </a:r>
            <a:r>
              <a:rPr lang="fr-FR" dirty="0" err="1"/>
              <a:t>this</a:t>
            </a:r>
            <a:r>
              <a:rPr lang="fr-FR" dirty="0"/>
              <a:t>-&gt;</a:t>
            </a:r>
            <a:r>
              <a:rPr lang="fr-FR" dirty="0" err="1"/>
              <a:t>m_ABC</a:t>
            </a:r>
            <a:r>
              <a:rPr lang="fr-FR" dirty="0"/>
              <a:t> pour accéder à la donnée membre </a:t>
            </a:r>
            <a:r>
              <a:rPr lang="fr-FR" dirty="0" err="1"/>
              <a:t>m_ABC</a:t>
            </a:r>
            <a:endParaRPr lang="fr-FR" dirty="0"/>
          </a:p>
          <a:p>
            <a:r>
              <a:rPr lang="fr-FR" dirty="0"/>
              <a:t>Pour appeler un membre de la classe mère, il faut utiliser le nom de la classe suivi de « :: » et du nom du membre (Ex. </a:t>
            </a:r>
            <a:r>
              <a:rPr lang="fr-FR" dirty="0" err="1"/>
              <a:t>MaClasseParent</a:t>
            </a:r>
            <a:r>
              <a:rPr lang="fr-FR" dirty="0"/>
              <a:t>::</a:t>
            </a:r>
            <a:r>
              <a:rPr lang="fr-FR" dirty="0" err="1"/>
              <a:t>m_maDonnee</a:t>
            </a:r>
            <a:r>
              <a:rPr lang="fr-FR" dirty="0"/>
              <a:t>)</a:t>
            </a:r>
          </a:p>
          <a:p>
            <a:r>
              <a:rPr lang="fr-FR" dirty="0"/>
              <a:t>Par défaut, une méthode n’est pas virtuelle (comme en C#). Si vous la redéfinissez, cette nouvelle version ne sera peut-être jamais appelée (Voir type dynamique : type réel de l’objet connu à l’exécution et le type statique : type déclaré dans le code connu à la compilation)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5128AE-3913-5A2B-9B95-5DD06E6E8B7D}"/>
              </a:ext>
            </a:extLst>
          </p:cNvPr>
          <p:cNvSpPr txBox="1"/>
          <p:nvPr/>
        </p:nvSpPr>
        <p:spPr>
          <a:xfrm>
            <a:off x="7470227" y="0"/>
            <a:ext cx="4721773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r-CA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Televiseur</a:t>
            </a:r>
            <a:r>
              <a:rPr lang="fr-CA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fr-CA" dirty="0">
              <a:solidFill>
                <a:srgbClr val="2B91A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CA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r-CA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fr-CA" dirty="0"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CA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fr-CA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fr-CA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estAllume</a:t>
            </a:r>
            <a:r>
              <a:rPr lang="fr-CA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fr-CA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CA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fr-CA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fr-CA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CA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allumer();</a:t>
            </a:r>
          </a:p>
          <a:p>
            <a:pPr lvl="1"/>
            <a:r>
              <a:rPr lang="fr-CA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fr-CA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CA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eteindre</a:t>
            </a:r>
            <a:r>
              <a:rPr lang="fr-CA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fr-CA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08725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4F49AC-E287-7FAF-23CA-C7A87F1A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Abstraction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8657E3-6311-7EA1-24AC-3FE95FB33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d’interface n’existe pas en C++</a:t>
            </a:r>
          </a:p>
          <a:p>
            <a:r>
              <a:rPr lang="fr-FR" dirty="0"/>
              <a:t>Une classe peut être abstraite</a:t>
            </a:r>
          </a:p>
          <a:p>
            <a:r>
              <a:rPr lang="fr-FR" dirty="0"/>
              <a:t>Une classe est abstraite si et seulement si la classe à au moins une méthode abstraite, appelée aussi méthode virtuelle pure</a:t>
            </a:r>
          </a:p>
          <a:p>
            <a:r>
              <a:rPr lang="fr-FR" dirty="0"/>
              <a:t>Si vous n’avez pas de méthode à rendre abstraite, vous pouvez déclarer le destructeur comme étant un destructeur virtuel pur : il faudra quand même ici le définir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39CB24C-C258-CEEE-8DA4-27D836E65222}"/>
              </a:ext>
            </a:extLst>
          </p:cNvPr>
          <p:cNvSpPr txBox="1"/>
          <p:nvPr/>
        </p:nvSpPr>
        <p:spPr>
          <a:xfrm>
            <a:off x="3432941" y="4922699"/>
            <a:ext cx="532611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fr-CA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Actionnable</a:t>
            </a:r>
            <a:r>
              <a:rPr lang="fr-CA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fr-CA" dirty="0">
              <a:solidFill>
                <a:srgbClr val="2B91A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CA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fr-CA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fr-CA" dirty="0"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fr-CA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fr-CA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fr-CA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estAllume</a:t>
            </a:r>
            <a:r>
              <a:rPr lang="fr-CA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fr-CA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fr-CA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lvl="1"/>
            <a:r>
              <a:rPr lang="fr-CA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fr-CA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CA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allumer() = 0;</a:t>
            </a:r>
          </a:p>
          <a:p>
            <a:pPr lvl="1"/>
            <a:r>
              <a:rPr lang="fr-CA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fr-CA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fr-CA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CA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eteindre</a:t>
            </a:r>
            <a:r>
              <a:rPr lang="fr-CA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= 0;</a:t>
            </a:r>
          </a:p>
          <a:p>
            <a:r>
              <a:rPr lang="fr-CA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85970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6521B0-D913-A260-9DC7-EA724FDA3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Visibilité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D0CE53-48F3-BF61-04F8-F08F30178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public :</a:t>
            </a:r>
          </a:p>
          <a:p>
            <a:pPr lvl="1"/>
            <a:r>
              <a:rPr lang="fr-FR" dirty="0"/>
              <a:t>Tout le monde peut accéder aux membres déclarées avec cette visibilité</a:t>
            </a:r>
          </a:p>
          <a:p>
            <a:r>
              <a:rPr lang="fr-FR" dirty="0" err="1"/>
              <a:t>protected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Seules les classes filles peuvent accéder aux membres déclarées avec cette visibilité</a:t>
            </a:r>
          </a:p>
          <a:p>
            <a:r>
              <a:rPr lang="fr-FR" dirty="0" err="1"/>
              <a:t>private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Seule la classe qui les déclare peut accéder aux membre déclarées avec cette visibilité</a:t>
            </a:r>
          </a:p>
        </p:txBody>
      </p:sp>
    </p:spTree>
    <p:extLst>
      <p:ext uri="{BB962C8B-B14F-4D97-AF65-F5344CB8AC3E}">
        <p14:creationId xmlns:p14="http://schemas.microsoft.com/office/powerpoint/2010/main" val="4009378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6521B0-D913-A260-9DC7-EA724FDA3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Visibilité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D0CE53-48F3-BF61-04F8-F08F30178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L’utilisation des visibilités au moment de la déclaration de l’héritage permet de limiter la visibilité des membres des classes héritées</a:t>
            </a:r>
          </a:p>
          <a:p>
            <a:pPr lvl="1"/>
            <a:r>
              <a:rPr lang="fr-FR" dirty="0"/>
              <a:t>public : les visibilités des membres des classes hérités sont inchangées</a:t>
            </a:r>
          </a:p>
          <a:p>
            <a:pPr lvl="1"/>
            <a:r>
              <a:rPr lang="fr-FR" dirty="0" err="1"/>
              <a:t>protected</a:t>
            </a:r>
            <a:r>
              <a:rPr lang="fr-FR" dirty="0"/>
              <a:t> : les visibilités des membres « public » des classes hérités deviennent « </a:t>
            </a:r>
            <a:r>
              <a:rPr lang="fr-FR" dirty="0" err="1"/>
              <a:t>protected</a:t>
            </a:r>
            <a:r>
              <a:rPr lang="fr-FR" dirty="0"/>
              <a:t> »</a:t>
            </a:r>
          </a:p>
          <a:p>
            <a:pPr lvl="1"/>
            <a:r>
              <a:rPr lang="fr-FR" dirty="0" err="1"/>
              <a:t>private</a:t>
            </a:r>
            <a:r>
              <a:rPr lang="fr-FR" dirty="0"/>
              <a:t> : les visibilités des membres « public » / « </a:t>
            </a:r>
            <a:r>
              <a:rPr lang="fr-FR" dirty="0" err="1"/>
              <a:t>protected</a:t>
            </a:r>
            <a:r>
              <a:rPr lang="fr-FR" dirty="0"/>
              <a:t> » deviennent « </a:t>
            </a:r>
            <a:r>
              <a:rPr lang="fr-FR" dirty="0" err="1"/>
              <a:t>private</a:t>
            </a:r>
            <a:r>
              <a:rPr lang="fr-FR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67684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A24A9-17F6-0EF2-D1F0-524E36F3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B5050E-F804-2222-0CC1-A6855A857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Classe</a:t>
            </a:r>
          </a:p>
          <a:p>
            <a:r>
              <a:rPr lang="fr-FR" dirty="0"/>
              <a:t>Constructeurs</a:t>
            </a:r>
          </a:p>
          <a:p>
            <a:r>
              <a:rPr lang="fr-FR" dirty="0"/>
              <a:t>Héritage</a:t>
            </a:r>
          </a:p>
          <a:p>
            <a:r>
              <a:rPr lang="fr-FR" dirty="0"/>
              <a:t>Méthode virtuelle / virtuelle pure</a:t>
            </a:r>
          </a:p>
        </p:txBody>
      </p:sp>
    </p:spTree>
    <p:extLst>
      <p:ext uri="{BB962C8B-B14F-4D97-AF65-F5344CB8AC3E}">
        <p14:creationId xmlns:p14="http://schemas.microsoft.com/office/powerpoint/2010/main" val="128115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8BFFA-D561-B564-1515-F5CB5D59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– Déclaration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CE5783-857E-F418-24E1-F622993C2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déclaration doit être faites dans un fichier d’entête</a:t>
            </a:r>
          </a:p>
          <a:p>
            <a:r>
              <a:rPr lang="fr-FR" dirty="0"/>
              <a:t>Dans le cours, vous ferez un fichier d’entête par classe qui aura le même nom que la classe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0732CB-6BF0-7390-B178-C72B55864FA6}"/>
              </a:ext>
            </a:extLst>
          </p:cNvPr>
          <p:cNvSpPr txBox="1"/>
          <p:nvPr/>
        </p:nvSpPr>
        <p:spPr>
          <a:xfrm>
            <a:off x="4805957" y="3292613"/>
            <a:ext cx="2580085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fr-CA" sz="2000" dirty="0">
                <a:solidFill>
                  <a:srgbClr val="0000FF"/>
                </a:solidFill>
                <a:effectLst/>
                <a:latin typeface="Helvetica" pitchFamily="2" charset="0"/>
              </a:rPr>
              <a:t>class</a:t>
            </a:r>
            <a:r>
              <a:rPr lang="fr-CA" sz="20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fr-CA" sz="2000" dirty="0" err="1">
                <a:solidFill>
                  <a:srgbClr val="2B91AF"/>
                </a:solidFill>
                <a:effectLst/>
                <a:latin typeface="Helvetica" pitchFamily="2" charset="0"/>
              </a:rPr>
              <a:t>MaClasse</a:t>
            </a:r>
            <a:r>
              <a:rPr lang="fr-CA" sz="2000" dirty="0">
                <a:solidFill>
                  <a:srgbClr val="000000"/>
                </a:solidFill>
                <a:effectLst/>
                <a:latin typeface="Helvetica" pitchFamily="2" charset="0"/>
              </a:rPr>
              <a:t> {</a:t>
            </a:r>
            <a:endParaRPr lang="fr-CA" sz="2000" dirty="0">
              <a:solidFill>
                <a:srgbClr val="2B91AF"/>
              </a:solidFill>
              <a:effectLst/>
              <a:latin typeface="Helvetica" pitchFamily="2" charset="0"/>
            </a:endParaRPr>
          </a:p>
          <a:p>
            <a:r>
              <a:rPr lang="fr-CA" sz="2000" dirty="0">
                <a:solidFill>
                  <a:srgbClr val="0000FF"/>
                </a:solidFill>
                <a:effectLst/>
                <a:latin typeface="Helvetica" pitchFamily="2" charset="0"/>
              </a:rPr>
              <a:t>public</a:t>
            </a:r>
            <a:r>
              <a:rPr lang="fr-CA" sz="2000" dirty="0">
                <a:solidFill>
                  <a:srgbClr val="000000"/>
                </a:solidFill>
                <a:effectLst/>
                <a:latin typeface="Helvetica" pitchFamily="2" charset="0"/>
              </a:rPr>
              <a:t>:</a:t>
            </a:r>
            <a:endParaRPr lang="fr-CA" sz="2000" dirty="0">
              <a:solidFill>
                <a:srgbClr val="0000FF"/>
              </a:solidFill>
              <a:effectLst/>
              <a:latin typeface="Helvetica" pitchFamily="2" charset="0"/>
            </a:endParaRPr>
          </a:p>
          <a:p>
            <a:pPr lvl="1"/>
            <a:r>
              <a:rPr lang="fr-CA" sz="2000" dirty="0">
                <a:solidFill>
                  <a:srgbClr val="008000"/>
                </a:solidFill>
                <a:effectLst/>
                <a:latin typeface="Helvetica" pitchFamily="2" charset="0"/>
              </a:rPr>
              <a:t>// …</a:t>
            </a:r>
          </a:p>
          <a:p>
            <a:pPr lvl="1"/>
            <a:endParaRPr lang="fr-CA" sz="2000" dirty="0">
              <a:effectLst/>
              <a:latin typeface="Helvetica" pitchFamily="2" charset="0"/>
            </a:endParaRPr>
          </a:p>
          <a:p>
            <a:r>
              <a:rPr lang="fr-CA" sz="2000" dirty="0" err="1">
                <a:solidFill>
                  <a:srgbClr val="0000FF"/>
                </a:solidFill>
                <a:effectLst/>
                <a:latin typeface="Helvetica" pitchFamily="2" charset="0"/>
              </a:rPr>
              <a:t>protected</a:t>
            </a:r>
            <a:r>
              <a:rPr lang="fr-CA" sz="2000" dirty="0">
                <a:solidFill>
                  <a:srgbClr val="000000"/>
                </a:solidFill>
                <a:effectLst/>
                <a:latin typeface="Helvetica" pitchFamily="2" charset="0"/>
              </a:rPr>
              <a:t>:</a:t>
            </a:r>
          </a:p>
          <a:p>
            <a:pPr lvl="1"/>
            <a:r>
              <a:rPr lang="fr-CA" sz="2000" dirty="0">
                <a:solidFill>
                  <a:srgbClr val="008000"/>
                </a:solidFill>
                <a:effectLst/>
                <a:latin typeface="Helvetica" pitchFamily="2" charset="0"/>
              </a:rPr>
              <a:t>// …</a:t>
            </a:r>
            <a:endParaRPr lang="fr-CA" sz="2000" dirty="0">
              <a:effectLst/>
              <a:latin typeface="Helvetica" pitchFamily="2" charset="0"/>
            </a:endParaRPr>
          </a:p>
          <a:p>
            <a:endParaRPr lang="fr-CA" sz="2000" dirty="0">
              <a:solidFill>
                <a:srgbClr val="0000FF"/>
              </a:solidFill>
              <a:effectLst/>
              <a:latin typeface="Helvetica" pitchFamily="2" charset="0"/>
            </a:endParaRPr>
          </a:p>
          <a:p>
            <a:r>
              <a:rPr lang="fr-CA" sz="2000" dirty="0" err="1">
                <a:solidFill>
                  <a:srgbClr val="0000FF"/>
                </a:solidFill>
                <a:effectLst/>
                <a:latin typeface="Helvetica" pitchFamily="2" charset="0"/>
              </a:rPr>
              <a:t>private</a:t>
            </a:r>
            <a:r>
              <a:rPr lang="fr-CA" sz="2000" dirty="0">
                <a:solidFill>
                  <a:srgbClr val="000000"/>
                </a:solidFill>
                <a:effectLst/>
                <a:latin typeface="Helvetica" pitchFamily="2" charset="0"/>
              </a:rPr>
              <a:t>:</a:t>
            </a:r>
            <a:endParaRPr lang="fr-CA" sz="2000" dirty="0">
              <a:solidFill>
                <a:srgbClr val="0000FF"/>
              </a:solidFill>
              <a:effectLst/>
              <a:latin typeface="Helvetica" pitchFamily="2" charset="0"/>
            </a:endParaRPr>
          </a:p>
          <a:p>
            <a:pPr lvl="1"/>
            <a:r>
              <a:rPr lang="fr-CA" sz="2000" dirty="0">
                <a:solidFill>
                  <a:srgbClr val="008000"/>
                </a:solidFill>
                <a:effectLst/>
                <a:latin typeface="Helvetica" pitchFamily="2" charset="0"/>
              </a:rPr>
              <a:t>// …</a:t>
            </a:r>
            <a:endParaRPr lang="fr-CA" sz="2000" dirty="0">
              <a:effectLst/>
              <a:latin typeface="Helvetica" pitchFamily="2" charset="0"/>
            </a:endParaRPr>
          </a:p>
          <a:p>
            <a:r>
              <a:rPr lang="fr-CA" sz="2000" dirty="0">
                <a:effectLst/>
                <a:latin typeface="Helvetica" pitchFamily="2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4510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8BFFA-D561-B564-1515-F5CB5D59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– Méthodes spéciales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CE5783-857E-F418-24E1-F622993C2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Constructeurs : méthodes exécutées après l’allocation de la mémoire nécessaire à la création d’un objet. Il y en a 4 types normalisés</a:t>
            </a:r>
          </a:p>
          <a:p>
            <a:r>
              <a:rPr lang="fr-FR" dirty="0"/>
              <a:t>Destructeur : méthode exécutée avant la désallocation de la mémoire allouée à un objet</a:t>
            </a:r>
          </a:p>
          <a:p>
            <a:r>
              <a:rPr lang="fr-FR" dirty="0"/>
              <a:t>Opérateurs d’affectation : méthodes exécutées lors de l’affectation d’un objet dans un autre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0732CB-6BF0-7390-B178-C72B55864FA6}"/>
              </a:ext>
            </a:extLst>
          </p:cNvPr>
          <p:cNvSpPr txBox="1"/>
          <p:nvPr/>
        </p:nvSpPr>
        <p:spPr>
          <a:xfrm>
            <a:off x="6917532" y="4593293"/>
            <a:ext cx="6100762" cy="10341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0000FF"/>
                </a:solidFill>
                <a:effectLst/>
                <a:latin typeface="Helvetica" pitchFamily="2" charset="0"/>
              </a:rPr>
              <a:t>class</a:t>
            </a:r>
            <a:r>
              <a:rPr lang="fr-CA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fr-CA" dirty="0" err="1">
                <a:solidFill>
                  <a:srgbClr val="2B91AF"/>
                </a:solidFill>
                <a:effectLst/>
                <a:latin typeface="Helvetica" pitchFamily="2" charset="0"/>
              </a:rPr>
              <a:t>Televiseur</a:t>
            </a:r>
            <a:r>
              <a:rPr lang="fr-CA" dirty="0">
                <a:solidFill>
                  <a:srgbClr val="000000"/>
                </a:solidFill>
                <a:effectLst/>
                <a:latin typeface="Helvetica" pitchFamily="2" charset="0"/>
              </a:rPr>
              <a:t> {</a:t>
            </a:r>
            <a:endParaRPr lang="fr-CA" dirty="0">
              <a:solidFill>
                <a:srgbClr val="2B91AF"/>
              </a:solidFill>
              <a:effectLst/>
              <a:latin typeface="Helvetica" pitchFamily="2" charset="0"/>
            </a:endParaRPr>
          </a:p>
          <a:p>
            <a:r>
              <a:rPr lang="fr-CA" dirty="0">
                <a:solidFill>
                  <a:srgbClr val="0000FF"/>
                </a:solidFill>
                <a:effectLst/>
                <a:latin typeface="Helvetica" pitchFamily="2" charset="0"/>
              </a:rPr>
              <a:t>public</a:t>
            </a:r>
            <a:r>
              <a:rPr lang="fr-CA" dirty="0">
                <a:solidFill>
                  <a:srgbClr val="000000"/>
                </a:solidFill>
                <a:effectLst/>
                <a:latin typeface="Helvetica" pitchFamily="2" charset="0"/>
              </a:rPr>
              <a:t>:</a:t>
            </a:r>
            <a:endParaRPr lang="fr-CA" dirty="0">
              <a:solidFill>
                <a:srgbClr val="0000FF"/>
              </a:solidFill>
              <a:effectLst/>
              <a:latin typeface="Helvetica" pitchFamily="2" charset="0"/>
            </a:endParaRPr>
          </a:p>
          <a:p>
            <a:pPr lvl="1"/>
            <a:r>
              <a:rPr lang="fr-CA" dirty="0">
                <a:solidFill>
                  <a:srgbClr val="008000"/>
                </a:solidFill>
                <a:effectLst/>
                <a:latin typeface="Helvetica" pitchFamily="2" charset="0"/>
              </a:rPr>
              <a:t>// </a:t>
            </a:r>
            <a:r>
              <a:rPr lang="fr-CA" dirty="0" err="1">
                <a:solidFill>
                  <a:srgbClr val="008000"/>
                </a:solidFill>
                <a:effectLst/>
                <a:latin typeface="Helvetica" pitchFamily="2" charset="0"/>
              </a:rPr>
              <a:t>Ctor</a:t>
            </a:r>
            <a:r>
              <a:rPr lang="fr-CA" dirty="0">
                <a:solidFill>
                  <a:srgbClr val="008000"/>
                </a:solidFill>
                <a:effectLst/>
                <a:latin typeface="Helvetica" pitchFamily="2" charset="0"/>
              </a:rPr>
              <a:t> par défaut</a:t>
            </a:r>
          </a:p>
          <a:p>
            <a:pPr lvl="1"/>
            <a:r>
              <a:rPr lang="fr-CA" dirty="0" err="1">
                <a:effectLst/>
                <a:latin typeface="Helvetica" pitchFamily="2" charset="0"/>
              </a:rPr>
              <a:t>Televiseur</a:t>
            </a:r>
            <a:r>
              <a:rPr lang="fr-CA" dirty="0">
                <a:effectLst/>
                <a:latin typeface="Helvetica" pitchFamily="2" charset="0"/>
              </a:rPr>
              <a:t>();</a:t>
            </a:r>
          </a:p>
          <a:p>
            <a:pPr lvl="1"/>
            <a:r>
              <a:rPr lang="fr-CA" dirty="0">
                <a:solidFill>
                  <a:srgbClr val="008000"/>
                </a:solidFill>
                <a:effectLst/>
                <a:latin typeface="Helvetica" pitchFamily="2" charset="0"/>
              </a:rPr>
              <a:t>// </a:t>
            </a:r>
            <a:r>
              <a:rPr lang="fr-CA" dirty="0" err="1">
                <a:solidFill>
                  <a:srgbClr val="008000"/>
                </a:solidFill>
                <a:effectLst/>
                <a:latin typeface="Helvetica" pitchFamily="2" charset="0"/>
              </a:rPr>
              <a:t>Ctor</a:t>
            </a:r>
            <a:r>
              <a:rPr lang="fr-CA" dirty="0">
                <a:solidFill>
                  <a:srgbClr val="008000"/>
                </a:solidFill>
                <a:effectLst/>
                <a:latin typeface="Helvetica" pitchFamily="2" charset="0"/>
              </a:rPr>
              <a:t> par copie</a:t>
            </a:r>
          </a:p>
          <a:p>
            <a:pPr lvl="1"/>
            <a:r>
              <a:rPr lang="fr-CA" dirty="0" err="1">
                <a:effectLst/>
                <a:latin typeface="Helvetica" pitchFamily="2" charset="0"/>
              </a:rPr>
              <a:t>Televiseur</a:t>
            </a:r>
            <a:r>
              <a:rPr lang="fr-CA" dirty="0">
                <a:effectLst/>
                <a:latin typeface="Helvetica" pitchFamily="2" charset="0"/>
              </a:rPr>
              <a:t>(</a:t>
            </a:r>
            <a:r>
              <a:rPr lang="fr-CA" dirty="0" err="1">
                <a:solidFill>
                  <a:srgbClr val="0000FF"/>
                </a:solidFill>
                <a:effectLst/>
                <a:latin typeface="Helvetica" pitchFamily="2" charset="0"/>
              </a:rPr>
              <a:t>const</a:t>
            </a:r>
            <a:r>
              <a:rPr lang="fr-CA" dirty="0">
                <a:effectLst/>
                <a:latin typeface="Helvetica" pitchFamily="2" charset="0"/>
              </a:rPr>
              <a:t> </a:t>
            </a:r>
            <a:r>
              <a:rPr lang="fr-CA" dirty="0" err="1">
                <a:solidFill>
                  <a:srgbClr val="2B91AF"/>
                </a:solidFill>
                <a:effectLst/>
                <a:latin typeface="Helvetica" pitchFamily="2" charset="0"/>
              </a:rPr>
              <a:t>Televiseur</a:t>
            </a:r>
            <a:r>
              <a:rPr lang="fr-CA" dirty="0">
                <a:effectLst/>
                <a:latin typeface="Helvetica" pitchFamily="2" charset="0"/>
              </a:rPr>
              <a:t>&amp; </a:t>
            </a:r>
            <a:r>
              <a:rPr lang="fr-CA" dirty="0" err="1">
                <a:solidFill>
                  <a:srgbClr val="808080"/>
                </a:solidFill>
                <a:effectLst/>
                <a:latin typeface="Helvetica" pitchFamily="2" charset="0"/>
              </a:rPr>
              <a:t>p_objetACopier</a:t>
            </a:r>
            <a:r>
              <a:rPr lang="fr-CA" dirty="0">
                <a:effectLst/>
                <a:latin typeface="Helvetica" pitchFamily="2" charset="0"/>
              </a:rPr>
              <a:t>);</a:t>
            </a:r>
          </a:p>
          <a:p>
            <a:pPr lvl="1"/>
            <a:r>
              <a:rPr lang="fr-CA" dirty="0">
                <a:solidFill>
                  <a:srgbClr val="008000"/>
                </a:solidFill>
                <a:effectLst/>
                <a:latin typeface="Helvetica" pitchFamily="2" charset="0"/>
              </a:rPr>
              <a:t>// </a:t>
            </a:r>
            <a:r>
              <a:rPr lang="fr-CA" dirty="0" err="1">
                <a:solidFill>
                  <a:srgbClr val="008000"/>
                </a:solidFill>
                <a:effectLst/>
                <a:latin typeface="Helvetica" pitchFamily="2" charset="0"/>
              </a:rPr>
              <a:t>Ctor</a:t>
            </a:r>
            <a:r>
              <a:rPr lang="fr-CA" dirty="0">
                <a:solidFill>
                  <a:srgbClr val="008000"/>
                </a:solidFill>
                <a:effectLst/>
                <a:latin typeface="Helvetica" pitchFamily="2" charset="0"/>
              </a:rPr>
              <a:t> par déplacement</a:t>
            </a:r>
          </a:p>
          <a:p>
            <a:pPr lvl="1"/>
            <a:r>
              <a:rPr lang="fr-CA" dirty="0" err="1">
                <a:effectLst/>
                <a:latin typeface="Helvetica" pitchFamily="2" charset="0"/>
              </a:rPr>
              <a:t>Televiseur</a:t>
            </a:r>
            <a:r>
              <a:rPr lang="fr-CA" dirty="0">
                <a:effectLst/>
                <a:latin typeface="Helvetica" pitchFamily="2" charset="0"/>
              </a:rPr>
              <a:t>(</a:t>
            </a:r>
            <a:r>
              <a:rPr lang="fr-CA" dirty="0" err="1">
                <a:solidFill>
                  <a:srgbClr val="2B91AF"/>
                </a:solidFill>
                <a:effectLst/>
                <a:latin typeface="Helvetica" pitchFamily="2" charset="0"/>
              </a:rPr>
              <a:t>Televiseur</a:t>
            </a:r>
            <a:r>
              <a:rPr lang="fr-CA" dirty="0">
                <a:effectLst/>
                <a:latin typeface="Helvetica" pitchFamily="2" charset="0"/>
              </a:rPr>
              <a:t>&amp;&amp; </a:t>
            </a:r>
            <a:r>
              <a:rPr lang="fr-CA" dirty="0" err="1">
                <a:solidFill>
                  <a:srgbClr val="808080"/>
                </a:solidFill>
                <a:effectLst/>
                <a:latin typeface="Helvetica" pitchFamily="2" charset="0"/>
              </a:rPr>
              <a:t>p_rvalue</a:t>
            </a:r>
            <a:r>
              <a:rPr lang="fr-CA" dirty="0">
                <a:effectLst/>
                <a:latin typeface="Helvetica" pitchFamily="2" charset="0"/>
              </a:rPr>
              <a:t>);</a:t>
            </a:r>
          </a:p>
          <a:p>
            <a:pPr lvl="1"/>
            <a:r>
              <a:rPr lang="fr-CA" dirty="0">
                <a:solidFill>
                  <a:srgbClr val="008000"/>
                </a:solidFill>
                <a:effectLst/>
                <a:latin typeface="Helvetica" pitchFamily="2" charset="0"/>
              </a:rPr>
              <a:t>// </a:t>
            </a:r>
            <a:r>
              <a:rPr lang="fr-CA" dirty="0" err="1">
                <a:solidFill>
                  <a:srgbClr val="008000"/>
                </a:solidFill>
                <a:effectLst/>
                <a:latin typeface="Helvetica" pitchFamily="2" charset="0"/>
              </a:rPr>
              <a:t>Ctor</a:t>
            </a:r>
            <a:r>
              <a:rPr lang="fr-CA" dirty="0">
                <a:solidFill>
                  <a:srgbClr val="008000"/>
                </a:solidFill>
                <a:effectLst/>
                <a:latin typeface="Helvetica" pitchFamily="2" charset="0"/>
              </a:rPr>
              <a:t> d'initialisation avec un paramètre qui a une valeur par défaut</a:t>
            </a:r>
          </a:p>
          <a:p>
            <a:pPr lvl="1"/>
            <a:r>
              <a:rPr lang="fr-CA" dirty="0" err="1">
                <a:solidFill>
                  <a:srgbClr val="000000"/>
                </a:solidFill>
                <a:effectLst/>
                <a:latin typeface="Helvetica" pitchFamily="2" charset="0"/>
              </a:rPr>
              <a:t>Televiseur</a:t>
            </a:r>
            <a:r>
              <a:rPr lang="fr-CA" dirty="0">
                <a:solidFill>
                  <a:srgbClr val="000000"/>
                </a:solidFill>
                <a:effectLst/>
                <a:latin typeface="Helvetica" pitchFamily="2" charset="0"/>
              </a:rPr>
              <a:t>(</a:t>
            </a:r>
            <a:r>
              <a:rPr lang="fr-CA" dirty="0" err="1">
                <a:solidFill>
                  <a:srgbClr val="0000FF"/>
                </a:solidFill>
                <a:effectLst/>
                <a:latin typeface="Helvetica" pitchFamily="2" charset="0"/>
              </a:rPr>
              <a:t>int</a:t>
            </a:r>
            <a:r>
              <a:rPr lang="fr-CA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fr-CA" dirty="0" err="1">
                <a:solidFill>
                  <a:srgbClr val="808080"/>
                </a:solidFill>
                <a:effectLst/>
                <a:latin typeface="Helvetica" pitchFamily="2" charset="0"/>
              </a:rPr>
              <a:t>p_canalActuel</a:t>
            </a:r>
            <a:r>
              <a:rPr lang="fr-CA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fr-CA" dirty="0" err="1">
                <a:solidFill>
                  <a:srgbClr val="0000FF"/>
                </a:solidFill>
                <a:effectLst/>
                <a:latin typeface="Helvetica" pitchFamily="2" charset="0"/>
              </a:rPr>
              <a:t>int</a:t>
            </a:r>
            <a:r>
              <a:rPr lang="fr-CA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fr-CA" dirty="0" err="1">
                <a:solidFill>
                  <a:srgbClr val="808080"/>
                </a:solidFill>
                <a:effectLst/>
                <a:latin typeface="Helvetica" pitchFamily="2" charset="0"/>
              </a:rPr>
              <a:t>p_volume</a:t>
            </a:r>
            <a:r>
              <a:rPr lang="fr-CA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fr-CA" dirty="0" err="1">
                <a:solidFill>
                  <a:srgbClr val="0000FF"/>
                </a:solidFill>
                <a:effectLst/>
                <a:latin typeface="Helvetica" pitchFamily="2" charset="0"/>
              </a:rPr>
              <a:t>bool</a:t>
            </a:r>
            <a:r>
              <a:rPr lang="fr-CA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fr-CA" dirty="0" err="1">
                <a:solidFill>
                  <a:srgbClr val="808080"/>
                </a:solidFill>
                <a:effectLst/>
                <a:latin typeface="Helvetica" pitchFamily="2" charset="0"/>
              </a:rPr>
              <a:t>p_estAllume</a:t>
            </a:r>
            <a:r>
              <a:rPr lang="fr-CA" dirty="0">
                <a:solidFill>
                  <a:srgbClr val="000000"/>
                </a:solidFill>
                <a:effectLst/>
                <a:latin typeface="Helvetica" pitchFamily="2" charset="0"/>
              </a:rPr>
              <a:t> = </a:t>
            </a:r>
            <a:r>
              <a:rPr lang="fr-CA" dirty="0">
                <a:solidFill>
                  <a:srgbClr val="0000FF"/>
                </a:solidFill>
                <a:effectLst/>
                <a:latin typeface="Helvetica" pitchFamily="2" charset="0"/>
              </a:rPr>
              <a:t>false</a:t>
            </a:r>
            <a:r>
              <a:rPr lang="fr-CA" dirty="0">
                <a:solidFill>
                  <a:srgbClr val="000000"/>
                </a:solidFill>
                <a:effectLst/>
                <a:latin typeface="Helvetica" pitchFamily="2" charset="0"/>
              </a:rPr>
              <a:t>);</a:t>
            </a:r>
            <a:endParaRPr lang="fr-CA" dirty="0">
              <a:solidFill>
                <a:srgbClr val="808080"/>
              </a:solidFill>
              <a:effectLst/>
              <a:latin typeface="Helvetica" pitchFamily="2" charset="0"/>
            </a:endParaRPr>
          </a:p>
          <a:p>
            <a:pPr lvl="1"/>
            <a:r>
              <a:rPr lang="fr-CA" dirty="0">
                <a:solidFill>
                  <a:srgbClr val="008000"/>
                </a:solidFill>
                <a:effectLst/>
                <a:latin typeface="Helvetica" pitchFamily="2" charset="0"/>
              </a:rPr>
              <a:t>// Destructeur. Il n'y a jamais de paramètres</a:t>
            </a:r>
          </a:p>
          <a:p>
            <a:pPr lvl="1"/>
            <a:r>
              <a:rPr lang="fr-CA" dirty="0">
                <a:effectLst/>
                <a:latin typeface="Helvetica" pitchFamily="2" charset="0"/>
              </a:rPr>
              <a:t>~</a:t>
            </a:r>
            <a:r>
              <a:rPr lang="fr-CA" dirty="0" err="1">
                <a:effectLst/>
                <a:latin typeface="Helvetica" pitchFamily="2" charset="0"/>
              </a:rPr>
              <a:t>Televiseur</a:t>
            </a:r>
            <a:r>
              <a:rPr lang="fr-CA" dirty="0">
                <a:effectLst/>
                <a:latin typeface="Helvetica" pitchFamily="2" charset="0"/>
              </a:rPr>
              <a:t>();</a:t>
            </a:r>
            <a:br>
              <a:rPr lang="fr-CA" dirty="0">
                <a:effectLst/>
                <a:latin typeface="Helvetica" pitchFamily="2" charset="0"/>
              </a:rPr>
            </a:br>
            <a:endParaRPr lang="fr-CA" dirty="0">
              <a:effectLst/>
              <a:latin typeface="Helvetica" pitchFamily="2" charset="0"/>
            </a:endParaRPr>
          </a:p>
          <a:p>
            <a:pPr lvl="1"/>
            <a:r>
              <a:rPr lang="fr-CA" dirty="0">
                <a:solidFill>
                  <a:srgbClr val="008000"/>
                </a:solidFill>
                <a:effectLst/>
                <a:latin typeface="Helvetica" pitchFamily="2" charset="0"/>
              </a:rPr>
              <a:t>// Opérateur d'affectation</a:t>
            </a:r>
          </a:p>
          <a:p>
            <a:pPr lvl="1"/>
            <a:r>
              <a:rPr lang="fr-CA" dirty="0" err="1">
                <a:solidFill>
                  <a:srgbClr val="2B91AF"/>
                </a:solidFill>
                <a:effectLst/>
                <a:latin typeface="Helvetica" pitchFamily="2" charset="0"/>
              </a:rPr>
              <a:t>Televiseur</a:t>
            </a:r>
            <a:r>
              <a:rPr lang="fr-CA" dirty="0">
                <a:solidFill>
                  <a:srgbClr val="000000"/>
                </a:solidFill>
                <a:effectLst/>
                <a:latin typeface="Helvetica" pitchFamily="2" charset="0"/>
              </a:rPr>
              <a:t>&amp; </a:t>
            </a:r>
            <a:r>
              <a:rPr lang="fr-CA" dirty="0" err="1">
                <a:solidFill>
                  <a:srgbClr val="008080"/>
                </a:solidFill>
                <a:effectLst/>
                <a:latin typeface="Helvetica" pitchFamily="2" charset="0"/>
              </a:rPr>
              <a:t>operator</a:t>
            </a:r>
            <a:r>
              <a:rPr lang="fr-CA" dirty="0">
                <a:solidFill>
                  <a:srgbClr val="008080"/>
                </a:solidFill>
                <a:effectLst/>
                <a:latin typeface="Helvetica" pitchFamily="2" charset="0"/>
              </a:rPr>
              <a:t>=</a:t>
            </a:r>
            <a:r>
              <a:rPr lang="fr-CA" dirty="0">
                <a:solidFill>
                  <a:srgbClr val="000000"/>
                </a:solidFill>
                <a:effectLst/>
                <a:latin typeface="Helvetica" pitchFamily="2" charset="0"/>
              </a:rPr>
              <a:t>(</a:t>
            </a:r>
            <a:r>
              <a:rPr lang="fr-CA" dirty="0" err="1">
                <a:solidFill>
                  <a:srgbClr val="0000FF"/>
                </a:solidFill>
                <a:effectLst/>
                <a:latin typeface="Helvetica" pitchFamily="2" charset="0"/>
              </a:rPr>
              <a:t>const</a:t>
            </a:r>
            <a:r>
              <a:rPr lang="fr-CA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fr-CA" dirty="0" err="1">
                <a:solidFill>
                  <a:srgbClr val="2B91AF"/>
                </a:solidFill>
                <a:effectLst/>
                <a:latin typeface="Helvetica" pitchFamily="2" charset="0"/>
              </a:rPr>
              <a:t>Televiseur</a:t>
            </a:r>
            <a:r>
              <a:rPr lang="fr-CA" dirty="0">
                <a:solidFill>
                  <a:srgbClr val="000000"/>
                </a:solidFill>
                <a:effectLst/>
                <a:latin typeface="Helvetica" pitchFamily="2" charset="0"/>
              </a:rPr>
              <a:t>&amp; </a:t>
            </a:r>
            <a:r>
              <a:rPr lang="fr-CA" dirty="0" err="1">
                <a:solidFill>
                  <a:srgbClr val="808080"/>
                </a:solidFill>
                <a:effectLst/>
                <a:latin typeface="Helvetica" pitchFamily="2" charset="0"/>
              </a:rPr>
              <a:t>p_objetAAffecter</a:t>
            </a:r>
            <a:r>
              <a:rPr lang="fr-CA" dirty="0">
                <a:solidFill>
                  <a:srgbClr val="000000"/>
                </a:solidFill>
                <a:effectLst/>
                <a:latin typeface="Helvetica" pitchFamily="2" charset="0"/>
              </a:rPr>
              <a:t>);</a:t>
            </a:r>
            <a:endParaRPr lang="fr-CA" dirty="0">
              <a:solidFill>
                <a:srgbClr val="2B91AF"/>
              </a:solidFill>
              <a:effectLst/>
              <a:latin typeface="Helvetica" pitchFamily="2" charset="0"/>
            </a:endParaRPr>
          </a:p>
          <a:p>
            <a:pPr lvl="1"/>
            <a:r>
              <a:rPr lang="fr-CA" dirty="0" err="1">
                <a:solidFill>
                  <a:srgbClr val="2B91AF"/>
                </a:solidFill>
                <a:effectLst/>
                <a:latin typeface="Helvetica" pitchFamily="2" charset="0"/>
              </a:rPr>
              <a:t>Televiseur</a:t>
            </a:r>
            <a:r>
              <a:rPr lang="fr-CA" dirty="0">
                <a:solidFill>
                  <a:srgbClr val="000000"/>
                </a:solidFill>
                <a:effectLst/>
                <a:latin typeface="Helvetica" pitchFamily="2" charset="0"/>
              </a:rPr>
              <a:t>&amp; </a:t>
            </a:r>
            <a:r>
              <a:rPr lang="fr-CA" dirty="0" err="1">
                <a:solidFill>
                  <a:srgbClr val="008080"/>
                </a:solidFill>
                <a:effectLst/>
                <a:latin typeface="Helvetica" pitchFamily="2" charset="0"/>
              </a:rPr>
              <a:t>operator</a:t>
            </a:r>
            <a:r>
              <a:rPr lang="fr-CA" dirty="0">
                <a:solidFill>
                  <a:srgbClr val="008080"/>
                </a:solidFill>
                <a:effectLst/>
                <a:latin typeface="Helvetica" pitchFamily="2" charset="0"/>
              </a:rPr>
              <a:t>=</a:t>
            </a:r>
            <a:r>
              <a:rPr lang="fr-CA" dirty="0">
                <a:solidFill>
                  <a:srgbClr val="000000"/>
                </a:solidFill>
                <a:effectLst/>
                <a:latin typeface="Helvetica" pitchFamily="2" charset="0"/>
              </a:rPr>
              <a:t>(</a:t>
            </a:r>
            <a:r>
              <a:rPr lang="fr-CA" dirty="0" err="1">
                <a:solidFill>
                  <a:srgbClr val="2B91AF"/>
                </a:solidFill>
                <a:effectLst/>
                <a:latin typeface="Helvetica" pitchFamily="2" charset="0"/>
              </a:rPr>
              <a:t>Televiseur</a:t>
            </a:r>
            <a:r>
              <a:rPr lang="fr-CA" dirty="0">
                <a:solidFill>
                  <a:srgbClr val="000000"/>
                </a:solidFill>
                <a:effectLst/>
                <a:latin typeface="Helvetica" pitchFamily="2" charset="0"/>
              </a:rPr>
              <a:t>&amp;&amp; </a:t>
            </a:r>
            <a:r>
              <a:rPr lang="fr-CA" dirty="0" err="1">
                <a:solidFill>
                  <a:srgbClr val="808080"/>
                </a:solidFill>
                <a:effectLst/>
                <a:latin typeface="Helvetica" pitchFamily="2" charset="0"/>
              </a:rPr>
              <a:t>p_objetAAffecter</a:t>
            </a:r>
            <a:r>
              <a:rPr lang="fr-CA" dirty="0">
                <a:solidFill>
                  <a:srgbClr val="000000"/>
                </a:solidFill>
                <a:effectLst/>
                <a:latin typeface="Helvetica" pitchFamily="2" charset="0"/>
              </a:rPr>
              <a:t>);</a:t>
            </a:r>
            <a:endParaRPr lang="fr-CA" dirty="0">
              <a:solidFill>
                <a:srgbClr val="2B91AF"/>
              </a:solidFill>
              <a:effectLst/>
              <a:latin typeface="Helvetica" pitchFamily="2" charset="0"/>
            </a:endParaRPr>
          </a:p>
          <a:p>
            <a:pPr lvl="1"/>
            <a:endParaRPr lang="fr-CA" dirty="0">
              <a:effectLst/>
              <a:latin typeface="Helvetica" pitchFamily="2" charset="0"/>
            </a:endParaRPr>
          </a:p>
          <a:p>
            <a:pPr lvl="1"/>
            <a:r>
              <a:rPr lang="fr-CA" dirty="0" err="1">
                <a:solidFill>
                  <a:srgbClr val="0000FF"/>
                </a:solidFill>
                <a:effectLst/>
                <a:latin typeface="Helvetica" pitchFamily="2" charset="0"/>
              </a:rPr>
              <a:t>void</a:t>
            </a:r>
            <a:r>
              <a:rPr lang="fr-CA" dirty="0">
                <a:effectLst/>
                <a:latin typeface="Helvetica" pitchFamily="2" charset="0"/>
              </a:rPr>
              <a:t> volume(</a:t>
            </a:r>
            <a:r>
              <a:rPr lang="fr-CA" dirty="0" err="1">
                <a:solidFill>
                  <a:srgbClr val="0000FF"/>
                </a:solidFill>
                <a:effectLst/>
                <a:latin typeface="Helvetica" pitchFamily="2" charset="0"/>
              </a:rPr>
              <a:t>const</a:t>
            </a:r>
            <a:r>
              <a:rPr lang="fr-CA" dirty="0">
                <a:effectLst/>
                <a:latin typeface="Helvetica" pitchFamily="2" charset="0"/>
              </a:rPr>
              <a:t> </a:t>
            </a:r>
            <a:r>
              <a:rPr lang="fr-CA" dirty="0" err="1">
                <a:solidFill>
                  <a:srgbClr val="0000FF"/>
                </a:solidFill>
                <a:effectLst/>
                <a:latin typeface="Helvetica" pitchFamily="2" charset="0"/>
              </a:rPr>
              <a:t>int</a:t>
            </a:r>
            <a:r>
              <a:rPr lang="fr-CA" dirty="0">
                <a:effectLst/>
                <a:latin typeface="Helvetica" pitchFamily="2" charset="0"/>
              </a:rPr>
              <a:t>&amp; </a:t>
            </a:r>
            <a:r>
              <a:rPr lang="fr-CA" dirty="0" err="1">
                <a:solidFill>
                  <a:srgbClr val="808080"/>
                </a:solidFill>
                <a:effectLst/>
                <a:latin typeface="Helvetica" pitchFamily="2" charset="0"/>
              </a:rPr>
              <a:t>p_volume</a:t>
            </a:r>
            <a:r>
              <a:rPr lang="fr-CA" dirty="0">
                <a:effectLst/>
                <a:latin typeface="Helvetica" pitchFamily="2" charset="0"/>
              </a:rPr>
              <a:t>);</a:t>
            </a:r>
          </a:p>
          <a:p>
            <a:pPr lvl="1"/>
            <a:r>
              <a:rPr lang="fr-CA" dirty="0" err="1">
                <a:solidFill>
                  <a:srgbClr val="0000FF"/>
                </a:solidFill>
                <a:effectLst/>
                <a:latin typeface="Helvetica" pitchFamily="2" charset="0"/>
              </a:rPr>
              <a:t>int</a:t>
            </a:r>
            <a:r>
              <a:rPr lang="fr-CA" dirty="0">
                <a:effectLst/>
                <a:latin typeface="Helvetica" pitchFamily="2" charset="0"/>
              </a:rPr>
              <a:t> volume() </a:t>
            </a:r>
            <a:r>
              <a:rPr lang="fr-CA" dirty="0" err="1">
                <a:solidFill>
                  <a:srgbClr val="0000FF"/>
                </a:solidFill>
                <a:effectLst/>
                <a:latin typeface="Helvetica" pitchFamily="2" charset="0"/>
              </a:rPr>
              <a:t>const</a:t>
            </a:r>
            <a:r>
              <a:rPr lang="fr-CA" dirty="0">
                <a:effectLst/>
                <a:latin typeface="Helvetica" pitchFamily="2" charset="0"/>
              </a:rPr>
              <a:t>;</a:t>
            </a:r>
          </a:p>
          <a:p>
            <a:pPr lvl="1"/>
            <a:endParaRPr lang="fr-CA" dirty="0">
              <a:effectLst/>
              <a:latin typeface="Helvetica" pitchFamily="2" charset="0"/>
            </a:endParaRPr>
          </a:p>
          <a:p>
            <a:pPr lvl="1"/>
            <a:r>
              <a:rPr lang="fr-CA" dirty="0" err="1">
                <a:solidFill>
                  <a:srgbClr val="0000FF"/>
                </a:solidFill>
                <a:effectLst/>
                <a:latin typeface="Helvetica" pitchFamily="2" charset="0"/>
              </a:rPr>
              <a:t>void</a:t>
            </a:r>
            <a:r>
              <a:rPr lang="fr-CA" dirty="0">
                <a:effectLst/>
                <a:latin typeface="Helvetica" pitchFamily="2" charset="0"/>
              </a:rPr>
              <a:t> </a:t>
            </a:r>
            <a:r>
              <a:rPr lang="fr-CA" dirty="0" err="1">
                <a:effectLst/>
                <a:latin typeface="Helvetica" pitchFamily="2" charset="0"/>
              </a:rPr>
              <a:t>changerCanal</a:t>
            </a:r>
            <a:r>
              <a:rPr lang="fr-CA" dirty="0">
                <a:effectLst/>
                <a:latin typeface="Helvetica" pitchFamily="2" charset="0"/>
              </a:rPr>
              <a:t>(</a:t>
            </a:r>
            <a:r>
              <a:rPr lang="fr-CA" dirty="0" err="1">
                <a:solidFill>
                  <a:srgbClr val="0000FF"/>
                </a:solidFill>
                <a:effectLst/>
                <a:latin typeface="Helvetica" pitchFamily="2" charset="0"/>
              </a:rPr>
              <a:t>const</a:t>
            </a:r>
            <a:r>
              <a:rPr lang="fr-CA" dirty="0">
                <a:effectLst/>
                <a:latin typeface="Helvetica" pitchFamily="2" charset="0"/>
              </a:rPr>
              <a:t> </a:t>
            </a:r>
            <a:r>
              <a:rPr lang="fr-CA" dirty="0" err="1">
                <a:solidFill>
                  <a:srgbClr val="0000FF"/>
                </a:solidFill>
                <a:effectLst/>
                <a:latin typeface="Helvetica" pitchFamily="2" charset="0"/>
              </a:rPr>
              <a:t>int</a:t>
            </a:r>
            <a:r>
              <a:rPr lang="fr-CA" dirty="0">
                <a:effectLst/>
                <a:latin typeface="Helvetica" pitchFamily="2" charset="0"/>
              </a:rPr>
              <a:t>&amp; </a:t>
            </a:r>
            <a:r>
              <a:rPr lang="fr-CA" dirty="0" err="1">
                <a:solidFill>
                  <a:srgbClr val="808080"/>
                </a:solidFill>
                <a:effectLst/>
                <a:latin typeface="Helvetica" pitchFamily="2" charset="0"/>
              </a:rPr>
              <a:t>p_canal</a:t>
            </a:r>
            <a:r>
              <a:rPr lang="fr-CA" dirty="0">
                <a:effectLst/>
                <a:latin typeface="Helvetica" pitchFamily="2" charset="0"/>
              </a:rPr>
              <a:t>);</a:t>
            </a:r>
          </a:p>
          <a:p>
            <a:pPr lvl="1"/>
            <a:r>
              <a:rPr lang="fr-CA" dirty="0" err="1">
                <a:solidFill>
                  <a:srgbClr val="0000FF"/>
                </a:solidFill>
                <a:effectLst/>
                <a:latin typeface="Helvetica" pitchFamily="2" charset="0"/>
              </a:rPr>
              <a:t>int</a:t>
            </a:r>
            <a:r>
              <a:rPr lang="fr-CA" dirty="0">
                <a:effectLst/>
                <a:latin typeface="Helvetica" pitchFamily="2" charset="0"/>
              </a:rPr>
              <a:t> canal() </a:t>
            </a:r>
            <a:r>
              <a:rPr lang="fr-CA" dirty="0" err="1">
                <a:solidFill>
                  <a:srgbClr val="0000FF"/>
                </a:solidFill>
                <a:effectLst/>
                <a:latin typeface="Helvetica" pitchFamily="2" charset="0"/>
              </a:rPr>
              <a:t>const</a:t>
            </a:r>
            <a:r>
              <a:rPr lang="fr-CA" dirty="0">
                <a:effectLst/>
                <a:latin typeface="Helvetica" pitchFamily="2" charset="0"/>
              </a:rPr>
              <a:t>;</a:t>
            </a:r>
            <a:br>
              <a:rPr lang="fr-CA" dirty="0">
                <a:effectLst/>
                <a:latin typeface="Helvetica" pitchFamily="2" charset="0"/>
              </a:rPr>
            </a:br>
            <a:endParaRPr lang="fr-CA" dirty="0">
              <a:effectLst/>
              <a:latin typeface="Helvetica" pitchFamily="2" charset="0"/>
            </a:endParaRPr>
          </a:p>
          <a:p>
            <a:pPr lvl="1"/>
            <a:r>
              <a:rPr lang="fr-CA" dirty="0" err="1">
                <a:solidFill>
                  <a:srgbClr val="0000FF"/>
                </a:solidFill>
                <a:effectLst/>
                <a:latin typeface="Helvetica" pitchFamily="2" charset="0"/>
              </a:rPr>
              <a:t>bool</a:t>
            </a:r>
            <a:r>
              <a:rPr lang="fr-CA" dirty="0">
                <a:effectLst/>
                <a:latin typeface="Helvetica" pitchFamily="2" charset="0"/>
              </a:rPr>
              <a:t> </a:t>
            </a:r>
            <a:r>
              <a:rPr lang="fr-CA" dirty="0" err="1">
                <a:effectLst/>
                <a:latin typeface="Helvetica" pitchFamily="2" charset="0"/>
              </a:rPr>
              <a:t>estAllume</a:t>
            </a:r>
            <a:r>
              <a:rPr lang="fr-CA" dirty="0">
                <a:effectLst/>
                <a:latin typeface="Helvetica" pitchFamily="2" charset="0"/>
              </a:rPr>
              <a:t>() </a:t>
            </a:r>
            <a:r>
              <a:rPr lang="fr-CA" dirty="0" err="1">
                <a:solidFill>
                  <a:srgbClr val="0000FF"/>
                </a:solidFill>
                <a:effectLst/>
                <a:latin typeface="Helvetica" pitchFamily="2" charset="0"/>
              </a:rPr>
              <a:t>const</a:t>
            </a:r>
            <a:r>
              <a:rPr lang="fr-CA" dirty="0">
                <a:effectLst/>
                <a:latin typeface="Helvetica" pitchFamily="2" charset="0"/>
              </a:rPr>
              <a:t>;</a:t>
            </a:r>
          </a:p>
          <a:p>
            <a:pPr lvl="1"/>
            <a:r>
              <a:rPr lang="fr-CA" dirty="0" err="1">
                <a:solidFill>
                  <a:srgbClr val="0000FF"/>
                </a:solidFill>
                <a:effectLst/>
                <a:latin typeface="Helvetica" pitchFamily="2" charset="0"/>
              </a:rPr>
              <a:t>void</a:t>
            </a:r>
            <a:r>
              <a:rPr lang="fr-CA" dirty="0">
                <a:effectLst/>
                <a:latin typeface="Helvetica" pitchFamily="2" charset="0"/>
              </a:rPr>
              <a:t> allumer();</a:t>
            </a:r>
          </a:p>
          <a:p>
            <a:pPr lvl="1"/>
            <a:r>
              <a:rPr lang="fr-CA" dirty="0" err="1">
                <a:solidFill>
                  <a:srgbClr val="0000FF"/>
                </a:solidFill>
                <a:effectLst/>
                <a:latin typeface="Helvetica" pitchFamily="2" charset="0"/>
              </a:rPr>
              <a:t>void</a:t>
            </a:r>
            <a:r>
              <a:rPr lang="fr-CA" dirty="0">
                <a:effectLst/>
                <a:latin typeface="Helvetica" pitchFamily="2" charset="0"/>
              </a:rPr>
              <a:t> </a:t>
            </a:r>
            <a:r>
              <a:rPr lang="fr-CA" dirty="0" err="1">
                <a:effectLst/>
                <a:latin typeface="Helvetica" pitchFamily="2" charset="0"/>
              </a:rPr>
              <a:t>eteindre</a:t>
            </a:r>
            <a:r>
              <a:rPr lang="fr-CA" dirty="0">
                <a:effectLst/>
                <a:latin typeface="Helvetica" pitchFamily="2" charset="0"/>
              </a:rPr>
              <a:t>();</a:t>
            </a:r>
          </a:p>
          <a:p>
            <a:r>
              <a:rPr lang="fr-CA" dirty="0" err="1">
                <a:solidFill>
                  <a:srgbClr val="0000FF"/>
                </a:solidFill>
                <a:effectLst/>
                <a:latin typeface="Helvetica" pitchFamily="2" charset="0"/>
              </a:rPr>
              <a:t>protected</a:t>
            </a:r>
            <a:r>
              <a:rPr lang="fr-CA" dirty="0">
                <a:solidFill>
                  <a:srgbClr val="000000"/>
                </a:solidFill>
                <a:effectLst/>
                <a:latin typeface="Helvetica" pitchFamily="2" charset="0"/>
              </a:rPr>
              <a:t>:</a:t>
            </a:r>
          </a:p>
          <a:p>
            <a:endParaRPr lang="fr-CA" dirty="0">
              <a:solidFill>
                <a:srgbClr val="0000FF"/>
              </a:solidFill>
              <a:effectLst/>
              <a:latin typeface="Helvetica" pitchFamily="2" charset="0"/>
            </a:endParaRPr>
          </a:p>
          <a:p>
            <a:r>
              <a:rPr lang="fr-CA" dirty="0" err="1">
                <a:solidFill>
                  <a:srgbClr val="0000FF"/>
                </a:solidFill>
                <a:effectLst/>
                <a:latin typeface="Helvetica" pitchFamily="2" charset="0"/>
              </a:rPr>
              <a:t>private</a:t>
            </a:r>
            <a:r>
              <a:rPr lang="fr-CA" dirty="0">
                <a:solidFill>
                  <a:srgbClr val="000000"/>
                </a:solidFill>
                <a:effectLst/>
                <a:latin typeface="Helvetica" pitchFamily="2" charset="0"/>
              </a:rPr>
              <a:t>:</a:t>
            </a:r>
            <a:endParaRPr lang="fr-CA" dirty="0">
              <a:solidFill>
                <a:srgbClr val="0000FF"/>
              </a:solidFill>
              <a:effectLst/>
              <a:latin typeface="Helvetica" pitchFamily="2" charset="0"/>
            </a:endParaRPr>
          </a:p>
          <a:p>
            <a:pPr lvl="1"/>
            <a:r>
              <a:rPr lang="fr-CA" dirty="0" err="1">
                <a:solidFill>
                  <a:srgbClr val="0000FF"/>
                </a:solidFill>
                <a:effectLst/>
                <a:latin typeface="Helvetica" pitchFamily="2" charset="0"/>
              </a:rPr>
              <a:t>int</a:t>
            </a:r>
            <a:r>
              <a:rPr lang="fr-CA" dirty="0">
                <a:effectLst/>
                <a:latin typeface="Helvetica" pitchFamily="2" charset="0"/>
              </a:rPr>
              <a:t> </a:t>
            </a:r>
            <a:r>
              <a:rPr lang="fr-CA" dirty="0" err="1">
                <a:effectLst/>
                <a:latin typeface="Helvetica" pitchFamily="2" charset="0"/>
              </a:rPr>
              <a:t>m_canalActuel</a:t>
            </a:r>
            <a:r>
              <a:rPr lang="fr-CA" dirty="0">
                <a:effectLst/>
                <a:latin typeface="Helvetica" pitchFamily="2" charset="0"/>
              </a:rPr>
              <a:t>;</a:t>
            </a:r>
          </a:p>
          <a:p>
            <a:pPr lvl="1"/>
            <a:r>
              <a:rPr lang="fr-CA" dirty="0" err="1">
                <a:solidFill>
                  <a:srgbClr val="0000FF"/>
                </a:solidFill>
                <a:effectLst/>
                <a:latin typeface="Helvetica" pitchFamily="2" charset="0"/>
              </a:rPr>
              <a:t>int</a:t>
            </a:r>
            <a:r>
              <a:rPr lang="fr-CA" dirty="0">
                <a:effectLst/>
                <a:latin typeface="Helvetica" pitchFamily="2" charset="0"/>
              </a:rPr>
              <a:t> </a:t>
            </a:r>
            <a:r>
              <a:rPr lang="fr-CA" dirty="0" err="1">
                <a:effectLst/>
                <a:latin typeface="Helvetica" pitchFamily="2" charset="0"/>
              </a:rPr>
              <a:t>m_volume</a:t>
            </a:r>
            <a:r>
              <a:rPr lang="fr-CA" dirty="0">
                <a:effectLst/>
                <a:latin typeface="Helvetica" pitchFamily="2" charset="0"/>
              </a:rPr>
              <a:t>;</a:t>
            </a:r>
          </a:p>
          <a:p>
            <a:pPr lvl="1"/>
            <a:r>
              <a:rPr lang="fr-CA" dirty="0" err="1">
                <a:solidFill>
                  <a:srgbClr val="0000FF"/>
                </a:solidFill>
                <a:effectLst/>
                <a:latin typeface="Helvetica" pitchFamily="2" charset="0"/>
              </a:rPr>
              <a:t>bool</a:t>
            </a:r>
            <a:r>
              <a:rPr lang="fr-CA" dirty="0">
                <a:effectLst/>
                <a:latin typeface="Helvetica" pitchFamily="2" charset="0"/>
              </a:rPr>
              <a:t> </a:t>
            </a:r>
            <a:r>
              <a:rPr lang="fr-CA" dirty="0" err="1">
                <a:effectLst/>
                <a:latin typeface="Helvetica" pitchFamily="2" charset="0"/>
              </a:rPr>
              <a:t>m_estAllume</a:t>
            </a:r>
            <a:r>
              <a:rPr lang="fr-CA" dirty="0">
                <a:effectLst/>
                <a:latin typeface="Helvetica" pitchFamily="2" charset="0"/>
              </a:rPr>
              <a:t>;</a:t>
            </a:r>
          </a:p>
          <a:p>
            <a:r>
              <a:rPr lang="fr-CA" dirty="0">
                <a:effectLst/>
                <a:latin typeface="Helvetica" pitchFamily="2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3149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8BFFA-D561-B564-1515-F5CB5D59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– Constructeurs 1 / 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CE5783-857E-F418-24E1-F622993C2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Constructeur par défaut</a:t>
            </a:r>
          </a:p>
          <a:p>
            <a:pPr lvl="1"/>
            <a:r>
              <a:rPr lang="fr-FR" dirty="0"/>
              <a:t>Constructeur sans paramètre</a:t>
            </a:r>
          </a:p>
          <a:p>
            <a:pPr lvl="1"/>
            <a:r>
              <a:rPr lang="fr-FR" dirty="0"/>
              <a:t>Est créé automatiquement si vous ne déclarez pas d’autre constructeur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0CDEE607-3543-E938-065C-6C6114B03D1A}"/>
              </a:ext>
            </a:extLst>
          </p:cNvPr>
          <p:cNvGrpSpPr/>
          <p:nvPr/>
        </p:nvGrpSpPr>
        <p:grpSpPr>
          <a:xfrm>
            <a:off x="2107776" y="3259723"/>
            <a:ext cx="2755107" cy="2640241"/>
            <a:chOff x="445293" y="3097083"/>
            <a:chExt cx="2755107" cy="2640241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032EBB9B-44EA-A68A-03F3-54EA0A2BE6AC}"/>
                </a:ext>
              </a:extLst>
            </p:cNvPr>
            <p:cNvSpPr txBox="1"/>
            <p:nvPr/>
          </p:nvSpPr>
          <p:spPr>
            <a:xfrm>
              <a:off x="445293" y="3097083"/>
              <a:ext cx="1554957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Televiseur.h</a:t>
              </a:r>
              <a:endParaRPr lang="fr-FR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BF0732CB-6BF0-7390-B178-C72B55864FA6}"/>
                </a:ext>
              </a:extLst>
            </p:cNvPr>
            <p:cNvSpPr txBox="1"/>
            <p:nvPr/>
          </p:nvSpPr>
          <p:spPr>
            <a:xfrm>
              <a:off x="445293" y="3429000"/>
              <a:ext cx="2755107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fr-CA" sz="16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class</a:t>
              </a:r>
              <a:r>
                <a:rPr lang="fr-CA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CA" sz="1600" dirty="0" err="1">
                  <a:solidFill>
                    <a:srgbClr val="2B91A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Televiseur</a:t>
              </a:r>
              <a:r>
                <a:rPr lang="fr-CA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{</a:t>
              </a:r>
              <a:endParaRPr lang="fr-CA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CA" sz="16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fr-CA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endParaRPr lang="fr-CA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lvl="1"/>
              <a:r>
                <a:rPr lang="fr-CA" sz="16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Televiseur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();</a:t>
              </a:r>
            </a:p>
            <a:p>
              <a:pPr lvl="1"/>
              <a:r>
                <a:rPr lang="fr-CA" sz="160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 ...</a:t>
              </a:r>
            </a:p>
            <a:p>
              <a:r>
                <a:rPr lang="fr-CA" sz="160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fr-CA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endParaRPr lang="fr-CA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lvl="1"/>
              <a:r>
                <a:rPr lang="fr-CA" sz="160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CA" sz="16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m_canalActuel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pPr lvl="1"/>
              <a:r>
                <a:rPr lang="fr-CA" sz="160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CA" sz="16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m_volume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pPr lvl="1"/>
              <a:r>
                <a:rPr lang="fr-CA" sz="160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bool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CA" sz="16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m_estAllume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AE42EBC-85AE-E9CF-4413-1DD017AFBA4C}"/>
              </a:ext>
            </a:extLst>
          </p:cNvPr>
          <p:cNvGrpSpPr/>
          <p:nvPr/>
        </p:nvGrpSpPr>
        <p:grpSpPr>
          <a:xfrm>
            <a:off x="6387946" y="3259723"/>
            <a:ext cx="3696278" cy="2147827"/>
            <a:chOff x="4659446" y="3429000"/>
            <a:chExt cx="3696278" cy="2147827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D408D98-F6C4-D61B-B5DB-E475BD41F7A3}"/>
                </a:ext>
              </a:extLst>
            </p:cNvPr>
            <p:cNvSpPr txBox="1"/>
            <p:nvPr/>
          </p:nvSpPr>
          <p:spPr>
            <a:xfrm>
              <a:off x="4659446" y="3429000"/>
              <a:ext cx="177879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Televiseur.cpp</a:t>
              </a:r>
              <a:endParaRPr lang="fr-FR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AA57B25C-BFAE-64FA-DD1C-6C492C03314B}"/>
                </a:ext>
              </a:extLst>
            </p:cNvPr>
            <p:cNvSpPr txBox="1"/>
            <p:nvPr/>
          </p:nvSpPr>
          <p:spPr>
            <a:xfrm>
              <a:off x="4659446" y="3760945"/>
              <a:ext cx="3696278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fr-CA" sz="1600" dirty="0" err="1">
                  <a:solidFill>
                    <a:srgbClr val="2B91AF"/>
                  </a:solidFill>
                  <a:effectLst/>
                  <a:highlight>
                    <a:srgbClr val="FFFF00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Televiseur</a:t>
              </a:r>
              <a:r>
                <a:rPr lang="fr-CA" sz="1600" dirty="0">
                  <a:effectLst/>
                  <a:highlight>
                    <a:srgbClr val="FFFF00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::</a:t>
              </a:r>
              <a:r>
                <a:rPr lang="fr-CA" sz="16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Televiseur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() :</a:t>
              </a:r>
            </a:p>
            <a:p>
              <a:pPr lvl="1"/>
              <a:r>
                <a:rPr lang="fr-CA" sz="16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m_canalActuel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(1),</a:t>
              </a:r>
            </a:p>
            <a:p>
              <a:pPr lvl="1"/>
              <a:r>
                <a:rPr lang="fr-CA" sz="16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m_volume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(20),</a:t>
              </a:r>
            </a:p>
            <a:p>
              <a:pPr lvl="1"/>
              <a:r>
                <a:rPr lang="fr-CA" sz="16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m_estAllume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CA" sz="16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false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pPr lvl="1"/>
              <a:r>
                <a:rPr lang="fr-CA" sz="160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 ...</a:t>
              </a:r>
            </a:p>
            <a:p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90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8BFFA-D561-B564-1515-F5CB5D59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– Constructeurs 2 / 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CE5783-857E-F418-24E1-F622993C2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Constructeur d’initialisation</a:t>
            </a:r>
          </a:p>
          <a:p>
            <a:pPr lvl="1"/>
            <a:r>
              <a:rPr lang="fr-FR" dirty="0"/>
              <a:t>Constructeur avec paramètres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0CDEE607-3543-E938-065C-6C6114B03D1A}"/>
              </a:ext>
            </a:extLst>
          </p:cNvPr>
          <p:cNvGrpSpPr/>
          <p:nvPr/>
        </p:nvGrpSpPr>
        <p:grpSpPr>
          <a:xfrm>
            <a:off x="2" y="3037642"/>
            <a:ext cx="4351283" cy="2800767"/>
            <a:chOff x="445294" y="3090446"/>
            <a:chExt cx="2995706" cy="2800767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032EBB9B-44EA-A68A-03F3-54EA0A2BE6AC}"/>
                </a:ext>
              </a:extLst>
            </p:cNvPr>
            <p:cNvSpPr txBox="1"/>
            <p:nvPr/>
          </p:nvSpPr>
          <p:spPr>
            <a:xfrm>
              <a:off x="445294" y="3090446"/>
              <a:ext cx="1085401" cy="3451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Televiseur.h</a:t>
              </a:r>
              <a:endParaRPr lang="fr-FR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BF0732CB-6BF0-7390-B178-C72B55864FA6}"/>
                </a:ext>
              </a:extLst>
            </p:cNvPr>
            <p:cNvSpPr txBox="1"/>
            <p:nvPr/>
          </p:nvSpPr>
          <p:spPr>
            <a:xfrm>
              <a:off x="445294" y="3429000"/>
              <a:ext cx="2995706" cy="2462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fr-CA" sz="14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class</a:t>
              </a:r>
              <a:r>
                <a:rPr lang="fr-CA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CA" sz="1400" dirty="0" err="1">
                  <a:solidFill>
                    <a:srgbClr val="2B91A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Televiseur</a:t>
              </a:r>
              <a:r>
                <a:rPr lang="fr-CA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{</a:t>
              </a:r>
              <a:endParaRPr lang="fr-CA" sz="140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CA" sz="14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fr-CA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endParaRPr lang="fr-CA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lvl="1"/>
              <a:r>
                <a:rPr lang="fr-CA" sz="14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Televiseur</a:t>
              </a:r>
              <a:r>
                <a:rPr lang="fr-CA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CA" sz="140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fr-CA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CA" sz="1400" dirty="0" err="1"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p_canalActuel</a:t>
              </a:r>
              <a:r>
                <a:rPr lang="fr-CA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        </a:t>
              </a:r>
            </a:p>
            <a:p>
              <a:pPr lvl="1"/>
              <a:r>
                <a:rPr lang="fr-CA" sz="14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</a:t>
              </a:r>
              <a:r>
                <a:rPr lang="fr-CA" sz="140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fr-CA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CA" sz="1400" dirty="0" err="1"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p_volume</a:t>
              </a:r>
              <a:r>
                <a:rPr lang="fr-CA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pPr lvl="1"/>
              <a:r>
                <a:rPr lang="fr-CA" sz="14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   </a:t>
              </a:r>
              <a:r>
                <a:rPr lang="fr-CA" sz="140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bool</a:t>
              </a:r>
              <a:r>
                <a:rPr lang="fr-CA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CA" sz="1400" dirty="0" err="1"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p_estAllume</a:t>
              </a:r>
              <a:r>
                <a:rPr lang="fr-CA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fr-CA" sz="14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false</a:t>
              </a:r>
              <a:r>
                <a:rPr lang="fr-CA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fr-CA" sz="1400" dirty="0"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lvl="1"/>
              <a:r>
                <a:rPr lang="fr-CA" sz="140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 ...</a:t>
              </a:r>
            </a:p>
            <a:p>
              <a:r>
                <a:rPr lang="fr-CA" sz="140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fr-CA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endParaRPr lang="fr-CA" sz="140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lvl="1"/>
              <a:r>
                <a:rPr lang="fr-CA" sz="140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fr-CA" sz="14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CA" sz="14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m_canalActuel</a:t>
              </a:r>
              <a:r>
                <a:rPr lang="fr-CA" sz="14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pPr lvl="1"/>
              <a:r>
                <a:rPr lang="fr-CA" sz="140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fr-CA" sz="14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CA" sz="14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m_volume</a:t>
              </a:r>
              <a:r>
                <a:rPr lang="fr-CA" sz="14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pPr lvl="1"/>
              <a:r>
                <a:rPr lang="fr-CA" sz="140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bool</a:t>
              </a:r>
              <a:r>
                <a:rPr lang="fr-CA" sz="14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CA" sz="14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m_estAllume</a:t>
              </a:r>
              <a:r>
                <a:rPr lang="fr-CA" sz="14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fr-CA" sz="14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42D24241-5F1B-B2BF-26E7-134DE0D16C90}"/>
              </a:ext>
            </a:extLst>
          </p:cNvPr>
          <p:cNvGrpSpPr/>
          <p:nvPr/>
        </p:nvGrpSpPr>
        <p:grpSpPr>
          <a:xfrm>
            <a:off x="4590388" y="3037642"/>
            <a:ext cx="7601610" cy="2147827"/>
            <a:chOff x="4659446" y="3429000"/>
            <a:chExt cx="7601610" cy="2147827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D408D98-F6C4-D61B-B5DB-E475BD41F7A3}"/>
                </a:ext>
              </a:extLst>
            </p:cNvPr>
            <p:cNvSpPr txBox="1"/>
            <p:nvPr/>
          </p:nvSpPr>
          <p:spPr>
            <a:xfrm>
              <a:off x="4659446" y="3429000"/>
              <a:ext cx="177879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Televiseur.cpp</a:t>
              </a:r>
              <a:endParaRPr lang="fr-FR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AA57B25C-BFAE-64FA-DD1C-6C492C03314B}"/>
                </a:ext>
              </a:extLst>
            </p:cNvPr>
            <p:cNvSpPr txBox="1"/>
            <p:nvPr/>
          </p:nvSpPr>
          <p:spPr>
            <a:xfrm>
              <a:off x="4659446" y="3760945"/>
              <a:ext cx="760161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fr-CA" sz="140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fr-CA" sz="1400" dirty="0" err="1">
                  <a:solidFill>
                    <a:srgbClr val="008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Ctor</a:t>
              </a:r>
              <a:r>
                <a:rPr lang="fr-CA" sz="140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d'initialisation avec un paramètre qui a une valeur par défaut</a:t>
              </a:r>
            </a:p>
            <a:p>
              <a:r>
                <a:rPr lang="fr-CA" sz="1400" dirty="0" err="1">
                  <a:solidFill>
                    <a:srgbClr val="2B91A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Televiseur</a:t>
              </a:r>
              <a:r>
                <a:rPr lang="fr-CA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::</a:t>
              </a:r>
              <a:r>
                <a:rPr lang="fr-CA" sz="14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Televiseur</a:t>
              </a:r>
              <a:r>
                <a:rPr lang="fr-CA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CA" sz="140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fr-CA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CA" sz="1400" dirty="0" err="1"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p_canalActuel</a:t>
              </a:r>
              <a:r>
                <a:rPr lang="fr-CA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fr-CA" sz="140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fr-CA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CA" sz="1400" dirty="0" err="1"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p_volume</a:t>
              </a:r>
              <a:r>
                <a:rPr lang="fr-CA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fr-CA" sz="140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bool</a:t>
              </a:r>
              <a:r>
                <a:rPr lang="fr-CA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CA" sz="1400" dirty="0" err="1"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p_estAllume</a:t>
              </a:r>
              <a:r>
                <a:rPr lang="fr-CA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r>
                <a:rPr lang="fr-CA" sz="1400" dirty="0">
                  <a:solidFill>
                    <a:srgbClr val="80808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CA" sz="14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pPr lvl="1"/>
              <a:r>
                <a:rPr lang="fr-CA" sz="14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m_canalActuel</a:t>
              </a:r>
              <a:r>
                <a:rPr lang="fr-CA" sz="14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CA" sz="1400" dirty="0" err="1"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p_canalActuel</a:t>
              </a:r>
              <a:r>
                <a:rPr lang="fr-CA" sz="14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</a:p>
            <a:p>
              <a:pPr lvl="1"/>
              <a:r>
                <a:rPr lang="fr-CA" sz="14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m_volume</a:t>
              </a:r>
              <a:r>
                <a:rPr lang="fr-CA" sz="14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CA" sz="1400" dirty="0" err="1"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p_volume</a:t>
              </a:r>
              <a:r>
                <a:rPr lang="fr-CA" sz="14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), </a:t>
              </a:r>
            </a:p>
            <a:p>
              <a:pPr lvl="1"/>
              <a:r>
                <a:rPr lang="fr-CA" sz="14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m_estAllume</a:t>
              </a:r>
              <a:r>
                <a:rPr lang="fr-CA" sz="14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CA" sz="1400" dirty="0" err="1"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p_estAllume</a:t>
              </a:r>
              <a:r>
                <a:rPr lang="fr-CA" sz="14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fr-CA" sz="14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pPr lvl="1"/>
              <a:r>
                <a:rPr lang="fr-CA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endParaRPr lang="fr-CA" sz="1400" dirty="0"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CA" sz="14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356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8BFFA-D561-B564-1515-F5CB5D59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– Constructeurs 3 / 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CE5783-857E-F418-24E1-F622993C2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Constructeur par copie</a:t>
            </a:r>
          </a:p>
          <a:p>
            <a:pPr lvl="1"/>
            <a:r>
              <a:rPr lang="fr-FR" dirty="0"/>
              <a:t>Constructeur qui prend un </a:t>
            </a:r>
            <a:r>
              <a:rPr lang="fr-FR" b="1" dirty="0"/>
              <a:t>référence</a:t>
            </a:r>
            <a:r>
              <a:rPr lang="fr-FR" dirty="0"/>
              <a:t> </a:t>
            </a:r>
            <a:r>
              <a:rPr lang="fr-FR" b="1" dirty="0"/>
              <a:t>constante</a:t>
            </a:r>
            <a:r>
              <a:rPr lang="fr-FR" dirty="0"/>
              <a:t> de l’objet à copier</a:t>
            </a:r>
          </a:p>
          <a:p>
            <a:pPr lvl="1"/>
            <a:r>
              <a:rPr lang="fr-FR" dirty="0"/>
              <a:t>Est créé automatiquement si vous ne déclarez pas d’autre constructeur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0CDEE607-3543-E938-065C-6C6114B03D1A}"/>
              </a:ext>
            </a:extLst>
          </p:cNvPr>
          <p:cNvGrpSpPr/>
          <p:nvPr/>
        </p:nvGrpSpPr>
        <p:grpSpPr>
          <a:xfrm>
            <a:off x="528884" y="3290501"/>
            <a:ext cx="4493172" cy="2886462"/>
            <a:chOff x="445293" y="3097083"/>
            <a:chExt cx="4493172" cy="2886462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032EBB9B-44EA-A68A-03F3-54EA0A2BE6AC}"/>
                </a:ext>
              </a:extLst>
            </p:cNvPr>
            <p:cNvSpPr txBox="1"/>
            <p:nvPr/>
          </p:nvSpPr>
          <p:spPr>
            <a:xfrm>
              <a:off x="445293" y="3097083"/>
              <a:ext cx="1554957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Televiseur.h</a:t>
              </a:r>
              <a:endParaRPr lang="fr-FR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BF0732CB-6BF0-7390-B178-C72B55864FA6}"/>
                </a:ext>
              </a:extLst>
            </p:cNvPr>
            <p:cNvSpPr txBox="1"/>
            <p:nvPr/>
          </p:nvSpPr>
          <p:spPr>
            <a:xfrm>
              <a:off x="445293" y="3429000"/>
              <a:ext cx="4493172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fr-CA" sz="16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class</a:t>
              </a:r>
              <a:r>
                <a:rPr lang="fr-CA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CA" sz="1600" dirty="0" err="1">
                  <a:solidFill>
                    <a:srgbClr val="2B91A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Televiseur</a:t>
              </a:r>
              <a:r>
                <a:rPr lang="fr-CA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{</a:t>
              </a:r>
              <a:endParaRPr lang="fr-CA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CA" sz="16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fr-CA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endParaRPr lang="fr-CA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fr-CA" sz="16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Televiseur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CA" sz="1600" dirty="0" err="1">
                  <a:solidFill>
                    <a:srgbClr val="0000FF"/>
                  </a:solidFill>
                  <a:effectLst/>
                  <a:highlight>
                    <a:srgbClr val="FFFF00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CA" sz="1600" dirty="0" err="1">
                  <a:solidFill>
                    <a:srgbClr val="2B91A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Televiseur</a:t>
              </a:r>
              <a:r>
                <a:rPr lang="fr-CA" sz="1600" dirty="0">
                  <a:effectLst/>
                  <a:highlight>
                    <a:srgbClr val="FFFF00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&amp;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CA" sz="1600" dirty="0" err="1"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p_objetACopier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 lvl="1"/>
              <a:r>
                <a:rPr lang="fr-CA" sz="160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 ...</a:t>
              </a:r>
            </a:p>
            <a:p>
              <a:r>
                <a:rPr lang="fr-CA" sz="160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fr-CA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endParaRPr lang="fr-CA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lvl="1"/>
              <a:r>
                <a:rPr lang="fr-CA" sz="160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CA" sz="16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m_canalActuel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pPr lvl="1"/>
              <a:r>
                <a:rPr lang="fr-CA" sz="160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CA" sz="16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m_volume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pPr lvl="1"/>
              <a:r>
                <a:rPr lang="fr-CA" sz="160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bool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CA" sz="16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m_estAllume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BCF0E36E-FE72-E50C-7CB5-0BD2F15F0C9B}"/>
              </a:ext>
            </a:extLst>
          </p:cNvPr>
          <p:cNvGrpSpPr/>
          <p:nvPr/>
        </p:nvGrpSpPr>
        <p:grpSpPr>
          <a:xfrm>
            <a:off x="5331372" y="3290501"/>
            <a:ext cx="6331744" cy="2394048"/>
            <a:chOff x="4659446" y="3429000"/>
            <a:chExt cx="6331744" cy="2394048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D408D98-F6C4-D61B-B5DB-E475BD41F7A3}"/>
                </a:ext>
              </a:extLst>
            </p:cNvPr>
            <p:cNvSpPr txBox="1"/>
            <p:nvPr/>
          </p:nvSpPr>
          <p:spPr>
            <a:xfrm>
              <a:off x="4659446" y="3429000"/>
              <a:ext cx="177879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Televiseur.cpp</a:t>
              </a:r>
              <a:endParaRPr lang="fr-FR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AA57B25C-BFAE-64FA-DD1C-6C492C03314B}"/>
                </a:ext>
              </a:extLst>
            </p:cNvPr>
            <p:cNvSpPr txBox="1"/>
            <p:nvPr/>
          </p:nvSpPr>
          <p:spPr>
            <a:xfrm>
              <a:off x="4659446" y="3760945"/>
              <a:ext cx="6331744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fr-CA" sz="1600" dirty="0" err="1">
                  <a:solidFill>
                    <a:srgbClr val="2B91A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Televiseur</a:t>
              </a:r>
              <a:r>
                <a:rPr lang="fr-CA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::</a:t>
              </a:r>
              <a:r>
                <a:rPr lang="fr-CA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Televiseur</a:t>
              </a:r>
              <a:r>
                <a:rPr lang="fr-CA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CA" sz="160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fr-CA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CA" sz="1600" dirty="0" err="1">
                  <a:solidFill>
                    <a:srgbClr val="2B91A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Televiseur</a:t>
              </a:r>
              <a:r>
                <a:rPr lang="fr-CA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&amp; </a:t>
              </a:r>
              <a:r>
                <a:rPr lang="fr-CA" sz="1600" dirty="0" err="1"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p_objetACopier</a:t>
              </a:r>
              <a:r>
                <a:rPr lang="fr-CA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 :</a:t>
              </a:r>
            </a:p>
            <a:p>
              <a:pPr lvl="1"/>
              <a:r>
                <a:rPr lang="fr-CA" sz="16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m_canalActuel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CA" sz="1600" dirty="0" err="1"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p_objetACopier</a:t>
              </a:r>
              <a:r>
                <a:rPr lang="fr-CA" sz="16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.m_canalActuel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pPr lvl="1"/>
              <a:r>
                <a:rPr lang="fr-CA" sz="16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m_volume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CA" sz="1600" dirty="0" err="1"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p_objetACopier</a:t>
              </a:r>
              <a:r>
                <a:rPr lang="fr-CA" sz="16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.m_volume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pPr lvl="1"/>
              <a:r>
                <a:rPr lang="fr-CA" sz="16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m_estAllume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CA" sz="1600" dirty="0" err="1"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p_objetACopier</a:t>
              </a:r>
              <a:r>
                <a:rPr lang="fr-CA" sz="16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.m_estAllume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pPr lvl="1"/>
              <a:r>
                <a:rPr lang="fr-CA" sz="160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 ...</a:t>
              </a:r>
            </a:p>
            <a:p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5469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8BFFA-D561-B564-1515-F5CB5D59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– Constructeurs 4 / 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CE5783-857E-F418-24E1-F622993C2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Constructeur par déplacement</a:t>
            </a:r>
          </a:p>
          <a:p>
            <a:pPr lvl="1"/>
            <a:r>
              <a:rPr lang="fr-FR" dirty="0"/>
              <a:t>Constructeur qui prend un </a:t>
            </a:r>
            <a:r>
              <a:rPr lang="fr-FR" b="1" dirty="0"/>
              <a:t>référence</a:t>
            </a:r>
            <a:r>
              <a:rPr lang="fr-FR" dirty="0"/>
              <a:t> </a:t>
            </a:r>
            <a:r>
              <a:rPr lang="fr-FR" b="1" dirty="0"/>
              <a:t>constante</a:t>
            </a:r>
            <a:r>
              <a:rPr lang="fr-FR" dirty="0"/>
              <a:t> de l’objet à copier</a:t>
            </a:r>
          </a:p>
          <a:p>
            <a:pPr lvl="1"/>
            <a:r>
              <a:rPr lang="fr-FR" dirty="0"/>
              <a:t>Est créé automatiquement si vous ne déclarez pas d’autre constructeur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0CDEE607-3543-E938-065C-6C6114B03D1A}"/>
              </a:ext>
            </a:extLst>
          </p:cNvPr>
          <p:cNvGrpSpPr/>
          <p:nvPr/>
        </p:nvGrpSpPr>
        <p:grpSpPr>
          <a:xfrm>
            <a:off x="528884" y="3290501"/>
            <a:ext cx="4493172" cy="2886462"/>
            <a:chOff x="445293" y="3097083"/>
            <a:chExt cx="4493172" cy="2886462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032EBB9B-44EA-A68A-03F3-54EA0A2BE6AC}"/>
                </a:ext>
              </a:extLst>
            </p:cNvPr>
            <p:cNvSpPr txBox="1"/>
            <p:nvPr/>
          </p:nvSpPr>
          <p:spPr>
            <a:xfrm>
              <a:off x="445293" y="3097083"/>
              <a:ext cx="1554957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Televiseur.h</a:t>
              </a:r>
              <a:endParaRPr lang="fr-FR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BF0732CB-6BF0-7390-B178-C72B55864FA6}"/>
                </a:ext>
              </a:extLst>
            </p:cNvPr>
            <p:cNvSpPr txBox="1"/>
            <p:nvPr/>
          </p:nvSpPr>
          <p:spPr>
            <a:xfrm>
              <a:off x="445293" y="3429000"/>
              <a:ext cx="4493172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fr-CA" sz="16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class</a:t>
              </a:r>
              <a:r>
                <a:rPr lang="fr-CA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CA" sz="1600" dirty="0" err="1">
                  <a:solidFill>
                    <a:srgbClr val="2B91A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Televiseur</a:t>
              </a:r>
              <a:r>
                <a:rPr lang="fr-CA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{</a:t>
              </a:r>
              <a:endParaRPr lang="fr-CA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CA" sz="160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fr-CA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endParaRPr lang="fr-CA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fr-CA" sz="16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Televiseur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CA" sz="1600" dirty="0" err="1">
                  <a:solidFill>
                    <a:srgbClr val="2B91A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Televiseur</a:t>
              </a:r>
              <a:r>
                <a:rPr lang="fr-CA" sz="1600" dirty="0">
                  <a:solidFill>
                    <a:srgbClr val="2B91AF"/>
                  </a:solidFill>
                  <a:effectLst/>
                  <a:highlight>
                    <a:srgbClr val="FFFF00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&amp;</a:t>
              </a:r>
              <a:r>
                <a:rPr lang="fr-CA" sz="1600" dirty="0">
                  <a:effectLst/>
                  <a:highlight>
                    <a:srgbClr val="FFFF00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&amp;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CA" sz="1600" dirty="0" err="1"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p_rvalue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 lvl="1"/>
              <a:r>
                <a:rPr lang="fr-CA" sz="160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 ...</a:t>
              </a:r>
            </a:p>
            <a:p>
              <a:r>
                <a:rPr lang="fr-CA" sz="160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fr-CA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endParaRPr lang="fr-CA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lvl="1"/>
              <a:r>
                <a:rPr lang="fr-CA" sz="160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CA" sz="16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m_canalActuel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pPr lvl="1"/>
              <a:r>
                <a:rPr lang="fr-CA" sz="160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CA" sz="16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m_volume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pPr lvl="1"/>
              <a:r>
                <a:rPr lang="fr-CA" sz="160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bool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fr-CA" sz="16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m_estAllume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BCF0E36E-FE72-E50C-7CB5-0BD2F15F0C9B}"/>
              </a:ext>
            </a:extLst>
          </p:cNvPr>
          <p:cNvGrpSpPr/>
          <p:nvPr/>
        </p:nvGrpSpPr>
        <p:grpSpPr>
          <a:xfrm>
            <a:off x="5331372" y="3290501"/>
            <a:ext cx="6331744" cy="2147827"/>
            <a:chOff x="4659446" y="3429000"/>
            <a:chExt cx="6331744" cy="2147827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D408D98-F6C4-D61B-B5DB-E475BD41F7A3}"/>
                </a:ext>
              </a:extLst>
            </p:cNvPr>
            <p:cNvSpPr txBox="1"/>
            <p:nvPr/>
          </p:nvSpPr>
          <p:spPr>
            <a:xfrm>
              <a:off x="4659446" y="3429000"/>
              <a:ext cx="177879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Televiseur.cpp</a:t>
              </a:r>
              <a:endParaRPr lang="fr-FR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AA57B25C-BFAE-64FA-DD1C-6C492C03314B}"/>
                </a:ext>
              </a:extLst>
            </p:cNvPr>
            <p:cNvSpPr txBox="1"/>
            <p:nvPr/>
          </p:nvSpPr>
          <p:spPr>
            <a:xfrm>
              <a:off x="4659446" y="3760945"/>
              <a:ext cx="6331744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fr-CA" sz="1600" dirty="0" err="1">
                  <a:solidFill>
                    <a:srgbClr val="2B91A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Televiseur</a:t>
              </a:r>
              <a:r>
                <a:rPr lang="fr-CA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::</a:t>
              </a:r>
              <a:r>
                <a:rPr lang="fr-CA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Televiseur</a:t>
              </a:r>
              <a:r>
                <a:rPr lang="fr-CA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CA" sz="1600" dirty="0" err="1">
                  <a:solidFill>
                    <a:srgbClr val="2B91A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Televiseur</a:t>
              </a:r>
              <a:r>
                <a:rPr lang="fr-CA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&amp;&amp; </a:t>
              </a:r>
              <a:r>
                <a:rPr lang="fr-CA" sz="1600" dirty="0" err="1"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p_rvalue</a:t>
              </a:r>
              <a:r>
                <a:rPr lang="fr-CA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 :</a:t>
              </a:r>
              <a:endParaRPr lang="fr-CA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lvl="1"/>
              <a:r>
                <a:rPr lang="fr-CA" sz="16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m_canalActuel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CA" sz="1600" dirty="0" err="1"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p_rvalue</a:t>
              </a:r>
              <a:r>
                <a:rPr lang="fr-CA" sz="16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.m_canalActuel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pPr lvl="1"/>
              <a:r>
                <a:rPr lang="fr-CA" sz="16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m_volume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CA" sz="1600" dirty="0" err="1"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p_rvalue</a:t>
              </a:r>
              <a:r>
                <a:rPr lang="fr-CA" sz="16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.m_volume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),</a:t>
              </a:r>
            </a:p>
            <a:p>
              <a:pPr lvl="1"/>
              <a:r>
                <a:rPr lang="fr-CA" sz="16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m_estAllume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fr-CA" sz="1600" dirty="0" err="1">
                  <a:solidFill>
                    <a:srgbClr val="80808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p_rvalue</a:t>
              </a:r>
              <a:r>
                <a:rPr lang="fr-CA" sz="16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.m_estAllume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pPr lvl="1"/>
              <a:r>
                <a:rPr lang="fr-CA" sz="160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 ...</a:t>
              </a:r>
              <a:endParaRPr lang="fr-CA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2BB1D4D3-B2DF-C2B9-C392-251D8910A775}"/>
              </a:ext>
            </a:extLst>
          </p:cNvPr>
          <p:cNvSpPr txBox="1"/>
          <p:nvPr/>
        </p:nvSpPr>
        <p:spPr>
          <a:xfrm>
            <a:off x="6530749" y="5807631"/>
            <a:ext cx="513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Sera revu avec l’allocation dynamique de ressources</a:t>
            </a:r>
          </a:p>
        </p:txBody>
      </p:sp>
    </p:spTree>
    <p:extLst>
      <p:ext uri="{BB962C8B-B14F-4D97-AF65-F5344CB8AC3E}">
        <p14:creationId xmlns:p14="http://schemas.microsoft.com/office/powerpoint/2010/main" val="2195324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CE5783-857E-F418-24E1-F622993C2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À partir d’un constructeur vous pouvez appeler un autre constructeur de la même classe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518BFFA-D561-B564-1515-F5CB5D59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– Utilisation d’un constructeur délégué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8E61580-C465-806E-8CD9-87B3A6F12753}"/>
              </a:ext>
            </a:extLst>
          </p:cNvPr>
          <p:cNvGrpSpPr/>
          <p:nvPr/>
        </p:nvGrpSpPr>
        <p:grpSpPr>
          <a:xfrm>
            <a:off x="1780557" y="3429000"/>
            <a:ext cx="8630885" cy="1655384"/>
            <a:chOff x="1780557" y="2066986"/>
            <a:chExt cx="8630885" cy="1655384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D408D98-F6C4-D61B-B5DB-E475BD41F7A3}"/>
                </a:ext>
              </a:extLst>
            </p:cNvPr>
            <p:cNvSpPr txBox="1"/>
            <p:nvPr/>
          </p:nvSpPr>
          <p:spPr>
            <a:xfrm>
              <a:off x="1780558" y="2066986"/>
              <a:ext cx="177879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Televiseur.cpp</a:t>
              </a:r>
              <a:endParaRPr lang="fr-FR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AA57B25C-BFAE-64FA-DD1C-6C492C03314B}"/>
                </a:ext>
              </a:extLst>
            </p:cNvPr>
            <p:cNvSpPr txBox="1"/>
            <p:nvPr/>
          </p:nvSpPr>
          <p:spPr>
            <a:xfrm>
              <a:off x="1780557" y="2398931"/>
              <a:ext cx="8630885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fr-CA" sz="160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 Utilisation d'un constructeur délégué</a:t>
              </a:r>
            </a:p>
            <a:p>
              <a:r>
                <a:rPr lang="fr-CA" sz="1600" dirty="0" err="1">
                  <a:solidFill>
                    <a:srgbClr val="2B91A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Televiseur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::</a:t>
              </a:r>
              <a:r>
                <a:rPr lang="fr-CA" sz="1600" dirty="0" err="1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Televiseur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  <a:r>
                <a:rPr lang="fr-CA" sz="1600" dirty="0" err="1">
                  <a:solidFill>
                    <a:srgbClr val="2B91AF"/>
                  </a:solidFill>
                  <a:effectLst/>
                  <a:highlight>
                    <a:srgbClr val="FFFF00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Televiseur</a:t>
              </a:r>
              <a:r>
                <a:rPr lang="fr-CA" sz="1600" dirty="0">
                  <a:effectLst/>
                  <a:highlight>
                    <a:srgbClr val="FFFF00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(1, 20, </a:t>
              </a:r>
              <a:r>
                <a:rPr lang="fr-CA" sz="1600" dirty="0">
                  <a:solidFill>
                    <a:srgbClr val="0000FF"/>
                  </a:solidFill>
                  <a:effectLst/>
                  <a:highlight>
                    <a:srgbClr val="FFFF00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false</a:t>
              </a:r>
              <a:r>
                <a:rPr lang="fr-CA" sz="1600" dirty="0">
                  <a:effectLst/>
                  <a:highlight>
                    <a:srgbClr val="FFFF00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pPr lvl="1"/>
              <a:r>
                <a:rPr lang="fr-CA" sz="160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 ...</a:t>
              </a:r>
            </a:p>
            <a:p>
              <a:r>
                <a:rPr lang="fr-CA" sz="1600" dirty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6280517"/>
      </p:ext>
    </p:extLst>
  </p:cSld>
  <p:clrMapOvr>
    <a:masterClrMapping/>
  </p:clrMapOvr>
</p:sld>
</file>

<file path=ppt/theme/theme1.xml><?xml version="1.0" encoding="utf-8"?>
<a:theme xmlns:a="http://schemas.openxmlformats.org/drawingml/2006/main" name="PFL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FL" id="{9955630E-6FF9-7943-A7F3-6A20334D7E5E}" vid="{F20EAE9F-39F9-C34A-B6C8-66C3764CF7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PFL</Template>
  <TotalTime>1785</TotalTime>
  <Words>1309</Words>
  <Application>Microsoft Macintosh PowerPoint</Application>
  <PresentationFormat>Grand écran</PresentationFormat>
  <Paragraphs>204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Helvetica</vt:lpstr>
      <vt:lpstr>PFL</vt:lpstr>
      <vt:lpstr>Module03 – POO en C++</vt:lpstr>
      <vt:lpstr>Objectifs</vt:lpstr>
      <vt:lpstr>Classe – Déclaration</vt:lpstr>
      <vt:lpstr>Classe – Méthodes spéciales</vt:lpstr>
      <vt:lpstr>Classe – Constructeurs 1 / 4</vt:lpstr>
      <vt:lpstr>Classe – Constructeurs 2 / 4</vt:lpstr>
      <vt:lpstr>Classe – Constructeurs 3 / 4</vt:lpstr>
      <vt:lpstr>Classe – Constructeurs 4 / 4</vt:lpstr>
      <vt:lpstr>Classe – Utilisation d’un constructeur délégué</vt:lpstr>
      <vt:lpstr>Préconditions</vt:lpstr>
      <vt:lpstr>Héritage</vt:lpstr>
      <vt:lpstr>Méthode</vt:lpstr>
      <vt:lpstr>Abstraction</vt:lpstr>
      <vt:lpstr>Visibilité</vt:lpstr>
      <vt:lpstr>Visibilité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Pierre-François Léon</dc:creator>
  <cp:lastModifiedBy>Pierre-François Léon</cp:lastModifiedBy>
  <cp:revision>36</cp:revision>
  <dcterms:created xsi:type="dcterms:W3CDTF">2023-05-22T16:35:13Z</dcterms:created>
  <dcterms:modified xsi:type="dcterms:W3CDTF">2023-05-26T03:38:46Z</dcterms:modified>
</cp:coreProperties>
</file>