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21"/>
  </p:notesMasterIdLst>
  <p:handoutMasterIdLst>
    <p:handoutMasterId r:id="rId122"/>
  </p:handoutMasterIdLst>
  <p:sldIdLst>
    <p:sldId id="502" r:id="rId2"/>
    <p:sldId id="288" r:id="rId3"/>
    <p:sldId id="289" r:id="rId4"/>
    <p:sldId id="290" r:id="rId5"/>
    <p:sldId id="516" r:id="rId6"/>
    <p:sldId id="291" r:id="rId7"/>
    <p:sldId id="292" r:id="rId8"/>
    <p:sldId id="517" r:id="rId9"/>
    <p:sldId id="293" r:id="rId10"/>
    <p:sldId id="294" r:id="rId11"/>
    <p:sldId id="296" r:id="rId12"/>
    <p:sldId id="442" r:id="rId13"/>
    <p:sldId id="454" r:id="rId14"/>
    <p:sldId id="423" r:id="rId15"/>
    <p:sldId id="446" r:id="rId16"/>
    <p:sldId id="507" r:id="rId17"/>
    <p:sldId id="443" r:id="rId18"/>
    <p:sldId id="301" r:id="rId19"/>
    <p:sldId id="302" r:id="rId20"/>
    <p:sldId id="447" r:id="rId21"/>
    <p:sldId id="495" r:id="rId22"/>
    <p:sldId id="518" r:id="rId23"/>
    <p:sldId id="490" r:id="rId24"/>
    <p:sldId id="491" r:id="rId25"/>
    <p:sldId id="492" r:id="rId26"/>
    <p:sldId id="493" r:id="rId27"/>
    <p:sldId id="494" r:id="rId28"/>
    <p:sldId id="519" r:id="rId29"/>
    <p:sldId id="508" r:id="rId30"/>
    <p:sldId id="305" r:id="rId31"/>
    <p:sldId id="306" r:id="rId32"/>
    <p:sldId id="426" r:id="rId33"/>
    <p:sldId id="435" r:id="rId34"/>
    <p:sldId id="308" r:id="rId35"/>
    <p:sldId id="457" r:id="rId36"/>
    <p:sldId id="458" r:id="rId37"/>
    <p:sldId id="509" r:id="rId38"/>
    <p:sldId id="434" r:id="rId39"/>
    <p:sldId id="427" r:id="rId40"/>
    <p:sldId id="307" r:id="rId41"/>
    <p:sldId id="455" r:id="rId42"/>
    <p:sldId id="456" r:id="rId43"/>
    <p:sldId id="310" r:id="rId44"/>
    <p:sldId id="460" r:id="rId45"/>
    <p:sldId id="510" r:id="rId46"/>
    <p:sldId id="436" r:id="rId47"/>
    <p:sldId id="312" r:id="rId48"/>
    <p:sldId id="466" r:id="rId49"/>
    <p:sldId id="316" r:id="rId50"/>
    <p:sldId id="317" r:id="rId51"/>
    <p:sldId id="318" r:id="rId52"/>
    <p:sldId id="319" r:id="rId53"/>
    <p:sldId id="448" r:id="rId54"/>
    <p:sldId id="322" r:id="rId55"/>
    <p:sldId id="323" r:id="rId56"/>
    <p:sldId id="511" r:id="rId57"/>
    <p:sldId id="512" r:id="rId58"/>
    <p:sldId id="439" r:id="rId59"/>
    <p:sldId id="528" r:id="rId60"/>
    <p:sldId id="529" r:id="rId61"/>
    <p:sldId id="530" r:id="rId62"/>
    <p:sldId id="531" r:id="rId63"/>
    <p:sldId id="532" r:id="rId64"/>
    <p:sldId id="533" r:id="rId65"/>
    <p:sldId id="462" r:id="rId66"/>
    <p:sldId id="489" r:id="rId67"/>
    <p:sldId id="521" r:id="rId68"/>
    <p:sldId id="513" r:id="rId69"/>
    <p:sldId id="498" r:id="rId70"/>
    <p:sldId id="463" r:id="rId71"/>
    <p:sldId id="332" r:id="rId72"/>
    <p:sldId id="333" r:id="rId73"/>
    <p:sldId id="499" r:id="rId74"/>
    <p:sldId id="335" r:id="rId75"/>
    <p:sldId id="339" r:id="rId76"/>
    <p:sldId id="340" r:id="rId77"/>
    <p:sldId id="341" r:id="rId78"/>
    <p:sldId id="422" r:id="rId79"/>
    <p:sldId id="425" r:id="rId80"/>
    <p:sldId id="514" r:id="rId81"/>
    <p:sldId id="344" r:id="rId82"/>
    <p:sldId id="346" r:id="rId83"/>
    <p:sldId id="347" r:id="rId84"/>
    <p:sldId id="349" r:id="rId85"/>
    <p:sldId id="350" r:id="rId86"/>
    <p:sldId id="351" r:id="rId87"/>
    <p:sldId id="450" r:id="rId88"/>
    <p:sldId id="352" r:id="rId89"/>
    <p:sldId id="353" r:id="rId90"/>
    <p:sldId id="354" r:id="rId91"/>
    <p:sldId id="424" r:id="rId92"/>
    <p:sldId id="355" r:id="rId93"/>
    <p:sldId id="522" r:id="rId94"/>
    <p:sldId id="468" r:id="rId95"/>
    <p:sldId id="469" r:id="rId96"/>
    <p:sldId id="433" r:id="rId97"/>
    <p:sldId id="527" r:id="rId98"/>
    <p:sldId id="358" r:id="rId99"/>
    <p:sldId id="429" r:id="rId100"/>
    <p:sldId id="523" r:id="rId101"/>
    <p:sldId id="524" r:id="rId102"/>
    <p:sldId id="452" r:id="rId103"/>
    <p:sldId id="430" r:id="rId104"/>
    <p:sldId id="453" r:id="rId105"/>
    <p:sldId id="431" r:id="rId106"/>
    <p:sldId id="432" r:id="rId107"/>
    <p:sldId id="515" r:id="rId108"/>
    <p:sldId id="360" r:id="rId109"/>
    <p:sldId id="473" r:id="rId110"/>
    <p:sldId id="361" r:id="rId111"/>
    <p:sldId id="474" r:id="rId112"/>
    <p:sldId id="525" r:id="rId113"/>
    <p:sldId id="475" r:id="rId114"/>
    <p:sldId id="526" r:id="rId115"/>
    <p:sldId id="363" r:id="rId116"/>
    <p:sldId id="476" r:id="rId117"/>
    <p:sldId id="477" r:id="rId118"/>
    <p:sldId id="534" r:id="rId119"/>
    <p:sldId id="484" r:id="rId120"/>
  </p:sldIdLst>
  <p:sldSz cx="9906000" cy="6858000" type="A4"/>
  <p:notesSz cx="6807200" cy="9939338"/>
  <p:kinsoku lang="zh-TW"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FF99"/>
    <a:srgbClr val="FF9999"/>
    <a:srgbClr val="FF99FF"/>
    <a:srgbClr val="FF66FF"/>
    <a:srgbClr val="66CCFF"/>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94660" autoAdjust="0"/>
  </p:normalViewPr>
  <p:slideViewPr>
    <p:cSldViewPr snapToGrid="0">
      <p:cViewPr>
        <p:scale>
          <a:sx n="78" d="100"/>
          <a:sy n="78" d="100"/>
        </p:scale>
        <p:origin x="-736" y="204"/>
      </p:cViewPr>
      <p:guideLst>
        <p:guide orient="horz" pos="2160"/>
        <p:guide pos="312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75" d="100"/>
        <a:sy n="75" d="100"/>
      </p:scale>
      <p:origin x="0" y="7099"/>
    </p:cViewPr>
  </p:sorterViewPr>
  <p:notesViewPr>
    <p:cSldViewPr snapToGrid="0">
      <p:cViewPr varScale="1">
        <p:scale>
          <a:sx n="78" d="100"/>
          <a:sy n="78" d="100"/>
        </p:scale>
        <p:origin x="-4002" y="-9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3" Type="http://schemas.openxmlformats.org/officeDocument/2006/relationships/slide" Target="slides/slide95.xml"/><Relationship Id="rId2" Type="http://schemas.openxmlformats.org/officeDocument/2006/relationships/slide" Target="slides/slide94.xml"/><Relationship Id="rId1" Type="http://schemas.openxmlformats.org/officeDocument/2006/relationships/slide" Target="slides/slide9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923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idx="2"/>
          </p:nvPr>
        </p:nvSpPr>
        <p:spPr bwMode="auto">
          <a:xfrm>
            <a:off x="723900" y="754063"/>
            <a:ext cx="5360988" cy="37115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08050" y="4721225"/>
            <a:ext cx="4989513"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900" tIns="44652" rIns="90900" bIns="44652"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Tree>
    <p:extLst>
      <p:ext uri="{BB962C8B-B14F-4D97-AF65-F5344CB8AC3E}">
        <p14:creationId xmlns:p14="http://schemas.microsoft.com/office/powerpoint/2010/main" val="36830619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714375" y="746125"/>
            <a:ext cx="5381625" cy="3725863"/>
          </a:xfrm>
          <a:noFill/>
          <a:ln cap="flat">
            <a:solidFill>
              <a:schemeClr val="tx1"/>
            </a:solidFill>
            <a:prstDash val="sysDot"/>
          </a:ln>
        </p:spPr>
      </p:sp>
      <p:sp>
        <p:nvSpPr>
          <p:cNvPr id="129027" name="Rectangle 3"/>
          <p:cNvSpPr>
            <a:spLocks noGrp="1" noChangeArrowheads="1"/>
          </p:cNvSpPr>
          <p:nvPr>
            <p:ph type="body" idx="1"/>
          </p:nvPr>
        </p:nvSpPr>
        <p:spPr>
          <a:xfrm>
            <a:off x="906463" y="4721225"/>
            <a:ext cx="4994275" cy="4473575"/>
          </a:xfrm>
          <a:noFill/>
        </p:spPr>
        <p:txBody>
          <a:bodyPr lIns="88954" tIns="44477" rIns="88954" bIns="44477"/>
          <a:lstStyle/>
          <a:p>
            <a:endParaRPr lang="zh-TW" altLang="en-US" smtClean="0"/>
          </a:p>
        </p:txBody>
      </p:sp>
    </p:spTree>
    <p:extLst>
      <p:ext uri="{BB962C8B-B14F-4D97-AF65-F5344CB8AC3E}">
        <p14:creationId xmlns:p14="http://schemas.microsoft.com/office/powerpoint/2010/main" val="3607683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Recalled something you learned from grade school that: A - B is the same as A plus (-B).</a:t>
            </a:r>
          </a:p>
          <a:p>
            <a:r>
              <a:rPr lang="en-US" altLang="zh-TW" smtClean="0"/>
              <a:t>Also recall from earlier slides that in order to calculate the 2 complement representation of negative B, we simply take the inverse of very bit and add 1.</a:t>
            </a:r>
          </a:p>
          <a:p>
            <a:r>
              <a:rPr lang="en-US" altLang="zh-TW" smtClean="0"/>
              <a:t>The bitwise inverse of B is easy to compute.  Just pass them through the inverter.</a:t>
            </a:r>
          </a:p>
          <a:p>
            <a:r>
              <a:rPr lang="en-US" altLang="zh-TW" smtClean="0"/>
              <a:t>In order to do the add 1 operation, we simply set the CarryIn to 1.</a:t>
            </a:r>
          </a:p>
          <a:p>
            <a:r>
              <a:rPr lang="en-US" altLang="zh-TW" smtClean="0"/>
              <a:t>So for the subtract operation, we simply select the output of the inverter and set CarryIn to 1.</a:t>
            </a:r>
          </a:p>
          <a:p>
            <a:r>
              <a:rPr lang="en-US" altLang="zh-TW" smtClean="0"/>
              <a:t>Then we will be adding A to the negative of B and whola, we have the A minus B operation.</a:t>
            </a:r>
          </a:p>
          <a:p>
            <a:endParaRPr lang="en-US" altLang="zh-TW" smtClean="0"/>
          </a:p>
          <a:p>
            <a:r>
              <a:rPr lang="en-US" altLang="zh-TW" smtClean="0"/>
              <a:t>+2 = 37 min. (Y:17)</a:t>
            </a:r>
          </a:p>
        </p:txBody>
      </p:sp>
      <p:sp>
        <p:nvSpPr>
          <p:cNvPr id="138243"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80320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39267" name="Rectangle 3"/>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1166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Now you remember what binary numbers are, let design an Arithmetic Logic Unit that can perform bitwise AND, bitwise OR, binary add, binary subtract, and et-on-less-than.</a:t>
            </a:r>
          </a:p>
          <a:p>
            <a:r>
              <a:rPr lang="en-US" altLang="zh-TW" smtClean="0"/>
              <a:t>The type of operation the ALU perform will be selected by the ALUop bits.</a:t>
            </a:r>
          </a:p>
          <a:p>
            <a:r>
              <a:rPr lang="en-US" altLang="zh-TW" smtClean="0"/>
              <a:t>The ALU I am going to show you in class is 4 bits wide (N = 4).  The ALU you need to design for the next homework assignment will be 32 bits wide.</a:t>
            </a:r>
          </a:p>
          <a:p>
            <a:r>
              <a:rPr lang="en-US" altLang="zh-TW" smtClean="0"/>
              <a:t>I will show you how to implement all these operations except the last one, which is left as your homework assignment.</a:t>
            </a:r>
          </a:p>
          <a:p>
            <a:endParaRPr lang="en-US" altLang="zh-TW" smtClean="0"/>
          </a:p>
          <a:p>
            <a:r>
              <a:rPr lang="en-US" altLang="zh-TW" smtClean="0"/>
              <a:t>+1 = 25 min. (Y:05)</a:t>
            </a:r>
          </a:p>
        </p:txBody>
      </p:sp>
      <p:sp>
        <p:nvSpPr>
          <p:cNvPr id="140291"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537424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1045888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4003938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Now you remember what binary numbers are, let design an Arithmetic Logic Unit that can perform bitwise AND, bitwise OR, binary add, binary subtract, and et-on-less-than.</a:t>
            </a:r>
          </a:p>
          <a:p>
            <a:r>
              <a:rPr lang="en-US" altLang="zh-TW" smtClean="0"/>
              <a:t>The type of operation the ALU perform will be selected by the ALUop bits.</a:t>
            </a:r>
          </a:p>
          <a:p>
            <a:r>
              <a:rPr lang="en-US" altLang="zh-TW" smtClean="0"/>
              <a:t>The ALU I am going to show you in class is 4 bits wide (N = 4).  The ALU you need to design for the next homework assignment will be 32 bits wide.</a:t>
            </a:r>
          </a:p>
          <a:p>
            <a:r>
              <a:rPr lang="en-US" altLang="zh-TW" smtClean="0"/>
              <a:t>I will show you how to implement all these operations except the last one, which is left as your homework assignment.</a:t>
            </a:r>
          </a:p>
          <a:p>
            <a:endParaRPr lang="en-US" altLang="zh-TW" smtClean="0"/>
          </a:p>
          <a:p>
            <a:r>
              <a:rPr lang="en-US" altLang="zh-TW" smtClean="0"/>
              <a:t>+1 = 25 min. (Y:05)</a:t>
            </a:r>
          </a:p>
        </p:txBody>
      </p:sp>
      <p:sp>
        <p:nvSpPr>
          <p:cNvPr id="143363"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008543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1477272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Now you remember what binary numbers are, let design an Arithmetic Logic Unit that can perform bitwise AND, bitwise OR, binary add, binary subtract, and et-on-less-than.</a:t>
            </a:r>
          </a:p>
          <a:p>
            <a:r>
              <a:rPr lang="en-US" altLang="zh-TW" smtClean="0"/>
              <a:t>The type of operation the ALU perform will be selected by the ALUop bits.</a:t>
            </a:r>
          </a:p>
          <a:p>
            <a:r>
              <a:rPr lang="en-US" altLang="zh-TW" smtClean="0"/>
              <a:t>The ALU I am going to show you in class is 4 bits wide (N = 4).  The ALU you need to design for the next homework assignment will be 32 bits wide.</a:t>
            </a:r>
          </a:p>
          <a:p>
            <a:r>
              <a:rPr lang="en-US" altLang="zh-TW" smtClean="0"/>
              <a:t>I will show you how to implement all these operations except the last one, which is left as your homework assignment.</a:t>
            </a:r>
          </a:p>
          <a:p>
            <a:endParaRPr lang="en-US" altLang="zh-TW" smtClean="0"/>
          </a:p>
          <a:p>
            <a:r>
              <a:rPr lang="en-US" altLang="zh-TW" smtClean="0"/>
              <a:t>+1 = 25 min. (Y:05)</a:t>
            </a:r>
          </a:p>
        </p:txBody>
      </p:sp>
      <p:sp>
        <p:nvSpPr>
          <p:cNvPr id="145411"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84075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1257028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1473539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3895336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1262156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3802317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Now you remember what binary numbers are, let design an Arithmetic Logic Unit that can perform bitwise AND, bitwise OR, binary add, binary subtract, and et-on-less-than.</a:t>
            </a:r>
          </a:p>
          <a:p>
            <a:r>
              <a:rPr lang="en-US" altLang="zh-TW" smtClean="0"/>
              <a:t>The type of operation the ALU perform will be selected by the ALUop bits.</a:t>
            </a:r>
          </a:p>
          <a:p>
            <a:r>
              <a:rPr lang="en-US" altLang="zh-TW" smtClean="0"/>
              <a:t>The ALU I am going to show you in class is 4 bits wide (N = 4).  The ALU you need to design for the next homework assignment will be 32 bits wide.</a:t>
            </a:r>
          </a:p>
          <a:p>
            <a:r>
              <a:rPr lang="en-US" altLang="zh-TW" smtClean="0"/>
              <a:t>I will show you how to implement all these operations except the last one, which is left as your homework assignment.</a:t>
            </a:r>
          </a:p>
          <a:p>
            <a:endParaRPr lang="en-US" altLang="zh-TW" smtClean="0"/>
          </a:p>
          <a:p>
            <a:r>
              <a:rPr lang="en-US" altLang="zh-TW" smtClean="0"/>
              <a:t>+1 = 25 min. (Y:05)</a:t>
            </a:r>
          </a:p>
        </p:txBody>
      </p:sp>
      <p:sp>
        <p:nvSpPr>
          <p:cNvPr id="150531"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679109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3537082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a:xfrm>
            <a:off x="512763" y="4721225"/>
            <a:ext cx="5865812" cy="4471988"/>
          </a:xfrm>
          <a:noFill/>
        </p:spPr>
        <p:txBody>
          <a:bodyPr lIns="92485" tIns="46243" rIns="92485" bIns="46243"/>
          <a:lstStyle/>
          <a:p>
            <a:r>
              <a:rPr lang="en-US" altLang="zh-TW" smtClean="0"/>
              <a:t>Recalled from some earlier slides that the biggest positive number you can represent using 4-bit  is 7 and the smallest negative you can represent is negative 8.</a:t>
            </a:r>
          </a:p>
          <a:p>
            <a:r>
              <a:rPr lang="en-US" altLang="zh-TW" smtClean="0"/>
              <a:t>So any time your addition results in a number bigger than 7 or less than negative 8, you have an overflow.</a:t>
            </a:r>
          </a:p>
          <a:p>
            <a:r>
              <a:rPr lang="en-US" altLang="zh-TW" smtClean="0"/>
              <a:t>Keep in mind is that whenever you try to add two numbers together that have different signs, that is adding a negative number to a positive number, overflow can NOT occur.</a:t>
            </a:r>
          </a:p>
          <a:p>
            <a:r>
              <a:rPr lang="en-US" altLang="zh-TW" smtClean="0"/>
              <a:t>Overflow occurs when you to add two positive numbers together and the sum has a negative sign. Or, when you try to add negative numbers together and the sum has a positive sign.</a:t>
            </a:r>
          </a:p>
          <a:p>
            <a:r>
              <a:rPr lang="en-US" altLang="zh-TW" smtClean="0"/>
              <a:t>If you spend some time, you can convince yourself that If the Carry into the most significant bit is NOT the same as the Carry coming out of the MSB, you have a overflow.</a:t>
            </a:r>
          </a:p>
          <a:p>
            <a:endParaRPr lang="en-US" altLang="zh-TW" smtClean="0"/>
          </a:p>
          <a:p>
            <a:r>
              <a:rPr lang="en-US" altLang="zh-TW" smtClean="0"/>
              <a:t>+2 = 41 min. (Y:21)</a:t>
            </a:r>
          </a:p>
          <a:p>
            <a:endParaRPr lang="en-US" altLang="zh-TW" smtClean="0"/>
          </a:p>
        </p:txBody>
      </p:sp>
      <p:sp>
        <p:nvSpPr>
          <p:cNvPr id="152579" name="Rectangle 3"/>
          <p:cNvSpPr>
            <a:spLocks noGrp="1" noRot="1" noChangeAspect="1" noChangeArrowheads="1" noTextEdit="1"/>
          </p:cNvSpPr>
          <p:nvPr>
            <p:ph type="sldImg"/>
          </p:nvPr>
        </p:nvSpPr>
        <p:spPr>
          <a:xfrm>
            <a:off x="730250" y="636588"/>
            <a:ext cx="5365750" cy="3714750"/>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251754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512763" y="4721225"/>
            <a:ext cx="5865812" cy="4471988"/>
          </a:xfrm>
          <a:noFill/>
        </p:spPr>
        <p:txBody>
          <a:bodyPr lIns="92485" tIns="46243" rIns="92485" bIns="46243"/>
          <a:lstStyle/>
          <a:p>
            <a:r>
              <a:rPr lang="en-US" altLang="zh-TW" smtClean="0"/>
              <a:t>Recall the XOR gate implements the not equal function: that is, its output is 1 only if the inputs have different values.</a:t>
            </a:r>
          </a:p>
          <a:p>
            <a:r>
              <a:rPr lang="en-US" altLang="zh-TW" smtClean="0"/>
              <a:t>Therefore all we need to do is connect the carry into the most significant bit and the carry out of the most significant bit to the XOR gate.</a:t>
            </a:r>
          </a:p>
          <a:p>
            <a:r>
              <a:rPr lang="en-US" altLang="zh-TW" smtClean="0"/>
              <a:t>Then the output of the XOR gate will give us the Overflow signal.</a:t>
            </a:r>
          </a:p>
          <a:p>
            <a:endParaRPr lang="en-US" altLang="zh-TW" smtClean="0"/>
          </a:p>
          <a:p>
            <a:r>
              <a:rPr lang="en-US" altLang="zh-TW" smtClean="0"/>
              <a:t>+1 = 42 min. (Y:22)</a:t>
            </a:r>
          </a:p>
          <a:p>
            <a:endParaRPr lang="en-US" altLang="zh-TW" smtClean="0"/>
          </a:p>
        </p:txBody>
      </p:sp>
      <p:sp>
        <p:nvSpPr>
          <p:cNvPr id="153603" name="Rectangle 3"/>
          <p:cNvSpPr>
            <a:spLocks noGrp="1" noRot="1" noChangeAspect="1" noChangeArrowheads="1" noTextEdit="1"/>
          </p:cNvSpPr>
          <p:nvPr>
            <p:ph type="sldImg"/>
          </p:nvPr>
        </p:nvSpPr>
        <p:spPr>
          <a:xfrm>
            <a:off x="730250" y="636588"/>
            <a:ext cx="5365750" cy="3714750"/>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715534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712788" y="746125"/>
            <a:ext cx="5384800" cy="3727450"/>
          </a:xfrm>
          <a:ln/>
        </p:spPr>
      </p:sp>
      <p:sp>
        <p:nvSpPr>
          <p:cNvPr id="154627"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2427076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Besides detecting overflow, our ALU also needs to indicate if the result is zero.</a:t>
            </a:r>
          </a:p>
          <a:p>
            <a:r>
              <a:rPr lang="en-US" altLang="zh-TW" smtClean="0"/>
              <a:t>This is easy to do.  All we need is a BIG NOR gate.</a:t>
            </a:r>
          </a:p>
          <a:p>
            <a:r>
              <a:rPr lang="en-US" altLang="zh-TW" smtClean="0"/>
              <a:t>Then if any of the Result bit is not zero, then the output of the NOR gate will be low.</a:t>
            </a:r>
          </a:p>
          <a:p>
            <a:r>
              <a:rPr lang="en-US" altLang="zh-TW" smtClean="0"/>
              <a:t>The only time the output of the NOR gate is high is when all the result bits are zeroes.</a:t>
            </a:r>
          </a:p>
          <a:p>
            <a:endParaRPr lang="en-US" altLang="zh-TW" smtClean="0"/>
          </a:p>
          <a:p>
            <a:r>
              <a:rPr lang="en-US" altLang="zh-TW" smtClean="0"/>
              <a:t>+1 = 43 min. (Y:23)</a:t>
            </a:r>
          </a:p>
        </p:txBody>
      </p:sp>
      <p:sp>
        <p:nvSpPr>
          <p:cNvPr id="155651"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399573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The Adder we just built is called a Ripple Carry Adder because: Carry may have to propagate from the least significant bit to the most significant bit.</a:t>
            </a:r>
          </a:p>
          <a:p>
            <a:r>
              <a:rPr lang="en-US" altLang="zh-TW" smtClean="0"/>
              <a:t>In other words, the combination of A0, B0, and CarryIn0 may cause CarryOut0 to become 1.</a:t>
            </a:r>
          </a:p>
          <a:p>
            <a:r>
              <a:rPr lang="en-US" altLang="zh-TW" smtClean="0"/>
              <a:t>As a result of CarryOut0 going 1, CarryOut1 may become 1 and etc., etc., .... etc and propagate down the carry chain.</a:t>
            </a:r>
          </a:p>
          <a:p>
            <a:r>
              <a:rPr lang="en-US" altLang="zh-TW" smtClean="0"/>
              <a:t>Recall the Carry Logic: CarryIn to CarryOut has a 2-gate delay.</a:t>
            </a:r>
          </a:p>
          <a:p>
            <a:r>
              <a:rPr lang="en-US" altLang="zh-TW" smtClean="0"/>
              <a:t>So in the worst case, a N-bit ripple carry will have a 2N gate delay.</a:t>
            </a:r>
          </a:p>
          <a:p>
            <a:r>
              <a:rPr lang="en-US" altLang="zh-TW" smtClean="0"/>
              <a:t>For a 32-bit adder, this means the worst case delay is 64 gates.  This can be a problem.</a:t>
            </a:r>
          </a:p>
          <a:p>
            <a:r>
              <a:rPr lang="en-US" altLang="zh-TW" smtClean="0"/>
              <a:t>So after the break, I will show you some faster way of designing an ALU.</a:t>
            </a:r>
          </a:p>
          <a:p>
            <a:endParaRPr lang="en-US" altLang="zh-TW" smtClean="0"/>
          </a:p>
          <a:p>
            <a:r>
              <a:rPr lang="en-US" altLang="zh-TW" smtClean="0"/>
              <a:t>+2 = 45 min. (Y:25)</a:t>
            </a:r>
          </a:p>
        </p:txBody>
      </p:sp>
      <p:sp>
        <p:nvSpPr>
          <p:cNvPr id="15667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04652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395418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31075" name="Rectangle 3"/>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21305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Carry  lookahead is another way to speed up an adder and here is the theory behind it.</a:t>
            </a:r>
          </a:p>
          <a:p>
            <a:r>
              <a:rPr lang="en-US" altLang="zh-TW" smtClean="0"/>
              <a:t>Remember the logic equation for CarryOut  so the carry coming out of bit 1 and into bit 2 (Cin2) looks like this.</a:t>
            </a:r>
          </a:p>
          <a:p>
            <a:r>
              <a:rPr lang="en-US" altLang="zh-TW" smtClean="0"/>
              <a:t>Notice that, this carry will depends on the carry coming out of bit 0 (Cin1).</a:t>
            </a:r>
          </a:p>
          <a:p>
            <a:r>
              <a:rPr lang="en-US" altLang="zh-TW" smtClean="0"/>
              <a:t>By substituting the equation of Cin1 into the equation Cin2, we can rewrite the equation of Cin2 so it depends on Cin0, A0, B0, A1, and B1.</a:t>
            </a:r>
          </a:p>
          <a:p>
            <a:r>
              <a:rPr lang="en-US" altLang="zh-TW" smtClean="0"/>
              <a:t>The beauty of this equation is that it does NOT depend of the carry coming out of bit 0 (Cout0) so it does not have to wait for the carry to propagate through the lower bits.</a:t>
            </a:r>
          </a:p>
          <a:p>
            <a:r>
              <a:rPr lang="en-US" altLang="zh-TW" smtClean="0"/>
              <a:t>This equation can be simplified if we redefine two terms: carry generate and propagate.</a:t>
            </a:r>
          </a:p>
          <a:p>
            <a:endParaRPr lang="en-US" altLang="zh-TW" smtClean="0"/>
          </a:p>
          <a:p>
            <a:r>
              <a:rPr lang="en-US" altLang="zh-TW" smtClean="0"/>
              <a:t>+2 = 55 min. (Y:35)</a:t>
            </a:r>
          </a:p>
        </p:txBody>
      </p:sp>
      <p:sp>
        <p:nvSpPr>
          <p:cNvPr id="158723"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312527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Using the carry generate and carry propagate terms, we can rewrite the carry lookahead equations like these.</a:t>
            </a:r>
          </a:p>
          <a:p>
            <a:r>
              <a:rPr lang="en-US" altLang="zh-TW" smtClean="0"/>
              <a:t>For example, the Carry going into bit 3 (Cin 3) is 1 if:</a:t>
            </a:r>
          </a:p>
          <a:p>
            <a:r>
              <a:rPr lang="en-US" altLang="zh-TW" smtClean="0"/>
              <a:t> (a) We generate a carry at bit 2.</a:t>
            </a:r>
          </a:p>
          <a:p>
            <a:r>
              <a:rPr lang="en-US" altLang="zh-TW" smtClean="0"/>
              <a:t> (b) Or we generate a carry at bit 1 and bit 2 allows it to propagate ... and so on.</a:t>
            </a:r>
          </a:p>
          <a:p>
            <a:endParaRPr lang="en-US" altLang="zh-TW" smtClean="0"/>
          </a:p>
          <a:p>
            <a:r>
              <a:rPr lang="en-US" altLang="zh-TW" smtClean="0"/>
              <a:t>+1 = 56 min. (Y:36)</a:t>
            </a:r>
          </a:p>
        </p:txBody>
      </p:sp>
      <p:sp>
        <p:nvSpPr>
          <p:cNvPr id="159747"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379234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Using the carry generate and carry propagate terms, we can rewrite the carry lookahead equations like these.</a:t>
            </a:r>
          </a:p>
          <a:p>
            <a:r>
              <a:rPr lang="en-US" altLang="zh-TW" smtClean="0"/>
              <a:t>For example, the Carry going into bit 3 (Cin 3) is 1 if:</a:t>
            </a:r>
          </a:p>
          <a:p>
            <a:r>
              <a:rPr lang="en-US" altLang="zh-TW" smtClean="0"/>
              <a:t> (a) We generate a carry at bit 2.</a:t>
            </a:r>
          </a:p>
          <a:p>
            <a:r>
              <a:rPr lang="en-US" altLang="zh-TW" smtClean="0"/>
              <a:t> (b) Or we generate a carry at bit 1 and bit 2 allows it to propagate ... and so on.</a:t>
            </a:r>
          </a:p>
          <a:p>
            <a:endParaRPr lang="en-US" altLang="zh-TW" smtClean="0"/>
          </a:p>
          <a:p>
            <a:r>
              <a:rPr lang="en-US" altLang="zh-TW" smtClean="0"/>
              <a:t>+1 = 56 min. (Y:36)</a:t>
            </a:r>
          </a:p>
        </p:txBody>
      </p:sp>
      <p:sp>
        <p:nvSpPr>
          <p:cNvPr id="160771"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747344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As you can imagine from looking at the carry lookahead equations, it is very expensive if you want to build a full 32-bit carry lookahead adder: the equation for Cin31 will be very long.</a:t>
            </a:r>
          </a:p>
          <a:p>
            <a:r>
              <a:rPr lang="en-US" altLang="zh-TW" smtClean="0"/>
              <a:t>A common practice is to build smaller N-bit carry lookahead adders and then connect them together to form a bigger adder.</a:t>
            </a:r>
          </a:p>
          <a:p>
            <a:r>
              <a:rPr lang="en-US" altLang="zh-TW" smtClean="0"/>
              <a:t>For example, here we connect four 8-bit carry lookahead adders to form a 32-bit adder.</a:t>
            </a:r>
          </a:p>
          <a:p>
            <a:endParaRPr lang="en-US" altLang="zh-TW" smtClean="0"/>
          </a:p>
          <a:p>
            <a:r>
              <a:rPr lang="en-US" altLang="zh-TW" smtClean="0"/>
              <a:t>+1 = 57 min. (Y:37)</a:t>
            </a:r>
          </a:p>
        </p:txBody>
      </p:sp>
      <p:sp>
        <p:nvSpPr>
          <p:cNvPr id="16179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1884873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As you can imagine from looking at the carry lookahead equations, it is very expensive if you want to build a full 32-bit carry lookahead adder: the equation for Cin31 will be very long.</a:t>
            </a:r>
          </a:p>
          <a:p>
            <a:r>
              <a:rPr lang="en-US" altLang="zh-TW" smtClean="0"/>
              <a:t>A common practice is to build smaller N-bit carry lookahead adders and then connect them together to form a bigger adder.</a:t>
            </a:r>
          </a:p>
          <a:p>
            <a:r>
              <a:rPr lang="en-US" altLang="zh-TW" smtClean="0"/>
              <a:t>For example, here we connect four 8-bit carry lookahead adders to form a 32-bit adder.</a:t>
            </a:r>
          </a:p>
          <a:p>
            <a:endParaRPr lang="en-US" altLang="zh-TW" smtClean="0"/>
          </a:p>
          <a:p>
            <a:r>
              <a:rPr lang="en-US" altLang="zh-TW" smtClean="0"/>
              <a:t>+1 = 57 min. (Y:37)</a:t>
            </a:r>
          </a:p>
        </p:txBody>
      </p:sp>
      <p:sp>
        <p:nvSpPr>
          <p:cNvPr id="162819"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015801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1871209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As you can imagine from looking at the carry lookahead equations, it is very expensive if you want to build a full 32-bit carry lookahead adder: the equation for Cin31 will be very long.</a:t>
            </a:r>
          </a:p>
          <a:p>
            <a:r>
              <a:rPr lang="en-US" altLang="zh-TW" smtClean="0"/>
              <a:t>A common practice is to build smaller N-bit carry lookahead adders and then connect them together to form a bigger adder.</a:t>
            </a:r>
          </a:p>
          <a:p>
            <a:r>
              <a:rPr lang="en-US" altLang="zh-TW" smtClean="0"/>
              <a:t>For example, here we connect four 8-bit carry lookahead adders to form a 32-bit adder.</a:t>
            </a:r>
          </a:p>
          <a:p>
            <a:endParaRPr lang="en-US" altLang="zh-TW" smtClean="0"/>
          </a:p>
          <a:p>
            <a:r>
              <a:rPr lang="en-US" altLang="zh-TW" smtClean="0"/>
              <a:t>+1 = 57 min. (Y:37)</a:t>
            </a:r>
          </a:p>
        </p:txBody>
      </p:sp>
      <p:sp>
        <p:nvSpPr>
          <p:cNvPr id="164867"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512757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70372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As you can imagine from looking at the carry lookahead equations, it is very expensive if you want to build a full 32-bit carry lookahead adder: the equation for Cin31 will be very long.</a:t>
            </a:r>
          </a:p>
          <a:p>
            <a:r>
              <a:rPr lang="en-US" altLang="zh-TW" smtClean="0"/>
              <a:t>A common practice is to build smaller N-bit carry lookahead adders and then connect them together to form a bigger adder.</a:t>
            </a:r>
          </a:p>
          <a:p>
            <a:r>
              <a:rPr lang="en-US" altLang="zh-TW" smtClean="0"/>
              <a:t>For example, here we connect four 8-bit carry lookahead adders to form a 32-bit adder.</a:t>
            </a:r>
          </a:p>
          <a:p>
            <a:endParaRPr lang="en-US" altLang="zh-TW" smtClean="0"/>
          </a:p>
          <a:p>
            <a:r>
              <a:rPr lang="en-US" altLang="zh-TW" smtClean="0"/>
              <a:t>+1 = 57 min. (Y:37)</a:t>
            </a:r>
          </a:p>
        </p:txBody>
      </p:sp>
      <p:sp>
        <p:nvSpPr>
          <p:cNvPr id="16691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0895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Using the carry generate and carry propagate terms, we can rewrite the carry lookahead equations like these.</a:t>
            </a:r>
          </a:p>
          <a:p>
            <a:r>
              <a:rPr lang="en-US" altLang="zh-TW" smtClean="0"/>
              <a:t>For example, the Carry going into bit 3 (Cin 3) is 1 if:</a:t>
            </a:r>
          </a:p>
          <a:p>
            <a:r>
              <a:rPr lang="en-US" altLang="zh-TW" smtClean="0"/>
              <a:t> (a) We generate a carry at bit 2.</a:t>
            </a:r>
          </a:p>
          <a:p>
            <a:r>
              <a:rPr lang="en-US" altLang="zh-TW" smtClean="0"/>
              <a:t> (b) Or we generate a carry at bit 1 and bit 2 allows it to propagate ... and so on.</a:t>
            </a:r>
          </a:p>
          <a:p>
            <a:endParaRPr lang="en-US" altLang="zh-TW" smtClean="0"/>
          </a:p>
          <a:p>
            <a:r>
              <a:rPr lang="en-US" altLang="zh-TW" smtClean="0"/>
              <a:t>+1 = 56 min. (Y:36)</a:t>
            </a:r>
          </a:p>
        </p:txBody>
      </p:sp>
      <p:sp>
        <p:nvSpPr>
          <p:cNvPr id="167939"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48473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Now you remember what binary numbers are, let design an Arithmetic Logic Unit that can perform bitwise AND, bitwise OR, binary add, binary subtract, and et-on-less-than.</a:t>
            </a:r>
          </a:p>
          <a:p>
            <a:r>
              <a:rPr lang="en-US" altLang="zh-TW" smtClean="0"/>
              <a:t>The type of operation the ALU perform will be selected by the ALUop bits.</a:t>
            </a:r>
          </a:p>
          <a:p>
            <a:r>
              <a:rPr lang="en-US" altLang="zh-TW" smtClean="0"/>
              <a:t>The ALU I am going to show you in class is 4 bits wide (N = 4).  The ALU you need to design for the next homework assignment will be 32 bits wide.</a:t>
            </a:r>
          </a:p>
          <a:p>
            <a:r>
              <a:rPr lang="en-US" altLang="zh-TW" smtClean="0"/>
              <a:t>I will show you how to implement all these operations except the last one, which is left as your homework assignment.</a:t>
            </a:r>
          </a:p>
          <a:p>
            <a:endParaRPr lang="en-US" altLang="zh-TW" smtClean="0"/>
          </a:p>
          <a:p>
            <a:r>
              <a:rPr lang="en-US" altLang="zh-TW" smtClean="0"/>
              <a:t>+1 = 25 min. (Y:05)</a:t>
            </a:r>
          </a:p>
        </p:txBody>
      </p:sp>
      <p:sp>
        <p:nvSpPr>
          <p:cNvPr id="132099"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2690959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1"/>
          </p:nvPr>
        </p:nvSpPr>
        <p:spPr>
          <a:xfrm>
            <a:off x="512763" y="4721225"/>
            <a:ext cx="5865812" cy="4471988"/>
          </a:xfrm>
          <a:noFill/>
        </p:spPr>
        <p:txBody>
          <a:bodyPr lIns="92485" tIns="46243" rIns="92485" bIns="46243"/>
          <a:lstStyle/>
          <a:p>
            <a:r>
              <a:rPr lang="en-US" altLang="zh-TW" smtClean="0"/>
              <a:t>Names: suppose G0 is 1 =&gt; carry no matter what else =&gt; generates a carry</a:t>
            </a:r>
          </a:p>
          <a:p>
            <a:r>
              <a:rPr lang="en-US" altLang="zh-TW" smtClean="0"/>
              <a:t>suppose G0 =0 and P0=1 =&gt; carry IFF C0 is a 1 =&gt; propagates a carry</a:t>
            </a:r>
          </a:p>
          <a:p>
            <a:endParaRPr lang="en-US" altLang="zh-TW" smtClean="0"/>
          </a:p>
          <a:p>
            <a:r>
              <a:rPr lang="en-US" altLang="zh-TW" smtClean="0"/>
              <a:t>Like dominoes</a:t>
            </a:r>
          </a:p>
          <a:p>
            <a:endParaRPr lang="en-US" altLang="zh-TW" smtClean="0"/>
          </a:p>
          <a:p>
            <a:r>
              <a:rPr lang="en-US" altLang="zh-TW" smtClean="0"/>
              <a:t>What about more than 4 bits?</a:t>
            </a:r>
          </a:p>
        </p:txBody>
      </p:sp>
      <p:sp>
        <p:nvSpPr>
          <p:cNvPr id="168963" name="Rectangle 3"/>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755628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39420634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922273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906463" y="4721225"/>
            <a:ext cx="4994275" cy="4471988"/>
          </a:xfrm>
          <a:noFill/>
        </p:spPr>
        <p:txBody>
          <a:bodyPr lIns="90891" tIns="44648" rIns="90891" bIns="44648"/>
          <a:lstStyle/>
          <a:p>
            <a:r>
              <a:rPr lang="en-US" altLang="zh-TW" smtClean="0"/>
              <a:t>Use multiplexor to save time: guess both  ways and then select</a:t>
            </a:r>
          </a:p>
          <a:p>
            <a:r>
              <a:rPr lang="en-US" altLang="zh-TW" smtClean="0"/>
              <a:t>(assumes mux is faster than adder)</a:t>
            </a:r>
          </a:p>
        </p:txBody>
      </p:sp>
      <p:sp>
        <p:nvSpPr>
          <p:cNvPr id="17203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079546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712788" y="746125"/>
            <a:ext cx="5384800" cy="3727450"/>
          </a:xfrm>
          <a:ln/>
        </p:spPr>
      </p:sp>
      <p:sp>
        <p:nvSpPr>
          <p:cNvPr id="173059"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2803679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1201266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19028373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730250" y="639763"/>
            <a:ext cx="5360988" cy="3711575"/>
          </a:xfrm>
          <a:solidFill>
            <a:srgbClr val="FFFFFF"/>
          </a:solidFill>
          <a:ln/>
        </p:spPr>
      </p:sp>
      <p:sp>
        <p:nvSpPr>
          <p:cNvPr id="176131" name="Rectangle 3"/>
          <p:cNvSpPr>
            <a:spLocks noGrp="1" noChangeArrowheads="1"/>
          </p:cNvSpPr>
          <p:nvPr>
            <p:ph type="body" idx="1"/>
          </p:nvPr>
        </p:nvSpPr>
        <p:spPr>
          <a:xfrm>
            <a:off x="512763" y="4721225"/>
            <a:ext cx="5865812" cy="4471988"/>
          </a:xfrm>
          <a:solidFill>
            <a:srgbClr val="FFFFFF"/>
          </a:solidFill>
          <a:ln w="12700">
            <a:solidFill>
              <a:srgbClr val="000000"/>
            </a:solidFill>
            <a:miter lim="800000"/>
            <a:headEnd/>
            <a:tailEnd/>
          </a:ln>
        </p:spPr>
        <p:txBody>
          <a:bodyPr lIns="90351" tIns="45176" rIns="90351" bIns="45176"/>
          <a:lstStyle/>
          <a:p>
            <a:r>
              <a:rPr lang="en-US" altLang="zh-TW" smtClean="0"/>
              <a:t>Don’t have to understand the multiplication process YET.  MUST UNDERSTAND that HI ORDER BITS in HI, LOW ORDER BITS in LO, (noise) MUST USE MFHI, MFLO to access.</a:t>
            </a:r>
          </a:p>
        </p:txBody>
      </p:sp>
    </p:spTree>
    <p:extLst>
      <p:ext uri="{BB962C8B-B14F-4D97-AF65-F5344CB8AC3E}">
        <p14:creationId xmlns:p14="http://schemas.microsoft.com/office/powerpoint/2010/main" val="1246264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712788" y="746125"/>
            <a:ext cx="5384800" cy="3727450"/>
          </a:xfrm>
          <a:ln/>
        </p:spPr>
      </p:sp>
      <p:sp>
        <p:nvSpPr>
          <p:cNvPr id="177155"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3153870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78179"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72688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Now you remember what binary numbers are, let design an Arithmetic Logic Unit that can perform bitwise AND, bitwise OR, binary add, binary subtract, and et-on-less-than.</a:t>
            </a:r>
          </a:p>
          <a:p>
            <a:r>
              <a:rPr lang="en-US" altLang="zh-TW" smtClean="0"/>
              <a:t>The type of operation the ALU perform will be selected by the ALUop bits.</a:t>
            </a:r>
          </a:p>
          <a:p>
            <a:r>
              <a:rPr lang="en-US" altLang="zh-TW" smtClean="0"/>
              <a:t>The ALU I am going to show you in class is 4 bits wide (N = 4).  The ALU you need to design for the next homework assignment will be 32 bits wide.</a:t>
            </a:r>
          </a:p>
          <a:p>
            <a:r>
              <a:rPr lang="en-US" altLang="zh-TW" smtClean="0"/>
              <a:t>I will show you how to implement all these operations except the last one, which is left as your homework assignment.</a:t>
            </a:r>
          </a:p>
          <a:p>
            <a:endParaRPr lang="en-US" altLang="zh-TW" smtClean="0"/>
          </a:p>
          <a:p>
            <a:r>
              <a:rPr lang="en-US" altLang="zh-TW" smtClean="0"/>
              <a:t>+1 = 25 min. (Y:05)</a:t>
            </a:r>
          </a:p>
        </p:txBody>
      </p:sp>
      <p:sp>
        <p:nvSpPr>
          <p:cNvPr id="133123"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3357544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79203"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4922556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smtClean="0"/>
              <a:t>		</a:t>
            </a:r>
            <a:r>
              <a:rPr lang="en-US" altLang="zh-TW" smtClean="0"/>
              <a:t>Mer: 0011	Mnd: 0000 0010	P: 0000 0000</a:t>
            </a:r>
          </a:p>
          <a:p>
            <a:r>
              <a:rPr lang="en-US" altLang="zh-TW" smtClean="0"/>
              <a:t>1a. 1=&gt;P=P+Mcand 	Mer: 0011	Mcand: 0000 0010	P: </a:t>
            </a:r>
            <a:r>
              <a:rPr lang="en-US" altLang="zh-TW" u="sng" smtClean="0"/>
              <a:t>0000 0010</a:t>
            </a:r>
          </a:p>
          <a:p>
            <a:r>
              <a:rPr lang="en-US" altLang="zh-TW" smtClean="0"/>
              <a:t>2. Shl Mcand 		Mer: 0011	</a:t>
            </a:r>
            <a:r>
              <a:rPr lang="en-US" altLang="zh-TW" u="sng" smtClean="0"/>
              <a:t>Mcand: 0000 0100</a:t>
            </a:r>
            <a:r>
              <a:rPr lang="en-US" altLang="zh-TW" smtClean="0"/>
              <a:t>	P: 0000 0010</a:t>
            </a:r>
          </a:p>
          <a:p>
            <a:r>
              <a:rPr lang="en-US" altLang="zh-TW" smtClean="0"/>
              <a:t>3. Shr Mer 		</a:t>
            </a:r>
            <a:r>
              <a:rPr lang="en-US" altLang="zh-TW" u="sng" smtClean="0"/>
              <a:t>Mer: 0001</a:t>
            </a:r>
            <a:r>
              <a:rPr lang="en-US" altLang="zh-TW" smtClean="0"/>
              <a:t>	Mcand: 0000 0100	P: 0000 0010</a:t>
            </a:r>
          </a:p>
          <a:p>
            <a:r>
              <a:rPr lang="en-US" altLang="zh-TW" smtClean="0"/>
              <a:t>1a. 1=&gt;P=P+Mcand 	Mer: 0001	Mcand: 0000 0100	P: </a:t>
            </a:r>
            <a:r>
              <a:rPr lang="en-US" altLang="zh-TW" u="sng" smtClean="0"/>
              <a:t>0000 0110</a:t>
            </a:r>
          </a:p>
          <a:p>
            <a:r>
              <a:rPr lang="en-US" altLang="zh-TW" smtClean="0"/>
              <a:t>2. Shl Mcand 		Mer: 0001	</a:t>
            </a:r>
            <a:r>
              <a:rPr lang="en-US" altLang="zh-TW" u="sng" smtClean="0"/>
              <a:t>Mcand: 0000 1000</a:t>
            </a:r>
            <a:r>
              <a:rPr lang="en-US" altLang="zh-TW" smtClean="0"/>
              <a:t>	P: 0000 0110</a:t>
            </a:r>
          </a:p>
          <a:p>
            <a:r>
              <a:rPr lang="en-US" altLang="zh-TW" smtClean="0"/>
              <a:t>3. Shr Mer 		</a:t>
            </a:r>
            <a:r>
              <a:rPr lang="en-US" altLang="zh-TW" u="sng" smtClean="0"/>
              <a:t>Mer: 0000</a:t>
            </a:r>
            <a:r>
              <a:rPr lang="en-US" altLang="zh-TW" smtClean="0"/>
              <a:t>	Mcand: 0000 1000	P: 0000 0110</a:t>
            </a:r>
          </a:p>
          <a:p>
            <a:r>
              <a:rPr lang="en-US" altLang="zh-TW" smtClean="0"/>
              <a:t>1. 0=&gt;nop		Mer: 0000	Mcand: 0000 1000	P: 0000 0110</a:t>
            </a:r>
            <a:endParaRPr lang="en-US" altLang="zh-TW" u="sng" smtClean="0"/>
          </a:p>
          <a:p>
            <a:r>
              <a:rPr lang="en-US" altLang="zh-TW" smtClean="0"/>
              <a:t>2. Shl Mcand 		Mer: 0000	</a:t>
            </a:r>
            <a:r>
              <a:rPr lang="en-US" altLang="zh-TW" u="sng" smtClean="0"/>
              <a:t>Mcand: 0001 0000</a:t>
            </a:r>
            <a:r>
              <a:rPr lang="en-US" altLang="zh-TW" smtClean="0"/>
              <a:t>	P: 0000 0110</a:t>
            </a:r>
          </a:p>
          <a:p>
            <a:r>
              <a:rPr lang="en-US" altLang="zh-TW" smtClean="0"/>
              <a:t>3. Shr Mer 		</a:t>
            </a:r>
            <a:r>
              <a:rPr lang="en-US" altLang="zh-TW" u="sng" smtClean="0"/>
              <a:t>Mer: 0000</a:t>
            </a:r>
            <a:r>
              <a:rPr lang="en-US" altLang="zh-TW" smtClean="0"/>
              <a:t>	Mcand: 0001 0000	P: 0000 0110</a:t>
            </a:r>
          </a:p>
          <a:p>
            <a:r>
              <a:rPr lang="en-US" altLang="zh-TW" smtClean="0"/>
              <a:t>1. 0=&gt;nop		Mer: 0000	Mcand: 0001 0000	P: 0000 0110</a:t>
            </a:r>
            <a:endParaRPr lang="en-US" altLang="zh-TW" u="sng" smtClean="0"/>
          </a:p>
          <a:p>
            <a:r>
              <a:rPr lang="en-US" altLang="zh-TW" smtClean="0"/>
              <a:t>2. Shl Mcand 		Mer: 0000	</a:t>
            </a:r>
            <a:r>
              <a:rPr lang="en-US" altLang="zh-TW" u="sng" smtClean="0"/>
              <a:t>Mcand: 0010 0000</a:t>
            </a:r>
            <a:r>
              <a:rPr lang="en-US" altLang="zh-TW" smtClean="0"/>
              <a:t>	P: 0000 0110</a:t>
            </a:r>
          </a:p>
          <a:p>
            <a:r>
              <a:rPr lang="en-US" altLang="zh-TW" smtClean="0"/>
              <a:t>3. Shr Mer 		</a:t>
            </a:r>
            <a:r>
              <a:rPr lang="en-US" altLang="zh-TW" u="sng" smtClean="0"/>
              <a:t>Mer: 0000</a:t>
            </a:r>
            <a:r>
              <a:rPr lang="en-US" altLang="zh-TW" smtClean="0"/>
              <a:t>	Mcand: 0010 0000	P: 0000 0110</a:t>
            </a:r>
          </a:p>
        </p:txBody>
      </p:sp>
      <p:sp>
        <p:nvSpPr>
          <p:cNvPr id="180227"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055967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81251"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7617092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82275" name="Rectangle 3"/>
          <p:cNvSpPr>
            <a:spLocks noGrp="1" noRot="1" noChangeAspect="1" noChangeArrowheads="1" noTextEdit="1"/>
          </p:cNvSpPr>
          <p:nvPr>
            <p:ph type="sldImg"/>
          </p:nvPr>
        </p:nvSpPr>
        <p:spPr>
          <a:xfrm>
            <a:off x="731838" y="641350"/>
            <a:ext cx="5359400" cy="3709988"/>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8356577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83299"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375170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smtClean="0"/>
              <a:t>			</a:t>
            </a:r>
            <a:r>
              <a:rPr lang="en-US" altLang="zh-TW" smtClean="0"/>
              <a:t>Mcand: 0010	P: 0000 0011</a:t>
            </a:r>
          </a:p>
          <a:p>
            <a:r>
              <a:rPr lang="en-US" altLang="zh-TW" smtClean="0"/>
              <a:t>1a. 1=&gt;P=P+Mcand 		Mcand: 0010	P: </a:t>
            </a:r>
            <a:r>
              <a:rPr lang="en-US" altLang="zh-TW" u="sng" smtClean="0"/>
              <a:t>0010</a:t>
            </a:r>
            <a:r>
              <a:rPr lang="en-US" altLang="zh-TW" smtClean="0"/>
              <a:t> 0011</a:t>
            </a:r>
            <a:endParaRPr lang="en-US" altLang="zh-TW" u="sng" smtClean="0"/>
          </a:p>
          <a:p>
            <a:r>
              <a:rPr lang="en-US" altLang="zh-TW" smtClean="0"/>
              <a:t>2. Shr P 			Mcand: 0010	P: </a:t>
            </a:r>
            <a:r>
              <a:rPr lang="en-US" altLang="zh-TW" u="sng" smtClean="0"/>
              <a:t>0001</a:t>
            </a:r>
            <a:r>
              <a:rPr lang="en-US" altLang="zh-TW" smtClean="0"/>
              <a:t> </a:t>
            </a:r>
            <a:r>
              <a:rPr lang="en-US" altLang="zh-TW" u="sng" smtClean="0"/>
              <a:t>0001</a:t>
            </a:r>
            <a:endParaRPr lang="en-US" altLang="zh-TW" smtClean="0"/>
          </a:p>
          <a:p>
            <a:r>
              <a:rPr lang="en-US" altLang="zh-TW" smtClean="0"/>
              <a:t>1a. 1=&gt;P=P+Mcand 		Mcand: 0010	P: </a:t>
            </a:r>
            <a:r>
              <a:rPr lang="en-US" altLang="zh-TW" u="sng" smtClean="0"/>
              <a:t>0011</a:t>
            </a:r>
            <a:r>
              <a:rPr lang="en-US" altLang="zh-TW" smtClean="0"/>
              <a:t> 0001</a:t>
            </a:r>
            <a:endParaRPr lang="en-US" altLang="zh-TW" u="sng" smtClean="0"/>
          </a:p>
          <a:p>
            <a:r>
              <a:rPr lang="en-US" altLang="zh-TW" smtClean="0"/>
              <a:t>2. Shr P 			Mcand: 0010	P: </a:t>
            </a:r>
            <a:r>
              <a:rPr lang="en-US" altLang="zh-TW" u="sng" smtClean="0"/>
              <a:t>0001</a:t>
            </a:r>
            <a:r>
              <a:rPr lang="en-US" altLang="zh-TW" smtClean="0"/>
              <a:t> </a:t>
            </a:r>
            <a:r>
              <a:rPr lang="en-US" altLang="zh-TW" u="sng" smtClean="0"/>
              <a:t>1000</a:t>
            </a:r>
          </a:p>
          <a:p>
            <a:r>
              <a:rPr lang="en-US" altLang="zh-TW" smtClean="0"/>
              <a:t>1. 0=&gt;nop 			Mcand: 0010	P: 0001 1000</a:t>
            </a:r>
            <a:endParaRPr lang="en-US" altLang="zh-TW" u="sng" smtClean="0"/>
          </a:p>
          <a:p>
            <a:r>
              <a:rPr lang="en-US" altLang="zh-TW" smtClean="0"/>
              <a:t>2. Shr P 			Mcand: 0010	P: </a:t>
            </a:r>
            <a:r>
              <a:rPr lang="en-US" altLang="zh-TW" u="sng" smtClean="0"/>
              <a:t>0000</a:t>
            </a:r>
            <a:r>
              <a:rPr lang="en-US" altLang="zh-TW" smtClean="0"/>
              <a:t> </a:t>
            </a:r>
            <a:r>
              <a:rPr lang="en-US" altLang="zh-TW" u="sng" smtClean="0"/>
              <a:t>1100</a:t>
            </a:r>
          </a:p>
          <a:p>
            <a:r>
              <a:rPr lang="en-US" altLang="zh-TW" smtClean="0"/>
              <a:t>1. 0=&gt;nop 			Mcand: 0010	P: 0000 1100</a:t>
            </a:r>
            <a:endParaRPr lang="en-US" altLang="zh-TW" u="sng" smtClean="0"/>
          </a:p>
          <a:p>
            <a:r>
              <a:rPr lang="en-US" altLang="zh-TW" smtClean="0"/>
              <a:t>2. Shr P 			Mcand: 0010	P: </a:t>
            </a:r>
            <a:r>
              <a:rPr lang="en-US" altLang="zh-TW" u="sng" smtClean="0"/>
              <a:t>0000</a:t>
            </a:r>
            <a:r>
              <a:rPr lang="en-US" altLang="zh-TW" smtClean="0"/>
              <a:t> </a:t>
            </a:r>
            <a:r>
              <a:rPr lang="en-US" altLang="zh-TW" u="sng" smtClean="0"/>
              <a:t>0110</a:t>
            </a:r>
          </a:p>
        </p:txBody>
      </p:sp>
      <p:sp>
        <p:nvSpPr>
          <p:cNvPr id="184323"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7673721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2078016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86371"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8499925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87395"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5641637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88419" name="Rectangle 3"/>
          <p:cNvSpPr>
            <a:spLocks noGrp="1" noRot="1" noChangeAspect="1" noChangeArrowheads="1" noTextEdit="1"/>
          </p:cNvSpPr>
          <p:nvPr>
            <p:ph type="sldImg"/>
          </p:nvPr>
        </p:nvSpPr>
        <p:spPr>
          <a:xfrm>
            <a:off x="733425" y="641350"/>
            <a:ext cx="535622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85062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34147" name="Rectangle 3"/>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6449968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89443" name="Rectangle 3"/>
          <p:cNvSpPr>
            <a:spLocks noGrp="1" noRot="1" noChangeAspect="1" noChangeArrowheads="1" noTextEdit="1"/>
          </p:cNvSpPr>
          <p:nvPr>
            <p:ph type="sldImg"/>
          </p:nvPr>
        </p:nvSpPr>
        <p:spPr>
          <a:xfrm>
            <a:off x="733425" y="641350"/>
            <a:ext cx="535622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2616062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906463" y="4721225"/>
            <a:ext cx="4994275" cy="4471988"/>
          </a:xfrm>
          <a:noFill/>
        </p:spPr>
        <p:txBody>
          <a:bodyPr lIns="92485" tIns="46243" rIns="92485" bIns="46243"/>
          <a:lstStyle/>
          <a:p>
            <a:r>
              <a:rPr lang="zh-TW" altLang="en-US" smtClean="0"/>
              <a:t>0. 0010 </a:t>
            </a:r>
            <a:r>
              <a:rPr lang="en-US" altLang="zh-TW" smtClean="0"/>
              <a:t>x 	0000 0110 0</a:t>
            </a:r>
          </a:p>
          <a:p>
            <a:r>
              <a:rPr lang="en-US" altLang="zh-TW" smtClean="0"/>
              <a:t>1a. 00 nop: 	0000 0110 0</a:t>
            </a:r>
          </a:p>
          <a:p>
            <a:r>
              <a:rPr lang="en-US" altLang="zh-TW" smtClean="0"/>
              <a:t>2. Shr:	0000 0011 0 (2 x 3)</a:t>
            </a:r>
          </a:p>
          <a:p>
            <a:r>
              <a:rPr lang="en-US" altLang="zh-TW" smtClean="0"/>
              <a:t>1c: 10 Pr-M	1110 0011 0</a:t>
            </a:r>
          </a:p>
          <a:p>
            <a:r>
              <a:rPr lang="en-US" altLang="zh-TW" smtClean="0"/>
              <a:t>2. Shr:	1111 0001 1</a:t>
            </a:r>
          </a:p>
          <a:p>
            <a:r>
              <a:rPr lang="en-US" altLang="zh-TW" smtClean="0"/>
              <a:t>1d. 11 nop	1111 0001 1</a:t>
            </a:r>
          </a:p>
          <a:p>
            <a:r>
              <a:rPr lang="en-US" altLang="zh-TW" smtClean="0"/>
              <a:t>2. Shr:	1111 1000 1</a:t>
            </a:r>
          </a:p>
          <a:p>
            <a:r>
              <a:rPr lang="en-US" altLang="zh-TW" smtClean="0"/>
              <a:t>1b: 01 PR+M	0001 1000 1</a:t>
            </a:r>
          </a:p>
          <a:p>
            <a:r>
              <a:rPr lang="en-US" altLang="zh-TW" smtClean="0"/>
              <a:t>2. Shr:	0000 1100 0</a:t>
            </a:r>
          </a:p>
          <a:p>
            <a:endParaRPr lang="en-US" altLang="zh-TW" smtClean="0"/>
          </a:p>
          <a:p>
            <a:r>
              <a:rPr lang="en-US" altLang="zh-TW" smtClean="0"/>
              <a:t>0. 0010 x 	 0000 1101 0 (2 x -3)</a:t>
            </a:r>
          </a:p>
          <a:p>
            <a:r>
              <a:rPr lang="en-US" altLang="zh-TW" smtClean="0"/>
              <a:t>1c: 10 Pr-M : 	 1110 1101 0</a:t>
            </a:r>
          </a:p>
          <a:p>
            <a:r>
              <a:rPr lang="en-US" altLang="zh-TW" smtClean="0"/>
              <a:t>2. Shr:	 1111 0110 1 </a:t>
            </a:r>
          </a:p>
          <a:p>
            <a:r>
              <a:rPr lang="en-US" altLang="zh-TW" smtClean="0"/>
              <a:t>1b: 01 PR+M 	 0001 0110 1</a:t>
            </a:r>
          </a:p>
          <a:p>
            <a:r>
              <a:rPr lang="en-US" altLang="zh-TW" smtClean="0"/>
              <a:t>2. Shr:	 0000 1011 0</a:t>
            </a:r>
          </a:p>
          <a:p>
            <a:r>
              <a:rPr lang="en-US" altLang="zh-TW" smtClean="0"/>
              <a:t>1c: 10 Pr-M : 	 1110 1011 0</a:t>
            </a:r>
          </a:p>
          <a:p>
            <a:r>
              <a:rPr lang="en-US" altLang="zh-TW" smtClean="0"/>
              <a:t>2. Shr:	 1111 0101 1</a:t>
            </a:r>
          </a:p>
          <a:p>
            <a:r>
              <a:rPr lang="en-US" altLang="zh-TW" smtClean="0"/>
              <a:t>1d. 11 nop 	 1111 0101 1</a:t>
            </a:r>
          </a:p>
          <a:p>
            <a:r>
              <a:rPr lang="en-US" altLang="zh-TW" smtClean="0"/>
              <a:t>2. Shr:	 1111 1010 1</a:t>
            </a:r>
          </a:p>
        </p:txBody>
      </p:sp>
      <p:sp>
        <p:nvSpPr>
          <p:cNvPr id="190467"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5348682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747713" y="650875"/>
            <a:ext cx="5326062" cy="3689350"/>
          </a:xfrm>
          <a:noFill/>
          <a:ln cap="flat">
            <a:solidFill>
              <a:schemeClr val="tx1"/>
            </a:solidFill>
          </a:ln>
        </p:spPr>
      </p:sp>
      <p:sp>
        <p:nvSpPr>
          <p:cNvPr id="191491" name="Rectangle 3"/>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Tree>
    <p:extLst>
      <p:ext uri="{BB962C8B-B14F-4D97-AF65-F5344CB8AC3E}">
        <p14:creationId xmlns:p14="http://schemas.microsoft.com/office/powerpoint/2010/main" val="28288134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747713" y="650875"/>
            <a:ext cx="5326062" cy="3689350"/>
          </a:xfrm>
          <a:noFill/>
          <a:ln cap="flat">
            <a:solidFill>
              <a:schemeClr val="tx1"/>
            </a:solidFill>
          </a:ln>
        </p:spPr>
      </p:sp>
      <p:sp>
        <p:nvSpPr>
          <p:cNvPr id="192515" name="Rectangle 3"/>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Tree>
    <p:extLst>
      <p:ext uri="{BB962C8B-B14F-4D97-AF65-F5344CB8AC3E}">
        <p14:creationId xmlns:p14="http://schemas.microsoft.com/office/powerpoint/2010/main" val="29868690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712788" y="746125"/>
            <a:ext cx="5384800" cy="3727450"/>
          </a:xfrm>
          <a:ln/>
        </p:spPr>
      </p:sp>
      <p:sp>
        <p:nvSpPr>
          <p:cNvPr id="193539"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40050946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712788" y="746125"/>
            <a:ext cx="5384800" cy="3727450"/>
          </a:xfrm>
          <a:ln/>
        </p:spPr>
      </p:sp>
      <p:sp>
        <p:nvSpPr>
          <p:cNvPr id="194563"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1653254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32448596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96611"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126862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97635"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2327381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smtClean="0"/>
              <a:t>	</a:t>
            </a:r>
            <a:r>
              <a:rPr lang="en-US" altLang="zh-TW" smtClean="0"/>
              <a:t>Q: 0000	D: 0010 0000	R: 0000 0111  = 1110 0000</a:t>
            </a:r>
          </a:p>
          <a:p>
            <a:r>
              <a:rPr lang="en-US" altLang="zh-TW" smtClean="0"/>
              <a:t>1: R = R 	Q: 0000	D: 0010 0000	R: </a:t>
            </a:r>
            <a:r>
              <a:rPr lang="en-US" altLang="zh-TW" u="sng" smtClean="0"/>
              <a:t>1110 0111</a:t>
            </a:r>
            <a:endParaRPr lang="en-US" altLang="zh-TW" smtClean="0"/>
          </a:p>
          <a:p>
            <a:r>
              <a:rPr lang="en-US" altLang="zh-TW" smtClean="0"/>
              <a:t>2b: +D, sl Q, 0	 Q: </a:t>
            </a:r>
            <a:r>
              <a:rPr lang="en-US" altLang="zh-TW" u="sng" smtClean="0"/>
              <a:t>0000</a:t>
            </a:r>
            <a:r>
              <a:rPr lang="en-US" altLang="zh-TW" smtClean="0"/>
              <a:t>	D: 0010 0000	R: </a:t>
            </a:r>
            <a:r>
              <a:rPr lang="en-US" altLang="zh-TW" u="sng" smtClean="0"/>
              <a:t>0000 0111</a:t>
            </a:r>
            <a:endParaRPr lang="en-US" altLang="zh-TW" smtClean="0"/>
          </a:p>
          <a:p>
            <a:r>
              <a:rPr lang="en-US" altLang="zh-TW" smtClean="0"/>
              <a:t>3: Shr D	Q: 0000	D: </a:t>
            </a:r>
            <a:r>
              <a:rPr lang="en-US" altLang="zh-TW" u="sng" smtClean="0"/>
              <a:t>0001 0000 </a:t>
            </a:r>
            <a:r>
              <a:rPr lang="en-US" altLang="zh-TW" smtClean="0"/>
              <a:t>	R: 0000 0111  = 1111 0000</a:t>
            </a:r>
          </a:p>
          <a:p>
            <a:r>
              <a:rPr lang="en-US" altLang="zh-TW" smtClean="0"/>
              <a:t>1: R = R 	Q: 0000	D: 0001 0000 	R: </a:t>
            </a:r>
            <a:r>
              <a:rPr lang="en-US" altLang="zh-TW" u="sng" smtClean="0"/>
              <a:t>1111 0111</a:t>
            </a:r>
            <a:endParaRPr lang="en-US" altLang="zh-TW" smtClean="0"/>
          </a:p>
          <a:p>
            <a:r>
              <a:rPr lang="en-US" altLang="zh-TW" smtClean="0"/>
              <a:t>2b: +D, sl Q, 0	 Q:</a:t>
            </a:r>
            <a:r>
              <a:rPr lang="en-US" altLang="zh-TW" u="sng" smtClean="0"/>
              <a:t> 0000</a:t>
            </a:r>
            <a:r>
              <a:rPr lang="en-US" altLang="zh-TW" smtClean="0"/>
              <a:t>	D: 0001 0000 	R:</a:t>
            </a:r>
            <a:r>
              <a:rPr lang="en-US" altLang="zh-TW" u="sng" smtClean="0"/>
              <a:t> 0000 0111</a:t>
            </a:r>
            <a:endParaRPr lang="en-US" altLang="zh-TW" smtClean="0"/>
          </a:p>
          <a:p>
            <a:r>
              <a:rPr lang="en-US" altLang="zh-TW" smtClean="0"/>
              <a:t>3: Shr D	Q: 0000	D: </a:t>
            </a:r>
            <a:r>
              <a:rPr lang="en-US" altLang="zh-TW" u="sng" smtClean="0"/>
              <a:t>0000 1000</a:t>
            </a:r>
            <a:r>
              <a:rPr lang="en-US" altLang="zh-TW" smtClean="0"/>
              <a:t>	R: 0000 0111  = 1111 1000</a:t>
            </a:r>
          </a:p>
          <a:p>
            <a:r>
              <a:rPr lang="en-US" altLang="zh-TW" smtClean="0"/>
              <a:t>1: R = R 	Q: 0000	D: 0000 1000 	R: </a:t>
            </a:r>
            <a:r>
              <a:rPr lang="en-US" altLang="zh-TW" u="sng" smtClean="0"/>
              <a:t>1111 1111</a:t>
            </a:r>
            <a:endParaRPr lang="en-US" altLang="zh-TW" smtClean="0"/>
          </a:p>
          <a:p>
            <a:r>
              <a:rPr lang="en-US" altLang="zh-TW" smtClean="0"/>
              <a:t>2b: +D, sl Q, 0	 Q:</a:t>
            </a:r>
            <a:r>
              <a:rPr lang="en-US" altLang="zh-TW" u="sng" smtClean="0"/>
              <a:t> 0000</a:t>
            </a:r>
            <a:r>
              <a:rPr lang="en-US" altLang="zh-TW" smtClean="0"/>
              <a:t>	D: 0000 1000 	R: </a:t>
            </a:r>
            <a:r>
              <a:rPr lang="en-US" altLang="zh-TW" u="sng" smtClean="0"/>
              <a:t>0000 0111</a:t>
            </a:r>
            <a:endParaRPr lang="en-US" altLang="zh-TW" smtClean="0"/>
          </a:p>
          <a:p>
            <a:r>
              <a:rPr lang="en-US" altLang="zh-TW" smtClean="0"/>
              <a:t>3: Shr D	Q: 0000	D: </a:t>
            </a:r>
            <a:r>
              <a:rPr lang="en-US" altLang="zh-TW" u="sng" smtClean="0"/>
              <a:t>0000 0100</a:t>
            </a:r>
            <a:r>
              <a:rPr lang="en-US" altLang="zh-TW" smtClean="0"/>
              <a:t>	R: 0000 0111  = 1111 1100</a:t>
            </a:r>
          </a:p>
          <a:p>
            <a:r>
              <a:rPr lang="en-US" altLang="zh-TW" smtClean="0"/>
              <a:t>1: R = R 	Q: 0000	D: 0000 0100 	R:</a:t>
            </a:r>
            <a:r>
              <a:rPr lang="en-US" altLang="zh-TW" u="sng" smtClean="0"/>
              <a:t> 0000 0011</a:t>
            </a:r>
            <a:endParaRPr lang="en-US" altLang="zh-TW" smtClean="0"/>
          </a:p>
          <a:p>
            <a:r>
              <a:rPr lang="en-US" altLang="zh-TW" smtClean="0"/>
              <a:t>2a: sl Q, 1	 Q: </a:t>
            </a:r>
            <a:r>
              <a:rPr lang="en-US" altLang="zh-TW" u="sng" smtClean="0"/>
              <a:t>0001</a:t>
            </a:r>
            <a:r>
              <a:rPr lang="en-US" altLang="zh-TW" smtClean="0"/>
              <a:t>	D: 0000 0100 	R: 0000 0011</a:t>
            </a:r>
          </a:p>
          <a:p>
            <a:r>
              <a:rPr lang="en-US" altLang="zh-TW" smtClean="0"/>
              <a:t>3: Shr D	Q: 0000	D:</a:t>
            </a:r>
            <a:r>
              <a:rPr lang="en-US" altLang="zh-TW" u="sng" smtClean="0"/>
              <a:t> 0000 0010</a:t>
            </a:r>
            <a:r>
              <a:rPr lang="en-US" altLang="zh-TW" smtClean="0"/>
              <a:t>	R: 0000 0011  = 1111 1110</a:t>
            </a:r>
          </a:p>
          <a:p>
            <a:r>
              <a:rPr lang="en-US" altLang="zh-TW" smtClean="0"/>
              <a:t>1: R = R 	Q: 0000	D: 0000 0010 	R: </a:t>
            </a:r>
            <a:r>
              <a:rPr lang="en-US" altLang="zh-TW" u="sng" smtClean="0"/>
              <a:t>0000 0001</a:t>
            </a:r>
            <a:endParaRPr lang="en-US" altLang="zh-TW" smtClean="0"/>
          </a:p>
          <a:p>
            <a:r>
              <a:rPr lang="en-US" altLang="zh-TW" smtClean="0"/>
              <a:t>2a: sl Q, 1	 Q:</a:t>
            </a:r>
            <a:r>
              <a:rPr lang="en-US" altLang="zh-TW" u="sng" smtClean="0"/>
              <a:t> 0011</a:t>
            </a:r>
            <a:r>
              <a:rPr lang="en-US" altLang="zh-TW" smtClean="0"/>
              <a:t>	D: 0000 0010 	R: 0000 0001</a:t>
            </a:r>
          </a:p>
          <a:p>
            <a:r>
              <a:rPr lang="en-US" altLang="zh-TW" smtClean="0"/>
              <a:t>3: Shr D	Q: 0011	D: </a:t>
            </a:r>
            <a:r>
              <a:rPr lang="en-US" altLang="zh-TW" u="sng" smtClean="0"/>
              <a:t>0000 0001</a:t>
            </a:r>
            <a:r>
              <a:rPr lang="en-US" altLang="zh-TW" smtClean="0"/>
              <a:t>	R: 0000 0001</a:t>
            </a:r>
          </a:p>
          <a:p>
            <a:endParaRPr lang="en-US" altLang="zh-TW" smtClean="0"/>
          </a:p>
          <a:p>
            <a:r>
              <a:rPr lang="en-US" altLang="zh-TW" smtClean="0"/>
              <a:t>Recommend show 2 comp of divisor, show lines for subtract divisor and restore remainder</a:t>
            </a:r>
          </a:p>
        </p:txBody>
      </p:sp>
      <p:sp>
        <p:nvSpPr>
          <p:cNvPr id="198659"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62498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p:cNvSpPr>
            <a:spLocks noGrp="1" noChangeArrowheads="1"/>
          </p:cNvSpPr>
          <p:nvPr>
            <p:ph type="body" idx="1"/>
          </p:nvPr>
        </p:nvSpPr>
        <p:spPr>
          <a:xfrm>
            <a:off x="512763" y="4721225"/>
            <a:ext cx="5865812" cy="4471988"/>
          </a:xfrm>
          <a:noFill/>
        </p:spPr>
        <p:txBody>
          <a:bodyPr lIns="92485" tIns="46243" rIns="92485" bIns="46243"/>
          <a:lstStyle/>
          <a:p>
            <a:r>
              <a:rPr lang="en-US" altLang="zh-TW" smtClean="0"/>
              <a:t>Now that I have shown you how to build a 1-bit full adder, we have all the major components needed for this 1-bit ALU.</a:t>
            </a:r>
          </a:p>
          <a:p>
            <a:r>
              <a:rPr lang="en-US" altLang="zh-TW" smtClean="0"/>
              <a:t>In order to build a 4-bit ALU, we simply connect four 1-bit ALUs in series to feed the CarryOut of one ALU to the CarryIn of the next ALU.</a:t>
            </a:r>
          </a:p>
          <a:p>
            <a:r>
              <a:rPr lang="en-US" altLang="zh-TW" smtClean="0"/>
              <a:t>Even though I called this an ALU, I actually lied a little.  There is something missing about this ALU.  This  ALU can NOT perform the subtract operation.</a:t>
            </a:r>
          </a:p>
          <a:p>
            <a:r>
              <a:rPr lang="en-US" altLang="zh-TW" smtClean="0"/>
              <a:t>Let see how can we fix this problem.</a:t>
            </a:r>
          </a:p>
          <a:p>
            <a:endParaRPr lang="en-US" altLang="zh-TW" smtClean="0"/>
          </a:p>
          <a:p>
            <a:r>
              <a:rPr lang="en-US" altLang="zh-TW" smtClean="0"/>
              <a:t>2 min = 35 min. (Y:15)</a:t>
            </a:r>
          </a:p>
        </p:txBody>
      </p:sp>
      <p:sp>
        <p:nvSpPr>
          <p:cNvPr id="135171" name="Rectangle 1027"/>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9067350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199683"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7189867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200707"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2091941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smtClean="0"/>
              <a:t>		</a:t>
            </a:r>
            <a:r>
              <a:rPr lang="en-US" altLang="zh-TW" smtClean="0"/>
              <a:t>D: 0010	R: 0000 0111</a:t>
            </a:r>
          </a:p>
          <a:p>
            <a:r>
              <a:rPr lang="en-US" altLang="zh-TW" smtClean="0"/>
              <a:t>0: Shl R		D: 0010	R:</a:t>
            </a:r>
            <a:r>
              <a:rPr lang="en-US" altLang="zh-TW" u="sng" smtClean="0"/>
              <a:t> 0000 1110</a:t>
            </a:r>
            <a:endParaRPr lang="en-US" altLang="zh-TW" smtClean="0"/>
          </a:p>
          <a:p>
            <a:r>
              <a:rPr lang="en-US" altLang="zh-TW" smtClean="0"/>
              <a:t>1: R = R 		D: 0010	R: </a:t>
            </a:r>
            <a:r>
              <a:rPr lang="en-US" altLang="zh-TW" u="sng" smtClean="0"/>
              <a:t>1110</a:t>
            </a:r>
            <a:r>
              <a:rPr lang="en-US" altLang="zh-TW" smtClean="0"/>
              <a:t> 1110</a:t>
            </a:r>
          </a:p>
          <a:p>
            <a:r>
              <a:rPr lang="en-US" altLang="zh-TW" smtClean="0"/>
              <a:t>2b: +D, sl R, 0	 	D: 0010	R:</a:t>
            </a:r>
            <a:r>
              <a:rPr lang="en-US" altLang="zh-TW" u="sng" smtClean="0"/>
              <a:t> 0001</a:t>
            </a:r>
            <a:r>
              <a:rPr lang="en-US" altLang="zh-TW" smtClean="0"/>
              <a:t> </a:t>
            </a:r>
            <a:r>
              <a:rPr lang="en-US" altLang="zh-TW" u="sng" smtClean="0"/>
              <a:t>1100</a:t>
            </a:r>
            <a:endParaRPr lang="en-US" altLang="zh-TW" smtClean="0"/>
          </a:p>
          <a:p>
            <a:r>
              <a:rPr lang="en-US" altLang="zh-TW" smtClean="0"/>
              <a:t>1: R = R 		D: 0010	R: </a:t>
            </a:r>
            <a:r>
              <a:rPr lang="en-US" altLang="zh-TW" u="sng" smtClean="0"/>
              <a:t>1111</a:t>
            </a:r>
            <a:r>
              <a:rPr lang="en-US" altLang="zh-TW" smtClean="0"/>
              <a:t> 1100</a:t>
            </a:r>
          </a:p>
          <a:p>
            <a:r>
              <a:rPr lang="en-US" altLang="zh-TW" smtClean="0"/>
              <a:t>2b: +D, sl R, 0	 	D: 0010	R:</a:t>
            </a:r>
            <a:r>
              <a:rPr lang="en-US" altLang="zh-TW" u="sng" smtClean="0"/>
              <a:t> 0011</a:t>
            </a:r>
            <a:r>
              <a:rPr lang="en-US" altLang="zh-TW" smtClean="0"/>
              <a:t> </a:t>
            </a:r>
            <a:r>
              <a:rPr lang="en-US" altLang="zh-TW" u="sng" smtClean="0"/>
              <a:t>1000</a:t>
            </a:r>
            <a:endParaRPr lang="en-US" altLang="zh-TW" smtClean="0"/>
          </a:p>
          <a:p>
            <a:r>
              <a:rPr lang="en-US" altLang="zh-TW" smtClean="0"/>
              <a:t>1: R = R 		D: 0010	R: </a:t>
            </a:r>
            <a:r>
              <a:rPr lang="en-US" altLang="zh-TW" u="sng" smtClean="0"/>
              <a:t>0001</a:t>
            </a:r>
            <a:r>
              <a:rPr lang="en-US" altLang="zh-TW" smtClean="0"/>
              <a:t> 1000</a:t>
            </a:r>
          </a:p>
          <a:p>
            <a:r>
              <a:rPr lang="en-US" altLang="zh-TW" smtClean="0"/>
              <a:t>2a: sl R, 1	 	D: 0010	R:</a:t>
            </a:r>
            <a:r>
              <a:rPr lang="en-US" altLang="zh-TW" u="sng" smtClean="0"/>
              <a:t> 0011</a:t>
            </a:r>
            <a:r>
              <a:rPr lang="en-US" altLang="zh-TW" smtClean="0"/>
              <a:t> </a:t>
            </a:r>
            <a:r>
              <a:rPr lang="en-US" altLang="zh-TW" u="sng" smtClean="0"/>
              <a:t>0001</a:t>
            </a:r>
            <a:endParaRPr lang="en-US" altLang="zh-TW" smtClean="0"/>
          </a:p>
          <a:p>
            <a:r>
              <a:rPr lang="en-US" altLang="zh-TW" smtClean="0"/>
              <a:t>1: R = R 		D: 0010	R: </a:t>
            </a:r>
            <a:r>
              <a:rPr lang="en-US" altLang="zh-TW" u="sng" smtClean="0"/>
              <a:t>0001</a:t>
            </a:r>
            <a:r>
              <a:rPr lang="en-US" altLang="zh-TW" smtClean="0"/>
              <a:t> 0001</a:t>
            </a:r>
          </a:p>
          <a:p>
            <a:r>
              <a:rPr lang="en-US" altLang="zh-TW" smtClean="0"/>
              <a:t>2a: sl R, 1	 	D: 0010	R:</a:t>
            </a:r>
            <a:r>
              <a:rPr lang="en-US" altLang="zh-TW" u="sng" smtClean="0"/>
              <a:t> 0010</a:t>
            </a:r>
            <a:r>
              <a:rPr lang="en-US" altLang="zh-TW" smtClean="0"/>
              <a:t> </a:t>
            </a:r>
            <a:r>
              <a:rPr lang="en-US" altLang="zh-TW" u="sng" smtClean="0"/>
              <a:t>0011</a:t>
            </a:r>
            <a:endParaRPr lang="en-US" altLang="zh-TW" smtClean="0"/>
          </a:p>
          <a:p>
            <a:r>
              <a:rPr lang="en-US" altLang="zh-TW" smtClean="0"/>
              <a:t>Shr R(rh)		D: 0010	R:</a:t>
            </a:r>
            <a:r>
              <a:rPr lang="en-US" altLang="zh-TW" u="sng" smtClean="0"/>
              <a:t> 0001</a:t>
            </a:r>
            <a:r>
              <a:rPr lang="en-US" altLang="zh-TW" smtClean="0"/>
              <a:t> 0011</a:t>
            </a:r>
          </a:p>
        </p:txBody>
      </p:sp>
      <p:sp>
        <p:nvSpPr>
          <p:cNvPr id="201731"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3268394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202755"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4289543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203779"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1930230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204803"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934575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41731238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773113" y="669925"/>
            <a:ext cx="5273675" cy="3651250"/>
          </a:xfrm>
          <a:noFill/>
          <a:ln cap="flat">
            <a:solidFill>
              <a:schemeClr val="tx1"/>
            </a:solidFill>
          </a:ln>
        </p:spPr>
      </p:sp>
      <p:sp>
        <p:nvSpPr>
          <p:cNvPr id="206851" name="Rectangle 3"/>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Tree>
    <p:extLst>
      <p:ext uri="{BB962C8B-B14F-4D97-AF65-F5344CB8AC3E}">
        <p14:creationId xmlns:p14="http://schemas.microsoft.com/office/powerpoint/2010/main" val="16918879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p:spPr>
        <p:txBody>
          <a:bodyPr/>
          <a:lstStyle/>
          <a:p>
            <a:endParaRPr lang="zh-TW" altLang="en-US" smtClean="0"/>
          </a:p>
        </p:txBody>
      </p:sp>
    </p:spTree>
    <p:extLst>
      <p:ext uri="{BB962C8B-B14F-4D97-AF65-F5344CB8AC3E}">
        <p14:creationId xmlns:p14="http://schemas.microsoft.com/office/powerpoint/2010/main" val="4987584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smtClean="0"/>
          </a:p>
        </p:txBody>
      </p:sp>
      <p:sp>
        <p:nvSpPr>
          <p:cNvPr id="208899" name="Rectangle 3"/>
          <p:cNvSpPr>
            <a:spLocks noGrp="1" noRot="1" noChangeAspect="1" noChangeArrowheads="1" noTextEdit="1"/>
          </p:cNvSpPr>
          <p:nvPr>
            <p:ph type="sldImg"/>
          </p:nvPr>
        </p:nvSpPr>
        <p:spPr>
          <a:xfrm>
            <a:off x="731838" y="641350"/>
            <a:ext cx="5359400" cy="3709988"/>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2287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Now you remember what binary numbers are, let design an Arithmetic Logic Unit that can perform bitwise AND, bitwise OR, binary add, binary subtract, and et-on-less-than.</a:t>
            </a:r>
          </a:p>
          <a:p>
            <a:r>
              <a:rPr lang="en-US" altLang="zh-TW" smtClean="0"/>
              <a:t>The type of operation the ALU perform will be selected by the ALUop bits.</a:t>
            </a:r>
          </a:p>
          <a:p>
            <a:r>
              <a:rPr lang="en-US" altLang="zh-TW" smtClean="0"/>
              <a:t>The ALU I am going to show you in class is 4 bits wide (N = 4).  The ALU you need to design for the next homework assignment will be 32 bits wide.</a:t>
            </a:r>
          </a:p>
          <a:p>
            <a:r>
              <a:rPr lang="en-US" altLang="zh-TW" smtClean="0"/>
              <a:t>I will show you how to implement all these operations except the last one, which is left as your homework assignment.</a:t>
            </a:r>
          </a:p>
          <a:p>
            <a:endParaRPr lang="en-US" altLang="zh-TW" smtClean="0"/>
          </a:p>
          <a:p>
            <a:r>
              <a:rPr lang="en-US" altLang="zh-TW" smtClean="0"/>
              <a:t>+1 = 25 min. (Y:05)</a:t>
            </a:r>
          </a:p>
        </p:txBody>
      </p:sp>
      <p:sp>
        <p:nvSpPr>
          <p:cNvPr id="13619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6256635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712788" y="746125"/>
            <a:ext cx="5384800" cy="3727450"/>
          </a:xfrm>
          <a:ln/>
        </p:spPr>
      </p:sp>
      <p:sp>
        <p:nvSpPr>
          <p:cNvPr id="209923"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39294174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712788" y="746125"/>
            <a:ext cx="5384800" cy="3727450"/>
          </a:xfrm>
          <a:ln/>
        </p:spPr>
      </p:sp>
      <p:sp>
        <p:nvSpPr>
          <p:cNvPr id="210947"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37293399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712788" y="746125"/>
            <a:ext cx="5384800" cy="3727450"/>
          </a:xfrm>
          <a:ln/>
        </p:spPr>
      </p:sp>
      <p:sp>
        <p:nvSpPr>
          <p:cNvPr id="211971"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41757476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712788" y="746125"/>
            <a:ext cx="5384800" cy="3727450"/>
          </a:xfrm>
          <a:ln/>
        </p:spPr>
      </p:sp>
      <p:sp>
        <p:nvSpPr>
          <p:cNvPr id="212995"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14301895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712788" y="746125"/>
            <a:ext cx="5384800" cy="3727450"/>
          </a:xfrm>
          <a:ln/>
        </p:spPr>
      </p:sp>
      <p:sp>
        <p:nvSpPr>
          <p:cNvPr id="214019"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142846606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712788" y="746125"/>
            <a:ext cx="5384800" cy="3727450"/>
          </a:xfrm>
          <a:ln/>
        </p:spPr>
      </p:sp>
      <p:sp>
        <p:nvSpPr>
          <p:cNvPr id="215043"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22289125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p:spPr>
        <p:txBody>
          <a:bodyPr/>
          <a:lstStyle/>
          <a:p>
            <a:endParaRPr lang="zh-TW" altLang="en-US" smtClean="0"/>
          </a:p>
          <a:p>
            <a:endParaRPr lang="zh-TW" altLang="en-US" smtClean="0"/>
          </a:p>
        </p:txBody>
      </p:sp>
    </p:spTree>
    <p:extLst>
      <p:ext uri="{BB962C8B-B14F-4D97-AF65-F5344CB8AC3E}">
        <p14:creationId xmlns:p14="http://schemas.microsoft.com/office/powerpoint/2010/main" val="7345390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p:spPr>
        <p:txBody>
          <a:bodyPr/>
          <a:lstStyle/>
          <a:p>
            <a:r>
              <a:rPr lang="en-US" altLang="zh-TW" smtClean="0"/>
              <a:t>lwcz: lw means load word, c co-processor ( z= 0 traps processor, z=1 floating point unit)</a:t>
            </a:r>
          </a:p>
          <a:p>
            <a:r>
              <a:rPr lang="en-US" altLang="zh-TW" smtClean="0"/>
              <a:t>Lwc1 : lw to floating point co-processor  </a:t>
            </a:r>
          </a:p>
        </p:txBody>
      </p:sp>
    </p:spTree>
    <p:extLst>
      <p:ext uri="{BB962C8B-B14F-4D97-AF65-F5344CB8AC3E}">
        <p14:creationId xmlns:p14="http://schemas.microsoft.com/office/powerpoint/2010/main" val="41962730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712788" y="746125"/>
            <a:ext cx="5384800" cy="3727450"/>
          </a:xfrm>
          <a:ln/>
        </p:spPr>
      </p:sp>
      <p:sp>
        <p:nvSpPr>
          <p:cNvPr id="218115"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3595430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712788" y="746125"/>
            <a:ext cx="5384800" cy="3727450"/>
          </a:xfrm>
          <a:ln/>
        </p:spPr>
      </p:sp>
      <p:sp>
        <p:nvSpPr>
          <p:cNvPr id="219139"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115239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smtClean="0"/>
              <a:t>Now that I have shown you how to build a 1-bit full adder, we have all the major components needed for this 1-bit ALU.</a:t>
            </a:r>
          </a:p>
          <a:p>
            <a:r>
              <a:rPr lang="en-US" altLang="zh-TW" smtClean="0"/>
              <a:t>In order to build a 4-bit ALU, we simply connect four 1-bit ALUs in series to feed the CarryOut of one ALU to the CarryIn of the next ALU.</a:t>
            </a:r>
          </a:p>
          <a:p>
            <a:r>
              <a:rPr lang="en-US" altLang="zh-TW" smtClean="0"/>
              <a:t>Even though I called this an ALU, I actually lied a little.  There is something missing about this ALU.  This  ALU can NOT perform the subtract operation.</a:t>
            </a:r>
          </a:p>
          <a:p>
            <a:r>
              <a:rPr lang="en-US" altLang="zh-TW" smtClean="0"/>
              <a:t>Let see how can we fix this problem.</a:t>
            </a:r>
          </a:p>
          <a:p>
            <a:endParaRPr lang="en-US" altLang="zh-TW" smtClean="0"/>
          </a:p>
          <a:p>
            <a:r>
              <a:rPr lang="en-US" altLang="zh-TW" smtClean="0"/>
              <a:t>2 min = 35 min. (Y:15)</a:t>
            </a:r>
          </a:p>
        </p:txBody>
      </p:sp>
      <p:sp>
        <p:nvSpPr>
          <p:cNvPr id="137219"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61136941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712788" y="746125"/>
            <a:ext cx="5383212" cy="3727450"/>
          </a:xfrm>
          <a:ln/>
        </p:spPr>
      </p:sp>
      <p:sp>
        <p:nvSpPr>
          <p:cNvPr id="220163"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35891240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712788" y="746125"/>
            <a:ext cx="5384800" cy="3727450"/>
          </a:xfrm>
          <a:ln/>
        </p:spPr>
      </p:sp>
      <p:sp>
        <p:nvSpPr>
          <p:cNvPr id="221187" name="Rectangle 3"/>
          <p:cNvSpPr>
            <a:spLocks noGrp="1" noChangeArrowheads="1"/>
          </p:cNvSpPr>
          <p:nvPr>
            <p:ph type="body" idx="1"/>
          </p:nvPr>
        </p:nvSpPr>
        <p:spPr>
          <a:xfrm>
            <a:off x="906463" y="4721225"/>
            <a:ext cx="4994275" cy="4471988"/>
          </a:xfrm>
          <a:noFill/>
        </p:spPr>
        <p:txBody>
          <a:bodyPr/>
          <a:lstStyle/>
          <a:p>
            <a:endParaRPr lang="zh-TW" altLang="en-US" smtClean="0"/>
          </a:p>
        </p:txBody>
      </p:sp>
    </p:spTree>
    <p:extLst>
      <p:ext uri="{BB962C8B-B14F-4D97-AF65-F5344CB8AC3E}">
        <p14:creationId xmlns:p14="http://schemas.microsoft.com/office/powerpoint/2010/main" val="3256181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42722" name="Rectangle 3074"/>
          <p:cNvSpPr>
            <a:spLocks noGrp="1" noChangeArrowheads="1"/>
          </p:cNvSpPr>
          <p:nvPr>
            <p:ph type="ctrTitle"/>
          </p:nvPr>
        </p:nvSpPr>
        <p:spPr>
          <a:xfrm>
            <a:off x="790489" y="2313073"/>
            <a:ext cx="8382000" cy="2333625"/>
          </a:xfrm>
        </p:spPr>
        <p:txBody>
          <a:bodyPr/>
          <a:lstStyle>
            <a:lvl1pPr>
              <a:defRPr sz="4400">
                <a:solidFill>
                  <a:srgbClr val="FFFFFF"/>
                </a:solidFill>
                <a:effectLst>
                  <a:outerShdw blurRad="38100" dist="38100" dir="2700000" algn="tl">
                    <a:srgbClr val="C0C0C0"/>
                  </a:outerShdw>
                </a:effectLst>
              </a:defRPr>
            </a:lvl1pPr>
          </a:lstStyle>
          <a:p>
            <a:pPr lvl="0"/>
            <a:r>
              <a:rPr lang="zh-TW" altLang="en-US" noProof="0" dirty="0" smtClean="0"/>
              <a:t>按一下以編輯母片標題樣式</a:t>
            </a:r>
          </a:p>
        </p:txBody>
      </p:sp>
      <p:sp>
        <p:nvSpPr>
          <p:cNvPr id="542723" name="Rectangle 3075"/>
          <p:cNvSpPr>
            <a:spLocks noGrp="1" noChangeArrowheads="1"/>
          </p:cNvSpPr>
          <p:nvPr>
            <p:ph type="subTitle" idx="1"/>
          </p:nvPr>
        </p:nvSpPr>
        <p:spPr>
          <a:xfrm>
            <a:off x="1334530" y="4899454"/>
            <a:ext cx="6934200" cy="1752600"/>
          </a:xfrm>
        </p:spPr>
        <p:txBody>
          <a:bodyPr/>
          <a:lstStyle>
            <a:lvl1pPr marL="0" indent="0" algn="ctr">
              <a:buFont typeface="Wingdings" pitchFamily="2" charset="2"/>
              <a:buNone/>
              <a:defRPr sz="3200"/>
            </a:lvl1pPr>
          </a:lstStyle>
          <a:p>
            <a:pPr lvl="0"/>
            <a:r>
              <a:rPr lang="zh-TW" altLang="en-US" noProof="0" smtClean="0"/>
              <a:t>按一下以編輯母片副標題樣式</a:t>
            </a:r>
          </a:p>
        </p:txBody>
      </p:sp>
      <p:sp>
        <p:nvSpPr>
          <p:cNvPr id="4" name="Rectangle 3076"/>
          <p:cNvSpPr>
            <a:spLocks noGrp="1" noChangeArrowheads="1"/>
          </p:cNvSpPr>
          <p:nvPr>
            <p:ph type="dt" sz="half" idx="10"/>
          </p:nvPr>
        </p:nvSpPr>
        <p:spPr>
          <a:xfrm>
            <a:off x="762000" y="6248400"/>
            <a:ext cx="2057400" cy="457200"/>
          </a:xfrm>
        </p:spPr>
        <p:txBody>
          <a:bodyPr/>
          <a:lstStyle>
            <a:lvl1pPr>
              <a:defRPr/>
            </a:lvl1pPr>
          </a:lstStyle>
          <a:p>
            <a:pPr>
              <a:defRPr/>
            </a:pPr>
            <a:endParaRPr lang="zh-TW" altLang="zh-TW"/>
          </a:p>
        </p:txBody>
      </p:sp>
      <p:sp>
        <p:nvSpPr>
          <p:cNvPr id="5" name="Rectangle 3077"/>
          <p:cNvSpPr>
            <a:spLocks noGrp="1" noChangeArrowheads="1"/>
          </p:cNvSpPr>
          <p:nvPr>
            <p:ph type="ftr" sz="quarter" idx="11"/>
          </p:nvPr>
        </p:nvSpPr>
        <p:spPr>
          <a:xfrm>
            <a:off x="3429000" y="6248400"/>
            <a:ext cx="3048000" cy="457200"/>
          </a:xfrm>
        </p:spPr>
        <p:txBody>
          <a:bodyPr/>
          <a:lstStyle>
            <a:lvl1pPr>
              <a:defRPr/>
            </a:lvl1pPr>
          </a:lstStyle>
          <a:p>
            <a:pPr>
              <a:defRPr/>
            </a:pPr>
            <a:r>
              <a:rPr lang="en-US" altLang="zh-TW"/>
              <a:t>Arithmetic-</a:t>
            </a:r>
            <a:fld id="{F0BEC8A5-E1AB-4ACF-9B57-6F05B483819F}" type="slidenum">
              <a:rPr lang="en-US" altLang="zh-TW"/>
              <a:pPr>
                <a:defRPr/>
              </a:pPr>
              <a:t>‹#›</a:t>
            </a:fld>
            <a:endParaRPr lang="en-US" altLang="zh-TW"/>
          </a:p>
        </p:txBody>
      </p:sp>
      <p:sp>
        <p:nvSpPr>
          <p:cNvPr id="6" name="Rectangle 3078"/>
          <p:cNvSpPr>
            <a:spLocks noGrp="1" noChangeArrowheads="1"/>
          </p:cNvSpPr>
          <p:nvPr>
            <p:ph type="sldNum" sz="quarter" idx="12"/>
          </p:nvPr>
        </p:nvSpPr>
        <p:spPr>
          <a:xfrm>
            <a:off x="7086600" y="6248400"/>
            <a:ext cx="2057400" cy="457200"/>
          </a:xfrm>
        </p:spPr>
        <p:txBody>
          <a:bodyPr/>
          <a:lstStyle>
            <a:lvl1pPr>
              <a:defRPr/>
            </a:lvl1pPr>
          </a:lstStyle>
          <a:p>
            <a:pPr>
              <a:defRPr/>
            </a:pPr>
            <a:fld id="{81A5B0F6-3DE5-4595-B100-A65985840787}" type="slidenum">
              <a:rPr lang="zh-TW" altLang="en-US"/>
              <a:pPr>
                <a:defRPr/>
              </a:pPr>
              <a:t>‹#›</a:t>
            </a:fld>
            <a:endParaRPr lang="zh-TW" altLang="zh-TW"/>
          </a:p>
        </p:txBody>
      </p:sp>
    </p:spTree>
    <p:extLst>
      <p:ext uri="{BB962C8B-B14F-4D97-AF65-F5344CB8AC3E}">
        <p14:creationId xmlns:p14="http://schemas.microsoft.com/office/powerpoint/2010/main" val="1158405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bwMode="auto">
          <a:xfrm>
            <a:off x="0" y="0"/>
            <a:ext cx="9906000" cy="971550"/>
          </a:xfrm>
          <a:prstGeom prst="rect">
            <a:avLst/>
          </a:prstGeom>
          <a:solidFill>
            <a:srgbClr val="49BFD7"/>
          </a:solidFill>
          <a:ln w="12700" cap="flat" cmpd="sng" algn="ctr">
            <a:noFill/>
            <a:prstDash val="solid"/>
            <a:round/>
            <a:headEnd type="none" w="med" len="med"/>
            <a:tailEnd type="none" w="med" len="med"/>
          </a:ln>
          <a:effectLst/>
          <a:extLst/>
        </p:spPr>
        <p:txBody>
          <a:bodyPr/>
          <a:lstStyle/>
          <a:p>
            <a:pPr>
              <a:defRPr/>
            </a:pPr>
            <a:endParaRPr lang="zh-TW" altLang="en-US" dirty="0">
              <a:ln>
                <a:solidFill>
                  <a:srgbClr val="00CC00"/>
                </a:solidFill>
              </a:ln>
              <a:solidFill>
                <a:srgbClr val="FFFFFF"/>
              </a:solidFill>
            </a:endParaRPr>
          </a:p>
        </p:txBody>
      </p:sp>
      <p:sp>
        <p:nvSpPr>
          <p:cNvPr id="2" name="標題 1"/>
          <p:cNvSpPr>
            <a:spLocks noGrp="1"/>
          </p:cNvSpPr>
          <p:nvPr>
            <p:ph type="title"/>
          </p:nvPr>
        </p:nvSpPr>
        <p:spPr>
          <a:xfrm>
            <a:off x="742950" y="41700"/>
            <a:ext cx="8420100" cy="901700"/>
          </a:xfrm>
        </p:spPr>
        <p:txBody>
          <a:bodyPr/>
          <a:lstStyle>
            <a:lvl1pPr>
              <a:defRPr>
                <a:solidFill>
                  <a:srgbClr val="FFFFFF"/>
                </a:solidFill>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2"/>
          <p:cNvSpPr>
            <a:spLocks noGrp="1" noChangeArrowheads="1"/>
          </p:cNvSpPr>
          <p:nvPr>
            <p:ph type="dt" sz="half" idx="10"/>
          </p:nvPr>
        </p:nvSpPr>
        <p:spPr/>
        <p:txBody>
          <a:bodyPr/>
          <a:lstStyle>
            <a:lvl1pPr>
              <a:defRPr/>
            </a:lvl1pPr>
          </a:lstStyle>
          <a:p>
            <a:pPr>
              <a:defRPr/>
            </a:pPr>
            <a:endParaRPr lang="zh-TW" altLang="zh-TW"/>
          </a:p>
        </p:txBody>
      </p:sp>
      <p:sp>
        <p:nvSpPr>
          <p:cNvPr id="6" name="Rectangle 13"/>
          <p:cNvSpPr>
            <a:spLocks noGrp="1" noChangeArrowheads="1"/>
          </p:cNvSpPr>
          <p:nvPr>
            <p:ph type="ftr" sz="quarter" idx="11"/>
          </p:nvPr>
        </p:nvSpPr>
        <p:spPr/>
        <p:txBody>
          <a:bodyPr/>
          <a:lstStyle>
            <a:lvl1pPr>
              <a:defRPr/>
            </a:lvl1pPr>
          </a:lstStyle>
          <a:p>
            <a:pPr>
              <a:defRPr/>
            </a:pPr>
            <a:r>
              <a:rPr lang="en-US" altLang="zh-TW"/>
              <a:t>Arithmetic-</a:t>
            </a:r>
            <a:fld id="{E2B88C42-DC23-43BC-8BA2-0109FDFF30EB}" type="slidenum">
              <a:rPr lang="en-US" altLang="zh-TW"/>
              <a:pPr>
                <a:defRPr/>
              </a:pPr>
              <a:t>‹#›</a:t>
            </a:fld>
            <a:endParaRPr lang="en-US" altLang="zh-TW"/>
          </a:p>
        </p:txBody>
      </p:sp>
      <p:sp>
        <p:nvSpPr>
          <p:cNvPr id="7" name="Rectangle 14"/>
          <p:cNvSpPr>
            <a:spLocks noGrp="1" noChangeArrowheads="1"/>
          </p:cNvSpPr>
          <p:nvPr>
            <p:ph type="sldNum" sz="quarter" idx="12"/>
          </p:nvPr>
        </p:nvSpPr>
        <p:spPr/>
        <p:txBody>
          <a:bodyPr/>
          <a:lstStyle>
            <a:lvl1pPr>
              <a:defRPr/>
            </a:lvl1pPr>
          </a:lstStyle>
          <a:p>
            <a:pPr>
              <a:defRPr/>
            </a:pPr>
            <a:fld id="{FD3175BC-408A-44BE-AE06-76652B288FCC}" type="slidenum">
              <a:rPr lang="zh-TW" altLang="en-US"/>
              <a:pPr>
                <a:defRPr/>
              </a:pPr>
              <a:t>‹#›</a:t>
            </a:fld>
            <a:endParaRPr lang="zh-TW" altLang="zh-TW"/>
          </a:p>
        </p:txBody>
      </p:sp>
    </p:spTree>
    <p:extLst>
      <p:ext uri="{BB962C8B-B14F-4D97-AF65-F5344CB8AC3E}">
        <p14:creationId xmlns:p14="http://schemas.microsoft.com/office/powerpoint/2010/main" val="23314909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bwMode="auto">
          <a:xfrm>
            <a:off x="0" y="0"/>
            <a:ext cx="9906000" cy="971550"/>
          </a:xfrm>
          <a:prstGeom prst="rect">
            <a:avLst/>
          </a:prstGeom>
          <a:solidFill>
            <a:srgbClr val="49BFD7"/>
          </a:solidFill>
          <a:ln w="12700" cap="flat" cmpd="sng" algn="ctr">
            <a:noFill/>
            <a:prstDash val="solid"/>
            <a:round/>
            <a:headEnd type="none" w="med" len="med"/>
            <a:tailEnd type="none" w="med" len="med"/>
          </a:ln>
          <a:effectLst/>
          <a:extLst/>
        </p:spPr>
        <p:txBody>
          <a:bodyPr/>
          <a:lstStyle/>
          <a:p>
            <a:pPr>
              <a:defRPr/>
            </a:pPr>
            <a:endParaRPr lang="zh-TW" altLang="en-US" dirty="0">
              <a:ln>
                <a:solidFill>
                  <a:srgbClr val="00CC00"/>
                </a:solidFill>
              </a:ln>
              <a:solidFill>
                <a:srgbClr val="FFFFFF"/>
              </a:solidFill>
            </a:endParaRPr>
          </a:p>
        </p:txBody>
      </p:sp>
      <p:sp>
        <p:nvSpPr>
          <p:cNvPr id="2" name="標題 1"/>
          <p:cNvSpPr>
            <a:spLocks noGrp="1"/>
          </p:cNvSpPr>
          <p:nvPr>
            <p:ph type="title"/>
          </p:nvPr>
        </p:nvSpPr>
        <p:spPr>
          <a:xfrm>
            <a:off x="742950" y="33462"/>
            <a:ext cx="8420100" cy="901700"/>
          </a:xfrm>
        </p:spPr>
        <p:txBody>
          <a:bodyPr/>
          <a:lstStyle>
            <a:lvl1pPr>
              <a:defRPr>
                <a:solidFill>
                  <a:srgbClr val="FFFFFF"/>
                </a:solidFill>
              </a:defRPr>
            </a:lvl1pPr>
          </a:lstStyle>
          <a:p>
            <a:r>
              <a:rPr lang="zh-TW" altLang="en-US" smtClean="0"/>
              <a:t>按一下以編輯母片標題樣式</a:t>
            </a:r>
            <a:endParaRPr lang="zh-TW" altLang="en-US"/>
          </a:p>
        </p:txBody>
      </p:sp>
      <p:sp>
        <p:nvSpPr>
          <p:cNvPr id="4" name="Rectangle 12"/>
          <p:cNvSpPr>
            <a:spLocks noGrp="1" noChangeArrowheads="1"/>
          </p:cNvSpPr>
          <p:nvPr>
            <p:ph type="dt" sz="half" idx="10"/>
          </p:nvPr>
        </p:nvSpPr>
        <p:spPr/>
        <p:txBody>
          <a:bodyPr/>
          <a:lstStyle>
            <a:lvl1pPr>
              <a:defRPr/>
            </a:lvl1pPr>
          </a:lstStyle>
          <a:p>
            <a:pPr>
              <a:defRPr/>
            </a:pPr>
            <a:endParaRPr lang="zh-TW" altLang="zh-TW"/>
          </a:p>
        </p:txBody>
      </p:sp>
      <p:sp>
        <p:nvSpPr>
          <p:cNvPr id="5" name="Rectangle 13"/>
          <p:cNvSpPr>
            <a:spLocks noGrp="1" noChangeArrowheads="1"/>
          </p:cNvSpPr>
          <p:nvPr>
            <p:ph type="ftr" sz="quarter" idx="11"/>
          </p:nvPr>
        </p:nvSpPr>
        <p:spPr/>
        <p:txBody>
          <a:bodyPr/>
          <a:lstStyle>
            <a:lvl1pPr>
              <a:defRPr/>
            </a:lvl1pPr>
          </a:lstStyle>
          <a:p>
            <a:pPr>
              <a:defRPr/>
            </a:pPr>
            <a:r>
              <a:rPr lang="en-US" altLang="zh-TW"/>
              <a:t>Arithmetic-</a:t>
            </a:r>
            <a:fld id="{88CEB3A7-2C4B-4024-9539-D4DFF1727A83}" type="slidenum">
              <a:rPr lang="en-US" altLang="zh-TW"/>
              <a:pPr>
                <a:defRPr/>
              </a:pPr>
              <a:t>‹#›</a:t>
            </a:fld>
            <a:endParaRPr lang="en-US" altLang="zh-TW"/>
          </a:p>
        </p:txBody>
      </p:sp>
      <p:sp>
        <p:nvSpPr>
          <p:cNvPr id="6" name="Rectangle 14"/>
          <p:cNvSpPr>
            <a:spLocks noGrp="1" noChangeArrowheads="1"/>
          </p:cNvSpPr>
          <p:nvPr>
            <p:ph type="sldNum" sz="quarter" idx="12"/>
          </p:nvPr>
        </p:nvSpPr>
        <p:spPr/>
        <p:txBody>
          <a:bodyPr/>
          <a:lstStyle>
            <a:lvl1pPr>
              <a:defRPr/>
            </a:lvl1pPr>
          </a:lstStyle>
          <a:p>
            <a:pPr>
              <a:defRPr/>
            </a:pPr>
            <a:fld id="{53208622-8C8C-42E5-B660-68FA10FFFC8B}" type="slidenum">
              <a:rPr lang="zh-TW" altLang="en-US"/>
              <a:pPr>
                <a:defRPr/>
              </a:pPr>
              <a:t>‹#›</a:t>
            </a:fld>
            <a:endParaRPr lang="zh-TW" altLang="zh-TW"/>
          </a:p>
        </p:txBody>
      </p:sp>
    </p:spTree>
    <p:extLst>
      <p:ext uri="{BB962C8B-B14F-4D97-AF65-F5344CB8AC3E}">
        <p14:creationId xmlns:p14="http://schemas.microsoft.com/office/powerpoint/2010/main" val="3043173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endParaRPr lang="zh-TW" altLang="zh-TW"/>
          </a:p>
        </p:txBody>
      </p:sp>
      <p:sp>
        <p:nvSpPr>
          <p:cNvPr id="3" name="Rectangle 13"/>
          <p:cNvSpPr>
            <a:spLocks noGrp="1" noChangeArrowheads="1"/>
          </p:cNvSpPr>
          <p:nvPr>
            <p:ph type="ftr" sz="quarter" idx="11"/>
          </p:nvPr>
        </p:nvSpPr>
        <p:spPr/>
        <p:txBody>
          <a:bodyPr/>
          <a:lstStyle>
            <a:lvl1pPr>
              <a:defRPr/>
            </a:lvl1pPr>
          </a:lstStyle>
          <a:p>
            <a:pPr>
              <a:defRPr/>
            </a:pPr>
            <a:r>
              <a:rPr lang="en-US" altLang="zh-TW"/>
              <a:t>Arithmetic-</a:t>
            </a:r>
            <a:fld id="{FEF30DAE-A958-45E9-B75C-AD43B586D5AE}" type="slidenum">
              <a:rPr lang="en-US" altLang="zh-TW"/>
              <a:pPr>
                <a:defRPr/>
              </a:pPr>
              <a:t>‹#›</a:t>
            </a:fld>
            <a:endParaRPr lang="en-US" altLang="zh-TW"/>
          </a:p>
        </p:txBody>
      </p:sp>
      <p:sp>
        <p:nvSpPr>
          <p:cNvPr id="4" name="Rectangle 14"/>
          <p:cNvSpPr>
            <a:spLocks noGrp="1" noChangeArrowheads="1"/>
          </p:cNvSpPr>
          <p:nvPr>
            <p:ph type="sldNum" sz="quarter" idx="12"/>
          </p:nvPr>
        </p:nvSpPr>
        <p:spPr/>
        <p:txBody>
          <a:bodyPr/>
          <a:lstStyle>
            <a:lvl1pPr>
              <a:defRPr/>
            </a:lvl1pPr>
          </a:lstStyle>
          <a:p>
            <a:pPr>
              <a:defRPr/>
            </a:pPr>
            <a:fld id="{DA2CC697-D022-4C11-A4C8-7260CE635091}" type="slidenum">
              <a:rPr lang="zh-TW" altLang="en-US"/>
              <a:pPr>
                <a:defRPr/>
              </a:pPr>
              <a:t>‹#›</a:t>
            </a:fld>
            <a:endParaRPr lang="zh-TW" altLang="zh-TW"/>
          </a:p>
        </p:txBody>
      </p:sp>
    </p:spTree>
    <p:extLst>
      <p:ext uri="{BB962C8B-B14F-4D97-AF65-F5344CB8AC3E}">
        <p14:creationId xmlns:p14="http://schemas.microsoft.com/office/powerpoint/2010/main" val="263223776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742950" y="247650"/>
            <a:ext cx="84201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zh-TW" smtClean="0"/>
              <a:t>Click to edit Master title style</a:t>
            </a:r>
          </a:p>
        </p:txBody>
      </p:sp>
      <p:sp>
        <p:nvSpPr>
          <p:cNvPr id="1027" name="Rectangle 4"/>
          <p:cNvSpPr>
            <a:spLocks noGrp="1" noChangeArrowheads="1"/>
          </p:cNvSpPr>
          <p:nvPr>
            <p:ph type="body" idx="1"/>
          </p:nvPr>
        </p:nvSpPr>
        <p:spPr bwMode="auto">
          <a:xfrm>
            <a:off x="742950" y="1231900"/>
            <a:ext cx="84201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36" name="Rectangle 12"/>
          <p:cNvSpPr>
            <a:spLocks noGrp="1" noChangeArrowheads="1"/>
          </p:cNvSpPr>
          <p:nvPr>
            <p:ph type="dt" sz="half" idx="2"/>
          </p:nvPr>
        </p:nvSpPr>
        <p:spPr bwMode="auto">
          <a:xfrm>
            <a:off x="742950" y="6248400"/>
            <a:ext cx="206375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defRPr sz="1200">
                <a:latin typeface="Helvetica" charset="0"/>
              </a:defRPr>
            </a:lvl1pPr>
          </a:lstStyle>
          <a:p>
            <a:pPr>
              <a:defRPr/>
            </a:pPr>
            <a:endParaRPr lang="zh-TW" altLang="zh-TW"/>
          </a:p>
        </p:txBody>
      </p:sp>
      <p:sp>
        <p:nvSpPr>
          <p:cNvPr id="1037" name="Rectangle 13"/>
          <p:cNvSpPr>
            <a:spLocks noGrp="1" noChangeArrowheads="1"/>
          </p:cNvSpPr>
          <p:nvPr>
            <p:ph type="ftr" sz="quarter" idx="3"/>
          </p:nvPr>
        </p:nvSpPr>
        <p:spPr bwMode="auto">
          <a:xfrm>
            <a:off x="3384550" y="6248400"/>
            <a:ext cx="31369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ctr">
              <a:defRPr sz="1200">
                <a:latin typeface="Helvetica" charset="0"/>
              </a:defRPr>
            </a:lvl1pPr>
          </a:lstStyle>
          <a:p>
            <a:pPr>
              <a:defRPr/>
            </a:pPr>
            <a:r>
              <a:rPr lang="en-US" altLang="zh-TW"/>
              <a:t>Arithmetic-</a:t>
            </a:r>
            <a:fld id="{3E351D94-05C7-4D9B-B717-D2F93F2A09F1}" type="slidenum">
              <a:rPr lang="en-US" altLang="zh-TW"/>
              <a:pPr>
                <a:defRPr/>
              </a:pPr>
              <a:t>‹#›</a:t>
            </a:fld>
            <a:endParaRPr lang="en-US" altLang="zh-TW"/>
          </a:p>
        </p:txBody>
      </p:sp>
      <p:sp>
        <p:nvSpPr>
          <p:cNvPr id="1038" name="Rectangle 14"/>
          <p:cNvSpPr>
            <a:spLocks noGrp="1" noChangeArrowheads="1"/>
          </p:cNvSpPr>
          <p:nvPr>
            <p:ph type="sldNum" sz="quarter" idx="4"/>
          </p:nvPr>
        </p:nvSpPr>
        <p:spPr bwMode="auto">
          <a:xfrm>
            <a:off x="7478713" y="6450013"/>
            <a:ext cx="206375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r">
              <a:defRPr sz="1400">
                <a:latin typeface="Arial" pitchFamily="34" charset="0"/>
              </a:defRPr>
            </a:lvl1pPr>
          </a:lstStyle>
          <a:p>
            <a:pPr>
              <a:defRPr/>
            </a:pPr>
            <a:fld id="{50544C0C-98A2-43A2-A2A2-8B4E698D1A29}" type="slidenum">
              <a:rPr lang="zh-TW" altLang="en-US"/>
              <a:pPr>
                <a:defRPr/>
              </a:pPr>
              <a:t>‹#›</a:t>
            </a:fld>
            <a:endParaRPr lang="zh-TW" altLang="zh-TW"/>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Lst>
  <p:transition/>
  <p:hf hdr="0" ftr="0" dt="0"/>
  <p:txStyles>
    <p:titleStyle>
      <a:lvl1pPr algn="ctr" rtl="0" eaLnBrk="0" fontAlgn="base" hangingPunct="0">
        <a:lnSpc>
          <a:spcPct val="85000"/>
        </a:lnSpc>
        <a:spcBef>
          <a:spcPct val="0"/>
        </a:spcBef>
        <a:spcAft>
          <a:spcPct val="0"/>
        </a:spcAft>
        <a:defRPr sz="3600" b="1">
          <a:solidFill>
            <a:schemeClr val="accent1"/>
          </a:solidFill>
          <a:latin typeface="+mj-lt"/>
          <a:ea typeface="+mj-ea"/>
          <a:cs typeface="+mj-cs"/>
        </a:defRPr>
      </a:lvl1pPr>
      <a:lvl2pPr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2pPr>
      <a:lvl3pPr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3pPr>
      <a:lvl4pPr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4pPr>
      <a:lvl5pPr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5pPr>
      <a:lvl6pPr marL="457200"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6pPr>
      <a:lvl7pPr marL="914400"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7pPr>
      <a:lvl8pPr marL="1371600"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8pPr>
      <a:lvl9pPr marL="1828800"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9pPr>
    </p:titleStyle>
    <p:bodyStyle>
      <a:lvl1pPr marL="342900" indent="-342900" algn="l" rtl="0" eaLnBrk="0" fontAlgn="base" hangingPunct="0">
        <a:lnSpc>
          <a:spcPct val="90000"/>
        </a:lnSpc>
        <a:spcBef>
          <a:spcPct val="15000"/>
        </a:spcBef>
        <a:spcAft>
          <a:spcPct val="0"/>
        </a:spcAft>
        <a:buClr>
          <a:schemeClr val="folHlink"/>
        </a:buClr>
        <a:buSzPct val="75000"/>
        <a:buFont typeface="Wingdings" pitchFamily="2" charset="2"/>
        <a:buChar char="t"/>
        <a:defRPr sz="2400" b="1">
          <a:solidFill>
            <a:schemeClr val="tx1"/>
          </a:solidFill>
          <a:latin typeface="+mn-lt"/>
          <a:ea typeface="+mn-ea"/>
          <a:cs typeface="+mn-cs"/>
        </a:defRPr>
      </a:lvl1pPr>
      <a:lvl2pPr marL="742950" indent="-285750" algn="l" rtl="0" eaLnBrk="0" fontAlgn="base" hangingPunct="0">
        <a:lnSpc>
          <a:spcPct val="90000"/>
        </a:lnSpc>
        <a:spcBef>
          <a:spcPct val="15000"/>
        </a:spcBef>
        <a:spcAft>
          <a:spcPct val="0"/>
        </a:spcAft>
        <a:buClr>
          <a:srgbClr val="FF9900"/>
        </a:buClr>
        <a:buSzPct val="75000"/>
        <a:buFont typeface="Wingdings" pitchFamily="2" charset="2"/>
        <a:buChar char="l"/>
        <a:defRPr sz="2200" b="1">
          <a:solidFill>
            <a:schemeClr val="tx1"/>
          </a:solidFill>
          <a:latin typeface="+mn-lt"/>
          <a:ea typeface="+mn-ea"/>
        </a:defRPr>
      </a:lvl2pPr>
      <a:lvl3pPr marL="1143000" indent="-228600" algn="l" rtl="0" eaLnBrk="0" fontAlgn="base" hangingPunct="0">
        <a:lnSpc>
          <a:spcPct val="90000"/>
        </a:lnSpc>
        <a:spcBef>
          <a:spcPct val="15000"/>
        </a:spcBef>
        <a:spcAft>
          <a:spcPct val="0"/>
        </a:spcAft>
        <a:buClr>
          <a:schemeClr val="accent2"/>
        </a:buClr>
        <a:buSzPct val="75000"/>
        <a:buFont typeface="Wingdings" pitchFamily="2" charset="2"/>
        <a:buChar char="n"/>
        <a:defRPr sz="2000" b="1">
          <a:solidFill>
            <a:schemeClr val="tx1"/>
          </a:solidFill>
          <a:latin typeface="+mn-lt"/>
          <a:ea typeface="+mn-ea"/>
        </a:defRPr>
      </a:lvl3pPr>
      <a:lvl4pPr marL="1562100" indent="-228600" algn="l" rtl="0" eaLnBrk="0" fontAlgn="base" hangingPunct="0">
        <a:lnSpc>
          <a:spcPct val="90000"/>
        </a:lnSpc>
        <a:spcBef>
          <a:spcPct val="15000"/>
        </a:spcBef>
        <a:spcAft>
          <a:spcPct val="0"/>
        </a:spcAft>
        <a:buClr>
          <a:schemeClr val="hlink"/>
        </a:buClr>
        <a:buSzPct val="75000"/>
        <a:buFont typeface="Monotype Sorts" pitchFamily="2" charset="2"/>
        <a:buChar char="T"/>
        <a:defRPr sz="2000">
          <a:solidFill>
            <a:schemeClr val="tx1"/>
          </a:solidFill>
          <a:latin typeface="+mn-lt"/>
          <a:ea typeface="+mn-ea"/>
        </a:defRPr>
      </a:lvl4pPr>
      <a:lvl5pPr marL="1981200" indent="-228600" algn="l" rtl="0" eaLnBrk="0" fontAlgn="base" hangingPunct="0">
        <a:lnSpc>
          <a:spcPct val="90000"/>
        </a:lnSpc>
        <a:spcBef>
          <a:spcPct val="15000"/>
        </a:spcBef>
        <a:spcAft>
          <a:spcPct val="0"/>
        </a:spcAft>
        <a:buClr>
          <a:schemeClr val="accent1"/>
        </a:buClr>
        <a:buSzPct val="100000"/>
        <a:buChar char="–"/>
        <a:defRPr sz="2000">
          <a:solidFill>
            <a:schemeClr val="tx1"/>
          </a:solidFill>
          <a:latin typeface="+mn-lt"/>
          <a:ea typeface="+mn-ea"/>
        </a:defRPr>
      </a:lvl5pPr>
      <a:lvl6pPr marL="2438400" indent="-228600" algn="l" rtl="0" eaLnBrk="0" fontAlgn="base" hangingPunct="0">
        <a:lnSpc>
          <a:spcPct val="90000"/>
        </a:lnSpc>
        <a:spcBef>
          <a:spcPct val="15000"/>
        </a:spcBef>
        <a:spcAft>
          <a:spcPct val="0"/>
        </a:spcAft>
        <a:buClr>
          <a:schemeClr val="accent1"/>
        </a:buClr>
        <a:buSzPct val="100000"/>
        <a:buChar char="–"/>
        <a:defRPr>
          <a:solidFill>
            <a:schemeClr val="tx1"/>
          </a:solidFill>
          <a:latin typeface="+mn-lt"/>
          <a:ea typeface="+mn-ea"/>
        </a:defRPr>
      </a:lvl6pPr>
      <a:lvl7pPr marL="2895600" indent="-228600" algn="l" rtl="0" eaLnBrk="0" fontAlgn="base" hangingPunct="0">
        <a:lnSpc>
          <a:spcPct val="90000"/>
        </a:lnSpc>
        <a:spcBef>
          <a:spcPct val="15000"/>
        </a:spcBef>
        <a:spcAft>
          <a:spcPct val="0"/>
        </a:spcAft>
        <a:buClr>
          <a:schemeClr val="accent1"/>
        </a:buClr>
        <a:buSzPct val="100000"/>
        <a:buChar char="–"/>
        <a:defRPr>
          <a:solidFill>
            <a:schemeClr val="tx1"/>
          </a:solidFill>
          <a:latin typeface="+mn-lt"/>
          <a:ea typeface="+mn-ea"/>
        </a:defRPr>
      </a:lvl7pPr>
      <a:lvl8pPr marL="3352800" indent="-228600" algn="l" rtl="0" eaLnBrk="0" fontAlgn="base" hangingPunct="0">
        <a:lnSpc>
          <a:spcPct val="90000"/>
        </a:lnSpc>
        <a:spcBef>
          <a:spcPct val="15000"/>
        </a:spcBef>
        <a:spcAft>
          <a:spcPct val="0"/>
        </a:spcAft>
        <a:buClr>
          <a:schemeClr val="accent1"/>
        </a:buClr>
        <a:buSzPct val="100000"/>
        <a:buChar char="–"/>
        <a:defRPr>
          <a:solidFill>
            <a:schemeClr val="tx1"/>
          </a:solidFill>
          <a:latin typeface="+mn-lt"/>
          <a:ea typeface="+mn-ea"/>
        </a:defRPr>
      </a:lvl8pPr>
      <a:lvl9pPr marL="3810000" indent="-228600" algn="l" rtl="0" eaLnBrk="0" fontAlgn="base" hangingPunct="0">
        <a:lnSpc>
          <a:spcPct val="90000"/>
        </a:lnSpc>
        <a:spcBef>
          <a:spcPct val="15000"/>
        </a:spcBef>
        <a:spcAft>
          <a:spcPct val="0"/>
        </a:spcAft>
        <a:buClr>
          <a:schemeClr val="accent1"/>
        </a:buClr>
        <a:buSzPct val="100000"/>
        <a:buChar char="–"/>
        <a:defRPr>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8"/>
          <p:cNvSpPr>
            <a:spLocks noGrp="1" noChangeArrowheads="1"/>
          </p:cNvSpPr>
          <p:nvPr>
            <p:ph type="ctrTitle"/>
          </p:nvPr>
        </p:nvSpPr>
        <p:spPr>
          <a:xfrm>
            <a:off x="130175" y="2468563"/>
            <a:ext cx="9455150" cy="1765300"/>
          </a:xfrm>
        </p:spPr>
        <p:txBody>
          <a:bodyPr/>
          <a:lstStyle/>
          <a:p>
            <a:r>
              <a:rPr lang="en-US" altLang="zh-TW" sz="6500" smtClean="0">
                <a:effectLst/>
              </a:rPr>
              <a:t>Computer Arithmetic</a:t>
            </a:r>
          </a:p>
        </p:txBody>
      </p:sp>
      <p:sp>
        <p:nvSpPr>
          <p:cNvPr id="6147" name="矩形 3"/>
          <p:cNvSpPr>
            <a:spLocks noChangeArrowheads="1"/>
          </p:cNvSpPr>
          <p:nvPr/>
        </p:nvSpPr>
        <p:spPr bwMode="auto">
          <a:xfrm>
            <a:off x="2484438" y="4916488"/>
            <a:ext cx="50609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TW" altLang="en-US" sz="3200" b="1">
                <a:solidFill>
                  <a:schemeClr val="bg2"/>
                </a:solidFill>
                <a:latin typeface="標楷體" pitchFamily="65" charset="-120"/>
                <a:ea typeface="標楷體" pitchFamily="65" charset="-120"/>
              </a:rPr>
              <a:t>國立清華大學資訊工程學系</a:t>
            </a:r>
          </a:p>
          <a:p>
            <a:pPr algn="ctr"/>
            <a:r>
              <a:rPr lang="zh-TW" altLang="en-US" sz="3200" b="1">
                <a:solidFill>
                  <a:schemeClr val="bg2"/>
                </a:solidFill>
                <a:latin typeface="標楷體" pitchFamily="65" charset="-120"/>
                <a:ea typeface="標楷體" pitchFamily="65" charset="-120"/>
              </a:rPr>
              <a:t>   黃婷婷教授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H="1">
            <a:off x="4375150" y="3860800"/>
            <a:ext cx="990600" cy="1588"/>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5363" name="Group 3"/>
          <p:cNvGrpSpPr>
            <a:grpSpLocks/>
          </p:cNvGrpSpPr>
          <p:nvPr/>
        </p:nvGrpSpPr>
        <p:grpSpPr bwMode="auto">
          <a:xfrm>
            <a:off x="5365750" y="3632200"/>
            <a:ext cx="825500" cy="914400"/>
            <a:chOff x="3504" y="2448"/>
            <a:chExt cx="480" cy="576"/>
          </a:xfrm>
        </p:grpSpPr>
        <p:sp>
          <p:nvSpPr>
            <p:cNvPr id="15402" name="Line 4"/>
            <p:cNvSpPr>
              <a:spLocks noChangeShapeType="1"/>
            </p:cNvSpPr>
            <p:nvPr/>
          </p:nvSpPr>
          <p:spPr bwMode="auto">
            <a:xfrm>
              <a:off x="3504" y="2448"/>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3" name="Line 5"/>
            <p:cNvSpPr>
              <a:spLocks noChangeShapeType="1"/>
            </p:cNvSpPr>
            <p:nvPr/>
          </p:nvSpPr>
          <p:spPr bwMode="auto">
            <a:xfrm>
              <a:off x="3504" y="2448"/>
              <a:ext cx="48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4" name="Line 6"/>
            <p:cNvSpPr>
              <a:spLocks noChangeShapeType="1"/>
            </p:cNvSpPr>
            <p:nvPr/>
          </p:nvSpPr>
          <p:spPr bwMode="auto">
            <a:xfrm>
              <a:off x="3504" y="2736"/>
              <a:ext cx="192"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5" name="Line 7"/>
            <p:cNvSpPr>
              <a:spLocks noChangeShapeType="1"/>
            </p:cNvSpPr>
            <p:nvPr/>
          </p:nvSpPr>
          <p:spPr bwMode="auto">
            <a:xfrm>
              <a:off x="3696" y="2832"/>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6" name="Line 8"/>
            <p:cNvSpPr>
              <a:spLocks noChangeShapeType="1"/>
            </p:cNvSpPr>
            <p:nvPr/>
          </p:nvSpPr>
          <p:spPr bwMode="auto">
            <a:xfrm>
              <a:off x="3984" y="2688"/>
              <a:ext cx="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5364" name="Group 9"/>
          <p:cNvGrpSpPr>
            <a:grpSpLocks/>
          </p:cNvGrpSpPr>
          <p:nvPr/>
        </p:nvGrpSpPr>
        <p:grpSpPr bwMode="auto">
          <a:xfrm>
            <a:off x="5365750" y="4546600"/>
            <a:ext cx="825500" cy="914400"/>
            <a:chOff x="3504" y="3024"/>
            <a:chExt cx="480" cy="576"/>
          </a:xfrm>
        </p:grpSpPr>
        <p:sp>
          <p:nvSpPr>
            <p:cNvPr id="15397" name="Line 10"/>
            <p:cNvSpPr>
              <a:spLocks noChangeShapeType="1"/>
            </p:cNvSpPr>
            <p:nvPr/>
          </p:nvSpPr>
          <p:spPr bwMode="auto">
            <a:xfrm flipV="1">
              <a:off x="3504" y="3312"/>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8" name="Line 11"/>
            <p:cNvSpPr>
              <a:spLocks noChangeShapeType="1"/>
            </p:cNvSpPr>
            <p:nvPr/>
          </p:nvSpPr>
          <p:spPr bwMode="auto">
            <a:xfrm flipV="1">
              <a:off x="3504" y="3360"/>
              <a:ext cx="48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9" name="Line 12"/>
            <p:cNvSpPr>
              <a:spLocks noChangeShapeType="1"/>
            </p:cNvSpPr>
            <p:nvPr/>
          </p:nvSpPr>
          <p:spPr bwMode="auto">
            <a:xfrm flipV="1">
              <a:off x="3504" y="3216"/>
              <a:ext cx="192"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0" name="Line 13"/>
            <p:cNvSpPr>
              <a:spLocks noChangeShapeType="1"/>
            </p:cNvSpPr>
            <p:nvPr/>
          </p:nvSpPr>
          <p:spPr bwMode="auto">
            <a:xfrm flipV="1">
              <a:off x="3696" y="3024"/>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1" name="Line 14"/>
            <p:cNvSpPr>
              <a:spLocks noChangeShapeType="1"/>
            </p:cNvSpPr>
            <p:nvPr/>
          </p:nvSpPr>
          <p:spPr bwMode="auto">
            <a:xfrm flipV="1">
              <a:off x="3984" y="3024"/>
              <a:ext cx="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5365" name="Line 15"/>
          <p:cNvSpPr>
            <a:spLocks noChangeShapeType="1"/>
          </p:cNvSpPr>
          <p:nvPr/>
        </p:nvSpPr>
        <p:spPr bwMode="auto">
          <a:xfrm>
            <a:off x="6191250" y="4546600"/>
            <a:ext cx="1238250" cy="1588"/>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66" name="Line 16"/>
          <p:cNvSpPr>
            <a:spLocks noChangeShapeType="1"/>
          </p:cNvSpPr>
          <p:nvPr/>
        </p:nvSpPr>
        <p:spPr bwMode="auto">
          <a:xfrm flipH="1">
            <a:off x="4375150" y="5232400"/>
            <a:ext cx="990600" cy="1588"/>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67" name="Rectangle 17"/>
          <p:cNvSpPr>
            <a:spLocks noChangeArrowheads="1"/>
          </p:cNvSpPr>
          <p:nvPr/>
        </p:nvSpPr>
        <p:spPr bwMode="auto">
          <a:xfrm rot="5400000">
            <a:off x="5507832" y="4320381"/>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ALU</a:t>
            </a:r>
          </a:p>
        </p:txBody>
      </p:sp>
      <p:sp>
        <p:nvSpPr>
          <p:cNvPr id="15368" name="Rectangle 18"/>
          <p:cNvSpPr>
            <a:spLocks noChangeArrowheads="1"/>
          </p:cNvSpPr>
          <p:nvPr/>
        </p:nvSpPr>
        <p:spPr bwMode="auto">
          <a:xfrm>
            <a:off x="4275138" y="35671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A</a:t>
            </a:r>
          </a:p>
        </p:txBody>
      </p:sp>
      <p:sp>
        <p:nvSpPr>
          <p:cNvPr id="15369" name="Rectangle 19"/>
          <p:cNvSpPr>
            <a:spLocks noChangeArrowheads="1"/>
          </p:cNvSpPr>
          <p:nvPr/>
        </p:nvSpPr>
        <p:spPr bwMode="auto">
          <a:xfrm>
            <a:off x="3284538" y="55483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B’</a:t>
            </a:r>
          </a:p>
        </p:txBody>
      </p:sp>
      <p:sp>
        <p:nvSpPr>
          <p:cNvPr id="15370" name="Rectangle 20"/>
          <p:cNvSpPr>
            <a:spLocks noChangeArrowheads="1"/>
          </p:cNvSpPr>
          <p:nvPr/>
        </p:nvSpPr>
        <p:spPr bwMode="auto">
          <a:xfrm>
            <a:off x="7412038" y="4405313"/>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Result</a:t>
            </a:r>
          </a:p>
        </p:txBody>
      </p:sp>
      <p:sp>
        <p:nvSpPr>
          <p:cNvPr id="15371" name="Line 21"/>
          <p:cNvSpPr>
            <a:spLocks noChangeShapeType="1"/>
          </p:cNvSpPr>
          <p:nvPr/>
        </p:nvSpPr>
        <p:spPr bwMode="auto">
          <a:xfrm>
            <a:off x="5646738" y="3332163"/>
            <a:ext cx="1587" cy="45720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72" name="Rectangle 22"/>
          <p:cNvSpPr>
            <a:spLocks noChangeArrowheads="1"/>
          </p:cNvSpPr>
          <p:nvPr/>
        </p:nvSpPr>
        <p:spPr bwMode="auto">
          <a:xfrm>
            <a:off x="4730750" y="3008313"/>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CarryIn</a:t>
            </a:r>
          </a:p>
        </p:txBody>
      </p:sp>
      <p:sp>
        <p:nvSpPr>
          <p:cNvPr id="15373" name="Line 23"/>
          <p:cNvSpPr>
            <a:spLocks noChangeShapeType="1"/>
          </p:cNvSpPr>
          <p:nvPr/>
        </p:nvSpPr>
        <p:spPr bwMode="auto">
          <a:xfrm>
            <a:off x="5861050" y="5232400"/>
            <a:ext cx="1588" cy="60960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74" name="Rectangle 24"/>
          <p:cNvSpPr>
            <a:spLocks noChangeArrowheads="1"/>
          </p:cNvSpPr>
          <p:nvPr/>
        </p:nvSpPr>
        <p:spPr bwMode="auto">
          <a:xfrm>
            <a:off x="5926138" y="55483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CarryOut</a:t>
            </a:r>
          </a:p>
        </p:txBody>
      </p:sp>
      <p:sp>
        <p:nvSpPr>
          <p:cNvPr id="15375" name="Line 25"/>
          <p:cNvSpPr>
            <a:spLocks noChangeShapeType="1"/>
          </p:cNvSpPr>
          <p:nvPr/>
        </p:nvSpPr>
        <p:spPr bwMode="auto">
          <a:xfrm flipH="1">
            <a:off x="1651000" y="5003800"/>
            <a:ext cx="2063750" cy="1588"/>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76" name="Rectangle 26"/>
          <p:cNvSpPr>
            <a:spLocks noChangeArrowheads="1"/>
          </p:cNvSpPr>
          <p:nvPr/>
        </p:nvSpPr>
        <p:spPr bwMode="auto">
          <a:xfrm>
            <a:off x="1303338" y="48625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B</a:t>
            </a:r>
          </a:p>
        </p:txBody>
      </p:sp>
      <p:grpSp>
        <p:nvGrpSpPr>
          <p:cNvPr id="15377" name="Group 27"/>
          <p:cNvGrpSpPr>
            <a:grpSpLocks/>
          </p:cNvGrpSpPr>
          <p:nvPr/>
        </p:nvGrpSpPr>
        <p:grpSpPr bwMode="auto">
          <a:xfrm>
            <a:off x="2476500" y="5232400"/>
            <a:ext cx="563563" cy="457200"/>
            <a:chOff x="1824" y="3456"/>
            <a:chExt cx="328" cy="288"/>
          </a:xfrm>
        </p:grpSpPr>
        <p:sp>
          <p:nvSpPr>
            <p:cNvPr id="15393" name="Oval 28"/>
            <p:cNvSpPr>
              <a:spLocks noChangeArrowheads="1"/>
            </p:cNvSpPr>
            <p:nvPr/>
          </p:nvSpPr>
          <p:spPr bwMode="auto">
            <a:xfrm>
              <a:off x="2072" y="3560"/>
              <a:ext cx="80" cy="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5394" name="Line 29"/>
            <p:cNvSpPr>
              <a:spLocks noChangeShapeType="1"/>
            </p:cNvSpPr>
            <p:nvPr/>
          </p:nvSpPr>
          <p:spPr bwMode="auto">
            <a:xfrm flipH="1" flipV="1">
              <a:off x="1824" y="3456"/>
              <a:ext cx="240" cy="14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5" name="Line 30"/>
            <p:cNvSpPr>
              <a:spLocks noChangeShapeType="1"/>
            </p:cNvSpPr>
            <p:nvPr/>
          </p:nvSpPr>
          <p:spPr bwMode="auto">
            <a:xfrm flipH="1">
              <a:off x="1824" y="3600"/>
              <a:ext cx="240" cy="14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6" name="Line 31"/>
            <p:cNvSpPr>
              <a:spLocks noChangeShapeType="1"/>
            </p:cNvSpPr>
            <p:nvPr/>
          </p:nvSpPr>
          <p:spPr bwMode="auto">
            <a:xfrm>
              <a:off x="1824" y="345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5378" name="Line 32"/>
          <p:cNvSpPr>
            <a:spLocks noChangeShapeType="1"/>
          </p:cNvSpPr>
          <p:nvPr/>
        </p:nvSpPr>
        <p:spPr bwMode="auto">
          <a:xfrm>
            <a:off x="2228850" y="5003800"/>
            <a:ext cx="1588"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79" name="Line 33"/>
          <p:cNvSpPr>
            <a:spLocks noChangeShapeType="1"/>
          </p:cNvSpPr>
          <p:nvPr/>
        </p:nvSpPr>
        <p:spPr bwMode="auto">
          <a:xfrm>
            <a:off x="2228850" y="5461000"/>
            <a:ext cx="247650" cy="15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80" name="Line 34"/>
          <p:cNvSpPr>
            <a:spLocks noChangeShapeType="1"/>
          </p:cNvSpPr>
          <p:nvPr/>
        </p:nvSpPr>
        <p:spPr bwMode="auto">
          <a:xfrm flipH="1">
            <a:off x="3054350" y="5461000"/>
            <a:ext cx="660400" cy="1588"/>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81" name="Rectangle 35"/>
          <p:cNvSpPr>
            <a:spLocks noChangeArrowheads="1"/>
          </p:cNvSpPr>
          <p:nvPr/>
        </p:nvSpPr>
        <p:spPr bwMode="auto">
          <a:xfrm>
            <a:off x="3729038" y="4635500"/>
            <a:ext cx="631825" cy="1270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5382" name="Rectangle 36"/>
          <p:cNvSpPr>
            <a:spLocks noChangeArrowheads="1"/>
          </p:cNvSpPr>
          <p:nvPr/>
        </p:nvSpPr>
        <p:spPr bwMode="auto">
          <a:xfrm>
            <a:off x="3697288" y="48625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0</a:t>
            </a:r>
          </a:p>
        </p:txBody>
      </p:sp>
      <p:sp>
        <p:nvSpPr>
          <p:cNvPr id="15383" name="Rectangle 37"/>
          <p:cNvSpPr>
            <a:spLocks noChangeArrowheads="1"/>
          </p:cNvSpPr>
          <p:nvPr/>
        </p:nvSpPr>
        <p:spPr bwMode="auto">
          <a:xfrm>
            <a:off x="3697288" y="5319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1</a:t>
            </a:r>
          </a:p>
        </p:txBody>
      </p:sp>
      <p:sp>
        <p:nvSpPr>
          <p:cNvPr id="15384" name="Rectangle 38"/>
          <p:cNvSpPr>
            <a:spLocks noChangeArrowheads="1"/>
          </p:cNvSpPr>
          <p:nvPr/>
        </p:nvSpPr>
        <p:spPr bwMode="auto">
          <a:xfrm rot="5400000">
            <a:off x="3745707" y="5087143"/>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 </a:t>
            </a:r>
            <a:r>
              <a:rPr kumimoji="1" lang="en-US" altLang="zh-TW" sz="1800" b="1">
                <a:latin typeface="Arial" pitchFamily="34" charset="0"/>
              </a:rPr>
              <a:t>Mux</a:t>
            </a:r>
          </a:p>
        </p:txBody>
      </p:sp>
      <p:sp>
        <p:nvSpPr>
          <p:cNvPr id="15385" name="Line 39"/>
          <p:cNvSpPr>
            <a:spLocks noChangeShapeType="1"/>
          </p:cNvSpPr>
          <p:nvPr/>
        </p:nvSpPr>
        <p:spPr bwMode="auto">
          <a:xfrm flipV="1">
            <a:off x="4044950" y="3098800"/>
            <a:ext cx="1588" cy="1524000"/>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86" name="Rectangle 40"/>
          <p:cNvSpPr>
            <a:spLocks noChangeArrowheads="1"/>
          </p:cNvSpPr>
          <p:nvPr/>
        </p:nvSpPr>
        <p:spPr bwMode="auto">
          <a:xfrm>
            <a:off x="3779838" y="463391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Sel</a:t>
            </a:r>
          </a:p>
        </p:txBody>
      </p:sp>
      <p:sp>
        <p:nvSpPr>
          <p:cNvPr id="15387" name="Rectangle 41"/>
          <p:cNvSpPr>
            <a:spLocks noChangeArrowheads="1"/>
          </p:cNvSpPr>
          <p:nvPr/>
        </p:nvSpPr>
        <p:spPr bwMode="auto">
          <a:xfrm>
            <a:off x="2841625" y="2971800"/>
            <a:ext cx="1238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Subtract</a:t>
            </a:r>
          </a:p>
          <a:p>
            <a:r>
              <a:rPr kumimoji="1" lang="en-US" altLang="zh-TW" sz="1800" b="1">
                <a:solidFill>
                  <a:schemeClr val="accent1"/>
                </a:solidFill>
                <a:latin typeface="Arial" pitchFamily="34" charset="0"/>
              </a:rPr>
              <a:t>(</a:t>
            </a:r>
            <a:r>
              <a:rPr kumimoji="1" lang="en-US" altLang="zh-TW" sz="1800" b="1" i="1">
                <a:solidFill>
                  <a:schemeClr val="accent1"/>
                </a:solidFill>
                <a:latin typeface="Arial" pitchFamily="34" charset="0"/>
              </a:rPr>
              <a:t>Bnegate</a:t>
            </a:r>
            <a:r>
              <a:rPr kumimoji="1" lang="en-US" altLang="zh-TW" sz="1800" b="1">
                <a:solidFill>
                  <a:schemeClr val="accent1"/>
                </a:solidFill>
                <a:latin typeface="Arial" pitchFamily="34" charset="0"/>
              </a:rPr>
              <a:t>)</a:t>
            </a:r>
          </a:p>
        </p:txBody>
      </p:sp>
      <p:sp>
        <p:nvSpPr>
          <p:cNvPr id="15388" name="Rectangle 42"/>
          <p:cNvSpPr>
            <a:spLocks noGrp="1" noChangeArrowheads="1"/>
          </p:cNvSpPr>
          <p:nvPr>
            <p:ph type="title"/>
          </p:nvPr>
        </p:nvSpPr>
        <p:spPr>
          <a:xfrm>
            <a:off x="742950" y="41275"/>
            <a:ext cx="8420100" cy="901700"/>
          </a:xfrm>
        </p:spPr>
        <p:txBody>
          <a:bodyPr/>
          <a:lstStyle/>
          <a:p>
            <a:r>
              <a:rPr lang="en-US" altLang="zh-TW" sz="5000" smtClean="0"/>
              <a:t>How about Subtraction?</a:t>
            </a:r>
          </a:p>
        </p:txBody>
      </p:sp>
      <p:sp>
        <p:nvSpPr>
          <p:cNvPr id="15389" name="Rectangle 43"/>
          <p:cNvSpPr>
            <a:spLocks noGrp="1" noChangeArrowheads="1"/>
          </p:cNvSpPr>
          <p:nvPr>
            <p:ph type="body" idx="1"/>
          </p:nvPr>
        </p:nvSpPr>
        <p:spPr/>
        <p:txBody>
          <a:bodyPr/>
          <a:lstStyle/>
          <a:p>
            <a:pPr marL="285750" indent="-285750"/>
            <a:r>
              <a:rPr lang="zh-TW" altLang="en-US" smtClean="0"/>
              <a:t>2’</a:t>
            </a:r>
            <a:r>
              <a:rPr lang="en-US" altLang="zh-TW" smtClean="0"/>
              <a:t>s complement: take inverse of every bit and add 1 (at c</a:t>
            </a:r>
            <a:r>
              <a:rPr lang="en-US" altLang="zh-TW" baseline="-25000" smtClean="0"/>
              <a:t>in</a:t>
            </a:r>
            <a:r>
              <a:rPr lang="en-US" altLang="zh-TW" smtClean="0"/>
              <a:t> of first stage)</a:t>
            </a:r>
          </a:p>
          <a:p>
            <a:pPr marL="704850" lvl="1" indent="-228600"/>
            <a:r>
              <a:rPr lang="en-US" altLang="zh-TW" smtClean="0"/>
              <a:t>A + B’ + 1 = A + (B’ + 1) = A + (-B) = A - B</a:t>
            </a:r>
          </a:p>
          <a:p>
            <a:pPr marL="704850" lvl="1" indent="-228600"/>
            <a:r>
              <a:rPr lang="en-US" altLang="zh-TW" smtClean="0"/>
              <a:t>Bit-wise inverse of B is B’</a:t>
            </a:r>
          </a:p>
        </p:txBody>
      </p:sp>
      <p:sp>
        <p:nvSpPr>
          <p:cNvPr id="15390" name="Line 45"/>
          <p:cNvSpPr>
            <a:spLocks noChangeShapeType="1"/>
          </p:cNvSpPr>
          <p:nvPr/>
        </p:nvSpPr>
        <p:spPr bwMode="auto">
          <a:xfrm flipH="1">
            <a:off x="6042025" y="3382963"/>
            <a:ext cx="0" cy="560387"/>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1" name="Rectangle 46"/>
          <p:cNvSpPr>
            <a:spLocks noChangeArrowheads="1"/>
          </p:cNvSpPr>
          <p:nvPr/>
        </p:nvSpPr>
        <p:spPr bwMode="auto">
          <a:xfrm>
            <a:off x="5776913" y="3019425"/>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Operation</a:t>
            </a:r>
            <a:endParaRPr kumimoji="1" lang="en-US" altLang="zh-TW" sz="1800" b="1">
              <a:latin typeface="Arial" pitchFamily="34" charset="0"/>
            </a:endParaRPr>
          </a:p>
        </p:txBody>
      </p:sp>
      <p:sp>
        <p:nvSpPr>
          <p:cNvPr id="1539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F5492B87-48B3-467C-8E04-177F0434673F}" type="slidenum">
              <a:rPr lang="zh-TW" altLang="en-US" sz="1400" smtClean="0">
                <a:latin typeface="Arial" pitchFamily="34" charset="0"/>
              </a:rPr>
              <a:pPr/>
              <a:t>9</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Gradual Underflow</a:t>
            </a:r>
          </a:p>
        </p:txBody>
      </p:sp>
      <p:sp>
        <p:nvSpPr>
          <p:cNvPr id="107523" name="Rectangle 3"/>
          <p:cNvSpPr>
            <a:spLocks noGrp="1" noChangeArrowheads="1"/>
          </p:cNvSpPr>
          <p:nvPr>
            <p:ph type="body" idx="4294967295"/>
          </p:nvPr>
        </p:nvSpPr>
        <p:spPr/>
        <p:txBody>
          <a:bodyPr/>
          <a:lstStyle/>
          <a:p>
            <a:pPr marL="457200" indent="-457200"/>
            <a:r>
              <a:rPr lang="en-US" altLang="zh-TW" smtClean="0"/>
              <a:t>Represent denormalized numbers (denorms)</a:t>
            </a:r>
          </a:p>
          <a:p>
            <a:pPr marL="876300" lvl="1" indent="-419100"/>
            <a:r>
              <a:rPr lang="en-US" altLang="zh-TW" sz="2400" smtClean="0"/>
              <a:t>Exponent : all zeroes</a:t>
            </a:r>
          </a:p>
          <a:p>
            <a:pPr marL="876300" lvl="1" indent="-419100"/>
            <a:r>
              <a:rPr lang="en-US" altLang="zh-TW" sz="2400" smtClean="0"/>
              <a:t>Significand : non-zeroes </a:t>
            </a:r>
          </a:p>
          <a:p>
            <a:pPr marL="876300" lvl="1" indent="-419100"/>
            <a:endParaRPr lang="en-US" altLang="zh-TW" sz="2400" smtClean="0"/>
          </a:p>
          <a:p>
            <a:pPr marL="876300" lvl="1" indent="-419100"/>
            <a:endParaRPr lang="en-US" altLang="zh-TW" sz="2400" smtClean="0"/>
          </a:p>
          <a:p>
            <a:pPr marL="876300" lvl="1" indent="-419100"/>
            <a:endParaRPr lang="en-US" altLang="zh-TW" sz="2400" smtClean="0"/>
          </a:p>
          <a:p>
            <a:pPr marL="876300" lvl="1" indent="-419100"/>
            <a:endParaRPr lang="en-US" altLang="zh-TW" sz="2400" smtClean="0"/>
          </a:p>
          <a:p>
            <a:pPr marL="876300" lvl="1" indent="-419100"/>
            <a:endParaRPr lang="en-US" altLang="zh-TW" sz="2400" smtClean="0"/>
          </a:p>
          <a:p>
            <a:pPr marL="876300" lvl="1" indent="-419100"/>
            <a:r>
              <a:rPr lang="en-US" altLang="zh-TW" sz="2400" smtClean="0"/>
              <a:t>Allow a number to degrade in significance until it become 0 (gradual underflow)</a:t>
            </a:r>
          </a:p>
          <a:p>
            <a:pPr marL="876300" lvl="1" indent="-419100"/>
            <a:endParaRPr lang="en-US" altLang="zh-TW" sz="2400" smtClean="0"/>
          </a:p>
          <a:p>
            <a:pPr marL="876300" lvl="1" indent="-419100"/>
            <a:endParaRPr lang="en-US" altLang="zh-TW" sz="2400" smtClean="0"/>
          </a:p>
          <a:p>
            <a:pPr marL="876300" lvl="1" indent="-419100"/>
            <a:endParaRPr lang="en-US" altLang="zh-TW" sz="2400" smtClean="0"/>
          </a:p>
          <a:p>
            <a:pPr marL="876300" lvl="1" indent="-419100"/>
            <a:endParaRPr lang="en-US" altLang="zh-TW" sz="2400" smtClean="0"/>
          </a:p>
        </p:txBody>
      </p:sp>
      <p:sp>
        <p:nvSpPr>
          <p:cNvPr id="107524"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9C5B6A88-7D5D-4757-A11A-DF49D21B49F2}" type="slidenum">
              <a:rPr lang="zh-TW" altLang="en-US" sz="1400">
                <a:latin typeface="Arial" pitchFamily="34" charset="0"/>
              </a:rPr>
              <a:pPr algn="r"/>
              <a:t>99</a:t>
            </a:fld>
            <a:endParaRPr lang="zh-TW" altLang="zh-TW" sz="1400">
              <a:latin typeface="Arial" pitchFamily="34" charset="0"/>
            </a:endParaRPr>
          </a:p>
        </p:txBody>
      </p:sp>
      <p:grpSp>
        <p:nvGrpSpPr>
          <p:cNvPr id="107525" name="Group 11"/>
          <p:cNvGrpSpPr>
            <a:grpSpLocks/>
          </p:cNvGrpSpPr>
          <p:nvPr/>
        </p:nvGrpSpPr>
        <p:grpSpPr bwMode="auto">
          <a:xfrm>
            <a:off x="954088" y="2830513"/>
            <a:ext cx="8255000" cy="533400"/>
            <a:chOff x="480" y="2064"/>
            <a:chExt cx="4800" cy="336"/>
          </a:xfrm>
        </p:grpSpPr>
        <p:sp>
          <p:nvSpPr>
            <p:cNvPr id="107527" name="Rectangle 12"/>
            <p:cNvSpPr>
              <a:spLocks noChangeArrowheads="1"/>
            </p:cNvSpPr>
            <p:nvPr/>
          </p:nvSpPr>
          <p:spPr bwMode="auto">
            <a:xfrm>
              <a:off x="480" y="211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07528" name="Text Box 13"/>
            <p:cNvSpPr txBox="1">
              <a:spLocks noChangeArrowheads="1"/>
            </p:cNvSpPr>
            <p:nvPr/>
          </p:nvSpPr>
          <p:spPr bwMode="auto">
            <a:xfrm>
              <a:off x="480" y="2064"/>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107529" name="Text Box 14"/>
            <p:cNvSpPr txBox="1">
              <a:spLocks noChangeArrowheads="1"/>
            </p:cNvSpPr>
            <p:nvPr/>
          </p:nvSpPr>
          <p:spPr bwMode="auto">
            <a:xfrm>
              <a:off x="816" y="2064"/>
              <a:ext cx="109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r>
                <a:rPr kumimoji="1" lang="en-US" altLang="zh-CN" sz="2800" b="1">
                  <a:latin typeface="Helvetica" charset="0"/>
                </a:rPr>
                <a:t>000</a:t>
              </a:r>
              <a:r>
                <a:rPr kumimoji="1" lang="zh-TW" altLang="en-US" sz="2800" b="1">
                  <a:latin typeface="Helvetica" charset="0"/>
                </a:rPr>
                <a:t> </a:t>
              </a:r>
              <a:r>
                <a:rPr kumimoji="1" lang="en-US" altLang="zh-CN" sz="2800" b="1">
                  <a:latin typeface="Helvetica" charset="0"/>
                </a:rPr>
                <a:t>00</a:t>
              </a:r>
              <a:r>
                <a:rPr kumimoji="1" lang="zh-TW" altLang="en-US" sz="2800" b="1">
                  <a:latin typeface="Helvetica" charset="0"/>
                </a:rPr>
                <a:t>0</a:t>
              </a:r>
              <a:r>
                <a:rPr kumimoji="1" lang="en-US" altLang="zh-CN" sz="2800" b="1">
                  <a:latin typeface="Helvetica" charset="0"/>
                </a:rPr>
                <a:t>0</a:t>
              </a:r>
              <a:endParaRPr kumimoji="1" lang="zh-TW" altLang="en-US" sz="2800" b="1">
                <a:latin typeface="Helvetica" charset="0"/>
              </a:endParaRPr>
            </a:p>
          </p:txBody>
        </p:sp>
        <p:sp>
          <p:nvSpPr>
            <p:cNvPr id="107530" name="Line 15"/>
            <p:cNvSpPr>
              <a:spLocks noChangeShapeType="1"/>
            </p:cNvSpPr>
            <p:nvPr/>
          </p:nvSpPr>
          <p:spPr bwMode="auto">
            <a:xfrm>
              <a:off x="720"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7531" name="Line 16"/>
            <p:cNvSpPr>
              <a:spLocks noChangeShapeType="1"/>
            </p:cNvSpPr>
            <p:nvPr/>
          </p:nvSpPr>
          <p:spPr bwMode="auto">
            <a:xfrm>
              <a:off x="1968"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7532" name="Text Box 17"/>
            <p:cNvSpPr txBox="1">
              <a:spLocks noChangeArrowheads="1"/>
            </p:cNvSpPr>
            <p:nvPr/>
          </p:nvSpPr>
          <p:spPr bwMode="auto">
            <a:xfrm>
              <a:off x="1968" y="2064"/>
              <a:ext cx="30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p>
          </p:txBody>
        </p:sp>
      </p:grpSp>
      <p:sp>
        <p:nvSpPr>
          <p:cNvPr id="2" name="文字方塊 1"/>
          <p:cNvSpPr txBox="1"/>
          <p:nvPr/>
        </p:nvSpPr>
        <p:spPr>
          <a:xfrm>
            <a:off x="1358900" y="3581400"/>
            <a:ext cx="4940300" cy="461963"/>
          </a:xfrm>
          <a:prstGeom prst="rect">
            <a:avLst/>
          </a:prstGeom>
          <a:noFill/>
        </p:spPr>
        <p:txBody>
          <a:bodyPr>
            <a:spAutoFit/>
          </a:bodyPr>
          <a:lstStyle/>
          <a:p>
            <a:pPr>
              <a:defRPr/>
            </a:pPr>
            <a:r>
              <a:rPr lang="en-US" altLang="zh-TW" b="1" kern="0" dirty="0">
                <a:solidFill>
                  <a:srgbClr val="000000"/>
                </a:solidFill>
                <a:latin typeface="Century Gothic"/>
                <a:ea typeface="標楷體"/>
              </a:rPr>
              <a:t>= </a:t>
            </a:r>
            <a:r>
              <a:rPr lang="en-US" altLang="zh-CN" b="1" kern="0" dirty="0">
                <a:solidFill>
                  <a:srgbClr val="000000"/>
                </a:solidFill>
                <a:latin typeface="Century Gothic"/>
                <a:ea typeface="標楷體"/>
              </a:rPr>
              <a:t>0</a:t>
            </a:r>
            <a:r>
              <a:rPr lang="en-US" altLang="zh-TW" b="1" kern="0" dirty="0">
                <a:solidFill>
                  <a:srgbClr val="000000"/>
                </a:solidFill>
                <a:latin typeface="Century Gothic"/>
                <a:ea typeface="標楷體"/>
              </a:rPr>
              <a:t>.01</a:t>
            </a:r>
            <a:r>
              <a:rPr lang="en-US" altLang="zh-TW" b="1" kern="0" baseline="-25000" dirty="0">
                <a:solidFill>
                  <a:srgbClr val="000000"/>
                </a:solidFill>
                <a:latin typeface="Century Gothic"/>
                <a:ea typeface="標楷體"/>
              </a:rPr>
              <a:t>2</a:t>
            </a:r>
            <a:r>
              <a:rPr lang="en-US" altLang="zh-TW" b="1" kern="0" dirty="0">
                <a:solidFill>
                  <a:srgbClr val="000000"/>
                </a:solidFill>
                <a:latin typeface="Century Gothic"/>
                <a:ea typeface="標楷體"/>
              </a:rPr>
              <a:t> </a:t>
            </a:r>
            <a:r>
              <a:rPr lang="en-US" altLang="zh-TW" b="1" kern="0" dirty="0">
                <a:solidFill>
                  <a:srgbClr val="000000"/>
                </a:solidFill>
                <a:latin typeface="Century Gothic"/>
                <a:ea typeface="標楷體"/>
                <a:sym typeface="Symbol" pitchFamily="18" charset="2"/>
              </a:rPr>
              <a:t></a:t>
            </a:r>
            <a:r>
              <a:rPr lang="en-US" altLang="zh-TW" b="1" kern="0" dirty="0">
                <a:solidFill>
                  <a:srgbClr val="000000"/>
                </a:solidFill>
                <a:latin typeface="Century Gothic"/>
                <a:ea typeface="標楷體"/>
              </a:rPr>
              <a:t> 2</a:t>
            </a:r>
            <a:r>
              <a:rPr lang="en-US" altLang="zh-TW" b="1" kern="0" baseline="30000" dirty="0">
                <a:solidFill>
                  <a:srgbClr val="000000"/>
                </a:solidFill>
                <a:latin typeface="Century Gothic"/>
                <a:ea typeface="標楷體"/>
              </a:rPr>
              <a:t>-</a:t>
            </a:r>
            <a:r>
              <a:rPr lang="en-US" altLang="zh-CN" b="1" kern="0" baseline="30000" dirty="0">
                <a:solidFill>
                  <a:srgbClr val="000000"/>
                </a:solidFill>
                <a:latin typeface="Century Gothic"/>
                <a:ea typeface="標楷體"/>
              </a:rPr>
              <a:t>1</a:t>
            </a:r>
            <a:r>
              <a:rPr lang="en-US" altLang="zh-TW" b="1" kern="0" baseline="30000" dirty="0">
                <a:solidFill>
                  <a:srgbClr val="000000"/>
                </a:solidFill>
                <a:latin typeface="Century Gothic"/>
                <a:ea typeface="標楷體"/>
              </a:rPr>
              <a:t>2</a:t>
            </a:r>
            <a:r>
              <a:rPr lang="en-US" altLang="zh-CN" b="1" kern="0" baseline="30000" dirty="0">
                <a:solidFill>
                  <a:srgbClr val="000000"/>
                </a:solidFill>
                <a:latin typeface="Century Gothic"/>
                <a:ea typeface="標楷體"/>
              </a:rPr>
              <a:t>6</a:t>
            </a:r>
            <a:r>
              <a:rPr lang="en-US" altLang="zh-TW" b="1" kern="0" baseline="30000" dirty="0">
                <a:solidFill>
                  <a:srgbClr val="000000"/>
                </a:solidFill>
                <a:latin typeface="Century Gothic"/>
                <a:ea typeface="標楷體"/>
              </a:rPr>
              <a:t> </a:t>
            </a:r>
            <a:endParaRPr lang="zh-TW"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742950" y="41275"/>
            <a:ext cx="8420100" cy="901700"/>
          </a:xfrm>
        </p:spPr>
        <p:txBody>
          <a:bodyPr/>
          <a:lstStyle/>
          <a:p>
            <a:r>
              <a:rPr lang="en-US" altLang="zh-CN" sz="5000" smtClean="0">
                <a:solidFill>
                  <a:srgbClr val="FFFFFF"/>
                </a:solidFill>
              </a:rPr>
              <a:t>Smallest</a:t>
            </a:r>
            <a:r>
              <a:rPr lang="zh-CN" altLang="en-US" sz="5000" smtClean="0">
                <a:solidFill>
                  <a:srgbClr val="FFFFFF"/>
                </a:solidFill>
              </a:rPr>
              <a:t> </a:t>
            </a:r>
            <a:r>
              <a:rPr lang="en-US" altLang="zh-CN" sz="5000" smtClean="0">
                <a:solidFill>
                  <a:srgbClr val="FFFFFF"/>
                </a:solidFill>
              </a:rPr>
              <a:t>Number</a:t>
            </a:r>
            <a:endParaRPr lang="en-US" altLang="zh-TW" sz="5000" smtClean="0">
              <a:solidFill>
                <a:srgbClr val="FFFFFF"/>
              </a:solidFill>
            </a:endParaRPr>
          </a:p>
        </p:txBody>
      </p:sp>
      <p:sp>
        <p:nvSpPr>
          <p:cNvPr id="102403" name="Rectangle 3"/>
          <p:cNvSpPr>
            <a:spLocks noGrp="1" noChangeArrowheads="1"/>
          </p:cNvSpPr>
          <p:nvPr>
            <p:ph type="body" idx="4294967295"/>
          </p:nvPr>
        </p:nvSpPr>
        <p:spPr/>
        <p:txBody>
          <a:bodyPr/>
          <a:lstStyle/>
          <a:p>
            <a:pPr marL="876300" lvl="1" indent="-419100">
              <a:defRPr/>
            </a:pPr>
            <a:endParaRPr lang="en-US" altLang="zh-TW" sz="2400" dirty="0" smtClean="0"/>
          </a:p>
          <a:p>
            <a:pPr marL="876300" lvl="1" indent="-419100">
              <a:defRPr/>
            </a:pPr>
            <a:r>
              <a:rPr lang="en-US" altLang="zh-TW" sz="2400" dirty="0" smtClean="0"/>
              <a:t>The smallest </a:t>
            </a:r>
            <a:r>
              <a:rPr lang="en-US" altLang="zh-TW" sz="2400" dirty="0" smtClean="0">
                <a:solidFill>
                  <a:schemeClr val="bg2">
                    <a:lumMod val="60000"/>
                    <a:lumOff val="40000"/>
                  </a:schemeClr>
                </a:solidFill>
              </a:rPr>
              <a:t>normalized</a:t>
            </a:r>
            <a:r>
              <a:rPr lang="en-US" altLang="zh-TW" sz="2400" dirty="0" smtClean="0"/>
              <a:t> number</a:t>
            </a:r>
          </a:p>
          <a:p>
            <a:pPr marL="1295400" lvl="2" indent="-381000">
              <a:defRPr/>
            </a:pPr>
            <a:r>
              <a:rPr lang="en-US" altLang="zh-TW" sz="2400" dirty="0" smtClean="0"/>
              <a:t> 1.0000 0000 0000 0000 0000 0000 </a:t>
            </a:r>
            <a:r>
              <a:rPr lang="en-US" altLang="zh-TW" sz="2400" dirty="0" smtClean="0">
                <a:sym typeface="Symbol" pitchFamily="18" charset="2"/>
              </a:rPr>
              <a:t> 2</a:t>
            </a:r>
            <a:r>
              <a:rPr lang="en-US" altLang="zh-TW" sz="2400" baseline="30000" dirty="0" smtClean="0">
                <a:sym typeface="Symbol" pitchFamily="18" charset="2"/>
              </a:rPr>
              <a:t>-126 </a:t>
            </a:r>
          </a:p>
          <a:p>
            <a:pPr marL="876300" lvl="1" indent="-419100">
              <a:defRPr/>
            </a:pPr>
            <a:r>
              <a:rPr lang="en-US" altLang="zh-TW" sz="2400" dirty="0" smtClean="0"/>
              <a:t>The smallest </a:t>
            </a:r>
            <a:r>
              <a:rPr lang="en-US" altLang="zh-TW" sz="2400" dirty="0" smtClean="0">
                <a:solidFill>
                  <a:schemeClr val="bg2">
                    <a:lumMod val="60000"/>
                    <a:lumOff val="40000"/>
                  </a:schemeClr>
                </a:solidFill>
              </a:rPr>
              <a:t>de-normalized</a:t>
            </a:r>
            <a:r>
              <a:rPr lang="en-US" altLang="zh-TW" sz="2400" dirty="0" smtClean="0"/>
              <a:t> number</a:t>
            </a:r>
          </a:p>
          <a:p>
            <a:pPr marL="1295400" lvl="2" indent="-381000">
              <a:defRPr/>
            </a:pPr>
            <a:r>
              <a:rPr lang="en-US" altLang="zh-TW" sz="2400" dirty="0" smtClean="0"/>
              <a:t> 0.0000 0000 0000 0000 0000 0001 </a:t>
            </a:r>
            <a:r>
              <a:rPr lang="en-US" altLang="zh-TW" sz="2400" dirty="0" smtClean="0">
                <a:sym typeface="Symbol" pitchFamily="18" charset="2"/>
              </a:rPr>
              <a:t> 2</a:t>
            </a:r>
            <a:r>
              <a:rPr lang="en-US" altLang="zh-TW" sz="2400" baseline="30000" dirty="0" smtClean="0">
                <a:sym typeface="Symbol" pitchFamily="18" charset="2"/>
              </a:rPr>
              <a:t>-126 </a:t>
            </a:r>
            <a:endParaRPr lang="en-US" altLang="zh-TW" sz="2400" dirty="0" smtClean="0"/>
          </a:p>
          <a:p>
            <a:pPr marL="457200" indent="-457200">
              <a:defRPr/>
            </a:pPr>
            <a:endParaRPr lang="en-US" altLang="zh-TW" dirty="0" smtClean="0"/>
          </a:p>
        </p:txBody>
      </p:sp>
      <p:sp>
        <p:nvSpPr>
          <p:cNvPr id="108548"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3A5C886A-C104-46D8-B88A-F81118B0D2A5}" type="slidenum">
              <a:rPr lang="zh-TW" altLang="en-US" sz="1400">
                <a:latin typeface="Arial" pitchFamily="34" charset="0"/>
              </a:rPr>
              <a:pPr algn="r"/>
              <a:t>100</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742950" y="41275"/>
            <a:ext cx="8420100" cy="901700"/>
          </a:xfrm>
        </p:spPr>
        <p:txBody>
          <a:bodyPr/>
          <a:lstStyle/>
          <a:p>
            <a:r>
              <a:rPr lang="en-US" altLang="zh-TW" sz="5000" smtClean="0"/>
              <a:t>Special Numbers</a:t>
            </a:r>
          </a:p>
        </p:txBody>
      </p:sp>
      <p:sp>
        <p:nvSpPr>
          <p:cNvPr id="109571" name="Rectangle 3"/>
          <p:cNvSpPr>
            <a:spLocks noGrp="1" noChangeArrowheads="1"/>
          </p:cNvSpPr>
          <p:nvPr>
            <p:ph type="body" idx="1"/>
          </p:nvPr>
        </p:nvSpPr>
        <p:spPr/>
        <p:txBody>
          <a:bodyPr/>
          <a:lstStyle/>
          <a:p>
            <a:r>
              <a:rPr lang="en-US" altLang="zh-TW" smtClean="0"/>
              <a:t>What have we defined so far? (single precision)</a:t>
            </a:r>
          </a:p>
          <a:p>
            <a:endParaRPr lang="en-US" altLang="zh-TW" smtClean="0"/>
          </a:p>
          <a:p>
            <a:pPr lvl="1">
              <a:buFont typeface="Wingdings" pitchFamily="2" charset="2"/>
              <a:buNone/>
            </a:pPr>
            <a:r>
              <a:rPr lang="en-US" altLang="zh-TW" u="sng" smtClean="0"/>
              <a:t>Exponent</a:t>
            </a:r>
            <a:r>
              <a:rPr lang="en-US" altLang="zh-TW" smtClean="0"/>
              <a:t>		</a:t>
            </a:r>
            <a:r>
              <a:rPr lang="en-US" altLang="zh-TW" u="sng" smtClean="0"/>
              <a:t>Significand</a:t>
            </a:r>
            <a:r>
              <a:rPr lang="en-US" altLang="zh-TW" smtClean="0"/>
              <a:t>		</a:t>
            </a:r>
            <a:r>
              <a:rPr lang="en-US" altLang="zh-TW" u="sng" smtClean="0"/>
              <a:t>Object</a:t>
            </a:r>
            <a:endParaRPr lang="en-US" altLang="zh-TW" smtClean="0"/>
          </a:p>
          <a:p>
            <a:pPr lvl="1">
              <a:buFont typeface="Wingdings" pitchFamily="2" charset="2"/>
              <a:buNone/>
            </a:pPr>
            <a:r>
              <a:rPr lang="en-US" altLang="zh-TW" smtClean="0"/>
              <a:t>0				0			0</a:t>
            </a:r>
            <a:endParaRPr lang="en-US" altLang="zh-TW" smtClean="0">
              <a:solidFill>
                <a:schemeClr val="accent1"/>
              </a:solidFill>
            </a:endParaRPr>
          </a:p>
          <a:p>
            <a:pPr lvl="1">
              <a:buFont typeface="Wingdings" pitchFamily="2" charset="2"/>
              <a:buNone/>
            </a:pPr>
            <a:r>
              <a:rPr lang="en-US" altLang="zh-TW" smtClean="0"/>
              <a:t>0				nonzero		denorm</a:t>
            </a:r>
          </a:p>
          <a:p>
            <a:pPr lvl="1">
              <a:buFont typeface="Wingdings" pitchFamily="2" charset="2"/>
              <a:buNone/>
            </a:pPr>
            <a:r>
              <a:rPr lang="en-US" altLang="zh-TW" smtClean="0"/>
              <a:t>1-254		anything		+/- floating-point</a:t>
            </a:r>
          </a:p>
          <a:p>
            <a:pPr lvl="1">
              <a:buFont typeface="Wingdings" pitchFamily="2" charset="2"/>
              <a:buNone/>
            </a:pPr>
            <a:r>
              <a:rPr lang="en-US" altLang="zh-TW" smtClean="0">
                <a:solidFill>
                  <a:schemeClr val="folHlink"/>
                </a:solidFill>
              </a:rPr>
              <a:t>255		0			</a:t>
            </a:r>
            <a:r>
              <a:rPr lang="en-US" altLang="zh-TW" u="sng" smtClean="0">
                <a:solidFill>
                  <a:schemeClr val="folHlink"/>
                </a:solidFill>
              </a:rPr>
              <a:t>???</a:t>
            </a:r>
            <a:endParaRPr lang="en-US" altLang="zh-TW" smtClean="0">
              <a:solidFill>
                <a:schemeClr val="folHlink"/>
              </a:solidFill>
            </a:endParaRPr>
          </a:p>
          <a:p>
            <a:pPr lvl="1">
              <a:buFont typeface="Wingdings" pitchFamily="2" charset="2"/>
              <a:buNone/>
            </a:pPr>
            <a:r>
              <a:rPr lang="en-US" altLang="zh-TW" smtClean="0">
                <a:solidFill>
                  <a:schemeClr val="accent1"/>
                </a:solidFill>
              </a:rPr>
              <a:t>255</a:t>
            </a:r>
            <a:r>
              <a:rPr lang="en-US" altLang="zh-TW" smtClean="0"/>
              <a:t>		</a:t>
            </a:r>
            <a:r>
              <a:rPr lang="en-US" altLang="zh-TW" smtClean="0">
                <a:solidFill>
                  <a:schemeClr val="accent1"/>
                </a:solidFill>
              </a:rPr>
              <a:t>nonzero		</a:t>
            </a:r>
            <a:r>
              <a:rPr lang="en-US" altLang="zh-TW" u="sng" smtClean="0">
                <a:solidFill>
                  <a:schemeClr val="accent1"/>
                </a:solidFill>
              </a:rPr>
              <a:t>???</a:t>
            </a:r>
            <a:endParaRPr lang="en-US" altLang="zh-TW" smtClean="0"/>
          </a:p>
          <a:p>
            <a:endParaRPr lang="en-US" altLang="zh-TW" smtClean="0"/>
          </a:p>
        </p:txBody>
      </p:sp>
      <p:sp>
        <p:nvSpPr>
          <p:cNvPr id="10957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5D19DF6-39AF-4787-A133-D398CB3DEE79}" type="slidenum">
              <a:rPr lang="zh-TW" altLang="en-US" sz="1400" smtClean="0">
                <a:latin typeface="Arial" pitchFamily="34" charset="0"/>
              </a:rPr>
              <a:pPr/>
              <a:t>101</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41275"/>
            <a:ext cx="9906000" cy="901700"/>
          </a:xfrm>
        </p:spPr>
        <p:txBody>
          <a:bodyPr/>
          <a:lstStyle/>
          <a:p>
            <a:r>
              <a:rPr lang="en-US" altLang="zh-TW" sz="4500" smtClean="0"/>
              <a:t>Representation for +/- Infinity</a:t>
            </a:r>
          </a:p>
        </p:txBody>
      </p:sp>
      <p:sp>
        <p:nvSpPr>
          <p:cNvPr id="110595" name="Rectangle 3"/>
          <p:cNvSpPr>
            <a:spLocks noGrp="1" noChangeArrowheads="1"/>
          </p:cNvSpPr>
          <p:nvPr>
            <p:ph type="body" idx="1"/>
          </p:nvPr>
        </p:nvSpPr>
        <p:spPr/>
        <p:txBody>
          <a:bodyPr/>
          <a:lstStyle/>
          <a:p>
            <a:r>
              <a:rPr lang="en-US" altLang="zh-TW" smtClean="0"/>
              <a:t>In FP, divide by zero should produce +/- infinity, not overflow</a:t>
            </a:r>
          </a:p>
          <a:p>
            <a:r>
              <a:rPr lang="en-US" altLang="zh-TW" smtClean="0"/>
              <a:t>Why?</a:t>
            </a:r>
          </a:p>
          <a:p>
            <a:pPr lvl="1"/>
            <a:r>
              <a:rPr lang="en-US" altLang="zh-TW" smtClean="0"/>
              <a:t>OK to do further computations with infinity, e.g.,  X/0 &gt; Y may be a valid comparison</a:t>
            </a:r>
          </a:p>
          <a:p>
            <a:r>
              <a:rPr lang="en-US" altLang="zh-TW" smtClean="0"/>
              <a:t>IEEE 754 represents +/- infinity</a:t>
            </a:r>
          </a:p>
          <a:p>
            <a:pPr lvl="1"/>
            <a:r>
              <a:rPr lang="en-US" altLang="zh-TW" smtClean="0"/>
              <a:t>Most positive exponent reserved for infinity</a:t>
            </a:r>
          </a:p>
          <a:p>
            <a:pPr lvl="1"/>
            <a:r>
              <a:rPr lang="en-US" altLang="zh-TW" smtClean="0"/>
              <a:t>Significands all zeroes</a:t>
            </a:r>
          </a:p>
        </p:txBody>
      </p:sp>
      <p:grpSp>
        <p:nvGrpSpPr>
          <p:cNvPr id="110596" name="Group 4"/>
          <p:cNvGrpSpPr>
            <a:grpSpLocks/>
          </p:cNvGrpSpPr>
          <p:nvPr/>
        </p:nvGrpSpPr>
        <p:grpSpPr bwMode="auto">
          <a:xfrm>
            <a:off x="825500" y="4800600"/>
            <a:ext cx="8255000" cy="533400"/>
            <a:chOff x="480" y="2064"/>
            <a:chExt cx="4800" cy="336"/>
          </a:xfrm>
        </p:grpSpPr>
        <p:sp>
          <p:nvSpPr>
            <p:cNvPr id="110598" name="Rectangle 5"/>
            <p:cNvSpPr>
              <a:spLocks noChangeArrowheads="1"/>
            </p:cNvSpPr>
            <p:nvPr/>
          </p:nvSpPr>
          <p:spPr bwMode="auto">
            <a:xfrm>
              <a:off x="480" y="211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0599" name="Text Box 6"/>
            <p:cNvSpPr txBox="1">
              <a:spLocks noChangeArrowheads="1"/>
            </p:cNvSpPr>
            <p:nvPr/>
          </p:nvSpPr>
          <p:spPr bwMode="auto">
            <a:xfrm>
              <a:off x="480" y="206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zh-TW" sz="2800" b="1">
                  <a:latin typeface="Helvetica" charset="0"/>
                </a:rPr>
                <a:t>S</a:t>
              </a:r>
            </a:p>
          </p:txBody>
        </p:sp>
        <p:sp>
          <p:nvSpPr>
            <p:cNvPr id="110600" name="Text Box 7"/>
            <p:cNvSpPr txBox="1">
              <a:spLocks noChangeArrowheads="1"/>
            </p:cNvSpPr>
            <p:nvPr/>
          </p:nvSpPr>
          <p:spPr bwMode="auto">
            <a:xfrm>
              <a:off x="816" y="2064"/>
              <a:ext cx="1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1111 1111</a:t>
              </a:r>
            </a:p>
          </p:txBody>
        </p:sp>
        <p:sp>
          <p:nvSpPr>
            <p:cNvPr id="110601" name="Line 8"/>
            <p:cNvSpPr>
              <a:spLocks noChangeShapeType="1"/>
            </p:cNvSpPr>
            <p:nvPr/>
          </p:nvSpPr>
          <p:spPr bwMode="auto">
            <a:xfrm>
              <a:off x="720"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0602" name="Line 9"/>
            <p:cNvSpPr>
              <a:spLocks noChangeShapeType="1"/>
            </p:cNvSpPr>
            <p:nvPr/>
          </p:nvSpPr>
          <p:spPr bwMode="auto">
            <a:xfrm>
              <a:off x="1968"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0603" name="Text Box 10"/>
            <p:cNvSpPr txBox="1">
              <a:spLocks noChangeArrowheads="1"/>
            </p:cNvSpPr>
            <p:nvPr/>
          </p:nvSpPr>
          <p:spPr bwMode="auto">
            <a:xfrm>
              <a:off x="1968" y="2064"/>
              <a:ext cx="3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0000 0000 0000 0000 0000 000</a:t>
              </a:r>
            </a:p>
          </p:txBody>
        </p:sp>
      </p:grpSp>
      <p:sp>
        <p:nvSpPr>
          <p:cNvPr id="110597"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04C6E5A8-D458-4473-878A-40322DD2FE4A}" type="slidenum">
              <a:rPr lang="zh-TW" altLang="en-US" sz="1400" smtClean="0">
                <a:latin typeface="Arial" pitchFamily="34" charset="0"/>
              </a:rPr>
              <a:pPr/>
              <a:t>102</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42950" y="41275"/>
            <a:ext cx="8420100" cy="901700"/>
          </a:xfrm>
        </p:spPr>
        <p:txBody>
          <a:bodyPr/>
          <a:lstStyle/>
          <a:p>
            <a:r>
              <a:rPr lang="en-US" altLang="zh-TW" sz="5000" smtClean="0"/>
              <a:t>Special Numbers (cont’d)</a:t>
            </a:r>
          </a:p>
        </p:txBody>
      </p:sp>
      <p:sp>
        <p:nvSpPr>
          <p:cNvPr id="111619" name="Rectangle 3"/>
          <p:cNvSpPr>
            <a:spLocks noGrp="1" noChangeArrowheads="1"/>
          </p:cNvSpPr>
          <p:nvPr>
            <p:ph type="body" idx="1"/>
          </p:nvPr>
        </p:nvSpPr>
        <p:spPr/>
        <p:txBody>
          <a:bodyPr/>
          <a:lstStyle/>
          <a:p>
            <a:r>
              <a:rPr lang="en-US" altLang="zh-TW" smtClean="0"/>
              <a:t>What have we defined so far?  (single-precision)</a:t>
            </a:r>
            <a:br>
              <a:rPr lang="en-US" altLang="zh-TW" smtClean="0"/>
            </a:br>
            <a:endParaRPr lang="en-US" altLang="zh-TW" smtClean="0"/>
          </a:p>
          <a:p>
            <a:pPr>
              <a:buFont typeface="Wingdings" pitchFamily="2" charset="2"/>
              <a:buNone/>
            </a:pPr>
            <a:r>
              <a:rPr lang="en-US" altLang="zh-TW" smtClean="0"/>
              <a:t>	</a:t>
            </a:r>
            <a:r>
              <a:rPr lang="en-US" altLang="zh-TW" u="sng" smtClean="0"/>
              <a:t>Exponent</a:t>
            </a:r>
            <a:r>
              <a:rPr lang="en-US" altLang="zh-TW" smtClean="0"/>
              <a:t>		</a:t>
            </a:r>
            <a:r>
              <a:rPr lang="en-US" altLang="zh-TW" u="sng" smtClean="0"/>
              <a:t>Significand</a:t>
            </a:r>
            <a:r>
              <a:rPr lang="en-US" altLang="zh-TW" smtClean="0"/>
              <a:t>		</a:t>
            </a:r>
            <a:r>
              <a:rPr lang="en-US" altLang="zh-TW" u="sng" smtClean="0"/>
              <a:t>Object</a:t>
            </a:r>
            <a:endParaRPr lang="en-US" altLang="zh-TW" smtClean="0"/>
          </a:p>
          <a:p>
            <a:pPr>
              <a:buFont typeface="Wingdings" pitchFamily="2" charset="2"/>
              <a:buNone/>
            </a:pPr>
            <a:r>
              <a:rPr lang="en-US" altLang="zh-TW" smtClean="0"/>
              <a:t>	0			0			0</a:t>
            </a:r>
          </a:p>
          <a:p>
            <a:pPr>
              <a:buFont typeface="Wingdings" pitchFamily="2" charset="2"/>
              <a:buNone/>
            </a:pPr>
            <a:r>
              <a:rPr lang="en-US" altLang="zh-TW" smtClean="0">
                <a:solidFill>
                  <a:schemeClr val="accent1"/>
                </a:solidFill>
              </a:rPr>
              <a:t>	</a:t>
            </a:r>
            <a:r>
              <a:rPr lang="en-US" altLang="zh-TW" smtClean="0"/>
              <a:t>0			nonzero		denom </a:t>
            </a:r>
          </a:p>
          <a:p>
            <a:pPr>
              <a:buFont typeface="Wingdings" pitchFamily="2" charset="2"/>
              <a:buNone/>
            </a:pPr>
            <a:r>
              <a:rPr lang="en-US" altLang="zh-TW" smtClean="0"/>
              <a:t>	1-254		anything		+/- fl. pt. #</a:t>
            </a:r>
          </a:p>
          <a:p>
            <a:pPr>
              <a:buFont typeface="Wingdings" pitchFamily="2" charset="2"/>
              <a:buNone/>
            </a:pPr>
            <a:r>
              <a:rPr lang="en-US" altLang="zh-TW" smtClean="0"/>
              <a:t>	255			0			+/- infinity</a:t>
            </a:r>
          </a:p>
          <a:p>
            <a:pPr>
              <a:buFont typeface="Wingdings" pitchFamily="2" charset="2"/>
              <a:buNone/>
            </a:pPr>
            <a:r>
              <a:rPr lang="en-US" altLang="zh-TW" smtClean="0">
                <a:solidFill>
                  <a:schemeClr val="folHlink"/>
                </a:solidFill>
              </a:rPr>
              <a:t>	255			nonzero		</a:t>
            </a:r>
            <a:r>
              <a:rPr lang="en-US" altLang="zh-TW" u="sng" smtClean="0">
                <a:solidFill>
                  <a:schemeClr val="folHlink"/>
                </a:solidFill>
              </a:rPr>
              <a:t>???</a:t>
            </a:r>
            <a:endParaRPr lang="en-US" altLang="zh-TW" smtClean="0">
              <a:solidFill>
                <a:schemeClr val="folHlink"/>
              </a:solidFill>
            </a:endParaRPr>
          </a:p>
          <a:p>
            <a:pPr>
              <a:buFont typeface="Wingdings" pitchFamily="2" charset="2"/>
              <a:buNone/>
            </a:pPr>
            <a:endParaRPr lang="en-US" altLang="zh-TW" smtClean="0">
              <a:solidFill>
                <a:schemeClr val="folHlink"/>
              </a:solidFill>
            </a:endParaRPr>
          </a:p>
          <a:p>
            <a:pPr>
              <a:buFont typeface="Wingdings" pitchFamily="2" charset="2"/>
              <a:buNone/>
            </a:pPr>
            <a:endParaRPr lang="zh-TW" altLang="en-US" smtClean="0">
              <a:solidFill>
                <a:schemeClr val="folHlink"/>
              </a:solidFill>
            </a:endParaRPr>
          </a:p>
          <a:p>
            <a:pPr>
              <a:buFont typeface="Wingdings" pitchFamily="2" charset="2"/>
              <a:buNone/>
            </a:pPr>
            <a:r>
              <a:rPr lang="zh-TW" altLang="en-US" smtClean="0"/>
              <a:t>								</a:t>
            </a:r>
            <a:endParaRPr lang="en-US" altLang="zh-TW" smtClean="0">
              <a:latin typeface="Times New Roman" pitchFamily="18" charset="0"/>
              <a:ea typeface="新細明體" pitchFamily="18" charset="-120"/>
            </a:endParaRPr>
          </a:p>
          <a:p>
            <a:pPr>
              <a:buFont typeface="Wingdings" pitchFamily="2" charset="2"/>
              <a:buNone/>
            </a:pPr>
            <a:endParaRPr lang="en-US" altLang="zh-TW" smtClean="0"/>
          </a:p>
        </p:txBody>
      </p:sp>
      <p:sp>
        <p:nvSpPr>
          <p:cNvPr id="11162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A54995B7-A16B-43DB-BF09-5CDEF76F078F}" type="slidenum">
              <a:rPr lang="zh-TW" altLang="en-US" sz="1400" smtClean="0">
                <a:latin typeface="Arial" pitchFamily="34" charset="0"/>
              </a:rPr>
              <a:pPr/>
              <a:t>103</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41275"/>
            <a:ext cx="9906000" cy="901700"/>
          </a:xfrm>
        </p:spPr>
        <p:txBody>
          <a:bodyPr/>
          <a:lstStyle/>
          <a:p>
            <a:r>
              <a:rPr lang="en-US" altLang="zh-TW" sz="4500" smtClean="0"/>
              <a:t>Representation for Not a Number</a:t>
            </a:r>
          </a:p>
        </p:txBody>
      </p:sp>
      <p:sp>
        <p:nvSpPr>
          <p:cNvPr id="112643" name="Rectangle 3"/>
          <p:cNvSpPr>
            <a:spLocks noGrp="1" noChangeArrowheads="1"/>
          </p:cNvSpPr>
          <p:nvPr>
            <p:ph type="body" idx="1"/>
          </p:nvPr>
        </p:nvSpPr>
        <p:spPr/>
        <p:txBody>
          <a:bodyPr/>
          <a:lstStyle/>
          <a:p>
            <a:r>
              <a:rPr lang="en-US" altLang="zh-TW" smtClean="0"/>
              <a:t>What do I get if I calculate sqrt(-4.0) or 0/0?</a:t>
            </a:r>
          </a:p>
          <a:p>
            <a:pPr lvl="1"/>
            <a:r>
              <a:rPr lang="en-US" altLang="zh-TW" smtClean="0"/>
              <a:t>If infinity is not an error, these should not be either</a:t>
            </a:r>
          </a:p>
          <a:p>
            <a:pPr lvl="1"/>
            <a:r>
              <a:rPr lang="en-US" altLang="zh-TW" smtClean="0"/>
              <a:t>They are called </a:t>
            </a:r>
            <a:r>
              <a:rPr lang="en-US" altLang="zh-TW" i="1" smtClean="0"/>
              <a:t>Not a Number</a:t>
            </a:r>
            <a:r>
              <a:rPr lang="en-US" altLang="zh-TW" smtClean="0"/>
              <a:t> (NaN)</a:t>
            </a:r>
          </a:p>
          <a:p>
            <a:pPr lvl="1"/>
            <a:r>
              <a:rPr lang="en-US" altLang="zh-TW" smtClean="0"/>
              <a:t>Exponent = 255, Significand nonzero</a:t>
            </a:r>
          </a:p>
          <a:p>
            <a:r>
              <a:rPr lang="en-US" altLang="zh-TW" smtClean="0"/>
              <a:t>Why is this useful?</a:t>
            </a:r>
          </a:p>
          <a:p>
            <a:pPr lvl="1"/>
            <a:r>
              <a:rPr lang="en-US" altLang="zh-TW" smtClean="0"/>
              <a:t>Hope NaNs help with debugging?</a:t>
            </a:r>
          </a:p>
          <a:p>
            <a:pPr lvl="1"/>
            <a:r>
              <a:rPr lang="en-US" altLang="zh-TW" smtClean="0"/>
              <a:t>They contaminate: op(NaN,X) = NaN</a:t>
            </a:r>
          </a:p>
          <a:p>
            <a:pPr lvl="1"/>
            <a:r>
              <a:rPr lang="en-US" altLang="zh-TW" smtClean="0"/>
              <a:t>OK if calculate but don’t use it</a:t>
            </a:r>
          </a:p>
        </p:txBody>
      </p:sp>
      <p:sp>
        <p:nvSpPr>
          <p:cNvPr id="112644"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11128A71-F09A-428A-8AF6-61832F23718F}" type="slidenum">
              <a:rPr lang="zh-TW" altLang="en-US" sz="1400" smtClean="0">
                <a:latin typeface="Arial" pitchFamily="34" charset="0"/>
              </a:rPr>
              <a:pPr/>
              <a:t>104</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742950" y="41275"/>
            <a:ext cx="8420100" cy="901700"/>
          </a:xfrm>
        </p:spPr>
        <p:txBody>
          <a:bodyPr/>
          <a:lstStyle/>
          <a:p>
            <a:r>
              <a:rPr lang="en-US" altLang="zh-TW" sz="5000" smtClean="0"/>
              <a:t>Special Numbers (cont’d)</a:t>
            </a:r>
          </a:p>
        </p:txBody>
      </p:sp>
      <p:sp>
        <p:nvSpPr>
          <p:cNvPr id="113667" name="Rectangle 3"/>
          <p:cNvSpPr>
            <a:spLocks noGrp="1" noChangeArrowheads="1"/>
          </p:cNvSpPr>
          <p:nvPr>
            <p:ph type="body" idx="1"/>
          </p:nvPr>
        </p:nvSpPr>
        <p:spPr/>
        <p:txBody>
          <a:bodyPr/>
          <a:lstStyle/>
          <a:p>
            <a:r>
              <a:rPr lang="en-US" altLang="zh-TW" smtClean="0"/>
              <a:t>What have we defined so far?  (single-precision)</a:t>
            </a:r>
            <a:br>
              <a:rPr lang="en-US" altLang="zh-TW" smtClean="0"/>
            </a:br>
            <a:endParaRPr lang="en-US" altLang="zh-TW" smtClean="0"/>
          </a:p>
          <a:p>
            <a:pPr>
              <a:buFont typeface="Wingdings" pitchFamily="2" charset="2"/>
              <a:buNone/>
            </a:pPr>
            <a:r>
              <a:rPr lang="en-US" altLang="zh-TW" smtClean="0"/>
              <a:t>	</a:t>
            </a:r>
            <a:r>
              <a:rPr lang="en-US" altLang="zh-TW" u="sng" smtClean="0"/>
              <a:t>Exponent</a:t>
            </a:r>
            <a:r>
              <a:rPr lang="en-US" altLang="zh-TW" smtClean="0"/>
              <a:t>		</a:t>
            </a:r>
            <a:r>
              <a:rPr lang="en-US" altLang="zh-TW" u="sng" smtClean="0"/>
              <a:t>Significand</a:t>
            </a:r>
            <a:r>
              <a:rPr lang="en-US" altLang="zh-TW" smtClean="0"/>
              <a:t>		</a:t>
            </a:r>
            <a:r>
              <a:rPr lang="en-US" altLang="zh-TW" u="sng" smtClean="0"/>
              <a:t>Object</a:t>
            </a:r>
            <a:endParaRPr lang="en-US" altLang="zh-TW" smtClean="0"/>
          </a:p>
          <a:p>
            <a:pPr>
              <a:buFont typeface="Wingdings" pitchFamily="2" charset="2"/>
              <a:buNone/>
            </a:pPr>
            <a:r>
              <a:rPr lang="en-US" altLang="zh-TW" smtClean="0"/>
              <a:t>	0			0			0</a:t>
            </a:r>
          </a:p>
          <a:p>
            <a:pPr>
              <a:buFont typeface="Wingdings" pitchFamily="2" charset="2"/>
              <a:buNone/>
            </a:pPr>
            <a:r>
              <a:rPr lang="en-US" altLang="zh-TW" smtClean="0">
                <a:solidFill>
                  <a:schemeClr val="accent1"/>
                </a:solidFill>
              </a:rPr>
              <a:t>	</a:t>
            </a:r>
            <a:r>
              <a:rPr lang="en-US" altLang="zh-TW" smtClean="0"/>
              <a:t>0			nonzero		denom </a:t>
            </a:r>
          </a:p>
          <a:p>
            <a:pPr>
              <a:buFont typeface="Wingdings" pitchFamily="2" charset="2"/>
              <a:buNone/>
            </a:pPr>
            <a:r>
              <a:rPr lang="en-US" altLang="zh-TW" smtClean="0"/>
              <a:t>	1-254		anything		+/- fl. pt. #</a:t>
            </a:r>
          </a:p>
          <a:p>
            <a:pPr>
              <a:buFont typeface="Wingdings" pitchFamily="2" charset="2"/>
              <a:buNone/>
            </a:pPr>
            <a:r>
              <a:rPr lang="en-US" altLang="zh-TW" smtClean="0"/>
              <a:t>	255			0			+/- infinity</a:t>
            </a:r>
          </a:p>
          <a:p>
            <a:pPr>
              <a:buFont typeface="Wingdings" pitchFamily="2" charset="2"/>
              <a:buNone/>
            </a:pPr>
            <a:r>
              <a:rPr lang="en-US" altLang="zh-TW" smtClean="0">
                <a:solidFill>
                  <a:schemeClr val="folHlink"/>
                </a:solidFill>
              </a:rPr>
              <a:t>	</a:t>
            </a:r>
            <a:r>
              <a:rPr lang="en-US" altLang="zh-TW" smtClean="0"/>
              <a:t>255			nonzero		NaN</a:t>
            </a:r>
          </a:p>
          <a:p>
            <a:pPr>
              <a:buFont typeface="Wingdings" pitchFamily="2" charset="2"/>
              <a:buNone/>
            </a:pPr>
            <a:endParaRPr lang="zh-TW" altLang="en-US" smtClean="0"/>
          </a:p>
          <a:p>
            <a:pPr>
              <a:buFont typeface="Wingdings" pitchFamily="2" charset="2"/>
              <a:buNone/>
            </a:pPr>
            <a:r>
              <a:rPr lang="zh-TW" altLang="en-US" smtClean="0"/>
              <a:t>								</a:t>
            </a:r>
            <a:endParaRPr lang="en-US" altLang="zh-TW" smtClean="0">
              <a:latin typeface="Times New Roman" pitchFamily="18" charset="0"/>
              <a:ea typeface="新細明體" pitchFamily="18" charset="-120"/>
            </a:endParaRPr>
          </a:p>
          <a:p>
            <a:pPr>
              <a:buFont typeface="Wingdings" pitchFamily="2" charset="2"/>
              <a:buNone/>
            </a:pPr>
            <a:endParaRPr lang="en-US" altLang="zh-TW" smtClean="0"/>
          </a:p>
        </p:txBody>
      </p:sp>
      <p:sp>
        <p:nvSpPr>
          <p:cNvPr id="11366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C3C5F284-B788-4579-8148-60AC9D403F29}" type="slidenum">
              <a:rPr lang="zh-TW" altLang="en-US" sz="1400" smtClean="0">
                <a:latin typeface="Arial" pitchFamily="34" charset="0"/>
              </a:rPr>
              <a:pPr/>
              <a:t>105</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Outline</a:t>
            </a:r>
          </a:p>
        </p:txBody>
      </p:sp>
      <p:sp>
        <p:nvSpPr>
          <p:cNvPr id="114691" name="Rectangle 3"/>
          <p:cNvSpPr>
            <a:spLocks noGrp="1" noChangeArrowheads="1"/>
          </p:cNvSpPr>
          <p:nvPr>
            <p:ph type="body" idx="4294967295"/>
          </p:nvPr>
        </p:nvSpPr>
        <p:spPr/>
        <p:txBody>
          <a:bodyPr/>
          <a:lstStyle/>
          <a:p>
            <a:pPr>
              <a:lnSpc>
                <a:spcPct val="80000"/>
              </a:lnSpc>
            </a:pPr>
            <a:r>
              <a:rPr lang="en-US" altLang="zh-TW" dirty="0" smtClean="0"/>
              <a:t>Addition and subtraction </a:t>
            </a:r>
          </a:p>
          <a:p>
            <a:pPr>
              <a:lnSpc>
                <a:spcPct val="80000"/>
              </a:lnSpc>
            </a:pPr>
            <a:r>
              <a:rPr lang="en-US" altLang="zh-TW" dirty="0" smtClean="0"/>
              <a:t>Constructing an arithmetic logic unit </a:t>
            </a:r>
          </a:p>
          <a:p>
            <a:pPr lvl="1">
              <a:lnSpc>
                <a:spcPct val="80000"/>
              </a:lnSpc>
            </a:pPr>
            <a:r>
              <a:rPr lang="en-US" altLang="zh-TW" dirty="0" smtClean="0"/>
              <a:t>Building ALU</a:t>
            </a:r>
          </a:p>
          <a:p>
            <a:pPr lvl="2">
              <a:lnSpc>
                <a:spcPct val="80000"/>
              </a:lnSpc>
            </a:pPr>
            <a:r>
              <a:rPr lang="en-US" altLang="zh-TW" dirty="0" smtClean="0"/>
              <a:t>Add, sub, and, or, nor</a:t>
            </a:r>
          </a:p>
          <a:p>
            <a:pPr lvl="2">
              <a:lnSpc>
                <a:spcPct val="80000"/>
              </a:lnSpc>
            </a:pPr>
            <a:r>
              <a:rPr lang="en-US" altLang="zh-TW" dirty="0" smtClean="0"/>
              <a:t>Set-on-less-than, overflow detection, zero detection</a:t>
            </a:r>
          </a:p>
          <a:p>
            <a:pPr lvl="1">
              <a:lnSpc>
                <a:spcPct val="80000"/>
              </a:lnSpc>
            </a:pPr>
            <a:r>
              <a:rPr lang="en-US" altLang="zh-TW" dirty="0" smtClean="0"/>
              <a:t>Fast adders</a:t>
            </a:r>
          </a:p>
          <a:p>
            <a:pPr lvl="2">
              <a:lnSpc>
                <a:spcPct val="80000"/>
              </a:lnSpc>
            </a:pPr>
            <a:r>
              <a:rPr lang="en-US" altLang="zh-TW" dirty="0" smtClean="0"/>
              <a:t>Cascaded carry </a:t>
            </a:r>
            <a:r>
              <a:rPr lang="en-US" altLang="zh-TW" dirty="0" err="1" smtClean="0"/>
              <a:t>lookahead</a:t>
            </a:r>
            <a:r>
              <a:rPr lang="en-US" altLang="zh-TW" dirty="0" smtClean="0"/>
              <a:t> adder </a:t>
            </a:r>
          </a:p>
          <a:p>
            <a:pPr lvl="2">
              <a:lnSpc>
                <a:spcPct val="80000"/>
              </a:lnSpc>
            </a:pPr>
            <a:r>
              <a:rPr lang="en-US" altLang="zh-TW" dirty="0" smtClean="0"/>
              <a:t>Multiple level carry </a:t>
            </a:r>
            <a:r>
              <a:rPr lang="en-US" altLang="zh-TW" dirty="0" err="1" smtClean="0"/>
              <a:t>lookahead</a:t>
            </a:r>
            <a:r>
              <a:rPr lang="en-US" altLang="zh-TW" dirty="0" smtClean="0"/>
              <a:t> adder</a:t>
            </a:r>
          </a:p>
          <a:p>
            <a:pPr>
              <a:lnSpc>
                <a:spcPct val="80000"/>
              </a:lnSpc>
            </a:pPr>
            <a:r>
              <a:rPr lang="en-US" altLang="zh-TW" dirty="0" smtClean="0"/>
              <a:t>Multiplication </a:t>
            </a:r>
          </a:p>
          <a:p>
            <a:pPr lvl="1">
              <a:lnSpc>
                <a:spcPct val="80000"/>
              </a:lnSpc>
            </a:pPr>
            <a:r>
              <a:rPr lang="en-US" altLang="zh-TW" dirty="0" smtClean="0"/>
              <a:t>Unsigned multiply</a:t>
            </a:r>
          </a:p>
          <a:p>
            <a:pPr lvl="1">
              <a:lnSpc>
                <a:spcPct val="80000"/>
              </a:lnSpc>
            </a:pPr>
            <a:r>
              <a:rPr lang="en-US" altLang="zh-TW" dirty="0" smtClean="0"/>
              <a:t>Signed multiply</a:t>
            </a:r>
          </a:p>
          <a:p>
            <a:pPr>
              <a:lnSpc>
                <a:spcPct val="80000"/>
              </a:lnSpc>
            </a:pPr>
            <a:r>
              <a:rPr lang="en-US" altLang="zh-TW" dirty="0" smtClean="0"/>
              <a:t>Division </a:t>
            </a:r>
          </a:p>
          <a:p>
            <a:pPr>
              <a:lnSpc>
                <a:spcPct val="80000"/>
              </a:lnSpc>
            </a:pPr>
            <a:r>
              <a:rPr lang="en-US" altLang="zh-TW" dirty="0" smtClean="0"/>
              <a:t>Floating point </a:t>
            </a:r>
          </a:p>
          <a:p>
            <a:pPr lvl="1">
              <a:lnSpc>
                <a:spcPct val="80000"/>
              </a:lnSpc>
            </a:pPr>
            <a:r>
              <a:rPr lang="en-US" altLang="zh-TW" dirty="0" smtClean="0"/>
              <a:t>Representations</a:t>
            </a:r>
          </a:p>
          <a:p>
            <a:pPr lvl="1">
              <a:lnSpc>
                <a:spcPct val="80000"/>
              </a:lnSpc>
            </a:pPr>
            <a:r>
              <a:rPr lang="en-US" altLang="zh-TW" dirty="0" smtClean="0">
                <a:solidFill>
                  <a:schemeClr val="accent2"/>
                </a:solidFill>
              </a:rPr>
              <a:t>Addition and multiplication</a:t>
            </a:r>
          </a:p>
        </p:txBody>
      </p:sp>
      <p:sp>
        <p:nvSpPr>
          <p:cNvPr id="114692"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335C145A-CEC2-4DB3-ABF0-BC01C96390CE}" type="slidenum">
              <a:rPr lang="zh-TW" altLang="en-US" sz="1400">
                <a:latin typeface="Arial" pitchFamily="34" charset="0"/>
              </a:rPr>
              <a:pPr algn="r"/>
              <a:t>106</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742950" y="1231900"/>
            <a:ext cx="8980488" cy="5124450"/>
          </a:xfrm>
        </p:spPr>
        <p:txBody>
          <a:bodyPr/>
          <a:lstStyle/>
          <a:p>
            <a:pPr marL="457200" indent="-457200">
              <a:buFont typeface="Wingdings" pitchFamily="2" charset="2"/>
              <a:buNone/>
            </a:pPr>
            <a:r>
              <a:rPr lang="en-US" altLang="zh-TW" sz="2800" smtClean="0"/>
              <a:t>Basic addition algorithm:</a:t>
            </a:r>
          </a:p>
          <a:p>
            <a:pPr marL="457200" indent="-457200">
              <a:buFont typeface="Wingdings" pitchFamily="2" charset="2"/>
              <a:buNone/>
            </a:pPr>
            <a:r>
              <a:rPr lang="en-US" altLang="zh-TW" smtClean="0"/>
              <a:t>(1) Align binary point :compute Ye – Xe</a:t>
            </a:r>
          </a:p>
          <a:p>
            <a:pPr marL="876300" lvl="1" indent="-419100">
              <a:buFont typeface="Wingdings" pitchFamily="2" charset="2"/>
              <a:buChar char="t"/>
            </a:pPr>
            <a:r>
              <a:rPr lang="en-US" altLang="zh-TW" smtClean="0"/>
              <a:t>right shift the smaller number, say Xm, that many positions to form Xm </a:t>
            </a:r>
            <a:r>
              <a:rPr lang="en-US" altLang="zh-TW" smtClean="0">
                <a:sym typeface="Symbol" pitchFamily="18" charset="2"/>
              </a:rPr>
              <a:t> </a:t>
            </a:r>
            <a:r>
              <a:rPr lang="en-US" altLang="zh-TW" smtClean="0"/>
              <a:t>2</a:t>
            </a:r>
            <a:r>
              <a:rPr lang="en-US" altLang="zh-TW" baseline="30000" smtClean="0"/>
              <a:t>Xe-Ye</a:t>
            </a:r>
            <a:endParaRPr lang="en-US" altLang="zh-TW" smtClean="0"/>
          </a:p>
          <a:p>
            <a:pPr marL="457200" indent="-457200">
              <a:buFont typeface="Wingdings" pitchFamily="2" charset="2"/>
              <a:buNone/>
            </a:pPr>
            <a:r>
              <a:rPr lang="en-US" altLang="zh-TW" smtClean="0"/>
              <a:t>(2) Add mantissa: compute Xm </a:t>
            </a:r>
            <a:r>
              <a:rPr lang="en-US" altLang="zh-TW" smtClean="0">
                <a:sym typeface="Symbol" pitchFamily="18" charset="2"/>
              </a:rPr>
              <a:t> </a:t>
            </a:r>
            <a:r>
              <a:rPr lang="en-US" altLang="zh-TW" smtClean="0"/>
              <a:t>2</a:t>
            </a:r>
            <a:r>
              <a:rPr lang="en-US" altLang="zh-TW" baseline="30000" smtClean="0"/>
              <a:t>Xe-Ye</a:t>
            </a:r>
            <a:r>
              <a:rPr lang="en-US" altLang="zh-TW" smtClean="0"/>
              <a:t> + Ym</a:t>
            </a:r>
            <a:br>
              <a:rPr lang="en-US" altLang="zh-TW" smtClean="0"/>
            </a:br>
            <a:endParaRPr lang="en-US" altLang="zh-TW" smtClean="0"/>
          </a:p>
          <a:p>
            <a:pPr marL="457200" indent="-457200">
              <a:buFont typeface="Wingdings" pitchFamily="2" charset="2"/>
              <a:buNone/>
            </a:pPr>
            <a:r>
              <a:rPr lang="en-US" altLang="zh-TW" smtClean="0"/>
              <a:t>(3) Normalization &amp; check for over/underflow if necessary:</a:t>
            </a:r>
          </a:p>
          <a:p>
            <a:pPr marL="876300" lvl="1" indent="-419100"/>
            <a:r>
              <a:rPr lang="en-US" altLang="zh-TW" smtClean="0"/>
              <a:t> left shift result, decrement result exponent</a:t>
            </a:r>
          </a:p>
          <a:p>
            <a:pPr marL="876300" lvl="1" indent="-419100"/>
            <a:r>
              <a:rPr lang="en-US" altLang="zh-TW" smtClean="0"/>
              <a:t> right shift result, increment result exponent</a:t>
            </a:r>
          </a:p>
          <a:p>
            <a:pPr marL="876300" lvl="1" indent="-419100"/>
            <a:r>
              <a:rPr lang="en-US" altLang="zh-TW" smtClean="0"/>
              <a:t> check overflow or underflow during the shift</a:t>
            </a:r>
            <a:br>
              <a:rPr lang="en-US" altLang="zh-TW" smtClean="0"/>
            </a:br>
            <a:endParaRPr lang="en-US" altLang="zh-TW" smtClean="0"/>
          </a:p>
          <a:p>
            <a:pPr marL="457200" indent="-457200">
              <a:buFont typeface="Wingdings" pitchFamily="2" charset="2"/>
              <a:buNone/>
            </a:pPr>
            <a:r>
              <a:rPr lang="en-US" altLang="zh-TW" smtClean="0"/>
              <a:t>(4) Round the mantissa and renormalize if necessary </a:t>
            </a:r>
            <a:br>
              <a:rPr lang="en-US" altLang="zh-TW" smtClean="0"/>
            </a:br>
            <a:endParaRPr lang="en-US" altLang="zh-TW" smtClean="0"/>
          </a:p>
        </p:txBody>
      </p:sp>
      <p:sp>
        <p:nvSpPr>
          <p:cNvPr id="115715" name="Rectangle 3"/>
          <p:cNvSpPr>
            <a:spLocks noGrp="1" noChangeArrowheads="1"/>
          </p:cNvSpPr>
          <p:nvPr>
            <p:ph type="title"/>
          </p:nvPr>
        </p:nvSpPr>
        <p:spPr>
          <a:xfrm>
            <a:off x="742950" y="41275"/>
            <a:ext cx="8420100" cy="901700"/>
          </a:xfrm>
        </p:spPr>
        <p:txBody>
          <a:bodyPr/>
          <a:lstStyle/>
          <a:p>
            <a:r>
              <a:rPr lang="en-US" altLang="zh-TW" sz="5000" smtClean="0"/>
              <a:t>Floating-Point Addition</a:t>
            </a:r>
          </a:p>
        </p:txBody>
      </p:sp>
      <p:sp>
        <p:nvSpPr>
          <p:cNvPr id="11571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0AF40A34-4FA0-41DD-B555-58DBDAA9569A}" type="slidenum">
              <a:rPr lang="zh-TW" altLang="en-US" sz="1400" smtClean="0">
                <a:latin typeface="Arial" pitchFamily="34" charset="0"/>
              </a:rPr>
              <a:pPr/>
              <a:t>107</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0" y="41275"/>
            <a:ext cx="9906000" cy="901700"/>
          </a:xfrm>
        </p:spPr>
        <p:txBody>
          <a:bodyPr/>
          <a:lstStyle/>
          <a:p>
            <a:r>
              <a:rPr lang="en-US" altLang="zh-TW" sz="4800" smtClean="0"/>
              <a:t>Floating-Point Addition Example</a:t>
            </a:r>
            <a:endParaRPr lang="en-AU" altLang="zh-TW" sz="4800" smtClean="0">
              <a:ea typeface="新細明體" pitchFamily="18" charset="-120"/>
            </a:endParaRPr>
          </a:p>
        </p:txBody>
      </p:sp>
      <p:sp>
        <p:nvSpPr>
          <p:cNvPr id="116739" name="Rectangle 3"/>
          <p:cNvSpPr>
            <a:spLocks noGrp="1" noChangeArrowheads="1"/>
          </p:cNvSpPr>
          <p:nvPr>
            <p:ph type="body" idx="1"/>
          </p:nvPr>
        </p:nvSpPr>
        <p:spPr/>
        <p:txBody>
          <a:bodyPr/>
          <a:lstStyle/>
          <a:p>
            <a:r>
              <a:rPr lang="en-US" altLang="zh-TW" smtClean="0"/>
              <a:t>Now consider a 4-digit binary example</a:t>
            </a:r>
          </a:p>
          <a:p>
            <a:pPr lvl="1"/>
            <a:r>
              <a:rPr lang="en-US" altLang="zh-TW" sz="2400" smtClean="0"/>
              <a:t>1.000</a:t>
            </a:r>
            <a:r>
              <a:rPr lang="en-US" altLang="zh-TW" sz="2400" baseline="-25000" smtClean="0"/>
              <a:t>2</a:t>
            </a:r>
            <a:r>
              <a:rPr lang="en-US" altLang="zh-TW" sz="2400" smtClean="0"/>
              <a:t> × 2</a:t>
            </a:r>
            <a:r>
              <a:rPr lang="en-US" altLang="zh-TW" sz="2400" baseline="30000" smtClean="0"/>
              <a:t>–1</a:t>
            </a:r>
            <a:r>
              <a:rPr lang="en-US" altLang="zh-TW" sz="2400" smtClean="0"/>
              <a:t> + –1.110</a:t>
            </a:r>
            <a:r>
              <a:rPr lang="en-US" altLang="zh-TW" sz="2400" baseline="-25000" smtClean="0"/>
              <a:t>2</a:t>
            </a:r>
            <a:r>
              <a:rPr lang="en-US" altLang="zh-TW" sz="2400" smtClean="0"/>
              <a:t> × 2</a:t>
            </a:r>
            <a:r>
              <a:rPr lang="en-US" altLang="zh-TW" sz="2400" baseline="30000" smtClean="0"/>
              <a:t>–2</a:t>
            </a:r>
            <a:r>
              <a:rPr lang="en-US" altLang="zh-TW" sz="2400" smtClean="0"/>
              <a:t> (0.5 + –0.4375)</a:t>
            </a:r>
          </a:p>
          <a:p>
            <a:r>
              <a:rPr lang="en-US" altLang="zh-TW" sz="2200" smtClean="0"/>
              <a:t>1. </a:t>
            </a:r>
            <a:r>
              <a:rPr lang="en-US" altLang="zh-TW" smtClean="0"/>
              <a:t>Align binary points</a:t>
            </a:r>
          </a:p>
          <a:p>
            <a:pPr lvl="1"/>
            <a:r>
              <a:rPr lang="en-US" altLang="zh-TW" sz="2400" smtClean="0"/>
              <a:t>Shift number with smaller exponent</a:t>
            </a:r>
          </a:p>
          <a:p>
            <a:pPr lvl="1"/>
            <a:r>
              <a:rPr lang="en-US" altLang="zh-TW" sz="2400" smtClean="0"/>
              <a:t>1.000</a:t>
            </a:r>
            <a:r>
              <a:rPr lang="en-US" altLang="zh-TW" sz="2400" baseline="-25000" smtClean="0"/>
              <a:t>2</a:t>
            </a:r>
            <a:r>
              <a:rPr lang="en-US" altLang="zh-TW" sz="2400" smtClean="0"/>
              <a:t> × 2</a:t>
            </a:r>
            <a:r>
              <a:rPr lang="en-US" altLang="zh-TW" sz="2400" baseline="30000" smtClean="0"/>
              <a:t>–1</a:t>
            </a:r>
            <a:r>
              <a:rPr lang="en-US" altLang="zh-TW" sz="2400" smtClean="0"/>
              <a:t> + –0.111</a:t>
            </a:r>
            <a:r>
              <a:rPr lang="en-US" altLang="zh-TW" sz="2400" baseline="-25000" smtClean="0"/>
              <a:t>2</a:t>
            </a:r>
            <a:r>
              <a:rPr lang="en-US" altLang="zh-TW" sz="2400" smtClean="0"/>
              <a:t> × 2</a:t>
            </a:r>
            <a:r>
              <a:rPr lang="en-US" altLang="zh-TW" sz="2400" baseline="30000" smtClean="0"/>
              <a:t>–1</a:t>
            </a:r>
          </a:p>
          <a:p>
            <a:r>
              <a:rPr lang="en-US" altLang="zh-TW" sz="2200" smtClean="0"/>
              <a:t>2. </a:t>
            </a:r>
            <a:r>
              <a:rPr lang="en-US" altLang="zh-TW" smtClean="0"/>
              <a:t>Add mantissa</a:t>
            </a:r>
          </a:p>
          <a:p>
            <a:pPr lvl="1"/>
            <a:r>
              <a:rPr lang="en-US" altLang="zh-TW" sz="2400" smtClean="0"/>
              <a:t>1.000</a:t>
            </a:r>
            <a:r>
              <a:rPr lang="en-US" altLang="zh-TW" sz="2400" baseline="-25000" smtClean="0"/>
              <a:t>2</a:t>
            </a:r>
            <a:r>
              <a:rPr lang="en-US" altLang="zh-TW" sz="2400" smtClean="0"/>
              <a:t> × 2</a:t>
            </a:r>
            <a:r>
              <a:rPr lang="en-US" altLang="zh-TW" sz="2400" baseline="30000" smtClean="0"/>
              <a:t>–1</a:t>
            </a:r>
            <a:r>
              <a:rPr lang="en-US" altLang="zh-TW" sz="2400" smtClean="0"/>
              <a:t> + –0.111</a:t>
            </a:r>
            <a:r>
              <a:rPr lang="en-US" altLang="zh-TW" sz="2400" baseline="-25000" smtClean="0"/>
              <a:t>2</a:t>
            </a:r>
            <a:r>
              <a:rPr lang="en-US" altLang="zh-TW" sz="2400" smtClean="0"/>
              <a:t> × 2</a:t>
            </a:r>
            <a:r>
              <a:rPr lang="en-US" altLang="zh-TW" sz="2400" baseline="30000" smtClean="0"/>
              <a:t>–</a:t>
            </a:r>
            <a:r>
              <a:rPr lang="en-US" altLang="zh-TW" sz="2400" smtClean="0"/>
              <a:t>1 = 0.001</a:t>
            </a:r>
            <a:r>
              <a:rPr lang="en-US" altLang="zh-TW" sz="2400" baseline="-25000" smtClean="0"/>
              <a:t>2</a:t>
            </a:r>
            <a:r>
              <a:rPr lang="en-US" altLang="zh-TW" sz="2400" smtClean="0"/>
              <a:t> × 2</a:t>
            </a:r>
            <a:r>
              <a:rPr lang="en-US" altLang="zh-TW" sz="2400" baseline="30000" smtClean="0"/>
              <a:t>–1</a:t>
            </a:r>
          </a:p>
          <a:p>
            <a:r>
              <a:rPr lang="en-US" altLang="zh-TW" sz="2200" smtClean="0"/>
              <a:t>3. </a:t>
            </a:r>
            <a:r>
              <a:rPr lang="en-US" altLang="zh-TW" smtClean="0"/>
              <a:t>Normalize result &amp; check for over/underflow</a:t>
            </a:r>
          </a:p>
          <a:p>
            <a:pPr lvl="1"/>
            <a:r>
              <a:rPr lang="en-US" altLang="zh-TW" sz="2400" smtClean="0"/>
              <a:t>1.000</a:t>
            </a:r>
            <a:r>
              <a:rPr lang="en-US" altLang="zh-TW" sz="2400" baseline="-25000" smtClean="0"/>
              <a:t>2</a:t>
            </a:r>
            <a:r>
              <a:rPr lang="en-US" altLang="zh-TW" sz="2400" smtClean="0"/>
              <a:t> × 2</a:t>
            </a:r>
            <a:r>
              <a:rPr lang="en-US" altLang="zh-TW" sz="2400" baseline="30000" smtClean="0"/>
              <a:t>–4</a:t>
            </a:r>
            <a:r>
              <a:rPr lang="en-US" altLang="zh-TW" sz="2400" smtClean="0"/>
              <a:t>, with no over/underflow</a:t>
            </a:r>
          </a:p>
          <a:p>
            <a:r>
              <a:rPr lang="en-US" altLang="zh-TW" sz="2200" smtClean="0"/>
              <a:t>4. </a:t>
            </a:r>
            <a:r>
              <a:rPr lang="en-US" altLang="zh-TW" smtClean="0"/>
              <a:t>Round and renormalize if necessary</a:t>
            </a:r>
          </a:p>
          <a:p>
            <a:pPr lvl="1"/>
            <a:r>
              <a:rPr lang="en-US" altLang="zh-TW" sz="2400" smtClean="0"/>
              <a:t>1.000</a:t>
            </a:r>
            <a:r>
              <a:rPr lang="en-US" altLang="zh-TW" sz="2400" baseline="-25000" smtClean="0"/>
              <a:t>2</a:t>
            </a:r>
            <a:r>
              <a:rPr lang="en-US" altLang="zh-TW" sz="2400" smtClean="0"/>
              <a:t> × 2</a:t>
            </a:r>
            <a:r>
              <a:rPr lang="en-US" altLang="zh-TW" sz="2400" baseline="30000" smtClean="0"/>
              <a:t>–4</a:t>
            </a:r>
            <a:r>
              <a:rPr lang="en-US" altLang="zh-TW" sz="2400" smtClean="0"/>
              <a:t> (no change)  = 0.0625</a:t>
            </a:r>
          </a:p>
        </p:txBody>
      </p:sp>
      <p:sp>
        <p:nvSpPr>
          <p:cNvPr id="11674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E879790C-E7B9-4862-BB90-D68D5D682A9A}" type="slidenum">
              <a:rPr lang="zh-TW" altLang="en-US" sz="1400" smtClean="0">
                <a:latin typeface="Arial" pitchFamily="34" charset="0"/>
              </a:rPr>
              <a:pPr/>
              <a:t>108</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087438" y="2679700"/>
            <a:ext cx="6823075" cy="2565400"/>
          </a:xfrm>
          <a:prstGeom prst="rect">
            <a:avLst/>
          </a:prstGeom>
          <a:noFill/>
          <a:ln w="254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387" name="Rectangle 3"/>
          <p:cNvSpPr>
            <a:spLocks noChangeArrowheads="1"/>
          </p:cNvSpPr>
          <p:nvPr/>
        </p:nvSpPr>
        <p:spPr bwMode="auto">
          <a:xfrm>
            <a:off x="2820988" y="2093913"/>
            <a:ext cx="3159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A</a:t>
            </a:r>
          </a:p>
        </p:txBody>
      </p:sp>
      <p:sp>
        <p:nvSpPr>
          <p:cNvPr id="16388" name="Rectangle 4"/>
          <p:cNvSpPr>
            <a:spLocks noChangeArrowheads="1"/>
          </p:cNvSpPr>
          <p:nvPr/>
        </p:nvSpPr>
        <p:spPr bwMode="auto">
          <a:xfrm>
            <a:off x="5132388" y="2093913"/>
            <a:ext cx="3159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B</a:t>
            </a:r>
          </a:p>
        </p:txBody>
      </p:sp>
      <p:sp>
        <p:nvSpPr>
          <p:cNvPr id="16389" name="Rectangle 5"/>
          <p:cNvSpPr>
            <a:spLocks noChangeArrowheads="1"/>
          </p:cNvSpPr>
          <p:nvPr/>
        </p:nvSpPr>
        <p:spPr bwMode="auto">
          <a:xfrm>
            <a:off x="8516938" y="3846513"/>
            <a:ext cx="8763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solidFill>
                  <a:schemeClr val="accent1"/>
                </a:solidFill>
                <a:latin typeface="Arial" pitchFamily="34" charset="0"/>
              </a:rPr>
              <a:t>ALUop</a:t>
            </a:r>
          </a:p>
        </p:txBody>
      </p:sp>
      <p:sp>
        <p:nvSpPr>
          <p:cNvPr id="16390" name="Rectangle 6"/>
          <p:cNvSpPr>
            <a:spLocks noChangeArrowheads="1"/>
          </p:cNvSpPr>
          <p:nvPr/>
        </p:nvSpPr>
        <p:spPr bwMode="auto">
          <a:xfrm>
            <a:off x="4292600" y="5791200"/>
            <a:ext cx="8937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Result</a:t>
            </a:r>
          </a:p>
        </p:txBody>
      </p:sp>
      <p:sp>
        <p:nvSpPr>
          <p:cNvPr id="16391" name="Line 7"/>
          <p:cNvSpPr>
            <a:spLocks noChangeShapeType="1"/>
          </p:cNvSpPr>
          <p:nvPr/>
        </p:nvSpPr>
        <p:spPr bwMode="auto">
          <a:xfrm flipH="1">
            <a:off x="7842250" y="3733800"/>
            <a:ext cx="990600" cy="0"/>
          </a:xfrm>
          <a:prstGeom prst="line">
            <a:avLst/>
          </a:prstGeom>
          <a:noFill/>
          <a:ln w="508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2" name="Line 8"/>
          <p:cNvSpPr>
            <a:spLocks noChangeShapeType="1"/>
          </p:cNvSpPr>
          <p:nvPr/>
        </p:nvSpPr>
        <p:spPr bwMode="auto">
          <a:xfrm>
            <a:off x="3467100" y="1981200"/>
            <a:ext cx="0" cy="6858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3" name="Line 9"/>
          <p:cNvSpPr>
            <a:spLocks noChangeShapeType="1"/>
          </p:cNvSpPr>
          <p:nvPr/>
        </p:nvSpPr>
        <p:spPr bwMode="auto">
          <a:xfrm>
            <a:off x="5861050" y="1981200"/>
            <a:ext cx="0" cy="6858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4" name="Line 10"/>
          <p:cNvSpPr>
            <a:spLocks noChangeShapeType="1"/>
          </p:cNvSpPr>
          <p:nvPr/>
        </p:nvSpPr>
        <p:spPr bwMode="auto">
          <a:xfrm>
            <a:off x="4787900" y="5257800"/>
            <a:ext cx="0" cy="5334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5" name="Line 11"/>
          <p:cNvSpPr>
            <a:spLocks noChangeShapeType="1"/>
          </p:cNvSpPr>
          <p:nvPr/>
        </p:nvSpPr>
        <p:spPr bwMode="auto">
          <a:xfrm flipV="1">
            <a:off x="5613400" y="2133600"/>
            <a:ext cx="4953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6" name="Line 12"/>
          <p:cNvSpPr>
            <a:spLocks noChangeShapeType="1"/>
          </p:cNvSpPr>
          <p:nvPr/>
        </p:nvSpPr>
        <p:spPr bwMode="auto">
          <a:xfrm flipV="1">
            <a:off x="3302000" y="2133600"/>
            <a:ext cx="330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7" name="Line 13"/>
          <p:cNvSpPr>
            <a:spLocks noChangeShapeType="1"/>
          </p:cNvSpPr>
          <p:nvPr/>
        </p:nvSpPr>
        <p:spPr bwMode="auto">
          <a:xfrm flipV="1">
            <a:off x="8089900" y="3581400"/>
            <a:ext cx="247650" cy="3048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8" name="Line 14"/>
          <p:cNvSpPr>
            <a:spLocks noChangeShapeType="1"/>
          </p:cNvSpPr>
          <p:nvPr/>
        </p:nvSpPr>
        <p:spPr bwMode="auto">
          <a:xfrm flipV="1">
            <a:off x="4540250" y="5334000"/>
            <a:ext cx="49530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9" name="Rectangle 15"/>
          <p:cNvSpPr>
            <a:spLocks noChangeArrowheads="1"/>
          </p:cNvSpPr>
          <p:nvPr/>
        </p:nvSpPr>
        <p:spPr bwMode="auto">
          <a:xfrm>
            <a:off x="3646488" y="2017713"/>
            <a:ext cx="4127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6400" name="Rectangle 16"/>
          <p:cNvSpPr>
            <a:spLocks noChangeArrowheads="1"/>
          </p:cNvSpPr>
          <p:nvPr/>
        </p:nvSpPr>
        <p:spPr bwMode="auto">
          <a:xfrm>
            <a:off x="6205538" y="2093913"/>
            <a:ext cx="4127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6401" name="Rectangle 17"/>
          <p:cNvSpPr>
            <a:spLocks noChangeArrowheads="1"/>
          </p:cNvSpPr>
          <p:nvPr/>
        </p:nvSpPr>
        <p:spPr bwMode="auto">
          <a:xfrm>
            <a:off x="5049838" y="5370513"/>
            <a:ext cx="4127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6402" name="Rectangle 18"/>
          <p:cNvSpPr>
            <a:spLocks noChangeArrowheads="1"/>
          </p:cNvSpPr>
          <p:nvPr/>
        </p:nvSpPr>
        <p:spPr bwMode="auto">
          <a:xfrm>
            <a:off x="8351838" y="3389313"/>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solidFill>
                  <a:schemeClr val="accent1"/>
                </a:solidFill>
                <a:latin typeface="Arial" pitchFamily="34" charset="0"/>
              </a:rPr>
              <a:t>4</a:t>
            </a:r>
          </a:p>
        </p:txBody>
      </p:sp>
      <p:sp>
        <p:nvSpPr>
          <p:cNvPr id="16403" name="Line 19"/>
          <p:cNvSpPr>
            <a:spLocks noChangeShapeType="1"/>
          </p:cNvSpPr>
          <p:nvPr/>
        </p:nvSpPr>
        <p:spPr bwMode="auto">
          <a:xfrm>
            <a:off x="1568450" y="4876800"/>
            <a:ext cx="0" cy="685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04" name="Rectangle 20"/>
          <p:cNvSpPr>
            <a:spLocks noChangeArrowheads="1"/>
          </p:cNvSpPr>
          <p:nvPr/>
        </p:nvSpPr>
        <p:spPr bwMode="auto">
          <a:xfrm>
            <a:off x="1073150" y="5638800"/>
            <a:ext cx="11969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a:lnSpc>
                <a:spcPct val="85000"/>
              </a:lnSpc>
            </a:pPr>
            <a:r>
              <a:rPr kumimoji="1" lang="en-US" altLang="zh-TW" sz="1800" b="1">
                <a:latin typeface="Arial" pitchFamily="34" charset="0"/>
              </a:rPr>
              <a:t>Overflow</a:t>
            </a:r>
          </a:p>
        </p:txBody>
      </p:sp>
      <p:sp>
        <p:nvSpPr>
          <p:cNvPr id="16405" name="Rectangle 21"/>
          <p:cNvSpPr>
            <a:spLocks noChangeArrowheads="1"/>
          </p:cNvSpPr>
          <p:nvPr/>
        </p:nvSpPr>
        <p:spPr bwMode="auto">
          <a:xfrm>
            <a:off x="5627688" y="3365500"/>
            <a:ext cx="11271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406" name="Rectangle 22"/>
          <p:cNvSpPr>
            <a:spLocks noChangeArrowheads="1"/>
          </p:cNvSpPr>
          <p:nvPr/>
        </p:nvSpPr>
        <p:spPr bwMode="auto">
          <a:xfrm>
            <a:off x="5595938" y="3648075"/>
            <a:ext cx="846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ALU0</a:t>
            </a:r>
          </a:p>
        </p:txBody>
      </p:sp>
      <p:sp>
        <p:nvSpPr>
          <p:cNvPr id="16407" name="Rectangle 23"/>
          <p:cNvSpPr>
            <a:spLocks noChangeArrowheads="1"/>
          </p:cNvSpPr>
          <p:nvPr/>
        </p:nvSpPr>
        <p:spPr bwMode="auto">
          <a:xfrm>
            <a:off x="5678488" y="33210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16408" name="Rectangle 24"/>
          <p:cNvSpPr>
            <a:spLocks noChangeArrowheads="1"/>
          </p:cNvSpPr>
          <p:nvPr/>
        </p:nvSpPr>
        <p:spPr bwMode="auto">
          <a:xfrm>
            <a:off x="6338888" y="3321050"/>
            <a:ext cx="455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16409" name="Rectangle 25"/>
          <p:cNvSpPr>
            <a:spLocks noChangeArrowheads="1"/>
          </p:cNvSpPr>
          <p:nvPr/>
        </p:nvSpPr>
        <p:spPr bwMode="auto">
          <a:xfrm>
            <a:off x="6338888" y="3952875"/>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cin</a:t>
            </a:r>
          </a:p>
        </p:txBody>
      </p:sp>
      <p:sp>
        <p:nvSpPr>
          <p:cNvPr id="16410" name="Rectangle 26"/>
          <p:cNvSpPr>
            <a:spLocks noChangeArrowheads="1"/>
          </p:cNvSpPr>
          <p:nvPr/>
        </p:nvSpPr>
        <p:spPr bwMode="auto">
          <a:xfrm>
            <a:off x="5595938" y="3952875"/>
            <a:ext cx="455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co</a:t>
            </a:r>
          </a:p>
        </p:txBody>
      </p:sp>
      <p:sp>
        <p:nvSpPr>
          <p:cNvPr id="16411" name="Rectangle 27"/>
          <p:cNvSpPr>
            <a:spLocks noChangeArrowheads="1"/>
          </p:cNvSpPr>
          <p:nvPr/>
        </p:nvSpPr>
        <p:spPr bwMode="auto">
          <a:xfrm>
            <a:off x="5926138" y="4105275"/>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s0</a:t>
            </a:r>
          </a:p>
        </p:txBody>
      </p:sp>
      <p:sp>
        <p:nvSpPr>
          <p:cNvPr id="16412" name="Rectangle 28"/>
          <p:cNvSpPr>
            <a:spLocks noChangeArrowheads="1"/>
          </p:cNvSpPr>
          <p:nvPr/>
        </p:nvSpPr>
        <p:spPr bwMode="auto">
          <a:xfrm>
            <a:off x="2243138" y="3441700"/>
            <a:ext cx="11271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413" name="Rectangle 29"/>
          <p:cNvSpPr>
            <a:spLocks noChangeArrowheads="1"/>
          </p:cNvSpPr>
          <p:nvPr/>
        </p:nvSpPr>
        <p:spPr bwMode="auto">
          <a:xfrm>
            <a:off x="2211388" y="3724275"/>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ALU31</a:t>
            </a:r>
          </a:p>
        </p:txBody>
      </p:sp>
      <p:sp>
        <p:nvSpPr>
          <p:cNvPr id="16414" name="Rectangle 30"/>
          <p:cNvSpPr>
            <a:spLocks noChangeArrowheads="1"/>
          </p:cNvSpPr>
          <p:nvPr/>
        </p:nvSpPr>
        <p:spPr bwMode="auto">
          <a:xfrm>
            <a:off x="2159000" y="3397250"/>
            <a:ext cx="565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a31</a:t>
            </a:r>
          </a:p>
        </p:txBody>
      </p:sp>
      <p:sp>
        <p:nvSpPr>
          <p:cNvPr id="16415" name="Rectangle 31"/>
          <p:cNvSpPr>
            <a:spLocks noChangeArrowheads="1"/>
          </p:cNvSpPr>
          <p:nvPr/>
        </p:nvSpPr>
        <p:spPr bwMode="auto">
          <a:xfrm>
            <a:off x="2819400" y="3397250"/>
            <a:ext cx="577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b31</a:t>
            </a:r>
          </a:p>
        </p:txBody>
      </p:sp>
      <p:sp>
        <p:nvSpPr>
          <p:cNvPr id="16416" name="Rectangle 32"/>
          <p:cNvSpPr>
            <a:spLocks noChangeArrowheads="1"/>
          </p:cNvSpPr>
          <p:nvPr/>
        </p:nvSpPr>
        <p:spPr bwMode="auto">
          <a:xfrm>
            <a:off x="2954338" y="4029075"/>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cin</a:t>
            </a:r>
          </a:p>
        </p:txBody>
      </p:sp>
      <p:sp>
        <p:nvSpPr>
          <p:cNvPr id="16417" name="Rectangle 33"/>
          <p:cNvSpPr>
            <a:spLocks noChangeArrowheads="1"/>
          </p:cNvSpPr>
          <p:nvPr/>
        </p:nvSpPr>
        <p:spPr bwMode="auto">
          <a:xfrm>
            <a:off x="2211388" y="4029075"/>
            <a:ext cx="566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c31</a:t>
            </a:r>
          </a:p>
        </p:txBody>
      </p:sp>
      <p:sp>
        <p:nvSpPr>
          <p:cNvPr id="16418" name="Rectangle 34"/>
          <p:cNvSpPr>
            <a:spLocks noChangeArrowheads="1"/>
          </p:cNvSpPr>
          <p:nvPr/>
        </p:nvSpPr>
        <p:spPr bwMode="auto">
          <a:xfrm>
            <a:off x="2541588" y="4181475"/>
            <a:ext cx="566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s31</a:t>
            </a:r>
          </a:p>
        </p:txBody>
      </p:sp>
      <p:sp>
        <p:nvSpPr>
          <p:cNvPr id="16419" name="Line 35"/>
          <p:cNvSpPr>
            <a:spLocks noChangeShapeType="1"/>
          </p:cNvSpPr>
          <p:nvPr/>
        </p:nvSpPr>
        <p:spPr bwMode="auto">
          <a:xfrm flipH="1">
            <a:off x="5283200" y="41148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0" name="Line 36"/>
          <p:cNvSpPr>
            <a:spLocks noChangeShapeType="1"/>
          </p:cNvSpPr>
          <p:nvPr/>
        </p:nvSpPr>
        <p:spPr bwMode="auto">
          <a:xfrm flipH="1">
            <a:off x="6769100" y="41148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1" name="Line 37"/>
          <p:cNvSpPr>
            <a:spLocks noChangeShapeType="1"/>
          </p:cNvSpPr>
          <p:nvPr/>
        </p:nvSpPr>
        <p:spPr bwMode="auto">
          <a:xfrm flipH="1">
            <a:off x="3384550" y="4191000"/>
            <a:ext cx="330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2" name="Line 38"/>
          <p:cNvSpPr>
            <a:spLocks noChangeShapeType="1"/>
          </p:cNvSpPr>
          <p:nvPr/>
        </p:nvSpPr>
        <p:spPr bwMode="auto">
          <a:xfrm flipH="1">
            <a:off x="1898650" y="41910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3" name="Line 39"/>
          <p:cNvSpPr>
            <a:spLocks noChangeShapeType="1"/>
          </p:cNvSpPr>
          <p:nvPr/>
        </p:nvSpPr>
        <p:spPr bwMode="auto">
          <a:xfrm flipH="1">
            <a:off x="2724150" y="2667000"/>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4" name="Line 40"/>
          <p:cNvSpPr>
            <a:spLocks noChangeShapeType="1"/>
          </p:cNvSpPr>
          <p:nvPr/>
        </p:nvSpPr>
        <p:spPr bwMode="auto">
          <a:xfrm>
            <a:off x="3467100" y="2667000"/>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5" name="Line 41"/>
          <p:cNvSpPr>
            <a:spLocks noChangeShapeType="1"/>
          </p:cNvSpPr>
          <p:nvPr/>
        </p:nvSpPr>
        <p:spPr bwMode="auto">
          <a:xfrm>
            <a:off x="2724150" y="2819400"/>
            <a:ext cx="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6" name="Freeform 42"/>
          <p:cNvSpPr>
            <a:spLocks/>
          </p:cNvSpPr>
          <p:nvPr/>
        </p:nvSpPr>
        <p:spPr bwMode="auto">
          <a:xfrm>
            <a:off x="4127500" y="2895600"/>
            <a:ext cx="1735138" cy="458788"/>
          </a:xfrm>
          <a:custGeom>
            <a:avLst/>
            <a:gdLst>
              <a:gd name="T0" fmla="*/ 0 w 1009"/>
              <a:gd name="T1" fmla="*/ 0 h 289"/>
              <a:gd name="T2" fmla="*/ 0 w 1009"/>
              <a:gd name="T3" fmla="*/ 2147483647 h 289"/>
              <a:gd name="T4" fmla="*/ 2147483647 w 1009"/>
              <a:gd name="T5" fmla="*/ 2147483647 h 289"/>
              <a:gd name="T6" fmla="*/ 2147483647 w 1009"/>
              <a:gd name="T7" fmla="*/ 2147483647 h 289"/>
              <a:gd name="T8" fmla="*/ 0 60000 65536"/>
              <a:gd name="T9" fmla="*/ 0 60000 65536"/>
              <a:gd name="T10" fmla="*/ 0 60000 65536"/>
              <a:gd name="T11" fmla="*/ 0 60000 65536"/>
              <a:gd name="T12" fmla="*/ 0 w 1009"/>
              <a:gd name="T13" fmla="*/ 0 h 289"/>
              <a:gd name="T14" fmla="*/ 1009 w 1009"/>
              <a:gd name="T15" fmla="*/ 289 h 289"/>
            </a:gdLst>
            <a:ahLst/>
            <a:cxnLst>
              <a:cxn ang="T8">
                <a:pos x="T0" y="T1"/>
              </a:cxn>
              <a:cxn ang="T9">
                <a:pos x="T2" y="T3"/>
              </a:cxn>
              <a:cxn ang="T10">
                <a:pos x="T4" y="T5"/>
              </a:cxn>
              <a:cxn ang="T11">
                <a:pos x="T6" y="T7"/>
              </a:cxn>
            </a:cxnLst>
            <a:rect l="T12" t="T13" r="T14" b="T15"/>
            <a:pathLst>
              <a:path w="1009" h="289">
                <a:moveTo>
                  <a:pt x="0" y="0"/>
                </a:moveTo>
                <a:lnTo>
                  <a:pt x="0" y="41"/>
                </a:lnTo>
                <a:lnTo>
                  <a:pt x="1008" y="41"/>
                </a:lnTo>
                <a:lnTo>
                  <a:pt x="1008" y="28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6427" name="Line 43"/>
          <p:cNvSpPr>
            <a:spLocks noChangeShapeType="1"/>
          </p:cNvSpPr>
          <p:nvPr/>
        </p:nvSpPr>
        <p:spPr bwMode="auto">
          <a:xfrm flipH="1">
            <a:off x="5118100" y="2667000"/>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8" name="Line 44"/>
          <p:cNvSpPr>
            <a:spLocks noChangeShapeType="1"/>
          </p:cNvSpPr>
          <p:nvPr/>
        </p:nvSpPr>
        <p:spPr bwMode="auto">
          <a:xfrm>
            <a:off x="5861050" y="2667000"/>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9" name="Line 45"/>
          <p:cNvSpPr>
            <a:spLocks noChangeShapeType="1"/>
          </p:cNvSpPr>
          <p:nvPr/>
        </p:nvSpPr>
        <p:spPr bwMode="auto">
          <a:xfrm>
            <a:off x="6521450" y="2819400"/>
            <a:ext cx="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0" name="Freeform 46"/>
          <p:cNvSpPr>
            <a:spLocks/>
          </p:cNvSpPr>
          <p:nvPr/>
        </p:nvSpPr>
        <p:spPr bwMode="auto">
          <a:xfrm>
            <a:off x="3219450" y="2819400"/>
            <a:ext cx="1982788" cy="611188"/>
          </a:xfrm>
          <a:custGeom>
            <a:avLst/>
            <a:gdLst>
              <a:gd name="T0" fmla="*/ 2147483647 w 1153"/>
              <a:gd name="T1" fmla="*/ 0 h 385"/>
              <a:gd name="T2" fmla="*/ 2147483647 w 1153"/>
              <a:gd name="T3" fmla="*/ 2147483647 h 385"/>
              <a:gd name="T4" fmla="*/ 0 w 1153"/>
              <a:gd name="T5" fmla="*/ 2147483647 h 385"/>
              <a:gd name="T6" fmla="*/ 0 w 1153"/>
              <a:gd name="T7" fmla="*/ 2147483647 h 385"/>
              <a:gd name="T8" fmla="*/ 0 60000 65536"/>
              <a:gd name="T9" fmla="*/ 0 60000 65536"/>
              <a:gd name="T10" fmla="*/ 0 60000 65536"/>
              <a:gd name="T11" fmla="*/ 0 60000 65536"/>
              <a:gd name="T12" fmla="*/ 0 w 1153"/>
              <a:gd name="T13" fmla="*/ 0 h 385"/>
              <a:gd name="T14" fmla="*/ 1153 w 1153"/>
              <a:gd name="T15" fmla="*/ 385 h 385"/>
            </a:gdLst>
            <a:ahLst/>
            <a:cxnLst>
              <a:cxn ang="T8">
                <a:pos x="T0" y="T1"/>
              </a:cxn>
              <a:cxn ang="T9">
                <a:pos x="T2" y="T3"/>
              </a:cxn>
              <a:cxn ang="T10">
                <a:pos x="T4" y="T5"/>
              </a:cxn>
              <a:cxn ang="T11">
                <a:pos x="T6" y="T7"/>
              </a:cxn>
            </a:cxnLst>
            <a:rect l="T12" t="T13" r="T14" b="T15"/>
            <a:pathLst>
              <a:path w="1153" h="385">
                <a:moveTo>
                  <a:pt x="1152" y="0"/>
                </a:moveTo>
                <a:lnTo>
                  <a:pt x="1152" y="144"/>
                </a:lnTo>
                <a:lnTo>
                  <a:pt x="0" y="144"/>
                </a:lnTo>
                <a:lnTo>
                  <a:pt x="0" y="384"/>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6431" name="Line 47"/>
          <p:cNvSpPr>
            <a:spLocks noChangeShapeType="1"/>
          </p:cNvSpPr>
          <p:nvPr/>
        </p:nvSpPr>
        <p:spPr bwMode="auto">
          <a:xfrm>
            <a:off x="4127500" y="5105400"/>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2" name="Line 48"/>
          <p:cNvSpPr>
            <a:spLocks noChangeShapeType="1"/>
          </p:cNvSpPr>
          <p:nvPr/>
        </p:nvSpPr>
        <p:spPr bwMode="auto">
          <a:xfrm flipH="1">
            <a:off x="4787900" y="5105400"/>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3" name="Freeform 49"/>
          <p:cNvSpPr>
            <a:spLocks/>
          </p:cNvSpPr>
          <p:nvPr/>
        </p:nvSpPr>
        <p:spPr bwMode="auto">
          <a:xfrm>
            <a:off x="2806700" y="4495800"/>
            <a:ext cx="1404938" cy="611188"/>
          </a:xfrm>
          <a:custGeom>
            <a:avLst/>
            <a:gdLst>
              <a:gd name="T0" fmla="*/ 0 w 817"/>
              <a:gd name="T1" fmla="*/ 0 h 385"/>
              <a:gd name="T2" fmla="*/ 0 w 817"/>
              <a:gd name="T3" fmla="*/ 2147483647 h 385"/>
              <a:gd name="T4" fmla="*/ 2147483647 w 817"/>
              <a:gd name="T5" fmla="*/ 2147483647 h 385"/>
              <a:gd name="T6" fmla="*/ 2147483647 w 817"/>
              <a:gd name="T7" fmla="*/ 2147483647 h 385"/>
              <a:gd name="T8" fmla="*/ 0 60000 65536"/>
              <a:gd name="T9" fmla="*/ 0 60000 65536"/>
              <a:gd name="T10" fmla="*/ 0 60000 65536"/>
              <a:gd name="T11" fmla="*/ 0 60000 65536"/>
              <a:gd name="T12" fmla="*/ 0 w 817"/>
              <a:gd name="T13" fmla="*/ 0 h 385"/>
              <a:gd name="T14" fmla="*/ 817 w 817"/>
              <a:gd name="T15" fmla="*/ 385 h 385"/>
            </a:gdLst>
            <a:ahLst/>
            <a:cxnLst>
              <a:cxn ang="T8">
                <a:pos x="T0" y="T1"/>
              </a:cxn>
              <a:cxn ang="T9">
                <a:pos x="T2" y="T3"/>
              </a:cxn>
              <a:cxn ang="T10">
                <a:pos x="T4" y="T5"/>
              </a:cxn>
              <a:cxn ang="T11">
                <a:pos x="T6" y="T7"/>
              </a:cxn>
            </a:cxnLst>
            <a:rect l="T12" t="T13" r="T14" b="T15"/>
            <a:pathLst>
              <a:path w="817" h="385">
                <a:moveTo>
                  <a:pt x="0" y="0"/>
                </a:moveTo>
                <a:lnTo>
                  <a:pt x="0" y="96"/>
                </a:lnTo>
                <a:lnTo>
                  <a:pt x="816" y="96"/>
                </a:lnTo>
                <a:lnTo>
                  <a:pt x="816" y="384"/>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6434" name="Freeform 50"/>
          <p:cNvSpPr>
            <a:spLocks/>
          </p:cNvSpPr>
          <p:nvPr/>
        </p:nvSpPr>
        <p:spPr bwMode="auto">
          <a:xfrm>
            <a:off x="5448300" y="4419600"/>
            <a:ext cx="827088" cy="687388"/>
          </a:xfrm>
          <a:custGeom>
            <a:avLst/>
            <a:gdLst>
              <a:gd name="T0" fmla="*/ 2147483647 w 481"/>
              <a:gd name="T1" fmla="*/ 0 h 433"/>
              <a:gd name="T2" fmla="*/ 2147483647 w 481"/>
              <a:gd name="T3" fmla="*/ 2147483647 h 433"/>
              <a:gd name="T4" fmla="*/ 0 w 481"/>
              <a:gd name="T5" fmla="*/ 2147483647 h 433"/>
              <a:gd name="T6" fmla="*/ 0 w 481"/>
              <a:gd name="T7" fmla="*/ 2147483647 h 433"/>
              <a:gd name="T8" fmla="*/ 0 w 481"/>
              <a:gd name="T9" fmla="*/ 2147483647 h 433"/>
              <a:gd name="T10" fmla="*/ 0 60000 65536"/>
              <a:gd name="T11" fmla="*/ 0 60000 65536"/>
              <a:gd name="T12" fmla="*/ 0 60000 65536"/>
              <a:gd name="T13" fmla="*/ 0 60000 65536"/>
              <a:gd name="T14" fmla="*/ 0 60000 65536"/>
              <a:gd name="T15" fmla="*/ 0 w 481"/>
              <a:gd name="T16" fmla="*/ 0 h 433"/>
              <a:gd name="T17" fmla="*/ 481 w 481"/>
              <a:gd name="T18" fmla="*/ 433 h 433"/>
            </a:gdLst>
            <a:ahLst/>
            <a:cxnLst>
              <a:cxn ang="T10">
                <a:pos x="T0" y="T1"/>
              </a:cxn>
              <a:cxn ang="T11">
                <a:pos x="T2" y="T3"/>
              </a:cxn>
              <a:cxn ang="T12">
                <a:pos x="T4" y="T5"/>
              </a:cxn>
              <a:cxn ang="T13">
                <a:pos x="T6" y="T7"/>
              </a:cxn>
              <a:cxn ang="T14">
                <a:pos x="T8" y="T9"/>
              </a:cxn>
            </a:cxnLst>
            <a:rect l="T15" t="T16" r="T17" b="T18"/>
            <a:pathLst>
              <a:path w="481" h="433">
                <a:moveTo>
                  <a:pt x="480" y="0"/>
                </a:moveTo>
                <a:lnTo>
                  <a:pt x="480" y="96"/>
                </a:lnTo>
                <a:lnTo>
                  <a:pt x="0" y="96"/>
                </a:lnTo>
                <a:lnTo>
                  <a:pt x="0" y="432"/>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6435" name="Line 51"/>
          <p:cNvSpPr>
            <a:spLocks noChangeShapeType="1"/>
          </p:cNvSpPr>
          <p:nvPr/>
        </p:nvSpPr>
        <p:spPr bwMode="auto">
          <a:xfrm flipH="1">
            <a:off x="6769100" y="35814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6" name="Line 52"/>
          <p:cNvSpPr>
            <a:spLocks noChangeShapeType="1"/>
          </p:cNvSpPr>
          <p:nvPr/>
        </p:nvSpPr>
        <p:spPr bwMode="auto">
          <a:xfrm flipH="1">
            <a:off x="6769100" y="37338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7" name="AutoShape 53"/>
          <p:cNvSpPr>
            <a:spLocks noChangeArrowheads="1"/>
          </p:cNvSpPr>
          <p:nvPr/>
        </p:nvSpPr>
        <p:spPr bwMode="auto">
          <a:xfrm>
            <a:off x="7031038" y="3060700"/>
            <a:ext cx="879475" cy="1498600"/>
          </a:xfrm>
          <a:prstGeom prst="star16">
            <a:avLst>
              <a:gd name="adj" fmla="val 375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438" name="AutoShape 54"/>
          <p:cNvSpPr>
            <a:spLocks noChangeArrowheads="1"/>
          </p:cNvSpPr>
          <p:nvPr/>
        </p:nvSpPr>
        <p:spPr bwMode="auto">
          <a:xfrm>
            <a:off x="1087438" y="3441700"/>
            <a:ext cx="879475" cy="1498600"/>
          </a:xfrm>
          <a:prstGeom prst="star16">
            <a:avLst>
              <a:gd name="adj" fmla="val 375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2" name="Group 65"/>
          <p:cNvGrpSpPr>
            <a:grpSpLocks/>
          </p:cNvGrpSpPr>
          <p:nvPr/>
        </p:nvGrpSpPr>
        <p:grpSpPr bwMode="auto">
          <a:xfrm>
            <a:off x="7292975" y="4105275"/>
            <a:ext cx="2339975" cy="1392238"/>
            <a:chOff x="4594" y="2586"/>
            <a:chExt cx="1474" cy="877"/>
          </a:xfrm>
        </p:grpSpPr>
        <p:sp>
          <p:nvSpPr>
            <p:cNvPr id="16449" name="Line 55"/>
            <p:cNvSpPr>
              <a:spLocks noChangeShapeType="1"/>
            </p:cNvSpPr>
            <p:nvPr/>
          </p:nvSpPr>
          <p:spPr bwMode="auto">
            <a:xfrm>
              <a:off x="4594" y="2586"/>
              <a:ext cx="554" cy="246"/>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50" name="Rectangle 56"/>
            <p:cNvSpPr>
              <a:spLocks noChangeArrowheads="1"/>
            </p:cNvSpPr>
            <p:nvPr/>
          </p:nvSpPr>
          <p:spPr bwMode="auto">
            <a:xfrm>
              <a:off x="5020" y="2829"/>
              <a:ext cx="104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1" lang="en-US" altLang="zh-TW" sz="2000" b="1">
                  <a:solidFill>
                    <a:schemeClr val="accent2"/>
                  </a:solidFill>
                  <a:latin typeface="Century Gothic" pitchFamily="34" charset="0"/>
                </a:rPr>
                <a:t>Supply a 1 on subtraction</a:t>
              </a:r>
            </a:p>
          </p:txBody>
        </p:sp>
      </p:grpSp>
      <p:sp>
        <p:nvSpPr>
          <p:cNvPr id="16440" name="Rectangle 57"/>
          <p:cNvSpPr>
            <a:spLocks noChangeArrowheads="1"/>
          </p:cNvSpPr>
          <p:nvPr/>
        </p:nvSpPr>
        <p:spPr bwMode="auto">
          <a:xfrm>
            <a:off x="1303338" y="3965575"/>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b="1">
                <a:solidFill>
                  <a:schemeClr val="accent1"/>
                </a:solidFill>
                <a:latin typeface="Arial" pitchFamily="34" charset="0"/>
              </a:rPr>
              <a:t>?</a:t>
            </a:r>
          </a:p>
        </p:txBody>
      </p:sp>
      <p:sp>
        <p:nvSpPr>
          <p:cNvPr id="16441" name="Line 58"/>
          <p:cNvSpPr>
            <a:spLocks noChangeShapeType="1"/>
          </p:cNvSpPr>
          <p:nvPr/>
        </p:nvSpPr>
        <p:spPr bwMode="auto">
          <a:xfrm flipH="1">
            <a:off x="3384550" y="3581400"/>
            <a:ext cx="330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42" name="Line 59"/>
          <p:cNvSpPr>
            <a:spLocks noChangeShapeType="1"/>
          </p:cNvSpPr>
          <p:nvPr/>
        </p:nvSpPr>
        <p:spPr bwMode="auto">
          <a:xfrm flipH="1">
            <a:off x="3384550" y="3733800"/>
            <a:ext cx="330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43" name="Line 60"/>
          <p:cNvSpPr>
            <a:spLocks noChangeShapeType="1"/>
          </p:cNvSpPr>
          <p:nvPr/>
        </p:nvSpPr>
        <p:spPr bwMode="auto">
          <a:xfrm>
            <a:off x="2698750" y="5029200"/>
            <a:ext cx="0" cy="533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44" name="Rectangle 61"/>
          <p:cNvSpPr>
            <a:spLocks noChangeArrowheads="1"/>
          </p:cNvSpPr>
          <p:nvPr/>
        </p:nvSpPr>
        <p:spPr bwMode="auto">
          <a:xfrm>
            <a:off x="2297113" y="5638800"/>
            <a:ext cx="674687"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a:lnSpc>
                <a:spcPct val="85000"/>
              </a:lnSpc>
            </a:pPr>
            <a:r>
              <a:rPr kumimoji="1" lang="en-US" altLang="zh-TW" sz="1800" b="1">
                <a:latin typeface="Arial" pitchFamily="34" charset="0"/>
              </a:rPr>
              <a:t>Zero</a:t>
            </a:r>
          </a:p>
        </p:txBody>
      </p:sp>
      <p:sp>
        <p:nvSpPr>
          <p:cNvPr id="16445" name="Rectangle 62"/>
          <p:cNvSpPr>
            <a:spLocks noGrp="1" noChangeArrowheads="1"/>
          </p:cNvSpPr>
          <p:nvPr>
            <p:ph type="title"/>
          </p:nvPr>
        </p:nvSpPr>
        <p:spPr>
          <a:xfrm>
            <a:off x="742950" y="41275"/>
            <a:ext cx="8420100" cy="901700"/>
          </a:xfrm>
        </p:spPr>
        <p:txBody>
          <a:bodyPr/>
          <a:lstStyle/>
          <a:p>
            <a:r>
              <a:rPr lang="en-US" altLang="zh-TW" sz="5000" smtClean="0"/>
              <a:t>Revised Diagram</a:t>
            </a:r>
          </a:p>
        </p:txBody>
      </p:sp>
      <p:sp>
        <p:nvSpPr>
          <p:cNvPr id="16446" name="Rectangle 63"/>
          <p:cNvSpPr>
            <a:spLocks noGrp="1" noChangeArrowheads="1"/>
          </p:cNvSpPr>
          <p:nvPr>
            <p:ph type="body" idx="1"/>
          </p:nvPr>
        </p:nvSpPr>
        <p:spPr/>
        <p:txBody>
          <a:bodyPr/>
          <a:lstStyle/>
          <a:p>
            <a:r>
              <a:rPr lang="en-US" altLang="zh-TW" smtClean="0"/>
              <a:t>LSB and MSB need to do a little extra</a:t>
            </a:r>
          </a:p>
        </p:txBody>
      </p:sp>
      <p:sp>
        <p:nvSpPr>
          <p:cNvPr id="361536" name="Rectangle 64"/>
          <p:cNvSpPr>
            <a:spLocks noChangeArrowheads="1"/>
          </p:cNvSpPr>
          <p:nvPr/>
        </p:nvSpPr>
        <p:spPr bwMode="auto">
          <a:xfrm>
            <a:off x="6138863" y="5597525"/>
            <a:ext cx="3443287" cy="723900"/>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90000"/>
              </a:lnSpc>
              <a:spcBef>
                <a:spcPct val="50000"/>
              </a:spcBef>
              <a:buClr>
                <a:schemeClr val="folHlink"/>
              </a:buClr>
              <a:buSzPct val="75000"/>
              <a:buFont typeface="Wingdings" pitchFamily="2" charset="2"/>
              <a:buNone/>
            </a:pPr>
            <a:r>
              <a:rPr lang="en-US" altLang="zh-TW" sz="2200" b="1">
                <a:solidFill>
                  <a:schemeClr val="bg2"/>
                </a:solidFill>
                <a:latin typeface="Century Gothic" pitchFamily="34" charset="0"/>
                <a:ea typeface="標楷體" pitchFamily="65" charset="-120"/>
              </a:rPr>
              <a:t>Combining the </a:t>
            </a:r>
            <a:r>
              <a:rPr lang="en-US" altLang="zh-TW" sz="2200" b="1" i="1">
                <a:solidFill>
                  <a:schemeClr val="bg2"/>
                </a:solidFill>
                <a:latin typeface="Century Gothic" pitchFamily="34" charset="0"/>
                <a:ea typeface="標楷體" pitchFamily="65" charset="-120"/>
              </a:rPr>
              <a:t>CarryIn </a:t>
            </a:r>
            <a:r>
              <a:rPr lang="en-US" altLang="zh-TW" sz="2200" b="1">
                <a:solidFill>
                  <a:schemeClr val="bg2"/>
                </a:solidFill>
                <a:latin typeface="Century Gothic" pitchFamily="34" charset="0"/>
                <a:ea typeface="標楷體" pitchFamily="65" charset="-120"/>
              </a:rPr>
              <a:t>and </a:t>
            </a:r>
            <a:r>
              <a:rPr lang="en-US" altLang="zh-TW" sz="2200" b="1" i="1">
                <a:solidFill>
                  <a:schemeClr val="bg2"/>
                </a:solidFill>
                <a:latin typeface="Century Gothic" pitchFamily="34" charset="0"/>
                <a:ea typeface="標楷體" pitchFamily="65" charset="-120"/>
              </a:rPr>
              <a:t>Bnegate</a:t>
            </a:r>
          </a:p>
        </p:txBody>
      </p:sp>
      <p:sp>
        <p:nvSpPr>
          <p:cNvPr id="1644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72A87893-567F-4625-A63F-6DF07B0B7C2B}" type="slidenum">
              <a:rPr lang="zh-TW" altLang="en-US" sz="1400" smtClean="0">
                <a:latin typeface="Arial" pitchFamily="34" charset="0"/>
              </a:rPr>
              <a:pPr/>
              <a:t>10</a:t>
            </a:fld>
            <a:endParaRPr lang="zh-TW" altLang="zh-TW" sz="1400"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536"/>
                                        </p:tgtEl>
                                        <p:attrNameLst>
                                          <p:attrName>style.visibility</p:attrName>
                                        </p:attrNameLst>
                                      </p:cBhvr>
                                      <p:to>
                                        <p:strVal val="visible"/>
                                      </p:to>
                                    </p:set>
                                    <p:anim calcmode="lin" valueType="num">
                                      <p:cBhvr additive="base">
                                        <p:cTn id="13" dur="500" fill="hold"/>
                                        <p:tgtEl>
                                          <p:spTgt spid="361536"/>
                                        </p:tgtEl>
                                        <p:attrNameLst>
                                          <p:attrName>ppt_x</p:attrName>
                                        </p:attrNameLst>
                                      </p:cBhvr>
                                      <p:tavLst>
                                        <p:tav tm="0">
                                          <p:val>
                                            <p:strVal val="0-#ppt_w/2"/>
                                          </p:val>
                                        </p:tav>
                                        <p:tav tm="100000">
                                          <p:val>
                                            <p:strVal val="#ppt_x"/>
                                          </p:val>
                                        </p:tav>
                                      </p:tavLst>
                                    </p:anim>
                                    <p:anim calcmode="lin" valueType="num">
                                      <p:cBhvr additive="base">
                                        <p:cTn id="14" dur="500" fill="hold"/>
                                        <p:tgtEl>
                                          <p:spTgt spid="3615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36"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762" name="Picture 2" descr="F0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73038"/>
            <a:ext cx="7662862" cy="65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AutoShape 4"/>
          <p:cNvSpPr>
            <a:spLocks/>
          </p:cNvSpPr>
          <p:nvPr/>
        </p:nvSpPr>
        <p:spPr bwMode="auto">
          <a:xfrm>
            <a:off x="8651875" y="1230313"/>
            <a:ext cx="155575" cy="1800225"/>
          </a:xfrm>
          <a:prstGeom prst="rightBrace">
            <a:avLst>
              <a:gd name="adj1" fmla="val 9642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7764" name="AutoShape 5"/>
          <p:cNvSpPr>
            <a:spLocks/>
          </p:cNvSpPr>
          <p:nvPr/>
        </p:nvSpPr>
        <p:spPr bwMode="auto">
          <a:xfrm>
            <a:off x="8694738" y="3444875"/>
            <a:ext cx="155575" cy="792163"/>
          </a:xfrm>
          <a:prstGeom prst="rightBrace">
            <a:avLst>
              <a:gd name="adj1" fmla="val 424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7765" name="AutoShape 6"/>
          <p:cNvSpPr>
            <a:spLocks/>
          </p:cNvSpPr>
          <p:nvPr/>
        </p:nvSpPr>
        <p:spPr bwMode="auto">
          <a:xfrm>
            <a:off x="8694738" y="4610100"/>
            <a:ext cx="155575" cy="576263"/>
          </a:xfrm>
          <a:prstGeom prst="rightBrace">
            <a:avLst>
              <a:gd name="adj1" fmla="val 308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7766" name="AutoShape 7"/>
          <p:cNvSpPr>
            <a:spLocks/>
          </p:cNvSpPr>
          <p:nvPr/>
        </p:nvSpPr>
        <p:spPr bwMode="auto">
          <a:xfrm>
            <a:off x="8709025" y="5445125"/>
            <a:ext cx="155575" cy="576263"/>
          </a:xfrm>
          <a:prstGeom prst="rightBrace">
            <a:avLst>
              <a:gd name="adj1" fmla="val 308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7767" name="Text Box 8"/>
          <p:cNvSpPr txBox="1">
            <a:spLocks noChangeArrowheads="1"/>
          </p:cNvSpPr>
          <p:nvPr/>
        </p:nvSpPr>
        <p:spPr bwMode="auto">
          <a:xfrm>
            <a:off x="8921750" y="1968500"/>
            <a:ext cx="803275" cy="346075"/>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b="1">
                <a:latin typeface="Arial" pitchFamily="34" charset="0"/>
              </a:rPr>
              <a:t>Step 1</a:t>
            </a:r>
            <a:endParaRPr lang="en-AU" altLang="zh-TW" sz="1600" b="1">
              <a:latin typeface="Arial" pitchFamily="34" charset="0"/>
            </a:endParaRPr>
          </a:p>
        </p:txBody>
      </p:sp>
      <p:sp>
        <p:nvSpPr>
          <p:cNvPr id="117768" name="Text Box 9"/>
          <p:cNvSpPr txBox="1">
            <a:spLocks noChangeArrowheads="1"/>
          </p:cNvSpPr>
          <p:nvPr/>
        </p:nvSpPr>
        <p:spPr bwMode="auto">
          <a:xfrm>
            <a:off x="8966200" y="3627438"/>
            <a:ext cx="803275" cy="346075"/>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b="1">
                <a:latin typeface="Arial" pitchFamily="34" charset="0"/>
              </a:rPr>
              <a:t>Step 2</a:t>
            </a:r>
            <a:endParaRPr lang="en-AU" altLang="zh-TW" sz="1600" b="1">
              <a:latin typeface="Arial" pitchFamily="34" charset="0"/>
            </a:endParaRPr>
          </a:p>
        </p:txBody>
      </p:sp>
      <p:sp>
        <p:nvSpPr>
          <p:cNvPr id="117769" name="Text Box 10"/>
          <p:cNvSpPr txBox="1">
            <a:spLocks noChangeArrowheads="1"/>
          </p:cNvSpPr>
          <p:nvPr/>
        </p:nvSpPr>
        <p:spPr bwMode="auto">
          <a:xfrm>
            <a:off x="9024938" y="4729163"/>
            <a:ext cx="803275" cy="346075"/>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b="1">
                <a:latin typeface="Arial" pitchFamily="34" charset="0"/>
              </a:rPr>
              <a:t>Step 3</a:t>
            </a:r>
            <a:endParaRPr lang="en-AU" altLang="zh-TW" sz="1600" b="1">
              <a:latin typeface="Arial" pitchFamily="34" charset="0"/>
            </a:endParaRPr>
          </a:p>
        </p:txBody>
      </p:sp>
      <p:sp>
        <p:nvSpPr>
          <p:cNvPr id="117770" name="Text Box 11"/>
          <p:cNvSpPr txBox="1">
            <a:spLocks noChangeArrowheads="1"/>
          </p:cNvSpPr>
          <p:nvPr/>
        </p:nvSpPr>
        <p:spPr bwMode="auto">
          <a:xfrm>
            <a:off x="9012238" y="5545138"/>
            <a:ext cx="803275" cy="346075"/>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b="1">
                <a:latin typeface="Arial" pitchFamily="34" charset="0"/>
              </a:rPr>
              <a:t>Step 4</a:t>
            </a:r>
            <a:endParaRPr lang="en-AU" altLang="zh-TW" sz="1600" b="1">
              <a:latin typeface="Arial" pitchFamily="34" charset="0"/>
            </a:endParaRPr>
          </a:p>
        </p:txBody>
      </p:sp>
      <p:sp>
        <p:nvSpPr>
          <p:cNvPr id="11777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76527822-69CD-4FD5-BE8D-AF32515DB50F}" type="slidenum">
              <a:rPr lang="zh-TW" altLang="en-US" sz="1400" smtClean="0">
                <a:latin typeface="Arial" pitchFamily="34" charset="0"/>
              </a:rPr>
              <a:pPr/>
              <a:t>109</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742950" y="41275"/>
            <a:ext cx="8420100" cy="901700"/>
          </a:xfrm>
        </p:spPr>
        <p:txBody>
          <a:bodyPr/>
          <a:lstStyle/>
          <a:p>
            <a:r>
              <a:rPr lang="en-US" altLang="zh-TW" sz="5000" smtClean="0"/>
              <a:t>FP Adder Hardware</a:t>
            </a:r>
            <a:endParaRPr lang="en-AU" altLang="zh-TW" sz="5000" smtClean="0">
              <a:ea typeface="新細明體" pitchFamily="18" charset="-120"/>
            </a:endParaRPr>
          </a:p>
        </p:txBody>
      </p:sp>
      <p:sp>
        <p:nvSpPr>
          <p:cNvPr id="118787" name="Rectangle 3"/>
          <p:cNvSpPr>
            <a:spLocks noGrp="1" noChangeArrowheads="1"/>
          </p:cNvSpPr>
          <p:nvPr>
            <p:ph type="body" idx="1"/>
          </p:nvPr>
        </p:nvSpPr>
        <p:spPr/>
        <p:txBody>
          <a:bodyPr/>
          <a:lstStyle/>
          <a:p>
            <a:r>
              <a:rPr lang="en-US" altLang="zh-TW" smtClean="0"/>
              <a:t>Much more complex than integer adder</a:t>
            </a:r>
          </a:p>
          <a:p>
            <a:r>
              <a:rPr lang="en-US" altLang="zh-TW" smtClean="0"/>
              <a:t>Doing it in one clock cycle would take too long</a:t>
            </a:r>
          </a:p>
          <a:p>
            <a:pPr lvl="1"/>
            <a:r>
              <a:rPr lang="en-US" altLang="zh-TW" smtClean="0"/>
              <a:t>Much longer than integer operations</a:t>
            </a:r>
          </a:p>
          <a:p>
            <a:pPr lvl="1"/>
            <a:r>
              <a:rPr lang="en-US" altLang="zh-TW" smtClean="0"/>
              <a:t>Slower clock would penalize all instructions</a:t>
            </a:r>
          </a:p>
          <a:p>
            <a:r>
              <a:rPr lang="en-US" altLang="zh-TW" smtClean="0"/>
              <a:t>FP adder usually takes several cycles</a:t>
            </a:r>
          </a:p>
          <a:p>
            <a:pPr lvl="1"/>
            <a:r>
              <a:rPr lang="en-US" altLang="zh-TW" smtClean="0"/>
              <a:t>Can be pipelined</a:t>
            </a:r>
            <a:endParaRPr lang="en-AU" altLang="zh-TW" smtClean="0">
              <a:ea typeface="新細明體" pitchFamily="18" charset="-120"/>
            </a:endParaRPr>
          </a:p>
        </p:txBody>
      </p:sp>
      <p:sp>
        <p:nvSpPr>
          <p:cNvPr id="11878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5996C297-4F5A-4BE1-B94C-ED0E662F5E90}" type="slidenum">
              <a:rPr lang="zh-TW" altLang="en-US" sz="1400" smtClean="0">
                <a:latin typeface="Arial" pitchFamily="34" charset="0"/>
              </a:rPr>
              <a:pPr/>
              <a:t>110</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頁尾版面配置區 4"/>
          <p:cNvSpPr txBox="1">
            <a:spLocks noGrp="1"/>
          </p:cNvSpPr>
          <p:nvPr/>
        </p:nvSpPr>
        <p:spPr bwMode="auto">
          <a:xfrm>
            <a:off x="3384550" y="6248400"/>
            <a:ext cx="313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a:r>
              <a:rPr lang="en-US" altLang="zh-TW" sz="1200">
                <a:latin typeface="Helvetica" charset="0"/>
              </a:rPr>
              <a:t>Arithmetic-</a:t>
            </a:r>
            <a:fld id="{705B66A6-EEF1-4B12-9490-A0B5BC89FE85}" type="slidenum">
              <a:rPr lang="en-US" altLang="zh-TW" sz="1200">
                <a:latin typeface="Helvetica" charset="0"/>
              </a:rPr>
              <a:pPr algn="ctr"/>
              <a:t>111</a:t>
            </a:fld>
            <a:endParaRPr lang="en-US" altLang="zh-TW" sz="1200">
              <a:latin typeface="Helvetica" charset="0"/>
            </a:endParaRPr>
          </a:p>
        </p:txBody>
      </p:sp>
      <p:sp>
        <p:nvSpPr>
          <p:cNvPr id="119811" name="Rectangle 2"/>
          <p:cNvSpPr>
            <a:spLocks noGrp="1" noChangeArrowheads="1"/>
          </p:cNvSpPr>
          <p:nvPr>
            <p:ph type="title" idx="4294967295"/>
          </p:nvPr>
        </p:nvSpPr>
        <p:spPr>
          <a:xfrm>
            <a:off x="742950" y="41275"/>
            <a:ext cx="8420100" cy="901700"/>
          </a:xfrm>
        </p:spPr>
        <p:txBody>
          <a:bodyPr/>
          <a:lstStyle/>
          <a:p>
            <a:r>
              <a:rPr lang="en-US" altLang="zh-TW" smtClean="0">
                <a:solidFill>
                  <a:srgbClr val="FFFFFF"/>
                </a:solidFill>
              </a:rPr>
              <a:t>Floating-Point Multiplication</a:t>
            </a:r>
          </a:p>
        </p:txBody>
      </p:sp>
      <p:sp>
        <p:nvSpPr>
          <p:cNvPr id="110596" name="Rectangle 3"/>
          <p:cNvSpPr>
            <a:spLocks noGrp="1" noChangeArrowheads="1"/>
          </p:cNvSpPr>
          <p:nvPr>
            <p:ph type="body" idx="4294967295"/>
          </p:nvPr>
        </p:nvSpPr>
        <p:spPr>
          <a:xfrm>
            <a:off x="742950" y="1231900"/>
            <a:ext cx="8964613" cy="5272088"/>
          </a:xfrm>
        </p:spPr>
        <p:txBody>
          <a:bodyPr/>
          <a:lstStyle/>
          <a:p>
            <a:pPr marL="285750" indent="-285750">
              <a:buFont typeface="Wingdings" pitchFamily="2" charset="2"/>
              <a:buNone/>
              <a:defRPr/>
            </a:pPr>
            <a:r>
              <a:rPr lang="en-US" altLang="zh-TW" sz="2800" dirty="0" smtClean="0"/>
              <a:t>Basic multiplication algorithm</a:t>
            </a:r>
          </a:p>
          <a:p>
            <a:pPr marL="285750" indent="-285750">
              <a:buFont typeface="Wingdings" pitchFamily="2" charset="2"/>
              <a:buNone/>
              <a:defRPr/>
            </a:pPr>
            <a:r>
              <a:rPr lang="en-US" altLang="zh-TW" dirty="0" smtClean="0"/>
              <a:t>(1) Add exponents of operands to get exponent of product</a:t>
            </a:r>
          </a:p>
          <a:p>
            <a:pPr marL="285750" indent="-285750">
              <a:buFont typeface="Wingdings" pitchFamily="2" charset="2"/>
              <a:buNone/>
              <a:defRPr/>
            </a:pPr>
            <a:r>
              <a:rPr lang="en-US" altLang="zh-TW" dirty="0" smtClean="0"/>
              <a:t>     </a:t>
            </a:r>
            <a:r>
              <a:rPr lang="en-US" altLang="zh-TW" sz="2200" dirty="0" smtClean="0"/>
              <a:t>doubly biased exponent must be corrected:</a:t>
            </a:r>
          </a:p>
          <a:p>
            <a:pPr marL="285750" indent="-285750">
              <a:buFont typeface="Wingdings" pitchFamily="2" charset="2"/>
              <a:buNone/>
              <a:defRPr/>
            </a:pPr>
            <a:r>
              <a:rPr lang="en-US" altLang="zh-TW" sz="2200" dirty="0" smtClean="0"/>
              <a:t>      </a:t>
            </a:r>
            <a:r>
              <a:rPr lang="en-US" altLang="zh-TW" sz="2200" dirty="0" err="1" smtClean="0"/>
              <a:t>Xe</a:t>
            </a:r>
            <a:r>
              <a:rPr lang="en-US" altLang="zh-TW" sz="2200" dirty="0" smtClean="0"/>
              <a:t> = 7</a:t>
            </a:r>
          </a:p>
          <a:p>
            <a:pPr marL="285750" indent="-285750">
              <a:buFont typeface="Wingdings" pitchFamily="2" charset="2"/>
              <a:buNone/>
              <a:defRPr/>
            </a:pPr>
            <a:r>
              <a:rPr lang="en-US" altLang="zh-TW" sz="2200" dirty="0" smtClean="0"/>
              <a:t>      Ye = -3</a:t>
            </a:r>
          </a:p>
          <a:p>
            <a:pPr marL="285750" indent="-285750">
              <a:buFont typeface="Wingdings" pitchFamily="2" charset="2"/>
              <a:buNone/>
              <a:defRPr/>
            </a:pPr>
            <a:r>
              <a:rPr lang="en-US" altLang="zh-TW" sz="2200" dirty="0" smtClean="0"/>
              <a:t>      Excess 8</a:t>
            </a:r>
          </a:p>
          <a:p>
            <a:pPr marL="285750" indent="-285750">
              <a:buFont typeface="Wingdings" pitchFamily="2" charset="2"/>
              <a:buNone/>
              <a:defRPr/>
            </a:pPr>
            <a:r>
              <a:rPr lang="zh-CN" altLang="en-US" sz="2200" dirty="0"/>
              <a:t> </a:t>
            </a:r>
            <a:r>
              <a:rPr lang="zh-CN" altLang="en-US" sz="2200" dirty="0" smtClean="0"/>
              <a:t>     </a:t>
            </a:r>
            <a:r>
              <a:rPr lang="en-US" altLang="zh-CN" sz="2200" dirty="0" smtClean="0"/>
              <a:t>=4+8</a:t>
            </a:r>
            <a:r>
              <a:rPr lang="zh-CN" altLang="en-US" sz="2200" dirty="0" smtClean="0"/>
              <a:t> </a:t>
            </a:r>
            <a:r>
              <a:rPr lang="en-US" altLang="zh-CN" sz="2200" dirty="0" smtClean="0"/>
              <a:t>=</a:t>
            </a:r>
            <a:r>
              <a:rPr lang="zh-CN" altLang="en-US" sz="2200" dirty="0" smtClean="0"/>
              <a:t> </a:t>
            </a:r>
            <a:r>
              <a:rPr lang="en-US" altLang="zh-CN" sz="2200" dirty="0" smtClean="0"/>
              <a:t>12</a:t>
            </a:r>
            <a:r>
              <a:rPr lang="zh-CN" altLang="en-US" sz="2200" dirty="0" smtClean="0"/>
              <a:t> </a:t>
            </a:r>
            <a:r>
              <a:rPr lang="en-US" altLang="zh-CN" sz="2200" dirty="0" smtClean="0"/>
              <a:t>=</a:t>
            </a:r>
            <a:r>
              <a:rPr lang="zh-CN" altLang="en-US" sz="2200" dirty="0" smtClean="0"/>
              <a:t> </a:t>
            </a:r>
            <a:r>
              <a:rPr lang="en-US" altLang="zh-CN" sz="2200" dirty="0" smtClean="0">
                <a:solidFill>
                  <a:schemeClr val="bg1">
                    <a:lumMod val="75000"/>
                  </a:schemeClr>
                </a:solidFill>
              </a:rPr>
              <a:t>01100</a:t>
            </a:r>
            <a:r>
              <a:rPr lang="en-US" altLang="zh-TW" sz="2200" dirty="0" smtClean="0"/>
              <a:t>         </a:t>
            </a:r>
          </a:p>
          <a:p>
            <a:pPr marL="285750" indent="-285750">
              <a:buFont typeface="Wingdings" pitchFamily="2" charset="2"/>
              <a:buNone/>
              <a:defRPr/>
            </a:pPr>
            <a:r>
              <a:rPr lang="en-US" altLang="zh-TW" sz="2200" dirty="0" smtClean="0"/>
              <a:t>  </a:t>
            </a:r>
            <a:r>
              <a:rPr lang="zh-CN" altLang="en-US" sz="2200" dirty="0" smtClean="0"/>
              <a:t> </a:t>
            </a:r>
            <a:r>
              <a:rPr lang="en-US" altLang="zh-TW" sz="2200" dirty="0" smtClean="0"/>
              <a:t>   need extra subtraction step of the bias amount</a:t>
            </a:r>
          </a:p>
          <a:p>
            <a:pPr marL="285750" indent="-285750">
              <a:buFont typeface="Wingdings" pitchFamily="2" charset="2"/>
              <a:buNone/>
              <a:defRPr/>
            </a:pPr>
            <a:r>
              <a:rPr lang="en-US" altLang="zh-TW" dirty="0" smtClean="0"/>
              <a:t>(2) Multiplication of operand mantissa</a:t>
            </a:r>
          </a:p>
          <a:p>
            <a:pPr marL="285750" indent="-285750">
              <a:buFont typeface="Wingdings" pitchFamily="2" charset="2"/>
              <a:buNone/>
              <a:defRPr/>
            </a:pPr>
            <a:r>
              <a:rPr lang="en-US" altLang="zh-TW" dirty="0" smtClean="0"/>
              <a:t>(3) Normalize the product &amp; check overflow or underflow during the shift</a:t>
            </a:r>
          </a:p>
          <a:p>
            <a:pPr marL="285750" indent="-285750">
              <a:buFont typeface="Wingdings" pitchFamily="2" charset="2"/>
              <a:buNone/>
              <a:defRPr/>
            </a:pPr>
            <a:r>
              <a:rPr lang="en-US" altLang="zh-TW" dirty="0" smtClean="0"/>
              <a:t>(4) Round the mantissa and renormalize if necessary</a:t>
            </a:r>
          </a:p>
          <a:p>
            <a:pPr marL="285750" indent="-285750">
              <a:buFont typeface="Wingdings" pitchFamily="2" charset="2"/>
              <a:buNone/>
              <a:defRPr/>
            </a:pPr>
            <a:r>
              <a:rPr lang="en-US" altLang="zh-TW" dirty="0" smtClean="0"/>
              <a:t>(5) Set the sign of product</a:t>
            </a:r>
          </a:p>
        </p:txBody>
      </p:sp>
      <p:sp>
        <p:nvSpPr>
          <p:cNvPr id="119813" name="Rectangle 4"/>
          <p:cNvSpPr>
            <a:spLocks noChangeArrowheads="1"/>
          </p:cNvSpPr>
          <p:nvPr/>
        </p:nvSpPr>
        <p:spPr bwMode="auto">
          <a:xfrm>
            <a:off x="3751263" y="2428875"/>
            <a:ext cx="1449387" cy="12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115000"/>
              </a:lnSpc>
            </a:pPr>
            <a:r>
              <a:rPr kumimoji="1" lang="en-US" altLang="zh-TW" sz="2200" b="1">
                <a:latin typeface="Arial" pitchFamily="34" charset="0"/>
              </a:rPr>
              <a:t>Xe = 1111</a:t>
            </a:r>
          </a:p>
          <a:p>
            <a:pPr>
              <a:lnSpc>
                <a:spcPct val="115000"/>
              </a:lnSpc>
            </a:pPr>
            <a:r>
              <a:rPr kumimoji="1" lang="en-US" altLang="zh-TW" sz="2200" b="1">
                <a:latin typeface="Arial" pitchFamily="34" charset="0"/>
              </a:rPr>
              <a:t>Ye = 0101</a:t>
            </a:r>
          </a:p>
          <a:p>
            <a:pPr>
              <a:lnSpc>
                <a:spcPct val="115000"/>
              </a:lnSpc>
            </a:pPr>
            <a:r>
              <a:rPr kumimoji="1" lang="en-US" altLang="zh-TW" sz="2200" b="1">
                <a:latin typeface="Arial" pitchFamily="34" charset="0"/>
              </a:rPr>
              <a:t>       10100</a:t>
            </a:r>
          </a:p>
        </p:txBody>
      </p:sp>
      <p:sp>
        <p:nvSpPr>
          <p:cNvPr id="119814" name="Rectangle 5"/>
          <p:cNvSpPr>
            <a:spLocks noChangeArrowheads="1"/>
          </p:cNvSpPr>
          <p:nvPr/>
        </p:nvSpPr>
        <p:spPr bwMode="auto">
          <a:xfrm>
            <a:off x="5351463" y="2397125"/>
            <a:ext cx="7651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115000"/>
              </a:lnSpc>
            </a:pPr>
            <a:r>
              <a:rPr kumimoji="1" lang="zh-TW" altLang="en-US" sz="2200" b="1">
                <a:latin typeface="Arial" pitchFamily="34" charset="0"/>
              </a:rPr>
              <a:t>= 15</a:t>
            </a:r>
          </a:p>
          <a:p>
            <a:pPr>
              <a:lnSpc>
                <a:spcPct val="115000"/>
              </a:lnSpc>
            </a:pPr>
            <a:r>
              <a:rPr kumimoji="1" lang="zh-TW" altLang="en-US" sz="2200" b="1">
                <a:latin typeface="Arial" pitchFamily="34" charset="0"/>
              </a:rPr>
              <a:t>=   5</a:t>
            </a:r>
          </a:p>
          <a:p>
            <a:pPr>
              <a:lnSpc>
                <a:spcPct val="115000"/>
              </a:lnSpc>
            </a:pPr>
            <a:r>
              <a:rPr kumimoji="1" lang="en-US" altLang="zh-TW" sz="2200" b="1">
                <a:latin typeface="Arial" pitchFamily="34" charset="0"/>
              </a:rPr>
              <a:t>=</a:t>
            </a:r>
            <a:r>
              <a:rPr kumimoji="1" lang="zh-TW" altLang="en-US" sz="2200" b="1">
                <a:latin typeface="Arial" pitchFamily="34" charset="0"/>
              </a:rPr>
              <a:t>  20</a:t>
            </a:r>
          </a:p>
        </p:txBody>
      </p:sp>
      <p:sp>
        <p:nvSpPr>
          <p:cNvPr id="119815" name="Rectangle 6"/>
          <p:cNvSpPr>
            <a:spLocks noChangeArrowheads="1"/>
          </p:cNvSpPr>
          <p:nvPr/>
        </p:nvSpPr>
        <p:spPr bwMode="auto">
          <a:xfrm>
            <a:off x="6303963" y="2381250"/>
            <a:ext cx="156686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115000"/>
              </a:lnSpc>
            </a:pPr>
            <a:r>
              <a:rPr kumimoji="1" lang="zh-TW" altLang="en-US" sz="2200" b="1">
                <a:latin typeface="Arial" pitchFamily="34" charset="0"/>
              </a:rPr>
              <a:t>=  7 + 8</a:t>
            </a:r>
          </a:p>
          <a:p>
            <a:pPr>
              <a:lnSpc>
                <a:spcPct val="115000"/>
              </a:lnSpc>
            </a:pPr>
            <a:r>
              <a:rPr kumimoji="1" lang="zh-TW" altLang="en-US" sz="2200" b="1">
                <a:latin typeface="Arial" pitchFamily="34" charset="0"/>
              </a:rPr>
              <a:t>= -3 + 8</a:t>
            </a:r>
          </a:p>
          <a:p>
            <a:pPr>
              <a:lnSpc>
                <a:spcPct val="115000"/>
              </a:lnSpc>
            </a:pPr>
            <a:r>
              <a:rPr kumimoji="1" lang="en-US" altLang="zh-TW" sz="2200" b="1">
                <a:latin typeface="Arial" pitchFamily="34" charset="0"/>
              </a:rPr>
              <a:t>= </a:t>
            </a:r>
            <a:r>
              <a:rPr kumimoji="1" lang="zh-TW" altLang="en-US" sz="2200" b="1">
                <a:latin typeface="Arial" pitchFamily="34" charset="0"/>
              </a:rPr>
              <a:t> 4 + 8 + 8</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41275"/>
            <a:ext cx="9906000" cy="901700"/>
          </a:xfrm>
        </p:spPr>
        <p:txBody>
          <a:bodyPr/>
          <a:lstStyle/>
          <a:p>
            <a:r>
              <a:rPr lang="en-US" altLang="zh-TW" sz="4100" smtClean="0"/>
              <a:t>Floating-Point Multiplication Example</a:t>
            </a:r>
            <a:endParaRPr lang="en-AU" altLang="zh-TW" sz="4100" smtClean="0">
              <a:ea typeface="新細明體" pitchFamily="18" charset="-120"/>
            </a:endParaRPr>
          </a:p>
        </p:txBody>
      </p:sp>
      <p:sp>
        <p:nvSpPr>
          <p:cNvPr id="120835" name="Rectangle 3"/>
          <p:cNvSpPr>
            <a:spLocks noGrp="1" noChangeArrowheads="1"/>
          </p:cNvSpPr>
          <p:nvPr>
            <p:ph type="body" idx="1"/>
          </p:nvPr>
        </p:nvSpPr>
        <p:spPr>
          <a:xfrm>
            <a:off x="742950" y="1231900"/>
            <a:ext cx="8818563" cy="5272088"/>
          </a:xfrm>
        </p:spPr>
        <p:txBody>
          <a:bodyPr/>
          <a:lstStyle/>
          <a:p>
            <a:r>
              <a:rPr lang="en-US" altLang="zh-TW" smtClean="0"/>
              <a:t>Now consider a 4-digit binary example</a:t>
            </a:r>
          </a:p>
          <a:p>
            <a:pPr lvl="1"/>
            <a:r>
              <a:rPr lang="en-US" altLang="zh-TW" smtClean="0"/>
              <a:t>1.000</a:t>
            </a:r>
            <a:r>
              <a:rPr lang="en-US" altLang="zh-TW" baseline="-25000" smtClean="0"/>
              <a:t>2</a:t>
            </a:r>
            <a:r>
              <a:rPr lang="en-US" altLang="zh-TW" smtClean="0"/>
              <a:t> × 2</a:t>
            </a:r>
            <a:r>
              <a:rPr lang="en-US" altLang="zh-TW" baseline="30000" smtClean="0"/>
              <a:t>–1</a:t>
            </a:r>
            <a:r>
              <a:rPr lang="en-US" altLang="zh-TW" smtClean="0"/>
              <a:t> × –1.110</a:t>
            </a:r>
            <a:r>
              <a:rPr lang="en-US" altLang="zh-TW" baseline="-25000" smtClean="0"/>
              <a:t>2</a:t>
            </a:r>
            <a:r>
              <a:rPr lang="en-US" altLang="zh-TW" smtClean="0"/>
              <a:t> × 2</a:t>
            </a:r>
            <a:r>
              <a:rPr lang="en-US" altLang="zh-TW" baseline="30000" smtClean="0"/>
              <a:t>–2</a:t>
            </a:r>
            <a:r>
              <a:rPr lang="en-US" altLang="zh-TW" smtClean="0"/>
              <a:t> (0.5 × –0.4375)</a:t>
            </a:r>
          </a:p>
          <a:p>
            <a:r>
              <a:rPr lang="en-US" altLang="zh-TW" sz="2200" smtClean="0"/>
              <a:t>1. </a:t>
            </a:r>
            <a:r>
              <a:rPr lang="en-US" altLang="zh-TW" smtClean="0"/>
              <a:t>Add exponents</a:t>
            </a:r>
          </a:p>
          <a:p>
            <a:pPr lvl="1"/>
            <a:r>
              <a:rPr lang="en-US" altLang="zh-TW" smtClean="0"/>
              <a:t>Unbiased: –1 + –2 = –3</a:t>
            </a:r>
          </a:p>
          <a:p>
            <a:pPr lvl="1"/>
            <a:r>
              <a:rPr lang="en-US" altLang="zh-TW" smtClean="0"/>
              <a:t>Biased: (–1 + 127) + (–2 + 127) = –3 + 254 – 127 = –3 + 127</a:t>
            </a:r>
          </a:p>
          <a:p>
            <a:r>
              <a:rPr lang="en-US" altLang="zh-TW" sz="2200" smtClean="0"/>
              <a:t>2. </a:t>
            </a:r>
            <a:r>
              <a:rPr lang="en-US" altLang="zh-TW" smtClean="0"/>
              <a:t>Multiply operand mantissa </a:t>
            </a:r>
          </a:p>
          <a:p>
            <a:pPr lvl="1"/>
            <a:r>
              <a:rPr lang="en-US" altLang="zh-TW" smtClean="0"/>
              <a:t>1.000</a:t>
            </a:r>
            <a:r>
              <a:rPr lang="en-US" altLang="zh-TW" baseline="-25000" smtClean="0"/>
              <a:t>2</a:t>
            </a:r>
            <a:r>
              <a:rPr lang="en-US" altLang="zh-TW" smtClean="0"/>
              <a:t> × 1.110</a:t>
            </a:r>
            <a:r>
              <a:rPr lang="en-US" altLang="zh-TW" baseline="-25000" smtClean="0"/>
              <a:t>2</a:t>
            </a:r>
            <a:r>
              <a:rPr lang="en-US" altLang="zh-TW" smtClean="0"/>
              <a:t> = 1.1102  </a:t>
            </a:r>
            <a:r>
              <a:rPr lang="en-US" altLang="zh-TW" smtClean="0">
                <a:sym typeface="Symbol" pitchFamily="18" charset="2"/>
              </a:rPr>
              <a:t>  </a:t>
            </a:r>
            <a:r>
              <a:rPr lang="en-US" altLang="zh-TW" smtClean="0"/>
              <a:t>1.110</a:t>
            </a:r>
            <a:r>
              <a:rPr lang="en-US" altLang="zh-TW" baseline="-25000" smtClean="0"/>
              <a:t>2</a:t>
            </a:r>
            <a:r>
              <a:rPr lang="en-US" altLang="zh-TW" smtClean="0"/>
              <a:t> × 2</a:t>
            </a:r>
            <a:r>
              <a:rPr lang="en-US" altLang="zh-TW" baseline="30000" smtClean="0"/>
              <a:t>–3</a:t>
            </a:r>
          </a:p>
          <a:p>
            <a:r>
              <a:rPr lang="en-US" altLang="zh-TW" sz="2200" smtClean="0"/>
              <a:t>3. </a:t>
            </a:r>
            <a:r>
              <a:rPr lang="en-US" altLang="zh-TW" smtClean="0"/>
              <a:t>Normalize result &amp; check for over/underflow</a:t>
            </a:r>
          </a:p>
          <a:p>
            <a:pPr lvl="1"/>
            <a:r>
              <a:rPr lang="en-US" altLang="zh-TW" smtClean="0"/>
              <a:t>1.110</a:t>
            </a:r>
            <a:r>
              <a:rPr lang="en-US" altLang="zh-TW" baseline="-25000" smtClean="0"/>
              <a:t>2</a:t>
            </a:r>
            <a:r>
              <a:rPr lang="en-US" altLang="zh-TW" smtClean="0"/>
              <a:t> × 2</a:t>
            </a:r>
            <a:r>
              <a:rPr lang="en-US" altLang="zh-TW" baseline="30000" smtClean="0"/>
              <a:t>–3</a:t>
            </a:r>
            <a:r>
              <a:rPr lang="en-US" altLang="zh-TW" smtClean="0"/>
              <a:t> (no change) with no over/underflow</a:t>
            </a:r>
          </a:p>
          <a:p>
            <a:r>
              <a:rPr lang="en-US" altLang="zh-TW" sz="2200" smtClean="0"/>
              <a:t>4. </a:t>
            </a:r>
            <a:r>
              <a:rPr lang="en-US" altLang="zh-TW" smtClean="0"/>
              <a:t>Round and renormalize if necessary</a:t>
            </a:r>
          </a:p>
          <a:p>
            <a:pPr lvl="1"/>
            <a:r>
              <a:rPr lang="en-US" altLang="zh-TW" smtClean="0"/>
              <a:t>1.110</a:t>
            </a:r>
            <a:r>
              <a:rPr lang="en-US" altLang="zh-TW" baseline="-25000" smtClean="0"/>
              <a:t>2</a:t>
            </a:r>
            <a:r>
              <a:rPr lang="en-US" altLang="zh-TW" smtClean="0"/>
              <a:t> × 2</a:t>
            </a:r>
            <a:r>
              <a:rPr lang="en-US" altLang="zh-TW" baseline="30000" smtClean="0"/>
              <a:t>–3</a:t>
            </a:r>
            <a:r>
              <a:rPr lang="en-US" altLang="zh-TW" smtClean="0"/>
              <a:t> (no change)</a:t>
            </a:r>
          </a:p>
          <a:p>
            <a:r>
              <a:rPr lang="en-US" altLang="zh-TW" sz="2200" smtClean="0"/>
              <a:t>5. </a:t>
            </a:r>
            <a:r>
              <a:rPr lang="en-US" altLang="zh-TW" smtClean="0"/>
              <a:t>Determine sign:</a:t>
            </a:r>
          </a:p>
          <a:p>
            <a:pPr lvl="1"/>
            <a:r>
              <a:rPr lang="en-US" altLang="zh-TW" smtClean="0"/>
              <a:t>–1.110</a:t>
            </a:r>
            <a:r>
              <a:rPr lang="en-US" altLang="zh-TW" baseline="-25000" smtClean="0"/>
              <a:t>2</a:t>
            </a:r>
            <a:r>
              <a:rPr lang="en-US" altLang="zh-TW" smtClean="0"/>
              <a:t> × 2</a:t>
            </a:r>
            <a:r>
              <a:rPr lang="en-US" altLang="zh-TW" baseline="30000" smtClean="0"/>
              <a:t>–3</a:t>
            </a:r>
            <a:r>
              <a:rPr lang="en-US" altLang="zh-TW" smtClean="0"/>
              <a:t>  = –0.21875</a:t>
            </a:r>
          </a:p>
        </p:txBody>
      </p:sp>
      <p:sp>
        <p:nvSpPr>
          <p:cNvPr id="12083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DBD93622-71BD-4345-B48C-2F63E229E929}" type="slidenum">
              <a:rPr lang="zh-TW" altLang="en-US" sz="1400" smtClean="0">
                <a:latin typeface="Arial" pitchFamily="34" charset="0"/>
              </a:rPr>
              <a:pPr/>
              <a:t>112</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9"/>
          <p:cNvSpPr>
            <a:spLocks noChangeArrowheads="1"/>
          </p:cNvSpPr>
          <p:nvPr/>
        </p:nvSpPr>
        <p:spPr bwMode="auto">
          <a:xfrm>
            <a:off x="6954838" y="1473200"/>
            <a:ext cx="2493962" cy="3241675"/>
          </a:xfrm>
          <a:prstGeom prst="rect">
            <a:avLst/>
          </a:prstGeom>
          <a:solidFill>
            <a:srgbClr val="CCECFF"/>
          </a:solidFill>
          <a:ln w="12700">
            <a:solidFill>
              <a:srgbClr val="0000CC"/>
            </a:solidFill>
            <a:miter lim="800000"/>
            <a:headEnd/>
            <a:tailEnd/>
          </a:ln>
        </p:spPr>
        <p:txBody>
          <a:bodyPr wrap="none" anchor="ctr"/>
          <a:lstStyle/>
          <a:p>
            <a:endParaRPr lang="zh-TW" altLang="en-US"/>
          </a:p>
        </p:txBody>
      </p:sp>
      <p:pic>
        <p:nvPicPr>
          <p:cNvPr id="121859" name="Picture 1026" descr="F0A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5" y="-4763"/>
            <a:ext cx="5808663"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EFACB9C5-F3B3-465C-97FF-635059BAFEA2}" type="slidenum">
              <a:rPr lang="zh-TW" altLang="en-US" sz="1400">
                <a:latin typeface="Arial" pitchFamily="34" charset="0"/>
              </a:rPr>
              <a:pPr algn="r"/>
              <a:t>113</a:t>
            </a:fld>
            <a:endParaRPr lang="zh-TW" altLang="zh-TW" sz="1400">
              <a:latin typeface="Arial" pitchFamily="34" charset="0"/>
            </a:endParaRPr>
          </a:p>
        </p:txBody>
      </p:sp>
      <p:sp>
        <p:nvSpPr>
          <p:cNvPr id="121861" name="Rectangle 1027"/>
          <p:cNvSpPr>
            <a:spLocks noGrp="1" noChangeArrowheads="1"/>
          </p:cNvSpPr>
          <p:nvPr>
            <p:ph type="title" idx="4294967295"/>
          </p:nvPr>
        </p:nvSpPr>
        <p:spPr>
          <a:xfrm>
            <a:off x="0" y="885825"/>
            <a:ext cx="3363913" cy="1358900"/>
          </a:xfrm>
        </p:spPr>
        <p:txBody>
          <a:bodyPr/>
          <a:lstStyle/>
          <a:p>
            <a:r>
              <a:rPr lang="en-US" altLang="zh-TW" smtClean="0"/>
              <a:t>MIPS R2000 Organization</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p:txBody>
          <a:bodyPr/>
          <a:lstStyle/>
          <a:p>
            <a:r>
              <a:rPr lang="en-US" altLang="zh-TW" smtClean="0"/>
              <a:t>Separate floating point instructions:</a:t>
            </a:r>
          </a:p>
          <a:p>
            <a:pPr lvl="1"/>
            <a:r>
              <a:rPr lang="en-US" altLang="zh-TW" smtClean="0"/>
              <a:t>Single precision: </a:t>
            </a:r>
            <a:r>
              <a:rPr lang="en-US" altLang="zh-TW" smtClean="0">
                <a:latin typeface="Courier New" pitchFamily="49" charset="0"/>
              </a:rPr>
              <a:t>add.s,sub.s,mul.s,div.s</a:t>
            </a:r>
            <a:endParaRPr lang="en-US" altLang="zh-TW" smtClean="0"/>
          </a:p>
          <a:p>
            <a:pPr lvl="1"/>
            <a:r>
              <a:rPr lang="en-US" altLang="zh-TW" smtClean="0"/>
              <a:t>Double precision: </a:t>
            </a:r>
            <a:r>
              <a:rPr lang="en-US" altLang="zh-TW" smtClean="0">
                <a:latin typeface="Courier New" pitchFamily="49" charset="0"/>
              </a:rPr>
              <a:t>add.d,sub.d,mul.d,div.d</a:t>
            </a:r>
            <a:endParaRPr lang="en-US" altLang="zh-TW" smtClean="0"/>
          </a:p>
          <a:p>
            <a:r>
              <a:rPr lang="en-US" altLang="zh-TW" smtClean="0"/>
              <a:t>FP part of the processor:</a:t>
            </a:r>
          </a:p>
          <a:p>
            <a:pPr lvl="1"/>
            <a:r>
              <a:rPr lang="en-US" altLang="zh-TW" smtClean="0"/>
              <a:t>contains 32 32-bit registers: </a:t>
            </a:r>
            <a:r>
              <a:rPr lang="en-US" altLang="zh-TW" smtClean="0">
                <a:latin typeface="Courier New" pitchFamily="49" charset="0"/>
              </a:rPr>
              <a:t>$f0</a:t>
            </a:r>
            <a:r>
              <a:rPr lang="en-US" altLang="zh-TW" smtClean="0"/>
              <a:t>, </a:t>
            </a:r>
            <a:r>
              <a:rPr lang="en-US" altLang="zh-TW" smtClean="0">
                <a:latin typeface="Courier New" pitchFamily="49" charset="0"/>
              </a:rPr>
              <a:t>$f1</a:t>
            </a:r>
            <a:r>
              <a:rPr lang="en-US" altLang="zh-TW" smtClean="0"/>
              <a:t>, …</a:t>
            </a:r>
          </a:p>
          <a:p>
            <a:pPr lvl="1"/>
            <a:r>
              <a:rPr lang="en-US" altLang="zh-TW" smtClean="0"/>
              <a:t>most registers specified in .s and .d instruction refer to this set</a:t>
            </a:r>
          </a:p>
          <a:p>
            <a:pPr lvl="1"/>
            <a:r>
              <a:rPr lang="en-US" altLang="zh-TW" smtClean="0"/>
              <a:t>Double precision: by convention, even/odd pair contain one DP FP number: </a:t>
            </a:r>
            <a:r>
              <a:rPr lang="en-US" altLang="zh-TW" smtClean="0">
                <a:latin typeface="Courier New" pitchFamily="49" charset="0"/>
              </a:rPr>
              <a:t>$f0/$f1</a:t>
            </a:r>
            <a:r>
              <a:rPr lang="en-US" altLang="zh-TW" smtClean="0"/>
              <a:t>, </a:t>
            </a:r>
            <a:r>
              <a:rPr lang="en-US" altLang="zh-TW" smtClean="0">
                <a:latin typeface="Courier New" pitchFamily="49" charset="0"/>
              </a:rPr>
              <a:t>$f2/$f3</a:t>
            </a:r>
          </a:p>
          <a:p>
            <a:pPr lvl="1"/>
            <a:r>
              <a:rPr lang="en-US" altLang="zh-TW" smtClean="0"/>
              <a:t>separate load and store: </a:t>
            </a:r>
            <a:r>
              <a:rPr lang="en-US" altLang="zh-TW" smtClean="0">
                <a:latin typeface="Courier New" pitchFamily="49" charset="0"/>
              </a:rPr>
              <a:t>lwc1</a:t>
            </a:r>
            <a:r>
              <a:rPr lang="en-US" altLang="zh-TW" smtClean="0"/>
              <a:t> and </a:t>
            </a:r>
            <a:r>
              <a:rPr lang="en-US" altLang="zh-TW" smtClean="0">
                <a:latin typeface="Courier New" pitchFamily="49" charset="0"/>
              </a:rPr>
              <a:t>swc1</a:t>
            </a:r>
          </a:p>
          <a:p>
            <a:pPr lvl="1"/>
            <a:r>
              <a:rPr lang="en-US" altLang="zh-TW" smtClean="0"/>
              <a:t>Instructions to move data between main processor and coprocessors:</a:t>
            </a:r>
          </a:p>
          <a:p>
            <a:pPr lvl="2"/>
            <a:r>
              <a:rPr lang="en-US" altLang="zh-TW" smtClean="0">
                <a:latin typeface="Courier New" pitchFamily="49" charset="0"/>
              </a:rPr>
              <a:t>mfc0</a:t>
            </a:r>
            <a:r>
              <a:rPr lang="en-US" altLang="zh-TW" smtClean="0"/>
              <a:t>, </a:t>
            </a:r>
            <a:r>
              <a:rPr lang="en-US" altLang="zh-TW" smtClean="0">
                <a:latin typeface="Courier New" pitchFamily="49" charset="0"/>
              </a:rPr>
              <a:t>mtc0</a:t>
            </a:r>
            <a:r>
              <a:rPr lang="en-US" altLang="zh-TW" smtClean="0"/>
              <a:t>, </a:t>
            </a:r>
            <a:r>
              <a:rPr lang="en-US" altLang="zh-TW" smtClean="0">
                <a:latin typeface="Courier New" pitchFamily="49" charset="0"/>
              </a:rPr>
              <a:t>mfc1</a:t>
            </a:r>
            <a:r>
              <a:rPr lang="en-US" altLang="zh-TW" smtClean="0"/>
              <a:t>, </a:t>
            </a:r>
            <a:r>
              <a:rPr lang="en-US" altLang="zh-TW" smtClean="0">
                <a:latin typeface="Courier New" pitchFamily="49" charset="0"/>
              </a:rPr>
              <a:t>mtc1</a:t>
            </a:r>
            <a:r>
              <a:rPr lang="en-US" altLang="zh-TW" smtClean="0"/>
              <a:t>, etc.</a:t>
            </a:r>
          </a:p>
        </p:txBody>
      </p:sp>
      <p:sp>
        <p:nvSpPr>
          <p:cNvPr id="122883" name="Rectangle 3"/>
          <p:cNvSpPr>
            <a:spLocks noGrp="1" noChangeArrowheads="1"/>
          </p:cNvSpPr>
          <p:nvPr>
            <p:ph type="title"/>
          </p:nvPr>
        </p:nvSpPr>
        <p:spPr>
          <a:xfrm>
            <a:off x="742950" y="41275"/>
            <a:ext cx="8420100" cy="901700"/>
          </a:xfrm>
        </p:spPr>
        <p:txBody>
          <a:bodyPr/>
          <a:lstStyle/>
          <a:p>
            <a:r>
              <a:rPr lang="en-US" altLang="zh-TW" sz="5000" smtClean="0"/>
              <a:t>MIPS Floating Point</a:t>
            </a:r>
          </a:p>
        </p:txBody>
      </p:sp>
      <p:sp>
        <p:nvSpPr>
          <p:cNvPr id="122884"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1A1C479F-3D03-41BF-9167-5CD944DA3CB1}" type="slidenum">
              <a:rPr lang="zh-TW" altLang="en-US" sz="1400" smtClean="0">
                <a:latin typeface="Arial" pitchFamily="34" charset="0"/>
              </a:rPr>
              <a:pPr/>
              <a:t>114</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42950" y="41275"/>
            <a:ext cx="8420100" cy="901700"/>
          </a:xfrm>
        </p:spPr>
        <p:txBody>
          <a:bodyPr/>
          <a:lstStyle/>
          <a:p>
            <a:r>
              <a:rPr lang="en-AU" altLang="zh-TW" sz="5000" smtClean="0">
                <a:ea typeface="新細明體" pitchFamily="18" charset="-120"/>
              </a:rPr>
              <a:t>Interpretation of Data</a:t>
            </a:r>
          </a:p>
        </p:txBody>
      </p:sp>
      <p:sp>
        <p:nvSpPr>
          <p:cNvPr id="123907" name="Rectangle 3"/>
          <p:cNvSpPr>
            <a:spLocks noGrp="1" noChangeArrowheads="1"/>
          </p:cNvSpPr>
          <p:nvPr>
            <p:ph type="body" idx="1"/>
          </p:nvPr>
        </p:nvSpPr>
        <p:spPr>
          <a:xfrm>
            <a:off x="742950" y="2035175"/>
            <a:ext cx="8420100" cy="4276725"/>
          </a:xfrm>
        </p:spPr>
        <p:txBody>
          <a:bodyPr/>
          <a:lstStyle/>
          <a:p>
            <a:r>
              <a:rPr lang="en-AU" altLang="zh-TW" smtClean="0">
                <a:ea typeface="新細明體" pitchFamily="18" charset="-120"/>
              </a:rPr>
              <a:t>Bits have no inherent meaning</a:t>
            </a:r>
          </a:p>
          <a:p>
            <a:pPr lvl="1"/>
            <a:r>
              <a:rPr lang="en-AU" altLang="zh-TW" smtClean="0">
                <a:ea typeface="新細明體" pitchFamily="18" charset="-120"/>
              </a:rPr>
              <a:t>Interpretation depends on the instructions applied</a:t>
            </a:r>
          </a:p>
          <a:p>
            <a:r>
              <a:rPr lang="en-AU" altLang="zh-TW" smtClean="0">
                <a:ea typeface="新細明體" pitchFamily="18" charset="-120"/>
              </a:rPr>
              <a:t>Computer representations of numbers</a:t>
            </a:r>
          </a:p>
          <a:p>
            <a:pPr lvl="1"/>
            <a:r>
              <a:rPr lang="en-AU" altLang="zh-TW" smtClean="0">
                <a:ea typeface="新細明體" pitchFamily="18" charset="-120"/>
              </a:rPr>
              <a:t>Finite range and precision</a:t>
            </a:r>
          </a:p>
          <a:p>
            <a:pPr lvl="1"/>
            <a:r>
              <a:rPr lang="en-AU" altLang="zh-TW" smtClean="0">
                <a:ea typeface="新細明體" pitchFamily="18" charset="-120"/>
              </a:rPr>
              <a:t>Need to account for this in programs</a:t>
            </a:r>
          </a:p>
        </p:txBody>
      </p:sp>
      <p:sp>
        <p:nvSpPr>
          <p:cNvPr id="123908" name="Text Box 4"/>
          <p:cNvSpPr txBox="1">
            <a:spLocks noChangeArrowheads="1"/>
          </p:cNvSpPr>
          <p:nvPr/>
        </p:nvSpPr>
        <p:spPr bwMode="auto">
          <a:xfrm>
            <a:off x="741363" y="1258888"/>
            <a:ext cx="30607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solidFill>
                  <a:schemeClr val="folHlink"/>
                </a:solidFill>
                <a:latin typeface="Arial Black" pitchFamily="34" charset="0"/>
              </a:rPr>
              <a:t>The BIG Picture</a:t>
            </a:r>
          </a:p>
        </p:txBody>
      </p:sp>
      <p:sp>
        <p:nvSpPr>
          <p:cNvPr id="123909"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B1D9D38C-9055-4A81-8B70-F0B2FBE5065F}" type="slidenum">
              <a:rPr lang="zh-TW" altLang="en-US" sz="1400" smtClean="0">
                <a:latin typeface="Arial" pitchFamily="34" charset="0"/>
              </a:rPr>
              <a:pPr/>
              <a:t>115</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42950" y="41275"/>
            <a:ext cx="8420100" cy="901700"/>
          </a:xfrm>
        </p:spPr>
        <p:txBody>
          <a:bodyPr/>
          <a:lstStyle/>
          <a:p>
            <a:r>
              <a:rPr lang="en-AU" altLang="zh-TW" sz="5000" smtClean="0">
                <a:ea typeface="新細明體" pitchFamily="18" charset="-120"/>
              </a:rPr>
              <a:t>Associativity </a:t>
            </a:r>
            <a:endParaRPr lang="en-AU" altLang="zh-TW" sz="5000" smtClean="0"/>
          </a:p>
        </p:txBody>
      </p:sp>
      <p:graphicFrame>
        <p:nvGraphicFramePr>
          <p:cNvPr id="124932" name="Object 5"/>
          <p:cNvGraphicFramePr>
            <a:graphicFrameLocks noChangeAspect="1"/>
          </p:cNvGraphicFramePr>
          <p:nvPr/>
        </p:nvGraphicFramePr>
        <p:xfrm>
          <a:off x="1762125" y="2333625"/>
          <a:ext cx="5675313" cy="1914525"/>
        </p:xfrm>
        <a:graphic>
          <a:graphicData uri="http://schemas.openxmlformats.org/presentationml/2006/ole">
            <mc:AlternateContent xmlns:mc="http://schemas.openxmlformats.org/markup-compatibility/2006">
              <mc:Choice xmlns:v="urn:schemas-microsoft-com:vml" Requires="v">
                <p:oleObj spid="_x0000_s124952" name="Worksheet" r:id="rId4" imgW="5305330" imgH="1914573" progId="Excel.Sheet.8">
                  <p:embed/>
                </p:oleObj>
              </mc:Choice>
              <mc:Fallback>
                <p:oleObj name="Worksheet" r:id="rId4" imgW="5305330" imgH="1914573"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2333625"/>
                        <a:ext cx="5675313" cy="191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3" name="Rectangle 6"/>
          <p:cNvSpPr>
            <a:spLocks noChangeArrowheads="1"/>
          </p:cNvSpPr>
          <p:nvPr/>
        </p:nvSpPr>
        <p:spPr bwMode="auto">
          <a:xfrm>
            <a:off x="512763" y="4629150"/>
            <a:ext cx="9164637"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Therefore, Floating Point add, subtract are not associative!</a:t>
            </a:r>
          </a:p>
          <a:p>
            <a:pPr marL="742950" lvl="1" indent="-285750">
              <a:lnSpc>
                <a:spcPct val="90000"/>
              </a:lnSpc>
              <a:spcBef>
                <a:spcPct val="15000"/>
              </a:spcBef>
              <a:buClr>
                <a:srgbClr val="FF9900"/>
              </a:buClr>
              <a:buSzPct val="75000"/>
              <a:buFont typeface="Wingdings" pitchFamily="2" charset="2"/>
              <a:buChar char="l"/>
            </a:pPr>
            <a:r>
              <a:rPr lang="en-US" altLang="zh-TW" sz="2200" b="1">
                <a:latin typeface="Century Gothic" pitchFamily="34" charset="0"/>
                <a:ea typeface="標楷體" pitchFamily="65" charset="-120"/>
              </a:rPr>
              <a:t>Why? FP result approximates real result!</a:t>
            </a:r>
          </a:p>
          <a:p>
            <a:pPr marL="742950" lvl="1" indent="-285750">
              <a:lnSpc>
                <a:spcPct val="90000"/>
              </a:lnSpc>
              <a:spcBef>
                <a:spcPct val="15000"/>
              </a:spcBef>
              <a:buClr>
                <a:srgbClr val="FF9900"/>
              </a:buClr>
              <a:buSzPct val="75000"/>
              <a:buFont typeface="Wingdings" pitchFamily="2" charset="2"/>
              <a:buChar char="l"/>
            </a:pPr>
            <a:r>
              <a:rPr lang="en-US" altLang="zh-TW" sz="2200" b="1">
                <a:latin typeface="Century Gothic" pitchFamily="34" charset="0"/>
                <a:ea typeface="標楷體" pitchFamily="65" charset="-120"/>
              </a:rPr>
              <a:t>This example: 1.5 x 10</a:t>
            </a:r>
            <a:r>
              <a:rPr lang="en-US" altLang="zh-TW" sz="2200" b="1" baseline="30000">
                <a:latin typeface="Century Gothic" pitchFamily="34" charset="0"/>
                <a:ea typeface="標楷體" pitchFamily="65" charset="-120"/>
              </a:rPr>
              <a:t>38</a:t>
            </a:r>
            <a:r>
              <a:rPr lang="en-US" altLang="zh-TW" sz="2200" b="1">
                <a:latin typeface="Century Gothic" pitchFamily="34" charset="0"/>
                <a:ea typeface="標楷體" pitchFamily="65" charset="-120"/>
              </a:rPr>
              <a:t> is so much larger than 1.0 that 1.5 x 10</a:t>
            </a:r>
            <a:r>
              <a:rPr lang="en-US" altLang="zh-TW" sz="2200" b="1" baseline="30000">
                <a:latin typeface="Century Gothic" pitchFamily="34" charset="0"/>
                <a:ea typeface="標楷體" pitchFamily="65" charset="-120"/>
              </a:rPr>
              <a:t>38</a:t>
            </a:r>
            <a:r>
              <a:rPr lang="en-US" altLang="zh-TW" sz="2200" b="1">
                <a:latin typeface="Century Gothic" pitchFamily="34" charset="0"/>
                <a:ea typeface="標楷體" pitchFamily="65" charset="-120"/>
              </a:rPr>
              <a:t> + 1.0 in floating point representation is still 1.5 x 10</a:t>
            </a:r>
            <a:r>
              <a:rPr lang="en-US" altLang="zh-TW" sz="2200" b="1" baseline="30000">
                <a:latin typeface="Century Gothic" pitchFamily="34" charset="0"/>
                <a:ea typeface="標楷體" pitchFamily="65" charset="-120"/>
              </a:rPr>
              <a:t>38</a:t>
            </a:r>
            <a:endParaRPr lang="en-US" altLang="zh-TW" sz="2200" b="1">
              <a:latin typeface="Century Gothic" pitchFamily="34" charset="0"/>
              <a:ea typeface="標楷體" pitchFamily="65" charset="-120"/>
            </a:endParaRPr>
          </a:p>
        </p:txBody>
      </p:sp>
      <p:sp>
        <p:nvSpPr>
          <p:cNvPr id="124934" name="Rectangle 11"/>
          <p:cNvSpPr>
            <a:spLocks noChangeArrowheads="1"/>
          </p:cNvSpPr>
          <p:nvPr/>
        </p:nvSpPr>
        <p:spPr bwMode="auto">
          <a:xfrm>
            <a:off x="530225" y="1524000"/>
            <a:ext cx="6643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Floating Point add, subtract  associative ?</a:t>
            </a:r>
            <a:endParaRPr lang="zh-TW" altLang="en-US" b="1">
              <a:latin typeface="Century Gothic" pitchFamily="34" charset="0"/>
              <a:ea typeface="標楷體" pitchFamily="65" charset="-120"/>
            </a:endParaRPr>
          </a:p>
        </p:txBody>
      </p:sp>
      <p:sp>
        <p:nvSpPr>
          <p:cNvPr id="124935"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6A7B8CC9-3E3F-4D77-A2D7-E2D32088BE2C}" type="slidenum">
              <a:rPr lang="zh-TW" altLang="en-US" sz="1400" smtClean="0">
                <a:latin typeface="Arial" pitchFamily="34" charset="0"/>
              </a:rPr>
              <a:pPr/>
              <a:t>116</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41275"/>
            <a:ext cx="9906000" cy="901700"/>
          </a:xfrm>
        </p:spPr>
        <p:txBody>
          <a:bodyPr/>
          <a:lstStyle/>
          <a:p>
            <a:r>
              <a:rPr lang="en-AU" altLang="zh-TW" sz="4200" dirty="0" smtClean="0">
                <a:solidFill>
                  <a:schemeClr val="bg2"/>
                </a:solidFill>
                <a:ea typeface="新細明體" pitchFamily="18" charset="-120"/>
              </a:rPr>
              <a:t>Associativity in Parallel Programming</a:t>
            </a:r>
          </a:p>
        </p:txBody>
      </p:sp>
      <p:sp>
        <p:nvSpPr>
          <p:cNvPr id="125955" name="Rectangle 3"/>
          <p:cNvSpPr>
            <a:spLocks noGrp="1" noChangeArrowheads="1"/>
          </p:cNvSpPr>
          <p:nvPr>
            <p:ph type="body" idx="1"/>
          </p:nvPr>
        </p:nvSpPr>
        <p:spPr>
          <a:xfrm>
            <a:off x="742950" y="1231900"/>
            <a:ext cx="8612188" cy="4856163"/>
          </a:xfrm>
        </p:spPr>
        <p:txBody>
          <a:bodyPr/>
          <a:lstStyle/>
          <a:p>
            <a:r>
              <a:rPr lang="en-AU" altLang="zh-TW" smtClean="0">
                <a:ea typeface="新細明體" pitchFamily="18" charset="-120"/>
              </a:rPr>
              <a:t>Parallel programs may interleave operations in unexpected orders</a:t>
            </a:r>
          </a:p>
          <a:p>
            <a:pPr lvl="1"/>
            <a:r>
              <a:rPr lang="en-AU" altLang="zh-TW" smtClean="0">
                <a:ea typeface="新細明體" pitchFamily="18" charset="-120"/>
              </a:rPr>
              <a:t>Assumptions of associativity may fail</a:t>
            </a:r>
          </a:p>
          <a:p>
            <a:r>
              <a:rPr lang="en-AU" altLang="zh-TW" smtClean="0">
                <a:ea typeface="新細明體" pitchFamily="18" charset="-120"/>
              </a:rPr>
              <a:t>Need to validate parallel programs under varying degrees of parallelism</a:t>
            </a:r>
          </a:p>
          <a:p>
            <a:endParaRPr lang="en-AU" altLang="zh-TW" smtClean="0">
              <a:ea typeface="新細明體" pitchFamily="18" charset="-120"/>
            </a:endParaRPr>
          </a:p>
        </p:txBody>
      </p:sp>
      <p:sp>
        <p:nvSpPr>
          <p:cNvPr id="125956" name="Rectangle 6"/>
          <p:cNvSpPr>
            <a:spLocks noChangeArrowheads="1"/>
          </p:cNvSpPr>
          <p:nvPr/>
        </p:nvSpPr>
        <p:spPr bwMode="auto">
          <a:xfrm>
            <a:off x="741363" y="4972050"/>
            <a:ext cx="8959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15000"/>
              </a:spcBef>
              <a:buClr>
                <a:schemeClr val="folHlink"/>
              </a:buClr>
              <a:buSzPct val="75000"/>
              <a:buFont typeface="Wingdings" pitchFamily="2" charset="2"/>
              <a:buChar char="t"/>
            </a:pPr>
            <a:endParaRPr lang="en-AU" altLang="zh-TW" b="1">
              <a:latin typeface="Century Gothic" pitchFamily="34" charset="0"/>
            </a:endParaRPr>
          </a:p>
        </p:txBody>
      </p:sp>
      <p:sp>
        <p:nvSpPr>
          <p:cNvPr id="125957"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E08B611A-86A2-4AD8-94DE-017C036FB822}" type="slidenum">
              <a:rPr lang="zh-TW" altLang="en-US" sz="1400" smtClean="0">
                <a:latin typeface="Arial" pitchFamily="34" charset="0"/>
              </a:rPr>
              <a:pPr/>
              <a:t>117</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742950" y="41275"/>
            <a:ext cx="8420100" cy="901700"/>
          </a:xfrm>
        </p:spPr>
        <p:txBody>
          <a:bodyPr/>
          <a:lstStyle/>
          <a:p>
            <a:r>
              <a:rPr lang="en-US" altLang="zh-TW" sz="5000" smtClean="0"/>
              <a:t>Concluding Remarks</a:t>
            </a:r>
            <a:endParaRPr lang="en-AU" altLang="zh-TW" sz="5000" smtClean="0">
              <a:ea typeface="新細明體" pitchFamily="18" charset="-120"/>
            </a:endParaRPr>
          </a:p>
        </p:txBody>
      </p:sp>
      <p:sp>
        <p:nvSpPr>
          <p:cNvPr id="126979" name="Rectangle 3"/>
          <p:cNvSpPr>
            <a:spLocks noGrp="1" noChangeArrowheads="1"/>
          </p:cNvSpPr>
          <p:nvPr>
            <p:ph type="body" idx="1"/>
          </p:nvPr>
        </p:nvSpPr>
        <p:spPr/>
        <p:txBody>
          <a:bodyPr/>
          <a:lstStyle/>
          <a:p>
            <a:r>
              <a:rPr lang="en-US" altLang="zh-TW" smtClean="0"/>
              <a:t>ISAs support arithmetic</a:t>
            </a:r>
          </a:p>
          <a:p>
            <a:pPr lvl="1"/>
            <a:r>
              <a:rPr lang="en-US" altLang="zh-TW" smtClean="0"/>
              <a:t>Signed and unsigned integers</a:t>
            </a:r>
          </a:p>
          <a:p>
            <a:pPr lvl="1"/>
            <a:r>
              <a:rPr lang="en-US" altLang="zh-TW" smtClean="0"/>
              <a:t>Floating-point approximation to reals</a:t>
            </a:r>
          </a:p>
          <a:p>
            <a:r>
              <a:rPr lang="en-US" altLang="zh-TW" smtClean="0"/>
              <a:t>Bounded range and precision</a:t>
            </a:r>
          </a:p>
          <a:p>
            <a:pPr lvl="1"/>
            <a:r>
              <a:rPr lang="en-US" altLang="zh-TW" smtClean="0"/>
              <a:t>Operations can overflow and underflow</a:t>
            </a:r>
          </a:p>
          <a:p>
            <a:r>
              <a:rPr lang="en-US" altLang="zh-TW" smtClean="0"/>
              <a:t>MIPS ISA</a:t>
            </a:r>
          </a:p>
          <a:p>
            <a:pPr lvl="1"/>
            <a:r>
              <a:rPr lang="en-US" altLang="zh-TW" smtClean="0"/>
              <a:t>Core instructions: 54 most frequently used</a:t>
            </a:r>
          </a:p>
          <a:p>
            <a:pPr lvl="2"/>
            <a:r>
              <a:rPr lang="en-US" altLang="zh-TW" smtClean="0"/>
              <a:t>100% of SPECINT, 97% of SPECFP</a:t>
            </a:r>
          </a:p>
          <a:p>
            <a:pPr lvl="1"/>
            <a:r>
              <a:rPr lang="en-US" altLang="zh-TW" smtClean="0"/>
              <a:t>Other instructions: less frequent</a:t>
            </a:r>
          </a:p>
        </p:txBody>
      </p:sp>
      <p:sp>
        <p:nvSpPr>
          <p:cNvPr id="12698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75E63F6-B691-4641-82D3-531BE4F73BE8}" type="slidenum">
              <a:rPr lang="zh-TW" altLang="en-US" sz="1400" smtClean="0">
                <a:latin typeface="Arial" pitchFamily="34" charset="0"/>
              </a:rPr>
              <a:pPr/>
              <a:t>118</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1262063" y="4065588"/>
            <a:ext cx="7594600" cy="2792412"/>
          </a:xfrm>
          <a:noFill/>
        </p:spPr>
        <p:txBody>
          <a:bodyPr lIns="63500" tIns="25400" rIns="63500" bIns="25400">
            <a:spAutoFit/>
          </a:bodyPr>
          <a:lstStyle/>
          <a:p>
            <a:pPr marL="203200" indent="-203200">
              <a:buFont typeface="Wingdings" pitchFamily="2" charset="2"/>
              <a:buNone/>
            </a:pPr>
            <a:r>
              <a:rPr lang="en-US" altLang="zh-TW" sz="2000" u="sng" smtClean="0"/>
              <a:t>ALU Control (ALUop)</a:t>
            </a:r>
            <a:r>
              <a:rPr lang="en-US" altLang="zh-TW" sz="2000" smtClean="0"/>
              <a:t>	 	  </a:t>
            </a:r>
            <a:r>
              <a:rPr lang="en-US" altLang="zh-TW" sz="2000" u="sng" smtClean="0"/>
              <a:t>Function</a:t>
            </a:r>
            <a:endParaRPr lang="en-US" altLang="zh-TW" sz="2000" smtClean="0"/>
          </a:p>
          <a:p>
            <a:pPr marL="685800" lvl="1" indent="-190500">
              <a:buFont typeface="Wingdings" pitchFamily="2" charset="2"/>
              <a:buNone/>
            </a:pPr>
            <a:r>
              <a:rPr lang="en-US" altLang="zh-TW" smtClean="0"/>
              <a:t>0000			    and</a:t>
            </a:r>
          </a:p>
          <a:p>
            <a:pPr marL="685800" lvl="1" indent="-190500">
              <a:buFont typeface="Wingdings" pitchFamily="2" charset="2"/>
              <a:buNone/>
            </a:pPr>
            <a:r>
              <a:rPr lang="en-US" altLang="zh-TW" smtClean="0"/>
              <a:t>0001			    or</a:t>
            </a:r>
          </a:p>
          <a:p>
            <a:pPr marL="685800" lvl="1" indent="-190500">
              <a:buFont typeface="Wingdings" pitchFamily="2" charset="2"/>
              <a:buNone/>
            </a:pPr>
            <a:r>
              <a:rPr lang="en-US" altLang="zh-TW" smtClean="0"/>
              <a:t>0010			    add</a:t>
            </a:r>
          </a:p>
          <a:p>
            <a:pPr marL="685800" lvl="1" indent="-190500">
              <a:buFont typeface="Wingdings" pitchFamily="2" charset="2"/>
              <a:buNone/>
            </a:pPr>
            <a:r>
              <a:rPr lang="en-US" altLang="zh-TW" smtClean="0">
                <a:solidFill>
                  <a:schemeClr val="folHlink"/>
                </a:solidFill>
              </a:rPr>
              <a:t>0110</a:t>
            </a:r>
            <a:r>
              <a:rPr lang="en-US" altLang="zh-TW" smtClean="0">
                <a:solidFill>
                  <a:schemeClr val="bg2"/>
                </a:solidFill>
              </a:rPr>
              <a:t>	</a:t>
            </a:r>
            <a:r>
              <a:rPr lang="en-US" altLang="zh-TW" smtClean="0"/>
              <a:t>		    </a:t>
            </a:r>
            <a:r>
              <a:rPr lang="en-US" altLang="zh-TW" smtClean="0">
                <a:solidFill>
                  <a:schemeClr val="accent2"/>
                </a:solidFill>
              </a:rPr>
              <a:t>subtract</a:t>
            </a:r>
          </a:p>
          <a:p>
            <a:pPr marL="685800" lvl="1" indent="-190500">
              <a:buFont typeface="Wingdings" pitchFamily="2" charset="2"/>
              <a:buNone/>
            </a:pPr>
            <a:r>
              <a:rPr lang="en-US" altLang="zh-TW" smtClean="0"/>
              <a:t>0111			    set-on-less-than</a:t>
            </a:r>
          </a:p>
          <a:p>
            <a:pPr marL="685800" lvl="1" indent="-190500">
              <a:buFont typeface="Wingdings" pitchFamily="2" charset="2"/>
              <a:buNone/>
            </a:pPr>
            <a:r>
              <a:rPr lang="en-US" altLang="zh-TW" smtClean="0"/>
              <a:t>1100			    nor</a:t>
            </a:r>
          </a:p>
          <a:p>
            <a:pPr marL="685800" lvl="1" indent="-190500">
              <a:buFont typeface="Wingdings" pitchFamily="2" charset="2"/>
              <a:buNone/>
            </a:pPr>
            <a:endParaRPr lang="en-US" altLang="zh-TW" smtClean="0"/>
          </a:p>
        </p:txBody>
      </p:sp>
      <p:sp>
        <p:nvSpPr>
          <p:cNvPr id="17411"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7412" name="Group 4"/>
          <p:cNvGrpSpPr>
            <a:grpSpLocks/>
          </p:cNvGrpSpPr>
          <p:nvPr/>
        </p:nvGrpSpPr>
        <p:grpSpPr bwMode="auto">
          <a:xfrm>
            <a:off x="4227513" y="1785938"/>
            <a:ext cx="825500" cy="914400"/>
            <a:chOff x="1920" y="768"/>
            <a:chExt cx="480" cy="576"/>
          </a:xfrm>
        </p:grpSpPr>
        <p:sp>
          <p:nvSpPr>
            <p:cNvPr id="17443"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4"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5"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6"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7"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7413" name="Group 10"/>
          <p:cNvGrpSpPr>
            <a:grpSpLocks/>
          </p:cNvGrpSpPr>
          <p:nvPr/>
        </p:nvGrpSpPr>
        <p:grpSpPr bwMode="auto">
          <a:xfrm>
            <a:off x="4227513" y="2700338"/>
            <a:ext cx="825500" cy="914400"/>
            <a:chOff x="1920" y="1344"/>
            <a:chExt cx="480" cy="576"/>
          </a:xfrm>
        </p:grpSpPr>
        <p:sp>
          <p:nvSpPr>
            <p:cNvPr id="17438"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39"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0"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1"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2"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7414"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15"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16"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17417"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18"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19"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20"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7421"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7422"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7423"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7424"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17425"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17426"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27"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28"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17429"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17430"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31"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32"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17433"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17434"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35"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7436" name="Rectangle 38"/>
          <p:cNvSpPr>
            <a:spLocks noGrp="1" noChangeArrowheads="1"/>
          </p:cNvSpPr>
          <p:nvPr>
            <p:ph type="title"/>
          </p:nvPr>
        </p:nvSpPr>
        <p:spPr>
          <a:xfrm>
            <a:off x="742950" y="41275"/>
            <a:ext cx="8420100" cy="901700"/>
          </a:xfrm>
        </p:spPr>
        <p:txBody>
          <a:bodyPr/>
          <a:lstStyle/>
          <a:p>
            <a:r>
              <a:rPr lang="en-US" altLang="zh-TW" sz="5000" smtClean="0"/>
              <a:t>Functional Specification</a:t>
            </a:r>
          </a:p>
        </p:txBody>
      </p:sp>
      <p:sp>
        <p:nvSpPr>
          <p:cNvPr id="17437"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BADA6C9D-D97A-47A2-AFA3-DE6732C49189}" type="slidenum">
              <a:rPr lang="zh-TW" altLang="en-US" sz="1400" smtClean="0">
                <a:latin typeface="Arial" pitchFamily="34" charset="0"/>
              </a:rPr>
              <a:pPr/>
              <a:t>11</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1154113" y="1676400"/>
            <a:ext cx="7529512" cy="519113"/>
            <a:chOff x="671" y="1152"/>
            <a:chExt cx="4378" cy="327"/>
          </a:xfrm>
        </p:grpSpPr>
        <p:sp>
          <p:nvSpPr>
            <p:cNvPr id="18452" name="Text Box 3"/>
            <p:cNvSpPr txBox="1">
              <a:spLocks noChangeArrowheads="1"/>
            </p:cNvSpPr>
            <p:nvPr/>
          </p:nvSpPr>
          <p:spPr bwMode="auto">
            <a:xfrm>
              <a:off x="671"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6</a:t>
              </a:r>
              <a:endParaRPr kumimoji="1" lang="zh-TW" altLang="en-US" sz="2000">
                <a:solidFill>
                  <a:schemeClr val="accent1"/>
                </a:solidFill>
                <a:latin typeface="Helvetica" charset="0"/>
              </a:endParaRPr>
            </a:p>
          </p:txBody>
        </p:sp>
        <p:sp>
          <p:nvSpPr>
            <p:cNvPr id="18453" name="Text Box 4"/>
            <p:cNvSpPr txBox="1">
              <a:spLocks noChangeArrowheads="1"/>
            </p:cNvSpPr>
            <p:nvPr/>
          </p:nvSpPr>
          <p:spPr bwMode="auto">
            <a:xfrm>
              <a:off x="1536"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5</a:t>
              </a:r>
              <a:endParaRPr kumimoji="1" lang="zh-TW" altLang="en-US" sz="2000">
                <a:solidFill>
                  <a:schemeClr val="accent1"/>
                </a:solidFill>
                <a:latin typeface="Helvetica" charset="0"/>
              </a:endParaRPr>
            </a:p>
          </p:txBody>
        </p:sp>
        <p:sp>
          <p:nvSpPr>
            <p:cNvPr id="18454" name="Text Box 5"/>
            <p:cNvSpPr txBox="1">
              <a:spLocks noChangeArrowheads="1"/>
            </p:cNvSpPr>
            <p:nvPr/>
          </p:nvSpPr>
          <p:spPr bwMode="auto">
            <a:xfrm>
              <a:off x="2335"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5</a:t>
              </a:r>
              <a:endParaRPr kumimoji="1" lang="zh-TW" altLang="en-US" sz="2000">
                <a:solidFill>
                  <a:schemeClr val="accent1"/>
                </a:solidFill>
                <a:latin typeface="Helvetica" charset="0"/>
              </a:endParaRPr>
            </a:p>
          </p:txBody>
        </p:sp>
        <p:sp>
          <p:nvSpPr>
            <p:cNvPr id="18455" name="Text Box 6"/>
            <p:cNvSpPr txBox="1">
              <a:spLocks noChangeArrowheads="1"/>
            </p:cNvSpPr>
            <p:nvPr/>
          </p:nvSpPr>
          <p:spPr bwMode="auto">
            <a:xfrm>
              <a:off x="3134"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5</a:t>
              </a:r>
              <a:endParaRPr kumimoji="1" lang="zh-TW" altLang="en-US" sz="2000">
                <a:solidFill>
                  <a:schemeClr val="accent1"/>
                </a:solidFill>
                <a:latin typeface="Helvetica" charset="0"/>
              </a:endParaRPr>
            </a:p>
          </p:txBody>
        </p:sp>
        <p:sp>
          <p:nvSpPr>
            <p:cNvPr id="18456" name="Text Box 7"/>
            <p:cNvSpPr txBox="1">
              <a:spLocks noChangeArrowheads="1"/>
            </p:cNvSpPr>
            <p:nvPr/>
          </p:nvSpPr>
          <p:spPr bwMode="auto">
            <a:xfrm>
              <a:off x="4799"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6</a:t>
              </a:r>
              <a:endParaRPr kumimoji="1" lang="zh-TW" altLang="en-US" sz="2000">
                <a:solidFill>
                  <a:schemeClr val="accent1"/>
                </a:solidFill>
                <a:latin typeface="Helvetica" charset="0"/>
              </a:endParaRPr>
            </a:p>
          </p:txBody>
        </p:sp>
        <p:sp>
          <p:nvSpPr>
            <p:cNvPr id="18457" name="Text Box 8"/>
            <p:cNvSpPr txBox="1">
              <a:spLocks noChangeArrowheads="1"/>
            </p:cNvSpPr>
            <p:nvPr/>
          </p:nvSpPr>
          <p:spPr bwMode="auto">
            <a:xfrm>
              <a:off x="3933"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5</a:t>
              </a:r>
              <a:endParaRPr kumimoji="1" lang="zh-TW" altLang="en-US" sz="2000">
                <a:solidFill>
                  <a:schemeClr val="accent1"/>
                </a:solidFill>
                <a:latin typeface="Helvetica" charset="0"/>
              </a:endParaRPr>
            </a:p>
          </p:txBody>
        </p:sp>
      </p:grpSp>
      <p:grpSp>
        <p:nvGrpSpPr>
          <p:cNvPr id="18435" name="Group 9"/>
          <p:cNvGrpSpPr>
            <a:grpSpLocks/>
          </p:cNvGrpSpPr>
          <p:nvPr/>
        </p:nvGrpSpPr>
        <p:grpSpPr bwMode="auto">
          <a:xfrm>
            <a:off x="495300" y="2133600"/>
            <a:ext cx="8832850" cy="519113"/>
            <a:chOff x="240" y="2496"/>
            <a:chExt cx="5136" cy="327"/>
          </a:xfrm>
        </p:grpSpPr>
        <p:grpSp>
          <p:nvGrpSpPr>
            <p:cNvPr id="18439" name="Group 10"/>
            <p:cNvGrpSpPr>
              <a:grpSpLocks/>
            </p:cNvGrpSpPr>
            <p:nvPr/>
          </p:nvGrpSpPr>
          <p:grpSpPr bwMode="auto">
            <a:xfrm>
              <a:off x="323" y="2496"/>
              <a:ext cx="4915" cy="327"/>
              <a:chOff x="323" y="2496"/>
              <a:chExt cx="4915" cy="327"/>
            </a:xfrm>
          </p:grpSpPr>
          <p:sp>
            <p:nvSpPr>
              <p:cNvPr id="18446" name="Text Box 11"/>
              <p:cNvSpPr txBox="1">
                <a:spLocks noChangeArrowheads="1"/>
              </p:cNvSpPr>
              <p:nvPr/>
            </p:nvSpPr>
            <p:spPr bwMode="auto">
              <a:xfrm>
                <a:off x="323" y="2496"/>
                <a:ext cx="8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opcode</a:t>
                </a:r>
                <a:endParaRPr kumimoji="1" lang="en-US" altLang="zh-TW" sz="2000">
                  <a:solidFill>
                    <a:schemeClr val="accent1"/>
                  </a:solidFill>
                  <a:latin typeface="Helvetica" charset="0"/>
                </a:endParaRPr>
              </a:p>
            </p:txBody>
          </p:sp>
          <p:sp>
            <p:nvSpPr>
              <p:cNvPr id="18447" name="Text Box 12"/>
              <p:cNvSpPr txBox="1">
                <a:spLocks noChangeArrowheads="1"/>
              </p:cNvSpPr>
              <p:nvPr/>
            </p:nvSpPr>
            <p:spPr bwMode="auto">
              <a:xfrm>
                <a:off x="1435" y="249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rs</a:t>
                </a:r>
                <a:endParaRPr kumimoji="1" lang="en-US" altLang="zh-TW" sz="2000">
                  <a:solidFill>
                    <a:schemeClr val="accent1"/>
                  </a:solidFill>
                  <a:latin typeface="Helvetica" charset="0"/>
                </a:endParaRPr>
              </a:p>
            </p:txBody>
          </p:sp>
          <p:sp>
            <p:nvSpPr>
              <p:cNvPr id="18448" name="Text Box 13"/>
              <p:cNvSpPr txBox="1">
                <a:spLocks noChangeArrowheads="1"/>
              </p:cNvSpPr>
              <p:nvPr/>
            </p:nvSpPr>
            <p:spPr bwMode="auto">
              <a:xfrm>
                <a:off x="2235" y="2496"/>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rt</a:t>
                </a:r>
                <a:endParaRPr kumimoji="1" lang="en-US" altLang="zh-TW" sz="2000">
                  <a:solidFill>
                    <a:schemeClr val="accent1"/>
                  </a:solidFill>
                  <a:latin typeface="Helvetica" charset="0"/>
                </a:endParaRPr>
              </a:p>
            </p:txBody>
          </p:sp>
          <p:sp>
            <p:nvSpPr>
              <p:cNvPr id="18449" name="Text Box 14"/>
              <p:cNvSpPr txBox="1">
                <a:spLocks noChangeArrowheads="1"/>
              </p:cNvSpPr>
              <p:nvPr/>
            </p:nvSpPr>
            <p:spPr bwMode="auto">
              <a:xfrm>
                <a:off x="3019" y="24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rd</a:t>
                </a:r>
                <a:endParaRPr kumimoji="1" lang="en-US" altLang="zh-TW" sz="2000">
                  <a:solidFill>
                    <a:schemeClr val="accent1"/>
                  </a:solidFill>
                  <a:latin typeface="Helvetica" charset="0"/>
                </a:endParaRPr>
              </a:p>
            </p:txBody>
          </p:sp>
          <p:sp>
            <p:nvSpPr>
              <p:cNvPr id="18450" name="Text Box 15"/>
              <p:cNvSpPr txBox="1">
                <a:spLocks noChangeArrowheads="1"/>
              </p:cNvSpPr>
              <p:nvPr/>
            </p:nvSpPr>
            <p:spPr bwMode="auto">
              <a:xfrm>
                <a:off x="4513" y="2496"/>
                <a:ext cx="7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funct</a:t>
                </a:r>
                <a:endParaRPr kumimoji="1" lang="en-US" altLang="zh-TW" sz="2000">
                  <a:solidFill>
                    <a:schemeClr val="accent1"/>
                  </a:solidFill>
                  <a:latin typeface="Helvetica" charset="0"/>
                </a:endParaRPr>
              </a:p>
            </p:txBody>
          </p:sp>
          <p:sp>
            <p:nvSpPr>
              <p:cNvPr id="18451" name="Text Box 16"/>
              <p:cNvSpPr txBox="1">
                <a:spLocks noChangeArrowheads="1"/>
              </p:cNvSpPr>
              <p:nvPr/>
            </p:nvSpPr>
            <p:spPr bwMode="auto">
              <a:xfrm>
                <a:off x="3647" y="2496"/>
                <a:ext cx="7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shamt</a:t>
                </a:r>
                <a:endParaRPr kumimoji="1" lang="en-US" altLang="zh-TW" sz="2000">
                  <a:solidFill>
                    <a:schemeClr val="accent1"/>
                  </a:solidFill>
                  <a:latin typeface="Helvetica" charset="0"/>
                </a:endParaRPr>
              </a:p>
            </p:txBody>
          </p:sp>
        </p:grpSp>
        <p:sp>
          <p:nvSpPr>
            <p:cNvPr id="18440" name="Rectangle 17"/>
            <p:cNvSpPr>
              <a:spLocks noChangeArrowheads="1"/>
            </p:cNvSpPr>
            <p:nvPr/>
          </p:nvSpPr>
          <p:spPr bwMode="auto">
            <a:xfrm>
              <a:off x="240" y="2496"/>
              <a:ext cx="5136"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8441" name="Line 18"/>
            <p:cNvSpPr>
              <a:spLocks noChangeShapeType="1"/>
            </p:cNvSpPr>
            <p:nvPr/>
          </p:nvSpPr>
          <p:spPr bwMode="auto">
            <a:xfrm>
              <a:off x="1200"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442" name="Line 19"/>
            <p:cNvSpPr>
              <a:spLocks noChangeShapeType="1"/>
            </p:cNvSpPr>
            <p:nvPr/>
          </p:nvSpPr>
          <p:spPr bwMode="auto">
            <a:xfrm>
              <a:off x="2016"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443" name="Line 20"/>
            <p:cNvSpPr>
              <a:spLocks noChangeShapeType="1"/>
            </p:cNvSpPr>
            <p:nvPr/>
          </p:nvSpPr>
          <p:spPr bwMode="auto">
            <a:xfrm>
              <a:off x="2784"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444" name="Line 21"/>
            <p:cNvSpPr>
              <a:spLocks noChangeShapeType="1"/>
            </p:cNvSpPr>
            <p:nvPr/>
          </p:nvSpPr>
          <p:spPr bwMode="auto">
            <a:xfrm>
              <a:off x="3600"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445" name="Line 22"/>
            <p:cNvSpPr>
              <a:spLocks noChangeShapeType="1"/>
            </p:cNvSpPr>
            <p:nvPr/>
          </p:nvSpPr>
          <p:spPr bwMode="auto">
            <a:xfrm>
              <a:off x="4416"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8436" name="Rectangle 23"/>
          <p:cNvSpPr>
            <a:spLocks noGrp="1" noChangeArrowheads="1"/>
          </p:cNvSpPr>
          <p:nvPr>
            <p:ph type="title"/>
          </p:nvPr>
        </p:nvSpPr>
        <p:spPr>
          <a:xfrm>
            <a:off x="0" y="41275"/>
            <a:ext cx="9906000" cy="901700"/>
          </a:xfrm>
        </p:spPr>
        <p:txBody>
          <a:bodyPr/>
          <a:lstStyle/>
          <a:p>
            <a:r>
              <a:rPr lang="en-US" altLang="zh-TW" sz="5000" smtClean="0"/>
              <a:t>R-Format Instructions </a:t>
            </a:r>
            <a:r>
              <a:rPr lang="en-US" altLang="zh-TW" smtClean="0"/>
              <a:t>(1/2)</a:t>
            </a:r>
          </a:p>
        </p:txBody>
      </p:sp>
      <p:sp>
        <p:nvSpPr>
          <p:cNvPr id="18437" name="Rectangle 24"/>
          <p:cNvSpPr>
            <a:spLocks noGrp="1" noChangeArrowheads="1"/>
          </p:cNvSpPr>
          <p:nvPr>
            <p:ph type="body" idx="1"/>
          </p:nvPr>
        </p:nvSpPr>
        <p:spPr/>
        <p:txBody>
          <a:bodyPr/>
          <a:lstStyle/>
          <a:p>
            <a:r>
              <a:rPr lang="en-US" altLang="zh-TW" smtClean="0"/>
              <a:t>Define the following “fields”:</a:t>
            </a:r>
            <a:br>
              <a:rPr lang="en-US" altLang="zh-TW" smtClean="0"/>
            </a:br>
            <a:r>
              <a:rPr lang="en-US" altLang="zh-TW" smtClean="0"/>
              <a:t/>
            </a:r>
            <a:br>
              <a:rPr lang="en-US" altLang="zh-TW" smtClean="0"/>
            </a:br>
            <a:r>
              <a:rPr lang="en-US" altLang="zh-TW" smtClean="0"/>
              <a:t/>
            </a:r>
            <a:br>
              <a:rPr lang="en-US" altLang="zh-TW" smtClean="0"/>
            </a:br>
            <a:endParaRPr lang="en-US" altLang="zh-TW" smtClean="0"/>
          </a:p>
          <a:p>
            <a:pPr lvl="1"/>
            <a:r>
              <a:rPr lang="en-US" altLang="zh-TW" smtClean="0">
                <a:latin typeface="Courier New" pitchFamily="49" charset="0"/>
              </a:rPr>
              <a:t>opcode</a:t>
            </a:r>
            <a:r>
              <a:rPr lang="en-US" altLang="zh-TW" smtClean="0"/>
              <a:t>: partially specifies what instruction it is (Note: 0 for all R-Format instructions)</a:t>
            </a:r>
          </a:p>
          <a:p>
            <a:pPr lvl="1"/>
            <a:r>
              <a:rPr lang="en-US" altLang="zh-TW" smtClean="0">
                <a:latin typeface="Courier New" pitchFamily="49" charset="0"/>
              </a:rPr>
              <a:t>funct</a:t>
            </a:r>
            <a:r>
              <a:rPr lang="en-US" altLang="zh-TW" smtClean="0"/>
              <a:t>: combined with </a:t>
            </a:r>
            <a:r>
              <a:rPr lang="en-US" altLang="zh-TW" smtClean="0">
                <a:latin typeface="Courier New" pitchFamily="49" charset="0"/>
              </a:rPr>
              <a:t>opcode</a:t>
            </a:r>
            <a:r>
              <a:rPr lang="en-US" altLang="zh-TW" smtClean="0"/>
              <a:t> to specify the instruction</a:t>
            </a:r>
          </a:p>
          <a:p>
            <a:pPr lvl="1">
              <a:buFont typeface="Wingdings" pitchFamily="2" charset="2"/>
              <a:buNone/>
            </a:pPr>
            <a:r>
              <a:rPr lang="en-US" altLang="zh-TW" smtClean="0"/>
              <a:t>	Question: Why aren’t </a:t>
            </a:r>
            <a:r>
              <a:rPr lang="en-US" altLang="zh-TW" smtClean="0">
                <a:latin typeface="Courier New" pitchFamily="49" charset="0"/>
              </a:rPr>
              <a:t>opcode</a:t>
            </a:r>
            <a:r>
              <a:rPr lang="en-US" altLang="zh-TW" smtClean="0"/>
              <a:t> and </a:t>
            </a:r>
            <a:r>
              <a:rPr lang="en-US" altLang="zh-TW" smtClean="0">
                <a:latin typeface="Courier New" pitchFamily="49" charset="0"/>
              </a:rPr>
              <a:t>funct</a:t>
            </a:r>
            <a:r>
              <a:rPr lang="en-US" altLang="zh-TW" smtClean="0"/>
              <a:t> a single 12-bit field?</a:t>
            </a:r>
          </a:p>
          <a:p>
            <a:pPr lvl="1"/>
            <a:r>
              <a:rPr lang="en-US" altLang="zh-TW" smtClean="0">
                <a:latin typeface="Courier New" pitchFamily="49" charset="0"/>
              </a:rPr>
              <a:t>rs</a:t>
            </a:r>
            <a:r>
              <a:rPr lang="en-US" altLang="zh-TW" smtClean="0"/>
              <a:t> (Source Register): </a:t>
            </a:r>
            <a:r>
              <a:rPr lang="en-US" altLang="zh-TW" i="1" smtClean="0"/>
              <a:t>generally</a:t>
            </a:r>
            <a:r>
              <a:rPr lang="en-US" altLang="zh-TW" smtClean="0"/>
              <a:t> used to specify register containing first operand</a:t>
            </a:r>
          </a:p>
          <a:p>
            <a:pPr lvl="1"/>
            <a:r>
              <a:rPr lang="en-US" altLang="zh-TW" smtClean="0">
                <a:latin typeface="Courier New" pitchFamily="49" charset="0"/>
              </a:rPr>
              <a:t>rt</a:t>
            </a:r>
            <a:r>
              <a:rPr lang="en-US" altLang="zh-TW" smtClean="0"/>
              <a:t> (Target Register): </a:t>
            </a:r>
            <a:r>
              <a:rPr lang="en-US" altLang="zh-TW" i="1" smtClean="0"/>
              <a:t>generally</a:t>
            </a:r>
            <a:r>
              <a:rPr lang="en-US" altLang="zh-TW" smtClean="0"/>
              <a:t> used to specify register containing second operand</a:t>
            </a:r>
          </a:p>
          <a:p>
            <a:pPr lvl="1"/>
            <a:r>
              <a:rPr lang="en-US" altLang="zh-TW" smtClean="0">
                <a:latin typeface="Courier New" pitchFamily="49" charset="0"/>
              </a:rPr>
              <a:t>rd</a:t>
            </a:r>
            <a:r>
              <a:rPr lang="en-US" altLang="zh-TW" smtClean="0"/>
              <a:t> (Destination Register): </a:t>
            </a:r>
            <a:r>
              <a:rPr lang="en-US" altLang="zh-TW" i="1" smtClean="0"/>
              <a:t>generally</a:t>
            </a:r>
            <a:r>
              <a:rPr lang="en-US" altLang="zh-TW" smtClean="0"/>
              <a:t> used to specify register which will receive result of computation</a:t>
            </a:r>
          </a:p>
        </p:txBody>
      </p:sp>
      <p:sp>
        <p:nvSpPr>
          <p:cNvPr id="1843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3DDDF66-A7E7-45C8-85AD-1CDE399F7E9C}" type="slidenum">
              <a:rPr lang="zh-TW" altLang="en-US" sz="1400" smtClean="0">
                <a:latin typeface="Arial" pitchFamily="34" charset="0"/>
              </a:rPr>
              <a:pPr/>
              <a:t>12</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42950" y="33338"/>
            <a:ext cx="8420100" cy="901700"/>
          </a:xfrm>
        </p:spPr>
        <p:txBody>
          <a:bodyPr/>
          <a:lstStyle/>
          <a:p>
            <a:r>
              <a:rPr lang="en-US" altLang="zh-TW" sz="5000" smtClean="0"/>
              <a:t>Nor Operation</a:t>
            </a:r>
          </a:p>
        </p:txBody>
      </p:sp>
      <p:sp>
        <p:nvSpPr>
          <p:cNvPr id="19459" name="Line 3"/>
          <p:cNvSpPr>
            <a:spLocks noChangeShapeType="1"/>
          </p:cNvSpPr>
          <p:nvPr/>
        </p:nvSpPr>
        <p:spPr bwMode="auto">
          <a:xfrm flipV="1">
            <a:off x="3179763" y="2406650"/>
            <a:ext cx="3175" cy="191611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60" name="Freeform 4"/>
          <p:cNvSpPr>
            <a:spLocks/>
          </p:cNvSpPr>
          <p:nvPr/>
        </p:nvSpPr>
        <p:spPr bwMode="auto">
          <a:xfrm>
            <a:off x="4510088" y="3035300"/>
            <a:ext cx="728662" cy="446088"/>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61" name="Freeform 5"/>
          <p:cNvSpPr>
            <a:spLocks/>
          </p:cNvSpPr>
          <p:nvPr/>
        </p:nvSpPr>
        <p:spPr bwMode="auto">
          <a:xfrm>
            <a:off x="4433888" y="3616325"/>
            <a:ext cx="835025" cy="446088"/>
          </a:xfrm>
          <a:custGeom>
            <a:avLst/>
            <a:gdLst>
              <a:gd name="T0" fmla="*/ 2147483647 w 232"/>
              <a:gd name="T1" fmla="*/ 2147483647 h 167"/>
              <a:gd name="T2" fmla="*/ 2147483647 w 232"/>
              <a:gd name="T3" fmla="*/ 2147483647 h 167"/>
              <a:gd name="T4" fmla="*/ 2147483647 w 232"/>
              <a:gd name="T5" fmla="*/ 2147483647 h 167"/>
              <a:gd name="T6" fmla="*/ 2147483647 w 232"/>
              <a:gd name="T7" fmla="*/ 2147483647 h 167"/>
              <a:gd name="T8" fmla="*/ 2147483647 w 232"/>
              <a:gd name="T9" fmla="*/ 2147483647 h 167"/>
              <a:gd name="T10" fmla="*/ 2147483647 w 232"/>
              <a:gd name="T11" fmla="*/ 2147483647 h 167"/>
              <a:gd name="T12" fmla="*/ 2147483647 w 232"/>
              <a:gd name="T13" fmla="*/ 2147483647 h 167"/>
              <a:gd name="T14" fmla="*/ 2147483647 w 232"/>
              <a:gd name="T15" fmla="*/ 2147483647 h 167"/>
              <a:gd name="T16" fmla="*/ 2147483647 w 232"/>
              <a:gd name="T17" fmla="*/ 2147483647 h 167"/>
              <a:gd name="T18" fmla="*/ 2147483647 w 232"/>
              <a:gd name="T19" fmla="*/ 2147483647 h 167"/>
              <a:gd name="T20" fmla="*/ 0 w 232"/>
              <a:gd name="T21" fmla="*/ 2147483647 h 167"/>
              <a:gd name="T22" fmla="*/ 2147483647 w 232"/>
              <a:gd name="T23" fmla="*/ 2147483647 h 167"/>
              <a:gd name="T24" fmla="*/ 2147483647 w 232"/>
              <a:gd name="T25" fmla="*/ 2147483647 h 167"/>
              <a:gd name="T26" fmla="*/ 2147483647 w 232"/>
              <a:gd name="T27" fmla="*/ 2147483647 h 167"/>
              <a:gd name="T28" fmla="*/ 2147483647 w 232"/>
              <a:gd name="T29" fmla="*/ 2147483647 h 167"/>
              <a:gd name="T30" fmla="*/ 2147483647 w 232"/>
              <a:gd name="T31" fmla="*/ 2147483647 h 167"/>
              <a:gd name="T32" fmla="*/ 2147483647 w 232"/>
              <a:gd name="T33" fmla="*/ 2147483647 h 167"/>
              <a:gd name="T34" fmla="*/ 2147483647 w 232"/>
              <a:gd name="T35" fmla="*/ 2147483647 h 167"/>
              <a:gd name="T36" fmla="*/ 2147483647 w 232"/>
              <a:gd name="T37" fmla="*/ 2147483647 h 167"/>
              <a:gd name="T38" fmla="*/ 2147483647 w 232"/>
              <a:gd name="T39" fmla="*/ 2147483647 h 167"/>
              <a:gd name="T40" fmla="*/ 2147483647 w 232"/>
              <a:gd name="T41" fmla="*/ 2147483647 h 167"/>
              <a:gd name="T42" fmla="*/ 2147483647 w 232"/>
              <a:gd name="T43" fmla="*/ 2147483647 h 167"/>
              <a:gd name="T44" fmla="*/ 2147483647 w 232"/>
              <a:gd name="T45" fmla="*/ 2147483647 h 167"/>
              <a:gd name="T46" fmla="*/ 2147483647 w 232"/>
              <a:gd name="T47" fmla="*/ 2147483647 h 167"/>
              <a:gd name="T48" fmla="*/ 2147483647 w 232"/>
              <a:gd name="T49" fmla="*/ 2147483647 h 167"/>
              <a:gd name="T50" fmla="*/ 2147483647 w 232"/>
              <a:gd name="T51" fmla="*/ 2147483647 h 167"/>
              <a:gd name="T52" fmla="*/ 2147483647 w 232"/>
              <a:gd name="T53" fmla="*/ 2147483647 h 167"/>
              <a:gd name="T54" fmla="*/ 2147483647 w 232"/>
              <a:gd name="T55" fmla="*/ 2147483647 h 167"/>
              <a:gd name="T56" fmla="*/ 2147483647 w 232"/>
              <a:gd name="T57" fmla="*/ 2147483647 h 167"/>
              <a:gd name="T58" fmla="*/ 2147483647 w 232"/>
              <a:gd name="T59" fmla="*/ 2147483647 h 167"/>
              <a:gd name="T60" fmla="*/ 2147483647 w 232"/>
              <a:gd name="T61" fmla="*/ 2147483647 h 167"/>
              <a:gd name="T62" fmla="*/ 2147483647 w 232"/>
              <a:gd name="T63" fmla="*/ 2147483647 h 167"/>
              <a:gd name="T64" fmla="*/ 2147483647 w 232"/>
              <a:gd name="T65" fmla="*/ 2147483647 h 167"/>
              <a:gd name="T66" fmla="*/ 2147483647 w 232"/>
              <a:gd name="T67" fmla="*/ 2147483647 h 167"/>
              <a:gd name="T68" fmla="*/ 2147483647 w 232"/>
              <a:gd name="T69" fmla="*/ 2147483647 h 167"/>
              <a:gd name="T70" fmla="*/ 2147483647 w 232"/>
              <a:gd name="T71" fmla="*/ 2147483647 h 167"/>
              <a:gd name="T72" fmla="*/ 2147483647 w 232"/>
              <a:gd name="T73" fmla="*/ 2147483647 h 167"/>
              <a:gd name="T74" fmla="*/ 2147483647 w 232"/>
              <a:gd name="T75" fmla="*/ 2147483647 h 167"/>
              <a:gd name="T76" fmla="*/ 2147483647 w 232"/>
              <a:gd name="T77" fmla="*/ 2147483647 h 167"/>
              <a:gd name="T78" fmla="*/ 2147483647 w 232"/>
              <a:gd name="T79" fmla="*/ 2147483647 h 167"/>
              <a:gd name="T80" fmla="*/ 2147483647 w 232"/>
              <a:gd name="T81" fmla="*/ 2147483647 h 167"/>
              <a:gd name="T82" fmla="*/ 2147483647 w 232"/>
              <a:gd name="T83" fmla="*/ 2147483647 h 167"/>
              <a:gd name="T84" fmla="*/ 2147483647 w 232"/>
              <a:gd name="T85" fmla="*/ 0 h 167"/>
              <a:gd name="T86" fmla="*/ 2147483647 w 232"/>
              <a:gd name="T87" fmla="*/ 0 h 167"/>
              <a:gd name="T88" fmla="*/ 2147483647 w 232"/>
              <a:gd name="T89" fmla="*/ 0 h 167"/>
              <a:gd name="T90" fmla="*/ 2147483647 w 232"/>
              <a:gd name="T91" fmla="*/ 0 h 167"/>
              <a:gd name="T92" fmla="*/ 2147483647 w 232"/>
              <a:gd name="T93" fmla="*/ 0 h 167"/>
              <a:gd name="T94" fmla="*/ 2147483647 w 232"/>
              <a:gd name="T95" fmla="*/ 0 h 167"/>
              <a:gd name="T96" fmla="*/ 2147483647 w 232"/>
              <a:gd name="T97" fmla="*/ 0 h 167"/>
              <a:gd name="T98" fmla="*/ 2147483647 w 232"/>
              <a:gd name="T99" fmla="*/ 0 h 167"/>
              <a:gd name="T100" fmla="*/ 0 w 232"/>
              <a:gd name="T101" fmla="*/ 0 h 167"/>
              <a:gd name="T102" fmla="*/ 2147483647 w 232"/>
              <a:gd name="T103" fmla="*/ 2147483647 h 167"/>
              <a:gd name="T104" fmla="*/ 2147483647 w 232"/>
              <a:gd name="T105" fmla="*/ 2147483647 h 167"/>
              <a:gd name="T106" fmla="*/ 2147483647 w 232"/>
              <a:gd name="T107" fmla="*/ 2147483647 h 167"/>
              <a:gd name="T108" fmla="*/ 2147483647 w 232"/>
              <a:gd name="T109" fmla="*/ 2147483647 h 167"/>
              <a:gd name="T110" fmla="*/ 2147483647 w 232"/>
              <a:gd name="T111" fmla="*/ 2147483647 h 167"/>
              <a:gd name="T112" fmla="*/ 2147483647 w 232"/>
              <a:gd name="T113" fmla="*/ 2147483647 h 167"/>
              <a:gd name="T114" fmla="*/ 2147483647 w 232"/>
              <a:gd name="T115" fmla="*/ 2147483647 h 167"/>
              <a:gd name="T116" fmla="*/ 2147483647 w 232"/>
              <a:gd name="T117" fmla="*/ 2147483647 h 167"/>
              <a:gd name="T118" fmla="*/ 2147483647 w 232"/>
              <a:gd name="T119" fmla="*/ 2147483647 h 167"/>
              <a:gd name="T120" fmla="*/ 2147483647 w 232"/>
              <a:gd name="T121" fmla="*/ 2147483647 h 167"/>
              <a:gd name="T122" fmla="*/ 2147483647 w 232"/>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167"/>
              <a:gd name="T188" fmla="*/ 232 w 232"/>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62" name="Freeform 6"/>
          <p:cNvSpPr>
            <a:spLocks/>
          </p:cNvSpPr>
          <p:nvPr/>
        </p:nvSpPr>
        <p:spPr bwMode="auto">
          <a:xfrm>
            <a:off x="4379913" y="3068638"/>
            <a:ext cx="115887" cy="88900"/>
          </a:xfrm>
          <a:custGeom>
            <a:avLst/>
            <a:gdLst>
              <a:gd name="T0" fmla="*/ 0 w 32"/>
              <a:gd name="T1" fmla="*/ 0 h 33"/>
              <a:gd name="T2" fmla="*/ 0 w 32"/>
              <a:gd name="T3" fmla="*/ 2147483647 h 33"/>
              <a:gd name="T4" fmla="*/ 2147483647 w 32"/>
              <a:gd name="T5" fmla="*/ 2147483647 h 33"/>
              <a:gd name="T6" fmla="*/ 0 w 32"/>
              <a:gd name="T7" fmla="*/ 0 h 33"/>
              <a:gd name="T8" fmla="*/ 0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0"/>
                </a:moveTo>
                <a:lnTo>
                  <a:pt x="0" y="33"/>
                </a:lnTo>
                <a:lnTo>
                  <a:pt x="32" y="18"/>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63" name="Line 7"/>
          <p:cNvSpPr>
            <a:spLocks noChangeShapeType="1"/>
          </p:cNvSpPr>
          <p:nvPr/>
        </p:nvSpPr>
        <p:spPr bwMode="auto">
          <a:xfrm flipH="1" flipV="1">
            <a:off x="3514725" y="3087688"/>
            <a:ext cx="904875" cy="238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4" name="Freeform 8"/>
          <p:cNvSpPr>
            <a:spLocks/>
          </p:cNvSpPr>
          <p:nvPr/>
        </p:nvSpPr>
        <p:spPr bwMode="auto">
          <a:xfrm>
            <a:off x="4379913" y="3352800"/>
            <a:ext cx="115887" cy="88900"/>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7"/>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65" name="Line 9"/>
          <p:cNvSpPr>
            <a:spLocks noChangeShapeType="1"/>
          </p:cNvSpPr>
          <p:nvPr/>
        </p:nvSpPr>
        <p:spPr bwMode="auto">
          <a:xfrm flipH="1">
            <a:off x="5245100" y="3254375"/>
            <a:ext cx="53657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6" name="Freeform 10"/>
          <p:cNvSpPr>
            <a:spLocks/>
          </p:cNvSpPr>
          <p:nvPr/>
        </p:nvSpPr>
        <p:spPr bwMode="auto">
          <a:xfrm>
            <a:off x="4351338" y="3651250"/>
            <a:ext cx="119062" cy="87313"/>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6"/>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67" name="Line 11"/>
          <p:cNvSpPr>
            <a:spLocks noChangeShapeType="1"/>
          </p:cNvSpPr>
          <p:nvPr/>
        </p:nvSpPr>
        <p:spPr bwMode="auto">
          <a:xfrm flipH="1">
            <a:off x="3789363" y="3694113"/>
            <a:ext cx="601662"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8" name="Freeform 12"/>
          <p:cNvSpPr>
            <a:spLocks/>
          </p:cNvSpPr>
          <p:nvPr/>
        </p:nvSpPr>
        <p:spPr bwMode="auto">
          <a:xfrm>
            <a:off x="4351338" y="3933825"/>
            <a:ext cx="119062"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69" name="Line 13"/>
          <p:cNvSpPr>
            <a:spLocks noChangeShapeType="1"/>
          </p:cNvSpPr>
          <p:nvPr/>
        </p:nvSpPr>
        <p:spPr bwMode="auto">
          <a:xfrm flipH="1">
            <a:off x="3962400" y="3975100"/>
            <a:ext cx="42862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70" name="Line 14"/>
          <p:cNvSpPr>
            <a:spLocks noChangeShapeType="1"/>
          </p:cNvSpPr>
          <p:nvPr/>
        </p:nvSpPr>
        <p:spPr bwMode="auto">
          <a:xfrm flipH="1">
            <a:off x="5268913" y="3835400"/>
            <a:ext cx="512762"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71" name="Freeform 15"/>
          <p:cNvSpPr>
            <a:spLocks/>
          </p:cNvSpPr>
          <p:nvPr/>
        </p:nvSpPr>
        <p:spPr bwMode="auto">
          <a:xfrm>
            <a:off x="5781675" y="3001963"/>
            <a:ext cx="527050" cy="2703512"/>
          </a:xfrm>
          <a:custGeom>
            <a:avLst/>
            <a:gdLst>
              <a:gd name="T0" fmla="*/ 0 w 146"/>
              <a:gd name="T1" fmla="*/ 2147483647 h 1009"/>
              <a:gd name="T2" fmla="*/ 2147483647 w 146"/>
              <a:gd name="T3" fmla="*/ 2147483647 h 1009"/>
              <a:gd name="T4" fmla="*/ 2147483647 w 146"/>
              <a:gd name="T5" fmla="*/ 2147483647 h 1009"/>
              <a:gd name="T6" fmla="*/ 2147483647 w 146"/>
              <a:gd name="T7" fmla="*/ 2147483647 h 1009"/>
              <a:gd name="T8" fmla="*/ 2147483647 w 146"/>
              <a:gd name="T9" fmla="*/ 2147483647 h 1009"/>
              <a:gd name="T10" fmla="*/ 2147483647 w 146"/>
              <a:gd name="T11" fmla="*/ 2147483647 h 1009"/>
              <a:gd name="T12" fmla="*/ 2147483647 w 146"/>
              <a:gd name="T13" fmla="*/ 2147483647 h 1009"/>
              <a:gd name="T14" fmla="*/ 2147483647 w 146"/>
              <a:gd name="T15" fmla="*/ 2147483647 h 1009"/>
              <a:gd name="T16" fmla="*/ 2147483647 w 146"/>
              <a:gd name="T17" fmla="*/ 2147483647 h 1009"/>
              <a:gd name="T18" fmla="*/ 2147483647 w 146"/>
              <a:gd name="T19" fmla="*/ 0 h 1009"/>
              <a:gd name="T20" fmla="*/ 2147483647 w 146"/>
              <a:gd name="T21" fmla="*/ 0 h 1009"/>
              <a:gd name="T22" fmla="*/ 2147483647 w 146"/>
              <a:gd name="T23" fmla="*/ 0 h 1009"/>
              <a:gd name="T24" fmla="*/ 2147483647 w 146"/>
              <a:gd name="T25" fmla="*/ 2147483647 h 1009"/>
              <a:gd name="T26" fmla="*/ 2147483647 w 146"/>
              <a:gd name="T27" fmla="*/ 2147483647 h 1009"/>
              <a:gd name="T28" fmla="*/ 2147483647 w 146"/>
              <a:gd name="T29" fmla="*/ 2147483647 h 1009"/>
              <a:gd name="T30" fmla="*/ 2147483647 w 146"/>
              <a:gd name="T31" fmla="*/ 2147483647 h 1009"/>
              <a:gd name="T32" fmla="*/ 2147483647 w 146"/>
              <a:gd name="T33" fmla="*/ 2147483647 h 1009"/>
              <a:gd name="T34" fmla="*/ 2147483647 w 146"/>
              <a:gd name="T35" fmla="*/ 2147483647 h 1009"/>
              <a:gd name="T36" fmla="*/ 2147483647 w 146"/>
              <a:gd name="T37" fmla="*/ 2147483647 h 1009"/>
              <a:gd name="T38" fmla="*/ 2147483647 w 146"/>
              <a:gd name="T39" fmla="*/ 2147483647 h 1009"/>
              <a:gd name="T40" fmla="*/ 2147483647 w 146"/>
              <a:gd name="T41" fmla="*/ 2147483647 h 1009"/>
              <a:gd name="T42" fmla="*/ 2147483647 w 146"/>
              <a:gd name="T43" fmla="*/ 2147483647 h 1009"/>
              <a:gd name="T44" fmla="*/ 2147483647 w 146"/>
              <a:gd name="T45" fmla="*/ 2147483647 h 1009"/>
              <a:gd name="T46" fmla="*/ 2147483647 w 146"/>
              <a:gd name="T47" fmla="*/ 2147483647 h 1009"/>
              <a:gd name="T48" fmla="*/ 2147483647 w 146"/>
              <a:gd name="T49" fmla="*/ 2147483647 h 1009"/>
              <a:gd name="T50" fmla="*/ 2147483647 w 146"/>
              <a:gd name="T51" fmla="*/ 2147483647 h 1009"/>
              <a:gd name="T52" fmla="*/ 2147483647 w 146"/>
              <a:gd name="T53" fmla="*/ 2147483647 h 1009"/>
              <a:gd name="T54" fmla="*/ 2147483647 w 146"/>
              <a:gd name="T55" fmla="*/ 2147483647 h 1009"/>
              <a:gd name="T56" fmla="*/ 2147483647 w 146"/>
              <a:gd name="T57" fmla="*/ 2147483647 h 1009"/>
              <a:gd name="T58" fmla="*/ 2147483647 w 146"/>
              <a:gd name="T59" fmla="*/ 2147483647 h 1009"/>
              <a:gd name="T60" fmla="*/ 2147483647 w 146"/>
              <a:gd name="T61" fmla="*/ 2147483647 h 1009"/>
              <a:gd name="T62" fmla="*/ 2147483647 w 146"/>
              <a:gd name="T63" fmla="*/ 2147483647 h 1009"/>
              <a:gd name="T64" fmla="*/ 2147483647 w 146"/>
              <a:gd name="T65" fmla="*/ 2147483647 h 1009"/>
              <a:gd name="T66" fmla="*/ 2147483647 w 146"/>
              <a:gd name="T67" fmla="*/ 2147483647 h 1009"/>
              <a:gd name="T68" fmla="*/ 2147483647 w 146"/>
              <a:gd name="T69" fmla="*/ 2147483647 h 1009"/>
              <a:gd name="T70" fmla="*/ 2147483647 w 146"/>
              <a:gd name="T71" fmla="*/ 2147483647 h 1009"/>
              <a:gd name="T72" fmla="*/ 2147483647 w 146"/>
              <a:gd name="T73" fmla="*/ 2147483647 h 1009"/>
              <a:gd name="T74" fmla="*/ 2147483647 w 146"/>
              <a:gd name="T75" fmla="*/ 2147483647 h 1009"/>
              <a:gd name="T76" fmla="*/ 2147483647 w 146"/>
              <a:gd name="T77" fmla="*/ 2147483647 h 1009"/>
              <a:gd name="T78" fmla="*/ 2147483647 w 146"/>
              <a:gd name="T79" fmla="*/ 2147483647 h 1009"/>
              <a:gd name="T80" fmla="*/ 2147483647 w 146"/>
              <a:gd name="T81" fmla="*/ 2147483647 h 1009"/>
              <a:gd name="T82" fmla="*/ 2147483647 w 146"/>
              <a:gd name="T83" fmla="*/ 2147483647 h 1009"/>
              <a:gd name="T84" fmla="*/ 2147483647 w 146"/>
              <a:gd name="T85" fmla="*/ 2147483647 h 1009"/>
              <a:gd name="T86" fmla="*/ 2147483647 w 146"/>
              <a:gd name="T87" fmla="*/ 2147483647 h 10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009"/>
              <a:gd name="T134" fmla="*/ 146 w 146"/>
              <a:gd name="T135" fmla="*/ 1009 h 10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72" name="Rectangle 16"/>
          <p:cNvSpPr>
            <a:spLocks noChangeArrowheads="1"/>
          </p:cNvSpPr>
          <p:nvPr/>
        </p:nvSpPr>
        <p:spPr bwMode="auto">
          <a:xfrm>
            <a:off x="5846763" y="31575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19473" name="Freeform 18"/>
          <p:cNvSpPr>
            <a:spLocks/>
          </p:cNvSpPr>
          <p:nvPr/>
        </p:nvSpPr>
        <p:spPr bwMode="auto">
          <a:xfrm>
            <a:off x="6697663" y="4303713"/>
            <a:ext cx="117475" cy="93662"/>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74" name="Line 19"/>
          <p:cNvSpPr>
            <a:spLocks noChangeShapeType="1"/>
          </p:cNvSpPr>
          <p:nvPr/>
        </p:nvSpPr>
        <p:spPr bwMode="auto">
          <a:xfrm flipH="1">
            <a:off x="6308725" y="4352925"/>
            <a:ext cx="427038"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75" name="Rectangle 20"/>
          <p:cNvSpPr>
            <a:spLocks noChangeArrowheads="1"/>
          </p:cNvSpPr>
          <p:nvPr/>
        </p:nvSpPr>
        <p:spPr bwMode="auto">
          <a:xfrm>
            <a:off x="5762625" y="2057400"/>
            <a:ext cx="1347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Operation</a:t>
            </a:r>
          </a:p>
        </p:txBody>
      </p:sp>
      <p:sp>
        <p:nvSpPr>
          <p:cNvPr id="19476" name="Line 21"/>
          <p:cNvSpPr>
            <a:spLocks noChangeShapeType="1"/>
          </p:cNvSpPr>
          <p:nvPr/>
        </p:nvSpPr>
        <p:spPr bwMode="auto">
          <a:xfrm flipH="1" flipV="1">
            <a:off x="6008688" y="238601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77" name="Freeform 22"/>
          <p:cNvSpPr>
            <a:spLocks/>
          </p:cNvSpPr>
          <p:nvPr/>
        </p:nvSpPr>
        <p:spPr bwMode="auto">
          <a:xfrm>
            <a:off x="3906838" y="3933825"/>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19478" name="Freeform 23"/>
          <p:cNvSpPr>
            <a:spLocks/>
          </p:cNvSpPr>
          <p:nvPr/>
        </p:nvSpPr>
        <p:spPr bwMode="auto">
          <a:xfrm>
            <a:off x="3694113" y="3128963"/>
            <a:ext cx="119062"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0 h 33"/>
              <a:gd name="T40" fmla="*/ 2147483647 w 33"/>
              <a:gd name="T41" fmla="*/ 0 h 33"/>
              <a:gd name="T42" fmla="*/ 2147483647 w 33"/>
              <a:gd name="T43" fmla="*/ 0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19479" name="Rectangle 24"/>
          <p:cNvSpPr>
            <a:spLocks noChangeArrowheads="1"/>
          </p:cNvSpPr>
          <p:nvPr/>
        </p:nvSpPr>
        <p:spPr bwMode="auto">
          <a:xfrm>
            <a:off x="5846763" y="373380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19480" name="Line 25"/>
          <p:cNvSpPr>
            <a:spLocks noChangeShapeType="1"/>
          </p:cNvSpPr>
          <p:nvPr/>
        </p:nvSpPr>
        <p:spPr bwMode="auto">
          <a:xfrm flipH="1">
            <a:off x="5222875" y="4638675"/>
            <a:ext cx="5588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81" name="Freeform 26"/>
          <p:cNvSpPr>
            <a:spLocks/>
          </p:cNvSpPr>
          <p:nvPr/>
        </p:nvSpPr>
        <p:spPr bwMode="auto">
          <a:xfrm>
            <a:off x="4397375" y="4421188"/>
            <a:ext cx="120650" cy="8890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82" name="Freeform 27"/>
          <p:cNvSpPr>
            <a:spLocks/>
          </p:cNvSpPr>
          <p:nvPr/>
        </p:nvSpPr>
        <p:spPr bwMode="auto">
          <a:xfrm>
            <a:off x="4397375" y="4767263"/>
            <a:ext cx="120650"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83" name="Line 28"/>
          <p:cNvSpPr>
            <a:spLocks noChangeShapeType="1"/>
          </p:cNvSpPr>
          <p:nvPr/>
        </p:nvSpPr>
        <p:spPr bwMode="auto">
          <a:xfrm flipH="1">
            <a:off x="3443288" y="4806950"/>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84" name="Freeform 29"/>
          <p:cNvSpPr>
            <a:spLocks/>
          </p:cNvSpPr>
          <p:nvPr/>
        </p:nvSpPr>
        <p:spPr bwMode="auto">
          <a:xfrm>
            <a:off x="3962400" y="3398838"/>
            <a:ext cx="457200" cy="1414462"/>
          </a:xfrm>
          <a:custGeom>
            <a:avLst/>
            <a:gdLst>
              <a:gd name="T0" fmla="*/ 2147483647 w 127"/>
              <a:gd name="T1" fmla="*/ 0 h 528"/>
              <a:gd name="T2" fmla="*/ 0 w 127"/>
              <a:gd name="T3" fmla="*/ 0 h 528"/>
              <a:gd name="T4" fmla="*/ 0 w 127"/>
              <a:gd name="T5" fmla="*/ 2147483647 h 528"/>
              <a:gd name="T6" fmla="*/ 0 60000 65536"/>
              <a:gd name="T7" fmla="*/ 0 60000 65536"/>
              <a:gd name="T8" fmla="*/ 0 60000 65536"/>
              <a:gd name="T9" fmla="*/ 0 w 127"/>
              <a:gd name="T10" fmla="*/ 0 h 528"/>
              <a:gd name="T11" fmla="*/ 127 w 127"/>
              <a:gd name="T12" fmla="*/ 528 h 528"/>
            </a:gdLst>
            <a:ahLst/>
            <a:cxnLst>
              <a:cxn ang="T6">
                <a:pos x="T0" y="T1"/>
              </a:cxn>
              <a:cxn ang="T7">
                <a:pos x="T2" y="T3"/>
              </a:cxn>
              <a:cxn ang="T8">
                <a:pos x="T4" y="T5"/>
              </a:cxn>
            </a:cxnLst>
            <a:rect l="T9" t="T10" r="T11" b="T12"/>
            <a:pathLst>
              <a:path w="127" h="528">
                <a:moveTo>
                  <a:pt x="127"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85" name="Freeform 30"/>
          <p:cNvSpPr>
            <a:spLocks/>
          </p:cNvSpPr>
          <p:nvPr/>
        </p:nvSpPr>
        <p:spPr bwMode="auto">
          <a:xfrm>
            <a:off x="3906838" y="4767263"/>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19486" name="Freeform 31"/>
          <p:cNvSpPr>
            <a:spLocks/>
          </p:cNvSpPr>
          <p:nvPr/>
        </p:nvSpPr>
        <p:spPr bwMode="auto">
          <a:xfrm>
            <a:off x="3773488" y="3111500"/>
            <a:ext cx="630237" cy="1358900"/>
          </a:xfrm>
          <a:custGeom>
            <a:avLst/>
            <a:gdLst>
              <a:gd name="T0" fmla="*/ 0 w 175"/>
              <a:gd name="T1" fmla="*/ 0 h 507"/>
              <a:gd name="T2" fmla="*/ 0 w 175"/>
              <a:gd name="T3" fmla="*/ 2147483647 h 507"/>
              <a:gd name="T4" fmla="*/ 2147483647 w 175"/>
              <a:gd name="T5" fmla="*/ 2147483647 h 507"/>
              <a:gd name="T6" fmla="*/ 0 60000 65536"/>
              <a:gd name="T7" fmla="*/ 0 60000 65536"/>
              <a:gd name="T8" fmla="*/ 0 60000 65536"/>
              <a:gd name="T9" fmla="*/ 0 w 175"/>
              <a:gd name="T10" fmla="*/ 0 h 507"/>
              <a:gd name="T11" fmla="*/ 175 w 175"/>
              <a:gd name="T12" fmla="*/ 507 h 507"/>
            </a:gdLst>
            <a:ahLst/>
            <a:cxnLst>
              <a:cxn ang="T6">
                <a:pos x="T0" y="T1"/>
              </a:cxn>
              <a:cxn ang="T7">
                <a:pos x="T2" y="T3"/>
              </a:cxn>
              <a:cxn ang="T8">
                <a:pos x="T4" y="T5"/>
              </a:cxn>
            </a:cxnLst>
            <a:rect l="T9" t="T10" r="T11" b="T12"/>
            <a:pathLst>
              <a:path w="175" h="507">
                <a:moveTo>
                  <a:pt x="0" y="0"/>
                </a:moveTo>
                <a:lnTo>
                  <a:pt x="0" y="507"/>
                </a:lnTo>
                <a:lnTo>
                  <a:pt x="175" y="50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87" name="Freeform 32"/>
          <p:cNvSpPr>
            <a:spLocks/>
          </p:cNvSpPr>
          <p:nvPr/>
        </p:nvSpPr>
        <p:spPr bwMode="auto">
          <a:xfrm>
            <a:off x="3735388" y="3651250"/>
            <a:ext cx="119062" cy="87313"/>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0 h 33"/>
              <a:gd name="T38" fmla="*/ 2147483647 w 33"/>
              <a:gd name="T39" fmla="*/ 0 h 33"/>
              <a:gd name="T40" fmla="*/ 2147483647 w 33"/>
              <a:gd name="T41" fmla="*/ 0 h 33"/>
              <a:gd name="T42" fmla="*/ 2147483647 w 33"/>
              <a:gd name="T43" fmla="*/ 0 h 33"/>
              <a:gd name="T44" fmla="*/ 2147483647 w 33"/>
              <a:gd name="T45" fmla="*/ 0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19488" name="Freeform 33"/>
          <p:cNvSpPr>
            <a:spLocks/>
          </p:cNvSpPr>
          <p:nvPr/>
        </p:nvSpPr>
        <p:spPr bwMode="auto">
          <a:xfrm>
            <a:off x="4876800" y="2611438"/>
            <a:ext cx="566738" cy="1692275"/>
          </a:xfrm>
          <a:custGeom>
            <a:avLst/>
            <a:gdLst>
              <a:gd name="T0" fmla="*/ 2147483647 w 157"/>
              <a:gd name="T1" fmla="*/ 0 h 632"/>
              <a:gd name="T2" fmla="*/ 2147483647 w 157"/>
              <a:gd name="T3" fmla="*/ 2147483647 h 632"/>
              <a:gd name="T4" fmla="*/ 0 w 157"/>
              <a:gd name="T5" fmla="*/ 2147483647 h 632"/>
              <a:gd name="T6" fmla="*/ 0 w 157"/>
              <a:gd name="T7" fmla="*/ 2147483647 h 632"/>
              <a:gd name="T8" fmla="*/ 0 60000 65536"/>
              <a:gd name="T9" fmla="*/ 0 60000 65536"/>
              <a:gd name="T10" fmla="*/ 0 60000 65536"/>
              <a:gd name="T11" fmla="*/ 0 60000 65536"/>
              <a:gd name="T12" fmla="*/ 0 w 157"/>
              <a:gd name="T13" fmla="*/ 0 h 632"/>
              <a:gd name="T14" fmla="*/ 157 w 157"/>
              <a:gd name="T15" fmla="*/ 632 h 632"/>
            </a:gdLst>
            <a:ahLst/>
            <a:cxnLst>
              <a:cxn ang="T8">
                <a:pos x="T0" y="T1"/>
              </a:cxn>
              <a:cxn ang="T9">
                <a:pos x="T2" y="T3"/>
              </a:cxn>
              <a:cxn ang="T10">
                <a:pos x="T4" y="T5"/>
              </a:cxn>
              <a:cxn ang="T11">
                <a:pos x="T6" y="T7"/>
              </a:cxn>
            </a:cxnLst>
            <a:rect l="T12" t="T13" r="T14" b="T15"/>
            <a:pathLst>
              <a:path w="157" h="632">
                <a:moveTo>
                  <a:pt x="157" y="0"/>
                </a:moveTo>
                <a:lnTo>
                  <a:pt x="157"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89" name="Freeform 34"/>
          <p:cNvSpPr>
            <a:spLocks/>
          </p:cNvSpPr>
          <p:nvPr/>
        </p:nvSpPr>
        <p:spPr bwMode="auto">
          <a:xfrm>
            <a:off x="4814888" y="4284663"/>
            <a:ext cx="117475" cy="85725"/>
          </a:xfrm>
          <a:custGeom>
            <a:avLst/>
            <a:gdLst>
              <a:gd name="T0" fmla="*/ 2147483647 w 32"/>
              <a:gd name="T1" fmla="*/ 0 h 32"/>
              <a:gd name="T2" fmla="*/ 0 w 32"/>
              <a:gd name="T3" fmla="*/ 2147483647 h 32"/>
              <a:gd name="T4" fmla="*/ 2147483647 w 32"/>
              <a:gd name="T5" fmla="*/ 2147483647 h 32"/>
              <a:gd name="T6" fmla="*/ 2147483647 w 32"/>
              <a:gd name="T7" fmla="*/ 2147483647 h 32"/>
              <a:gd name="T8" fmla="*/ 2147483647 w 32"/>
              <a:gd name="T9" fmla="*/ 2147483647 h 32"/>
              <a:gd name="T10" fmla="*/ 2147483647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32" y="0"/>
                </a:moveTo>
                <a:lnTo>
                  <a:pt x="0" y="1"/>
                </a:lnTo>
                <a:lnTo>
                  <a:pt x="17" y="32"/>
                </a:lnTo>
                <a:lnTo>
                  <a:pt x="32" y="1"/>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19490" name="Line 35"/>
          <p:cNvSpPr>
            <a:spLocks noChangeShapeType="1"/>
          </p:cNvSpPr>
          <p:nvPr/>
        </p:nvSpPr>
        <p:spPr bwMode="auto">
          <a:xfrm flipV="1">
            <a:off x="4870450" y="4895850"/>
            <a:ext cx="6350" cy="11176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91" name="Freeform 36"/>
          <p:cNvSpPr>
            <a:spLocks/>
          </p:cNvSpPr>
          <p:nvPr/>
        </p:nvSpPr>
        <p:spPr bwMode="auto">
          <a:xfrm>
            <a:off x="4532313" y="4381500"/>
            <a:ext cx="690562" cy="514350"/>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0" y="192"/>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19492" name="Group 37"/>
          <p:cNvGrpSpPr>
            <a:grpSpLocks/>
          </p:cNvGrpSpPr>
          <p:nvPr/>
        </p:nvGrpSpPr>
        <p:grpSpPr bwMode="auto">
          <a:xfrm>
            <a:off x="1320800" y="4365625"/>
            <a:ext cx="2116138" cy="900113"/>
            <a:chOff x="832" y="2750"/>
            <a:chExt cx="1333" cy="567"/>
          </a:xfrm>
        </p:grpSpPr>
        <p:sp>
          <p:nvSpPr>
            <p:cNvPr id="19527" name="Freeform 38"/>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28" name="Freeform 39"/>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29" name="Freeform 40"/>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30" name="Freeform 41"/>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31" name="Rectangle 42"/>
            <p:cNvSpPr>
              <a:spLocks noChangeArrowheads="1"/>
            </p:cNvSpPr>
            <p:nvPr/>
          </p:nvSpPr>
          <p:spPr bwMode="auto">
            <a:xfrm>
              <a:off x="1895" y="2846"/>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19532" name="Rectangle 43"/>
            <p:cNvSpPr>
              <a:spLocks noChangeArrowheads="1"/>
            </p:cNvSpPr>
            <p:nvPr/>
          </p:nvSpPr>
          <p:spPr bwMode="auto">
            <a:xfrm>
              <a:off x="1895" y="3089"/>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19533"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34"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35" name="Freeform 46"/>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19536" name="Rectangle 47"/>
            <p:cNvSpPr>
              <a:spLocks noChangeArrowheads="1"/>
            </p:cNvSpPr>
            <p:nvPr/>
          </p:nvSpPr>
          <p:spPr bwMode="auto">
            <a:xfrm>
              <a:off x="832" y="2784"/>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b</a:t>
              </a:r>
              <a:endParaRPr kumimoji="1" lang="en-US" altLang="zh-TW" sz="2000" b="1">
                <a:latin typeface="Century Gothic" pitchFamily="34" charset="0"/>
              </a:endParaRPr>
            </a:p>
          </p:txBody>
        </p:sp>
      </p:grpSp>
      <p:sp>
        <p:nvSpPr>
          <p:cNvPr id="19493" name="Rectangle 48"/>
          <p:cNvSpPr>
            <a:spLocks noChangeArrowheads="1"/>
          </p:cNvSpPr>
          <p:nvPr/>
        </p:nvSpPr>
        <p:spPr bwMode="auto">
          <a:xfrm>
            <a:off x="5846763" y="45402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2</a:t>
            </a:r>
            <a:endParaRPr kumimoji="1" lang="zh-TW" altLang="en-US" sz="2000" b="1">
              <a:latin typeface="Century Gothic" pitchFamily="34" charset="0"/>
            </a:endParaRPr>
          </a:p>
        </p:txBody>
      </p:sp>
      <p:sp>
        <p:nvSpPr>
          <p:cNvPr id="19494" name="Freeform 50"/>
          <p:cNvSpPr>
            <a:spLocks/>
          </p:cNvSpPr>
          <p:nvPr/>
        </p:nvSpPr>
        <p:spPr bwMode="auto">
          <a:xfrm>
            <a:off x="1803400" y="2744788"/>
            <a:ext cx="4678363" cy="3089275"/>
          </a:xfrm>
          <a:custGeom>
            <a:avLst/>
            <a:gdLst>
              <a:gd name="T0" fmla="*/ 2147483647 w 1298"/>
              <a:gd name="T1" fmla="*/ 2147483647 h 1153"/>
              <a:gd name="T2" fmla="*/ 2147483647 w 1298"/>
              <a:gd name="T3" fmla="*/ 0 h 1153"/>
              <a:gd name="T4" fmla="*/ 0 w 1298"/>
              <a:gd name="T5" fmla="*/ 0 h 1153"/>
              <a:gd name="T6" fmla="*/ 0 w 1298"/>
              <a:gd name="T7" fmla="*/ 2147483647 h 1153"/>
              <a:gd name="T8" fmla="*/ 2147483647 w 1298"/>
              <a:gd name="T9" fmla="*/ 2147483647 h 1153"/>
              <a:gd name="T10" fmla="*/ 2147483647 w 1298"/>
              <a:gd name="T11" fmla="*/ 2147483647 h 1153"/>
              <a:gd name="T12" fmla="*/ 0 60000 65536"/>
              <a:gd name="T13" fmla="*/ 0 60000 65536"/>
              <a:gd name="T14" fmla="*/ 0 60000 65536"/>
              <a:gd name="T15" fmla="*/ 0 60000 65536"/>
              <a:gd name="T16" fmla="*/ 0 60000 65536"/>
              <a:gd name="T17" fmla="*/ 0 60000 65536"/>
              <a:gd name="T18" fmla="*/ 0 w 1298"/>
              <a:gd name="T19" fmla="*/ 0 h 1153"/>
              <a:gd name="T20" fmla="*/ 1298 w 1298"/>
              <a:gd name="T21" fmla="*/ 1153 h 1153"/>
            </a:gdLst>
            <a:ahLst/>
            <a:cxnLst>
              <a:cxn ang="T12">
                <a:pos x="T0" y="T1"/>
              </a:cxn>
              <a:cxn ang="T13">
                <a:pos x="T2" y="T3"/>
              </a:cxn>
              <a:cxn ang="T14">
                <a:pos x="T4" y="T5"/>
              </a:cxn>
              <a:cxn ang="T15">
                <a:pos x="T6" y="T7"/>
              </a:cxn>
              <a:cxn ang="T16">
                <a:pos x="T8" y="T9"/>
              </a:cxn>
              <a:cxn ang="T17">
                <a:pos x="T10" y="T11"/>
              </a:cxn>
            </a:cxnLst>
            <a:rect l="T18" t="T19" r="T20" b="T21"/>
            <a:pathLst>
              <a:path w="1298" h="1153">
                <a:moveTo>
                  <a:pt x="1298" y="1151"/>
                </a:moveTo>
                <a:lnTo>
                  <a:pt x="1298" y="0"/>
                </a:lnTo>
                <a:lnTo>
                  <a:pt x="0" y="0"/>
                </a:lnTo>
                <a:lnTo>
                  <a:pt x="0" y="1153"/>
                </a:lnTo>
                <a:lnTo>
                  <a:pt x="1298" y="115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95" name="Rectangle 51"/>
          <p:cNvSpPr>
            <a:spLocks noChangeArrowheads="1"/>
          </p:cNvSpPr>
          <p:nvPr/>
        </p:nvSpPr>
        <p:spPr bwMode="auto">
          <a:xfrm>
            <a:off x="5310188" y="61023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800">
              <a:latin typeface="Arial" pitchFamily="34" charset="0"/>
            </a:endParaRPr>
          </a:p>
        </p:txBody>
      </p:sp>
      <p:sp>
        <p:nvSpPr>
          <p:cNvPr id="19496" name="Line 53"/>
          <p:cNvSpPr>
            <a:spLocks noChangeShapeType="1"/>
          </p:cNvSpPr>
          <p:nvPr/>
        </p:nvSpPr>
        <p:spPr bwMode="auto">
          <a:xfrm flipV="1">
            <a:off x="3219450" y="1798638"/>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497" name="Line 54"/>
          <p:cNvSpPr>
            <a:spLocks noChangeShapeType="1"/>
          </p:cNvSpPr>
          <p:nvPr/>
        </p:nvSpPr>
        <p:spPr bwMode="auto">
          <a:xfrm flipV="1">
            <a:off x="3219450" y="1798638"/>
            <a:ext cx="4457700"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498" name="Line 57"/>
          <p:cNvSpPr>
            <a:spLocks noChangeShapeType="1"/>
          </p:cNvSpPr>
          <p:nvPr/>
        </p:nvSpPr>
        <p:spPr bwMode="auto">
          <a:xfrm flipV="1">
            <a:off x="6026150" y="1944688"/>
            <a:ext cx="0" cy="1524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499" name="Line 58"/>
          <p:cNvSpPr>
            <a:spLocks noChangeShapeType="1"/>
          </p:cNvSpPr>
          <p:nvPr/>
        </p:nvSpPr>
        <p:spPr bwMode="auto">
          <a:xfrm>
            <a:off x="6026150" y="1944688"/>
            <a:ext cx="1651000" cy="635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00" name="Text Box 59"/>
          <p:cNvSpPr txBox="1">
            <a:spLocks noChangeArrowheads="1"/>
          </p:cNvSpPr>
          <p:nvPr/>
        </p:nvSpPr>
        <p:spPr bwMode="auto">
          <a:xfrm>
            <a:off x="7742238" y="1676400"/>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kumimoji="1" lang="en-US" altLang="zh-TW" sz="2000" b="1">
                <a:solidFill>
                  <a:schemeClr val="accent2"/>
                </a:solidFill>
                <a:latin typeface="Century Gothic" pitchFamily="34" charset="0"/>
              </a:rPr>
              <a:t>ALUop</a:t>
            </a:r>
            <a:endParaRPr kumimoji="1" lang="en-US" altLang="zh-TW" sz="2000" b="1">
              <a:latin typeface="Century Gothic" pitchFamily="34" charset="0"/>
            </a:endParaRPr>
          </a:p>
        </p:txBody>
      </p:sp>
      <p:sp>
        <p:nvSpPr>
          <p:cNvPr id="19501" name="Line 60"/>
          <p:cNvSpPr>
            <a:spLocks noChangeShapeType="1"/>
          </p:cNvSpPr>
          <p:nvPr/>
        </p:nvSpPr>
        <p:spPr bwMode="auto">
          <a:xfrm>
            <a:off x="4787900" y="4687888"/>
            <a:ext cx="165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02" name="Line 61"/>
          <p:cNvSpPr>
            <a:spLocks noChangeShapeType="1"/>
          </p:cNvSpPr>
          <p:nvPr/>
        </p:nvSpPr>
        <p:spPr bwMode="auto">
          <a:xfrm>
            <a:off x="4870450" y="4611688"/>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03" name="Rectangle 62"/>
          <p:cNvSpPr>
            <a:spLocks noChangeArrowheads="1"/>
          </p:cNvSpPr>
          <p:nvPr/>
        </p:nvSpPr>
        <p:spPr bwMode="auto">
          <a:xfrm>
            <a:off x="660400" y="1200150"/>
            <a:ext cx="866775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A nor B = (not A) and (not B) </a:t>
            </a:r>
          </a:p>
        </p:txBody>
      </p:sp>
      <p:sp>
        <p:nvSpPr>
          <p:cNvPr id="19504" name="Rectangle 64"/>
          <p:cNvSpPr>
            <a:spLocks noChangeArrowheads="1"/>
          </p:cNvSpPr>
          <p:nvPr/>
        </p:nvSpPr>
        <p:spPr bwMode="auto">
          <a:xfrm>
            <a:off x="6892925" y="41910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Result</a:t>
            </a:r>
            <a:endParaRPr kumimoji="1" lang="en-US" altLang="zh-TW" sz="2000" b="1">
              <a:latin typeface="Century Gothic" pitchFamily="34" charset="0"/>
            </a:endParaRPr>
          </a:p>
        </p:txBody>
      </p:sp>
      <p:sp>
        <p:nvSpPr>
          <p:cNvPr id="19505" name="Rectangle 65"/>
          <p:cNvSpPr>
            <a:spLocks noChangeArrowheads="1"/>
          </p:cNvSpPr>
          <p:nvPr/>
        </p:nvSpPr>
        <p:spPr bwMode="auto">
          <a:xfrm>
            <a:off x="4457700" y="6019800"/>
            <a:ext cx="111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CarryOut</a:t>
            </a:r>
            <a:endParaRPr kumimoji="1" lang="en-US" altLang="zh-TW" sz="2000" b="1">
              <a:latin typeface="Century Gothic" pitchFamily="34" charset="0"/>
            </a:endParaRPr>
          </a:p>
        </p:txBody>
      </p:sp>
      <p:sp>
        <p:nvSpPr>
          <p:cNvPr id="19506" name="Rectangle 66"/>
          <p:cNvSpPr>
            <a:spLocks noChangeArrowheads="1"/>
          </p:cNvSpPr>
          <p:nvPr/>
        </p:nvSpPr>
        <p:spPr bwMode="auto">
          <a:xfrm>
            <a:off x="2641600" y="2057400"/>
            <a:ext cx="862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Ainvert</a:t>
            </a:r>
            <a:endParaRPr kumimoji="1" lang="en-US" altLang="zh-TW" sz="2000" b="1">
              <a:latin typeface="Century Gothic" pitchFamily="34" charset="0"/>
            </a:endParaRPr>
          </a:p>
        </p:txBody>
      </p:sp>
      <p:sp>
        <p:nvSpPr>
          <p:cNvPr id="19507" name="Rectangle 67"/>
          <p:cNvSpPr>
            <a:spLocks noChangeArrowheads="1"/>
          </p:cNvSpPr>
          <p:nvPr/>
        </p:nvSpPr>
        <p:spPr bwMode="auto">
          <a:xfrm>
            <a:off x="4705350" y="213360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CarryIn</a:t>
            </a:r>
            <a:endParaRPr kumimoji="1" lang="en-US" altLang="zh-TW" sz="2000" b="1">
              <a:latin typeface="Century Gothic" pitchFamily="34" charset="0"/>
            </a:endParaRPr>
          </a:p>
        </p:txBody>
      </p:sp>
      <p:grpSp>
        <p:nvGrpSpPr>
          <p:cNvPr id="19508" name="Group 68"/>
          <p:cNvGrpSpPr>
            <a:grpSpLocks/>
          </p:cNvGrpSpPr>
          <p:nvPr/>
        </p:nvGrpSpPr>
        <p:grpSpPr bwMode="auto">
          <a:xfrm>
            <a:off x="1282700" y="2803525"/>
            <a:ext cx="2116138" cy="900113"/>
            <a:chOff x="832" y="2750"/>
            <a:chExt cx="1333" cy="567"/>
          </a:xfrm>
        </p:grpSpPr>
        <p:sp>
          <p:nvSpPr>
            <p:cNvPr id="19517" name="Freeform 69"/>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18" name="Freeform 70"/>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19" name="Freeform 71"/>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20" name="Freeform 72"/>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21" name="Rectangle 73"/>
            <p:cNvSpPr>
              <a:spLocks noChangeArrowheads="1"/>
            </p:cNvSpPr>
            <p:nvPr/>
          </p:nvSpPr>
          <p:spPr bwMode="auto">
            <a:xfrm>
              <a:off x="1895" y="2846"/>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19522" name="Rectangle 74"/>
            <p:cNvSpPr>
              <a:spLocks noChangeArrowheads="1"/>
            </p:cNvSpPr>
            <p:nvPr/>
          </p:nvSpPr>
          <p:spPr bwMode="auto">
            <a:xfrm>
              <a:off x="1895" y="3089"/>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19523" name="Line 75"/>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24" name="Line 76"/>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25" name="Freeform 77"/>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19526" name="Rectangle 78"/>
            <p:cNvSpPr>
              <a:spLocks noChangeArrowheads="1"/>
            </p:cNvSpPr>
            <p:nvPr/>
          </p:nvSpPr>
          <p:spPr bwMode="auto">
            <a:xfrm>
              <a:off x="832" y="2784"/>
              <a:ext cx="1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a</a:t>
              </a:r>
              <a:endParaRPr kumimoji="1" lang="en-US" altLang="zh-TW" sz="2000" b="1">
                <a:latin typeface="Century Gothic" pitchFamily="34" charset="0"/>
              </a:endParaRPr>
            </a:p>
          </p:txBody>
        </p:sp>
      </p:grpSp>
      <p:sp>
        <p:nvSpPr>
          <p:cNvPr id="19509" name="Line 79"/>
          <p:cNvSpPr>
            <a:spLocks noChangeShapeType="1"/>
          </p:cNvSpPr>
          <p:nvPr/>
        </p:nvSpPr>
        <p:spPr bwMode="auto">
          <a:xfrm flipH="1">
            <a:off x="3421063" y="3101975"/>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10" name="Line 80"/>
          <p:cNvSpPr>
            <a:spLocks noChangeShapeType="1"/>
          </p:cNvSpPr>
          <p:nvPr/>
        </p:nvSpPr>
        <p:spPr bwMode="auto">
          <a:xfrm flipV="1">
            <a:off x="3087688" y="1697038"/>
            <a:ext cx="4567237"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11" name="Line 81"/>
          <p:cNvSpPr>
            <a:spLocks noChangeShapeType="1"/>
          </p:cNvSpPr>
          <p:nvPr/>
        </p:nvSpPr>
        <p:spPr bwMode="auto">
          <a:xfrm flipV="1">
            <a:off x="3101975" y="1681163"/>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12" name="Rectangle 82"/>
          <p:cNvSpPr>
            <a:spLocks noChangeArrowheads="1"/>
          </p:cNvSpPr>
          <p:nvPr/>
        </p:nvSpPr>
        <p:spPr bwMode="auto">
          <a:xfrm>
            <a:off x="2624138" y="3802063"/>
            <a:ext cx="1220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2000" b="1">
                <a:solidFill>
                  <a:schemeClr val="accent1"/>
                </a:solidFill>
                <a:latin typeface="Century Gothic" pitchFamily="34" charset="0"/>
              </a:rPr>
              <a:t>Bnegate</a:t>
            </a:r>
            <a:endParaRPr kumimoji="1" lang="zh-TW" altLang="en-US" sz="2000" b="1">
              <a:solidFill>
                <a:schemeClr val="accent1"/>
              </a:solidFill>
              <a:latin typeface="Century Gothic" pitchFamily="34" charset="0"/>
            </a:endParaRPr>
          </a:p>
        </p:txBody>
      </p:sp>
      <p:sp>
        <p:nvSpPr>
          <p:cNvPr id="19513" name="Line 83"/>
          <p:cNvSpPr>
            <a:spLocks noChangeShapeType="1"/>
          </p:cNvSpPr>
          <p:nvPr/>
        </p:nvSpPr>
        <p:spPr bwMode="auto">
          <a:xfrm flipH="1" flipV="1">
            <a:off x="3065463" y="231616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514" name="Line 84"/>
          <p:cNvSpPr>
            <a:spLocks noChangeShapeType="1"/>
          </p:cNvSpPr>
          <p:nvPr/>
        </p:nvSpPr>
        <p:spPr bwMode="auto">
          <a:xfrm flipH="1">
            <a:off x="7156450" y="1868488"/>
            <a:ext cx="179388" cy="15875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15" name="Text Box 85"/>
          <p:cNvSpPr txBox="1">
            <a:spLocks noChangeArrowheads="1"/>
          </p:cNvSpPr>
          <p:nvPr/>
        </p:nvSpPr>
        <p:spPr bwMode="auto">
          <a:xfrm>
            <a:off x="7156450" y="1852613"/>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2</a:t>
            </a:r>
          </a:p>
        </p:txBody>
      </p:sp>
      <p:sp>
        <p:nvSpPr>
          <p:cNvPr id="1951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D40F918B-F10F-45A9-BB8E-BB394740A327}" type="slidenum">
              <a:rPr lang="zh-TW" altLang="en-US" sz="1400" smtClean="0">
                <a:latin typeface="Arial" pitchFamily="34" charset="0"/>
              </a:rPr>
              <a:pPr/>
              <a:t>13</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330325" y="3937000"/>
            <a:ext cx="7594600" cy="2792413"/>
          </a:xfrm>
          <a:noFill/>
        </p:spPr>
        <p:txBody>
          <a:bodyPr lIns="63500" tIns="25400" rIns="63500" bIns="25400">
            <a:spAutoFit/>
          </a:bodyPr>
          <a:lstStyle/>
          <a:p>
            <a:pPr marL="203200" indent="-203200">
              <a:buFont typeface="Wingdings" pitchFamily="2" charset="2"/>
              <a:buNone/>
            </a:pPr>
            <a:r>
              <a:rPr lang="en-US" altLang="zh-TW" sz="2000" u="sng" smtClean="0"/>
              <a:t>ALU Control (ALUop)</a:t>
            </a:r>
            <a:r>
              <a:rPr lang="en-US" altLang="zh-TW" sz="2000" smtClean="0"/>
              <a:t>	 	  </a:t>
            </a:r>
            <a:r>
              <a:rPr lang="en-US" altLang="zh-TW" sz="2000" u="sng" smtClean="0"/>
              <a:t>Function</a:t>
            </a:r>
            <a:endParaRPr lang="en-US" altLang="zh-TW" sz="2000" smtClean="0"/>
          </a:p>
          <a:p>
            <a:pPr marL="685800" lvl="1" indent="-190500">
              <a:buFont typeface="Wingdings" pitchFamily="2" charset="2"/>
              <a:buNone/>
            </a:pPr>
            <a:r>
              <a:rPr lang="en-US" altLang="zh-TW" smtClean="0"/>
              <a:t>0000			    and</a:t>
            </a:r>
          </a:p>
          <a:p>
            <a:pPr marL="685800" lvl="1" indent="-190500">
              <a:buFont typeface="Wingdings" pitchFamily="2" charset="2"/>
              <a:buNone/>
            </a:pPr>
            <a:r>
              <a:rPr lang="en-US" altLang="zh-TW" smtClean="0"/>
              <a:t>0001			    or</a:t>
            </a:r>
          </a:p>
          <a:p>
            <a:pPr marL="685800" lvl="1" indent="-190500">
              <a:buFont typeface="Wingdings" pitchFamily="2" charset="2"/>
              <a:buNone/>
            </a:pPr>
            <a:r>
              <a:rPr lang="en-US" altLang="zh-TW" smtClean="0"/>
              <a:t>0010			    add</a:t>
            </a:r>
          </a:p>
          <a:p>
            <a:pPr marL="685800" lvl="1" indent="-190500">
              <a:buFont typeface="Wingdings" pitchFamily="2" charset="2"/>
              <a:buNone/>
            </a:pPr>
            <a:r>
              <a:rPr lang="en-US" altLang="zh-TW" smtClean="0"/>
              <a:t>0110			    subtract</a:t>
            </a:r>
          </a:p>
          <a:p>
            <a:pPr marL="685800" lvl="1" indent="-190500">
              <a:buFont typeface="Wingdings" pitchFamily="2" charset="2"/>
              <a:buNone/>
            </a:pPr>
            <a:r>
              <a:rPr lang="en-US" altLang="zh-TW" smtClean="0"/>
              <a:t>0111			    set-on-less-than</a:t>
            </a:r>
          </a:p>
          <a:p>
            <a:pPr marL="685800" lvl="1" indent="-190500">
              <a:buFont typeface="Wingdings" pitchFamily="2" charset="2"/>
              <a:buNone/>
            </a:pPr>
            <a:r>
              <a:rPr lang="en-US" altLang="zh-TW" smtClean="0">
                <a:solidFill>
                  <a:schemeClr val="folHlink"/>
                </a:solidFill>
              </a:rPr>
              <a:t>1100</a:t>
            </a:r>
            <a:r>
              <a:rPr lang="en-US" altLang="zh-TW" smtClean="0"/>
              <a:t>			    </a:t>
            </a:r>
            <a:r>
              <a:rPr lang="en-US" altLang="zh-TW" smtClean="0">
                <a:solidFill>
                  <a:schemeClr val="accent2"/>
                </a:solidFill>
              </a:rPr>
              <a:t>nor</a:t>
            </a:r>
          </a:p>
          <a:p>
            <a:pPr marL="685800" lvl="1" indent="-190500">
              <a:buFont typeface="Wingdings" pitchFamily="2" charset="2"/>
              <a:buNone/>
            </a:pPr>
            <a:endParaRPr lang="en-US" altLang="zh-TW" smtClean="0">
              <a:solidFill>
                <a:schemeClr val="accent2"/>
              </a:solidFill>
            </a:endParaRPr>
          </a:p>
        </p:txBody>
      </p:sp>
      <p:sp>
        <p:nvSpPr>
          <p:cNvPr id="20483"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20484" name="Group 4"/>
          <p:cNvGrpSpPr>
            <a:grpSpLocks/>
          </p:cNvGrpSpPr>
          <p:nvPr/>
        </p:nvGrpSpPr>
        <p:grpSpPr bwMode="auto">
          <a:xfrm>
            <a:off x="4227513" y="1785938"/>
            <a:ext cx="825500" cy="914400"/>
            <a:chOff x="1920" y="768"/>
            <a:chExt cx="480" cy="576"/>
          </a:xfrm>
        </p:grpSpPr>
        <p:sp>
          <p:nvSpPr>
            <p:cNvPr id="20515"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6"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7"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8"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9"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0485" name="Group 10"/>
          <p:cNvGrpSpPr>
            <a:grpSpLocks/>
          </p:cNvGrpSpPr>
          <p:nvPr/>
        </p:nvGrpSpPr>
        <p:grpSpPr bwMode="auto">
          <a:xfrm>
            <a:off x="4227513" y="2700338"/>
            <a:ext cx="825500" cy="914400"/>
            <a:chOff x="1920" y="1344"/>
            <a:chExt cx="480" cy="576"/>
          </a:xfrm>
        </p:grpSpPr>
        <p:sp>
          <p:nvSpPr>
            <p:cNvPr id="20510"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1"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2"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3"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4"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0486"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87"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88"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20489"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0"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1"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2"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0493"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0494"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0495"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20496"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20497"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20498"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9"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0"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20501"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20502"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3"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4"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20505"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20506"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7"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20508" name="Rectangle 38"/>
          <p:cNvSpPr>
            <a:spLocks noGrp="1" noChangeArrowheads="1"/>
          </p:cNvSpPr>
          <p:nvPr>
            <p:ph type="title"/>
          </p:nvPr>
        </p:nvSpPr>
        <p:spPr>
          <a:xfrm>
            <a:off x="742950" y="41275"/>
            <a:ext cx="8420100" cy="901700"/>
          </a:xfrm>
        </p:spPr>
        <p:txBody>
          <a:bodyPr/>
          <a:lstStyle/>
          <a:p>
            <a:r>
              <a:rPr lang="en-US" altLang="zh-TW" sz="5000" smtClean="0"/>
              <a:t>Functional Specification</a:t>
            </a:r>
          </a:p>
        </p:txBody>
      </p:sp>
      <p:sp>
        <p:nvSpPr>
          <p:cNvPr id="20509"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E6C1434C-5FCF-4233-8953-B815B23C5F59}" type="slidenum">
              <a:rPr lang="zh-TW" altLang="en-US" sz="1400" smtClean="0">
                <a:latin typeface="Arial" pitchFamily="34" charset="0"/>
              </a:rPr>
              <a:pPr/>
              <a:t>14</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Outline</a:t>
            </a:r>
          </a:p>
        </p:txBody>
      </p:sp>
      <p:sp>
        <p:nvSpPr>
          <p:cNvPr id="21507" name="Rectangle 3"/>
          <p:cNvSpPr>
            <a:spLocks noGrp="1" noChangeArrowheads="1"/>
          </p:cNvSpPr>
          <p:nvPr>
            <p:ph type="body" idx="4294967295"/>
          </p:nvPr>
        </p:nvSpPr>
        <p:spPr/>
        <p:txBody>
          <a:bodyPr/>
          <a:lstStyle/>
          <a:p>
            <a:pPr>
              <a:lnSpc>
                <a:spcPct val="80000"/>
              </a:lnSpc>
            </a:pPr>
            <a:r>
              <a:rPr lang="en-US" altLang="zh-TW" dirty="0" smtClean="0"/>
              <a:t>Addition and subtraction </a:t>
            </a:r>
          </a:p>
          <a:p>
            <a:pPr>
              <a:lnSpc>
                <a:spcPct val="80000"/>
              </a:lnSpc>
            </a:pPr>
            <a:r>
              <a:rPr lang="en-US" altLang="zh-TW" dirty="0" smtClean="0"/>
              <a:t>Constructing an arithmetic logic unit </a:t>
            </a:r>
          </a:p>
          <a:p>
            <a:pPr lvl="1">
              <a:lnSpc>
                <a:spcPct val="80000"/>
              </a:lnSpc>
            </a:pPr>
            <a:r>
              <a:rPr lang="en-US" altLang="zh-TW" dirty="0" smtClean="0"/>
              <a:t>Building ALU</a:t>
            </a:r>
          </a:p>
          <a:p>
            <a:pPr lvl="2">
              <a:lnSpc>
                <a:spcPct val="80000"/>
              </a:lnSpc>
            </a:pPr>
            <a:r>
              <a:rPr lang="en-US" altLang="zh-TW" dirty="0" smtClean="0"/>
              <a:t>Add, sub, and, or, nor</a:t>
            </a:r>
          </a:p>
          <a:p>
            <a:pPr lvl="2">
              <a:lnSpc>
                <a:spcPct val="80000"/>
              </a:lnSpc>
            </a:pPr>
            <a:r>
              <a:rPr lang="en-US" altLang="zh-TW" dirty="0" smtClean="0">
                <a:solidFill>
                  <a:schemeClr val="accent2"/>
                </a:solidFill>
              </a:rPr>
              <a:t>Set-on-less-than, overflow detection, zero detection</a:t>
            </a:r>
          </a:p>
          <a:p>
            <a:pPr lvl="1">
              <a:lnSpc>
                <a:spcPct val="80000"/>
              </a:lnSpc>
            </a:pPr>
            <a:r>
              <a:rPr lang="en-US" altLang="zh-TW" dirty="0" smtClean="0"/>
              <a:t>Fast adders</a:t>
            </a:r>
          </a:p>
          <a:p>
            <a:pPr lvl="2">
              <a:lnSpc>
                <a:spcPct val="80000"/>
              </a:lnSpc>
            </a:pPr>
            <a:r>
              <a:rPr lang="en-US" altLang="zh-TW" dirty="0" smtClean="0"/>
              <a:t>Cascaded carry look-ahead adder </a:t>
            </a:r>
          </a:p>
          <a:p>
            <a:pPr lvl="2">
              <a:lnSpc>
                <a:spcPct val="80000"/>
              </a:lnSpc>
            </a:pPr>
            <a:r>
              <a:rPr lang="en-US" altLang="zh-TW" dirty="0" smtClean="0"/>
              <a:t>Multiple level carry look-ahead adder</a:t>
            </a:r>
          </a:p>
          <a:p>
            <a:pPr>
              <a:lnSpc>
                <a:spcPct val="80000"/>
              </a:lnSpc>
            </a:pPr>
            <a:r>
              <a:rPr lang="en-US" altLang="zh-TW" dirty="0" smtClean="0"/>
              <a:t>Multiplication </a:t>
            </a:r>
          </a:p>
          <a:p>
            <a:pPr lvl="1">
              <a:lnSpc>
                <a:spcPct val="80000"/>
              </a:lnSpc>
            </a:pPr>
            <a:r>
              <a:rPr lang="en-US" altLang="zh-TW" dirty="0" smtClean="0"/>
              <a:t>Unsigned multiply</a:t>
            </a:r>
          </a:p>
          <a:p>
            <a:pPr lvl="1">
              <a:lnSpc>
                <a:spcPct val="80000"/>
              </a:lnSpc>
            </a:pPr>
            <a:r>
              <a:rPr lang="en-US" altLang="zh-TW" dirty="0" smtClean="0"/>
              <a:t>Signed multiply</a:t>
            </a:r>
          </a:p>
          <a:p>
            <a:pPr>
              <a:lnSpc>
                <a:spcPct val="80000"/>
              </a:lnSpc>
            </a:pPr>
            <a:r>
              <a:rPr lang="en-US" altLang="zh-TW" dirty="0" smtClean="0"/>
              <a:t>Division </a:t>
            </a:r>
          </a:p>
          <a:p>
            <a:pPr>
              <a:lnSpc>
                <a:spcPct val="80000"/>
              </a:lnSpc>
            </a:pPr>
            <a:r>
              <a:rPr lang="en-US" altLang="zh-TW" dirty="0" smtClean="0"/>
              <a:t>Floating point </a:t>
            </a:r>
          </a:p>
          <a:p>
            <a:pPr lvl="1">
              <a:lnSpc>
                <a:spcPct val="80000"/>
              </a:lnSpc>
            </a:pPr>
            <a:r>
              <a:rPr lang="en-US" altLang="zh-TW" dirty="0" smtClean="0"/>
              <a:t>Representations</a:t>
            </a:r>
          </a:p>
          <a:p>
            <a:pPr lvl="1">
              <a:lnSpc>
                <a:spcPct val="80000"/>
              </a:lnSpc>
            </a:pPr>
            <a:r>
              <a:rPr lang="en-US" altLang="zh-TW" dirty="0" smtClean="0"/>
              <a:t>Addition and multiplication</a:t>
            </a:r>
          </a:p>
        </p:txBody>
      </p:sp>
      <p:sp>
        <p:nvSpPr>
          <p:cNvPr id="21508"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B3629EC0-A247-49D4-9AE9-23FF0C0B6D98}" type="slidenum">
              <a:rPr lang="zh-TW" altLang="en-US" sz="1400">
                <a:latin typeface="Arial" pitchFamily="34" charset="0"/>
              </a:rPr>
              <a:pPr algn="r"/>
              <a:t>15</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1328738" y="4065588"/>
            <a:ext cx="7594600" cy="2792412"/>
          </a:xfrm>
          <a:noFill/>
        </p:spPr>
        <p:txBody>
          <a:bodyPr lIns="63500" tIns="25400" rIns="63500" bIns="25400">
            <a:spAutoFit/>
          </a:bodyPr>
          <a:lstStyle/>
          <a:p>
            <a:pPr marL="203200" indent="-203200">
              <a:buFont typeface="Wingdings" pitchFamily="2" charset="2"/>
              <a:buNone/>
            </a:pPr>
            <a:r>
              <a:rPr lang="en-US" altLang="zh-TW" sz="2000" u="sng" smtClean="0"/>
              <a:t>ALU Control (ALUop)</a:t>
            </a:r>
            <a:r>
              <a:rPr lang="en-US" altLang="zh-TW" sz="2000" smtClean="0"/>
              <a:t>	 	  </a:t>
            </a:r>
            <a:r>
              <a:rPr lang="en-US" altLang="zh-TW" sz="2000" u="sng" smtClean="0"/>
              <a:t>Function</a:t>
            </a:r>
            <a:endParaRPr lang="en-US" altLang="zh-TW" sz="2000" smtClean="0"/>
          </a:p>
          <a:p>
            <a:pPr marL="685800" lvl="1" indent="-190500">
              <a:buFont typeface="Wingdings" pitchFamily="2" charset="2"/>
              <a:buNone/>
            </a:pPr>
            <a:r>
              <a:rPr lang="en-US" altLang="zh-TW" smtClean="0"/>
              <a:t>0000			    and</a:t>
            </a:r>
          </a:p>
          <a:p>
            <a:pPr marL="685800" lvl="1" indent="-190500">
              <a:buFont typeface="Wingdings" pitchFamily="2" charset="2"/>
              <a:buNone/>
            </a:pPr>
            <a:r>
              <a:rPr lang="en-US" altLang="zh-TW" smtClean="0"/>
              <a:t>0001			    or</a:t>
            </a:r>
          </a:p>
          <a:p>
            <a:pPr marL="685800" lvl="1" indent="-190500">
              <a:buFont typeface="Wingdings" pitchFamily="2" charset="2"/>
              <a:buNone/>
            </a:pPr>
            <a:r>
              <a:rPr lang="en-US" altLang="zh-TW" smtClean="0"/>
              <a:t>0010			    add</a:t>
            </a:r>
          </a:p>
          <a:p>
            <a:pPr marL="685800" lvl="1" indent="-190500">
              <a:buFont typeface="Wingdings" pitchFamily="2" charset="2"/>
              <a:buNone/>
            </a:pPr>
            <a:r>
              <a:rPr lang="en-US" altLang="zh-TW" smtClean="0"/>
              <a:t>0110			    subtract</a:t>
            </a:r>
          </a:p>
          <a:p>
            <a:pPr marL="685800" lvl="1" indent="-190500">
              <a:buFont typeface="Wingdings" pitchFamily="2" charset="2"/>
              <a:buNone/>
            </a:pPr>
            <a:r>
              <a:rPr lang="en-US" altLang="zh-TW" smtClean="0">
                <a:solidFill>
                  <a:schemeClr val="accent2"/>
                </a:solidFill>
              </a:rPr>
              <a:t>0111</a:t>
            </a:r>
            <a:r>
              <a:rPr lang="en-US" altLang="zh-TW" smtClean="0"/>
              <a:t>			    </a:t>
            </a:r>
            <a:r>
              <a:rPr lang="en-US" altLang="zh-TW" smtClean="0">
                <a:solidFill>
                  <a:schemeClr val="accent2"/>
                </a:solidFill>
              </a:rPr>
              <a:t>set-on-less-than</a:t>
            </a:r>
          </a:p>
          <a:p>
            <a:pPr marL="685800" lvl="1" indent="-190500">
              <a:buFont typeface="Wingdings" pitchFamily="2" charset="2"/>
              <a:buNone/>
            </a:pPr>
            <a:r>
              <a:rPr lang="en-US" altLang="zh-TW" smtClean="0"/>
              <a:t>1100			    nor</a:t>
            </a:r>
          </a:p>
          <a:p>
            <a:pPr marL="685800" lvl="1" indent="-190500">
              <a:buFont typeface="Wingdings" pitchFamily="2" charset="2"/>
              <a:buNone/>
            </a:pPr>
            <a:endParaRPr lang="en-US" altLang="zh-TW" smtClean="0"/>
          </a:p>
        </p:txBody>
      </p:sp>
      <p:sp>
        <p:nvSpPr>
          <p:cNvPr id="22531"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22532" name="Group 4"/>
          <p:cNvGrpSpPr>
            <a:grpSpLocks/>
          </p:cNvGrpSpPr>
          <p:nvPr/>
        </p:nvGrpSpPr>
        <p:grpSpPr bwMode="auto">
          <a:xfrm>
            <a:off x="4227513" y="1785938"/>
            <a:ext cx="825500" cy="914400"/>
            <a:chOff x="1920" y="768"/>
            <a:chExt cx="480" cy="576"/>
          </a:xfrm>
        </p:grpSpPr>
        <p:sp>
          <p:nvSpPr>
            <p:cNvPr id="22563"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4"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5"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6"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7"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2533" name="Group 10"/>
          <p:cNvGrpSpPr>
            <a:grpSpLocks/>
          </p:cNvGrpSpPr>
          <p:nvPr/>
        </p:nvGrpSpPr>
        <p:grpSpPr bwMode="auto">
          <a:xfrm>
            <a:off x="4227513" y="2700338"/>
            <a:ext cx="825500" cy="914400"/>
            <a:chOff x="1920" y="1344"/>
            <a:chExt cx="480" cy="576"/>
          </a:xfrm>
        </p:grpSpPr>
        <p:sp>
          <p:nvSpPr>
            <p:cNvPr id="22558"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59"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0"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1"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2"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2534"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35"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36"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22537"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38"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39"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40"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2541"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2542"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2543"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22544"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22545"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22546"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47"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48"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22549"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22550"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51"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52"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22553"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22554"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55"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22556" name="Rectangle 38"/>
          <p:cNvSpPr>
            <a:spLocks noGrp="1" noChangeArrowheads="1"/>
          </p:cNvSpPr>
          <p:nvPr>
            <p:ph type="title"/>
          </p:nvPr>
        </p:nvSpPr>
        <p:spPr>
          <a:xfrm>
            <a:off x="742950" y="41275"/>
            <a:ext cx="8420100" cy="901700"/>
          </a:xfrm>
        </p:spPr>
        <p:txBody>
          <a:bodyPr/>
          <a:lstStyle/>
          <a:p>
            <a:r>
              <a:rPr lang="en-US" altLang="zh-TW" sz="5000" smtClean="0"/>
              <a:t>Functional Specification</a:t>
            </a:r>
          </a:p>
        </p:txBody>
      </p:sp>
      <p:sp>
        <p:nvSpPr>
          <p:cNvPr id="22557"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532339F7-CD13-451C-8E69-36DE42F36151}" type="slidenum">
              <a:rPr lang="zh-TW" altLang="en-US" sz="1400" smtClean="0">
                <a:latin typeface="Arial" pitchFamily="34" charset="0"/>
              </a:rPr>
              <a:pPr/>
              <a:t>16</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42950" y="33338"/>
            <a:ext cx="8420100" cy="901700"/>
          </a:xfrm>
        </p:spPr>
        <p:txBody>
          <a:bodyPr/>
          <a:lstStyle/>
          <a:p>
            <a:r>
              <a:rPr lang="en-US" altLang="zh-TW" sz="5000" smtClean="0"/>
              <a:t>Set on Less Than </a:t>
            </a:r>
            <a:r>
              <a:rPr lang="en-US" altLang="zh-TW" smtClean="0"/>
              <a:t>(I)</a:t>
            </a:r>
          </a:p>
        </p:txBody>
      </p:sp>
      <p:sp>
        <p:nvSpPr>
          <p:cNvPr id="23555" name="Line 3"/>
          <p:cNvSpPr>
            <a:spLocks noChangeShapeType="1"/>
          </p:cNvSpPr>
          <p:nvPr/>
        </p:nvSpPr>
        <p:spPr bwMode="auto">
          <a:xfrm flipV="1">
            <a:off x="3179763" y="2406650"/>
            <a:ext cx="3175" cy="191611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3556" name="Freeform 4"/>
          <p:cNvSpPr>
            <a:spLocks/>
          </p:cNvSpPr>
          <p:nvPr/>
        </p:nvSpPr>
        <p:spPr bwMode="auto">
          <a:xfrm>
            <a:off x="4510088" y="3035300"/>
            <a:ext cx="728662" cy="446088"/>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57" name="Freeform 5"/>
          <p:cNvSpPr>
            <a:spLocks/>
          </p:cNvSpPr>
          <p:nvPr/>
        </p:nvSpPr>
        <p:spPr bwMode="auto">
          <a:xfrm>
            <a:off x="4433888" y="3616325"/>
            <a:ext cx="835025" cy="446088"/>
          </a:xfrm>
          <a:custGeom>
            <a:avLst/>
            <a:gdLst>
              <a:gd name="T0" fmla="*/ 2147483647 w 232"/>
              <a:gd name="T1" fmla="*/ 2147483647 h 167"/>
              <a:gd name="T2" fmla="*/ 2147483647 w 232"/>
              <a:gd name="T3" fmla="*/ 2147483647 h 167"/>
              <a:gd name="T4" fmla="*/ 2147483647 w 232"/>
              <a:gd name="T5" fmla="*/ 2147483647 h 167"/>
              <a:gd name="T6" fmla="*/ 2147483647 w 232"/>
              <a:gd name="T7" fmla="*/ 2147483647 h 167"/>
              <a:gd name="T8" fmla="*/ 2147483647 w 232"/>
              <a:gd name="T9" fmla="*/ 2147483647 h 167"/>
              <a:gd name="T10" fmla="*/ 2147483647 w 232"/>
              <a:gd name="T11" fmla="*/ 2147483647 h 167"/>
              <a:gd name="T12" fmla="*/ 2147483647 w 232"/>
              <a:gd name="T13" fmla="*/ 2147483647 h 167"/>
              <a:gd name="T14" fmla="*/ 2147483647 w 232"/>
              <a:gd name="T15" fmla="*/ 2147483647 h 167"/>
              <a:gd name="T16" fmla="*/ 2147483647 w 232"/>
              <a:gd name="T17" fmla="*/ 2147483647 h 167"/>
              <a:gd name="T18" fmla="*/ 2147483647 w 232"/>
              <a:gd name="T19" fmla="*/ 2147483647 h 167"/>
              <a:gd name="T20" fmla="*/ 0 w 232"/>
              <a:gd name="T21" fmla="*/ 2147483647 h 167"/>
              <a:gd name="T22" fmla="*/ 2147483647 w 232"/>
              <a:gd name="T23" fmla="*/ 2147483647 h 167"/>
              <a:gd name="T24" fmla="*/ 2147483647 w 232"/>
              <a:gd name="T25" fmla="*/ 2147483647 h 167"/>
              <a:gd name="T26" fmla="*/ 2147483647 w 232"/>
              <a:gd name="T27" fmla="*/ 2147483647 h 167"/>
              <a:gd name="T28" fmla="*/ 2147483647 w 232"/>
              <a:gd name="T29" fmla="*/ 2147483647 h 167"/>
              <a:gd name="T30" fmla="*/ 2147483647 w 232"/>
              <a:gd name="T31" fmla="*/ 2147483647 h 167"/>
              <a:gd name="T32" fmla="*/ 2147483647 w 232"/>
              <a:gd name="T33" fmla="*/ 2147483647 h 167"/>
              <a:gd name="T34" fmla="*/ 2147483647 w 232"/>
              <a:gd name="T35" fmla="*/ 2147483647 h 167"/>
              <a:gd name="T36" fmla="*/ 2147483647 w 232"/>
              <a:gd name="T37" fmla="*/ 2147483647 h 167"/>
              <a:gd name="T38" fmla="*/ 2147483647 w 232"/>
              <a:gd name="T39" fmla="*/ 2147483647 h 167"/>
              <a:gd name="T40" fmla="*/ 2147483647 w 232"/>
              <a:gd name="T41" fmla="*/ 2147483647 h 167"/>
              <a:gd name="T42" fmla="*/ 2147483647 w 232"/>
              <a:gd name="T43" fmla="*/ 2147483647 h 167"/>
              <a:gd name="T44" fmla="*/ 2147483647 w 232"/>
              <a:gd name="T45" fmla="*/ 2147483647 h 167"/>
              <a:gd name="T46" fmla="*/ 2147483647 w 232"/>
              <a:gd name="T47" fmla="*/ 2147483647 h 167"/>
              <a:gd name="T48" fmla="*/ 2147483647 w 232"/>
              <a:gd name="T49" fmla="*/ 2147483647 h 167"/>
              <a:gd name="T50" fmla="*/ 2147483647 w 232"/>
              <a:gd name="T51" fmla="*/ 2147483647 h 167"/>
              <a:gd name="T52" fmla="*/ 2147483647 w 232"/>
              <a:gd name="T53" fmla="*/ 2147483647 h 167"/>
              <a:gd name="T54" fmla="*/ 2147483647 w 232"/>
              <a:gd name="T55" fmla="*/ 2147483647 h 167"/>
              <a:gd name="T56" fmla="*/ 2147483647 w 232"/>
              <a:gd name="T57" fmla="*/ 2147483647 h 167"/>
              <a:gd name="T58" fmla="*/ 2147483647 w 232"/>
              <a:gd name="T59" fmla="*/ 2147483647 h 167"/>
              <a:gd name="T60" fmla="*/ 2147483647 w 232"/>
              <a:gd name="T61" fmla="*/ 2147483647 h 167"/>
              <a:gd name="T62" fmla="*/ 2147483647 w 232"/>
              <a:gd name="T63" fmla="*/ 2147483647 h 167"/>
              <a:gd name="T64" fmla="*/ 2147483647 w 232"/>
              <a:gd name="T65" fmla="*/ 2147483647 h 167"/>
              <a:gd name="T66" fmla="*/ 2147483647 w 232"/>
              <a:gd name="T67" fmla="*/ 2147483647 h 167"/>
              <a:gd name="T68" fmla="*/ 2147483647 w 232"/>
              <a:gd name="T69" fmla="*/ 2147483647 h 167"/>
              <a:gd name="T70" fmla="*/ 2147483647 w 232"/>
              <a:gd name="T71" fmla="*/ 2147483647 h 167"/>
              <a:gd name="T72" fmla="*/ 2147483647 w 232"/>
              <a:gd name="T73" fmla="*/ 2147483647 h 167"/>
              <a:gd name="T74" fmla="*/ 2147483647 w 232"/>
              <a:gd name="T75" fmla="*/ 2147483647 h 167"/>
              <a:gd name="T76" fmla="*/ 2147483647 w 232"/>
              <a:gd name="T77" fmla="*/ 2147483647 h 167"/>
              <a:gd name="T78" fmla="*/ 2147483647 w 232"/>
              <a:gd name="T79" fmla="*/ 2147483647 h 167"/>
              <a:gd name="T80" fmla="*/ 2147483647 w 232"/>
              <a:gd name="T81" fmla="*/ 2147483647 h 167"/>
              <a:gd name="T82" fmla="*/ 2147483647 w 232"/>
              <a:gd name="T83" fmla="*/ 2147483647 h 167"/>
              <a:gd name="T84" fmla="*/ 2147483647 w 232"/>
              <a:gd name="T85" fmla="*/ 0 h 167"/>
              <a:gd name="T86" fmla="*/ 2147483647 w 232"/>
              <a:gd name="T87" fmla="*/ 0 h 167"/>
              <a:gd name="T88" fmla="*/ 2147483647 w 232"/>
              <a:gd name="T89" fmla="*/ 0 h 167"/>
              <a:gd name="T90" fmla="*/ 2147483647 w 232"/>
              <a:gd name="T91" fmla="*/ 0 h 167"/>
              <a:gd name="T92" fmla="*/ 2147483647 w 232"/>
              <a:gd name="T93" fmla="*/ 0 h 167"/>
              <a:gd name="T94" fmla="*/ 2147483647 w 232"/>
              <a:gd name="T95" fmla="*/ 0 h 167"/>
              <a:gd name="T96" fmla="*/ 2147483647 w 232"/>
              <a:gd name="T97" fmla="*/ 0 h 167"/>
              <a:gd name="T98" fmla="*/ 2147483647 w 232"/>
              <a:gd name="T99" fmla="*/ 0 h 167"/>
              <a:gd name="T100" fmla="*/ 0 w 232"/>
              <a:gd name="T101" fmla="*/ 0 h 167"/>
              <a:gd name="T102" fmla="*/ 2147483647 w 232"/>
              <a:gd name="T103" fmla="*/ 2147483647 h 167"/>
              <a:gd name="T104" fmla="*/ 2147483647 w 232"/>
              <a:gd name="T105" fmla="*/ 2147483647 h 167"/>
              <a:gd name="T106" fmla="*/ 2147483647 w 232"/>
              <a:gd name="T107" fmla="*/ 2147483647 h 167"/>
              <a:gd name="T108" fmla="*/ 2147483647 w 232"/>
              <a:gd name="T109" fmla="*/ 2147483647 h 167"/>
              <a:gd name="T110" fmla="*/ 2147483647 w 232"/>
              <a:gd name="T111" fmla="*/ 2147483647 h 167"/>
              <a:gd name="T112" fmla="*/ 2147483647 w 232"/>
              <a:gd name="T113" fmla="*/ 2147483647 h 167"/>
              <a:gd name="T114" fmla="*/ 2147483647 w 232"/>
              <a:gd name="T115" fmla="*/ 2147483647 h 167"/>
              <a:gd name="T116" fmla="*/ 2147483647 w 232"/>
              <a:gd name="T117" fmla="*/ 2147483647 h 167"/>
              <a:gd name="T118" fmla="*/ 2147483647 w 232"/>
              <a:gd name="T119" fmla="*/ 2147483647 h 167"/>
              <a:gd name="T120" fmla="*/ 2147483647 w 232"/>
              <a:gd name="T121" fmla="*/ 2147483647 h 167"/>
              <a:gd name="T122" fmla="*/ 2147483647 w 232"/>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167"/>
              <a:gd name="T188" fmla="*/ 232 w 232"/>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58" name="Freeform 6"/>
          <p:cNvSpPr>
            <a:spLocks/>
          </p:cNvSpPr>
          <p:nvPr/>
        </p:nvSpPr>
        <p:spPr bwMode="auto">
          <a:xfrm>
            <a:off x="4379913" y="3068638"/>
            <a:ext cx="115887" cy="88900"/>
          </a:xfrm>
          <a:custGeom>
            <a:avLst/>
            <a:gdLst>
              <a:gd name="T0" fmla="*/ 0 w 32"/>
              <a:gd name="T1" fmla="*/ 0 h 33"/>
              <a:gd name="T2" fmla="*/ 0 w 32"/>
              <a:gd name="T3" fmla="*/ 2147483647 h 33"/>
              <a:gd name="T4" fmla="*/ 2147483647 w 32"/>
              <a:gd name="T5" fmla="*/ 2147483647 h 33"/>
              <a:gd name="T6" fmla="*/ 0 w 32"/>
              <a:gd name="T7" fmla="*/ 0 h 33"/>
              <a:gd name="T8" fmla="*/ 0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0"/>
                </a:moveTo>
                <a:lnTo>
                  <a:pt x="0" y="33"/>
                </a:lnTo>
                <a:lnTo>
                  <a:pt x="32" y="18"/>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59" name="Line 7"/>
          <p:cNvSpPr>
            <a:spLocks noChangeShapeType="1"/>
          </p:cNvSpPr>
          <p:nvPr/>
        </p:nvSpPr>
        <p:spPr bwMode="auto">
          <a:xfrm flipH="1" flipV="1">
            <a:off x="3514725" y="3087688"/>
            <a:ext cx="904875" cy="238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0" name="Freeform 8"/>
          <p:cNvSpPr>
            <a:spLocks/>
          </p:cNvSpPr>
          <p:nvPr/>
        </p:nvSpPr>
        <p:spPr bwMode="auto">
          <a:xfrm>
            <a:off x="4379913" y="3352800"/>
            <a:ext cx="115887" cy="88900"/>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7"/>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61" name="Line 9"/>
          <p:cNvSpPr>
            <a:spLocks noChangeShapeType="1"/>
          </p:cNvSpPr>
          <p:nvPr/>
        </p:nvSpPr>
        <p:spPr bwMode="auto">
          <a:xfrm flipH="1">
            <a:off x="5245100" y="3254375"/>
            <a:ext cx="53657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2" name="Freeform 10"/>
          <p:cNvSpPr>
            <a:spLocks/>
          </p:cNvSpPr>
          <p:nvPr/>
        </p:nvSpPr>
        <p:spPr bwMode="auto">
          <a:xfrm>
            <a:off x="4351338" y="3651250"/>
            <a:ext cx="119062" cy="87313"/>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6"/>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63" name="Line 11"/>
          <p:cNvSpPr>
            <a:spLocks noChangeShapeType="1"/>
          </p:cNvSpPr>
          <p:nvPr/>
        </p:nvSpPr>
        <p:spPr bwMode="auto">
          <a:xfrm flipH="1">
            <a:off x="3789363" y="3694113"/>
            <a:ext cx="601662"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4" name="Freeform 12"/>
          <p:cNvSpPr>
            <a:spLocks/>
          </p:cNvSpPr>
          <p:nvPr/>
        </p:nvSpPr>
        <p:spPr bwMode="auto">
          <a:xfrm>
            <a:off x="4351338" y="3933825"/>
            <a:ext cx="119062"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65" name="Line 13"/>
          <p:cNvSpPr>
            <a:spLocks noChangeShapeType="1"/>
          </p:cNvSpPr>
          <p:nvPr/>
        </p:nvSpPr>
        <p:spPr bwMode="auto">
          <a:xfrm flipH="1">
            <a:off x="3962400" y="3975100"/>
            <a:ext cx="42862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6" name="Line 14"/>
          <p:cNvSpPr>
            <a:spLocks noChangeShapeType="1"/>
          </p:cNvSpPr>
          <p:nvPr/>
        </p:nvSpPr>
        <p:spPr bwMode="auto">
          <a:xfrm flipH="1">
            <a:off x="5268913" y="3835400"/>
            <a:ext cx="512762"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7" name="Freeform 15"/>
          <p:cNvSpPr>
            <a:spLocks/>
          </p:cNvSpPr>
          <p:nvPr/>
        </p:nvSpPr>
        <p:spPr bwMode="auto">
          <a:xfrm>
            <a:off x="5781675" y="3001963"/>
            <a:ext cx="527050" cy="2703512"/>
          </a:xfrm>
          <a:custGeom>
            <a:avLst/>
            <a:gdLst>
              <a:gd name="T0" fmla="*/ 0 w 146"/>
              <a:gd name="T1" fmla="*/ 2147483647 h 1009"/>
              <a:gd name="T2" fmla="*/ 2147483647 w 146"/>
              <a:gd name="T3" fmla="*/ 2147483647 h 1009"/>
              <a:gd name="T4" fmla="*/ 2147483647 w 146"/>
              <a:gd name="T5" fmla="*/ 2147483647 h 1009"/>
              <a:gd name="T6" fmla="*/ 2147483647 w 146"/>
              <a:gd name="T7" fmla="*/ 2147483647 h 1009"/>
              <a:gd name="T8" fmla="*/ 2147483647 w 146"/>
              <a:gd name="T9" fmla="*/ 2147483647 h 1009"/>
              <a:gd name="T10" fmla="*/ 2147483647 w 146"/>
              <a:gd name="T11" fmla="*/ 2147483647 h 1009"/>
              <a:gd name="T12" fmla="*/ 2147483647 w 146"/>
              <a:gd name="T13" fmla="*/ 2147483647 h 1009"/>
              <a:gd name="T14" fmla="*/ 2147483647 w 146"/>
              <a:gd name="T15" fmla="*/ 2147483647 h 1009"/>
              <a:gd name="T16" fmla="*/ 2147483647 w 146"/>
              <a:gd name="T17" fmla="*/ 2147483647 h 1009"/>
              <a:gd name="T18" fmla="*/ 2147483647 w 146"/>
              <a:gd name="T19" fmla="*/ 0 h 1009"/>
              <a:gd name="T20" fmla="*/ 2147483647 w 146"/>
              <a:gd name="T21" fmla="*/ 0 h 1009"/>
              <a:gd name="T22" fmla="*/ 2147483647 w 146"/>
              <a:gd name="T23" fmla="*/ 0 h 1009"/>
              <a:gd name="T24" fmla="*/ 2147483647 w 146"/>
              <a:gd name="T25" fmla="*/ 2147483647 h 1009"/>
              <a:gd name="T26" fmla="*/ 2147483647 w 146"/>
              <a:gd name="T27" fmla="*/ 2147483647 h 1009"/>
              <a:gd name="T28" fmla="*/ 2147483647 w 146"/>
              <a:gd name="T29" fmla="*/ 2147483647 h 1009"/>
              <a:gd name="T30" fmla="*/ 2147483647 w 146"/>
              <a:gd name="T31" fmla="*/ 2147483647 h 1009"/>
              <a:gd name="T32" fmla="*/ 2147483647 w 146"/>
              <a:gd name="T33" fmla="*/ 2147483647 h 1009"/>
              <a:gd name="T34" fmla="*/ 2147483647 w 146"/>
              <a:gd name="T35" fmla="*/ 2147483647 h 1009"/>
              <a:gd name="T36" fmla="*/ 2147483647 w 146"/>
              <a:gd name="T37" fmla="*/ 2147483647 h 1009"/>
              <a:gd name="T38" fmla="*/ 2147483647 w 146"/>
              <a:gd name="T39" fmla="*/ 2147483647 h 1009"/>
              <a:gd name="T40" fmla="*/ 2147483647 w 146"/>
              <a:gd name="T41" fmla="*/ 2147483647 h 1009"/>
              <a:gd name="T42" fmla="*/ 2147483647 w 146"/>
              <a:gd name="T43" fmla="*/ 2147483647 h 1009"/>
              <a:gd name="T44" fmla="*/ 2147483647 w 146"/>
              <a:gd name="T45" fmla="*/ 2147483647 h 1009"/>
              <a:gd name="T46" fmla="*/ 2147483647 w 146"/>
              <a:gd name="T47" fmla="*/ 2147483647 h 1009"/>
              <a:gd name="T48" fmla="*/ 2147483647 w 146"/>
              <a:gd name="T49" fmla="*/ 2147483647 h 1009"/>
              <a:gd name="T50" fmla="*/ 2147483647 w 146"/>
              <a:gd name="T51" fmla="*/ 2147483647 h 1009"/>
              <a:gd name="T52" fmla="*/ 2147483647 w 146"/>
              <a:gd name="T53" fmla="*/ 2147483647 h 1009"/>
              <a:gd name="T54" fmla="*/ 2147483647 w 146"/>
              <a:gd name="T55" fmla="*/ 2147483647 h 1009"/>
              <a:gd name="T56" fmla="*/ 2147483647 w 146"/>
              <a:gd name="T57" fmla="*/ 2147483647 h 1009"/>
              <a:gd name="T58" fmla="*/ 2147483647 w 146"/>
              <a:gd name="T59" fmla="*/ 2147483647 h 1009"/>
              <a:gd name="T60" fmla="*/ 2147483647 w 146"/>
              <a:gd name="T61" fmla="*/ 2147483647 h 1009"/>
              <a:gd name="T62" fmla="*/ 2147483647 w 146"/>
              <a:gd name="T63" fmla="*/ 2147483647 h 1009"/>
              <a:gd name="T64" fmla="*/ 2147483647 w 146"/>
              <a:gd name="T65" fmla="*/ 2147483647 h 1009"/>
              <a:gd name="T66" fmla="*/ 2147483647 w 146"/>
              <a:gd name="T67" fmla="*/ 2147483647 h 1009"/>
              <a:gd name="T68" fmla="*/ 2147483647 w 146"/>
              <a:gd name="T69" fmla="*/ 2147483647 h 1009"/>
              <a:gd name="T70" fmla="*/ 2147483647 w 146"/>
              <a:gd name="T71" fmla="*/ 2147483647 h 1009"/>
              <a:gd name="T72" fmla="*/ 2147483647 w 146"/>
              <a:gd name="T73" fmla="*/ 2147483647 h 1009"/>
              <a:gd name="T74" fmla="*/ 2147483647 w 146"/>
              <a:gd name="T75" fmla="*/ 2147483647 h 1009"/>
              <a:gd name="T76" fmla="*/ 2147483647 w 146"/>
              <a:gd name="T77" fmla="*/ 2147483647 h 1009"/>
              <a:gd name="T78" fmla="*/ 2147483647 w 146"/>
              <a:gd name="T79" fmla="*/ 2147483647 h 1009"/>
              <a:gd name="T80" fmla="*/ 2147483647 w 146"/>
              <a:gd name="T81" fmla="*/ 2147483647 h 1009"/>
              <a:gd name="T82" fmla="*/ 2147483647 w 146"/>
              <a:gd name="T83" fmla="*/ 2147483647 h 1009"/>
              <a:gd name="T84" fmla="*/ 2147483647 w 146"/>
              <a:gd name="T85" fmla="*/ 2147483647 h 1009"/>
              <a:gd name="T86" fmla="*/ 2147483647 w 146"/>
              <a:gd name="T87" fmla="*/ 2147483647 h 10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009"/>
              <a:gd name="T134" fmla="*/ 146 w 146"/>
              <a:gd name="T135" fmla="*/ 1009 h 10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68" name="Rectangle 16"/>
          <p:cNvSpPr>
            <a:spLocks noChangeArrowheads="1"/>
          </p:cNvSpPr>
          <p:nvPr/>
        </p:nvSpPr>
        <p:spPr bwMode="auto">
          <a:xfrm>
            <a:off x="5846763" y="31575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3569" name="Rectangle 17"/>
          <p:cNvSpPr>
            <a:spLocks noChangeArrowheads="1"/>
          </p:cNvSpPr>
          <p:nvPr/>
        </p:nvSpPr>
        <p:spPr bwMode="auto">
          <a:xfrm>
            <a:off x="5846763" y="5286375"/>
            <a:ext cx="14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chemeClr val="folHlink"/>
                </a:solidFill>
                <a:latin typeface="Century Gothic" pitchFamily="34" charset="0"/>
              </a:rPr>
              <a:t>3</a:t>
            </a:r>
          </a:p>
        </p:txBody>
      </p:sp>
      <p:sp>
        <p:nvSpPr>
          <p:cNvPr id="23570" name="Freeform 18"/>
          <p:cNvSpPr>
            <a:spLocks/>
          </p:cNvSpPr>
          <p:nvPr/>
        </p:nvSpPr>
        <p:spPr bwMode="auto">
          <a:xfrm>
            <a:off x="6697663" y="4303713"/>
            <a:ext cx="117475" cy="93662"/>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71" name="Line 19"/>
          <p:cNvSpPr>
            <a:spLocks noChangeShapeType="1"/>
          </p:cNvSpPr>
          <p:nvPr/>
        </p:nvSpPr>
        <p:spPr bwMode="auto">
          <a:xfrm flipH="1">
            <a:off x="6308725" y="4352925"/>
            <a:ext cx="427038"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2" name="Rectangle 20"/>
          <p:cNvSpPr>
            <a:spLocks noChangeArrowheads="1"/>
          </p:cNvSpPr>
          <p:nvPr/>
        </p:nvSpPr>
        <p:spPr bwMode="auto">
          <a:xfrm>
            <a:off x="5762625" y="2057400"/>
            <a:ext cx="1347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Operation</a:t>
            </a:r>
          </a:p>
        </p:txBody>
      </p:sp>
      <p:sp>
        <p:nvSpPr>
          <p:cNvPr id="23573" name="Line 21"/>
          <p:cNvSpPr>
            <a:spLocks noChangeShapeType="1"/>
          </p:cNvSpPr>
          <p:nvPr/>
        </p:nvSpPr>
        <p:spPr bwMode="auto">
          <a:xfrm flipH="1" flipV="1">
            <a:off x="6008688" y="238601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3574" name="Freeform 22"/>
          <p:cNvSpPr>
            <a:spLocks/>
          </p:cNvSpPr>
          <p:nvPr/>
        </p:nvSpPr>
        <p:spPr bwMode="auto">
          <a:xfrm>
            <a:off x="3906838" y="3933825"/>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3575" name="Freeform 24"/>
          <p:cNvSpPr>
            <a:spLocks/>
          </p:cNvSpPr>
          <p:nvPr/>
        </p:nvSpPr>
        <p:spPr bwMode="auto">
          <a:xfrm>
            <a:off x="3694113" y="3128963"/>
            <a:ext cx="119062"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0 h 33"/>
              <a:gd name="T40" fmla="*/ 2147483647 w 33"/>
              <a:gd name="T41" fmla="*/ 0 h 33"/>
              <a:gd name="T42" fmla="*/ 2147483647 w 33"/>
              <a:gd name="T43" fmla="*/ 0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23576" name="Rectangle 25"/>
          <p:cNvSpPr>
            <a:spLocks noChangeArrowheads="1"/>
          </p:cNvSpPr>
          <p:nvPr/>
        </p:nvSpPr>
        <p:spPr bwMode="auto">
          <a:xfrm>
            <a:off x="5846763" y="373380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3577" name="Line 26"/>
          <p:cNvSpPr>
            <a:spLocks noChangeShapeType="1"/>
          </p:cNvSpPr>
          <p:nvPr/>
        </p:nvSpPr>
        <p:spPr bwMode="auto">
          <a:xfrm flipH="1">
            <a:off x="5222875" y="4638675"/>
            <a:ext cx="5588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8" name="Freeform 27"/>
          <p:cNvSpPr>
            <a:spLocks/>
          </p:cNvSpPr>
          <p:nvPr/>
        </p:nvSpPr>
        <p:spPr bwMode="auto">
          <a:xfrm>
            <a:off x="4397375" y="4421188"/>
            <a:ext cx="120650" cy="8890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79" name="Freeform 28"/>
          <p:cNvSpPr>
            <a:spLocks/>
          </p:cNvSpPr>
          <p:nvPr/>
        </p:nvSpPr>
        <p:spPr bwMode="auto">
          <a:xfrm>
            <a:off x="4397375" y="4767263"/>
            <a:ext cx="120650"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80" name="Line 29"/>
          <p:cNvSpPr>
            <a:spLocks noChangeShapeType="1"/>
          </p:cNvSpPr>
          <p:nvPr/>
        </p:nvSpPr>
        <p:spPr bwMode="auto">
          <a:xfrm flipH="1">
            <a:off x="3443288" y="4806950"/>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81" name="Freeform 30"/>
          <p:cNvSpPr>
            <a:spLocks/>
          </p:cNvSpPr>
          <p:nvPr/>
        </p:nvSpPr>
        <p:spPr bwMode="auto">
          <a:xfrm>
            <a:off x="3962400" y="3398838"/>
            <a:ext cx="457200" cy="1414462"/>
          </a:xfrm>
          <a:custGeom>
            <a:avLst/>
            <a:gdLst>
              <a:gd name="T0" fmla="*/ 2147483647 w 127"/>
              <a:gd name="T1" fmla="*/ 0 h 528"/>
              <a:gd name="T2" fmla="*/ 0 w 127"/>
              <a:gd name="T3" fmla="*/ 0 h 528"/>
              <a:gd name="T4" fmla="*/ 0 w 127"/>
              <a:gd name="T5" fmla="*/ 2147483647 h 528"/>
              <a:gd name="T6" fmla="*/ 0 60000 65536"/>
              <a:gd name="T7" fmla="*/ 0 60000 65536"/>
              <a:gd name="T8" fmla="*/ 0 60000 65536"/>
              <a:gd name="T9" fmla="*/ 0 w 127"/>
              <a:gd name="T10" fmla="*/ 0 h 528"/>
              <a:gd name="T11" fmla="*/ 127 w 127"/>
              <a:gd name="T12" fmla="*/ 528 h 528"/>
            </a:gdLst>
            <a:ahLst/>
            <a:cxnLst>
              <a:cxn ang="T6">
                <a:pos x="T0" y="T1"/>
              </a:cxn>
              <a:cxn ang="T7">
                <a:pos x="T2" y="T3"/>
              </a:cxn>
              <a:cxn ang="T8">
                <a:pos x="T4" y="T5"/>
              </a:cxn>
            </a:cxnLst>
            <a:rect l="T9" t="T10" r="T11" b="T12"/>
            <a:pathLst>
              <a:path w="127" h="528">
                <a:moveTo>
                  <a:pt x="127"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82" name="Freeform 31"/>
          <p:cNvSpPr>
            <a:spLocks/>
          </p:cNvSpPr>
          <p:nvPr/>
        </p:nvSpPr>
        <p:spPr bwMode="auto">
          <a:xfrm>
            <a:off x="3906838" y="4767263"/>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3583" name="Freeform 32"/>
          <p:cNvSpPr>
            <a:spLocks/>
          </p:cNvSpPr>
          <p:nvPr/>
        </p:nvSpPr>
        <p:spPr bwMode="auto">
          <a:xfrm>
            <a:off x="3773488" y="3111500"/>
            <a:ext cx="630237" cy="1358900"/>
          </a:xfrm>
          <a:custGeom>
            <a:avLst/>
            <a:gdLst>
              <a:gd name="T0" fmla="*/ 0 w 175"/>
              <a:gd name="T1" fmla="*/ 0 h 507"/>
              <a:gd name="T2" fmla="*/ 0 w 175"/>
              <a:gd name="T3" fmla="*/ 2147483647 h 507"/>
              <a:gd name="T4" fmla="*/ 2147483647 w 175"/>
              <a:gd name="T5" fmla="*/ 2147483647 h 507"/>
              <a:gd name="T6" fmla="*/ 0 60000 65536"/>
              <a:gd name="T7" fmla="*/ 0 60000 65536"/>
              <a:gd name="T8" fmla="*/ 0 60000 65536"/>
              <a:gd name="T9" fmla="*/ 0 w 175"/>
              <a:gd name="T10" fmla="*/ 0 h 507"/>
              <a:gd name="T11" fmla="*/ 175 w 175"/>
              <a:gd name="T12" fmla="*/ 507 h 507"/>
            </a:gdLst>
            <a:ahLst/>
            <a:cxnLst>
              <a:cxn ang="T6">
                <a:pos x="T0" y="T1"/>
              </a:cxn>
              <a:cxn ang="T7">
                <a:pos x="T2" y="T3"/>
              </a:cxn>
              <a:cxn ang="T8">
                <a:pos x="T4" y="T5"/>
              </a:cxn>
            </a:cxnLst>
            <a:rect l="T9" t="T10" r="T11" b="T12"/>
            <a:pathLst>
              <a:path w="175" h="507">
                <a:moveTo>
                  <a:pt x="0" y="0"/>
                </a:moveTo>
                <a:lnTo>
                  <a:pt x="0" y="507"/>
                </a:lnTo>
                <a:lnTo>
                  <a:pt x="175" y="50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84" name="Freeform 33"/>
          <p:cNvSpPr>
            <a:spLocks/>
          </p:cNvSpPr>
          <p:nvPr/>
        </p:nvSpPr>
        <p:spPr bwMode="auto">
          <a:xfrm>
            <a:off x="3735388" y="3651250"/>
            <a:ext cx="119062" cy="87313"/>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0 h 33"/>
              <a:gd name="T38" fmla="*/ 2147483647 w 33"/>
              <a:gd name="T39" fmla="*/ 0 h 33"/>
              <a:gd name="T40" fmla="*/ 2147483647 w 33"/>
              <a:gd name="T41" fmla="*/ 0 h 33"/>
              <a:gd name="T42" fmla="*/ 2147483647 w 33"/>
              <a:gd name="T43" fmla="*/ 0 h 33"/>
              <a:gd name="T44" fmla="*/ 2147483647 w 33"/>
              <a:gd name="T45" fmla="*/ 0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23585" name="Freeform 34"/>
          <p:cNvSpPr>
            <a:spLocks/>
          </p:cNvSpPr>
          <p:nvPr/>
        </p:nvSpPr>
        <p:spPr bwMode="auto">
          <a:xfrm>
            <a:off x="4876800" y="2611438"/>
            <a:ext cx="566738" cy="1692275"/>
          </a:xfrm>
          <a:custGeom>
            <a:avLst/>
            <a:gdLst>
              <a:gd name="T0" fmla="*/ 2147483647 w 157"/>
              <a:gd name="T1" fmla="*/ 0 h 632"/>
              <a:gd name="T2" fmla="*/ 2147483647 w 157"/>
              <a:gd name="T3" fmla="*/ 2147483647 h 632"/>
              <a:gd name="T4" fmla="*/ 0 w 157"/>
              <a:gd name="T5" fmla="*/ 2147483647 h 632"/>
              <a:gd name="T6" fmla="*/ 0 w 157"/>
              <a:gd name="T7" fmla="*/ 2147483647 h 632"/>
              <a:gd name="T8" fmla="*/ 0 60000 65536"/>
              <a:gd name="T9" fmla="*/ 0 60000 65536"/>
              <a:gd name="T10" fmla="*/ 0 60000 65536"/>
              <a:gd name="T11" fmla="*/ 0 60000 65536"/>
              <a:gd name="T12" fmla="*/ 0 w 157"/>
              <a:gd name="T13" fmla="*/ 0 h 632"/>
              <a:gd name="T14" fmla="*/ 157 w 157"/>
              <a:gd name="T15" fmla="*/ 632 h 632"/>
            </a:gdLst>
            <a:ahLst/>
            <a:cxnLst>
              <a:cxn ang="T8">
                <a:pos x="T0" y="T1"/>
              </a:cxn>
              <a:cxn ang="T9">
                <a:pos x="T2" y="T3"/>
              </a:cxn>
              <a:cxn ang="T10">
                <a:pos x="T4" y="T5"/>
              </a:cxn>
              <a:cxn ang="T11">
                <a:pos x="T6" y="T7"/>
              </a:cxn>
            </a:cxnLst>
            <a:rect l="T12" t="T13" r="T14" b="T15"/>
            <a:pathLst>
              <a:path w="157" h="632">
                <a:moveTo>
                  <a:pt x="157" y="0"/>
                </a:moveTo>
                <a:lnTo>
                  <a:pt x="157"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86" name="Freeform 35"/>
          <p:cNvSpPr>
            <a:spLocks/>
          </p:cNvSpPr>
          <p:nvPr/>
        </p:nvSpPr>
        <p:spPr bwMode="auto">
          <a:xfrm>
            <a:off x="4814888" y="4284663"/>
            <a:ext cx="117475" cy="85725"/>
          </a:xfrm>
          <a:custGeom>
            <a:avLst/>
            <a:gdLst>
              <a:gd name="T0" fmla="*/ 2147483647 w 32"/>
              <a:gd name="T1" fmla="*/ 0 h 32"/>
              <a:gd name="T2" fmla="*/ 0 w 32"/>
              <a:gd name="T3" fmla="*/ 2147483647 h 32"/>
              <a:gd name="T4" fmla="*/ 2147483647 w 32"/>
              <a:gd name="T5" fmla="*/ 2147483647 h 32"/>
              <a:gd name="T6" fmla="*/ 2147483647 w 32"/>
              <a:gd name="T7" fmla="*/ 2147483647 h 32"/>
              <a:gd name="T8" fmla="*/ 2147483647 w 32"/>
              <a:gd name="T9" fmla="*/ 2147483647 h 32"/>
              <a:gd name="T10" fmla="*/ 2147483647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32" y="0"/>
                </a:moveTo>
                <a:lnTo>
                  <a:pt x="0" y="1"/>
                </a:lnTo>
                <a:lnTo>
                  <a:pt x="17" y="32"/>
                </a:lnTo>
                <a:lnTo>
                  <a:pt x="32" y="1"/>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23587" name="Line 36"/>
          <p:cNvSpPr>
            <a:spLocks noChangeShapeType="1"/>
          </p:cNvSpPr>
          <p:nvPr/>
        </p:nvSpPr>
        <p:spPr bwMode="auto">
          <a:xfrm flipV="1">
            <a:off x="4870450" y="4895850"/>
            <a:ext cx="6350" cy="11176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3588" name="Freeform 37"/>
          <p:cNvSpPr>
            <a:spLocks/>
          </p:cNvSpPr>
          <p:nvPr/>
        </p:nvSpPr>
        <p:spPr bwMode="auto">
          <a:xfrm>
            <a:off x="4532313" y="4381500"/>
            <a:ext cx="690562" cy="514350"/>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0" y="192"/>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23589" name="Group 69"/>
          <p:cNvGrpSpPr>
            <a:grpSpLocks/>
          </p:cNvGrpSpPr>
          <p:nvPr/>
        </p:nvGrpSpPr>
        <p:grpSpPr bwMode="auto">
          <a:xfrm>
            <a:off x="1320800" y="4365625"/>
            <a:ext cx="2116138" cy="900113"/>
            <a:chOff x="832" y="2750"/>
            <a:chExt cx="1333" cy="567"/>
          </a:xfrm>
        </p:grpSpPr>
        <p:sp>
          <p:nvSpPr>
            <p:cNvPr id="23624" name="Freeform 38"/>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25" name="Freeform 39"/>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26" name="Freeform 40"/>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27" name="Freeform 41"/>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28" name="Rectangle 42"/>
            <p:cNvSpPr>
              <a:spLocks noChangeArrowheads="1"/>
            </p:cNvSpPr>
            <p:nvPr/>
          </p:nvSpPr>
          <p:spPr bwMode="auto">
            <a:xfrm>
              <a:off x="1895" y="2846"/>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3629" name="Rectangle 43"/>
            <p:cNvSpPr>
              <a:spLocks noChangeArrowheads="1"/>
            </p:cNvSpPr>
            <p:nvPr/>
          </p:nvSpPr>
          <p:spPr bwMode="auto">
            <a:xfrm>
              <a:off x="1895" y="3089"/>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3630"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31"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32" name="Freeform 46"/>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3633" name="Rectangle 47"/>
            <p:cNvSpPr>
              <a:spLocks noChangeArrowheads="1"/>
            </p:cNvSpPr>
            <p:nvPr/>
          </p:nvSpPr>
          <p:spPr bwMode="auto">
            <a:xfrm>
              <a:off x="832" y="2784"/>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b</a:t>
              </a:r>
              <a:endParaRPr kumimoji="1" lang="en-US" altLang="zh-TW" sz="2000" b="1">
                <a:latin typeface="Century Gothic" pitchFamily="34" charset="0"/>
              </a:endParaRPr>
            </a:p>
          </p:txBody>
        </p:sp>
      </p:grpSp>
      <p:sp>
        <p:nvSpPr>
          <p:cNvPr id="23590" name="Rectangle 48"/>
          <p:cNvSpPr>
            <a:spLocks noChangeArrowheads="1"/>
          </p:cNvSpPr>
          <p:nvPr/>
        </p:nvSpPr>
        <p:spPr bwMode="auto">
          <a:xfrm>
            <a:off x="5846763" y="45402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2</a:t>
            </a:r>
            <a:endParaRPr kumimoji="1" lang="zh-TW" altLang="en-US" sz="2000" b="1">
              <a:latin typeface="Century Gothic" pitchFamily="34" charset="0"/>
            </a:endParaRPr>
          </a:p>
        </p:txBody>
      </p:sp>
      <p:sp>
        <p:nvSpPr>
          <p:cNvPr id="23591" name="Line 50"/>
          <p:cNvSpPr>
            <a:spLocks noChangeShapeType="1"/>
          </p:cNvSpPr>
          <p:nvPr/>
        </p:nvSpPr>
        <p:spPr bwMode="auto">
          <a:xfrm flipH="1">
            <a:off x="1630363" y="5429250"/>
            <a:ext cx="4149725" cy="19050"/>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3592" name="Freeform 51"/>
          <p:cNvSpPr>
            <a:spLocks/>
          </p:cNvSpPr>
          <p:nvPr/>
        </p:nvSpPr>
        <p:spPr bwMode="auto">
          <a:xfrm>
            <a:off x="1803400" y="2744788"/>
            <a:ext cx="4678363" cy="3089275"/>
          </a:xfrm>
          <a:custGeom>
            <a:avLst/>
            <a:gdLst>
              <a:gd name="T0" fmla="*/ 2147483647 w 1298"/>
              <a:gd name="T1" fmla="*/ 2147483647 h 1153"/>
              <a:gd name="T2" fmla="*/ 2147483647 w 1298"/>
              <a:gd name="T3" fmla="*/ 0 h 1153"/>
              <a:gd name="T4" fmla="*/ 0 w 1298"/>
              <a:gd name="T5" fmla="*/ 0 h 1153"/>
              <a:gd name="T6" fmla="*/ 0 w 1298"/>
              <a:gd name="T7" fmla="*/ 2147483647 h 1153"/>
              <a:gd name="T8" fmla="*/ 2147483647 w 1298"/>
              <a:gd name="T9" fmla="*/ 2147483647 h 1153"/>
              <a:gd name="T10" fmla="*/ 2147483647 w 1298"/>
              <a:gd name="T11" fmla="*/ 2147483647 h 1153"/>
              <a:gd name="T12" fmla="*/ 0 60000 65536"/>
              <a:gd name="T13" fmla="*/ 0 60000 65536"/>
              <a:gd name="T14" fmla="*/ 0 60000 65536"/>
              <a:gd name="T15" fmla="*/ 0 60000 65536"/>
              <a:gd name="T16" fmla="*/ 0 60000 65536"/>
              <a:gd name="T17" fmla="*/ 0 60000 65536"/>
              <a:gd name="T18" fmla="*/ 0 w 1298"/>
              <a:gd name="T19" fmla="*/ 0 h 1153"/>
              <a:gd name="T20" fmla="*/ 1298 w 1298"/>
              <a:gd name="T21" fmla="*/ 1153 h 1153"/>
            </a:gdLst>
            <a:ahLst/>
            <a:cxnLst>
              <a:cxn ang="T12">
                <a:pos x="T0" y="T1"/>
              </a:cxn>
              <a:cxn ang="T13">
                <a:pos x="T2" y="T3"/>
              </a:cxn>
              <a:cxn ang="T14">
                <a:pos x="T4" y="T5"/>
              </a:cxn>
              <a:cxn ang="T15">
                <a:pos x="T6" y="T7"/>
              </a:cxn>
              <a:cxn ang="T16">
                <a:pos x="T8" y="T9"/>
              </a:cxn>
              <a:cxn ang="T17">
                <a:pos x="T10" y="T11"/>
              </a:cxn>
            </a:cxnLst>
            <a:rect l="T18" t="T19" r="T20" b="T21"/>
            <a:pathLst>
              <a:path w="1298" h="1153">
                <a:moveTo>
                  <a:pt x="1298" y="1151"/>
                </a:moveTo>
                <a:lnTo>
                  <a:pt x="1298" y="0"/>
                </a:lnTo>
                <a:lnTo>
                  <a:pt x="0" y="0"/>
                </a:lnTo>
                <a:lnTo>
                  <a:pt x="0" y="1153"/>
                </a:lnTo>
                <a:lnTo>
                  <a:pt x="1298" y="115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93" name="Rectangle 52"/>
          <p:cNvSpPr>
            <a:spLocks noChangeArrowheads="1"/>
          </p:cNvSpPr>
          <p:nvPr/>
        </p:nvSpPr>
        <p:spPr bwMode="auto">
          <a:xfrm>
            <a:off x="5310188" y="61023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800">
              <a:latin typeface="Arial" pitchFamily="34" charset="0"/>
            </a:endParaRPr>
          </a:p>
        </p:txBody>
      </p:sp>
      <p:sp>
        <p:nvSpPr>
          <p:cNvPr id="23594" name="Line 54"/>
          <p:cNvSpPr>
            <a:spLocks noChangeShapeType="1"/>
          </p:cNvSpPr>
          <p:nvPr/>
        </p:nvSpPr>
        <p:spPr bwMode="auto">
          <a:xfrm flipV="1">
            <a:off x="3219450" y="1798638"/>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5" name="Line 55"/>
          <p:cNvSpPr>
            <a:spLocks noChangeShapeType="1"/>
          </p:cNvSpPr>
          <p:nvPr/>
        </p:nvSpPr>
        <p:spPr bwMode="auto">
          <a:xfrm flipV="1">
            <a:off x="3219450" y="1798638"/>
            <a:ext cx="4457700"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6" name="Line 58"/>
          <p:cNvSpPr>
            <a:spLocks noChangeShapeType="1"/>
          </p:cNvSpPr>
          <p:nvPr/>
        </p:nvSpPr>
        <p:spPr bwMode="auto">
          <a:xfrm flipV="1">
            <a:off x="6026150" y="1944688"/>
            <a:ext cx="0" cy="1524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7" name="Line 59"/>
          <p:cNvSpPr>
            <a:spLocks noChangeShapeType="1"/>
          </p:cNvSpPr>
          <p:nvPr/>
        </p:nvSpPr>
        <p:spPr bwMode="auto">
          <a:xfrm>
            <a:off x="6026150" y="1944688"/>
            <a:ext cx="1651000" cy="635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8" name="Text Box 60"/>
          <p:cNvSpPr txBox="1">
            <a:spLocks noChangeArrowheads="1"/>
          </p:cNvSpPr>
          <p:nvPr/>
        </p:nvSpPr>
        <p:spPr bwMode="auto">
          <a:xfrm>
            <a:off x="7742238" y="1676400"/>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kumimoji="1" lang="en-US" altLang="zh-TW" sz="2000" b="1">
                <a:solidFill>
                  <a:schemeClr val="accent2"/>
                </a:solidFill>
                <a:latin typeface="Century Gothic" pitchFamily="34" charset="0"/>
              </a:rPr>
              <a:t>ALUop</a:t>
            </a:r>
            <a:endParaRPr kumimoji="1" lang="en-US" altLang="zh-TW" sz="2000" b="1">
              <a:latin typeface="Century Gothic" pitchFamily="34" charset="0"/>
            </a:endParaRPr>
          </a:p>
        </p:txBody>
      </p:sp>
      <p:sp>
        <p:nvSpPr>
          <p:cNvPr id="23599" name="Line 61"/>
          <p:cNvSpPr>
            <a:spLocks noChangeShapeType="1"/>
          </p:cNvSpPr>
          <p:nvPr/>
        </p:nvSpPr>
        <p:spPr bwMode="auto">
          <a:xfrm>
            <a:off x="4787900" y="4687888"/>
            <a:ext cx="165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00" name="Line 62"/>
          <p:cNvSpPr>
            <a:spLocks noChangeShapeType="1"/>
          </p:cNvSpPr>
          <p:nvPr/>
        </p:nvSpPr>
        <p:spPr bwMode="auto">
          <a:xfrm>
            <a:off x="4870450" y="4611688"/>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01" name="Rectangle 63"/>
          <p:cNvSpPr>
            <a:spLocks noChangeArrowheads="1"/>
          </p:cNvSpPr>
          <p:nvPr/>
        </p:nvSpPr>
        <p:spPr bwMode="auto">
          <a:xfrm>
            <a:off x="660400" y="1371600"/>
            <a:ext cx="86677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15000"/>
              </a:spcBef>
              <a:buClr>
                <a:schemeClr val="folHlink"/>
              </a:buClr>
              <a:buSzPct val="75000"/>
              <a:buFont typeface="Wingdings" pitchFamily="2" charset="2"/>
              <a:buChar char="t"/>
            </a:pPr>
            <a:r>
              <a:rPr lang="zh-TW" altLang="en-US" b="1">
                <a:latin typeface="Century Gothic" pitchFamily="34" charset="0"/>
                <a:ea typeface="標楷體" pitchFamily="65" charset="-120"/>
              </a:rPr>
              <a:t>1-</a:t>
            </a:r>
            <a:r>
              <a:rPr lang="en-US" altLang="zh-TW" b="1">
                <a:latin typeface="Century Gothic" pitchFamily="34" charset="0"/>
                <a:ea typeface="標楷體" pitchFamily="65" charset="-120"/>
              </a:rPr>
              <a:t>bit in ALU</a:t>
            </a:r>
          </a:p>
          <a:p>
            <a:pPr marL="342900" indent="-342900">
              <a:lnSpc>
                <a:spcPct val="90000"/>
              </a:lnSpc>
              <a:spcBef>
                <a:spcPct val="15000"/>
              </a:spcBef>
              <a:buClr>
                <a:schemeClr val="folHlink"/>
              </a:buClr>
              <a:buSzPct val="75000"/>
              <a:buFont typeface="Wingdings" pitchFamily="2" charset="2"/>
              <a:buNone/>
            </a:pPr>
            <a:r>
              <a:rPr lang="en-US" altLang="zh-TW" b="1">
                <a:latin typeface="Century Gothic" pitchFamily="34" charset="0"/>
                <a:ea typeface="標楷體" pitchFamily="65" charset="-120"/>
              </a:rPr>
              <a:t>     (for bits 1-30)</a:t>
            </a:r>
          </a:p>
        </p:txBody>
      </p:sp>
      <p:sp>
        <p:nvSpPr>
          <p:cNvPr id="23602" name="Rectangle 64"/>
          <p:cNvSpPr>
            <a:spLocks noChangeArrowheads="1"/>
          </p:cNvSpPr>
          <p:nvPr/>
        </p:nvSpPr>
        <p:spPr bwMode="auto">
          <a:xfrm>
            <a:off x="831850" y="5334000"/>
            <a:ext cx="14303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folHlink"/>
                </a:solidFill>
                <a:latin typeface="Century Gothic" pitchFamily="34" charset="0"/>
              </a:rPr>
              <a:t>Less</a:t>
            </a:r>
          </a:p>
          <a:p>
            <a:endParaRPr kumimoji="1" lang="en-US" altLang="zh-TW" sz="2000" b="1">
              <a:solidFill>
                <a:schemeClr val="folHlink"/>
              </a:solidFill>
              <a:latin typeface="Century Gothic" pitchFamily="34" charset="0"/>
            </a:endParaRPr>
          </a:p>
          <a:p>
            <a:r>
              <a:rPr kumimoji="1" lang="en-US" altLang="zh-TW" sz="2000" b="1">
                <a:solidFill>
                  <a:schemeClr val="folHlink"/>
                </a:solidFill>
                <a:latin typeface="Century Gothic" pitchFamily="34" charset="0"/>
              </a:rPr>
              <a:t>(0:bits 1-30)</a:t>
            </a:r>
          </a:p>
        </p:txBody>
      </p:sp>
      <p:sp>
        <p:nvSpPr>
          <p:cNvPr id="23603" name="Rectangle 65"/>
          <p:cNvSpPr>
            <a:spLocks noChangeArrowheads="1"/>
          </p:cNvSpPr>
          <p:nvPr/>
        </p:nvSpPr>
        <p:spPr bwMode="auto">
          <a:xfrm>
            <a:off x="6892925" y="41910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Result</a:t>
            </a:r>
            <a:endParaRPr kumimoji="1" lang="en-US" altLang="zh-TW" sz="2000" b="1">
              <a:latin typeface="Century Gothic" pitchFamily="34" charset="0"/>
            </a:endParaRPr>
          </a:p>
        </p:txBody>
      </p:sp>
      <p:sp>
        <p:nvSpPr>
          <p:cNvPr id="23604" name="Rectangle 66"/>
          <p:cNvSpPr>
            <a:spLocks noChangeArrowheads="1"/>
          </p:cNvSpPr>
          <p:nvPr/>
        </p:nvSpPr>
        <p:spPr bwMode="auto">
          <a:xfrm>
            <a:off x="4457700" y="6019800"/>
            <a:ext cx="111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CarryOut</a:t>
            </a:r>
            <a:endParaRPr kumimoji="1" lang="en-US" altLang="zh-TW" sz="2000" b="1">
              <a:latin typeface="Century Gothic" pitchFamily="34" charset="0"/>
            </a:endParaRPr>
          </a:p>
        </p:txBody>
      </p:sp>
      <p:sp>
        <p:nvSpPr>
          <p:cNvPr id="23605" name="Rectangle 67"/>
          <p:cNvSpPr>
            <a:spLocks noChangeArrowheads="1"/>
          </p:cNvSpPr>
          <p:nvPr/>
        </p:nvSpPr>
        <p:spPr bwMode="auto">
          <a:xfrm>
            <a:off x="2641600" y="2057400"/>
            <a:ext cx="862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Ainvert</a:t>
            </a:r>
            <a:endParaRPr kumimoji="1" lang="en-US" altLang="zh-TW" sz="2000" b="1">
              <a:latin typeface="Century Gothic" pitchFamily="34" charset="0"/>
            </a:endParaRPr>
          </a:p>
        </p:txBody>
      </p:sp>
      <p:sp>
        <p:nvSpPr>
          <p:cNvPr id="23606" name="Rectangle 68"/>
          <p:cNvSpPr>
            <a:spLocks noChangeArrowheads="1"/>
          </p:cNvSpPr>
          <p:nvPr/>
        </p:nvSpPr>
        <p:spPr bwMode="auto">
          <a:xfrm>
            <a:off x="4705350" y="213360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CarryIn</a:t>
            </a:r>
            <a:endParaRPr kumimoji="1" lang="en-US" altLang="zh-TW" sz="2000" b="1">
              <a:latin typeface="Century Gothic" pitchFamily="34" charset="0"/>
            </a:endParaRPr>
          </a:p>
        </p:txBody>
      </p:sp>
      <p:grpSp>
        <p:nvGrpSpPr>
          <p:cNvPr id="23607" name="Group 70"/>
          <p:cNvGrpSpPr>
            <a:grpSpLocks/>
          </p:cNvGrpSpPr>
          <p:nvPr/>
        </p:nvGrpSpPr>
        <p:grpSpPr bwMode="auto">
          <a:xfrm>
            <a:off x="1282700" y="2803525"/>
            <a:ext cx="2116138" cy="900113"/>
            <a:chOff x="832" y="2750"/>
            <a:chExt cx="1333" cy="567"/>
          </a:xfrm>
        </p:grpSpPr>
        <p:sp>
          <p:nvSpPr>
            <p:cNvPr id="23614" name="Freeform 71"/>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15" name="Freeform 72"/>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16" name="Freeform 73"/>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17" name="Freeform 74"/>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18" name="Rectangle 75"/>
            <p:cNvSpPr>
              <a:spLocks noChangeArrowheads="1"/>
            </p:cNvSpPr>
            <p:nvPr/>
          </p:nvSpPr>
          <p:spPr bwMode="auto">
            <a:xfrm>
              <a:off x="1895" y="2846"/>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3619" name="Rectangle 76"/>
            <p:cNvSpPr>
              <a:spLocks noChangeArrowheads="1"/>
            </p:cNvSpPr>
            <p:nvPr/>
          </p:nvSpPr>
          <p:spPr bwMode="auto">
            <a:xfrm>
              <a:off x="1895" y="3089"/>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3620" name="Line 77"/>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21" name="Line 78"/>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22" name="Freeform 79"/>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3623" name="Rectangle 80"/>
            <p:cNvSpPr>
              <a:spLocks noChangeArrowheads="1"/>
            </p:cNvSpPr>
            <p:nvPr/>
          </p:nvSpPr>
          <p:spPr bwMode="auto">
            <a:xfrm>
              <a:off x="832" y="2784"/>
              <a:ext cx="1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a</a:t>
              </a:r>
              <a:endParaRPr kumimoji="1" lang="en-US" altLang="zh-TW" sz="2000" b="1">
                <a:latin typeface="Century Gothic" pitchFamily="34" charset="0"/>
              </a:endParaRPr>
            </a:p>
          </p:txBody>
        </p:sp>
      </p:grpSp>
      <p:sp>
        <p:nvSpPr>
          <p:cNvPr id="23608" name="Line 81"/>
          <p:cNvSpPr>
            <a:spLocks noChangeShapeType="1"/>
          </p:cNvSpPr>
          <p:nvPr/>
        </p:nvSpPr>
        <p:spPr bwMode="auto">
          <a:xfrm flipH="1">
            <a:off x="3421063" y="3101975"/>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09" name="Line 82"/>
          <p:cNvSpPr>
            <a:spLocks noChangeShapeType="1"/>
          </p:cNvSpPr>
          <p:nvPr/>
        </p:nvSpPr>
        <p:spPr bwMode="auto">
          <a:xfrm flipV="1">
            <a:off x="3087688" y="1697038"/>
            <a:ext cx="4567237"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10" name="Line 83"/>
          <p:cNvSpPr>
            <a:spLocks noChangeShapeType="1"/>
          </p:cNvSpPr>
          <p:nvPr/>
        </p:nvSpPr>
        <p:spPr bwMode="auto">
          <a:xfrm flipV="1">
            <a:off x="3101975" y="1681163"/>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11" name="Rectangle 84"/>
          <p:cNvSpPr>
            <a:spLocks noChangeArrowheads="1"/>
          </p:cNvSpPr>
          <p:nvPr/>
        </p:nvSpPr>
        <p:spPr bwMode="auto">
          <a:xfrm>
            <a:off x="2624138" y="3802063"/>
            <a:ext cx="1220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2000" b="1">
                <a:solidFill>
                  <a:schemeClr val="accent1"/>
                </a:solidFill>
                <a:latin typeface="Century Gothic" pitchFamily="34" charset="0"/>
              </a:rPr>
              <a:t>Bnegate</a:t>
            </a:r>
            <a:endParaRPr kumimoji="1" lang="zh-TW" altLang="en-US" sz="2000" b="1">
              <a:solidFill>
                <a:schemeClr val="accent1"/>
              </a:solidFill>
              <a:latin typeface="Century Gothic" pitchFamily="34" charset="0"/>
            </a:endParaRPr>
          </a:p>
        </p:txBody>
      </p:sp>
      <p:sp>
        <p:nvSpPr>
          <p:cNvPr id="23612" name="Line 85"/>
          <p:cNvSpPr>
            <a:spLocks noChangeShapeType="1"/>
          </p:cNvSpPr>
          <p:nvPr/>
        </p:nvSpPr>
        <p:spPr bwMode="auto">
          <a:xfrm flipH="1" flipV="1">
            <a:off x="3065463" y="231616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3613"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ED2337A0-8416-4B28-A35B-BDCA8CE7CDCE}" type="slidenum">
              <a:rPr lang="zh-TW" altLang="en-US" sz="1400" smtClean="0">
                <a:latin typeface="Arial" pitchFamily="34" charset="0"/>
              </a:rPr>
              <a:pPr/>
              <a:t>17</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632200" y="5562600"/>
            <a:ext cx="2146300" cy="609600"/>
          </a:xfrm>
          <a:prstGeom prst="rect">
            <a:avLst/>
          </a:prstGeom>
          <a:solidFill>
            <a:srgbClr val="FFFF99"/>
          </a:solidFill>
          <a:ln w="28575">
            <a:solidFill>
              <a:schemeClr val="tx1"/>
            </a:solidFill>
            <a:miter lim="800000"/>
            <a:headEnd type="none" w="sm" len="sm"/>
            <a:tailEnd type="none" w="sm" len="sm"/>
          </a:ln>
        </p:spPr>
        <p:txBody>
          <a:bodyPr wrap="none" anchor="ctr"/>
          <a:lstStyle/>
          <a:p>
            <a:pPr algn="ctr"/>
            <a:r>
              <a:rPr kumimoji="1" lang="en-US" altLang="zh-TW" sz="2000" b="1">
                <a:latin typeface="Century Gothic" pitchFamily="34" charset="0"/>
              </a:rPr>
              <a:t>Overflow</a:t>
            </a:r>
          </a:p>
          <a:p>
            <a:pPr algn="ctr"/>
            <a:r>
              <a:rPr kumimoji="1" lang="en-US" altLang="zh-TW" sz="2000" b="1">
                <a:latin typeface="Century Gothic" pitchFamily="34" charset="0"/>
              </a:rPr>
              <a:t>detection</a:t>
            </a:r>
          </a:p>
        </p:txBody>
      </p:sp>
      <p:sp>
        <p:nvSpPr>
          <p:cNvPr id="24579" name="Rectangle 3"/>
          <p:cNvSpPr>
            <a:spLocks noChangeArrowheads="1"/>
          </p:cNvSpPr>
          <p:nvPr/>
        </p:nvSpPr>
        <p:spPr bwMode="auto">
          <a:xfrm>
            <a:off x="5310188" y="61023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800">
              <a:latin typeface="Arial" pitchFamily="34" charset="0"/>
            </a:endParaRPr>
          </a:p>
        </p:txBody>
      </p:sp>
      <p:sp>
        <p:nvSpPr>
          <p:cNvPr id="24580" name="Freeform 4"/>
          <p:cNvSpPr>
            <a:spLocks/>
          </p:cNvSpPr>
          <p:nvPr/>
        </p:nvSpPr>
        <p:spPr bwMode="auto">
          <a:xfrm>
            <a:off x="4649788" y="3159125"/>
            <a:ext cx="858837" cy="417513"/>
          </a:xfrm>
          <a:custGeom>
            <a:avLst/>
            <a:gdLst>
              <a:gd name="T0" fmla="*/ 2147483647 w 233"/>
              <a:gd name="T1" fmla="*/ 2147483647 h 167"/>
              <a:gd name="T2" fmla="*/ 2147483647 w 233"/>
              <a:gd name="T3" fmla="*/ 2147483647 h 167"/>
              <a:gd name="T4" fmla="*/ 2147483647 w 233"/>
              <a:gd name="T5" fmla="*/ 2147483647 h 167"/>
              <a:gd name="T6" fmla="*/ 2147483647 w 233"/>
              <a:gd name="T7" fmla="*/ 2147483647 h 167"/>
              <a:gd name="T8" fmla="*/ 2147483647 w 233"/>
              <a:gd name="T9" fmla="*/ 2147483647 h 167"/>
              <a:gd name="T10" fmla="*/ 2147483647 w 233"/>
              <a:gd name="T11" fmla="*/ 2147483647 h 167"/>
              <a:gd name="T12" fmla="*/ 2147483647 w 233"/>
              <a:gd name="T13" fmla="*/ 2147483647 h 167"/>
              <a:gd name="T14" fmla="*/ 2147483647 w 233"/>
              <a:gd name="T15" fmla="*/ 2147483647 h 167"/>
              <a:gd name="T16" fmla="*/ 2147483647 w 233"/>
              <a:gd name="T17" fmla="*/ 2147483647 h 167"/>
              <a:gd name="T18" fmla="*/ 2147483647 w 233"/>
              <a:gd name="T19" fmla="*/ 2147483647 h 167"/>
              <a:gd name="T20" fmla="*/ 0 w 233"/>
              <a:gd name="T21" fmla="*/ 2147483647 h 167"/>
              <a:gd name="T22" fmla="*/ 2147483647 w 233"/>
              <a:gd name="T23" fmla="*/ 2147483647 h 167"/>
              <a:gd name="T24" fmla="*/ 2147483647 w 233"/>
              <a:gd name="T25" fmla="*/ 2147483647 h 167"/>
              <a:gd name="T26" fmla="*/ 2147483647 w 233"/>
              <a:gd name="T27" fmla="*/ 2147483647 h 167"/>
              <a:gd name="T28" fmla="*/ 2147483647 w 233"/>
              <a:gd name="T29" fmla="*/ 2147483647 h 167"/>
              <a:gd name="T30" fmla="*/ 2147483647 w 233"/>
              <a:gd name="T31" fmla="*/ 2147483647 h 167"/>
              <a:gd name="T32" fmla="*/ 2147483647 w 233"/>
              <a:gd name="T33" fmla="*/ 2147483647 h 167"/>
              <a:gd name="T34" fmla="*/ 2147483647 w 233"/>
              <a:gd name="T35" fmla="*/ 2147483647 h 167"/>
              <a:gd name="T36" fmla="*/ 2147483647 w 233"/>
              <a:gd name="T37" fmla="*/ 2147483647 h 167"/>
              <a:gd name="T38" fmla="*/ 2147483647 w 233"/>
              <a:gd name="T39" fmla="*/ 2147483647 h 167"/>
              <a:gd name="T40" fmla="*/ 2147483647 w 233"/>
              <a:gd name="T41" fmla="*/ 2147483647 h 167"/>
              <a:gd name="T42" fmla="*/ 2147483647 w 233"/>
              <a:gd name="T43" fmla="*/ 2147483647 h 167"/>
              <a:gd name="T44" fmla="*/ 2147483647 w 233"/>
              <a:gd name="T45" fmla="*/ 2147483647 h 167"/>
              <a:gd name="T46" fmla="*/ 2147483647 w 233"/>
              <a:gd name="T47" fmla="*/ 2147483647 h 167"/>
              <a:gd name="T48" fmla="*/ 2147483647 w 233"/>
              <a:gd name="T49" fmla="*/ 2147483647 h 167"/>
              <a:gd name="T50" fmla="*/ 2147483647 w 233"/>
              <a:gd name="T51" fmla="*/ 2147483647 h 167"/>
              <a:gd name="T52" fmla="*/ 2147483647 w 233"/>
              <a:gd name="T53" fmla="*/ 2147483647 h 167"/>
              <a:gd name="T54" fmla="*/ 2147483647 w 233"/>
              <a:gd name="T55" fmla="*/ 2147483647 h 167"/>
              <a:gd name="T56" fmla="*/ 2147483647 w 233"/>
              <a:gd name="T57" fmla="*/ 2147483647 h 167"/>
              <a:gd name="T58" fmla="*/ 2147483647 w 233"/>
              <a:gd name="T59" fmla="*/ 2147483647 h 167"/>
              <a:gd name="T60" fmla="*/ 2147483647 w 233"/>
              <a:gd name="T61" fmla="*/ 2147483647 h 167"/>
              <a:gd name="T62" fmla="*/ 2147483647 w 233"/>
              <a:gd name="T63" fmla="*/ 2147483647 h 167"/>
              <a:gd name="T64" fmla="*/ 2147483647 w 233"/>
              <a:gd name="T65" fmla="*/ 2147483647 h 167"/>
              <a:gd name="T66" fmla="*/ 2147483647 w 233"/>
              <a:gd name="T67" fmla="*/ 2147483647 h 167"/>
              <a:gd name="T68" fmla="*/ 2147483647 w 233"/>
              <a:gd name="T69" fmla="*/ 2147483647 h 167"/>
              <a:gd name="T70" fmla="*/ 2147483647 w 233"/>
              <a:gd name="T71" fmla="*/ 2147483647 h 167"/>
              <a:gd name="T72" fmla="*/ 2147483647 w 233"/>
              <a:gd name="T73" fmla="*/ 2147483647 h 167"/>
              <a:gd name="T74" fmla="*/ 2147483647 w 233"/>
              <a:gd name="T75" fmla="*/ 2147483647 h 167"/>
              <a:gd name="T76" fmla="*/ 2147483647 w 233"/>
              <a:gd name="T77" fmla="*/ 2147483647 h 167"/>
              <a:gd name="T78" fmla="*/ 2147483647 w 233"/>
              <a:gd name="T79" fmla="*/ 2147483647 h 167"/>
              <a:gd name="T80" fmla="*/ 2147483647 w 233"/>
              <a:gd name="T81" fmla="*/ 2147483647 h 167"/>
              <a:gd name="T82" fmla="*/ 2147483647 w 233"/>
              <a:gd name="T83" fmla="*/ 2147483647 h 167"/>
              <a:gd name="T84" fmla="*/ 2147483647 w 233"/>
              <a:gd name="T85" fmla="*/ 2147483647 h 167"/>
              <a:gd name="T86" fmla="*/ 2147483647 w 233"/>
              <a:gd name="T87" fmla="*/ 0 h 167"/>
              <a:gd name="T88" fmla="*/ 2147483647 w 233"/>
              <a:gd name="T89" fmla="*/ 0 h 167"/>
              <a:gd name="T90" fmla="*/ 2147483647 w 233"/>
              <a:gd name="T91" fmla="*/ 0 h 167"/>
              <a:gd name="T92" fmla="*/ 2147483647 w 233"/>
              <a:gd name="T93" fmla="*/ 0 h 167"/>
              <a:gd name="T94" fmla="*/ 2147483647 w 233"/>
              <a:gd name="T95" fmla="*/ 0 h 167"/>
              <a:gd name="T96" fmla="*/ 2147483647 w 233"/>
              <a:gd name="T97" fmla="*/ 0 h 167"/>
              <a:gd name="T98" fmla="*/ 2147483647 w 233"/>
              <a:gd name="T99" fmla="*/ 0 h 167"/>
              <a:gd name="T100" fmla="*/ 0 w 233"/>
              <a:gd name="T101" fmla="*/ 0 h 167"/>
              <a:gd name="T102" fmla="*/ 2147483647 w 233"/>
              <a:gd name="T103" fmla="*/ 2147483647 h 167"/>
              <a:gd name="T104" fmla="*/ 2147483647 w 233"/>
              <a:gd name="T105" fmla="*/ 2147483647 h 167"/>
              <a:gd name="T106" fmla="*/ 2147483647 w 233"/>
              <a:gd name="T107" fmla="*/ 2147483647 h 167"/>
              <a:gd name="T108" fmla="*/ 2147483647 w 233"/>
              <a:gd name="T109" fmla="*/ 2147483647 h 167"/>
              <a:gd name="T110" fmla="*/ 2147483647 w 233"/>
              <a:gd name="T111" fmla="*/ 2147483647 h 167"/>
              <a:gd name="T112" fmla="*/ 2147483647 w 233"/>
              <a:gd name="T113" fmla="*/ 2147483647 h 167"/>
              <a:gd name="T114" fmla="*/ 2147483647 w 233"/>
              <a:gd name="T115" fmla="*/ 2147483647 h 167"/>
              <a:gd name="T116" fmla="*/ 2147483647 w 233"/>
              <a:gd name="T117" fmla="*/ 2147483647 h 167"/>
              <a:gd name="T118" fmla="*/ 2147483647 w 233"/>
              <a:gd name="T119" fmla="*/ 2147483647 h 167"/>
              <a:gd name="T120" fmla="*/ 2147483647 w 233"/>
              <a:gd name="T121" fmla="*/ 2147483647 h 167"/>
              <a:gd name="T122" fmla="*/ 2147483647 w 233"/>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3"/>
              <a:gd name="T187" fmla="*/ 0 h 167"/>
              <a:gd name="T188" fmla="*/ 233 w 233"/>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3" h="167">
                <a:moveTo>
                  <a:pt x="21" y="85"/>
                </a:moveTo>
                <a:lnTo>
                  <a:pt x="21" y="96"/>
                </a:lnTo>
                <a:lnTo>
                  <a:pt x="21" y="106"/>
                </a:lnTo>
                <a:lnTo>
                  <a:pt x="19" y="115"/>
                </a:lnTo>
                <a:lnTo>
                  <a:pt x="19" y="121"/>
                </a:lnTo>
                <a:lnTo>
                  <a:pt x="17" y="129"/>
                </a:lnTo>
                <a:lnTo>
                  <a:pt x="16" y="135"/>
                </a:lnTo>
                <a:lnTo>
                  <a:pt x="14" y="142"/>
                </a:lnTo>
                <a:lnTo>
                  <a:pt x="10" y="150"/>
                </a:lnTo>
                <a:lnTo>
                  <a:pt x="4" y="158"/>
                </a:lnTo>
                <a:lnTo>
                  <a:pt x="0" y="167"/>
                </a:lnTo>
                <a:lnTo>
                  <a:pt x="2" y="167"/>
                </a:lnTo>
                <a:lnTo>
                  <a:pt x="12" y="167"/>
                </a:lnTo>
                <a:lnTo>
                  <a:pt x="25" y="167"/>
                </a:lnTo>
                <a:lnTo>
                  <a:pt x="42" y="167"/>
                </a:lnTo>
                <a:lnTo>
                  <a:pt x="60" y="167"/>
                </a:lnTo>
                <a:lnTo>
                  <a:pt x="79" y="167"/>
                </a:lnTo>
                <a:lnTo>
                  <a:pt x="98" y="167"/>
                </a:lnTo>
                <a:lnTo>
                  <a:pt x="115" y="165"/>
                </a:lnTo>
                <a:lnTo>
                  <a:pt x="129" y="163"/>
                </a:lnTo>
                <a:lnTo>
                  <a:pt x="138" y="163"/>
                </a:lnTo>
                <a:lnTo>
                  <a:pt x="154" y="158"/>
                </a:lnTo>
                <a:lnTo>
                  <a:pt x="169" y="150"/>
                </a:lnTo>
                <a:lnTo>
                  <a:pt x="183" y="142"/>
                </a:lnTo>
                <a:lnTo>
                  <a:pt x="194" y="135"/>
                </a:lnTo>
                <a:lnTo>
                  <a:pt x="204" y="125"/>
                </a:lnTo>
                <a:lnTo>
                  <a:pt x="211" y="115"/>
                </a:lnTo>
                <a:lnTo>
                  <a:pt x="219" y="108"/>
                </a:lnTo>
                <a:lnTo>
                  <a:pt x="225" y="98"/>
                </a:lnTo>
                <a:lnTo>
                  <a:pt x="229" y="91"/>
                </a:lnTo>
                <a:lnTo>
                  <a:pt x="233" y="85"/>
                </a:lnTo>
                <a:lnTo>
                  <a:pt x="229" y="77"/>
                </a:lnTo>
                <a:lnTo>
                  <a:pt x="225" y="69"/>
                </a:lnTo>
                <a:lnTo>
                  <a:pt x="219" y="60"/>
                </a:lnTo>
                <a:lnTo>
                  <a:pt x="211" y="52"/>
                </a:lnTo>
                <a:lnTo>
                  <a:pt x="204" y="43"/>
                </a:lnTo>
                <a:lnTo>
                  <a:pt x="194" y="33"/>
                </a:lnTo>
                <a:lnTo>
                  <a:pt x="183" y="25"/>
                </a:lnTo>
                <a:lnTo>
                  <a:pt x="169" y="18"/>
                </a:lnTo>
                <a:lnTo>
                  <a:pt x="154" y="10"/>
                </a:lnTo>
                <a:lnTo>
                  <a:pt x="138" y="4"/>
                </a:lnTo>
                <a:lnTo>
                  <a:pt x="129" y="4"/>
                </a:lnTo>
                <a:lnTo>
                  <a:pt x="115" y="2"/>
                </a:lnTo>
                <a:lnTo>
                  <a:pt x="98" y="0"/>
                </a:lnTo>
                <a:lnTo>
                  <a:pt x="79" y="0"/>
                </a:lnTo>
                <a:lnTo>
                  <a:pt x="60" y="0"/>
                </a:lnTo>
                <a:lnTo>
                  <a:pt x="42" y="0"/>
                </a:lnTo>
                <a:lnTo>
                  <a:pt x="25" y="0"/>
                </a:lnTo>
                <a:lnTo>
                  <a:pt x="12" y="0"/>
                </a:lnTo>
                <a:lnTo>
                  <a:pt x="2" y="0"/>
                </a:lnTo>
                <a:lnTo>
                  <a:pt x="0" y="0"/>
                </a:lnTo>
                <a:lnTo>
                  <a:pt x="4" y="10"/>
                </a:lnTo>
                <a:lnTo>
                  <a:pt x="10" y="18"/>
                </a:lnTo>
                <a:lnTo>
                  <a:pt x="14" y="27"/>
                </a:lnTo>
                <a:lnTo>
                  <a:pt x="16" y="33"/>
                </a:lnTo>
                <a:lnTo>
                  <a:pt x="17" y="41"/>
                </a:lnTo>
                <a:lnTo>
                  <a:pt x="19" y="48"/>
                </a:lnTo>
                <a:lnTo>
                  <a:pt x="19" y="56"/>
                </a:lnTo>
                <a:lnTo>
                  <a:pt x="21" y="66"/>
                </a:lnTo>
                <a:lnTo>
                  <a:pt x="21" y="75"/>
                </a:lnTo>
                <a:lnTo>
                  <a:pt x="21" y="8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581" name="Freeform 5"/>
          <p:cNvSpPr>
            <a:spLocks/>
          </p:cNvSpPr>
          <p:nvPr/>
        </p:nvSpPr>
        <p:spPr bwMode="auto">
          <a:xfrm>
            <a:off x="3365500" y="3502025"/>
            <a:ext cx="452438" cy="2008188"/>
          </a:xfrm>
          <a:custGeom>
            <a:avLst/>
            <a:gdLst>
              <a:gd name="T0" fmla="*/ 2147483647 w 123"/>
              <a:gd name="T1" fmla="*/ 2147483647 h 806"/>
              <a:gd name="T2" fmla="*/ 2147483647 w 123"/>
              <a:gd name="T3" fmla="*/ 0 h 806"/>
              <a:gd name="T4" fmla="*/ 0 w 123"/>
              <a:gd name="T5" fmla="*/ 0 h 806"/>
              <a:gd name="T6" fmla="*/ 0 60000 65536"/>
              <a:gd name="T7" fmla="*/ 0 60000 65536"/>
              <a:gd name="T8" fmla="*/ 0 60000 65536"/>
              <a:gd name="T9" fmla="*/ 0 w 123"/>
              <a:gd name="T10" fmla="*/ 0 h 806"/>
              <a:gd name="T11" fmla="*/ 123 w 123"/>
              <a:gd name="T12" fmla="*/ 806 h 806"/>
            </a:gdLst>
            <a:ahLst/>
            <a:cxnLst>
              <a:cxn ang="T6">
                <a:pos x="T0" y="T1"/>
              </a:cxn>
              <a:cxn ang="T7">
                <a:pos x="T2" y="T3"/>
              </a:cxn>
              <a:cxn ang="T8">
                <a:pos x="T4" y="T5"/>
              </a:cxn>
            </a:cxnLst>
            <a:rect l="T9" t="T10" r="T11" b="T12"/>
            <a:pathLst>
              <a:path w="123" h="806">
                <a:moveTo>
                  <a:pt x="121" y="806"/>
                </a:moveTo>
                <a:lnTo>
                  <a:pt x="123" y="0"/>
                </a:lnTo>
                <a:lnTo>
                  <a:pt x="0" y="0"/>
                </a:lnTo>
              </a:path>
            </a:pathLst>
          </a:custGeom>
          <a:noFill/>
          <a:ln w="28575">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582" name="Freeform 7"/>
          <p:cNvSpPr>
            <a:spLocks/>
          </p:cNvSpPr>
          <p:nvPr/>
        </p:nvSpPr>
        <p:spPr bwMode="auto">
          <a:xfrm>
            <a:off x="4721225" y="2619375"/>
            <a:ext cx="744538" cy="415925"/>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21" y="167"/>
                </a:moveTo>
                <a:lnTo>
                  <a:pt x="135" y="167"/>
                </a:lnTo>
                <a:lnTo>
                  <a:pt x="146" y="163"/>
                </a:lnTo>
                <a:lnTo>
                  <a:pt x="160" y="160"/>
                </a:lnTo>
                <a:lnTo>
                  <a:pt x="169" y="152"/>
                </a:lnTo>
                <a:lnTo>
                  <a:pt x="179" y="144"/>
                </a:lnTo>
                <a:lnTo>
                  <a:pt x="187" y="135"/>
                </a:lnTo>
                <a:lnTo>
                  <a:pt x="194" y="123"/>
                </a:lnTo>
                <a:lnTo>
                  <a:pt x="198" y="112"/>
                </a:lnTo>
                <a:lnTo>
                  <a:pt x="202" y="98"/>
                </a:lnTo>
                <a:lnTo>
                  <a:pt x="202" y="85"/>
                </a:lnTo>
                <a:lnTo>
                  <a:pt x="202" y="71"/>
                </a:lnTo>
                <a:lnTo>
                  <a:pt x="198" y="58"/>
                </a:lnTo>
                <a:lnTo>
                  <a:pt x="194" y="46"/>
                </a:lnTo>
                <a:lnTo>
                  <a:pt x="187" y="35"/>
                </a:lnTo>
                <a:lnTo>
                  <a:pt x="179" y="25"/>
                </a:lnTo>
                <a:lnTo>
                  <a:pt x="169" y="18"/>
                </a:lnTo>
                <a:lnTo>
                  <a:pt x="160"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583" name="Freeform 8"/>
          <p:cNvSpPr>
            <a:spLocks/>
          </p:cNvSpPr>
          <p:nvPr/>
        </p:nvSpPr>
        <p:spPr bwMode="auto">
          <a:xfrm>
            <a:off x="4587875" y="2654300"/>
            <a:ext cx="120650" cy="79375"/>
          </a:xfrm>
          <a:custGeom>
            <a:avLst/>
            <a:gdLst>
              <a:gd name="T0" fmla="*/ 0 w 33"/>
              <a:gd name="T1" fmla="*/ 0 h 32"/>
              <a:gd name="T2" fmla="*/ 0 w 33"/>
              <a:gd name="T3" fmla="*/ 2147483647 h 32"/>
              <a:gd name="T4" fmla="*/ 2147483647 w 33"/>
              <a:gd name="T5" fmla="*/ 2147483647 h 32"/>
              <a:gd name="T6" fmla="*/ 0 w 33"/>
              <a:gd name="T7" fmla="*/ 0 h 32"/>
              <a:gd name="T8" fmla="*/ 0 w 33"/>
              <a:gd name="T9" fmla="*/ 0 h 32"/>
              <a:gd name="T10" fmla="*/ 0 60000 65536"/>
              <a:gd name="T11" fmla="*/ 0 60000 65536"/>
              <a:gd name="T12" fmla="*/ 0 60000 65536"/>
              <a:gd name="T13" fmla="*/ 0 60000 65536"/>
              <a:gd name="T14" fmla="*/ 0 60000 65536"/>
              <a:gd name="T15" fmla="*/ 0 w 33"/>
              <a:gd name="T16" fmla="*/ 0 h 32"/>
              <a:gd name="T17" fmla="*/ 33 w 33"/>
              <a:gd name="T18" fmla="*/ 32 h 32"/>
            </a:gdLst>
            <a:ahLst/>
            <a:cxnLst>
              <a:cxn ang="T10">
                <a:pos x="T0" y="T1"/>
              </a:cxn>
              <a:cxn ang="T11">
                <a:pos x="T2" y="T3"/>
              </a:cxn>
              <a:cxn ang="T12">
                <a:pos x="T4" y="T5"/>
              </a:cxn>
              <a:cxn ang="T13">
                <a:pos x="T6" y="T7"/>
              </a:cxn>
              <a:cxn ang="T14">
                <a:pos x="T8" y="T9"/>
              </a:cxn>
            </a:cxnLst>
            <a:rect l="T15" t="T16" r="T17" b="T18"/>
            <a:pathLst>
              <a:path w="33" h="32">
                <a:moveTo>
                  <a:pt x="0" y="0"/>
                </a:moveTo>
                <a:lnTo>
                  <a:pt x="0" y="32"/>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84" name="Line 9"/>
          <p:cNvSpPr>
            <a:spLocks noChangeShapeType="1"/>
          </p:cNvSpPr>
          <p:nvPr/>
        </p:nvSpPr>
        <p:spPr bwMode="auto">
          <a:xfrm flipH="1" flipV="1">
            <a:off x="3760788" y="2678113"/>
            <a:ext cx="804862" cy="12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85" name="Freeform 10"/>
          <p:cNvSpPr>
            <a:spLocks/>
          </p:cNvSpPr>
          <p:nvPr/>
        </p:nvSpPr>
        <p:spPr bwMode="auto">
          <a:xfrm>
            <a:off x="4587875" y="2914650"/>
            <a:ext cx="120650" cy="87313"/>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86" name="Line 11"/>
          <p:cNvSpPr>
            <a:spLocks noChangeShapeType="1"/>
          </p:cNvSpPr>
          <p:nvPr/>
        </p:nvSpPr>
        <p:spPr bwMode="auto">
          <a:xfrm flipH="1">
            <a:off x="5472113" y="2825750"/>
            <a:ext cx="560387"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87" name="Freeform 12"/>
          <p:cNvSpPr>
            <a:spLocks/>
          </p:cNvSpPr>
          <p:nvPr/>
        </p:nvSpPr>
        <p:spPr bwMode="auto">
          <a:xfrm>
            <a:off x="4559300" y="3194050"/>
            <a:ext cx="120650" cy="80963"/>
          </a:xfrm>
          <a:custGeom>
            <a:avLst/>
            <a:gdLst>
              <a:gd name="T0" fmla="*/ 0 w 33"/>
              <a:gd name="T1" fmla="*/ 0 h 32"/>
              <a:gd name="T2" fmla="*/ 0 w 33"/>
              <a:gd name="T3" fmla="*/ 2147483647 h 32"/>
              <a:gd name="T4" fmla="*/ 2147483647 w 33"/>
              <a:gd name="T5" fmla="*/ 2147483647 h 32"/>
              <a:gd name="T6" fmla="*/ 0 w 33"/>
              <a:gd name="T7" fmla="*/ 0 h 32"/>
              <a:gd name="T8" fmla="*/ 0 w 33"/>
              <a:gd name="T9" fmla="*/ 0 h 32"/>
              <a:gd name="T10" fmla="*/ 0 60000 65536"/>
              <a:gd name="T11" fmla="*/ 0 60000 65536"/>
              <a:gd name="T12" fmla="*/ 0 60000 65536"/>
              <a:gd name="T13" fmla="*/ 0 60000 65536"/>
              <a:gd name="T14" fmla="*/ 0 60000 65536"/>
              <a:gd name="T15" fmla="*/ 0 w 33"/>
              <a:gd name="T16" fmla="*/ 0 h 32"/>
              <a:gd name="T17" fmla="*/ 33 w 33"/>
              <a:gd name="T18" fmla="*/ 32 h 32"/>
            </a:gdLst>
            <a:ahLst/>
            <a:cxnLst>
              <a:cxn ang="T10">
                <a:pos x="T0" y="T1"/>
              </a:cxn>
              <a:cxn ang="T11">
                <a:pos x="T2" y="T3"/>
              </a:cxn>
              <a:cxn ang="T12">
                <a:pos x="T4" y="T5"/>
              </a:cxn>
              <a:cxn ang="T13">
                <a:pos x="T6" y="T7"/>
              </a:cxn>
              <a:cxn ang="T14">
                <a:pos x="T8" y="T9"/>
              </a:cxn>
            </a:cxnLst>
            <a:rect l="T15" t="T16" r="T17" b="T18"/>
            <a:pathLst>
              <a:path w="33" h="32">
                <a:moveTo>
                  <a:pt x="0" y="0"/>
                </a:moveTo>
                <a:lnTo>
                  <a:pt x="0" y="32"/>
                </a:lnTo>
                <a:lnTo>
                  <a:pt x="33" y="15"/>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88" name="Line 13"/>
          <p:cNvSpPr>
            <a:spLocks noChangeShapeType="1"/>
          </p:cNvSpPr>
          <p:nvPr/>
        </p:nvSpPr>
        <p:spPr bwMode="auto">
          <a:xfrm flipH="1">
            <a:off x="3995738" y="3232150"/>
            <a:ext cx="606425"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89" name="Freeform 14"/>
          <p:cNvSpPr>
            <a:spLocks/>
          </p:cNvSpPr>
          <p:nvPr/>
        </p:nvSpPr>
        <p:spPr bwMode="auto">
          <a:xfrm>
            <a:off x="4559300" y="3455988"/>
            <a:ext cx="120650" cy="8255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90" name="Line 15"/>
          <p:cNvSpPr>
            <a:spLocks noChangeShapeType="1"/>
          </p:cNvSpPr>
          <p:nvPr/>
        </p:nvSpPr>
        <p:spPr bwMode="auto">
          <a:xfrm flipH="1">
            <a:off x="4164013" y="3502025"/>
            <a:ext cx="438150"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91" name="Line 16"/>
          <p:cNvSpPr>
            <a:spLocks noChangeShapeType="1"/>
          </p:cNvSpPr>
          <p:nvPr/>
        </p:nvSpPr>
        <p:spPr bwMode="auto">
          <a:xfrm flipH="1">
            <a:off x="5502275" y="3367088"/>
            <a:ext cx="522288"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92" name="Freeform 17"/>
          <p:cNvSpPr>
            <a:spLocks/>
          </p:cNvSpPr>
          <p:nvPr/>
        </p:nvSpPr>
        <p:spPr bwMode="auto">
          <a:xfrm>
            <a:off x="6032500" y="2590800"/>
            <a:ext cx="530225" cy="2513013"/>
          </a:xfrm>
          <a:custGeom>
            <a:avLst/>
            <a:gdLst>
              <a:gd name="T0" fmla="*/ 0 w 144"/>
              <a:gd name="T1" fmla="*/ 2147483647 h 1008"/>
              <a:gd name="T2" fmla="*/ 2147483647 w 144"/>
              <a:gd name="T3" fmla="*/ 2147483647 h 1008"/>
              <a:gd name="T4" fmla="*/ 2147483647 w 144"/>
              <a:gd name="T5" fmla="*/ 2147483647 h 1008"/>
              <a:gd name="T6" fmla="*/ 2147483647 w 144"/>
              <a:gd name="T7" fmla="*/ 2147483647 h 1008"/>
              <a:gd name="T8" fmla="*/ 2147483647 w 144"/>
              <a:gd name="T9" fmla="*/ 2147483647 h 1008"/>
              <a:gd name="T10" fmla="*/ 2147483647 w 144"/>
              <a:gd name="T11" fmla="*/ 2147483647 h 1008"/>
              <a:gd name="T12" fmla="*/ 2147483647 w 144"/>
              <a:gd name="T13" fmla="*/ 2147483647 h 1008"/>
              <a:gd name="T14" fmla="*/ 2147483647 w 144"/>
              <a:gd name="T15" fmla="*/ 2147483647 h 1008"/>
              <a:gd name="T16" fmla="*/ 2147483647 w 144"/>
              <a:gd name="T17" fmla="*/ 2147483647 h 1008"/>
              <a:gd name="T18" fmla="*/ 2147483647 w 144"/>
              <a:gd name="T19" fmla="*/ 0 h 1008"/>
              <a:gd name="T20" fmla="*/ 2147483647 w 144"/>
              <a:gd name="T21" fmla="*/ 0 h 1008"/>
              <a:gd name="T22" fmla="*/ 2147483647 w 144"/>
              <a:gd name="T23" fmla="*/ 0 h 1008"/>
              <a:gd name="T24" fmla="*/ 2147483647 w 144"/>
              <a:gd name="T25" fmla="*/ 2147483647 h 1008"/>
              <a:gd name="T26" fmla="*/ 2147483647 w 144"/>
              <a:gd name="T27" fmla="*/ 2147483647 h 1008"/>
              <a:gd name="T28" fmla="*/ 2147483647 w 144"/>
              <a:gd name="T29" fmla="*/ 2147483647 h 1008"/>
              <a:gd name="T30" fmla="*/ 2147483647 w 144"/>
              <a:gd name="T31" fmla="*/ 2147483647 h 1008"/>
              <a:gd name="T32" fmla="*/ 2147483647 w 144"/>
              <a:gd name="T33" fmla="*/ 2147483647 h 1008"/>
              <a:gd name="T34" fmla="*/ 2147483647 w 144"/>
              <a:gd name="T35" fmla="*/ 2147483647 h 1008"/>
              <a:gd name="T36" fmla="*/ 2147483647 w 144"/>
              <a:gd name="T37" fmla="*/ 2147483647 h 1008"/>
              <a:gd name="T38" fmla="*/ 2147483647 w 144"/>
              <a:gd name="T39" fmla="*/ 2147483647 h 1008"/>
              <a:gd name="T40" fmla="*/ 2147483647 w 144"/>
              <a:gd name="T41" fmla="*/ 2147483647 h 1008"/>
              <a:gd name="T42" fmla="*/ 2147483647 w 144"/>
              <a:gd name="T43" fmla="*/ 2147483647 h 1008"/>
              <a:gd name="T44" fmla="*/ 2147483647 w 144"/>
              <a:gd name="T45" fmla="*/ 2147483647 h 1008"/>
              <a:gd name="T46" fmla="*/ 2147483647 w 144"/>
              <a:gd name="T47" fmla="*/ 2147483647 h 1008"/>
              <a:gd name="T48" fmla="*/ 2147483647 w 144"/>
              <a:gd name="T49" fmla="*/ 2147483647 h 1008"/>
              <a:gd name="T50" fmla="*/ 2147483647 w 144"/>
              <a:gd name="T51" fmla="*/ 2147483647 h 1008"/>
              <a:gd name="T52" fmla="*/ 2147483647 w 144"/>
              <a:gd name="T53" fmla="*/ 2147483647 h 1008"/>
              <a:gd name="T54" fmla="*/ 2147483647 w 144"/>
              <a:gd name="T55" fmla="*/ 2147483647 h 1008"/>
              <a:gd name="T56" fmla="*/ 2147483647 w 144"/>
              <a:gd name="T57" fmla="*/ 2147483647 h 1008"/>
              <a:gd name="T58" fmla="*/ 2147483647 w 144"/>
              <a:gd name="T59" fmla="*/ 2147483647 h 1008"/>
              <a:gd name="T60" fmla="*/ 2147483647 w 144"/>
              <a:gd name="T61" fmla="*/ 2147483647 h 1008"/>
              <a:gd name="T62" fmla="*/ 2147483647 w 144"/>
              <a:gd name="T63" fmla="*/ 2147483647 h 1008"/>
              <a:gd name="T64" fmla="*/ 2147483647 w 144"/>
              <a:gd name="T65" fmla="*/ 2147483647 h 1008"/>
              <a:gd name="T66" fmla="*/ 2147483647 w 144"/>
              <a:gd name="T67" fmla="*/ 2147483647 h 1008"/>
              <a:gd name="T68" fmla="*/ 2147483647 w 144"/>
              <a:gd name="T69" fmla="*/ 2147483647 h 1008"/>
              <a:gd name="T70" fmla="*/ 2147483647 w 144"/>
              <a:gd name="T71" fmla="*/ 2147483647 h 1008"/>
              <a:gd name="T72" fmla="*/ 2147483647 w 144"/>
              <a:gd name="T73" fmla="*/ 2147483647 h 1008"/>
              <a:gd name="T74" fmla="*/ 2147483647 w 144"/>
              <a:gd name="T75" fmla="*/ 2147483647 h 1008"/>
              <a:gd name="T76" fmla="*/ 2147483647 w 144"/>
              <a:gd name="T77" fmla="*/ 2147483647 h 1008"/>
              <a:gd name="T78" fmla="*/ 2147483647 w 144"/>
              <a:gd name="T79" fmla="*/ 2147483647 h 1008"/>
              <a:gd name="T80" fmla="*/ 2147483647 w 144"/>
              <a:gd name="T81" fmla="*/ 2147483647 h 1008"/>
              <a:gd name="T82" fmla="*/ 0 w 144"/>
              <a:gd name="T83" fmla="*/ 2147483647 h 1008"/>
              <a:gd name="T84" fmla="*/ 0 w 144"/>
              <a:gd name="T85" fmla="*/ 2147483647 h 1008"/>
              <a:gd name="T86" fmla="*/ 0 w 144"/>
              <a:gd name="T87" fmla="*/ 2147483647 h 10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1008"/>
              <a:gd name="T134" fmla="*/ 144 w 144"/>
              <a:gd name="T135" fmla="*/ 1008 h 100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1008">
                <a:moveTo>
                  <a:pt x="0" y="71"/>
                </a:moveTo>
                <a:lnTo>
                  <a:pt x="2" y="59"/>
                </a:lnTo>
                <a:lnTo>
                  <a:pt x="3" y="50"/>
                </a:lnTo>
                <a:lnTo>
                  <a:pt x="7" y="38"/>
                </a:lnTo>
                <a:lnTo>
                  <a:pt x="13" y="29"/>
                </a:lnTo>
                <a:lnTo>
                  <a:pt x="21" y="21"/>
                </a:lnTo>
                <a:lnTo>
                  <a:pt x="28" y="13"/>
                </a:lnTo>
                <a:lnTo>
                  <a:pt x="38" y="7"/>
                </a:lnTo>
                <a:lnTo>
                  <a:pt x="50" y="4"/>
                </a:lnTo>
                <a:lnTo>
                  <a:pt x="59" y="0"/>
                </a:lnTo>
                <a:lnTo>
                  <a:pt x="73" y="0"/>
                </a:lnTo>
                <a:lnTo>
                  <a:pt x="84" y="0"/>
                </a:lnTo>
                <a:lnTo>
                  <a:pt x="94" y="4"/>
                </a:lnTo>
                <a:lnTo>
                  <a:pt x="105" y="7"/>
                </a:lnTo>
                <a:lnTo>
                  <a:pt x="115" y="13"/>
                </a:lnTo>
                <a:lnTo>
                  <a:pt x="123" y="21"/>
                </a:lnTo>
                <a:lnTo>
                  <a:pt x="130" y="29"/>
                </a:lnTo>
                <a:lnTo>
                  <a:pt x="136" y="38"/>
                </a:lnTo>
                <a:lnTo>
                  <a:pt x="140" y="50"/>
                </a:lnTo>
                <a:lnTo>
                  <a:pt x="144" y="59"/>
                </a:lnTo>
                <a:lnTo>
                  <a:pt x="144" y="71"/>
                </a:lnTo>
                <a:lnTo>
                  <a:pt x="144" y="935"/>
                </a:lnTo>
                <a:lnTo>
                  <a:pt x="144" y="946"/>
                </a:lnTo>
                <a:lnTo>
                  <a:pt x="140" y="958"/>
                </a:lnTo>
                <a:lnTo>
                  <a:pt x="136" y="970"/>
                </a:lnTo>
                <a:lnTo>
                  <a:pt x="130" y="979"/>
                </a:lnTo>
                <a:lnTo>
                  <a:pt x="123" y="987"/>
                </a:lnTo>
                <a:lnTo>
                  <a:pt x="115" y="994"/>
                </a:lnTo>
                <a:lnTo>
                  <a:pt x="105" y="1000"/>
                </a:lnTo>
                <a:lnTo>
                  <a:pt x="94" y="1004"/>
                </a:lnTo>
                <a:lnTo>
                  <a:pt x="84" y="1006"/>
                </a:lnTo>
                <a:lnTo>
                  <a:pt x="73" y="1008"/>
                </a:lnTo>
                <a:lnTo>
                  <a:pt x="59" y="1006"/>
                </a:lnTo>
                <a:lnTo>
                  <a:pt x="50" y="1004"/>
                </a:lnTo>
                <a:lnTo>
                  <a:pt x="38" y="1000"/>
                </a:lnTo>
                <a:lnTo>
                  <a:pt x="28" y="994"/>
                </a:lnTo>
                <a:lnTo>
                  <a:pt x="21" y="987"/>
                </a:lnTo>
                <a:lnTo>
                  <a:pt x="13" y="979"/>
                </a:lnTo>
                <a:lnTo>
                  <a:pt x="7" y="970"/>
                </a:lnTo>
                <a:lnTo>
                  <a:pt x="3" y="958"/>
                </a:lnTo>
                <a:lnTo>
                  <a:pt x="2" y="946"/>
                </a:lnTo>
                <a:lnTo>
                  <a:pt x="0" y="935"/>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593" name="Rectangle 18"/>
          <p:cNvSpPr>
            <a:spLocks noChangeArrowheads="1"/>
          </p:cNvSpPr>
          <p:nvPr/>
        </p:nvSpPr>
        <p:spPr bwMode="auto">
          <a:xfrm>
            <a:off x="6094413" y="2733675"/>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4594" name="Rectangle 19"/>
          <p:cNvSpPr>
            <a:spLocks noChangeArrowheads="1"/>
          </p:cNvSpPr>
          <p:nvPr/>
        </p:nvSpPr>
        <p:spPr bwMode="auto">
          <a:xfrm>
            <a:off x="6094413" y="4710113"/>
            <a:ext cx="14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chemeClr val="folHlink"/>
                </a:solidFill>
                <a:latin typeface="Century Gothic" pitchFamily="34" charset="0"/>
              </a:rPr>
              <a:t>3</a:t>
            </a:r>
          </a:p>
        </p:txBody>
      </p:sp>
      <p:sp>
        <p:nvSpPr>
          <p:cNvPr id="24595" name="Freeform 20"/>
          <p:cNvSpPr>
            <a:spLocks/>
          </p:cNvSpPr>
          <p:nvPr/>
        </p:nvSpPr>
        <p:spPr bwMode="auto">
          <a:xfrm>
            <a:off x="6956425" y="3808413"/>
            <a:ext cx="122238" cy="79375"/>
          </a:xfrm>
          <a:custGeom>
            <a:avLst/>
            <a:gdLst>
              <a:gd name="T0" fmla="*/ 0 w 33"/>
              <a:gd name="T1" fmla="*/ 0 h 32"/>
              <a:gd name="T2" fmla="*/ 0 w 33"/>
              <a:gd name="T3" fmla="*/ 2147483647 h 32"/>
              <a:gd name="T4" fmla="*/ 2147483647 w 33"/>
              <a:gd name="T5" fmla="*/ 2147483647 h 32"/>
              <a:gd name="T6" fmla="*/ 0 w 33"/>
              <a:gd name="T7" fmla="*/ 0 h 32"/>
              <a:gd name="T8" fmla="*/ 0 w 33"/>
              <a:gd name="T9" fmla="*/ 0 h 32"/>
              <a:gd name="T10" fmla="*/ 0 60000 65536"/>
              <a:gd name="T11" fmla="*/ 0 60000 65536"/>
              <a:gd name="T12" fmla="*/ 0 60000 65536"/>
              <a:gd name="T13" fmla="*/ 0 60000 65536"/>
              <a:gd name="T14" fmla="*/ 0 60000 65536"/>
              <a:gd name="T15" fmla="*/ 0 w 33"/>
              <a:gd name="T16" fmla="*/ 0 h 32"/>
              <a:gd name="T17" fmla="*/ 33 w 33"/>
              <a:gd name="T18" fmla="*/ 32 h 32"/>
            </a:gdLst>
            <a:ahLst/>
            <a:cxnLst>
              <a:cxn ang="T10">
                <a:pos x="T0" y="T1"/>
              </a:cxn>
              <a:cxn ang="T11">
                <a:pos x="T2" y="T3"/>
              </a:cxn>
              <a:cxn ang="T12">
                <a:pos x="T4" y="T5"/>
              </a:cxn>
              <a:cxn ang="T13">
                <a:pos x="T6" y="T7"/>
              </a:cxn>
              <a:cxn ang="T14">
                <a:pos x="T8" y="T9"/>
              </a:cxn>
            </a:cxnLst>
            <a:rect l="T15" t="T16" r="T17" b="T18"/>
            <a:pathLst>
              <a:path w="33" h="32">
                <a:moveTo>
                  <a:pt x="0" y="0"/>
                </a:moveTo>
                <a:lnTo>
                  <a:pt x="0" y="32"/>
                </a:lnTo>
                <a:lnTo>
                  <a:pt x="33" y="15"/>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96" name="Line 21"/>
          <p:cNvSpPr>
            <a:spLocks noChangeShapeType="1"/>
          </p:cNvSpPr>
          <p:nvPr/>
        </p:nvSpPr>
        <p:spPr bwMode="auto">
          <a:xfrm flipH="1">
            <a:off x="6562725" y="3844925"/>
            <a:ext cx="4381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97" name="Rectangle 22"/>
          <p:cNvSpPr>
            <a:spLocks noChangeArrowheads="1"/>
          </p:cNvSpPr>
          <p:nvPr/>
        </p:nvSpPr>
        <p:spPr bwMode="auto">
          <a:xfrm>
            <a:off x="6273800" y="1752600"/>
            <a:ext cx="134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Operation</a:t>
            </a:r>
          </a:p>
        </p:txBody>
      </p:sp>
      <p:sp>
        <p:nvSpPr>
          <p:cNvPr id="24598" name="Line 23"/>
          <p:cNvSpPr>
            <a:spLocks noChangeShapeType="1"/>
          </p:cNvSpPr>
          <p:nvPr/>
        </p:nvSpPr>
        <p:spPr bwMode="auto">
          <a:xfrm flipH="1" flipV="1">
            <a:off x="6272213" y="1979613"/>
            <a:ext cx="1587" cy="61118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4599" name="Freeform 24"/>
          <p:cNvSpPr>
            <a:spLocks/>
          </p:cNvSpPr>
          <p:nvPr/>
        </p:nvSpPr>
        <p:spPr bwMode="auto">
          <a:xfrm>
            <a:off x="4105275" y="3460750"/>
            <a:ext cx="122238" cy="77788"/>
          </a:xfrm>
          <a:custGeom>
            <a:avLst/>
            <a:gdLst>
              <a:gd name="T0" fmla="*/ 2147483647 w 33"/>
              <a:gd name="T1" fmla="*/ 2147483647 h 31"/>
              <a:gd name="T2" fmla="*/ 2147483647 w 33"/>
              <a:gd name="T3" fmla="*/ 2147483647 h 31"/>
              <a:gd name="T4" fmla="*/ 2147483647 w 33"/>
              <a:gd name="T5" fmla="*/ 2147483647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2147483647 w 33"/>
              <a:gd name="T19" fmla="*/ 2147483647 h 31"/>
              <a:gd name="T20" fmla="*/ 2147483647 w 33"/>
              <a:gd name="T21" fmla="*/ 2147483647 h 31"/>
              <a:gd name="T22" fmla="*/ 2147483647 w 33"/>
              <a:gd name="T23" fmla="*/ 2147483647 h 31"/>
              <a:gd name="T24" fmla="*/ 2147483647 w 33"/>
              <a:gd name="T25" fmla="*/ 2147483647 h 31"/>
              <a:gd name="T26" fmla="*/ 2147483647 w 33"/>
              <a:gd name="T27" fmla="*/ 2147483647 h 31"/>
              <a:gd name="T28" fmla="*/ 2147483647 w 33"/>
              <a:gd name="T29" fmla="*/ 2147483647 h 31"/>
              <a:gd name="T30" fmla="*/ 2147483647 w 33"/>
              <a:gd name="T31" fmla="*/ 2147483647 h 31"/>
              <a:gd name="T32" fmla="*/ 2147483647 w 33"/>
              <a:gd name="T33" fmla="*/ 2147483647 h 31"/>
              <a:gd name="T34" fmla="*/ 2147483647 w 33"/>
              <a:gd name="T35" fmla="*/ 2147483647 h 31"/>
              <a:gd name="T36" fmla="*/ 2147483647 w 33"/>
              <a:gd name="T37" fmla="*/ 0 h 31"/>
              <a:gd name="T38" fmla="*/ 2147483647 w 33"/>
              <a:gd name="T39" fmla="*/ 0 h 31"/>
              <a:gd name="T40" fmla="*/ 2147483647 w 33"/>
              <a:gd name="T41" fmla="*/ 0 h 31"/>
              <a:gd name="T42" fmla="*/ 2147483647 w 33"/>
              <a:gd name="T43" fmla="*/ 0 h 31"/>
              <a:gd name="T44" fmla="*/ 2147483647 w 33"/>
              <a:gd name="T45" fmla="*/ 0 h 31"/>
              <a:gd name="T46" fmla="*/ 2147483647 w 33"/>
              <a:gd name="T47" fmla="*/ 2147483647 h 31"/>
              <a:gd name="T48" fmla="*/ 2147483647 w 33"/>
              <a:gd name="T49" fmla="*/ 2147483647 h 31"/>
              <a:gd name="T50" fmla="*/ 2147483647 w 33"/>
              <a:gd name="T51" fmla="*/ 2147483647 h 31"/>
              <a:gd name="T52" fmla="*/ 2147483647 w 33"/>
              <a:gd name="T53" fmla="*/ 2147483647 h 31"/>
              <a:gd name="T54" fmla="*/ 2147483647 w 33"/>
              <a:gd name="T55" fmla="*/ 2147483647 h 31"/>
              <a:gd name="T56" fmla="*/ 0 w 33"/>
              <a:gd name="T57" fmla="*/ 2147483647 h 31"/>
              <a:gd name="T58" fmla="*/ 0 w 33"/>
              <a:gd name="T59" fmla="*/ 2147483647 h 31"/>
              <a:gd name="T60" fmla="*/ 0 w 33"/>
              <a:gd name="T61" fmla="*/ 2147483647 h 31"/>
              <a:gd name="T62" fmla="*/ 0 w 33"/>
              <a:gd name="T63" fmla="*/ 2147483647 h 31"/>
              <a:gd name="T64" fmla="*/ 0 w 33"/>
              <a:gd name="T65" fmla="*/ 2147483647 h 31"/>
              <a:gd name="T66" fmla="*/ 2147483647 w 33"/>
              <a:gd name="T67" fmla="*/ 2147483647 h 31"/>
              <a:gd name="T68" fmla="*/ 2147483647 w 33"/>
              <a:gd name="T69" fmla="*/ 2147483647 h 31"/>
              <a:gd name="T70" fmla="*/ 2147483647 w 33"/>
              <a:gd name="T71" fmla="*/ 2147483647 h 31"/>
              <a:gd name="T72" fmla="*/ 2147483647 w 33"/>
              <a:gd name="T73" fmla="*/ 2147483647 h 31"/>
              <a:gd name="T74" fmla="*/ 2147483647 w 33"/>
              <a:gd name="T75" fmla="*/ 2147483647 h 31"/>
              <a:gd name="T76" fmla="*/ 2147483647 w 33"/>
              <a:gd name="T77" fmla="*/ 2147483647 h 31"/>
              <a:gd name="T78" fmla="*/ 2147483647 w 33"/>
              <a:gd name="T79" fmla="*/ 2147483647 h 31"/>
              <a:gd name="T80" fmla="*/ 2147483647 w 33"/>
              <a:gd name="T81" fmla="*/ 2147483647 h 31"/>
              <a:gd name="T82" fmla="*/ 2147483647 w 33"/>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1"/>
              <a:gd name="T128" fmla="*/ 33 w 33"/>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2"/>
                </a:lnTo>
                <a:lnTo>
                  <a:pt x="21" y="0"/>
                </a:lnTo>
                <a:lnTo>
                  <a:pt x="19" y="0"/>
                </a:lnTo>
                <a:lnTo>
                  <a:pt x="16" y="0"/>
                </a:lnTo>
                <a:lnTo>
                  <a:pt x="14" y="0"/>
                </a:lnTo>
                <a:lnTo>
                  <a:pt x="12" y="0"/>
                </a:lnTo>
                <a:lnTo>
                  <a:pt x="10" y="2"/>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close/>
              </a:path>
            </a:pathLst>
          </a:custGeom>
          <a:solidFill>
            <a:srgbClr val="000000"/>
          </a:solidFill>
          <a:ln w="28575">
            <a:solidFill>
              <a:srgbClr val="000000"/>
            </a:solidFill>
            <a:round/>
            <a:headEnd/>
            <a:tailEnd/>
          </a:ln>
        </p:spPr>
        <p:txBody>
          <a:bodyPr/>
          <a:lstStyle/>
          <a:p>
            <a:endParaRPr lang="zh-TW" altLang="en-US"/>
          </a:p>
        </p:txBody>
      </p:sp>
      <p:sp>
        <p:nvSpPr>
          <p:cNvPr id="24600" name="Rectangle 25"/>
          <p:cNvSpPr>
            <a:spLocks noChangeArrowheads="1"/>
          </p:cNvSpPr>
          <p:nvPr/>
        </p:nvSpPr>
        <p:spPr bwMode="auto">
          <a:xfrm>
            <a:off x="1560513" y="2584450"/>
            <a:ext cx="180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a</a:t>
            </a:r>
            <a:endParaRPr kumimoji="1" lang="en-US" altLang="zh-TW" sz="2000" b="1">
              <a:latin typeface="Century Gothic" pitchFamily="34" charset="0"/>
            </a:endParaRPr>
          </a:p>
        </p:txBody>
      </p:sp>
      <p:sp>
        <p:nvSpPr>
          <p:cNvPr id="24601" name="Freeform 26"/>
          <p:cNvSpPr>
            <a:spLocks/>
          </p:cNvSpPr>
          <p:nvPr/>
        </p:nvSpPr>
        <p:spPr bwMode="auto">
          <a:xfrm>
            <a:off x="3927475" y="2654300"/>
            <a:ext cx="122238" cy="79375"/>
          </a:xfrm>
          <a:custGeom>
            <a:avLst/>
            <a:gdLst>
              <a:gd name="T0" fmla="*/ 2147483647 w 33"/>
              <a:gd name="T1" fmla="*/ 2147483647 h 32"/>
              <a:gd name="T2" fmla="*/ 2147483647 w 33"/>
              <a:gd name="T3" fmla="*/ 2147483647 h 32"/>
              <a:gd name="T4" fmla="*/ 2147483647 w 33"/>
              <a:gd name="T5" fmla="*/ 2147483647 h 32"/>
              <a:gd name="T6" fmla="*/ 2147483647 w 33"/>
              <a:gd name="T7" fmla="*/ 2147483647 h 32"/>
              <a:gd name="T8" fmla="*/ 2147483647 w 33"/>
              <a:gd name="T9" fmla="*/ 2147483647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2147483647 w 33"/>
              <a:gd name="T27" fmla="*/ 2147483647 h 32"/>
              <a:gd name="T28" fmla="*/ 2147483647 w 33"/>
              <a:gd name="T29" fmla="*/ 2147483647 h 32"/>
              <a:gd name="T30" fmla="*/ 2147483647 w 33"/>
              <a:gd name="T31" fmla="*/ 2147483647 h 32"/>
              <a:gd name="T32" fmla="*/ 2147483647 w 33"/>
              <a:gd name="T33" fmla="*/ 2147483647 h 32"/>
              <a:gd name="T34" fmla="*/ 2147483647 w 33"/>
              <a:gd name="T35" fmla="*/ 2147483647 h 32"/>
              <a:gd name="T36" fmla="*/ 2147483647 w 33"/>
              <a:gd name="T37" fmla="*/ 2147483647 h 32"/>
              <a:gd name="T38" fmla="*/ 2147483647 w 33"/>
              <a:gd name="T39" fmla="*/ 0 h 32"/>
              <a:gd name="T40" fmla="*/ 2147483647 w 33"/>
              <a:gd name="T41" fmla="*/ 0 h 32"/>
              <a:gd name="T42" fmla="*/ 2147483647 w 33"/>
              <a:gd name="T43" fmla="*/ 0 h 32"/>
              <a:gd name="T44" fmla="*/ 2147483647 w 33"/>
              <a:gd name="T45" fmla="*/ 2147483647 h 32"/>
              <a:gd name="T46" fmla="*/ 2147483647 w 33"/>
              <a:gd name="T47" fmla="*/ 2147483647 h 32"/>
              <a:gd name="T48" fmla="*/ 2147483647 w 33"/>
              <a:gd name="T49" fmla="*/ 2147483647 h 32"/>
              <a:gd name="T50" fmla="*/ 2147483647 w 33"/>
              <a:gd name="T51" fmla="*/ 2147483647 h 32"/>
              <a:gd name="T52" fmla="*/ 2147483647 w 33"/>
              <a:gd name="T53" fmla="*/ 2147483647 h 32"/>
              <a:gd name="T54" fmla="*/ 2147483647 w 33"/>
              <a:gd name="T55" fmla="*/ 2147483647 h 32"/>
              <a:gd name="T56" fmla="*/ 0 w 33"/>
              <a:gd name="T57" fmla="*/ 2147483647 h 32"/>
              <a:gd name="T58" fmla="*/ 0 w 33"/>
              <a:gd name="T59" fmla="*/ 2147483647 h 32"/>
              <a:gd name="T60" fmla="*/ 0 w 33"/>
              <a:gd name="T61" fmla="*/ 2147483647 h 32"/>
              <a:gd name="T62" fmla="*/ 0 w 33"/>
              <a:gd name="T63" fmla="*/ 2147483647 h 32"/>
              <a:gd name="T64" fmla="*/ 0 w 33"/>
              <a:gd name="T65" fmla="*/ 2147483647 h 32"/>
              <a:gd name="T66" fmla="*/ 2147483647 w 33"/>
              <a:gd name="T67" fmla="*/ 2147483647 h 32"/>
              <a:gd name="T68" fmla="*/ 2147483647 w 33"/>
              <a:gd name="T69" fmla="*/ 2147483647 h 32"/>
              <a:gd name="T70" fmla="*/ 2147483647 w 33"/>
              <a:gd name="T71" fmla="*/ 2147483647 h 32"/>
              <a:gd name="T72" fmla="*/ 2147483647 w 33"/>
              <a:gd name="T73" fmla="*/ 2147483647 h 32"/>
              <a:gd name="T74" fmla="*/ 2147483647 w 33"/>
              <a:gd name="T75" fmla="*/ 2147483647 h 32"/>
              <a:gd name="T76" fmla="*/ 2147483647 w 33"/>
              <a:gd name="T77" fmla="*/ 2147483647 h 32"/>
              <a:gd name="T78" fmla="*/ 2147483647 w 33"/>
              <a:gd name="T79" fmla="*/ 2147483647 h 32"/>
              <a:gd name="T80" fmla="*/ 2147483647 w 33"/>
              <a:gd name="T81" fmla="*/ 2147483647 h 32"/>
              <a:gd name="T82" fmla="*/ 2147483647 w 33"/>
              <a:gd name="T83" fmla="*/ 2147483647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2"/>
              <a:gd name="T128" fmla="*/ 33 w 33"/>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2">
                <a:moveTo>
                  <a:pt x="16" y="32"/>
                </a:moveTo>
                <a:lnTo>
                  <a:pt x="19" y="32"/>
                </a:lnTo>
                <a:lnTo>
                  <a:pt x="21" y="32"/>
                </a:lnTo>
                <a:lnTo>
                  <a:pt x="23" y="30"/>
                </a:lnTo>
                <a:lnTo>
                  <a:pt x="25" y="29"/>
                </a:lnTo>
                <a:lnTo>
                  <a:pt x="27" y="29"/>
                </a:lnTo>
                <a:lnTo>
                  <a:pt x="29" y="27"/>
                </a:lnTo>
                <a:lnTo>
                  <a:pt x="31" y="25"/>
                </a:lnTo>
                <a:lnTo>
                  <a:pt x="31" y="21"/>
                </a:lnTo>
                <a:lnTo>
                  <a:pt x="33" y="19"/>
                </a:lnTo>
                <a:lnTo>
                  <a:pt x="33" y="17"/>
                </a:lnTo>
                <a:lnTo>
                  <a:pt x="33" y="13"/>
                </a:lnTo>
                <a:lnTo>
                  <a:pt x="31" y="11"/>
                </a:lnTo>
                <a:lnTo>
                  <a:pt x="31" y="9"/>
                </a:lnTo>
                <a:lnTo>
                  <a:pt x="29" y="7"/>
                </a:lnTo>
                <a:lnTo>
                  <a:pt x="27" y="5"/>
                </a:lnTo>
                <a:lnTo>
                  <a:pt x="25" y="4"/>
                </a:lnTo>
                <a:lnTo>
                  <a:pt x="23" y="2"/>
                </a:lnTo>
                <a:lnTo>
                  <a:pt x="21" y="2"/>
                </a:lnTo>
                <a:lnTo>
                  <a:pt x="19" y="0"/>
                </a:lnTo>
                <a:lnTo>
                  <a:pt x="16" y="0"/>
                </a:lnTo>
                <a:lnTo>
                  <a:pt x="14" y="0"/>
                </a:lnTo>
                <a:lnTo>
                  <a:pt x="12" y="2"/>
                </a:lnTo>
                <a:lnTo>
                  <a:pt x="10" y="2"/>
                </a:lnTo>
                <a:lnTo>
                  <a:pt x="6" y="4"/>
                </a:lnTo>
                <a:lnTo>
                  <a:pt x="4" y="5"/>
                </a:lnTo>
                <a:lnTo>
                  <a:pt x="4" y="7"/>
                </a:lnTo>
                <a:lnTo>
                  <a:pt x="2" y="9"/>
                </a:lnTo>
                <a:lnTo>
                  <a:pt x="0" y="11"/>
                </a:lnTo>
                <a:lnTo>
                  <a:pt x="0" y="13"/>
                </a:lnTo>
                <a:lnTo>
                  <a:pt x="0" y="17"/>
                </a:lnTo>
                <a:lnTo>
                  <a:pt x="0" y="19"/>
                </a:lnTo>
                <a:lnTo>
                  <a:pt x="0" y="21"/>
                </a:lnTo>
                <a:lnTo>
                  <a:pt x="2" y="25"/>
                </a:lnTo>
                <a:lnTo>
                  <a:pt x="4" y="27"/>
                </a:lnTo>
                <a:lnTo>
                  <a:pt x="4" y="29"/>
                </a:lnTo>
                <a:lnTo>
                  <a:pt x="6" y="29"/>
                </a:lnTo>
                <a:lnTo>
                  <a:pt x="10" y="30"/>
                </a:lnTo>
                <a:lnTo>
                  <a:pt x="12" y="32"/>
                </a:lnTo>
                <a:lnTo>
                  <a:pt x="14" y="32"/>
                </a:lnTo>
                <a:lnTo>
                  <a:pt x="16" y="32"/>
                </a:lnTo>
                <a:close/>
              </a:path>
            </a:pathLst>
          </a:custGeom>
          <a:solidFill>
            <a:srgbClr val="000000"/>
          </a:solidFill>
          <a:ln w="28575">
            <a:solidFill>
              <a:srgbClr val="000000"/>
            </a:solidFill>
            <a:round/>
            <a:headEnd/>
            <a:tailEnd/>
          </a:ln>
        </p:spPr>
        <p:txBody>
          <a:bodyPr/>
          <a:lstStyle/>
          <a:p>
            <a:endParaRPr lang="zh-TW" altLang="en-US"/>
          </a:p>
        </p:txBody>
      </p:sp>
      <p:sp>
        <p:nvSpPr>
          <p:cNvPr id="24602" name="Rectangle 27"/>
          <p:cNvSpPr>
            <a:spLocks noChangeArrowheads="1"/>
          </p:cNvSpPr>
          <p:nvPr/>
        </p:nvSpPr>
        <p:spPr bwMode="auto">
          <a:xfrm>
            <a:off x="6094413" y="3268663"/>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4603" name="Freeform 28"/>
          <p:cNvSpPr>
            <a:spLocks/>
          </p:cNvSpPr>
          <p:nvPr/>
        </p:nvSpPr>
        <p:spPr bwMode="auto">
          <a:xfrm>
            <a:off x="5018088" y="4064000"/>
            <a:ext cx="155575" cy="103188"/>
          </a:xfrm>
          <a:custGeom>
            <a:avLst/>
            <a:gdLst>
              <a:gd name="T0" fmla="*/ 2147483647 w 42"/>
              <a:gd name="T1" fmla="*/ 0 h 41"/>
              <a:gd name="T2" fmla="*/ 2147483647 w 42"/>
              <a:gd name="T3" fmla="*/ 2147483647 h 41"/>
              <a:gd name="T4" fmla="*/ 2147483647 w 42"/>
              <a:gd name="T5" fmla="*/ 2147483647 h 41"/>
              <a:gd name="T6" fmla="*/ 2147483647 w 42"/>
              <a:gd name="T7" fmla="*/ 2147483647 h 41"/>
              <a:gd name="T8" fmla="*/ 2147483647 w 42"/>
              <a:gd name="T9" fmla="*/ 2147483647 h 41"/>
              <a:gd name="T10" fmla="*/ 2147483647 w 42"/>
              <a:gd name="T11" fmla="*/ 2147483647 h 41"/>
              <a:gd name="T12" fmla="*/ 2147483647 w 42"/>
              <a:gd name="T13" fmla="*/ 2147483647 h 41"/>
              <a:gd name="T14" fmla="*/ 2147483647 w 42"/>
              <a:gd name="T15" fmla="*/ 2147483647 h 41"/>
              <a:gd name="T16" fmla="*/ 0 w 42"/>
              <a:gd name="T17" fmla="*/ 2147483647 h 41"/>
              <a:gd name="T18" fmla="*/ 0 w 42"/>
              <a:gd name="T19" fmla="*/ 2147483647 h 41"/>
              <a:gd name="T20" fmla="*/ 2147483647 w 42"/>
              <a:gd name="T21" fmla="*/ 2147483647 h 41"/>
              <a:gd name="T22" fmla="*/ 2147483647 w 42"/>
              <a:gd name="T23" fmla="*/ 0 h 41"/>
              <a:gd name="T24" fmla="*/ 2147483647 w 42"/>
              <a:gd name="T25" fmla="*/ 0 h 41"/>
              <a:gd name="T26" fmla="*/ 2147483647 w 42"/>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
              <a:gd name="T43" fmla="*/ 0 h 41"/>
              <a:gd name="T44" fmla="*/ 42 w 42"/>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 h="41">
                <a:moveTo>
                  <a:pt x="23" y="0"/>
                </a:moveTo>
                <a:lnTo>
                  <a:pt x="23" y="17"/>
                </a:lnTo>
                <a:lnTo>
                  <a:pt x="42" y="17"/>
                </a:lnTo>
                <a:lnTo>
                  <a:pt x="42" y="23"/>
                </a:lnTo>
                <a:lnTo>
                  <a:pt x="23" y="23"/>
                </a:lnTo>
                <a:lnTo>
                  <a:pt x="23" y="41"/>
                </a:lnTo>
                <a:lnTo>
                  <a:pt x="19" y="41"/>
                </a:lnTo>
                <a:lnTo>
                  <a:pt x="19" y="23"/>
                </a:lnTo>
                <a:lnTo>
                  <a:pt x="0" y="23"/>
                </a:lnTo>
                <a:lnTo>
                  <a:pt x="0" y="17"/>
                </a:lnTo>
                <a:lnTo>
                  <a:pt x="19" y="17"/>
                </a:lnTo>
                <a:lnTo>
                  <a:pt x="19" y="0"/>
                </a:lnTo>
                <a:lnTo>
                  <a:pt x="23" y="0"/>
                </a:lnTo>
                <a:close/>
              </a:path>
            </a:pathLst>
          </a:custGeom>
          <a:solidFill>
            <a:srgbClr val="000000"/>
          </a:solidFill>
          <a:ln w="28575">
            <a:solidFill>
              <a:srgbClr val="000000"/>
            </a:solidFill>
            <a:round/>
            <a:headEnd/>
            <a:tailEnd/>
          </a:ln>
        </p:spPr>
        <p:txBody>
          <a:bodyPr/>
          <a:lstStyle/>
          <a:p>
            <a:endParaRPr lang="zh-TW" altLang="en-US"/>
          </a:p>
        </p:txBody>
      </p:sp>
      <p:sp>
        <p:nvSpPr>
          <p:cNvPr id="24604" name="Line 29"/>
          <p:cNvSpPr>
            <a:spLocks noChangeShapeType="1"/>
          </p:cNvSpPr>
          <p:nvPr/>
        </p:nvSpPr>
        <p:spPr bwMode="auto">
          <a:xfrm flipH="1">
            <a:off x="5449888" y="4111625"/>
            <a:ext cx="57467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05" name="Freeform 30"/>
          <p:cNvSpPr>
            <a:spLocks/>
          </p:cNvSpPr>
          <p:nvPr/>
        </p:nvSpPr>
        <p:spPr bwMode="auto">
          <a:xfrm>
            <a:off x="4610100" y="3917950"/>
            <a:ext cx="117475" cy="79375"/>
          </a:xfrm>
          <a:custGeom>
            <a:avLst/>
            <a:gdLst>
              <a:gd name="T0" fmla="*/ 0 w 32"/>
              <a:gd name="T1" fmla="*/ 0 h 32"/>
              <a:gd name="T2" fmla="*/ 0 w 32"/>
              <a:gd name="T3" fmla="*/ 2147483647 h 32"/>
              <a:gd name="T4" fmla="*/ 2147483647 w 32"/>
              <a:gd name="T5" fmla="*/ 2147483647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606" name="Freeform 31"/>
          <p:cNvSpPr>
            <a:spLocks/>
          </p:cNvSpPr>
          <p:nvPr/>
        </p:nvSpPr>
        <p:spPr bwMode="auto">
          <a:xfrm>
            <a:off x="4610100" y="4232275"/>
            <a:ext cx="117475" cy="80963"/>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607" name="Line 32"/>
          <p:cNvSpPr>
            <a:spLocks noChangeShapeType="1"/>
          </p:cNvSpPr>
          <p:nvPr/>
        </p:nvSpPr>
        <p:spPr bwMode="auto">
          <a:xfrm flipH="1">
            <a:off x="3633788" y="4276725"/>
            <a:ext cx="1016000"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08" name="Freeform 33"/>
          <p:cNvSpPr>
            <a:spLocks/>
          </p:cNvSpPr>
          <p:nvPr/>
        </p:nvSpPr>
        <p:spPr bwMode="auto">
          <a:xfrm>
            <a:off x="4171950" y="2960688"/>
            <a:ext cx="455613" cy="1316037"/>
          </a:xfrm>
          <a:custGeom>
            <a:avLst/>
            <a:gdLst>
              <a:gd name="T0" fmla="*/ 2147483647 w 124"/>
              <a:gd name="T1" fmla="*/ 0 h 528"/>
              <a:gd name="T2" fmla="*/ 0 w 124"/>
              <a:gd name="T3" fmla="*/ 0 h 528"/>
              <a:gd name="T4" fmla="*/ 0 w 124"/>
              <a:gd name="T5" fmla="*/ 2147483647 h 528"/>
              <a:gd name="T6" fmla="*/ 0 60000 65536"/>
              <a:gd name="T7" fmla="*/ 0 60000 65536"/>
              <a:gd name="T8" fmla="*/ 0 60000 65536"/>
              <a:gd name="T9" fmla="*/ 0 w 124"/>
              <a:gd name="T10" fmla="*/ 0 h 528"/>
              <a:gd name="T11" fmla="*/ 124 w 124"/>
              <a:gd name="T12" fmla="*/ 528 h 528"/>
            </a:gdLst>
            <a:ahLst/>
            <a:cxnLst>
              <a:cxn ang="T6">
                <a:pos x="T0" y="T1"/>
              </a:cxn>
              <a:cxn ang="T7">
                <a:pos x="T2" y="T3"/>
              </a:cxn>
              <a:cxn ang="T8">
                <a:pos x="T4" y="T5"/>
              </a:cxn>
            </a:cxnLst>
            <a:rect l="T9" t="T10" r="T11" b="T12"/>
            <a:pathLst>
              <a:path w="124" h="528">
                <a:moveTo>
                  <a:pt x="124"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09" name="Freeform 34"/>
          <p:cNvSpPr>
            <a:spLocks/>
          </p:cNvSpPr>
          <p:nvPr/>
        </p:nvSpPr>
        <p:spPr bwMode="auto">
          <a:xfrm>
            <a:off x="4105275" y="4237038"/>
            <a:ext cx="122238" cy="76200"/>
          </a:xfrm>
          <a:custGeom>
            <a:avLst/>
            <a:gdLst>
              <a:gd name="T0" fmla="*/ 2147483647 w 33"/>
              <a:gd name="T1" fmla="*/ 2147483647 h 31"/>
              <a:gd name="T2" fmla="*/ 2147483647 w 33"/>
              <a:gd name="T3" fmla="*/ 2147483647 h 31"/>
              <a:gd name="T4" fmla="*/ 2147483647 w 33"/>
              <a:gd name="T5" fmla="*/ 2147483647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2147483647 w 33"/>
              <a:gd name="T19" fmla="*/ 2147483647 h 31"/>
              <a:gd name="T20" fmla="*/ 2147483647 w 33"/>
              <a:gd name="T21" fmla="*/ 2147483647 h 31"/>
              <a:gd name="T22" fmla="*/ 2147483647 w 33"/>
              <a:gd name="T23" fmla="*/ 2147483647 h 31"/>
              <a:gd name="T24" fmla="*/ 2147483647 w 33"/>
              <a:gd name="T25" fmla="*/ 2147483647 h 31"/>
              <a:gd name="T26" fmla="*/ 2147483647 w 33"/>
              <a:gd name="T27" fmla="*/ 2147483647 h 31"/>
              <a:gd name="T28" fmla="*/ 2147483647 w 33"/>
              <a:gd name="T29" fmla="*/ 2147483647 h 31"/>
              <a:gd name="T30" fmla="*/ 2147483647 w 33"/>
              <a:gd name="T31" fmla="*/ 2147483647 h 31"/>
              <a:gd name="T32" fmla="*/ 2147483647 w 33"/>
              <a:gd name="T33" fmla="*/ 2147483647 h 31"/>
              <a:gd name="T34" fmla="*/ 2147483647 w 33"/>
              <a:gd name="T35" fmla="*/ 0 h 31"/>
              <a:gd name="T36" fmla="*/ 2147483647 w 33"/>
              <a:gd name="T37" fmla="*/ 0 h 31"/>
              <a:gd name="T38" fmla="*/ 2147483647 w 33"/>
              <a:gd name="T39" fmla="*/ 0 h 31"/>
              <a:gd name="T40" fmla="*/ 2147483647 w 33"/>
              <a:gd name="T41" fmla="*/ 0 h 31"/>
              <a:gd name="T42" fmla="*/ 2147483647 w 33"/>
              <a:gd name="T43" fmla="*/ 0 h 31"/>
              <a:gd name="T44" fmla="*/ 2147483647 w 33"/>
              <a:gd name="T45" fmla="*/ 0 h 31"/>
              <a:gd name="T46" fmla="*/ 2147483647 w 33"/>
              <a:gd name="T47" fmla="*/ 0 h 31"/>
              <a:gd name="T48" fmla="*/ 2147483647 w 33"/>
              <a:gd name="T49" fmla="*/ 2147483647 h 31"/>
              <a:gd name="T50" fmla="*/ 2147483647 w 33"/>
              <a:gd name="T51" fmla="*/ 2147483647 h 31"/>
              <a:gd name="T52" fmla="*/ 2147483647 w 33"/>
              <a:gd name="T53" fmla="*/ 2147483647 h 31"/>
              <a:gd name="T54" fmla="*/ 2147483647 w 33"/>
              <a:gd name="T55" fmla="*/ 2147483647 h 31"/>
              <a:gd name="T56" fmla="*/ 0 w 33"/>
              <a:gd name="T57" fmla="*/ 2147483647 h 31"/>
              <a:gd name="T58" fmla="*/ 0 w 33"/>
              <a:gd name="T59" fmla="*/ 2147483647 h 31"/>
              <a:gd name="T60" fmla="*/ 0 w 33"/>
              <a:gd name="T61" fmla="*/ 2147483647 h 31"/>
              <a:gd name="T62" fmla="*/ 0 w 33"/>
              <a:gd name="T63" fmla="*/ 2147483647 h 31"/>
              <a:gd name="T64" fmla="*/ 0 w 33"/>
              <a:gd name="T65" fmla="*/ 2147483647 h 31"/>
              <a:gd name="T66" fmla="*/ 2147483647 w 33"/>
              <a:gd name="T67" fmla="*/ 2147483647 h 31"/>
              <a:gd name="T68" fmla="*/ 2147483647 w 33"/>
              <a:gd name="T69" fmla="*/ 2147483647 h 31"/>
              <a:gd name="T70" fmla="*/ 2147483647 w 33"/>
              <a:gd name="T71" fmla="*/ 2147483647 h 31"/>
              <a:gd name="T72" fmla="*/ 2147483647 w 33"/>
              <a:gd name="T73" fmla="*/ 2147483647 h 31"/>
              <a:gd name="T74" fmla="*/ 2147483647 w 33"/>
              <a:gd name="T75" fmla="*/ 2147483647 h 31"/>
              <a:gd name="T76" fmla="*/ 2147483647 w 33"/>
              <a:gd name="T77" fmla="*/ 2147483647 h 31"/>
              <a:gd name="T78" fmla="*/ 2147483647 w 33"/>
              <a:gd name="T79" fmla="*/ 2147483647 h 31"/>
              <a:gd name="T80" fmla="*/ 2147483647 w 33"/>
              <a:gd name="T81" fmla="*/ 2147483647 h 31"/>
              <a:gd name="T82" fmla="*/ 2147483647 w 33"/>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1"/>
              <a:gd name="T128" fmla="*/ 33 w 33"/>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0"/>
                </a:lnTo>
                <a:lnTo>
                  <a:pt x="21" y="0"/>
                </a:lnTo>
                <a:lnTo>
                  <a:pt x="19" y="0"/>
                </a:lnTo>
                <a:lnTo>
                  <a:pt x="16" y="0"/>
                </a:lnTo>
                <a:lnTo>
                  <a:pt x="14" y="0"/>
                </a:lnTo>
                <a:lnTo>
                  <a:pt x="12" y="0"/>
                </a:lnTo>
                <a:lnTo>
                  <a:pt x="10" y="0"/>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close/>
              </a:path>
            </a:pathLst>
          </a:custGeom>
          <a:solidFill>
            <a:srgbClr val="000000"/>
          </a:solidFill>
          <a:ln w="28575">
            <a:solidFill>
              <a:srgbClr val="000000"/>
            </a:solidFill>
            <a:round/>
            <a:headEnd/>
            <a:tailEnd/>
          </a:ln>
        </p:spPr>
        <p:txBody>
          <a:bodyPr/>
          <a:lstStyle/>
          <a:p>
            <a:endParaRPr lang="zh-TW" altLang="en-US"/>
          </a:p>
        </p:txBody>
      </p:sp>
      <p:sp>
        <p:nvSpPr>
          <p:cNvPr id="24610" name="Line 35"/>
          <p:cNvSpPr>
            <a:spLocks noChangeShapeType="1"/>
          </p:cNvSpPr>
          <p:nvPr/>
        </p:nvSpPr>
        <p:spPr bwMode="auto">
          <a:xfrm>
            <a:off x="3987800" y="3954463"/>
            <a:ext cx="649288"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11" name="Freeform 36"/>
          <p:cNvSpPr>
            <a:spLocks/>
          </p:cNvSpPr>
          <p:nvPr/>
        </p:nvSpPr>
        <p:spPr bwMode="auto">
          <a:xfrm>
            <a:off x="3927475" y="3194050"/>
            <a:ext cx="122238" cy="80963"/>
          </a:xfrm>
          <a:custGeom>
            <a:avLst/>
            <a:gdLst>
              <a:gd name="T0" fmla="*/ 2147483647 w 33"/>
              <a:gd name="T1" fmla="*/ 2147483647 h 32"/>
              <a:gd name="T2" fmla="*/ 2147483647 w 33"/>
              <a:gd name="T3" fmla="*/ 2147483647 h 32"/>
              <a:gd name="T4" fmla="*/ 2147483647 w 33"/>
              <a:gd name="T5" fmla="*/ 2147483647 h 32"/>
              <a:gd name="T6" fmla="*/ 2147483647 w 33"/>
              <a:gd name="T7" fmla="*/ 2147483647 h 32"/>
              <a:gd name="T8" fmla="*/ 2147483647 w 33"/>
              <a:gd name="T9" fmla="*/ 2147483647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2147483647 w 33"/>
              <a:gd name="T27" fmla="*/ 2147483647 h 32"/>
              <a:gd name="T28" fmla="*/ 2147483647 w 33"/>
              <a:gd name="T29" fmla="*/ 2147483647 h 32"/>
              <a:gd name="T30" fmla="*/ 2147483647 w 33"/>
              <a:gd name="T31" fmla="*/ 2147483647 h 32"/>
              <a:gd name="T32" fmla="*/ 2147483647 w 33"/>
              <a:gd name="T33" fmla="*/ 2147483647 h 32"/>
              <a:gd name="T34" fmla="*/ 2147483647 w 33"/>
              <a:gd name="T35" fmla="*/ 2147483647 h 32"/>
              <a:gd name="T36" fmla="*/ 2147483647 w 33"/>
              <a:gd name="T37" fmla="*/ 2147483647 h 32"/>
              <a:gd name="T38" fmla="*/ 2147483647 w 33"/>
              <a:gd name="T39" fmla="*/ 0 h 32"/>
              <a:gd name="T40" fmla="*/ 2147483647 w 33"/>
              <a:gd name="T41" fmla="*/ 0 h 32"/>
              <a:gd name="T42" fmla="*/ 2147483647 w 33"/>
              <a:gd name="T43" fmla="*/ 0 h 32"/>
              <a:gd name="T44" fmla="*/ 2147483647 w 33"/>
              <a:gd name="T45" fmla="*/ 2147483647 h 32"/>
              <a:gd name="T46" fmla="*/ 2147483647 w 33"/>
              <a:gd name="T47" fmla="*/ 2147483647 h 32"/>
              <a:gd name="T48" fmla="*/ 2147483647 w 33"/>
              <a:gd name="T49" fmla="*/ 2147483647 h 32"/>
              <a:gd name="T50" fmla="*/ 2147483647 w 33"/>
              <a:gd name="T51" fmla="*/ 2147483647 h 32"/>
              <a:gd name="T52" fmla="*/ 2147483647 w 33"/>
              <a:gd name="T53" fmla="*/ 2147483647 h 32"/>
              <a:gd name="T54" fmla="*/ 2147483647 w 33"/>
              <a:gd name="T55" fmla="*/ 2147483647 h 32"/>
              <a:gd name="T56" fmla="*/ 0 w 33"/>
              <a:gd name="T57" fmla="*/ 2147483647 h 32"/>
              <a:gd name="T58" fmla="*/ 0 w 33"/>
              <a:gd name="T59" fmla="*/ 2147483647 h 32"/>
              <a:gd name="T60" fmla="*/ 0 w 33"/>
              <a:gd name="T61" fmla="*/ 2147483647 h 32"/>
              <a:gd name="T62" fmla="*/ 0 w 33"/>
              <a:gd name="T63" fmla="*/ 2147483647 h 32"/>
              <a:gd name="T64" fmla="*/ 0 w 33"/>
              <a:gd name="T65" fmla="*/ 2147483647 h 32"/>
              <a:gd name="T66" fmla="*/ 2147483647 w 33"/>
              <a:gd name="T67" fmla="*/ 2147483647 h 32"/>
              <a:gd name="T68" fmla="*/ 2147483647 w 33"/>
              <a:gd name="T69" fmla="*/ 2147483647 h 32"/>
              <a:gd name="T70" fmla="*/ 2147483647 w 33"/>
              <a:gd name="T71" fmla="*/ 2147483647 h 32"/>
              <a:gd name="T72" fmla="*/ 2147483647 w 33"/>
              <a:gd name="T73" fmla="*/ 2147483647 h 32"/>
              <a:gd name="T74" fmla="*/ 2147483647 w 33"/>
              <a:gd name="T75" fmla="*/ 2147483647 h 32"/>
              <a:gd name="T76" fmla="*/ 2147483647 w 33"/>
              <a:gd name="T77" fmla="*/ 2147483647 h 32"/>
              <a:gd name="T78" fmla="*/ 2147483647 w 33"/>
              <a:gd name="T79" fmla="*/ 2147483647 h 32"/>
              <a:gd name="T80" fmla="*/ 2147483647 w 33"/>
              <a:gd name="T81" fmla="*/ 2147483647 h 32"/>
              <a:gd name="T82" fmla="*/ 2147483647 w 33"/>
              <a:gd name="T83" fmla="*/ 2147483647 h 32"/>
              <a:gd name="T84" fmla="*/ 2147483647 w 33"/>
              <a:gd name="T85" fmla="*/ 2147483647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2"/>
              <a:gd name="T131" fmla="*/ 33 w 33"/>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2">
                <a:moveTo>
                  <a:pt x="16" y="30"/>
                </a:moveTo>
                <a:lnTo>
                  <a:pt x="19" y="32"/>
                </a:lnTo>
                <a:lnTo>
                  <a:pt x="21" y="30"/>
                </a:lnTo>
                <a:lnTo>
                  <a:pt x="23" y="30"/>
                </a:lnTo>
                <a:lnTo>
                  <a:pt x="25" y="29"/>
                </a:lnTo>
                <a:lnTo>
                  <a:pt x="27" y="27"/>
                </a:lnTo>
                <a:lnTo>
                  <a:pt x="29" y="25"/>
                </a:lnTo>
                <a:lnTo>
                  <a:pt x="31" y="23"/>
                </a:lnTo>
                <a:lnTo>
                  <a:pt x="31" y="21"/>
                </a:lnTo>
                <a:lnTo>
                  <a:pt x="33" y="19"/>
                </a:lnTo>
                <a:lnTo>
                  <a:pt x="33" y="15"/>
                </a:lnTo>
                <a:lnTo>
                  <a:pt x="33" y="13"/>
                </a:lnTo>
                <a:lnTo>
                  <a:pt x="31" y="11"/>
                </a:lnTo>
                <a:lnTo>
                  <a:pt x="31" y="9"/>
                </a:lnTo>
                <a:lnTo>
                  <a:pt x="29" y="7"/>
                </a:lnTo>
                <a:lnTo>
                  <a:pt x="27" y="5"/>
                </a:lnTo>
                <a:lnTo>
                  <a:pt x="25" y="4"/>
                </a:lnTo>
                <a:lnTo>
                  <a:pt x="23" y="2"/>
                </a:lnTo>
                <a:lnTo>
                  <a:pt x="21" y="2"/>
                </a:lnTo>
                <a:lnTo>
                  <a:pt x="19" y="0"/>
                </a:lnTo>
                <a:lnTo>
                  <a:pt x="16" y="0"/>
                </a:lnTo>
                <a:lnTo>
                  <a:pt x="14" y="0"/>
                </a:lnTo>
                <a:lnTo>
                  <a:pt x="12" y="2"/>
                </a:lnTo>
                <a:lnTo>
                  <a:pt x="10" y="2"/>
                </a:lnTo>
                <a:lnTo>
                  <a:pt x="6" y="4"/>
                </a:lnTo>
                <a:lnTo>
                  <a:pt x="4" y="5"/>
                </a:lnTo>
                <a:lnTo>
                  <a:pt x="4" y="7"/>
                </a:lnTo>
                <a:lnTo>
                  <a:pt x="2" y="9"/>
                </a:lnTo>
                <a:lnTo>
                  <a:pt x="0" y="11"/>
                </a:lnTo>
                <a:lnTo>
                  <a:pt x="0" y="13"/>
                </a:lnTo>
                <a:lnTo>
                  <a:pt x="0" y="15"/>
                </a:lnTo>
                <a:lnTo>
                  <a:pt x="0" y="19"/>
                </a:lnTo>
                <a:lnTo>
                  <a:pt x="0" y="21"/>
                </a:lnTo>
                <a:lnTo>
                  <a:pt x="2" y="23"/>
                </a:lnTo>
                <a:lnTo>
                  <a:pt x="4" y="25"/>
                </a:lnTo>
                <a:lnTo>
                  <a:pt x="4" y="27"/>
                </a:lnTo>
                <a:lnTo>
                  <a:pt x="6" y="29"/>
                </a:lnTo>
                <a:lnTo>
                  <a:pt x="10" y="30"/>
                </a:lnTo>
                <a:lnTo>
                  <a:pt x="12" y="30"/>
                </a:lnTo>
                <a:lnTo>
                  <a:pt x="14" y="32"/>
                </a:lnTo>
                <a:lnTo>
                  <a:pt x="16" y="32"/>
                </a:lnTo>
                <a:lnTo>
                  <a:pt x="16" y="30"/>
                </a:lnTo>
                <a:close/>
              </a:path>
            </a:pathLst>
          </a:custGeom>
          <a:solidFill>
            <a:srgbClr val="000000"/>
          </a:solidFill>
          <a:ln w="28575">
            <a:solidFill>
              <a:srgbClr val="000000"/>
            </a:solidFill>
            <a:round/>
            <a:headEnd/>
            <a:tailEnd/>
          </a:ln>
        </p:spPr>
        <p:txBody>
          <a:bodyPr/>
          <a:lstStyle/>
          <a:p>
            <a:endParaRPr lang="zh-TW" altLang="en-US"/>
          </a:p>
        </p:txBody>
      </p:sp>
      <p:sp>
        <p:nvSpPr>
          <p:cNvPr id="24612" name="Freeform 37"/>
          <p:cNvSpPr>
            <a:spLocks/>
          </p:cNvSpPr>
          <p:nvPr/>
        </p:nvSpPr>
        <p:spPr bwMode="auto">
          <a:xfrm>
            <a:off x="5095875" y="2227263"/>
            <a:ext cx="590550" cy="1576387"/>
          </a:xfrm>
          <a:custGeom>
            <a:avLst/>
            <a:gdLst>
              <a:gd name="T0" fmla="*/ 2147483647 w 160"/>
              <a:gd name="T1" fmla="*/ 0 h 632"/>
              <a:gd name="T2" fmla="*/ 2147483647 w 160"/>
              <a:gd name="T3" fmla="*/ 2147483647 h 632"/>
              <a:gd name="T4" fmla="*/ 0 w 160"/>
              <a:gd name="T5" fmla="*/ 2147483647 h 632"/>
              <a:gd name="T6" fmla="*/ 0 w 160"/>
              <a:gd name="T7" fmla="*/ 2147483647 h 632"/>
              <a:gd name="T8" fmla="*/ 0 60000 65536"/>
              <a:gd name="T9" fmla="*/ 0 60000 65536"/>
              <a:gd name="T10" fmla="*/ 0 60000 65536"/>
              <a:gd name="T11" fmla="*/ 0 60000 65536"/>
              <a:gd name="T12" fmla="*/ 0 w 160"/>
              <a:gd name="T13" fmla="*/ 0 h 632"/>
              <a:gd name="T14" fmla="*/ 160 w 160"/>
              <a:gd name="T15" fmla="*/ 632 h 632"/>
            </a:gdLst>
            <a:ahLst/>
            <a:cxnLst>
              <a:cxn ang="T8">
                <a:pos x="T0" y="T1"/>
              </a:cxn>
              <a:cxn ang="T9">
                <a:pos x="T2" y="T3"/>
              </a:cxn>
              <a:cxn ang="T10">
                <a:pos x="T4" y="T5"/>
              </a:cxn>
              <a:cxn ang="T11">
                <a:pos x="T6" y="T7"/>
              </a:cxn>
            </a:cxnLst>
            <a:rect l="T12" t="T13" r="T14" b="T15"/>
            <a:pathLst>
              <a:path w="160" h="632">
                <a:moveTo>
                  <a:pt x="158" y="0"/>
                </a:moveTo>
                <a:lnTo>
                  <a:pt x="160"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13" name="Freeform 38"/>
          <p:cNvSpPr>
            <a:spLocks/>
          </p:cNvSpPr>
          <p:nvPr/>
        </p:nvSpPr>
        <p:spPr bwMode="auto">
          <a:xfrm>
            <a:off x="5033963" y="3783013"/>
            <a:ext cx="119062" cy="82550"/>
          </a:xfrm>
          <a:custGeom>
            <a:avLst/>
            <a:gdLst>
              <a:gd name="T0" fmla="*/ 2147483647 w 32"/>
              <a:gd name="T1" fmla="*/ 0 h 33"/>
              <a:gd name="T2" fmla="*/ 0 w 32"/>
              <a:gd name="T3" fmla="*/ 2147483647 h 33"/>
              <a:gd name="T4" fmla="*/ 2147483647 w 32"/>
              <a:gd name="T5" fmla="*/ 2147483647 h 33"/>
              <a:gd name="T6" fmla="*/ 2147483647 w 32"/>
              <a:gd name="T7" fmla="*/ 2147483647 h 33"/>
              <a:gd name="T8" fmla="*/ 2147483647 w 32"/>
              <a:gd name="T9" fmla="*/ 2147483647 h 33"/>
              <a:gd name="T10" fmla="*/ 2147483647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32" y="0"/>
                </a:moveTo>
                <a:lnTo>
                  <a:pt x="0" y="2"/>
                </a:lnTo>
                <a:lnTo>
                  <a:pt x="17" y="33"/>
                </a:lnTo>
                <a:lnTo>
                  <a:pt x="32" y="2"/>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24614" name="Freeform 39"/>
          <p:cNvSpPr>
            <a:spLocks/>
          </p:cNvSpPr>
          <p:nvPr/>
        </p:nvSpPr>
        <p:spPr bwMode="auto">
          <a:xfrm>
            <a:off x="5033963" y="5491163"/>
            <a:ext cx="119062" cy="80962"/>
          </a:xfrm>
          <a:custGeom>
            <a:avLst/>
            <a:gdLst>
              <a:gd name="T0" fmla="*/ 2147483647 w 32"/>
              <a:gd name="T1" fmla="*/ 0 h 33"/>
              <a:gd name="T2" fmla="*/ 0 w 32"/>
              <a:gd name="T3" fmla="*/ 0 h 33"/>
              <a:gd name="T4" fmla="*/ 2147483647 w 32"/>
              <a:gd name="T5" fmla="*/ 2147483647 h 33"/>
              <a:gd name="T6" fmla="*/ 2147483647 w 32"/>
              <a:gd name="T7" fmla="*/ 0 h 33"/>
              <a:gd name="T8" fmla="*/ 2147483647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32" y="0"/>
                </a:moveTo>
                <a:lnTo>
                  <a:pt x="0" y="0"/>
                </a:lnTo>
                <a:lnTo>
                  <a:pt x="17" y="33"/>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24615" name="Freeform 40"/>
          <p:cNvSpPr>
            <a:spLocks/>
          </p:cNvSpPr>
          <p:nvPr/>
        </p:nvSpPr>
        <p:spPr bwMode="auto">
          <a:xfrm>
            <a:off x="4743450" y="3878263"/>
            <a:ext cx="706438" cy="477837"/>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2" y="190"/>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24616" name="Group 86"/>
          <p:cNvGrpSpPr>
            <a:grpSpLocks/>
          </p:cNvGrpSpPr>
          <p:nvPr/>
        </p:nvGrpSpPr>
        <p:grpSpPr bwMode="auto">
          <a:xfrm>
            <a:off x="1785938" y="3860800"/>
            <a:ext cx="1847850" cy="836613"/>
            <a:chOff x="1125" y="2432"/>
            <a:chExt cx="1164" cy="527"/>
          </a:xfrm>
        </p:grpSpPr>
        <p:sp>
          <p:nvSpPr>
            <p:cNvPr id="24657" name="Freeform 41"/>
            <p:cNvSpPr>
              <a:spLocks/>
            </p:cNvSpPr>
            <p:nvPr/>
          </p:nvSpPr>
          <p:spPr bwMode="auto">
            <a:xfrm>
              <a:off x="1477" y="2708"/>
              <a:ext cx="251" cy="199"/>
            </a:xfrm>
            <a:custGeom>
              <a:avLst/>
              <a:gdLst>
                <a:gd name="T0" fmla="*/ 14201238 w 108"/>
                <a:gd name="T1" fmla="*/ 33260 h 127"/>
                <a:gd name="T2" fmla="*/ 0 w 108"/>
                <a:gd name="T3" fmla="*/ 68328 h 127"/>
                <a:gd name="T4" fmla="*/ 0 w 108"/>
                <a:gd name="T5" fmla="*/ 0 h 127"/>
                <a:gd name="T6" fmla="*/ 14478082 w 108"/>
                <a:gd name="T7" fmla="*/ 34356 h 127"/>
                <a:gd name="T8" fmla="*/ 14478082 w 108"/>
                <a:gd name="T9" fmla="*/ 34356 h 127"/>
                <a:gd name="T10" fmla="*/ 0 60000 65536"/>
                <a:gd name="T11" fmla="*/ 0 60000 65536"/>
                <a:gd name="T12" fmla="*/ 0 60000 65536"/>
                <a:gd name="T13" fmla="*/ 0 60000 65536"/>
                <a:gd name="T14" fmla="*/ 0 60000 65536"/>
                <a:gd name="T15" fmla="*/ 0 w 108"/>
                <a:gd name="T16" fmla="*/ 0 h 127"/>
                <a:gd name="T17" fmla="*/ 108 w 108"/>
                <a:gd name="T18" fmla="*/ 127 h 127"/>
              </a:gdLst>
              <a:ahLst/>
              <a:cxnLst>
                <a:cxn ang="T10">
                  <a:pos x="T0" y="T1"/>
                </a:cxn>
                <a:cxn ang="T11">
                  <a:pos x="T2" y="T3"/>
                </a:cxn>
                <a:cxn ang="T12">
                  <a:pos x="T4" y="T5"/>
                </a:cxn>
                <a:cxn ang="T13">
                  <a:pos x="T6" y="T7"/>
                </a:cxn>
                <a:cxn ang="T14">
                  <a:pos x="T8" y="T9"/>
                </a:cxn>
              </a:cxnLst>
              <a:rect l="T15" t="T16" r="T17" b="T18"/>
              <a:pathLst>
                <a:path w="108" h="127">
                  <a:moveTo>
                    <a:pt x="106" y="62"/>
                  </a:moveTo>
                  <a:lnTo>
                    <a:pt x="0" y="127"/>
                  </a:lnTo>
                  <a:lnTo>
                    <a:pt x="0" y="0"/>
                  </a:lnTo>
                  <a:lnTo>
                    <a:pt x="108" y="6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8" name="Freeform 42"/>
            <p:cNvSpPr>
              <a:spLocks/>
            </p:cNvSpPr>
            <p:nvPr/>
          </p:nvSpPr>
          <p:spPr bwMode="auto">
            <a:xfrm>
              <a:off x="1753" y="2783"/>
              <a:ext cx="67" cy="46"/>
            </a:xfrm>
            <a:custGeom>
              <a:avLst/>
              <a:gdLst>
                <a:gd name="T0" fmla="*/ 1712076 w 29"/>
                <a:gd name="T1" fmla="*/ 18533 h 29"/>
                <a:gd name="T2" fmla="*/ 2083922 w 29"/>
                <a:gd name="T3" fmla="*/ 18533 h 29"/>
                <a:gd name="T4" fmla="*/ 2361450 w 29"/>
                <a:gd name="T5" fmla="*/ 18533 h 29"/>
                <a:gd name="T6" fmla="*/ 2612219 w 29"/>
                <a:gd name="T7" fmla="*/ 18533 h 29"/>
                <a:gd name="T8" fmla="*/ 2824168 w 29"/>
                <a:gd name="T9" fmla="*/ 17233 h 29"/>
                <a:gd name="T10" fmla="*/ 3101760 w 29"/>
                <a:gd name="T11" fmla="*/ 16027 h 29"/>
                <a:gd name="T12" fmla="*/ 3300478 w 29"/>
                <a:gd name="T13" fmla="*/ 14427 h 29"/>
                <a:gd name="T14" fmla="*/ 3300478 w 29"/>
                <a:gd name="T15" fmla="*/ 13104 h 29"/>
                <a:gd name="T16" fmla="*/ 3583851 w 29"/>
                <a:gd name="T17" fmla="*/ 12915 h 29"/>
                <a:gd name="T18" fmla="*/ 3583851 w 29"/>
                <a:gd name="T19" fmla="*/ 11684 h 29"/>
                <a:gd name="T20" fmla="*/ 3583851 w 29"/>
                <a:gd name="T21" fmla="*/ 10104 h 29"/>
                <a:gd name="T22" fmla="*/ 3583851 w 29"/>
                <a:gd name="T23" fmla="*/ 7712 h 29"/>
                <a:gd name="T24" fmla="*/ 3583851 w 29"/>
                <a:gd name="T25" fmla="*/ 6370 h 29"/>
                <a:gd name="T26" fmla="*/ 3300478 w 29"/>
                <a:gd name="T27" fmla="*/ 5208 h 29"/>
                <a:gd name="T28" fmla="*/ 3300478 w 29"/>
                <a:gd name="T29" fmla="*/ 4016 h 29"/>
                <a:gd name="T30" fmla="*/ 3101760 w 29"/>
                <a:gd name="T31" fmla="*/ 2532 h 29"/>
                <a:gd name="T32" fmla="*/ 2824168 w 29"/>
                <a:gd name="T33" fmla="*/ 1305 h 29"/>
                <a:gd name="T34" fmla="*/ 2612219 w 29"/>
                <a:gd name="T35" fmla="*/ 1305 h 29"/>
                <a:gd name="T36" fmla="*/ 2361450 w 29"/>
                <a:gd name="T37" fmla="*/ 0 h 29"/>
                <a:gd name="T38" fmla="*/ 2083922 w 29"/>
                <a:gd name="T39" fmla="*/ 0 h 29"/>
                <a:gd name="T40" fmla="*/ 1963747 w 29"/>
                <a:gd name="T41" fmla="*/ 0 h 29"/>
                <a:gd name="T42" fmla="*/ 1504210 w 29"/>
                <a:gd name="T43" fmla="*/ 0 h 29"/>
                <a:gd name="T44" fmla="*/ 1222401 w 29"/>
                <a:gd name="T45" fmla="*/ 0 h 29"/>
                <a:gd name="T46" fmla="*/ 971433 w 29"/>
                <a:gd name="T47" fmla="*/ 1305 h 29"/>
                <a:gd name="T48" fmla="*/ 741048 w 29"/>
                <a:gd name="T49" fmla="*/ 1305 h 29"/>
                <a:gd name="T50" fmla="*/ 489391 w 29"/>
                <a:gd name="T51" fmla="*/ 2532 h 29"/>
                <a:gd name="T52" fmla="*/ 281809 w 29"/>
                <a:gd name="T53" fmla="*/ 4016 h 29"/>
                <a:gd name="T54" fmla="*/ 281809 w 29"/>
                <a:gd name="T55" fmla="*/ 5208 h 29"/>
                <a:gd name="T56" fmla="*/ 0 w 29"/>
                <a:gd name="T57" fmla="*/ 6370 h 29"/>
                <a:gd name="T58" fmla="*/ 0 w 29"/>
                <a:gd name="T59" fmla="*/ 7712 h 29"/>
                <a:gd name="T60" fmla="*/ 0 w 29"/>
                <a:gd name="T61" fmla="*/ 10104 h 29"/>
                <a:gd name="T62" fmla="*/ 0 w 29"/>
                <a:gd name="T63" fmla="*/ 11684 h 29"/>
                <a:gd name="T64" fmla="*/ 0 w 29"/>
                <a:gd name="T65" fmla="*/ 12915 h 29"/>
                <a:gd name="T66" fmla="*/ 281809 w 29"/>
                <a:gd name="T67" fmla="*/ 13104 h 29"/>
                <a:gd name="T68" fmla="*/ 281809 w 29"/>
                <a:gd name="T69" fmla="*/ 14427 h 29"/>
                <a:gd name="T70" fmla="*/ 489391 w 29"/>
                <a:gd name="T71" fmla="*/ 16027 h 29"/>
                <a:gd name="T72" fmla="*/ 741048 w 29"/>
                <a:gd name="T73" fmla="*/ 17233 h 29"/>
                <a:gd name="T74" fmla="*/ 971433 w 29"/>
                <a:gd name="T75" fmla="*/ 18533 h 29"/>
                <a:gd name="T76" fmla="*/ 1222401 w 29"/>
                <a:gd name="T77" fmla="*/ 18533 h 29"/>
                <a:gd name="T78" fmla="*/ 1504210 w 29"/>
                <a:gd name="T79" fmla="*/ 18533 h 29"/>
                <a:gd name="T80" fmla="*/ 1963747 w 29"/>
                <a:gd name="T81" fmla="*/ 18533 h 29"/>
                <a:gd name="T82" fmla="*/ 1963747 w 29"/>
                <a:gd name="T83" fmla="*/ 18533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4" y="29"/>
                  </a:moveTo>
                  <a:lnTo>
                    <a:pt x="17" y="29"/>
                  </a:lnTo>
                  <a:lnTo>
                    <a:pt x="19" y="29"/>
                  </a:lnTo>
                  <a:lnTo>
                    <a:pt x="21" y="29"/>
                  </a:lnTo>
                  <a:lnTo>
                    <a:pt x="23" y="27"/>
                  </a:lnTo>
                  <a:lnTo>
                    <a:pt x="25" y="25"/>
                  </a:lnTo>
                  <a:lnTo>
                    <a:pt x="27" y="23"/>
                  </a:lnTo>
                  <a:lnTo>
                    <a:pt x="27" y="21"/>
                  </a:lnTo>
                  <a:lnTo>
                    <a:pt x="29" y="20"/>
                  </a:lnTo>
                  <a:lnTo>
                    <a:pt x="29" y="18"/>
                  </a:lnTo>
                  <a:lnTo>
                    <a:pt x="29" y="16"/>
                  </a:lnTo>
                  <a:lnTo>
                    <a:pt x="29" y="12"/>
                  </a:lnTo>
                  <a:lnTo>
                    <a:pt x="29" y="10"/>
                  </a:lnTo>
                  <a:lnTo>
                    <a:pt x="27" y="8"/>
                  </a:lnTo>
                  <a:lnTo>
                    <a:pt x="27" y="6"/>
                  </a:lnTo>
                  <a:lnTo>
                    <a:pt x="25" y="4"/>
                  </a:lnTo>
                  <a:lnTo>
                    <a:pt x="23" y="2"/>
                  </a:lnTo>
                  <a:lnTo>
                    <a:pt x="21" y="2"/>
                  </a:lnTo>
                  <a:lnTo>
                    <a:pt x="19" y="0"/>
                  </a:lnTo>
                  <a:lnTo>
                    <a:pt x="17" y="0"/>
                  </a:lnTo>
                  <a:lnTo>
                    <a:pt x="16" y="0"/>
                  </a:lnTo>
                  <a:lnTo>
                    <a:pt x="12" y="0"/>
                  </a:lnTo>
                  <a:lnTo>
                    <a:pt x="10" y="0"/>
                  </a:lnTo>
                  <a:lnTo>
                    <a:pt x="8" y="2"/>
                  </a:lnTo>
                  <a:lnTo>
                    <a:pt x="6" y="2"/>
                  </a:lnTo>
                  <a:lnTo>
                    <a:pt x="4" y="4"/>
                  </a:lnTo>
                  <a:lnTo>
                    <a:pt x="2" y="6"/>
                  </a:lnTo>
                  <a:lnTo>
                    <a:pt x="2" y="8"/>
                  </a:lnTo>
                  <a:lnTo>
                    <a:pt x="0" y="10"/>
                  </a:lnTo>
                  <a:lnTo>
                    <a:pt x="0" y="12"/>
                  </a:lnTo>
                  <a:lnTo>
                    <a:pt x="0" y="16"/>
                  </a:lnTo>
                  <a:lnTo>
                    <a:pt x="0" y="18"/>
                  </a:lnTo>
                  <a:lnTo>
                    <a:pt x="0" y="20"/>
                  </a:lnTo>
                  <a:lnTo>
                    <a:pt x="2" y="21"/>
                  </a:lnTo>
                  <a:lnTo>
                    <a:pt x="2" y="23"/>
                  </a:lnTo>
                  <a:lnTo>
                    <a:pt x="4" y="25"/>
                  </a:lnTo>
                  <a:lnTo>
                    <a:pt x="6" y="27"/>
                  </a:lnTo>
                  <a:lnTo>
                    <a:pt x="8" y="29"/>
                  </a:lnTo>
                  <a:lnTo>
                    <a:pt x="10" y="29"/>
                  </a:lnTo>
                  <a:lnTo>
                    <a:pt x="12" y="29"/>
                  </a:lnTo>
                  <a:lnTo>
                    <a:pt x="16"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9" name="Freeform 43"/>
            <p:cNvSpPr>
              <a:spLocks/>
            </p:cNvSpPr>
            <p:nvPr/>
          </p:nvSpPr>
          <p:spPr bwMode="auto">
            <a:xfrm>
              <a:off x="1347" y="2582"/>
              <a:ext cx="125" cy="227"/>
            </a:xfrm>
            <a:custGeom>
              <a:avLst/>
              <a:gdLst>
                <a:gd name="T0" fmla="*/ 6843134 w 54"/>
                <a:gd name="T1" fmla="*/ 83011 h 144"/>
                <a:gd name="T2" fmla="*/ 0 w 54"/>
                <a:gd name="T3" fmla="*/ 84231 h 144"/>
                <a:gd name="T4" fmla="*/ 0 w 54"/>
                <a:gd name="T5" fmla="*/ 0 h 144"/>
                <a:gd name="T6" fmla="*/ 0 60000 65536"/>
                <a:gd name="T7" fmla="*/ 0 60000 65536"/>
                <a:gd name="T8" fmla="*/ 0 60000 65536"/>
                <a:gd name="T9" fmla="*/ 0 w 54"/>
                <a:gd name="T10" fmla="*/ 0 h 144"/>
                <a:gd name="T11" fmla="*/ 54 w 54"/>
                <a:gd name="T12" fmla="*/ 144 h 144"/>
              </a:gdLst>
              <a:ahLst/>
              <a:cxnLst>
                <a:cxn ang="T6">
                  <a:pos x="T0" y="T1"/>
                </a:cxn>
                <a:cxn ang="T7">
                  <a:pos x="T2" y="T3"/>
                </a:cxn>
                <a:cxn ang="T8">
                  <a:pos x="T4" y="T5"/>
                </a:cxn>
              </a:cxnLst>
              <a:rect l="T9" t="T10" r="T11" b="T12"/>
              <a:pathLst>
                <a:path w="54" h="144">
                  <a:moveTo>
                    <a:pt x="54"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60" name="Freeform 44"/>
            <p:cNvSpPr>
              <a:spLocks/>
            </p:cNvSpPr>
            <p:nvPr/>
          </p:nvSpPr>
          <p:spPr bwMode="auto">
            <a:xfrm>
              <a:off x="1950" y="2432"/>
              <a:ext cx="339" cy="527"/>
            </a:xfrm>
            <a:custGeom>
              <a:avLst/>
              <a:gdLst>
                <a:gd name="T0" fmla="*/ 0 w 146"/>
                <a:gd name="T1" fmla="*/ 38527 h 336"/>
                <a:gd name="T2" fmla="*/ 296479 w 146"/>
                <a:gd name="T3" fmla="*/ 32341 h 336"/>
                <a:gd name="T4" fmla="*/ 688400 w 146"/>
                <a:gd name="T5" fmla="*/ 26160 h 336"/>
                <a:gd name="T6" fmla="*/ 1206450 w 146"/>
                <a:gd name="T7" fmla="*/ 20793 h 336"/>
                <a:gd name="T8" fmla="*/ 1991411 w 146"/>
                <a:gd name="T9" fmla="*/ 15233 h 336"/>
                <a:gd name="T10" fmla="*/ 3024386 w 146"/>
                <a:gd name="T11" fmla="*/ 11607 h 336"/>
                <a:gd name="T12" fmla="*/ 3999527 w 146"/>
                <a:gd name="T13" fmla="*/ 6950 h 336"/>
                <a:gd name="T14" fmla="*/ 5309780 w 146"/>
                <a:gd name="T15" fmla="*/ 3821 h 336"/>
                <a:gd name="T16" fmla="*/ 6608998 w 146"/>
                <a:gd name="T17" fmla="*/ 1801 h 336"/>
                <a:gd name="T18" fmla="*/ 8103844 w 146"/>
                <a:gd name="T19" fmla="*/ 0 h 336"/>
                <a:gd name="T20" fmla="*/ 9696382 w 146"/>
                <a:gd name="T21" fmla="*/ 0 h 336"/>
                <a:gd name="T22" fmla="*/ 11126602 w 146"/>
                <a:gd name="T23" fmla="*/ 0 h 336"/>
                <a:gd name="T24" fmla="*/ 12721430 w 146"/>
                <a:gd name="T25" fmla="*/ 1801 h 336"/>
                <a:gd name="T26" fmla="*/ 13927994 w 146"/>
                <a:gd name="T27" fmla="*/ 3821 h 336"/>
                <a:gd name="T28" fmla="*/ 15229960 w 146"/>
                <a:gd name="T29" fmla="*/ 6950 h 336"/>
                <a:gd name="T30" fmla="*/ 16424376 w 146"/>
                <a:gd name="T31" fmla="*/ 11607 h 336"/>
                <a:gd name="T32" fmla="*/ 17216751 w 146"/>
                <a:gd name="T33" fmla="*/ 15233 h 336"/>
                <a:gd name="T34" fmla="*/ 18023996 w 146"/>
                <a:gd name="T35" fmla="*/ 20793 h 336"/>
                <a:gd name="T36" fmla="*/ 18816460 w 146"/>
                <a:gd name="T37" fmla="*/ 26160 h 336"/>
                <a:gd name="T38" fmla="*/ 19056783 w 146"/>
                <a:gd name="T39" fmla="*/ 32341 h 336"/>
                <a:gd name="T40" fmla="*/ 19322422 w 146"/>
                <a:gd name="T41" fmla="*/ 38527 h 336"/>
                <a:gd name="T42" fmla="*/ 19322422 w 146"/>
                <a:gd name="T43" fmla="*/ 143604 h 336"/>
                <a:gd name="T44" fmla="*/ 19056783 w 146"/>
                <a:gd name="T45" fmla="*/ 149356 h 336"/>
                <a:gd name="T46" fmla="*/ 18816460 w 146"/>
                <a:gd name="T47" fmla="*/ 156059 h 336"/>
                <a:gd name="T48" fmla="*/ 18023996 w 146"/>
                <a:gd name="T49" fmla="*/ 160887 h 336"/>
                <a:gd name="T50" fmla="*/ 17216751 w 146"/>
                <a:gd name="T51" fmla="*/ 166229 h 336"/>
                <a:gd name="T52" fmla="*/ 16424376 w 146"/>
                <a:gd name="T53" fmla="*/ 171822 h 336"/>
                <a:gd name="T54" fmla="*/ 15229960 w 146"/>
                <a:gd name="T55" fmla="*/ 174341 h 336"/>
                <a:gd name="T56" fmla="*/ 13927994 w 146"/>
                <a:gd name="T57" fmla="*/ 178651 h 336"/>
                <a:gd name="T58" fmla="*/ 12721430 w 146"/>
                <a:gd name="T59" fmla="*/ 180993 h 336"/>
                <a:gd name="T60" fmla="*/ 11126602 w 146"/>
                <a:gd name="T61" fmla="*/ 182154 h 336"/>
                <a:gd name="T62" fmla="*/ 9696382 w 146"/>
                <a:gd name="T63" fmla="*/ 183241 h 336"/>
                <a:gd name="T64" fmla="*/ 8103844 w 146"/>
                <a:gd name="T65" fmla="*/ 182154 h 336"/>
                <a:gd name="T66" fmla="*/ 6608998 w 146"/>
                <a:gd name="T67" fmla="*/ 180993 h 336"/>
                <a:gd name="T68" fmla="*/ 5309780 w 146"/>
                <a:gd name="T69" fmla="*/ 178651 h 336"/>
                <a:gd name="T70" fmla="*/ 3999527 w 146"/>
                <a:gd name="T71" fmla="*/ 174341 h 336"/>
                <a:gd name="T72" fmla="*/ 3024386 w 146"/>
                <a:gd name="T73" fmla="*/ 171822 h 336"/>
                <a:gd name="T74" fmla="*/ 1991411 w 146"/>
                <a:gd name="T75" fmla="*/ 166229 h 336"/>
                <a:gd name="T76" fmla="*/ 1206450 w 146"/>
                <a:gd name="T77" fmla="*/ 160887 h 336"/>
                <a:gd name="T78" fmla="*/ 688400 w 146"/>
                <a:gd name="T79" fmla="*/ 156059 h 336"/>
                <a:gd name="T80" fmla="*/ 296479 w 146"/>
                <a:gd name="T81" fmla="*/ 149356 h 336"/>
                <a:gd name="T82" fmla="*/ 296479 w 146"/>
                <a:gd name="T83" fmla="*/ 143604 h 336"/>
                <a:gd name="T84" fmla="*/ 296479 w 146"/>
                <a:gd name="T85" fmla="*/ 38527 h 336"/>
                <a:gd name="T86" fmla="*/ 296479 w 146"/>
                <a:gd name="T87" fmla="*/ 38527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336"/>
                <a:gd name="T134" fmla="*/ 146 w 146"/>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336">
                  <a:moveTo>
                    <a:pt x="0" y="71"/>
                  </a:moveTo>
                  <a:lnTo>
                    <a:pt x="2" y="59"/>
                  </a:lnTo>
                  <a:lnTo>
                    <a:pt x="5" y="48"/>
                  </a:lnTo>
                  <a:lnTo>
                    <a:pt x="9" y="38"/>
                  </a:lnTo>
                  <a:lnTo>
                    <a:pt x="15" y="28"/>
                  </a:lnTo>
                  <a:lnTo>
                    <a:pt x="23" y="21"/>
                  </a:lnTo>
                  <a:lnTo>
                    <a:pt x="30" y="13"/>
                  </a:lnTo>
                  <a:lnTo>
                    <a:pt x="40" y="7"/>
                  </a:lnTo>
                  <a:lnTo>
                    <a:pt x="50" y="3"/>
                  </a:lnTo>
                  <a:lnTo>
                    <a:pt x="61" y="0"/>
                  </a:lnTo>
                  <a:lnTo>
                    <a:pt x="73" y="0"/>
                  </a:lnTo>
                  <a:lnTo>
                    <a:pt x="84" y="0"/>
                  </a:lnTo>
                  <a:lnTo>
                    <a:pt x="96" y="3"/>
                  </a:lnTo>
                  <a:lnTo>
                    <a:pt x="105" y="7"/>
                  </a:lnTo>
                  <a:lnTo>
                    <a:pt x="115" y="13"/>
                  </a:lnTo>
                  <a:lnTo>
                    <a:pt x="124" y="21"/>
                  </a:lnTo>
                  <a:lnTo>
                    <a:pt x="130" y="28"/>
                  </a:lnTo>
                  <a:lnTo>
                    <a:pt x="136" y="38"/>
                  </a:lnTo>
                  <a:lnTo>
                    <a:pt x="142" y="48"/>
                  </a:lnTo>
                  <a:lnTo>
                    <a:pt x="144" y="59"/>
                  </a:lnTo>
                  <a:lnTo>
                    <a:pt x="146" y="71"/>
                  </a:lnTo>
                  <a:lnTo>
                    <a:pt x="146" y="263"/>
                  </a:lnTo>
                  <a:lnTo>
                    <a:pt x="144" y="274"/>
                  </a:lnTo>
                  <a:lnTo>
                    <a:pt x="142" y="286"/>
                  </a:lnTo>
                  <a:lnTo>
                    <a:pt x="136" y="295"/>
                  </a:lnTo>
                  <a:lnTo>
                    <a:pt x="130" y="305"/>
                  </a:lnTo>
                  <a:lnTo>
                    <a:pt x="124" y="315"/>
                  </a:lnTo>
                  <a:lnTo>
                    <a:pt x="115" y="320"/>
                  </a:lnTo>
                  <a:lnTo>
                    <a:pt x="105" y="328"/>
                  </a:lnTo>
                  <a:lnTo>
                    <a:pt x="96" y="332"/>
                  </a:lnTo>
                  <a:lnTo>
                    <a:pt x="84" y="334"/>
                  </a:lnTo>
                  <a:lnTo>
                    <a:pt x="73" y="336"/>
                  </a:lnTo>
                  <a:lnTo>
                    <a:pt x="61" y="334"/>
                  </a:lnTo>
                  <a:lnTo>
                    <a:pt x="50" y="332"/>
                  </a:lnTo>
                  <a:lnTo>
                    <a:pt x="40" y="328"/>
                  </a:lnTo>
                  <a:lnTo>
                    <a:pt x="30" y="320"/>
                  </a:lnTo>
                  <a:lnTo>
                    <a:pt x="23" y="315"/>
                  </a:lnTo>
                  <a:lnTo>
                    <a:pt x="15" y="305"/>
                  </a:lnTo>
                  <a:lnTo>
                    <a:pt x="9" y="295"/>
                  </a:lnTo>
                  <a:lnTo>
                    <a:pt x="5" y="286"/>
                  </a:lnTo>
                  <a:lnTo>
                    <a:pt x="2" y="274"/>
                  </a:lnTo>
                  <a:lnTo>
                    <a:pt x="2" y="263"/>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61" name="Rectangle 45"/>
            <p:cNvSpPr>
              <a:spLocks noChangeArrowheads="1"/>
            </p:cNvSpPr>
            <p:nvPr/>
          </p:nvSpPr>
          <p:spPr bwMode="auto">
            <a:xfrm>
              <a:off x="1990" y="2521"/>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4662" name="Rectangle 46"/>
            <p:cNvSpPr>
              <a:spLocks noChangeArrowheads="1"/>
            </p:cNvSpPr>
            <p:nvPr/>
          </p:nvSpPr>
          <p:spPr bwMode="auto">
            <a:xfrm>
              <a:off x="1990" y="2747"/>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4663" name="Line 47"/>
            <p:cNvSpPr>
              <a:spLocks noChangeShapeType="1"/>
            </p:cNvSpPr>
            <p:nvPr/>
          </p:nvSpPr>
          <p:spPr bwMode="auto">
            <a:xfrm flipH="1">
              <a:off x="1125" y="2579"/>
              <a:ext cx="825"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64" name="Line 48"/>
            <p:cNvSpPr>
              <a:spLocks noChangeShapeType="1"/>
            </p:cNvSpPr>
            <p:nvPr/>
          </p:nvSpPr>
          <p:spPr bwMode="auto">
            <a:xfrm>
              <a:off x="1820" y="2805"/>
              <a:ext cx="135"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65" name="Freeform 49"/>
            <p:cNvSpPr>
              <a:spLocks/>
            </p:cNvSpPr>
            <p:nvPr/>
          </p:nvSpPr>
          <p:spPr bwMode="auto">
            <a:xfrm>
              <a:off x="1308" y="2554"/>
              <a:ext cx="77" cy="52"/>
            </a:xfrm>
            <a:custGeom>
              <a:avLst/>
              <a:gdLst>
                <a:gd name="T0" fmla="*/ 2243220 w 33"/>
                <a:gd name="T1" fmla="*/ 19149 h 33"/>
                <a:gd name="T2" fmla="*/ 2679936 w 33"/>
                <a:gd name="T3" fmla="*/ 19149 h 33"/>
                <a:gd name="T4" fmla="*/ 2970751 w 33"/>
                <a:gd name="T5" fmla="*/ 19149 h 33"/>
                <a:gd name="T6" fmla="*/ 3282547 w 33"/>
                <a:gd name="T7" fmla="*/ 18022 h 33"/>
                <a:gd name="T8" fmla="*/ 3827374 w 33"/>
                <a:gd name="T9" fmla="*/ 16758 h 33"/>
                <a:gd name="T10" fmla="*/ 4143706 w 33"/>
                <a:gd name="T11" fmla="*/ 16758 h 33"/>
                <a:gd name="T12" fmla="*/ 4143706 w 33"/>
                <a:gd name="T13" fmla="*/ 15923 h 33"/>
                <a:gd name="T14" fmla="*/ 4377557 w 33"/>
                <a:gd name="T15" fmla="*/ 14253 h 33"/>
                <a:gd name="T16" fmla="*/ 4688532 w 33"/>
                <a:gd name="T17" fmla="*/ 12152 h 33"/>
                <a:gd name="T18" fmla="*/ 4688532 w 33"/>
                <a:gd name="T19" fmla="*/ 11675 h 33"/>
                <a:gd name="T20" fmla="*/ 4688532 w 33"/>
                <a:gd name="T21" fmla="*/ 10298 h 33"/>
                <a:gd name="T22" fmla="*/ 4688532 w 33"/>
                <a:gd name="T23" fmla="*/ 8214 h 33"/>
                <a:gd name="T24" fmla="*/ 4688532 w 33"/>
                <a:gd name="T25" fmla="*/ 6995 h 33"/>
                <a:gd name="T26" fmla="*/ 4377557 w 33"/>
                <a:gd name="T27" fmla="*/ 5740 h 33"/>
                <a:gd name="T28" fmla="*/ 4143706 w 33"/>
                <a:gd name="T29" fmla="*/ 4702 h 33"/>
                <a:gd name="T30" fmla="*/ 4143706 w 33"/>
                <a:gd name="T31" fmla="*/ 3308 h 33"/>
                <a:gd name="T32" fmla="*/ 3827374 w 33"/>
                <a:gd name="T33" fmla="*/ 2099 h 33"/>
                <a:gd name="T34" fmla="*/ 3282547 w 33"/>
                <a:gd name="T35" fmla="*/ 1202 h 33"/>
                <a:gd name="T36" fmla="*/ 2970751 w 33"/>
                <a:gd name="T37" fmla="*/ 1202 h 33"/>
                <a:gd name="T38" fmla="*/ 2679936 w 33"/>
                <a:gd name="T39" fmla="*/ 0 h 33"/>
                <a:gd name="T40" fmla="*/ 2421722 w 33"/>
                <a:gd name="T41" fmla="*/ 0 h 33"/>
                <a:gd name="T42" fmla="*/ 2009371 w 33"/>
                <a:gd name="T43" fmla="*/ 0 h 33"/>
                <a:gd name="T44" fmla="*/ 1697572 w 33"/>
                <a:gd name="T45" fmla="*/ 1202 h 33"/>
                <a:gd name="T46" fmla="*/ 1406806 w 33"/>
                <a:gd name="T47" fmla="*/ 1202 h 33"/>
                <a:gd name="T48" fmla="*/ 1148544 w 33"/>
                <a:gd name="T49" fmla="*/ 2099 h 33"/>
                <a:gd name="T50" fmla="*/ 861159 w 33"/>
                <a:gd name="T51" fmla="*/ 3308 h 33"/>
                <a:gd name="T52" fmla="*/ 545648 w 33"/>
                <a:gd name="T53" fmla="*/ 4702 h 33"/>
                <a:gd name="T54" fmla="*/ 311799 w 33"/>
                <a:gd name="T55" fmla="*/ 5740 h 33"/>
                <a:gd name="T56" fmla="*/ 311799 w 33"/>
                <a:gd name="T57" fmla="*/ 6995 h 33"/>
                <a:gd name="T58" fmla="*/ 0 w 33"/>
                <a:gd name="T59" fmla="*/ 8214 h 33"/>
                <a:gd name="T60" fmla="*/ 0 w 33"/>
                <a:gd name="T61" fmla="*/ 10298 h 33"/>
                <a:gd name="T62" fmla="*/ 0 w 33"/>
                <a:gd name="T63" fmla="*/ 11675 h 33"/>
                <a:gd name="T64" fmla="*/ 311799 w 33"/>
                <a:gd name="T65" fmla="*/ 12152 h 33"/>
                <a:gd name="T66" fmla="*/ 311799 w 33"/>
                <a:gd name="T67" fmla="*/ 14253 h 33"/>
                <a:gd name="T68" fmla="*/ 545648 w 33"/>
                <a:gd name="T69" fmla="*/ 15923 h 33"/>
                <a:gd name="T70" fmla="*/ 861159 w 33"/>
                <a:gd name="T71" fmla="*/ 16758 h 33"/>
                <a:gd name="T72" fmla="*/ 1148544 w 33"/>
                <a:gd name="T73" fmla="*/ 16758 h 33"/>
                <a:gd name="T74" fmla="*/ 1406806 w 33"/>
                <a:gd name="T75" fmla="*/ 18022 h 33"/>
                <a:gd name="T76" fmla="*/ 1697572 w 33"/>
                <a:gd name="T77" fmla="*/ 19149 h 33"/>
                <a:gd name="T78" fmla="*/ 2009371 w 33"/>
                <a:gd name="T79" fmla="*/ 19149 h 33"/>
                <a:gd name="T80" fmla="*/ 2421722 w 33"/>
                <a:gd name="T81" fmla="*/ 19149 h 33"/>
                <a:gd name="T82" fmla="*/ 2421722 w 33"/>
                <a:gd name="T83" fmla="*/ 19149 h 33"/>
                <a:gd name="T84" fmla="*/ 2243220 w 33"/>
                <a:gd name="T85" fmla="*/ 19149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6" y="33"/>
                  </a:moveTo>
                  <a:lnTo>
                    <a:pt x="19" y="33"/>
                  </a:lnTo>
                  <a:lnTo>
                    <a:pt x="21" y="33"/>
                  </a:lnTo>
                  <a:lnTo>
                    <a:pt x="23" y="31"/>
                  </a:lnTo>
                  <a:lnTo>
                    <a:pt x="27" y="29"/>
                  </a:lnTo>
                  <a:lnTo>
                    <a:pt x="29" y="29"/>
                  </a:lnTo>
                  <a:lnTo>
                    <a:pt x="29" y="27"/>
                  </a:lnTo>
                  <a:lnTo>
                    <a:pt x="31" y="25"/>
                  </a:lnTo>
                  <a:lnTo>
                    <a:pt x="33" y="21"/>
                  </a:lnTo>
                  <a:lnTo>
                    <a:pt x="33" y="20"/>
                  </a:lnTo>
                  <a:lnTo>
                    <a:pt x="33" y="18"/>
                  </a:lnTo>
                  <a:lnTo>
                    <a:pt x="33" y="14"/>
                  </a:lnTo>
                  <a:lnTo>
                    <a:pt x="33" y="12"/>
                  </a:lnTo>
                  <a:lnTo>
                    <a:pt x="31" y="10"/>
                  </a:lnTo>
                  <a:lnTo>
                    <a:pt x="29" y="8"/>
                  </a:lnTo>
                  <a:lnTo>
                    <a:pt x="29" y="6"/>
                  </a:lnTo>
                  <a:lnTo>
                    <a:pt x="27" y="4"/>
                  </a:lnTo>
                  <a:lnTo>
                    <a:pt x="23" y="2"/>
                  </a:lnTo>
                  <a:lnTo>
                    <a:pt x="21" y="2"/>
                  </a:lnTo>
                  <a:lnTo>
                    <a:pt x="19" y="0"/>
                  </a:lnTo>
                  <a:lnTo>
                    <a:pt x="17" y="0"/>
                  </a:lnTo>
                  <a:lnTo>
                    <a:pt x="14" y="0"/>
                  </a:lnTo>
                  <a:lnTo>
                    <a:pt x="12" y="2"/>
                  </a:lnTo>
                  <a:lnTo>
                    <a:pt x="10" y="2"/>
                  </a:lnTo>
                  <a:lnTo>
                    <a:pt x="8" y="4"/>
                  </a:lnTo>
                  <a:lnTo>
                    <a:pt x="6" y="6"/>
                  </a:lnTo>
                  <a:lnTo>
                    <a:pt x="4" y="8"/>
                  </a:lnTo>
                  <a:lnTo>
                    <a:pt x="2" y="10"/>
                  </a:lnTo>
                  <a:lnTo>
                    <a:pt x="2" y="12"/>
                  </a:lnTo>
                  <a:lnTo>
                    <a:pt x="0" y="14"/>
                  </a:lnTo>
                  <a:lnTo>
                    <a:pt x="0" y="18"/>
                  </a:lnTo>
                  <a:lnTo>
                    <a:pt x="0" y="20"/>
                  </a:lnTo>
                  <a:lnTo>
                    <a:pt x="2" y="21"/>
                  </a:lnTo>
                  <a:lnTo>
                    <a:pt x="2" y="25"/>
                  </a:lnTo>
                  <a:lnTo>
                    <a:pt x="4" y="27"/>
                  </a:lnTo>
                  <a:lnTo>
                    <a:pt x="6" y="29"/>
                  </a:lnTo>
                  <a:lnTo>
                    <a:pt x="8" y="29"/>
                  </a:lnTo>
                  <a:lnTo>
                    <a:pt x="10" y="31"/>
                  </a:lnTo>
                  <a:lnTo>
                    <a:pt x="12" y="33"/>
                  </a:lnTo>
                  <a:lnTo>
                    <a:pt x="14" y="33"/>
                  </a:lnTo>
                  <a:lnTo>
                    <a:pt x="17" y="33"/>
                  </a:lnTo>
                  <a:lnTo>
                    <a:pt x="16" y="33"/>
                  </a:lnTo>
                  <a:close/>
                </a:path>
              </a:pathLst>
            </a:custGeom>
            <a:solidFill>
              <a:srgbClr val="000000"/>
            </a:solidFill>
            <a:ln w="28575">
              <a:solidFill>
                <a:srgbClr val="000000"/>
              </a:solidFill>
              <a:round/>
              <a:headEnd/>
              <a:tailEnd/>
            </a:ln>
          </p:spPr>
          <p:txBody>
            <a:bodyPr/>
            <a:lstStyle/>
            <a:p>
              <a:endParaRPr lang="zh-TW" altLang="en-US"/>
            </a:p>
          </p:txBody>
        </p:sp>
      </p:grpSp>
      <p:sp>
        <p:nvSpPr>
          <p:cNvPr id="24617" name="Rectangle 50"/>
          <p:cNvSpPr>
            <a:spLocks noChangeArrowheads="1"/>
          </p:cNvSpPr>
          <p:nvPr/>
        </p:nvSpPr>
        <p:spPr bwMode="auto">
          <a:xfrm>
            <a:off x="1560513" y="4002088"/>
            <a:ext cx="180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b</a:t>
            </a:r>
            <a:endParaRPr kumimoji="1" lang="en-US" altLang="zh-TW" sz="2000" b="1">
              <a:latin typeface="Century Gothic" pitchFamily="34" charset="0"/>
            </a:endParaRPr>
          </a:p>
        </p:txBody>
      </p:sp>
      <p:sp>
        <p:nvSpPr>
          <p:cNvPr id="24618" name="Rectangle 51"/>
          <p:cNvSpPr>
            <a:spLocks noChangeArrowheads="1"/>
          </p:cNvSpPr>
          <p:nvPr/>
        </p:nvSpPr>
        <p:spPr bwMode="auto">
          <a:xfrm>
            <a:off x="6094413" y="40195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2</a:t>
            </a:r>
            <a:endParaRPr kumimoji="1" lang="zh-TW" altLang="en-US" sz="2000" b="1">
              <a:latin typeface="Century Gothic" pitchFamily="34" charset="0"/>
            </a:endParaRPr>
          </a:p>
        </p:txBody>
      </p:sp>
      <p:sp>
        <p:nvSpPr>
          <p:cNvPr id="24619" name="Line 53"/>
          <p:cNvSpPr>
            <a:spLocks noChangeShapeType="1"/>
          </p:cNvSpPr>
          <p:nvPr/>
        </p:nvSpPr>
        <p:spPr bwMode="auto">
          <a:xfrm flipH="1">
            <a:off x="1785938" y="4859338"/>
            <a:ext cx="4222750" cy="4762"/>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4620" name="Freeform 54"/>
          <p:cNvSpPr>
            <a:spLocks/>
          </p:cNvSpPr>
          <p:nvPr/>
        </p:nvSpPr>
        <p:spPr bwMode="auto">
          <a:xfrm>
            <a:off x="5572125" y="4075113"/>
            <a:ext cx="114300" cy="82550"/>
          </a:xfrm>
          <a:custGeom>
            <a:avLst/>
            <a:gdLst>
              <a:gd name="T0" fmla="*/ 2147483647 w 31"/>
              <a:gd name="T1" fmla="*/ 2147483647 h 33"/>
              <a:gd name="T2" fmla="*/ 2147483647 w 31"/>
              <a:gd name="T3" fmla="*/ 2147483647 h 33"/>
              <a:gd name="T4" fmla="*/ 2147483647 w 31"/>
              <a:gd name="T5" fmla="*/ 2147483647 h 33"/>
              <a:gd name="T6" fmla="*/ 2147483647 w 31"/>
              <a:gd name="T7" fmla="*/ 2147483647 h 33"/>
              <a:gd name="T8" fmla="*/ 2147483647 w 31"/>
              <a:gd name="T9" fmla="*/ 2147483647 h 33"/>
              <a:gd name="T10" fmla="*/ 2147483647 w 31"/>
              <a:gd name="T11" fmla="*/ 2147483647 h 33"/>
              <a:gd name="T12" fmla="*/ 2147483647 w 31"/>
              <a:gd name="T13" fmla="*/ 2147483647 h 33"/>
              <a:gd name="T14" fmla="*/ 2147483647 w 31"/>
              <a:gd name="T15" fmla="*/ 2147483647 h 33"/>
              <a:gd name="T16" fmla="*/ 2147483647 w 31"/>
              <a:gd name="T17" fmla="*/ 2147483647 h 33"/>
              <a:gd name="T18" fmla="*/ 2147483647 w 31"/>
              <a:gd name="T19" fmla="*/ 2147483647 h 33"/>
              <a:gd name="T20" fmla="*/ 2147483647 w 31"/>
              <a:gd name="T21" fmla="*/ 2147483647 h 33"/>
              <a:gd name="T22" fmla="*/ 2147483647 w 31"/>
              <a:gd name="T23" fmla="*/ 2147483647 h 33"/>
              <a:gd name="T24" fmla="*/ 2147483647 w 31"/>
              <a:gd name="T25" fmla="*/ 2147483647 h 33"/>
              <a:gd name="T26" fmla="*/ 2147483647 w 31"/>
              <a:gd name="T27" fmla="*/ 2147483647 h 33"/>
              <a:gd name="T28" fmla="*/ 2147483647 w 31"/>
              <a:gd name="T29" fmla="*/ 2147483647 h 33"/>
              <a:gd name="T30" fmla="*/ 2147483647 w 31"/>
              <a:gd name="T31" fmla="*/ 2147483647 h 33"/>
              <a:gd name="T32" fmla="*/ 2147483647 w 31"/>
              <a:gd name="T33" fmla="*/ 2147483647 h 33"/>
              <a:gd name="T34" fmla="*/ 2147483647 w 31"/>
              <a:gd name="T35" fmla="*/ 2147483647 h 33"/>
              <a:gd name="T36" fmla="*/ 2147483647 w 31"/>
              <a:gd name="T37" fmla="*/ 2147483647 h 33"/>
              <a:gd name="T38" fmla="*/ 2147483647 w 31"/>
              <a:gd name="T39" fmla="*/ 0 h 33"/>
              <a:gd name="T40" fmla="*/ 2147483647 w 31"/>
              <a:gd name="T41" fmla="*/ 0 h 33"/>
              <a:gd name="T42" fmla="*/ 2147483647 w 31"/>
              <a:gd name="T43" fmla="*/ 0 h 33"/>
              <a:gd name="T44" fmla="*/ 2147483647 w 31"/>
              <a:gd name="T45" fmla="*/ 2147483647 h 33"/>
              <a:gd name="T46" fmla="*/ 2147483647 w 31"/>
              <a:gd name="T47" fmla="*/ 2147483647 h 33"/>
              <a:gd name="T48" fmla="*/ 2147483647 w 31"/>
              <a:gd name="T49" fmla="*/ 2147483647 h 33"/>
              <a:gd name="T50" fmla="*/ 2147483647 w 31"/>
              <a:gd name="T51" fmla="*/ 2147483647 h 33"/>
              <a:gd name="T52" fmla="*/ 2147483647 w 31"/>
              <a:gd name="T53" fmla="*/ 2147483647 h 33"/>
              <a:gd name="T54" fmla="*/ 2147483647 w 31"/>
              <a:gd name="T55" fmla="*/ 2147483647 h 33"/>
              <a:gd name="T56" fmla="*/ 0 w 31"/>
              <a:gd name="T57" fmla="*/ 2147483647 h 33"/>
              <a:gd name="T58" fmla="*/ 0 w 31"/>
              <a:gd name="T59" fmla="*/ 2147483647 h 33"/>
              <a:gd name="T60" fmla="*/ 0 w 31"/>
              <a:gd name="T61" fmla="*/ 2147483647 h 33"/>
              <a:gd name="T62" fmla="*/ 0 w 31"/>
              <a:gd name="T63" fmla="*/ 2147483647 h 33"/>
              <a:gd name="T64" fmla="*/ 0 w 31"/>
              <a:gd name="T65" fmla="*/ 2147483647 h 33"/>
              <a:gd name="T66" fmla="*/ 2147483647 w 31"/>
              <a:gd name="T67" fmla="*/ 2147483647 h 33"/>
              <a:gd name="T68" fmla="*/ 2147483647 w 31"/>
              <a:gd name="T69" fmla="*/ 2147483647 h 33"/>
              <a:gd name="T70" fmla="*/ 2147483647 w 31"/>
              <a:gd name="T71" fmla="*/ 2147483647 h 33"/>
              <a:gd name="T72" fmla="*/ 2147483647 w 31"/>
              <a:gd name="T73" fmla="*/ 2147483647 h 33"/>
              <a:gd name="T74" fmla="*/ 2147483647 w 31"/>
              <a:gd name="T75" fmla="*/ 2147483647 h 33"/>
              <a:gd name="T76" fmla="*/ 2147483647 w 31"/>
              <a:gd name="T77" fmla="*/ 2147483647 h 33"/>
              <a:gd name="T78" fmla="*/ 2147483647 w 31"/>
              <a:gd name="T79" fmla="*/ 2147483647 h 33"/>
              <a:gd name="T80" fmla="*/ 2147483647 w 31"/>
              <a:gd name="T81" fmla="*/ 2147483647 h 33"/>
              <a:gd name="T82" fmla="*/ 2147483647 w 31"/>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
              <a:gd name="T127" fmla="*/ 0 h 33"/>
              <a:gd name="T128" fmla="*/ 31 w 31"/>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 h="33">
                <a:moveTo>
                  <a:pt x="15" y="33"/>
                </a:moveTo>
                <a:lnTo>
                  <a:pt x="17" y="33"/>
                </a:lnTo>
                <a:lnTo>
                  <a:pt x="21" y="33"/>
                </a:lnTo>
                <a:lnTo>
                  <a:pt x="23" y="31"/>
                </a:lnTo>
                <a:lnTo>
                  <a:pt x="25" y="29"/>
                </a:lnTo>
                <a:lnTo>
                  <a:pt x="27" y="29"/>
                </a:lnTo>
                <a:lnTo>
                  <a:pt x="29" y="27"/>
                </a:lnTo>
                <a:lnTo>
                  <a:pt x="29" y="23"/>
                </a:lnTo>
                <a:lnTo>
                  <a:pt x="31" y="21"/>
                </a:lnTo>
                <a:lnTo>
                  <a:pt x="31" y="19"/>
                </a:lnTo>
                <a:lnTo>
                  <a:pt x="31" y="17"/>
                </a:lnTo>
                <a:lnTo>
                  <a:pt x="31" y="13"/>
                </a:lnTo>
                <a:lnTo>
                  <a:pt x="31" y="12"/>
                </a:lnTo>
                <a:lnTo>
                  <a:pt x="29" y="10"/>
                </a:lnTo>
                <a:lnTo>
                  <a:pt x="29" y="8"/>
                </a:lnTo>
                <a:lnTo>
                  <a:pt x="27" y="6"/>
                </a:lnTo>
                <a:lnTo>
                  <a:pt x="25" y="4"/>
                </a:lnTo>
                <a:lnTo>
                  <a:pt x="23" y="2"/>
                </a:lnTo>
                <a:lnTo>
                  <a:pt x="21" y="2"/>
                </a:lnTo>
                <a:lnTo>
                  <a:pt x="17" y="0"/>
                </a:lnTo>
                <a:lnTo>
                  <a:pt x="15" y="0"/>
                </a:lnTo>
                <a:lnTo>
                  <a:pt x="13" y="0"/>
                </a:lnTo>
                <a:lnTo>
                  <a:pt x="9" y="2"/>
                </a:lnTo>
                <a:lnTo>
                  <a:pt x="7" y="2"/>
                </a:lnTo>
                <a:lnTo>
                  <a:pt x="6" y="4"/>
                </a:lnTo>
                <a:lnTo>
                  <a:pt x="4" y="6"/>
                </a:lnTo>
                <a:lnTo>
                  <a:pt x="2" y="8"/>
                </a:lnTo>
                <a:lnTo>
                  <a:pt x="2" y="10"/>
                </a:lnTo>
                <a:lnTo>
                  <a:pt x="0" y="12"/>
                </a:lnTo>
                <a:lnTo>
                  <a:pt x="0" y="13"/>
                </a:lnTo>
                <a:lnTo>
                  <a:pt x="0" y="17"/>
                </a:lnTo>
                <a:lnTo>
                  <a:pt x="0" y="19"/>
                </a:lnTo>
                <a:lnTo>
                  <a:pt x="0" y="21"/>
                </a:lnTo>
                <a:lnTo>
                  <a:pt x="2" y="23"/>
                </a:lnTo>
                <a:lnTo>
                  <a:pt x="2" y="27"/>
                </a:lnTo>
                <a:lnTo>
                  <a:pt x="4" y="29"/>
                </a:lnTo>
                <a:lnTo>
                  <a:pt x="6" y="29"/>
                </a:lnTo>
                <a:lnTo>
                  <a:pt x="7" y="31"/>
                </a:lnTo>
                <a:lnTo>
                  <a:pt x="9"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4621" name="Freeform 55"/>
          <p:cNvSpPr>
            <a:spLocks/>
          </p:cNvSpPr>
          <p:nvPr/>
        </p:nvSpPr>
        <p:spPr bwMode="auto">
          <a:xfrm>
            <a:off x="4283075" y="4237038"/>
            <a:ext cx="120650" cy="76200"/>
          </a:xfrm>
          <a:custGeom>
            <a:avLst/>
            <a:gdLst>
              <a:gd name="T0" fmla="*/ 2147483647 w 33"/>
              <a:gd name="T1" fmla="*/ 2147483647 h 31"/>
              <a:gd name="T2" fmla="*/ 2147483647 w 33"/>
              <a:gd name="T3" fmla="*/ 2147483647 h 31"/>
              <a:gd name="T4" fmla="*/ 2147483647 w 33"/>
              <a:gd name="T5" fmla="*/ 2147483647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2147483647 w 33"/>
              <a:gd name="T19" fmla="*/ 2147483647 h 31"/>
              <a:gd name="T20" fmla="*/ 2147483647 w 33"/>
              <a:gd name="T21" fmla="*/ 2147483647 h 31"/>
              <a:gd name="T22" fmla="*/ 2147483647 w 33"/>
              <a:gd name="T23" fmla="*/ 2147483647 h 31"/>
              <a:gd name="T24" fmla="*/ 2147483647 w 33"/>
              <a:gd name="T25" fmla="*/ 2147483647 h 31"/>
              <a:gd name="T26" fmla="*/ 2147483647 w 33"/>
              <a:gd name="T27" fmla="*/ 2147483647 h 31"/>
              <a:gd name="T28" fmla="*/ 2147483647 w 33"/>
              <a:gd name="T29" fmla="*/ 2147483647 h 31"/>
              <a:gd name="T30" fmla="*/ 2147483647 w 33"/>
              <a:gd name="T31" fmla="*/ 2147483647 h 31"/>
              <a:gd name="T32" fmla="*/ 2147483647 w 33"/>
              <a:gd name="T33" fmla="*/ 2147483647 h 31"/>
              <a:gd name="T34" fmla="*/ 2147483647 w 33"/>
              <a:gd name="T35" fmla="*/ 0 h 31"/>
              <a:gd name="T36" fmla="*/ 2147483647 w 33"/>
              <a:gd name="T37" fmla="*/ 0 h 31"/>
              <a:gd name="T38" fmla="*/ 2147483647 w 33"/>
              <a:gd name="T39" fmla="*/ 0 h 31"/>
              <a:gd name="T40" fmla="*/ 2147483647 w 33"/>
              <a:gd name="T41" fmla="*/ 0 h 31"/>
              <a:gd name="T42" fmla="*/ 2147483647 w 33"/>
              <a:gd name="T43" fmla="*/ 0 h 31"/>
              <a:gd name="T44" fmla="*/ 2147483647 w 33"/>
              <a:gd name="T45" fmla="*/ 0 h 31"/>
              <a:gd name="T46" fmla="*/ 2147483647 w 33"/>
              <a:gd name="T47" fmla="*/ 0 h 31"/>
              <a:gd name="T48" fmla="*/ 2147483647 w 33"/>
              <a:gd name="T49" fmla="*/ 2147483647 h 31"/>
              <a:gd name="T50" fmla="*/ 2147483647 w 33"/>
              <a:gd name="T51" fmla="*/ 2147483647 h 31"/>
              <a:gd name="T52" fmla="*/ 2147483647 w 33"/>
              <a:gd name="T53" fmla="*/ 2147483647 h 31"/>
              <a:gd name="T54" fmla="*/ 2147483647 w 33"/>
              <a:gd name="T55" fmla="*/ 2147483647 h 31"/>
              <a:gd name="T56" fmla="*/ 0 w 33"/>
              <a:gd name="T57" fmla="*/ 2147483647 h 31"/>
              <a:gd name="T58" fmla="*/ 0 w 33"/>
              <a:gd name="T59" fmla="*/ 2147483647 h 31"/>
              <a:gd name="T60" fmla="*/ 0 w 33"/>
              <a:gd name="T61" fmla="*/ 2147483647 h 31"/>
              <a:gd name="T62" fmla="*/ 0 w 33"/>
              <a:gd name="T63" fmla="*/ 2147483647 h 31"/>
              <a:gd name="T64" fmla="*/ 0 w 33"/>
              <a:gd name="T65" fmla="*/ 2147483647 h 31"/>
              <a:gd name="T66" fmla="*/ 2147483647 w 33"/>
              <a:gd name="T67" fmla="*/ 2147483647 h 31"/>
              <a:gd name="T68" fmla="*/ 2147483647 w 33"/>
              <a:gd name="T69" fmla="*/ 2147483647 h 31"/>
              <a:gd name="T70" fmla="*/ 2147483647 w 33"/>
              <a:gd name="T71" fmla="*/ 2147483647 h 31"/>
              <a:gd name="T72" fmla="*/ 2147483647 w 33"/>
              <a:gd name="T73" fmla="*/ 2147483647 h 31"/>
              <a:gd name="T74" fmla="*/ 2147483647 w 33"/>
              <a:gd name="T75" fmla="*/ 2147483647 h 31"/>
              <a:gd name="T76" fmla="*/ 2147483647 w 33"/>
              <a:gd name="T77" fmla="*/ 2147483647 h 31"/>
              <a:gd name="T78" fmla="*/ 2147483647 w 33"/>
              <a:gd name="T79" fmla="*/ 2147483647 h 31"/>
              <a:gd name="T80" fmla="*/ 2147483647 w 33"/>
              <a:gd name="T81" fmla="*/ 2147483647 h 31"/>
              <a:gd name="T82" fmla="*/ 2147483647 w 33"/>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1"/>
              <a:gd name="T128" fmla="*/ 33 w 33"/>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0"/>
                </a:lnTo>
                <a:lnTo>
                  <a:pt x="21" y="0"/>
                </a:lnTo>
                <a:lnTo>
                  <a:pt x="19" y="0"/>
                </a:lnTo>
                <a:lnTo>
                  <a:pt x="16" y="0"/>
                </a:lnTo>
                <a:lnTo>
                  <a:pt x="14" y="0"/>
                </a:lnTo>
                <a:lnTo>
                  <a:pt x="12" y="0"/>
                </a:lnTo>
                <a:lnTo>
                  <a:pt x="10" y="0"/>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close/>
              </a:path>
            </a:pathLst>
          </a:custGeom>
          <a:solidFill>
            <a:srgbClr val="000000"/>
          </a:solidFill>
          <a:ln w="28575">
            <a:solidFill>
              <a:srgbClr val="000000"/>
            </a:solidFill>
            <a:round/>
            <a:headEnd/>
            <a:tailEnd/>
          </a:ln>
        </p:spPr>
        <p:txBody>
          <a:bodyPr/>
          <a:lstStyle/>
          <a:p>
            <a:endParaRPr lang="zh-TW" altLang="en-US"/>
          </a:p>
        </p:txBody>
      </p:sp>
      <p:sp>
        <p:nvSpPr>
          <p:cNvPr id="24622" name="Freeform 56"/>
          <p:cNvSpPr>
            <a:spLocks/>
          </p:cNvSpPr>
          <p:nvPr/>
        </p:nvSpPr>
        <p:spPr bwMode="auto">
          <a:xfrm>
            <a:off x="3927475" y="3917950"/>
            <a:ext cx="122238" cy="79375"/>
          </a:xfrm>
          <a:custGeom>
            <a:avLst/>
            <a:gdLst>
              <a:gd name="T0" fmla="*/ 2147483647 w 33"/>
              <a:gd name="T1" fmla="*/ 2147483647 h 32"/>
              <a:gd name="T2" fmla="*/ 2147483647 w 33"/>
              <a:gd name="T3" fmla="*/ 2147483647 h 32"/>
              <a:gd name="T4" fmla="*/ 2147483647 w 33"/>
              <a:gd name="T5" fmla="*/ 2147483647 h 32"/>
              <a:gd name="T6" fmla="*/ 2147483647 w 33"/>
              <a:gd name="T7" fmla="*/ 2147483647 h 32"/>
              <a:gd name="T8" fmla="*/ 2147483647 w 33"/>
              <a:gd name="T9" fmla="*/ 2147483647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2147483647 w 33"/>
              <a:gd name="T27" fmla="*/ 2147483647 h 32"/>
              <a:gd name="T28" fmla="*/ 2147483647 w 33"/>
              <a:gd name="T29" fmla="*/ 2147483647 h 32"/>
              <a:gd name="T30" fmla="*/ 2147483647 w 33"/>
              <a:gd name="T31" fmla="*/ 2147483647 h 32"/>
              <a:gd name="T32" fmla="*/ 2147483647 w 33"/>
              <a:gd name="T33" fmla="*/ 2147483647 h 32"/>
              <a:gd name="T34" fmla="*/ 2147483647 w 33"/>
              <a:gd name="T35" fmla="*/ 2147483647 h 32"/>
              <a:gd name="T36" fmla="*/ 2147483647 w 33"/>
              <a:gd name="T37" fmla="*/ 0 h 32"/>
              <a:gd name="T38" fmla="*/ 2147483647 w 33"/>
              <a:gd name="T39" fmla="*/ 0 h 32"/>
              <a:gd name="T40" fmla="*/ 2147483647 w 33"/>
              <a:gd name="T41" fmla="*/ 0 h 32"/>
              <a:gd name="T42" fmla="*/ 2147483647 w 33"/>
              <a:gd name="T43" fmla="*/ 0 h 32"/>
              <a:gd name="T44" fmla="*/ 2147483647 w 33"/>
              <a:gd name="T45" fmla="*/ 0 h 32"/>
              <a:gd name="T46" fmla="*/ 2147483647 w 33"/>
              <a:gd name="T47" fmla="*/ 2147483647 h 32"/>
              <a:gd name="T48" fmla="*/ 2147483647 w 33"/>
              <a:gd name="T49" fmla="*/ 2147483647 h 32"/>
              <a:gd name="T50" fmla="*/ 2147483647 w 33"/>
              <a:gd name="T51" fmla="*/ 2147483647 h 32"/>
              <a:gd name="T52" fmla="*/ 2147483647 w 33"/>
              <a:gd name="T53" fmla="*/ 2147483647 h 32"/>
              <a:gd name="T54" fmla="*/ 2147483647 w 33"/>
              <a:gd name="T55" fmla="*/ 2147483647 h 32"/>
              <a:gd name="T56" fmla="*/ 2147483647 w 33"/>
              <a:gd name="T57" fmla="*/ 2147483647 h 32"/>
              <a:gd name="T58" fmla="*/ 0 w 33"/>
              <a:gd name="T59" fmla="*/ 2147483647 h 32"/>
              <a:gd name="T60" fmla="*/ 0 w 33"/>
              <a:gd name="T61" fmla="*/ 2147483647 h 32"/>
              <a:gd name="T62" fmla="*/ 0 w 33"/>
              <a:gd name="T63" fmla="*/ 2147483647 h 32"/>
              <a:gd name="T64" fmla="*/ 2147483647 w 33"/>
              <a:gd name="T65" fmla="*/ 2147483647 h 32"/>
              <a:gd name="T66" fmla="*/ 2147483647 w 33"/>
              <a:gd name="T67" fmla="*/ 2147483647 h 32"/>
              <a:gd name="T68" fmla="*/ 2147483647 w 33"/>
              <a:gd name="T69" fmla="*/ 2147483647 h 32"/>
              <a:gd name="T70" fmla="*/ 2147483647 w 33"/>
              <a:gd name="T71" fmla="*/ 2147483647 h 32"/>
              <a:gd name="T72" fmla="*/ 2147483647 w 33"/>
              <a:gd name="T73" fmla="*/ 2147483647 h 32"/>
              <a:gd name="T74" fmla="*/ 2147483647 w 33"/>
              <a:gd name="T75" fmla="*/ 2147483647 h 32"/>
              <a:gd name="T76" fmla="*/ 2147483647 w 33"/>
              <a:gd name="T77" fmla="*/ 2147483647 h 32"/>
              <a:gd name="T78" fmla="*/ 2147483647 w 33"/>
              <a:gd name="T79" fmla="*/ 2147483647 h 32"/>
              <a:gd name="T80" fmla="*/ 2147483647 w 33"/>
              <a:gd name="T81" fmla="*/ 2147483647 h 32"/>
              <a:gd name="T82" fmla="*/ 2147483647 w 33"/>
              <a:gd name="T83" fmla="*/ 2147483647 h 32"/>
              <a:gd name="T84" fmla="*/ 2147483647 w 33"/>
              <a:gd name="T85" fmla="*/ 2147483647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2"/>
              <a:gd name="T131" fmla="*/ 33 w 33"/>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2">
                <a:moveTo>
                  <a:pt x="16" y="30"/>
                </a:moveTo>
                <a:lnTo>
                  <a:pt x="19" y="30"/>
                </a:lnTo>
                <a:lnTo>
                  <a:pt x="21" y="30"/>
                </a:lnTo>
                <a:lnTo>
                  <a:pt x="23" y="30"/>
                </a:lnTo>
                <a:lnTo>
                  <a:pt x="27" y="28"/>
                </a:lnTo>
                <a:lnTo>
                  <a:pt x="29" y="27"/>
                </a:lnTo>
                <a:lnTo>
                  <a:pt x="29" y="25"/>
                </a:lnTo>
                <a:lnTo>
                  <a:pt x="31" y="23"/>
                </a:lnTo>
                <a:lnTo>
                  <a:pt x="33" y="21"/>
                </a:lnTo>
                <a:lnTo>
                  <a:pt x="33" y="19"/>
                </a:lnTo>
                <a:lnTo>
                  <a:pt x="33" y="15"/>
                </a:lnTo>
                <a:lnTo>
                  <a:pt x="33" y="13"/>
                </a:lnTo>
                <a:lnTo>
                  <a:pt x="33" y="11"/>
                </a:lnTo>
                <a:lnTo>
                  <a:pt x="31" y="7"/>
                </a:lnTo>
                <a:lnTo>
                  <a:pt x="29" y="5"/>
                </a:lnTo>
                <a:lnTo>
                  <a:pt x="29" y="4"/>
                </a:lnTo>
                <a:lnTo>
                  <a:pt x="27" y="4"/>
                </a:lnTo>
                <a:lnTo>
                  <a:pt x="23" y="2"/>
                </a:lnTo>
                <a:lnTo>
                  <a:pt x="21" y="0"/>
                </a:lnTo>
                <a:lnTo>
                  <a:pt x="19" y="0"/>
                </a:lnTo>
                <a:lnTo>
                  <a:pt x="18" y="0"/>
                </a:lnTo>
                <a:lnTo>
                  <a:pt x="14" y="0"/>
                </a:lnTo>
                <a:lnTo>
                  <a:pt x="12" y="0"/>
                </a:lnTo>
                <a:lnTo>
                  <a:pt x="10" y="2"/>
                </a:lnTo>
                <a:lnTo>
                  <a:pt x="8" y="4"/>
                </a:lnTo>
                <a:lnTo>
                  <a:pt x="6" y="4"/>
                </a:lnTo>
                <a:lnTo>
                  <a:pt x="4" y="5"/>
                </a:lnTo>
                <a:lnTo>
                  <a:pt x="2" y="7"/>
                </a:lnTo>
                <a:lnTo>
                  <a:pt x="2" y="11"/>
                </a:lnTo>
                <a:lnTo>
                  <a:pt x="0" y="13"/>
                </a:lnTo>
                <a:lnTo>
                  <a:pt x="0" y="15"/>
                </a:lnTo>
                <a:lnTo>
                  <a:pt x="0" y="19"/>
                </a:lnTo>
                <a:lnTo>
                  <a:pt x="2" y="21"/>
                </a:lnTo>
                <a:lnTo>
                  <a:pt x="2" y="23"/>
                </a:lnTo>
                <a:lnTo>
                  <a:pt x="4" y="25"/>
                </a:lnTo>
                <a:lnTo>
                  <a:pt x="6" y="27"/>
                </a:lnTo>
                <a:lnTo>
                  <a:pt x="8" y="28"/>
                </a:lnTo>
                <a:lnTo>
                  <a:pt x="10" y="30"/>
                </a:lnTo>
                <a:lnTo>
                  <a:pt x="12" y="30"/>
                </a:lnTo>
                <a:lnTo>
                  <a:pt x="14" y="30"/>
                </a:lnTo>
                <a:lnTo>
                  <a:pt x="18" y="32"/>
                </a:lnTo>
                <a:lnTo>
                  <a:pt x="16" y="30"/>
                </a:lnTo>
                <a:close/>
              </a:path>
            </a:pathLst>
          </a:custGeom>
          <a:solidFill>
            <a:srgbClr val="000000"/>
          </a:solidFill>
          <a:ln w="28575">
            <a:solidFill>
              <a:srgbClr val="000000"/>
            </a:solidFill>
            <a:round/>
            <a:headEnd/>
            <a:tailEnd/>
          </a:ln>
        </p:spPr>
        <p:txBody>
          <a:bodyPr/>
          <a:lstStyle/>
          <a:p>
            <a:endParaRPr lang="zh-TW" altLang="en-US"/>
          </a:p>
        </p:txBody>
      </p:sp>
      <p:sp>
        <p:nvSpPr>
          <p:cNvPr id="24623" name="Freeform 57"/>
          <p:cNvSpPr>
            <a:spLocks/>
          </p:cNvSpPr>
          <p:nvPr/>
        </p:nvSpPr>
        <p:spPr bwMode="auto">
          <a:xfrm>
            <a:off x="6956425" y="5811838"/>
            <a:ext cx="122238" cy="8255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7"/>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624" name="Line 58"/>
          <p:cNvSpPr>
            <a:spLocks noChangeShapeType="1"/>
          </p:cNvSpPr>
          <p:nvPr/>
        </p:nvSpPr>
        <p:spPr bwMode="auto">
          <a:xfrm flipH="1">
            <a:off x="5803900" y="5854700"/>
            <a:ext cx="1196975"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25" name="Freeform 59"/>
          <p:cNvSpPr>
            <a:spLocks/>
          </p:cNvSpPr>
          <p:nvPr/>
        </p:nvSpPr>
        <p:spPr bwMode="auto">
          <a:xfrm>
            <a:off x="5572125" y="5491163"/>
            <a:ext cx="114300" cy="80962"/>
          </a:xfrm>
          <a:custGeom>
            <a:avLst/>
            <a:gdLst>
              <a:gd name="T0" fmla="*/ 2147483647 w 31"/>
              <a:gd name="T1" fmla="*/ 0 h 33"/>
              <a:gd name="T2" fmla="*/ 0 w 31"/>
              <a:gd name="T3" fmla="*/ 0 h 33"/>
              <a:gd name="T4" fmla="*/ 2147483647 w 31"/>
              <a:gd name="T5" fmla="*/ 2147483647 h 33"/>
              <a:gd name="T6" fmla="*/ 2147483647 w 31"/>
              <a:gd name="T7" fmla="*/ 0 h 33"/>
              <a:gd name="T8" fmla="*/ 2147483647 w 31"/>
              <a:gd name="T9" fmla="*/ 0 h 33"/>
              <a:gd name="T10" fmla="*/ 0 60000 65536"/>
              <a:gd name="T11" fmla="*/ 0 60000 65536"/>
              <a:gd name="T12" fmla="*/ 0 60000 65536"/>
              <a:gd name="T13" fmla="*/ 0 60000 65536"/>
              <a:gd name="T14" fmla="*/ 0 60000 65536"/>
              <a:gd name="T15" fmla="*/ 0 w 31"/>
              <a:gd name="T16" fmla="*/ 0 h 33"/>
              <a:gd name="T17" fmla="*/ 31 w 31"/>
              <a:gd name="T18" fmla="*/ 33 h 33"/>
            </a:gdLst>
            <a:ahLst/>
            <a:cxnLst>
              <a:cxn ang="T10">
                <a:pos x="T0" y="T1"/>
              </a:cxn>
              <a:cxn ang="T11">
                <a:pos x="T2" y="T3"/>
              </a:cxn>
              <a:cxn ang="T12">
                <a:pos x="T4" y="T5"/>
              </a:cxn>
              <a:cxn ang="T13">
                <a:pos x="T6" y="T7"/>
              </a:cxn>
              <a:cxn ang="T14">
                <a:pos x="T8" y="T9"/>
              </a:cxn>
            </a:cxnLst>
            <a:rect l="T15" t="T16" r="T17" b="T18"/>
            <a:pathLst>
              <a:path w="31" h="33">
                <a:moveTo>
                  <a:pt x="31" y="0"/>
                </a:moveTo>
                <a:lnTo>
                  <a:pt x="0" y="0"/>
                </a:lnTo>
                <a:lnTo>
                  <a:pt x="15" y="33"/>
                </a:lnTo>
                <a:lnTo>
                  <a:pt x="31" y="0"/>
                </a:lnTo>
                <a:close/>
              </a:path>
            </a:pathLst>
          </a:custGeom>
          <a:solidFill>
            <a:srgbClr val="000000"/>
          </a:solidFill>
          <a:ln w="28575">
            <a:solidFill>
              <a:srgbClr val="000000"/>
            </a:solidFill>
            <a:round/>
            <a:headEnd/>
            <a:tailEnd/>
          </a:ln>
        </p:spPr>
        <p:txBody>
          <a:bodyPr/>
          <a:lstStyle/>
          <a:p>
            <a:endParaRPr lang="zh-TW" altLang="en-US"/>
          </a:p>
        </p:txBody>
      </p:sp>
      <p:sp>
        <p:nvSpPr>
          <p:cNvPr id="24626" name="Freeform 60"/>
          <p:cNvSpPr>
            <a:spLocks/>
          </p:cNvSpPr>
          <p:nvPr/>
        </p:nvSpPr>
        <p:spPr bwMode="auto">
          <a:xfrm>
            <a:off x="4283075" y="5491163"/>
            <a:ext cx="120650" cy="80962"/>
          </a:xfrm>
          <a:custGeom>
            <a:avLst/>
            <a:gdLst>
              <a:gd name="T0" fmla="*/ 2147483647 w 33"/>
              <a:gd name="T1" fmla="*/ 0 h 33"/>
              <a:gd name="T2" fmla="*/ 0 w 33"/>
              <a:gd name="T3" fmla="*/ 0 h 33"/>
              <a:gd name="T4" fmla="*/ 2147483647 w 33"/>
              <a:gd name="T5" fmla="*/ 2147483647 h 33"/>
              <a:gd name="T6" fmla="*/ 2147483647 w 33"/>
              <a:gd name="T7" fmla="*/ 0 h 33"/>
              <a:gd name="T8" fmla="*/ 2147483647 w 33"/>
              <a:gd name="T9" fmla="*/ 0 h 33"/>
              <a:gd name="T10" fmla="*/ 2147483647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31" y="0"/>
                </a:moveTo>
                <a:lnTo>
                  <a:pt x="0" y="0"/>
                </a:lnTo>
                <a:lnTo>
                  <a:pt x="16" y="33"/>
                </a:lnTo>
                <a:lnTo>
                  <a:pt x="33" y="0"/>
                </a:lnTo>
                <a:lnTo>
                  <a:pt x="31" y="0"/>
                </a:lnTo>
                <a:close/>
              </a:path>
            </a:pathLst>
          </a:custGeom>
          <a:solidFill>
            <a:srgbClr val="000000"/>
          </a:solidFill>
          <a:ln w="28575">
            <a:solidFill>
              <a:srgbClr val="000000"/>
            </a:solidFill>
            <a:round/>
            <a:headEnd/>
            <a:tailEnd/>
          </a:ln>
        </p:spPr>
        <p:txBody>
          <a:bodyPr/>
          <a:lstStyle/>
          <a:p>
            <a:endParaRPr lang="zh-TW" altLang="en-US"/>
          </a:p>
        </p:txBody>
      </p:sp>
      <p:sp>
        <p:nvSpPr>
          <p:cNvPr id="24627" name="Freeform 61"/>
          <p:cNvSpPr>
            <a:spLocks/>
          </p:cNvSpPr>
          <p:nvPr/>
        </p:nvSpPr>
        <p:spPr bwMode="auto">
          <a:xfrm>
            <a:off x="3927475" y="5491163"/>
            <a:ext cx="122238" cy="80962"/>
          </a:xfrm>
          <a:custGeom>
            <a:avLst/>
            <a:gdLst>
              <a:gd name="T0" fmla="*/ 2147483647 w 33"/>
              <a:gd name="T1" fmla="*/ 0 h 33"/>
              <a:gd name="T2" fmla="*/ 0 w 33"/>
              <a:gd name="T3" fmla="*/ 0 h 33"/>
              <a:gd name="T4" fmla="*/ 2147483647 w 33"/>
              <a:gd name="T5" fmla="*/ 2147483647 h 33"/>
              <a:gd name="T6" fmla="*/ 2147483647 w 33"/>
              <a:gd name="T7" fmla="*/ 0 h 33"/>
              <a:gd name="T8" fmla="*/ 2147483647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33" y="0"/>
                </a:moveTo>
                <a:lnTo>
                  <a:pt x="0" y="0"/>
                </a:lnTo>
                <a:lnTo>
                  <a:pt x="18" y="33"/>
                </a:lnTo>
                <a:lnTo>
                  <a:pt x="33" y="0"/>
                </a:lnTo>
                <a:close/>
              </a:path>
            </a:pathLst>
          </a:custGeom>
          <a:solidFill>
            <a:srgbClr val="000000"/>
          </a:solidFill>
          <a:ln w="28575">
            <a:solidFill>
              <a:srgbClr val="000000"/>
            </a:solidFill>
            <a:round/>
            <a:headEnd/>
            <a:tailEnd/>
          </a:ln>
        </p:spPr>
        <p:txBody>
          <a:bodyPr/>
          <a:lstStyle/>
          <a:p>
            <a:endParaRPr lang="zh-TW" altLang="en-US"/>
          </a:p>
        </p:txBody>
      </p:sp>
      <p:sp>
        <p:nvSpPr>
          <p:cNvPr id="24628" name="Line 62"/>
          <p:cNvSpPr>
            <a:spLocks noChangeShapeType="1"/>
          </p:cNvSpPr>
          <p:nvPr/>
        </p:nvSpPr>
        <p:spPr bwMode="auto">
          <a:xfrm flipV="1">
            <a:off x="5089525" y="4356100"/>
            <a:ext cx="6350" cy="11541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29" name="Line 63"/>
          <p:cNvSpPr>
            <a:spLocks noChangeShapeType="1"/>
          </p:cNvSpPr>
          <p:nvPr/>
        </p:nvSpPr>
        <p:spPr bwMode="auto">
          <a:xfrm>
            <a:off x="5627688" y="4111625"/>
            <a:ext cx="3175" cy="1403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30" name="Line 64"/>
          <p:cNvSpPr>
            <a:spLocks noChangeShapeType="1"/>
          </p:cNvSpPr>
          <p:nvPr/>
        </p:nvSpPr>
        <p:spPr bwMode="auto">
          <a:xfrm>
            <a:off x="3987800" y="2690813"/>
            <a:ext cx="7938" cy="2819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31" name="Line 65"/>
          <p:cNvSpPr>
            <a:spLocks noChangeShapeType="1"/>
          </p:cNvSpPr>
          <p:nvPr/>
        </p:nvSpPr>
        <p:spPr bwMode="auto">
          <a:xfrm>
            <a:off x="4340225" y="4276725"/>
            <a:ext cx="4763" cy="12334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32" name="Freeform 66"/>
          <p:cNvSpPr>
            <a:spLocks/>
          </p:cNvSpPr>
          <p:nvPr/>
        </p:nvSpPr>
        <p:spPr bwMode="auto">
          <a:xfrm>
            <a:off x="1960563" y="2352675"/>
            <a:ext cx="4786312" cy="3895725"/>
          </a:xfrm>
          <a:custGeom>
            <a:avLst/>
            <a:gdLst>
              <a:gd name="T0" fmla="*/ 2147483647 w 1299"/>
              <a:gd name="T1" fmla="*/ 2147483647 h 1563"/>
              <a:gd name="T2" fmla="*/ 2147483647 w 1299"/>
              <a:gd name="T3" fmla="*/ 0 h 1563"/>
              <a:gd name="T4" fmla="*/ 0 w 1299"/>
              <a:gd name="T5" fmla="*/ 0 h 1563"/>
              <a:gd name="T6" fmla="*/ 0 w 1299"/>
              <a:gd name="T7" fmla="*/ 2147483647 h 1563"/>
              <a:gd name="T8" fmla="*/ 2147483647 w 1299"/>
              <a:gd name="T9" fmla="*/ 2147483647 h 1563"/>
              <a:gd name="T10" fmla="*/ 2147483647 w 1299"/>
              <a:gd name="T11" fmla="*/ 2147483647 h 1563"/>
              <a:gd name="T12" fmla="*/ 0 60000 65536"/>
              <a:gd name="T13" fmla="*/ 0 60000 65536"/>
              <a:gd name="T14" fmla="*/ 0 60000 65536"/>
              <a:gd name="T15" fmla="*/ 0 60000 65536"/>
              <a:gd name="T16" fmla="*/ 0 60000 65536"/>
              <a:gd name="T17" fmla="*/ 0 60000 65536"/>
              <a:gd name="T18" fmla="*/ 0 w 1299"/>
              <a:gd name="T19" fmla="*/ 0 h 1563"/>
              <a:gd name="T20" fmla="*/ 1299 w 1299"/>
              <a:gd name="T21" fmla="*/ 1563 h 1563"/>
            </a:gdLst>
            <a:ahLst/>
            <a:cxnLst>
              <a:cxn ang="T12">
                <a:pos x="T0" y="T1"/>
              </a:cxn>
              <a:cxn ang="T13">
                <a:pos x="T2" y="T3"/>
              </a:cxn>
              <a:cxn ang="T14">
                <a:pos x="T4" y="T5"/>
              </a:cxn>
              <a:cxn ang="T15">
                <a:pos x="T6" y="T7"/>
              </a:cxn>
              <a:cxn ang="T16">
                <a:pos x="T8" y="T9"/>
              </a:cxn>
              <a:cxn ang="T17">
                <a:pos x="T10" y="T11"/>
              </a:cxn>
            </a:cxnLst>
            <a:rect l="T18" t="T19" r="T20" b="T21"/>
            <a:pathLst>
              <a:path w="1299" h="1563">
                <a:moveTo>
                  <a:pt x="1297" y="1563"/>
                </a:moveTo>
                <a:lnTo>
                  <a:pt x="1299" y="0"/>
                </a:lnTo>
                <a:lnTo>
                  <a:pt x="0" y="0"/>
                </a:lnTo>
                <a:lnTo>
                  <a:pt x="0" y="1563"/>
                </a:lnTo>
                <a:lnTo>
                  <a:pt x="1299" y="156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33" name="Rectangle 68"/>
          <p:cNvSpPr>
            <a:spLocks noChangeArrowheads="1"/>
          </p:cNvSpPr>
          <p:nvPr/>
        </p:nvSpPr>
        <p:spPr bwMode="auto">
          <a:xfrm>
            <a:off x="660400" y="1371600"/>
            <a:ext cx="86677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Sign bit in ALU</a:t>
            </a:r>
          </a:p>
        </p:txBody>
      </p:sp>
      <p:sp>
        <p:nvSpPr>
          <p:cNvPr id="24634" name="Rectangle 69"/>
          <p:cNvSpPr>
            <a:spLocks noGrp="1" noChangeArrowheads="1"/>
          </p:cNvSpPr>
          <p:nvPr>
            <p:ph type="title"/>
          </p:nvPr>
        </p:nvSpPr>
        <p:spPr>
          <a:xfrm>
            <a:off x="742950" y="33338"/>
            <a:ext cx="8420100" cy="901700"/>
          </a:xfrm>
        </p:spPr>
        <p:txBody>
          <a:bodyPr/>
          <a:lstStyle/>
          <a:p>
            <a:r>
              <a:rPr lang="en-US" altLang="zh-TW" sz="5000" smtClean="0"/>
              <a:t>Set on Less Than </a:t>
            </a:r>
            <a:r>
              <a:rPr lang="en-US" altLang="zh-TW" smtClean="0"/>
              <a:t>(II)</a:t>
            </a:r>
          </a:p>
        </p:txBody>
      </p:sp>
      <p:sp>
        <p:nvSpPr>
          <p:cNvPr id="24635" name="Rectangle 70"/>
          <p:cNvSpPr>
            <a:spLocks noChangeArrowheads="1"/>
          </p:cNvSpPr>
          <p:nvPr/>
        </p:nvSpPr>
        <p:spPr bwMode="auto">
          <a:xfrm>
            <a:off x="1155700" y="4724400"/>
            <a:ext cx="495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folHlink"/>
                </a:solidFill>
                <a:latin typeface="Century Gothic" pitchFamily="34" charset="0"/>
              </a:rPr>
              <a:t>Less</a:t>
            </a:r>
          </a:p>
        </p:txBody>
      </p:sp>
      <p:sp>
        <p:nvSpPr>
          <p:cNvPr id="24636" name="Rectangle 71"/>
          <p:cNvSpPr>
            <a:spLocks noChangeArrowheads="1"/>
          </p:cNvSpPr>
          <p:nvPr/>
        </p:nvSpPr>
        <p:spPr bwMode="auto">
          <a:xfrm>
            <a:off x="7181850" y="36576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Result</a:t>
            </a:r>
            <a:endParaRPr kumimoji="1" lang="en-US" altLang="zh-TW" sz="2000" b="1">
              <a:latin typeface="Century Gothic" pitchFamily="34" charset="0"/>
            </a:endParaRPr>
          </a:p>
        </p:txBody>
      </p:sp>
      <p:sp>
        <p:nvSpPr>
          <p:cNvPr id="24637" name="Rectangle 72"/>
          <p:cNvSpPr>
            <a:spLocks noChangeArrowheads="1"/>
          </p:cNvSpPr>
          <p:nvPr/>
        </p:nvSpPr>
        <p:spPr bwMode="auto">
          <a:xfrm>
            <a:off x="2393950" y="1828800"/>
            <a:ext cx="862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Ainvert</a:t>
            </a:r>
          </a:p>
        </p:txBody>
      </p:sp>
      <p:sp>
        <p:nvSpPr>
          <p:cNvPr id="24638" name="Rectangle 73"/>
          <p:cNvSpPr>
            <a:spLocks noChangeArrowheads="1"/>
          </p:cNvSpPr>
          <p:nvPr/>
        </p:nvSpPr>
        <p:spPr bwMode="auto">
          <a:xfrm>
            <a:off x="4870450" y="182880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CarryIn</a:t>
            </a:r>
            <a:endParaRPr kumimoji="1" lang="en-US" altLang="zh-TW" sz="2000" b="1">
              <a:latin typeface="Century Gothic" pitchFamily="34" charset="0"/>
            </a:endParaRPr>
          </a:p>
        </p:txBody>
      </p:sp>
      <p:sp>
        <p:nvSpPr>
          <p:cNvPr id="24639" name="Freeform 75"/>
          <p:cNvSpPr>
            <a:spLocks/>
          </p:cNvSpPr>
          <p:nvPr/>
        </p:nvSpPr>
        <p:spPr bwMode="auto">
          <a:xfrm>
            <a:off x="5572125" y="5186363"/>
            <a:ext cx="112713" cy="74612"/>
          </a:xfrm>
          <a:custGeom>
            <a:avLst/>
            <a:gdLst>
              <a:gd name="T0" fmla="*/ 2147483647 w 31"/>
              <a:gd name="T1" fmla="*/ 2147483647 h 30"/>
              <a:gd name="T2" fmla="*/ 2147483647 w 31"/>
              <a:gd name="T3" fmla="*/ 2147483647 h 30"/>
              <a:gd name="T4" fmla="*/ 2147483647 w 31"/>
              <a:gd name="T5" fmla="*/ 2147483647 h 30"/>
              <a:gd name="T6" fmla="*/ 2147483647 w 31"/>
              <a:gd name="T7" fmla="*/ 2147483647 h 30"/>
              <a:gd name="T8" fmla="*/ 2147483647 w 31"/>
              <a:gd name="T9" fmla="*/ 2147483647 h 30"/>
              <a:gd name="T10" fmla="*/ 2147483647 w 31"/>
              <a:gd name="T11" fmla="*/ 2147483647 h 30"/>
              <a:gd name="T12" fmla="*/ 2147483647 w 31"/>
              <a:gd name="T13" fmla="*/ 2147483647 h 30"/>
              <a:gd name="T14" fmla="*/ 2147483647 w 31"/>
              <a:gd name="T15" fmla="*/ 2147483647 h 30"/>
              <a:gd name="T16" fmla="*/ 2147483647 w 31"/>
              <a:gd name="T17" fmla="*/ 2147483647 h 30"/>
              <a:gd name="T18" fmla="*/ 2147483647 w 31"/>
              <a:gd name="T19" fmla="*/ 2147483647 h 30"/>
              <a:gd name="T20" fmla="*/ 2147483647 w 31"/>
              <a:gd name="T21" fmla="*/ 2147483647 h 30"/>
              <a:gd name="T22" fmla="*/ 2147483647 w 31"/>
              <a:gd name="T23" fmla="*/ 2147483647 h 30"/>
              <a:gd name="T24" fmla="*/ 2147483647 w 31"/>
              <a:gd name="T25" fmla="*/ 2147483647 h 30"/>
              <a:gd name="T26" fmla="*/ 2147483647 w 31"/>
              <a:gd name="T27" fmla="*/ 2147483647 h 30"/>
              <a:gd name="T28" fmla="*/ 2147483647 w 31"/>
              <a:gd name="T29" fmla="*/ 2147483647 h 30"/>
              <a:gd name="T30" fmla="*/ 2147483647 w 31"/>
              <a:gd name="T31" fmla="*/ 2147483647 h 30"/>
              <a:gd name="T32" fmla="*/ 2147483647 w 31"/>
              <a:gd name="T33" fmla="*/ 2147483647 h 30"/>
              <a:gd name="T34" fmla="*/ 2147483647 w 31"/>
              <a:gd name="T35" fmla="*/ 0 h 30"/>
              <a:gd name="T36" fmla="*/ 2147483647 w 31"/>
              <a:gd name="T37" fmla="*/ 0 h 30"/>
              <a:gd name="T38" fmla="*/ 2147483647 w 31"/>
              <a:gd name="T39" fmla="*/ 0 h 30"/>
              <a:gd name="T40" fmla="*/ 2147483647 w 31"/>
              <a:gd name="T41" fmla="*/ 0 h 30"/>
              <a:gd name="T42" fmla="*/ 2147483647 w 31"/>
              <a:gd name="T43" fmla="*/ 0 h 30"/>
              <a:gd name="T44" fmla="*/ 2147483647 w 31"/>
              <a:gd name="T45" fmla="*/ 0 h 30"/>
              <a:gd name="T46" fmla="*/ 2147483647 w 31"/>
              <a:gd name="T47" fmla="*/ 0 h 30"/>
              <a:gd name="T48" fmla="*/ 2147483647 w 31"/>
              <a:gd name="T49" fmla="*/ 2147483647 h 30"/>
              <a:gd name="T50" fmla="*/ 2147483647 w 31"/>
              <a:gd name="T51" fmla="*/ 2147483647 h 30"/>
              <a:gd name="T52" fmla="*/ 2147483647 w 31"/>
              <a:gd name="T53" fmla="*/ 2147483647 h 30"/>
              <a:gd name="T54" fmla="*/ 2147483647 w 31"/>
              <a:gd name="T55" fmla="*/ 2147483647 h 30"/>
              <a:gd name="T56" fmla="*/ 0 w 31"/>
              <a:gd name="T57" fmla="*/ 2147483647 h 30"/>
              <a:gd name="T58" fmla="*/ 0 w 31"/>
              <a:gd name="T59" fmla="*/ 2147483647 h 30"/>
              <a:gd name="T60" fmla="*/ 0 w 31"/>
              <a:gd name="T61" fmla="*/ 2147483647 h 30"/>
              <a:gd name="T62" fmla="*/ 0 w 31"/>
              <a:gd name="T63" fmla="*/ 2147483647 h 30"/>
              <a:gd name="T64" fmla="*/ 0 w 31"/>
              <a:gd name="T65" fmla="*/ 2147483647 h 30"/>
              <a:gd name="T66" fmla="*/ 2147483647 w 31"/>
              <a:gd name="T67" fmla="*/ 2147483647 h 30"/>
              <a:gd name="T68" fmla="*/ 2147483647 w 31"/>
              <a:gd name="T69" fmla="*/ 2147483647 h 30"/>
              <a:gd name="T70" fmla="*/ 2147483647 w 31"/>
              <a:gd name="T71" fmla="*/ 2147483647 h 30"/>
              <a:gd name="T72" fmla="*/ 2147483647 w 31"/>
              <a:gd name="T73" fmla="*/ 2147483647 h 30"/>
              <a:gd name="T74" fmla="*/ 2147483647 w 31"/>
              <a:gd name="T75" fmla="*/ 2147483647 h 30"/>
              <a:gd name="T76" fmla="*/ 2147483647 w 31"/>
              <a:gd name="T77" fmla="*/ 2147483647 h 30"/>
              <a:gd name="T78" fmla="*/ 2147483647 w 31"/>
              <a:gd name="T79" fmla="*/ 2147483647 h 30"/>
              <a:gd name="T80" fmla="*/ 2147483647 w 31"/>
              <a:gd name="T81" fmla="*/ 2147483647 h 30"/>
              <a:gd name="T82" fmla="*/ 2147483647 w 31"/>
              <a:gd name="T83" fmla="*/ 2147483647 h 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
              <a:gd name="T127" fmla="*/ 0 h 30"/>
              <a:gd name="T128" fmla="*/ 31 w 31"/>
              <a:gd name="T129" fmla="*/ 30 h 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 h="30">
                <a:moveTo>
                  <a:pt x="15" y="30"/>
                </a:moveTo>
                <a:lnTo>
                  <a:pt x="17" y="30"/>
                </a:lnTo>
                <a:lnTo>
                  <a:pt x="21" y="30"/>
                </a:lnTo>
                <a:lnTo>
                  <a:pt x="23" y="28"/>
                </a:lnTo>
                <a:lnTo>
                  <a:pt x="25" y="28"/>
                </a:lnTo>
                <a:lnTo>
                  <a:pt x="27" y="26"/>
                </a:lnTo>
                <a:lnTo>
                  <a:pt x="29" y="25"/>
                </a:lnTo>
                <a:lnTo>
                  <a:pt x="29" y="23"/>
                </a:lnTo>
                <a:lnTo>
                  <a:pt x="31" y="19"/>
                </a:lnTo>
                <a:lnTo>
                  <a:pt x="31" y="17"/>
                </a:lnTo>
                <a:lnTo>
                  <a:pt x="31" y="15"/>
                </a:lnTo>
                <a:lnTo>
                  <a:pt x="31" y="13"/>
                </a:lnTo>
                <a:lnTo>
                  <a:pt x="31" y="9"/>
                </a:lnTo>
                <a:lnTo>
                  <a:pt x="29" y="7"/>
                </a:lnTo>
                <a:lnTo>
                  <a:pt x="29" y="5"/>
                </a:lnTo>
                <a:lnTo>
                  <a:pt x="27" y="3"/>
                </a:lnTo>
                <a:lnTo>
                  <a:pt x="25" y="1"/>
                </a:lnTo>
                <a:lnTo>
                  <a:pt x="23" y="0"/>
                </a:lnTo>
                <a:lnTo>
                  <a:pt x="21" y="0"/>
                </a:lnTo>
                <a:lnTo>
                  <a:pt x="17" y="0"/>
                </a:lnTo>
                <a:lnTo>
                  <a:pt x="15" y="0"/>
                </a:lnTo>
                <a:lnTo>
                  <a:pt x="13" y="0"/>
                </a:lnTo>
                <a:lnTo>
                  <a:pt x="9" y="0"/>
                </a:lnTo>
                <a:lnTo>
                  <a:pt x="7" y="0"/>
                </a:lnTo>
                <a:lnTo>
                  <a:pt x="6" y="1"/>
                </a:lnTo>
                <a:lnTo>
                  <a:pt x="4" y="3"/>
                </a:lnTo>
                <a:lnTo>
                  <a:pt x="2" y="5"/>
                </a:lnTo>
                <a:lnTo>
                  <a:pt x="2" y="7"/>
                </a:lnTo>
                <a:lnTo>
                  <a:pt x="0" y="9"/>
                </a:lnTo>
                <a:lnTo>
                  <a:pt x="0" y="13"/>
                </a:lnTo>
                <a:lnTo>
                  <a:pt x="0" y="15"/>
                </a:lnTo>
                <a:lnTo>
                  <a:pt x="0" y="17"/>
                </a:lnTo>
                <a:lnTo>
                  <a:pt x="0" y="19"/>
                </a:lnTo>
                <a:lnTo>
                  <a:pt x="2" y="23"/>
                </a:lnTo>
                <a:lnTo>
                  <a:pt x="2" y="25"/>
                </a:lnTo>
                <a:lnTo>
                  <a:pt x="4" y="26"/>
                </a:lnTo>
                <a:lnTo>
                  <a:pt x="6" y="28"/>
                </a:lnTo>
                <a:lnTo>
                  <a:pt x="7" y="28"/>
                </a:lnTo>
                <a:lnTo>
                  <a:pt x="9" y="30"/>
                </a:lnTo>
                <a:lnTo>
                  <a:pt x="13" y="30"/>
                </a:lnTo>
                <a:lnTo>
                  <a:pt x="15" y="30"/>
                </a:lnTo>
                <a:close/>
              </a:path>
            </a:pathLst>
          </a:custGeom>
          <a:solidFill>
            <a:schemeClr val="hlink"/>
          </a:solidFill>
          <a:ln w="28575">
            <a:solidFill>
              <a:srgbClr val="008000"/>
            </a:solidFill>
            <a:round/>
            <a:headEnd/>
            <a:tailEnd/>
          </a:ln>
        </p:spPr>
        <p:txBody>
          <a:bodyPr/>
          <a:lstStyle/>
          <a:p>
            <a:endParaRPr lang="zh-TW" altLang="en-US"/>
          </a:p>
        </p:txBody>
      </p:sp>
      <p:sp>
        <p:nvSpPr>
          <p:cNvPr id="24640" name="Line 77"/>
          <p:cNvSpPr>
            <a:spLocks noChangeShapeType="1"/>
          </p:cNvSpPr>
          <p:nvPr/>
        </p:nvSpPr>
        <p:spPr bwMode="auto">
          <a:xfrm flipH="1">
            <a:off x="5627688" y="5218113"/>
            <a:ext cx="1373187" cy="6350"/>
          </a:xfrm>
          <a:prstGeom prst="line">
            <a:avLst/>
          </a:prstGeom>
          <a:noFill/>
          <a:ln w="28575">
            <a:solidFill>
              <a:srgbClr val="008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4641" name="Rectangle 78"/>
          <p:cNvSpPr>
            <a:spLocks noChangeArrowheads="1"/>
          </p:cNvSpPr>
          <p:nvPr/>
        </p:nvSpPr>
        <p:spPr bwMode="auto">
          <a:xfrm>
            <a:off x="7181850" y="5029200"/>
            <a:ext cx="369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8000"/>
                </a:solidFill>
                <a:latin typeface="Century Gothic" pitchFamily="34" charset="0"/>
              </a:rPr>
              <a:t>Set</a:t>
            </a:r>
          </a:p>
        </p:txBody>
      </p:sp>
      <p:sp>
        <p:nvSpPr>
          <p:cNvPr id="24642" name="Rectangle 79"/>
          <p:cNvSpPr>
            <a:spLocks noChangeArrowheads="1"/>
          </p:cNvSpPr>
          <p:nvPr/>
        </p:nvSpPr>
        <p:spPr bwMode="auto">
          <a:xfrm>
            <a:off x="7181850" y="5638800"/>
            <a:ext cx="1187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Overflow</a:t>
            </a:r>
            <a:endParaRPr kumimoji="1" lang="en-US" altLang="zh-TW" sz="2000" b="1">
              <a:latin typeface="Century Gothic" pitchFamily="34" charset="0"/>
            </a:endParaRPr>
          </a:p>
        </p:txBody>
      </p:sp>
      <p:sp>
        <p:nvSpPr>
          <p:cNvPr id="24643" name="Line 84"/>
          <p:cNvSpPr>
            <a:spLocks noChangeShapeType="1"/>
          </p:cNvSpPr>
          <p:nvPr/>
        </p:nvSpPr>
        <p:spPr bwMode="auto">
          <a:xfrm flipH="1" flipV="1">
            <a:off x="3452813" y="190976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4644" name="Rectangle 85"/>
          <p:cNvSpPr>
            <a:spLocks noChangeArrowheads="1"/>
          </p:cNvSpPr>
          <p:nvPr/>
        </p:nvSpPr>
        <p:spPr bwMode="auto">
          <a:xfrm>
            <a:off x="2168525" y="3246438"/>
            <a:ext cx="122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2000" b="1">
                <a:solidFill>
                  <a:schemeClr val="accent1"/>
                </a:solidFill>
                <a:latin typeface="Century Gothic" pitchFamily="34" charset="0"/>
              </a:rPr>
              <a:t>Bnegate</a:t>
            </a:r>
          </a:p>
        </p:txBody>
      </p:sp>
      <p:grpSp>
        <p:nvGrpSpPr>
          <p:cNvPr id="24645" name="Group 87"/>
          <p:cNvGrpSpPr>
            <a:grpSpLocks/>
          </p:cNvGrpSpPr>
          <p:nvPr/>
        </p:nvGrpSpPr>
        <p:grpSpPr bwMode="auto">
          <a:xfrm>
            <a:off x="1938338" y="2457450"/>
            <a:ext cx="1847850" cy="836613"/>
            <a:chOff x="1125" y="2432"/>
            <a:chExt cx="1164" cy="527"/>
          </a:xfrm>
        </p:grpSpPr>
        <p:sp>
          <p:nvSpPr>
            <p:cNvPr id="24648" name="Freeform 88"/>
            <p:cNvSpPr>
              <a:spLocks/>
            </p:cNvSpPr>
            <p:nvPr/>
          </p:nvSpPr>
          <p:spPr bwMode="auto">
            <a:xfrm>
              <a:off x="1477" y="2708"/>
              <a:ext cx="251" cy="199"/>
            </a:xfrm>
            <a:custGeom>
              <a:avLst/>
              <a:gdLst>
                <a:gd name="T0" fmla="*/ 14201238 w 108"/>
                <a:gd name="T1" fmla="*/ 33260 h 127"/>
                <a:gd name="T2" fmla="*/ 0 w 108"/>
                <a:gd name="T3" fmla="*/ 68328 h 127"/>
                <a:gd name="T4" fmla="*/ 0 w 108"/>
                <a:gd name="T5" fmla="*/ 0 h 127"/>
                <a:gd name="T6" fmla="*/ 14478082 w 108"/>
                <a:gd name="T7" fmla="*/ 34356 h 127"/>
                <a:gd name="T8" fmla="*/ 14478082 w 108"/>
                <a:gd name="T9" fmla="*/ 34356 h 127"/>
                <a:gd name="T10" fmla="*/ 0 60000 65536"/>
                <a:gd name="T11" fmla="*/ 0 60000 65536"/>
                <a:gd name="T12" fmla="*/ 0 60000 65536"/>
                <a:gd name="T13" fmla="*/ 0 60000 65536"/>
                <a:gd name="T14" fmla="*/ 0 60000 65536"/>
                <a:gd name="T15" fmla="*/ 0 w 108"/>
                <a:gd name="T16" fmla="*/ 0 h 127"/>
                <a:gd name="T17" fmla="*/ 108 w 108"/>
                <a:gd name="T18" fmla="*/ 127 h 127"/>
              </a:gdLst>
              <a:ahLst/>
              <a:cxnLst>
                <a:cxn ang="T10">
                  <a:pos x="T0" y="T1"/>
                </a:cxn>
                <a:cxn ang="T11">
                  <a:pos x="T2" y="T3"/>
                </a:cxn>
                <a:cxn ang="T12">
                  <a:pos x="T4" y="T5"/>
                </a:cxn>
                <a:cxn ang="T13">
                  <a:pos x="T6" y="T7"/>
                </a:cxn>
                <a:cxn ang="T14">
                  <a:pos x="T8" y="T9"/>
                </a:cxn>
              </a:cxnLst>
              <a:rect l="T15" t="T16" r="T17" b="T18"/>
              <a:pathLst>
                <a:path w="108" h="127">
                  <a:moveTo>
                    <a:pt x="106" y="62"/>
                  </a:moveTo>
                  <a:lnTo>
                    <a:pt x="0" y="127"/>
                  </a:lnTo>
                  <a:lnTo>
                    <a:pt x="0" y="0"/>
                  </a:lnTo>
                  <a:lnTo>
                    <a:pt x="108" y="6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49" name="Freeform 89"/>
            <p:cNvSpPr>
              <a:spLocks/>
            </p:cNvSpPr>
            <p:nvPr/>
          </p:nvSpPr>
          <p:spPr bwMode="auto">
            <a:xfrm>
              <a:off x="1753" y="2783"/>
              <a:ext cx="67" cy="46"/>
            </a:xfrm>
            <a:custGeom>
              <a:avLst/>
              <a:gdLst>
                <a:gd name="T0" fmla="*/ 1712076 w 29"/>
                <a:gd name="T1" fmla="*/ 18533 h 29"/>
                <a:gd name="T2" fmla="*/ 2083922 w 29"/>
                <a:gd name="T3" fmla="*/ 18533 h 29"/>
                <a:gd name="T4" fmla="*/ 2361450 w 29"/>
                <a:gd name="T5" fmla="*/ 18533 h 29"/>
                <a:gd name="T6" fmla="*/ 2612219 w 29"/>
                <a:gd name="T7" fmla="*/ 18533 h 29"/>
                <a:gd name="T8" fmla="*/ 2824168 w 29"/>
                <a:gd name="T9" fmla="*/ 17233 h 29"/>
                <a:gd name="T10" fmla="*/ 3101760 w 29"/>
                <a:gd name="T11" fmla="*/ 16027 h 29"/>
                <a:gd name="T12" fmla="*/ 3300478 w 29"/>
                <a:gd name="T13" fmla="*/ 14427 h 29"/>
                <a:gd name="T14" fmla="*/ 3300478 w 29"/>
                <a:gd name="T15" fmla="*/ 13104 h 29"/>
                <a:gd name="T16" fmla="*/ 3583851 w 29"/>
                <a:gd name="T17" fmla="*/ 12915 h 29"/>
                <a:gd name="T18" fmla="*/ 3583851 w 29"/>
                <a:gd name="T19" fmla="*/ 11684 h 29"/>
                <a:gd name="T20" fmla="*/ 3583851 w 29"/>
                <a:gd name="T21" fmla="*/ 10104 h 29"/>
                <a:gd name="T22" fmla="*/ 3583851 w 29"/>
                <a:gd name="T23" fmla="*/ 7712 h 29"/>
                <a:gd name="T24" fmla="*/ 3583851 w 29"/>
                <a:gd name="T25" fmla="*/ 6370 h 29"/>
                <a:gd name="T26" fmla="*/ 3300478 w 29"/>
                <a:gd name="T27" fmla="*/ 5208 h 29"/>
                <a:gd name="T28" fmla="*/ 3300478 w 29"/>
                <a:gd name="T29" fmla="*/ 4016 h 29"/>
                <a:gd name="T30" fmla="*/ 3101760 w 29"/>
                <a:gd name="T31" fmla="*/ 2532 h 29"/>
                <a:gd name="T32" fmla="*/ 2824168 w 29"/>
                <a:gd name="T33" fmla="*/ 1305 h 29"/>
                <a:gd name="T34" fmla="*/ 2612219 w 29"/>
                <a:gd name="T35" fmla="*/ 1305 h 29"/>
                <a:gd name="T36" fmla="*/ 2361450 w 29"/>
                <a:gd name="T37" fmla="*/ 0 h 29"/>
                <a:gd name="T38" fmla="*/ 2083922 w 29"/>
                <a:gd name="T39" fmla="*/ 0 h 29"/>
                <a:gd name="T40" fmla="*/ 1963747 w 29"/>
                <a:gd name="T41" fmla="*/ 0 h 29"/>
                <a:gd name="T42" fmla="*/ 1504210 w 29"/>
                <a:gd name="T43" fmla="*/ 0 h 29"/>
                <a:gd name="T44" fmla="*/ 1222401 w 29"/>
                <a:gd name="T45" fmla="*/ 0 h 29"/>
                <a:gd name="T46" fmla="*/ 971433 w 29"/>
                <a:gd name="T47" fmla="*/ 1305 h 29"/>
                <a:gd name="T48" fmla="*/ 741048 w 29"/>
                <a:gd name="T49" fmla="*/ 1305 h 29"/>
                <a:gd name="T50" fmla="*/ 489391 w 29"/>
                <a:gd name="T51" fmla="*/ 2532 h 29"/>
                <a:gd name="T52" fmla="*/ 281809 w 29"/>
                <a:gd name="T53" fmla="*/ 4016 h 29"/>
                <a:gd name="T54" fmla="*/ 281809 w 29"/>
                <a:gd name="T55" fmla="*/ 5208 h 29"/>
                <a:gd name="T56" fmla="*/ 0 w 29"/>
                <a:gd name="T57" fmla="*/ 6370 h 29"/>
                <a:gd name="T58" fmla="*/ 0 w 29"/>
                <a:gd name="T59" fmla="*/ 7712 h 29"/>
                <a:gd name="T60" fmla="*/ 0 w 29"/>
                <a:gd name="T61" fmla="*/ 10104 h 29"/>
                <a:gd name="T62" fmla="*/ 0 w 29"/>
                <a:gd name="T63" fmla="*/ 11684 h 29"/>
                <a:gd name="T64" fmla="*/ 0 w 29"/>
                <a:gd name="T65" fmla="*/ 12915 h 29"/>
                <a:gd name="T66" fmla="*/ 281809 w 29"/>
                <a:gd name="T67" fmla="*/ 13104 h 29"/>
                <a:gd name="T68" fmla="*/ 281809 w 29"/>
                <a:gd name="T69" fmla="*/ 14427 h 29"/>
                <a:gd name="T70" fmla="*/ 489391 w 29"/>
                <a:gd name="T71" fmla="*/ 16027 h 29"/>
                <a:gd name="T72" fmla="*/ 741048 w 29"/>
                <a:gd name="T73" fmla="*/ 17233 h 29"/>
                <a:gd name="T74" fmla="*/ 971433 w 29"/>
                <a:gd name="T75" fmla="*/ 18533 h 29"/>
                <a:gd name="T76" fmla="*/ 1222401 w 29"/>
                <a:gd name="T77" fmla="*/ 18533 h 29"/>
                <a:gd name="T78" fmla="*/ 1504210 w 29"/>
                <a:gd name="T79" fmla="*/ 18533 h 29"/>
                <a:gd name="T80" fmla="*/ 1963747 w 29"/>
                <a:gd name="T81" fmla="*/ 18533 h 29"/>
                <a:gd name="T82" fmla="*/ 1963747 w 29"/>
                <a:gd name="T83" fmla="*/ 18533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4" y="29"/>
                  </a:moveTo>
                  <a:lnTo>
                    <a:pt x="17" y="29"/>
                  </a:lnTo>
                  <a:lnTo>
                    <a:pt x="19" y="29"/>
                  </a:lnTo>
                  <a:lnTo>
                    <a:pt x="21" y="29"/>
                  </a:lnTo>
                  <a:lnTo>
                    <a:pt x="23" y="27"/>
                  </a:lnTo>
                  <a:lnTo>
                    <a:pt x="25" y="25"/>
                  </a:lnTo>
                  <a:lnTo>
                    <a:pt x="27" y="23"/>
                  </a:lnTo>
                  <a:lnTo>
                    <a:pt x="27" y="21"/>
                  </a:lnTo>
                  <a:lnTo>
                    <a:pt x="29" y="20"/>
                  </a:lnTo>
                  <a:lnTo>
                    <a:pt x="29" y="18"/>
                  </a:lnTo>
                  <a:lnTo>
                    <a:pt x="29" y="16"/>
                  </a:lnTo>
                  <a:lnTo>
                    <a:pt x="29" y="12"/>
                  </a:lnTo>
                  <a:lnTo>
                    <a:pt x="29" y="10"/>
                  </a:lnTo>
                  <a:lnTo>
                    <a:pt x="27" y="8"/>
                  </a:lnTo>
                  <a:lnTo>
                    <a:pt x="27" y="6"/>
                  </a:lnTo>
                  <a:lnTo>
                    <a:pt x="25" y="4"/>
                  </a:lnTo>
                  <a:lnTo>
                    <a:pt x="23" y="2"/>
                  </a:lnTo>
                  <a:lnTo>
                    <a:pt x="21" y="2"/>
                  </a:lnTo>
                  <a:lnTo>
                    <a:pt x="19" y="0"/>
                  </a:lnTo>
                  <a:lnTo>
                    <a:pt x="17" y="0"/>
                  </a:lnTo>
                  <a:lnTo>
                    <a:pt x="16" y="0"/>
                  </a:lnTo>
                  <a:lnTo>
                    <a:pt x="12" y="0"/>
                  </a:lnTo>
                  <a:lnTo>
                    <a:pt x="10" y="0"/>
                  </a:lnTo>
                  <a:lnTo>
                    <a:pt x="8" y="2"/>
                  </a:lnTo>
                  <a:lnTo>
                    <a:pt x="6" y="2"/>
                  </a:lnTo>
                  <a:lnTo>
                    <a:pt x="4" y="4"/>
                  </a:lnTo>
                  <a:lnTo>
                    <a:pt x="2" y="6"/>
                  </a:lnTo>
                  <a:lnTo>
                    <a:pt x="2" y="8"/>
                  </a:lnTo>
                  <a:lnTo>
                    <a:pt x="0" y="10"/>
                  </a:lnTo>
                  <a:lnTo>
                    <a:pt x="0" y="12"/>
                  </a:lnTo>
                  <a:lnTo>
                    <a:pt x="0" y="16"/>
                  </a:lnTo>
                  <a:lnTo>
                    <a:pt x="0" y="18"/>
                  </a:lnTo>
                  <a:lnTo>
                    <a:pt x="0" y="20"/>
                  </a:lnTo>
                  <a:lnTo>
                    <a:pt x="2" y="21"/>
                  </a:lnTo>
                  <a:lnTo>
                    <a:pt x="2" y="23"/>
                  </a:lnTo>
                  <a:lnTo>
                    <a:pt x="4" y="25"/>
                  </a:lnTo>
                  <a:lnTo>
                    <a:pt x="6" y="27"/>
                  </a:lnTo>
                  <a:lnTo>
                    <a:pt x="8" y="29"/>
                  </a:lnTo>
                  <a:lnTo>
                    <a:pt x="10" y="29"/>
                  </a:lnTo>
                  <a:lnTo>
                    <a:pt x="12" y="29"/>
                  </a:lnTo>
                  <a:lnTo>
                    <a:pt x="16"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0" name="Freeform 90"/>
            <p:cNvSpPr>
              <a:spLocks/>
            </p:cNvSpPr>
            <p:nvPr/>
          </p:nvSpPr>
          <p:spPr bwMode="auto">
            <a:xfrm>
              <a:off x="1347" y="2582"/>
              <a:ext cx="125" cy="227"/>
            </a:xfrm>
            <a:custGeom>
              <a:avLst/>
              <a:gdLst>
                <a:gd name="T0" fmla="*/ 6843134 w 54"/>
                <a:gd name="T1" fmla="*/ 83011 h 144"/>
                <a:gd name="T2" fmla="*/ 0 w 54"/>
                <a:gd name="T3" fmla="*/ 84231 h 144"/>
                <a:gd name="T4" fmla="*/ 0 w 54"/>
                <a:gd name="T5" fmla="*/ 0 h 144"/>
                <a:gd name="T6" fmla="*/ 0 60000 65536"/>
                <a:gd name="T7" fmla="*/ 0 60000 65536"/>
                <a:gd name="T8" fmla="*/ 0 60000 65536"/>
                <a:gd name="T9" fmla="*/ 0 w 54"/>
                <a:gd name="T10" fmla="*/ 0 h 144"/>
                <a:gd name="T11" fmla="*/ 54 w 54"/>
                <a:gd name="T12" fmla="*/ 144 h 144"/>
              </a:gdLst>
              <a:ahLst/>
              <a:cxnLst>
                <a:cxn ang="T6">
                  <a:pos x="T0" y="T1"/>
                </a:cxn>
                <a:cxn ang="T7">
                  <a:pos x="T2" y="T3"/>
                </a:cxn>
                <a:cxn ang="T8">
                  <a:pos x="T4" y="T5"/>
                </a:cxn>
              </a:cxnLst>
              <a:rect l="T9" t="T10" r="T11" b="T12"/>
              <a:pathLst>
                <a:path w="54" h="144">
                  <a:moveTo>
                    <a:pt x="54"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1" name="Freeform 91"/>
            <p:cNvSpPr>
              <a:spLocks/>
            </p:cNvSpPr>
            <p:nvPr/>
          </p:nvSpPr>
          <p:spPr bwMode="auto">
            <a:xfrm>
              <a:off x="1950" y="2432"/>
              <a:ext cx="339" cy="527"/>
            </a:xfrm>
            <a:custGeom>
              <a:avLst/>
              <a:gdLst>
                <a:gd name="T0" fmla="*/ 0 w 146"/>
                <a:gd name="T1" fmla="*/ 38527 h 336"/>
                <a:gd name="T2" fmla="*/ 296479 w 146"/>
                <a:gd name="T3" fmla="*/ 32341 h 336"/>
                <a:gd name="T4" fmla="*/ 688400 w 146"/>
                <a:gd name="T5" fmla="*/ 26160 h 336"/>
                <a:gd name="T6" fmla="*/ 1206450 w 146"/>
                <a:gd name="T7" fmla="*/ 20793 h 336"/>
                <a:gd name="T8" fmla="*/ 1991411 w 146"/>
                <a:gd name="T9" fmla="*/ 15233 h 336"/>
                <a:gd name="T10" fmla="*/ 3024386 w 146"/>
                <a:gd name="T11" fmla="*/ 11607 h 336"/>
                <a:gd name="T12" fmla="*/ 3999527 w 146"/>
                <a:gd name="T13" fmla="*/ 6950 h 336"/>
                <a:gd name="T14" fmla="*/ 5309780 w 146"/>
                <a:gd name="T15" fmla="*/ 3821 h 336"/>
                <a:gd name="T16" fmla="*/ 6608998 w 146"/>
                <a:gd name="T17" fmla="*/ 1801 h 336"/>
                <a:gd name="T18" fmla="*/ 8103844 w 146"/>
                <a:gd name="T19" fmla="*/ 0 h 336"/>
                <a:gd name="T20" fmla="*/ 9696382 w 146"/>
                <a:gd name="T21" fmla="*/ 0 h 336"/>
                <a:gd name="T22" fmla="*/ 11126602 w 146"/>
                <a:gd name="T23" fmla="*/ 0 h 336"/>
                <a:gd name="T24" fmla="*/ 12721430 w 146"/>
                <a:gd name="T25" fmla="*/ 1801 h 336"/>
                <a:gd name="T26" fmla="*/ 13927994 w 146"/>
                <a:gd name="T27" fmla="*/ 3821 h 336"/>
                <a:gd name="T28" fmla="*/ 15229960 w 146"/>
                <a:gd name="T29" fmla="*/ 6950 h 336"/>
                <a:gd name="T30" fmla="*/ 16424376 w 146"/>
                <a:gd name="T31" fmla="*/ 11607 h 336"/>
                <a:gd name="T32" fmla="*/ 17216751 w 146"/>
                <a:gd name="T33" fmla="*/ 15233 h 336"/>
                <a:gd name="T34" fmla="*/ 18023996 w 146"/>
                <a:gd name="T35" fmla="*/ 20793 h 336"/>
                <a:gd name="T36" fmla="*/ 18816460 w 146"/>
                <a:gd name="T37" fmla="*/ 26160 h 336"/>
                <a:gd name="T38" fmla="*/ 19056783 w 146"/>
                <a:gd name="T39" fmla="*/ 32341 h 336"/>
                <a:gd name="T40" fmla="*/ 19322422 w 146"/>
                <a:gd name="T41" fmla="*/ 38527 h 336"/>
                <a:gd name="T42" fmla="*/ 19322422 w 146"/>
                <a:gd name="T43" fmla="*/ 143604 h 336"/>
                <a:gd name="T44" fmla="*/ 19056783 w 146"/>
                <a:gd name="T45" fmla="*/ 149356 h 336"/>
                <a:gd name="T46" fmla="*/ 18816460 w 146"/>
                <a:gd name="T47" fmla="*/ 156059 h 336"/>
                <a:gd name="T48" fmla="*/ 18023996 w 146"/>
                <a:gd name="T49" fmla="*/ 160887 h 336"/>
                <a:gd name="T50" fmla="*/ 17216751 w 146"/>
                <a:gd name="T51" fmla="*/ 166229 h 336"/>
                <a:gd name="T52" fmla="*/ 16424376 w 146"/>
                <a:gd name="T53" fmla="*/ 171822 h 336"/>
                <a:gd name="T54" fmla="*/ 15229960 w 146"/>
                <a:gd name="T55" fmla="*/ 174341 h 336"/>
                <a:gd name="T56" fmla="*/ 13927994 w 146"/>
                <a:gd name="T57" fmla="*/ 178651 h 336"/>
                <a:gd name="T58" fmla="*/ 12721430 w 146"/>
                <a:gd name="T59" fmla="*/ 180993 h 336"/>
                <a:gd name="T60" fmla="*/ 11126602 w 146"/>
                <a:gd name="T61" fmla="*/ 182154 h 336"/>
                <a:gd name="T62" fmla="*/ 9696382 w 146"/>
                <a:gd name="T63" fmla="*/ 183241 h 336"/>
                <a:gd name="T64" fmla="*/ 8103844 w 146"/>
                <a:gd name="T65" fmla="*/ 182154 h 336"/>
                <a:gd name="T66" fmla="*/ 6608998 w 146"/>
                <a:gd name="T67" fmla="*/ 180993 h 336"/>
                <a:gd name="T68" fmla="*/ 5309780 w 146"/>
                <a:gd name="T69" fmla="*/ 178651 h 336"/>
                <a:gd name="T70" fmla="*/ 3999527 w 146"/>
                <a:gd name="T71" fmla="*/ 174341 h 336"/>
                <a:gd name="T72" fmla="*/ 3024386 w 146"/>
                <a:gd name="T73" fmla="*/ 171822 h 336"/>
                <a:gd name="T74" fmla="*/ 1991411 w 146"/>
                <a:gd name="T75" fmla="*/ 166229 h 336"/>
                <a:gd name="T76" fmla="*/ 1206450 w 146"/>
                <a:gd name="T77" fmla="*/ 160887 h 336"/>
                <a:gd name="T78" fmla="*/ 688400 w 146"/>
                <a:gd name="T79" fmla="*/ 156059 h 336"/>
                <a:gd name="T80" fmla="*/ 296479 w 146"/>
                <a:gd name="T81" fmla="*/ 149356 h 336"/>
                <a:gd name="T82" fmla="*/ 296479 w 146"/>
                <a:gd name="T83" fmla="*/ 143604 h 336"/>
                <a:gd name="T84" fmla="*/ 296479 w 146"/>
                <a:gd name="T85" fmla="*/ 38527 h 336"/>
                <a:gd name="T86" fmla="*/ 296479 w 146"/>
                <a:gd name="T87" fmla="*/ 38527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336"/>
                <a:gd name="T134" fmla="*/ 146 w 146"/>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336">
                  <a:moveTo>
                    <a:pt x="0" y="71"/>
                  </a:moveTo>
                  <a:lnTo>
                    <a:pt x="2" y="59"/>
                  </a:lnTo>
                  <a:lnTo>
                    <a:pt x="5" y="48"/>
                  </a:lnTo>
                  <a:lnTo>
                    <a:pt x="9" y="38"/>
                  </a:lnTo>
                  <a:lnTo>
                    <a:pt x="15" y="28"/>
                  </a:lnTo>
                  <a:lnTo>
                    <a:pt x="23" y="21"/>
                  </a:lnTo>
                  <a:lnTo>
                    <a:pt x="30" y="13"/>
                  </a:lnTo>
                  <a:lnTo>
                    <a:pt x="40" y="7"/>
                  </a:lnTo>
                  <a:lnTo>
                    <a:pt x="50" y="3"/>
                  </a:lnTo>
                  <a:lnTo>
                    <a:pt x="61" y="0"/>
                  </a:lnTo>
                  <a:lnTo>
                    <a:pt x="73" y="0"/>
                  </a:lnTo>
                  <a:lnTo>
                    <a:pt x="84" y="0"/>
                  </a:lnTo>
                  <a:lnTo>
                    <a:pt x="96" y="3"/>
                  </a:lnTo>
                  <a:lnTo>
                    <a:pt x="105" y="7"/>
                  </a:lnTo>
                  <a:lnTo>
                    <a:pt x="115" y="13"/>
                  </a:lnTo>
                  <a:lnTo>
                    <a:pt x="124" y="21"/>
                  </a:lnTo>
                  <a:lnTo>
                    <a:pt x="130" y="28"/>
                  </a:lnTo>
                  <a:lnTo>
                    <a:pt x="136" y="38"/>
                  </a:lnTo>
                  <a:lnTo>
                    <a:pt x="142" y="48"/>
                  </a:lnTo>
                  <a:lnTo>
                    <a:pt x="144" y="59"/>
                  </a:lnTo>
                  <a:lnTo>
                    <a:pt x="146" y="71"/>
                  </a:lnTo>
                  <a:lnTo>
                    <a:pt x="146" y="263"/>
                  </a:lnTo>
                  <a:lnTo>
                    <a:pt x="144" y="274"/>
                  </a:lnTo>
                  <a:lnTo>
                    <a:pt x="142" y="286"/>
                  </a:lnTo>
                  <a:lnTo>
                    <a:pt x="136" y="295"/>
                  </a:lnTo>
                  <a:lnTo>
                    <a:pt x="130" y="305"/>
                  </a:lnTo>
                  <a:lnTo>
                    <a:pt x="124" y="315"/>
                  </a:lnTo>
                  <a:lnTo>
                    <a:pt x="115" y="320"/>
                  </a:lnTo>
                  <a:lnTo>
                    <a:pt x="105" y="328"/>
                  </a:lnTo>
                  <a:lnTo>
                    <a:pt x="96" y="332"/>
                  </a:lnTo>
                  <a:lnTo>
                    <a:pt x="84" y="334"/>
                  </a:lnTo>
                  <a:lnTo>
                    <a:pt x="73" y="336"/>
                  </a:lnTo>
                  <a:lnTo>
                    <a:pt x="61" y="334"/>
                  </a:lnTo>
                  <a:lnTo>
                    <a:pt x="50" y="332"/>
                  </a:lnTo>
                  <a:lnTo>
                    <a:pt x="40" y="328"/>
                  </a:lnTo>
                  <a:lnTo>
                    <a:pt x="30" y="320"/>
                  </a:lnTo>
                  <a:lnTo>
                    <a:pt x="23" y="315"/>
                  </a:lnTo>
                  <a:lnTo>
                    <a:pt x="15" y="305"/>
                  </a:lnTo>
                  <a:lnTo>
                    <a:pt x="9" y="295"/>
                  </a:lnTo>
                  <a:lnTo>
                    <a:pt x="5" y="286"/>
                  </a:lnTo>
                  <a:lnTo>
                    <a:pt x="2" y="274"/>
                  </a:lnTo>
                  <a:lnTo>
                    <a:pt x="2" y="263"/>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2" name="Rectangle 92"/>
            <p:cNvSpPr>
              <a:spLocks noChangeArrowheads="1"/>
            </p:cNvSpPr>
            <p:nvPr/>
          </p:nvSpPr>
          <p:spPr bwMode="auto">
            <a:xfrm>
              <a:off x="1990" y="2521"/>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4653" name="Rectangle 93"/>
            <p:cNvSpPr>
              <a:spLocks noChangeArrowheads="1"/>
            </p:cNvSpPr>
            <p:nvPr/>
          </p:nvSpPr>
          <p:spPr bwMode="auto">
            <a:xfrm>
              <a:off x="1990" y="2747"/>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4654" name="Line 94"/>
            <p:cNvSpPr>
              <a:spLocks noChangeShapeType="1"/>
            </p:cNvSpPr>
            <p:nvPr/>
          </p:nvSpPr>
          <p:spPr bwMode="auto">
            <a:xfrm flipH="1">
              <a:off x="1125" y="2579"/>
              <a:ext cx="825"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55" name="Line 95"/>
            <p:cNvSpPr>
              <a:spLocks noChangeShapeType="1"/>
            </p:cNvSpPr>
            <p:nvPr/>
          </p:nvSpPr>
          <p:spPr bwMode="auto">
            <a:xfrm>
              <a:off x="1820" y="2805"/>
              <a:ext cx="135"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56" name="Freeform 96"/>
            <p:cNvSpPr>
              <a:spLocks/>
            </p:cNvSpPr>
            <p:nvPr/>
          </p:nvSpPr>
          <p:spPr bwMode="auto">
            <a:xfrm>
              <a:off x="1308" y="2554"/>
              <a:ext cx="77" cy="52"/>
            </a:xfrm>
            <a:custGeom>
              <a:avLst/>
              <a:gdLst>
                <a:gd name="T0" fmla="*/ 2243220 w 33"/>
                <a:gd name="T1" fmla="*/ 19149 h 33"/>
                <a:gd name="T2" fmla="*/ 2679936 w 33"/>
                <a:gd name="T3" fmla="*/ 19149 h 33"/>
                <a:gd name="T4" fmla="*/ 2970751 w 33"/>
                <a:gd name="T5" fmla="*/ 19149 h 33"/>
                <a:gd name="T6" fmla="*/ 3282547 w 33"/>
                <a:gd name="T7" fmla="*/ 18022 h 33"/>
                <a:gd name="T8" fmla="*/ 3827374 w 33"/>
                <a:gd name="T9" fmla="*/ 16758 h 33"/>
                <a:gd name="T10" fmla="*/ 4143706 w 33"/>
                <a:gd name="T11" fmla="*/ 16758 h 33"/>
                <a:gd name="T12" fmla="*/ 4143706 w 33"/>
                <a:gd name="T13" fmla="*/ 15923 h 33"/>
                <a:gd name="T14" fmla="*/ 4377557 w 33"/>
                <a:gd name="T15" fmla="*/ 14253 h 33"/>
                <a:gd name="T16" fmla="*/ 4688532 w 33"/>
                <a:gd name="T17" fmla="*/ 12152 h 33"/>
                <a:gd name="T18" fmla="*/ 4688532 w 33"/>
                <a:gd name="T19" fmla="*/ 11675 h 33"/>
                <a:gd name="T20" fmla="*/ 4688532 w 33"/>
                <a:gd name="T21" fmla="*/ 10298 h 33"/>
                <a:gd name="T22" fmla="*/ 4688532 w 33"/>
                <a:gd name="T23" fmla="*/ 8214 h 33"/>
                <a:gd name="T24" fmla="*/ 4688532 w 33"/>
                <a:gd name="T25" fmla="*/ 6995 h 33"/>
                <a:gd name="T26" fmla="*/ 4377557 w 33"/>
                <a:gd name="T27" fmla="*/ 5740 h 33"/>
                <a:gd name="T28" fmla="*/ 4143706 w 33"/>
                <a:gd name="T29" fmla="*/ 4702 h 33"/>
                <a:gd name="T30" fmla="*/ 4143706 w 33"/>
                <a:gd name="T31" fmla="*/ 3308 h 33"/>
                <a:gd name="T32" fmla="*/ 3827374 w 33"/>
                <a:gd name="T33" fmla="*/ 2099 h 33"/>
                <a:gd name="T34" fmla="*/ 3282547 w 33"/>
                <a:gd name="T35" fmla="*/ 1202 h 33"/>
                <a:gd name="T36" fmla="*/ 2970751 w 33"/>
                <a:gd name="T37" fmla="*/ 1202 h 33"/>
                <a:gd name="T38" fmla="*/ 2679936 w 33"/>
                <a:gd name="T39" fmla="*/ 0 h 33"/>
                <a:gd name="T40" fmla="*/ 2421722 w 33"/>
                <a:gd name="T41" fmla="*/ 0 h 33"/>
                <a:gd name="T42" fmla="*/ 2009371 w 33"/>
                <a:gd name="T43" fmla="*/ 0 h 33"/>
                <a:gd name="T44" fmla="*/ 1697572 w 33"/>
                <a:gd name="T45" fmla="*/ 1202 h 33"/>
                <a:gd name="T46" fmla="*/ 1406806 w 33"/>
                <a:gd name="T47" fmla="*/ 1202 h 33"/>
                <a:gd name="T48" fmla="*/ 1148544 w 33"/>
                <a:gd name="T49" fmla="*/ 2099 h 33"/>
                <a:gd name="T50" fmla="*/ 861159 w 33"/>
                <a:gd name="T51" fmla="*/ 3308 h 33"/>
                <a:gd name="T52" fmla="*/ 545648 w 33"/>
                <a:gd name="T53" fmla="*/ 4702 h 33"/>
                <a:gd name="T54" fmla="*/ 311799 w 33"/>
                <a:gd name="T55" fmla="*/ 5740 h 33"/>
                <a:gd name="T56" fmla="*/ 311799 w 33"/>
                <a:gd name="T57" fmla="*/ 6995 h 33"/>
                <a:gd name="T58" fmla="*/ 0 w 33"/>
                <a:gd name="T59" fmla="*/ 8214 h 33"/>
                <a:gd name="T60" fmla="*/ 0 w 33"/>
                <a:gd name="T61" fmla="*/ 10298 h 33"/>
                <a:gd name="T62" fmla="*/ 0 w 33"/>
                <a:gd name="T63" fmla="*/ 11675 h 33"/>
                <a:gd name="T64" fmla="*/ 311799 w 33"/>
                <a:gd name="T65" fmla="*/ 12152 h 33"/>
                <a:gd name="T66" fmla="*/ 311799 w 33"/>
                <a:gd name="T67" fmla="*/ 14253 h 33"/>
                <a:gd name="T68" fmla="*/ 545648 w 33"/>
                <a:gd name="T69" fmla="*/ 15923 h 33"/>
                <a:gd name="T70" fmla="*/ 861159 w 33"/>
                <a:gd name="T71" fmla="*/ 16758 h 33"/>
                <a:gd name="T72" fmla="*/ 1148544 w 33"/>
                <a:gd name="T73" fmla="*/ 16758 h 33"/>
                <a:gd name="T74" fmla="*/ 1406806 w 33"/>
                <a:gd name="T75" fmla="*/ 18022 h 33"/>
                <a:gd name="T76" fmla="*/ 1697572 w 33"/>
                <a:gd name="T77" fmla="*/ 19149 h 33"/>
                <a:gd name="T78" fmla="*/ 2009371 w 33"/>
                <a:gd name="T79" fmla="*/ 19149 h 33"/>
                <a:gd name="T80" fmla="*/ 2421722 w 33"/>
                <a:gd name="T81" fmla="*/ 19149 h 33"/>
                <a:gd name="T82" fmla="*/ 2421722 w 33"/>
                <a:gd name="T83" fmla="*/ 19149 h 33"/>
                <a:gd name="T84" fmla="*/ 2243220 w 33"/>
                <a:gd name="T85" fmla="*/ 19149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6" y="33"/>
                  </a:moveTo>
                  <a:lnTo>
                    <a:pt x="19" y="33"/>
                  </a:lnTo>
                  <a:lnTo>
                    <a:pt x="21" y="33"/>
                  </a:lnTo>
                  <a:lnTo>
                    <a:pt x="23" y="31"/>
                  </a:lnTo>
                  <a:lnTo>
                    <a:pt x="27" y="29"/>
                  </a:lnTo>
                  <a:lnTo>
                    <a:pt x="29" y="29"/>
                  </a:lnTo>
                  <a:lnTo>
                    <a:pt x="29" y="27"/>
                  </a:lnTo>
                  <a:lnTo>
                    <a:pt x="31" y="25"/>
                  </a:lnTo>
                  <a:lnTo>
                    <a:pt x="33" y="21"/>
                  </a:lnTo>
                  <a:lnTo>
                    <a:pt x="33" y="20"/>
                  </a:lnTo>
                  <a:lnTo>
                    <a:pt x="33" y="18"/>
                  </a:lnTo>
                  <a:lnTo>
                    <a:pt x="33" y="14"/>
                  </a:lnTo>
                  <a:lnTo>
                    <a:pt x="33" y="12"/>
                  </a:lnTo>
                  <a:lnTo>
                    <a:pt x="31" y="10"/>
                  </a:lnTo>
                  <a:lnTo>
                    <a:pt x="29" y="8"/>
                  </a:lnTo>
                  <a:lnTo>
                    <a:pt x="29" y="6"/>
                  </a:lnTo>
                  <a:lnTo>
                    <a:pt x="27" y="4"/>
                  </a:lnTo>
                  <a:lnTo>
                    <a:pt x="23" y="2"/>
                  </a:lnTo>
                  <a:lnTo>
                    <a:pt x="21" y="2"/>
                  </a:lnTo>
                  <a:lnTo>
                    <a:pt x="19" y="0"/>
                  </a:lnTo>
                  <a:lnTo>
                    <a:pt x="17" y="0"/>
                  </a:lnTo>
                  <a:lnTo>
                    <a:pt x="14" y="0"/>
                  </a:lnTo>
                  <a:lnTo>
                    <a:pt x="12" y="2"/>
                  </a:lnTo>
                  <a:lnTo>
                    <a:pt x="10" y="2"/>
                  </a:lnTo>
                  <a:lnTo>
                    <a:pt x="8" y="4"/>
                  </a:lnTo>
                  <a:lnTo>
                    <a:pt x="6" y="6"/>
                  </a:lnTo>
                  <a:lnTo>
                    <a:pt x="4" y="8"/>
                  </a:lnTo>
                  <a:lnTo>
                    <a:pt x="2" y="10"/>
                  </a:lnTo>
                  <a:lnTo>
                    <a:pt x="2" y="12"/>
                  </a:lnTo>
                  <a:lnTo>
                    <a:pt x="0" y="14"/>
                  </a:lnTo>
                  <a:lnTo>
                    <a:pt x="0" y="18"/>
                  </a:lnTo>
                  <a:lnTo>
                    <a:pt x="0" y="20"/>
                  </a:lnTo>
                  <a:lnTo>
                    <a:pt x="2" y="21"/>
                  </a:lnTo>
                  <a:lnTo>
                    <a:pt x="2" y="25"/>
                  </a:lnTo>
                  <a:lnTo>
                    <a:pt x="4" y="27"/>
                  </a:lnTo>
                  <a:lnTo>
                    <a:pt x="6" y="29"/>
                  </a:lnTo>
                  <a:lnTo>
                    <a:pt x="8" y="29"/>
                  </a:lnTo>
                  <a:lnTo>
                    <a:pt x="10" y="31"/>
                  </a:lnTo>
                  <a:lnTo>
                    <a:pt x="12" y="33"/>
                  </a:lnTo>
                  <a:lnTo>
                    <a:pt x="14" y="33"/>
                  </a:lnTo>
                  <a:lnTo>
                    <a:pt x="17" y="33"/>
                  </a:lnTo>
                  <a:lnTo>
                    <a:pt x="16" y="33"/>
                  </a:lnTo>
                  <a:close/>
                </a:path>
              </a:pathLst>
            </a:custGeom>
            <a:solidFill>
              <a:srgbClr val="000000"/>
            </a:solidFill>
            <a:ln w="28575">
              <a:solidFill>
                <a:srgbClr val="000000"/>
              </a:solidFill>
              <a:round/>
              <a:headEnd/>
              <a:tailEnd/>
            </a:ln>
          </p:spPr>
          <p:txBody>
            <a:bodyPr/>
            <a:lstStyle/>
            <a:p>
              <a:endParaRPr lang="zh-TW" altLang="en-US"/>
            </a:p>
          </p:txBody>
        </p:sp>
      </p:grpSp>
      <p:sp>
        <p:nvSpPr>
          <p:cNvPr id="24646" name="Line 97"/>
          <p:cNvSpPr>
            <a:spLocks noChangeShapeType="1"/>
          </p:cNvSpPr>
          <p:nvPr/>
        </p:nvSpPr>
        <p:spPr bwMode="auto">
          <a:xfrm flipH="1" flipV="1">
            <a:off x="3349625" y="3332163"/>
            <a:ext cx="11113"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4647"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BC2319E5-2F82-4473-BB04-4297375CE19B}" type="slidenum">
              <a:rPr lang="zh-TW" altLang="en-US" sz="1400" smtClean="0">
                <a:latin typeface="Arial" pitchFamily="34" charset="0"/>
              </a:rPr>
              <a:pPr/>
              <a:t>18</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2950" y="41275"/>
            <a:ext cx="8420100" cy="901700"/>
          </a:xfrm>
        </p:spPr>
        <p:txBody>
          <a:bodyPr/>
          <a:lstStyle/>
          <a:p>
            <a:r>
              <a:rPr lang="en-US" altLang="zh-TW" sz="5000" smtClean="0"/>
              <a:t>Outline</a:t>
            </a:r>
          </a:p>
        </p:txBody>
      </p:sp>
      <p:sp>
        <p:nvSpPr>
          <p:cNvPr id="7171" name="Rectangle 3"/>
          <p:cNvSpPr>
            <a:spLocks noGrp="1" noChangeArrowheads="1"/>
          </p:cNvSpPr>
          <p:nvPr>
            <p:ph type="body" idx="1"/>
          </p:nvPr>
        </p:nvSpPr>
        <p:spPr/>
        <p:txBody>
          <a:bodyPr/>
          <a:lstStyle/>
          <a:p>
            <a:pPr>
              <a:lnSpc>
                <a:spcPct val="80000"/>
              </a:lnSpc>
            </a:pPr>
            <a:r>
              <a:rPr lang="en-US" altLang="zh-TW" dirty="0" smtClean="0">
                <a:solidFill>
                  <a:schemeClr val="accent2"/>
                </a:solidFill>
              </a:rPr>
              <a:t>Addition and subtraction </a:t>
            </a:r>
          </a:p>
          <a:p>
            <a:pPr>
              <a:lnSpc>
                <a:spcPct val="80000"/>
              </a:lnSpc>
            </a:pPr>
            <a:r>
              <a:rPr lang="en-US" altLang="zh-TW" dirty="0" smtClean="0">
                <a:solidFill>
                  <a:schemeClr val="accent2"/>
                </a:solidFill>
              </a:rPr>
              <a:t>Constructing an arithmetic logic unit </a:t>
            </a:r>
          </a:p>
          <a:p>
            <a:pPr lvl="1">
              <a:lnSpc>
                <a:spcPct val="80000"/>
              </a:lnSpc>
            </a:pPr>
            <a:r>
              <a:rPr lang="en-US" altLang="zh-TW" dirty="0" smtClean="0">
                <a:solidFill>
                  <a:schemeClr val="accent2"/>
                </a:solidFill>
              </a:rPr>
              <a:t>Building ALU</a:t>
            </a:r>
          </a:p>
          <a:p>
            <a:pPr lvl="2">
              <a:lnSpc>
                <a:spcPct val="80000"/>
              </a:lnSpc>
            </a:pPr>
            <a:r>
              <a:rPr lang="en-US" altLang="zh-TW" dirty="0" smtClean="0">
                <a:solidFill>
                  <a:schemeClr val="accent2"/>
                </a:solidFill>
              </a:rPr>
              <a:t>Add, sub, and, or, nor</a:t>
            </a:r>
          </a:p>
          <a:p>
            <a:pPr lvl="2">
              <a:lnSpc>
                <a:spcPct val="80000"/>
              </a:lnSpc>
            </a:pPr>
            <a:r>
              <a:rPr lang="en-US" altLang="zh-TW" dirty="0" smtClean="0"/>
              <a:t>Set-on-less-than, overflow detection, zero detection</a:t>
            </a:r>
          </a:p>
          <a:p>
            <a:pPr lvl="1">
              <a:lnSpc>
                <a:spcPct val="80000"/>
              </a:lnSpc>
            </a:pPr>
            <a:r>
              <a:rPr lang="en-US" altLang="zh-TW" dirty="0" smtClean="0"/>
              <a:t>Fast adders</a:t>
            </a:r>
          </a:p>
          <a:p>
            <a:pPr lvl="2">
              <a:lnSpc>
                <a:spcPct val="80000"/>
              </a:lnSpc>
            </a:pPr>
            <a:r>
              <a:rPr lang="en-US" altLang="zh-TW" dirty="0" smtClean="0"/>
              <a:t>Cascaded carry look-ahead adder </a:t>
            </a:r>
          </a:p>
          <a:p>
            <a:pPr lvl="2">
              <a:lnSpc>
                <a:spcPct val="80000"/>
              </a:lnSpc>
            </a:pPr>
            <a:r>
              <a:rPr lang="en-US" altLang="zh-TW" dirty="0" smtClean="0"/>
              <a:t>Multiple level carry look-ahead adder</a:t>
            </a:r>
          </a:p>
          <a:p>
            <a:pPr>
              <a:lnSpc>
                <a:spcPct val="80000"/>
              </a:lnSpc>
            </a:pPr>
            <a:r>
              <a:rPr lang="en-US" altLang="zh-TW" dirty="0" smtClean="0"/>
              <a:t>Multiplication </a:t>
            </a:r>
          </a:p>
          <a:p>
            <a:pPr lvl="1">
              <a:lnSpc>
                <a:spcPct val="80000"/>
              </a:lnSpc>
            </a:pPr>
            <a:r>
              <a:rPr lang="en-US" altLang="zh-TW" dirty="0" smtClean="0"/>
              <a:t>Unsigned multiply</a:t>
            </a:r>
          </a:p>
          <a:p>
            <a:pPr lvl="1">
              <a:lnSpc>
                <a:spcPct val="80000"/>
              </a:lnSpc>
            </a:pPr>
            <a:r>
              <a:rPr lang="en-US" altLang="zh-TW" dirty="0" smtClean="0"/>
              <a:t>Signed multiply</a:t>
            </a:r>
          </a:p>
          <a:p>
            <a:pPr>
              <a:lnSpc>
                <a:spcPct val="80000"/>
              </a:lnSpc>
            </a:pPr>
            <a:r>
              <a:rPr lang="en-US" altLang="zh-TW" dirty="0" smtClean="0"/>
              <a:t>Division </a:t>
            </a:r>
          </a:p>
          <a:p>
            <a:pPr>
              <a:lnSpc>
                <a:spcPct val="80000"/>
              </a:lnSpc>
            </a:pPr>
            <a:r>
              <a:rPr lang="en-US" altLang="zh-TW" dirty="0" smtClean="0"/>
              <a:t>Floating point </a:t>
            </a:r>
          </a:p>
          <a:p>
            <a:pPr lvl="1">
              <a:lnSpc>
                <a:spcPct val="80000"/>
              </a:lnSpc>
            </a:pPr>
            <a:r>
              <a:rPr lang="en-US" altLang="zh-TW" dirty="0" smtClean="0"/>
              <a:t>Representations</a:t>
            </a:r>
          </a:p>
          <a:p>
            <a:pPr lvl="1">
              <a:lnSpc>
                <a:spcPct val="80000"/>
              </a:lnSpc>
            </a:pPr>
            <a:r>
              <a:rPr lang="en-US" altLang="zh-TW" dirty="0" smtClean="0"/>
              <a:t>Addition and multiplication</a:t>
            </a:r>
          </a:p>
        </p:txBody>
      </p:sp>
      <p:sp>
        <p:nvSpPr>
          <p:cNvPr id="717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4FF5DFB-B0B0-434B-A289-D62F524E2412}" type="slidenum">
              <a:rPr lang="zh-TW" altLang="en-US" sz="1400" smtClean="0">
                <a:latin typeface="Arial" pitchFamily="34" charset="0"/>
              </a:rPr>
              <a:pPr/>
              <a:t>1</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2950" y="33338"/>
            <a:ext cx="8420100" cy="901700"/>
          </a:xfrm>
        </p:spPr>
        <p:txBody>
          <a:bodyPr/>
          <a:lstStyle/>
          <a:p>
            <a:r>
              <a:rPr lang="en-US" altLang="zh-TW" sz="5000" smtClean="0"/>
              <a:t>Set on Less Than </a:t>
            </a:r>
            <a:r>
              <a:rPr lang="en-US" altLang="zh-TW" smtClean="0"/>
              <a:t>(III)</a:t>
            </a:r>
          </a:p>
        </p:txBody>
      </p:sp>
      <p:sp>
        <p:nvSpPr>
          <p:cNvPr id="25603" name="Line 3"/>
          <p:cNvSpPr>
            <a:spLocks noChangeShapeType="1"/>
          </p:cNvSpPr>
          <p:nvPr/>
        </p:nvSpPr>
        <p:spPr bwMode="auto">
          <a:xfrm flipV="1">
            <a:off x="3179763" y="2406650"/>
            <a:ext cx="3175" cy="191611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5604" name="Freeform 4"/>
          <p:cNvSpPr>
            <a:spLocks/>
          </p:cNvSpPr>
          <p:nvPr/>
        </p:nvSpPr>
        <p:spPr bwMode="auto">
          <a:xfrm>
            <a:off x="4510088" y="3035300"/>
            <a:ext cx="728662" cy="446088"/>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05" name="Freeform 5"/>
          <p:cNvSpPr>
            <a:spLocks/>
          </p:cNvSpPr>
          <p:nvPr/>
        </p:nvSpPr>
        <p:spPr bwMode="auto">
          <a:xfrm>
            <a:off x="4433888" y="3616325"/>
            <a:ext cx="835025" cy="446088"/>
          </a:xfrm>
          <a:custGeom>
            <a:avLst/>
            <a:gdLst>
              <a:gd name="T0" fmla="*/ 2147483647 w 232"/>
              <a:gd name="T1" fmla="*/ 2147483647 h 167"/>
              <a:gd name="T2" fmla="*/ 2147483647 w 232"/>
              <a:gd name="T3" fmla="*/ 2147483647 h 167"/>
              <a:gd name="T4" fmla="*/ 2147483647 w 232"/>
              <a:gd name="T5" fmla="*/ 2147483647 h 167"/>
              <a:gd name="T6" fmla="*/ 2147483647 w 232"/>
              <a:gd name="T7" fmla="*/ 2147483647 h 167"/>
              <a:gd name="T8" fmla="*/ 2147483647 w 232"/>
              <a:gd name="T9" fmla="*/ 2147483647 h 167"/>
              <a:gd name="T10" fmla="*/ 2147483647 w 232"/>
              <a:gd name="T11" fmla="*/ 2147483647 h 167"/>
              <a:gd name="T12" fmla="*/ 2147483647 w 232"/>
              <a:gd name="T13" fmla="*/ 2147483647 h 167"/>
              <a:gd name="T14" fmla="*/ 2147483647 w 232"/>
              <a:gd name="T15" fmla="*/ 2147483647 h 167"/>
              <a:gd name="T16" fmla="*/ 2147483647 w 232"/>
              <a:gd name="T17" fmla="*/ 2147483647 h 167"/>
              <a:gd name="T18" fmla="*/ 2147483647 w 232"/>
              <a:gd name="T19" fmla="*/ 2147483647 h 167"/>
              <a:gd name="T20" fmla="*/ 0 w 232"/>
              <a:gd name="T21" fmla="*/ 2147483647 h 167"/>
              <a:gd name="T22" fmla="*/ 2147483647 w 232"/>
              <a:gd name="T23" fmla="*/ 2147483647 h 167"/>
              <a:gd name="T24" fmla="*/ 2147483647 w 232"/>
              <a:gd name="T25" fmla="*/ 2147483647 h 167"/>
              <a:gd name="T26" fmla="*/ 2147483647 w 232"/>
              <a:gd name="T27" fmla="*/ 2147483647 h 167"/>
              <a:gd name="T28" fmla="*/ 2147483647 w 232"/>
              <a:gd name="T29" fmla="*/ 2147483647 h 167"/>
              <a:gd name="T30" fmla="*/ 2147483647 w 232"/>
              <a:gd name="T31" fmla="*/ 2147483647 h 167"/>
              <a:gd name="T32" fmla="*/ 2147483647 w 232"/>
              <a:gd name="T33" fmla="*/ 2147483647 h 167"/>
              <a:gd name="T34" fmla="*/ 2147483647 w 232"/>
              <a:gd name="T35" fmla="*/ 2147483647 h 167"/>
              <a:gd name="T36" fmla="*/ 2147483647 w 232"/>
              <a:gd name="T37" fmla="*/ 2147483647 h 167"/>
              <a:gd name="T38" fmla="*/ 2147483647 w 232"/>
              <a:gd name="T39" fmla="*/ 2147483647 h 167"/>
              <a:gd name="T40" fmla="*/ 2147483647 w 232"/>
              <a:gd name="T41" fmla="*/ 2147483647 h 167"/>
              <a:gd name="T42" fmla="*/ 2147483647 w 232"/>
              <a:gd name="T43" fmla="*/ 2147483647 h 167"/>
              <a:gd name="T44" fmla="*/ 2147483647 w 232"/>
              <a:gd name="T45" fmla="*/ 2147483647 h 167"/>
              <a:gd name="T46" fmla="*/ 2147483647 w 232"/>
              <a:gd name="T47" fmla="*/ 2147483647 h 167"/>
              <a:gd name="T48" fmla="*/ 2147483647 w 232"/>
              <a:gd name="T49" fmla="*/ 2147483647 h 167"/>
              <a:gd name="T50" fmla="*/ 2147483647 w 232"/>
              <a:gd name="T51" fmla="*/ 2147483647 h 167"/>
              <a:gd name="T52" fmla="*/ 2147483647 w 232"/>
              <a:gd name="T53" fmla="*/ 2147483647 h 167"/>
              <a:gd name="T54" fmla="*/ 2147483647 w 232"/>
              <a:gd name="T55" fmla="*/ 2147483647 h 167"/>
              <a:gd name="T56" fmla="*/ 2147483647 w 232"/>
              <a:gd name="T57" fmla="*/ 2147483647 h 167"/>
              <a:gd name="T58" fmla="*/ 2147483647 w 232"/>
              <a:gd name="T59" fmla="*/ 2147483647 h 167"/>
              <a:gd name="T60" fmla="*/ 2147483647 w 232"/>
              <a:gd name="T61" fmla="*/ 2147483647 h 167"/>
              <a:gd name="T62" fmla="*/ 2147483647 w 232"/>
              <a:gd name="T63" fmla="*/ 2147483647 h 167"/>
              <a:gd name="T64" fmla="*/ 2147483647 w 232"/>
              <a:gd name="T65" fmla="*/ 2147483647 h 167"/>
              <a:gd name="T66" fmla="*/ 2147483647 w 232"/>
              <a:gd name="T67" fmla="*/ 2147483647 h 167"/>
              <a:gd name="T68" fmla="*/ 2147483647 w 232"/>
              <a:gd name="T69" fmla="*/ 2147483647 h 167"/>
              <a:gd name="T70" fmla="*/ 2147483647 w 232"/>
              <a:gd name="T71" fmla="*/ 2147483647 h 167"/>
              <a:gd name="T72" fmla="*/ 2147483647 w 232"/>
              <a:gd name="T73" fmla="*/ 2147483647 h 167"/>
              <a:gd name="T74" fmla="*/ 2147483647 w 232"/>
              <a:gd name="T75" fmla="*/ 2147483647 h 167"/>
              <a:gd name="T76" fmla="*/ 2147483647 w 232"/>
              <a:gd name="T77" fmla="*/ 2147483647 h 167"/>
              <a:gd name="T78" fmla="*/ 2147483647 w 232"/>
              <a:gd name="T79" fmla="*/ 2147483647 h 167"/>
              <a:gd name="T80" fmla="*/ 2147483647 w 232"/>
              <a:gd name="T81" fmla="*/ 2147483647 h 167"/>
              <a:gd name="T82" fmla="*/ 2147483647 w 232"/>
              <a:gd name="T83" fmla="*/ 2147483647 h 167"/>
              <a:gd name="T84" fmla="*/ 2147483647 w 232"/>
              <a:gd name="T85" fmla="*/ 0 h 167"/>
              <a:gd name="T86" fmla="*/ 2147483647 w 232"/>
              <a:gd name="T87" fmla="*/ 0 h 167"/>
              <a:gd name="T88" fmla="*/ 2147483647 w 232"/>
              <a:gd name="T89" fmla="*/ 0 h 167"/>
              <a:gd name="T90" fmla="*/ 2147483647 w 232"/>
              <a:gd name="T91" fmla="*/ 0 h 167"/>
              <a:gd name="T92" fmla="*/ 2147483647 w 232"/>
              <a:gd name="T93" fmla="*/ 0 h 167"/>
              <a:gd name="T94" fmla="*/ 2147483647 w 232"/>
              <a:gd name="T95" fmla="*/ 0 h 167"/>
              <a:gd name="T96" fmla="*/ 2147483647 w 232"/>
              <a:gd name="T97" fmla="*/ 0 h 167"/>
              <a:gd name="T98" fmla="*/ 2147483647 w 232"/>
              <a:gd name="T99" fmla="*/ 0 h 167"/>
              <a:gd name="T100" fmla="*/ 0 w 232"/>
              <a:gd name="T101" fmla="*/ 0 h 167"/>
              <a:gd name="T102" fmla="*/ 2147483647 w 232"/>
              <a:gd name="T103" fmla="*/ 2147483647 h 167"/>
              <a:gd name="T104" fmla="*/ 2147483647 w 232"/>
              <a:gd name="T105" fmla="*/ 2147483647 h 167"/>
              <a:gd name="T106" fmla="*/ 2147483647 w 232"/>
              <a:gd name="T107" fmla="*/ 2147483647 h 167"/>
              <a:gd name="T108" fmla="*/ 2147483647 w 232"/>
              <a:gd name="T109" fmla="*/ 2147483647 h 167"/>
              <a:gd name="T110" fmla="*/ 2147483647 w 232"/>
              <a:gd name="T111" fmla="*/ 2147483647 h 167"/>
              <a:gd name="T112" fmla="*/ 2147483647 w 232"/>
              <a:gd name="T113" fmla="*/ 2147483647 h 167"/>
              <a:gd name="T114" fmla="*/ 2147483647 w 232"/>
              <a:gd name="T115" fmla="*/ 2147483647 h 167"/>
              <a:gd name="T116" fmla="*/ 2147483647 w 232"/>
              <a:gd name="T117" fmla="*/ 2147483647 h 167"/>
              <a:gd name="T118" fmla="*/ 2147483647 w 232"/>
              <a:gd name="T119" fmla="*/ 2147483647 h 167"/>
              <a:gd name="T120" fmla="*/ 2147483647 w 232"/>
              <a:gd name="T121" fmla="*/ 2147483647 h 167"/>
              <a:gd name="T122" fmla="*/ 2147483647 w 232"/>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167"/>
              <a:gd name="T188" fmla="*/ 232 w 232"/>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06" name="Freeform 6"/>
          <p:cNvSpPr>
            <a:spLocks/>
          </p:cNvSpPr>
          <p:nvPr/>
        </p:nvSpPr>
        <p:spPr bwMode="auto">
          <a:xfrm>
            <a:off x="4379913" y="3068638"/>
            <a:ext cx="115887" cy="88900"/>
          </a:xfrm>
          <a:custGeom>
            <a:avLst/>
            <a:gdLst>
              <a:gd name="T0" fmla="*/ 0 w 32"/>
              <a:gd name="T1" fmla="*/ 0 h 33"/>
              <a:gd name="T2" fmla="*/ 0 w 32"/>
              <a:gd name="T3" fmla="*/ 2147483647 h 33"/>
              <a:gd name="T4" fmla="*/ 2147483647 w 32"/>
              <a:gd name="T5" fmla="*/ 2147483647 h 33"/>
              <a:gd name="T6" fmla="*/ 0 w 32"/>
              <a:gd name="T7" fmla="*/ 0 h 33"/>
              <a:gd name="T8" fmla="*/ 0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0"/>
                </a:moveTo>
                <a:lnTo>
                  <a:pt x="0" y="33"/>
                </a:lnTo>
                <a:lnTo>
                  <a:pt x="32" y="18"/>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07" name="Line 7"/>
          <p:cNvSpPr>
            <a:spLocks noChangeShapeType="1"/>
          </p:cNvSpPr>
          <p:nvPr/>
        </p:nvSpPr>
        <p:spPr bwMode="auto">
          <a:xfrm flipH="1" flipV="1">
            <a:off x="3514725" y="3087688"/>
            <a:ext cx="904875" cy="238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08" name="Freeform 8"/>
          <p:cNvSpPr>
            <a:spLocks/>
          </p:cNvSpPr>
          <p:nvPr/>
        </p:nvSpPr>
        <p:spPr bwMode="auto">
          <a:xfrm>
            <a:off x="4379913" y="3352800"/>
            <a:ext cx="115887" cy="88900"/>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7"/>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09" name="Line 9"/>
          <p:cNvSpPr>
            <a:spLocks noChangeShapeType="1"/>
          </p:cNvSpPr>
          <p:nvPr/>
        </p:nvSpPr>
        <p:spPr bwMode="auto">
          <a:xfrm flipH="1">
            <a:off x="5245100" y="3254375"/>
            <a:ext cx="53657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10" name="Freeform 10"/>
          <p:cNvSpPr>
            <a:spLocks/>
          </p:cNvSpPr>
          <p:nvPr/>
        </p:nvSpPr>
        <p:spPr bwMode="auto">
          <a:xfrm>
            <a:off x="4351338" y="3651250"/>
            <a:ext cx="119062" cy="87313"/>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6"/>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11" name="Line 11"/>
          <p:cNvSpPr>
            <a:spLocks noChangeShapeType="1"/>
          </p:cNvSpPr>
          <p:nvPr/>
        </p:nvSpPr>
        <p:spPr bwMode="auto">
          <a:xfrm flipH="1">
            <a:off x="3789363" y="3694113"/>
            <a:ext cx="601662"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12" name="Freeform 12"/>
          <p:cNvSpPr>
            <a:spLocks/>
          </p:cNvSpPr>
          <p:nvPr/>
        </p:nvSpPr>
        <p:spPr bwMode="auto">
          <a:xfrm>
            <a:off x="4351338" y="3933825"/>
            <a:ext cx="119062"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13" name="Line 13"/>
          <p:cNvSpPr>
            <a:spLocks noChangeShapeType="1"/>
          </p:cNvSpPr>
          <p:nvPr/>
        </p:nvSpPr>
        <p:spPr bwMode="auto">
          <a:xfrm flipH="1">
            <a:off x="3962400" y="3975100"/>
            <a:ext cx="42862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14" name="Line 14"/>
          <p:cNvSpPr>
            <a:spLocks noChangeShapeType="1"/>
          </p:cNvSpPr>
          <p:nvPr/>
        </p:nvSpPr>
        <p:spPr bwMode="auto">
          <a:xfrm flipH="1">
            <a:off x="5268913" y="3835400"/>
            <a:ext cx="512762"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15" name="Freeform 15"/>
          <p:cNvSpPr>
            <a:spLocks/>
          </p:cNvSpPr>
          <p:nvPr/>
        </p:nvSpPr>
        <p:spPr bwMode="auto">
          <a:xfrm>
            <a:off x="5781675" y="3001963"/>
            <a:ext cx="527050" cy="2703512"/>
          </a:xfrm>
          <a:custGeom>
            <a:avLst/>
            <a:gdLst>
              <a:gd name="T0" fmla="*/ 0 w 146"/>
              <a:gd name="T1" fmla="*/ 2147483647 h 1009"/>
              <a:gd name="T2" fmla="*/ 2147483647 w 146"/>
              <a:gd name="T3" fmla="*/ 2147483647 h 1009"/>
              <a:gd name="T4" fmla="*/ 2147483647 w 146"/>
              <a:gd name="T5" fmla="*/ 2147483647 h 1009"/>
              <a:gd name="T6" fmla="*/ 2147483647 w 146"/>
              <a:gd name="T7" fmla="*/ 2147483647 h 1009"/>
              <a:gd name="T8" fmla="*/ 2147483647 w 146"/>
              <a:gd name="T9" fmla="*/ 2147483647 h 1009"/>
              <a:gd name="T10" fmla="*/ 2147483647 w 146"/>
              <a:gd name="T11" fmla="*/ 2147483647 h 1009"/>
              <a:gd name="T12" fmla="*/ 2147483647 w 146"/>
              <a:gd name="T13" fmla="*/ 2147483647 h 1009"/>
              <a:gd name="T14" fmla="*/ 2147483647 w 146"/>
              <a:gd name="T15" fmla="*/ 2147483647 h 1009"/>
              <a:gd name="T16" fmla="*/ 2147483647 w 146"/>
              <a:gd name="T17" fmla="*/ 2147483647 h 1009"/>
              <a:gd name="T18" fmla="*/ 2147483647 w 146"/>
              <a:gd name="T19" fmla="*/ 0 h 1009"/>
              <a:gd name="T20" fmla="*/ 2147483647 w 146"/>
              <a:gd name="T21" fmla="*/ 0 h 1009"/>
              <a:gd name="T22" fmla="*/ 2147483647 w 146"/>
              <a:gd name="T23" fmla="*/ 0 h 1009"/>
              <a:gd name="T24" fmla="*/ 2147483647 w 146"/>
              <a:gd name="T25" fmla="*/ 2147483647 h 1009"/>
              <a:gd name="T26" fmla="*/ 2147483647 w 146"/>
              <a:gd name="T27" fmla="*/ 2147483647 h 1009"/>
              <a:gd name="T28" fmla="*/ 2147483647 w 146"/>
              <a:gd name="T29" fmla="*/ 2147483647 h 1009"/>
              <a:gd name="T30" fmla="*/ 2147483647 w 146"/>
              <a:gd name="T31" fmla="*/ 2147483647 h 1009"/>
              <a:gd name="T32" fmla="*/ 2147483647 w 146"/>
              <a:gd name="T33" fmla="*/ 2147483647 h 1009"/>
              <a:gd name="T34" fmla="*/ 2147483647 w 146"/>
              <a:gd name="T35" fmla="*/ 2147483647 h 1009"/>
              <a:gd name="T36" fmla="*/ 2147483647 w 146"/>
              <a:gd name="T37" fmla="*/ 2147483647 h 1009"/>
              <a:gd name="T38" fmla="*/ 2147483647 w 146"/>
              <a:gd name="T39" fmla="*/ 2147483647 h 1009"/>
              <a:gd name="T40" fmla="*/ 2147483647 w 146"/>
              <a:gd name="T41" fmla="*/ 2147483647 h 1009"/>
              <a:gd name="T42" fmla="*/ 2147483647 w 146"/>
              <a:gd name="T43" fmla="*/ 2147483647 h 1009"/>
              <a:gd name="T44" fmla="*/ 2147483647 w 146"/>
              <a:gd name="T45" fmla="*/ 2147483647 h 1009"/>
              <a:gd name="T46" fmla="*/ 2147483647 w 146"/>
              <a:gd name="T47" fmla="*/ 2147483647 h 1009"/>
              <a:gd name="T48" fmla="*/ 2147483647 w 146"/>
              <a:gd name="T49" fmla="*/ 2147483647 h 1009"/>
              <a:gd name="T50" fmla="*/ 2147483647 w 146"/>
              <a:gd name="T51" fmla="*/ 2147483647 h 1009"/>
              <a:gd name="T52" fmla="*/ 2147483647 w 146"/>
              <a:gd name="T53" fmla="*/ 2147483647 h 1009"/>
              <a:gd name="T54" fmla="*/ 2147483647 w 146"/>
              <a:gd name="T55" fmla="*/ 2147483647 h 1009"/>
              <a:gd name="T56" fmla="*/ 2147483647 w 146"/>
              <a:gd name="T57" fmla="*/ 2147483647 h 1009"/>
              <a:gd name="T58" fmla="*/ 2147483647 w 146"/>
              <a:gd name="T59" fmla="*/ 2147483647 h 1009"/>
              <a:gd name="T60" fmla="*/ 2147483647 w 146"/>
              <a:gd name="T61" fmla="*/ 2147483647 h 1009"/>
              <a:gd name="T62" fmla="*/ 2147483647 w 146"/>
              <a:gd name="T63" fmla="*/ 2147483647 h 1009"/>
              <a:gd name="T64" fmla="*/ 2147483647 w 146"/>
              <a:gd name="T65" fmla="*/ 2147483647 h 1009"/>
              <a:gd name="T66" fmla="*/ 2147483647 w 146"/>
              <a:gd name="T67" fmla="*/ 2147483647 h 1009"/>
              <a:gd name="T68" fmla="*/ 2147483647 w 146"/>
              <a:gd name="T69" fmla="*/ 2147483647 h 1009"/>
              <a:gd name="T70" fmla="*/ 2147483647 w 146"/>
              <a:gd name="T71" fmla="*/ 2147483647 h 1009"/>
              <a:gd name="T72" fmla="*/ 2147483647 w 146"/>
              <a:gd name="T73" fmla="*/ 2147483647 h 1009"/>
              <a:gd name="T74" fmla="*/ 2147483647 w 146"/>
              <a:gd name="T75" fmla="*/ 2147483647 h 1009"/>
              <a:gd name="T76" fmla="*/ 2147483647 w 146"/>
              <a:gd name="T77" fmla="*/ 2147483647 h 1009"/>
              <a:gd name="T78" fmla="*/ 2147483647 w 146"/>
              <a:gd name="T79" fmla="*/ 2147483647 h 1009"/>
              <a:gd name="T80" fmla="*/ 2147483647 w 146"/>
              <a:gd name="T81" fmla="*/ 2147483647 h 1009"/>
              <a:gd name="T82" fmla="*/ 2147483647 w 146"/>
              <a:gd name="T83" fmla="*/ 2147483647 h 1009"/>
              <a:gd name="T84" fmla="*/ 2147483647 w 146"/>
              <a:gd name="T85" fmla="*/ 2147483647 h 1009"/>
              <a:gd name="T86" fmla="*/ 2147483647 w 146"/>
              <a:gd name="T87" fmla="*/ 2147483647 h 10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009"/>
              <a:gd name="T134" fmla="*/ 146 w 146"/>
              <a:gd name="T135" fmla="*/ 1009 h 10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16" name="Rectangle 16"/>
          <p:cNvSpPr>
            <a:spLocks noChangeArrowheads="1"/>
          </p:cNvSpPr>
          <p:nvPr/>
        </p:nvSpPr>
        <p:spPr bwMode="auto">
          <a:xfrm>
            <a:off x="5846763" y="31575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5617" name="Rectangle 17"/>
          <p:cNvSpPr>
            <a:spLocks noChangeArrowheads="1"/>
          </p:cNvSpPr>
          <p:nvPr/>
        </p:nvSpPr>
        <p:spPr bwMode="auto">
          <a:xfrm>
            <a:off x="5846763" y="5286375"/>
            <a:ext cx="14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chemeClr val="folHlink"/>
                </a:solidFill>
                <a:latin typeface="Century Gothic" pitchFamily="34" charset="0"/>
              </a:rPr>
              <a:t>3</a:t>
            </a:r>
          </a:p>
        </p:txBody>
      </p:sp>
      <p:sp>
        <p:nvSpPr>
          <p:cNvPr id="25618" name="Freeform 18"/>
          <p:cNvSpPr>
            <a:spLocks/>
          </p:cNvSpPr>
          <p:nvPr/>
        </p:nvSpPr>
        <p:spPr bwMode="auto">
          <a:xfrm>
            <a:off x="6697663" y="4303713"/>
            <a:ext cx="117475" cy="93662"/>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19" name="Line 19"/>
          <p:cNvSpPr>
            <a:spLocks noChangeShapeType="1"/>
          </p:cNvSpPr>
          <p:nvPr/>
        </p:nvSpPr>
        <p:spPr bwMode="auto">
          <a:xfrm flipH="1">
            <a:off x="6308725" y="4352925"/>
            <a:ext cx="427038"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20" name="Rectangle 20"/>
          <p:cNvSpPr>
            <a:spLocks noChangeArrowheads="1"/>
          </p:cNvSpPr>
          <p:nvPr/>
        </p:nvSpPr>
        <p:spPr bwMode="auto">
          <a:xfrm>
            <a:off x="5762625" y="2057400"/>
            <a:ext cx="1347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Operation</a:t>
            </a:r>
          </a:p>
        </p:txBody>
      </p:sp>
      <p:sp>
        <p:nvSpPr>
          <p:cNvPr id="25621" name="Line 21"/>
          <p:cNvSpPr>
            <a:spLocks noChangeShapeType="1"/>
          </p:cNvSpPr>
          <p:nvPr/>
        </p:nvSpPr>
        <p:spPr bwMode="auto">
          <a:xfrm flipH="1" flipV="1">
            <a:off x="6008688" y="238601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5622" name="Freeform 22"/>
          <p:cNvSpPr>
            <a:spLocks/>
          </p:cNvSpPr>
          <p:nvPr/>
        </p:nvSpPr>
        <p:spPr bwMode="auto">
          <a:xfrm>
            <a:off x="3906838" y="3933825"/>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5623" name="Freeform 23"/>
          <p:cNvSpPr>
            <a:spLocks/>
          </p:cNvSpPr>
          <p:nvPr/>
        </p:nvSpPr>
        <p:spPr bwMode="auto">
          <a:xfrm>
            <a:off x="3694113" y="3128963"/>
            <a:ext cx="119062"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0 h 33"/>
              <a:gd name="T40" fmla="*/ 2147483647 w 33"/>
              <a:gd name="T41" fmla="*/ 0 h 33"/>
              <a:gd name="T42" fmla="*/ 2147483647 w 33"/>
              <a:gd name="T43" fmla="*/ 0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25624" name="Rectangle 24"/>
          <p:cNvSpPr>
            <a:spLocks noChangeArrowheads="1"/>
          </p:cNvSpPr>
          <p:nvPr/>
        </p:nvSpPr>
        <p:spPr bwMode="auto">
          <a:xfrm>
            <a:off x="5846763" y="373380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5625" name="Line 25"/>
          <p:cNvSpPr>
            <a:spLocks noChangeShapeType="1"/>
          </p:cNvSpPr>
          <p:nvPr/>
        </p:nvSpPr>
        <p:spPr bwMode="auto">
          <a:xfrm flipH="1">
            <a:off x="5222875" y="4638675"/>
            <a:ext cx="5588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26" name="Freeform 26"/>
          <p:cNvSpPr>
            <a:spLocks/>
          </p:cNvSpPr>
          <p:nvPr/>
        </p:nvSpPr>
        <p:spPr bwMode="auto">
          <a:xfrm>
            <a:off x="4397375" y="4421188"/>
            <a:ext cx="120650" cy="8890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27" name="Freeform 27"/>
          <p:cNvSpPr>
            <a:spLocks/>
          </p:cNvSpPr>
          <p:nvPr/>
        </p:nvSpPr>
        <p:spPr bwMode="auto">
          <a:xfrm>
            <a:off x="4397375" y="4767263"/>
            <a:ext cx="120650"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28" name="Line 28"/>
          <p:cNvSpPr>
            <a:spLocks noChangeShapeType="1"/>
          </p:cNvSpPr>
          <p:nvPr/>
        </p:nvSpPr>
        <p:spPr bwMode="auto">
          <a:xfrm flipH="1">
            <a:off x="3443288" y="4806950"/>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29" name="Freeform 29"/>
          <p:cNvSpPr>
            <a:spLocks/>
          </p:cNvSpPr>
          <p:nvPr/>
        </p:nvSpPr>
        <p:spPr bwMode="auto">
          <a:xfrm>
            <a:off x="3962400" y="3398838"/>
            <a:ext cx="457200" cy="1414462"/>
          </a:xfrm>
          <a:custGeom>
            <a:avLst/>
            <a:gdLst>
              <a:gd name="T0" fmla="*/ 2147483647 w 127"/>
              <a:gd name="T1" fmla="*/ 0 h 528"/>
              <a:gd name="T2" fmla="*/ 0 w 127"/>
              <a:gd name="T3" fmla="*/ 0 h 528"/>
              <a:gd name="T4" fmla="*/ 0 w 127"/>
              <a:gd name="T5" fmla="*/ 2147483647 h 528"/>
              <a:gd name="T6" fmla="*/ 0 60000 65536"/>
              <a:gd name="T7" fmla="*/ 0 60000 65536"/>
              <a:gd name="T8" fmla="*/ 0 60000 65536"/>
              <a:gd name="T9" fmla="*/ 0 w 127"/>
              <a:gd name="T10" fmla="*/ 0 h 528"/>
              <a:gd name="T11" fmla="*/ 127 w 127"/>
              <a:gd name="T12" fmla="*/ 528 h 528"/>
            </a:gdLst>
            <a:ahLst/>
            <a:cxnLst>
              <a:cxn ang="T6">
                <a:pos x="T0" y="T1"/>
              </a:cxn>
              <a:cxn ang="T7">
                <a:pos x="T2" y="T3"/>
              </a:cxn>
              <a:cxn ang="T8">
                <a:pos x="T4" y="T5"/>
              </a:cxn>
            </a:cxnLst>
            <a:rect l="T9" t="T10" r="T11" b="T12"/>
            <a:pathLst>
              <a:path w="127" h="528">
                <a:moveTo>
                  <a:pt x="127"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30" name="Freeform 30"/>
          <p:cNvSpPr>
            <a:spLocks/>
          </p:cNvSpPr>
          <p:nvPr/>
        </p:nvSpPr>
        <p:spPr bwMode="auto">
          <a:xfrm>
            <a:off x="3906838" y="4767263"/>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5631" name="Freeform 31"/>
          <p:cNvSpPr>
            <a:spLocks/>
          </p:cNvSpPr>
          <p:nvPr/>
        </p:nvSpPr>
        <p:spPr bwMode="auto">
          <a:xfrm>
            <a:off x="3773488" y="3111500"/>
            <a:ext cx="630237" cy="1358900"/>
          </a:xfrm>
          <a:custGeom>
            <a:avLst/>
            <a:gdLst>
              <a:gd name="T0" fmla="*/ 0 w 175"/>
              <a:gd name="T1" fmla="*/ 0 h 507"/>
              <a:gd name="T2" fmla="*/ 0 w 175"/>
              <a:gd name="T3" fmla="*/ 2147483647 h 507"/>
              <a:gd name="T4" fmla="*/ 2147483647 w 175"/>
              <a:gd name="T5" fmla="*/ 2147483647 h 507"/>
              <a:gd name="T6" fmla="*/ 0 60000 65536"/>
              <a:gd name="T7" fmla="*/ 0 60000 65536"/>
              <a:gd name="T8" fmla="*/ 0 60000 65536"/>
              <a:gd name="T9" fmla="*/ 0 w 175"/>
              <a:gd name="T10" fmla="*/ 0 h 507"/>
              <a:gd name="T11" fmla="*/ 175 w 175"/>
              <a:gd name="T12" fmla="*/ 507 h 507"/>
            </a:gdLst>
            <a:ahLst/>
            <a:cxnLst>
              <a:cxn ang="T6">
                <a:pos x="T0" y="T1"/>
              </a:cxn>
              <a:cxn ang="T7">
                <a:pos x="T2" y="T3"/>
              </a:cxn>
              <a:cxn ang="T8">
                <a:pos x="T4" y="T5"/>
              </a:cxn>
            </a:cxnLst>
            <a:rect l="T9" t="T10" r="T11" b="T12"/>
            <a:pathLst>
              <a:path w="175" h="507">
                <a:moveTo>
                  <a:pt x="0" y="0"/>
                </a:moveTo>
                <a:lnTo>
                  <a:pt x="0" y="507"/>
                </a:lnTo>
                <a:lnTo>
                  <a:pt x="175" y="50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32" name="Freeform 32"/>
          <p:cNvSpPr>
            <a:spLocks/>
          </p:cNvSpPr>
          <p:nvPr/>
        </p:nvSpPr>
        <p:spPr bwMode="auto">
          <a:xfrm>
            <a:off x="3735388" y="3651250"/>
            <a:ext cx="119062" cy="87313"/>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0 h 33"/>
              <a:gd name="T38" fmla="*/ 2147483647 w 33"/>
              <a:gd name="T39" fmla="*/ 0 h 33"/>
              <a:gd name="T40" fmla="*/ 2147483647 w 33"/>
              <a:gd name="T41" fmla="*/ 0 h 33"/>
              <a:gd name="T42" fmla="*/ 2147483647 w 33"/>
              <a:gd name="T43" fmla="*/ 0 h 33"/>
              <a:gd name="T44" fmla="*/ 2147483647 w 33"/>
              <a:gd name="T45" fmla="*/ 0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25633" name="Freeform 33"/>
          <p:cNvSpPr>
            <a:spLocks/>
          </p:cNvSpPr>
          <p:nvPr/>
        </p:nvSpPr>
        <p:spPr bwMode="auto">
          <a:xfrm>
            <a:off x="4876800" y="2611438"/>
            <a:ext cx="566738" cy="1692275"/>
          </a:xfrm>
          <a:custGeom>
            <a:avLst/>
            <a:gdLst>
              <a:gd name="T0" fmla="*/ 2147483647 w 157"/>
              <a:gd name="T1" fmla="*/ 0 h 632"/>
              <a:gd name="T2" fmla="*/ 2147483647 w 157"/>
              <a:gd name="T3" fmla="*/ 2147483647 h 632"/>
              <a:gd name="T4" fmla="*/ 0 w 157"/>
              <a:gd name="T5" fmla="*/ 2147483647 h 632"/>
              <a:gd name="T6" fmla="*/ 0 w 157"/>
              <a:gd name="T7" fmla="*/ 2147483647 h 632"/>
              <a:gd name="T8" fmla="*/ 0 60000 65536"/>
              <a:gd name="T9" fmla="*/ 0 60000 65536"/>
              <a:gd name="T10" fmla="*/ 0 60000 65536"/>
              <a:gd name="T11" fmla="*/ 0 60000 65536"/>
              <a:gd name="T12" fmla="*/ 0 w 157"/>
              <a:gd name="T13" fmla="*/ 0 h 632"/>
              <a:gd name="T14" fmla="*/ 157 w 157"/>
              <a:gd name="T15" fmla="*/ 632 h 632"/>
            </a:gdLst>
            <a:ahLst/>
            <a:cxnLst>
              <a:cxn ang="T8">
                <a:pos x="T0" y="T1"/>
              </a:cxn>
              <a:cxn ang="T9">
                <a:pos x="T2" y="T3"/>
              </a:cxn>
              <a:cxn ang="T10">
                <a:pos x="T4" y="T5"/>
              </a:cxn>
              <a:cxn ang="T11">
                <a:pos x="T6" y="T7"/>
              </a:cxn>
            </a:cxnLst>
            <a:rect l="T12" t="T13" r="T14" b="T15"/>
            <a:pathLst>
              <a:path w="157" h="632">
                <a:moveTo>
                  <a:pt x="157" y="0"/>
                </a:moveTo>
                <a:lnTo>
                  <a:pt x="157"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34" name="Freeform 34"/>
          <p:cNvSpPr>
            <a:spLocks/>
          </p:cNvSpPr>
          <p:nvPr/>
        </p:nvSpPr>
        <p:spPr bwMode="auto">
          <a:xfrm>
            <a:off x="4814888" y="4284663"/>
            <a:ext cx="117475" cy="85725"/>
          </a:xfrm>
          <a:custGeom>
            <a:avLst/>
            <a:gdLst>
              <a:gd name="T0" fmla="*/ 2147483647 w 32"/>
              <a:gd name="T1" fmla="*/ 0 h 32"/>
              <a:gd name="T2" fmla="*/ 0 w 32"/>
              <a:gd name="T3" fmla="*/ 2147483647 h 32"/>
              <a:gd name="T4" fmla="*/ 2147483647 w 32"/>
              <a:gd name="T5" fmla="*/ 2147483647 h 32"/>
              <a:gd name="T6" fmla="*/ 2147483647 w 32"/>
              <a:gd name="T7" fmla="*/ 2147483647 h 32"/>
              <a:gd name="T8" fmla="*/ 2147483647 w 32"/>
              <a:gd name="T9" fmla="*/ 2147483647 h 32"/>
              <a:gd name="T10" fmla="*/ 2147483647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32" y="0"/>
                </a:moveTo>
                <a:lnTo>
                  <a:pt x="0" y="1"/>
                </a:lnTo>
                <a:lnTo>
                  <a:pt x="17" y="32"/>
                </a:lnTo>
                <a:lnTo>
                  <a:pt x="32" y="1"/>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25635" name="Line 35"/>
          <p:cNvSpPr>
            <a:spLocks noChangeShapeType="1"/>
          </p:cNvSpPr>
          <p:nvPr/>
        </p:nvSpPr>
        <p:spPr bwMode="auto">
          <a:xfrm flipV="1">
            <a:off x="4870450" y="4895850"/>
            <a:ext cx="6350" cy="11176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5636" name="Freeform 36"/>
          <p:cNvSpPr>
            <a:spLocks/>
          </p:cNvSpPr>
          <p:nvPr/>
        </p:nvSpPr>
        <p:spPr bwMode="auto">
          <a:xfrm>
            <a:off x="4532313" y="4381500"/>
            <a:ext cx="690562" cy="514350"/>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0" y="192"/>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25637" name="Group 37"/>
          <p:cNvGrpSpPr>
            <a:grpSpLocks/>
          </p:cNvGrpSpPr>
          <p:nvPr/>
        </p:nvGrpSpPr>
        <p:grpSpPr bwMode="auto">
          <a:xfrm>
            <a:off x="1320800" y="4365625"/>
            <a:ext cx="2116138" cy="900113"/>
            <a:chOff x="832" y="2750"/>
            <a:chExt cx="1333" cy="567"/>
          </a:xfrm>
        </p:grpSpPr>
        <p:sp>
          <p:nvSpPr>
            <p:cNvPr id="25672" name="Freeform 38"/>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73" name="Freeform 39"/>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74" name="Freeform 40"/>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75" name="Freeform 41"/>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76" name="Rectangle 42"/>
            <p:cNvSpPr>
              <a:spLocks noChangeArrowheads="1"/>
            </p:cNvSpPr>
            <p:nvPr/>
          </p:nvSpPr>
          <p:spPr bwMode="auto">
            <a:xfrm>
              <a:off x="1895" y="2846"/>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5677" name="Rectangle 43"/>
            <p:cNvSpPr>
              <a:spLocks noChangeArrowheads="1"/>
            </p:cNvSpPr>
            <p:nvPr/>
          </p:nvSpPr>
          <p:spPr bwMode="auto">
            <a:xfrm>
              <a:off x="1895" y="3089"/>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5678"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79"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80" name="Freeform 46"/>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5681" name="Rectangle 47"/>
            <p:cNvSpPr>
              <a:spLocks noChangeArrowheads="1"/>
            </p:cNvSpPr>
            <p:nvPr/>
          </p:nvSpPr>
          <p:spPr bwMode="auto">
            <a:xfrm>
              <a:off x="832" y="2784"/>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b</a:t>
              </a:r>
              <a:endParaRPr kumimoji="1" lang="en-US" altLang="zh-TW" sz="2000" b="1">
                <a:latin typeface="Century Gothic" pitchFamily="34" charset="0"/>
              </a:endParaRPr>
            </a:p>
          </p:txBody>
        </p:sp>
      </p:grpSp>
      <p:sp>
        <p:nvSpPr>
          <p:cNvPr id="25638" name="Rectangle 48"/>
          <p:cNvSpPr>
            <a:spLocks noChangeArrowheads="1"/>
          </p:cNvSpPr>
          <p:nvPr/>
        </p:nvSpPr>
        <p:spPr bwMode="auto">
          <a:xfrm>
            <a:off x="5846763" y="45402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2</a:t>
            </a:r>
            <a:endParaRPr kumimoji="1" lang="zh-TW" altLang="en-US" sz="2000" b="1">
              <a:latin typeface="Century Gothic" pitchFamily="34" charset="0"/>
            </a:endParaRPr>
          </a:p>
        </p:txBody>
      </p:sp>
      <p:sp>
        <p:nvSpPr>
          <p:cNvPr id="25639" name="Line 49"/>
          <p:cNvSpPr>
            <a:spLocks noChangeShapeType="1"/>
          </p:cNvSpPr>
          <p:nvPr/>
        </p:nvSpPr>
        <p:spPr bwMode="auto">
          <a:xfrm flipH="1">
            <a:off x="1630363" y="5429250"/>
            <a:ext cx="4149725" cy="19050"/>
          </a:xfrm>
          <a:prstGeom prst="line">
            <a:avLst/>
          </a:prstGeom>
          <a:noFill/>
          <a:ln w="28575">
            <a:solidFill>
              <a:srgbClr val="008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5640" name="Freeform 50"/>
          <p:cNvSpPr>
            <a:spLocks/>
          </p:cNvSpPr>
          <p:nvPr/>
        </p:nvSpPr>
        <p:spPr bwMode="auto">
          <a:xfrm>
            <a:off x="1803400" y="2744788"/>
            <a:ext cx="4678363" cy="3089275"/>
          </a:xfrm>
          <a:custGeom>
            <a:avLst/>
            <a:gdLst>
              <a:gd name="T0" fmla="*/ 2147483647 w 1298"/>
              <a:gd name="T1" fmla="*/ 2147483647 h 1153"/>
              <a:gd name="T2" fmla="*/ 2147483647 w 1298"/>
              <a:gd name="T3" fmla="*/ 0 h 1153"/>
              <a:gd name="T4" fmla="*/ 0 w 1298"/>
              <a:gd name="T5" fmla="*/ 0 h 1153"/>
              <a:gd name="T6" fmla="*/ 0 w 1298"/>
              <a:gd name="T7" fmla="*/ 2147483647 h 1153"/>
              <a:gd name="T8" fmla="*/ 2147483647 w 1298"/>
              <a:gd name="T9" fmla="*/ 2147483647 h 1153"/>
              <a:gd name="T10" fmla="*/ 2147483647 w 1298"/>
              <a:gd name="T11" fmla="*/ 2147483647 h 1153"/>
              <a:gd name="T12" fmla="*/ 0 60000 65536"/>
              <a:gd name="T13" fmla="*/ 0 60000 65536"/>
              <a:gd name="T14" fmla="*/ 0 60000 65536"/>
              <a:gd name="T15" fmla="*/ 0 60000 65536"/>
              <a:gd name="T16" fmla="*/ 0 60000 65536"/>
              <a:gd name="T17" fmla="*/ 0 60000 65536"/>
              <a:gd name="T18" fmla="*/ 0 w 1298"/>
              <a:gd name="T19" fmla="*/ 0 h 1153"/>
              <a:gd name="T20" fmla="*/ 1298 w 1298"/>
              <a:gd name="T21" fmla="*/ 1153 h 1153"/>
            </a:gdLst>
            <a:ahLst/>
            <a:cxnLst>
              <a:cxn ang="T12">
                <a:pos x="T0" y="T1"/>
              </a:cxn>
              <a:cxn ang="T13">
                <a:pos x="T2" y="T3"/>
              </a:cxn>
              <a:cxn ang="T14">
                <a:pos x="T4" y="T5"/>
              </a:cxn>
              <a:cxn ang="T15">
                <a:pos x="T6" y="T7"/>
              </a:cxn>
              <a:cxn ang="T16">
                <a:pos x="T8" y="T9"/>
              </a:cxn>
              <a:cxn ang="T17">
                <a:pos x="T10" y="T11"/>
              </a:cxn>
            </a:cxnLst>
            <a:rect l="T18" t="T19" r="T20" b="T21"/>
            <a:pathLst>
              <a:path w="1298" h="1153">
                <a:moveTo>
                  <a:pt x="1298" y="1151"/>
                </a:moveTo>
                <a:lnTo>
                  <a:pt x="1298" y="0"/>
                </a:lnTo>
                <a:lnTo>
                  <a:pt x="0" y="0"/>
                </a:lnTo>
                <a:lnTo>
                  <a:pt x="0" y="1153"/>
                </a:lnTo>
                <a:lnTo>
                  <a:pt x="1298" y="115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41" name="Rectangle 51"/>
          <p:cNvSpPr>
            <a:spLocks noChangeArrowheads="1"/>
          </p:cNvSpPr>
          <p:nvPr/>
        </p:nvSpPr>
        <p:spPr bwMode="auto">
          <a:xfrm>
            <a:off x="5310188" y="61023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800">
              <a:latin typeface="Arial" pitchFamily="34" charset="0"/>
            </a:endParaRPr>
          </a:p>
        </p:txBody>
      </p:sp>
      <p:sp>
        <p:nvSpPr>
          <p:cNvPr id="25642" name="Line 53"/>
          <p:cNvSpPr>
            <a:spLocks noChangeShapeType="1"/>
          </p:cNvSpPr>
          <p:nvPr/>
        </p:nvSpPr>
        <p:spPr bwMode="auto">
          <a:xfrm flipV="1">
            <a:off x="3219450" y="1798638"/>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3" name="Line 54"/>
          <p:cNvSpPr>
            <a:spLocks noChangeShapeType="1"/>
          </p:cNvSpPr>
          <p:nvPr/>
        </p:nvSpPr>
        <p:spPr bwMode="auto">
          <a:xfrm flipV="1">
            <a:off x="3219450" y="1798638"/>
            <a:ext cx="4457700"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4" name="Line 55"/>
          <p:cNvSpPr>
            <a:spLocks noChangeShapeType="1"/>
          </p:cNvSpPr>
          <p:nvPr/>
        </p:nvSpPr>
        <p:spPr bwMode="auto">
          <a:xfrm flipV="1">
            <a:off x="6026150" y="1944688"/>
            <a:ext cx="0" cy="1524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5" name="Line 56"/>
          <p:cNvSpPr>
            <a:spLocks noChangeShapeType="1"/>
          </p:cNvSpPr>
          <p:nvPr/>
        </p:nvSpPr>
        <p:spPr bwMode="auto">
          <a:xfrm>
            <a:off x="6026150" y="1944688"/>
            <a:ext cx="1651000" cy="635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6" name="Text Box 57"/>
          <p:cNvSpPr txBox="1">
            <a:spLocks noChangeArrowheads="1"/>
          </p:cNvSpPr>
          <p:nvPr/>
        </p:nvSpPr>
        <p:spPr bwMode="auto">
          <a:xfrm>
            <a:off x="7742238" y="1676400"/>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kumimoji="1" lang="en-US" altLang="zh-TW" sz="2000" b="1">
                <a:solidFill>
                  <a:schemeClr val="accent2"/>
                </a:solidFill>
                <a:latin typeface="Century Gothic" pitchFamily="34" charset="0"/>
              </a:rPr>
              <a:t>ALUop</a:t>
            </a:r>
            <a:endParaRPr kumimoji="1" lang="en-US" altLang="zh-TW" sz="2000" b="1">
              <a:latin typeface="Century Gothic" pitchFamily="34" charset="0"/>
            </a:endParaRPr>
          </a:p>
        </p:txBody>
      </p:sp>
      <p:sp>
        <p:nvSpPr>
          <p:cNvPr id="25647" name="Line 58"/>
          <p:cNvSpPr>
            <a:spLocks noChangeShapeType="1"/>
          </p:cNvSpPr>
          <p:nvPr/>
        </p:nvSpPr>
        <p:spPr bwMode="auto">
          <a:xfrm>
            <a:off x="4787900" y="4687888"/>
            <a:ext cx="165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8" name="Line 59"/>
          <p:cNvSpPr>
            <a:spLocks noChangeShapeType="1"/>
          </p:cNvSpPr>
          <p:nvPr/>
        </p:nvSpPr>
        <p:spPr bwMode="auto">
          <a:xfrm>
            <a:off x="4870450" y="4611688"/>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9" name="Rectangle 60"/>
          <p:cNvSpPr>
            <a:spLocks noChangeArrowheads="1"/>
          </p:cNvSpPr>
          <p:nvPr/>
        </p:nvSpPr>
        <p:spPr bwMode="auto">
          <a:xfrm>
            <a:off x="660400" y="1371600"/>
            <a:ext cx="86677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Bit 0 in ALU</a:t>
            </a:r>
          </a:p>
        </p:txBody>
      </p:sp>
      <p:sp>
        <p:nvSpPr>
          <p:cNvPr id="25650" name="Rectangle 61"/>
          <p:cNvSpPr>
            <a:spLocks noChangeArrowheads="1"/>
          </p:cNvSpPr>
          <p:nvPr/>
        </p:nvSpPr>
        <p:spPr bwMode="auto">
          <a:xfrm>
            <a:off x="831850" y="5334000"/>
            <a:ext cx="3698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8000"/>
                </a:solidFill>
                <a:latin typeface="Century Gothic" pitchFamily="34" charset="0"/>
              </a:rPr>
              <a:t>Set</a:t>
            </a:r>
          </a:p>
          <a:p>
            <a:endParaRPr kumimoji="1" lang="en-US" altLang="zh-TW" sz="2000" b="1">
              <a:solidFill>
                <a:srgbClr val="008000"/>
              </a:solidFill>
              <a:latin typeface="Century Gothic" pitchFamily="34" charset="0"/>
            </a:endParaRPr>
          </a:p>
          <a:p>
            <a:endParaRPr kumimoji="1" lang="en-US" altLang="zh-TW" sz="2000" b="1">
              <a:solidFill>
                <a:srgbClr val="008000"/>
              </a:solidFill>
              <a:latin typeface="Century Gothic" pitchFamily="34" charset="0"/>
            </a:endParaRPr>
          </a:p>
        </p:txBody>
      </p:sp>
      <p:sp>
        <p:nvSpPr>
          <p:cNvPr id="25651" name="Rectangle 62"/>
          <p:cNvSpPr>
            <a:spLocks noChangeArrowheads="1"/>
          </p:cNvSpPr>
          <p:nvPr/>
        </p:nvSpPr>
        <p:spPr bwMode="auto">
          <a:xfrm>
            <a:off x="6892925" y="41910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Result</a:t>
            </a:r>
            <a:endParaRPr kumimoji="1" lang="en-US" altLang="zh-TW" sz="2000" b="1">
              <a:latin typeface="Century Gothic" pitchFamily="34" charset="0"/>
            </a:endParaRPr>
          </a:p>
        </p:txBody>
      </p:sp>
      <p:sp>
        <p:nvSpPr>
          <p:cNvPr id="25652" name="Rectangle 63"/>
          <p:cNvSpPr>
            <a:spLocks noChangeArrowheads="1"/>
          </p:cNvSpPr>
          <p:nvPr/>
        </p:nvSpPr>
        <p:spPr bwMode="auto">
          <a:xfrm>
            <a:off x="4457700" y="6019800"/>
            <a:ext cx="111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CarryOut</a:t>
            </a:r>
            <a:endParaRPr kumimoji="1" lang="en-US" altLang="zh-TW" sz="2000" b="1">
              <a:latin typeface="Century Gothic" pitchFamily="34" charset="0"/>
            </a:endParaRPr>
          </a:p>
        </p:txBody>
      </p:sp>
      <p:sp>
        <p:nvSpPr>
          <p:cNvPr id="25653" name="Rectangle 64"/>
          <p:cNvSpPr>
            <a:spLocks noChangeArrowheads="1"/>
          </p:cNvSpPr>
          <p:nvPr/>
        </p:nvSpPr>
        <p:spPr bwMode="auto">
          <a:xfrm>
            <a:off x="2641600" y="2057400"/>
            <a:ext cx="862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Ainvert</a:t>
            </a:r>
            <a:endParaRPr kumimoji="1" lang="en-US" altLang="zh-TW" sz="2000" b="1">
              <a:latin typeface="Century Gothic" pitchFamily="34" charset="0"/>
            </a:endParaRPr>
          </a:p>
        </p:txBody>
      </p:sp>
      <p:sp>
        <p:nvSpPr>
          <p:cNvPr id="25654" name="Rectangle 65"/>
          <p:cNvSpPr>
            <a:spLocks noChangeArrowheads="1"/>
          </p:cNvSpPr>
          <p:nvPr/>
        </p:nvSpPr>
        <p:spPr bwMode="auto">
          <a:xfrm>
            <a:off x="4705350" y="213360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CarryIn</a:t>
            </a:r>
            <a:endParaRPr kumimoji="1" lang="en-US" altLang="zh-TW" sz="2000" b="1">
              <a:latin typeface="Century Gothic" pitchFamily="34" charset="0"/>
            </a:endParaRPr>
          </a:p>
        </p:txBody>
      </p:sp>
      <p:grpSp>
        <p:nvGrpSpPr>
          <p:cNvPr id="25655" name="Group 66"/>
          <p:cNvGrpSpPr>
            <a:grpSpLocks/>
          </p:cNvGrpSpPr>
          <p:nvPr/>
        </p:nvGrpSpPr>
        <p:grpSpPr bwMode="auto">
          <a:xfrm>
            <a:off x="1282700" y="2803525"/>
            <a:ext cx="2116138" cy="900113"/>
            <a:chOff x="832" y="2750"/>
            <a:chExt cx="1333" cy="567"/>
          </a:xfrm>
        </p:grpSpPr>
        <p:sp>
          <p:nvSpPr>
            <p:cNvPr id="25662" name="Freeform 67"/>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63" name="Freeform 68"/>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64" name="Freeform 69"/>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65" name="Freeform 70"/>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66" name="Rectangle 71"/>
            <p:cNvSpPr>
              <a:spLocks noChangeArrowheads="1"/>
            </p:cNvSpPr>
            <p:nvPr/>
          </p:nvSpPr>
          <p:spPr bwMode="auto">
            <a:xfrm>
              <a:off x="1895" y="2846"/>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5667" name="Rectangle 72"/>
            <p:cNvSpPr>
              <a:spLocks noChangeArrowheads="1"/>
            </p:cNvSpPr>
            <p:nvPr/>
          </p:nvSpPr>
          <p:spPr bwMode="auto">
            <a:xfrm>
              <a:off x="1895" y="3089"/>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5668" name="Line 73"/>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69" name="Line 74"/>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70" name="Freeform 75"/>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5671" name="Rectangle 76"/>
            <p:cNvSpPr>
              <a:spLocks noChangeArrowheads="1"/>
            </p:cNvSpPr>
            <p:nvPr/>
          </p:nvSpPr>
          <p:spPr bwMode="auto">
            <a:xfrm>
              <a:off x="832" y="2784"/>
              <a:ext cx="1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a</a:t>
              </a:r>
              <a:endParaRPr kumimoji="1" lang="en-US" altLang="zh-TW" sz="2000" b="1">
                <a:latin typeface="Century Gothic" pitchFamily="34" charset="0"/>
              </a:endParaRPr>
            </a:p>
          </p:txBody>
        </p:sp>
      </p:grpSp>
      <p:sp>
        <p:nvSpPr>
          <p:cNvPr id="25656" name="Line 77"/>
          <p:cNvSpPr>
            <a:spLocks noChangeShapeType="1"/>
          </p:cNvSpPr>
          <p:nvPr/>
        </p:nvSpPr>
        <p:spPr bwMode="auto">
          <a:xfrm flipH="1">
            <a:off x="3421063" y="3101975"/>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57" name="Line 78"/>
          <p:cNvSpPr>
            <a:spLocks noChangeShapeType="1"/>
          </p:cNvSpPr>
          <p:nvPr/>
        </p:nvSpPr>
        <p:spPr bwMode="auto">
          <a:xfrm flipV="1">
            <a:off x="3087688" y="1697038"/>
            <a:ext cx="4567237"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58" name="Line 79"/>
          <p:cNvSpPr>
            <a:spLocks noChangeShapeType="1"/>
          </p:cNvSpPr>
          <p:nvPr/>
        </p:nvSpPr>
        <p:spPr bwMode="auto">
          <a:xfrm flipV="1">
            <a:off x="3101975" y="1681163"/>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59" name="Rectangle 80"/>
          <p:cNvSpPr>
            <a:spLocks noChangeArrowheads="1"/>
          </p:cNvSpPr>
          <p:nvPr/>
        </p:nvSpPr>
        <p:spPr bwMode="auto">
          <a:xfrm>
            <a:off x="2624138" y="3802063"/>
            <a:ext cx="1220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2000" b="1">
                <a:solidFill>
                  <a:schemeClr val="accent1"/>
                </a:solidFill>
                <a:latin typeface="Century Gothic" pitchFamily="34" charset="0"/>
              </a:rPr>
              <a:t>Bnegate</a:t>
            </a:r>
            <a:endParaRPr kumimoji="1" lang="zh-TW" altLang="en-US" sz="2000" b="1">
              <a:solidFill>
                <a:schemeClr val="accent1"/>
              </a:solidFill>
              <a:latin typeface="Century Gothic" pitchFamily="34" charset="0"/>
            </a:endParaRPr>
          </a:p>
        </p:txBody>
      </p:sp>
      <p:sp>
        <p:nvSpPr>
          <p:cNvPr id="25660" name="Line 81"/>
          <p:cNvSpPr>
            <a:spLocks noChangeShapeType="1"/>
          </p:cNvSpPr>
          <p:nvPr/>
        </p:nvSpPr>
        <p:spPr bwMode="auto">
          <a:xfrm flipH="1" flipV="1">
            <a:off x="3065463" y="231616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566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174758A2-A421-41CB-963D-4FE40804999F}" type="slidenum">
              <a:rPr lang="zh-TW" altLang="en-US" sz="1400" smtClean="0">
                <a:latin typeface="Arial" pitchFamily="34" charset="0"/>
              </a:rPr>
              <a:pPr/>
              <a:t>19</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886450" y="3079750"/>
            <a:ext cx="38798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00" tIns="25400" rIns="28800" bIns="25400">
            <a:spAutoFit/>
          </a:bodyPr>
          <a:lstStyle/>
          <a:p>
            <a:pPr marL="203200" indent="-203200">
              <a:lnSpc>
                <a:spcPct val="90000"/>
              </a:lnSpc>
              <a:spcBef>
                <a:spcPct val="15000"/>
              </a:spcBef>
              <a:buClr>
                <a:schemeClr val="folHlink"/>
              </a:buClr>
              <a:buSzPct val="75000"/>
              <a:buFont typeface="Wingdings" pitchFamily="2" charset="2"/>
              <a:buNone/>
            </a:pPr>
            <a:r>
              <a:rPr lang="zh-TW" altLang="en-US" sz="2200" b="1">
                <a:latin typeface="Century Gothic" pitchFamily="34" charset="0"/>
                <a:ea typeface="標楷體" pitchFamily="65" charset="-120"/>
              </a:rPr>
              <a:t> 	  </a:t>
            </a:r>
            <a:r>
              <a:rPr lang="en-US" altLang="zh-TW" sz="1800" b="1">
                <a:latin typeface="Century Gothic" pitchFamily="34" charset="0"/>
                <a:ea typeface="標楷體" pitchFamily="65" charset="-120"/>
              </a:rPr>
              <a:t>ALUop     Function</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0000      and</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0001      or</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0010      add</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0110      subtract</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0111      set-less-than</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1100      nor</a:t>
            </a:r>
          </a:p>
        </p:txBody>
      </p:sp>
      <p:sp>
        <p:nvSpPr>
          <p:cNvPr id="26627" name="Rectangle 3"/>
          <p:cNvSpPr>
            <a:spLocks noGrp="1" noChangeArrowheads="1"/>
          </p:cNvSpPr>
          <p:nvPr>
            <p:ph type="title"/>
          </p:nvPr>
        </p:nvSpPr>
        <p:spPr>
          <a:xfrm>
            <a:off x="-57150" y="73025"/>
            <a:ext cx="10058400" cy="901700"/>
          </a:xfrm>
          <a:noFill/>
        </p:spPr>
        <p:txBody>
          <a:bodyPr lIns="92075" tIns="46038" rIns="92075" bIns="46038"/>
          <a:lstStyle/>
          <a:p>
            <a:r>
              <a:rPr lang="en-US" altLang="zh-TW" sz="3500" smtClean="0"/>
              <a:t>A Ripple Carry Adder and Set on Less Than</a:t>
            </a:r>
          </a:p>
        </p:txBody>
      </p:sp>
      <p:pic>
        <p:nvPicPr>
          <p:cNvPr id="26628" name="Picture 4" descr="17~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108075"/>
            <a:ext cx="6602413" cy="849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Line 5"/>
          <p:cNvSpPr>
            <a:spLocks noChangeShapeType="1"/>
          </p:cNvSpPr>
          <p:nvPr/>
        </p:nvSpPr>
        <p:spPr bwMode="auto">
          <a:xfrm>
            <a:off x="2182813" y="5603875"/>
            <a:ext cx="928687"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6630" name="Line 6"/>
          <p:cNvSpPr>
            <a:spLocks noChangeShapeType="1"/>
          </p:cNvSpPr>
          <p:nvPr/>
        </p:nvSpPr>
        <p:spPr bwMode="auto">
          <a:xfrm>
            <a:off x="3097213" y="5589588"/>
            <a:ext cx="0" cy="5461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6631" name="Line 7"/>
          <p:cNvSpPr>
            <a:spLocks noChangeShapeType="1"/>
          </p:cNvSpPr>
          <p:nvPr/>
        </p:nvSpPr>
        <p:spPr bwMode="auto">
          <a:xfrm flipV="1">
            <a:off x="398463" y="2152650"/>
            <a:ext cx="0" cy="395287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6632" name="Line 8"/>
          <p:cNvSpPr>
            <a:spLocks noChangeShapeType="1"/>
          </p:cNvSpPr>
          <p:nvPr/>
        </p:nvSpPr>
        <p:spPr bwMode="auto">
          <a:xfrm flipV="1">
            <a:off x="412750" y="2138363"/>
            <a:ext cx="841375" cy="14287"/>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6633" name="Line 9"/>
          <p:cNvSpPr>
            <a:spLocks noChangeShapeType="1"/>
          </p:cNvSpPr>
          <p:nvPr/>
        </p:nvSpPr>
        <p:spPr bwMode="auto">
          <a:xfrm>
            <a:off x="398463" y="6119813"/>
            <a:ext cx="2713037"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6634"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35A4BCD0-9F05-46D9-A4B3-1F41BF9868F2}" type="slidenum">
              <a:rPr lang="zh-TW" altLang="en-US" sz="1400" smtClean="0">
                <a:latin typeface="Arial" pitchFamily="34" charset="0"/>
              </a:rPr>
              <a:pPr/>
              <a:t>20</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1238250" y="4078288"/>
            <a:ext cx="7594600" cy="2792412"/>
          </a:xfrm>
          <a:noFill/>
        </p:spPr>
        <p:txBody>
          <a:bodyPr lIns="63500" tIns="25400" rIns="63500" bIns="25400">
            <a:spAutoFit/>
          </a:bodyPr>
          <a:lstStyle/>
          <a:p>
            <a:pPr marL="203200" indent="-203200">
              <a:buFont typeface="Wingdings" pitchFamily="2" charset="2"/>
              <a:buNone/>
            </a:pPr>
            <a:r>
              <a:rPr lang="en-US" altLang="zh-TW" sz="2000" u="sng" smtClean="0"/>
              <a:t>ALU Control (ALUop)</a:t>
            </a:r>
            <a:r>
              <a:rPr lang="en-US" altLang="zh-TW" sz="2000" smtClean="0"/>
              <a:t>	 	  </a:t>
            </a:r>
            <a:r>
              <a:rPr lang="en-US" altLang="zh-TW" sz="2000" u="sng" smtClean="0"/>
              <a:t>Function</a:t>
            </a:r>
            <a:endParaRPr lang="en-US" altLang="zh-TW" sz="2000" smtClean="0"/>
          </a:p>
          <a:p>
            <a:pPr marL="685800" lvl="1" indent="-190500">
              <a:buFont typeface="Wingdings" pitchFamily="2" charset="2"/>
              <a:buNone/>
            </a:pPr>
            <a:r>
              <a:rPr lang="en-US" altLang="zh-TW" smtClean="0"/>
              <a:t>0000			    and</a:t>
            </a:r>
          </a:p>
          <a:p>
            <a:pPr marL="685800" lvl="1" indent="-190500">
              <a:buFont typeface="Wingdings" pitchFamily="2" charset="2"/>
              <a:buNone/>
            </a:pPr>
            <a:r>
              <a:rPr lang="en-US" altLang="zh-TW" smtClean="0"/>
              <a:t>0001			    or</a:t>
            </a:r>
          </a:p>
          <a:p>
            <a:pPr marL="685800" lvl="1" indent="-190500">
              <a:buFont typeface="Wingdings" pitchFamily="2" charset="2"/>
              <a:buNone/>
            </a:pPr>
            <a:r>
              <a:rPr lang="en-US" altLang="zh-TW" smtClean="0"/>
              <a:t>0010			    add</a:t>
            </a:r>
          </a:p>
          <a:p>
            <a:pPr marL="685800" lvl="1" indent="-190500">
              <a:buFont typeface="Wingdings" pitchFamily="2" charset="2"/>
              <a:buNone/>
            </a:pPr>
            <a:r>
              <a:rPr lang="en-US" altLang="zh-TW" smtClean="0"/>
              <a:t>0110			    subtract</a:t>
            </a:r>
          </a:p>
          <a:p>
            <a:pPr marL="685800" lvl="1" indent="-190500">
              <a:buFont typeface="Wingdings" pitchFamily="2" charset="2"/>
              <a:buNone/>
            </a:pPr>
            <a:r>
              <a:rPr lang="en-US" altLang="zh-TW" smtClean="0">
                <a:solidFill>
                  <a:schemeClr val="folHlink"/>
                </a:solidFill>
              </a:rPr>
              <a:t>0111</a:t>
            </a:r>
            <a:r>
              <a:rPr lang="en-US" altLang="zh-TW" smtClean="0"/>
              <a:t>			    </a:t>
            </a:r>
            <a:r>
              <a:rPr lang="en-US" altLang="zh-TW" smtClean="0">
                <a:solidFill>
                  <a:schemeClr val="accent2"/>
                </a:solidFill>
              </a:rPr>
              <a:t>set-on-less-than</a:t>
            </a:r>
          </a:p>
          <a:p>
            <a:pPr marL="685800" lvl="1" indent="-190500">
              <a:buFont typeface="Wingdings" pitchFamily="2" charset="2"/>
              <a:buNone/>
            </a:pPr>
            <a:r>
              <a:rPr lang="en-US" altLang="zh-TW" smtClean="0"/>
              <a:t>1100			    nor</a:t>
            </a:r>
          </a:p>
          <a:p>
            <a:pPr marL="685800" lvl="1" indent="-190500">
              <a:buFont typeface="Wingdings" pitchFamily="2" charset="2"/>
              <a:buNone/>
            </a:pPr>
            <a:endParaRPr lang="en-US" altLang="zh-TW" smtClean="0"/>
          </a:p>
        </p:txBody>
      </p:sp>
      <p:sp>
        <p:nvSpPr>
          <p:cNvPr id="27651"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27652" name="Group 4"/>
          <p:cNvGrpSpPr>
            <a:grpSpLocks/>
          </p:cNvGrpSpPr>
          <p:nvPr/>
        </p:nvGrpSpPr>
        <p:grpSpPr bwMode="auto">
          <a:xfrm>
            <a:off x="4227513" y="1785938"/>
            <a:ext cx="825500" cy="914400"/>
            <a:chOff x="1920" y="768"/>
            <a:chExt cx="480" cy="576"/>
          </a:xfrm>
        </p:grpSpPr>
        <p:sp>
          <p:nvSpPr>
            <p:cNvPr id="27683"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4"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5"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6"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7"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7653" name="Group 10"/>
          <p:cNvGrpSpPr>
            <a:grpSpLocks/>
          </p:cNvGrpSpPr>
          <p:nvPr/>
        </p:nvGrpSpPr>
        <p:grpSpPr bwMode="auto">
          <a:xfrm>
            <a:off x="4227513" y="2700338"/>
            <a:ext cx="825500" cy="914400"/>
            <a:chOff x="1920" y="1344"/>
            <a:chExt cx="480" cy="576"/>
          </a:xfrm>
        </p:grpSpPr>
        <p:sp>
          <p:nvSpPr>
            <p:cNvPr id="27678"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79"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0"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1"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2"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7654"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55"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56"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27657"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58"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59"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60"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7661"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7662"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7663"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27664"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27665"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27666"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67"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68"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27669"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27670"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71"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72"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27673"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27674"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75"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27676" name="Rectangle 38"/>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Functional Specification</a:t>
            </a:r>
          </a:p>
        </p:txBody>
      </p:sp>
      <p:sp>
        <p:nvSpPr>
          <p:cNvPr id="27677"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2AECBCF3-EC7E-4683-9364-DCD3B514C051}" type="slidenum">
              <a:rPr lang="zh-TW" altLang="en-US" sz="1400">
                <a:latin typeface="Arial" pitchFamily="34" charset="0"/>
              </a:rPr>
              <a:pPr algn="r"/>
              <a:t>21</a:t>
            </a:fld>
            <a:endParaRPr lang="zh-TW" altLang="zh-TW" sz="1400">
              <a:latin typeface="Arial"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42950" y="41275"/>
            <a:ext cx="8420100" cy="901700"/>
          </a:xfrm>
        </p:spPr>
        <p:txBody>
          <a:bodyPr/>
          <a:lstStyle/>
          <a:p>
            <a:r>
              <a:rPr lang="en-US" altLang="zh-TW" sz="5000" smtClean="0"/>
              <a:t>Overflow</a:t>
            </a:r>
          </a:p>
        </p:txBody>
      </p:sp>
      <p:sp>
        <p:nvSpPr>
          <p:cNvPr id="28675" name="Rectangle 3"/>
          <p:cNvSpPr>
            <a:spLocks noGrp="1" noChangeArrowheads="1"/>
          </p:cNvSpPr>
          <p:nvPr>
            <p:ph type="body" idx="1"/>
          </p:nvPr>
        </p:nvSpPr>
        <p:spPr/>
        <p:txBody>
          <a:bodyPr/>
          <a:lstStyle/>
          <a:p>
            <a:pPr marL="285750" indent="-285750">
              <a:buFont typeface="Wingdings" pitchFamily="2" charset="2"/>
              <a:buNone/>
            </a:pPr>
            <a:r>
              <a:rPr lang="zh-TW" altLang="en-US" sz="2800" smtClean="0"/>
              <a:t>	</a:t>
            </a:r>
            <a:r>
              <a:rPr lang="en-US" altLang="zh-TW" sz="2000" smtClean="0"/>
              <a:t>Decimal	Binary		Decimal	2’s complement</a:t>
            </a:r>
          </a:p>
          <a:p>
            <a:pPr marL="285750" indent="-285750">
              <a:buFont typeface="Wingdings" pitchFamily="2" charset="2"/>
              <a:buNone/>
            </a:pPr>
            <a:r>
              <a:rPr lang="en-US" altLang="zh-TW" sz="2000" smtClean="0"/>
              <a:t>	      0		 0000		      0			0000</a:t>
            </a:r>
          </a:p>
          <a:p>
            <a:pPr marL="285750" indent="-285750">
              <a:buFont typeface="Wingdings" pitchFamily="2" charset="2"/>
              <a:buNone/>
            </a:pPr>
            <a:r>
              <a:rPr lang="en-US" altLang="zh-TW" sz="2000" smtClean="0"/>
              <a:t>	      1		 0001		     -1			1111</a:t>
            </a:r>
          </a:p>
          <a:p>
            <a:pPr marL="285750" indent="-285750">
              <a:buFont typeface="Wingdings" pitchFamily="2" charset="2"/>
              <a:buNone/>
            </a:pPr>
            <a:r>
              <a:rPr lang="en-US" altLang="zh-TW" sz="2000" smtClean="0"/>
              <a:t>	      2		 0010		     -2			1110</a:t>
            </a:r>
          </a:p>
          <a:p>
            <a:pPr marL="285750" indent="-285750">
              <a:buFont typeface="Wingdings" pitchFamily="2" charset="2"/>
              <a:buNone/>
            </a:pPr>
            <a:r>
              <a:rPr lang="en-US" altLang="zh-TW" sz="2000" smtClean="0"/>
              <a:t>	      3		 0011		     -3			1101</a:t>
            </a:r>
          </a:p>
          <a:p>
            <a:pPr marL="285750" indent="-285750">
              <a:buFont typeface="Wingdings" pitchFamily="2" charset="2"/>
              <a:buNone/>
            </a:pPr>
            <a:r>
              <a:rPr lang="en-US" altLang="zh-TW" sz="2000" smtClean="0"/>
              <a:t>	      4		 0100		     -4			1100</a:t>
            </a:r>
          </a:p>
          <a:p>
            <a:pPr marL="285750" indent="-285750">
              <a:buFont typeface="Wingdings" pitchFamily="2" charset="2"/>
              <a:buNone/>
            </a:pPr>
            <a:r>
              <a:rPr lang="en-US" altLang="zh-TW" sz="2000" smtClean="0"/>
              <a:t>	      5		 0101		     -5			1011</a:t>
            </a:r>
          </a:p>
          <a:p>
            <a:pPr marL="285750" indent="-285750">
              <a:buFont typeface="Wingdings" pitchFamily="2" charset="2"/>
              <a:buNone/>
            </a:pPr>
            <a:r>
              <a:rPr lang="en-US" altLang="zh-TW" sz="2000" smtClean="0"/>
              <a:t>	      6		 0110		     -6			1010</a:t>
            </a:r>
          </a:p>
          <a:p>
            <a:pPr marL="285750" indent="-285750">
              <a:buFont typeface="Wingdings" pitchFamily="2" charset="2"/>
              <a:buNone/>
            </a:pPr>
            <a:r>
              <a:rPr lang="en-US" altLang="zh-TW" sz="2000" smtClean="0"/>
              <a:t>	      7		 0111		     -7			1001</a:t>
            </a:r>
          </a:p>
          <a:p>
            <a:pPr marL="285750" indent="-285750">
              <a:buFont typeface="Wingdings" pitchFamily="2" charset="2"/>
              <a:buNone/>
            </a:pPr>
            <a:r>
              <a:rPr lang="en-US" altLang="zh-TW" sz="2000" smtClean="0"/>
              <a:t>					     -8			1000</a:t>
            </a:r>
          </a:p>
          <a:p>
            <a:pPr marL="285750" indent="-285750">
              <a:buFont typeface="Wingdings" pitchFamily="2" charset="2"/>
              <a:buNone/>
            </a:pPr>
            <a:r>
              <a:rPr lang="en-US" altLang="zh-TW" smtClean="0"/>
              <a:t>Ex:  7  +  3  =  10   but ...        - 4  -  5  =  - 9    but  …</a:t>
            </a:r>
          </a:p>
          <a:p>
            <a:pPr marL="285750" indent="-285750">
              <a:buFont typeface="Wingdings" pitchFamily="2" charset="2"/>
              <a:buNone/>
            </a:pPr>
            <a:r>
              <a:rPr lang="en-US" altLang="zh-TW" sz="1800" smtClean="0"/>
              <a:t>         </a:t>
            </a:r>
            <a:r>
              <a:rPr lang="en-US" altLang="zh-TW" sz="2000" smtClean="0"/>
              <a:t>0     1     1     1                             1     0     0     0</a:t>
            </a:r>
          </a:p>
          <a:p>
            <a:pPr marL="285750" indent="-285750">
              <a:buFont typeface="Wingdings" pitchFamily="2" charset="2"/>
              <a:buNone/>
            </a:pPr>
            <a:r>
              <a:rPr lang="en-US" altLang="zh-TW" sz="2000" smtClean="0"/>
              <a:t>               0     1     1     1     7                      1     1     0     0    -4</a:t>
            </a:r>
          </a:p>
          <a:p>
            <a:pPr marL="285750" indent="-285750">
              <a:buFont typeface="Wingdings" pitchFamily="2" charset="2"/>
              <a:buNone/>
            </a:pPr>
            <a:r>
              <a:rPr lang="en-US" altLang="zh-TW" sz="2000" smtClean="0"/>
              <a:t>    +         0     0     1     1     3            +        1     0     1     1    -5</a:t>
            </a:r>
          </a:p>
          <a:p>
            <a:pPr marL="285750" indent="-285750">
              <a:buFont typeface="Wingdings" pitchFamily="2" charset="2"/>
              <a:buNone/>
            </a:pPr>
            <a:r>
              <a:rPr lang="en-US" altLang="zh-TW" sz="2000" smtClean="0"/>
              <a:t>               1     0     1     0    </a:t>
            </a:r>
            <a:r>
              <a:rPr lang="en-US" altLang="zh-TW" sz="2000" smtClean="0">
                <a:solidFill>
                  <a:srgbClr val="008000"/>
                </a:solidFill>
              </a:rPr>
              <a:t>-6</a:t>
            </a:r>
            <a:r>
              <a:rPr lang="en-US" altLang="zh-TW" sz="2000" smtClean="0">
                <a:solidFill>
                  <a:schemeClr val="hlink"/>
                </a:solidFill>
              </a:rPr>
              <a:t>                      </a:t>
            </a:r>
            <a:r>
              <a:rPr lang="en-US" altLang="zh-TW" sz="2000" smtClean="0"/>
              <a:t>0     1     1</a:t>
            </a:r>
            <a:r>
              <a:rPr lang="en-US" altLang="zh-TW" sz="2000" smtClean="0">
                <a:solidFill>
                  <a:schemeClr val="hlink"/>
                </a:solidFill>
              </a:rPr>
              <a:t>     </a:t>
            </a:r>
            <a:r>
              <a:rPr lang="en-US" altLang="zh-TW" sz="2000" smtClean="0"/>
              <a:t>1</a:t>
            </a:r>
            <a:r>
              <a:rPr lang="en-US" altLang="zh-TW" sz="2000" smtClean="0">
                <a:solidFill>
                  <a:schemeClr val="hlink"/>
                </a:solidFill>
              </a:rPr>
              <a:t>    </a:t>
            </a:r>
            <a:r>
              <a:rPr lang="en-US" altLang="zh-TW" sz="2000" smtClean="0">
                <a:solidFill>
                  <a:srgbClr val="008000"/>
                </a:solidFill>
              </a:rPr>
              <a:t> 7</a:t>
            </a:r>
          </a:p>
        </p:txBody>
      </p:sp>
      <p:sp>
        <p:nvSpPr>
          <p:cNvPr id="28676" name="Line 4"/>
          <p:cNvSpPr>
            <a:spLocks noChangeShapeType="1"/>
          </p:cNvSpPr>
          <p:nvPr/>
        </p:nvSpPr>
        <p:spPr bwMode="auto">
          <a:xfrm>
            <a:off x="1073150" y="5891213"/>
            <a:ext cx="30702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77" name="Line 5"/>
          <p:cNvSpPr>
            <a:spLocks noChangeShapeType="1"/>
          </p:cNvSpPr>
          <p:nvPr/>
        </p:nvSpPr>
        <p:spPr bwMode="auto">
          <a:xfrm flipH="1" flipV="1">
            <a:off x="1485900" y="5094288"/>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78" name="Line 6"/>
          <p:cNvSpPr>
            <a:spLocks noChangeShapeType="1"/>
          </p:cNvSpPr>
          <p:nvPr/>
        </p:nvSpPr>
        <p:spPr bwMode="auto">
          <a:xfrm flipH="1" flipV="1">
            <a:off x="2063750" y="51054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79" name="Line 7"/>
          <p:cNvSpPr>
            <a:spLocks noChangeShapeType="1"/>
          </p:cNvSpPr>
          <p:nvPr/>
        </p:nvSpPr>
        <p:spPr bwMode="auto">
          <a:xfrm flipH="1" flipV="1">
            <a:off x="2559050" y="51054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0" name="Line 8"/>
          <p:cNvSpPr>
            <a:spLocks noChangeShapeType="1"/>
          </p:cNvSpPr>
          <p:nvPr/>
        </p:nvSpPr>
        <p:spPr bwMode="auto">
          <a:xfrm flipH="1" flipV="1">
            <a:off x="3136900" y="51054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1" name="Line 9"/>
          <p:cNvSpPr>
            <a:spLocks noChangeShapeType="1"/>
          </p:cNvSpPr>
          <p:nvPr/>
        </p:nvSpPr>
        <p:spPr bwMode="auto">
          <a:xfrm>
            <a:off x="4813300" y="5902325"/>
            <a:ext cx="30289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2" name="Line 10"/>
          <p:cNvSpPr>
            <a:spLocks noChangeShapeType="1"/>
          </p:cNvSpPr>
          <p:nvPr/>
        </p:nvSpPr>
        <p:spPr bwMode="auto">
          <a:xfrm flipH="1" flipV="1">
            <a:off x="5173663" y="51054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3" name="Line 11"/>
          <p:cNvSpPr>
            <a:spLocks noChangeShapeType="1"/>
          </p:cNvSpPr>
          <p:nvPr/>
        </p:nvSpPr>
        <p:spPr bwMode="auto">
          <a:xfrm flipH="1" flipV="1">
            <a:off x="5751513" y="51165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4" name="Line 12"/>
          <p:cNvSpPr>
            <a:spLocks noChangeShapeType="1"/>
          </p:cNvSpPr>
          <p:nvPr/>
        </p:nvSpPr>
        <p:spPr bwMode="auto">
          <a:xfrm flipH="1" flipV="1">
            <a:off x="6246813" y="51165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5" name="Line 13"/>
          <p:cNvSpPr>
            <a:spLocks noChangeShapeType="1"/>
          </p:cNvSpPr>
          <p:nvPr/>
        </p:nvSpPr>
        <p:spPr bwMode="auto">
          <a:xfrm flipH="1" flipV="1">
            <a:off x="6824663" y="51165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F12BF33D-B876-473D-B1DF-6699A1B84050}" type="slidenum">
              <a:rPr lang="zh-TW" altLang="en-US" sz="1400" smtClean="0">
                <a:latin typeface="Arial" pitchFamily="34" charset="0"/>
              </a:rPr>
              <a:pPr/>
              <a:t>22</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42950" y="41275"/>
            <a:ext cx="8420100" cy="901700"/>
          </a:xfrm>
        </p:spPr>
        <p:txBody>
          <a:bodyPr/>
          <a:lstStyle/>
          <a:p>
            <a:r>
              <a:rPr lang="en-US" altLang="zh-TW" sz="5000" smtClean="0"/>
              <a:t>Overflow Detection</a:t>
            </a:r>
          </a:p>
        </p:txBody>
      </p:sp>
      <p:sp>
        <p:nvSpPr>
          <p:cNvPr id="29699" name="Rectangle 3"/>
          <p:cNvSpPr>
            <a:spLocks noGrp="1" noChangeArrowheads="1"/>
          </p:cNvSpPr>
          <p:nvPr>
            <p:ph type="body" idx="1"/>
          </p:nvPr>
        </p:nvSpPr>
        <p:spPr/>
        <p:txBody>
          <a:bodyPr/>
          <a:lstStyle/>
          <a:p>
            <a:r>
              <a:rPr lang="en-US" altLang="zh-TW" smtClean="0"/>
              <a:t>Overflow: result too big/small to represent</a:t>
            </a:r>
            <a:endParaRPr lang="en-US" altLang="zh-TW" sz="2000" smtClean="0"/>
          </a:p>
          <a:p>
            <a:pPr lvl="1"/>
            <a:r>
              <a:rPr lang="en-US" altLang="zh-TW" smtClean="0"/>
              <a:t>-8 </a:t>
            </a:r>
            <a:r>
              <a:rPr lang="en-US" altLang="zh-TW" smtClean="0">
                <a:sym typeface="Symbol" pitchFamily="18" charset="2"/>
              </a:rPr>
              <a:t></a:t>
            </a:r>
            <a:r>
              <a:rPr lang="en-US" altLang="zh-TW" smtClean="0"/>
              <a:t> 4-bit binary number </a:t>
            </a:r>
            <a:r>
              <a:rPr lang="en-US" altLang="zh-TW" smtClean="0">
                <a:sym typeface="Symbol" pitchFamily="18" charset="2"/>
              </a:rPr>
              <a:t></a:t>
            </a:r>
            <a:r>
              <a:rPr lang="en-US" altLang="zh-TW" smtClean="0"/>
              <a:t> 7</a:t>
            </a:r>
          </a:p>
          <a:p>
            <a:pPr lvl="1"/>
            <a:r>
              <a:rPr lang="en-US" altLang="zh-TW" smtClean="0"/>
              <a:t>When adding operands with different signs, overflow cannot occur!</a:t>
            </a:r>
            <a:endParaRPr lang="en-US" altLang="zh-TW" sz="2000" smtClean="0"/>
          </a:p>
          <a:p>
            <a:pPr lvl="1"/>
            <a:r>
              <a:rPr lang="en-US" altLang="zh-TW" smtClean="0"/>
              <a:t>Overflow occurs when adding:</a:t>
            </a:r>
            <a:endParaRPr lang="en-US" altLang="zh-TW" sz="2000" smtClean="0"/>
          </a:p>
          <a:p>
            <a:pPr lvl="2">
              <a:lnSpc>
                <a:spcPct val="80000"/>
              </a:lnSpc>
            </a:pPr>
            <a:r>
              <a:rPr lang="en-US" altLang="zh-TW" smtClean="0"/>
              <a:t>2 positive numbers and the sum is negative</a:t>
            </a:r>
          </a:p>
          <a:p>
            <a:pPr lvl="2">
              <a:lnSpc>
                <a:spcPct val="80000"/>
              </a:lnSpc>
            </a:pPr>
            <a:r>
              <a:rPr lang="en-US" altLang="zh-TW" smtClean="0"/>
              <a:t>2 negative numbers and the sum is positive</a:t>
            </a:r>
          </a:p>
          <a:p>
            <a:pPr lvl="2">
              <a:lnSpc>
                <a:spcPct val="80000"/>
              </a:lnSpc>
              <a:buClr>
                <a:schemeClr val="tx1"/>
              </a:buClr>
              <a:buSzPct val="120000"/>
              <a:buFont typeface="Monotype Sorts" pitchFamily="2" charset="2"/>
              <a:buNone/>
            </a:pPr>
            <a:r>
              <a:rPr lang="en-US" altLang="zh-TW" smtClean="0"/>
              <a:t>=&gt; sign bit is set with the value of the result</a:t>
            </a:r>
          </a:p>
          <a:p>
            <a:pPr lvl="1"/>
            <a:r>
              <a:rPr lang="en-US" altLang="zh-TW" smtClean="0"/>
              <a:t>Overflow if: </a:t>
            </a:r>
            <a:r>
              <a:rPr lang="en-US" altLang="zh-TW" u="sng" smtClean="0"/>
              <a:t>Carry into MSB </a:t>
            </a:r>
            <a:r>
              <a:rPr lang="en-US" altLang="zh-TW" u="sng" smtClean="0">
                <a:sym typeface="Symbol" pitchFamily="18" charset="2"/>
              </a:rPr>
              <a:t> </a:t>
            </a:r>
            <a:r>
              <a:rPr lang="en-US" altLang="zh-TW" u="sng" smtClean="0"/>
              <a:t>Carry out of MSB</a:t>
            </a:r>
            <a:r>
              <a:rPr lang="en-US" altLang="zh-TW" smtClean="0">
                <a:solidFill>
                  <a:srgbClr val="FF3300"/>
                </a:solidFill>
              </a:rPr>
              <a:t/>
            </a:r>
            <a:br>
              <a:rPr lang="en-US" altLang="zh-TW" smtClean="0">
                <a:solidFill>
                  <a:srgbClr val="FF3300"/>
                </a:solidFill>
              </a:rPr>
            </a:br>
            <a:endParaRPr lang="en-US" altLang="zh-TW" smtClean="0"/>
          </a:p>
          <a:p>
            <a:pPr>
              <a:buFont typeface="Wingdings" pitchFamily="2" charset="2"/>
              <a:buNone/>
            </a:pPr>
            <a:r>
              <a:rPr lang="en-US" altLang="zh-TW" sz="1800" smtClean="0"/>
              <a:t>        </a:t>
            </a:r>
            <a:r>
              <a:rPr lang="en-US" altLang="zh-TW" sz="2200" smtClean="0">
                <a:solidFill>
                  <a:schemeClr val="accent1"/>
                </a:solidFill>
              </a:rPr>
              <a:t>0     1</a:t>
            </a:r>
            <a:r>
              <a:rPr lang="en-US" altLang="zh-TW" sz="2200" smtClean="0"/>
              <a:t>     1     1                             </a:t>
            </a:r>
            <a:r>
              <a:rPr lang="en-US" altLang="zh-TW" sz="2200" smtClean="0">
                <a:solidFill>
                  <a:schemeClr val="accent1"/>
                </a:solidFill>
              </a:rPr>
              <a:t>1     0</a:t>
            </a:r>
            <a:r>
              <a:rPr lang="en-US" altLang="zh-TW" sz="2200" smtClean="0"/>
              <a:t>     0     0</a:t>
            </a:r>
          </a:p>
          <a:p>
            <a:pPr>
              <a:buFont typeface="Wingdings" pitchFamily="2" charset="2"/>
              <a:buNone/>
            </a:pPr>
            <a:r>
              <a:rPr lang="en-US" altLang="zh-TW" sz="2200" smtClean="0"/>
              <a:t>               0     1     1     1     7                      1     1     0     0    -4</a:t>
            </a:r>
          </a:p>
          <a:p>
            <a:pPr>
              <a:buFont typeface="Wingdings" pitchFamily="2" charset="2"/>
              <a:buNone/>
            </a:pPr>
            <a:r>
              <a:rPr lang="en-US" altLang="zh-TW" sz="2200" smtClean="0"/>
              <a:t>    +         0     0     1     1     3            +        1     0     1     1    -5</a:t>
            </a:r>
          </a:p>
          <a:p>
            <a:pPr>
              <a:buFont typeface="Wingdings" pitchFamily="2" charset="2"/>
              <a:buNone/>
            </a:pPr>
            <a:r>
              <a:rPr lang="en-US" altLang="zh-TW" sz="2200" smtClean="0"/>
              <a:t>               1     0     1     0   </a:t>
            </a:r>
            <a:r>
              <a:rPr lang="en-US" altLang="zh-TW" sz="2200" smtClean="0">
                <a:solidFill>
                  <a:srgbClr val="008000"/>
                </a:solidFill>
              </a:rPr>
              <a:t> -6</a:t>
            </a:r>
            <a:r>
              <a:rPr lang="en-US" altLang="zh-TW" sz="2200" smtClean="0">
                <a:solidFill>
                  <a:schemeClr val="hlink"/>
                </a:solidFill>
              </a:rPr>
              <a:t>                      </a:t>
            </a:r>
            <a:r>
              <a:rPr lang="en-US" altLang="zh-TW" sz="2200" smtClean="0"/>
              <a:t>0     1     1     1</a:t>
            </a:r>
            <a:r>
              <a:rPr lang="en-US" altLang="zh-TW" sz="2200" smtClean="0">
                <a:solidFill>
                  <a:schemeClr val="hlink"/>
                </a:solidFill>
              </a:rPr>
              <a:t>     </a:t>
            </a:r>
            <a:r>
              <a:rPr lang="en-US" altLang="zh-TW" sz="2200" smtClean="0">
                <a:solidFill>
                  <a:srgbClr val="008000"/>
                </a:solidFill>
              </a:rPr>
              <a:t>7</a:t>
            </a:r>
          </a:p>
        </p:txBody>
      </p:sp>
      <p:sp>
        <p:nvSpPr>
          <p:cNvPr id="29700" name="Line 4"/>
          <p:cNvSpPr>
            <a:spLocks noChangeShapeType="1"/>
          </p:cNvSpPr>
          <p:nvPr/>
        </p:nvSpPr>
        <p:spPr bwMode="auto">
          <a:xfrm>
            <a:off x="1073150" y="5562600"/>
            <a:ext cx="27241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1" name="Line 5"/>
          <p:cNvSpPr>
            <a:spLocks noChangeShapeType="1"/>
          </p:cNvSpPr>
          <p:nvPr/>
        </p:nvSpPr>
        <p:spPr bwMode="auto">
          <a:xfrm flipH="1" flipV="1">
            <a:off x="1485900" y="4708525"/>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2" name="Line 6"/>
          <p:cNvSpPr>
            <a:spLocks noChangeShapeType="1"/>
          </p:cNvSpPr>
          <p:nvPr/>
        </p:nvSpPr>
        <p:spPr bwMode="auto">
          <a:xfrm flipH="1" flipV="1">
            <a:off x="2063750" y="4719638"/>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3" name="Line 7"/>
          <p:cNvSpPr>
            <a:spLocks noChangeShapeType="1"/>
          </p:cNvSpPr>
          <p:nvPr/>
        </p:nvSpPr>
        <p:spPr bwMode="auto">
          <a:xfrm flipH="1" flipV="1">
            <a:off x="2559050" y="4719638"/>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4" name="Line 8"/>
          <p:cNvSpPr>
            <a:spLocks noChangeShapeType="1"/>
          </p:cNvSpPr>
          <p:nvPr/>
        </p:nvSpPr>
        <p:spPr bwMode="auto">
          <a:xfrm flipH="1" flipV="1">
            <a:off x="3136900" y="4719638"/>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5" name="Line 9"/>
          <p:cNvSpPr>
            <a:spLocks noChangeShapeType="1"/>
          </p:cNvSpPr>
          <p:nvPr/>
        </p:nvSpPr>
        <p:spPr bwMode="auto">
          <a:xfrm>
            <a:off x="5160963" y="5573713"/>
            <a:ext cx="27241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6" name="Line 10"/>
          <p:cNvSpPr>
            <a:spLocks noChangeShapeType="1"/>
          </p:cNvSpPr>
          <p:nvPr/>
        </p:nvSpPr>
        <p:spPr bwMode="auto">
          <a:xfrm flipH="1" flipV="1">
            <a:off x="5616575" y="47625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7" name="Line 11"/>
          <p:cNvSpPr>
            <a:spLocks noChangeShapeType="1"/>
          </p:cNvSpPr>
          <p:nvPr/>
        </p:nvSpPr>
        <p:spPr bwMode="auto">
          <a:xfrm flipH="1" flipV="1">
            <a:off x="6194425" y="47736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8" name="Line 12"/>
          <p:cNvSpPr>
            <a:spLocks noChangeShapeType="1"/>
          </p:cNvSpPr>
          <p:nvPr/>
        </p:nvSpPr>
        <p:spPr bwMode="auto">
          <a:xfrm flipH="1" flipV="1">
            <a:off x="6689725" y="47736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9" name="Line 13"/>
          <p:cNvSpPr>
            <a:spLocks noChangeShapeType="1"/>
          </p:cNvSpPr>
          <p:nvPr/>
        </p:nvSpPr>
        <p:spPr bwMode="auto">
          <a:xfrm flipH="1" flipV="1">
            <a:off x="7267575" y="47736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10" name="Rectangle 14"/>
          <p:cNvSpPr>
            <a:spLocks noChangeArrowheads="1"/>
          </p:cNvSpPr>
          <p:nvPr/>
        </p:nvSpPr>
        <p:spPr bwMode="auto">
          <a:xfrm>
            <a:off x="1238250" y="4438650"/>
            <a:ext cx="990600" cy="457200"/>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11" name="Rectangle 15"/>
          <p:cNvSpPr>
            <a:spLocks noChangeArrowheads="1"/>
          </p:cNvSpPr>
          <p:nvPr/>
        </p:nvSpPr>
        <p:spPr bwMode="auto">
          <a:xfrm>
            <a:off x="5283200" y="4452938"/>
            <a:ext cx="990600" cy="457200"/>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1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1B2081E5-C8AA-4A1F-986F-DA40B9A238B7}" type="slidenum">
              <a:rPr lang="zh-TW" altLang="en-US" sz="1400" smtClean="0">
                <a:latin typeface="Arial" pitchFamily="34" charset="0"/>
              </a:rPr>
              <a:pPr/>
              <a:t>23</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055688" y="23622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30723" name="Rectangle 3"/>
          <p:cNvSpPr>
            <a:spLocks noChangeArrowheads="1"/>
          </p:cNvSpPr>
          <p:nvPr/>
        </p:nvSpPr>
        <p:spPr bwMode="auto">
          <a:xfrm>
            <a:off x="1055688" y="27432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30724" name="Rectangle 4"/>
          <p:cNvSpPr>
            <a:spLocks noChangeArrowheads="1"/>
          </p:cNvSpPr>
          <p:nvPr/>
        </p:nvSpPr>
        <p:spPr bwMode="auto">
          <a:xfrm>
            <a:off x="1995488" y="2439988"/>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25" name="Rectangle 5"/>
          <p:cNvSpPr>
            <a:spLocks noChangeArrowheads="1"/>
          </p:cNvSpPr>
          <p:nvPr/>
        </p:nvSpPr>
        <p:spPr bwMode="auto">
          <a:xfrm>
            <a:off x="2209800" y="2438400"/>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0726" name="Line 6"/>
          <p:cNvSpPr>
            <a:spLocks noChangeShapeType="1"/>
          </p:cNvSpPr>
          <p:nvPr/>
        </p:nvSpPr>
        <p:spPr bwMode="auto">
          <a:xfrm>
            <a:off x="3136900" y="2655888"/>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27" name="Line 7"/>
          <p:cNvSpPr>
            <a:spLocks noChangeShapeType="1"/>
          </p:cNvSpPr>
          <p:nvPr/>
        </p:nvSpPr>
        <p:spPr bwMode="auto">
          <a:xfrm>
            <a:off x="1403350" y="25796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28" name="Line 8"/>
          <p:cNvSpPr>
            <a:spLocks noChangeShapeType="1"/>
          </p:cNvSpPr>
          <p:nvPr/>
        </p:nvSpPr>
        <p:spPr bwMode="auto">
          <a:xfrm>
            <a:off x="1403350" y="28082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29" name="Rectangle 9"/>
          <p:cNvSpPr>
            <a:spLocks noChangeArrowheads="1"/>
          </p:cNvSpPr>
          <p:nvPr/>
        </p:nvSpPr>
        <p:spPr bwMode="auto">
          <a:xfrm>
            <a:off x="3614738" y="2514600"/>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Result0</a:t>
            </a:r>
          </a:p>
        </p:txBody>
      </p:sp>
      <p:sp>
        <p:nvSpPr>
          <p:cNvPr id="30730" name="Line 10"/>
          <p:cNvSpPr>
            <a:spLocks noChangeShapeType="1"/>
          </p:cNvSpPr>
          <p:nvPr/>
        </p:nvSpPr>
        <p:spPr bwMode="auto">
          <a:xfrm>
            <a:off x="2559050" y="20462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31" name="Rectangle 11"/>
          <p:cNvSpPr>
            <a:spLocks noChangeArrowheads="1"/>
          </p:cNvSpPr>
          <p:nvPr/>
        </p:nvSpPr>
        <p:spPr bwMode="auto">
          <a:xfrm>
            <a:off x="1385888" y="19050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CarryIn0</a:t>
            </a:r>
          </a:p>
        </p:txBody>
      </p:sp>
      <p:sp>
        <p:nvSpPr>
          <p:cNvPr id="30732" name="Rectangle 12"/>
          <p:cNvSpPr>
            <a:spLocks noChangeArrowheads="1"/>
          </p:cNvSpPr>
          <p:nvPr/>
        </p:nvSpPr>
        <p:spPr bwMode="auto">
          <a:xfrm>
            <a:off x="2624138" y="2884488"/>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CarryOut0</a:t>
            </a:r>
          </a:p>
        </p:txBody>
      </p:sp>
      <p:sp>
        <p:nvSpPr>
          <p:cNvPr id="30733" name="Rectangle 13"/>
          <p:cNvSpPr>
            <a:spLocks noChangeArrowheads="1"/>
          </p:cNvSpPr>
          <p:nvPr/>
        </p:nvSpPr>
        <p:spPr bwMode="auto">
          <a:xfrm>
            <a:off x="1055688" y="32766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a:t>
            </a:r>
          </a:p>
        </p:txBody>
      </p:sp>
      <p:sp>
        <p:nvSpPr>
          <p:cNvPr id="30734" name="Rectangle 14"/>
          <p:cNvSpPr>
            <a:spLocks noChangeArrowheads="1"/>
          </p:cNvSpPr>
          <p:nvPr/>
        </p:nvSpPr>
        <p:spPr bwMode="auto">
          <a:xfrm>
            <a:off x="1055688" y="36576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a:t>
            </a:r>
          </a:p>
        </p:txBody>
      </p:sp>
      <p:sp>
        <p:nvSpPr>
          <p:cNvPr id="30735" name="Rectangle 15"/>
          <p:cNvSpPr>
            <a:spLocks noChangeArrowheads="1"/>
          </p:cNvSpPr>
          <p:nvPr/>
        </p:nvSpPr>
        <p:spPr bwMode="auto">
          <a:xfrm>
            <a:off x="1995488" y="3354388"/>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36" name="Rectangle 16"/>
          <p:cNvSpPr>
            <a:spLocks noChangeArrowheads="1"/>
          </p:cNvSpPr>
          <p:nvPr/>
        </p:nvSpPr>
        <p:spPr bwMode="auto">
          <a:xfrm>
            <a:off x="2209800" y="3352800"/>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0737" name="Line 17"/>
          <p:cNvSpPr>
            <a:spLocks noChangeShapeType="1"/>
          </p:cNvSpPr>
          <p:nvPr/>
        </p:nvSpPr>
        <p:spPr bwMode="auto">
          <a:xfrm>
            <a:off x="3136900" y="3570288"/>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38" name="Line 18"/>
          <p:cNvSpPr>
            <a:spLocks noChangeShapeType="1"/>
          </p:cNvSpPr>
          <p:nvPr/>
        </p:nvSpPr>
        <p:spPr bwMode="auto">
          <a:xfrm>
            <a:off x="1403350" y="34940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39" name="Line 19"/>
          <p:cNvSpPr>
            <a:spLocks noChangeShapeType="1"/>
          </p:cNvSpPr>
          <p:nvPr/>
        </p:nvSpPr>
        <p:spPr bwMode="auto">
          <a:xfrm>
            <a:off x="1403350" y="37226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40" name="Rectangle 20"/>
          <p:cNvSpPr>
            <a:spLocks noChangeArrowheads="1"/>
          </p:cNvSpPr>
          <p:nvPr/>
        </p:nvSpPr>
        <p:spPr bwMode="auto">
          <a:xfrm>
            <a:off x="3614738" y="3429000"/>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a:t>
            </a:r>
          </a:p>
        </p:txBody>
      </p:sp>
      <p:sp>
        <p:nvSpPr>
          <p:cNvPr id="30741" name="Line 21"/>
          <p:cNvSpPr>
            <a:spLocks noChangeShapeType="1"/>
          </p:cNvSpPr>
          <p:nvPr/>
        </p:nvSpPr>
        <p:spPr bwMode="auto">
          <a:xfrm>
            <a:off x="2559050" y="29606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42" name="Rectangle 22"/>
          <p:cNvSpPr>
            <a:spLocks noChangeArrowheads="1"/>
          </p:cNvSpPr>
          <p:nvPr/>
        </p:nvSpPr>
        <p:spPr bwMode="auto">
          <a:xfrm>
            <a:off x="1466850" y="30480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CarryIn1</a:t>
            </a:r>
          </a:p>
        </p:txBody>
      </p:sp>
      <p:sp>
        <p:nvSpPr>
          <p:cNvPr id="30743" name="Rectangle 23"/>
          <p:cNvSpPr>
            <a:spLocks noChangeArrowheads="1"/>
          </p:cNvSpPr>
          <p:nvPr/>
        </p:nvSpPr>
        <p:spPr bwMode="auto">
          <a:xfrm>
            <a:off x="2624138" y="3798888"/>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CarryOut1</a:t>
            </a:r>
          </a:p>
        </p:txBody>
      </p:sp>
      <p:sp>
        <p:nvSpPr>
          <p:cNvPr id="30744" name="Rectangle 24"/>
          <p:cNvSpPr>
            <a:spLocks noChangeArrowheads="1"/>
          </p:cNvSpPr>
          <p:nvPr/>
        </p:nvSpPr>
        <p:spPr bwMode="auto">
          <a:xfrm>
            <a:off x="1055688" y="41910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a:t>
            </a:r>
          </a:p>
        </p:txBody>
      </p:sp>
      <p:sp>
        <p:nvSpPr>
          <p:cNvPr id="30745" name="Rectangle 25"/>
          <p:cNvSpPr>
            <a:spLocks noChangeArrowheads="1"/>
          </p:cNvSpPr>
          <p:nvPr/>
        </p:nvSpPr>
        <p:spPr bwMode="auto">
          <a:xfrm>
            <a:off x="1055688" y="45720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a:t>
            </a:r>
          </a:p>
        </p:txBody>
      </p:sp>
      <p:sp>
        <p:nvSpPr>
          <p:cNvPr id="30746" name="Rectangle 26"/>
          <p:cNvSpPr>
            <a:spLocks noChangeArrowheads="1"/>
          </p:cNvSpPr>
          <p:nvPr/>
        </p:nvSpPr>
        <p:spPr bwMode="auto">
          <a:xfrm>
            <a:off x="1995488" y="4268788"/>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47" name="Rectangle 27"/>
          <p:cNvSpPr>
            <a:spLocks noChangeArrowheads="1"/>
          </p:cNvSpPr>
          <p:nvPr/>
        </p:nvSpPr>
        <p:spPr bwMode="auto">
          <a:xfrm>
            <a:off x="2209800" y="4267200"/>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0748" name="Line 28"/>
          <p:cNvSpPr>
            <a:spLocks noChangeShapeType="1"/>
          </p:cNvSpPr>
          <p:nvPr/>
        </p:nvSpPr>
        <p:spPr bwMode="auto">
          <a:xfrm>
            <a:off x="3136900" y="4484688"/>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49" name="Line 29"/>
          <p:cNvSpPr>
            <a:spLocks noChangeShapeType="1"/>
          </p:cNvSpPr>
          <p:nvPr/>
        </p:nvSpPr>
        <p:spPr bwMode="auto">
          <a:xfrm>
            <a:off x="1403350" y="44084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50" name="Line 30"/>
          <p:cNvSpPr>
            <a:spLocks noChangeShapeType="1"/>
          </p:cNvSpPr>
          <p:nvPr/>
        </p:nvSpPr>
        <p:spPr bwMode="auto">
          <a:xfrm>
            <a:off x="1403350" y="46370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51" name="Rectangle 31"/>
          <p:cNvSpPr>
            <a:spLocks noChangeArrowheads="1"/>
          </p:cNvSpPr>
          <p:nvPr/>
        </p:nvSpPr>
        <p:spPr bwMode="auto">
          <a:xfrm>
            <a:off x="3614738" y="4343400"/>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a:t>
            </a:r>
          </a:p>
        </p:txBody>
      </p:sp>
      <p:sp>
        <p:nvSpPr>
          <p:cNvPr id="30752" name="Line 32"/>
          <p:cNvSpPr>
            <a:spLocks noChangeShapeType="1"/>
          </p:cNvSpPr>
          <p:nvPr/>
        </p:nvSpPr>
        <p:spPr bwMode="auto">
          <a:xfrm>
            <a:off x="2559050" y="38750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53" name="Rectangle 33"/>
          <p:cNvSpPr>
            <a:spLocks noChangeArrowheads="1"/>
          </p:cNvSpPr>
          <p:nvPr/>
        </p:nvSpPr>
        <p:spPr bwMode="auto">
          <a:xfrm>
            <a:off x="1466850" y="39624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CarryIn2</a:t>
            </a:r>
          </a:p>
        </p:txBody>
      </p:sp>
      <p:sp>
        <p:nvSpPr>
          <p:cNvPr id="30754" name="Rectangle 34"/>
          <p:cNvSpPr>
            <a:spLocks noChangeArrowheads="1"/>
          </p:cNvSpPr>
          <p:nvPr/>
        </p:nvSpPr>
        <p:spPr bwMode="auto">
          <a:xfrm>
            <a:off x="1055688" y="51054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a:t>
            </a:r>
          </a:p>
        </p:txBody>
      </p:sp>
      <p:sp>
        <p:nvSpPr>
          <p:cNvPr id="30755" name="Rectangle 35"/>
          <p:cNvSpPr>
            <a:spLocks noChangeArrowheads="1"/>
          </p:cNvSpPr>
          <p:nvPr/>
        </p:nvSpPr>
        <p:spPr bwMode="auto">
          <a:xfrm>
            <a:off x="1055688" y="54864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a:t>
            </a:r>
          </a:p>
        </p:txBody>
      </p:sp>
      <p:sp>
        <p:nvSpPr>
          <p:cNvPr id="30756" name="Rectangle 36"/>
          <p:cNvSpPr>
            <a:spLocks noChangeArrowheads="1"/>
          </p:cNvSpPr>
          <p:nvPr/>
        </p:nvSpPr>
        <p:spPr bwMode="auto">
          <a:xfrm>
            <a:off x="1995488" y="5183188"/>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57" name="Rectangle 37"/>
          <p:cNvSpPr>
            <a:spLocks noChangeArrowheads="1"/>
          </p:cNvSpPr>
          <p:nvPr/>
        </p:nvSpPr>
        <p:spPr bwMode="auto">
          <a:xfrm>
            <a:off x="2209800" y="5181600"/>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0758" name="Line 38"/>
          <p:cNvSpPr>
            <a:spLocks noChangeShapeType="1"/>
          </p:cNvSpPr>
          <p:nvPr/>
        </p:nvSpPr>
        <p:spPr bwMode="auto">
          <a:xfrm>
            <a:off x="3136900" y="5399088"/>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59" name="Line 39"/>
          <p:cNvSpPr>
            <a:spLocks noChangeShapeType="1"/>
          </p:cNvSpPr>
          <p:nvPr/>
        </p:nvSpPr>
        <p:spPr bwMode="auto">
          <a:xfrm>
            <a:off x="1403350" y="53228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0" name="Line 40"/>
          <p:cNvSpPr>
            <a:spLocks noChangeShapeType="1"/>
          </p:cNvSpPr>
          <p:nvPr/>
        </p:nvSpPr>
        <p:spPr bwMode="auto">
          <a:xfrm>
            <a:off x="1403350" y="55514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1" name="Rectangle 41"/>
          <p:cNvSpPr>
            <a:spLocks noChangeArrowheads="1"/>
          </p:cNvSpPr>
          <p:nvPr/>
        </p:nvSpPr>
        <p:spPr bwMode="auto">
          <a:xfrm>
            <a:off x="3614738" y="5257800"/>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a:t>
            </a:r>
          </a:p>
        </p:txBody>
      </p:sp>
      <p:sp>
        <p:nvSpPr>
          <p:cNvPr id="30762" name="Line 42"/>
          <p:cNvSpPr>
            <a:spLocks noChangeShapeType="1"/>
          </p:cNvSpPr>
          <p:nvPr/>
        </p:nvSpPr>
        <p:spPr bwMode="auto">
          <a:xfrm>
            <a:off x="2559050" y="47894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3" name="Rectangle 43"/>
          <p:cNvSpPr>
            <a:spLocks noChangeArrowheads="1"/>
          </p:cNvSpPr>
          <p:nvPr/>
        </p:nvSpPr>
        <p:spPr bwMode="auto">
          <a:xfrm>
            <a:off x="1466850" y="48768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CarryIn3</a:t>
            </a:r>
          </a:p>
        </p:txBody>
      </p:sp>
      <p:sp>
        <p:nvSpPr>
          <p:cNvPr id="30764" name="Rectangle 44"/>
          <p:cNvSpPr>
            <a:spLocks noChangeArrowheads="1"/>
          </p:cNvSpPr>
          <p:nvPr/>
        </p:nvSpPr>
        <p:spPr bwMode="auto">
          <a:xfrm>
            <a:off x="2541588" y="5867400"/>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CarryOut3</a:t>
            </a:r>
          </a:p>
        </p:txBody>
      </p:sp>
      <p:sp>
        <p:nvSpPr>
          <p:cNvPr id="30765" name="Line 45"/>
          <p:cNvSpPr>
            <a:spLocks noChangeShapeType="1"/>
          </p:cNvSpPr>
          <p:nvPr/>
        </p:nvSpPr>
        <p:spPr bwMode="auto">
          <a:xfrm>
            <a:off x="2559050" y="57038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6" name="Line 46"/>
          <p:cNvSpPr>
            <a:spLocks noChangeShapeType="1"/>
          </p:cNvSpPr>
          <p:nvPr/>
        </p:nvSpPr>
        <p:spPr bwMode="auto">
          <a:xfrm>
            <a:off x="2559050" y="5780088"/>
            <a:ext cx="23939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7" name="Line 47"/>
          <p:cNvSpPr>
            <a:spLocks noChangeShapeType="1"/>
          </p:cNvSpPr>
          <p:nvPr/>
        </p:nvSpPr>
        <p:spPr bwMode="auto">
          <a:xfrm>
            <a:off x="2559050" y="4865688"/>
            <a:ext cx="23939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30768" name="Group 48"/>
          <p:cNvGrpSpPr>
            <a:grpSpLocks/>
          </p:cNvGrpSpPr>
          <p:nvPr/>
        </p:nvGrpSpPr>
        <p:grpSpPr bwMode="auto">
          <a:xfrm>
            <a:off x="5283200" y="5019675"/>
            <a:ext cx="1403350" cy="608013"/>
            <a:chOff x="3072" y="3265"/>
            <a:chExt cx="816" cy="383"/>
          </a:xfrm>
        </p:grpSpPr>
        <p:sp>
          <p:nvSpPr>
            <p:cNvPr id="30802" name="Arc 49"/>
            <p:cNvSpPr>
              <a:spLocks/>
            </p:cNvSpPr>
            <p:nvPr/>
          </p:nvSpPr>
          <p:spPr bwMode="auto">
            <a:xfrm>
              <a:off x="3305" y="3265"/>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3" name="Arc 50"/>
            <p:cNvSpPr>
              <a:spLocks/>
            </p:cNvSpPr>
            <p:nvPr/>
          </p:nvSpPr>
          <p:spPr bwMode="auto">
            <a:xfrm>
              <a:off x="3304" y="3456"/>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4" name="Arc 51"/>
            <p:cNvSpPr>
              <a:spLocks/>
            </p:cNvSpPr>
            <p:nvPr/>
          </p:nvSpPr>
          <p:spPr bwMode="auto">
            <a:xfrm>
              <a:off x="3264" y="3265"/>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5" name="Arc 52"/>
            <p:cNvSpPr>
              <a:spLocks/>
            </p:cNvSpPr>
            <p:nvPr/>
          </p:nvSpPr>
          <p:spPr bwMode="auto">
            <a:xfrm>
              <a:off x="3264" y="3456"/>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6" name="Arc 53"/>
            <p:cNvSpPr>
              <a:spLocks/>
            </p:cNvSpPr>
            <p:nvPr/>
          </p:nvSpPr>
          <p:spPr bwMode="auto">
            <a:xfrm>
              <a:off x="3168" y="3265"/>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7" name="Arc 54"/>
            <p:cNvSpPr>
              <a:spLocks/>
            </p:cNvSpPr>
            <p:nvPr/>
          </p:nvSpPr>
          <p:spPr bwMode="auto">
            <a:xfrm>
              <a:off x="3168" y="3456"/>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8" name="Line 55"/>
            <p:cNvSpPr>
              <a:spLocks noChangeShapeType="1"/>
            </p:cNvSpPr>
            <p:nvPr/>
          </p:nvSpPr>
          <p:spPr bwMode="auto">
            <a:xfrm>
              <a:off x="3696" y="3456"/>
              <a:ext cx="192"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809" name="Line 56"/>
            <p:cNvSpPr>
              <a:spLocks noChangeShapeType="1"/>
            </p:cNvSpPr>
            <p:nvPr/>
          </p:nvSpPr>
          <p:spPr bwMode="auto">
            <a:xfrm flipH="1">
              <a:off x="3072" y="3360"/>
              <a:ext cx="192"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810" name="Line 57"/>
            <p:cNvSpPr>
              <a:spLocks noChangeShapeType="1"/>
            </p:cNvSpPr>
            <p:nvPr/>
          </p:nvSpPr>
          <p:spPr bwMode="auto">
            <a:xfrm flipH="1">
              <a:off x="3072" y="3552"/>
              <a:ext cx="192"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0769" name="Line 58"/>
          <p:cNvSpPr>
            <a:spLocks noChangeShapeType="1"/>
          </p:cNvSpPr>
          <p:nvPr/>
        </p:nvSpPr>
        <p:spPr bwMode="auto">
          <a:xfrm flipV="1">
            <a:off x="4953000" y="5475288"/>
            <a:ext cx="0" cy="3048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0" name="Line 59"/>
          <p:cNvSpPr>
            <a:spLocks noChangeShapeType="1"/>
          </p:cNvSpPr>
          <p:nvPr/>
        </p:nvSpPr>
        <p:spPr bwMode="auto">
          <a:xfrm>
            <a:off x="4953000" y="5475288"/>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1" name="Line 60"/>
          <p:cNvSpPr>
            <a:spLocks noChangeShapeType="1"/>
          </p:cNvSpPr>
          <p:nvPr/>
        </p:nvSpPr>
        <p:spPr bwMode="auto">
          <a:xfrm flipH="1">
            <a:off x="4953000" y="5170488"/>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2" name="Line 61"/>
          <p:cNvSpPr>
            <a:spLocks noChangeShapeType="1"/>
          </p:cNvSpPr>
          <p:nvPr/>
        </p:nvSpPr>
        <p:spPr bwMode="auto">
          <a:xfrm>
            <a:off x="4953000" y="4865688"/>
            <a:ext cx="0" cy="3048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3" name="Line 62"/>
          <p:cNvSpPr>
            <a:spLocks noChangeShapeType="1"/>
          </p:cNvSpPr>
          <p:nvPr/>
        </p:nvSpPr>
        <p:spPr bwMode="auto">
          <a:xfrm>
            <a:off x="6686550" y="5322888"/>
            <a:ext cx="1403350" cy="0"/>
          </a:xfrm>
          <a:prstGeom prst="line">
            <a:avLst/>
          </a:prstGeom>
          <a:noFill/>
          <a:ln w="254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4" name="Rectangle 63"/>
          <p:cNvSpPr>
            <a:spLocks noChangeArrowheads="1"/>
          </p:cNvSpPr>
          <p:nvPr/>
        </p:nvSpPr>
        <p:spPr bwMode="auto">
          <a:xfrm>
            <a:off x="6834188" y="4943475"/>
            <a:ext cx="1055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Overflow</a:t>
            </a:r>
          </a:p>
        </p:txBody>
      </p:sp>
      <p:sp>
        <p:nvSpPr>
          <p:cNvPr id="30775" name="Rectangle 64"/>
          <p:cNvSpPr>
            <a:spLocks noChangeArrowheads="1"/>
          </p:cNvSpPr>
          <p:nvPr/>
        </p:nvSpPr>
        <p:spPr bwMode="auto">
          <a:xfrm>
            <a:off x="5761038" y="2514600"/>
            <a:ext cx="346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X</a:t>
            </a:r>
          </a:p>
        </p:txBody>
      </p:sp>
      <p:sp>
        <p:nvSpPr>
          <p:cNvPr id="30776" name="Rectangle 65"/>
          <p:cNvSpPr>
            <a:spLocks noChangeArrowheads="1"/>
          </p:cNvSpPr>
          <p:nvPr/>
        </p:nvSpPr>
        <p:spPr bwMode="auto">
          <a:xfrm>
            <a:off x="6751638" y="2514600"/>
            <a:ext cx="346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Y</a:t>
            </a:r>
          </a:p>
        </p:txBody>
      </p:sp>
      <p:sp>
        <p:nvSpPr>
          <p:cNvPr id="30777" name="Rectangle 66"/>
          <p:cNvSpPr>
            <a:spLocks noChangeArrowheads="1"/>
          </p:cNvSpPr>
          <p:nvPr/>
        </p:nvSpPr>
        <p:spPr bwMode="auto">
          <a:xfrm>
            <a:off x="7494588" y="2514600"/>
            <a:ext cx="1339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X   XOR   Y</a:t>
            </a:r>
          </a:p>
        </p:txBody>
      </p:sp>
      <p:sp>
        <p:nvSpPr>
          <p:cNvPr id="30778" name="Line 67"/>
          <p:cNvSpPr>
            <a:spLocks noChangeShapeType="1"/>
          </p:cNvSpPr>
          <p:nvPr/>
        </p:nvSpPr>
        <p:spPr bwMode="auto">
          <a:xfrm>
            <a:off x="5530850" y="28082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9" name="Line 68"/>
          <p:cNvSpPr>
            <a:spLocks noChangeShapeType="1"/>
          </p:cNvSpPr>
          <p:nvPr/>
        </p:nvSpPr>
        <p:spPr bwMode="auto">
          <a:xfrm>
            <a:off x="5530850" y="28844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0" name="Line 69"/>
          <p:cNvSpPr>
            <a:spLocks noChangeShapeType="1"/>
          </p:cNvSpPr>
          <p:nvPr/>
        </p:nvSpPr>
        <p:spPr bwMode="auto">
          <a:xfrm>
            <a:off x="5530850" y="31892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1" name="Rectangle 70"/>
          <p:cNvSpPr>
            <a:spLocks noChangeArrowheads="1"/>
          </p:cNvSpPr>
          <p:nvPr/>
        </p:nvSpPr>
        <p:spPr bwMode="auto">
          <a:xfrm>
            <a:off x="5843588" y="28956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82" name="Rectangle 71"/>
          <p:cNvSpPr>
            <a:spLocks noChangeArrowheads="1"/>
          </p:cNvSpPr>
          <p:nvPr/>
        </p:nvSpPr>
        <p:spPr bwMode="auto">
          <a:xfrm>
            <a:off x="6751638" y="28956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83" name="Rectangle 72"/>
          <p:cNvSpPr>
            <a:spLocks noChangeArrowheads="1"/>
          </p:cNvSpPr>
          <p:nvPr/>
        </p:nvSpPr>
        <p:spPr bwMode="auto">
          <a:xfrm>
            <a:off x="7989888" y="28956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84" name="Line 73"/>
          <p:cNvSpPr>
            <a:spLocks noChangeShapeType="1"/>
          </p:cNvSpPr>
          <p:nvPr/>
        </p:nvSpPr>
        <p:spPr bwMode="auto">
          <a:xfrm>
            <a:off x="6438900" y="2503488"/>
            <a:ext cx="0" cy="1600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5" name="Line 74"/>
          <p:cNvSpPr>
            <a:spLocks noChangeShapeType="1"/>
          </p:cNvSpPr>
          <p:nvPr/>
        </p:nvSpPr>
        <p:spPr bwMode="auto">
          <a:xfrm>
            <a:off x="7346950" y="2503488"/>
            <a:ext cx="0" cy="1600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6" name="Line 75"/>
          <p:cNvSpPr>
            <a:spLocks noChangeShapeType="1"/>
          </p:cNvSpPr>
          <p:nvPr/>
        </p:nvSpPr>
        <p:spPr bwMode="auto">
          <a:xfrm>
            <a:off x="7429500" y="2503488"/>
            <a:ext cx="0" cy="1600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7" name="Line 76"/>
          <p:cNvSpPr>
            <a:spLocks noChangeShapeType="1"/>
          </p:cNvSpPr>
          <p:nvPr/>
        </p:nvSpPr>
        <p:spPr bwMode="auto">
          <a:xfrm>
            <a:off x="5530850" y="34940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8" name="Rectangle 77"/>
          <p:cNvSpPr>
            <a:spLocks noChangeArrowheads="1"/>
          </p:cNvSpPr>
          <p:nvPr/>
        </p:nvSpPr>
        <p:spPr bwMode="auto">
          <a:xfrm>
            <a:off x="5843588" y="32004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89" name="Rectangle 78"/>
          <p:cNvSpPr>
            <a:spLocks noChangeArrowheads="1"/>
          </p:cNvSpPr>
          <p:nvPr/>
        </p:nvSpPr>
        <p:spPr bwMode="auto">
          <a:xfrm>
            <a:off x="6751638" y="32004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0" name="Rectangle 79"/>
          <p:cNvSpPr>
            <a:spLocks noChangeArrowheads="1"/>
          </p:cNvSpPr>
          <p:nvPr/>
        </p:nvSpPr>
        <p:spPr bwMode="auto">
          <a:xfrm>
            <a:off x="7989888" y="32004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1" name="Line 80"/>
          <p:cNvSpPr>
            <a:spLocks noChangeShapeType="1"/>
          </p:cNvSpPr>
          <p:nvPr/>
        </p:nvSpPr>
        <p:spPr bwMode="auto">
          <a:xfrm>
            <a:off x="5530850" y="37988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92" name="Rectangle 81"/>
          <p:cNvSpPr>
            <a:spLocks noChangeArrowheads="1"/>
          </p:cNvSpPr>
          <p:nvPr/>
        </p:nvSpPr>
        <p:spPr bwMode="auto">
          <a:xfrm>
            <a:off x="5843588" y="35052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3" name="Rectangle 82"/>
          <p:cNvSpPr>
            <a:spLocks noChangeArrowheads="1"/>
          </p:cNvSpPr>
          <p:nvPr/>
        </p:nvSpPr>
        <p:spPr bwMode="auto">
          <a:xfrm>
            <a:off x="6751638" y="35052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94" name="Rectangle 83"/>
          <p:cNvSpPr>
            <a:spLocks noChangeArrowheads="1"/>
          </p:cNvSpPr>
          <p:nvPr/>
        </p:nvSpPr>
        <p:spPr bwMode="auto">
          <a:xfrm>
            <a:off x="7989888" y="35052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5" name="Rectangle 84"/>
          <p:cNvSpPr>
            <a:spLocks noChangeArrowheads="1"/>
          </p:cNvSpPr>
          <p:nvPr/>
        </p:nvSpPr>
        <p:spPr bwMode="auto">
          <a:xfrm>
            <a:off x="5843588" y="38100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6" name="Rectangle 85"/>
          <p:cNvSpPr>
            <a:spLocks noChangeArrowheads="1"/>
          </p:cNvSpPr>
          <p:nvPr/>
        </p:nvSpPr>
        <p:spPr bwMode="auto">
          <a:xfrm>
            <a:off x="6751638" y="38100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7" name="Rectangle 86"/>
          <p:cNvSpPr>
            <a:spLocks noChangeArrowheads="1"/>
          </p:cNvSpPr>
          <p:nvPr/>
        </p:nvSpPr>
        <p:spPr bwMode="auto">
          <a:xfrm>
            <a:off x="7989888" y="38100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98" name="Rectangle 87"/>
          <p:cNvSpPr>
            <a:spLocks noChangeArrowheads="1"/>
          </p:cNvSpPr>
          <p:nvPr/>
        </p:nvSpPr>
        <p:spPr bwMode="auto">
          <a:xfrm>
            <a:off x="5545138" y="2516188"/>
            <a:ext cx="3355975" cy="157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TW" altLang="en-US" sz="2000" b="1">
              <a:latin typeface="Arial" pitchFamily="34" charset="0"/>
            </a:endParaRPr>
          </a:p>
        </p:txBody>
      </p:sp>
      <p:sp>
        <p:nvSpPr>
          <p:cNvPr id="30799" name="Rectangle 88"/>
          <p:cNvSpPr>
            <a:spLocks noGrp="1" noChangeArrowheads="1"/>
          </p:cNvSpPr>
          <p:nvPr>
            <p:ph type="title"/>
          </p:nvPr>
        </p:nvSpPr>
        <p:spPr>
          <a:xfrm>
            <a:off x="742950" y="41275"/>
            <a:ext cx="8420100" cy="901700"/>
          </a:xfrm>
        </p:spPr>
        <p:txBody>
          <a:bodyPr/>
          <a:lstStyle/>
          <a:p>
            <a:r>
              <a:rPr lang="en-US" altLang="zh-TW" sz="5000" smtClean="0"/>
              <a:t>Overflow Detection Logic</a:t>
            </a:r>
          </a:p>
        </p:txBody>
      </p:sp>
      <p:sp>
        <p:nvSpPr>
          <p:cNvPr id="30800" name="Rectangle 89"/>
          <p:cNvSpPr>
            <a:spLocks noGrp="1" noChangeArrowheads="1"/>
          </p:cNvSpPr>
          <p:nvPr>
            <p:ph type="body" idx="1"/>
          </p:nvPr>
        </p:nvSpPr>
        <p:spPr/>
        <p:txBody>
          <a:bodyPr/>
          <a:lstStyle/>
          <a:p>
            <a:r>
              <a:rPr lang="en-US" altLang="zh-TW" smtClean="0"/>
              <a:t>Overflow = CarryIn[N-1] XOR CarryOut[N-1]</a:t>
            </a:r>
          </a:p>
        </p:txBody>
      </p:sp>
      <p:sp>
        <p:nvSpPr>
          <p:cNvPr id="3080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4CC99E19-3C53-497A-BE6B-F13A1C100373}" type="slidenum">
              <a:rPr lang="zh-TW" altLang="en-US" sz="1400" smtClean="0">
                <a:latin typeface="Arial" pitchFamily="34" charset="0"/>
              </a:rPr>
              <a:pPr/>
              <a:t>24</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42950" y="41275"/>
            <a:ext cx="8420100" cy="901700"/>
          </a:xfrm>
        </p:spPr>
        <p:txBody>
          <a:bodyPr/>
          <a:lstStyle/>
          <a:p>
            <a:r>
              <a:rPr lang="en-US" altLang="zh-TW" sz="5000" smtClean="0"/>
              <a:t>Dealing with Overflow</a:t>
            </a:r>
            <a:endParaRPr lang="en-AU" altLang="zh-TW" sz="5000" smtClean="0">
              <a:ea typeface="新細明體" pitchFamily="18" charset="-120"/>
            </a:endParaRPr>
          </a:p>
        </p:txBody>
      </p:sp>
      <p:sp>
        <p:nvSpPr>
          <p:cNvPr id="31747" name="Rectangle 3"/>
          <p:cNvSpPr>
            <a:spLocks noGrp="1" noChangeArrowheads="1"/>
          </p:cNvSpPr>
          <p:nvPr>
            <p:ph type="body" idx="1"/>
          </p:nvPr>
        </p:nvSpPr>
        <p:spPr/>
        <p:txBody>
          <a:bodyPr/>
          <a:lstStyle/>
          <a:p>
            <a:r>
              <a:rPr lang="en-US" altLang="zh-TW" smtClean="0"/>
              <a:t>Some languages (e.g., C) ignore overflow</a:t>
            </a:r>
          </a:p>
          <a:p>
            <a:pPr lvl="1"/>
            <a:r>
              <a:rPr lang="en-US" altLang="zh-TW" smtClean="0"/>
              <a:t>Use MIPS </a:t>
            </a:r>
            <a:r>
              <a:rPr lang="en-US" altLang="zh-TW" smtClean="0">
                <a:latin typeface="Lucida Console" pitchFamily="49" charset="0"/>
              </a:rPr>
              <a:t>addu</a:t>
            </a:r>
            <a:r>
              <a:rPr lang="en-US" altLang="zh-TW" smtClean="0"/>
              <a:t>, </a:t>
            </a:r>
            <a:r>
              <a:rPr lang="en-US" altLang="zh-TW" smtClean="0">
                <a:latin typeface="Lucida Console" pitchFamily="49" charset="0"/>
              </a:rPr>
              <a:t>addui</a:t>
            </a:r>
            <a:r>
              <a:rPr lang="en-US" altLang="zh-TW" smtClean="0"/>
              <a:t>, </a:t>
            </a:r>
            <a:r>
              <a:rPr lang="en-US" altLang="zh-TW" smtClean="0">
                <a:latin typeface="Lucida Console" pitchFamily="49" charset="0"/>
              </a:rPr>
              <a:t>subu</a:t>
            </a:r>
            <a:r>
              <a:rPr lang="en-US" altLang="zh-TW" smtClean="0"/>
              <a:t> instructions</a:t>
            </a:r>
          </a:p>
          <a:p>
            <a:r>
              <a:rPr lang="en-US" altLang="zh-TW" smtClean="0"/>
              <a:t>Other languages (e.g., Ada, Fortran) require raising an exception</a:t>
            </a:r>
          </a:p>
          <a:p>
            <a:pPr lvl="1"/>
            <a:r>
              <a:rPr lang="en-US" altLang="zh-TW" smtClean="0"/>
              <a:t>Use MIPS </a:t>
            </a:r>
            <a:r>
              <a:rPr lang="en-US" altLang="zh-TW" smtClean="0">
                <a:latin typeface="Lucida Console" pitchFamily="49" charset="0"/>
              </a:rPr>
              <a:t>add</a:t>
            </a:r>
            <a:r>
              <a:rPr lang="en-US" altLang="zh-TW" smtClean="0"/>
              <a:t>, </a:t>
            </a:r>
            <a:r>
              <a:rPr lang="en-US" altLang="zh-TW" smtClean="0">
                <a:latin typeface="Lucida Console" pitchFamily="49" charset="0"/>
              </a:rPr>
              <a:t>addi</a:t>
            </a:r>
            <a:r>
              <a:rPr lang="en-US" altLang="zh-TW" smtClean="0"/>
              <a:t>, </a:t>
            </a:r>
            <a:r>
              <a:rPr lang="en-US" altLang="zh-TW" smtClean="0">
                <a:latin typeface="Lucida Console" pitchFamily="49" charset="0"/>
              </a:rPr>
              <a:t>sub</a:t>
            </a:r>
            <a:r>
              <a:rPr lang="en-US" altLang="zh-TW" smtClean="0"/>
              <a:t> instructions</a:t>
            </a:r>
          </a:p>
          <a:p>
            <a:pPr lvl="1"/>
            <a:r>
              <a:rPr lang="en-US" altLang="zh-TW" smtClean="0"/>
              <a:t>On overflow, invoke exception handler</a:t>
            </a:r>
          </a:p>
          <a:p>
            <a:pPr lvl="2"/>
            <a:r>
              <a:rPr lang="en-US" altLang="zh-TW" sz="2200" smtClean="0"/>
              <a:t>Save PC in exception program counter (EPC) register</a:t>
            </a:r>
          </a:p>
          <a:p>
            <a:pPr lvl="2"/>
            <a:r>
              <a:rPr lang="en-US" altLang="zh-TW" sz="2200" smtClean="0"/>
              <a:t>Jump to predefined handler address</a:t>
            </a:r>
          </a:p>
          <a:p>
            <a:pPr lvl="2"/>
            <a:r>
              <a:rPr lang="en-US" altLang="zh-TW" sz="2200" smtClean="0">
                <a:latin typeface="Lucida Console" pitchFamily="49" charset="0"/>
              </a:rPr>
              <a:t>mfc0</a:t>
            </a:r>
            <a:r>
              <a:rPr lang="en-US" altLang="zh-TW" sz="2200" smtClean="0"/>
              <a:t> (move from coprocessor reg) instruction can retrieve (copy) EPC value (to a general purpose register), to return after corrective action (by jump register instruction)</a:t>
            </a:r>
          </a:p>
        </p:txBody>
      </p:sp>
      <p:sp>
        <p:nvSpPr>
          <p:cNvPr id="3174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61EB4137-5C71-409B-A3F2-400D5152CD8C}" type="slidenum">
              <a:rPr lang="zh-TW" altLang="en-US" sz="1400" smtClean="0">
                <a:latin typeface="Arial" pitchFamily="34" charset="0"/>
              </a:rPr>
              <a:pPr/>
              <a:t>25</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146300" y="210185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CarryIn0</a:t>
            </a:r>
          </a:p>
        </p:txBody>
      </p:sp>
      <p:sp>
        <p:nvSpPr>
          <p:cNvPr id="32771" name="Rectangle 3"/>
          <p:cNvSpPr>
            <a:spLocks noChangeArrowheads="1"/>
          </p:cNvSpPr>
          <p:nvPr/>
        </p:nvSpPr>
        <p:spPr bwMode="auto">
          <a:xfrm>
            <a:off x="1716088" y="24828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32772" name="Rectangle 4"/>
          <p:cNvSpPr>
            <a:spLocks noChangeArrowheads="1"/>
          </p:cNvSpPr>
          <p:nvPr/>
        </p:nvSpPr>
        <p:spPr bwMode="auto">
          <a:xfrm>
            <a:off x="1716088" y="28638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32773" name="Rectangle 5"/>
          <p:cNvSpPr>
            <a:spLocks noChangeArrowheads="1"/>
          </p:cNvSpPr>
          <p:nvPr/>
        </p:nvSpPr>
        <p:spPr bwMode="auto">
          <a:xfrm>
            <a:off x="2654300" y="2560638"/>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774" name="Rectangle 6"/>
          <p:cNvSpPr>
            <a:spLocks noChangeArrowheads="1"/>
          </p:cNvSpPr>
          <p:nvPr/>
        </p:nvSpPr>
        <p:spPr bwMode="auto">
          <a:xfrm>
            <a:off x="2895600" y="2559050"/>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2775" name="Line 7"/>
          <p:cNvSpPr>
            <a:spLocks noChangeShapeType="1"/>
          </p:cNvSpPr>
          <p:nvPr/>
        </p:nvSpPr>
        <p:spPr bwMode="auto">
          <a:xfrm>
            <a:off x="3797300" y="2776538"/>
            <a:ext cx="15684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76" name="Line 8"/>
          <p:cNvSpPr>
            <a:spLocks noChangeShapeType="1"/>
          </p:cNvSpPr>
          <p:nvPr/>
        </p:nvSpPr>
        <p:spPr bwMode="auto">
          <a:xfrm>
            <a:off x="2063750" y="27003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77" name="Line 9"/>
          <p:cNvSpPr>
            <a:spLocks noChangeShapeType="1"/>
          </p:cNvSpPr>
          <p:nvPr/>
        </p:nvSpPr>
        <p:spPr bwMode="auto">
          <a:xfrm>
            <a:off x="2063750" y="29289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78" name="Rectangle 10"/>
          <p:cNvSpPr>
            <a:spLocks noChangeArrowheads="1"/>
          </p:cNvSpPr>
          <p:nvPr/>
        </p:nvSpPr>
        <p:spPr bwMode="auto">
          <a:xfrm>
            <a:off x="3862388" y="24828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Result0</a:t>
            </a:r>
          </a:p>
        </p:txBody>
      </p:sp>
      <p:sp>
        <p:nvSpPr>
          <p:cNvPr id="32779" name="Line 11"/>
          <p:cNvSpPr>
            <a:spLocks noChangeShapeType="1"/>
          </p:cNvSpPr>
          <p:nvPr/>
        </p:nvSpPr>
        <p:spPr bwMode="auto">
          <a:xfrm>
            <a:off x="3219450" y="21669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80" name="Rectangle 12"/>
          <p:cNvSpPr>
            <a:spLocks noChangeArrowheads="1"/>
          </p:cNvSpPr>
          <p:nvPr/>
        </p:nvSpPr>
        <p:spPr bwMode="auto">
          <a:xfrm>
            <a:off x="3284538" y="3092450"/>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CarryOut0</a:t>
            </a:r>
          </a:p>
        </p:txBody>
      </p:sp>
      <p:sp>
        <p:nvSpPr>
          <p:cNvPr id="32781" name="Rectangle 13"/>
          <p:cNvSpPr>
            <a:spLocks noChangeArrowheads="1"/>
          </p:cNvSpPr>
          <p:nvPr/>
        </p:nvSpPr>
        <p:spPr bwMode="auto">
          <a:xfrm>
            <a:off x="1716088" y="33972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a:t>
            </a:r>
          </a:p>
        </p:txBody>
      </p:sp>
      <p:sp>
        <p:nvSpPr>
          <p:cNvPr id="32782" name="Rectangle 14"/>
          <p:cNvSpPr>
            <a:spLocks noChangeArrowheads="1"/>
          </p:cNvSpPr>
          <p:nvPr/>
        </p:nvSpPr>
        <p:spPr bwMode="auto">
          <a:xfrm>
            <a:off x="1716088" y="37782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a:t>
            </a:r>
          </a:p>
        </p:txBody>
      </p:sp>
      <p:sp>
        <p:nvSpPr>
          <p:cNvPr id="32783" name="Rectangle 15"/>
          <p:cNvSpPr>
            <a:spLocks noChangeArrowheads="1"/>
          </p:cNvSpPr>
          <p:nvPr/>
        </p:nvSpPr>
        <p:spPr bwMode="auto">
          <a:xfrm>
            <a:off x="2654300" y="3475038"/>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784" name="Rectangle 16"/>
          <p:cNvSpPr>
            <a:spLocks noChangeArrowheads="1"/>
          </p:cNvSpPr>
          <p:nvPr/>
        </p:nvSpPr>
        <p:spPr bwMode="auto">
          <a:xfrm>
            <a:off x="2895600" y="3473450"/>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2785" name="Line 17"/>
          <p:cNvSpPr>
            <a:spLocks noChangeShapeType="1"/>
          </p:cNvSpPr>
          <p:nvPr/>
        </p:nvSpPr>
        <p:spPr bwMode="auto">
          <a:xfrm>
            <a:off x="3797300" y="3690938"/>
            <a:ext cx="11557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86" name="Line 18"/>
          <p:cNvSpPr>
            <a:spLocks noChangeShapeType="1"/>
          </p:cNvSpPr>
          <p:nvPr/>
        </p:nvSpPr>
        <p:spPr bwMode="auto">
          <a:xfrm>
            <a:off x="2063750" y="36147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87" name="Line 19"/>
          <p:cNvSpPr>
            <a:spLocks noChangeShapeType="1"/>
          </p:cNvSpPr>
          <p:nvPr/>
        </p:nvSpPr>
        <p:spPr bwMode="auto">
          <a:xfrm>
            <a:off x="2063750" y="38433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88" name="Rectangle 20"/>
          <p:cNvSpPr>
            <a:spLocks noChangeArrowheads="1"/>
          </p:cNvSpPr>
          <p:nvPr/>
        </p:nvSpPr>
        <p:spPr bwMode="auto">
          <a:xfrm>
            <a:off x="3862388" y="33972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a:t>
            </a:r>
          </a:p>
        </p:txBody>
      </p:sp>
      <p:sp>
        <p:nvSpPr>
          <p:cNvPr id="32789" name="Line 21"/>
          <p:cNvSpPr>
            <a:spLocks noChangeShapeType="1"/>
          </p:cNvSpPr>
          <p:nvPr/>
        </p:nvSpPr>
        <p:spPr bwMode="auto">
          <a:xfrm>
            <a:off x="3219450" y="30813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90" name="Rectangle 22"/>
          <p:cNvSpPr>
            <a:spLocks noChangeArrowheads="1"/>
          </p:cNvSpPr>
          <p:nvPr/>
        </p:nvSpPr>
        <p:spPr bwMode="auto">
          <a:xfrm>
            <a:off x="2211388" y="31686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CarryIn1</a:t>
            </a:r>
          </a:p>
        </p:txBody>
      </p:sp>
      <p:sp>
        <p:nvSpPr>
          <p:cNvPr id="32791" name="Rectangle 23"/>
          <p:cNvSpPr>
            <a:spLocks noChangeArrowheads="1"/>
          </p:cNvSpPr>
          <p:nvPr/>
        </p:nvSpPr>
        <p:spPr bwMode="auto">
          <a:xfrm>
            <a:off x="3284538" y="4006850"/>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CarryOut1</a:t>
            </a:r>
          </a:p>
        </p:txBody>
      </p:sp>
      <p:sp>
        <p:nvSpPr>
          <p:cNvPr id="32792" name="Rectangle 24"/>
          <p:cNvSpPr>
            <a:spLocks noChangeArrowheads="1"/>
          </p:cNvSpPr>
          <p:nvPr/>
        </p:nvSpPr>
        <p:spPr bwMode="auto">
          <a:xfrm>
            <a:off x="1716088" y="43116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a:t>
            </a:r>
          </a:p>
        </p:txBody>
      </p:sp>
      <p:sp>
        <p:nvSpPr>
          <p:cNvPr id="32793" name="Rectangle 25"/>
          <p:cNvSpPr>
            <a:spLocks noChangeArrowheads="1"/>
          </p:cNvSpPr>
          <p:nvPr/>
        </p:nvSpPr>
        <p:spPr bwMode="auto">
          <a:xfrm>
            <a:off x="1716088" y="46926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a:t>
            </a:r>
          </a:p>
        </p:txBody>
      </p:sp>
      <p:sp>
        <p:nvSpPr>
          <p:cNvPr id="32794" name="Rectangle 26"/>
          <p:cNvSpPr>
            <a:spLocks noChangeArrowheads="1"/>
          </p:cNvSpPr>
          <p:nvPr/>
        </p:nvSpPr>
        <p:spPr bwMode="auto">
          <a:xfrm>
            <a:off x="2654300" y="4389438"/>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795" name="Rectangle 27"/>
          <p:cNvSpPr>
            <a:spLocks noChangeArrowheads="1"/>
          </p:cNvSpPr>
          <p:nvPr/>
        </p:nvSpPr>
        <p:spPr bwMode="auto">
          <a:xfrm>
            <a:off x="2895600" y="4387850"/>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2796" name="Line 28"/>
          <p:cNvSpPr>
            <a:spLocks noChangeShapeType="1"/>
          </p:cNvSpPr>
          <p:nvPr/>
        </p:nvSpPr>
        <p:spPr bwMode="auto">
          <a:xfrm>
            <a:off x="3797300" y="4605338"/>
            <a:ext cx="11557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97" name="Line 29"/>
          <p:cNvSpPr>
            <a:spLocks noChangeShapeType="1"/>
          </p:cNvSpPr>
          <p:nvPr/>
        </p:nvSpPr>
        <p:spPr bwMode="auto">
          <a:xfrm>
            <a:off x="2063750" y="45291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98" name="Line 30"/>
          <p:cNvSpPr>
            <a:spLocks noChangeShapeType="1"/>
          </p:cNvSpPr>
          <p:nvPr/>
        </p:nvSpPr>
        <p:spPr bwMode="auto">
          <a:xfrm>
            <a:off x="2063750" y="47577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99" name="Rectangle 31"/>
          <p:cNvSpPr>
            <a:spLocks noChangeArrowheads="1"/>
          </p:cNvSpPr>
          <p:nvPr/>
        </p:nvSpPr>
        <p:spPr bwMode="auto">
          <a:xfrm>
            <a:off x="3862388" y="43116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a:t>
            </a:r>
          </a:p>
        </p:txBody>
      </p:sp>
      <p:sp>
        <p:nvSpPr>
          <p:cNvPr id="32800" name="Line 32"/>
          <p:cNvSpPr>
            <a:spLocks noChangeShapeType="1"/>
          </p:cNvSpPr>
          <p:nvPr/>
        </p:nvSpPr>
        <p:spPr bwMode="auto">
          <a:xfrm>
            <a:off x="3219450" y="39957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01" name="Rectangle 33"/>
          <p:cNvSpPr>
            <a:spLocks noChangeArrowheads="1"/>
          </p:cNvSpPr>
          <p:nvPr/>
        </p:nvSpPr>
        <p:spPr bwMode="auto">
          <a:xfrm>
            <a:off x="2211388" y="40830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CarryIn2</a:t>
            </a:r>
          </a:p>
        </p:txBody>
      </p:sp>
      <p:sp>
        <p:nvSpPr>
          <p:cNvPr id="32802" name="Rectangle 34"/>
          <p:cNvSpPr>
            <a:spLocks noChangeArrowheads="1"/>
          </p:cNvSpPr>
          <p:nvPr/>
        </p:nvSpPr>
        <p:spPr bwMode="auto">
          <a:xfrm>
            <a:off x="3284538" y="4921250"/>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CarryOut2</a:t>
            </a:r>
          </a:p>
        </p:txBody>
      </p:sp>
      <p:sp>
        <p:nvSpPr>
          <p:cNvPr id="32803" name="Rectangle 35"/>
          <p:cNvSpPr>
            <a:spLocks noChangeArrowheads="1"/>
          </p:cNvSpPr>
          <p:nvPr/>
        </p:nvSpPr>
        <p:spPr bwMode="auto">
          <a:xfrm>
            <a:off x="1716088" y="522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a:t>
            </a:r>
          </a:p>
        </p:txBody>
      </p:sp>
      <p:sp>
        <p:nvSpPr>
          <p:cNvPr id="32804" name="Rectangle 36"/>
          <p:cNvSpPr>
            <a:spLocks noChangeArrowheads="1"/>
          </p:cNvSpPr>
          <p:nvPr/>
        </p:nvSpPr>
        <p:spPr bwMode="auto">
          <a:xfrm>
            <a:off x="1716088" y="5607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a:t>
            </a:r>
          </a:p>
        </p:txBody>
      </p:sp>
      <p:sp>
        <p:nvSpPr>
          <p:cNvPr id="32805" name="Rectangle 37"/>
          <p:cNvSpPr>
            <a:spLocks noChangeArrowheads="1"/>
          </p:cNvSpPr>
          <p:nvPr/>
        </p:nvSpPr>
        <p:spPr bwMode="auto">
          <a:xfrm>
            <a:off x="2654300" y="5303838"/>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06" name="Rectangle 38"/>
          <p:cNvSpPr>
            <a:spLocks noChangeArrowheads="1"/>
          </p:cNvSpPr>
          <p:nvPr/>
        </p:nvSpPr>
        <p:spPr bwMode="auto">
          <a:xfrm>
            <a:off x="2895600" y="5302250"/>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2807" name="Line 39"/>
          <p:cNvSpPr>
            <a:spLocks noChangeShapeType="1"/>
          </p:cNvSpPr>
          <p:nvPr/>
        </p:nvSpPr>
        <p:spPr bwMode="auto">
          <a:xfrm>
            <a:off x="3797300" y="5519738"/>
            <a:ext cx="1651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08" name="Line 40"/>
          <p:cNvSpPr>
            <a:spLocks noChangeShapeType="1"/>
          </p:cNvSpPr>
          <p:nvPr/>
        </p:nvSpPr>
        <p:spPr bwMode="auto">
          <a:xfrm>
            <a:off x="2063750" y="54435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09" name="Line 41"/>
          <p:cNvSpPr>
            <a:spLocks noChangeShapeType="1"/>
          </p:cNvSpPr>
          <p:nvPr/>
        </p:nvSpPr>
        <p:spPr bwMode="auto">
          <a:xfrm>
            <a:off x="2063750" y="56721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10" name="Rectangle 42"/>
          <p:cNvSpPr>
            <a:spLocks noChangeArrowheads="1"/>
          </p:cNvSpPr>
          <p:nvPr/>
        </p:nvSpPr>
        <p:spPr bwMode="auto">
          <a:xfrm>
            <a:off x="3862388" y="52260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a:t>
            </a:r>
          </a:p>
        </p:txBody>
      </p:sp>
      <p:sp>
        <p:nvSpPr>
          <p:cNvPr id="32811" name="Line 43"/>
          <p:cNvSpPr>
            <a:spLocks noChangeShapeType="1"/>
          </p:cNvSpPr>
          <p:nvPr/>
        </p:nvSpPr>
        <p:spPr bwMode="auto">
          <a:xfrm>
            <a:off x="3219450" y="49101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12" name="Rectangle 44"/>
          <p:cNvSpPr>
            <a:spLocks noChangeArrowheads="1"/>
          </p:cNvSpPr>
          <p:nvPr/>
        </p:nvSpPr>
        <p:spPr bwMode="auto">
          <a:xfrm>
            <a:off x="2211388" y="49974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CarryIn3</a:t>
            </a:r>
          </a:p>
        </p:txBody>
      </p:sp>
      <p:sp>
        <p:nvSpPr>
          <p:cNvPr id="32813" name="Rectangle 45"/>
          <p:cNvSpPr>
            <a:spLocks noChangeArrowheads="1"/>
          </p:cNvSpPr>
          <p:nvPr/>
        </p:nvSpPr>
        <p:spPr bwMode="auto">
          <a:xfrm>
            <a:off x="3201988" y="5988050"/>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CarryOut3</a:t>
            </a:r>
          </a:p>
        </p:txBody>
      </p:sp>
      <p:sp>
        <p:nvSpPr>
          <p:cNvPr id="32814" name="Line 46"/>
          <p:cNvSpPr>
            <a:spLocks noChangeShapeType="1"/>
          </p:cNvSpPr>
          <p:nvPr/>
        </p:nvSpPr>
        <p:spPr bwMode="auto">
          <a:xfrm>
            <a:off x="3219450" y="58245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32815" name="Group 47"/>
          <p:cNvGrpSpPr>
            <a:grpSpLocks/>
          </p:cNvGrpSpPr>
          <p:nvPr/>
        </p:nvGrpSpPr>
        <p:grpSpPr bwMode="auto">
          <a:xfrm>
            <a:off x="6026150" y="3844925"/>
            <a:ext cx="769938" cy="608013"/>
            <a:chOff x="3504" y="2257"/>
            <a:chExt cx="448" cy="383"/>
          </a:xfrm>
        </p:grpSpPr>
        <p:sp>
          <p:nvSpPr>
            <p:cNvPr id="32830" name="Arc 48"/>
            <p:cNvSpPr>
              <a:spLocks/>
            </p:cNvSpPr>
            <p:nvPr/>
          </p:nvSpPr>
          <p:spPr bwMode="auto">
            <a:xfrm>
              <a:off x="3545" y="2257"/>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31" name="Arc 49"/>
            <p:cNvSpPr>
              <a:spLocks/>
            </p:cNvSpPr>
            <p:nvPr/>
          </p:nvSpPr>
          <p:spPr bwMode="auto">
            <a:xfrm>
              <a:off x="3544" y="2448"/>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32" name="Arc 50"/>
            <p:cNvSpPr>
              <a:spLocks/>
            </p:cNvSpPr>
            <p:nvPr/>
          </p:nvSpPr>
          <p:spPr bwMode="auto">
            <a:xfrm>
              <a:off x="3504" y="2257"/>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33" name="Arc 51"/>
            <p:cNvSpPr>
              <a:spLocks/>
            </p:cNvSpPr>
            <p:nvPr/>
          </p:nvSpPr>
          <p:spPr bwMode="auto">
            <a:xfrm>
              <a:off x="3504" y="2448"/>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sp>
        <p:nvSpPr>
          <p:cNvPr id="32816" name="Oval 52"/>
          <p:cNvSpPr>
            <a:spLocks noChangeArrowheads="1"/>
          </p:cNvSpPr>
          <p:nvPr/>
        </p:nvSpPr>
        <p:spPr bwMode="auto">
          <a:xfrm>
            <a:off x="6781800" y="4084638"/>
            <a:ext cx="138113" cy="1270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17" name="Line 53"/>
          <p:cNvSpPr>
            <a:spLocks noChangeShapeType="1"/>
          </p:cNvSpPr>
          <p:nvPr/>
        </p:nvSpPr>
        <p:spPr bwMode="auto">
          <a:xfrm flipH="1">
            <a:off x="4953000" y="4071938"/>
            <a:ext cx="123825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18" name="Line 54"/>
          <p:cNvSpPr>
            <a:spLocks noChangeShapeType="1"/>
          </p:cNvSpPr>
          <p:nvPr/>
        </p:nvSpPr>
        <p:spPr bwMode="auto">
          <a:xfrm flipH="1">
            <a:off x="4953000" y="4224338"/>
            <a:ext cx="123825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19" name="Line 55"/>
          <p:cNvSpPr>
            <a:spLocks noChangeShapeType="1"/>
          </p:cNvSpPr>
          <p:nvPr/>
        </p:nvSpPr>
        <p:spPr bwMode="auto">
          <a:xfrm flipH="1">
            <a:off x="5365750" y="3919538"/>
            <a:ext cx="74295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0" name="Line 56"/>
          <p:cNvSpPr>
            <a:spLocks noChangeShapeType="1"/>
          </p:cNvSpPr>
          <p:nvPr/>
        </p:nvSpPr>
        <p:spPr bwMode="auto">
          <a:xfrm flipH="1">
            <a:off x="5448300" y="4376738"/>
            <a:ext cx="6604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1" name="Line 57"/>
          <p:cNvSpPr>
            <a:spLocks noChangeShapeType="1"/>
          </p:cNvSpPr>
          <p:nvPr/>
        </p:nvSpPr>
        <p:spPr bwMode="auto">
          <a:xfrm>
            <a:off x="4953000" y="3690938"/>
            <a:ext cx="0" cy="3810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2" name="Line 58"/>
          <p:cNvSpPr>
            <a:spLocks noChangeShapeType="1"/>
          </p:cNvSpPr>
          <p:nvPr/>
        </p:nvSpPr>
        <p:spPr bwMode="auto">
          <a:xfrm>
            <a:off x="4953000" y="4224338"/>
            <a:ext cx="0" cy="3810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3" name="Line 59"/>
          <p:cNvSpPr>
            <a:spLocks noChangeShapeType="1"/>
          </p:cNvSpPr>
          <p:nvPr/>
        </p:nvSpPr>
        <p:spPr bwMode="auto">
          <a:xfrm flipV="1">
            <a:off x="5365750" y="2776538"/>
            <a:ext cx="0" cy="11430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4" name="Line 60"/>
          <p:cNvSpPr>
            <a:spLocks noChangeShapeType="1"/>
          </p:cNvSpPr>
          <p:nvPr/>
        </p:nvSpPr>
        <p:spPr bwMode="auto">
          <a:xfrm flipV="1">
            <a:off x="5448300" y="4376738"/>
            <a:ext cx="0" cy="11430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5" name="Line 61"/>
          <p:cNvSpPr>
            <a:spLocks noChangeShapeType="1"/>
          </p:cNvSpPr>
          <p:nvPr/>
        </p:nvSpPr>
        <p:spPr bwMode="auto">
          <a:xfrm>
            <a:off x="6934200" y="4148138"/>
            <a:ext cx="1403350" cy="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6" name="Rectangle 62"/>
          <p:cNvSpPr>
            <a:spLocks noChangeArrowheads="1"/>
          </p:cNvSpPr>
          <p:nvPr/>
        </p:nvSpPr>
        <p:spPr bwMode="auto">
          <a:xfrm>
            <a:off x="7412038" y="3854450"/>
            <a:ext cx="623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Zero</a:t>
            </a:r>
          </a:p>
        </p:txBody>
      </p:sp>
      <p:sp>
        <p:nvSpPr>
          <p:cNvPr id="32827" name="Rectangle 63"/>
          <p:cNvSpPr>
            <a:spLocks noGrp="1" noChangeArrowheads="1"/>
          </p:cNvSpPr>
          <p:nvPr>
            <p:ph type="title"/>
          </p:nvPr>
        </p:nvSpPr>
        <p:spPr>
          <a:xfrm>
            <a:off x="742950" y="41275"/>
            <a:ext cx="8420100" cy="901700"/>
          </a:xfrm>
        </p:spPr>
        <p:txBody>
          <a:bodyPr/>
          <a:lstStyle/>
          <a:p>
            <a:r>
              <a:rPr lang="en-US" altLang="zh-TW" sz="5000" smtClean="0"/>
              <a:t>Zero Detection Logic</a:t>
            </a:r>
          </a:p>
        </p:txBody>
      </p:sp>
      <p:sp>
        <p:nvSpPr>
          <p:cNvPr id="32828" name="Rectangle 64"/>
          <p:cNvSpPr>
            <a:spLocks noGrp="1" noChangeArrowheads="1"/>
          </p:cNvSpPr>
          <p:nvPr>
            <p:ph type="body" idx="1"/>
          </p:nvPr>
        </p:nvSpPr>
        <p:spPr/>
        <p:txBody>
          <a:bodyPr/>
          <a:lstStyle/>
          <a:p>
            <a:r>
              <a:rPr lang="en-US" altLang="zh-TW" smtClean="0"/>
              <a:t>Zero Detection Logic is a one BIG NOR gate (support conditional jump)</a:t>
            </a:r>
          </a:p>
        </p:txBody>
      </p:sp>
      <p:sp>
        <p:nvSpPr>
          <p:cNvPr id="32829"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6B024278-904D-4185-9F26-D1058478CCEA}" type="slidenum">
              <a:rPr lang="zh-TW" altLang="en-US" sz="1400" smtClean="0">
                <a:latin typeface="Arial" pitchFamily="34" charset="0"/>
              </a:rPr>
              <a:pPr/>
              <a:t>26</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055688" y="25257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33795" name="Rectangle 3"/>
          <p:cNvSpPr>
            <a:spLocks noChangeArrowheads="1"/>
          </p:cNvSpPr>
          <p:nvPr/>
        </p:nvSpPr>
        <p:spPr bwMode="auto">
          <a:xfrm>
            <a:off x="1055688" y="29067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33796" name="Rectangle 4"/>
          <p:cNvSpPr>
            <a:spLocks noChangeArrowheads="1"/>
          </p:cNvSpPr>
          <p:nvPr/>
        </p:nvSpPr>
        <p:spPr bwMode="auto">
          <a:xfrm>
            <a:off x="1995488" y="26035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797" name="Rectangle 5"/>
          <p:cNvSpPr>
            <a:spLocks noChangeArrowheads="1"/>
          </p:cNvSpPr>
          <p:nvPr/>
        </p:nvSpPr>
        <p:spPr bwMode="auto">
          <a:xfrm>
            <a:off x="2209800" y="2601913"/>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3798" name="Line 6"/>
          <p:cNvSpPr>
            <a:spLocks noChangeShapeType="1"/>
          </p:cNvSpPr>
          <p:nvPr/>
        </p:nvSpPr>
        <p:spPr bwMode="auto">
          <a:xfrm>
            <a:off x="3136900" y="28194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799" name="Line 7"/>
          <p:cNvSpPr>
            <a:spLocks noChangeShapeType="1"/>
          </p:cNvSpPr>
          <p:nvPr/>
        </p:nvSpPr>
        <p:spPr bwMode="auto">
          <a:xfrm>
            <a:off x="1403350" y="27432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00" name="Line 8"/>
          <p:cNvSpPr>
            <a:spLocks noChangeShapeType="1"/>
          </p:cNvSpPr>
          <p:nvPr/>
        </p:nvSpPr>
        <p:spPr bwMode="auto">
          <a:xfrm>
            <a:off x="1403350" y="29718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01" name="Rectangle 9"/>
          <p:cNvSpPr>
            <a:spLocks noChangeArrowheads="1"/>
          </p:cNvSpPr>
          <p:nvPr/>
        </p:nvSpPr>
        <p:spPr bwMode="auto">
          <a:xfrm>
            <a:off x="3614738" y="26781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Result0</a:t>
            </a:r>
          </a:p>
        </p:txBody>
      </p:sp>
      <p:sp>
        <p:nvSpPr>
          <p:cNvPr id="33802" name="Line 10"/>
          <p:cNvSpPr>
            <a:spLocks noChangeShapeType="1"/>
          </p:cNvSpPr>
          <p:nvPr/>
        </p:nvSpPr>
        <p:spPr bwMode="auto">
          <a:xfrm>
            <a:off x="2559050" y="22098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03" name="Rectangle 11"/>
          <p:cNvSpPr>
            <a:spLocks noChangeArrowheads="1"/>
          </p:cNvSpPr>
          <p:nvPr/>
        </p:nvSpPr>
        <p:spPr bwMode="auto">
          <a:xfrm>
            <a:off x="2624138" y="31353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CarryOut0</a:t>
            </a:r>
          </a:p>
        </p:txBody>
      </p:sp>
      <p:sp>
        <p:nvSpPr>
          <p:cNvPr id="33804" name="Rectangle 13"/>
          <p:cNvSpPr>
            <a:spLocks noChangeArrowheads="1"/>
          </p:cNvSpPr>
          <p:nvPr/>
        </p:nvSpPr>
        <p:spPr bwMode="auto">
          <a:xfrm>
            <a:off x="1055688" y="3440113"/>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a:t>
            </a:r>
          </a:p>
        </p:txBody>
      </p:sp>
      <p:sp>
        <p:nvSpPr>
          <p:cNvPr id="33805" name="Rectangle 14"/>
          <p:cNvSpPr>
            <a:spLocks noChangeArrowheads="1"/>
          </p:cNvSpPr>
          <p:nvPr/>
        </p:nvSpPr>
        <p:spPr bwMode="auto">
          <a:xfrm>
            <a:off x="1055688" y="3821113"/>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a:t>
            </a:r>
          </a:p>
        </p:txBody>
      </p:sp>
      <p:sp>
        <p:nvSpPr>
          <p:cNvPr id="33806" name="Rectangle 15"/>
          <p:cNvSpPr>
            <a:spLocks noChangeArrowheads="1"/>
          </p:cNvSpPr>
          <p:nvPr/>
        </p:nvSpPr>
        <p:spPr bwMode="auto">
          <a:xfrm>
            <a:off x="1993900" y="3517900"/>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07" name="Rectangle 16"/>
          <p:cNvSpPr>
            <a:spLocks noChangeArrowheads="1"/>
          </p:cNvSpPr>
          <p:nvPr/>
        </p:nvSpPr>
        <p:spPr bwMode="auto">
          <a:xfrm>
            <a:off x="2235200" y="3516313"/>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3808" name="Line 17"/>
          <p:cNvSpPr>
            <a:spLocks noChangeShapeType="1"/>
          </p:cNvSpPr>
          <p:nvPr/>
        </p:nvSpPr>
        <p:spPr bwMode="auto">
          <a:xfrm>
            <a:off x="3136900" y="37338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09" name="Line 18"/>
          <p:cNvSpPr>
            <a:spLocks noChangeShapeType="1"/>
          </p:cNvSpPr>
          <p:nvPr/>
        </p:nvSpPr>
        <p:spPr bwMode="auto">
          <a:xfrm>
            <a:off x="1403350" y="36576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10" name="Line 19"/>
          <p:cNvSpPr>
            <a:spLocks noChangeShapeType="1"/>
          </p:cNvSpPr>
          <p:nvPr/>
        </p:nvSpPr>
        <p:spPr bwMode="auto">
          <a:xfrm>
            <a:off x="1403350" y="38862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11" name="Rectangle 20"/>
          <p:cNvSpPr>
            <a:spLocks noChangeArrowheads="1"/>
          </p:cNvSpPr>
          <p:nvPr/>
        </p:nvSpPr>
        <p:spPr bwMode="auto">
          <a:xfrm>
            <a:off x="3614738" y="3592513"/>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a:t>
            </a:r>
          </a:p>
        </p:txBody>
      </p:sp>
      <p:sp>
        <p:nvSpPr>
          <p:cNvPr id="33812" name="Line 21"/>
          <p:cNvSpPr>
            <a:spLocks noChangeShapeType="1"/>
          </p:cNvSpPr>
          <p:nvPr/>
        </p:nvSpPr>
        <p:spPr bwMode="auto">
          <a:xfrm>
            <a:off x="2559050" y="31242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13" name="Rectangle 22"/>
          <p:cNvSpPr>
            <a:spLocks noChangeArrowheads="1"/>
          </p:cNvSpPr>
          <p:nvPr/>
        </p:nvSpPr>
        <p:spPr bwMode="auto">
          <a:xfrm>
            <a:off x="1365250" y="3211513"/>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CarryIn1</a:t>
            </a:r>
          </a:p>
        </p:txBody>
      </p:sp>
      <p:sp>
        <p:nvSpPr>
          <p:cNvPr id="33814" name="Rectangle 23"/>
          <p:cNvSpPr>
            <a:spLocks noChangeArrowheads="1"/>
          </p:cNvSpPr>
          <p:nvPr/>
        </p:nvSpPr>
        <p:spPr bwMode="auto">
          <a:xfrm>
            <a:off x="2624138" y="4049713"/>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CarryOut1</a:t>
            </a:r>
          </a:p>
        </p:txBody>
      </p:sp>
      <p:sp>
        <p:nvSpPr>
          <p:cNvPr id="33815" name="Rectangle 24"/>
          <p:cNvSpPr>
            <a:spLocks noChangeArrowheads="1"/>
          </p:cNvSpPr>
          <p:nvPr/>
        </p:nvSpPr>
        <p:spPr bwMode="auto">
          <a:xfrm>
            <a:off x="1055688" y="43545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a:t>
            </a:r>
          </a:p>
        </p:txBody>
      </p:sp>
      <p:sp>
        <p:nvSpPr>
          <p:cNvPr id="33816" name="Rectangle 25"/>
          <p:cNvSpPr>
            <a:spLocks noChangeArrowheads="1"/>
          </p:cNvSpPr>
          <p:nvPr/>
        </p:nvSpPr>
        <p:spPr bwMode="auto">
          <a:xfrm>
            <a:off x="1055688" y="47355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a:t>
            </a:r>
          </a:p>
        </p:txBody>
      </p:sp>
      <p:sp>
        <p:nvSpPr>
          <p:cNvPr id="33817" name="Rectangle 26"/>
          <p:cNvSpPr>
            <a:spLocks noChangeArrowheads="1"/>
          </p:cNvSpPr>
          <p:nvPr/>
        </p:nvSpPr>
        <p:spPr bwMode="auto">
          <a:xfrm>
            <a:off x="1995488" y="44323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18" name="Rectangle 27"/>
          <p:cNvSpPr>
            <a:spLocks noChangeArrowheads="1"/>
          </p:cNvSpPr>
          <p:nvPr/>
        </p:nvSpPr>
        <p:spPr bwMode="auto">
          <a:xfrm>
            <a:off x="2209800" y="4430713"/>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3819" name="Line 28"/>
          <p:cNvSpPr>
            <a:spLocks noChangeShapeType="1"/>
          </p:cNvSpPr>
          <p:nvPr/>
        </p:nvSpPr>
        <p:spPr bwMode="auto">
          <a:xfrm>
            <a:off x="3136900" y="46482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20" name="Line 29"/>
          <p:cNvSpPr>
            <a:spLocks noChangeShapeType="1"/>
          </p:cNvSpPr>
          <p:nvPr/>
        </p:nvSpPr>
        <p:spPr bwMode="auto">
          <a:xfrm>
            <a:off x="1403350" y="45720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21" name="Line 30"/>
          <p:cNvSpPr>
            <a:spLocks noChangeShapeType="1"/>
          </p:cNvSpPr>
          <p:nvPr/>
        </p:nvSpPr>
        <p:spPr bwMode="auto">
          <a:xfrm>
            <a:off x="1403350" y="48006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22" name="Rectangle 31"/>
          <p:cNvSpPr>
            <a:spLocks noChangeArrowheads="1"/>
          </p:cNvSpPr>
          <p:nvPr/>
        </p:nvSpPr>
        <p:spPr bwMode="auto">
          <a:xfrm>
            <a:off x="3614738" y="45069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a:t>
            </a:r>
          </a:p>
        </p:txBody>
      </p:sp>
      <p:sp>
        <p:nvSpPr>
          <p:cNvPr id="33823" name="Line 32"/>
          <p:cNvSpPr>
            <a:spLocks noChangeShapeType="1"/>
          </p:cNvSpPr>
          <p:nvPr/>
        </p:nvSpPr>
        <p:spPr bwMode="auto">
          <a:xfrm>
            <a:off x="2559050" y="40386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24" name="Rectangle 33"/>
          <p:cNvSpPr>
            <a:spLocks noChangeArrowheads="1"/>
          </p:cNvSpPr>
          <p:nvPr/>
        </p:nvSpPr>
        <p:spPr bwMode="auto">
          <a:xfrm>
            <a:off x="1379538" y="4125913"/>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CarryIn2</a:t>
            </a:r>
          </a:p>
        </p:txBody>
      </p:sp>
      <p:sp>
        <p:nvSpPr>
          <p:cNvPr id="33825" name="Rectangle 34"/>
          <p:cNvSpPr>
            <a:spLocks noChangeArrowheads="1"/>
          </p:cNvSpPr>
          <p:nvPr/>
        </p:nvSpPr>
        <p:spPr bwMode="auto">
          <a:xfrm>
            <a:off x="1055688" y="52689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a:t>
            </a:r>
          </a:p>
        </p:txBody>
      </p:sp>
      <p:sp>
        <p:nvSpPr>
          <p:cNvPr id="33826" name="Rectangle 35"/>
          <p:cNvSpPr>
            <a:spLocks noChangeArrowheads="1"/>
          </p:cNvSpPr>
          <p:nvPr/>
        </p:nvSpPr>
        <p:spPr bwMode="auto">
          <a:xfrm>
            <a:off x="1055688" y="56499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a:t>
            </a:r>
          </a:p>
        </p:txBody>
      </p:sp>
      <p:sp>
        <p:nvSpPr>
          <p:cNvPr id="33827" name="Rectangle 36"/>
          <p:cNvSpPr>
            <a:spLocks noChangeArrowheads="1"/>
          </p:cNvSpPr>
          <p:nvPr/>
        </p:nvSpPr>
        <p:spPr bwMode="auto">
          <a:xfrm>
            <a:off x="1995488" y="53467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28" name="Rectangle 37"/>
          <p:cNvSpPr>
            <a:spLocks noChangeArrowheads="1"/>
          </p:cNvSpPr>
          <p:nvPr/>
        </p:nvSpPr>
        <p:spPr bwMode="auto">
          <a:xfrm>
            <a:off x="2209800" y="5345113"/>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3829" name="Line 38"/>
          <p:cNvSpPr>
            <a:spLocks noChangeShapeType="1"/>
          </p:cNvSpPr>
          <p:nvPr/>
        </p:nvSpPr>
        <p:spPr bwMode="auto">
          <a:xfrm>
            <a:off x="3136900" y="55626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0" name="Line 39"/>
          <p:cNvSpPr>
            <a:spLocks noChangeShapeType="1"/>
          </p:cNvSpPr>
          <p:nvPr/>
        </p:nvSpPr>
        <p:spPr bwMode="auto">
          <a:xfrm>
            <a:off x="1403350" y="54864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1" name="Line 40"/>
          <p:cNvSpPr>
            <a:spLocks noChangeShapeType="1"/>
          </p:cNvSpPr>
          <p:nvPr/>
        </p:nvSpPr>
        <p:spPr bwMode="auto">
          <a:xfrm>
            <a:off x="1403350" y="57150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2" name="Rectangle 41"/>
          <p:cNvSpPr>
            <a:spLocks noChangeArrowheads="1"/>
          </p:cNvSpPr>
          <p:nvPr/>
        </p:nvSpPr>
        <p:spPr bwMode="auto">
          <a:xfrm>
            <a:off x="3614738" y="54213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a:t>
            </a:r>
          </a:p>
        </p:txBody>
      </p:sp>
      <p:sp>
        <p:nvSpPr>
          <p:cNvPr id="33833" name="Line 42"/>
          <p:cNvSpPr>
            <a:spLocks noChangeShapeType="1"/>
          </p:cNvSpPr>
          <p:nvPr/>
        </p:nvSpPr>
        <p:spPr bwMode="auto">
          <a:xfrm>
            <a:off x="2559050" y="49530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4" name="Rectangle 43"/>
          <p:cNvSpPr>
            <a:spLocks noChangeArrowheads="1"/>
          </p:cNvSpPr>
          <p:nvPr/>
        </p:nvSpPr>
        <p:spPr bwMode="auto">
          <a:xfrm>
            <a:off x="1550988" y="50403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CarryIn3</a:t>
            </a:r>
          </a:p>
        </p:txBody>
      </p:sp>
      <p:sp>
        <p:nvSpPr>
          <p:cNvPr id="33835" name="Rectangle 44"/>
          <p:cNvSpPr>
            <a:spLocks noChangeArrowheads="1"/>
          </p:cNvSpPr>
          <p:nvPr/>
        </p:nvSpPr>
        <p:spPr bwMode="auto">
          <a:xfrm>
            <a:off x="2541588" y="60309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CarryOut3</a:t>
            </a:r>
          </a:p>
        </p:txBody>
      </p:sp>
      <p:sp>
        <p:nvSpPr>
          <p:cNvPr id="33836" name="Line 45"/>
          <p:cNvSpPr>
            <a:spLocks noChangeShapeType="1"/>
          </p:cNvSpPr>
          <p:nvPr/>
        </p:nvSpPr>
        <p:spPr bwMode="auto">
          <a:xfrm>
            <a:off x="2559050" y="58674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7" name="Rectangle 46"/>
          <p:cNvSpPr>
            <a:spLocks noChangeArrowheads="1"/>
          </p:cNvSpPr>
          <p:nvPr/>
        </p:nvSpPr>
        <p:spPr bwMode="auto">
          <a:xfrm>
            <a:off x="2824163" y="4964113"/>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CarryOut2</a:t>
            </a:r>
          </a:p>
        </p:txBody>
      </p:sp>
      <p:sp>
        <p:nvSpPr>
          <p:cNvPr id="33838" name="Rectangle 47"/>
          <p:cNvSpPr>
            <a:spLocks noChangeArrowheads="1"/>
          </p:cNvSpPr>
          <p:nvPr/>
        </p:nvSpPr>
        <p:spPr bwMode="auto">
          <a:xfrm>
            <a:off x="1306513" y="2144713"/>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CarryIn0</a:t>
            </a:r>
          </a:p>
        </p:txBody>
      </p:sp>
      <p:grpSp>
        <p:nvGrpSpPr>
          <p:cNvPr id="33839" name="Group 48"/>
          <p:cNvGrpSpPr>
            <a:grpSpLocks/>
          </p:cNvGrpSpPr>
          <p:nvPr/>
        </p:nvGrpSpPr>
        <p:grpSpPr bwMode="auto">
          <a:xfrm>
            <a:off x="5695950" y="2819400"/>
            <a:ext cx="1485900" cy="609600"/>
            <a:chOff x="3456" y="2208"/>
            <a:chExt cx="864" cy="384"/>
          </a:xfrm>
        </p:grpSpPr>
        <p:grpSp>
          <p:nvGrpSpPr>
            <p:cNvPr id="33895" name="Group 49"/>
            <p:cNvGrpSpPr>
              <a:grpSpLocks/>
            </p:cNvGrpSpPr>
            <p:nvPr/>
          </p:nvGrpSpPr>
          <p:grpSpPr bwMode="auto">
            <a:xfrm>
              <a:off x="3648" y="2208"/>
              <a:ext cx="480" cy="384"/>
              <a:chOff x="3648" y="2208"/>
              <a:chExt cx="480" cy="384"/>
            </a:xfrm>
          </p:grpSpPr>
          <p:sp>
            <p:nvSpPr>
              <p:cNvPr id="33899" name="Arc 50"/>
              <p:cNvSpPr>
                <a:spLocks/>
              </p:cNvSpPr>
              <p:nvPr/>
            </p:nvSpPr>
            <p:spPr bwMode="auto">
              <a:xfrm>
                <a:off x="3928" y="220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900" name="Arc 51"/>
              <p:cNvSpPr>
                <a:spLocks/>
              </p:cNvSpPr>
              <p:nvPr/>
            </p:nvSpPr>
            <p:spPr bwMode="auto">
              <a:xfrm>
                <a:off x="3928" y="240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901" name="Line 52"/>
              <p:cNvSpPr>
                <a:spLocks noChangeShapeType="1"/>
              </p:cNvSpPr>
              <p:nvPr/>
            </p:nvSpPr>
            <p:spPr bwMode="auto">
              <a:xfrm flipH="1">
                <a:off x="3648" y="220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902" name="Line 53"/>
              <p:cNvSpPr>
                <a:spLocks noChangeShapeType="1"/>
              </p:cNvSpPr>
              <p:nvPr/>
            </p:nvSpPr>
            <p:spPr bwMode="auto">
              <a:xfrm>
                <a:off x="3648" y="220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903" name="Line 54"/>
              <p:cNvSpPr>
                <a:spLocks noChangeShapeType="1"/>
              </p:cNvSpPr>
              <p:nvPr/>
            </p:nvSpPr>
            <p:spPr bwMode="auto">
              <a:xfrm flipH="1">
                <a:off x="3648" y="259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3896" name="Line 55"/>
            <p:cNvSpPr>
              <a:spLocks noChangeShapeType="1"/>
            </p:cNvSpPr>
            <p:nvPr/>
          </p:nvSpPr>
          <p:spPr bwMode="auto">
            <a:xfrm>
              <a:off x="4128" y="240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7" name="Line 56"/>
            <p:cNvSpPr>
              <a:spLocks noChangeShapeType="1"/>
            </p:cNvSpPr>
            <p:nvPr/>
          </p:nvSpPr>
          <p:spPr bwMode="auto">
            <a:xfrm flipH="1">
              <a:off x="3456" y="230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8" name="Line 57"/>
            <p:cNvSpPr>
              <a:spLocks noChangeShapeType="1"/>
            </p:cNvSpPr>
            <p:nvPr/>
          </p:nvSpPr>
          <p:spPr bwMode="auto">
            <a:xfrm flipH="1">
              <a:off x="3456" y="249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33840" name="Group 58"/>
          <p:cNvGrpSpPr>
            <a:grpSpLocks/>
          </p:cNvGrpSpPr>
          <p:nvPr/>
        </p:nvGrpSpPr>
        <p:grpSpPr bwMode="auto">
          <a:xfrm>
            <a:off x="7181850" y="3582988"/>
            <a:ext cx="1320800" cy="608012"/>
            <a:chOff x="4320" y="2689"/>
            <a:chExt cx="768" cy="383"/>
          </a:xfrm>
        </p:grpSpPr>
        <p:sp>
          <p:nvSpPr>
            <p:cNvPr id="33887" name="Arc 59"/>
            <p:cNvSpPr>
              <a:spLocks/>
            </p:cNvSpPr>
            <p:nvPr/>
          </p:nvSpPr>
          <p:spPr bwMode="auto">
            <a:xfrm>
              <a:off x="4505" y="2689"/>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88" name="Arc 60"/>
            <p:cNvSpPr>
              <a:spLocks/>
            </p:cNvSpPr>
            <p:nvPr/>
          </p:nvSpPr>
          <p:spPr bwMode="auto">
            <a:xfrm>
              <a:off x="4504" y="2880"/>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89" name="Arc 61"/>
            <p:cNvSpPr>
              <a:spLocks/>
            </p:cNvSpPr>
            <p:nvPr/>
          </p:nvSpPr>
          <p:spPr bwMode="auto">
            <a:xfrm>
              <a:off x="4464" y="2689"/>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90" name="Arc 62"/>
            <p:cNvSpPr>
              <a:spLocks/>
            </p:cNvSpPr>
            <p:nvPr/>
          </p:nvSpPr>
          <p:spPr bwMode="auto">
            <a:xfrm>
              <a:off x="4464" y="2880"/>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91" name="Line 63"/>
            <p:cNvSpPr>
              <a:spLocks noChangeShapeType="1"/>
            </p:cNvSpPr>
            <p:nvPr/>
          </p:nvSpPr>
          <p:spPr bwMode="auto">
            <a:xfrm>
              <a:off x="4896" y="288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2" name="Line 64"/>
            <p:cNvSpPr>
              <a:spLocks noChangeShapeType="1"/>
            </p:cNvSpPr>
            <p:nvPr/>
          </p:nvSpPr>
          <p:spPr bwMode="auto">
            <a:xfrm flipH="1">
              <a:off x="4320" y="273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3" name="Line 65"/>
            <p:cNvSpPr>
              <a:spLocks noChangeShapeType="1"/>
            </p:cNvSpPr>
            <p:nvPr/>
          </p:nvSpPr>
          <p:spPr bwMode="auto">
            <a:xfrm flipH="1">
              <a:off x="4320" y="302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4" name="Line 66"/>
            <p:cNvSpPr>
              <a:spLocks noChangeShapeType="1"/>
            </p:cNvSpPr>
            <p:nvPr/>
          </p:nvSpPr>
          <p:spPr bwMode="auto">
            <a:xfrm flipH="1">
              <a:off x="4320" y="2880"/>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33841" name="Group 67"/>
          <p:cNvGrpSpPr>
            <a:grpSpLocks/>
          </p:cNvGrpSpPr>
          <p:nvPr/>
        </p:nvGrpSpPr>
        <p:grpSpPr bwMode="auto">
          <a:xfrm>
            <a:off x="5695950" y="3581400"/>
            <a:ext cx="1485900" cy="609600"/>
            <a:chOff x="3456" y="2688"/>
            <a:chExt cx="864" cy="384"/>
          </a:xfrm>
        </p:grpSpPr>
        <p:grpSp>
          <p:nvGrpSpPr>
            <p:cNvPr id="33878" name="Group 68"/>
            <p:cNvGrpSpPr>
              <a:grpSpLocks/>
            </p:cNvGrpSpPr>
            <p:nvPr/>
          </p:nvGrpSpPr>
          <p:grpSpPr bwMode="auto">
            <a:xfrm>
              <a:off x="3648" y="2688"/>
              <a:ext cx="480" cy="384"/>
              <a:chOff x="3648" y="2688"/>
              <a:chExt cx="480" cy="384"/>
            </a:xfrm>
          </p:grpSpPr>
          <p:sp>
            <p:nvSpPr>
              <p:cNvPr id="33882" name="Arc 69"/>
              <p:cNvSpPr>
                <a:spLocks/>
              </p:cNvSpPr>
              <p:nvPr/>
            </p:nvSpPr>
            <p:spPr bwMode="auto">
              <a:xfrm>
                <a:off x="3928" y="268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83" name="Arc 70"/>
              <p:cNvSpPr>
                <a:spLocks/>
              </p:cNvSpPr>
              <p:nvPr/>
            </p:nvSpPr>
            <p:spPr bwMode="auto">
              <a:xfrm>
                <a:off x="3928" y="288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84" name="Line 71"/>
              <p:cNvSpPr>
                <a:spLocks noChangeShapeType="1"/>
              </p:cNvSpPr>
              <p:nvPr/>
            </p:nvSpPr>
            <p:spPr bwMode="auto">
              <a:xfrm flipH="1">
                <a:off x="3648" y="268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85" name="Line 72"/>
              <p:cNvSpPr>
                <a:spLocks noChangeShapeType="1"/>
              </p:cNvSpPr>
              <p:nvPr/>
            </p:nvSpPr>
            <p:spPr bwMode="auto">
              <a:xfrm>
                <a:off x="3648" y="268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86" name="Line 73"/>
              <p:cNvSpPr>
                <a:spLocks noChangeShapeType="1"/>
              </p:cNvSpPr>
              <p:nvPr/>
            </p:nvSpPr>
            <p:spPr bwMode="auto">
              <a:xfrm flipH="1">
                <a:off x="3648" y="307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3879" name="Line 74"/>
            <p:cNvSpPr>
              <a:spLocks noChangeShapeType="1"/>
            </p:cNvSpPr>
            <p:nvPr/>
          </p:nvSpPr>
          <p:spPr bwMode="auto">
            <a:xfrm>
              <a:off x="4128" y="288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80" name="Line 75"/>
            <p:cNvSpPr>
              <a:spLocks noChangeShapeType="1"/>
            </p:cNvSpPr>
            <p:nvPr/>
          </p:nvSpPr>
          <p:spPr bwMode="auto">
            <a:xfrm flipH="1">
              <a:off x="3456" y="278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81" name="Line 76"/>
            <p:cNvSpPr>
              <a:spLocks noChangeShapeType="1"/>
            </p:cNvSpPr>
            <p:nvPr/>
          </p:nvSpPr>
          <p:spPr bwMode="auto">
            <a:xfrm flipH="1">
              <a:off x="3456" y="297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33842" name="Group 77"/>
          <p:cNvGrpSpPr>
            <a:grpSpLocks/>
          </p:cNvGrpSpPr>
          <p:nvPr/>
        </p:nvGrpSpPr>
        <p:grpSpPr bwMode="auto">
          <a:xfrm>
            <a:off x="5695950" y="4343400"/>
            <a:ext cx="1485900" cy="609600"/>
            <a:chOff x="3456" y="3168"/>
            <a:chExt cx="864" cy="384"/>
          </a:xfrm>
        </p:grpSpPr>
        <p:grpSp>
          <p:nvGrpSpPr>
            <p:cNvPr id="33869" name="Group 78"/>
            <p:cNvGrpSpPr>
              <a:grpSpLocks/>
            </p:cNvGrpSpPr>
            <p:nvPr/>
          </p:nvGrpSpPr>
          <p:grpSpPr bwMode="auto">
            <a:xfrm>
              <a:off x="3648" y="3168"/>
              <a:ext cx="480" cy="384"/>
              <a:chOff x="3648" y="3168"/>
              <a:chExt cx="480" cy="384"/>
            </a:xfrm>
          </p:grpSpPr>
          <p:sp>
            <p:nvSpPr>
              <p:cNvPr id="33873" name="Arc 79"/>
              <p:cNvSpPr>
                <a:spLocks/>
              </p:cNvSpPr>
              <p:nvPr/>
            </p:nvSpPr>
            <p:spPr bwMode="auto">
              <a:xfrm>
                <a:off x="3928" y="316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74" name="Arc 80"/>
              <p:cNvSpPr>
                <a:spLocks/>
              </p:cNvSpPr>
              <p:nvPr/>
            </p:nvSpPr>
            <p:spPr bwMode="auto">
              <a:xfrm>
                <a:off x="3928" y="336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75" name="Line 81"/>
              <p:cNvSpPr>
                <a:spLocks noChangeShapeType="1"/>
              </p:cNvSpPr>
              <p:nvPr/>
            </p:nvSpPr>
            <p:spPr bwMode="auto">
              <a:xfrm flipH="1">
                <a:off x="3648" y="316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76" name="Line 82"/>
              <p:cNvSpPr>
                <a:spLocks noChangeShapeType="1"/>
              </p:cNvSpPr>
              <p:nvPr/>
            </p:nvSpPr>
            <p:spPr bwMode="auto">
              <a:xfrm>
                <a:off x="3648" y="316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77" name="Line 83"/>
              <p:cNvSpPr>
                <a:spLocks noChangeShapeType="1"/>
              </p:cNvSpPr>
              <p:nvPr/>
            </p:nvSpPr>
            <p:spPr bwMode="auto">
              <a:xfrm flipH="1">
                <a:off x="3648" y="355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3870" name="Line 84"/>
            <p:cNvSpPr>
              <a:spLocks noChangeShapeType="1"/>
            </p:cNvSpPr>
            <p:nvPr/>
          </p:nvSpPr>
          <p:spPr bwMode="auto">
            <a:xfrm>
              <a:off x="4128" y="336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71" name="Line 85"/>
            <p:cNvSpPr>
              <a:spLocks noChangeShapeType="1"/>
            </p:cNvSpPr>
            <p:nvPr/>
          </p:nvSpPr>
          <p:spPr bwMode="auto">
            <a:xfrm flipH="1">
              <a:off x="3456" y="326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72" name="Line 86"/>
            <p:cNvSpPr>
              <a:spLocks noChangeShapeType="1"/>
            </p:cNvSpPr>
            <p:nvPr/>
          </p:nvSpPr>
          <p:spPr bwMode="auto">
            <a:xfrm flipH="1">
              <a:off x="3456" y="345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3843" name="Line 87"/>
          <p:cNvSpPr>
            <a:spLocks noChangeShapeType="1"/>
          </p:cNvSpPr>
          <p:nvPr/>
        </p:nvSpPr>
        <p:spPr bwMode="auto">
          <a:xfrm>
            <a:off x="7181850" y="3124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4" name="Line 88"/>
          <p:cNvSpPr>
            <a:spLocks noChangeShapeType="1"/>
          </p:cNvSpPr>
          <p:nvPr/>
        </p:nvSpPr>
        <p:spPr bwMode="auto">
          <a:xfrm>
            <a:off x="7181850" y="41148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5" name="Line 89"/>
          <p:cNvSpPr>
            <a:spLocks noChangeShapeType="1"/>
          </p:cNvSpPr>
          <p:nvPr/>
        </p:nvSpPr>
        <p:spPr bwMode="auto">
          <a:xfrm flipV="1">
            <a:off x="5695950" y="2590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6" name="Line 90"/>
          <p:cNvSpPr>
            <a:spLocks noChangeShapeType="1"/>
          </p:cNvSpPr>
          <p:nvPr/>
        </p:nvSpPr>
        <p:spPr bwMode="auto">
          <a:xfrm flipH="1">
            <a:off x="5035550" y="3276600"/>
            <a:ext cx="660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7" name="Line 91"/>
          <p:cNvSpPr>
            <a:spLocks noChangeShapeType="1"/>
          </p:cNvSpPr>
          <p:nvPr/>
        </p:nvSpPr>
        <p:spPr bwMode="auto">
          <a:xfrm>
            <a:off x="5530850" y="32766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8" name="Line 92"/>
          <p:cNvSpPr>
            <a:spLocks noChangeShapeType="1"/>
          </p:cNvSpPr>
          <p:nvPr/>
        </p:nvSpPr>
        <p:spPr bwMode="auto">
          <a:xfrm flipH="1">
            <a:off x="5530850" y="4495800"/>
            <a:ext cx="165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9" name="Line 93"/>
          <p:cNvSpPr>
            <a:spLocks noChangeShapeType="1"/>
          </p:cNvSpPr>
          <p:nvPr/>
        </p:nvSpPr>
        <p:spPr bwMode="auto">
          <a:xfrm>
            <a:off x="5695950" y="40386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0" name="Line 94"/>
          <p:cNvSpPr>
            <a:spLocks noChangeShapeType="1"/>
          </p:cNvSpPr>
          <p:nvPr/>
        </p:nvSpPr>
        <p:spPr bwMode="auto">
          <a:xfrm flipH="1">
            <a:off x="5035550" y="4800600"/>
            <a:ext cx="660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1" name="Line 95"/>
          <p:cNvSpPr>
            <a:spLocks noChangeShapeType="1"/>
          </p:cNvSpPr>
          <p:nvPr/>
        </p:nvSpPr>
        <p:spPr bwMode="auto">
          <a:xfrm>
            <a:off x="8502650" y="3886200"/>
            <a:ext cx="0" cy="1066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2" name="Rectangle 96"/>
          <p:cNvSpPr>
            <a:spLocks noChangeArrowheads="1"/>
          </p:cNvSpPr>
          <p:nvPr/>
        </p:nvSpPr>
        <p:spPr bwMode="auto">
          <a:xfrm>
            <a:off x="4705350" y="24384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a:t>
            </a:r>
          </a:p>
        </p:txBody>
      </p:sp>
      <p:sp>
        <p:nvSpPr>
          <p:cNvPr id="33853" name="Rectangle 97"/>
          <p:cNvSpPr>
            <a:spLocks noChangeArrowheads="1"/>
          </p:cNvSpPr>
          <p:nvPr/>
        </p:nvSpPr>
        <p:spPr bwMode="auto">
          <a:xfrm>
            <a:off x="8089900" y="495300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33854" name="Rectangle 98"/>
          <p:cNvSpPr>
            <a:spLocks noChangeArrowheads="1"/>
          </p:cNvSpPr>
          <p:nvPr/>
        </p:nvSpPr>
        <p:spPr bwMode="auto">
          <a:xfrm>
            <a:off x="4935538" y="2982913"/>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33855" name="Rectangle 99"/>
          <p:cNvSpPr>
            <a:spLocks noChangeArrowheads="1"/>
          </p:cNvSpPr>
          <p:nvPr/>
        </p:nvSpPr>
        <p:spPr bwMode="auto">
          <a:xfrm>
            <a:off x="4935538" y="4506913"/>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33856" name="Line 100"/>
          <p:cNvSpPr>
            <a:spLocks noChangeShapeType="1"/>
          </p:cNvSpPr>
          <p:nvPr/>
        </p:nvSpPr>
        <p:spPr bwMode="auto">
          <a:xfrm>
            <a:off x="6026150" y="2971800"/>
            <a:ext cx="825500" cy="1524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7" name="Line 101"/>
          <p:cNvSpPr>
            <a:spLocks noChangeShapeType="1"/>
          </p:cNvSpPr>
          <p:nvPr/>
        </p:nvSpPr>
        <p:spPr bwMode="auto">
          <a:xfrm>
            <a:off x="7594600" y="3657600"/>
            <a:ext cx="660400" cy="2286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8" name="Line 102"/>
          <p:cNvSpPr>
            <a:spLocks noChangeShapeType="1"/>
          </p:cNvSpPr>
          <p:nvPr/>
        </p:nvSpPr>
        <p:spPr bwMode="auto">
          <a:xfrm>
            <a:off x="5695950" y="2590800"/>
            <a:ext cx="0" cy="3810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9" name="Line 103"/>
          <p:cNvSpPr>
            <a:spLocks noChangeShapeType="1"/>
          </p:cNvSpPr>
          <p:nvPr/>
        </p:nvSpPr>
        <p:spPr bwMode="auto">
          <a:xfrm>
            <a:off x="5695950" y="2971800"/>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0" name="Line 104"/>
          <p:cNvSpPr>
            <a:spLocks noChangeShapeType="1"/>
          </p:cNvSpPr>
          <p:nvPr/>
        </p:nvSpPr>
        <p:spPr bwMode="auto">
          <a:xfrm>
            <a:off x="6851650" y="3124200"/>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1" name="Line 105"/>
          <p:cNvSpPr>
            <a:spLocks noChangeShapeType="1"/>
          </p:cNvSpPr>
          <p:nvPr/>
        </p:nvSpPr>
        <p:spPr bwMode="auto">
          <a:xfrm>
            <a:off x="7181850" y="3124200"/>
            <a:ext cx="0" cy="5334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2" name="Line 106"/>
          <p:cNvSpPr>
            <a:spLocks noChangeShapeType="1"/>
          </p:cNvSpPr>
          <p:nvPr/>
        </p:nvSpPr>
        <p:spPr bwMode="auto">
          <a:xfrm>
            <a:off x="7181850" y="3657600"/>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3" name="Line 107"/>
          <p:cNvSpPr>
            <a:spLocks noChangeShapeType="1"/>
          </p:cNvSpPr>
          <p:nvPr/>
        </p:nvSpPr>
        <p:spPr bwMode="auto">
          <a:xfrm>
            <a:off x="8172450" y="3886200"/>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4" name="Line 108"/>
          <p:cNvSpPr>
            <a:spLocks noChangeShapeType="1"/>
          </p:cNvSpPr>
          <p:nvPr/>
        </p:nvSpPr>
        <p:spPr bwMode="auto">
          <a:xfrm>
            <a:off x="8502650" y="3886200"/>
            <a:ext cx="0" cy="1066800"/>
          </a:xfrm>
          <a:prstGeom prst="line">
            <a:avLst/>
          </a:prstGeom>
          <a:noFill/>
          <a:ln w="254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5" name="Rectangle 109"/>
          <p:cNvSpPr>
            <a:spLocks noChangeArrowheads="1"/>
          </p:cNvSpPr>
          <p:nvPr/>
        </p:nvSpPr>
        <p:spPr bwMode="auto">
          <a:xfrm>
            <a:off x="5118100" y="5181600"/>
            <a:ext cx="34671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1" lang="en-US" altLang="zh-TW" b="1" i="1">
                <a:latin typeface="Century Gothic" pitchFamily="34" charset="0"/>
              </a:rPr>
              <a:t>Design Trick: look for parallelism and throw hardware at it</a:t>
            </a:r>
          </a:p>
        </p:txBody>
      </p:sp>
      <p:sp>
        <p:nvSpPr>
          <p:cNvPr id="33866" name="Rectangle 110"/>
          <p:cNvSpPr>
            <a:spLocks noGrp="1" noChangeArrowheads="1"/>
          </p:cNvSpPr>
          <p:nvPr>
            <p:ph type="title" idx="4294967295"/>
          </p:nvPr>
        </p:nvSpPr>
        <p:spPr>
          <a:xfrm>
            <a:off x="-90488" y="41275"/>
            <a:ext cx="10099676" cy="901700"/>
          </a:xfrm>
        </p:spPr>
        <p:txBody>
          <a:bodyPr/>
          <a:lstStyle/>
          <a:p>
            <a:r>
              <a:rPr lang="en-US" altLang="zh-TW" sz="4500" smtClean="0">
                <a:solidFill>
                  <a:srgbClr val="FFFFFF"/>
                </a:solidFill>
              </a:rPr>
              <a:t>Problems with Ripple Carry Adder</a:t>
            </a:r>
          </a:p>
        </p:txBody>
      </p:sp>
      <p:sp>
        <p:nvSpPr>
          <p:cNvPr id="33867" name="Rectangle 111"/>
          <p:cNvSpPr>
            <a:spLocks noGrp="1" noChangeArrowheads="1"/>
          </p:cNvSpPr>
          <p:nvPr>
            <p:ph type="body" idx="4294967295"/>
          </p:nvPr>
        </p:nvSpPr>
        <p:spPr/>
        <p:txBody>
          <a:bodyPr/>
          <a:lstStyle/>
          <a:p>
            <a:r>
              <a:rPr lang="en-US" altLang="zh-TW" smtClean="0"/>
              <a:t>Carry bit may have to propagate from LSB to MSB =&gt; worst case delay: N-stage delay</a:t>
            </a:r>
          </a:p>
        </p:txBody>
      </p:sp>
      <p:sp>
        <p:nvSpPr>
          <p:cNvPr id="33868"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54E59945-21EE-42C8-B73F-897A5368431F}" type="slidenum">
              <a:rPr lang="zh-TW" altLang="en-US" sz="1400">
                <a:latin typeface="Arial" pitchFamily="34" charset="0"/>
              </a:rPr>
              <a:pPr algn="r"/>
              <a:t>27</a:t>
            </a:fld>
            <a:endParaRPr lang="zh-TW" altLang="zh-TW" sz="1400">
              <a:latin typeface="Arial"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Outline</a:t>
            </a:r>
          </a:p>
        </p:txBody>
      </p:sp>
      <p:sp>
        <p:nvSpPr>
          <p:cNvPr id="34819" name="Rectangle 3"/>
          <p:cNvSpPr>
            <a:spLocks noGrp="1" noChangeArrowheads="1"/>
          </p:cNvSpPr>
          <p:nvPr>
            <p:ph type="body" idx="4294967295"/>
          </p:nvPr>
        </p:nvSpPr>
        <p:spPr/>
        <p:txBody>
          <a:bodyPr/>
          <a:lstStyle/>
          <a:p>
            <a:pPr>
              <a:lnSpc>
                <a:spcPct val="80000"/>
              </a:lnSpc>
            </a:pPr>
            <a:r>
              <a:rPr lang="en-US" altLang="zh-TW" dirty="0" smtClean="0"/>
              <a:t>Addition and subtraction </a:t>
            </a:r>
          </a:p>
          <a:p>
            <a:pPr>
              <a:lnSpc>
                <a:spcPct val="80000"/>
              </a:lnSpc>
            </a:pPr>
            <a:r>
              <a:rPr lang="en-US" altLang="zh-TW" dirty="0" smtClean="0"/>
              <a:t>Constructing an arithmetic logic unit </a:t>
            </a:r>
          </a:p>
          <a:p>
            <a:pPr lvl="1">
              <a:lnSpc>
                <a:spcPct val="80000"/>
              </a:lnSpc>
            </a:pPr>
            <a:r>
              <a:rPr lang="en-US" altLang="zh-TW" dirty="0" smtClean="0"/>
              <a:t>Building ALU</a:t>
            </a:r>
          </a:p>
          <a:p>
            <a:pPr lvl="2">
              <a:lnSpc>
                <a:spcPct val="80000"/>
              </a:lnSpc>
            </a:pPr>
            <a:r>
              <a:rPr lang="en-US" altLang="zh-TW" dirty="0" smtClean="0"/>
              <a:t>Add, sub, and, or, nor</a:t>
            </a:r>
          </a:p>
          <a:p>
            <a:pPr lvl="2">
              <a:lnSpc>
                <a:spcPct val="80000"/>
              </a:lnSpc>
            </a:pPr>
            <a:r>
              <a:rPr lang="en-US" altLang="zh-TW" dirty="0" smtClean="0"/>
              <a:t>Set-on-less-than, overflow detection, zero detection</a:t>
            </a:r>
          </a:p>
          <a:p>
            <a:pPr lvl="1">
              <a:lnSpc>
                <a:spcPct val="80000"/>
              </a:lnSpc>
            </a:pPr>
            <a:r>
              <a:rPr lang="en-US" altLang="zh-TW" dirty="0" smtClean="0"/>
              <a:t>Fast adders</a:t>
            </a:r>
          </a:p>
          <a:p>
            <a:pPr lvl="2">
              <a:lnSpc>
                <a:spcPct val="80000"/>
              </a:lnSpc>
            </a:pPr>
            <a:r>
              <a:rPr lang="en-US" altLang="zh-TW" dirty="0" smtClean="0">
                <a:solidFill>
                  <a:schemeClr val="accent2"/>
                </a:solidFill>
              </a:rPr>
              <a:t>Cascaded carry look-ahead adder</a:t>
            </a:r>
            <a:r>
              <a:rPr lang="en-US" altLang="zh-TW" dirty="0" smtClean="0"/>
              <a:t> </a:t>
            </a:r>
          </a:p>
          <a:p>
            <a:pPr lvl="2">
              <a:lnSpc>
                <a:spcPct val="80000"/>
              </a:lnSpc>
            </a:pPr>
            <a:r>
              <a:rPr lang="en-US" altLang="zh-TW" dirty="0" smtClean="0"/>
              <a:t>Multiple level carry look-ahead adder</a:t>
            </a:r>
          </a:p>
          <a:p>
            <a:pPr>
              <a:lnSpc>
                <a:spcPct val="80000"/>
              </a:lnSpc>
            </a:pPr>
            <a:r>
              <a:rPr lang="en-US" altLang="zh-TW" dirty="0" smtClean="0"/>
              <a:t>Multiplication </a:t>
            </a:r>
          </a:p>
          <a:p>
            <a:pPr lvl="1">
              <a:lnSpc>
                <a:spcPct val="80000"/>
              </a:lnSpc>
            </a:pPr>
            <a:r>
              <a:rPr lang="en-US" altLang="zh-TW" dirty="0" smtClean="0"/>
              <a:t>Unsigned multiply</a:t>
            </a:r>
          </a:p>
          <a:p>
            <a:pPr lvl="1">
              <a:lnSpc>
                <a:spcPct val="80000"/>
              </a:lnSpc>
            </a:pPr>
            <a:r>
              <a:rPr lang="en-US" altLang="zh-TW" dirty="0" smtClean="0"/>
              <a:t>Signed multiply</a:t>
            </a:r>
          </a:p>
          <a:p>
            <a:pPr>
              <a:lnSpc>
                <a:spcPct val="80000"/>
              </a:lnSpc>
            </a:pPr>
            <a:r>
              <a:rPr lang="en-US" altLang="zh-TW" dirty="0" smtClean="0"/>
              <a:t>Division </a:t>
            </a:r>
          </a:p>
          <a:p>
            <a:pPr>
              <a:lnSpc>
                <a:spcPct val="80000"/>
              </a:lnSpc>
            </a:pPr>
            <a:r>
              <a:rPr lang="en-US" altLang="zh-TW" dirty="0" smtClean="0"/>
              <a:t>Floating point </a:t>
            </a:r>
          </a:p>
          <a:p>
            <a:pPr lvl="1">
              <a:lnSpc>
                <a:spcPct val="80000"/>
              </a:lnSpc>
            </a:pPr>
            <a:r>
              <a:rPr lang="en-US" altLang="zh-TW" dirty="0" smtClean="0"/>
              <a:t>Representations</a:t>
            </a:r>
          </a:p>
          <a:p>
            <a:pPr lvl="1">
              <a:lnSpc>
                <a:spcPct val="80000"/>
              </a:lnSpc>
            </a:pPr>
            <a:r>
              <a:rPr lang="en-US" altLang="zh-TW" dirty="0" smtClean="0"/>
              <a:t>Addition and multiplication</a:t>
            </a:r>
          </a:p>
        </p:txBody>
      </p:sp>
      <p:sp>
        <p:nvSpPr>
          <p:cNvPr id="34820"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739F11CF-D3BC-4E49-901D-CE9D029545E9}" type="slidenum">
              <a:rPr lang="zh-TW" altLang="en-US" sz="1400">
                <a:latin typeface="Arial" pitchFamily="34" charset="0"/>
              </a:rPr>
              <a:pPr algn="r"/>
              <a:t>28</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r>
              <a:rPr lang="en-US" altLang="zh-TW" smtClean="0"/>
              <a:t>Requirements: must support the following arithmetic and logic operations</a:t>
            </a:r>
          </a:p>
          <a:p>
            <a:pPr lvl="1">
              <a:spcBef>
                <a:spcPct val="20000"/>
              </a:spcBef>
            </a:pPr>
            <a:r>
              <a:rPr lang="en-US" altLang="zh-TW" smtClean="0">
                <a:solidFill>
                  <a:schemeClr val="folHlink"/>
                </a:solidFill>
              </a:rPr>
              <a:t>add, sub</a:t>
            </a:r>
            <a:r>
              <a:rPr lang="en-US" altLang="zh-TW" smtClean="0"/>
              <a:t>: two’s complement adder/subtractor with overflow detection</a:t>
            </a:r>
          </a:p>
          <a:p>
            <a:pPr lvl="1">
              <a:spcBef>
                <a:spcPct val="20000"/>
              </a:spcBef>
            </a:pPr>
            <a:r>
              <a:rPr lang="en-US" altLang="zh-TW" smtClean="0">
                <a:solidFill>
                  <a:schemeClr val="folHlink"/>
                </a:solidFill>
              </a:rPr>
              <a:t>and, or, nor </a:t>
            </a:r>
            <a:r>
              <a:rPr lang="en-US" altLang="zh-TW" smtClean="0"/>
              <a:t>: logical AND, logical OR, logical NOR</a:t>
            </a:r>
          </a:p>
          <a:p>
            <a:pPr lvl="1">
              <a:spcBef>
                <a:spcPct val="20000"/>
              </a:spcBef>
            </a:pPr>
            <a:r>
              <a:rPr lang="en-US" altLang="zh-TW" smtClean="0">
                <a:solidFill>
                  <a:schemeClr val="folHlink"/>
                </a:solidFill>
              </a:rPr>
              <a:t>slt</a:t>
            </a:r>
            <a:r>
              <a:rPr lang="en-US" altLang="zh-TW" smtClean="0"/>
              <a:t> (set on less than): two’s complement adder with inverter, check sign bit of result</a:t>
            </a:r>
          </a:p>
        </p:txBody>
      </p:sp>
      <p:sp>
        <p:nvSpPr>
          <p:cNvPr id="8195" name="Rectangle 3"/>
          <p:cNvSpPr>
            <a:spLocks noGrp="1" noChangeArrowheads="1"/>
          </p:cNvSpPr>
          <p:nvPr>
            <p:ph type="title"/>
          </p:nvPr>
        </p:nvSpPr>
        <p:spPr>
          <a:xfrm>
            <a:off x="0" y="41275"/>
            <a:ext cx="9906000" cy="901700"/>
          </a:xfrm>
        </p:spPr>
        <p:txBody>
          <a:bodyPr/>
          <a:lstStyle/>
          <a:p>
            <a:r>
              <a:rPr lang="en-US" altLang="zh-TW" sz="5000" smtClean="0"/>
              <a:t>Problem: Designing MIPS ALU</a:t>
            </a:r>
          </a:p>
        </p:txBody>
      </p:sp>
      <p:sp>
        <p:nvSpPr>
          <p:cNvPr id="819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49BF81DE-1529-4B44-A870-6D730471B6F9}" type="slidenum">
              <a:rPr lang="zh-TW" altLang="en-US" sz="1400" smtClean="0">
                <a:latin typeface="Arial" pitchFamily="34" charset="0"/>
              </a:rPr>
              <a:pPr/>
              <a:t>2</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660400" y="1371600"/>
            <a:ext cx="8832850" cy="4800600"/>
          </a:xfrm>
        </p:spPr>
        <p:txBody>
          <a:bodyPr/>
          <a:lstStyle/>
          <a:p>
            <a:pPr marL="285750" indent="-285750">
              <a:lnSpc>
                <a:spcPct val="80000"/>
              </a:lnSpc>
            </a:pPr>
            <a:endParaRPr lang="zh-TW" altLang="en-US" smtClean="0"/>
          </a:p>
          <a:p>
            <a:pPr marL="285750" indent="-285750">
              <a:lnSpc>
                <a:spcPct val="80000"/>
              </a:lnSpc>
            </a:pPr>
            <a:endParaRPr lang="zh-TW" altLang="en-US" smtClean="0"/>
          </a:p>
          <a:p>
            <a:pPr marL="285750" indent="-285750">
              <a:lnSpc>
                <a:spcPct val="80000"/>
              </a:lnSpc>
            </a:pPr>
            <a:endParaRPr lang="zh-TW" altLang="en-US" smtClean="0"/>
          </a:p>
          <a:p>
            <a:pPr marL="285750" indent="-285750">
              <a:lnSpc>
                <a:spcPct val="80000"/>
              </a:lnSpc>
            </a:pPr>
            <a:endParaRPr lang="zh-TW" altLang="en-US" smtClean="0"/>
          </a:p>
          <a:p>
            <a:pPr marL="285750" indent="-285750">
              <a:lnSpc>
                <a:spcPct val="80000"/>
              </a:lnSpc>
            </a:pPr>
            <a:endParaRPr lang="zh-TW" altLang="en-US" smtClean="0"/>
          </a:p>
          <a:p>
            <a:pPr marL="285750" indent="-285750">
              <a:lnSpc>
                <a:spcPct val="80000"/>
              </a:lnSpc>
            </a:pPr>
            <a:endParaRPr lang="zh-TW" altLang="zh-TW" smtClean="0"/>
          </a:p>
          <a:p>
            <a:pPr marL="285750" indent="-285750">
              <a:lnSpc>
                <a:spcPct val="80000"/>
              </a:lnSpc>
            </a:pPr>
            <a:r>
              <a:rPr lang="en-US" altLang="zh-TW" smtClean="0"/>
              <a:t>CarryOut=(B*CarryIn)+(A*CarryIn)+(A*B)</a:t>
            </a:r>
          </a:p>
          <a:p>
            <a:pPr marL="704850" lvl="1" indent="-228600">
              <a:lnSpc>
                <a:spcPct val="80000"/>
              </a:lnSpc>
            </a:pPr>
            <a:r>
              <a:rPr lang="en-US" altLang="zh-TW" smtClean="0"/>
              <a:t>Cin1=Cout0= (B0 * Cin0)+(A0 * Cin0)+ (A0 * B0)</a:t>
            </a:r>
          </a:p>
          <a:p>
            <a:pPr marL="704850" lvl="1" indent="-228600">
              <a:lnSpc>
                <a:spcPct val="80000"/>
              </a:lnSpc>
            </a:pPr>
            <a:r>
              <a:rPr lang="en-US" altLang="zh-TW" smtClean="0"/>
              <a:t>Cin2=Cout1= (B1 * Cin1)+(A1 * Cin1)+ (A1 * B1)</a:t>
            </a:r>
          </a:p>
          <a:p>
            <a:pPr marL="704850" lvl="1" indent="-228600">
              <a:lnSpc>
                <a:spcPct val="80000"/>
              </a:lnSpc>
            </a:pPr>
            <a:endParaRPr lang="en-US" altLang="zh-TW" smtClean="0"/>
          </a:p>
          <a:p>
            <a:pPr marL="285750" indent="-285750">
              <a:lnSpc>
                <a:spcPct val="80000"/>
              </a:lnSpc>
            </a:pPr>
            <a:r>
              <a:rPr lang="en-US" altLang="zh-TW" smtClean="0"/>
              <a:t>Substituting Cin1 into Cin2:</a:t>
            </a:r>
          </a:p>
          <a:p>
            <a:pPr marL="704850" lvl="1" indent="-228600">
              <a:lnSpc>
                <a:spcPct val="80000"/>
              </a:lnSpc>
            </a:pPr>
            <a:r>
              <a:rPr lang="en-US" altLang="zh-TW" smtClean="0"/>
              <a:t>Cin2=(A1*A0*B0)+(A1*A0*Cin0)+(A1*B0*Cin0)</a:t>
            </a:r>
            <a:br>
              <a:rPr lang="en-US" altLang="zh-TW" smtClean="0"/>
            </a:br>
            <a:r>
              <a:rPr lang="en-US" altLang="zh-TW" smtClean="0"/>
              <a:t>          +(B1*A0*B0)+(B1*A0*Cin0)+(B1*B0*Cin0)</a:t>
            </a:r>
            <a:br>
              <a:rPr lang="en-US" altLang="zh-TW" smtClean="0"/>
            </a:br>
            <a:r>
              <a:rPr lang="en-US" altLang="zh-TW" smtClean="0"/>
              <a:t>          +(A1*B1)</a:t>
            </a:r>
          </a:p>
        </p:txBody>
      </p:sp>
      <p:sp>
        <p:nvSpPr>
          <p:cNvPr id="35843" name="Rectangle 3"/>
          <p:cNvSpPr>
            <a:spLocks noChangeArrowheads="1"/>
          </p:cNvSpPr>
          <p:nvPr/>
        </p:nvSpPr>
        <p:spPr bwMode="auto">
          <a:xfrm>
            <a:off x="5564188" y="137795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A0</a:t>
            </a:r>
          </a:p>
        </p:txBody>
      </p:sp>
      <p:sp>
        <p:nvSpPr>
          <p:cNvPr id="35844" name="Rectangle 4"/>
          <p:cNvSpPr>
            <a:spLocks noChangeArrowheads="1"/>
          </p:cNvSpPr>
          <p:nvPr/>
        </p:nvSpPr>
        <p:spPr bwMode="auto">
          <a:xfrm>
            <a:off x="5157788" y="1371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B0</a:t>
            </a:r>
          </a:p>
        </p:txBody>
      </p:sp>
      <p:sp>
        <p:nvSpPr>
          <p:cNvPr id="35845" name="Rectangle 5"/>
          <p:cNvSpPr>
            <a:spLocks noChangeArrowheads="1"/>
          </p:cNvSpPr>
          <p:nvPr/>
        </p:nvSpPr>
        <p:spPr bwMode="auto">
          <a:xfrm>
            <a:off x="5297488" y="2122488"/>
            <a:ext cx="652462"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5846" name="Rectangle 6"/>
          <p:cNvSpPr>
            <a:spLocks noChangeArrowheads="1"/>
          </p:cNvSpPr>
          <p:nvPr/>
        </p:nvSpPr>
        <p:spPr bwMode="auto">
          <a:xfrm>
            <a:off x="5281613" y="2351088"/>
            <a:ext cx="739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800" b="1">
                <a:latin typeface="Century Gothic" pitchFamily="34" charset="0"/>
              </a:rPr>
              <a:t>1-</a:t>
            </a:r>
            <a:r>
              <a:rPr kumimoji="1" lang="en-US" altLang="zh-TW" sz="1800" b="1">
                <a:latin typeface="Century Gothic" pitchFamily="34" charset="0"/>
              </a:rPr>
              <a:t>bit</a:t>
            </a:r>
          </a:p>
          <a:p>
            <a:pPr algn="ctr"/>
            <a:r>
              <a:rPr kumimoji="1" lang="en-US" altLang="zh-TW" sz="1800" b="1">
                <a:latin typeface="Century Gothic" pitchFamily="34" charset="0"/>
              </a:rPr>
              <a:t>ALU</a:t>
            </a:r>
          </a:p>
        </p:txBody>
      </p:sp>
      <p:sp>
        <p:nvSpPr>
          <p:cNvPr id="35847" name="Line 9"/>
          <p:cNvSpPr>
            <a:spLocks noChangeShapeType="1"/>
          </p:cNvSpPr>
          <p:nvPr/>
        </p:nvSpPr>
        <p:spPr bwMode="auto">
          <a:xfrm flipH="1">
            <a:off x="5964238" y="2641600"/>
            <a:ext cx="695325" cy="15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48" name="Rectangle 10"/>
          <p:cNvSpPr>
            <a:spLocks noChangeArrowheads="1"/>
          </p:cNvSpPr>
          <p:nvPr/>
        </p:nvSpPr>
        <p:spPr bwMode="auto">
          <a:xfrm rot="5400000">
            <a:off x="4729163" y="2890838"/>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Cout0</a:t>
            </a:r>
          </a:p>
        </p:txBody>
      </p:sp>
      <p:sp>
        <p:nvSpPr>
          <p:cNvPr id="35849" name="Rectangle 11"/>
          <p:cNvSpPr>
            <a:spLocks noChangeArrowheads="1"/>
          </p:cNvSpPr>
          <p:nvPr/>
        </p:nvSpPr>
        <p:spPr bwMode="auto">
          <a:xfrm>
            <a:off x="4408488" y="137795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A1</a:t>
            </a:r>
          </a:p>
        </p:txBody>
      </p:sp>
      <p:sp>
        <p:nvSpPr>
          <p:cNvPr id="35850" name="Rectangle 12"/>
          <p:cNvSpPr>
            <a:spLocks noChangeArrowheads="1"/>
          </p:cNvSpPr>
          <p:nvPr/>
        </p:nvSpPr>
        <p:spPr bwMode="auto">
          <a:xfrm>
            <a:off x="4002088" y="1371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B1</a:t>
            </a:r>
          </a:p>
        </p:txBody>
      </p:sp>
      <p:sp>
        <p:nvSpPr>
          <p:cNvPr id="35851" name="Rectangle 13"/>
          <p:cNvSpPr>
            <a:spLocks noChangeArrowheads="1"/>
          </p:cNvSpPr>
          <p:nvPr/>
        </p:nvSpPr>
        <p:spPr bwMode="auto">
          <a:xfrm>
            <a:off x="4162425" y="2122488"/>
            <a:ext cx="61118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5852" name="Rectangle 14"/>
          <p:cNvSpPr>
            <a:spLocks noChangeArrowheads="1"/>
          </p:cNvSpPr>
          <p:nvPr/>
        </p:nvSpPr>
        <p:spPr bwMode="auto">
          <a:xfrm>
            <a:off x="4125913" y="2351088"/>
            <a:ext cx="739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800" b="1">
                <a:latin typeface="Century Gothic" pitchFamily="34" charset="0"/>
              </a:rPr>
              <a:t>1-</a:t>
            </a:r>
            <a:r>
              <a:rPr kumimoji="1" lang="en-US" altLang="zh-TW" sz="1800" b="1">
                <a:latin typeface="Century Gothic" pitchFamily="34" charset="0"/>
              </a:rPr>
              <a:t>bit</a:t>
            </a:r>
          </a:p>
          <a:p>
            <a:pPr algn="ctr"/>
            <a:r>
              <a:rPr kumimoji="1" lang="en-US" altLang="zh-TW" sz="1800" b="1">
                <a:latin typeface="Century Gothic" pitchFamily="34" charset="0"/>
              </a:rPr>
              <a:t>ALU</a:t>
            </a:r>
          </a:p>
        </p:txBody>
      </p:sp>
      <p:sp>
        <p:nvSpPr>
          <p:cNvPr id="35853" name="Line 15"/>
          <p:cNvSpPr>
            <a:spLocks noChangeShapeType="1"/>
          </p:cNvSpPr>
          <p:nvPr/>
        </p:nvSpPr>
        <p:spPr bwMode="auto">
          <a:xfrm flipH="1">
            <a:off x="4787900" y="2616200"/>
            <a:ext cx="515938" cy="31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54" name="Rectangle 16"/>
          <p:cNvSpPr>
            <a:spLocks noChangeArrowheads="1"/>
          </p:cNvSpPr>
          <p:nvPr/>
        </p:nvSpPr>
        <p:spPr bwMode="auto">
          <a:xfrm rot="5400000">
            <a:off x="4578350" y="2124075"/>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Cin1</a:t>
            </a:r>
          </a:p>
        </p:txBody>
      </p:sp>
      <p:sp>
        <p:nvSpPr>
          <p:cNvPr id="35855" name="Rectangle 17"/>
          <p:cNvSpPr>
            <a:spLocks noChangeArrowheads="1"/>
          </p:cNvSpPr>
          <p:nvPr/>
        </p:nvSpPr>
        <p:spPr bwMode="auto">
          <a:xfrm rot="5400000">
            <a:off x="3573463" y="2890838"/>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Cout1</a:t>
            </a:r>
          </a:p>
        </p:txBody>
      </p:sp>
      <p:sp>
        <p:nvSpPr>
          <p:cNvPr id="35856" name="Line 18"/>
          <p:cNvSpPr>
            <a:spLocks noChangeShapeType="1"/>
          </p:cNvSpPr>
          <p:nvPr/>
        </p:nvSpPr>
        <p:spPr bwMode="auto">
          <a:xfrm flipH="1" flipV="1">
            <a:off x="3282950" y="2641600"/>
            <a:ext cx="865188" cy="15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57" name="Rectangle 21"/>
          <p:cNvSpPr>
            <a:spLocks noChangeArrowheads="1"/>
          </p:cNvSpPr>
          <p:nvPr/>
        </p:nvSpPr>
        <p:spPr bwMode="auto">
          <a:xfrm>
            <a:off x="3267075" y="2286000"/>
            <a:ext cx="739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Cin2</a:t>
            </a:r>
          </a:p>
        </p:txBody>
      </p:sp>
      <p:sp>
        <p:nvSpPr>
          <p:cNvPr id="35858" name="Rectangle 22"/>
          <p:cNvSpPr>
            <a:spLocks noChangeArrowheads="1"/>
          </p:cNvSpPr>
          <p:nvPr/>
        </p:nvSpPr>
        <p:spPr bwMode="auto">
          <a:xfrm rot="5400000">
            <a:off x="5845175" y="2168525"/>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Cin0</a:t>
            </a:r>
          </a:p>
        </p:txBody>
      </p:sp>
      <p:sp>
        <p:nvSpPr>
          <p:cNvPr id="35859" name="Rectangle 23"/>
          <p:cNvSpPr>
            <a:spLocks noGrp="1" noChangeArrowheads="1"/>
          </p:cNvSpPr>
          <p:nvPr>
            <p:ph type="title"/>
          </p:nvPr>
        </p:nvSpPr>
        <p:spPr>
          <a:xfrm>
            <a:off x="-98425" y="41275"/>
            <a:ext cx="10133013" cy="901700"/>
          </a:xfrm>
        </p:spPr>
        <p:txBody>
          <a:bodyPr/>
          <a:lstStyle/>
          <a:p>
            <a:r>
              <a:rPr lang="en-US" altLang="zh-TW" smtClean="0"/>
              <a:t>Carry Look-ahead: Theory (I)</a:t>
            </a:r>
            <a:br>
              <a:rPr lang="en-US" altLang="zh-TW" smtClean="0"/>
            </a:br>
            <a:r>
              <a:rPr lang="en-US" altLang="zh-TW" sz="2800" smtClean="0"/>
              <a:t>(Appendix C)</a:t>
            </a:r>
          </a:p>
        </p:txBody>
      </p:sp>
      <p:sp>
        <p:nvSpPr>
          <p:cNvPr id="35860" name="Line 24"/>
          <p:cNvSpPr>
            <a:spLocks noChangeShapeType="1"/>
          </p:cNvSpPr>
          <p:nvPr/>
        </p:nvSpPr>
        <p:spPr bwMode="auto">
          <a:xfrm>
            <a:off x="4294188" y="1676400"/>
            <a:ext cx="0" cy="4302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61" name="Line 25"/>
          <p:cNvSpPr>
            <a:spLocks noChangeShapeType="1"/>
          </p:cNvSpPr>
          <p:nvPr/>
        </p:nvSpPr>
        <p:spPr bwMode="auto">
          <a:xfrm>
            <a:off x="4598988" y="1685925"/>
            <a:ext cx="0" cy="4302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62" name="Line 26"/>
          <p:cNvSpPr>
            <a:spLocks noChangeShapeType="1"/>
          </p:cNvSpPr>
          <p:nvPr/>
        </p:nvSpPr>
        <p:spPr bwMode="auto">
          <a:xfrm>
            <a:off x="5472113" y="1689100"/>
            <a:ext cx="0" cy="4302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63" name="Line 27"/>
          <p:cNvSpPr>
            <a:spLocks noChangeShapeType="1"/>
          </p:cNvSpPr>
          <p:nvPr/>
        </p:nvSpPr>
        <p:spPr bwMode="auto">
          <a:xfrm>
            <a:off x="5818188" y="1690688"/>
            <a:ext cx="0" cy="4302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64"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10F6104-56BE-4FEA-B0DC-D43A374C752B}" type="slidenum">
              <a:rPr lang="zh-TW" altLang="en-US" sz="1400" smtClean="0">
                <a:latin typeface="Arial" pitchFamily="34" charset="0"/>
              </a:rPr>
              <a:pPr/>
              <a:t>29</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41275"/>
            <a:ext cx="9906000" cy="901700"/>
          </a:xfrm>
        </p:spPr>
        <p:txBody>
          <a:bodyPr/>
          <a:lstStyle/>
          <a:p>
            <a:r>
              <a:rPr lang="en-US" altLang="zh-TW" sz="5000" smtClean="0"/>
              <a:t>Carry Look-ahead: Theory (II)</a:t>
            </a:r>
          </a:p>
        </p:txBody>
      </p:sp>
      <p:sp>
        <p:nvSpPr>
          <p:cNvPr id="36867" name="Rectangle 3"/>
          <p:cNvSpPr>
            <a:spLocks noGrp="1" noChangeArrowheads="1"/>
          </p:cNvSpPr>
          <p:nvPr>
            <p:ph type="body" idx="1"/>
          </p:nvPr>
        </p:nvSpPr>
        <p:spPr/>
        <p:txBody>
          <a:bodyPr/>
          <a:lstStyle/>
          <a:p>
            <a:r>
              <a:rPr lang="en-US" altLang="zh-TW" smtClean="0"/>
              <a:t>Now define two new terms:</a:t>
            </a:r>
          </a:p>
          <a:p>
            <a:pPr lvl="1"/>
            <a:r>
              <a:rPr lang="en-US" altLang="zh-TW" u="sng" smtClean="0"/>
              <a:t>Generate</a:t>
            </a:r>
            <a:r>
              <a:rPr lang="en-US" altLang="zh-TW" smtClean="0"/>
              <a:t> Carry at Bit i:	gi  =  Ai  *  Bi</a:t>
            </a:r>
          </a:p>
          <a:p>
            <a:pPr lvl="1"/>
            <a:r>
              <a:rPr lang="en-US" altLang="zh-TW" u="sng" smtClean="0"/>
              <a:t>Propagate</a:t>
            </a:r>
            <a:r>
              <a:rPr lang="en-US" altLang="zh-TW" smtClean="0"/>
              <a:t> Carry via Bit i:	pi  =  Ai  xor  Bi</a:t>
            </a:r>
          </a:p>
          <a:p>
            <a:r>
              <a:rPr lang="en-US" altLang="zh-TW" smtClean="0"/>
              <a:t>We can rewrite:</a:t>
            </a:r>
          </a:p>
          <a:p>
            <a:pPr lvl="1">
              <a:lnSpc>
                <a:spcPct val="80000"/>
              </a:lnSpc>
            </a:pPr>
            <a:r>
              <a:rPr lang="en-US" altLang="zh-TW" smtClean="0"/>
              <a:t>Cin1=g0+(p0*Cin0)</a:t>
            </a:r>
          </a:p>
          <a:p>
            <a:pPr lvl="1">
              <a:lnSpc>
                <a:spcPct val="80000"/>
              </a:lnSpc>
            </a:pPr>
            <a:r>
              <a:rPr lang="en-US" altLang="zh-TW" smtClean="0"/>
              <a:t>Cin2=g1+(p1*g0)+(p1*p0*Cin0)</a:t>
            </a:r>
          </a:p>
          <a:p>
            <a:pPr lvl="1">
              <a:lnSpc>
                <a:spcPct val="80000"/>
              </a:lnSpc>
            </a:pPr>
            <a:r>
              <a:rPr lang="en-US" altLang="zh-TW" smtClean="0"/>
              <a:t>Cin3=g2+(p2*g1)+(p2*p1*g0)+(p2*p1*p0*Cin0)</a:t>
            </a:r>
          </a:p>
          <a:p>
            <a:r>
              <a:rPr lang="en-US" altLang="zh-TW" smtClean="0"/>
              <a:t>Carry going into bit 3 is 1 if</a:t>
            </a:r>
          </a:p>
          <a:p>
            <a:pPr lvl="1"/>
            <a:r>
              <a:rPr lang="en-US" altLang="zh-TW" smtClean="0"/>
              <a:t>We generate a carry at bit 2 (g2)</a:t>
            </a:r>
          </a:p>
          <a:p>
            <a:pPr lvl="1"/>
            <a:r>
              <a:rPr lang="en-US" altLang="zh-TW" smtClean="0"/>
              <a:t>Or we generate a carry at bit 1 (g1) and</a:t>
            </a:r>
            <a:br>
              <a:rPr lang="en-US" altLang="zh-TW" smtClean="0"/>
            </a:br>
            <a:r>
              <a:rPr lang="en-US" altLang="zh-TW" smtClean="0"/>
              <a:t>bit 2 allows it to propagate (p2 * g1)</a:t>
            </a:r>
          </a:p>
          <a:p>
            <a:pPr lvl="1"/>
            <a:r>
              <a:rPr lang="en-US" altLang="zh-TW" smtClean="0"/>
              <a:t>Or we generate a carry at bit 0 (g0) and</a:t>
            </a:r>
            <a:br>
              <a:rPr lang="en-US" altLang="zh-TW" smtClean="0"/>
            </a:br>
            <a:r>
              <a:rPr lang="en-US" altLang="zh-TW" smtClean="0"/>
              <a:t>bit 1 as well as bit 2 allows it to propagate …..</a:t>
            </a:r>
          </a:p>
        </p:txBody>
      </p:sp>
      <p:sp>
        <p:nvSpPr>
          <p:cNvPr id="3686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E2208944-07E0-435F-84E8-083B97402283}" type="slidenum">
              <a:rPr lang="zh-TW" altLang="en-US" sz="1400" smtClean="0">
                <a:latin typeface="Arial" pitchFamily="34" charset="0"/>
              </a:rPr>
              <a:pPr/>
              <a:t>30</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 y="41275"/>
            <a:ext cx="10148888" cy="901700"/>
          </a:xfrm>
        </p:spPr>
        <p:txBody>
          <a:bodyPr/>
          <a:lstStyle/>
          <a:p>
            <a:r>
              <a:rPr lang="en-US" altLang="zh-TW" smtClean="0"/>
              <a:t>A Plumbing Analogy for Carry Loo-kahead </a:t>
            </a:r>
            <a:br>
              <a:rPr lang="en-US" altLang="zh-TW" smtClean="0"/>
            </a:br>
            <a:r>
              <a:rPr lang="en-US" altLang="zh-TW" smtClean="0"/>
              <a:t>(1, 2, 4 bits)</a:t>
            </a:r>
          </a:p>
        </p:txBody>
      </p:sp>
      <p:pic>
        <p:nvPicPr>
          <p:cNvPr id="37891" name="Picture 5" descr="19~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800" y="1063625"/>
            <a:ext cx="4938713"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0F02E43F-9638-4053-89F5-9FBC5D5DFA6E}" type="slidenum">
              <a:rPr lang="zh-TW" altLang="en-US" sz="1400" smtClean="0">
                <a:latin typeface="Arial" pitchFamily="34" charset="0"/>
              </a:rPr>
              <a:pPr/>
              <a:t>31</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140"/>
          <p:cNvSpPr>
            <a:spLocks noGrp="1" noChangeArrowheads="1"/>
          </p:cNvSpPr>
          <p:nvPr>
            <p:ph type="title"/>
          </p:nvPr>
        </p:nvSpPr>
        <p:spPr>
          <a:xfrm>
            <a:off x="0" y="41275"/>
            <a:ext cx="9906000" cy="901700"/>
          </a:xfrm>
        </p:spPr>
        <p:txBody>
          <a:bodyPr/>
          <a:lstStyle/>
          <a:p>
            <a:r>
              <a:rPr lang="en-US" altLang="zh-TW" sz="4700" smtClean="0"/>
              <a:t>Common Carry Look-ahead Adder</a:t>
            </a:r>
          </a:p>
        </p:txBody>
      </p:sp>
      <p:sp>
        <p:nvSpPr>
          <p:cNvPr id="38915" name="Rectangle 3141"/>
          <p:cNvSpPr>
            <a:spLocks noGrp="1" noChangeArrowheads="1"/>
          </p:cNvSpPr>
          <p:nvPr>
            <p:ph type="body" idx="1"/>
          </p:nvPr>
        </p:nvSpPr>
        <p:spPr/>
        <p:txBody>
          <a:bodyPr/>
          <a:lstStyle/>
          <a:p>
            <a:r>
              <a:rPr lang="en-US" altLang="zh-TW" smtClean="0"/>
              <a:t>Expensive to build a “full” carry look-ahead adder</a:t>
            </a:r>
          </a:p>
          <a:p>
            <a:pPr lvl="1">
              <a:lnSpc>
                <a:spcPct val="80000"/>
              </a:lnSpc>
            </a:pPr>
            <a:r>
              <a:rPr lang="en-US" altLang="zh-TW" smtClean="0"/>
              <a:t>Ex: Cin3=g2+(p2*g1)+(p2*p1*g0)+(p2*p1*p0*Cin0)</a:t>
            </a:r>
          </a:p>
          <a:p>
            <a:pPr lvl="1"/>
            <a:r>
              <a:rPr lang="en-US" altLang="zh-TW" sz="2400" smtClean="0"/>
              <a:t>Just imagine length of the equation for Cin31</a:t>
            </a:r>
          </a:p>
          <a:p>
            <a:pPr lvl="1"/>
            <a:endParaRPr lang="en-US" altLang="zh-TW" sz="2400" smtClean="0"/>
          </a:p>
          <a:p>
            <a:r>
              <a:rPr lang="en-US" altLang="zh-TW" smtClean="0"/>
              <a:t>Common practices:</a:t>
            </a:r>
          </a:p>
          <a:p>
            <a:pPr lvl="1"/>
            <a:r>
              <a:rPr lang="en-US" altLang="zh-TW" sz="2400" smtClean="0"/>
              <a:t>Cascaded carry look-ahead adder</a:t>
            </a:r>
          </a:p>
          <a:p>
            <a:pPr lvl="1"/>
            <a:r>
              <a:rPr lang="en-US" altLang="zh-TW" sz="2400" smtClean="0"/>
              <a:t>Multiple level carry look-ahead adder</a:t>
            </a:r>
          </a:p>
        </p:txBody>
      </p:sp>
      <p:sp>
        <p:nvSpPr>
          <p:cNvPr id="3891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071423E5-E050-49EE-AA67-6985BD8EF8D3}" type="slidenum">
              <a:rPr lang="zh-TW" altLang="en-US" sz="1400" smtClean="0">
                <a:latin typeface="Arial" pitchFamily="34" charset="0"/>
              </a:rPr>
              <a:pPr/>
              <a:t>32</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70"/>
          <p:cNvGrpSpPr>
            <a:grpSpLocks/>
          </p:cNvGrpSpPr>
          <p:nvPr/>
        </p:nvGrpSpPr>
        <p:grpSpPr bwMode="auto">
          <a:xfrm>
            <a:off x="1123950" y="3317875"/>
            <a:ext cx="7707313" cy="2774950"/>
            <a:chOff x="708" y="2090"/>
            <a:chExt cx="4855" cy="1748"/>
          </a:xfrm>
        </p:grpSpPr>
        <p:grpSp>
          <p:nvGrpSpPr>
            <p:cNvPr id="39942" name="Group 2"/>
            <p:cNvGrpSpPr>
              <a:grpSpLocks/>
            </p:cNvGrpSpPr>
            <p:nvPr/>
          </p:nvGrpSpPr>
          <p:grpSpPr bwMode="auto">
            <a:xfrm>
              <a:off x="4296" y="2090"/>
              <a:ext cx="1267" cy="1748"/>
              <a:chOff x="3974" y="2311"/>
              <a:chExt cx="1170" cy="1748"/>
            </a:xfrm>
          </p:grpSpPr>
          <p:sp>
            <p:nvSpPr>
              <p:cNvPr id="39992" name="Rectangle 3"/>
              <p:cNvSpPr>
                <a:spLocks noChangeArrowheads="1"/>
              </p:cNvSpPr>
              <p:nvPr/>
            </p:nvSpPr>
            <p:spPr bwMode="auto">
              <a:xfrm>
                <a:off x="4040" y="2888"/>
                <a:ext cx="75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9993" name="Rectangle 4"/>
              <p:cNvSpPr>
                <a:spLocks noChangeArrowheads="1"/>
              </p:cNvSpPr>
              <p:nvPr/>
            </p:nvSpPr>
            <p:spPr bwMode="auto">
              <a:xfrm>
                <a:off x="4068" y="2935"/>
                <a:ext cx="73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39994" name="Line 5"/>
              <p:cNvSpPr>
                <a:spLocks noChangeShapeType="1"/>
              </p:cNvSpPr>
              <p:nvPr/>
            </p:nvSpPr>
            <p:spPr bwMode="auto">
              <a:xfrm flipH="1">
                <a:off x="4800" y="3168"/>
                <a:ext cx="33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95" name="Rectangle 6"/>
              <p:cNvSpPr>
                <a:spLocks noChangeArrowheads="1"/>
              </p:cNvSpPr>
              <p:nvPr/>
            </p:nvSpPr>
            <p:spPr bwMode="auto">
              <a:xfrm>
                <a:off x="4886" y="2983"/>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C0</a:t>
                </a:r>
              </a:p>
            </p:txBody>
          </p:sp>
          <p:sp>
            <p:nvSpPr>
              <p:cNvPr id="39996" name="Line 7"/>
              <p:cNvSpPr>
                <a:spLocks noChangeShapeType="1"/>
              </p:cNvSpPr>
              <p:nvPr/>
            </p:nvSpPr>
            <p:spPr bwMode="auto">
              <a:xfrm>
                <a:off x="4656"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97" name="Line 8"/>
              <p:cNvSpPr>
                <a:spLocks noChangeShapeType="1"/>
              </p:cNvSpPr>
              <p:nvPr/>
            </p:nvSpPr>
            <p:spPr bwMode="auto">
              <a:xfrm>
                <a:off x="4176"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98" name="Line 9"/>
              <p:cNvSpPr>
                <a:spLocks noChangeShapeType="1"/>
              </p:cNvSpPr>
              <p:nvPr/>
            </p:nvSpPr>
            <p:spPr bwMode="auto">
              <a:xfrm flipV="1">
                <a:off x="4608"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99" name="Line 10"/>
              <p:cNvSpPr>
                <a:spLocks noChangeShapeType="1"/>
              </p:cNvSpPr>
              <p:nvPr/>
            </p:nvSpPr>
            <p:spPr bwMode="auto">
              <a:xfrm flipV="1">
                <a:off x="4128"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0000" name="Line 11"/>
              <p:cNvSpPr>
                <a:spLocks noChangeShapeType="1"/>
              </p:cNvSpPr>
              <p:nvPr/>
            </p:nvSpPr>
            <p:spPr bwMode="auto">
              <a:xfrm>
                <a:off x="4416" y="345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0001" name="Line 12"/>
              <p:cNvSpPr>
                <a:spLocks noChangeShapeType="1"/>
              </p:cNvSpPr>
              <p:nvPr/>
            </p:nvSpPr>
            <p:spPr bwMode="auto">
              <a:xfrm flipV="1">
                <a:off x="4368" y="355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0002" name="Rectangle 13"/>
              <p:cNvSpPr>
                <a:spLocks noChangeArrowheads="1"/>
              </p:cNvSpPr>
              <p:nvPr/>
            </p:nvSpPr>
            <p:spPr bwMode="auto">
              <a:xfrm>
                <a:off x="4454" y="351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0003" name="Rectangle 14"/>
              <p:cNvSpPr>
                <a:spLocks noChangeArrowheads="1"/>
              </p:cNvSpPr>
              <p:nvPr/>
            </p:nvSpPr>
            <p:spPr bwMode="auto">
              <a:xfrm>
                <a:off x="4694"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0004" name="Rectangle 15"/>
              <p:cNvSpPr>
                <a:spLocks noChangeArrowheads="1"/>
              </p:cNvSpPr>
              <p:nvPr/>
            </p:nvSpPr>
            <p:spPr bwMode="auto">
              <a:xfrm>
                <a:off x="4214"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0005" name="Rectangle 16"/>
              <p:cNvSpPr>
                <a:spLocks noChangeArrowheads="1"/>
              </p:cNvSpPr>
              <p:nvPr/>
            </p:nvSpPr>
            <p:spPr bwMode="auto">
              <a:xfrm>
                <a:off x="4118" y="3847"/>
                <a:ext cx="7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Result[7:0]</a:t>
                </a:r>
              </a:p>
            </p:txBody>
          </p:sp>
          <p:sp>
            <p:nvSpPr>
              <p:cNvPr id="40006" name="Rectangle 17"/>
              <p:cNvSpPr>
                <a:spLocks noChangeArrowheads="1"/>
              </p:cNvSpPr>
              <p:nvPr/>
            </p:nvSpPr>
            <p:spPr bwMode="auto">
              <a:xfrm>
                <a:off x="4502" y="2311"/>
                <a:ext cx="4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B[7:0]</a:t>
                </a:r>
              </a:p>
            </p:txBody>
          </p:sp>
          <p:sp>
            <p:nvSpPr>
              <p:cNvPr id="40007" name="Rectangle 18"/>
              <p:cNvSpPr>
                <a:spLocks noChangeArrowheads="1"/>
              </p:cNvSpPr>
              <p:nvPr/>
            </p:nvSpPr>
            <p:spPr bwMode="auto">
              <a:xfrm>
                <a:off x="3974" y="2311"/>
                <a:ext cx="4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A[7:0]</a:t>
                </a:r>
              </a:p>
            </p:txBody>
          </p:sp>
        </p:grpSp>
        <p:grpSp>
          <p:nvGrpSpPr>
            <p:cNvPr id="39943" name="Group 19"/>
            <p:cNvGrpSpPr>
              <a:grpSpLocks/>
            </p:cNvGrpSpPr>
            <p:nvPr/>
          </p:nvGrpSpPr>
          <p:grpSpPr bwMode="auto">
            <a:xfrm>
              <a:off x="3100" y="2090"/>
              <a:ext cx="1267" cy="1748"/>
              <a:chOff x="2870" y="2311"/>
              <a:chExt cx="1170" cy="1748"/>
            </a:xfrm>
          </p:grpSpPr>
          <p:sp>
            <p:nvSpPr>
              <p:cNvPr id="39976" name="Rectangle 20"/>
              <p:cNvSpPr>
                <a:spLocks noChangeArrowheads="1"/>
              </p:cNvSpPr>
              <p:nvPr/>
            </p:nvSpPr>
            <p:spPr bwMode="auto">
              <a:xfrm>
                <a:off x="2936" y="2888"/>
                <a:ext cx="75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9977" name="Rectangle 21"/>
              <p:cNvSpPr>
                <a:spLocks noChangeArrowheads="1"/>
              </p:cNvSpPr>
              <p:nvPr/>
            </p:nvSpPr>
            <p:spPr bwMode="auto">
              <a:xfrm>
                <a:off x="2964" y="2935"/>
                <a:ext cx="73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39978" name="Line 22"/>
              <p:cNvSpPr>
                <a:spLocks noChangeShapeType="1"/>
              </p:cNvSpPr>
              <p:nvPr/>
            </p:nvSpPr>
            <p:spPr bwMode="auto">
              <a:xfrm flipH="1">
                <a:off x="3696" y="3168"/>
                <a:ext cx="33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79" name="Rectangle 23"/>
              <p:cNvSpPr>
                <a:spLocks noChangeArrowheads="1"/>
              </p:cNvSpPr>
              <p:nvPr/>
            </p:nvSpPr>
            <p:spPr bwMode="auto">
              <a:xfrm>
                <a:off x="3782" y="2983"/>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a:t>
                </a:r>
              </a:p>
            </p:txBody>
          </p:sp>
          <p:sp>
            <p:nvSpPr>
              <p:cNvPr id="39980" name="Line 24"/>
              <p:cNvSpPr>
                <a:spLocks noChangeShapeType="1"/>
              </p:cNvSpPr>
              <p:nvPr/>
            </p:nvSpPr>
            <p:spPr bwMode="auto">
              <a:xfrm>
                <a:off x="3552"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1" name="Line 25"/>
              <p:cNvSpPr>
                <a:spLocks noChangeShapeType="1"/>
              </p:cNvSpPr>
              <p:nvPr/>
            </p:nvSpPr>
            <p:spPr bwMode="auto">
              <a:xfrm>
                <a:off x="3072"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2" name="Line 26"/>
              <p:cNvSpPr>
                <a:spLocks noChangeShapeType="1"/>
              </p:cNvSpPr>
              <p:nvPr/>
            </p:nvSpPr>
            <p:spPr bwMode="auto">
              <a:xfrm flipV="1">
                <a:off x="3504"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3" name="Line 27"/>
              <p:cNvSpPr>
                <a:spLocks noChangeShapeType="1"/>
              </p:cNvSpPr>
              <p:nvPr/>
            </p:nvSpPr>
            <p:spPr bwMode="auto">
              <a:xfrm flipV="1">
                <a:off x="3024"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4" name="Line 28"/>
              <p:cNvSpPr>
                <a:spLocks noChangeShapeType="1"/>
              </p:cNvSpPr>
              <p:nvPr/>
            </p:nvSpPr>
            <p:spPr bwMode="auto">
              <a:xfrm>
                <a:off x="3312" y="345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5" name="Line 29"/>
              <p:cNvSpPr>
                <a:spLocks noChangeShapeType="1"/>
              </p:cNvSpPr>
              <p:nvPr/>
            </p:nvSpPr>
            <p:spPr bwMode="auto">
              <a:xfrm flipV="1">
                <a:off x="3264" y="355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6" name="Rectangle 30"/>
              <p:cNvSpPr>
                <a:spLocks noChangeArrowheads="1"/>
              </p:cNvSpPr>
              <p:nvPr/>
            </p:nvSpPr>
            <p:spPr bwMode="auto">
              <a:xfrm>
                <a:off x="3350" y="351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87" name="Rectangle 31"/>
              <p:cNvSpPr>
                <a:spLocks noChangeArrowheads="1"/>
              </p:cNvSpPr>
              <p:nvPr/>
            </p:nvSpPr>
            <p:spPr bwMode="auto">
              <a:xfrm>
                <a:off x="3590"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88" name="Rectangle 32"/>
              <p:cNvSpPr>
                <a:spLocks noChangeArrowheads="1"/>
              </p:cNvSpPr>
              <p:nvPr/>
            </p:nvSpPr>
            <p:spPr bwMode="auto">
              <a:xfrm>
                <a:off x="3110"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89" name="Rectangle 33"/>
              <p:cNvSpPr>
                <a:spLocks noChangeArrowheads="1"/>
              </p:cNvSpPr>
              <p:nvPr/>
            </p:nvSpPr>
            <p:spPr bwMode="auto">
              <a:xfrm>
                <a:off x="3014" y="3847"/>
                <a:ext cx="7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Result[15:8]</a:t>
                </a:r>
              </a:p>
            </p:txBody>
          </p:sp>
          <p:sp>
            <p:nvSpPr>
              <p:cNvPr id="39990" name="Rectangle 34"/>
              <p:cNvSpPr>
                <a:spLocks noChangeArrowheads="1"/>
              </p:cNvSpPr>
              <p:nvPr/>
            </p:nvSpPr>
            <p:spPr bwMode="auto">
              <a:xfrm>
                <a:off x="3398" y="2311"/>
                <a:ext cx="5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B[15:8]</a:t>
                </a:r>
              </a:p>
            </p:txBody>
          </p:sp>
          <p:sp>
            <p:nvSpPr>
              <p:cNvPr id="39991" name="Rectangle 35"/>
              <p:cNvSpPr>
                <a:spLocks noChangeArrowheads="1"/>
              </p:cNvSpPr>
              <p:nvPr/>
            </p:nvSpPr>
            <p:spPr bwMode="auto">
              <a:xfrm>
                <a:off x="2870" y="2311"/>
                <a:ext cx="5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A[15:8]</a:t>
                </a:r>
              </a:p>
            </p:txBody>
          </p:sp>
        </p:grpSp>
        <p:sp>
          <p:nvSpPr>
            <p:cNvPr id="39944" name="Rectangle 36"/>
            <p:cNvSpPr>
              <a:spLocks noChangeArrowheads="1"/>
            </p:cNvSpPr>
            <p:nvPr/>
          </p:nvSpPr>
          <p:spPr bwMode="auto">
            <a:xfrm>
              <a:off x="1976" y="2667"/>
              <a:ext cx="814"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9945" name="Rectangle 37"/>
            <p:cNvSpPr>
              <a:spLocks noChangeArrowheads="1"/>
            </p:cNvSpPr>
            <p:nvPr/>
          </p:nvSpPr>
          <p:spPr bwMode="auto">
            <a:xfrm>
              <a:off x="2006" y="2714"/>
              <a:ext cx="79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39946" name="Line 38"/>
            <p:cNvSpPr>
              <a:spLocks noChangeShapeType="1"/>
            </p:cNvSpPr>
            <p:nvPr/>
          </p:nvSpPr>
          <p:spPr bwMode="auto">
            <a:xfrm flipH="1">
              <a:off x="2799" y="2947"/>
              <a:ext cx="36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47" name="Rectangle 39"/>
            <p:cNvSpPr>
              <a:spLocks noChangeArrowheads="1"/>
            </p:cNvSpPr>
            <p:nvPr/>
          </p:nvSpPr>
          <p:spPr bwMode="auto">
            <a:xfrm>
              <a:off x="2840" y="2762"/>
              <a:ext cx="3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C16</a:t>
              </a:r>
            </a:p>
          </p:txBody>
        </p:sp>
        <p:sp>
          <p:nvSpPr>
            <p:cNvPr id="39948" name="Line 40"/>
            <p:cNvSpPr>
              <a:spLocks noChangeShapeType="1"/>
            </p:cNvSpPr>
            <p:nvPr/>
          </p:nvSpPr>
          <p:spPr bwMode="auto">
            <a:xfrm>
              <a:off x="2643" y="227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49" name="Line 41"/>
            <p:cNvSpPr>
              <a:spLocks noChangeShapeType="1"/>
            </p:cNvSpPr>
            <p:nvPr/>
          </p:nvSpPr>
          <p:spPr bwMode="auto">
            <a:xfrm>
              <a:off x="2123" y="227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0" name="Line 42"/>
            <p:cNvSpPr>
              <a:spLocks noChangeShapeType="1"/>
            </p:cNvSpPr>
            <p:nvPr/>
          </p:nvSpPr>
          <p:spPr bwMode="auto">
            <a:xfrm flipV="1">
              <a:off x="2591" y="237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1" name="Line 43"/>
            <p:cNvSpPr>
              <a:spLocks noChangeShapeType="1"/>
            </p:cNvSpPr>
            <p:nvPr/>
          </p:nvSpPr>
          <p:spPr bwMode="auto">
            <a:xfrm flipV="1">
              <a:off x="2071" y="237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2" name="Line 44"/>
            <p:cNvSpPr>
              <a:spLocks noChangeShapeType="1"/>
            </p:cNvSpPr>
            <p:nvPr/>
          </p:nvSpPr>
          <p:spPr bwMode="auto">
            <a:xfrm>
              <a:off x="2383" y="323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3" name="Line 45"/>
            <p:cNvSpPr>
              <a:spLocks noChangeShapeType="1"/>
            </p:cNvSpPr>
            <p:nvPr/>
          </p:nvSpPr>
          <p:spPr bwMode="auto">
            <a:xfrm flipV="1">
              <a:off x="2331" y="333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4" name="Rectangle 46"/>
            <p:cNvSpPr>
              <a:spLocks noChangeArrowheads="1"/>
            </p:cNvSpPr>
            <p:nvPr/>
          </p:nvSpPr>
          <p:spPr bwMode="auto">
            <a:xfrm>
              <a:off x="2424" y="32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55" name="Rectangle 47"/>
            <p:cNvSpPr>
              <a:spLocks noChangeArrowheads="1"/>
            </p:cNvSpPr>
            <p:nvPr/>
          </p:nvSpPr>
          <p:spPr bwMode="auto">
            <a:xfrm>
              <a:off x="2684" y="233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56" name="Rectangle 48"/>
            <p:cNvSpPr>
              <a:spLocks noChangeArrowheads="1"/>
            </p:cNvSpPr>
            <p:nvPr/>
          </p:nvSpPr>
          <p:spPr bwMode="auto">
            <a:xfrm>
              <a:off x="2164" y="233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57" name="Rectangle 49"/>
            <p:cNvSpPr>
              <a:spLocks noChangeArrowheads="1"/>
            </p:cNvSpPr>
            <p:nvPr/>
          </p:nvSpPr>
          <p:spPr bwMode="auto">
            <a:xfrm>
              <a:off x="2060" y="3626"/>
              <a:ext cx="9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Result[23:16]</a:t>
              </a:r>
            </a:p>
          </p:txBody>
        </p:sp>
        <p:sp>
          <p:nvSpPr>
            <p:cNvPr id="39958" name="Rectangle 50"/>
            <p:cNvSpPr>
              <a:spLocks noChangeArrowheads="1"/>
            </p:cNvSpPr>
            <p:nvPr/>
          </p:nvSpPr>
          <p:spPr bwMode="auto">
            <a:xfrm>
              <a:off x="2476" y="2090"/>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B[23:16]</a:t>
              </a:r>
            </a:p>
          </p:txBody>
        </p:sp>
        <p:sp>
          <p:nvSpPr>
            <p:cNvPr id="39959" name="Rectangle 51"/>
            <p:cNvSpPr>
              <a:spLocks noChangeArrowheads="1"/>
            </p:cNvSpPr>
            <p:nvPr/>
          </p:nvSpPr>
          <p:spPr bwMode="auto">
            <a:xfrm>
              <a:off x="1904" y="2090"/>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A[23:16]</a:t>
              </a:r>
            </a:p>
          </p:txBody>
        </p:sp>
        <p:sp>
          <p:nvSpPr>
            <p:cNvPr id="39960" name="Rectangle 52"/>
            <p:cNvSpPr>
              <a:spLocks noChangeArrowheads="1"/>
            </p:cNvSpPr>
            <p:nvPr/>
          </p:nvSpPr>
          <p:spPr bwMode="auto">
            <a:xfrm>
              <a:off x="780" y="2667"/>
              <a:ext cx="814"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9961" name="Rectangle 53"/>
            <p:cNvSpPr>
              <a:spLocks noChangeArrowheads="1"/>
            </p:cNvSpPr>
            <p:nvPr/>
          </p:nvSpPr>
          <p:spPr bwMode="auto">
            <a:xfrm>
              <a:off x="810" y="2714"/>
              <a:ext cx="79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39962" name="Line 54"/>
            <p:cNvSpPr>
              <a:spLocks noChangeShapeType="1"/>
            </p:cNvSpPr>
            <p:nvPr/>
          </p:nvSpPr>
          <p:spPr bwMode="auto">
            <a:xfrm flipH="1">
              <a:off x="1603" y="2947"/>
              <a:ext cx="36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3" name="Rectangle 55"/>
            <p:cNvSpPr>
              <a:spLocks noChangeArrowheads="1"/>
            </p:cNvSpPr>
            <p:nvPr/>
          </p:nvSpPr>
          <p:spPr bwMode="auto">
            <a:xfrm>
              <a:off x="1644" y="2762"/>
              <a:ext cx="3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C24</a:t>
              </a:r>
            </a:p>
          </p:txBody>
        </p:sp>
        <p:sp>
          <p:nvSpPr>
            <p:cNvPr id="39964" name="Line 56"/>
            <p:cNvSpPr>
              <a:spLocks noChangeShapeType="1"/>
            </p:cNvSpPr>
            <p:nvPr/>
          </p:nvSpPr>
          <p:spPr bwMode="auto">
            <a:xfrm>
              <a:off x="1447" y="227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5" name="Line 57"/>
            <p:cNvSpPr>
              <a:spLocks noChangeShapeType="1"/>
            </p:cNvSpPr>
            <p:nvPr/>
          </p:nvSpPr>
          <p:spPr bwMode="auto">
            <a:xfrm>
              <a:off x="927" y="227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6" name="Line 58"/>
            <p:cNvSpPr>
              <a:spLocks noChangeShapeType="1"/>
            </p:cNvSpPr>
            <p:nvPr/>
          </p:nvSpPr>
          <p:spPr bwMode="auto">
            <a:xfrm flipV="1">
              <a:off x="1395" y="237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7" name="Line 59"/>
            <p:cNvSpPr>
              <a:spLocks noChangeShapeType="1"/>
            </p:cNvSpPr>
            <p:nvPr/>
          </p:nvSpPr>
          <p:spPr bwMode="auto">
            <a:xfrm flipV="1">
              <a:off x="875" y="237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8" name="Line 60"/>
            <p:cNvSpPr>
              <a:spLocks noChangeShapeType="1"/>
            </p:cNvSpPr>
            <p:nvPr/>
          </p:nvSpPr>
          <p:spPr bwMode="auto">
            <a:xfrm>
              <a:off x="1187" y="323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9" name="Line 61"/>
            <p:cNvSpPr>
              <a:spLocks noChangeShapeType="1"/>
            </p:cNvSpPr>
            <p:nvPr/>
          </p:nvSpPr>
          <p:spPr bwMode="auto">
            <a:xfrm flipV="1">
              <a:off x="1135" y="333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70" name="Rectangle 62"/>
            <p:cNvSpPr>
              <a:spLocks noChangeArrowheads="1"/>
            </p:cNvSpPr>
            <p:nvPr/>
          </p:nvSpPr>
          <p:spPr bwMode="auto">
            <a:xfrm>
              <a:off x="1228" y="32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71" name="Rectangle 63"/>
            <p:cNvSpPr>
              <a:spLocks noChangeArrowheads="1"/>
            </p:cNvSpPr>
            <p:nvPr/>
          </p:nvSpPr>
          <p:spPr bwMode="auto">
            <a:xfrm>
              <a:off x="1488" y="233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72" name="Rectangle 64"/>
            <p:cNvSpPr>
              <a:spLocks noChangeArrowheads="1"/>
            </p:cNvSpPr>
            <p:nvPr/>
          </p:nvSpPr>
          <p:spPr bwMode="auto">
            <a:xfrm>
              <a:off x="968" y="233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73" name="Rectangle 65"/>
            <p:cNvSpPr>
              <a:spLocks noChangeArrowheads="1"/>
            </p:cNvSpPr>
            <p:nvPr/>
          </p:nvSpPr>
          <p:spPr bwMode="auto">
            <a:xfrm>
              <a:off x="864" y="3626"/>
              <a:ext cx="9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Result[31:24]</a:t>
              </a:r>
            </a:p>
          </p:txBody>
        </p:sp>
        <p:sp>
          <p:nvSpPr>
            <p:cNvPr id="39974" name="Rectangle 66"/>
            <p:cNvSpPr>
              <a:spLocks noChangeArrowheads="1"/>
            </p:cNvSpPr>
            <p:nvPr/>
          </p:nvSpPr>
          <p:spPr bwMode="auto">
            <a:xfrm>
              <a:off x="1280" y="2090"/>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B[31:24]</a:t>
              </a:r>
            </a:p>
          </p:txBody>
        </p:sp>
        <p:sp>
          <p:nvSpPr>
            <p:cNvPr id="39975" name="Rectangle 67"/>
            <p:cNvSpPr>
              <a:spLocks noChangeArrowheads="1"/>
            </p:cNvSpPr>
            <p:nvPr/>
          </p:nvSpPr>
          <p:spPr bwMode="auto">
            <a:xfrm>
              <a:off x="708" y="2090"/>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A[31:24]</a:t>
              </a:r>
            </a:p>
          </p:txBody>
        </p:sp>
      </p:grpSp>
      <p:sp>
        <p:nvSpPr>
          <p:cNvPr id="39939" name="Rectangle 68"/>
          <p:cNvSpPr>
            <a:spLocks noGrp="1" noChangeArrowheads="1"/>
          </p:cNvSpPr>
          <p:nvPr>
            <p:ph type="title"/>
          </p:nvPr>
        </p:nvSpPr>
        <p:spPr>
          <a:xfrm>
            <a:off x="0" y="41275"/>
            <a:ext cx="9906000" cy="901700"/>
          </a:xfrm>
        </p:spPr>
        <p:txBody>
          <a:bodyPr/>
          <a:lstStyle/>
          <a:p>
            <a:r>
              <a:rPr lang="en-US" altLang="zh-TW" sz="5000" smtClean="0"/>
              <a:t>Cascaded Carry Look-ahead</a:t>
            </a:r>
          </a:p>
        </p:txBody>
      </p:sp>
      <p:sp>
        <p:nvSpPr>
          <p:cNvPr id="39940" name="Rectangle 69"/>
          <p:cNvSpPr>
            <a:spLocks noGrp="1" noChangeArrowheads="1"/>
          </p:cNvSpPr>
          <p:nvPr>
            <p:ph type="body" idx="1"/>
          </p:nvPr>
        </p:nvSpPr>
        <p:spPr>
          <a:xfrm>
            <a:off x="792163" y="1141413"/>
            <a:ext cx="8420100" cy="5080000"/>
          </a:xfrm>
        </p:spPr>
        <p:txBody>
          <a:bodyPr/>
          <a:lstStyle/>
          <a:p>
            <a:r>
              <a:rPr lang="en-US" altLang="zh-TW" smtClean="0"/>
              <a:t>Connects several N-bit look-ahead adders to form a big one</a:t>
            </a:r>
          </a:p>
        </p:txBody>
      </p:sp>
      <p:sp>
        <p:nvSpPr>
          <p:cNvPr id="3994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9B8F99CC-3278-44FC-B9B4-F4B07066601D}" type="slidenum">
              <a:rPr lang="zh-TW" altLang="en-US" sz="1400" smtClean="0">
                <a:latin typeface="Arial" pitchFamily="34" charset="0"/>
              </a:rPr>
              <a:pPr/>
              <a:t>33</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41275"/>
            <a:ext cx="9906000" cy="901700"/>
          </a:xfrm>
        </p:spPr>
        <p:txBody>
          <a:bodyPr/>
          <a:lstStyle/>
          <a:p>
            <a:r>
              <a:rPr lang="en-US" altLang="zh-TW" sz="4800" smtClean="0"/>
              <a:t>Example: Carry Look-ahead Unit</a:t>
            </a:r>
          </a:p>
        </p:txBody>
      </p:sp>
      <p:grpSp>
        <p:nvGrpSpPr>
          <p:cNvPr id="40963" name="Group 3"/>
          <p:cNvGrpSpPr>
            <a:grpSpLocks/>
          </p:cNvGrpSpPr>
          <p:nvPr/>
        </p:nvGrpSpPr>
        <p:grpSpPr bwMode="auto">
          <a:xfrm>
            <a:off x="1801813" y="2987675"/>
            <a:ext cx="6165850" cy="2255838"/>
            <a:chOff x="1135" y="2016"/>
            <a:chExt cx="3756" cy="1287"/>
          </a:xfrm>
        </p:grpSpPr>
        <p:sp>
          <p:nvSpPr>
            <p:cNvPr id="40965" name="Rectangle 4"/>
            <p:cNvSpPr>
              <a:spLocks noChangeArrowheads="1"/>
            </p:cNvSpPr>
            <p:nvPr/>
          </p:nvSpPr>
          <p:spPr bwMode="auto">
            <a:xfrm>
              <a:off x="1971" y="2016"/>
              <a:ext cx="2150" cy="641"/>
            </a:xfrm>
            <a:prstGeom prst="rect">
              <a:avLst/>
            </a:prstGeom>
            <a:solidFill>
              <a:schemeClr val="bg1"/>
            </a:solidFill>
            <a:ln w="12700">
              <a:solidFill>
                <a:schemeClr val="tx1"/>
              </a:solidFill>
              <a:miter lim="800000"/>
              <a:headEnd/>
              <a:tailEnd/>
            </a:ln>
          </p:spPr>
          <p:txBody>
            <a:bodyPr wrap="none" anchor="ctr"/>
            <a:lstStyle/>
            <a:p>
              <a:pPr algn="ctr"/>
              <a:r>
                <a:rPr lang="en-US" altLang="zh-TW" b="1">
                  <a:latin typeface="Century Gothic" pitchFamily="34" charset="0"/>
                </a:rPr>
                <a:t>Carry Look-ahead Unit</a:t>
              </a:r>
            </a:p>
          </p:txBody>
        </p:sp>
        <p:sp>
          <p:nvSpPr>
            <p:cNvPr id="40966" name="Line 5"/>
            <p:cNvSpPr>
              <a:spLocks noChangeShapeType="1"/>
            </p:cNvSpPr>
            <p:nvPr/>
          </p:nvSpPr>
          <p:spPr bwMode="auto">
            <a:xfrm flipV="1">
              <a:off x="3243" y="2651"/>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0967" name="Line 6"/>
            <p:cNvSpPr>
              <a:spLocks noChangeShapeType="1"/>
            </p:cNvSpPr>
            <p:nvPr/>
          </p:nvSpPr>
          <p:spPr bwMode="auto">
            <a:xfrm flipH="1">
              <a:off x="4114" y="2345"/>
              <a:ext cx="45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0968" name="Line 7"/>
            <p:cNvSpPr>
              <a:spLocks noChangeShapeType="1"/>
            </p:cNvSpPr>
            <p:nvPr/>
          </p:nvSpPr>
          <p:spPr bwMode="auto">
            <a:xfrm flipH="1">
              <a:off x="1510" y="2336"/>
              <a:ext cx="45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0969" name="Text Box 8"/>
            <p:cNvSpPr txBox="1">
              <a:spLocks noChangeArrowheads="1"/>
            </p:cNvSpPr>
            <p:nvPr/>
          </p:nvSpPr>
          <p:spPr bwMode="auto">
            <a:xfrm>
              <a:off x="3114" y="3015"/>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p</a:t>
              </a:r>
              <a:r>
                <a:rPr lang="en-US" altLang="zh-TW" b="1" baseline="-25000">
                  <a:latin typeface="Century Gothic" pitchFamily="34" charset="0"/>
                </a:rPr>
                <a:t>i</a:t>
              </a:r>
            </a:p>
          </p:txBody>
        </p:sp>
        <p:sp>
          <p:nvSpPr>
            <p:cNvPr id="40970" name="Text Box 9"/>
            <p:cNvSpPr txBox="1">
              <a:spLocks noChangeArrowheads="1"/>
            </p:cNvSpPr>
            <p:nvPr/>
          </p:nvSpPr>
          <p:spPr bwMode="auto">
            <a:xfrm>
              <a:off x="1709" y="2317"/>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sp>
          <p:nvSpPr>
            <p:cNvPr id="40971" name="Text Box 10"/>
            <p:cNvSpPr txBox="1">
              <a:spLocks noChangeArrowheads="1"/>
            </p:cNvSpPr>
            <p:nvPr/>
          </p:nvSpPr>
          <p:spPr bwMode="auto">
            <a:xfrm>
              <a:off x="4544" y="217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c</a:t>
              </a:r>
              <a:r>
                <a:rPr lang="en-US" altLang="zh-TW" b="1" baseline="-25000">
                  <a:latin typeface="Century Gothic" pitchFamily="34" charset="0"/>
                </a:rPr>
                <a:t>in</a:t>
              </a:r>
            </a:p>
          </p:txBody>
        </p:sp>
        <p:sp>
          <p:nvSpPr>
            <p:cNvPr id="40972" name="Text Box 11"/>
            <p:cNvSpPr txBox="1">
              <a:spLocks noChangeArrowheads="1"/>
            </p:cNvSpPr>
            <p:nvPr/>
          </p:nvSpPr>
          <p:spPr bwMode="auto">
            <a:xfrm>
              <a:off x="1135" y="2189"/>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c</a:t>
              </a:r>
              <a:r>
                <a:rPr lang="en-US" altLang="zh-TW" b="1" baseline="-25000">
                  <a:latin typeface="Century Gothic" pitchFamily="34" charset="0"/>
                </a:rPr>
                <a:t>out</a:t>
              </a:r>
            </a:p>
          </p:txBody>
        </p:sp>
        <p:sp>
          <p:nvSpPr>
            <p:cNvPr id="40973" name="Line 12"/>
            <p:cNvSpPr>
              <a:spLocks noChangeShapeType="1"/>
            </p:cNvSpPr>
            <p:nvPr/>
          </p:nvSpPr>
          <p:spPr bwMode="auto">
            <a:xfrm flipH="1">
              <a:off x="3177" y="2806"/>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974" name="Line 13"/>
            <p:cNvSpPr>
              <a:spLocks noChangeShapeType="1"/>
            </p:cNvSpPr>
            <p:nvPr/>
          </p:nvSpPr>
          <p:spPr bwMode="auto">
            <a:xfrm flipH="1">
              <a:off x="1714" y="2288"/>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975" name="Text Box 14"/>
            <p:cNvSpPr txBox="1">
              <a:spLocks noChangeArrowheads="1"/>
            </p:cNvSpPr>
            <p:nvPr/>
          </p:nvSpPr>
          <p:spPr bwMode="auto">
            <a:xfrm>
              <a:off x="3257" y="2763"/>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sp>
          <p:nvSpPr>
            <p:cNvPr id="40976" name="Text Box 15"/>
            <p:cNvSpPr txBox="1">
              <a:spLocks noChangeArrowheads="1"/>
            </p:cNvSpPr>
            <p:nvPr/>
          </p:nvSpPr>
          <p:spPr bwMode="auto">
            <a:xfrm>
              <a:off x="2743" y="3015"/>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g</a:t>
              </a:r>
              <a:r>
                <a:rPr lang="en-US" altLang="zh-TW" b="1" baseline="-25000">
                  <a:latin typeface="Century Gothic" pitchFamily="34" charset="0"/>
                </a:rPr>
                <a:t>i</a:t>
              </a:r>
            </a:p>
          </p:txBody>
        </p:sp>
        <p:sp>
          <p:nvSpPr>
            <p:cNvPr id="40977" name="Line 16"/>
            <p:cNvSpPr>
              <a:spLocks noChangeShapeType="1"/>
            </p:cNvSpPr>
            <p:nvPr/>
          </p:nvSpPr>
          <p:spPr bwMode="auto">
            <a:xfrm flipV="1">
              <a:off x="2876" y="2652"/>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0978" name="Line 17"/>
            <p:cNvSpPr>
              <a:spLocks noChangeShapeType="1"/>
            </p:cNvSpPr>
            <p:nvPr/>
          </p:nvSpPr>
          <p:spPr bwMode="auto">
            <a:xfrm flipH="1">
              <a:off x="2810" y="2807"/>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979" name="Text Box 18"/>
            <p:cNvSpPr txBox="1">
              <a:spLocks noChangeArrowheads="1"/>
            </p:cNvSpPr>
            <p:nvPr/>
          </p:nvSpPr>
          <p:spPr bwMode="auto">
            <a:xfrm>
              <a:off x="2890" y="276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grpSp>
      <p:sp>
        <p:nvSpPr>
          <p:cNvPr id="40964"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A27F739F-E3C5-4652-A651-668D7A890664}" type="slidenum">
              <a:rPr lang="zh-TW" altLang="en-US" sz="1400" smtClean="0">
                <a:latin typeface="Arial" pitchFamily="34" charset="0"/>
              </a:rPr>
              <a:pPr/>
              <a:t>34</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2238" y="41275"/>
            <a:ext cx="10156826" cy="901700"/>
          </a:xfrm>
        </p:spPr>
        <p:txBody>
          <a:bodyPr/>
          <a:lstStyle/>
          <a:p>
            <a:r>
              <a:rPr lang="en-US" altLang="zh-TW" sz="4000" smtClean="0"/>
              <a:t>Example: Cascaded Carry Look-ahead</a:t>
            </a:r>
          </a:p>
        </p:txBody>
      </p:sp>
      <p:sp>
        <p:nvSpPr>
          <p:cNvPr id="41987" name="Rectangle 3"/>
          <p:cNvSpPr>
            <a:spLocks noGrp="1" noChangeArrowheads="1"/>
          </p:cNvSpPr>
          <p:nvPr>
            <p:ph type="body" idx="1"/>
          </p:nvPr>
        </p:nvSpPr>
        <p:spPr/>
        <p:txBody>
          <a:bodyPr/>
          <a:lstStyle/>
          <a:p>
            <a:r>
              <a:rPr lang="en-US" altLang="zh-TW" smtClean="0"/>
              <a:t>Connects several N-bit look-ahead adders to form a big one</a:t>
            </a:r>
          </a:p>
        </p:txBody>
      </p:sp>
      <p:sp>
        <p:nvSpPr>
          <p:cNvPr id="41988" name="Rectangle 4"/>
          <p:cNvSpPr>
            <a:spLocks noChangeArrowheads="1"/>
          </p:cNvSpPr>
          <p:nvPr/>
        </p:nvSpPr>
        <p:spPr bwMode="auto">
          <a:xfrm>
            <a:off x="1646238" y="2533650"/>
            <a:ext cx="1241425" cy="627063"/>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sp>
        <p:nvSpPr>
          <p:cNvPr id="41989" name="Line 5"/>
          <p:cNvSpPr>
            <a:spLocks noChangeShapeType="1"/>
          </p:cNvSpPr>
          <p:nvPr/>
        </p:nvSpPr>
        <p:spPr bwMode="auto">
          <a:xfrm flipV="1">
            <a:off x="1924050"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1990" name="Line 6"/>
          <p:cNvSpPr>
            <a:spLocks noChangeShapeType="1"/>
          </p:cNvSpPr>
          <p:nvPr/>
        </p:nvSpPr>
        <p:spPr bwMode="auto">
          <a:xfrm flipV="1">
            <a:off x="2624138"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cxnSp>
        <p:nvCxnSpPr>
          <p:cNvPr id="41991" name="AutoShape 7"/>
          <p:cNvCxnSpPr>
            <a:cxnSpLocks noChangeShapeType="1"/>
            <a:stCxn id="41988" idx="1"/>
          </p:cNvCxnSpPr>
          <p:nvPr/>
        </p:nvCxnSpPr>
        <p:spPr bwMode="auto">
          <a:xfrm rot="10800000" flipV="1">
            <a:off x="1412875" y="2847975"/>
            <a:ext cx="233363" cy="145891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1992" name="AutoShape 8"/>
          <p:cNvCxnSpPr>
            <a:cxnSpLocks noChangeShapeType="1"/>
            <a:stCxn id="41993" idx="1"/>
            <a:endCxn id="41988" idx="3"/>
          </p:cNvCxnSpPr>
          <p:nvPr/>
        </p:nvCxnSpPr>
        <p:spPr bwMode="auto">
          <a:xfrm flipH="1">
            <a:off x="2887663" y="2847975"/>
            <a:ext cx="660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3" name="Rectangle 9"/>
          <p:cNvSpPr>
            <a:spLocks noChangeArrowheads="1"/>
          </p:cNvSpPr>
          <p:nvPr/>
        </p:nvSpPr>
        <p:spPr bwMode="auto">
          <a:xfrm>
            <a:off x="3548063" y="2533650"/>
            <a:ext cx="1241425" cy="627063"/>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cxnSp>
        <p:nvCxnSpPr>
          <p:cNvPr id="41994" name="AutoShape 10"/>
          <p:cNvCxnSpPr>
            <a:cxnSpLocks noChangeShapeType="1"/>
            <a:stCxn id="41995" idx="1"/>
            <a:endCxn id="41993" idx="3"/>
          </p:cNvCxnSpPr>
          <p:nvPr/>
        </p:nvCxnSpPr>
        <p:spPr bwMode="auto">
          <a:xfrm flipH="1">
            <a:off x="4789488" y="2846388"/>
            <a:ext cx="649287"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5" name="Rectangle 11"/>
          <p:cNvSpPr>
            <a:spLocks noChangeArrowheads="1"/>
          </p:cNvSpPr>
          <p:nvPr/>
        </p:nvSpPr>
        <p:spPr bwMode="auto">
          <a:xfrm>
            <a:off x="5438775" y="25320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cxnSp>
        <p:nvCxnSpPr>
          <p:cNvPr id="41996" name="AutoShape 12"/>
          <p:cNvCxnSpPr>
            <a:cxnSpLocks noChangeShapeType="1"/>
            <a:stCxn id="41997" idx="1"/>
            <a:endCxn id="41995" idx="3"/>
          </p:cNvCxnSpPr>
          <p:nvPr/>
        </p:nvCxnSpPr>
        <p:spPr bwMode="auto">
          <a:xfrm flipH="1">
            <a:off x="6680200" y="2846388"/>
            <a:ext cx="658813"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7" name="Rectangle 13"/>
          <p:cNvSpPr>
            <a:spLocks noChangeArrowheads="1"/>
          </p:cNvSpPr>
          <p:nvPr/>
        </p:nvSpPr>
        <p:spPr bwMode="auto">
          <a:xfrm>
            <a:off x="7339013" y="25320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cxnSp>
        <p:nvCxnSpPr>
          <p:cNvPr id="41998" name="AutoShape 14"/>
          <p:cNvCxnSpPr>
            <a:cxnSpLocks noChangeShapeType="1"/>
            <a:endCxn id="41997" idx="3"/>
          </p:cNvCxnSpPr>
          <p:nvPr/>
        </p:nvCxnSpPr>
        <p:spPr bwMode="auto">
          <a:xfrm flipH="1">
            <a:off x="8580438" y="2844800"/>
            <a:ext cx="22225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9" name="Rectangle 15"/>
          <p:cNvSpPr>
            <a:spLocks noChangeArrowheads="1"/>
          </p:cNvSpPr>
          <p:nvPr/>
        </p:nvSpPr>
        <p:spPr bwMode="auto">
          <a:xfrm>
            <a:off x="8564563" y="25304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c0</a:t>
            </a:r>
          </a:p>
        </p:txBody>
      </p:sp>
      <p:sp>
        <p:nvSpPr>
          <p:cNvPr id="42000" name="Rectangle 16"/>
          <p:cNvSpPr>
            <a:spLocks noChangeArrowheads="1"/>
          </p:cNvSpPr>
          <p:nvPr/>
        </p:nvSpPr>
        <p:spPr bwMode="auto">
          <a:xfrm>
            <a:off x="7959725" y="35321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g[3:0]</a:t>
            </a:r>
          </a:p>
        </p:txBody>
      </p:sp>
      <p:sp>
        <p:nvSpPr>
          <p:cNvPr id="42001" name="Rectangle 17"/>
          <p:cNvSpPr>
            <a:spLocks noChangeArrowheads="1"/>
          </p:cNvSpPr>
          <p:nvPr/>
        </p:nvSpPr>
        <p:spPr bwMode="auto">
          <a:xfrm>
            <a:off x="7267575" y="35321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p[3:0]</a:t>
            </a:r>
          </a:p>
        </p:txBody>
      </p:sp>
      <p:sp>
        <p:nvSpPr>
          <p:cNvPr id="42002" name="Rectangle 18"/>
          <p:cNvSpPr>
            <a:spLocks noChangeArrowheads="1"/>
          </p:cNvSpPr>
          <p:nvPr/>
        </p:nvSpPr>
        <p:spPr bwMode="auto">
          <a:xfrm>
            <a:off x="6704013" y="25304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c4</a:t>
            </a:r>
          </a:p>
        </p:txBody>
      </p:sp>
      <p:sp>
        <p:nvSpPr>
          <p:cNvPr id="42003" name="Rectangle 19"/>
          <p:cNvSpPr>
            <a:spLocks noChangeArrowheads="1"/>
          </p:cNvSpPr>
          <p:nvPr/>
        </p:nvSpPr>
        <p:spPr bwMode="auto">
          <a:xfrm>
            <a:off x="6149975" y="35321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g[7:4]</a:t>
            </a:r>
          </a:p>
        </p:txBody>
      </p:sp>
      <p:sp>
        <p:nvSpPr>
          <p:cNvPr id="42004" name="Rectangle 20"/>
          <p:cNvSpPr>
            <a:spLocks noChangeArrowheads="1"/>
          </p:cNvSpPr>
          <p:nvPr/>
        </p:nvSpPr>
        <p:spPr bwMode="auto">
          <a:xfrm>
            <a:off x="5368925" y="35321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p[7:4]</a:t>
            </a:r>
          </a:p>
        </p:txBody>
      </p:sp>
      <p:sp>
        <p:nvSpPr>
          <p:cNvPr id="42005" name="Rectangle 21"/>
          <p:cNvSpPr>
            <a:spLocks noChangeArrowheads="1"/>
          </p:cNvSpPr>
          <p:nvPr/>
        </p:nvSpPr>
        <p:spPr bwMode="auto">
          <a:xfrm>
            <a:off x="4811713" y="25304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a:t>
            </a:r>
          </a:p>
        </p:txBody>
      </p:sp>
      <p:sp>
        <p:nvSpPr>
          <p:cNvPr id="42006" name="Rectangle 22"/>
          <p:cNvSpPr>
            <a:spLocks noChangeArrowheads="1"/>
          </p:cNvSpPr>
          <p:nvPr/>
        </p:nvSpPr>
        <p:spPr bwMode="auto">
          <a:xfrm>
            <a:off x="4264025" y="35321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g[11:8]</a:t>
            </a:r>
          </a:p>
        </p:txBody>
      </p:sp>
      <p:sp>
        <p:nvSpPr>
          <p:cNvPr id="42007" name="Rectangle 23"/>
          <p:cNvSpPr>
            <a:spLocks noChangeArrowheads="1"/>
          </p:cNvSpPr>
          <p:nvPr/>
        </p:nvSpPr>
        <p:spPr bwMode="auto">
          <a:xfrm>
            <a:off x="3457575" y="35321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p[11:8]</a:t>
            </a:r>
          </a:p>
        </p:txBody>
      </p:sp>
      <p:sp>
        <p:nvSpPr>
          <p:cNvPr id="42008" name="Rectangle 24"/>
          <p:cNvSpPr>
            <a:spLocks noChangeArrowheads="1"/>
          </p:cNvSpPr>
          <p:nvPr/>
        </p:nvSpPr>
        <p:spPr bwMode="auto">
          <a:xfrm>
            <a:off x="2887663" y="2530475"/>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c12</a:t>
            </a:r>
          </a:p>
        </p:txBody>
      </p:sp>
      <p:sp>
        <p:nvSpPr>
          <p:cNvPr id="42009" name="Rectangle 25"/>
          <p:cNvSpPr>
            <a:spLocks noChangeArrowheads="1"/>
          </p:cNvSpPr>
          <p:nvPr/>
        </p:nvSpPr>
        <p:spPr bwMode="auto">
          <a:xfrm>
            <a:off x="6715125" y="4267200"/>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c[4:1]</a:t>
            </a:r>
          </a:p>
        </p:txBody>
      </p:sp>
      <p:sp>
        <p:nvSpPr>
          <p:cNvPr id="42010" name="Rectangle 26"/>
          <p:cNvSpPr>
            <a:spLocks noChangeArrowheads="1"/>
          </p:cNvSpPr>
          <p:nvPr/>
        </p:nvSpPr>
        <p:spPr bwMode="auto">
          <a:xfrm>
            <a:off x="2301875" y="3532188"/>
            <a:ext cx="963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g[15:12]</a:t>
            </a:r>
          </a:p>
        </p:txBody>
      </p:sp>
      <p:sp>
        <p:nvSpPr>
          <p:cNvPr id="42011" name="Rectangle 27"/>
          <p:cNvSpPr>
            <a:spLocks noChangeArrowheads="1"/>
          </p:cNvSpPr>
          <p:nvPr/>
        </p:nvSpPr>
        <p:spPr bwMode="auto">
          <a:xfrm>
            <a:off x="1393825" y="3532188"/>
            <a:ext cx="963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p[15:12]</a:t>
            </a:r>
          </a:p>
        </p:txBody>
      </p:sp>
      <p:sp>
        <p:nvSpPr>
          <p:cNvPr id="42012" name="Line 28"/>
          <p:cNvSpPr>
            <a:spLocks noChangeShapeType="1"/>
          </p:cNvSpPr>
          <p:nvPr/>
        </p:nvSpPr>
        <p:spPr bwMode="auto">
          <a:xfrm flipV="1">
            <a:off x="1841500"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3" name="Line 29"/>
          <p:cNvSpPr>
            <a:spLocks noChangeShapeType="1"/>
          </p:cNvSpPr>
          <p:nvPr/>
        </p:nvSpPr>
        <p:spPr bwMode="auto">
          <a:xfrm flipV="1">
            <a:off x="2533650"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4" name="Line 30"/>
          <p:cNvSpPr>
            <a:spLocks noChangeShapeType="1"/>
          </p:cNvSpPr>
          <p:nvPr/>
        </p:nvSpPr>
        <p:spPr bwMode="auto">
          <a:xfrm flipV="1">
            <a:off x="1331913" y="3082925"/>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5" name="Line 31"/>
          <p:cNvSpPr>
            <a:spLocks noChangeShapeType="1"/>
          </p:cNvSpPr>
          <p:nvPr/>
        </p:nvSpPr>
        <p:spPr bwMode="auto">
          <a:xfrm flipV="1">
            <a:off x="3240088" y="3081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6" name="Line 32"/>
          <p:cNvSpPr>
            <a:spLocks noChangeShapeType="1"/>
          </p:cNvSpPr>
          <p:nvPr/>
        </p:nvSpPr>
        <p:spPr bwMode="auto">
          <a:xfrm flipV="1">
            <a:off x="5133975" y="3081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7" name="Line 33"/>
          <p:cNvSpPr>
            <a:spLocks noChangeShapeType="1"/>
          </p:cNvSpPr>
          <p:nvPr/>
        </p:nvSpPr>
        <p:spPr bwMode="auto">
          <a:xfrm flipV="1">
            <a:off x="7029450" y="3081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8" name="Line 34"/>
          <p:cNvSpPr>
            <a:spLocks noChangeShapeType="1"/>
          </p:cNvSpPr>
          <p:nvPr/>
        </p:nvSpPr>
        <p:spPr bwMode="auto">
          <a:xfrm flipV="1">
            <a:off x="3817938" y="31416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9" name="Line 35"/>
          <p:cNvSpPr>
            <a:spLocks noChangeShapeType="1"/>
          </p:cNvSpPr>
          <p:nvPr/>
        </p:nvSpPr>
        <p:spPr bwMode="auto">
          <a:xfrm flipV="1">
            <a:off x="4518025" y="31416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0" name="Line 36"/>
          <p:cNvSpPr>
            <a:spLocks noChangeShapeType="1"/>
          </p:cNvSpPr>
          <p:nvPr/>
        </p:nvSpPr>
        <p:spPr bwMode="auto">
          <a:xfrm flipV="1">
            <a:off x="3735388" y="32654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1" name="Line 37"/>
          <p:cNvSpPr>
            <a:spLocks noChangeShapeType="1"/>
          </p:cNvSpPr>
          <p:nvPr/>
        </p:nvSpPr>
        <p:spPr bwMode="auto">
          <a:xfrm flipV="1">
            <a:off x="4427538" y="32654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2" name="Line 38"/>
          <p:cNvSpPr>
            <a:spLocks noChangeShapeType="1"/>
          </p:cNvSpPr>
          <p:nvPr/>
        </p:nvSpPr>
        <p:spPr bwMode="auto">
          <a:xfrm flipV="1">
            <a:off x="5711825"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3" name="Line 39"/>
          <p:cNvSpPr>
            <a:spLocks noChangeShapeType="1"/>
          </p:cNvSpPr>
          <p:nvPr/>
        </p:nvSpPr>
        <p:spPr bwMode="auto">
          <a:xfrm flipV="1">
            <a:off x="6411913"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4" name="Line 40"/>
          <p:cNvSpPr>
            <a:spLocks noChangeShapeType="1"/>
          </p:cNvSpPr>
          <p:nvPr/>
        </p:nvSpPr>
        <p:spPr bwMode="auto">
          <a:xfrm flipV="1">
            <a:off x="5629275"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5" name="Line 41"/>
          <p:cNvSpPr>
            <a:spLocks noChangeShapeType="1"/>
          </p:cNvSpPr>
          <p:nvPr/>
        </p:nvSpPr>
        <p:spPr bwMode="auto">
          <a:xfrm flipV="1">
            <a:off x="6321425"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6" name="Line 42"/>
          <p:cNvSpPr>
            <a:spLocks noChangeShapeType="1"/>
          </p:cNvSpPr>
          <p:nvPr/>
        </p:nvSpPr>
        <p:spPr bwMode="auto">
          <a:xfrm flipV="1">
            <a:off x="7632700"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7" name="Line 43"/>
          <p:cNvSpPr>
            <a:spLocks noChangeShapeType="1"/>
          </p:cNvSpPr>
          <p:nvPr/>
        </p:nvSpPr>
        <p:spPr bwMode="auto">
          <a:xfrm flipV="1">
            <a:off x="8332788"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8" name="Line 44"/>
          <p:cNvSpPr>
            <a:spLocks noChangeShapeType="1"/>
          </p:cNvSpPr>
          <p:nvPr/>
        </p:nvSpPr>
        <p:spPr bwMode="auto">
          <a:xfrm flipV="1">
            <a:off x="7550150"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9" name="Line 45"/>
          <p:cNvSpPr>
            <a:spLocks noChangeShapeType="1"/>
          </p:cNvSpPr>
          <p:nvPr/>
        </p:nvSpPr>
        <p:spPr bwMode="auto">
          <a:xfrm flipV="1">
            <a:off x="8242300"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42030" name="AutoShape 46"/>
          <p:cNvCxnSpPr>
            <a:cxnSpLocks noChangeShapeType="1"/>
            <a:stCxn id="41993" idx="1"/>
          </p:cNvCxnSpPr>
          <p:nvPr/>
        </p:nvCxnSpPr>
        <p:spPr bwMode="auto">
          <a:xfrm rot="10800000" flipV="1">
            <a:off x="3333750" y="2847975"/>
            <a:ext cx="214313" cy="145891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31" name="AutoShape 47"/>
          <p:cNvCxnSpPr>
            <a:cxnSpLocks noChangeShapeType="1"/>
            <a:stCxn id="41995" idx="1"/>
          </p:cNvCxnSpPr>
          <p:nvPr/>
        </p:nvCxnSpPr>
        <p:spPr bwMode="auto">
          <a:xfrm rot="10800000" flipV="1">
            <a:off x="5214938" y="2846388"/>
            <a:ext cx="223837" cy="14605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32" name="AutoShape 48"/>
          <p:cNvCxnSpPr>
            <a:cxnSpLocks noChangeShapeType="1"/>
            <a:stCxn id="41997" idx="1"/>
          </p:cNvCxnSpPr>
          <p:nvPr/>
        </p:nvCxnSpPr>
        <p:spPr bwMode="auto">
          <a:xfrm rot="10800000" flipV="1">
            <a:off x="7096125" y="2846388"/>
            <a:ext cx="242888" cy="14605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2033" name="Rectangle 49"/>
          <p:cNvSpPr>
            <a:spLocks noChangeArrowheads="1"/>
          </p:cNvSpPr>
          <p:nvPr/>
        </p:nvSpPr>
        <p:spPr bwMode="auto">
          <a:xfrm>
            <a:off x="4835525" y="4268788"/>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c[8:5]</a:t>
            </a:r>
          </a:p>
        </p:txBody>
      </p:sp>
      <p:sp>
        <p:nvSpPr>
          <p:cNvPr id="42034" name="Rectangle 50"/>
          <p:cNvSpPr>
            <a:spLocks noChangeArrowheads="1"/>
          </p:cNvSpPr>
          <p:nvPr/>
        </p:nvSpPr>
        <p:spPr bwMode="auto">
          <a:xfrm>
            <a:off x="2890838" y="4270375"/>
            <a:ext cx="83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c[12:9]</a:t>
            </a:r>
          </a:p>
        </p:txBody>
      </p:sp>
      <p:sp>
        <p:nvSpPr>
          <p:cNvPr id="42035" name="Rectangle 51"/>
          <p:cNvSpPr>
            <a:spLocks noChangeArrowheads="1"/>
          </p:cNvSpPr>
          <p:nvPr/>
        </p:nvSpPr>
        <p:spPr bwMode="auto">
          <a:xfrm>
            <a:off x="919163" y="4271963"/>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c[16:13]</a:t>
            </a:r>
          </a:p>
        </p:txBody>
      </p:sp>
      <p:sp>
        <p:nvSpPr>
          <p:cNvPr id="42036" name="Oval 52"/>
          <p:cNvSpPr>
            <a:spLocks noChangeArrowheads="1"/>
          </p:cNvSpPr>
          <p:nvPr/>
        </p:nvSpPr>
        <p:spPr bwMode="auto">
          <a:xfrm>
            <a:off x="1473200"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37" name="Oval 53"/>
          <p:cNvSpPr>
            <a:spLocks noChangeArrowheads="1"/>
          </p:cNvSpPr>
          <p:nvPr/>
        </p:nvSpPr>
        <p:spPr bwMode="auto">
          <a:xfrm>
            <a:off x="1879600"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38" name="Oval 54"/>
          <p:cNvSpPr>
            <a:spLocks noChangeArrowheads="1"/>
          </p:cNvSpPr>
          <p:nvPr/>
        </p:nvSpPr>
        <p:spPr bwMode="auto">
          <a:xfrm>
            <a:off x="2298700" y="5316538"/>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39" name="Oval 55"/>
          <p:cNvSpPr>
            <a:spLocks noChangeArrowheads="1"/>
          </p:cNvSpPr>
          <p:nvPr/>
        </p:nvSpPr>
        <p:spPr bwMode="auto">
          <a:xfrm>
            <a:off x="2730500"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0" name="Oval 56"/>
          <p:cNvSpPr>
            <a:spLocks noChangeArrowheads="1"/>
          </p:cNvSpPr>
          <p:nvPr/>
        </p:nvSpPr>
        <p:spPr bwMode="auto">
          <a:xfrm>
            <a:off x="3387725"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1" name="Oval 57"/>
          <p:cNvSpPr>
            <a:spLocks noChangeArrowheads="1"/>
          </p:cNvSpPr>
          <p:nvPr/>
        </p:nvSpPr>
        <p:spPr bwMode="auto">
          <a:xfrm>
            <a:off x="3794125"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2" name="Oval 58"/>
          <p:cNvSpPr>
            <a:spLocks noChangeArrowheads="1"/>
          </p:cNvSpPr>
          <p:nvPr/>
        </p:nvSpPr>
        <p:spPr bwMode="auto">
          <a:xfrm>
            <a:off x="4213225" y="5316538"/>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3" name="Oval 59"/>
          <p:cNvSpPr>
            <a:spLocks noChangeArrowheads="1"/>
          </p:cNvSpPr>
          <p:nvPr/>
        </p:nvSpPr>
        <p:spPr bwMode="auto">
          <a:xfrm>
            <a:off x="4645025"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4" name="Oval 60"/>
          <p:cNvSpPr>
            <a:spLocks noChangeArrowheads="1"/>
          </p:cNvSpPr>
          <p:nvPr/>
        </p:nvSpPr>
        <p:spPr bwMode="auto">
          <a:xfrm>
            <a:off x="5281613"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5" name="Oval 61"/>
          <p:cNvSpPr>
            <a:spLocks noChangeArrowheads="1"/>
          </p:cNvSpPr>
          <p:nvPr/>
        </p:nvSpPr>
        <p:spPr bwMode="auto">
          <a:xfrm>
            <a:off x="5688013"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6" name="Oval 62"/>
          <p:cNvSpPr>
            <a:spLocks noChangeArrowheads="1"/>
          </p:cNvSpPr>
          <p:nvPr/>
        </p:nvSpPr>
        <p:spPr bwMode="auto">
          <a:xfrm>
            <a:off x="6107113" y="5316538"/>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7" name="Oval 63"/>
          <p:cNvSpPr>
            <a:spLocks noChangeArrowheads="1"/>
          </p:cNvSpPr>
          <p:nvPr/>
        </p:nvSpPr>
        <p:spPr bwMode="auto">
          <a:xfrm>
            <a:off x="6538913"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8" name="Oval 64"/>
          <p:cNvSpPr>
            <a:spLocks noChangeArrowheads="1"/>
          </p:cNvSpPr>
          <p:nvPr/>
        </p:nvSpPr>
        <p:spPr bwMode="auto">
          <a:xfrm>
            <a:off x="7196138"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9" name="Oval 65"/>
          <p:cNvSpPr>
            <a:spLocks noChangeArrowheads="1"/>
          </p:cNvSpPr>
          <p:nvPr/>
        </p:nvSpPr>
        <p:spPr bwMode="auto">
          <a:xfrm>
            <a:off x="7602538"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50" name="Oval 66"/>
          <p:cNvSpPr>
            <a:spLocks noChangeArrowheads="1"/>
          </p:cNvSpPr>
          <p:nvPr/>
        </p:nvSpPr>
        <p:spPr bwMode="auto">
          <a:xfrm>
            <a:off x="8021638" y="5316538"/>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51" name="Oval 67"/>
          <p:cNvSpPr>
            <a:spLocks noChangeArrowheads="1"/>
          </p:cNvSpPr>
          <p:nvPr/>
        </p:nvSpPr>
        <p:spPr bwMode="auto">
          <a:xfrm>
            <a:off x="8453438"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cxnSp>
        <p:nvCxnSpPr>
          <p:cNvPr id="42052" name="AutoShape 68"/>
          <p:cNvCxnSpPr>
            <a:cxnSpLocks noChangeShapeType="1"/>
            <a:stCxn id="42035" idx="2"/>
          </p:cNvCxnSpPr>
          <p:nvPr/>
        </p:nvCxnSpPr>
        <p:spPr bwMode="auto">
          <a:xfrm flipH="1">
            <a:off x="949325" y="4608513"/>
            <a:ext cx="446088"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3" name="AutoShape 69"/>
          <p:cNvCxnSpPr>
            <a:cxnSpLocks noChangeShapeType="1"/>
            <a:stCxn id="42035" idx="2"/>
          </p:cNvCxnSpPr>
          <p:nvPr/>
        </p:nvCxnSpPr>
        <p:spPr bwMode="auto">
          <a:xfrm>
            <a:off x="1395413" y="4608513"/>
            <a:ext cx="217487"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4" name="AutoShape 70"/>
          <p:cNvCxnSpPr>
            <a:cxnSpLocks noChangeShapeType="1"/>
            <a:stCxn id="42035" idx="2"/>
          </p:cNvCxnSpPr>
          <p:nvPr/>
        </p:nvCxnSpPr>
        <p:spPr bwMode="auto">
          <a:xfrm>
            <a:off x="1395413" y="4608513"/>
            <a:ext cx="623887"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5" name="AutoShape 71"/>
          <p:cNvCxnSpPr>
            <a:cxnSpLocks noChangeShapeType="1"/>
            <a:stCxn id="42035" idx="2"/>
          </p:cNvCxnSpPr>
          <p:nvPr/>
        </p:nvCxnSpPr>
        <p:spPr bwMode="auto">
          <a:xfrm>
            <a:off x="1395413" y="4608513"/>
            <a:ext cx="1042987" cy="62547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6" name="AutoShape 72"/>
          <p:cNvCxnSpPr>
            <a:cxnSpLocks noChangeShapeType="1"/>
            <a:stCxn id="42034" idx="2"/>
          </p:cNvCxnSpPr>
          <p:nvPr/>
        </p:nvCxnSpPr>
        <p:spPr bwMode="auto">
          <a:xfrm flipH="1">
            <a:off x="2871788" y="4606925"/>
            <a:ext cx="439737"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7" name="AutoShape 73"/>
          <p:cNvCxnSpPr>
            <a:cxnSpLocks noChangeShapeType="1"/>
            <a:stCxn id="42034" idx="2"/>
          </p:cNvCxnSpPr>
          <p:nvPr/>
        </p:nvCxnSpPr>
        <p:spPr bwMode="auto">
          <a:xfrm>
            <a:off x="3311525" y="4606925"/>
            <a:ext cx="217488"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8" name="AutoShape 74"/>
          <p:cNvCxnSpPr>
            <a:cxnSpLocks noChangeShapeType="1"/>
            <a:stCxn id="42034" idx="2"/>
          </p:cNvCxnSpPr>
          <p:nvPr/>
        </p:nvCxnSpPr>
        <p:spPr bwMode="auto">
          <a:xfrm>
            <a:off x="3311525" y="4606925"/>
            <a:ext cx="623888"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9" name="AutoShape 75"/>
          <p:cNvCxnSpPr>
            <a:cxnSpLocks noChangeShapeType="1"/>
            <a:stCxn id="42034" idx="2"/>
          </p:cNvCxnSpPr>
          <p:nvPr/>
        </p:nvCxnSpPr>
        <p:spPr bwMode="auto">
          <a:xfrm>
            <a:off x="3311525" y="4606925"/>
            <a:ext cx="1042988" cy="62706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0" name="AutoShape 76"/>
          <p:cNvCxnSpPr>
            <a:cxnSpLocks noChangeShapeType="1"/>
            <a:stCxn id="42033" idx="2"/>
          </p:cNvCxnSpPr>
          <p:nvPr/>
        </p:nvCxnSpPr>
        <p:spPr bwMode="auto">
          <a:xfrm flipH="1">
            <a:off x="4784725" y="4605338"/>
            <a:ext cx="414338"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1" name="AutoShape 77"/>
          <p:cNvCxnSpPr>
            <a:cxnSpLocks noChangeShapeType="1"/>
            <a:stCxn id="42033" idx="2"/>
          </p:cNvCxnSpPr>
          <p:nvPr/>
        </p:nvCxnSpPr>
        <p:spPr bwMode="auto">
          <a:xfrm>
            <a:off x="5199063" y="4605338"/>
            <a:ext cx="222250"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2" name="AutoShape 78"/>
          <p:cNvCxnSpPr>
            <a:cxnSpLocks noChangeShapeType="1"/>
            <a:stCxn id="42033" idx="2"/>
          </p:cNvCxnSpPr>
          <p:nvPr/>
        </p:nvCxnSpPr>
        <p:spPr bwMode="auto">
          <a:xfrm>
            <a:off x="5199063" y="4605338"/>
            <a:ext cx="628650"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3" name="AutoShape 79"/>
          <p:cNvCxnSpPr>
            <a:cxnSpLocks noChangeShapeType="1"/>
            <a:stCxn id="42033" idx="2"/>
          </p:cNvCxnSpPr>
          <p:nvPr/>
        </p:nvCxnSpPr>
        <p:spPr bwMode="auto">
          <a:xfrm>
            <a:off x="5199063" y="4605338"/>
            <a:ext cx="1047750"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4" name="AutoShape 80"/>
          <p:cNvCxnSpPr>
            <a:cxnSpLocks noChangeShapeType="1"/>
            <a:stCxn id="42009" idx="2"/>
          </p:cNvCxnSpPr>
          <p:nvPr/>
        </p:nvCxnSpPr>
        <p:spPr bwMode="auto">
          <a:xfrm flipH="1">
            <a:off x="6678613" y="4603750"/>
            <a:ext cx="400050"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5" name="AutoShape 81"/>
          <p:cNvCxnSpPr>
            <a:cxnSpLocks noChangeShapeType="1"/>
            <a:stCxn id="42009" idx="2"/>
          </p:cNvCxnSpPr>
          <p:nvPr/>
        </p:nvCxnSpPr>
        <p:spPr bwMode="auto">
          <a:xfrm>
            <a:off x="7078663" y="4603750"/>
            <a:ext cx="257175"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6" name="AutoShape 82"/>
          <p:cNvCxnSpPr>
            <a:cxnSpLocks noChangeShapeType="1"/>
            <a:stCxn id="42009" idx="2"/>
          </p:cNvCxnSpPr>
          <p:nvPr/>
        </p:nvCxnSpPr>
        <p:spPr bwMode="auto">
          <a:xfrm>
            <a:off x="7078663" y="4603750"/>
            <a:ext cx="663575"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7" name="AutoShape 83"/>
          <p:cNvCxnSpPr>
            <a:cxnSpLocks noChangeShapeType="1"/>
            <a:stCxn id="42009" idx="2"/>
          </p:cNvCxnSpPr>
          <p:nvPr/>
        </p:nvCxnSpPr>
        <p:spPr bwMode="auto">
          <a:xfrm>
            <a:off x="7078663" y="4603750"/>
            <a:ext cx="1082675" cy="630238"/>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8" name="AutoShape 84"/>
          <p:cNvCxnSpPr>
            <a:cxnSpLocks noChangeShapeType="1"/>
            <a:stCxn id="41999" idx="2"/>
          </p:cNvCxnSpPr>
          <p:nvPr/>
        </p:nvCxnSpPr>
        <p:spPr bwMode="auto">
          <a:xfrm flipH="1">
            <a:off x="8593138" y="2867025"/>
            <a:ext cx="176212" cy="23685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2" name="Group 85"/>
          <p:cNvGrpSpPr>
            <a:grpSpLocks/>
          </p:cNvGrpSpPr>
          <p:nvPr/>
        </p:nvGrpSpPr>
        <p:grpSpPr bwMode="auto">
          <a:xfrm>
            <a:off x="949325" y="4611688"/>
            <a:ext cx="1489075" cy="627062"/>
            <a:chOff x="598" y="2905"/>
            <a:chExt cx="938" cy="395"/>
          </a:xfrm>
        </p:grpSpPr>
        <p:cxnSp>
          <p:nvCxnSpPr>
            <p:cNvPr id="42093" name="AutoShape 86"/>
            <p:cNvCxnSpPr>
              <a:cxnSpLocks noChangeShapeType="1"/>
            </p:cNvCxnSpPr>
            <p:nvPr/>
          </p:nvCxnSpPr>
          <p:spPr bwMode="auto">
            <a:xfrm flipH="1">
              <a:off x="598" y="2905"/>
              <a:ext cx="281"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4" name="AutoShape 87"/>
            <p:cNvCxnSpPr>
              <a:cxnSpLocks noChangeShapeType="1"/>
            </p:cNvCxnSpPr>
            <p:nvPr/>
          </p:nvCxnSpPr>
          <p:spPr bwMode="auto">
            <a:xfrm>
              <a:off x="879" y="2905"/>
              <a:ext cx="137"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5" name="AutoShape 88"/>
            <p:cNvCxnSpPr>
              <a:cxnSpLocks noChangeShapeType="1"/>
            </p:cNvCxnSpPr>
            <p:nvPr/>
          </p:nvCxnSpPr>
          <p:spPr bwMode="auto">
            <a:xfrm>
              <a:off x="879" y="2905"/>
              <a:ext cx="393"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6" name="AutoShape 89"/>
            <p:cNvCxnSpPr>
              <a:cxnSpLocks noChangeShapeType="1"/>
            </p:cNvCxnSpPr>
            <p:nvPr/>
          </p:nvCxnSpPr>
          <p:spPr bwMode="auto">
            <a:xfrm>
              <a:off x="879" y="2905"/>
              <a:ext cx="657" cy="394"/>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grpSp>
        <p:nvGrpSpPr>
          <p:cNvPr id="3" name="Group 90"/>
          <p:cNvGrpSpPr>
            <a:grpSpLocks/>
          </p:cNvGrpSpPr>
          <p:nvPr/>
        </p:nvGrpSpPr>
        <p:grpSpPr bwMode="auto">
          <a:xfrm>
            <a:off x="2871788" y="4610100"/>
            <a:ext cx="1482725" cy="628650"/>
            <a:chOff x="1809" y="2904"/>
            <a:chExt cx="934" cy="396"/>
          </a:xfrm>
        </p:grpSpPr>
        <p:cxnSp>
          <p:nvCxnSpPr>
            <p:cNvPr id="42089" name="AutoShape 91"/>
            <p:cNvCxnSpPr>
              <a:cxnSpLocks noChangeShapeType="1"/>
            </p:cNvCxnSpPr>
            <p:nvPr/>
          </p:nvCxnSpPr>
          <p:spPr bwMode="auto">
            <a:xfrm flipH="1">
              <a:off x="1809" y="2904"/>
              <a:ext cx="277"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0" name="AutoShape 92"/>
            <p:cNvCxnSpPr>
              <a:cxnSpLocks noChangeShapeType="1"/>
            </p:cNvCxnSpPr>
            <p:nvPr/>
          </p:nvCxnSpPr>
          <p:spPr bwMode="auto">
            <a:xfrm>
              <a:off x="2086" y="2904"/>
              <a:ext cx="137"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1" name="AutoShape 93"/>
            <p:cNvCxnSpPr>
              <a:cxnSpLocks noChangeShapeType="1"/>
            </p:cNvCxnSpPr>
            <p:nvPr/>
          </p:nvCxnSpPr>
          <p:spPr bwMode="auto">
            <a:xfrm>
              <a:off x="2086" y="2904"/>
              <a:ext cx="393"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2" name="AutoShape 94"/>
            <p:cNvCxnSpPr>
              <a:cxnSpLocks noChangeShapeType="1"/>
            </p:cNvCxnSpPr>
            <p:nvPr/>
          </p:nvCxnSpPr>
          <p:spPr bwMode="auto">
            <a:xfrm>
              <a:off x="2086" y="2904"/>
              <a:ext cx="657"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grpSp>
        <p:nvGrpSpPr>
          <p:cNvPr id="4" name="Group 95"/>
          <p:cNvGrpSpPr>
            <a:grpSpLocks/>
          </p:cNvGrpSpPr>
          <p:nvPr/>
        </p:nvGrpSpPr>
        <p:grpSpPr bwMode="auto">
          <a:xfrm>
            <a:off x="4784725" y="4608513"/>
            <a:ext cx="1462088" cy="630237"/>
            <a:chOff x="3014" y="2903"/>
            <a:chExt cx="921" cy="397"/>
          </a:xfrm>
        </p:grpSpPr>
        <p:cxnSp>
          <p:nvCxnSpPr>
            <p:cNvPr id="42085" name="AutoShape 96"/>
            <p:cNvCxnSpPr>
              <a:cxnSpLocks noChangeShapeType="1"/>
            </p:cNvCxnSpPr>
            <p:nvPr/>
          </p:nvCxnSpPr>
          <p:spPr bwMode="auto">
            <a:xfrm flipH="1">
              <a:off x="3014" y="2903"/>
              <a:ext cx="261"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6" name="AutoShape 97"/>
            <p:cNvCxnSpPr>
              <a:cxnSpLocks noChangeShapeType="1"/>
            </p:cNvCxnSpPr>
            <p:nvPr/>
          </p:nvCxnSpPr>
          <p:spPr bwMode="auto">
            <a:xfrm>
              <a:off x="3275" y="2903"/>
              <a:ext cx="140"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7" name="AutoShape 98"/>
            <p:cNvCxnSpPr>
              <a:cxnSpLocks noChangeShapeType="1"/>
            </p:cNvCxnSpPr>
            <p:nvPr/>
          </p:nvCxnSpPr>
          <p:spPr bwMode="auto">
            <a:xfrm>
              <a:off x="3275" y="2903"/>
              <a:ext cx="396"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8" name="AutoShape 99"/>
            <p:cNvCxnSpPr>
              <a:cxnSpLocks noChangeShapeType="1"/>
            </p:cNvCxnSpPr>
            <p:nvPr/>
          </p:nvCxnSpPr>
          <p:spPr bwMode="auto">
            <a:xfrm>
              <a:off x="3275" y="2903"/>
              <a:ext cx="660"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grpSp>
        <p:nvGrpSpPr>
          <p:cNvPr id="5" name="Group 100"/>
          <p:cNvGrpSpPr>
            <a:grpSpLocks/>
          </p:cNvGrpSpPr>
          <p:nvPr/>
        </p:nvGrpSpPr>
        <p:grpSpPr bwMode="auto">
          <a:xfrm>
            <a:off x="6678613" y="4606925"/>
            <a:ext cx="1482725" cy="631825"/>
            <a:chOff x="4207" y="2902"/>
            <a:chExt cx="934" cy="398"/>
          </a:xfrm>
        </p:grpSpPr>
        <p:cxnSp>
          <p:nvCxnSpPr>
            <p:cNvPr id="42081" name="AutoShape 101"/>
            <p:cNvCxnSpPr>
              <a:cxnSpLocks noChangeShapeType="1"/>
            </p:cNvCxnSpPr>
            <p:nvPr/>
          </p:nvCxnSpPr>
          <p:spPr bwMode="auto">
            <a:xfrm flipH="1">
              <a:off x="4207" y="2902"/>
              <a:ext cx="252"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2" name="AutoShape 102"/>
            <p:cNvCxnSpPr>
              <a:cxnSpLocks noChangeShapeType="1"/>
            </p:cNvCxnSpPr>
            <p:nvPr/>
          </p:nvCxnSpPr>
          <p:spPr bwMode="auto">
            <a:xfrm>
              <a:off x="4459" y="2902"/>
              <a:ext cx="162"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3" name="AutoShape 103"/>
            <p:cNvCxnSpPr>
              <a:cxnSpLocks noChangeShapeType="1"/>
            </p:cNvCxnSpPr>
            <p:nvPr/>
          </p:nvCxnSpPr>
          <p:spPr bwMode="auto">
            <a:xfrm>
              <a:off x="4459" y="2902"/>
              <a:ext cx="418"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4" name="AutoShape 104"/>
            <p:cNvCxnSpPr>
              <a:cxnSpLocks noChangeShapeType="1"/>
            </p:cNvCxnSpPr>
            <p:nvPr/>
          </p:nvCxnSpPr>
          <p:spPr bwMode="auto">
            <a:xfrm>
              <a:off x="4459" y="2902"/>
              <a:ext cx="682"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sp>
        <p:nvSpPr>
          <p:cNvPr id="611433" name="Line 105"/>
          <p:cNvSpPr>
            <a:spLocks noChangeShapeType="1"/>
          </p:cNvSpPr>
          <p:nvPr/>
        </p:nvSpPr>
        <p:spPr bwMode="auto">
          <a:xfrm flipH="1">
            <a:off x="6667500" y="2838450"/>
            <a:ext cx="665163"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11434" name="Line 106"/>
          <p:cNvSpPr>
            <a:spLocks noChangeShapeType="1"/>
          </p:cNvSpPr>
          <p:nvPr/>
        </p:nvSpPr>
        <p:spPr bwMode="auto">
          <a:xfrm flipH="1">
            <a:off x="4773613" y="2851150"/>
            <a:ext cx="66516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11435" name="Line 107"/>
          <p:cNvSpPr>
            <a:spLocks noChangeShapeType="1"/>
          </p:cNvSpPr>
          <p:nvPr/>
        </p:nvSpPr>
        <p:spPr bwMode="auto">
          <a:xfrm flipH="1">
            <a:off x="2879725" y="2851150"/>
            <a:ext cx="665163"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11436" name="Freeform 108"/>
          <p:cNvSpPr>
            <a:spLocks/>
          </p:cNvSpPr>
          <p:nvPr/>
        </p:nvSpPr>
        <p:spPr bwMode="auto">
          <a:xfrm>
            <a:off x="1411288" y="2847975"/>
            <a:ext cx="234950" cy="1462088"/>
          </a:xfrm>
          <a:custGeom>
            <a:avLst/>
            <a:gdLst>
              <a:gd name="T0" fmla="*/ 2147483647 w 148"/>
              <a:gd name="T1" fmla="*/ 0 h 897"/>
              <a:gd name="T2" fmla="*/ 0 w 148"/>
              <a:gd name="T3" fmla="*/ 0 h 897"/>
              <a:gd name="T4" fmla="*/ 0 w 148"/>
              <a:gd name="T5" fmla="*/ 2147483647 h 897"/>
              <a:gd name="T6" fmla="*/ 0 60000 65536"/>
              <a:gd name="T7" fmla="*/ 0 60000 65536"/>
              <a:gd name="T8" fmla="*/ 0 60000 65536"/>
              <a:gd name="T9" fmla="*/ 0 w 148"/>
              <a:gd name="T10" fmla="*/ 0 h 897"/>
              <a:gd name="T11" fmla="*/ 148 w 148"/>
              <a:gd name="T12" fmla="*/ 897 h 897"/>
            </a:gdLst>
            <a:ahLst/>
            <a:cxnLst>
              <a:cxn ang="T6">
                <a:pos x="T0" y="T1"/>
              </a:cxn>
              <a:cxn ang="T7">
                <a:pos x="T2" y="T3"/>
              </a:cxn>
              <a:cxn ang="T8">
                <a:pos x="T4" y="T5"/>
              </a:cxn>
            </a:cxnLst>
            <a:rect l="T9" t="T10" r="T11" b="T12"/>
            <a:pathLst>
              <a:path w="148" h="897">
                <a:moveTo>
                  <a:pt x="148" y="0"/>
                </a:moveTo>
                <a:lnTo>
                  <a:pt x="0" y="0"/>
                </a:lnTo>
                <a:lnTo>
                  <a:pt x="0" y="897"/>
                </a:ln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1437" name="Freeform 109"/>
          <p:cNvSpPr>
            <a:spLocks/>
          </p:cNvSpPr>
          <p:nvPr/>
        </p:nvSpPr>
        <p:spPr bwMode="auto">
          <a:xfrm>
            <a:off x="3330575" y="2847975"/>
            <a:ext cx="234950" cy="1462088"/>
          </a:xfrm>
          <a:custGeom>
            <a:avLst/>
            <a:gdLst>
              <a:gd name="T0" fmla="*/ 2147483647 w 148"/>
              <a:gd name="T1" fmla="*/ 0 h 897"/>
              <a:gd name="T2" fmla="*/ 0 w 148"/>
              <a:gd name="T3" fmla="*/ 0 h 897"/>
              <a:gd name="T4" fmla="*/ 0 w 148"/>
              <a:gd name="T5" fmla="*/ 2147483647 h 897"/>
              <a:gd name="T6" fmla="*/ 0 60000 65536"/>
              <a:gd name="T7" fmla="*/ 0 60000 65536"/>
              <a:gd name="T8" fmla="*/ 0 60000 65536"/>
              <a:gd name="T9" fmla="*/ 0 w 148"/>
              <a:gd name="T10" fmla="*/ 0 h 897"/>
              <a:gd name="T11" fmla="*/ 148 w 148"/>
              <a:gd name="T12" fmla="*/ 897 h 897"/>
            </a:gdLst>
            <a:ahLst/>
            <a:cxnLst>
              <a:cxn ang="T6">
                <a:pos x="T0" y="T1"/>
              </a:cxn>
              <a:cxn ang="T7">
                <a:pos x="T2" y="T3"/>
              </a:cxn>
              <a:cxn ang="T8">
                <a:pos x="T4" y="T5"/>
              </a:cxn>
            </a:cxnLst>
            <a:rect l="T9" t="T10" r="T11" b="T12"/>
            <a:pathLst>
              <a:path w="148" h="897">
                <a:moveTo>
                  <a:pt x="148" y="0"/>
                </a:moveTo>
                <a:lnTo>
                  <a:pt x="0" y="0"/>
                </a:lnTo>
                <a:lnTo>
                  <a:pt x="0" y="897"/>
                </a:ln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1438" name="Freeform 110"/>
          <p:cNvSpPr>
            <a:spLocks/>
          </p:cNvSpPr>
          <p:nvPr/>
        </p:nvSpPr>
        <p:spPr bwMode="auto">
          <a:xfrm>
            <a:off x="5211763" y="2847975"/>
            <a:ext cx="234950" cy="1462088"/>
          </a:xfrm>
          <a:custGeom>
            <a:avLst/>
            <a:gdLst>
              <a:gd name="T0" fmla="*/ 2147483647 w 148"/>
              <a:gd name="T1" fmla="*/ 0 h 897"/>
              <a:gd name="T2" fmla="*/ 0 w 148"/>
              <a:gd name="T3" fmla="*/ 0 h 897"/>
              <a:gd name="T4" fmla="*/ 0 w 148"/>
              <a:gd name="T5" fmla="*/ 2147483647 h 897"/>
              <a:gd name="T6" fmla="*/ 0 60000 65536"/>
              <a:gd name="T7" fmla="*/ 0 60000 65536"/>
              <a:gd name="T8" fmla="*/ 0 60000 65536"/>
              <a:gd name="T9" fmla="*/ 0 w 148"/>
              <a:gd name="T10" fmla="*/ 0 h 897"/>
              <a:gd name="T11" fmla="*/ 148 w 148"/>
              <a:gd name="T12" fmla="*/ 897 h 897"/>
            </a:gdLst>
            <a:ahLst/>
            <a:cxnLst>
              <a:cxn ang="T6">
                <a:pos x="T0" y="T1"/>
              </a:cxn>
              <a:cxn ang="T7">
                <a:pos x="T2" y="T3"/>
              </a:cxn>
              <a:cxn ang="T8">
                <a:pos x="T4" y="T5"/>
              </a:cxn>
            </a:cxnLst>
            <a:rect l="T9" t="T10" r="T11" b="T12"/>
            <a:pathLst>
              <a:path w="148" h="897">
                <a:moveTo>
                  <a:pt x="148" y="0"/>
                </a:moveTo>
                <a:lnTo>
                  <a:pt x="0" y="0"/>
                </a:lnTo>
                <a:lnTo>
                  <a:pt x="0" y="897"/>
                </a:ln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1439" name="Freeform 111"/>
          <p:cNvSpPr>
            <a:spLocks/>
          </p:cNvSpPr>
          <p:nvPr/>
        </p:nvSpPr>
        <p:spPr bwMode="auto">
          <a:xfrm>
            <a:off x="7089775" y="2847975"/>
            <a:ext cx="234950" cy="1462088"/>
          </a:xfrm>
          <a:custGeom>
            <a:avLst/>
            <a:gdLst>
              <a:gd name="T0" fmla="*/ 2147483647 w 148"/>
              <a:gd name="T1" fmla="*/ 0 h 897"/>
              <a:gd name="T2" fmla="*/ 0 w 148"/>
              <a:gd name="T3" fmla="*/ 0 h 897"/>
              <a:gd name="T4" fmla="*/ 0 w 148"/>
              <a:gd name="T5" fmla="*/ 2147483647 h 897"/>
              <a:gd name="T6" fmla="*/ 0 60000 65536"/>
              <a:gd name="T7" fmla="*/ 0 60000 65536"/>
              <a:gd name="T8" fmla="*/ 0 60000 65536"/>
              <a:gd name="T9" fmla="*/ 0 w 148"/>
              <a:gd name="T10" fmla="*/ 0 h 897"/>
              <a:gd name="T11" fmla="*/ 148 w 148"/>
              <a:gd name="T12" fmla="*/ 897 h 897"/>
            </a:gdLst>
            <a:ahLst/>
            <a:cxnLst>
              <a:cxn ang="T6">
                <a:pos x="T0" y="T1"/>
              </a:cxn>
              <a:cxn ang="T7">
                <a:pos x="T2" y="T3"/>
              </a:cxn>
              <a:cxn ang="T8">
                <a:pos x="T4" y="T5"/>
              </a:cxn>
            </a:cxnLst>
            <a:rect l="T9" t="T10" r="T11" b="T12"/>
            <a:pathLst>
              <a:path w="148" h="897">
                <a:moveTo>
                  <a:pt x="148" y="0"/>
                </a:moveTo>
                <a:lnTo>
                  <a:pt x="0" y="0"/>
                </a:lnTo>
                <a:lnTo>
                  <a:pt x="0" y="897"/>
                </a:ln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208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5AE1BC73-E9DF-4888-A56B-AABB8626A263}" type="slidenum">
              <a:rPr lang="zh-TW" altLang="en-US" sz="1400" smtClean="0">
                <a:latin typeface="Arial" pitchFamily="34" charset="0"/>
              </a:rPr>
              <a:pPr/>
              <a:t>35</a:t>
            </a:fld>
            <a:endParaRPr lang="zh-TW" altLang="zh-TW" sz="1400"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1433"/>
                                        </p:tgtEl>
                                        <p:attrNameLst>
                                          <p:attrName>style.visibility</p:attrName>
                                        </p:attrNameLst>
                                      </p:cBhvr>
                                      <p:to>
                                        <p:strVal val="visible"/>
                                      </p:to>
                                    </p:set>
                                    <p:animEffect transition="in" filter="wipe(right)">
                                      <p:cBhvr>
                                        <p:cTn id="7" dur="500"/>
                                        <p:tgtEl>
                                          <p:spTgt spid="61143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11439"/>
                                        </p:tgtEl>
                                        <p:attrNameLst>
                                          <p:attrName>style.visibility</p:attrName>
                                        </p:attrNameLst>
                                      </p:cBhvr>
                                      <p:to>
                                        <p:strVal val="visible"/>
                                      </p:to>
                                    </p:set>
                                    <p:animEffect transition="in" filter="wipe(up)">
                                      <p:cBhvr>
                                        <p:cTn id="10" dur="500"/>
                                        <p:tgtEl>
                                          <p:spTgt spid="611439"/>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11434"/>
                                        </p:tgtEl>
                                        <p:attrNameLst>
                                          <p:attrName>style.visibility</p:attrName>
                                        </p:attrNameLst>
                                      </p:cBhvr>
                                      <p:to>
                                        <p:strVal val="visible"/>
                                      </p:to>
                                    </p:set>
                                    <p:animEffect transition="in" filter="wipe(right)">
                                      <p:cBhvr>
                                        <p:cTn id="19" dur="500"/>
                                        <p:tgtEl>
                                          <p:spTgt spid="61143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11438"/>
                                        </p:tgtEl>
                                        <p:attrNameLst>
                                          <p:attrName>style.visibility</p:attrName>
                                        </p:attrNameLst>
                                      </p:cBhvr>
                                      <p:to>
                                        <p:strVal val="visible"/>
                                      </p:to>
                                    </p:set>
                                    <p:animEffect transition="in" filter="wipe(up)">
                                      <p:cBhvr>
                                        <p:cTn id="22" dur="500"/>
                                        <p:tgtEl>
                                          <p:spTgt spid="611438"/>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611435"/>
                                        </p:tgtEl>
                                        <p:attrNameLst>
                                          <p:attrName>style.visibility</p:attrName>
                                        </p:attrNameLst>
                                      </p:cBhvr>
                                      <p:to>
                                        <p:strVal val="visible"/>
                                      </p:to>
                                    </p:set>
                                    <p:animEffect transition="in" filter="wipe(right)">
                                      <p:cBhvr>
                                        <p:cTn id="31" dur="500"/>
                                        <p:tgtEl>
                                          <p:spTgt spid="61143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11437"/>
                                        </p:tgtEl>
                                        <p:attrNameLst>
                                          <p:attrName>style.visibility</p:attrName>
                                        </p:attrNameLst>
                                      </p:cBhvr>
                                      <p:to>
                                        <p:strVal val="visible"/>
                                      </p:to>
                                    </p:set>
                                    <p:animEffect transition="in" filter="wipe(up)">
                                      <p:cBhvr>
                                        <p:cTn id="34" dur="500"/>
                                        <p:tgtEl>
                                          <p:spTgt spid="611437"/>
                                        </p:tgtEl>
                                      </p:cBhvr>
                                    </p:animEffect>
                                  </p:childTnLst>
                                </p:cTn>
                              </p:par>
                            </p:childTnLst>
                          </p:cTn>
                        </p:par>
                        <p:par>
                          <p:cTn id="35" fill="hold" nodeType="afterGroup">
                            <p:stCondLst>
                              <p:cond delay="500"/>
                            </p:stCondLst>
                            <p:childTnLst>
                              <p:par>
                                <p:cTn id="36" presetID="22" presetClass="entr" presetSubtype="1"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up)">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11436"/>
                                        </p:tgtEl>
                                        <p:attrNameLst>
                                          <p:attrName>style.visibility</p:attrName>
                                        </p:attrNameLst>
                                      </p:cBhvr>
                                      <p:to>
                                        <p:strVal val="visible"/>
                                      </p:to>
                                    </p:set>
                                    <p:animEffect transition="in" filter="wipe(up)">
                                      <p:cBhvr>
                                        <p:cTn id="43" dur="500"/>
                                        <p:tgtEl>
                                          <p:spTgt spid="611436"/>
                                        </p:tgtEl>
                                      </p:cBhvr>
                                    </p:animEffect>
                                  </p:childTnLst>
                                </p:cTn>
                              </p:par>
                            </p:childTnLst>
                          </p:cTn>
                        </p:par>
                        <p:par>
                          <p:cTn id="44" fill="hold" nodeType="afterGroup">
                            <p:stCondLst>
                              <p:cond delay="500"/>
                            </p:stCondLst>
                            <p:childTnLst>
                              <p:par>
                                <p:cTn id="45" presetID="22" presetClass="entr" presetSubtype="1"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433" grpId="0" animBg="1"/>
      <p:bldP spid="611434" grpId="0" animBg="1"/>
      <p:bldP spid="611435" grpId="0" animBg="1"/>
      <p:bldP spid="611436" grpId="0" animBg="1"/>
      <p:bldP spid="611437" grpId="0" animBg="1"/>
      <p:bldP spid="611438" grpId="0" animBg="1"/>
      <p:bldP spid="6114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Outline</a:t>
            </a:r>
          </a:p>
        </p:txBody>
      </p:sp>
      <p:sp>
        <p:nvSpPr>
          <p:cNvPr id="43011" name="Rectangle 3"/>
          <p:cNvSpPr>
            <a:spLocks noGrp="1" noChangeArrowheads="1"/>
          </p:cNvSpPr>
          <p:nvPr>
            <p:ph type="body" idx="4294967295"/>
          </p:nvPr>
        </p:nvSpPr>
        <p:spPr/>
        <p:txBody>
          <a:bodyPr/>
          <a:lstStyle/>
          <a:p>
            <a:pPr>
              <a:lnSpc>
                <a:spcPct val="80000"/>
              </a:lnSpc>
            </a:pPr>
            <a:r>
              <a:rPr lang="en-US" altLang="zh-TW" dirty="0" smtClean="0"/>
              <a:t>Addition and subtraction </a:t>
            </a:r>
          </a:p>
          <a:p>
            <a:pPr>
              <a:lnSpc>
                <a:spcPct val="80000"/>
              </a:lnSpc>
            </a:pPr>
            <a:r>
              <a:rPr lang="en-US" altLang="zh-TW" dirty="0" smtClean="0"/>
              <a:t>Constructing an arithmetic logic unit </a:t>
            </a:r>
          </a:p>
          <a:p>
            <a:pPr lvl="1">
              <a:lnSpc>
                <a:spcPct val="80000"/>
              </a:lnSpc>
            </a:pPr>
            <a:r>
              <a:rPr lang="en-US" altLang="zh-TW" dirty="0" smtClean="0"/>
              <a:t>Building ALU</a:t>
            </a:r>
          </a:p>
          <a:p>
            <a:pPr lvl="2">
              <a:lnSpc>
                <a:spcPct val="80000"/>
              </a:lnSpc>
            </a:pPr>
            <a:r>
              <a:rPr lang="en-US" altLang="zh-TW" dirty="0" smtClean="0"/>
              <a:t>Add, sub, and, or, nor</a:t>
            </a:r>
          </a:p>
          <a:p>
            <a:pPr lvl="2">
              <a:lnSpc>
                <a:spcPct val="80000"/>
              </a:lnSpc>
            </a:pPr>
            <a:r>
              <a:rPr lang="en-US" altLang="zh-TW" dirty="0" smtClean="0"/>
              <a:t>Set-on-less-than, overflow detection, zero detection</a:t>
            </a:r>
          </a:p>
          <a:p>
            <a:pPr lvl="1">
              <a:lnSpc>
                <a:spcPct val="80000"/>
              </a:lnSpc>
            </a:pPr>
            <a:r>
              <a:rPr lang="en-US" altLang="zh-TW" dirty="0" smtClean="0"/>
              <a:t>Fast adders</a:t>
            </a:r>
          </a:p>
          <a:p>
            <a:pPr lvl="2">
              <a:lnSpc>
                <a:spcPct val="80000"/>
              </a:lnSpc>
            </a:pPr>
            <a:r>
              <a:rPr lang="en-US" altLang="zh-TW" dirty="0" smtClean="0"/>
              <a:t>Cascaded carry look-ahead adder </a:t>
            </a:r>
          </a:p>
          <a:p>
            <a:pPr lvl="2">
              <a:lnSpc>
                <a:spcPct val="80000"/>
              </a:lnSpc>
            </a:pPr>
            <a:r>
              <a:rPr lang="en-US" altLang="zh-TW" dirty="0" smtClean="0">
                <a:solidFill>
                  <a:schemeClr val="accent2"/>
                </a:solidFill>
              </a:rPr>
              <a:t>Multiple level carry look-ahead adder</a:t>
            </a:r>
          </a:p>
          <a:p>
            <a:pPr>
              <a:lnSpc>
                <a:spcPct val="80000"/>
              </a:lnSpc>
            </a:pPr>
            <a:r>
              <a:rPr lang="en-US" altLang="zh-TW" dirty="0" smtClean="0"/>
              <a:t>Multiplication </a:t>
            </a:r>
          </a:p>
          <a:p>
            <a:pPr lvl="1">
              <a:lnSpc>
                <a:spcPct val="80000"/>
              </a:lnSpc>
            </a:pPr>
            <a:r>
              <a:rPr lang="en-US" altLang="zh-TW" dirty="0" smtClean="0"/>
              <a:t>Unsigned multiply</a:t>
            </a:r>
          </a:p>
          <a:p>
            <a:pPr lvl="1">
              <a:lnSpc>
                <a:spcPct val="80000"/>
              </a:lnSpc>
            </a:pPr>
            <a:r>
              <a:rPr lang="en-US" altLang="zh-TW" dirty="0" smtClean="0"/>
              <a:t>Signed multiply</a:t>
            </a:r>
          </a:p>
          <a:p>
            <a:pPr>
              <a:lnSpc>
                <a:spcPct val="80000"/>
              </a:lnSpc>
            </a:pPr>
            <a:r>
              <a:rPr lang="en-US" altLang="zh-TW" dirty="0" smtClean="0"/>
              <a:t>Division </a:t>
            </a:r>
          </a:p>
          <a:p>
            <a:pPr>
              <a:lnSpc>
                <a:spcPct val="80000"/>
              </a:lnSpc>
            </a:pPr>
            <a:r>
              <a:rPr lang="en-US" altLang="zh-TW" dirty="0" smtClean="0"/>
              <a:t>Floating point </a:t>
            </a:r>
          </a:p>
          <a:p>
            <a:pPr lvl="1">
              <a:lnSpc>
                <a:spcPct val="80000"/>
              </a:lnSpc>
            </a:pPr>
            <a:r>
              <a:rPr lang="en-US" altLang="zh-TW" dirty="0" smtClean="0"/>
              <a:t>Representations</a:t>
            </a:r>
          </a:p>
          <a:p>
            <a:pPr lvl="1">
              <a:lnSpc>
                <a:spcPct val="80000"/>
              </a:lnSpc>
            </a:pPr>
            <a:r>
              <a:rPr lang="en-US" altLang="zh-TW" dirty="0" smtClean="0"/>
              <a:t>Addition and multiplication</a:t>
            </a:r>
          </a:p>
        </p:txBody>
      </p:sp>
      <p:sp>
        <p:nvSpPr>
          <p:cNvPr id="43012"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84C37F9D-0EA3-493C-8D14-4539465C41FB}" type="slidenum">
              <a:rPr lang="zh-TW" altLang="en-US" sz="1400">
                <a:latin typeface="Arial" pitchFamily="34" charset="0"/>
              </a:rPr>
              <a:pPr algn="r"/>
              <a:t>36</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8"/>
          <p:cNvSpPr>
            <a:spLocks noGrp="1" noChangeArrowheads="1"/>
          </p:cNvSpPr>
          <p:nvPr>
            <p:ph type="title"/>
          </p:nvPr>
        </p:nvSpPr>
        <p:spPr>
          <a:xfrm>
            <a:off x="0" y="41275"/>
            <a:ext cx="9906000" cy="901700"/>
          </a:xfrm>
        </p:spPr>
        <p:txBody>
          <a:bodyPr/>
          <a:lstStyle/>
          <a:p>
            <a:r>
              <a:rPr lang="en-US" altLang="zh-TW" smtClean="0"/>
              <a:t>Multiple Level Carry Look-ahead Adder</a:t>
            </a:r>
          </a:p>
        </p:txBody>
      </p:sp>
      <p:sp>
        <p:nvSpPr>
          <p:cNvPr id="44035" name="Rectangle 69"/>
          <p:cNvSpPr>
            <a:spLocks noGrp="1" noChangeArrowheads="1"/>
          </p:cNvSpPr>
          <p:nvPr>
            <p:ph type="body" idx="1"/>
          </p:nvPr>
        </p:nvSpPr>
        <p:spPr>
          <a:xfrm>
            <a:off x="1020763" y="1231900"/>
            <a:ext cx="7707312" cy="1298575"/>
          </a:xfrm>
        </p:spPr>
        <p:txBody>
          <a:bodyPr/>
          <a:lstStyle/>
          <a:p>
            <a:r>
              <a:rPr lang="en-US" altLang="zh-TW" smtClean="0"/>
              <a:t>View an N-bit look-ahead adder as a block </a:t>
            </a:r>
          </a:p>
          <a:p>
            <a:r>
              <a:rPr lang="en-US" altLang="zh-TW" smtClean="0"/>
              <a:t>Where to get Cin of the block ?</a:t>
            </a:r>
          </a:p>
        </p:txBody>
      </p:sp>
      <p:sp>
        <p:nvSpPr>
          <p:cNvPr id="567367" name="Rectangle 71"/>
          <p:cNvSpPr>
            <a:spLocks noChangeArrowheads="1"/>
          </p:cNvSpPr>
          <p:nvPr/>
        </p:nvSpPr>
        <p:spPr bwMode="auto">
          <a:xfrm>
            <a:off x="1252538" y="5172075"/>
            <a:ext cx="77073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742950" lvl="1" indent="-285750">
              <a:lnSpc>
                <a:spcPct val="80000"/>
              </a:lnSpc>
              <a:spcBef>
                <a:spcPct val="15000"/>
              </a:spcBef>
              <a:buClr>
                <a:srgbClr val="FF9900"/>
              </a:buClr>
              <a:buSzPct val="75000"/>
              <a:buFont typeface="Wingdings" pitchFamily="2" charset="2"/>
              <a:buChar char="l"/>
            </a:pPr>
            <a:r>
              <a:rPr lang="en-US" altLang="zh-TW" b="1">
                <a:solidFill>
                  <a:schemeClr val="accent2"/>
                </a:solidFill>
                <a:latin typeface="Century Gothic" pitchFamily="34" charset="0"/>
                <a:ea typeface="標楷體" pitchFamily="65" charset="-120"/>
              </a:rPr>
              <a:t>Generate “super” Pi and Gi of the block</a:t>
            </a:r>
          </a:p>
          <a:p>
            <a:pPr marL="742950" lvl="1" indent="-285750">
              <a:lnSpc>
                <a:spcPct val="80000"/>
              </a:lnSpc>
              <a:spcBef>
                <a:spcPct val="15000"/>
              </a:spcBef>
              <a:buClr>
                <a:srgbClr val="FF9900"/>
              </a:buClr>
              <a:buSzPct val="75000"/>
              <a:buFont typeface="Wingdings" pitchFamily="2" charset="2"/>
              <a:buChar char="l"/>
            </a:pPr>
            <a:r>
              <a:rPr lang="en-US" altLang="zh-TW" b="1">
                <a:solidFill>
                  <a:schemeClr val="accent2"/>
                </a:solidFill>
                <a:latin typeface="Century Gothic" pitchFamily="34" charset="0"/>
                <a:ea typeface="標楷體" pitchFamily="65" charset="-120"/>
              </a:rPr>
              <a:t>Use next level carry look-ahead structure to generate block Cin</a:t>
            </a:r>
          </a:p>
        </p:txBody>
      </p:sp>
      <p:grpSp>
        <p:nvGrpSpPr>
          <p:cNvPr id="44037" name="Group 73"/>
          <p:cNvGrpSpPr>
            <a:grpSpLocks/>
          </p:cNvGrpSpPr>
          <p:nvPr/>
        </p:nvGrpSpPr>
        <p:grpSpPr bwMode="auto">
          <a:xfrm>
            <a:off x="6819900" y="2111375"/>
            <a:ext cx="2011363" cy="2774950"/>
            <a:chOff x="3974" y="2311"/>
            <a:chExt cx="1170" cy="1748"/>
          </a:xfrm>
        </p:grpSpPr>
        <p:sp>
          <p:nvSpPr>
            <p:cNvPr id="44090" name="Rectangle 74"/>
            <p:cNvSpPr>
              <a:spLocks noChangeArrowheads="1"/>
            </p:cNvSpPr>
            <p:nvPr/>
          </p:nvSpPr>
          <p:spPr bwMode="auto">
            <a:xfrm>
              <a:off x="4040" y="2888"/>
              <a:ext cx="75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4091" name="Rectangle 75"/>
            <p:cNvSpPr>
              <a:spLocks noChangeArrowheads="1"/>
            </p:cNvSpPr>
            <p:nvPr/>
          </p:nvSpPr>
          <p:spPr bwMode="auto">
            <a:xfrm>
              <a:off x="4068" y="2935"/>
              <a:ext cx="73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44092" name="Line 76"/>
            <p:cNvSpPr>
              <a:spLocks noChangeShapeType="1"/>
            </p:cNvSpPr>
            <p:nvPr/>
          </p:nvSpPr>
          <p:spPr bwMode="auto">
            <a:xfrm flipH="1">
              <a:off x="4800" y="3168"/>
              <a:ext cx="33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3" name="Rectangle 77"/>
            <p:cNvSpPr>
              <a:spLocks noChangeArrowheads="1"/>
            </p:cNvSpPr>
            <p:nvPr/>
          </p:nvSpPr>
          <p:spPr bwMode="auto">
            <a:xfrm>
              <a:off x="4886" y="2983"/>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C0</a:t>
              </a:r>
            </a:p>
          </p:txBody>
        </p:sp>
        <p:sp>
          <p:nvSpPr>
            <p:cNvPr id="44094" name="Line 78"/>
            <p:cNvSpPr>
              <a:spLocks noChangeShapeType="1"/>
            </p:cNvSpPr>
            <p:nvPr/>
          </p:nvSpPr>
          <p:spPr bwMode="auto">
            <a:xfrm>
              <a:off x="4656"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5" name="Line 79"/>
            <p:cNvSpPr>
              <a:spLocks noChangeShapeType="1"/>
            </p:cNvSpPr>
            <p:nvPr/>
          </p:nvSpPr>
          <p:spPr bwMode="auto">
            <a:xfrm>
              <a:off x="4176"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6" name="Line 80"/>
            <p:cNvSpPr>
              <a:spLocks noChangeShapeType="1"/>
            </p:cNvSpPr>
            <p:nvPr/>
          </p:nvSpPr>
          <p:spPr bwMode="auto">
            <a:xfrm flipV="1">
              <a:off x="4608"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7" name="Line 81"/>
            <p:cNvSpPr>
              <a:spLocks noChangeShapeType="1"/>
            </p:cNvSpPr>
            <p:nvPr/>
          </p:nvSpPr>
          <p:spPr bwMode="auto">
            <a:xfrm flipV="1">
              <a:off x="4128"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8" name="Line 82"/>
            <p:cNvSpPr>
              <a:spLocks noChangeShapeType="1"/>
            </p:cNvSpPr>
            <p:nvPr/>
          </p:nvSpPr>
          <p:spPr bwMode="auto">
            <a:xfrm>
              <a:off x="4416" y="345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9" name="Line 83"/>
            <p:cNvSpPr>
              <a:spLocks noChangeShapeType="1"/>
            </p:cNvSpPr>
            <p:nvPr/>
          </p:nvSpPr>
          <p:spPr bwMode="auto">
            <a:xfrm flipV="1">
              <a:off x="4368" y="355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100" name="Rectangle 84"/>
            <p:cNvSpPr>
              <a:spLocks noChangeArrowheads="1"/>
            </p:cNvSpPr>
            <p:nvPr/>
          </p:nvSpPr>
          <p:spPr bwMode="auto">
            <a:xfrm>
              <a:off x="4454" y="351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101" name="Rectangle 85"/>
            <p:cNvSpPr>
              <a:spLocks noChangeArrowheads="1"/>
            </p:cNvSpPr>
            <p:nvPr/>
          </p:nvSpPr>
          <p:spPr bwMode="auto">
            <a:xfrm>
              <a:off x="4694"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102" name="Rectangle 86"/>
            <p:cNvSpPr>
              <a:spLocks noChangeArrowheads="1"/>
            </p:cNvSpPr>
            <p:nvPr/>
          </p:nvSpPr>
          <p:spPr bwMode="auto">
            <a:xfrm>
              <a:off x="4214"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103" name="Rectangle 87"/>
            <p:cNvSpPr>
              <a:spLocks noChangeArrowheads="1"/>
            </p:cNvSpPr>
            <p:nvPr/>
          </p:nvSpPr>
          <p:spPr bwMode="auto">
            <a:xfrm>
              <a:off x="4118" y="3847"/>
              <a:ext cx="7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Result[7:0]</a:t>
              </a:r>
            </a:p>
          </p:txBody>
        </p:sp>
        <p:sp>
          <p:nvSpPr>
            <p:cNvPr id="44104" name="Rectangle 88"/>
            <p:cNvSpPr>
              <a:spLocks noChangeArrowheads="1"/>
            </p:cNvSpPr>
            <p:nvPr/>
          </p:nvSpPr>
          <p:spPr bwMode="auto">
            <a:xfrm>
              <a:off x="4502" y="2311"/>
              <a:ext cx="4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B[7:0]</a:t>
              </a:r>
            </a:p>
          </p:txBody>
        </p:sp>
        <p:sp>
          <p:nvSpPr>
            <p:cNvPr id="44105" name="Rectangle 89"/>
            <p:cNvSpPr>
              <a:spLocks noChangeArrowheads="1"/>
            </p:cNvSpPr>
            <p:nvPr/>
          </p:nvSpPr>
          <p:spPr bwMode="auto">
            <a:xfrm>
              <a:off x="3974" y="2311"/>
              <a:ext cx="4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A[7:0]</a:t>
              </a:r>
            </a:p>
          </p:txBody>
        </p:sp>
      </p:grpSp>
      <p:sp>
        <p:nvSpPr>
          <p:cNvPr id="44038" name="Rectangle 91"/>
          <p:cNvSpPr>
            <a:spLocks noChangeArrowheads="1"/>
          </p:cNvSpPr>
          <p:nvPr/>
        </p:nvSpPr>
        <p:spPr bwMode="auto">
          <a:xfrm>
            <a:off x="5033963" y="3027363"/>
            <a:ext cx="1293812" cy="88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4039" name="Rectangle 92"/>
          <p:cNvSpPr>
            <a:spLocks noChangeArrowheads="1"/>
          </p:cNvSpPr>
          <p:nvPr/>
        </p:nvSpPr>
        <p:spPr bwMode="auto">
          <a:xfrm>
            <a:off x="5083175" y="3101975"/>
            <a:ext cx="1254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44040" name="Rectangle 94"/>
          <p:cNvSpPr>
            <a:spLocks noChangeArrowheads="1"/>
          </p:cNvSpPr>
          <p:nvPr/>
        </p:nvSpPr>
        <p:spPr bwMode="auto">
          <a:xfrm>
            <a:off x="6411913" y="2892425"/>
            <a:ext cx="520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1" lang="en-US" altLang="zh-TW" sz="1600" b="1">
                <a:solidFill>
                  <a:schemeClr val="accent1"/>
                </a:solidFill>
                <a:latin typeface="Arial" pitchFamily="34" charset="0"/>
              </a:rPr>
              <a:t>C8</a:t>
            </a:r>
          </a:p>
        </p:txBody>
      </p:sp>
      <p:sp>
        <p:nvSpPr>
          <p:cNvPr id="44041" name="Line 95"/>
          <p:cNvSpPr>
            <a:spLocks noChangeShapeType="1"/>
          </p:cNvSpPr>
          <p:nvPr/>
        </p:nvSpPr>
        <p:spPr bwMode="auto">
          <a:xfrm>
            <a:off x="609441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2" name="Line 96"/>
          <p:cNvSpPr>
            <a:spLocks noChangeShapeType="1"/>
          </p:cNvSpPr>
          <p:nvPr/>
        </p:nvSpPr>
        <p:spPr bwMode="auto">
          <a:xfrm>
            <a:off x="526891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3" name="Line 97"/>
          <p:cNvSpPr>
            <a:spLocks noChangeShapeType="1"/>
          </p:cNvSpPr>
          <p:nvPr/>
        </p:nvSpPr>
        <p:spPr bwMode="auto">
          <a:xfrm flipV="1">
            <a:off x="601186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4" name="Line 98"/>
          <p:cNvSpPr>
            <a:spLocks noChangeShapeType="1"/>
          </p:cNvSpPr>
          <p:nvPr/>
        </p:nvSpPr>
        <p:spPr bwMode="auto">
          <a:xfrm flipV="1">
            <a:off x="518636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5" name="Line 99"/>
          <p:cNvSpPr>
            <a:spLocks noChangeShapeType="1"/>
          </p:cNvSpPr>
          <p:nvPr/>
        </p:nvSpPr>
        <p:spPr bwMode="auto">
          <a:xfrm>
            <a:off x="5681663" y="3929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6" name="Line 100"/>
          <p:cNvSpPr>
            <a:spLocks noChangeShapeType="1"/>
          </p:cNvSpPr>
          <p:nvPr/>
        </p:nvSpPr>
        <p:spPr bwMode="auto">
          <a:xfrm flipV="1">
            <a:off x="5599113" y="4081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7" name="Rectangle 101"/>
          <p:cNvSpPr>
            <a:spLocks noChangeArrowheads="1"/>
          </p:cNvSpPr>
          <p:nvPr/>
        </p:nvSpPr>
        <p:spPr bwMode="auto">
          <a:xfrm>
            <a:off x="5746750" y="4016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48" name="Rectangle 102"/>
          <p:cNvSpPr>
            <a:spLocks noChangeArrowheads="1"/>
          </p:cNvSpPr>
          <p:nvPr/>
        </p:nvSpPr>
        <p:spPr bwMode="auto">
          <a:xfrm>
            <a:off x="615950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49" name="Rectangle 103"/>
          <p:cNvSpPr>
            <a:spLocks noChangeArrowheads="1"/>
          </p:cNvSpPr>
          <p:nvPr/>
        </p:nvSpPr>
        <p:spPr bwMode="auto">
          <a:xfrm>
            <a:off x="533400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50" name="Rectangle 104"/>
          <p:cNvSpPr>
            <a:spLocks noChangeArrowheads="1"/>
          </p:cNvSpPr>
          <p:nvPr/>
        </p:nvSpPr>
        <p:spPr bwMode="auto">
          <a:xfrm>
            <a:off x="5168900" y="4549775"/>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Result[15:8]</a:t>
            </a:r>
          </a:p>
        </p:txBody>
      </p:sp>
      <p:sp>
        <p:nvSpPr>
          <p:cNvPr id="44051" name="Rectangle 105"/>
          <p:cNvSpPr>
            <a:spLocks noChangeArrowheads="1"/>
          </p:cNvSpPr>
          <p:nvPr/>
        </p:nvSpPr>
        <p:spPr bwMode="auto">
          <a:xfrm>
            <a:off x="5829300" y="2111375"/>
            <a:ext cx="873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B[15:8]</a:t>
            </a:r>
          </a:p>
        </p:txBody>
      </p:sp>
      <p:sp>
        <p:nvSpPr>
          <p:cNvPr id="44052" name="Rectangle 106"/>
          <p:cNvSpPr>
            <a:spLocks noChangeArrowheads="1"/>
          </p:cNvSpPr>
          <p:nvPr/>
        </p:nvSpPr>
        <p:spPr bwMode="auto">
          <a:xfrm>
            <a:off x="4921250" y="2111375"/>
            <a:ext cx="873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A[15:8]</a:t>
            </a:r>
          </a:p>
        </p:txBody>
      </p:sp>
      <p:sp>
        <p:nvSpPr>
          <p:cNvPr id="44053" name="Rectangle 107"/>
          <p:cNvSpPr>
            <a:spLocks noChangeArrowheads="1"/>
          </p:cNvSpPr>
          <p:nvPr/>
        </p:nvSpPr>
        <p:spPr bwMode="auto">
          <a:xfrm>
            <a:off x="3136900" y="3027363"/>
            <a:ext cx="1292225" cy="88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4054" name="Rectangle 108"/>
          <p:cNvSpPr>
            <a:spLocks noChangeArrowheads="1"/>
          </p:cNvSpPr>
          <p:nvPr/>
        </p:nvSpPr>
        <p:spPr bwMode="auto">
          <a:xfrm>
            <a:off x="3184525" y="3101975"/>
            <a:ext cx="1254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44055" name="Rectangle 110"/>
          <p:cNvSpPr>
            <a:spLocks noChangeArrowheads="1"/>
          </p:cNvSpPr>
          <p:nvPr/>
        </p:nvSpPr>
        <p:spPr bwMode="auto">
          <a:xfrm>
            <a:off x="4508500" y="2892425"/>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C16</a:t>
            </a:r>
          </a:p>
        </p:txBody>
      </p:sp>
      <p:sp>
        <p:nvSpPr>
          <p:cNvPr id="44056" name="Line 111"/>
          <p:cNvSpPr>
            <a:spLocks noChangeShapeType="1"/>
          </p:cNvSpPr>
          <p:nvPr/>
        </p:nvSpPr>
        <p:spPr bwMode="auto">
          <a:xfrm>
            <a:off x="419576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57" name="Line 112"/>
          <p:cNvSpPr>
            <a:spLocks noChangeShapeType="1"/>
          </p:cNvSpPr>
          <p:nvPr/>
        </p:nvSpPr>
        <p:spPr bwMode="auto">
          <a:xfrm>
            <a:off x="337026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58" name="Line 113"/>
          <p:cNvSpPr>
            <a:spLocks noChangeShapeType="1"/>
          </p:cNvSpPr>
          <p:nvPr/>
        </p:nvSpPr>
        <p:spPr bwMode="auto">
          <a:xfrm flipV="1">
            <a:off x="411321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59" name="Line 114"/>
          <p:cNvSpPr>
            <a:spLocks noChangeShapeType="1"/>
          </p:cNvSpPr>
          <p:nvPr/>
        </p:nvSpPr>
        <p:spPr bwMode="auto">
          <a:xfrm flipV="1">
            <a:off x="328771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60" name="Line 115"/>
          <p:cNvSpPr>
            <a:spLocks noChangeShapeType="1"/>
          </p:cNvSpPr>
          <p:nvPr/>
        </p:nvSpPr>
        <p:spPr bwMode="auto">
          <a:xfrm>
            <a:off x="3783013" y="3929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61" name="Line 116"/>
          <p:cNvSpPr>
            <a:spLocks noChangeShapeType="1"/>
          </p:cNvSpPr>
          <p:nvPr/>
        </p:nvSpPr>
        <p:spPr bwMode="auto">
          <a:xfrm flipV="1">
            <a:off x="3700463" y="4081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62" name="Rectangle 117"/>
          <p:cNvSpPr>
            <a:spLocks noChangeArrowheads="1"/>
          </p:cNvSpPr>
          <p:nvPr/>
        </p:nvSpPr>
        <p:spPr bwMode="auto">
          <a:xfrm>
            <a:off x="3848100" y="4016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63" name="Rectangle 118"/>
          <p:cNvSpPr>
            <a:spLocks noChangeArrowheads="1"/>
          </p:cNvSpPr>
          <p:nvPr/>
        </p:nvSpPr>
        <p:spPr bwMode="auto">
          <a:xfrm>
            <a:off x="426085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64" name="Rectangle 119"/>
          <p:cNvSpPr>
            <a:spLocks noChangeArrowheads="1"/>
          </p:cNvSpPr>
          <p:nvPr/>
        </p:nvSpPr>
        <p:spPr bwMode="auto">
          <a:xfrm>
            <a:off x="343535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65" name="Rectangle 120"/>
          <p:cNvSpPr>
            <a:spLocks noChangeArrowheads="1"/>
          </p:cNvSpPr>
          <p:nvPr/>
        </p:nvSpPr>
        <p:spPr bwMode="auto">
          <a:xfrm>
            <a:off x="3270250" y="4549775"/>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Result[23:16]</a:t>
            </a:r>
          </a:p>
        </p:txBody>
      </p:sp>
      <p:sp>
        <p:nvSpPr>
          <p:cNvPr id="44066" name="Rectangle 121"/>
          <p:cNvSpPr>
            <a:spLocks noChangeArrowheads="1"/>
          </p:cNvSpPr>
          <p:nvPr/>
        </p:nvSpPr>
        <p:spPr bwMode="auto">
          <a:xfrm>
            <a:off x="3930650" y="211137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B[23:16]</a:t>
            </a:r>
          </a:p>
        </p:txBody>
      </p:sp>
      <p:sp>
        <p:nvSpPr>
          <p:cNvPr id="44067" name="Rectangle 122"/>
          <p:cNvSpPr>
            <a:spLocks noChangeArrowheads="1"/>
          </p:cNvSpPr>
          <p:nvPr/>
        </p:nvSpPr>
        <p:spPr bwMode="auto">
          <a:xfrm>
            <a:off x="3022600" y="211137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A[23:16]</a:t>
            </a:r>
          </a:p>
        </p:txBody>
      </p:sp>
      <p:sp>
        <p:nvSpPr>
          <p:cNvPr id="44068" name="Rectangle 123"/>
          <p:cNvSpPr>
            <a:spLocks noChangeArrowheads="1"/>
          </p:cNvSpPr>
          <p:nvPr/>
        </p:nvSpPr>
        <p:spPr bwMode="auto">
          <a:xfrm>
            <a:off x="1238250" y="3027363"/>
            <a:ext cx="1292225" cy="88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4069" name="Rectangle 124"/>
          <p:cNvSpPr>
            <a:spLocks noChangeArrowheads="1"/>
          </p:cNvSpPr>
          <p:nvPr/>
        </p:nvSpPr>
        <p:spPr bwMode="auto">
          <a:xfrm>
            <a:off x="1285875" y="3101975"/>
            <a:ext cx="1254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44070" name="Rectangle 126"/>
          <p:cNvSpPr>
            <a:spLocks noChangeArrowheads="1"/>
          </p:cNvSpPr>
          <p:nvPr/>
        </p:nvSpPr>
        <p:spPr bwMode="auto">
          <a:xfrm>
            <a:off x="2609850" y="2900363"/>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1" lang="en-US" altLang="zh-TW" sz="1600" b="1">
                <a:solidFill>
                  <a:schemeClr val="accent1"/>
                </a:solidFill>
                <a:latin typeface="Arial" pitchFamily="34" charset="0"/>
              </a:rPr>
              <a:t>C24</a:t>
            </a:r>
          </a:p>
        </p:txBody>
      </p:sp>
      <p:sp>
        <p:nvSpPr>
          <p:cNvPr id="44071" name="Line 127"/>
          <p:cNvSpPr>
            <a:spLocks noChangeShapeType="1"/>
          </p:cNvSpPr>
          <p:nvPr/>
        </p:nvSpPr>
        <p:spPr bwMode="auto">
          <a:xfrm>
            <a:off x="229711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2" name="Line 128"/>
          <p:cNvSpPr>
            <a:spLocks noChangeShapeType="1"/>
          </p:cNvSpPr>
          <p:nvPr/>
        </p:nvSpPr>
        <p:spPr bwMode="auto">
          <a:xfrm>
            <a:off x="147161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3" name="Line 129"/>
          <p:cNvSpPr>
            <a:spLocks noChangeShapeType="1"/>
          </p:cNvSpPr>
          <p:nvPr/>
        </p:nvSpPr>
        <p:spPr bwMode="auto">
          <a:xfrm flipV="1">
            <a:off x="221456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4" name="Line 130"/>
          <p:cNvSpPr>
            <a:spLocks noChangeShapeType="1"/>
          </p:cNvSpPr>
          <p:nvPr/>
        </p:nvSpPr>
        <p:spPr bwMode="auto">
          <a:xfrm flipV="1">
            <a:off x="138906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5" name="Line 131"/>
          <p:cNvSpPr>
            <a:spLocks noChangeShapeType="1"/>
          </p:cNvSpPr>
          <p:nvPr/>
        </p:nvSpPr>
        <p:spPr bwMode="auto">
          <a:xfrm>
            <a:off x="1884363" y="3929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6" name="Line 132"/>
          <p:cNvSpPr>
            <a:spLocks noChangeShapeType="1"/>
          </p:cNvSpPr>
          <p:nvPr/>
        </p:nvSpPr>
        <p:spPr bwMode="auto">
          <a:xfrm flipV="1">
            <a:off x="1801813" y="4081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7" name="Rectangle 133"/>
          <p:cNvSpPr>
            <a:spLocks noChangeArrowheads="1"/>
          </p:cNvSpPr>
          <p:nvPr/>
        </p:nvSpPr>
        <p:spPr bwMode="auto">
          <a:xfrm>
            <a:off x="1949450" y="4016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78" name="Rectangle 134"/>
          <p:cNvSpPr>
            <a:spLocks noChangeArrowheads="1"/>
          </p:cNvSpPr>
          <p:nvPr/>
        </p:nvSpPr>
        <p:spPr bwMode="auto">
          <a:xfrm>
            <a:off x="236220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79" name="Rectangle 135"/>
          <p:cNvSpPr>
            <a:spLocks noChangeArrowheads="1"/>
          </p:cNvSpPr>
          <p:nvPr/>
        </p:nvSpPr>
        <p:spPr bwMode="auto">
          <a:xfrm>
            <a:off x="153670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80" name="Rectangle 136"/>
          <p:cNvSpPr>
            <a:spLocks noChangeArrowheads="1"/>
          </p:cNvSpPr>
          <p:nvPr/>
        </p:nvSpPr>
        <p:spPr bwMode="auto">
          <a:xfrm>
            <a:off x="1371600" y="4549775"/>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Result[31:24]</a:t>
            </a:r>
          </a:p>
        </p:txBody>
      </p:sp>
      <p:sp>
        <p:nvSpPr>
          <p:cNvPr id="44081" name="Rectangle 137"/>
          <p:cNvSpPr>
            <a:spLocks noChangeArrowheads="1"/>
          </p:cNvSpPr>
          <p:nvPr/>
        </p:nvSpPr>
        <p:spPr bwMode="auto">
          <a:xfrm>
            <a:off x="2032000" y="211137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B[31:24]</a:t>
            </a:r>
          </a:p>
        </p:txBody>
      </p:sp>
      <p:sp>
        <p:nvSpPr>
          <p:cNvPr id="44082" name="Rectangle 138"/>
          <p:cNvSpPr>
            <a:spLocks noChangeArrowheads="1"/>
          </p:cNvSpPr>
          <p:nvPr/>
        </p:nvSpPr>
        <p:spPr bwMode="auto">
          <a:xfrm>
            <a:off x="1123950" y="211137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A[31:24]</a:t>
            </a:r>
          </a:p>
        </p:txBody>
      </p:sp>
      <p:cxnSp>
        <p:nvCxnSpPr>
          <p:cNvPr id="44083" name="AutoShape 140"/>
          <p:cNvCxnSpPr>
            <a:cxnSpLocks noChangeShapeType="1"/>
            <a:stCxn id="44069" idx="3"/>
            <a:endCxn id="44070" idx="2"/>
          </p:cNvCxnSpPr>
          <p:nvPr/>
        </p:nvCxnSpPr>
        <p:spPr bwMode="auto">
          <a:xfrm flipV="1">
            <a:off x="2540000" y="3236913"/>
            <a:ext cx="347663" cy="277812"/>
          </a:xfrm>
          <a:prstGeom prst="bentConnector2">
            <a:avLst/>
          </a:prstGeom>
          <a:noFill/>
          <a:ln w="12700">
            <a:solidFill>
              <a:schemeClr val="bg2"/>
            </a:solidFill>
            <a:miter lim="800000"/>
            <a:headEnd/>
            <a:tailEnd/>
          </a:ln>
          <a:extLst>
            <a:ext uri="{909E8E84-426E-40DD-AFC4-6F175D3DCCD1}">
              <a14:hiddenFill xmlns:a14="http://schemas.microsoft.com/office/drawing/2010/main">
                <a:noFill/>
              </a14:hiddenFill>
            </a:ext>
          </a:extLst>
        </p:spPr>
      </p:cxnSp>
      <p:cxnSp>
        <p:nvCxnSpPr>
          <p:cNvPr id="44084" name="AutoShape 141"/>
          <p:cNvCxnSpPr>
            <a:cxnSpLocks noChangeShapeType="1"/>
            <a:stCxn id="44069" idx="3"/>
            <a:endCxn id="44069" idx="3"/>
          </p:cNvCxnSpPr>
          <p:nvPr/>
        </p:nvCxnSpPr>
        <p:spPr bwMode="auto">
          <a:xfrm>
            <a:off x="2540000" y="3514725"/>
            <a:ext cx="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5" name="AutoShape 142"/>
          <p:cNvCxnSpPr>
            <a:cxnSpLocks noChangeShapeType="1"/>
          </p:cNvCxnSpPr>
          <p:nvPr/>
        </p:nvCxnSpPr>
        <p:spPr bwMode="auto">
          <a:xfrm flipV="1">
            <a:off x="6327775" y="3246438"/>
            <a:ext cx="347663" cy="277812"/>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44086" name="AutoShape 143"/>
          <p:cNvCxnSpPr>
            <a:cxnSpLocks noChangeShapeType="1"/>
          </p:cNvCxnSpPr>
          <p:nvPr/>
        </p:nvCxnSpPr>
        <p:spPr bwMode="auto">
          <a:xfrm flipV="1">
            <a:off x="4448175" y="3224213"/>
            <a:ext cx="347663" cy="277812"/>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44087" name="AutoShape 144"/>
          <p:cNvCxnSpPr>
            <a:cxnSpLocks noChangeShapeType="1"/>
            <a:endCxn id="44054" idx="3"/>
          </p:cNvCxnSpPr>
          <p:nvPr/>
        </p:nvCxnSpPr>
        <p:spPr bwMode="auto">
          <a:xfrm flipH="1">
            <a:off x="4438650" y="3487738"/>
            <a:ext cx="71438" cy="26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8" name="AutoShape 145"/>
          <p:cNvCxnSpPr>
            <a:cxnSpLocks noChangeShapeType="1"/>
            <a:stCxn id="44039" idx="3"/>
            <a:endCxn id="44039" idx="3"/>
          </p:cNvCxnSpPr>
          <p:nvPr/>
        </p:nvCxnSpPr>
        <p:spPr bwMode="auto">
          <a:xfrm>
            <a:off x="6337300" y="3514725"/>
            <a:ext cx="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89"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61C03071-84E9-41D3-A62C-8193092DFA24}" type="slidenum">
              <a:rPr lang="zh-TW" altLang="en-US" sz="1400" smtClean="0">
                <a:latin typeface="Arial" pitchFamily="34" charset="0"/>
              </a:rPr>
              <a:pPr/>
              <a:t>37</a:t>
            </a:fld>
            <a:endParaRPr lang="zh-TW" altLang="zh-TW" sz="1400"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7367"/>
                                        </p:tgtEl>
                                        <p:attrNameLst>
                                          <p:attrName>style.visibility</p:attrName>
                                        </p:attrNameLst>
                                      </p:cBhvr>
                                      <p:to>
                                        <p:strVal val="visible"/>
                                      </p:to>
                                    </p:set>
                                    <p:anim calcmode="lin" valueType="num">
                                      <p:cBhvr additive="base">
                                        <p:cTn id="7" dur="500" fill="hold"/>
                                        <p:tgtEl>
                                          <p:spTgt spid="567367"/>
                                        </p:tgtEl>
                                        <p:attrNameLst>
                                          <p:attrName>ppt_x</p:attrName>
                                        </p:attrNameLst>
                                      </p:cBhvr>
                                      <p:tavLst>
                                        <p:tav tm="0">
                                          <p:val>
                                            <p:strVal val="1+#ppt_w/2"/>
                                          </p:val>
                                        </p:tav>
                                        <p:tav tm="100000">
                                          <p:val>
                                            <p:strVal val="#ppt_x"/>
                                          </p:val>
                                        </p:tav>
                                      </p:tavLst>
                                    </p:anim>
                                    <p:anim calcmode="lin" valueType="num">
                                      <p:cBhvr additive="base">
                                        <p:cTn id="8" dur="500" fill="hold"/>
                                        <p:tgtEl>
                                          <p:spTgt spid="567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6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42950" y="41275"/>
            <a:ext cx="8877300" cy="901700"/>
          </a:xfrm>
        </p:spPr>
        <p:txBody>
          <a:bodyPr/>
          <a:lstStyle/>
          <a:p>
            <a:r>
              <a:rPr lang="en-US" altLang="zh-TW" smtClean="0"/>
              <a:t>A Plumbing Analogy for Carry Look-ahead (Next Level P0 and G0)</a:t>
            </a:r>
          </a:p>
        </p:txBody>
      </p:sp>
      <p:pic>
        <p:nvPicPr>
          <p:cNvPr id="45059" name="Picture 5" descr="20~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1074738"/>
            <a:ext cx="47498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82C58D69-92F9-40CA-BF57-12E435411CD1}" type="slidenum">
              <a:rPr lang="zh-TW" altLang="en-US" sz="1400" smtClean="0">
                <a:latin typeface="Arial" pitchFamily="34" charset="0"/>
              </a:rPr>
              <a:pPr/>
              <a:t>38</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238250" y="4078288"/>
            <a:ext cx="7594600" cy="2792412"/>
          </a:xfrm>
          <a:noFill/>
        </p:spPr>
        <p:txBody>
          <a:bodyPr lIns="63500" tIns="25400" rIns="63500" bIns="25400">
            <a:spAutoFit/>
          </a:bodyPr>
          <a:lstStyle/>
          <a:p>
            <a:pPr marL="203200" indent="-203200">
              <a:buFont typeface="Wingdings" pitchFamily="2" charset="2"/>
              <a:buNone/>
            </a:pPr>
            <a:r>
              <a:rPr lang="en-US" altLang="zh-TW" sz="2000" u="sng" smtClean="0"/>
              <a:t>ALU Control (ALUop)</a:t>
            </a:r>
            <a:r>
              <a:rPr lang="en-US" altLang="zh-TW" sz="2000" smtClean="0"/>
              <a:t>	 	  </a:t>
            </a:r>
            <a:r>
              <a:rPr lang="en-US" altLang="zh-TW" sz="2000" u="sng" smtClean="0"/>
              <a:t>Function</a:t>
            </a:r>
            <a:endParaRPr lang="en-US" altLang="zh-TW" sz="2000" smtClean="0"/>
          </a:p>
          <a:p>
            <a:pPr marL="685800" lvl="1" indent="-190500">
              <a:buFont typeface="Wingdings" pitchFamily="2" charset="2"/>
              <a:buNone/>
            </a:pPr>
            <a:r>
              <a:rPr lang="en-US" altLang="zh-TW" smtClean="0"/>
              <a:t>0000			    and</a:t>
            </a:r>
          </a:p>
          <a:p>
            <a:pPr marL="685800" lvl="1" indent="-190500">
              <a:buFont typeface="Wingdings" pitchFamily="2" charset="2"/>
              <a:buNone/>
            </a:pPr>
            <a:r>
              <a:rPr lang="en-US" altLang="zh-TW" smtClean="0"/>
              <a:t>0001			    or</a:t>
            </a:r>
          </a:p>
          <a:p>
            <a:pPr marL="685800" lvl="1" indent="-190500">
              <a:buFont typeface="Wingdings" pitchFamily="2" charset="2"/>
              <a:buNone/>
            </a:pPr>
            <a:r>
              <a:rPr lang="en-US" altLang="zh-TW" smtClean="0"/>
              <a:t>0010			    add</a:t>
            </a:r>
          </a:p>
          <a:p>
            <a:pPr marL="685800" lvl="1" indent="-190500">
              <a:buFont typeface="Wingdings" pitchFamily="2" charset="2"/>
              <a:buNone/>
            </a:pPr>
            <a:r>
              <a:rPr lang="en-US" altLang="zh-TW" smtClean="0"/>
              <a:t>0110			    subtract</a:t>
            </a:r>
          </a:p>
          <a:p>
            <a:pPr marL="685800" lvl="1" indent="-190500">
              <a:buFont typeface="Wingdings" pitchFamily="2" charset="2"/>
              <a:buNone/>
            </a:pPr>
            <a:r>
              <a:rPr lang="en-US" altLang="zh-TW" smtClean="0"/>
              <a:t>0111			    set-on-less-than</a:t>
            </a:r>
          </a:p>
          <a:p>
            <a:pPr marL="685800" lvl="1" indent="-190500">
              <a:buFont typeface="Wingdings" pitchFamily="2" charset="2"/>
              <a:buNone/>
            </a:pPr>
            <a:r>
              <a:rPr lang="en-US" altLang="zh-TW" smtClean="0"/>
              <a:t>1100			    nor</a:t>
            </a:r>
          </a:p>
          <a:p>
            <a:pPr marL="685800" lvl="1" indent="-190500">
              <a:buFont typeface="Wingdings" pitchFamily="2" charset="2"/>
              <a:buNone/>
            </a:pPr>
            <a:endParaRPr lang="en-US" altLang="zh-TW" smtClean="0"/>
          </a:p>
        </p:txBody>
      </p:sp>
      <p:sp>
        <p:nvSpPr>
          <p:cNvPr id="9219"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9220" name="Group 4"/>
          <p:cNvGrpSpPr>
            <a:grpSpLocks/>
          </p:cNvGrpSpPr>
          <p:nvPr/>
        </p:nvGrpSpPr>
        <p:grpSpPr bwMode="auto">
          <a:xfrm>
            <a:off x="4227513" y="1785938"/>
            <a:ext cx="825500" cy="914400"/>
            <a:chOff x="1920" y="768"/>
            <a:chExt cx="480" cy="576"/>
          </a:xfrm>
        </p:grpSpPr>
        <p:sp>
          <p:nvSpPr>
            <p:cNvPr id="9251"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2"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3"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4"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5"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9221" name="Group 10"/>
          <p:cNvGrpSpPr>
            <a:grpSpLocks/>
          </p:cNvGrpSpPr>
          <p:nvPr/>
        </p:nvGrpSpPr>
        <p:grpSpPr bwMode="auto">
          <a:xfrm>
            <a:off x="4227513" y="2700338"/>
            <a:ext cx="825500" cy="914400"/>
            <a:chOff x="1920" y="1344"/>
            <a:chExt cx="480" cy="576"/>
          </a:xfrm>
        </p:grpSpPr>
        <p:sp>
          <p:nvSpPr>
            <p:cNvPr id="9246"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7"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8"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9"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0"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9222"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3"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4"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9225"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6"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7"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8"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9229"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9230"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9231"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9232"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9233"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9234"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35"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36"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9237"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9238"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39"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0"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9241"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9242"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3"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9244" name="Rectangle 38"/>
          <p:cNvSpPr>
            <a:spLocks noGrp="1" noChangeArrowheads="1"/>
          </p:cNvSpPr>
          <p:nvPr>
            <p:ph type="title"/>
          </p:nvPr>
        </p:nvSpPr>
        <p:spPr>
          <a:xfrm>
            <a:off x="742950" y="41275"/>
            <a:ext cx="8420100" cy="901700"/>
          </a:xfrm>
        </p:spPr>
        <p:txBody>
          <a:bodyPr/>
          <a:lstStyle/>
          <a:p>
            <a:r>
              <a:rPr lang="en-US" altLang="zh-TW" sz="5000" smtClean="0"/>
              <a:t>Functional Specification</a:t>
            </a:r>
          </a:p>
        </p:txBody>
      </p:sp>
      <p:sp>
        <p:nvSpPr>
          <p:cNvPr id="9245"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C450E095-B94F-4B80-851F-2F8EF72D49E3}" type="slidenum">
              <a:rPr lang="zh-TW" altLang="en-US" sz="1400" smtClean="0">
                <a:latin typeface="Arial" pitchFamily="34" charset="0"/>
              </a:rPr>
              <a:pPr/>
              <a:t>3</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357813" y="2338388"/>
            <a:ext cx="4333875" cy="1989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tabLst>
                <a:tab pos="457200" algn="l"/>
                <a:tab pos="965200" algn="l"/>
                <a:tab pos="1608138" algn="l"/>
              </a:tabLst>
            </a:pPr>
            <a:r>
              <a:rPr kumimoji="1" lang="en-US" altLang="zh-TW" b="1">
                <a:latin typeface="Century Gothic" pitchFamily="34" charset="0"/>
              </a:rPr>
              <a:t>A	B	Cout</a:t>
            </a:r>
          </a:p>
          <a:p>
            <a:pPr>
              <a:tabLst>
                <a:tab pos="457200" algn="l"/>
                <a:tab pos="965200" algn="l"/>
                <a:tab pos="1608138" algn="l"/>
              </a:tabLst>
            </a:pPr>
            <a:r>
              <a:rPr kumimoji="1" lang="en-US" altLang="zh-TW" b="1">
                <a:latin typeface="Century Gothic" pitchFamily="34" charset="0"/>
              </a:rPr>
              <a:t>0	0	0		kill</a:t>
            </a:r>
          </a:p>
          <a:p>
            <a:pPr>
              <a:tabLst>
                <a:tab pos="457200" algn="l"/>
                <a:tab pos="965200" algn="l"/>
                <a:tab pos="1608138" algn="l"/>
              </a:tabLst>
            </a:pPr>
            <a:r>
              <a:rPr kumimoji="1" lang="en-US" altLang="zh-TW" b="1">
                <a:latin typeface="Century Gothic" pitchFamily="34" charset="0"/>
              </a:rPr>
              <a:t>0	1	Cin		propagate</a:t>
            </a:r>
          </a:p>
          <a:p>
            <a:pPr>
              <a:tabLst>
                <a:tab pos="457200" algn="l"/>
                <a:tab pos="965200" algn="l"/>
                <a:tab pos="1608138" algn="l"/>
              </a:tabLst>
            </a:pPr>
            <a:r>
              <a:rPr kumimoji="1" lang="en-US" altLang="zh-TW" b="1">
                <a:latin typeface="Century Gothic" pitchFamily="34" charset="0"/>
              </a:rPr>
              <a:t>1	0	Cin		propagate</a:t>
            </a:r>
          </a:p>
          <a:p>
            <a:pPr>
              <a:tabLst>
                <a:tab pos="457200" algn="l"/>
                <a:tab pos="965200" algn="l"/>
                <a:tab pos="1608138" algn="l"/>
              </a:tabLst>
            </a:pPr>
            <a:r>
              <a:rPr kumimoji="1" lang="en-US" altLang="zh-TW" b="1">
                <a:latin typeface="Century Gothic" pitchFamily="34" charset="0"/>
              </a:rPr>
              <a:t>1	1	1		generate</a:t>
            </a:r>
          </a:p>
        </p:txBody>
      </p:sp>
      <p:sp>
        <p:nvSpPr>
          <p:cNvPr id="46083" name="Rectangle 3"/>
          <p:cNvSpPr>
            <a:spLocks noChangeArrowheads="1"/>
          </p:cNvSpPr>
          <p:nvPr/>
        </p:nvSpPr>
        <p:spPr bwMode="auto">
          <a:xfrm>
            <a:off x="6783388" y="4660900"/>
            <a:ext cx="15668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b="1">
                <a:solidFill>
                  <a:schemeClr val="accent1"/>
                </a:solidFill>
                <a:latin typeface="Century Gothic" pitchFamily="34" charset="0"/>
              </a:rPr>
              <a:t>G = A * B</a:t>
            </a:r>
          </a:p>
          <a:p>
            <a:r>
              <a:rPr kumimoji="1" lang="zh-TW" altLang="en-US" b="1">
                <a:solidFill>
                  <a:schemeClr val="accent1"/>
                </a:solidFill>
                <a:latin typeface="Century Gothic" pitchFamily="34" charset="0"/>
              </a:rPr>
              <a:t> </a:t>
            </a:r>
            <a:r>
              <a:rPr kumimoji="1" lang="en-US" altLang="zh-TW" b="1">
                <a:solidFill>
                  <a:schemeClr val="accent1"/>
                </a:solidFill>
                <a:latin typeface="Century Gothic" pitchFamily="34" charset="0"/>
              </a:rPr>
              <a:t>P = A + B</a:t>
            </a:r>
            <a:endParaRPr kumimoji="1" lang="en-US" altLang="zh-TW" sz="1800" b="1">
              <a:solidFill>
                <a:schemeClr val="accent1"/>
              </a:solidFill>
              <a:latin typeface="Arial" pitchFamily="34" charset="0"/>
            </a:endParaRP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04788"/>
            <a:ext cx="4262438" cy="6172200"/>
          </a:xfrm>
          <a:prstGeom prst="rect">
            <a:avLst/>
          </a:prstGeom>
          <a:noFill/>
          <a:ln w="28575">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46085"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FC753074-0C46-4650-8CEA-8AF56DEBDC81}" type="slidenum">
              <a:rPr lang="zh-TW" altLang="en-US" sz="1400" smtClean="0">
                <a:latin typeface="Arial" pitchFamily="34" charset="0"/>
              </a:rPr>
              <a:pPr/>
              <a:t>39</a:t>
            </a:fld>
            <a:endParaRPr lang="zh-TW" altLang="zh-TW" sz="1400" smtClean="0">
              <a:latin typeface="Arial" pitchFamily="34" charset="0"/>
            </a:endParaRPr>
          </a:p>
        </p:txBody>
      </p:sp>
      <p:sp>
        <p:nvSpPr>
          <p:cNvPr id="46086" name="Rectangle 5"/>
          <p:cNvSpPr>
            <a:spLocks noGrp="1" noChangeArrowheads="1"/>
          </p:cNvSpPr>
          <p:nvPr>
            <p:ph type="title" idx="4294967295"/>
          </p:nvPr>
        </p:nvSpPr>
        <p:spPr>
          <a:xfrm>
            <a:off x="5200650" y="152400"/>
            <a:ext cx="4705350" cy="1828800"/>
          </a:xfrm>
        </p:spPr>
        <p:txBody>
          <a:bodyPr/>
          <a:lstStyle/>
          <a:p>
            <a:r>
              <a:rPr lang="en-US" altLang="zh-TW" smtClean="0"/>
              <a:t>A Carry Look-ahead Adder</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41275"/>
            <a:ext cx="9906000" cy="901700"/>
          </a:xfrm>
        </p:spPr>
        <p:txBody>
          <a:bodyPr/>
          <a:lstStyle/>
          <a:p>
            <a:r>
              <a:rPr lang="en-US" altLang="zh-TW" sz="4800" smtClean="0"/>
              <a:t>Example: Carry Look-ahead Unit</a:t>
            </a:r>
          </a:p>
        </p:txBody>
      </p:sp>
      <p:grpSp>
        <p:nvGrpSpPr>
          <p:cNvPr id="47107" name="Group 3"/>
          <p:cNvGrpSpPr>
            <a:grpSpLocks/>
          </p:cNvGrpSpPr>
          <p:nvPr/>
        </p:nvGrpSpPr>
        <p:grpSpPr bwMode="auto">
          <a:xfrm>
            <a:off x="1801813" y="3200400"/>
            <a:ext cx="5962650" cy="2043113"/>
            <a:chOff x="1135" y="2016"/>
            <a:chExt cx="3756" cy="1287"/>
          </a:xfrm>
        </p:grpSpPr>
        <p:sp>
          <p:nvSpPr>
            <p:cNvPr id="47114" name="Rectangle 4"/>
            <p:cNvSpPr>
              <a:spLocks noChangeArrowheads="1"/>
            </p:cNvSpPr>
            <p:nvPr/>
          </p:nvSpPr>
          <p:spPr bwMode="auto">
            <a:xfrm>
              <a:off x="1971" y="2016"/>
              <a:ext cx="2150" cy="641"/>
            </a:xfrm>
            <a:prstGeom prst="rect">
              <a:avLst/>
            </a:prstGeom>
            <a:solidFill>
              <a:schemeClr val="bg1"/>
            </a:solidFill>
            <a:ln w="12700">
              <a:solidFill>
                <a:schemeClr val="tx1"/>
              </a:solidFill>
              <a:miter lim="800000"/>
              <a:headEnd/>
              <a:tailEnd/>
            </a:ln>
          </p:spPr>
          <p:txBody>
            <a:bodyPr wrap="none" anchor="ctr"/>
            <a:lstStyle/>
            <a:p>
              <a:pPr algn="ctr"/>
              <a:r>
                <a:rPr lang="en-US" altLang="zh-TW" b="1">
                  <a:latin typeface="Century Gothic" pitchFamily="34" charset="0"/>
                </a:rPr>
                <a:t>Carry Look-ahead Unit</a:t>
              </a:r>
            </a:p>
          </p:txBody>
        </p:sp>
        <p:sp>
          <p:nvSpPr>
            <p:cNvPr id="47115" name="Line 5"/>
            <p:cNvSpPr>
              <a:spLocks noChangeShapeType="1"/>
            </p:cNvSpPr>
            <p:nvPr/>
          </p:nvSpPr>
          <p:spPr bwMode="auto">
            <a:xfrm flipV="1">
              <a:off x="3243" y="2651"/>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16" name="Line 6"/>
            <p:cNvSpPr>
              <a:spLocks noChangeShapeType="1"/>
            </p:cNvSpPr>
            <p:nvPr/>
          </p:nvSpPr>
          <p:spPr bwMode="auto">
            <a:xfrm flipH="1">
              <a:off x="4114" y="2345"/>
              <a:ext cx="45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17" name="Line 7"/>
            <p:cNvSpPr>
              <a:spLocks noChangeShapeType="1"/>
            </p:cNvSpPr>
            <p:nvPr/>
          </p:nvSpPr>
          <p:spPr bwMode="auto">
            <a:xfrm flipH="1">
              <a:off x="1510" y="2336"/>
              <a:ext cx="45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18" name="Text Box 8"/>
            <p:cNvSpPr txBox="1">
              <a:spLocks noChangeArrowheads="1"/>
            </p:cNvSpPr>
            <p:nvPr/>
          </p:nvSpPr>
          <p:spPr bwMode="auto">
            <a:xfrm>
              <a:off x="3114" y="3015"/>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p</a:t>
              </a:r>
              <a:r>
                <a:rPr lang="en-US" altLang="zh-TW" b="1" baseline="-25000">
                  <a:latin typeface="Century Gothic" pitchFamily="34" charset="0"/>
                </a:rPr>
                <a:t>i</a:t>
              </a:r>
            </a:p>
          </p:txBody>
        </p:sp>
        <p:sp>
          <p:nvSpPr>
            <p:cNvPr id="47119" name="Text Box 9"/>
            <p:cNvSpPr txBox="1">
              <a:spLocks noChangeArrowheads="1"/>
            </p:cNvSpPr>
            <p:nvPr/>
          </p:nvSpPr>
          <p:spPr bwMode="auto">
            <a:xfrm>
              <a:off x="1709" y="2317"/>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sp>
          <p:nvSpPr>
            <p:cNvPr id="47120" name="Text Box 10"/>
            <p:cNvSpPr txBox="1">
              <a:spLocks noChangeArrowheads="1"/>
            </p:cNvSpPr>
            <p:nvPr/>
          </p:nvSpPr>
          <p:spPr bwMode="auto">
            <a:xfrm>
              <a:off x="4544" y="217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c</a:t>
              </a:r>
              <a:r>
                <a:rPr lang="en-US" altLang="zh-TW" b="1" baseline="-25000">
                  <a:latin typeface="Century Gothic" pitchFamily="34" charset="0"/>
                </a:rPr>
                <a:t>in</a:t>
              </a:r>
            </a:p>
          </p:txBody>
        </p:sp>
        <p:sp>
          <p:nvSpPr>
            <p:cNvPr id="47121" name="Text Box 11"/>
            <p:cNvSpPr txBox="1">
              <a:spLocks noChangeArrowheads="1"/>
            </p:cNvSpPr>
            <p:nvPr/>
          </p:nvSpPr>
          <p:spPr bwMode="auto">
            <a:xfrm>
              <a:off x="1135" y="2189"/>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c</a:t>
              </a:r>
              <a:r>
                <a:rPr lang="en-US" altLang="zh-TW" b="1" baseline="-25000">
                  <a:latin typeface="Century Gothic" pitchFamily="34" charset="0"/>
                </a:rPr>
                <a:t>out</a:t>
              </a:r>
            </a:p>
          </p:txBody>
        </p:sp>
        <p:sp>
          <p:nvSpPr>
            <p:cNvPr id="47122" name="Line 12"/>
            <p:cNvSpPr>
              <a:spLocks noChangeShapeType="1"/>
            </p:cNvSpPr>
            <p:nvPr/>
          </p:nvSpPr>
          <p:spPr bwMode="auto">
            <a:xfrm flipH="1">
              <a:off x="3177" y="2806"/>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3" name="Line 13"/>
            <p:cNvSpPr>
              <a:spLocks noChangeShapeType="1"/>
            </p:cNvSpPr>
            <p:nvPr/>
          </p:nvSpPr>
          <p:spPr bwMode="auto">
            <a:xfrm flipH="1">
              <a:off x="1714" y="2288"/>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4" name="Text Box 14"/>
            <p:cNvSpPr txBox="1">
              <a:spLocks noChangeArrowheads="1"/>
            </p:cNvSpPr>
            <p:nvPr/>
          </p:nvSpPr>
          <p:spPr bwMode="auto">
            <a:xfrm>
              <a:off x="3257" y="2763"/>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sp>
          <p:nvSpPr>
            <p:cNvPr id="47125" name="Text Box 15"/>
            <p:cNvSpPr txBox="1">
              <a:spLocks noChangeArrowheads="1"/>
            </p:cNvSpPr>
            <p:nvPr/>
          </p:nvSpPr>
          <p:spPr bwMode="auto">
            <a:xfrm>
              <a:off x="2743" y="3015"/>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g</a:t>
              </a:r>
              <a:r>
                <a:rPr lang="en-US" altLang="zh-TW" b="1" baseline="-25000">
                  <a:latin typeface="Century Gothic" pitchFamily="34" charset="0"/>
                </a:rPr>
                <a:t>i</a:t>
              </a:r>
            </a:p>
          </p:txBody>
        </p:sp>
        <p:sp>
          <p:nvSpPr>
            <p:cNvPr id="47126" name="Line 16"/>
            <p:cNvSpPr>
              <a:spLocks noChangeShapeType="1"/>
            </p:cNvSpPr>
            <p:nvPr/>
          </p:nvSpPr>
          <p:spPr bwMode="auto">
            <a:xfrm flipV="1">
              <a:off x="2876" y="2652"/>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27" name="Line 17"/>
            <p:cNvSpPr>
              <a:spLocks noChangeShapeType="1"/>
            </p:cNvSpPr>
            <p:nvPr/>
          </p:nvSpPr>
          <p:spPr bwMode="auto">
            <a:xfrm flipH="1">
              <a:off x="2810" y="2807"/>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8" name="Text Box 18"/>
            <p:cNvSpPr txBox="1">
              <a:spLocks noChangeArrowheads="1"/>
            </p:cNvSpPr>
            <p:nvPr/>
          </p:nvSpPr>
          <p:spPr bwMode="auto">
            <a:xfrm>
              <a:off x="2890" y="276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grpSp>
      <p:grpSp>
        <p:nvGrpSpPr>
          <p:cNvPr id="3" name="Group 19"/>
          <p:cNvGrpSpPr>
            <a:grpSpLocks/>
          </p:cNvGrpSpPr>
          <p:nvPr/>
        </p:nvGrpSpPr>
        <p:grpSpPr bwMode="auto">
          <a:xfrm>
            <a:off x="4352925" y="2103438"/>
            <a:ext cx="990600" cy="1084262"/>
            <a:chOff x="2742" y="1325"/>
            <a:chExt cx="624" cy="683"/>
          </a:xfrm>
        </p:grpSpPr>
        <p:sp>
          <p:nvSpPr>
            <p:cNvPr id="47110" name="Text Box 20"/>
            <p:cNvSpPr txBox="1">
              <a:spLocks noChangeArrowheads="1"/>
            </p:cNvSpPr>
            <p:nvPr/>
          </p:nvSpPr>
          <p:spPr bwMode="auto">
            <a:xfrm>
              <a:off x="2742" y="1325"/>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P</a:t>
              </a:r>
              <a:endParaRPr lang="en-US" altLang="zh-TW" b="1" baseline="-25000">
                <a:latin typeface="Century Gothic" pitchFamily="34" charset="0"/>
              </a:endParaRPr>
            </a:p>
          </p:txBody>
        </p:sp>
        <p:sp>
          <p:nvSpPr>
            <p:cNvPr id="47111" name="Text Box 21"/>
            <p:cNvSpPr txBox="1">
              <a:spLocks noChangeArrowheads="1"/>
            </p:cNvSpPr>
            <p:nvPr/>
          </p:nvSpPr>
          <p:spPr bwMode="auto">
            <a:xfrm>
              <a:off x="3089" y="1325"/>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G</a:t>
              </a:r>
              <a:endParaRPr lang="en-US" altLang="zh-TW" b="1" baseline="-25000">
                <a:latin typeface="Century Gothic" pitchFamily="34" charset="0"/>
              </a:endParaRPr>
            </a:p>
          </p:txBody>
        </p:sp>
        <p:sp>
          <p:nvSpPr>
            <p:cNvPr id="47112" name="Line 22"/>
            <p:cNvSpPr>
              <a:spLocks noChangeShapeType="1"/>
            </p:cNvSpPr>
            <p:nvPr/>
          </p:nvSpPr>
          <p:spPr bwMode="auto">
            <a:xfrm flipV="1">
              <a:off x="3226" y="1588"/>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13" name="Line 23"/>
            <p:cNvSpPr>
              <a:spLocks noChangeShapeType="1"/>
            </p:cNvSpPr>
            <p:nvPr/>
          </p:nvSpPr>
          <p:spPr bwMode="auto">
            <a:xfrm flipV="1">
              <a:off x="2859" y="1589"/>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47109"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3FD48684-D2A6-40EC-BB19-E7F3BC572064}" type="slidenum">
              <a:rPr lang="zh-TW" altLang="en-US" sz="1400" smtClean="0">
                <a:latin typeface="Arial" pitchFamily="34" charset="0"/>
              </a:rPr>
              <a:pPr/>
              <a:t>40</a:t>
            </a:fld>
            <a:endParaRPr lang="zh-TW" altLang="zh-TW" sz="1400"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41275"/>
            <a:ext cx="9906000" cy="901700"/>
          </a:xfrm>
        </p:spPr>
        <p:txBody>
          <a:bodyPr/>
          <a:lstStyle/>
          <a:p>
            <a:r>
              <a:rPr lang="en-US" altLang="zh-TW" sz="3400" smtClean="0"/>
              <a:t>Example: Multiple Level Carry Look-ahead</a:t>
            </a:r>
            <a:endParaRPr lang="zh-TW" altLang="en-US" sz="3400" smtClean="0"/>
          </a:p>
        </p:txBody>
      </p:sp>
      <p:sp>
        <p:nvSpPr>
          <p:cNvPr id="48131" name="Rectangle 3"/>
          <p:cNvSpPr>
            <a:spLocks noChangeArrowheads="1"/>
          </p:cNvSpPr>
          <p:nvPr/>
        </p:nvSpPr>
        <p:spPr bwMode="auto">
          <a:xfrm>
            <a:off x="1646238" y="3105150"/>
            <a:ext cx="1241425" cy="627063"/>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sp>
        <p:nvSpPr>
          <p:cNvPr id="48132" name="Line 4"/>
          <p:cNvSpPr>
            <a:spLocks noChangeShapeType="1"/>
          </p:cNvSpPr>
          <p:nvPr/>
        </p:nvSpPr>
        <p:spPr bwMode="auto">
          <a:xfrm flipV="1">
            <a:off x="1924050"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33" name="Line 5"/>
          <p:cNvSpPr>
            <a:spLocks noChangeShapeType="1"/>
          </p:cNvSpPr>
          <p:nvPr/>
        </p:nvSpPr>
        <p:spPr bwMode="auto">
          <a:xfrm flipV="1">
            <a:off x="2624138"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cxnSp>
        <p:nvCxnSpPr>
          <p:cNvPr id="48134" name="AutoShape 6"/>
          <p:cNvCxnSpPr>
            <a:cxnSpLocks noChangeShapeType="1"/>
            <a:stCxn id="48131" idx="1"/>
          </p:cNvCxnSpPr>
          <p:nvPr/>
        </p:nvCxnSpPr>
        <p:spPr bwMode="auto">
          <a:xfrm rot="10800000" flipV="1">
            <a:off x="1412875" y="3419475"/>
            <a:ext cx="233363" cy="145891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8135" name="Rectangle 7"/>
          <p:cNvSpPr>
            <a:spLocks noChangeArrowheads="1"/>
          </p:cNvSpPr>
          <p:nvPr/>
        </p:nvSpPr>
        <p:spPr bwMode="auto">
          <a:xfrm>
            <a:off x="3548063" y="3105150"/>
            <a:ext cx="1241425" cy="627063"/>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sp>
        <p:nvSpPr>
          <p:cNvPr id="48136" name="Rectangle 8"/>
          <p:cNvSpPr>
            <a:spLocks noChangeArrowheads="1"/>
          </p:cNvSpPr>
          <p:nvPr/>
        </p:nvSpPr>
        <p:spPr bwMode="auto">
          <a:xfrm>
            <a:off x="5438775" y="31035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sp>
        <p:nvSpPr>
          <p:cNvPr id="48137" name="Rectangle 9"/>
          <p:cNvSpPr>
            <a:spLocks noChangeArrowheads="1"/>
          </p:cNvSpPr>
          <p:nvPr/>
        </p:nvSpPr>
        <p:spPr bwMode="auto">
          <a:xfrm>
            <a:off x="7339013" y="31035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cxnSp>
        <p:nvCxnSpPr>
          <p:cNvPr id="48138" name="AutoShape 10"/>
          <p:cNvCxnSpPr>
            <a:cxnSpLocks noChangeShapeType="1"/>
            <a:endCxn id="48137" idx="3"/>
          </p:cNvCxnSpPr>
          <p:nvPr/>
        </p:nvCxnSpPr>
        <p:spPr bwMode="auto">
          <a:xfrm flipH="1">
            <a:off x="8580438" y="3416300"/>
            <a:ext cx="22225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39" name="Rectangle 11"/>
          <p:cNvSpPr>
            <a:spLocks noChangeArrowheads="1"/>
          </p:cNvSpPr>
          <p:nvPr/>
        </p:nvSpPr>
        <p:spPr bwMode="auto">
          <a:xfrm>
            <a:off x="8564563" y="31019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c0</a:t>
            </a:r>
          </a:p>
        </p:txBody>
      </p:sp>
      <p:sp>
        <p:nvSpPr>
          <p:cNvPr id="48140" name="Rectangle 12"/>
          <p:cNvSpPr>
            <a:spLocks noChangeArrowheads="1"/>
          </p:cNvSpPr>
          <p:nvPr/>
        </p:nvSpPr>
        <p:spPr bwMode="auto">
          <a:xfrm>
            <a:off x="7959725" y="41036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g[3:0]</a:t>
            </a:r>
          </a:p>
        </p:txBody>
      </p:sp>
      <p:sp>
        <p:nvSpPr>
          <p:cNvPr id="48141" name="Rectangle 13"/>
          <p:cNvSpPr>
            <a:spLocks noChangeArrowheads="1"/>
          </p:cNvSpPr>
          <p:nvPr/>
        </p:nvSpPr>
        <p:spPr bwMode="auto">
          <a:xfrm>
            <a:off x="7267575" y="41036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p[3:0]</a:t>
            </a:r>
          </a:p>
        </p:txBody>
      </p:sp>
      <p:sp>
        <p:nvSpPr>
          <p:cNvPr id="48142" name="Rectangle 14"/>
          <p:cNvSpPr>
            <a:spLocks noChangeArrowheads="1"/>
          </p:cNvSpPr>
          <p:nvPr/>
        </p:nvSpPr>
        <p:spPr bwMode="auto">
          <a:xfrm>
            <a:off x="6704013" y="31019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c4</a:t>
            </a:r>
          </a:p>
        </p:txBody>
      </p:sp>
      <p:sp>
        <p:nvSpPr>
          <p:cNvPr id="48143" name="Rectangle 15"/>
          <p:cNvSpPr>
            <a:spLocks noChangeArrowheads="1"/>
          </p:cNvSpPr>
          <p:nvPr/>
        </p:nvSpPr>
        <p:spPr bwMode="auto">
          <a:xfrm>
            <a:off x="6149975" y="41036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g[7:4]</a:t>
            </a:r>
          </a:p>
        </p:txBody>
      </p:sp>
      <p:sp>
        <p:nvSpPr>
          <p:cNvPr id="48144" name="Rectangle 16"/>
          <p:cNvSpPr>
            <a:spLocks noChangeArrowheads="1"/>
          </p:cNvSpPr>
          <p:nvPr/>
        </p:nvSpPr>
        <p:spPr bwMode="auto">
          <a:xfrm>
            <a:off x="5368925" y="41036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p[7:4]</a:t>
            </a:r>
          </a:p>
        </p:txBody>
      </p:sp>
      <p:sp>
        <p:nvSpPr>
          <p:cNvPr id="48145" name="Rectangle 17"/>
          <p:cNvSpPr>
            <a:spLocks noChangeArrowheads="1"/>
          </p:cNvSpPr>
          <p:nvPr/>
        </p:nvSpPr>
        <p:spPr bwMode="auto">
          <a:xfrm>
            <a:off x="4811713" y="31019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a:t>
            </a:r>
          </a:p>
        </p:txBody>
      </p:sp>
      <p:sp>
        <p:nvSpPr>
          <p:cNvPr id="48146" name="Rectangle 18"/>
          <p:cNvSpPr>
            <a:spLocks noChangeArrowheads="1"/>
          </p:cNvSpPr>
          <p:nvPr/>
        </p:nvSpPr>
        <p:spPr bwMode="auto">
          <a:xfrm>
            <a:off x="4264025" y="41036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g[11:8]</a:t>
            </a:r>
          </a:p>
        </p:txBody>
      </p:sp>
      <p:sp>
        <p:nvSpPr>
          <p:cNvPr id="48147" name="Rectangle 19"/>
          <p:cNvSpPr>
            <a:spLocks noChangeArrowheads="1"/>
          </p:cNvSpPr>
          <p:nvPr/>
        </p:nvSpPr>
        <p:spPr bwMode="auto">
          <a:xfrm>
            <a:off x="3457575" y="41036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p[11:8]</a:t>
            </a:r>
          </a:p>
        </p:txBody>
      </p:sp>
      <p:sp>
        <p:nvSpPr>
          <p:cNvPr id="48148" name="Rectangle 20"/>
          <p:cNvSpPr>
            <a:spLocks noChangeArrowheads="1"/>
          </p:cNvSpPr>
          <p:nvPr/>
        </p:nvSpPr>
        <p:spPr bwMode="auto">
          <a:xfrm>
            <a:off x="2887663" y="3101975"/>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c12</a:t>
            </a:r>
          </a:p>
        </p:txBody>
      </p:sp>
      <p:sp>
        <p:nvSpPr>
          <p:cNvPr id="48149" name="Rectangle 21"/>
          <p:cNvSpPr>
            <a:spLocks noChangeArrowheads="1"/>
          </p:cNvSpPr>
          <p:nvPr/>
        </p:nvSpPr>
        <p:spPr bwMode="auto">
          <a:xfrm>
            <a:off x="6715125" y="4838700"/>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c[4:1]</a:t>
            </a:r>
          </a:p>
        </p:txBody>
      </p:sp>
      <p:sp>
        <p:nvSpPr>
          <p:cNvPr id="48150" name="Rectangle 22"/>
          <p:cNvSpPr>
            <a:spLocks noChangeArrowheads="1"/>
          </p:cNvSpPr>
          <p:nvPr/>
        </p:nvSpPr>
        <p:spPr bwMode="auto">
          <a:xfrm>
            <a:off x="2301875" y="4103688"/>
            <a:ext cx="963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g[15:12]</a:t>
            </a:r>
          </a:p>
        </p:txBody>
      </p:sp>
      <p:sp>
        <p:nvSpPr>
          <p:cNvPr id="48151" name="Rectangle 23"/>
          <p:cNvSpPr>
            <a:spLocks noChangeArrowheads="1"/>
          </p:cNvSpPr>
          <p:nvPr/>
        </p:nvSpPr>
        <p:spPr bwMode="auto">
          <a:xfrm>
            <a:off x="1393825" y="4103688"/>
            <a:ext cx="963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p[15:12]</a:t>
            </a:r>
          </a:p>
        </p:txBody>
      </p:sp>
      <p:sp>
        <p:nvSpPr>
          <p:cNvPr id="48152" name="Line 24"/>
          <p:cNvSpPr>
            <a:spLocks noChangeShapeType="1"/>
          </p:cNvSpPr>
          <p:nvPr/>
        </p:nvSpPr>
        <p:spPr bwMode="auto">
          <a:xfrm flipV="1">
            <a:off x="1841500"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3" name="Line 25"/>
          <p:cNvSpPr>
            <a:spLocks noChangeShapeType="1"/>
          </p:cNvSpPr>
          <p:nvPr/>
        </p:nvSpPr>
        <p:spPr bwMode="auto">
          <a:xfrm flipV="1">
            <a:off x="2533650"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4" name="Line 26"/>
          <p:cNvSpPr>
            <a:spLocks noChangeShapeType="1"/>
          </p:cNvSpPr>
          <p:nvPr/>
        </p:nvSpPr>
        <p:spPr bwMode="auto">
          <a:xfrm flipV="1">
            <a:off x="1331913" y="3654425"/>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5" name="Line 27"/>
          <p:cNvSpPr>
            <a:spLocks noChangeShapeType="1"/>
          </p:cNvSpPr>
          <p:nvPr/>
        </p:nvSpPr>
        <p:spPr bwMode="auto">
          <a:xfrm flipV="1">
            <a:off x="3240088" y="36528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6" name="Line 28"/>
          <p:cNvSpPr>
            <a:spLocks noChangeShapeType="1"/>
          </p:cNvSpPr>
          <p:nvPr/>
        </p:nvSpPr>
        <p:spPr bwMode="auto">
          <a:xfrm flipV="1">
            <a:off x="5133975" y="36528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7" name="Line 29"/>
          <p:cNvSpPr>
            <a:spLocks noChangeShapeType="1"/>
          </p:cNvSpPr>
          <p:nvPr/>
        </p:nvSpPr>
        <p:spPr bwMode="auto">
          <a:xfrm flipV="1">
            <a:off x="7029450" y="36528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8" name="Line 30"/>
          <p:cNvSpPr>
            <a:spLocks noChangeShapeType="1"/>
          </p:cNvSpPr>
          <p:nvPr/>
        </p:nvSpPr>
        <p:spPr bwMode="auto">
          <a:xfrm flipV="1">
            <a:off x="3817938" y="37131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59" name="Line 31"/>
          <p:cNvSpPr>
            <a:spLocks noChangeShapeType="1"/>
          </p:cNvSpPr>
          <p:nvPr/>
        </p:nvSpPr>
        <p:spPr bwMode="auto">
          <a:xfrm flipV="1">
            <a:off x="4518025" y="37131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0" name="Line 32"/>
          <p:cNvSpPr>
            <a:spLocks noChangeShapeType="1"/>
          </p:cNvSpPr>
          <p:nvPr/>
        </p:nvSpPr>
        <p:spPr bwMode="auto">
          <a:xfrm flipV="1">
            <a:off x="3735388" y="38369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1" name="Line 33"/>
          <p:cNvSpPr>
            <a:spLocks noChangeShapeType="1"/>
          </p:cNvSpPr>
          <p:nvPr/>
        </p:nvSpPr>
        <p:spPr bwMode="auto">
          <a:xfrm flipV="1">
            <a:off x="4427538" y="38369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2" name="Line 34"/>
          <p:cNvSpPr>
            <a:spLocks noChangeShapeType="1"/>
          </p:cNvSpPr>
          <p:nvPr/>
        </p:nvSpPr>
        <p:spPr bwMode="auto">
          <a:xfrm flipV="1">
            <a:off x="5711825"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3" name="Line 35"/>
          <p:cNvSpPr>
            <a:spLocks noChangeShapeType="1"/>
          </p:cNvSpPr>
          <p:nvPr/>
        </p:nvSpPr>
        <p:spPr bwMode="auto">
          <a:xfrm flipV="1">
            <a:off x="6411913"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4" name="Line 36"/>
          <p:cNvSpPr>
            <a:spLocks noChangeShapeType="1"/>
          </p:cNvSpPr>
          <p:nvPr/>
        </p:nvSpPr>
        <p:spPr bwMode="auto">
          <a:xfrm flipV="1">
            <a:off x="5629275"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5" name="Line 37"/>
          <p:cNvSpPr>
            <a:spLocks noChangeShapeType="1"/>
          </p:cNvSpPr>
          <p:nvPr/>
        </p:nvSpPr>
        <p:spPr bwMode="auto">
          <a:xfrm flipV="1">
            <a:off x="6321425"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6" name="Line 38"/>
          <p:cNvSpPr>
            <a:spLocks noChangeShapeType="1"/>
          </p:cNvSpPr>
          <p:nvPr/>
        </p:nvSpPr>
        <p:spPr bwMode="auto">
          <a:xfrm flipV="1">
            <a:off x="7632700"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7" name="Line 39"/>
          <p:cNvSpPr>
            <a:spLocks noChangeShapeType="1"/>
          </p:cNvSpPr>
          <p:nvPr/>
        </p:nvSpPr>
        <p:spPr bwMode="auto">
          <a:xfrm flipV="1">
            <a:off x="8332788"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8" name="Line 40"/>
          <p:cNvSpPr>
            <a:spLocks noChangeShapeType="1"/>
          </p:cNvSpPr>
          <p:nvPr/>
        </p:nvSpPr>
        <p:spPr bwMode="auto">
          <a:xfrm flipV="1">
            <a:off x="7550150"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9" name="Line 41"/>
          <p:cNvSpPr>
            <a:spLocks noChangeShapeType="1"/>
          </p:cNvSpPr>
          <p:nvPr/>
        </p:nvSpPr>
        <p:spPr bwMode="auto">
          <a:xfrm flipV="1">
            <a:off x="8242300"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48170" name="AutoShape 42"/>
          <p:cNvCxnSpPr>
            <a:cxnSpLocks noChangeShapeType="1"/>
            <a:stCxn id="48135" idx="1"/>
          </p:cNvCxnSpPr>
          <p:nvPr/>
        </p:nvCxnSpPr>
        <p:spPr bwMode="auto">
          <a:xfrm rot="10800000" flipV="1">
            <a:off x="3333750" y="3419475"/>
            <a:ext cx="214313" cy="145891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8171" name="AutoShape 43"/>
          <p:cNvCxnSpPr>
            <a:cxnSpLocks noChangeShapeType="1"/>
            <a:stCxn id="48136" idx="1"/>
          </p:cNvCxnSpPr>
          <p:nvPr/>
        </p:nvCxnSpPr>
        <p:spPr bwMode="auto">
          <a:xfrm rot="10800000" flipV="1">
            <a:off x="5214938" y="3417888"/>
            <a:ext cx="223837" cy="14605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8172" name="AutoShape 44"/>
          <p:cNvCxnSpPr>
            <a:cxnSpLocks noChangeShapeType="1"/>
            <a:stCxn id="48137" idx="1"/>
          </p:cNvCxnSpPr>
          <p:nvPr/>
        </p:nvCxnSpPr>
        <p:spPr bwMode="auto">
          <a:xfrm rot="10800000" flipV="1">
            <a:off x="7096125" y="3417888"/>
            <a:ext cx="242888" cy="14605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8173" name="Rectangle 45"/>
          <p:cNvSpPr>
            <a:spLocks noChangeArrowheads="1"/>
          </p:cNvSpPr>
          <p:nvPr/>
        </p:nvSpPr>
        <p:spPr bwMode="auto">
          <a:xfrm>
            <a:off x="4835525" y="4840288"/>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c[8:5]</a:t>
            </a:r>
          </a:p>
        </p:txBody>
      </p:sp>
      <p:sp>
        <p:nvSpPr>
          <p:cNvPr id="48174" name="Rectangle 46"/>
          <p:cNvSpPr>
            <a:spLocks noChangeArrowheads="1"/>
          </p:cNvSpPr>
          <p:nvPr/>
        </p:nvSpPr>
        <p:spPr bwMode="auto">
          <a:xfrm>
            <a:off x="2890838" y="4841875"/>
            <a:ext cx="83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c[12:9]</a:t>
            </a:r>
          </a:p>
        </p:txBody>
      </p:sp>
      <p:sp>
        <p:nvSpPr>
          <p:cNvPr id="48175" name="Rectangle 47"/>
          <p:cNvSpPr>
            <a:spLocks noChangeArrowheads="1"/>
          </p:cNvSpPr>
          <p:nvPr/>
        </p:nvSpPr>
        <p:spPr bwMode="auto">
          <a:xfrm>
            <a:off x="919163" y="4843463"/>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c[16:13]</a:t>
            </a:r>
          </a:p>
        </p:txBody>
      </p:sp>
      <p:sp>
        <p:nvSpPr>
          <p:cNvPr id="48176" name="Oval 48"/>
          <p:cNvSpPr>
            <a:spLocks noChangeArrowheads="1"/>
          </p:cNvSpPr>
          <p:nvPr/>
        </p:nvSpPr>
        <p:spPr bwMode="auto">
          <a:xfrm>
            <a:off x="1473200"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77" name="Oval 49"/>
          <p:cNvSpPr>
            <a:spLocks noChangeArrowheads="1"/>
          </p:cNvSpPr>
          <p:nvPr/>
        </p:nvSpPr>
        <p:spPr bwMode="auto">
          <a:xfrm>
            <a:off x="1879600"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78" name="Oval 50"/>
          <p:cNvSpPr>
            <a:spLocks noChangeArrowheads="1"/>
          </p:cNvSpPr>
          <p:nvPr/>
        </p:nvSpPr>
        <p:spPr bwMode="auto">
          <a:xfrm>
            <a:off x="2298700" y="5888038"/>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79" name="Oval 51"/>
          <p:cNvSpPr>
            <a:spLocks noChangeArrowheads="1"/>
          </p:cNvSpPr>
          <p:nvPr/>
        </p:nvSpPr>
        <p:spPr bwMode="auto">
          <a:xfrm>
            <a:off x="2730500"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0" name="Oval 52"/>
          <p:cNvSpPr>
            <a:spLocks noChangeArrowheads="1"/>
          </p:cNvSpPr>
          <p:nvPr/>
        </p:nvSpPr>
        <p:spPr bwMode="auto">
          <a:xfrm>
            <a:off x="3387725"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1" name="Oval 53"/>
          <p:cNvSpPr>
            <a:spLocks noChangeArrowheads="1"/>
          </p:cNvSpPr>
          <p:nvPr/>
        </p:nvSpPr>
        <p:spPr bwMode="auto">
          <a:xfrm>
            <a:off x="3794125"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2" name="Oval 54"/>
          <p:cNvSpPr>
            <a:spLocks noChangeArrowheads="1"/>
          </p:cNvSpPr>
          <p:nvPr/>
        </p:nvSpPr>
        <p:spPr bwMode="auto">
          <a:xfrm>
            <a:off x="4213225" y="5888038"/>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3" name="Oval 55"/>
          <p:cNvSpPr>
            <a:spLocks noChangeArrowheads="1"/>
          </p:cNvSpPr>
          <p:nvPr/>
        </p:nvSpPr>
        <p:spPr bwMode="auto">
          <a:xfrm>
            <a:off x="4645025"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4" name="Oval 56"/>
          <p:cNvSpPr>
            <a:spLocks noChangeArrowheads="1"/>
          </p:cNvSpPr>
          <p:nvPr/>
        </p:nvSpPr>
        <p:spPr bwMode="auto">
          <a:xfrm>
            <a:off x="5281613"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5" name="Oval 57"/>
          <p:cNvSpPr>
            <a:spLocks noChangeArrowheads="1"/>
          </p:cNvSpPr>
          <p:nvPr/>
        </p:nvSpPr>
        <p:spPr bwMode="auto">
          <a:xfrm>
            <a:off x="5688013"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6" name="Oval 58"/>
          <p:cNvSpPr>
            <a:spLocks noChangeArrowheads="1"/>
          </p:cNvSpPr>
          <p:nvPr/>
        </p:nvSpPr>
        <p:spPr bwMode="auto">
          <a:xfrm>
            <a:off x="6107113" y="5888038"/>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7" name="Oval 59"/>
          <p:cNvSpPr>
            <a:spLocks noChangeArrowheads="1"/>
          </p:cNvSpPr>
          <p:nvPr/>
        </p:nvSpPr>
        <p:spPr bwMode="auto">
          <a:xfrm>
            <a:off x="6538913"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8" name="Oval 60"/>
          <p:cNvSpPr>
            <a:spLocks noChangeArrowheads="1"/>
          </p:cNvSpPr>
          <p:nvPr/>
        </p:nvSpPr>
        <p:spPr bwMode="auto">
          <a:xfrm>
            <a:off x="7196138"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9" name="Oval 61"/>
          <p:cNvSpPr>
            <a:spLocks noChangeArrowheads="1"/>
          </p:cNvSpPr>
          <p:nvPr/>
        </p:nvSpPr>
        <p:spPr bwMode="auto">
          <a:xfrm>
            <a:off x="7602538"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90" name="Oval 62"/>
          <p:cNvSpPr>
            <a:spLocks noChangeArrowheads="1"/>
          </p:cNvSpPr>
          <p:nvPr/>
        </p:nvSpPr>
        <p:spPr bwMode="auto">
          <a:xfrm>
            <a:off x="8021638" y="5888038"/>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91" name="Oval 63"/>
          <p:cNvSpPr>
            <a:spLocks noChangeArrowheads="1"/>
          </p:cNvSpPr>
          <p:nvPr/>
        </p:nvSpPr>
        <p:spPr bwMode="auto">
          <a:xfrm>
            <a:off x="8453438"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cxnSp>
        <p:nvCxnSpPr>
          <p:cNvPr id="48192" name="AutoShape 64"/>
          <p:cNvCxnSpPr>
            <a:cxnSpLocks noChangeShapeType="1"/>
            <a:stCxn id="48175" idx="2"/>
          </p:cNvCxnSpPr>
          <p:nvPr/>
        </p:nvCxnSpPr>
        <p:spPr bwMode="auto">
          <a:xfrm flipH="1">
            <a:off x="949325" y="5180013"/>
            <a:ext cx="446088"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3" name="AutoShape 65"/>
          <p:cNvCxnSpPr>
            <a:cxnSpLocks noChangeShapeType="1"/>
            <a:stCxn id="48175" idx="2"/>
          </p:cNvCxnSpPr>
          <p:nvPr/>
        </p:nvCxnSpPr>
        <p:spPr bwMode="auto">
          <a:xfrm>
            <a:off x="1395413" y="5180013"/>
            <a:ext cx="217487"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4" name="AutoShape 66"/>
          <p:cNvCxnSpPr>
            <a:cxnSpLocks noChangeShapeType="1"/>
            <a:stCxn id="48175" idx="2"/>
          </p:cNvCxnSpPr>
          <p:nvPr/>
        </p:nvCxnSpPr>
        <p:spPr bwMode="auto">
          <a:xfrm>
            <a:off x="1395413" y="5180013"/>
            <a:ext cx="623887"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5" name="AutoShape 67"/>
          <p:cNvCxnSpPr>
            <a:cxnSpLocks noChangeShapeType="1"/>
            <a:stCxn id="48175" idx="2"/>
          </p:cNvCxnSpPr>
          <p:nvPr/>
        </p:nvCxnSpPr>
        <p:spPr bwMode="auto">
          <a:xfrm>
            <a:off x="1395413" y="5180013"/>
            <a:ext cx="1042987" cy="62547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6" name="AutoShape 68"/>
          <p:cNvCxnSpPr>
            <a:cxnSpLocks noChangeShapeType="1"/>
            <a:stCxn id="48174" idx="2"/>
          </p:cNvCxnSpPr>
          <p:nvPr/>
        </p:nvCxnSpPr>
        <p:spPr bwMode="auto">
          <a:xfrm flipH="1">
            <a:off x="2871788" y="5178425"/>
            <a:ext cx="439737"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7" name="AutoShape 69"/>
          <p:cNvCxnSpPr>
            <a:cxnSpLocks noChangeShapeType="1"/>
            <a:stCxn id="48174" idx="2"/>
          </p:cNvCxnSpPr>
          <p:nvPr/>
        </p:nvCxnSpPr>
        <p:spPr bwMode="auto">
          <a:xfrm>
            <a:off x="3311525" y="5178425"/>
            <a:ext cx="217488"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8" name="AutoShape 70"/>
          <p:cNvCxnSpPr>
            <a:cxnSpLocks noChangeShapeType="1"/>
            <a:stCxn id="48174" idx="2"/>
          </p:cNvCxnSpPr>
          <p:nvPr/>
        </p:nvCxnSpPr>
        <p:spPr bwMode="auto">
          <a:xfrm>
            <a:off x="3311525" y="5178425"/>
            <a:ext cx="623888"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9" name="AutoShape 71"/>
          <p:cNvCxnSpPr>
            <a:cxnSpLocks noChangeShapeType="1"/>
            <a:stCxn id="48174" idx="2"/>
          </p:cNvCxnSpPr>
          <p:nvPr/>
        </p:nvCxnSpPr>
        <p:spPr bwMode="auto">
          <a:xfrm>
            <a:off x="3311525" y="5178425"/>
            <a:ext cx="1042988" cy="62706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0" name="AutoShape 72"/>
          <p:cNvCxnSpPr>
            <a:cxnSpLocks noChangeShapeType="1"/>
            <a:stCxn id="48173" idx="2"/>
          </p:cNvCxnSpPr>
          <p:nvPr/>
        </p:nvCxnSpPr>
        <p:spPr bwMode="auto">
          <a:xfrm flipH="1">
            <a:off x="4784725" y="5176838"/>
            <a:ext cx="414338"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1" name="AutoShape 73"/>
          <p:cNvCxnSpPr>
            <a:cxnSpLocks noChangeShapeType="1"/>
            <a:stCxn id="48173" idx="2"/>
          </p:cNvCxnSpPr>
          <p:nvPr/>
        </p:nvCxnSpPr>
        <p:spPr bwMode="auto">
          <a:xfrm>
            <a:off x="5199063" y="5176838"/>
            <a:ext cx="222250"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2" name="AutoShape 74"/>
          <p:cNvCxnSpPr>
            <a:cxnSpLocks noChangeShapeType="1"/>
            <a:stCxn id="48173" idx="2"/>
          </p:cNvCxnSpPr>
          <p:nvPr/>
        </p:nvCxnSpPr>
        <p:spPr bwMode="auto">
          <a:xfrm>
            <a:off x="5199063" y="5176838"/>
            <a:ext cx="628650"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3" name="AutoShape 75"/>
          <p:cNvCxnSpPr>
            <a:cxnSpLocks noChangeShapeType="1"/>
            <a:stCxn id="48173" idx="2"/>
          </p:cNvCxnSpPr>
          <p:nvPr/>
        </p:nvCxnSpPr>
        <p:spPr bwMode="auto">
          <a:xfrm>
            <a:off x="5199063" y="5176838"/>
            <a:ext cx="1047750"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4" name="AutoShape 76"/>
          <p:cNvCxnSpPr>
            <a:cxnSpLocks noChangeShapeType="1"/>
            <a:stCxn id="48149" idx="2"/>
          </p:cNvCxnSpPr>
          <p:nvPr/>
        </p:nvCxnSpPr>
        <p:spPr bwMode="auto">
          <a:xfrm flipH="1">
            <a:off x="6678613" y="5175250"/>
            <a:ext cx="400050"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5" name="AutoShape 77"/>
          <p:cNvCxnSpPr>
            <a:cxnSpLocks noChangeShapeType="1"/>
            <a:stCxn id="48149" idx="2"/>
          </p:cNvCxnSpPr>
          <p:nvPr/>
        </p:nvCxnSpPr>
        <p:spPr bwMode="auto">
          <a:xfrm>
            <a:off x="7078663" y="5175250"/>
            <a:ext cx="257175"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6" name="AutoShape 78"/>
          <p:cNvCxnSpPr>
            <a:cxnSpLocks noChangeShapeType="1"/>
            <a:stCxn id="48149" idx="2"/>
          </p:cNvCxnSpPr>
          <p:nvPr/>
        </p:nvCxnSpPr>
        <p:spPr bwMode="auto">
          <a:xfrm>
            <a:off x="7078663" y="5175250"/>
            <a:ext cx="663575"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7" name="AutoShape 79"/>
          <p:cNvCxnSpPr>
            <a:cxnSpLocks noChangeShapeType="1"/>
            <a:stCxn id="48149" idx="2"/>
          </p:cNvCxnSpPr>
          <p:nvPr/>
        </p:nvCxnSpPr>
        <p:spPr bwMode="auto">
          <a:xfrm>
            <a:off x="7078663" y="5175250"/>
            <a:ext cx="1082675" cy="630238"/>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8" name="AutoShape 80"/>
          <p:cNvCxnSpPr>
            <a:cxnSpLocks noChangeShapeType="1"/>
            <a:stCxn id="48139" idx="2"/>
          </p:cNvCxnSpPr>
          <p:nvPr/>
        </p:nvCxnSpPr>
        <p:spPr bwMode="auto">
          <a:xfrm flipH="1">
            <a:off x="8593138" y="3438525"/>
            <a:ext cx="176212" cy="23685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09361" name="Rectangle 81"/>
          <p:cNvSpPr>
            <a:spLocks noChangeArrowheads="1"/>
          </p:cNvSpPr>
          <p:nvPr/>
        </p:nvSpPr>
        <p:spPr bwMode="auto">
          <a:xfrm>
            <a:off x="4478338" y="14017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grpSp>
        <p:nvGrpSpPr>
          <p:cNvPr id="2" name="Group 82"/>
          <p:cNvGrpSpPr>
            <a:grpSpLocks/>
          </p:cNvGrpSpPr>
          <p:nvPr/>
        </p:nvGrpSpPr>
        <p:grpSpPr bwMode="auto">
          <a:xfrm>
            <a:off x="2266950" y="1716088"/>
            <a:ext cx="6502400" cy="1389062"/>
            <a:chOff x="1428" y="1305"/>
            <a:chExt cx="4096" cy="875"/>
          </a:xfrm>
        </p:grpSpPr>
        <p:cxnSp>
          <p:nvCxnSpPr>
            <p:cNvPr id="48247" name="AutoShape 83"/>
            <p:cNvCxnSpPr>
              <a:cxnSpLocks noChangeShapeType="1"/>
              <a:stCxn id="48139" idx="0"/>
              <a:endCxn id="609361" idx="3"/>
            </p:cNvCxnSpPr>
            <p:nvPr/>
          </p:nvCxnSpPr>
          <p:spPr bwMode="auto">
            <a:xfrm flipH="1" flipV="1">
              <a:off x="3603" y="1305"/>
              <a:ext cx="1921" cy="87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8" name="AutoShape 84"/>
            <p:cNvCxnSpPr>
              <a:cxnSpLocks noChangeShapeType="1"/>
            </p:cNvCxnSpPr>
            <p:nvPr/>
          </p:nvCxnSpPr>
          <p:spPr bwMode="auto">
            <a:xfrm flipV="1">
              <a:off x="1428" y="1502"/>
              <a:ext cx="1784" cy="67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9" name="AutoShape 85"/>
            <p:cNvCxnSpPr>
              <a:cxnSpLocks noChangeShapeType="1"/>
            </p:cNvCxnSpPr>
            <p:nvPr/>
          </p:nvCxnSpPr>
          <p:spPr bwMode="auto">
            <a:xfrm flipV="1">
              <a:off x="2626" y="1502"/>
              <a:ext cx="586" cy="67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0" name="AutoShape 86"/>
            <p:cNvCxnSpPr>
              <a:cxnSpLocks noChangeShapeType="1"/>
            </p:cNvCxnSpPr>
            <p:nvPr/>
          </p:nvCxnSpPr>
          <p:spPr bwMode="auto">
            <a:xfrm flipH="1" flipV="1">
              <a:off x="3212" y="1502"/>
              <a:ext cx="605" cy="67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1" name="AutoShape 87"/>
            <p:cNvCxnSpPr>
              <a:cxnSpLocks noChangeShapeType="1"/>
            </p:cNvCxnSpPr>
            <p:nvPr/>
          </p:nvCxnSpPr>
          <p:spPr bwMode="auto">
            <a:xfrm flipH="1" flipV="1">
              <a:off x="3212" y="1502"/>
              <a:ext cx="1802" cy="67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 name="Group 88"/>
          <p:cNvGrpSpPr>
            <a:grpSpLocks/>
          </p:cNvGrpSpPr>
          <p:nvPr/>
        </p:nvGrpSpPr>
        <p:grpSpPr bwMode="auto">
          <a:xfrm>
            <a:off x="1924050" y="2813050"/>
            <a:ext cx="6437313" cy="344488"/>
            <a:chOff x="1212" y="1772"/>
            <a:chExt cx="4055" cy="217"/>
          </a:xfrm>
        </p:grpSpPr>
        <p:sp>
          <p:nvSpPr>
            <p:cNvPr id="48243" name="Rectangle 89"/>
            <p:cNvSpPr>
              <a:spLocks noChangeArrowheads="1"/>
            </p:cNvSpPr>
            <p:nvPr/>
          </p:nvSpPr>
          <p:spPr bwMode="auto">
            <a:xfrm>
              <a:off x="1212" y="1772"/>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P3, G3</a:t>
              </a:r>
            </a:p>
          </p:txBody>
        </p:sp>
        <p:sp>
          <p:nvSpPr>
            <p:cNvPr id="48244" name="Rectangle 90"/>
            <p:cNvSpPr>
              <a:spLocks noChangeArrowheads="1"/>
            </p:cNvSpPr>
            <p:nvPr/>
          </p:nvSpPr>
          <p:spPr bwMode="auto">
            <a:xfrm>
              <a:off x="2396" y="1776"/>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P2, G2</a:t>
              </a:r>
            </a:p>
          </p:txBody>
        </p:sp>
        <p:sp>
          <p:nvSpPr>
            <p:cNvPr id="48245" name="Rectangle 91"/>
            <p:cNvSpPr>
              <a:spLocks noChangeArrowheads="1"/>
            </p:cNvSpPr>
            <p:nvPr/>
          </p:nvSpPr>
          <p:spPr bwMode="auto">
            <a:xfrm>
              <a:off x="3567" y="1777"/>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 G1</a:t>
              </a:r>
            </a:p>
          </p:txBody>
        </p:sp>
        <p:sp>
          <p:nvSpPr>
            <p:cNvPr id="48246" name="Rectangle 92"/>
            <p:cNvSpPr>
              <a:spLocks noChangeArrowheads="1"/>
            </p:cNvSpPr>
            <p:nvPr/>
          </p:nvSpPr>
          <p:spPr bwMode="auto">
            <a:xfrm>
              <a:off x="4752" y="1772"/>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P0, G0</a:t>
              </a:r>
            </a:p>
          </p:txBody>
        </p:sp>
      </p:grpSp>
      <p:grpSp>
        <p:nvGrpSpPr>
          <p:cNvPr id="4" name="Group 93"/>
          <p:cNvGrpSpPr>
            <a:grpSpLocks/>
          </p:cNvGrpSpPr>
          <p:nvPr/>
        </p:nvGrpSpPr>
        <p:grpSpPr bwMode="auto">
          <a:xfrm>
            <a:off x="1035050" y="2030413"/>
            <a:ext cx="5645150" cy="1389062"/>
            <a:chOff x="652" y="1503"/>
            <a:chExt cx="3556" cy="875"/>
          </a:xfrm>
        </p:grpSpPr>
        <p:cxnSp>
          <p:nvCxnSpPr>
            <p:cNvPr id="48239" name="AutoShape 94"/>
            <p:cNvCxnSpPr>
              <a:cxnSpLocks noChangeShapeType="1"/>
              <a:endCxn id="48131" idx="3"/>
            </p:cNvCxnSpPr>
            <p:nvPr/>
          </p:nvCxnSpPr>
          <p:spPr bwMode="auto">
            <a:xfrm rot="5400000">
              <a:off x="1703" y="1619"/>
              <a:ext cx="875" cy="644"/>
            </a:xfrm>
            <a:prstGeom prst="curvedConnector2">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40" name="AutoShape 95"/>
            <p:cNvCxnSpPr>
              <a:cxnSpLocks noChangeShapeType="1"/>
              <a:endCxn id="48135" idx="3"/>
            </p:cNvCxnSpPr>
            <p:nvPr/>
          </p:nvCxnSpPr>
          <p:spPr bwMode="auto">
            <a:xfrm rot="16200000" flipH="1">
              <a:off x="2302" y="1664"/>
              <a:ext cx="875" cy="554"/>
            </a:xfrm>
            <a:prstGeom prst="curvedConnector4">
              <a:avLst>
                <a:gd name="adj1" fmla="val 38630"/>
                <a:gd name="adj2" fmla="val 12599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41" name="AutoShape 96"/>
            <p:cNvCxnSpPr>
              <a:cxnSpLocks noChangeShapeType="1"/>
              <a:endCxn id="48136" idx="3"/>
            </p:cNvCxnSpPr>
            <p:nvPr/>
          </p:nvCxnSpPr>
          <p:spPr bwMode="auto">
            <a:xfrm rot="16200000" flipH="1">
              <a:off x="2899" y="1067"/>
              <a:ext cx="874" cy="1745"/>
            </a:xfrm>
            <a:prstGeom prst="curvedConnector4">
              <a:avLst>
                <a:gd name="adj1" fmla="val 38560"/>
                <a:gd name="adj2" fmla="val 108250"/>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42" name="AutoShape 97"/>
            <p:cNvCxnSpPr>
              <a:cxnSpLocks noChangeShapeType="1"/>
            </p:cNvCxnSpPr>
            <p:nvPr/>
          </p:nvCxnSpPr>
          <p:spPr bwMode="auto">
            <a:xfrm rot="5400000">
              <a:off x="1124" y="1031"/>
              <a:ext cx="868" cy="1811"/>
            </a:xfrm>
            <a:prstGeom prst="curvedConnector3">
              <a:avLst>
                <a:gd name="adj1" fmla="val 49884"/>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cxnSp>
        <p:nvCxnSpPr>
          <p:cNvPr id="609378" name="AutoShape 98"/>
          <p:cNvCxnSpPr>
            <a:cxnSpLocks noChangeShapeType="1"/>
            <a:stCxn id="609361" idx="1"/>
          </p:cNvCxnSpPr>
          <p:nvPr/>
        </p:nvCxnSpPr>
        <p:spPr bwMode="auto">
          <a:xfrm rot="10800000" flipV="1">
            <a:off x="3910013" y="1716088"/>
            <a:ext cx="568325" cy="312737"/>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sp>
        <p:nvSpPr>
          <p:cNvPr id="609379" name="Rectangle 99"/>
          <p:cNvSpPr>
            <a:spLocks noChangeArrowheads="1"/>
          </p:cNvSpPr>
          <p:nvPr/>
        </p:nvSpPr>
        <p:spPr bwMode="auto">
          <a:xfrm>
            <a:off x="3394075" y="1381125"/>
            <a:ext cx="760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C[4:0]</a:t>
            </a:r>
          </a:p>
        </p:txBody>
      </p:sp>
      <p:grpSp>
        <p:nvGrpSpPr>
          <p:cNvPr id="5" name="Group 100"/>
          <p:cNvGrpSpPr>
            <a:grpSpLocks/>
          </p:cNvGrpSpPr>
          <p:nvPr/>
        </p:nvGrpSpPr>
        <p:grpSpPr bwMode="auto">
          <a:xfrm>
            <a:off x="1404938" y="3417888"/>
            <a:ext cx="5934075" cy="1789112"/>
            <a:chOff x="885" y="2153"/>
            <a:chExt cx="3738" cy="1127"/>
          </a:xfrm>
        </p:grpSpPr>
        <p:cxnSp>
          <p:nvCxnSpPr>
            <p:cNvPr id="48235" name="AutoShape 101"/>
            <p:cNvCxnSpPr>
              <a:cxnSpLocks noChangeShapeType="1"/>
              <a:stCxn id="48131" idx="1"/>
            </p:cNvCxnSpPr>
            <p:nvPr/>
          </p:nvCxnSpPr>
          <p:spPr bwMode="auto">
            <a:xfrm rot="10800000" flipV="1">
              <a:off x="885" y="2154"/>
              <a:ext cx="152" cy="1126"/>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cxnSp>
          <p:nvCxnSpPr>
            <p:cNvPr id="48236" name="AutoShape 102"/>
            <p:cNvCxnSpPr>
              <a:cxnSpLocks noChangeShapeType="1"/>
              <a:stCxn id="48135" idx="1"/>
            </p:cNvCxnSpPr>
            <p:nvPr/>
          </p:nvCxnSpPr>
          <p:spPr bwMode="auto">
            <a:xfrm rot="10800000" flipV="1">
              <a:off x="2096" y="2154"/>
              <a:ext cx="139" cy="1125"/>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cxnSp>
          <p:nvCxnSpPr>
            <p:cNvPr id="48237" name="AutoShape 103"/>
            <p:cNvCxnSpPr>
              <a:cxnSpLocks noChangeShapeType="1"/>
              <a:stCxn id="48136" idx="1"/>
            </p:cNvCxnSpPr>
            <p:nvPr/>
          </p:nvCxnSpPr>
          <p:spPr bwMode="auto">
            <a:xfrm rot="10800000" flipV="1">
              <a:off x="3281" y="2153"/>
              <a:ext cx="145" cy="1127"/>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cxnSp>
          <p:nvCxnSpPr>
            <p:cNvPr id="48238" name="AutoShape 104"/>
            <p:cNvCxnSpPr>
              <a:cxnSpLocks noChangeShapeType="1"/>
              <a:stCxn id="48137" idx="1"/>
            </p:cNvCxnSpPr>
            <p:nvPr/>
          </p:nvCxnSpPr>
          <p:spPr bwMode="auto">
            <a:xfrm rot="10800000" flipV="1">
              <a:off x="4466" y="2153"/>
              <a:ext cx="157" cy="1126"/>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grpSp>
      <p:sp>
        <p:nvSpPr>
          <p:cNvPr id="48216" name="Oval 105"/>
          <p:cNvSpPr>
            <a:spLocks noChangeArrowheads="1"/>
          </p:cNvSpPr>
          <p:nvPr/>
        </p:nvSpPr>
        <p:spPr bwMode="auto">
          <a:xfrm>
            <a:off x="638175" y="59023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grpSp>
        <p:nvGrpSpPr>
          <p:cNvPr id="6" name="Group 106"/>
          <p:cNvGrpSpPr>
            <a:grpSpLocks/>
          </p:cNvGrpSpPr>
          <p:nvPr/>
        </p:nvGrpSpPr>
        <p:grpSpPr bwMode="auto">
          <a:xfrm>
            <a:off x="949325" y="5189538"/>
            <a:ext cx="7212013" cy="631825"/>
            <a:chOff x="598" y="3269"/>
            <a:chExt cx="4543" cy="398"/>
          </a:xfrm>
        </p:grpSpPr>
        <p:cxnSp>
          <p:nvCxnSpPr>
            <p:cNvPr id="48219" name="AutoShape 107"/>
            <p:cNvCxnSpPr>
              <a:cxnSpLocks noChangeShapeType="1"/>
            </p:cNvCxnSpPr>
            <p:nvPr/>
          </p:nvCxnSpPr>
          <p:spPr bwMode="auto">
            <a:xfrm flipH="1">
              <a:off x="598" y="3272"/>
              <a:ext cx="281"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0" name="AutoShape 108"/>
            <p:cNvCxnSpPr>
              <a:cxnSpLocks noChangeShapeType="1"/>
            </p:cNvCxnSpPr>
            <p:nvPr/>
          </p:nvCxnSpPr>
          <p:spPr bwMode="auto">
            <a:xfrm>
              <a:off x="879" y="3272"/>
              <a:ext cx="137"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1" name="AutoShape 109"/>
            <p:cNvCxnSpPr>
              <a:cxnSpLocks noChangeShapeType="1"/>
            </p:cNvCxnSpPr>
            <p:nvPr/>
          </p:nvCxnSpPr>
          <p:spPr bwMode="auto">
            <a:xfrm>
              <a:off x="879" y="3272"/>
              <a:ext cx="393"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2" name="AutoShape 110"/>
            <p:cNvCxnSpPr>
              <a:cxnSpLocks noChangeShapeType="1"/>
            </p:cNvCxnSpPr>
            <p:nvPr/>
          </p:nvCxnSpPr>
          <p:spPr bwMode="auto">
            <a:xfrm>
              <a:off x="879" y="3272"/>
              <a:ext cx="657" cy="394"/>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3" name="AutoShape 111"/>
            <p:cNvCxnSpPr>
              <a:cxnSpLocks noChangeShapeType="1"/>
            </p:cNvCxnSpPr>
            <p:nvPr/>
          </p:nvCxnSpPr>
          <p:spPr bwMode="auto">
            <a:xfrm flipH="1">
              <a:off x="1809" y="3271"/>
              <a:ext cx="277"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4" name="AutoShape 112"/>
            <p:cNvCxnSpPr>
              <a:cxnSpLocks noChangeShapeType="1"/>
            </p:cNvCxnSpPr>
            <p:nvPr/>
          </p:nvCxnSpPr>
          <p:spPr bwMode="auto">
            <a:xfrm>
              <a:off x="2086" y="3271"/>
              <a:ext cx="137"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5" name="AutoShape 113"/>
            <p:cNvCxnSpPr>
              <a:cxnSpLocks noChangeShapeType="1"/>
            </p:cNvCxnSpPr>
            <p:nvPr/>
          </p:nvCxnSpPr>
          <p:spPr bwMode="auto">
            <a:xfrm>
              <a:off x="2086" y="3271"/>
              <a:ext cx="393"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6" name="AutoShape 114"/>
            <p:cNvCxnSpPr>
              <a:cxnSpLocks noChangeShapeType="1"/>
            </p:cNvCxnSpPr>
            <p:nvPr/>
          </p:nvCxnSpPr>
          <p:spPr bwMode="auto">
            <a:xfrm>
              <a:off x="2086" y="3271"/>
              <a:ext cx="657"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7" name="AutoShape 115"/>
            <p:cNvCxnSpPr>
              <a:cxnSpLocks noChangeShapeType="1"/>
            </p:cNvCxnSpPr>
            <p:nvPr/>
          </p:nvCxnSpPr>
          <p:spPr bwMode="auto">
            <a:xfrm flipH="1">
              <a:off x="3014" y="3270"/>
              <a:ext cx="261"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8" name="AutoShape 116"/>
            <p:cNvCxnSpPr>
              <a:cxnSpLocks noChangeShapeType="1"/>
            </p:cNvCxnSpPr>
            <p:nvPr/>
          </p:nvCxnSpPr>
          <p:spPr bwMode="auto">
            <a:xfrm>
              <a:off x="3275" y="3270"/>
              <a:ext cx="140"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9" name="AutoShape 117"/>
            <p:cNvCxnSpPr>
              <a:cxnSpLocks noChangeShapeType="1"/>
            </p:cNvCxnSpPr>
            <p:nvPr/>
          </p:nvCxnSpPr>
          <p:spPr bwMode="auto">
            <a:xfrm>
              <a:off x="3275" y="3270"/>
              <a:ext cx="396"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0" name="AutoShape 118"/>
            <p:cNvCxnSpPr>
              <a:cxnSpLocks noChangeShapeType="1"/>
            </p:cNvCxnSpPr>
            <p:nvPr/>
          </p:nvCxnSpPr>
          <p:spPr bwMode="auto">
            <a:xfrm>
              <a:off x="3275" y="3270"/>
              <a:ext cx="660"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1" name="AutoShape 119"/>
            <p:cNvCxnSpPr>
              <a:cxnSpLocks noChangeShapeType="1"/>
            </p:cNvCxnSpPr>
            <p:nvPr/>
          </p:nvCxnSpPr>
          <p:spPr bwMode="auto">
            <a:xfrm flipH="1">
              <a:off x="4207" y="3269"/>
              <a:ext cx="252"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2" name="AutoShape 120"/>
            <p:cNvCxnSpPr>
              <a:cxnSpLocks noChangeShapeType="1"/>
            </p:cNvCxnSpPr>
            <p:nvPr/>
          </p:nvCxnSpPr>
          <p:spPr bwMode="auto">
            <a:xfrm>
              <a:off x="4459" y="3269"/>
              <a:ext cx="162"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3" name="AutoShape 121"/>
            <p:cNvCxnSpPr>
              <a:cxnSpLocks noChangeShapeType="1"/>
            </p:cNvCxnSpPr>
            <p:nvPr/>
          </p:nvCxnSpPr>
          <p:spPr bwMode="auto">
            <a:xfrm>
              <a:off x="4459" y="3269"/>
              <a:ext cx="418"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4" name="AutoShape 122"/>
            <p:cNvCxnSpPr>
              <a:cxnSpLocks noChangeShapeType="1"/>
            </p:cNvCxnSpPr>
            <p:nvPr/>
          </p:nvCxnSpPr>
          <p:spPr bwMode="auto">
            <a:xfrm>
              <a:off x="4459" y="3269"/>
              <a:ext cx="682"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sp>
        <p:nvSpPr>
          <p:cNvPr id="4821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D523F9DC-4057-4706-B079-7B104F0F16FA}" type="slidenum">
              <a:rPr lang="zh-TW" altLang="en-US" sz="1400" smtClean="0">
                <a:latin typeface="Arial" pitchFamily="34" charset="0"/>
              </a:rPr>
              <a:pPr/>
              <a:t>41</a:t>
            </a:fld>
            <a:endParaRPr lang="zh-TW" altLang="zh-TW" sz="1400"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09361"/>
                                        </p:tgtEl>
                                        <p:attrNameLst>
                                          <p:attrName>style.visibility</p:attrName>
                                        </p:attrNameLst>
                                      </p:cBhvr>
                                      <p:to>
                                        <p:strVal val="visible"/>
                                      </p:to>
                                    </p:set>
                                    <p:animEffect transition="in" filter="dissolve">
                                      <p:cBhvr>
                                        <p:cTn id="16" dur="500"/>
                                        <p:tgtEl>
                                          <p:spTgt spid="6093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609378"/>
                                        </p:tgtEl>
                                        <p:attrNameLst>
                                          <p:attrName>style.visibility</p:attrName>
                                        </p:attrNameLst>
                                      </p:cBhvr>
                                      <p:to>
                                        <p:strVal val="visible"/>
                                      </p:to>
                                    </p:set>
                                    <p:animEffect transition="in" filter="wipe(right)">
                                      <p:cBhvr>
                                        <p:cTn id="21" dur="500"/>
                                        <p:tgtEl>
                                          <p:spTgt spid="609378"/>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09379"/>
                                        </p:tgtEl>
                                        <p:attrNameLst>
                                          <p:attrName>style.visibility</p:attrName>
                                        </p:attrNameLst>
                                      </p:cBhvr>
                                      <p:to>
                                        <p:strVal val="visible"/>
                                      </p:to>
                                    </p:set>
                                    <p:animEffect transition="in" filter="dissolve">
                                      <p:cBhvr>
                                        <p:cTn id="25" dur="500"/>
                                        <p:tgtEl>
                                          <p:spTgt spid="609379"/>
                                        </p:tgtEl>
                                      </p:cBhvr>
                                    </p:animEffect>
                                  </p:childTnLst>
                                </p:cTn>
                              </p:par>
                              <p:par>
                                <p:cTn id="26" presetID="22" presetClass="entr" presetSubtype="1"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par>
                          <p:cTn id="34" fill="hold" nodeType="afterGroup">
                            <p:stCondLst>
                              <p:cond delay="500"/>
                            </p:stCondLst>
                            <p:childTnLst>
                              <p:par>
                                <p:cTn id="35" presetID="22" presetClass="entr" presetSubtype="1"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61" grpId="0" animBg="1"/>
      <p:bldP spid="60937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60863" y="1922463"/>
            <a:ext cx="1549400" cy="3635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55" name="Rectangle 3"/>
          <p:cNvSpPr>
            <a:spLocks noChangeArrowheads="1"/>
          </p:cNvSpPr>
          <p:nvPr/>
        </p:nvSpPr>
        <p:spPr bwMode="auto">
          <a:xfrm>
            <a:off x="4408488" y="1908175"/>
            <a:ext cx="14747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56" name="Line 4"/>
          <p:cNvSpPr>
            <a:spLocks noChangeShapeType="1"/>
          </p:cNvSpPr>
          <p:nvPr/>
        </p:nvSpPr>
        <p:spPr bwMode="auto">
          <a:xfrm flipH="1">
            <a:off x="4646613" y="14811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57" name="Line 5"/>
          <p:cNvSpPr>
            <a:spLocks noChangeShapeType="1"/>
          </p:cNvSpPr>
          <p:nvPr/>
        </p:nvSpPr>
        <p:spPr bwMode="auto">
          <a:xfrm flipH="1">
            <a:off x="5729288" y="14811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58" name="Line 6"/>
          <p:cNvSpPr>
            <a:spLocks noChangeShapeType="1"/>
          </p:cNvSpPr>
          <p:nvPr/>
        </p:nvSpPr>
        <p:spPr bwMode="auto">
          <a:xfrm flipH="1">
            <a:off x="5103813" y="2328863"/>
            <a:ext cx="46037"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59" name="Line 7"/>
          <p:cNvSpPr>
            <a:spLocks noChangeShapeType="1"/>
          </p:cNvSpPr>
          <p:nvPr/>
        </p:nvSpPr>
        <p:spPr bwMode="auto">
          <a:xfrm>
            <a:off x="3940175" y="2098675"/>
            <a:ext cx="376238"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0" name="Rectangle 8"/>
          <p:cNvSpPr>
            <a:spLocks noChangeArrowheads="1"/>
          </p:cNvSpPr>
          <p:nvPr/>
        </p:nvSpPr>
        <p:spPr bwMode="auto">
          <a:xfrm>
            <a:off x="6397625" y="1922463"/>
            <a:ext cx="1549400" cy="3635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1" name="Rectangle 9"/>
          <p:cNvSpPr>
            <a:spLocks noChangeArrowheads="1"/>
          </p:cNvSpPr>
          <p:nvPr/>
        </p:nvSpPr>
        <p:spPr bwMode="auto">
          <a:xfrm>
            <a:off x="6443663" y="1908175"/>
            <a:ext cx="1476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62" name="Line 10"/>
          <p:cNvSpPr>
            <a:spLocks noChangeShapeType="1"/>
          </p:cNvSpPr>
          <p:nvPr/>
        </p:nvSpPr>
        <p:spPr bwMode="auto">
          <a:xfrm flipH="1">
            <a:off x="6683375" y="14811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3" name="Line 11"/>
          <p:cNvSpPr>
            <a:spLocks noChangeShapeType="1"/>
          </p:cNvSpPr>
          <p:nvPr/>
        </p:nvSpPr>
        <p:spPr bwMode="auto">
          <a:xfrm flipH="1">
            <a:off x="7764463" y="14811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4" name="Line 12"/>
          <p:cNvSpPr>
            <a:spLocks noChangeShapeType="1"/>
          </p:cNvSpPr>
          <p:nvPr/>
        </p:nvSpPr>
        <p:spPr bwMode="auto">
          <a:xfrm flipH="1">
            <a:off x="7140575" y="2328863"/>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5" name="Line 13"/>
          <p:cNvSpPr>
            <a:spLocks noChangeShapeType="1"/>
          </p:cNvSpPr>
          <p:nvPr/>
        </p:nvSpPr>
        <p:spPr bwMode="auto">
          <a:xfrm>
            <a:off x="5976938" y="2098675"/>
            <a:ext cx="376237"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6" name="Rectangle 14"/>
          <p:cNvSpPr>
            <a:spLocks noChangeArrowheads="1"/>
          </p:cNvSpPr>
          <p:nvPr/>
        </p:nvSpPr>
        <p:spPr bwMode="auto">
          <a:xfrm>
            <a:off x="757238" y="1755775"/>
            <a:ext cx="28797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b="1">
                <a:latin typeface="Century Gothic" pitchFamily="34" charset="0"/>
              </a:rPr>
              <a:t>CP(2n) = 2*CP(n)</a:t>
            </a:r>
          </a:p>
        </p:txBody>
      </p:sp>
      <p:sp>
        <p:nvSpPr>
          <p:cNvPr id="49167" name="Rectangle 15"/>
          <p:cNvSpPr>
            <a:spLocks noChangeArrowheads="1"/>
          </p:cNvSpPr>
          <p:nvPr/>
        </p:nvSpPr>
        <p:spPr bwMode="auto">
          <a:xfrm>
            <a:off x="4122738" y="4135438"/>
            <a:ext cx="1549400" cy="3635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8" name="Rectangle 16"/>
          <p:cNvSpPr>
            <a:spLocks noChangeArrowheads="1"/>
          </p:cNvSpPr>
          <p:nvPr/>
        </p:nvSpPr>
        <p:spPr bwMode="auto">
          <a:xfrm>
            <a:off x="4168775" y="4121150"/>
            <a:ext cx="1476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69" name="Line 17"/>
          <p:cNvSpPr>
            <a:spLocks noChangeShapeType="1"/>
          </p:cNvSpPr>
          <p:nvPr/>
        </p:nvSpPr>
        <p:spPr bwMode="auto">
          <a:xfrm>
            <a:off x="4421188" y="3543300"/>
            <a:ext cx="0" cy="565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0" name="Line 18"/>
          <p:cNvSpPr>
            <a:spLocks noChangeShapeType="1"/>
          </p:cNvSpPr>
          <p:nvPr/>
        </p:nvSpPr>
        <p:spPr bwMode="auto">
          <a:xfrm>
            <a:off x="5503863" y="3525838"/>
            <a:ext cx="0" cy="5826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1" name="Line 19"/>
          <p:cNvSpPr>
            <a:spLocks noChangeShapeType="1"/>
          </p:cNvSpPr>
          <p:nvPr/>
        </p:nvSpPr>
        <p:spPr bwMode="auto">
          <a:xfrm flipH="1">
            <a:off x="4865688" y="45418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2" name="Rectangle 20"/>
          <p:cNvSpPr>
            <a:spLocks noChangeArrowheads="1"/>
          </p:cNvSpPr>
          <p:nvPr/>
        </p:nvSpPr>
        <p:spPr bwMode="auto">
          <a:xfrm>
            <a:off x="6764338" y="4117975"/>
            <a:ext cx="1549400" cy="3635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73" name="Rectangle 21"/>
          <p:cNvSpPr>
            <a:spLocks noChangeArrowheads="1"/>
          </p:cNvSpPr>
          <p:nvPr/>
        </p:nvSpPr>
        <p:spPr bwMode="auto">
          <a:xfrm>
            <a:off x="6810375" y="4103688"/>
            <a:ext cx="1476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74" name="Line 22"/>
          <p:cNvSpPr>
            <a:spLocks noChangeShapeType="1"/>
          </p:cNvSpPr>
          <p:nvPr/>
        </p:nvSpPr>
        <p:spPr bwMode="auto">
          <a:xfrm flipH="1">
            <a:off x="7050088" y="3676650"/>
            <a:ext cx="44450"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5" name="Line 23"/>
          <p:cNvSpPr>
            <a:spLocks noChangeShapeType="1"/>
          </p:cNvSpPr>
          <p:nvPr/>
        </p:nvSpPr>
        <p:spPr bwMode="auto">
          <a:xfrm flipH="1">
            <a:off x="8131175" y="3676650"/>
            <a:ext cx="44450"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6" name="Line 24"/>
          <p:cNvSpPr>
            <a:spLocks noChangeShapeType="1"/>
          </p:cNvSpPr>
          <p:nvPr/>
        </p:nvSpPr>
        <p:spPr bwMode="auto">
          <a:xfrm flipH="1">
            <a:off x="7507288" y="4524375"/>
            <a:ext cx="44450"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7" name="Line 25"/>
          <p:cNvSpPr>
            <a:spLocks noChangeShapeType="1"/>
          </p:cNvSpPr>
          <p:nvPr/>
        </p:nvSpPr>
        <p:spPr bwMode="auto">
          <a:xfrm>
            <a:off x="5737225" y="4311650"/>
            <a:ext cx="376238" cy="0"/>
          </a:xfrm>
          <a:prstGeom prst="line">
            <a:avLst/>
          </a:prstGeom>
          <a:noFill/>
          <a:ln w="254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8" name="Rectangle 26"/>
          <p:cNvSpPr>
            <a:spLocks noChangeArrowheads="1"/>
          </p:cNvSpPr>
          <p:nvPr/>
        </p:nvSpPr>
        <p:spPr bwMode="auto">
          <a:xfrm>
            <a:off x="1700213" y="4152900"/>
            <a:ext cx="1550987" cy="3635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79" name="Rectangle 27"/>
          <p:cNvSpPr>
            <a:spLocks noChangeArrowheads="1"/>
          </p:cNvSpPr>
          <p:nvPr/>
        </p:nvSpPr>
        <p:spPr bwMode="auto">
          <a:xfrm>
            <a:off x="1747838" y="4138613"/>
            <a:ext cx="147478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80" name="Line 28"/>
          <p:cNvSpPr>
            <a:spLocks noChangeShapeType="1"/>
          </p:cNvSpPr>
          <p:nvPr/>
        </p:nvSpPr>
        <p:spPr bwMode="auto">
          <a:xfrm flipH="1">
            <a:off x="1985963" y="3662363"/>
            <a:ext cx="44450" cy="4635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1" name="Line 29"/>
          <p:cNvSpPr>
            <a:spLocks noChangeShapeType="1"/>
          </p:cNvSpPr>
          <p:nvPr/>
        </p:nvSpPr>
        <p:spPr bwMode="auto">
          <a:xfrm flipH="1">
            <a:off x="3068638" y="3711575"/>
            <a:ext cx="44450"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2" name="Line 30"/>
          <p:cNvSpPr>
            <a:spLocks noChangeShapeType="1"/>
          </p:cNvSpPr>
          <p:nvPr/>
        </p:nvSpPr>
        <p:spPr bwMode="auto">
          <a:xfrm flipH="1">
            <a:off x="2443163" y="4559300"/>
            <a:ext cx="46037"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3" name="Line 31"/>
          <p:cNvSpPr>
            <a:spLocks noChangeShapeType="1"/>
          </p:cNvSpPr>
          <p:nvPr/>
        </p:nvSpPr>
        <p:spPr bwMode="auto">
          <a:xfrm>
            <a:off x="3243263" y="4329113"/>
            <a:ext cx="376237" cy="0"/>
          </a:xfrm>
          <a:prstGeom prst="line">
            <a:avLst/>
          </a:prstGeom>
          <a:noFill/>
          <a:ln w="25400">
            <a:solidFill>
              <a:srgbClr val="0054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4" name="Rectangle 32"/>
          <p:cNvSpPr>
            <a:spLocks noChangeArrowheads="1"/>
          </p:cNvSpPr>
          <p:nvPr/>
        </p:nvSpPr>
        <p:spPr bwMode="auto">
          <a:xfrm>
            <a:off x="3563938" y="4154488"/>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zh-TW" altLang="en-US" sz="1800" b="1">
                <a:solidFill>
                  <a:srgbClr val="005400"/>
                </a:solidFill>
                <a:latin typeface="Arial" pitchFamily="34" charset="0"/>
              </a:rPr>
              <a:t>1</a:t>
            </a:r>
          </a:p>
        </p:txBody>
      </p:sp>
      <p:sp>
        <p:nvSpPr>
          <p:cNvPr id="49185" name="Rectangle 33"/>
          <p:cNvSpPr>
            <a:spLocks noChangeArrowheads="1"/>
          </p:cNvSpPr>
          <p:nvPr/>
        </p:nvSpPr>
        <p:spPr bwMode="auto">
          <a:xfrm>
            <a:off x="6059488" y="4137025"/>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zh-TW" altLang="en-US" sz="1800" b="1">
                <a:solidFill>
                  <a:schemeClr val="accent1"/>
                </a:solidFill>
                <a:latin typeface="Arial" pitchFamily="34" charset="0"/>
              </a:rPr>
              <a:t>0</a:t>
            </a:r>
          </a:p>
        </p:txBody>
      </p:sp>
      <p:sp>
        <p:nvSpPr>
          <p:cNvPr id="49186" name="Freeform 34"/>
          <p:cNvSpPr>
            <a:spLocks/>
          </p:cNvSpPr>
          <p:nvPr/>
        </p:nvSpPr>
        <p:spPr bwMode="auto">
          <a:xfrm>
            <a:off x="3981450" y="4310063"/>
            <a:ext cx="128588" cy="627062"/>
          </a:xfrm>
          <a:custGeom>
            <a:avLst/>
            <a:gdLst>
              <a:gd name="T0" fmla="*/ 2147483647 w 75"/>
              <a:gd name="T1" fmla="*/ 0 h 395"/>
              <a:gd name="T2" fmla="*/ 0 w 75"/>
              <a:gd name="T3" fmla="*/ 0 h 395"/>
              <a:gd name="T4" fmla="*/ 0 w 75"/>
              <a:gd name="T5" fmla="*/ 2147483647 h 395"/>
              <a:gd name="T6" fmla="*/ 0 60000 65536"/>
              <a:gd name="T7" fmla="*/ 0 60000 65536"/>
              <a:gd name="T8" fmla="*/ 0 60000 65536"/>
              <a:gd name="T9" fmla="*/ 0 w 75"/>
              <a:gd name="T10" fmla="*/ 0 h 395"/>
              <a:gd name="T11" fmla="*/ 75 w 75"/>
              <a:gd name="T12" fmla="*/ 395 h 395"/>
            </a:gdLst>
            <a:ahLst/>
            <a:cxnLst>
              <a:cxn ang="T6">
                <a:pos x="T0" y="T1"/>
              </a:cxn>
              <a:cxn ang="T7">
                <a:pos x="T2" y="T3"/>
              </a:cxn>
              <a:cxn ang="T8">
                <a:pos x="T4" y="T5"/>
              </a:cxn>
            </a:cxnLst>
            <a:rect l="T9" t="T10" r="T11" b="T12"/>
            <a:pathLst>
              <a:path w="75" h="395">
                <a:moveTo>
                  <a:pt x="74" y="0"/>
                </a:moveTo>
                <a:lnTo>
                  <a:pt x="0" y="0"/>
                </a:lnTo>
                <a:lnTo>
                  <a:pt x="0" y="39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87" name="Freeform 35"/>
          <p:cNvSpPr>
            <a:spLocks/>
          </p:cNvSpPr>
          <p:nvPr/>
        </p:nvSpPr>
        <p:spPr bwMode="auto">
          <a:xfrm>
            <a:off x="1560513" y="4344988"/>
            <a:ext cx="128587" cy="627062"/>
          </a:xfrm>
          <a:custGeom>
            <a:avLst/>
            <a:gdLst>
              <a:gd name="T0" fmla="*/ 2147483647 w 75"/>
              <a:gd name="T1" fmla="*/ 0 h 395"/>
              <a:gd name="T2" fmla="*/ 0 w 75"/>
              <a:gd name="T3" fmla="*/ 0 h 395"/>
              <a:gd name="T4" fmla="*/ 0 w 75"/>
              <a:gd name="T5" fmla="*/ 2147483647 h 395"/>
              <a:gd name="T6" fmla="*/ 0 60000 65536"/>
              <a:gd name="T7" fmla="*/ 0 60000 65536"/>
              <a:gd name="T8" fmla="*/ 0 60000 65536"/>
              <a:gd name="T9" fmla="*/ 0 w 75"/>
              <a:gd name="T10" fmla="*/ 0 h 395"/>
              <a:gd name="T11" fmla="*/ 75 w 75"/>
              <a:gd name="T12" fmla="*/ 395 h 395"/>
            </a:gdLst>
            <a:ahLst/>
            <a:cxnLst>
              <a:cxn ang="T6">
                <a:pos x="T0" y="T1"/>
              </a:cxn>
              <a:cxn ang="T7">
                <a:pos x="T2" y="T3"/>
              </a:cxn>
              <a:cxn ang="T8">
                <a:pos x="T4" y="T5"/>
              </a:cxn>
            </a:cxnLst>
            <a:rect l="T9" t="T10" r="T11" b="T12"/>
            <a:pathLst>
              <a:path w="75" h="395">
                <a:moveTo>
                  <a:pt x="74" y="0"/>
                </a:moveTo>
                <a:lnTo>
                  <a:pt x="0" y="0"/>
                </a:lnTo>
                <a:lnTo>
                  <a:pt x="0" y="39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88" name="Line 36"/>
          <p:cNvSpPr>
            <a:spLocks noChangeShapeType="1"/>
          </p:cNvSpPr>
          <p:nvPr/>
        </p:nvSpPr>
        <p:spPr bwMode="auto">
          <a:xfrm flipH="1">
            <a:off x="1985963" y="3632200"/>
            <a:ext cx="24495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9" name="Line 37"/>
          <p:cNvSpPr>
            <a:spLocks noChangeShapeType="1"/>
          </p:cNvSpPr>
          <p:nvPr/>
        </p:nvSpPr>
        <p:spPr bwMode="auto">
          <a:xfrm flipH="1">
            <a:off x="3068638" y="3716338"/>
            <a:ext cx="2447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90" name="Line 38"/>
          <p:cNvSpPr>
            <a:spLocks noChangeShapeType="1"/>
          </p:cNvSpPr>
          <p:nvPr/>
        </p:nvSpPr>
        <p:spPr bwMode="auto">
          <a:xfrm>
            <a:off x="7958138" y="2047875"/>
            <a:ext cx="376237"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91" name="Line 39"/>
          <p:cNvSpPr>
            <a:spLocks noChangeShapeType="1"/>
          </p:cNvSpPr>
          <p:nvPr/>
        </p:nvSpPr>
        <p:spPr bwMode="auto">
          <a:xfrm>
            <a:off x="8342313" y="4276725"/>
            <a:ext cx="377825"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92" name="Freeform 40"/>
          <p:cNvSpPr>
            <a:spLocks/>
          </p:cNvSpPr>
          <p:nvPr/>
        </p:nvSpPr>
        <p:spPr bwMode="auto">
          <a:xfrm>
            <a:off x="1449388" y="4953000"/>
            <a:ext cx="3651250" cy="644525"/>
          </a:xfrm>
          <a:custGeom>
            <a:avLst/>
            <a:gdLst>
              <a:gd name="T0" fmla="*/ 0 w 2123"/>
              <a:gd name="T1" fmla="*/ 0 h 406"/>
              <a:gd name="T2" fmla="*/ 2147483647 w 2123"/>
              <a:gd name="T3" fmla="*/ 0 h 406"/>
              <a:gd name="T4" fmla="*/ 2147483647 w 2123"/>
              <a:gd name="T5" fmla="*/ 2147483647 h 406"/>
              <a:gd name="T6" fmla="*/ 2147483647 w 2123"/>
              <a:gd name="T7" fmla="*/ 2147483647 h 406"/>
              <a:gd name="T8" fmla="*/ 0 w 2123"/>
              <a:gd name="T9" fmla="*/ 0 h 406"/>
              <a:gd name="T10" fmla="*/ 0 60000 65536"/>
              <a:gd name="T11" fmla="*/ 0 60000 65536"/>
              <a:gd name="T12" fmla="*/ 0 60000 65536"/>
              <a:gd name="T13" fmla="*/ 0 60000 65536"/>
              <a:gd name="T14" fmla="*/ 0 60000 65536"/>
              <a:gd name="T15" fmla="*/ 0 w 2123"/>
              <a:gd name="T16" fmla="*/ 0 h 406"/>
              <a:gd name="T17" fmla="*/ 2123 w 2123"/>
              <a:gd name="T18" fmla="*/ 406 h 406"/>
            </a:gdLst>
            <a:ahLst/>
            <a:cxnLst>
              <a:cxn ang="T10">
                <a:pos x="T0" y="T1"/>
              </a:cxn>
              <a:cxn ang="T11">
                <a:pos x="T2" y="T3"/>
              </a:cxn>
              <a:cxn ang="T12">
                <a:pos x="T4" y="T5"/>
              </a:cxn>
              <a:cxn ang="T13">
                <a:pos x="T6" y="T7"/>
              </a:cxn>
              <a:cxn ang="T14">
                <a:pos x="T8" y="T9"/>
              </a:cxn>
            </a:cxnLst>
            <a:rect l="T15" t="T16" r="T17" b="T18"/>
            <a:pathLst>
              <a:path w="2123" h="406">
                <a:moveTo>
                  <a:pt x="0" y="0"/>
                </a:moveTo>
                <a:lnTo>
                  <a:pt x="2122" y="0"/>
                </a:lnTo>
                <a:lnTo>
                  <a:pt x="1706" y="405"/>
                </a:lnTo>
                <a:lnTo>
                  <a:pt x="245" y="405"/>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93" name="Line 41"/>
          <p:cNvSpPr>
            <a:spLocks noChangeShapeType="1"/>
          </p:cNvSpPr>
          <p:nvPr/>
        </p:nvSpPr>
        <p:spPr bwMode="auto">
          <a:xfrm flipH="1">
            <a:off x="3136900" y="5643563"/>
            <a:ext cx="12700" cy="4524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94" name="Freeform 42"/>
          <p:cNvSpPr>
            <a:spLocks/>
          </p:cNvSpPr>
          <p:nvPr/>
        </p:nvSpPr>
        <p:spPr bwMode="auto">
          <a:xfrm>
            <a:off x="1485900" y="5638800"/>
            <a:ext cx="661988" cy="230188"/>
          </a:xfrm>
          <a:custGeom>
            <a:avLst/>
            <a:gdLst>
              <a:gd name="T0" fmla="*/ 2147483647 w 385"/>
              <a:gd name="T1" fmla="*/ 0 h 145"/>
              <a:gd name="T2" fmla="*/ 2147483647 w 385"/>
              <a:gd name="T3" fmla="*/ 2147483647 h 145"/>
              <a:gd name="T4" fmla="*/ 0 w 385"/>
              <a:gd name="T5" fmla="*/ 2147483647 h 145"/>
              <a:gd name="T6" fmla="*/ 0 60000 65536"/>
              <a:gd name="T7" fmla="*/ 0 60000 65536"/>
              <a:gd name="T8" fmla="*/ 0 60000 65536"/>
              <a:gd name="T9" fmla="*/ 0 w 385"/>
              <a:gd name="T10" fmla="*/ 0 h 145"/>
              <a:gd name="T11" fmla="*/ 385 w 385"/>
              <a:gd name="T12" fmla="*/ 145 h 145"/>
            </a:gdLst>
            <a:ahLst/>
            <a:cxnLst>
              <a:cxn ang="T6">
                <a:pos x="T0" y="T1"/>
              </a:cxn>
              <a:cxn ang="T7">
                <a:pos x="T2" y="T3"/>
              </a:cxn>
              <a:cxn ang="T8">
                <a:pos x="T4" y="T5"/>
              </a:cxn>
            </a:cxnLst>
            <a:rect l="T9" t="T10" r="T11" b="T12"/>
            <a:pathLst>
              <a:path w="385" h="145">
                <a:moveTo>
                  <a:pt x="384" y="0"/>
                </a:moveTo>
                <a:lnTo>
                  <a:pt x="384" y="144"/>
                </a:lnTo>
                <a:lnTo>
                  <a:pt x="0" y="14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95" name="Rectangle 43"/>
          <p:cNvSpPr>
            <a:spLocks noChangeArrowheads="1"/>
          </p:cNvSpPr>
          <p:nvPr/>
        </p:nvSpPr>
        <p:spPr bwMode="auto">
          <a:xfrm>
            <a:off x="803275" y="5686425"/>
            <a:ext cx="701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Cout</a:t>
            </a:r>
          </a:p>
        </p:txBody>
      </p:sp>
      <p:sp>
        <p:nvSpPr>
          <p:cNvPr id="49196" name="Freeform 44"/>
          <p:cNvSpPr>
            <a:spLocks/>
          </p:cNvSpPr>
          <p:nvPr/>
        </p:nvSpPr>
        <p:spPr bwMode="auto">
          <a:xfrm>
            <a:off x="4787900" y="4343400"/>
            <a:ext cx="1982788" cy="915988"/>
          </a:xfrm>
          <a:custGeom>
            <a:avLst/>
            <a:gdLst>
              <a:gd name="T0" fmla="*/ 2147483647 w 1153"/>
              <a:gd name="T1" fmla="*/ 0 h 577"/>
              <a:gd name="T2" fmla="*/ 2147483647 w 1153"/>
              <a:gd name="T3" fmla="*/ 0 h 577"/>
              <a:gd name="T4" fmla="*/ 2147483647 w 1153"/>
              <a:gd name="T5" fmla="*/ 2147483647 h 577"/>
              <a:gd name="T6" fmla="*/ 0 w 1153"/>
              <a:gd name="T7" fmla="*/ 2147483647 h 577"/>
              <a:gd name="T8" fmla="*/ 0 60000 65536"/>
              <a:gd name="T9" fmla="*/ 0 60000 65536"/>
              <a:gd name="T10" fmla="*/ 0 60000 65536"/>
              <a:gd name="T11" fmla="*/ 0 60000 65536"/>
              <a:gd name="T12" fmla="*/ 0 w 1153"/>
              <a:gd name="T13" fmla="*/ 0 h 577"/>
              <a:gd name="T14" fmla="*/ 1153 w 1153"/>
              <a:gd name="T15" fmla="*/ 577 h 577"/>
            </a:gdLst>
            <a:ahLst/>
            <a:cxnLst>
              <a:cxn ang="T8">
                <a:pos x="T0" y="T1"/>
              </a:cxn>
              <a:cxn ang="T9">
                <a:pos x="T2" y="T3"/>
              </a:cxn>
              <a:cxn ang="T10">
                <a:pos x="T4" y="T5"/>
              </a:cxn>
              <a:cxn ang="T11">
                <a:pos x="T6" y="T7"/>
              </a:cxn>
            </a:cxnLst>
            <a:rect l="T12" t="T13" r="T14" b="T15"/>
            <a:pathLst>
              <a:path w="1153" h="577">
                <a:moveTo>
                  <a:pt x="1152" y="0"/>
                </a:moveTo>
                <a:lnTo>
                  <a:pt x="1056" y="0"/>
                </a:lnTo>
                <a:lnTo>
                  <a:pt x="1056" y="576"/>
                </a:lnTo>
                <a:lnTo>
                  <a:pt x="0" y="57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97" name="Rectangle 45"/>
          <p:cNvSpPr>
            <a:spLocks noChangeArrowheads="1"/>
          </p:cNvSpPr>
          <p:nvPr/>
        </p:nvSpPr>
        <p:spPr bwMode="auto">
          <a:xfrm>
            <a:off x="803275" y="2943225"/>
            <a:ext cx="4321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b="1">
                <a:latin typeface="Century Gothic" pitchFamily="34" charset="0"/>
              </a:rPr>
              <a:t>CP(2n) = CP(n) + CP(mux)</a:t>
            </a:r>
          </a:p>
        </p:txBody>
      </p:sp>
      <p:sp>
        <p:nvSpPr>
          <p:cNvPr id="49198" name="Rectangle 46"/>
          <p:cNvSpPr>
            <a:spLocks noChangeArrowheads="1"/>
          </p:cNvSpPr>
          <p:nvPr/>
        </p:nvSpPr>
        <p:spPr bwMode="auto">
          <a:xfrm>
            <a:off x="6003925" y="5664200"/>
            <a:ext cx="32416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b="1" i="1">
                <a:solidFill>
                  <a:srgbClr val="000099"/>
                </a:solidFill>
                <a:latin typeface="Arial" pitchFamily="34" charset="0"/>
              </a:rPr>
              <a:t>Design trick: guess</a:t>
            </a:r>
            <a:endParaRPr kumimoji="1" lang="en-US" altLang="zh-TW" sz="2000" b="1" i="1">
              <a:latin typeface="Arial" pitchFamily="34" charset="0"/>
            </a:endParaRPr>
          </a:p>
        </p:txBody>
      </p:sp>
      <p:sp>
        <p:nvSpPr>
          <p:cNvPr id="49199" name="Rectangle 47"/>
          <p:cNvSpPr>
            <a:spLocks noGrp="1" noChangeArrowheads="1"/>
          </p:cNvSpPr>
          <p:nvPr>
            <p:ph type="title"/>
          </p:nvPr>
        </p:nvSpPr>
        <p:spPr>
          <a:xfrm>
            <a:off x="742950" y="41275"/>
            <a:ext cx="8420100" cy="901700"/>
          </a:xfrm>
        </p:spPr>
        <p:txBody>
          <a:bodyPr/>
          <a:lstStyle/>
          <a:p>
            <a:r>
              <a:rPr lang="en-US" altLang="zh-TW" sz="5000" smtClean="0"/>
              <a:t>Carry-select Adder</a:t>
            </a:r>
          </a:p>
        </p:txBody>
      </p:sp>
      <p:sp>
        <p:nvSpPr>
          <p:cNvPr id="4920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B2621F42-DD08-4B5A-A063-CE4243E5127D}" type="slidenum">
              <a:rPr lang="zh-TW" altLang="en-US" sz="1400" smtClean="0">
                <a:latin typeface="Arial" pitchFamily="34" charset="0"/>
              </a:rPr>
              <a:pPr/>
              <a:t>42</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42950" y="41275"/>
            <a:ext cx="8420100" cy="901700"/>
          </a:xfrm>
        </p:spPr>
        <p:txBody>
          <a:bodyPr/>
          <a:lstStyle/>
          <a:p>
            <a:r>
              <a:rPr lang="en-AU" altLang="zh-TW" sz="5000" smtClean="0">
                <a:ea typeface="新細明體" pitchFamily="18" charset="-120"/>
              </a:rPr>
              <a:t>Arithmetic for Multimedia</a:t>
            </a:r>
          </a:p>
        </p:txBody>
      </p:sp>
      <p:sp>
        <p:nvSpPr>
          <p:cNvPr id="50179" name="Rectangle 3"/>
          <p:cNvSpPr>
            <a:spLocks noGrp="1" noChangeArrowheads="1"/>
          </p:cNvSpPr>
          <p:nvPr>
            <p:ph type="body" idx="1"/>
          </p:nvPr>
        </p:nvSpPr>
        <p:spPr/>
        <p:txBody>
          <a:bodyPr/>
          <a:lstStyle/>
          <a:p>
            <a:r>
              <a:rPr lang="en-AU" altLang="zh-TW" smtClean="0">
                <a:ea typeface="新細明體" pitchFamily="18" charset="-120"/>
              </a:rPr>
              <a:t>Graphics and media processing operates on vectors of 8-bit and 16-bit data</a:t>
            </a:r>
          </a:p>
          <a:p>
            <a:pPr lvl="1"/>
            <a:r>
              <a:rPr lang="en-AU" altLang="zh-TW" smtClean="0">
                <a:ea typeface="新細明體" pitchFamily="18" charset="-120"/>
              </a:rPr>
              <a:t>Use 64-bit adder, with partitioned carry chain</a:t>
            </a:r>
          </a:p>
          <a:p>
            <a:pPr lvl="2"/>
            <a:r>
              <a:rPr lang="en-AU" altLang="zh-TW" smtClean="0">
                <a:ea typeface="新細明體" pitchFamily="18" charset="-120"/>
              </a:rPr>
              <a:t>Operate on 8</a:t>
            </a:r>
            <a:r>
              <a:rPr lang="en-US" altLang="zh-TW" smtClean="0">
                <a:cs typeface="Arial" pitchFamily="34" charset="0"/>
              </a:rPr>
              <a:t>×8-bit, 4×16-bit, or 2×32-bit vectors</a:t>
            </a:r>
          </a:p>
          <a:p>
            <a:pPr lvl="1"/>
            <a:r>
              <a:rPr lang="en-US" altLang="zh-TW" smtClean="0">
                <a:cs typeface="Arial" pitchFamily="34" charset="0"/>
              </a:rPr>
              <a:t>SIMD (single-instruction, multiple-data)</a:t>
            </a:r>
          </a:p>
          <a:p>
            <a:r>
              <a:rPr lang="en-US" altLang="zh-TW" smtClean="0">
                <a:cs typeface="Arial" pitchFamily="34" charset="0"/>
              </a:rPr>
              <a:t>Saturating operations</a:t>
            </a:r>
          </a:p>
          <a:p>
            <a:pPr lvl="1"/>
            <a:r>
              <a:rPr lang="en-US" altLang="zh-TW" smtClean="0">
                <a:cs typeface="Arial" pitchFamily="34" charset="0"/>
              </a:rPr>
              <a:t>On overflow, result is largest representable value</a:t>
            </a:r>
          </a:p>
          <a:p>
            <a:pPr lvl="2"/>
            <a:r>
              <a:rPr lang="en-US" altLang="zh-TW" smtClean="0">
                <a:cs typeface="Arial" pitchFamily="34" charset="0"/>
              </a:rPr>
              <a:t>c.f. 2s-complement modulo arithmetic</a:t>
            </a:r>
          </a:p>
          <a:p>
            <a:pPr lvl="1"/>
            <a:r>
              <a:rPr lang="en-US" altLang="zh-TW" smtClean="0">
                <a:cs typeface="Arial" pitchFamily="34" charset="0"/>
              </a:rPr>
              <a:t>E.g., clipping in audio, saturation in video</a:t>
            </a:r>
          </a:p>
        </p:txBody>
      </p:sp>
      <p:sp>
        <p:nvSpPr>
          <p:cNvPr id="5018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A51C7D60-64F6-4DBA-A68C-03E25DB4DE12}" type="slidenum">
              <a:rPr lang="zh-TW" altLang="en-US" sz="1400" smtClean="0">
                <a:latin typeface="Arial" pitchFamily="34" charset="0"/>
              </a:rPr>
              <a:pPr/>
              <a:t>43</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Outline</a:t>
            </a:r>
          </a:p>
        </p:txBody>
      </p:sp>
      <p:sp>
        <p:nvSpPr>
          <p:cNvPr id="51203" name="Rectangle 3"/>
          <p:cNvSpPr>
            <a:spLocks noGrp="1" noChangeArrowheads="1"/>
          </p:cNvSpPr>
          <p:nvPr>
            <p:ph type="body" idx="4294967295"/>
          </p:nvPr>
        </p:nvSpPr>
        <p:spPr/>
        <p:txBody>
          <a:bodyPr/>
          <a:lstStyle/>
          <a:p>
            <a:pPr>
              <a:lnSpc>
                <a:spcPct val="80000"/>
              </a:lnSpc>
            </a:pPr>
            <a:r>
              <a:rPr lang="en-US" altLang="zh-TW" dirty="0" smtClean="0"/>
              <a:t>Addition and subtraction </a:t>
            </a:r>
          </a:p>
          <a:p>
            <a:pPr>
              <a:lnSpc>
                <a:spcPct val="80000"/>
              </a:lnSpc>
            </a:pPr>
            <a:r>
              <a:rPr lang="en-US" altLang="zh-TW" dirty="0" smtClean="0"/>
              <a:t>Constructing an arithmetic logic unit </a:t>
            </a:r>
          </a:p>
          <a:p>
            <a:pPr lvl="1">
              <a:lnSpc>
                <a:spcPct val="80000"/>
              </a:lnSpc>
            </a:pPr>
            <a:r>
              <a:rPr lang="en-US" altLang="zh-TW" dirty="0" smtClean="0"/>
              <a:t>Building ALU</a:t>
            </a:r>
          </a:p>
          <a:p>
            <a:pPr lvl="2">
              <a:lnSpc>
                <a:spcPct val="80000"/>
              </a:lnSpc>
            </a:pPr>
            <a:r>
              <a:rPr lang="en-US" altLang="zh-TW" dirty="0" smtClean="0"/>
              <a:t>Add, sub, and, or, nor</a:t>
            </a:r>
          </a:p>
          <a:p>
            <a:pPr lvl="2">
              <a:lnSpc>
                <a:spcPct val="80000"/>
              </a:lnSpc>
            </a:pPr>
            <a:r>
              <a:rPr lang="en-US" altLang="zh-TW" dirty="0" smtClean="0"/>
              <a:t>Set-on-less-than, overflow detection, zero detection</a:t>
            </a:r>
          </a:p>
          <a:p>
            <a:pPr lvl="1">
              <a:lnSpc>
                <a:spcPct val="80000"/>
              </a:lnSpc>
            </a:pPr>
            <a:r>
              <a:rPr lang="en-US" altLang="zh-TW" dirty="0" smtClean="0"/>
              <a:t>Fast adders</a:t>
            </a:r>
          </a:p>
          <a:p>
            <a:pPr lvl="2">
              <a:lnSpc>
                <a:spcPct val="80000"/>
              </a:lnSpc>
            </a:pPr>
            <a:r>
              <a:rPr lang="en-US" altLang="zh-TW" dirty="0" smtClean="0"/>
              <a:t>Cascaded carry look-ahead adder </a:t>
            </a:r>
          </a:p>
          <a:p>
            <a:pPr lvl="2">
              <a:lnSpc>
                <a:spcPct val="80000"/>
              </a:lnSpc>
            </a:pPr>
            <a:r>
              <a:rPr lang="en-US" altLang="zh-TW" dirty="0" smtClean="0"/>
              <a:t>Multiple level carry look-ahead adder</a:t>
            </a:r>
          </a:p>
          <a:p>
            <a:pPr>
              <a:lnSpc>
                <a:spcPct val="80000"/>
              </a:lnSpc>
            </a:pPr>
            <a:r>
              <a:rPr lang="en-US" altLang="zh-TW" dirty="0" smtClean="0"/>
              <a:t>Multiplication </a:t>
            </a:r>
          </a:p>
          <a:p>
            <a:pPr lvl="1">
              <a:lnSpc>
                <a:spcPct val="80000"/>
              </a:lnSpc>
            </a:pPr>
            <a:r>
              <a:rPr lang="en-US" altLang="zh-TW" dirty="0" smtClean="0">
                <a:solidFill>
                  <a:schemeClr val="accent2"/>
                </a:solidFill>
              </a:rPr>
              <a:t>Unsigned multiply</a:t>
            </a:r>
          </a:p>
          <a:p>
            <a:pPr lvl="1">
              <a:lnSpc>
                <a:spcPct val="80000"/>
              </a:lnSpc>
            </a:pPr>
            <a:r>
              <a:rPr lang="en-US" altLang="zh-TW" dirty="0" smtClean="0"/>
              <a:t>Signed multiply</a:t>
            </a:r>
          </a:p>
          <a:p>
            <a:pPr>
              <a:lnSpc>
                <a:spcPct val="80000"/>
              </a:lnSpc>
            </a:pPr>
            <a:r>
              <a:rPr lang="en-US" altLang="zh-TW" dirty="0" smtClean="0"/>
              <a:t>Division </a:t>
            </a:r>
          </a:p>
          <a:p>
            <a:pPr>
              <a:lnSpc>
                <a:spcPct val="80000"/>
              </a:lnSpc>
            </a:pPr>
            <a:r>
              <a:rPr lang="en-US" altLang="zh-TW" dirty="0" smtClean="0"/>
              <a:t>Floating point </a:t>
            </a:r>
          </a:p>
          <a:p>
            <a:pPr lvl="1">
              <a:lnSpc>
                <a:spcPct val="80000"/>
              </a:lnSpc>
            </a:pPr>
            <a:r>
              <a:rPr lang="en-US" altLang="zh-TW" dirty="0" smtClean="0"/>
              <a:t>Representations</a:t>
            </a:r>
          </a:p>
          <a:p>
            <a:pPr lvl="1">
              <a:lnSpc>
                <a:spcPct val="80000"/>
              </a:lnSpc>
            </a:pPr>
            <a:r>
              <a:rPr lang="en-US" altLang="zh-TW" dirty="0" smtClean="0"/>
              <a:t>Addition and multiplication</a:t>
            </a:r>
          </a:p>
        </p:txBody>
      </p:sp>
      <p:sp>
        <p:nvSpPr>
          <p:cNvPr id="51204"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C9B19040-FF85-4EED-B155-C049DA720CF3}" type="slidenum">
              <a:rPr lang="zh-TW" altLang="en-US" sz="1400">
                <a:latin typeface="Arial" pitchFamily="34" charset="0"/>
              </a:rPr>
              <a:pPr algn="r"/>
              <a:t>44</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5"/>
          <p:cNvSpPr>
            <a:spLocks noChangeArrowheads="1"/>
          </p:cNvSpPr>
          <p:nvPr/>
        </p:nvSpPr>
        <p:spPr bwMode="auto">
          <a:xfrm>
            <a:off x="5084763" y="3575050"/>
            <a:ext cx="941387" cy="595313"/>
          </a:xfrm>
          <a:prstGeom prst="rect">
            <a:avLst/>
          </a:prstGeom>
          <a:solidFill>
            <a:srgbClr val="BBE7F1"/>
          </a:solidFill>
          <a:ln w="12700">
            <a:solidFill>
              <a:schemeClr val="tx1"/>
            </a:solidFill>
            <a:miter lim="800000"/>
            <a:headEnd/>
            <a:tailEnd/>
          </a:ln>
        </p:spPr>
        <p:txBody>
          <a:bodyPr wrap="none" anchor="ctr"/>
          <a:lstStyle/>
          <a:p>
            <a:endParaRPr lang="zh-TW" altLang="en-US"/>
          </a:p>
        </p:txBody>
      </p:sp>
      <p:sp>
        <p:nvSpPr>
          <p:cNvPr id="52227" name="Rectangle 8"/>
          <p:cNvSpPr>
            <a:spLocks noChangeArrowheads="1"/>
          </p:cNvSpPr>
          <p:nvPr/>
        </p:nvSpPr>
        <p:spPr bwMode="auto">
          <a:xfrm>
            <a:off x="5638800" y="4460875"/>
            <a:ext cx="387350" cy="249238"/>
          </a:xfrm>
          <a:prstGeom prst="rect">
            <a:avLst/>
          </a:prstGeom>
          <a:solidFill>
            <a:srgbClr val="BBE7F1"/>
          </a:solidFill>
          <a:ln w="12700">
            <a:solidFill>
              <a:schemeClr val="tx1"/>
            </a:solidFill>
            <a:miter lim="800000"/>
            <a:headEnd/>
            <a:tailEnd/>
          </a:ln>
        </p:spPr>
        <p:txBody>
          <a:bodyPr wrap="none" anchor="ctr"/>
          <a:lstStyle/>
          <a:p>
            <a:endParaRPr lang="zh-TW" altLang="en-US"/>
          </a:p>
        </p:txBody>
      </p:sp>
      <p:sp>
        <p:nvSpPr>
          <p:cNvPr id="52228" name="Rectangle 7"/>
          <p:cNvSpPr>
            <a:spLocks noChangeArrowheads="1"/>
          </p:cNvSpPr>
          <p:nvPr/>
        </p:nvSpPr>
        <p:spPr bwMode="auto">
          <a:xfrm>
            <a:off x="5084763" y="4460875"/>
            <a:ext cx="414337" cy="236538"/>
          </a:xfrm>
          <a:prstGeom prst="rect">
            <a:avLst/>
          </a:prstGeom>
          <a:solidFill>
            <a:srgbClr val="BBE7F1"/>
          </a:solidFill>
          <a:ln w="12700">
            <a:solidFill>
              <a:schemeClr val="tx1"/>
            </a:solidFill>
            <a:miter lim="800000"/>
            <a:headEnd/>
            <a:tailEnd/>
          </a:ln>
        </p:spPr>
        <p:txBody>
          <a:bodyPr wrap="none" anchor="ctr"/>
          <a:lstStyle/>
          <a:p>
            <a:endParaRPr lang="zh-TW" altLang="en-US"/>
          </a:p>
        </p:txBody>
      </p:sp>
      <p:pic>
        <p:nvPicPr>
          <p:cNvPr id="52229" name="Picture 2" descr="F0A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475" y="168275"/>
            <a:ext cx="5808663"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9E9CA223-4CE4-4CD5-B935-C694C3D88296}" type="slidenum">
              <a:rPr lang="zh-TW" altLang="en-US" sz="1400" smtClean="0">
                <a:latin typeface="Arial" pitchFamily="34" charset="0"/>
              </a:rPr>
              <a:pPr/>
              <a:t>45</a:t>
            </a:fld>
            <a:endParaRPr lang="zh-TW" altLang="zh-TW" sz="1400" smtClean="0">
              <a:latin typeface="Arial" pitchFamily="34" charset="0"/>
            </a:endParaRPr>
          </a:p>
        </p:txBody>
      </p:sp>
      <p:sp>
        <p:nvSpPr>
          <p:cNvPr id="52231" name="Rectangle 3"/>
          <p:cNvSpPr>
            <a:spLocks noGrp="1" noChangeArrowheads="1"/>
          </p:cNvSpPr>
          <p:nvPr>
            <p:ph type="title" idx="4294967295"/>
          </p:nvPr>
        </p:nvSpPr>
        <p:spPr>
          <a:xfrm>
            <a:off x="0" y="885825"/>
            <a:ext cx="3363913" cy="1358900"/>
          </a:xfrm>
        </p:spPr>
        <p:txBody>
          <a:bodyPr/>
          <a:lstStyle/>
          <a:p>
            <a:r>
              <a:rPr lang="en-US" altLang="zh-TW" smtClean="0"/>
              <a:t>MIPS R2000 Organization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9"/>
          <p:cNvSpPr>
            <a:spLocks noGrp="1" noChangeArrowheads="1"/>
          </p:cNvSpPr>
          <p:nvPr>
            <p:ph type="body" idx="1"/>
          </p:nvPr>
        </p:nvSpPr>
        <p:spPr/>
        <p:txBody>
          <a:bodyPr/>
          <a:lstStyle/>
          <a:p>
            <a:pPr>
              <a:buFont typeface="Wingdings" pitchFamily="2" charset="2"/>
              <a:buNone/>
            </a:pPr>
            <a:r>
              <a:rPr lang="en-US" altLang="zh-TW" smtClean="0">
                <a:latin typeface="Courier New" pitchFamily="49" charset="0"/>
              </a:rPr>
              <a:t>mult $t1, $t2       # t1 * t2</a:t>
            </a:r>
            <a:endParaRPr lang="en-US" altLang="zh-TW" smtClean="0"/>
          </a:p>
          <a:p>
            <a:r>
              <a:rPr lang="en-US" altLang="zh-TW" smtClean="0"/>
              <a:t>No destination register: product could be ~2</a:t>
            </a:r>
            <a:r>
              <a:rPr lang="en-US" altLang="zh-TW" baseline="30000" smtClean="0"/>
              <a:t>64</a:t>
            </a:r>
            <a:r>
              <a:rPr lang="en-US" altLang="zh-TW" smtClean="0"/>
              <a:t>; need two special registers to hold it</a:t>
            </a:r>
          </a:p>
          <a:p>
            <a:r>
              <a:rPr lang="en-US" altLang="zh-TW" smtClean="0"/>
              <a:t>3-step process:</a:t>
            </a:r>
          </a:p>
        </p:txBody>
      </p:sp>
      <p:sp>
        <p:nvSpPr>
          <p:cNvPr id="390146" name="Text Box 2"/>
          <p:cNvSpPr txBox="1">
            <a:spLocks noChangeArrowheads="1"/>
          </p:cNvSpPr>
          <p:nvPr/>
        </p:nvSpPr>
        <p:spPr bwMode="auto">
          <a:xfrm>
            <a:off x="495300" y="4191000"/>
            <a:ext cx="9005888"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a:latin typeface="Helvetica" charset="0"/>
              </a:rPr>
              <a:t>000</a:t>
            </a:r>
            <a:r>
              <a:rPr kumimoji="1" lang="zh-TW" altLang="en-US" sz="1800" b="1">
                <a:solidFill>
                  <a:schemeClr val="accent1"/>
                </a:solidFill>
                <a:latin typeface="Helvetica" charset="0"/>
              </a:rPr>
              <a:t>11111111111111111111111111111   11</a:t>
            </a:r>
            <a:r>
              <a:rPr kumimoji="1" lang="zh-TW" altLang="en-US" sz="1800" b="1">
                <a:latin typeface="Helvetica" charset="0"/>
              </a:rPr>
              <a:t>000000000000000000000000000000</a:t>
            </a:r>
          </a:p>
        </p:txBody>
      </p:sp>
      <p:sp>
        <p:nvSpPr>
          <p:cNvPr id="390147" name="Rectangle 3"/>
          <p:cNvSpPr>
            <a:spLocks noChangeArrowheads="1"/>
          </p:cNvSpPr>
          <p:nvPr/>
        </p:nvSpPr>
        <p:spPr bwMode="auto">
          <a:xfrm>
            <a:off x="825500" y="4648200"/>
            <a:ext cx="85121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203200" indent="-203200" eaLnBrk="1" hangingPunct="1">
              <a:lnSpc>
                <a:spcPct val="75000"/>
              </a:lnSpc>
              <a:spcBef>
                <a:spcPct val="65000"/>
              </a:spcBef>
            </a:pPr>
            <a:r>
              <a:rPr kumimoji="1" lang="zh-TW" altLang="en-US" sz="3200" b="1">
                <a:solidFill>
                  <a:schemeClr val="accent1"/>
                </a:solidFill>
                <a:latin typeface="Helvetica" charset="0"/>
              </a:rPr>
              <a:t>               </a:t>
            </a:r>
            <a:r>
              <a:rPr kumimoji="1" lang="en-US" altLang="zh-TW" sz="3200" b="1">
                <a:solidFill>
                  <a:schemeClr val="accent1"/>
                </a:solidFill>
                <a:latin typeface="Helvetica" charset="0"/>
              </a:rPr>
              <a:t>Hi                                  Lo</a:t>
            </a:r>
          </a:p>
        </p:txBody>
      </p:sp>
      <p:sp>
        <p:nvSpPr>
          <p:cNvPr id="390148" name="Line 4"/>
          <p:cNvSpPr>
            <a:spLocks noChangeShapeType="1"/>
          </p:cNvSpPr>
          <p:nvPr/>
        </p:nvSpPr>
        <p:spPr bwMode="auto">
          <a:xfrm flipH="1">
            <a:off x="412750" y="3962400"/>
            <a:ext cx="9328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90149" name="Text Box 5"/>
          <p:cNvSpPr txBox="1">
            <a:spLocks noChangeArrowheads="1"/>
          </p:cNvSpPr>
          <p:nvPr/>
        </p:nvSpPr>
        <p:spPr bwMode="auto">
          <a:xfrm>
            <a:off x="5099050" y="3354388"/>
            <a:ext cx="4405313" cy="495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a:latin typeface="Helvetica" charset="0"/>
              </a:rPr>
              <a:t>0</a:t>
            </a:r>
            <a:r>
              <a:rPr kumimoji="1" lang="zh-TW" altLang="en-US" b="1">
                <a:solidFill>
                  <a:srgbClr val="FF5050"/>
                </a:solidFill>
                <a:latin typeface="Helvetica" charset="0"/>
              </a:rPr>
              <a:t>1</a:t>
            </a:r>
            <a:r>
              <a:rPr kumimoji="1" lang="zh-TW" altLang="en-US" sz="1800" b="1">
                <a:latin typeface="Helvetica" charset="0"/>
              </a:rPr>
              <a:t>000000000000000000000000000000</a:t>
            </a:r>
          </a:p>
        </p:txBody>
      </p:sp>
      <p:sp>
        <p:nvSpPr>
          <p:cNvPr id="390150" name="Text Box 6"/>
          <p:cNvSpPr txBox="1">
            <a:spLocks noChangeArrowheads="1"/>
          </p:cNvSpPr>
          <p:nvPr/>
        </p:nvSpPr>
        <p:spPr bwMode="auto">
          <a:xfrm>
            <a:off x="3879850" y="3378200"/>
            <a:ext cx="1157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X </a:t>
            </a:r>
            <a:r>
              <a:rPr kumimoji="1" lang="en-US" altLang="zh-TW" sz="2800" b="1">
                <a:latin typeface="Courier New" pitchFamily="49" charset="0"/>
              </a:rPr>
              <a:t>$t2</a:t>
            </a:r>
            <a:endParaRPr kumimoji="1" lang="en-US" altLang="zh-TW" sz="2800" b="1">
              <a:latin typeface="Helvetica" charset="0"/>
            </a:endParaRPr>
          </a:p>
        </p:txBody>
      </p:sp>
      <p:sp>
        <p:nvSpPr>
          <p:cNvPr id="390151" name="Text Box 7"/>
          <p:cNvSpPr txBox="1">
            <a:spLocks noChangeArrowheads="1"/>
          </p:cNvSpPr>
          <p:nvPr/>
        </p:nvSpPr>
        <p:spPr bwMode="auto">
          <a:xfrm>
            <a:off x="5118100" y="2819400"/>
            <a:ext cx="4410075"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a:latin typeface="Helvetica" charset="0"/>
              </a:rPr>
              <a:t>0</a:t>
            </a:r>
            <a:r>
              <a:rPr kumimoji="1" lang="zh-TW" altLang="en-US" sz="1800" b="1">
                <a:solidFill>
                  <a:srgbClr val="FF5050"/>
                </a:solidFill>
                <a:latin typeface="Helvetica" charset="0"/>
              </a:rPr>
              <a:t>1111111111111111111111111111111</a:t>
            </a:r>
          </a:p>
        </p:txBody>
      </p:sp>
      <p:sp>
        <p:nvSpPr>
          <p:cNvPr id="390152" name="Text Box 8"/>
          <p:cNvSpPr txBox="1">
            <a:spLocks noChangeArrowheads="1"/>
          </p:cNvSpPr>
          <p:nvPr/>
        </p:nvSpPr>
        <p:spPr bwMode="auto">
          <a:xfrm>
            <a:off x="4210050" y="2774950"/>
            <a:ext cx="822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Courier New" pitchFamily="49" charset="0"/>
              </a:rPr>
              <a:t>$</a:t>
            </a:r>
            <a:r>
              <a:rPr kumimoji="1" lang="en-US" altLang="zh-TW" sz="2800" b="1">
                <a:latin typeface="Courier New" pitchFamily="49" charset="0"/>
              </a:rPr>
              <a:t>t1</a:t>
            </a:r>
            <a:endParaRPr kumimoji="1" lang="en-US" altLang="zh-TW" sz="2800" b="1">
              <a:latin typeface="Helvetica" charset="0"/>
            </a:endParaRPr>
          </a:p>
        </p:txBody>
      </p:sp>
      <p:grpSp>
        <p:nvGrpSpPr>
          <p:cNvPr id="2" name="Group 9"/>
          <p:cNvGrpSpPr>
            <a:grpSpLocks/>
          </p:cNvGrpSpPr>
          <p:nvPr/>
        </p:nvGrpSpPr>
        <p:grpSpPr bwMode="auto">
          <a:xfrm>
            <a:off x="3467100" y="5156200"/>
            <a:ext cx="5111750" cy="519113"/>
            <a:chOff x="1920" y="2804"/>
            <a:chExt cx="2972" cy="327"/>
          </a:xfrm>
        </p:grpSpPr>
        <p:sp>
          <p:nvSpPr>
            <p:cNvPr id="53267" name="Text Box 10"/>
            <p:cNvSpPr txBox="1">
              <a:spLocks noChangeArrowheads="1"/>
            </p:cNvSpPr>
            <p:nvPr/>
          </p:nvSpPr>
          <p:spPr bwMode="auto">
            <a:xfrm>
              <a:off x="2400" y="2831"/>
              <a:ext cx="249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a:latin typeface="Helvetica" charset="0"/>
                </a:rPr>
                <a:t>000</a:t>
              </a:r>
              <a:r>
                <a:rPr kumimoji="1" lang="zh-TW" altLang="en-US" sz="1800" b="1">
                  <a:solidFill>
                    <a:schemeClr val="accent1"/>
                  </a:solidFill>
                  <a:latin typeface="Helvetica" charset="0"/>
                </a:rPr>
                <a:t>11111111111111111111111111111</a:t>
              </a:r>
            </a:p>
          </p:txBody>
        </p:sp>
        <p:sp>
          <p:nvSpPr>
            <p:cNvPr id="53268" name="Text Box 11"/>
            <p:cNvSpPr txBox="1">
              <a:spLocks noChangeArrowheads="1"/>
            </p:cNvSpPr>
            <p:nvPr/>
          </p:nvSpPr>
          <p:spPr bwMode="auto">
            <a:xfrm>
              <a:off x="1920" y="2804"/>
              <a:ext cx="4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Courier New" pitchFamily="49" charset="0"/>
                </a:rPr>
                <a:t>$</a:t>
              </a:r>
              <a:r>
                <a:rPr kumimoji="1" lang="en-US" altLang="zh-TW" sz="2800" b="1">
                  <a:latin typeface="Courier New" pitchFamily="49" charset="0"/>
                </a:rPr>
                <a:t>t3</a:t>
              </a:r>
              <a:endParaRPr kumimoji="1" lang="en-US" altLang="zh-TW" sz="2800" b="1">
                <a:latin typeface="Helvetica" charset="0"/>
              </a:endParaRPr>
            </a:p>
          </p:txBody>
        </p:sp>
      </p:grpSp>
      <p:grpSp>
        <p:nvGrpSpPr>
          <p:cNvPr id="3" name="Group 12"/>
          <p:cNvGrpSpPr>
            <a:grpSpLocks/>
          </p:cNvGrpSpPr>
          <p:nvPr/>
        </p:nvGrpSpPr>
        <p:grpSpPr bwMode="auto">
          <a:xfrm>
            <a:off x="3467100" y="5765800"/>
            <a:ext cx="5111750" cy="519113"/>
            <a:chOff x="1920" y="3188"/>
            <a:chExt cx="2972" cy="327"/>
          </a:xfrm>
        </p:grpSpPr>
        <p:sp>
          <p:nvSpPr>
            <p:cNvPr id="53265" name="Text Box 13"/>
            <p:cNvSpPr txBox="1">
              <a:spLocks noChangeArrowheads="1"/>
            </p:cNvSpPr>
            <p:nvPr/>
          </p:nvSpPr>
          <p:spPr bwMode="auto">
            <a:xfrm>
              <a:off x="2400" y="3215"/>
              <a:ext cx="249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a:solidFill>
                    <a:schemeClr val="accent1"/>
                  </a:solidFill>
                  <a:latin typeface="Helvetica" charset="0"/>
                </a:rPr>
                <a:t>11</a:t>
              </a:r>
              <a:r>
                <a:rPr kumimoji="1" lang="zh-TW" altLang="en-US" sz="1800" b="1">
                  <a:latin typeface="Helvetica" charset="0"/>
                </a:rPr>
                <a:t>000000000000000000000000000000</a:t>
              </a:r>
            </a:p>
          </p:txBody>
        </p:sp>
        <p:sp>
          <p:nvSpPr>
            <p:cNvPr id="53266" name="Text Box 14"/>
            <p:cNvSpPr txBox="1">
              <a:spLocks noChangeArrowheads="1"/>
            </p:cNvSpPr>
            <p:nvPr/>
          </p:nvSpPr>
          <p:spPr bwMode="auto">
            <a:xfrm>
              <a:off x="1920" y="3188"/>
              <a:ext cx="4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Courier New" pitchFamily="49" charset="0"/>
                </a:rPr>
                <a:t>$</a:t>
              </a:r>
              <a:r>
                <a:rPr kumimoji="1" lang="en-US" altLang="zh-TW" sz="2800" b="1">
                  <a:latin typeface="Courier New" pitchFamily="49" charset="0"/>
                </a:rPr>
                <a:t>t4</a:t>
              </a:r>
              <a:endParaRPr kumimoji="1" lang="en-US" altLang="zh-TW" sz="2800" b="1">
                <a:latin typeface="Helvetica" charset="0"/>
              </a:endParaRPr>
            </a:p>
          </p:txBody>
        </p:sp>
      </p:grpSp>
      <p:sp>
        <p:nvSpPr>
          <p:cNvPr id="390159" name="Rectangle 15"/>
          <p:cNvSpPr>
            <a:spLocks noChangeArrowheads="1"/>
          </p:cNvSpPr>
          <p:nvPr/>
        </p:nvSpPr>
        <p:spPr bwMode="auto">
          <a:xfrm>
            <a:off x="495300" y="5765800"/>
            <a:ext cx="188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en-US" altLang="zh-TW" sz="2800" b="1">
                <a:latin typeface="Courier New" pitchFamily="49" charset="0"/>
              </a:rPr>
              <a:t>mflo $t4</a:t>
            </a:r>
          </a:p>
        </p:txBody>
      </p:sp>
      <p:sp>
        <p:nvSpPr>
          <p:cNvPr id="390160" name="Rectangle 16"/>
          <p:cNvSpPr>
            <a:spLocks noChangeArrowheads="1"/>
          </p:cNvSpPr>
          <p:nvPr/>
        </p:nvSpPr>
        <p:spPr bwMode="auto">
          <a:xfrm>
            <a:off x="495300" y="5156200"/>
            <a:ext cx="188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en-US" altLang="zh-TW" sz="2800" b="1">
                <a:latin typeface="Courier New" pitchFamily="49" charset="0"/>
              </a:rPr>
              <a:t>mfhi $t3</a:t>
            </a:r>
          </a:p>
        </p:txBody>
      </p:sp>
      <p:sp>
        <p:nvSpPr>
          <p:cNvPr id="390161" name="Line 17"/>
          <p:cNvSpPr>
            <a:spLocks noChangeShapeType="1"/>
          </p:cNvSpPr>
          <p:nvPr/>
        </p:nvSpPr>
        <p:spPr bwMode="auto">
          <a:xfrm>
            <a:off x="4752975" y="4191000"/>
            <a:ext cx="0" cy="3810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3263" name="Rectangle 18"/>
          <p:cNvSpPr>
            <a:spLocks noGrp="1" noChangeArrowheads="1"/>
          </p:cNvSpPr>
          <p:nvPr>
            <p:ph type="title"/>
          </p:nvPr>
        </p:nvSpPr>
        <p:spPr>
          <a:xfrm>
            <a:off x="742950" y="41275"/>
            <a:ext cx="8420100" cy="901700"/>
          </a:xfrm>
        </p:spPr>
        <p:txBody>
          <a:bodyPr/>
          <a:lstStyle/>
          <a:p>
            <a:r>
              <a:rPr lang="en-US" altLang="zh-TW" sz="5000" smtClean="0"/>
              <a:t>Multiplication in MIPS</a:t>
            </a:r>
          </a:p>
        </p:txBody>
      </p:sp>
      <p:sp>
        <p:nvSpPr>
          <p:cNvPr id="53264"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7560638C-0CB1-4DFA-97A2-E1F8BEA7592B}" type="slidenum">
              <a:rPr lang="zh-TW" altLang="en-US" sz="1400" smtClean="0">
                <a:latin typeface="Arial" pitchFamily="34" charset="0"/>
              </a:rPr>
              <a:pPr/>
              <a:t>46</a:t>
            </a:fld>
            <a:endParaRPr lang="zh-TW" altLang="zh-TW" sz="140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5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0150"/>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0151"/>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90149"/>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01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901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0161"/>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9014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90160"/>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390159"/>
                                        </p:tgtEl>
                                        <p:attrNameLst>
                                          <p:attrName>style.visibility</p:attrName>
                                        </p:attrNameLst>
                                      </p:cBhvr>
                                      <p:to>
                                        <p:strVal val="visible"/>
                                      </p:to>
                                    </p:set>
                                  </p:childTnLst>
                                </p:cTn>
                              </p:par>
                            </p:childTnLst>
                          </p:cTn>
                        </p:par>
                        <p:par>
                          <p:cTn id="38" fill="hold" nodeType="afterGroup">
                            <p:stCondLst>
                              <p:cond delay="1500"/>
                            </p:stCondLst>
                            <p:childTnLst>
                              <p:par>
                                <p:cTn id="39" presetID="1" presetClass="entr" presetSubtype="0" fill="hold" nodeType="afterEffect">
                                  <p:stCondLst>
                                    <p:cond delay="0"/>
                                  </p:stCondLst>
                                  <p:childTnLst>
                                    <p:set>
                                      <p:cBhvr>
                                        <p:cTn id="4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autoUpdateAnimBg="0"/>
      <p:bldP spid="390147" grpId="0" autoUpdateAnimBg="0"/>
      <p:bldP spid="390148" grpId="0" animBg="1"/>
      <p:bldP spid="390149" grpId="0" animBg="1" autoUpdateAnimBg="0"/>
      <p:bldP spid="390150" grpId="0" autoUpdateAnimBg="0"/>
      <p:bldP spid="390151" grpId="0" animBg="1" autoUpdateAnimBg="0"/>
      <p:bldP spid="390152" grpId="0" autoUpdateAnimBg="0"/>
      <p:bldP spid="390159" grpId="0" autoUpdateAnimBg="0"/>
      <p:bldP spid="390160" grpId="0" autoUpdateAnimBg="0"/>
      <p:bldP spid="39016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42950" y="41275"/>
            <a:ext cx="8420100" cy="901700"/>
          </a:xfrm>
        </p:spPr>
        <p:txBody>
          <a:bodyPr/>
          <a:lstStyle/>
          <a:p>
            <a:r>
              <a:rPr lang="en-US" altLang="zh-TW" sz="5000" smtClean="0"/>
              <a:t>MIPS Multiplication</a:t>
            </a:r>
            <a:endParaRPr lang="en-AU" altLang="zh-TW" sz="5000" smtClean="0">
              <a:ea typeface="新細明體" pitchFamily="18" charset="-120"/>
            </a:endParaRPr>
          </a:p>
        </p:txBody>
      </p:sp>
      <p:sp>
        <p:nvSpPr>
          <p:cNvPr id="54275" name="Rectangle 3"/>
          <p:cNvSpPr>
            <a:spLocks noGrp="1" noChangeArrowheads="1"/>
          </p:cNvSpPr>
          <p:nvPr>
            <p:ph type="body" idx="1"/>
          </p:nvPr>
        </p:nvSpPr>
        <p:spPr/>
        <p:txBody>
          <a:bodyPr/>
          <a:lstStyle/>
          <a:p>
            <a:pPr marL="457200" indent="-457200"/>
            <a:r>
              <a:rPr lang="en-US" altLang="zh-TW" smtClean="0"/>
              <a:t>Two 32-bit registers for product</a:t>
            </a:r>
          </a:p>
          <a:p>
            <a:pPr marL="876300" lvl="1" indent="-419100"/>
            <a:r>
              <a:rPr lang="en-US" altLang="zh-TW" sz="2400" smtClean="0"/>
              <a:t>HI: most-significant 32 bits</a:t>
            </a:r>
          </a:p>
          <a:p>
            <a:pPr marL="876300" lvl="1" indent="-419100"/>
            <a:r>
              <a:rPr lang="en-US" altLang="zh-TW" sz="2400" smtClean="0"/>
              <a:t>LO: least-significant 32-bits</a:t>
            </a:r>
          </a:p>
          <a:p>
            <a:pPr marL="457200" indent="-457200"/>
            <a:r>
              <a:rPr lang="en-US" altLang="zh-TW" smtClean="0"/>
              <a:t>Instructions</a:t>
            </a:r>
          </a:p>
          <a:p>
            <a:pPr marL="876300" lvl="1" indent="-419100"/>
            <a:r>
              <a:rPr lang="en-US" altLang="zh-TW" sz="2400" smtClean="0"/>
              <a:t>mult rs, rt  /  multu rs, rt</a:t>
            </a:r>
          </a:p>
          <a:p>
            <a:pPr marL="1295400" lvl="2" indent="-381000"/>
            <a:r>
              <a:rPr lang="en-US" altLang="zh-TW" sz="2400" smtClean="0"/>
              <a:t>64-bit product in HI/LO</a:t>
            </a:r>
          </a:p>
          <a:p>
            <a:pPr marL="876300" lvl="1" indent="-419100"/>
            <a:r>
              <a:rPr lang="en-US" altLang="zh-TW" sz="2400" smtClean="0"/>
              <a:t>mfhi rd  /  mflo rd</a:t>
            </a:r>
          </a:p>
          <a:p>
            <a:pPr marL="1295400" lvl="2" indent="-381000"/>
            <a:r>
              <a:rPr lang="en-US" altLang="zh-TW" sz="2400" smtClean="0"/>
              <a:t>Move from HI/LO to rd</a:t>
            </a:r>
          </a:p>
          <a:p>
            <a:pPr marL="1295400" lvl="2" indent="-381000"/>
            <a:r>
              <a:rPr lang="en-US" altLang="zh-TW" sz="2400" smtClean="0"/>
              <a:t>Can test HI value to see if product overflows 32 bits</a:t>
            </a:r>
            <a:endParaRPr lang="en-AU" altLang="zh-TW" sz="2400" smtClean="0"/>
          </a:p>
          <a:p>
            <a:pPr marL="876300" lvl="1" indent="-419100"/>
            <a:r>
              <a:rPr lang="en-US" altLang="zh-TW" sz="2400" smtClean="0"/>
              <a:t>mul rd, rs, rt</a:t>
            </a:r>
          </a:p>
          <a:p>
            <a:pPr marL="1295400" lvl="2" indent="-381000"/>
            <a:r>
              <a:rPr lang="en-US" altLang="zh-TW" sz="2400" smtClean="0"/>
              <a:t>Least-significant 32 bits of product –&gt; rd</a:t>
            </a:r>
          </a:p>
        </p:txBody>
      </p:sp>
      <p:sp>
        <p:nvSpPr>
          <p:cNvPr id="5427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0A84E89-2CE6-4F39-902C-4B36F96272C0}" type="slidenum">
              <a:rPr lang="zh-TW" altLang="en-US" sz="1400" smtClean="0">
                <a:latin typeface="Arial" pitchFamily="34" charset="0"/>
              </a:rPr>
              <a:pPr/>
              <a:t>47</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p:txBody>
          <a:bodyPr/>
          <a:lstStyle/>
          <a:p>
            <a:r>
              <a:rPr lang="en-US" altLang="zh-TW" smtClean="0"/>
              <a:t>Paper and pencil example (unsigned):</a:t>
            </a:r>
          </a:p>
          <a:p>
            <a:pPr>
              <a:buFont typeface="Wingdings" pitchFamily="2" charset="2"/>
              <a:buNone/>
            </a:pPr>
            <a:r>
              <a:rPr lang="en-US" altLang="zh-TW" b="0" smtClean="0">
                <a:latin typeface="Chicago" charset="0"/>
              </a:rPr>
              <a:t> 	</a:t>
            </a:r>
            <a:r>
              <a:rPr lang="en-US" altLang="zh-TW" sz="2200" smtClean="0">
                <a:solidFill>
                  <a:schemeClr val="accent1"/>
                </a:solidFill>
              </a:rPr>
              <a:t>Multiplicand                 </a:t>
            </a:r>
            <a:r>
              <a:rPr lang="en-US" altLang="zh-TW" sz="2200" smtClean="0"/>
              <a:t>1000</a:t>
            </a:r>
            <a:r>
              <a:rPr lang="en-US" altLang="zh-TW" sz="2200" baseline="-25000" smtClean="0"/>
              <a:t>ten</a:t>
            </a:r>
            <a:r>
              <a:rPr lang="en-US" altLang="zh-TW" sz="2200" smtClean="0"/>
              <a:t/>
            </a:r>
            <a:br>
              <a:rPr lang="en-US" altLang="zh-TW" sz="2200" smtClean="0"/>
            </a:br>
            <a:r>
              <a:rPr lang="en-US" altLang="zh-TW" sz="2200" smtClean="0">
                <a:solidFill>
                  <a:schemeClr val="accent1"/>
                </a:solidFill>
              </a:rPr>
              <a:t>Multiplier</a:t>
            </a:r>
            <a:r>
              <a:rPr lang="en-US" altLang="zh-TW" sz="2200" smtClean="0"/>
              <a:t>                 X    1001</a:t>
            </a:r>
            <a:r>
              <a:rPr lang="en-US" altLang="zh-TW" sz="2200" baseline="-25000" smtClean="0"/>
              <a:t>ten</a:t>
            </a:r>
            <a:r>
              <a:rPr lang="en-US" altLang="zh-TW" sz="2200" smtClean="0"/>
              <a:t/>
            </a:r>
            <a:br>
              <a:rPr lang="en-US" altLang="zh-TW" sz="2200" smtClean="0"/>
            </a:br>
            <a:r>
              <a:rPr lang="en-US" altLang="zh-TW" sz="2200" smtClean="0"/>
              <a:t>		                    1000</a:t>
            </a:r>
          </a:p>
          <a:p>
            <a:pPr>
              <a:buFont typeface="Wingdings" pitchFamily="2" charset="2"/>
              <a:buNone/>
            </a:pPr>
            <a:r>
              <a:rPr lang="en-US" altLang="zh-TW" sz="2200" smtClean="0"/>
              <a:t>				       0000</a:t>
            </a:r>
            <a:br>
              <a:rPr lang="en-US" altLang="zh-TW" sz="2200" smtClean="0"/>
            </a:br>
            <a:r>
              <a:rPr lang="en-US" altLang="zh-TW" sz="2200" smtClean="0"/>
              <a:t>			     0000</a:t>
            </a:r>
            <a:br>
              <a:rPr lang="en-US" altLang="zh-TW" sz="2200" smtClean="0"/>
            </a:br>
            <a:r>
              <a:rPr lang="en-US" altLang="zh-TW" sz="2200" smtClean="0"/>
              <a:t>			   1000 </a:t>
            </a:r>
            <a:r>
              <a:rPr lang="en-US" altLang="zh-TW" sz="2200" u="sng" smtClean="0"/>
              <a:t>  </a:t>
            </a:r>
            <a:br>
              <a:rPr lang="en-US" altLang="zh-TW" sz="2200" u="sng" smtClean="0"/>
            </a:br>
            <a:r>
              <a:rPr lang="en-US" altLang="zh-TW" sz="2200" smtClean="0">
                <a:solidFill>
                  <a:schemeClr val="accent1"/>
                </a:solidFill>
              </a:rPr>
              <a:t>Product</a:t>
            </a:r>
            <a:r>
              <a:rPr lang="en-US" altLang="zh-TW" sz="2200" smtClean="0"/>
              <a:t>	           01001000</a:t>
            </a:r>
            <a:r>
              <a:rPr lang="en-US" altLang="zh-TW" sz="2200" baseline="-25000" smtClean="0"/>
              <a:t>ten</a:t>
            </a:r>
            <a:endParaRPr lang="en-US" altLang="zh-TW" sz="2200" smtClean="0"/>
          </a:p>
          <a:p>
            <a:r>
              <a:rPr lang="en-US" altLang="zh-TW" smtClean="0"/>
              <a:t>m bits x n bits = m+n bit product</a:t>
            </a:r>
          </a:p>
          <a:p>
            <a:r>
              <a:rPr lang="en-US" altLang="zh-TW" smtClean="0"/>
              <a:t>Binary makes it easy:</a:t>
            </a:r>
          </a:p>
          <a:p>
            <a:pPr lvl="1"/>
            <a:r>
              <a:rPr lang="en-US" altLang="zh-TW" smtClean="0"/>
              <a:t>0 =&gt; place 0 	   ( 0 x multiplicand)</a:t>
            </a:r>
          </a:p>
          <a:p>
            <a:pPr lvl="1"/>
            <a:r>
              <a:rPr lang="en-US" altLang="zh-TW" smtClean="0"/>
              <a:t>1 =&gt; place a copy  	( 1 x multiplicand)</a:t>
            </a:r>
          </a:p>
          <a:p>
            <a:r>
              <a:rPr lang="en-US" altLang="zh-TW" smtClean="0"/>
              <a:t>2 versions of multiply hardware and algorithm</a:t>
            </a:r>
            <a:endParaRPr lang="en-US" altLang="zh-TW" smtClean="0">
              <a:solidFill>
                <a:schemeClr val="accent2"/>
              </a:solidFill>
            </a:endParaRPr>
          </a:p>
          <a:p>
            <a:endParaRPr lang="en-US" altLang="zh-TW" smtClean="0"/>
          </a:p>
        </p:txBody>
      </p:sp>
      <p:sp>
        <p:nvSpPr>
          <p:cNvPr id="55299" name="Line 3"/>
          <p:cNvSpPr>
            <a:spLocks noChangeShapeType="1"/>
          </p:cNvSpPr>
          <p:nvPr/>
        </p:nvSpPr>
        <p:spPr bwMode="auto">
          <a:xfrm>
            <a:off x="3648075" y="2300288"/>
            <a:ext cx="132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5300" name="Line 4"/>
          <p:cNvSpPr>
            <a:spLocks noChangeShapeType="1"/>
          </p:cNvSpPr>
          <p:nvPr/>
        </p:nvSpPr>
        <p:spPr bwMode="auto">
          <a:xfrm>
            <a:off x="3506788" y="3552825"/>
            <a:ext cx="146526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5301" name="Rectangle 5"/>
          <p:cNvSpPr>
            <a:spLocks noGrp="1" noChangeArrowheads="1"/>
          </p:cNvSpPr>
          <p:nvPr>
            <p:ph type="title"/>
          </p:nvPr>
        </p:nvSpPr>
        <p:spPr>
          <a:xfrm>
            <a:off x="742950" y="41275"/>
            <a:ext cx="8420100" cy="901700"/>
          </a:xfrm>
        </p:spPr>
        <p:txBody>
          <a:bodyPr/>
          <a:lstStyle/>
          <a:p>
            <a:r>
              <a:rPr lang="en-US" altLang="zh-TW" sz="5000" smtClean="0"/>
              <a:t>Unsigned Multiply</a:t>
            </a:r>
          </a:p>
        </p:txBody>
      </p:sp>
      <p:sp>
        <p:nvSpPr>
          <p:cNvPr id="5530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7659C5D1-583D-44D9-8C8C-D17B1054BCAB}" type="slidenum">
              <a:rPr lang="zh-TW" altLang="en-US" sz="1400" smtClean="0">
                <a:latin typeface="Arial" pitchFamily="34" charset="0"/>
              </a:rPr>
              <a:pPr/>
              <a:t>48</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a:xfrm>
            <a:off x="1238250" y="4078288"/>
            <a:ext cx="7594600" cy="2792412"/>
          </a:xfrm>
          <a:noFill/>
        </p:spPr>
        <p:txBody>
          <a:bodyPr lIns="63500" tIns="25400" rIns="63500" bIns="25400">
            <a:spAutoFit/>
          </a:bodyPr>
          <a:lstStyle/>
          <a:p>
            <a:pPr marL="203200" indent="-203200">
              <a:buFont typeface="Wingdings" pitchFamily="2" charset="2"/>
              <a:buNone/>
            </a:pPr>
            <a:r>
              <a:rPr lang="en-US" altLang="zh-TW" sz="2000" u="sng" smtClean="0"/>
              <a:t>ALU Control (ALUop)</a:t>
            </a:r>
            <a:r>
              <a:rPr lang="en-US" altLang="zh-TW" sz="2000" smtClean="0"/>
              <a:t>	 	  </a:t>
            </a:r>
            <a:r>
              <a:rPr lang="en-US" altLang="zh-TW" sz="2000" u="sng" smtClean="0"/>
              <a:t>Function</a:t>
            </a:r>
            <a:endParaRPr lang="en-US" altLang="zh-TW" sz="2000" smtClean="0"/>
          </a:p>
          <a:p>
            <a:pPr marL="685800" lvl="1" indent="-190500">
              <a:buFont typeface="Wingdings" pitchFamily="2" charset="2"/>
              <a:buNone/>
            </a:pPr>
            <a:r>
              <a:rPr lang="en-US" altLang="zh-TW" smtClean="0">
                <a:solidFill>
                  <a:schemeClr val="accent2"/>
                </a:solidFill>
              </a:rPr>
              <a:t>0000			    and</a:t>
            </a:r>
          </a:p>
          <a:p>
            <a:pPr marL="685800" lvl="1" indent="-190500">
              <a:buFont typeface="Wingdings" pitchFamily="2" charset="2"/>
              <a:buNone/>
            </a:pPr>
            <a:r>
              <a:rPr lang="en-US" altLang="zh-TW" smtClean="0">
                <a:solidFill>
                  <a:schemeClr val="accent2"/>
                </a:solidFill>
              </a:rPr>
              <a:t>0001			    or</a:t>
            </a:r>
          </a:p>
          <a:p>
            <a:pPr marL="685800" lvl="1" indent="-190500">
              <a:buFont typeface="Wingdings" pitchFamily="2" charset="2"/>
              <a:buNone/>
            </a:pPr>
            <a:r>
              <a:rPr lang="en-US" altLang="zh-TW" smtClean="0">
                <a:solidFill>
                  <a:schemeClr val="accent2"/>
                </a:solidFill>
              </a:rPr>
              <a:t>0010			    add</a:t>
            </a:r>
          </a:p>
          <a:p>
            <a:pPr marL="685800" lvl="1" indent="-190500">
              <a:buFont typeface="Wingdings" pitchFamily="2" charset="2"/>
              <a:buNone/>
            </a:pPr>
            <a:r>
              <a:rPr lang="en-US" altLang="zh-TW" smtClean="0"/>
              <a:t>0110			    subtract</a:t>
            </a:r>
          </a:p>
          <a:p>
            <a:pPr marL="685800" lvl="1" indent="-190500">
              <a:buFont typeface="Wingdings" pitchFamily="2" charset="2"/>
              <a:buNone/>
            </a:pPr>
            <a:r>
              <a:rPr lang="en-US" altLang="zh-TW" smtClean="0"/>
              <a:t>0111			    set-on-less-than</a:t>
            </a:r>
          </a:p>
          <a:p>
            <a:pPr marL="685800" lvl="1" indent="-190500">
              <a:buFont typeface="Wingdings" pitchFamily="2" charset="2"/>
              <a:buNone/>
            </a:pPr>
            <a:r>
              <a:rPr lang="en-US" altLang="zh-TW" smtClean="0"/>
              <a:t>1100			    nor</a:t>
            </a:r>
          </a:p>
          <a:p>
            <a:pPr marL="685800" lvl="1" indent="-190500">
              <a:buFont typeface="Wingdings" pitchFamily="2" charset="2"/>
              <a:buNone/>
            </a:pPr>
            <a:endParaRPr lang="en-US" altLang="zh-TW" smtClean="0"/>
          </a:p>
        </p:txBody>
      </p:sp>
      <p:sp>
        <p:nvSpPr>
          <p:cNvPr id="10243"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0244" name="Group 4"/>
          <p:cNvGrpSpPr>
            <a:grpSpLocks/>
          </p:cNvGrpSpPr>
          <p:nvPr/>
        </p:nvGrpSpPr>
        <p:grpSpPr bwMode="auto">
          <a:xfrm>
            <a:off x="4227513" y="1785938"/>
            <a:ext cx="825500" cy="914400"/>
            <a:chOff x="1920" y="768"/>
            <a:chExt cx="480" cy="576"/>
          </a:xfrm>
        </p:grpSpPr>
        <p:sp>
          <p:nvSpPr>
            <p:cNvPr id="10275"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6"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7"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8"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9"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0245" name="Group 10"/>
          <p:cNvGrpSpPr>
            <a:grpSpLocks/>
          </p:cNvGrpSpPr>
          <p:nvPr/>
        </p:nvGrpSpPr>
        <p:grpSpPr bwMode="auto">
          <a:xfrm>
            <a:off x="4227513" y="2700338"/>
            <a:ext cx="825500" cy="914400"/>
            <a:chOff x="1920" y="1344"/>
            <a:chExt cx="480" cy="576"/>
          </a:xfrm>
        </p:grpSpPr>
        <p:sp>
          <p:nvSpPr>
            <p:cNvPr id="10270"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1"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2"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3"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4"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0246"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47"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48"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10249"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50"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51"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52"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0253"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0254"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0255"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0256"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10257"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10258"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59"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60"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10261"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10262"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63"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64"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10265"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10266"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67"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0268" name="Rectangle 38"/>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Functional Specification</a:t>
            </a:r>
          </a:p>
        </p:txBody>
      </p:sp>
      <p:sp>
        <p:nvSpPr>
          <p:cNvPr id="10269"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9C5E32BB-DA95-4EF8-8CF6-15B28AC8827E}" type="slidenum">
              <a:rPr lang="zh-TW" altLang="en-US" sz="1400">
                <a:latin typeface="Arial" pitchFamily="34" charset="0"/>
              </a:rPr>
              <a:pPr algn="r"/>
              <a:t>4</a:t>
            </a:fld>
            <a:endParaRPr lang="zh-TW" altLang="zh-TW" sz="1400">
              <a:latin typeface="Arial"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p:txBody>
          <a:bodyPr/>
          <a:lstStyle/>
          <a:p>
            <a:r>
              <a:rPr lang="zh-TW" altLang="en-US" smtClean="0"/>
              <a:t>64-</a:t>
            </a:r>
            <a:r>
              <a:rPr lang="en-US" altLang="zh-TW" smtClean="0"/>
              <a:t>bit </a:t>
            </a:r>
            <a:r>
              <a:rPr lang="en-US" altLang="zh-TW" i="1" smtClean="0"/>
              <a:t>multiplicand register</a:t>
            </a:r>
            <a:r>
              <a:rPr lang="en-US" altLang="zh-TW" smtClean="0"/>
              <a:t> (with 32-bit multiplicand at right half), 64-bit ALU, 64-bit </a:t>
            </a:r>
            <a:r>
              <a:rPr lang="en-US" altLang="zh-TW" i="1" smtClean="0"/>
              <a:t>product register</a:t>
            </a:r>
            <a:r>
              <a:rPr lang="en-US" altLang="zh-TW" smtClean="0"/>
              <a:t>, 32-bit </a:t>
            </a:r>
            <a:r>
              <a:rPr lang="en-US" altLang="zh-TW" i="1" smtClean="0"/>
              <a:t>multiplier register</a:t>
            </a:r>
            <a:endParaRPr lang="en-US" altLang="zh-TW" smtClean="0"/>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2327275"/>
            <a:ext cx="8461375"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
        <p:nvSpPr>
          <p:cNvPr id="56324" name="Rectangle 5"/>
          <p:cNvSpPr>
            <a:spLocks noGrp="1" noChangeArrowheads="1"/>
          </p:cNvSpPr>
          <p:nvPr>
            <p:ph type="title"/>
          </p:nvPr>
        </p:nvSpPr>
        <p:spPr>
          <a:xfrm>
            <a:off x="0" y="41275"/>
            <a:ext cx="9906000" cy="901700"/>
          </a:xfrm>
        </p:spPr>
        <p:txBody>
          <a:bodyPr/>
          <a:lstStyle/>
          <a:p>
            <a:r>
              <a:rPr lang="en-US" altLang="zh-TW" sz="5000" smtClean="0"/>
              <a:t>Unsigned Multiplier (Ver. 1)</a:t>
            </a:r>
          </a:p>
        </p:txBody>
      </p:sp>
      <p:sp>
        <p:nvSpPr>
          <p:cNvPr id="56325"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D45BB28C-A428-46AF-AC25-2D249285CF97}" type="slidenum">
              <a:rPr lang="zh-TW" altLang="en-US" sz="1400" smtClean="0">
                <a:latin typeface="Arial" pitchFamily="34" charset="0"/>
              </a:rPr>
              <a:pPr/>
              <a:t>49</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Rectangle 5"/>
          <p:cNvSpPr>
            <a:spLocks noChangeArrowheads="1"/>
          </p:cNvSpPr>
          <p:nvPr/>
        </p:nvSpPr>
        <p:spPr bwMode="auto">
          <a:xfrm>
            <a:off x="4910138" y="4522788"/>
            <a:ext cx="436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 </a:t>
            </a:r>
            <a:r>
              <a:rPr kumimoji="1" lang="en-US" altLang="zh-TW" sz="1800" b="1">
                <a:solidFill>
                  <a:srgbClr val="000000"/>
                </a:solidFill>
                <a:latin typeface="Arial" pitchFamily="34" charset="0"/>
              </a:rPr>
              <a:t>Shift Multiplier register right 1 bit</a:t>
            </a:r>
          </a:p>
        </p:txBody>
      </p:sp>
      <p:sp>
        <p:nvSpPr>
          <p:cNvPr id="57347" name="Rectangle 11"/>
          <p:cNvSpPr>
            <a:spLocks noChangeArrowheads="1"/>
          </p:cNvSpPr>
          <p:nvPr/>
        </p:nvSpPr>
        <p:spPr bwMode="auto">
          <a:xfrm>
            <a:off x="4637088" y="3765550"/>
            <a:ext cx="4532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2. </a:t>
            </a:r>
            <a:r>
              <a:rPr kumimoji="1" lang="en-US" altLang="zh-TW" sz="1800" b="1">
                <a:solidFill>
                  <a:srgbClr val="000000"/>
                </a:solidFill>
                <a:latin typeface="Arial" pitchFamily="34" charset="0"/>
              </a:rPr>
              <a:t>Shift Multiplicand register left 1 bit</a:t>
            </a:r>
          </a:p>
        </p:txBody>
      </p:sp>
      <p:sp>
        <p:nvSpPr>
          <p:cNvPr id="5734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56FD8A72-B8C5-4257-A47B-9591A54A8D75}" type="slidenum">
              <a:rPr lang="zh-TW" altLang="en-US" sz="1400" smtClean="0">
                <a:latin typeface="Arial" pitchFamily="34" charset="0"/>
              </a:rPr>
              <a:pPr/>
              <a:t>50</a:t>
            </a:fld>
            <a:endParaRPr lang="zh-TW" altLang="zh-TW" sz="1400" smtClean="0">
              <a:latin typeface="Arial" pitchFamily="34" charset="0"/>
            </a:endParaRPr>
          </a:p>
        </p:txBody>
      </p:sp>
      <p:sp>
        <p:nvSpPr>
          <p:cNvPr id="57349" name="Rectangle 2"/>
          <p:cNvSpPr>
            <a:spLocks noGrp="1" noChangeArrowheads="1"/>
          </p:cNvSpPr>
          <p:nvPr>
            <p:ph type="title" idx="4294967295"/>
          </p:nvPr>
        </p:nvSpPr>
        <p:spPr>
          <a:xfrm>
            <a:off x="0" y="336550"/>
            <a:ext cx="5118100" cy="838200"/>
          </a:xfrm>
          <a:noFill/>
        </p:spPr>
        <p:txBody>
          <a:bodyPr lIns="92075" tIns="46038" rIns="92075" bIns="46038"/>
          <a:lstStyle/>
          <a:p>
            <a:r>
              <a:rPr lang="en-US" altLang="zh-TW" smtClean="0"/>
              <a:t>Multiply Algorithm (Ver. 1)</a:t>
            </a:r>
          </a:p>
        </p:txBody>
      </p:sp>
      <p:sp>
        <p:nvSpPr>
          <p:cNvPr id="400387" name="Rectangle 3"/>
          <p:cNvSpPr>
            <a:spLocks noGrp="1" noChangeArrowheads="1"/>
          </p:cNvSpPr>
          <p:nvPr>
            <p:ph type="body" idx="4294967295"/>
          </p:nvPr>
        </p:nvSpPr>
        <p:spPr>
          <a:xfrm>
            <a:off x="0" y="3457575"/>
            <a:ext cx="4725988" cy="3182938"/>
          </a:xfrm>
          <a:noFill/>
        </p:spPr>
        <p:txBody>
          <a:bodyPr lIns="92075" tIns="46038" rIns="92075" bIns="46038"/>
          <a:lstStyle/>
          <a:p>
            <a:pPr marL="203200" indent="-203200">
              <a:buFont typeface="Wingdings" pitchFamily="2" charset="2"/>
              <a:buNone/>
              <a:tabLst>
                <a:tab pos="1490663" algn="l"/>
                <a:tab pos="2794000" algn="l"/>
              </a:tabLst>
            </a:pPr>
            <a:r>
              <a:rPr lang="zh-TW" altLang="en-US" sz="2000" smtClean="0"/>
              <a:t> 0010 </a:t>
            </a:r>
            <a:r>
              <a:rPr lang="en-US" altLang="zh-TW" sz="2000" smtClean="0"/>
              <a:t>x 0011</a:t>
            </a:r>
          </a:p>
          <a:p>
            <a:pPr marL="203200" indent="-203200">
              <a:buFont typeface="Wingdings" pitchFamily="2" charset="2"/>
              <a:buNone/>
              <a:tabLst>
                <a:tab pos="1490663" algn="l"/>
                <a:tab pos="2794000" algn="l"/>
              </a:tabLst>
            </a:pPr>
            <a:endParaRPr lang="en-US" altLang="zh-TW" sz="2000" smtClean="0"/>
          </a:p>
          <a:p>
            <a:pPr marL="203200" indent="-203200">
              <a:lnSpc>
                <a:spcPct val="110000"/>
              </a:lnSpc>
              <a:buFont typeface="Wingdings" pitchFamily="2" charset="2"/>
              <a:buNone/>
              <a:tabLst>
                <a:tab pos="1490663" algn="l"/>
                <a:tab pos="2794000" algn="l"/>
              </a:tabLst>
            </a:pPr>
            <a:r>
              <a:rPr lang="en-US" altLang="zh-TW" sz="2000" smtClean="0"/>
              <a:t> Product	Multiplier 	Multiplicand</a:t>
            </a:r>
          </a:p>
          <a:p>
            <a:pPr marL="203200" indent="-203200">
              <a:lnSpc>
                <a:spcPct val="110000"/>
              </a:lnSpc>
              <a:buFont typeface="Wingdings" pitchFamily="2" charset="2"/>
              <a:buNone/>
              <a:tabLst>
                <a:tab pos="1490663" algn="l"/>
                <a:tab pos="2794000" algn="l"/>
              </a:tabLst>
            </a:pPr>
            <a:r>
              <a:rPr lang="en-US" altLang="zh-TW" sz="2000" smtClean="0"/>
              <a:t> 0000 0000	001</a:t>
            </a:r>
            <a:r>
              <a:rPr lang="en-US" altLang="zh-TW" sz="2000" smtClean="0">
                <a:solidFill>
                  <a:schemeClr val="accent2"/>
                </a:solidFill>
              </a:rPr>
              <a:t>1</a:t>
            </a:r>
            <a:r>
              <a:rPr lang="en-US" altLang="zh-TW" sz="2000" smtClean="0"/>
              <a:t>	0000 </a:t>
            </a:r>
            <a:r>
              <a:rPr lang="en-US" altLang="zh-TW" sz="2000" smtClean="0">
                <a:solidFill>
                  <a:schemeClr val="accent2"/>
                </a:solidFill>
              </a:rPr>
              <a:t>0010</a:t>
            </a:r>
          </a:p>
          <a:p>
            <a:pPr marL="203200" indent="-203200">
              <a:lnSpc>
                <a:spcPct val="110000"/>
              </a:lnSpc>
              <a:buFont typeface="Wingdings" pitchFamily="2" charset="2"/>
              <a:buNone/>
              <a:tabLst>
                <a:tab pos="1490663" algn="l"/>
                <a:tab pos="2794000" algn="l"/>
              </a:tabLst>
            </a:pPr>
            <a:r>
              <a:rPr lang="en-US" altLang="zh-TW" sz="2000" smtClean="0"/>
              <a:t> 0000 0010	000</a:t>
            </a:r>
            <a:r>
              <a:rPr lang="en-US" altLang="zh-TW" sz="2000" smtClean="0">
                <a:solidFill>
                  <a:schemeClr val="accent2"/>
                </a:solidFill>
              </a:rPr>
              <a:t>1</a:t>
            </a:r>
            <a:r>
              <a:rPr lang="en-US" altLang="zh-TW" sz="2000" smtClean="0"/>
              <a:t>	000</a:t>
            </a:r>
            <a:r>
              <a:rPr lang="en-US" altLang="zh-TW" sz="2000" smtClean="0">
                <a:solidFill>
                  <a:schemeClr val="accent2"/>
                </a:solidFill>
              </a:rPr>
              <a:t>0</a:t>
            </a:r>
            <a:r>
              <a:rPr lang="en-US" altLang="zh-TW" sz="2000" smtClean="0"/>
              <a:t> </a:t>
            </a:r>
            <a:r>
              <a:rPr lang="en-US" altLang="zh-TW" sz="2000" smtClean="0">
                <a:solidFill>
                  <a:schemeClr val="accent2"/>
                </a:solidFill>
              </a:rPr>
              <a:t>010</a:t>
            </a:r>
            <a:r>
              <a:rPr lang="en-US" altLang="zh-TW" sz="2000" smtClean="0"/>
              <a:t>0</a:t>
            </a:r>
          </a:p>
          <a:p>
            <a:pPr marL="203200" indent="-203200">
              <a:lnSpc>
                <a:spcPct val="110000"/>
              </a:lnSpc>
              <a:buFont typeface="Wingdings" pitchFamily="2" charset="2"/>
              <a:buNone/>
              <a:tabLst>
                <a:tab pos="1490663" algn="l"/>
                <a:tab pos="2794000" algn="l"/>
              </a:tabLst>
            </a:pPr>
            <a:r>
              <a:rPr lang="en-US" altLang="zh-TW" sz="2000" smtClean="0"/>
              <a:t> 0000 0110	000</a:t>
            </a:r>
            <a:r>
              <a:rPr lang="en-US" altLang="zh-TW" sz="2000" smtClean="0">
                <a:solidFill>
                  <a:schemeClr val="accent2"/>
                </a:solidFill>
              </a:rPr>
              <a:t>0</a:t>
            </a:r>
            <a:r>
              <a:rPr lang="en-US" altLang="zh-TW" sz="2000" smtClean="0"/>
              <a:t>	00</a:t>
            </a:r>
            <a:r>
              <a:rPr lang="en-US" altLang="zh-TW" sz="2000" smtClean="0">
                <a:solidFill>
                  <a:schemeClr val="accent2"/>
                </a:solidFill>
              </a:rPr>
              <a:t>00</a:t>
            </a:r>
            <a:r>
              <a:rPr lang="en-US" altLang="zh-TW" sz="2000" smtClean="0"/>
              <a:t> </a:t>
            </a:r>
            <a:r>
              <a:rPr lang="en-US" altLang="zh-TW" sz="2000" smtClean="0">
                <a:solidFill>
                  <a:schemeClr val="accent2"/>
                </a:solidFill>
              </a:rPr>
              <a:t>10</a:t>
            </a:r>
            <a:r>
              <a:rPr lang="en-US" altLang="zh-TW" sz="2000" smtClean="0"/>
              <a:t>00</a:t>
            </a:r>
          </a:p>
          <a:p>
            <a:pPr marL="203200" indent="-203200">
              <a:lnSpc>
                <a:spcPct val="110000"/>
              </a:lnSpc>
              <a:buFont typeface="Wingdings" pitchFamily="2" charset="2"/>
              <a:buNone/>
              <a:tabLst>
                <a:tab pos="1490663" algn="l"/>
                <a:tab pos="2794000" algn="l"/>
              </a:tabLst>
            </a:pPr>
            <a:r>
              <a:rPr lang="en-US" altLang="zh-TW" sz="2000" smtClean="0"/>
              <a:t> 0000 0110	000</a:t>
            </a:r>
            <a:r>
              <a:rPr lang="en-US" altLang="zh-TW" sz="2000" smtClean="0">
                <a:solidFill>
                  <a:schemeClr val="accent2"/>
                </a:solidFill>
              </a:rPr>
              <a:t>0</a:t>
            </a:r>
            <a:r>
              <a:rPr lang="en-US" altLang="zh-TW" sz="2000" smtClean="0"/>
              <a:t>	0</a:t>
            </a:r>
            <a:r>
              <a:rPr lang="en-US" altLang="zh-TW" sz="2000" smtClean="0">
                <a:solidFill>
                  <a:schemeClr val="accent2"/>
                </a:solidFill>
              </a:rPr>
              <a:t>001 0</a:t>
            </a:r>
            <a:r>
              <a:rPr lang="en-US" altLang="zh-TW" sz="2000" smtClean="0"/>
              <a:t>000</a:t>
            </a:r>
          </a:p>
          <a:p>
            <a:pPr marL="203200" indent="-203200">
              <a:lnSpc>
                <a:spcPct val="110000"/>
              </a:lnSpc>
              <a:buFont typeface="Wingdings" pitchFamily="2" charset="2"/>
              <a:buNone/>
              <a:tabLst>
                <a:tab pos="1490663" algn="l"/>
                <a:tab pos="2794000" algn="l"/>
              </a:tabLst>
            </a:pPr>
            <a:r>
              <a:rPr lang="en-US" altLang="zh-TW" sz="2000" smtClean="0"/>
              <a:t> </a:t>
            </a:r>
            <a:r>
              <a:rPr lang="en-US" altLang="zh-TW" sz="2000" smtClean="0">
                <a:solidFill>
                  <a:schemeClr val="accent1"/>
                </a:solidFill>
              </a:rPr>
              <a:t>0000 0110</a:t>
            </a:r>
            <a:r>
              <a:rPr lang="en-US" altLang="zh-TW" sz="2000" smtClean="0"/>
              <a:t>	0000	</a:t>
            </a:r>
            <a:r>
              <a:rPr lang="en-US" altLang="zh-TW" sz="2000" smtClean="0">
                <a:solidFill>
                  <a:schemeClr val="accent2"/>
                </a:solidFill>
              </a:rPr>
              <a:t>0010</a:t>
            </a:r>
            <a:r>
              <a:rPr lang="en-US" altLang="zh-TW" sz="2000" smtClean="0"/>
              <a:t> 0000</a:t>
            </a:r>
            <a:endParaRPr lang="en-US" altLang="zh-TW" sz="2800" smtClean="0"/>
          </a:p>
        </p:txBody>
      </p:sp>
      <p:sp>
        <p:nvSpPr>
          <p:cNvPr id="57351" name="Rectangle 6"/>
          <p:cNvSpPr>
            <a:spLocks noChangeArrowheads="1"/>
          </p:cNvSpPr>
          <p:nvPr/>
        </p:nvSpPr>
        <p:spPr bwMode="auto">
          <a:xfrm>
            <a:off x="4889500" y="4545013"/>
            <a:ext cx="4506913" cy="2921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52" name="AutoShape 7"/>
          <p:cNvSpPr>
            <a:spLocks noChangeArrowheads="1"/>
          </p:cNvSpPr>
          <p:nvPr/>
        </p:nvSpPr>
        <p:spPr bwMode="auto">
          <a:xfrm>
            <a:off x="6223000" y="6326188"/>
            <a:ext cx="973138" cy="257175"/>
          </a:xfrm>
          <a:prstGeom prst="roundRect">
            <a:avLst>
              <a:gd name="adj" fmla="val 43542"/>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53" name="Rectangle 8"/>
          <p:cNvSpPr>
            <a:spLocks noChangeArrowheads="1"/>
          </p:cNvSpPr>
          <p:nvPr/>
        </p:nvSpPr>
        <p:spPr bwMode="auto">
          <a:xfrm>
            <a:off x="6437313" y="626745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Done</a:t>
            </a:r>
          </a:p>
        </p:txBody>
      </p:sp>
      <p:sp>
        <p:nvSpPr>
          <p:cNvPr id="57354" name="Rectangle 9"/>
          <p:cNvSpPr>
            <a:spLocks noChangeArrowheads="1"/>
          </p:cNvSpPr>
          <p:nvPr/>
        </p:nvSpPr>
        <p:spPr bwMode="auto">
          <a:xfrm>
            <a:off x="6748463" y="5956300"/>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Yes: 32 repetitions</a:t>
            </a:r>
          </a:p>
        </p:txBody>
      </p:sp>
      <p:sp>
        <p:nvSpPr>
          <p:cNvPr id="57355" name="Rectangle 12"/>
          <p:cNvSpPr>
            <a:spLocks noChangeArrowheads="1"/>
          </p:cNvSpPr>
          <p:nvPr/>
        </p:nvSpPr>
        <p:spPr bwMode="auto">
          <a:xfrm>
            <a:off x="4629150" y="3773488"/>
            <a:ext cx="4602163" cy="3111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56" name="Rectangle 13"/>
          <p:cNvSpPr>
            <a:spLocks noChangeArrowheads="1"/>
          </p:cNvSpPr>
          <p:nvPr/>
        </p:nvSpPr>
        <p:spPr bwMode="auto">
          <a:xfrm>
            <a:off x="7264400" y="5119688"/>
            <a:ext cx="2503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No: &lt; 32 repetitions</a:t>
            </a:r>
          </a:p>
        </p:txBody>
      </p:sp>
      <p:sp>
        <p:nvSpPr>
          <p:cNvPr id="57357" name="Rectangle 15"/>
          <p:cNvSpPr>
            <a:spLocks noChangeArrowheads="1"/>
          </p:cNvSpPr>
          <p:nvPr/>
        </p:nvSpPr>
        <p:spPr bwMode="auto">
          <a:xfrm>
            <a:off x="6130925" y="1216025"/>
            <a:ext cx="14382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ct val="90000"/>
              </a:lnSpc>
            </a:pPr>
            <a:r>
              <a:rPr kumimoji="1" lang="zh-TW" altLang="en-US" sz="1800" b="1">
                <a:solidFill>
                  <a:srgbClr val="000000"/>
                </a:solidFill>
                <a:latin typeface="Arial" pitchFamily="34" charset="0"/>
              </a:rPr>
              <a:t>1. </a:t>
            </a:r>
            <a:r>
              <a:rPr kumimoji="1" lang="en-US" altLang="zh-TW" sz="1800" b="1">
                <a:solidFill>
                  <a:srgbClr val="000000"/>
                </a:solidFill>
                <a:latin typeface="Arial" pitchFamily="34" charset="0"/>
              </a:rPr>
              <a:t>Test</a:t>
            </a:r>
          </a:p>
          <a:p>
            <a:pPr>
              <a:lnSpc>
                <a:spcPct val="90000"/>
              </a:lnSpc>
            </a:pPr>
            <a:r>
              <a:rPr kumimoji="1" lang="en-US" altLang="zh-TW" sz="1800" b="1">
                <a:solidFill>
                  <a:srgbClr val="000000"/>
                </a:solidFill>
                <a:latin typeface="Arial" pitchFamily="34" charset="0"/>
              </a:rPr>
              <a:t>Multiplier0</a:t>
            </a:r>
          </a:p>
        </p:txBody>
      </p:sp>
      <p:grpSp>
        <p:nvGrpSpPr>
          <p:cNvPr id="57358" name="Group 16"/>
          <p:cNvGrpSpPr>
            <a:grpSpLocks/>
          </p:cNvGrpSpPr>
          <p:nvPr/>
        </p:nvGrpSpPr>
        <p:grpSpPr bwMode="auto">
          <a:xfrm>
            <a:off x="6624638" y="1257300"/>
            <a:ext cx="292100" cy="534988"/>
            <a:chOff x="3852" y="792"/>
            <a:chExt cx="170" cy="337"/>
          </a:xfrm>
        </p:grpSpPr>
        <p:sp>
          <p:nvSpPr>
            <p:cNvPr id="57376" name="Rectangle 17"/>
            <p:cNvSpPr>
              <a:spLocks noChangeArrowheads="1"/>
            </p:cNvSpPr>
            <p:nvPr/>
          </p:nvSpPr>
          <p:spPr bwMode="auto">
            <a:xfrm>
              <a:off x="3852" y="792"/>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endParaRPr kumimoji="1" lang="zh-TW" altLang="en-US" sz="1800" b="1">
                <a:solidFill>
                  <a:srgbClr val="000000"/>
                </a:solidFill>
                <a:latin typeface="Arial" pitchFamily="34" charset="0"/>
              </a:endParaRPr>
            </a:p>
          </p:txBody>
        </p:sp>
        <p:sp>
          <p:nvSpPr>
            <p:cNvPr id="57377" name="Rectangle 18"/>
            <p:cNvSpPr>
              <a:spLocks noChangeArrowheads="1"/>
            </p:cNvSpPr>
            <p:nvPr/>
          </p:nvSpPr>
          <p:spPr bwMode="auto">
            <a:xfrm>
              <a:off x="3906" y="89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endParaRPr kumimoji="1" lang="zh-TW" altLang="en-US" sz="1800" b="1">
                <a:solidFill>
                  <a:srgbClr val="000000"/>
                </a:solidFill>
                <a:latin typeface="Arial" pitchFamily="34" charset="0"/>
              </a:endParaRPr>
            </a:p>
          </p:txBody>
        </p:sp>
      </p:grpSp>
      <p:sp>
        <p:nvSpPr>
          <p:cNvPr id="57359" name="Rectangle 19"/>
          <p:cNvSpPr>
            <a:spLocks noChangeArrowheads="1"/>
          </p:cNvSpPr>
          <p:nvPr/>
        </p:nvSpPr>
        <p:spPr bwMode="auto">
          <a:xfrm>
            <a:off x="7781925" y="1196975"/>
            <a:ext cx="1857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Multiplier0 = 0</a:t>
            </a:r>
          </a:p>
        </p:txBody>
      </p:sp>
      <p:sp>
        <p:nvSpPr>
          <p:cNvPr id="57360" name="Rectangle 20"/>
          <p:cNvSpPr>
            <a:spLocks noChangeArrowheads="1"/>
          </p:cNvSpPr>
          <p:nvPr/>
        </p:nvSpPr>
        <p:spPr bwMode="auto">
          <a:xfrm>
            <a:off x="4197350" y="1114425"/>
            <a:ext cx="1857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Multiplier0 = 1</a:t>
            </a:r>
          </a:p>
        </p:txBody>
      </p:sp>
      <p:sp>
        <p:nvSpPr>
          <p:cNvPr id="57361" name="Rectangle 22"/>
          <p:cNvSpPr>
            <a:spLocks noChangeArrowheads="1"/>
          </p:cNvSpPr>
          <p:nvPr/>
        </p:nvSpPr>
        <p:spPr bwMode="auto">
          <a:xfrm>
            <a:off x="3725863" y="2438400"/>
            <a:ext cx="414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1</a:t>
            </a:r>
            <a:r>
              <a:rPr kumimoji="1" lang="en-US" altLang="zh-TW" sz="1800" b="1">
                <a:solidFill>
                  <a:srgbClr val="000000"/>
                </a:solidFill>
                <a:latin typeface="Arial" pitchFamily="34" charset="0"/>
              </a:rPr>
              <a:t>a. Add multiplicand to product and </a:t>
            </a:r>
          </a:p>
          <a:p>
            <a:r>
              <a:rPr kumimoji="1" lang="en-US" altLang="zh-TW" sz="1800" b="1">
                <a:solidFill>
                  <a:srgbClr val="000000"/>
                </a:solidFill>
                <a:latin typeface="Arial" pitchFamily="34" charset="0"/>
              </a:rPr>
              <a:t>place the result in Product register</a:t>
            </a:r>
          </a:p>
        </p:txBody>
      </p:sp>
      <p:sp>
        <p:nvSpPr>
          <p:cNvPr id="57362" name="Rectangle 23"/>
          <p:cNvSpPr>
            <a:spLocks noChangeArrowheads="1"/>
          </p:cNvSpPr>
          <p:nvPr/>
        </p:nvSpPr>
        <p:spPr bwMode="auto">
          <a:xfrm>
            <a:off x="3719513" y="2432050"/>
            <a:ext cx="4211637" cy="5873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63" name="Rectangle 26"/>
          <p:cNvSpPr>
            <a:spLocks noChangeArrowheads="1"/>
          </p:cNvSpPr>
          <p:nvPr/>
        </p:nvSpPr>
        <p:spPr bwMode="auto">
          <a:xfrm>
            <a:off x="6003925" y="5237163"/>
            <a:ext cx="1479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90000"/>
              </a:lnSpc>
            </a:pPr>
            <a:r>
              <a:rPr kumimoji="1" lang="zh-TW" altLang="en-US" sz="1800" b="1">
                <a:solidFill>
                  <a:srgbClr val="000000"/>
                </a:solidFill>
                <a:latin typeface="Arial" pitchFamily="34" charset="0"/>
              </a:rPr>
              <a:t>32</a:t>
            </a:r>
            <a:r>
              <a:rPr kumimoji="1" lang="en-US" altLang="zh-TW" sz="1800" b="1">
                <a:solidFill>
                  <a:srgbClr val="000000"/>
                </a:solidFill>
                <a:latin typeface="Arial" pitchFamily="34" charset="0"/>
              </a:rPr>
              <a:t>nd </a:t>
            </a:r>
          </a:p>
          <a:p>
            <a:pPr algn="ctr">
              <a:lnSpc>
                <a:spcPct val="90000"/>
              </a:lnSpc>
            </a:pPr>
            <a:r>
              <a:rPr kumimoji="1" lang="en-US" altLang="zh-TW" sz="1800" b="1">
                <a:solidFill>
                  <a:srgbClr val="000000"/>
                </a:solidFill>
                <a:latin typeface="Arial" pitchFamily="34" charset="0"/>
              </a:rPr>
              <a:t>repetition?</a:t>
            </a:r>
          </a:p>
        </p:txBody>
      </p:sp>
      <p:sp>
        <p:nvSpPr>
          <p:cNvPr id="57364" name="AutoShape 27"/>
          <p:cNvSpPr>
            <a:spLocks noChangeArrowheads="1"/>
          </p:cNvSpPr>
          <p:nvPr/>
        </p:nvSpPr>
        <p:spPr bwMode="auto">
          <a:xfrm>
            <a:off x="6243638" y="319088"/>
            <a:ext cx="952500" cy="255587"/>
          </a:xfrm>
          <a:prstGeom prst="roundRect">
            <a:avLst>
              <a:gd name="adj" fmla="val 43778"/>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65" name="Rectangle 28"/>
          <p:cNvSpPr>
            <a:spLocks noChangeArrowheads="1"/>
          </p:cNvSpPr>
          <p:nvPr/>
        </p:nvSpPr>
        <p:spPr bwMode="auto">
          <a:xfrm>
            <a:off x="6356350" y="260350"/>
            <a:ext cx="76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Start</a:t>
            </a:r>
          </a:p>
        </p:txBody>
      </p:sp>
      <p:sp>
        <p:nvSpPr>
          <p:cNvPr id="57366" name="AutoShape 29"/>
          <p:cNvSpPr>
            <a:spLocks noChangeArrowheads="1"/>
          </p:cNvSpPr>
          <p:nvPr/>
        </p:nvSpPr>
        <p:spPr bwMode="auto">
          <a:xfrm>
            <a:off x="5700713" y="1003300"/>
            <a:ext cx="2119312" cy="9906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67" name="AutoShape 30"/>
          <p:cNvSpPr>
            <a:spLocks noChangeArrowheads="1"/>
          </p:cNvSpPr>
          <p:nvPr/>
        </p:nvSpPr>
        <p:spPr bwMode="auto">
          <a:xfrm>
            <a:off x="5827713" y="5168900"/>
            <a:ext cx="1771650" cy="855663"/>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68" name="Freeform 31"/>
          <p:cNvSpPr>
            <a:spLocks/>
          </p:cNvSpPr>
          <p:nvPr/>
        </p:nvSpPr>
        <p:spPr bwMode="auto">
          <a:xfrm>
            <a:off x="4273550" y="1516063"/>
            <a:ext cx="1414463" cy="898525"/>
          </a:xfrm>
          <a:custGeom>
            <a:avLst/>
            <a:gdLst>
              <a:gd name="T0" fmla="*/ 2147483647 w 822"/>
              <a:gd name="T1" fmla="*/ 0 h 566"/>
              <a:gd name="T2" fmla="*/ 0 w 822"/>
              <a:gd name="T3" fmla="*/ 0 h 566"/>
              <a:gd name="T4" fmla="*/ 0 w 822"/>
              <a:gd name="T5" fmla="*/ 2147483647 h 566"/>
              <a:gd name="T6" fmla="*/ 0 60000 65536"/>
              <a:gd name="T7" fmla="*/ 0 60000 65536"/>
              <a:gd name="T8" fmla="*/ 0 60000 65536"/>
              <a:gd name="T9" fmla="*/ 0 w 822"/>
              <a:gd name="T10" fmla="*/ 0 h 566"/>
              <a:gd name="T11" fmla="*/ 822 w 822"/>
              <a:gd name="T12" fmla="*/ 566 h 566"/>
            </a:gdLst>
            <a:ahLst/>
            <a:cxnLst>
              <a:cxn ang="T6">
                <a:pos x="T0" y="T1"/>
              </a:cxn>
              <a:cxn ang="T7">
                <a:pos x="T2" y="T3"/>
              </a:cxn>
              <a:cxn ang="T8">
                <a:pos x="T4" y="T5"/>
              </a:cxn>
            </a:cxnLst>
            <a:rect l="T9" t="T10" r="T11" b="T12"/>
            <a:pathLst>
              <a:path w="822" h="566">
                <a:moveTo>
                  <a:pt x="821" y="0"/>
                </a:moveTo>
                <a:lnTo>
                  <a:pt x="0" y="0"/>
                </a:lnTo>
                <a:lnTo>
                  <a:pt x="0" y="56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69" name="Freeform 32"/>
          <p:cNvSpPr>
            <a:spLocks/>
          </p:cNvSpPr>
          <p:nvPr/>
        </p:nvSpPr>
        <p:spPr bwMode="auto">
          <a:xfrm>
            <a:off x="4311650" y="3040063"/>
            <a:ext cx="2222500" cy="728662"/>
          </a:xfrm>
          <a:custGeom>
            <a:avLst/>
            <a:gdLst>
              <a:gd name="T0" fmla="*/ 0 w 1292"/>
              <a:gd name="T1" fmla="*/ 0 h 459"/>
              <a:gd name="T2" fmla="*/ 0 w 1292"/>
              <a:gd name="T3" fmla="*/ 2147483647 h 459"/>
              <a:gd name="T4" fmla="*/ 2147483647 w 1292"/>
              <a:gd name="T5" fmla="*/ 2147483647 h 459"/>
              <a:gd name="T6" fmla="*/ 2147483647 w 1292"/>
              <a:gd name="T7" fmla="*/ 2147483647 h 459"/>
              <a:gd name="T8" fmla="*/ 0 60000 65536"/>
              <a:gd name="T9" fmla="*/ 0 60000 65536"/>
              <a:gd name="T10" fmla="*/ 0 60000 65536"/>
              <a:gd name="T11" fmla="*/ 0 60000 65536"/>
              <a:gd name="T12" fmla="*/ 0 w 1292"/>
              <a:gd name="T13" fmla="*/ 0 h 459"/>
              <a:gd name="T14" fmla="*/ 1292 w 1292"/>
              <a:gd name="T15" fmla="*/ 459 h 459"/>
            </a:gdLst>
            <a:ahLst/>
            <a:cxnLst>
              <a:cxn ang="T8">
                <a:pos x="T0" y="T1"/>
              </a:cxn>
              <a:cxn ang="T9">
                <a:pos x="T2" y="T3"/>
              </a:cxn>
              <a:cxn ang="T10">
                <a:pos x="T4" y="T5"/>
              </a:cxn>
              <a:cxn ang="T11">
                <a:pos x="T6" y="T7"/>
              </a:cxn>
            </a:cxnLst>
            <a:rect l="T12" t="T13" r="T14" b="T15"/>
            <a:pathLst>
              <a:path w="1292" h="459">
                <a:moveTo>
                  <a:pt x="0" y="0"/>
                </a:moveTo>
                <a:lnTo>
                  <a:pt x="0" y="181"/>
                </a:lnTo>
                <a:lnTo>
                  <a:pt x="1291" y="181"/>
                </a:lnTo>
                <a:lnTo>
                  <a:pt x="1291" y="45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0" name="Freeform 33"/>
          <p:cNvSpPr>
            <a:spLocks/>
          </p:cNvSpPr>
          <p:nvPr/>
        </p:nvSpPr>
        <p:spPr bwMode="auto">
          <a:xfrm>
            <a:off x="7045325" y="1516063"/>
            <a:ext cx="1504950" cy="2236787"/>
          </a:xfrm>
          <a:custGeom>
            <a:avLst/>
            <a:gdLst>
              <a:gd name="T0" fmla="*/ 2147483647 w 875"/>
              <a:gd name="T1" fmla="*/ 0 h 1409"/>
              <a:gd name="T2" fmla="*/ 2147483647 w 875"/>
              <a:gd name="T3" fmla="*/ 0 h 1409"/>
              <a:gd name="T4" fmla="*/ 2147483647 w 875"/>
              <a:gd name="T5" fmla="*/ 2147483647 h 1409"/>
              <a:gd name="T6" fmla="*/ 0 w 875"/>
              <a:gd name="T7" fmla="*/ 2147483647 h 1409"/>
              <a:gd name="T8" fmla="*/ 0 w 875"/>
              <a:gd name="T9" fmla="*/ 2147483647 h 1409"/>
              <a:gd name="T10" fmla="*/ 0 60000 65536"/>
              <a:gd name="T11" fmla="*/ 0 60000 65536"/>
              <a:gd name="T12" fmla="*/ 0 60000 65536"/>
              <a:gd name="T13" fmla="*/ 0 60000 65536"/>
              <a:gd name="T14" fmla="*/ 0 60000 65536"/>
              <a:gd name="T15" fmla="*/ 0 w 875"/>
              <a:gd name="T16" fmla="*/ 0 h 1409"/>
              <a:gd name="T17" fmla="*/ 875 w 875"/>
              <a:gd name="T18" fmla="*/ 1409 h 1409"/>
            </a:gdLst>
            <a:ahLst/>
            <a:cxnLst>
              <a:cxn ang="T10">
                <a:pos x="T0" y="T1"/>
              </a:cxn>
              <a:cxn ang="T11">
                <a:pos x="T2" y="T3"/>
              </a:cxn>
              <a:cxn ang="T12">
                <a:pos x="T4" y="T5"/>
              </a:cxn>
              <a:cxn ang="T13">
                <a:pos x="T6" y="T7"/>
              </a:cxn>
              <a:cxn ang="T14">
                <a:pos x="T8" y="T9"/>
              </a:cxn>
            </a:cxnLst>
            <a:rect l="T15" t="T16" r="T17" b="T18"/>
            <a:pathLst>
              <a:path w="875" h="1409">
                <a:moveTo>
                  <a:pt x="480" y="0"/>
                </a:moveTo>
                <a:lnTo>
                  <a:pt x="874" y="0"/>
                </a:lnTo>
                <a:lnTo>
                  <a:pt x="874" y="1152"/>
                </a:lnTo>
                <a:lnTo>
                  <a:pt x="0" y="1152"/>
                </a:lnTo>
                <a:lnTo>
                  <a:pt x="0" y="140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1" name="Freeform 34"/>
          <p:cNvSpPr>
            <a:spLocks/>
          </p:cNvSpPr>
          <p:nvPr/>
        </p:nvSpPr>
        <p:spPr bwMode="auto">
          <a:xfrm>
            <a:off x="6750050" y="4122738"/>
            <a:ext cx="1588" cy="374650"/>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2" name="Freeform 35"/>
          <p:cNvSpPr>
            <a:spLocks/>
          </p:cNvSpPr>
          <p:nvPr/>
        </p:nvSpPr>
        <p:spPr bwMode="auto">
          <a:xfrm>
            <a:off x="6769100" y="4884738"/>
            <a:ext cx="1588" cy="255587"/>
          </a:xfrm>
          <a:custGeom>
            <a:avLst/>
            <a:gdLst>
              <a:gd name="T0" fmla="*/ 0 w 1"/>
              <a:gd name="T1" fmla="*/ 0 h 161"/>
              <a:gd name="T2" fmla="*/ 0 w 1"/>
              <a:gd name="T3" fmla="*/ 2147483647 h 161"/>
              <a:gd name="T4" fmla="*/ 0 60000 65536"/>
              <a:gd name="T5" fmla="*/ 0 60000 65536"/>
              <a:gd name="T6" fmla="*/ 0 w 1"/>
              <a:gd name="T7" fmla="*/ 0 h 161"/>
              <a:gd name="T8" fmla="*/ 1 w 1"/>
              <a:gd name="T9" fmla="*/ 161 h 161"/>
            </a:gdLst>
            <a:ahLst/>
            <a:cxnLst>
              <a:cxn ang="T4">
                <a:pos x="T0" y="T1"/>
              </a:cxn>
              <a:cxn ang="T5">
                <a:pos x="T2" y="T3"/>
              </a:cxn>
            </a:cxnLst>
            <a:rect l="T6" t="T7" r="T8" b="T9"/>
            <a:pathLst>
              <a:path w="1" h="161">
                <a:moveTo>
                  <a:pt x="0" y="0"/>
                </a:moveTo>
                <a:lnTo>
                  <a:pt x="0" y="16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3" name="Freeform 36"/>
          <p:cNvSpPr>
            <a:spLocks/>
          </p:cNvSpPr>
          <p:nvPr/>
        </p:nvSpPr>
        <p:spPr bwMode="auto">
          <a:xfrm>
            <a:off x="6732588" y="6070600"/>
            <a:ext cx="1587" cy="222250"/>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39"/>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4" name="Freeform 37"/>
          <p:cNvSpPr>
            <a:spLocks/>
          </p:cNvSpPr>
          <p:nvPr/>
        </p:nvSpPr>
        <p:spPr bwMode="auto">
          <a:xfrm>
            <a:off x="6732588" y="787400"/>
            <a:ext cx="3065462" cy="4827588"/>
          </a:xfrm>
          <a:custGeom>
            <a:avLst/>
            <a:gdLst>
              <a:gd name="T0" fmla="*/ 2147483647 w 1782"/>
              <a:gd name="T1" fmla="*/ 2147483647 h 3041"/>
              <a:gd name="T2" fmla="*/ 2147483647 w 1782"/>
              <a:gd name="T3" fmla="*/ 2147483647 h 3041"/>
              <a:gd name="T4" fmla="*/ 2147483647 w 1782"/>
              <a:gd name="T5" fmla="*/ 0 h 3041"/>
              <a:gd name="T6" fmla="*/ 0 w 1782"/>
              <a:gd name="T7" fmla="*/ 0 h 3041"/>
              <a:gd name="T8" fmla="*/ 0 60000 65536"/>
              <a:gd name="T9" fmla="*/ 0 60000 65536"/>
              <a:gd name="T10" fmla="*/ 0 60000 65536"/>
              <a:gd name="T11" fmla="*/ 0 60000 65536"/>
              <a:gd name="T12" fmla="*/ 0 w 1782"/>
              <a:gd name="T13" fmla="*/ 0 h 3041"/>
              <a:gd name="T14" fmla="*/ 1782 w 1782"/>
              <a:gd name="T15" fmla="*/ 3041 h 3041"/>
            </a:gdLst>
            <a:ahLst/>
            <a:cxnLst>
              <a:cxn ang="T8">
                <a:pos x="T0" y="T1"/>
              </a:cxn>
              <a:cxn ang="T9">
                <a:pos x="T2" y="T3"/>
              </a:cxn>
              <a:cxn ang="T10">
                <a:pos x="T4" y="T5"/>
              </a:cxn>
              <a:cxn ang="T11">
                <a:pos x="T6" y="T7"/>
              </a:cxn>
            </a:cxnLst>
            <a:rect l="T12" t="T13" r="T14" b="T15"/>
            <a:pathLst>
              <a:path w="1782" h="3041">
                <a:moveTo>
                  <a:pt x="501" y="3040"/>
                </a:moveTo>
                <a:lnTo>
                  <a:pt x="1781" y="3040"/>
                </a:lnTo>
                <a:lnTo>
                  <a:pt x="1781" y="0"/>
                </a:lnTo>
                <a:lnTo>
                  <a:pt x="0"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5" name="Freeform 38"/>
          <p:cNvSpPr>
            <a:spLocks/>
          </p:cNvSpPr>
          <p:nvPr/>
        </p:nvSpPr>
        <p:spPr bwMode="auto">
          <a:xfrm>
            <a:off x="6788150" y="584200"/>
            <a:ext cx="1588" cy="425450"/>
          </a:xfrm>
          <a:custGeom>
            <a:avLst/>
            <a:gdLst>
              <a:gd name="T0" fmla="*/ 0 w 1"/>
              <a:gd name="T1" fmla="*/ 0 h 268"/>
              <a:gd name="T2" fmla="*/ 0 w 1"/>
              <a:gd name="T3" fmla="*/ 2147483647 h 268"/>
              <a:gd name="T4" fmla="*/ 0 60000 65536"/>
              <a:gd name="T5" fmla="*/ 0 60000 65536"/>
              <a:gd name="T6" fmla="*/ 0 w 1"/>
              <a:gd name="T7" fmla="*/ 0 h 268"/>
              <a:gd name="T8" fmla="*/ 1 w 1"/>
              <a:gd name="T9" fmla="*/ 268 h 268"/>
            </a:gdLst>
            <a:ahLst/>
            <a:cxnLst>
              <a:cxn ang="T4">
                <a:pos x="T0" y="T1"/>
              </a:cxn>
              <a:cxn ang="T5">
                <a:pos x="T2" y="T3"/>
              </a:cxn>
            </a:cxnLst>
            <a:rect l="T6" t="T7" r="T8" b="T9"/>
            <a:pathLst>
              <a:path w="1" h="268">
                <a:moveTo>
                  <a:pt x="0" y="0"/>
                </a:moveTo>
                <a:lnTo>
                  <a:pt x="0" y="267"/>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03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03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038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038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038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0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41275"/>
            <a:ext cx="9906000" cy="901700"/>
          </a:xfrm>
        </p:spPr>
        <p:txBody>
          <a:bodyPr/>
          <a:lstStyle/>
          <a:p>
            <a:r>
              <a:rPr lang="en-US" altLang="zh-TW" sz="5000" smtClean="0"/>
              <a:t>Observations: Multiply Ver. 1</a:t>
            </a:r>
          </a:p>
        </p:txBody>
      </p:sp>
      <p:sp>
        <p:nvSpPr>
          <p:cNvPr id="58371" name="Rectangle 3"/>
          <p:cNvSpPr>
            <a:spLocks noGrp="1" noChangeArrowheads="1"/>
          </p:cNvSpPr>
          <p:nvPr>
            <p:ph type="body" idx="1"/>
          </p:nvPr>
        </p:nvSpPr>
        <p:spPr/>
        <p:txBody>
          <a:bodyPr/>
          <a:lstStyle/>
          <a:p>
            <a:r>
              <a:rPr lang="en-US" altLang="zh-TW" smtClean="0"/>
              <a:t>Delay ratio of multiply to add 5:1 to 100:1</a:t>
            </a:r>
            <a:endParaRPr lang="en-US" altLang="zh-TW" sz="2800" smtClean="0"/>
          </a:p>
          <a:p>
            <a:r>
              <a:rPr lang="en-US" altLang="zh-TW" smtClean="0"/>
              <a:t>Half of the bits in multiplicand always 0</a:t>
            </a:r>
            <a:br>
              <a:rPr lang="en-US" altLang="zh-TW" smtClean="0"/>
            </a:br>
            <a:r>
              <a:rPr lang="en-US" altLang="zh-TW" smtClean="0"/>
              <a:t>=&gt; 64-bit adder is wasted</a:t>
            </a:r>
          </a:p>
          <a:p>
            <a:r>
              <a:rPr lang="en-US" altLang="zh-TW" smtClean="0"/>
              <a:t>0’s inserted in right of multiplicand as shifted</a:t>
            </a:r>
            <a:br>
              <a:rPr lang="en-US" altLang="zh-TW" smtClean="0"/>
            </a:br>
            <a:r>
              <a:rPr lang="en-US" altLang="zh-TW" smtClean="0"/>
              <a:t>=&gt; least significant bits of product never changed once formed</a:t>
            </a:r>
          </a:p>
          <a:p>
            <a:r>
              <a:rPr lang="en-US" altLang="zh-TW" smtClean="0">
                <a:solidFill>
                  <a:schemeClr val="accent1"/>
                </a:solidFill>
              </a:rPr>
              <a:t>Instead of shifting multiplicand to left, shift product to right?</a:t>
            </a:r>
          </a:p>
          <a:p>
            <a:r>
              <a:rPr lang="en-US" altLang="zh-TW" smtClean="0">
                <a:solidFill>
                  <a:schemeClr val="accent1"/>
                </a:solidFill>
              </a:rPr>
              <a:t>Product register wastes space =&gt; combine Multiplier and Product register</a:t>
            </a:r>
            <a:endParaRPr lang="en-US" altLang="zh-TW" smtClean="0"/>
          </a:p>
        </p:txBody>
      </p:sp>
      <p:sp>
        <p:nvSpPr>
          <p:cNvPr id="5837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3381C92B-3261-459F-BB9C-FDBC04D6A002}" type="slidenum">
              <a:rPr lang="zh-TW" altLang="en-US" sz="1400" smtClean="0">
                <a:latin typeface="Arial" pitchFamily="34" charset="0"/>
              </a:rPr>
              <a:pPr/>
              <a:t>51</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p:txBody>
          <a:bodyPr/>
          <a:lstStyle/>
          <a:p>
            <a:r>
              <a:rPr lang="en-US" altLang="zh-TW" smtClean="0"/>
              <a:t>Paper and pencil example (unsigned):</a:t>
            </a:r>
          </a:p>
          <a:p>
            <a:pPr>
              <a:buFont typeface="Wingdings" pitchFamily="2" charset="2"/>
              <a:buNone/>
            </a:pPr>
            <a:r>
              <a:rPr lang="en-US" altLang="zh-TW" b="0" smtClean="0">
                <a:latin typeface="Chicago" charset="0"/>
              </a:rPr>
              <a:t> 	</a:t>
            </a:r>
            <a:r>
              <a:rPr lang="en-US" altLang="zh-TW" sz="2200" smtClean="0">
                <a:solidFill>
                  <a:schemeClr val="accent1"/>
                </a:solidFill>
              </a:rPr>
              <a:t>Multiplicand                 </a:t>
            </a:r>
            <a:r>
              <a:rPr lang="en-US" altLang="zh-TW" sz="2200" smtClean="0"/>
              <a:t>1000</a:t>
            </a:r>
            <a:r>
              <a:rPr lang="en-US" altLang="zh-TW" sz="2200" baseline="-25000" smtClean="0"/>
              <a:t>ten</a:t>
            </a:r>
            <a:r>
              <a:rPr lang="en-US" altLang="zh-TW" sz="2200" smtClean="0"/>
              <a:t/>
            </a:r>
            <a:br>
              <a:rPr lang="en-US" altLang="zh-TW" sz="2200" smtClean="0"/>
            </a:br>
            <a:r>
              <a:rPr lang="en-US" altLang="zh-TW" sz="2200" smtClean="0">
                <a:solidFill>
                  <a:schemeClr val="accent1"/>
                </a:solidFill>
              </a:rPr>
              <a:t>Multiplier</a:t>
            </a:r>
            <a:r>
              <a:rPr lang="en-US" altLang="zh-TW" sz="2200" smtClean="0"/>
              <a:t>                 X    1001</a:t>
            </a:r>
            <a:r>
              <a:rPr lang="en-US" altLang="zh-TW" sz="2200" baseline="-25000" smtClean="0"/>
              <a:t>ten</a:t>
            </a:r>
            <a:r>
              <a:rPr lang="en-US" altLang="zh-TW" sz="2200" smtClean="0"/>
              <a:t/>
            </a:r>
            <a:br>
              <a:rPr lang="en-US" altLang="zh-TW" sz="2200" smtClean="0"/>
            </a:br>
            <a:r>
              <a:rPr lang="en-US" altLang="zh-TW" sz="2200" smtClean="0"/>
              <a:t>		                    1000</a:t>
            </a:r>
          </a:p>
          <a:p>
            <a:pPr>
              <a:buFont typeface="Wingdings" pitchFamily="2" charset="2"/>
              <a:buNone/>
            </a:pPr>
            <a:r>
              <a:rPr lang="en-US" altLang="zh-TW" sz="2200" smtClean="0"/>
              <a:t>				       0000</a:t>
            </a:r>
            <a:br>
              <a:rPr lang="en-US" altLang="zh-TW" sz="2200" smtClean="0"/>
            </a:br>
            <a:r>
              <a:rPr lang="en-US" altLang="zh-TW" sz="2200" smtClean="0"/>
              <a:t>			     0000</a:t>
            </a:r>
            <a:br>
              <a:rPr lang="en-US" altLang="zh-TW" sz="2200" smtClean="0"/>
            </a:br>
            <a:r>
              <a:rPr lang="en-US" altLang="zh-TW" sz="2200" smtClean="0"/>
              <a:t>			   1000 </a:t>
            </a:r>
            <a:r>
              <a:rPr lang="en-US" altLang="zh-TW" sz="2200" u="sng" smtClean="0"/>
              <a:t>  </a:t>
            </a:r>
            <a:br>
              <a:rPr lang="en-US" altLang="zh-TW" sz="2200" u="sng" smtClean="0"/>
            </a:br>
            <a:r>
              <a:rPr lang="en-US" altLang="zh-TW" sz="2200" smtClean="0">
                <a:solidFill>
                  <a:schemeClr val="accent1"/>
                </a:solidFill>
              </a:rPr>
              <a:t>Product</a:t>
            </a:r>
            <a:r>
              <a:rPr lang="en-US" altLang="zh-TW" sz="2200" smtClean="0"/>
              <a:t>	           01001000</a:t>
            </a:r>
            <a:r>
              <a:rPr lang="en-US" altLang="zh-TW" sz="2200" baseline="-25000" smtClean="0"/>
              <a:t>ten</a:t>
            </a:r>
            <a:endParaRPr lang="en-US" altLang="zh-TW" sz="2200" smtClean="0"/>
          </a:p>
          <a:p>
            <a:r>
              <a:rPr lang="en-US" altLang="zh-TW" smtClean="0"/>
              <a:t>m bits x n bits = m+n bit product</a:t>
            </a:r>
          </a:p>
          <a:p>
            <a:r>
              <a:rPr lang="en-US" altLang="zh-TW" smtClean="0"/>
              <a:t>Binary makes it easy:</a:t>
            </a:r>
          </a:p>
          <a:p>
            <a:pPr lvl="1"/>
            <a:r>
              <a:rPr lang="en-US" altLang="zh-TW" smtClean="0"/>
              <a:t>0 =&gt; place 0 	   ( 0 x multiplicand)</a:t>
            </a:r>
          </a:p>
          <a:p>
            <a:pPr lvl="1"/>
            <a:r>
              <a:rPr lang="en-US" altLang="zh-TW" smtClean="0"/>
              <a:t>1 =&gt; place a copy  	( 1 x multiplicand)</a:t>
            </a:r>
          </a:p>
          <a:p>
            <a:r>
              <a:rPr lang="en-US" altLang="zh-TW" smtClean="0"/>
              <a:t>2 versions of multiply hardware and algorithm</a:t>
            </a:r>
            <a:endParaRPr lang="en-US" altLang="zh-TW" smtClean="0">
              <a:solidFill>
                <a:schemeClr val="accent2"/>
              </a:solidFill>
            </a:endParaRPr>
          </a:p>
          <a:p>
            <a:endParaRPr lang="en-US" altLang="zh-TW" smtClean="0"/>
          </a:p>
        </p:txBody>
      </p:sp>
      <p:sp>
        <p:nvSpPr>
          <p:cNvPr id="59395" name="Line 3"/>
          <p:cNvSpPr>
            <a:spLocks noChangeShapeType="1"/>
          </p:cNvSpPr>
          <p:nvPr/>
        </p:nvSpPr>
        <p:spPr bwMode="auto">
          <a:xfrm>
            <a:off x="3648075" y="2300288"/>
            <a:ext cx="132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9396" name="Line 4"/>
          <p:cNvSpPr>
            <a:spLocks noChangeShapeType="1"/>
          </p:cNvSpPr>
          <p:nvPr/>
        </p:nvSpPr>
        <p:spPr bwMode="auto">
          <a:xfrm>
            <a:off x="3506788" y="3552825"/>
            <a:ext cx="146526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9397" name="Rectangle 5"/>
          <p:cNvSpPr>
            <a:spLocks noGrp="1" noChangeArrowheads="1"/>
          </p:cNvSpPr>
          <p:nvPr>
            <p:ph type="title"/>
          </p:nvPr>
        </p:nvSpPr>
        <p:spPr>
          <a:xfrm>
            <a:off x="742950" y="41275"/>
            <a:ext cx="8420100" cy="901700"/>
          </a:xfrm>
        </p:spPr>
        <p:txBody>
          <a:bodyPr/>
          <a:lstStyle/>
          <a:p>
            <a:r>
              <a:rPr lang="en-US" altLang="zh-TW" sz="5000" smtClean="0"/>
              <a:t>Unsigned Multiply</a:t>
            </a:r>
          </a:p>
        </p:txBody>
      </p:sp>
      <p:sp>
        <p:nvSpPr>
          <p:cNvPr id="589830" name="Rectangle 6"/>
          <p:cNvSpPr>
            <a:spLocks noChangeArrowheads="1"/>
          </p:cNvSpPr>
          <p:nvPr/>
        </p:nvSpPr>
        <p:spPr bwMode="auto">
          <a:xfrm>
            <a:off x="4159250" y="3575050"/>
            <a:ext cx="665163" cy="265113"/>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89831" name="Rectangle 7"/>
          <p:cNvSpPr>
            <a:spLocks noChangeArrowheads="1"/>
          </p:cNvSpPr>
          <p:nvPr/>
        </p:nvSpPr>
        <p:spPr bwMode="auto">
          <a:xfrm>
            <a:off x="3940175" y="3590925"/>
            <a:ext cx="665163" cy="265113"/>
          </a:xfrm>
          <a:prstGeom prst="rect">
            <a:avLst/>
          </a:prstGeom>
          <a:noFill/>
          <a:ln w="381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89832" name="Rectangle 8"/>
          <p:cNvSpPr>
            <a:spLocks noChangeArrowheads="1"/>
          </p:cNvSpPr>
          <p:nvPr/>
        </p:nvSpPr>
        <p:spPr bwMode="auto">
          <a:xfrm>
            <a:off x="3789363" y="3597275"/>
            <a:ext cx="665162" cy="265113"/>
          </a:xfrm>
          <a:prstGeom prst="rect">
            <a:avLst/>
          </a:prstGeom>
          <a:noFill/>
          <a:ln w="3810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940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D8287DFD-2A39-474E-B760-C1FC58A99FB4}" type="slidenum">
              <a:rPr lang="zh-TW" altLang="en-US" sz="1400" smtClean="0">
                <a:latin typeface="Arial" pitchFamily="34" charset="0"/>
              </a:rPr>
              <a:pPr/>
              <a:t>52</a:t>
            </a:fld>
            <a:endParaRPr lang="zh-TW" altLang="zh-TW" sz="1400"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89830"/>
                                        </p:tgtEl>
                                        <p:attrNameLst>
                                          <p:attrName>style.visibility</p:attrName>
                                        </p:attrNameLst>
                                      </p:cBhvr>
                                      <p:to>
                                        <p:strVal val="visible"/>
                                      </p:to>
                                    </p:set>
                                    <p:anim calcmode="lin" valueType="num">
                                      <p:cBhvr additive="base">
                                        <p:cTn id="7" dur="500" fill="hold"/>
                                        <p:tgtEl>
                                          <p:spTgt spid="589830"/>
                                        </p:tgtEl>
                                        <p:attrNameLst>
                                          <p:attrName>ppt_x</p:attrName>
                                        </p:attrNameLst>
                                      </p:cBhvr>
                                      <p:tavLst>
                                        <p:tav tm="0">
                                          <p:val>
                                            <p:strVal val="#ppt_x"/>
                                          </p:val>
                                        </p:tav>
                                        <p:tav tm="100000">
                                          <p:val>
                                            <p:strVal val="#ppt_x"/>
                                          </p:val>
                                        </p:tav>
                                      </p:tavLst>
                                    </p:anim>
                                    <p:anim calcmode="lin" valueType="num">
                                      <p:cBhvr additive="base">
                                        <p:cTn id="8" dur="500" fill="hold"/>
                                        <p:tgtEl>
                                          <p:spTgt spid="58983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89831"/>
                                        </p:tgtEl>
                                        <p:attrNameLst>
                                          <p:attrName>style.visibility</p:attrName>
                                        </p:attrNameLst>
                                      </p:cBhvr>
                                      <p:to>
                                        <p:strVal val="visible"/>
                                      </p:to>
                                    </p:set>
                                    <p:anim calcmode="lin" valueType="num">
                                      <p:cBhvr additive="base">
                                        <p:cTn id="13" dur="500" fill="hold"/>
                                        <p:tgtEl>
                                          <p:spTgt spid="589831"/>
                                        </p:tgtEl>
                                        <p:attrNameLst>
                                          <p:attrName>ppt_x</p:attrName>
                                        </p:attrNameLst>
                                      </p:cBhvr>
                                      <p:tavLst>
                                        <p:tav tm="0">
                                          <p:val>
                                            <p:strVal val="#ppt_x"/>
                                          </p:val>
                                        </p:tav>
                                        <p:tav tm="100000">
                                          <p:val>
                                            <p:strVal val="#ppt_x"/>
                                          </p:val>
                                        </p:tav>
                                      </p:tavLst>
                                    </p:anim>
                                    <p:anim calcmode="lin" valueType="num">
                                      <p:cBhvr additive="base">
                                        <p:cTn id="14" dur="500" fill="hold"/>
                                        <p:tgtEl>
                                          <p:spTgt spid="58983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89832"/>
                                        </p:tgtEl>
                                        <p:attrNameLst>
                                          <p:attrName>style.visibility</p:attrName>
                                        </p:attrNameLst>
                                      </p:cBhvr>
                                      <p:to>
                                        <p:strVal val="visible"/>
                                      </p:to>
                                    </p:set>
                                    <p:anim calcmode="lin" valueType="num">
                                      <p:cBhvr additive="base">
                                        <p:cTn id="19" dur="500" fill="hold"/>
                                        <p:tgtEl>
                                          <p:spTgt spid="589832"/>
                                        </p:tgtEl>
                                        <p:attrNameLst>
                                          <p:attrName>ppt_x</p:attrName>
                                        </p:attrNameLst>
                                      </p:cBhvr>
                                      <p:tavLst>
                                        <p:tav tm="0">
                                          <p:val>
                                            <p:strVal val="#ppt_x"/>
                                          </p:val>
                                        </p:tav>
                                        <p:tav tm="100000">
                                          <p:val>
                                            <p:strVal val="#ppt_x"/>
                                          </p:val>
                                        </p:tav>
                                      </p:tavLst>
                                    </p:anim>
                                    <p:anim calcmode="lin" valueType="num">
                                      <p:cBhvr additive="base">
                                        <p:cTn id="20" dur="500" fill="hold"/>
                                        <p:tgtEl>
                                          <p:spTgt spid="5898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0" grpId="0" animBg="1"/>
      <p:bldP spid="589831" grpId="0" animBg="1"/>
      <p:bldP spid="58983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2081213"/>
            <a:ext cx="73517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
        <p:nvSpPr>
          <p:cNvPr id="60419" name="Rectangle 3"/>
          <p:cNvSpPr>
            <a:spLocks noGrp="1" noChangeArrowheads="1"/>
          </p:cNvSpPr>
          <p:nvPr>
            <p:ph type="title"/>
          </p:nvPr>
        </p:nvSpPr>
        <p:spPr>
          <a:xfrm>
            <a:off x="0" y="41275"/>
            <a:ext cx="9906000" cy="901700"/>
          </a:xfrm>
        </p:spPr>
        <p:txBody>
          <a:bodyPr/>
          <a:lstStyle/>
          <a:p>
            <a:r>
              <a:rPr lang="en-US" altLang="zh-TW" sz="5000" smtClean="0"/>
              <a:t>Unisigned Multiplier (Ver. 2)</a:t>
            </a:r>
          </a:p>
        </p:txBody>
      </p:sp>
      <p:sp>
        <p:nvSpPr>
          <p:cNvPr id="60420" name="Rectangle 4"/>
          <p:cNvSpPr>
            <a:spLocks noGrp="1" noChangeArrowheads="1"/>
          </p:cNvSpPr>
          <p:nvPr>
            <p:ph type="body" idx="1"/>
          </p:nvPr>
        </p:nvSpPr>
        <p:spPr/>
        <p:txBody>
          <a:bodyPr/>
          <a:lstStyle/>
          <a:p>
            <a:r>
              <a:rPr lang="zh-TW" altLang="en-US" smtClean="0"/>
              <a:t>32-</a:t>
            </a:r>
            <a:r>
              <a:rPr lang="en-US" altLang="zh-TW" smtClean="0"/>
              <a:t>bit Multiplicand register, 32 -bit ALU, 64-bit Product register (HI &amp; LO in MIPS), (</a:t>
            </a:r>
            <a:r>
              <a:rPr lang="en-US" altLang="zh-TW" u="sng" smtClean="0">
                <a:solidFill>
                  <a:schemeClr val="accent1"/>
                </a:solidFill>
              </a:rPr>
              <a:t>0</a:t>
            </a:r>
            <a:r>
              <a:rPr lang="en-US" altLang="zh-TW" smtClean="0"/>
              <a:t>-bit Multiplier register)</a:t>
            </a:r>
          </a:p>
        </p:txBody>
      </p:sp>
      <p:sp>
        <p:nvSpPr>
          <p:cNvPr id="6042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BA60486D-2983-4222-8980-E3C07FBCC32E}" type="slidenum">
              <a:rPr lang="zh-TW" altLang="en-US" sz="1400" smtClean="0">
                <a:latin typeface="Arial" pitchFamily="34" charset="0"/>
              </a:rPr>
              <a:pPr/>
              <a:t>53</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Rectangle 25"/>
          <p:cNvSpPr>
            <a:spLocks noChangeArrowheads="1"/>
          </p:cNvSpPr>
          <p:nvPr/>
        </p:nvSpPr>
        <p:spPr bwMode="auto">
          <a:xfrm>
            <a:off x="6003925" y="5237163"/>
            <a:ext cx="1479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90000"/>
              </a:lnSpc>
            </a:pPr>
            <a:r>
              <a:rPr kumimoji="1" lang="zh-TW" altLang="en-US" sz="1800" b="1">
                <a:solidFill>
                  <a:srgbClr val="000000"/>
                </a:solidFill>
                <a:latin typeface="Arial" pitchFamily="34" charset="0"/>
              </a:rPr>
              <a:t>32</a:t>
            </a:r>
            <a:r>
              <a:rPr kumimoji="1" lang="en-US" altLang="zh-TW" sz="1800" b="1">
                <a:solidFill>
                  <a:srgbClr val="000000"/>
                </a:solidFill>
                <a:latin typeface="Arial" pitchFamily="34" charset="0"/>
              </a:rPr>
              <a:t>nd </a:t>
            </a:r>
          </a:p>
          <a:p>
            <a:pPr algn="ctr">
              <a:lnSpc>
                <a:spcPct val="90000"/>
              </a:lnSpc>
            </a:pPr>
            <a:r>
              <a:rPr kumimoji="1" lang="en-US" altLang="zh-TW" sz="1800" b="1">
                <a:solidFill>
                  <a:srgbClr val="000000"/>
                </a:solidFill>
                <a:latin typeface="Arial" pitchFamily="34" charset="0"/>
              </a:rPr>
              <a:t>repetition?</a:t>
            </a:r>
          </a:p>
        </p:txBody>
      </p:sp>
      <p:sp>
        <p:nvSpPr>
          <p:cNvPr id="61443" name="Rectangle 9"/>
          <p:cNvSpPr>
            <a:spLocks noChangeArrowheads="1"/>
          </p:cNvSpPr>
          <p:nvPr/>
        </p:nvSpPr>
        <p:spPr bwMode="auto">
          <a:xfrm>
            <a:off x="4637088" y="3765550"/>
            <a:ext cx="4202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2. </a:t>
            </a:r>
            <a:r>
              <a:rPr kumimoji="1" lang="en-US" altLang="zh-TW" sz="1800" b="1">
                <a:latin typeface="Arial" pitchFamily="34" charset="0"/>
              </a:rPr>
              <a:t>Shift Product register right 1 bit</a:t>
            </a:r>
          </a:p>
        </p:txBody>
      </p:sp>
      <p:sp>
        <p:nvSpPr>
          <p:cNvPr id="61444" name="Rectangle 21"/>
          <p:cNvSpPr>
            <a:spLocks noChangeArrowheads="1"/>
          </p:cNvSpPr>
          <p:nvPr/>
        </p:nvSpPr>
        <p:spPr bwMode="auto">
          <a:xfrm>
            <a:off x="1974850" y="2438400"/>
            <a:ext cx="5302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1</a:t>
            </a:r>
            <a:r>
              <a:rPr kumimoji="1" lang="en-US" altLang="zh-TW" sz="1800" b="1">
                <a:latin typeface="Arial" pitchFamily="34" charset="0"/>
              </a:rPr>
              <a:t>a. Add multiplicand to left half of product and </a:t>
            </a:r>
          </a:p>
          <a:p>
            <a:r>
              <a:rPr kumimoji="1" lang="en-US" altLang="zh-TW" sz="1800" b="1">
                <a:latin typeface="Arial" pitchFamily="34" charset="0"/>
              </a:rPr>
              <a:t>place the result in left half of Product register</a:t>
            </a:r>
          </a:p>
        </p:txBody>
      </p:sp>
      <p:sp>
        <p:nvSpPr>
          <p:cNvPr id="61445"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CDA57122-624D-4043-AA9A-44F2F27C2359}" type="slidenum">
              <a:rPr lang="zh-TW" altLang="en-US" sz="1400" smtClean="0">
                <a:latin typeface="Arial" pitchFamily="34" charset="0"/>
              </a:rPr>
              <a:pPr/>
              <a:t>54</a:t>
            </a:fld>
            <a:endParaRPr lang="zh-TW" altLang="zh-TW" sz="1400" smtClean="0">
              <a:latin typeface="Arial" pitchFamily="34" charset="0"/>
            </a:endParaRPr>
          </a:p>
        </p:txBody>
      </p:sp>
      <p:sp>
        <p:nvSpPr>
          <p:cNvPr id="61446" name="Rectangle 2"/>
          <p:cNvSpPr>
            <a:spLocks noGrp="1" noChangeArrowheads="1"/>
          </p:cNvSpPr>
          <p:nvPr>
            <p:ph type="title" idx="4294967295"/>
          </p:nvPr>
        </p:nvSpPr>
        <p:spPr>
          <a:xfrm>
            <a:off x="0" y="282575"/>
            <a:ext cx="4870450" cy="1143000"/>
          </a:xfrm>
          <a:noFill/>
        </p:spPr>
        <p:txBody>
          <a:bodyPr lIns="92075" tIns="46038" rIns="92075" bIns="46038"/>
          <a:lstStyle/>
          <a:p>
            <a:r>
              <a:rPr lang="en-US" altLang="zh-TW" smtClean="0"/>
              <a:t>Multiply Algorithm (Ver. 2)</a:t>
            </a:r>
          </a:p>
        </p:txBody>
      </p:sp>
      <p:sp>
        <p:nvSpPr>
          <p:cNvPr id="57351" name="Rectangle 3"/>
          <p:cNvSpPr>
            <a:spLocks noGrp="1" noChangeArrowheads="1"/>
          </p:cNvSpPr>
          <p:nvPr>
            <p:ph type="body" idx="4294967295"/>
          </p:nvPr>
        </p:nvSpPr>
        <p:spPr>
          <a:xfrm>
            <a:off x="76200" y="3475038"/>
            <a:ext cx="3662363" cy="2782887"/>
          </a:xfrm>
          <a:noFill/>
        </p:spPr>
        <p:txBody>
          <a:bodyPr lIns="92075" tIns="46038" rIns="92075" bIns="46038"/>
          <a:lstStyle/>
          <a:p>
            <a:pPr marL="203200" indent="-203200">
              <a:lnSpc>
                <a:spcPct val="80000"/>
              </a:lnSpc>
              <a:buFont typeface="Wingdings" pitchFamily="2" charset="2"/>
              <a:buNone/>
              <a:tabLst>
                <a:tab pos="1085850" algn="l"/>
                <a:tab pos="1428750" algn="l"/>
              </a:tabLst>
            </a:pPr>
            <a:r>
              <a:rPr lang="zh-TW" altLang="en-US" sz="2000" smtClean="0"/>
              <a:t>0010 </a:t>
            </a:r>
            <a:r>
              <a:rPr lang="en-US" altLang="zh-TW" sz="2000" smtClean="0"/>
              <a:t>x 0011</a:t>
            </a:r>
          </a:p>
          <a:p>
            <a:pPr marL="203200" indent="-203200">
              <a:lnSpc>
                <a:spcPct val="100000"/>
              </a:lnSpc>
              <a:buFont typeface="Wingdings" pitchFamily="2" charset="2"/>
              <a:buNone/>
              <a:tabLst>
                <a:tab pos="1085850" algn="l"/>
                <a:tab pos="1428750" algn="l"/>
              </a:tabLst>
            </a:pPr>
            <a:r>
              <a:rPr lang="en-US" altLang="zh-TW" sz="2000" smtClean="0"/>
              <a:t>Multiplicand	   Product</a:t>
            </a:r>
            <a:br>
              <a:rPr lang="en-US" altLang="zh-TW" sz="2000" smtClean="0"/>
            </a:br>
            <a:r>
              <a:rPr lang="en-US" altLang="zh-TW" sz="2000" smtClean="0">
                <a:latin typeface="Courier New" pitchFamily="49" charset="0"/>
              </a:rPr>
              <a:t>0010			0000 </a:t>
            </a:r>
            <a:r>
              <a:rPr lang="en-US" altLang="zh-TW" sz="2000" smtClean="0">
                <a:solidFill>
                  <a:srgbClr val="008000"/>
                </a:solidFill>
                <a:latin typeface="Courier New" pitchFamily="49" charset="0"/>
              </a:rPr>
              <a:t>001</a:t>
            </a:r>
            <a:r>
              <a:rPr lang="en-US" altLang="zh-TW" sz="2000" u="sng" smtClean="0">
                <a:solidFill>
                  <a:srgbClr val="008000"/>
                </a:solidFill>
                <a:latin typeface="Courier New" pitchFamily="49" charset="0"/>
              </a:rPr>
              <a:t>1</a:t>
            </a:r>
          </a:p>
          <a:p>
            <a:pPr marL="203200" indent="-203200">
              <a:lnSpc>
                <a:spcPct val="80000"/>
              </a:lnSpc>
              <a:buFont typeface="Wingdings" pitchFamily="2" charset="2"/>
              <a:buNone/>
              <a:tabLst>
                <a:tab pos="1085850" algn="l"/>
                <a:tab pos="1428750" algn="l"/>
              </a:tabLst>
            </a:pPr>
            <a:r>
              <a:rPr lang="en-US" altLang="zh-TW" sz="2000" smtClean="0">
                <a:latin typeface="Courier New" pitchFamily="49" charset="0"/>
              </a:rPr>
              <a:t>				</a:t>
            </a:r>
            <a:r>
              <a:rPr lang="en-US" altLang="zh-TW" sz="2000" smtClean="0">
                <a:solidFill>
                  <a:schemeClr val="folHlink"/>
                </a:solidFill>
                <a:latin typeface="Courier New" pitchFamily="49" charset="0"/>
              </a:rPr>
              <a:t>0010</a:t>
            </a:r>
            <a:r>
              <a:rPr lang="en-US" altLang="zh-TW" sz="2000" smtClean="0">
                <a:latin typeface="Courier New" pitchFamily="49" charset="0"/>
              </a:rPr>
              <a:t> </a:t>
            </a:r>
            <a:r>
              <a:rPr lang="en-US" altLang="zh-TW" sz="2000" smtClean="0">
                <a:solidFill>
                  <a:srgbClr val="008000"/>
                </a:solidFill>
                <a:latin typeface="Courier New" pitchFamily="49" charset="0"/>
              </a:rPr>
              <a:t>0011</a:t>
            </a:r>
          </a:p>
          <a:p>
            <a:pPr marL="203200" indent="-203200">
              <a:lnSpc>
                <a:spcPct val="80000"/>
              </a:lnSpc>
              <a:buFont typeface="Wingdings" pitchFamily="2" charset="2"/>
              <a:buNone/>
              <a:tabLst>
                <a:tab pos="1085850" algn="l"/>
                <a:tab pos="1428750" algn="l"/>
              </a:tabLst>
            </a:pPr>
            <a:r>
              <a:rPr lang="en-US" altLang="zh-TW" sz="2000" smtClean="0">
                <a:latin typeface="Courier New" pitchFamily="49" charset="0"/>
              </a:rPr>
              <a:t>	0010			</a:t>
            </a:r>
            <a:r>
              <a:rPr lang="en-US" altLang="zh-TW" sz="2000" smtClean="0">
                <a:solidFill>
                  <a:schemeClr val="folHlink"/>
                </a:solidFill>
                <a:latin typeface="Courier New" pitchFamily="49" charset="0"/>
              </a:rPr>
              <a:t>0001</a:t>
            </a:r>
            <a:r>
              <a:rPr lang="en-US" altLang="zh-TW" sz="2000" smtClean="0">
                <a:latin typeface="Courier New" pitchFamily="49" charset="0"/>
              </a:rPr>
              <a:t> </a:t>
            </a:r>
            <a:r>
              <a:rPr lang="en-US" altLang="zh-TW" sz="2000" smtClean="0">
                <a:solidFill>
                  <a:schemeClr val="folHlink"/>
                </a:solidFill>
                <a:latin typeface="Courier New" pitchFamily="49" charset="0"/>
              </a:rPr>
              <a:t>0</a:t>
            </a:r>
            <a:r>
              <a:rPr lang="en-US" altLang="zh-TW" sz="2000" smtClean="0">
                <a:solidFill>
                  <a:srgbClr val="008000"/>
                </a:solidFill>
                <a:latin typeface="Courier New" pitchFamily="49" charset="0"/>
              </a:rPr>
              <a:t>00</a:t>
            </a:r>
            <a:r>
              <a:rPr lang="en-US" altLang="zh-TW" sz="2000" u="sng" smtClean="0">
                <a:solidFill>
                  <a:srgbClr val="008000"/>
                </a:solidFill>
                <a:latin typeface="Courier New" pitchFamily="49" charset="0"/>
              </a:rPr>
              <a:t>1</a:t>
            </a:r>
          </a:p>
          <a:p>
            <a:pPr marL="203200" indent="-203200">
              <a:lnSpc>
                <a:spcPct val="80000"/>
              </a:lnSpc>
              <a:buFont typeface="Wingdings" pitchFamily="2" charset="2"/>
              <a:buNone/>
              <a:tabLst>
                <a:tab pos="1085850" algn="l"/>
                <a:tab pos="1428750" algn="l"/>
              </a:tabLst>
            </a:pPr>
            <a:r>
              <a:rPr lang="en-US" altLang="zh-TW" sz="2000" smtClean="0">
                <a:latin typeface="Courier New" pitchFamily="49" charset="0"/>
              </a:rPr>
              <a:t>				</a:t>
            </a:r>
            <a:r>
              <a:rPr lang="en-US" altLang="zh-TW" sz="2000" smtClean="0">
                <a:solidFill>
                  <a:schemeClr val="folHlink"/>
                </a:solidFill>
                <a:latin typeface="Courier New" pitchFamily="49" charset="0"/>
              </a:rPr>
              <a:t>0011</a:t>
            </a:r>
            <a:r>
              <a:rPr lang="en-US" altLang="zh-TW" sz="2000" smtClean="0">
                <a:latin typeface="Courier New" pitchFamily="49" charset="0"/>
              </a:rPr>
              <a:t> </a:t>
            </a:r>
            <a:r>
              <a:rPr lang="en-US" altLang="zh-TW" sz="2000" smtClean="0">
                <a:solidFill>
                  <a:schemeClr val="folHlink"/>
                </a:solidFill>
                <a:latin typeface="Courier New" pitchFamily="49" charset="0"/>
              </a:rPr>
              <a:t>0</a:t>
            </a:r>
            <a:r>
              <a:rPr lang="en-US" altLang="zh-TW" sz="2000" smtClean="0">
                <a:solidFill>
                  <a:srgbClr val="008000"/>
                </a:solidFill>
                <a:latin typeface="Courier New" pitchFamily="49" charset="0"/>
              </a:rPr>
              <a:t>001</a:t>
            </a:r>
          </a:p>
          <a:p>
            <a:pPr marL="203200" indent="-203200">
              <a:lnSpc>
                <a:spcPct val="80000"/>
              </a:lnSpc>
              <a:buFont typeface="Wingdings" pitchFamily="2" charset="2"/>
              <a:buNone/>
              <a:tabLst>
                <a:tab pos="1085850" algn="l"/>
                <a:tab pos="1428750" algn="l"/>
              </a:tabLst>
            </a:pPr>
            <a:r>
              <a:rPr lang="en-US" altLang="zh-TW" sz="2000" smtClean="0">
                <a:latin typeface="Courier New" pitchFamily="49" charset="0"/>
              </a:rPr>
              <a:t>	0010			</a:t>
            </a:r>
            <a:r>
              <a:rPr lang="en-US" altLang="zh-TW" sz="2000" smtClean="0">
                <a:solidFill>
                  <a:schemeClr val="folHlink"/>
                </a:solidFill>
                <a:latin typeface="Courier New" pitchFamily="49" charset="0"/>
              </a:rPr>
              <a:t>0001</a:t>
            </a:r>
            <a:r>
              <a:rPr lang="en-US" altLang="zh-TW" sz="2000" smtClean="0">
                <a:latin typeface="Courier New" pitchFamily="49" charset="0"/>
              </a:rPr>
              <a:t> </a:t>
            </a:r>
            <a:r>
              <a:rPr lang="en-US" altLang="zh-TW" sz="2000" smtClean="0">
                <a:solidFill>
                  <a:schemeClr val="folHlink"/>
                </a:solidFill>
                <a:latin typeface="Courier New" pitchFamily="49" charset="0"/>
              </a:rPr>
              <a:t>10</a:t>
            </a:r>
            <a:r>
              <a:rPr lang="en-US" altLang="zh-TW" sz="2000" smtClean="0">
                <a:solidFill>
                  <a:srgbClr val="008000"/>
                </a:solidFill>
                <a:latin typeface="Courier New" pitchFamily="49" charset="0"/>
              </a:rPr>
              <a:t>0</a:t>
            </a:r>
            <a:r>
              <a:rPr lang="en-US" altLang="zh-TW" sz="2000" u="sng" smtClean="0">
                <a:solidFill>
                  <a:srgbClr val="008000"/>
                </a:solidFill>
                <a:latin typeface="Courier New" pitchFamily="49" charset="0"/>
              </a:rPr>
              <a:t>0</a:t>
            </a:r>
          </a:p>
          <a:p>
            <a:pPr marL="203200" indent="-203200">
              <a:lnSpc>
                <a:spcPct val="80000"/>
              </a:lnSpc>
              <a:buFont typeface="Wingdings" pitchFamily="2" charset="2"/>
              <a:buNone/>
              <a:tabLst>
                <a:tab pos="1085850" algn="l"/>
                <a:tab pos="1428750" algn="l"/>
              </a:tabLst>
            </a:pPr>
            <a:r>
              <a:rPr lang="en-US" altLang="zh-TW" sz="2000" smtClean="0">
                <a:latin typeface="Courier New" pitchFamily="49" charset="0"/>
              </a:rPr>
              <a:t>	0010			</a:t>
            </a:r>
            <a:r>
              <a:rPr lang="en-US" altLang="zh-TW" sz="2000" smtClean="0">
                <a:solidFill>
                  <a:schemeClr val="folHlink"/>
                </a:solidFill>
                <a:latin typeface="Courier New" pitchFamily="49" charset="0"/>
              </a:rPr>
              <a:t>0000</a:t>
            </a:r>
            <a:r>
              <a:rPr lang="en-US" altLang="zh-TW" sz="2000" smtClean="0">
                <a:latin typeface="Courier New" pitchFamily="49" charset="0"/>
              </a:rPr>
              <a:t> </a:t>
            </a:r>
            <a:r>
              <a:rPr lang="en-US" altLang="zh-TW" sz="2000" smtClean="0">
                <a:solidFill>
                  <a:schemeClr val="folHlink"/>
                </a:solidFill>
                <a:latin typeface="Courier New" pitchFamily="49" charset="0"/>
              </a:rPr>
              <a:t>110</a:t>
            </a:r>
            <a:r>
              <a:rPr lang="en-US" altLang="zh-TW" sz="2000" u="sng" smtClean="0">
                <a:solidFill>
                  <a:srgbClr val="008000"/>
                </a:solidFill>
                <a:latin typeface="Courier New" pitchFamily="49" charset="0"/>
              </a:rPr>
              <a:t>0</a:t>
            </a:r>
          </a:p>
          <a:p>
            <a:pPr marL="203200" indent="-203200">
              <a:lnSpc>
                <a:spcPct val="80000"/>
              </a:lnSpc>
              <a:buFont typeface="Wingdings" pitchFamily="2" charset="2"/>
              <a:buNone/>
              <a:tabLst>
                <a:tab pos="1085850" algn="l"/>
                <a:tab pos="1428750" algn="l"/>
              </a:tabLst>
            </a:pPr>
            <a:r>
              <a:rPr lang="en-US" altLang="zh-TW" sz="2000" smtClean="0">
                <a:latin typeface="Courier New" pitchFamily="49" charset="0"/>
              </a:rPr>
              <a:t>	0010		</a:t>
            </a:r>
            <a:r>
              <a:rPr lang="en-US" altLang="zh-TW" sz="2000" smtClean="0">
                <a:solidFill>
                  <a:schemeClr val="accent1"/>
                </a:solidFill>
                <a:latin typeface="Courier New" pitchFamily="49" charset="0"/>
              </a:rPr>
              <a:t>	0000 0110</a:t>
            </a:r>
          </a:p>
        </p:txBody>
      </p:sp>
      <p:sp>
        <p:nvSpPr>
          <p:cNvPr id="61448" name="AutoShape 5"/>
          <p:cNvSpPr>
            <a:spLocks noChangeArrowheads="1"/>
          </p:cNvSpPr>
          <p:nvPr/>
        </p:nvSpPr>
        <p:spPr bwMode="auto">
          <a:xfrm>
            <a:off x="6223000" y="6326188"/>
            <a:ext cx="973138" cy="257175"/>
          </a:xfrm>
          <a:prstGeom prst="roundRect">
            <a:avLst>
              <a:gd name="adj" fmla="val 43542"/>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49" name="Rectangle 6"/>
          <p:cNvSpPr>
            <a:spLocks noChangeArrowheads="1"/>
          </p:cNvSpPr>
          <p:nvPr/>
        </p:nvSpPr>
        <p:spPr bwMode="auto">
          <a:xfrm>
            <a:off x="6437313" y="626745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Done</a:t>
            </a:r>
          </a:p>
        </p:txBody>
      </p:sp>
      <p:sp>
        <p:nvSpPr>
          <p:cNvPr id="61450" name="Rectangle 7"/>
          <p:cNvSpPr>
            <a:spLocks noChangeArrowheads="1"/>
          </p:cNvSpPr>
          <p:nvPr/>
        </p:nvSpPr>
        <p:spPr bwMode="auto">
          <a:xfrm>
            <a:off x="6748463" y="5956300"/>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Yes: 32 repetitions</a:t>
            </a:r>
          </a:p>
        </p:txBody>
      </p:sp>
      <p:sp>
        <p:nvSpPr>
          <p:cNvPr id="61451" name="Rectangle 10"/>
          <p:cNvSpPr>
            <a:spLocks noChangeArrowheads="1"/>
          </p:cNvSpPr>
          <p:nvPr/>
        </p:nvSpPr>
        <p:spPr bwMode="auto">
          <a:xfrm>
            <a:off x="4629150" y="3773488"/>
            <a:ext cx="4602163" cy="3111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52" name="Rectangle 11"/>
          <p:cNvSpPr>
            <a:spLocks noChangeArrowheads="1"/>
          </p:cNvSpPr>
          <p:nvPr/>
        </p:nvSpPr>
        <p:spPr bwMode="auto">
          <a:xfrm>
            <a:off x="7319963" y="5257800"/>
            <a:ext cx="2503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No: &lt; 32 repetitions</a:t>
            </a:r>
          </a:p>
        </p:txBody>
      </p:sp>
      <p:grpSp>
        <p:nvGrpSpPr>
          <p:cNvPr id="61453" name="Group 13"/>
          <p:cNvGrpSpPr>
            <a:grpSpLocks/>
          </p:cNvGrpSpPr>
          <p:nvPr/>
        </p:nvGrpSpPr>
        <p:grpSpPr bwMode="auto">
          <a:xfrm>
            <a:off x="6202363" y="1187450"/>
            <a:ext cx="1174750" cy="587375"/>
            <a:chOff x="3565" y="766"/>
            <a:chExt cx="683" cy="370"/>
          </a:xfrm>
        </p:grpSpPr>
        <p:sp>
          <p:nvSpPr>
            <p:cNvPr id="61468" name="Rectangle 14"/>
            <p:cNvSpPr>
              <a:spLocks noChangeArrowheads="1"/>
            </p:cNvSpPr>
            <p:nvPr/>
          </p:nvSpPr>
          <p:spPr bwMode="auto">
            <a:xfrm>
              <a:off x="3565" y="766"/>
              <a:ext cx="68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ct val="90000"/>
                </a:lnSpc>
              </a:pPr>
              <a:r>
                <a:rPr kumimoji="1" lang="zh-TW" altLang="en-US" sz="1800" b="1">
                  <a:solidFill>
                    <a:srgbClr val="000000"/>
                  </a:solidFill>
                  <a:latin typeface="Arial" pitchFamily="34" charset="0"/>
                </a:rPr>
                <a:t>1. </a:t>
              </a:r>
              <a:r>
                <a:rPr kumimoji="1" lang="en-US" altLang="zh-TW" sz="1800" b="1">
                  <a:solidFill>
                    <a:srgbClr val="000000"/>
                  </a:solidFill>
                  <a:latin typeface="Arial" pitchFamily="34" charset="0"/>
                </a:rPr>
                <a:t>Test</a:t>
              </a:r>
            </a:p>
            <a:p>
              <a:pPr>
                <a:lnSpc>
                  <a:spcPct val="90000"/>
                </a:lnSpc>
              </a:pPr>
              <a:r>
                <a:rPr kumimoji="1" lang="en-US" altLang="zh-TW" sz="1800" b="1" u="sng">
                  <a:solidFill>
                    <a:schemeClr val="accent1"/>
                  </a:solidFill>
                  <a:latin typeface="Arial" pitchFamily="34" charset="0"/>
                </a:rPr>
                <a:t>Product0</a:t>
              </a:r>
              <a:endParaRPr kumimoji="1" lang="en-US" altLang="zh-TW" sz="1800" b="1">
                <a:solidFill>
                  <a:srgbClr val="000000"/>
                </a:solidFill>
                <a:latin typeface="Arial" pitchFamily="34" charset="0"/>
              </a:endParaRPr>
            </a:p>
          </p:txBody>
        </p:sp>
        <p:grpSp>
          <p:nvGrpSpPr>
            <p:cNvPr id="61469" name="Group 15"/>
            <p:cNvGrpSpPr>
              <a:grpSpLocks/>
            </p:cNvGrpSpPr>
            <p:nvPr/>
          </p:nvGrpSpPr>
          <p:grpSpPr bwMode="auto">
            <a:xfrm>
              <a:off x="3857" y="792"/>
              <a:ext cx="160" cy="337"/>
              <a:chOff x="3857" y="792"/>
              <a:chExt cx="160" cy="337"/>
            </a:xfrm>
          </p:grpSpPr>
          <p:sp>
            <p:nvSpPr>
              <p:cNvPr id="61470" name="Rectangle 16"/>
              <p:cNvSpPr>
                <a:spLocks noChangeArrowheads="1"/>
              </p:cNvSpPr>
              <p:nvPr/>
            </p:nvSpPr>
            <p:spPr bwMode="auto">
              <a:xfrm>
                <a:off x="3857" y="792"/>
                <a:ext cx="1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endParaRPr kumimoji="1" lang="zh-TW" altLang="en-US" sz="1800" b="1">
                  <a:solidFill>
                    <a:srgbClr val="000000"/>
                  </a:solidFill>
                  <a:latin typeface="Arial" pitchFamily="34" charset="0"/>
                </a:endParaRPr>
              </a:p>
            </p:txBody>
          </p:sp>
          <p:sp>
            <p:nvSpPr>
              <p:cNvPr id="61471" name="Rectangle 17"/>
              <p:cNvSpPr>
                <a:spLocks noChangeArrowheads="1"/>
              </p:cNvSpPr>
              <p:nvPr/>
            </p:nvSpPr>
            <p:spPr bwMode="auto">
              <a:xfrm>
                <a:off x="3910" y="898"/>
                <a:ext cx="1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endParaRPr kumimoji="1" lang="zh-TW" altLang="en-US" sz="1800" b="1" u="sng">
                  <a:solidFill>
                    <a:schemeClr val="accent1"/>
                  </a:solidFill>
                  <a:latin typeface="Arial" pitchFamily="34" charset="0"/>
                </a:endParaRPr>
              </a:p>
            </p:txBody>
          </p:sp>
        </p:grpSp>
      </p:grpSp>
      <p:sp>
        <p:nvSpPr>
          <p:cNvPr id="61454" name="Rectangle 18"/>
          <p:cNvSpPr>
            <a:spLocks noChangeArrowheads="1"/>
          </p:cNvSpPr>
          <p:nvPr/>
        </p:nvSpPr>
        <p:spPr bwMode="auto">
          <a:xfrm>
            <a:off x="7781925" y="1143000"/>
            <a:ext cx="169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u="sng">
                <a:solidFill>
                  <a:schemeClr val="accent1"/>
                </a:solidFill>
                <a:latin typeface="Arial" pitchFamily="34" charset="0"/>
              </a:rPr>
              <a:t>Product0</a:t>
            </a:r>
            <a:r>
              <a:rPr kumimoji="1" lang="en-US" altLang="zh-TW" sz="1800" b="1">
                <a:solidFill>
                  <a:srgbClr val="000000"/>
                </a:solidFill>
                <a:latin typeface="Arial" pitchFamily="34" charset="0"/>
              </a:rPr>
              <a:t> = 0</a:t>
            </a:r>
          </a:p>
        </p:txBody>
      </p:sp>
      <p:sp>
        <p:nvSpPr>
          <p:cNvPr id="61455" name="Rectangle 19"/>
          <p:cNvSpPr>
            <a:spLocks noChangeArrowheads="1"/>
          </p:cNvSpPr>
          <p:nvPr/>
        </p:nvSpPr>
        <p:spPr bwMode="auto">
          <a:xfrm>
            <a:off x="4197350" y="1114425"/>
            <a:ext cx="169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u="sng">
                <a:solidFill>
                  <a:schemeClr val="accent1"/>
                </a:solidFill>
                <a:latin typeface="Arial" pitchFamily="34" charset="0"/>
              </a:rPr>
              <a:t>Product0</a:t>
            </a:r>
            <a:r>
              <a:rPr kumimoji="1" lang="en-US" altLang="zh-TW" sz="1800" b="1">
                <a:solidFill>
                  <a:srgbClr val="000000"/>
                </a:solidFill>
                <a:latin typeface="Arial" pitchFamily="34" charset="0"/>
              </a:rPr>
              <a:t> = 1</a:t>
            </a:r>
          </a:p>
        </p:txBody>
      </p:sp>
      <p:sp>
        <p:nvSpPr>
          <p:cNvPr id="61456" name="Rectangle 22"/>
          <p:cNvSpPr>
            <a:spLocks noChangeArrowheads="1"/>
          </p:cNvSpPr>
          <p:nvPr/>
        </p:nvSpPr>
        <p:spPr bwMode="auto">
          <a:xfrm>
            <a:off x="1938338" y="2438400"/>
            <a:ext cx="5738812" cy="5969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57" name="AutoShape 26"/>
          <p:cNvSpPr>
            <a:spLocks noChangeArrowheads="1"/>
          </p:cNvSpPr>
          <p:nvPr/>
        </p:nvSpPr>
        <p:spPr bwMode="auto">
          <a:xfrm>
            <a:off x="6243638" y="274638"/>
            <a:ext cx="952500" cy="300037"/>
          </a:xfrm>
          <a:prstGeom prst="roundRect">
            <a:avLst>
              <a:gd name="adj" fmla="val 43778"/>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58" name="Rectangle 27"/>
          <p:cNvSpPr>
            <a:spLocks noChangeArrowheads="1"/>
          </p:cNvSpPr>
          <p:nvPr/>
        </p:nvSpPr>
        <p:spPr bwMode="auto">
          <a:xfrm>
            <a:off x="6335713" y="260350"/>
            <a:ext cx="763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Start</a:t>
            </a:r>
          </a:p>
        </p:txBody>
      </p:sp>
      <p:sp>
        <p:nvSpPr>
          <p:cNvPr id="61459" name="AutoShape 28"/>
          <p:cNvSpPr>
            <a:spLocks noChangeArrowheads="1"/>
          </p:cNvSpPr>
          <p:nvPr/>
        </p:nvSpPr>
        <p:spPr bwMode="auto">
          <a:xfrm>
            <a:off x="5700713" y="1003300"/>
            <a:ext cx="2119312" cy="9906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60" name="AutoShape 29"/>
          <p:cNvSpPr>
            <a:spLocks noChangeArrowheads="1"/>
          </p:cNvSpPr>
          <p:nvPr/>
        </p:nvSpPr>
        <p:spPr bwMode="auto">
          <a:xfrm>
            <a:off x="5827713" y="5168900"/>
            <a:ext cx="1771650" cy="855663"/>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61" name="Freeform 30"/>
          <p:cNvSpPr>
            <a:spLocks/>
          </p:cNvSpPr>
          <p:nvPr/>
        </p:nvSpPr>
        <p:spPr bwMode="auto">
          <a:xfrm>
            <a:off x="4273550" y="1516063"/>
            <a:ext cx="1414463" cy="898525"/>
          </a:xfrm>
          <a:custGeom>
            <a:avLst/>
            <a:gdLst>
              <a:gd name="T0" fmla="*/ 2147483647 w 822"/>
              <a:gd name="T1" fmla="*/ 0 h 566"/>
              <a:gd name="T2" fmla="*/ 0 w 822"/>
              <a:gd name="T3" fmla="*/ 0 h 566"/>
              <a:gd name="T4" fmla="*/ 0 w 822"/>
              <a:gd name="T5" fmla="*/ 2147483647 h 566"/>
              <a:gd name="T6" fmla="*/ 0 60000 65536"/>
              <a:gd name="T7" fmla="*/ 0 60000 65536"/>
              <a:gd name="T8" fmla="*/ 0 60000 65536"/>
              <a:gd name="T9" fmla="*/ 0 w 822"/>
              <a:gd name="T10" fmla="*/ 0 h 566"/>
              <a:gd name="T11" fmla="*/ 822 w 822"/>
              <a:gd name="T12" fmla="*/ 566 h 566"/>
            </a:gdLst>
            <a:ahLst/>
            <a:cxnLst>
              <a:cxn ang="T6">
                <a:pos x="T0" y="T1"/>
              </a:cxn>
              <a:cxn ang="T7">
                <a:pos x="T2" y="T3"/>
              </a:cxn>
              <a:cxn ang="T8">
                <a:pos x="T4" y="T5"/>
              </a:cxn>
            </a:cxnLst>
            <a:rect l="T9" t="T10" r="T11" b="T12"/>
            <a:pathLst>
              <a:path w="822" h="566">
                <a:moveTo>
                  <a:pt x="821" y="0"/>
                </a:moveTo>
                <a:lnTo>
                  <a:pt x="0" y="0"/>
                </a:lnTo>
                <a:lnTo>
                  <a:pt x="0" y="56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2" name="Freeform 31"/>
          <p:cNvSpPr>
            <a:spLocks/>
          </p:cNvSpPr>
          <p:nvPr/>
        </p:nvSpPr>
        <p:spPr bwMode="auto">
          <a:xfrm>
            <a:off x="4311650" y="3040063"/>
            <a:ext cx="2222500" cy="728662"/>
          </a:xfrm>
          <a:custGeom>
            <a:avLst/>
            <a:gdLst>
              <a:gd name="T0" fmla="*/ 0 w 1292"/>
              <a:gd name="T1" fmla="*/ 0 h 459"/>
              <a:gd name="T2" fmla="*/ 0 w 1292"/>
              <a:gd name="T3" fmla="*/ 2147483647 h 459"/>
              <a:gd name="T4" fmla="*/ 2147483647 w 1292"/>
              <a:gd name="T5" fmla="*/ 2147483647 h 459"/>
              <a:gd name="T6" fmla="*/ 2147483647 w 1292"/>
              <a:gd name="T7" fmla="*/ 2147483647 h 459"/>
              <a:gd name="T8" fmla="*/ 0 60000 65536"/>
              <a:gd name="T9" fmla="*/ 0 60000 65536"/>
              <a:gd name="T10" fmla="*/ 0 60000 65536"/>
              <a:gd name="T11" fmla="*/ 0 60000 65536"/>
              <a:gd name="T12" fmla="*/ 0 w 1292"/>
              <a:gd name="T13" fmla="*/ 0 h 459"/>
              <a:gd name="T14" fmla="*/ 1292 w 1292"/>
              <a:gd name="T15" fmla="*/ 459 h 459"/>
            </a:gdLst>
            <a:ahLst/>
            <a:cxnLst>
              <a:cxn ang="T8">
                <a:pos x="T0" y="T1"/>
              </a:cxn>
              <a:cxn ang="T9">
                <a:pos x="T2" y="T3"/>
              </a:cxn>
              <a:cxn ang="T10">
                <a:pos x="T4" y="T5"/>
              </a:cxn>
              <a:cxn ang="T11">
                <a:pos x="T6" y="T7"/>
              </a:cxn>
            </a:cxnLst>
            <a:rect l="T12" t="T13" r="T14" b="T15"/>
            <a:pathLst>
              <a:path w="1292" h="459">
                <a:moveTo>
                  <a:pt x="0" y="0"/>
                </a:moveTo>
                <a:lnTo>
                  <a:pt x="0" y="181"/>
                </a:lnTo>
                <a:lnTo>
                  <a:pt x="1291" y="181"/>
                </a:lnTo>
                <a:lnTo>
                  <a:pt x="1291" y="45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3" name="Freeform 32"/>
          <p:cNvSpPr>
            <a:spLocks/>
          </p:cNvSpPr>
          <p:nvPr/>
        </p:nvSpPr>
        <p:spPr bwMode="auto">
          <a:xfrm>
            <a:off x="7045325" y="1516063"/>
            <a:ext cx="1504950" cy="2236787"/>
          </a:xfrm>
          <a:custGeom>
            <a:avLst/>
            <a:gdLst>
              <a:gd name="T0" fmla="*/ 2147483647 w 875"/>
              <a:gd name="T1" fmla="*/ 0 h 1409"/>
              <a:gd name="T2" fmla="*/ 2147483647 w 875"/>
              <a:gd name="T3" fmla="*/ 0 h 1409"/>
              <a:gd name="T4" fmla="*/ 2147483647 w 875"/>
              <a:gd name="T5" fmla="*/ 2147483647 h 1409"/>
              <a:gd name="T6" fmla="*/ 0 w 875"/>
              <a:gd name="T7" fmla="*/ 2147483647 h 1409"/>
              <a:gd name="T8" fmla="*/ 0 w 875"/>
              <a:gd name="T9" fmla="*/ 2147483647 h 1409"/>
              <a:gd name="T10" fmla="*/ 0 60000 65536"/>
              <a:gd name="T11" fmla="*/ 0 60000 65536"/>
              <a:gd name="T12" fmla="*/ 0 60000 65536"/>
              <a:gd name="T13" fmla="*/ 0 60000 65536"/>
              <a:gd name="T14" fmla="*/ 0 60000 65536"/>
              <a:gd name="T15" fmla="*/ 0 w 875"/>
              <a:gd name="T16" fmla="*/ 0 h 1409"/>
              <a:gd name="T17" fmla="*/ 875 w 875"/>
              <a:gd name="T18" fmla="*/ 1409 h 1409"/>
            </a:gdLst>
            <a:ahLst/>
            <a:cxnLst>
              <a:cxn ang="T10">
                <a:pos x="T0" y="T1"/>
              </a:cxn>
              <a:cxn ang="T11">
                <a:pos x="T2" y="T3"/>
              </a:cxn>
              <a:cxn ang="T12">
                <a:pos x="T4" y="T5"/>
              </a:cxn>
              <a:cxn ang="T13">
                <a:pos x="T6" y="T7"/>
              </a:cxn>
              <a:cxn ang="T14">
                <a:pos x="T8" y="T9"/>
              </a:cxn>
            </a:cxnLst>
            <a:rect l="T15" t="T16" r="T17" b="T18"/>
            <a:pathLst>
              <a:path w="875" h="1409">
                <a:moveTo>
                  <a:pt x="480" y="0"/>
                </a:moveTo>
                <a:lnTo>
                  <a:pt x="874" y="0"/>
                </a:lnTo>
                <a:lnTo>
                  <a:pt x="874" y="1152"/>
                </a:lnTo>
                <a:lnTo>
                  <a:pt x="0" y="1152"/>
                </a:lnTo>
                <a:lnTo>
                  <a:pt x="0" y="140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4" name="Freeform 33"/>
          <p:cNvSpPr>
            <a:spLocks/>
          </p:cNvSpPr>
          <p:nvPr/>
        </p:nvSpPr>
        <p:spPr bwMode="auto">
          <a:xfrm>
            <a:off x="6750050" y="4122738"/>
            <a:ext cx="1588" cy="1052512"/>
          </a:xfrm>
          <a:custGeom>
            <a:avLst/>
            <a:gdLst>
              <a:gd name="T0" fmla="*/ 0 w 1"/>
              <a:gd name="T1" fmla="*/ 0 h 663"/>
              <a:gd name="T2" fmla="*/ 0 w 1"/>
              <a:gd name="T3" fmla="*/ 2147483647 h 663"/>
              <a:gd name="T4" fmla="*/ 0 60000 65536"/>
              <a:gd name="T5" fmla="*/ 0 60000 65536"/>
              <a:gd name="T6" fmla="*/ 0 w 1"/>
              <a:gd name="T7" fmla="*/ 0 h 663"/>
              <a:gd name="T8" fmla="*/ 1 w 1"/>
              <a:gd name="T9" fmla="*/ 663 h 663"/>
            </a:gdLst>
            <a:ahLst/>
            <a:cxnLst>
              <a:cxn ang="T4">
                <a:pos x="T0" y="T1"/>
              </a:cxn>
              <a:cxn ang="T5">
                <a:pos x="T2" y="T3"/>
              </a:cxn>
            </a:cxnLst>
            <a:rect l="T6" t="T7" r="T8" b="T9"/>
            <a:pathLst>
              <a:path w="1" h="663">
                <a:moveTo>
                  <a:pt x="0" y="0"/>
                </a:moveTo>
                <a:lnTo>
                  <a:pt x="0" y="662"/>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5" name="Freeform 34"/>
          <p:cNvSpPr>
            <a:spLocks/>
          </p:cNvSpPr>
          <p:nvPr/>
        </p:nvSpPr>
        <p:spPr bwMode="auto">
          <a:xfrm>
            <a:off x="6732588" y="6070600"/>
            <a:ext cx="1587" cy="222250"/>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39"/>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6" name="Freeform 35"/>
          <p:cNvSpPr>
            <a:spLocks/>
          </p:cNvSpPr>
          <p:nvPr/>
        </p:nvSpPr>
        <p:spPr bwMode="auto">
          <a:xfrm>
            <a:off x="6732588" y="787400"/>
            <a:ext cx="3065462" cy="4827588"/>
          </a:xfrm>
          <a:custGeom>
            <a:avLst/>
            <a:gdLst>
              <a:gd name="T0" fmla="*/ 2147483647 w 1782"/>
              <a:gd name="T1" fmla="*/ 2147483647 h 3041"/>
              <a:gd name="T2" fmla="*/ 2147483647 w 1782"/>
              <a:gd name="T3" fmla="*/ 2147483647 h 3041"/>
              <a:gd name="T4" fmla="*/ 2147483647 w 1782"/>
              <a:gd name="T5" fmla="*/ 0 h 3041"/>
              <a:gd name="T6" fmla="*/ 0 w 1782"/>
              <a:gd name="T7" fmla="*/ 0 h 3041"/>
              <a:gd name="T8" fmla="*/ 0 60000 65536"/>
              <a:gd name="T9" fmla="*/ 0 60000 65536"/>
              <a:gd name="T10" fmla="*/ 0 60000 65536"/>
              <a:gd name="T11" fmla="*/ 0 60000 65536"/>
              <a:gd name="T12" fmla="*/ 0 w 1782"/>
              <a:gd name="T13" fmla="*/ 0 h 3041"/>
              <a:gd name="T14" fmla="*/ 1782 w 1782"/>
              <a:gd name="T15" fmla="*/ 3041 h 3041"/>
            </a:gdLst>
            <a:ahLst/>
            <a:cxnLst>
              <a:cxn ang="T8">
                <a:pos x="T0" y="T1"/>
              </a:cxn>
              <a:cxn ang="T9">
                <a:pos x="T2" y="T3"/>
              </a:cxn>
              <a:cxn ang="T10">
                <a:pos x="T4" y="T5"/>
              </a:cxn>
              <a:cxn ang="T11">
                <a:pos x="T6" y="T7"/>
              </a:cxn>
            </a:cxnLst>
            <a:rect l="T12" t="T13" r="T14" b="T15"/>
            <a:pathLst>
              <a:path w="1782" h="3041">
                <a:moveTo>
                  <a:pt x="501" y="3040"/>
                </a:moveTo>
                <a:lnTo>
                  <a:pt x="1781" y="3040"/>
                </a:lnTo>
                <a:lnTo>
                  <a:pt x="1781" y="0"/>
                </a:lnTo>
                <a:lnTo>
                  <a:pt x="0"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7" name="Freeform 36"/>
          <p:cNvSpPr>
            <a:spLocks/>
          </p:cNvSpPr>
          <p:nvPr/>
        </p:nvSpPr>
        <p:spPr bwMode="auto">
          <a:xfrm>
            <a:off x="6750050" y="601663"/>
            <a:ext cx="1588" cy="390525"/>
          </a:xfrm>
          <a:custGeom>
            <a:avLst/>
            <a:gdLst>
              <a:gd name="T0" fmla="*/ 0 w 1"/>
              <a:gd name="T1" fmla="*/ 0 h 246"/>
              <a:gd name="T2" fmla="*/ 0 w 1"/>
              <a:gd name="T3" fmla="*/ 2147483647 h 246"/>
              <a:gd name="T4" fmla="*/ 0 60000 65536"/>
              <a:gd name="T5" fmla="*/ 0 60000 65536"/>
              <a:gd name="T6" fmla="*/ 0 w 1"/>
              <a:gd name="T7" fmla="*/ 0 h 246"/>
              <a:gd name="T8" fmla="*/ 1 w 1"/>
              <a:gd name="T9" fmla="*/ 246 h 246"/>
            </a:gdLst>
            <a:ahLst/>
            <a:cxnLst>
              <a:cxn ang="T4">
                <a:pos x="T0" y="T1"/>
              </a:cxn>
              <a:cxn ang="T5">
                <a:pos x="T2" y="T3"/>
              </a:cxn>
            </a:cxnLst>
            <a:rect l="T6" t="T7" r="T8" b="T9"/>
            <a:pathLst>
              <a:path w="1" h="246">
                <a:moveTo>
                  <a:pt x="0" y="0"/>
                </a:moveTo>
                <a:lnTo>
                  <a:pt x="0" y="24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5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Outline</a:t>
            </a:r>
          </a:p>
        </p:txBody>
      </p:sp>
      <p:sp>
        <p:nvSpPr>
          <p:cNvPr id="62467" name="Rectangle 3"/>
          <p:cNvSpPr>
            <a:spLocks noGrp="1" noChangeArrowheads="1"/>
          </p:cNvSpPr>
          <p:nvPr>
            <p:ph type="body" idx="4294967295"/>
          </p:nvPr>
        </p:nvSpPr>
        <p:spPr/>
        <p:txBody>
          <a:bodyPr/>
          <a:lstStyle/>
          <a:p>
            <a:pPr>
              <a:lnSpc>
                <a:spcPct val="80000"/>
              </a:lnSpc>
            </a:pPr>
            <a:r>
              <a:rPr lang="en-US" altLang="zh-TW" dirty="0" smtClean="0"/>
              <a:t>Addition and subtraction </a:t>
            </a:r>
          </a:p>
          <a:p>
            <a:pPr>
              <a:lnSpc>
                <a:spcPct val="80000"/>
              </a:lnSpc>
            </a:pPr>
            <a:r>
              <a:rPr lang="en-US" altLang="zh-TW" dirty="0" smtClean="0"/>
              <a:t>Constructing an arithmetic logic unit </a:t>
            </a:r>
          </a:p>
          <a:p>
            <a:pPr lvl="1">
              <a:lnSpc>
                <a:spcPct val="80000"/>
              </a:lnSpc>
            </a:pPr>
            <a:r>
              <a:rPr lang="en-US" altLang="zh-TW" dirty="0" smtClean="0"/>
              <a:t>Building ALU</a:t>
            </a:r>
          </a:p>
          <a:p>
            <a:pPr lvl="2">
              <a:lnSpc>
                <a:spcPct val="80000"/>
              </a:lnSpc>
            </a:pPr>
            <a:r>
              <a:rPr lang="en-US" altLang="zh-TW" dirty="0" smtClean="0"/>
              <a:t>Add, sub, and, or, nor</a:t>
            </a:r>
          </a:p>
          <a:p>
            <a:pPr lvl="2">
              <a:lnSpc>
                <a:spcPct val="80000"/>
              </a:lnSpc>
            </a:pPr>
            <a:r>
              <a:rPr lang="en-US" altLang="zh-TW" dirty="0" smtClean="0"/>
              <a:t>Set-on-less-than, overflow detection, zero detection</a:t>
            </a:r>
          </a:p>
          <a:p>
            <a:pPr lvl="1">
              <a:lnSpc>
                <a:spcPct val="80000"/>
              </a:lnSpc>
            </a:pPr>
            <a:r>
              <a:rPr lang="en-US" altLang="zh-TW" dirty="0" smtClean="0"/>
              <a:t>Fast adders</a:t>
            </a:r>
          </a:p>
          <a:p>
            <a:pPr lvl="2">
              <a:lnSpc>
                <a:spcPct val="80000"/>
              </a:lnSpc>
            </a:pPr>
            <a:r>
              <a:rPr lang="en-US" altLang="zh-TW" dirty="0" smtClean="0"/>
              <a:t>Cascaded carry look-ahead adder </a:t>
            </a:r>
          </a:p>
          <a:p>
            <a:pPr lvl="2">
              <a:lnSpc>
                <a:spcPct val="80000"/>
              </a:lnSpc>
            </a:pPr>
            <a:r>
              <a:rPr lang="en-US" altLang="zh-TW" dirty="0" smtClean="0"/>
              <a:t>Multiple level carry look-ahead adder</a:t>
            </a:r>
          </a:p>
          <a:p>
            <a:pPr>
              <a:lnSpc>
                <a:spcPct val="80000"/>
              </a:lnSpc>
            </a:pPr>
            <a:r>
              <a:rPr lang="en-US" altLang="zh-TW" dirty="0" smtClean="0"/>
              <a:t>Multiplication </a:t>
            </a:r>
          </a:p>
          <a:p>
            <a:pPr lvl="1">
              <a:lnSpc>
                <a:spcPct val="80000"/>
              </a:lnSpc>
            </a:pPr>
            <a:r>
              <a:rPr lang="en-US" altLang="zh-TW" dirty="0" smtClean="0"/>
              <a:t>Unsigned multiply</a:t>
            </a:r>
          </a:p>
          <a:p>
            <a:pPr lvl="1">
              <a:lnSpc>
                <a:spcPct val="80000"/>
              </a:lnSpc>
            </a:pPr>
            <a:r>
              <a:rPr lang="en-US" altLang="zh-TW" dirty="0" smtClean="0">
                <a:solidFill>
                  <a:schemeClr val="accent2"/>
                </a:solidFill>
              </a:rPr>
              <a:t>Signed multiply</a:t>
            </a:r>
          </a:p>
          <a:p>
            <a:pPr>
              <a:lnSpc>
                <a:spcPct val="80000"/>
              </a:lnSpc>
            </a:pPr>
            <a:r>
              <a:rPr lang="en-US" altLang="zh-TW" dirty="0" smtClean="0"/>
              <a:t>Division </a:t>
            </a:r>
          </a:p>
          <a:p>
            <a:pPr>
              <a:lnSpc>
                <a:spcPct val="80000"/>
              </a:lnSpc>
            </a:pPr>
            <a:r>
              <a:rPr lang="en-US" altLang="zh-TW" dirty="0" smtClean="0"/>
              <a:t>Floating point </a:t>
            </a:r>
          </a:p>
          <a:p>
            <a:pPr lvl="1">
              <a:lnSpc>
                <a:spcPct val="80000"/>
              </a:lnSpc>
            </a:pPr>
            <a:r>
              <a:rPr lang="en-US" altLang="zh-TW" dirty="0" smtClean="0"/>
              <a:t>Representations</a:t>
            </a:r>
          </a:p>
          <a:p>
            <a:pPr lvl="1">
              <a:lnSpc>
                <a:spcPct val="80000"/>
              </a:lnSpc>
            </a:pPr>
            <a:r>
              <a:rPr lang="en-US" altLang="zh-TW" dirty="0" smtClean="0"/>
              <a:t>Addition and multiplication</a:t>
            </a:r>
          </a:p>
        </p:txBody>
      </p:sp>
      <p:sp>
        <p:nvSpPr>
          <p:cNvPr id="62468"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08D114C9-5D1C-4061-B3AB-CCD4EEF3C9F1}" type="slidenum">
              <a:rPr lang="zh-TW" altLang="en-US" sz="1400">
                <a:latin typeface="Arial" pitchFamily="34" charset="0"/>
              </a:rPr>
              <a:pPr algn="r"/>
              <a:t>55</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41275"/>
            <a:ext cx="9906000" cy="901700"/>
          </a:xfrm>
        </p:spPr>
        <p:txBody>
          <a:bodyPr/>
          <a:lstStyle/>
          <a:p>
            <a:r>
              <a:rPr lang="en-US" altLang="zh-TW" sz="5000" smtClean="0">
                <a:solidFill>
                  <a:srgbClr val="FFFFFF"/>
                </a:solidFill>
              </a:rPr>
              <a:t>Signed Multiply </a:t>
            </a:r>
          </a:p>
        </p:txBody>
      </p:sp>
      <p:sp>
        <p:nvSpPr>
          <p:cNvPr id="63491" name="Rectangle 3"/>
          <p:cNvSpPr>
            <a:spLocks noGrp="1" noChangeArrowheads="1"/>
          </p:cNvSpPr>
          <p:nvPr>
            <p:ph type="body" idx="4294967295"/>
          </p:nvPr>
        </p:nvSpPr>
        <p:spPr/>
        <p:txBody>
          <a:bodyPr/>
          <a:lstStyle/>
          <a:p>
            <a:r>
              <a:rPr lang="en-US" altLang="zh-TW" sz="2800" smtClean="0"/>
              <a:t>What about signed multiplication?</a:t>
            </a:r>
          </a:p>
          <a:p>
            <a:pPr lvl="1"/>
            <a:r>
              <a:rPr lang="en-US" altLang="zh-TW" sz="2400" smtClean="0"/>
              <a:t>The easiest solution is to make both positive and remember whether to complement product when done (leave out sign bit, run for 31 steps)</a:t>
            </a:r>
          </a:p>
          <a:p>
            <a:pPr lvl="1"/>
            <a:r>
              <a:rPr lang="en-US" altLang="zh-TW" sz="2400" smtClean="0"/>
              <a:t>Apply definition of 2’s complement </a:t>
            </a:r>
          </a:p>
          <a:p>
            <a:pPr lvl="2"/>
            <a:r>
              <a:rPr lang="en-US" altLang="zh-TW" sz="2400" smtClean="0"/>
              <a:t>sign-extend partial products and subtract at end</a:t>
            </a:r>
          </a:p>
        </p:txBody>
      </p:sp>
      <p:sp>
        <p:nvSpPr>
          <p:cNvPr id="63492"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644CC0EC-6132-4D8E-A9A7-3C27D2F07CFC}" type="slidenum">
              <a:rPr lang="zh-TW" altLang="en-US" sz="1400">
                <a:latin typeface="Arial" pitchFamily="34" charset="0"/>
              </a:rPr>
              <a:pPr algn="r"/>
              <a:t>56</a:t>
            </a:fld>
            <a:endParaRPr lang="zh-TW" altLang="zh-TW" sz="1400">
              <a:latin typeface="Arial" pitchFamily="34"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42950" y="1089025"/>
            <a:ext cx="8729663" cy="5421313"/>
          </a:xfrm>
        </p:spPr>
        <p:txBody>
          <a:bodyPr/>
          <a:lstStyle/>
          <a:p>
            <a:r>
              <a:rPr lang="en-US" altLang="zh-TW" smtClean="0"/>
              <a:t>Paper and pencil example (signed):</a:t>
            </a:r>
          </a:p>
          <a:p>
            <a:pPr>
              <a:buFont typeface="Wingdings" pitchFamily="2" charset="2"/>
              <a:buNone/>
            </a:pPr>
            <a:r>
              <a:rPr lang="en-US" altLang="zh-TW" b="0" smtClean="0">
                <a:latin typeface="Chicago" charset="0"/>
              </a:rPr>
              <a:t> 	</a:t>
            </a:r>
            <a:r>
              <a:rPr lang="en-US" altLang="zh-TW" sz="2200" smtClean="0">
                <a:solidFill>
                  <a:schemeClr val="accent1"/>
                </a:solidFill>
              </a:rPr>
              <a:t>Multiplicand                  </a:t>
            </a:r>
            <a:r>
              <a:rPr lang="en-US" altLang="zh-TW" sz="2200" smtClean="0"/>
              <a:t>1001 (-7)</a:t>
            </a:r>
          </a:p>
          <a:p>
            <a:pPr>
              <a:buFont typeface="Wingdings" pitchFamily="2" charset="2"/>
              <a:buNone/>
            </a:pPr>
            <a:r>
              <a:rPr lang="en-US" altLang="zh-TW" sz="2200" smtClean="0"/>
              <a:t>    </a:t>
            </a:r>
            <a:r>
              <a:rPr lang="en-US" altLang="zh-TW" sz="2200" smtClean="0">
                <a:solidFill>
                  <a:schemeClr val="accent1"/>
                </a:solidFill>
              </a:rPr>
              <a:t>Multiplier</a:t>
            </a:r>
            <a:r>
              <a:rPr lang="en-US" altLang="zh-TW" sz="2200" smtClean="0"/>
              <a:t>                 X     1001 (-7)</a:t>
            </a:r>
            <a:br>
              <a:rPr lang="en-US" altLang="zh-TW" sz="2200" smtClean="0"/>
            </a:br>
            <a:r>
              <a:rPr lang="en-US" altLang="zh-TW" sz="2200" smtClean="0"/>
              <a:t>		             11111001</a:t>
            </a:r>
          </a:p>
          <a:p>
            <a:pPr>
              <a:buFont typeface="Wingdings" pitchFamily="2" charset="2"/>
              <a:buNone/>
            </a:pPr>
            <a:r>
              <a:rPr lang="en-US" altLang="zh-TW" sz="2200" smtClean="0"/>
              <a:t>			</a:t>
            </a:r>
            <a:r>
              <a:rPr lang="en-US" altLang="zh-TW" smtClean="0"/>
              <a:t>+</a:t>
            </a:r>
            <a:r>
              <a:rPr lang="en-US" altLang="zh-TW" sz="2200" smtClean="0"/>
              <a:t>	 0000000</a:t>
            </a:r>
            <a:br>
              <a:rPr lang="en-US" altLang="zh-TW" sz="2200" smtClean="0"/>
            </a:br>
            <a:r>
              <a:rPr lang="en-US" altLang="zh-TW" sz="2200" smtClean="0"/>
              <a:t>		</a:t>
            </a:r>
            <a:r>
              <a:rPr lang="en-US" altLang="zh-TW" smtClean="0"/>
              <a:t>+</a:t>
            </a:r>
            <a:r>
              <a:rPr lang="en-US" altLang="zh-TW" sz="2200" smtClean="0"/>
              <a:t>          000000</a:t>
            </a:r>
            <a:br>
              <a:rPr lang="en-US" altLang="zh-TW" sz="2200" smtClean="0"/>
            </a:br>
            <a:r>
              <a:rPr lang="en-US" altLang="zh-TW" sz="2200" smtClean="0"/>
              <a:t>		-           11001 </a:t>
            </a:r>
            <a:r>
              <a:rPr lang="en-US" altLang="zh-TW" sz="2200" u="sng" smtClean="0"/>
              <a:t>  </a:t>
            </a:r>
            <a:br>
              <a:rPr lang="en-US" altLang="zh-TW" sz="2200" u="sng" smtClean="0"/>
            </a:br>
            <a:r>
              <a:rPr lang="en-US" altLang="zh-TW" sz="2200" smtClean="0">
                <a:solidFill>
                  <a:schemeClr val="accent1"/>
                </a:solidFill>
              </a:rPr>
              <a:t>Product</a:t>
            </a:r>
            <a:r>
              <a:rPr lang="en-US" altLang="zh-TW" sz="2200" smtClean="0"/>
              <a:t>	            00110001 (49)</a:t>
            </a:r>
          </a:p>
          <a:p>
            <a:r>
              <a:rPr lang="en-US" altLang="zh-TW" smtClean="0"/>
              <a:t>Rule 1: Multiplicand sign extended</a:t>
            </a:r>
          </a:p>
          <a:p>
            <a:r>
              <a:rPr lang="en-US" altLang="zh-TW" smtClean="0"/>
              <a:t>Rule 2: Sign bit (s) of Multiplier</a:t>
            </a:r>
          </a:p>
          <a:p>
            <a:pPr lvl="1"/>
            <a:r>
              <a:rPr lang="en-US" altLang="zh-TW" smtClean="0"/>
              <a:t>0 =&gt;  0 x multiplicand</a:t>
            </a:r>
          </a:p>
          <a:p>
            <a:pPr lvl="1"/>
            <a:r>
              <a:rPr lang="en-US" altLang="zh-TW" smtClean="0"/>
              <a:t>1 =&gt; -1 x multiplicand</a:t>
            </a:r>
          </a:p>
          <a:p>
            <a:r>
              <a:rPr lang="en-US" altLang="zh-TW" smtClean="0"/>
              <a:t>Why rule 2 ?</a:t>
            </a:r>
          </a:p>
          <a:p>
            <a:pPr lvl="1"/>
            <a:r>
              <a:rPr lang="en-US" altLang="zh-TW" smtClean="0"/>
              <a:t>X = s x</a:t>
            </a:r>
            <a:r>
              <a:rPr lang="en-US" altLang="zh-TW" sz="2400" baseline="-25000" smtClean="0">
                <a:latin typeface="Courier New" pitchFamily="49" charset="0"/>
              </a:rPr>
              <a:t>n-2 </a:t>
            </a:r>
            <a:r>
              <a:rPr lang="en-US" altLang="zh-TW" smtClean="0"/>
              <a:t>x</a:t>
            </a:r>
            <a:r>
              <a:rPr lang="en-US" altLang="zh-TW" sz="2400" baseline="-25000" smtClean="0">
                <a:latin typeface="Courier New" pitchFamily="49" charset="0"/>
              </a:rPr>
              <a:t>n-3…. </a:t>
            </a:r>
            <a:r>
              <a:rPr lang="en-US" altLang="zh-TW" smtClean="0"/>
              <a:t>x</a:t>
            </a:r>
            <a:r>
              <a:rPr lang="en-US" altLang="zh-TW" sz="2400" baseline="-25000" smtClean="0">
                <a:latin typeface="Courier New" pitchFamily="49" charset="0"/>
              </a:rPr>
              <a:t>1 </a:t>
            </a:r>
            <a:r>
              <a:rPr lang="en-US" altLang="zh-TW" smtClean="0"/>
              <a:t>x</a:t>
            </a:r>
            <a:r>
              <a:rPr lang="en-US" altLang="zh-TW" sz="2400" baseline="-25000" smtClean="0">
                <a:latin typeface="Courier New" pitchFamily="49" charset="0"/>
              </a:rPr>
              <a:t>0 </a:t>
            </a:r>
            <a:r>
              <a:rPr lang="en-US" altLang="zh-TW" smtClean="0"/>
              <a:t>(2’s complement)</a:t>
            </a:r>
          </a:p>
          <a:p>
            <a:pPr lvl="1"/>
            <a:r>
              <a:rPr lang="en-US" altLang="zh-TW" smtClean="0"/>
              <a:t>Value(X) = - 1 x s x 2</a:t>
            </a:r>
            <a:r>
              <a:rPr lang="en-US" altLang="zh-TW" baseline="30000" smtClean="0"/>
              <a:t>n-1 </a:t>
            </a:r>
            <a:r>
              <a:rPr lang="en-US" altLang="zh-TW" smtClean="0"/>
              <a:t>+ x</a:t>
            </a:r>
            <a:r>
              <a:rPr lang="en-US" altLang="zh-TW" sz="2400" baseline="-25000" smtClean="0">
                <a:latin typeface="Courier New" pitchFamily="49" charset="0"/>
              </a:rPr>
              <a:t>n-2 </a:t>
            </a:r>
            <a:r>
              <a:rPr lang="en-US" altLang="zh-TW" smtClean="0"/>
              <a:t>x 2</a:t>
            </a:r>
            <a:r>
              <a:rPr lang="en-US" altLang="zh-TW" baseline="30000" smtClean="0"/>
              <a:t>n-2 </a:t>
            </a:r>
            <a:r>
              <a:rPr lang="en-US" altLang="zh-TW" smtClean="0"/>
              <a:t>+… + x</a:t>
            </a:r>
            <a:r>
              <a:rPr lang="en-US" altLang="zh-TW" sz="2400" baseline="-25000" smtClean="0">
                <a:latin typeface="Courier New" pitchFamily="49" charset="0"/>
              </a:rPr>
              <a:t>1 </a:t>
            </a:r>
            <a:r>
              <a:rPr lang="en-US" altLang="zh-TW" smtClean="0"/>
              <a:t>x 2</a:t>
            </a:r>
            <a:r>
              <a:rPr lang="en-US" altLang="zh-TW" baseline="30000" smtClean="0"/>
              <a:t>1</a:t>
            </a:r>
            <a:r>
              <a:rPr lang="en-US" altLang="zh-TW" smtClean="0"/>
              <a:t>+ x</a:t>
            </a:r>
            <a:r>
              <a:rPr lang="en-US" altLang="zh-TW" sz="2400" baseline="-25000" smtClean="0">
                <a:latin typeface="Courier New" pitchFamily="49" charset="0"/>
              </a:rPr>
              <a:t>0 </a:t>
            </a:r>
            <a:r>
              <a:rPr lang="en-US" altLang="zh-TW" smtClean="0"/>
              <a:t>x 2</a:t>
            </a:r>
            <a:r>
              <a:rPr lang="en-US" altLang="zh-TW" baseline="30000" smtClean="0"/>
              <a:t>0 </a:t>
            </a:r>
          </a:p>
        </p:txBody>
      </p:sp>
      <p:sp>
        <p:nvSpPr>
          <p:cNvPr id="64515" name="Line 3"/>
          <p:cNvSpPr>
            <a:spLocks noChangeShapeType="1"/>
          </p:cNvSpPr>
          <p:nvPr/>
        </p:nvSpPr>
        <p:spPr bwMode="auto">
          <a:xfrm>
            <a:off x="3663950" y="2205038"/>
            <a:ext cx="132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4516" name="Line 4"/>
          <p:cNvSpPr>
            <a:spLocks noChangeShapeType="1"/>
          </p:cNvSpPr>
          <p:nvPr/>
        </p:nvSpPr>
        <p:spPr bwMode="auto">
          <a:xfrm flipV="1">
            <a:off x="3108325" y="3505200"/>
            <a:ext cx="2087563" cy="158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4517" name="Rectangle 5"/>
          <p:cNvSpPr>
            <a:spLocks noGrp="1" noChangeArrowheads="1"/>
          </p:cNvSpPr>
          <p:nvPr>
            <p:ph type="title"/>
          </p:nvPr>
        </p:nvSpPr>
        <p:spPr>
          <a:xfrm>
            <a:off x="152400" y="41275"/>
            <a:ext cx="9629775" cy="901700"/>
          </a:xfrm>
        </p:spPr>
        <p:txBody>
          <a:bodyPr/>
          <a:lstStyle/>
          <a:p>
            <a:r>
              <a:rPr lang="en-US" altLang="zh-TW" sz="4000" smtClean="0"/>
              <a:t>Using Definition of 2’s Complement</a:t>
            </a:r>
          </a:p>
        </p:txBody>
      </p:sp>
      <p:sp>
        <p:nvSpPr>
          <p:cNvPr id="6451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C4788E7-5FF7-4E29-88DB-74D1ED40E3F3}" type="slidenum">
              <a:rPr lang="zh-TW" altLang="en-US" sz="1400" smtClean="0">
                <a:latin typeface="Arial" pitchFamily="34" charset="0"/>
              </a:rPr>
              <a:pPr/>
              <a:t>57</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A63CF29C-7011-46ED-BB02-AC9204F00D20}" type="slidenum">
              <a:rPr lang="zh-TW" altLang="en-US" sz="1400" smtClean="0">
                <a:solidFill>
                  <a:srgbClr val="000000"/>
                </a:solidFill>
                <a:latin typeface="Arial" pitchFamily="34" charset="0"/>
              </a:rPr>
              <a:pPr/>
              <a:t>58</a:t>
            </a:fld>
            <a:endParaRPr lang="zh-TW" altLang="zh-TW" sz="1400" smtClean="0">
              <a:solidFill>
                <a:srgbClr val="000000"/>
              </a:solidFill>
              <a:latin typeface="Arial" pitchFamily="34" charset="0"/>
            </a:endParaRPr>
          </a:p>
        </p:txBody>
      </p:sp>
      <p:sp>
        <p:nvSpPr>
          <p:cNvPr id="65539" name="Text Box 4"/>
          <p:cNvSpPr txBox="1">
            <a:spLocks noChangeArrowheads="1"/>
          </p:cNvSpPr>
          <p:nvPr/>
        </p:nvSpPr>
        <p:spPr bwMode="auto">
          <a:xfrm>
            <a:off x="2735263" y="2592388"/>
            <a:ext cx="51943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3200">
                <a:solidFill>
                  <a:srgbClr val="000000"/>
                </a:solidFill>
              </a:rPr>
              <a:t>     </a:t>
            </a:r>
            <a:r>
              <a:rPr lang="en-US" altLang="zh-TW" sz="3600">
                <a:solidFill>
                  <a:srgbClr val="000000"/>
                </a:solidFill>
              </a:rPr>
              <a:t>00100000</a:t>
            </a:r>
          </a:p>
          <a:p>
            <a:pPr>
              <a:buFontTx/>
              <a:buChar char="-"/>
            </a:pPr>
            <a:r>
              <a:rPr lang="en-US" altLang="zh-TW" sz="3600">
                <a:solidFill>
                  <a:srgbClr val="000000"/>
                </a:solidFill>
              </a:rPr>
              <a:t>   00000001</a:t>
            </a:r>
          </a:p>
          <a:p>
            <a:pPr>
              <a:buFontTx/>
              <a:buChar char="-"/>
            </a:pPr>
            <a:r>
              <a:rPr lang="en-US" altLang="zh-TW" sz="3600">
                <a:solidFill>
                  <a:srgbClr val="000000"/>
                </a:solidFill>
              </a:rPr>
              <a:t>--------------------</a:t>
            </a:r>
          </a:p>
          <a:p>
            <a:r>
              <a:rPr lang="en-US" altLang="zh-TW" sz="3600">
                <a:solidFill>
                  <a:srgbClr val="000000"/>
                </a:solidFill>
              </a:rPr>
              <a:t>     00011111</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898650" y="4119563"/>
            <a:ext cx="1128713"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267" name="Rectangle 3"/>
          <p:cNvSpPr>
            <a:spLocks noChangeArrowheads="1"/>
          </p:cNvSpPr>
          <p:nvPr/>
        </p:nvSpPr>
        <p:spPr bwMode="auto">
          <a:xfrm>
            <a:off x="1868488" y="4402138"/>
            <a:ext cx="796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ALU</a:t>
            </a:r>
            <a:r>
              <a:rPr kumimoji="1" lang="en-US" altLang="zh-TW" sz="1800" baseline="-25000">
                <a:latin typeface="Arial" pitchFamily="34" charset="0"/>
              </a:rPr>
              <a:t>31</a:t>
            </a:r>
            <a:endParaRPr kumimoji="1" lang="en-US" altLang="zh-TW" sz="1800">
              <a:latin typeface="Arial" pitchFamily="34" charset="0"/>
            </a:endParaRPr>
          </a:p>
        </p:txBody>
      </p:sp>
      <p:sp>
        <p:nvSpPr>
          <p:cNvPr id="11268" name="Rectangle 4"/>
          <p:cNvSpPr>
            <a:spLocks noChangeArrowheads="1"/>
          </p:cNvSpPr>
          <p:nvPr/>
        </p:nvSpPr>
        <p:spPr bwMode="auto">
          <a:xfrm>
            <a:off x="1884363" y="4075113"/>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a31</a:t>
            </a:r>
          </a:p>
        </p:txBody>
      </p:sp>
      <p:sp>
        <p:nvSpPr>
          <p:cNvPr id="11269" name="Rectangle 5"/>
          <p:cNvSpPr>
            <a:spLocks noChangeArrowheads="1"/>
          </p:cNvSpPr>
          <p:nvPr/>
        </p:nvSpPr>
        <p:spPr bwMode="auto">
          <a:xfrm>
            <a:off x="2544763" y="4075113"/>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b31</a:t>
            </a:r>
          </a:p>
        </p:txBody>
      </p:sp>
      <p:sp>
        <p:nvSpPr>
          <p:cNvPr id="11270" name="Rectangle 6"/>
          <p:cNvSpPr>
            <a:spLocks noChangeArrowheads="1"/>
          </p:cNvSpPr>
          <p:nvPr/>
        </p:nvSpPr>
        <p:spPr bwMode="auto">
          <a:xfrm>
            <a:off x="2693988" y="4325938"/>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m</a:t>
            </a:r>
          </a:p>
        </p:txBody>
      </p:sp>
      <p:sp>
        <p:nvSpPr>
          <p:cNvPr id="11271" name="Rectangle 7"/>
          <p:cNvSpPr>
            <a:spLocks noChangeArrowheads="1"/>
          </p:cNvSpPr>
          <p:nvPr/>
        </p:nvSpPr>
        <p:spPr bwMode="auto">
          <a:xfrm>
            <a:off x="2611438" y="470693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cin</a:t>
            </a:r>
          </a:p>
        </p:txBody>
      </p:sp>
      <p:sp>
        <p:nvSpPr>
          <p:cNvPr id="11272" name="Rectangle 8"/>
          <p:cNvSpPr>
            <a:spLocks noChangeArrowheads="1"/>
          </p:cNvSpPr>
          <p:nvPr/>
        </p:nvSpPr>
        <p:spPr bwMode="auto">
          <a:xfrm>
            <a:off x="1868488" y="470693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c31</a:t>
            </a:r>
          </a:p>
        </p:txBody>
      </p:sp>
      <p:sp>
        <p:nvSpPr>
          <p:cNvPr id="11273" name="Rectangle 9"/>
          <p:cNvSpPr>
            <a:spLocks noChangeArrowheads="1"/>
          </p:cNvSpPr>
          <p:nvPr/>
        </p:nvSpPr>
        <p:spPr bwMode="auto">
          <a:xfrm>
            <a:off x="2198688" y="485933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s31</a:t>
            </a:r>
          </a:p>
        </p:txBody>
      </p:sp>
      <p:sp>
        <p:nvSpPr>
          <p:cNvPr id="11274" name="Rectangle 10"/>
          <p:cNvSpPr>
            <a:spLocks noChangeArrowheads="1"/>
          </p:cNvSpPr>
          <p:nvPr/>
        </p:nvSpPr>
        <p:spPr bwMode="auto">
          <a:xfrm>
            <a:off x="1568450" y="3357563"/>
            <a:ext cx="5916613" cy="25654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275" name="Rectangle 11"/>
          <p:cNvSpPr>
            <a:spLocks noChangeArrowheads="1"/>
          </p:cNvSpPr>
          <p:nvPr/>
        </p:nvSpPr>
        <p:spPr bwMode="auto">
          <a:xfrm>
            <a:off x="2476500" y="2771775"/>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A</a:t>
            </a:r>
          </a:p>
        </p:txBody>
      </p:sp>
      <p:sp>
        <p:nvSpPr>
          <p:cNvPr id="11276" name="Rectangle 12"/>
          <p:cNvSpPr>
            <a:spLocks noChangeArrowheads="1"/>
          </p:cNvSpPr>
          <p:nvPr/>
        </p:nvSpPr>
        <p:spPr bwMode="auto">
          <a:xfrm>
            <a:off x="5530850" y="2771775"/>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B</a:t>
            </a:r>
          </a:p>
        </p:txBody>
      </p:sp>
      <p:sp>
        <p:nvSpPr>
          <p:cNvPr id="11277" name="Rectangle 13"/>
          <p:cNvSpPr>
            <a:spLocks noChangeArrowheads="1"/>
          </p:cNvSpPr>
          <p:nvPr/>
        </p:nvSpPr>
        <p:spPr bwMode="auto">
          <a:xfrm>
            <a:off x="7993063" y="4584700"/>
            <a:ext cx="876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solidFill>
                  <a:schemeClr val="accent1"/>
                </a:solidFill>
                <a:latin typeface="Arial" pitchFamily="34" charset="0"/>
              </a:rPr>
              <a:t>ALUop</a:t>
            </a:r>
          </a:p>
        </p:txBody>
      </p:sp>
      <p:sp>
        <p:nvSpPr>
          <p:cNvPr id="11278" name="Rectangle 14"/>
          <p:cNvSpPr>
            <a:spLocks noChangeArrowheads="1"/>
          </p:cNvSpPr>
          <p:nvPr/>
        </p:nvSpPr>
        <p:spPr bwMode="auto">
          <a:xfrm>
            <a:off x="4652963" y="6130925"/>
            <a:ext cx="825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Result</a:t>
            </a:r>
          </a:p>
        </p:txBody>
      </p:sp>
      <p:sp>
        <p:nvSpPr>
          <p:cNvPr id="11279" name="Line 15"/>
          <p:cNvSpPr>
            <a:spLocks noChangeShapeType="1"/>
          </p:cNvSpPr>
          <p:nvPr/>
        </p:nvSpPr>
        <p:spPr bwMode="auto">
          <a:xfrm flipH="1">
            <a:off x="7167563" y="4411663"/>
            <a:ext cx="1320800" cy="1587"/>
          </a:xfrm>
          <a:prstGeom prst="line">
            <a:avLst/>
          </a:prstGeom>
          <a:noFill/>
          <a:ln w="508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0" name="Line 16"/>
          <p:cNvSpPr>
            <a:spLocks noChangeShapeType="1"/>
          </p:cNvSpPr>
          <p:nvPr/>
        </p:nvSpPr>
        <p:spPr bwMode="auto">
          <a:xfrm>
            <a:off x="3122613" y="2659063"/>
            <a:ext cx="1587" cy="6858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1" name="Line 17"/>
          <p:cNvSpPr>
            <a:spLocks noChangeShapeType="1"/>
          </p:cNvSpPr>
          <p:nvPr/>
        </p:nvSpPr>
        <p:spPr bwMode="auto">
          <a:xfrm>
            <a:off x="6259513" y="2659063"/>
            <a:ext cx="1587" cy="6858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2" name="Line 18"/>
          <p:cNvSpPr>
            <a:spLocks noChangeShapeType="1"/>
          </p:cNvSpPr>
          <p:nvPr/>
        </p:nvSpPr>
        <p:spPr bwMode="auto">
          <a:xfrm>
            <a:off x="4443413" y="5935663"/>
            <a:ext cx="1587" cy="5334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3" name="Line 19"/>
          <p:cNvSpPr>
            <a:spLocks noChangeShapeType="1"/>
          </p:cNvSpPr>
          <p:nvPr/>
        </p:nvSpPr>
        <p:spPr bwMode="auto">
          <a:xfrm flipV="1">
            <a:off x="6011863" y="2811463"/>
            <a:ext cx="4953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4" name="Line 20"/>
          <p:cNvSpPr>
            <a:spLocks noChangeShapeType="1"/>
          </p:cNvSpPr>
          <p:nvPr/>
        </p:nvSpPr>
        <p:spPr bwMode="auto">
          <a:xfrm flipV="1">
            <a:off x="2957513" y="2811463"/>
            <a:ext cx="330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5" name="Line 21"/>
          <p:cNvSpPr>
            <a:spLocks noChangeShapeType="1"/>
          </p:cNvSpPr>
          <p:nvPr/>
        </p:nvSpPr>
        <p:spPr bwMode="auto">
          <a:xfrm flipV="1">
            <a:off x="7745413" y="4259263"/>
            <a:ext cx="247650" cy="3048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6" name="Line 22"/>
          <p:cNvSpPr>
            <a:spLocks noChangeShapeType="1"/>
          </p:cNvSpPr>
          <p:nvPr/>
        </p:nvSpPr>
        <p:spPr bwMode="auto">
          <a:xfrm flipV="1">
            <a:off x="4195763" y="6011863"/>
            <a:ext cx="49530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7" name="Rectangle 23"/>
          <p:cNvSpPr>
            <a:spLocks noChangeArrowheads="1"/>
          </p:cNvSpPr>
          <p:nvPr/>
        </p:nvSpPr>
        <p:spPr bwMode="auto">
          <a:xfrm>
            <a:off x="3302000" y="2695575"/>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1288" name="Rectangle 24"/>
          <p:cNvSpPr>
            <a:spLocks noChangeArrowheads="1"/>
          </p:cNvSpPr>
          <p:nvPr/>
        </p:nvSpPr>
        <p:spPr bwMode="auto">
          <a:xfrm>
            <a:off x="6604000" y="2771775"/>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1289" name="Rectangle 25"/>
          <p:cNvSpPr>
            <a:spLocks noChangeArrowheads="1"/>
          </p:cNvSpPr>
          <p:nvPr/>
        </p:nvSpPr>
        <p:spPr bwMode="auto">
          <a:xfrm>
            <a:off x="3819525" y="6035675"/>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1290" name="Rectangle 26"/>
          <p:cNvSpPr>
            <a:spLocks noChangeArrowheads="1"/>
          </p:cNvSpPr>
          <p:nvPr/>
        </p:nvSpPr>
        <p:spPr bwMode="auto">
          <a:xfrm>
            <a:off x="8007350" y="4067175"/>
            <a:ext cx="254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solidFill>
                  <a:schemeClr val="accent1"/>
                </a:solidFill>
                <a:latin typeface="Arial" pitchFamily="34" charset="0"/>
              </a:rPr>
              <a:t>4</a:t>
            </a:r>
          </a:p>
        </p:txBody>
      </p:sp>
      <p:sp>
        <p:nvSpPr>
          <p:cNvPr id="11291" name="Line 27"/>
          <p:cNvSpPr>
            <a:spLocks noChangeShapeType="1"/>
          </p:cNvSpPr>
          <p:nvPr/>
        </p:nvSpPr>
        <p:spPr bwMode="auto">
          <a:xfrm>
            <a:off x="2132013" y="5935663"/>
            <a:ext cx="1587" cy="533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92" name="Rectangle 28"/>
          <p:cNvSpPr>
            <a:spLocks noChangeArrowheads="1"/>
          </p:cNvSpPr>
          <p:nvPr/>
        </p:nvSpPr>
        <p:spPr bwMode="auto">
          <a:xfrm>
            <a:off x="1598613" y="5667375"/>
            <a:ext cx="1104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a:lnSpc>
                <a:spcPct val="85000"/>
              </a:lnSpc>
            </a:pPr>
            <a:r>
              <a:rPr kumimoji="1" lang="en-US" altLang="zh-TW" sz="1800" b="1">
                <a:latin typeface="Arial" pitchFamily="34" charset="0"/>
              </a:rPr>
              <a:t>Overflow</a:t>
            </a:r>
          </a:p>
        </p:txBody>
      </p:sp>
      <p:sp>
        <p:nvSpPr>
          <p:cNvPr id="11293" name="Rectangle 29"/>
          <p:cNvSpPr>
            <a:spLocks noChangeArrowheads="1"/>
          </p:cNvSpPr>
          <p:nvPr/>
        </p:nvSpPr>
        <p:spPr bwMode="auto">
          <a:xfrm>
            <a:off x="6026150" y="4043363"/>
            <a:ext cx="1128713"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294" name="Rectangle 30"/>
          <p:cNvSpPr>
            <a:spLocks noChangeArrowheads="1"/>
          </p:cNvSpPr>
          <p:nvPr/>
        </p:nvSpPr>
        <p:spPr bwMode="auto">
          <a:xfrm>
            <a:off x="5995988" y="4325938"/>
            <a:ext cx="712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ALU</a:t>
            </a:r>
            <a:r>
              <a:rPr kumimoji="1" lang="en-US" altLang="zh-TW" sz="1800" baseline="-25000">
                <a:latin typeface="Arial" pitchFamily="34" charset="0"/>
              </a:rPr>
              <a:t>0</a:t>
            </a:r>
            <a:endParaRPr kumimoji="1" lang="en-US" altLang="zh-TW" sz="1800">
              <a:latin typeface="Arial" pitchFamily="34" charset="0"/>
            </a:endParaRPr>
          </a:p>
        </p:txBody>
      </p:sp>
      <p:sp>
        <p:nvSpPr>
          <p:cNvPr id="11295" name="Rectangle 31"/>
          <p:cNvSpPr>
            <a:spLocks noChangeArrowheads="1"/>
          </p:cNvSpPr>
          <p:nvPr/>
        </p:nvSpPr>
        <p:spPr bwMode="auto">
          <a:xfrm>
            <a:off x="6078538" y="394493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11296" name="Rectangle 32"/>
          <p:cNvSpPr>
            <a:spLocks noChangeArrowheads="1"/>
          </p:cNvSpPr>
          <p:nvPr/>
        </p:nvSpPr>
        <p:spPr bwMode="auto">
          <a:xfrm>
            <a:off x="6738938" y="3944938"/>
            <a:ext cx="420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11297" name="Rectangle 33"/>
          <p:cNvSpPr>
            <a:spLocks noChangeArrowheads="1"/>
          </p:cNvSpPr>
          <p:nvPr/>
        </p:nvSpPr>
        <p:spPr bwMode="auto">
          <a:xfrm>
            <a:off x="6821488" y="4249738"/>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m</a:t>
            </a:r>
          </a:p>
        </p:txBody>
      </p:sp>
      <p:sp>
        <p:nvSpPr>
          <p:cNvPr id="11298" name="Rectangle 34"/>
          <p:cNvSpPr>
            <a:spLocks noChangeArrowheads="1"/>
          </p:cNvSpPr>
          <p:nvPr/>
        </p:nvSpPr>
        <p:spPr bwMode="auto">
          <a:xfrm>
            <a:off x="6738938" y="463073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cin</a:t>
            </a:r>
          </a:p>
        </p:txBody>
      </p:sp>
      <p:sp>
        <p:nvSpPr>
          <p:cNvPr id="11299" name="Rectangle 35"/>
          <p:cNvSpPr>
            <a:spLocks noChangeArrowheads="1"/>
          </p:cNvSpPr>
          <p:nvPr/>
        </p:nvSpPr>
        <p:spPr bwMode="auto">
          <a:xfrm>
            <a:off x="5995988" y="4630738"/>
            <a:ext cx="420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co</a:t>
            </a:r>
          </a:p>
        </p:txBody>
      </p:sp>
      <p:sp>
        <p:nvSpPr>
          <p:cNvPr id="11300" name="Rectangle 36"/>
          <p:cNvSpPr>
            <a:spLocks noChangeArrowheads="1"/>
          </p:cNvSpPr>
          <p:nvPr/>
        </p:nvSpPr>
        <p:spPr bwMode="auto">
          <a:xfrm>
            <a:off x="6326188" y="478313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s0</a:t>
            </a:r>
          </a:p>
        </p:txBody>
      </p:sp>
      <p:sp>
        <p:nvSpPr>
          <p:cNvPr id="11301" name="Line 37"/>
          <p:cNvSpPr>
            <a:spLocks noChangeShapeType="1"/>
          </p:cNvSpPr>
          <p:nvPr/>
        </p:nvSpPr>
        <p:spPr bwMode="auto">
          <a:xfrm flipH="1">
            <a:off x="5681663" y="4792663"/>
            <a:ext cx="330200" cy="15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2" name="Line 38"/>
          <p:cNvSpPr>
            <a:spLocks noChangeShapeType="1"/>
          </p:cNvSpPr>
          <p:nvPr/>
        </p:nvSpPr>
        <p:spPr bwMode="auto">
          <a:xfrm flipH="1">
            <a:off x="7167563" y="4792663"/>
            <a:ext cx="330200" cy="15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3" name="Line 39"/>
          <p:cNvSpPr>
            <a:spLocks noChangeShapeType="1"/>
          </p:cNvSpPr>
          <p:nvPr/>
        </p:nvSpPr>
        <p:spPr bwMode="auto">
          <a:xfrm flipH="1">
            <a:off x="3040063" y="4868863"/>
            <a:ext cx="330200" cy="15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4" name="Line 40"/>
          <p:cNvSpPr>
            <a:spLocks noChangeShapeType="1"/>
          </p:cNvSpPr>
          <p:nvPr/>
        </p:nvSpPr>
        <p:spPr bwMode="auto">
          <a:xfrm flipH="1">
            <a:off x="1554163" y="4868863"/>
            <a:ext cx="330200" cy="15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5" name="Line 41"/>
          <p:cNvSpPr>
            <a:spLocks noChangeShapeType="1"/>
          </p:cNvSpPr>
          <p:nvPr/>
        </p:nvSpPr>
        <p:spPr bwMode="auto">
          <a:xfrm flipH="1">
            <a:off x="2379663" y="3344863"/>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6" name="Line 42"/>
          <p:cNvSpPr>
            <a:spLocks noChangeShapeType="1"/>
          </p:cNvSpPr>
          <p:nvPr/>
        </p:nvSpPr>
        <p:spPr bwMode="auto">
          <a:xfrm>
            <a:off x="3122613" y="3344863"/>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7" name="Line 43"/>
          <p:cNvSpPr>
            <a:spLocks noChangeShapeType="1"/>
          </p:cNvSpPr>
          <p:nvPr/>
        </p:nvSpPr>
        <p:spPr bwMode="auto">
          <a:xfrm>
            <a:off x="2379663" y="3497263"/>
            <a:ext cx="1587"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8" name="Freeform 44"/>
          <p:cNvSpPr>
            <a:spLocks/>
          </p:cNvSpPr>
          <p:nvPr/>
        </p:nvSpPr>
        <p:spPr bwMode="auto">
          <a:xfrm>
            <a:off x="3783013" y="3497263"/>
            <a:ext cx="2395537" cy="534987"/>
          </a:xfrm>
          <a:custGeom>
            <a:avLst/>
            <a:gdLst>
              <a:gd name="T0" fmla="*/ 0 w 1393"/>
              <a:gd name="T1" fmla="*/ 0 h 337"/>
              <a:gd name="T2" fmla="*/ 0 w 1393"/>
              <a:gd name="T3" fmla="*/ 2147483647 h 337"/>
              <a:gd name="T4" fmla="*/ 2147483647 w 1393"/>
              <a:gd name="T5" fmla="*/ 2147483647 h 337"/>
              <a:gd name="T6" fmla="*/ 2147483647 w 1393"/>
              <a:gd name="T7" fmla="*/ 2147483647 h 337"/>
              <a:gd name="T8" fmla="*/ 0 60000 65536"/>
              <a:gd name="T9" fmla="*/ 0 60000 65536"/>
              <a:gd name="T10" fmla="*/ 0 60000 65536"/>
              <a:gd name="T11" fmla="*/ 0 60000 65536"/>
              <a:gd name="T12" fmla="*/ 0 w 1393"/>
              <a:gd name="T13" fmla="*/ 0 h 337"/>
              <a:gd name="T14" fmla="*/ 1393 w 1393"/>
              <a:gd name="T15" fmla="*/ 337 h 337"/>
            </a:gdLst>
            <a:ahLst/>
            <a:cxnLst>
              <a:cxn ang="T8">
                <a:pos x="T0" y="T1"/>
              </a:cxn>
              <a:cxn ang="T9">
                <a:pos x="T2" y="T3"/>
              </a:cxn>
              <a:cxn ang="T10">
                <a:pos x="T4" y="T5"/>
              </a:cxn>
              <a:cxn ang="T11">
                <a:pos x="T6" y="T7"/>
              </a:cxn>
            </a:cxnLst>
            <a:rect l="T12" t="T13" r="T14" b="T15"/>
            <a:pathLst>
              <a:path w="1393" h="337">
                <a:moveTo>
                  <a:pt x="0" y="0"/>
                </a:moveTo>
                <a:lnTo>
                  <a:pt x="0" y="48"/>
                </a:lnTo>
                <a:lnTo>
                  <a:pt x="1392" y="48"/>
                </a:lnTo>
                <a:lnTo>
                  <a:pt x="1392" y="336"/>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309" name="Line 45"/>
          <p:cNvSpPr>
            <a:spLocks noChangeShapeType="1"/>
          </p:cNvSpPr>
          <p:nvPr/>
        </p:nvSpPr>
        <p:spPr bwMode="auto">
          <a:xfrm flipH="1">
            <a:off x="5516563" y="3344863"/>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0" name="Line 46"/>
          <p:cNvSpPr>
            <a:spLocks noChangeShapeType="1"/>
          </p:cNvSpPr>
          <p:nvPr/>
        </p:nvSpPr>
        <p:spPr bwMode="auto">
          <a:xfrm>
            <a:off x="6259513" y="3344863"/>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1" name="Line 47"/>
          <p:cNvSpPr>
            <a:spLocks noChangeShapeType="1"/>
          </p:cNvSpPr>
          <p:nvPr/>
        </p:nvSpPr>
        <p:spPr bwMode="auto">
          <a:xfrm>
            <a:off x="6919913" y="3497263"/>
            <a:ext cx="1587"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2" name="Freeform 48"/>
          <p:cNvSpPr>
            <a:spLocks/>
          </p:cNvSpPr>
          <p:nvPr/>
        </p:nvSpPr>
        <p:spPr bwMode="auto">
          <a:xfrm>
            <a:off x="2874963" y="3497263"/>
            <a:ext cx="2725737" cy="611187"/>
          </a:xfrm>
          <a:custGeom>
            <a:avLst/>
            <a:gdLst>
              <a:gd name="T0" fmla="*/ 2147483647 w 1585"/>
              <a:gd name="T1" fmla="*/ 0 h 385"/>
              <a:gd name="T2" fmla="*/ 2147483647 w 1585"/>
              <a:gd name="T3" fmla="*/ 2147483647 h 385"/>
              <a:gd name="T4" fmla="*/ 0 w 1585"/>
              <a:gd name="T5" fmla="*/ 2147483647 h 385"/>
              <a:gd name="T6" fmla="*/ 0 w 1585"/>
              <a:gd name="T7" fmla="*/ 2147483647 h 385"/>
              <a:gd name="T8" fmla="*/ 0 60000 65536"/>
              <a:gd name="T9" fmla="*/ 0 60000 65536"/>
              <a:gd name="T10" fmla="*/ 0 60000 65536"/>
              <a:gd name="T11" fmla="*/ 0 60000 65536"/>
              <a:gd name="T12" fmla="*/ 0 w 1585"/>
              <a:gd name="T13" fmla="*/ 0 h 385"/>
              <a:gd name="T14" fmla="*/ 1585 w 1585"/>
              <a:gd name="T15" fmla="*/ 385 h 385"/>
            </a:gdLst>
            <a:ahLst/>
            <a:cxnLst>
              <a:cxn ang="T8">
                <a:pos x="T0" y="T1"/>
              </a:cxn>
              <a:cxn ang="T9">
                <a:pos x="T2" y="T3"/>
              </a:cxn>
              <a:cxn ang="T10">
                <a:pos x="T4" y="T5"/>
              </a:cxn>
              <a:cxn ang="T11">
                <a:pos x="T6" y="T7"/>
              </a:cxn>
            </a:cxnLst>
            <a:rect l="T12" t="T13" r="T14" b="T15"/>
            <a:pathLst>
              <a:path w="1585" h="385">
                <a:moveTo>
                  <a:pt x="1584" y="0"/>
                </a:moveTo>
                <a:lnTo>
                  <a:pt x="1584" y="144"/>
                </a:lnTo>
                <a:lnTo>
                  <a:pt x="0" y="144"/>
                </a:lnTo>
                <a:lnTo>
                  <a:pt x="0" y="384"/>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313" name="Line 49"/>
          <p:cNvSpPr>
            <a:spLocks noChangeShapeType="1"/>
          </p:cNvSpPr>
          <p:nvPr/>
        </p:nvSpPr>
        <p:spPr bwMode="auto">
          <a:xfrm flipH="1">
            <a:off x="3040063" y="4487863"/>
            <a:ext cx="495300" cy="1587"/>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4" name="Line 50"/>
          <p:cNvSpPr>
            <a:spLocks noChangeShapeType="1"/>
          </p:cNvSpPr>
          <p:nvPr/>
        </p:nvSpPr>
        <p:spPr bwMode="auto">
          <a:xfrm>
            <a:off x="3535363" y="4487863"/>
            <a:ext cx="2228850" cy="1587"/>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5" name="Line 51"/>
          <p:cNvSpPr>
            <a:spLocks noChangeShapeType="1"/>
          </p:cNvSpPr>
          <p:nvPr/>
        </p:nvSpPr>
        <p:spPr bwMode="auto">
          <a:xfrm>
            <a:off x="3783013" y="5783263"/>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6" name="Line 52"/>
          <p:cNvSpPr>
            <a:spLocks noChangeShapeType="1"/>
          </p:cNvSpPr>
          <p:nvPr/>
        </p:nvSpPr>
        <p:spPr bwMode="auto">
          <a:xfrm flipH="1">
            <a:off x="4443413" y="5783263"/>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7" name="Freeform 53"/>
          <p:cNvSpPr>
            <a:spLocks/>
          </p:cNvSpPr>
          <p:nvPr/>
        </p:nvSpPr>
        <p:spPr bwMode="auto">
          <a:xfrm>
            <a:off x="2462213" y="5173663"/>
            <a:ext cx="1404937" cy="611187"/>
          </a:xfrm>
          <a:custGeom>
            <a:avLst/>
            <a:gdLst>
              <a:gd name="T0" fmla="*/ 0 w 817"/>
              <a:gd name="T1" fmla="*/ 0 h 385"/>
              <a:gd name="T2" fmla="*/ 0 w 817"/>
              <a:gd name="T3" fmla="*/ 2147483647 h 385"/>
              <a:gd name="T4" fmla="*/ 2147483647 w 817"/>
              <a:gd name="T5" fmla="*/ 2147483647 h 385"/>
              <a:gd name="T6" fmla="*/ 2147483647 w 817"/>
              <a:gd name="T7" fmla="*/ 2147483647 h 385"/>
              <a:gd name="T8" fmla="*/ 0 60000 65536"/>
              <a:gd name="T9" fmla="*/ 0 60000 65536"/>
              <a:gd name="T10" fmla="*/ 0 60000 65536"/>
              <a:gd name="T11" fmla="*/ 0 60000 65536"/>
              <a:gd name="T12" fmla="*/ 0 w 817"/>
              <a:gd name="T13" fmla="*/ 0 h 385"/>
              <a:gd name="T14" fmla="*/ 817 w 817"/>
              <a:gd name="T15" fmla="*/ 385 h 385"/>
            </a:gdLst>
            <a:ahLst/>
            <a:cxnLst>
              <a:cxn ang="T8">
                <a:pos x="T0" y="T1"/>
              </a:cxn>
              <a:cxn ang="T9">
                <a:pos x="T2" y="T3"/>
              </a:cxn>
              <a:cxn ang="T10">
                <a:pos x="T4" y="T5"/>
              </a:cxn>
              <a:cxn ang="T11">
                <a:pos x="T6" y="T7"/>
              </a:cxn>
            </a:cxnLst>
            <a:rect l="T12" t="T13" r="T14" b="T15"/>
            <a:pathLst>
              <a:path w="817" h="385">
                <a:moveTo>
                  <a:pt x="0" y="0"/>
                </a:moveTo>
                <a:lnTo>
                  <a:pt x="0" y="96"/>
                </a:lnTo>
                <a:lnTo>
                  <a:pt x="816" y="96"/>
                </a:lnTo>
                <a:lnTo>
                  <a:pt x="816" y="384"/>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318" name="Freeform 54"/>
          <p:cNvSpPr>
            <a:spLocks/>
          </p:cNvSpPr>
          <p:nvPr/>
        </p:nvSpPr>
        <p:spPr bwMode="auto">
          <a:xfrm>
            <a:off x="5103813" y="5097463"/>
            <a:ext cx="1487487" cy="687387"/>
          </a:xfrm>
          <a:custGeom>
            <a:avLst/>
            <a:gdLst>
              <a:gd name="T0" fmla="*/ 2147483647 w 865"/>
              <a:gd name="T1" fmla="*/ 0 h 433"/>
              <a:gd name="T2" fmla="*/ 2147483647 w 865"/>
              <a:gd name="T3" fmla="*/ 2147483647 h 433"/>
              <a:gd name="T4" fmla="*/ 0 w 865"/>
              <a:gd name="T5" fmla="*/ 2147483647 h 433"/>
              <a:gd name="T6" fmla="*/ 0 w 865"/>
              <a:gd name="T7" fmla="*/ 2147483647 h 433"/>
              <a:gd name="T8" fmla="*/ 0 w 865"/>
              <a:gd name="T9" fmla="*/ 2147483647 h 433"/>
              <a:gd name="T10" fmla="*/ 0 60000 65536"/>
              <a:gd name="T11" fmla="*/ 0 60000 65536"/>
              <a:gd name="T12" fmla="*/ 0 60000 65536"/>
              <a:gd name="T13" fmla="*/ 0 60000 65536"/>
              <a:gd name="T14" fmla="*/ 0 60000 65536"/>
              <a:gd name="T15" fmla="*/ 0 w 865"/>
              <a:gd name="T16" fmla="*/ 0 h 433"/>
              <a:gd name="T17" fmla="*/ 865 w 865"/>
              <a:gd name="T18" fmla="*/ 433 h 433"/>
            </a:gdLst>
            <a:ahLst/>
            <a:cxnLst>
              <a:cxn ang="T10">
                <a:pos x="T0" y="T1"/>
              </a:cxn>
              <a:cxn ang="T11">
                <a:pos x="T2" y="T3"/>
              </a:cxn>
              <a:cxn ang="T12">
                <a:pos x="T4" y="T5"/>
              </a:cxn>
              <a:cxn ang="T13">
                <a:pos x="T6" y="T7"/>
              </a:cxn>
              <a:cxn ang="T14">
                <a:pos x="T8" y="T9"/>
              </a:cxn>
            </a:cxnLst>
            <a:rect l="T15" t="T16" r="T17" b="T18"/>
            <a:pathLst>
              <a:path w="865" h="433">
                <a:moveTo>
                  <a:pt x="864" y="0"/>
                </a:moveTo>
                <a:lnTo>
                  <a:pt x="864" y="96"/>
                </a:lnTo>
                <a:lnTo>
                  <a:pt x="0" y="96"/>
                </a:lnTo>
                <a:lnTo>
                  <a:pt x="0" y="432"/>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319" name="Line 55"/>
          <p:cNvSpPr>
            <a:spLocks noChangeShapeType="1"/>
          </p:cNvSpPr>
          <p:nvPr/>
        </p:nvSpPr>
        <p:spPr bwMode="auto">
          <a:xfrm>
            <a:off x="3124200" y="5935663"/>
            <a:ext cx="3175" cy="533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20" name="Rectangle 56"/>
          <p:cNvSpPr>
            <a:spLocks noChangeArrowheads="1"/>
          </p:cNvSpPr>
          <p:nvPr/>
        </p:nvSpPr>
        <p:spPr bwMode="auto">
          <a:xfrm>
            <a:off x="2832100" y="5667375"/>
            <a:ext cx="622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a:lnSpc>
                <a:spcPct val="85000"/>
              </a:lnSpc>
            </a:pPr>
            <a:r>
              <a:rPr kumimoji="1" lang="en-US" altLang="zh-TW" sz="1800" b="1">
                <a:latin typeface="Arial" pitchFamily="34" charset="0"/>
              </a:rPr>
              <a:t>Zero</a:t>
            </a:r>
          </a:p>
        </p:txBody>
      </p:sp>
      <p:sp>
        <p:nvSpPr>
          <p:cNvPr id="11321" name="Rectangle 57"/>
          <p:cNvSpPr>
            <a:spLocks noGrp="1" noChangeArrowheads="1"/>
          </p:cNvSpPr>
          <p:nvPr>
            <p:ph type="body" idx="1"/>
          </p:nvPr>
        </p:nvSpPr>
        <p:spPr>
          <a:xfrm>
            <a:off x="758825" y="1117600"/>
            <a:ext cx="8420100" cy="5080000"/>
          </a:xfrm>
          <a:noFill/>
        </p:spPr>
        <p:txBody>
          <a:bodyPr lIns="92075" tIns="46038" rIns="92075" bIns="46038"/>
          <a:lstStyle/>
          <a:p>
            <a:r>
              <a:rPr lang="en-US" altLang="zh-TW" smtClean="0"/>
              <a:t>Design trick 1: divide and conquer</a:t>
            </a:r>
          </a:p>
          <a:p>
            <a:pPr lvl="1">
              <a:spcBef>
                <a:spcPct val="20000"/>
              </a:spcBef>
            </a:pPr>
            <a:r>
              <a:rPr lang="en-US" altLang="zh-TW" smtClean="0"/>
              <a:t>Break the problem into simpler problems, solve them and glue together the solution</a:t>
            </a:r>
          </a:p>
          <a:p>
            <a:r>
              <a:rPr lang="en-US" altLang="zh-TW" smtClean="0"/>
              <a:t>Design trick 2: solve part of the problem and extend</a:t>
            </a:r>
          </a:p>
        </p:txBody>
      </p:sp>
      <p:sp>
        <p:nvSpPr>
          <p:cNvPr id="11322" name="Rectangle 58"/>
          <p:cNvSpPr>
            <a:spLocks noGrp="1" noChangeArrowheads="1"/>
          </p:cNvSpPr>
          <p:nvPr>
            <p:ph type="title"/>
          </p:nvPr>
        </p:nvSpPr>
        <p:spPr>
          <a:xfrm>
            <a:off x="742950" y="41275"/>
            <a:ext cx="8420100" cy="901700"/>
          </a:xfrm>
        </p:spPr>
        <p:txBody>
          <a:bodyPr/>
          <a:lstStyle/>
          <a:p>
            <a:r>
              <a:rPr lang="en-US" altLang="zh-TW" sz="5000" smtClean="0"/>
              <a:t>A Bit-slice ALU</a:t>
            </a:r>
          </a:p>
        </p:txBody>
      </p:sp>
      <p:sp>
        <p:nvSpPr>
          <p:cNvPr id="11323"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D498FC4D-A5E6-43AF-9750-AA77C4D32037}" type="slidenum">
              <a:rPr lang="zh-TW" altLang="en-US" sz="1400" smtClean="0">
                <a:latin typeface="Arial" pitchFamily="34" charset="0"/>
              </a:rPr>
              <a:pPr/>
              <a:t>5</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p:txBody>
          <a:bodyPr/>
          <a:lstStyle/>
          <a:p>
            <a:pPr marL="285750" indent="-285750">
              <a:lnSpc>
                <a:spcPct val="80000"/>
              </a:lnSpc>
            </a:pPr>
            <a:r>
              <a:rPr lang="en-US" altLang="zh-TW" smtClean="0"/>
              <a:t>Example: 2 x 6 = 0010 x 0110:</a:t>
            </a:r>
            <a:br>
              <a:rPr lang="en-US" altLang="zh-TW" smtClean="0"/>
            </a:br>
            <a:r>
              <a:rPr lang="en-US" altLang="zh-TW" sz="2200" smtClean="0">
                <a:latin typeface="Courier New" pitchFamily="49" charset="0"/>
              </a:rPr>
              <a:t>		   0010</a:t>
            </a:r>
            <a:r>
              <a:rPr lang="en-US" altLang="zh-TW" sz="2200" baseline="-25000" smtClean="0">
                <a:latin typeface="Courier New" pitchFamily="49" charset="0"/>
              </a:rPr>
              <a:t>two</a:t>
            </a:r>
            <a:r>
              <a:rPr lang="en-US" altLang="zh-TW" sz="2200" smtClean="0">
                <a:latin typeface="Courier New" pitchFamily="49" charset="0"/>
              </a:rPr>
              <a:t/>
            </a:r>
            <a:br>
              <a:rPr lang="en-US" altLang="zh-TW" sz="2200" smtClean="0">
                <a:latin typeface="Courier New" pitchFamily="49" charset="0"/>
              </a:rPr>
            </a:br>
            <a:r>
              <a:rPr lang="en-US" altLang="zh-TW" sz="2200" smtClean="0">
                <a:latin typeface="Courier New" pitchFamily="49" charset="0"/>
              </a:rPr>
              <a:t>	 x	   0110</a:t>
            </a:r>
            <a:r>
              <a:rPr lang="en-US" altLang="zh-TW" sz="2200" baseline="-25000" smtClean="0">
                <a:latin typeface="Courier New" pitchFamily="49" charset="0"/>
              </a:rPr>
              <a:t>two</a:t>
            </a:r>
            <a:r>
              <a:rPr lang="en-US" altLang="zh-TW" sz="2200" smtClean="0">
                <a:latin typeface="Courier New" pitchFamily="49" charset="0"/>
              </a:rPr>
              <a:t/>
            </a:r>
            <a:br>
              <a:rPr lang="en-US" altLang="zh-TW" sz="2200" smtClean="0">
                <a:latin typeface="Courier New" pitchFamily="49" charset="0"/>
              </a:rPr>
            </a:br>
            <a:r>
              <a:rPr lang="en-US" altLang="zh-TW" sz="2200" smtClean="0">
                <a:latin typeface="Courier New" pitchFamily="49" charset="0"/>
              </a:rPr>
              <a:t>	 +	   0000	shift (0 in multiplier)		 +	  0010 	add (1 in multiplier)		 	 +	 0010	 	add (1 in multiplier)		 	 +	0000   	shift (0 in multiplier)</a:t>
            </a:r>
            <a:br>
              <a:rPr lang="en-US" altLang="zh-TW" sz="2200" smtClean="0">
                <a:latin typeface="Courier New" pitchFamily="49" charset="0"/>
              </a:rPr>
            </a:br>
            <a:r>
              <a:rPr lang="en-US" altLang="zh-TW" sz="2200" smtClean="0">
                <a:latin typeface="Courier New" pitchFamily="49" charset="0"/>
              </a:rPr>
              <a:t>      	</a:t>
            </a:r>
            <a:r>
              <a:rPr lang="en-US" altLang="zh-TW" sz="2200" smtClean="0">
                <a:solidFill>
                  <a:schemeClr val="accent2"/>
                </a:solidFill>
                <a:latin typeface="Courier New" pitchFamily="49" charset="0"/>
              </a:rPr>
              <a:t>0001100</a:t>
            </a:r>
            <a:r>
              <a:rPr lang="en-US" altLang="zh-TW" sz="2200" baseline="-25000" smtClean="0">
                <a:solidFill>
                  <a:schemeClr val="accent2"/>
                </a:solidFill>
                <a:latin typeface="Courier New" pitchFamily="49" charset="0"/>
              </a:rPr>
              <a:t>two</a:t>
            </a:r>
            <a:endParaRPr lang="en-US" altLang="zh-TW" sz="2200" smtClean="0">
              <a:solidFill>
                <a:schemeClr val="accent2"/>
              </a:solidFill>
              <a:latin typeface="Courier New" pitchFamily="49" charset="0"/>
            </a:endParaRPr>
          </a:p>
          <a:p>
            <a:pPr marL="285750" indent="-285750">
              <a:lnSpc>
                <a:spcPct val="80000"/>
              </a:lnSpc>
              <a:spcBef>
                <a:spcPct val="10000"/>
              </a:spcBef>
            </a:pPr>
            <a:r>
              <a:rPr lang="en-US" altLang="zh-TW" smtClean="0"/>
              <a:t>Can get same result in more than one way:</a:t>
            </a:r>
            <a:r>
              <a:rPr lang="en-US" altLang="zh-TW" sz="2000" smtClean="0">
                <a:latin typeface="Courier New" pitchFamily="49" charset="0"/>
              </a:rPr>
              <a:t>	</a:t>
            </a:r>
            <a:r>
              <a:rPr lang="en-US" altLang="zh-TW" sz="2200" smtClean="0">
                <a:latin typeface="Courier New" pitchFamily="49" charset="0"/>
              </a:rPr>
              <a:t>	6 = -2 + 8		0110 = -00010 + 01000</a:t>
            </a:r>
          </a:p>
          <a:p>
            <a:pPr marL="285750" indent="-285750">
              <a:lnSpc>
                <a:spcPct val="80000"/>
              </a:lnSpc>
              <a:spcBef>
                <a:spcPct val="0"/>
              </a:spcBef>
            </a:pPr>
            <a:r>
              <a:rPr lang="en-US" altLang="zh-TW" smtClean="0"/>
              <a:t>Basic idea: replace a string of 1s with an initial subtract on seeing a one and add after last one</a:t>
            </a:r>
            <a:r>
              <a:rPr lang="en-US" altLang="zh-TW" sz="2000" smtClean="0"/>
              <a:t/>
            </a:r>
            <a:br>
              <a:rPr lang="en-US" altLang="zh-TW" sz="2000" smtClean="0"/>
            </a:br>
            <a:r>
              <a:rPr lang="en-US" altLang="zh-TW" sz="2000" smtClean="0">
                <a:latin typeface="Courier New" pitchFamily="49" charset="0"/>
              </a:rPr>
              <a:t>	 	   </a:t>
            </a:r>
            <a:r>
              <a:rPr lang="en-US" altLang="zh-TW" sz="2200" smtClean="0">
                <a:latin typeface="Courier New" pitchFamily="49" charset="0"/>
              </a:rPr>
              <a:t>0010</a:t>
            </a:r>
            <a:r>
              <a:rPr lang="en-US" altLang="zh-TW" sz="2200" baseline="-25000" smtClean="0">
                <a:latin typeface="Courier New" pitchFamily="49" charset="0"/>
              </a:rPr>
              <a:t>two</a:t>
            </a:r>
            <a:r>
              <a:rPr lang="en-US" altLang="zh-TW" sz="2200" smtClean="0">
                <a:latin typeface="Courier New" pitchFamily="49" charset="0"/>
              </a:rPr>
              <a:t>						 	x	   0</a:t>
            </a:r>
            <a:r>
              <a:rPr lang="en-US" altLang="zh-TW" sz="2200" smtClean="0">
                <a:solidFill>
                  <a:schemeClr val="accent2"/>
                </a:solidFill>
                <a:latin typeface="Courier New" pitchFamily="49" charset="0"/>
              </a:rPr>
              <a:t>11</a:t>
            </a:r>
            <a:r>
              <a:rPr lang="en-US" altLang="zh-TW" sz="2200" smtClean="0">
                <a:latin typeface="Courier New" pitchFamily="49" charset="0"/>
              </a:rPr>
              <a:t>0</a:t>
            </a:r>
            <a:r>
              <a:rPr lang="en-US" altLang="zh-TW" sz="2200" baseline="-25000" smtClean="0">
                <a:latin typeface="Courier New" pitchFamily="49" charset="0"/>
              </a:rPr>
              <a:t>two</a:t>
            </a:r>
            <a:r>
              <a:rPr lang="en-US" altLang="zh-TW" sz="2200" smtClean="0">
                <a:latin typeface="Courier New" pitchFamily="49" charset="0"/>
              </a:rPr>
              <a:t>						  	   	   0000 shift (0 in multiplier)		 	-</a:t>
            </a:r>
            <a:r>
              <a:rPr lang="en-US" altLang="zh-TW" sz="2200" smtClean="0">
                <a:solidFill>
                  <a:schemeClr val="accent1"/>
                </a:solidFill>
                <a:latin typeface="Courier New" pitchFamily="49" charset="0"/>
              </a:rPr>
              <a:t>	  0010  sub (first 1 in multiplier)</a:t>
            </a:r>
            <a:br>
              <a:rPr lang="en-US" altLang="zh-TW" sz="2200" smtClean="0">
                <a:solidFill>
                  <a:schemeClr val="accent1"/>
                </a:solidFill>
                <a:latin typeface="Courier New" pitchFamily="49" charset="0"/>
              </a:rPr>
            </a:br>
            <a:r>
              <a:rPr lang="en-US" altLang="zh-TW" sz="2200" smtClean="0">
                <a:solidFill>
                  <a:schemeClr val="accent1"/>
                </a:solidFill>
                <a:latin typeface="Courier New" pitchFamily="49" charset="0"/>
              </a:rPr>
              <a:t>		</a:t>
            </a:r>
            <a:r>
              <a:rPr lang="en-US" altLang="zh-TW" sz="2200" smtClean="0">
                <a:latin typeface="Courier New" pitchFamily="49" charset="0"/>
              </a:rPr>
              <a:t> 0000	  shift (mid string of 1s)</a:t>
            </a:r>
            <a:br>
              <a:rPr lang="en-US" altLang="zh-TW" sz="2200" smtClean="0">
                <a:latin typeface="Courier New" pitchFamily="49" charset="0"/>
              </a:rPr>
            </a:br>
            <a:r>
              <a:rPr lang="en-US" altLang="zh-TW" sz="2200" smtClean="0">
                <a:latin typeface="Courier New" pitchFamily="49" charset="0"/>
              </a:rPr>
              <a:t> 	+	0010    add (prior step had last 1)</a:t>
            </a:r>
            <a:br>
              <a:rPr lang="en-US" altLang="zh-TW" sz="2200" smtClean="0">
                <a:latin typeface="Courier New" pitchFamily="49" charset="0"/>
              </a:rPr>
            </a:br>
            <a:r>
              <a:rPr lang="en-US" altLang="zh-TW" sz="2200" smtClean="0">
                <a:latin typeface="Courier New" pitchFamily="49" charset="0"/>
              </a:rPr>
              <a:t>	</a:t>
            </a:r>
            <a:r>
              <a:rPr lang="en-US" altLang="zh-TW" sz="2200" smtClean="0">
                <a:solidFill>
                  <a:schemeClr val="accent2"/>
                </a:solidFill>
                <a:latin typeface="Courier New" pitchFamily="49" charset="0"/>
              </a:rPr>
              <a:t>	00001100</a:t>
            </a:r>
            <a:r>
              <a:rPr lang="en-US" altLang="zh-TW" sz="2200" baseline="-25000" smtClean="0">
                <a:solidFill>
                  <a:schemeClr val="accent2"/>
                </a:solidFill>
                <a:latin typeface="Courier New" pitchFamily="49" charset="0"/>
              </a:rPr>
              <a:t>two</a:t>
            </a:r>
            <a:endParaRPr lang="en-US" altLang="zh-TW" sz="2200" smtClean="0">
              <a:solidFill>
                <a:schemeClr val="accent2"/>
              </a:solidFill>
            </a:endParaRPr>
          </a:p>
        </p:txBody>
      </p:sp>
      <p:sp>
        <p:nvSpPr>
          <p:cNvPr id="66563" name="Line 3"/>
          <p:cNvSpPr>
            <a:spLocks noChangeShapeType="1"/>
          </p:cNvSpPr>
          <p:nvPr/>
        </p:nvSpPr>
        <p:spPr bwMode="auto">
          <a:xfrm>
            <a:off x="1898650" y="2081213"/>
            <a:ext cx="19812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6564" name="Line 4"/>
          <p:cNvSpPr>
            <a:spLocks noChangeShapeType="1"/>
          </p:cNvSpPr>
          <p:nvPr/>
        </p:nvSpPr>
        <p:spPr bwMode="auto">
          <a:xfrm>
            <a:off x="1909763" y="3162300"/>
            <a:ext cx="19812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6565" name="Line 5"/>
          <p:cNvSpPr>
            <a:spLocks noChangeShapeType="1"/>
          </p:cNvSpPr>
          <p:nvPr/>
        </p:nvSpPr>
        <p:spPr bwMode="auto">
          <a:xfrm>
            <a:off x="1898650" y="5181600"/>
            <a:ext cx="19812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6566" name="Line 6"/>
          <p:cNvSpPr>
            <a:spLocks noChangeShapeType="1"/>
          </p:cNvSpPr>
          <p:nvPr/>
        </p:nvSpPr>
        <p:spPr bwMode="auto">
          <a:xfrm>
            <a:off x="1981200" y="6248400"/>
            <a:ext cx="20637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6567" name="Rectangle 7"/>
          <p:cNvSpPr>
            <a:spLocks noGrp="1" noChangeArrowheads="1"/>
          </p:cNvSpPr>
          <p:nvPr>
            <p:ph type="title"/>
          </p:nvPr>
        </p:nvSpPr>
        <p:spPr>
          <a:xfrm>
            <a:off x="0" y="41275"/>
            <a:ext cx="9906000" cy="901700"/>
          </a:xfrm>
        </p:spPr>
        <p:txBody>
          <a:bodyPr/>
          <a:lstStyle/>
          <a:p>
            <a:r>
              <a:rPr lang="en-US" altLang="zh-TW" sz="5000" dirty="0" smtClean="0">
                <a:solidFill>
                  <a:schemeClr val="bg2"/>
                </a:solidFill>
              </a:rPr>
              <a:t>Booth’s Algorithm: Motivation</a:t>
            </a:r>
          </a:p>
        </p:txBody>
      </p:sp>
      <p:sp>
        <p:nvSpPr>
          <p:cNvPr id="6656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514571FD-74CC-4602-AB10-3202CD24FC51}" type="slidenum">
              <a:rPr lang="zh-TW" altLang="en-US" sz="1400" smtClean="0">
                <a:latin typeface="Arial" pitchFamily="34" charset="0"/>
              </a:rPr>
              <a:pPr/>
              <a:t>59</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p:txBody>
          <a:bodyPr/>
          <a:lstStyle/>
          <a:p>
            <a:pPr marL="285750" indent="-285750">
              <a:buFont typeface="Wingdings" pitchFamily="2" charset="2"/>
              <a:buNone/>
            </a:pPr>
            <a:endParaRPr lang="zh-TW" altLang="en-US" smtClean="0"/>
          </a:p>
          <a:p>
            <a:pPr marL="285750" indent="-285750">
              <a:buFont typeface="Wingdings" pitchFamily="2" charset="2"/>
              <a:buNone/>
            </a:pPr>
            <a:endParaRPr lang="zh-TW" altLang="en-US" smtClean="0"/>
          </a:p>
          <a:p>
            <a:pPr marL="285750" indent="-285750">
              <a:buFont typeface="Wingdings" pitchFamily="2" charset="2"/>
              <a:buNone/>
            </a:pPr>
            <a:endParaRPr lang="zh-TW" altLang="en-US" smtClean="0"/>
          </a:p>
          <a:p>
            <a:pPr marL="285750" indent="-285750">
              <a:buFont typeface="Wingdings" pitchFamily="2" charset="2"/>
              <a:buNone/>
            </a:pPr>
            <a:r>
              <a:rPr lang="en-US" altLang="zh-TW" smtClean="0"/>
              <a:t>Current Bit to   Explanation          Example	         Op</a:t>
            </a:r>
          </a:p>
          <a:p>
            <a:pPr marL="285750" indent="-285750">
              <a:buFont typeface="Wingdings" pitchFamily="2" charset="2"/>
              <a:buNone/>
            </a:pPr>
            <a:r>
              <a:rPr lang="en-US" altLang="zh-TW" smtClean="0"/>
              <a:t>bit	   right	</a:t>
            </a:r>
          </a:p>
          <a:p>
            <a:pPr marL="285750" indent="-285750">
              <a:buFont typeface="Wingdings" pitchFamily="2" charset="2"/>
              <a:buNone/>
            </a:pPr>
            <a:r>
              <a:rPr lang="en-US" altLang="zh-TW" smtClean="0"/>
              <a:t>	1	     0	    Begins run of 1s    0000111</a:t>
            </a:r>
            <a:r>
              <a:rPr lang="en-US" altLang="zh-TW" u="sng" smtClean="0">
                <a:solidFill>
                  <a:schemeClr val="accent1"/>
                </a:solidFill>
              </a:rPr>
              <a:t>10</a:t>
            </a:r>
            <a:r>
              <a:rPr lang="en-US" altLang="zh-TW" smtClean="0"/>
              <a:t>00    sub</a:t>
            </a:r>
          </a:p>
          <a:p>
            <a:pPr marL="285750" indent="-285750">
              <a:buFont typeface="Wingdings" pitchFamily="2" charset="2"/>
              <a:buNone/>
            </a:pPr>
            <a:r>
              <a:rPr lang="en-US" altLang="zh-TW" smtClean="0"/>
              <a:t>	1	     1        Middle run of 1s   00001</a:t>
            </a:r>
            <a:r>
              <a:rPr lang="en-US" altLang="zh-TW" u="sng" smtClean="0">
                <a:solidFill>
                  <a:schemeClr val="accent1"/>
                </a:solidFill>
              </a:rPr>
              <a:t>11</a:t>
            </a:r>
            <a:r>
              <a:rPr lang="en-US" altLang="zh-TW" smtClean="0"/>
              <a:t>1000    none</a:t>
            </a:r>
          </a:p>
          <a:p>
            <a:pPr marL="285750" indent="-285750">
              <a:buFont typeface="Wingdings" pitchFamily="2" charset="2"/>
              <a:buNone/>
            </a:pPr>
            <a:r>
              <a:rPr lang="en-US" altLang="zh-TW" smtClean="0"/>
              <a:t>	0	     1        End of  run of 1s   000</a:t>
            </a:r>
            <a:r>
              <a:rPr lang="en-US" altLang="zh-TW" u="sng" smtClean="0">
                <a:solidFill>
                  <a:schemeClr val="accent1"/>
                </a:solidFill>
              </a:rPr>
              <a:t>01</a:t>
            </a:r>
            <a:r>
              <a:rPr lang="en-US" altLang="zh-TW" smtClean="0"/>
              <a:t>111000    add</a:t>
            </a:r>
          </a:p>
          <a:p>
            <a:pPr marL="285750" indent="-285750">
              <a:buFont typeface="Wingdings" pitchFamily="2" charset="2"/>
              <a:buNone/>
            </a:pPr>
            <a:r>
              <a:rPr lang="en-US" altLang="zh-TW" smtClean="0"/>
              <a:t>	0	     0        Middle run of 0s   0</a:t>
            </a:r>
            <a:r>
              <a:rPr lang="en-US" altLang="zh-TW" u="sng" smtClean="0">
                <a:solidFill>
                  <a:schemeClr val="accent1"/>
                </a:solidFill>
              </a:rPr>
              <a:t>00</a:t>
            </a:r>
            <a:r>
              <a:rPr lang="en-US" altLang="zh-TW" smtClean="0"/>
              <a:t>01111000    none</a:t>
            </a:r>
          </a:p>
          <a:p>
            <a:pPr marL="285750" indent="-285750">
              <a:buFont typeface="Wingdings" pitchFamily="2" charset="2"/>
              <a:buNone/>
            </a:pPr>
            <a:r>
              <a:rPr lang="en-US" altLang="zh-TW" smtClean="0"/>
              <a:t>Originally for speed (when shift was faster than add)</a:t>
            </a:r>
          </a:p>
          <a:p>
            <a:pPr marL="285750" indent="-285750"/>
            <a:r>
              <a:rPr lang="en-US" altLang="zh-TW" sz="2800" smtClean="0"/>
              <a:t>Why it works?</a:t>
            </a:r>
          </a:p>
        </p:txBody>
      </p:sp>
      <p:sp>
        <p:nvSpPr>
          <p:cNvPr id="67587" name="Rectangle 3"/>
          <p:cNvSpPr>
            <a:spLocks noChangeArrowheads="1"/>
          </p:cNvSpPr>
          <p:nvPr/>
        </p:nvSpPr>
        <p:spPr bwMode="auto">
          <a:xfrm>
            <a:off x="3321050" y="1733550"/>
            <a:ext cx="3035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TW" altLang="en-US" sz="2800">
                <a:solidFill>
                  <a:srgbClr val="000000"/>
                </a:solidFill>
                <a:latin typeface="Arial" pitchFamily="34" charset="0"/>
              </a:rPr>
              <a:t>0  1   1   1   1   0</a:t>
            </a:r>
            <a:endParaRPr kumimoji="1" lang="zh-TW" altLang="en-US" sz="2800">
              <a:latin typeface="Arial" pitchFamily="34" charset="0"/>
            </a:endParaRPr>
          </a:p>
        </p:txBody>
      </p:sp>
      <p:sp>
        <p:nvSpPr>
          <p:cNvPr id="67588" name="Rectangle 4"/>
          <p:cNvSpPr>
            <a:spLocks noChangeArrowheads="1"/>
          </p:cNvSpPr>
          <p:nvPr/>
        </p:nvSpPr>
        <p:spPr bwMode="auto">
          <a:xfrm>
            <a:off x="5429250" y="1646238"/>
            <a:ext cx="887413" cy="631825"/>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7589" name="Rectangle 5"/>
          <p:cNvSpPr>
            <a:spLocks noChangeArrowheads="1"/>
          </p:cNvSpPr>
          <p:nvPr/>
        </p:nvSpPr>
        <p:spPr bwMode="auto">
          <a:xfrm>
            <a:off x="6521450" y="1782763"/>
            <a:ext cx="2598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TW" b="1">
                <a:solidFill>
                  <a:srgbClr val="000000"/>
                </a:solidFill>
                <a:latin typeface="Arial" pitchFamily="34" charset="0"/>
              </a:rPr>
              <a:t>beginning of run</a:t>
            </a:r>
            <a:endParaRPr kumimoji="1" lang="en-US" altLang="zh-TW" sz="1800">
              <a:latin typeface="Arial" pitchFamily="34" charset="0"/>
            </a:endParaRPr>
          </a:p>
        </p:txBody>
      </p:sp>
      <p:sp>
        <p:nvSpPr>
          <p:cNvPr id="67590" name="Rectangle 6"/>
          <p:cNvSpPr>
            <a:spLocks noChangeArrowheads="1"/>
          </p:cNvSpPr>
          <p:nvPr/>
        </p:nvSpPr>
        <p:spPr bwMode="auto">
          <a:xfrm>
            <a:off x="3101975" y="1646238"/>
            <a:ext cx="1054100" cy="631825"/>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7591" name="Rectangle 7"/>
          <p:cNvSpPr>
            <a:spLocks noChangeArrowheads="1"/>
          </p:cNvSpPr>
          <p:nvPr/>
        </p:nvSpPr>
        <p:spPr bwMode="auto">
          <a:xfrm>
            <a:off x="1155700" y="1706563"/>
            <a:ext cx="1611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TW" b="1">
                <a:solidFill>
                  <a:srgbClr val="000000"/>
                </a:solidFill>
                <a:latin typeface="Arial" pitchFamily="34" charset="0"/>
              </a:rPr>
              <a:t>end of run</a:t>
            </a:r>
            <a:endParaRPr kumimoji="1" lang="en-US" altLang="zh-TW" b="1">
              <a:latin typeface="Arial" pitchFamily="34" charset="0"/>
            </a:endParaRPr>
          </a:p>
        </p:txBody>
      </p:sp>
      <p:sp>
        <p:nvSpPr>
          <p:cNvPr id="67592" name="AutoShape 8"/>
          <p:cNvSpPr>
            <a:spLocks noChangeArrowheads="1"/>
          </p:cNvSpPr>
          <p:nvPr/>
        </p:nvSpPr>
        <p:spPr bwMode="auto">
          <a:xfrm>
            <a:off x="3608388" y="1646238"/>
            <a:ext cx="2024062" cy="631825"/>
          </a:xfrm>
          <a:prstGeom prst="roundRect">
            <a:avLst>
              <a:gd name="adj" fmla="val 47370"/>
            </a:avLst>
          </a:prstGeom>
          <a:noFill/>
          <a:ln w="3651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7593" name="Rectangle 9"/>
          <p:cNvSpPr>
            <a:spLocks noChangeArrowheads="1"/>
          </p:cNvSpPr>
          <p:nvPr/>
        </p:nvSpPr>
        <p:spPr bwMode="auto">
          <a:xfrm>
            <a:off x="3697288" y="1311275"/>
            <a:ext cx="1927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TW" b="1">
                <a:solidFill>
                  <a:srgbClr val="0000FF"/>
                </a:solidFill>
                <a:latin typeface="Arial" pitchFamily="34" charset="0"/>
              </a:rPr>
              <a:t>middle of run</a:t>
            </a:r>
            <a:endParaRPr kumimoji="1" lang="en-US" altLang="zh-TW" b="1">
              <a:latin typeface="Arial" pitchFamily="34" charset="0"/>
            </a:endParaRPr>
          </a:p>
        </p:txBody>
      </p:sp>
      <p:sp>
        <p:nvSpPr>
          <p:cNvPr id="67594" name="Rectangle 10"/>
          <p:cNvSpPr>
            <a:spLocks noChangeArrowheads="1"/>
          </p:cNvSpPr>
          <p:nvPr/>
        </p:nvSpPr>
        <p:spPr bwMode="auto">
          <a:xfrm>
            <a:off x="3797300" y="5105400"/>
            <a:ext cx="14192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r"/>
            <a:r>
              <a:rPr kumimoji="1" lang="zh-TW" altLang="en-US" b="1">
                <a:solidFill>
                  <a:schemeClr val="accent2"/>
                </a:solidFill>
                <a:latin typeface="Century Gothic" pitchFamily="34" charset="0"/>
              </a:rPr>
              <a:t>-1</a:t>
            </a:r>
          </a:p>
          <a:p>
            <a:pPr algn="r"/>
            <a:r>
              <a:rPr kumimoji="1" lang="zh-TW" altLang="en-US" b="1">
                <a:solidFill>
                  <a:schemeClr val="accent2"/>
                </a:solidFill>
                <a:latin typeface="Century Gothic" pitchFamily="34" charset="0"/>
              </a:rPr>
              <a:t>+ 10000</a:t>
            </a:r>
          </a:p>
          <a:p>
            <a:pPr algn="r"/>
            <a:r>
              <a:rPr kumimoji="1" lang="zh-TW" altLang="en-US" b="1">
                <a:solidFill>
                  <a:schemeClr val="accent2"/>
                </a:solidFill>
                <a:latin typeface="Century Gothic" pitchFamily="34" charset="0"/>
              </a:rPr>
              <a:t>01111</a:t>
            </a:r>
          </a:p>
        </p:txBody>
      </p:sp>
      <p:sp>
        <p:nvSpPr>
          <p:cNvPr id="67595" name="Line 11"/>
          <p:cNvSpPr>
            <a:spLocks noChangeShapeType="1"/>
          </p:cNvSpPr>
          <p:nvPr/>
        </p:nvSpPr>
        <p:spPr bwMode="auto">
          <a:xfrm flipV="1">
            <a:off x="3962400" y="5867400"/>
            <a:ext cx="112236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7596" name="Rectangle 12"/>
          <p:cNvSpPr>
            <a:spLocks noGrp="1" noChangeArrowheads="1"/>
          </p:cNvSpPr>
          <p:nvPr>
            <p:ph type="title"/>
          </p:nvPr>
        </p:nvSpPr>
        <p:spPr>
          <a:xfrm>
            <a:off x="-122238" y="41275"/>
            <a:ext cx="10147301" cy="901700"/>
          </a:xfrm>
        </p:spPr>
        <p:txBody>
          <a:bodyPr/>
          <a:lstStyle/>
          <a:p>
            <a:r>
              <a:rPr lang="en-US" altLang="zh-TW" sz="5000" dirty="0" smtClean="0">
                <a:solidFill>
                  <a:schemeClr val="bg2"/>
                </a:solidFill>
              </a:rPr>
              <a:t>Booth’s Algorithm: Rationale</a:t>
            </a:r>
          </a:p>
        </p:txBody>
      </p:sp>
      <p:sp>
        <p:nvSpPr>
          <p:cNvPr id="67597"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CD4A9012-3A55-4F46-AB90-20EF213BE775}" type="slidenum">
              <a:rPr lang="zh-TW" altLang="en-US" sz="1400" smtClean="0">
                <a:latin typeface="Arial" pitchFamily="34" charset="0"/>
              </a:rPr>
              <a:pPr/>
              <a:t>60</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42950" y="41275"/>
            <a:ext cx="8420100" cy="901700"/>
          </a:xfrm>
        </p:spPr>
        <p:txBody>
          <a:bodyPr/>
          <a:lstStyle/>
          <a:p>
            <a:r>
              <a:rPr lang="en-US" altLang="zh-TW" sz="5000" dirty="0" smtClean="0">
                <a:solidFill>
                  <a:schemeClr val="bg2"/>
                </a:solidFill>
              </a:rPr>
              <a:t>Booth’s Algorithm</a:t>
            </a:r>
          </a:p>
        </p:txBody>
      </p:sp>
      <p:sp>
        <p:nvSpPr>
          <p:cNvPr id="68611" name="Rectangle 3"/>
          <p:cNvSpPr>
            <a:spLocks noGrp="1" noChangeArrowheads="1"/>
          </p:cNvSpPr>
          <p:nvPr>
            <p:ph type="body" idx="1"/>
          </p:nvPr>
        </p:nvSpPr>
        <p:spPr/>
        <p:txBody>
          <a:bodyPr/>
          <a:lstStyle/>
          <a:p>
            <a:pPr marL="387350" indent="-387350">
              <a:buFont typeface="Wingdings" pitchFamily="2" charset="2"/>
              <a:buNone/>
            </a:pPr>
            <a:r>
              <a:rPr lang="zh-TW" altLang="en-US" sz="2800" smtClean="0"/>
              <a:t>1. </a:t>
            </a:r>
            <a:r>
              <a:rPr lang="en-US" altLang="zh-TW" sz="2800" smtClean="0"/>
              <a:t>Depending on the current and previous bits, do one of the following:</a:t>
            </a:r>
            <a:br>
              <a:rPr lang="en-US" altLang="zh-TW" sz="2800" smtClean="0"/>
            </a:br>
            <a:r>
              <a:rPr lang="en-US" altLang="zh-TW" smtClean="0"/>
              <a:t>00:	Middle of a string of 0s, no arithmetic op.</a:t>
            </a:r>
            <a:br>
              <a:rPr lang="en-US" altLang="zh-TW" smtClean="0"/>
            </a:br>
            <a:r>
              <a:rPr lang="en-US" altLang="zh-TW" smtClean="0"/>
              <a:t>01:	End of a string of 1s, so add multiplicand to</a:t>
            </a:r>
            <a:br>
              <a:rPr lang="en-US" altLang="zh-TW" smtClean="0"/>
            </a:br>
            <a:r>
              <a:rPr lang="en-US" altLang="zh-TW" smtClean="0"/>
              <a:t>        the left half of the product</a:t>
            </a:r>
            <a:br>
              <a:rPr lang="en-US" altLang="zh-TW" smtClean="0"/>
            </a:br>
            <a:r>
              <a:rPr lang="en-US" altLang="zh-TW" smtClean="0"/>
              <a:t>10:	Beginning of a string of 1s, so subtract</a:t>
            </a:r>
            <a:br>
              <a:rPr lang="en-US" altLang="zh-TW" smtClean="0"/>
            </a:br>
            <a:r>
              <a:rPr lang="en-US" altLang="zh-TW" smtClean="0"/>
              <a:t>       multiplicand from the left half of the product</a:t>
            </a:r>
            <a:br>
              <a:rPr lang="en-US" altLang="zh-TW" smtClean="0"/>
            </a:br>
            <a:r>
              <a:rPr lang="en-US" altLang="zh-TW" smtClean="0"/>
              <a:t>11:	Middle of a string of 1s, so no arithmetic op.</a:t>
            </a:r>
            <a:endParaRPr lang="en-US" altLang="zh-TW" sz="2800" smtClean="0"/>
          </a:p>
          <a:p>
            <a:pPr marL="387350" indent="-387350">
              <a:buFont typeface="Wingdings" pitchFamily="2" charset="2"/>
              <a:buNone/>
            </a:pPr>
            <a:r>
              <a:rPr lang="en-US" altLang="zh-TW" sz="2800" smtClean="0"/>
              <a:t>2. As in the previous algorithm, shift the Product register right (arithmetically) 1 bit</a:t>
            </a:r>
          </a:p>
        </p:txBody>
      </p:sp>
      <p:sp>
        <p:nvSpPr>
          <p:cNvPr id="6861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EEC246E5-3832-465E-8BB4-23772C6F51DD}" type="slidenum">
              <a:rPr lang="zh-TW" altLang="en-US" sz="1400" smtClean="0">
                <a:latin typeface="Arial" pitchFamily="34" charset="0"/>
              </a:rPr>
              <a:pPr/>
              <a:t>61</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42950" y="41275"/>
            <a:ext cx="8420100" cy="901700"/>
          </a:xfrm>
        </p:spPr>
        <p:txBody>
          <a:bodyPr/>
          <a:lstStyle/>
          <a:p>
            <a:r>
              <a:rPr lang="en-US" altLang="zh-TW" sz="5000" dirty="0" smtClean="0">
                <a:solidFill>
                  <a:schemeClr val="bg2"/>
                </a:solidFill>
              </a:rPr>
              <a:t>Booths Example (2 x 7)</a:t>
            </a:r>
          </a:p>
        </p:txBody>
      </p:sp>
      <p:sp>
        <p:nvSpPr>
          <p:cNvPr id="420867" name="Rectangle 3"/>
          <p:cNvSpPr>
            <a:spLocks noGrp="1" noChangeArrowheads="1"/>
          </p:cNvSpPr>
          <p:nvPr>
            <p:ph type="body" idx="1"/>
          </p:nvPr>
        </p:nvSpPr>
        <p:spPr>
          <a:xfrm>
            <a:off x="660400" y="1371600"/>
            <a:ext cx="8915400" cy="4800600"/>
          </a:xfrm>
        </p:spPr>
        <p:txBody>
          <a:bodyPr/>
          <a:lstStyle/>
          <a:p>
            <a:pPr marL="285750" indent="-285750">
              <a:spcBef>
                <a:spcPct val="20000"/>
              </a:spcBef>
              <a:buFont typeface="Wingdings" pitchFamily="2" charset="2"/>
              <a:buNone/>
            </a:pPr>
            <a:r>
              <a:rPr lang="en-US" altLang="zh-TW" dirty="0" smtClean="0"/>
              <a:t>Operation	Multiplicand	 Product	  next?</a:t>
            </a:r>
          </a:p>
          <a:p>
            <a:pPr marL="285750" indent="-285750">
              <a:spcBef>
                <a:spcPct val="20000"/>
              </a:spcBef>
              <a:buFont typeface="Wingdings" pitchFamily="2" charset="2"/>
              <a:buNone/>
            </a:pPr>
            <a:r>
              <a:rPr lang="en-US" altLang="zh-TW" dirty="0" smtClean="0"/>
              <a:t>0. initial value	0010	 0000 </a:t>
            </a:r>
            <a:r>
              <a:rPr lang="en-US" altLang="zh-TW" dirty="0" smtClean="0">
                <a:solidFill>
                  <a:schemeClr val="accent1"/>
                </a:solidFill>
              </a:rPr>
              <a:t>0111</a:t>
            </a:r>
            <a:r>
              <a:rPr lang="en-US" altLang="zh-TW" dirty="0" smtClean="0"/>
              <a:t> 0	  10 -&gt; sub</a:t>
            </a:r>
          </a:p>
          <a:p>
            <a:pPr marL="285750" indent="-285750">
              <a:spcBef>
                <a:spcPct val="20000"/>
              </a:spcBef>
              <a:buFont typeface="Wingdings" pitchFamily="2" charset="2"/>
              <a:buNone/>
            </a:pPr>
            <a:r>
              <a:rPr lang="en-US" altLang="zh-TW" dirty="0" smtClean="0"/>
              <a:t>1a.  P = P - m	</a:t>
            </a:r>
            <a:r>
              <a:rPr lang="en-US" altLang="zh-TW" dirty="0" smtClean="0">
                <a:solidFill>
                  <a:schemeClr val="folHlink"/>
                </a:solidFill>
              </a:rPr>
              <a:t>1110</a:t>
            </a:r>
            <a:r>
              <a:rPr lang="en-US" altLang="zh-TW" dirty="0" smtClean="0"/>
              <a:t> +1110</a:t>
            </a:r>
          </a:p>
          <a:p>
            <a:pPr marL="285750" indent="-285750">
              <a:spcBef>
                <a:spcPct val="20000"/>
              </a:spcBef>
              <a:buFont typeface="Wingdings" pitchFamily="2" charset="2"/>
              <a:buNone/>
            </a:pPr>
            <a:r>
              <a:rPr lang="en-US" altLang="zh-TW" dirty="0" smtClean="0"/>
              <a:t> 					 1110 </a:t>
            </a:r>
            <a:r>
              <a:rPr lang="en-US" altLang="zh-TW" dirty="0" smtClean="0">
                <a:solidFill>
                  <a:schemeClr val="accent1"/>
                </a:solidFill>
              </a:rPr>
              <a:t>0111</a:t>
            </a:r>
            <a:r>
              <a:rPr lang="en-US" altLang="zh-TW" dirty="0" smtClean="0"/>
              <a:t> 0  shift P (sign </a:t>
            </a:r>
            <a:r>
              <a:rPr lang="en-US" altLang="zh-TW" dirty="0" err="1" smtClean="0"/>
              <a:t>ext</a:t>
            </a:r>
            <a:r>
              <a:rPr lang="en-US" altLang="zh-TW" dirty="0" smtClean="0"/>
              <a:t>)</a:t>
            </a:r>
          </a:p>
          <a:p>
            <a:pPr marL="285750" indent="-285750">
              <a:spcBef>
                <a:spcPct val="20000"/>
              </a:spcBef>
              <a:buFont typeface="Wingdings" pitchFamily="2" charset="2"/>
              <a:buNone/>
            </a:pPr>
            <a:r>
              <a:rPr lang="en-US" altLang="zh-TW" dirty="0" smtClean="0"/>
              <a:t>1b. 			0010	 </a:t>
            </a:r>
            <a:r>
              <a:rPr lang="en-US" altLang="zh-TW" u="sng" dirty="0" smtClean="0"/>
              <a:t>1</a:t>
            </a:r>
            <a:r>
              <a:rPr lang="en-US" altLang="zh-TW" dirty="0" smtClean="0"/>
              <a:t>111 0</a:t>
            </a:r>
            <a:r>
              <a:rPr lang="en-US" altLang="zh-TW" dirty="0" smtClean="0">
                <a:solidFill>
                  <a:schemeClr val="accent1"/>
                </a:solidFill>
              </a:rPr>
              <a:t>011</a:t>
            </a:r>
            <a:r>
              <a:rPr lang="en-US" altLang="zh-TW" dirty="0" smtClean="0"/>
              <a:t> </a:t>
            </a:r>
            <a:r>
              <a:rPr lang="en-US" altLang="zh-TW" dirty="0" smtClean="0">
                <a:solidFill>
                  <a:schemeClr val="accent2"/>
                </a:solidFill>
              </a:rPr>
              <a:t>1  </a:t>
            </a:r>
            <a:r>
              <a:rPr lang="en-US" altLang="zh-TW" dirty="0" smtClean="0"/>
              <a:t>11 -&gt; </a:t>
            </a:r>
            <a:r>
              <a:rPr lang="en-US" altLang="zh-TW" dirty="0" err="1" smtClean="0"/>
              <a:t>nop</a:t>
            </a:r>
            <a:r>
              <a:rPr lang="en-US" altLang="zh-TW" dirty="0" smtClean="0"/>
              <a:t>, shift</a:t>
            </a:r>
          </a:p>
          <a:p>
            <a:pPr marL="285750" indent="-285750">
              <a:spcBef>
                <a:spcPct val="20000"/>
              </a:spcBef>
              <a:buFont typeface="Wingdings" pitchFamily="2" charset="2"/>
              <a:buNone/>
            </a:pPr>
            <a:r>
              <a:rPr lang="en-US" altLang="zh-TW" dirty="0" smtClean="0"/>
              <a:t>2.				0010	 1111 10</a:t>
            </a:r>
            <a:r>
              <a:rPr lang="en-US" altLang="zh-TW" dirty="0" smtClean="0">
                <a:solidFill>
                  <a:schemeClr val="accent1"/>
                </a:solidFill>
              </a:rPr>
              <a:t>01</a:t>
            </a:r>
            <a:r>
              <a:rPr lang="en-US" altLang="zh-TW" dirty="0" smtClean="0"/>
              <a:t> </a:t>
            </a:r>
            <a:r>
              <a:rPr lang="en-US" altLang="zh-TW" dirty="0" smtClean="0">
                <a:solidFill>
                  <a:schemeClr val="accent2"/>
                </a:solidFill>
              </a:rPr>
              <a:t>1  </a:t>
            </a:r>
            <a:r>
              <a:rPr lang="en-US" altLang="zh-TW" dirty="0" smtClean="0"/>
              <a:t>11 -&gt; </a:t>
            </a:r>
            <a:r>
              <a:rPr lang="en-US" altLang="zh-TW" dirty="0" err="1" smtClean="0"/>
              <a:t>nop</a:t>
            </a:r>
            <a:r>
              <a:rPr lang="en-US" altLang="zh-TW" dirty="0" smtClean="0"/>
              <a:t>, shift</a:t>
            </a:r>
          </a:p>
          <a:p>
            <a:pPr marL="285750" indent="-285750">
              <a:spcBef>
                <a:spcPct val="20000"/>
              </a:spcBef>
              <a:buFont typeface="Wingdings" pitchFamily="2" charset="2"/>
              <a:buNone/>
            </a:pPr>
            <a:r>
              <a:rPr lang="en-US" altLang="zh-TW" dirty="0" smtClean="0"/>
              <a:t>3.				0010	 1111 110</a:t>
            </a:r>
            <a:r>
              <a:rPr lang="en-US" altLang="zh-TW" dirty="0" smtClean="0">
                <a:solidFill>
                  <a:schemeClr val="accent1"/>
                </a:solidFill>
              </a:rPr>
              <a:t>0</a:t>
            </a:r>
            <a:r>
              <a:rPr lang="en-US" altLang="zh-TW" dirty="0" smtClean="0"/>
              <a:t> </a:t>
            </a:r>
            <a:r>
              <a:rPr lang="en-US" altLang="zh-TW" dirty="0" smtClean="0">
                <a:solidFill>
                  <a:schemeClr val="accent2"/>
                </a:solidFill>
              </a:rPr>
              <a:t>1</a:t>
            </a:r>
            <a:r>
              <a:rPr lang="en-US" altLang="zh-TW" dirty="0" smtClean="0"/>
              <a:t>  01 -&gt; add</a:t>
            </a:r>
          </a:p>
          <a:p>
            <a:pPr marL="285750" indent="-285750">
              <a:spcBef>
                <a:spcPct val="20000"/>
              </a:spcBef>
              <a:buFont typeface="Wingdings" pitchFamily="2" charset="2"/>
              <a:buNone/>
            </a:pPr>
            <a:r>
              <a:rPr lang="en-US" altLang="zh-TW" dirty="0" smtClean="0"/>
              <a:t>4a.			</a:t>
            </a:r>
            <a:r>
              <a:rPr lang="en-US" altLang="zh-TW" dirty="0" smtClean="0">
                <a:solidFill>
                  <a:schemeClr val="folHlink"/>
                </a:solidFill>
              </a:rPr>
              <a:t>0010</a:t>
            </a:r>
            <a:r>
              <a:rPr lang="en-US" altLang="zh-TW" dirty="0" smtClean="0"/>
              <a:t>  +0010 	</a:t>
            </a:r>
          </a:p>
          <a:p>
            <a:pPr marL="285750" indent="-285750">
              <a:spcBef>
                <a:spcPct val="20000"/>
              </a:spcBef>
              <a:buFont typeface="Wingdings" pitchFamily="2" charset="2"/>
              <a:buNone/>
            </a:pPr>
            <a:r>
              <a:rPr lang="en-US" altLang="zh-TW" dirty="0" smtClean="0"/>
              <a:t>					 0001 110</a:t>
            </a:r>
            <a:r>
              <a:rPr lang="en-US" altLang="zh-TW" dirty="0" smtClean="0">
                <a:solidFill>
                  <a:schemeClr val="accent1"/>
                </a:solidFill>
              </a:rPr>
              <a:t>0</a:t>
            </a:r>
            <a:r>
              <a:rPr lang="en-US" altLang="zh-TW" dirty="0" smtClean="0"/>
              <a:t> </a:t>
            </a:r>
            <a:r>
              <a:rPr lang="en-US" altLang="zh-TW" dirty="0" smtClean="0">
                <a:solidFill>
                  <a:schemeClr val="accent2"/>
                </a:solidFill>
              </a:rPr>
              <a:t>1</a:t>
            </a:r>
            <a:r>
              <a:rPr lang="en-US" altLang="zh-TW" dirty="0" smtClean="0"/>
              <a:t>  shift</a:t>
            </a:r>
          </a:p>
          <a:p>
            <a:pPr marL="285750" indent="-285750">
              <a:spcBef>
                <a:spcPct val="20000"/>
              </a:spcBef>
              <a:buFont typeface="Wingdings" pitchFamily="2" charset="2"/>
              <a:buNone/>
            </a:pPr>
            <a:r>
              <a:rPr lang="en-US" altLang="zh-TW" dirty="0" smtClean="0"/>
              <a:t>4b.			0010	 0000 1110 </a:t>
            </a:r>
            <a:r>
              <a:rPr lang="en-US" altLang="zh-TW" dirty="0" smtClean="0">
                <a:solidFill>
                  <a:schemeClr val="accent1"/>
                </a:solidFill>
              </a:rPr>
              <a:t>0</a:t>
            </a:r>
            <a:r>
              <a:rPr lang="en-US" altLang="zh-TW" dirty="0" smtClean="0"/>
              <a:t>  done	</a:t>
            </a:r>
          </a:p>
        </p:txBody>
      </p:sp>
      <p:sp>
        <p:nvSpPr>
          <p:cNvPr id="6963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725D4BB8-BC38-48FA-8E5A-B38B06DE3A25}" type="slidenum">
              <a:rPr lang="zh-TW" altLang="en-US" sz="1400" smtClean="0">
                <a:latin typeface="Arial" pitchFamily="34" charset="0"/>
              </a:rPr>
              <a:pPr/>
              <a:t>62</a:t>
            </a:fld>
            <a:endParaRPr lang="zh-TW" altLang="zh-TW" sz="1400"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0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0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08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0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08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08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086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0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42950" y="41275"/>
            <a:ext cx="8420100" cy="901700"/>
          </a:xfrm>
        </p:spPr>
        <p:txBody>
          <a:bodyPr/>
          <a:lstStyle/>
          <a:p>
            <a:r>
              <a:rPr lang="en-US" altLang="zh-TW" sz="5000" dirty="0" smtClean="0">
                <a:solidFill>
                  <a:schemeClr val="bg2"/>
                </a:solidFill>
              </a:rPr>
              <a:t>Booths Example (2 x -3)</a:t>
            </a:r>
          </a:p>
        </p:txBody>
      </p:sp>
      <p:sp>
        <p:nvSpPr>
          <p:cNvPr id="422915" name="Rectangle 3"/>
          <p:cNvSpPr>
            <a:spLocks noGrp="1" noChangeArrowheads="1"/>
          </p:cNvSpPr>
          <p:nvPr>
            <p:ph type="body" idx="1"/>
          </p:nvPr>
        </p:nvSpPr>
        <p:spPr>
          <a:xfrm>
            <a:off x="660400" y="1371600"/>
            <a:ext cx="8997950" cy="4800600"/>
          </a:xfrm>
        </p:spPr>
        <p:txBody>
          <a:bodyPr/>
          <a:lstStyle/>
          <a:p>
            <a:pPr marL="285750" indent="-285750">
              <a:lnSpc>
                <a:spcPct val="80000"/>
              </a:lnSpc>
              <a:spcBef>
                <a:spcPct val="20000"/>
              </a:spcBef>
              <a:buFont typeface="Wingdings" pitchFamily="2" charset="2"/>
              <a:buNone/>
            </a:pPr>
            <a:r>
              <a:rPr lang="en-US" altLang="zh-TW" smtClean="0"/>
              <a:t>Operation	Multiplicand	 Product	  next?</a:t>
            </a:r>
          </a:p>
          <a:p>
            <a:pPr marL="285750" indent="-285750">
              <a:lnSpc>
                <a:spcPct val="80000"/>
              </a:lnSpc>
              <a:spcBef>
                <a:spcPct val="20000"/>
              </a:spcBef>
              <a:buFont typeface="Wingdings" pitchFamily="2" charset="2"/>
              <a:buNone/>
            </a:pPr>
            <a:r>
              <a:rPr lang="en-US" altLang="zh-TW" smtClean="0"/>
              <a:t>0. initial value	0010	 0000 </a:t>
            </a:r>
            <a:r>
              <a:rPr lang="en-US" altLang="zh-TW" smtClean="0">
                <a:solidFill>
                  <a:schemeClr val="accent1"/>
                </a:solidFill>
              </a:rPr>
              <a:t>1101</a:t>
            </a:r>
            <a:r>
              <a:rPr lang="en-US" altLang="zh-TW" smtClean="0"/>
              <a:t> 0  10 -&gt; sub</a:t>
            </a:r>
          </a:p>
          <a:p>
            <a:pPr marL="285750" indent="-285750">
              <a:lnSpc>
                <a:spcPct val="80000"/>
              </a:lnSpc>
              <a:spcBef>
                <a:spcPct val="20000"/>
              </a:spcBef>
              <a:buFont typeface="Wingdings" pitchFamily="2" charset="2"/>
              <a:buNone/>
            </a:pPr>
            <a:r>
              <a:rPr lang="en-US" altLang="zh-TW" smtClean="0"/>
              <a:t>1a.  P = P - m	</a:t>
            </a:r>
            <a:r>
              <a:rPr lang="en-US" altLang="zh-TW" smtClean="0">
                <a:solidFill>
                  <a:schemeClr val="folHlink"/>
                </a:solidFill>
              </a:rPr>
              <a:t>1110</a:t>
            </a:r>
            <a:r>
              <a:rPr lang="en-US" altLang="zh-TW" smtClean="0"/>
              <a:t>  +1110</a:t>
            </a:r>
          </a:p>
          <a:p>
            <a:pPr marL="285750" indent="-285750">
              <a:lnSpc>
                <a:spcPct val="80000"/>
              </a:lnSpc>
              <a:spcBef>
                <a:spcPct val="20000"/>
              </a:spcBef>
              <a:buFont typeface="Wingdings" pitchFamily="2" charset="2"/>
              <a:buNone/>
            </a:pPr>
            <a:r>
              <a:rPr lang="en-US" altLang="zh-TW" smtClean="0"/>
              <a:t>					  1110 </a:t>
            </a:r>
            <a:r>
              <a:rPr lang="en-US" altLang="zh-TW" smtClean="0">
                <a:solidFill>
                  <a:schemeClr val="accent1"/>
                </a:solidFill>
              </a:rPr>
              <a:t>1101</a:t>
            </a:r>
            <a:r>
              <a:rPr lang="en-US" altLang="zh-TW" smtClean="0"/>
              <a:t> 0  shift P (sign ext)</a:t>
            </a:r>
          </a:p>
          <a:p>
            <a:pPr marL="285750" indent="-285750">
              <a:lnSpc>
                <a:spcPct val="80000"/>
              </a:lnSpc>
              <a:spcBef>
                <a:spcPct val="20000"/>
              </a:spcBef>
              <a:buFont typeface="Wingdings" pitchFamily="2" charset="2"/>
              <a:buNone/>
            </a:pPr>
            <a:r>
              <a:rPr lang="en-US" altLang="zh-TW" smtClean="0"/>
              <a:t>1b. 			0010	  </a:t>
            </a:r>
            <a:r>
              <a:rPr lang="en-US" altLang="zh-TW" u="sng" smtClean="0"/>
              <a:t>1</a:t>
            </a:r>
            <a:r>
              <a:rPr lang="en-US" altLang="zh-TW" smtClean="0"/>
              <a:t>111 0</a:t>
            </a:r>
            <a:r>
              <a:rPr lang="en-US" altLang="zh-TW" smtClean="0">
                <a:solidFill>
                  <a:schemeClr val="accent1"/>
                </a:solidFill>
              </a:rPr>
              <a:t>110</a:t>
            </a:r>
            <a:r>
              <a:rPr lang="en-US" altLang="zh-TW" smtClean="0"/>
              <a:t> </a:t>
            </a:r>
            <a:r>
              <a:rPr lang="en-US" altLang="zh-TW" smtClean="0">
                <a:solidFill>
                  <a:schemeClr val="accent2"/>
                </a:solidFill>
              </a:rPr>
              <a:t>1  </a:t>
            </a:r>
            <a:r>
              <a:rPr lang="en-US" altLang="zh-TW" smtClean="0"/>
              <a:t>01 -&gt; add</a:t>
            </a:r>
          </a:p>
          <a:p>
            <a:pPr marL="285750" indent="-285750">
              <a:lnSpc>
                <a:spcPct val="80000"/>
              </a:lnSpc>
              <a:spcBef>
                <a:spcPct val="20000"/>
              </a:spcBef>
              <a:buFont typeface="Wingdings" pitchFamily="2" charset="2"/>
              <a:buNone/>
            </a:pPr>
            <a:r>
              <a:rPr lang="en-US" altLang="zh-TW" smtClean="0"/>
              <a:t>				</a:t>
            </a:r>
            <a:r>
              <a:rPr lang="en-US" altLang="zh-TW" smtClean="0">
                <a:solidFill>
                  <a:schemeClr val="folHlink"/>
                </a:solidFill>
              </a:rPr>
              <a:t>0010</a:t>
            </a:r>
            <a:r>
              <a:rPr lang="en-US" altLang="zh-TW" smtClean="0"/>
              <a:t>	+0010	</a:t>
            </a:r>
          </a:p>
          <a:p>
            <a:pPr marL="285750" indent="-285750">
              <a:lnSpc>
                <a:spcPct val="80000"/>
              </a:lnSpc>
              <a:spcBef>
                <a:spcPct val="20000"/>
              </a:spcBef>
              <a:buFont typeface="Wingdings" pitchFamily="2" charset="2"/>
              <a:buNone/>
            </a:pPr>
            <a:r>
              <a:rPr lang="en-US" altLang="zh-TW" smtClean="0"/>
              <a:t>2a.				  0001 0</a:t>
            </a:r>
            <a:r>
              <a:rPr lang="en-US" altLang="zh-TW" smtClean="0">
                <a:solidFill>
                  <a:schemeClr val="accent1"/>
                </a:solidFill>
              </a:rPr>
              <a:t>110</a:t>
            </a:r>
            <a:r>
              <a:rPr lang="en-US" altLang="zh-TW" smtClean="0"/>
              <a:t> </a:t>
            </a:r>
            <a:r>
              <a:rPr lang="en-US" altLang="zh-TW" smtClean="0">
                <a:solidFill>
                  <a:schemeClr val="accent2"/>
                </a:solidFill>
              </a:rPr>
              <a:t>1  shift P</a:t>
            </a:r>
          </a:p>
          <a:p>
            <a:pPr marL="285750" indent="-285750">
              <a:lnSpc>
                <a:spcPct val="80000"/>
              </a:lnSpc>
              <a:spcBef>
                <a:spcPct val="20000"/>
              </a:spcBef>
              <a:buFont typeface="Wingdings" pitchFamily="2" charset="2"/>
              <a:buNone/>
            </a:pPr>
            <a:r>
              <a:rPr lang="en-US" altLang="zh-TW" smtClean="0"/>
              <a:t>2b.			0010	  0000 10</a:t>
            </a:r>
            <a:r>
              <a:rPr lang="en-US" altLang="zh-TW" smtClean="0">
                <a:solidFill>
                  <a:schemeClr val="accent1"/>
                </a:solidFill>
              </a:rPr>
              <a:t>11</a:t>
            </a:r>
            <a:r>
              <a:rPr lang="en-US" altLang="zh-TW" smtClean="0"/>
              <a:t> </a:t>
            </a:r>
            <a:r>
              <a:rPr lang="en-US" altLang="zh-TW" smtClean="0">
                <a:solidFill>
                  <a:schemeClr val="accent2"/>
                </a:solidFill>
              </a:rPr>
              <a:t>0  </a:t>
            </a:r>
            <a:r>
              <a:rPr lang="en-US" altLang="zh-TW" smtClean="0"/>
              <a:t>10 -&gt; sub</a:t>
            </a:r>
          </a:p>
          <a:p>
            <a:pPr marL="285750" indent="-285750">
              <a:lnSpc>
                <a:spcPct val="80000"/>
              </a:lnSpc>
              <a:spcBef>
                <a:spcPct val="20000"/>
              </a:spcBef>
              <a:buFont typeface="Wingdings" pitchFamily="2" charset="2"/>
              <a:buNone/>
            </a:pPr>
            <a:r>
              <a:rPr lang="en-US" altLang="zh-TW" smtClean="0"/>
              <a:t>				</a:t>
            </a:r>
            <a:r>
              <a:rPr lang="en-US" altLang="zh-TW" smtClean="0">
                <a:solidFill>
                  <a:schemeClr val="folHlink"/>
                </a:solidFill>
              </a:rPr>
              <a:t>1110</a:t>
            </a:r>
            <a:r>
              <a:rPr lang="en-US" altLang="zh-TW" smtClean="0"/>
              <a:t>	+1110</a:t>
            </a:r>
          </a:p>
          <a:p>
            <a:pPr marL="285750" indent="-285750">
              <a:lnSpc>
                <a:spcPct val="80000"/>
              </a:lnSpc>
              <a:spcBef>
                <a:spcPct val="20000"/>
              </a:spcBef>
              <a:buFont typeface="Wingdings" pitchFamily="2" charset="2"/>
              <a:buNone/>
            </a:pPr>
            <a:r>
              <a:rPr lang="en-US" altLang="zh-TW" smtClean="0"/>
              <a:t>3a.			0010	  1110 10</a:t>
            </a:r>
            <a:r>
              <a:rPr lang="en-US" altLang="zh-TW" smtClean="0">
                <a:solidFill>
                  <a:schemeClr val="accent1"/>
                </a:solidFill>
              </a:rPr>
              <a:t>11</a:t>
            </a:r>
            <a:r>
              <a:rPr lang="en-US" altLang="zh-TW" smtClean="0"/>
              <a:t> </a:t>
            </a:r>
            <a:r>
              <a:rPr lang="en-US" altLang="zh-TW" smtClean="0">
                <a:solidFill>
                  <a:schemeClr val="accent2"/>
                </a:solidFill>
              </a:rPr>
              <a:t>0  </a:t>
            </a:r>
            <a:r>
              <a:rPr lang="en-US" altLang="zh-TW" smtClean="0"/>
              <a:t>shift</a:t>
            </a:r>
          </a:p>
          <a:p>
            <a:pPr marL="285750" indent="-285750">
              <a:lnSpc>
                <a:spcPct val="80000"/>
              </a:lnSpc>
              <a:spcBef>
                <a:spcPct val="20000"/>
              </a:spcBef>
              <a:buFont typeface="Wingdings" pitchFamily="2" charset="2"/>
              <a:buNone/>
            </a:pPr>
            <a:r>
              <a:rPr lang="en-US" altLang="zh-TW" smtClean="0"/>
              <a:t>3b.			0010     1111 010</a:t>
            </a:r>
            <a:r>
              <a:rPr lang="en-US" altLang="zh-TW" smtClean="0">
                <a:solidFill>
                  <a:schemeClr val="accent1"/>
                </a:solidFill>
              </a:rPr>
              <a:t>1 </a:t>
            </a:r>
            <a:r>
              <a:rPr lang="en-US" altLang="zh-TW" smtClean="0">
                <a:solidFill>
                  <a:schemeClr val="accent2"/>
                </a:solidFill>
              </a:rPr>
              <a:t>1  11 -&gt; nop</a:t>
            </a:r>
          </a:p>
          <a:p>
            <a:pPr marL="285750" indent="-285750">
              <a:lnSpc>
                <a:spcPct val="80000"/>
              </a:lnSpc>
              <a:spcBef>
                <a:spcPct val="20000"/>
              </a:spcBef>
              <a:buFont typeface="Wingdings" pitchFamily="2" charset="2"/>
              <a:buNone/>
            </a:pPr>
            <a:r>
              <a:rPr lang="en-US" altLang="zh-TW" smtClean="0"/>
              <a:t>4a				  1111 010</a:t>
            </a:r>
            <a:r>
              <a:rPr lang="en-US" altLang="zh-TW" smtClean="0">
                <a:solidFill>
                  <a:schemeClr val="accent1"/>
                </a:solidFill>
              </a:rPr>
              <a:t>1 </a:t>
            </a:r>
            <a:r>
              <a:rPr lang="en-US" altLang="zh-TW" smtClean="0">
                <a:solidFill>
                  <a:schemeClr val="accent2"/>
                </a:solidFill>
              </a:rPr>
              <a:t>1  </a:t>
            </a:r>
            <a:r>
              <a:rPr lang="en-US" altLang="zh-TW" smtClean="0"/>
              <a:t>shift</a:t>
            </a:r>
          </a:p>
          <a:p>
            <a:pPr marL="285750" indent="-285750">
              <a:lnSpc>
                <a:spcPct val="80000"/>
              </a:lnSpc>
              <a:spcBef>
                <a:spcPct val="20000"/>
              </a:spcBef>
              <a:buFont typeface="Wingdings" pitchFamily="2" charset="2"/>
              <a:buNone/>
            </a:pPr>
            <a:r>
              <a:rPr lang="en-US" altLang="zh-TW" smtClean="0"/>
              <a:t>4b.			0010	  1111 1010</a:t>
            </a:r>
            <a:r>
              <a:rPr lang="en-US" altLang="zh-TW" smtClean="0">
                <a:solidFill>
                  <a:schemeClr val="accent1"/>
                </a:solidFill>
              </a:rPr>
              <a:t> </a:t>
            </a:r>
            <a:r>
              <a:rPr lang="en-US" altLang="zh-TW" smtClean="0">
                <a:solidFill>
                  <a:schemeClr val="accent2"/>
                </a:solidFill>
              </a:rPr>
              <a:t>1  </a:t>
            </a:r>
            <a:r>
              <a:rPr lang="en-US" altLang="zh-TW" smtClean="0"/>
              <a:t>done	</a:t>
            </a:r>
          </a:p>
        </p:txBody>
      </p:sp>
      <p:sp>
        <p:nvSpPr>
          <p:cNvPr id="7066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8760528E-1CF4-4AA2-BFA4-5332BD58F90E}" type="slidenum">
              <a:rPr lang="zh-TW" altLang="en-US" sz="1400" smtClean="0">
                <a:latin typeface="Arial" pitchFamily="34" charset="0"/>
              </a:rPr>
              <a:pPr/>
              <a:t>63</a:t>
            </a:fld>
            <a:endParaRPr lang="zh-TW" altLang="zh-TW" sz="1400"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2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2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2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29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29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29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29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29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291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291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291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29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42950" y="41275"/>
            <a:ext cx="8420100" cy="901700"/>
          </a:xfrm>
        </p:spPr>
        <p:txBody>
          <a:bodyPr/>
          <a:lstStyle/>
          <a:p>
            <a:r>
              <a:rPr lang="en-US" altLang="zh-TW" sz="5000" smtClean="0"/>
              <a:t>Faster Multiplier</a:t>
            </a:r>
            <a:endParaRPr lang="en-AU" altLang="zh-TW" sz="5000" smtClean="0">
              <a:ea typeface="新細明體" pitchFamily="18" charset="-120"/>
            </a:endParaRPr>
          </a:p>
        </p:txBody>
      </p:sp>
      <p:sp>
        <p:nvSpPr>
          <p:cNvPr id="71683" name="Rectangle 3"/>
          <p:cNvSpPr>
            <a:spLocks noGrp="1" noChangeArrowheads="1"/>
          </p:cNvSpPr>
          <p:nvPr>
            <p:ph type="body" idx="1"/>
          </p:nvPr>
        </p:nvSpPr>
        <p:spPr>
          <a:xfrm>
            <a:off x="742950" y="1231900"/>
            <a:ext cx="8420100" cy="1216025"/>
          </a:xfrm>
        </p:spPr>
        <p:txBody>
          <a:bodyPr/>
          <a:lstStyle/>
          <a:p>
            <a:r>
              <a:rPr lang="en-US" altLang="zh-TW" smtClean="0"/>
              <a:t>A combinational multiplier</a:t>
            </a:r>
          </a:p>
          <a:p>
            <a:r>
              <a:rPr lang="en-US" altLang="zh-TW" smtClean="0"/>
              <a:t>Use multiple adders </a:t>
            </a:r>
          </a:p>
          <a:p>
            <a:pPr lvl="1"/>
            <a:r>
              <a:rPr lang="en-US" altLang="zh-TW" smtClean="0"/>
              <a:t>Cost/performance tradeoff</a:t>
            </a:r>
          </a:p>
        </p:txBody>
      </p:sp>
      <p:pic>
        <p:nvPicPr>
          <p:cNvPr id="71684" name="Picture 4" descr="f03-08-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875" y="2420938"/>
            <a:ext cx="7416800"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Rectangle 5"/>
          <p:cNvSpPr>
            <a:spLocks noChangeArrowheads="1"/>
          </p:cNvSpPr>
          <p:nvPr/>
        </p:nvSpPr>
        <p:spPr bwMode="auto">
          <a:xfrm>
            <a:off x="741363" y="5157788"/>
            <a:ext cx="895985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Can be pipelined</a:t>
            </a:r>
          </a:p>
          <a:p>
            <a:pPr marL="742950" lvl="1" indent="-285750">
              <a:lnSpc>
                <a:spcPct val="90000"/>
              </a:lnSpc>
              <a:spcBef>
                <a:spcPct val="15000"/>
              </a:spcBef>
              <a:buClr>
                <a:srgbClr val="FF9900"/>
              </a:buClr>
              <a:buSzPct val="75000"/>
              <a:buFont typeface="Wingdings" pitchFamily="2" charset="2"/>
              <a:buChar char="l"/>
            </a:pPr>
            <a:r>
              <a:rPr lang="en-US" altLang="zh-TW" sz="2200" b="1">
                <a:latin typeface="Century Gothic" pitchFamily="34" charset="0"/>
                <a:ea typeface="標楷體" pitchFamily="65" charset="-120"/>
              </a:rPr>
              <a:t>Several multiplication performed in parallel</a:t>
            </a:r>
          </a:p>
        </p:txBody>
      </p:sp>
      <p:sp>
        <p:nvSpPr>
          <p:cNvPr id="7168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43C767C-2B90-44BF-B271-92431227996B}" type="slidenum">
              <a:rPr lang="zh-TW" altLang="en-US" sz="1400" smtClean="0">
                <a:latin typeface="Arial" pitchFamily="34" charset="0"/>
              </a:rPr>
              <a:pPr/>
              <a:t>64</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42950" y="41275"/>
            <a:ext cx="8420100" cy="901700"/>
          </a:xfrm>
        </p:spPr>
        <p:txBody>
          <a:bodyPr/>
          <a:lstStyle/>
          <a:p>
            <a:r>
              <a:rPr lang="en-US" altLang="zh-TW" sz="5000" smtClean="0"/>
              <a:t>Wallace Tree Multiplier</a:t>
            </a:r>
            <a:endParaRPr lang="en-AU" altLang="zh-TW" sz="5000" smtClean="0">
              <a:ea typeface="新細明體" pitchFamily="18" charset="-120"/>
            </a:endParaRPr>
          </a:p>
        </p:txBody>
      </p:sp>
      <p:sp>
        <p:nvSpPr>
          <p:cNvPr id="72707" name="Rectangle 3"/>
          <p:cNvSpPr>
            <a:spLocks noGrp="1" noChangeArrowheads="1"/>
          </p:cNvSpPr>
          <p:nvPr>
            <p:ph type="body" idx="1"/>
          </p:nvPr>
        </p:nvSpPr>
        <p:spPr>
          <a:xfrm>
            <a:off x="500063" y="1231900"/>
            <a:ext cx="9163050" cy="5153025"/>
          </a:xfrm>
        </p:spPr>
        <p:txBody>
          <a:bodyPr/>
          <a:lstStyle/>
          <a:p>
            <a:pPr>
              <a:lnSpc>
                <a:spcPct val="70000"/>
              </a:lnSpc>
            </a:pPr>
            <a:r>
              <a:rPr lang="en-US" altLang="zh-TW" smtClean="0"/>
              <a:t>Use </a:t>
            </a:r>
            <a:r>
              <a:rPr lang="en-US" altLang="zh-TW" smtClean="0">
                <a:solidFill>
                  <a:schemeClr val="folHlink"/>
                </a:solidFill>
              </a:rPr>
              <a:t>carry save adders</a:t>
            </a:r>
            <a:r>
              <a:rPr lang="en-US" altLang="zh-TW" smtClean="0"/>
              <a:t>: three inputs and two outputs</a:t>
            </a:r>
          </a:p>
          <a:p>
            <a:pPr>
              <a:lnSpc>
                <a:spcPct val="70000"/>
              </a:lnSpc>
            </a:pPr>
            <a:endParaRPr lang="en-US" altLang="zh-TW" smtClean="0"/>
          </a:p>
          <a:p>
            <a:pPr>
              <a:lnSpc>
                <a:spcPct val="70000"/>
              </a:lnSpc>
              <a:buFont typeface="Wingdings" pitchFamily="2" charset="2"/>
              <a:buNone/>
            </a:pPr>
            <a:r>
              <a:rPr lang="en-US" altLang="zh-TW" smtClean="0"/>
              <a:t>			1 0 1 0 1 1 1 0</a:t>
            </a:r>
          </a:p>
          <a:p>
            <a:pPr>
              <a:lnSpc>
                <a:spcPct val="70000"/>
              </a:lnSpc>
              <a:buFont typeface="Wingdings" pitchFamily="2" charset="2"/>
              <a:buNone/>
            </a:pPr>
            <a:r>
              <a:rPr lang="en-US" altLang="zh-TW" smtClean="0"/>
              <a:t>			0 0 1 0 0 0 1 1</a:t>
            </a:r>
          </a:p>
          <a:p>
            <a:pPr>
              <a:lnSpc>
                <a:spcPct val="70000"/>
              </a:lnSpc>
              <a:buFont typeface="Wingdings" pitchFamily="2" charset="2"/>
              <a:buNone/>
            </a:pPr>
            <a:r>
              <a:rPr lang="en-US" altLang="zh-TW" smtClean="0"/>
              <a:t>			1 0 0 0 0 1 1 1</a:t>
            </a:r>
          </a:p>
          <a:p>
            <a:pPr>
              <a:lnSpc>
                <a:spcPct val="70000"/>
              </a:lnSpc>
              <a:buFont typeface="Wingdings" pitchFamily="2" charset="2"/>
              <a:buNone/>
            </a:pPr>
            <a:r>
              <a:rPr lang="en-US" altLang="zh-TW" smtClean="0"/>
              <a:t>			----------------</a:t>
            </a:r>
          </a:p>
          <a:p>
            <a:pPr>
              <a:lnSpc>
                <a:spcPct val="70000"/>
              </a:lnSpc>
              <a:buFont typeface="Wingdings" pitchFamily="2" charset="2"/>
              <a:buNone/>
            </a:pPr>
            <a:r>
              <a:rPr lang="en-US" altLang="zh-TW" smtClean="0"/>
              <a:t>			0 0 0 0 1 0 1 0 (sum)</a:t>
            </a:r>
          </a:p>
          <a:p>
            <a:pPr>
              <a:lnSpc>
                <a:spcPct val="70000"/>
              </a:lnSpc>
              <a:buFont typeface="Wingdings" pitchFamily="2" charset="2"/>
              <a:buNone/>
            </a:pPr>
            <a:r>
              <a:rPr lang="en-US" altLang="zh-TW" smtClean="0"/>
              <a:t>		        1 0 1 0 0 1 1 1	   (carry)</a:t>
            </a:r>
          </a:p>
          <a:p>
            <a:pPr>
              <a:lnSpc>
                <a:spcPct val="70000"/>
              </a:lnSpc>
            </a:pPr>
            <a:endParaRPr lang="en-US" altLang="zh-TW" smtClean="0"/>
          </a:p>
          <a:p>
            <a:pPr>
              <a:lnSpc>
                <a:spcPct val="70000"/>
              </a:lnSpc>
            </a:pPr>
            <a:r>
              <a:rPr lang="en-US" altLang="zh-TW" smtClean="0"/>
              <a:t>8 full adders </a:t>
            </a:r>
          </a:p>
          <a:p>
            <a:pPr>
              <a:lnSpc>
                <a:spcPct val="70000"/>
              </a:lnSpc>
            </a:pPr>
            <a:r>
              <a:rPr lang="en-US" altLang="zh-TW" smtClean="0"/>
              <a:t>One full adder delay (no carry propagation)</a:t>
            </a:r>
          </a:p>
          <a:p>
            <a:pPr>
              <a:lnSpc>
                <a:spcPct val="70000"/>
              </a:lnSpc>
            </a:pPr>
            <a:r>
              <a:rPr lang="en-US" altLang="zh-TW" smtClean="0"/>
              <a:t>The last stage is performed by regular adder</a:t>
            </a:r>
          </a:p>
          <a:p>
            <a:pPr>
              <a:lnSpc>
                <a:spcPct val="70000"/>
              </a:lnSpc>
            </a:pPr>
            <a:r>
              <a:rPr lang="en-US" altLang="zh-TW" smtClean="0"/>
              <a:t>What is the minimum delay for 16 x 16 multiplier ?</a:t>
            </a:r>
          </a:p>
          <a:p>
            <a:pPr>
              <a:lnSpc>
                <a:spcPct val="70000"/>
              </a:lnSpc>
              <a:buFont typeface="Wingdings" pitchFamily="2" charset="2"/>
              <a:buNone/>
            </a:pPr>
            <a:r>
              <a:rPr lang="en-US" altLang="zh-TW" smtClean="0"/>
              <a:t>			</a:t>
            </a:r>
          </a:p>
          <a:p>
            <a:pPr>
              <a:lnSpc>
                <a:spcPct val="70000"/>
              </a:lnSpc>
              <a:buFont typeface="Wingdings" pitchFamily="2" charset="2"/>
              <a:buNone/>
            </a:pPr>
            <a:r>
              <a:rPr lang="en-US" altLang="zh-TW" smtClean="0"/>
              <a:t>			</a:t>
            </a:r>
          </a:p>
          <a:p>
            <a:pPr>
              <a:lnSpc>
                <a:spcPct val="70000"/>
              </a:lnSpc>
              <a:buFont typeface="Wingdings" pitchFamily="2" charset="2"/>
              <a:buNone/>
            </a:pPr>
            <a:r>
              <a:rPr lang="en-US" altLang="zh-TW" sz="2000" smtClean="0"/>
              <a:t>			</a:t>
            </a:r>
          </a:p>
          <a:p>
            <a:pPr>
              <a:lnSpc>
                <a:spcPct val="70000"/>
              </a:lnSpc>
              <a:buFont typeface="Wingdings" pitchFamily="2" charset="2"/>
              <a:buNone/>
            </a:pPr>
            <a:endParaRPr lang="en-US" altLang="zh-TW" sz="2000" smtClean="0"/>
          </a:p>
        </p:txBody>
      </p:sp>
      <p:sp>
        <p:nvSpPr>
          <p:cNvPr id="7270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6CE1C044-B488-45A6-B243-F8117771B3C2}" type="slidenum">
              <a:rPr lang="zh-TW" altLang="en-US" sz="1400" smtClean="0">
                <a:latin typeface="Arial" pitchFamily="34" charset="0"/>
              </a:rPr>
              <a:pPr/>
              <a:t>65</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r>
              <a:rPr lang="en-US" altLang="zh-TW" sz="4400" smtClean="0">
                <a:solidFill>
                  <a:srgbClr val="FFFFFF"/>
                </a:solidFill>
              </a:rPr>
              <a:t>8-bit Wallace Tree Multiplier</a:t>
            </a:r>
          </a:p>
        </p:txBody>
      </p:sp>
      <p:grpSp>
        <p:nvGrpSpPr>
          <p:cNvPr id="73731" name="Group 3"/>
          <p:cNvGrpSpPr>
            <a:grpSpLocks/>
          </p:cNvGrpSpPr>
          <p:nvPr/>
        </p:nvGrpSpPr>
        <p:grpSpPr bwMode="auto">
          <a:xfrm>
            <a:off x="1993900" y="1392238"/>
            <a:ext cx="4376738" cy="4475162"/>
            <a:chOff x="1058" y="829"/>
            <a:chExt cx="2497" cy="2819"/>
          </a:xfrm>
        </p:grpSpPr>
        <p:grpSp>
          <p:nvGrpSpPr>
            <p:cNvPr id="73732" name="Group 4"/>
            <p:cNvGrpSpPr>
              <a:grpSpLocks/>
            </p:cNvGrpSpPr>
            <p:nvPr/>
          </p:nvGrpSpPr>
          <p:grpSpPr bwMode="auto">
            <a:xfrm>
              <a:off x="1174" y="1209"/>
              <a:ext cx="749" cy="282"/>
              <a:chOff x="1235" y="1498"/>
              <a:chExt cx="627" cy="249"/>
            </a:xfrm>
          </p:grpSpPr>
          <p:sp>
            <p:nvSpPr>
              <p:cNvPr id="73779" name="Oval 5"/>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80" name="Text Box 6"/>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3" name="Group 7"/>
            <p:cNvGrpSpPr>
              <a:grpSpLocks/>
            </p:cNvGrpSpPr>
            <p:nvPr/>
          </p:nvGrpSpPr>
          <p:grpSpPr bwMode="auto">
            <a:xfrm>
              <a:off x="2168" y="1207"/>
              <a:ext cx="749" cy="282"/>
              <a:chOff x="1235" y="1498"/>
              <a:chExt cx="627" cy="249"/>
            </a:xfrm>
          </p:grpSpPr>
          <p:sp>
            <p:nvSpPr>
              <p:cNvPr id="73777" name="Oval 8"/>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8" name="Text Box 9"/>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4" name="Group 10"/>
            <p:cNvGrpSpPr>
              <a:grpSpLocks/>
            </p:cNvGrpSpPr>
            <p:nvPr/>
          </p:nvGrpSpPr>
          <p:grpSpPr bwMode="auto">
            <a:xfrm>
              <a:off x="1742" y="1717"/>
              <a:ext cx="749" cy="282"/>
              <a:chOff x="1235" y="1498"/>
              <a:chExt cx="627" cy="249"/>
            </a:xfrm>
          </p:grpSpPr>
          <p:sp>
            <p:nvSpPr>
              <p:cNvPr id="73775" name="Oval 11"/>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6" name="Text Box 12"/>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5" name="Group 13"/>
            <p:cNvGrpSpPr>
              <a:grpSpLocks/>
            </p:cNvGrpSpPr>
            <p:nvPr/>
          </p:nvGrpSpPr>
          <p:grpSpPr bwMode="auto">
            <a:xfrm>
              <a:off x="2792" y="1735"/>
              <a:ext cx="749" cy="282"/>
              <a:chOff x="1235" y="1498"/>
              <a:chExt cx="627" cy="249"/>
            </a:xfrm>
          </p:grpSpPr>
          <p:sp>
            <p:nvSpPr>
              <p:cNvPr id="73773" name="Oval 14"/>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4" name="Text Box 15"/>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6" name="Group 16"/>
            <p:cNvGrpSpPr>
              <a:grpSpLocks/>
            </p:cNvGrpSpPr>
            <p:nvPr/>
          </p:nvGrpSpPr>
          <p:grpSpPr bwMode="auto">
            <a:xfrm>
              <a:off x="2134" y="2199"/>
              <a:ext cx="749" cy="282"/>
              <a:chOff x="1235" y="1498"/>
              <a:chExt cx="627" cy="249"/>
            </a:xfrm>
          </p:grpSpPr>
          <p:sp>
            <p:nvSpPr>
              <p:cNvPr id="73771" name="Oval 17"/>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2" name="Text Box 18"/>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7" name="Group 19"/>
            <p:cNvGrpSpPr>
              <a:grpSpLocks/>
            </p:cNvGrpSpPr>
            <p:nvPr/>
          </p:nvGrpSpPr>
          <p:grpSpPr bwMode="auto">
            <a:xfrm>
              <a:off x="2474" y="2671"/>
              <a:ext cx="749" cy="282"/>
              <a:chOff x="1235" y="1498"/>
              <a:chExt cx="627" cy="249"/>
            </a:xfrm>
          </p:grpSpPr>
          <p:sp>
            <p:nvSpPr>
              <p:cNvPr id="73769" name="Oval 20"/>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0" name="Text Box 21"/>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sp>
          <p:nvSpPr>
            <p:cNvPr id="73738" name="Oval 22"/>
            <p:cNvSpPr>
              <a:spLocks noChangeArrowheads="1"/>
            </p:cNvSpPr>
            <p:nvPr/>
          </p:nvSpPr>
          <p:spPr bwMode="auto">
            <a:xfrm>
              <a:off x="2514" y="3173"/>
              <a:ext cx="748" cy="28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39" name="Text Box 23"/>
            <p:cNvSpPr txBox="1">
              <a:spLocks noChangeArrowheads="1"/>
            </p:cNvSpPr>
            <p:nvPr/>
          </p:nvSpPr>
          <p:spPr bwMode="auto">
            <a:xfrm>
              <a:off x="2471" y="3211"/>
              <a:ext cx="8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Regular adder</a:t>
              </a:r>
            </a:p>
          </p:txBody>
        </p:sp>
        <p:sp>
          <p:nvSpPr>
            <p:cNvPr id="73740" name="Line 24"/>
            <p:cNvSpPr>
              <a:spLocks noChangeShapeType="1"/>
            </p:cNvSpPr>
            <p:nvPr/>
          </p:nvSpPr>
          <p:spPr bwMode="auto">
            <a:xfrm>
              <a:off x="1242" y="1030"/>
              <a:ext cx="134"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1" name="Line 25"/>
            <p:cNvSpPr>
              <a:spLocks noChangeShapeType="1"/>
            </p:cNvSpPr>
            <p:nvPr/>
          </p:nvSpPr>
          <p:spPr bwMode="auto">
            <a:xfrm>
              <a:off x="1536" y="1018"/>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2" name="Line 26"/>
            <p:cNvSpPr>
              <a:spLocks noChangeShapeType="1"/>
            </p:cNvSpPr>
            <p:nvPr/>
          </p:nvSpPr>
          <p:spPr bwMode="auto">
            <a:xfrm flipH="1">
              <a:off x="1728" y="1030"/>
              <a:ext cx="96" cy="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3" name="Line 27"/>
            <p:cNvSpPr>
              <a:spLocks noChangeShapeType="1"/>
            </p:cNvSpPr>
            <p:nvPr/>
          </p:nvSpPr>
          <p:spPr bwMode="auto">
            <a:xfrm>
              <a:off x="2206" y="1046"/>
              <a:ext cx="134"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4" name="Line 28"/>
            <p:cNvSpPr>
              <a:spLocks noChangeShapeType="1"/>
            </p:cNvSpPr>
            <p:nvPr/>
          </p:nvSpPr>
          <p:spPr bwMode="auto">
            <a:xfrm>
              <a:off x="2500" y="1028"/>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5" name="Line 29"/>
            <p:cNvSpPr>
              <a:spLocks noChangeShapeType="1"/>
            </p:cNvSpPr>
            <p:nvPr/>
          </p:nvSpPr>
          <p:spPr bwMode="auto">
            <a:xfrm flipH="1">
              <a:off x="2668" y="1034"/>
              <a:ext cx="96" cy="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6" name="Line 30"/>
            <p:cNvSpPr>
              <a:spLocks noChangeShapeType="1"/>
            </p:cNvSpPr>
            <p:nvPr/>
          </p:nvSpPr>
          <p:spPr bwMode="auto">
            <a:xfrm flipH="1">
              <a:off x="3138" y="1018"/>
              <a:ext cx="70" cy="6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7" name="Line 31"/>
            <p:cNvSpPr>
              <a:spLocks noChangeShapeType="1"/>
            </p:cNvSpPr>
            <p:nvPr/>
          </p:nvSpPr>
          <p:spPr bwMode="auto">
            <a:xfrm flipH="1">
              <a:off x="3316" y="1040"/>
              <a:ext cx="70" cy="6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8" name="Text Box 32"/>
            <p:cNvSpPr txBox="1">
              <a:spLocks noChangeArrowheads="1"/>
            </p:cNvSpPr>
            <p:nvPr/>
          </p:nvSpPr>
          <p:spPr bwMode="auto">
            <a:xfrm>
              <a:off x="1058" y="834"/>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M0</a:t>
              </a:r>
            </a:p>
          </p:txBody>
        </p:sp>
        <p:sp>
          <p:nvSpPr>
            <p:cNvPr id="73749" name="Rectangle 33"/>
            <p:cNvSpPr>
              <a:spLocks noChangeArrowheads="1"/>
            </p:cNvSpPr>
            <p:nvPr/>
          </p:nvSpPr>
          <p:spPr bwMode="auto">
            <a:xfrm>
              <a:off x="1405" y="829"/>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t>M1</a:t>
              </a:r>
              <a:endParaRPr lang="zh-TW" altLang="en-US" sz="1600"/>
            </a:p>
          </p:txBody>
        </p:sp>
        <p:sp>
          <p:nvSpPr>
            <p:cNvPr id="73750" name="Text Box 34"/>
            <p:cNvSpPr txBox="1">
              <a:spLocks noChangeArrowheads="1"/>
            </p:cNvSpPr>
            <p:nvPr/>
          </p:nvSpPr>
          <p:spPr bwMode="auto">
            <a:xfrm>
              <a:off x="1678" y="834"/>
              <a:ext cx="26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M2</a:t>
              </a:r>
            </a:p>
          </p:txBody>
        </p:sp>
        <p:sp>
          <p:nvSpPr>
            <p:cNvPr id="73751" name="Text Box 35"/>
            <p:cNvSpPr txBox="1">
              <a:spLocks noChangeArrowheads="1"/>
            </p:cNvSpPr>
            <p:nvPr/>
          </p:nvSpPr>
          <p:spPr bwMode="auto">
            <a:xfrm>
              <a:off x="2022" y="857"/>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M3</a:t>
              </a:r>
            </a:p>
          </p:txBody>
        </p:sp>
        <p:sp>
          <p:nvSpPr>
            <p:cNvPr id="73752" name="Text Box 36"/>
            <p:cNvSpPr txBox="1">
              <a:spLocks noChangeArrowheads="1"/>
            </p:cNvSpPr>
            <p:nvPr/>
          </p:nvSpPr>
          <p:spPr bwMode="auto">
            <a:xfrm>
              <a:off x="2358" y="854"/>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M4</a:t>
              </a:r>
            </a:p>
          </p:txBody>
        </p:sp>
        <p:sp>
          <p:nvSpPr>
            <p:cNvPr id="73753" name="Text Box 37"/>
            <p:cNvSpPr txBox="1">
              <a:spLocks noChangeArrowheads="1"/>
            </p:cNvSpPr>
            <p:nvPr/>
          </p:nvSpPr>
          <p:spPr bwMode="auto">
            <a:xfrm>
              <a:off x="2653" y="855"/>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M5</a:t>
              </a:r>
            </a:p>
          </p:txBody>
        </p:sp>
        <p:sp>
          <p:nvSpPr>
            <p:cNvPr id="73754" name="Text Box 38"/>
            <p:cNvSpPr txBox="1">
              <a:spLocks noChangeArrowheads="1"/>
            </p:cNvSpPr>
            <p:nvPr/>
          </p:nvSpPr>
          <p:spPr bwMode="auto">
            <a:xfrm>
              <a:off x="3078" y="851"/>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M6</a:t>
              </a:r>
            </a:p>
          </p:txBody>
        </p:sp>
        <p:sp>
          <p:nvSpPr>
            <p:cNvPr id="73755" name="Text Box 39"/>
            <p:cNvSpPr txBox="1">
              <a:spLocks noChangeArrowheads="1"/>
            </p:cNvSpPr>
            <p:nvPr/>
          </p:nvSpPr>
          <p:spPr bwMode="auto">
            <a:xfrm>
              <a:off x="3289" y="857"/>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M7</a:t>
              </a:r>
            </a:p>
          </p:txBody>
        </p:sp>
        <p:sp>
          <p:nvSpPr>
            <p:cNvPr id="73756" name="Line 40"/>
            <p:cNvSpPr>
              <a:spLocks noChangeShapeType="1"/>
            </p:cNvSpPr>
            <p:nvPr/>
          </p:nvSpPr>
          <p:spPr bwMode="auto">
            <a:xfrm>
              <a:off x="1523" y="1498"/>
              <a:ext cx="339" cy="2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57" name="Line 41"/>
            <p:cNvSpPr>
              <a:spLocks noChangeShapeType="1"/>
            </p:cNvSpPr>
            <p:nvPr/>
          </p:nvSpPr>
          <p:spPr bwMode="auto">
            <a:xfrm>
              <a:off x="1709" y="1485"/>
              <a:ext cx="301" cy="2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58" name="Line 42"/>
            <p:cNvSpPr>
              <a:spLocks noChangeShapeType="1"/>
            </p:cNvSpPr>
            <p:nvPr/>
          </p:nvSpPr>
          <p:spPr bwMode="auto">
            <a:xfrm flipH="1">
              <a:off x="2266" y="1491"/>
              <a:ext cx="217" cy="2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59" name="Line 43"/>
            <p:cNvSpPr>
              <a:spLocks noChangeShapeType="1"/>
            </p:cNvSpPr>
            <p:nvPr/>
          </p:nvSpPr>
          <p:spPr bwMode="auto">
            <a:xfrm>
              <a:off x="2598" y="1491"/>
              <a:ext cx="410" cy="2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0" name="Line 44"/>
            <p:cNvSpPr>
              <a:spLocks noChangeShapeType="1"/>
            </p:cNvSpPr>
            <p:nvPr/>
          </p:nvSpPr>
          <p:spPr bwMode="auto">
            <a:xfrm>
              <a:off x="2131" y="1997"/>
              <a:ext cx="154" cy="2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1" name="Line 45"/>
            <p:cNvSpPr>
              <a:spLocks noChangeShapeType="1"/>
            </p:cNvSpPr>
            <p:nvPr/>
          </p:nvSpPr>
          <p:spPr bwMode="auto">
            <a:xfrm>
              <a:off x="2291" y="1984"/>
              <a:ext cx="122" cy="21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2" name="Line 46"/>
            <p:cNvSpPr>
              <a:spLocks noChangeShapeType="1"/>
            </p:cNvSpPr>
            <p:nvPr/>
          </p:nvSpPr>
          <p:spPr bwMode="auto">
            <a:xfrm flipH="1">
              <a:off x="2656" y="2010"/>
              <a:ext cx="320" cy="19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3" name="Line 47"/>
            <p:cNvSpPr>
              <a:spLocks noChangeShapeType="1"/>
            </p:cNvSpPr>
            <p:nvPr/>
          </p:nvSpPr>
          <p:spPr bwMode="auto">
            <a:xfrm flipH="1">
              <a:off x="3002" y="2029"/>
              <a:ext cx="204" cy="6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4" name="Line 48"/>
            <p:cNvSpPr>
              <a:spLocks noChangeShapeType="1"/>
            </p:cNvSpPr>
            <p:nvPr/>
          </p:nvSpPr>
          <p:spPr bwMode="auto">
            <a:xfrm>
              <a:off x="2586" y="2483"/>
              <a:ext cx="115" cy="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5" name="Line 49"/>
            <p:cNvSpPr>
              <a:spLocks noChangeShapeType="1"/>
            </p:cNvSpPr>
            <p:nvPr/>
          </p:nvSpPr>
          <p:spPr bwMode="auto">
            <a:xfrm>
              <a:off x="2464" y="2477"/>
              <a:ext cx="115" cy="24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6" name="Line 50"/>
            <p:cNvSpPr>
              <a:spLocks noChangeShapeType="1"/>
            </p:cNvSpPr>
            <p:nvPr/>
          </p:nvSpPr>
          <p:spPr bwMode="auto">
            <a:xfrm>
              <a:off x="2778" y="2944"/>
              <a:ext cx="6" cy="23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7" name="Line 51"/>
            <p:cNvSpPr>
              <a:spLocks noChangeShapeType="1"/>
            </p:cNvSpPr>
            <p:nvPr/>
          </p:nvSpPr>
          <p:spPr bwMode="auto">
            <a:xfrm>
              <a:off x="2899" y="2963"/>
              <a:ext cx="7" cy="21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8" name="Line 52"/>
            <p:cNvSpPr>
              <a:spLocks noChangeShapeType="1"/>
            </p:cNvSpPr>
            <p:nvPr/>
          </p:nvSpPr>
          <p:spPr bwMode="auto">
            <a:xfrm>
              <a:off x="2874" y="3456"/>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Outline</a:t>
            </a:r>
          </a:p>
        </p:txBody>
      </p:sp>
      <p:sp>
        <p:nvSpPr>
          <p:cNvPr id="74755" name="Rectangle 3"/>
          <p:cNvSpPr>
            <a:spLocks noGrp="1" noChangeArrowheads="1"/>
          </p:cNvSpPr>
          <p:nvPr>
            <p:ph type="body" idx="4294967295"/>
          </p:nvPr>
        </p:nvSpPr>
        <p:spPr/>
        <p:txBody>
          <a:bodyPr/>
          <a:lstStyle/>
          <a:p>
            <a:pPr>
              <a:lnSpc>
                <a:spcPct val="80000"/>
              </a:lnSpc>
            </a:pPr>
            <a:r>
              <a:rPr lang="en-US" altLang="zh-TW" smtClean="0"/>
              <a:t>Addition and subtraction (Sec. 3.2)</a:t>
            </a:r>
          </a:p>
          <a:p>
            <a:pPr>
              <a:lnSpc>
                <a:spcPct val="80000"/>
              </a:lnSpc>
            </a:pPr>
            <a:r>
              <a:rPr lang="en-US" altLang="zh-TW" smtClean="0"/>
              <a:t>Constructing an arithmetic logic unit (Appendix C)</a:t>
            </a:r>
          </a:p>
          <a:p>
            <a:pPr lvl="1">
              <a:lnSpc>
                <a:spcPct val="80000"/>
              </a:lnSpc>
            </a:pPr>
            <a:r>
              <a:rPr lang="en-US" altLang="zh-TW" smtClean="0"/>
              <a:t>Building ALU</a:t>
            </a:r>
          </a:p>
          <a:p>
            <a:pPr lvl="2">
              <a:lnSpc>
                <a:spcPct val="80000"/>
              </a:lnSpc>
            </a:pPr>
            <a:r>
              <a:rPr lang="en-US" altLang="zh-TW" smtClean="0"/>
              <a:t>Add, sub, and, or, nor</a:t>
            </a:r>
          </a:p>
          <a:p>
            <a:pPr lvl="2">
              <a:lnSpc>
                <a:spcPct val="80000"/>
              </a:lnSpc>
            </a:pPr>
            <a:r>
              <a:rPr lang="en-US" altLang="zh-TW" smtClean="0"/>
              <a:t>Set-on-less-than, overflow detection, zero detection</a:t>
            </a:r>
          </a:p>
          <a:p>
            <a:pPr lvl="1">
              <a:lnSpc>
                <a:spcPct val="80000"/>
              </a:lnSpc>
            </a:pPr>
            <a:r>
              <a:rPr lang="en-US" altLang="zh-TW" smtClean="0"/>
              <a:t>Fast adders</a:t>
            </a:r>
          </a:p>
          <a:p>
            <a:pPr lvl="2">
              <a:lnSpc>
                <a:spcPct val="80000"/>
              </a:lnSpc>
            </a:pPr>
            <a:r>
              <a:rPr lang="en-US" altLang="zh-TW" smtClean="0"/>
              <a:t>Cascaded carry look-ahead adder </a:t>
            </a:r>
          </a:p>
          <a:p>
            <a:pPr lvl="2">
              <a:lnSpc>
                <a:spcPct val="80000"/>
              </a:lnSpc>
            </a:pPr>
            <a:r>
              <a:rPr lang="en-US" altLang="zh-TW" smtClean="0"/>
              <a:t>Multiple level carry look-ahead adder</a:t>
            </a:r>
          </a:p>
          <a:p>
            <a:pPr>
              <a:lnSpc>
                <a:spcPct val="80000"/>
              </a:lnSpc>
            </a:pPr>
            <a:r>
              <a:rPr lang="en-US" altLang="zh-TW" smtClean="0"/>
              <a:t>Multiplication (Sec. 3.3, Appendix C)</a:t>
            </a:r>
          </a:p>
          <a:p>
            <a:pPr lvl="1">
              <a:lnSpc>
                <a:spcPct val="80000"/>
              </a:lnSpc>
            </a:pPr>
            <a:r>
              <a:rPr lang="en-US" altLang="zh-TW" smtClean="0"/>
              <a:t>Unsigned multiply</a:t>
            </a:r>
          </a:p>
          <a:p>
            <a:pPr lvl="1">
              <a:lnSpc>
                <a:spcPct val="80000"/>
              </a:lnSpc>
            </a:pPr>
            <a:r>
              <a:rPr lang="en-US" altLang="zh-TW" smtClean="0"/>
              <a:t>Signed multiply</a:t>
            </a:r>
          </a:p>
          <a:p>
            <a:pPr>
              <a:lnSpc>
                <a:spcPct val="80000"/>
              </a:lnSpc>
            </a:pPr>
            <a:r>
              <a:rPr lang="en-US" altLang="zh-TW" smtClean="0">
                <a:solidFill>
                  <a:schemeClr val="accent2"/>
                </a:solidFill>
              </a:rPr>
              <a:t>Division (Sec. 3.4)</a:t>
            </a:r>
          </a:p>
          <a:p>
            <a:pPr>
              <a:lnSpc>
                <a:spcPct val="80000"/>
              </a:lnSpc>
            </a:pPr>
            <a:r>
              <a:rPr lang="en-US" altLang="zh-TW" smtClean="0"/>
              <a:t>Floating point (Sec. 3.5)</a:t>
            </a:r>
          </a:p>
          <a:p>
            <a:pPr lvl="1">
              <a:lnSpc>
                <a:spcPct val="80000"/>
              </a:lnSpc>
            </a:pPr>
            <a:r>
              <a:rPr lang="en-US" altLang="zh-TW" smtClean="0"/>
              <a:t>Representations</a:t>
            </a:r>
          </a:p>
          <a:p>
            <a:pPr lvl="1">
              <a:lnSpc>
                <a:spcPct val="80000"/>
              </a:lnSpc>
            </a:pPr>
            <a:r>
              <a:rPr lang="en-US" altLang="zh-TW" smtClean="0"/>
              <a:t>Addition and multiplication</a:t>
            </a:r>
          </a:p>
        </p:txBody>
      </p:sp>
      <p:sp>
        <p:nvSpPr>
          <p:cNvPr id="74756"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4BC3DBC8-BD66-4D07-9FCC-852AAB4CF3EE}" type="slidenum">
              <a:rPr lang="zh-TW" altLang="en-US" sz="1400">
                <a:latin typeface="Arial" pitchFamily="34" charset="0"/>
              </a:rPr>
              <a:pPr algn="r"/>
              <a:t>67</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084763" y="3575050"/>
            <a:ext cx="941387" cy="595313"/>
          </a:xfrm>
          <a:prstGeom prst="rect">
            <a:avLst/>
          </a:prstGeom>
          <a:solidFill>
            <a:srgbClr val="BBE7F1"/>
          </a:solidFill>
          <a:ln w="12700">
            <a:solidFill>
              <a:schemeClr val="tx1"/>
            </a:solidFill>
            <a:miter lim="800000"/>
            <a:headEnd/>
            <a:tailEnd/>
          </a:ln>
        </p:spPr>
        <p:txBody>
          <a:bodyPr wrap="none" anchor="ctr"/>
          <a:lstStyle/>
          <a:p>
            <a:endParaRPr lang="zh-TW" altLang="en-US"/>
          </a:p>
        </p:txBody>
      </p:sp>
      <p:sp>
        <p:nvSpPr>
          <p:cNvPr id="75779" name="Rectangle 3"/>
          <p:cNvSpPr>
            <a:spLocks noChangeArrowheads="1"/>
          </p:cNvSpPr>
          <p:nvPr/>
        </p:nvSpPr>
        <p:spPr bwMode="auto">
          <a:xfrm>
            <a:off x="5638800" y="4460875"/>
            <a:ext cx="387350" cy="249238"/>
          </a:xfrm>
          <a:prstGeom prst="rect">
            <a:avLst/>
          </a:prstGeom>
          <a:solidFill>
            <a:srgbClr val="BBE7F1"/>
          </a:solidFill>
          <a:ln w="12700">
            <a:solidFill>
              <a:schemeClr val="tx1"/>
            </a:solidFill>
            <a:miter lim="800000"/>
            <a:headEnd/>
            <a:tailEnd/>
          </a:ln>
        </p:spPr>
        <p:txBody>
          <a:bodyPr wrap="none" anchor="ctr"/>
          <a:lstStyle/>
          <a:p>
            <a:endParaRPr lang="zh-TW" altLang="en-US"/>
          </a:p>
        </p:txBody>
      </p:sp>
      <p:sp>
        <p:nvSpPr>
          <p:cNvPr id="75780" name="Rectangle 4"/>
          <p:cNvSpPr>
            <a:spLocks noChangeArrowheads="1"/>
          </p:cNvSpPr>
          <p:nvPr/>
        </p:nvSpPr>
        <p:spPr bwMode="auto">
          <a:xfrm>
            <a:off x="5084763" y="4460875"/>
            <a:ext cx="414337" cy="236538"/>
          </a:xfrm>
          <a:prstGeom prst="rect">
            <a:avLst/>
          </a:prstGeom>
          <a:solidFill>
            <a:srgbClr val="BBE7F1"/>
          </a:solidFill>
          <a:ln w="12700">
            <a:solidFill>
              <a:schemeClr val="tx1"/>
            </a:solidFill>
            <a:miter lim="800000"/>
            <a:headEnd/>
            <a:tailEnd/>
          </a:ln>
        </p:spPr>
        <p:txBody>
          <a:bodyPr wrap="none" anchor="ctr"/>
          <a:lstStyle/>
          <a:p>
            <a:endParaRPr lang="zh-TW" altLang="en-US"/>
          </a:p>
        </p:txBody>
      </p:sp>
      <p:pic>
        <p:nvPicPr>
          <p:cNvPr id="75781" name="Picture 5" descr="F0A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475" y="168275"/>
            <a:ext cx="5808663"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CB3450C2-ED7F-4575-A669-047E13D2710D}" type="slidenum">
              <a:rPr lang="zh-TW" altLang="en-US" sz="1400" smtClean="0">
                <a:latin typeface="Arial" pitchFamily="34" charset="0"/>
              </a:rPr>
              <a:pPr/>
              <a:t>68</a:t>
            </a:fld>
            <a:endParaRPr lang="zh-TW" altLang="zh-TW" sz="1400" smtClean="0">
              <a:latin typeface="Arial" pitchFamily="34" charset="0"/>
            </a:endParaRPr>
          </a:p>
        </p:txBody>
      </p:sp>
      <p:sp>
        <p:nvSpPr>
          <p:cNvPr id="75783" name="Rectangle 6"/>
          <p:cNvSpPr>
            <a:spLocks noGrp="1" noChangeArrowheads="1"/>
          </p:cNvSpPr>
          <p:nvPr>
            <p:ph type="title" idx="4294967295"/>
          </p:nvPr>
        </p:nvSpPr>
        <p:spPr>
          <a:xfrm>
            <a:off x="0" y="885825"/>
            <a:ext cx="3363913" cy="1358900"/>
          </a:xfrm>
        </p:spPr>
        <p:txBody>
          <a:bodyPr/>
          <a:lstStyle/>
          <a:p>
            <a:r>
              <a:rPr lang="en-US" altLang="zh-TW" smtClean="0"/>
              <a:t>MIPS R2000 Organization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3871913" y="2736850"/>
            <a:ext cx="825500" cy="609600"/>
            <a:chOff x="2251" y="1766"/>
            <a:chExt cx="480" cy="384"/>
          </a:xfrm>
        </p:grpSpPr>
        <p:sp>
          <p:nvSpPr>
            <p:cNvPr id="12333" name="Arc 3"/>
            <p:cNvSpPr>
              <a:spLocks/>
            </p:cNvSpPr>
            <p:nvPr/>
          </p:nvSpPr>
          <p:spPr bwMode="auto">
            <a:xfrm>
              <a:off x="2531" y="1767"/>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334" name="Arc 4"/>
            <p:cNvSpPr>
              <a:spLocks/>
            </p:cNvSpPr>
            <p:nvPr/>
          </p:nvSpPr>
          <p:spPr bwMode="auto">
            <a:xfrm>
              <a:off x="2531" y="1958"/>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335" name="Line 5"/>
            <p:cNvSpPr>
              <a:spLocks noChangeShapeType="1"/>
            </p:cNvSpPr>
            <p:nvPr/>
          </p:nvSpPr>
          <p:spPr bwMode="auto">
            <a:xfrm flipH="1">
              <a:off x="2251" y="1766"/>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36" name="Line 6"/>
            <p:cNvSpPr>
              <a:spLocks noChangeShapeType="1"/>
            </p:cNvSpPr>
            <p:nvPr/>
          </p:nvSpPr>
          <p:spPr bwMode="auto">
            <a:xfrm>
              <a:off x="2251" y="1766"/>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37" name="Line 7"/>
            <p:cNvSpPr>
              <a:spLocks noChangeShapeType="1"/>
            </p:cNvSpPr>
            <p:nvPr/>
          </p:nvSpPr>
          <p:spPr bwMode="auto">
            <a:xfrm flipH="1">
              <a:off x="2251" y="2150"/>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2291" name="Line 8"/>
          <p:cNvSpPr>
            <a:spLocks noChangeShapeType="1"/>
          </p:cNvSpPr>
          <p:nvPr/>
        </p:nvSpPr>
        <p:spPr bwMode="auto">
          <a:xfrm flipH="1">
            <a:off x="2551113" y="2889250"/>
            <a:ext cx="132080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292" name="Line 9"/>
          <p:cNvSpPr>
            <a:spLocks noChangeShapeType="1"/>
          </p:cNvSpPr>
          <p:nvPr/>
        </p:nvSpPr>
        <p:spPr bwMode="auto">
          <a:xfrm flipH="1">
            <a:off x="3459163" y="3194050"/>
            <a:ext cx="41275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293" name="Line 10"/>
          <p:cNvSpPr>
            <a:spLocks noChangeShapeType="1"/>
          </p:cNvSpPr>
          <p:nvPr/>
        </p:nvSpPr>
        <p:spPr bwMode="auto">
          <a:xfrm>
            <a:off x="4697413" y="3041650"/>
            <a:ext cx="9080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294" name="Rectangle 11"/>
          <p:cNvSpPr>
            <a:spLocks noChangeArrowheads="1"/>
          </p:cNvSpPr>
          <p:nvPr/>
        </p:nvSpPr>
        <p:spPr bwMode="auto">
          <a:xfrm>
            <a:off x="2203450" y="2747963"/>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2295" name="Arc 12"/>
          <p:cNvSpPr>
            <a:spLocks/>
          </p:cNvSpPr>
          <p:nvPr/>
        </p:nvSpPr>
        <p:spPr bwMode="auto">
          <a:xfrm>
            <a:off x="3941763" y="3805238"/>
            <a:ext cx="700087" cy="304800"/>
          </a:xfrm>
          <a:custGeom>
            <a:avLst/>
            <a:gdLst>
              <a:gd name="T0" fmla="*/ 0 w 21653"/>
              <a:gd name="T1" fmla="*/ 0 h 21600"/>
              <a:gd name="T2" fmla="*/ 2147483647 w 21653"/>
              <a:gd name="T3" fmla="*/ 2147483647 h 21600"/>
              <a:gd name="T4" fmla="*/ 2147483647 w 21653"/>
              <a:gd name="T5" fmla="*/ 2147483647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296" name="Arc 13"/>
          <p:cNvSpPr>
            <a:spLocks/>
          </p:cNvSpPr>
          <p:nvPr/>
        </p:nvSpPr>
        <p:spPr bwMode="auto">
          <a:xfrm>
            <a:off x="3940175" y="4108450"/>
            <a:ext cx="700088" cy="304800"/>
          </a:xfrm>
          <a:custGeom>
            <a:avLst/>
            <a:gdLst>
              <a:gd name="T0" fmla="*/ 2147483647 w 21653"/>
              <a:gd name="T1" fmla="*/ 0 h 21600"/>
              <a:gd name="T2" fmla="*/ 0 w 21653"/>
              <a:gd name="T3" fmla="*/ 2147483647 h 21600"/>
              <a:gd name="T4" fmla="*/ 2147483647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297" name="Arc 14"/>
          <p:cNvSpPr>
            <a:spLocks/>
          </p:cNvSpPr>
          <p:nvPr/>
        </p:nvSpPr>
        <p:spPr bwMode="auto">
          <a:xfrm>
            <a:off x="3871913" y="3805238"/>
            <a:ext cx="209550" cy="304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298" name="Arc 15"/>
          <p:cNvSpPr>
            <a:spLocks/>
          </p:cNvSpPr>
          <p:nvPr/>
        </p:nvSpPr>
        <p:spPr bwMode="auto">
          <a:xfrm>
            <a:off x="3871913" y="4108450"/>
            <a:ext cx="209550" cy="3048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299" name="Line 16"/>
          <p:cNvSpPr>
            <a:spLocks noChangeShapeType="1"/>
          </p:cNvSpPr>
          <p:nvPr/>
        </p:nvSpPr>
        <p:spPr bwMode="auto">
          <a:xfrm>
            <a:off x="4614863" y="4108450"/>
            <a:ext cx="990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0" name="Line 17"/>
          <p:cNvSpPr>
            <a:spLocks noChangeShapeType="1"/>
          </p:cNvSpPr>
          <p:nvPr/>
        </p:nvSpPr>
        <p:spPr bwMode="auto">
          <a:xfrm flipH="1">
            <a:off x="3128963" y="3956050"/>
            <a:ext cx="90805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1" name="Line 18"/>
          <p:cNvSpPr>
            <a:spLocks noChangeShapeType="1"/>
          </p:cNvSpPr>
          <p:nvPr/>
        </p:nvSpPr>
        <p:spPr bwMode="auto">
          <a:xfrm flipH="1">
            <a:off x="3459163" y="4260850"/>
            <a:ext cx="57785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2" name="Rectangle 19"/>
          <p:cNvSpPr>
            <a:spLocks noChangeArrowheads="1"/>
          </p:cNvSpPr>
          <p:nvPr/>
        </p:nvSpPr>
        <p:spPr bwMode="auto">
          <a:xfrm>
            <a:off x="2203450" y="5414963"/>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grpSp>
        <p:nvGrpSpPr>
          <p:cNvPr id="12303" name="Group 20"/>
          <p:cNvGrpSpPr>
            <a:grpSpLocks/>
          </p:cNvGrpSpPr>
          <p:nvPr/>
        </p:nvGrpSpPr>
        <p:grpSpPr bwMode="auto">
          <a:xfrm>
            <a:off x="4049713" y="4883150"/>
            <a:ext cx="1046162" cy="900113"/>
            <a:chOff x="2355" y="3118"/>
            <a:chExt cx="608" cy="567"/>
          </a:xfrm>
        </p:grpSpPr>
        <p:sp>
          <p:nvSpPr>
            <p:cNvPr id="12331" name="Rectangle 21"/>
            <p:cNvSpPr>
              <a:spLocks noChangeArrowheads="1"/>
            </p:cNvSpPr>
            <p:nvPr/>
          </p:nvSpPr>
          <p:spPr bwMode="auto">
            <a:xfrm>
              <a:off x="2355" y="3118"/>
              <a:ext cx="608"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332" name="Rectangle 22"/>
            <p:cNvSpPr>
              <a:spLocks noChangeArrowheads="1"/>
            </p:cNvSpPr>
            <p:nvPr/>
          </p:nvSpPr>
          <p:spPr bwMode="auto">
            <a:xfrm>
              <a:off x="2423" y="3165"/>
              <a:ext cx="48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Full</a:t>
              </a:r>
            </a:p>
            <a:p>
              <a:pPr algn="ctr"/>
              <a:r>
                <a:rPr kumimoji="1" lang="en-US" altLang="zh-TW" sz="1600" b="1">
                  <a:latin typeface="Arial" pitchFamily="34" charset="0"/>
                </a:rPr>
                <a:t>Adder</a:t>
              </a:r>
            </a:p>
          </p:txBody>
        </p:sp>
      </p:grpSp>
      <p:sp>
        <p:nvSpPr>
          <p:cNvPr id="12304" name="Line 23"/>
          <p:cNvSpPr>
            <a:spLocks noChangeShapeType="1"/>
          </p:cNvSpPr>
          <p:nvPr/>
        </p:nvSpPr>
        <p:spPr bwMode="auto">
          <a:xfrm>
            <a:off x="2551113" y="5556250"/>
            <a:ext cx="14859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5" name="Line 24"/>
          <p:cNvSpPr>
            <a:spLocks noChangeShapeType="1"/>
          </p:cNvSpPr>
          <p:nvPr/>
        </p:nvSpPr>
        <p:spPr bwMode="auto">
          <a:xfrm>
            <a:off x="3459163" y="3194050"/>
            <a:ext cx="0" cy="2362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6" name="Line 25"/>
          <p:cNvSpPr>
            <a:spLocks noChangeShapeType="1"/>
          </p:cNvSpPr>
          <p:nvPr/>
        </p:nvSpPr>
        <p:spPr bwMode="auto">
          <a:xfrm>
            <a:off x="3128963" y="2889250"/>
            <a:ext cx="0" cy="22098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7" name="Line 26"/>
          <p:cNvSpPr>
            <a:spLocks noChangeShapeType="1"/>
          </p:cNvSpPr>
          <p:nvPr/>
        </p:nvSpPr>
        <p:spPr bwMode="auto">
          <a:xfrm>
            <a:off x="3128963" y="5099050"/>
            <a:ext cx="9080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8" name="Line 27"/>
          <p:cNvSpPr>
            <a:spLocks noChangeShapeType="1"/>
          </p:cNvSpPr>
          <p:nvPr/>
        </p:nvSpPr>
        <p:spPr bwMode="auto">
          <a:xfrm>
            <a:off x="4779963" y="2432050"/>
            <a:ext cx="0" cy="2438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9" name="Line 28"/>
          <p:cNvSpPr>
            <a:spLocks noChangeShapeType="1"/>
          </p:cNvSpPr>
          <p:nvPr/>
        </p:nvSpPr>
        <p:spPr bwMode="auto">
          <a:xfrm>
            <a:off x="4614863" y="5784850"/>
            <a:ext cx="0" cy="533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0" name="Rectangle 29"/>
          <p:cNvSpPr>
            <a:spLocks noChangeArrowheads="1"/>
          </p:cNvSpPr>
          <p:nvPr/>
        </p:nvSpPr>
        <p:spPr bwMode="auto">
          <a:xfrm>
            <a:off x="4679950" y="6024563"/>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2311" name="Line 30"/>
          <p:cNvSpPr>
            <a:spLocks noChangeShapeType="1"/>
          </p:cNvSpPr>
          <p:nvPr/>
        </p:nvSpPr>
        <p:spPr bwMode="auto">
          <a:xfrm>
            <a:off x="5605463" y="2736850"/>
            <a:ext cx="0" cy="30480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2" name="Line 31"/>
          <p:cNvSpPr>
            <a:spLocks noChangeShapeType="1"/>
          </p:cNvSpPr>
          <p:nvPr/>
        </p:nvSpPr>
        <p:spPr bwMode="auto">
          <a:xfrm>
            <a:off x="5605463" y="2736850"/>
            <a:ext cx="49530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3" name="Line 32"/>
          <p:cNvSpPr>
            <a:spLocks noChangeShapeType="1"/>
          </p:cNvSpPr>
          <p:nvPr/>
        </p:nvSpPr>
        <p:spPr bwMode="auto">
          <a:xfrm>
            <a:off x="6100763" y="2965450"/>
            <a:ext cx="0" cy="25908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4" name="Rectangle 33"/>
          <p:cNvSpPr>
            <a:spLocks noChangeArrowheads="1"/>
          </p:cNvSpPr>
          <p:nvPr/>
        </p:nvSpPr>
        <p:spPr bwMode="auto">
          <a:xfrm rot="5400000">
            <a:off x="5595938" y="446881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Mux</a:t>
            </a:r>
          </a:p>
        </p:txBody>
      </p:sp>
      <p:sp>
        <p:nvSpPr>
          <p:cNvPr id="12315" name="Line 34"/>
          <p:cNvSpPr>
            <a:spLocks noChangeShapeType="1"/>
          </p:cNvSpPr>
          <p:nvPr/>
        </p:nvSpPr>
        <p:spPr bwMode="auto">
          <a:xfrm flipV="1">
            <a:off x="5605463" y="5556250"/>
            <a:ext cx="49530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6" name="Line 35"/>
          <p:cNvSpPr>
            <a:spLocks noChangeShapeType="1"/>
          </p:cNvSpPr>
          <p:nvPr/>
        </p:nvSpPr>
        <p:spPr bwMode="auto">
          <a:xfrm>
            <a:off x="5110163" y="5327650"/>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7" name="Line 36"/>
          <p:cNvSpPr>
            <a:spLocks noChangeShapeType="1"/>
          </p:cNvSpPr>
          <p:nvPr/>
        </p:nvSpPr>
        <p:spPr bwMode="auto">
          <a:xfrm>
            <a:off x="6100763" y="4108450"/>
            <a:ext cx="9080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8" name="Rectangle 37"/>
          <p:cNvSpPr>
            <a:spLocks noChangeArrowheads="1"/>
          </p:cNvSpPr>
          <p:nvPr/>
        </p:nvSpPr>
        <p:spPr bwMode="auto">
          <a:xfrm>
            <a:off x="3900488" y="21336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a:t>
            </a:r>
          </a:p>
        </p:txBody>
      </p:sp>
      <p:sp>
        <p:nvSpPr>
          <p:cNvPr id="12319" name="Rectangle 38"/>
          <p:cNvSpPr>
            <a:spLocks noChangeArrowheads="1"/>
          </p:cNvSpPr>
          <p:nvPr/>
        </p:nvSpPr>
        <p:spPr bwMode="auto">
          <a:xfrm>
            <a:off x="6083300" y="3814763"/>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12320" name="Rectangle 39"/>
          <p:cNvSpPr>
            <a:spLocks noChangeArrowheads="1"/>
          </p:cNvSpPr>
          <p:nvPr/>
        </p:nvSpPr>
        <p:spPr bwMode="auto">
          <a:xfrm>
            <a:off x="5018088" y="489743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2"/>
                </a:solidFill>
                <a:latin typeface="Arial" pitchFamily="34" charset="0"/>
              </a:rPr>
              <a:t>add</a:t>
            </a:r>
          </a:p>
        </p:txBody>
      </p:sp>
      <p:sp>
        <p:nvSpPr>
          <p:cNvPr id="12321" name="Rectangle 40"/>
          <p:cNvSpPr>
            <a:spLocks noChangeArrowheads="1"/>
          </p:cNvSpPr>
          <p:nvPr/>
        </p:nvSpPr>
        <p:spPr bwMode="auto">
          <a:xfrm>
            <a:off x="4935538" y="2590800"/>
            <a:ext cx="639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2"/>
                </a:solidFill>
                <a:latin typeface="Arial" pitchFamily="34" charset="0"/>
              </a:rPr>
              <a:t>and</a:t>
            </a:r>
          </a:p>
        </p:txBody>
      </p:sp>
      <p:sp>
        <p:nvSpPr>
          <p:cNvPr id="12322" name="Rectangle 41"/>
          <p:cNvSpPr>
            <a:spLocks noChangeArrowheads="1"/>
          </p:cNvSpPr>
          <p:nvPr/>
        </p:nvSpPr>
        <p:spPr bwMode="auto">
          <a:xfrm>
            <a:off x="5018088" y="3733800"/>
            <a:ext cx="447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2"/>
                </a:solidFill>
                <a:latin typeface="Arial" pitchFamily="34" charset="0"/>
              </a:rPr>
              <a:t>or</a:t>
            </a:r>
          </a:p>
        </p:txBody>
      </p:sp>
      <p:sp>
        <p:nvSpPr>
          <p:cNvPr id="12323" name="Line 42"/>
          <p:cNvSpPr>
            <a:spLocks noChangeShapeType="1"/>
          </p:cNvSpPr>
          <p:nvPr/>
        </p:nvSpPr>
        <p:spPr bwMode="auto">
          <a:xfrm>
            <a:off x="5778500" y="2447925"/>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24" name="Rectangle 43"/>
          <p:cNvSpPr>
            <a:spLocks noChangeArrowheads="1"/>
          </p:cNvSpPr>
          <p:nvPr/>
        </p:nvSpPr>
        <p:spPr bwMode="auto">
          <a:xfrm>
            <a:off x="5513388" y="2133600"/>
            <a:ext cx="1370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Operation</a:t>
            </a:r>
            <a:endParaRPr kumimoji="1" lang="en-US" altLang="zh-TW" sz="1800" b="1">
              <a:latin typeface="Arial" pitchFamily="34" charset="0"/>
            </a:endParaRPr>
          </a:p>
        </p:txBody>
      </p:sp>
      <p:sp>
        <p:nvSpPr>
          <p:cNvPr id="12325" name="Rectangle 44"/>
          <p:cNvSpPr>
            <a:spLocks noGrp="1" noChangeArrowheads="1"/>
          </p:cNvSpPr>
          <p:nvPr>
            <p:ph type="title"/>
          </p:nvPr>
        </p:nvSpPr>
        <p:spPr>
          <a:xfrm>
            <a:off x="742950" y="41275"/>
            <a:ext cx="8420100" cy="901700"/>
          </a:xfrm>
        </p:spPr>
        <p:txBody>
          <a:bodyPr/>
          <a:lstStyle/>
          <a:p>
            <a:r>
              <a:rPr lang="en-US" altLang="zh-TW" sz="5000" smtClean="0"/>
              <a:t>A 1-bit ALU</a:t>
            </a:r>
          </a:p>
        </p:txBody>
      </p:sp>
      <p:sp>
        <p:nvSpPr>
          <p:cNvPr id="12326" name="Rectangle 45"/>
          <p:cNvSpPr>
            <a:spLocks noGrp="1" noChangeArrowheads="1"/>
          </p:cNvSpPr>
          <p:nvPr>
            <p:ph type="body" idx="1"/>
          </p:nvPr>
        </p:nvSpPr>
        <p:spPr>
          <a:xfrm>
            <a:off x="758825" y="1166813"/>
            <a:ext cx="8420100" cy="5080000"/>
          </a:xfrm>
        </p:spPr>
        <p:txBody>
          <a:bodyPr/>
          <a:lstStyle/>
          <a:p>
            <a:r>
              <a:rPr lang="en-US" altLang="zh-TW" smtClean="0"/>
              <a:t>Design trick 3: take pieces you know (or can imagine) and try to put them together</a:t>
            </a:r>
          </a:p>
        </p:txBody>
      </p:sp>
      <p:sp>
        <p:nvSpPr>
          <p:cNvPr id="12327" name="Text Box 46"/>
          <p:cNvSpPr txBox="1">
            <a:spLocks noChangeArrowheads="1"/>
          </p:cNvSpPr>
          <p:nvPr/>
        </p:nvSpPr>
        <p:spPr bwMode="auto">
          <a:xfrm>
            <a:off x="5613400" y="2895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spcBef>
                <a:spcPct val="50000"/>
              </a:spcBef>
            </a:pPr>
            <a:r>
              <a:rPr kumimoji="1" lang="zh-TW" altLang="en-US" sz="1600" b="1">
                <a:latin typeface="Century Gothic" pitchFamily="34" charset="0"/>
              </a:rPr>
              <a:t>0</a:t>
            </a:r>
          </a:p>
        </p:txBody>
      </p:sp>
      <p:sp>
        <p:nvSpPr>
          <p:cNvPr id="12328" name="Text Box 47"/>
          <p:cNvSpPr txBox="1">
            <a:spLocks noChangeArrowheads="1"/>
          </p:cNvSpPr>
          <p:nvPr/>
        </p:nvSpPr>
        <p:spPr bwMode="auto">
          <a:xfrm>
            <a:off x="5613400" y="3962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spcBef>
                <a:spcPct val="50000"/>
              </a:spcBef>
            </a:pPr>
            <a:r>
              <a:rPr kumimoji="1" lang="zh-TW" altLang="en-US" sz="1600" b="1">
                <a:latin typeface="Century Gothic" pitchFamily="34" charset="0"/>
              </a:rPr>
              <a:t>1</a:t>
            </a:r>
          </a:p>
        </p:txBody>
      </p:sp>
      <p:sp>
        <p:nvSpPr>
          <p:cNvPr id="12329" name="Text Box 48"/>
          <p:cNvSpPr txBox="1">
            <a:spLocks noChangeArrowheads="1"/>
          </p:cNvSpPr>
          <p:nvPr/>
        </p:nvSpPr>
        <p:spPr bwMode="auto">
          <a:xfrm>
            <a:off x="5613400" y="5105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spcBef>
                <a:spcPct val="50000"/>
              </a:spcBef>
            </a:pPr>
            <a:r>
              <a:rPr kumimoji="1" lang="zh-TW" altLang="en-US" sz="1600" b="1">
                <a:latin typeface="Century Gothic" pitchFamily="34" charset="0"/>
              </a:rPr>
              <a:t>2</a:t>
            </a:r>
          </a:p>
        </p:txBody>
      </p:sp>
      <p:sp>
        <p:nvSpPr>
          <p:cNvPr id="1233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C472AB1-0FCE-4C80-847F-4A2853EE9C11}" type="slidenum">
              <a:rPr lang="zh-TW" altLang="en-US" sz="1400" smtClean="0">
                <a:latin typeface="Arial" pitchFamily="34" charset="0"/>
              </a:rPr>
              <a:pPr/>
              <a:t>6</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42950" y="41275"/>
            <a:ext cx="8420100" cy="901700"/>
          </a:xfrm>
        </p:spPr>
        <p:txBody>
          <a:bodyPr/>
          <a:lstStyle/>
          <a:p>
            <a:r>
              <a:rPr lang="en-US" altLang="zh-TW" sz="5000" smtClean="0"/>
              <a:t>Division in MIPS</a:t>
            </a:r>
          </a:p>
        </p:txBody>
      </p:sp>
      <p:sp>
        <p:nvSpPr>
          <p:cNvPr id="76803" name="Rectangle 3"/>
          <p:cNvSpPr>
            <a:spLocks noGrp="1" noChangeArrowheads="1"/>
          </p:cNvSpPr>
          <p:nvPr>
            <p:ph type="body" idx="1"/>
          </p:nvPr>
        </p:nvSpPr>
        <p:spPr/>
        <p:txBody>
          <a:bodyPr/>
          <a:lstStyle/>
          <a:p>
            <a:pPr marL="285750" indent="-285750">
              <a:buFont typeface="Wingdings" pitchFamily="2" charset="2"/>
              <a:buNone/>
            </a:pPr>
            <a:r>
              <a:rPr lang="en-US" altLang="zh-TW" smtClean="0">
                <a:latin typeface="Courier New" pitchFamily="49" charset="0"/>
              </a:rPr>
              <a:t> div $t1, $t2     # t1 / t2</a:t>
            </a:r>
          </a:p>
          <a:p>
            <a:pPr marL="285750" indent="-285750"/>
            <a:r>
              <a:rPr lang="en-US" altLang="zh-TW" smtClean="0"/>
              <a:t>Quotient stored in Lo, remainder in Hi</a:t>
            </a:r>
          </a:p>
          <a:p>
            <a:pPr marL="285750" indent="-285750">
              <a:buFont typeface="Wingdings" pitchFamily="2" charset="2"/>
              <a:buNone/>
            </a:pPr>
            <a:r>
              <a:rPr lang="en-US" altLang="zh-TW" smtClean="0">
                <a:latin typeface="Courier New" pitchFamily="49" charset="0"/>
              </a:rPr>
              <a:t>	mflo $t3     #copy quotient to t3</a:t>
            </a:r>
          </a:p>
          <a:p>
            <a:pPr marL="285750" indent="-285750">
              <a:buFont typeface="Wingdings" pitchFamily="2" charset="2"/>
              <a:buNone/>
            </a:pPr>
            <a:r>
              <a:rPr lang="en-US" altLang="zh-TW" smtClean="0">
                <a:latin typeface="Courier New" pitchFamily="49" charset="0"/>
              </a:rPr>
              <a:t>	mfhi $t4     #copy remainder to t4</a:t>
            </a:r>
            <a:endParaRPr lang="en-US" altLang="zh-TW" smtClean="0"/>
          </a:p>
          <a:p>
            <a:pPr marL="285750" indent="-285750"/>
            <a:r>
              <a:rPr lang="en-US" altLang="zh-TW" smtClean="0"/>
              <a:t>3-step process</a:t>
            </a:r>
          </a:p>
          <a:p>
            <a:pPr marL="285750" indent="-285750"/>
            <a:endParaRPr lang="en-US" altLang="zh-TW" smtClean="0"/>
          </a:p>
          <a:p>
            <a:pPr marL="285750" indent="-285750"/>
            <a:r>
              <a:rPr lang="en-US" altLang="zh-TW" smtClean="0"/>
              <a:t>Unsigned division:</a:t>
            </a:r>
          </a:p>
          <a:p>
            <a:pPr marL="285750" indent="-285750">
              <a:buFont typeface="Wingdings" pitchFamily="2" charset="2"/>
              <a:buNone/>
            </a:pPr>
            <a:r>
              <a:rPr lang="en-US" altLang="zh-TW" smtClean="0">
                <a:latin typeface="Courier New" pitchFamily="49" charset="0"/>
              </a:rPr>
              <a:t>		divu  $t1, $t2     # t1 / t2</a:t>
            </a:r>
          </a:p>
          <a:p>
            <a:pPr marL="685800" lvl="1" indent="-228600"/>
            <a:r>
              <a:rPr lang="en-US" altLang="zh-TW" smtClean="0"/>
              <a:t>Just like div, except now interpret t1, t2 as unsigned integers instead of signed</a:t>
            </a:r>
          </a:p>
          <a:p>
            <a:pPr marL="685800" lvl="1" indent="-228600"/>
            <a:r>
              <a:rPr lang="en-US" altLang="zh-TW" smtClean="0"/>
              <a:t>Answers are also unsigned, use mfhi, mflo to access</a:t>
            </a:r>
          </a:p>
          <a:p>
            <a:pPr marL="285750" indent="-285750"/>
            <a:r>
              <a:rPr lang="en-US" altLang="zh-TW" smtClean="0"/>
              <a:t>No overflow or divide-by-0 checking</a:t>
            </a:r>
          </a:p>
          <a:p>
            <a:pPr marL="685800" lvl="1" indent="-228600"/>
            <a:r>
              <a:rPr lang="en-US" altLang="zh-TW" smtClean="0"/>
              <a:t>Software must perform checks if required</a:t>
            </a:r>
          </a:p>
          <a:p>
            <a:pPr marL="285750" indent="-285750"/>
            <a:endParaRPr lang="en-US" altLang="zh-TW" smtClean="0"/>
          </a:p>
        </p:txBody>
      </p:sp>
      <p:sp>
        <p:nvSpPr>
          <p:cNvPr id="76804"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F0242E5D-D4D7-47C9-BDE5-974FEDDEA43C}" type="slidenum">
              <a:rPr lang="zh-TW" altLang="en-US" sz="1400" smtClean="0">
                <a:latin typeface="Arial" pitchFamily="34" charset="0"/>
              </a:rPr>
              <a:pPr/>
              <a:t>69</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742950" y="1246188"/>
            <a:ext cx="8420100" cy="5080000"/>
          </a:xfrm>
        </p:spPr>
        <p:txBody>
          <a:bodyPr/>
          <a:lstStyle/>
          <a:p>
            <a:pPr marL="285750" indent="-285750">
              <a:buFont typeface="Wingdings" pitchFamily="2" charset="2"/>
              <a:buNone/>
            </a:pPr>
            <a:r>
              <a:rPr lang="zh-TW" altLang="en-US" smtClean="0">
                <a:latin typeface="Courier New" pitchFamily="49" charset="0"/>
              </a:rPr>
              <a:t>			         1001</a:t>
            </a:r>
            <a:r>
              <a:rPr lang="en-US" altLang="zh-TW" baseline="-25000" smtClean="0">
                <a:latin typeface="Courier New" pitchFamily="49" charset="0"/>
              </a:rPr>
              <a:t>ten</a:t>
            </a:r>
            <a:r>
              <a:rPr lang="en-US" altLang="zh-TW" smtClean="0">
                <a:latin typeface="Courier New" pitchFamily="49" charset="0"/>
              </a:rPr>
              <a:t> 	</a:t>
            </a:r>
            <a:r>
              <a:rPr lang="en-US" altLang="zh-TW" smtClean="0">
                <a:solidFill>
                  <a:schemeClr val="accent1"/>
                </a:solidFill>
                <a:latin typeface="Courier New" pitchFamily="49" charset="0"/>
              </a:rPr>
              <a:t>Quotient</a:t>
            </a:r>
            <a:endParaRPr lang="en-US" altLang="zh-TW" smtClean="0">
              <a:latin typeface="Courier New" pitchFamily="49" charset="0"/>
            </a:endParaRPr>
          </a:p>
          <a:p>
            <a:pPr marL="285750" indent="-285750">
              <a:buFont typeface="Wingdings" pitchFamily="2" charset="2"/>
              <a:buNone/>
            </a:pPr>
            <a:r>
              <a:rPr lang="en-US" altLang="zh-TW" smtClean="0">
                <a:solidFill>
                  <a:schemeClr val="accent1"/>
                </a:solidFill>
                <a:latin typeface="Courier New" pitchFamily="49" charset="0"/>
              </a:rPr>
              <a:t>Divisor </a:t>
            </a:r>
            <a:r>
              <a:rPr lang="en-US" altLang="zh-TW" smtClean="0">
                <a:latin typeface="Courier New" pitchFamily="49" charset="0"/>
              </a:rPr>
              <a:t>1000</a:t>
            </a:r>
            <a:r>
              <a:rPr lang="en-US" altLang="zh-TW" baseline="-25000" smtClean="0">
                <a:latin typeface="Courier New" pitchFamily="49" charset="0"/>
              </a:rPr>
              <a:t>ten</a:t>
            </a:r>
            <a:r>
              <a:rPr lang="en-US" altLang="zh-TW" smtClean="0">
                <a:latin typeface="Courier New" pitchFamily="49" charset="0"/>
              </a:rPr>
              <a:t>	 1001010</a:t>
            </a:r>
            <a:r>
              <a:rPr lang="en-US" altLang="zh-TW" baseline="-25000" smtClean="0">
                <a:latin typeface="Courier New" pitchFamily="49" charset="0"/>
              </a:rPr>
              <a:t>ten</a:t>
            </a:r>
            <a:r>
              <a:rPr lang="en-US" altLang="zh-TW" smtClean="0">
                <a:latin typeface="Courier New" pitchFamily="49" charset="0"/>
              </a:rPr>
              <a:t> 	</a:t>
            </a:r>
            <a:r>
              <a:rPr lang="en-US" altLang="zh-TW" smtClean="0">
                <a:solidFill>
                  <a:schemeClr val="accent1"/>
                </a:solidFill>
                <a:latin typeface="Courier New" pitchFamily="49" charset="0"/>
              </a:rPr>
              <a:t>Dividend</a:t>
            </a:r>
            <a:r>
              <a:rPr lang="en-US" altLang="zh-TW" smtClean="0">
                <a:latin typeface="Courier New" pitchFamily="49" charset="0"/>
              </a:rPr>
              <a:t/>
            </a:r>
            <a:br>
              <a:rPr lang="en-US" altLang="zh-TW" smtClean="0">
                <a:latin typeface="Courier New" pitchFamily="49" charset="0"/>
              </a:rPr>
            </a:br>
            <a:r>
              <a:rPr lang="en-US" altLang="zh-TW" smtClean="0">
                <a:latin typeface="Courier New" pitchFamily="49" charset="0"/>
              </a:rPr>
              <a:t>			</a:t>
            </a:r>
            <a:r>
              <a:rPr lang="en-US" altLang="zh-TW" smtClean="0">
                <a:solidFill>
                  <a:schemeClr val="accent2"/>
                </a:solidFill>
                <a:latin typeface="Courier New" pitchFamily="49" charset="0"/>
              </a:rPr>
              <a:t>-1000</a:t>
            </a:r>
            <a:r>
              <a:rPr lang="en-US" altLang="zh-TW" smtClean="0">
                <a:latin typeface="Courier New" pitchFamily="49" charset="0"/>
              </a:rPr>
              <a:t/>
            </a:r>
            <a:br>
              <a:rPr lang="en-US" altLang="zh-TW" smtClean="0">
                <a:latin typeface="Courier New" pitchFamily="49" charset="0"/>
              </a:rPr>
            </a:br>
            <a:r>
              <a:rPr lang="en-US" altLang="zh-TW" smtClean="0">
                <a:latin typeface="Courier New" pitchFamily="49" charset="0"/>
              </a:rPr>
              <a:t>		    	  0010</a:t>
            </a:r>
            <a:br>
              <a:rPr lang="en-US" altLang="zh-TW" smtClean="0">
                <a:latin typeface="Courier New" pitchFamily="49" charset="0"/>
              </a:rPr>
            </a:br>
            <a:r>
              <a:rPr lang="en-US" altLang="zh-TW" smtClean="0">
                <a:latin typeface="Courier New" pitchFamily="49" charset="0"/>
              </a:rPr>
              <a:t>		    	   0101</a:t>
            </a:r>
            <a:br>
              <a:rPr lang="en-US" altLang="zh-TW" smtClean="0">
                <a:latin typeface="Courier New" pitchFamily="49" charset="0"/>
              </a:rPr>
            </a:br>
            <a:r>
              <a:rPr lang="en-US" altLang="zh-TW" smtClean="0">
                <a:latin typeface="Courier New" pitchFamily="49" charset="0"/>
              </a:rPr>
              <a:t>		    	    1010</a:t>
            </a:r>
            <a:br>
              <a:rPr lang="en-US" altLang="zh-TW" smtClean="0">
                <a:latin typeface="Courier New" pitchFamily="49" charset="0"/>
              </a:rPr>
            </a:br>
            <a:r>
              <a:rPr lang="en-US" altLang="zh-TW" smtClean="0">
                <a:latin typeface="Courier New" pitchFamily="49" charset="0"/>
              </a:rPr>
              <a:t> </a:t>
            </a:r>
            <a:r>
              <a:rPr lang="en-US" altLang="zh-TW" smtClean="0">
                <a:solidFill>
                  <a:schemeClr val="accent2"/>
                </a:solidFill>
                <a:latin typeface="Courier New" pitchFamily="49" charset="0"/>
              </a:rPr>
              <a:t>		   	   -1000</a:t>
            </a:r>
            <a:r>
              <a:rPr lang="en-US" altLang="zh-TW" smtClean="0">
                <a:latin typeface="Courier New" pitchFamily="49" charset="0"/>
              </a:rPr>
              <a:t/>
            </a:r>
            <a:br>
              <a:rPr lang="en-US" altLang="zh-TW" smtClean="0">
                <a:latin typeface="Courier New" pitchFamily="49" charset="0"/>
              </a:rPr>
            </a:br>
            <a:r>
              <a:rPr lang="en-US" altLang="zh-TW" smtClean="0">
                <a:latin typeface="Courier New" pitchFamily="49" charset="0"/>
              </a:rPr>
              <a:t>		      	 10</a:t>
            </a:r>
            <a:r>
              <a:rPr lang="en-US" altLang="zh-TW" baseline="-25000" smtClean="0">
                <a:latin typeface="Courier New" pitchFamily="49" charset="0"/>
              </a:rPr>
              <a:t>ten</a:t>
            </a:r>
            <a:r>
              <a:rPr lang="en-US" altLang="zh-TW" smtClean="0">
                <a:latin typeface="Courier New" pitchFamily="49" charset="0"/>
              </a:rPr>
              <a:t> 	</a:t>
            </a:r>
            <a:r>
              <a:rPr lang="en-US" altLang="zh-TW" smtClean="0">
                <a:solidFill>
                  <a:schemeClr val="accent1"/>
                </a:solidFill>
                <a:latin typeface="Courier New" pitchFamily="49" charset="0"/>
              </a:rPr>
              <a:t>Remainder</a:t>
            </a:r>
            <a:endParaRPr lang="en-US" altLang="zh-TW" sz="2800" smtClean="0"/>
          </a:p>
          <a:p>
            <a:pPr marL="285750" indent="-285750"/>
            <a:r>
              <a:rPr lang="en-US" altLang="zh-TW" smtClean="0"/>
              <a:t>See how big a number can be subtracted, creating quotient bit on each step</a:t>
            </a:r>
          </a:p>
          <a:p>
            <a:pPr marL="685800" lvl="1" indent="-228600">
              <a:buFont typeface="Wingdings" pitchFamily="2" charset="2"/>
              <a:buNone/>
            </a:pPr>
            <a:r>
              <a:rPr lang="en-US" altLang="zh-TW" sz="2600" smtClean="0"/>
              <a:t>Binary =&gt; 1 * divisor or 0 * divisor</a:t>
            </a:r>
          </a:p>
          <a:p>
            <a:pPr marL="285750" indent="-285750"/>
            <a:r>
              <a:rPr lang="en-US" altLang="zh-TW" smtClean="0"/>
              <a:t>Two versions of divide, successive refinement</a:t>
            </a:r>
          </a:p>
          <a:p>
            <a:pPr marL="285750" indent="-285750"/>
            <a:r>
              <a:rPr lang="en-US" altLang="zh-TW" smtClean="0"/>
              <a:t>Both dividend and divisor are 32-bit positive integers</a:t>
            </a:r>
            <a:endParaRPr lang="en-US" altLang="zh-TW" sz="2800" smtClean="0"/>
          </a:p>
        </p:txBody>
      </p:sp>
      <p:sp>
        <p:nvSpPr>
          <p:cNvPr id="77827" name="Line 3"/>
          <p:cNvSpPr>
            <a:spLocks noChangeShapeType="1"/>
          </p:cNvSpPr>
          <p:nvPr/>
        </p:nvSpPr>
        <p:spPr bwMode="auto">
          <a:xfrm flipV="1">
            <a:off x="3632200" y="1652588"/>
            <a:ext cx="0" cy="3810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828" name="Line 4"/>
          <p:cNvSpPr>
            <a:spLocks noChangeShapeType="1"/>
          </p:cNvSpPr>
          <p:nvPr/>
        </p:nvSpPr>
        <p:spPr bwMode="auto">
          <a:xfrm>
            <a:off x="3611563" y="1652588"/>
            <a:ext cx="14239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829" name="Line 5"/>
          <p:cNvSpPr>
            <a:spLocks noChangeShapeType="1"/>
          </p:cNvSpPr>
          <p:nvPr/>
        </p:nvSpPr>
        <p:spPr bwMode="auto">
          <a:xfrm>
            <a:off x="3811588" y="2305050"/>
            <a:ext cx="7223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830" name="Line 6"/>
          <p:cNvSpPr>
            <a:spLocks noChangeShapeType="1"/>
          </p:cNvSpPr>
          <p:nvPr/>
        </p:nvSpPr>
        <p:spPr bwMode="auto">
          <a:xfrm>
            <a:off x="4325938" y="3309938"/>
            <a:ext cx="7429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831" name="Rectangle 7"/>
          <p:cNvSpPr>
            <a:spLocks noGrp="1" noChangeArrowheads="1"/>
          </p:cNvSpPr>
          <p:nvPr>
            <p:ph type="title"/>
          </p:nvPr>
        </p:nvSpPr>
        <p:spPr>
          <a:xfrm>
            <a:off x="742950" y="41275"/>
            <a:ext cx="8420100" cy="901700"/>
          </a:xfrm>
        </p:spPr>
        <p:txBody>
          <a:bodyPr/>
          <a:lstStyle/>
          <a:p>
            <a:r>
              <a:rPr lang="en-US" altLang="zh-TW" sz="5000" smtClean="0"/>
              <a:t>Divide: Paper &amp; Pencil</a:t>
            </a:r>
          </a:p>
        </p:txBody>
      </p:sp>
      <p:sp>
        <p:nvSpPr>
          <p:cNvPr id="7783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99D2B468-C35A-4D6B-8592-C4B9BA7CB026}" type="slidenum">
              <a:rPr lang="zh-TW" altLang="en-US" sz="1400" smtClean="0">
                <a:latin typeface="Arial" pitchFamily="34" charset="0"/>
              </a:rPr>
              <a:pPr/>
              <a:t>70</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549400" y="5156200"/>
            <a:ext cx="3067050" cy="392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8851" name="Rectangle 3"/>
          <p:cNvSpPr>
            <a:spLocks noChangeArrowheads="1"/>
          </p:cNvSpPr>
          <p:nvPr/>
        </p:nvSpPr>
        <p:spPr bwMode="auto">
          <a:xfrm>
            <a:off x="1563688" y="5168900"/>
            <a:ext cx="3065462" cy="3905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78852" name="Rectangle 4"/>
          <p:cNvSpPr>
            <a:spLocks noChangeArrowheads="1"/>
          </p:cNvSpPr>
          <p:nvPr/>
        </p:nvSpPr>
        <p:spPr bwMode="auto">
          <a:xfrm>
            <a:off x="2325688" y="5176838"/>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Remainder</a:t>
            </a:r>
          </a:p>
        </p:txBody>
      </p:sp>
      <p:sp>
        <p:nvSpPr>
          <p:cNvPr id="78853" name="Rectangle 5"/>
          <p:cNvSpPr>
            <a:spLocks noChangeArrowheads="1"/>
          </p:cNvSpPr>
          <p:nvPr/>
        </p:nvSpPr>
        <p:spPr bwMode="auto">
          <a:xfrm>
            <a:off x="6440488" y="3938588"/>
            <a:ext cx="1625600" cy="482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8854" name="Rectangle 6"/>
          <p:cNvSpPr>
            <a:spLocks noChangeArrowheads="1"/>
          </p:cNvSpPr>
          <p:nvPr/>
        </p:nvSpPr>
        <p:spPr bwMode="auto">
          <a:xfrm>
            <a:off x="6454775" y="3951288"/>
            <a:ext cx="1622425" cy="479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78855" name="Rectangle 7"/>
          <p:cNvSpPr>
            <a:spLocks noChangeArrowheads="1"/>
          </p:cNvSpPr>
          <p:nvPr/>
        </p:nvSpPr>
        <p:spPr bwMode="auto">
          <a:xfrm>
            <a:off x="6618288" y="40020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Quotient</a:t>
            </a:r>
          </a:p>
        </p:txBody>
      </p:sp>
      <p:sp>
        <p:nvSpPr>
          <p:cNvPr id="78856" name="Rectangle 8"/>
          <p:cNvSpPr>
            <a:spLocks noChangeArrowheads="1"/>
          </p:cNvSpPr>
          <p:nvPr/>
        </p:nvSpPr>
        <p:spPr bwMode="auto">
          <a:xfrm>
            <a:off x="2430463" y="2922588"/>
            <a:ext cx="3067050" cy="393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8857" name="Rectangle 9"/>
          <p:cNvSpPr>
            <a:spLocks noChangeArrowheads="1"/>
          </p:cNvSpPr>
          <p:nvPr/>
        </p:nvSpPr>
        <p:spPr bwMode="auto">
          <a:xfrm>
            <a:off x="2444750" y="2935288"/>
            <a:ext cx="3063875" cy="3905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78858" name="Rectangle 10"/>
          <p:cNvSpPr>
            <a:spLocks noChangeArrowheads="1"/>
          </p:cNvSpPr>
          <p:nvPr/>
        </p:nvSpPr>
        <p:spPr bwMode="auto">
          <a:xfrm>
            <a:off x="3351213" y="30114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Divisor</a:t>
            </a:r>
          </a:p>
        </p:txBody>
      </p:sp>
      <p:sp>
        <p:nvSpPr>
          <p:cNvPr id="78859" name="Rectangle 11"/>
          <p:cNvSpPr>
            <a:spLocks noChangeArrowheads="1"/>
          </p:cNvSpPr>
          <p:nvPr/>
        </p:nvSpPr>
        <p:spPr bwMode="auto">
          <a:xfrm>
            <a:off x="2408238" y="427355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a:t>
            </a:r>
            <a:r>
              <a:rPr kumimoji="1" lang="en-US" altLang="zh-TW" sz="1800" b="1">
                <a:solidFill>
                  <a:srgbClr val="000000"/>
                </a:solidFill>
                <a:latin typeface="Arial" pitchFamily="34" charset="0"/>
              </a:rPr>
              <a:t>bit ALU</a:t>
            </a:r>
          </a:p>
        </p:txBody>
      </p:sp>
      <p:sp>
        <p:nvSpPr>
          <p:cNvPr id="78860" name="Line 12"/>
          <p:cNvSpPr>
            <a:spLocks noChangeShapeType="1"/>
          </p:cNvSpPr>
          <p:nvPr/>
        </p:nvSpPr>
        <p:spPr bwMode="auto">
          <a:xfrm>
            <a:off x="3652838" y="2733675"/>
            <a:ext cx="768350" cy="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8861" name="Line 13"/>
          <p:cNvSpPr>
            <a:spLocks noChangeShapeType="1"/>
          </p:cNvSpPr>
          <p:nvPr/>
        </p:nvSpPr>
        <p:spPr bwMode="auto">
          <a:xfrm>
            <a:off x="6845300" y="3748088"/>
            <a:ext cx="768350" cy="0"/>
          </a:xfrm>
          <a:prstGeom prst="line">
            <a:avLst/>
          </a:prstGeom>
          <a:noFill/>
          <a:ln w="254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8862" name="Rectangle 14"/>
          <p:cNvSpPr>
            <a:spLocks noChangeArrowheads="1"/>
          </p:cNvSpPr>
          <p:nvPr/>
        </p:nvSpPr>
        <p:spPr bwMode="auto">
          <a:xfrm>
            <a:off x="5627688" y="2844800"/>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Shift Right</a:t>
            </a:r>
          </a:p>
        </p:txBody>
      </p:sp>
      <p:sp>
        <p:nvSpPr>
          <p:cNvPr id="78863" name="Rectangle 15"/>
          <p:cNvSpPr>
            <a:spLocks noChangeArrowheads="1"/>
          </p:cNvSpPr>
          <p:nvPr/>
        </p:nvSpPr>
        <p:spPr bwMode="auto">
          <a:xfrm>
            <a:off x="8102600" y="3997325"/>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Shift Left</a:t>
            </a:r>
          </a:p>
        </p:txBody>
      </p:sp>
      <p:sp>
        <p:nvSpPr>
          <p:cNvPr id="78864" name="Rectangle 16"/>
          <p:cNvSpPr>
            <a:spLocks noChangeArrowheads="1"/>
          </p:cNvSpPr>
          <p:nvPr/>
        </p:nvSpPr>
        <p:spPr bwMode="auto">
          <a:xfrm>
            <a:off x="4887913" y="505777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Write</a:t>
            </a:r>
          </a:p>
        </p:txBody>
      </p:sp>
      <p:sp>
        <p:nvSpPr>
          <p:cNvPr id="78865" name="AutoShape 17"/>
          <p:cNvSpPr>
            <a:spLocks noChangeArrowheads="1"/>
          </p:cNvSpPr>
          <p:nvPr/>
        </p:nvSpPr>
        <p:spPr bwMode="auto">
          <a:xfrm>
            <a:off x="5842000" y="5033963"/>
            <a:ext cx="1939925" cy="795337"/>
          </a:xfrm>
          <a:prstGeom prst="roundRect">
            <a:avLst>
              <a:gd name="adj" fmla="val 48565"/>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78866" name="Rectangle 18"/>
          <p:cNvSpPr>
            <a:spLocks noChangeArrowheads="1"/>
          </p:cNvSpPr>
          <p:nvPr/>
        </p:nvSpPr>
        <p:spPr bwMode="auto">
          <a:xfrm>
            <a:off x="6288088" y="5207000"/>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FF"/>
                </a:solidFill>
                <a:latin typeface="Arial" pitchFamily="34" charset="0"/>
              </a:rPr>
              <a:t>Control</a:t>
            </a:r>
          </a:p>
        </p:txBody>
      </p:sp>
      <p:sp>
        <p:nvSpPr>
          <p:cNvPr id="78867" name="Rectangle 19"/>
          <p:cNvSpPr>
            <a:spLocks noChangeArrowheads="1"/>
          </p:cNvSpPr>
          <p:nvPr/>
        </p:nvSpPr>
        <p:spPr bwMode="auto">
          <a:xfrm>
            <a:off x="6935788" y="4410075"/>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 </a:t>
            </a:r>
            <a:r>
              <a:rPr kumimoji="1" lang="en-US" altLang="zh-TW" sz="1800" b="1">
                <a:solidFill>
                  <a:srgbClr val="000000"/>
                </a:solidFill>
                <a:latin typeface="Arial" pitchFamily="34" charset="0"/>
              </a:rPr>
              <a:t>bits</a:t>
            </a:r>
          </a:p>
        </p:txBody>
      </p:sp>
      <p:sp>
        <p:nvSpPr>
          <p:cNvPr id="78868" name="Rectangle 20"/>
          <p:cNvSpPr>
            <a:spLocks noChangeArrowheads="1"/>
          </p:cNvSpPr>
          <p:nvPr/>
        </p:nvSpPr>
        <p:spPr bwMode="auto">
          <a:xfrm>
            <a:off x="3789363" y="3281363"/>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 </a:t>
            </a:r>
            <a:r>
              <a:rPr kumimoji="1" lang="en-US" altLang="zh-TW" sz="1800" b="1">
                <a:solidFill>
                  <a:srgbClr val="000000"/>
                </a:solidFill>
                <a:latin typeface="Arial" pitchFamily="34" charset="0"/>
              </a:rPr>
              <a:t>bits</a:t>
            </a:r>
          </a:p>
        </p:txBody>
      </p:sp>
      <p:sp>
        <p:nvSpPr>
          <p:cNvPr id="78869" name="Rectangle 21"/>
          <p:cNvSpPr>
            <a:spLocks noChangeArrowheads="1"/>
          </p:cNvSpPr>
          <p:nvPr/>
        </p:nvSpPr>
        <p:spPr bwMode="auto">
          <a:xfrm>
            <a:off x="3130550" y="55372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 </a:t>
            </a:r>
            <a:r>
              <a:rPr kumimoji="1" lang="en-US" altLang="zh-TW" sz="1800" b="1">
                <a:solidFill>
                  <a:srgbClr val="000000"/>
                </a:solidFill>
                <a:latin typeface="Arial" pitchFamily="34" charset="0"/>
              </a:rPr>
              <a:t>bits</a:t>
            </a:r>
          </a:p>
        </p:txBody>
      </p:sp>
      <p:sp>
        <p:nvSpPr>
          <p:cNvPr id="78870" name="Freeform 22"/>
          <p:cNvSpPr>
            <a:spLocks/>
          </p:cNvSpPr>
          <p:nvPr/>
        </p:nvSpPr>
        <p:spPr bwMode="auto">
          <a:xfrm>
            <a:off x="7797800" y="4346575"/>
            <a:ext cx="717550" cy="1068388"/>
          </a:xfrm>
          <a:custGeom>
            <a:avLst/>
            <a:gdLst>
              <a:gd name="T0" fmla="*/ 0 w 417"/>
              <a:gd name="T1" fmla="*/ 2147483647 h 673"/>
              <a:gd name="T2" fmla="*/ 2147483647 w 417"/>
              <a:gd name="T3" fmla="*/ 2147483647 h 673"/>
              <a:gd name="T4" fmla="*/ 2147483647 w 417"/>
              <a:gd name="T5" fmla="*/ 0 h 673"/>
              <a:gd name="T6" fmla="*/ 2147483647 w 417"/>
              <a:gd name="T7" fmla="*/ 0 h 673"/>
              <a:gd name="T8" fmla="*/ 0 60000 65536"/>
              <a:gd name="T9" fmla="*/ 0 60000 65536"/>
              <a:gd name="T10" fmla="*/ 0 60000 65536"/>
              <a:gd name="T11" fmla="*/ 0 60000 65536"/>
              <a:gd name="T12" fmla="*/ 0 w 417"/>
              <a:gd name="T13" fmla="*/ 0 h 673"/>
              <a:gd name="T14" fmla="*/ 417 w 417"/>
              <a:gd name="T15" fmla="*/ 673 h 673"/>
            </a:gdLst>
            <a:ahLst/>
            <a:cxnLst>
              <a:cxn ang="T8">
                <a:pos x="T0" y="T1"/>
              </a:cxn>
              <a:cxn ang="T9">
                <a:pos x="T2" y="T3"/>
              </a:cxn>
              <a:cxn ang="T10">
                <a:pos x="T4" y="T5"/>
              </a:cxn>
              <a:cxn ang="T11">
                <a:pos x="T6" y="T7"/>
              </a:cxn>
            </a:cxnLst>
            <a:rect l="T12" t="T13" r="T14" b="T15"/>
            <a:pathLst>
              <a:path w="417" h="673">
                <a:moveTo>
                  <a:pt x="0" y="672"/>
                </a:moveTo>
                <a:lnTo>
                  <a:pt x="416" y="672"/>
                </a:lnTo>
                <a:lnTo>
                  <a:pt x="416" y="0"/>
                </a:lnTo>
                <a:lnTo>
                  <a:pt x="171"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1" name="Freeform 23"/>
          <p:cNvSpPr>
            <a:spLocks/>
          </p:cNvSpPr>
          <p:nvPr/>
        </p:nvSpPr>
        <p:spPr bwMode="auto">
          <a:xfrm>
            <a:off x="5541963" y="3211513"/>
            <a:ext cx="736600" cy="1812925"/>
          </a:xfrm>
          <a:custGeom>
            <a:avLst/>
            <a:gdLst>
              <a:gd name="T0" fmla="*/ 2147483647 w 428"/>
              <a:gd name="T1" fmla="*/ 2147483647 h 1142"/>
              <a:gd name="T2" fmla="*/ 2147483647 w 428"/>
              <a:gd name="T3" fmla="*/ 0 h 1142"/>
              <a:gd name="T4" fmla="*/ 0 w 428"/>
              <a:gd name="T5" fmla="*/ 0 h 1142"/>
              <a:gd name="T6" fmla="*/ 0 w 428"/>
              <a:gd name="T7" fmla="*/ 0 h 1142"/>
              <a:gd name="T8" fmla="*/ 0 w 428"/>
              <a:gd name="T9" fmla="*/ 0 h 1142"/>
              <a:gd name="T10" fmla="*/ 0 60000 65536"/>
              <a:gd name="T11" fmla="*/ 0 60000 65536"/>
              <a:gd name="T12" fmla="*/ 0 60000 65536"/>
              <a:gd name="T13" fmla="*/ 0 60000 65536"/>
              <a:gd name="T14" fmla="*/ 0 60000 65536"/>
              <a:gd name="T15" fmla="*/ 0 w 428"/>
              <a:gd name="T16" fmla="*/ 0 h 1142"/>
              <a:gd name="T17" fmla="*/ 428 w 428"/>
              <a:gd name="T18" fmla="*/ 1142 h 1142"/>
            </a:gdLst>
            <a:ahLst/>
            <a:cxnLst>
              <a:cxn ang="T10">
                <a:pos x="T0" y="T1"/>
              </a:cxn>
              <a:cxn ang="T11">
                <a:pos x="T2" y="T3"/>
              </a:cxn>
              <a:cxn ang="T12">
                <a:pos x="T4" y="T5"/>
              </a:cxn>
              <a:cxn ang="T13">
                <a:pos x="T6" y="T7"/>
              </a:cxn>
              <a:cxn ang="T14">
                <a:pos x="T8" y="T9"/>
              </a:cxn>
            </a:cxnLst>
            <a:rect l="T15" t="T16" r="T17" b="T18"/>
            <a:pathLst>
              <a:path w="428" h="1142">
                <a:moveTo>
                  <a:pt x="427" y="1141"/>
                </a:moveTo>
                <a:lnTo>
                  <a:pt x="427"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2" name="Freeform 24"/>
          <p:cNvSpPr>
            <a:spLocks/>
          </p:cNvSpPr>
          <p:nvPr/>
        </p:nvSpPr>
        <p:spPr bwMode="auto">
          <a:xfrm>
            <a:off x="4019550" y="4464050"/>
            <a:ext cx="1963738" cy="646113"/>
          </a:xfrm>
          <a:custGeom>
            <a:avLst/>
            <a:gdLst>
              <a:gd name="T0" fmla="*/ 2147483647 w 1142"/>
              <a:gd name="T1" fmla="*/ 2147483647 h 407"/>
              <a:gd name="T2" fmla="*/ 2147483647 w 1142"/>
              <a:gd name="T3" fmla="*/ 0 h 407"/>
              <a:gd name="T4" fmla="*/ 0 w 1142"/>
              <a:gd name="T5" fmla="*/ 0 h 407"/>
              <a:gd name="T6" fmla="*/ 0 60000 65536"/>
              <a:gd name="T7" fmla="*/ 0 60000 65536"/>
              <a:gd name="T8" fmla="*/ 0 60000 65536"/>
              <a:gd name="T9" fmla="*/ 0 w 1142"/>
              <a:gd name="T10" fmla="*/ 0 h 407"/>
              <a:gd name="T11" fmla="*/ 1142 w 1142"/>
              <a:gd name="T12" fmla="*/ 407 h 407"/>
            </a:gdLst>
            <a:ahLst/>
            <a:cxnLst>
              <a:cxn ang="T6">
                <a:pos x="T0" y="T1"/>
              </a:cxn>
              <a:cxn ang="T7">
                <a:pos x="T2" y="T3"/>
              </a:cxn>
              <a:cxn ang="T8">
                <a:pos x="T4" y="T5"/>
              </a:cxn>
            </a:cxnLst>
            <a:rect l="T9" t="T10" r="T11" b="T12"/>
            <a:pathLst>
              <a:path w="1142" h="407">
                <a:moveTo>
                  <a:pt x="1141" y="406"/>
                </a:moveTo>
                <a:lnTo>
                  <a:pt x="1141"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3" name="Freeform 25"/>
          <p:cNvSpPr>
            <a:spLocks/>
          </p:cNvSpPr>
          <p:nvPr/>
        </p:nvSpPr>
        <p:spPr bwMode="auto">
          <a:xfrm>
            <a:off x="4660900" y="5429250"/>
            <a:ext cx="1195388" cy="1588"/>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4" name="Freeform 26"/>
          <p:cNvSpPr>
            <a:spLocks/>
          </p:cNvSpPr>
          <p:nvPr/>
        </p:nvSpPr>
        <p:spPr bwMode="auto">
          <a:xfrm>
            <a:off x="1817688" y="3922713"/>
            <a:ext cx="2606675" cy="865187"/>
          </a:xfrm>
          <a:custGeom>
            <a:avLst/>
            <a:gdLst>
              <a:gd name="T0" fmla="*/ 0 w 1515"/>
              <a:gd name="T1" fmla="*/ 2147483647 h 545"/>
              <a:gd name="T2" fmla="*/ 2147483647 w 1515"/>
              <a:gd name="T3" fmla="*/ 2147483647 h 545"/>
              <a:gd name="T4" fmla="*/ 2147483647 w 1515"/>
              <a:gd name="T5" fmla="*/ 2147483647 h 545"/>
              <a:gd name="T6" fmla="*/ 2147483647 w 1515"/>
              <a:gd name="T7" fmla="*/ 2147483647 h 545"/>
              <a:gd name="T8" fmla="*/ 2147483647 w 1515"/>
              <a:gd name="T9" fmla="*/ 2147483647 h 545"/>
              <a:gd name="T10" fmla="*/ 2147483647 w 1515"/>
              <a:gd name="T11" fmla="*/ 2147483647 h 545"/>
              <a:gd name="T12" fmla="*/ 2147483647 w 1515"/>
              <a:gd name="T13" fmla="*/ 0 h 545"/>
              <a:gd name="T14" fmla="*/ 0 w 1515"/>
              <a:gd name="T15" fmla="*/ 2147483647 h 545"/>
              <a:gd name="T16" fmla="*/ 0 60000 65536"/>
              <a:gd name="T17" fmla="*/ 0 60000 65536"/>
              <a:gd name="T18" fmla="*/ 0 60000 65536"/>
              <a:gd name="T19" fmla="*/ 0 60000 65536"/>
              <a:gd name="T20" fmla="*/ 0 60000 65536"/>
              <a:gd name="T21" fmla="*/ 0 60000 65536"/>
              <a:gd name="T22" fmla="*/ 0 60000 65536"/>
              <a:gd name="T23" fmla="*/ 0 60000 65536"/>
              <a:gd name="T24" fmla="*/ 0 w 1515"/>
              <a:gd name="T25" fmla="*/ 0 h 545"/>
              <a:gd name="T26" fmla="*/ 1515 w 1515"/>
              <a:gd name="T27" fmla="*/ 545 h 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5" h="545">
                <a:moveTo>
                  <a:pt x="0" y="10"/>
                </a:moveTo>
                <a:lnTo>
                  <a:pt x="394" y="544"/>
                </a:lnTo>
                <a:lnTo>
                  <a:pt x="1130" y="544"/>
                </a:lnTo>
                <a:lnTo>
                  <a:pt x="1514" y="21"/>
                </a:lnTo>
                <a:lnTo>
                  <a:pt x="906" y="21"/>
                </a:lnTo>
                <a:lnTo>
                  <a:pt x="768" y="202"/>
                </a:lnTo>
                <a:lnTo>
                  <a:pt x="608" y="0"/>
                </a:lnTo>
                <a:lnTo>
                  <a:pt x="0" y="1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5" name="Freeform 27"/>
          <p:cNvSpPr>
            <a:spLocks/>
          </p:cNvSpPr>
          <p:nvPr/>
        </p:nvSpPr>
        <p:spPr bwMode="auto">
          <a:xfrm>
            <a:off x="3121025" y="4768850"/>
            <a:ext cx="1588" cy="374650"/>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6" name="Freeform 28"/>
          <p:cNvSpPr>
            <a:spLocks/>
          </p:cNvSpPr>
          <p:nvPr/>
        </p:nvSpPr>
        <p:spPr bwMode="auto">
          <a:xfrm>
            <a:off x="1047750" y="3465513"/>
            <a:ext cx="2074863" cy="2574925"/>
          </a:xfrm>
          <a:custGeom>
            <a:avLst/>
            <a:gdLst>
              <a:gd name="T0" fmla="*/ 2147483647 w 1206"/>
              <a:gd name="T1" fmla="*/ 2147483647 h 1622"/>
              <a:gd name="T2" fmla="*/ 2147483647 w 1206"/>
              <a:gd name="T3" fmla="*/ 2147483647 h 1622"/>
              <a:gd name="T4" fmla="*/ 0 w 1206"/>
              <a:gd name="T5" fmla="*/ 2147483647 h 1622"/>
              <a:gd name="T6" fmla="*/ 0 w 1206"/>
              <a:gd name="T7" fmla="*/ 0 h 1622"/>
              <a:gd name="T8" fmla="*/ 2147483647 w 1206"/>
              <a:gd name="T9" fmla="*/ 0 h 1622"/>
              <a:gd name="T10" fmla="*/ 2147483647 w 1206"/>
              <a:gd name="T11" fmla="*/ 2147483647 h 1622"/>
              <a:gd name="T12" fmla="*/ 0 60000 65536"/>
              <a:gd name="T13" fmla="*/ 0 60000 65536"/>
              <a:gd name="T14" fmla="*/ 0 60000 65536"/>
              <a:gd name="T15" fmla="*/ 0 60000 65536"/>
              <a:gd name="T16" fmla="*/ 0 60000 65536"/>
              <a:gd name="T17" fmla="*/ 0 60000 65536"/>
              <a:gd name="T18" fmla="*/ 0 w 1206"/>
              <a:gd name="T19" fmla="*/ 0 h 1622"/>
              <a:gd name="T20" fmla="*/ 1206 w 1206"/>
              <a:gd name="T21" fmla="*/ 1622 h 1622"/>
            </a:gdLst>
            <a:ahLst/>
            <a:cxnLst>
              <a:cxn ang="T12">
                <a:pos x="T0" y="T1"/>
              </a:cxn>
              <a:cxn ang="T13">
                <a:pos x="T2" y="T3"/>
              </a:cxn>
              <a:cxn ang="T14">
                <a:pos x="T4" y="T5"/>
              </a:cxn>
              <a:cxn ang="T15">
                <a:pos x="T6" y="T7"/>
              </a:cxn>
              <a:cxn ang="T16">
                <a:pos x="T8" y="T9"/>
              </a:cxn>
              <a:cxn ang="T17">
                <a:pos x="T10" y="T11"/>
              </a:cxn>
            </a:cxnLst>
            <a:rect l="T18" t="T19" r="T20" b="T21"/>
            <a:pathLst>
              <a:path w="1206" h="1622">
                <a:moveTo>
                  <a:pt x="1205" y="1323"/>
                </a:moveTo>
                <a:lnTo>
                  <a:pt x="1205" y="1621"/>
                </a:lnTo>
                <a:lnTo>
                  <a:pt x="0" y="1621"/>
                </a:lnTo>
                <a:lnTo>
                  <a:pt x="0" y="0"/>
                </a:lnTo>
                <a:lnTo>
                  <a:pt x="779" y="0"/>
                </a:lnTo>
                <a:lnTo>
                  <a:pt x="779" y="288"/>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7" name="Freeform 29"/>
          <p:cNvSpPr>
            <a:spLocks/>
          </p:cNvSpPr>
          <p:nvPr/>
        </p:nvSpPr>
        <p:spPr bwMode="auto">
          <a:xfrm>
            <a:off x="3798888" y="3346450"/>
            <a:ext cx="3175" cy="577850"/>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8" name="Freeform 30"/>
          <p:cNvSpPr>
            <a:spLocks/>
          </p:cNvSpPr>
          <p:nvPr/>
        </p:nvSpPr>
        <p:spPr bwMode="auto">
          <a:xfrm>
            <a:off x="3125788" y="5815013"/>
            <a:ext cx="3757612" cy="211137"/>
          </a:xfrm>
          <a:custGeom>
            <a:avLst/>
            <a:gdLst>
              <a:gd name="T0" fmla="*/ 0 w 2185"/>
              <a:gd name="T1" fmla="*/ 2147483647 h 133"/>
              <a:gd name="T2" fmla="*/ 2147483647 w 2185"/>
              <a:gd name="T3" fmla="*/ 2147483647 h 133"/>
              <a:gd name="T4" fmla="*/ 2147483647 w 2185"/>
              <a:gd name="T5" fmla="*/ 0 h 133"/>
              <a:gd name="T6" fmla="*/ 0 60000 65536"/>
              <a:gd name="T7" fmla="*/ 0 60000 65536"/>
              <a:gd name="T8" fmla="*/ 0 60000 65536"/>
              <a:gd name="T9" fmla="*/ 0 w 2185"/>
              <a:gd name="T10" fmla="*/ 0 h 133"/>
              <a:gd name="T11" fmla="*/ 2185 w 2185"/>
              <a:gd name="T12" fmla="*/ 133 h 133"/>
            </a:gdLst>
            <a:ahLst/>
            <a:cxnLst>
              <a:cxn ang="T6">
                <a:pos x="T0" y="T1"/>
              </a:cxn>
              <a:cxn ang="T7">
                <a:pos x="T2" y="T3"/>
              </a:cxn>
              <a:cxn ang="T8">
                <a:pos x="T4" y="T5"/>
              </a:cxn>
            </a:cxnLst>
            <a:rect l="T9" t="T10" r="T11" b="T12"/>
            <a:pathLst>
              <a:path w="2185" h="133">
                <a:moveTo>
                  <a:pt x="0" y="132"/>
                </a:moveTo>
                <a:lnTo>
                  <a:pt x="2184" y="132"/>
                </a:lnTo>
                <a:lnTo>
                  <a:pt x="218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9" name="Rectangle 31"/>
          <p:cNvSpPr>
            <a:spLocks noGrp="1" noChangeArrowheads="1"/>
          </p:cNvSpPr>
          <p:nvPr>
            <p:ph type="title"/>
          </p:nvPr>
        </p:nvSpPr>
        <p:spPr>
          <a:xfrm>
            <a:off x="742950" y="41275"/>
            <a:ext cx="8420100" cy="901700"/>
          </a:xfrm>
        </p:spPr>
        <p:txBody>
          <a:bodyPr/>
          <a:lstStyle/>
          <a:p>
            <a:r>
              <a:rPr lang="en-US" altLang="zh-TW" sz="5000" smtClean="0"/>
              <a:t>Divide Hardware </a:t>
            </a:r>
            <a:r>
              <a:rPr lang="en-US" altLang="zh-TW" smtClean="0"/>
              <a:t>(Version 1)</a:t>
            </a:r>
          </a:p>
        </p:txBody>
      </p:sp>
      <p:sp>
        <p:nvSpPr>
          <p:cNvPr id="78880" name="Rectangle 32"/>
          <p:cNvSpPr>
            <a:spLocks noGrp="1" noChangeArrowheads="1"/>
          </p:cNvSpPr>
          <p:nvPr>
            <p:ph type="body" idx="1"/>
          </p:nvPr>
        </p:nvSpPr>
        <p:spPr/>
        <p:txBody>
          <a:bodyPr/>
          <a:lstStyle/>
          <a:p>
            <a:r>
              <a:rPr lang="zh-TW" altLang="en-US" smtClean="0"/>
              <a:t>64-</a:t>
            </a:r>
            <a:r>
              <a:rPr lang="en-US" altLang="zh-TW" smtClean="0"/>
              <a:t>bit </a:t>
            </a:r>
            <a:r>
              <a:rPr lang="en-US" altLang="zh-TW" i="1" smtClean="0"/>
              <a:t>Divisor register</a:t>
            </a:r>
            <a:r>
              <a:rPr lang="en-US" altLang="zh-TW" smtClean="0"/>
              <a:t> (initialized with 32-bit divisor in left half), 64-bit ALU, 64-bit </a:t>
            </a:r>
            <a:r>
              <a:rPr lang="en-US" altLang="zh-TW" i="1" smtClean="0"/>
              <a:t>Remainder register</a:t>
            </a:r>
            <a:r>
              <a:rPr lang="en-US" altLang="zh-TW" smtClean="0"/>
              <a:t> (initialized with 64-bit dividend), 32-bit </a:t>
            </a:r>
            <a:r>
              <a:rPr lang="en-US" altLang="zh-TW" i="1" smtClean="0"/>
              <a:t>Quotient register</a:t>
            </a:r>
            <a:endParaRPr lang="en-US" altLang="zh-TW" smtClean="0"/>
          </a:p>
        </p:txBody>
      </p:sp>
      <p:sp>
        <p:nvSpPr>
          <p:cNvPr id="7888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C3EEEB7C-96C9-436E-9B1C-071463A2B87C}" type="slidenum">
              <a:rPr lang="zh-TW" altLang="en-US" sz="1400" smtClean="0">
                <a:latin typeface="Arial" pitchFamily="34" charset="0"/>
              </a:rPr>
              <a:pPr/>
              <a:t>71</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1"/>
          <p:cNvGrpSpPr>
            <a:grpSpLocks/>
          </p:cNvGrpSpPr>
          <p:nvPr/>
        </p:nvGrpSpPr>
        <p:grpSpPr bwMode="auto">
          <a:xfrm>
            <a:off x="3886200" y="4560888"/>
            <a:ext cx="4283075" cy="366712"/>
            <a:chOff x="1761" y="2873"/>
            <a:chExt cx="2491" cy="231"/>
          </a:xfrm>
          <a:solidFill>
            <a:srgbClr val="92D050"/>
          </a:solidFill>
        </p:grpSpPr>
        <p:sp>
          <p:nvSpPr>
            <p:cNvPr id="75812" name="Rectangle 1043"/>
            <p:cNvSpPr>
              <a:spLocks noChangeArrowheads="1"/>
            </p:cNvSpPr>
            <p:nvPr/>
          </p:nvSpPr>
          <p:spPr bwMode="auto">
            <a:xfrm>
              <a:off x="1761" y="2874"/>
              <a:ext cx="2491" cy="190"/>
            </a:xfrm>
            <a:prstGeom prst="rect">
              <a:avLst/>
            </a:prstGeom>
            <a:grpFill/>
            <a:ln w="25400">
              <a:noFill/>
              <a:miter lim="800000"/>
              <a:headEnd/>
              <a:tailEnd/>
            </a:ln>
            <a:extLst/>
          </p:spPr>
          <p:txBody>
            <a:bodyPr wrap="none" anchor="ctr"/>
            <a:lstStyle/>
            <a:p>
              <a:pPr>
                <a:defRPr/>
              </a:pPr>
              <a:endParaRPr lang="zh-TW" altLang="en-US"/>
            </a:p>
          </p:txBody>
        </p:sp>
        <p:sp>
          <p:nvSpPr>
            <p:cNvPr id="75811" name="Rectangle 1042"/>
            <p:cNvSpPr>
              <a:spLocks noChangeArrowheads="1"/>
            </p:cNvSpPr>
            <p:nvPr/>
          </p:nvSpPr>
          <p:spPr bwMode="auto">
            <a:xfrm>
              <a:off x="1785" y="2873"/>
              <a:ext cx="2205" cy="231"/>
            </a:xfrm>
            <a:prstGeom prst="rect">
              <a:avLst/>
            </a:prstGeom>
            <a:noFill/>
            <a:ln w="9525">
              <a:noFill/>
              <a:miter lim="800000"/>
              <a:headEnd/>
              <a:tailEnd/>
            </a:ln>
          </p:spPr>
          <p:txBody>
            <a:bodyPr wrap="none" lIns="92075" tIns="46038" rIns="92075" bIns="46038">
              <a:spAutoFit/>
            </a:bodyPr>
            <a:lstStyle/>
            <a:p>
              <a:pPr>
                <a:defRPr/>
              </a:pPr>
              <a:r>
                <a:rPr kumimoji="1" lang="zh-TW" altLang="en-US" sz="1800" b="1" dirty="0">
                  <a:solidFill>
                    <a:srgbClr val="FFFFFF"/>
                  </a:solidFill>
                  <a:latin typeface="Arial" pitchFamily="34" charset="0"/>
                </a:rPr>
                <a:t>3. </a:t>
              </a:r>
              <a:r>
                <a:rPr kumimoji="1" lang="en-US" altLang="zh-TW" sz="1800" b="1" dirty="0">
                  <a:solidFill>
                    <a:srgbClr val="FFFFFF"/>
                  </a:solidFill>
                  <a:latin typeface="Arial" pitchFamily="34" charset="0"/>
                </a:rPr>
                <a:t>Shift Divisor register right 1 bit</a:t>
              </a:r>
            </a:p>
          </p:txBody>
        </p:sp>
      </p:grpSp>
      <p:sp>
        <p:nvSpPr>
          <p:cNvPr id="79875" name="AutoShape 1052"/>
          <p:cNvSpPr>
            <a:spLocks noChangeArrowheads="1"/>
          </p:cNvSpPr>
          <p:nvPr/>
        </p:nvSpPr>
        <p:spPr bwMode="auto">
          <a:xfrm>
            <a:off x="5689600" y="2038350"/>
            <a:ext cx="1925638" cy="654050"/>
          </a:xfrm>
          <a:prstGeom prst="diamond">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TW" altLang="en-US"/>
          </a:p>
        </p:txBody>
      </p:sp>
      <p:sp>
        <p:nvSpPr>
          <p:cNvPr id="79876" name="Rectangle 1061"/>
          <p:cNvSpPr>
            <a:spLocks noChangeArrowheads="1"/>
          </p:cNvSpPr>
          <p:nvPr/>
        </p:nvSpPr>
        <p:spPr bwMode="auto">
          <a:xfrm>
            <a:off x="5995988" y="5329238"/>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 </a:t>
            </a:r>
            <a:r>
              <a:rPr kumimoji="1" lang="en-US" altLang="zh-TW" sz="1800" b="1">
                <a:solidFill>
                  <a:srgbClr val="000000"/>
                </a:solidFill>
                <a:latin typeface="Arial" pitchFamily="34" charset="0"/>
              </a:rPr>
              <a:t>No: &lt; </a:t>
            </a:r>
            <a:r>
              <a:rPr kumimoji="1" lang="en-US" altLang="zh-TW" sz="1800" b="1">
                <a:solidFill>
                  <a:srgbClr val="FF3300"/>
                </a:solidFill>
                <a:latin typeface="Arial" pitchFamily="34" charset="0"/>
              </a:rPr>
              <a:t>33</a:t>
            </a:r>
            <a:r>
              <a:rPr kumimoji="1" lang="en-US" altLang="zh-TW" sz="1800" b="1">
                <a:solidFill>
                  <a:srgbClr val="000000"/>
                </a:solidFill>
                <a:latin typeface="Arial" pitchFamily="34" charset="0"/>
              </a:rPr>
              <a:t> repetitions</a:t>
            </a:r>
          </a:p>
        </p:txBody>
      </p:sp>
      <p:sp>
        <p:nvSpPr>
          <p:cNvPr id="79877" name="Rectangle 1027"/>
          <p:cNvSpPr>
            <a:spLocks noChangeArrowheads="1"/>
          </p:cNvSpPr>
          <p:nvPr/>
        </p:nvSpPr>
        <p:spPr bwMode="auto">
          <a:xfrm>
            <a:off x="5926138" y="2795588"/>
            <a:ext cx="3636962" cy="1490662"/>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r>
              <a:rPr kumimoji="1" lang="zh-TW" altLang="en-US" sz="1800" b="1">
                <a:solidFill>
                  <a:srgbClr val="FFFFFF"/>
                </a:solidFill>
                <a:latin typeface="Arial" pitchFamily="34" charset="0"/>
              </a:rPr>
              <a:t>2</a:t>
            </a:r>
            <a:r>
              <a:rPr kumimoji="1" lang="en-US" altLang="zh-TW" sz="1800" b="1">
                <a:solidFill>
                  <a:srgbClr val="FFFFFF"/>
                </a:solidFill>
                <a:latin typeface="Arial" pitchFamily="34" charset="0"/>
              </a:rPr>
              <a:t>b. Restore original value by adding Divisor to Remainder, place sum in Remainder, shift Quotient to the left, setting new least significant bit to 0</a:t>
            </a:r>
            <a:endParaRPr lang="zh-TW" altLang="en-US">
              <a:solidFill>
                <a:srgbClr val="FFFFFF"/>
              </a:solidFill>
            </a:endParaRPr>
          </a:p>
        </p:txBody>
      </p:sp>
      <p:sp>
        <p:nvSpPr>
          <p:cNvPr id="7987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441A4322-02FF-42DA-AE8D-CD296653937E}" type="slidenum">
              <a:rPr lang="zh-TW" altLang="en-US" sz="1400" smtClean="0">
                <a:latin typeface="Arial" pitchFamily="34" charset="0"/>
              </a:rPr>
              <a:pPr/>
              <a:t>72</a:t>
            </a:fld>
            <a:endParaRPr lang="zh-TW" altLang="zh-TW" sz="1400" smtClean="0">
              <a:latin typeface="Arial" pitchFamily="34" charset="0"/>
            </a:endParaRPr>
          </a:p>
        </p:txBody>
      </p:sp>
      <p:sp>
        <p:nvSpPr>
          <p:cNvPr id="79879" name="Rectangle 1029"/>
          <p:cNvSpPr>
            <a:spLocks noGrp="1" noChangeArrowheads="1"/>
          </p:cNvSpPr>
          <p:nvPr>
            <p:ph type="title" idx="4294967295"/>
          </p:nvPr>
        </p:nvSpPr>
        <p:spPr>
          <a:xfrm>
            <a:off x="0" y="304800"/>
            <a:ext cx="4870450" cy="885825"/>
          </a:xfrm>
          <a:noFill/>
        </p:spPr>
        <p:txBody>
          <a:bodyPr lIns="92075" tIns="46038" rIns="92075" bIns="46038"/>
          <a:lstStyle/>
          <a:p>
            <a:r>
              <a:rPr lang="en-US" altLang="zh-TW" smtClean="0"/>
              <a:t>Divide Algorithm (Version 1)</a:t>
            </a:r>
          </a:p>
        </p:txBody>
      </p:sp>
      <p:sp>
        <p:nvSpPr>
          <p:cNvPr id="79880" name="Rectangle 1030"/>
          <p:cNvSpPr>
            <a:spLocks noChangeArrowheads="1"/>
          </p:cNvSpPr>
          <p:nvPr/>
        </p:nvSpPr>
        <p:spPr bwMode="auto">
          <a:xfrm>
            <a:off x="5969000" y="1111250"/>
            <a:ext cx="364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9881" name="Rectangle 1032"/>
          <p:cNvSpPr>
            <a:spLocks noChangeArrowheads="1"/>
          </p:cNvSpPr>
          <p:nvPr/>
        </p:nvSpPr>
        <p:spPr bwMode="auto">
          <a:xfrm>
            <a:off x="6016625" y="2003425"/>
            <a:ext cx="13779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90000"/>
              </a:lnSpc>
            </a:pPr>
            <a:r>
              <a:rPr kumimoji="1" lang="en-US" altLang="zh-TW" sz="1800" b="1">
                <a:solidFill>
                  <a:srgbClr val="FFFFFF"/>
                </a:solidFill>
                <a:latin typeface="Arial" pitchFamily="34" charset="0"/>
              </a:rPr>
              <a:t>Test</a:t>
            </a:r>
            <a:r>
              <a:rPr kumimoji="1" lang="en-US" altLang="zh-TW" sz="1800" b="1">
                <a:solidFill>
                  <a:srgbClr val="000000"/>
                </a:solidFill>
                <a:latin typeface="Arial" pitchFamily="34" charset="0"/>
              </a:rPr>
              <a:t> </a:t>
            </a:r>
            <a:br>
              <a:rPr kumimoji="1" lang="en-US" altLang="zh-TW" sz="1800" b="1">
                <a:solidFill>
                  <a:srgbClr val="000000"/>
                </a:solidFill>
                <a:latin typeface="Arial" pitchFamily="34" charset="0"/>
              </a:rPr>
            </a:br>
            <a:r>
              <a:rPr kumimoji="1" lang="en-US" altLang="zh-TW" sz="1800" b="1">
                <a:solidFill>
                  <a:srgbClr val="FFFFFF"/>
                </a:solidFill>
                <a:latin typeface="Arial" pitchFamily="34" charset="0"/>
              </a:rPr>
              <a:t>Remainder</a:t>
            </a:r>
          </a:p>
        </p:txBody>
      </p:sp>
      <p:sp>
        <p:nvSpPr>
          <p:cNvPr id="79882" name="Rectangle 1033"/>
          <p:cNvSpPr>
            <a:spLocks noChangeArrowheads="1"/>
          </p:cNvSpPr>
          <p:nvPr/>
        </p:nvSpPr>
        <p:spPr bwMode="auto">
          <a:xfrm>
            <a:off x="7623175" y="19573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Remainder &lt; 0</a:t>
            </a:r>
          </a:p>
        </p:txBody>
      </p:sp>
      <p:sp>
        <p:nvSpPr>
          <p:cNvPr id="79883" name="Rectangle 1034"/>
          <p:cNvSpPr>
            <a:spLocks noChangeArrowheads="1"/>
          </p:cNvSpPr>
          <p:nvPr/>
        </p:nvSpPr>
        <p:spPr bwMode="auto">
          <a:xfrm>
            <a:off x="3883025" y="1979613"/>
            <a:ext cx="189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Remainder </a:t>
            </a:r>
            <a:r>
              <a:rPr kumimoji="1" lang="en-US" altLang="zh-TW" sz="1800" b="1">
                <a:solidFill>
                  <a:srgbClr val="000000"/>
                </a:solidFill>
                <a:latin typeface="Arial" pitchFamily="34" charset="0"/>
                <a:sym typeface="Symbol" pitchFamily="18" charset="2"/>
              </a:rPr>
              <a:t> </a:t>
            </a:r>
            <a:r>
              <a:rPr kumimoji="1" lang="en-US" altLang="zh-TW" sz="1800" b="1">
                <a:solidFill>
                  <a:srgbClr val="000000"/>
                </a:solidFill>
                <a:latin typeface="Arial" pitchFamily="34" charset="0"/>
              </a:rPr>
              <a:t>0</a:t>
            </a:r>
          </a:p>
        </p:txBody>
      </p:sp>
      <p:sp>
        <p:nvSpPr>
          <p:cNvPr id="79884" name="Rectangle 1036"/>
          <p:cNvSpPr>
            <a:spLocks noChangeArrowheads="1"/>
          </p:cNvSpPr>
          <p:nvPr/>
        </p:nvSpPr>
        <p:spPr bwMode="auto">
          <a:xfrm>
            <a:off x="5143500" y="855663"/>
            <a:ext cx="3879850" cy="92392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FFFFFF"/>
                </a:solidFill>
                <a:latin typeface="Arial" pitchFamily="34" charset="0"/>
              </a:rPr>
              <a:t>1. </a:t>
            </a:r>
            <a:r>
              <a:rPr kumimoji="1" lang="en-US" altLang="zh-TW" sz="1800" b="1">
                <a:solidFill>
                  <a:srgbClr val="FFFFFF"/>
                </a:solidFill>
                <a:latin typeface="Arial" pitchFamily="34" charset="0"/>
              </a:rPr>
              <a:t>Subtract Divisor register from</a:t>
            </a:r>
          </a:p>
          <a:p>
            <a:r>
              <a:rPr kumimoji="1" lang="en-US" altLang="zh-TW" sz="1800" b="1">
                <a:solidFill>
                  <a:srgbClr val="FFFFFF"/>
                </a:solidFill>
                <a:latin typeface="Arial" pitchFamily="34" charset="0"/>
              </a:rPr>
              <a:t>Remainder register, and place the</a:t>
            </a:r>
          </a:p>
          <a:p>
            <a:r>
              <a:rPr kumimoji="1" lang="en-US" altLang="zh-TW" sz="1800" b="1">
                <a:solidFill>
                  <a:srgbClr val="FFFFFF"/>
                </a:solidFill>
                <a:latin typeface="Arial" pitchFamily="34" charset="0"/>
              </a:rPr>
              <a:t>result in Remainder register</a:t>
            </a:r>
          </a:p>
        </p:txBody>
      </p:sp>
      <p:sp>
        <p:nvSpPr>
          <p:cNvPr id="79885" name="Rectangle 1037"/>
          <p:cNvSpPr>
            <a:spLocks noChangeArrowheads="1"/>
          </p:cNvSpPr>
          <p:nvPr/>
        </p:nvSpPr>
        <p:spPr bwMode="auto">
          <a:xfrm>
            <a:off x="5172075" y="852488"/>
            <a:ext cx="4348163"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9886" name="Rectangle 1040"/>
          <p:cNvSpPr>
            <a:spLocks noChangeArrowheads="1"/>
          </p:cNvSpPr>
          <p:nvPr/>
        </p:nvSpPr>
        <p:spPr bwMode="auto">
          <a:xfrm>
            <a:off x="3571875" y="2916238"/>
            <a:ext cx="2187575" cy="1216025"/>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r>
              <a:rPr kumimoji="1" lang="zh-TW" altLang="en-US" sz="1800" b="1">
                <a:solidFill>
                  <a:srgbClr val="FFFFFF"/>
                </a:solidFill>
                <a:latin typeface="Arial" pitchFamily="34" charset="0"/>
              </a:rPr>
              <a:t>2</a:t>
            </a:r>
            <a:r>
              <a:rPr kumimoji="1" lang="en-US" altLang="zh-TW" sz="1800" b="1">
                <a:solidFill>
                  <a:srgbClr val="FFFFFF"/>
                </a:solidFill>
                <a:latin typeface="Arial" pitchFamily="34" charset="0"/>
              </a:rPr>
              <a:t>a. Shift Quotient register to left, setting new rightmost bit to 1</a:t>
            </a:r>
            <a:endParaRPr lang="zh-TW" altLang="en-US">
              <a:solidFill>
                <a:srgbClr val="FFFFFF"/>
              </a:solidFill>
            </a:endParaRPr>
          </a:p>
        </p:txBody>
      </p:sp>
      <p:grpSp>
        <p:nvGrpSpPr>
          <p:cNvPr id="3" name="Group 1045"/>
          <p:cNvGrpSpPr>
            <a:grpSpLocks/>
          </p:cNvGrpSpPr>
          <p:nvPr/>
        </p:nvGrpSpPr>
        <p:grpSpPr bwMode="auto">
          <a:xfrm>
            <a:off x="4386263" y="6318250"/>
            <a:ext cx="1089025" cy="412750"/>
            <a:chOff x="2550" y="3980"/>
            <a:chExt cx="634" cy="260"/>
          </a:xfrm>
          <a:solidFill>
            <a:srgbClr val="92D050"/>
          </a:solidFill>
        </p:grpSpPr>
        <p:sp>
          <p:nvSpPr>
            <p:cNvPr id="75809" name="AutoShape 1046"/>
            <p:cNvSpPr>
              <a:spLocks noChangeArrowheads="1"/>
            </p:cNvSpPr>
            <p:nvPr/>
          </p:nvSpPr>
          <p:spPr bwMode="auto">
            <a:xfrm>
              <a:off x="2550" y="3980"/>
              <a:ext cx="634" cy="224"/>
            </a:xfrm>
            <a:prstGeom prst="roundRect">
              <a:avLst>
                <a:gd name="adj" fmla="val 46292"/>
              </a:avLst>
            </a:prstGeom>
            <a:grpFill/>
            <a:ln w="25400">
              <a:noFill/>
              <a:round/>
              <a:headEnd/>
              <a:tailEnd/>
            </a:ln>
            <a:extLst/>
          </p:spPr>
          <p:txBody>
            <a:bodyPr wrap="none" anchor="ctr"/>
            <a:lstStyle/>
            <a:p>
              <a:pPr>
                <a:defRPr/>
              </a:pPr>
              <a:endParaRPr lang="zh-TW" altLang="en-US"/>
            </a:p>
          </p:txBody>
        </p:sp>
        <p:sp>
          <p:nvSpPr>
            <p:cNvPr id="75810" name="Rectangle 1047"/>
            <p:cNvSpPr>
              <a:spLocks noChangeArrowheads="1"/>
            </p:cNvSpPr>
            <p:nvPr/>
          </p:nvSpPr>
          <p:spPr bwMode="auto">
            <a:xfrm>
              <a:off x="2672" y="4007"/>
              <a:ext cx="444" cy="233"/>
            </a:xfrm>
            <a:prstGeom prst="rect">
              <a:avLst/>
            </a:prstGeom>
            <a:noFill/>
            <a:ln w="9525">
              <a:noFill/>
              <a:miter lim="800000"/>
              <a:headEnd/>
              <a:tailEnd/>
            </a:ln>
          </p:spPr>
          <p:txBody>
            <a:bodyPr wrap="none" lIns="92075" tIns="46038" rIns="92075" bIns="46038">
              <a:spAutoFit/>
            </a:bodyPr>
            <a:lstStyle/>
            <a:p>
              <a:pPr>
                <a:defRPr/>
              </a:pPr>
              <a:r>
                <a:rPr kumimoji="1" lang="en-US" altLang="zh-TW" sz="1800" b="1" dirty="0">
                  <a:solidFill>
                    <a:srgbClr val="FFFFFF"/>
                  </a:solidFill>
                  <a:latin typeface="Arial" pitchFamily="34" charset="0"/>
                </a:rPr>
                <a:t>Done</a:t>
              </a:r>
            </a:p>
          </p:txBody>
        </p:sp>
      </p:grpSp>
      <p:sp>
        <p:nvSpPr>
          <p:cNvPr id="79888" name="Rectangle 1048"/>
          <p:cNvSpPr>
            <a:spLocks noChangeArrowheads="1"/>
          </p:cNvSpPr>
          <p:nvPr/>
        </p:nvSpPr>
        <p:spPr bwMode="auto">
          <a:xfrm>
            <a:off x="6527800" y="5600700"/>
            <a:ext cx="854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9889" name="Rectangle 1049"/>
          <p:cNvSpPr>
            <a:spLocks noChangeArrowheads="1"/>
          </p:cNvSpPr>
          <p:nvPr/>
        </p:nvSpPr>
        <p:spPr bwMode="auto">
          <a:xfrm>
            <a:off x="5294313" y="5957888"/>
            <a:ext cx="2468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 </a:t>
            </a:r>
            <a:r>
              <a:rPr kumimoji="1" lang="en-US" altLang="zh-TW" sz="1800" b="1">
                <a:solidFill>
                  <a:srgbClr val="000000"/>
                </a:solidFill>
                <a:latin typeface="Arial" pitchFamily="34" charset="0"/>
              </a:rPr>
              <a:t>Yes: </a:t>
            </a:r>
            <a:r>
              <a:rPr kumimoji="1" lang="en-US" altLang="zh-TW" sz="1800" b="1">
                <a:solidFill>
                  <a:srgbClr val="FF3300"/>
                </a:solidFill>
                <a:latin typeface="Arial" pitchFamily="34" charset="0"/>
              </a:rPr>
              <a:t>33</a:t>
            </a:r>
            <a:r>
              <a:rPr kumimoji="1" lang="en-US" altLang="zh-TW" sz="1800" b="1">
                <a:solidFill>
                  <a:srgbClr val="000000"/>
                </a:solidFill>
                <a:latin typeface="Arial" pitchFamily="34" charset="0"/>
              </a:rPr>
              <a:t> repetitions</a:t>
            </a:r>
          </a:p>
        </p:txBody>
      </p:sp>
      <p:sp>
        <p:nvSpPr>
          <p:cNvPr id="79890" name="AutoShape 1050"/>
          <p:cNvSpPr>
            <a:spLocks noChangeArrowheads="1"/>
          </p:cNvSpPr>
          <p:nvPr/>
        </p:nvSpPr>
        <p:spPr bwMode="auto">
          <a:xfrm>
            <a:off x="5256213" y="127000"/>
            <a:ext cx="4140200" cy="317500"/>
          </a:xfrm>
          <a:prstGeom prst="roundRect">
            <a:avLst>
              <a:gd name="adj" fmla="val 43597"/>
            </a:avLst>
          </a:prstGeom>
          <a:solidFill>
            <a:srgbClr val="92D05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TW" altLang="en-US"/>
          </a:p>
        </p:txBody>
      </p:sp>
      <p:sp>
        <p:nvSpPr>
          <p:cNvPr id="79891" name="Rectangle 1051"/>
          <p:cNvSpPr>
            <a:spLocks noChangeArrowheads="1"/>
          </p:cNvSpPr>
          <p:nvPr/>
        </p:nvSpPr>
        <p:spPr bwMode="auto">
          <a:xfrm>
            <a:off x="5200650" y="142875"/>
            <a:ext cx="4019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FFFFFF"/>
                </a:solidFill>
                <a:latin typeface="Arial" pitchFamily="34" charset="0"/>
              </a:rPr>
              <a:t>Start: Place Dividend in Remainder</a:t>
            </a:r>
          </a:p>
        </p:txBody>
      </p:sp>
      <p:sp>
        <p:nvSpPr>
          <p:cNvPr id="79892" name="Line 1053"/>
          <p:cNvSpPr>
            <a:spLocks noChangeShapeType="1"/>
          </p:cNvSpPr>
          <p:nvPr/>
        </p:nvSpPr>
        <p:spPr bwMode="auto">
          <a:xfrm>
            <a:off x="6665913" y="1744663"/>
            <a:ext cx="1587" cy="19843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893" name="Freeform 1054"/>
          <p:cNvSpPr>
            <a:spLocks/>
          </p:cNvSpPr>
          <p:nvPr/>
        </p:nvSpPr>
        <p:spPr bwMode="auto">
          <a:xfrm>
            <a:off x="7594600" y="2366963"/>
            <a:ext cx="769938" cy="396875"/>
          </a:xfrm>
          <a:custGeom>
            <a:avLst/>
            <a:gdLst>
              <a:gd name="T0" fmla="*/ 0 w 445"/>
              <a:gd name="T1" fmla="*/ 0 h 289"/>
              <a:gd name="T2" fmla="*/ 2147483647 w 445"/>
              <a:gd name="T3" fmla="*/ 0 h 289"/>
              <a:gd name="T4" fmla="*/ 2147483647 w 445"/>
              <a:gd name="T5" fmla="*/ 2147483647 h 289"/>
              <a:gd name="T6" fmla="*/ 0 60000 65536"/>
              <a:gd name="T7" fmla="*/ 0 60000 65536"/>
              <a:gd name="T8" fmla="*/ 0 60000 65536"/>
              <a:gd name="T9" fmla="*/ 0 w 445"/>
              <a:gd name="T10" fmla="*/ 0 h 289"/>
              <a:gd name="T11" fmla="*/ 445 w 445"/>
              <a:gd name="T12" fmla="*/ 289 h 289"/>
            </a:gdLst>
            <a:ahLst/>
            <a:cxnLst>
              <a:cxn ang="T6">
                <a:pos x="T0" y="T1"/>
              </a:cxn>
              <a:cxn ang="T7">
                <a:pos x="T2" y="T3"/>
              </a:cxn>
              <a:cxn ang="T8">
                <a:pos x="T4" y="T5"/>
              </a:cxn>
            </a:cxnLst>
            <a:rect l="T9" t="T10" r="T11" b="T12"/>
            <a:pathLst>
              <a:path w="445" h="289">
                <a:moveTo>
                  <a:pt x="0" y="0"/>
                </a:moveTo>
                <a:lnTo>
                  <a:pt x="444" y="0"/>
                </a:lnTo>
                <a:lnTo>
                  <a:pt x="444" y="28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894" name="Freeform 1055"/>
          <p:cNvSpPr>
            <a:spLocks/>
          </p:cNvSpPr>
          <p:nvPr/>
        </p:nvSpPr>
        <p:spPr bwMode="auto">
          <a:xfrm>
            <a:off x="4383088" y="2387600"/>
            <a:ext cx="1335087" cy="547688"/>
          </a:xfrm>
          <a:custGeom>
            <a:avLst/>
            <a:gdLst>
              <a:gd name="T0" fmla="*/ 2147483647 w 1429"/>
              <a:gd name="T1" fmla="*/ 0 h 301"/>
              <a:gd name="T2" fmla="*/ 0 w 1429"/>
              <a:gd name="T3" fmla="*/ 0 h 301"/>
              <a:gd name="T4" fmla="*/ 0 w 1429"/>
              <a:gd name="T5" fmla="*/ 2147483647 h 301"/>
              <a:gd name="T6" fmla="*/ 0 60000 65536"/>
              <a:gd name="T7" fmla="*/ 0 60000 65536"/>
              <a:gd name="T8" fmla="*/ 0 60000 65536"/>
              <a:gd name="T9" fmla="*/ 0 w 1429"/>
              <a:gd name="T10" fmla="*/ 0 h 301"/>
              <a:gd name="T11" fmla="*/ 1429 w 1429"/>
              <a:gd name="T12" fmla="*/ 301 h 301"/>
            </a:gdLst>
            <a:ahLst/>
            <a:cxnLst>
              <a:cxn ang="T6">
                <a:pos x="T0" y="T1"/>
              </a:cxn>
              <a:cxn ang="T7">
                <a:pos x="T2" y="T3"/>
              </a:cxn>
              <a:cxn ang="T8">
                <a:pos x="T4" y="T5"/>
              </a:cxn>
            </a:cxnLst>
            <a:rect l="T9" t="T10" r="T11" b="T12"/>
            <a:pathLst>
              <a:path w="1429" h="301">
                <a:moveTo>
                  <a:pt x="1428" y="0"/>
                </a:moveTo>
                <a:lnTo>
                  <a:pt x="0" y="0"/>
                </a:lnTo>
                <a:lnTo>
                  <a:pt x="0" y="30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79895" name="Group 1056"/>
          <p:cNvGrpSpPr>
            <a:grpSpLocks/>
          </p:cNvGrpSpPr>
          <p:nvPr/>
        </p:nvGrpSpPr>
        <p:grpSpPr bwMode="auto">
          <a:xfrm>
            <a:off x="3956050" y="5289550"/>
            <a:ext cx="1911350" cy="755650"/>
            <a:chOff x="2300" y="3332"/>
            <a:chExt cx="1112" cy="476"/>
          </a:xfrm>
        </p:grpSpPr>
        <p:sp>
          <p:nvSpPr>
            <p:cNvPr id="79903" name="AutoShape 1058"/>
            <p:cNvSpPr>
              <a:spLocks noChangeArrowheads="1"/>
            </p:cNvSpPr>
            <p:nvPr/>
          </p:nvSpPr>
          <p:spPr bwMode="auto">
            <a:xfrm>
              <a:off x="2300" y="3332"/>
              <a:ext cx="1112" cy="476"/>
            </a:xfrm>
            <a:prstGeom prst="diamond">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TW" altLang="en-US"/>
            </a:p>
          </p:txBody>
        </p:sp>
        <p:sp>
          <p:nvSpPr>
            <p:cNvPr id="79904" name="Rectangle 1057"/>
            <p:cNvSpPr>
              <a:spLocks noChangeArrowheads="1"/>
            </p:cNvSpPr>
            <p:nvPr/>
          </p:nvSpPr>
          <p:spPr bwMode="auto">
            <a:xfrm>
              <a:off x="2500" y="3355"/>
              <a:ext cx="802"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90000"/>
                </a:lnSpc>
              </a:pPr>
              <a:r>
                <a:rPr kumimoji="1" lang="zh-TW" altLang="en-US" sz="1800" b="1">
                  <a:solidFill>
                    <a:srgbClr val="FF3300"/>
                  </a:solidFill>
                  <a:latin typeface="Arial" pitchFamily="34" charset="0"/>
                </a:rPr>
                <a:t>33</a:t>
              </a:r>
              <a:r>
                <a:rPr kumimoji="1" lang="en-US" altLang="zh-TW" sz="1800" b="1">
                  <a:solidFill>
                    <a:srgbClr val="FF3300"/>
                  </a:solidFill>
                  <a:latin typeface="Arial" pitchFamily="34" charset="0"/>
                </a:rPr>
                <a:t>rd</a:t>
              </a:r>
              <a:endParaRPr kumimoji="1" lang="en-US" altLang="zh-TW" sz="1800" b="1">
                <a:solidFill>
                  <a:srgbClr val="000000"/>
                </a:solidFill>
                <a:latin typeface="Arial" pitchFamily="34" charset="0"/>
              </a:endParaRPr>
            </a:p>
            <a:p>
              <a:pPr algn="ctr">
                <a:lnSpc>
                  <a:spcPct val="90000"/>
                </a:lnSpc>
              </a:pPr>
              <a:r>
                <a:rPr kumimoji="1" lang="en-US" altLang="zh-TW" sz="1800" b="1">
                  <a:solidFill>
                    <a:srgbClr val="FFFFFF"/>
                  </a:solidFill>
                  <a:latin typeface="Arial" pitchFamily="34" charset="0"/>
                </a:rPr>
                <a:t>repetition?</a:t>
              </a:r>
            </a:p>
          </p:txBody>
        </p:sp>
      </p:grpSp>
      <p:sp>
        <p:nvSpPr>
          <p:cNvPr id="79896" name="Line 1059"/>
          <p:cNvSpPr>
            <a:spLocks noChangeShapeType="1"/>
          </p:cNvSpPr>
          <p:nvPr/>
        </p:nvSpPr>
        <p:spPr bwMode="auto">
          <a:xfrm>
            <a:off x="4953000" y="4876800"/>
            <a:ext cx="0" cy="457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897" name="Line 1060"/>
          <p:cNvSpPr>
            <a:spLocks noChangeShapeType="1"/>
          </p:cNvSpPr>
          <p:nvPr/>
        </p:nvSpPr>
        <p:spPr bwMode="auto">
          <a:xfrm>
            <a:off x="4932363" y="6076950"/>
            <a:ext cx="0" cy="228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898" name="Line 1062"/>
          <p:cNvSpPr>
            <a:spLocks noChangeShapeType="1"/>
          </p:cNvSpPr>
          <p:nvPr/>
        </p:nvSpPr>
        <p:spPr bwMode="auto">
          <a:xfrm>
            <a:off x="6665913" y="495300"/>
            <a:ext cx="0" cy="3429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899" name="Freeform 1063"/>
          <p:cNvSpPr>
            <a:spLocks/>
          </p:cNvSpPr>
          <p:nvPr/>
        </p:nvSpPr>
        <p:spPr bwMode="auto">
          <a:xfrm>
            <a:off x="5861050" y="628650"/>
            <a:ext cx="3902075" cy="5049838"/>
          </a:xfrm>
          <a:custGeom>
            <a:avLst/>
            <a:gdLst>
              <a:gd name="T0" fmla="*/ 0 w 2269"/>
              <a:gd name="T1" fmla="*/ 2147483647 h 3181"/>
              <a:gd name="T2" fmla="*/ 2147483647 w 2269"/>
              <a:gd name="T3" fmla="*/ 2147483647 h 3181"/>
              <a:gd name="T4" fmla="*/ 2147483647 w 2269"/>
              <a:gd name="T5" fmla="*/ 0 h 3181"/>
              <a:gd name="T6" fmla="*/ 2147483647 w 2269"/>
              <a:gd name="T7" fmla="*/ 0 h 3181"/>
              <a:gd name="T8" fmla="*/ 0 60000 65536"/>
              <a:gd name="T9" fmla="*/ 0 60000 65536"/>
              <a:gd name="T10" fmla="*/ 0 60000 65536"/>
              <a:gd name="T11" fmla="*/ 0 60000 65536"/>
              <a:gd name="T12" fmla="*/ 0 w 2269"/>
              <a:gd name="T13" fmla="*/ 0 h 3181"/>
              <a:gd name="T14" fmla="*/ 2269 w 2269"/>
              <a:gd name="T15" fmla="*/ 3181 h 3181"/>
            </a:gdLst>
            <a:ahLst/>
            <a:cxnLst>
              <a:cxn ang="T8">
                <a:pos x="T0" y="T1"/>
              </a:cxn>
              <a:cxn ang="T9">
                <a:pos x="T2" y="T3"/>
              </a:cxn>
              <a:cxn ang="T10">
                <a:pos x="T4" y="T5"/>
              </a:cxn>
              <a:cxn ang="T11">
                <a:pos x="T6" y="T7"/>
              </a:cxn>
            </a:cxnLst>
            <a:rect l="T12" t="T13" r="T14" b="T15"/>
            <a:pathLst>
              <a:path w="2269" h="3181">
                <a:moveTo>
                  <a:pt x="0" y="3180"/>
                </a:moveTo>
                <a:lnTo>
                  <a:pt x="2268" y="3180"/>
                </a:lnTo>
                <a:lnTo>
                  <a:pt x="2268" y="0"/>
                </a:lnTo>
                <a:lnTo>
                  <a:pt x="492"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900" name="Freeform 1064"/>
          <p:cNvSpPr>
            <a:spLocks/>
          </p:cNvSpPr>
          <p:nvPr/>
        </p:nvSpPr>
        <p:spPr bwMode="auto">
          <a:xfrm>
            <a:off x="6748463" y="4324350"/>
            <a:ext cx="1587" cy="249238"/>
          </a:xfrm>
          <a:custGeom>
            <a:avLst/>
            <a:gdLst>
              <a:gd name="T0" fmla="*/ 0 w 1"/>
              <a:gd name="T1" fmla="*/ 0 h 157"/>
              <a:gd name="T2" fmla="*/ 0 w 1"/>
              <a:gd name="T3" fmla="*/ 2147483647 h 157"/>
              <a:gd name="T4" fmla="*/ 0 60000 65536"/>
              <a:gd name="T5" fmla="*/ 0 60000 65536"/>
              <a:gd name="T6" fmla="*/ 0 w 1"/>
              <a:gd name="T7" fmla="*/ 0 h 157"/>
              <a:gd name="T8" fmla="*/ 1 w 1"/>
              <a:gd name="T9" fmla="*/ 157 h 157"/>
            </a:gdLst>
            <a:ahLst/>
            <a:cxnLst>
              <a:cxn ang="T4">
                <a:pos x="T0" y="T1"/>
              </a:cxn>
              <a:cxn ang="T5">
                <a:pos x="T2" y="T3"/>
              </a:cxn>
            </a:cxnLst>
            <a:rect l="T6" t="T7" r="T8" b="T9"/>
            <a:pathLst>
              <a:path w="1" h="157">
                <a:moveTo>
                  <a:pt x="0" y="0"/>
                </a:moveTo>
                <a:lnTo>
                  <a:pt x="0" y="156"/>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901" name="Freeform 1065"/>
          <p:cNvSpPr>
            <a:spLocks/>
          </p:cNvSpPr>
          <p:nvPr/>
        </p:nvSpPr>
        <p:spPr bwMode="auto">
          <a:xfrm flipH="1">
            <a:off x="4503738" y="4103688"/>
            <a:ext cx="42862" cy="469900"/>
          </a:xfrm>
          <a:custGeom>
            <a:avLst/>
            <a:gdLst>
              <a:gd name="T0" fmla="*/ 0 w 1"/>
              <a:gd name="T1" fmla="*/ 0 h 157"/>
              <a:gd name="T2" fmla="*/ 0 w 1"/>
              <a:gd name="T3" fmla="*/ 2147483647 h 157"/>
              <a:gd name="T4" fmla="*/ 0 60000 65536"/>
              <a:gd name="T5" fmla="*/ 0 60000 65536"/>
              <a:gd name="T6" fmla="*/ 0 w 1"/>
              <a:gd name="T7" fmla="*/ 0 h 157"/>
              <a:gd name="T8" fmla="*/ 1 w 1"/>
              <a:gd name="T9" fmla="*/ 157 h 157"/>
            </a:gdLst>
            <a:ahLst/>
            <a:cxnLst>
              <a:cxn ang="T4">
                <a:pos x="T0" y="T1"/>
              </a:cxn>
              <a:cxn ang="T5">
                <a:pos x="T2" y="T3"/>
              </a:cxn>
            </a:cxnLst>
            <a:rect l="T6" t="T7" r="T8" b="T9"/>
            <a:pathLst>
              <a:path w="1" h="157">
                <a:moveTo>
                  <a:pt x="0" y="0"/>
                </a:moveTo>
                <a:lnTo>
                  <a:pt x="0" y="156"/>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33194" name="Rectangle 1066"/>
          <p:cNvSpPr>
            <a:spLocks noChangeArrowheads="1"/>
          </p:cNvSpPr>
          <p:nvPr/>
        </p:nvSpPr>
        <p:spPr bwMode="auto">
          <a:xfrm>
            <a:off x="90488" y="1233488"/>
            <a:ext cx="37338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15000"/>
              </a:spcBef>
              <a:buClr>
                <a:schemeClr val="folHlink"/>
              </a:buClr>
              <a:buSzPct val="75000"/>
              <a:buFont typeface="Wingdings" pitchFamily="2" charset="2"/>
              <a:buNone/>
              <a:tabLst>
                <a:tab pos="1028700" algn="l"/>
                <a:tab pos="2914650" algn="l"/>
              </a:tabLst>
            </a:pPr>
            <a:r>
              <a:rPr lang="en-US" altLang="zh-TW" b="1"/>
              <a:t>0111 /  0010</a:t>
            </a:r>
          </a:p>
          <a:p>
            <a:pPr>
              <a:lnSpc>
                <a:spcPct val="90000"/>
              </a:lnSpc>
              <a:spcBef>
                <a:spcPct val="15000"/>
              </a:spcBef>
              <a:buClr>
                <a:schemeClr val="folHlink"/>
              </a:buClr>
              <a:buSzPct val="75000"/>
              <a:buFont typeface="Wingdings" pitchFamily="2" charset="2"/>
              <a:buNone/>
              <a:tabLst>
                <a:tab pos="1028700" algn="l"/>
                <a:tab pos="2914650" algn="l"/>
              </a:tabLst>
            </a:pPr>
            <a:r>
              <a:rPr lang="en-US" altLang="zh-TW" sz="2000" b="1">
                <a:latin typeface="Century Gothic" pitchFamily="34" charset="0"/>
                <a:ea typeface="標楷體" pitchFamily="65" charset="-120"/>
              </a:rPr>
              <a:t>Quot. Divisor        Rem.</a:t>
            </a:r>
          </a:p>
          <a:p>
            <a:pPr>
              <a:lnSpc>
                <a:spcPct val="90000"/>
              </a:lnSpc>
              <a:spcBef>
                <a:spcPct val="15000"/>
              </a:spcBef>
              <a:buClr>
                <a:schemeClr val="folHlink"/>
              </a:buClr>
              <a:buSzPct val="75000"/>
              <a:buFont typeface="Wingdings" pitchFamily="2" charset="2"/>
              <a:buNone/>
              <a:tabLst>
                <a:tab pos="1028700" algn="l"/>
                <a:tab pos="2914650" algn="l"/>
              </a:tabLst>
            </a:pPr>
            <a:r>
              <a:rPr lang="en-US" altLang="zh-TW" sz="2000" b="1">
                <a:latin typeface="Courier New" pitchFamily="49" charset="0"/>
                <a:ea typeface="標楷體" pitchFamily="65" charset="-120"/>
              </a:rPr>
              <a:t>0000 </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0000 </a:t>
            </a:r>
            <a:r>
              <a:rPr lang="en-US" altLang="zh-TW" sz="2000" b="1" u="sng">
                <a:latin typeface="Courier New" pitchFamily="49" charset="0"/>
                <a:ea typeface="標楷體" pitchFamily="65" charset="-120"/>
              </a:rPr>
              <a:t>00000111</a:t>
            </a:r>
            <a:r>
              <a:rPr lang="en-US" altLang="zh-TW" sz="2000" b="1">
                <a:latin typeface="Courier New" pitchFamily="49" charset="0"/>
                <a:ea typeface="標楷體" pitchFamily="65" charset="-120"/>
              </a:rPr>
              <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11100111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000</a:t>
            </a:r>
            <a:r>
              <a:rPr lang="en-US" altLang="zh-TW" sz="2000" b="1">
                <a:solidFill>
                  <a:schemeClr val="accent2"/>
                </a:solidFill>
                <a:latin typeface="Courier New" pitchFamily="49" charset="0"/>
                <a:ea typeface="標楷體" pitchFamily="65" charset="-120"/>
              </a:rPr>
              <a:t>0</a:t>
            </a:r>
            <a:r>
              <a:rPr lang="en-US" altLang="zh-TW" sz="2000" b="1">
                <a:latin typeface="Courier New" pitchFamily="49" charset="0"/>
                <a:ea typeface="標楷體" pitchFamily="65" charset="-120"/>
              </a:rPr>
              <a:t> 0</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000 00000111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11110111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00</a:t>
            </a:r>
            <a:r>
              <a:rPr lang="en-US" altLang="zh-TW" sz="2000" b="1">
                <a:solidFill>
                  <a:schemeClr val="accent2"/>
                </a:solidFill>
                <a:latin typeface="Courier New" pitchFamily="49" charset="0"/>
                <a:ea typeface="標楷體" pitchFamily="65" charset="-120"/>
              </a:rPr>
              <a:t>00</a:t>
            </a:r>
            <a:r>
              <a:rPr lang="en-US" altLang="zh-TW" sz="2000" b="1">
                <a:latin typeface="Courier New" pitchFamily="49" charset="0"/>
                <a:ea typeface="標楷體" pitchFamily="65" charset="-120"/>
              </a:rPr>
              <a:t> 00</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00 00000111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11111111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0</a:t>
            </a:r>
            <a:r>
              <a:rPr lang="en-US" altLang="zh-TW" sz="2000" b="1">
                <a:solidFill>
                  <a:schemeClr val="accent2"/>
                </a:solidFill>
                <a:latin typeface="Courier New" pitchFamily="49" charset="0"/>
                <a:ea typeface="標楷體" pitchFamily="65" charset="-120"/>
              </a:rPr>
              <a:t>000</a:t>
            </a:r>
            <a:r>
              <a:rPr lang="en-US" altLang="zh-TW" sz="2000" b="1">
                <a:latin typeface="Courier New" pitchFamily="49" charset="0"/>
                <a:ea typeface="標楷體" pitchFamily="65" charset="-120"/>
              </a:rPr>
              <a:t> 000</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0 00000111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00000011</a:t>
            </a:r>
            <a:br>
              <a:rPr lang="en-US" altLang="zh-TW" sz="2000" b="1">
                <a:latin typeface="Courier New" pitchFamily="49" charset="0"/>
                <a:ea typeface="標楷體" pitchFamily="65" charset="-120"/>
              </a:rPr>
            </a:br>
            <a:r>
              <a:rPr lang="en-US" altLang="zh-TW" sz="2000" b="1">
                <a:solidFill>
                  <a:schemeClr val="accent2"/>
                </a:solidFill>
                <a:latin typeface="Courier New" pitchFamily="49" charset="0"/>
                <a:ea typeface="標楷體" pitchFamily="65" charset="-120"/>
              </a:rPr>
              <a:t>0001</a:t>
            </a:r>
            <a:r>
              <a:rPr lang="en-US" altLang="zh-TW" sz="2000" b="1">
                <a:latin typeface="Courier New" pitchFamily="49" charset="0"/>
                <a:ea typeface="標楷體" pitchFamily="65" charset="-120"/>
              </a:rPr>
              <a:t>          00000011</a:t>
            </a:r>
            <a:br>
              <a:rPr lang="en-US" altLang="zh-TW" sz="2000" b="1">
                <a:latin typeface="Courier New" pitchFamily="49" charset="0"/>
                <a:ea typeface="標楷體" pitchFamily="65" charset="-120"/>
              </a:rPr>
            </a:br>
            <a:r>
              <a:rPr lang="en-US" altLang="zh-TW" sz="2000" b="1">
                <a:solidFill>
                  <a:schemeClr val="accent2"/>
                </a:solidFill>
                <a:latin typeface="Courier New" pitchFamily="49" charset="0"/>
                <a:ea typeface="標楷體" pitchFamily="65" charset="-120"/>
              </a:rPr>
              <a:t>0001</a:t>
            </a:r>
            <a:r>
              <a:rPr lang="en-US" altLang="zh-TW" sz="2000" b="1">
                <a:latin typeface="Courier New" pitchFamily="49" charset="0"/>
                <a:ea typeface="標楷體" pitchFamily="65" charset="-120"/>
              </a:rPr>
              <a:t> 0000</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 00000011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00000001</a:t>
            </a:r>
            <a:br>
              <a:rPr lang="en-US" altLang="zh-TW" sz="2000" b="1">
                <a:latin typeface="Courier New" pitchFamily="49" charset="0"/>
                <a:ea typeface="標楷體" pitchFamily="65" charset="-120"/>
              </a:rPr>
            </a:br>
            <a:r>
              <a:rPr lang="en-US" altLang="zh-TW" sz="2000" b="1">
                <a:solidFill>
                  <a:schemeClr val="accent2"/>
                </a:solidFill>
                <a:latin typeface="Courier New" pitchFamily="49" charset="0"/>
                <a:ea typeface="標楷體" pitchFamily="65" charset="-120"/>
              </a:rPr>
              <a:t>0011</a:t>
            </a:r>
            <a:r>
              <a:rPr lang="en-US" altLang="zh-TW" sz="2000" b="1">
                <a:latin typeface="Courier New" pitchFamily="49" charset="0"/>
                <a:ea typeface="標楷體" pitchFamily="65" charset="-120"/>
              </a:rPr>
              <a:t>          00000001</a:t>
            </a:r>
            <a:br>
              <a:rPr lang="en-US" altLang="zh-TW" sz="2000" b="1">
                <a:latin typeface="Courier New" pitchFamily="49" charset="0"/>
                <a:ea typeface="標楷體" pitchFamily="65" charset="-120"/>
              </a:rPr>
            </a:br>
            <a:r>
              <a:rPr lang="en-US" altLang="zh-TW" sz="2000" b="1">
                <a:solidFill>
                  <a:schemeClr val="accent2"/>
                </a:solidFill>
                <a:latin typeface="Courier New" pitchFamily="49" charset="0"/>
                <a:ea typeface="標楷體" pitchFamily="65" charset="-120"/>
              </a:rPr>
              <a:t>0011</a:t>
            </a:r>
            <a:r>
              <a:rPr lang="en-US" altLang="zh-TW" sz="2000" b="1">
                <a:latin typeface="Courier New" pitchFamily="49" charset="0"/>
                <a:ea typeface="標楷體" pitchFamily="65" charset="-120"/>
              </a:rPr>
              <a:t> 00000001 00000001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3194"/>
                                        </p:tgtEl>
                                        <p:attrNameLst>
                                          <p:attrName>style.visibility</p:attrName>
                                        </p:attrNameLst>
                                      </p:cBhvr>
                                      <p:to>
                                        <p:strVal val="visible"/>
                                      </p:to>
                                    </p:set>
                                    <p:anim calcmode="lin" valueType="num">
                                      <p:cBhvr additive="base">
                                        <p:cTn id="7" dur="500" fill="hold"/>
                                        <p:tgtEl>
                                          <p:spTgt spid="433194"/>
                                        </p:tgtEl>
                                        <p:attrNameLst>
                                          <p:attrName>ppt_x</p:attrName>
                                        </p:attrNameLst>
                                      </p:cBhvr>
                                      <p:tavLst>
                                        <p:tav tm="0">
                                          <p:val>
                                            <p:strVal val="0-#ppt_w/2"/>
                                          </p:val>
                                        </p:tav>
                                        <p:tav tm="100000">
                                          <p:val>
                                            <p:strVal val="#ppt_x"/>
                                          </p:val>
                                        </p:tav>
                                      </p:tavLst>
                                    </p:anim>
                                    <p:anim calcmode="lin" valueType="num">
                                      <p:cBhvr additive="base">
                                        <p:cTn id="8" dur="500" fill="hold"/>
                                        <p:tgtEl>
                                          <p:spTgt spid="433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9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41275"/>
            <a:ext cx="9906000" cy="901700"/>
          </a:xfrm>
        </p:spPr>
        <p:txBody>
          <a:bodyPr/>
          <a:lstStyle/>
          <a:p>
            <a:r>
              <a:rPr lang="en-US" altLang="zh-TW" sz="5000" smtClean="0"/>
              <a:t>Observations: Divide Version 1</a:t>
            </a:r>
          </a:p>
        </p:txBody>
      </p:sp>
      <p:sp>
        <p:nvSpPr>
          <p:cNvPr id="80899" name="Rectangle 3"/>
          <p:cNvSpPr>
            <a:spLocks noGrp="1" noChangeArrowheads="1"/>
          </p:cNvSpPr>
          <p:nvPr>
            <p:ph type="body" idx="1"/>
          </p:nvPr>
        </p:nvSpPr>
        <p:spPr/>
        <p:txBody>
          <a:bodyPr/>
          <a:lstStyle/>
          <a:p>
            <a:r>
              <a:rPr lang="en-US" altLang="zh-TW" smtClean="0"/>
              <a:t>Half of the bits in divisor register always 0</a:t>
            </a:r>
            <a:br>
              <a:rPr lang="en-US" altLang="zh-TW" smtClean="0"/>
            </a:br>
            <a:r>
              <a:rPr lang="en-US" altLang="zh-TW" smtClean="0"/>
              <a:t> =&gt; 1/2 of 64-bit adder is wasted</a:t>
            </a:r>
            <a:br>
              <a:rPr lang="en-US" altLang="zh-TW" smtClean="0"/>
            </a:br>
            <a:r>
              <a:rPr lang="en-US" altLang="zh-TW" smtClean="0"/>
              <a:t> =&gt; 1/2 of divisor is wasted</a:t>
            </a:r>
          </a:p>
          <a:p>
            <a:r>
              <a:rPr lang="en-US" altLang="zh-TW" smtClean="0"/>
              <a:t>Instead of shifting divisor to right, </a:t>
            </a:r>
            <a:br>
              <a:rPr lang="en-US" altLang="zh-TW" smtClean="0"/>
            </a:br>
            <a:r>
              <a:rPr lang="en-US" altLang="zh-TW" smtClean="0"/>
              <a:t>shift remainder to left?</a:t>
            </a:r>
          </a:p>
          <a:p>
            <a:r>
              <a:rPr lang="en-US" altLang="zh-TW" smtClean="0"/>
              <a:t>1st step cannot produce a 1 in quotient bit </a:t>
            </a:r>
            <a:br>
              <a:rPr lang="en-US" altLang="zh-TW" smtClean="0"/>
            </a:br>
            <a:r>
              <a:rPr lang="en-US" altLang="zh-TW" smtClean="0"/>
              <a:t> =&gt; switch order to shift first and then subtract</a:t>
            </a:r>
            <a:br>
              <a:rPr lang="en-US" altLang="zh-TW" smtClean="0"/>
            </a:br>
            <a:r>
              <a:rPr lang="en-US" altLang="zh-TW" smtClean="0"/>
              <a:t> =&gt; save 1 iteration</a:t>
            </a:r>
          </a:p>
          <a:p>
            <a:r>
              <a:rPr lang="en-US" altLang="zh-TW" smtClean="0"/>
              <a:t>Eliminate Quotient register by combining with Remainder register as shifted left</a:t>
            </a:r>
          </a:p>
          <a:p>
            <a:endParaRPr lang="en-US" altLang="zh-TW" smtClean="0"/>
          </a:p>
        </p:txBody>
      </p:sp>
      <p:sp>
        <p:nvSpPr>
          <p:cNvPr id="8090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8843728B-3451-4F8F-8930-17FC634C7E9D}" type="slidenum">
              <a:rPr lang="zh-TW" altLang="en-US" sz="1400" smtClean="0">
                <a:latin typeface="Arial" pitchFamily="34" charset="0"/>
              </a:rPr>
              <a:pPr/>
              <a:t>73</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346325" y="4713288"/>
            <a:ext cx="3065463" cy="392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1923" name="Rectangle 3"/>
          <p:cNvSpPr>
            <a:spLocks noChangeArrowheads="1"/>
          </p:cNvSpPr>
          <p:nvPr/>
        </p:nvSpPr>
        <p:spPr bwMode="auto">
          <a:xfrm>
            <a:off x="2359025" y="4725988"/>
            <a:ext cx="3065463" cy="3905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1924" name="Rectangle 4"/>
          <p:cNvSpPr>
            <a:spLocks noChangeArrowheads="1"/>
          </p:cNvSpPr>
          <p:nvPr/>
        </p:nvSpPr>
        <p:spPr bwMode="auto">
          <a:xfrm>
            <a:off x="2473325" y="4770438"/>
            <a:ext cx="147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Remainder</a:t>
            </a:r>
          </a:p>
        </p:txBody>
      </p:sp>
      <p:sp>
        <p:nvSpPr>
          <p:cNvPr id="81925" name="Rectangle 5"/>
          <p:cNvSpPr>
            <a:spLocks noChangeArrowheads="1"/>
          </p:cNvSpPr>
          <p:nvPr/>
        </p:nvSpPr>
        <p:spPr bwMode="auto">
          <a:xfrm>
            <a:off x="3892550" y="4762500"/>
            <a:ext cx="1382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i="1">
                <a:solidFill>
                  <a:schemeClr val="accent1"/>
                </a:solidFill>
                <a:latin typeface="Arial" pitchFamily="34" charset="0"/>
              </a:rPr>
              <a:t>(</a:t>
            </a:r>
            <a:r>
              <a:rPr kumimoji="1" lang="en-US" altLang="zh-TW" sz="1800" b="1" i="1">
                <a:solidFill>
                  <a:schemeClr val="accent1"/>
                </a:solidFill>
                <a:latin typeface="Arial" pitchFamily="34" charset="0"/>
              </a:rPr>
              <a:t>Quotient)</a:t>
            </a:r>
          </a:p>
        </p:txBody>
      </p:sp>
      <p:sp>
        <p:nvSpPr>
          <p:cNvPr id="81926" name="Rectangle 6"/>
          <p:cNvSpPr>
            <a:spLocks noChangeArrowheads="1"/>
          </p:cNvSpPr>
          <p:nvPr/>
        </p:nvSpPr>
        <p:spPr bwMode="auto">
          <a:xfrm>
            <a:off x="3111500" y="2797175"/>
            <a:ext cx="1450975" cy="3905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1927" name="Rectangle 7"/>
          <p:cNvSpPr>
            <a:spLocks noChangeArrowheads="1"/>
          </p:cNvSpPr>
          <p:nvPr/>
        </p:nvSpPr>
        <p:spPr bwMode="auto">
          <a:xfrm>
            <a:off x="3067050" y="2768600"/>
            <a:ext cx="157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kumimoji="1" lang="en-US" altLang="zh-TW" sz="1800" b="1">
                <a:solidFill>
                  <a:srgbClr val="000000"/>
                </a:solidFill>
                <a:latin typeface="Arial" pitchFamily="34" charset="0"/>
              </a:rPr>
              <a:t>Divisor</a:t>
            </a:r>
          </a:p>
        </p:txBody>
      </p:sp>
      <p:sp>
        <p:nvSpPr>
          <p:cNvPr id="81928" name="Rectangle 8"/>
          <p:cNvSpPr>
            <a:spLocks noChangeArrowheads="1"/>
          </p:cNvSpPr>
          <p:nvPr/>
        </p:nvSpPr>
        <p:spPr bwMode="auto">
          <a:xfrm>
            <a:off x="2624138" y="3898900"/>
            <a:ext cx="1438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a:t>
            </a:r>
            <a:r>
              <a:rPr kumimoji="1" lang="en-US" altLang="zh-TW" sz="1800" b="1">
                <a:solidFill>
                  <a:srgbClr val="000000"/>
                </a:solidFill>
                <a:latin typeface="Arial" pitchFamily="34" charset="0"/>
              </a:rPr>
              <a:t>bit ALU</a:t>
            </a:r>
          </a:p>
        </p:txBody>
      </p:sp>
      <p:sp>
        <p:nvSpPr>
          <p:cNvPr id="81929" name="Rectangle 9"/>
          <p:cNvSpPr>
            <a:spLocks noChangeArrowheads="1"/>
          </p:cNvSpPr>
          <p:nvPr/>
        </p:nvSpPr>
        <p:spPr bwMode="auto">
          <a:xfrm>
            <a:off x="5611813" y="512286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Write</a:t>
            </a:r>
          </a:p>
        </p:txBody>
      </p:sp>
      <p:sp>
        <p:nvSpPr>
          <p:cNvPr id="81930" name="AutoShape 10"/>
          <p:cNvSpPr>
            <a:spLocks noChangeArrowheads="1"/>
          </p:cNvSpPr>
          <p:nvPr/>
        </p:nvSpPr>
        <p:spPr bwMode="auto">
          <a:xfrm>
            <a:off x="6638925" y="4591050"/>
            <a:ext cx="1939925" cy="795338"/>
          </a:xfrm>
          <a:prstGeom prst="roundRect">
            <a:avLst>
              <a:gd name="adj" fmla="val 48565"/>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1931" name="Rectangle 11"/>
          <p:cNvSpPr>
            <a:spLocks noChangeArrowheads="1"/>
          </p:cNvSpPr>
          <p:nvPr/>
        </p:nvSpPr>
        <p:spPr bwMode="auto">
          <a:xfrm>
            <a:off x="7016750" y="4800600"/>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Control</a:t>
            </a:r>
          </a:p>
        </p:txBody>
      </p:sp>
      <p:sp>
        <p:nvSpPr>
          <p:cNvPr id="81932" name="Rectangle 12"/>
          <p:cNvSpPr>
            <a:spLocks noChangeArrowheads="1"/>
          </p:cNvSpPr>
          <p:nvPr/>
        </p:nvSpPr>
        <p:spPr bwMode="auto">
          <a:xfrm>
            <a:off x="3740150" y="3228975"/>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 </a:t>
            </a:r>
            <a:r>
              <a:rPr kumimoji="1" lang="en-US" altLang="zh-TW" sz="1800" b="1">
                <a:solidFill>
                  <a:srgbClr val="000000"/>
                </a:solidFill>
                <a:latin typeface="Arial" pitchFamily="34" charset="0"/>
              </a:rPr>
              <a:t>bits</a:t>
            </a:r>
          </a:p>
        </p:txBody>
      </p:sp>
      <p:sp>
        <p:nvSpPr>
          <p:cNvPr id="81933" name="Rectangle 13"/>
          <p:cNvSpPr>
            <a:spLocks noChangeArrowheads="1"/>
          </p:cNvSpPr>
          <p:nvPr/>
        </p:nvSpPr>
        <p:spPr bwMode="auto">
          <a:xfrm>
            <a:off x="3522663" y="5145088"/>
            <a:ext cx="982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 </a:t>
            </a:r>
            <a:r>
              <a:rPr kumimoji="1" lang="en-US" altLang="zh-TW" sz="1800" b="1">
                <a:solidFill>
                  <a:srgbClr val="000000"/>
                </a:solidFill>
                <a:latin typeface="Arial" pitchFamily="34" charset="0"/>
              </a:rPr>
              <a:t>bits</a:t>
            </a:r>
          </a:p>
        </p:txBody>
      </p:sp>
      <p:sp>
        <p:nvSpPr>
          <p:cNvPr id="81934" name="Freeform 14"/>
          <p:cNvSpPr>
            <a:spLocks/>
          </p:cNvSpPr>
          <p:nvPr/>
        </p:nvSpPr>
        <p:spPr bwMode="auto">
          <a:xfrm>
            <a:off x="4008438" y="4021138"/>
            <a:ext cx="2771775" cy="646112"/>
          </a:xfrm>
          <a:custGeom>
            <a:avLst/>
            <a:gdLst>
              <a:gd name="T0" fmla="*/ 2147483647 w 1611"/>
              <a:gd name="T1" fmla="*/ 2147483647 h 407"/>
              <a:gd name="T2" fmla="*/ 2147483647 w 1611"/>
              <a:gd name="T3" fmla="*/ 0 h 407"/>
              <a:gd name="T4" fmla="*/ 0 w 1611"/>
              <a:gd name="T5" fmla="*/ 0 h 407"/>
              <a:gd name="T6" fmla="*/ 0 60000 65536"/>
              <a:gd name="T7" fmla="*/ 0 60000 65536"/>
              <a:gd name="T8" fmla="*/ 0 60000 65536"/>
              <a:gd name="T9" fmla="*/ 0 w 1611"/>
              <a:gd name="T10" fmla="*/ 0 h 407"/>
              <a:gd name="T11" fmla="*/ 1611 w 1611"/>
              <a:gd name="T12" fmla="*/ 407 h 407"/>
            </a:gdLst>
            <a:ahLst/>
            <a:cxnLst>
              <a:cxn ang="T6">
                <a:pos x="T0" y="T1"/>
              </a:cxn>
              <a:cxn ang="T7">
                <a:pos x="T2" y="T3"/>
              </a:cxn>
              <a:cxn ang="T8">
                <a:pos x="T4" y="T5"/>
              </a:cxn>
            </a:cxnLst>
            <a:rect l="T9" t="T10" r="T11" b="T12"/>
            <a:pathLst>
              <a:path w="1611" h="407">
                <a:moveTo>
                  <a:pt x="1610" y="406"/>
                </a:moveTo>
                <a:lnTo>
                  <a:pt x="1610"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5" name="Freeform 15"/>
          <p:cNvSpPr>
            <a:spLocks/>
          </p:cNvSpPr>
          <p:nvPr/>
        </p:nvSpPr>
        <p:spPr bwMode="auto">
          <a:xfrm>
            <a:off x="5456238" y="4986338"/>
            <a:ext cx="1195387" cy="1587"/>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6" name="Freeform 16"/>
          <p:cNvSpPr>
            <a:spLocks/>
          </p:cNvSpPr>
          <p:nvPr/>
        </p:nvSpPr>
        <p:spPr bwMode="auto">
          <a:xfrm>
            <a:off x="2419350" y="3775075"/>
            <a:ext cx="1746250" cy="579438"/>
          </a:xfrm>
          <a:custGeom>
            <a:avLst/>
            <a:gdLst>
              <a:gd name="T0" fmla="*/ 0 w 1015"/>
              <a:gd name="T1" fmla="*/ 2147483647 h 365"/>
              <a:gd name="T2" fmla="*/ 2147483647 w 1015"/>
              <a:gd name="T3" fmla="*/ 2147483647 h 365"/>
              <a:gd name="T4" fmla="*/ 2147483647 w 1015"/>
              <a:gd name="T5" fmla="*/ 2147483647 h 365"/>
              <a:gd name="T6" fmla="*/ 2147483647 w 1015"/>
              <a:gd name="T7" fmla="*/ 2147483647 h 365"/>
              <a:gd name="T8" fmla="*/ 2147483647 w 1015"/>
              <a:gd name="T9" fmla="*/ 2147483647 h 365"/>
              <a:gd name="T10" fmla="*/ 2147483647 w 1015"/>
              <a:gd name="T11" fmla="*/ 2147483647 h 365"/>
              <a:gd name="T12" fmla="*/ 2147483647 w 1015"/>
              <a:gd name="T13" fmla="*/ 0 h 365"/>
              <a:gd name="T14" fmla="*/ 0 w 1015"/>
              <a:gd name="T15" fmla="*/ 2147483647 h 365"/>
              <a:gd name="T16" fmla="*/ 0 60000 65536"/>
              <a:gd name="T17" fmla="*/ 0 60000 65536"/>
              <a:gd name="T18" fmla="*/ 0 60000 65536"/>
              <a:gd name="T19" fmla="*/ 0 60000 65536"/>
              <a:gd name="T20" fmla="*/ 0 60000 65536"/>
              <a:gd name="T21" fmla="*/ 0 60000 65536"/>
              <a:gd name="T22" fmla="*/ 0 60000 65536"/>
              <a:gd name="T23" fmla="*/ 0 60000 65536"/>
              <a:gd name="T24" fmla="*/ 0 w 1015"/>
              <a:gd name="T25" fmla="*/ 0 h 365"/>
              <a:gd name="T26" fmla="*/ 1015 w 1015"/>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5" h="365">
                <a:moveTo>
                  <a:pt x="0" y="7"/>
                </a:moveTo>
                <a:lnTo>
                  <a:pt x="264" y="364"/>
                </a:lnTo>
                <a:lnTo>
                  <a:pt x="757" y="364"/>
                </a:lnTo>
                <a:lnTo>
                  <a:pt x="1014" y="14"/>
                </a:lnTo>
                <a:lnTo>
                  <a:pt x="607" y="14"/>
                </a:lnTo>
                <a:lnTo>
                  <a:pt x="514" y="135"/>
                </a:lnTo>
                <a:lnTo>
                  <a:pt x="407" y="0"/>
                </a:lnTo>
                <a:lnTo>
                  <a:pt x="0" y="7"/>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7" name="Freeform 17"/>
          <p:cNvSpPr>
            <a:spLocks/>
          </p:cNvSpPr>
          <p:nvPr/>
        </p:nvSpPr>
        <p:spPr bwMode="auto">
          <a:xfrm>
            <a:off x="3275013" y="4376738"/>
            <a:ext cx="1587" cy="374650"/>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8" name="Freeform 18"/>
          <p:cNvSpPr>
            <a:spLocks/>
          </p:cNvSpPr>
          <p:nvPr/>
        </p:nvSpPr>
        <p:spPr bwMode="auto">
          <a:xfrm>
            <a:off x="1238250" y="3395663"/>
            <a:ext cx="2074863" cy="2168525"/>
          </a:xfrm>
          <a:custGeom>
            <a:avLst/>
            <a:gdLst>
              <a:gd name="T0" fmla="*/ 2147483647 w 1206"/>
              <a:gd name="T1" fmla="*/ 2147483647 h 1366"/>
              <a:gd name="T2" fmla="*/ 2147483647 w 1206"/>
              <a:gd name="T3" fmla="*/ 2147483647 h 1366"/>
              <a:gd name="T4" fmla="*/ 0 w 1206"/>
              <a:gd name="T5" fmla="*/ 2147483647 h 1366"/>
              <a:gd name="T6" fmla="*/ 0 w 1206"/>
              <a:gd name="T7" fmla="*/ 0 h 1366"/>
              <a:gd name="T8" fmla="*/ 2147483647 w 1206"/>
              <a:gd name="T9" fmla="*/ 0 h 1366"/>
              <a:gd name="T10" fmla="*/ 2147483647 w 1206"/>
              <a:gd name="T11" fmla="*/ 2147483647 h 1366"/>
              <a:gd name="T12" fmla="*/ 0 60000 65536"/>
              <a:gd name="T13" fmla="*/ 0 60000 65536"/>
              <a:gd name="T14" fmla="*/ 0 60000 65536"/>
              <a:gd name="T15" fmla="*/ 0 60000 65536"/>
              <a:gd name="T16" fmla="*/ 0 60000 65536"/>
              <a:gd name="T17" fmla="*/ 0 60000 65536"/>
              <a:gd name="T18" fmla="*/ 0 w 1206"/>
              <a:gd name="T19" fmla="*/ 0 h 1366"/>
              <a:gd name="T20" fmla="*/ 1206 w 1206"/>
              <a:gd name="T21" fmla="*/ 1366 h 1366"/>
            </a:gdLst>
            <a:ahLst/>
            <a:cxnLst>
              <a:cxn ang="T12">
                <a:pos x="T0" y="T1"/>
              </a:cxn>
              <a:cxn ang="T13">
                <a:pos x="T2" y="T3"/>
              </a:cxn>
              <a:cxn ang="T14">
                <a:pos x="T4" y="T5"/>
              </a:cxn>
              <a:cxn ang="T15">
                <a:pos x="T6" y="T7"/>
              </a:cxn>
              <a:cxn ang="T16">
                <a:pos x="T8" y="T9"/>
              </a:cxn>
              <a:cxn ang="T17">
                <a:pos x="T10" y="T11"/>
              </a:cxn>
            </a:cxnLst>
            <a:rect l="T18" t="T19" r="T20" b="T21"/>
            <a:pathLst>
              <a:path w="1206" h="1366">
                <a:moveTo>
                  <a:pt x="1205" y="1114"/>
                </a:moveTo>
                <a:lnTo>
                  <a:pt x="1205" y="1365"/>
                </a:lnTo>
                <a:lnTo>
                  <a:pt x="0" y="1365"/>
                </a:lnTo>
                <a:lnTo>
                  <a:pt x="0" y="0"/>
                </a:lnTo>
                <a:lnTo>
                  <a:pt x="779" y="0"/>
                </a:lnTo>
                <a:lnTo>
                  <a:pt x="779" y="24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9" name="Freeform 19"/>
          <p:cNvSpPr>
            <a:spLocks/>
          </p:cNvSpPr>
          <p:nvPr/>
        </p:nvSpPr>
        <p:spPr bwMode="auto">
          <a:xfrm>
            <a:off x="3732213" y="3208338"/>
            <a:ext cx="1587" cy="577850"/>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40" name="Line 20"/>
          <p:cNvSpPr>
            <a:spLocks noChangeShapeType="1"/>
          </p:cNvSpPr>
          <p:nvPr/>
        </p:nvSpPr>
        <p:spPr bwMode="auto">
          <a:xfrm>
            <a:off x="3916363" y="4767263"/>
            <a:ext cx="0" cy="3048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1941" name="Line 21"/>
          <p:cNvSpPr>
            <a:spLocks noChangeShapeType="1"/>
          </p:cNvSpPr>
          <p:nvPr/>
        </p:nvSpPr>
        <p:spPr bwMode="auto">
          <a:xfrm>
            <a:off x="3697288" y="4592638"/>
            <a:ext cx="768350" cy="0"/>
          </a:xfrm>
          <a:prstGeom prst="line">
            <a:avLst/>
          </a:prstGeom>
          <a:noFill/>
          <a:ln w="2540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1942" name="Freeform 22"/>
          <p:cNvSpPr>
            <a:spLocks/>
          </p:cNvSpPr>
          <p:nvPr/>
        </p:nvSpPr>
        <p:spPr bwMode="auto">
          <a:xfrm>
            <a:off x="5473700" y="4833938"/>
            <a:ext cx="1195388" cy="1587"/>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43" name="Rectangle 23"/>
          <p:cNvSpPr>
            <a:spLocks noChangeArrowheads="1"/>
          </p:cNvSpPr>
          <p:nvPr/>
        </p:nvSpPr>
        <p:spPr bwMode="auto">
          <a:xfrm>
            <a:off x="5661025" y="4738688"/>
            <a:ext cx="1273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99"/>
                </a:solidFill>
                <a:latin typeface="Arial" pitchFamily="34" charset="0"/>
              </a:rPr>
              <a:t>Shift Left</a:t>
            </a:r>
            <a:endParaRPr kumimoji="1" lang="en-US" altLang="zh-TW" sz="1800" b="1">
              <a:latin typeface="Arial" pitchFamily="34" charset="0"/>
            </a:endParaRPr>
          </a:p>
        </p:txBody>
      </p:sp>
      <p:sp>
        <p:nvSpPr>
          <p:cNvPr id="81944" name="Freeform 24"/>
          <p:cNvSpPr>
            <a:spLocks/>
          </p:cNvSpPr>
          <p:nvPr/>
        </p:nvSpPr>
        <p:spPr bwMode="auto">
          <a:xfrm>
            <a:off x="3302000" y="5372100"/>
            <a:ext cx="4376738" cy="192088"/>
          </a:xfrm>
          <a:custGeom>
            <a:avLst/>
            <a:gdLst>
              <a:gd name="T0" fmla="*/ 0 w 2545"/>
              <a:gd name="T1" fmla="*/ 2147483647 h 121"/>
              <a:gd name="T2" fmla="*/ 2147483647 w 2545"/>
              <a:gd name="T3" fmla="*/ 2147483647 h 121"/>
              <a:gd name="T4" fmla="*/ 2147483647 w 2545"/>
              <a:gd name="T5" fmla="*/ 0 h 121"/>
              <a:gd name="T6" fmla="*/ 0 60000 65536"/>
              <a:gd name="T7" fmla="*/ 0 60000 65536"/>
              <a:gd name="T8" fmla="*/ 0 60000 65536"/>
              <a:gd name="T9" fmla="*/ 0 w 2545"/>
              <a:gd name="T10" fmla="*/ 0 h 121"/>
              <a:gd name="T11" fmla="*/ 2545 w 2545"/>
              <a:gd name="T12" fmla="*/ 121 h 121"/>
            </a:gdLst>
            <a:ahLst/>
            <a:cxnLst>
              <a:cxn ang="T6">
                <a:pos x="T0" y="T1"/>
              </a:cxn>
              <a:cxn ang="T7">
                <a:pos x="T2" y="T3"/>
              </a:cxn>
              <a:cxn ang="T8">
                <a:pos x="T4" y="T5"/>
              </a:cxn>
            </a:cxnLst>
            <a:rect l="T9" t="T10" r="T11" b="T12"/>
            <a:pathLst>
              <a:path w="2545" h="121">
                <a:moveTo>
                  <a:pt x="0" y="120"/>
                </a:moveTo>
                <a:lnTo>
                  <a:pt x="2544" y="120"/>
                </a:lnTo>
                <a:lnTo>
                  <a:pt x="254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45" name="Freeform 26"/>
          <p:cNvSpPr>
            <a:spLocks/>
          </p:cNvSpPr>
          <p:nvPr/>
        </p:nvSpPr>
        <p:spPr bwMode="auto">
          <a:xfrm>
            <a:off x="5448300" y="5105400"/>
            <a:ext cx="1195388" cy="1588"/>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46" name="Rectangle 28"/>
          <p:cNvSpPr>
            <a:spLocks noGrp="1" noChangeArrowheads="1"/>
          </p:cNvSpPr>
          <p:nvPr>
            <p:ph type="title"/>
          </p:nvPr>
        </p:nvSpPr>
        <p:spPr>
          <a:xfrm>
            <a:off x="742950" y="41275"/>
            <a:ext cx="8420100" cy="901700"/>
          </a:xfrm>
        </p:spPr>
        <p:txBody>
          <a:bodyPr/>
          <a:lstStyle/>
          <a:p>
            <a:r>
              <a:rPr lang="en-US" altLang="zh-TW" sz="5000" smtClean="0"/>
              <a:t>Divide Hardware </a:t>
            </a:r>
            <a:r>
              <a:rPr lang="en-US" altLang="zh-TW" smtClean="0"/>
              <a:t>(Version 2)</a:t>
            </a:r>
          </a:p>
        </p:txBody>
      </p:sp>
      <p:sp>
        <p:nvSpPr>
          <p:cNvPr id="81947" name="Rectangle 29"/>
          <p:cNvSpPr>
            <a:spLocks noGrp="1" noChangeArrowheads="1"/>
          </p:cNvSpPr>
          <p:nvPr>
            <p:ph type="body" idx="1"/>
          </p:nvPr>
        </p:nvSpPr>
        <p:spPr/>
        <p:txBody>
          <a:bodyPr/>
          <a:lstStyle/>
          <a:p>
            <a:r>
              <a:rPr lang="zh-TW" altLang="en-US" smtClean="0"/>
              <a:t>32-</a:t>
            </a:r>
            <a:r>
              <a:rPr lang="en-US" altLang="zh-TW" smtClean="0"/>
              <a:t>bit Divisor register, 32 -bit ALU, 64-bit Remainder register, (</a:t>
            </a:r>
            <a:r>
              <a:rPr lang="en-US" altLang="zh-TW" u="sng" smtClean="0">
                <a:solidFill>
                  <a:schemeClr val="accent1"/>
                </a:solidFill>
              </a:rPr>
              <a:t>0</a:t>
            </a:r>
            <a:r>
              <a:rPr lang="en-US" altLang="zh-TW" smtClean="0"/>
              <a:t>-bit Quotient register)</a:t>
            </a:r>
          </a:p>
        </p:txBody>
      </p:sp>
      <p:sp>
        <p:nvSpPr>
          <p:cNvPr id="8194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7B1D0E73-6BA0-4305-A6B7-7F2A516BB7CC}" type="slidenum">
              <a:rPr lang="zh-TW" altLang="en-US" sz="1400" smtClean="0">
                <a:latin typeface="Arial" pitchFamily="34" charset="0"/>
              </a:rPr>
              <a:pPr/>
              <a:t>74</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6" name="Rectangle 9"/>
          <p:cNvSpPr>
            <a:spLocks noChangeArrowheads="1"/>
          </p:cNvSpPr>
          <p:nvPr/>
        </p:nvSpPr>
        <p:spPr bwMode="auto">
          <a:xfrm>
            <a:off x="6105525" y="2508250"/>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en-US" altLang="zh-TW" sz="1800" b="1">
                <a:latin typeface="Arial" pitchFamily="34" charset="0"/>
              </a:rPr>
              <a:t>Test </a:t>
            </a:r>
            <a:br>
              <a:rPr kumimoji="1" lang="en-US" altLang="zh-TW" sz="1800" b="1">
                <a:latin typeface="Arial" pitchFamily="34" charset="0"/>
              </a:rPr>
            </a:br>
            <a:r>
              <a:rPr kumimoji="1" lang="en-US" altLang="zh-TW" sz="1800" b="1">
                <a:latin typeface="Arial" pitchFamily="34" charset="0"/>
              </a:rPr>
              <a:t>Remainder</a:t>
            </a:r>
          </a:p>
        </p:txBody>
      </p:sp>
      <p:sp>
        <p:nvSpPr>
          <p:cNvPr id="82947" name="Rectangle 35"/>
          <p:cNvSpPr>
            <a:spLocks noChangeArrowheads="1"/>
          </p:cNvSpPr>
          <p:nvPr/>
        </p:nvSpPr>
        <p:spPr bwMode="auto">
          <a:xfrm>
            <a:off x="5995988" y="5329238"/>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 </a:t>
            </a:r>
            <a:r>
              <a:rPr kumimoji="1" lang="en-US" altLang="zh-TW" sz="1800" b="1">
                <a:latin typeface="Arial" pitchFamily="34" charset="0"/>
              </a:rPr>
              <a:t>No: &lt; 32 repetitions</a:t>
            </a:r>
          </a:p>
        </p:txBody>
      </p:sp>
      <p:sp>
        <p:nvSpPr>
          <p:cNvPr id="82948" name="Rectangle 2"/>
          <p:cNvSpPr>
            <a:spLocks noGrp="1" noChangeArrowheads="1"/>
          </p:cNvSpPr>
          <p:nvPr>
            <p:ph type="title"/>
          </p:nvPr>
        </p:nvSpPr>
        <p:spPr>
          <a:xfrm>
            <a:off x="165100" y="57150"/>
            <a:ext cx="4870450" cy="933450"/>
          </a:xfrm>
          <a:noFill/>
        </p:spPr>
        <p:txBody>
          <a:bodyPr lIns="92075" tIns="46038" rIns="92075" bIns="46038"/>
          <a:lstStyle/>
          <a:p>
            <a:r>
              <a:rPr lang="en-US" altLang="zh-TW" smtClean="0"/>
              <a:t>Divide Algorithm (Version 2)</a:t>
            </a:r>
          </a:p>
        </p:txBody>
      </p:sp>
      <p:sp>
        <p:nvSpPr>
          <p:cNvPr id="445443" name="Rectangle 3"/>
          <p:cNvSpPr>
            <a:spLocks noGrp="1" noChangeArrowheads="1"/>
          </p:cNvSpPr>
          <p:nvPr>
            <p:ph type="body" idx="1"/>
          </p:nvPr>
        </p:nvSpPr>
        <p:spPr>
          <a:xfrm>
            <a:off x="133350" y="1362075"/>
            <a:ext cx="3746500" cy="4652963"/>
          </a:xfrm>
          <a:noFill/>
        </p:spPr>
        <p:txBody>
          <a:bodyPr lIns="92075" tIns="46038" rIns="92075" bIns="46038"/>
          <a:lstStyle/>
          <a:p>
            <a:pPr marL="0" indent="0">
              <a:buFont typeface="Wingdings" pitchFamily="2" charset="2"/>
              <a:buNone/>
              <a:tabLst>
                <a:tab pos="1085850" algn="l"/>
                <a:tab pos="2057400" algn="l"/>
              </a:tabLst>
            </a:pPr>
            <a:r>
              <a:rPr lang="en-US" altLang="zh-TW" smtClean="0"/>
              <a:t>0111 /  0010</a:t>
            </a:r>
          </a:p>
          <a:p>
            <a:pPr marL="0" indent="0">
              <a:lnSpc>
                <a:spcPct val="70000"/>
              </a:lnSpc>
              <a:buFont typeface="Wingdings" pitchFamily="2" charset="2"/>
              <a:buNone/>
              <a:tabLst>
                <a:tab pos="1085850" algn="l"/>
                <a:tab pos="2057400" algn="l"/>
              </a:tabLst>
            </a:pPr>
            <a:endParaRPr lang="en-US" altLang="zh-TW" smtClean="0"/>
          </a:p>
          <a:p>
            <a:pPr marL="0" indent="0">
              <a:lnSpc>
                <a:spcPct val="70000"/>
              </a:lnSpc>
              <a:buFont typeface="Wingdings" pitchFamily="2" charset="2"/>
              <a:buNone/>
              <a:tabLst>
                <a:tab pos="1085850" algn="l"/>
                <a:tab pos="2057400" algn="l"/>
              </a:tabLst>
            </a:pPr>
            <a:r>
              <a:rPr lang="en-US" altLang="zh-TW" smtClean="0"/>
              <a:t>Step   Remainder   Div.</a:t>
            </a:r>
            <a:br>
              <a:rPr lang="en-US" altLang="zh-TW" smtClean="0"/>
            </a:br>
            <a:r>
              <a:rPr lang="en-US" altLang="zh-TW" smtClean="0">
                <a:latin typeface="Courier New" pitchFamily="49" charset="0"/>
              </a:rPr>
              <a:t>0</a:t>
            </a:r>
            <a:r>
              <a:rPr lang="en-US" altLang="zh-TW" smtClean="0"/>
              <a:t>         </a:t>
            </a:r>
            <a:r>
              <a:rPr lang="en-US" altLang="zh-TW" smtClean="0">
                <a:latin typeface="Courier New" pitchFamily="49" charset="0"/>
              </a:rPr>
              <a:t>0000 0111 0010</a:t>
            </a:r>
          </a:p>
          <a:p>
            <a:pPr marL="0" indent="0">
              <a:lnSpc>
                <a:spcPct val="70000"/>
              </a:lnSpc>
              <a:buFont typeface="Wingdings" pitchFamily="2" charset="2"/>
              <a:buNone/>
              <a:tabLst>
                <a:tab pos="1085850" algn="l"/>
                <a:tab pos="2057400" algn="l"/>
              </a:tabLst>
            </a:pPr>
            <a:r>
              <a:rPr lang="en-US" altLang="zh-TW" smtClean="0">
                <a:latin typeface="Courier New" pitchFamily="49" charset="0"/>
              </a:rPr>
              <a:t>1.1  </a:t>
            </a:r>
            <a:r>
              <a:rPr lang="en-US" altLang="zh-TW" smtClean="0">
                <a:solidFill>
                  <a:schemeClr val="folHlink"/>
                </a:solidFill>
                <a:latin typeface="Courier New" pitchFamily="49" charset="0"/>
              </a:rPr>
              <a:t>0000</a:t>
            </a:r>
            <a:r>
              <a:rPr lang="en-US" altLang="zh-TW" smtClean="0">
                <a:solidFill>
                  <a:schemeClr val="accent1"/>
                </a:solidFill>
                <a:latin typeface="Courier New" pitchFamily="49" charset="0"/>
              </a:rPr>
              <a:t> </a:t>
            </a:r>
            <a:r>
              <a:rPr lang="en-US" altLang="zh-TW" smtClean="0">
                <a:solidFill>
                  <a:schemeClr val="folHlink"/>
                </a:solidFill>
                <a:latin typeface="Courier New" pitchFamily="49" charset="0"/>
              </a:rPr>
              <a:t>111</a:t>
            </a:r>
            <a:r>
              <a:rPr lang="en-US" altLang="zh-TW" smtClean="0">
                <a:latin typeface="Courier New" pitchFamily="49" charset="0"/>
              </a:rPr>
              <a:t>0</a:t>
            </a:r>
          </a:p>
          <a:p>
            <a:pPr marL="0" indent="0">
              <a:lnSpc>
                <a:spcPct val="70000"/>
              </a:lnSpc>
              <a:buFont typeface="Wingdings" pitchFamily="2" charset="2"/>
              <a:buNone/>
              <a:tabLst>
                <a:tab pos="1085850" algn="l"/>
                <a:tab pos="2057400" algn="l"/>
              </a:tabLst>
            </a:pPr>
            <a:r>
              <a:rPr lang="en-US" altLang="zh-TW" smtClean="0">
                <a:latin typeface="Courier New" pitchFamily="49" charset="0"/>
              </a:rPr>
              <a:t>1.2  </a:t>
            </a:r>
            <a:r>
              <a:rPr lang="en-US" altLang="zh-TW" u="sng" smtClean="0">
                <a:solidFill>
                  <a:schemeClr val="folHlink"/>
                </a:solidFill>
                <a:latin typeface="Courier New" pitchFamily="49" charset="0"/>
              </a:rPr>
              <a:t>1</a:t>
            </a:r>
            <a:r>
              <a:rPr lang="en-US" altLang="zh-TW" smtClean="0">
                <a:solidFill>
                  <a:schemeClr val="folHlink"/>
                </a:solidFill>
                <a:latin typeface="Courier New" pitchFamily="49" charset="0"/>
              </a:rPr>
              <a:t>110</a:t>
            </a:r>
            <a:r>
              <a:rPr lang="en-US" altLang="zh-TW" smtClean="0">
                <a:latin typeface="Courier New" pitchFamily="49" charset="0"/>
              </a:rPr>
              <a:t> </a:t>
            </a:r>
            <a:r>
              <a:rPr lang="en-US" altLang="zh-TW" smtClean="0">
                <a:solidFill>
                  <a:schemeClr val="folHlink"/>
                </a:solidFill>
                <a:latin typeface="Courier New" pitchFamily="49" charset="0"/>
              </a:rPr>
              <a:t>111</a:t>
            </a:r>
            <a:r>
              <a:rPr lang="en-US" altLang="zh-TW" smtClean="0">
                <a:latin typeface="Courier New" pitchFamily="49" charset="0"/>
              </a:rPr>
              <a:t>0</a:t>
            </a:r>
          </a:p>
          <a:p>
            <a:pPr marL="0" indent="0">
              <a:lnSpc>
                <a:spcPct val="70000"/>
              </a:lnSpc>
              <a:buFont typeface="Wingdings" pitchFamily="2" charset="2"/>
              <a:buNone/>
              <a:tabLst>
                <a:tab pos="1085850" algn="l"/>
                <a:tab pos="2057400" algn="l"/>
              </a:tabLst>
            </a:pPr>
            <a:r>
              <a:rPr lang="en-US" altLang="zh-TW" smtClean="0">
                <a:latin typeface="Courier New" pitchFamily="49" charset="0"/>
              </a:rPr>
              <a:t>1.3b </a:t>
            </a:r>
            <a:r>
              <a:rPr lang="en-US" altLang="zh-TW" smtClean="0">
                <a:solidFill>
                  <a:schemeClr val="folHlink"/>
                </a:solidFill>
                <a:latin typeface="Courier New" pitchFamily="49" charset="0"/>
              </a:rPr>
              <a:t>0001</a:t>
            </a:r>
            <a:r>
              <a:rPr lang="en-US" altLang="zh-TW" smtClean="0">
                <a:solidFill>
                  <a:schemeClr val="accent1"/>
                </a:solidFill>
                <a:latin typeface="Courier New" pitchFamily="49" charset="0"/>
              </a:rPr>
              <a:t> </a:t>
            </a:r>
            <a:r>
              <a:rPr lang="en-US" altLang="zh-TW" smtClean="0">
                <a:solidFill>
                  <a:schemeClr val="folHlink"/>
                </a:solidFill>
                <a:latin typeface="Courier New" pitchFamily="49" charset="0"/>
              </a:rPr>
              <a:t>11</a:t>
            </a:r>
            <a:r>
              <a:rPr lang="en-US" altLang="zh-TW" smtClean="0">
                <a:latin typeface="Courier New" pitchFamily="49" charset="0"/>
              </a:rPr>
              <a:t>0</a:t>
            </a:r>
            <a:r>
              <a:rPr lang="en-US" altLang="zh-TW" smtClean="0">
                <a:solidFill>
                  <a:schemeClr val="accent1"/>
                </a:solidFill>
                <a:latin typeface="Courier New" pitchFamily="49" charset="0"/>
              </a:rPr>
              <a:t>0</a:t>
            </a:r>
            <a:endParaRPr lang="en-US" altLang="zh-TW" smtClean="0">
              <a:latin typeface="Courier New" pitchFamily="49" charset="0"/>
            </a:endParaRPr>
          </a:p>
          <a:p>
            <a:pPr marL="0" indent="0">
              <a:lnSpc>
                <a:spcPct val="70000"/>
              </a:lnSpc>
              <a:buFont typeface="Wingdings" pitchFamily="2" charset="2"/>
              <a:buNone/>
              <a:tabLst>
                <a:tab pos="1085850" algn="l"/>
                <a:tab pos="2057400" algn="l"/>
              </a:tabLst>
            </a:pPr>
            <a:r>
              <a:rPr lang="en-US" altLang="zh-TW" smtClean="0">
                <a:latin typeface="Courier New" pitchFamily="49" charset="0"/>
              </a:rPr>
              <a:t>2.2  </a:t>
            </a:r>
            <a:r>
              <a:rPr lang="en-US" altLang="zh-TW" u="sng" smtClean="0">
                <a:solidFill>
                  <a:schemeClr val="folHlink"/>
                </a:solidFill>
                <a:latin typeface="Courier New" pitchFamily="49" charset="0"/>
              </a:rPr>
              <a:t>1</a:t>
            </a:r>
            <a:r>
              <a:rPr lang="en-US" altLang="zh-TW" smtClean="0">
                <a:solidFill>
                  <a:schemeClr val="folHlink"/>
                </a:solidFill>
                <a:latin typeface="Courier New" pitchFamily="49" charset="0"/>
              </a:rPr>
              <a:t>111</a:t>
            </a:r>
            <a:r>
              <a:rPr lang="en-US" altLang="zh-TW" smtClean="0">
                <a:latin typeface="Courier New" pitchFamily="49" charset="0"/>
              </a:rPr>
              <a:t> </a:t>
            </a:r>
            <a:r>
              <a:rPr lang="en-US" altLang="zh-TW" smtClean="0">
                <a:solidFill>
                  <a:schemeClr val="folHlink"/>
                </a:solidFill>
                <a:latin typeface="Courier New" pitchFamily="49" charset="0"/>
              </a:rPr>
              <a:t>11</a:t>
            </a:r>
            <a:r>
              <a:rPr lang="en-US" altLang="zh-TW" smtClean="0">
                <a:latin typeface="Courier New" pitchFamily="49" charset="0"/>
              </a:rPr>
              <a:t>0</a:t>
            </a:r>
            <a:r>
              <a:rPr lang="en-US" altLang="zh-TW" smtClean="0">
                <a:solidFill>
                  <a:schemeClr val="accent1"/>
                </a:solidFill>
                <a:latin typeface="Courier New" pitchFamily="49" charset="0"/>
              </a:rPr>
              <a:t>0</a:t>
            </a:r>
          </a:p>
          <a:p>
            <a:pPr marL="0" indent="0">
              <a:lnSpc>
                <a:spcPct val="70000"/>
              </a:lnSpc>
              <a:buFont typeface="Wingdings" pitchFamily="2" charset="2"/>
              <a:buNone/>
              <a:tabLst>
                <a:tab pos="1085850" algn="l"/>
                <a:tab pos="2057400" algn="l"/>
              </a:tabLst>
            </a:pPr>
            <a:r>
              <a:rPr lang="en-US" altLang="zh-TW" smtClean="0">
                <a:latin typeface="Courier New" pitchFamily="49" charset="0"/>
              </a:rPr>
              <a:t>2.3b </a:t>
            </a:r>
            <a:r>
              <a:rPr lang="en-US" altLang="zh-TW" smtClean="0">
                <a:solidFill>
                  <a:schemeClr val="folHlink"/>
                </a:solidFill>
                <a:latin typeface="Courier New" pitchFamily="49" charset="0"/>
              </a:rPr>
              <a:t>0011</a:t>
            </a:r>
            <a:r>
              <a:rPr lang="en-US" altLang="zh-TW" smtClean="0">
                <a:solidFill>
                  <a:schemeClr val="accent1"/>
                </a:solidFill>
                <a:latin typeface="Courier New" pitchFamily="49" charset="0"/>
              </a:rPr>
              <a:t> </a:t>
            </a:r>
            <a:r>
              <a:rPr lang="en-US" altLang="zh-TW" smtClean="0">
                <a:solidFill>
                  <a:schemeClr val="folHlink"/>
                </a:solidFill>
                <a:latin typeface="Courier New" pitchFamily="49" charset="0"/>
              </a:rPr>
              <a:t>1</a:t>
            </a:r>
            <a:r>
              <a:rPr lang="en-US" altLang="zh-TW" smtClean="0">
                <a:latin typeface="Courier New" pitchFamily="49" charset="0"/>
              </a:rPr>
              <a:t>0</a:t>
            </a:r>
            <a:r>
              <a:rPr lang="en-US" altLang="zh-TW" smtClean="0">
                <a:solidFill>
                  <a:schemeClr val="accent1"/>
                </a:solidFill>
                <a:latin typeface="Courier New" pitchFamily="49" charset="0"/>
              </a:rPr>
              <a:t>00</a:t>
            </a:r>
            <a:br>
              <a:rPr lang="en-US" altLang="zh-TW" smtClean="0">
                <a:solidFill>
                  <a:schemeClr val="accent1"/>
                </a:solidFill>
                <a:latin typeface="Courier New" pitchFamily="49" charset="0"/>
              </a:rPr>
            </a:br>
            <a:r>
              <a:rPr lang="en-US" altLang="zh-TW" smtClean="0">
                <a:latin typeface="Courier New" pitchFamily="49" charset="0"/>
              </a:rPr>
              <a:t>3.2  </a:t>
            </a:r>
            <a:r>
              <a:rPr lang="en-US" altLang="zh-TW" u="sng" smtClean="0">
                <a:solidFill>
                  <a:schemeClr val="folHlink"/>
                </a:solidFill>
                <a:latin typeface="Courier New" pitchFamily="49" charset="0"/>
              </a:rPr>
              <a:t>0</a:t>
            </a:r>
            <a:r>
              <a:rPr lang="en-US" altLang="zh-TW" smtClean="0">
                <a:solidFill>
                  <a:schemeClr val="folHlink"/>
                </a:solidFill>
                <a:latin typeface="Courier New" pitchFamily="49" charset="0"/>
              </a:rPr>
              <a:t>001</a:t>
            </a:r>
            <a:r>
              <a:rPr lang="en-US" altLang="zh-TW" smtClean="0">
                <a:latin typeface="Courier New" pitchFamily="49" charset="0"/>
              </a:rPr>
              <a:t> </a:t>
            </a:r>
            <a:r>
              <a:rPr lang="en-US" altLang="zh-TW" smtClean="0">
                <a:solidFill>
                  <a:schemeClr val="folHlink"/>
                </a:solidFill>
                <a:latin typeface="Courier New" pitchFamily="49" charset="0"/>
              </a:rPr>
              <a:t>1</a:t>
            </a:r>
            <a:r>
              <a:rPr lang="en-US" altLang="zh-TW" smtClean="0">
                <a:latin typeface="Courier New" pitchFamily="49" charset="0"/>
              </a:rPr>
              <a:t>0</a:t>
            </a:r>
            <a:r>
              <a:rPr lang="en-US" altLang="zh-TW" smtClean="0">
                <a:solidFill>
                  <a:schemeClr val="accent1"/>
                </a:solidFill>
                <a:latin typeface="Courier New" pitchFamily="49" charset="0"/>
              </a:rPr>
              <a:t>00</a:t>
            </a:r>
          </a:p>
          <a:p>
            <a:pPr marL="0" indent="0">
              <a:lnSpc>
                <a:spcPct val="70000"/>
              </a:lnSpc>
              <a:buFont typeface="Wingdings" pitchFamily="2" charset="2"/>
              <a:buNone/>
              <a:tabLst>
                <a:tab pos="1085850" algn="l"/>
                <a:tab pos="2057400" algn="l"/>
              </a:tabLst>
            </a:pPr>
            <a:r>
              <a:rPr lang="en-US" altLang="zh-TW" smtClean="0">
                <a:latin typeface="Courier New" pitchFamily="49" charset="0"/>
              </a:rPr>
              <a:t>3.3a </a:t>
            </a:r>
            <a:r>
              <a:rPr lang="en-US" altLang="zh-TW" smtClean="0">
                <a:solidFill>
                  <a:schemeClr val="folHlink"/>
                </a:solidFill>
                <a:latin typeface="Courier New" pitchFamily="49" charset="0"/>
              </a:rPr>
              <a:t>0011</a:t>
            </a:r>
            <a:r>
              <a:rPr lang="en-US" altLang="zh-TW" smtClean="0">
                <a:solidFill>
                  <a:schemeClr val="accent1"/>
                </a:solidFill>
                <a:latin typeface="Courier New" pitchFamily="49" charset="0"/>
              </a:rPr>
              <a:t> </a:t>
            </a:r>
            <a:r>
              <a:rPr lang="en-US" altLang="zh-TW" smtClean="0">
                <a:latin typeface="Courier New" pitchFamily="49" charset="0"/>
              </a:rPr>
              <a:t>0</a:t>
            </a:r>
            <a:r>
              <a:rPr lang="en-US" altLang="zh-TW" smtClean="0">
                <a:solidFill>
                  <a:schemeClr val="accent1"/>
                </a:solidFill>
                <a:latin typeface="Courier New" pitchFamily="49" charset="0"/>
              </a:rPr>
              <a:t>001</a:t>
            </a:r>
            <a:endParaRPr lang="en-US" altLang="zh-TW" smtClean="0">
              <a:latin typeface="Courier New" pitchFamily="49" charset="0"/>
            </a:endParaRPr>
          </a:p>
          <a:p>
            <a:pPr marL="0" indent="0">
              <a:lnSpc>
                <a:spcPct val="70000"/>
              </a:lnSpc>
              <a:buFont typeface="Wingdings" pitchFamily="2" charset="2"/>
              <a:buNone/>
              <a:tabLst>
                <a:tab pos="1085850" algn="l"/>
                <a:tab pos="2057400" algn="l"/>
              </a:tabLst>
            </a:pPr>
            <a:r>
              <a:rPr lang="en-US" altLang="zh-TW" smtClean="0">
                <a:latin typeface="Courier New" pitchFamily="49" charset="0"/>
              </a:rPr>
              <a:t>4.2  </a:t>
            </a:r>
            <a:r>
              <a:rPr lang="en-US" altLang="zh-TW" u="sng" smtClean="0">
                <a:solidFill>
                  <a:schemeClr val="folHlink"/>
                </a:solidFill>
                <a:latin typeface="Courier New" pitchFamily="49" charset="0"/>
              </a:rPr>
              <a:t>0</a:t>
            </a:r>
            <a:r>
              <a:rPr lang="en-US" altLang="zh-TW" smtClean="0">
                <a:solidFill>
                  <a:schemeClr val="folHlink"/>
                </a:solidFill>
                <a:latin typeface="Courier New" pitchFamily="49" charset="0"/>
              </a:rPr>
              <a:t>001</a:t>
            </a:r>
            <a:r>
              <a:rPr lang="en-US" altLang="zh-TW" smtClean="0">
                <a:latin typeface="Courier New" pitchFamily="49" charset="0"/>
              </a:rPr>
              <a:t> 0</a:t>
            </a:r>
            <a:r>
              <a:rPr lang="en-US" altLang="zh-TW" smtClean="0">
                <a:solidFill>
                  <a:schemeClr val="accent1"/>
                </a:solidFill>
                <a:latin typeface="Courier New" pitchFamily="49" charset="0"/>
              </a:rPr>
              <a:t>001</a:t>
            </a:r>
          </a:p>
          <a:p>
            <a:pPr marL="0" indent="0">
              <a:lnSpc>
                <a:spcPct val="70000"/>
              </a:lnSpc>
              <a:buFont typeface="Wingdings" pitchFamily="2" charset="2"/>
              <a:buNone/>
              <a:tabLst>
                <a:tab pos="1085850" algn="l"/>
                <a:tab pos="2057400" algn="l"/>
              </a:tabLst>
            </a:pPr>
            <a:r>
              <a:rPr lang="en-US" altLang="zh-TW" smtClean="0">
                <a:latin typeface="Courier New" pitchFamily="49" charset="0"/>
              </a:rPr>
              <a:t>4.3a </a:t>
            </a:r>
            <a:r>
              <a:rPr lang="en-US" altLang="zh-TW" smtClean="0">
                <a:solidFill>
                  <a:schemeClr val="folHlink"/>
                </a:solidFill>
                <a:latin typeface="Courier New" pitchFamily="49" charset="0"/>
              </a:rPr>
              <a:t>001</a:t>
            </a:r>
            <a:r>
              <a:rPr lang="en-US" altLang="zh-TW" smtClean="0">
                <a:latin typeface="Courier New" pitchFamily="49" charset="0"/>
              </a:rPr>
              <a:t>0</a:t>
            </a:r>
            <a:r>
              <a:rPr lang="en-US" altLang="zh-TW" smtClean="0">
                <a:solidFill>
                  <a:schemeClr val="accent1"/>
                </a:solidFill>
                <a:latin typeface="Courier New" pitchFamily="49" charset="0"/>
              </a:rPr>
              <a:t> 0011</a:t>
            </a:r>
            <a:endParaRPr lang="en-US" altLang="zh-TW" smtClean="0">
              <a:latin typeface="Courier New" pitchFamily="49" charset="0"/>
            </a:endParaRPr>
          </a:p>
          <a:p>
            <a:pPr marL="0" indent="0">
              <a:lnSpc>
                <a:spcPct val="70000"/>
              </a:lnSpc>
              <a:buFont typeface="Wingdings" pitchFamily="2" charset="2"/>
              <a:buNone/>
              <a:tabLst>
                <a:tab pos="1085850" algn="l"/>
                <a:tab pos="2057400" algn="l"/>
              </a:tabLst>
            </a:pPr>
            <a:r>
              <a:rPr lang="en-US" altLang="zh-TW" smtClean="0">
                <a:latin typeface="Courier New" pitchFamily="49" charset="0"/>
              </a:rPr>
              <a:t>     </a:t>
            </a:r>
            <a:r>
              <a:rPr lang="en-US" altLang="zh-TW" smtClean="0">
                <a:solidFill>
                  <a:schemeClr val="folHlink"/>
                </a:solidFill>
                <a:latin typeface="Courier New" pitchFamily="49" charset="0"/>
              </a:rPr>
              <a:t>0001</a:t>
            </a:r>
            <a:r>
              <a:rPr lang="en-US" altLang="zh-TW" smtClean="0">
                <a:latin typeface="Courier New" pitchFamily="49" charset="0"/>
              </a:rPr>
              <a:t> </a:t>
            </a:r>
            <a:r>
              <a:rPr lang="en-US" altLang="zh-TW" smtClean="0">
                <a:solidFill>
                  <a:schemeClr val="accent1"/>
                </a:solidFill>
                <a:latin typeface="Courier New" pitchFamily="49" charset="0"/>
              </a:rPr>
              <a:t>0011</a:t>
            </a:r>
          </a:p>
        </p:txBody>
      </p:sp>
      <p:sp>
        <p:nvSpPr>
          <p:cNvPr id="82950" name="Rectangle 5"/>
          <p:cNvSpPr>
            <a:spLocks noChangeArrowheads="1"/>
          </p:cNvSpPr>
          <p:nvPr/>
        </p:nvSpPr>
        <p:spPr bwMode="auto">
          <a:xfrm>
            <a:off x="5327650" y="3346450"/>
            <a:ext cx="4202113" cy="14906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kumimoji="1" lang="zh-TW" altLang="en-US" sz="1800" b="1">
                <a:latin typeface="Arial" pitchFamily="34" charset="0"/>
              </a:rPr>
              <a:t>3</a:t>
            </a:r>
            <a:r>
              <a:rPr kumimoji="1" lang="en-US" altLang="zh-TW" sz="1800" b="1">
                <a:latin typeface="Arial" pitchFamily="34" charset="0"/>
              </a:rPr>
              <a:t>b. Restore original value by adding Divisor to left half of Remainder, and place sum in left half of Remainder. Also shift </a:t>
            </a:r>
            <a:r>
              <a:rPr kumimoji="1" lang="en-US" altLang="zh-TW" sz="1800" b="1" u="sng">
                <a:solidFill>
                  <a:schemeClr val="accent1"/>
                </a:solidFill>
                <a:latin typeface="Arial" pitchFamily="34" charset="0"/>
              </a:rPr>
              <a:t>Remainder</a:t>
            </a:r>
            <a:r>
              <a:rPr kumimoji="1" lang="en-US" altLang="zh-TW" sz="1800" b="1">
                <a:latin typeface="Arial" pitchFamily="34" charset="0"/>
              </a:rPr>
              <a:t> to left, setting the new least significant bit to 0</a:t>
            </a:r>
            <a:endParaRPr lang="zh-TW" altLang="en-US"/>
          </a:p>
        </p:txBody>
      </p:sp>
      <p:sp>
        <p:nvSpPr>
          <p:cNvPr id="82951" name="Rectangle 7"/>
          <p:cNvSpPr>
            <a:spLocks noChangeArrowheads="1"/>
          </p:cNvSpPr>
          <p:nvPr/>
        </p:nvSpPr>
        <p:spPr bwMode="auto">
          <a:xfrm>
            <a:off x="6113463" y="1701800"/>
            <a:ext cx="364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2952" name="Rectangle 10"/>
          <p:cNvSpPr>
            <a:spLocks noChangeArrowheads="1"/>
          </p:cNvSpPr>
          <p:nvPr/>
        </p:nvSpPr>
        <p:spPr bwMode="auto">
          <a:xfrm>
            <a:off x="7747000" y="2517775"/>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Remainder &lt; 0</a:t>
            </a:r>
          </a:p>
        </p:txBody>
      </p:sp>
      <p:sp>
        <p:nvSpPr>
          <p:cNvPr id="82953" name="Rectangle 11"/>
          <p:cNvSpPr>
            <a:spLocks noChangeArrowheads="1"/>
          </p:cNvSpPr>
          <p:nvPr/>
        </p:nvSpPr>
        <p:spPr bwMode="auto">
          <a:xfrm>
            <a:off x="4027488" y="2520950"/>
            <a:ext cx="1890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Remainder </a:t>
            </a:r>
            <a:r>
              <a:rPr kumimoji="1" lang="en-US" altLang="zh-TW" sz="1800" b="1">
                <a:latin typeface="Arial" pitchFamily="34" charset="0"/>
                <a:sym typeface="Symbol" pitchFamily="18" charset="2"/>
              </a:rPr>
              <a:t> </a:t>
            </a:r>
            <a:r>
              <a:rPr kumimoji="1" lang="en-US" altLang="zh-TW" sz="1800" b="1">
                <a:latin typeface="Arial" pitchFamily="34" charset="0"/>
              </a:rPr>
              <a:t>0</a:t>
            </a:r>
          </a:p>
        </p:txBody>
      </p:sp>
      <p:sp>
        <p:nvSpPr>
          <p:cNvPr id="82954" name="Rectangle 14"/>
          <p:cNvSpPr>
            <a:spLocks noChangeArrowheads="1"/>
          </p:cNvSpPr>
          <p:nvPr/>
        </p:nvSpPr>
        <p:spPr bwMode="auto">
          <a:xfrm>
            <a:off x="4164013" y="1358900"/>
            <a:ext cx="5110162" cy="9413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kumimoji="1" lang="zh-TW" altLang="en-US" sz="1800" b="1">
                <a:latin typeface="Arial" pitchFamily="34" charset="0"/>
              </a:rPr>
              <a:t>2. </a:t>
            </a:r>
            <a:r>
              <a:rPr kumimoji="1" lang="en-US" altLang="zh-TW" sz="1800" b="1">
                <a:latin typeface="Arial" pitchFamily="34" charset="0"/>
              </a:rPr>
              <a:t>Subtract Divisor register from the </a:t>
            </a:r>
            <a:br>
              <a:rPr kumimoji="1" lang="en-US" altLang="zh-TW" sz="1800" b="1">
                <a:latin typeface="Arial" pitchFamily="34" charset="0"/>
              </a:rPr>
            </a:br>
            <a:r>
              <a:rPr kumimoji="1" lang="en-US" altLang="zh-TW" sz="1800" b="1">
                <a:latin typeface="Arial" pitchFamily="34" charset="0"/>
              </a:rPr>
              <a:t>left half of Remainder register, and place the </a:t>
            </a:r>
          </a:p>
          <a:p>
            <a:r>
              <a:rPr kumimoji="1" lang="en-US" altLang="zh-TW" sz="1800" b="1">
                <a:latin typeface="Arial" pitchFamily="34" charset="0"/>
              </a:rPr>
              <a:t>result in the left half of Remainder register</a:t>
            </a:r>
            <a:endParaRPr lang="zh-TW" altLang="en-US"/>
          </a:p>
        </p:txBody>
      </p:sp>
      <p:sp>
        <p:nvSpPr>
          <p:cNvPr id="82955" name="Rectangle 16"/>
          <p:cNvSpPr>
            <a:spLocks noChangeArrowheads="1"/>
          </p:cNvSpPr>
          <p:nvPr/>
        </p:nvSpPr>
        <p:spPr bwMode="auto">
          <a:xfrm>
            <a:off x="2949575" y="3443288"/>
            <a:ext cx="2241550" cy="1216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kumimoji="1" lang="zh-TW" altLang="en-US" sz="1800" b="1">
                <a:latin typeface="Arial" pitchFamily="34" charset="0"/>
              </a:rPr>
              <a:t>3</a:t>
            </a:r>
            <a:r>
              <a:rPr kumimoji="1" lang="en-US" altLang="zh-TW" sz="1800" b="1">
                <a:latin typeface="Arial" pitchFamily="34" charset="0"/>
              </a:rPr>
              <a:t>a. Shift </a:t>
            </a:r>
            <a:r>
              <a:rPr kumimoji="1" lang="en-US" altLang="zh-TW" sz="1800" b="1" u="sng">
                <a:solidFill>
                  <a:schemeClr val="accent1"/>
                </a:solidFill>
                <a:latin typeface="Arial" pitchFamily="34" charset="0"/>
              </a:rPr>
              <a:t>Remainder</a:t>
            </a:r>
            <a:r>
              <a:rPr kumimoji="1" lang="en-US" altLang="zh-TW" sz="1800" b="1">
                <a:latin typeface="Arial" pitchFamily="34" charset="0"/>
              </a:rPr>
              <a:t> to left, setting new rightmost bit to 1</a:t>
            </a:r>
            <a:endParaRPr lang="zh-TW" altLang="en-US"/>
          </a:p>
        </p:txBody>
      </p:sp>
      <p:sp>
        <p:nvSpPr>
          <p:cNvPr id="82956" name="Rectangle 19"/>
          <p:cNvSpPr>
            <a:spLocks noChangeArrowheads="1"/>
          </p:cNvSpPr>
          <p:nvPr/>
        </p:nvSpPr>
        <p:spPr bwMode="auto">
          <a:xfrm>
            <a:off x="4824413" y="809625"/>
            <a:ext cx="4394200" cy="3016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TW" altLang="en-US" sz="1800" b="1">
                <a:latin typeface="Arial" pitchFamily="34" charset="0"/>
              </a:rPr>
              <a:t>1. </a:t>
            </a:r>
            <a:r>
              <a:rPr kumimoji="1" lang="en-US" altLang="zh-TW" sz="1800" b="1">
                <a:latin typeface="Arial" pitchFamily="34" charset="0"/>
              </a:rPr>
              <a:t>Shift Remainder register left 1 bit</a:t>
            </a:r>
            <a:endParaRPr lang="zh-TW" altLang="en-US"/>
          </a:p>
        </p:txBody>
      </p:sp>
      <p:sp>
        <p:nvSpPr>
          <p:cNvPr id="82957" name="AutoShape 22"/>
          <p:cNvSpPr>
            <a:spLocks noChangeArrowheads="1"/>
          </p:cNvSpPr>
          <p:nvPr/>
        </p:nvSpPr>
        <p:spPr bwMode="auto">
          <a:xfrm>
            <a:off x="2425700" y="6280150"/>
            <a:ext cx="5462588" cy="355600"/>
          </a:xfrm>
          <a:prstGeom prst="roundRect">
            <a:avLst>
              <a:gd name="adj" fmla="val 46292"/>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TW" sz="1800" b="1">
                <a:latin typeface="Arial" pitchFamily="34" charset="0"/>
              </a:rPr>
              <a:t>Done. </a:t>
            </a:r>
            <a:r>
              <a:rPr kumimoji="1" lang="en-US" altLang="zh-TW" sz="1800" b="1" u="sng">
                <a:solidFill>
                  <a:schemeClr val="accent1"/>
                </a:solidFill>
                <a:latin typeface="Arial" pitchFamily="34" charset="0"/>
              </a:rPr>
              <a:t>Shift left half of Remainder right 1 bit</a:t>
            </a:r>
            <a:endParaRPr lang="zh-TW" altLang="en-US"/>
          </a:p>
        </p:txBody>
      </p:sp>
      <p:sp>
        <p:nvSpPr>
          <p:cNvPr id="82958" name="Rectangle 24"/>
          <p:cNvSpPr>
            <a:spLocks noChangeArrowheads="1"/>
          </p:cNvSpPr>
          <p:nvPr/>
        </p:nvSpPr>
        <p:spPr bwMode="auto">
          <a:xfrm>
            <a:off x="6527800" y="5600700"/>
            <a:ext cx="854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2959" name="Rectangle 25"/>
          <p:cNvSpPr>
            <a:spLocks noChangeArrowheads="1"/>
          </p:cNvSpPr>
          <p:nvPr/>
        </p:nvSpPr>
        <p:spPr bwMode="auto">
          <a:xfrm>
            <a:off x="5294313" y="5957888"/>
            <a:ext cx="2468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 </a:t>
            </a:r>
            <a:r>
              <a:rPr kumimoji="1" lang="en-US" altLang="zh-TW" sz="1800" b="1">
                <a:latin typeface="Arial" pitchFamily="34" charset="0"/>
              </a:rPr>
              <a:t>Yes: 32 repetitions</a:t>
            </a:r>
            <a:endParaRPr kumimoji="1" lang="en-US" altLang="zh-TW" sz="1800" b="1">
              <a:solidFill>
                <a:srgbClr val="000000"/>
              </a:solidFill>
              <a:latin typeface="Arial" pitchFamily="34" charset="0"/>
            </a:endParaRPr>
          </a:p>
        </p:txBody>
      </p:sp>
      <p:sp>
        <p:nvSpPr>
          <p:cNvPr id="82960" name="AutoShape 26"/>
          <p:cNvSpPr>
            <a:spLocks noChangeArrowheads="1"/>
          </p:cNvSpPr>
          <p:nvPr/>
        </p:nvSpPr>
        <p:spPr bwMode="auto">
          <a:xfrm>
            <a:off x="5834063" y="2527300"/>
            <a:ext cx="1911350" cy="75565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TW" altLang="en-US"/>
          </a:p>
        </p:txBody>
      </p:sp>
      <p:sp>
        <p:nvSpPr>
          <p:cNvPr id="82961" name="Line 27"/>
          <p:cNvSpPr>
            <a:spLocks noChangeShapeType="1"/>
          </p:cNvSpPr>
          <p:nvPr/>
        </p:nvSpPr>
        <p:spPr bwMode="auto">
          <a:xfrm>
            <a:off x="6810375" y="2305050"/>
            <a:ext cx="0" cy="228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62" name="Freeform 28"/>
          <p:cNvSpPr>
            <a:spLocks/>
          </p:cNvSpPr>
          <p:nvPr/>
        </p:nvSpPr>
        <p:spPr bwMode="auto">
          <a:xfrm>
            <a:off x="7739063" y="2895600"/>
            <a:ext cx="765175" cy="458788"/>
          </a:xfrm>
          <a:custGeom>
            <a:avLst/>
            <a:gdLst>
              <a:gd name="T0" fmla="*/ 0 w 445"/>
              <a:gd name="T1" fmla="*/ 0 h 289"/>
              <a:gd name="T2" fmla="*/ 2147483647 w 445"/>
              <a:gd name="T3" fmla="*/ 0 h 289"/>
              <a:gd name="T4" fmla="*/ 2147483647 w 445"/>
              <a:gd name="T5" fmla="*/ 2147483647 h 289"/>
              <a:gd name="T6" fmla="*/ 0 60000 65536"/>
              <a:gd name="T7" fmla="*/ 0 60000 65536"/>
              <a:gd name="T8" fmla="*/ 0 60000 65536"/>
              <a:gd name="T9" fmla="*/ 0 w 445"/>
              <a:gd name="T10" fmla="*/ 0 h 289"/>
              <a:gd name="T11" fmla="*/ 445 w 445"/>
              <a:gd name="T12" fmla="*/ 289 h 289"/>
            </a:gdLst>
            <a:ahLst/>
            <a:cxnLst>
              <a:cxn ang="T6">
                <a:pos x="T0" y="T1"/>
              </a:cxn>
              <a:cxn ang="T7">
                <a:pos x="T2" y="T3"/>
              </a:cxn>
              <a:cxn ang="T8">
                <a:pos x="T4" y="T5"/>
              </a:cxn>
            </a:cxnLst>
            <a:rect l="T9" t="T10" r="T11" b="T12"/>
            <a:pathLst>
              <a:path w="445" h="289">
                <a:moveTo>
                  <a:pt x="0" y="0"/>
                </a:moveTo>
                <a:lnTo>
                  <a:pt x="444" y="0"/>
                </a:lnTo>
                <a:lnTo>
                  <a:pt x="444" y="28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2963" name="Freeform 29"/>
          <p:cNvSpPr>
            <a:spLocks/>
          </p:cNvSpPr>
          <p:nvPr/>
        </p:nvSpPr>
        <p:spPr bwMode="auto">
          <a:xfrm>
            <a:off x="3757613" y="2895600"/>
            <a:ext cx="2105025" cy="477838"/>
          </a:xfrm>
          <a:custGeom>
            <a:avLst/>
            <a:gdLst>
              <a:gd name="T0" fmla="*/ 2147483647 w 1861"/>
              <a:gd name="T1" fmla="*/ 0 h 301"/>
              <a:gd name="T2" fmla="*/ 0 w 1861"/>
              <a:gd name="T3" fmla="*/ 0 h 301"/>
              <a:gd name="T4" fmla="*/ 0 w 1861"/>
              <a:gd name="T5" fmla="*/ 2147483647 h 301"/>
              <a:gd name="T6" fmla="*/ 0 60000 65536"/>
              <a:gd name="T7" fmla="*/ 0 60000 65536"/>
              <a:gd name="T8" fmla="*/ 0 60000 65536"/>
              <a:gd name="T9" fmla="*/ 0 w 1861"/>
              <a:gd name="T10" fmla="*/ 0 h 301"/>
              <a:gd name="T11" fmla="*/ 1861 w 1861"/>
              <a:gd name="T12" fmla="*/ 301 h 301"/>
            </a:gdLst>
            <a:ahLst/>
            <a:cxnLst>
              <a:cxn ang="T6">
                <a:pos x="T0" y="T1"/>
              </a:cxn>
              <a:cxn ang="T7">
                <a:pos x="T2" y="T3"/>
              </a:cxn>
              <a:cxn ang="T8">
                <a:pos x="T4" y="T5"/>
              </a:cxn>
            </a:cxnLst>
            <a:rect l="T9" t="T10" r="T11" b="T12"/>
            <a:pathLst>
              <a:path w="1861" h="301">
                <a:moveTo>
                  <a:pt x="1860" y="0"/>
                </a:moveTo>
                <a:lnTo>
                  <a:pt x="0" y="0"/>
                </a:lnTo>
                <a:lnTo>
                  <a:pt x="0" y="30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82964" name="Group 30"/>
          <p:cNvGrpSpPr>
            <a:grpSpLocks/>
          </p:cNvGrpSpPr>
          <p:nvPr/>
        </p:nvGrpSpPr>
        <p:grpSpPr bwMode="auto">
          <a:xfrm>
            <a:off x="3956050" y="5289550"/>
            <a:ext cx="1911350" cy="755650"/>
            <a:chOff x="2300" y="3332"/>
            <a:chExt cx="1112" cy="476"/>
          </a:xfrm>
        </p:grpSpPr>
        <p:sp>
          <p:nvSpPr>
            <p:cNvPr id="82975" name="Rectangle 31"/>
            <p:cNvSpPr>
              <a:spLocks noChangeArrowheads="1"/>
            </p:cNvSpPr>
            <p:nvPr/>
          </p:nvSpPr>
          <p:spPr bwMode="auto">
            <a:xfrm>
              <a:off x="2503" y="3355"/>
              <a:ext cx="7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800" b="1">
                  <a:latin typeface="Arial" pitchFamily="34" charset="0"/>
                </a:rPr>
                <a:t> 32</a:t>
              </a:r>
              <a:r>
                <a:rPr kumimoji="1" lang="en-US" altLang="zh-TW" sz="1800" b="1">
                  <a:latin typeface="Arial" pitchFamily="34" charset="0"/>
                </a:rPr>
                <a:t>nd</a:t>
              </a:r>
            </a:p>
            <a:p>
              <a:pPr algn="ctr"/>
              <a:r>
                <a:rPr kumimoji="1" lang="en-US" altLang="zh-TW" sz="1800" b="1">
                  <a:latin typeface="Arial" pitchFamily="34" charset="0"/>
                </a:rPr>
                <a:t>repetition?</a:t>
              </a:r>
            </a:p>
          </p:txBody>
        </p:sp>
        <p:sp>
          <p:nvSpPr>
            <p:cNvPr id="82976" name="AutoShape 32"/>
            <p:cNvSpPr>
              <a:spLocks noChangeArrowheads="1"/>
            </p:cNvSpPr>
            <p:nvPr/>
          </p:nvSpPr>
          <p:spPr bwMode="auto">
            <a:xfrm>
              <a:off x="2300" y="3332"/>
              <a:ext cx="1112" cy="476"/>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sp>
        <p:nvSpPr>
          <p:cNvPr id="82965" name="Line 33"/>
          <p:cNvSpPr>
            <a:spLocks noChangeShapeType="1"/>
          </p:cNvSpPr>
          <p:nvPr/>
        </p:nvSpPr>
        <p:spPr bwMode="auto">
          <a:xfrm>
            <a:off x="5540375" y="4854575"/>
            <a:ext cx="0" cy="6794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66" name="Line 34"/>
          <p:cNvSpPr>
            <a:spLocks noChangeShapeType="1"/>
          </p:cNvSpPr>
          <p:nvPr/>
        </p:nvSpPr>
        <p:spPr bwMode="auto">
          <a:xfrm>
            <a:off x="4932363" y="6076950"/>
            <a:ext cx="0" cy="228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67" name="Line 36"/>
          <p:cNvSpPr>
            <a:spLocks noChangeShapeType="1"/>
          </p:cNvSpPr>
          <p:nvPr/>
        </p:nvSpPr>
        <p:spPr bwMode="auto">
          <a:xfrm>
            <a:off x="6769100" y="476250"/>
            <a:ext cx="0" cy="3429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68" name="Freeform 37"/>
          <p:cNvSpPr>
            <a:spLocks/>
          </p:cNvSpPr>
          <p:nvPr/>
        </p:nvSpPr>
        <p:spPr bwMode="auto">
          <a:xfrm>
            <a:off x="5922963" y="1211263"/>
            <a:ext cx="3759200" cy="4467225"/>
          </a:xfrm>
          <a:custGeom>
            <a:avLst/>
            <a:gdLst>
              <a:gd name="T0" fmla="*/ 0 w 2269"/>
              <a:gd name="T1" fmla="*/ 2147483647 h 3241"/>
              <a:gd name="T2" fmla="*/ 2147483647 w 2269"/>
              <a:gd name="T3" fmla="*/ 2147483647 h 3241"/>
              <a:gd name="T4" fmla="*/ 2147483647 w 2269"/>
              <a:gd name="T5" fmla="*/ 0 h 3241"/>
              <a:gd name="T6" fmla="*/ 2147483647 w 2269"/>
              <a:gd name="T7" fmla="*/ 0 h 3241"/>
              <a:gd name="T8" fmla="*/ 0 60000 65536"/>
              <a:gd name="T9" fmla="*/ 0 60000 65536"/>
              <a:gd name="T10" fmla="*/ 0 60000 65536"/>
              <a:gd name="T11" fmla="*/ 0 60000 65536"/>
              <a:gd name="T12" fmla="*/ 0 w 2269"/>
              <a:gd name="T13" fmla="*/ 0 h 3241"/>
              <a:gd name="T14" fmla="*/ 2269 w 2269"/>
              <a:gd name="T15" fmla="*/ 3241 h 3241"/>
            </a:gdLst>
            <a:ahLst/>
            <a:cxnLst>
              <a:cxn ang="T8">
                <a:pos x="T0" y="T1"/>
              </a:cxn>
              <a:cxn ang="T9">
                <a:pos x="T2" y="T3"/>
              </a:cxn>
              <a:cxn ang="T10">
                <a:pos x="T4" y="T5"/>
              </a:cxn>
              <a:cxn ang="T11">
                <a:pos x="T6" y="T7"/>
              </a:cxn>
            </a:cxnLst>
            <a:rect l="T12" t="T13" r="T14" b="T15"/>
            <a:pathLst>
              <a:path w="2269" h="3241">
                <a:moveTo>
                  <a:pt x="0" y="3240"/>
                </a:moveTo>
                <a:lnTo>
                  <a:pt x="2268" y="3240"/>
                </a:lnTo>
                <a:lnTo>
                  <a:pt x="2268" y="0"/>
                </a:lnTo>
                <a:lnTo>
                  <a:pt x="492" y="0"/>
                </a:lnTo>
              </a:path>
            </a:pathLst>
          </a:custGeom>
          <a:noFill/>
          <a:ln w="25400" cap="rnd">
            <a:solidFill>
              <a:schemeClr val="accent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2969" name="Line 38"/>
          <p:cNvSpPr>
            <a:spLocks noChangeShapeType="1"/>
          </p:cNvSpPr>
          <p:nvPr/>
        </p:nvSpPr>
        <p:spPr bwMode="auto">
          <a:xfrm flipH="1">
            <a:off x="6781800" y="1108075"/>
            <a:ext cx="1588" cy="2825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70" name="Freeform 39"/>
          <p:cNvSpPr>
            <a:spLocks/>
          </p:cNvSpPr>
          <p:nvPr/>
        </p:nvSpPr>
        <p:spPr bwMode="auto">
          <a:xfrm>
            <a:off x="3686175" y="4678363"/>
            <a:ext cx="1041400" cy="695325"/>
          </a:xfrm>
          <a:custGeom>
            <a:avLst/>
            <a:gdLst>
              <a:gd name="T0" fmla="*/ 0 w 1153"/>
              <a:gd name="T1" fmla="*/ 0 h 325"/>
              <a:gd name="T2" fmla="*/ 0 w 1153"/>
              <a:gd name="T3" fmla="*/ 2147483647 h 325"/>
              <a:gd name="T4" fmla="*/ 2147483647 w 1153"/>
              <a:gd name="T5" fmla="*/ 2147483647 h 325"/>
              <a:gd name="T6" fmla="*/ 2147483647 w 1153"/>
              <a:gd name="T7" fmla="*/ 2147483647 h 325"/>
              <a:gd name="T8" fmla="*/ 2147483647 w 1153"/>
              <a:gd name="T9" fmla="*/ 2147483647 h 325"/>
              <a:gd name="T10" fmla="*/ 0 60000 65536"/>
              <a:gd name="T11" fmla="*/ 0 60000 65536"/>
              <a:gd name="T12" fmla="*/ 0 60000 65536"/>
              <a:gd name="T13" fmla="*/ 0 60000 65536"/>
              <a:gd name="T14" fmla="*/ 0 60000 65536"/>
              <a:gd name="T15" fmla="*/ 0 w 1153"/>
              <a:gd name="T16" fmla="*/ 0 h 325"/>
              <a:gd name="T17" fmla="*/ 1153 w 1153"/>
              <a:gd name="T18" fmla="*/ 325 h 325"/>
            </a:gdLst>
            <a:ahLst/>
            <a:cxnLst>
              <a:cxn ang="T10">
                <a:pos x="T0" y="T1"/>
              </a:cxn>
              <a:cxn ang="T11">
                <a:pos x="T2" y="T3"/>
              </a:cxn>
              <a:cxn ang="T12">
                <a:pos x="T4" y="T5"/>
              </a:cxn>
              <a:cxn ang="T13">
                <a:pos x="T6" y="T7"/>
              </a:cxn>
              <a:cxn ang="T14">
                <a:pos x="T8" y="T9"/>
              </a:cxn>
            </a:cxnLst>
            <a:rect l="T15" t="T16" r="T17" b="T18"/>
            <a:pathLst>
              <a:path w="1153" h="325">
                <a:moveTo>
                  <a:pt x="0" y="0"/>
                </a:moveTo>
                <a:lnTo>
                  <a:pt x="0" y="84"/>
                </a:lnTo>
                <a:lnTo>
                  <a:pt x="1152" y="84"/>
                </a:lnTo>
                <a:lnTo>
                  <a:pt x="1152" y="324"/>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2971" name="AutoShape 40"/>
          <p:cNvSpPr>
            <a:spLocks noChangeArrowheads="1"/>
          </p:cNvSpPr>
          <p:nvPr/>
        </p:nvSpPr>
        <p:spPr bwMode="auto">
          <a:xfrm>
            <a:off x="5200650" y="127000"/>
            <a:ext cx="4192588" cy="336550"/>
          </a:xfrm>
          <a:prstGeom prst="roundRect">
            <a:avLst>
              <a:gd name="adj" fmla="val 43597"/>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2972" name="Rectangle 41"/>
          <p:cNvSpPr>
            <a:spLocks noChangeArrowheads="1"/>
          </p:cNvSpPr>
          <p:nvPr/>
        </p:nvSpPr>
        <p:spPr bwMode="auto">
          <a:xfrm>
            <a:off x="5200650" y="144463"/>
            <a:ext cx="4313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Start: Place Dividend in Remainder</a:t>
            </a:r>
          </a:p>
        </p:txBody>
      </p:sp>
      <p:sp>
        <p:nvSpPr>
          <p:cNvPr id="82973"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3F2A753D-4B6B-4E95-9E1C-8E64D0F3B376}" type="slidenum">
              <a:rPr lang="zh-TW" altLang="en-US" sz="1400" smtClean="0">
                <a:latin typeface="Arial" pitchFamily="34" charset="0"/>
              </a:rPr>
              <a:pPr/>
              <a:t>75</a:t>
            </a:fld>
            <a:endParaRPr lang="zh-TW" altLang="zh-TW" sz="1400" smtClean="0">
              <a:latin typeface="Arial" pitchFamily="34" charset="0"/>
            </a:endParaRPr>
          </a:p>
        </p:txBody>
      </p:sp>
      <p:sp>
        <p:nvSpPr>
          <p:cNvPr id="82974" name="Rectangle 1029"/>
          <p:cNvSpPr>
            <a:spLocks noChangeArrowheads="1"/>
          </p:cNvSpPr>
          <p:nvPr/>
        </p:nvSpPr>
        <p:spPr bwMode="auto">
          <a:xfrm>
            <a:off x="0" y="304800"/>
            <a:ext cx="48704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nchor="ctr"/>
          <a:lstStyle/>
          <a:p>
            <a:pPr algn="ctr">
              <a:lnSpc>
                <a:spcPct val="85000"/>
              </a:lnSpc>
            </a:pPr>
            <a:r>
              <a:rPr lang="en-US" altLang="zh-TW" sz="3600" b="1">
                <a:solidFill>
                  <a:schemeClr val="accent1"/>
                </a:solidFill>
                <a:latin typeface="Comic Sans MS" pitchFamily="66" charset="0"/>
                <a:ea typeface="標楷體" pitchFamily="65" charset="-120"/>
              </a:rPr>
              <a:t>Divide Algorithm (Version 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54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54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54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544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544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54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544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54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544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742950" y="41275"/>
            <a:ext cx="8420100" cy="901700"/>
          </a:xfrm>
        </p:spPr>
        <p:txBody>
          <a:bodyPr/>
          <a:lstStyle/>
          <a:p>
            <a:r>
              <a:rPr lang="en-US" altLang="zh-TW" sz="5000" smtClean="0"/>
              <a:t>Divide</a:t>
            </a:r>
            <a:r>
              <a:rPr lang="en-US" altLang="zh-TW" smtClean="0"/>
              <a:t> </a:t>
            </a:r>
          </a:p>
        </p:txBody>
      </p:sp>
      <p:sp>
        <p:nvSpPr>
          <p:cNvPr id="83971" name="Rectangle 3"/>
          <p:cNvSpPr>
            <a:spLocks noGrp="1" noChangeArrowheads="1"/>
          </p:cNvSpPr>
          <p:nvPr>
            <p:ph type="body" idx="1"/>
          </p:nvPr>
        </p:nvSpPr>
        <p:spPr/>
        <p:txBody>
          <a:bodyPr/>
          <a:lstStyle/>
          <a:p>
            <a:r>
              <a:rPr lang="en-US" altLang="zh-TW" smtClean="0"/>
              <a:t>Signed Divides:</a:t>
            </a:r>
          </a:p>
          <a:p>
            <a:pPr lvl="1"/>
            <a:r>
              <a:rPr lang="en-US" altLang="zh-TW" smtClean="0"/>
              <a:t>Remember signs, make positive, complement quotient and remainder if necessary</a:t>
            </a:r>
          </a:p>
          <a:p>
            <a:pPr lvl="1"/>
            <a:r>
              <a:rPr lang="en-US" altLang="zh-TW" smtClean="0"/>
              <a:t>Let Dividend and Remainder have same sign and negate Quotient if Divisor sign &amp; Dividend sign disagree, </a:t>
            </a:r>
          </a:p>
          <a:p>
            <a:pPr lvl="1"/>
            <a:r>
              <a:rPr lang="en-US" altLang="zh-TW" smtClean="0"/>
              <a:t>e.g., -7</a:t>
            </a:r>
            <a:r>
              <a:rPr lang="en-US" altLang="zh-TW" smtClean="0">
                <a:sym typeface="Symbol" pitchFamily="18" charset="2"/>
              </a:rPr>
              <a:t> </a:t>
            </a:r>
            <a:r>
              <a:rPr lang="en-US" altLang="zh-TW" smtClean="0"/>
              <a:t>2 = -3, remainder = -1</a:t>
            </a:r>
          </a:p>
          <a:p>
            <a:pPr lvl="1">
              <a:buFont typeface="Wingdings" pitchFamily="2" charset="2"/>
              <a:buNone/>
            </a:pPr>
            <a:r>
              <a:rPr lang="en-US" altLang="zh-TW" smtClean="0"/>
              <a:t>             -7</a:t>
            </a:r>
            <a:r>
              <a:rPr lang="en-US" altLang="zh-TW" smtClean="0">
                <a:sym typeface="Symbol" pitchFamily="18" charset="2"/>
              </a:rPr>
              <a:t>- </a:t>
            </a:r>
            <a:r>
              <a:rPr lang="en-US" altLang="zh-TW" smtClean="0"/>
              <a:t>2 = 3, remainder = -1 </a:t>
            </a:r>
          </a:p>
          <a:p>
            <a:pPr lvl="1"/>
            <a:r>
              <a:rPr lang="en-US" altLang="zh-TW" smtClean="0"/>
              <a:t>Satisfy  Dividend =Quotient x Divisor + Remainder </a:t>
            </a:r>
          </a:p>
          <a:p>
            <a:pPr lvl="1"/>
            <a:endParaRPr lang="en-US" altLang="zh-TW" smtClean="0"/>
          </a:p>
        </p:txBody>
      </p:sp>
      <p:sp>
        <p:nvSpPr>
          <p:cNvPr id="8397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306C9DA3-D388-4758-B62B-37B684E8C74A}" type="slidenum">
              <a:rPr lang="zh-TW" altLang="en-US" sz="1400" smtClean="0">
                <a:latin typeface="Arial" pitchFamily="34" charset="0"/>
              </a:rPr>
              <a:pPr/>
              <a:t>76</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41275"/>
            <a:ext cx="9906000" cy="901700"/>
          </a:xfrm>
        </p:spPr>
        <p:txBody>
          <a:bodyPr/>
          <a:lstStyle/>
          <a:p>
            <a:r>
              <a:rPr lang="en-US" altLang="zh-TW" sz="4500" smtClean="0"/>
              <a:t>Observations: Multiply and Divide </a:t>
            </a:r>
          </a:p>
        </p:txBody>
      </p:sp>
      <p:sp>
        <p:nvSpPr>
          <p:cNvPr id="84995" name="Rectangle 3"/>
          <p:cNvSpPr>
            <a:spLocks noGrp="1" noChangeArrowheads="1"/>
          </p:cNvSpPr>
          <p:nvPr>
            <p:ph type="body" idx="1"/>
          </p:nvPr>
        </p:nvSpPr>
        <p:spPr/>
        <p:txBody>
          <a:bodyPr/>
          <a:lstStyle/>
          <a:p>
            <a:r>
              <a:rPr lang="en-US" altLang="zh-TW" smtClean="0"/>
              <a:t>Same hardware as multiply: just need ALU to add or subtract, and 64-bit register to shift left (multiply: shift right)</a:t>
            </a:r>
          </a:p>
          <a:p>
            <a:r>
              <a:rPr lang="en-US" altLang="zh-TW" smtClean="0"/>
              <a:t>Hi and Lo registers in MIPS combine to act as 64-bit register for multiply and divide</a:t>
            </a:r>
            <a:endParaRPr lang="en-US" altLang="zh-TW" sz="2000" smtClean="0"/>
          </a:p>
        </p:txBody>
      </p:sp>
      <p:sp>
        <p:nvSpPr>
          <p:cNvPr id="8499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97A6464-22B7-4F66-93E0-7D19AAE61B79}" type="slidenum">
              <a:rPr lang="zh-TW" altLang="en-US" sz="1400" smtClean="0">
                <a:latin typeface="Arial" pitchFamily="34" charset="0"/>
              </a:rPr>
              <a:pPr/>
              <a:t>77</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346325" y="4713288"/>
            <a:ext cx="3065463" cy="392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6019" name="Rectangle 3"/>
          <p:cNvSpPr>
            <a:spLocks noChangeArrowheads="1"/>
          </p:cNvSpPr>
          <p:nvPr/>
        </p:nvSpPr>
        <p:spPr bwMode="auto">
          <a:xfrm>
            <a:off x="2359025" y="4725988"/>
            <a:ext cx="3065463" cy="4683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6020" name="Rectangle 4"/>
          <p:cNvSpPr>
            <a:spLocks noChangeArrowheads="1"/>
          </p:cNvSpPr>
          <p:nvPr/>
        </p:nvSpPr>
        <p:spPr bwMode="auto">
          <a:xfrm>
            <a:off x="2505075" y="4627563"/>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Product/</a:t>
            </a:r>
          </a:p>
          <a:p>
            <a:r>
              <a:rPr kumimoji="1" lang="en-US" altLang="zh-TW" sz="1800" b="1">
                <a:solidFill>
                  <a:srgbClr val="000000"/>
                </a:solidFill>
                <a:latin typeface="Arial" pitchFamily="34" charset="0"/>
              </a:rPr>
              <a:t>Remainder</a:t>
            </a:r>
          </a:p>
        </p:txBody>
      </p:sp>
      <p:sp>
        <p:nvSpPr>
          <p:cNvPr id="86021" name="Rectangle 5"/>
          <p:cNvSpPr>
            <a:spLocks noChangeArrowheads="1"/>
          </p:cNvSpPr>
          <p:nvPr/>
        </p:nvSpPr>
        <p:spPr bwMode="auto">
          <a:xfrm>
            <a:off x="3971925" y="4619625"/>
            <a:ext cx="1339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i="1">
                <a:solidFill>
                  <a:schemeClr val="accent1"/>
                </a:solidFill>
                <a:latin typeface="Arial" pitchFamily="34" charset="0"/>
              </a:rPr>
              <a:t>(</a:t>
            </a:r>
            <a:r>
              <a:rPr kumimoji="1" lang="en-US" altLang="zh-TW" sz="1800" b="1" i="1">
                <a:solidFill>
                  <a:schemeClr val="accent1"/>
                </a:solidFill>
                <a:latin typeface="Arial" pitchFamily="34" charset="0"/>
              </a:rPr>
              <a:t>Multiplier/</a:t>
            </a:r>
          </a:p>
          <a:p>
            <a:r>
              <a:rPr kumimoji="1" lang="en-US" altLang="zh-TW" sz="1800" b="1" i="1">
                <a:solidFill>
                  <a:schemeClr val="accent1"/>
                </a:solidFill>
                <a:latin typeface="Arial" pitchFamily="34" charset="0"/>
              </a:rPr>
              <a:t>Quotient)</a:t>
            </a:r>
          </a:p>
        </p:txBody>
      </p:sp>
      <p:sp>
        <p:nvSpPr>
          <p:cNvPr id="86022" name="Rectangle 6"/>
          <p:cNvSpPr>
            <a:spLocks noChangeArrowheads="1"/>
          </p:cNvSpPr>
          <p:nvPr/>
        </p:nvSpPr>
        <p:spPr bwMode="auto">
          <a:xfrm>
            <a:off x="3111500" y="2595563"/>
            <a:ext cx="1450975" cy="592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6023" name="Rectangle 7"/>
          <p:cNvSpPr>
            <a:spLocks noChangeArrowheads="1"/>
          </p:cNvSpPr>
          <p:nvPr/>
        </p:nvSpPr>
        <p:spPr bwMode="auto">
          <a:xfrm>
            <a:off x="2959100" y="2587625"/>
            <a:ext cx="1714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kumimoji="1" lang="en-US" altLang="zh-TW" sz="1800" b="1">
                <a:solidFill>
                  <a:srgbClr val="000000"/>
                </a:solidFill>
                <a:latin typeface="Arial" pitchFamily="34" charset="0"/>
              </a:rPr>
              <a:t>Multiplicand/</a:t>
            </a:r>
          </a:p>
          <a:p>
            <a:pPr algn="ctr"/>
            <a:r>
              <a:rPr kumimoji="1" lang="en-US" altLang="zh-TW" sz="1800" b="1">
                <a:solidFill>
                  <a:srgbClr val="000000"/>
                </a:solidFill>
                <a:latin typeface="Arial" pitchFamily="34" charset="0"/>
              </a:rPr>
              <a:t>Divisor</a:t>
            </a:r>
          </a:p>
        </p:txBody>
      </p:sp>
      <p:sp>
        <p:nvSpPr>
          <p:cNvPr id="86024" name="Rectangle 8"/>
          <p:cNvSpPr>
            <a:spLocks noChangeArrowheads="1"/>
          </p:cNvSpPr>
          <p:nvPr/>
        </p:nvSpPr>
        <p:spPr bwMode="auto">
          <a:xfrm>
            <a:off x="2624138" y="3898900"/>
            <a:ext cx="1438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a:t>
            </a:r>
            <a:r>
              <a:rPr kumimoji="1" lang="en-US" altLang="zh-TW" sz="1800" b="1">
                <a:solidFill>
                  <a:srgbClr val="000000"/>
                </a:solidFill>
                <a:latin typeface="Arial" pitchFamily="34" charset="0"/>
              </a:rPr>
              <a:t>bit ALU</a:t>
            </a:r>
          </a:p>
        </p:txBody>
      </p:sp>
      <p:sp>
        <p:nvSpPr>
          <p:cNvPr id="86025" name="Rectangle 9"/>
          <p:cNvSpPr>
            <a:spLocks noChangeArrowheads="1"/>
          </p:cNvSpPr>
          <p:nvPr/>
        </p:nvSpPr>
        <p:spPr bwMode="auto">
          <a:xfrm>
            <a:off x="5611813" y="512286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Write</a:t>
            </a:r>
          </a:p>
        </p:txBody>
      </p:sp>
      <p:sp>
        <p:nvSpPr>
          <p:cNvPr id="86026" name="AutoShape 10"/>
          <p:cNvSpPr>
            <a:spLocks noChangeArrowheads="1"/>
          </p:cNvSpPr>
          <p:nvPr/>
        </p:nvSpPr>
        <p:spPr bwMode="auto">
          <a:xfrm>
            <a:off x="6638925" y="4591050"/>
            <a:ext cx="1939925" cy="795338"/>
          </a:xfrm>
          <a:prstGeom prst="roundRect">
            <a:avLst>
              <a:gd name="adj" fmla="val 48565"/>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6027" name="Rectangle 11"/>
          <p:cNvSpPr>
            <a:spLocks noChangeArrowheads="1"/>
          </p:cNvSpPr>
          <p:nvPr/>
        </p:nvSpPr>
        <p:spPr bwMode="auto">
          <a:xfrm>
            <a:off x="7016750" y="4800600"/>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Control</a:t>
            </a:r>
          </a:p>
        </p:txBody>
      </p:sp>
      <p:sp>
        <p:nvSpPr>
          <p:cNvPr id="86028" name="Rectangle 12"/>
          <p:cNvSpPr>
            <a:spLocks noChangeArrowheads="1"/>
          </p:cNvSpPr>
          <p:nvPr/>
        </p:nvSpPr>
        <p:spPr bwMode="auto">
          <a:xfrm>
            <a:off x="3740150" y="3228975"/>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 </a:t>
            </a:r>
            <a:r>
              <a:rPr kumimoji="1" lang="en-US" altLang="zh-TW" sz="1800" b="1">
                <a:solidFill>
                  <a:srgbClr val="000000"/>
                </a:solidFill>
                <a:latin typeface="Arial" pitchFamily="34" charset="0"/>
              </a:rPr>
              <a:t>bits</a:t>
            </a:r>
          </a:p>
        </p:txBody>
      </p:sp>
      <p:sp>
        <p:nvSpPr>
          <p:cNvPr id="86029" name="Rectangle 13"/>
          <p:cNvSpPr>
            <a:spLocks noChangeArrowheads="1"/>
          </p:cNvSpPr>
          <p:nvPr/>
        </p:nvSpPr>
        <p:spPr bwMode="auto">
          <a:xfrm>
            <a:off x="3522663" y="514508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 </a:t>
            </a:r>
            <a:r>
              <a:rPr kumimoji="1" lang="en-US" altLang="zh-TW" sz="1800" b="1">
                <a:solidFill>
                  <a:srgbClr val="000000"/>
                </a:solidFill>
                <a:latin typeface="Arial" pitchFamily="34" charset="0"/>
              </a:rPr>
              <a:t>bits</a:t>
            </a:r>
          </a:p>
        </p:txBody>
      </p:sp>
      <p:sp>
        <p:nvSpPr>
          <p:cNvPr id="86030" name="Freeform 14"/>
          <p:cNvSpPr>
            <a:spLocks/>
          </p:cNvSpPr>
          <p:nvPr/>
        </p:nvSpPr>
        <p:spPr bwMode="auto">
          <a:xfrm>
            <a:off x="4008438" y="4021138"/>
            <a:ext cx="2771775" cy="646112"/>
          </a:xfrm>
          <a:custGeom>
            <a:avLst/>
            <a:gdLst>
              <a:gd name="T0" fmla="*/ 2147483647 w 1611"/>
              <a:gd name="T1" fmla="*/ 2147483647 h 407"/>
              <a:gd name="T2" fmla="*/ 2147483647 w 1611"/>
              <a:gd name="T3" fmla="*/ 0 h 407"/>
              <a:gd name="T4" fmla="*/ 0 w 1611"/>
              <a:gd name="T5" fmla="*/ 0 h 407"/>
              <a:gd name="T6" fmla="*/ 0 60000 65536"/>
              <a:gd name="T7" fmla="*/ 0 60000 65536"/>
              <a:gd name="T8" fmla="*/ 0 60000 65536"/>
              <a:gd name="T9" fmla="*/ 0 w 1611"/>
              <a:gd name="T10" fmla="*/ 0 h 407"/>
              <a:gd name="T11" fmla="*/ 1611 w 1611"/>
              <a:gd name="T12" fmla="*/ 407 h 407"/>
            </a:gdLst>
            <a:ahLst/>
            <a:cxnLst>
              <a:cxn ang="T6">
                <a:pos x="T0" y="T1"/>
              </a:cxn>
              <a:cxn ang="T7">
                <a:pos x="T2" y="T3"/>
              </a:cxn>
              <a:cxn ang="T8">
                <a:pos x="T4" y="T5"/>
              </a:cxn>
            </a:cxnLst>
            <a:rect l="T9" t="T10" r="T11" b="T12"/>
            <a:pathLst>
              <a:path w="1611" h="407">
                <a:moveTo>
                  <a:pt x="1610" y="406"/>
                </a:moveTo>
                <a:lnTo>
                  <a:pt x="1610"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1" name="Freeform 15"/>
          <p:cNvSpPr>
            <a:spLocks/>
          </p:cNvSpPr>
          <p:nvPr/>
        </p:nvSpPr>
        <p:spPr bwMode="auto">
          <a:xfrm>
            <a:off x="5456238" y="4986338"/>
            <a:ext cx="1195387" cy="1587"/>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2" name="Freeform 16"/>
          <p:cNvSpPr>
            <a:spLocks/>
          </p:cNvSpPr>
          <p:nvPr/>
        </p:nvSpPr>
        <p:spPr bwMode="auto">
          <a:xfrm>
            <a:off x="2419350" y="3775075"/>
            <a:ext cx="1746250" cy="579438"/>
          </a:xfrm>
          <a:custGeom>
            <a:avLst/>
            <a:gdLst>
              <a:gd name="T0" fmla="*/ 0 w 1015"/>
              <a:gd name="T1" fmla="*/ 2147483647 h 365"/>
              <a:gd name="T2" fmla="*/ 2147483647 w 1015"/>
              <a:gd name="T3" fmla="*/ 2147483647 h 365"/>
              <a:gd name="T4" fmla="*/ 2147483647 w 1015"/>
              <a:gd name="T5" fmla="*/ 2147483647 h 365"/>
              <a:gd name="T6" fmla="*/ 2147483647 w 1015"/>
              <a:gd name="T7" fmla="*/ 2147483647 h 365"/>
              <a:gd name="T8" fmla="*/ 2147483647 w 1015"/>
              <a:gd name="T9" fmla="*/ 2147483647 h 365"/>
              <a:gd name="T10" fmla="*/ 2147483647 w 1015"/>
              <a:gd name="T11" fmla="*/ 2147483647 h 365"/>
              <a:gd name="T12" fmla="*/ 2147483647 w 1015"/>
              <a:gd name="T13" fmla="*/ 0 h 365"/>
              <a:gd name="T14" fmla="*/ 0 w 1015"/>
              <a:gd name="T15" fmla="*/ 2147483647 h 365"/>
              <a:gd name="T16" fmla="*/ 0 60000 65536"/>
              <a:gd name="T17" fmla="*/ 0 60000 65536"/>
              <a:gd name="T18" fmla="*/ 0 60000 65536"/>
              <a:gd name="T19" fmla="*/ 0 60000 65536"/>
              <a:gd name="T20" fmla="*/ 0 60000 65536"/>
              <a:gd name="T21" fmla="*/ 0 60000 65536"/>
              <a:gd name="T22" fmla="*/ 0 60000 65536"/>
              <a:gd name="T23" fmla="*/ 0 60000 65536"/>
              <a:gd name="T24" fmla="*/ 0 w 1015"/>
              <a:gd name="T25" fmla="*/ 0 h 365"/>
              <a:gd name="T26" fmla="*/ 1015 w 1015"/>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5" h="365">
                <a:moveTo>
                  <a:pt x="0" y="7"/>
                </a:moveTo>
                <a:lnTo>
                  <a:pt x="264" y="364"/>
                </a:lnTo>
                <a:lnTo>
                  <a:pt x="757" y="364"/>
                </a:lnTo>
                <a:lnTo>
                  <a:pt x="1014" y="14"/>
                </a:lnTo>
                <a:lnTo>
                  <a:pt x="607" y="14"/>
                </a:lnTo>
                <a:lnTo>
                  <a:pt x="514" y="135"/>
                </a:lnTo>
                <a:lnTo>
                  <a:pt x="407" y="0"/>
                </a:lnTo>
                <a:lnTo>
                  <a:pt x="0" y="7"/>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3" name="Freeform 17"/>
          <p:cNvSpPr>
            <a:spLocks/>
          </p:cNvSpPr>
          <p:nvPr/>
        </p:nvSpPr>
        <p:spPr bwMode="auto">
          <a:xfrm>
            <a:off x="3275013" y="4376738"/>
            <a:ext cx="1587" cy="374650"/>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4" name="Freeform 18"/>
          <p:cNvSpPr>
            <a:spLocks/>
          </p:cNvSpPr>
          <p:nvPr/>
        </p:nvSpPr>
        <p:spPr bwMode="auto">
          <a:xfrm>
            <a:off x="1238250" y="3395663"/>
            <a:ext cx="2074863" cy="2168525"/>
          </a:xfrm>
          <a:custGeom>
            <a:avLst/>
            <a:gdLst>
              <a:gd name="T0" fmla="*/ 2147483647 w 1206"/>
              <a:gd name="T1" fmla="*/ 2147483647 h 1366"/>
              <a:gd name="T2" fmla="*/ 2147483647 w 1206"/>
              <a:gd name="T3" fmla="*/ 2147483647 h 1366"/>
              <a:gd name="T4" fmla="*/ 0 w 1206"/>
              <a:gd name="T5" fmla="*/ 2147483647 h 1366"/>
              <a:gd name="T6" fmla="*/ 0 w 1206"/>
              <a:gd name="T7" fmla="*/ 0 h 1366"/>
              <a:gd name="T8" fmla="*/ 2147483647 w 1206"/>
              <a:gd name="T9" fmla="*/ 0 h 1366"/>
              <a:gd name="T10" fmla="*/ 2147483647 w 1206"/>
              <a:gd name="T11" fmla="*/ 2147483647 h 1366"/>
              <a:gd name="T12" fmla="*/ 0 60000 65536"/>
              <a:gd name="T13" fmla="*/ 0 60000 65536"/>
              <a:gd name="T14" fmla="*/ 0 60000 65536"/>
              <a:gd name="T15" fmla="*/ 0 60000 65536"/>
              <a:gd name="T16" fmla="*/ 0 60000 65536"/>
              <a:gd name="T17" fmla="*/ 0 60000 65536"/>
              <a:gd name="T18" fmla="*/ 0 w 1206"/>
              <a:gd name="T19" fmla="*/ 0 h 1366"/>
              <a:gd name="T20" fmla="*/ 1206 w 1206"/>
              <a:gd name="T21" fmla="*/ 1366 h 1366"/>
            </a:gdLst>
            <a:ahLst/>
            <a:cxnLst>
              <a:cxn ang="T12">
                <a:pos x="T0" y="T1"/>
              </a:cxn>
              <a:cxn ang="T13">
                <a:pos x="T2" y="T3"/>
              </a:cxn>
              <a:cxn ang="T14">
                <a:pos x="T4" y="T5"/>
              </a:cxn>
              <a:cxn ang="T15">
                <a:pos x="T6" y="T7"/>
              </a:cxn>
              <a:cxn ang="T16">
                <a:pos x="T8" y="T9"/>
              </a:cxn>
              <a:cxn ang="T17">
                <a:pos x="T10" y="T11"/>
              </a:cxn>
            </a:cxnLst>
            <a:rect l="T18" t="T19" r="T20" b="T21"/>
            <a:pathLst>
              <a:path w="1206" h="1366">
                <a:moveTo>
                  <a:pt x="1205" y="1114"/>
                </a:moveTo>
                <a:lnTo>
                  <a:pt x="1205" y="1365"/>
                </a:lnTo>
                <a:lnTo>
                  <a:pt x="0" y="1365"/>
                </a:lnTo>
                <a:lnTo>
                  <a:pt x="0" y="0"/>
                </a:lnTo>
                <a:lnTo>
                  <a:pt x="779" y="0"/>
                </a:lnTo>
                <a:lnTo>
                  <a:pt x="779" y="24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5" name="Freeform 19"/>
          <p:cNvSpPr>
            <a:spLocks/>
          </p:cNvSpPr>
          <p:nvPr/>
        </p:nvSpPr>
        <p:spPr bwMode="auto">
          <a:xfrm>
            <a:off x="3732213" y="3208338"/>
            <a:ext cx="1587" cy="577850"/>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6" name="Line 20"/>
          <p:cNvSpPr>
            <a:spLocks noChangeShapeType="1"/>
          </p:cNvSpPr>
          <p:nvPr/>
        </p:nvSpPr>
        <p:spPr bwMode="auto">
          <a:xfrm>
            <a:off x="3916363" y="4705350"/>
            <a:ext cx="0" cy="428625"/>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6037" name="Line 21"/>
          <p:cNvSpPr>
            <a:spLocks noChangeShapeType="1"/>
          </p:cNvSpPr>
          <p:nvPr/>
        </p:nvSpPr>
        <p:spPr bwMode="auto">
          <a:xfrm>
            <a:off x="3697288" y="4592638"/>
            <a:ext cx="768350" cy="0"/>
          </a:xfrm>
          <a:prstGeom prst="line">
            <a:avLst/>
          </a:prstGeom>
          <a:noFill/>
          <a:ln w="25400">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6038" name="Freeform 22"/>
          <p:cNvSpPr>
            <a:spLocks/>
          </p:cNvSpPr>
          <p:nvPr/>
        </p:nvSpPr>
        <p:spPr bwMode="auto">
          <a:xfrm>
            <a:off x="5473700" y="4833938"/>
            <a:ext cx="1195388" cy="1587"/>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9" name="Rectangle 23"/>
          <p:cNvSpPr>
            <a:spLocks noChangeArrowheads="1"/>
          </p:cNvSpPr>
          <p:nvPr/>
        </p:nvSpPr>
        <p:spPr bwMode="auto">
          <a:xfrm>
            <a:off x="5661025" y="4738688"/>
            <a:ext cx="1273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99"/>
                </a:solidFill>
                <a:latin typeface="Arial" pitchFamily="34" charset="0"/>
              </a:rPr>
              <a:t>Shift Left</a:t>
            </a:r>
            <a:endParaRPr kumimoji="1" lang="en-US" altLang="zh-TW" sz="1800" b="1">
              <a:latin typeface="Arial" pitchFamily="34" charset="0"/>
            </a:endParaRPr>
          </a:p>
        </p:txBody>
      </p:sp>
      <p:sp>
        <p:nvSpPr>
          <p:cNvPr id="86040" name="Freeform 24"/>
          <p:cNvSpPr>
            <a:spLocks/>
          </p:cNvSpPr>
          <p:nvPr/>
        </p:nvSpPr>
        <p:spPr bwMode="auto">
          <a:xfrm>
            <a:off x="3302000" y="5372100"/>
            <a:ext cx="4376738" cy="192088"/>
          </a:xfrm>
          <a:custGeom>
            <a:avLst/>
            <a:gdLst>
              <a:gd name="T0" fmla="*/ 0 w 2545"/>
              <a:gd name="T1" fmla="*/ 2147483647 h 121"/>
              <a:gd name="T2" fmla="*/ 2147483647 w 2545"/>
              <a:gd name="T3" fmla="*/ 2147483647 h 121"/>
              <a:gd name="T4" fmla="*/ 2147483647 w 2545"/>
              <a:gd name="T5" fmla="*/ 0 h 121"/>
              <a:gd name="T6" fmla="*/ 0 60000 65536"/>
              <a:gd name="T7" fmla="*/ 0 60000 65536"/>
              <a:gd name="T8" fmla="*/ 0 60000 65536"/>
              <a:gd name="T9" fmla="*/ 0 w 2545"/>
              <a:gd name="T10" fmla="*/ 0 h 121"/>
              <a:gd name="T11" fmla="*/ 2545 w 2545"/>
              <a:gd name="T12" fmla="*/ 121 h 121"/>
            </a:gdLst>
            <a:ahLst/>
            <a:cxnLst>
              <a:cxn ang="T6">
                <a:pos x="T0" y="T1"/>
              </a:cxn>
              <a:cxn ang="T7">
                <a:pos x="T2" y="T3"/>
              </a:cxn>
              <a:cxn ang="T8">
                <a:pos x="T4" y="T5"/>
              </a:cxn>
            </a:cxnLst>
            <a:rect l="T9" t="T10" r="T11" b="T12"/>
            <a:pathLst>
              <a:path w="2545" h="121">
                <a:moveTo>
                  <a:pt x="0" y="120"/>
                </a:moveTo>
                <a:lnTo>
                  <a:pt x="2544" y="120"/>
                </a:lnTo>
                <a:lnTo>
                  <a:pt x="254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41" name="Freeform 25"/>
          <p:cNvSpPr>
            <a:spLocks/>
          </p:cNvSpPr>
          <p:nvPr/>
        </p:nvSpPr>
        <p:spPr bwMode="auto">
          <a:xfrm>
            <a:off x="5448300" y="5105400"/>
            <a:ext cx="1195388" cy="1588"/>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42" name="Rectangle 26"/>
          <p:cNvSpPr>
            <a:spLocks noChangeArrowheads="1"/>
          </p:cNvSpPr>
          <p:nvPr/>
        </p:nvSpPr>
        <p:spPr bwMode="auto">
          <a:xfrm>
            <a:off x="5200650" y="4433888"/>
            <a:ext cx="1450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Shift Right</a:t>
            </a:r>
          </a:p>
        </p:txBody>
      </p:sp>
      <p:sp>
        <p:nvSpPr>
          <p:cNvPr id="86043" name="Rectangle 27"/>
          <p:cNvSpPr>
            <a:spLocks noGrp="1" noChangeArrowheads="1"/>
          </p:cNvSpPr>
          <p:nvPr>
            <p:ph type="title"/>
          </p:nvPr>
        </p:nvSpPr>
        <p:spPr>
          <a:xfrm>
            <a:off x="742950" y="41275"/>
            <a:ext cx="8420100" cy="901700"/>
          </a:xfrm>
        </p:spPr>
        <p:txBody>
          <a:bodyPr/>
          <a:lstStyle/>
          <a:p>
            <a:r>
              <a:rPr lang="en-US" altLang="zh-TW" sz="5000" smtClean="0"/>
              <a:t>Multiply/Divide Hardware </a:t>
            </a:r>
          </a:p>
        </p:txBody>
      </p:sp>
      <p:sp>
        <p:nvSpPr>
          <p:cNvPr id="86044" name="Rectangle 28"/>
          <p:cNvSpPr>
            <a:spLocks noGrp="1" noChangeArrowheads="1"/>
          </p:cNvSpPr>
          <p:nvPr>
            <p:ph type="body" idx="1"/>
          </p:nvPr>
        </p:nvSpPr>
        <p:spPr/>
        <p:txBody>
          <a:bodyPr/>
          <a:lstStyle/>
          <a:p>
            <a:r>
              <a:rPr lang="zh-TW" altLang="en-US" smtClean="0"/>
              <a:t>32-</a:t>
            </a:r>
            <a:r>
              <a:rPr lang="en-US" altLang="zh-TW" smtClean="0"/>
              <a:t>bit Multiplicand/Divisor register, 32 -bit ALU, 64-bit Product/Remainder register, (</a:t>
            </a:r>
            <a:r>
              <a:rPr lang="en-US" altLang="zh-TW" u="sng" smtClean="0">
                <a:solidFill>
                  <a:schemeClr val="accent1"/>
                </a:solidFill>
              </a:rPr>
              <a:t>0</a:t>
            </a:r>
            <a:r>
              <a:rPr lang="en-US" altLang="zh-TW" smtClean="0"/>
              <a:t>-bit Multiplier/Quotient register)</a:t>
            </a:r>
          </a:p>
        </p:txBody>
      </p:sp>
      <p:sp>
        <p:nvSpPr>
          <p:cNvPr id="86045"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D5ED1243-9BF8-4F82-92C3-31F2FE69B40A}" type="slidenum">
              <a:rPr lang="zh-TW" altLang="en-US" sz="1400" smtClean="0">
                <a:latin typeface="Arial" pitchFamily="34" charset="0"/>
              </a:rPr>
              <a:pPr/>
              <a:t>78</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1238250" y="4078288"/>
            <a:ext cx="7594600" cy="2792412"/>
          </a:xfrm>
          <a:noFill/>
        </p:spPr>
        <p:txBody>
          <a:bodyPr lIns="63500" tIns="25400" rIns="63500" bIns="25400">
            <a:spAutoFit/>
          </a:bodyPr>
          <a:lstStyle/>
          <a:p>
            <a:pPr marL="203200" indent="-203200">
              <a:buFont typeface="Wingdings" pitchFamily="2" charset="2"/>
              <a:buNone/>
            </a:pPr>
            <a:r>
              <a:rPr lang="en-US" altLang="zh-TW" sz="2000" u="sng" smtClean="0"/>
              <a:t>ALU Control (ALUop)</a:t>
            </a:r>
            <a:r>
              <a:rPr lang="en-US" altLang="zh-TW" sz="2000" smtClean="0"/>
              <a:t>	 	  </a:t>
            </a:r>
            <a:r>
              <a:rPr lang="en-US" altLang="zh-TW" sz="2000" u="sng" smtClean="0"/>
              <a:t>Function</a:t>
            </a:r>
            <a:endParaRPr lang="en-US" altLang="zh-TW" sz="2000" smtClean="0"/>
          </a:p>
          <a:p>
            <a:pPr marL="685800" lvl="1" indent="-190500">
              <a:buFont typeface="Wingdings" pitchFamily="2" charset="2"/>
              <a:buNone/>
            </a:pPr>
            <a:r>
              <a:rPr lang="en-US" altLang="zh-TW" smtClean="0">
                <a:solidFill>
                  <a:schemeClr val="accent2"/>
                </a:solidFill>
              </a:rPr>
              <a:t>00</a:t>
            </a:r>
            <a:r>
              <a:rPr lang="en-US" altLang="zh-TW" smtClean="0">
                <a:solidFill>
                  <a:schemeClr val="folHlink"/>
                </a:solidFill>
              </a:rPr>
              <a:t>00</a:t>
            </a:r>
            <a:r>
              <a:rPr lang="en-US" altLang="zh-TW" smtClean="0">
                <a:solidFill>
                  <a:srgbClr val="FF66FF"/>
                </a:solidFill>
              </a:rPr>
              <a:t>			    </a:t>
            </a:r>
            <a:r>
              <a:rPr lang="en-US" altLang="zh-TW" smtClean="0">
                <a:solidFill>
                  <a:schemeClr val="accent2"/>
                </a:solidFill>
              </a:rPr>
              <a:t>and</a:t>
            </a:r>
          </a:p>
          <a:p>
            <a:pPr marL="685800" lvl="1" indent="-190500">
              <a:buFont typeface="Wingdings" pitchFamily="2" charset="2"/>
              <a:buNone/>
            </a:pPr>
            <a:r>
              <a:rPr lang="en-US" altLang="zh-TW" smtClean="0">
                <a:solidFill>
                  <a:schemeClr val="accent2"/>
                </a:solidFill>
              </a:rPr>
              <a:t>00</a:t>
            </a:r>
            <a:r>
              <a:rPr lang="en-US" altLang="zh-TW" smtClean="0">
                <a:solidFill>
                  <a:schemeClr val="folHlink"/>
                </a:solidFill>
              </a:rPr>
              <a:t>01</a:t>
            </a:r>
            <a:r>
              <a:rPr lang="en-US" altLang="zh-TW" smtClean="0">
                <a:solidFill>
                  <a:srgbClr val="FF66FF"/>
                </a:solidFill>
              </a:rPr>
              <a:t>			    </a:t>
            </a:r>
            <a:r>
              <a:rPr lang="en-US" altLang="zh-TW" smtClean="0">
                <a:solidFill>
                  <a:schemeClr val="accent2"/>
                </a:solidFill>
              </a:rPr>
              <a:t>or</a:t>
            </a:r>
          </a:p>
          <a:p>
            <a:pPr marL="685800" lvl="1" indent="-190500">
              <a:buFont typeface="Wingdings" pitchFamily="2" charset="2"/>
              <a:buNone/>
            </a:pPr>
            <a:r>
              <a:rPr lang="en-US" altLang="zh-TW" smtClean="0">
                <a:solidFill>
                  <a:schemeClr val="accent2"/>
                </a:solidFill>
              </a:rPr>
              <a:t>00</a:t>
            </a:r>
            <a:r>
              <a:rPr lang="en-US" altLang="zh-TW" smtClean="0">
                <a:solidFill>
                  <a:schemeClr val="folHlink"/>
                </a:solidFill>
              </a:rPr>
              <a:t>10</a:t>
            </a:r>
            <a:r>
              <a:rPr lang="en-US" altLang="zh-TW" smtClean="0">
                <a:solidFill>
                  <a:srgbClr val="FF66FF"/>
                </a:solidFill>
              </a:rPr>
              <a:t>			    </a:t>
            </a:r>
            <a:r>
              <a:rPr lang="en-US" altLang="zh-TW" smtClean="0">
                <a:solidFill>
                  <a:schemeClr val="accent2"/>
                </a:solidFill>
              </a:rPr>
              <a:t>add</a:t>
            </a:r>
          </a:p>
          <a:p>
            <a:pPr marL="685800" lvl="1" indent="-190500">
              <a:buFont typeface="Wingdings" pitchFamily="2" charset="2"/>
              <a:buNone/>
            </a:pPr>
            <a:r>
              <a:rPr lang="en-US" altLang="zh-TW" smtClean="0"/>
              <a:t>0110			    subtract</a:t>
            </a:r>
          </a:p>
          <a:p>
            <a:pPr marL="685800" lvl="1" indent="-190500">
              <a:buFont typeface="Wingdings" pitchFamily="2" charset="2"/>
              <a:buNone/>
            </a:pPr>
            <a:r>
              <a:rPr lang="en-US" altLang="zh-TW" smtClean="0"/>
              <a:t>0111			    set-on-less-than</a:t>
            </a:r>
          </a:p>
          <a:p>
            <a:pPr marL="685800" lvl="1" indent="-190500">
              <a:buFont typeface="Wingdings" pitchFamily="2" charset="2"/>
              <a:buNone/>
            </a:pPr>
            <a:r>
              <a:rPr lang="en-US" altLang="zh-TW" smtClean="0"/>
              <a:t>1100			    nor</a:t>
            </a:r>
          </a:p>
          <a:p>
            <a:pPr marL="685800" lvl="1" indent="-190500">
              <a:buFont typeface="Wingdings" pitchFamily="2" charset="2"/>
              <a:buNone/>
            </a:pPr>
            <a:endParaRPr lang="en-US" altLang="zh-TW" smtClean="0"/>
          </a:p>
        </p:txBody>
      </p:sp>
      <p:sp>
        <p:nvSpPr>
          <p:cNvPr id="13315"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3316" name="Group 4"/>
          <p:cNvGrpSpPr>
            <a:grpSpLocks/>
          </p:cNvGrpSpPr>
          <p:nvPr/>
        </p:nvGrpSpPr>
        <p:grpSpPr bwMode="auto">
          <a:xfrm>
            <a:off x="4227513" y="1785938"/>
            <a:ext cx="825500" cy="914400"/>
            <a:chOff x="1920" y="768"/>
            <a:chExt cx="480" cy="576"/>
          </a:xfrm>
        </p:grpSpPr>
        <p:sp>
          <p:nvSpPr>
            <p:cNvPr id="13347"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8"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9"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50"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51"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3317" name="Group 10"/>
          <p:cNvGrpSpPr>
            <a:grpSpLocks/>
          </p:cNvGrpSpPr>
          <p:nvPr/>
        </p:nvGrpSpPr>
        <p:grpSpPr bwMode="auto">
          <a:xfrm>
            <a:off x="4227513" y="2700338"/>
            <a:ext cx="825500" cy="914400"/>
            <a:chOff x="1920" y="1344"/>
            <a:chExt cx="480" cy="576"/>
          </a:xfrm>
        </p:grpSpPr>
        <p:sp>
          <p:nvSpPr>
            <p:cNvPr id="13342"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3"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4"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5"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6"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3318"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19"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20"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13321"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22"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23"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24"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3325"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3326"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3327"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3328"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13329"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13330"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1"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2"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13333"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13334"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5"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6"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13337"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13338"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9"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3340" name="Rectangle 38"/>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Functional Specification</a:t>
            </a:r>
          </a:p>
        </p:txBody>
      </p:sp>
      <p:sp>
        <p:nvSpPr>
          <p:cNvPr id="13341"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7BF8A6AF-7C12-4618-8A1A-B116CF19BA2F}" type="slidenum">
              <a:rPr lang="zh-TW" altLang="en-US" sz="1400">
                <a:latin typeface="Arial" pitchFamily="34" charset="0"/>
              </a:rPr>
              <a:pPr algn="r"/>
              <a:t>7</a:t>
            </a:fld>
            <a:endParaRPr lang="zh-TW" altLang="zh-TW" sz="1400">
              <a:latin typeface="Arial" pitchFamily="34"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Outline</a:t>
            </a:r>
          </a:p>
        </p:txBody>
      </p:sp>
      <p:sp>
        <p:nvSpPr>
          <p:cNvPr id="87043" name="Rectangle 3"/>
          <p:cNvSpPr>
            <a:spLocks noGrp="1" noChangeArrowheads="1"/>
          </p:cNvSpPr>
          <p:nvPr>
            <p:ph type="body" idx="4294967295"/>
          </p:nvPr>
        </p:nvSpPr>
        <p:spPr/>
        <p:txBody>
          <a:bodyPr/>
          <a:lstStyle/>
          <a:p>
            <a:pPr>
              <a:lnSpc>
                <a:spcPct val="80000"/>
              </a:lnSpc>
            </a:pPr>
            <a:r>
              <a:rPr lang="en-US" altLang="zh-TW" dirty="0" smtClean="0"/>
              <a:t>Addition and subtraction </a:t>
            </a:r>
          </a:p>
          <a:p>
            <a:pPr>
              <a:lnSpc>
                <a:spcPct val="80000"/>
              </a:lnSpc>
            </a:pPr>
            <a:r>
              <a:rPr lang="en-US" altLang="zh-TW" dirty="0" smtClean="0"/>
              <a:t>Constructing an arithmetic logic unit </a:t>
            </a:r>
          </a:p>
          <a:p>
            <a:pPr>
              <a:lnSpc>
                <a:spcPct val="80000"/>
              </a:lnSpc>
            </a:pPr>
            <a:r>
              <a:rPr lang="en-US" altLang="zh-TW" dirty="0" smtClean="0"/>
              <a:t>Building ALU</a:t>
            </a:r>
          </a:p>
          <a:p>
            <a:pPr lvl="2">
              <a:lnSpc>
                <a:spcPct val="80000"/>
              </a:lnSpc>
            </a:pPr>
            <a:r>
              <a:rPr lang="en-US" altLang="zh-TW" dirty="0" smtClean="0"/>
              <a:t>Add, sub, and, or, nor</a:t>
            </a:r>
          </a:p>
          <a:p>
            <a:pPr lvl="2">
              <a:lnSpc>
                <a:spcPct val="80000"/>
              </a:lnSpc>
            </a:pPr>
            <a:r>
              <a:rPr lang="en-US" altLang="zh-TW" dirty="0" smtClean="0"/>
              <a:t>Set-on-less-than, overflow detection, zero detection</a:t>
            </a:r>
          </a:p>
          <a:p>
            <a:pPr lvl="1">
              <a:lnSpc>
                <a:spcPct val="80000"/>
              </a:lnSpc>
            </a:pPr>
            <a:r>
              <a:rPr lang="en-US" altLang="zh-TW" dirty="0" smtClean="0"/>
              <a:t>Fast adders</a:t>
            </a:r>
          </a:p>
          <a:p>
            <a:pPr lvl="2">
              <a:lnSpc>
                <a:spcPct val="80000"/>
              </a:lnSpc>
            </a:pPr>
            <a:r>
              <a:rPr lang="en-US" altLang="zh-TW" dirty="0" smtClean="0"/>
              <a:t>Cascaded carry </a:t>
            </a:r>
            <a:r>
              <a:rPr lang="en-US" altLang="zh-TW" dirty="0" err="1" smtClean="0"/>
              <a:t>lookahead</a:t>
            </a:r>
            <a:r>
              <a:rPr lang="en-US" altLang="zh-TW" dirty="0" smtClean="0"/>
              <a:t> adder </a:t>
            </a:r>
          </a:p>
          <a:p>
            <a:pPr lvl="2">
              <a:lnSpc>
                <a:spcPct val="80000"/>
              </a:lnSpc>
            </a:pPr>
            <a:r>
              <a:rPr lang="en-US" altLang="zh-TW" dirty="0" smtClean="0"/>
              <a:t>Multiple level carry </a:t>
            </a:r>
            <a:r>
              <a:rPr lang="en-US" altLang="zh-TW" dirty="0" err="1" smtClean="0"/>
              <a:t>lookahead</a:t>
            </a:r>
            <a:r>
              <a:rPr lang="en-US" altLang="zh-TW" dirty="0" smtClean="0"/>
              <a:t> adder</a:t>
            </a:r>
          </a:p>
          <a:p>
            <a:pPr>
              <a:lnSpc>
                <a:spcPct val="80000"/>
              </a:lnSpc>
            </a:pPr>
            <a:r>
              <a:rPr lang="en-US" altLang="zh-TW" dirty="0" smtClean="0"/>
              <a:t>Multiplication </a:t>
            </a:r>
          </a:p>
          <a:p>
            <a:pPr lvl="1">
              <a:lnSpc>
                <a:spcPct val="80000"/>
              </a:lnSpc>
            </a:pPr>
            <a:r>
              <a:rPr lang="en-US" altLang="zh-TW" dirty="0" smtClean="0"/>
              <a:t>Unsigned multiply</a:t>
            </a:r>
          </a:p>
          <a:p>
            <a:pPr lvl="1">
              <a:lnSpc>
                <a:spcPct val="80000"/>
              </a:lnSpc>
            </a:pPr>
            <a:r>
              <a:rPr lang="en-US" altLang="zh-TW" dirty="0" smtClean="0"/>
              <a:t>Signed multiply</a:t>
            </a:r>
          </a:p>
          <a:p>
            <a:pPr>
              <a:lnSpc>
                <a:spcPct val="80000"/>
              </a:lnSpc>
            </a:pPr>
            <a:r>
              <a:rPr lang="en-US" altLang="zh-TW" dirty="0" smtClean="0"/>
              <a:t>Division </a:t>
            </a:r>
          </a:p>
          <a:p>
            <a:pPr>
              <a:lnSpc>
                <a:spcPct val="80000"/>
              </a:lnSpc>
            </a:pPr>
            <a:r>
              <a:rPr lang="en-US" altLang="zh-TW" dirty="0" smtClean="0">
                <a:solidFill>
                  <a:schemeClr val="accent2"/>
                </a:solidFill>
              </a:rPr>
              <a:t>Floating point </a:t>
            </a:r>
          </a:p>
          <a:p>
            <a:pPr lvl="1">
              <a:lnSpc>
                <a:spcPct val="80000"/>
              </a:lnSpc>
            </a:pPr>
            <a:r>
              <a:rPr lang="en-US" altLang="zh-TW" dirty="0" smtClean="0">
                <a:solidFill>
                  <a:schemeClr val="accent2"/>
                </a:solidFill>
              </a:rPr>
              <a:t>Representations</a:t>
            </a:r>
          </a:p>
          <a:p>
            <a:pPr lvl="1">
              <a:lnSpc>
                <a:spcPct val="80000"/>
              </a:lnSpc>
            </a:pPr>
            <a:r>
              <a:rPr lang="en-US" altLang="zh-TW" dirty="0" smtClean="0"/>
              <a:t>Addition and multiplication</a:t>
            </a:r>
          </a:p>
        </p:txBody>
      </p:sp>
      <p:sp>
        <p:nvSpPr>
          <p:cNvPr id="87044"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D3CCB15F-3CDF-4C9B-B22E-7E39F27AFF6F}" type="slidenum">
              <a:rPr lang="zh-TW" altLang="en-US" sz="1400">
                <a:latin typeface="Arial" pitchFamily="34" charset="0"/>
              </a:rPr>
              <a:pPr algn="r"/>
              <a:t>79</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p:txBody>
          <a:bodyPr/>
          <a:lstStyle/>
          <a:p>
            <a:pPr marL="285750" indent="-285750"/>
            <a:r>
              <a:rPr lang="en-US" altLang="zh-TW" smtClean="0"/>
              <a:t>What can be represented in N bits?</a:t>
            </a:r>
          </a:p>
          <a:p>
            <a:pPr marL="285750" indent="-285750">
              <a:buFont typeface="Wingdings" pitchFamily="2" charset="2"/>
              <a:buNone/>
            </a:pPr>
            <a:r>
              <a:rPr lang="en-US" altLang="zh-TW" smtClean="0"/>
              <a:t>	</a:t>
            </a:r>
            <a:r>
              <a:rPr lang="en-US" altLang="zh-TW" sz="2200" smtClean="0"/>
              <a:t>Unsigned			0	   to	2</a:t>
            </a:r>
            <a:r>
              <a:rPr lang="en-US" altLang="zh-TW" sz="2200" baseline="30000" smtClean="0"/>
              <a:t>n</a:t>
            </a:r>
            <a:r>
              <a:rPr lang="en-US" altLang="zh-TW" sz="2200" smtClean="0"/>
              <a:t>  - 1</a:t>
            </a:r>
          </a:p>
          <a:p>
            <a:pPr marL="285750" indent="-285750">
              <a:buFont typeface="Wingdings" pitchFamily="2" charset="2"/>
              <a:buNone/>
            </a:pPr>
            <a:r>
              <a:rPr lang="en-US" altLang="zh-TW" sz="2200" smtClean="0"/>
              <a:t>	2’s Complement		-2</a:t>
            </a:r>
            <a:r>
              <a:rPr lang="en-US" altLang="zh-TW" sz="2200" baseline="30000" smtClean="0"/>
              <a:t>n-1</a:t>
            </a:r>
            <a:r>
              <a:rPr lang="en-US" altLang="zh-TW" sz="2200" smtClean="0"/>
              <a:t>	   to	2</a:t>
            </a:r>
            <a:r>
              <a:rPr lang="en-US" altLang="zh-TW" sz="2200" baseline="30000" smtClean="0"/>
              <a:t>n-1</a:t>
            </a:r>
            <a:r>
              <a:rPr lang="en-US" altLang="zh-TW" sz="2200" smtClean="0"/>
              <a:t>- 1</a:t>
            </a:r>
          </a:p>
          <a:p>
            <a:pPr marL="285750" indent="-285750">
              <a:buFont typeface="Wingdings" pitchFamily="2" charset="2"/>
              <a:buNone/>
            </a:pPr>
            <a:r>
              <a:rPr lang="en-US" altLang="zh-TW" sz="2200" smtClean="0"/>
              <a:t>	1’s Complement		-2</a:t>
            </a:r>
            <a:r>
              <a:rPr lang="en-US" altLang="zh-TW" sz="2200" baseline="30000" smtClean="0"/>
              <a:t>n-1</a:t>
            </a:r>
            <a:r>
              <a:rPr lang="en-US" altLang="zh-TW" sz="2200" smtClean="0"/>
              <a:t>+1	   to	2</a:t>
            </a:r>
            <a:r>
              <a:rPr lang="en-US" altLang="zh-TW" sz="2200" baseline="30000" smtClean="0"/>
              <a:t>n-1</a:t>
            </a:r>
            <a:endParaRPr lang="en-US" altLang="zh-TW" sz="2200" smtClean="0"/>
          </a:p>
          <a:p>
            <a:pPr marL="285750" indent="-285750">
              <a:buFont typeface="Wingdings" pitchFamily="2" charset="2"/>
              <a:buNone/>
            </a:pPr>
            <a:r>
              <a:rPr lang="en-US" altLang="zh-TW" sz="2200" smtClean="0"/>
              <a:t>	Excess M  			-M	   to	2</a:t>
            </a:r>
            <a:r>
              <a:rPr lang="en-US" altLang="zh-TW" sz="2200" baseline="30000" smtClean="0"/>
              <a:t>n</a:t>
            </a:r>
            <a:r>
              <a:rPr lang="en-US" altLang="zh-TW" sz="2200" smtClean="0"/>
              <a:t> - M - 1</a:t>
            </a:r>
          </a:p>
          <a:p>
            <a:pPr marL="285750" indent="-285750"/>
            <a:r>
              <a:rPr lang="en-US" altLang="zh-TW" smtClean="0"/>
              <a:t> But, what about ...</a:t>
            </a:r>
          </a:p>
          <a:p>
            <a:pPr marL="704850" lvl="1" indent="-228600"/>
            <a:r>
              <a:rPr lang="en-US" altLang="zh-TW" smtClean="0"/>
              <a:t>very large numbers?	9,349,398,989,787,762,244,859,087,678</a:t>
            </a:r>
          </a:p>
          <a:p>
            <a:pPr marL="704850" lvl="1" indent="-228600"/>
            <a:r>
              <a:rPr lang="en-US" altLang="zh-TW" smtClean="0"/>
              <a:t>very small number?	0.0000000000000000000000045691</a:t>
            </a:r>
          </a:p>
          <a:p>
            <a:pPr marL="704850" lvl="1" indent="-228600"/>
            <a:r>
              <a:rPr lang="en-US" altLang="zh-TW" smtClean="0"/>
              <a:t>rationals  			2/3</a:t>
            </a:r>
          </a:p>
          <a:p>
            <a:pPr marL="704850" lvl="1" indent="-228600"/>
            <a:r>
              <a:rPr lang="en-US" altLang="zh-TW" smtClean="0"/>
              <a:t>irrationals			</a:t>
            </a:r>
            <a:r>
              <a:rPr lang="en-US" altLang="zh-TW" smtClean="0">
                <a:sym typeface="Symbol" pitchFamily="18" charset="2"/>
              </a:rPr>
              <a:t></a:t>
            </a:r>
            <a:r>
              <a:rPr lang="en-US" altLang="zh-TW" smtClean="0"/>
              <a:t>2</a:t>
            </a:r>
          </a:p>
          <a:p>
            <a:pPr marL="704850" lvl="1" indent="-228600"/>
            <a:r>
              <a:rPr lang="en-US" altLang="zh-TW" smtClean="0"/>
              <a:t>transcendentals		e, </a:t>
            </a:r>
            <a:r>
              <a:rPr lang="en-US" altLang="zh-TW" smtClean="0">
                <a:sym typeface="Symbol" pitchFamily="18" charset="2"/>
              </a:rPr>
              <a:t></a:t>
            </a:r>
          </a:p>
        </p:txBody>
      </p:sp>
      <p:sp>
        <p:nvSpPr>
          <p:cNvPr id="88067" name="Rectangle 3"/>
          <p:cNvSpPr>
            <a:spLocks noChangeArrowheads="1"/>
          </p:cNvSpPr>
          <p:nvPr/>
        </p:nvSpPr>
        <p:spPr bwMode="auto">
          <a:xfrm>
            <a:off x="976313" y="5613400"/>
            <a:ext cx="285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8068" name="Rectangle 4"/>
          <p:cNvSpPr>
            <a:spLocks noGrp="1" noChangeArrowheads="1"/>
          </p:cNvSpPr>
          <p:nvPr>
            <p:ph type="title"/>
          </p:nvPr>
        </p:nvSpPr>
        <p:spPr>
          <a:xfrm>
            <a:off x="742950" y="41275"/>
            <a:ext cx="8420100" cy="901700"/>
          </a:xfrm>
        </p:spPr>
        <p:txBody>
          <a:bodyPr/>
          <a:lstStyle/>
          <a:p>
            <a:r>
              <a:rPr lang="en-US" altLang="zh-TW" sz="5000" smtClean="0"/>
              <a:t>Floating-Point: Motivation</a:t>
            </a:r>
          </a:p>
        </p:txBody>
      </p:sp>
      <p:sp>
        <p:nvSpPr>
          <p:cNvPr id="88069"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5DC718E8-2C6A-4803-BD68-AC417720412F}" type="slidenum">
              <a:rPr lang="zh-TW" altLang="en-US" sz="1400" smtClean="0">
                <a:latin typeface="Arial" pitchFamily="34" charset="0"/>
              </a:rPr>
              <a:pPr/>
              <a:t>80</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p:txBody>
          <a:bodyPr/>
          <a:lstStyle/>
          <a:p>
            <a:pPr>
              <a:lnSpc>
                <a:spcPct val="70000"/>
              </a:lnSpc>
              <a:spcBef>
                <a:spcPct val="70000"/>
              </a:spcBef>
            </a:pPr>
            <a:endParaRPr lang="zh-TW" altLang="en-US" smtClean="0"/>
          </a:p>
          <a:p>
            <a:pPr>
              <a:lnSpc>
                <a:spcPct val="70000"/>
              </a:lnSpc>
              <a:spcBef>
                <a:spcPct val="70000"/>
              </a:spcBef>
            </a:pPr>
            <a:endParaRPr lang="zh-TW" altLang="en-US" smtClean="0"/>
          </a:p>
          <a:p>
            <a:pPr>
              <a:lnSpc>
                <a:spcPct val="70000"/>
              </a:lnSpc>
              <a:spcBef>
                <a:spcPct val="70000"/>
              </a:spcBef>
            </a:pPr>
            <a:endParaRPr lang="zh-TW" altLang="en-US" smtClean="0"/>
          </a:p>
          <a:p>
            <a:pPr>
              <a:lnSpc>
                <a:spcPct val="70000"/>
              </a:lnSpc>
              <a:spcBef>
                <a:spcPct val="70000"/>
              </a:spcBef>
            </a:pPr>
            <a:endParaRPr lang="zh-TW" altLang="en-US" smtClean="0"/>
          </a:p>
          <a:p>
            <a:pPr>
              <a:lnSpc>
                <a:spcPct val="80000"/>
              </a:lnSpc>
              <a:spcBef>
                <a:spcPct val="20000"/>
              </a:spcBef>
            </a:pPr>
            <a:endParaRPr lang="zh-TW" altLang="en-US" smtClean="0"/>
          </a:p>
          <a:p>
            <a:pPr>
              <a:lnSpc>
                <a:spcPct val="80000"/>
              </a:lnSpc>
              <a:spcBef>
                <a:spcPct val="20000"/>
              </a:spcBef>
            </a:pPr>
            <a:r>
              <a:rPr lang="en-US" altLang="zh-TW" smtClean="0"/>
              <a:t>Computer arithmetic that supports it is called </a:t>
            </a:r>
            <a:r>
              <a:rPr lang="en-US" altLang="zh-TW" u="sng" smtClean="0">
                <a:solidFill>
                  <a:schemeClr val="accent1"/>
                </a:solidFill>
              </a:rPr>
              <a:t>floating point</a:t>
            </a:r>
            <a:r>
              <a:rPr lang="en-US" altLang="zh-TW" smtClean="0"/>
              <a:t>, because the binary point is not fixed, as it is for integers</a:t>
            </a:r>
            <a:endParaRPr lang="en-US" altLang="zh-TW" smtClean="0">
              <a:latin typeface="Courier New" pitchFamily="49" charset="0"/>
            </a:endParaRPr>
          </a:p>
          <a:p>
            <a:pPr>
              <a:lnSpc>
                <a:spcPct val="80000"/>
              </a:lnSpc>
              <a:spcBef>
                <a:spcPct val="20000"/>
              </a:spcBef>
            </a:pPr>
            <a:r>
              <a:rPr lang="en-US" altLang="zh-TW" smtClean="0"/>
              <a:t>Normalized form: no leading 0s</a:t>
            </a:r>
            <a:r>
              <a:rPr lang="en-US" altLang="zh-TW" sz="2000" smtClean="0"/>
              <a:t> </a:t>
            </a:r>
            <a:br>
              <a:rPr lang="en-US" altLang="zh-TW" sz="2000" smtClean="0"/>
            </a:br>
            <a:r>
              <a:rPr lang="en-US" altLang="zh-TW" sz="2000" smtClean="0"/>
              <a:t>(exactly one digit to left of decimal point)</a:t>
            </a:r>
          </a:p>
          <a:p>
            <a:pPr>
              <a:lnSpc>
                <a:spcPct val="80000"/>
              </a:lnSpc>
              <a:spcBef>
                <a:spcPct val="20000"/>
              </a:spcBef>
            </a:pPr>
            <a:r>
              <a:rPr lang="en-US" altLang="zh-TW" smtClean="0"/>
              <a:t>Alternatives to represent 1/1,000,000,000</a:t>
            </a:r>
          </a:p>
          <a:p>
            <a:pPr lvl="1">
              <a:lnSpc>
                <a:spcPct val="80000"/>
              </a:lnSpc>
              <a:spcBef>
                <a:spcPct val="20000"/>
              </a:spcBef>
            </a:pPr>
            <a:r>
              <a:rPr lang="en-US" altLang="zh-TW" smtClean="0"/>
              <a:t>Normalized: 		1.0 x 10</a:t>
            </a:r>
            <a:r>
              <a:rPr lang="en-US" altLang="zh-TW" baseline="30000" smtClean="0"/>
              <a:t>-9</a:t>
            </a:r>
            <a:endParaRPr lang="en-US" altLang="zh-TW" smtClean="0"/>
          </a:p>
          <a:p>
            <a:pPr lvl="1">
              <a:lnSpc>
                <a:spcPct val="80000"/>
              </a:lnSpc>
              <a:spcBef>
                <a:spcPct val="20000"/>
              </a:spcBef>
            </a:pPr>
            <a:r>
              <a:rPr lang="en-US" altLang="zh-TW" smtClean="0"/>
              <a:t>Not normalized: 	0.1 x 10</a:t>
            </a:r>
            <a:r>
              <a:rPr lang="en-US" altLang="zh-TW" baseline="30000" smtClean="0"/>
              <a:t>-8</a:t>
            </a:r>
            <a:r>
              <a:rPr lang="en-US" altLang="zh-TW" smtClean="0"/>
              <a:t>, 10.0 x 10</a:t>
            </a:r>
            <a:r>
              <a:rPr lang="en-US" altLang="zh-TW" baseline="30000" smtClean="0"/>
              <a:t>-10</a:t>
            </a:r>
            <a:r>
              <a:rPr lang="en-US" altLang="zh-TW" smtClean="0"/>
              <a:t> </a:t>
            </a:r>
          </a:p>
        </p:txBody>
      </p:sp>
      <p:sp>
        <p:nvSpPr>
          <p:cNvPr id="89091" name="Rectangle 3"/>
          <p:cNvSpPr>
            <a:spLocks noChangeArrowheads="1"/>
          </p:cNvSpPr>
          <p:nvPr/>
        </p:nvSpPr>
        <p:spPr bwMode="auto">
          <a:xfrm>
            <a:off x="3524250" y="1895475"/>
            <a:ext cx="20637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zh-TW" altLang="en-US" sz="3200" b="1">
                <a:latin typeface="Helvetica" charset="0"/>
              </a:rPr>
              <a:t>1.0</a:t>
            </a:r>
            <a:r>
              <a:rPr kumimoji="1" lang="en-US" altLang="zh-TW" sz="3200" b="1" baseline="-25000">
                <a:solidFill>
                  <a:schemeClr val="accent1"/>
                </a:solidFill>
                <a:latin typeface="Helvetica" charset="0"/>
              </a:rPr>
              <a:t>two</a:t>
            </a:r>
            <a:r>
              <a:rPr kumimoji="1" lang="en-US" altLang="zh-TW" sz="3200" b="1">
                <a:latin typeface="Helvetica" charset="0"/>
              </a:rPr>
              <a:t> x </a:t>
            </a:r>
            <a:r>
              <a:rPr kumimoji="1" lang="en-US" altLang="zh-TW" sz="3200" b="1">
                <a:solidFill>
                  <a:schemeClr val="accent1"/>
                </a:solidFill>
                <a:latin typeface="Helvetica" charset="0"/>
              </a:rPr>
              <a:t>2</a:t>
            </a:r>
            <a:r>
              <a:rPr kumimoji="1" lang="en-US" altLang="zh-TW" sz="3200" b="1" baseline="30000">
                <a:latin typeface="Helvetica" charset="0"/>
              </a:rPr>
              <a:t>-1</a:t>
            </a:r>
            <a:endParaRPr kumimoji="1" lang="en-US" altLang="zh-TW" sz="3200" b="1">
              <a:latin typeface="Helvetica" charset="0"/>
            </a:endParaRPr>
          </a:p>
        </p:txBody>
      </p:sp>
      <p:grpSp>
        <p:nvGrpSpPr>
          <p:cNvPr id="89092" name="Group 4"/>
          <p:cNvGrpSpPr>
            <a:grpSpLocks/>
          </p:cNvGrpSpPr>
          <p:nvPr/>
        </p:nvGrpSpPr>
        <p:grpSpPr bwMode="auto">
          <a:xfrm>
            <a:off x="5340350" y="2263775"/>
            <a:ext cx="2816225" cy="846138"/>
            <a:chOff x="2688" y="1296"/>
            <a:chExt cx="1638" cy="533"/>
          </a:xfrm>
        </p:grpSpPr>
        <p:sp>
          <p:nvSpPr>
            <p:cNvPr id="89102" name="Rectangle 5"/>
            <p:cNvSpPr>
              <a:spLocks noChangeArrowheads="1"/>
            </p:cNvSpPr>
            <p:nvPr/>
          </p:nvSpPr>
          <p:spPr bwMode="auto">
            <a:xfrm>
              <a:off x="2928" y="1536"/>
              <a:ext cx="139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en-US" altLang="zh-TW" sz="3200" b="1" i="1">
                  <a:latin typeface="Helvetica" charset="0"/>
                </a:rPr>
                <a:t>radix (base)</a:t>
              </a:r>
            </a:p>
          </p:txBody>
        </p:sp>
        <p:sp>
          <p:nvSpPr>
            <p:cNvPr id="89103" name="Line 6"/>
            <p:cNvSpPr>
              <a:spLocks noChangeShapeType="1"/>
            </p:cNvSpPr>
            <p:nvPr/>
          </p:nvSpPr>
          <p:spPr bwMode="auto">
            <a:xfrm>
              <a:off x="2688" y="1296"/>
              <a:ext cx="232" cy="28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89093" name="Group 7"/>
          <p:cNvGrpSpPr>
            <a:grpSpLocks/>
          </p:cNvGrpSpPr>
          <p:nvPr/>
        </p:nvGrpSpPr>
        <p:grpSpPr bwMode="auto">
          <a:xfrm>
            <a:off x="2286000" y="2263775"/>
            <a:ext cx="2854325" cy="922338"/>
            <a:chOff x="912" y="1296"/>
            <a:chExt cx="1660" cy="581"/>
          </a:xfrm>
        </p:grpSpPr>
        <p:sp>
          <p:nvSpPr>
            <p:cNvPr id="89100" name="Rectangle 8"/>
            <p:cNvSpPr>
              <a:spLocks noChangeArrowheads="1"/>
            </p:cNvSpPr>
            <p:nvPr/>
          </p:nvSpPr>
          <p:spPr bwMode="auto">
            <a:xfrm>
              <a:off x="912" y="1584"/>
              <a:ext cx="166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zh-TW" altLang="en-US" sz="3200" b="1">
                  <a:latin typeface="Helvetica" charset="0"/>
                </a:rPr>
                <a:t>“</a:t>
              </a:r>
              <a:r>
                <a:rPr kumimoji="1" lang="en-US" altLang="zh-TW" sz="3200" b="1">
                  <a:solidFill>
                    <a:schemeClr val="accent1"/>
                  </a:solidFill>
                  <a:latin typeface="Helvetica" charset="0"/>
                </a:rPr>
                <a:t>binary point</a:t>
              </a:r>
              <a:r>
                <a:rPr kumimoji="1" lang="en-US" altLang="zh-TW" sz="3200" b="1">
                  <a:latin typeface="Helvetica" charset="0"/>
                </a:rPr>
                <a:t>”</a:t>
              </a:r>
            </a:p>
          </p:txBody>
        </p:sp>
        <p:sp>
          <p:nvSpPr>
            <p:cNvPr id="89101" name="Line 9"/>
            <p:cNvSpPr>
              <a:spLocks noChangeShapeType="1"/>
            </p:cNvSpPr>
            <p:nvPr/>
          </p:nvSpPr>
          <p:spPr bwMode="auto">
            <a:xfrm>
              <a:off x="1824" y="1296"/>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89094" name="Rectangle 10"/>
          <p:cNvSpPr>
            <a:spLocks noChangeArrowheads="1"/>
          </p:cNvSpPr>
          <p:nvPr/>
        </p:nvSpPr>
        <p:spPr bwMode="auto">
          <a:xfrm>
            <a:off x="850900" y="1357313"/>
            <a:ext cx="44307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en-US" altLang="zh-TW" sz="3200" b="1" i="1">
                <a:latin typeface="Helvetica" charset="0"/>
              </a:rPr>
              <a:t>Significand (Mantissa)</a:t>
            </a:r>
          </a:p>
        </p:txBody>
      </p:sp>
      <p:sp>
        <p:nvSpPr>
          <p:cNvPr id="89095" name="Line 11"/>
          <p:cNvSpPr>
            <a:spLocks noChangeShapeType="1"/>
          </p:cNvSpPr>
          <p:nvPr/>
        </p:nvSpPr>
        <p:spPr bwMode="auto">
          <a:xfrm flipH="1" flipV="1">
            <a:off x="2781300" y="1806575"/>
            <a:ext cx="742950" cy="2286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9096" name="Line 12"/>
          <p:cNvSpPr>
            <a:spLocks noChangeShapeType="1"/>
          </p:cNvSpPr>
          <p:nvPr/>
        </p:nvSpPr>
        <p:spPr bwMode="auto">
          <a:xfrm flipV="1">
            <a:off x="5753100" y="1654175"/>
            <a:ext cx="577850" cy="2286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9097" name="Rectangle 13"/>
          <p:cNvSpPr>
            <a:spLocks noChangeArrowheads="1"/>
          </p:cNvSpPr>
          <p:nvPr/>
        </p:nvSpPr>
        <p:spPr bwMode="auto">
          <a:xfrm>
            <a:off x="6330950" y="1417638"/>
            <a:ext cx="19288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en-US" altLang="zh-TW" sz="3200" b="1" i="1">
                <a:latin typeface="Helvetica" charset="0"/>
              </a:rPr>
              <a:t>exponent</a:t>
            </a:r>
          </a:p>
        </p:txBody>
      </p:sp>
      <p:sp>
        <p:nvSpPr>
          <p:cNvPr id="89098" name="Rectangle 14"/>
          <p:cNvSpPr>
            <a:spLocks noGrp="1" noChangeArrowheads="1"/>
          </p:cNvSpPr>
          <p:nvPr>
            <p:ph type="title"/>
          </p:nvPr>
        </p:nvSpPr>
        <p:spPr>
          <a:xfrm>
            <a:off x="0" y="41275"/>
            <a:ext cx="9906000" cy="901700"/>
          </a:xfrm>
        </p:spPr>
        <p:txBody>
          <a:bodyPr/>
          <a:lstStyle/>
          <a:p>
            <a:r>
              <a:rPr lang="en-US" altLang="zh-TW" sz="5000" smtClean="0"/>
              <a:t>Scientific Notation: Binary</a:t>
            </a:r>
          </a:p>
        </p:txBody>
      </p:sp>
      <p:sp>
        <p:nvSpPr>
          <p:cNvPr id="89099"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2EA7F545-DE4C-44F7-89EB-BA70818E7077}" type="slidenum">
              <a:rPr lang="zh-TW" altLang="en-US" sz="1400" smtClean="0">
                <a:latin typeface="Arial" pitchFamily="34" charset="0"/>
              </a:rPr>
              <a:pPr/>
              <a:t>81</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p:txBody>
          <a:bodyPr/>
          <a:lstStyle/>
          <a:p>
            <a:r>
              <a:rPr lang="en-US" altLang="zh-TW" smtClean="0"/>
              <a:t>Normal format: 1.xxxxxxxxxx</a:t>
            </a:r>
            <a:r>
              <a:rPr lang="en-US" altLang="zh-TW" baseline="-25000" smtClean="0"/>
              <a:t>two</a:t>
            </a:r>
            <a:r>
              <a:rPr lang="en-US" altLang="zh-TW" smtClean="0"/>
              <a:t> </a:t>
            </a:r>
            <a:r>
              <a:rPr lang="en-US" altLang="zh-TW" smtClean="0">
                <a:sym typeface="Symbol" pitchFamily="18" charset="2"/>
              </a:rPr>
              <a:t></a:t>
            </a:r>
            <a:r>
              <a:rPr lang="en-US" altLang="zh-TW" smtClean="0"/>
              <a:t> 2</a:t>
            </a:r>
            <a:r>
              <a:rPr lang="en-US" altLang="zh-TW" baseline="30000" smtClean="0"/>
              <a:t>yyyy</a:t>
            </a:r>
            <a:r>
              <a:rPr lang="en-US" altLang="zh-TW" sz="1800" smtClean="0"/>
              <a:t>two</a:t>
            </a:r>
            <a:endParaRPr lang="en-US" altLang="zh-TW" smtClean="0"/>
          </a:p>
          <a:p>
            <a:r>
              <a:rPr lang="en-US" altLang="zh-TW" smtClean="0"/>
              <a:t>Want to put it into multiple words: 32 bits for </a:t>
            </a:r>
            <a:r>
              <a:rPr lang="en-US" altLang="zh-TW" i="1" smtClean="0"/>
              <a:t>single-precision</a:t>
            </a:r>
            <a:r>
              <a:rPr lang="en-US" altLang="zh-TW" smtClean="0"/>
              <a:t> and 64 bits for </a:t>
            </a:r>
            <a:r>
              <a:rPr lang="en-US" altLang="zh-TW" i="1" smtClean="0"/>
              <a:t>double-precision</a:t>
            </a:r>
          </a:p>
          <a:p>
            <a:r>
              <a:rPr lang="en-US" altLang="zh-TW" smtClean="0"/>
              <a:t>A simple single-precision representation:</a:t>
            </a:r>
          </a:p>
        </p:txBody>
      </p:sp>
      <p:grpSp>
        <p:nvGrpSpPr>
          <p:cNvPr id="2" name="Group 3"/>
          <p:cNvGrpSpPr>
            <a:grpSpLocks/>
          </p:cNvGrpSpPr>
          <p:nvPr/>
        </p:nvGrpSpPr>
        <p:grpSpPr bwMode="auto">
          <a:xfrm>
            <a:off x="785813" y="2914650"/>
            <a:ext cx="8555037" cy="1433513"/>
            <a:chOff x="240" y="1488"/>
            <a:chExt cx="4974" cy="903"/>
          </a:xfrm>
        </p:grpSpPr>
        <p:sp>
          <p:nvSpPr>
            <p:cNvPr id="90119" name="Text Box 4"/>
            <p:cNvSpPr txBox="1">
              <a:spLocks noChangeArrowheads="1"/>
            </p:cNvSpPr>
            <p:nvPr/>
          </p:nvSpPr>
          <p:spPr bwMode="auto">
            <a:xfrm>
              <a:off x="4992" y="1528"/>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0120" name="Text Box 5"/>
            <p:cNvSpPr txBox="1">
              <a:spLocks noChangeArrowheads="1"/>
            </p:cNvSpPr>
            <p:nvPr/>
          </p:nvSpPr>
          <p:spPr bwMode="auto">
            <a:xfrm>
              <a:off x="240" y="1488"/>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31</a:t>
              </a:r>
            </a:p>
          </p:txBody>
        </p:sp>
        <p:sp>
          <p:nvSpPr>
            <p:cNvPr id="90121" name="Rectangle 6"/>
            <p:cNvSpPr>
              <a:spLocks noChangeArrowheads="1"/>
            </p:cNvSpPr>
            <p:nvPr/>
          </p:nvSpPr>
          <p:spPr bwMode="auto">
            <a:xfrm>
              <a:off x="480" y="1776"/>
              <a:ext cx="4704"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0122" name="Text Box 7"/>
            <p:cNvSpPr txBox="1">
              <a:spLocks noChangeArrowheads="1"/>
            </p:cNvSpPr>
            <p:nvPr/>
          </p:nvSpPr>
          <p:spPr bwMode="auto">
            <a:xfrm>
              <a:off x="432" y="1728"/>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solidFill>
                    <a:srgbClr val="008000"/>
                  </a:solidFill>
                  <a:latin typeface="Helvetica" charset="0"/>
                </a:rPr>
                <a:t>S</a:t>
              </a:r>
            </a:p>
          </p:txBody>
        </p:sp>
        <p:sp>
          <p:nvSpPr>
            <p:cNvPr id="90123" name="Text Box 8"/>
            <p:cNvSpPr txBox="1">
              <a:spLocks noChangeArrowheads="1"/>
            </p:cNvSpPr>
            <p:nvPr/>
          </p:nvSpPr>
          <p:spPr bwMode="auto">
            <a:xfrm>
              <a:off x="768" y="1728"/>
              <a:ext cx="1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solidFill>
                    <a:schemeClr val="accent1"/>
                  </a:solidFill>
                  <a:latin typeface="Helvetica" charset="0"/>
                </a:rPr>
                <a:t>Exponent</a:t>
              </a:r>
              <a:endParaRPr kumimoji="1" lang="en-US" altLang="zh-TW" sz="2800" b="1">
                <a:latin typeface="Helvetica" charset="0"/>
              </a:endParaRPr>
            </a:p>
          </p:txBody>
        </p:sp>
        <p:sp>
          <p:nvSpPr>
            <p:cNvPr id="90124" name="Line 9"/>
            <p:cNvSpPr>
              <a:spLocks noChangeShapeType="1"/>
            </p:cNvSpPr>
            <p:nvPr/>
          </p:nvSpPr>
          <p:spPr bwMode="auto">
            <a:xfrm>
              <a:off x="672" y="1776"/>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25" name="Text Box 10"/>
            <p:cNvSpPr txBox="1">
              <a:spLocks noChangeArrowheads="1"/>
            </p:cNvSpPr>
            <p:nvPr/>
          </p:nvSpPr>
          <p:spPr bwMode="auto">
            <a:xfrm>
              <a:off x="528" y="1488"/>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30</a:t>
              </a:r>
            </a:p>
          </p:txBody>
        </p:sp>
        <p:sp>
          <p:nvSpPr>
            <p:cNvPr id="90126" name="Line 11"/>
            <p:cNvSpPr>
              <a:spLocks noChangeShapeType="1"/>
            </p:cNvSpPr>
            <p:nvPr/>
          </p:nvSpPr>
          <p:spPr bwMode="auto">
            <a:xfrm>
              <a:off x="1968" y="1776"/>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27" name="Text Box 12"/>
            <p:cNvSpPr txBox="1">
              <a:spLocks noChangeArrowheads="1"/>
            </p:cNvSpPr>
            <p:nvPr/>
          </p:nvSpPr>
          <p:spPr bwMode="auto">
            <a:xfrm>
              <a:off x="1632" y="1488"/>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23</a:t>
              </a:r>
            </a:p>
          </p:txBody>
        </p:sp>
        <p:sp>
          <p:nvSpPr>
            <p:cNvPr id="90128" name="Text Box 13"/>
            <p:cNvSpPr txBox="1">
              <a:spLocks noChangeArrowheads="1"/>
            </p:cNvSpPr>
            <p:nvPr/>
          </p:nvSpPr>
          <p:spPr bwMode="auto">
            <a:xfrm>
              <a:off x="1920" y="1488"/>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22</a:t>
              </a:r>
            </a:p>
          </p:txBody>
        </p:sp>
        <p:sp>
          <p:nvSpPr>
            <p:cNvPr id="90129" name="Text Box 14"/>
            <p:cNvSpPr txBox="1">
              <a:spLocks noChangeArrowheads="1"/>
            </p:cNvSpPr>
            <p:nvPr/>
          </p:nvSpPr>
          <p:spPr bwMode="auto">
            <a:xfrm>
              <a:off x="2928" y="1728"/>
              <a:ext cx="1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solidFill>
                    <a:schemeClr val="accent2"/>
                  </a:solidFill>
                  <a:latin typeface="Helvetica" charset="0"/>
                </a:rPr>
                <a:t>Significand</a:t>
              </a:r>
              <a:endParaRPr kumimoji="1" lang="en-US" altLang="zh-TW" sz="2800" b="1">
                <a:latin typeface="Helvetica" charset="0"/>
              </a:endParaRPr>
            </a:p>
          </p:txBody>
        </p:sp>
        <p:sp>
          <p:nvSpPr>
            <p:cNvPr id="90130" name="Text Box 15"/>
            <p:cNvSpPr txBox="1">
              <a:spLocks noChangeArrowheads="1"/>
            </p:cNvSpPr>
            <p:nvPr/>
          </p:nvSpPr>
          <p:spPr bwMode="auto">
            <a:xfrm>
              <a:off x="288" y="2064"/>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 </a:t>
              </a:r>
              <a:r>
                <a:rPr kumimoji="1" lang="en-US" altLang="zh-TW" sz="2800" b="1">
                  <a:latin typeface="Helvetica" charset="0"/>
                </a:rPr>
                <a:t>bit</a:t>
              </a:r>
            </a:p>
          </p:txBody>
        </p:sp>
        <p:sp>
          <p:nvSpPr>
            <p:cNvPr id="90131" name="Text Box 16"/>
            <p:cNvSpPr txBox="1">
              <a:spLocks noChangeArrowheads="1"/>
            </p:cNvSpPr>
            <p:nvPr/>
          </p:nvSpPr>
          <p:spPr bwMode="auto">
            <a:xfrm>
              <a:off x="1056" y="2064"/>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8 </a:t>
              </a:r>
              <a:r>
                <a:rPr kumimoji="1" lang="en-US" altLang="zh-TW" sz="2800" b="1">
                  <a:latin typeface="Helvetica" charset="0"/>
                </a:rPr>
                <a:t>bits</a:t>
              </a:r>
            </a:p>
          </p:txBody>
        </p:sp>
        <p:sp>
          <p:nvSpPr>
            <p:cNvPr id="90132" name="Text Box 17"/>
            <p:cNvSpPr txBox="1">
              <a:spLocks noChangeArrowheads="1"/>
            </p:cNvSpPr>
            <p:nvPr/>
          </p:nvSpPr>
          <p:spPr bwMode="auto">
            <a:xfrm>
              <a:off x="3264" y="206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23 </a:t>
              </a:r>
              <a:r>
                <a:rPr kumimoji="1" lang="en-US" altLang="zh-TW" sz="2800" b="1">
                  <a:latin typeface="Helvetica" charset="0"/>
                </a:rPr>
                <a:t>bits</a:t>
              </a:r>
            </a:p>
          </p:txBody>
        </p:sp>
      </p:grpSp>
      <p:sp>
        <p:nvSpPr>
          <p:cNvPr id="90116" name="Rectangle 18"/>
          <p:cNvSpPr>
            <a:spLocks noGrp="1" noChangeArrowheads="1"/>
          </p:cNvSpPr>
          <p:nvPr>
            <p:ph type="title"/>
          </p:nvPr>
        </p:nvSpPr>
        <p:spPr>
          <a:xfrm>
            <a:off x="742950" y="41275"/>
            <a:ext cx="8420100" cy="901700"/>
          </a:xfrm>
        </p:spPr>
        <p:txBody>
          <a:bodyPr/>
          <a:lstStyle/>
          <a:p>
            <a:r>
              <a:rPr lang="en-US" altLang="zh-TW" sz="5000" smtClean="0"/>
              <a:t>FP Representation</a:t>
            </a:r>
          </a:p>
        </p:txBody>
      </p:sp>
      <p:sp>
        <p:nvSpPr>
          <p:cNvPr id="457747" name="Rectangle 19"/>
          <p:cNvSpPr>
            <a:spLocks noChangeArrowheads="1"/>
          </p:cNvSpPr>
          <p:nvPr/>
        </p:nvSpPr>
        <p:spPr bwMode="auto">
          <a:xfrm>
            <a:off x="752475" y="1474788"/>
            <a:ext cx="84201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None/>
            </a:pPr>
            <a:r>
              <a:rPr lang="zh-TW" altLang="zh-TW" b="1">
                <a:solidFill>
                  <a:srgbClr val="008000"/>
                </a:solidFill>
                <a:latin typeface="Century Gothic" pitchFamily="34" charset="0"/>
                <a:ea typeface="標楷體" pitchFamily="65" charset="-120"/>
              </a:rPr>
              <a:t>	</a:t>
            </a:r>
            <a:r>
              <a:rPr lang="en-US" altLang="zh-TW" b="1">
                <a:solidFill>
                  <a:srgbClr val="008000"/>
                </a:solidFill>
                <a:latin typeface="Century Gothic" pitchFamily="34" charset="0"/>
                <a:ea typeface="標楷體" pitchFamily="65" charset="-120"/>
              </a:rPr>
              <a:t>S</a:t>
            </a:r>
            <a:r>
              <a:rPr lang="en-US" altLang="zh-TW" b="1">
                <a:latin typeface="Century Gothic" pitchFamily="34" charset="0"/>
                <a:ea typeface="標楷體" pitchFamily="65" charset="-120"/>
              </a:rPr>
              <a:t> represents sign</a:t>
            </a:r>
            <a:br>
              <a:rPr lang="en-US" altLang="zh-TW" b="1">
                <a:latin typeface="Century Gothic" pitchFamily="34" charset="0"/>
                <a:ea typeface="標楷體" pitchFamily="65" charset="-120"/>
              </a:rPr>
            </a:br>
            <a:r>
              <a:rPr lang="en-US" altLang="zh-TW" b="1">
                <a:solidFill>
                  <a:schemeClr val="accent1"/>
                </a:solidFill>
                <a:latin typeface="Century Gothic" pitchFamily="34" charset="0"/>
                <a:ea typeface="標楷體" pitchFamily="65" charset="-120"/>
              </a:rPr>
              <a:t>Exponent</a:t>
            </a:r>
            <a:r>
              <a:rPr lang="en-US" altLang="zh-TW" b="1">
                <a:latin typeface="Century Gothic" pitchFamily="34" charset="0"/>
                <a:ea typeface="標楷體" pitchFamily="65" charset="-120"/>
              </a:rPr>
              <a:t> represents y’s</a:t>
            </a:r>
            <a:br>
              <a:rPr lang="en-US" altLang="zh-TW" b="1">
                <a:latin typeface="Century Gothic" pitchFamily="34" charset="0"/>
                <a:ea typeface="標楷體" pitchFamily="65" charset="-120"/>
              </a:rPr>
            </a:br>
            <a:r>
              <a:rPr lang="en-US" altLang="zh-TW" b="1">
                <a:solidFill>
                  <a:schemeClr val="accent2"/>
                </a:solidFill>
                <a:latin typeface="Century Gothic" pitchFamily="34" charset="0"/>
                <a:ea typeface="標楷體" pitchFamily="65" charset="-120"/>
              </a:rPr>
              <a:t>Significand</a:t>
            </a:r>
            <a:r>
              <a:rPr lang="en-US" altLang="zh-TW" b="1">
                <a:latin typeface="Century Gothic" pitchFamily="34" charset="0"/>
                <a:ea typeface="標楷體" pitchFamily="65" charset="-120"/>
              </a:rPr>
              <a:t> represents x’s</a:t>
            </a:r>
          </a:p>
        </p:txBody>
      </p:sp>
      <p:sp>
        <p:nvSpPr>
          <p:cNvPr id="90118"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D5F39B7D-0055-48A7-AC83-25BC7F1C737D}" type="slidenum">
              <a:rPr lang="zh-TW" altLang="en-US" sz="1400" smtClean="0">
                <a:latin typeface="Arial" pitchFamily="34" charset="0"/>
              </a:rPr>
              <a:pPr/>
              <a:t>82</a:t>
            </a:fld>
            <a:endParaRPr lang="zh-TW" altLang="zh-TW" sz="140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7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4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p:txBody>
          <a:bodyPr/>
          <a:lstStyle/>
          <a:p>
            <a:r>
              <a:rPr lang="en-US" altLang="zh-TW" smtClean="0"/>
              <a:t>Next multiple of word size (64 bits)</a:t>
            </a:r>
          </a:p>
          <a:p>
            <a:endParaRPr lang="en-US" altLang="zh-TW" u="sng" smtClean="0">
              <a:solidFill>
                <a:schemeClr val="accent1"/>
              </a:solidFill>
            </a:endParaRPr>
          </a:p>
          <a:p>
            <a:endParaRPr lang="en-US" altLang="zh-TW" u="sng" smtClean="0">
              <a:solidFill>
                <a:schemeClr val="accent1"/>
              </a:solidFill>
            </a:endParaRPr>
          </a:p>
          <a:p>
            <a:endParaRPr lang="en-US" altLang="zh-TW" u="sng" smtClean="0">
              <a:solidFill>
                <a:schemeClr val="accent1"/>
              </a:solidFill>
            </a:endParaRPr>
          </a:p>
          <a:p>
            <a:endParaRPr lang="en-US" altLang="zh-TW" u="sng" smtClean="0">
              <a:solidFill>
                <a:schemeClr val="accent1"/>
              </a:solidFill>
            </a:endParaRPr>
          </a:p>
          <a:p>
            <a:endParaRPr lang="en-US" altLang="zh-TW" u="sng" smtClean="0">
              <a:solidFill>
                <a:schemeClr val="accent1"/>
              </a:solidFill>
            </a:endParaRPr>
          </a:p>
          <a:p>
            <a:endParaRPr lang="en-US" altLang="zh-TW" u="sng" smtClean="0">
              <a:solidFill>
                <a:schemeClr val="accent1"/>
              </a:solidFill>
            </a:endParaRPr>
          </a:p>
          <a:p>
            <a:endParaRPr lang="en-US" altLang="zh-TW" u="sng" smtClean="0">
              <a:solidFill>
                <a:schemeClr val="accent1"/>
              </a:solidFill>
            </a:endParaRPr>
          </a:p>
          <a:p>
            <a:r>
              <a:rPr lang="en-US" altLang="zh-TW" u="sng" smtClean="0">
                <a:solidFill>
                  <a:schemeClr val="accent1"/>
                </a:solidFill>
              </a:rPr>
              <a:t>Double precision</a:t>
            </a:r>
            <a:r>
              <a:rPr lang="en-US" altLang="zh-TW" smtClean="0"/>
              <a:t> (vs. </a:t>
            </a:r>
            <a:r>
              <a:rPr lang="en-US" altLang="zh-TW" u="sng" smtClean="0">
                <a:solidFill>
                  <a:schemeClr val="accent1"/>
                </a:solidFill>
              </a:rPr>
              <a:t>single precision</a:t>
            </a:r>
            <a:r>
              <a:rPr lang="en-US" altLang="zh-TW" smtClean="0"/>
              <a:t>)</a:t>
            </a:r>
          </a:p>
          <a:p>
            <a:pPr lvl="1"/>
            <a:r>
              <a:rPr lang="en-US" altLang="zh-TW" smtClean="0"/>
              <a:t>But primary advantage is greater accuracy </a:t>
            </a:r>
            <a:br>
              <a:rPr lang="en-US" altLang="zh-TW" smtClean="0"/>
            </a:br>
            <a:r>
              <a:rPr lang="en-US" altLang="zh-TW" smtClean="0"/>
              <a:t>due to larger significand</a:t>
            </a:r>
          </a:p>
        </p:txBody>
      </p:sp>
      <p:grpSp>
        <p:nvGrpSpPr>
          <p:cNvPr id="91139" name="Group 3"/>
          <p:cNvGrpSpPr>
            <a:grpSpLocks/>
          </p:cNvGrpSpPr>
          <p:nvPr/>
        </p:nvGrpSpPr>
        <p:grpSpPr bwMode="auto">
          <a:xfrm>
            <a:off x="825500" y="1690688"/>
            <a:ext cx="8472488" cy="1433512"/>
            <a:chOff x="288" y="912"/>
            <a:chExt cx="4926" cy="903"/>
          </a:xfrm>
        </p:grpSpPr>
        <p:sp>
          <p:nvSpPr>
            <p:cNvPr id="91146" name="Text Box 4"/>
            <p:cNvSpPr txBox="1">
              <a:spLocks noChangeArrowheads="1"/>
            </p:cNvSpPr>
            <p:nvPr/>
          </p:nvSpPr>
          <p:spPr bwMode="auto">
            <a:xfrm>
              <a:off x="4992" y="952"/>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1147" name="Text Box 5"/>
            <p:cNvSpPr txBox="1">
              <a:spLocks noChangeArrowheads="1"/>
            </p:cNvSpPr>
            <p:nvPr/>
          </p:nvSpPr>
          <p:spPr bwMode="auto">
            <a:xfrm>
              <a:off x="288" y="912"/>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31</a:t>
              </a:r>
            </a:p>
          </p:txBody>
        </p:sp>
        <p:sp>
          <p:nvSpPr>
            <p:cNvPr id="91148" name="Rectangle 6"/>
            <p:cNvSpPr>
              <a:spLocks noChangeArrowheads="1"/>
            </p:cNvSpPr>
            <p:nvPr/>
          </p:nvSpPr>
          <p:spPr bwMode="auto">
            <a:xfrm>
              <a:off x="480" y="1200"/>
              <a:ext cx="4704"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1149" name="Text Box 7"/>
            <p:cNvSpPr txBox="1">
              <a:spLocks noChangeArrowheads="1"/>
            </p:cNvSpPr>
            <p:nvPr/>
          </p:nvSpPr>
          <p:spPr bwMode="auto">
            <a:xfrm>
              <a:off x="432" y="1152"/>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a:t>
              </a:r>
            </a:p>
          </p:txBody>
        </p:sp>
        <p:sp>
          <p:nvSpPr>
            <p:cNvPr id="91150" name="Text Box 8"/>
            <p:cNvSpPr txBox="1">
              <a:spLocks noChangeArrowheads="1"/>
            </p:cNvSpPr>
            <p:nvPr/>
          </p:nvSpPr>
          <p:spPr bwMode="auto">
            <a:xfrm>
              <a:off x="960" y="1152"/>
              <a:ext cx="1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Exponent</a:t>
              </a:r>
            </a:p>
          </p:txBody>
        </p:sp>
        <p:sp>
          <p:nvSpPr>
            <p:cNvPr id="91151" name="Line 9"/>
            <p:cNvSpPr>
              <a:spLocks noChangeShapeType="1"/>
            </p:cNvSpPr>
            <p:nvPr/>
          </p:nvSpPr>
          <p:spPr bwMode="auto">
            <a:xfrm>
              <a:off x="672" y="1200"/>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1152" name="Text Box 10"/>
            <p:cNvSpPr txBox="1">
              <a:spLocks noChangeArrowheads="1"/>
            </p:cNvSpPr>
            <p:nvPr/>
          </p:nvSpPr>
          <p:spPr bwMode="auto">
            <a:xfrm>
              <a:off x="576" y="912"/>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30</a:t>
              </a:r>
            </a:p>
          </p:txBody>
        </p:sp>
        <p:sp>
          <p:nvSpPr>
            <p:cNvPr id="91153" name="Line 11"/>
            <p:cNvSpPr>
              <a:spLocks noChangeShapeType="1"/>
            </p:cNvSpPr>
            <p:nvPr/>
          </p:nvSpPr>
          <p:spPr bwMode="auto">
            <a:xfrm>
              <a:off x="2400" y="1200"/>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1154" name="Text Box 12"/>
            <p:cNvSpPr txBox="1">
              <a:spLocks noChangeArrowheads="1"/>
            </p:cNvSpPr>
            <p:nvPr/>
          </p:nvSpPr>
          <p:spPr bwMode="auto">
            <a:xfrm>
              <a:off x="2064" y="912"/>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20</a:t>
              </a:r>
            </a:p>
          </p:txBody>
        </p:sp>
        <p:sp>
          <p:nvSpPr>
            <p:cNvPr id="91155" name="Text Box 13"/>
            <p:cNvSpPr txBox="1">
              <a:spLocks noChangeArrowheads="1"/>
            </p:cNvSpPr>
            <p:nvPr/>
          </p:nvSpPr>
          <p:spPr bwMode="auto">
            <a:xfrm>
              <a:off x="2400" y="912"/>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19</a:t>
              </a:r>
            </a:p>
          </p:txBody>
        </p:sp>
        <p:sp>
          <p:nvSpPr>
            <p:cNvPr id="91156" name="Text Box 14"/>
            <p:cNvSpPr txBox="1">
              <a:spLocks noChangeArrowheads="1"/>
            </p:cNvSpPr>
            <p:nvPr/>
          </p:nvSpPr>
          <p:spPr bwMode="auto">
            <a:xfrm>
              <a:off x="2928" y="1152"/>
              <a:ext cx="1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Significand</a:t>
              </a:r>
            </a:p>
          </p:txBody>
        </p:sp>
        <p:sp>
          <p:nvSpPr>
            <p:cNvPr id="91157" name="Text Box 15"/>
            <p:cNvSpPr txBox="1">
              <a:spLocks noChangeArrowheads="1"/>
            </p:cNvSpPr>
            <p:nvPr/>
          </p:nvSpPr>
          <p:spPr bwMode="auto">
            <a:xfrm>
              <a:off x="288" y="1488"/>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 </a:t>
              </a:r>
              <a:r>
                <a:rPr kumimoji="1" lang="en-US" altLang="zh-TW" sz="2800" b="1">
                  <a:latin typeface="Helvetica" charset="0"/>
                </a:rPr>
                <a:t>bit</a:t>
              </a:r>
            </a:p>
          </p:txBody>
        </p:sp>
        <p:sp>
          <p:nvSpPr>
            <p:cNvPr id="91158" name="Text Box 16"/>
            <p:cNvSpPr txBox="1">
              <a:spLocks noChangeArrowheads="1"/>
            </p:cNvSpPr>
            <p:nvPr/>
          </p:nvSpPr>
          <p:spPr bwMode="auto">
            <a:xfrm>
              <a:off x="1152" y="1488"/>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11 </a:t>
              </a:r>
              <a:r>
                <a:rPr kumimoji="1" lang="en-US" altLang="zh-TW" sz="2800" b="1">
                  <a:latin typeface="Helvetica" charset="0"/>
                </a:rPr>
                <a:t>bits</a:t>
              </a:r>
            </a:p>
          </p:txBody>
        </p:sp>
        <p:sp>
          <p:nvSpPr>
            <p:cNvPr id="91159" name="Text Box 17"/>
            <p:cNvSpPr txBox="1">
              <a:spLocks noChangeArrowheads="1"/>
            </p:cNvSpPr>
            <p:nvPr/>
          </p:nvSpPr>
          <p:spPr bwMode="auto">
            <a:xfrm>
              <a:off x="3264" y="1488"/>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20 </a:t>
              </a:r>
              <a:r>
                <a:rPr kumimoji="1" lang="en-US" altLang="zh-TW" sz="2800" b="1">
                  <a:latin typeface="Helvetica" charset="0"/>
                </a:rPr>
                <a:t>bits</a:t>
              </a:r>
            </a:p>
          </p:txBody>
        </p:sp>
      </p:grpSp>
      <p:grpSp>
        <p:nvGrpSpPr>
          <p:cNvPr id="91140" name="Group 18"/>
          <p:cNvGrpSpPr>
            <a:grpSpLocks/>
          </p:cNvGrpSpPr>
          <p:nvPr/>
        </p:nvGrpSpPr>
        <p:grpSpPr bwMode="auto">
          <a:xfrm>
            <a:off x="1155700" y="3138488"/>
            <a:ext cx="8089900" cy="1052512"/>
            <a:chOff x="480" y="1728"/>
            <a:chExt cx="4704" cy="663"/>
          </a:xfrm>
        </p:grpSpPr>
        <p:sp>
          <p:nvSpPr>
            <p:cNvPr id="91143" name="Rectangle 19"/>
            <p:cNvSpPr>
              <a:spLocks noChangeArrowheads="1"/>
            </p:cNvSpPr>
            <p:nvPr/>
          </p:nvSpPr>
          <p:spPr bwMode="auto">
            <a:xfrm>
              <a:off x="480" y="1776"/>
              <a:ext cx="4704"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1144" name="Text Box 20"/>
            <p:cNvSpPr txBox="1">
              <a:spLocks noChangeArrowheads="1"/>
            </p:cNvSpPr>
            <p:nvPr/>
          </p:nvSpPr>
          <p:spPr bwMode="auto">
            <a:xfrm>
              <a:off x="2160" y="1728"/>
              <a:ext cx="20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Significand (cont’d)</a:t>
              </a:r>
            </a:p>
          </p:txBody>
        </p:sp>
        <p:sp>
          <p:nvSpPr>
            <p:cNvPr id="91145" name="Text Box 21"/>
            <p:cNvSpPr txBox="1">
              <a:spLocks noChangeArrowheads="1"/>
            </p:cNvSpPr>
            <p:nvPr/>
          </p:nvSpPr>
          <p:spPr bwMode="auto">
            <a:xfrm>
              <a:off x="2352" y="2064"/>
              <a:ext cx="8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32 </a:t>
              </a:r>
              <a:r>
                <a:rPr kumimoji="1" lang="en-US" altLang="zh-TW" sz="2800" b="1">
                  <a:latin typeface="Helvetica" charset="0"/>
                </a:rPr>
                <a:t>bits</a:t>
              </a:r>
            </a:p>
          </p:txBody>
        </p:sp>
      </p:grpSp>
      <p:sp>
        <p:nvSpPr>
          <p:cNvPr id="91141" name="Rectangle 22"/>
          <p:cNvSpPr>
            <a:spLocks noGrp="1" noChangeArrowheads="1"/>
          </p:cNvSpPr>
          <p:nvPr>
            <p:ph type="title"/>
          </p:nvPr>
        </p:nvSpPr>
        <p:spPr>
          <a:xfrm>
            <a:off x="-57150" y="41275"/>
            <a:ext cx="10058400" cy="901700"/>
          </a:xfrm>
        </p:spPr>
        <p:txBody>
          <a:bodyPr/>
          <a:lstStyle/>
          <a:p>
            <a:r>
              <a:rPr lang="en-US" altLang="zh-TW" sz="4500" smtClean="0"/>
              <a:t>Double Precision Representation</a:t>
            </a:r>
          </a:p>
        </p:txBody>
      </p:sp>
      <p:sp>
        <p:nvSpPr>
          <p:cNvPr id="9114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FF4D1844-70A9-4F10-9BB7-B1C44D04D89D}" type="slidenum">
              <a:rPr lang="zh-TW" altLang="en-US" sz="1400" smtClean="0">
                <a:latin typeface="Arial" pitchFamily="34" charset="0"/>
              </a:rPr>
              <a:pPr/>
              <a:t>83</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p:txBody>
          <a:bodyPr/>
          <a:lstStyle/>
          <a:p>
            <a:r>
              <a:rPr lang="en-US" altLang="zh-TW" smtClean="0"/>
              <a:t>Regarding single precision, DP similar</a:t>
            </a:r>
          </a:p>
          <a:p>
            <a:r>
              <a:rPr lang="en-US" altLang="zh-TW" smtClean="0"/>
              <a:t>Sign bit:</a:t>
            </a:r>
            <a:br>
              <a:rPr lang="en-US" altLang="zh-TW" smtClean="0"/>
            </a:br>
            <a:r>
              <a:rPr lang="en-US" altLang="zh-TW" smtClean="0"/>
              <a:t>	1 means negative</a:t>
            </a:r>
            <a:br>
              <a:rPr lang="en-US" altLang="zh-TW" smtClean="0"/>
            </a:br>
            <a:r>
              <a:rPr lang="en-US" altLang="zh-TW" smtClean="0"/>
              <a:t>	0 means positive</a:t>
            </a:r>
          </a:p>
          <a:p>
            <a:r>
              <a:rPr lang="en-US" altLang="zh-TW" smtClean="0"/>
              <a:t>Significand:</a:t>
            </a:r>
          </a:p>
          <a:p>
            <a:pPr lvl="1"/>
            <a:r>
              <a:rPr lang="en-US" altLang="zh-TW" smtClean="0"/>
              <a:t>To pack more bits, leading 1 implicit for normalized numbers</a:t>
            </a:r>
          </a:p>
          <a:p>
            <a:pPr lvl="1"/>
            <a:r>
              <a:rPr lang="en-US" altLang="zh-TW" smtClean="0"/>
              <a:t>1 + 23 bits single, 1 + 52 bits double</a:t>
            </a:r>
          </a:p>
          <a:p>
            <a:pPr lvl="1"/>
            <a:r>
              <a:rPr lang="en-US" altLang="zh-TW" smtClean="0"/>
              <a:t>always true: 0 &lt; Significand &lt; 1</a:t>
            </a:r>
            <a:br>
              <a:rPr lang="en-US" altLang="zh-TW" smtClean="0"/>
            </a:br>
            <a:r>
              <a:rPr lang="en-US" altLang="zh-TW" smtClean="0"/>
              <a:t>		       (for normalized numbers)</a:t>
            </a:r>
          </a:p>
          <a:p>
            <a:r>
              <a:rPr lang="en-US" altLang="zh-TW" smtClean="0"/>
              <a:t>Note: 0 has no leading 1, so reserve exponent value 0 just for number 0</a:t>
            </a:r>
          </a:p>
        </p:txBody>
      </p:sp>
      <p:sp>
        <p:nvSpPr>
          <p:cNvPr id="92163" name="Rectangle 3"/>
          <p:cNvSpPr>
            <a:spLocks noGrp="1" noChangeArrowheads="1"/>
          </p:cNvSpPr>
          <p:nvPr>
            <p:ph type="title"/>
          </p:nvPr>
        </p:nvSpPr>
        <p:spPr>
          <a:xfrm>
            <a:off x="742950" y="41275"/>
            <a:ext cx="8420100" cy="901700"/>
          </a:xfrm>
        </p:spPr>
        <p:txBody>
          <a:bodyPr/>
          <a:lstStyle/>
          <a:p>
            <a:r>
              <a:rPr lang="en-US" altLang="zh-TW" sz="5000" smtClean="0"/>
              <a:t>IEEE 754 Standard</a:t>
            </a:r>
            <a:r>
              <a:rPr lang="en-US" altLang="zh-TW" smtClean="0"/>
              <a:t> (1/4)</a:t>
            </a:r>
          </a:p>
        </p:txBody>
      </p:sp>
      <p:sp>
        <p:nvSpPr>
          <p:cNvPr id="92164"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C750E137-DCF1-4A8C-8D2D-1E2DBE973067}" type="slidenum">
              <a:rPr lang="zh-TW" altLang="en-US" sz="1400" smtClean="0">
                <a:latin typeface="Arial" pitchFamily="34" charset="0"/>
              </a:rPr>
              <a:pPr/>
              <a:t>84</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a:grpSpLocks/>
          </p:cNvGrpSpPr>
          <p:nvPr/>
        </p:nvGrpSpPr>
        <p:grpSpPr bwMode="auto">
          <a:xfrm>
            <a:off x="247650" y="3348038"/>
            <a:ext cx="9080500" cy="655637"/>
            <a:chOff x="0" y="2851"/>
            <a:chExt cx="5280" cy="413"/>
          </a:xfrm>
        </p:grpSpPr>
        <p:sp>
          <p:nvSpPr>
            <p:cNvPr id="93199" name="Rectangle 1027"/>
            <p:cNvSpPr>
              <a:spLocks noChangeArrowheads="1"/>
            </p:cNvSpPr>
            <p:nvPr/>
          </p:nvSpPr>
          <p:spPr bwMode="auto">
            <a:xfrm>
              <a:off x="480" y="2899"/>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3200" name="Text Box 1028"/>
            <p:cNvSpPr txBox="1">
              <a:spLocks noChangeArrowheads="1"/>
            </p:cNvSpPr>
            <p:nvPr/>
          </p:nvSpPr>
          <p:spPr bwMode="auto">
            <a:xfrm>
              <a:off x="480" y="2851"/>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3201" name="Text Box 1029"/>
            <p:cNvSpPr txBox="1">
              <a:spLocks noChangeArrowheads="1"/>
            </p:cNvSpPr>
            <p:nvPr/>
          </p:nvSpPr>
          <p:spPr bwMode="auto">
            <a:xfrm>
              <a:off x="816" y="2851"/>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1111 1111</a:t>
              </a:r>
            </a:p>
          </p:txBody>
        </p:sp>
        <p:sp>
          <p:nvSpPr>
            <p:cNvPr id="93202" name="Line 1030"/>
            <p:cNvSpPr>
              <a:spLocks noChangeShapeType="1"/>
            </p:cNvSpPr>
            <p:nvPr/>
          </p:nvSpPr>
          <p:spPr bwMode="auto">
            <a:xfrm>
              <a:off x="720" y="2899"/>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03" name="Line 1031"/>
            <p:cNvSpPr>
              <a:spLocks noChangeShapeType="1"/>
            </p:cNvSpPr>
            <p:nvPr/>
          </p:nvSpPr>
          <p:spPr bwMode="auto">
            <a:xfrm>
              <a:off x="1968" y="2899"/>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04" name="Text Box 1032"/>
            <p:cNvSpPr txBox="1">
              <a:spLocks noChangeArrowheads="1"/>
            </p:cNvSpPr>
            <p:nvPr/>
          </p:nvSpPr>
          <p:spPr bwMode="auto">
            <a:xfrm>
              <a:off x="1968" y="2851"/>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000 0000 0000 0000 0000 0000</a:t>
              </a:r>
            </a:p>
          </p:txBody>
        </p:sp>
        <p:sp>
          <p:nvSpPr>
            <p:cNvPr id="93205" name="Text Box 1033"/>
            <p:cNvSpPr txBox="1">
              <a:spLocks noChangeArrowheads="1"/>
            </p:cNvSpPr>
            <p:nvPr/>
          </p:nvSpPr>
          <p:spPr bwMode="auto">
            <a:xfrm>
              <a:off x="0" y="2899"/>
              <a:ext cx="4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3200" b="1">
                  <a:solidFill>
                    <a:schemeClr val="accent1"/>
                  </a:solidFill>
                  <a:latin typeface="Helvetica" charset="0"/>
                </a:rPr>
                <a:t>1/2</a:t>
              </a:r>
            </a:p>
          </p:txBody>
        </p:sp>
      </p:grpSp>
      <p:grpSp>
        <p:nvGrpSpPr>
          <p:cNvPr id="3" name="Group 1034"/>
          <p:cNvGrpSpPr>
            <a:grpSpLocks/>
          </p:cNvGrpSpPr>
          <p:nvPr/>
        </p:nvGrpSpPr>
        <p:grpSpPr bwMode="auto">
          <a:xfrm>
            <a:off x="495300" y="4024313"/>
            <a:ext cx="8832850" cy="579437"/>
            <a:chOff x="144" y="3187"/>
            <a:chExt cx="5136" cy="365"/>
          </a:xfrm>
        </p:grpSpPr>
        <p:sp>
          <p:nvSpPr>
            <p:cNvPr id="93192" name="Rectangle 1035"/>
            <p:cNvSpPr>
              <a:spLocks noChangeArrowheads="1"/>
            </p:cNvSpPr>
            <p:nvPr/>
          </p:nvSpPr>
          <p:spPr bwMode="auto">
            <a:xfrm>
              <a:off x="480" y="3235"/>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3193" name="Text Box 1036"/>
            <p:cNvSpPr txBox="1">
              <a:spLocks noChangeArrowheads="1"/>
            </p:cNvSpPr>
            <p:nvPr/>
          </p:nvSpPr>
          <p:spPr bwMode="auto">
            <a:xfrm>
              <a:off x="480" y="3187"/>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3194" name="Text Box 1037"/>
            <p:cNvSpPr txBox="1">
              <a:spLocks noChangeArrowheads="1"/>
            </p:cNvSpPr>
            <p:nvPr/>
          </p:nvSpPr>
          <p:spPr bwMode="auto">
            <a:xfrm>
              <a:off x="816" y="3187"/>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0000 0001</a:t>
              </a:r>
            </a:p>
          </p:txBody>
        </p:sp>
        <p:sp>
          <p:nvSpPr>
            <p:cNvPr id="93195" name="Line 1038"/>
            <p:cNvSpPr>
              <a:spLocks noChangeShapeType="1"/>
            </p:cNvSpPr>
            <p:nvPr/>
          </p:nvSpPr>
          <p:spPr bwMode="auto">
            <a:xfrm>
              <a:off x="720" y="3235"/>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6" name="Line 1039"/>
            <p:cNvSpPr>
              <a:spLocks noChangeShapeType="1"/>
            </p:cNvSpPr>
            <p:nvPr/>
          </p:nvSpPr>
          <p:spPr bwMode="auto">
            <a:xfrm>
              <a:off x="1968" y="3235"/>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7" name="Text Box 1040"/>
            <p:cNvSpPr txBox="1">
              <a:spLocks noChangeArrowheads="1"/>
            </p:cNvSpPr>
            <p:nvPr/>
          </p:nvSpPr>
          <p:spPr bwMode="auto">
            <a:xfrm>
              <a:off x="1968" y="3187"/>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000 0000 0000 0000 0000 0000</a:t>
              </a:r>
            </a:p>
          </p:txBody>
        </p:sp>
        <p:sp>
          <p:nvSpPr>
            <p:cNvPr id="93198" name="Text Box 1041"/>
            <p:cNvSpPr txBox="1">
              <a:spLocks noChangeArrowheads="1"/>
            </p:cNvSpPr>
            <p:nvPr/>
          </p:nvSpPr>
          <p:spPr bwMode="auto">
            <a:xfrm>
              <a:off x="144" y="3187"/>
              <a:ext cx="2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3200" b="1">
                  <a:solidFill>
                    <a:schemeClr val="accent1"/>
                  </a:solidFill>
                  <a:latin typeface="Helvetica" charset="0"/>
                </a:rPr>
                <a:t>2</a:t>
              </a:r>
            </a:p>
          </p:txBody>
        </p:sp>
      </p:grpSp>
      <p:sp>
        <p:nvSpPr>
          <p:cNvPr id="93188" name="Rectangle 1042"/>
          <p:cNvSpPr>
            <a:spLocks noGrp="1" noChangeArrowheads="1"/>
          </p:cNvSpPr>
          <p:nvPr>
            <p:ph type="body" idx="1"/>
          </p:nvPr>
        </p:nvSpPr>
        <p:spPr/>
        <p:txBody>
          <a:bodyPr/>
          <a:lstStyle/>
          <a:p>
            <a:r>
              <a:rPr lang="en-US" altLang="zh-TW" smtClean="0"/>
              <a:t>Exponent:</a:t>
            </a:r>
          </a:p>
          <a:p>
            <a:pPr lvl="1"/>
            <a:r>
              <a:rPr lang="en-US" altLang="zh-TW" smtClean="0"/>
              <a:t>Need to represent positive and negative exponents</a:t>
            </a:r>
          </a:p>
          <a:p>
            <a:pPr lvl="1"/>
            <a:r>
              <a:rPr lang="en-US" altLang="zh-TW" smtClean="0"/>
              <a:t>Also want to compare FP numbers as if they were </a:t>
            </a:r>
            <a:r>
              <a:rPr lang="en-US" altLang="zh-TW" u="sng" smtClean="0"/>
              <a:t>integers</a:t>
            </a:r>
            <a:r>
              <a:rPr lang="en-US" altLang="zh-TW" smtClean="0"/>
              <a:t>, to help in value comparisons</a:t>
            </a:r>
          </a:p>
          <a:p>
            <a:pPr lvl="1"/>
            <a:r>
              <a:rPr lang="en-US" altLang="zh-TW" smtClean="0"/>
              <a:t>If use 2’s complement to represent?</a:t>
            </a:r>
            <a:br>
              <a:rPr lang="en-US" altLang="zh-TW" smtClean="0"/>
            </a:br>
            <a:r>
              <a:rPr lang="en-US" altLang="zh-TW" smtClean="0"/>
              <a:t>e.g., 1.0 x 2</a:t>
            </a:r>
            <a:r>
              <a:rPr lang="en-US" altLang="zh-TW" baseline="30000" smtClean="0"/>
              <a:t>-1</a:t>
            </a:r>
            <a:r>
              <a:rPr lang="en-US" altLang="zh-TW" smtClean="0"/>
              <a:t> versus 1.0 x2</a:t>
            </a:r>
            <a:r>
              <a:rPr lang="en-US" altLang="zh-TW" baseline="30000" smtClean="0"/>
              <a:t>+1</a:t>
            </a:r>
            <a:r>
              <a:rPr lang="en-US" altLang="zh-TW" smtClean="0"/>
              <a:t> (1/2 versus 2)</a:t>
            </a:r>
          </a:p>
        </p:txBody>
      </p:sp>
      <p:sp>
        <p:nvSpPr>
          <p:cNvPr id="93189" name="Rectangle 1043"/>
          <p:cNvSpPr>
            <a:spLocks noGrp="1" noChangeArrowheads="1"/>
          </p:cNvSpPr>
          <p:nvPr>
            <p:ph type="title"/>
          </p:nvPr>
        </p:nvSpPr>
        <p:spPr>
          <a:xfrm>
            <a:off x="742950" y="41275"/>
            <a:ext cx="8420100" cy="901700"/>
          </a:xfrm>
        </p:spPr>
        <p:txBody>
          <a:bodyPr/>
          <a:lstStyle/>
          <a:p>
            <a:r>
              <a:rPr lang="en-US" altLang="zh-TW" sz="5000" smtClean="0"/>
              <a:t>IEEE 754 Standard</a:t>
            </a:r>
            <a:r>
              <a:rPr lang="en-US" altLang="zh-TW" smtClean="0"/>
              <a:t> (2/4)</a:t>
            </a:r>
          </a:p>
        </p:txBody>
      </p:sp>
      <p:sp>
        <p:nvSpPr>
          <p:cNvPr id="461844" name="Text Box 1044"/>
          <p:cNvSpPr txBox="1">
            <a:spLocks noChangeArrowheads="1"/>
          </p:cNvSpPr>
          <p:nvPr/>
        </p:nvSpPr>
        <p:spPr bwMode="auto">
          <a:xfrm>
            <a:off x="669925" y="4954588"/>
            <a:ext cx="79978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Times New Roman" pitchFamily="18" charset="0"/>
                <a:ea typeface="新細明體" pitchFamily="18" charset="-120"/>
              </a:defRPr>
            </a:lvl1pPr>
            <a:lvl2pPr>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lvl="1" fontAlgn="ctr"/>
            <a:r>
              <a:rPr lang="en-US" altLang="zh-TW" b="1" i="1">
                <a:solidFill>
                  <a:schemeClr val="bg2"/>
                </a:solidFill>
                <a:latin typeface="Century Gothic" pitchFamily="34" charset="0"/>
              </a:rPr>
              <a:t>If we use integer comparison for these two words, we will conclude that 1/2 &gt; 2!!!</a:t>
            </a:r>
          </a:p>
          <a:p>
            <a:endParaRPr lang="zh-TW" altLang="en-US" b="1">
              <a:latin typeface="Century Gothic" pitchFamily="34" charset="0"/>
            </a:endParaRPr>
          </a:p>
        </p:txBody>
      </p:sp>
      <p:sp>
        <p:nvSpPr>
          <p:cNvPr id="9319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6DE39EC7-0501-469B-BFF4-DBA9B5C8B147}" type="slidenum">
              <a:rPr lang="zh-TW" altLang="en-US" sz="1400" smtClean="0">
                <a:latin typeface="Arial" pitchFamily="34" charset="0"/>
              </a:rPr>
              <a:pPr/>
              <a:t>85</a:t>
            </a:fld>
            <a:endParaRPr lang="zh-TW" altLang="zh-TW" sz="140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1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4"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42950" y="41275"/>
            <a:ext cx="8420100" cy="901700"/>
          </a:xfrm>
        </p:spPr>
        <p:txBody>
          <a:bodyPr/>
          <a:lstStyle/>
          <a:p>
            <a:r>
              <a:rPr lang="en-US" altLang="zh-TW" sz="5000" smtClean="0"/>
              <a:t>Biased (Excess) Notation </a:t>
            </a:r>
          </a:p>
        </p:txBody>
      </p:sp>
      <p:sp>
        <p:nvSpPr>
          <p:cNvPr id="94211" name="Rectangle 3"/>
          <p:cNvSpPr>
            <a:spLocks noGrp="1" noChangeArrowheads="1"/>
          </p:cNvSpPr>
          <p:nvPr>
            <p:ph type="body" idx="1"/>
          </p:nvPr>
        </p:nvSpPr>
        <p:spPr/>
        <p:txBody>
          <a:bodyPr/>
          <a:lstStyle/>
          <a:p>
            <a:pPr>
              <a:lnSpc>
                <a:spcPct val="80000"/>
              </a:lnSpc>
            </a:pPr>
            <a:r>
              <a:rPr lang="en-US" altLang="zh-TW" smtClean="0"/>
              <a:t>Biased 7</a:t>
            </a:r>
          </a:p>
          <a:p>
            <a:pPr>
              <a:lnSpc>
                <a:spcPct val="80000"/>
              </a:lnSpc>
              <a:buFont typeface="Wingdings" pitchFamily="2" charset="2"/>
              <a:buNone/>
            </a:pPr>
            <a:r>
              <a:rPr lang="en-US" altLang="zh-TW" sz="2000" smtClean="0"/>
              <a:t>				0000	-7</a:t>
            </a:r>
          </a:p>
          <a:p>
            <a:pPr>
              <a:lnSpc>
                <a:spcPct val="80000"/>
              </a:lnSpc>
              <a:buFont typeface="Wingdings" pitchFamily="2" charset="2"/>
              <a:buNone/>
            </a:pPr>
            <a:r>
              <a:rPr lang="en-US" altLang="zh-TW" sz="2000" smtClean="0"/>
              <a:t>				0001	-6</a:t>
            </a:r>
          </a:p>
          <a:p>
            <a:pPr>
              <a:lnSpc>
                <a:spcPct val="80000"/>
              </a:lnSpc>
              <a:buFont typeface="Wingdings" pitchFamily="2" charset="2"/>
              <a:buNone/>
            </a:pPr>
            <a:r>
              <a:rPr lang="en-US" altLang="zh-TW" sz="2000" smtClean="0"/>
              <a:t>				0010	-5</a:t>
            </a:r>
          </a:p>
          <a:p>
            <a:pPr>
              <a:lnSpc>
                <a:spcPct val="80000"/>
              </a:lnSpc>
              <a:buFont typeface="Wingdings" pitchFamily="2" charset="2"/>
              <a:buNone/>
            </a:pPr>
            <a:r>
              <a:rPr lang="en-US" altLang="zh-TW" sz="2000" smtClean="0"/>
              <a:t>				0011	-4</a:t>
            </a:r>
          </a:p>
          <a:p>
            <a:pPr>
              <a:lnSpc>
                <a:spcPct val="80000"/>
              </a:lnSpc>
              <a:buFont typeface="Wingdings" pitchFamily="2" charset="2"/>
              <a:buNone/>
            </a:pPr>
            <a:r>
              <a:rPr lang="en-US" altLang="zh-TW" sz="2000" smtClean="0"/>
              <a:t>				0100	-3</a:t>
            </a:r>
          </a:p>
          <a:p>
            <a:pPr>
              <a:lnSpc>
                <a:spcPct val="80000"/>
              </a:lnSpc>
              <a:buFont typeface="Wingdings" pitchFamily="2" charset="2"/>
              <a:buNone/>
            </a:pPr>
            <a:r>
              <a:rPr lang="en-US" altLang="zh-TW" sz="2000" smtClean="0"/>
              <a:t>				0101	-2</a:t>
            </a:r>
          </a:p>
          <a:p>
            <a:pPr>
              <a:lnSpc>
                <a:spcPct val="80000"/>
              </a:lnSpc>
              <a:buFont typeface="Wingdings" pitchFamily="2" charset="2"/>
              <a:buNone/>
            </a:pPr>
            <a:r>
              <a:rPr lang="en-US" altLang="zh-TW" sz="2000" smtClean="0"/>
              <a:t>				0110	-1</a:t>
            </a:r>
          </a:p>
          <a:p>
            <a:pPr>
              <a:lnSpc>
                <a:spcPct val="80000"/>
              </a:lnSpc>
              <a:buFont typeface="Wingdings" pitchFamily="2" charset="2"/>
              <a:buNone/>
            </a:pPr>
            <a:r>
              <a:rPr lang="en-US" altLang="zh-TW" sz="2000" smtClean="0"/>
              <a:t>				0111  	 0</a:t>
            </a:r>
          </a:p>
          <a:p>
            <a:pPr>
              <a:lnSpc>
                <a:spcPct val="80000"/>
              </a:lnSpc>
              <a:buFont typeface="Wingdings" pitchFamily="2" charset="2"/>
              <a:buNone/>
            </a:pPr>
            <a:r>
              <a:rPr lang="en-US" altLang="zh-TW" sz="2000" smtClean="0"/>
              <a:t>				1000	 1</a:t>
            </a:r>
          </a:p>
          <a:p>
            <a:pPr>
              <a:lnSpc>
                <a:spcPct val="80000"/>
              </a:lnSpc>
              <a:buFont typeface="Wingdings" pitchFamily="2" charset="2"/>
              <a:buNone/>
            </a:pPr>
            <a:r>
              <a:rPr lang="en-US" altLang="zh-TW" sz="2000" smtClean="0"/>
              <a:t>				1001	 2</a:t>
            </a:r>
          </a:p>
          <a:p>
            <a:pPr>
              <a:lnSpc>
                <a:spcPct val="80000"/>
              </a:lnSpc>
              <a:buFont typeface="Wingdings" pitchFamily="2" charset="2"/>
              <a:buNone/>
            </a:pPr>
            <a:r>
              <a:rPr lang="en-US" altLang="zh-TW" sz="2000" smtClean="0"/>
              <a:t>				1010	 3</a:t>
            </a:r>
          </a:p>
          <a:p>
            <a:pPr>
              <a:lnSpc>
                <a:spcPct val="80000"/>
              </a:lnSpc>
              <a:buFont typeface="Wingdings" pitchFamily="2" charset="2"/>
              <a:buNone/>
            </a:pPr>
            <a:r>
              <a:rPr lang="en-US" altLang="zh-TW" sz="2000" smtClean="0"/>
              <a:t>				1011	 4</a:t>
            </a:r>
          </a:p>
          <a:p>
            <a:pPr>
              <a:lnSpc>
                <a:spcPct val="80000"/>
              </a:lnSpc>
              <a:buFont typeface="Wingdings" pitchFamily="2" charset="2"/>
              <a:buNone/>
            </a:pPr>
            <a:r>
              <a:rPr lang="en-US" altLang="zh-TW" sz="2000" smtClean="0"/>
              <a:t>				1100	 5</a:t>
            </a:r>
          </a:p>
          <a:p>
            <a:pPr>
              <a:lnSpc>
                <a:spcPct val="80000"/>
              </a:lnSpc>
              <a:buFont typeface="Wingdings" pitchFamily="2" charset="2"/>
              <a:buNone/>
            </a:pPr>
            <a:r>
              <a:rPr lang="en-US" altLang="zh-TW" sz="2000" smtClean="0"/>
              <a:t>				1101	 6</a:t>
            </a:r>
          </a:p>
          <a:p>
            <a:pPr>
              <a:lnSpc>
                <a:spcPct val="80000"/>
              </a:lnSpc>
              <a:buFont typeface="Wingdings" pitchFamily="2" charset="2"/>
              <a:buNone/>
            </a:pPr>
            <a:r>
              <a:rPr lang="en-US" altLang="zh-TW" sz="2000" smtClean="0"/>
              <a:t>				1110	 7</a:t>
            </a:r>
          </a:p>
          <a:p>
            <a:pPr>
              <a:lnSpc>
                <a:spcPct val="80000"/>
              </a:lnSpc>
              <a:buFont typeface="Wingdings" pitchFamily="2" charset="2"/>
              <a:buNone/>
            </a:pPr>
            <a:r>
              <a:rPr lang="en-US" altLang="zh-TW" sz="2000" smtClean="0"/>
              <a:t>				1111	 8</a:t>
            </a:r>
          </a:p>
          <a:p>
            <a:pPr>
              <a:lnSpc>
                <a:spcPct val="80000"/>
              </a:lnSpc>
              <a:buFont typeface="Wingdings" pitchFamily="2" charset="2"/>
              <a:buNone/>
            </a:pPr>
            <a:endParaRPr lang="en-US" altLang="zh-TW" sz="2000" smtClean="0"/>
          </a:p>
        </p:txBody>
      </p:sp>
      <p:sp>
        <p:nvSpPr>
          <p:cNvPr id="94212"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AA496944-AFC1-4542-9189-5E5CE42E54F0}" type="slidenum">
              <a:rPr lang="zh-TW" altLang="en-US" sz="1400" smtClean="0">
                <a:latin typeface="Arial" pitchFamily="34" charset="0"/>
              </a:rPr>
              <a:pPr/>
              <a:t>86</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
          <p:cNvGrpSpPr>
            <a:grpSpLocks/>
          </p:cNvGrpSpPr>
          <p:nvPr/>
        </p:nvGrpSpPr>
        <p:grpSpPr bwMode="auto">
          <a:xfrm>
            <a:off x="412750" y="4121150"/>
            <a:ext cx="9080500" cy="1112838"/>
            <a:chOff x="0" y="1440"/>
            <a:chExt cx="5280" cy="701"/>
          </a:xfrm>
        </p:grpSpPr>
        <p:sp>
          <p:nvSpPr>
            <p:cNvPr id="95238" name="Text Box 3"/>
            <p:cNvSpPr txBox="1">
              <a:spLocks noChangeArrowheads="1"/>
            </p:cNvSpPr>
            <p:nvPr/>
          </p:nvSpPr>
          <p:spPr bwMode="auto">
            <a:xfrm>
              <a:off x="0" y="1488"/>
              <a:ext cx="4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3200" b="1">
                  <a:solidFill>
                    <a:schemeClr val="accent1"/>
                  </a:solidFill>
                  <a:latin typeface="Helvetica" charset="0"/>
                </a:rPr>
                <a:t>1/2</a:t>
              </a:r>
            </a:p>
          </p:txBody>
        </p:sp>
        <p:sp>
          <p:nvSpPr>
            <p:cNvPr id="95239" name="Rectangle 4"/>
            <p:cNvSpPr>
              <a:spLocks noChangeArrowheads="1"/>
            </p:cNvSpPr>
            <p:nvPr/>
          </p:nvSpPr>
          <p:spPr bwMode="auto">
            <a:xfrm>
              <a:off x="480" y="1488"/>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5240" name="Text Box 5"/>
            <p:cNvSpPr txBox="1">
              <a:spLocks noChangeArrowheads="1"/>
            </p:cNvSpPr>
            <p:nvPr/>
          </p:nvSpPr>
          <p:spPr bwMode="auto">
            <a:xfrm>
              <a:off x="480" y="1440"/>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5241" name="Text Box 6"/>
            <p:cNvSpPr txBox="1">
              <a:spLocks noChangeArrowheads="1"/>
            </p:cNvSpPr>
            <p:nvPr/>
          </p:nvSpPr>
          <p:spPr bwMode="auto">
            <a:xfrm>
              <a:off x="816" y="1440"/>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0111 1110</a:t>
              </a:r>
            </a:p>
          </p:txBody>
        </p:sp>
        <p:sp>
          <p:nvSpPr>
            <p:cNvPr id="95242" name="Line 7"/>
            <p:cNvSpPr>
              <a:spLocks noChangeShapeType="1"/>
            </p:cNvSpPr>
            <p:nvPr/>
          </p:nvSpPr>
          <p:spPr bwMode="auto">
            <a:xfrm>
              <a:off x="720" y="1488"/>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3" name="Line 8"/>
            <p:cNvSpPr>
              <a:spLocks noChangeShapeType="1"/>
            </p:cNvSpPr>
            <p:nvPr/>
          </p:nvSpPr>
          <p:spPr bwMode="auto">
            <a:xfrm>
              <a:off x="1968" y="1488"/>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4" name="Text Box 9"/>
            <p:cNvSpPr txBox="1">
              <a:spLocks noChangeArrowheads="1"/>
            </p:cNvSpPr>
            <p:nvPr/>
          </p:nvSpPr>
          <p:spPr bwMode="auto">
            <a:xfrm>
              <a:off x="1968" y="1440"/>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000 0000 0000 0000 0000 0000</a:t>
              </a:r>
            </a:p>
          </p:txBody>
        </p:sp>
        <p:sp>
          <p:nvSpPr>
            <p:cNvPr id="95245" name="Rectangle 10"/>
            <p:cNvSpPr>
              <a:spLocks noChangeArrowheads="1"/>
            </p:cNvSpPr>
            <p:nvPr/>
          </p:nvSpPr>
          <p:spPr bwMode="auto">
            <a:xfrm>
              <a:off x="480" y="1824"/>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5246" name="Text Box 11"/>
            <p:cNvSpPr txBox="1">
              <a:spLocks noChangeArrowheads="1"/>
            </p:cNvSpPr>
            <p:nvPr/>
          </p:nvSpPr>
          <p:spPr bwMode="auto">
            <a:xfrm>
              <a:off x="480" y="1776"/>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5247" name="Text Box 12"/>
            <p:cNvSpPr txBox="1">
              <a:spLocks noChangeArrowheads="1"/>
            </p:cNvSpPr>
            <p:nvPr/>
          </p:nvSpPr>
          <p:spPr bwMode="auto">
            <a:xfrm>
              <a:off x="816" y="1776"/>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1000 0000</a:t>
              </a:r>
            </a:p>
          </p:txBody>
        </p:sp>
        <p:sp>
          <p:nvSpPr>
            <p:cNvPr id="95248" name="Line 13"/>
            <p:cNvSpPr>
              <a:spLocks noChangeShapeType="1"/>
            </p:cNvSpPr>
            <p:nvPr/>
          </p:nvSpPr>
          <p:spPr bwMode="auto">
            <a:xfrm>
              <a:off x="720" y="182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9" name="Line 14"/>
            <p:cNvSpPr>
              <a:spLocks noChangeShapeType="1"/>
            </p:cNvSpPr>
            <p:nvPr/>
          </p:nvSpPr>
          <p:spPr bwMode="auto">
            <a:xfrm>
              <a:off x="1968" y="182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50" name="Text Box 15"/>
            <p:cNvSpPr txBox="1">
              <a:spLocks noChangeArrowheads="1"/>
            </p:cNvSpPr>
            <p:nvPr/>
          </p:nvSpPr>
          <p:spPr bwMode="auto">
            <a:xfrm>
              <a:off x="1968" y="1776"/>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000 0000 0000 0000 0000 0000</a:t>
              </a:r>
            </a:p>
          </p:txBody>
        </p:sp>
        <p:sp>
          <p:nvSpPr>
            <p:cNvPr id="95251" name="Text Box 16"/>
            <p:cNvSpPr txBox="1">
              <a:spLocks noChangeArrowheads="1"/>
            </p:cNvSpPr>
            <p:nvPr/>
          </p:nvSpPr>
          <p:spPr bwMode="auto">
            <a:xfrm>
              <a:off x="144" y="1776"/>
              <a:ext cx="2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3200" b="1">
                  <a:solidFill>
                    <a:schemeClr val="accent1"/>
                  </a:solidFill>
                  <a:latin typeface="Helvetica" charset="0"/>
                </a:rPr>
                <a:t>2</a:t>
              </a:r>
            </a:p>
          </p:txBody>
        </p:sp>
      </p:grpSp>
      <p:sp>
        <p:nvSpPr>
          <p:cNvPr id="95235" name="Rectangle 17"/>
          <p:cNvSpPr>
            <a:spLocks noGrp="1" noChangeArrowheads="1"/>
          </p:cNvSpPr>
          <p:nvPr>
            <p:ph type="body" idx="1"/>
          </p:nvPr>
        </p:nvSpPr>
        <p:spPr/>
        <p:txBody>
          <a:bodyPr/>
          <a:lstStyle/>
          <a:p>
            <a:r>
              <a:rPr lang="en-US" altLang="zh-TW" smtClean="0"/>
              <a:t>Instead, let notation 0000 0000 be most negative, and 1111 1111 most positive</a:t>
            </a:r>
          </a:p>
          <a:p>
            <a:r>
              <a:rPr lang="en-US" altLang="zh-TW" smtClean="0"/>
              <a:t>Called </a:t>
            </a:r>
            <a:r>
              <a:rPr lang="en-US" altLang="zh-TW" u="sng" smtClean="0">
                <a:solidFill>
                  <a:schemeClr val="accent1"/>
                </a:solidFill>
              </a:rPr>
              <a:t>biased notation</a:t>
            </a:r>
            <a:r>
              <a:rPr lang="en-US" altLang="zh-TW" smtClean="0"/>
              <a:t>, where bias is the number subtracted to get the real number</a:t>
            </a:r>
          </a:p>
          <a:p>
            <a:pPr lvl="1"/>
            <a:r>
              <a:rPr lang="en-US" altLang="zh-TW" smtClean="0"/>
              <a:t>IEEE 754 uses bias of 127 for single precision:</a:t>
            </a:r>
            <a:br>
              <a:rPr lang="en-US" altLang="zh-TW" smtClean="0"/>
            </a:br>
            <a:r>
              <a:rPr lang="en-US" altLang="zh-TW" smtClean="0"/>
              <a:t>Subtract 127 from Exponent field to get actual value for exponent</a:t>
            </a:r>
            <a:endParaRPr lang="en-US" altLang="zh-TW" baseline="30000" smtClean="0"/>
          </a:p>
          <a:p>
            <a:pPr lvl="1"/>
            <a:r>
              <a:rPr lang="en-US" altLang="zh-TW" smtClean="0"/>
              <a:t>1023 is bias for double precision</a:t>
            </a:r>
          </a:p>
        </p:txBody>
      </p:sp>
      <p:sp>
        <p:nvSpPr>
          <p:cNvPr id="95236" name="Rectangle 18"/>
          <p:cNvSpPr>
            <a:spLocks noGrp="1" noChangeArrowheads="1"/>
          </p:cNvSpPr>
          <p:nvPr>
            <p:ph type="title"/>
          </p:nvPr>
        </p:nvSpPr>
        <p:spPr>
          <a:xfrm>
            <a:off x="742950" y="41275"/>
            <a:ext cx="8420100" cy="901700"/>
          </a:xfrm>
        </p:spPr>
        <p:txBody>
          <a:bodyPr/>
          <a:lstStyle/>
          <a:p>
            <a:r>
              <a:rPr lang="en-US" altLang="zh-TW" sz="5000" smtClean="0"/>
              <a:t>IEEE 754 Standard</a:t>
            </a:r>
            <a:r>
              <a:rPr lang="en-US" altLang="zh-TW" smtClean="0"/>
              <a:t> (3/4)</a:t>
            </a:r>
          </a:p>
        </p:txBody>
      </p:sp>
      <p:sp>
        <p:nvSpPr>
          <p:cNvPr id="95237"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6D472FA6-CB81-4CE6-844D-F5684A9DEFFE}" type="slidenum">
              <a:rPr lang="zh-TW" altLang="en-US" sz="1400" smtClean="0">
                <a:latin typeface="Arial" pitchFamily="34" charset="0"/>
              </a:rPr>
              <a:pPr/>
              <a:t>87</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2"/>
          <p:cNvGrpSpPr>
            <a:grpSpLocks/>
          </p:cNvGrpSpPr>
          <p:nvPr/>
        </p:nvGrpSpPr>
        <p:grpSpPr bwMode="auto">
          <a:xfrm>
            <a:off x="577850" y="1919288"/>
            <a:ext cx="8585200" cy="1433512"/>
            <a:chOff x="336" y="1209"/>
            <a:chExt cx="4992" cy="903"/>
          </a:xfrm>
        </p:grpSpPr>
        <p:sp>
          <p:nvSpPr>
            <p:cNvPr id="96262" name="Text Box 3"/>
            <p:cNvSpPr txBox="1">
              <a:spLocks noChangeArrowheads="1"/>
            </p:cNvSpPr>
            <p:nvPr/>
          </p:nvSpPr>
          <p:spPr bwMode="auto">
            <a:xfrm>
              <a:off x="5087" y="1249"/>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6263" name="Text Box 4"/>
            <p:cNvSpPr txBox="1">
              <a:spLocks noChangeArrowheads="1"/>
            </p:cNvSpPr>
            <p:nvPr/>
          </p:nvSpPr>
          <p:spPr bwMode="auto">
            <a:xfrm>
              <a:off x="336" y="1209"/>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31</a:t>
              </a:r>
            </a:p>
          </p:txBody>
        </p:sp>
        <p:sp>
          <p:nvSpPr>
            <p:cNvPr id="96264" name="Rectangle 5"/>
            <p:cNvSpPr>
              <a:spLocks noChangeArrowheads="1"/>
            </p:cNvSpPr>
            <p:nvPr/>
          </p:nvSpPr>
          <p:spPr bwMode="auto">
            <a:xfrm>
              <a:off x="575" y="1497"/>
              <a:ext cx="4704"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6265" name="Text Box 6"/>
            <p:cNvSpPr txBox="1">
              <a:spLocks noChangeArrowheads="1"/>
            </p:cNvSpPr>
            <p:nvPr/>
          </p:nvSpPr>
          <p:spPr bwMode="auto">
            <a:xfrm>
              <a:off x="527"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a:t>
              </a:r>
            </a:p>
          </p:txBody>
        </p:sp>
        <p:sp>
          <p:nvSpPr>
            <p:cNvPr id="96266" name="Text Box 7"/>
            <p:cNvSpPr txBox="1">
              <a:spLocks noChangeArrowheads="1"/>
            </p:cNvSpPr>
            <p:nvPr/>
          </p:nvSpPr>
          <p:spPr bwMode="auto">
            <a:xfrm>
              <a:off x="863" y="1449"/>
              <a:ext cx="11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Exponent</a:t>
              </a:r>
            </a:p>
          </p:txBody>
        </p:sp>
        <p:sp>
          <p:nvSpPr>
            <p:cNvPr id="96267" name="Line 8"/>
            <p:cNvSpPr>
              <a:spLocks noChangeShapeType="1"/>
            </p:cNvSpPr>
            <p:nvPr/>
          </p:nvSpPr>
          <p:spPr bwMode="auto">
            <a:xfrm>
              <a:off x="767" y="1497"/>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268" name="Text Box 9"/>
            <p:cNvSpPr txBox="1">
              <a:spLocks noChangeArrowheads="1"/>
            </p:cNvSpPr>
            <p:nvPr/>
          </p:nvSpPr>
          <p:spPr bwMode="auto">
            <a:xfrm>
              <a:off x="624" y="1209"/>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30</a:t>
              </a:r>
            </a:p>
          </p:txBody>
        </p:sp>
        <p:sp>
          <p:nvSpPr>
            <p:cNvPr id="96269" name="Line 10"/>
            <p:cNvSpPr>
              <a:spLocks noChangeShapeType="1"/>
            </p:cNvSpPr>
            <p:nvPr/>
          </p:nvSpPr>
          <p:spPr bwMode="auto">
            <a:xfrm>
              <a:off x="2063" y="1497"/>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270" name="Text Box 11"/>
            <p:cNvSpPr txBox="1">
              <a:spLocks noChangeArrowheads="1"/>
            </p:cNvSpPr>
            <p:nvPr/>
          </p:nvSpPr>
          <p:spPr bwMode="auto">
            <a:xfrm>
              <a:off x="1727" y="1209"/>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23</a:t>
              </a:r>
            </a:p>
          </p:txBody>
        </p:sp>
        <p:sp>
          <p:nvSpPr>
            <p:cNvPr id="96271" name="Text Box 12"/>
            <p:cNvSpPr txBox="1">
              <a:spLocks noChangeArrowheads="1"/>
            </p:cNvSpPr>
            <p:nvPr/>
          </p:nvSpPr>
          <p:spPr bwMode="auto">
            <a:xfrm>
              <a:off x="2015" y="1209"/>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22</a:t>
              </a:r>
            </a:p>
          </p:txBody>
        </p:sp>
        <p:sp>
          <p:nvSpPr>
            <p:cNvPr id="96272" name="Text Box 13"/>
            <p:cNvSpPr txBox="1">
              <a:spLocks noChangeArrowheads="1"/>
            </p:cNvSpPr>
            <p:nvPr/>
          </p:nvSpPr>
          <p:spPr bwMode="auto">
            <a:xfrm>
              <a:off x="3023" y="1449"/>
              <a:ext cx="1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Significand</a:t>
              </a:r>
            </a:p>
          </p:txBody>
        </p:sp>
        <p:sp>
          <p:nvSpPr>
            <p:cNvPr id="96273" name="Text Box 14"/>
            <p:cNvSpPr txBox="1">
              <a:spLocks noChangeArrowheads="1"/>
            </p:cNvSpPr>
            <p:nvPr/>
          </p:nvSpPr>
          <p:spPr bwMode="auto">
            <a:xfrm>
              <a:off x="383" y="1785"/>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 </a:t>
              </a:r>
              <a:r>
                <a:rPr kumimoji="1" lang="en-US" altLang="zh-TW" sz="2800" b="1">
                  <a:latin typeface="Helvetica" charset="0"/>
                </a:rPr>
                <a:t>bit</a:t>
              </a:r>
            </a:p>
          </p:txBody>
        </p:sp>
        <p:sp>
          <p:nvSpPr>
            <p:cNvPr id="96274" name="Text Box 15"/>
            <p:cNvSpPr txBox="1">
              <a:spLocks noChangeArrowheads="1"/>
            </p:cNvSpPr>
            <p:nvPr/>
          </p:nvSpPr>
          <p:spPr bwMode="auto">
            <a:xfrm>
              <a:off x="1151" y="1785"/>
              <a:ext cx="7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8 </a:t>
              </a:r>
              <a:r>
                <a:rPr kumimoji="1" lang="en-US" altLang="zh-TW" sz="2800" b="1">
                  <a:latin typeface="Helvetica" charset="0"/>
                </a:rPr>
                <a:t>bits</a:t>
              </a:r>
            </a:p>
          </p:txBody>
        </p:sp>
        <p:sp>
          <p:nvSpPr>
            <p:cNvPr id="96275" name="Text Box 16"/>
            <p:cNvSpPr txBox="1">
              <a:spLocks noChangeArrowheads="1"/>
            </p:cNvSpPr>
            <p:nvPr/>
          </p:nvSpPr>
          <p:spPr bwMode="auto">
            <a:xfrm>
              <a:off x="3359" y="1785"/>
              <a:ext cx="8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23 </a:t>
              </a:r>
              <a:r>
                <a:rPr kumimoji="1" lang="en-US" altLang="zh-TW" sz="2800" b="1">
                  <a:latin typeface="Helvetica" charset="0"/>
                </a:rPr>
                <a:t>bits</a:t>
              </a:r>
            </a:p>
          </p:txBody>
        </p:sp>
      </p:grpSp>
      <p:sp>
        <p:nvSpPr>
          <p:cNvPr id="96259" name="Rectangle 17"/>
          <p:cNvSpPr>
            <a:spLocks noGrp="1" noChangeArrowheads="1"/>
          </p:cNvSpPr>
          <p:nvPr>
            <p:ph type="body" idx="1"/>
          </p:nvPr>
        </p:nvSpPr>
        <p:spPr/>
        <p:txBody>
          <a:bodyPr/>
          <a:lstStyle/>
          <a:p>
            <a:r>
              <a:rPr lang="en-US" altLang="zh-TW" smtClean="0"/>
              <a:t>Summary (single precision):</a:t>
            </a:r>
          </a:p>
          <a:p>
            <a:endParaRPr lang="en-US" altLang="zh-TW" smtClean="0"/>
          </a:p>
          <a:p>
            <a:endParaRPr lang="en-US" altLang="zh-TW" smtClean="0"/>
          </a:p>
          <a:p>
            <a:endParaRPr lang="en-US" altLang="zh-TW" smtClean="0"/>
          </a:p>
          <a:p>
            <a:endParaRPr lang="en-US" altLang="zh-TW" smtClean="0"/>
          </a:p>
          <a:p>
            <a:endParaRPr lang="en-US" altLang="zh-TW" smtClean="0"/>
          </a:p>
          <a:p>
            <a:pPr>
              <a:buFont typeface="Wingdings" pitchFamily="2" charset="2"/>
              <a:buNone/>
            </a:pPr>
            <a:r>
              <a:rPr lang="en-US" altLang="zh-TW" smtClean="0"/>
              <a:t>	(-1)</a:t>
            </a:r>
            <a:r>
              <a:rPr lang="en-US" altLang="zh-TW" baseline="30000" smtClean="0"/>
              <a:t>S</a:t>
            </a:r>
            <a:r>
              <a:rPr lang="en-US" altLang="zh-TW" smtClean="0"/>
              <a:t> x (1.Significand) x 2</a:t>
            </a:r>
            <a:r>
              <a:rPr lang="en-US" altLang="zh-TW" baseline="30000" smtClean="0"/>
              <a:t>(Exponent-127)</a:t>
            </a:r>
          </a:p>
          <a:p>
            <a:pPr>
              <a:buFont typeface="Wingdings" pitchFamily="2" charset="2"/>
              <a:buNone/>
            </a:pPr>
            <a:endParaRPr lang="en-US" altLang="zh-TW" smtClean="0"/>
          </a:p>
          <a:p>
            <a:r>
              <a:rPr lang="en-US" altLang="zh-TW" smtClean="0"/>
              <a:t>Double precision identical, except with exponent bias of 1023</a:t>
            </a:r>
          </a:p>
        </p:txBody>
      </p:sp>
      <p:sp>
        <p:nvSpPr>
          <p:cNvPr id="96260" name="Rectangle 18"/>
          <p:cNvSpPr>
            <a:spLocks noGrp="1" noChangeArrowheads="1"/>
          </p:cNvSpPr>
          <p:nvPr>
            <p:ph type="title"/>
          </p:nvPr>
        </p:nvSpPr>
        <p:spPr>
          <a:xfrm>
            <a:off x="742950" y="41275"/>
            <a:ext cx="8420100" cy="901700"/>
          </a:xfrm>
        </p:spPr>
        <p:txBody>
          <a:bodyPr/>
          <a:lstStyle/>
          <a:p>
            <a:r>
              <a:rPr lang="en-US" altLang="zh-TW" sz="5000" smtClean="0"/>
              <a:t>IEEE 754 Standard</a:t>
            </a:r>
            <a:r>
              <a:rPr lang="en-US" altLang="zh-TW" smtClean="0"/>
              <a:t> (4/4)</a:t>
            </a:r>
          </a:p>
        </p:txBody>
      </p:sp>
      <p:sp>
        <p:nvSpPr>
          <p:cNvPr id="96261"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D0538565-016D-492D-B4CD-67432F8CBD75}" type="slidenum">
              <a:rPr lang="zh-TW" altLang="en-US" sz="1400" smtClean="0">
                <a:latin typeface="Arial" pitchFamily="34" charset="0"/>
              </a:rPr>
              <a:pPr/>
              <a:t>88</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742950" y="1231900"/>
            <a:ext cx="8420100" cy="379413"/>
          </a:xfrm>
          <a:noFill/>
        </p:spPr>
        <p:txBody>
          <a:bodyPr lIns="63500" tIns="25400" rIns="63500" bIns="25400">
            <a:spAutoFit/>
          </a:bodyPr>
          <a:lstStyle/>
          <a:p>
            <a:pPr marL="203200" indent="-203200">
              <a:buFont typeface="Wingdings" pitchFamily="2" charset="2"/>
              <a:buNone/>
            </a:pPr>
            <a:r>
              <a:rPr lang="zh-TW" altLang="en-US" smtClean="0"/>
              <a:t>     1-</a:t>
            </a:r>
            <a:r>
              <a:rPr lang="en-US" altLang="zh-TW" smtClean="0"/>
              <a:t>bit ALU				      4-bit ALU</a:t>
            </a:r>
          </a:p>
        </p:txBody>
      </p:sp>
      <p:grpSp>
        <p:nvGrpSpPr>
          <p:cNvPr id="14339" name="Group 3"/>
          <p:cNvGrpSpPr>
            <a:grpSpLocks/>
          </p:cNvGrpSpPr>
          <p:nvPr/>
        </p:nvGrpSpPr>
        <p:grpSpPr bwMode="auto">
          <a:xfrm>
            <a:off x="725488" y="2068513"/>
            <a:ext cx="4805362" cy="4070350"/>
            <a:chOff x="422" y="1303"/>
            <a:chExt cx="2794" cy="2564"/>
          </a:xfrm>
        </p:grpSpPr>
        <p:grpSp>
          <p:nvGrpSpPr>
            <p:cNvPr id="14394" name="Group 4"/>
            <p:cNvGrpSpPr>
              <a:grpSpLocks/>
            </p:cNvGrpSpPr>
            <p:nvPr/>
          </p:nvGrpSpPr>
          <p:grpSpPr bwMode="auto">
            <a:xfrm>
              <a:off x="1392" y="1584"/>
              <a:ext cx="480" cy="384"/>
              <a:chOff x="1392" y="1584"/>
              <a:chExt cx="480" cy="384"/>
            </a:xfrm>
          </p:grpSpPr>
          <p:sp>
            <p:nvSpPr>
              <p:cNvPr id="14426" name="Arc 5"/>
              <p:cNvSpPr>
                <a:spLocks/>
              </p:cNvSpPr>
              <p:nvPr/>
            </p:nvSpPr>
            <p:spPr bwMode="auto">
              <a:xfrm>
                <a:off x="1672" y="1585"/>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27" name="Arc 6"/>
              <p:cNvSpPr>
                <a:spLocks/>
              </p:cNvSpPr>
              <p:nvPr/>
            </p:nvSpPr>
            <p:spPr bwMode="auto">
              <a:xfrm>
                <a:off x="1672" y="1776"/>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28" name="Line 7"/>
              <p:cNvSpPr>
                <a:spLocks noChangeShapeType="1"/>
              </p:cNvSpPr>
              <p:nvPr/>
            </p:nvSpPr>
            <p:spPr bwMode="auto">
              <a:xfrm flipH="1">
                <a:off x="1392" y="1584"/>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29" name="Line 8"/>
              <p:cNvSpPr>
                <a:spLocks noChangeShapeType="1"/>
              </p:cNvSpPr>
              <p:nvPr/>
            </p:nvSpPr>
            <p:spPr bwMode="auto">
              <a:xfrm>
                <a:off x="1392" y="1584"/>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30" name="Line 9"/>
              <p:cNvSpPr>
                <a:spLocks noChangeShapeType="1"/>
              </p:cNvSpPr>
              <p:nvPr/>
            </p:nvSpPr>
            <p:spPr bwMode="auto">
              <a:xfrm flipH="1">
                <a:off x="1392" y="196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4395" name="Line 10"/>
            <p:cNvSpPr>
              <a:spLocks noChangeShapeType="1"/>
            </p:cNvSpPr>
            <p:nvPr/>
          </p:nvSpPr>
          <p:spPr bwMode="auto">
            <a:xfrm flipH="1">
              <a:off x="624" y="1680"/>
              <a:ext cx="76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6" name="Line 11"/>
            <p:cNvSpPr>
              <a:spLocks noChangeShapeType="1"/>
            </p:cNvSpPr>
            <p:nvPr/>
          </p:nvSpPr>
          <p:spPr bwMode="auto">
            <a:xfrm flipH="1">
              <a:off x="1152" y="1872"/>
              <a:ext cx="24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7" name="Line 12"/>
            <p:cNvSpPr>
              <a:spLocks noChangeShapeType="1"/>
            </p:cNvSpPr>
            <p:nvPr/>
          </p:nvSpPr>
          <p:spPr bwMode="auto">
            <a:xfrm>
              <a:off x="1872" y="1776"/>
              <a:ext cx="52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8" name="Rectangle 13"/>
            <p:cNvSpPr>
              <a:spLocks noChangeArrowheads="1"/>
            </p:cNvSpPr>
            <p:nvPr/>
          </p:nvSpPr>
          <p:spPr bwMode="auto">
            <a:xfrm>
              <a:off x="422" y="1591"/>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4399" name="Arc 14"/>
            <p:cNvSpPr>
              <a:spLocks/>
            </p:cNvSpPr>
            <p:nvPr/>
          </p:nvSpPr>
          <p:spPr bwMode="auto">
            <a:xfrm>
              <a:off x="1433" y="2257"/>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00" name="Arc 15"/>
            <p:cNvSpPr>
              <a:spLocks/>
            </p:cNvSpPr>
            <p:nvPr/>
          </p:nvSpPr>
          <p:spPr bwMode="auto">
            <a:xfrm>
              <a:off x="1432" y="2448"/>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01" name="Arc 16"/>
            <p:cNvSpPr>
              <a:spLocks/>
            </p:cNvSpPr>
            <p:nvPr/>
          </p:nvSpPr>
          <p:spPr bwMode="auto">
            <a:xfrm>
              <a:off x="1392" y="2257"/>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02" name="Arc 17"/>
            <p:cNvSpPr>
              <a:spLocks/>
            </p:cNvSpPr>
            <p:nvPr/>
          </p:nvSpPr>
          <p:spPr bwMode="auto">
            <a:xfrm>
              <a:off x="1392" y="2448"/>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03" name="Line 18"/>
            <p:cNvSpPr>
              <a:spLocks noChangeShapeType="1"/>
            </p:cNvSpPr>
            <p:nvPr/>
          </p:nvSpPr>
          <p:spPr bwMode="auto">
            <a:xfrm>
              <a:off x="1824" y="2448"/>
              <a:ext cx="57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04" name="Line 19"/>
            <p:cNvSpPr>
              <a:spLocks noChangeShapeType="1"/>
            </p:cNvSpPr>
            <p:nvPr/>
          </p:nvSpPr>
          <p:spPr bwMode="auto">
            <a:xfrm flipH="1">
              <a:off x="960" y="2352"/>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05" name="Line 20"/>
            <p:cNvSpPr>
              <a:spLocks noChangeShapeType="1"/>
            </p:cNvSpPr>
            <p:nvPr/>
          </p:nvSpPr>
          <p:spPr bwMode="auto">
            <a:xfrm flipH="1">
              <a:off x="1152" y="2544"/>
              <a:ext cx="336"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06" name="Rectangle 21"/>
            <p:cNvSpPr>
              <a:spLocks noChangeArrowheads="1"/>
            </p:cNvSpPr>
            <p:nvPr/>
          </p:nvSpPr>
          <p:spPr bwMode="auto">
            <a:xfrm>
              <a:off x="422" y="3271"/>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grpSp>
          <p:nvGrpSpPr>
            <p:cNvPr id="14407" name="Group 22"/>
            <p:cNvGrpSpPr>
              <a:grpSpLocks/>
            </p:cNvGrpSpPr>
            <p:nvPr/>
          </p:nvGrpSpPr>
          <p:grpSpPr bwMode="auto">
            <a:xfrm>
              <a:off x="1496" y="2936"/>
              <a:ext cx="608" cy="567"/>
              <a:chOff x="1496" y="2936"/>
              <a:chExt cx="608" cy="567"/>
            </a:xfrm>
          </p:grpSpPr>
          <p:sp>
            <p:nvSpPr>
              <p:cNvPr id="14424" name="Rectangle 23"/>
              <p:cNvSpPr>
                <a:spLocks noChangeArrowheads="1"/>
              </p:cNvSpPr>
              <p:nvPr/>
            </p:nvSpPr>
            <p:spPr bwMode="auto">
              <a:xfrm>
                <a:off x="1496" y="2936"/>
                <a:ext cx="608"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25" name="Rectangle 24"/>
              <p:cNvSpPr>
                <a:spLocks noChangeArrowheads="1"/>
              </p:cNvSpPr>
              <p:nvPr/>
            </p:nvSpPr>
            <p:spPr bwMode="auto">
              <a:xfrm>
                <a:off x="1564" y="2983"/>
                <a:ext cx="48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Full</a:t>
                </a:r>
              </a:p>
              <a:p>
                <a:pPr algn="ctr"/>
                <a:r>
                  <a:rPr kumimoji="1" lang="en-US" altLang="zh-TW" sz="1600" b="1">
                    <a:latin typeface="Arial" pitchFamily="34" charset="0"/>
                  </a:rPr>
                  <a:t>Adder</a:t>
                </a:r>
              </a:p>
            </p:txBody>
          </p:sp>
        </p:grpSp>
        <p:sp>
          <p:nvSpPr>
            <p:cNvPr id="14408" name="Line 25"/>
            <p:cNvSpPr>
              <a:spLocks noChangeShapeType="1"/>
            </p:cNvSpPr>
            <p:nvPr/>
          </p:nvSpPr>
          <p:spPr bwMode="auto">
            <a:xfrm>
              <a:off x="624" y="3360"/>
              <a:ext cx="86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09" name="Line 26"/>
            <p:cNvSpPr>
              <a:spLocks noChangeShapeType="1"/>
            </p:cNvSpPr>
            <p:nvPr/>
          </p:nvSpPr>
          <p:spPr bwMode="auto">
            <a:xfrm>
              <a:off x="1152" y="1872"/>
              <a:ext cx="0" cy="1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0" name="Line 27"/>
            <p:cNvSpPr>
              <a:spLocks noChangeShapeType="1"/>
            </p:cNvSpPr>
            <p:nvPr/>
          </p:nvSpPr>
          <p:spPr bwMode="auto">
            <a:xfrm>
              <a:off x="960" y="1680"/>
              <a:ext cx="0" cy="13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1" name="Line 28"/>
            <p:cNvSpPr>
              <a:spLocks noChangeShapeType="1"/>
            </p:cNvSpPr>
            <p:nvPr/>
          </p:nvSpPr>
          <p:spPr bwMode="auto">
            <a:xfrm>
              <a:off x="960" y="3072"/>
              <a:ext cx="52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2" name="Line 29"/>
            <p:cNvSpPr>
              <a:spLocks noChangeShapeType="1"/>
            </p:cNvSpPr>
            <p:nvPr/>
          </p:nvSpPr>
          <p:spPr bwMode="auto">
            <a:xfrm>
              <a:off x="1920" y="1392"/>
              <a:ext cx="0" cy="153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3" name="Line 30"/>
            <p:cNvSpPr>
              <a:spLocks noChangeShapeType="1"/>
            </p:cNvSpPr>
            <p:nvPr/>
          </p:nvSpPr>
          <p:spPr bwMode="auto">
            <a:xfrm>
              <a:off x="1824" y="3504"/>
              <a:ext cx="0" cy="33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4" name="Rectangle 31"/>
            <p:cNvSpPr>
              <a:spLocks noChangeArrowheads="1"/>
            </p:cNvSpPr>
            <p:nvPr/>
          </p:nvSpPr>
          <p:spPr bwMode="auto">
            <a:xfrm>
              <a:off x="1862" y="3655"/>
              <a:ext cx="6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4415" name="Line 32"/>
            <p:cNvSpPr>
              <a:spLocks noChangeShapeType="1"/>
            </p:cNvSpPr>
            <p:nvPr/>
          </p:nvSpPr>
          <p:spPr bwMode="auto">
            <a:xfrm>
              <a:off x="2400" y="1584"/>
              <a:ext cx="0" cy="192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6" name="Line 33"/>
            <p:cNvSpPr>
              <a:spLocks noChangeShapeType="1"/>
            </p:cNvSpPr>
            <p:nvPr/>
          </p:nvSpPr>
          <p:spPr bwMode="auto">
            <a:xfrm>
              <a:off x="2400" y="1584"/>
              <a:ext cx="28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7" name="Line 34"/>
            <p:cNvSpPr>
              <a:spLocks noChangeShapeType="1"/>
            </p:cNvSpPr>
            <p:nvPr/>
          </p:nvSpPr>
          <p:spPr bwMode="auto">
            <a:xfrm>
              <a:off x="2688" y="1728"/>
              <a:ext cx="0" cy="163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8" name="Rectangle 35"/>
            <p:cNvSpPr>
              <a:spLocks noChangeArrowheads="1"/>
            </p:cNvSpPr>
            <p:nvPr/>
          </p:nvSpPr>
          <p:spPr bwMode="auto">
            <a:xfrm rot="5400000">
              <a:off x="2349" y="2414"/>
              <a:ext cx="37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Mux</a:t>
              </a:r>
            </a:p>
          </p:txBody>
        </p:sp>
        <p:sp>
          <p:nvSpPr>
            <p:cNvPr id="14419" name="Line 36"/>
            <p:cNvSpPr>
              <a:spLocks noChangeShapeType="1"/>
            </p:cNvSpPr>
            <p:nvPr/>
          </p:nvSpPr>
          <p:spPr bwMode="auto">
            <a:xfrm flipV="1">
              <a:off x="2400" y="3360"/>
              <a:ext cx="28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20" name="Line 37"/>
            <p:cNvSpPr>
              <a:spLocks noChangeShapeType="1"/>
            </p:cNvSpPr>
            <p:nvPr/>
          </p:nvSpPr>
          <p:spPr bwMode="auto">
            <a:xfrm>
              <a:off x="2112" y="3216"/>
              <a:ext cx="2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21" name="Line 38"/>
            <p:cNvSpPr>
              <a:spLocks noChangeShapeType="1"/>
            </p:cNvSpPr>
            <p:nvPr/>
          </p:nvSpPr>
          <p:spPr bwMode="auto">
            <a:xfrm>
              <a:off x="2688" y="2448"/>
              <a:ext cx="52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22" name="Rectangle 39"/>
            <p:cNvSpPr>
              <a:spLocks noChangeArrowheads="1"/>
            </p:cNvSpPr>
            <p:nvPr/>
          </p:nvSpPr>
          <p:spPr bwMode="auto">
            <a:xfrm>
              <a:off x="1430" y="1303"/>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a:t>
              </a:r>
            </a:p>
          </p:txBody>
        </p:sp>
        <p:sp>
          <p:nvSpPr>
            <p:cNvPr id="14423" name="Rectangle 40"/>
            <p:cNvSpPr>
              <a:spLocks noChangeArrowheads="1"/>
            </p:cNvSpPr>
            <p:nvPr/>
          </p:nvSpPr>
          <p:spPr bwMode="auto">
            <a:xfrm>
              <a:off x="2678" y="2263"/>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grpSp>
      <p:sp>
        <p:nvSpPr>
          <p:cNvPr id="14340" name="Rectangle 41"/>
          <p:cNvSpPr>
            <a:spLocks noChangeArrowheads="1"/>
          </p:cNvSpPr>
          <p:nvPr/>
        </p:nvSpPr>
        <p:spPr bwMode="auto">
          <a:xfrm>
            <a:off x="5943600" y="22971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14341" name="Rectangle 42"/>
          <p:cNvSpPr>
            <a:spLocks noChangeArrowheads="1"/>
          </p:cNvSpPr>
          <p:nvPr/>
        </p:nvSpPr>
        <p:spPr bwMode="auto">
          <a:xfrm>
            <a:off x="5943600" y="26781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14342" name="Rectangle 43"/>
          <p:cNvSpPr>
            <a:spLocks noChangeArrowheads="1"/>
          </p:cNvSpPr>
          <p:nvPr/>
        </p:nvSpPr>
        <p:spPr bwMode="auto">
          <a:xfrm>
            <a:off x="6883400" y="23749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343" name="Rectangle 44"/>
          <p:cNvSpPr>
            <a:spLocks noChangeArrowheads="1"/>
          </p:cNvSpPr>
          <p:nvPr/>
        </p:nvSpPr>
        <p:spPr bwMode="auto">
          <a:xfrm>
            <a:off x="7097713" y="2373313"/>
            <a:ext cx="665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14344" name="Line 45"/>
          <p:cNvSpPr>
            <a:spLocks noChangeShapeType="1"/>
          </p:cNvSpPr>
          <p:nvPr/>
        </p:nvSpPr>
        <p:spPr bwMode="auto">
          <a:xfrm>
            <a:off x="8024813" y="25908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45" name="Line 46"/>
          <p:cNvSpPr>
            <a:spLocks noChangeShapeType="1"/>
          </p:cNvSpPr>
          <p:nvPr/>
        </p:nvSpPr>
        <p:spPr bwMode="auto">
          <a:xfrm>
            <a:off x="6291263" y="25146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46" name="Line 47"/>
          <p:cNvSpPr>
            <a:spLocks noChangeShapeType="1"/>
          </p:cNvSpPr>
          <p:nvPr/>
        </p:nvSpPr>
        <p:spPr bwMode="auto">
          <a:xfrm>
            <a:off x="6291263" y="27432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47" name="Rectangle 48"/>
          <p:cNvSpPr>
            <a:spLocks noChangeArrowheads="1"/>
          </p:cNvSpPr>
          <p:nvPr/>
        </p:nvSpPr>
        <p:spPr bwMode="auto">
          <a:xfrm>
            <a:off x="8502650" y="24495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Result0</a:t>
            </a:r>
          </a:p>
        </p:txBody>
      </p:sp>
      <p:sp>
        <p:nvSpPr>
          <p:cNvPr id="14348" name="Line 49"/>
          <p:cNvSpPr>
            <a:spLocks noChangeShapeType="1"/>
          </p:cNvSpPr>
          <p:nvPr/>
        </p:nvSpPr>
        <p:spPr bwMode="auto">
          <a:xfrm>
            <a:off x="7446963" y="19812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49" name="Rectangle 50"/>
          <p:cNvSpPr>
            <a:spLocks noChangeArrowheads="1"/>
          </p:cNvSpPr>
          <p:nvPr/>
        </p:nvSpPr>
        <p:spPr bwMode="auto">
          <a:xfrm>
            <a:off x="6437313" y="17526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CarryIn0</a:t>
            </a:r>
          </a:p>
        </p:txBody>
      </p:sp>
      <p:sp>
        <p:nvSpPr>
          <p:cNvPr id="14350" name="Rectangle 51"/>
          <p:cNvSpPr>
            <a:spLocks noChangeArrowheads="1"/>
          </p:cNvSpPr>
          <p:nvPr/>
        </p:nvSpPr>
        <p:spPr bwMode="auto">
          <a:xfrm>
            <a:off x="7512050" y="29067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CarryOut0</a:t>
            </a:r>
          </a:p>
        </p:txBody>
      </p:sp>
      <p:sp>
        <p:nvSpPr>
          <p:cNvPr id="14351" name="Rectangle 52"/>
          <p:cNvSpPr>
            <a:spLocks noChangeArrowheads="1"/>
          </p:cNvSpPr>
          <p:nvPr/>
        </p:nvSpPr>
        <p:spPr bwMode="auto">
          <a:xfrm>
            <a:off x="5943600" y="32115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a:t>
            </a:r>
          </a:p>
        </p:txBody>
      </p:sp>
      <p:sp>
        <p:nvSpPr>
          <p:cNvPr id="14352" name="Rectangle 53"/>
          <p:cNvSpPr>
            <a:spLocks noChangeArrowheads="1"/>
          </p:cNvSpPr>
          <p:nvPr/>
        </p:nvSpPr>
        <p:spPr bwMode="auto">
          <a:xfrm>
            <a:off x="5943600" y="35925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a:t>
            </a:r>
          </a:p>
        </p:txBody>
      </p:sp>
      <p:sp>
        <p:nvSpPr>
          <p:cNvPr id="14353" name="Rectangle 54"/>
          <p:cNvSpPr>
            <a:spLocks noChangeArrowheads="1"/>
          </p:cNvSpPr>
          <p:nvPr/>
        </p:nvSpPr>
        <p:spPr bwMode="auto">
          <a:xfrm>
            <a:off x="6883400" y="32893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354" name="Rectangle 55"/>
          <p:cNvSpPr>
            <a:spLocks noChangeArrowheads="1"/>
          </p:cNvSpPr>
          <p:nvPr/>
        </p:nvSpPr>
        <p:spPr bwMode="auto">
          <a:xfrm>
            <a:off x="7097713" y="3287713"/>
            <a:ext cx="665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14355" name="Line 56"/>
          <p:cNvSpPr>
            <a:spLocks noChangeShapeType="1"/>
          </p:cNvSpPr>
          <p:nvPr/>
        </p:nvSpPr>
        <p:spPr bwMode="auto">
          <a:xfrm>
            <a:off x="8024813" y="35052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56" name="Line 57"/>
          <p:cNvSpPr>
            <a:spLocks noChangeShapeType="1"/>
          </p:cNvSpPr>
          <p:nvPr/>
        </p:nvSpPr>
        <p:spPr bwMode="auto">
          <a:xfrm>
            <a:off x="6291263" y="34290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57" name="Line 58"/>
          <p:cNvSpPr>
            <a:spLocks noChangeShapeType="1"/>
          </p:cNvSpPr>
          <p:nvPr/>
        </p:nvSpPr>
        <p:spPr bwMode="auto">
          <a:xfrm>
            <a:off x="6291263" y="36576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58" name="Rectangle 59"/>
          <p:cNvSpPr>
            <a:spLocks noChangeArrowheads="1"/>
          </p:cNvSpPr>
          <p:nvPr/>
        </p:nvSpPr>
        <p:spPr bwMode="auto">
          <a:xfrm>
            <a:off x="8502650" y="33639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a:t>
            </a:r>
          </a:p>
        </p:txBody>
      </p:sp>
      <p:sp>
        <p:nvSpPr>
          <p:cNvPr id="14359" name="Line 60"/>
          <p:cNvSpPr>
            <a:spLocks noChangeShapeType="1"/>
          </p:cNvSpPr>
          <p:nvPr/>
        </p:nvSpPr>
        <p:spPr bwMode="auto">
          <a:xfrm>
            <a:off x="7446963" y="28956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60" name="Rectangle 61"/>
          <p:cNvSpPr>
            <a:spLocks noChangeArrowheads="1"/>
          </p:cNvSpPr>
          <p:nvPr/>
        </p:nvSpPr>
        <p:spPr bwMode="auto">
          <a:xfrm>
            <a:off x="6373813" y="29829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CarryIn1</a:t>
            </a:r>
          </a:p>
        </p:txBody>
      </p:sp>
      <p:sp>
        <p:nvSpPr>
          <p:cNvPr id="14361" name="Rectangle 62"/>
          <p:cNvSpPr>
            <a:spLocks noChangeArrowheads="1"/>
          </p:cNvSpPr>
          <p:nvPr/>
        </p:nvSpPr>
        <p:spPr bwMode="auto">
          <a:xfrm>
            <a:off x="7512050" y="38211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CarryOut1</a:t>
            </a:r>
          </a:p>
        </p:txBody>
      </p:sp>
      <p:sp>
        <p:nvSpPr>
          <p:cNvPr id="14362" name="Rectangle 63"/>
          <p:cNvSpPr>
            <a:spLocks noChangeArrowheads="1"/>
          </p:cNvSpPr>
          <p:nvPr/>
        </p:nvSpPr>
        <p:spPr bwMode="auto">
          <a:xfrm>
            <a:off x="5943600" y="41259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a:t>
            </a:r>
          </a:p>
        </p:txBody>
      </p:sp>
      <p:sp>
        <p:nvSpPr>
          <p:cNvPr id="14363" name="Rectangle 64"/>
          <p:cNvSpPr>
            <a:spLocks noChangeArrowheads="1"/>
          </p:cNvSpPr>
          <p:nvPr/>
        </p:nvSpPr>
        <p:spPr bwMode="auto">
          <a:xfrm>
            <a:off x="5943600" y="45069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a:t>
            </a:r>
          </a:p>
        </p:txBody>
      </p:sp>
      <p:sp>
        <p:nvSpPr>
          <p:cNvPr id="14364" name="Rectangle 65"/>
          <p:cNvSpPr>
            <a:spLocks noChangeArrowheads="1"/>
          </p:cNvSpPr>
          <p:nvPr/>
        </p:nvSpPr>
        <p:spPr bwMode="auto">
          <a:xfrm>
            <a:off x="6883400" y="42037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365" name="Rectangle 66"/>
          <p:cNvSpPr>
            <a:spLocks noChangeArrowheads="1"/>
          </p:cNvSpPr>
          <p:nvPr/>
        </p:nvSpPr>
        <p:spPr bwMode="auto">
          <a:xfrm>
            <a:off x="7097713" y="4202113"/>
            <a:ext cx="665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14366" name="Line 67"/>
          <p:cNvSpPr>
            <a:spLocks noChangeShapeType="1"/>
          </p:cNvSpPr>
          <p:nvPr/>
        </p:nvSpPr>
        <p:spPr bwMode="auto">
          <a:xfrm>
            <a:off x="8024813" y="44196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67" name="Line 68"/>
          <p:cNvSpPr>
            <a:spLocks noChangeShapeType="1"/>
          </p:cNvSpPr>
          <p:nvPr/>
        </p:nvSpPr>
        <p:spPr bwMode="auto">
          <a:xfrm>
            <a:off x="6291263" y="43434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68" name="Line 69"/>
          <p:cNvSpPr>
            <a:spLocks noChangeShapeType="1"/>
          </p:cNvSpPr>
          <p:nvPr/>
        </p:nvSpPr>
        <p:spPr bwMode="auto">
          <a:xfrm>
            <a:off x="6291263" y="45720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69" name="Rectangle 70"/>
          <p:cNvSpPr>
            <a:spLocks noChangeArrowheads="1"/>
          </p:cNvSpPr>
          <p:nvPr/>
        </p:nvSpPr>
        <p:spPr bwMode="auto">
          <a:xfrm>
            <a:off x="8502650" y="42783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a:t>
            </a:r>
          </a:p>
        </p:txBody>
      </p:sp>
      <p:sp>
        <p:nvSpPr>
          <p:cNvPr id="14370" name="Line 71"/>
          <p:cNvSpPr>
            <a:spLocks noChangeShapeType="1"/>
          </p:cNvSpPr>
          <p:nvPr/>
        </p:nvSpPr>
        <p:spPr bwMode="auto">
          <a:xfrm>
            <a:off x="7446963" y="38100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71" name="Rectangle 72"/>
          <p:cNvSpPr>
            <a:spLocks noChangeArrowheads="1"/>
          </p:cNvSpPr>
          <p:nvPr/>
        </p:nvSpPr>
        <p:spPr bwMode="auto">
          <a:xfrm>
            <a:off x="6373813" y="38973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CarryIn2</a:t>
            </a:r>
          </a:p>
        </p:txBody>
      </p:sp>
      <p:sp>
        <p:nvSpPr>
          <p:cNvPr id="14372" name="Rectangle 73"/>
          <p:cNvSpPr>
            <a:spLocks noChangeArrowheads="1"/>
          </p:cNvSpPr>
          <p:nvPr/>
        </p:nvSpPr>
        <p:spPr bwMode="auto">
          <a:xfrm>
            <a:off x="7512050" y="47355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CarryOut2</a:t>
            </a:r>
          </a:p>
        </p:txBody>
      </p:sp>
      <p:sp>
        <p:nvSpPr>
          <p:cNvPr id="14373" name="Rectangle 74"/>
          <p:cNvSpPr>
            <a:spLocks noChangeArrowheads="1"/>
          </p:cNvSpPr>
          <p:nvPr/>
        </p:nvSpPr>
        <p:spPr bwMode="auto">
          <a:xfrm>
            <a:off x="5943600" y="50403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a:t>
            </a:r>
          </a:p>
        </p:txBody>
      </p:sp>
      <p:sp>
        <p:nvSpPr>
          <p:cNvPr id="14374" name="Rectangle 75"/>
          <p:cNvSpPr>
            <a:spLocks noChangeArrowheads="1"/>
          </p:cNvSpPr>
          <p:nvPr/>
        </p:nvSpPr>
        <p:spPr bwMode="auto">
          <a:xfrm>
            <a:off x="5943600" y="54213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a:t>
            </a:r>
          </a:p>
        </p:txBody>
      </p:sp>
      <p:sp>
        <p:nvSpPr>
          <p:cNvPr id="14375" name="Rectangle 76"/>
          <p:cNvSpPr>
            <a:spLocks noChangeArrowheads="1"/>
          </p:cNvSpPr>
          <p:nvPr/>
        </p:nvSpPr>
        <p:spPr bwMode="auto">
          <a:xfrm>
            <a:off x="6883400" y="51181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376" name="Rectangle 77"/>
          <p:cNvSpPr>
            <a:spLocks noChangeArrowheads="1"/>
          </p:cNvSpPr>
          <p:nvPr/>
        </p:nvSpPr>
        <p:spPr bwMode="auto">
          <a:xfrm>
            <a:off x="7097713" y="5116513"/>
            <a:ext cx="665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14377" name="Line 78"/>
          <p:cNvSpPr>
            <a:spLocks noChangeShapeType="1"/>
          </p:cNvSpPr>
          <p:nvPr/>
        </p:nvSpPr>
        <p:spPr bwMode="auto">
          <a:xfrm>
            <a:off x="8024813" y="53340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78" name="Line 79"/>
          <p:cNvSpPr>
            <a:spLocks noChangeShapeType="1"/>
          </p:cNvSpPr>
          <p:nvPr/>
        </p:nvSpPr>
        <p:spPr bwMode="auto">
          <a:xfrm>
            <a:off x="6291263" y="52578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79" name="Line 80"/>
          <p:cNvSpPr>
            <a:spLocks noChangeShapeType="1"/>
          </p:cNvSpPr>
          <p:nvPr/>
        </p:nvSpPr>
        <p:spPr bwMode="auto">
          <a:xfrm>
            <a:off x="6291263" y="54864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0" name="Rectangle 81"/>
          <p:cNvSpPr>
            <a:spLocks noChangeArrowheads="1"/>
          </p:cNvSpPr>
          <p:nvPr/>
        </p:nvSpPr>
        <p:spPr bwMode="auto">
          <a:xfrm>
            <a:off x="8502650" y="51927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a:t>
            </a:r>
          </a:p>
        </p:txBody>
      </p:sp>
      <p:sp>
        <p:nvSpPr>
          <p:cNvPr id="14381" name="Line 82"/>
          <p:cNvSpPr>
            <a:spLocks noChangeShapeType="1"/>
          </p:cNvSpPr>
          <p:nvPr/>
        </p:nvSpPr>
        <p:spPr bwMode="auto">
          <a:xfrm>
            <a:off x="7446963" y="47244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2" name="Rectangle 83"/>
          <p:cNvSpPr>
            <a:spLocks noChangeArrowheads="1"/>
          </p:cNvSpPr>
          <p:nvPr/>
        </p:nvSpPr>
        <p:spPr bwMode="auto">
          <a:xfrm>
            <a:off x="6373813" y="48117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CarryIn3</a:t>
            </a:r>
          </a:p>
        </p:txBody>
      </p:sp>
      <p:sp>
        <p:nvSpPr>
          <p:cNvPr id="14383" name="Rectangle 84"/>
          <p:cNvSpPr>
            <a:spLocks noChangeArrowheads="1"/>
          </p:cNvSpPr>
          <p:nvPr/>
        </p:nvSpPr>
        <p:spPr bwMode="auto">
          <a:xfrm>
            <a:off x="7429500" y="58023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CarryOut3</a:t>
            </a:r>
          </a:p>
        </p:txBody>
      </p:sp>
      <p:sp>
        <p:nvSpPr>
          <p:cNvPr id="14384" name="Line 85"/>
          <p:cNvSpPr>
            <a:spLocks noChangeShapeType="1"/>
          </p:cNvSpPr>
          <p:nvPr/>
        </p:nvSpPr>
        <p:spPr bwMode="auto">
          <a:xfrm>
            <a:off x="7446963" y="56388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5" name="Rectangle 86"/>
          <p:cNvSpPr>
            <a:spLocks noGrp="1" noChangeArrowheads="1"/>
          </p:cNvSpPr>
          <p:nvPr>
            <p:ph type="title"/>
          </p:nvPr>
        </p:nvSpPr>
        <p:spPr>
          <a:xfrm>
            <a:off x="742950" y="41275"/>
            <a:ext cx="8420100" cy="901700"/>
          </a:xfrm>
        </p:spPr>
        <p:txBody>
          <a:bodyPr/>
          <a:lstStyle/>
          <a:p>
            <a:r>
              <a:rPr lang="en-US" altLang="zh-TW" sz="5000" smtClean="0"/>
              <a:t>A 4-bit ALU</a:t>
            </a:r>
          </a:p>
        </p:txBody>
      </p:sp>
      <p:sp>
        <p:nvSpPr>
          <p:cNvPr id="14386" name="Line 87"/>
          <p:cNvSpPr>
            <a:spLocks noChangeShapeType="1"/>
          </p:cNvSpPr>
          <p:nvPr/>
        </p:nvSpPr>
        <p:spPr bwMode="auto">
          <a:xfrm>
            <a:off x="4344988" y="2216150"/>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7" name="Rectangle 88"/>
          <p:cNvSpPr>
            <a:spLocks noChangeArrowheads="1"/>
          </p:cNvSpPr>
          <p:nvPr/>
        </p:nvSpPr>
        <p:spPr bwMode="auto">
          <a:xfrm>
            <a:off x="4079875" y="1901825"/>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Operation</a:t>
            </a:r>
            <a:endParaRPr kumimoji="1" lang="en-US" altLang="zh-TW" sz="1800" b="1">
              <a:latin typeface="Arial" pitchFamily="34" charset="0"/>
            </a:endParaRPr>
          </a:p>
        </p:txBody>
      </p:sp>
      <p:sp>
        <p:nvSpPr>
          <p:cNvPr id="14388" name="Line 89"/>
          <p:cNvSpPr>
            <a:spLocks noChangeShapeType="1"/>
          </p:cNvSpPr>
          <p:nvPr/>
        </p:nvSpPr>
        <p:spPr bwMode="auto">
          <a:xfrm>
            <a:off x="7866063" y="1997075"/>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9" name="Rectangle 90"/>
          <p:cNvSpPr>
            <a:spLocks noChangeArrowheads="1"/>
          </p:cNvSpPr>
          <p:nvPr/>
        </p:nvSpPr>
        <p:spPr bwMode="auto">
          <a:xfrm>
            <a:off x="7600950" y="1682750"/>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Operation</a:t>
            </a:r>
            <a:endParaRPr kumimoji="1" lang="en-US" altLang="zh-TW" sz="1800" b="1">
              <a:latin typeface="Arial" pitchFamily="34" charset="0"/>
            </a:endParaRPr>
          </a:p>
        </p:txBody>
      </p:sp>
      <p:sp>
        <p:nvSpPr>
          <p:cNvPr id="14390" name="Line 91"/>
          <p:cNvSpPr>
            <a:spLocks noChangeShapeType="1"/>
          </p:cNvSpPr>
          <p:nvPr/>
        </p:nvSpPr>
        <p:spPr bwMode="auto">
          <a:xfrm>
            <a:off x="7813675" y="2927350"/>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1" name="Line 92"/>
          <p:cNvSpPr>
            <a:spLocks noChangeShapeType="1"/>
          </p:cNvSpPr>
          <p:nvPr/>
        </p:nvSpPr>
        <p:spPr bwMode="auto">
          <a:xfrm>
            <a:off x="7827963" y="3800475"/>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2" name="Line 93"/>
          <p:cNvSpPr>
            <a:spLocks noChangeShapeType="1"/>
          </p:cNvSpPr>
          <p:nvPr/>
        </p:nvSpPr>
        <p:spPr bwMode="auto">
          <a:xfrm>
            <a:off x="7813675" y="4729163"/>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3"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7C258303-F139-4C21-9C58-214FE5D7D569}" type="slidenum">
              <a:rPr lang="zh-TW" altLang="en-US" sz="1400" smtClean="0">
                <a:latin typeface="Arial" pitchFamily="34" charset="0"/>
              </a:rPr>
              <a:pPr/>
              <a:t>8</a:t>
            </a:fld>
            <a:endParaRPr lang="zh-TW" altLang="zh-TW" sz="1400" smtClean="0">
              <a:latin typeface="Arial"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742950" y="1600200"/>
            <a:ext cx="8337550" cy="533400"/>
            <a:chOff x="480" y="3024"/>
            <a:chExt cx="4848" cy="336"/>
          </a:xfrm>
        </p:grpSpPr>
        <p:sp>
          <p:nvSpPr>
            <p:cNvPr id="97286" name="Rectangle 3"/>
            <p:cNvSpPr>
              <a:spLocks noChangeArrowheads="1"/>
            </p:cNvSpPr>
            <p:nvPr/>
          </p:nvSpPr>
          <p:spPr bwMode="auto">
            <a:xfrm>
              <a:off x="528" y="307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7287" name="Text Box 4"/>
            <p:cNvSpPr txBox="1">
              <a:spLocks noChangeArrowheads="1"/>
            </p:cNvSpPr>
            <p:nvPr/>
          </p:nvSpPr>
          <p:spPr bwMode="auto">
            <a:xfrm>
              <a:off x="480" y="302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7288" name="Text Box 5"/>
            <p:cNvSpPr txBox="1">
              <a:spLocks noChangeArrowheads="1"/>
            </p:cNvSpPr>
            <p:nvPr/>
          </p:nvSpPr>
          <p:spPr bwMode="auto">
            <a:xfrm>
              <a:off x="816" y="3024"/>
              <a:ext cx="1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0110 1000</a:t>
              </a:r>
            </a:p>
          </p:txBody>
        </p:sp>
        <p:sp>
          <p:nvSpPr>
            <p:cNvPr id="97289" name="Line 6"/>
            <p:cNvSpPr>
              <a:spLocks noChangeShapeType="1"/>
            </p:cNvSpPr>
            <p:nvPr/>
          </p:nvSpPr>
          <p:spPr bwMode="auto">
            <a:xfrm>
              <a:off x="720" y="30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290" name="Line 7"/>
            <p:cNvSpPr>
              <a:spLocks noChangeShapeType="1"/>
            </p:cNvSpPr>
            <p:nvPr/>
          </p:nvSpPr>
          <p:spPr bwMode="auto">
            <a:xfrm>
              <a:off x="1968" y="30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291" name="Text Box 8"/>
            <p:cNvSpPr txBox="1">
              <a:spLocks noChangeArrowheads="1"/>
            </p:cNvSpPr>
            <p:nvPr/>
          </p:nvSpPr>
          <p:spPr bwMode="auto">
            <a:xfrm>
              <a:off x="1968" y="3024"/>
              <a:ext cx="3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101 0101 0100 0011 0100 0010</a:t>
              </a:r>
            </a:p>
          </p:txBody>
        </p:sp>
      </p:grpSp>
      <p:sp>
        <p:nvSpPr>
          <p:cNvPr id="97283" name="Rectangle 9"/>
          <p:cNvSpPr>
            <a:spLocks noGrp="1" noChangeArrowheads="1"/>
          </p:cNvSpPr>
          <p:nvPr>
            <p:ph type="body" idx="1"/>
          </p:nvPr>
        </p:nvSpPr>
        <p:spPr/>
        <p:txBody>
          <a:bodyPr/>
          <a:lstStyle/>
          <a:p>
            <a:endParaRPr lang="zh-TW" altLang="en-US" smtClean="0"/>
          </a:p>
          <a:p>
            <a:endParaRPr lang="zh-TW" altLang="en-US" smtClean="0"/>
          </a:p>
          <a:p>
            <a:endParaRPr lang="zh-TW" altLang="en-US" smtClean="0"/>
          </a:p>
          <a:p>
            <a:r>
              <a:rPr lang="en-US" altLang="zh-TW" smtClean="0"/>
              <a:t>Sign: 0 =&gt; positive</a:t>
            </a:r>
          </a:p>
          <a:p>
            <a:r>
              <a:rPr lang="en-US" altLang="zh-TW" smtClean="0"/>
              <a:t>Exponent: </a:t>
            </a:r>
          </a:p>
          <a:p>
            <a:pPr lvl="1"/>
            <a:r>
              <a:rPr lang="en-US" altLang="zh-TW" smtClean="0"/>
              <a:t>0110 1000</a:t>
            </a:r>
            <a:r>
              <a:rPr lang="en-US" altLang="zh-TW" baseline="-25000" smtClean="0"/>
              <a:t>two</a:t>
            </a:r>
            <a:r>
              <a:rPr lang="en-US" altLang="zh-TW" smtClean="0"/>
              <a:t> = 104</a:t>
            </a:r>
            <a:r>
              <a:rPr lang="en-US" altLang="zh-TW" baseline="-25000" smtClean="0"/>
              <a:t>ten</a:t>
            </a:r>
          </a:p>
          <a:p>
            <a:pPr lvl="1"/>
            <a:r>
              <a:rPr lang="en-US" altLang="zh-TW" smtClean="0"/>
              <a:t>Bias adjustment: 104 - 127 = -23</a:t>
            </a:r>
          </a:p>
          <a:p>
            <a:r>
              <a:rPr lang="en-US" altLang="zh-TW" smtClean="0"/>
              <a:t>Significand:</a:t>
            </a:r>
          </a:p>
          <a:p>
            <a:pPr lvl="1"/>
            <a:r>
              <a:rPr lang="en-US" altLang="zh-TW" smtClean="0"/>
              <a:t>1+2</a:t>
            </a:r>
            <a:r>
              <a:rPr lang="en-US" altLang="zh-TW" baseline="30000" smtClean="0"/>
              <a:t>-1</a:t>
            </a:r>
            <a:r>
              <a:rPr lang="en-US" altLang="zh-TW" smtClean="0"/>
              <a:t>+2</a:t>
            </a:r>
            <a:r>
              <a:rPr lang="en-US" altLang="zh-TW" baseline="30000" smtClean="0"/>
              <a:t>-3 </a:t>
            </a:r>
            <a:r>
              <a:rPr lang="en-US" altLang="zh-TW" smtClean="0"/>
              <a:t>+2</a:t>
            </a:r>
            <a:r>
              <a:rPr lang="en-US" altLang="zh-TW" baseline="30000" smtClean="0"/>
              <a:t>-5 </a:t>
            </a:r>
            <a:r>
              <a:rPr lang="en-US" altLang="zh-TW" smtClean="0"/>
              <a:t>+2</a:t>
            </a:r>
            <a:r>
              <a:rPr lang="en-US" altLang="zh-TW" baseline="30000" smtClean="0"/>
              <a:t>-7 </a:t>
            </a:r>
            <a:r>
              <a:rPr lang="en-US" altLang="zh-TW" smtClean="0"/>
              <a:t>+2</a:t>
            </a:r>
            <a:r>
              <a:rPr lang="en-US" altLang="zh-TW" baseline="30000" smtClean="0"/>
              <a:t>-9 </a:t>
            </a:r>
            <a:r>
              <a:rPr lang="en-US" altLang="zh-TW" smtClean="0"/>
              <a:t>+2</a:t>
            </a:r>
            <a:r>
              <a:rPr lang="en-US" altLang="zh-TW" baseline="30000" smtClean="0"/>
              <a:t>-14 </a:t>
            </a:r>
            <a:r>
              <a:rPr lang="en-US" altLang="zh-TW" smtClean="0"/>
              <a:t>+2</a:t>
            </a:r>
            <a:r>
              <a:rPr lang="en-US" altLang="zh-TW" baseline="30000" smtClean="0"/>
              <a:t>-15 </a:t>
            </a:r>
            <a:r>
              <a:rPr lang="en-US" altLang="zh-TW" smtClean="0"/>
              <a:t>+2</a:t>
            </a:r>
            <a:r>
              <a:rPr lang="en-US" altLang="zh-TW" baseline="30000" smtClean="0"/>
              <a:t>-17 </a:t>
            </a:r>
            <a:r>
              <a:rPr lang="en-US" altLang="zh-TW" smtClean="0"/>
              <a:t>+2</a:t>
            </a:r>
            <a:r>
              <a:rPr lang="en-US" altLang="zh-TW" baseline="30000" smtClean="0"/>
              <a:t>-22</a:t>
            </a:r>
            <a:br>
              <a:rPr lang="en-US" altLang="zh-TW" baseline="30000" smtClean="0"/>
            </a:br>
            <a:r>
              <a:rPr lang="en-US" altLang="zh-TW" smtClean="0"/>
              <a:t>= 1.0 + 0.666115</a:t>
            </a:r>
          </a:p>
          <a:p>
            <a:r>
              <a:rPr lang="en-US" altLang="zh-TW" smtClean="0"/>
              <a:t>Represents: 1.666115</a:t>
            </a:r>
            <a:r>
              <a:rPr lang="en-US" altLang="zh-TW" baseline="-25000" smtClean="0"/>
              <a:t>ten</a:t>
            </a:r>
            <a:r>
              <a:rPr lang="en-US" altLang="zh-TW" smtClean="0">
                <a:sym typeface="Symbol" pitchFamily="18" charset="2"/>
              </a:rPr>
              <a:t></a:t>
            </a:r>
            <a:r>
              <a:rPr lang="en-US" altLang="zh-TW" smtClean="0"/>
              <a:t>2</a:t>
            </a:r>
            <a:r>
              <a:rPr lang="en-US" altLang="zh-TW" baseline="30000" smtClean="0"/>
              <a:t>-23 </a:t>
            </a:r>
            <a:r>
              <a:rPr lang="en-US" altLang="zh-TW" smtClean="0">
                <a:sym typeface="Symbol" pitchFamily="18" charset="2"/>
              </a:rPr>
              <a:t></a:t>
            </a:r>
            <a:r>
              <a:rPr lang="en-US" altLang="zh-TW" smtClean="0"/>
              <a:t> 1.986 </a:t>
            </a:r>
            <a:r>
              <a:rPr lang="en-US" altLang="zh-TW" smtClean="0">
                <a:sym typeface="Symbol" pitchFamily="18" charset="2"/>
              </a:rPr>
              <a:t></a:t>
            </a:r>
            <a:r>
              <a:rPr lang="en-US" altLang="zh-TW" smtClean="0"/>
              <a:t> </a:t>
            </a:r>
            <a:r>
              <a:rPr lang="en-US" altLang="zh-TW" smtClean="0">
                <a:solidFill>
                  <a:srgbClr val="000000"/>
                </a:solidFill>
              </a:rPr>
              <a:t>10</a:t>
            </a:r>
            <a:r>
              <a:rPr lang="en-US" altLang="zh-TW" baseline="30000" smtClean="0">
                <a:solidFill>
                  <a:srgbClr val="000000"/>
                </a:solidFill>
              </a:rPr>
              <a:t>-7</a:t>
            </a:r>
          </a:p>
        </p:txBody>
      </p:sp>
      <p:sp>
        <p:nvSpPr>
          <p:cNvPr id="97284" name="Rectangle 10"/>
          <p:cNvSpPr>
            <a:spLocks noGrp="1" noChangeArrowheads="1"/>
          </p:cNvSpPr>
          <p:nvPr>
            <p:ph type="title"/>
          </p:nvPr>
        </p:nvSpPr>
        <p:spPr>
          <a:xfrm>
            <a:off x="742950" y="41275"/>
            <a:ext cx="8420100" cy="901700"/>
          </a:xfrm>
        </p:spPr>
        <p:txBody>
          <a:bodyPr/>
          <a:lstStyle/>
          <a:p>
            <a:r>
              <a:rPr lang="en-US" altLang="zh-TW" sz="5000" smtClean="0"/>
              <a:t>Example: FP to Decimal</a:t>
            </a:r>
          </a:p>
        </p:txBody>
      </p:sp>
      <p:sp>
        <p:nvSpPr>
          <p:cNvPr id="97285"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0ECADFAF-52AE-455D-AD0A-F0BABB57E53E}" type="slidenum">
              <a:rPr lang="zh-TW" altLang="en-US" sz="1400" smtClean="0">
                <a:latin typeface="Arial" pitchFamily="34" charset="0"/>
              </a:rPr>
              <a:pPr/>
              <a:t>89</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2"/>
          <p:cNvGrpSpPr>
            <a:grpSpLocks/>
          </p:cNvGrpSpPr>
          <p:nvPr/>
        </p:nvGrpSpPr>
        <p:grpSpPr bwMode="auto">
          <a:xfrm>
            <a:off x="727075" y="4854575"/>
            <a:ext cx="8337550" cy="533400"/>
            <a:chOff x="480" y="3024"/>
            <a:chExt cx="4848" cy="336"/>
          </a:xfrm>
        </p:grpSpPr>
        <p:sp>
          <p:nvSpPr>
            <p:cNvPr id="98310" name="Rectangle 3"/>
            <p:cNvSpPr>
              <a:spLocks noChangeArrowheads="1"/>
            </p:cNvSpPr>
            <p:nvPr/>
          </p:nvSpPr>
          <p:spPr bwMode="auto">
            <a:xfrm>
              <a:off x="528" y="307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8311" name="Text Box 4"/>
            <p:cNvSpPr txBox="1">
              <a:spLocks noChangeArrowheads="1"/>
            </p:cNvSpPr>
            <p:nvPr/>
          </p:nvSpPr>
          <p:spPr bwMode="auto">
            <a:xfrm>
              <a:off x="480" y="3024"/>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a:t>
              </a:r>
            </a:p>
          </p:txBody>
        </p:sp>
        <p:sp>
          <p:nvSpPr>
            <p:cNvPr id="98312" name="Text Box 5"/>
            <p:cNvSpPr txBox="1">
              <a:spLocks noChangeArrowheads="1"/>
            </p:cNvSpPr>
            <p:nvPr/>
          </p:nvSpPr>
          <p:spPr bwMode="auto">
            <a:xfrm>
              <a:off x="816" y="3024"/>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0111 1110</a:t>
              </a:r>
            </a:p>
          </p:txBody>
        </p:sp>
        <p:sp>
          <p:nvSpPr>
            <p:cNvPr id="98313" name="Line 6"/>
            <p:cNvSpPr>
              <a:spLocks noChangeShapeType="1"/>
            </p:cNvSpPr>
            <p:nvPr/>
          </p:nvSpPr>
          <p:spPr bwMode="auto">
            <a:xfrm>
              <a:off x="720" y="30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14" name="Line 7"/>
            <p:cNvSpPr>
              <a:spLocks noChangeShapeType="1"/>
            </p:cNvSpPr>
            <p:nvPr/>
          </p:nvSpPr>
          <p:spPr bwMode="auto">
            <a:xfrm>
              <a:off x="1968" y="30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15" name="Text Box 8"/>
            <p:cNvSpPr txBox="1">
              <a:spLocks noChangeArrowheads="1"/>
            </p:cNvSpPr>
            <p:nvPr/>
          </p:nvSpPr>
          <p:spPr bwMode="auto">
            <a:xfrm>
              <a:off x="1968" y="3024"/>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100 0000 0000 0000 0000 0000</a:t>
              </a:r>
            </a:p>
          </p:txBody>
        </p:sp>
      </p:grpSp>
      <p:sp>
        <p:nvSpPr>
          <p:cNvPr id="98307" name="Rectangle 9"/>
          <p:cNvSpPr>
            <a:spLocks noGrp="1" noChangeArrowheads="1"/>
          </p:cNvSpPr>
          <p:nvPr>
            <p:ph type="body" idx="1"/>
          </p:nvPr>
        </p:nvSpPr>
        <p:spPr>
          <a:xfrm>
            <a:off x="200025" y="1231900"/>
            <a:ext cx="9504363" cy="5080000"/>
          </a:xfrm>
        </p:spPr>
        <p:txBody>
          <a:bodyPr/>
          <a:lstStyle/>
          <a:p>
            <a:r>
              <a:rPr lang="en-US" altLang="zh-TW" smtClean="0"/>
              <a:t>Number 	= - 0.75</a:t>
            </a:r>
            <a:endParaRPr lang="zh-TW" altLang="en-US" smtClean="0"/>
          </a:p>
          <a:p>
            <a:pPr>
              <a:buFont typeface="Wingdings" pitchFamily="2" charset="2"/>
              <a:buNone/>
            </a:pPr>
            <a:r>
              <a:rPr lang="zh-TW" altLang="en-US" smtClean="0"/>
              <a:t>			= - 0.11</a:t>
            </a:r>
            <a:r>
              <a:rPr lang="en-US" altLang="zh-TW" baseline="-25000" smtClean="0"/>
              <a:t>two</a:t>
            </a:r>
            <a:r>
              <a:rPr lang="zh-TW" altLang="en-US" smtClean="0"/>
              <a:t> </a:t>
            </a:r>
            <a:r>
              <a:rPr lang="en-US" altLang="zh-TW" smtClean="0">
                <a:sym typeface="Symbol" pitchFamily="18" charset="2"/>
              </a:rPr>
              <a:t> </a:t>
            </a:r>
            <a:r>
              <a:rPr lang="en-US" altLang="zh-TW" smtClean="0"/>
              <a:t>2</a:t>
            </a:r>
            <a:r>
              <a:rPr lang="en-US" altLang="zh-TW" baseline="30000" smtClean="0"/>
              <a:t>0  	</a:t>
            </a:r>
            <a:r>
              <a:rPr lang="en-US" altLang="zh-TW" smtClean="0"/>
              <a:t>(base 2 scientific notation)</a:t>
            </a:r>
            <a:endParaRPr lang="en-US" altLang="zh-TW" baseline="30000" smtClean="0"/>
          </a:p>
          <a:p>
            <a:pPr>
              <a:buFont typeface="Wingdings" pitchFamily="2" charset="2"/>
              <a:buNone/>
            </a:pPr>
            <a:r>
              <a:rPr lang="zh-TW" altLang="en-US" baseline="30000" smtClean="0"/>
              <a:t>			</a:t>
            </a:r>
            <a:r>
              <a:rPr lang="zh-TW" altLang="en-US" smtClean="0"/>
              <a:t>= - 1.1</a:t>
            </a:r>
            <a:r>
              <a:rPr lang="en-US" altLang="zh-TW" baseline="-25000" smtClean="0"/>
              <a:t>two</a:t>
            </a:r>
            <a:r>
              <a:rPr lang="zh-TW" altLang="en-US" smtClean="0"/>
              <a:t> </a:t>
            </a:r>
            <a:r>
              <a:rPr lang="en-US" altLang="zh-TW" smtClean="0">
                <a:sym typeface="Symbol" pitchFamily="18" charset="2"/>
              </a:rPr>
              <a:t> </a:t>
            </a:r>
            <a:r>
              <a:rPr lang="en-US" altLang="zh-TW" smtClean="0"/>
              <a:t>2</a:t>
            </a:r>
            <a:r>
              <a:rPr lang="en-US" altLang="zh-TW" baseline="30000" smtClean="0"/>
              <a:t>-1 	</a:t>
            </a:r>
            <a:r>
              <a:rPr lang="en-US" altLang="zh-TW" smtClean="0"/>
              <a:t>(normalized scientific notation)</a:t>
            </a:r>
          </a:p>
          <a:p>
            <a:pPr>
              <a:buFont typeface="Wingdings" pitchFamily="2" charset="2"/>
              <a:buNone/>
            </a:pPr>
            <a:endParaRPr lang="zh-TW" altLang="en-US" smtClean="0"/>
          </a:p>
          <a:p>
            <a:r>
              <a:rPr lang="en-US" altLang="zh-TW" smtClean="0"/>
              <a:t>Sign: negative =&gt; 1</a:t>
            </a:r>
          </a:p>
          <a:p>
            <a:r>
              <a:rPr lang="en-US" altLang="zh-TW" smtClean="0"/>
              <a:t>Exponent:</a:t>
            </a:r>
            <a:endParaRPr lang="en-US" altLang="zh-TW" baseline="-25000" smtClean="0"/>
          </a:p>
          <a:p>
            <a:pPr lvl="1"/>
            <a:r>
              <a:rPr lang="en-US" altLang="zh-TW" smtClean="0"/>
              <a:t>Bias adjustment: -1 +127 = 126</a:t>
            </a:r>
          </a:p>
          <a:p>
            <a:pPr lvl="1"/>
            <a:r>
              <a:rPr lang="en-US" altLang="zh-TW" smtClean="0"/>
              <a:t>126</a:t>
            </a:r>
            <a:r>
              <a:rPr lang="en-US" altLang="zh-TW" baseline="-25000" smtClean="0"/>
              <a:t>ten </a:t>
            </a:r>
            <a:r>
              <a:rPr lang="en-US" altLang="zh-TW" smtClean="0"/>
              <a:t>= 0111 1110</a:t>
            </a:r>
            <a:r>
              <a:rPr lang="en-US" altLang="zh-TW" baseline="-25000" smtClean="0"/>
              <a:t>two</a:t>
            </a:r>
            <a:r>
              <a:rPr lang="en-US" altLang="zh-TW" smtClean="0"/>
              <a:t> </a:t>
            </a:r>
          </a:p>
          <a:p>
            <a:endParaRPr lang="en-US" altLang="zh-TW" baseline="30000" smtClean="0">
              <a:solidFill>
                <a:srgbClr val="000000"/>
              </a:solidFill>
            </a:endParaRPr>
          </a:p>
        </p:txBody>
      </p:sp>
      <p:sp>
        <p:nvSpPr>
          <p:cNvPr id="98308" name="Rectangle 10"/>
          <p:cNvSpPr>
            <a:spLocks noGrp="1" noChangeArrowheads="1"/>
          </p:cNvSpPr>
          <p:nvPr>
            <p:ph type="title"/>
          </p:nvPr>
        </p:nvSpPr>
        <p:spPr>
          <a:xfrm>
            <a:off x="742950" y="41275"/>
            <a:ext cx="8420100" cy="901700"/>
          </a:xfrm>
        </p:spPr>
        <p:txBody>
          <a:bodyPr/>
          <a:lstStyle/>
          <a:p>
            <a:r>
              <a:rPr lang="en-US" altLang="zh-TW" sz="5000" smtClean="0"/>
              <a:t>Example 1: Decimal to FP </a:t>
            </a:r>
          </a:p>
        </p:txBody>
      </p:sp>
      <p:sp>
        <p:nvSpPr>
          <p:cNvPr id="98309"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7EFCFF51-C339-4ADC-B6DD-5148ADEFBEF8}" type="slidenum">
              <a:rPr lang="zh-TW" altLang="en-US" sz="1400" smtClean="0">
                <a:latin typeface="Arial" pitchFamily="34" charset="0"/>
              </a:rPr>
              <a:pPr/>
              <a:t>90</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9"/>
          <p:cNvSpPr>
            <a:spLocks noGrp="1" noChangeArrowheads="1"/>
          </p:cNvSpPr>
          <p:nvPr>
            <p:ph type="body" idx="1"/>
          </p:nvPr>
        </p:nvSpPr>
        <p:spPr/>
        <p:txBody>
          <a:bodyPr/>
          <a:lstStyle/>
          <a:p>
            <a:r>
              <a:rPr lang="en-US" altLang="zh-TW" smtClean="0"/>
              <a:t>A more difficult case: representing 1/3?</a:t>
            </a:r>
          </a:p>
          <a:p>
            <a:pPr lvl="1">
              <a:buFont typeface="Wingdings" pitchFamily="2" charset="2"/>
              <a:buNone/>
            </a:pPr>
            <a:r>
              <a:rPr lang="en-US" altLang="zh-TW" smtClean="0"/>
              <a:t>= 0.33333…</a:t>
            </a:r>
            <a:r>
              <a:rPr lang="en-US" altLang="zh-TW" baseline="-25000" smtClean="0"/>
              <a:t>10  </a:t>
            </a:r>
            <a:r>
              <a:rPr lang="en-US" altLang="zh-TW" smtClean="0"/>
              <a:t>= 0.0101010101… </a:t>
            </a:r>
            <a:r>
              <a:rPr lang="en-US" altLang="zh-TW" baseline="-25000" smtClean="0"/>
              <a:t>2 </a:t>
            </a:r>
            <a:r>
              <a:rPr lang="en-US" altLang="zh-TW" smtClean="0">
                <a:sym typeface="Symbol" pitchFamily="18" charset="2"/>
              </a:rPr>
              <a:t></a:t>
            </a:r>
            <a:r>
              <a:rPr lang="en-US" altLang="zh-TW" smtClean="0"/>
              <a:t> 2</a:t>
            </a:r>
            <a:r>
              <a:rPr lang="en-US" altLang="zh-TW" baseline="30000" smtClean="0"/>
              <a:t>0 </a:t>
            </a:r>
            <a:r>
              <a:rPr lang="en-US" altLang="zh-TW" smtClean="0"/>
              <a:t>(base 2)</a:t>
            </a:r>
            <a:r>
              <a:rPr lang="en-US" altLang="zh-TW" baseline="30000" smtClean="0"/>
              <a:t> </a:t>
            </a:r>
          </a:p>
          <a:p>
            <a:pPr lvl="1">
              <a:buFont typeface="Wingdings" pitchFamily="2" charset="2"/>
              <a:buNone/>
            </a:pPr>
            <a:r>
              <a:rPr lang="en-US" altLang="zh-TW" smtClean="0"/>
              <a:t>= 1.0101010101… </a:t>
            </a:r>
            <a:r>
              <a:rPr lang="en-US" altLang="zh-TW" baseline="-25000" smtClean="0"/>
              <a:t>2</a:t>
            </a:r>
            <a:r>
              <a:rPr lang="en-US" altLang="zh-TW" smtClean="0"/>
              <a:t> </a:t>
            </a:r>
            <a:r>
              <a:rPr lang="en-US" altLang="zh-TW" smtClean="0">
                <a:sym typeface="Symbol" pitchFamily="18" charset="2"/>
              </a:rPr>
              <a:t></a:t>
            </a:r>
            <a:r>
              <a:rPr lang="en-US" altLang="zh-TW" smtClean="0"/>
              <a:t> 2</a:t>
            </a:r>
            <a:r>
              <a:rPr lang="en-US" altLang="zh-TW" baseline="30000" smtClean="0"/>
              <a:t>-2                                  </a:t>
            </a:r>
            <a:r>
              <a:rPr lang="en-US" altLang="zh-TW" smtClean="0"/>
              <a:t>(normalization)</a:t>
            </a:r>
            <a:r>
              <a:rPr lang="en-US" altLang="zh-TW" baseline="30000" smtClean="0"/>
              <a:t> </a:t>
            </a:r>
          </a:p>
          <a:p>
            <a:pPr lvl="1"/>
            <a:r>
              <a:rPr lang="en-US" altLang="zh-TW" smtClean="0"/>
              <a:t>Sign: 0</a:t>
            </a:r>
          </a:p>
          <a:p>
            <a:pPr lvl="1"/>
            <a:r>
              <a:rPr lang="en-US" altLang="zh-TW" smtClean="0"/>
              <a:t>Exponent = -2 + 127 = 125</a:t>
            </a:r>
            <a:r>
              <a:rPr lang="en-US" altLang="zh-TW" baseline="-25000" smtClean="0"/>
              <a:t>10</a:t>
            </a:r>
            <a:r>
              <a:rPr lang="en-US" altLang="zh-TW" smtClean="0"/>
              <a:t>=01111101</a:t>
            </a:r>
            <a:r>
              <a:rPr lang="en-US" altLang="zh-TW" baseline="-25000" smtClean="0"/>
              <a:t>2</a:t>
            </a:r>
            <a:endParaRPr lang="en-US" altLang="zh-TW" smtClean="0"/>
          </a:p>
          <a:p>
            <a:pPr lvl="1"/>
            <a:r>
              <a:rPr lang="en-US" altLang="zh-TW" smtClean="0"/>
              <a:t>Significand = 0101010101… </a:t>
            </a:r>
            <a:endParaRPr lang="en-US" altLang="zh-TW" baseline="30000" smtClean="0"/>
          </a:p>
          <a:p>
            <a:pPr lvl="1"/>
            <a:endParaRPr lang="zh-TW" altLang="zh-TW" smtClean="0"/>
          </a:p>
        </p:txBody>
      </p:sp>
      <p:sp>
        <p:nvSpPr>
          <p:cNvPr id="99331" name="Rectangle 10"/>
          <p:cNvSpPr>
            <a:spLocks noGrp="1" noChangeArrowheads="1"/>
          </p:cNvSpPr>
          <p:nvPr>
            <p:ph type="title"/>
          </p:nvPr>
        </p:nvSpPr>
        <p:spPr>
          <a:xfrm>
            <a:off x="742950" y="41275"/>
            <a:ext cx="8420100" cy="901700"/>
          </a:xfrm>
        </p:spPr>
        <p:txBody>
          <a:bodyPr/>
          <a:lstStyle/>
          <a:p>
            <a:r>
              <a:rPr lang="en-US" altLang="zh-TW" sz="5000" smtClean="0"/>
              <a:t>Example 2: Decimal to FP</a:t>
            </a:r>
          </a:p>
        </p:txBody>
      </p:sp>
      <p:grpSp>
        <p:nvGrpSpPr>
          <p:cNvPr id="99332" name="Group 11"/>
          <p:cNvGrpSpPr>
            <a:grpSpLocks/>
          </p:cNvGrpSpPr>
          <p:nvPr/>
        </p:nvGrpSpPr>
        <p:grpSpPr bwMode="auto">
          <a:xfrm>
            <a:off x="954088" y="4167188"/>
            <a:ext cx="8255000" cy="533400"/>
            <a:chOff x="480" y="2064"/>
            <a:chExt cx="4800" cy="336"/>
          </a:xfrm>
        </p:grpSpPr>
        <p:sp>
          <p:nvSpPr>
            <p:cNvPr id="99334" name="Rectangle 12"/>
            <p:cNvSpPr>
              <a:spLocks noChangeArrowheads="1"/>
            </p:cNvSpPr>
            <p:nvPr/>
          </p:nvSpPr>
          <p:spPr bwMode="auto">
            <a:xfrm>
              <a:off x="480" y="211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9335" name="Text Box 13"/>
            <p:cNvSpPr txBox="1">
              <a:spLocks noChangeArrowheads="1"/>
            </p:cNvSpPr>
            <p:nvPr/>
          </p:nvSpPr>
          <p:spPr bwMode="auto">
            <a:xfrm>
              <a:off x="480" y="2064"/>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9336" name="Text Box 14"/>
            <p:cNvSpPr txBox="1">
              <a:spLocks noChangeArrowheads="1"/>
            </p:cNvSpPr>
            <p:nvPr/>
          </p:nvSpPr>
          <p:spPr bwMode="auto">
            <a:xfrm>
              <a:off x="816" y="2064"/>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0111 1101</a:t>
              </a:r>
            </a:p>
          </p:txBody>
        </p:sp>
        <p:sp>
          <p:nvSpPr>
            <p:cNvPr id="99337" name="Line 15"/>
            <p:cNvSpPr>
              <a:spLocks noChangeShapeType="1"/>
            </p:cNvSpPr>
            <p:nvPr/>
          </p:nvSpPr>
          <p:spPr bwMode="auto">
            <a:xfrm>
              <a:off x="720"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38" name="Line 16"/>
            <p:cNvSpPr>
              <a:spLocks noChangeShapeType="1"/>
            </p:cNvSpPr>
            <p:nvPr/>
          </p:nvSpPr>
          <p:spPr bwMode="auto">
            <a:xfrm>
              <a:off x="1968"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39" name="Text Box 17"/>
            <p:cNvSpPr txBox="1">
              <a:spLocks noChangeArrowheads="1"/>
            </p:cNvSpPr>
            <p:nvPr/>
          </p:nvSpPr>
          <p:spPr bwMode="auto">
            <a:xfrm>
              <a:off x="1968" y="2064"/>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0101 0101 0101 0101 0101 010</a:t>
              </a:r>
            </a:p>
          </p:txBody>
        </p:sp>
      </p:grpSp>
      <p:sp>
        <p:nvSpPr>
          <p:cNvPr id="99333"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AE99EC6C-0975-403D-BF66-3617916191B0}" type="slidenum">
              <a:rPr lang="zh-TW" altLang="en-US" sz="1400" smtClean="0">
                <a:latin typeface="Arial" pitchFamily="34" charset="0"/>
              </a:rPr>
              <a:pPr/>
              <a:t>91</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Single-Precision Range</a:t>
            </a:r>
          </a:p>
        </p:txBody>
      </p:sp>
      <p:sp>
        <p:nvSpPr>
          <p:cNvPr id="100355" name="Rectangle 3"/>
          <p:cNvSpPr>
            <a:spLocks noGrp="1" noChangeArrowheads="1"/>
          </p:cNvSpPr>
          <p:nvPr>
            <p:ph type="body" idx="4294967295"/>
          </p:nvPr>
        </p:nvSpPr>
        <p:spPr/>
        <p:txBody>
          <a:bodyPr/>
          <a:lstStyle/>
          <a:p>
            <a:r>
              <a:rPr lang="en-US" altLang="zh-TW" smtClean="0"/>
              <a:t>Exponents 00000000 and 11111111 reserved</a:t>
            </a:r>
          </a:p>
          <a:p>
            <a:r>
              <a:rPr lang="en-US" altLang="zh-TW" smtClean="0"/>
              <a:t>Smallest value</a:t>
            </a:r>
          </a:p>
          <a:p>
            <a:pPr lvl="1"/>
            <a:r>
              <a:rPr lang="en-US" altLang="zh-TW" smtClean="0"/>
              <a:t>Exponent: 00000001</a:t>
            </a:r>
            <a:br>
              <a:rPr lang="en-US" altLang="zh-TW" smtClean="0"/>
            </a:br>
            <a:r>
              <a:rPr lang="en-US" altLang="zh-TW" smtClean="0">
                <a:sym typeface="Symbol" pitchFamily="18" charset="2"/>
              </a:rPr>
              <a:t> actual exponent = 1 – 127 = –126</a:t>
            </a:r>
          </a:p>
          <a:p>
            <a:pPr lvl="1"/>
            <a:r>
              <a:rPr lang="en-US" altLang="zh-TW" smtClean="0">
                <a:sym typeface="Symbol" pitchFamily="18" charset="2"/>
              </a:rPr>
              <a:t>Fraction: 000…00</a:t>
            </a:r>
            <a:r>
              <a:rPr lang="en-US" altLang="zh-TW" smtClean="0"/>
              <a:t> </a:t>
            </a:r>
            <a:r>
              <a:rPr lang="en-US" altLang="zh-TW" smtClean="0">
                <a:sym typeface="Symbol" pitchFamily="18" charset="2"/>
              </a:rPr>
              <a:t> significand = 1.0</a:t>
            </a:r>
          </a:p>
          <a:p>
            <a:pPr lvl="1"/>
            <a:r>
              <a:rPr lang="en-US" altLang="zh-TW" smtClean="0">
                <a:sym typeface="Symbol" pitchFamily="18" charset="2"/>
              </a:rPr>
              <a:t>±1.0 × 2</a:t>
            </a:r>
            <a:r>
              <a:rPr lang="en-US" altLang="zh-TW" baseline="30000" smtClean="0">
                <a:sym typeface="Symbol" pitchFamily="18" charset="2"/>
              </a:rPr>
              <a:t>–126</a:t>
            </a:r>
            <a:r>
              <a:rPr lang="en-US" altLang="zh-TW" smtClean="0">
                <a:sym typeface="Symbol" pitchFamily="18" charset="2"/>
              </a:rPr>
              <a:t> ≈ ±1.2 × 10</a:t>
            </a:r>
            <a:r>
              <a:rPr lang="en-US" altLang="zh-TW" baseline="30000" smtClean="0">
                <a:sym typeface="Symbol" pitchFamily="18" charset="2"/>
              </a:rPr>
              <a:t>–38</a:t>
            </a:r>
          </a:p>
          <a:p>
            <a:r>
              <a:rPr lang="en-US" altLang="zh-TW" smtClean="0">
                <a:sym typeface="Symbol" pitchFamily="18" charset="2"/>
              </a:rPr>
              <a:t>Largest value</a:t>
            </a:r>
          </a:p>
          <a:p>
            <a:pPr lvl="1"/>
            <a:r>
              <a:rPr lang="en-US" altLang="zh-TW" smtClean="0">
                <a:sym typeface="Symbol" pitchFamily="18" charset="2"/>
              </a:rPr>
              <a:t>exponent: 11111110</a:t>
            </a:r>
            <a:br>
              <a:rPr lang="en-US" altLang="zh-TW" smtClean="0">
                <a:sym typeface="Symbol" pitchFamily="18" charset="2"/>
              </a:rPr>
            </a:br>
            <a:r>
              <a:rPr lang="en-US" altLang="zh-TW" smtClean="0">
                <a:sym typeface="Symbol" pitchFamily="18" charset="2"/>
              </a:rPr>
              <a:t> actual exponent = 254 – 127 = +127</a:t>
            </a:r>
          </a:p>
          <a:p>
            <a:pPr lvl="1"/>
            <a:r>
              <a:rPr lang="en-US" altLang="zh-TW" smtClean="0">
                <a:sym typeface="Symbol" pitchFamily="18" charset="2"/>
              </a:rPr>
              <a:t>Fraction: 111…11</a:t>
            </a:r>
            <a:r>
              <a:rPr lang="en-US" altLang="zh-TW" smtClean="0"/>
              <a:t> </a:t>
            </a:r>
            <a:r>
              <a:rPr lang="en-US" altLang="zh-TW" smtClean="0">
                <a:sym typeface="Symbol" pitchFamily="18" charset="2"/>
              </a:rPr>
              <a:t> significand ≈ 10.</a:t>
            </a:r>
            <a:r>
              <a:rPr lang="en-US" altLang="zh-TW" baseline="-25000" smtClean="0"/>
              <a:t> 2 </a:t>
            </a:r>
            <a:r>
              <a:rPr lang="en-US" altLang="zh-TW" smtClean="0">
                <a:sym typeface="Symbol" pitchFamily="18" charset="2"/>
              </a:rPr>
              <a:t>= 2.0</a:t>
            </a:r>
          </a:p>
          <a:p>
            <a:pPr lvl="1"/>
            <a:r>
              <a:rPr lang="en-US" altLang="zh-TW" smtClean="0">
                <a:sym typeface="Symbol" pitchFamily="18" charset="2"/>
              </a:rPr>
              <a:t>±2.0 × 2</a:t>
            </a:r>
            <a:r>
              <a:rPr lang="en-US" altLang="zh-TW" baseline="30000" smtClean="0">
                <a:sym typeface="Symbol" pitchFamily="18" charset="2"/>
              </a:rPr>
              <a:t>+127</a:t>
            </a:r>
            <a:r>
              <a:rPr lang="en-US" altLang="zh-TW" smtClean="0">
                <a:sym typeface="Symbol" pitchFamily="18" charset="2"/>
              </a:rPr>
              <a:t> ≈ ±3.4 × 10</a:t>
            </a:r>
            <a:r>
              <a:rPr lang="en-US" altLang="zh-TW" baseline="30000" smtClean="0">
                <a:sym typeface="Symbol" pitchFamily="18" charset="2"/>
              </a:rPr>
              <a:t>+38</a:t>
            </a:r>
          </a:p>
        </p:txBody>
      </p:sp>
      <p:sp>
        <p:nvSpPr>
          <p:cNvPr id="100356"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D008D6B6-6887-44E5-9CCB-11426F76773E}" type="slidenum">
              <a:rPr lang="zh-TW" altLang="en-US" sz="1400">
                <a:latin typeface="Arial" pitchFamily="34" charset="0"/>
              </a:rPr>
              <a:pPr algn="r"/>
              <a:t>92</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42950" y="41275"/>
            <a:ext cx="8420100" cy="901700"/>
          </a:xfrm>
        </p:spPr>
        <p:txBody>
          <a:bodyPr/>
          <a:lstStyle/>
          <a:p>
            <a:r>
              <a:rPr lang="en-US" altLang="zh-TW" sz="5000" smtClean="0"/>
              <a:t>Double-Precision Range</a:t>
            </a:r>
          </a:p>
        </p:txBody>
      </p:sp>
      <p:sp>
        <p:nvSpPr>
          <p:cNvPr id="101379" name="Rectangle 3"/>
          <p:cNvSpPr>
            <a:spLocks noGrp="1" noChangeArrowheads="1"/>
          </p:cNvSpPr>
          <p:nvPr>
            <p:ph type="body" idx="1"/>
          </p:nvPr>
        </p:nvSpPr>
        <p:spPr/>
        <p:txBody>
          <a:bodyPr/>
          <a:lstStyle/>
          <a:p>
            <a:r>
              <a:rPr lang="en-US" altLang="zh-TW" smtClean="0"/>
              <a:t>Exponents 0000…00 and 1111…11 reserved</a:t>
            </a:r>
          </a:p>
          <a:p>
            <a:r>
              <a:rPr lang="en-US" altLang="zh-TW" smtClean="0"/>
              <a:t>Smallest value</a:t>
            </a:r>
          </a:p>
          <a:p>
            <a:pPr lvl="1"/>
            <a:r>
              <a:rPr lang="en-US" altLang="zh-TW" smtClean="0"/>
              <a:t>Exponent: 00000000001</a:t>
            </a:r>
            <a:br>
              <a:rPr lang="en-US" altLang="zh-TW" smtClean="0"/>
            </a:br>
            <a:r>
              <a:rPr lang="en-US" altLang="zh-TW" smtClean="0">
                <a:sym typeface="Symbol" pitchFamily="18" charset="2"/>
              </a:rPr>
              <a:t> actual exponent = 1 – 1023 = –1022</a:t>
            </a:r>
          </a:p>
          <a:p>
            <a:pPr lvl="1"/>
            <a:r>
              <a:rPr lang="en-US" altLang="zh-TW" smtClean="0">
                <a:sym typeface="Symbol" pitchFamily="18" charset="2"/>
              </a:rPr>
              <a:t>Fraction: 000…00</a:t>
            </a:r>
            <a:r>
              <a:rPr lang="en-US" altLang="zh-TW" smtClean="0"/>
              <a:t> </a:t>
            </a:r>
            <a:r>
              <a:rPr lang="en-US" altLang="zh-TW" smtClean="0">
                <a:sym typeface="Symbol" pitchFamily="18" charset="2"/>
              </a:rPr>
              <a:t> significand = 1.0</a:t>
            </a:r>
          </a:p>
          <a:p>
            <a:pPr lvl="1"/>
            <a:r>
              <a:rPr lang="en-US" altLang="zh-TW" smtClean="0">
                <a:sym typeface="Symbol" pitchFamily="18" charset="2"/>
              </a:rPr>
              <a:t>±1.0 × 2</a:t>
            </a:r>
            <a:r>
              <a:rPr lang="en-US" altLang="zh-TW" baseline="30000" smtClean="0">
                <a:sym typeface="Symbol" pitchFamily="18" charset="2"/>
              </a:rPr>
              <a:t>–1022</a:t>
            </a:r>
            <a:r>
              <a:rPr lang="en-US" altLang="zh-TW" smtClean="0">
                <a:sym typeface="Symbol" pitchFamily="18" charset="2"/>
              </a:rPr>
              <a:t> ≈ ±2.2 × 10</a:t>
            </a:r>
            <a:r>
              <a:rPr lang="en-US" altLang="zh-TW" baseline="30000" smtClean="0">
                <a:sym typeface="Symbol" pitchFamily="18" charset="2"/>
              </a:rPr>
              <a:t>–308</a:t>
            </a:r>
          </a:p>
          <a:p>
            <a:r>
              <a:rPr lang="en-US" altLang="zh-TW" smtClean="0">
                <a:sym typeface="Symbol" pitchFamily="18" charset="2"/>
              </a:rPr>
              <a:t>Largest value</a:t>
            </a:r>
          </a:p>
          <a:p>
            <a:pPr lvl="1"/>
            <a:r>
              <a:rPr lang="en-US" altLang="zh-TW" smtClean="0">
                <a:sym typeface="Symbol" pitchFamily="18" charset="2"/>
              </a:rPr>
              <a:t>Exponent: 11111111110</a:t>
            </a:r>
            <a:br>
              <a:rPr lang="en-US" altLang="zh-TW" smtClean="0">
                <a:sym typeface="Symbol" pitchFamily="18" charset="2"/>
              </a:rPr>
            </a:br>
            <a:r>
              <a:rPr lang="en-US" altLang="zh-TW" smtClean="0">
                <a:sym typeface="Symbol" pitchFamily="18" charset="2"/>
              </a:rPr>
              <a:t> actual exponent = 2046 – 1023 = +1023</a:t>
            </a:r>
          </a:p>
          <a:p>
            <a:pPr lvl="1"/>
            <a:r>
              <a:rPr lang="en-US" altLang="zh-TW" smtClean="0">
                <a:sym typeface="Symbol" pitchFamily="18" charset="2"/>
              </a:rPr>
              <a:t>Fraction: 111…11</a:t>
            </a:r>
            <a:r>
              <a:rPr lang="en-US" altLang="zh-TW" smtClean="0"/>
              <a:t> </a:t>
            </a:r>
            <a:r>
              <a:rPr lang="en-US" altLang="zh-TW" smtClean="0">
                <a:sym typeface="Symbol" pitchFamily="18" charset="2"/>
              </a:rPr>
              <a:t> significand ≈ 10.</a:t>
            </a:r>
            <a:r>
              <a:rPr lang="en-US" altLang="zh-TW" baseline="-25000" smtClean="0"/>
              <a:t> 2 </a:t>
            </a:r>
            <a:r>
              <a:rPr lang="en-US" altLang="zh-TW" smtClean="0">
                <a:sym typeface="Symbol" pitchFamily="18" charset="2"/>
              </a:rPr>
              <a:t>=</a:t>
            </a:r>
            <a:r>
              <a:rPr lang="en-US" altLang="zh-TW" baseline="-25000" smtClean="0"/>
              <a:t> </a:t>
            </a:r>
            <a:r>
              <a:rPr lang="en-US" altLang="zh-TW" smtClean="0">
                <a:sym typeface="Symbol" pitchFamily="18" charset="2"/>
              </a:rPr>
              <a:t>2.0</a:t>
            </a:r>
          </a:p>
          <a:p>
            <a:pPr lvl="1"/>
            <a:r>
              <a:rPr lang="en-US" altLang="zh-TW" smtClean="0">
                <a:sym typeface="Symbol" pitchFamily="18" charset="2"/>
              </a:rPr>
              <a:t>±2.0 × 2</a:t>
            </a:r>
            <a:r>
              <a:rPr lang="en-US" altLang="zh-TW" baseline="30000" smtClean="0">
                <a:sym typeface="Symbol" pitchFamily="18" charset="2"/>
              </a:rPr>
              <a:t>+1023</a:t>
            </a:r>
            <a:r>
              <a:rPr lang="en-US" altLang="zh-TW" smtClean="0">
                <a:sym typeface="Symbol" pitchFamily="18" charset="2"/>
              </a:rPr>
              <a:t> ≈ ±1.8 × 10</a:t>
            </a:r>
            <a:r>
              <a:rPr lang="en-US" altLang="zh-TW" baseline="30000" smtClean="0">
                <a:sym typeface="Symbol" pitchFamily="18" charset="2"/>
              </a:rPr>
              <a:t>+308</a:t>
            </a:r>
          </a:p>
        </p:txBody>
      </p:sp>
      <p:sp>
        <p:nvSpPr>
          <p:cNvPr id="10138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901BD5B8-1D51-4C17-B010-ABB0EE279548}" type="slidenum">
              <a:rPr lang="zh-TW" altLang="en-US" sz="1400" smtClean="0">
                <a:latin typeface="Arial" pitchFamily="34" charset="0"/>
              </a:rPr>
              <a:pPr/>
              <a:t>93</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42950" y="41275"/>
            <a:ext cx="8420100" cy="901700"/>
          </a:xfrm>
        </p:spPr>
        <p:txBody>
          <a:bodyPr/>
          <a:lstStyle/>
          <a:p>
            <a:r>
              <a:rPr lang="en-US" altLang="zh-TW" sz="5000" smtClean="0"/>
              <a:t>Floating-Point Precision</a:t>
            </a:r>
          </a:p>
        </p:txBody>
      </p:sp>
      <p:sp>
        <p:nvSpPr>
          <p:cNvPr id="102403" name="Rectangle 3"/>
          <p:cNvSpPr>
            <a:spLocks noGrp="1" noChangeArrowheads="1"/>
          </p:cNvSpPr>
          <p:nvPr>
            <p:ph type="body" idx="1"/>
          </p:nvPr>
        </p:nvSpPr>
        <p:spPr/>
        <p:txBody>
          <a:bodyPr/>
          <a:lstStyle/>
          <a:p>
            <a:r>
              <a:rPr lang="en-US" altLang="zh-TW" smtClean="0"/>
              <a:t>Relative precision</a:t>
            </a:r>
          </a:p>
          <a:p>
            <a:pPr lvl="1"/>
            <a:r>
              <a:rPr lang="en-US" altLang="zh-TW" smtClean="0"/>
              <a:t>all fraction bits are significant</a:t>
            </a:r>
          </a:p>
          <a:p>
            <a:pPr lvl="1"/>
            <a:r>
              <a:rPr lang="en-US" altLang="zh-TW" smtClean="0"/>
              <a:t>Single: approx 2</a:t>
            </a:r>
            <a:r>
              <a:rPr lang="en-US" altLang="zh-TW" baseline="30000" smtClean="0"/>
              <a:t>–23</a:t>
            </a:r>
          </a:p>
          <a:p>
            <a:pPr lvl="2"/>
            <a:r>
              <a:rPr lang="en-US" altLang="zh-TW" sz="2200" smtClean="0"/>
              <a:t>Equivalent to 23 × log</a:t>
            </a:r>
            <a:r>
              <a:rPr lang="en-US" altLang="zh-TW" sz="2200" baseline="-25000" smtClean="0"/>
              <a:t>10</a:t>
            </a:r>
            <a:r>
              <a:rPr lang="en-US" altLang="zh-TW" sz="2200" smtClean="0"/>
              <a:t>2 ≈ 23 × 0.3 ≈ 6 decimal digits of precision</a:t>
            </a:r>
          </a:p>
          <a:p>
            <a:pPr lvl="1"/>
            <a:r>
              <a:rPr lang="en-US" altLang="zh-TW" smtClean="0"/>
              <a:t>Double: approx 2</a:t>
            </a:r>
            <a:r>
              <a:rPr lang="en-US" altLang="zh-TW" baseline="30000" smtClean="0"/>
              <a:t>–52</a:t>
            </a:r>
          </a:p>
          <a:p>
            <a:pPr lvl="2"/>
            <a:r>
              <a:rPr lang="en-US" altLang="zh-TW" sz="2200" smtClean="0"/>
              <a:t>Equivalent to 52 × log</a:t>
            </a:r>
            <a:r>
              <a:rPr lang="en-US" altLang="zh-TW" sz="2200" baseline="-25000" smtClean="0"/>
              <a:t>10</a:t>
            </a:r>
            <a:r>
              <a:rPr lang="en-US" altLang="zh-TW" sz="2200" smtClean="0"/>
              <a:t>2 ≈ 52 × 0.3 ≈ 16 decimal digits of precision</a:t>
            </a:r>
          </a:p>
        </p:txBody>
      </p:sp>
      <p:sp>
        <p:nvSpPr>
          <p:cNvPr id="102404"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97E515BA-C787-4979-A88B-78741BEBFBC9}" type="slidenum">
              <a:rPr lang="zh-TW" altLang="en-US" sz="1400" smtClean="0">
                <a:latin typeface="Arial" pitchFamily="34" charset="0"/>
              </a:rPr>
              <a:pPr/>
              <a:t>94</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742950" y="41275"/>
            <a:ext cx="8420100" cy="901700"/>
          </a:xfrm>
        </p:spPr>
        <p:txBody>
          <a:bodyPr/>
          <a:lstStyle/>
          <a:p>
            <a:r>
              <a:rPr lang="en-US" altLang="zh-TW" sz="5000" smtClean="0"/>
              <a:t>Zero and Special Numbers</a:t>
            </a:r>
          </a:p>
        </p:txBody>
      </p:sp>
      <p:sp>
        <p:nvSpPr>
          <p:cNvPr id="103427" name="Rectangle 3"/>
          <p:cNvSpPr>
            <a:spLocks noGrp="1" noChangeArrowheads="1"/>
          </p:cNvSpPr>
          <p:nvPr>
            <p:ph type="body" idx="1"/>
          </p:nvPr>
        </p:nvSpPr>
        <p:spPr/>
        <p:txBody>
          <a:bodyPr/>
          <a:lstStyle/>
          <a:p>
            <a:r>
              <a:rPr lang="en-US" altLang="zh-TW" smtClean="0"/>
              <a:t>What have we defined so far? (single precision)</a:t>
            </a:r>
          </a:p>
          <a:p>
            <a:endParaRPr lang="en-US" altLang="zh-TW" smtClean="0"/>
          </a:p>
          <a:p>
            <a:pPr lvl="1">
              <a:buFont typeface="Wingdings" pitchFamily="2" charset="2"/>
              <a:buNone/>
            </a:pPr>
            <a:r>
              <a:rPr lang="en-US" altLang="zh-TW" u="sng" smtClean="0"/>
              <a:t>Exponent</a:t>
            </a:r>
            <a:r>
              <a:rPr lang="en-US" altLang="zh-TW" smtClean="0"/>
              <a:t>		</a:t>
            </a:r>
            <a:r>
              <a:rPr lang="en-US" altLang="zh-TW" u="sng" smtClean="0"/>
              <a:t>Significand</a:t>
            </a:r>
            <a:r>
              <a:rPr lang="en-US" altLang="zh-TW" smtClean="0"/>
              <a:t>		</a:t>
            </a:r>
            <a:r>
              <a:rPr lang="en-US" altLang="zh-TW" u="sng" smtClean="0"/>
              <a:t>Object</a:t>
            </a:r>
            <a:endParaRPr lang="en-US" altLang="zh-TW" smtClean="0">
              <a:solidFill>
                <a:schemeClr val="accent1"/>
              </a:solidFill>
            </a:endParaRPr>
          </a:p>
          <a:p>
            <a:pPr lvl="1">
              <a:buFont typeface="Wingdings" pitchFamily="2" charset="2"/>
              <a:buNone/>
            </a:pPr>
            <a:r>
              <a:rPr lang="en-US" altLang="zh-TW" smtClean="0">
                <a:solidFill>
                  <a:schemeClr val="accent1"/>
                </a:solidFill>
              </a:rPr>
              <a:t>0	</a:t>
            </a:r>
            <a:r>
              <a:rPr lang="en-US" altLang="zh-TW" smtClean="0"/>
              <a:t>			</a:t>
            </a:r>
            <a:r>
              <a:rPr lang="en-US" altLang="zh-TW" smtClean="0">
                <a:solidFill>
                  <a:schemeClr val="accent1"/>
                </a:solidFill>
              </a:rPr>
              <a:t>0</a:t>
            </a:r>
            <a:r>
              <a:rPr lang="en-US" altLang="zh-TW" smtClean="0"/>
              <a:t>			</a:t>
            </a:r>
            <a:r>
              <a:rPr lang="en-US" altLang="zh-TW" u="sng" smtClean="0">
                <a:solidFill>
                  <a:schemeClr val="accent1"/>
                </a:solidFill>
              </a:rPr>
              <a:t>???</a:t>
            </a:r>
            <a:r>
              <a:rPr lang="en-US" altLang="zh-TW" smtClean="0"/>
              <a:t> </a:t>
            </a:r>
          </a:p>
          <a:p>
            <a:pPr lvl="1">
              <a:buFont typeface="Wingdings" pitchFamily="2" charset="2"/>
              <a:buNone/>
            </a:pPr>
            <a:r>
              <a:rPr lang="en-US" altLang="zh-TW" smtClean="0">
                <a:solidFill>
                  <a:schemeClr val="accent1"/>
                </a:solidFill>
              </a:rPr>
              <a:t>0</a:t>
            </a:r>
            <a:r>
              <a:rPr lang="en-US" altLang="zh-TW" smtClean="0"/>
              <a:t>				</a:t>
            </a:r>
            <a:r>
              <a:rPr lang="en-US" altLang="zh-TW" smtClean="0">
                <a:solidFill>
                  <a:schemeClr val="accent1"/>
                </a:solidFill>
              </a:rPr>
              <a:t>nonzero		</a:t>
            </a:r>
            <a:r>
              <a:rPr lang="en-US" altLang="zh-TW" u="sng" smtClean="0">
                <a:solidFill>
                  <a:schemeClr val="accent1"/>
                </a:solidFill>
              </a:rPr>
              <a:t>???</a:t>
            </a:r>
            <a:endParaRPr lang="en-US" altLang="zh-TW" smtClean="0"/>
          </a:p>
          <a:p>
            <a:pPr lvl="1">
              <a:buFont typeface="Wingdings" pitchFamily="2" charset="2"/>
              <a:buNone/>
            </a:pPr>
            <a:r>
              <a:rPr lang="en-US" altLang="zh-TW" smtClean="0"/>
              <a:t>1-254		anything		+/- floating-point</a:t>
            </a:r>
          </a:p>
          <a:p>
            <a:pPr lvl="1">
              <a:buFont typeface="Wingdings" pitchFamily="2" charset="2"/>
              <a:buNone/>
            </a:pPr>
            <a:r>
              <a:rPr lang="en-US" altLang="zh-TW" smtClean="0">
                <a:solidFill>
                  <a:schemeClr val="accent1"/>
                </a:solidFill>
              </a:rPr>
              <a:t>255</a:t>
            </a:r>
            <a:r>
              <a:rPr lang="en-US" altLang="zh-TW" smtClean="0"/>
              <a:t>		</a:t>
            </a:r>
            <a:r>
              <a:rPr lang="en-US" altLang="zh-TW" smtClean="0">
                <a:solidFill>
                  <a:schemeClr val="accent1"/>
                </a:solidFill>
              </a:rPr>
              <a:t>0</a:t>
            </a:r>
            <a:r>
              <a:rPr lang="en-US" altLang="zh-TW" smtClean="0"/>
              <a:t>			</a:t>
            </a:r>
            <a:r>
              <a:rPr lang="en-US" altLang="zh-TW" u="sng" smtClean="0">
                <a:solidFill>
                  <a:schemeClr val="accent1"/>
                </a:solidFill>
              </a:rPr>
              <a:t>???</a:t>
            </a:r>
            <a:endParaRPr lang="en-US" altLang="zh-TW" smtClean="0"/>
          </a:p>
          <a:p>
            <a:pPr lvl="1">
              <a:buFont typeface="Wingdings" pitchFamily="2" charset="2"/>
              <a:buNone/>
            </a:pPr>
            <a:r>
              <a:rPr lang="en-US" altLang="zh-TW" smtClean="0">
                <a:solidFill>
                  <a:schemeClr val="accent1"/>
                </a:solidFill>
              </a:rPr>
              <a:t>255</a:t>
            </a:r>
            <a:r>
              <a:rPr lang="en-US" altLang="zh-TW" smtClean="0"/>
              <a:t>		</a:t>
            </a:r>
            <a:r>
              <a:rPr lang="en-US" altLang="zh-TW" smtClean="0">
                <a:solidFill>
                  <a:schemeClr val="accent1"/>
                </a:solidFill>
              </a:rPr>
              <a:t>nonzero		</a:t>
            </a:r>
            <a:r>
              <a:rPr lang="en-US" altLang="zh-TW" u="sng" smtClean="0">
                <a:solidFill>
                  <a:schemeClr val="accent1"/>
                </a:solidFill>
              </a:rPr>
              <a:t>???</a:t>
            </a:r>
          </a:p>
        </p:txBody>
      </p:sp>
      <p:sp>
        <p:nvSpPr>
          <p:cNvPr id="103428" name="Text Box 4"/>
          <p:cNvSpPr txBox="1">
            <a:spLocks noChangeArrowheads="1"/>
          </p:cNvSpPr>
          <p:nvPr/>
        </p:nvSpPr>
        <p:spPr bwMode="auto">
          <a:xfrm>
            <a:off x="7516813" y="4419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endParaRPr lang="en-US" altLang="zh-TW" b="1"/>
          </a:p>
        </p:txBody>
      </p:sp>
      <p:sp>
        <p:nvSpPr>
          <p:cNvPr id="103429"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A0A65D70-BB97-43E3-8E93-7BDA87C319E2}" type="slidenum">
              <a:rPr lang="zh-TW" altLang="en-US" sz="1400" smtClean="0">
                <a:latin typeface="Arial" pitchFamily="34" charset="0"/>
              </a:rPr>
              <a:pPr/>
              <a:t>95</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742950" y="41275"/>
            <a:ext cx="8420100" cy="901700"/>
          </a:xfrm>
        </p:spPr>
        <p:txBody>
          <a:bodyPr/>
          <a:lstStyle/>
          <a:p>
            <a:r>
              <a:rPr lang="en-US" altLang="zh-TW" sz="5000" smtClean="0">
                <a:solidFill>
                  <a:srgbClr val="FFFFFF"/>
                </a:solidFill>
              </a:rPr>
              <a:t>Zero and Special Numbers</a:t>
            </a:r>
          </a:p>
        </p:txBody>
      </p:sp>
      <p:sp>
        <p:nvSpPr>
          <p:cNvPr id="104451" name="Rectangle 3"/>
          <p:cNvSpPr>
            <a:spLocks noGrp="1" noChangeArrowheads="1"/>
          </p:cNvSpPr>
          <p:nvPr>
            <p:ph type="body" idx="4294967295"/>
          </p:nvPr>
        </p:nvSpPr>
        <p:spPr/>
        <p:txBody>
          <a:bodyPr/>
          <a:lstStyle/>
          <a:p>
            <a:r>
              <a:rPr lang="en-US" altLang="zh-TW" smtClean="0"/>
              <a:t>What have we defined so far? (single precision)</a:t>
            </a:r>
          </a:p>
          <a:p>
            <a:endParaRPr lang="en-US" altLang="zh-TW" smtClean="0"/>
          </a:p>
          <a:p>
            <a:pPr lvl="1">
              <a:buFont typeface="Wingdings" pitchFamily="2" charset="2"/>
              <a:buNone/>
            </a:pPr>
            <a:r>
              <a:rPr lang="en-US" altLang="zh-TW" u="sng" smtClean="0"/>
              <a:t>Exponent</a:t>
            </a:r>
            <a:r>
              <a:rPr lang="en-US" altLang="zh-TW" smtClean="0"/>
              <a:t>		</a:t>
            </a:r>
            <a:r>
              <a:rPr lang="en-US" altLang="zh-TW" u="sng" smtClean="0"/>
              <a:t>Significand</a:t>
            </a:r>
            <a:r>
              <a:rPr lang="en-US" altLang="zh-TW" smtClean="0"/>
              <a:t>		</a:t>
            </a:r>
            <a:r>
              <a:rPr lang="en-US" altLang="zh-TW" u="sng" smtClean="0"/>
              <a:t>Object</a:t>
            </a:r>
            <a:endParaRPr lang="en-US" altLang="zh-TW" smtClean="0">
              <a:solidFill>
                <a:schemeClr val="accent1"/>
              </a:solidFill>
            </a:endParaRPr>
          </a:p>
          <a:p>
            <a:pPr lvl="1">
              <a:buFont typeface="Wingdings" pitchFamily="2" charset="2"/>
              <a:buNone/>
            </a:pPr>
            <a:r>
              <a:rPr lang="en-US" altLang="zh-TW" smtClean="0">
                <a:solidFill>
                  <a:schemeClr val="folHlink"/>
                </a:solidFill>
              </a:rPr>
              <a:t>0				0			</a:t>
            </a:r>
            <a:r>
              <a:rPr lang="en-US" altLang="zh-TW" u="sng" smtClean="0">
                <a:solidFill>
                  <a:schemeClr val="folHlink"/>
                </a:solidFill>
              </a:rPr>
              <a:t>???</a:t>
            </a:r>
            <a:r>
              <a:rPr lang="en-US" altLang="zh-TW" smtClean="0"/>
              <a:t> </a:t>
            </a:r>
          </a:p>
          <a:p>
            <a:pPr lvl="1">
              <a:buFont typeface="Wingdings" pitchFamily="2" charset="2"/>
              <a:buNone/>
            </a:pPr>
            <a:r>
              <a:rPr lang="en-US" altLang="zh-TW" smtClean="0">
                <a:solidFill>
                  <a:schemeClr val="accent1"/>
                </a:solidFill>
              </a:rPr>
              <a:t>0</a:t>
            </a:r>
            <a:r>
              <a:rPr lang="en-US" altLang="zh-TW" smtClean="0"/>
              <a:t>				</a:t>
            </a:r>
            <a:r>
              <a:rPr lang="en-US" altLang="zh-TW" smtClean="0">
                <a:solidFill>
                  <a:schemeClr val="accent1"/>
                </a:solidFill>
              </a:rPr>
              <a:t>nonzero		</a:t>
            </a:r>
            <a:r>
              <a:rPr lang="en-US" altLang="zh-TW" u="sng" smtClean="0">
                <a:solidFill>
                  <a:schemeClr val="accent1"/>
                </a:solidFill>
              </a:rPr>
              <a:t>???</a:t>
            </a:r>
            <a:endParaRPr lang="en-US" altLang="zh-TW" smtClean="0"/>
          </a:p>
          <a:p>
            <a:pPr lvl="1">
              <a:buFont typeface="Wingdings" pitchFamily="2" charset="2"/>
              <a:buNone/>
            </a:pPr>
            <a:r>
              <a:rPr lang="en-US" altLang="zh-TW" smtClean="0"/>
              <a:t>1-254		anything		+/- floating-point</a:t>
            </a:r>
          </a:p>
          <a:p>
            <a:pPr lvl="1">
              <a:buFont typeface="Wingdings" pitchFamily="2" charset="2"/>
              <a:buNone/>
            </a:pPr>
            <a:r>
              <a:rPr lang="en-US" altLang="zh-TW" smtClean="0">
                <a:solidFill>
                  <a:schemeClr val="accent1"/>
                </a:solidFill>
              </a:rPr>
              <a:t>255</a:t>
            </a:r>
            <a:r>
              <a:rPr lang="en-US" altLang="zh-TW" smtClean="0"/>
              <a:t>		</a:t>
            </a:r>
            <a:r>
              <a:rPr lang="en-US" altLang="zh-TW" smtClean="0">
                <a:solidFill>
                  <a:schemeClr val="accent1"/>
                </a:solidFill>
              </a:rPr>
              <a:t>0</a:t>
            </a:r>
            <a:r>
              <a:rPr lang="en-US" altLang="zh-TW" smtClean="0"/>
              <a:t>			</a:t>
            </a:r>
            <a:r>
              <a:rPr lang="en-US" altLang="zh-TW" u="sng" smtClean="0">
                <a:solidFill>
                  <a:schemeClr val="accent1"/>
                </a:solidFill>
              </a:rPr>
              <a:t>???</a:t>
            </a:r>
            <a:endParaRPr lang="en-US" altLang="zh-TW" smtClean="0"/>
          </a:p>
          <a:p>
            <a:pPr lvl="1">
              <a:buFont typeface="Wingdings" pitchFamily="2" charset="2"/>
              <a:buNone/>
            </a:pPr>
            <a:r>
              <a:rPr lang="en-US" altLang="zh-TW" smtClean="0">
                <a:solidFill>
                  <a:schemeClr val="accent1"/>
                </a:solidFill>
              </a:rPr>
              <a:t>255</a:t>
            </a:r>
            <a:r>
              <a:rPr lang="en-US" altLang="zh-TW" smtClean="0"/>
              <a:t>		</a:t>
            </a:r>
            <a:r>
              <a:rPr lang="en-US" altLang="zh-TW" smtClean="0">
                <a:solidFill>
                  <a:schemeClr val="accent1"/>
                </a:solidFill>
              </a:rPr>
              <a:t>nonzero		</a:t>
            </a:r>
            <a:r>
              <a:rPr lang="en-US" altLang="zh-TW" u="sng" smtClean="0">
                <a:solidFill>
                  <a:schemeClr val="accent1"/>
                </a:solidFill>
              </a:rPr>
              <a:t>???</a:t>
            </a:r>
          </a:p>
        </p:txBody>
      </p:sp>
      <p:sp>
        <p:nvSpPr>
          <p:cNvPr id="104452" name="Text Box 4"/>
          <p:cNvSpPr txBox="1">
            <a:spLocks noChangeArrowheads="1"/>
          </p:cNvSpPr>
          <p:nvPr/>
        </p:nvSpPr>
        <p:spPr bwMode="auto">
          <a:xfrm>
            <a:off x="7516813" y="4419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endParaRPr lang="en-US" altLang="zh-TW" b="1"/>
          </a:p>
        </p:txBody>
      </p:sp>
      <p:sp>
        <p:nvSpPr>
          <p:cNvPr id="104453"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68B01934-E965-47C5-AF34-3C8DCC0E9E0D}" type="slidenum">
              <a:rPr lang="zh-TW" altLang="en-US" sz="1400">
                <a:latin typeface="Arial" pitchFamily="34" charset="0"/>
              </a:rPr>
              <a:pPr algn="r"/>
              <a:t>96</a:t>
            </a:fld>
            <a:endParaRPr lang="zh-TW" altLang="zh-TW" sz="1400">
              <a:latin typeface="Arial"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742950" y="41275"/>
            <a:ext cx="8420100" cy="901700"/>
          </a:xfrm>
        </p:spPr>
        <p:txBody>
          <a:bodyPr/>
          <a:lstStyle/>
          <a:p>
            <a:r>
              <a:rPr lang="en-US" altLang="zh-TW" sz="5000" smtClean="0"/>
              <a:t>Representation for 0</a:t>
            </a:r>
          </a:p>
        </p:txBody>
      </p:sp>
      <p:sp>
        <p:nvSpPr>
          <p:cNvPr id="105475" name="Rectangle 3"/>
          <p:cNvSpPr>
            <a:spLocks noGrp="1" noChangeArrowheads="1"/>
          </p:cNvSpPr>
          <p:nvPr>
            <p:ph type="body" idx="1"/>
          </p:nvPr>
        </p:nvSpPr>
        <p:spPr/>
        <p:txBody>
          <a:bodyPr/>
          <a:lstStyle/>
          <a:p>
            <a:r>
              <a:rPr lang="en-US" altLang="zh-TW" smtClean="0"/>
              <a:t>Represent 0?</a:t>
            </a:r>
          </a:p>
          <a:p>
            <a:pPr lvl="1"/>
            <a:r>
              <a:rPr lang="en-US" altLang="zh-TW" smtClean="0"/>
              <a:t>exponent all zeroes</a:t>
            </a:r>
          </a:p>
          <a:p>
            <a:pPr lvl="1"/>
            <a:r>
              <a:rPr lang="en-US" altLang="zh-TW" smtClean="0"/>
              <a:t>significand all zeroes too</a:t>
            </a:r>
          </a:p>
          <a:p>
            <a:pPr lvl="1"/>
            <a:r>
              <a:rPr lang="en-US" altLang="zh-TW" smtClean="0"/>
              <a:t>What about sign?</a:t>
            </a:r>
          </a:p>
          <a:p>
            <a:pPr lvl="1"/>
            <a:r>
              <a:rPr lang="en-US" altLang="zh-TW" sz="2000" smtClean="0">
                <a:latin typeface="Courier New" pitchFamily="49" charset="0"/>
              </a:rPr>
              <a:t>+0: 0 00000000 00000000000000000000000</a:t>
            </a:r>
          </a:p>
          <a:p>
            <a:pPr lvl="1"/>
            <a:r>
              <a:rPr lang="en-US" altLang="zh-TW" sz="2000" smtClean="0">
                <a:latin typeface="Courier New" pitchFamily="49" charset="0"/>
              </a:rPr>
              <a:t>-0: 1 00000000 00000000000000000000000</a:t>
            </a:r>
            <a:endParaRPr lang="en-US" altLang="zh-TW" smtClean="0"/>
          </a:p>
          <a:p>
            <a:endParaRPr lang="en-US" altLang="zh-TW" smtClean="0"/>
          </a:p>
        </p:txBody>
      </p:sp>
      <p:sp>
        <p:nvSpPr>
          <p:cNvPr id="105476"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F8008798-97B9-4643-9436-36177FF42951}" type="slidenum">
              <a:rPr lang="zh-TW" altLang="en-US" sz="1400" smtClean="0">
                <a:latin typeface="Arial" pitchFamily="34" charset="0"/>
              </a:rPr>
              <a:pPr/>
              <a:t>97</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42950" y="41275"/>
            <a:ext cx="8420100" cy="901700"/>
          </a:xfrm>
        </p:spPr>
        <p:txBody>
          <a:bodyPr/>
          <a:lstStyle/>
          <a:p>
            <a:r>
              <a:rPr lang="en-US" altLang="zh-TW" sz="5000" smtClean="0"/>
              <a:t>Special Numbers</a:t>
            </a:r>
          </a:p>
        </p:txBody>
      </p:sp>
      <p:sp>
        <p:nvSpPr>
          <p:cNvPr id="106499" name="Rectangle 3"/>
          <p:cNvSpPr>
            <a:spLocks noGrp="1" noChangeArrowheads="1"/>
          </p:cNvSpPr>
          <p:nvPr>
            <p:ph type="body" idx="1"/>
          </p:nvPr>
        </p:nvSpPr>
        <p:spPr/>
        <p:txBody>
          <a:bodyPr/>
          <a:lstStyle/>
          <a:p>
            <a:r>
              <a:rPr lang="en-US" altLang="zh-TW" smtClean="0"/>
              <a:t>What have we defined so far? (single precision)</a:t>
            </a:r>
          </a:p>
          <a:p>
            <a:endParaRPr lang="en-US" altLang="zh-TW" smtClean="0"/>
          </a:p>
          <a:p>
            <a:pPr lvl="1">
              <a:buFont typeface="Wingdings" pitchFamily="2" charset="2"/>
              <a:buNone/>
            </a:pPr>
            <a:r>
              <a:rPr lang="en-US" altLang="zh-TW" u="sng" smtClean="0"/>
              <a:t>Exponent</a:t>
            </a:r>
            <a:r>
              <a:rPr lang="en-US" altLang="zh-TW" smtClean="0"/>
              <a:t>		</a:t>
            </a:r>
            <a:r>
              <a:rPr lang="en-US" altLang="zh-TW" u="sng" smtClean="0"/>
              <a:t>Significand</a:t>
            </a:r>
            <a:r>
              <a:rPr lang="en-US" altLang="zh-TW" smtClean="0"/>
              <a:t>		</a:t>
            </a:r>
            <a:r>
              <a:rPr lang="en-US" altLang="zh-TW" u="sng" smtClean="0"/>
              <a:t>Object</a:t>
            </a:r>
            <a:endParaRPr lang="en-US" altLang="zh-TW" smtClean="0"/>
          </a:p>
          <a:p>
            <a:pPr lvl="1">
              <a:buFont typeface="Wingdings" pitchFamily="2" charset="2"/>
              <a:buNone/>
            </a:pPr>
            <a:r>
              <a:rPr lang="en-US" altLang="zh-TW" smtClean="0"/>
              <a:t>0				0			0</a:t>
            </a:r>
          </a:p>
          <a:p>
            <a:pPr lvl="1">
              <a:buFont typeface="Wingdings" pitchFamily="2" charset="2"/>
              <a:buNone/>
            </a:pPr>
            <a:r>
              <a:rPr lang="en-US" altLang="zh-TW" smtClean="0">
                <a:solidFill>
                  <a:schemeClr val="folHlink"/>
                </a:solidFill>
              </a:rPr>
              <a:t>0				nonzero		</a:t>
            </a:r>
            <a:r>
              <a:rPr lang="en-US" altLang="zh-TW" u="sng" smtClean="0">
                <a:solidFill>
                  <a:schemeClr val="folHlink"/>
                </a:solidFill>
              </a:rPr>
              <a:t>???</a:t>
            </a:r>
            <a:endParaRPr lang="en-US" altLang="zh-TW" smtClean="0">
              <a:solidFill>
                <a:schemeClr val="folHlink"/>
              </a:solidFill>
            </a:endParaRPr>
          </a:p>
          <a:p>
            <a:pPr lvl="1">
              <a:buFont typeface="Wingdings" pitchFamily="2" charset="2"/>
              <a:buNone/>
            </a:pPr>
            <a:r>
              <a:rPr lang="en-US" altLang="zh-TW" smtClean="0"/>
              <a:t>1-254		anything		+/- floating-point</a:t>
            </a:r>
          </a:p>
          <a:p>
            <a:pPr lvl="1">
              <a:buFont typeface="Wingdings" pitchFamily="2" charset="2"/>
              <a:buNone/>
            </a:pPr>
            <a:r>
              <a:rPr lang="en-US" altLang="zh-TW" smtClean="0">
                <a:solidFill>
                  <a:schemeClr val="accent1"/>
                </a:solidFill>
              </a:rPr>
              <a:t>255</a:t>
            </a:r>
            <a:r>
              <a:rPr lang="en-US" altLang="zh-TW" smtClean="0"/>
              <a:t>		</a:t>
            </a:r>
            <a:r>
              <a:rPr lang="en-US" altLang="zh-TW" smtClean="0">
                <a:solidFill>
                  <a:schemeClr val="accent1"/>
                </a:solidFill>
              </a:rPr>
              <a:t>0</a:t>
            </a:r>
            <a:r>
              <a:rPr lang="en-US" altLang="zh-TW" smtClean="0"/>
              <a:t>			</a:t>
            </a:r>
            <a:r>
              <a:rPr lang="en-US" altLang="zh-TW" u="sng" smtClean="0">
                <a:solidFill>
                  <a:schemeClr val="accent1"/>
                </a:solidFill>
              </a:rPr>
              <a:t>???</a:t>
            </a:r>
            <a:endParaRPr lang="en-US" altLang="zh-TW" smtClean="0"/>
          </a:p>
          <a:p>
            <a:pPr lvl="1">
              <a:buFont typeface="Wingdings" pitchFamily="2" charset="2"/>
              <a:buNone/>
            </a:pPr>
            <a:r>
              <a:rPr lang="en-US" altLang="zh-TW" smtClean="0">
                <a:solidFill>
                  <a:schemeClr val="accent1"/>
                </a:solidFill>
              </a:rPr>
              <a:t>255</a:t>
            </a:r>
            <a:r>
              <a:rPr lang="en-US" altLang="zh-TW" smtClean="0"/>
              <a:t>		</a:t>
            </a:r>
            <a:r>
              <a:rPr lang="en-US" altLang="zh-TW" smtClean="0">
                <a:solidFill>
                  <a:schemeClr val="accent1"/>
                </a:solidFill>
              </a:rPr>
              <a:t>nonzero		</a:t>
            </a:r>
            <a:r>
              <a:rPr lang="en-US" altLang="zh-TW" u="sng" smtClean="0">
                <a:solidFill>
                  <a:schemeClr val="accent1"/>
                </a:solidFill>
              </a:rPr>
              <a:t>???</a:t>
            </a:r>
            <a:endParaRPr lang="en-US" altLang="zh-TW" smtClean="0"/>
          </a:p>
          <a:p>
            <a:endParaRPr lang="en-US" altLang="zh-TW" smtClean="0"/>
          </a:p>
          <a:p>
            <a:r>
              <a:rPr lang="en-US" altLang="zh-TW" smtClean="0"/>
              <a:t>Range:</a:t>
            </a:r>
          </a:p>
          <a:p>
            <a:pPr lvl="1">
              <a:buFont typeface="Wingdings" pitchFamily="2" charset="2"/>
              <a:buNone/>
            </a:pPr>
            <a:r>
              <a:rPr lang="en-US" altLang="zh-TW" smtClean="0"/>
              <a:t>1.0 </a:t>
            </a:r>
            <a:r>
              <a:rPr lang="en-US" altLang="zh-TW" smtClean="0">
                <a:sym typeface="Symbol" pitchFamily="18" charset="2"/>
              </a:rPr>
              <a:t> 2</a:t>
            </a:r>
            <a:r>
              <a:rPr lang="en-US" altLang="zh-TW" baseline="30000" smtClean="0">
                <a:sym typeface="Symbol" pitchFamily="18" charset="2"/>
              </a:rPr>
              <a:t>-126 </a:t>
            </a:r>
            <a:r>
              <a:rPr lang="en-US" altLang="zh-TW" smtClean="0">
                <a:sym typeface="Symbol" pitchFamily="18" charset="2"/>
              </a:rPr>
              <a:t> 1.8  10</a:t>
            </a:r>
            <a:r>
              <a:rPr lang="en-US" altLang="zh-TW" baseline="30000" smtClean="0">
                <a:sym typeface="Symbol" pitchFamily="18" charset="2"/>
              </a:rPr>
              <a:t>-38</a:t>
            </a:r>
            <a:br>
              <a:rPr lang="en-US" altLang="zh-TW" baseline="30000" smtClean="0">
                <a:sym typeface="Symbol" pitchFamily="18" charset="2"/>
              </a:rPr>
            </a:br>
            <a:r>
              <a:rPr lang="en-US" altLang="zh-TW" smtClean="0"/>
              <a:t>What if result too small? (&gt;0, &lt; 1.8x10</a:t>
            </a:r>
            <a:r>
              <a:rPr lang="en-US" altLang="zh-TW" baseline="30000" smtClean="0"/>
              <a:t>-38</a:t>
            </a:r>
            <a:r>
              <a:rPr lang="en-US" altLang="zh-TW" smtClean="0"/>
              <a:t> =&gt; </a:t>
            </a:r>
            <a:r>
              <a:rPr lang="en-US" altLang="zh-TW" u="sng" smtClean="0">
                <a:solidFill>
                  <a:schemeClr val="accent1"/>
                </a:solidFill>
              </a:rPr>
              <a:t>Underflow!</a:t>
            </a:r>
            <a:r>
              <a:rPr lang="en-US" altLang="zh-TW" smtClean="0"/>
              <a:t>)</a:t>
            </a:r>
            <a:endParaRPr lang="en-US" altLang="zh-TW" smtClean="0">
              <a:sym typeface="Symbol" pitchFamily="18" charset="2"/>
            </a:endParaRPr>
          </a:p>
          <a:p>
            <a:pPr lvl="1">
              <a:buFont typeface="Wingdings" pitchFamily="2" charset="2"/>
              <a:buNone/>
            </a:pPr>
            <a:r>
              <a:rPr lang="en-US" altLang="zh-TW" smtClean="0">
                <a:sym typeface="Symbol" pitchFamily="18" charset="2"/>
              </a:rPr>
              <a:t>(2 – 2</a:t>
            </a:r>
            <a:r>
              <a:rPr lang="en-US" altLang="zh-TW" baseline="30000" smtClean="0">
                <a:sym typeface="Symbol" pitchFamily="18" charset="2"/>
              </a:rPr>
              <a:t>-23</a:t>
            </a:r>
            <a:r>
              <a:rPr lang="en-US" altLang="zh-TW" smtClean="0">
                <a:sym typeface="Symbol" pitchFamily="18" charset="2"/>
              </a:rPr>
              <a:t>)  2</a:t>
            </a:r>
            <a:r>
              <a:rPr lang="en-US" altLang="zh-TW" baseline="30000" smtClean="0">
                <a:sym typeface="Symbol" pitchFamily="18" charset="2"/>
              </a:rPr>
              <a:t>127</a:t>
            </a:r>
            <a:r>
              <a:rPr lang="en-US" altLang="zh-TW" smtClean="0">
                <a:sym typeface="Symbol" pitchFamily="18" charset="2"/>
              </a:rPr>
              <a:t>  3.4  10</a:t>
            </a:r>
            <a:r>
              <a:rPr lang="en-US" altLang="zh-TW" baseline="30000" smtClean="0">
                <a:sym typeface="Symbol" pitchFamily="18" charset="2"/>
              </a:rPr>
              <a:t>38</a:t>
            </a:r>
            <a:br>
              <a:rPr lang="en-US" altLang="zh-TW" baseline="30000" smtClean="0">
                <a:sym typeface="Symbol" pitchFamily="18" charset="2"/>
              </a:rPr>
            </a:br>
            <a:r>
              <a:rPr lang="en-US" altLang="zh-TW" smtClean="0"/>
              <a:t>What if result too large? (&gt; 3.4x10</a:t>
            </a:r>
            <a:r>
              <a:rPr lang="en-US" altLang="zh-TW" baseline="30000" smtClean="0"/>
              <a:t>38</a:t>
            </a:r>
            <a:r>
              <a:rPr lang="en-US" altLang="zh-TW" smtClean="0"/>
              <a:t> =&gt; </a:t>
            </a:r>
            <a:r>
              <a:rPr lang="en-US" altLang="zh-TW" u="sng" smtClean="0">
                <a:solidFill>
                  <a:schemeClr val="accent1"/>
                </a:solidFill>
              </a:rPr>
              <a:t>Overflow!</a:t>
            </a:r>
            <a:r>
              <a:rPr lang="en-US" altLang="zh-TW" smtClean="0"/>
              <a:t>)</a:t>
            </a:r>
          </a:p>
        </p:txBody>
      </p:sp>
      <p:sp>
        <p:nvSpPr>
          <p:cNvPr id="106500" name="投影片編號版面配置區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fld id="{8329EC5F-374E-4D79-9FEB-AF3BB2A06DB9}" type="slidenum">
              <a:rPr lang="zh-TW" altLang="en-US" sz="1400" smtClean="0">
                <a:latin typeface="Arial" pitchFamily="34" charset="0"/>
              </a:rPr>
              <a:pPr/>
              <a:t>98</a:t>
            </a:fld>
            <a:endParaRPr lang="zh-TW" altLang="zh-TW" sz="1400" smtClean="0">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BIBIZ">
  <a:themeElements>
    <a:clrScheme name="">
      <a:dk1>
        <a:srgbClr val="000000"/>
      </a:dk1>
      <a:lt1>
        <a:srgbClr val="BAC8F1"/>
      </a:lt1>
      <a:dk2>
        <a:srgbClr val="000000"/>
      </a:dk2>
      <a:lt2>
        <a:srgbClr val="000092"/>
      </a:lt2>
      <a:accent1>
        <a:srgbClr val="FF0000"/>
      </a:accent1>
      <a:accent2>
        <a:srgbClr val="FF00FF"/>
      </a:accent2>
      <a:accent3>
        <a:srgbClr val="D9E0F7"/>
      </a:accent3>
      <a:accent4>
        <a:srgbClr val="000000"/>
      </a:accent4>
      <a:accent5>
        <a:srgbClr val="FFAAAA"/>
      </a:accent5>
      <a:accent6>
        <a:srgbClr val="E700E7"/>
      </a:accent6>
      <a:hlink>
        <a:srgbClr val="00FF00"/>
      </a:hlink>
      <a:folHlink>
        <a:srgbClr val="0000FF"/>
      </a:folHlink>
    </a:clrScheme>
    <a:fontScheme name="WBIBIZ">
      <a:majorFont>
        <a:latin typeface="Comic Sans MS"/>
        <a:ea typeface="標楷體"/>
        <a:cs typeface=""/>
      </a:majorFont>
      <a:minorFont>
        <a:latin typeface="Century Gothic"/>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WBIBIZ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BIBIZ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BIBIZ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BIBIZ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BIBIZ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BIBIZ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BIBIZ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C:\Projects\WBIBIZ.PPT</Template>
  <TotalTime>8790364</TotalTime>
  <Pages>41</Pages>
  <Words>7411</Words>
  <Application>Microsoft Office PowerPoint</Application>
  <PresentationFormat>A4 紙張 (210x297 公釐)</PresentationFormat>
  <Paragraphs>2066</Paragraphs>
  <Slides>119</Slides>
  <Notes>91</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119</vt:i4>
      </vt:variant>
    </vt:vector>
  </HeadingPairs>
  <TitlesOfParts>
    <vt:vector size="121" baseType="lpstr">
      <vt:lpstr>WBIBIZ</vt:lpstr>
      <vt:lpstr>Worksheet</vt:lpstr>
      <vt:lpstr>Computer Arithmetic</vt:lpstr>
      <vt:lpstr>Outline</vt:lpstr>
      <vt:lpstr>Problem: Designing MIPS ALU</vt:lpstr>
      <vt:lpstr>Functional Specification</vt:lpstr>
      <vt:lpstr>Functional Specification</vt:lpstr>
      <vt:lpstr>A Bit-slice ALU</vt:lpstr>
      <vt:lpstr>A 1-bit ALU</vt:lpstr>
      <vt:lpstr>Functional Specification</vt:lpstr>
      <vt:lpstr>A 4-bit ALU</vt:lpstr>
      <vt:lpstr>How about Subtraction?</vt:lpstr>
      <vt:lpstr>Revised Diagram</vt:lpstr>
      <vt:lpstr>Functional Specification</vt:lpstr>
      <vt:lpstr>R-Format Instructions (1/2)</vt:lpstr>
      <vt:lpstr>Nor Operation</vt:lpstr>
      <vt:lpstr>Functional Specification</vt:lpstr>
      <vt:lpstr>Outline</vt:lpstr>
      <vt:lpstr>Functional Specification</vt:lpstr>
      <vt:lpstr>Set on Less Than (I)</vt:lpstr>
      <vt:lpstr>Set on Less Than (II)</vt:lpstr>
      <vt:lpstr>Set on Less Than (III)</vt:lpstr>
      <vt:lpstr>A Ripple Carry Adder and Set on Less Than</vt:lpstr>
      <vt:lpstr>Functional Specification</vt:lpstr>
      <vt:lpstr>Overflow</vt:lpstr>
      <vt:lpstr>Overflow Detection</vt:lpstr>
      <vt:lpstr>Overflow Detection Logic</vt:lpstr>
      <vt:lpstr>Dealing with Overflow</vt:lpstr>
      <vt:lpstr>Zero Detection Logic</vt:lpstr>
      <vt:lpstr>Problems with Ripple Carry Adder</vt:lpstr>
      <vt:lpstr>Outline</vt:lpstr>
      <vt:lpstr>Carry Look-ahead: Theory (I) (Appendix C)</vt:lpstr>
      <vt:lpstr>Carry Look-ahead: Theory (II)</vt:lpstr>
      <vt:lpstr>A Plumbing Analogy for Carry Loo-kahead  (1, 2, 4 bits)</vt:lpstr>
      <vt:lpstr>Common Carry Look-ahead Adder</vt:lpstr>
      <vt:lpstr>Cascaded Carry Look-ahead</vt:lpstr>
      <vt:lpstr>Example: Carry Look-ahead Unit</vt:lpstr>
      <vt:lpstr>Example: Cascaded Carry Look-ahead</vt:lpstr>
      <vt:lpstr>Outline</vt:lpstr>
      <vt:lpstr>Multiple Level Carry Look-ahead Adder</vt:lpstr>
      <vt:lpstr>A Plumbing Analogy for Carry Look-ahead (Next Level P0 and G0)</vt:lpstr>
      <vt:lpstr>A Carry Look-ahead Adder</vt:lpstr>
      <vt:lpstr>Example: Carry Look-ahead Unit</vt:lpstr>
      <vt:lpstr>Example: Multiple Level Carry Look-ahead</vt:lpstr>
      <vt:lpstr>Carry-select Adder</vt:lpstr>
      <vt:lpstr>Arithmetic for Multimedia</vt:lpstr>
      <vt:lpstr>Outline</vt:lpstr>
      <vt:lpstr>MIPS R2000 Organization</vt:lpstr>
      <vt:lpstr>Multiplication in MIPS</vt:lpstr>
      <vt:lpstr>MIPS Multiplication</vt:lpstr>
      <vt:lpstr>Unsigned Multiply</vt:lpstr>
      <vt:lpstr>Unsigned Multiplier (Ver. 1)</vt:lpstr>
      <vt:lpstr>Multiply Algorithm (Ver. 1)</vt:lpstr>
      <vt:lpstr>Observations: Multiply Ver. 1</vt:lpstr>
      <vt:lpstr>Unsigned Multiply</vt:lpstr>
      <vt:lpstr>Unisigned Multiplier (Ver. 2)</vt:lpstr>
      <vt:lpstr>Multiply Algorithm (Ver. 2)</vt:lpstr>
      <vt:lpstr>Outline</vt:lpstr>
      <vt:lpstr>Signed Multiply </vt:lpstr>
      <vt:lpstr>Using Definition of 2’s Complement</vt:lpstr>
      <vt:lpstr>PowerPoint 簡報</vt:lpstr>
      <vt:lpstr>Booth’s Algorithm: Motivation</vt:lpstr>
      <vt:lpstr>Booth’s Algorithm: Rationale</vt:lpstr>
      <vt:lpstr>Booth’s Algorithm</vt:lpstr>
      <vt:lpstr>Booths Example (2 x 7)</vt:lpstr>
      <vt:lpstr>Booths Example (2 x -3)</vt:lpstr>
      <vt:lpstr>Faster Multiplier</vt:lpstr>
      <vt:lpstr>Wallace Tree Multiplier</vt:lpstr>
      <vt:lpstr>8-bit Wallace Tree Multiplier</vt:lpstr>
      <vt:lpstr>Outline</vt:lpstr>
      <vt:lpstr>MIPS R2000 Organization</vt:lpstr>
      <vt:lpstr>Division in MIPS</vt:lpstr>
      <vt:lpstr>Divide: Paper &amp; Pencil</vt:lpstr>
      <vt:lpstr>Divide Hardware (Version 1)</vt:lpstr>
      <vt:lpstr>Divide Algorithm (Version 1)</vt:lpstr>
      <vt:lpstr>Observations: Divide Version 1</vt:lpstr>
      <vt:lpstr>Divide Hardware (Version 2)</vt:lpstr>
      <vt:lpstr>Divide Algorithm (Version 2)</vt:lpstr>
      <vt:lpstr>Divide </vt:lpstr>
      <vt:lpstr>Observations: Multiply and Divide </vt:lpstr>
      <vt:lpstr>Multiply/Divide Hardware </vt:lpstr>
      <vt:lpstr>Outline</vt:lpstr>
      <vt:lpstr>Floating-Point: Motivation</vt:lpstr>
      <vt:lpstr>Scientific Notation: Binary</vt:lpstr>
      <vt:lpstr>FP Representation</vt:lpstr>
      <vt:lpstr>Double Precision Representation</vt:lpstr>
      <vt:lpstr>IEEE 754 Standard (1/4)</vt:lpstr>
      <vt:lpstr>IEEE 754 Standard (2/4)</vt:lpstr>
      <vt:lpstr>Biased (Excess) Notation </vt:lpstr>
      <vt:lpstr>IEEE 754 Standard (3/4)</vt:lpstr>
      <vt:lpstr>IEEE 754 Standard (4/4)</vt:lpstr>
      <vt:lpstr>Example: FP to Decimal</vt:lpstr>
      <vt:lpstr>Example 1: Decimal to FP </vt:lpstr>
      <vt:lpstr>Example 2: Decimal to FP</vt:lpstr>
      <vt:lpstr>Single-Precision Range</vt:lpstr>
      <vt:lpstr>Double-Precision Range</vt:lpstr>
      <vt:lpstr>Floating-Point Precision</vt:lpstr>
      <vt:lpstr>Zero and Special Numbers</vt:lpstr>
      <vt:lpstr>Zero and Special Numbers</vt:lpstr>
      <vt:lpstr>Representation for 0</vt:lpstr>
      <vt:lpstr>Special Numbers</vt:lpstr>
      <vt:lpstr>Gradual Underflow</vt:lpstr>
      <vt:lpstr>Smallest Number</vt:lpstr>
      <vt:lpstr>Special Numbers</vt:lpstr>
      <vt:lpstr>Representation for +/- Infinity</vt:lpstr>
      <vt:lpstr>Special Numbers (cont’d)</vt:lpstr>
      <vt:lpstr>Representation for Not a Number</vt:lpstr>
      <vt:lpstr>Special Numbers (cont’d)</vt:lpstr>
      <vt:lpstr>Outline</vt:lpstr>
      <vt:lpstr>Floating-Point Addition</vt:lpstr>
      <vt:lpstr>Floating-Point Addition Example</vt:lpstr>
      <vt:lpstr>PowerPoint 簡報</vt:lpstr>
      <vt:lpstr>FP Adder Hardware</vt:lpstr>
      <vt:lpstr>Floating-Point Multiplication</vt:lpstr>
      <vt:lpstr>Floating-Point Multiplication Example</vt:lpstr>
      <vt:lpstr>MIPS R2000 Organization</vt:lpstr>
      <vt:lpstr>MIPS Floating Point</vt:lpstr>
      <vt:lpstr>Interpretation of Data</vt:lpstr>
      <vt:lpstr>Associativity </vt:lpstr>
      <vt:lpstr>Associativity in Parallel Programming</vt:lpstr>
      <vt:lpstr>Concluding Remarks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Intermediaries: New places for producing and manipulating web content</dc:title>
  <dc:creator>Robert C. Barrett</dc:creator>
  <cp:lastModifiedBy>黃婷婷</cp:lastModifiedBy>
  <cp:revision>276</cp:revision>
  <cp:lastPrinted>2012-03-26T08:23:23Z</cp:lastPrinted>
  <dcterms:created xsi:type="dcterms:W3CDTF">1998-01-15T19:17:06Z</dcterms:created>
  <dcterms:modified xsi:type="dcterms:W3CDTF">2019-09-27T03:42:22Z</dcterms:modified>
</cp:coreProperties>
</file>