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03" r:id="rId2"/>
    <p:sldId id="285" r:id="rId3"/>
    <p:sldId id="304" r:id="rId4"/>
    <p:sldId id="305" r:id="rId5"/>
    <p:sldId id="295" r:id="rId6"/>
    <p:sldId id="296" r:id="rId7"/>
    <p:sldId id="297" r:id="rId8"/>
    <p:sldId id="298" r:id="rId9"/>
    <p:sldId id="299" r:id="rId10"/>
    <p:sldId id="289" r:id="rId11"/>
    <p:sldId id="290" r:id="rId12"/>
    <p:sldId id="314" r:id="rId13"/>
    <p:sldId id="307" r:id="rId14"/>
    <p:sldId id="292" r:id="rId15"/>
    <p:sldId id="293" r:id="rId16"/>
    <p:sldId id="294" r:id="rId17"/>
    <p:sldId id="268" r:id="rId18"/>
    <p:sldId id="274" r:id="rId19"/>
    <p:sldId id="265" r:id="rId20"/>
    <p:sldId id="270" r:id="rId21"/>
    <p:sldId id="271" r:id="rId22"/>
    <p:sldId id="269" r:id="rId23"/>
    <p:sldId id="272" r:id="rId24"/>
    <p:sldId id="273" r:id="rId25"/>
    <p:sldId id="278" r:id="rId26"/>
    <p:sldId id="316" r:id="rId27"/>
    <p:sldId id="308" r:id="rId28"/>
    <p:sldId id="315" r:id="rId29"/>
    <p:sldId id="309" r:id="rId30"/>
    <p:sldId id="313" r:id="rId31"/>
    <p:sldId id="317" r:id="rId32"/>
    <p:sldId id="318" r:id="rId33"/>
    <p:sldId id="310" r:id="rId34"/>
    <p:sldId id="280" r:id="rId35"/>
    <p:sldId id="301" r:id="rId36"/>
    <p:sldId id="283" r:id="rId37"/>
    <p:sldId id="281" r:id="rId38"/>
    <p:sldId id="311" r:id="rId39"/>
    <p:sldId id="282" r:id="rId40"/>
  </p:sldIdLst>
  <p:sldSz cx="9906000" cy="6858000" type="A4"/>
  <p:notesSz cx="6735763" cy="9869488"/>
  <p:kinsoku lang="zh-TW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66FF"/>
    <a:srgbClr val="FF3399"/>
    <a:srgbClr val="0066FF"/>
    <a:srgbClr val="DDFFFF"/>
    <a:srgbClr val="FFE7FF"/>
    <a:srgbClr val="FFD5FF"/>
    <a:srgbClr val="FF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709"/>
  </p:normalViewPr>
  <p:slideViewPr>
    <p:cSldViewPr snapToGrid="0">
      <p:cViewPr varScale="1">
        <p:scale>
          <a:sx n="106" d="100"/>
          <a:sy n="106" d="100"/>
        </p:scale>
        <p:origin x="1704" y="1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289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49300"/>
            <a:ext cx="5321300" cy="36845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9203" y="4688007"/>
            <a:ext cx="4936257" cy="44412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35" tIns="44276" rIns="90135" bIns="442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84605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6913" y="739775"/>
            <a:ext cx="5345112" cy="3700463"/>
          </a:xfrm>
          <a:noFill/>
          <a:ln cap="flat">
            <a:solidFill>
              <a:schemeClr val="tx1"/>
            </a:solidFill>
            <a:prstDash val="sysDot"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203" y="4688007"/>
            <a:ext cx="4937358" cy="44412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16" tIns="45859" rIns="91716" bIns="45859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637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644525"/>
            <a:ext cx="5291137" cy="3663950"/>
          </a:xfrm>
          <a:noFill/>
          <a:ln cap="flat">
            <a:solidFill>
              <a:schemeClr val="tx1"/>
            </a:solidFill>
            <a:prstDash val="sysDot"/>
          </a:ln>
        </p:spPr>
      </p:sp>
    </p:spTree>
    <p:extLst>
      <p:ext uri="{BB962C8B-B14F-4D97-AF65-F5344CB8AC3E}">
        <p14:creationId xmlns:p14="http://schemas.microsoft.com/office/powerpoint/2010/main" val="3170317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485" y="4688007"/>
            <a:ext cx="5803542" cy="44412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16" tIns="45859" rIns="91716" bIns="45859"/>
          <a:lstStyle/>
          <a:p>
            <a:pPr algn="just"/>
            <a:endParaRPr lang="zh-TW" altLang="en-US"/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644525"/>
            <a:ext cx="5291137" cy="3663950"/>
          </a:xfrm>
          <a:noFill/>
          <a:ln cap="flat">
            <a:solidFill>
              <a:schemeClr val="tx1"/>
            </a:solidFill>
            <a:prstDash val="sysDot"/>
          </a:ln>
        </p:spPr>
      </p:sp>
    </p:spTree>
    <p:extLst>
      <p:ext uri="{BB962C8B-B14F-4D97-AF65-F5344CB8AC3E}">
        <p14:creationId xmlns:p14="http://schemas.microsoft.com/office/powerpoint/2010/main" val="2377563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485" y="4688007"/>
            <a:ext cx="5803542" cy="44412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16" tIns="45859" rIns="91716" bIns="45859"/>
          <a:lstStyle/>
          <a:p>
            <a:pPr algn="just"/>
            <a:endParaRPr lang="zh-TW" altLang="en-US"/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644525"/>
            <a:ext cx="5291137" cy="3663950"/>
          </a:xfrm>
          <a:noFill/>
          <a:ln cap="flat">
            <a:solidFill>
              <a:schemeClr val="tx1"/>
            </a:solidFill>
            <a:prstDash val="sysDot"/>
          </a:ln>
        </p:spPr>
      </p:sp>
    </p:spTree>
    <p:extLst>
      <p:ext uri="{BB962C8B-B14F-4D97-AF65-F5344CB8AC3E}">
        <p14:creationId xmlns:p14="http://schemas.microsoft.com/office/powerpoint/2010/main" val="423651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485" y="4688007"/>
            <a:ext cx="5803542" cy="44412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16" tIns="45859" rIns="91716" bIns="45859"/>
          <a:lstStyle/>
          <a:p>
            <a:pPr algn="just"/>
            <a:endParaRPr lang="zh-TW" altLang="en-US"/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644525"/>
            <a:ext cx="5291137" cy="3663950"/>
          </a:xfrm>
          <a:noFill/>
          <a:ln cap="flat">
            <a:solidFill>
              <a:schemeClr val="tx1"/>
            </a:solidFill>
            <a:prstDash val="sysDot"/>
          </a:ln>
        </p:spPr>
      </p:sp>
    </p:spTree>
    <p:extLst>
      <p:ext uri="{BB962C8B-B14F-4D97-AF65-F5344CB8AC3E}">
        <p14:creationId xmlns:p14="http://schemas.microsoft.com/office/powerpoint/2010/main" val="800962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644525"/>
            <a:ext cx="5291137" cy="3663950"/>
          </a:xfrm>
          <a:noFill/>
          <a:ln cap="flat">
            <a:solidFill>
              <a:schemeClr val="tx1"/>
            </a:solidFill>
            <a:prstDash val="sysDot"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485" y="4688007"/>
            <a:ext cx="5803542" cy="44412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16" tIns="45859" rIns="91716" bIns="45859"/>
          <a:lstStyle/>
          <a:p>
            <a:pPr algn="just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437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644525"/>
            <a:ext cx="5291137" cy="3663950"/>
          </a:xfrm>
          <a:noFill/>
          <a:ln cap="flat">
            <a:solidFill>
              <a:schemeClr val="tx1"/>
            </a:solidFill>
            <a:prstDash val="sysDot"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485" y="4688007"/>
            <a:ext cx="5803542" cy="44412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16" tIns="45859" rIns="91716" bIns="45859"/>
          <a:lstStyle/>
          <a:p>
            <a:pPr algn="just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851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644525"/>
            <a:ext cx="5291137" cy="3663950"/>
          </a:xfrm>
          <a:noFill/>
          <a:ln cap="flat">
            <a:solidFill>
              <a:schemeClr val="tx1"/>
            </a:solidFill>
            <a:prstDash val="sysDot"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485" y="4688007"/>
            <a:ext cx="5803542" cy="44412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16" tIns="45859" rIns="91716" bIns="45859"/>
          <a:lstStyle/>
          <a:p>
            <a:pPr algn="just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664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6913" y="739775"/>
            <a:ext cx="5345112" cy="3700463"/>
          </a:xfrm>
          <a:noFill/>
          <a:ln cap="flat">
            <a:solidFill>
              <a:schemeClr val="tx1"/>
            </a:solidFill>
            <a:prstDash val="sysDot"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203" y="4688007"/>
            <a:ext cx="4937358" cy="44412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16" tIns="45859" rIns="91716" bIns="45859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528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6913" y="739775"/>
            <a:ext cx="5345112" cy="3700463"/>
          </a:xfrm>
          <a:ln cap="flat">
            <a:solidFill>
              <a:schemeClr val="tx1"/>
            </a:solidFill>
            <a:prstDash val="sysDot"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203" y="4688007"/>
            <a:ext cx="4937358" cy="44412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16" tIns="45859" rIns="91716" bIns="45859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994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644525"/>
            <a:ext cx="5291137" cy="3663950"/>
          </a:xfrm>
          <a:noFill/>
          <a:ln cap="flat">
            <a:solidFill>
              <a:schemeClr val="tx1"/>
            </a:solidFill>
            <a:prstDash val="sysDot"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485" y="4688007"/>
            <a:ext cx="5803542" cy="44412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16" tIns="45859" rIns="91716" bIns="45859"/>
          <a:lstStyle/>
          <a:p>
            <a:pPr algn="just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29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80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644525"/>
            <a:ext cx="5291137" cy="3663950"/>
          </a:xfrm>
          <a:noFill/>
          <a:ln cap="flat">
            <a:solidFill>
              <a:schemeClr val="tx1"/>
            </a:solidFill>
            <a:prstDash val="sysDot"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485" y="4688007"/>
            <a:ext cx="5803542" cy="44412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16" tIns="45859" rIns="91716" bIns="45859"/>
          <a:lstStyle/>
          <a:p>
            <a:pPr algn="just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259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6913" y="739775"/>
            <a:ext cx="5345112" cy="3700463"/>
          </a:xfrm>
          <a:noFill/>
          <a:ln cap="flat">
            <a:solidFill>
              <a:schemeClr val="tx1"/>
            </a:solidFill>
            <a:prstDash val="sysDot"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203" y="4688007"/>
            <a:ext cx="4937358" cy="44412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16" tIns="45859" rIns="91716" bIns="45859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014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6913" y="739775"/>
            <a:ext cx="5345112" cy="3700463"/>
          </a:xfrm>
          <a:noFill/>
          <a:ln cap="flat">
            <a:solidFill>
              <a:schemeClr val="tx1"/>
            </a:solidFill>
            <a:prstDash val="sysDot"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203" y="4688007"/>
            <a:ext cx="4937358" cy="44412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16" tIns="45859" rIns="91716" bIns="45859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258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336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6913" y="739775"/>
            <a:ext cx="5345112" cy="3700463"/>
          </a:xfrm>
          <a:noFill/>
          <a:ln cap="flat">
            <a:solidFill>
              <a:schemeClr val="tx1"/>
            </a:solidFill>
            <a:prstDash val="sysDot"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203" y="4688007"/>
            <a:ext cx="4937358" cy="44412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16" tIns="45859" rIns="91716" bIns="45859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049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485" y="4688007"/>
            <a:ext cx="5803542" cy="44412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34" rIns="90134"/>
          <a:lstStyle/>
          <a:p>
            <a:r>
              <a:rPr lang="en-US" altLang="zh-TW"/>
              <a:t>That is, any computer, no matter how primitive or advance, can be divided into five parts:</a:t>
            </a:r>
          </a:p>
          <a:p>
            <a:r>
              <a:rPr lang="en-US" altLang="zh-TW"/>
              <a:t>1. The input devices bring the data from the outside world into the computer.</a:t>
            </a:r>
          </a:p>
          <a:p>
            <a:r>
              <a:rPr lang="en-US" altLang="zh-TW"/>
              <a:t>2. These data are kept in the computer’s memory  until ...</a:t>
            </a:r>
          </a:p>
          <a:p>
            <a:r>
              <a:rPr lang="en-US" altLang="zh-TW"/>
              <a:t>3. The datapath request and process them.</a:t>
            </a:r>
          </a:p>
          <a:p>
            <a:r>
              <a:rPr lang="en-US" altLang="zh-TW"/>
              <a:t>4. The operation of the datapath is controlled by the computer’s controller.</a:t>
            </a:r>
          </a:p>
          <a:p>
            <a:r>
              <a:rPr lang="en-US" altLang="zh-TW"/>
              <a:t>All the work done by the computer will NOT do us any good unless we can get the data back to the outside world. </a:t>
            </a:r>
          </a:p>
          <a:p>
            <a:r>
              <a:rPr lang="en-US" altLang="zh-TW"/>
              <a:t> 5. Getting the data back to the outside world is the job of the output devices.</a:t>
            </a:r>
          </a:p>
          <a:p>
            <a:endParaRPr lang="en-US" altLang="zh-TW"/>
          </a:p>
          <a:p>
            <a:r>
              <a:rPr lang="en-US" altLang="zh-TW"/>
              <a:t>The most COMMON way to connect these 5 components together is to use a network of busses.</a:t>
            </a: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4375" y="635000"/>
            <a:ext cx="5326063" cy="3689350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857962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485" y="4688007"/>
            <a:ext cx="5803542" cy="44412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16" tIns="45859" rIns="91716" bIns="45859"/>
          <a:lstStyle/>
          <a:p>
            <a:pPr algn="just"/>
            <a:r>
              <a:rPr lang="en-US" altLang="zh-TW" sz="1100"/>
              <a:t>Deeper view. Design state of art organization in 1990. This is only the computer organization. What is computer architecture ?</a:t>
            </a:r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644525"/>
            <a:ext cx="5291137" cy="3663950"/>
          </a:xfrm>
          <a:noFill/>
          <a:ln cap="flat">
            <a:solidFill>
              <a:schemeClr val="tx1"/>
            </a:solidFill>
            <a:prstDash val="sysDot"/>
          </a:ln>
        </p:spPr>
      </p:sp>
    </p:spTree>
    <p:extLst>
      <p:ext uri="{BB962C8B-B14F-4D97-AF65-F5344CB8AC3E}">
        <p14:creationId xmlns:p14="http://schemas.microsoft.com/office/powerpoint/2010/main" val="2421560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644525"/>
            <a:ext cx="5291137" cy="3663950"/>
          </a:xfrm>
          <a:noFill/>
          <a:ln cap="flat">
            <a:solidFill>
              <a:schemeClr val="tx1"/>
            </a:solidFill>
            <a:prstDash val="sysDot"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485" y="4688007"/>
            <a:ext cx="5803542" cy="44412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16" tIns="45859" rIns="91716" bIns="45859"/>
          <a:lstStyle/>
          <a:p>
            <a:pPr algn="just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58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76275" y="2625725"/>
            <a:ext cx="8420100" cy="147002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4991099"/>
            <a:ext cx="5953125" cy="9239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Outline-25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615DF-3D8F-4081-A5E1-905791A1889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56336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0" y="0"/>
            <a:ext cx="9906000" cy="1085850"/>
          </a:xfrm>
          <a:prstGeom prst="rect">
            <a:avLst/>
          </a:prstGeom>
          <a:solidFill>
            <a:srgbClr val="49BFD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 dirty="0">
              <a:ln>
                <a:solidFill>
                  <a:srgbClr val="00CC00"/>
                </a:solidFill>
              </a:ln>
            </a:endParaRPr>
          </a:p>
        </p:txBody>
      </p:sp>
      <p:sp>
        <p:nvSpPr>
          <p:cNvPr id="4" name="標題 1"/>
          <p:cNvSpPr txBox="1">
            <a:spLocks/>
          </p:cNvSpPr>
          <p:nvPr userDrawn="1"/>
        </p:nvSpPr>
        <p:spPr bwMode="auto">
          <a:xfrm>
            <a:off x="742950" y="63500"/>
            <a:ext cx="8420100" cy="83185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Book Antiqua" pitchFamily="18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Book Antiqua" pitchFamily="18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Book Antiqua" pitchFamily="18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Book Antiqua" pitchFamily="18" charset="0"/>
                <a:ea typeface="標楷體" pitchFamily="65" charset="-12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Book Antiqua" pitchFamily="18" charset="0"/>
                <a:ea typeface="標楷體" pitchFamily="65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Book Antiqua" pitchFamily="18" charset="0"/>
                <a:ea typeface="標楷體" pitchFamily="65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Book Antiqua" pitchFamily="18" charset="0"/>
                <a:ea typeface="標楷體" pitchFamily="65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/>
                </a:solidFill>
                <a:latin typeface="Book Antiqua" pitchFamily="18" charset="0"/>
                <a:ea typeface="標楷體" pitchFamily="65" charset="-120"/>
              </a:defRPr>
            </a:lvl9pPr>
          </a:lstStyle>
          <a:p>
            <a:pPr>
              <a:defRPr/>
            </a:pP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2950" y="123825"/>
            <a:ext cx="8420100" cy="7239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Outline-25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7E9C2-5E5E-4DCB-854C-B612593374C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8818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067425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Outline-25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E3ABF-1B92-4685-8CAB-C5C1469553E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646669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247650"/>
            <a:ext cx="84201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231900"/>
            <a:ext cx="84201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  <a:r>
              <a:rPr lang="zh-TW" altLang="en-US"/>
              <a:t>嗨</a:t>
            </a:r>
            <a:endParaRPr lang="en-US" altLang="zh-TW"/>
          </a:p>
          <a:p>
            <a:pPr lvl="0"/>
            <a:endParaRPr lang="en-US" altLang="zh-TW"/>
          </a:p>
          <a:p>
            <a:pPr lvl="1"/>
            <a:r>
              <a:rPr lang="en-US" altLang="zh-TW"/>
              <a:t>Second Levelc</a:t>
            </a:r>
            <a:r>
              <a:rPr lang="zh-TW" altLang="en-US"/>
              <a:t>嗨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Helvetica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Outline-25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37450" y="6457950"/>
            <a:ext cx="2063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48FA15E9-98D8-43F0-9EB9-5BB16C9914F6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Book Antiqua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Book Antiqua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Book Antiqua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Book Antiqua" pitchFamily="18" charset="0"/>
          <a:ea typeface="標楷體" pitchFamily="65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Book Antiqua" pitchFamily="18" charset="0"/>
          <a:ea typeface="標楷體" pitchFamily="65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Book Antiqua" pitchFamily="18" charset="0"/>
          <a:ea typeface="標楷體" pitchFamily="65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Book Antiqua" pitchFamily="18" charset="0"/>
          <a:ea typeface="標楷體" pitchFamily="65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Book Antiqua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rgbClr val="FF9900"/>
        </a:buClr>
        <a:buSzPct val="75000"/>
        <a:buFont typeface="Wingdings" pitchFamily="2" charset="2"/>
        <a:buChar char="l"/>
        <a:defRPr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3pPr>
      <a:lvl4pPr marL="15621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T"/>
        <a:defRPr sz="2000">
          <a:solidFill>
            <a:schemeClr val="tx1"/>
          </a:solidFill>
          <a:latin typeface="+mn-lt"/>
          <a:ea typeface="+mn-ea"/>
        </a:defRPr>
      </a:lvl4pPr>
      <a:lvl5pPr marL="19812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5pPr>
      <a:lvl6pPr marL="24384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6pPr>
      <a:lvl7pPr marL="28956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7pPr>
      <a:lvl8pPr marL="33528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8pPr>
      <a:lvl9pPr marL="38100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eclass.nthu.edu.tw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s109065520@m109.nthu.edu.tw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uncy.2tanley@gapp.nthu.edu.tw" TargetMode="External"/><Relationship Id="rId5" Type="http://schemas.openxmlformats.org/officeDocument/2006/relationships/hyperlink" Target="mailto:s110062801@m110.nthu.edu.tw" TargetMode="External"/><Relationship Id="rId4" Type="http://schemas.openxmlformats.org/officeDocument/2006/relationships/hyperlink" Target="mailto:lyn109065526@gapp.nthu.edu.tw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hyperlink" Target="http://www.cs.berkeley.edu/~pattrsn/portraitbig.jpg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副標題 4"/>
          <p:cNvSpPr>
            <a:spLocks noGrp="1"/>
          </p:cNvSpPr>
          <p:nvPr>
            <p:ph type="subTitle" idx="1"/>
          </p:nvPr>
        </p:nvSpPr>
        <p:spPr>
          <a:xfrm>
            <a:off x="1485900" y="5349875"/>
            <a:ext cx="5953125" cy="923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052" name="矩形 4"/>
          <p:cNvSpPr>
            <a:spLocks noChangeArrowheads="1"/>
          </p:cNvSpPr>
          <p:nvPr/>
        </p:nvSpPr>
        <p:spPr bwMode="auto">
          <a:xfrm>
            <a:off x="446405" y="2305287"/>
            <a:ext cx="9082088" cy="23698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10000" dirty="0">
                <a:solidFill>
                  <a:srgbClr val="FFFFFF"/>
                </a:solidFill>
                <a:latin typeface="+mj-ea"/>
                <a:ea typeface="+mj-ea"/>
              </a:rPr>
              <a:t>計 算 機 結 構</a:t>
            </a:r>
            <a:br>
              <a:rPr lang="en-US" altLang="zh-TW" sz="10000" dirty="0">
                <a:latin typeface="+mj-ea"/>
                <a:ea typeface="+mj-ea"/>
              </a:rPr>
            </a:br>
            <a:r>
              <a:rPr lang="zh-TW" altLang="en-US" dirty="0">
                <a:solidFill>
                  <a:srgbClr val="FFFFFF"/>
                </a:solidFill>
                <a:latin typeface="+mj-ea"/>
                <a:ea typeface="+mj-ea"/>
              </a:rPr>
              <a:t>    </a:t>
            </a:r>
            <a:endParaRPr lang="zh-TW" altLang="en-US" dirty="0"/>
          </a:p>
          <a:p>
            <a:pPr>
              <a:defRPr/>
            </a:pPr>
            <a:r>
              <a:rPr lang="zh-TW" altLang="en-US" dirty="0"/>
              <a:t> </a:t>
            </a:r>
            <a:r>
              <a:rPr lang="zh-TW" altLang="en-US" dirty="0">
                <a:solidFill>
                  <a:srgbClr val="FFFFFF"/>
                </a:solidFill>
                <a:latin typeface="+mj-ea"/>
                <a:ea typeface="+mj-ea"/>
              </a:rPr>
              <a:t>國立清華大學資訊工程系   黃婷婷教授</a:t>
            </a:r>
            <a:endParaRPr lang="zh-TW" altLang="en-US" sz="30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26D0ED6-BE04-B64F-8211-F6C52294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615DF-3D8F-4081-A5E1-905791A1889E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7720" y="140970"/>
            <a:ext cx="8580120" cy="429387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TW" altLang="en-US" sz="4400" dirty="0"/>
              <a:t>相關電壓電流特性</a:t>
            </a:r>
            <a:br>
              <a:rPr lang="zh-TW" altLang="en-US" sz="4400" dirty="0"/>
            </a:br>
            <a:r>
              <a:rPr lang="zh-TW" altLang="en-US" sz="4400" dirty="0"/>
              <a:t>及電路分析等知識</a:t>
            </a:r>
            <a:br>
              <a:rPr lang="zh-TW" altLang="en-US" sz="4400" dirty="0"/>
            </a:br>
            <a:r>
              <a:rPr lang="zh-TW" altLang="en-US" sz="4400" dirty="0"/>
              <a:t>我們是在＿＿＿課中介紹的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931920" y="54102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084320" y="521208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846320" y="536448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08760" y="4598462"/>
            <a:ext cx="739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TW" altLang="en-US" sz="4000" b="1" dirty="0">
                <a:latin typeface="標楷體" pitchFamily="65" charset="-120"/>
                <a:ea typeface="標楷體" pitchFamily="65" charset="-120"/>
              </a:rPr>
              <a:t>答：「電子電路學」「超大型積體電路設計」</a:t>
            </a:r>
            <a:endParaRPr lang="en-US" altLang="zh-TW" sz="40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3A3DC7-5076-D948-AB5B-0CFBEBF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E3ABF-1B92-4685-8CAB-C5C1469553EA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000">
                <a:latin typeface="Century Gothic" pitchFamily="34" charset="0"/>
              </a:rPr>
              <a:t>有了開關就可以做邏輯閘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31900"/>
            <a:ext cx="8420100" cy="5080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TW" dirty="0"/>
              <a:t>CMOS NAND:</a:t>
            </a:r>
          </a:p>
        </p:txBody>
      </p:sp>
      <p:pic>
        <p:nvPicPr>
          <p:cNvPr id="15364" name="Picture 102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6" t="30833" r="49146" b="30974"/>
          <a:stretch>
            <a:fillRect/>
          </a:stretch>
        </p:blipFill>
        <p:spPr bwMode="auto">
          <a:xfrm>
            <a:off x="1203325" y="1779588"/>
            <a:ext cx="4772025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02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2" t="16638" r="11417" b="16972"/>
          <a:stretch>
            <a:fillRect/>
          </a:stretch>
        </p:blipFill>
        <p:spPr bwMode="auto">
          <a:xfrm>
            <a:off x="6838950" y="1776413"/>
            <a:ext cx="2305050" cy="450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03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33722" r="14583" b="45056"/>
          <a:stretch>
            <a:fillRect/>
          </a:stretch>
        </p:blipFill>
        <p:spPr bwMode="auto">
          <a:xfrm>
            <a:off x="1789113" y="4929188"/>
            <a:ext cx="3954462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71F2D8C-16A9-5447-8C6A-BDCA8D28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t="13278" r="3000" b="12332"/>
          <a:stretch>
            <a:fillRect/>
          </a:stretch>
        </p:blipFill>
        <p:spPr bwMode="auto">
          <a:xfrm>
            <a:off x="569913" y="1395413"/>
            <a:ext cx="88773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66675"/>
            <a:ext cx="8420100" cy="901700"/>
          </a:xfrm>
        </p:spPr>
        <p:txBody>
          <a:bodyPr/>
          <a:lstStyle/>
          <a:p>
            <a:r>
              <a:rPr lang="en-US" altLang="zh-TW" sz="5000" dirty="0">
                <a:latin typeface="Comic Sans MS" pitchFamily="66" charset="0"/>
              </a:rPr>
              <a:t>Switch</a:t>
            </a:r>
            <a:r>
              <a:rPr lang="en-US" altLang="zh-TW" dirty="0">
                <a:latin typeface="Book Antiqua (標題)"/>
              </a:rPr>
              <a:t> </a:t>
            </a:r>
            <a:r>
              <a:rPr lang="en-US" altLang="zh-TW" dirty="0">
                <a:latin typeface="Century Gothic" pitchFamily="34" charset="0"/>
              </a:rPr>
              <a:t>(</a:t>
            </a:r>
            <a:r>
              <a:rPr lang="zh-TW" altLang="en-US">
                <a:latin typeface="Century Gothic" pitchFamily="34" charset="0"/>
              </a:rPr>
              <a:t>電子開關</a:t>
            </a:r>
            <a:r>
              <a:rPr lang="en-US" altLang="zh-TW" dirty="0">
                <a:latin typeface="Century Gothic" pitchFamily="34" charset="0"/>
              </a:rPr>
              <a:t>)</a:t>
            </a: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403225" y="5429250"/>
            <a:ext cx="2073275" cy="609600"/>
          </a:xfrm>
          <a:prstGeom prst="callout1">
            <a:avLst>
              <a:gd name="adj1" fmla="val 18750"/>
              <a:gd name="adj2" fmla="val 103981"/>
              <a:gd name="adj3" fmla="val -140625"/>
              <a:gd name="adj4" fmla="val 235074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zh-TW" b="1" dirty="0">
                <a:solidFill>
                  <a:schemeClr val="bg2"/>
                </a:solidFill>
                <a:latin typeface="Century Gothic" pitchFamily="34" charset="0"/>
              </a:rPr>
              <a:t>“gate” as the switch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FCA487-A288-DD4E-88D4-BB4FDD3D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392667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000">
                <a:latin typeface="Century Gothic" pitchFamily="34" charset="0"/>
              </a:rPr>
              <a:t>有了邏輯閘就可做邏輯電路</a:t>
            </a:r>
          </a:p>
        </p:txBody>
      </p:sp>
      <p:grpSp>
        <p:nvGrpSpPr>
          <p:cNvPr id="16388" name="群組 5"/>
          <p:cNvGrpSpPr>
            <a:grpSpLocks noChangeAspect="1"/>
          </p:cNvGrpSpPr>
          <p:nvPr/>
        </p:nvGrpSpPr>
        <p:grpSpPr bwMode="auto">
          <a:xfrm>
            <a:off x="268288" y="3174162"/>
            <a:ext cx="1839912" cy="769937"/>
            <a:chOff x="924661" y="5124448"/>
            <a:chExt cx="1823301" cy="761999"/>
          </a:xfrm>
        </p:grpSpPr>
        <p:sp>
          <p:nvSpPr>
            <p:cNvPr id="16439" name="月亮 6"/>
            <p:cNvSpPr>
              <a:spLocks noChangeArrowheads="1"/>
            </p:cNvSpPr>
            <p:nvPr/>
          </p:nvSpPr>
          <p:spPr bwMode="auto">
            <a:xfrm flipH="1">
              <a:off x="1486230" y="5162552"/>
              <a:ext cx="902495" cy="681035"/>
            </a:xfrm>
            <a:prstGeom prst="moon">
              <a:avLst>
                <a:gd name="adj" fmla="val 87500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6440" name="直線接點 7"/>
            <p:cNvCxnSpPr>
              <a:cxnSpLocks noChangeShapeType="1"/>
            </p:cNvCxnSpPr>
            <p:nvPr/>
          </p:nvCxnSpPr>
          <p:spPr bwMode="auto">
            <a:xfrm>
              <a:off x="1148421" y="5339397"/>
              <a:ext cx="300037" cy="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41" name="直線接點 8"/>
            <p:cNvCxnSpPr>
              <a:cxnSpLocks noChangeShapeType="1"/>
            </p:cNvCxnSpPr>
            <p:nvPr/>
          </p:nvCxnSpPr>
          <p:spPr bwMode="auto">
            <a:xfrm>
              <a:off x="1148421" y="5660868"/>
              <a:ext cx="300037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42" name="直線接點 9"/>
            <p:cNvCxnSpPr>
              <a:cxnSpLocks noChangeShapeType="1"/>
              <a:endCxn id="16439" idx="1"/>
            </p:cNvCxnSpPr>
            <p:nvPr/>
          </p:nvCxnSpPr>
          <p:spPr bwMode="auto">
            <a:xfrm flipH="1" flipV="1">
              <a:off x="2388724" y="5503070"/>
              <a:ext cx="359238" cy="237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弧形 10"/>
            <p:cNvSpPr/>
            <p:nvPr/>
          </p:nvSpPr>
          <p:spPr bwMode="auto">
            <a:xfrm>
              <a:off x="924661" y="5124448"/>
              <a:ext cx="556901" cy="761999"/>
            </a:xfrm>
            <a:prstGeom prst="arc">
              <a:avLst>
                <a:gd name="adj1" fmla="val 17454417"/>
                <a:gd name="adj2" fmla="val 4309349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grpSp>
        <p:nvGrpSpPr>
          <p:cNvPr id="16389" name="群組 11"/>
          <p:cNvGrpSpPr>
            <a:grpSpLocks noChangeAspect="1"/>
          </p:cNvGrpSpPr>
          <p:nvPr/>
        </p:nvGrpSpPr>
        <p:grpSpPr bwMode="auto">
          <a:xfrm>
            <a:off x="1927225" y="3889375"/>
            <a:ext cx="1841500" cy="769938"/>
            <a:chOff x="924661" y="5124448"/>
            <a:chExt cx="1823301" cy="761999"/>
          </a:xfrm>
        </p:grpSpPr>
        <p:sp>
          <p:nvSpPr>
            <p:cNvPr id="16434" name="月亮 12"/>
            <p:cNvSpPr>
              <a:spLocks noChangeArrowheads="1"/>
            </p:cNvSpPr>
            <p:nvPr/>
          </p:nvSpPr>
          <p:spPr bwMode="auto">
            <a:xfrm flipH="1">
              <a:off x="1486230" y="5162552"/>
              <a:ext cx="902495" cy="681035"/>
            </a:xfrm>
            <a:prstGeom prst="moon">
              <a:avLst>
                <a:gd name="adj" fmla="val 87500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6435" name="直線接點 13"/>
            <p:cNvCxnSpPr>
              <a:cxnSpLocks noChangeShapeType="1"/>
            </p:cNvCxnSpPr>
            <p:nvPr/>
          </p:nvCxnSpPr>
          <p:spPr bwMode="auto">
            <a:xfrm>
              <a:off x="1148421" y="5339397"/>
              <a:ext cx="300037" cy="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36" name="直線接點 14"/>
            <p:cNvCxnSpPr>
              <a:cxnSpLocks noChangeShapeType="1"/>
            </p:cNvCxnSpPr>
            <p:nvPr/>
          </p:nvCxnSpPr>
          <p:spPr bwMode="auto">
            <a:xfrm>
              <a:off x="1148421" y="5660868"/>
              <a:ext cx="300037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37" name="直線接點 15"/>
            <p:cNvCxnSpPr>
              <a:cxnSpLocks noChangeShapeType="1"/>
              <a:endCxn id="16434" idx="1"/>
            </p:cNvCxnSpPr>
            <p:nvPr/>
          </p:nvCxnSpPr>
          <p:spPr bwMode="auto">
            <a:xfrm flipH="1" flipV="1">
              <a:off x="2388724" y="5503070"/>
              <a:ext cx="359238" cy="237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弧形 16"/>
            <p:cNvSpPr/>
            <p:nvPr/>
          </p:nvSpPr>
          <p:spPr bwMode="auto">
            <a:xfrm>
              <a:off x="924661" y="5124448"/>
              <a:ext cx="557993" cy="761999"/>
            </a:xfrm>
            <a:prstGeom prst="arc">
              <a:avLst>
                <a:gd name="adj1" fmla="val 17454417"/>
                <a:gd name="adj2" fmla="val 4309349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grpSp>
        <p:nvGrpSpPr>
          <p:cNvPr id="16390" name="群組 17"/>
          <p:cNvGrpSpPr>
            <a:grpSpLocks noChangeAspect="1"/>
          </p:cNvGrpSpPr>
          <p:nvPr/>
        </p:nvGrpSpPr>
        <p:grpSpPr bwMode="auto">
          <a:xfrm>
            <a:off x="4651375" y="2635250"/>
            <a:ext cx="1577975" cy="661988"/>
            <a:chOff x="1186193" y="3789041"/>
            <a:chExt cx="2914790" cy="1224122"/>
          </a:xfrm>
        </p:grpSpPr>
        <p:sp>
          <p:nvSpPr>
            <p:cNvPr id="16430" name="月亮 18"/>
            <p:cNvSpPr>
              <a:spLocks noChangeArrowheads="1"/>
            </p:cNvSpPr>
            <p:nvPr/>
          </p:nvSpPr>
          <p:spPr bwMode="auto">
            <a:xfrm flipH="1">
              <a:off x="1567123" y="3789041"/>
              <a:ext cx="1622184" cy="1224122"/>
            </a:xfrm>
            <a:prstGeom prst="moon">
              <a:avLst>
                <a:gd name="adj" fmla="val 87500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6431" name="直線接點 19"/>
            <p:cNvCxnSpPr>
              <a:cxnSpLocks noChangeShapeType="1"/>
            </p:cNvCxnSpPr>
            <p:nvPr/>
          </p:nvCxnSpPr>
          <p:spPr bwMode="auto">
            <a:xfrm>
              <a:off x="1186193" y="4101494"/>
              <a:ext cx="5393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32" name="直線接點 20"/>
            <p:cNvCxnSpPr>
              <a:cxnSpLocks noChangeShapeType="1"/>
            </p:cNvCxnSpPr>
            <p:nvPr/>
          </p:nvCxnSpPr>
          <p:spPr bwMode="auto">
            <a:xfrm>
              <a:off x="1186193" y="4679320"/>
              <a:ext cx="5393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33" name="直線接點 21"/>
            <p:cNvCxnSpPr>
              <a:cxnSpLocks noChangeShapeType="1"/>
              <a:endCxn id="16430" idx="1"/>
            </p:cNvCxnSpPr>
            <p:nvPr/>
          </p:nvCxnSpPr>
          <p:spPr bwMode="auto">
            <a:xfrm flipH="1">
              <a:off x="3189307" y="4401101"/>
              <a:ext cx="911676" cy="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91" name="群組 22"/>
          <p:cNvGrpSpPr>
            <a:grpSpLocks noChangeAspect="1"/>
          </p:cNvGrpSpPr>
          <p:nvPr/>
        </p:nvGrpSpPr>
        <p:grpSpPr bwMode="auto">
          <a:xfrm>
            <a:off x="7777163" y="3424238"/>
            <a:ext cx="1754187" cy="661987"/>
            <a:chOff x="1186193" y="3789041"/>
            <a:chExt cx="2914790" cy="1224122"/>
          </a:xfrm>
        </p:grpSpPr>
        <p:sp>
          <p:nvSpPr>
            <p:cNvPr id="16426" name="月亮 23"/>
            <p:cNvSpPr>
              <a:spLocks noChangeArrowheads="1"/>
            </p:cNvSpPr>
            <p:nvPr/>
          </p:nvSpPr>
          <p:spPr bwMode="auto">
            <a:xfrm flipH="1">
              <a:off x="1567123" y="3789041"/>
              <a:ext cx="1622184" cy="1224122"/>
            </a:xfrm>
            <a:prstGeom prst="moon">
              <a:avLst>
                <a:gd name="adj" fmla="val 87500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6427" name="直線接點 24"/>
            <p:cNvCxnSpPr>
              <a:cxnSpLocks noChangeShapeType="1"/>
            </p:cNvCxnSpPr>
            <p:nvPr/>
          </p:nvCxnSpPr>
          <p:spPr bwMode="auto">
            <a:xfrm>
              <a:off x="1186193" y="4101494"/>
              <a:ext cx="5393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8" name="直線接點 25"/>
            <p:cNvCxnSpPr>
              <a:cxnSpLocks noChangeShapeType="1"/>
            </p:cNvCxnSpPr>
            <p:nvPr/>
          </p:nvCxnSpPr>
          <p:spPr bwMode="auto">
            <a:xfrm>
              <a:off x="1186193" y="4679320"/>
              <a:ext cx="53930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9" name="直線接點 26"/>
            <p:cNvCxnSpPr>
              <a:cxnSpLocks noChangeShapeType="1"/>
              <a:endCxn id="16426" idx="1"/>
            </p:cNvCxnSpPr>
            <p:nvPr/>
          </p:nvCxnSpPr>
          <p:spPr bwMode="auto">
            <a:xfrm flipH="1">
              <a:off x="3189307" y="4401101"/>
              <a:ext cx="911676" cy="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92" name="群組 27"/>
          <p:cNvGrpSpPr>
            <a:grpSpLocks noChangeAspect="1"/>
          </p:cNvGrpSpPr>
          <p:nvPr/>
        </p:nvGrpSpPr>
        <p:grpSpPr bwMode="auto">
          <a:xfrm>
            <a:off x="6159500" y="2822575"/>
            <a:ext cx="1474788" cy="620713"/>
            <a:chOff x="3237526" y="3094352"/>
            <a:chExt cx="1819012" cy="766696"/>
          </a:xfrm>
        </p:grpSpPr>
        <p:sp>
          <p:nvSpPr>
            <p:cNvPr id="16422" name="流程圖: 延遲 28"/>
            <p:cNvSpPr>
              <a:spLocks noChangeArrowheads="1"/>
            </p:cNvSpPr>
            <p:nvPr/>
          </p:nvSpPr>
          <p:spPr bwMode="auto">
            <a:xfrm>
              <a:off x="3556941" y="3094352"/>
              <a:ext cx="1078025" cy="766696"/>
            </a:xfrm>
            <a:prstGeom prst="flowChartDelay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6423" name="直線接點 29"/>
            <p:cNvCxnSpPr>
              <a:cxnSpLocks noChangeShapeType="1"/>
            </p:cNvCxnSpPr>
            <p:nvPr/>
          </p:nvCxnSpPr>
          <p:spPr bwMode="auto">
            <a:xfrm>
              <a:off x="3245333" y="3271625"/>
              <a:ext cx="31160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4" name="直線接點 30"/>
            <p:cNvCxnSpPr>
              <a:cxnSpLocks noChangeShapeType="1"/>
            </p:cNvCxnSpPr>
            <p:nvPr/>
          </p:nvCxnSpPr>
          <p:spPr bwMode="auto">
            <a:xfrm>
              <a:off x="3237526" y="3743944"/>
              <a:ext cx="31941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5" name="直線接點 31"/>
            <p:cNvCxnSpPr>
              <a:cxnSpLocks noChangeShapeType="1"/>
            </p:cNvCxnSpPr>
            <p:nvPr/>
          </p:nvCxnSpPr>
          <p:spPr bwMode="auto">
            <a:xfrm flipH="1">
              <a:off x="4634966" y="3500313"/>
              <a:ext cx="42157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93" name="群組 32"/>
          <p:cNvGrpSpPr>
            <a:grpSpLocks noChangeAspect="1"/>
          </p:cNvGrpSpPr>
          <p:nvPr/>
        </p:nvGrpSpPr>
        <p:grpSpPr bwMode="auto">
          <a:xfrm>
            <a:off x="6229350" y="4140200"/>
            <a:ext cx="1473200" cy="620713"/>
            <a:chOff x="3237526" y="3094352"/>
            <a:chExt cx="1819012" cy="766696"/>
          </a:xfrm>
        </p:grpSpPr>
        <p:sp>
          <p:nvSpPr>
            <p:cNvPr id="16418" name="流程圖: 延遲 33"/>
            <p:cNvSpPr>
              <a:spLocks noChangeArrowheads="1"/>
            </p:cNvSpPr>
            <p:nvPr/>
          </p:nvSpPr>
          <p:spPr bwMode="auto">
            <a:xfrm>
              <a:off x="3556941" y="3094352"/>
              <a:ext cx="1078025" cy="766696"/>
            </a:xfrm>
            <a:prstGeom prst="flowChartDelay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6419" name="直線接點 34"/>
            <p:cNvCxnSpPr>
              <a:cxnSpLocks noChangeShapeType="1"/>
            </p:cNvCxnSpPr>
            <p:nvPr/>
          </p:nvCxnSpPr>
          <p:spPr bwMode="auto">
            <a:xfrm>
              <a:off x="3245333" y="3271625"/>
              <a:ext cx="31160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0" name="直線接點 35"/>
            <p:cNvCxnSpPr>
              <a:cxnSpLocks noChangeShapeType="1"/>
            </p:cNvCxnSpPr>
            <p:nvPr/>
          </p:nvCxnSpPr>
          <p:spPr bwMode="auto">
            <a:xfrm>
              <a:off x="3237526" y="3743944"/>
              <a:ext cx="31941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1" name="直線接點 36"/>
            <p:cNvCxnSpPr>
              <a:cxnSpLocks noChangeShapeType="1"/>
            </p:cNvCxnSpPr>
            <p:nvPr/>
          </p:nvCxnSpPr>
          <p:spPr bwMode="auto">
            <a:xfrm flipH="1">
              <a:off x="4634966" y="3500313"/>
              <a:ext cx="42157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文字方塊 4"/>
          <p:cNvSpPr txBox="1"/>
          <p:nvPr/>
        </p:nvSpPr>
        <p:spPr>
          <a:xfrm>
            <a:off x="115888" y="3057525"/>
            <a:ext cx="3048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47638" y="3462338"/>
            <a:ext cx="2809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96850" y="4178300"/>
            <a:ext cx="6127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Cl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471863" y="3778250"/>
            <a:ext cx="3714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286250" y="2524125"/>
            <a:ext cx="3048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668838" y="4003675"/>
            <a:ext cx="303212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313238" y="2962275"/>
            <a:ext cx="28098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716463" y="4445000"/>
            <a:ext cx="2825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310063" y="3506788"/>
            <a:ext cx="6127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Cl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9182100" y="3306763"/>
            <a:ext cx="7334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CO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406" name="直線接點 42"/>
          <p:cNvCxnSpPr>
            <a:cxnSpLocks noChangeShapeType="1"/>
          </p:cNvCxnSpPr>
          <p:nvPr/>
        </p:nvCxnSpPr>
        <p:spPr bwMode="auto">
          <a:xfrm>
            <a:off x="2122396" y="3546454"/>
            <a:ext cx="0" cy="560388"/>
          </a:xfrm>
          <a:prstGeom prst="line">
            <a:avLst/>
          </a:prstGeom>
          <a:ln w="28575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07" name="直線接點 44"/>
          <p:cNvCxnSpPr>
            <a:cxnSpLocks noChangeShapeType="1"/>
          </p:cNvCxnSpPr>
          <p:nvPr/>
        </p:nvCxnSpPr>
        <p:spPr bwMode="auto">
          <a:xfrm>
            <a:off x="714375" y="4414838"/>
            <a:ext cx="1439863" cy="6350"/>
          </a:xfrm>
          <a:prstGeom prst="line">
            <a:avLst/>
          </a:prstGeom>
          <a:ln w="28575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08" name="直線接點 56"/>
          <p:cNvCxnSpPr>
            <a:cxnSpLocks noChangeShapeType="1"/>
          </p:cNvCxnSpPr>
          <p:nvPr/>
        </p:nvCxnSpPr>
        <p:spPr bwMode="auto">
          <a:xfrm>
            <a:off x="3590925" y="4275138"/>
            <a:ext cx="36195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直線接點 61"/>
          <p:cNvCxnSpPr>
            <a:cxnSpLocks noChangeShapeType="1"/>
          </p:cNvCxnSpPr>
          <p:nvPr/>
        </p:nvCxnSpPr>
        <p:spPr bwMode="auto">
          <a:xfrm flipV="1">
            <a:off x="4999038" y="4287838"/>
            <a:ext cx="1296987" cy="6350"/>
          </a:xfrm>
          <a:prstGeom prst="line">
            <a:avLst/>
          </a:prstGeom>
          <a:ln w="28575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10" name="直線接點 62"/>
          <p:cNvCxnSpPr>
            <a:cxnSpLocks noChangeShapeType="1"/>
          </p:cNvCxnSpPr>
          <p:nvPr/>
        </p:nvCxnSpPr>
        <p:spPr bwMode="auto">
          <a:xfrm flipV="1">
            <a:off x="4999038" y="4667250"/>
            <a:ext cx="1290637" cy="1588"/>
          </a:xfrm>
          <a:prstGeom prst="line">
            <a:avLst/>
          </a:prstGeom>
          <a:ln w="28575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11" name="直線接點 65"/>
          <p:cNvCxnSpPr>
            <a:cxnSpLocks noChangeShapeType="1"/>
          </p:cNvCxnSpPr>
          <p:nvPr/>
        </p:nvCxnSpPr>
        <p:spPr bwMode="auto">
          <a:xfrm>
            <a:off x="4799013" y="3740149"/>
            <a:ext cx="1374775" cy="0"/>
          </a:xfrm>
          <a:prstGeom prst="line">
            <a:avLst/>
          </a:prstGeom>
          <a:ln w="28575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12" name="直線接點 66"/>
          <p:cNvCxnSpPr>
            <a:cxnSpLocks noChangeShapeType="1"/>
          </p:cNvCxnSpPr>
          <p:nvPr/>
        </p:nvCxnSpPr>
        <p:spPr bwMode="auto">
          <a:xfrm>
            <a:off x="6173788" y="3338513"/>
            <a:ext cx="0" cy="404812"/>
          </a:xfrm>
          <a:prstGeom prst="line">
            <a:avLst/>
          </a:prstGeom>
          <a:ln w="28575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13" name="直線接點 71"/>
          <p:cNvCxnSpPr>
            <a:cxnSpLocks noChangeShapeType="1"/>
          </p:cNvCxnSpPr>
          <p:nvPr/>
        </p:nvCxnSpPr>
        <p:spPr bwMode="auto">
          <a:xfrm>
            <a:off x="7800975" y="3163888"/>
            <a:ext cx="0" cy="455612"/>
          </a:xfrm>
          <a:prstGeom prst="line">
            <a:avLst/>
          </a:prstGeom>
          <a:ln w="28575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14" name="直線接點 73"/>
          <p:cNvCxnSpPr>
            <a:cxnSpLocks noChangeShapeType="1"/>
          </p:cNvCxnSpPr>
          <p:nvPr/>
        </p:nvCxnSpPr>
        <p:spPr bwMode="auto">
          <a:xfrm>
            <a:off x="7800975" y="3903663"/>
            <a:ext cx="0" cy="565150"/>
          </a:xfrm>
          <a:prstGeom prst="line">
            <a:avLst/>
          </a:prstGeom>
          <a:ln w="28575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15" name="直線接點 75"/>
          <p:cNvCxnSpPr>
            <a:cxnSpLocks noChangeShapeType="1"/>
          </p:cNvCxnSpPr>
          <p:nvPr/>
        </p:nvCxnSpPr>
        <p:spPr bwMode="auto">
          <a:xfrm flipV="1">
            <a:off x="7620000" y="3141663"/>
            <a:ext cx="180975" cy="9525"/>
          </a:xfrm>
          <a:prstGeom prst="line">
            <a:avLst/>
          </a:prstGeom>
          <a:ln w="28575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16" name="直線接點 79"/>
          <p:cNvCxnSpPr>
            <a:cxnSpLocks noChangeShapeType="1"/>
          </p:cNvCxnSpPr>
          <p:nvPr/>
        </p:nvCxnSpPr>
        <p:spPr bwMode="auto">
          <a:xfrm flipV="1">
            <a:off x="7637463" y="4454525"/>
            <a:ext cx="180975" cy="9525"/>
          </a:xfrm>
          <a:prstGeom prst="line">
            <a:avLst/>
          </a:prstGeom>
          <a:ln w="28575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1027"/>
          <p:cNvSpPr txBox="1">
            <a:spLocks noChangeArrowheads="1"/>
          </p:cNvSpPr>
          <p:nvPr/>
        </p:nvSpPr>
        <p:spPr bwMode="auto">
          <a:xfrm>
            <a:off x="248844" y="1278910"/>
            <a:ext cx="2288873" cy="1021399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384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8956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3528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10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TW" altLang="en-US" sz="2800" kern="0" dirty="0"/>
              <a:t>加法器：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3897F0F-7AF4-824D-8DBA-AD8B93C4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文字方塊 18458"/>
          <p:cNvSpPr txBox="1"/>
          <p:nvPr/>
        </p:nvSpPr>
        <p:spPr>
          <a:xfrm>
            <a:off x="876300" y="2182813"/>
            <a:ext cx="5238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0000"/>
                </a:solidFill>
                <a:latin typeface="+mn-lt"/>
              </a:rPr>
              <a:t>R'</a:t>
            </a:r>
          </a:p>
          <a:p>
            <a:pPr>
              <a:defRPr/>
            </a:pPr>
            <a:endParaRPr lang="zh-TW" altLang="en-US" dirty="0"/>
          </a:p>
        </p:txBody>
      </p:sp>
      <p:cxnSp>
        <p:nvCxnSpPr>
          <p:cNvPr id="61" name="直線接點 60"/>
          <p:cNvCxnSpPr/>
          <p:nvPr/>
        </p:nvCxnSpPr>
        <p:spPr bwMode="auto">
          <a:xfrm>
            <a:off x="7453313" y="5035550"/>
            <a:ext cx="73818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51" name="直線接點 18450"/>
          <p:cNvCxnSpPr/>
          <p:nvPr/>
        </p:nvCxnSpPr>
        <p:spPr bwMode="auto">
          <a:xfrm>
            <a:off x="7370763" y="4267200"/>
            <a:ext cx="22225" cy="8159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線接點 93"/>
          <p:cNvCxnSpPr/>
          <p:nvPr/>
        </p:nvCxnSpPr>
        <p:spPr bwMode="auto">
          <a:xfrm>
            <a:off x="7383463" y="2779713"/>
            <a:ext cx="22225" cy="8159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線接點 107"/>
          <p:cNvCxnSpPr/>
          <p:nvPr/>
        </p:nvCxnSpPr>
        <p:spPr bwMode="auto">
          <a:xfrm>
            <a:off x="7359650" y="2813050"/>
            <a:ext cx="80327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000">
                <a:latin typeface="Century Gothic" pitchFamily="34" charset="0"/>
              </a:rPr>
              <a:t>也可以做記憶元件</a:t>
            </a:r>
          </a:p>
        </p:txBody>
      </p:sp>
      <p:grpSp>
        <p:nvGrpSpPr>
          <p:cNvPr id="18436" name="群組 13"/>
          <p:cNvGrpSpPr>
            <a:grpSpLocks/>
          </p:cNvGrpSpPr>
          <p:nvPr/>
        </p:nvGrpSpPr>
        <p:grpSpPr bwMode="auto">
          <a:xfrm>
            <a:off x="2679700" y="4806950"/>
            <a:ext cx="2081213" cy="819150"/>
            <a:chOff x="1064995" y="5373216"/>
            <a:chExt cx="2081536" cy="818444"/>
          </a:xfrm>
        </p:grpSpPr>
        <p:sp>
          <p:nvSpPr>
            <p:cNvPr id="18487" name="月亮 14"/>
            <p:cNvSpPr>
              <a:spLocks noChangeArrowheads="1"/>
            </p:cNvSpPr>
            <p:nvPr/>
          </p:nvSpPr>
          <p:spPr bwMode="auto">
            <a:xfrm flipH="1">
              <a:off x="1319683" y="5373216"/>
              <a:ext cx="1084586" cy="818444"/>
            </a:xfrm>
            <a:prstGeom prst="moon">
              <a:avLst>
                <a:gd name="adj" fmla="val 875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8488" name="直線接點 15"/>
            <p:cNvCxnSpPr>
              <a:cxnSpLocks noChangeShapeType="1"/>
            </p:cNvCxnSpPr>
            <p:nvPr/>
          </p:nvCxnSpPr>
          <p:spPr bwMode="auto">
            <a:xfrm>
              <a:off x="1064995" y="5582121"/>
              <a:ext cx="360574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9" name="直線接點 16"/>
            <p:cNvCxnSpPr>
              <a:cxnSpLocks noChangeShapeType="1"/>
            </p:cNvCxnSpPr>
            <p:nvPr/>
          </p:nvCxnSpPr>
          <p:spPr bwMode="auto">
            <a:xfrm>
              <a:off x="1064995" y="5968454"/>
              <a:ext cx="360574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0" name="直線接點 17"/>
            <p:cNvCxnSpPr>
              <a:cxnSpLocks noChangeShapeType="1"/>
              <a:endCxn id="18491" idx="6"/>
            </p:cNvCxnSpPr>
            <p:nvPr/>
          </p:nvCxnSpPr>
          <p:spPr bwMode="auto">
            <a:xfrm flipH="1">
              <a:off x="2536987" y="5782436"/>
              <a:ext cx="609544" cy="2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91" name="橢圓 18"/>
            <p:cNvSpPr>
              <a:spLocks noChangeArrowheads="1"/>
            </p:cNvSpPr>
            <p:nvPr/>
          </p:nvSpPr>
          <p:spPr bwMode="auto">
            <a:xfrm>
              <a:off x="2404269" y="5715428"/>
              <a:ext cx="132718" cy="134019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8437" name="群組 19"/>
          <p:cNvGrpSpPr>
            <a:grpSpLocks/>
          </p:cNvGrpSpPr>
          <p:nvPr/>
        </p:nvGrpSpPr>
        <p:grpSpPr bwMode="auto">
          <a:xfrm>
            <a:off x="5459413" y="4625975"/>
            <a:ext cx="2081212" cy="819150"/>
            <a:chOff x="1064995" y="5373216"/>
            <a:chExt cx="2081536" cy="818444"/>
          </a:xfrm>
        </p:grpSpPr>
        <p:sp>
          <p:nvSpPr>
            <p:cNvPr id="18482" name="月亮 20"/>
            <p:cNvSpPr>
              <a:spLocks noChangeArrowheads="1"/>
            </p:cNvSpPr>
            <p:nvPr/>
          </p:nvSpPr>
          <p:spPr bwMode="auto">
            <a:xfrm flipH="1">
              <a:off x="1319683" y="5373216"/>
              <a:ext cx="1084586" cy="818444"/>
            </a:xfrm>
            <a:prstGeom prst="moon">
              <a:avLst>
                <a:gd name="adj" fmla="val 875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8483" name="直線接點 21"/>
            <p:cNvCxnSpPr>
              <a:cxnSpLocks noChangeShapeType="1"/>
            </p:cNvCxnSpPr>
            <p:nvPr/>
          </p:nvCxnSpPr>
          <p:spPr bwMode="auto">
            <a:xfrm>
              <a:off x="1064995" y="5582121"/>
              <a:ext cx="360574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4" name="直線接點 22"/>
            <p:cNvCxnSpPr>
              <a:cxnSpLocks noChangeShapeType="1"/>
            </p:cNvCxnSpPr>
            <p:nvPr/>
          </p:nvCxnSpPr>
          <p:spPr bwMode="auto">
            <a:xfrm>
              <a:off x="1064995" y="5968454"/>
              <a:ext cx="360574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5" name="直線接點 23"/>
            <p:cNvCxnSpPr>
              <a:cxnSpLocks noChangeShapeType="1"/>
              <a:endCxn id="18486" idx="6"/>
            </p:cNvCxnSpPr>
            <p:nvPr/>
          </p:nvCxnSpPr>
          <p:spPr bwMode="auto">
            <a:xfrm flipH="1">
              <a:off x="2536987" y="5782436"/>
              <a:ext cx="609544" cy="2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86" name="橢圓 24"/>
            <p:cNvSpPr>
              <a:spLocks noChangeArrowheads="1"/>
            </p:cNvSpPr>
            <p:nvPr/>
          </p:nvSpPr>
          <p:spPr bwMode="auto">
            <a:xfrm>
              <a:off x="2404269" y="5715428"/>
              <a:ext cx="132718" cy="134019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8438" name="群組 25"/>
          <p:cNvGrpSpPr>
            <a:grpSpLocks/>
          </p:cNvGrpSpPr>
          <p:nvPr/>
        </p:nvGrpSpPr>
        <p:grpSpPr bwMode="auto">
          <a:xfrm>
            <a:off x="5459413" y="2403475"/>
            <a:ext cx="2081212" cy="819150"/>
            <a:chOff x="1064995" y="5373216"/>
            <a:chExt cx="2081536" cy="818444"/>
          </a:xfrm>
        </p:grpSpPr>
        <p:sp>
          <p:nvSpPr>
            <p:cNvPr id="18477" name="月亮 26"/>
            <p:cNvSpPr>
              <a:spLocks noChangeArrowheads="1"/>
            </p:cNvSpPr>
            <p:nvPr/>
          </p:nvSpPr>
          <p:spPr bwMode="auto">
            <a:xfrm flipH="1">
              <a:off x="1319683" y="5373216"/>
              <a:ext cx="1084586" cy="818444"/>
            </a:xfrm>
            <a:prstGeom prst="moon">
              <a:avLst>
                <a:gd name="adj" fmla="val 875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8478" name="直線接點 27"/>
            <p:cNvCxnSpPr>
              <a:cxnSpLocks noChangeShapeType="1"/>
            </p:cNvCxnSpPr>
            <p:nvPr/>
          </p:nvCxnSpPr>
          <p:spPr bwMode="auto">
            <a:xfrm>
              <a:off x="1064995" y="5582121"/>
              <a:ext cx="360574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9" name="直線接點 28"/>
            <p:cNvCxnSpPr>
              <a:cxnSpLocks noChangeShapeType="1"/>
            </p:cNvCxnSpPr>
            <p:nvPr/>
          </p:nvCxnSpPr>
          <p:spPr bwMode="auto">
            <a:xfrm>
              <a:off x="1064995" y="5968454"/>
              <a:ext cx="360574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0" name="直線接點 29"/>
            <p:cNvCxnSpPr>
              <a:cxnSpLocks noChangeShapeType="1"/>
              <a:endCxn id="18481" idx="6"/>
            </p:cNvCxnSpPr>
            <p:nvPr/>
          </p:nvCxnSpPr>
          <p:spPr bwMode="auto">
            <a:xfrm flipH="1">
              <a:off x="2536987" y="5782436"/>
              <a:ext cx="609544" cy="2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81" name="橢圓 30"/>
            <p:cNvSpPr>
              <a:spLocks noChangeArrowheads="1"/>
            </p:cNvSpPr>
            <p:nvPr/>
          </p:nvSpPr>
          <p:spPr bwMode="auto">
            <a:xfrm>
              <a:off x="2404269" y="5715428"/>
              <a:ext cx="132718" cy="134019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8439" name="群組 31"/>
          <p:cNvGrpSpPr>
            <a:grpSpLocks/>
          </p:cNvGrpSpPr>
          <p:nvPr/>
        </p:nvGrpSpPr>
        <p:grpSpPr bwMode="auto">
          <a:xfrm>
            <a:off x="2660650" y="2205038"/>
            <a:ext cx="2081213" cy="819150"/>
            <a:chOff x="1064995" y="5373216"/>
            <a:chExt cx="2081536" cy="818444"/>
          </a:xfrm>
        </p:grpSpPr>
        <p:sp>
          <p:nvSpPr>
            <p:cNvPr id="18472" name="月亮 32"/>
            <p:cNvSpPr>
              <a:spLocks noChangeArrowheads="1"/>
            </p:cNvSpPr>
            <p:nvPr/>
          </p:nvSpPr>
          <p:spPr bwMode="auto">
            <a:xfrm flipH="1">
              <a:off x="1319683" y="5373216"/>
              <a:ext cx="1084586" cy="818444"/>
            </a:xfrm>
            <a:prstGeom prst="moon">
              <a:avLst>
                <a:gd name="adj" fmla="val 875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8473" name="直線接點 33"/>
            <p:cNvCxnSpPr>
              <a:cxnSpLocks noChangeShapeType="1"/>
            </p:cNvCxnSpPr>
            <p:nvPr/>
          </p:nvCxnSpPr>
          <p:spPr bwMode="auto">
            <a:xfrm>
              <a:off x="1064995" y="5582121"/>
              <a:ext cx="360574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4" name="直線接點 34"/>
            <p:cNvCxnSpPr>
              <a:cxnSpLocks noChangeShapeType="1"/>
            </p:cNvCxnSpPr>
            <p:nvPr/>
          </p:nvCxnSpPr>
          <p:spPr bwMode="auto">
            <a:xfrm>
              <a:off x="1064995" y="5968454"/>
              <a:ext cx="360574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5" name="直線接點 35"/>
            <p:cNvCxnSpPr>
              <a:cxnSpLocks noChangeShapeType="1"/>
              <a:endCxn id="18476" idx="6"/>
            </p:cNvCxnSpPr>
            <p:nvPr/>
          </p:nvCxnSpPr>
          <p:spPr bwMode="auto">
            <a:xfrm flipH="1">
              <a:off x="2536987" y="5782436"/>
              <a:ext cx="609544" cy="2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6" name="橢圓 36"/>
            <p:cNvSpPr>
              <a:spLocks noChangeArrowheads="1"/>
            </p:cNvSpPr>
            <p:nvPr/>
          </p:nvSpPr>
          <p:spPr bwMode="auto">
            <a:xfrm>
              <a:off x="2404269" y="5715428"/>
              <a:ext cx="132718" cy="134019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cxnSp>
        <p:nvCxnSpPr>
          <p:cNvPr id="3" name="直線接點 2"/>
          <p:cNvCxnSpPr/>
          <p:nvPr/>
        </p:nvCxnSpPr>
        <p:spPr bwMode="auto">
          <a:xfrm>
            <a:off x="1400175" y="2413000"/>
            <a:ext cx="126047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線接點 39"/>
          <p:cNvCxnSpPr/>
          <p:nvPr/>
        </p:nvCxnSpPr>
        <p:spPr bwMode="auto">
          <a:xfrm>
            <a:off x="1419225" y="5395913"/>
            <a:ext cx="126047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線接點 42"/>
          <p:cNvCxnSpPr/>
          <p:nvPr/>
        </p:nvCxnSpPr>
        <p:spPr bwMode="auto">
          <a:xfrm>
            <a:off x="2641600" y="2781300"/>
            <a:ext cx="50800" cy="22542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線接點 47"/>
          <p:cNvCxnSpPr/>
          <p:nvPr/>
        </p:nvCxnSpPr>
        <p:spPr bwMode="auto">
          <a:xfrm>
            <a:off x="1409700" y="3911600"/>
            <a:ext cx="126047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橢圓 48"/>
          <p:cNvSpPr>
            <a:spLocks noChangeAspect="1"/>
          </p:cNvSpPr>
          <p:nvPr/>
        </p:nvSpPr>
        <p:spPr bwMode="auto">
          <a:xfrm>
            <a:off x="2586038" y="3824288"/>
            <a:ext cx="149225" cy="15557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 bwMode="auto">
          <a:xfrm>
            <a:off x="1400175" y="2308225"/>
            <a:ext cx="0" cy="1920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線接點 52"/>
          <p:cNvCxnSpPr/>
          <p:nvPr/>
        </p:nvCxnSpPr>
        <p:spPr bwMode="auto">
          <a:xfrm>
            <a:off x="1409700" y="3824288"/>
            <a:ext cx="0" cy="1905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線接點 53"/>
          <p:cNvCxnSpPr/>
          <p:nvPr/>
        </p:nvCxnSpPr>
        <p:spPr bwMode="auto">
          <a:xfrm>
            <a:off x="1419225" y="5300663"/>
            <a:ext cx="0" cy="1920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線接點 54"/>
          <p:cNvCxnSpPr/>
          <p:nvPr/>
        </p:nvCxnSpPr>
        <p:spPr bwMode="auto">
          <a:xfrm>
            <a:off x="4559300" y="2608263"/>
            <a:ext cx="9271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直線接點 56"/>
          <p:cNvCxnSpPr/>
          <p:nvPr/>
        </p:nvCxnSpPr>
        <p:spPr bwMode="auto">
          <a:xfrm>
            <a:off x="4559300" y="5216525"/>
            <a:ext cx="9271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橢圓 57"/>
          <p:cNvSpPr>
            <a:spLocks noChangeAspect="1"/>
          </p:cNvSpPr>
          <p:nvPr/>
        </p:nvSpPr>
        <p:spPr bwMode="auto">
          <a:xfrm>
            <a:off x="7304088" y="2725738"/>
            <a:ext cx="149225" cy="157162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9" name="橢圓 58"/>
          <p:cNvSpPr>
            <a:spLocks noChangeAspect="1"/>
          </p:cNvSpPr>
          <p:nvPr/>
        </p:nvSpPr>
        <p:spPr bwMode="auto">
          <a:xfrm>
            <a:off x="7304088" y="4968875"/>
            <a:ext cx="149225" cy="15557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cxnSp>
        <p:nvCxnSpPr>
          <p:cNvPr id="64" name="直線接點 63"/>
          <p:cNvCxnSpPr/>
          <p:nvPr/>
        </p:nvCxnSpPr>
        <p:spPr bwMode="auto">
          <a:xfrm>
            <a:off x="8162925" y="2714625"/>
            <a:ext cx="0" cy="1920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線接點 64"/>
          <p:cNvCxnSpPr/>
          <p:nvPr/>
        </p:nvCxnSpPr>
        <p:spPr bwMode="auto">
          <a:xfrm>
            <a:off x="8181975" y="4948238"/>
            <a:ext cx="0" cy="1920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線接點 45"/>
          <p:cNvCxnSpPr/>
          <p:nvPr/>
        </p:nvCxnSpPr>
        <p:spPr bwMode="auto">
          <a:xfrm>
            <a:off x="4895850" y="2998788"/>
            <a:ext cx="6873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線接點 70"/>
          <p:cNvCxnSpPr/>
          <p:nvPr/>
        </p:nvCxnSpPr>
        <p:spPr bwMode="auto">
          <a:xfrm>
            <a:off x="5238750" y="4835060"/>
            <a:ext cx="38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47" name="直線接點 18446"/>
          <p:cNvCxnSpPr/>
          <p:nvPr/>
        </p:nvCxnSpPr>
        <p:spPr bwMode="auto">
          <a:xfrm>
            <a:off x="4895850" y="2979738"/>
            <a:ext cx="19050" cy="12874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49" name="直線接點 18448"/>
          <p:cNvCxnSpPr/>
          <p:nvPr/>
        </p:nvCxnSpPr>
        <p:spPr bwMode="auto">
          <a:xfrm>
            <a:off x="4895850" y="4286250"/>
            <a:ext cx="248602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線接點 91"/>
          <p:cNvCxnSpPr/>
          <p:nvPr/>
        </p:nvCxnSpPr>
        <p:spPr bwMode="auto">
          <a:xfrm>
            <a:off x="5219700" y="3570288"/>
            <a:ext cx="19050" cy="12874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線接點 92"/>
          <p:cNvCxnSpPr/>
          <p:nvPr/>
        </p:nvCxnSpPr>
        <p:spPr bwMode="auto">
          <a:xfrm>
            <a:off x="5200650" y="3586163"/>
            <a:ext cx="220345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63" name="Rectangle 6"/>
          <p:cNvSpPr>
            <a:spLocks noChangeArrowheads="1"/>
          </p:cNvSpPr>
          <p:nvPr/>
        </p:nvSpPr>
        <p:spPr bwMode="auto">
          <a:xfrm>
            <a:off x="252413" y="4003675"/>
            <a:ext cx="17875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algn="r">
              <a:lnSpc>
                <a:spcPts val="2200"/>
              </a:lnSpc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TW" sz="2000" b="1" dirty="0">
                <a:solidFill>
                  <a:srgbClr val="000000"/>
                </a:solidFill>
                <a:latin typeface="Century Gothic" pitchFamily="34" charset="0"/>
              </a:rPr>
              <a:t>clock'</a:t>
            </a:r>
          </a:p>
        </p:txBody>
      </p:sp>
      <p:sp>
        <p:nvSpPr>
          <p:cNvPr id="18460" name="矩形 18459"/>
          <p:cNvSpPr/>
          <p:nvPr/>
        </p:nvSpPr>
        <p:spPr>
          <a:xfrm>
            <a:off x="876300" y="5221288"/>
            <a:ext cx="412750" cy="3762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2200"/>
              </a:lnSpc>
              <a:spcAft>
                <a:spcPts val="2000"/>
              </a:spcAft>
              <a:defRPr/>
            </a:pPr>
            <a:r>
              <a:rPr lang="en-US" altLang="zh-TW" b="1" dirty="0">
                <a:solidFill>
                  <a:srgbClr val="000000"/>
                </a:solidFill>
                <a:latin typeface="+mn-lt"/>
              </a:rPr>
              <a:t>S'</a:t>
            </a:r>
          </a:p>
        </p:txBody>
      </p:sp>
      <p:sp>
        <p:nvSpPr>
          <p:cNvPr id="18462" name="文字方塊 18461"/>
          <p:cNvSpPr txBox="1"/>
          <p:nvPr/>
        </p:nvSpPr>
        <p:spPr>
          <a:xfrm>
            <a:off x="4895850" y="1963436"/>
            <a:ext cx="3429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n-lt"/>
              </a:rPr>
              <a:t>R</a:t>
            </a:r>
            <a:endParaRPr lang="zh-TW" altLang="en-US" b="1" dirty="0">
              <a:latin typeface="+mn-lt"/>
            </a:endParaRPr>
          </a:p>
        </p:txBody>
      </p:sp>
      <p:sp>
        <p:nvSpPr>
          <p:cNvPr id="2" name="文字方塊 18462"/>
          <p:cNvSpPr txBox="1"/>
          <p:nvPr/>
        </p:nvSpPr>
        <p:spPr>
          <a:xfrm>
            <a:off x="4814888" y="5415085"/>
            <a:ext cx="5048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n-lt"/>
              </a:rPr>
              <a:t>S</a:t>
            </a:r>
            <a:endParaRPr lang="zh-TW" altLang="en-US" b="1" dirty="0">
              <a:latin typeface="+mn-lt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8258175" y="4733925"/>
            <a:ext cx="85725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0000"/>
                </a:solidFill>
                <a:latin typeface="+mn-lt"/>
              </a:rPr>
              <a:t>Q'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8258175" y="2536825"/>
            <a:ext cx="85725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n-lt"/>
              </a:rPr>
              <a:t>Q</a:t>
            </a:r>
            <a:endParaRPr lang="zh-TW" altLang="en-US" b="1" dirty="0">
              <a:latin typeface="+mn-lt"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533400" y="1231900"/>
            <a:ext cx="5528353" cy="568327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384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8956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3528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10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TW" altLang="en-US" sz="2800" kern="0" dirty="0"/>
              <a:t>可存一個</a:t>
            </a:r>
            <a:r>
              <a:rPr lang="en-US" altLang="en-US" sz="2800" kern="0" dirty="0"/>
              <a:t>bit</a:t>
            </a:r>
            <a:r>
              <a:rPr lang="zh-TW" altLang="en-US" sz="2800" kern="0" dirty="0"/>
              <a:t>的東西：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1702A4-6821-FC4B-A7D6-56C1A40C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5" name="Rectangle 205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31900"/>
            <a:ext cx="8420100" cy="50800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endParaRPr lang="zh-TW" altLang="en-US" sz="3600" dirty="0"/>
          </a:p>
          <a:p>
            <a:pPr marL="0" indent="0" algn="ctr">
              <a:buFont typeface="Wingdings" pitchFamily="2" charset="2"/>
              <a:buNone/>
              <a:defRPr/>
            </a:pPr>
            <a:endParaRPr lang="zh-TW" altLang="en-US" sz="3600" dirty="0"/>
          </a:p>
          <a:p>
            <a:pPr marL="0" indent="0" algn="ctr">
              <a:buFont typeface="Wingdings" pitchFamily="2" charset="2"/>
              <a:buNone/>
              <a:defRPr/>
            </a:pPr>
            <a:endParaRPr lang="zh-TW" altLang="en-US" sz="3600" dirty="0"/>
          </a:p>
          <a:p>
            <a:pPr marL="0" indent="0" algn="ctr">
              <a:buFont typeface="Wingdings" pitchFamily="2" charset="2"/>
              <a:buNone/>
              <a:defRPr/>
            </a:pPr>
            <a:endParaRPr lang="zh-TW" altLang="en-US" sz="3600" dirty="0"/>
          </a:p>
          <a:p>
            <a:pPr marL="0" indent="0" algn="ctr">
              <a:buFont typeface="Wingdings" pitchFamily="2" charset="2"/>
              <a:buNone/>
              <a:defRPr/>
            </a:pPr>
            <a:r>
              <a:rPr lang="zh-TW" altLang="en-US" sz="3600" dirty="0">
                <a:latin typeface="+mj-lt"/>
              </a:rPr>
              <a:t>答：「數位邏輯設計」</a:t>
            </a:r>
          </a:p>
        </p:txBody>
      </p:sp>
      <p:sp>
        <p:nvSpPr>
          <p:cNvPr id="20483" name="Rectangle 205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47650"/>
            <a:ext cx="8420100" cy="3101975"/>
          </a:xfrm>
        </p:spPr>
        <p:txBody>
          <a:bodyPr/>
          <a:lstStyle/>
          <a:p>
            <a:br>
              <a:rPr lang="zh-TW" altLang="en-US" sz="4400"/>
            </a:br>
            <a:r>
              <a:rPr lang="zh-TW" altLang="en-US" sz="4400"/>
              <a:t>這部份的學問叫＿＿＿＿</a:t>
            </a:r>
          </a:p>
        </p:txBody>
      </p:sp>
      <p:pic>
        <p:nvPicPr>
          <p:cNvPr id="20485" name="Picture 5" descr="\\140.114.49.56\工讀生共用槽\黃婷婷 _ 計算機結構\PPT 插圖\D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63" y="3536950"/>
            <a:ext cx="28829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2D953C-7DFD-8044-8E14-F8577482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E3ABF-1B92-4685-8CAB-C5C1469553EA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5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23825"/>
            <a:ext cx="9906000" cy="723900"/>
          </a:xfrm>
        </p:spPr>
        <p:txBody>
          <a:bodyPr/>
          <a:lstStyle/>
          <a:p>
            <a:r>
              <a:rPr lang="zh-TW" altLang="en-US" sz="4500">
                <a:latin typeface="Century Gothic" pitchFamily="34" charset="0"/>
              </a:rPr>
              <a:t>最後，電腦的主要部份就都可以做了</a:t>
            </a:r>
          </a:p>
        </p:txBody>
      </p:sp>
      <p:sp>
        <p:nvSpPr>
          <p:cNvPr id="22531" name="Freeform 1027"/>
          <p:cNvSpPr>
            <a:spLocks/>
          </p:cNvSpPr>
          <p:nvPr/>
        </p:nvSpPr>
        <p:spPr bwMode="auto">
          <a:xfrm>
            <a:off x="3589338" y="3673475"/>
            <a:ext cx="2089150" cy="669925"/>
          </a:xfrm>
          <a:custGeom>
            <a:avLst/>
            <a:gdLst>
              <a:gd name="T0" fmla="*/ 0 w 937"/>
              <a:gd name="T1" fmla="*/ 0 h 289"/>
              <a:gd name="T2" fmla="*/ 2147483647 w 937"/>
              <a:gd name="T3" fmla="*/ 0 h 289"/>
              <a:gd name="T4" fmla="*/ 2147483647 w 937"/>
              <a:gd name="T5" fmla="*/ 2147483647 h 289"/>
              <a:gd name="T6" fmla="*/ 2147483647 w 937"/>
              <a:gd name="T7" fmla="*/ 0 h 289"/>
              <a:gd name="T8" fmla="*/ 2147483647 w 937"/>
              <a:gd name="T9" fmla="*/ 0 h 289"/>
              <a:gd name="T10" fmla="*/ 2147483647 w 937"/>
              <a:gd name="T11" fmla="*/ 2147483647 h 289"/>
              <a:gd name="T12" fmla="*/ 2147483647 w 937"/>
              <a:gd name="T13" fmla="*/ 2147483647 h 289"/>
              <a:gd name="T14" fmla="*/ 0 w 937"/>
              <a:gd name="T15" fmla="*/ 0 h 2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37"/>
              <a:gd name="T25" fmla="*/ 0 h 289"/>
              <a:gd name="T26" fmla="*/ 937 w 937"/>
              <a:gd name="T27" fmla="*/ 289 h 2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37" h="289">
                <a:moveTo>
                  <a:pt x="0" y="0"/>
                </a:moveTo>
                <a:lnTo>
                  <a:pt x="376" y="0"/>
                </a:lnTo>
                <a:lnTo>
                  <a:pt x="472" y="96"/>
                </a:lnTo>
                <a:lnTo>
                  <a:pt x="560" y="0"/>
                </a:lnTo>
                <a:lnTo>
                  <a:pt x="936" y="0"/>
                </a:lnTo>
                <a:lnTo>
                  <a:pt x="752" y="288"/>
                </a:lnTo>
                <a:lnTo>
                  <a:pt x="184" y="288"/>
                </a:lnTo>
                <a:lnTo>
                  <a:pt x="0" y="0"/>
                </a:lnTo>
              </a:path>
            </a:pathLst>
          </a:custGeom>
          <a:solidFill>
            <a:srgbClr val="FFFF99"/>
          </a:solidFill>
          <a:ln w="38100" cap="rnd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2532" name="Line 1028"/>
          <p:cNvSpPr>
            <a:spLocks noChangeShapeType="1"/>
          </p:cNvSpPr>
          <p:nvPr/>
        </p:nvSpPr>
        <p:spPr bwMode="auto">
          <a:xfrm>
            <a:off x="5165725" y="3119438"/>
            <a:ext cx="0" cy="5667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3" name="Line 1029"/>
          <p:cNvSpPr>
            <a:spLocks noChangeShapeType="1"/>
          </p:cNvSpPr>
          <p:nvPr/>
        </p:nvSpPr>
        <p:spPr bwMode="auto">
          <a:xfrm>
            <a:off x="3905250" y="3330575"/>
            <a:ext cx="0" cy="355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4" name="Line 1030"/>
          <p:cNvSpPr>
            <a:spLocks noChangeShapeType="1"/>
          </p:cNvSpPr>
          <p:nvPr/>
        </p:nvSpPr>
        <p:spPr bwMode="auto">
          <a:xfrm>
            <a:off x="4400550" y="4348163"/>
            <a:ext cx="0" cy="3937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5" name="Line 1031"/>
          <p:cNvSpPr>
            <a:spLocks noChangeShapeType="1"/>
          </p:cNvSpPr>
          <p:nvPr/>
        </p:nvSpPr>
        <p:spPr bwMode="auto">
          <a:xfrm>
            <a:off x="4070350" y="4348163"/>
            <a:ext cx="0" cy="88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6" name="Line 1032"/>
          <p:cNvSpPr>
            <a:spLocks noChangeShapeType="1"/>
          </p:cNvSpPr>
          <p:nvPr/>
        </p:nvSpPr>
        <p:spPr bwMode="auto">
          <a:xfrm>
            <a:off x="4718050" y="4348163"/>
            <a:ext cx="0" cy="203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7" name="Line 1033"/>
          <p:cNvSpPr>
            <a:spLocks noChangeShapeType="1"/>
          </p:cNvSpPr>
          <p:nvPr/>
        </p:nvSpPr>
        <p:spPr bwMode="auto">
          <a:xfrm>
            <a:off x="2778125" y="3806825"/>
            <a:ext cx="466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8" name="Line 1034"/>
          <p:cNvSpPr>
            <a:spLocks noChangeShapeType="1"/>
          </p:cNvSpPr>
          <p:nvPr/>
        </p:nvSpPr>
        <p:spPr bwMode="auto">
          <a:xfrm>
            <a:off x="2778125" y="3883025"/>
            <a:ext cx="5492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9" name="Line 1035"/>
          <p:cNvSpPr>
            <a:spLocks noChangeShapeType="1"/>
          </p:cNvSpPr>
          <p:nvPr/>
        </p:nvSpPr>
        <p:spPr bwMode="auto">
          <a:xfrm>
            <a:off x="2778125" y="3959225"/>
            <a:ext cx="6318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40" name="Rectangle 1036"/>
          <p:cNvSpPr>
            <a:spLocks noChangeArrowheads="1"/>
          </p:cNvSpPr>
          <p:nvPr/>
        </p:nvSpPr>
        <p:spPr bwMode="auto">
          <a:xfrm>
            <a:off x="3397250" y="4557713"/>
            <a:ext cx="4127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algn="ctr">
              <a:lnSpc>
                <a:spcPts val="1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Tahoma" pitchFamily="34" charset="0"/>
              </a:rPr>
              <a:t>Z</a:t>
            </a:r>
          </a:p>
        </p:txBody>
      </p:sp>
      <p:sp>
        <p:nvSpPr>
          <p:cNvPr id="22541" name="Rectangle 1037"/>
          <p:cNvSpPr>
            <a:spLocks noChangeArrowheads="1"/>
          </p:cNvSpPr>
          <p:nvPr/>
        </p:nvSpPr>
        <p:spPr bwMode="auto">
          <a:xfrm>
            <a:off x="3382963" y="4291013"/>
            <a:ext cx="42703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algn="ctr">
              <a:lnSpc>
                <a:spcPts val="1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Tahoma" pitchFamily="34" charset="0"/>
              </a:rPr>
              <a:t>N</a:t>
            </a:r>
          </a:p>
        </p:txBody>
      </p:sp>
      <p:sp>
        <p:nvSpPr>
          <p:cNvPr id="22542" name="Line 1039"/>
          <p:cNvSpPr>
            <a:spLocks noChangeShapeType="1"/>
          </p:cNvSpPr>
          <p:nvPr/>
        </p:nvSpPr>
        <p:spPr bwMode="auto">
          <a:xfrm flipH="1">
            <a:off x="3182938" y="4557713"/>
            <a:ext cx="15414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43" name="Line 1040"/>
          <p:cNvSpPr>
            <a:spLocks noChangeShapeType="1"/>
          </p:cNvSpPr>
          <p:nvPr/>
        </p:nvSpPr>
        <p:spPr bwMode="auto">
          <a:xfrm flipH="1">
            <a:off x="3182938" y="4443413"/>
            <a:ext cx="8953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44" name="Rectangle 1041"/>
          <p:cNvSpPr>
            <a:spLocks noChangeArrowheads="1"/>
          </p:cNvSpPr>
          <p:nvPr/>
        </p:nvSpPr>
        <p:spPr bwMode="auto">
          <a:xfrm>
            <a:off x="3541713" y="1857375"/>
            <a:ext cx="2008187" cy="1263650"/>
          </a:xfrm>
          <a:prstGeom prst="rect">
            <a:avLst/>
          </a:prstGeom>
          <a:solidFill>
            <a:srgbClr val="FFFF99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sz="2800" b="1">
                <a:ea typeface="標楷體" pitchFamily="65" charset="-120"/>
              </a:rPr>
              <a:t>暫存器</a:t>
            </a:r>
          </a:p>
        </p:txBody>
      </p:sp>
      <p:sp>
        <p:nvSpPr>
          <p:cNvPr id="22545" name="Line 1042"/>
          <p:cNvSpPr>
            <a:spLocks noChangeShapeType="1"/>
          </p:cNvSpPr>
          <p:nvPr/>
        </p:nvSpPr>
        <p:spPr bwMode="auto">
          <a:xfrm flipV="1">
            <a:off x="4408488" y="4730750"/>
            <a:ext cx="1643062" cy="174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46" name="Line 1043"/>
          <p:cNvSpPr>
            <a:spLocks noChangeShapeType="1"/>
          </p:cNvSpPr>
          <p:nvPr/>
        </p:nvSpPr>
        <p:spPr bwMode="auto">
          <a:xfrm flipV="1">
            <a:off x="6040438" y="2346325"/>
            <a:ext cx="0" cy="23590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47" name="Line 1044"/>
          <p:cNvSpPr>
            <a:spLocks noChangeShapeType="1"/>
          </p:cNvSpPr>
          <p:nvPr/>
        </p:nvSpPr>
        <p:spPr bwMode="auto">
          <a:xfrm flipH="1">
            <a:off x="5502275" y="2389188"/>
            <a:ext cx="5635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48" name="Line 1045"/>
          <p:cNvSpPr>
            <a:spLocks noChangeShapeType="1"/>
          </p:cNvSpPr>
          <p:nvPr/>
        </p:nvSpPr>
        <p:spPr bwMode="auto">
          <a:xfrm>
            <a:off x="3905250" y="3154363"/>
            <a:ext cx="0" cy="531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49" name="Line 1046"/>
          <p:cNvSpPr>
            <a:spLocks noChangeShapeType="1"/>
          </p:cNvSpPr>
          <p:nvPr/>
        </p:nvSpPr>
        <p:spPr bwMode="auto">
          <a:xfrm>
            <a:off x="6316663" y="3376613"/>
            <a:ext cx="5095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0" name="Rectangle 1047"/>
          <p:cNvSpPr>
            <a:spLocks noChangeArrowheads="1"/>
          </p:cNvSpPr>
          <p:nvPr/>
        </p:nvSpPr>
        <p:spPr bwMode="auto">
          <a:xfrm>
            <a:off x="6884988" y="2520950"/>
            <a:ext cx="2103437" cy="1903413"/>
          </a:xfrm>
          <a:prstGeom prst="rect">
            <a:avLst/>
          </a:prstGeom>
          <a:solidFill>
            <a:srgbClr val="FFFF99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sz="2800" b="1">
                <a:ea typeface="標楷體" pitchFamily="65" charset="-120"/>
              </a:rPr>
              <a:t>記憶體</a:t>
            </a:r>
          </a:p>
        </p:txBody>
      </p:sp>
      <p:sp>
        <p:nvSpPr>
          <p:cNvPr id="22551" name="Line 1048"/>
          <p:cNvSpPr>
            <a:spLocks noChangeShapeType="1"/>
          </p:cNvSpPr>
          <p:nvPr/>
        </p:nvSpPr>
        <p:spPr bwMode="auto">
          <a:xfrm>
            <a:off x="5268913" y="5786438"/>
            <a:ext cx="0" cy="3016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2" name="Rectangle 1049"/>
          <p:cNvSpPr>
            <a:spLocks noChangeArrowheads="1"/>
          </p:cNvSpPr>
          <p:nvPr/>
        </p:nvSpPr>
        <p:spPr bwMode="auto">
          <a:xfrm>
            <a:off x="4587875" y="5302250"/>
            <a:ext cx="1296988" cy="506413"/>
          </a:xfrm>
          <a:prstGeom prst="rect">
            <a:avLst/>
          </a:prstGeom>
          <a:solidFill>
            <a:srgbClr val="FFFF99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 b="1" dirty="0">
                <a:latin typeface="Century Gothic" pitchFamily="34" charset="0"/>
              </a:rPr>
              <a:t>PC</a:t>
            </a:r>
          </a:p>
        </p:txBody>
      </p:sp>
      <p:sp>
        <p:nvSpPr>
          <p:cNvPr id="22553" name="Rectangle 1050"/>
          <p:cNvSpPr>
            <a:spLocks noChangeArrowheads="1"/>
          </p:cNvSpPr>
          <p:nvPr/>
        </p:nvSpPr>
        <p:spPr bwMode="auto">
          <a:xfrm>
            <a:off x="3143250" y="5302250"/>
            <a:ext cx="1319213" cy="506413"/>
          </a:xfrm>
          <a:prstGeom prst="rect">
            <a:avLst/>
          </a:prstGeom>
          <a:solidFill>
            <a:srgbClr val="FFFF99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 b="1" dirty="0">
                <a:latin typeface="Century Gothic" pitchFamily="34" charset="0"/>
                <a:ea typeface="標楷體" pitchFamily="65" charset="-120"/>
              </a:rPr>
              <a:t>IR</a:t>
            </a:r>
          </a:p>
        </p:txBody>
      </p:sp>
      <p:sp>
        <p:nvSpPr>
          <p:cNvPr id="22554" name="Line 1051"/>
          <p:cNvSpPr>
            <a:spLocks noChangeShapeType="1"/>
          </p:cNvSpPr>
          <p:nvPr/>
        </p:nvSpPr>
        <p:spPr bwMode="auto">
          <a:xfrm>
            <a:off x="3905250" y="4868863"/>
            <a:ext cx="0" cy="368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5" name="Line 1052"/>
          <p:cNvSpPr>
            <a:spLocks noChangeShapeType="1"/>
          </p:cNvSpPr>
          <p:nvPr/>
        </p:nvSpPr>
        <p:spPr bwMode="auto">
          <a:xfrm>
            <a:off x="6369050" y="3400425"/>
            <a:ext cx="0" cy="1473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6" name="Line 1053"/>
          <p:cNvSpPr>
            <a:spLocks noChangeShapeType="1"/>
          </p:cNvSpPr>
          <p:nvPr/>
        </p:nvSpPr>
        <p:spPr bwMode="auto">
          <a:xfrm flipH="1">
            <a:off x="3898900" y="4862513"/>
            <a:ext cx="24622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7" name="Line 1054"/>
          <p:cNvSpPr>
            <a:spLocks noChangeShapeType="1"/>
          </p:cNvSpPr>
          <p:nvPr/>
        </p:nvSpPr>
        <p:spPr bwMode="auto">
          <a:xfrm flipV="1">
            <a:off x="8142288" y="4429125"/>
            <a:ext cx="0" cy="16843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8" name="Line 1055"/>
          <p:cNvSpPr>
            <a:spLocks noChangeShapeType="1"/>
          </p:cNvSpPr>
          <p:nvPr/>
        </p:nvSpPr>
        <p:spPr bwMode="auto">
          <a:xfrm flipH="1" flipV="1">
            <a:off x="5259388" y="6086475"/>
            <a:ext cx="2854325" cy="174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59" name="Rectangle 1056"/>
          <p:cNvSpPr>
            <a:spLocks noChangeArrowheads="1"/>
          </p:cNvSpPr>
          <p:nvPr/>
        </p:nvSpPr>
        <p:spPr bwMode="auto">
          <a:xfrm>
            <a:off x="965200" y="3397250"/>
            <a:ext cx="1620838" cy="1582738"/>
          </a:xfrm>
          <a:prstGeom prst="rect">
            <a:avLst/>
          </a:prstGeom>
          <a:solidFill>
            <a:srgbClr val="FFFF99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sz="2800" b="1">
                <a:ea typeface="標楷體" pitchFamily="65" charset="-120"/>
              </a:rPr>
              <a:t>控制器</a:t>
            </a:r>
            <a:endParaRPr lang="zh-TW" altLang="en-US"/>
          </a:p>
        </p:txBody>
      </p:sp>
      <p:sp>
        <p:nvSpPr>
          <p:cNvPr id="22560" name="Line 1057"/>
          <p:cNvSpPr>
            <a:spLocks noChangeShapeType="1"/>
          </p:cNvSpPr>
          <p:nvPr/>
        </p:nvSpPr>
        <p:spPr bwMode="auto">
          <a:xfrm>
            <a:off x="6044747" y="3370263"/>
            <a:ext cx="3381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61" name="Text Box 1058"/>
          <p:cNvSpPr txBox="1">
            <a:spLocks noChangeArrowheads="1"/>
          </p:cNvSpPr>
          <p:nvPr/>
        </p:nvSpPr>
        <p:spPr bwMode="auto">
          <a:xfrm>
            <a:off x="4160838" y="3819525"/>
            <a:ext cx="900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sz="2800" b="1" dirty="0">
                <a:latin typeface="Century Gothic" pitchFamily="34" charset="0"/>
              </a:rPr>
              <a:t>ALU</a:t>
            </a:r>
          </a:p>
        </p:txBody>
      </p:sp>
      <p:sp>
        <p:nvSpPr>
          <p:cNvPr id="22562" name="Line 1059"/>
          <p:cNvSpPr>
            <a:spLocks noChangeShapeType="1"/>
          </p:cNvSpPr>
          <p:nvPr/>
        </p:nvSpPr>
        <p:spPr bwMode="auto">
          <a:xfrm>
            <a:off x="1490663" y="4968875"/>
            <a:ext cx="0" cy="368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63" name="Rectangle 1060"/>
          <p:cNvSpPr>
            <a:spLocks noChangeArrowheads="1"/>
          </p:cNvSpPr>
          <p:nvPr/>
        </p:nvSpPr>
        <p:spPr bwMode="auto">
          <a:xfrm>
            <a:off x="969963" y="5348288"/>
            <a:ext cx="11953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/>
          <a:p>
            <a:pPr algn="ctr">
              <a:lnSpc>
                <a:spcPts val="1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zh-TW" b="1" dirty="0">
                <a:solidFill>
                  <a:srgbClr val="000000"/>
                </a:solidFill>
                <a:latin typeface="Century Gothic" pitchFamily="34" charset="0"/>
                <a:ea typeface="標楷體" pitchFamily="65" charset="-120"/>
              </a:rPr>
              <a:t>clock</a:t>
            </a:r>
          </a:p>
        </p:txBody>
      </p:sp>
      <p:sp>
        <p:nvSpPr>
          <p:cNvPr id="22564" name="Rectangle 1038"/>
          <p:cNvSpPr>
            <a:spLocks noChangeArrowheads="1"/>
          </p:cNvSpPr>
          <p:nvPr/>
        </p:nvSpPr>
        <p:spPr bwMode="auto">
          <a:xfrm>
            <a:off x="2371725" y="3378200"/>
            <a:ext cx="11953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 anchor="ctr"/>
          <a:lstStyle/>
          <a:p>
            <a:pPr algn="ctr">
              <a:lnSpc>
                <a:spcPts val="1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zh-TW" altLang="en-US" b="1">
                <a:solidFill>
                  <a:srgbClr val="000000"/>
                </a:solidFill>
                <a:latin typeface="Century Gothic" pitchFamily="34" charset="0"/>
                <a:ea typeface="標楷體" pitchFamily="65" charset="-120"/>
              </a:rPr>
              <a:t>控制信號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CCD121F-4CEE-424F-933C-9587E96E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1219200" y="2112963"/>
            <a:ext cx="5572125" cy="2857500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55" name="Rectangle 13"/>
          <p:cNvSpPr>
            <a:spLocks noChangeArrowheads="1"/>
          </p:cNvSpPr>
          <p:nvPr/>
        </p:nvSpPr>
        <p:spPr bwMode="auto">
          <a:xfrm>
            <a:off x="1631950" y="2519363"/>
            <a:ext cx="1582738" cy="2197100"/>
          </a:xfrm>
          <a:prstGeom prst="rect">
            <a:avLst/>
          </a:prstGeom>
          <a:solidFill>
            <a:srgbClr val="FFFFD9"/>
          </a:solidFill>
          <a:ln w="1905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56" name="Rectangle 14"/>
          <p:cNvSpPr>
            <a:spLocks noChangeArrowheads="1"/>
          </p:cNvSpPr>
          <p:nvPr/>
        </p:nvSpPr>
        <p:spPr bwMode="auto">
          <a:xfrm>
            <a:off x="1673225" y="2652713"/>
            <a:ext cx="14176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zh-TW" altLang="en-US" sz="1800" b="1">
                <a:latin typeface="Helvetica" charset="0"/>
              </a:rPr>
              <a:t> </a:t>
            </a:r>
            <a:r>
              <a:rPr lang="en-US" altLang="zh-TW" sz="1800" b="1" dirty="0">
                <a:latin typeface="Helvetica" charset="0"/>
              </a:rPr>
              <a:t>Processor</a:t>
            </a:r>
          </a:p>
          <a:p>
            <a:pPr algn="ctr">
              <a:lnSpc>
                <a:spcPct val="85000"/>
              </a:lnSpc>
            </a:pPr>
            <a:r>
              <a:rPr lang="en-US" altLang="zh-TW" sz="1800" b="1" dirty="0">
                <a:latin typeface="Helvetica" charset="0"/>
              </a:rPr>
              <a:t> </a:t>
            </a:r>
            <a:r>
              <a:rPr lang="en-US" altLang="zh-TW" sz="1800" dirty="0">
                <a:latin typeface="Helvetica" charset="0"/>
              </a:rPr>
              <a:t>(active)</a:t>
            </a:r>
            <a:endParaRPr lang="en-US" altLang="zh-TW" sz="1800" b="1" dirty="0">
              <a:latin typeface="Helvetica" charset="0"/>
            </a:endParaRPr>
          </a:p>
        </p:txBody>
      </p:sp>
      <p:sp>
        <p:nvSpPr>
          <p:cNvPr id="23557" name="Rectangle 15"/>
          <p:cNvSpPr>
            <a:spLocks noChangeArrowheads="1"/>
          </p:cNvSpPr>
          <p:nvPr/>
        </p:nvSpPr>
        <p:spPr bwMode="auto">
          <a:xfrm>
            <a:off x="3421063" y="2519363"/>
            <a:ext cx="1444625" cy="2222500"/>
          </a:xfrm>
          <a:prstGeom prst="rect">
            <a:avLst/>
          </a:prstGeom>
          <a:solidFill>
            <a:srgbClr val="FFE7FF"/>
          </a:solidFill>
          <a:ln w="19050">
            <a:solidFill>
              <a:srgbClr val="FF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58" name="Rectangle 16"/>
          <p:cNvSpPr>
            <a:spLocks noChangeArrowheads="1"/>
          </p:cNvSpPr>
          <p:nvPr/>
        </p:nvSpPr>
        <p:spPr bwMode="auto">
          <a:xfrm>
            <a:off x="5043488" y="2519363"/>
            <a:ext cx="1444625" cy="2222500"/>
          </a:xfrm>
          <a:prstGeom prst="rect">
            <a:avLst/>
          </a:prstGeom>
          <a:solidFill>
            <a:srgbClr val="DDFFFF"/>
          </a:solidFill>
          <a:ln w="19050">
            <a:solidFill>
              <a:srgbClr val="00B0F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59" name="Rectangle 17"/>
          <p:cNvSpPr>
            <a:spLocks noChangeArrowheads="1"/>
          </p:cNvSpPr>
          <p:nvPr/>
        </p:nvSpPr>
        <p:spPr bwMode="auto">
          <a:xfrm>
            <a:off x="1914525" y="2208213"/>
            <a:ext cx="130651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TW" sz="1800" b="1" dirty="0">
                <a:latin typeface="Helvetica" charset="0"/>
              </a:rPr>
              <a:t>Computer</a:t>
            </a:r>
          </a:p>
        </p:txBody>
      </p:sp>
      <p:sp>
        <p:nvSpPr>
          <p:cNvPr id="23560" name="AutoShape 18"/>
          <p:cNvSpPr>
            <a:spLocks noChangeArrowheads="1"/>
          </p:cNvSpPr>
          <p:nvPr/>
        </p:nvSpPr>
        <p:spPr bwMode="auto">
          <a:xfrm>
            <a:off x="1852613" y="3205163"/>
            <a:ext cx="1168400" cy="596900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 w="19050">
            <a:solidFill>
              <a:srgbClr val="92D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1" name="AutoShape 19"/>
          <p:cNvSpPr>
            <a:spLocks noChangeArrowheads="1"/>
          </p:cNvSpPr>
          <p:nvPr/>
        </p:nvSpPr>
        <p:spPr bwMode="auto">
          <a:xfrm>
            <a:off x="1852613" y="3967163"/>
            <a:ext cx="1168400" cy="596900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 w="19050">
            <a:solidFill>
              <a:srgbClr val="92D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2" name="Rectangle 20"/>
          <p:cNvSpPr>
            <a:spLocks noChangeArrowheads="1"/>
          </p:cNvSpPr>
          <p:nvPr/>
        </p:nvSpPr>
        <p:spPr bwMode="auto">
          <a:xfrm>
            <a:off x="1955800" y="3281363"/>
            <a:ext cx="9477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TW" sz="1800" b="1" dirty="0">
                <a:solidFill>
                  <a:srgbClr val="0066FF"/>
                </a:solidFill>
                <a:latin typeface="Helvetica" charset="0"/>
              </a:rPr>
              <a:t>Control</a:t>
            </a:r>
          </a:p>
          <a:p>
            <a:pPr algn="ctr">
              <a:lnSpc>
                <a:spcPct val="85000"/>
              </a:lnSpc>
            </a:pPr>
            <a:r>
              <a:rPr lang="en-US" altLang="zh-TW" sz="1800" dirty="0">
                <a:latin typeface="Helvetica" charset="0"/>
              </a:rPr>
              <a:t>(“brain”)</a:t>
            </a:r>
            <a:endParaRPr lang="en-US" altLang="zh-TW" sz="1800" b="1" dirty="0">
              <a:latin typeface="Helvetica" charset="0"/>
            </a:endParaRPr>
          </a:p>
        </p:txBody>
      </p:sp>
      <p:sp>
        <p:nvSpPr>
          <p:cNvPr id="23563" name="Rectangle 21"/>
          <p:cNvSpPr>
            <a:spLocks noChangeArrowheads="1"/>
          </p:cNvSpPr>
          <p:nvPr/>
        </p:nvSpPr>
        <p:spPr bwMode="auto">
          <a:xfrm>
            <a:off x="1852613" y="4043363"/>
            <a:ext cx="1114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TW" sz="1800" b="1" dirty="0" err="1">
                <a:solidFill>
                  <a:srgbClr val="0066FF"/>
                </a:solidFill>
                <a:latin typeface="Helvetica" charset="0"/>
              </a:rPr>
              <a:t>Datapath</a:t>
            </a:r>
            <a:endParaRPr lang="en-US" altLang="zh-TW" sz="1800" b="1">
              <a:solidFill>
                <a:srgbClr val="0066FF"/>
              </a:solidFill>
              <a:latin typeface="Helvetica" charset="0"/>
            </a:endParaRPr>
          </a:p>
          <a:p>
            <a:pPr algn="ctr">
              <a:lnSpc>
                <a:spcPct val="85000"/>
              </a:lnSpc>
            </a:pPr>
            <a:r>
              <a:rPr lang="en-US" altLang="zh-TW" sz="1800">
                <a:latin typeface="Helvetica" charset="0"/>
              </a:rPr>
              <a:t>(“brawn”)</a:t>
            </a:r>
            <a:endParaRPr lang="en-US" altLang="zh-TW" sz="1800" b="1">
              <a:latin typeface="Helvetica" charset="0"/>
            </a:endParaRPr>
          </a:p>
        </p:txBody>
      </p:sp>
      <p:sp>
        <p:nvSpPr>
          <p:cNvPr id="23564" name="Rectangle 22"/>
          <p:cNvSpPr>
            <a:spLocks noChangeArrowheads="1"/>
          </p:cNvSpPr>
          <p:nvPr/>
        </p:nvSpPr>
        <p:spPr bwMode="auto">
          <a:xfrm>
            <a:off x="3509963" y="2716213"/>
            <a:ext cx="1231900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TW" sz="1800" b="1">
                <a:solidFill>
                  <a:srgbClr val="7030A0"/>
                </a:solidFill>
                <a:latin typeface="Helvetica" charset="0"/>
              </a:rPr>
              <a:t>Memory</a:t>
            </a:r>
          </a:p>
          <a:p>
            <a:pPr>
              <a:lnSpc>
                <a:spcPct val="85000"/>
              </a:lnSpc>
            </a:pPr>
            <a:r>
              <a:rPr lang="en-US" altLang="zh-TW" sz="1800">
                <a:latin typeface="Helvetica" charset="0"/>
              </a:rPr>
              <a:t>(passive)</a:t>
            </a:r>
            <a:endParaRPr lang="en-US" altLang="zh-TW" sz="1800" b="1">
              <a:latin typeface="Helvetica" charset="0"/>
            </a:endParaRPr>
          </a:p>
          <a:p>
            <a:pPr>
              <a:lnSpc>
                <a:spcPct val="85000"/>
              </a:lnSpc>
            </a:pPr>
            <a:endParaRPr lang="en-US" altLang="zh-TW" sz="1800" b="1">
              <a:latin typeface="Helvetica" charset="0"/>
            </a:endParaRPr>
          </a:p>
          <a:p>
            <a:pPr>
              <a:lnSpc>
                <a:spcPct val="85000"/>
              </a:lnSpc>
            </a:pPr>
            <a:r>
              <a:rPr lang="en-US" altLang="zh-TW" sz="1800">
                <a:latin typeface="Helvetica" charset="0"/>
              </a:rPr>
              <a:t>(where </a:t>
            </a:r>
          </a:p>
          <a:p>
            <a:pPr>
              <a:lnSpc>
                <a:spcPct val="85000"/>
              </a:lnSpc>
            </a:pPr>
            <a:r>
              <a:rPr lang="en-US" altLang="zh-TW" sz="1800">
                <a:latin typeface="Helvetica" charset="0"/>
              </a:rPr>
              <a:t>programs, </a:t>
            </a:r>
          </a:p>
          <a:p>
            <a:pPr>
              <a:lnSpc>
                <a:spcPct val="85000"/>
              </a:lnSpc>
            </a:pPr>
            <a:r>
              <a:rPr lang="en-US" altLang="zh-TW" sz="1800">
                <a:latin typeface="Helvetica" charset="0"/>
              </a:rPr>
              <a:t>data </a:t>
            </a:r>
          </a:p>
          <a:p>
            <a:pPr>
              <a:lnSpc>
                <a:spcPct val="85000"/>
              </a:lnSpc>
            </a:pPr>
            <a:r>
              <a:rPr lang="en-US" altLang="zh-TW" sz="1800">
                <a:latin typeface="Helvetica" charset="0"/>
              </a:rPr>
              <a:t>live when</a:t>
            </a:r>
          </a:p>
          <a:p>
            <a:pPr>
              <a:lnSpc>
                <a:spcPct val="85000"/>
              </a:lnSpc>
            </a:pPr>
            <a:r>
              <a:rPr lang="en-US" altLang="zh-TW" sz="1800">
                <a:latin typeface="Helvetica" charset="0"/>
              </a:rPr>
              <a:t>running)</a:t>
            </a:r>
            <a:endParaRPr lang="en-US" altLang="zh-TW" sz="1800" b="1">
              <a:latin typeface="Helvetica" charset="0"/>
            </a:endParaRPr>
          </a:p>
        </p:txBody>
      </p:sp>
      <p:sp>
        <p:nvSpPr>
          <p:cNvPr id="23565" name="Rectangle 23"/>
          <p:cNvSpPr>
            <a:spLocks noChangeArrowheads="1"/>
          </p:cNvSpPr>
          <p:nvPr/>
        </p:nvSpPr>
        <p:spPr bwMode="auto">
          <a:xfrm>
            <a:off x="5187950" y="2716213"/>
            <a:ext cx="107315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TW" sz="1800" b="1">
                <a:latin typeface="Helvetica" charset="0"/>
              </a:rPr>
              <a:t>Devices</a:t>
            </a:r>
          </a:p>
        </p:txBody>
      </p:sp>
      <p:sp>
        <p:nvSpPr>
          <p:cNvPr id="23566" name="AutoShape 24"/>
          <p:cNvSpPr>
            <a:spLocks noChangeArrowheads="1"/>
          </p:cNvSpPr>
          <p:nvPr/>
        </p:nvSpPr>
        <p:spPr bwMode="auto">
          <a:xfrm>
            <a:off x="5181600" y="3052763"/>
            <a:ext cx="1169988" cy="596900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 w="19050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7" name="AutoShape 25"/>
          <p:cNvSpPr>
            <a:spLocks noChangeArrowheads="1"/>
          </p:cNvSpPr>
          <p:nvPr/>
        </p:nvSpPr>
        <p:spPr bwMode="auto">
          <a:xfrm>
            <a:off x="5181600" y="4017963"/>
            <a:ext cx="1169988" cy="596900"/>
          </a:xfrm>
          <a:prstGeom prst="roundRect">
            <a:avLst>
              <a:gd name="adj" fmla="val 12495"/>
            </a:avLst>
          </a:prstGeom>
          <a:solidFill>
            <a:srgbClr val="FFFFFF"/>
          </a:solidFill>
          <a:ln w="19050">
            <a:solidFill>
              <a:srgbClr val="00206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8" name="Rectangle 26"/>
          <p:cNvSpPr>
            <a:spLocks noChangeArrowheads="1"/>
          </p:cNvSpPr>
          <p:nvPr/>
        </p:nvSpPr>
        <p:spPr bwMode="auto">
          <a:xfrm>
            <a:off x="5243513" y="3224213"/>
            <a:ext cx="6921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TW" sz="1800" b="1">
                <a:solidFill>
                  <a:srgbClr val="7030A0"/>
                </a:solidFill>
                <a:latin typeface="Helvetica" charset="0"/>
              </a:rPr>
              <a:t>Input</a:t>
            </a:r>
          </a:p>
        </p:txBody>
      </p:sp>
      <p:sp>
        <p:nvSpPr>
          <p:cNvPr id="23569" name="Rectangle 27"/>
          <p:cNvSpPr>
            <a:spLocks noChangeArrowheads="1"/>
          </p:cNvSpPr>
          <p:nvPr/>
        </p:nvSpPr>
        <p:spPr bwMode="auto">
          <a:xfrm>
            <a:off x="5243513" y="4189413"/>
            <a:ext cx="88423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TW" sz="1800" b="1">
                <a:solidFill>
                  <a:srgbClr val="7030A0"/>
                </a:solidFill>
                <a:latin typeface="Helvetica" charset="0"/>
              </a:rPr>
              <a:t>Output</a:t>
            </a:r>
          </a:p>
        </p:txBody>
      </p:sp>
      <p:sp>
        <p:nvSpPr>
          <p:cNvPr id="23570" name="Text Box 28"/>
          <p:cNvSpPr txBox="1">
            <a:spLocks noChangeArrowheads="1"/>
          </p:cNvSpPr>
          <p:nvPr/>
        </p:nvSpPr>
        <p:spPr bwMode="auto">
          <a:xfrm>
            <a:off x="7165975" y="2092325"/>
            <a:ext cx="19065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b="1">
                <a:solidFill>
                  <a:srgbClr val="006600"/>
                </a:solidFill>
                <a:latin typeface="Helvetica" charset="0"/>
              </a:rPr>
              <a:t>Keyboard, </a:t>
            </a:r>
            <a:br>
              <a:rPr lang="en-US" altLang="zh-TW" b="1">
                <a:solidFill>
                  <a:srgbClr val="006600"/>
                </a:solidFill>
                <a:latin typeface="Helvetica" charset="0"/>
              </a:rPr>
            </a:br>
            <a:r>
              <a:rPr lang="en-US" altLang="zh-TW" b="1">
                <a:solidFill>
                  <a:srgbClr val="006600"/>
                </a:solidFill>
                <a:latin typeface="Helvetica" charset="0"/>
              </a:rPr>
              <a:t>Mouse</a:t>
            </a:r>
            <a:endParaRPr lang="en-US" altLang="zh-TW" sz="2000">
              <a:solidFill>
                <a:srgbClr val="006600"/>
              </a:solidFill>
              <a:latin typeface="Helvetica" charset="0"/>
            </a:endParaRPr>
          </a:p>
        </p:txBody>
      </p:sp>
      <p:sp>
        <p:nvSpPr>
          <p:cNvPr id="23571" name="Text Box 29"/>
          <p:cNvSpPr txBox="1">
            <a:spLocks noChangeArrowheads="1"/>
          </p:cNvSpPr>
          <p:nvPr/>
        </p:nvSpPr>
        <p:spPr bwMode="auto">
          <a:xfrm>
            <a:off x="7178675" y="4683125"/>
            <a:ext cx="15573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b="1" dirty="0">
                <a:solidFill>
                  <a:srgbClr val="006600"/>
                </a:solidFill>
                <a:latin typeface="Helvetica" charset="0"/>
              </a:rPr>
              <a:t>Display</a:t>
            </a:r>
            <a:r>
              <a:rPr lang="en-US" altLang="zh-TW" dirty="0">
                <a:solidFill>
                  <a:srgbClr val="006600"/>
                </a:solidFill>
                <a:latin typeface="Helvetica" charset="0"/>
              </a:rPr>
              <a:t>, </a:t>
            </a:r>
            <a:br>
              <a:rPr lang="en-US" altLang="zh-TW" dirty="0">
                <a:solidFill>
                  <a:srgbClr val="006600"/>
                </a:solidFill>
                <a:latin typeface="Helvetica" charset="0"/>
              </a:rPr>
            </a:br>
            <a:r>
              <a:rPr lang="en-US" altLang="zh-TW" b="1" dirty="0">
                <a:solidFill>
                  <a:srgbClr val="006600"/>
                </a:solidFill>
                <a:latin typeface="Helvetica" charset="0"/>
              </a:rPr>
              <a:t>Printer</a:t>
            </a:r>
            <a:endParaRPr lang="en-US" altLang="zh-TW" sz="2000" dirty="0">
              <a:solidFill>
                <a:srgbClr val="006600"/>
              </a:solidFill>
              <a:latin typeface="Helvetica" charset="0"/>
            </a:endParaRPr>
          </a:p>
        </p:txBody>
      </p:sp>
      <p:sp>
        <p:nvSpPr>
          <p:cNvPr id="23572" name="Line 30"/>
          <p:cNvSpPr>
            <a:spLocks noChangeShapeType="1"/>
          </p:cNvSpPr>
          <p:nvPr/>
        </p:nvSpPr>
        <p:spPr bwMode="auto">
          <a:xfrm>
            <a:off x="6227763" y="4271963"/>
            <a:ext cx="90805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3" name="Line 31"/>
          <p:cNvSpPr>
            <a:spLocks noChangeShapeType="1"/>
          </p:cNvSpPr>
          <p:nvPr/>
        </p:nvSpPr>
        <p:spPr bwMode="auto">
          <a:xfrm flipH="1">
            <a:off x="6145213" y="2595563"/>
            <a:ext cx="8255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4" name="Text Box 32"/>
          <p:cNvSpPr txBox="1">
            <a:spLocks noChangeArrowheads="1"/>
          </p:cNvSpPr>
          <p:nvPr/>
        </p:nvSpPr>
        <p:spPr bwMode="auto">
          <a:xfrm>
            <a:off x="7165975" y="3071019"/>
            <a:ext cx="1816100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b="1">
                <a:solidFill>
                  <a:srgbClr val="006600"/>
                </a:solidFill>
                <a:latin typeface="Helvetica" charset="0"/>
              </a:rPr>
              <a:t>Disk</a:t>
            </a:r>
            <a:r>
              <a:rPr lang="en-US" altLang="zh-TW" sz="2000">
                <a:solidFill>
                  <a:schemeClr val="accent1"/>
                </a:solidFill>
                <a:latin typeface="Helvetica" charset="0"/>
              </a:rPr>
              <a:t> </a:t>
            </a:r>
            <a:br>
              <a:rPr lang="en-US" altLang="zh-TW" sz="2000">
                <a:solidFill>
                  <a:schemeClr val="accent1"/>
                </a:solidFill>
                <a:latin typeface="Helvetica" charset="0"/>
              </a:rPr>
            </a:br>
            <a:r>
              <a:rPr lang="en-US" altLang="zh-TW" sz="1800">
                <a:latin typeface="Helvetica" charset="0"/>
              </a:rPr>
              <a:t>(where </a:t>
            </a:r>
          </a:p>
          <a:p>
            <a:pPr>
              <a:lnSpc>
                <a:spcPct val="85000"/>
              </a:lnSpc>
            </a:pPr>
            <a:r>
              <a:rPr lang="en-US" altLang="zh-TW" sz="1800">
                <a:latin typeface="Helvetica" charset="0"/>
              </a:rPr>
              <a:t>programs, </a:t>
            </a:r>
          </a:p>
          <a:p>
            <a:pPr>
              <a:lnSpc>
                <a:spcPct val="85000"/>
              </a:lnSpc>
            </a:pPr>
            <a:r>
              <a:rPr lang="en-US" altLang="zh-TW" sz="1800">
                <a:latin typeface="Helvetica" charset="0"/>
              </a:rPr>
              <a:t>data </a:t>
            </a:r>
          </a:p>
          <a:p>
            <a:pPr>
              <a:lnSpc>
                <a:spcPct val="85000"/>
              </a:lnSpc>
            </a:pPr>
            <a:r>
              <a:rPr lang="en-US" altLang="zh-TW" sz="1800">
                <a:latin typeface="Helvetica" charset="0"/>
              </a:rPr>
              <a:t>live when</a:t>
            </a:r>
          </a:p>
          <a:p>
            <a:pPr>
              <a:lnSpc>
                <a:spcPct val="85000"/>
              </a:lnSpc>
            </a:pPr>
            <a:r>
              <a:rPr lang="en-US" altLang="zh-TW" sz="1800">
                <a:latin typeface="Helvetica" charset="0"/>
              </a:rPr>
              <a:t>not running)</a:t>
            </a:r>
          </a:p>
        </p:txBody>
      </p:sp>
      <p:sp>
        <p:nvSpPr>
          <p:cNvPr id="23575" name="Line 33"/>
          <p:cNvSpPr>
            <a:spLocks noChangeShapeType="1"/>
          </p:cNvSpPr>
          <p:nvPr/>
        </p:nvSpPr>
        <p:spPr bwMode="auto">
          <a:xfrm flipH="1" flipV="1">
            <a:off x="6227763" y="3509963"/>
            <a:ext cx="74295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6" name="Line 34"/>
          <p:cNvSpPr>
            <a:spLocks noChangeShapeType="1"/>
          </p:cNvSpPr>
          <p:nvPr/>
        </p:nvSpPr>
        <p:spPr bwMode="auto">
          <a:xfrm flipV="1">
            <a:off x="6227763" y="3890963"/>
            <a:ext cx="74295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7" name="Rectangle 35"/>
          <p:cNvSpPr>
            <a:spLocks noGrp="1" noChangeArrowheads="1"/>
          </p:cNvSpPr>
          <p:nvPr>
            <p:ph type="title"/>
          </p:nvPr>
        </p:nvSpPr>
        <p:spPr>
          <a:xfrm>
            <a:off x="-123825" y="123825"/>
            <a:ext cx="10134600" cy="723900"/>
          </a:xfrm>
        </p:spPr>
        <p:txBody>
          <a:bodyPr/>
          <a:lstStyle/>
          <a:p>
            <a:r>
              <a:rPr lang="en-US" altLang="zh-TW" sz="4300">
                <a:latin typeface="Comic Sans MS" pitchFamily="66" charset="0"/>
              </a:rPr>
              <a:t>Basic Organization of Any Computer</a:t>
            </a:r>
            <a:endParaRPr lang="zh-TW" altLang="en-US" sz="4300">
              <a:latin typeface="Comic Sans MS" pitchFamily="66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D5AE9F-2DF5-AF4D-B8DB-E02E6C00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ChangeArrowheads="1"/>
          </p:cNvSpPr>
          <p:nvPr/>
        </p:nvSpPr>
        <p:spPr bwMode="auto">
          <a:xfrm>
            <a:off x="701675" y="1905000"/>
            <a:ext cx="269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79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>
                <a:latin typeface="Comic Sans MS" pitchFamily="66" charset="0"/>
              </a:rPr>
              <a:t>Computer Organization</a:t>
            </a:r>
          </a:p>
        </p:txBody>
      </p:sp>
      <p:sp>
        <p:nvSpPr>
          <p:cNvPr id="24580" name="Rectangle 44"/>
          <p:cNvSpPr>
            <a:spLocks noGrp="1" noChangeArrowheads="1"/>
          </p:cNvSpPr>
          <p:nvPr>
            <p:ph type="body" idx="4294967295"/>
          </p:nvPr>
        </p:nvSpPr>
        <p:spPr>
          <a:xfrm>
            <a:off x="777240" y="1231900"/>
            <a:ext cx="8420100" cy="5080000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itchFamily="2" charset="2"/>
              <a:buChar char="u"/>
            </a:pPr>
            <a:r>
              <a:rPr lang="en-US" altLang="zh-TW" dirty="0"/>
              <a:t>Capabilities and performance characteristics of principal functional units, e.g., registers, ALU, shifters, ...</a:t>
            </a:r>
          </a:p>
          <a:p>
            <a:pPr>
              <a:buClr>
                <a:schemeClr val="accent2"/>
              </a:buClr>
              <a:buFont typeface="Wingdings" pitchFamily="2" charset="2"/>
              <a:buChar char="u"/>
            </a:pPr>
            <a:r>
              <a:rPr lang="en-US" altLang="zh-TW" dirty="0"/>
              <a:t>Ways in which these components are interconnected (</a:t>
            </a:r>
            <a:r>
              <a:rPr lang="en-US" altLang="zh-TW" i="1" dirty="0"/>
              <a:t>structure</a:t>
            </a:r>
            <a:r>
              <a:rPr lang="en-US" altLang="zh-TW" dirty="0"/>
              <a:t>)</a:t>
            </a:r>
          </a:p>
          <a:p>
            <a:pPr>
              <a:buClr>
                <a:schemeClr val="accent2"/>
              </a:buClr>
              <a:buFont typeface="Wingdings" pitchFamily="2" charset="2"/>
              <a:buChar char="u"/>
            </a:pPr>
            <a:r>
              <a:rPr lang="en-US" altLang="zh-TW" dirty="0"/>
              <a:t>Information flows between components </a:t>
            </a:r>
            <a:r>
              <a:rPr lang="en-US" altLang="zh-TW" i="1" dirty="0"/>
              <a:t>(data, </a:t>
            </a:r>
            <a:r>
              <a:rPr lang="en-US" altLang="zh-TW" i="1" dirty="0" err="1"/>
              <a:t>datapath</a:t>
            </a:r>
            <a:r>
              <a:rPr lang="en-US" altLang="zh-TW" dirty="0"/>
              <a:t>)</a:t>
            </a:r>
          </a:p>
          <a:p>
            <a:pPr>
              <a:buClr>
                <a:schemeClr val="accent2"/>
              </a:buClr>
              <a:buFont typeface="Wingdings" pitchFamily="2" charset="2"/>
              <a:buChar char="u"/>
            </a:pPr>
            <a:r>
              <a:rPr lang="en-US" altLang="zh-TW" dirty="0"/>
              <a:t>Logic and means by which such information flow is controlled (control logic)</a:t>
            </a:r>
            <a:endParaRPr lang="en-US" altLang="zh-TW" i="1" dirty="0"/>
          </a:p>
          <a:p>
            <a:pPr>
              <a:buClr>
                <a:schemeClr val="accent2"/>
              </a:buClr>
              <a:buFont typeface="Wingdings" pitchFamily="2" charset="2"/>
              <a:buChar char="u"/>
            </a:pPr>
            <a:r>
              <a:rPr lang="en-US" altLang="zh-TW" i="1" dirty="0"/>
              <a:t>Register Transfer Level</a:t>
            </a:r>
            <a:r>
              <a:rPr lang="en-US" altLang="zh-TW" dirty="0"/>
              <a:t>  (RTL) description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41AAC0E-2CDA-074F-8706-9CC36D83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0"/>
          <p:cNvSpPr>
            <a:spLocks noGrp="1" noChangeArrowheads="1"/>
          </p:cNvSpPr>
          <p:nvPr>
            <p:ph type="title"/>
          </p:nvPr>
        </p:nvSpPr>
        <p:spPr>
          <a:xfrm>
            <a:off x="0" y="123825"/>
            <a:ext cx="9906000" cy="723900"/>
          </a:xfrm>
        </p:spPr>
        <p:txBody>
          <a:bodyPr/>
          <a:lstStyle/>
          <a:p>
            <a:r>
              <a:rPr lang="en-US" altLang="zh-TW" sz="4600">
                <a:latin typeface="Comic Sans MS" pitchFamily="66" charset="0"/>
              </a:rPr>
              <a:t>What is Computer Architecture?</a:t>
            </a:r>
          </a:p>
        </p:txBody>
      </p:sp>
      <p:sp>
        <p:nvSpPr>
          <p:cNvPr id="159785" name="Rectangle 41"/>
          <p:cNvSpPr>
            <a:spLocks noGrp="1" noChangeArrowheads="1"/>
          </p:cNvSpPr>
          <p:nvPr>
            <p:ph type="body" idx="4294967295"/>
          </p:nvPr>
        </p:nvSpPr>
        <p:spPr>
          <a:xfrm>
            <a:off x="746760" y="1231900"/>
            <a:ext cx="8420100" cy="50800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zh-TW" dirty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zh-TW" dirty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zh-TW" dirty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zh-TW" dirty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zh-TW" dirty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zh-TW" dirty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zh-TW" dirty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zh-TW" dirty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zh-TW" dirty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zh-TW" dirty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altLang="zh-TW" sz="2800" dirty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800" dirty="0"/>
              <a:t>Computer Architecture  = </a:t>
            </a:r>
            <a:br>
              <a:rPr lang="en-US" altLang="zh-TW" sz="2800" dirty="0"/>
            </a:br>
            <a:r>
              <a:rPr lang="en-US" altLang="zh-TW" sz="2800" dirty="0"/>
              <a:t>	Instruction Set Architecture </a:t>
            </a:r>
            <a:br>
              <a:rPr lang="en-US" altLang="zh-TW" sz="2800" dirty="0"/>
            </a:br>
            <a:r>
              <a:rPr lang="en-US" altLang="zh-TW" sz="2800" dirty="0"/>
              <a:t>	  + Machine Organization</a:t>
            </a:r>
          </a:p>
        </p:txBody>
      </p:sp>
      <p:sp>
        <p:nvSpPr>
          <p:cNvPr id="159748" name="Oval 4" descr="5%"/>
          <p:cNvSpPr>
            <a:spLocks noChangeArrowheads="1"/>
          </p:cNvSpPr>
          <p:nvPr/>
        </p:nvSpPr>
        <p:spPr bwMode="auto">
          <a:xfrm>
            <a:off x="500063" y="2247900"/>
            <a:ext cx="8997950" cy="1676400"/>
          </a:xfrm>
          <a:prstGeom prst="ellipse">
            <a:avLst/>
          </a:prstGeom>
          <a:pattFill prst="pct5">
            <a:fgClr>
              <a:schemeClr val="hlink"/>
            </a:fgClr>
            <a:bgClr>
              <a:srgbClr val="FFFFFF"/>
            </a:bgClr>
          </a:patt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160463" y="1333500"/>
            <a:ext cx="5902325" cy="3457575"/>
            <a:chOff x="675" y="840"/>
            <a:chExt cx="3432" cy="2178"/>
          </a:xfrm>
        </p:grpSpPr>
        <p:sp>
          <p:nvSpPr>
            <p:cNvPr id="26633" name="Rectangle 5"/>
            <p:cNvSpPr>
              <a:spLocks noChangeArrowheads="1"/>
            </p:cNvSpPr>
            <p:nvPr/>
          </p:nvSpPr>
          <p:spPr bwMode="auto">
            <a:xfrm>
              <a:off x="3075" y="1896"/>
              <a:ext cx="80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TW" sz="1800" b="1">
                  <a:latin typeface="Helvetica" charset="0"/>
                </a:rPr>
                <a:t>I/O system</a:t>
              </a:r>
            </a:p>
          </p:txBody>
        </p:sp>
        <p:sp>
          <p:nvSpPr>
            <p:cNvPr id="26634" name="Rectangle 6"/>
            <p:cNvSpPr>
              <a:spLocks noChangeArrowheads="1"/>
            </p:cNvSpPr>
            <p:nvPr/>
          </p:nvSpPr>
          <p:spPr bwMode="auto">
            <a:xfrm>
              <a:off x="2027" y="2792"/>
              <a:ext cx="1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35" name="Rectangle 7"/>
            <p:cNvSpPr>
              <a:spLocks noChangeArrowheads="1"/>
            </p:cNvSpPr>
            <p:nvPr/>
          </p:nvSpPr>
          <p:spPr bwMode="auto">
            <a:xfrm>
              <a:off x="1683" y="1896"/>
              <a:ext cx="78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TW" sz="1800" b="1">
                  <a:latin typeface="Helvetica" charset="0"/>
                </a:rPr>
                <a:t>Processor</a:t>
              </a:r>
            </a:p>
          </p:txBody>
        </p:sp>
        <p:sp>
          <p:nvSpPr>
            <p:cNvPr id="26636" name="Rectangle 8"/>
            <p:cNvSpPr>
              <a:spLocks noChangeArrowheads="1"/>
            </p:cNvSpPr>
            <p:nvPr/>
          </p:nvSpPr>
          <p:spPr bwMode="auto">
            <a:xfrm>
              <a:off x="1635" y="1892"/>
              <a:ext cx="240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37" name="Line 9"/>
            <p:cNvSpPr>
              <a:spLocks noChangeShapeType="1"/>
            </p:cNvSpPr>
            <p:nvPr/>
          </p:nvSpPr>
          <p:spPr bwMode="auto">
            <a:xfrm>
              <a:off x="3075" y="1896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38" name="Rectangle 10"/>
            <p:cNvSpPr>
              <a:spLocks noChangeArrowheads="1"/>
            </p:cNvSpPr>
            <p:nvPr/>
          </p:nvSpPr>
          <p:spPr bwMode="auto">
            <a:xfrm>
              <a:off x="1923" y="1320"/>
              <a:ext cx="70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TW" sz="1800" b="1">
                  <a:latin typeface="Helvetica" charset="0"/>
                </a:rPr>
                <a:t>Compiler</a:t>
              </a:r>
            </a:p>
          </p:txBody>
        </p:sp>
        <p:sp>
          <p:nvSpPr>
            <p:cNvPr id="26639" name="Rectangle 11"/>
            <p:cNvSpPr>
              <a:spLocks noChangeArrowheads="1"/>
            </p:cNvSpPr>
            <p:nvPr/>
          </p:nvSpPr>
          <p:spPr bwMode="auto">
            <a:xfrm>
              <a:off x="1923" y="1560"/>
              <a:ext cx="816" cy="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0" name="Rectangle 12"/>
            <p:cNvSpPr>
              <a:spLocks noChangeArrowheads="1"/>
            </p:cNvSpPr>
            <p:nvPr/>
          </p:nvSpPr>
          <p:spPr bwMode="auto">
            <a:xfrm>
              <a:off x="2883" y="1128"/>
              <a:ext cx="76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TW" sz="1800" b="1">
                  <a:latin typeface="Helvetica" charset="0"/>
                </a:rPr>
                <a:t>Operating</a:t>
              </a:r>
            </a:p>
          </p:txBody>
        </p:sp>
        <p:sp>
          <p:nvSpPr>
            <p:cNvPr id="26641" name="Rectangle 13"/>
            <p:cNvSpPr>
              <a:spLocks noChangeArrowheads="1"/>
            </p:cNvSpPr>
            <p:nvPr/>
          </p:nvSpPr>
          <p:spPr bwMode="auto">
            <a:xfrm>
              <a:off x="2800" y="1320"/>
              <a:ext cx="9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102000"/>
                </a:lnSpc>
              </a:pPr>
              <a:r>
                <a:rPr lang="en-US" altLang="zh-TW" sz="1800" b="1">
                  <a:latin typeface="Helvetica" charset="0"/>
                </a:rPr>
                <a:t>System</a:t>
              </a:r>
            </a:p>
            <a:p>
              <a:pPr algn="ctr">
                <a:lnSpc>
                  <a:spcPct val="102000"/>
                </a:lnSpc>
              </a:pPr>
              <a:r>
                <a:rPr lang="en-US" altLang="zh-TW" sz="1800" b="1">
                  <a:latin typeface="Helvetica" charset="0"/>
                </a:rPr>
                <a:t>(MS Windows)</a:t>
              </a:r>
            </a:p>
          </p:txBody>
        </p:sp>
        <p:sp>
          <p:nvSpPr>
            <p:cNvPr id="26642" name="Line 14"/>
            <p:cNvSpPr>
              <a:spLocks noChangeShapeType="1"/>
            </p:cNvSpPr>
            <p:nvPr/>
          </p:nvSpPr>
          <p:spPr bwMode="auto">
            <a:xfrm flipV="1">
              <a:off x="2403" y="11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3" name="Line 15"/>
            <p:cNvSpPr>
              <a:spLocks noChangeShapeType="1"/>
            </p:cNvSpPr>
            <p:nvPr/>
          </p:nvSpPr>
          <p:spPr bwMode="auto">
            <a:xfrm>
              <a:off x="2407" y="1128"/>
              <a:ext cx="13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4" name="Line 16"/>
            <p:cNvSpPr>
              <a:spLocks noChangeShapeType="1"/>
            </p:cNvSpPr>
            <p:nvPr/>
          </p:nvSpPr>
          <p:spPr bwMode="auto">
            <a:xfrm>
              <a:off x="3795" y="1128"/>
              <a:ext cx="0" cy="6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5" name="Rectangle 17"/>
            <p:cNvSpPr>
              <a:spLocks noChangeArrowheads="1"/>
            </p:cNvSpPr>
            <p:nvPr/>
          </p:nvSpPr>
          <p:spPr bwMode="auto">
            <a:xfrm>
              <a:off x="1875" y="904"/>
              <a:ext cx="104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TW" sz="1800" b="1">
                  <a:latin typeface="Helvetica" charset="0"/>
                </a:rPr>
                <a:t>Application (IE)</a:t>
              </a:r>
            </a:p>
          </p:txBody>
        </p:sp>
        <p:sp>
          <p:nvSpPr>
            <p:cNvPr id="26646" name="Line 18"/>
            <p:cNvSpPr>
              <a:spLocks noChangeShapeType="1"/>
            </p:cNvSpPr>
            <p:nvPr/>
          </p:nvSpPr>
          <p:spPr bwMode="auto">
            <a:xfrm flipV="1">
              <a:off x="1731" y="840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7" name="Line 19"/>
            <p:cNvSpPr>
              <a:spLocks noChangeShapeType="1"/>
            </p:cNvSpPr>
            <p:nvPr/>
          </p:nvSpPr>
          <p:spPr bwMode="auto">
            <a:xfrm>
              <a:off x="3507" y="844"/>
              <a:ext cx="0" cy="2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48" name="Rectangle 20"/>
            <p:cNvSpPr>
              <a:spLocks noChangeArrowheads="1"/>
            </p:cNvSpPr>
            <p:nvPr/>
          </p:nvSpPr>
          <p:spPr bwMode="auto">
            <a:xfrm>
              <a:off x="2203" y="2464"/>
              <a:ext cx="104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TW" sz="1800" b="1">
                  <a:latin typeface="Helvetica" charset="0"/>
                </a:rPr>
                <a:t>Digital Design</a:t>
              </a:r>
            </a:p>
          </p:txBody>
        </p:sp>
        <p:sp>
          <p:nvSpPr>
            <p:cNvPr id="26649" name="Rectangle 21"/>
            <p:cNvSpPr>
              <a:spLocks noChangeArrowheads="1"/>
            </p:cNvSpPr>
            <p:nvPr/>
          </p:nvSpPr>
          <p:spPr bwMode="auto">
            <a:xfrm>
              <a:off x="1911" y="2444"/>
              <a:ext cx="1672" cy="2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50" name="Rectangle 22"/>
            <p:cNvSpPr>
              <a:spLocks noChangeArrowheads="1"/>
            </p:cNvSpPr>
            <p:nvPr/>
          </p:nvSpPr>
          <p:spPr bwMode="auto">
            <a:xfrm>
              <a:off x="2163" y="2648"/>
              <a:ext cx="10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TW" sz="1800" b="1">
                  <a:latin typeface="Helvetica" charset="0"/>
                </a:rPr>
                <a:t>Circuit Design</a:t>
              </a:r>
            </a:p>
          </p:txBody>
        </p:sp>
        <p:sp>
          <p:nvSpPr>
            <p:cNvPr id="26651" name="Rectangle 23"/>
            <p:cNvSpPr>
              <a:spLocks noChangeArrowheads="1"/>
            </p:cNvSpPr>
            <p:nvPr/>
          </p:nvSpPr>
          <p:spPr bwMode="auto">
            <a:xfrm>
              <a:off x="2007" y="2668"/>
              <a:ext cx="1416" cy="1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52" name="Rectangle 24" descr="50%"/>
            <p:cNvSpPr>
              <a:spLocks noChangeArrowheads="1"/>
            </p:cNvSpPr>
            <p:nvPr/>
          </p:nvSpPr>
          <p:spPr bwMode="auto">
            <a:xfrm>
              <a:off x="723" y="1752"/>
              <a:ext cx="3384" cy="121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53" name="Line 26"/>
            <p:cNvSpPr>
              <a:spLocks noChangeShapeType="1"/>
            </p:cNvSpPr>
            <p:nvPr/>
          </p:nvSpPr>
          <p:spPr bwMode="auto">
            <a:xfrm>
              <a:off x="1735" y="840"/>
              <a:ext cx="1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54" name="Rectangle 27"/>
            <p:cNvSpPr>
              <a:spLocks noChangeArrowheads="1"/>
            </p:cNvSpPr>
            <p:nvPr/>
          </p:nvSpPr>
          <p:spPr bwMode="auto">
            <a:xfrm>
              <a:off x="2010" y="2170"/>
              <a:ext cx="146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TW" sz="1800" b="1">
                  <a:latin typeface="Helvetica" charset="0"/>
                </a:rPr>
                <a:t>Datapath &amp; Control </a:t>
              </a:r>
            </a:p>
          </p:txBody>
        </p:sp>
        <p:sp>
          <p:nvSpPr>
            <p:cNvPr id="26655" name="Rectangle 28"/>
            <p:cNvSpPr>
              <a:spLocks noChangeArrowheads="1"/>
            </p:cNvSpPr>
            <p:nvPr/>
          </p:nvSpPr>
          <p:spPr bwMode="auto">
            <a:xfrm>
              <a:off x="1831" y="2140"/>
              <a:ext cx="1816" cy="2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56" name="Rectangle 29"/>
            <p:cNvSpPr>
              <a:spLocks noChangeArrowheads="1"/>
            </p:cNvSpPr>
            <p:nvPr/>
          </p:nvSpPr>
          <p:spPr bwMode="auto">
            <a:xfrm>
              <a:off x="2259" y="2808"/>
              <a:ext cx="81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zh-TW" sz="1600" b="1">
                  <a:latin typeface="Helvetica" charset="0"/>
                </a:rPr>
                <a:t>Transistors</a:t>
              </a:r>
            </a:p>
          </p:txBody>
        </p:sp>
        <p:sp>
          <p:nvSpPr>
            <p:cNvPr id="26657" name="Rectangle 30"/>
            <p:cNvSpPr>
              <a:spLocks noChangeArrowheads="1"/>
            </p:cNvSpPr>
            <p:nvPr/>
          </p:nvSpPr>
          <p:spPr bwMode="auto">
            <a:xfrm>
              <a:off x="2071" y="2812"/>
              <a:ext cx="1288" cy="1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58" name="Line 31"/>
            <p:cNvSpPr>
              <a:spLocks noChangeShapeType="1"/>
            </p:cNvSpPr>
            <p:nvPr/>
          </p:nvSpPr>
          <p:spPr bwMode="auto">
            <a:xfrm>
              <a:off x="2451" y="1896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59" name="Rectangle 32"/>
            <p:cNvSpPr>
              <a:spLocks noChangeArrowheads="1"/>
            </p:cNvSpPr>
            <p:nvPr/>
          </p:nvSpPr>
          <p:spPr bwMode="auto">
            <a:xfrm>
              <a:off x="2443" y="1896"/>
              <a:ext cx="63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TW" sz="1800" b="1">
                  <a:latin typeface="Helvetica" charset="0"/>
                </a:rPr>
                <a:t>Memory</a:t>
              </a:r>
            </a:p>
          </p:txBody>
        </p:sp>
        <p:sp>
          <p:nvSpPr>
            <p:cNvPr id="26660" name="Text Box 33"/>
            <p:cNvSpPr txBox="1">
              <a:spLocks noChangeArrowheads="1"/>
            </p:cNvSpPr>
            <p:nvPr/>
          </p:nvSpPr>
          <p:spPr bwMode="auto">
            <a:xfrm>
              <a:off x="675" y="1848"/>
              <a:ext cx="8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sz="2000" b="1">
                  <a:solidFill>
                    <a:schemeClr val="accent1"/>
                  </a:solidFill>
                  <a:latin typeface="Helvetica" charset="0"/>
                </a:rPr>
                <a:t>Hardware</a:t>
              </a:r>
            </a:p>
          </p:txBody>
        </p:sp>
        <p:sp>
          <p:nvSpPr>
            <p:cNvPr id="26661" name="Text Box 34"/>
            <p:cNvSpPr txBox="1">
              <a:spLocks noChangeArrowheads="1"/>
            </p:cNvSpPr>
            <p:nvPr/>
          </p:nvSpPr>
          <p:spPr bwMode="auto">
            <a:xfrm>
              <a:off x="723" y="1560"/>
              <a:ext cx="7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sz="2000" b="1">
                  <a:solidFill>
                    <a:schemeClr val="accent1"/>
                  </a:solidFill>
                  <a:latin typeface="Helvetica" charset="0"/>
                </a:rPr>
                <a:t>Software</a:t>
              </a:r>
            </a:p>
          </p:txBody>
        </p:sp>
        <p:sp>
          <p:nvSpPr>
            <p:cNvPr id="26662" name="Line 35"/>
            <p:cNvSpPr>
              <a:spLocks noChangeShapeType="1"/>
            </p:cNvSpPr>
            <p:nvPr/>
          </p:nvSpPr>
          <p:spPr bwMode="auto">
            <a:xfrm flipV="1">
              <a:off x="1539" y="1128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63" name="Line 36"/>
            <p:cNvSpPr>
              <a:spLocks noChangeShapeType="1"/>
            </p:cNvSpPr>
            <p:nvPr/>
          </p:nvSpPr>
          <p:spPr bwMode="auto">
            <a:xfrm>
              <a:off x="1539" y="186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64" name="Rectangle 37"/>
            <p:cNvSpPr>
              <a:spLocks noChangeArrowheads="1"/>
            </p:cNvSpPr>
            <p:nvPr/>
          </p:nvSpPr>
          <p:spPr bwMode="auto">
            <a:xfrm>
              <a:off x="1971" y="1320"/>
              <a:ext cx="720" cy="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65" name="Rectangle 38"/>
            <p:cNvSpPr>
              <a:spLocks noChangeArrowheads="1"/>
            </p:cNvSpPr>
            <p:nvPr/>
          </p:nvSpPr>
          <p:spPr bwMode="auto">
            <a:xfrm>
              <a:off x="1923" y="1560"/>
              <a:ext cx="86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>
                <a:lnSpc>
                  <a:spcPct val="102000"/>
                </a:lnSpc>
              </a:pPr>
              <a:r>
                <a:rPr lang="en-US" altLang="zh-TW" sz="1800" b="1">
                  <a:latin typeface="Helvetica" charset="0"/>
                </a:rPr>
                <a:t>Assembler</a:t>
              </a:r>
            </a:p>
          </p:txBody>
        </p:sp>
      </p:grpSp>
      <p:sp>
        <p:nvSpPr>
          <p:cNvPr id="159786" name="AutoShape 42"/>
          <p:cNvSpPr>
            <a:spLocks/>
          </p:cNvSpPr>
          <p:nvPr/>
        </p:nvSpPr>
        <p:spPr bwMode="auto">
          <a:xfrm>
            <a:off x="7512050" y="2800350"/>
            <a:ext cx="2074863" cy="609600"/>
          </a:xfrm>
          <a:prstGeom prst="callout1">
            <a:avLst>
              <a:gd name="adj1" fmla="val 18750"/>
              <a:gd name="adj2" fmla="val -3981"/>
              <a:gd name="adj3" fmla="val 14065"/>
              <a:gd name="adj4" fmla="val -1815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TW" sz="1800" b="1">
                <a:solidFill>
                  <a:schemeClr val="accent2"/>
                </a:solidFill>
                <a:latin typeface="Century Gothic" pitchFamily="34" charset="0"/>
              </a:rPr>
              <a:t>Instruction Set</a:t>
            </a:r>
          </a:p>
          <a:p>
            <a:pPr>
              <a:lnSpc>
                <a:spcPct val="85000"/>
              </a:lnSpc>
            </a:pPr>
            <a:r>
              <a:rPr lang="en-US" altLang="zh-TW" sz="1800" b="1">
                <a:solidFill>
                  <a:schemeClr val="accent2"/>
                </a:solidFill>
                <a:latin typeface="Century Gothic" pitchFamily="34" charset="0"/>
              </a:rPr>
              <a:t> Architecture</a:t>
            </a:r>
            <a:endParaRPr lang="zh-TW" altLang="en-US" sz="1800" b="1">
              <a:solidFill>
                <a:schemeClr val="accent2"/>
              </a:solidFill>
              <a:latin typeface="Century Gothic" pitchFamily="34" charset="0"/>
            </a:endParaRPr>
          </a:p>
        </p:txBody>
      </p:sp>
      <p:sp>
        <p:nvSpPr>
          <p:cNvPr id="159787" name="AutoShape 43"/>
          <p:cNvSpPr>
            <a:spLocks/>
          </p:cNvSpPr>
          <p:nvPr/>
        </p:nvSpPr>
        <p:spPr bwMode="auto">
          <a:xfrm>
            <a:off x="7104063" y="4086225"/>
            <a:ext cx="1811337" cy="609600"/>
          </a:xfrm>
          <a:prstGeom prst="callout1">
            <a:avLst>
              <a:gd name="adj1" fmla="val 18750"/>
              <a:gd name="adj2" fmla="val -4560"/>
              <a:gd name="adj3" fmla="val -72657"/>
              <a:gd name="adj4" fmla="val -34662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altLang="zh-TW" sz="1800" b="1">
                <a:solidFill>
                  <a:schemeClr val="accent2"/>
                </a:solidFill>
                <a:latin typeface="Century Gothic" pitchFamily="34" charset="0"/>
              </a:rPr>
              <a:t>Machine Organization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2BFF59B-3DCC-3F47-A719-22123279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85" grpId="0" build="p" autoUpdateAnimBg="0"/>
      <p:bldP spid="159748" grpId="0" animBg="1"/>
      <p:bldP spid="159786" grpId="0" animBg="1" autoUpdateAnimBg="0"/>
      <p:bldP spid="15978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C:\Users\Mengfen\Desktop\D0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3133725"/>
            <a:ext cx="32956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23900" y="1343025"/>
            <a:ext cx="84201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zh-TW" altLang="en-US" sz="6000" b="1" kern="0" dirty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  <a:ea typeface="+mj-ea"/>
                <a:cs typeface="+mj-cs"/>
              </a:rPr>
              <a:t>為什麼電腦不用十進位而用二進位？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37F58B-10A6-234F-8CBB-1429C556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E3ABF-1B92-4685-8CAB-C5C1469553EA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水平磚塊"/>
          <p:cNvSpPr>
            <a:spLocks noChangeArrowheads="1"/>
          </p:cNvSpPr>
          <p:nvPr/>
        </p:nvSpPr>
        <p:spPr bwMode="auto">
          <a:xfrm>
            <a:off x="1651000" y="2838450"/>
            <a:ext cx="7250113" cy="4445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4292600" y="1466850"/>
            <a:ext cx="398463" cy="2921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H="1">
            <a:off x="4451350" y="1765300"/>
            <a:ext cx="8255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4451350" y="2374900"/>
            <a:ext cx="247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4699000" y="23749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4699000" y="2679700"/>
            <a:ext cx="82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>
            <a:off x="4286250" y="2374900"/>
            <a:ext cx="1651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H="1">
            <a:off x="4038600" y="2755900"/>
            <a:ext cx="24765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4533900" y="1993900"/>
            <a:ext cx="24765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V="1">
            <a:off x="4781550" y="1993900"/>
            <a:ext cx="1651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4451350" y="1917700"/>
            <a:ext cx="247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V="1">
            <a:off x="4699000" y="1765300"/>
            <a:ext cx="1651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5778500" y="1543050"/>
            <a:ext cx="398463" cy="2921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6019800" y="1841500"/>
            <a:ext cx="8255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H="1">
            <a:off x="5772150" y="2451100"/>
            <a:ext cx="330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5772150" y="2679700"/>
            <a:ext cx="1651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6102350" y="2451100"/>
            <a:ext cx="330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 flipV="1">
            <a:off x="6432550" y="2527300"/>
            <a:ext cx="24765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6680200" y="2527300"/>
            <a:ext cx="8255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 flipH="1">
            <a:off x="5854700" y="2070100"/>
            <a:ext cx="1651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flipH="1" flipV="1">
            <a:off x="5607050" y="2222500"/>
            <a:ext cx="24765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5689600" y="1993900"/>
            <a:ext cx="33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 flipH="1" flipV="1">
            <a:off x="5441950" y="1841500"/>
            <a:ext cx="24765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V="1">
            <a:off x="5854700" y="1689100"/>
            <a:ext cx="8255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 flipH="1" flipV="1">
            <a:off x="4451350" y="1612900"/>
            <a:ext cx="1651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5" name="Oval 27"/>
          <p:cNvSpPr>
            <a:spLocks noChangeArrowheads="1"/>
          </p:cNvSpPr>
          <p:nvPr/>
        </p:nvSpPr>
        <p:spPr bwMode="auto">
          <a:xfrm>
            <a:off x="4808538" y="3390900"/>
            <a:ext cx="687387" cy="482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 flipV="1">
            <a:off x="5029200" y="3670300"/>
            <a:ext cx="8255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5111750" y="3670300"/>
            <a:ext cx="82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5194300" y="3670300"/>
            <a:ext cx="8255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5194300" y="3517900"/>
            <a:ext cx="165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 flipH="1">
            <a:off x="4946650" y="3517900"/>
            <a:ext cx="82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 flipV="1">
            <a:off x="4451350" y="4965700"/>
            <a:ext cx="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5194300" y="38989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>
            <a:off x="5194300" y="4508500"/>
            <a:ext cx="412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>
            <a:off x="5607050" y="4508500"/>
            <a:ext cx="1651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 flipV="1">
            <a:off x="5772150" y="4889500"/>
            <a:ext cx="8255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 flipH="1">
            <a:off x="4781550" y="4508500"/>
            <a:ext cx="41275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 flipH="1">
            <a:off x="4616450" y="4584700"/>
            <a:ext cx="1651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8" name="Line 40"/>
          <p:cNvSpPr>
            <a:spLocks noChangeShapeType="1"/>
          </p:cNvSpPr>
          <p:nvPr/>
        </p:nvSpPr>
        <p:spPr bwMode="auto">
          <a:xfrm flipH="1">
            <a:off x="4451350" y="5041900"/>
            <a:ext cx="165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>
            <a:off x="5194300" y="3898900"/>
            <a:ext cx="57785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 flipV="1">
            <a:off x="5772150" y="3289300"/>
            <a:ext cx="41275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>
            <a:off x="6184900" y="3289300"/>
            <a:ext cx="247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 flipH="1">
            <a:off x="4699000" y="3975100"/>
            <a:ext cx="4953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 flipH="1" flipV="1">
            <a:off x="4121150" y="3289300"/>
            <a:ext cx="57785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 flipH="1">
            <a:off x="3873500" y="3289300"/>
            <a:ext cx="247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 useBgFill="1">
        <p:nvSpPr>
          <p:cNvPr id="27695" name="Rectangle 47"/>
          <p:cNvSpPr>
            <a:spLocks noChangeArrowheads="1"/>
          </p:cNvSpPr>
          <p:nvPr/>
        </p:nvSpPr>
        <p:spPr bwMode="auto">
          <a:xfrm>
            <a:off x="4216400" y="2933700"/>
            <a:ext cx="1944688" cy="331788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kumimoji="1" lang="en-US" altLang="zh-TW" sz="2000" b="1">
                <a:latin typeface="Century Gothic" pitchFamily="34" charset="0"/>
              </a:rPr>
              <a:t>instruction set</a:t>
            </a:r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1162050" y="2030413"/>
            <a:ext cx="14859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b="1">
                <a:latin typeface="Century Gothic" pitchFamily="34" charset="0"/>
              </a:rPr>
              <a:t>software</a:t>
            </a:r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1162050" y="3935413"/>
            <a:ext cx="167798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b="1">
                <a:latin typeface="Century Gothic" pitchFamily="34" charset="0"/>
              </a:rPr>
              <a:t>hardware</a:t>
            </a:r>
          </a:p>
        </p:txBody>
      </p:sp>
      <p:sp>
        <p:nvSpPr>
          <p:cNvPr id="170034" name="AutoShape 50"/>
          <p:cNvSpPr>
            <a:spLocks noChangeArrowheads="1"/>
          </p:cNvSpPr>
          <p:nvPr/>
        </p:nvSpPr>
        <p:spPr bwMode="auto">
          <a:xfrm>
            <a:off x="1568450" y="4743450"/>
            <a:ext cx="2228850" cy="695325"/>
          </a:xfrm>
          <a:prstGeom prst="wedgeRoundRectCallout">
            <a:avLst>
              <a:gd name="adj1" fmla="val -50542"/>
              <a:gd name="adj2" fmla="val -115981"/>
              <a:gd name="adj3" fmla="val 16667"/>
            </a:avLst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>
            <a:spAutoFit/>
          </a:bodyPr>
          <a:lstStyle/>
          <a:p>
            <a:r>
              <a:rPr kumimoji="1" lang="en-US" altLang="zh-TW" sz="2000" b="1">
                <a:solidFill>
                  <a:schemeClr val="accent2"/>
                </a:solidFill>
                <a:latin typeface="Century Gothic" pitchFamily="34" charset="0"/>
              </a:rPr>
              <a:t>Does it have to be hardware?</a:t>
            </a:r>
          </a:p>
        </p:txBody>
      </p:sp>
      <p:sp>
        <p:nvSpPr>
          <p:cNvPr id="27699" name="Rectangle 52"/>
          <p:cNvSpPr>
            <a:spLocks noGrp="1" noChangeArrowheads="1"/>
          </p:cNvSpPr>
          <p:nvPr>
            <p:ph type="title"/>
          </p:nvPr>
        </p:nvSpPr>
        <p:spPr>
          <a:xfrm>
            <a:off x="-161925" y="123825"/>
            <a:ext cx="10372725" cy="723900"/>
          </a:xfrm>
        </p:spPr>
        <p:txBody>
          <a:bodyPr/>
          <a:lstStyle/>
          <a:p>
            <a:r>
              <a:rPr lang="en-US" altLang="zh-TW" sz="3800">
                <a:latin typeface="Comic Sans MS" pitchFamily="66" charset="0"/>
              </a:rPr>
              <a:t>Instruction Set as a Critical Interface</a:t>
            </a:r>
            <a:endParaRPr lang="zh-TW" altLang="en-US" sz="3800">
              <a:latin typeface="Comic Sans MS" pitchFamily="66" charset="0"/>
            </a:endParaRPr>
          </a:p>
        </p:txBody>
      </p:sp>
      <p:sp>
        <p:nvSpPr>
          <p:cNvPr id="27700" name="Rectangle 53"/>
          <p:cNvSpPr>
            <a:spLocks noGrp="1" noChangeArrowheads="1"/>
          </p:cNvSpPr>
          <p:nvPr>
            <p:ph type="body" idx="4294967295"/>
          </p:nvPr>
        </p:nvSpPr>
        <p:spPr>
          <a:xfrm>
            <a:off x="807720" y="1231900"/>
            <a:ext cx="8420100" cy="5080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zh-TW" altLang="en-US" dirty="0"/>
          </a:p>
          <a:p>
            <a:pPr marL="0" indent="0">
              <a:buFont typeface="Wingdings" pitchFamily="2" charset="2"/>
              <a:buNone/>
            </a:pPr>
            <a:endParaRPr lang="zh-TW" altLang="en-US" dirty="0"/>
          </a:p>
          <a:p>
            <a:pPr marL="0" indent="0">
              <a:buFont typeface="Wingdings" pitchFamily="2" charset="2"/>
              <a:buNone/>
            </a:pPr>
            <a:endParaRPr lang="zh-TW" altLang="en-US" dirty="0"/>
          </a:p>
          <a:p>
            <a:pPr marL="0" indent="0">
              <a:buFont typeface="Wingdings" pitchFamily="2" charset="2"/>
              <a:buNone/>
            </a:pPr>
            <a:endParaRPr lang="zh-TW" altLang="en-US" dirty="0"/>
          </a:p>
          <a:p>
            <a:pPr marL="0" indent="0">
              <a:buFont typeface="Wingdings" pitchFamily="2" charset="2"/>
              <a:buNone/>
            </a:pPr>
            <a:endParaRPr lang="zh-TW" altLang="en-US" dirty="0"/>
          </a:p>
          <a:p>
            <a:pPr marL="0" indent="0">
              <a:buFont typeface="Wingdings" pitchFamily="2" charset="2"/>
              <a:buNone/>
            </a:pPr>
            <a:endParaRPr lang="zh-TW" altLang="en-US" dirty="0"/>
          </a:p>
          <a:p>
            <a:pPr marL="0" indent="0">
              <a:buFont typeface="Wingdings" pitchFamily="2" charset="2"/>
              <a:buNone/>
            </a:pPr>
            <a:endParaRPr lang="zh-TW" altLang="en-US" dirty="0"/>
          </a:p>
          <a:p>
            <a:pPr marL="0" indent="0">
              <a:buFont typeface="Wingdings" pitchFamily="2" charset="2"/>
              <a:buNone/>
            </a:pPr>
            <a:endParaRPr lang="zh-TW" altLang="en-US" dirty="0"/>
          </a:p>
          <a:p>
            <a:pPr marL="0" indent="0">
              <a:buFont typeface="Wingdings" pitchFamily="2" charset="2"/>
              <a:buNone/>
            </a:pPr>
            <a:endParaRPr lang="zh-TW" altLang="en-US" dirty="0"/>
          </a:p>
          <a:p>
            <a:pPr marL="0" indent="0">
              <a:buFont typeface="Wingdings" pitchFamily="2" charset="2"/>
              <a:buNone/>
            </a:pPr>
            <a:endParaRPr lang="zh-TW" altLang="en-US" dirty="0"/>
          </a:p>
          <a:p>
            <a:pPr marL="0" indent="0">
              <a:buFont typeface="Wingdings" pitchFamily="2" charset="2"/>
              <a:buNone/>
            </a:pPr>
            <a:endParaRPr lang="zh-TW" altLang="en-US" dirty="0"/>
          </a:p>
          <a:p>
            <a:pPr marL="0" indent="0">
              <a:buFont typeface="Wingdings" pitchFamily="2" charset="2"/>
              <a:buNone/>
            </a:pPr>
            <a:endParaRPr lang="zh-TW" altLang="en-US" dirty="0"/>
          </a:p>
          <a:p>
            <a:pPr marL="0" indent="0">
              <a:buFont typeface="Wingdings" pitchFamily="2" charset="2"/>
              <a:buNone/>
            </a:pPr>
            <a:r>
              <a:rPr lang="en-US" altLang="zh-TW" dirty="0"/>
              <a:t>Coordination of many </a:t>
            </a:r>
            <a:r>
              <a:rPr lang="en-US" altLang="zh-TW" dirty="0">
                <a:solidFill>
                  <a:schemeClr val="accent2"/>
                </a:solidFill>
              </a:rPr>
              <a:t>levels of abstraction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05FEF10-6E44-114D-AF07-FBBDAD6C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3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46113" y="1054100"/>
            <a:ext cx="80486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928688" y="1258888"/>
            <a:ext cx="2806700" cy="52219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85000"/>
              </a:lnSpc>
              <a:spcBef>
                <a:spcPct val="41000"/>
              </a:spcBef>
            </a:pPr>
            <a:r>
              <a:rPr kumimoji="1" lang="en-US" altLang="zh-TW" sz="1800" b="1" dirty="0">
                <a:latin typeface="Arial" pitchFamily="34" charset="0"/>
              </a:rPr>
              <a:t>High Level Language Program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928688" y="2630488"/>
            <a:ext cx="2806700" cy="52219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85000"/>
              </a:lnSpc>
              <a:spcBef>
                <a:spcPct val="41000"/>
              </a:spcBef>
            </a:pPr>
            <a:r>
              <a:rPr kumimoji="1" lang="en-US" altLang="zh-TW" sz="1800" b="1" dirty="0">
                <a:solidFill>
                  <a:schemeClr val="accent2"/>
                </a:solidFill>
                <a:latin typeface="Arial" pitchFamily="34" charset="0"/>
              </a:rPr>
              <a:t>Assembly  Language Program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984250" y="4052888"/>
            <a:ext cx="2806700" cy="52219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85000"/>
              </a:lnSpc>
              <a:spcBef>
                <a:spcPct val="41000"/>
              </a:spcBef>
            </a:pPr>
            <a:r>
              <a:rPr kumimoji="1" lang="en-US" altLang="zh-TW" sz="1800" b="1" dirty="0">
                <a:solidFill>
                  <a:schemeClr val="accent1"/>
                </a:solidFill>
                <a:latin typeface="Arial" pitchFamily="34" charset="0"/>
              </a:rPr>
              <a:t>Machine  Language Program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984250" y="5424488"/>
            <a:ext cx="2806700" cy="5388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88000"/>
              </a:lnSpc>
              <a:spcBef>
                <a:spcPct val="43000"/>
              </a:spcBef>
            </a:pPr>
            <a:r>
              <a:rPr kumimoji="1" lang="en-US" altLang="zh-TW" sz="1800" b="1" dirty="0">
                <a:latin typeface="Arial" pitchFamily="34" charset="0"/>
              </a:rPr>
              <a:t>Control Signal Specification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228850" y="1798638"/>
            <a:ext cx="0" cy="812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2255838" y="3170238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2379663" y="2052638"/>
            <a:ext cx="1417637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 i="1">
                <a:latin typeface="Arial" pitchFamily="34" charset="0"/>
              </a:rPr>
              <a:t>Compiler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408238" y="3424238"/>
            <a:ext cx="1554162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 i="1">
                <a:latin typeface="Arial" pitchFamily="34" charset="0"/>
              </a:rPr>
              <a:t>Assembler</a:t>
            </a:r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2284413" y="4567238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435225" y="4897438"/>
            <a:ext cx="1857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 i="1">
                <a:latin typeface="Arial" pitchFamily="34" charset="0"/>
              </a:rPr>
              <a:t>Machine Interpretation</a:t>
            </a: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5517695" y="1187451"/>
            <a:ext cx="3370263" cy="122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/>
          <a:p>
            <a:pPr marL="342900" indent="-342900">
              <a:lnSpc>
                <a:spcPct val="88000"/>
              </a:lnSpc>
              <a:spcBef>
                <a:spcPct val="42000"/>
              </a:spcBef>
            </a:pPr>
            <a:r>
              <a:rPr kumimoji="1" lang="en-US" altLang="zh-TW" sz="2200" b="1" dirty="0">
                <a:latin typeface="Arial" pitchFamily="34" charset="0"/>
              </a:rPr>
              <a:t>temp = v[k];</a:t>
            </a:r>
          </a:p>
          <a:p>
            <a:pPr marL="342900" indent="-342900">
              <a:lnSpc>
                <a:spcPct val="88000"/>
              </a:lnSpc>
              <a:spcBef>
                <a:spcPct val="42000"/>
              </a:spcBef>
            </a:pPr>
            <a:r>
              <a:rPr kumimoji="1" lang="en-US" altLang="zh-TW" sz="2200" b="1" dirty="0">
                <a:latin typeface="Arial" pitchFamily="34" charset="0"/>
              </a:rPr>
              <a:t>v[k] = v[k+1];</a:t>
            </a:r>
          </a:p>
          <a:p>
            <a:pPr marL="342900" indent="-342900">
              <a:lnSpc>
                <a:spcPct val="88000"/>
              </a:lnSpc>
              <a:spcBef>
                <a:spcPct val="42000"/>
              </a:spcBef>
            </a:pPr>
            <a:r>
              <a:rPr kumimoji="1" lang="en-US" altLang="zh-TW" sz="2200" b="1" dirty="0">
                <a:latin typeface="Arial" pitchFamily="34" charset="0"/>
              </a:rPr>
              <a:t>v[k+1] = temp;</a:t>
            </a:r>
          </a:p>
        </p:txBody>
      </p:sp>
      <p:sp>
        <p:nvSpPr>
          <p:cNvPr id="28686" name="Rectangle 22"/>
          <p:cNvSpPr>
            <a:spLocks noGrp="1" noChangeArrowheads="1"/>
          </p:cNvSpPr>
          <p:nvPr>
            <p:ph type="title"/>
          </p:nvPr>
        </p:nvSpPr>
        <p:spPr>
          <a:xfrm>
            <a:off x="742950" y="178255"/>
            <a:ext cx="8420100" cy="723900"/>
          </a:xfrm>
        </p:spPr>
        <p:txBody>
          <a:bodyPr/>
          <a:lstStyle/>
          <a:p>
            <a:r>
              <a:rPr lang="en-US" altLang="zh-TW" sz="5000" dirty="0">
                <a:latin typeface="Comic Sans MS" pitchFamily="66" charset="0"/>
              </a:rPr>
              <a:t>Another Perspective</a:t>
            </a:r>
          </a:p>
        </p:txBody>
      </p:sp>
      <p:sp>
        <p:nvSpPr>
          <p:cNvPr id="28687" name="Rectangle 14"/>
          <p:cNvSpPr>
            <a:spLocks noGrp="1" noChangeArrowheads="1"/>
          </p:cNvSpPr>
          <p:nvPr>
            <p:ph type="body" idx="4294967295"/>
          </p:nvPr>
        </p:nvSpPr>
        <p:spPr>
          <a:xfrm>
            <a:off x="5516563" y="2557469"/>
            <a:ext cx="2568575" cy="1522412"/>
          </a:xfrm>
          <a:noFill/>
        </p:spPr>
        <p:txBody>
          <a:bodyPr lIns="92075" tIns="46038" rIns="92075" bIns="46038"/>
          <a:lstStyle/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1066800" algn="l"/>
              </a:tabLst>
            </a:pPr>
            <a:r>
              <a:rPr lang="en-US" altLang="zh-TW" sz="2200" dirty="0" err="1">
                <a:solidFill>
                  <a:schemeClr val="accent2"/>
                </a:solidFill>
              </a:rPr>
              <a:t>lw</a:t>
            </a:r>
            <a:r>
              <a:rPr lang="en-US" altLang="zh-TW" sz="2200" dirty="0">
                <a:solidFill>
                  <a:schemeClr val="accent2"/>
                </a:solidFill>
              </a:rPr>
              <a:t>  $15,	0($2)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1066800" algn="l"/>
              </a:tabLst>
            </a:pPr>
            <a:r>
              <a:rPr lang="en-US" altLang="zh-TW" sz="2200" dirty="0" err="1">
                <a:solidFill>
                  <a:schemeClr val="accent2"/>
                </a:solidFill>
              </a:rPr>
              <a:t>lw</a:t>
            </a:r>
            <a:r>
              <a:rPr lang="en-US" altLang="zh-TW" sz="2200" dirty="0">
                <a:solidFill>
                  <a:schemeClr val="accent2"/>
                </a:solidFill>
              </a:rPr>
              <a:t>  $16,	4($2)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1066800" algn="l"/>
              </a:tabLst>
            </a:pPr>
            <a:r>
              <a:rPr lang="en-US" altLang="zh-TW" sz="2200" dirty="0" err="1">
                <a:solidFill>
                  <a:schemeClr val="accent2"/>
                </a:solidFill>
              </a:rPr>
              <a:t>sw</a:t>
            </a:r>
            <a:r>
              <a:rPr lang="en-US" altLang="zh-TW" sz="2200" dirty="0">
                <a:solidFill>
                  <a:schemeClr val="accent2"/>
                </a:solidFill>
              </a:rPr>
              <a:t> $16,	0($2)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1066800" algn="l"/>
              </a:tabLst>
            </a:pPr>
            <a:r>
              <a:rPr lang="en-US" altLang="zh-TW" sz="2200" dirty="0" err="1">
                <a:solidFill>
                  <a:schemeClr val="accent2"/>
                </a:solidFill>
              </a:rPr>
              <a:t>sw</a:t>
            </a:r>
            <a:r>
              <a:rPr lang="en-US" altLang="zh-TW" sz="2200" dirty="0">
                <a:solidFill>
                  <a:schemeClr val="accent2"/>
                </a:solidFill>
              </a:rPr>
              <a:t> $15,	4($2)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28688" name="Rectangle 15"/>
          <p:cNvSpPr>
            <a:spLocks noChangeArrowheads="1"/>
          </p:cNvSpPr>
          <p:nvPr/>
        </p:nvSpPr>
        <p:spPr bwMode="auto">
          <a:xfrm>
            <a:off x="5710238" y="4398963"/>
            <a:ext cx="32321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9" name="Rectangle 16"/>
          <p:cNvSpPr>
            <a:spLocks noChangeArrowheads="1"/>
          </p:cNvSpPr>
          <p:nvPr/>
        </p:nvSpPr>
        <p:spPr bwMode="auto">
          <a:xfrm>
            <a:off x="4522788" y="4214271"/>
            <a:ext cx="480853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zh-TW" altLang="en-US" sz="1400" b="1" dirty="0">
                <a:solidFill>
                  <a:schemeClr val="accent1"/>
                </a:solidFill>
                <a:latin typeface="Courier New" pitchFamily="49" charset="0"/>
              </a:rPr>
              <a:t>0000 1001 1100 0110 1010 1111 0101 1000</a:t>
            </a:r>
          </a:p>
          <a:p>
            <a:r>
              <a:rPr kumimoji="1" lang="zh-TW" altLang="en-US" sz="1400" b="1" dirty="0">
                <a:solidFill>
                  <a:schemeClr val="accent1"/>
                </a:solidFill>
                <a:latin typeface="Courier New" pitchFamily="49" charset="0"/>
              </a:rPr>
              <a:t>1010 1111 0101 1000 0000 1001 1100 0110 </a:t>
            </a:r>
          </a:p>
          <a:p>
            <a:r>
              <a:rPr kumimoji="1" lang="zh-TW" altLang="en-US" sz="1400" b="1" dirty="0">
                <a:solidFill>
                  <a:schemeClr val="accent1"/>
                </a:solidFill>
                <a:latin typeface="Courier New" pitchFamily="49" charset="0"/>
              </a:rPr>
              <a:t>1100 0110 1010 1111 0101 1000 0000 1001 </a:t>
            </a:r>
          </a:p>
          <a:p>
            <a:r>
              <a:rPr kumimoji="1" lang="zh-TW" altLang="en-US" sz="1400" b="1" dirty="0">
                <a:solidFill>
                  <a:schemeClr val="accent1"/>
                </a:solidFill>
                <a:latin typeface="Courier New" pitchFamily="49" charset="0"/>
              </a:rPr>
              <a:t>0101 1000 0000 1001 1100 0110 1010 1111 </a:t>
            </a:r>
          </a:p>
        </p:txBody>
      </p:sp>
      <p:sp>
        <p:nvSpPr>
          <p:cNvPr id="28690" name="Rectangle 17"/>
          <p:cNvSpPr>
            <a:spLocks noChangeArrowheads="1"/>
          </p:cNvSpPr>
          <p:nvPr/>
        </p:nvSpPr>
        <p:spPr bwMode="auto">
          <a:xfrm>
            <a:off x="2211388" y="6026150"/>
            <a:ext cx="2524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zh-TW" altLang="en-US" sz="1600">
                <a:solidFill>
                  <a:schemeClr val="accent1"/>
                </a:solidFill>
                <a:latin typeface="Arial" pitchFamily="34" charset="0"/>
              </a:rPr>
              <a:t>°</a:t>
            </a:r>
          </a:p>
          <a:p>
            <a:r>
              <a:rPr kumimoji="1" lang="zh-TW" altLang="en-US" sz="1600">
                <a:solidFill>
                  <a:schemeClr val="accent1"/>
                </a:solidFill>
                <a:latin typeface="Arial" pitchFamily="34" charset="0"/>
              </a:rPr>
              <a:t>°</a:t>
            </a:r>
          </a:p>
        </p:txBody>
      </p:sp>
      <p:sp>
        <p:nvSpPr>
          <p:cNvPr id="28691" name="Rectangle 18"/>
          <p:cNvSpPr>
            <a:spLocks noChangeArrowheads="1"/>
          </p:cNvSpPr>
          <p:nvPr/>
        </p:nvSpPr>
        <p:spPr bwMode="auto">
          <a:xfrm>
            <a:off x="4343400" y="5514023"/>
            <a:ext cx="5226239" cy="43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zh-TW" sz="2200" b="1" dirty="0">
                <a:latin typeface="Arial" pitchFamily="34" charset="0"/>
              </a:rPr>
              <a:t>ALUOP[0:3] &lt;= </a:t>
            </a:r>
            <a:r>
              <a:rPr kumimoji="1" lang="en-US" altLang="zh-TW" sz="2200" b="1" dirty="0" err="1">
                <a:latin typeface="Arial" pitchFamily="34" charset="0"/>
              </a:rPr>
              <a:t>InstReg</a:t>
            </a:r>
            <a:r>
              <a:rPr kumimoji="1" lang="en-US" altLang="zh-TW" sz="2200" b="1" dirty="0">
                <a:latin typeface="Arial" pitchFamily="34" charset="0"/>
              </a:rPr>
              <a:t>[9:11] &amp; MASK</a:t>
            </a:r>
            <a:endParaRPr kumimoji="1" lang="en-US" altLang="zh-TW" sz="2200" dirty="0">
              <a:latin typeface="Arial" pitchFamily="34" charset="0"/>
            </a:endParaRPr>
          </a:p>
        </p:txBody>
      </p:sp>
      <p:sp>
        <p:nvSpPr>
          <p:cNvPr id="28692" name="Rectangle 19" descr="水平磚塊"/>
          <p:cNvSpPr>
            <a:spLocks noChangeArrowheads="1"/>
          </p:cNvSpPr>
          <p:nvPr/>
        </p:nvSpPr>
        <p:spPr bwMode="auto">
          <a:xfrm>
            <a:off x="914400" y="4573588"/>
            <a:ext cx="2959100" cy="1397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93" name="Text Box 20"/>
          <p:cNvSpPr txBox="1">
            <a:spLocks noChangeArrowheads="1"/>
          </p:cNvSpPr>
          <p:nvPr/>
        </p:nvSpPr>
        <p:spPr bwMode="auto">
          <a:xfrm>
            <a:off x="312738" y="3340100"/>
            <a:ext cx="6543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1" lang="en-US" altLang="zh-TW" sz="2200" b="1" dirty="0">
                <a:solidFill>
                  <a:srgbClr val="00B050"/>
                </a:solidFill>
                <a:latin typeface="Arial" pitchFamily="34" charset="0"/>
              </a:rPr>
              <a:t>ISA</a:t>
            </a:r>
          </a:p>
        </p:txBody>
      </p:sp>
      <p:sp>
        <p:nvSpPr>
          <p:cNvPr id="28694" name="Line 21"/>
          <p:cNvSpPr>
            <a:spLocks noChangeShapeType="1"/>
          </p:cNvSpPr>
          <p:nvPr/>
        </p:nvSpPr>
        <p:spPr bwMode="auto">
          <a:xfrm>
            <a:off x="1073150" y="3576638"/>
            <a:ext cx="74295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68D1B15-E003-A64F-B483-6F3F1AD0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7"/>
          <p:cNvSpPr>
            <a:spLocks noGrp="1" noChangeArrowheads="1"/>
          </p:cNvSpPr>
          <p:nvPr>
            <p:ph type="title"/>
          </p:nvPr>
        </p:nvSpPr>
        <p:spPr>
          <a:xfrm>
            <a:off x="0" y="123825"/>
            <a:ext cx="9906000" cy="723900"/>
          </a:xfrm>
        </p:spPr>
        <p:txBody>
          <a:bodyPr/>
          <a:lstStyle/>
          <a:p>
            <a:r>
              <a:rPr lang="en-US" altLang="zh-TW" sz="4300">
                <a:latin typeface="Comic Sans MS" pitchFamily="66" charset="0"/>
              </a:rPr>
              <a:t>Instruction Set Architecture (ISA)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20800" y="1219200"/>
            <a:ext cx="8585200" cy="1447800"/>
          </a:xfrm>
          <a:noFill/>
        </p:spPr>
        <p:txBody>
          <a:bodyPr lIns="92075" tIns="46038" rIns="92075" bIns="46038"/>
          <a:lstStyle/>
          <a:p>
            <a:pPr marL="0" indent="0">
              <a:lnSpc>
                <a:spcPct val="85000"/>
              </a:lnSpc>
              <a:buFont typeface="Wingdings" pitchFamily="2" charset="2"/>
              <a:buNone/>
            </a:pPr>
            <a:r>
              <a:rPr lang="zh-TW" altLang="en-US" sz="2200" dirty="0"/>
              <a:t>“... </a:t>
            </a:r>
            <a:r>
              <a:rPr lang="en-US" altLang="zh-TW" sz="2200" dirty="0"/>
              <a:t>the attributes of a [computing] system as seen by the programmer, </a:t>
            </a:r>
            <a:r>
              <a:rPr lang="en-US" altLang="zh-TW" sz="2200" i="1" dirty="0"/>
              <a:t>i.e</a:t>
            </a:r>
            <a:r>
              <a:rPr lang="en-US" altLang="zh-TW" sz="2200" i="1" dirty="0">
                <a:solidFill>
                  <a:schemeClr val="accent2"/>
                </a:solidFill>
              </a:rPr>
              <a:t>.  </a:t>
            </a:r>
            <a:r>
              <a:rPr lang="en-US" altLang="zh-TW" sz="2200" dirty="0">
                <a:solidFill>
                  <a:schemeClr val="accent2"/>
                </a:solidFill>
              </a:rPr>
              <a:t>the conceptual structure and functional behavior,</a:t>
            </a:r>
            <a:r>
              <a:rPr lang="en-US" altLang="zh-TW" sz="2200" dirty="0"/>
              <a:t> as distinct from the organization of the data flows and controls, the logic design, and the physical implementation.”</a:t>
            </a:r>
            <a:br>
              <a:rPr lang="en-US" altLang="zh-TW" sz="2200" dirty="0"/>
            </a:br>
            <a:r>
              <a:rPr lang="en-US" altLang="zh-TW" sz="2200" dirty="0"/>
              <a:t>			— Amdahl, </a:t>
            </a:r>
            <a:r>
              <a:rPr lang="en-US" altLang="zh-TW" sz="2200" dirty="0" err="1"/>
              <a:t>Blaaw</a:t>
            </a:r>
            <a:r>
              <a:rPr lang="en-US" altLang="zh-TW" sz="2200" dirty="0"/>
              <a:t>, and Brooks,  1964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98513" y="3163888"/>
            <a:ext cx="8364537" cy="3084512"/>
            <a:chOff x="464" y="1993"/>
            <a:chExt cx="4864" cy="1943"/>
          </a:xfrm>
        </p:grpSpPr>
        <p:sp>
          <p:nvSpPr>
            <p:cNvPr id="29702" name="Rectangle 4"/>
            <p:cNvSpPr>
              <a:spLocks noChangeArrowheads="1"/>
            </p:cNvSpPr>
            <p:nvPr/>
          </p:nvSpPr>
          <p:spPr bwMode="auto">
            <a:xfrm>
              <a:off x="464" y="1993"/>
              <a:ext cx="4721" cy="1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marL="287338" indent="-287338">
                <a:lnSpc>
                  <a:spcPct val="85000"/>
                </a:lnSpc>
                <a:buSzPct val="80000"/>
                <a:buFont typeface="Monotype Sorts" pitchFamily="2" charset="2"/>
                <a:buChar char="m"/>
              </a:pPr>
              <a:r>
                <a:rPr kumimoji="1" lang="en-US" altLang="zh-TW" sz="1800" b="1">
                  <a:latin typeface="Century Gothic" pitchFamily="34" charset="0"/>
                </a:rPr>
                <a:t>Organization of Programmable</a:t>
              </a:r>
              <a:br>
                <a:rPr kumimoji="1" lang="en-US" altLang="zh-TW" sz="1800" b="1">
                  <a:latin typeface="Century Gothic" pitchFamily="34" charset="0"/>
                </a:rPr>
              </a:br>
              <a:r>
                <a:rPr kumimoji="1" lang="en-US" altLang="zh-TW" sz="1800" b="1">
                  <a:latin typeface="Century Gothic" pitchFamily="34" charset="0"/>
                </a:rPr>
                <a:t>Storage</a:t>
              </a:r>
              <a:br>
                <a:rPr kumimoji="1" lang="en-US" altLang="zh-TW" sz="1800" b="1">
                  <a:latin typeface="Century Gothic" pitchFamily="34" charset="0"/>
                </a:rPr>
              </a:br>
              <a:endParaRPr kumimoji="1" lang="en-US" altLang="zh-TW" sz="1800" b="1">
                <a:latin typeface="Century Gothic" pitchFamily="34" charset="0"/>
              </a:endParaRPr>
            </a:p>
            <a:p>
              <a:pPr marL="287338" indent="-287338">
                <a:lnSpc>
                  <a:spcPct val="85000"/>
                </a:lnSpc>
                <a:buSzPct val="80000"/>
                <a:buFont typeface="Monotype Sorts" pitchFamily="2" charset="2"/>
                <a:buChar char="m"/>
              </a:pPr>
              <a:r>
                <a:rPr kumimoji="1" lang="en-US" altLang="zh-TW" sz="1800" b="1">
                  <a:latin typeface="Century Gothic" pitchFamily="34" charset="0"/>
                </a:rPr>
                <a:t>Data Types and Data Structures:</a:t>
              </a:r>
              <a:br>
                <a:rPr kumimoji="1" lang="en-US" altLang="zh-TW" sz="1800" b="1">
                  <a:latin typeface="Century Gothic" pitchFamily="34" charset="0"/>
                </a:rPr>
              </a:br>
              <a:r>
                <a:rPr kumimoji="1" lang="en-US" altLang="zh-TW" sz="1800" b="1">
                  <a:latin typeface="Century Gothic" pitchFamily="34" charset="0"/>
                </a:rPr>
                <a:t>Encodings and Representations</a:t>
              </a:r>
            </a:p>
            <a:p>
              <a:pPr marL="287338" indent="-287338">
                <a:lnSpc>
                  <a:spcPct val="85000"/>
                </a:lnSpc>
                <a:buSzPct val="80000"/>
                <a:buFont typeface="Monotype Sorts" pitchFamily="2" charset="2"/>
                <a:buChar char="m"/>
              </a:pPr>
              <a:endParaRPr kumimoji="1" lang="en-US" altLang="zh-TW" sz="1800" b="1">
                <a:latin typeface="Century Gothic" pitchFamily="34" charset="0"/>
              </a:endParaRPr>
            </a:p>
            <a:p>
              <a:pPr marL="287338" indent="-287338">
                <a:lnSpc>
                  <a:spcPct val="85000"/>
                </a:lnSpc>
                <a:buSzPct val="80000"/>
                <a:buFont typeface="Monotype Sorts" pitchFamily="2" charset="2"/>
                <a:buChar char="m"/>
              </a:pPr>
              <a:r>
                <a:rPr kumimoji="1" lang="en-US" altLang="zh-TW" sz="1800" b="1">
                  <a:latin typeface="Century Gothic" pitchFamily="34" charset="0"/>
                </a:rPr>
                <a:t>Instruction Set </a:t>
              </a:r>
            </a:p>
            <a:p>
              <a:pPr marL="287338" indent="-287338">
                <a:lnSpc>
                  <a:spcPct val="85000"/>
                </a:lnSpc>
                <a:buSzPct val="80000"/>
                <a:buFont typeface="Monotype Sorts" pitchFamily="2" charset="2"/>
                <a:buChar char="m"/>
              </a:pPr>
              <a:endParaRPr kumimoji="1" lang="en-US" altLang="zh-TW" sz="1800" b="1">
                <a:latin typeface="Century Gothic" pitchFamily="34" charset="0"/>
              </a:endParaRPr>
            </a:p>
            <a:p>
              <a:pPr marL="287338" indent="-287338">
                <a:lnSpc>
                  <a:spcPct val="85000"/>
                </a:lnSpc>
                <a:buSzPct val="80000"/>
                <a:buFont typeface="Monotype Sorts" pitchFamily="2" charset="2"/>
                <a:buChar char="m"/>
              </a:pPr>
              <a:r>
                <a:rPr kumimoji="1" lang="en-US" altLang="zh-TW" sz="1800" b="1">
                  <a:latin typeface="Century Gothic" pitchFamily="34" charset="0"/>
                </a:rPr>
                <a:t>Instruction Formats</a:t>
              </a:r>
            </a:p>
            <a:p>
              <a:pPr marL="287338" indent="-287338">
                <a:lnSpc>
                  <a:spcPct val="85000"/>
                </a:lnSpc>
                <a:buSzPct val="80000"/>
                <a:buFont typeface="Monotype Sorts" pitchFamily="2" charset="2"/>
                <a:buChar char="m"/>
              </a:pPr>
              <a:endParaRPr kumimoji="1" lang="en-US" altLang="zh-TW" sz="1800" b="1">
                <a:latin typeface="Century Gothic" pitchFamily="34" charset="0"/>
              </a:endParaRPr>
            </a:p>
            <a:p>
              <a:pPr marL="287338" indent="-287338">
                <a:lnSpc>
                  <a:spcPct val="85000"/>
                </a:lnSpc>
                <a:buSzPct val="80000"/>
                <a:buFont typeface="Monotype Sorts" pitchFamily="2" charset="2"/>
                <a:buChar char="m"/>
              </a:pPr>
              <a:r>
                <a:rPr kumimoji="1" lang="en-US" altLang="zh-TW" sz="1800" b="1">
                  <a:latin typeface="Century Gothic" pitchFamily="34" charset="0"/>
                </a:rPr>
                <a:t>Modes of Addressing and Accessing Data Items and Instructions</a:t>
              </a:r>
            </a:p>
            <a:p>
              <a:pPr marL="287338" indent="-287338">
                <a:lnSpc>
                  <a:spcPct val="85000"/>
                </a:lnSpc>
                <a:buSzPct val="80000"/>
                <a:buFont typeface="Monotype Sorts" pitchFamily="2" charset="2"/>
                <a:buChar char="m"/>
              </a:pPr>
              <a:endParaRPr kumimoji="1" lang="en-US" altLang="zh-TW" sz="1800" b="1">
                <a:latin typeface="Century Gothic" pitchFamily="34" charset="0"/>
              </a:endParaRPr>
            </a:p>
            <a:p>
              <a:pPr marL="287338" indent="-287338">
                <a:lnSpc>
                  <a:spcPct val="85000"/>
                </a:lnSpc>
                <a:buSzPct val="80000"/>
                <a:buFont typeface="Monotype Sorts" pitchFamily="2" charset="2"/>
                <a:buChar char="m"/>
              </a:pPr>
              <a:r>
                <a:rPr kumimoji="1" lang="en-US" altLang="zh-TW" sz="1800" b="1">
                  <a:latin typeface="Century Gothic" pitchFamily="34" charset="0"/>
                </a:rPr>
                <a:t>Exceptional Conditions</a:t>
              </a:r>
            </a:p>
          </p:txBody>
        </p:sp>
        <p:sp>
          <p:nvSpPr>
            <p:cNvPr id="29703" name="Line 5"/>
            <p:cNvSpPr>
              <a:spLocks noChangeShapeType="1"/>
            </p:cNvSpPr>
            <p:nvPr/>
          </p:nvSpPr>
          <p:spPr bwMode="auto">
            <a:xfrm>
              <a:off x="3408" y="2064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04" name="Rectangle 6" descr="20%"/>
            <p:cNvSpPr>
              <a:spLocks noChangeArrowheads="1"/>
            </p:cNvSpPr>
            <p:nvPr/>
          </p:nvSpPr>
          <p:spPr bwMode="auto">
            <a:xfrm>
              <a:off x="3076" y="2356"/>
              <a:ext cx="2008" cy="952"/>
            </a:xfrm>
            <a:prstGeom prst="rect">
              <a:avLst/>
            </a:prstGeom>
            <a:pattFill prst="pct20">
              <a:fgClr>
                <a:schemeClr val="accent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05" name="Line 7"/>
            <p:cNvSpPr>
              <a:spLocks noChangeShapeType="1"/>
            </p:cNvSpPr>
            <p:nvPr/>
          </p:nvSpPr>
          <p:spPr bwMode="auto">
            <a:xfrm flipV="1">
              <a:off x="3072" y="2064"/>
              <a:ext cx="33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06" name="Line 8"/>
            <p:cNvSpPr>
              <a:spLocks noChangeShapeType="1"/>
            </p:cNvSpPr>
            <p:nvPr/>
          </p:nvSpPr>
          <p:spPr bwMode="auto">
            <a:xfrm flipH="1">
              <a:off x="5088" y="2064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07" name="Line 9"/>
            <p:cNvSpPr>
              <a:spLocks noChangeShapeType="1"/>
            </p:cNvSpPr>
            <p:nvPr/>
          </p:nvSpPr>
          <p:spPr bwMode="auto">
            <a:xfrm>
              <a:off x="5328" y="2064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08" name="Line 10"/>
            <p:cNvSpPr>
              <a:spLocks noChangeShapeType="1"/>
            </p:cNvSpPr>
            <p:nvPr/>
          </p:nvSpPr>
          <p:spPr bwMode="auto">
            <a:xfrm flipH="1">
              <a:off x="5088" y="2976"/>
              <a:ext cx="24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 useBgFill="1">
          <p:nvSpPr>
            <p:cNvPr id="167947" name="Rectangle 11"/>
            <p:cNvSpPr>
              <a:spLocks noChangeArrowheads="1"/>
            </p:cNvSpPr>
            <p:nvPr/>
          </p:nvSpPr>
          <p:spPr bwMode="auto">
            <a:xfrm>
              <a:off x="3560" y="1995"/>
              <a:ext cx="1178" cy="255"/>
            </a:xfrm>
            <a:prstGeom prst="rect">
              <a:avLst/>
            </a:prstGeom>
            <a:ln>
              <a:noFill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97000"/>
                </a:lnSpc>
                <a:defRPr/>
              </a:pPr>
              <a:r>
                <a:rPr kumimoji="1" lang="en-US" altLang="zh-TW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SOFTWARE</a:t>
              </a:r>
            </a:p>
          </p:txBody>
        </p:sp>
        <p:sp>
          <p:nvSpPr>
            <p:cNvPr id="29710" name="Oval 12"/>
            <p:cNvSpPr>
              <a:spLocks noChangeArrowheads="1"/>
            </p:cNvSpPr>
            <p:nvPr/>
          </p:nvSpPr>
          <p:spPr bwMode="auto">
            <a:xfrm>
              <a:off x="3460" y="3028"/>
              <a:ext cx="234" cy="1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11" name="Oval 13"/>
            <p:cNvSpPr>
              <a:spLocks noChangeArrowheads="1"/>
            </p:cNvSpPr>
            <p:nvPr/>
          </p:nvSpPr>
          <p:spPr bwMode="auto">
            <a:xfrm>
              <a:off x="4036" y="2980"/>
              <a:ext cx="186" cy="1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12" name="Oval 14"/>
            <p:cNvSpPr>
              <a:spLocks noChangeArrowheads="1"/>
            </p:cNvSpPr>
            <p:nvPr/>
          </p:nvSpPr>
          <p:spPr bwMode="auto">
            <a:xfrm>
              <a:off x="4564" y="2596"/>
              <a:ext cx="186" cy="1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13" name="Line 15"/>
            <p:cNvSpPr>
              <a:spLocks noChangeShapeType="1"/>
            </p:cNvSpPr>
            <p:nvPr/>
          </p:nvSpPr>
          <p:spPr bwMode="auto">
            <a:xfrm flipV="1">
              <a:off x="3600" y="2976"/>
              <a:ext cx="52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14" name="Line 16"/>
            <p:cNvSpPr>
              <a:spLocks noChangeShapeType="1"/>
            </p:cNvSpPr>
            <p:nvPr/>
          </p:nvSpPr>
          <p:spPr bwMode="auto">
            <a:xfrm flipV="1">
              <a:off x="3552" y="3168"/>
              <a:ext cx="57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15" name="Line 17"/>
            <p:cNvSpPr>
              <a:spLocks noChangeShapeType="1"/>
            </p:cNvSpPr>
            <p:nvPr/>
          </p:nvSpPr>
          <p:spPr bwMode="auto">
            <a:xfrm flipV="1">
              <a:off x="4032" y="2640"/>
              <a:ext cx="52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16" name="Line 18"/>
            <p:cNvSpPr>
              <a:spLocks noChangeShapeType="1"/>
            </p:cNvSpPr>
            <p:nvPr/>
          </p:nvSpPr>
          <p:spPr bwMode="auto">
            <a:xfrm flipV="1">
              <a:off x="4224" y="2736"/>
              <a:ext cx="48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17" name="Rectangle 19"/>
            <p:cNvSpPr>
              <a:spLocks noChangeArrowheads="1"/>
            </p:cNvSpPr>
            <p:nvPr/>
          </p:nvSpPr>
          <p:spPr bwMode="auto">
            <a:xfrm>
              <a:off x="3556" y="2644"/>
              <a:ext cx="522" cy="2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18" name="Line 20"/>
            <p:cNvSpPr>
              <a:spLocks noChangeShapeType="1"/>
            </p:cNvSpPr>
            <p:nvPr/>
          </p:nvSpPr>
          <p:spPr bwMode="auto">
            <a:xfrm>
              <a:off x="3600" y="264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19" name="Line 21"/>
            <p:cNvSpPr>
              <a:spLocks noChangeShapeType="1"/>
            </p:cNvSpPr>
            <p:nvPr/>
          </p:nvSpPr>
          <p:spPr bwMode="auto">
            <a:xfrm>
              <a:off x="3696" y="264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20" name="Line 22"/>
            <p:cNvSpPr>
              <a:spLocks noChangeShapeType="1"/>
            </p:cNvSpPr>
            <p:nvPr/>
          </p:nvSpPr>
          <p:spPr bwMode="auto">
            <a:xfrm>
              <a:off x="3792" y="264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21" name="Line 23"/>
            <p:cNvSpPr>
              <a:spLocks noChangeShapeType="1"/>
            </p:cNvSpPr>
            <p:nvPr/>
          </p:nvSpPr>
          <p:spPr bwMode="auto">
            <a:xfrm>
              <a:off x="3936" y="264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22" name="Line 24"/>
            <p:cNvSpPr>
              <a:spLocks noChangeShapeType="1"/>
            </p:cNvSpPr>
            <p:nvPr/>
          </p:nvSpPr>
          <p:spPr bwMode="auto">
            <a:xfrm>
              <a:off x="4032" y="264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23" name="Line 25"/>
            <p:cNvSpPr>
              <a:spLocks noChangeShapeType="1"/>
            </p:cNvSpPr>
            <p:nvPr/>
          </p:nvSpPr>
          <p:spPr bwMode="auto">
            <a:xfrm flipV="1">
              <a:off x="4656" y="2640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24" name="Line 26"/>
            <p:cNvSpPr>
              <a:spLocks noChangeShapeType="1"/>
            </p:cNvSpPr>
            <p:nvPr/>
          </p:nvSpPr>
          <p:spPr bwMode="auto">
            <a:xfrm flipH="1">
              <a:off x="4080" y="3072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25" name="Line 27"/>
            <p:cNvSpPr>
              <a:spLocks noChangeShapeType="1"/>
            </p:cNvSpPr>
            <p:nvPr/>
          </p:nvSpPr>
          <p:spPr bwMode="auto">
            <a:xfrm flipV="1">
              <a:off x="3552" y="3072"/>
              <a:ext cx="144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26" name="Oval 28"/>
            <p:cNvSpPr>
              <a:spLocks noChangeArrowheads="1"/>
            </p:cNvSpPr>
            <p:nvPr/>
          </p:nvSpPr>
          <p:spPr bwMode="auto">
            <a:xfrm>
              <a:off x="4804" y="2884"/>
              <a:ext cx="136" cy="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27" name="Line 29"/>
            <p:cNvSpPr>
              <a:spLocks noChangeShapeType="1"/>
            </p:cNvSpPr>
            <p:nvPr/>
          </p:nvSpPr>
          <p:spPr bwMode="auto">
            <a:xfrm>
              <a:off x="4848" y="297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28" name="Line 30"/>
            <p:cNvSpPr>
              <a:spLocks noChangeShapeType="1"/>
            </p:cNvSpPr>
            <p:nvPr/>
          </p:nvSpPr>
          <p:spPr bwMode="auto">
            <a:xfrm flipH="1">
              <a:off x="4752" y="3120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29" name="Line 31"/>
            <p:cNvSpPr>
              <a:spLocks noChangeShapeType="1"/>
            </p:cNvSpPr>
            <p:nvPr/>
          </p:nvSpPr>
          <p:spPr bwMode="auto">
            <a:xfrm>
              <a:off x="4752" y="3216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30" name="Line 32"/>
            <p:cNvSpPr>
              <a:spLocks noChangeShapeType="1"/>
            </p:cNvSpPr>
            <p:nvPr/>
          </p:nvSpPr>
          <p:spPr bwMode="auto">
            <a:xfrm>
              <a:off x="4848" y="3120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31" name="Line 33"/>
            <p:cNvSpPr>
              <a:spLocks noChangeShapeType="1"/>
            </p:cNvSpPr>
            <p:nvPr/>
          </p:nvSpPr>
          <p:spPr bwMode="auto">
            <a:xfrm flipH="1">
              <a:off x="4896" y="3216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32" name="Line 34"/>
            <p:cNvSpPr>
              <a:spLocks noChangeShapeType="1"/>
            </p:cNvSpPr>
            <p:nvPr/>
          </p:nvSpPr>
          <p:spPr bwMode="auto">
            <a:xfrm flipH="1">
              <a:off x="4800" y="302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33" name="Line 35"/>
            <p:cNvSpPr>
              <a:spLocks noChangeShapeType="1"/>
            </p:cNvSpPr>
            <p:nvPr/>
          </p:nvSpPr>
          <p:spPr bwMode="auto">
            <a:xfrm flipH="1" flipV="1">
              <a:off x="4704" y="3024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34" name="Line 36"/>
            <p:cNvSpPr>
              <a:spLocks noChangeShapeType="1"/>
            </p:cNvSpPr>
            <p:nvPr/>
          </p:nvSpPr>
          <p:spPr bwMode="auto">
            <a:xfrm flipH="1" flipV="1">
              <a:off x="4704" y="2928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8A648F8-274B-A044-AAD6-27270AF2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>
                <a:latin typeface="Comic Sans MS" pitchFamily="66" charset="0"/>
              </a:rPr>
              <a:t>MIPS R3000 ISA</a:t>
            </a:r>
          </a:p>
        </p:txBody>
      </p:sp>
      <p:sp>
        <p:nvSpPr>
          <p:cNvPr id="30723" name="Rectangle 39"/>
          <p:cNvSpPr>
            <a:spLocks noGrp="1" noChangeArrowheads="1"/>
          </p:cNvSpPr>
          <p:nvPr>
            <p:ph type="body" idx="4294967295"/>
          </p:nvPr>
        </p:nvSpPr>
        <p:spPr>
          <a:xfrm>
            <a:off x="701040" y="1231900"/>
            <a:ext cx="8420100" cy="5080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TW" dirty="0"/>
              <a:t>Instruction categories:</a:t>
            </a:r>
          </a:p>
          <a:p>
            <a:pPr lvl="1"/>
            <a:r>
              <a:rPr lang="en-US" altLang="zh-TW" dirty="0"/>
              <a:t>Load/Store</a:t>
            </a:r>
          </a:p>
          <a:p>
            <a:pPr lvl="1"/>
            <a:r>
              <a:rPr lang="en-US" altLang="zh-TW" dirty="0"/>
              <a:t>Computational</a:t>
            </a:r>
          </a:p>
          <a:p>
            <a:pPr lvl="1"/>
            <a:r>
              <a:rPr lang="en-US" altLang="zh-TW" dirty="0"/>
              <a:t>Jump and Branch</a:t>
            </a:r>
          </a:p>
          <a:p>
            <a:pPr lvl="1"/>
            <a:r>
              <a:rPr lang="en-US" altLang="zh-TW" dirty="0"/>
              <a:t>Floating Point</a:t>
            </a:r>
          </a:p>
          <a:p>
            <a:pPr lvl="2"/>
            <a:r>
              <a:rPr lang="en-US" altLang="zh-TW" dirty="0"/>
              <a:t>coprocessor</a:t>
            </a:r>
          </a:p>
          <a:p>
            <a:pPr lvl="1"/>
            <a:r>
              <a:rPr lang="en-US" altLang="zh-TW" dirty="0"/>
              <a:t>Memory Management</a:t>
            </a:r>
          </a:p>
          <a:p>
            <a:pPr lvl="1"/>
            <a:r>
              <a:rPr lang="en-US" altLang="zh-TW" dirty="0"/>
              <a:t>Special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5978525" y="1530350"/>
            <a:ext cx="2159000" cy="1638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6232525" y="1916113"/>
            <a:ext cx="112871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R0 - R31</a:t>
            </a: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5978525" y="3257550"/>
            <a:ext cx="2159000" cy="241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5978525" y="3562350"/>
            <a:ext cx="2159000" cy="241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5978525" y="3892550"/>
            <a:ext cx="2159000" cy="241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6754813" y="3262313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PC</a:t>
            </a:r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6754813" y="3567113"/>
            <a:ext cx="385762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HI</a:t>
            </a:r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6754813" y="3922713"/>
            <a:ext cx="4826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LO</a:t>
            </a:r>
          </a:p>
        </p:txBody>
      </p:sp>
      <p:sp>
        <p:nvSpPr>
          <p:cNvPr id="30732" name="Rectangle 11"/>
          <p:cNvSpPr>
            <a:spLocks noChangeArrowheads="1"/>
          </p:cNvSpPr>
          <p:nvPr/>
        </p:nvSpPr>
        <p:spPr bwMode="auto">
          <a:xfrm>
            <a:off x="1520825" y="4578350"/>
            <a:ext cx="13620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3" name="Rectangle 12"/>
          <p:cNvSpPr>
            <a:spLocks noChangeArrowheads="1"/>
          </p:cNvSpPr>
          <p:nvPr/>
        </p:nvSpPr>
        <p:spPr bwMode="auto">
          <a:xfrm>
            <a:off x="1857375" y="4633913"/>
            <a:ext cx="495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OP</a:t>
            </a:r>
          </a:p>
        </p:txBody>
      </p:sp>
      <p:sp>
        <p:nvSpPr>
          <p:cNvPr id="30734" name="Rectangle 13"/>
          <p:cNvSpPr>
            <a:spLocks noChangeArrowheads="1"/>
          </p:cNvSpPr>
          <p:nvPr/>
        </p:nvSpPr>
        <p:spPr bwMode="auto">
          <a:xfrm>
            <a:off x="2895600" y="4578350"/>
            <a:ext cx="10318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5" name="Rectangle 14"/>
          <p:cNvSpPr>
            <a:spLocks noChangeArrowheads="1"/>
          </p:cNvSpPr>
          <p:nvPr/>
        </p:nvSpPr>
        <p:spPr bwMode="auto">
          <a:xfrm>
            <a:off x="3941763" y="4578350"/>
            <a:ext cx="10318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6" name="Rectangle 15"/>
          <p:cNvSpPr>
            <a:spLocks noChangeArrowheads="1"/>
          </p:cNvSpPr>
          <p:nvPr/>
        </p:nvSpPr>
        <p:spPr bwMode="auto">
          <a:xfrm>
            <a:off x="1520825" y="5060950"/>
            <a:ext cx="13620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7" name="Rectangle 16"/>
          <p:cNvSpPr>
            <a:spLocks noChangeArrowheads="1"/>
          </p:cNvSpPr>
          <p:nvPr/>
        </p:nvSpPr>
        <p:spPr bwMode="auto">
          <a:xfrm>
            <a:off x="1857375" y="5116513"/>
            <a:ext cx="495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OP</a:t>
            </a:r>
          </a:p>
        </p:txBody>
      </p:sp>
      <p:sp>
        <p:nvSpPr>
          <p:cNvPr id="30738" name="Rectangle 17"/>
          <p:cNvSpPr>
            <a:spLocks noChangeArrowheads="1"/>
          </p:cNvSpPr>
          <p:nvPr/>
        </p:nvSpPr>
        <p:spPr bwMode="auto">
          <a:xfrm>
            <a:off x="2895600" y="5060950"/>
            <a:ext cx="10318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9" name="Rectangle 18"/>
          <p:cNvSpPr>
            <a:spLocks noChangeArrowheads="1"/>
          </p:cNvSpPr>
          <p:nvPr/>
        </p:nvSpPr>
        <p:spPr bwMode="auto">
          <a:xfrm>
            <a:off x="3941763" y="5060950"/>
            <a:ext cx="10318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0" name="Rectangle 19"/>
          <p:cNvSpPr>
            <a:spLocks noChangeArrowheads="1"/>
          </p:cNvSpPr>
          <p:nvPr/>
        </p:nvSpPr>
        <p:spPr bwMode="auto">
          <a:xfrm>
            <a:off x="4987925" y="5060950"/>
            <a:ext cx="3232150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1" name="Rectangle 20"/>
          <p:cNvSpPr>
            <a:spLocks noChangeArrowheads="1"/>
          </p:cNvSpPr>
          <p:nvPr/>
        </p:nvSpPr>
        <p:spPr bwMode="auto">
          <a:xfrm>
            <a:off x="1520825" y="5568950"/>
            <a:ext cx="13620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2" name="Rectangle 21"/>
          <p:cNvSpPr>
            <a:spLocks noChangeArrowheads="1"/>
          </p:cNvSpPr>
          <p:nvPr/>
        </p:nvSpPr>
        <p:spPr bwMode="auto">
          <a:xfrm>
            <a:off x="1857375" y="5624513"/>
            <a:ext cx="4953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OP</a:t>
            </a:r>
          </a:p>
        </p:txBody>
      </p:sp>
      <p:sp>
        <p:nvSpPr>
          <p:cNvPr id="30743" name="Rectangle 22"/>
          <p:cNvSpPr>
            <a:spLocks noChangeArrowheads="1"/>
          </p:cNvSpPr>
          <p:nvPr/>
        </p:nvSpPr>
        <p:spPr bwMode="auto">
          <a:xfrm>
            <a:off x="2895600" y="5568950"/>
            <a:ext cx="53244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4" name="Rectangle 23"/>
          <p:cNvSpPr>
            <a:spLocks noChangeArrowheads="1"/>
          </p:cNvSpPr>
          <p:nvPr/>
        </p:nvSpPr>
        <p:spPr bwMode="auto">
          <a:xfrm>
            <a:off x="4987925" y="4578350"/>
            <a:ext cx="10318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5" name="Rectangle 24"/>
          <p:cNvSpPr>
            <a:spLocks noChangeArrowheads="1"/>
          </p:cNvSpPr>
          <p:nvPr/>
        </p:nvSpPr>
        <p:spPr bwMode="auto">
          <a:xfrm>
            <a:off x="6032500" y="4578350"/>
            <a:ext cx="1031875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6" name="Rectangle 25"/>
          <p:cNvSpPr>
            <a:spLocks noChangeArrowheads="1"/>
          </p:cNvSpPr>
          <p:nvPr/>
        </p:nvSpPr>
        <p:spPr bwMode="auto">
          <a:xfrm>
            <a:off x="7078663" y="4578350"/>
            <a:ext cx="1141412" cy="342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7" name="Rectangle 26"/>
          <p:cNvSpPr>
            <a:spLocks noChangeArrowheads="1"/>
          </p:cNvSpPr>
          <p:nvPr/>
        </p:nvSpPr>
        <p:spPr bwMode="auto">
          <a:xfrm>
            <a:off x="3040063" y="4633913"/>
            <a:ext cx="37147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rs</a:t>
            </a:r>
          </a:p>
        </p:txBody>
      </p:sp>
      <p:sp>
        <p:nvSpPr>
          <p:cNvPr id="30748" name="Rectangle 27"/>
          <p:cNvSpPr>
            <a:spLocks noChangeArrowheads="1"/>
          </p:cNvSpPr>
          <p:nvPr/>
        </p:nvSpPr>
        <p:spPr bwMode="auto">
          <a:xfrm>
            <a:off x="4168775" y="4659313"/>
            <a:ext cx="31591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rt</a:t>
            </a:r>
          </a:p>
        </p:txBody>
      </p:sp>
      <p:sp>
        <p:nvSpPr>
          <p:cNvPr id="30749" name="Rectangle 28"/>
          <p:cNvSpPr>
            <a:spLocks noChangeArrowheads="1"/>
          </p:cNvSpPr>
          <p:nvPr/>
        </p:nvSpPr>
        <p:spPr bwMode="auto">
          <a:xfrm>
            <a:off x="5241925" y="4633913"/>
            <a:ext cx="38576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rd</a:t>
            </a:r>
          </a:p>
        </p:txBody>
      </p:sp>
      <p:sp>
        <p:nvSpPr>
          <p:cNvPr id="30750" name="Rectangle 29"/>
          <p:cNvSpPr>
            <a:spLocks noChangeArrowheads="1"/>
          </p:cNvSpPr>
          <p:nvPr/>
        </p:nvSpPr>
        <p:spPr bwMode="auto">
          <a:xfrm>
            <a:off x="6232525" y="4633913"/>
            <a:ext cx="41275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sa</a:t>
            </a:r>
          </a:p>
        </p:txBody>
      </p:sp>
      <p:sp>
        <p:nvSpPr>
          <p:cNvPr id="30751" name="Rectangle 30"/>
          <p:cNvSpPr>
            <a:spLocks noChangeArrowheads="1"/>
          </p:cNvSpPr>
          <p:nvPr/>
        </p:nvSpPr>
        <p:spPr bwMode="auto">
          <a:xfrm>
            <a:off x="7223125" y="4633913"/>
            <a:ext cx="74295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funct</a:t>
            </a:r>
          </a:p>
        </p:txBody>
      </p:sp>
      <p:sp>
        <p:nvSpPr>
          <p:cNvPr id="30752" name="Rectangle 31"/>
          <p:cNvSpPr>
            <a:spLocks noChangeArrowheads="1"/>
          </p:cNvSpPr>
          <p:nvPr/>
        </p:nvSpPr>
        <p:spPr bwMode="auto">
          <a:xfrm>
            <a:off x="3068638" y="5116513"/>
            <a:ext cx="37147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rs</a:t>
            </a:r>
          </a:p>
        </p:txBody>
      </p:sp>
      <p:sp>
        <p:nvSpPr>
          <p:cNvPr id="30753" name="Rectangle 32"/>
          <p:cNvSpPr>
            <a:spLocks noChangeArrowheads="1"/>
          </p:cNvSpPr>
          <p:nvPr/>
        </p:nvSpPr>
        <p:spPr bwMode="auto">
          <a:xfrm>
            <a:off x="4195763" y="5141913"/>
            <a:ext cx="3175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rt</a:t>
            </a:r>
          </a:p>
        </p:txBody>
      </p:sp>
      <p:sp>
        <p:nvSpPr>
          <p:cNvPr id="30754" name="Rectangle 33"/>
          <p:cNvSpPr>
            <a:spLocks noChangeArrowheads="1"/>
          </p:cNvSpPr>
          <p:nvPr/>
        </p:nvSpPr>
        <p:spPr bwMode="auto">
          <a:xfrm>
            <a:off x="5407025" y="5105400"/>
            <a:ext cx="13620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immediate</a:t>
            </a:r>
          </a:p>
        </p:txBody>
      </p:sp>
      <p:sp>
        <p:nvSpPr>
          <p:cNvPr id="30755" name="Rectangle 34"/>
          <p:cNvSpPr>
            <a:spLocks noChangeArrowheads="1"/>
          </p:cNvSpPr>
          <p:nvPr/>
        </p:nvSpPr>
        <p:spPr bwMode="auto">
          <a:xfrm>
            <a:off x="4306888" y="5583238"/>
            <a:ext cx="14859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TW" sz="1800" b="1">
                <a:latin typeface="Arial" pitchFamily="34" charset="0"/>
              </a:rPr>
              <a:t>jump target</a:t>
            </a:r>
          </a:p>
        </p:txBody>
      </p:sp>
      <p:sp>
        <p:nvSpPr>
          <p:cNvPr id="30756" name="Rectangle 35"/>
          <p:cNvSpPr>
            <a:spLocks noChangeArrowheads="1"/>
          </p:cNvSpPr>
          <p:nvPr/>
        </p:nvSpPr>
        <p:spPr bwMode="auto">
          <a:xfrm>
            <a:off x="771843" y="4181793"/>
            <a:ext cx="4708020" cy="31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zh-TW" altLang="en-US" sz="2000" b="1" dirty="0">
                <a:latin typeface="Arial" pitchFamily="34" charset="0"/>
              </a:rPr>
              <a:t>3 </a:t>
            </a:r>
            <a:r>
              <a:rPr kumimoji="1" lang="en-US" altLang="zh-TW" sz="2000" b="1" dirty="0">
                <a:latin typeface="Arial" pitchFamily="34" charset="0"/>
              </a:rPr>
              <a:t>Instruction Formats: all 32 bits wide</a:t>
            </a:r>
          </a:p>
        </p:txBody>
      </p:sp>
      <p:sp>
        <p:nvSpPr>
          <p:cNvPr id="30757" name="Rectangle 36"/>
          <p:cNvSpPr>
            <a:spLocks noChangeArrowheads="1"/>
          </p:cNvSpPr>
          <p:nvPr/>
        </p:nvSpPr>
        <p:spPr bwMode="auto">
          <a:xfrm>
            <a:off x="5926138" y="1133475"/>
            <a:ext cx="1328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zh-TW" sz="1800" b="1">
                <a:solidFill>
                  <a:schemeClr val="accent1"/>
                </a:solidFill>
                <a:latin typeface="Arial" pitchFamily="34" charset="0"/>
              </a:rPr>
              <a:t>Registers</a:t>
            </a:r>
            <a:endParaRPr kumimoji="1" lang="en-US" altLang="zh-TW" sz="1800">
              <a:solidFill>
                <a:schemeClr val="accent1"/>
              </a:solidFill>
              <a:latin typeface="Arial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79E4A97-FB37-0346-8D3F-D36A75B5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dirty="0">
                <a:latin typeface="Comic Sans MS" pitchFamily="66" charset="0"/>
              </a:rPr>
              <a:t>Example ISA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42353" y="1231900"/>
            <a:ext cx="8231822" cy="3675380"/>
          </a:xfrm>
          <a:noFill/>
        </p:spPr>
        <p:txBody>
          <a:bodyPr lIns="92075" tIns="46038" rIns="92075" bIns="46038"/>
          <a:lstStyle/>
          <a:p>
            <a:pPr marL="203200" indent="-203200">
              <a:buFont typeface="Wingdings" pitchFamily="2" charset="2"/>
              <a:buNone/>
              <a:tabLst>
                <a:tab pos="2463800" algn="l"/>
                <a:tab pos="5997575" algn="l"/>
              </a:tabLst>
            </a:pPr>
            <a:r>
              <a:rPr lang="en-US" altLang="zh-TW" sz="2000" dirty="0"/>
              <a:t>	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  <a:tabLst>
                <a:tab pos="2463800" algn="l"/>
                <a:tab pos="5997575" algn="l"/>
              </a:tabLst>
            </a:pPr>
            <a:r>
              <a:rPr lang="en-US" altLang="zh-TW" dirty="0"/>
              <a:t>Digital Alpha	(v1, v3)	1992-97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  <a:tabLst>
                <a:tab pos="2463800" algn="l"/>
                <a:tab pos="5997575" algn="l"/>
              </a:tabLst>
            </a:pPr>
            <a:r>
              <a:rPr lang="en-US" altLang="zh-TW" dirty="0"/>
              <a:t>HP PA-RISC	(v1.1, v2.0)	1986-96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  <a:tabLst>
                <a:tab pos="2463800" algn="l"/>
                <a:tab pos="5997575" algn="l"/>
              </a:tabLst>
            </a:pPr>
            <a:r>
              <a:rPr lang="en-US" altLang="zh-TW" dirty="0"/>
              <a:t>Sun </a:t>
            </a:r>
            <a:r>
              <a:rPr lang="en-US" altLang="zh-TW" dirty="0" err="1"/>
              <a:t>Sparc</a:t>
            </a:r>
            <a:r>
              <a:rPr lang="en-US" altLang="zh-TW" dirty="0"/>
              <a:t>	(v8, v9)	1987-95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  <a:tabLst>
                <a:tab pos="2463800" algn="l"/>
                <a:tab pos="5997575" algn="l"/>
              </a:tabLst>
            </a:pPr>
            <a:r>
              <a:rPr lang="en-US" altLang="zh-TW" dirty="0"/>
              <a:t>SGI MIPS	(MIPS I, II, III, IV, V)	1986-96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  <a:tabLst>
                <a:tab pos="2463800" algn="l"/>
                <a:tab pos="5997575" algn="l"/>
              </a:tabLst>
            </a:pPr>
            <a:r>
              <a:rPr lang="en-US" altLang="zh-TW" dirty="0">
                <a:solidFill>
                  <a:schemeClr val="bg2"/>
                </a:solidFill>
              </a:rPr>
              <a:t>Intel</a:t>
            </a:r>
            <a:r>
              <a:rPr lang="en-US" altLang="zh-TW" dirty="0"/>
              <a:t>	(8086,80286,80386,	1978- </a:t>
            </a:r>
            <a:br>
              <a:rPr lang="en-US" altLang="zh-TW" dirty="0"/>
            </a:br>
            <a:r>
              <a:rPr lang="en-US" altLang="zh-TW" dirty="0"/>
              <a:t>	80486,Pentium, MMX,</a:t>
            </a:r>
            <a:br>
              <a:rPr lang="en-US" altLang="zh-TW" dirty="0"/>
            </a:br>
            <a:r>
              <a:rPr lang="en-US" altLang="zh-TW" dirty="0"/>
              <a:t>	SIMD, IA-64, ...)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  <a:tabLst>
                <a:tab pos="2463800" algn="l"/>
                <a:tab pos="5997575" algn="l"/>
              </a:tabLst>
            </a:pPr>
            <a:r>
              <a:rPr lang="en-US" altLang="zh-TW" dirty="0">
                <a:solidFill>
                  <a:schemeClr val="bg2"/>
                </a:solidFill>
              </a:rPr>
              <a:t>ARM</a:t>
            </a:r>
            <a:r>
              <a:rPr lang="en-US" altLang="zh-TW" dirty="0"/>
              <a:t>	(v1,v2…v8)	1985-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AFBF44-8198-C04D-AF36-119519CD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23825"/>
            <a:ext cx="9906000" cy="723900"/>
          </a:xfrm>
        </p:spPr>
        <p:txBody>
          <a:bodyPr/>
          <a:lstStyle/>
          <a:p>
            <a:r>
              <a:rPr lang="en-US" altLang="zh-TW" sz="4700" dirty="0">
                <a:latin typeface="Comic Sans MS" pitchFamily="66" charset="0"/>
              </a:rPr>
              <a:t>Why Do Computer Architecture?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77240" y="1323340"/>
            <a:ext cx="8420100" cy="5080000"/>
          </a:xfrm>
        </p:spPr>
        <p:txBody>
          <a:bodyPr/>
          <a:lstStyle/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/>
              <a:t>RAPID CHANGES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/>
              <a:t>It is exciting!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/>
              <a:t>It has never been more exciting!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/>
              <a:t>It impacts every other aspect of electrical engineering and computer science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D5A126-E360-9044-A06F-ACA68D78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56648" y="3198168"/>
            <a:ext cx="79697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bg2"/>
                </a:solidFill>
                <a:latin typeface="Comic Sans MS" pitchFamily="66" charset="0"/>
              </a:rPr>
              <a:t>Flipped Classroom</a:t>
            </a:r>
            <a:endParaRPr lang="zh-TW" altLang="en-US" sz="6000" b="1" dirty="0">
              <a:solidFill>
                <a:schemeClr val="bg2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DCAACB3-C248-E74E-9B9D-DAAF4B7F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607672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latin typeface="Comic Sans MS" pitchFamily="66" charset="0"/>
              </a:rPr>
              <a:t>Flipped Classroom</a:t>
            </a:r>
            <a:endParaRPr lang="zh-TW" altLang="en-US" sz="4800" dirty="0">
              <a:latin typeface="Comic Sans MS" pitchFamily="66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46100" y="1089660"/>
            <a:ext cx="9271000" cy="522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384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8956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3528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10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/>
              <a:t>Before class: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Watch video and learn it by yourself (or group study)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Submit two question-and-answers to </a:t>
            </a:r>
            <a:r>
              <a:rPr lang="en-US" altLang="zh-TW" dirty="0" err="1">
                <a:solidFill>
                  <a:schemeClr val="bg2"/>
                </a:solidFill>
              </a:rPr>
              <a:t>eeclass</a:t>
            </a:r>
            <a:r>
              <a:rPr lang="en-US" altLang="zh-TW" dirty="0">
                <a:solidFill>
                  <a:schemeClr val="bg2"/>
                </a:solidFill>
              </a:rPr>
              <a:t> by </a:t>
            </a:r>
            <a:r>
              <a:rPr lang="en-US" altLang="zh-TW" i="1" dirty="0">
                <a:solidFill>
                  <a:schemeClr val="bg2"/>
                </a:solidFill>
              </a:rPr>
              <a:t>each group </a:t>
            </a:r>
            <a:r>
              <a:rPr lang="en-US" altLang="zh-TW" dirty="0">
                <a:solidFill>
                  <a:schemeClr val="bg2"/>
                </a:solidFill>
              </a:rPr>
              <a:t>before noon every Friday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/>
              <a:t>In class:</a:t>
            </a:r>
          </a:p>
          <a:p>
            <a:pPr marL="457200" lvl="1" indent="0">
              <a:buClr>
                <a:srgbClr val="FF66FF"/>
              </a:buClr>
              <a:buNone/>
            </a:pPr>
            <a:r>
              <a:rPr lang="en-US" altLang="zh-TW" u="sng" dirty="0"/>
              <a:t>First part:</a:t>
            </a:r>
          </a:p>
          <a:p>
            <a:pPr lvl="1"/>
            <a:r>
              <a:rPr lang="en-US" altLang="zh-TW" dirty="0"/>
              <a:t>Question and answer (for general question)</a:t>
            </a:r>
          </a:p>
          <a:p>
            <a:pPr marL="457200" lvl="1" indent="0">
              <a:buNone/>
            </a:pPr>
            <a:r>
              <a:rPr lang="en-US" altLang="zh-TW" u="sng" dirty="0"/>
              <a:t>Second part:</a:t>
            </a:r>
          </a:p>
          <a:p>
            <a:pPr lvl="1"/>
            <a:r>
              <a:rPr lang="en-US" altLang="zh-TW" dirty="0"/>
              <a:t>Group study or individual student tutored by TAs and teacher</a:t>
            </a:r>
          </a:p>
          <a:p>
            <a:pPr lvl="1"/>
            <a:r>
              <a:rPr lang="en-US" altLang="zh-TW" dirty="0"/>
              <a:t>A set of questions discussed in each group</a:t>
            </a:r>
          </a:p>
          <a:p>
            <a:pPr marL="457200" lvl="1" indent="0">
              <a:buNone/>
            </a:pPr>
            <a:r>
              <a:rPr lang="en-US" altLang="zh-TW" u="sng" dirty="0"/>
              <a:t>Third part:</a:t>
            </a:r>
          </a:p>
          <a:p>
            <a:pPr lvl="1"/>
            <a:r>
              <a:rPr lang="en-US" altLang="zh-TW" dirty="0"/>
              <a:t>Tournament</a:t>
            </a:r>
          </a:p>
          <a:p>
            <a:pPr lvl="1"/>
            <a:r>
              <a:rPr lang="en-US" altLang="zh-TW" dirty="0"/>
              <a:t>Submission of final answer sheet per group</a:t>
            </a:r>
          </a:p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/>
          </a:p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EAC6F44-CE32-EE43-8B6D-F61FFCB0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465674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latin typeface="Comic Sans MS" pitchFamily="66" charset="0"/>
              </a:rPr>
              <a:t>Flipped Classroom</a:t>
            </a:r>
            <a:endParaRPr lang="zh-TW" altLang="en-US" sz="4800" dirty="0">
              <a:latin typeface="Comic Sans MS" pitchFamily="66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46100" y="1089660"/>
            <a:ext cx="9271000" cy="522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384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8956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3528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10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/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/>
              <a:t>After class</a:t>
            </a:r>
          </a:p>
          <a:p>
            <a:pPr lvl="1"/>
            <a:r>
              <a:rPr lang="en-US" altLang="zh-TW" dirty="0"/>
              <a:t>Review the course and take a quiz online after each class</a:t>
            </a:r>
          </a:p>
          <a:p>
            <a:pPr lvl="1"/>
            <a:r>
              <a:rPr lang="en-US" altLang="zh-TW" dirty="0"/>
              <a:t>Complete three homework assignments</a:t>
            </a:r>
          </a:p>
          <a:p>
            <a:pPr lvl="1"/>
            <a:r>
              <a:rPr lang="en-US" altLang="zh-TW" dirty="0"/>
              <a:t>Take midterm and final exams</a:t>
            </a:r>
          </a:p>
          <a:p>
            <a:pPr lvl="1"/>
            <a:r>
              <a:rPr lang="en-US" altLang="zh-TW" dirty="0"/>
              <a:t>Submit one final project</a:t>
            </a:r>
          </a:p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/>
          </a:p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/>
          </a:p>
          <a:p>
            <a:pPr marL="457200" lvl="1" indent="0">
              <a:buClr>
                <a:srgbClr val="FF66FF"/>
              </a:buClr>
              <a:buNone/>
            </a:pP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AAD56D8-EC00-BF46-8506-5123DC28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099874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latin typeface="Comic Sans MS" pitchFamily="66" charset="0"/>
              </a:rPr>
              <a:t>Group Performance</a:t>
            </a:r>
            <a:endParaRPr lang="zh-TW" altLang="en-US" sz="4800" dirty="0">
              <a:latin typeface="Comic Sans MS" pitchFamily="66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46100" y="1133202"/>
            <a:ext cx="9271000" cy="576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384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8956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3528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10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/>
              <a:t>Forming study groups. Each group has 6-7 students.</a:t>
            </a:r>
          </a:p>
          <a:p>
            <a:pPr lvl="1"/>
            <a:r>
              <a:rPr lang="en-US" altLang="zh-TW" dirty="0"/>
              <a:t>For members in the same group, their </a:t>
            </a:r>
            <a:r>
              <a:rPr lang="en-US" altLang="zh-TW" dirty="0">
                <a:solidFill>
                  <a:srgbClr val="FF0000"/>
                </a:solidFill>
              </a:rPr>
              <a:t>group performance </a:t>
            </a:r>
            <a:r>
              <a:rPr lang="en-US" altLang="zh-TW" dirty="0"/>
              <a:t>will be the same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Advanced learner will help less advanced learner!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/>
              <a:t>Group performance (in each class period)</a:t>
            </a:r>
          </a:p>
          <a:p>
            <a:pPr lvl="1"/>
            <a:r>
              <a:rPr lang="en-US" altLang="zh-TW" u="sng" dirty="0"/>
              <a:t>First part</a:t>
            </a:r>
            <a:r>
              <a:rPr lang="en-US" altLang="zh-TW" dirty="0"/>
              <a:t>: Student participation and interaction with teacher (teacher asks question or students raise question) – each group has at most </a:t>
            </a:r>
            <a:r>
              <a:rPr lang="en-US" altLang="zh-TW" dirty="0">
                <a:solidFill>
                  <a:srgbClr val="FF0000"/>
                </a:solidFill>
              </a:rPr>
              <a:t>2 points </a:t>
            </a:r>
            <a:endParaRPr lang="en-US" altLang="zh-TW" dirty="0"/>
          </a:p>
          <a:p>
            <a:pPr lvl="1"/>
            <a:r>
              <a:rPr lang="en-US" altLang="zh-TW" u="sng" dirty="0"/>
              <a:t>Second and third parts: </a:t>
            </a:r>
          </a:p>
          <a:p>
            <a:pPr lvl="2">
              <a:buClr>
                <a:srgbClr val="00B050"/>
              </a:buClr>
            </a:pPr>
            <a:r>
              <a:rPr lang="en-US" altLang="zh-TW" sz="2200" dirty="0">
                <a:solidFill>
                  <a:schemeClr val="bg2"/>
                </a:solidFill>
              </a:rPr>
              <a:t>Group discussion : </a:t>
            </a:r>
            <a:r>
              <a:rPr lang="en-US" altLang="zh-TW" sz="2200" dirty="0"/>
              <a:t>prepare your  answers</a:t>
            </a:r>
          </a:p>
          <a:p>
            <a:pPr lvl="2">
              <a:buClr>
                <a:srgbClr val="00B050"/>
              </a:buClr>
            </a:pPr>
            <a:r>
              <a:rPr lang="en-US" altLang="zh-TW" sz="2200" dirty="0">
                <a:solidFill>
                  <a:schemeClr val="bg2"/>
                </a:solidFill>
              </a:rPr>
              <a:t>Tournament </a:t>
            </a:r>
            <a:r>
              <a:rPr lang="en-US" altLang="zh-TW" sz="2200" dirty="0"/>
              <a:t>– </a:t>
            </a:r>
            <a:r>
              <a:rPr lang="en-US" altLang="zh-TW" sz="2200" dirty="0">
                <a:solidFill>
                  <a:srgbClr val="FF0000"/>
                </a:solidFill>
              </a:rPr>
              <a:t>2 points </a:t>
            </a:r>
            <a:r>
              <a:rPr lang="en-US" altLang="zh-TW" sz="2200" dirty="0"/>
              <a:t>are given to the two groups (</a:t>
            </a:r>
            <a:r>
              <a:rPr lang="en-US" altLang="zh-TW" sz="2200" i="1" dirty="0"/>
              <a:t>Q-group</a:t>
            </a:r>
            <a:r>
              <a:rPr lang="en-US" altLang="zh-TW" sz="2200" dirty="0"/>
              <a:t> and </a:t>
            </a:r>
            <a:r>
              <a:rPr lang="en-US" altLang="zh-TW" sz="2200" i="1" dirty="0"/>
              <a:t>A-group</a:t>
            </a:r>
            <a:r>
              <a:rPr lang="en-US" altLang="zh-TW" sz="2200" dirty="0"/>
              <a:t>)</a:t>
            </a:r>
          </a:p>
          <a:p>
            <a:pPr lvl="2">
              <a:buClr>
                <a:srgbClr val="00B050"/>
              </a:buClr>
            </a:pPr>
            <a:r>
              <a:rPr lang="en-US" altLang="zh-TW" sz="2200" dirty="0">
                <a:solidFill>
                  <a:schemeClr val="bg2"/>
                </a:solidFill>
              </a:rPr>
              <a:t>Submission of answer sheet </a:t>
            </a:r>
            <a:r>
              <a:rPr lang="en-US" altLang="zh-TW" sz="2200" dirty="0"/>
              <a:t>– </a:t>
            </a:r>
            <a:r>
              <a:rPr lang="en-US" altLang="zh-TW" sz="2200" dirty="0">
                <a:solidFill>
                  <a:srgbClr val="FF0000"/>
                </a:solidFill>
              </a:rPr>
              <a:t>1 point</a:t>
            </a:r>
          </a:p>
          <a:p>
            <a:pPr lvl="2">
              <a:buClr>
                <a:srgbClr val="FFC000"/>
              </a:buClr>
            </a:pPr>
            <a:endParaRPr lang="en-US" altLang="zh-TW" sz="2200" dirty="0"/>
          </a:p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/>
          </a:p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/>
          </a:p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FF291D-FEE0-E646-A735-DD03CA78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12097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2347913" y="1946275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zh-TW" altLang="en-US" sz="3600" b="1">
                <a:solidFill>
                  <a:schemeClr val="bg2"/>
                </a:solidFill>
                <a:ea typeface="標楷體" pitchFamily="65" charset="-120"/>
              </a:rPr>
              <a:t>對、錯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061200" y="3438525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zh-TW" altLang="en-US" sz="3600" b="1">
                <a:solidFill>
                  <a:schemeClr val="bg2"/>
                </a:solidFill>
                <a:ea typeface="標楷體" pitchFamily="65" charset="-120"/>
              </a:rPr>
              <a:t>正、反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1250950" y="3208338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zh-TW" altLang="en-US" sz="3600" b="1">
                <a:solidFill>
                  <a:schemeClr val="bg2"/>
                </a:solidFill>
                <a:ea typeface="標楷體" pitchFamily="65" charset="-120"/>
              </a:rPr>
              <a:t>陰、陽</a:t>
            </a: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6037263" y="4608513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zh-TW" altLang="en-US" sz="3600" b="1">
                <a:solidFill>
                  <a:schemeClr val="bg2"/>
                </a:solidFill>
                <a:ea typeface="標楷體" pitchFamily="65" charset="-120"/>
              </a:rPr>
              <a:t>勝、負</a:t>
            </a: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2689225" y="4802188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zh-TW" altLang="en-US" sz="3600" b="1">
                <a:solidFill>
                  <a:schemeClr val="bg2"/>
                </a:solidFill>
                <a:ea typeface="標楷體" pitchFamily="65" charset="-120"/>
              </a:rPr>
              <a:t>真、偽</a:t>
            </a: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4010025" y="3413125"/>
            <a:ext cx="2414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sz="4000" b="1" dirty="0">
                <a:solidFill>
                  <a:schemeClr val="accent1"/>
                </a:solidFill>
                <a:ea typeface="標楷體" pitchFamily="65" charset="-120"/>
              </a:rPr>
              <a:t>high</a:t>
            </a:r>
            <a:r>
              <a:rPr lang="zh-TW" altLang="en-US" sz="4000" b="1">
                <a:solidFill>
                  <a:schemeClr val="accent1"/>
                </a:solidFill>
                <a:ea typeface="標楷體" pitchFamily="65" charset="-120"/>
              </a:rPr>
              <a:t>、</a:t>
            </a:r>
            <a:r>
              <a:rPr lang="en-US" altLang="zh-TW" sz="4000" b="1" dirty="0">
                <a:solidFill>
                  <a:schemeClr val="accent1"/>
                </a:solidFill>
                <a:ea typeface="標楷體" pitchFamily="65" charset="-120"/>
              </a:rPr>
              <a:t>low</a:t>
            </a:r>
            <a:endParaRPr lang="en-US" altLang="zh-TW" sz="3600" b="1" dirty="0">
              <a:solidFill>
                <a:schemeClr val="bg2"/>
              </a:solidFill>
              <a:ea typeface="標楷體" pitchFamily="65" charset="-120"/>
            </a:endParaRP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5260975" y="2257425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zh-TW" altLang="en-US" sz="3600" b="1" dirty="0">
                <a:solidFill>
                  <a:schemeClr val="bg2"/>
                </a:solidFill>
                <a:ea typeface="標楷體" pitchFamily="65" charset="-120"/>
              </a:rPr>
              <a:t>本土化、非本土化</a:t>
            </a:r>
          </a:p>
        </p:txBody>
      </p:sp>
      <p:sp>
        <p:nvSpPr>
          <p:cNvPr id="717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dirty="0">
                <a:latin typeface="Comic Sans MS" pitchFamily="66" charset="0"/>
              </a:rPr>
              <a:t>Signal: Two States </a:t>
            </a:r>
            <a:r>
              <a:rPr lang="en-US" altLang="zh-TW" dirty="0"/>
              <a:t>(</a:t>
            </a:r>
            <a:r>
              <a:rPr lang="zh-TW" altLang="en-US"/>
              <a:t>二進制</a:t>
            </a:r>
            <a:r>
              <a:rPr lang="en-US" altLang="zh-TW" dirty="0"/>
              <a:t>)</a:t>
            </a:r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9C8065C-4D44-5C42-A4B5-3BF6C730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002" y="123824"/>
            <a:ext cx="9828998" cy="965835"/>
          </a:xfrm>
        </p:spPr>
        <p:txBody>
          <a:bodyPr/>
          <a:lstStyle/>
          <a:p>
            <a:r>
              <a:rPr lang="en-US" altLang="zh-TW" sz="4800" dirty="0">
                <a:latin typeface="Comic Sans MS" pitchFamily="66" charset="0"/>
              </a:rPr>
              <a:t>In Class – Second &amp; Third Parts</a:t>
            </a:r>
            <a:endParaRPr lang="zh-TW" altLang="en-US" sz="4800" dirty="0">
              <a:latin typeface="Comic Sans MS" pitchFamily="66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46100" y="1051159"/>
            <a:ext cx="9271000" cy="545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384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8956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3528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10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u="sng" dirty="0"/>
              <a:t>Group Discussion</a:t>
            </a:r>
            <a:r>
              <a:rPr lang="en-US" altLang="zh-TW" dirty="0"/>
              <a:t>: </a:t>
            </a:r>
          </a:p>
          <a:p>
            <a:pPr lvl="2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TW" sz="2200" dirty="0"/>
              <a:t>TA will select several questions  from the questions uploaded by each group and give a question sheet at the beginning of part 2 </a:t>
            </a:r>
          </a:p>
          <a:p>
            <a:pPr lvl="2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TW" sz="2200" dirty="0"/>
              <a:t>Group discussion</a:t>
            </a:r>
          </a:p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u="sng" dirty="0"/>
              <a:t>Tournament</a:t>
            </a:r>
            <a:r>
              <a:rPr lang="en-US" altLang="zh-TW" dirty="0"/>
              <a:t>: 2 points</a:t>
            </a:r>
          </a:p>
          <a:p>
            <a:pPr lvl="2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TW" sz="2200" dirty="0"/>
              <a:t>TA selects some questions from question sheet (</a:t>
            </a:r>
            <a:r>
              <a:rPr lang="en-US" altLang="zh-TW" sz="2200" i="1" dirty="0">
                <a:solidFill>
                  <a:schemeClr val="bg2"/>
                </a:solidFill>
              </a:rPr>
              <a:t>Q-group</a:t>
            </a:r>
            <a:r>
              <a:rPr lang="en-US" altLang="zh-TW" sz="2200" dirty="0"/>
              <a:t>)</a:t>
            </a:r>
          </a:p>
          <a:p>
            <a:pPr lvl="2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TW" sz="2200" dirty="0"/>
              <a:t>TA randomly select one member of groups whose question is not selected to answer the question (</a:t>
            </a:r>
            <a:r>
              <a:rPr lang="en-US" altLang="zh-TW" sz="2200" i="1" dirty="0">
                <a:solidFill>
                  <a:schemeClr val="bg2"/>
                </a:solidFill>
              </a:rPr>
              <a:t>A-group</a:t>
            </a:r>
            <a:r>
              <a:rPr lang="en-US" altLang="zh-TW" sz="2200" dirty="0"/>
              <a:t>)</a:t>
            </a:r>
          </a:p>
          <a:p>
            <a:pPr lvl="2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TW" sz="2200" dirty="0"/>
              <a:t>If </a:t>
            </a:r>
            <a:r>
              <a:rPr lang="en-US" altLang="zh-TW" sz="2200" i="1" dirty="0"/>
              <a:t>A-group</a:t>
            </a:r>
            <a:r>
              <a:rPr lang="en-US" altLang="zh-TW" sz="2200" dirty="0"/>
              <a:t> can not answer the question, a member randomly selected from </a:t>
            </a:r>
            <a:r>
              <a:rPr lang="en-US" altLang="zh-TW" sz="2200" i="1" dirty="0">
                <a:solidFill>
                  <a:schemeClr val="bg2"/>
                </a:solidFill>
              </a:rPr>
              <a:t>Q-group</a:t>
            </a:r>
            <a:r>
              <a:rPr lang="en-US" altLang="zh-TW" sz="2200" dirty="0">
                <a:solidFill>
                  <a:schemeClr val="bg2"/>
                </a:solidFill>
              </a:rPr>
              <a:t> has to give the answer</a:t>
            </a:r>
          </a:p>
          <a:p>
            <a:pPr lvl="2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TW" sz="2200" dirty="0"/>
              <a:t>The question is answered on the blackboard</a:t>
            </a:r>
          </a:p>
          <a:p>
            <a:pPr lvl="2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TW" sz="2200" dirty="0">
                <a:solidFill>
                  <a:schemeClr val="accent1"/>
                </a:solidFill>
              </a:rPr>
              <a:t>2 points </a:t>
            </a:r>
            <a:r>
              <a:rPr lang="en-US" altLang="zh-TW" sz="2200" dirty="0"/>
              <a:t>are given to these two groups based on their performance</a:t>
            </a:r>
          </a:p>
          <a:p>
            <a:pPr lvl="1">
              <a:buClr>
                <a:srgbClr val="FF66FF"/>
              </a:buClr>
              <a:buFont typeface="Wingdings" panose="05000000000000000000" pitchFamily="2" charset="2"/>
              <a:buChar char="n"/>
            </a:pPr>
            <a:r>
              <a:rPr lang="en-US" altLang="zh-TW" u="sng" dirty="0"/>
              <a:t>Submission</a:t>
            </a:r>
            <a:r>
              <a:rPr lang="en-US" altLang="zh-TW" dirty="0"/>
              <a:t>: 1 point</a:t>
            </a:r>
          </a:p>
          <a:p>
            <a:pPr lvl="2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TW" dirty="0"/>
              <a:t>Your group answer-sheet at the end of class </a:t>
            </a:r>
          </a:p>
          <a:p>
            <a:pPr lvl="2"/>
            <a:endParaRPr lang="en-US" altLang="zh-TW" sz="2200" dirty="0"/>
          </a:p>
          <a:p>
            <a:pPr lvl="2"/>
            <a:endParaRPr lang="en-US" altLang="zh-TW" sz="2200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/>
          </a:p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9C8248B-3138-D34D-9746-72077FA7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592594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57746" y="123825"/>
            <a:ext cx="10019898" cy="965835"/>
          </a:xfrm>
        </p:spPr>
        <p:txBody>
          <a:bodyPr/>
          <a:lstStyle/>
          <a:p>
            <a:r>
              <a:rPr lang="en-US" altLang="zh-TW" sz="4800" dirty="0">
                <a:latin typeface="Comic Sans MS" pitchFamily="66" charset="0"/>
              </a:rPr>
              <a:t>In Class – Second &amp; Third Parts</a:t>
            </a:r>
            <a:endParaRPr lang="zh-TW" altLang="en-US" sz="4800" dirty="0">
              <a:latin typeface="Comic Sans MS" pitchFamily="66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46100" y="1089660"/>
            <a:ext cx="9271000" cy="522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384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8956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3528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10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u="sng" dirty="0"/>
              <a:t>Second and third parts: </a:t>
            </a:r>
          </a:p>
          <a:p>
            <a:pPr lvl="1"/>
            <a:r>
              <a:rPr lang="en-US" altLang="zh-TW" dirty="0"/>
              <a:t>TA is the moderator</a:t>
            </a:r>
          </a:p>
          <a:p>
            <a:pPr lvl="1"/>
            <a:r>
              <a:rPr lang="en-US" altLang="zh-TW" dirty="0"/>
              <a:t>Each group prepares </a:t>
            </a:r>
            <a:r>
              <a:rPr lang="en-US" altLang="zh-TW" dirty="0">
                <a:solidFill>
                  <a:schemeClr val="bg2"/>
                </a:solidFill>
              </a:rPr>
              <a:t>two question-and-answers </a:t>
            </a:r>
            <a:r>
              <a:rPr lang="en-US" altLang="zh-TW" dirty="0"/>
              <a:t>and upload the questions to </a:t>
            </a:r>
            <a:r>
              <a:rPr lang="en-US" altLang="zh-TW" dirty="0">
                <a:solidFill>
                  <a:schemeClr val="bg2"/>
                </a:solidFill>
                <a:hlinkClick r:id="rId2"/>
              </a:rPr>
              <a:t>https://eeclass.nthu.edu.tw</a:t>
            </a:r>
            <a:r>
              <a:rPr lang="en-US" altLang="zh-TW" dirty="0">
                <a:solidFill>
                  <a:schemeClr val="bg2"/>
                </a:solidFill>
              </a:rPr>
              <a:t> </a:t>
            </a:r>
            <a:r>
              <a:rPr lang="en-US" altLang="zh-TW" dirty="0"/>
              <a:t>by </a:t>
            </a:r>
            <a:r>
              <a:rPr lang="en-US" altLang="zh-TW" dirty="0">
                <a:solidFill>
                  <a:schemeClr val="bg2"/>
                </a:solidFill>
              </a:rPr>
              <a:t>Friday noon. </a:t>
            </a:r>
          </a:p>
          <a:p>
            <a:pPr lvl="1"/>
            <a:r>
              <a:rPr lang="en-US" altLang="zh-TW" dirty="0"/>
              <a:t>Moderator checks all questions and may ask some groups to reload questions if there is too much duplication among groups.</a:t>
            </a:r>
          </a:p>
          <a:p>
            <a:pPr lvl="1"/>
            <a:r>
              <a:rPr lang="en-US" altLang="zh-TW" dirty="0"/>
              <a:t>Good question is important. If it is selected by TA in tournament, it is worth 2 points!</a:t>
            </a:r>
          </a:p>
          <a:p>
            <a:pPr lvl="1"/>
            <a:endParaRPr lang="en-US" altLang="zh-TW" dirty="0"/>
          </a:p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/>
          </a:p>
          <a:p>
            <a:pPr marL="457200" lvl="1" indent="0">
              <a:buClr>
                <a:srgbClr val="FF66FF"/>
              </a:buClr>
              <a:buNone/>
            </a:pP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AF1556C-8F75-4744-94C4-D9914815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024143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002" y="123824"/>
            <a:ext cx="9828998" cy="965835"/>
          </a:xfrm>
        </p:spPr>
        <p:txBody>
          <a:bodyPr/>
          <a:lstStyle/>
          <a:p>
            <a:r>
              <a:rPr lang="en-US" altLang="zh-TW" sz="4800" dirty="0">
                <a:latin typeface="Comic Sans MS" pitchFamily="66" charset="0"/>
              </a:rPr>
              <a:t>After Class – Quiz </a:t>
            </a:r>
            <a:endParaRPr lang="zh-TW" altLang="en-US" sz="4800" dirty="0">
              <a:latin typeface="Comic Sans MS" pitchFamily="66" charset="0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1091" y="1051159"/>
            <a:ext cx="9271000" cy="545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l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T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384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8956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3528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10000" indent="-22860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endParaRPr lang="en-US" altLang="zh-TW" sz="2200" dirty="0"/>
          </a:p>
          <a:p>
            <a:pPr lvl="2"/>
            <a:endParaRPr lang="en-US" altLang="zh-TW" sz="2200" dirty="0"/>
          </a:p>
          <a:p>
            <a:pPr lvl="2"/>
            <a:r>
              <a:rPr lang="en-US" altLang="zh-TW" sz="2200" dirty="0"/>
              <a:t>Quiz contains a set of single or multiple choice questions</a:t>
            </a:r>
          </a:p>
          <a:p>
            <a:pPr lvl="2"/>
            <a:r>
              <a:rPr lang="en-US" altLang="zh-TW" sz="2200" dirty="0"/>
              <a:t>Quiz is uploaded before 20:00 every Monday after class</a:t>
            </a:r>
          </a:p>
          <a:p>
            <a:pPr lvl="2"/>
            <a:r>
              <a:rPr lang="en-US" altLang="zh-TW" sz="2400" dirty="0"/>
              <a:t>Questions</a:t>
            </a:r>
            <a:r>
              <a:rPr lang="en-US" altLang="zh-TW" sz="2200" dirty="0"/>
              <a:t> are all from the question sheet !!</a:t>
            </a:r>
          </a:p>
          <a:p>
            <a:pPr lvl="2"/>
            <a:r>
              <a:rPr lang="en-US" altLang="zh-TW" sz="2200" dirty="0"/>
              <a:t>Complete the quiz before </a:t>
            </a:r>
            <a:r>
              <a:rPr lang="en-US" altLang="zh-TW" sz="2200" dirty="0">
                <a:solidFill>
                  <a:schemeClr val="bg2"/>
                </a:solidFill>
              </a:rPr>
              <a:t>Thursday noon </a:t>
            </a:r>
            <a:r>
              <a:rPr lang="en-US" altLang="zh-TW" sz="2200" dirty="0"/>
              <a:t>each week</a:t>
            </a:r>
          </a:p>
          <a:p>
            <a:pPr lvl="2"/>
            <a:r>
              <a:rPr lang="en-US" altLang="zh-TW" sz="2200" dirty="0"/>
              <a:t>Grading: Total number of correct answers/total number of answers x 7%</a:t>
            </a:r>
          </a:p>
          <a:p>
            <a:pPr lvl="2"/>
            <a:endParaRPr lang="en-US" altLang="zh-TW" sz="2200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/>
          </a:p>
          <a:p>
            <a:pPr lvl="1"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B907453-9C86-ED4F-AA87-F674606A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496431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>
                <a:latin typeface="Comic Sans MS" pitchFamily="66" charset="0"/>
              </a:rPr>
              <a:t>Course Administration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47638" y="1231900"/>
            <a:ext cx="9758362" cy="51784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TW" altLang="en-US" sz="2200" dirty="0"/>
              <a:t>授課老師: 黃婷婷</a:t>
            </a:r>
          </a:p>
          <a:p>
            <a:pPr lvl="1"/>
            <a:r>
              <a:rPr lang="zh-TW" altLang="en-US" sz="2500" dirty="0"/>
              <a:t>辦公室: 資電44</a:t>
            </a:r>
            <a:r>
              <a:rPr lang="en-US" altLang="zh-TW" sz="2500" dirty="0"/>
              <a:t>2		</a:t>
            </a:r>
            <a:r>
              <a:rPr lang="zh-TW" altLang="en-US" sz="2500" dirty="0"/>
              <a:t>電話: </a:t>
            </a:r>
            <a:r>
              <a:rPr lang="en-US" altLang="zh-TW" sz="2500" dirty="0"/>
              <a:t>31310</a:t>
            </a:r>
            <a:br>
              <a:rPr lang="en-US" altLang="zh-TW" sz="2500" dirty="0"/>
            </a:br>
            <a:r>
              <a:rPr lang="en-US" altLang="zh-TW" sz="2500" dirty="0"/>
              <a:t>email: tingting@cs.nthu.edu.tw</a:t>
            </a:r>
          </a:p>
          <a:p>
            <a:pPr marL="0" indent="0">
              <a:buFont typeface="Wingdings" pitchFamily="2" charset="2"/>
              <a:buNone/>
            </a:pPr>
            <a:r>
              <a:rPr lang="zh-TW" altLang="en-US" sz="2200" dirty="0"/>
              <a:t>助教:                 </a:t>
            </a:r>
            <a:endParaRPr lang="en-US" altLang="zh-TW" sz="2200" dirty="0"/>
          </a:p>
          <a:p>
            <a:pPr marL="0" indent="0">
              <a:buNone/>
            </a:pPr>
            <a:r>
              <a:rPr lang="zh-TW" altLang="en-US" sz="1800" dirty="0"/>
              <a:t>林元泰  </a:t>
            </a:r>
            <a:r>
              <a:rPr lang="en-US" altLang="zh-TW" sz="1800" dirty="0">
                <a:hlinkClick r:id="rId3"/>
              </a:rPr>
              <a:t>s109065520@m109.nthu.edu.tw</a:t>
            </a:r>
            <a:r>
              <a:rPr lang="en-US" altLang="zh-TW" sz="1800" dirty="0"/>
              <a:t>	Online office hours: </a:t>
            </a:r>
            <a:r>
              <a:rPr lang="zh-TW" altLang="en-US" sz="1800" dirty="0"/>
              <a:t>星期二</a:t>
            </a:r>
            <a:r>
              <a:rPr lang="en-US" altLang="zh-TW" sz="1800" dirty="0"/>
              <a:t>19:00~21:00</a:t>
            </a:r>
          </a:p>
          <a:p>
            <a:pPr marL="0" indent="0">
              <a:buNone/>
            </a:pPr>
            <a:r>
              <a:rPr lang="zh-TW" altLang="en-US" sz="1800" dirty="0"/>
              <a:t>許立農 </a:t>
            </a:r>
            <a:r>
              <a:rPr lang="en-US" altLang="zh-TW" sz="1800" dirty="0"/>
              <a:t> </a:t>
            </a:r>
            <a:r>
              <a:rPr lang="en-US" altLang="zh-TW" sz="1800" dirty="0">
                <a:hlinkClick r:id="rId4"/>
              </a:rPr>
              <a:t>lyn109065526@gapp.nthu.edu.tw</a:t>
            </a:r>
            <a:r>
              <a:rPr lang="en-US" altLang="zh-TW" sz="1800" dirty="0"/>
              <a:t>	Online office hours: </a:t>
            </a:r>
            <a:r>
              <a:rPr lang="zh-TW" altLang="en-US" sz="1800" dirty="0"/>
              <a:t>星期三</a:t>
            </a:r>
            <a:r>
              <a:rPr lang="en-US" altLang="zh-TW" sz="1800" dirty="0"/>
              <a:t>19:00~21:00</a:t>
            </a:r>
          </a:p>
          <a:p>
            <a:pPr marL="0" indent="0">
              <a:buNone/>
            </a:pPr>
            <a:r>
              <a:rPr lang="zh-TW" altLang="en-US" sz="1800" dirty="0"/>
              <a:t>林承賢 </a:t>
            </a:r>
            <a:r>
              <a:rPr lang="en-US" altLang="zh-TW" sz="1800" dirty="0"/>
              <a:t> </a:t>
            </a:r>
            <a:r>
              <a:rPr lang="en-US" altLang="zh-TW" sz="1800" dirty="0">
                <a:hlinkClick r:id="rId5"/>
              </a:rPr>
              <a:t>s110062801@m110.nthu.edu.tw</a:t>
            </a:r>
            <a:r>
              <a:rPr lang="en-US" altLang="zh-TW" sz="1800" dirty="0"/>
              <a:t>	Online office hours: </a:t>
            </a:r>
            <a:r>
              <a:rPr lang="zh-TW" altLang="en-US" sz="1800" dirty="0"/>
              <a:t>星期四</a:t>
            </a:r>
            <a:r>
              <a:rPr lang="en-US" altLang="zh-TW" sz="1800" dirty="0"/>
              <a:t>19:00~21:00</a:t>
            </a:r>
          </a:p>
          <a:p>
            <a:pPr marL="0" indent="0">
              <a:buNone/>
            </a:pPr>
            <a:r>
              <a:rPr lang="zh-TW" altLang="en-US" sz="1800" dirty="0"/>
              <a:t>孫勤昱  </a:t>
            </a:r>
            <a:r>
              <a:rPr lang="en-US" altLang="zh-TW" sz="1800" dirty="0">
                <a:hlinkClick r:id="rId6"/>
              </a:rPr>
              <a:t>suncy.2tanley@gapp.nthu.edu.tw</a:t>
            </a:r>
            <a:r>
              <a:rPr lang="en-US" altLang="zh-TW" sz="1800" dirty="0"/>
              <a:t>	Online office hours: </a:t>
            </a:r>
            <a:r>
              <a:rPr lang="zh-TW" altLang="en-US" sz="1800" dirty="0"/>
              <a:t>星期五</a:t>
            </a:r>
            <a:r>
              <a:rPr lang="en-US" altLang="zh-TW" sz="1800" dirty="0"/>
              <a:t>19:00~21:00 </a:t>
            </a:r>
          </a:p>
          <a:p>
            <a:pPr marL="0" indent="0">
              <a:buFont typeface="Wingdings" pitchFamily="2" charset="2"/>
              <a:buNone/>
            </a:pPr>
            <a:endParaRPr lang="en-US" altLang="zh-TW" sz="2200" dirty="0"/>
          </a:p>
          <a:p>
            <a:pPr marL="0" indent="0">
              <a:buFont typeface="Wingdings" pitchFamily="2" charset="2"/>
              <a:buNone/>
            </a:pPr>
            <a:r>
              <a:rPr lang="zh-TW" altLang="en-US" sz="2200" dirty="0"/>
              <a:t>上課時間:</a:t>
            </a:r>
          </a:p>
          <a:p>
            <a:pPr lvl="1"/>
            <a:r>
              <a:rPr lang="en-US" altLang="zh-TW" sz="2500" dirty="0"/>
              <a:t>CS4100-00:	</a:t>
            </a:r>
            <a:r>
              <a:rPr lang="zh-TW" altLang="en-US" sz="2500" dirty="0"/>
              <a:t>星期一</a:t>
            </a:r>
            <a:r>
              <a:rPr lang="en-US" altLang="zh-TW" sz="2500" dirty="0"/>
              <a:t> </a:t>
            </a:r>
            <a:r>
              <a:rPr lang="zh-TW" altLang="en-US" sz="2500" dirty="0"/>
              <a:t>1</a:t>
            </a:r>
            <a:r>
              <a:rPr lang="en-US" altLang="zh-TW" sz="2500" dirty="0"/>
              <a:t>3:20-16:00  </a:t>
            </a:r>
            <a:br>
              <a:rPr lang="en-US" altLang="zh-TW" sz="2500" dirty="0"/>
            </a:br>
            <a:r>
              <a:rPr lang="en-US" altLang="zh-TW" sz="2500" dirty="0"/>
              <a:t>                    	</a:t>
            </a:r>
            <a:endParaRPr lang="en-US" altLang="zh-TW" sz="25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TW" altLang="en-US" sz="2200" dirty="0"/>
              <a:t>上課地點:      </a:t>
            </a:r>
            <a:r>
              <a:rPr lang="en-US" altLang="zh-TW" sz="2200" dirty="0"/>
              <a:t>DELTA</a:t>
            </a:r>
            <a:r>
              <a:rPr lang="zh-TW" altLang="en-US" sz="2200" dirty="0"/>
              <a:t> 台達 </a:t>
            </a:r>
            <a:r>
              <a:rPr lang="en-US" altLang="zh-TW" sz="2200" dirty="0"/>
              <a:t>109</a:t>
            </a:r>
            <a:endParaRPr lang="zh-TW" altLang="en-US" sz="2200" dirty="0"/>
          </a:p>
          <a:p>
            <a:pPr marL="0" indent="0">
              <a:buFont typeface="Wingdings" pitchFamily="2" charset="2"/>
              <a:buNone/>
            </a:pPr>
            <a:r>
              <a:rPr lang="zh-TW" altLang="en-US" sz="2200" dirty="0"/>
              <a:t>課程網頁:      </a:t>
            </a:r>
            <a:r>
              <a:rPr lang="en-US" altLang="zh-TW" sz="2200" dirty="0"/>
              <a:t>http://www.cs.nthu.edu.tw/~tingting/cs4100.html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D5CD83-9857-D54D-957A-E9283979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556730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>
                <a:latin typeface="Comic Sans MS" pitchFamily="66" charset="0"/>
              </a:rPr>
              <a:t>Text Book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31520" y="1231900"/>
            <a:ext cx="8420100" cy="5080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TW" i="1" dirty="0"/>
              <a:t>Computer Organization and Design: The Hardware/Software Interface</a:t>
            </a:r>
            <a:r>
              <a:rPr lang="en-US" altLang="zh-TW" dirty="0"/>
              <a:t>,  5th ed.</a:t>
            </a:r>
            <a:br>
              <a:rPr lang="en-US" altLang="zh-TW" dirty="0"/>
            </a:br>
            <a:r>
              <a:rPr lang="en-US" altLang="zh-TW" dirty="0"/>
              <a:t>	David Patterson and John Hennessy</a:t>
            </a:r>
            <a:r>
              <a:rPr lang="en-US" altLang="zh-TW"/>
              <a:t>, 2013</a:t>
            </a:r>
            <a:endParaRPr lang="en-US" altLang="zh-TW" dirty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427163" y="1828800"/>
            <a:ext cx="3514725" cy="4451350"/>
            <a:chOff x="899" y="1152"/>
            <a:chExt cx="2214" cy="2804"/>
          </a:xfrm>
        </p:grpSpPr>
        <p:pic>
          <p:nvPicPr>
            <p:cNvPr id="34828" name="Picture 6" descr="portraitsmall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4" b="11435"/>
            <a:stretch>
              <a:fillRect/>
            </a:stretch>
          </p:blipFill>
          <p:spPr bwMode="auto">
            <a:xfrm>
              <a:off x="1291" y="1875"/>
              <a:ext cx="1822" cy="2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9" name="AutoShape 8"/>
            <p:cNvSpPr>
              <a:spLocks noChangeArrowheads="1"/>
            </p:cNvSpPr>
            <p:nvPr/>
          </p:nvSpPr>
          <p:spPr bwMode="auto">
            <a:xfrm>
              <a:off x="899" y="1152"/>
              <a:ext cx="1746" cy="376"/>
            </a:xfrm>
            <a:prstGeom prst="wedgeEllipseCallout">
              <a:avLst>
                <a:gd name="adj1" fmla="val 16440"/>
                <a:gd name="adj2" fmla="val 134042"/>
              </a:avLst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683125" y="1827213"/>
            <a:ext cx="3941763" cy="4448175"/>
            <a:chOff x="2950" y="1151"/>
            <a:chExt cx="2483" cy="2802"/>
          </a:xfrm>
        </p:grpSpPr>
        <p:pic>
          <p:nvPicPr>
            <p:cNvPr id="34826" name="Picture 7" descr="jlhphot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44" b="27269"/>
            <a:stretch>
              <a:fillRect/>
            </a:stretch>
          </p:blipFill>
          <p:spPr bwMode="auto">
            <a:xfrm>
              <a:off x="3676" y="1918"/>
              <a:ext cx="1757" cy="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7" name="AutoShape 9"/>
            <p:cNvSpPr>
              <a:spLocks noChangeArrowheads="1"/>
            </p:cNvSpPr>
            <p:nvPr/>
          </p:nvSpPr>
          <p:spPr bwMode="auto">
            <a:xfrm>
              <a:off x="2950" y="1151"/>
              <a:ext cx="1615" cy="385"/>
            </a:xfrm>
            <a:prstGeom prst="wedgeEllipseCallout">
              <a:avLst>
                <a:gd name="adj1" fmla="val 33157"/>
                <a:gd name="adj2" fmla="val 136755"/>
              </a:avLst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0475" name="Rectangle 11"/>
          <p:cNvSpPr>
            <a:spLocks noChangeArrowheads="1"/>
          </p:cNvSpPr>
          <p:nvPr/>
        </p:nvSpPr>
        <p:spPr bwMode="auto">
          <a:xfrm rot="-388581">
            <a:off x="6705600" y="4629150"/>
            <a:ext cx="2370138" cy="1524000"/>
          </a:xfrm>
          <a:prstGeom prst="rect">
            <a:avLst/>
          </a:prstGeom>
          <a:solidFill>
            <a:srgbClr val="FFFF99"/>
          </a:solidFill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 sz="3200" b="1">
                <a:solidFill>
                  <a:schemeClr val="accent1"/>
                </a:solidFill>
                <a:ea typeface="標楷體" pitchFamily="65" charset="-120"/>
              </a:rPr>
              <a:t>史丹福大學</a:t>
            </a:r>
          </a:p>
          <a:p>
            <a:pPr algn="ctr"/>
            <a:r>
              <a:rPr lang="zh-TW" altLang="en-US" sz="3200" b="1">
                <a:solidFill>
                  <a:schemeClr val="accent1"/>
                </a:solidFill>
                <a:ea typeface="標楷體" pitchFamily="65" charset="-120"/>
              </a:rPr>
              <a:t>校長</a:t>
            </a:r>
          </a:p>
        </p:txBody>
      </p:sp>
      <p:sp>
        <p:nvSpPr>
          <p:cNvPr id="190478" name="Rectangle 14"/>
          <p:cNvSpPr>
            <a:spLocks noChangeArrowheads="1"/>
          </p:cNvSpPr>
          <p:nvPr/>
        </p:nvSpPr>
        <p:spPr bwMode="auto">
          <a:xfrm rot="365931">
            <a:off x="1001713" y="4287838"/>
            <a:ext cx="2370137" cy="1524000"/>
          </a:xfrm>
          <a:prstGeom prst="rect">
            <a:avLst/>
          </a:prstGeom>
          <a:solidFill>
            <a:srgbClr val="FFFF99"/>
          </a:solidFill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3200" b="1">
                <a:solidFill>
                  <a:schemeClr val="accent1"/>
                </a:solidFill>
                <a:ea typeface="標楷體" pitchFamily="65" charset="-120"/>
              </a:rPr>
              <a:t>RISC, RAID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02C84F-E3F7-5E4B-82AA-7B5DDF8C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5" grpId="0" animBg="1" autoUpdateAnimBg="0"/>
      <p:bldP spid="190478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>
                <a:latin typeface="Comic Sans MS" pitchFamily="66" charset="0"/>
              </a:rPr>
              <a:t>Topics Covered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9130" y="1208088"/>
            <a:ext cx="8845232" cy="50800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i="1" dirty="0"/>
              <a:t>Computer Organization and Design: The Hardware/Software Interface</a:t>
            </a:r>
            <a:r>
              <a:rPr lang="en-US" altLang="zh-TW" dirty="0"/>
              <a:t>, D. Patterson and J. Hennessy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zh-TW" altLang="en-US" sz="2200" dirty="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zh-TW" altLang="en-US" sz="2200" dirty="0"/>
              <a:t>		</a:t>
            </a:r>
            <a:r>
              <a:rPr lang="en-US" altLang="zh-TW" dirty="0"/>
              <a:t>Topic					   	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/>
              <a:t>	--------------------------------------------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/>
              <a:t>           Introduction						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/>
              <a:t>	The Role of Performance				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/>
              <a:t>	Instructions: Language of the Machine	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/>
              <a:t>	Arithmetic for Computers			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/>
              <a:t>	The Processor: </a:t>
            </a:r>
            <a:r>
              <a:rPr lang="en-US" altLang="zh-TW" dirty="0" err="1"/>
              <a:t>Datapath</a:t>
            </a:r>
            <a:r>
              <a:rPr lang="en-US" altLang="zh-TW" dirty="0"/>
              <a:t> and Control		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/>
              <a:t>	Enhancing Performance with Pipelining	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/>
              <a:t>	Exploiting Memory Hierarchy			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dirty="0"/>
              <a:t>	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724C45C-9E59-4E4A-A2A1-2FFF6D29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>
                <a:latin typeface="Comic Sans MS" pitchFamily="66" charset="0"/>
              </a:rPr>
              <a:t>Prerequisite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68680" y="1231900"/>
            <a:ext cx="8420100" cy="5080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TW" sz="3600" dirty="0"/>
              <a:t>Prerequisite courses:</a:t>
            </a:r>
          </a:p>
          <a:p>
            <a:pPr lvl="1"/>
            <a:r>
              <a:rPr lang="en-US" altLang="zh-TW" sz="3600" dirty="0"/>
              <a:t>Logic design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769988-A069-994A-A5B2-E0126ECD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23825"/>
            <a:ext cx="9906000" cy="723900"/>
          </a:xfrm>
        </p:spPr>
        <p:txBody>
          <a:bodyPr/>
          <a:lstStyle/>
          <a:p>
            <a:r>
              <a:rPr lang="en-US" altLang="zh-TW" sz="5000">
                <a:latin typeface="Comic Sans MS" pitchFamily="66" charset="0"/>
              </a:rPr>
              <a:t>Expected Course Workload</a:t>
            </a:r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16280" y="1231900"/>
            <a:ext cx="8420100" cy="5080000"/>
          </a:xfrm>
        </p:spPr>
        <p:txBody>
          <a:bodyPr/>
          <a:lstStyle/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/>
              <a:t>Learn MIPS instruction set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/>
              <a:t>Learn processor emulators and benchmarking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>
                <a:sym typeface="Symbol" pitchFamily="18" charset="2"/>
              </a:rPr>
              <a:t>1 final project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/>
              <a:t>One mid-term and one final examination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/>
              <a:t>Grade breakdown</a:t>
            </a:r>
          </a:p>
          <a:p>
            <a:pPr lvl="1"/>
            <a:r>
              <a:rPr lang="en-US" altLang="zh-TW" dirty="0"/>
              <a:t>In-class performance				23%</a:t>
            </a:r>
          </a:p>
          <a:p>
            <a:pPr lvl="1"/>
            <a:r>
              <a:rPr lang="en-US" altLang="zh-TW" dirty="0"/>
              <a:t>Quizzes						  7%	 </a:t>
            </a:r>
          </a:p>
          <a:p>
            <a:pPr lvl="1"/>
            <a:r>
              <a:rPr lang="en-US" altLang="zh-TW" dirty="0"/>
              <a:t>Assignments &amp; Final project			10%</a:t>
            </a:r>
          </a:p>
          <a:p>
            <a:pPr lvl="1"/>
            <a:r>
              <a:rPr lang="en-US" altLang="zh-TW" dirty="0"/>
              <a:t>Midterm Exam (Nov 15): 			30% </a:t>
            </a:r>
          </a:p>
          <a:p>
            <a:pPr lvl="1"/>
            <a:r>
              <a:rPr lang="en-US" altLang="zh-TW" dirty="0"/>
              <a:t>Final Exam (Jan 10):				30%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6ADA59-0F3B-8445-A8F8-AFDB8574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>
          <a:xfrm>
            <a:off x="-200025" y="123825"/>
            <a:ext cx="10325100" cy="723900"/>
          </a:xfrm>
        </p:spPr>
        <p:txBody>
          <a:bodyPr/>
          <a:lstStyle/>
          <a:p>
            <a:r>
              <a:rPr lang="en-US" altLang="zh-TW" sz="3500" dirty="0">
                <a:latin typeface="Comic Sans MS" pitchFamily="66" charset="0"/>
              </a:rPr>
              <a:t>Resource on Internet to Help Your Learning</a:t>
            </a:r>
            <a:endParaRPr lang="zh-TW" altLang="en-US" sz="3500">
              <a:latin typeface="Comic Sans MS" pitchFamily="66" charset="0"/>
            </a:endParaRPr>
          </a:p>
        </p:txBody>
      </p:sp>
      <p:sp>
        <p:nvSpPr>
          <p:cNvPr id="38915" name="內容版面配置區 2"/>
          <p:cNvSpPr>
            <a:spLocks noGrp="1"/>
          </p:cNvSpPr>
          <p:nvPr>
            <p:ph idx="4294967295"/>
          </p:nvPr>
        </p:nvSpPr>
        <p:spPr>
          <a:xfrm>
            <a:off x="990600" y="1231900"/>
            <a:ext cx="8420100" cy="5080000"/>
          </a:xfrm>
        </p:spPr>
        <p:txBody>
          <a:bodyPr/>
          <a:lstStyle/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/>
              <a:t>Course Website</a:t>
            </a:r>
          </a:p>
          <a:p>
            <a:pPr marL="457200" lvl="1" indent="0">
              <a:buClr>
                <a:srgbClr val="FF66FF"/>
              </a:buClr>
              <a:buFont typeface="Wingdings" pitchFamily="2" charset="2"/>
              <a:buNone/>
            </a:pPr>
            <a:r>
              <a:rPr lang="en-US" altLang="zh-TW" b="0" dirty="0"/>
              <a:t>http://www.cs.nthu.edu.tw/~tingting/cs4100.html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 err="1"/>
              <a:t>ShareCourse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(Please register)</a:t>
            </a:r>
            <a:endParaRPr lang="en-US" altLang="zh-TW" dirty="0"/>
          </a:p>
          <a:p>
            <a:pPr marL="457200" lvl="1" indent="0">
              <a:buClr>
                <a:srgbClr val="FF66FF"/>
              </a:buClr>
              <a:buNone/>
            </a:pPr>
            <a:r>
              <a:rPr lang="en-US" altLang="zh-TW" b="0" dirty="0"/>
              <a:t>https://</a:t>
            </a:r>
            <a:r>
              <a:rPr lang="en-US" altLang="zh-TW" b="0" dirty="0" err="1"/>
              <a:t>www.sharecourse.net</a:t>
            </a:r>
            <a:r>
              <a:rPr lang="en-US" altLang="zh-TW" b="0" dirty="0"/>
              <a:t>/</a:t>
            </a:r>
            <a:r>
              <a:rPr lang="en-US" altLang="zh-TW" b="0" dirty="0" err="1"/>
              <a:t>sharecourse</a:t>
            </a:r>
            <a:r>
              <a:rPr lang="en-US" altLang="zh-TW" b="0" dirty="0"/>
              <a:t>/course/view/</a:t>
            </a:r>
            <a:r>
              <a:rPr lang="en-US" altLang="zh-TW" b="0" dirty="0" err="1"/>
              <a:t>courseInfo</a:t>
            </a:r>
            <a:r>
              <a:rPr lang="en-US" altLang="zh-TW" b="0" dirty="0"/>
              <a:t>/2587</a:t>
            </a:r>
            <a:endParaRPr lang="en-US" altLang="zh-TW" dirty="0"/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/>
              <a:t>FB</a:t>
            </a:r>
            <a:r>
              <a:rPr lang="zh-TW" altLang="en-US" dirty="0"/>
              <a:t>粉絲專頁 </a:t>
            </a:r>
            <a:r>
              <a:rPr lang="en-US" altLang="zh-TW" dirty="0"/>
              <a:t>(TA</a:t>
            </a:r>
            <a:r>
              <a:rPr lang="zh-TW" altLang="en-US" dirty="0"/>
              <a:t> </a:t>
            </a:r>
            <a:r>
              <a:rPr lang="en-US" altLang="zh-TW" dirty="0"/>
              <a:t>online office)</a:t>
            </a:r>
          </a:p>
          <a:p>
            <a:pPr marL="457200" lvl="1" indent="0">
              <a:buClr>
                <a:srgbClr val="FF66FF"/>
              </a:buClr>
              <a:buNone/>
            </a:pPr>
            <a:r>
              <a:rPr lang="en-US" altLang="zh-TW" b="0" dirty="0"/>
              <a:t>https://www.facebook.com/NTHUArch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r>
              <a:rPr lang="en-US" altLang="zh-TW" dirty="0"/>
              <a:t>Open Course Ware (OCW)</a:t>
            </a:r>
          </a:p>
          <a:p>
            <a:pPr marL="457200" lvl="1" indent="0">
              <a:buClr>
                <a:srgbClr val="FF66FF"/>
              </a:buClr>
              <a:buFont typeface="Wingdings" pitchFamily="2" charset="2"/>
              <a:buNone/>
            </a:pPr>
            <a:r>
              <a:rPr lang="en-US" altLang="zh-TW" b="0" dirty="0"/>
              <a:t>http://ocw.nthu.edu.tw/ocw/index.php?page=course&amp;cid=76&amp;</a:t>
            </a:r>
          </a:p>
          <a:p>
            <a:pPr>
              <a:buClr>
                <a:srgbClr val="FF66FF"/>
              </a:buClr>
              <a:buFont typeface="Wingdings" pitchFamily="2" charset="2"/>
              <a:buChar char="n"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5DC7CD-CAE8-4142-9B6E-872071CE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925426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>
                <a:latin typeface="Comic Sans MS" pitchFamily="66" charset="0"/>
              </a:rPr>
              <a:t>Course Problems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83920" y="1231900"/>
            <a:ext cx="8420100" cy="5080000"/>
          </a:xfrm>
        </p:spPr>
        <p:txBody>
          <a:bodyPr/>
          <a:lstStyle/>
          <a:p>
            <a:pPr marL="0" indent="0">
              <a:buClr>
                <a:srgbClr val="0070C0"/>
              </a:buClr>
              <a:buNone/>
            </a:pPr>
            <a:endParaRPr lang="en-US" altLang="zh-TW" dirty="0"/>
          </a:p>
          <a:p>
            <a:pPr>
              <a:buClr>
                <a:srgbClr val="FF66FF"/>
              </a:buClr>
              <a:buFont typeface="Wingdings" panose="05000000000000000000" pitchFamily="2" charset="2"/>
              <a:buChar char="n"/>
            </a:pPr>
            <a:r>
              <a:rPr lang="en-US" altLang="zh-TW" dirty="0"/>
              <a:t>Cannot attend the class </a:t>
            </a:r>
          </a:p>
          <a:p>
            <a:pPr lvl="1"/>
            <a:r>
              <a:rPr lang="en-US" altLang="zh-TW" dirty="0"/>
              <a:t>One absence is allowed </a:t>
            </a:r>
            <a:r>
              <a:rPr lang="en-US" altLang="zh-TW" dirty="0">
                <a:solidFill>
                  <a:srgbClr val="FF0000"/>
                </a:solidFill>
              </a:rPr>
              <a:t>but no point of group performance will be given for that class</a:t>
            </a:r>
          </a:p>
          <a:p>
            <a:pPr lvl="1"/>
            <a:r>
              <a:rPr lang="en-US" altLang="zh-TW" dirty="0"/>
              <a:t>Two absents =&gt; you don’t have to come any more 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buClr>
                <a:srgbClr val="FF66FF"/>
              </a:buClr>
              <a:buFont typeface="Wingdings" panose="05000000000000000000" pitchFamily="2" charset="2"/>
              <a:buChar char="n"/>
            </a:pPr>
            <a:r>
              <a:rPr lang="en-US" altLang="zh-TW" dirty="0"/>
              <a:t>Cannot be in the class on time</a:t>
            </a:r>
          </a:p>
          <a:p>
            <a:pPr lvl="1"/>
            <a:r>
              <a:rPr lang="en-US" altLang="zh-TW" dirty="0"/>
              <a:t>Late = absent </a:t>
            </a:r>
          </a:p>
          <a:p>
            <a:pPr>
              <a:buClr>
                <a:srgbClr val="FF66FF"/>
              </a:buClr>
              <a:buFont typeface="Wingdings" panose="05000000000000000000" pitchFamily="2" charset="2"/>
              <a:buChar char="n"/>
            </a:pPr>
            <a:r>
              <a:rPr lang="en-US" altLang="zh-TW" dirty="0"/>
              <a:t>Cannot turn in homework on time</a:t>
            </a:r>
          </a:p>
          <a:p>
            <a:pPr lvl="1"/>
            <a:r>
              <a:rPr lang="en-US" altLang="zh-TW" dirty="0"/>
              <a:t>No late homework is accepted</a:t>
            </a:r>
          </a:p>
          <a:p>
            <a:pPr>
              <a:buClr>
                <a:srgbClr val="FF66FF"/>
              </a:buClr>
              <a:buFont typeface="Wingdings" panose="05000000000000000000" pitchFamily="2" charset="2"/>
              <a:buChar char="n"/>
            </a:pPr>
            <a:r>
              <a:rPr lang="en-US" altLang="zh-TW" dirty="0"/>
              <a:t>What is cheating?</a:t>
            </a:r>
          </a:p>
          <a:p>
            <a:pPr lvl="1"/>
            <a:r>
              <a:rPr lang="en-US" altLang="zh-TW" dirty="0"/>
              <a:t>Study together in group is encouraged</a:t>
            </a:r>
          </a:p>
          <a:p>
            <a:pPr lvl="1"/>
            <a:r>
              <a:rPr lang="en-US" altLang="zh-TW" dirty="0"/>
              <a:t>Work must be your own. Copying is cheating!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646F6E2-3F6A-EA42-BDCE-50540593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t="13278" r="3000" b="12332"/>
          <a:stretch>
            <a:fillRect/>
          </a:stretch>
        </p:blipFill>
        <p:spPr bwMode="auto">
          <a:xfrm>
            <a:off x="569913" y="1395413"/>
            <a:ext cx="88773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66675"/>
            <a:ext cx="8420100" cy="901700"/>
          </a:xfrm>
        </p:spPr>
        <p:txBody>
          <a:bodyPr/>
          <a:lstStyle/>
          <a:p>
            <a:r>
              <a:rPr lang="en-US" altLang="zh-TW" sz="5000" dirty="0">
                <a:latin typeface="Comic Sans MS" pitchFamily="66" charset="0"/>
              </a:rPr>
              <a:t>Switch</a:t>
            </a:r>
            <a:r>
              <a:rPr lang="en-US" altLang="zh-TW" dirty="0">
                <a:latin typeface="Book Antiqua (標題)"/>
              </a:rPr>
              <a:t> </a:t>
            </a:r>
            <a:r>
              <a:rPr lang="en-US" altLang="zh-TW" dirty="0">
                <a:latin typeface="Century Gothic" pitchFamily="34" charset="0"/>
              </a:rPr>
              <a:t>(</a:t>
            </a:r>
            <a:r>
              <a:rPr lang="zh-TW" altLang="en-US">
                <a:latin typeface="Century Gothic" pitchFamily="34" charset="0"/>
              </a:rPr>
              <a:t>電子開關</a:t>
            </a:r>
            <a:r>
              <a:rPr lang="en-US" altLang="zh-TW" dirty="0">
                <a:latin typeface="Century Gothic" pitchFamily="34" charset="0"/>
              </a:rPr>
              <a:t>)</a:t>
            </a: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403225" y="5429250"/>
            <a:ext cx="2073275" cy="609600"/>
          </a:xfrm>
          <a:prstGeom prst="callout1">
            <a:avLst>
              <a:gd name="adj1" fmla="val 18750"/>
              <a:gd name="adj2" fmla="val 103981"/>
              <a:gd name="adj3" fmla="val -140625"/>
              <a:gd name="adj4" fmla="val 235074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zh-TW" b="1" dirty="0">
                <a:solidFill>
                  <a:schemeClr val="bg2"/>
                </a:solidFill>
                <a:latin typeface="Century Gothic" pitchFamily="34" charset="0"/>
              </a:rPr>
              <a:t>“gate” as the switch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DBD51A8-1F38-E341-9005-F7D46EAF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dirty="0">
                <a:latin typeface="Comic Sans MS" pitchFamily="66" charset="0"/>
              </a:rPr>
              <a:t>A Working Transistor </a:t>
            </a:r>
            <a:r>
              <a:rPr lang="en-US" altLang="zh-TW" dirty="0"/>
              <a:t>(1/5)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81150" y="1260475"/>
            <a:ext cx="6515100" cy="9112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TW" sz="2800" dirty="0"/>
              <a:t>Transistors consist of three terminals; </a:t>
            </a:r>
            <a:br>
              <a:rPr lang="en-US" altLang="zh-TW" sz="2800" dirty="0"/>
            </a:br>
            <a:r>
              <a:rPr lang="en-US" altLang="zh-TW" sz="2800" dirty="0"/>
              <a:t>the source, the gate, and the drain:</a:t>
            </a:r>
            <a:endParaRPr lang="zh-TW" altLang="en-US" sz="280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25" y="2506663"/>
            <a:ext cx="4084638" cy="369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99950FD-6DF8-3142-8750-9720FD87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dirty="0">
                <a:latin typeface="Comic Sans MS" pitchFamily="66" charset="0"/>
              </a:rPr>
              <a:t>A Working Transistor </a:t>
            </a:r>
            <a:r>
              <a:rPr lang="en-US" altLang="zh-TW" dirty="0"/>
              <a:t>(2/5)</a:t>
            </a:r>
            <a:endParaRPr lang="zh-TW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3738" y="1089025"/>
            <a:ext cx="8705850" cy="11684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altLang="zh-TW" sz="2800" dirty="0"/>
              <a:t>In the n-type transistor, both the source and 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altLang="zh-TW" sz="2800" dirty="0"/>
              <a:t>the drain are negatively-charged and 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altLang="zh-TW" sz="2800" dirty="0"/>
              <a:t>sit on a positively-charged well of p-silicon.</a:t>
            </a:r>
            <a:endParaRPr lang="zh-TW" altLang="en-US" sz="280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2516188"/>
            <a:ext cx="3978275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183BF31-CA51-4946-9990-7D6AA5A5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dirty="0">
                <a:latin typeface="Comic Sans MS" pitchFamily="66" charset="0"/>
              </a:rPr>
              <a:t>A Working Transistor </a:t>
            </a:r>
            <a:r>
              <a:rPr lang="en-US" altLang="zh-TW" dirty="0"/>
              <a:t>(3/5)</a:t>
            </a:r>
            <a:endParaRPr lang="zh-TW" altLang="en-US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36675"/>
            <a:ext cx="9906000" cy="1490663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altLang="zh-TW" sz="2600" dirty="0"/>
              <a:t>When positive voltage is applied to the gate, electrons in the p-silicon are attracted to the area under the gate forming an electron channel between the source and the drain.  </a:t>
            </a:r>
          </a:p>
          <a:p>
            <a:pPr marL="0" indent="0">
              <a:buFont typeface="Wingdings" pitchFamily="2" charset="2"/>
              <a:buNone/>
            </a:pPr>
            <a:endParaRPr lang="zh-TW" altLang="en-US"/>
          </a:p>
        </p:txBody>
      </p:sp>
      <p:pic>
        <p:nvPicPr>
          <p:cNvPr id="11268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2722563"/>
            <a:ext cx="3897313" cy="352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7791406-46F8-5249-967C-421C9BBF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dirty="0">
                <a:latin typeface="Comic Sans MS" pitchFamily="66" charset="0"/>
              </a:rPr>
              <a:t>A Working Transistor </a:t>
            </a:r>
            <a:r>
              <a:rPr lang="en-US" altLang="zh-TW" dirty="0"/>
              <a:t>(4/5)</a:t>
            </a:r>
            <a:endParaRPr lang="zh-TW" altLang="en-US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65225"/>
            <a:ext cx="9820275" cy="1119188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altLang="zh-TW" sz="2800" dirty="0"/>
              <a:t>When positive voltage is applied to the drain, 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altLang="zh-TW" sz="2800" dirty="0"/>
              <a:t>the electrons are pulled from the source to the drain. 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altLang="zh-TW" sz="2800" dirty="0"/>
              <a:t>In this state the transistor is on.  </a:t>
            </a:r>
            <a:endParaRPr lang="zh-TW" altLang="en-US" sz="2800"/>
          </a:p>
        </p:txBody>
      </p:sp>
      <p:pic>
        <p:nvPicPr>
          <p:cNvPr id="12292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8" y="2617788"/>
            <a:ext cx="4276725" cy="38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1029"/>
          <p:cNvSpPr txBox="1">
            <a:spLocks noChangeArrowheads="1"/>
          </p:cNvSpPr>
          <p:nvPr/>
        </p:nvSpPr>
        <p:spPr bwMode="auto">
          <a:xfrm>
            <a:off x="2133600" y="2481263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zh-TW" altLang="en-US" sz="3600" b="1" dirty="0">
                <a:solidFill>
                  <a:schemeClr val="bg2"/>
                </a:solidFill>
                <a:ea typeface="標楷體" pitchFamily="65" charset="-120"/>
              </a:rPr>
              <a:t>開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6624DA8-65BA-BB42-9001-DBE47982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dirty="0">
                <a:latin typeface="Comic Sans MS" pitchFamily="66" charset="0"/>
              </a:rPr>
              <a:t>A Working Transistor </a:t>
            </a:r>
            <a:r>
              <a:rPr lang="en-US" altLang="zh-TW" dirty="0"/>
              <a:t>(5/5)</a:t>
            </a:r>
            <a:endParaRPr lang="zh-TW" altLang="en-US"/>
          </a:p>
        </p:txBody>
      </p:sp>
      <p:sp>
        <p:nvSpPr>
          <p:cNvPr id="13315" name="Rectangle 307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31900"/>
            <a:ext cx="9820275" cy="13843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altLang="zh-TW" sz="2800" dirty="0"/>
              <a:t>If the voltage at the gate is removed, electrons are not attracted to the area between the source and drain. The pathway is broken and the transistor is turned off.  </a:t>
            </a:r>
            <a:endParaRPr lang="zh-TW" altLang="en-US" sz="2800"/>
          </a:p>
        </p:txBody>
      </p:sp>
      <p:pic>
        <p:nvPicPr>
          <p:cNvPr id="13316" name="Picture 30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3" y="2781300"/>
            <a:ext cx="3963987" cy="358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3077"/>
          <p:cNvSpPr txBox="1">
            <a:spLocks noChangeArrowheads="1"/>
          </p:cNvSpPr>
          <p:nvPr/>
        </p:nvSpPr>
        <p:spPr bwMode="auto">
          <a:xfrm>
            <a:off x="2012950" y="2616200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zh-TW" altLang="en-US" sz="3600" b="1" dirty="0">
                <a:solidFill>
                  <a:schemeClr val="bg2"/>
                </a:solidFill>
                <a:ea typeface="標楷體" pitchFamily="65" charset="-120"/>
              </a:rPr>
              <a:t>關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2097086-8405-5947-AD24-892457B7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7E9C2-5E5E-4DCB-854C-B612593374C4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WBIBIZ">
  <a:themeElements>
    <a:clrScheme name="">
      <a:dk1>
        <a:srgbClr val="000000"/>
      </a:dk1>
      <a:lt1>
        <a:srgbClr val="BAC8F1"/>
      </a:lt1>
      <a:dk2>
        <a:srgbClr val="000000"/>
      </a:dk2>
      <a:lt2>
        <a:srgbClr val="000092"/>
      </a:lt2>
      <a:accent1>
        <a:srgbClr val="FF0000"/>
      </a:accent1>
      <a:accent2>
        <a:srgbClr val="FF00FF"/>
      </a:accent2>
      <a:accent3>
        <a:srgbClr val="D9E0F7"/>
      </a:accent3>
      <a:accent4>
        <a:srgbClr val="000000"/>
      </a:accent4>
      <a:accent5>
        <a:srgbClr val="FFAAAA"/>
      </a:accent5>
      <a:accent6>
        <a:srgbClr val="E700E7"/>
      </a:accent6>
      <a:hlink>
        <a:srgbClr val="00FF00"/>
      </a:hlink>
      <a:folHlink>
        <a:srgbClr val="0000FF"/>
      </a:folHlink>
    </a:clrScheme>
    <a:fontScheme name="WBIBIZ">
      <a:majorFont>
        <a:latin typeface="Book Antiqua"/>
        <a:ea typeface="標楷體"/>
        <a:cs typeface=""/>
      </a:majorFont>
      <a:minorFont>
        <a:latin typeface="Century Gothic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WBIBIZ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BIBIZ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BIBIZ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BIBIZ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BIBIZ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BIBIZ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BIBIZ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C:\Projects\WBIBIZ.PPT</Template>
  <TotalTime>8791185</TotalTime>
  <Pages>41</Pages>
  <Words>2122</Words>
  <Application>Microsoft Macintosh PowerPoint</Application>
  <PresentationFormat>A4 紙張 (210x297 公釐)</PresentationFormat>
  <Paragraphs>413</Paragraphs>
  <Slides>39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52" baseType="lpstr">
      <vt:lpstr>標楷體</vt:lpstr>
      <vt:lpstr>Book Antiqua (標題)</vt:lpstr>
      <vt:lpstr>Arial</vt:lpstr>
      <vt:lpstr>Book Antiqua</vt:lpstr>
      <vt:lpstr>Century Gothic</vt:lpstr>
      <vt:lpstr>Comic Sans MS</vt:lpstr>
      <vt:lpstr>Courier New</vt:lpstr>
      <vt:lpstr>Helvetica</vt:lpstr>
      <vt:lpstr>Monotype Sorts</vt:lpstr>
      <vt:lpstr>Tahoma</vt:lpstr>
      <vt:lpstr>Times New Roman</vt:lpstr>
      <vt:lpstr>Wingdings</vt:lpstr>
      <vt:lpstr>WBIBIZ</vt:lpstr>
      <vt:lpstr>PowerPoint 簡報</vt:lpstr>
      <vt:lpstr>PowerPoint 簡報</vt:lpstr>
      <vt:lpstr>Signal: Two States (二進制)</vt:lpstr>
      <vt:lpstr>Switch (電子開關)</vt:lpstr>
      <vt:lpstr>A Working Transistor (1/5)</vt:lpstr>
      <vt:lpstr>A Working Transistor (2/5)</vt:lpstr>
      <vt:lpstr>A Working Transistor (3/5)</vt:lpstr>
      <vt:lpstr>A Working Transistor (4/5)</vt:lpstr>
      <vt:lpstr>A Working Transistor (5/5)</vt:lpstr>
      <vt:lpstr>相關電壓電流特性 及電路分析等知識 我們是在＿＿＿課中介紹的</vt:lpstr>
      <vt:lpstr>有了開關就可以做邏輯閘</vt:lpstr>
      <vt:lpstr>Switch (電子開關)</vt:lpstr>
      <vt:lpstr>有了邏輯閘就可做邏輯電路</vt:lpstr>
      <vt:lpstr>也可以做記憶元件</vt:lpstr>
      <vt:lpstr> 這部份的學問叫＿＿＿＿</vt:lpstr>
      <vt:lpstr>最後，電腦的主要部份就都可以做了</vt:lpstr>
      <vt:lpstr>Basic Organization of Any Computer</vt:lpstr>
      <vt:lpstr>Computer Organization</vt:lpstr>
      <vt:lpstr>What is Computer Architecture?</vt:lpstr>
      <vt:lpstr>Instruction Set as a Critical Interface</vt:lpstr>
      <vt:lpstr>Another Perspective</vt:lpstr>
      <vt:lpstr>Instruction Set Architecture (ISA)</vt:lpstr>
      <vt:lpstr>MIPS R3000 ISA</vt:lpstr>
      <vt:lpstr>Example ISA</vt:lpstr>
      <vt:lpstr>Why Do Computer Architecture?</vt:lpstr>
      <vt:lpstr>PowerPoint 簡報</vt:lpstr>
      <vt:lpstr>Flipped Classroom</vt:lpstr>
      <vt:lpstr>Flipped Classroom</vt:lpstr>
      <vt:lpstr>Group Performance</vt:lpstr>
      <vt:lpstr>In Class – Second &amp; Third Parts</vt:lpstr>
      <vt:lpstr>In Class – Second &amp; Third Parts</vt:lpstr>
      <vt:lpstr>After Class – Quiz </vt:lpstr>
      <vt:lpstr>Course Administration</vt:lpstr>
      <vt:lpstr>Text Book</vt:lpstr>
      <vt:lpstr>Topics Covered</vt:lpstr>
      <vt:lpstr>Prerequisite</vt:lpstr>
      <vt:lpstr>Expected Course Workload</vt:lpstr>
      <vt:lpstr>Resource on Internet to Help Your Learning</vt:lpstr>
      <vt:lpstr>Course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Intermediaries: New places for producing and manipulating web content</dc:title>
  <dc:creator>Robert C. Barrett</dc:creator>
  <cp:lastModifiedBy>元泰 林</cp:lastModifiedBy>
  <cp:revision>343</cp:revision>
  <cp:lastPrinted>2020-01-08T08:48:51Z</cp:lastPrinted>
  <dcterms:created xsi:type="dcterms:W3CDTF">1998-01-15T19:17:06Z</dcterms:created>
  <dcterms:modified xsi:type="dcterms:W3CDTF">2021-09-12T05:24:02Z</dcterms:modified>
</cp:coreProperties>
</file>