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80" r:id="rId17"/>
    <p:sldId id="275" r:id="rId18"/>
    <p:sldId id="276" r:id="rId19"/>
    <p:sldId id="277" r:id="rId20"/>
    <p:sldId id="274" r:id="rId21"/>
    <p:sldId id="278" r:id="rId22"/>
    <p:sldId id="279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1887" autoAdjust="0"/>
  </p:normalViewPr>
  <p:slideViewPr>
    <p:cSldViewPr snapToGrid="0">
      <p:cViewPr varScale="1">
        <p:scale>
          <a:sx n="52" d="100"/>
          <a:sy n="52" d="100"/>
        </p:scale>
        <p:origin x="12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B1ECB-E4F1-4D93-9ABB-49E2CC8B813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2A3CC-83C9-4663-B3B2-AECDA65BD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comes from DeepMind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A3CC-83C9-4663-B3B2-AECDA65BD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目前</a:t>
            </a:r>
            <a:r>
              <a:rPr lang="en-US" altLang="zh-TW" dirty="0"/>
              <a:t>SOTA</a:t>
            </a:r>
            <a:r>
              <a:rPr lang="zh-TW" altLang="en-US" dirty="0"/>
              <a:t> 的</a:t>
            </a:r>
            <a:r>
              <a:rPr lang="en-US" altLang="zh-TW" dirty="0"/>
              <a:t>transformer MODEL</a:t>
            </a:r>
            <a:r>
              <a:rPr lang="zh-TW" altLang="en-US" dirty="0"/>
              <a:t>是</a:t>
            </a:r>
            <a:r>
              <a:rPr lang="en-US" altLang="zh-TW" dirty="0"/>
              <a:t>transformer </a:t>
            </a:r>
            <a:r>
              <a:rPr lang="en-US" dirty="0"/>
              <a:t>XL</a:t>
            </a:r>
            <a:r>
              <a:rPr lang="zh-TW" altLang="en-US" dirty="0"/>
              <a:t>，但如果以</a:t>
            </a:r>
            <a:r>
              <a:rPr lang="en-US" altLang="zh-TW" dirty="0"/>
              <a:t>XL</a:t>
            </a:r>
            <a:r>
              <a:rPr lang="zh-TW" altLang="en-US" dirty="0"/>
              <a:t>的架構要再繼續延長模型的</a:t>
            </a:r>
            <a:r>
              <a:rPr lang="en-US" altLang="zh-TW" dirty="0"/>
              <a:t>attention size</a:t>
            </a:r>
            <a:r>
              <a:rPr lang="zh-TW" altLang="en-US" dirty="0"/>
              <a:t>不外乎就是一個辦法，增加</a:t>
            </a:r>
            <a:r>
              <a:rPr lang="en-US" altLang="zh-TW" dirty="0"/>
              <a:t>segment</a:t>
            </a:r>
            <a:r>
              <a:rPr lang="zh-TW" altLang="en-US" dirty="0"/>
              <a:t> </a:t>
            </a:r>
            <a:r>
              <a:rPr lang="en-US" altLang="zh-TW" dirty="0"/>
              <a:t>memory</a:t>
            </a:r>
            <a:r>
              <a:rPr lang="zh-TW" altLang="en-US" dirty="0"/>
              <a:t>的長度，但是這樣會需要消耗更多</a:t>
            </a:r>
            <a:r>
              <a:rPr lang="en-US" altLang="zh-TW" dirty="0"/>
              <a:t>memory</a:t>
            </a:r>
            <a:r>
              <a:rPr lang="zh-TW" altLang="en-US" dirty="0"/>
              <a:t>和</a:t>
            </a:r>
            <a:r>
              <a:rPr lang="en-US" altLang="zh-TW" dirty="0" err="1"/>
              <a:t>computaiotn</a:t>
            </a:r>
            <a:r>
              <a:rPr lang="zh-TW" altLang="en-US" dirty="0"/>
              <a:t>，同時在長距離文本依賴時，</a:t>
            </a:r>
            <a:r>
              <a:rPr lang="en-US" altLang="zh-TW" dirty="0"/>
              <a:t>attention </a:t>
            </a:r>
            <a:r>
              <a:rPr lang="zh-TW" altLang="en-US" dirty="0"/>
              <a:t>也許會很</a:t>
            </a:r>
            <a:r>
              <a:rPr lang="en-US" altLang="zh-TW" dirty="0"/>
              <a:t>sparse</a:t>
            </a:r>
            <a:r>
              <a:rPr lang="zh-TW" altLang="en-US" dirty="0"/>
              <a:t>，存了大量的資料在</a:t>
            </a:r>
            <a:r>
              <a:rPr lang="en-US" altLang="zh-TW" dirty="0"/>
              <a:t>segment level memory</a:t>
            </a:r>
            <a:r>
              <a:rPr lang="zh-TW" altLang="en-US" dirty="0"/>
              <a:t>但很多資料可能都沒有被</a:t>
            </a:r>
            <a:r>
              <a:rPr lang="en-US" altLang="zh-TW" dirty="0"/>
              <a:t>attention</a:t>
            </a:r>
            <a:r>
              <a:rPr lang="zh-TW" altLang="en-US" dirty="0"/>
              <a:t>使用到，那有沒有有效的方式去儲存呢？而這篇</a:t>
            </a:r>
            <a:r>
              <a:rPr lang="en-US" altLang="zh-TW" dirty="0"/>
              <a:t>paper</a:t>
            </a:r>
            <a:r>
              <a:rPr lang="zh-TW" altLang="en-US" dirty="0"/>
              <a:t>提出的就是將</a:t>
            </a:r>
            <a:r>
              <a:rPr lang="en-US" altLang="zh-TW" dirty="0"/>
              <a:t>segment</a:t>
            </a:r>
            <a:r>
              <a:rPr lang="zh-TW" altLang="en-US" dirty="0"/>
              <a:t> </a:t>
            </a:r>
            <a:r>
              <a:rPr lang="en-US" altLang="zh-TW" dirty="0"/>
              <a:t>memory</a:t>
            </a:r>
            <a:r>
              <a:rPr lang="zh-TW" altLang="en-US" dirty="0"/>
              <a:t>壓縮保留重點，在相同的</a:t>
            </a:r>
            <a:r>
              <a:rPr lang="en-US" altLang="zh-TW" dirty="0"/>
              <a:t>memory</a:t>
            </a:r>
            <a:r>
              <a:rPr lang="zh-TW" altLang="en-US" dirty="0"/>
              <a:t>空間保留更多資訊</a:t>
            </a: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Unit: perplexity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WIKITEXT-103: SOTA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A3CC-83C9-4663-B3B2-AECDA65BD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A3CC-83C9-4663-B3B2-AECDA65BD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ENWIK8: SOTA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A3CC-83C9-4663-B3B2-AECDA65BD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compress function</a:t>
            </a:r>
            <a:r>
              <a:rPr lang="zh-TW" altLang="en-US" dirty="0"/>
              <a:t>有挑出重點資訊保留在</a:t>
            </a:r>
            <a:r>
              <a:rPr lang="en-US" altLang="zh-TW" dirty="0"/>
              <a:t>memory</a:t>
            </a:r>
            <a:r>
              <a:rPr lang="zh-TW" altLang="en-US" dirty="0"/>
              <a:t>內</a:t>
            </a:r>
            <a:endParaRPr lang="en-US" altLang="zh-TW" dirty="0"/>
          </a:p>
          <a:p>
            <a:r>
              <a:rPr lang="zh-TW" altLang="en-US" dirty="0"/>
              <a:t>有解</a:t>
            </a:r>
            <a:r>
              <a:rPr lang="en-US" altLang="zh-TW" dirty="0"/>
              <a:t>Sparse attention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A3CC-83C9-4663-B3B2-AECDA65BD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82763-9D0B-4A7D-92CA-50373D18C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8D1AD1-6F61-444E-928F-0DCF6A02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E8629-E9F9-4433-810E-3D1814E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F3355-4A1F-4E5A-BCBC-08E7ABFE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E4E08C-7548-48EB-8A2A-A56686D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A69E5-ABA0-4721-87CF-A1DA4FC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D98FE0-38F3-4A49-BA76-3932DA47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A0476-8EC3-47D4-8A00-60071EEA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DAD8D9-DC2F-465A-AAA5-17FB9B01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39474C-87F3-4232-B808-E9261EB1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8C7333-9F27-4E69-841D-49491617C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02AFC2-EB05-474B-B02A-571DB65C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D379EF-DF4B-41E3-A9F8-53070E57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AC4BB-8337-4221-875C-B509011A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4DC5BB-AD58-4A87-B9CF-49CADA59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4F607-E6AB-400F-959A-22AD940E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489C3-B069-413D-8991-3FEB5FDD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7B21F-0397-456A-8A85-B7FF1CB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E8B5D-36B3-45AA-A1C8-BF2090D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6B2C6-5E2D-4282-9E50-A642EC3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B3D3C-348D-4C05-BB4D-2C115598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2526B1-A185-47C1-A716-0A3AB159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19FC0E-CBCD-4016-85DB-2DDF8A2E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BC3E9-FE61-4C4B-A63B-BE22992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6D940-E7A5-41BA-AFC8-3A0D497C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9FB89-9803-4310-B47A-1DBB85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4F865-127F-4BF9-8586-369E91D4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B1537C-B35F-49DB-9A18-CB38B28BD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ED9BF0-EE75-419C-A163-96622836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521742-2B82-4822-A202-26276C5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29C641-1A6D-4B9C-B81C-BBF148F3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1E130-A22B-4DDB-9CC0-5B03C6B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154F75-67F9-4A6F-8B58-9111273D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075B81-02FB-4DC6-9C85-53C87BCC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62F446-BD64-46A2-B364-3F31C59C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83036F-B517-4EA1-B03C-55D2954DB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23FA50-25EA-45D6-A6EF-E2CA022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89D1AE-6D5D-4334-9005-3FD83A10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105AA4-4B8E-49B7-8985-6FEB5057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824B7-2150-437B-9D79-9E3A6578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6D425A-8A3C-4B2B-B79B-E3FD6BE0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7AF1F4-6169-4B5C-9BE6-3EF27E5D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71BEFE-B2F6-4342-93BB-733110D2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24C499-4A4D-4066-B3DC-309FF8E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6F62EE-2DD1-46BE-BBEE-2DEA5EAF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EBF424-CAB0-4EB2-AB60-587E8083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E2B8E-AD19-4308-B808-0E6BA27A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89BE1-9AB8-43CD-9E68-22125276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FC9A13-CDFC-486E-BE25-FB05D033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EE84A2-9059-4591-BDCA-900AEE3A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FDD1D1-306A-45D3-8562-77BF2AA8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390612-EA95-4651-8740-B10D4A85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7EA1C-6D8E-4B8D-998B-8B27D46B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AF1A13-7B85-4FBB-A89C-AD3B50D4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535314-6F47-41F3-84F3-496DA927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A09141-FD51-4133-A978-D46B678D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DAEB74-FDA8-4704-A08D-8770C610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B28227-724A-4011-B350-780FFC2C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6758BF-AA62-40D4-8E2F-60C9FA0B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E74F22-0C06-49C7-8FB8-5EA1FB53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A05029-F99C-4F62-AB3C-AC2F56C51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51E2-2638-4B78-9E3B-C8D5DF40DE9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F4A0A-6200-40FF-8259-025E4DA11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0C5064-3E65-4E79-B012-0A8AECFEF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3608-876E-4275-BDD1-9EB913F8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1CBA37B1-7F3E-4233-88EE-F0FD903D6B15}"/>
              </a:ext>
            </a:extLst>
          </p:cNvPr>
          <p:cNvSpPr txBox="1">
            <a:spLocks/>
          </p:cNvSpPr>
          <p:nvPr/>
        </p:nvSpPr>
        <p:spPr>
          <a:xfrm>
            <a:off x="816429" y="1122363"/>
            <a:ext cx="10140041" cy="3127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959"/>
            </a:pPr>
            <a:r>
              <a:rPr lang="en-US" altLang="zh-TW" b="1" dirty="0"/>
              <a:t>Compressive Transformers For Long-Range Sequence Modelling</a:t>
            </a:r>
            <a:endParaRPr lang="en-US" sz="3959" b="1" dirty="0"/>
          </a:p>
        </p:txBody>
      </p:sp>
      <p:sp>
        <p:nvSpPr>
          <p:cNvPr id="8" name="Google Shape;90;p13">
            <a:extLst>
              <a:ext uri="{FF2B5EF4-FFF2-40B4-BE49-F238E27FC236}">
                <a16:creationId xmlns:a16="http://schemas.microsoft.com/office/drawing/2014/main" id="{547A458B-5915-4A80-83EB-C55BB2F3CA88}"/>
              </a:ext>
            </a:extLst>
          </p:cNvPr>
          <p:cNvSpPr txBox="1"/>
          <p:nvPr/>
        </p:nvSpPr>
        <p:spPr>
          <a:xfrm>
            <a:off x="2895600" y="3781686"/>
            <a:ext cx="640080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ICLR 2020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 count: </a:t>
            </a: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CDAF37-662F-49BD-93C8-B42A1D58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39" y="5179983"/>
            <a:ext cx="9163521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F7B80-BC87-4980-80EA-587F77EF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1BA504B-5D64-4F1E-ACE0-55D34E8B4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423"/>
            <a:ext cx="7832271" cy="3886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715E396-45A8-4BFA-99CA-E48245578761}"/>
                  </a:ext>
                </a:extLst>
              </p:cNvPr>
              <p:cNvSpPr txBox="1"/>
              <p:nvPr/>
            </p:nvSpPr>
            <p:spPr>
              <a:xfrm>
                <a:off x="838200" y="5467577"/>
                <a:ext cx="43767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</a:t>
                </a:r>
                <a:r>
                  <a:rPr lang="en-US" b="0" dirty="0">
                    <a:latin typeface="Cambria Math" panose="02040503050406030204" pitchFamily="18" charset="0"/>
                  </a:rPr>
                  <a:t>m: Compressive Memory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Compression Operator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715E396-45A8-4BFA-99CA-E4824557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577"/>
                <a:ext cx="4376716" cy="646331"/>
              </a:xfrm>
              <a:prstGeom prst="rect">
                <a:avLst/>
              </a:prstGeom>
              <a:blipFill>
                <a:blip r:embed="rId3"/>
                <a:stretch>
                  <a:fillRect l="-1255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84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8D1F7-A3F6-4208-98A5-3C0AA5E4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1267B-493E-4EE8-8B3C-FC251E27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choices of </a:t>
            </a:r>
            <a:r>
              <a:rPr lang="en-US" b="1" dirty="0"/>
              <a:t>Compression Functions fc</a:t>
            </a:r>
            <a:endParaRPr lang="en-US" dirty="0"/>
          </a:p>
          <a:p>
            <a:r>
              <a:rPr lang="en-US" b="1" dirty="0"/>
              <a:t>Max/Mean Pooling:</a:t>
            </a:r>
            <a:r>
              <a:rPr lang="en-US" dirty="0"/>
              <a:t> where the kernel and stride is set to the compression rate c</a:t>
            </a:r>
          </a:p>
          <a:p>
            <a:r>
              <a:rPr lang="en-US" b="1" dirty="0"/>
              <a:t>1D convolution:</a:t>
            </a:r>
            <a:r>
              <a:rPr lang="en-US" dirty="0"/>
              <a:t> With kernel &amp; stride set to c, need to be optimized</a:t>
            </a:r>
          </a:p>
          <a:p>
            <a:r>
              <a:rPr lang="en-US" b="1" dirty="0"/>
              <a:t>Dilated Convolutions: </a:t>
            </a:r>
            <a:r>
              <a:rPr lang="en-US" dirty="0"/>
              <a:t>need to be optimized</a:t>
            </a:r>
            <a:endParaRPr lang="en-US" b="1" dirty="0"/>
          </a:p>
          <a:p>
            <a:r>
              <a:rPr lang="en-US" b="1" dirty="0"/>
              <a:t>Most-Used:</a:t>
            </a:r>
            <a:r>
              <a:rPr lang="en-US" dirty="0"/>
              <a:t> where the memories are sorted by their average attention (usage) and the most-used are preserved.</a:t>
            </a:r>
          </a:p>
        </p:txBody>
      </p:sp>
    </p:spTree>
    <p:extLst>
      <p:ext uri="{BB962C8B-B14F-4D97-AF65-F5344CB8AC3E}">
        <p14:creationId xmlns:p14="http://schemas.microsoft.com/office/powerpoint/2010/main" val="188645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8D1F7-A3F6-4208-98A5-3C0AA5E4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1267B-493E-4EE8-8B3C-FC251E27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choices of </a:t>
            </a:r>
            <a:r>
              <a:rPr lang="en-US" b="1" dirty="0"/>
              <a:t>Compression Loss</a:t>
            </a:r>
          </a:p>
          <a:p>
            <a:r>
              <a:rPr lang="en-US" b="1" dirty="0"/>
              <a:t>BPTT: </a:t>
            </a:r>
            <a:r>
              <a:rPr lang="en-US" dirty="0"/>
              <a:t>Backpropagating through time over unroll, but cost time</a:t>
            </a:r>
          </a:p>
          <a:p>
            <a:r>
              <a:rPr lang="en-US" b="1" dirty="0"/>
              <a:t>Auto-Encoding Loss: </a:t>
            </a:r>
            <a:r>
              <a:rPr lang="en-US" dirty="0"/>
              <a:t>Reconstruct old memory from compressed memory, attempt to retain all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Attention Reconstruction</a:t>
            </a:r>
            <a:r>
              <a:rPr lang="en-US" dirty="0"/>
              <a:t>: Next Page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5C539A-A049-4502-9CF0-60C42F70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3" y="3747281"/>
            <a:ext cx="5188002" cy="3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7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A58E-9883-4006-818A-10345ADC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dirty="0"/>
              <a:t>Main Idea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7BE99D-19E7-40AE-956E-FD1516B9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380"/>
            <a:ext cx="8661845" cy="27052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C1909C4-BE7E-4132-AB8A-20AF08C0733A}"/>
              </a:ext>
            </a:extLst>
          </p:cNvPr>
          <p:cNvSpPr txBox="1"/>
          <p:nvPr/>
        </p:nvSpPr>
        <p:spPr>
          <a:xfrm>
            <a:off x="838199" y="1570182"/>
            <a:ext cx="477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Attention Reconstruction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302C30-A13E-42C2-9C9E-E7E377D2E4A0}"/>
              </a:ext>
            </a:extLst>
          </p:cNvPr>
          <p:cNvSpPr txBox="1"/>
          <p:nvPr/>
        </p:nvSpPr>
        <p:spPr>
          <a:xfrm>
            <a:off x="838198" y="4826153"/>
            <a:ext cx="942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we found that </a:t>
            </a:r>
            <a:r>
              <a:rPr lang="en-US" sz="2400" b="1" dirty="0"/>
              <a:t>Attention Reconstruction</a:t>
            </a:r>
            <a:r>
              <a:rPr lang="en-US" sz="2400" dirty="0"/>
              <a:t> works </a:t>
            </a:r>
            <a:r>
              <a:rPr lang="en-US" sz="2400" b="1" dirty="0"/>
              <a:t>Best</a:t>
            </a:r>
            <a:r>
              <a:rPr lang="en-US" sz="2400" dirty="0"/>
              <a:t> through 3 choice.</a:t>
            </a:r>
          </a:p>
        </p:txBody>
      </p:sp>
    </p:spTree>
    <p:extLst>
      <p:ext uri="{BB962C8B-B14F-4D97-AF65-F5344CB8AC3E}">
        <p14:creationId xmlns:p14="http://schemas.microsoft.com/office/powerpoint/2010/main" val="191322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A58E-9883-4006-818A-10345ADC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1909C4-BE7E-4132-AB8A-20AF08C0733A}"/>
              </a:ext>
            </a:extLst>
          </p:cNvPr>
          <p:cNvSpPr txBox="1"/>
          <p:nvPr/>
        </p:nvSpPr>
        <p:spPr>
          <a:xfrm>
            <a:off x="838199" y="1570182"/>
            <a:ext cx="8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Book-Level</a:t>
            </a:r>
            <a:r>
              <a:rPr lang="en-US" sz="2400" dirty="0"/>
              <a:t> language modelling benchmark: </a:t>
            </a:r>
            <a:r>
              <a:rPr lang="en-US" sz="2400" b="1" dirty="0"/>
              <a:t>PG-19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0E1C8DC-8DC4-43B1-872C-863F8953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15" y="2169246"/>
            <a:ext cx="10515600" cy="4351338"/>
          </a:xfrm>
        </p:spPr>
        <p:txBody>
          <a:bodyPr/>
          <a:lstStyle/>
          <a:p>
            <a:r>
              <a:rPr lang="en-US" dirty="0"/>
              <a:t>Release a new dataset: PG-19</a:t>
            </a:r>
          </a:p>
          <a:p>
            <a:r>
              <a:rPr lang="en-US" dirty="0"/>
              <a:t>Using text from books published over 100 years</a:t>
            </a:r>
          </a:p>
          <a:p>
            <a:r>
              <a:rPr lang="en-US" dirty="0"/>
              <a:t>Contains 28752 books, 11GB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9653F3-64A0-421A-8FE9-96DB2975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49886"/>
            <a:ext cx="9474687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A58E-9883-4006-818A-10345ADC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dirty="0"/>
              <a:t>Experiments &amp; Evaluation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8437C84-C78B-4FF6-91D1-79E3B295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ENWIK8</a:t>
            </a:r>
          </a:p>
          <a:p>
            <a:r>
              <a:rPr lang="en-US" dirty="0"/>
              <a:t>PG-19</a:t>
            </a:r>
          </a:p>
          <a:p>
            <a:r>
              <a:rPr lang="en-US" dirty="0"/>
              <a:t>WIKITEXT-103</a:t>
            </a:r>
          </a:p>
          <a:p>
            <a:r>
              <a:rPr lang="en-US" dirty="0"/>
              <a:t>Compressibility Of Layers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Optimization Schedule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9611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PG-19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945615" y="4033392"/>
            <a:ext cx="10116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Training: </a:t>
            </a:r>
          </a:p>
          <a:p>
            <a:r>
              <a:rPr lang="en-US" sz="2400" b="1" dirty="0"/>
              <a:t>Transformer XL</a:t>
            </a:r>
            <a:r>
              <a:rPr lang="en-US" sz="2400" dirty="0"/>
              <a:t>: 36 layers, window size 512, attention window 1024, </a:t>
            </a:r>
          </a:p>
          <a:p>
            <a:r>
              <a:rPr lang="en-US" sz="2400" b="1" dirty="0"/>
              <a:t>Compressive Transformer</a:t>
            </a:r>
            <a:r>
              <a:rPr lang="en-US" sz="2400" dirty="0"/>
              <a:t>: 36 layers, window size 512, memory size 512, compressive memory 512, C = 2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4"/>
                </a:solidFill>
              </a:rPr>
              <a:t>About improve 7.4%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CA2253-0FD1-4B2D-9650-3EC75336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514"/>
            <a:ext cx="6629400" cy="213716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BBC55A1-6BFF-4ADF-9846-A5613BF87704}"/>
              </a:ext>
            </a:extLst>
          </p:cNvPr>
          <p:cNvSpPr/>
          <p:nvPr/>
        </p:nvSpPr>
        <p:spPr>
          <a:xfrm>
            <a:off x="5363918" y="3031701"/>
            <a:ext cx="1890322" cy="397299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1294" cy="1325563"/>
          </a:xfrm>
        </p:spPr>
        <p:txBody>
          <a:bodyPr/>
          <a:lstStyle/>
          <a:p>
            <a:r>
              <a:rPr lang="en-US" dirty="0"/>
              <a:t>Experiment: Compression approaches on Enwik8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F8B493-7547-43A2-866A-158DCDA8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265"/>
            <a:ext cx="7455568" cy="38193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0FCDAE-E760-41C4-AB3F-2CD7B8E57BB7}"/>
              </a:ext>
            </a:extLst>
          </p:cNvPr>
          <p:cNvSpPr txBox="1"/>
          <p:nvPr/>
        </p:nvSpPr>
        <p:spPr>
          <a:xfrm flipH="1">
            <a:off x="7976534" y="2525002"/>
            <a:ext cx="4022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Sweep over compression rate of 2, 3, 4</a:t>
            </a:r>
          </a:p>
          <a:p>
            <a:endParaRPr lang="en-US" altLang="zh-TW" sz="2400" dirty="0"/>
          </a:p>
          <a:p>
            <a:r>
              <a:rPr lang="en-US" altLang="zh-TW" sz="2400" b="1" dirty="0">
                <a:solidFill>
                  <a:schemeClr val="accent4"/>
                </a:solidFill>
              </a:rPr>
              <a:t>Attention Reconstruction works best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33345F7-1AAA-4A97-9E18-C3AD613B3481}"/>
              </a:ext>
            </a:extLst>
          </p:cNvPr>
          <p:cNvSpPr/>
          <p:nvPr/>
        </p:nvSpPr>
        <p:spPr>
          <a:xfrm>
            <a:off x="4618182" y="4802910"/>
            <a:ext cx="3278909" cy="400826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WIKITEXT-103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6946232" y="1825625"/>
            <a:ext cx="5053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Training:  </a:t>
            </a:r>
          </a:p>
          <a:p>
            <a:r>
              <a:rPr lang="en-US" sz="2400" b="1" dirty="0"/>
              <a:t>Compressive Transformer</a:t>
            </a:r>
            <a:r>
              <a:rPr lang="en-US" sz="2400" dirty="0"/>
              <a:t>: memory size 500, compressive memory 1500, C = 4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55F6C8-EF59-4CC2-81D3-A9254862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6" y="1983327"/>
            <a:ext cx="6585113" cy="38395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1322E5-86B5-4597-9C72-346429B6261F}"/>
              </a:ext>
            </a:extLst>
          </p:cNvPr>
          <p:cNvSpPr txBox="1"/>
          <p:nvPr/>
        </p:nvSpPr>
        <p:spPr>
          <a:xfrm flipH="1">
            <a:off x="6992413" y="4124099"/>
            <a:ext cx="457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5%  higher probability on correct </a:t>
            </a:r>
            <a:r>
              <a:rPr lang="en-US" sz="2400" dirty="0"/>
              <a:t>word than the prior </a:t>
            </a:r>
            <a:r>
              <a:rPr lang="en-US" sz="2400" dirty="0" err="1"/>
              <a:t>SotA</a:t>
            </a:r>
            <a:r>
              <a:rPr lang="en-US" sz="2400" dirty="0"/>
              <a:t> Transformer XL.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EE285A1-F4A1-441B-BE62-5978C4C5F1EF}"/>
              </a:ext>
            </a:extLst>
          </p:cNvPr>
          <p:cNvSpPr/>
          <p:nvPr/>
        </p:nvSpPr>
        <p:spPr>
          <a:xfrm>
            <a:off x="6003636" y="5126181"/>
            <a:ext cx="637309" cy="60036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WIKITEXT-103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945615" y="4033392"/>
            <a:ext cx="10116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Training:  </a:t>
            </a:r>
          </a:p>
          <a:p>
            <a:r>
              <a:rPr lang="en-US" sz="2400" b="1" dirty="0"/>
              <a:t>Compressive Transformer</a:t>
            </a:r>
            <a:r>
              <a:rPr lang="en-US" sz="2400" dirty="0"/>
              <a:t>: memory size 500, compressive memory 1500, C = 4</a:t>
            </a:r>
          </a:p>
          <a:p>
            <a:endParaRPr lang="en-US" sz="2400" dirty="0"/>
          </a:p>
          <a:p>
            <a:r>
              <a:rPr lang="en-US" sz="2400" dirty="0"/>
              <a:t>Obtains a much larger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improvement of ≈ 20% for infrequent words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6BFAC1-2EAB-4296-B0D3-0C9387DC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15" y="1475689"/>
            <a:ext cx="10408185" cy="235597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BBC55A1-6BFF-4ADF-9846-A5613BF87704}"/>
              </a:ext>
            </a:extLst>
          </p:cNvPr>
          <p:cNvSpPr/>
          <p:nvPr/>
        </p:nvSpPr>
        <p:spPr>
          <a:xfrm>
            <a:off x="7373566" y="1475689"/>
            <a:ext cx="3035030" cy="2355971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dirty="0"/>
              <a:t>Transformers need large memory to store previous experience and compute the longer attention.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dirty="0"/>
              <a:t>Hard to approach </a:t>
            </a:r>
            <a:r>
              <a:rPr lang="en-US" b="1" dirty="0"/>
              <a:t>long and sparse attention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altLang="zh-TW" dirty="0"/>
              <a:t>How about we </a:t>
            </a:r>
            <a:r>
              <a:rPr lang="en-US" altLang="zh-TW" b="1" dirty="0"/>
              <a:t>compress the old memory and only retain the most important information</a:t>
            </a:r>
            <a:r>
              <a:rPr lang="en-US" altLang="zh-TW" dirty="0"/>
              <a:t>?</a:t>
            </a:r>
            <a:endParaRPr lang="en-US" dirty="0"/>
          </a:p>
          <a:p>
            <a:pPr marL="342900">
              <a:spcBef>
                <a:spcPts val="0"/>
              </a:spcBef>
              <a:buSzPts val="3200"/>
            </a:pPr>
            <a:endParaRPr lang="en-US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ENWIK8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082B51-1A2B-4893-9D46-8334FAD3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0" y="1515141"/>
            <a:ext cx="6382078" cy="49723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6946232" y="1825625"/>
            <a:ext cx="50532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Training: </a:t>
            </a:r>
          </a:p>
          <a:p>
            <a:r>
              <a:rPr lang="en-US" sz="2400" b="1" dirty="0"/>
              <a:t>Transformer XL</a:t>
            </a:r>
            <a:r>
              <a:rPr lang="en-US" sz="2400" dirty="0"/>
              <a:t>: 24 layers, window size 768, memory size 2304, </a:t>
            </a:r>
          </a:p>
          <a:p>
            <a:r>
              <a:rPr lang="en-US" sz="2400" b="1" dirty="0"/>
              <a:t>Compressive Transformer</a:t>
            </a:r>
            <a:r>
              <a:rPr lang="en-US" sz="2400" dirty="0"/>
              <a:t>: 24 layers, window size 768, memory size 768, compressive memory 1152, C = 3</a:t>
            </a:r>
          </a:p>
          <a:p>
            <a:endParaRPr lang="en-US" sz="2400" dirty="0"/>
          </a:p>
          <a:p>
            <a:r>
              <a:rPr lang="en-US" sz="2400" dirty="0"/>
              <a:t>During Evaluation:</a:t>
            </a:r>
          </a:p>
          <a:p>
            <a:r>
              <a:rPr lang="en-US" sz="2400" b="1" dirty="0"/>
              <a:t>Transformer XL</a:t>
            </a:r>
            <a:r>
              <a:rPr lang="en-US" sz="2400" dirty="0"/>
              <a:t>: memory size 4096</a:t>
            </a:r>
          </a:p>
          <a:p>
            <a:r>
              <a:rPr lang="en-US" sz="2400" b="1" dirty="0"/>
              <a:t>Compressive Transformer</a:t>
            </a:r>
            <a:r>
              <a:rPr lang="en-US" sz="2400" dirty="0"/>
              <a:t>: memory size , compressive memory size 3072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390F99C-2C85-4F47-9081-B9FCFD12A785}"/>
              </a:ext>
            </a:extLst>
          </p:cNvPr>
          <p:cNvSpPr/>
          <p:nvPr/>
        </p:nvSpPr>
        <p:spPr>
          <a:xfrm>
            <a:off x="5576729" y="5577762"/>
            <a:ext cx="1151598" cy="80569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2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Attention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1037616" y="5512966"/>
            <a:ext cx="1115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shows an </a:t>
            </a:r>
            <a:r>
              <a:rPr lang="en-US" sz="2800" b="1" dirty="0">
                <a:solidFill>
                  <a:schemeClr val="accent4"/>
                </a:solidFill>
              </a:rPr>
              <a:t>increase in the activations </a:t>
            </a:r>
            <a:r>
              <a:rPr lang="en-US" sz="2800" dirty="0"/>
              <a:t>stored in compressed memory.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1BA663-54FA-4579-87D6-14E8038CD954}"/>
              </a:ext>
            </a:extLst>
          </p:cNvPr>
          <p:cNvSpPr/>
          <p:nvPr/>
        </p:nvSpPr>
        <p:spPr>
          <a:xfrm>
            <a:off x="8977657" y="1720840"/>
            <a:ext cx="26199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average the attention weight over a sample of 20, 000 sequences from a trained model on Enwik8 and separate the attention into eighteen buckets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20E9E0-6DC6-4EB4-9D62-43FF7D86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6503"/>
            <a:ext cx="7781088" cy="4157097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995A03F9-01D1-42BB-ADF3-CB25027794F7}"/>
              </a:ext>
            </a:extLst>
          </p:cNvPr>
          <p:cNvSpPr/>
          <p:nvPr/>
        </p:nvSpPr>
        <p:spPr>
          <a:xfrm>
            <a:off x="2013528" y="3195782"/>
            <a:ext cx="2142836" cy="1272808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38E62-28B6-4B54-948C-E8E1CF54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Optimization Schedule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223A0-1216-4A68-BD4C-853E88AC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45260-CE8F-454B-BA5D-161D8242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5" y="1690688"/>
            <a:ext cx="7479375" cy="40090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9CA20D-0AFA-4BAB-9DC2-B30ECA37373D}"/>
              </a:ext>
            </a:extLst>
          </p:cNvPr>
          <p:cNvSpPr txBox="1"/>
          <p:nvPr/>
        </p:nvSpPr>
        <p:spPr>
          <a:xfrm>
            <a:off x="7943146" y="1536174"/>
            <a:ext cx="39390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observation that when the </a:t>
            </a:r>
            <a:r>
              <a:rPr lang="en-US" sz="2400" b="1" dirty="0">
                <a:solidFill>
                  <a:schemeClr val="accent4"/>
                </a:solidFill>
              </a:rPr>
              <a:t>learning rate is tuned to be much smaller, performance degrades drastically</a:t>
            </a:r>
          </a:p>
          <a:p>
            <a:endParaRPr lang="en-US" sz="2400" dirty="0"/>
          </a:p>
          <a:p>
            <a:r>
              <a:rPr lang="en-US" sz="2400" dirty="0"/>
              <a:t>propose reducing the frequency of optimization updates during training(increases the effective batch size)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C2A1781-3B71-4CB1-A989-998582223DBD}"/>
              </a:ext>
            </a:extLst>
          </p:cNvPr>
          <p:cNvSpPr/>
          <p:nvPr/>
        </p:nvSpPr>
        <p:spPr>
          <a:xfrm>
            <a:off x="6732300" y="2564472"/>
            <a:ext cx="1056850" cy="1729056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Speech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6906999" y="1132897"/>
            <a:ext cx="52203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the model on 24.6 hours of 24kHz North American speech data. </a:t>
            </a:r>
          </a:p>
          <a:p>
            <a:r>
              <a:rPr lang="en-US" sz="2400" dirty="0"/>
              <a:t>Chunk the sequences into windows of size 3840, roughly 80ms of audio</a:t>
            </a:r>
          </a:p>
          <a:p>
            <a:endParaRPr lang="en-US" sz="2400" dirty="0"/>
          </a:p>
          <a:p>
            <a:r>
              <a:rPr lang="en-US" sz="2400" dirty="0"/>
              <a:t>During Training: </a:t>
            </a:r>
          </a:p>
          <a:p>
            <a:r>
              <a:rPr lang="en-US" sz="2400" b="1" dirty="0"/>
              <a:t>Transformer XL</a:t>
            </a:r>
            <a:r>
              <a:rPr lang="en-US" sz="2400" dirty="0"/>
              <a:t>: 20 layers, window size 768, memory size 1568 </a:t>
            </a:r>
          </a:p>
          <a:p>
            <a:r>
              <a:rPr lang="en-US" sz="2400" b="1" dirty="0"/>
              <a:t>Compressive Transformer</a:t>
            </a:r>
            <a:r>
              <a:rPr lang="en-US" sz="2400" dirty="0"/>
              <a:t>: 20 layers, window size 768, memory size 768, compressive memory 768, C = 4</a:t>
            </a:r>
          </a:p>
          <a:p>
            <a:r>
              <a:rPr lang="en-US" sz="2400" dirty="0"/>
              <a:t>(But not full convergence, should be better)</a:t>
            </a:r>
          </a:p>
          <a:p>
            <a:r>
              <a:rPr lang="en-US" sz="2400" b="1" dirty="0" err="1"/>
              <a:t>WaveNet</a:t>
            </a:r>
            <a:r>
              <a:rPr lang="en-US" sz="2400" dirty="0"/>
              <a:t>: 30 layers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9E1EF5-CA5B-4C5D-A4F7-DCBD4C45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061868"/>
            <a:ext cx="6454419" cy="32582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1D16730-FD74-4E94-A05B-2BAC5EF7346A}"/>
              </a:ext>
            </a:extLst>
          </p:cNvPr>
          <p:cNvSpPr txBox="1"/>
          <p:nvPr/>
        </p:nvSpPr>
        <p:spPr>
          <a:xfrm flipH="1">
            <a:off x="580250" y="5443328"/>
            <a:ext cx="617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Compressive transformer is </a:t>
            </a:r>
            <a:r>
              <a:rPr lang="en-US" sz="2800" b="1" dirty="0">
                <a:solidFill>
                  <a:schemeClr val="accent4"/>
                </a:solidFill>
              </a:rPr>
              <a:t>Better</a:t>
            </a:r>
            <a:r>
              <a:rPr lang="en-US" sz="2800" dirty="0"/>
              <a:t> than </a:t>
            </a:r>
            <a:r>
              <a:rPr lang="en-US" sz="2800" dirty="0" err="1"/>
              <a:t>WaveNet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27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85D-E4B7-4D92-BBEC-9F165586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Reinforcement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3B9F-C29D-4B0D-A4DC-3EDAFF7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5F376-D7CF-4D46-B611-122D8830CDCF}"/>
              </a:ext>
            </a:extLst>
          </p:cNvPr>
          <p:cNvSpPr txBox="1"/>
          <p:nvPr/>
        </p:nvSpPr>
        <p:spPr>
          <a:xfrm flipH="1">
            <a:off x="6906999" y="2108468"/>
            <a:ext cx="5220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 an LSTM to Compressive Transformer in the IMPALA.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Task: DMLab-30 </a:t>
            </a:r>
            <a:r>
              <a:rPr lang="en-US" sz="2400" dirty="0"/>
              <a:t>rooms select nonmatching object</a:t>
            </a:r>
          </a:p>
          <a:p>
            <a:endParaRPr lang="en-US" sz="2400" dirty="0"/>
          </a:p>
          <a:p>
            <a:r>
              <a:rPr lang="en-US" sz="2400" dirty="0"/>
              <a:t>Compressive transformer is able to </a:t>
            </a:r>
            <a:r>
              <a:rPr lang="en-US" sz="2400" dirty="0">
                <a:solidFill>
                  <a:schemeClr val="accent4"/>
                </a:solidFill>
              </a:rPr>
              <a:t>solve the task to </a:t>
            </a:r>
            <a:r>
              <a:rPr lang="en-US" sz="2400" b="1" dirty="0">
                <a:solidFill>
                  <a:schemeClr val="accent4"/>
                </a:solidFill>
              </a:rPr>
              <a:t>Human-Level</a:t>
            </a:r>
            <a:r>
              <a:rPr lang="en-US" sz="2400" dirty="0"/>
              <a:t> but the model with </a:t>
            </a:r>
            <a:r>
              <a:rPr lang="en-US" sz="2400" b="1" dirty="0">
                <a:solidFill>
                  <a:schemeClr val="accent4"/>
                </a:solidFill>
              </a:rPr>
              <a:t>compression rate 1 is unable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E3494F-0AB1-4290-B9FD-661CCB60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6" y="2261965"/>
            <a:ext cx="6622023" cy="34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4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225D1-FD93-4841-9902-CCB98F5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E65FF-7507-41C6-A8D7-1776843D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a simpler approach to dynamic or sparse attention — which often requires custom kernels to make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0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1C1E2-318C-4C80-8F53-B7D84217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D527F-9C47-4FFF-911A-81CDE57D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XL (Transformer-XL: Attentive Language Models Beyond a Fixed-Length Context )</a:t>
            </a:r>
          </a:p>
          <a:p>
            <a:r>
              <a:rPr lang="en-US" dirty="0"/>
              <a:t>Segment-Level Recurrence</a:t>
            </a:r>
          </a:p>
          <a:p>
            <a:r>
              <a:rPr lang="en-US" dirty="0"/>
              <a:t>Relative Positional Encodings</a:t>
            </a:r>
          </a:p>
        </p:txBody>
      </p:sp>
    </p:spTree>
    <p:extLst>
      <p:ext uri="{BB962C8B-B14F-4D97-AF65-F5344CB8AC3E}">
        <p14:creationId xmlns:p14="http://schemas.microsoft.com/office/powerpoint/2010/main" val="15917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2.bp.blogspot.com/--MRVzjIXx5I/XFCm-nmEDcI/AAAAAAAADuM/HoS7BQOmvrQyk833pMVHlEbdq_s_mXT2QCLcBGAs/s1600/GIF2.gif">
            <a:extLst>
              <a:ext uri="{FF2B5EF4-FFF2-40B4-BE49-F238E27FC236}">
                <a16:creationId xmlns:a16="http://schemas.microsoft.com/office/drawing/2014/main" id="{51967318-6FFE-4E6F-B307-3527A2B5D1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830180"/>
            <a:ext cx="850392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282DE2C-5BD6-4372-925D-EAC162D3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48DD8-31E8-4393-928E-EE17EDE9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7920" cy="3841016"/>
          </a:xfrm>
        </p:spPr>
        <p:txBody>
          <a:bodyPr/>
          <a:lstStyle/>
          <a:p>
            <a:r>
              <a:rPr lang="en-US" dirty="0"/>
              <a:t>Segment-Level Recurrence</a:t>
            </a:r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B2C647-2C6F-464A-9107-57CE19791FE0}"/>
              </a:ext>
            </a:extLst>
          </p:cNvPr>
          <p:cNvSpPr txBox="1"/>
          <p:nvPr/>
        </p:nvSpPr>
        <p:spPr>
          <a:xfrm>
            <a:off x="1630680" y="5666641"/>
            <a:ext cx="893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hidden layer caches the previous state of itself and concatenate to the previous segment.</a:t>
            </a:r>
          </a:p>
        </p:txBody>
      </p:sp>
    </p:spTree>
    <p:extLst>
      <p:ext uri="{BB962C8B-B14F-4D97-AF65-F5344CB8AC3E}">
        <p14:creationId xmlns:p14="http://schemas.microsoft.com/office/powerpoint/2010/main" val="180387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2DE2C-5BD6-4372-925D-EAC162D3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48DD8-31E8-4393-928E-EE17EDE9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Segment-Level Recurrence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86A27C-D226-4312-A0EE-AF995D94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08" y="2839731"/>
            <a:ext cx="8590764" cy="18681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9C2B3E5-8DFF-4DFA-A82F-19DE025BD05A}"/>
              </a:ext>
            </a:extLst>
          </p:cNvPr>
          <p:cNvSpPr txBox="1"/>
          <p:nvPr/>
        </p:nvSpPr>
        <p:spPr>
          <a:xfrm>
            <a:off x="625929" y="4707473"/>
            <a:ext cx="11396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: Consecutive segments of length L</a:t>
            </a:r>
          </a:p>
          <a:p>
            <a:r>
              <a:rPr lang="en-US" sz="2800" dirty="0"/>
              <a:t>                     : n-</a:t>
            </a:r>
            <a:r>
              <a:rPr lang="en-US" sz="2800" dirty="0" err="1"/>
              <a:t>th</a:t>
            </a:r>
            <a:r>
              <a:rPr lang="en-US" sz="2800" dirty="0"/>
              <a:t> Hidden layer for </a:t>
            </a:r>
            <a:r>
              <a:rPr lang="el-GR" sz="2800" dirty="0"/>
              <a:t>τ –</a:t>
            </a:r>
            <a:r>
              <a:rPr lang="en-US" sz="2800" dirty="0" err="1"/>
              <a:t>th</a:t>
            </a:r>
            <a:r>
              <a:rPr lang="en-US" sz="2800" dirty="0"/>
              <a:t> segment, d is the hidden dimension</a:t>
            </a:r>
          </a:p>
          <a:p>
            <a:r>
              <a:rPr lang="en-US" sz="2800" dirty="0"/>
              <a:t>SG() : Function for Stop Gradient</a:t>
            </a:r>
          </a:p>
          <a:p>
            <a:r>
              <a:rPr lang="en-US" sz="2800" dirty="0"/>
              <a:t>               : The operator denotes the concatenation of two hidden segments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B12CFB-61DE-47E3-8B9D-E0CD5D07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6" y="5243646"/>
            <a:ext cx="1689187" cy="4127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D838FC-BAC1-4AA5-B04E-96CCCE7C5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9" y="6100256"/>
            <a:ext cx="1225613" cy="3746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5F2802-793A-4BEF-844D-8771DCAA9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707" y="2322294"/>
            <a:ext cx="4955120" cy="51743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F8A3AD-878B-4169-B2C1-A4742294D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59" y="4865378"/>
            <a:ext cx="756142" cy="2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EF1E5-28F8-4F5D-8549-D7CE420E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28" name="Picture 4" descr="https://4.bp.blogspot.com/-Do42uKiMvKg/XFCns7oXi5I/AAAAAAAADuc/ZS-p1XHZUNo3K9wv6nRG5AmdEK7mJsrugCLcBGAs/s1600/xl-eval.gif">
            <a:extLst>
              <a:ext uri="{FF2B5EF4-FFF2-40B4-BE49-F238E27FC236}">
                <a16:creationId xmlns:a16="http://schemas.microsoft.com/office/drawing/2014/main" id="{E931E399-47D3-47C5-9A1E-E176477996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6848"/>
            <a:ext cx="9877424" cy="49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86D8D-8683-4B03-A9A4-C6CE61D7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159AC-510F-41B1-AEDB-0FD4D237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cheaper way to increase the attention size?</a:t>
            </a:r>
          </a:p>
        </p:txBody>
      </p:sp>
    </p:spTree>
    <p:extLst>
      <p:ext uri="{BB962C8B-B14F-4D97-AF65-F5344CB8AC3E}">
        <p14:creationId xmlns:p14="http://schemas.microsoft.com/office/powerpoint/2010/main" val="2133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225D1-FD93-4841-9902-CCB98F5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E65FF-7507-41C6-A8D7-1776843D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  <a:p>
            <a:r>
              <a:rPr lang="en-US" dirty="0"/>
              <a:t>Experiments &amp;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531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5A0EB-46CE-463E-B213-9CB586E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AFD49-325C-4976-8DDD-8F8866DD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Compressive Memory</a:t>
            </a:r>
          </a:p>
          <a:p>
            <a:r>
              <a:rPr lang="en-US" dirty="0"/>
              <a:t>Based on transformer XL, Compress old memories, and store them in an additional compressed memory. In this example </a:t>
            </a:r>
            <a:r>
              <a:rPr lang="en-US" sz="2000" dirty="0"/>
              <a:t>compression ratio C = 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Figure 3. Compressive Transformer: a long-range sequence attentive sequence model which characterises the past with a granular short-term memory with a coarse compressed memory.">
            <a:extLst>
              <a:ext uri="{FF2B5EF4-FFF2-40B4-BE49-F238E27FC236}">
                <a16:creationId xmlns:a16="http://schemas.microsoft.com/office/drawing/2014/main" id="{3A83D859-9F3B-4DBF-A3A7-CB3728BDAE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53" y="326293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8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919</Words>
  <Application>Microsoft Office PowerPoint</Application>
  <PresentationFormat>寬螢幕</PresentationFormat>
  <Paragraphs>128</Paragraphs>
  <Slides>25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Motivation</vt:lpstr>
      <vt:lpstr>Background</vt:lpstr>
      <vt:lpstr>Background</vt:lpstr>
      <vt:lpstr>Background</vt:lpstr>
      <vt:lpstr>Background</vt:lpstr>
      <vt:lpstr>Problem formulation</vt:lpstr>
      <vt:lpstr>Outline</vt:lpstr>
      <vt:lpstr>Main Idea</vt:lpstr>
      <vt:lpstr>Main Idea</vt:lpstr>
      <vt:lpstr>Main Idea</vt:lpstr>
      <vt:lpstr>Main Idea</vt:lpstr>
      <vt:lpstr>Main Idea</vt:lpstr>
      <vt:lpstr>Main Idea</vt:lpstr>
      <vt:lpstr>Experiments &amp; Evaluation</vt:lpstr>
      <vt:lpstr>Experiment: PG-19</vt:lpstr>
      <vt:lpstr>Experiment: Compression approaches on Enwik8</vt:lpstr>
      <vt:lpstr>Experiment: WIKITEXT-103</vt:lpstr>
      <vt:lpstr>Experiment: WIKITEXT-103</vt:lpstr>
      <vt:lpstr>Experiment: ENWIK8</vt:lpstr>
      <vt:lpstr>Experiment: Attention</vt:lpstr>
      <vt:lpstr>Experiment: Optimization Schedule</vt:lpstr>
      <vt:lpstr>Experiment: Speech</vt:lpstr>
      <vt:lpstr>Experiment: Reinforcement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聖諺 周</dc:creator>
  <cp:lastModifiedBy>聖諺 周</cp:lastModifiedBy>
  <cp:revision>111</cp:revision>
  <dcterms:created xsi:type="dcterms:W3CDTF">2020-05-09T09:23:55Z</dcterms:created>
  <dcterms:modified xsi:type="dcterms:W3CDTF">2020-05-15T08:03:09Z</dcterms:modified>
</cp:coreProperties>
</file>