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58" r:id="rId7"/>
    <p:sldId id="259" r:id="rId8"/>
    <p:sldId id="260" r:id="rId9"/>
    <p:sldId id="261" r:id="rId10"/>
    <p:sldId id="264" r:id="rId11"/>
    <p:sldId id="278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24" autoAdjust="0"/>
  </p:normalViewPr>
  <p:slideViewPr>
    <p:cSldViewPr snapToGrid="0"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8949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如果對環境有一些prior knowleage，可以對discriminator的input state apply一個function，比方說如果今天有一個環境state是x,y,z的座標，我知道task只需要在意x,y的座標，我就可以用一個function f把z的資訊蓋掉，那discriminator只能從x,y來分辨skill的話，agent在學skill的時候就不會在意z軸的資訊，因為z軸的資訊不會幫助他們和其他skill有差別。</a:t>
            </a:r>
            <a:endParaRPr/>
          </a:p>
        </p:txBody>
      </p:sp>
      <p:sp>
        <p:nvSpPr>
          <p:cNvPr id="227" name="Google Shape;22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人工去看</a:t>
            </a:r>
            <a:endParaRPr/>
          </a:p>
        </p:txBody>
      </p:sp>
      <p:sp>
        <p:nvSpPr>
          <p:cNvPr id="246" name="Google Shape;24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dirty="0"/>
              <a:t>Self-Supervised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dirty="0"/>
              <a:t>Predictive: auto-encoder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dirty="0"/>
              <a:t>Contrastive: an encoder too, predict similar</a:t>
            </a:r>
            <a:r>
              <a:rPr lang="en-US" altLang="zh-TW" baseline="0" dirty="0"/>
              <a:t>ity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here </a:t>
            </a:r>
            <a:r>
              <a:rPr lang="en-US" altLang="zh-TW" dirty="0">
                <a:sym typeface="Calibri"/>
              </a:rPr>
              <a:t>x+</a:t>
            </a:r>
            <a:r>
              <a:rPr lang="en-US" altLang="zh-TW" dirty="0"/>
              <a:t> is data point similar to x, referred to as a </a:t>
            </a:r>
            <a:r>
              <a:rPr lang="en-US" altLang="zh-TW" dirty="0">
                <a:sym typeface="Calibri"/>
              </a:rPr>
              <a:t>positive</a:t>
            </a:r>
            <a:r>
              <a:rPr lang="en-US" altLang="zh-TW" dirty="0"/>
              <a:t> sample. </a:t>
            </a:r>
            <a:r>
              <a:rPr lang="en-US" altLang="zh-TW" dirty="0">
                <a:sym typeface="Calibri"/>
              </a:rPr>
              <a:t>x-</a:t>
            </a:r>
            <a:r>
              <a:rPr lang="en-US" altLang="zh-TW" dirty="0"/>
              <a:t> is a data point dissimilar to </a:t>
            </a:r>
            <a:r>
              <a:rPr lang="en-US" altLang="zh-TW" dirty="0">
                <a:sym typeface="Calibri"/>
              </a:rPr>
              <a:t>x</a:t>
            </a:r>
            <a:r>
              <a:rPr lang="en-US" altLang="zh-TW" dirty="0"/>
              <a:t>, referred to as a </a:t>
            </a:r>
            <a:r>
              <a:rPr lang="en-US" altLang="zh-TW" dirty="0">
                <a:sym typeface="Calibri"/>
              </a:rPr>
              <a:t>negative</a:t>
            </a:r>
            <a:r>
              <a:rPr lang="en-US" altLang="zh-TW" dirty="0"/>
              <a:t> sample.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the </a:t>
            </a:r>
            <a:r>
              <a:rPr lang="en-US" altLang="zh-TW" dirty="0">
                <a:sym typeface="Calibri"/>
              </a:rPr>
              <a:t>score</a:t>
            </a:r>
            <a:r>
              <a:rPr lang="en-US" altLang="zh-TW" dirty="0"/>
              <a:t> function is a metric that measures the similarity between two features.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172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This is the familiar cross-entropy loss for an </a:t>
            </a:r>
            <a:r>
              <a:rPr lang="en-US" altLang="zh-TW" sz="1200" b="0" i="1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altLang="zh-TW" dirty="0"/>
              <a:t>-way </a:t>
            </a:r>
            <a:r>
              <a:rPr lang="en-US" altLang="zh-TW" dirty="0" err="1"/>
              <a:t>softmax</a:t>
            </a:r>
            <a:r>
              <a:rPr lang="en-US" altLang="zh-TW" dirty="0"/>
              <a:t> classifier, and commonly called the </a:t>
            </a:r>
            <a:r>
              <a:rPr lang="en-US" altLang="zh-TW" dirty="0" err="1"/>
              <a:t>InfoNCE</a:t>
            </a:r>
            <a:r>
              <a:rPr lang="en-US" altLang="zh-TW" dirty="0"/>
              <a:t> loss in the contrastive learning literature. 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9725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dirty="0"/>
              <a:t>CPC learns representations by encoding information that's shared across data points multiple time steps apart, discarding local information.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48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en-US" altLang="zh-TW" dirty="0"/>
              <a:t>Putting An End to </a:t>
            </a:r>
            <a:r>
              <a:rPr lang="en-US" altLang="zh-TW" dirty="0" err="1"/>
              <a:t>End-to-End:Gradient-Isolated</a:t>
            </a:r>
            <a:r>
              <a:rPr lang="en-US" altLang="zh-TW" dirty="0"/>
              <a:t> Learning of Representations</a:t>
            </a:r>
            <a:endParaRPr sz="3959"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1371600" y="4149080"/>
            <a:ext cx="6400800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altLang="zh-TW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NIPS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’19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Citation count: 2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393" y="5289106"/>
            <a:ext cx="4511214" cy="107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1" y="2576600"/>
            <a:ext cx="7814378" cy="3387320"/>
          </a:xfrm>
          <a:prstGeom prst="rect">
            <a:avLst/>
          </a:prstGeom>
        </p:spPr>
      </p:pic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Main idea</a:t>
            </a:r>
            <a:endParaRPr dirty="0"/>
          </a:p>
        </p:txBody>
      </p:sp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" name="Google Shape;129;p18"/>
          <p:cNvSpPr txBox="1">
            <a:spLocks/>
          </p:cNvSpPr>
          <p:nvPr/>
        </p:nvSpPr>
        <p:spPr>
          <a:xfrm>
            <a:off x="457200" y="1600201"/>
            <a:ext cx="8229600" cy="161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lnSpc>
                <a:spcPct val="90000"/>
              </a:lnSpc>
              <a:spcBef>
                <a:spcPts val="0"/>
              </a:spcBef>
              <a:buSzPts val="2960"/>
            </a:pPr>
            <a:r>
              <a:rPr lang="en-US" altLang="zh-TW" dirty="0"/>
              <a:t>Base on architecture of CPC, divide it by depth into a stack of some modules.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altLang="zh-TW" dirty="0"/>
              <a:t>Main idea(cont.)</a:t>
            </a:r>
            <a:endParaRPr dirty="0"/>
          </a:p>
        </p:txBody>
      </p:sp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29;p18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3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–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–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342900" lvl="0">
                  <a:lnSpc>
                    <a:spcPct val="90000"/>
                  </a:lnSpc>
                  <a:spcBef>
                    <a:spcPts val="0"/>
                  </a:spcBef>
                  <a:buSzPts val="2960"/>
                </a:pPr>
                <a:r>
                  <a:rPr lang="en-US" altLang="zh-TW" dirty="0"/>
                  <a:t>Train each module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TW" dirty="0"/>
                  <a:t> using the module-local NCE loss. (without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backpropagation</a:t>
                </a:r>
                <a:r>
                  <a:rPr lang="en-US" altLang="zh-TW" dirty="0"/>
                  <a:t>)</a:t>
                </a:r>
                <a:endParaRPr lang="en-US" altLang="zh-TW" sz="2590" dirty="0"/>
              </a:p>
            </p:txBody>
          </p:sp>
        </mc:Choice>
        <mc:Fallback xmlns="">
          <p:sp>
            <p:nvSpPr>
              <p:cNvPr id="7" name="Google Shape;129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l="-1556" t="-28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11" y="2576600"/>
            <a:ext cx="7814378" cy="338732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4673600" y="3068320"/>
            <a:ext cx="3647440" cy="2641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42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1892"/>
            <a:ext cx="9144000" cy="2623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r="53937"/>
          <a:stretch/>
        </p:blipFill>
        <p:spPr>
          <a:xfrm>
            <a:off x="0" y="4090076"/>
            <a:ext cx="4490151" cy="2797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845" y="5234312"/>
            <a:ext cx="865588" cy="412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92199" y="5763968"/>
            <a:ext cx="493470" cy="207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75097" y="6324531"/>
            <a:ext cx="396432" cy="13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55031" y="5986745"/>
            <a:ext cx="515119" cy="224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3779912" y="6543642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68544" y="3337665"/>
            <a:ext cx="102870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Experiment1 </a:t>
            </a:r>
            <a:endParaRPr/>
          </a:p>
        </p:txBody>
      </p:sp>
      <p:pic>
        <p:nvPicPr>
          <p:cNvPr id="213" name="Google Shape;213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304" y="3284984"/>
            <a:ext cx="8913392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Accelerating learning with policy initialization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Experiment2 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Are skills discovered by DIAYN useful for hierarchical RL?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Learn a meta-controller using learned skills compared to hierarchical RL</a:t>
            </a: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2714" y="4077072"/>
            <a:ext cx="5378572" cy="2368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Experiment3</a:t>
            </a:r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can DIAYN leverage prior knowledge about what skills will be useful?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Condition the discriminator on certain function of the observations</a:t>
            </a:r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99518"/>
            <a:ext cx="9144000" cy="2458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24128" y="3289376"/>
            <a:ext cx="2465975" cy="37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Experiment4</a:t>
            </a:r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Can we use learned skills to imitate an expert?</a:t>
            </a:r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492" y="3140968"/>
            <a:ext cx="7833017" cy="2985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19872" y="6187318"/>
            <a:ext cx="2366451" cy="33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Experiment5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skills does DIAYN learn?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https://sites.google.com/view/diayn/</a:t>
            </a:r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Experiment6</a:t>
            </a:r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does the distribution of skills change during training?</a:t>
            </a: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4666" y="2608897"/>
            <a:ext cx="4934669" cy="373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lnSpc>
                <a:spcPct val="80000"/>
              </a:lnSpc>
              <a:spcBef>
                <a:spcPts val="592"/>
              </a:spcBef>
              <a:buSzPts val="2960"/>
            </a:pPr>
            <a:r>
              <a:rPr lang="en-US" dirty="0"/>
              <a:t>Pro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altLang="zh-TW" dirty="0"/>
              <a:t>A novel approach, without end-to-end backpropagation</a:t>
            </a:r>
          </a:p>
          <a:p>
            <a:pPr marL="742950" lvl="1" indent="-28575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dirty="0"/>
              <a:t>Decrease memory requirement dramatically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dirty="0"/>
              <a:t>Con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altLang="zh-TW" dirty="0"/>
              <a:t>Lack of theory</a:t>
            </a:r>
          </a:p>
          <a:p>
            <a:pPr marL="742950" lvl="1" indent="-28575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dirty="0"/>
              <a:t>Performance overhead</a:t>
            </a:r>
            <a:endParaRPr dirty="0"/>
          </a:p>
        </p:txBody>
      </p:sp>
      <p:sp>
        <p:nvSpPr>
          <p:cNvPr id="265" name="Google Shape;265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Contrastive learning</a:t>
            </a:r>
          </a:p>
          <a:p>
            <a:pPr lvl="1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1666"/>
          <a:stretch/>
        </p:blipFill>
        <p:spPr>
          <a:xfrm>
            <a:off x="143209" y="2812426"/>
            <a:ext cx="8857581" cy="24333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版面配置區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/>
                  <a:t>Contrastive learning</a:t>
                </a:r>
              </a:p>
              <a:p>
                <a:pPr marL="571500" lvl="1" indent="0">
                  <a:buNone/>
                </a:pPr>
                <a:r>
                  <a:rPr lang="en-US" altLang="zh-TW" dirty="0"/>
                  <a:t>For any data point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dirty="0"/>
                  <a:t>contrastive methods aim to learn an encoder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/>
                  <a:t> such that:</a:t>
                </a:r>
              </a:p>
            </p:txBody>
          </p:sp>
        </mc:Choice>
        <mc:Fallback xmlns="">
          <p:sp>
            <p:nvSpPr>
              <p:cNvPr id="2" name="文字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79" y="3420368"/>
            <a:ext cx="7426242" cy="8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Contrastive learning</a:t>
            </a:r>
          </a:p>
          <a:p>
            <a:pPr marL="571500" lvl="1" indent="0">
              <a:buNone/>
            </a:pPr>
            <a:r>
              <a:rPr lang="en-US" altLang="zh-TW" dirty="0"/>
              <a:t>To optimize for this property, we can construct a </a:t>
            </a:r>
            <a:r>
              <a:rPr lang="en-US" altLang="zh-TW" dirty="0" err="1"/>
              <a:t>softmax</a:t>
            </a:r>
            <a:r>
              <a:rPr lang="en-US" altLang="zh-TW" dirty="0"/>
              <a:t> classifier.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087" y="3659644"/>
            <a:ext cx="6613826" cy="984545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3132164" y="5067190"/>
            <a:ext cx="4828029" cy="514801"/>
            <a:chOff x="1437807" y="5181600"/>
            <a:chExt cx="4828029" cy="51480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1718" y="5181600"/>
              <a:ext cx="4194118" cy="514801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1437807" y="5223556"/>
              <a:ext cx="6948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dirty="0">
                  <a:latin typeface="Calibri" panose="020F0502020204030204" pitchFamily="34" charset="0"/>
                  <a:cs typeface="Calibri" panose="020F0502020204030204" pitchFamily="34" charset="0"/>
                </a:rPr>
                <a:t>with </a:t>
              </a:r>
              <a:endParaRPr lang="zh-TW" altLang="en-US" sz="2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38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Contrastive Predictive Coding (CPC)</a:t>
            </a:r>
            <a:endParaRPr lang="nl-NL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46" y="2229232"/>
            <a:ext cx="7377907" cy="449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3200"/>
            </a:pPr>
            <a:r>
              <a:rPr lang="en-US" altLang="zh-TW" dirty="0"/>
              <a:t>End-to-end backpropagation creates a substantial memory overhead.</a:t>
            </a:r>
          </a:p>
          <a:p>
            <a:pPr marL="342900" lvl="0">
              <a:spcBef>
                <a:spcPts val="0"/>
              </a:spcBef>
              <a:buSzPts val="3200"/>
            </a:pPr>
            <a:r>
              <a:rPr lang="en-US" altLang="zh-TW" dirty="0"/>
              <a:t>End-to-end training does not allow to asynchronously optimize individual layers.</a:t>
            </a:r>
            <a:endParaRPr lang="en-US"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formulation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3200"/>
            </a:pPr>
            <a:r>
              <a:rPr lang="en-US" dirty="0"/>
              <a:t>Common tasks (such as image classification, speaker classification)</a:t>
            </a:r>
          </a:p>
          <a:p>
            <a:pPr marL="342900" lvl="0">
              <a:spcBef>
                <a:spcPts val="0"/>
              </a:spcBef>
              <a:buSzPts val="3200"/>
            </a:pPr>
            <a:endParaRPr lang="en-US" dirty="0"/>
          </a:p>
          <a:p>
            <a:pPr marL="800100" lvl="1">
              <a:spcBef>
                <a:spcPts val="0"/>
              </a:spcBef>
              <a:buSzPts val="3200"/>
            </a:pPr>
            <a:r>
              <a:rPr lang="en-US" dirty="0"/>
              <a:t>But </a:t>
            </a:r>
            <a:r>
              <a:rPr lang="en-US" dirty="0">
                <a:solidFill>
                  <a:schemeClr val="tx1"/>
                </a:solidFill>
              </a:rPr>
              <a:t>without </a:t>
            </a:r>
            <a:r>
              <a:rPr lang="en-US" altLang="zh-TW" dirty="0">
                <a:solidFill>
                  <a:schemeClr val="tx1"/>
                </a:solidFill>
              </a:rPr>
              <a:t>backpropagation</a:t>
            </a:r>
            <a:r>
              <a:rPr lang="en-US" altLang="zh-TW" dirty="0"/>
              <a:t>.</a:t>
            </a:r>
            <a:endParaRPr lang="en-US"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altLang="zh-TW" dirty="0">
                <a:solidFill>
                  <a:schemeClr val="tx1"/>
                </a:solidFill>
              </a:rPr>
              <a:t>Without backpropagation</a:t>
            </a:r>
            <a:r>
              <a:rPr lang="en-US" altLang="zh-TW" dirty="0"/>
              <a:t>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Main idea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Evaluation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451</Words>
  <Application>Microsoft Office PowerPoint</Application>
  <PresentationFormat>如螢幕大小 (4:3)</PresentationFormat>
  <Paragraphs>91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Calibri</vt:lpstr>
      <vt:lpstr>Cambria Math</vt:lpstr>
      <vt:lpstr>Wingdings</vt:lpstr>
      <vt:lpstr>Office 佈景主題</vt:lpstr>
      <vt:lpstr>Putting An End to End-to-End:Gradient-Isolated Learning of Representations</vt:lpstr>
      <vt:lpstr>Background</vt:lpstr>
      <vt:lpstr>Background</vt:lpstr>
      <vt:lpstr>Background</vt:lpstr>
      <vt:lpstr>Background</vt:lpstr>
      <vt:lpstr>Motivation</vt:lpstr>
      <vt:lpstr>Problem formulation</vt:lpstr>
      <vt:lpstr>Challenges</vt:lpstr>
      <vt:lpstr>Outline</vt:lpstr>
      <vt:lpstr>Main idea</vt:lpstr>
      <vt:lpstr>Main idea(cont.)</vt:lpstr>
      <vt:lpstr>Algorithm</vt:lpstr>
      <vt:lpstr>Experiment1 </vt:lpstr>
      <vt:lpstr>Experiment2 </vt:lpstr>
      <vt:lpstr>Experiment3</vt:lpstr>
      <vt:lpstr>Experiment4</vt:lpstr>
      <vt:lpstr>Experiment5</vt:lpstr>
      <vt:lpstr>Experiment6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An End to End-to-End:Gradient-Isolated Learning of Representations</dc:title>
  <cp:lastModifiedBy>聖諺 周</cp:lastModifiedBy>
  <cp:revision>102</cp:revision>
  <dcterms:modified xsi:type="dcterms:W3CDTF">2020-05-10T16:58:09Z</dcterms:modified>
</cp:coreProperties>
</file>