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8" r:id="rId4"/>
    <p:sldId id="277" r:id="rId5"/>
    <p:sldId id="260" r:id="rId6"/>
    <p:sldId id="270" r:id="rId7"/>
    <p:sldId id="271" r:id="rId8"/>
    <p:sldId id="272" r:id="rId9"/>
    <p:sldId id="259" r:id="rId10"/>
    <p:sldId id="261" r:id="rId11"/>
    <p:sldId id="269" r:id="rId12"/>
    <p:sldId id="257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73" r:id="rId21"/>
    <p:sldId id="275" r:id="rId22"/>
    <p:sldId id="274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04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09B6-1F7D-44E8-A796-E39912CAE9BD}" type="datetimeFigureOut">
              <a:rPr lang="zh-TW" altLang="en-US" smtClean="0"/>
              <a:t>2012/12/4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4F60-F9BF-428D-B7D6-0D42D39BB6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15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09B6-1F7D-44E8-A796-E39912CAE9BD}" type="datetimeFigureOut">
              <a:rPr lang="zh-TW" altLang="en-US" smtClean="0"/>
              <a:t>2012/12/4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4F60-F9BF-428D-B7D6-0D42D39BB6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12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09B6-1F7D-44E8-A796-E39912CAE9BD}" type="datetimeFigureOut">
              <a:rPr lang="zh-TW" altLang="en-US" smtClean="0"/>
              <a:t>2012/12/4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4F60-F9BF-428D-B7D6-0D42D39BB6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209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502920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920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Operating System Concepts – NTHU LSA Lab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57998-4E7B-43DC-B364-F983106FA86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239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09B6-1F7D-44E8-A796-E39912CAE9BD}" type="datetimeFigureOut">
              <a:rPr lang="zh-TW" altLang="en-US" smtClean="0"/>
              <a:t>2012/12/4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4F60-F9BF-428D-B7D6-0D42D39BB6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08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09B6-1F7D-44E8-A796-E39912CAE9BD}" type="datetimeFigureOut">
              <a:rPr lang="zh-TW" altLang="en-US" smtClean="0"/>
              <a:t>2012/12/4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4F60-F9BF-428D-B7D6-0D42D39BB6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43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09B6-1F7D-44E8-A796-E39912CAE9BD}" type="datetimeFigureOut">
              <a:rPr lang="zh-TW" altLang="en-US" smtClean="0"/>
              <a:t>2012/12/4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4F60-F9BF-428D-B7D6-0D42D39BB6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02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09B6-1F7D-44E8-A796-E39912CAE9BD}" type="datetimeFigureOut">
              <a:rPr lang="zh-TW" altLang="en-US" smtClean="0"/>
              <a:t>2012/12/4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4F60-F9BF-428D-B7D6-0D42D39BB6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36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09B6-1F7D-44E8-A796-E39912CAE9BD}" type="datetimeFigureOut">
              <a:rPr lang="zh-TW" altLang="en-US" smtClean="0"/>
              <a:t>2012/12/4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4F60-F9BF-428D-B7D6-0D42D39BB6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51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09B6-1F7D-44E8-A796-E39912CAE9BD}" type="datetimeFigureOut">
              <a:rPr lang="zh-TW" altLang="en-US" smtClean="0"/>
              <a:t>2012/12/4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4F60-F9BF-428D-B7D6-0D42D39BB6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40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09B6-1F7D-44E8-A796-E39912CAE9BD}" type="datetimeFigureOut">
              <a:rPr lang="zh-TW" altLang="en-US" smtClean="0"/>
              <a:t>2012/12/4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4F60-F9BF-428D-B7D6-0D42D39BB6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07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09B6-1F7D-44E8-A796-E39912CAE9BD}" type="datetimeFigureOut">
              <a:rPr lang="zh-TW" altLang="en-US" smtClean="0"/>
              <a:t>2012/12/4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4F60-F9BF-428D-B7D6-0D42D39BB6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98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609B6-1F7D-44E8-A796-E39912CAE9BD}" type="datetimeFigureOut">
              <a:rPr lang="zh-TW" altLang="en-US" smtClean="0"/>
              <a:t>2012/12/4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4F60-F9BF-428D-B7D6-0D42D39BB6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56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OS </a:t>
            </a:r>
            <a:r>
              <a:rPr lang="en-US" altLang="zh-TW" dirty="0" err="1" smtClean="0"/>
              <a:t>MidTerm</a:t>
            </a:r>
            <a:r>
              <a:rPr lang="en-US" altLang="zh-TW" dirty="0" smtClean="0"/>
              <a:t> Answer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2012/12/3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057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Q6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484784"/>
            <a:ext cx="5544616" cy="4525963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A:</a:t>
            </a:r>
            <a:r>
              <a:rPr kumimoji="1" lang="zh-TW" altLang="en-US" dirty="0" smtClean="0"/>
              <a:t> </a:t>
            </a:r>
            <a:r>
              <a:rPr kumimoji="1" lang="en-US" altLang="zh-TW" dirty="0"/>
              <a:t>(3pt)</a:t>
            </a:r>
            <a:r>
              <a:rPr kumimoji="1" lang="zh-TW" altLang="en-US" dirty="0"/>
              <a:t> </a:t>
            </a:r>
            <a:r>
              <a:rPr kumimoji="1" lang="zh-TW" altLang="zh-TW" dirty="0" smtClean="0"/>
              <a:t>p</a:t>
            </a:r>
            <a:r>
              <a:rPr kumimoji="1" lang="en-US" altLang="zh-TW" dirty="0" err="1" smtClean="0"/>
              <a:t>rocess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tree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/>
              <a:t>(1pt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number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processes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Count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“</a:t>
            </a:r>
            <a:r>
              <a:rPr kumimoji="1" lang="en-US" altLang="zh-TW" dirty="0" err="1" smtClean="0"/>
              <a:t>execlp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 </a:t>
            </a:r>
            <a:r>
              <a:rPr kumimoji="1" lang="zh-TW" altLang="zh-TW" dirty="0" smtClean="0"/>
              <a:t>a</a:t>
            </a:r>
            <a:r>
              <a:rPr kumimoji="1" lang="en-US" altLang="zh-TW" dirty="0" smtClean="0"/>
              <a:t>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process/tree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little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not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complete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(-2)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5868144" y="1351801"/>
            <a:ext cx="3312368" cy="2232248"/>
            <a:chOff x="5410200" y="4267200"/>
            <a:chExt cx="3657600" cy="2438400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6781800" y="4267200"/>
              <a:ext cx="4572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P0</a:t>
              </a:r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6019800" y="4953000"/>
              <a:ext cx="4572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P0</a:t>
              </a: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7620000" y="4953000"/>
              <a:ext cx="4572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P1</a:t>
              </a: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7162800" y="5638800"/>
              <a:ext cx="4572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/>
                <a:t>P1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8305800" y="5638800"/>
              <a:ext cx="4572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P2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6781800" y="6324600"/>
              <a:ext cx="4572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P1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8001000" y="6324600"/>
              <a:ext cx="4572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P2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7467600" y="6324600"/>
              <a:ext cx="4572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P4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8610600" y="6324600"/>
              <a:ext cx="4572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P5</a:t>
              </a:r>
            </a:p>
          </p:txBody>
        </p:sp>
        <p:cxnSp>
          <p:nvCxnSpPr>
            <p:cNvPr id="13" name="AutoShape 13"/>
            <p:cNvCxnSpPr>
              <a:cxnSpLocks noChangeShapeType="1"/>
              <a:stCxn id="4" idx="4"/>
              <a:endCxn id="5" idx="0"/>
            </p:cNvCxnSpPr>
            <p:nvPr/>
          </p:nvCxnSpPr>
          <p:spPr bwMode="auto">
            <a:xfrm flipH="1">
              <a:off x="6248400" y="4648200"/>
              <a:ext cx="762000" cy="304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4"/>
            <p:cNvCxnSpPr>
              <a:cxnSpLocks noChangeShapeType="1"/>
              <a:stCxn id="7" idx="4"/>
              <a:endCxn id="9" idx="0"/>
            </p:cNvCxnSpPr>
            <p:nvPr/>
          </p:nvCxnSpPr>
          <p:spPr bwMode="auto">
            <a:xfrm flipH="1">
              <a:off x="7010400" y="6019800"/>
              <a:ext cx="381000" cy="304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5"/>
            <p:cNvCxnSpPr>
              <a:cxnSpLocks noChangeShapeType="1"/>
              <a:stCxn id="7" idx="4"/>
              <a:endCxn id="11" idx="0"/>
            </p:cNvCxnSpPr>
            <p:nvPr/>
          </p:nvCxnSpPr>
          <p:spPr bwMode="auto">
            <a:xfrm>
              <a:off x="7391400" y="6019800"/>
              <a:ext cx="304800" cy="304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6"/>
            <p:cNvCxnSpPr>
              <a:cxnSpLocks noChangeShapeType="1"/>
              <a:stCxn id="6" idx="4"/>
              <a:endCxn id="7" idx="0"/>
            </p:cNvCxnSpPr>
            <p:nvPr/>
          </p:nvCxnSpPr>
          <p:spPr bwMode="auto">
            <a:xfrm flipH="1">
              <a:off x="7391400" y="5334000"/>
              <a:ext cx="457200" cy="304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7"/>
            <p:cNvCxnSpPr>
              <a:cxnSpLocks noChangeShapeType="1"/>
              <a:stCxn id="8" idx="4"/>
              <a:endCxn id="10" idx="0"/>
            </p:cNvCxnSpPr>
            <p:nvPr/>
          </p:nvCxnSpPr>
          <p:spPr bwMode="auto">
            <a:xfrm flipH="1">
              <a:off x="8229600" y="6019800"/>
              <a:ext cx="304800" cy="304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8"/>
            <p:cNvCxnSpPr>
              <a:cxnSpLocks noChangeShapeType="1"/>
              <a:stCxn id="4" idx="4"/>
              <a:endCxn id="6" idx="0"/>
            </p:cNvCxnSpPr>
            <p:nvPr/>
          </p:nvCxnSpPr>
          <p:spPr bwMode="auto">
            <a:xfrm>
              <a:off x="7010400" y="4648200"/>
              <a:ext cx="838200" cy="304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9"/>
            <p:cNvCxnSpPr>
              <a:cxnSpLocks noChangeShapeType="1"/>
              <a:stCxn id="8" idx="4"/>
              <a:endCxn id="12" idx="0"/>
            </p:cNvCxnSpPr>
            <p:nvPr/>
          </p:nvCxnSpPr>
          <p:spPr bwMode="auto">
            <a:xfrm>
              <a:off x="8534400" y="6019800"/>
              <a:ext cx="304800" cy="304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20"/>
            <p:cNvCxnSpPr>
              <a:cxnSpLocks noChangeShapeType="1"/>
              <a:stCxn id="8" idx="0"/>
              <a:endCxn id="6" idx="4"/>
            </p:cNvCxnSpPr>
            <p:nvPr/>
          </p:nvCxnSpPr>
          <p:spPr bwMode="auto">
            <a:xfrm flipH="1" flipV="1">
              <a:off x="7848600" y="5334000"/>
              <a:ext cx="685800" cy="304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5410200" y="5638800"/>
              <a:ext cx="4572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P0</a:t>
              </a:r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6553200" y="5638800"/>
              <a:ext cx="4572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P3</a:t>
              </a:r>
            </a:p>
          </p:txBody>
        </p:sp>
        <p:cxnSp>
          <p:nvCxnSpPr>
            <p:cNvPr id="23" name="AutoShape 23"/>
            <p:cNvCxnSpPr>
              <a:cxnSpLocks noChangeShapeType="1"/>
              <a:stCxn id="5" idx="4"/>
              <a:endCxn id="21" idx="0"/>
            </p:cNvCxnSpPr>
            <p:nvPr/>
          </p:nvCxnSpPr>
          <p:spPr bwMode="auto">
            <a:xfrm flipH="1">
              <a:off x="5638800" y="5334000"/>
              <a:ext cx="609600" cy="304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24"/>
            <p:cNvCxnSpPr>
              <a:cxnSpLocks noChangeShapeType="1"/>
              <a:stCxn id="22" idx="0"/>
              <a:endCxn id="5" idx="4"/>
            </p:cNvCxnSpPr>
            <p:nvPr/>
          </p:nvCxnSpPr>
          <p:spPr bwMode="auto">
            <a:xfrm flipH="1" flipV="1">
              <a:off x="6248400" y="5334000"/>
              <a:ext cx="533400" cy="304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6" name="橢圓 25"/>
          <p:cNvSpPr/>
          <p:nvPr/>
        </p:nvSpPr>
        <p:spPr>
          <a:xfrm>
            <a:off x="5796136" y="3501008"/>
            <a:ext cx="1080120" cy="6480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5076056" y="4221088"/>
            <a:ext cx="1080120" cy="6480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6660232" y="4221088"/>
            <a:ext cx="1080120" cy="6480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6012160" y="5013176"/>
            <a:ext cx="1080120" cy="6480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7524328" y="5013176"/>
            <a:ext cx="1080120" cy="6480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8063880" y="5949280"/>
            <a:ext cx="1080120" cy="6480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3" name="直線接點 32"/>
          <p:cNvCxnSpPr>
            <a:stCxn id="26" idx="3"/>
            <a:endCxn id="27" idx="0"/>
          </p:cNvCxnSpPr>
          <p:nvPr/>
        </p:nvCxnSpPr>
        <p:spPr>
          <a:xfrm flipH="1">
            <a:off x="5616116" y="4054172"/>
            <a:ext cx="338200" cy="166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26" idx="5"/>
            <a:endCxn id="28" idx="0"/>
          </p:cNvCxnSpPr>
          <p:nvPr/>
        </p:nvCxnSpPr>
        <p:spPr>
          <a:xfrm>
            <a:off x="6718076" y="4054172"/>
            <a:ext cx="482216" cy="166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28" idx="5"/>
          </p:cNvCxnSpPr>
          <p:nvPr/>
        </p:nvCxnSpPr>
        <p:spPr>
          <a:xfrm>
            <a:off x="7582172" y="4774252"/>
            <a:ext cx="424372" cy="261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endCxn id="29" idx="0"/>
          </p:cNvCxnSpPr>
          <p:nvPr/>
        </p:nvCxnSpPr>
        <p:spPr>
          <a:xfrm flipH="1">
            <a:off x="6552220" y="4797152"/>
            <a:ext cx="324036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endCxn id="31" idx="0"/>
          </p:cNvCxnSpPr>
          <p:nvPr/>
        </p:nvCxnSpPr>
        <p:spPr>
          <a:xfrm>
            <a:off x="8244408" y="5661248"/>
            <a:ext cx="359532" cy="288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6156176" y="365605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200" dirty="0">
                <a:solidFill>
                  <a:schemeClr val="bg1"/>
                </a:solidFill>
              </a:rPr>
              <a:t>i</a:t>
            </a:r>
            <a:r>
              <a:rPr kumimoji="1" lang="en-US" altLang="zh-TW" sz="1200" dirty="0" err="1" smtClean="0">
                <a:solidFill>
                  <a:schemeClr val="bg1"/>
                </a:solidFill>
              </a:rPr>
              <a:t>nt</a:t>
            </a:r>
            <a:r>
              <a:rPr kumimoji="1" lang="zh-TW" altLang="en-US" sz="12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1200" dirty="0" smtClean="0">
                <a:solidFill>
                  <a:schemeClr val="bg1"/>
                </a:solidFill>
              </a:rPr>
              <a:t>main()</a:t>
            </a:r>
            <a:endParaRPr kumimoji="1"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076056" y="4365104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200" dirty="0">
                <a:solidFill>
                  <a:schemeClr val="bg1"/>
                </a:solidFill>
              </a:rPr>
              <a:t>i</a:t>
            </a:r>
            <a:r>
              <a:rPr kumimoji="1" lang="en-US" altLang="zh-TW" sz="1200" dirty="0" err="1" smtClean="0">
                <a:solidFill>
                  <a:schemeClr val="bg1"/>
                </a:solidFill>
              </a:rPr>
              <a:t>nt</a:t>
            </a:r>
            <a:r>
              <a:rPr kumimoji="1" lang="zh-TW" altLang="en-US" sz="1200" dirty="0" smtClean="0">
                <a:solidFill>
                  <a:schemeClr val="bg1"/>
                </a:solidFill>
              </a:rPr>
              <a:t>  </a:t>
            </a:r>
            <a:r>
              <a:rPr kumimoji="1" lang="en-US" altLang="zh-TW" sz="1200" dirty="0" smtClean="0">
                <a:solidFill>
                  <a:schemeClr val="bg1"/>
                </a:solidFill>
              </a:rPr>
              <a:t>ret</a:t>
            </a:r>
            <a:r>
              <a:rPr kumimoji="1" lang="zh-TW" altLang="en-US" sz="12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1200" dirty="0" smtClean="0">
                <a:solidFill>
                  <a:schemeClr val="bg1"/>
                </a:solidFill>
              </a:rPr>
              <a:t>=</a:t>
            </a:r>
            <a:r>
              <a:rPr kumimoji="1" lang="zh-TW" altLang="en-US" sz="12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1200" dirty="0" smtClean="0">
                <a:solidFill>
                  <a:schemeClr val="bg1"/>
                </a:solidFill>
              </a:rPr>
              <a:t>fork();</a:t>
            </a:r>
            <a:endParaRPr kumimoji="1"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732240" y="4365104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200" dirty="0" err="1">
                <a:solidFill>
                  <a:schemeClr val="bg1"/>
                </a:solidFill>
              </a:rPr>
              <a:t>i</a:t>
            </a:r>
            <a:r>
              <a:rPr kumimoji="1" lang="en-US" altLang="zh-TW" sz="1200" dirty="0" err="1" smtClean="0">
                <a:solidFill>
                  <a:schemeClr val="bg1"/>
                </a:solidFill>
              </a:rPr>
              <a:t>nt</a:t>
            </a:r>
            <a:r>
              <a:rPr kumimoji="1" lang="zh-TW" altLang="en-US" sz="12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1200" dirty="0" err="1" smtClean="0">
                <a:solidFill>
                  <a:schemeClr val="bg1"/>
                </a:solidFill>
              </a:rPr>
              <a:t>pid</a:t>
            </a:r>
            <a:r>
              <a:rPr kumimoji="1" lang="en-US" altLang="zh-TW" sz="1200" dirty="0" smtClean="0">
                <a:solidFill>
                  <a:schemeClr val="bg1"/>
                </a:solidFill>
              </a:rPr>
              <a:t>=fork();</a:t>
            </a:r>
            <a:endParaRPr kumimoji="1"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228184" y="522920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200" dirty="0">
                <a:solidFill>
                  <a:schemeClr val="bg1"/>
                </a:solidFill>
              </a:rPr>
              <a:t>f</a:t>
            </a:r>
            <a:r>
              <a:rPr kumimoji="1" lang="en-US" altLang="zh-TW" sz="1200" dirty="0" err="1" smtClean="0">
                <a:solidFill>
                  <a:schemeClr val="bg1"/>
                </a:solidFill>
              </a:rPr>
              <a:t>ork</a:t>
            </a:r>
            <a:r>
              <a:rPr kumimoji="1" lang="en-US" altLang="zh-TW" sz="1200" dirty="0" smtClean="0">
                <a:solidFill>
                  <a:schemeClr val="bg1"/>
                </a:solidFill>
              </a:rPr>
              <a:t>();</a:t>
            </a:r>
            <a:endParaRPr kumimoji="1"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8244408" y="6165304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200" dirty="0">
                <a:solidFill>
                  <a:schemeClr val="bg1"/>
                </a:solidFill>
              </a:rPr>
              <a:t>f</a:t>
            </a:r>
            <a:r>
              <a:rPr kumimoji="1" lang="en-US" altLang="zh-TW" sz="1200" dirty="0" err="1" smtClean="0">
                <a:solidFill>
                  <a:schemeClr val="bg1"/>
                </a:solidFill>
              </a:rPr>
              <a:t>ork</a:t>
            </a:r>
            <a:r>
              <a:rPr kumimoji="1" lang="en-US" altLang="zh-TW" sz="1200" dirty="0" smtClean="0">
                <a:solidFill>
                  <a:schemeClr val="bg1"/>
                </a:solidFill>
              </a:rPr>
              <a:t>();</a:t>
            </a:r>
            <a:endParaRPr kumimoji="1"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7740352" y="508518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 smtClean="0">
                <a:solidFill>
                  <a:schemeClr val="bg1"/>
                </a:solidFill>
              </a:rPr>
              <a:t>If(</a:t>
            </a:r>
            <a:r>
              <a:rPr kumimoji="1" lang="en-US" altLang="zh-TW" sz="1200" dirty="0" err="1" smtClean="0">
                <a:solidFill>
                  <a:schemeClr val="bg1"/>
                </a:solidFill>
              </a:rPr>
              <a:t>pid</a:t>
            </a:r>
            <a:r>
              <a:rPr kumimoji="1" lang="en-US" altLang="zh-TW" sz="1200" dirty="0" smtClean="0">
                <a:solidFill>
                  <a:schemeClr val="bg1"/>
                </a:solidFill>
              </a:rPr>
              <a:t>==0)</a:t>
            </a:r>
            <a:br>
              <a:rPr kumimoji="1" lang="en-US" altLang="zh-TW" sz="1200" dirty="0" smtClean="0">
                <a:solidFill>
                  <a:schemeClr val="bg1"/>
                </a:solidFill>
              </a:rPr>
            </a:br>
            <a:r>
              <a:rPr kumimoji="1" lang="zh-TW" altLang="en-US" sz="1200" dirty="0" smtClean="0">
                <a:solidFill>
                  <a:schemeClr val="bg1"/>
                </a:solidFill>
              </a:rPr>
              <a:t>    </a:t>
            </a:r>
            <a:r>
              <a:rPr kumimoji="1" lang="zh-TW" altLang="zh-TW" sz="1200" dirty="0" smtClean="0">
                <a:solidFill>
                  <a:schemeClr val="bg1"/>
                </a:solidFill>
              </a:rPr>
              <a:t>f</a:t>
            </a:r>
            <a:r>
              <a:rPr kumimoji="1" lang="en-US" altLang="zh-TW" sz="1200" dirty="0" err="1" smtClean="0">
                <a:solidFill>
                  <a:schemeClr val="bg1"/>
                </a:solidFill>
              </a:rPr>
              <a:t>ork</a:t>
            </a:r>
            <a:r>
              <a:rPr kumimoji="1" lang="en-US" altLang="zh-TW" sz="1200" dirty="0" smtClean="0">
                <a:solidFill>
                  <a:schemeClr val="bg1"/>
                </a:solidFill>
              </a:rPr>
              <a:t>();</a:t>
            </a:r>
            <a:endParaRPr kumimoji="1"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4" name="Text Box 1"/>
          <p:cNvSpPr txBox="1">
            <a:spLocks noChangeArrowheads="1"/>
          </p:cNvSpPr>
          <p:nvPr/>
        </p:nvSpPr>
        <p:spPr bwMode="auto">
          <a:xfrm>
            <a:off x="899592" y="3606526"/>
            <a:ext cx="3888432" cy="31348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72000" tIns="0" rIns="0" bIns="0" numCol="1" anchor="t" anchorCtr="0" compatLnSpc="1">
            <a:prstTxWarp prst="textNoShape">
              <a:avLst/>
            </a:prstTxWarp>
          </a:bodyPr>
          <a:lstStyle>
            <a:lvl1pPr indent="152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9pPr>
          </a:lstStyle>
          <a:p>
            <a:pPr marL="0" marR="0" lvl="0" indent="152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main() {</a:t>
            </a:r>
            <a:endParaRPr kumimoji="1" lang="en-US" altLang="zh-TW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pid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= fork();</a:t>
            </a:r>
            <a:endParaRPr kumimoji="1" lang="en-US" altLang="zh-TW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if (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pid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==0) {</a:t>
            </a:r>
            <a:endParaRPr kumimoji="1" lang="en-US" altLang="zh-TW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fork();</a:t>
            </a:r>
            <a:endParaRPr kumimoji="1" lang="en-US" altLang="zh-TW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} else {</a:t>
            </a:r>
            <a:endParaRPr kumimoji="1" lang="en-US" altLang="zh-TW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ret = fork();</a:t>
            </a:r>
            <a:endParaRPr kumimoji="1" lang="en-US" altLang="zh-TW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execlp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新細明體" pitchFamily="18" charset="-120"/>
                <a:cs typeface="Times New Roman" pitchFamily="18" charset="0"/>
              </a:rPr>
              <a:t>“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\bin\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ls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新細明體" pitchFamily="18" charset="-120"/>
                <a:cs typeface="Times New Roman" pitchFamily="18" charset="0"/>
              </a:rPr>
              <a:t>”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);</a:t>
            </a:r>
            <a:endParaRPr kumimoji="1" lang="en-US" altLang="zh-TW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}</a:t>
            </a:r>
            <a:endParaRPr kumimoji="1" lang="en-US" altLang="zh-TW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fork();</a:t>
            </a:r>
            <a:endParaRPr kumimoji="1" lang="en-US" altLang="zh-TW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}</a:t>
            </a:r>
            <a:endParaRPr kumimoji="1" lang="en-US" altLang="zh-TW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3888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Q6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484784"/>
            <a:ext cx="8208912" cy="4525963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B: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(3pt)COW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partial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points</a:t>
            </a:r>
          </a:p>
          <a:p>
            <a:pPr lvl="1"/>
            <a:r>
              <a:rPr kumimoji="1" lang="en-US" altLang="zh-TW" dirty="0" smtClean="0"/>
              <a:t>Initially,</a:t>
            </a:r>
            <a:r>
              <a:rPr kumimoji="1" lang="zh-TW" altLang="zh-TW" dirty="0" smtClean="0"/>
              <a:t> </a:t>
            </a:r>
            <a:r>
              <a:rPr kumimoji="1" lang="en-US" altLang="zh-TW" dirty="0"/>
              <a:t>p</a:t>
            </a:r>
            <a:r>
              <a:rPr kumimoji="1" lang="en-US" altLang="zh-TW" dirty="0" smtClean="0"/>
              <a:t>arent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child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processes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share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same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address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space.</a:t>
            </a:r>
          </a:p>
          <a:p>
            <a:pPr lvl="1"/>
            <a:r>
              <a:rPr kumimoji="1" lang="en-US" altLang="zh-TW" dirty="0" smtClean="0"/>
              <a:t>Only when memory content is modified, new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page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will</a:t>
            </a:r>
            <a:r>
              <a:rPr kumimoji="1" lang="zh-TW" altLang="en-US" dirty="0" smtClean="0"/>
              <a:t> </a:t>
            </a:r>
            <a:r>
              <a:rPr kumimoji="1" lang="zh-TW" altLang="zh-TW" dirty="0" smtClean="0"/>
              <a:t>b</a:t>
            </a:r>
            <a:r>
              <a:rPr kumimoji="1" lang="en-US" altLang="zh-TW" dirty="0" smtClean="0"/>
              <a:t>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allocated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store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change.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So memory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allocation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time can be reduced at the fork() call.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287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Q7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A.</a:t>
            </a:r>
          </a:p>
          <a:p>
            <a:pPr lvl="1"/>
            <a:r>
              <a:rPr lang="en-US" altLang="zh-TW" dirty="0" smtClean="0"/>
              <a:t>(2pt)Trashing means a process spends more time in paging than execution</a:t>
            </a:r>
          </a:p>
          <a:p>
            <a:pPr lvl="1"/>
            <a:r>
              <a:rPr lang="en-US" altLang="zh-TW" dirty="0" smtClean="0"/>
              <a:t>(1pt)It happens when a process doesn’t have enough number of “FRAME”</a:t>
            </a:r>
          </a:p>
          <a:p>
            <a:pPr lvl="1"/>
            <a:r>
              <a:rPr lang="en-US" altLang="zh-TW" dirty="0" smtClean="0"/>
              <a:t>(2pt)It causes from the process below:</a:t>
            </a:r>
          </a:p>
          <a:p>
            <a:pPr lvl="2"/>
            <a:r>
              <a:rPr lang="en-US" altLang="zh-TW" dirty="0" smtClean="0"/>
              <a:t>High page fault(I/O) =&gt; lower CPU utilization =&gt; higher degree of programming =&gt; less #frame/process =&gt; higher page fault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B.</a:t>
            </a:r>
          </a:p>
          <a:p>
            <a:pPr lvl="1"/>
            <a:r>
              <a:rPr lang="en-US" altLang="zh-TW" dirty="0" smtClean="0"/>
              <a:t>(3pt) </a:t>
            </a:r>
            <a:r>
              <a:rPr lang="en-US" altLang="zh-TW" dirty="0" err="1" smtClean="0"/>
              <a:t>Workset</a:t>
            </a:r>
            <a:r>
              <a:rPr lang="en-US" altLang="zh-TW" dirty="0" smtClean="0"/>
              <a:t> measures the locality of each process (i.e. # of frames used in a time window). </a:t>
            </a:r>
          </a:p>
          <a:p>
            <a:pPr lvl="1"/>
            <a:r>
              <a:rPr lang="en-US" altLang="zh-TW" dirty="0" smtClean="0"/>
              <a:t>(2pt) If the total required frame more than the # of physical frame, suspend process. If less, increase degree of 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7347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mtClean="0"/>
              <a:t>Operating System Concepts – NTHU LSA Lab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6414246B-0AA6-4012-9C0C-8448706CB337}" type="slidenum">
              <a:rPr kumimoji="0" lang="en-US" altLang="zh-TW" smtClean="0">
                <a:latin typeface="Arial Black" pitchFamily="34" charset="0"/>
              </a:rPr>
              <a:pPr eaLnBrk="1" hangingPunct="1"/>
              <a:t>13</a:t>
            </a:fld>
            <a:endParaRPr kumimoji="0" lang="en-US" altLang="zh-TW" smtClean="0">
              <a:latin typeface="Arial Black" pitchFamily="34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Definition of Thrashing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12875"/>
            <a:ext cx="8075612" cy="2930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dirty="0" smtClean="0"/>
              <a:t>If a process does not have “enough” </a:t>
            </a:r>
            <a:r>
              <a:rPr lang="en-US" altLang="zh-TW" b="1" dirty="0" smtClean="0">
                <a:solidFill>
                  <a:srgbClr val="FF0000"/>
                </a:solidFill>
              </a:rPr>
              <a:t>frames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dirty="0" smtClean="0"/>
              <a:t>the process does not have # frames it needs to support pages in active use</a:t>
            </a:r>
            <a:r>
              <a:rPr lang="en-US" altLang="zh-TW" sz="3200" dirty="0" smtClean="0"/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dirty="0" smtClean="0">
                <a:sym typeface="Wingdings" pitchFamily="2" charset="2"/>
              </a:rPr>
              <a:t> </a:t>
            </a:r>
            <a:r>
              <a:rPr lang="en-US" altLang="zh-TW" dirty="0" smtClean="0"/>
              <a:t>Very </a:t>
            </a:r>
            <a:r>
              <a:rPr lang="en-US" altLang="zh-TW" dirty="0" smtClean="0">
                <a:solidFill>
                  <a:srgbClr val="FF0000"/>
                </a:solidFill>
              </a:rPr>
              <a:t>high paging activity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dirty="0" smtClean="0"/>
              <a:t>A process is </a:t>
            </a:r>
            <a:r>
              <a:rPr lang="en-US" altLang="zh-TW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thrashing</a:t>
            </a:r>
            <a:r>
              <a:rPr lang="en-US" altLang="zh-TW" dirty="0" smtClean="0"/>
              <a:t> if it is </a:t>
            </a:r>
            <a:r>
              <a:rPr lang="en-US" altLang="zh-TW" b="1" dirty="0" smtClean="0">
                <a:solidFill>
                  <a:srgbClr val="FF0000"/>
                </a:solidFill>
              </a:rPr>
              <a:t>spending more time paging than executing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4267200"/>
            <a:ext cx="6904038" cy="2243138"/>
            <a:chOff x="865" y="2344"/>
            <a:chExt cx="3669" cy="1619"/>
          </a:xfrm>
        </p:grpSpPr>
        <p:sp>
          <p:nvSpPr>
            <p:cNvPr id="50183" name="Arc 5"/>
            <p:cNvSpPr>
              <a:spLocks/>
            </p:cNvSpPr>
            <p:nvPr/>
          </p:nvSpPr>
          <p:spPr bwMode="auto">
            <a:xfrm>
              <a:off x="2101" y="2921"/>
              <a:ext cx="1175" cy="73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77"/>
                    <a:pt x="9659" y="9"/>
                    <a:pt x="21582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7"/>
                    <a:pt x="9659" y="9"/>
                    <a:pt x="21582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57150" cap="rnd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84" name="Arc 6"/>
            <p:cNvSpPr>
              <a:spLocks/>
            </p:cNvSpPr>
            <p:nvPr/>
          </p:nvSpPr>
          <p:spPr bwMode="auto">
            <a:xfrm>
              <a:off x="3266" y="2921"/>
              <a:ext cx="275" cy="36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57150" cap="rnd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85" name="Arc 7"/>
            <p:cNvSpPr>
              <a:spLocks/>
            </p:cNvSpPr>
            <p:nvPr/>
          </p:nvSpPr>
          <p:spPr bwMode="auto">
            <a:xfrm>
              <a:off x="3550" y="3285"/>
              <a:ext cx="455" cy="3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57150" cap="rnd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86" name="Line 8"/>
            <p:cNvSpPr>
              <a:spLocks noChangeShapeType="1"/>
            </p:cNvSpPr>
            <p:nvPr/>
          </p:nvSpPr>
          <p:spPr bwMode="auto">
            <a:xfrm>
              <a:off x="3491" y="2704"/>
              <a:ext cx="0" cy="2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87" name="Line 9"/>
            <p:cNvSpPr>
              <a:spLocks noChangeShapeType="1"/>
            </p:cNvSpPr>
            <p:nvPr/>
          </p:nvSpPr>
          <p:spPr bwMode="auto">
            <a:xfrm>
              <a:off x="3495" y="2826"/>
              <a:ext cx="7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88" name="Rectangle 10"/>
            <p:cNvSpPr>
              <a:spLocks noChangeArrowheads="1"/>
            </p:cNvSpPr>
            <p:nvPr/>
          </p:nvSpPr>
          <p:spPr bwMode="auto">
            <a:xfrm>
              <a:off x="3479" y="2470"/>
              <a:ext cx="68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285750" indent="-285750" eaLnBrk="0" hangingPunct="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b="1">
                  <a:latin typeface="Book Antiqua" pitchFamily="18" charset="0"/>
                </a:rPr>
                <a:t>thrashing</a:t>
              </a:r>
            </a:p>
          </p:txBody>
        </p:sp>
        <p:sp>
          <p:nvSpPr>
            <p:cNvPr id="50189" name="Rectangle 11"/>
            <p:cNvSpPr>
              <a:spLocks noChangeArrowheads="1"/>
            </p:cNvSpPr>
            <p:nvPr/>
          </p:nvSpPr>
          <p:spPr bwMode="auto">
            <a:xfrm>
              <a:off x="865" y="3070"/>
              <a:ext cx="1202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marL="285750" indent="-285750" eaLnBrk="0" hangingPunct="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b="1">
                  <a:latin typeface="Book Antiqua" pitchFamily="18" charset="0"/>
                </a:rPr>
                <a:t>CPU utilization</a:t>
              </a:r>
            </a:p>
          </p:txBody>
        </p:sp>
        <p:sp>
          <p:nvSpPr>
            <p:cNvPr id="50190" name="Rectangle 12"/>
            <p:cNvSpPr>
              <a:spLocks noChangeArrowheads="1"/>
            </p:cNvSpPr>
            <p:nvPr/>
          </p:nvSpPr>
          <p:spPr bwMode="auto">
            <a:xfrm>
              <a:off x="2171" y="3701"/>
              <a:ext cx="188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285750" indent="-285750" eaLnBrk="0" hangingPunct="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b="1">
                  <a:latin typeface="Book Antiqua" pitchFamily="18" charset="0"/>
                </a:rPr>
                <a:t>degree of multiprogramming</a:t>
              </a:r>
            </a:p>
          </p:txBody>
        </p:sp>
        <p:sp>
          <p:nvSpPr>
            <p:cNvPr id="50191" name="Line 13"/>
            <p:cNvSpPr>
              <a:spLocks noChangeShapeType="1"/>
            </p:cNvSpPr>
            <p:nvPr/>
          </p:nvSpPr>
          <p:spPr bwMode="auto">
            <a:xfrm flipV="1">
              <a:off x="2100" y="2344"/>
              <a:ext cx="0" cy="13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2" name="Line 14"/>
            <p:cNvSpPr>
              <a:spLocks noChangeShapeType="1"/>
            </p:cNvSpPr>
            <p:nvPr/>
          </p:nvSpPr>
          <p:spPr bwMode="auto">
            <a:xfrm>
              <a:off x="2111" y="3677"/>
              <a:ext cx="24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000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5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mtClean="0"/>
              <a:t>Operating System Concepts – NTHU LSA Lab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E8FA955A-11FD-4B51-B7B1-E00756A0E694}" type="slidenum">
              <a:rPr kumimoji="0" lang="en-US" altLang="zh-TW" smtClean="0">
                <a:latin typeface="Arial Black" pitchFamily="34" charset="0"/>
              </a:rPr>
              <a:pPr eaLnBrk="1" hangingPunct="1"/>
              <a:t>14</a:t>
            </a:fld>
            <a:endParaRPr kumimoji="0" lang="en-US" altLang="zh-TW" smtClean="0">
              <a:latin typeface="Arial Black" pitchFamily="34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Thrashing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3000" smtClean="0">
                <a:solidFill>
                  <a:srgbClr val="0033CC"/>
                </a:solidFill>
              </a:rPr>
              <a:t>Performance problem caused by thrashing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3000" smtClean="0">
                <a:solidFill>
                  <a:srgbClr val="0033CC"/>
                </a:solidFill>
              </a:rPr>
              <a:t>	(Assume global replacement is used)</a:t>
            </a:r>
            <a:endParaRPr lang="en-US" altLang="zh-TW" smtClean="0">
              <a:solidFill>
                <a:srgbClr val="0033CC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3000" smtClean="0">
                <a:solidFill>
                  <a:srgbClr val="0033CC"/>
                </a:solidFill>
              </a:rPr>
              <a:t>processes </a:t>
            </a:r>
            <a:r>
              <a:rPr lang="en-US" altLang="zh-TW" sz="3000" smtClean="0">
                <a:solidFill>
                  <a:srgbClr val="FF0000"/>
                </a:solidFill>
              </a:rPr>
              <a:t>queued for I/O</a:t>
            </a:r>
            <a:r>
              <a:rPr lang="en-US" altLang="zh-TW" sz="3000" smtClean="0">
                <a:solidFill>
                  <a:srgbClr val="0033CC"/>
                </a:solidFill>
              </a:rPr>
              <a:t> to swap (page fault)</a:t>
            </a:r>
            <a:endParaRPr lang="en-US" altLang="zh-TW" smtClean="0">
              <a:solidFill>
                <a:srgbClr val="0033CC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mtClean="0">
                <a:solidFill>
                  <a:srgbClr val="0033CC"/>
                </a:solidFill>
                <a:sym typeface="Wingdings" pitchFamily="2" charset="2"/>
              </a:rPr>
              <a:t> </a:t>
            </a:r>
            <a:r>
              <a:rPr lang="en-US" altLang="zh-TW" smtClean="0">
                <a:solidFill>
                  <a:srgbClr val="FF0000"/>
                </a:solidFill>
              </a:rPr>
              <a:t>low CPU utilization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mtClean="0">
                <a:solidFill>
                  <a:srgbClr val="0033CC"/>
                </a:solidFill>
                <a:sym typeface="Wingdings" pitchFamily="2" charset="2"/>
              </a:rPr>
              <a:t></a:t>
            </a:r>
            <a:r>
              <a:rPr lang="en-US" altLang="zh-TW" smtClean="0">
                <a:solidFill>
                  <a:srgbClr val="0033CC"/>
                </a:solidFill>
              </a:rPr>
              <a:t>OS </a:t>
            </a:r>
            <a:r>
              <a:rPr lang="en-US" altLang="zh-TW" smtClean="0">
                <a:solidFill>
                  <a:srgbClr val="FF0000"/>
                </a:solidFill>
              </a:rPr>
              <a:t>increases the degree of multiprogramming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mtClean="0">
                <a:solidFill>
                  <a:srgbClr val="0033CC"/>
                </a:solidFill>
                <a:sym typeface="Wingdings" pitchFamily="2" charset="2"/>
              </a:rPr>
              <a:t> </a:t>
            </a:r>
            <a:r>
              <a:rPr lang="en-US" altLang="zh-TW" sz="3000" smtClean="0">
                <a:solidFill>
                  <a:srgbClr val="0033CC"/>
                </a:solidFill>
              </a:rPr>
              <a:t>new processes take frames from old processes</a:t>
            </a:r>
            <a:endParaRPr lang="en-US" altLang="zh-TW" smtClean="0">
              <a:solidFill>
                <a:srgbClr val="0033CC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mtClean="0">
                <a:solidFill>
                  <a:srgbClr val="0033CC"/>
                </a:solidFill>
                <a:sym typeface="Wingdings" pitchFamily="2" charset="2"/>
              </a:rPr>
              <a:t> </a:t>
            </a:r>
            <a:r>
              <a:rPr lang="en-US" altLang="zh-TW" sz="3000" smtClean="0">
                <a:solidFill>
                  <a:srgbClr val="0033CC"/>
                </a:solidFill>
              </a:rPr>
              <a:t>more page faults and thus more I/O</a:t>
            </a:r>
            <a:r>
              <a:rPr lang="en-US" altLang="zh-TW" smtClean="0">
                <a:solidFill>
                  <a:srgbClr val="0033CC"/>
                </a:solidFill>
                <a:sym typeface="Wingdings" pitchFamily="2" charset="2"/>
              </a:rPr>
              <a:t>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mtClean="0">
                <a:solidFill>
                  <a:srgbClr val="0033CC"/>
                </a:solidFill>
                <a:sym typeface="Wingdings" pitchFamily="2" charset="2"/>
              </a:rPr>
              <a:t> </a:t>
            </a:r>
            <a:r>
              <a:rPr lang="en-US" altLang="zh-TW" sz="3000" smtClean="0">
                <a:solidFill>
                  <a:srgbClr val="0033CC"/>
                </a:solidFill>
              </a:rPr>
              <a:t>CPU utilization drops even further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defRPr/>
            </a:pPr>
            <a:r>
              <a:rPr lang="en-US" altLang="zh-TW" sz="3000" smtClean="0">
                <a:solidFill>
                  <a:srgbClr val="0033CC"/>
                </a:solidFill>
              </a:rPr>
              <a:t>To prevent thrashing, must provide enough frames for each process:</a:t>
            </a:r>
            <a:endParaRPr lang="en-US" altLang="zh-TW" sz="300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Working-set model, Page-fault frequency</a:t>
            </a:r>
          </a:p>
        </p:txBody>
      </p:sp>
    </p:spTree>
    <p:extLst>
      <p:ext uri="{BB962C8B-B14F-4D97-AF65-F5344CB8AC3E}">
        <p14:creationId xmlns:p14="http://schemas.microsoft.com/office/powerpoint/2010/main" val="369406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5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5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5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5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5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5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5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mtClean="0"/>
              <a:t>Operating System Concepts – NTHU LSA Lab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6D7CBC13-3FD0-462C-BB44-0F5DF71721B7}" type="slidenum">
              <a:rPr kumimoji="0" lang="en-US" altLang="zh-TW" smtClean="0">
                <a:latin typeface="Arial Black" pitchFamily="34" charset="0"/>
              </a:rPr>
              <a:pPr eaLnBrk="1" hangingPunct="1"/>
              <a:t>15</a:t>
            </a:fld>
            <a:endParaRPr kumimoji="0" lang="en-US" altLang="zh-TW" smtClean="0">
              <a:latin typeface="Arial Black" pitchFamily="34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Working-Set Model</a:t>
            </a:r>
          </a:p>
        </p:txBody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77200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Locality</a:t>
            </a:r>
            <a:r>
              <a:rPr lang="en-US" altLang="zh-TW" sz="3000" smtClean="0"/>
              <a:t>: </a:t>
            </a:r>
            <a:r>
              <a:rPr lang="en-US" altLang="zh-TW" sz="3000" u="sng" smtClean="0"/>
              <a:t>a set of pages</a:t>
            </a:r>
            <a:r>
              <a:rPr lang="en-US" altLang="zh-TW" sz="3000" smtClean="0"/>
              <a:t> that are </a:t>
            </a:r>
            <a:r>
              <a:rPr lang="en-US" altLang="zh-TW" sz="3000" smtClean="0">
                <a:solidFill>
                  <a:srgbClr val="FF0000"/>
                </a:solidFill>
              </a:rPr>
              <a:t>actively used together</a:t>
            </a:r>
            <a:r>
              <a:rPr lang="en-US" altLang="zh-TW" sz="2800" smtClean="0"/>
              <a:t> </a:t>
            </a:r>
          </a:p>
          <a:p>
            <a:pPr eaLnBrk="1" hangingPunct="1">
              <a:defRPr/>
            </a:pPr>
            <a:r>
              <a:rPr lang="en-US" altLang="zh-TW" sz="3000" smtClean="0"/>
              <a:t>Locality model: as a process executes, it </a:t>
            </a:r>
            <a:r>
              <a:rPr lang="en-US" altLang="zh-TW" sz="3000" smtClean="0">
                <a:solidFill>
                  <a:srgbClr val="FF0000"/>
                </a:solidFill>
              </a:rPr>
              <a:t>moves from locality to locality</a:t>
            </a:r>
          </a:p>
          <a:p>
            <a:pPr lvl="1" eaLnBrk="1" hangingPunct="1">
              <a:defRPr/>
            </a:pPr>
            <a:r>
              <a:rPr lang="en-US" altLang="zh-TW" sz="2600" smtClean="0"/>
              <a:t>program structure (subroutine, loop, stack)</a:t>
            </a:r>
          </a:p>
          <a:p>
            <a:pPr lvl="1" eaLnBrk="1" hangingPunct="1">
              <a:defRPr/>
            </a:pPr>
            <a:r>
              <a:rPr lang="en-US" altLang="zh-TW" sz="2600" smtClean="0"/>
              <a:t>data structure (array, table)</a:t>
            </a:r>
            <a:r>
              <a:rPr lang="en-US" altLang="zh-TW" sz="2400" smtClean="0"/>
              <a:t> </a:t>
            </a:r>
          </a:p>
          <a:p>
            <a:pPr eaLnBrk="1" hangingPunct="1">
              <a:defRPr/>
            </a:pPr>
            <a:r>
              <a:rPr lang="en-US" altLang="zh-TW" sz="3000" smtClean="0">
                <a:solidFill>
                  <a:srgbClr val="FF0000"/>
                </a:solidFill>
              </a:rPr>
              <a:t>Working-set model</a:t>
            </a:r>
            <a:r>
              <a:rPr lang="en-US" altLang="zh-TW" sz="3000" smtClean="0"/>
              <a:t> (based on locality model)</a:t>
            </a:r>
          </a:p>
          <a:p>
            <a:pPr lvl="1" eaLnBrk="1" hangingPunct="1">
              <a:defRPr/>
            </a:pPr>
            <a:r>
              <a:rPr lang="en-US" altLang="zh-TW" sz="2600" smtClean="0"/>
              <a:t>working-set </a:t>
            </a:r>
            <a:r>
              <a:rPr lang="en-US" altLang="zh-TW" sz="2600" b="1" smtClean="0">
                <a:solidFill>
                  <a:srgbClr val="FF0000"/>
                </a:solidFill>
              </a:rPr>
              <a:t>window</a:t>
            </a:r>
            <a:r>
              <a:rPr lang="en-US" altLang="zh-TW" sz="2600" smtClean="0"/>
              <a:t>: a parameter </a:t>
            </a:r>
            <a:r>
              <a:rPr lang="en-US" altLang="zh-TW" sz="2600" smtClean="0">
                <a:sym typeface="Symbol" pitchFamily="18" charset="2"/>
              </a:rPr>
              <a:t> (delta)</a:t>
            </a:r>
            <a:endParaRPr lang="en-US" altLang="zh-TW" sz="2600" smtClean="0"/>
          </a:p>
          <a:p>
            <a:pPr lvl="1" eaLnBrk="1" hangingPunct="1">
              <a:defRPr/>
            </a:pPr>
            <a:r>
              <a:rPr lang="en-US" altLang="zh-TW" sz="2600" smtClean="0"/>
              <a:t>working set: set of pages in most recent </a:t>
            </a:r>
            <a:r>
              <a:rPr lang="en-US" altLang="zh-TW" sz="2600" smtClean="0">
                <a:sym typeface="Symbol" pitchFamily="18" charset="2"/>
              </a:rPr>
              <a:t>  </a:t>
            </a:r>
            <a:r>
              <a:rPr lang="en-US" altLang="zh-TW" sz="2600" smtClean="0"/>
              <a:t>page references </a:t>
            </a:r>
            <a:r>
              <a:rPr lang="en-US" altLang="zh-TW" sz="2600" b="1" smtClean="0">
                <a:solidFill>
                  <a:srgbClr val="FF0000"/>
                </a:solidFill>
              </a:rPr>
              <a:t>(an approximation locality</a:t>
            </a:r>
            <a:r>
              <a:rPr lang="en-US" altLang="zh-TW" sz="2600" smtClean="0"/>
              <a:t>)</a:t>
            </a:r>
            <a:r>
              <a:rPr lang="en-US" altLang="zh-TW" sz="2400" smtClean="0"/>
              <a:t> </a:t>
            </a:r>
            <a:endParaRPr lang="en-US" altLang="zh-TW" sz="2400" b="1" smtClean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295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5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5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5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5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5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5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5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5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5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mtClean="0"/>
              <a:t>Operating System Concepts – NTHU LSA Lab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6641A4D6-6348-451D-B033-DBBB77E93AA3}" type="slidenum">
              <a:rPr kumimoji="0" lang="en-US" altLang="zh-TW" smtClean="0">
                <a:latin typeface="Arial Black" pitchFamily="34" charset="0"/>
              </a:rPr>
              <a:pPr eaLnBrk="1" hangingPunct="1"/>
              <a:t>16</a:t>
            </a:fld>
            <a:endParaRPr kumimoji="0" lang="en-US" altLang="zh-TW" smtClean="0">
              <a:latin typeface="Arial Black" pitchFamily="34" charset="0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Working-Set Example</a:t>
            </a:r>
          </a:p>
        </p:txBody>
      </p:sp>
      <p:sp>
        <p:nvSpPr>
          <p:cNvPr id="5325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If </a:t>
            </a:r>
            <a:r>
              <a:rPr lang="en-US" altLang="zh-TW" sz="3500" smtClean="0">
                <a:sym typeface="Symbol" pitchFamily="18" charset="2"/>
              </a:rPr>
              <a:t> = 10:</a:t>
            </a:r>
          </a:p>
        </p:txBody>
      </p:sp>
      <p:graphicFrame>
        <p:nvGraphicFramePr>
          <p:cNvPr id="53254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685800" y="2286000"/>
          <a:ext cx="7775575" cy="283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點陣圖影像" r:id="rId3" imgW="6211167" imgH="1542857" progId="Paint.Picture">
                  <p:embed/>
                </p:oleObj>
              </mc:Choice>
              <mc:Fallback>
                <p:oleObj name="點陣圖影像" r:id="rId3" imgW="6211167" imgH="15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6000"/>
                        <a:ext cx="7775575" cy="283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5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mtClean="0"/>
              <a:t>Operating System Concepts – NTHU LSA Lab</a:t>
            </a: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2509F8DE-E9C7-43A9-A63F-3327D4D3D857}" type="slidenum">
              <a:rPr kumimoji="0" lang="en-US" altLang="zh-TW" smtClean="0">
                <a:latin typeface="Arial Black" pitchFamily="34" charset="0"/>
              </a:rPr>
              <a:pPr eaLnBrk="1" hangingPunct="1"/>
              <a:t>17</a:t>
            </a:fld>
            <a:endParaRPr kumimoji="0" lang="en-US" altLang="zh-TW" smtClean="0">
              <a:latin typeface="Arial Black" pitchFamily="34" charset="0"/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Working-Set Model</a:t>
            </a:r>
          </a:p>
        </p:txBody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mtClean="0"/>
              <a:t>Prevent thrashing using the working-set size</a:t>
            </a:r>
            <a:r>
              <a:rPr lang="en-US" altLang="zh-TW" sz="3400" b="1" smtClean="0">
                <a:solidFill>
                  <a:srgbClr val="FF0000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mtClean="0"/>
              <a:t>WSS</a:t>
            </a:r>
            <a:r>
              <a:rPr lang="en-US" altLang="zh-TW" baseline="-25000" smtClean="0"/>
              <a:t>i</a:t>
            </a:r>
            <a:r>
              <a:rPr lang="en-US" altLang="zh-TW" smtClean="0"/>
              <a:t> : working-set size for process </a:t>
            </a:r>
            <a:r>
              <a:rPr lang="en-US" altLang="zh-TW" i="1" smtClean="0"/>
              <a:t>i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mtClean="0"/>
              <a:t>D = </a:t>
            </a:r>
            <a:r>
              <a:rPr lang="en-US" altLang="zh-TW" smtClean="0">
                <a:sym typeface="Symbol" pitchFamily="18" charset="2"/>
              </a:rPr>
              <a:t></a:t>
            </a:r>
            <a:r>
              <a:rPr lang="en-US" altLang="zh-TW" smtClean="0"/>
              <a:t> WSS</a:t>
            </a:r>
            <a:r>
              <a:rPr lang="en-US" altLang="zh-TW" baseline="-25000" smtClean="0"/>
              <a:t>i</a:t>
            </a:r>
            <a:r>
              <a:rPr lang="en-US" altLang="zh-TW" smtClean="0"/>
              <a:t>   (total demand frames)</a:t>
            </a:r>
            <a:endParaRPr lang="en-US" altLang="zh-TW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FF0000"/>
                </a:solidFill>
              </a:rPr>
              <a:t>If D &gt; m (available frames) </a:t>
            </a:r>
            <a:r>
              <a:rPr lang="en-US" altLang="zh-TW" smtClean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TW" smtClean="0">
                <a:solidFill>
                  <a:srgbClr val="FF0000"/>
                </a:solidFill>
              </a:rPr>
              <a:t> thrashing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mtClean="0"/>
              <a:t>The </a:t>
            </a:r>
            <a:r>
              <a:rPr lang="en-US" altLang="zh-TW" smtClean="0">
                <a:solidFill>
                  <a:srgbClr val="FF0000"/>
                </a:solidFill>
              </a:rPr>
              <a:t>OS monitors the WSS</a:t>
            </a:r>
            <a:r>
              <a:rPr lang="en-US" altLang="zh-TW" baseline="-25000" smtClean="0">
                <a:solidFill>
                  <a:srgbClr val="FF0000"/>
                </a:solidFill>
              </a:rPr>
              <a:t>i</a:t>
            </a:r>
            <a:r>
              <a:rPr lang="en-US" altLang="zh-TW" smtClean="0"/>
              <a:t> of each process and </a:t>
            </a:r>
            <a:r>
              <a:rPr lang="en-US" altLang="zh-TW" smtClean="0">
                <a:solidFill>
                  <a:srgbClr val="FF0000"/>
                </a:solidFill>
              </a:rPr>
              <a:t>allocates to the process enough frames</a:t>
            </a:r>
            <a:r>
              <a:rPr lang="en-US" altLang="zh-TW" smtClean="0"/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0033CC"/>
                </a:solidFill>
              </a:rPr>
              <a:t>if D &lt;&lt; m, increase degree of MP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mtClean="0"/>
              <a:t>if D &gt; m, </a:t>
            </a:r>
            <a:r>
              <a:rPr lang="en-US" altLang="zh-TW" smtClean="0">
                <a:solidFill>
                  <a:srgbClr val="FF0000"/>
                </a:solidFill>
              </a:rPr>
              <a:t>suspend a process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en-US" altLang="zh-TW" sz="2800" smtClean="0">
                <a:sym typeface="Wingdings" pitchFamily="2" charset="2"/>
              </a:rPr>
              <a:t></a:t>
            </a:r>
            <a:r>
              <a:rPr lang="en-US" altLang="zh-TW" sz="2800" smtClean="0"/>
              <a:t>: 1. prevent thrashing while keeping the degree of      	multiprogramming as high as possible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800" smtClean="0"/>
              <a:t>	 2. optimize CPU utilization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800" smtClean="0">
                <a:sym typeface="Wingdings" pitchFamily="2" charset="2"/>
              </a:rPr>
              <a:t></a:t>
            </a:r>
            <a:r>
              <a:rPr lang="en-US" altLang="zh-TW" sz="2800" smtClean="0"/>
              <a:t> : </a:t>
            </a:r>
            <a:r>
              <a:rPr lang="en-US" altLang="zh-TW" sz="2800" smtClean="0">
                <a:solidFill>
                  <a:srgbClr val="FF0000"/>
                </a:solidFill>
              </a:rPr>
              <a:t>too expensive for tracking</a:t>
            </a:r>
            <a:endParaRPr lang="en-US" altLang="zh-TW" sz="2900" b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91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9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9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9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9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9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9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9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9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9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9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9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9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9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9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9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9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9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9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9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9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9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9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Q8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816" y="1207293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kumimoji="1" lang="en-US" altLang="zh-TW" sz="2800" dirty="0"/>
              <a:t>(3pt</a:t>
            </a:r>
            <a:r>
              <a:rPr kumimoji="1" lang="zh-TW" altLang="en-US" sz="2800" dirty="0"/>
              <a:t>*</a:t>
            </a:r>
            <a:r>
              <a:rPr kumimoji="1" lang="en-US" altLang="zh-TW" sz="2800" dirty="0"/>
              <a:t>3</a:t>
            </a:r>
            <a:r>
              <a:rPr kumimoji="1" lang="en-US" altLang="zh-TW" sz="2800" dirty="0" smtClean="0"/>
              <a:t>)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Each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err="1" smtClean="0"/>
              <a:t>algo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3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points</a:t>
            </a:r>
            <a:r>
              <a:rPr kumimoji="1" lang="zh-TW" altLang="en-US" sz="2800" dirty="0" smtClean="0"/>
              <a:t> </a:t>
            </a:r>
            <a:endParaRPr kumimoji="1" lang="en-US" altLang="zh-TW" sz="2800" dirty="0" smtClean="0"/>
          </a:p>
          <a:p>
            <a:pPr lvl="1"/>
            <a:r>
              <a:rPr kumimoji="1" lang="en-US" altLang="zh-TW" sz="2400" dirty="0" smtClean="0"/>
              <a:t>No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matter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the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order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in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the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frame</a:t>
            </a:r>
          </a:p>
          <a:p>
            <a:pPr lvl="1"/>
            <a:r>
              <a:rPr kumimoji="1" lang="en-US" altLang="zh-TW" sz="2400" dirty="0" smtClean="0"/>
              <a:t>One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step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failed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(-1)</a:t>
            </a:r>
          </a:p>
          <a:p>
            <a:pPr lvl="1"/>
            <a:r>
              <a:rPr kumimoji="1" lang="en-US" altLang="zh-TW" sz="2400" dirty="0" smtClean="0"/>
              <a:t>No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reference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of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page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fault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(-1)</a:t>
            </a:r>
          </a:p>
          <a:p>
            <a:pPr lvl="1"/>
            <a:r>
              <a:rPr kumimoji="1" lang="en-US" altLang="zh-TW" sz="2400" dirty="0" smtClean="0"/>
              <a:t>FIFO</a:t>
            </a:r>
          </a:p>
          <a:p>
            <a:pPr lvl="1"/>
            <a:endParaRPr kumimoji="1" lang="en-US" altLang="zh-TW" sz="2400" dirty="0"/>
          </a:p>
          <a:p>
            <a:pPr marL="457200" lvl="1" indent="0">
              <a:buNone/>
            </a:pPr>
            <a:endParaRPr kumimoji="1" lang="en-US" altLang="zh-TW" sz="2400" dirty="0" smtClean="0"/>
          </a:p>
          <a:p>
            <a:pPr lvl="1"/>
            <a:r>
              <a:rPr kumimoji="1" lang="en-US" altLang="zh-TW" sz="2400" dirty="0" smtClean="0"/>
              <a:t>Optimal</a:t>
            </a:r>
          </a:p>
          <a:p>
            <a:pPr lvl="1"/>
            <a:endParaRPr kumimoji="1" lang="en-US" altLang="zh-TW" sz="2400" dirty="0"/>
          </a:p>
          <a:p>
            <a:pPr marL="457200" lvl="1" indent="0">
              <a:buNone/>
            </a:pPr>
            <a:endParaRPr kumimoji="1" lang="en-US" altLang="zh-TW" sz="2400" dirty="0" smtClean="0"/>
          </a:p>
          <a:p>
            <a:pPr lvl="1"/>
            <a:r>
              <a:rPr kumimoji="1" lang="en-US" altLang="zh-TW" sz="2400" dirty="0" smtClean="0"/>
              <a:t>LRU</a:t>
            </a:r>
          </a:p>
          <a:p>
            <a:pPr lvl="1"/>
            <a:endParaRPr kumimoji="1" lang="zh-TW" altLang="en-US" dirty="0"/>
          </a:p>
        </p:txBody>
      </p:sp>
      <p:grpSp>
        <p:nvGrpSpPr>
          <p:cNvPr id="45" name="Group 55"/>
          <p:cNvGrpSpPr>
            <a:grpSpLocks/>
          </p:cNvGrpSpPr>
          <p:nvPr/>
        </p:nvGrpSpPr>
        <p:grpSpPr bwMode="auto">
          <a:xfrm>
            <a:off x="1975048" y="4077072"/>
            <a:ext cx="6629400" cy="1219200"/>
            <a:chOff x="720" y="1392"/>
            <a:chExt cx="4176" cy="864"/>
          </a:xfrm>
        </p:grpSpPr>
        <p:sp>
          <p:nvSpPr>
            <p:cNvPr id="46" name="Rectangle 56"/>
            <p:cNvSpPr>
              <a:spLocks noChangeArrowheads="1"/>
            </p:cNvSpPr>
            <p:nvPr/>
          </p:nvSpPr>
          <p:spPr bwMode="auto">
            <a:xfrm>
              <a:off x="720" y="1644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47" name="Rectangle 57"/>
            <p:cNvSpPr>
              <a:spLocks noChangeArrowheads="1"/>
            </p:cNvSpPr>
            <p:nvPr/>
          </p:nvSpPr>
          <p:spPr bwMode="auto">
            <a:xfrm>
              <a:off x="720" y="1848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" name="Rectangle 58"/>
            <p:cNvSpPr>
              <a:spLocks noChangeArrowheads="1"/>
            </p:cNvSpPr>
            <p:nvPr/>
          </p:nvSpPr>
          <p:spPr bwMode="auto">
            <a:xfrm>
              <a:off x="720" y="2052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" name="Text Box 59"/>
            <p:cNvSpPr txBox="1">
              <a:spLocks noChangeArrowheads="1"/>
            </p:cNvSpPr>
            <p:nvPr/>
          </p:nvSpPr>
          <p:spPr bwMode="auto">
            <a:xfrm>
              <a:off x="720" y="1392"/>
              <a:ext cx="240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50" name="Rectangle 60"/>
            <p:cNvSpPr>
              <a:spLocks noChangeArrowheads="1"/>
            </p:cNvSpPr>
            <p:nvPr/>
          </p:nvSpPr>
          <p:spPr bwMode="auto">
            <a:xfrm>
              <a:off x="1152" y="1644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51" name="Rectangle 61"/>
            <p:cNvSpPr>
              <a:spLocks noChangeArrowheads="1"/>
            </p:cNvSpPr>
            <p:nvPr/>
          </p:nvSpPr>
          <p:spPr bwMode="auto">
            <a:xfrm>
              <a:off x="1152" y="1848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2</a:t>
              </a:r>
            </a:p>
          </p:txBody>
        </p:sp>
        <p:sp>
          <p:nvSpPr>
            <p:cNvPr id="52" name="Rectangle 62"/>
            <p:cNvSpPr>
              <a:spLocks noChangeArrowheads="1"/>
            </p:cNvSpPr>
            <p:nvPr/>
          </p:nvSpPr>
          <p:spPr bwMode="auto">
            <a:xfrm>
              <a:off x="1152" y="2052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" name="Text Box 63"/>
            <p:cNvSpPr txBox="1">
              <a:spLocks noChangeArrowheads="1"/>
            </p:cNvSpPr>
            <p:nvPr/>
          </p:nvSpPr>
          <p:spPr bwMode="auto">
            <a:xfrm>
              <a:off x="1152" y="1392"/>
              <a:ext cx="240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4" name="Rectangle 64"/>
            <p:cNvSpPr>
              <a:spLocks noChangeArrowheads="1"/>
            </p:cNvSpPr>
            <p:nvPr/>
          </p:nvSpPr>
          <p:spPr bwMode="auto">
            <a:xfrm>
              <a:off x="1632" y="1644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55" name="Rectangle 65"/>
            <p:cNvSpPr>
              <a:spLocks noChangeArrowheads="1"/>
            </p:cNvSpPr>
            <p:nvPr/>
          </p:nvSpPr>
          <p:spPr bwMode="auto">
            <a:xfrm>
              <a:off x="1632" y="1848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2</a:t>
              </a:r>
            </a:p>
          </p:txBody>
        </p:sp>
        <p:sp>
          <p:nvSpPr>
            <p:cNvPr id="56" name="Rectangle 66"/>
            <p:cNvSpPr>
              <a:spLocks noChangeArrowheads="1"/>
            </p:cNvSpPr>
            <p:nvPr/>
          </p:nvSpPr>
          <p:spPr bwMode="auto">
            <a:xfrm>
              <a:off x="1632" y="2052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" name="Text Box 67"/>
            <p:cNvSpPr txBox="1">
              <a:spLocks noChangeArrowheads="1"/>
            </p:cNvSpPr>
            <p:nvPr/>
          </p:nvSpPr>
          <p:spPr bwMode="auto">
            <a:xfrm>
              <a:off x="1632" y="1392"/>
              <a:ext cx="240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/>
                <a:t>1</a:t>
              </a:r>
            </a:p>
          </p:txBody>
        </p:sp>
        <p:sp>
          <p:nvSpPr>
            <p:cNvPr id="58" name="Rectangle 68"/>
            <p:cNvSpPr>
              <a:spLocks noChangeArrowheads="1"/>
            </p:cNvSpPr>
            <p:nvPr/>
          </p:nvSpPr>
          <p:spPr bwMode="auto">
            <a:xfrm>
              <a:off x="2064" y="1644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59" name="Rectangle 69"/>
            <p:cNvSpPr>
              <a:spLocks noChangeArrowheads="1"/>
            </p:cNvSpPr>
            <p:nvPr/>
          </p:nvSpPr>
          <p:spPr bwMode="auto">
            <a:xfrm>
              <a:off x="2064" y="1848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2</a:t>
              </a:r>
            </a:p>
          </p:txBody>
        </p:sp>
        <p:sp>
          <p:nvSpPr>
            <p:cNvPr id="60" name="Rectangle 70"/>
            <p:cNvSpPr>
              <a:spLocks noChangeArrowheads="1"/>
            </p:cNvSpPr>
            <p:nvPr/>
          </p:nvSpPr>
          <p:spPr bwMode="auto">
            <a:xfrm>
              <a:off x="2064" y="2052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3</a:t>
              </a:r>
            </a:p>
          </p:txBody>
        </p:sp>
        <p:sp>
          <p:nvSpPr>
            <p:cNvPr id="61" name="Text Box 71"/>
            <p:cNvSpPr txBox="1">
              <a:spLocks noChangeArrowheads="1"/>
            </p:cNvSpPr>
            <p:nvPr/>
          </p:nvSpPr>
          <p:spPr bwMode="auto">
            <a:xfrm>
              <a:off x="2064" y="1392"/>
              <a:ext cx="240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2" name="Rectangle 72"/>
            <p:cNvSpPr>
              <a:spLocks noChangeArrowheads="1"/>
            </p:cNvSpPr>
            <p:nvPr/>
          </p:nvSpPr>
          <p:spPr bwMode="auto">
            <a:xfrm>
              <a:off x="2496" y="1644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63" name="Rectangle 73"/>
            <p:cNvSpPr>
              <a:spLocks noChangeArrowheads="1"/>
            </p:cNvSpPr>
            <p:nvPr/>
          </p:nvSpPr>
          <p:spPr bwMode="auto">
            <a:xfrm>
              <a:off x="2496" y="1848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2</a:t>
              </a:r>
            </a:p>
          </p:txBody>
        </p:sp>
        <p:sp>
          <p:nvSpPr>
            <p:cNvPr id="64" name="Rectangle 74"/>
            <p:cNvSpPr>
              <a:spLocks noChangeArrowheads="1"/>
            </p:cNvSpPr>
            <p:nvPr/>
          </p:nvSpPr>
          <p:spPr bwMode="auto">
            <a:xfrm>
              <a:off x="2496" y="2052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 smtClean="0"/>
                <a:t>3</a:t>
              </a:r>
              <a:endParaRPr lang="en-US" altLang="zh-TW" dirty="0"/>
            </a:p>
          </p:txBody>
        </p:sp>
        <p:sp>
          <p:nvSpPr>
            <p:cNvPr id="65" name="Text Box 75"/>
            <p:cNvSpPr txBox="1">
              <a:spLocks noChangeArrowheads="1"/>
            </p:cNvSpPr>
            <p:nvPr/>
          </p:nvSpPr>
          <p:spPr bwMode="auto">
            <a:xfrm>
              <a:off x="2496" y="139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 smtClean="0"/>
                <a:t>1</a:t>
              </a:r>
              <a:endParaRPr lang="en-US" altLang="zh-TW" sz="2400" dirty="0"/>
            </a:p>
          </p:txBody>
        </p:sp>
        <p:sp>
          <p:nvSpPr>
            <p:cNvPr id="66" name="Rectangle 76"/>
            <p:cNvSpPr>
              <a:spLocks noChangeArrowheads="1"/>
            </p:cNvSpPr>
            <p:nvPr/>
          </p:nvSpPr>
          <p:spPr bwMode="auto">
            <a:xfrm>
              <a:off x="2928" y="1644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67" name="Rectangle 77"/>
            <p:cNvSpPr>
              <a:spLocks noChangeArrowheads="1"/>
            </p:cNvSpPr>
            <p:nvPr/>
          </p:nvSpPr>
          <p:spPr bwMode="auto">
            <a:xfrm>
              <a:off x="2928" y="1848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2</a:t>
              </a:r>
            </a:p>
          </p:txBody>
        </p:sp>
        <p:sp>
          <p:nvSpPr>
            <p:cNvPr id="68" name="Rectangle 78"/>
            <p:cNvSpPr>
              <a:spLocks noChangeArrowheads="1"/>
            </p:cNvSpPr>
            <p:nvPr/>
          </p:nvSpPr>
          <p:spPr bwMode="auto">
            <a:xfrm>
              <a:off x="2928" y="2052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4</a:t>
              </a:r>
            </a:p>
          </p:txBody>
        </p:sp>
        <p:sp>
          <p:nvSpPr>
            <p:cNvPr id="69" name="Text Box 79"/>
            <p:cNvSpPr txBox="1">
              <a:spLocks noChangeArrowheads="1"/>
            </p:cNvSpPr>
            <p:nvPr/>
          </p:nvSpPr>
          <p:spPr bwMode="auto">
            <a:xfrm>
              <a:off x="2928" y="139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 smtClean="0">
                  <a:solidFill>
                    <a:srgbClr val="FF0000"/>
                  </a:solidFill>
                </a:rPr>
                <a:t>4</a:t>
              </a:r>
              <a:endParaRPr lang="en-US" altLang="zh-TW" sz="2400" dirty="0">
                <a:solidFill>
                  <a:srgbClr val="FF0000"/>
                </a:solidFill>
              </a:endParaRPr>
            </a:p>
          </p:txBody>
        </p:sp>
        <p:sp>
          <p:nvSpPr>
            <p:cNvPr id="70" name="Rectangle 80"/>
            <p:cNvSpPr>
              <a:spLocks noChangeArrowheads="1"/>
            </p:cNvSpPr>
            <p:nvPr/>
          </p:nvSpPr>
          <p:spPr bwMode="auto">
            <a:xfrm>
              <a:off x="3360" y="1644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71" name="Rectangle 81"/>
            <p:cNvSpPr>
              <a:spLocks noChangeArrowheads="1"/>
            </p:cNvSpPr>
            <p:nvPr/>
          </p:nvSpPr>
          <p:spPr bwMode="auto">
            <a:xfrm>
              <a:off x="3360" y="1848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2</a:t>
              </a:r>
            </a:p>
          </p:txBody>
        </p:sp>
        <p:sp>
          <p:nvSpPr>
            <p:cNvPr id="72" name="Rectangle 82"/>
            <p:cNvSpPr>
              <a:spLocks noChangeArrowheads="1"/>
            </p:cNvSpPr>
            <p:nvPr/>
          </p:nvSpPr>
          <p:spPr bwMode="auto">
            <a:xfrm>
              <a:off x="3360" y="2052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4</a:t>
              </a:r>
            </a:p>
          </p:txBody>
        </p:sp>
        <p:sp>
          <p:nvSpPr>
            <p:cNvPr id="73" name="Text Box 83"/>
            <p:cNvSpPr txBox="1">
              <a:spLocks noChangeArrowheads="1"/>
            </p:cNvSpPr>
            <p:nvPr/>
          </p:nvSpPr>
          <p:spPr bwMode="auto">
            <a:xfrm>
              <a:off x="3360" y="1392"/>
              <a:ext cx="240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/>
                <a:t>1</a:t>
              </a:r>
            </a:p>
          </p:txBody>
        </p:sp>
        <p:sp>
          <p:nvSpPr>
            <p:cNvPr id="74" name="Rectangle 84"/>
            <p:cNvSpPr>
              <a:spLocks noChangeArrowheads="1"/>
            </p:cNvSpPr>
            <p:nvPr/>
          </p:nvSpPr>
          <p:spPr bwMode="auto">
            <a:xfrm>
              <a:off x="3792" y="1644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75" name="Rectangle 85"/>
            <p:cNvSpPr>
              <a:spLocks noChangeArrowheads="1"/>
            </p:cNvSpPr>
            <p:nvPr/>
          </p:nvSpPr>
          <p:spPr bwMode="auto">
            <a:xfrm>
              <a:off x="3792" y="1848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2</a:t>
              </a:r>
            </a:p>
          </p:txBody>
        </p:sp>
        <p:sp>
          <p:nvSpPr>
            <p:cNvPr id="76" name="Rectangle 86"/>
            <p:cNvSpPr>
              <a:spLocks noChangeArrowheads="1"/>
            </p:cNvSpPr>
            <p:nvPr/>
          </p:nvSpPr>
          <p:spPr bwMode="auto">
            <a:xfrm>
              <a:off x="3792" y="2052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 smtClean="0"/>
                <a:t>4</a:t>
              </a:r>
              <a:endParaRPr lang="en-US" altLang="zh-TW" dirty="0"/>
            </a:p>
          </p:txBody>
        </p:sp>
        <p:sp>
          <p:nvSpPr>
            <p:cNvPr id="77" name="Text Box 87"/>
            <p:cNvSpPr txBox="1">
              <a:spLocks noChangeArrowheads="1"/>
            </p:cNvSpPr>
            <p:nvPr/>
          </p:nvSpPr>
          <p:spPr bwMode="auto">
            <a:xfrm>
              <a:off x="3792" y="139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 smtClean="0"/>
                <a:t>2</a:t>
              </a:r>
              <a:endParaRPr lang="en-US" altLang="zh-TW" sz="2400" dirty="0"/>
            </a:p>
          </p:txBody>
        </p:sp>
        <p:sp>
          <p:nvSpPr>
            <p:cNvPr id="78" name="Rectangle 88"/>
            <p:cNvSpPr>
              <a:spLocks noChangeArrowheads="1"/>
            </p:cNvSpPr>
            <p:nvPr/>
          </p:nvSpPr>
          <p:spPr bwMode="auto">
            <a:xfrm>
              <a:off x="4224" y="1644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/>
                <a:t>1</a:t>
              </a:r>
            </a:p>
          </p:txBody>
        </p:sp>
        <p:sp>
          <p:nvSpPr>
            <p:cNvPr id="79" name="Rectangle 89"/>
            <p:cNvSpPr>
              <a:spLocks noChangeArrowheads="1"/>
            </p:cNvSpPr>
            <p:nvPr/>
          </p:nvSpPr>
          <p:spPr bwMode="auto">
            <a:xfrm>
              <a:off x="4224" y="1848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/>
                <a:t>2</a:t>
              </a:r>
            </a:p>
          </p:txBody>
        </p:sp>
        <p:sp>
          <p:nvSpPr>
            <p:cNvPr id="80" name="Rectangle 90"/>
            <p:cNvSpPr>
              <a:spLocks noChangeArrowheads="1"/>
            </p:cNvSpPr>
            <p:nvPr/>
          </p:nvSpPr>
          <p:spPr bwMode="auto">
            <a:xfrm>
              <a:off x="4224" y="2052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 smtClean="0"/>
                <a:t>3</a:t>
              </a:r>
              <a:endParaRPr lang="en-US" altLang="zh-TW" dirty="0"/>
            </a:p>
          </p:txBody>
        </p:sp>
        <p:sp>
          <p:nvSpPr>
            <p:cNvPr id="81" name="Text Box 91"/>
            <p:cNvSpPr txBox="1">
              <a:spLocks noChangeArrowheads="1"/>
            </p:cNvSpPr>
            <p:nvPr/>
          </p:nvSpPr>
          <p:spPr bwMode="auto">
            <a:xfrm>
              <a:off x="4224" y="139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 smtClean="0">
                  <a:solidFill>
                    <a:srgbClr val="FF0000"/>
                  </a:solidFill>
                </a:rPr>
                <a:t>3</a:t>
              </a:r>
              <a:endParaRPr lang="en-US" altLang="zh-TW" sz="2400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92"/>
            <p:cNvSpPr>
              <a:spLocks noChangeArrowheads="1"/>
            </p:cNvSpPr>
            <p:nvPr/>
          </p:nvSpPr>
          <p:spPr bwMode="auto">
            <a:xfrm>
              <a:off x="4656" y="1644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/>
                <a:t>1</a:t>
              </a:r>
            </a:p>
          </p:txBody>
        </p:sp>
        <p:sp>
          <p:nvSpPr>
            <p:cNvPr id="83" name="Rectangle 93"/>
            <p:cNvSpPr>
              <a:spLocks noChangeArrowheads="1"/>
            </p:cNvSpPr>
            <p:nvPr/>
          </p:nvSpPr>
          <p:spPr bwMode="auto">
            <a:xfrm>
              <a:off x="4656" y="1848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2</a:t>
              </a:r>
            </a:p>
          </p:txBody>
        </p:sp>
        <p:sp>
          <p:nvSpPr>
            <p:cNvPr id="84" name="Rectangle 94"/>
            <p:cNvSpPr>
              <a:spLocks noChangeArrowheads="1"/>
            </p:cNvSpPr>
            <p:nvPr/>
          </p:nvSpPr>
          <p:spPr bwMode="auto">
            <a:xfrm>
              <a:off x="4656" y="2052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 smtClean="0"/>
                <a:t>3</a:t>
              </a:r>
              <a:endParaRPr lang="en-US" altLang="zh-TW" dirty="0"/>
            </a:p>
          </p:txBody>
        </p:sp>
        <p:sp>
          <p:nvSpPr>
            <p:cNvPr id="85" name="Text Box 95"/>
            <p:cNvSpPr txBox="1">
              <a:spLocks noChangeArrowheads="1"/>
            </p:cNvSpPr>
            <p:nvPr/>
          </p:nvSpPr>
          <p:spPr bwMode="auto">
            <a:xfrm>
              <a:off x="4656" y="139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 smtClean="0"/>
                <a:t>2</a:t>
              </a:r>
              <a:endParaRPr lang="en-US" altLang="zh-TW" sz="2400" dirty="0"/>
            </a:p>
          </p:txBody>
        </p:sp>
      </p:grpSp>
      <p:grpSp>
        <p:nvGrpSpPr>
          <p:cNvPr id="86" name="Group 54"/>
          <p:cNvGrpSpPr>
            <a:grpSpLocks/>
          </p:cNvGrpSpPr>
          <p:nvPr/>
        </p:nvGrpSpPr>
        <p:grpSpPr bwMode="auto">
          <a:xfrm>
            <a:off x="1619672" y="2780928"/>
            <a:ext cx="6629400" cy="1219200"/>
            <a:chOff x="720" y="1392"/>
            <a:chExt cx="4176" cy="864"/>
          </a:xfrm>
        </p:grpSpPr>
        <p:sp>
          <p:nvSpPr>
            <p:cNvPr id="87" name="Rectangle 3"/>
            <p:cNvSpPr>
              <a:spLocks noChangeArrowheads="1"/>
            </p:cNvSpPr>
            <p:nvPr/>
          </p:nvSpPr>
          <p:spPr bwMode="auto">
            <a:xfrm>
              <a:off x="720" y="1644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/>
                <a:t>1</a:t>
              </a:r>
            </a:p>
          </p:txBody>
        </p:sp>
        <p:sp>
          <p:nvSpPr>
            <p:cNvPr id="88" name="Rectangle 4"/>
            <p:cNvSpPr>
              <a:spLocks noChangeArrowheads="1"/>
            </p:cNvSpPr>
            <p:nvPr/>
          </p:nvSpPr>
          <p:spPr bwMode="auto">
            <a:xfrm>
              <a:off x="720" y="1848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9" name="Rectangle 5"/>
            <p:cNvSpPr>
              <a:spLocks noChangeArrowheads="1"/>
            </p:cNvSpPr>
            <p:nvPr/>
          </p:nvSpPr>
          <p:spPr bwMode="auto">
            <a:xfrm>
              <a:off x="720" y="2052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0" name="Text Box 6"/>
            <p:cNvSpPr txBox="1">
              <a:spLocks noChangeArrowheads="1"/>
            </p:cNvSpPr>
            <p:nvPr/>
          </p:nvSpPr>
          <p:spPr bwMode="auto">
            <a:xfrm>
              <a:off x="720" y="1392"/>
              <a:ext cx="240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1" name="Rectangle 9"/>
            <p:cNvSpPr>
              <a:spLocks noChangeArrowheads="1"/>
            </p:cNvSpPr>
            <p:nvPr/>
          </p:nvSpPr>
          <p:spPr bwMode="auto">
            <a:xfrm>
              <a:off x="1152" y="1644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92" name="Rectangle 10"/>
            <p:cNvSpPr>
              <a:spLocks noChangeArrowheads="1"/>
            </p:cNvSpPr>
            <p:nvPr/>
          </p:nvSpPr>
          <p:spPr bwMode="auto">
            <a:xfrm>
              <a:off x="1152" y="1848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2</a:t>
              </a:r>
            </a:p>
          </p:txBody>
        </p:sp>
        <p:sp>
          <p:nvSpPr>
            <p:cNvPr id="93" name="Rectangle 11"/>
            <p:cNvSpPr>
              <a:spLocks noChangeArrowheads="1"/>
            </p:cNvSpPr>
            <p:nvPr/>
          </p:nvSpPr>
          <p:spPr bwMode="auto">
            <a:xfrm>
              <a:off x="1152" y="2052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4" name="Text Box 12"/>
            <p:cNvSpPr txBox="1">
              <a:spLocks noChangeArrowheads="1"/>
            </p:cNvSpPr>
            <p:nvPr/>
          </p:nvSpPr>
          <p:spPr bwMode="auto">
            <a:xfrm>
              <a:off x="1152" y="1392"/>
              <a:ext cx="240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5" name="Rectangle 14"/>
            <p:cNvSpPr>
              <a:spLocks noChangeArrowheads="1"/>
            </p:cNvSpPr>
            <p:nvPr/>
          </p:nvSpPr>
          <p:spPr bwMode="auto">
            <a:xfrm>
              <a:off x="1632" y="1644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96" name="Rectangle 15"/>
            <p:cNvSpPr>
              <a:spLocks noChangeArrowheads="1"/>
            </p:cNvSpPr>
            <p:nvPr/>
          </p:nvSpPr>
          <p:spPr bwMode="auto">
            <a:xfrm>
              <a:off x="1632" y="1848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2</a:t>
              </a:r>
            </a:p>
          </p:txBody>
        </p:sp>
        <p:sp>
          <p:nvSpPr>
            <p:cNvPr id="97" name="Rectangle 16"/>
            <p:cNvSpPr>
              <a:spLocks noChangeArrowheads="1"/>
            </p:cNvSpPr>
            <p:nvPr/>
          </p:nvSpPr>
          <p:spPr bwMode="auto">
            <a:xfrm>
              <a:off x="1632" y="2052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8" name="Text Box 17"/>
            <p:cNvSpPr txBox="1">
              <a:spLocks noChangeArrowheads="1"/>
            </p:cNvSpPr>
            <p:nvPr/>
          </p:nvSpPr>
          <p:spPr bwMode="auto">
            <a:xfrm>
              <a:off x="1632" y="1392"/>
              <a:ext cx="240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/>
                <a:t>1</a:t>
              </a:r>
            </a:p>
          </p:txBody>
        </p:sp>
        <p:sp>
          <p:nvSpPr>
            <p:cNvPr id="99" name="Rectangle 19"/>
            <p:cNvSpPr>
              <a:spLocks noChangeArrowheads="1"/>
            </p:cNvSpPr>
            <p:nvPr/>
          </p:nvSpPr>
          <p:spPr bwMode="auto">
            <a:xfrm>
              <a:off x="2064" y="1644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100" name="Rectangle 20"/>
            <p:cNvSpPr>
              <a:spLocks noChangeArrowheads="1"/>
            </p:cNvSpPr>
            <p:nvPr/>
          </p:nvSpPr>
          <p:spPr bwMode="auto">
            <a:xfrm>
              <a:off x="2064" y="1848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2</a:t>
              </a:r>
            </a:p>
          </p:txBody>
        </p:sp>
        <p:sp>
          <p:nvSpPr>
            <p:cNvPr id="101" name="Rectangle 21"/>
            <p:cNvSpPr>
              <a:spLocks noChangeArrowheads="1"/>
            </p:cNvSpPr>
            <p:nvPr/>
          </p:nvSpPr>
          <p:spPr bwMode="auto">
            <a:xfrm>
              <a:off x="2064" y="2052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3</a:t>
              </a:r>
            </a:p>
          </p:txBody>
        </p:sp>
        <p:sp>
          <p:nvSpPr>
            <p:cNvPr id="102" name="Text Box 22"/>
            <p:cNvSpPr txBox="1">
              <a:spLocks noChangeArrowheads="1"/>
            </p:cNvSpPr>
            <p:nvPr/>
          </p:nvSpPr>
          <p:spPr bwMode="auto">
            <a:xfrm>
              <a:off x="2064" y="1392"/>
              <a:ext cx="240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2496" y="1644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 smtClean="0"/>
                <a:t>1</a:t>
              </a:r>
              <a:endParaRPr lang="en-US" altLang="zh-TW" dirty="0"/>
            </a:p>
          </p:txBody>
        </p:sp>
        <p:sp>
          <p:nvSpPr>
            <p:cNvPr id="104" name="Rectangle 25"/>
            <p:cNvSpPr>
              <a:spLocks noChangeArrowheads="1"/>
            </p:cNvSpPr>
            <p:nvPr/>
          </p:nvSpPr>
          <p:spPr bwMode="auto">
            <a:xfrm>
              <a:off x="2496" y="1848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 smtClean="0"/>
                <a:t>2</a:t>
              </a:r>
              <a:endParaRPr lang="en-US" altLang="zh-TW" dirty="0"/>
            </a:p>
          </p:txBody>
        </p:sp>
        <p:sp>
          <p:nvSpPr>
            <p:cNvPr id="105" name="Rectangle 26"/>
            <p:cNvSpPr>
              <a:spLocks noChangeArrowheads="1"/>
            </p:cNvSpPr>
            <p:nvPr/>
          </p:nvSpPr>
          <p:spPr bwMode="auto">
            <a:xfrm>
              <a:off x="2496" y="2052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 smtClean="0"/>
                <a:t>3</a:t>
              </a:r>
              <a:endParaRPr lang="en-US" altLang="zh-TW" dirty="0"/>
            </a:p>
          </p:txBody>
        </p:sp>
        <p:sp>
          <p:nvSpPr>
            <p:cNvPr id="106" name="Text Box 27"/>
            <p:cNvSpPr txBox="1">
              <a:spLocks noChangeArrowheads="1"/>
            </p:cNvSpPr>
            <p:nvPr/>
          </p:nvSpPr>
          <p:spPr bwMode="auto">
            <a:xfrm>
              <a:off x="2496" y="1392"/>
              <a:ext cx="240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 smtClean="0"/>
                <a:t>1</a:t>
              </a:r>
              <a:endParaRPr lang="en-US" altLang="zh-TW" sz="2400" dirty="0"/>
            </a:p>
          </p:txBody>
        </p:sp>
        <p:sp>
          <p:nvSpPr>
            <p:cNvPr id="107" name="Rectangle 29"/>
            <p:cNvSpPr>
              <a:spLocks noChangeArrowheads="1"/>
            </p:cNvSpPr>
            <p:nvPr/>
          </p:nvSpPr>
          <p:spPr bwMode="auto">
            <a:xfrm>
              <a:off x="2928" y="1644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 smtClean="0"/>
                <a:t>2</a:t>
              </a:r>
              <a:endParaRPr lang="en-US" altLang="zh-TW" dirty="0"/>
            </a:p>
          </p:txBody>
        </p:sp>
        <p:sp>
          <p:nvSpPr>
            <p:cNvPr id="108" name="Rectangle 30"/>
            <p:cNvSpPr>
              <a:spLocks noChangeArrowheads="1"/>
            </p:cNvSpPr>
            <p:nvPr/>
          </p:nvSpPr>
          <p:spPr bwMode="auto">
            <a:xfrm>
              <a:off x="2928" y="1848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 smtClean="0"/>
                <a:t>3</a:t>
              </a:r>
              <a:endParaRPr lang="en-US" altLang="zh-TW" dirty="0"/>
            </a:p>
          </p:txBody>
        </p:sp>
        <p:sp>
          <p:nvSpPr>
            <p:cNvPr id="109" name="Rectangle 31"/>
            <p:cNvSpPr>
              <a:spLocks noChangeArrowheads="1"/>
            </p:cNvSpPr>
            <p:nvPr/>
          </p:nvSpPr>
          <p:spPr bwMode="auto">
            <a:xfrm>
              <a:off x="2928" y="2052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 smtClean="0"/>
                <a:t>4</a:t>
              </a:r>
              <a:endParaRPr lang="en-US" altLang="zh-TW" dirty="0"/>
            </a:p>
          </p:txBody>
        </p:sp>
        <p:sp>
          <p:nvSpPr>
            <p:cNvPr id="110" name="Text Box 32"/>
            <p:cNvSpPr txBox="1">
              <a:spLocks noChangeArrowheads="1"/>
            </p:cNvSpPr>
            <p:nvPr/>
          </p:nvSpPr>
          <p:spPr bwMode="auto">
            <a:xfrm>
              <a:off x="2928" y="139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 smtClean="0">
                  <a:solidFill>
                    <a:srgbClr val="FF0000"/>
                  </a:solidFill>
                  <a:latin typeface="Calibri"/>
                  <a:cs typeface="Calibri"/>
                </a:rPr>
                <a:t>4</a:t>
              </a:r>
              <a:endParaRPr lang="en-US" altLang="zh-TW" sz="24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111" name="Rectangle 34"/>
            <p:cNvSpPr>
              <a:spLocks noChangeArrowheads="1"/>
            </p:cNvSpPr>
            <p:nvPr/>
          </p:nvSpPr>
          <p:spPr bwMode="auto">
            <a:xfrm>
              <a:off x="3360" y="1644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 smtClean="0"/>
                <a:t>3</a:t>
              </a:r>
              <a:endParaRPr lang="en-US" altLang="zh-TW" dirty="0"/>
            </a:p>
          </p:txBody>
        </p:sp>
        <p:sp>
          <p:nvSpPr>
            <p:cNvPr id="112" name="Rectangle 35"/>
            <p:cNvSpPr>
              <a:spLocks noChangeArrowheads="1"/>
            </p:cNvSpPr>
            <p:nvPr/>
          </p:nvSpPr>
          <p:spPr bwMode="auto">
            <a:xfrm>
              <a:off x="3351" y="1848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4</a:t>
              </a:r>
            </a:p>
          </p:txBody>
        </p:sp>
        <p:sp>
          <p:nvSpPr>
            <p:cNvPr id="113" name="Rectangle 36"/>
            <p:cNvSpPr>
              <a:spLocks noChangeArrowheads="1"/>
            </p:cNvSpPr>
            <p:nvPr/>
          </p:nvSpPr>
          <p:spPr bwMode="auto">
            <a:xfrm>
              <a:off x="3360" y="2052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114" name="Text Box 37"/>
            <p:cNvSpPr txBox="1">
              <a:spLocks noChangeArrowheads="1"/>
            </p:cNvSpPr>
            <p:nvPr/>
          </p:nvSpPr>
          <p:spPr bwMode="auto">
            <a:xfrm>
              <a:off x="3360" y="1392"/>
              <a:ext cx="240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5" name="Rectangle 39"/>
            <p:cNvSpPr>
              <a:spLocks noChangeArrowheads="1"/>
            </p:cNvSpPr>
            <p:nvPr/>
          </p:nvSpPr>
          <p:spPr bwMode="auto">
            <a:xfrm>
              <a:off x="3792" y="1644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4</a:t>
              </a:r>
            </a:p>
          </p:txBody>
        </p:sp>
        <p:sp>
          <p:nvSpPr>
            <p:cNvPr id="116" name="Rectangle 40"/>
            <p:cNvSpPr>
              <a:spLocks noChangeArrowheads="1"/>
            </p:cNvSpPr>
            <p:nvPr/>
          </p:nvSpPr>
          <p:spPr bwMode="auto">
            <a:xfrm>
              <a:off x="3792" y="1848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117" name="Rectangle 41"/>
            <p:cNvSpPr>
              <a:spLocks noChangeArrowheads="1"/>
            </p:cNvSpPr>
            <p:nvPr/>
          </p:nvSpPr>
          <p:spPr bwMode="auto">
            <a:xfrm>
              <a:off x="3792" y="2052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 smtClean="0"/>
                <a:t>2</a:t>
              </a:r>
              <a:endParaRPr lang="en-US" altLang="zh-TW" dirty="0"/>
            </a:p>
          </p:txBody>
        </p:sp>
        <p:sp>
          <p:nvSpPr>
            <p:cNvPr id="118" name="Text Box 42"/>
            <p:cNvSpPr txBox="1">
              <a:spLocks noChangeArrowheads="1"/>
            </p:cNvSpPr>
            <p:nvPr/>
          </p:nvSpPr>
          <p:spPr bwMode="auto">
            <a:xfrm>
              <a:off x="3792" y="139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 smtClean="0">
                  <a:solidFill>
                    <a:srgbClr val="FF0000"/>
                  </a:solidFill>
                </a:rPr>
                <a:t>2</a:t>
              </a:r>
              <a:endParaRPr lang="en-US" altLang="zh-TW" sz="2400" dirty="0">
                <a:solidFill>
                  <a:srgbClr val="FF0000"/>
                </a:solidFill>
              </a:endParaRPr>
            </a:p>
          </p:txBody>
        </p:sp>
        <p:sp>
          <p:nvSpPr>
            <p:cNvPr id="119" name="Rectangle 44"/>
            <p:cNvSpPr>
              <a:spLocks noChangeArrowheads="1"/>
            </p:cNvSpPr>
            <p:nvPr/>
          </p:nvSpPr>
          <p:spPr bwMode="auto">
            <a:xfrm>
              <a:off x="4224" y="1644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/>
                <a:t>1</a:t>
              </a:r>
            </a:p>
          </p:txBody>
        </p:sp>
        <p:sp>
          <p:nvSpPr>
            <p:cNvPr id="120" name="Rectangle 45"/>
            <p:cNvSpPr>
              <a:spLocks noChangeArrowheads="1"/>
            </p:cNvSpPr>
            <p:nvPr/>
          </p:nvSpPr>
          <p:spPr bwMode="auto">
            <a:xfrm>
              <a:off x="4224" y="1848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 smtClean="0"/>
                <a:t>2</a:t>
              </a:r>
              <a:endParaRPr lang="en-US" altLang="zh-TW" dirty="0"/>
            </a:p>
          </p:txBody>
        </p:sp>
        <p:sp>
          <p:nvSpPr>
            <p:cNvPr id="121" name="Rectangle 46"/>
            <p:cNvSpPr>
              <a:spLocks noChangeArrowheads="1"/>
            </p:cNvSpPr>
            <p:nvPr/>
          </p:nvSpPr>
          <p:spPr bwMode="auto">
            <a:xfrm>
              <a:off x="4224" y="2052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 smtClean="0"/>
                <a:t>3</a:t>
              </a:r>
              <a:endParaRPr lang="en-US" altLang="zh-TW" dirty="0"/>
            </a:p>
          </p:txBody>
        </p:sp>
        <p:sp>
          <p:nvSpPr>
            <p:cNvPr id="122" name="Text Box 47"/>
            <p:cNvSpPr txBox="1">
              <a:spLocks noChangeArrowheads="1"/>
            </p:cNvSpPr>
            <p:nvPr/>
          </p:nvSpPr>
          <p:spPr bwMode="auto">
            <a:xfrm>
              <a:off x="4224" y="139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 smtClean="0">
                  <a:solidFill>
                    <a:srgbClr val="FF0000"/>
                  </a:solidFill>
                </a:rPr>
                <a:t>3</a:t>
              </a:r>
              <a:endParaRPr lang="en-US" altLang="zh-TW" sz="2400" dirty="0">
                <a:solidFill>
                  <a:srgbClr val="FF0000"/>
                </a:solidFill>
              </a:endParaRPr>
            </a:p>
          </p:txBody>
        </p:sp>
        <p:sp>
          <p:nvSpPr>
            <p:cNvPr id="123" name="Rectangle 49"/>
            <p:cNvSpPr>
              <a:spLocks noChangeArrowheads="1"/>
            </p:cNvSpPr>
            <p:nvPr/>
          </p:nvSpPr>
          <p:spPr bwMode="auto">
            <a:xfrm>
              <a:off x="4656" y="1644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124" name="Rectangle 50"/>
            <p:cNvSpPr>
              <a:spLocks noChangeArrowheads="1"/>
            </p:cNvSpPr>
            <p:nvPr/>
          </p:nvSpPr>
          <p:spPr bwMode="auto">
            <a:xfrm>
              <a:off x="4656" y="1848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 smtClean="0"/>
                <a:t>2</a:t>
              </a:r>
              <a:endParaRPr lang="en-US" altLang="zh-TW" dirty="0"/>
            </a:p>
          </p:txBody>
        </p:sp>
        <p:sp>
          <p:nvSpPr>
            <p:cNvPr id="125" name="Rectangle 51"/>
            <p:cNvSpPr>
              <a:spLocks noChangeArrowheads="1"/>
            </p:cNvSpPr>
            <p:nvPr/>
          </p:nvSpPr>
          <p:spPr bwMode="auto">
            <a:xfrm>
              <a:off x="4656" y="2052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 smtClean="0"/>
                <a:t>3</a:t>
              </a:r>
              <a:endParaRPr lang="en-US" altLang="zh-TW" dirty="0"/>
            </a:p>
          </p:txBody>
        </p:sp>
        <p:sp>
          <p:nvSpPr>
            <p:cNvPr id="126" name="Text Box 52"/>
            <p:cNvSpPr txBox="1">
              <a:spLocks noChangeArrowheads="1"/>
            </p:cNvSpPr>
            <p:nvPr/>
          </p:nvSpPr>
          <p:spPr bwMode="auto">
            <a:xfrm>
              <a:off x="4656" y="139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 smtClean="0"/>
                <a:t>2</a:t>
              </a:r>
              <a:endParaRPr lang="en-US" altLang="zh-TW" sz="2400" dirty="0"/>
            </a:p>
          </p:txBody>
        </p:sp>
      </p:grpSp>
      <p:grpSp>
        <p:nvGrpSpPr>
          <p:cNvPr id="127" name="Group 96"/>
          <p:cNvGrpSpPr>
            <a:grpSpLocks/>
          </p:cNvGrpSpPr>
          <p:nvPr/>
        </p:nvGrpSpPr>
        <p:grpSpPr bwMode="auto">
          <a:xfrm>
            <a:off x="1543000" y="5373216"/>
            <a:ext cx="6629400" cy="1219200"/>
            <a:chOff x="720" y="1392"/>
            <a:chExt cx="4176" cy="864"/>
          </a:xfrm>
        </p:grpSpPr>
        <p:sp>
          <p:nvSpPr>
            <p:cNvPr id="128" name="Rectangle 97"/>
            <p:cNvSpPr>
              <a:spLocks noChangeArrowheads="1"/>
            </p:cNvSpPr>
            <p:nvPr/>
          </p:nvSpPr>
          <p:spPr bwMode="auto">
            <a:xfrm>
              <a:off x="720" y="1644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129" name="Rectangle 98"/>
            <p:cNvSpPr>
              <a:spLocks noChangeArrowheads="1"/>
            </p:cNvSpPr>
            <p:nvPr/>
          </p:nvSpPr>
          <p:spPr bwMode="auto">
            <a:xfrm>
              <a:off x="720" y="1848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0" name="Rectangle 99"/>
            <p:cNvSpPr>
              <a:spLocks noChangeArrowheads="1"/>
            </p:cNvSpPr>
            <p:nvPr/>
          </p:nvSpPr>
          <p:spPr bwMode="auto">
            <a:xfrm>
              <a:off x="720" y="2052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1" name="Text Box 100"/>
            <p:cNvSpPr txBox="1">
              <a:spLocks noChangeArrowheads="1"/>
            </p:cNvSpPr>
            <p:nvPr/>
          </p:nvSpPr>
          <p:spPr bwMode="auto">
            <a:xfrm>
              <a:off x="720" y="1392"/>
              <a:ext cx="240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2" name="Rectangle 101"/>
            <p:cNvSpPr>
              <a:spLocks noChangeArrowheads="1"/>
            </p:cNvSpPr>
            <p:nvPr/>
          </p:nvSpPr>
          <p:spPr bwMode="auto">
            <a:xfrm>
              <a:off x="1152" y="1644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133" name="Rectangle 102"/>
            <p:cNvSpPr>
              <a:spLocks noChangeArrowheads="1"/>
            </p:cNvSpPr>
            <p:nvPr/>
          </p:nvSpPr>
          <p:spPr bwMode="auto">
            <a:xfrm>
              <a:off x="1152" y="1848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2</a:t>
              </a:r>
            </a:p>
          </p:txBody>
        </p:sp>
        <p:sp>
          <p:nvSpPr>
            <p:cNvPr id="134" name="Rectangle 103"/>
            <p:cNvSpPr>
              <a:spLocks noChangeArrowheads="1"/>
            </p:cNvSpPr>
            <p:nvPr/>
          </p:nvSpPr>
          <p:spPr bwMode="auto">
            <a:xfrm>
              <a:off x="1152" y="2052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5" name="Text Box 104"/>
            <p:cNvSpPr txBox="1">
              <a:spLocks noChangeArrowheads="1"/>
            </p:cNvSpPr>
            <p:nvPr/>
          </p:nvSpPr>
          <p:spPr bwMode="auto">
            <a:xfrm>
              <a:off x="1152" y="1392"/>
              <a:ext cx="240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6" name="Rectangle 105"/>
            <p:cNvSpPr>
              <a:spLocks noChangeArrowheads="1"/>
            </p:cNvSpPr>
            <p:nvPr/>
          </p:nvSpPr>
          <p:spPr bwMode="auto">
            <a:xfrm>
              <a:off x="1632" y="1644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2</a:t>
              </a:r>
            </a:p>
          </p:txBody>
        </p:sp>
        <p:sp>
          <p:nvSpPr>
            <p:cNvPr id="137" name="Rectangle 106"/>
            <p:cNvSpPr>
              <a:spLocks noChangeArrowheads="1"/>
            </p:cNvSpPr>
            <p:nvPr/>
          </p:nvSpPr>
          <p:spPr bwMode="auto">
            <a:xfrm>
              <a:off x="1632" y="1848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138" name="Rectangle 107"/>
            <p:cNvSpPr>
              <a:spLocks noChangeArrowheads="1"/>
            </p:cNvSpPr>
            <p:nvPr/>
          </p:nvSpPr>
          <p:spPr bwMode="auto">
            <a:xfrm>
              <a:off x="1632" y="2052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9" name="Text Box 108"/>
            <p:cNvSpPr txBox="1">
              <a:spLocks noChangeArrowheads="1"/>
            </p:cNvSpPr>
            <p:nvPr/>
          </p:nvSpPr>
          <p:spPr bwMode="auto">
            <a:xfrm>
              <a:off x="1632" y="1392"/>
              <a:ext cx="240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/>
                <a:t>1</a:t>
              </a:r>
            </a:p>
          </p:txBody>
        </p:sp>
        <p:sp>
          <p:nvSpPr>
            <p:cNvPr id="140" name="Rectangle 109"/>
            <p:cNvSpPr>
              <a:spLocks noChangeArrowheads="1"/>
            </p:cNvSpPr>
            <p:nvPr/>
          </p:nvSpPr>
          <p:spPr bwMode="auto">
            <a:xfrm>
              <a:off x="2064" y="1644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2</a:t>
              </a:r>
            </a:p>
          </p:txBody>
        </p:sp>
        <p:sp>
          <p:nvSpPr>
            <p:cNvPr id="141" name="Rectangle 110"/>
            <p:cNvSpPr>
              <a:spLocks noChangeArrowheads="1"/>
            </p:cNvSpPr>
            <p:nvPr/>
          </p:nvSpPr>
          <p:spPr bwMode="auto">
            <a:xfrm>
              <a:off x="2064" y="1848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/>
                <a:t>1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auto">
            <a:xfrm>
              <a:off x="2064" y="2052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3</a:t>
              </a:r>
            </a:p>
          </p:txBody>
        </p:sp>
        <p:sp>
          <p:nvSpPr>
            <p:cNvPr id="143" name="Text Box 112"/>
            <p:cNvSpPr txBox="1">
              <a:spLocks noChangeArrowheads="1"/>
            </p:cNvSpPr>
            <p:nvPr/>
          </p:nvSpPr>
          <p:spPr bwMode="auto">
            <a:xfrm>
              <a:off x="2064" y="1392"/>
              <a:ext cx="240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44" name="Rectangle 113"/>
            <p:cNvSpPr>
              <a:spLocks noChangeArrowheads="1"/>
            </p:cNvSpPr>
            <p:nvPr/>
          </p:nvSpPr>
          <p:spPr bwMode="auto">
            <a:xfrm>
              <a:off x="2496" y="1644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 smtClean="0"/>
                <a:t>2</a:t>
              </a:r>
              <a:endParaRPr lang="en-US" altLang="zh-TW" dirty="0"/>
            </a:p>
          </p:txBody>
        </p:sp>
        <p:sp>
          <p:nvSpPr>
            <p:cNvPr id="145" name="Rectangle 114"/>
            <p:cNvSpPr>
              <a:spLocks noChangeArrowheads="1"/>
            </p:cNvSpPr>
            <p:nvPr/>
          </p:nvSpPr>
          <p:spPr bwMode="auto">
            <a:xfrm>
              <a:off x="2496" y="1848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3</a:t>
              </a:r>
            </a:p>
          </p:txBody>
        </p:sp>
        <p:sp>
          <p:nvSpPr>
            <p:cNvPr id="146" name="Rectangle 115"/>
            <p:cNvSpPr>
              <a:spLocks noChangeArrowheads="1"/>
            </p:cNvSpPr>
            <p:nvPr/>
          </p:nvSpPr>
          <p:spPr bwMode="auto">
            <a:xfrm>
              <a:off x="2496" y="2052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 smtClean="0"/>
                <a:t>1</a:t>
              </a:r>
              <a:endParaRPr lang="en-US" altLang="zh-TW" dirty="0"/>
            </a:p>
          </p:txBody>
        </p:sp>
        <p:sp>
          <p:nvSpPr>
            <p:cNvPr id="147" name="Text Box 116"/>
            <p:cNvSpPr txBox="1">
              <a:spLocks noChangeArrowheads="1"/>
            </p:cNvSpPr>
            <p:nvPr/>
          </p:nvSpPr>
          <p:spPr bwMode="auto">
            <a:xfrm>
              <a:off x="2496" y="139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 smtClean="0">
                  <a:solidFill>
                    <a:srgbClr val="000000"/>
                  </a:solidFill>
                </a:rPr>
                <a:t>1</a:t>
              </a:r>
              <a:endParaRPr lang="en-US" altLang="zh-TW" sz="2400" dirty="0">
                <a:solidFill>
                  <a:srgbClr val="000000"/>
                </a:solidFill>
              </a:endParaRPr>
            </a:p>
          </p:txBody>
        </p:sp>
        <p:sp>
          <p:nvSpPr>
            <p:cNvPr id="148" name="Rectangle 117"/>
            <p:cNvSpPr>
              <a:spLocks noChangeArrowheads="1"/>
            </p:cNvSpPr>
            <p:nvPr/>
          </p:nvSpPr>
          <p:spPr bwMode="auto">
            <a:xfrm>
              <a:off x="2928" y="1644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/>
                <a:t>3</a:t>
              </a:r>
            </a:p>
          </p:txBody>
        </p:sp>
        <p:sp>
          <p:nvSpPr>
            <p:cNvPr id="149" name="Rectangle 118"/>
            <p:cNvSpPr>
              <a:spLocks noChangeArrowheads="1"/>
            </p:cNvSpPr>
            <p:nvPr/>
          </p:nvSpPr>
          <p:spPr bwMode="auto">
            <a:xfrm>
              <a:off x="2928" y="1848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 smtClean="0"/>
                <a:t>1</a:t>
              </a:r>
              <a:endParaRPr lang="en-US" altLang="zh-TW" dirty="0"/>
            </a:p>
          </p:txBody>
        </p:sp>
        <p:sp>
          <p:nvSpPr>
            <p:cNvPr id="150" name="Rectangle 119"/>
            <p:cNvSpPr>
              <a:spLocks noChangeArrowheads="1"/>
            </p:cNvSpPr>
            <p:nvPr/>
          </p:nvSpPr>
          <p:spPr bwMode="auto">
            <a:xfrm>
              <a:off x="2928" y="2052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 smtClean="0"/>
                <a:t>4</a:t>
              </a:r>
              <a:endParaRPr lang="en-US" altLang="zh-TW" dirty="0"/>
            </a:p>
          </p:txBody>
        </p:sp>
        <p:sp>
          <p:nvSpPr>
            <p:cNvPr id="151" name="Text Box 120"/>
            <p:cNvSpPr txBox="1">
              <a:spLocks noChangeArrowheads="1"/>
            </p:cNvSpPr>
            <p:nvPr/>
          </p:nvSpPr>
          <p:spPr bwMode="auto">
            <a:xfrm>
              <a:off x="2928" y="139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 smtClean="0">
                  <a:solidFill>
                    <a:srgbClr val="FF0000"/>
                  </a:solidFill>
                </a:rPr>
                <a:t>4</a:t>
              </a:r>
              <a:endParaRPr lang="en-US" altLang="zh-TW" sz="2400" dirty="0">
                <a:solidFill>
                  <a:srgbClr val="FF0000"/>
                </a:solidFill>
              </a:endParaRPr>
            </a:p>
          </p:txBody>
        </p:sp>
        <p:sp>
          <p:nvSpPr>
            <p:cNvPr id="152" name="Rectangle 121"/>
            <p:cNvSpPr>
              <a:spLocks noChangeArrowheads="1"/>
            </p:cNvSpPr>
            <p:nvPr/>
          </p:nvSpPr>
          <p:spPr bwMode="auto">
            <a:xfrm>
              <a:off x="3360" y="1644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 smtClean="0"/>
                <a:t>3</a:t>
              </a:r>
              <a:endParaRPr lang="en-US" altLang="zh-TW" dirty="0"/>
            </a:p>
          </p:txBody>
        </p:sp>
        <p:sp>
          <p:nvSpPr>
            <p:cNvPr id="153" name="Rectangle 122"/>
            <p:cNvSpPr>
              <a:spLocks noChangeArrowheads="1"/>
            </p:cNvSpPr>
            <p:nvPr/>
          </p:nvSpPr>
          <p:spPr bwMode="auto">
            <a:xfrm>
              <a:off x="3360" y="1848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 smtClean="0"/>
                <a:t>4</a:t>
              </a:r>
              <a:endParaRPr lang="en-US" altLang="zh-TW" dirty="0"/>
            </a:p>
          </p:txBody>
        </p:sp>
        <p:sp>
          <p:nvSpPr>
            <p:cNvPr id="154" name="Rectangle 123"/>
            <p:cNvSpPr>
              <a:spLocks noChangeArrowheads="1"/>
            </p:cNvSpPr>
            <p:nvPr/>
          </p:nvSpPr>
          <p:spPr bwMode="auto">
            <a:xfrm>
              <a:off x="3360" y="2052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155" name="Text Box 124"/>
            <p:cNvSpPr txBox="1">
              <a:spLocks noChangeArrowheads="1"/>
            </p:cNvSpPr>
            <p:nvPr/>
          </p:nvSpPr>
          <p:spPr bwMode="auto">
            <a:xfrm>
              <a:off x="3360" y="1392"/>
              <a:ext cx="240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/>
                <a:t>1</a:t>
              </a:r>
            </a:p>
          </p:txBody>
        </p:sp>
        <p:sp>
          <p:nvSpPr>
            <p:cNvPr id="156" name="Rectangle 125"/>
            <p:cNvSpPr>
              <a:spLocks noChangeArrowheads="1"/>
            </p:cNvSpPr>
            <p:nvPr/>
          </p:nvSpPr>
          <p:spPr bwMode="auto">
            <a:xfrm>
              <a:off x="3792" y="1644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 smtClean="0"/>
                <a:t>4</a:t>
              </a:r>
              <a:endParaRPr lang="en-US" altLang="zh-TW" dirty="0"/>
            </a:p>
          </p:txBody>
        </p:sp>
        <p:sp>
          <p:nvSpPr>
            <p:cNvPr id="157" name="Rectangle 126"/>
            <p:cNvSpPr>
              <a:spLocks noChangeArrowheads="1"/>
            </p:cNvSpPr>
            <p:nvPr/>
          </p:nvSpPr>
          <p:spPr bwMode="auto">
            <a:xfrm>
              <a:off x="3792" y="1848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158" name="Rectangle 127"/>
            <p:cNvSpPr>
              <a:spLocks noChangeArrowheads="1"/>
            </p:cNvSpPr>
            <p:nvPr/>
          </p:nvSpPr>
          <p:spPr bwMode="auto">
            <a:xfrm>
              <a:off x="3792" y="2052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 smtClean="0"/>
                <a:t>2</a:t>
              </a:r>
              <a:endParaRPr lang="en-US" altLang="zh-TW" dirty="0"/>
            </a:p>
          </p:txBody>
        </p:sp>
        <p:sp>
          <p:nvSpPr>
            <p:cNvPr id="159" name="Text Box 128"/>
            <p:cNvSpPr txBox="1">
              <a:spLocks noChangeArrowheads="1"/>
            </p:cNvSpPr>
            <p:nvPr/>
          </p:nvSpPr>
          <p:spPr bwMode="auto">
            <a:xfrm>
              <a:off x="3792" y="139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 smtClean="0">
                  <a:solidFill>
                    <a:srgbClr val="FF0000"/>
                  </a:solidFill>
                </a:rPr>
                <a:t>2</a:t>
              </a:r>
              <a:endParaRPr lang="en-US" altLang="zh-TW" sz="2400" dirty="0">
                <a:solidFill>
                  <a:srgbClr val="FF0000"/>
                </a:solidFill>
              </a:endParaRPr>
            </a:p>
          </p:txBody>
        </p:sp>
        <p:sp>
          <p:nvSpPr>
            <p:cNvPr id="160" name="Rectangle 129"/>
            <p:cNvSpPr>
              <a:spLocks noChangeArrowheads="1"/>
            </p:cNvSpPr>
            <p:nvPr/>
          </p:nvSpPr>
          <p:spPr bwMode="auto">
            <a:xfrm>
              <a:off x="4224" y="1644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161" name="Rectangle 130"/>
            <p:cNvSpPr>
              <a:spLocks noChangeArrowheads="1"/>
            </p:cNvSpPr>
            <p:nvPr/>
          </p:nvSpPr>
          <p:spPr bwMode="auto">
            <a:xfrm>
              <a:off x="4224" y="1848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 smtClean="0"/>
                <a:t>2</a:t>
              </a:r>
              <a:endParaRPr lang="en-US" altLang="zh-TW" dirty="0"/>
            </a:p>
          </p:txBody>
        </p:sp>
        <p:sp>
          <p:nvSpPr>
            <p:cNvPr id="162" name="Rectangle 131"/>
            <p:cNvSpPr>
              <a:spLocks noChangeArrowheads="1"/>
            </p:cNvSpPr>
            <p:nvPr/>
          </p:nvSpPr>
          <p:spPr bwMode="auto">
            <a:xfrm>
              <a:off x="4224" y="2052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 smtClean="0"/>
                <a:t>3</a:t>
              </a:r>
              <a:endParaRPr lang="en-US" altLang="zh-TW" dirty="0"/>
            </a:p>
          </p:txBody>
        </p:sp>
        <p:sp>
          <p:nvSpPr>
            <p:cNvPr id="163" name="Text Box 132"/>
            <p:cNvSpPr txBox="1">
              <a:spLocks noChangeArrowheads="1"/>
            </p:cNvSpPr>
            <p:nvPr/>
          </p:nvSpPr>
          <p:spPr bwMode="auto">
            <a:xfrm>
              <a:off x="4224" y="139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 smtClean="0">
                  <a:solidFill>
                    <a:srgbClr val="FF0000"/>
                  </a:solidFill>
                </a:rPr>
                <a:t>3</a:t>
              </a:r>
              <a:endParaRPr lang="en-US" altLang="zh-TW" sz="2400" dirty="0">
                <a:solidFill>
                  <a:srgbClr val="FF0000"/>
                </a:solidFill>
              </a:endParaRPr>
            </a:p>
          </p:txBody>
        </p:sp>
        <p:sp>
          <p:nvSpPr>
            <p:cNvPr id="164" name="Rectangle 133"/>
            <p:cNvSpPr>
              <a:spLocks noChangeArrowheads="1"/>
            </p:cNvSpPr>
            <p:nvPr/>
          </p:nvSpPr>
          <p:spPr bwMode="auto">
            <a:xfrm>
              <a:off x="4656" y="1644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 smtClean="0"/>
                <a:t>1</a:t>
              </a:r>
              <a:endParaRPr lang="en-US" altLang="zh-TW" dirty="0"/>
            </a:p>
          </p:txBody>
        </p:sp>
        <p:sp>
          <p:nvSpPr>
            <p:cNvPr id="165" name="Rectangle 134"/>
            <p:cNvSpPr>
              <a:spLocks noChangeArrowheads="1"/>
            </p:cNvSpPr>
            <p:nvPr/>
          </p:nvSpPr>
          <p:spPr bwMode="auto">
            <a:xfrm>
              <a:off x="4656" y="1848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 smtClean="0"/>
                <a:t>3</a:t>
              </a:r>
              <a:endParaRPr lang="en-US" altLang="zh-TW" dirty="0"/>
            </a:p>
          </p:txBody>
        </p:sp>
        <p:sp>
          <p:nvSpPr>
            <p:cNvPr id="166" name="Rectangle 135"/>
            <p:cNvSpPr>
              <a:spLocks noChangeArrowheads="1"/>
            </p:cNvSpPr>
            <p:nvPr/>
          </p:nvSpPr>
          <p:spPr bwMode="auto">
            <a:xfrm>
              <a:off x="4656" y="2052"/>
              <a:ext cx="240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 smtClean="0"/>
                <a:t>2</a:t>
              </a:r>
              <a:endParaRPr lang="en-US" altLang="zh-TW" dirty="0"/>
            </a:p>
          </p:txBody>
        </p:sp>
        <p:sp>
          <p:nvSpPr>
            <p:cNvPr id="167" name="Text Box 136"/>
            <p:cNvSpPr txBox="1">
              <a:spLocks noChangeArrowheads="1"/>
            </p:cNvSpPr>
            <p:nvPr/>
          </p:nvSpPr>
          <p:spPr bwMode="auto">
            <a:xfrm>
              <a:off x="4656" y="139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 smtClean="0"/>
                <a:t>2</a:t>
              </a:r>
              <a:endParaRPr lang="en-US" altLang="zh-TW" sz="2400" dirty="0"/>
            </a:p>
          </p:txBody>
        </p:sp>
      </p:grpSp>
      <p:sp>
        <p:nvSpPr>
          <p:cNvPr id="168" name="文字方塊 167"/>
          <p:cNvSpPr txBox="1"/>
          <p:nvPr/>
        </p:nvSpPr>
        <p:spPr>
          <a:xfrm>
            <a:off x="8532440" y="4357891"/>
            <a:ext cx="461665" cy="10153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TW" altLang="zh-TW" dirty="0" smtClean="0"/>
              <a:t> </a:t>
            </a:r>
            <a:r>
              <a:rPr kumimoji="1" lang="en-US" altLang="zh-TW" dirty="0" smtClean="0"/>
              <a:t>(3</a:t>
            </a:r>
            <a:r>
              <a:rPr kumimoji="1" lang="zh-TW" altLang="en-US" dirty="0" smtClean="0"/>
              <a:t>  </a:t>
            </a:r>
            <a:r>
              <a:rPr kumimoji="1" lang="en-US" altLang="zh-TW" dirty="0" smtClean="0"/>
              <a:t>2</a:t>
            </a:r>
            <a:r>
              <a:rPr kumimoji="1" lang="zh-TW" altLang="en-US" dirty="0" smtClean="0"/>
              <a:t>  </a:t>
            </a:r>
            <a:r>
              <a:rPr kumimoji="1" lang="en-US" altLang="zh-TW" dirty="0" smtClean="0"/>
              <a:t>4)</a:t>
            </a:r>
            <a:endParaRPr kumimoji="1" lang="zh-TW" altLang="en-US" dirty="0"/>
          </a:p>
        </p:txBody>
      </p:sp>
      <p:sp>
        <p:nvSpPr>
          <p:cNvPr id="169" name="文字方塊 168"/>
          <p:cNvSpPr txBox="1"/>
          <p:nvPr/>
        </p:nvSpPr>
        <p:spPr>
          <a:xfrm>
            <a:off x="7812360" y="4365104"/>
            <a:ext cx="461665" cy="10153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TW" altLang="zh-TW" dirty="0" smtClean="0"/>
              <a:t> </a:t>
            </a:r>
            <a:r>
              <a:rPr kumimoji="1" lang="en-US" altLang="zh-TW" dirty="0" smtClean="0"/>
              <a:t>(3</a:t>
            </a:r>
            <a:r>
              <a:rPr kumimoji="1" lang="zh-TW" altLang="en-US" dirty="0" smtClean="0"/>
              <a:t>  </a:t>
            </a:r>
            <a:r>
              <a:rPr kumimoji="1" lang="en-US" altLang="zh-TW" dirty="0" smtClean="0"/>
              <a:t>2</a:t>
            </a:r>
            <a:r>
              <a:rPr kumimoji="1" lang="zh-TW" altLang="en-US" dirty="0" smtClean="0"/>
              <a:t>  </a:t>
            </a:r>
            <a:r>
              <a:rPr kumimoji="1" lang="en-US" altLang="zh-TW" dirty="0" smtClean="0"/>
              <a:t>4)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3300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Q9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A.</a:t>
            </a:r>
            <a:r>
              <a:rPr kumimoji="1" lang="zh-TW" altLang="en-US" dirty="0" smtClean="0"/>
              <a:t> </a:t>
            </a:r>
            <a:r>
              <a:rPr kumimoji="1" lang="en-US" altLang="zh-TW" dirty="0"/>
              <a:t>(3pt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</a:t>
            </a:r>
            <a:r>
              <a:rPr kumimoji="1" lang="zh-TW" altLang="zh-TW" dirty="0" smtClean="0"/>
              <a:t>a</a:t>
            </a:r>
            <a:r>
              <a:rPr kumimoji="1" lang="en-US" altLang="zh-TW" dirty="0" smtClean="0"/>
              <a:t>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disk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blocks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memory,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access/modify file through memory pointer instead of file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system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call</a:t>
            </a:r>
            <a:endParaRPr kumimoji="1" lang="en-US" altLang="zh-TW" dirty="0"/>
          </a:p>
          <a:p>
            <a:r>
              <a:rPr kumimoji="1" lang="en-US" altLang="zh-TW" dirty="0" smtClean="0"/>
              <a:t>B.</a:t>
            </a:r>
            <a:r>
              <a:rPr kumimoji="1" lang="zh-TW" altLang="en-US" dirty="0" smtClean="0"/>
              <a:t> </a:t>
            </a:r>
            <a:r>
              <a:rPr lang="en-US" altLang="zh-TW" dirty="0"/>
              <a:t>only need to mention one for each</a:t>
            </a:r>
          </a:p>
          <a:p>
            <a:pPr lvl="1"/>
            <a:r>
              <a:rPr kumimoji="1" lang="zh-TW" altLang="zh-TW" dirty="0" smtClean="0"/>
              <a:t> </a:t>
            </a:r>
            <a:r>
              <a:rPr kumimoji="1" lang="en-US" altLang="zh-TW" dirty="0" smtClean="0"/>
              <a:t>(1pt)Pros: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fast,</a:t>
            </a:r>
            <a:r>
              <a:rPr kumimoji="1" lang="zh-TW" altLang="en-US" dirty="0" smtClean="0"/>
              <a:t> </a:t>
            </a:r>
            <a:r>
              <a:rPr kumimoji="1" lang="zh-TW" altLang="zh-TW" dirty="0" smtClean="0"/>
              <a:t>c</a:t>
            </a:r>
            <a:r>
              <a:rPr kumimoji="1" lang="en-US" altLang="zh-TW" dirty="0" smtClean="0"/>
              <a:t>an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share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with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other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process</a:t>
            </a:r>
          </a:p>
          <a:p>
            <a:pPr lvl="1"/>
            <a:r>
              <a:rPr kumimoji="1" lang="zh-TW" altLang="zh-TW" dirty="0"/>
              <a:t> </a:t>
            </a:r>
            <a:r>
              <a:rPr kumimoji="1" lang="en-US" altLang="zh-TW" dirty="0" smtClean="0"/>
              <a:t>(1pt)Cons: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less security,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require synchronization from programmer</a:t>
            </a:r>
          </a:p>
        </p:txBody>
      </p:sp>
    </p:spTree>
    <p:extLst>
      <p:ext uri="{BB962C8B-B14F-4D97-AF65-F5344CB8AC3E}">
        <p14:creationId xmlns:p14="http://schemas.microsoft.com/office/powerpoint/2010/main" val="175478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Statistics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Highest: 98</a:t>
            </a:r>
          </a:p>
          <a:p>
            <a:r>
              <a:rPr lang="en-US" altLang="zh-TW" dirty="0" smtClean="0"/>
              <a:t>Average: 65</a:t>
            </a:r>
            <a:endParaRPr lang="en-US" altLang="zh-TW" dirty="0" smtClean="0"/>
          </a:p>
          <a:p>
            <a:r>
              <a:rPr lang="en-US" altLang="zh-TW" dirty="0" smtClean="0"/>
              <a:t>Distribution: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</a:rPr>
              <a:t>Please be very aware if you are &lt; 40</a:t>
            </a:r>
          </a:p>
          <a:p>
            <a:endParaRPr lang="zh-TW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70962"/>
              </p:ext>
            </p:extLst>
          </p:nvPr>
        </p:nvGraphicFramePr>
        <p:xfrm>
          <a:off x="467544" y="3501008"/>
          <a:ext cx="8424939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165"/>
                <a:gridCol w="965682"/>
                <a:gridCol w="965682"/>
                <a:gridCol w="965682"/>
                <a:gridCol w="965682"/>
                <a:gridCol w="965682"/>
                <a:gridCol w="965682"/>
                <a:gridCol w="9656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Range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100~90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90~80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80~70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70~60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60~50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50~40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&gt;40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#people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27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12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Percentage Rank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10%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20%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45%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60%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80%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85%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100%</a:t>
                      </a:r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653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Q10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423317"/>
                <a:ext cx="8795320" cy="4525963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altLang="zh-TW" sz="2400" dirty="0" smtClean="0"/>
                  <a:t>(20%) Consider a byte-addressable computer system with a </a:t>
                </a:r>
                <a:r>
                  <a:rPr lang="en-US" altLang="zh-TW" sz="2400" dirty="0" smtClean="0">
                    <a:solidFill>
                      <a:srgbClr val="FF0000"/>
                    </a:solidFill>
                  </a:rPr>
                  <a:t>16-bit virtual address</a:t>
                </a:r>
                <a:r>
                  <a:rPr lang="en-US" altLang="zh-TW" sz="2400" dirty="0" smtClean="0"/>
                  <a:t> and total </a:t>
                </a:r>
                <a:r>
                  <a:rPr lang="en-US" altLang="zh-TW" sz="2400" dirty="0" smtClean="0">
                    <a:solidFill>
                      <a:srgbClr val="FF0000"/>
                    </a:solidFill>
                  </a:rPr>
                  <a:t>physical memory size 8KB</a:t>
                </a:r>
                <a:r>
                  <a:rPr lang="en-US" altLang="zh-TW" sz="2400" dirty="0" smtClean="0"/>
                  <a:t>.  Let paging be implemented for the system with </a:t>
                </a:r>
                <a:r>
                  <a:rPr lang="en-US" altLang="zh-TW" sz="2400" dirty="0" smtClean="0">
                    <a:solidFill>
                      <a:srgbClr val="FF0000"/>
                    </a:solidFill>
                  </a:rPr>
                  <a:t>page size 128B</a:t>
                </a:r>
                <a:r>
                  <a:rPr lang="en-US" altLang="zh-TW" sz="2400" dirty="0" smtClean="0"/>
                  <a:t>. Please answer the following question:</a:t>
                </a:r>
                <a:endParaRPr lang="zh-TW" altLang="zh-TW" sz="2400" dirty="0"/>
              </a:p>
              <a:p>
                <a:pPr lvl="0"/>
                <a:r>
                  <a:rPr lang="en-US" altLang="zh-TW" sz="2400" dirty="0" smtClean="0"/>
                  <a:t>(a)(</a:t>
                </a:r>
                <a:r>
                  <a:rPr lang="en-US" altLang="zh-TW" sz="2400" dirty="0"/>
                  <a:t>2%) If use one-level paging, how many entries should be in a page table?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/>
                      </a:rPr>
                      <m:t>  </m:t>
                    </m:r>
                    <m:sSup>
                      <m:sSupPr>
                        <m:ctrlPr>
                          <a:rPr lang="en-US" altLang="zh-TW" sz="20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zh-TW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TW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16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TW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TW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7</m:t>
                                </m:r>
                              </m:sup>
                            </m:sSup>
                          </m:den>
                        </m:f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=2</m:t>
                        </m:r>
                      </m:e>
                      <m:sup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endParaRPr lang="en-US" altLang="zh-TW" sz="2000" dirty="0" smtClean="0">
                  <a:solidFill>
                    <a:srgbClr val="FF0000"/>
                  </a:solidFill>
                </a:endParaRPr>
              </a:p>
              <a:p>
                <a:pPr lvl="0"/>
                <a:r>
                  <a:rPr lang="en-US" altLang="zh-TW" sz="2400" dirty="0" smtClean="0"/>
                  <a:t>(b)(</a:t>
                </a:r>
                <a:r>
                  <a:rPr lang="en-US" altLang="zh-TW" sz="2400" dirty="0"/>
                  <a:t>3%) If use inverted page table, how many entries should be in a page table?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TW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TW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TW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TW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7</m:t>
                                </m:r>
                              </m:sup>
                            </m:sSup>
                          </m:den>
                        </m:f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=2</m:t>
                        </m:r>
                      </m:e>
                      <m:sup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6</m:t>
                        </m:r>
                      </m:sup>
                    </m:sSup>
                  </m:oMath>
                </a14:m>
                <a:endParaRPr lang="en-US" altLang="zh-TW" sz="2000" dirty="0" smtClean="0"/>
              </a:p>
              <a:p>
                <a:pPr lvl="0"/>
                <a:r>
                  <a:rPr lang="en-US" altLang="zh-TW" sz="2400" dirty="0" smtClean="0"/>
                  <a:t>(c)</a:t>
                </a:r>
                <a:r>
                  <a:rPr lang="en-US" altLang="zh-TW" sz="2400" dirty="0"/>
                  <a:t> (3%) Given a 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three-level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 paging</a:t>
                </a:r>
                <a:r>
                  <a:rPr lang="en-US" altLang="zh-TW" sz="2400" dirty="0"/>
                  <a:t>, let the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memory access time</a:t>
                </a:r>
                <a:r>
                  <a:rPr lang="en-US" altLang="zh-TW" sz="2400" dirty="0"/>
                  <a:t> and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TLB</a:t>
                </a:r>
                <a:r>
                  <a:rPr lang="en-US" altLang="zh-TW" sz="2400" dirty="0"/>
                  <a:t> (translation </a:t>
                </a:r>
                <a:r>
                  <a:rPr lang="en-US" altLang="zh-TW" sz="2400" dirty="0" err="1"/>
                  <a:t>lookaside</a:t>
                </a:r>
                <a:r>
                  <a:rPr lang="en-US" altLang="zh-TW" sz="2400" dirty="0"/>
                  <a:t> buffer) access time be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500ns and 10ns</a:t>
                </a:r>
                <a:r>
                  <a:rPr lang="en-US" altLang="zh-TW" sz="2400" dirty="0"/>
                  <a:t>, respectively.  If the TLB hit ratio is 98%, what is the effective memory access time? (Only need to write down the equation)</a:t>
                </a:r>
                <a:endParaRPr lang="zh-TW" altLang="zh-TW" sz="2400" dirty="0"/>
              </a:p>
              <a:p>
                <a:pPr lvl="1"/>
                <a:r>
                  <a:rPr lang="en-US" altLang="zh-TW" sz="2000" dirty="0" smtClean="0">
                    <a:solidFill>
                      <a:srgbClr val="FF0000"/>
                    </a:solidFill>
                  </a:rPr>
                  <a:t>98%*(10+500)+2%*(10+500*4)</a:t>
                </a:r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423317"/>
                <a:ext cx="8795320" cy="4525963"/>
              </a:xfrm>
              <a:blipFill rotWithShape="1">
                <a:blip r:embed="rId2"/>
                <a:stretch>
                  <a:fillRect l="-901" t="-1077" r="-1663" b="-189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69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EF99FB5E-D3AB-48AF-B26A-29EF7FFE62C3}" type="slidenum">
              <a:rPr kumimoji="0" lang="en-US" altLang="zh-TW" smtClean="0">
                <a:latin typeface="Arial Black" pitchFamily="34" charset="0"/>
              </a:rPr>
              <a:pPr eaLnBrk="1" hangingPunct="1"/>
              <a:t>21</a:t>
            </a:fld>
            <a:endParaRPr kumimoji="0" lang="en-US" altLang="zh-TW" smtClean="0">
              <a:latin typeface="Arial Black" pitchFamily="34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Two-Level Address Translation </a:t>
            </a:r>
          </a:p>
        </p:txBody>
      </p:sp>
      <p:graphicFrame>
        <p:nvGraphicFramePr>
          <p:cNvPr id="5120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539750" y="1778000"/>
          <a:ext cx="8104188" cy="402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點陣圖影像" r:id="rId3" imgW="8104762" imgH="3572374" progId="Paint.Picture">
                  <p:embed/>
                </p:oleObj>
              </mc:Choice>
              <mc:Fallback>
                <p:oleObj name="點陣圖影像" r:id="rId3" imgW="8104762" imgH="357237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78000"/>
                        <a:ext cx="8104188" cy="402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463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8914"/>
            <a:ext cx="8559404" cy="4525963"/>
          </a:xfrm>
        </p:spPr>
        <p:txBody>
          <a:bodyPr>
            <a:normAutofit/>
          </a:bodyPr>
          <a:lstStyle/>
          <a:p>
            <a:pPr lvl="0"/>
            <a:r>
              <a:rPr lang="en-US" altLang="zh-TW" sz="2400" dirty="0"/>
              <a:t>(12%) Now consider to use the segment-paged scheme with each process can use at most </a:t>
            </a:r>
            <a:r>
              <a:rPr lang="en-US" altLang="zh-TW" sz="2400" dirty="0">
                <a:solidFill>
                  <a:srgbClr val="FF0000"/>
                </a:solidFill>
              </a:rPr>
              <a:t>16 segments</a:t>
            </a:r>
            <a:r>
              <a:rPr lang="en-US" altLang="zh-TW" sz="2400" dirty="0"/>
              <a:t>. Given the following segment table, page table and a 16 bits hexadecimal </a:t>
            </a:r>
            <a:r>
              <a:rPr lang="en-US" altLang="zh-TW" sz="2400" dirty="0">
                <a:solidFill>
                  <a:srgbClr val="FF0000"/>
                </a:solidFill>
              </a:rPr>
              <a:t>logical address “7482”</a:t>
            </a:r>
            <a:r>
              <a:rPr lang="en-US" altLang="zh-TW" sz="2400" dirty="0"/>
              <a:t>, complete the address translation diagram below</a:t>
            </a:r>
            <a:r>
              <a:rPr lang="en-US" altLang="zh-TW" sz="2400" dirty="0" smtClean="0"/>
              <a:t>.</a:t>
            </a:r>
          </a:p>
          <a:p>
            <a:pPr lvl="1"/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) </a:t>
            </a:r>
            <a:r>
              <a:rPr lang="en-US" altLang="zh-TW" sz="2000" dirty="0"/>
              <a:t>segment </a:t>
            </a:r>
            <a:r>
              <a:rPr lang="en-US" altLang="zh-TW" sz="2000" dirty="0" smtClean="0"/>
              <a:t>index: 7482=&gt;0111 0100 1000 0010=&gt; first 4bits (16 segments) is used=&gt; 0111 =&gt; 7</a:t>
            </a:r>
          </a:p>
          <a:p>
            <a:pPr lvl="1"/>
            <a:r>
              <a:rPr lang="en-US" altLang="zh-TW" sz="2000" dirty="0" smtClean="0"/>
              <a:t>(ii) linear </a:t>
            </a:r>
            <a:r>
              <a:rPr lang="en-US" altLang="zh-TW" sz="2000" dirty="0" err="1" smtClean="0"/>
              <a:t>addr</a:t>
            </a:r>
            <a:r>
              <a:rPr lang="en-US" altLang="zh-TW" sz="2000" dirty="0" smtClean="0"/>
              <a:t>: 0110 0111 0110 + </a:t>
            </a:r>
            <a:r>
              <a:rPr lang="en-US" altLang="zh-TW" sz="2000" dirty="0"/>
              <a:t>0100 1000 </a:t>
            </a:r>
            <a:r>
              <a:rPr lang="en-US" altLang="zh-TW" sz="2000" dirty="0" smtClean="0"/>
              <a:t>0010 = </a:t>
            </a:r>
            <a:r>
              <a:rPr lang="en-US" altLang="zh-TW" sz="2000" dirty="0"/>
              <a:t>1010 1111 </a:t>
            </a:r>
            <a:r>
              <a:rPr lang="en-US" altLang="zh-TW" sz="2000" dirty="0" smtClean="0"/>
              <a:t>1000</a:t>
            </a:r>
          </a:p>
          <a:p>
            <a:pPr lvl="1"/>
            <a:r>
              <a:rPr lang="en-US" altLang="zh-TW" sz="2000" dirty="0" smtClean="0"/>
              <a:t>(iii) page index: the first 5 bits of linear </a:t>
            </a:r>
            <a:r>
              <a:rPr lang="en-US" altLang="zh-TW" sz="2000" dirty="0" err="1" smtClean="0"/>
              <a:t>addr</a:t>
            </a:r>
            <a:r>
              <a:rPr lang="en-US" altLang="zh-TW" sz="2000" dirty="0" smtClean="0"/>
              <a:t>. (last 7 bits for page offset) </a:t>
            </a:r>
          </a:p>
          <a:p>
            <a:pPr marL="457200" lvl="1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=&gt; 10101 =&gt; 21</a:t>
            </a:r>
          </a:p>
          <a:p>
            <a:pPr lvl="1"/>
            <a:r>
              <a:rPr lang="en-US" altLang="zh-TW" sz="2000" dirty="0" smtClean="0"/>
              <a:t>(iv) </a:t>
            </a:r>
            <a:r>
              <a:rPr lang="en-US" altLang="zh-TW" sz="2000" dirty="0" err="1" smtClean="0"/>
              <a:t>phy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addr</a:t>
            </a:r>
            <a:r>
              <a:rPr lang="en-US" altLang="zh-TW" sz="2000" dirty="0" smtClean="0"/>
              <a:t>: 11 * 8K + page offset =&gt; 01011   1111000</a:t>
            </a:r>
            <a:endParaRPr lang="zh-TW" altLang="zh-TW" sz="2000" dirty="0"/>
          </a:p>
          <a:p>
            <a:pPr lvl="0"/>
            <a:endParaRPr lang="zh-TW" altLang="zh-TW" sz="2400" dirty="0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110690" y="4195338"/>
            <a:ext cx="9069822" cy="2546030"/>
            <a:chOff x="631" y="4674"/>
            <a:chExt cx="9929" cy="3389"/>
          </a:xfrm>
        </p:grpSpPr>
        <p:sp>
          <p:nvSpPr>
            <p:cNvPr id="6" name="AutoShape 29"/>
            <p:cNvSpPr>
              <a:spLocks noChangeAspect="1" noChangeArrowheads="1" noTextEdit="1"/>
            </p:cNvSpPr>
            <p:nvPr/>
          </p:nvSpPr>
          <p:spPr bwMode="auto">
            <a:xfrm>
              <a:off x="631" y="4674"/>
              <a:ext cx="9929" cy="3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2400"/>
            </a:p>
          </p:txBody>
        </p:sp>
        <p:sp>
          <p:nvSpPr>
            <p:cNvPr id="7" name="Text Box 28"/>
            <p:cNvSpPr txBox="1">
              <a:spLocks noChangeArrowheads="1"/>
            </p:cNvSpPr>
            <p:nvPr/>
          </p:nvSpPr>
          <p:spPr bwMode="auto">
            <a:xfrm>
              <a:off x="1853" y="4865"/>
              <a:ext cx="2340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Segmentation table</a:t>
              </a:r>
              <a:endParaRPr kumimoji="1" lang="en-US" altLang="zh-TW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(segment base addr.)</a:t>
              </a:r>
              <a:endParaRPr kumimoji="1" lang="en-US" altLang="zh-TW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8" name="Text Box 27"/>
            <p:cNvSpPr txBox="1">
              <a:spLocks noChangeArrowheads="1"/>
            </p:cNvSpPr>
            <p:nvPr/>
          </p:nvSpPr>
          <p:spPr bwMode="auto">
            <a:xfrm>
              <a:off x="6440" y="4829"/>
              <a:ext cx="198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page table</a:t>
              </a:r>
              <a:endParaRPr kumimoji="1" lang="en-US" altLang="zh-TW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(frame number)</a:t>
              </a:r>
              <a:endParaRPr kumimoji="1" lang="en-US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9" name="Text Box 26"/>
            <p:cNvSpPr txBox="1">
              <a:spLocks noChangeArrowheads="1"/>
            </p:cNvSpPr>
            <p:nvPr/>
          </p:nvSpPr>
          <p:spPr bwMode="auto">
            <a:xfrm>
              <a:off x="2124" y="5501"/>
              <a:ext cx="1712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>
              <a:off x="2124" y="5861"/>
              <a:ext cx="1712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" name="Text Box 24"/>
            <p:cNvSpPr txBox="1">
              <a:spLocks noChangeArrowheads="1"/>
            </p:cNvSpPr>
            <p:nvPr/>
          </p:nvSpPr>
          <p:spPr bwMode="auto">
            <a:xfrm>
              <a:off x="2124" y="6221"/>
              <a:ext cx="1712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2124" y="6581"/>
              <a:ext cx="1712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011001110110</a:t>
              </a:r>
              <a:endParaRPr kumimoji="1" lang="en-US" altLang="zh-TW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3" name="Text Box 22"/>
            <p:cNvSpPr txBox="1">
              <a:spLocks noChangeArrowheads="1"/>
            </p:cNvSpPr>
            <p:nvPr/>
          </p:nvSpPr>
          <p:spPr bwMode="auto">
            <a:xfrm>
              <a:off x="2124" y="6941"/>
              <a:ext cx="1712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2124" y="7301"/>
              <a:ext cx="1712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2124" y="7661"/>
              <a:ext cx="1712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6" name="AutoShape 19"/>
            <p:cNvSpPr>
              <a:spLocks/>
            </p:cNvSpPr>
            <p:nvPr/>
          </p:nvSpPr>
          <p:spPr bwMode="auto">
            <a:xfrm flipH="1">
              <a:off x="3836" y="5513"/>
              <a:ext cx="357" cy="1068"/>
            </a:xfrm>
            <a:prstGeom prst="leftBrace">
              <a:avLst>
                <a:gd name="adj1" fmla="val 2493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2400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4193" y="5755"/>
              <a:ext cx="1636" cy="4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(i)offset?</a:t>
              </a:r>
              <a:endParaRPr kumimoji="1" lang="en-US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83" y="4674"/>
              <a:ext cx="1235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1524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7482</a:t>
              </a:r>
              <a:endParaRPr kumimoji="1" lang="en-US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9" name="AutoShape 16"/>
            <p:cNvSpPr>
              <a:spLocks noChangeShapeType="1"/>
            </p:cNvSpPr>
            <p:nvPr/>
          </p:nvSpPr>
          <p:spPr bwMode="auto">
            <a:xfrm rot="16200000" flipH="1">
              <a:off x="849" y="5486"/>
              <a:ext cx="1727" cy="823"/>
            </a:xfrm>
            <a:prstGeom prst="bentConnector2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2400"/>
            </a:p>
          </p:txBody>
        </p:sp>
        <p:sp>
          <p:nvSpPr>
            <p:cNvPr id="20" name="AutoShape 15"/>
            <p:cNvSpPr>
              <a:spLocks noChangeShapeType="1"/>
            </p:cNvSpPr>
            <p:nvPr/>
          </p:nvSpPr>
          <p:spPr bwMode="auto">
            <a:xfrm>
              <a:off x="3836" y="6761"/>
              <a:ext cx="47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2400"/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4315" y="6544"/>
              <a:ext cx="1624" cy="6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90488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(ii) linear</a:t>
              </a:r>
              <a:endParaRPr kumimoji="1" lang="en-US" altLang="zh-TW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  <a:p>
              <a:pPr marL="0" marR="0" lvl="0" indent="31908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address?</a:t>
              </a:r>
              <a:endParaRPr kumimoji="1" lang="en-US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2" name="AutoShape 13"/>
            <p:cNvSpPr>
              <a:spLocks noChangeShapeType="1"/>
            </p:cNvSpPr>
            <p:nvPr/>
          </p:nvSpPr>
          <p:spPr bwMode="auto">
            <a:xfrm>
              <a:off x="5980" y="6834"/>
              <a:ext cx="47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2400"/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6464" y="5543"/>
              <a:ext cx="14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6464" y="5903"/>
              <a:ext cx="14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5" name="Text Box 10"/>
            <p:cNvSpPr txBox="1">
              <a:spLocks noChangeArrowheads="1"/>
            </p:cNvSpPr>
            <p:nvPr/>
          </p:nvSpPr>
          <p:spPr bwMode="auto">
            <a:xfrm>
              <a:off x="6464" y="6263"/>
              <a:ext cx="14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6464" y="6623"/>
              <a:ext cx="14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11</a:t>
              </a:r>
              <a:endParaRPr kumimoji="1" lang="en-US" altLang="zh-TW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6464" y="6983"/>
              <a:ext cx="14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6464" y="7343"/>
              <a:ext cx="14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6464" y="7703"/>
              <a:ext cx="14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0" name="AutoShape 5"/>
            <p:cNvSpPr>
              <a:spLocks/>
            </p:cNvSpPr>
            <p:nvPr/>
          </p:nvSpPr>
          <p:spPr bwMode="auto">
            <a:xfrm flipH="1">
              <a:off x="7904" y="5555"/>
              <a:ext cx="357" cy="1068"/>
            </a:xfrm>
            <a:prstGeom prst="leftBrace">
              <a:avLst>
                <a:gd name="adj1" fmla="val 2493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2400"/>
            </a:p>
          </p:txBody>
        </p:sp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8261" y="5797"/>
              <a:ext cx="1636" cy="4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(iii)offset?</a:t>
              </a:r>
              <a:endParaRPr kumimoji="1" lang="en-US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2" name="AutoShape 3"/>
            <p:cNvSpPr>
              <a:spLocks noChangeShapeType="1"/>
            </p:cNvSpPr>
            <p:nvPr/>
          </p:nvSpPr>
          <p:spPr bwMode="auto">
            <a:xfrm>
              <a:off x="7904" y="6803"/>
              <a:ext cx="47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2400"/>
            </a:p>
          </p:txBody>
        </p:sp>
        <p:sp>
          <p:nvSpPr>
            <p:cNvPr id="33" name="Rectangle 2"/>
            <p:cNvSpPr>
              <a:spLocks noChangeArrowheads="1"/>
            </p:cNvSpPr>
            <p:nvPr/>
          </p:nvSpPr>
          <p:spPr bwMode="auto">
            <a:xfrm>
              <a:off x="8383" y="6586"/>
              <a:ext cx="1624" cy="6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90488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(iv) physical</a:t>
              </a:r>
              <a:endParaRPr kumimoji="1" lang="en-US" altLang="zh-TW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  <a:p>
              <a:pPr marL="0" marR="0" lvl="0" indent="31908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address?</a:t>
              </a:r>
              <a:endParaRPr kumimoji="1" lang="en-US" altLang="zh-TW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  <a:p>
              <a:pPr marL="0" marR="0" lvl="0" indent="31908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/>
                  <a:ea typeface="新細明體" pitchFamily="18" charset="-120"/>
                  <a:cs typeface="Times New Roman" pitchFamily="18" charset="0"/>
                </a:rPr>
                <a:t>…</a:t>
              </a:r>
              <a:endParaRPr kumimoji="1" lang="en-US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131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Q1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867328" cy="492514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2800" dirty="0" smtClean="0"/>
              <a:t>A:  1 point for each item</a:t>
            </a:r>
          </a:p>
          <a:p>
            <a:pPr lvl="1">
              <a:spcBef>
                <a:spcPts val="0"/>
              </a:spcBef>
            </a:pPr>
            <a:r>
              <a:rPr lang="en-US" altLang="zh-TW" sz="2400" dirty="0" smtClean="0"/>
              <a:t>Time sharing: improve </a:t>
            </a:r>
            <a:r>
              <a:rPr lang="en-US" altLang="zh-TW" sz="2400" b="1" dirty="0" smtClean="0"/>
              <a:t>interactive</a:t>
            </a:r>
            <a:r>
              <a:rPr lang="en-US" altLang="zh-TW" sz="2400" dirty="0" smtClean="0"/>
              <a:t>, switch process </a:t>
            </a:r>
            <a:r>
              <a:rPr lang="en-US" altLang="zh-TW" sz="2400" b="1" dirty="0" smtClean="0"/>
              <a:t>frequently</a:t>
            </a:r>
          </a:p>
          <a:p>
            <a:pPr lvl="1">
              <a:spcBef>
                <a:spcPts val="0"/>
              </a:spcBef>
            </a:pPr>
            <a:r>
              <a:rPr lang="en-US" altLang="zh-TW" sz="2400" dirty="0" smtClean="0"/>
              <a:t>Multi-programming: improve </a:t>
            </a:r>
            <a:r>
              <a:rPr lang="en-US" altLang="zh-TW" sz="2400" b="1" dirty="0" smtClean="0"/>
              <a:t>CPU utilization</a:t>
            </a:r>
            <a:r>
              <a:rPr lang="en-US" altLang="zh-TW" sz="2400" dirty="0" smtClean="0"/>
              <a:t>,  switch when </a:t>
            </a:r>
            <a:r>
              <a:rPr lang="en-US" altLang="zh-TW" sz="2400" b="1" dirty="0" smtClean="0"/>
              <a:t>IO occur</a:t>
            </a:r>
          </a:p>
          <a:p>
            <a:pPr>
              <a:spcBef>
                <a:spcPts val="0"/>
              </a:spcBef>
            </a:pPr>
            <a:r>
              <a:rPr lang="en-US" altLang="zh-TW" sz="2800" dirty="0" smtClean="0"/>
              <a:t>B: 1 point for each item</a:t>
            </a:r>
          </a:p>
          <a:p>
            <a:pPr lvl="1">
              <a:spcBef>
                <a:spcPts val="0"/>
              </a:spcBef>
            </a:pPr>
            <a:r>
              <a:rPr lang="en-US" altLang="zh-TW" sz="2400" dirty="0" smtClean="0"/>
              <a:t>Linking: link </a:t>
            </a:r>
            <a:r>
              <a:rPr lang="en-US" altLang="zh-TW" sz="2400" b="1" dirty="0" smtClean="0"/>
              <a:t>library</a:t>
            </a:r>
            <a:r>
              <a:rPr lang="en-US" altLang="zh-TW" sz="2400" dirty="0" smtClean="0"/>
              <a:t> at runtime, share library between processes</a:t>
            </a:r>
          </a:p>
          <a:p>
            <a:pPr lvl="1">
              <a:spcBef>
                <a:spcPts val="0"/>
              </a:spcBef>
            </a:pPr>
            <a:r>
              <a:rPr lang="en-US" altLang="zh-TW" sz="2400" dirty="0" smtClean="0"/>
              <a:t>Loading: load </a:t>
            </a:r>
            <a:r>
              <a:rPr lang="en-US" altLang="zh-TW" sz="2400" b="1" dirty="0" smtClean="0"/>
              <a:t>routine/library</a:t>
            </a:r>
            <a:r>
              <a:rPr lang="en-US" altLang="zh-TW" sz="2400" dirty="0" smtClean="0"/>
              <a:t> at runtime,  only apply to a single process</a:t>
            </a:r>
          </a:p>
        </p:txBody>
      </p:sp>
    </p:spTree>
    <p:extLst>
      <p:ext uri="{BB962C8B-B14F-4D97-AF65-F5344CB8AC3E}">
        <p14:creationId xmlns:p14="http://schemas.microsoft.com/office/powerpoint/2010/main" val="60385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Q1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184"/>
            <a:ext cx="8867328" cy="492514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2800" dirty="0" smtClean="0"/>
              <a:t>C: 1 point for each item</a:t>
            </a:r>
          </a:p>
          <a:p>
            <a:pPr lvl="1">
              <a:spcBef>
                <a:spcPts val="0"/>
              </a:spcBef>
            </a:pPr>
            <a:r>
              <a:rPr lang="en-US" altLang="zh-TW" sz="2400" dirty="0" smtClean="0"/>
              <a:t>API (2pt): an </a:t>
            </a:r>
            <a:r>
              <a:rPr lang="en-US" altLang="zh-TW" sz="2400" b="1" dirty="0" smtClean="0"/>
              <a:t>interface</a:t>
            </a:r>
            <a:r>
              <a:rPr lang="en-US" altLang="zh-TW" sz="2400" dirty="0" smtClean="0"/>
              <a:t> that defines a set of functions for </a:t>
            </a:r>
            <a:r>
              <a:rPr lang="en-US" altLang="zh-TW" sz="2400" b="1" dirty="0" smtClean="0"/>
              <a:t>ease of programming</a:t>
            </a:r>
          </a:p>
          <a:p>
            <a:pPr lvl="1">
              <a:spcBef>
                <a:spcPts val="0"/>
              </a:spcBef>
            </a:pPr>
            <a:r>
              <a:rPr lang="en-US" altLang="zh-TW" sz="2400" dirty="0" smtClean="0"/>
              <a:t>System call (3pt): cause interrupt, request </a:t>
            </a:r>
            <a:r>
              <a:rPr lang="en-US" altLang="zh-TW" sz="2400" b="1" dirty="0" smtClean="0"/>
              <a:t>kernel service</a:t>
            </a:r>
            <a:r>
              <a:rPr lang="en-US" altLang="zh-TW" sz="2400" dirty="0" smtClean="0"/>
              <a:t>, interface of a OS</a:t>
            </a:r>
          </a:p>
          <a:p>
            <a:pPr>
              <a:spcBef>
                <a:spcPts val="0"/>
              </a:spcBef>
            </a:pPr>
            <a:r>
              <a:rPr lang="en-US" altLang="zh-TW" sz="2800" dirty="0" smtClean="0"/>
              <a:t>D: 1 point for each item</a:t>
            </a:r>
          </a:p>
          <a:p>
            <a:pPr lvl="1">
              <a:spcBef>
                <a:spcPts val="0"/>
              </a:spcBef>
            </a:pPr>
            <a:r>
              <a:rPr lang="en-US" altLang="zh-TW" sz="2400" dirty="0" smtClean="0"/>
              <a:t>Layered: lower layer module </a:t>
            </a:r>
            <a:r>
              <a:rPr lang="en-US" altLang="zh-TW" sz="2400" b="1" dirty="0" smtClean="0"/>
              <a:t>can’t call upper layer module</a:t>
            </a:r>
            <a:r>
              <a:rPr lang="en-US" altLang="zh-TW" sz="2400" dirty="0" smtClean="0"/>
              <a:t> , ease for </a:t>
            </a:r>
            <a:r>
              <a:rPr lang="en-US" altLang="zh-TW" sz="2400" dirty="0" err="1" smtClean="0"/>
              <a:t>debuging</a:t>
            </a:r>
            <a:endParaRPr lang="en-US" altLang="zh-TW" sz="2400" dirty="0" smtClean="0"/>
          </a:p>
          <a:p>
            <a:pPr lvl="1">
              <a:spcBef>
                <a:spcPts val="0"/>
              </a:spcBef>
            </a:pPr>
            <a:r>
              <a:rPr lang="en-US" altLang="zh-TW" sz="2400" dirty="0" smtClean="0"/>
              <a:t>Microkernel: move </a:t>
            </a:r>
            <a:r>
              <a:rPr lang="en-US" altLang="zh-TW" sz="2400" b="1" dirty="0" smtClean="0"/>
              <a:t>nonessential system module </a:t>
            </a:r>
            <a:r>
              <a:rPr lang="en-US" altLang="zh-TW" sz="2400" dirty="0" smtClean="0"/>
              <a:t>to </a:t>
            </a:r>
            <a:r>
              <a:rPr lang="en-US" altLang="zh-TW" sz="2400" b="1" dirty="0" smtClean="0"/>
              <a:t>user level</a:t>
            </a:r>
            <a:r>
              <a:rPr lang="en-US" altLang="zh-TW" sz="2400" dirty="0" smtClean="0"/>
              <a:t>, communicate with message passing,  inefficient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but reliable simple kernel</a:t>
            </a:r>
          </a:p>
          <a:p>
            <a:pPr>
              <a:spcBef>
                <a:spcPts val="0"/>
              </a:spcBef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4867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Terminology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Function/Subroutine:</a:t>
            </a:r>
          </a:p>
          <a:p>
            <a:pPr lvl="1"/>
            <a:r>
              <a:rPr lang="en-US" altLang="zh-TW" dirty="0"/>
              <a:t>A piece of code that can be called and return at the end of the code</a:t>
            </a:r>
          </a:p>
          <a:p>
            <a:r>
              <a:rPr lang="en-US" altLang="zh-TW" dirty="0" smtClean="0"/>
              <a:t>Interface:</a:t>
            </a:r>
          </a:p>
          <a:p>
            <a:pPr lvl="1"/>
            <a:r>
              <a:rPr lang="en-US" altLang="zh-TW" dirty="0" smtClean="0"/>
              <a:t>Functions that is defined but not implemented</a:t>
            </a:r>
          </a:p>
          <a:p>
            <a:r>
              <a:rPr lang="en-US" altLang="zh-TW" dirty="0" smtClean="0"/>
              <a:t>Library:</a:t>
            </a:r>
          </a:p>
          <a:p>
            <a:pPr lvl="1"/>
            <a:r>
              <a:rPr lang="en-US" altLang="zh-TW" dirty="0" smtClean="0"/>
              <a:t>A piece of binary code/file (e.g.: .a files in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) that includes functions and variables</a:t>
            </a:r>
          </a:p>
        </p:txBody>
      </p:sp>
    </p:spTree>
    <p:extLst>
      <p:ext uri="{BB962C8B-B14F-4D97-AF65-F5344CB8AC3E}">
        <p14:creationId xmlns:p14="http://schemas.microsoft.com/office/powerpoint/2010/main" val="102643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573016"/>
            <a:ext cx="5112568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51920" y="2996952"/>
            <a:ext cx="194421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(a)(3pt): </a:t>
            </a:r>
          </a:p>
          <a:p>
            <a:pPr lvl="1"/>
            <a:r>
              <a:rPr lang="en-US" altLang="zh-TW" dirty="0" smtClean="0"/>
              <a:t>Allow to </a:t>
            </a:r>
            <a:r>
              <a:rPr lang="en-US" altLang="zh-TW" b="1" dirty="0"/>
              <a:t>change the flow of control in the CPU</a:t>
            </a:r>
          </a:p>
          <a:p>
            <a:r>
              <a:rPr lang="en-US" altLang="zh-TW" sz="2800" dirty="0" smtClean="0"/>
              <a:t>(b): (1pt) SW: system call or error exception; </a:t>
            </a:r>
          </a:p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en-US" altLang="zh-TW" sz="2800" dirty="0" smtClean="0"/>
              <a:t>(1pt</a:t>
            </a:r>
            <a:r>
              <a:rPr lang="en-US" altLang="zh-TW" sz="2800" dirty="0"/>
              <a:t>) </a:t>
            </a:r>
            <a:r>
              <a:rPr lang="en-US" altLang="zh-TW" sz="2800" dirty="0" smtClean="0"/>
              <a:t>HW: I/O signal</a:t>
            </a:r>
          </a:p>
          <a:p>
            <a:r>
              <a:rPr lang="en-US" altLang="zh-TW" sz="2800" dirty="0" smtClean="0"/>
              <a:t>(C)(5pt):</a:t>
            </a:r>
          </a:p>
          <a:p>
            <a:pPr lvl="1"/>
            <a:r>
              <a:rPr lang="en-US" altLang="zh-TW" sz="2400" dirty="0" smtClean="0"/>
              <a:t>Save return address</a:t>
            </a:r>
          </a:p>
          <a:p>
            <a:pPr lvl="1"/>
            <a:r>
              <a:rPr lang="en-US" altLang="zh-TW" sz="2400" dirty="0" smtClean="0"/>
              <a:t>Interrupt vector</a:t>
            </a:r>
          </a:p>
          <a:p>
            <a:pPr lvl="1"/>
            <a:r>
              <a:rPr lang="en-US" altLang="zh-TW" sz="2400" dirty="0" smtClean="0"/>
              <a:t>Interrupt routine</a:t>
            </a:r>
          </a:p>
          <a:p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9223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(a)(5pt</a:t>
            </a:r>
            <a:r>
              <a:rPr lang="en-US" altLang="zh-TW" dirty="0" smtClean="0"/>
              <a:t>):</a:t>
            </a:r>
            <a:endParaRPr lang="en-US" altLang="zh-TW" dirty="0"/>
          </a:p>
          <a:p>
            <a:pPr lvl="1"/>
            <a:r>
              <a:rPr lang="en-US" altLang="zh-TW" dirty="0" smtClean="0"/>
              <a:t>All the instruction that could affect the correctness among process executions are defined as privilege instruction</a:t>
            </a:r>
          </a:p>
          <a:p>
            <a:pPr lvl="1"/>
            <a:r>
              <a:rPr lang="en-US" altLang="zh-TW" dirty="0" smtClean="0"/>
              <a:t>Privilege instruction can only be executed under by the OS kernel</a:t>
            </a:r>
          </a:p>
          <a:p>
            <a:pPr lvl="1"/>
            <a:r>
              <a:rPr lang="en-US" altLang="zh-TW" dirty="0" smtClean="0"/>
              <a:t>With dual mode, we can identify an instruction is executed on the behave of a user or kernel</a:t>
            </a:r>
          </a:p>
          <a:p>
            <a:pPr lvl="1"/>
            <a:r>
              <a:rPr lang="en-US" altLang="zh-TW" dirty="0" smtClean="0"/>
              <a:t>Therefore,  OS can protect programs from each other</a:t>
            </a:r>
          </a:p>
          <a:p>
            <a:r>
              <a:rPr lang="en-US" altLang="zh-TW" dirty="0" smtClean="0"/>
              <a:t>(b)(3pt):</a:t>
            </a:r>
          </a:p>
          <a:p>
            <a:pPr marL="0" lvl="1" indent="0">
              <a:buNone/>
            </a:pPr>
            <a:r>
              <a:rPr lang="en-US" altLang="zh-TW" dirty="0" smtClean="0"/>
              <a:t>	b, turn off interrupt may cause other programs 	to execute incorrectly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62146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Status(3pt), event(3pt)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6912"/>
            <a:ext cx="8384256" cy="3975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989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Q5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A: no partial point</a:t>
            </a:r>
          </a:p>
          <a:p>
            <a:pPr lvl="1"/>
            <a:r>
              <a:rPr lang="en-US" altLang="zh-TW" dirty="0" smtClean="0"/>
              <a:t>(3pt) Multiple user level threads handled by a single kernel level thread</a:t>
            </a:r>
          </a:p>
          <a:p>
            <a:r>
              <a:rPr lang="en-US" altLang="zh-TW" dirty="0" smtClean="0"/>
              <a:t>B: only need to mention one for each</a:t>
            </a:r>
          </a:p>
          <a:p>
            <a:pPr lvl="1"/>
            <a:r>
              <a:rPr lang="en-US" altLang="zh-TW" dirty="0" smtClean="0"/>
              <a:t>(1pt) Pros: lightweight; fast creation; unlimited thread creation</a:t>
            </a:r>
          </a:p>
          <a:p>
            <a:pPr lvl="1"/>
            <a:r>
              <a:rPr lang="en-US" altLang="zh-TW" dirty="0" smtClean="0"/>
              <a:t>(1pt) Cons: a single thread could block all threads; can’t take advantage of the multi-core processors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777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1416</Words>
  <Application>Microsoft Office PowerPoint</Application>
  <PresentationFormat>On-screen Show (4:3)</PresentationFormat>
  <Paragraphs>331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點陣圖影像</vt:lpstr>
      <vt:lpstr>OS MidTerm Answer</vt:lpstr>
      <vt:lpstr>Statistics</vt:lpstr>
      <vt:lpstr>Q1</vt:lpstr>
      <vt:lpstr>Q1</vt:lpstr>
      <vt:lpstr>Terminology</vt:lpstr>
      <vt:lpstr>Q2</vt:lpstr>
      <vt:lpstr>Q3</vt:lpstr>
      <vt:lpstr>Q4</vt:lpstr>
      <vt:lpstr>Q5</vt:lpstr>
      <vt:lpstr>Q6</vt:lpstr>
      <vt:lpstr>Q6</vt:lpstr>
      <vt:lpstr>Q7</vt:lpstr>
      <vt:lpstr>Definition of Thrashing</vt:lpstr>
      <vt:lpstr>Thrashing</vt:lpstr>
      <vt:lpstr>Working-Set Model</vt:lpstr>
      <vt:lpstr>Working-Set Example</vt:lpstr>
      <vt:lpstr>Working-Set Model</vt:lpstr>
      <vt:lpstr>Q8</vt:lpstr>
      <vt:lpstr>Q9</vt:lpstr>
      <vt:lpstr>Q10</vt:lpstr>
      <vt:lpstr>Two-Level Address Translation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jerry</dc:creator>
  <cp:lastModifiedBy>jerry</cp:lastModifiedBy>
  <cp:revision>32</cp:revision>
  <dcterms:created xsi:type="dcterms:W3CDTF">2012-11-27T12:45:37Z</dcterms:created>
  <dcterms:modified xsi:type="dcterms:W3CDTF">2012-12-04T01:40:56Z</dcterms:modified>
</cp:coreProperties>
</file>