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60" r:id="rId5"/>
    <p:sldId id="257" r:id="rId6"/>
    <p:sldId id="268" r:id="rId7"/>
    <p:sldId id="265" r:id="rId8"/>
    <p:sldId id="264" r:id="rId9"/>
    <p:sldId id="266" r:id="rId10"/>
    <p:sldId id="270" r:id="rId11"/>
    <p:sldId id="269" r:id="rId12"/>
    <p:sldId id="267"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337797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357277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233547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390953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393677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137605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86451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1391075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338402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39965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83F0E84-F8ED-4E0B-A254-250699C6AE39}" type="datetimeFigureOut">
              <a:rPr lang="zh-TW" altLang="en-US" smtClean="0"/>
              <a:t>2015/1/19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253717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F0E84-F8ED-4E0B-A254-250699C6AE39}" type="datetimeFigureOut">
              <a:rPr lang="zh-TW" altLang="en-US" smtClean="0"/>
              <a:t>2015/1/19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5FE11-9D86-469F-9F45-77E9851134DA}" type="slidenum">
              <a:rPr lang="zh-TW" altLang="en-US" smtClean="0"/>
              <a:t>‹#›</a:t>
            </a:fld>
            <a:endParaRPr lang="zh-TW" altLang="en-US"/>
          </a:p>
        </p:txBody>
      </p:sp>
    </p:spTree>
    <p:extLst>
      <p:ext uri="{BB962C8B-B14F-4D97-AF65-F5344CB8AC3E}">
        <p14:creationId xmlns:p14="http://schemas.microsoft.com/office/powerpoint/2010/main" val="318596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2014 OS Final</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84254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476672"/>
            <a:ext cx="8579296" cy="5649491"/>
          </a:xfrm>
        </p:spPr>
        <p:txBody>
          <a:bodyPr>
            <a:noAutofit/>
          </a:bodyPr>
          <a:lstStyle/>
          <a:p>
            <a:r>
              <a:rPr lang="en-US" altLang="zh-TW" dirty="0"/>
              <a:t>Q11</a:t>
            </a:r>
            <a:r>
              <a:rPr lang="en-US" altLang="zh-TW" dirty="0" smtClean="0"/>
              <a:t>: </a:t>
            </a:r>
            <a:r>
              <a:rPr lang="en-US" altLang="zh-TW" dirty="0"/>
              <a:t>(</a:t>
            </a:r>
            <a:r>
              <a:rPr lang="en-US" altLang="zh-TW" dirty="0" smtClean="0"/>
              <a:t>2pt each.)</a:t>
            </a:r>
            <a:endParaRPr lang="en-US" altLang="zh-TW" dirty="0"/>
          </a:p>
          <a:p>
            <a:pPr marL="971550" lvl="1" indent="-514350">
              <a:buFont typeface="+mj-lt"/>
              <a:buAutoNum type="alphaLcPeriod"/>
            </a:pPr>
            <a:r>
              <a:rPr lang="en-US" altLang="zh-TW" dirty="0" smtClean="0"/>
              <a:t>Indexed</a:t>
            </a:r>
            <a:r>
              <a:rPr lang="en-US" altLang="zh-TW" dirty="0"/>
              <a:t>: </a:t>
            </a:r>
            <a:endParaRPr lang="en-US" altLang="zh-TW" dirty="0" smtClean="0"/>
          </a:p>
          <a:p>
            <a:pPr lvl="2"/>
            <a:r>
              <a:rPr lang="en-US" altLang="zh-TW" dirty="0" smtClean="0"/>
              <a:t>contiguous </a:t>
            </a:r>
            <a:r>
              <a:rPr lang="en-US" altLang="zh-TW" dirty="0"/>
              <a:t>allocation cannot handle data insert efficiently, </a:t>
            </a:r>
            <a:endParaRPr lang="en-US" altLang="zh-TW" dirty="0" smtClean="0"/>
          </a:p>
          <a:p>
            <a:pPr lvl="2"/>
            <a:r>
              <a:rPr lang="en-US" altLang="zh-TW" dirty="0" smtClean="0"/>
              <a:t>linked </a:t>
            </a:r>
            <a:r>
              <a:rPr lang="en-US" altLang="zh-TW" dirty="0"/>
              <a:t>allocation cannot handle random access efficiently.</a:t>
            </a:r>
          </a:p>
          <a:p>
            <a:pPr marL="971550" lvl="1" indent="-514350">
              <a:buFont typeface="+mj-lt"/>
              <a:buAutoNum type="alphaLcPeriod"/>
            </a:pPr>
            <a:r>
              <a:rPr lang="en-US" altLang="zh-TW" dirty="0" smtClean="0"/>
              <a:t>Linked</a:t>
            </a:r>
            <a:r>
              <a:rPr lang="en-US" altLang="zh-TW" dirty="0"/>
              <a:t>: </a:t>
            </a:r>
            <a:endParaRPr lang="en-US" altLang="zh-TW" dirty="0" smtClean="0"/>
          </a:p>
          <a:p>
            <a:pPr lvl="2"/>
            <a:r>
              <a:rPr lang="en-US" altLang="zh-TW" dirty="0" smtClean="0"/>
              <a:t>contiguous </a:t>
            </a:r>
            <a:r>
              <a:rPr lang="en-US" altLang="zh-TW" dirty="0"/>
              <a:t>allocation cannot handle file extension </a:t>
            </a:r>
            <a:r>
              <a:rPr lang="en-US" altLang="zh-TW" dirty="0" smtClean="0"/>
              <a:t>efficiently</a:t>
            </a:r>
          </a:p>
          <a:p>
            <a:pPr lvl="2"/>
            <a:r>
              <a:rPr lang="en-US" altLang="zh-TW" dirty="0" smtClean="0"/>
              <a:t>Indexed is not necessary for </a:t>
            </a:r>
            <a:r>
              <a:rPr lang="en-US" altLang="zh-TW" dirty="0"/>
              <a:t>sequential </a:t>
            </a:r>
            <a:r>
              <a:rPr lang="en-US" altLang="zh-TW" dirty="0" smtClean="0"/>
              <a:t>access method</a:t>
            </a:r>
            <a:endParaRPr lang="en-US" altLang="zh-TW" dirty="0"/>
          </a:p>
          <a:p>
            <a:pPr marL="971550" lvl="1" indent="-514350">
              <a:buFont typeface="+mj-lt"/>
              <a:buAutoNum type="alphaLcPeriod"/>
            </a:pPr>
            <a:r>
              <a:rPr lang="en-US" altLang="zh-TW" dirty="0" smtClean="0"/>
              <a:t>Contiguous</a:t>
            </a:r>
            <a:r>
              <a:rPr lang="en-US" altLang="zh-TW" dirty="0"/>
              <a:t>: </a:t>
            </a:r>
            <a:endParaRPr lang="en-US" altLang="zh-TW" dirty="0" smtClean="0"/>
          </a:p>
          <a:p>
            <a:pPr marL="1371600" lvl="2" indent="-514350"/>
            <a:r>
              <a:rPr lang="en-US" altLang="zh-TW" dirty="0" smtClean="0"/>
              <a:t>both </a:t>
            </a:r>
            <a:r>
              <a:rPr lang="en-US" altLang="zh-TW" dirty="0"/>
              <a:t>indexed and linked allocation require additional space to store the </a:t>
            </a:r>
            <a:r>
              <a:rPr lang="en-US" altLang="zh-TW" dirty="0" smtClean="0"/>
              <a:t>pointer without providing any meaningful benefit.</a:t>
            </a:r>
          </a:p>
          <a:p>
            <a:pPr marL="1371600" lvl="2" indent="-514350"/>
            <a:r>
              <a:rPr lang="en-US" altLang="zh-TW" dirty="0">
                <a:solidFill>
                  <a:srgbClr val="FF0000"/>
                </a:solidFill>
              </a:rPr>
              <a:t>Typical mistake: do not mention Contiguous has no addition space requirement</a:t>
            </a:r>
            <a:endParaRPr lang="en-US" altLang="zh-TW" dirty="0"/>
          </a:p>
          <a:p>
            <a:pPr marL="1371600" lvl="2" indent="-514350"/>
            <a:endParaRPr lang="en-US" altLang="zh-TW" dirty="0"/>
          </a:p>
          <a:p>
            <a:endParaRPr lang="zh-TW" altLang="en-US" sz="4000" dirty="0"/>
          </a:p>
        </p:txBody>
      </p:sp>
    </p:spTree>
    <p:extLst>
      <p:ext uri="{BB962C8B-B14F-4D97-AF65-F5344CB8AC3E}">
        <p14:creationId xmlns:p14="http://schemas.microsoft.com/office/powerpoint/2010/main" val="398507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404664"/>
            <a:ext cx="8686800" cy="5721499"/>
          </a:xfrm>
        </p:spPr>
        <p:txBody>
          <a:bodyPr>
            <a:noAutofit/>
          </a:bodyPr>
          <a:lstStyle/>
          <a:p>
            <a:r>
              <a:rPr lang="en-US" altLang="zh-TW" sz="2800" dirty="0"/>
              <a:t>Q12</a:t>
            </a:r>
            <a:r>
              <a:rPr lang="en-US" altLang="zh-TW" sz="2800" dirty="0" smtClean="0"/>
              <a:t>: (deduct 1 </a:t>
            </a:r>
            <a:r>
              <a:rPr lang="en-US" altLang="zh-TW" sz="2800" dirty="0" err="1" smtClean="0"/>
              <a:t>pt</a:t>
            </a:r>
            <a:r>
              <a:rPr lang="en-US" altLang="zh-TW" sz="2800" dirty="0" smtClean="0"/>
              <a:t> for each answer)</a:t>
            </a:r>
            <a:endParaRPr lang="en-US" altLang="zh-TW" sz="2800" dirty="0"/>
          </a:p>
          <a:p>
            <a:pPr marL="971550" lvl="1" indent="-514350">
              <a:buFont typeface="+mj-lt"/>
              <a:buAutoNum type="alphaLcPeriod"/>
            </a:pPr>
            <a:r>
              <a:rPr lang="en-US" altLang="zh-TW" sz="2400" dirty="0" smtClean="0"/>
              <a:t>RAID0:8TB</a:t>
            </a:r>
            <a:r>
              <a:rPr lang="en-US" altLang="zh-TW" sz="2400" dirty="0"/>
              <a:t>, RAID1:4TB, RAID5: </a:t>
            </a:r>
            <a:r>
              <a:rPr lang="en-US" altLang="zh-TW" sz="2400" dirty="0" smtClean="0"/>
              <a:t>7TB</a:t>
            </a:r>
            <a:endParaRPr lang="en-US" altLang="zh-TW" sz="2400" dirty="0"/>
          </a:p>
          <a:p>
            <a:pPr marL="971550" lvl="1" indent="-514350">
              <a:spcBef>
                <a:spcPts val="1800"/>
              </a:spcBef>
              <a:buFont typeface="+mj-lt"/>
              <a:buAutoNum type="alphaLcPeriod"/>
            </a:pPr>
            <a:r>
              <a:rPr lang="en-US" altLang="zh-TW" sz="2400" dirty="0" smtClean="0"/>
              <a:t>RAID0:800req/s</a:t>
            </a:r>
            <a:r>
              <a:rPr lang="en-US" altLang="zh-TW" sz="2400" dirty="0"/>
              <a:t>, </a:t>
            </a:r>
            <a:endParaRPr lang="en-US" altLang="zh-TW" sz="2400" dirty="0" smtClean="0"/>
          </a:p>
          <a:p>
            <a:pPr marL="457200" lvl="1" indent="0">
              <a:buNone/>
            </a:pPr>
            <a:r>
              <a:rPr lang="en-US" altLang="zh-TW" sz="2400" dirty="0"/>
              <a:t>	</a:t>
            </a:r>
            <a:r>
              <a:rPr lang="en-US" altLang="zh-TW" sz="2400" dirty="0" smtClean="0"/>
              <a:t>RAID1:800req/s </a:t>
            </a:r>
            <a:r>
              <a:rPr lang="en-US" altLang="zh-TW" sz="2400" dirty="0">
                <a:solidFill>
                  <a:srgbClr val="FF0000"/>
                </a:solidFill>
              </a:rPr>
              <a:t>(read can be satisfied by both disks in a pair)</a:t>
            </a:r>
            <a:r>
              <a:rPr lang="en-US" altLang="zh-TW" sz="2400" dirty="0"/>
              <a:t>, </a:t>
            </a:r>
            <a:r>
              <a:rPr lang="en-US" altLang="zh-TW" sz="2400" dirty="0" smtClean="0"/>
              <a:t>	RAID5:800req/s </a:t>
            </a:r>
            <a:r>
              <a:rPr lang="en-US" altLang="zh-TW" sz="2400" dirty="0">
                <a:solidFill>
                  <a:srgbClr val="FF0000"/>
                </a:solidFill>
              </a:rPr>
              <a:t>(no need to read </a:t>
            </a:r>
            <a:r>
              <a:rPr lang="en-US" altLang="zh-TW" sz="2400" dirty="0" smtClean="0">
                <a:solidFill>
                  <a:srgbClr val="FF0000"/>
                </a:solidFill>
              </a:rPr>
              <a:t>parity, so </a:t>
            </a:r>
            <a:r>
              <a:rPr lang="en-US" altLang="zh-TW" sz="2400" dirty="0">
                <a:solidFill>
                  <a:srgbClr val="FF0000"/>
                </a:solidFill>
              </a:rPr>
              <a:t>no </a:t>
            </a:r>
            <a:r>
              <a:rPr lang="en-US" altLang="zh-TW" sz="2400" dirty="0" smtClean="0">
                <a:solidFill>
                  <a:srgbClr val="FF0000"/>
                </a:solidFill>
              </a:rPr>
              <a:t>overhead.)</a:t>
            </a:r>
            <a:endParaRPr lang="en-US" altLang="zh-TW" sz="2400" dirty="0">
              <a:solidFill>
                <a:srgbClr val="FF0000"/>
              </a:solidFill>
            </a:endParaRPr>
          </a:p>
          <a:p>
            <a:pPr marL="971550" lvl="1" indent="-514350">
              <a:spcBef>
                <a:spcPts val="1800"/>
              </a:spcBef>
              <a:buFont typeface="+mj-lt"/>
              <a:buAutoNum type="alphaLcPeriod" startAt="3"/>
            </a:pPr>
            <a:r>
              <a:rPr lang="en-US" altLang="zh-TW" sz="2400" dirty="0" smtClean="0"/>
              <a:t>RAID0:800req/s</a:t>
            </a:r>
            <a:r>
              <a:rPr lang="en-US" altLang="zh-TW" sz="2400" dirty="0"/>
              <a:t>, RAID1:400req/s(2writes), </a:t>
            </a:r>
          </a:p>
          <a:p>
            <a:pPr marL="457200" lvl="1" indent="0">
              <a:buNone/>
            </a:pPr>
            <a:r>
              <a:rPr lang="en-US" altLang="zh-TW" sz="2400" dirty="0"/>
              <a:t>	</a:t>
            </a:r>
            <a:r>
              <a:rPr lang="en-US" altLang="zh-TW" sz="2400" dirty="0">
                <a:solidFill>
                  <a:srgbClr val="FF0000"/>
                </a:solidFill>
              </a:rPr>
              <a:t>RAID5: 200req/s (2writes+2reads if you read and update the data block and the parity block)</a:t>
            </a:r>
          </a:p>
          <a:p>
            <a:pPr marL="457200" lvl="1" indent="0">
              <a:buNone/>
            </a:pPr>
            <a:r>
              <a:rPr lang="en-US" altLang="zh-TW" sz="2400" dirty="0">
                <a:solidFill>
                  <a:srgbClr val="FF0000"/>
                </a:solidFill>
              </a:rPr>
              <a:t>	             100req/s (2writes+6reads if you read all other 6 data blocks and write the updated data block and parity block</a:t>
            </a:r>
            <a:r>
              <a:rPr lang="en-US" altLang="zh-TW" sz="2400" dirty="0" smtClean="0">
                <a:solidFill>
                  <a:srgbClr val="FF0000"/>
                </a:solidFill>
              </a:rPr>
              <a:t>)</a:t>
            </a:r>
            <a:endParaRPr lang="en-US" altLang="zh-TW" sz="2000" dirty="0">
              <a:solidFill>
                <a:srgbClr val="FF0000"/>
              </a:solidFill>
            </a:endParaRPr>
          </a:p>
          <a:p>
            <a:pPr marL="971550" lvl="1" indent="-514350">
              <a:spcBef>
                <a:spcPts val="1800"/>
              </a:spcBef>
              <a:buFont typeface="+mj-lt"/>
              <a:buAutoNum type="alphaLcPeriod" startAt="4"/>
            </a:pPr>
            <a:r>
              <a:rPr lang="en-US" altLang="zh-TW" sz="2400" dirty="0" smtClean="0"/>
              <a:t>RAID0:1</a:t>
            </a:r>
            <a:r>
              <a:rPr lang="en-US" altLang="zh-TW" sz="2400" dirty="0"/>
              <a:t>, </a:t>
            </a:r>
            <a:r>
              <a:rPr lang="en-US" altLang="zh-TW" sz="2400" dirty="0" smtClean="0"/>
              <a:t>RAID1</a:t>
            </a:r>
            <a:r>
              <a:rPr lang="en-US" altLang="zh-TW" sz="2400" dirty="0"/>
              <a:t>: </a:t>
            </a:r>
            <a:r>
              <a:rPr lang="en-US" altLang="zh-TW" sz="2400" dirty="0">
                <a:solidFill>
                  <a:srgbClr val="FF0000"/>
                </a:solidFill>
              </a:rPr>
              <a:t>5 (only loss one disk from each pair before lose the 5</a:t>
            </a:r>
            <a:r>
              <a:rPr lang="en-US" altLang="zh-TW" sz="2400" baseline="30000" dirty="0">
                <a:solidFill>
                  <a:srgbClr val="FF0000"/>
                </a:solidFill>
              </a:rPr>
              <a:t>th</a:t>
            </a:r>
            <a:r>
              <a:rPr lang="en-US" altLang="zh-TW" sz="2400" dirty="0">
                <a:solidFill>
                  <a:srgbClr val="FF0000"/>
                </a:solidFill>
              </a:rPr>
              <a:t> disk)</a:t>
            </a:r>
            <a:r>
              <a:rPr lang="en-US" altLang="zh-TW" sz="2400" dirty="0"/>
              <a:t>, </a:t>
            </a:r>
            <a:r>
              <a:rPr lang="en-US" altLang="zh-TW" sz="2400" dirty="0" smtClean="0"/>
              <a:t>RAID5</a:t>
            </a:r>
            <a:r>
              <a:rPr lang="en-US" altLang="zh-TW" sz="2400" dirty="0"/>
              <a:t>: 2</a:t>
            </a:r>
          </a:p>
          <a:p>
            <a:pPr marL="971550" lvl="1" indent="-514350">
              <a:buFont typeface="+mj-lt"/>
              <a:buAutoNum type="alphaLcPeriod" startAt="4"/>
            </a:pPr>
            <a:endParaRPr lang="en-US" altLang="zh-TW" sz="1800" dirty="0"/>
          </a:p>
          <a:p>
            <a:endParaRPr lang="en-US" altLang="zh-TW" sz="2400" dirty="0"/>
          </a:p>
          <a:p>
            <a:endParaRPr lang="zh-TW" altLang="en-US" sz="3600" dirty="0"/>
          </a:p>
        </p:txBody>
      </p:sp>
    </p:spTree>
    <p:extLst>
      <p:ext uri="{BB962C8B-B14F-4D97-AF65-F5344CB8AC3E}">
        <p14:creationId xmlns:p14="http://schemas.microsoft.com/office/powerpoint/2010/main" val="130770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8291264" cy="5937523"/>
          </a:xfrm>
        </p:spPr>
        <p:txBody>
          <a:bodyPr>
            <a:normAutofit/>
          </a:bodyPr>
          <a:lstStyle/>
          <a:p>
            <a:pPr marL="514350" indent="-457200"/>
            <a:r>
              <a:rPr lang="en-US" altLang="zh-TW" sz="2800" dirty="0" smtClean="0"/>
              <a:t>Q13:</a:t>
            </a:r>
          </a:p>
          <a:p>
            <a:pPr lvl="1">
              <a:defRPr/>
            </a:pPr>
            <a:r>
              <a:rPr lang="en-US" altLang="zh-TW" sz="2400" dirty="0"/>
              <a:t>(2pt)</a:t>
            </a:r>
            <a:r>
              <a:rPr lang="en-US" altLang="zh-TW" sz="2400" dirty="0" smtClean="0"/>
              <a:t>Port</a:t>
            </a:r>
            <a:r>
              <a:rPr lang="en-US" altLang="zh-TW" sz="2400" dirty="0"/>
              <a:t>: A </a:t>
            </a:r>
            <a:r>
              <a:rPr lang="en-US" altLang="zh-TW" sz="2400" b="1" dirty="0"/>
              <a:t>connection point </a:t>
            </a:r>
            <a:r>
              <a:rPr lang="en-US" altLang="zh-TW" sz="2400" dirty="0"/>
              <a:t>between I/O devices and the host</a:t>
            </a:r>
          </a:p>
          <a:p>
            <a:pPr lvl="1">
              <a:defRPr/>
            </a:pPr>
            <a:r>
              <a:rPr lang="en-US" altLang="zh-TW" sz="2400" dirty="0"/>
              <a:t>(2pt)</a:t>
            </a:r>
            <a:r>
              <a:rPr lang="en-US" altLang="zh-TW" sz="2400" dirty="0" smtClean="0"/>
              <a:t>Bus</a:t>
            </a:r>
            <a:r>
              <a:rPr lang="en-US" altLang="zh-TW" sz="2400" dirty="0"/>
              <a:t>: </a:t>
            </a:r>
            <a:r>
              <a:rPr lang="en-US" altLang="zh-TW" sz="2400" dirty="0">
                <a:sym typeface="Wingdings" pitchFamily="2" charset="2"/>
              </a:rPr>
              <a:t>A set of </a:t>
            </a:r>
            <a:r>
              <a:rPr lang="en-US" altLang="zh-TW" sz="2400" b="1" dirty="0">
                <a:sym typeface="Wingdings" pitchFamily="2" charset="2"/>
              </a:rPr>
              <a:t>wires and a well-defined protocol </a:t>
            </a:r>
            <a:r>
              <a:rPr lang="en-US" altLang="zh-TW" sz="2400" dirty="0">
                <a:sym typeface="Wingdings" pitchFamily="2" charset="2"/>
              </a:rPr>
              <a:t>that specifies messages sent over the wires</a:t>
            </a:r>
          </a:p>
          <a:p>
            <a:pPr lvl="1">
              <a:defRPr/>
            </a:pPr>
            <a:r>
              <a:rPr lang="en-US" altLang="zh-TW" sz="2400" dirty="0"/>
              <a:t>(2pt)</a:t>
            </a:r>
            <a:r>
              <a:rPr lang="en-US" altLang="zh-TW" sz="2400" dirty="0" smtClean="0"/>
              <a:t>Controller</a:t>
            </a:r>
            <a:r>
              <a:rPr lang="en-US" altLang="zh-TW" sz="2400" dirty="0"/>
              <a:t>: A collection of electronics that can </a:t>
            </a:r>
            <a:r>
              <a:rPr lang="en-US" altLang="zh-TW" sz="2400" b="1" dirty="0"/>
              <a:t>operate a port, a bus, or a </a:t>
            </a:r>
            <a:r>
              <a:rPr lang="en-US" altLang="zh-TW" sz="2400" b="1" dirty="0" smtClean="0"/>
              <a:t>device</a:t>
            </a:r>
          </a:p>
          <a:p>
            <a:pPr marL="457200" lvl="1" indent="0">
              <a:buNone/>
              <a:defRPr/>
            </a:pPr>
            <a:endParaRPr lang="en-US" altLang="zh-TW" sz="2400" dirty="0" smtClean="0"/>
          </a:p>
          <a:p>
            <a:pPr>
              <a:defRPr/>
            </a:pPr>
            <a:r>
              <a:rPr lang="en-US" altLang="zh-TW" sz="2800" dirty="0" smtClean="0"/>
              <a:t>Q14:</a:t>
            </a:r>
          </a:p>
          <a:p>
            <a:pPr lvl="1">
              <a:defRPr/>
            </a:pPr>
            <a:r>
              <a:rPr lang="en-US" altLang="zh-TW" sz="2400" dirty="0" smtClean="0"/>
              <a:t>(5pt)DMA means that with the help from DMA controller, </a:t>
            </a:r>
            <a:r>
              <a:rPr lang="en-US" altLang="zh-TW" sz="2400" b="1" dirty="0" smtClean="0"/>
              <a:t>data can be written to memory directly without the involvement of CPU</a:t>
            </a:r>
            <a:r>
              <a:rPr lang="en-US" altLang="zh-TW" sz="2400" dirty="0" smtClean="0"/>
              <a:t>. Therefore </a:t>
            </a:r>
            <a:r>
              <a:rPr lang="en-US" altLang="zh-TW" sz="2400" b="1" dirty="0" smtClean="0"/>
              <a:t>CPU can spend more time on computation</a:t>
            </a:r>
            <a:r>
              <a:rPr lang="en-US" altLang="zh-TW" sz="2400" dirty="0" smtClean="0"/>
              <a:t> and increase system performance.</a:t>
            </a:r>
          </a:p>
          <a:p>
            <a:pPr>
              <a:defRPr/>
            </a:pPr>
            <a:endParaRPr lang="en-US" altLang="zh-TW" dirty="0"/>
          </a:p>
        </p:txBody>
      </p:sp>
    </p:spTree>
    <p:extLst>
      <p:ext uri="{BB962C8B-B14F-4D97-AF65-F5344CB8AC3E}">
        <p14:creationId xmlns:p14="http://schemas.microsoft.com/office/powerpoint/2010/main" val="410168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altLang="zh-TW" dirty="0" smtClean="0"/>
              <a:t>Statistics</a:t>
            </a:r>
            <a:endParaRPr lang="zh-TW" altLang="en-US" dirty="0"/>
          </a:p>
        </p:txBody>
      </p:sp>
      <p:graphicFrame>
        <p:nvGraphicFramePr>
          <p:cNvPr id="4" name="Table 3"/>
          <p:cNvGraphicFramePr>
            <a:graphicFrameLocks noGrp="1"/>
          </p:cNvGraphicFramePr>
          <p:nvPr>
            <p:extLst>
              <p:ext uri="{D42A27DB-BD31-4B8C-83A1-F6EECF244321}">
                <p14:modId xmlns:p14="http://schemas.microsoft.com/office/powerpoint/2010/main" val="512587303"/>
              </p:ext>
            </p:extLst>
          </p:nvPr>
        </p:nvGraphicFramePr>
        <p:xfrm>
          <a:off x="323527" y="3176384"/>
          <a:ext cx="8496945" cy="1188720"/>
        </p:xfrm>
        <a:graphic>
          <a:graphicData uri="http://schemas.openxmlformats.org/drawingml/2006/table">
            <a:tbl>
              <a:tblPr firstRow="1" bandRow="1">
                <a:tableStyleId>{5C22544A-7EE6-4342-B048-85BDC9FD1C3A}</a:tableStyleId>
              </a:tblPr>
              <a:tblGrid>
                <a:gridCol w="1618466"/>
                <a:gridCol w="1151126"/>
                <a:gridCol w="1013099"/>
                <a:gridCol w="935168"/>
                <a:gridCol w="1013099"/>
                <a:gridCol w="935168"/>
                <a:gridCol w="935168"/>
                <a:gridCol w="895651"/>
              </a:tblGrid>
              <a:tr h="370840">
                <a:tc>
                  <a:txBody>
                    <a:bodyPr/>
                    <a:lstStyle/>
                    <a:p>
                      <a:r>
                        <a:rPr lang="en-US" altLang="zh-TW" sz="2000" dirty="0" smtClean="0"/>
                        <a:t>Final Range</a:t>
                      </a:r>
                      <a:endParaRPr lang="zh-TW" altLang="en-US" sz="2000" dirty="0"/>
                    </a:p>
                  </a:txBody>
                  <a:tcPr/>
                </a:tc>
                <a:tc>
                  <a:txBody>
                    <a:bodyPr/>
                    <a:lstStyle/>
                    <a:p>
                      <a:r>
                        <a:rPr lang="en-US" altLang="zh-TW" sz="2000" dirty="0" smtClean="0"/>
                        <a:t>100~90</a:t>
                      </a:r>
                      <a:endParaRPr lang="zh-TW" altLang="en-US" sz="2000" dirty="0"/>
                    </a:p>
                  </a:txBody>
                  <a:tcPr/>
                </a:tc>
                <a:tc>
                  <a:txBody>
                    <a:bodyPr/>
                    <a:lstStyle/>
                    <a:p>
                      <a:r>
                        <a:rPr lang="en-US" altLang="zh-TW" sz="2000" dirty="0" smtClean="0"/>
                        <a:t>90~80</a:t>
                      </a:r>
                      <a:endParaRPr lang="zh-TW" altLang="en-US" sz="2000" dirty="0"/>
                    </a:p>
                  </a:txBody>
                  <a:tcPr/>
                </a:tc>
                <a:tc>
                  <a:txBody>
                    <a:bodyPr/>
                    <a:lstStyle/>
                    <a:p>
                      <a:r>
                        <a:rPr lang="en-US" altLang="zh-TW" sz="2000" dirty="0" smtClean="0"/>
                        <a:t>80~70</a:t>
                      </a:r>
                      <a:endParaRPr lang="zh-TW" altLang="en-US" sz="2000" dirty="0"/>
                    </a:p>
                  </a:txBody>
                  <a:tcPr/>
                </a:tc>
                <a:tc>
                  <a:txBody>
                    <a:bodyPr/>
                    <a:lstStyle/>
                    <a:p>
                      <a:r>
                        <a:rPr lang="en-US" altLang="zh-TW" sz="2000" dirty="0" smtClean="0"/>
                        <a:t>70~60</a:t>
                      </a:r>
                      <a:endParaRPr lang="zh-TW" altLang="en-US" sz="2000" dirty="0"/>
                    </a:p>
                  </a:txBody>
                  <a:tcPr/>
                </a:tc>
                <a:tc>
                  <a:txBody>
                    <a:bodyPr/>
                    <a:lstStyle/>
                    <a:p>
                      <a:r>
                        <a:rPr lang="en-US" altLang="zh-TW" sz="2000" dirty="0" smtClean="0"/>
                        <a:t>60~50</a:t>
                      </a:r>
                      <a:endParaRPr lang="zh-TW" altLang="en-US" sz="2000" dirty="0"/>
                    </a:p>
                  </a:txBody>
                  <a:tcPr/>
                </a:tc>
                <a:tc>
                  <a:txBody>
                    <a:bodyPr/>
                    <a:lstStyle/>
                    <a:p>
                      <a:r>
                        <a:rPr lang="en-US" altLang="zh-TW" sz="2000" dirty="0" smtClean="0"/>
                        <a:t>50~40</a:t>
                      </a:r>
                      <a:endParaRPr lang="zh-TW" altLang="en-US" sz="2000" dirty="0"/>
                    </a:p>
                  </a:txBody>
                  <a:tcPr/>
                </a:tc>
                <a:tc>
                  <a:txBody>
                    <a:bodyPr/>
                    <a:lstStyle/>
                    <a:p>
                      <a:r>
                        <a:rPr lang="en-US" altLang="zh-TW" sz="2000" dirty="0" smtClean="0"/>
                        <a:t>&gt;40</a:t>
                      </a:r>
                      <a:endParaRPr lang="zh-TW" altLang="en-US" sz="2000" dirty="0"/>
                    </a:p>
                  </a:txBody>
                  <a:tcPr/>
                </a:tc>
              </a:tr>
              <a:tr h="370840">
                <a:tc>
                  <a:txBody>
                    <a:bodyPr/>
                    <a:lstStyle/>
                    <a:p>
                      <a:r>
                        <a:rPr lang="en-US" altLang="zh-TW" sz="2000" dirty="0" smtClean="0"/>
                        <a:t>#people</a:t>
                      </a:r>
                      <a:endParaRPr lang="zh-TW" altLang="en-US" sz="2000" dirty="0"/>
                    </a:p>
                  </a:txBody>
                  <a:tcPr/>
                </a:tc>
                <a:tc>
                  <a:txBody>
                    <a:bodyPr/>
                    <a:lstStyle/>
                    <a:p>
                      <a:r>
                        <a:rPr lang="en-US" altLang="zh-TW" sz="2000" dirty="0" smtClean="0">
                          <a:solidFill>
                            <a:srgbClr val="FF0000"/>
                          </a:solidFill>
                        </a:rPr>
                        <a:t>2</a:t>
                      </a:r>
                      <a:endParaRPr lang="zh-TW" altLang="en-US" sz="2000" dirty="0">
                        <a:solidFill>
                          <a:srgbClr val="FF0000"/>
                        </a:solidFill>
                      </a:endParaRPr>
                    </a:p>
                  </a:txBody>
                  <a:tcPr/>
                </a:tc>
                <a:tc>
                  <a:txBody>
                    <a:bodyPr/>
                    <a:lstStyle/>
                    <a:p>
                      <a:r>
                        <a:rPr lang="en-US" altLang="zh-TW" sz="2000" dirty="0" smtClean="0"/>
                        <a:t>10</a:t>
                      </a:r>
                      <a:endParaRPr lang="zh-TW" altLang="en-US" sz="2000" dirty="0"/>
                    </a:p>
                  </a:txBody>
                  <a:tcPr/>
                </a:tc>
                <a:tc>
                  <a:txBody>
                    <a:bodyPr/>
                    <a:lstStyle/>
                    <a:p>
                      <a:r>
                        <a:rPr lang="en-US" altLang="zh-TW" sz="2000" dirty="0" smtClean="0">
                          <a:solidFill>
                            <a:schemeClr val="tx1"/>
                          </a:solidFill>
                        </a:rPr>
                        <a:t>42</a:t>
                      </a:r>
                      <a:endParaRPr lang="zh-TW" altLang="en-US" sz="2000" dirty="0">
                        <a:solidFill>
                          <a:schemeClr val="tx1"/>
                        </a:solidFill>
                      </a:endParaRPr>
                    </a:p>
                  </a:txBody>
                  <a:tcPr/>
                </a:tc>
                <a:tc>
                  <a:txBody>
                    <a:bodyPr/>
                    <a:lstStyle/>
                    <a:p>
                      <a:r>
                        <a:rPr lang="en-US" altLang="zh-TW" sz="2000" dirty="0" smtClean="0"/>
                        <a:t>35</a:t>
                      </a:r>
                      <a:endParaRPr lang="zh-TW" altLang="en-US" sz="2000" dirty="0"/>
                    </a:p>
                  </a:txBody>
                  <a:tcPr/>
                </a:tc>
                <a:tc>
                  <a:txBody>
                    <a:bodyPr/>
                    <a:lstStyle/>
                    <a:p>
                      <a:r>
                        <a:rPr lang="en-US" altLang="zh-TW" sz="2000" dirty="0" smtClean="0"/>
                        <a:t>22</a:t>
                      </a:r>
                      <a:endParaRPr lang="zh-TW" altLang="en-US" sz="2000" dirty="0"/>
                    </a:p>
                  </a:txBody>
                  <a:tcPr/>
                </a:tc>
                <a:tc>
                  <a:txBody>
                    <a:bodyPr/>
                    <a:lstStyle/>
                    <a:p>
                      <a:r>
                        <a:rPr lang="en-US" altLang="zh-TW" sz="2000" dirty="0" smtClean="0"/>
                        <a:t>10</a:t>
                      </a:r>
                      <a:endParaRPr lang="zh-TW" altLang="en-US" sz="2000" dirty="0"/>
                    </a:p>
                  </a:txBody>
                  <a:tcPr/>
                </a:tc>
                <a:tc>
                  <a:txBody>
                    <a:bodyPr/>
                    <a:lstStyle/>
                    <a:p>
                      <a:r>
                        <a:rPr lang="en-US" altLang="zh-TW" sz="2000" dirty="0" smtClean="0">
                          <a:solidFill>
                            <a:srgbClr val="FF0000"/>
                          </a:solidFill>
                        </a:rPr>
                        <a:t>1</a:t>
                      </a:r>
                      <a:endParaRPr lang="zh-TW" altLang="en-US" sz="2000" dirty="0">
                        <a:solidFill>
                          <a:srgbClr val="FF0000"/>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dirty="0" smtClean="0"/>
                        <a:t>Percentage</a:t>
                      </a:r>
                      <a:endParaRPr lang="zh-TW" altLang="en-US" sz="2000" dirty="0" smtClean="0"/>
                    </a:p>
                  </a:txBody>
                  <a:tcPr/>
                </a:tc>
                <a:tc>
                  <a:txBody>
                    <a:bodyPr/>
                    <a:lstStyle/>
                    <a:p>
                      <a:r>
                        <a:rPr lang="en-US" altLang="zh-TW" sz="2000" dirty="0" smtClean="0">
                          <a:solidFill>
                            <a:srgbClr val="FF0000"/>
                          </a:solidFill>
                        </a:rPr>
                        <a:t>1.5%</a:t>
                      </a:r>
                      <a:endParaRPr lang="zh-TW" altLang="en-US" sz="2000" dirty="0">
                        <a:solidFill>
                          <a:srgbClr val="FF0000"/>
                        </a:solidFill>
                      </a:endParaRPr>
                    </a:p>
                  </a:txBody>
                  <a:tcPr/>
                </a:tc>
                <a:tc>
                  <a:txBody>
                    <a:bodyPr/>
                    <a:lstStyle/>
                    <a:p>
                      <a:r>
                        <a:rPr lang="en-US" altLang="zh-TW" sz="2000" dirty="0" smtClean="0">
                          <a:solidFill>
                            <a:schemeClr val="tx1"/>
                          </a:solidFill>
                        </a:rPr>
                        <a:t>10%</a:t>
                      </a:r>
                      <a:endParaRPr lang="zh-TW" altLang="en-US" sz="2000" dirty="0">
                        <a:solidFill>
                          <a:schemeClr val="tx1"/>
                        </a:solidFill>
                      </a:endParaRPr>
                    </a:p>
                  </a:txBody>
                  <a:tcPr/>
                </a:tc>
                <a:tc>
                  <a:txBody>
                    <a:bodyPr/>
                    <a:lstStyle/>
                    <a:p>
                      <a:r>
                        <a:rPr lang="en-US" altLang="zh-TW" sz="2000" dirty="0" smtClean="0">
                          <a:solidFill>
                            <a:schemeClr val="tx1"/>
                          </a:solidFill>
                        </a:rPr>
                        <a:t>44%</a:t>
                      </a:r>
                      <a:endParaRPr lang="zh-TW" altLang="en-US" sz="2000" dirty="0">
                        <a:solidFill>
                          <a:schemeClr val="tx1"/>
                        </a:solidFill>
                      </a:endParaRPr>
                    </a:p>
                  </a:txBody>
                  <a:tcPr/>
                </a:tc>
                <a:tc>
                  <a:txBody>
                    <a:bodyPr/>
                    <a:lstStyle/>
                    <a:p>
                      <a:r>
                        <a:rPr lang="en-US" altLang="zh-TW" sz="2000" dirty="0" smtClean="0">
                          <a:solidFill>
                            <a:srgbClr val="FF0000"/>
                          </a:solidFill>
                        </a:rPr>
                        <a:t>73%</a:t>
                      </a:r>
                      <a:endParaRPr lang="zh-TW" altLang="en-US" sz="2000" dirty="0">
                        <a:solidFill>
                          <a:srgbClr val="FF0000"/>
                        </a:solidFill>
                      </a:endParaRPr>
                    </a:p>
                  </a:txBody>
                  <a:tcPr/>
                </a:tc>
                <a:tc>
                  <a:txBody>
                    <a:bodyPr/>
                    <a:lstStyle/>
                    <a:p>
                      <a:r>
                        <a:rPr lang="en-US" altLang="zh-TW" sz="2000" dirty="0" smtClean="0"/>
                        <a:t>90%</a:t>
                      </a:r>
                      <a:endParaRPr lang="zh-TW" altLang="en-US" sz="2000" dirty="0"/>
                    </a:p>
                  </a:txBody>
                  <a:tcPr/>
                </a:tc>
                <a:tc>
                  <a:txBody>
                    <a:bodyPr/>
                    <a:lstStyle/>
                    <a:p>
                      <a:r>
                        <a:rPr lang="en-US" altLang="zh-TW" sz="2000" dirty="0" smtClean="0"/>
                        <a:t>99%</a:t>
                      </a:r>
                      <a:endParaRPr lang="zh-TW" altLang="en-US" sz="2000" dirty="0"/>
                    </a:p>
                  </a:txBody>
                  <a:tcPr/>
                </a:tc>
                <a:tc>
                  <a:txBody>
                    <a:bodyPr/>
                    <a:lstStyle/>
                    <a:p>
                      <a:r>
                        <a:rPr lang="en-US" altLang="zh-TW" sz="2000" dirty="0" smtClean="0"/>
                        <a:t>100%</a:t>
                      </a:r>
                      <a:endParaRPr lang="zh-TW" altLang="en-US" sz="2000"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87661457"/>
              </p:ext>
            </p:extLst>
          </p:nvPr>
        </p:nvGraphicFramePr>
        <p:xfrm>
          <a:off x="323528" y="1268760"/>
          <a:ext cx="8544272" cy="1584960"/>
        </p:xfrm>
        <a:graphic>
          <a:graphicData uri="http://schemas.openxmlformats.org/drawingml/2006/table">
            <a:tbl>
              <a:tblPr firstRow="1" bandRow="1">
                <a:tableStyleId>{5C22544A-7EE6-4342-B048-85BDC9FD1C3A}</a:tableStyleId>
              </a:tblPr>
              <a:tblGrid>
                <a:gridCol w="2136068"/>
                <a:gridCol w="2136068"/>
                <a:gridCol w="2136068"/>
                <a:gridCol w="2136068"/>
              </a:tblGrid>
              <a:tr h="0">
                <a:tc>
                  <a:txBody>
                    <a:bodyPr/>
                    <a:lstStyle/>
                    <a:p>
                      <a:endParaRPr lang="zh-TW" altLang="en-US" sz="2000" b="0" dirty="0"/>
                    </a:p>
                  </a:txBody>
                  <a:tcPr/>
                </a:tc>
                <a:tc>
                  <a:txBody>
                    <a:bodyPr/>
                    <a:lstStyle/>
                    <a:p>
                      <a:r>
                        <a:rPr lang="en-US" altLang="zh-TW" sz="2000" b="0" dirty="0" smtClean="0"/>
                        <a:t>2014</a:t>
                      </a:r>
                      <a:endParaRPr lang="zh-TW" altLang="en-US" sz="2000" b="0" dirty="0"/>
                    </a:p>
                  </a:txBody>
                  <a:tcPr/>
                </a:tc>
                <a:tc>
                  <a:txBody>
                    <a:bodyPr/>
                    <a:lstStyle/>
                    <a:p>
                      <a:r>
                        <a:rPr lang="en-US" altLang="zh-TW" sz="2000" b="0" dirty="0" smtClean="0"/>
                        <a:t>2013</a:t>
                      </a:r>
                      <a:endParaRPr lang="zh-TW" altLang="en-US" sz="2000" b="0" dirty="0"/>
                    </a:p>
                  </a:txBody>
                  <a:tcPr/>
                </a:tc>
                <a:tc>
                  <a:txBody>
                    <a:bodyPr/>
                    <a:lstStyle/>
                    <a:p>
                      <a:r>
                        <a:rPr lang="en-US" altLang="zh-TW" sz="2000" b="0" dirty="0" smtClean="0"/>
                        <a:t>2012</a:t>
                      </a:r>
                      <a:endParaRPr lang="zh-TW" altLang="en-US" sz="2000" b="0" dirty="0"/>
                    </a:p>
                  </a:txBody>
                  <a:tcPr/>
                </a:tc>
              </a:tr>
              <a:tr h="0">
                <a:tc>
                  <a:txBody>
                    <a:bodyPr/>
                    <a:lstStyle/>
                    <a:p>
                      <a:r>
                        <a:rPr lang="en-US" altLang="zh-TW" sz="2000" b="0" dirty="0" smtClean="0"/>
                        <a:t>Midterm Average</a:t>
                      </a:r>
                      <a:endParaRPr lang="zh-TW" altLang="en-US" sz="2000" b="0" dirty="0"/>
                    </a:p>
                  </a:txBody>
                  <a:tcPr/>
                </a:tc>
                <a:tc>
                  <a:txBody>
                    <a:bodyPr/>
                    <a:lstStyle/>
                    <a:p>
                      <a:r>
                        <a:rPr lang="en-US" altLang="zh-TW" sz="2000" b="0" dirty="0" smtClean="0">
                          <a:solidFill>
                            <a:schemeClr val="tx1"/>
                          </a:solidFill>
                        </a:rPr>
                        <a:t>72.76</a:t>
                      </a:r>
                      <a:endParaRPr lang="zh-TW" altLang="en-US" sz="2000" b="0" dirty="0">
                        <a:solidFill>
                          <a:schemeClr val="tx1"/>
                        </a:solidFill>
                      </a:endParaRPr>
                    </a:p>
                  </a:txBody>
                  <a:tcPr/>
                </a:tc>
                <a:tc>
                  <a:txBody>
                    <a:bodyPr/>
                    <a:lstStyle/>
                    <a:p>
                      <a:r>
                        <a:rPr lang="en-US" altLang="zh-TW" sz="2000" b="0" dirty="0" smtClean="0">
                          <a:solidFill>
                            <a:schemeClr val="tx1"/>
                          </a:solidFill>
                        </a:rPr>
                        <a:t>60</a:t>
                      </a:r>
                      <a:endParaRPr lang="zh-TW" altLang="en-US" sz="2000" b="0" dirty="0">
                        <a:solidFill>
                          <a:schemeClr val="tx1"/>
                        </a:solidFill>
                      </a:endParaRPr>
                    </a:p>
                  </a:txBody>
                  <a:tcPr/>
                </a:tc>
                <a:tc>
                  <a:txBody>
                    <a:bodyPr/>
                    <a:lstStyle/>
                    <a:p>
                      <a:r>
                        <a:rPr lang="en-US" altLang="zh-TW" sz="2000" b="0" smtClean="0">
                          <a:solidFill>
                            <a:schemeClr val="tx1"/>
                          </a:solidFill>
                        </a:rPr>
                        <a:t>65 </a:t>
                      </a:r>
                      <a:endParaRPr lang="zh-TW" altLang="en-US" sz="2000" b="0" dirty="0">
                        <a:solidFill>
                          <a:schemeClr val="tx1"/>
                        </a:solidFill>
                      </a:endParaRPr>
                    </a:p>
                  </a:txBody>
                  <a:tcPr/>
                </a:tc>
              </a:tr>
              <a:tr h="0">
                <a:tc>
                  <a:txBody>
                    <a:bodyPr/>
                    <a:lstStyle/>
                    <a:p>
                      <a:r>
                        <a:rPr lang="en-US" altLang="zh-TW" sz="2000" b="0" dirty="0" smtClean="0"/>
                        <a:t>HW AVG</a:t>
                      </a:r>
                      <a:endParaRPr lang="zh-TW" altLang="en-US" sz="2000" b="0" dirty="0"/>
                    </a:p>
                  </a:txBody>
                  <a:tcPr/>
                </a:tc>
                <a:tc>
                  <a:txBody>
                    <a:bodyPr/>
                    <a:lstStyle/>
                    <a:p>
                      <a:r>
                        <a:rPr lang="en-US" altLang="zh-TW" sz="2000" b="0" dirty="0" smtClean="0">
                          <a:solidFill>
                            <a:schemeClr val="tx1"/>
                          </a:solidFill>
                        </a:rPr>
                        <a:t>85</a:t>
                      </a:r>
                      <a:endParaRPr lang="zh-TW" altLang="en-US" sz="2000" b="0" dirty="0">
                        <a:solidFill>
                          <a:schemeClr val="tx1"/>
                        </a:solidFill>
                      </a:endParaRPr>
                    </a:p>
                  </a:txBody>
                  <a:tcPr/>
                </a:tc>
                <a:tc>
                  <a:txBody>
                    <a:bodyPr/>
                    <a:lstStyle/>
                    <a:p>
                      <a:r>
                        <a:rPr lang="en-US" altLang="zh-TW" sz="2000" b="0" dirty="0" smtClean="0">
                          <a:solidFill>
                            <a:schemeClr val="tx1"/>
                          </a:solidFill>
                        </a:rPr>
                        <a:t>90</a:t>
                      </a:r>
                      <a:endParaRPr lang="zh-TW" altLang="en-US" sz="2000" b="0" dirty="0">
                        <a:solidFill>
                          <a:schemeClr val="tx1"/>
                        </a:solidFill>
                      </a:endParaRPr>
                    </a:p>
                  </a:txBody>
                  <a:tcPr/>
                </a:tc>
                <a:tc>
                  <a:txBody>
                    <a:bodyPr/>
                    <a:lstStyle/>
                    <a:p>
                      <a:r>
                        <a:rPr lang="en-US" altLang="zh-TW" sz="2000" b="0" dirty="0" smtClean="0">
                          <a:solidFill>
                            <a:schemeClr val="tx1"/>
                          </a:solidFill>
                        </a:rPr>
                        <a:t>84</a:t>
                      </a:r>
                      <a:endParaRPr lang="zh-TW" altLang="en-US" sz="2000" b="0" dirty="0">
                        <a:solidFill>
                          <a:schemeClr val="tx1"/>
                        </a:solidFill>
                      </a:endParaRPr>
                    </a:p>
                  </a:txBody>
                  <a:tcPr/>
                </a:tc>
              </a:tr>
              <a:tr h="178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000" b="0" dirty="0" smtClean="0"/>
                        <a:t>Final Average</a:t>
                      </a:r>
                      <a:endParaRPr lang="zh-TW" altLang="en-US" sz="2000" b="0" dirty="0"/>
                    </a:p>
                  </a:txBody>
                  <a:tcPr/>
                </a:tc>
                <a:tc>
                  <a:txBody>
                    <a:bodyPr/>
                    <a:lstStyle/>
                    <a:p>
                      <a:r>
                        <a:rPr lang="en-US" altLang="zh-TW" sz="2000" b="0" dirty="0" smtClean="0">
                          <a:solidFill>
                            <a:srgbClr val="FF0000"/>
                          </a:solidFill>
                        </a:rPr>
                        <a:t>66/100</a:t>
                      </a:r>
                      <a:endParaRPr lang="zh-TW" altLang="en-US" sz="2000" b="0" dirty="0">
                        <a:solidFill>
                          <a:srgbClr val="FF0000"/>
                        </a:solidFill>
                      </a:endParaRPr>
                    </a:p>
                  </a:txBody>
                  <a:tcPr/>
                </a:tc>
                <a:tc>
                  <a:txBody>
                    <a:bodyPr/>
                    <a:lstStyle/>
                    <a:p>
                      <a:r>
                        <a:rPr lang="en-US" altLang="zh-TW" sz="2000" b="0" dirty="0" smtClean="0">
                          <a:solidFill>
                            <a:srgbClr val="FF0000"/>
                          </a:solidFill>
                        </a:rPr>
                        <a:t>78/110</a:t>
                      </a:r>
                      <a:endParaRPr lang="zh-TW" altLang="en-US" sz="2000" b="0" dirty="0">
                        <a:solidFill>
                          <a:srgbClr val="FF0000"/>
                        </a:solidFill>
                      </a:endParaRPr>
                    </a:p>
                  </a:txBody>
                  <a:tcPr/>
                </a:tc>
                <a:tc>
                  <a:txBody>
                    <a:bodyPr/>
                    <a:lstStyle/>
                    <a:p>
                      <a:r>
                        <a:rPr lang="en-US" altLang="zh-TW" sz="2000" b="0" dirty="0" smtClean="0">
                          <a:solidFill>
                            <a:srgbClr val="FF0000"/>
                          </a:solidFill>
                        </a:rPr>
                        <a:t>80 / 112</a:t>
                      </a:r>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020641881"/>
              </p:ext>
            </p:extLst>
          </p:nvPr>
        </p:nvGraphicFramePr>
        <p:xfrm>
          <a:off x="323528" y="4725144"/>
          <a:ext cx="8424936" cy="741680"/>
        </p:xfrm>
        <a:graphic>
          <a:graphicData uri="http://schemas.openxmlformats.org/drawingml/2006/table">
            <a:tbl>
              <a:tblPr firstRow="1" bandRow="1">
                <a:tableStyleId>{5C22544A-7EE6-4342-B048-85BDC9FD1C3A}</a:tableStyleId>
              </a:tblPr>
              <a:tblGrid>
                <a:gridCol w="1053117"/>
                <a:gridCol w="1053117"/>
                <a:gridCol w="1053117"/>
                <a:gridCol w="1053117"/>
                <a:gridCol w="1053117"/>
                <a:gridCol w="1053117"/>
                <a:gridCol w="1053117"/>
                <a:gridCol w="1053117"/>
              </a:tblGrid>
              <a:tr h="370840">
                <a:tc>
                  <a:txBody>
                    <a:bodyPr/>
                    <a:lstStyle/>
                    <a:p>
                      <a:r>
                        <a:rPr lang="en-US" altLang="zh-TW" dirty="0" smtClean="0"/>
                        <a:t>HW1</a:t>
                      </a:r>
                      <a:endParaRPr lang="zh-TW" altLang="en-US" dirty="0"/>
                    </a:p>
                  </a:txBody>
                  <a:tcPr/>
                </a:tc>
                <a:tc>
                  <a:txBody>
                    <a:bodyPr/>
                    <a:lstStyle/>
                    <a:p>
                      <a:r>
                        <a:rPr lang="en-US" altLang="zh-TW" dirty="0" smtClean="0"/>
                        <a:t>HW2</a:t>
                      </a:r>
                      <a:endParaRPr lang="zh-TW" altLang="en-US" dirty="0"/>
                    </a:p>
                  </a:txBody>
                  <a:tcPr/>
                </a:tc>
                <a:tc>
                  <a:txBody>
                    <a:bodyPr/>
                    <a:lstStyle/>
                    <a:p>
                      <a:r>
                        <a:rPr lang="en-US" altLang="zh-TW" dirty="0" smtClean="0"/>
                        <a:t>HW3</a:t>
                      </a:r>
                      <a:endParaRPr lang="zh-TW" altLang="en-US" dirty="0"/>
                    </a:p>
                  </a:txBody>
                  <a:tcPr/>
                </a:tc>
                <a:tc>
                  <a:txBody>
                    <a:bodyPr/>
                    <a:lstStyle/>
                    <a:p>
                      <a:r>
                        <a:rPr lang="en-US" altLang="zh-TW" dirty="0" smtClean="0"/>
                        <a:t>HW4</a:t>
                      </a:r>
                      <a:endParaRPr lang="zh-TW" altLang="en-US" dirty="0"/>
                    </a:p>
                  </a:txBody>
                  <a:tcPr/>
                </a:tc>
                <a:tc>
                  <a:txBody>
                    <a:bodyPr/>
                    <a:lstStyle/>
                    <a:p>
                      <a:r>
                        <a:rPr lang="en-US" altLang="zh-TW" dirty="0" smtClean="0"/>
                        <a:t>Quiz</a:t>
                      </a:r>
                      <a:endParaRPr lang="zh-TW" altLang="en-US" dirty="0"/>
                    </a:p>
                  </a:txBody>
                  <a:tcPr/>
                </a:tc>
                <a:tc>
                  <a:txBody>
                    <a:bodyPr/>
                    <a:lstStyle/>
                    <a:p>
                      <a:r>
                        <a:rPr lang="en-US" altLang="zh-TW" dirty="0" smtClean="0"/>
                        <a:t>Midterm</a:t>
                      </a:r>
                      <a:endParaRPr lang="zh-TW" altLang="en-US" dirty="0"/>
                    </a:p>
                  </a:txBody>
                  <a:tcPr/>
                </a:tc>
                <a:tc>
                  <a:txBody>
                    <a:bodyPr/>
                    <a:lstStyle/>
                    <a:p>
                      <a:r>
                        <a:rPr lang="en-US" altLang="zh-TW" dirty="0" smtClean="0"/>
                        <a:t>Final</a:t>
                      </a:r>
                      <a:endParaRPr lang="zh-TW" altLang="en-US" dirty="0"/>
                    </a:p>
                  </a:txBody>
                  <a:tcPr/>
                </a:tc>
                <a:tc>
                  <a:txBody>
                    <a:bodyPr/>
                    <a:lstStyle/>
                    <a:p>
                      <a:r>
                        <a:rPr lang="en-US" altLang="zh-TW" dirty="0" smtClean="0"/>
                        <a:t>Total</a:t>
                      </a:r>
                      <a:endParaRPr lang="zh-TW" altLang="en-US" dirty="0"/>
                    </a:p>
                  </a:txBody>
                  <a:tcPr/>
                </a:tc>
              </a:tr>
              <a:tr h="370840">
                <a:tc>
                  <a:txBody>
                    <a:bodyPr/>
                    <a:lstStyle/>
                    <a:p>
                      <a:r>
                        <a:rPr lang="en-US" altLang="zh-TW" dirty="0" smtClean="0"/>
                        <a:t>5%</a:t>
                      </a:r>
                      <a:endParaRPr lang="zh-TW" altLang="en-US" dirty="0"/>
                    </a:p>
                  </a:txBody>
                  <a:tcPr/>
                </a:tc>
                <a:tc>
                  <a:txBody>
                    <a:bodyPr/>
                    <a:lstStyle/>
                    <a:p>
                      <a:r>
                        <a:rPr lang="en-US" altLang="zh-TW" dirty="0" smtClean="0"/>
                        <a:t>10%</a:t>
                      </a:r>
                      <a:endParaRPr lang="zh-TW" altLang="en-US" dirty="0"/>
                    </a:p>
                  </a:txBody>
                  <a:tcPr/>
                </a:tc>
                <a:tc>
                  <a:txBody>
                    <a:bodyPr/>
                    <a:lstStyle/>
                    <a:p>
                      <a:r>
                        <a:rPr lang="en-US" altLang="zh-TW" dirty="0" smtClean="0"/>
                        <a:t>15%</a:t>
                      </a:r>
                      <a:endParaRPr lang="zh-TW" altLang="en-US" dirty="0"/>
                    </a:p>
                  </a:txBody>
                  <a:tcPr/>
                </a:tc>
                <a:tc>
                  <a:txBody>
                    <a:bodyPr/>
                    <a:lstStyle/>
                    <a:p>
                      <a:r>
                        <a:rPr lang="en-US" altLang="zh-TW" dirty="0" smtClean="0"/>
                        <a:t>3%</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30%</a:t>
                      </a:r>
                      <a:endParaRPr lang="zh-TW" altLang="en-US" dirty="0"/>
                    </a:p>
                  </a:txBody>
                  <a:tcPr/>
                </a:tc>
                <a:tc>
                  <a:txBody>
                    <a:bodyPr/>
                    <a:lstStyle/>
                    <a:p>
                      <a:r>
                        <a:rPr lang="en-US" altLang="zh-TW" dirty="0" smtClean="0"/>
                        <a:t>40%</a:t>
                      </a:r>
                      <a:endParaRPr lang="zh-TW" altLang="en-US" dirty="0"/>
                    </a:p>
                  </a:txBody>
                  <a:tcPr/>
                </a:tc>
                <a:tc>
                  <a:txBody>
                    <a:bodyPr/>
                    <a:lstStyle/>
                    <a:p>
                      <a:r>
                        <a:rPr lang="en-US" altLang="zh-TW" dirty="0" smtClean="0">
                          <a:solidFill>
                            <a:srgbClr val="FF0000"/>
                          </a:solidFill>
                        </a:rPr>
                        <a:t>105%</a:t>
                      </a:r>
                      <a:endParaRPr lang="zh-TW" altLang="en-US" dirty="0">
                        <a:solidFill>
                          <a:srgbClr val="FF0000"/>
                        </a:solidFill>
                      </a:endParaRPr>
                    </a:p>
                  </a:txBody>
                  <a:tcPr/>
                </a:tc>
              </a:tr>
            </a:tbl>
          </a:graphicData>
        </a:graphic>
      </p:graphicFrame>
      <p:graphicFrame>
        <p:nvGraphicFramePr>
          <p:cNvPr id="8" name="Table 3"/>
          <p:cNvGraphicFramePr>
            <a:graphicFrameLocks noGrp="1"/>
          </p:cNvGraphicFramePr>
          <p:nvPr>
            <p:extLst>
              <p:ext uri="{D42A27DB-BD31-4B8C-83A1-F6EECF244321}">
                <p14:modId xmlns:p14="http://schemas.microsoft.com/office/powerpoint/2010/main" val="1101720399"/>
              </p:ext>
            </p:extLst>
          </p:nvPr>
        </p:nvGraphicFramePr>
        <p:xfrm>
          <a:off x="323528" y="5632672"/>
          <a:ext cx="8424937" cy="1137920"/>
        </p:xfrm>
        <a:graphic>
          <a:graphicData uri="http://schemas.openxmlformats.org/drawingml/2006/table">
            <a:tbl>
              <a:tblPr firstRow="1" bandRow="1">
                <a:tableStyleId>{5C22544A-7EE6-4342-B048-85BDC9FD1C3A}</a:tableStyleId>
              </a:tblPr>
              <a:tblGrid>
                <a:gridCol w="899752"/>
                <a:gridCol w="817954"/>
                <a:gridCol w="736159"/>
                <a:gridCol w="817954"/>
                <a:gridCol w="817954"/>
                <a:gridCol w="817954"/>
                <a:gridCol w="817954"/>
                <a:gridCol w="899752"/>
                <a:gridCol w="899752"/>
                <a:gridCol w="899752"/>
              </a:tblGrid>
              <a:tr h="370840">
                <a:tc>
                  <a:txBody>
                    <a:bodyPr/>
                    <a:lstStyle/>
                    <a:p>
                      <a:r>
                        <a:rPr lang="en-US" altLang="zh-TW" sz="2000" dirty="0" smtClean="0"/>
                        <a:t>Total </a:t>
                      </a:r>
                      <a:endParaRPr lang="zh-TW" altLang="en-US" sz="2000" dirty="0"/>
                    </a:p>
                  </a:txBody>
                  <a:tcPr/>
                </a:tc>
                <a:tc>
                  <a:txBody>
                    <a:bodyPr/>
                    <a:lstStyle/>
                    <a:p>
                      <a:r>
                        <a:rPr lang="en-US" altLang="zh-TW" sz="2000" dirty="0" smtClean="0"/>
                        <a:t>A+</a:t>
                      </a:r>
                      <a:endParaRPr lang="zh-TW" altLang="en-US" sz="2000" dirty="0"/>
                    </a:p>
                  </a:txBody>
                  <a:tcPr/>
                </a:tc>
                <a:tc>
                  <a:txBody>
                    <a:bodyPr/>
                    <a:lstStyle/>
                    <a:p>
                      <a:r>
                        <a:rPr lang="en-US" altLang="zh-TW" sz="2000" dirty="0" smtClean="0"/>
                        <a:t>A</a:t>
                      </a:r>
                      <a:endParaRPr lang="zh-TW" altLang="en-US" sz="2000" dirty="0"/>
                    </a:p>
                  </a:txBody>
                  <a:tcPr/>
                </a:tc>
                <a:tc>
                  <a:txBody>
                    <a:bodyPr/>
                    <a:lstStyle/>
                    <a:p>
                      <a:r>
                        <a:rPr lang="en-US" altLang="zh-TW" sz="2000" dirty="0" smtClean="0"/>
                        <a:t>A-</a:t>
                      </a:r>
                      <a:endParaRPr lang="zh-TW" altLang="en-US" sz="2000" dirty="0"/>
                    </a:p>
                  </a:txBody>
                  <a:tcPr/>
                </a:tc>
                <a:tc>
                  <a:txBody>
                    <a:bodyPr/>
                    <a:lstStyle/>
                    <a:p>
                      <a:r>
                        <a:rPr lang="en-US" altLang="zh-TW" sz="2000" dirty="0" smtClean="0"/>
                        <a:t>B+</a:t>
                      </a:r>
                      <a:endParaRPr lang="zh-TW" altLang="en-US" sz="2000" dirty="0"/>
                    </a:p>
                  </a:txBody>
                  <a:tcPr/>
                </a:tc>
                <a:tc>
                  <a:txBody>
                    <a:bodyPr/>
                    <a:lstStyle/>
                    <a:p>
                      <a:r>
                        <a:rPr lang="en-US" altLang="zh-TW" sz="2000" dirty="0" smtClean="0"/>
                        <a:t>B</a:t>
                      </a:r>
                      <a:endParaRPr lang="zh-TW" altLang="en-US" sz="2000" dirty="0"/>
                    </a:p>
                  </a:txBody>
                  <a:tcPr/>
                </a:tc>
                <a:tc>
                  <a:txBody>
                    <a:bodyPr/>
                    <a:lstStyle/>
                    <a:p>
                      <a:r>
                        <a:rPr lang="en-US" altLang="zh-TW" sz="2000" dirty="0" smtClean="0"/>
                        <a:t>B-</a:t>
                      </a:r>
                      <a:endParaRPr lang="zh-TW" altLang="en-US" sz="2000" dirty="0"/>
                    </a:p>
                  </a:txBody>
                  <a:tcPr/>
                </a:tc>
                <a:tc>
                  <a:txBody>
                    <a:bodyPr/>
                    <a:lstStyle/>
                    <a:p>
                      <a:r>
                        <a:rPr lang="en-US" altLang="zh-TW" sz="2000" dirty="0" smtClean="0"/>
                        <a:t>C+</a:t>
                      </a:r>
                      <a:endParaRPr lang="zh-TW" altLang="en-US" sz="2000" dirty="0"/>
                    </a:p>
                  </a:txBody>
                  <a:tcPr/>
                </a:tc>
                <a:tc>
                  <a:txBody>
                    <a:bodyPr/>
                    <a:lstStyle/>
                    <a:p>
                      <a:r>
                        <a:rPr lang="en-US" altLang="zh-TW" sz="2000" dirty="0" smtClean="0"/>
                        <a:t>C</a:t>
                      </a:r>
                      <a:endParaRPr lang="zh-TW" altLang="en-US" sz="2000" dirty="0"/>
                    </a:p>
                  </a:txBody>
                  <a:tcPr/>
                </a:tc>
                <a:tc>
                  <a:txBody>
                    <a:bodyPr/>
                    <a:lstStyle/>
                    <a:p>
                      <a:r>
                        <a:rPr lang="en-US" altLang="zh-TW" sz="2000" dirty="0" smtClean="0"/>
                        <a:t>C-</a:t>
                      </a:r>
                      <a:endParaRPr lang="zh-TW" altLang="en-US" sz="2000" dirty="0"/>
                    </a:p>
                  </a:txBody>
                  <a:tcPr/>
                </a:tc>
              </a:tr>
              <a:tr h="370840">
                <a:tc>
                  <a:txBody>
                    <a:bodyPr/>
                    <a:lstStyle/>
                    <a:p>
                      <a:r>
                        <a:rPr lang="en-US" altLang="zh-TW" sz="1800" dirty="0" smtClean="0"/>
                        <a:t>2013</a:t>
                      </a:r>
                      <a:endParaRPr lang="zh-TW" altLang="en-US" sz="1800" dirty="0"/>
                    </a:p>
                  </a:txBody>
                  <a:tcPr/>
                </a:tc>
                <a:tc>
                  <a:txBody>
                    <a:bodyPr/>
                    <a:lstStyle/>
                    <a:p>
                      <a:r>
                        <a:rPr lang="en-US" altLang="zh-TW" sz="1800" dirty="0" smtClean="0"/>
                        <a:t>18%</a:t>
                      </a:r>
                      <a:endParaRPr lang="zh-TW" altLang="en-US" sz="1800" dirty="0"/>
                    </a:p>
                  </a:txBody>
                  <a:tcPr/>
                </a:tc>
                <a:tc>
                  <a:txBody>
                    <a:bodyPr/>
                    <a:lstStyle/>
                    <a:p>
                      <a:r>
                        <a:rPr lang="en-US" altLang="zh-TW" sz="1800" dirty="0" smtClean="0"/>
                        <a:t>30%</a:t>
                      </a:r>
                      <a:endParaRPr lang="zh-TW" altLang="en-US" sz="1800" dirty="0"/>
                    </a:p>
                  </a:txBody>
                  <a:tcPr/>
                </a:tc>
                <a:tc>
                  <a:txBody>
                    <a:bodyPr/>
                    <a:lstStyle/>
                    <a:p>
                      <a:r>
                        <a:rPr lang="en-US" altLang="zh-TW" sz="1800" dirty="0" smtClean="0"/>
                        <a:t>49%</a:t>
                      </a:r>
                      <a:endParaRPr lang="zh-TW" altLang="en-US" sz="1800" dirty="0"/>
                    </a:p>
                  </a:txBody>
                  <a:tcPr/>
                </a:tc>
                <a:tc>
                  <a:txBody>
                    <a:bodyPr/>
                    <a:lstStyle/>
                    <a:p>
                      <a:r>
                        <a:rPr lang="en-US" altLang="zh-TW" sz="1800" dirty="0" smtClean="0"/>
                        <a:t>57%</a:t>
                      </a:r>
                      <a:endParaRPr lang="zh-TW" altLang="en-US" sz="1800" dirty="0"/>
                    </a:p>
                  </a:txBody>
                  <a:tcPr/>
                </a:tc>
                <a:tc>
                  <a:txBody>
                    <a:bodyPr/>
                    <a:lstStyle/>
                    <a:p>
                      <a:r>
                        <a:rPr lang="en-US" altLang="zh-TW" sz="1800" dirty="0" smtClean="0"/>
                        <a:t>69%</a:t>
                      </a:r>
                      <a:endParaRPr lang="zh-TW" altLang="en-US" sz="1800" dirty="0"/>
                    </a:p>
                  </a:txBody>
                  <a:tcPr/>
                </a:tc>
                <a:tc>
                  <a:txBody>
                    <a:bodyPr/>
                    <a:lstStyle/>
                    <a:p>
                      <a:r>
                        <a:rPr lang="en-US" altLang="zh-TW" sz="1800" dirty="0" smtClean="0"/>
                        <a:t>75%</a:t>
                      </a:r>
                      <a:endParaRPr lang="zh-TW" altLang="en-US" sz="1800" dirty="0"/>
                    </a:p>
                  </a:txBody>
                  <a:tcPr/>
                </a:tc>
                <a:tc>
                  <a:txBody>
                    <a:bodyPr/>
                    <a:lstStyle/>
                    <a:p>
                      <a:r>
                        <a:rPr lang="en-US" altLang="zh-TW" sz="1800" dirty="0" smtClean="0"/>
                        <a:t>82%</a:t>
                      </a:r>
                      <a:endParaRPr lang="zh-TW" altLang="en-US" sz="1800" dirty="0"/>
                    </a:p>
                  </a:txBody>
                  <a:tcPr/>
                </a:tc>
                <a:tc>
                  <a:txBody>
                    <a:bodyPr/>
                    <a:lstStyle/>
                    <a:p>
                      <a:r>
                        <a:rPr lang="en-US" altLang="zh-TW" sz="1800" dirty="0" smtClean="0"/>
                        <a:t>86%</a:t>
                      </a:r>
                      <a:endParaRPr lang="zh-TW" altLang="en-US" sz="1800" dirty="0"/>
                    </a:p>
                  </a:txBody>
                  <a:tcPr/>
                </a:tc>
                <a:tc>
                  <a:txBody>
                    <a:bodyPr/>
                    <a:lstStyle/>
                    <a:p>
                      <a:r>
                        <a:rPr lang="en-US" altLang="zh-TW" sz="1800" dirty="0" smtClean="0"/>
                        <a:t>92%</a:t>
                      </a:r>
                      <a:endParaRPr lang="zh-TW" altLang="en-US" sz="18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2014</a:t>
                      </a:r>
                      <a:endParaRPr lang="zh-TW" altLang="en-US" sz="1800" dirty="0" smtClean="0"/>
                    </a:p>
                  </a:txBody>
                  <a:tcPr/>
                </a:tc>
                <a:tc>
                  <a:txBody>
                    <a:bodyPr/>
                    <a:lstStyle/>
                    <a:p>
                      <a:r>
                        <a:rPr lang="en-US" altLang="zh-TW" sz="1800" dirty="0" smtClean="0">
                          <a:solidFill>
                            <a:srgbClr val="FF0000"/>
                          </a:solidFill>
                        </a:rPr>
                        <a:t>10%</a:t>
                      </a:r>
                      <a:endParaRPr lang="zh-TW" altLang="en-US" sz="1800" dirty="0">
                        <a:solidFill>
                          <a:srgbClr val="FF0000"/>
                        </a:solidFill>
                      </a:endParaRPr>
                    </a:p>
                  </a:txBody>
                  <a:tcPr/>
                </a:tc>
                <a:tc>
                  <a:txBody>
                    <a:bodyPr/>
                    <a:lstStyle/>
                    <a:p>
                      <a:r>
                        <a:rPr lang="en-US" altLang="zh-TW" sz="1800" dirty="0" smtClean="0"/>
                        <a:t>30%</a:t>
                      </a:r>
                      <a:endParaRPr lang="zh-TW" altLang="en-US" sz="1800" dirty="0"/>
                    </a:p>
                  </a:txBody>
                  <a:tcPr/>
                </a:tc>
                <a:tc>
                  <a:txBody>
                    <a:bodyPr/>
                    <a:lstStyle/>
                    <a:p>
                      <a:r>
                        <a:rPr lang="en-US" altLang="zh-TW" sz="1800" dirty="0" smtClean="0">
                          <a:solidFill>
                            <a:schemeClr val="tx1"/>
                          </a:solidFill>
                        </a:rPr>
                        <a:t>55%</a:t>
                      </a:r>
                      <a:endParaRPr lang="zh-TW" altLang="en-US" sz="1800" dirty="0">
                        <a:solidFill>
                          <a:schemeClr val="tx1"/>
                        </a:solidFill>
                      </a:endParaRPr>
                    </a:p>
                  </a:txBody>
                  <a:tcPr/>
                </a:tc>
                <a:tc>
                  <a:txBody>
                    <a:bodyPr/>
                    <a:lstStyle/>
                    <a:p>
                      <a:r>
                        <a:rPr lang="en-US" altLang="zh-TW" sz="1800" dirty="0" smtClean="0"/>
                        <a:t>62%</a:t>
                      </a:r>
                      <a:endParaRPr lang="zh-TW" altLang="en-US" sz="1800" dirty="0"/>
                    </a:p>
                  </a:txBody>
                  <a:tcPr/>
                </a:tc>
                <a:tc>
                  <a:txBody>
                    <a:bodyPr/>
                    <a:lstStyle/>
                    <a:p>
                      <a:r>
                        <a:rPr lang="en-US" altLang="zh-TW" sz="1800" dirty="0" smtClean="0"/>
                        <a:t>70%</a:t>
                      </a:r>
                      <a:endParaRPr lang="zh-TW" altLang="en-US" sz="1800" dirty="0"/>
                    </a:p>
                  </a:txBody>
                  <a:tcPr/>
                </a:tc>
                <a:tc>
                  <a:txBody>
                    <a:bodyPr/>
                    <a:lstStyle/>
                    <a:p>
                      <a:r>
                        <a:rPr lang="en-US" altLang="zh-TW" sz="1800" dirty="0" smtClean="0">
                          <a:solidFill>
                            <a:srgbClr val="FF0000"/>
                          </a:solidFill>
                        </a:rPr>
                        <a:t>85%</a:t>
                      </a:r>
                      <a:endParaRPr lang="zh-TW" altLang="en-US" sz="1800" dirty="0">
                        <a:solidFill>
                          <a:srgbClr val="FF0000"/>
                        </a:solidFill>
                      </a:endParaRPr>
                    </a:p>
                  </a:txBody>
                  <a:tcPr/>
                </a:tc>
                <a:tc>
                  <a:txBody>
                    <a:bodyPr/>
                    <a:lstStyle/>
                    <a:p>
                      <a:r>
                        <a:rPr lang="en-US" altLang="zh-TW" sz="1800" dirty="0" smtClean="0">
                          <a:solidFill>
                            <a:srgbClr val="FF0000"/>
                          </a:solidFill>
                        </a:rPr>
                        <a:t>90%</a:t>
                      </a:r>
                      <a:endParaRPr lang="zh-TW" altLang="en-US" sz="1800" dirty="0">
                        <a:solidFill>
                          <a:srgbClr val="FF0000"/>
                        </a:solidFill>
                      </a:endParaRPr>
                    </a:p>
                  </a:txBody>
                  <a:tcPr/>
                </a:tc>
                <a:tc>
                  <a:txBody>
                    <a:bodyPr/>
                    <a:lstStyle/>
                    <a:p>
                      <a:r>
                        <a:rPr lang="en-US" altLang="zh-TW" sz="1800" dirty="0" smtClean="0">
                          <a:solidFill>
                            <a:srgbClr val="FF0000"/>
                          </a:solidFill>
                        </a:rPr>
                        <a:t>95%</a:t>
                      </a:r>
                      <a:endParaRPr lang="zh-TW" altLang="en-US" sz="1800" dirty="0">
                        <a:solidFill>
                          <a:srgbClr val="FF0000"/>
                        </a:solidFill>
                      </a:endParaRPr>
                    </a:p>
                  </a:txBody>
                  <a:tcPr/>
                </a:tc>
                <a:tc>
                  <a:txBody>
                    <a:bodyPr/>
                    <a:lstStyle/>
                    <a:p>
                      <a:r>
                        <a:rPr lang="en-US" altLang="zh-TW" sz="1800" dirty="0" smtClean="0">
                          <a:solidFill>
                            <a:srgbClr val="FF0000"/>
                          </a:solidFill>
                        </a:rPr>
                        <a:t>98%</a:t>
                      </a:r>
                      <a:endParaRPr lang="zh-TW" altLang="en-US" sz="1800" dirty="0">
                        <a:solidFill>
                          <a:srgbClr val="FF0000"/>
                        </a:solidFill>
                      </a:endParaRPr>
                    </a:p>
                  </a:txBody>
                  <a:tcPr/>
                </a:tc>
              </a:tr>
            </a:tbl>
          </a:graphicData>
        </a:graphic>
      </p:graphicFrame>
    </p:spTree>
    <p:extLst>
      <p:ext uri="{BB962C8B-B14F-4D97-AF65-F5344CB8AC3E}">
        <p14:creationId xmlns:p14="http://schemas.microsoft.com/office/powerpoint/2010/main" val="158949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457200" y="548680"/>
            <a:ext cx="8229600" cy="5976664"/>
          </a:xfrm>
        </p:spPr>
        <p:txBody>
          <a:bodyPr>
            <a:normAutofit/>
          </a:bodyPr>
          <a:lstStyle/>
          <a:p>
            <a:r>
              <a:rPr lang="en-US" altLang="zh-TW" sz="2400" dirty="0" smtClean="0"/>
              <a:t>Q1:</a:t>
            </a:r>
          </a:p>
          <a:p>
            <a:pPr lvl="1"/>
            <a:r>
              <a:rPr lang="en-US" altLang="zh-TW" sz="2000" dirty="0" smtClean="0"/>
              <a:t>(a)FCFS(2pt)</a:t>
            </a:r>
            <a:endParaRPr lang="en-US" altLang="zh-TW" sz="1600" dirty="0" smtClean="0"/>
          </a:p>
          <a:p>
            <a:pPr lvl="1"/>
            <a:r>
              <a:rPr lang="en-US" altLang="zh-TW" sz="2000" dirty="0" smtClean="0"/>
              <a:t>(b)SJF(2pt)</a:t>
            </a:r>
          </a:p>
          <a:p>
            <a:pPr lvl="1"/>
            <a:endParaRPr lang="en-US" altLang="zh-TW" sz="2000" dirty="0" smtClean="0"/>
          </a:p>
          <a:p>
            <a:pPr lvl="1"/>
            <a:endParaRPr lang="en-US" altLang="zh-TW" sz="2000" dirty="0" smtClean="0"/>
          </a:p>
          <a:p>
            <a:pPr lvl="1"/>
            <a:r>
              <a:rPr lang="en-US" altLang="zh-TW" sz="2000" dirty="0" smtClean="0"/>
              <a:t>(c)priority(2pt)</a:t>
            </a:r>
          </a:p>
          <a:p>
            <a:pPr lvl="1"/>
            <a:endParaRPr lang="en-US" altLang="zh-TW" sz="2000" dirty="0"/>
          </a:p>
          <a:p>
            <a:pPr lvl="1"/>
            <a:r>
              <a:rPr lang="en-US" altLang="zh-TW" sz="2000" dirty="0" smtClean="0"/>
              <a:t>(d) (0.5pt each.)</a:t>
            </a:r>
          </a:p>
          <a:p>
            <a:pPr lvl="1"/>
            <a:endParaRPr lang="en-US" altLang="zh-TW" sz="2000" dirty="0"/>
          </a:p>
          <a:p>
            <a:pPr lvl="1"/>
            <a:endParaRPr lang="en-US" altLang="zh-TW" sz="2000" dirty="0" smtClean="0"/>
          </a:p>
          <a:p>
            <a:pPr lvl="1"/>
            <a:endParaRPr lang="en-US" altLang="zh-TW" sz="2000" dirty="0"/>
          </a:p>
          <a:p>
            <a:r>
              <a:rPr lang="en-US" altLang="zh-TW" sz="2400" dirty="0" smtClean="0"/>
              <a:t>Q2:</a:t>
            </a:r>
          </a:p>
          <a:p>
            <a:pPr lvl="1"/>
            <a:r>
              <a:rPr lang="en-US" altLang="zh-TW" sz="2000" dirty="0" smtClean="0"/>
              <a:t>EDF(2pt)</a:t>
            </a:r>
          </a:p>
          <a:p>
            <a:pPr lvl="1"/>
            <a:endParaRPr lang="en-US" altLang="zh-TW" sz="2000" dirty="0" smtClean="0"/>
          </a:p>
          <a:p>
            <a:pPr lvl="1"/>
            <a:r>
              <a:rPr lang="en-US" altLang="zh-TW" sz="2000" dirty="0" smtClean="0"/>
              <a:t>RM(2pt)</a:t>
            </a:r>
          </a:p>
          <a:p>
            <a:pPr lvl="1"/>
            <a:endParaRPr lang="zh-TW" altLang="en-US" sz="2000" dirty="0"/>
          </a:p>
        </p:txBody>
      </p:sp>
      <p:graphicFrame>
        <p:nvGraphicFramePr>
          <p:cNvPr id="7" name="內容版面配置區 3"/>
          <p:cNvGraphicFramePr>
            <a:graphicFrameLocks/>
          </p:cNvGraphicFramePr>
          <p:nvPr>
            <p:extLst>
              <p:ext uri="{D42A27DB-BD31-4B8C-83A1-F6EECF244321}">
                <p14:modId xmlns:p14="http://schemas.microsoft.com/office/powerpoint/2010/main" val="2269874125"/>
              </p:ext>
            </p:extLst>
          </p:nvPr>
        </p:nvGraphicFramePr>
        <p:xfrm>
          <a:off x="3347864" y="476672"/>
          <a:ext cx="5616624" cy="741680"/>
        </p:xfrm>
        <a:graphic>
          <a:graphicData uri="http://schemas.openxmlformats.org/drawingml/2006/table">
            <a:tbl>
              <a:tblPr firstRow="1" bandRow="1">
                <a:tableStyleId>{5C22544A-7EE6-4342-B048-85BDC9FD1C3A}</a:tableStyleId>
              </a:tblPr>
              <a:tblGrid>
                <a:gridCol w="432048"/>
                <a:gridCol w="432048"/>
                <a:gridCol w="432048"/>
                <a:gridCol w="432048"/>
                <a:gridCol w="432048"/>
                <a:gridCol w="432048"/>
                <a:gridCol w="432048"/>
                <a:gridCol w="432048"/>
                <a:gridCol w="432048"/>
                <a:gridCol w="432048"/>
                <a:gridCol w="432048"/>
                <a:gridCol w="432048"/>
                <a:gridCol w="432048"/>
              </a:tblGrid>
              <a:tr h="370840">
                <a:tc>
                  <a:txBody>
                    <a:bodyPr/>
                    <a:lstStyle/>
                    <a:p>
                      <a:r>
                        <a:rPr lang="en-US" altLang="zh-TW" dirty="0" smtClean="0">
                          <a:solidFill>
                            <a:schemeClr val="tx1"/>
                          </a:solidFill>
                        </a:rPr>
                        <a:t>0</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4</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5</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6</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7</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8</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9</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10</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P4</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P4</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內容版面配置區 3"/>
          <p:cNvGraphicFramePr>
            <a:graphicFrameLocks/>
          </p:cNvGraphicFramePr>
          <p:nvPr>
            <p:extLst>
              <p:ext uri="{D42A27DB-BD31-4B8C-83A1-F6EECF244321}">
                <p14:modId xmlns:p14="http://schemas.microsoft.com/office/powerpoint/2010/main" val="1810959897"/>
              </p:ext>
            </p:extLst>
          </p:nvPr>
        </p:nvGraphicFramePr>
        <p:xfrm>
          <a:off x="3347864" y="1340768"/>
          <a:ext cx="5616624" cy="1112520"/>
        </p:xfrm>
        <a:graphic>
          <a:graphicData uri="http://schemas.openxmlformats.org/drawingml/2006/table">
            <a:tbl>
              <a:tblPr firstRow="1" bandRow="1">
                <a:tableStyleId>{5C22544A-7EE6-4342-B048-85BDC9FD1C3A}</a:tableStyleId>
              </a:tblPr>
              <a:tblGrid>
                <a:gridCol w="432048"/>
                <a:gridCol w="432048"/>
                <a:gridCol w="432048"/>
                <a:gridCol w="432048"/>
                <a:gridCol w="432048"/>
                <a:gridCol w="432048"/>
                <a:gridCol w="432048"/>
                <a:gridCol w="432048"/>
                <a:gridCol w="432048"/>
                <a:gridCol w="432048"/>
                <a:gridCol w="432048"/>
                <a:gridCol w="432048"/>
                <a:gridCol w="432048"/>
              </a:tblGrid>
              <a:tr h="370840">
                <a:tc>
                  <a:txBody>
                    <a:bodyPr/>
                    <a:lstStyle/>
                    <a:p>
                      <a:r>
                        <a:rPr lang="en-US" altLang="zh-TW" dirty="0" smtClean="0">
                          <a:solidFill>
                            <a:schemeClr val="tx1"/>
                          </a:solidFill>
                        </a:rPr>
                        <a:t>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rgbClr val="FF0000"/>
                          </a:solidFill>
                        </a:rPr>
                        <a:t>P4</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rgbClr val="FF0000"/>
                          </a:solidFill>
                        </a:rPr>
                        <a:t>P4</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rgbClr val="FF0000"/>
                          </a:solidFill>
                        </a:rPr>
                        <a:t>P1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rgbClr val="FF0000"/>
                          </a:solidFill>
                        </a:rPr>
                        <a:t>P1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018350325"/>
              </p:ext>
            </p:extLst>
          </p:nvPr>
        </p:nvGraphicFramePr>
        <p:xfrm>
          <a:off x="3347864" y="3479408"/>
          <a:ext cx="5616624" cy="731520"/>
        </p:xfrm>
        <a:graphic>
          <a:graphicData uri="http://schemas.openxmlformats.org/drawingml/2006/table">
            <a:tbl>
              <a:tblPr firstRow="1" bandRow="1">
                <a:tableStyleId>{5C22544A-7EE6-4342-B048-85BDC9FD1C3A}</a:tableStyleId>
              </a:tblPr>
              <a:tblGrid>
                <a:gridCol w="1368152"/>
                <a:gridCol w="1062118"/>
                <a:gridCol w="1062118"/>
                <a:gridCol w="1062118"/>
                <a:gridCol w="1062118"/>
              </a:tblGrid>
              <a:tr h="234026">
                <a:tc>
                  <a:txBody>
                    <a:bodyPr/>
                    <a:lstStyle/>
                    <a:p>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P1</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P2</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P3</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P4</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026">
                <a:tc>
                  <a:txBody>
                    <a:bodyPr/>
                    <a:lstStyle/>
                    <a:p>
                      <a:r>
                        <a:rPr lang="en-US" altLang="zh-TW" sz="1600" dirty="0" smtClean="0">
                          <a:solidFill>
                            <a:schemeClr val="tx1"/>
                          </a:solidFill>
                        </a:rPr>
                        <a:t>Wait</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7</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10</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2</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0</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4026">
                <a:tc>
                  <a:txBody>
                    <a:bodyPr/>
                    <a:lstStyle/>
                    <a:p>
                      <a:r>
                        <a:rPr lang="en-US" altLang="zh-TW" sz="1600" dirty="0" smtClean="0">
                          <a:solidFill>
                            <a:schemeClr val="tx1"/>
                          </a:solidFill>
                        </a:rPr>
                        <a:t>Response</a:t>
                      </a:r>
                      <a:r>
                        <a:rPr lang="en-US" altLang="zh-TW" sz="1600" baseline="0" dirty="0" smtClean="0">
                          <a:solidFill>
                            <a:schemeClr val="tx1"/>
                          </a:solidFill>
                        </a:rPr>
                        <a:t> </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0</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10</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0</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sz="1600" dirty="0" smtClean="0">
                          <a:solidFill>
                            <a:schemeClr val="tx1"/>
                          </a:solidFill>
                        </a:rPr>
                        <a:t>0</a:t>
                      </a:r>
                      <a:endParaRPr lang="zh-TW" altLang="en-US" sz="1600"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0" name="內容版面配置區 3"/>
          <p:cNvGraphicFramePr>
            <a:graphicFrameLocks/>
          </p:cNvGraphicFramePr>
          <p:nvPr>
            <p:extLst>
              <p:ext uri="{D42A27DB-BD31-4B8C-83A1-F6EECF244321}">
                <p14:modId xmlns:p14="http://schemas.microsoft.com/office/powerpoint/2010/main" val="5677892"/>
              </p:ext>
            </p:extLst>
          </p:nvPr>
        </p:nvGraphicFramePr>
        <p:xfrm>
          <a:off x="3347864" y="2615312"/>
          <a:ext cx="5616624" cy="741680"/>
        </p:xfrm>
        <a:graphic>
          <a:graphicData uri="http://schemas.openxmlformats.org/drawingml/2006/table">
            <a:tbl>
              <a:tblPr firstRow="1" bandRow="1">
                <a:tableStyleId>{5C22544A-7EE6-4342-B048-85BDC9FD1C3A}</a:tableStyleId>
              </a:tblPr>
              <a:tblGrid>
                <a:gridCol w="432048"/>
                <a:gridCol w="432048"/>
                <a:gridCol w="432048"/>
                <a:gridCol w="432048"/>
                <a:gridCol w="432048"/>
                <a:gridCol w="432048"/>
                <a:gridCol w="432048"/>
                <a:gridCol w="432048"/>
                <a:gridCol w="432048"/>
                <a:gridCol w="432048"/>
                <a:gridCol w="432048"/>
                <a:gridCol w="432048"/>
                <a:gridCol w="432048"/>
              </a:tblGrid>
              <a:tr h="370840">
                <a:tc>
                  <a:txBody>
                    <a:bodyPr/>
                    <a:lstStyle/>
                    <a:p>
                      <a:r>
                        <a:rPr lang="en-US" altLang="zh-TW" dirty="0" smtClean="0">
                          <a:solidFill>
                            <a:schemeClr val="tx1"/>
                          </a:solidFill>
                        </a:rPr>
                        <a:t>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1" name="內容版面配置區 3"/>
          <p:cNvGraphicFramePr>
            <a:graphicFrameLocks/>
          </p:cNvGraphicFramePr>
          <p:nvPr>
            <p:extLst>
              <p:ext uri="{D42A27DB-BD31-4B8C-83A1-F6EECF244321}">
                <p14:modId xmlns:p14="http://schemas.microsoft.com/office/powerpoint/2010/main" val="1003052427"/>
              </p:ext>
            </p:extLst>
          </p:nvPr>
        </p:nvGraphicFramePr>
        <p:xfrm>
          <a:off x="3347864" y="4653136"/>
          <a:ext cx="5299788" cy="1112520"/>
        </p:xfrm>
        <a:graphic>
          <a:graphicData uri="http://schemas.openxmlformats.org/drawingml/2006/table">
            <a:tbl>
              <a:tblPr firstRow="1" bandRow="1">
                <a:tableStyleId>{5C22544A-7EE6-4342-B048-85BDC9FD1C3A}</a:tableStyleId>
              </a:tblPr>
              <a:tblGrid>
                <a:gridCol w="441649"/>
                <a:gridCol w="441649"/>
                <a:gridCol w="441649"/>
                <a:gridCol w="441649"/>
                <a:gridCol w="441649"/>
                <a:gridCol w="441649"/>
                <a:gridCol w="441649"/>
                <a:gridCol w="441649"/>
                <a:gridCol w="441649"/>
                <a:gridCol w="441649"/>
                <a:gridCol w="441649"/>
                <a:gridCol w="441649"/>
              </a:tblGrid>
              <a:tr h="370840">
                <a:tc>
                  <a:txBody>
                    <a:bodyPr/>
                    <a:lstStyle/>
                    <a:p>
                      <a:r>
                        <a:rPr lang="en-US" altLang="zh-TW" dirty="0" smtClean="0">
                          <a:solidFill>
                            <a:schemeClr val="tx1"/>
                          </a:solidFill>
                        </a:rPr>
                        <a:t>0</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4</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5</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6</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7</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8</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9</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10</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t>P1</a:t>
                      </a:r>
                      <a:endParaRPr lang="zh-TW" altLang="en-US"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t>P1</a:t>
                      </a:r>
                      <a:endParaRPr lang="zh-TW" altLang="en-US"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rgbClr val="FF0000"/>
                          </a:solidFill>
                        </a:rPr>
                        <a:t>P1</a:t>
                      </a:r>
                      <a:endParaRPr lang="zh-TW" altLang="en-US" dirty="0">
                        <a:solidFill>
                          <a:srgbClr val="FF000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rgbClr val="FF0000"/>
                          </a:solidFill>
                        </a:rPr>
                        <a:t>P2</a:t>
                      </a:r>
                      <a:endParaRPr lang="zh-TW" altLang="en-US" dirty="0">
                        <a:solidFill>
                          <a:srgbClr val="FF0000"/>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3" name="內容版面配置區 3"/>
          <p:cNvGraphicFramePr>
            <a:graphicFrameLocks/>
          </p:cNvGraphicFramePr>
          <p:nvPr>
            <p:extLst>
              <p:ext uri="{D42A27DB-BD31-4B8C-83A1-F6EECF244321}">
                <p14:modId xmlns:p14="http://schemas.microsoft.com/office/powerpoint/2010/main" val="3281167100"/>
              </p:ext>
            </p:extLst>
          </p:nvPr>
        </p:nvGraphicFramePr>
        <p:xfrm>
          <a:off x="3347864" y="5927680"/>
          <a:ext cx="5328588" cy="741680"/>
        </p:xfrm>
        <a:graphic>
          <a:graphicData uri="http://schemas.openxmlformats.org/drawingml/2006/table">
            <a:tbl>
              <a:tblPr firstRow="1" bandRow="1">
                <a:tableStyleId>{5C22544A-7EE6-4342-B048-85BDC9FD1C3A}</a:tableStyleId>
              </a:tblPr>
              <a:tblGrid>
                <a:gridCol w="444049"/>
                <a:gridCol w="444049"/>
                <a:gridCol w="444049"/>
                <a:gridCol w="444049"/>
                <a:gridCol w="444049"/>
                <a:gridCol w="444049"/>
                <a:gridCol w="444049"/>
                <a:gridCol w="444049"/>
                <a:gridCol w="444049"/>
                <a:gridCol w="444049"/>
                <a:gridCol w="444049"/>
                <a:gridCol w="444049"/>
              </a:tblGrid>
              <a:tr h="370840">
                <a:tc>
                  <a:txBody>
                    <a:bodyPr/>
                    <a:lstStyle/>
                    <a:p>
                      <a:r>
                        <a:rPr lang="en-US" altLang="zh-TW" dirty="0" smtClean="0">
                          <a:solidFill>
                            <a:schemeClr val="tx1"/>
                          </a:solidFill>
                        </a:rPr>
                        <a:t>0</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3</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4</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5</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6</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7</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8</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9</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10</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11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t>P1</a:t>
                      </a:r>
                      <a:endParaRPr lang="zh-TW" altLang="en-US" dirty="0"/>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P1</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TW" dirty="0" smtClean="0">
                          <a:solidFill>
                            <a:schemeClr val="tx1"/>
                          </a:solidFill>
                        </a:rPr>
                        <a:t>P2</a:t>
                      </a:r>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TW" altLang="en-US" dirty="0">
                        <a:solidFill>
                          <a:schemeClr val="tx1"/>
                        </a:solidFill>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9434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Q3</a:t>
            </a:r>
            <a:endParaRPr lang="zh-TW" altLang="en-US" dirty="0"/>
          </a:p>
        </p:txBody>
      </p:sp>
      <p:sp>
        <p:nvSpPr>
          <p:cNvPr id="3" name="內容版面配置區 2"/>
          <p:cNvSpPr>
            <a:spLocks noGrp="1"/>
          </p:cNvSpPr>
          <p:nvPr>
            <p:ph idx="1"/>
          </p:nvPr>
        </p:nvSpPr>
        <p:spPr>
          <a:xfrm>
            <a:off x="457200" y="1600200"/>
            <a:ext cx="8579296" cy="4525963"/>
          </a:xfrm>
        </p:spPr>
        <p:txBody>
          <a:bodyPr>
            <a:normAutofit/>
          </a:bodyPr>
          <a:lstStyle/>
          <a:p>
            <a:pPr marL="0" indent="0">
              <a:buNone/>
            </a:pPr>
            <a:r>
              <a:rPr lang="en-US" altLang="zh-TW" sz="2800" dirty="0" smtClean="0"/>
              <a:t> each error deduct 1pt</a:t>
            </a:r>
          </a:p>
          <a:p>
            <a:r>
              <a:rPr lang="en-US" altLang="zh-TW" sz="2800" dirty="0" smtClean="0"/>
              <a:t>Initial status (3pt) </a:t>
            </a:r>
          </a:p>
          <a:p>
            <a:endParaRPr lang="en-US" altLang="zh-TW" sz="2800" dirty="0"/>
          </a:p>
          <a:p>
            <a:endParaRPr lang="en-US" altLang="zh-TW" sz="2800" dirty="0" smtClean="0"/>
          </a:p>
          <a:p>
            <a:endParaRPr lang="en-US" altLang="zh-TW" sz="2800" dirty="0"/>
          </a:p>
          <a:p>
            <a:endParaRPr lang="en-US" altLang="zh-TW" sz="2800" dirty="0" smtClean="0"/>
          </a:p>
          <a:p>
            <a:r>
              <a:rPr lang="en-US" altLang="zh-TW" sz="2800" dirty="0" smtClean="0"/>
              <a:t>Safe sequence(3pt): P3, P0, P2, P1</a:t>
            </a:r>
            <a:endParaRPr lang="zh-TW" altLang="en-US" sz="2800" dirty="0" smtClean="0"/>
          </a:p>
          <a:p>
            <a:r>
              <a:rPr lang="en-US" altLang="zh-TW" sz="2800" dirty="0" smtClean="0"/>
              <a:t>Available instance (3pt): (2,3,0); (5,3,2); (5,4,3); (5,5,3);</a:t>
            </a:r>
          </a:p>
        </p:txBody>
      </p:sp>
      <p:sp>
        <p:nvSpPr>
          <p:cNvPr id="4" name="文字方塊 3"/>
          <p:cNvSpPr txBox="1"/>
          <p:nvPr/>
        </p:nvSpPr>
        <p:spPr>
          <a:xfrm>
            <a:off x="1331640" y="2621811"/>
            <a:ext cx="6948264" cy="2031325"/>
          </a:xfrm>
          <a:prstGeom prst="rect">
            <a:avLst/>
          </a:prstGeom>
          <a:noFill/>
        </p:spPr>
        <p:txBody>
          <a:bodyPr wrap="square" rtlCol="0">
            <a:spAutoFit/>
          </a:bodyPr>
          <a:lstStyle/>
          <a:p>
            <a:r>
              <a:rPr lang="en-US" altLang="zh-TW" u="sng" dirty="0" smtClean="0"/>
              <a:t>	Max</a:t>
            </a:r>
            <a:r>
              <a:rPr lang="en-US" altLang="zh-TW" u="sng" dirty="0"/>
              <a:t>	</a:t>
            </a:r>
            <a:r>
              <a:rPr lang="en-US" altLang="zh-TW" u="sng" dirty="0" smtClean="0"/>
              <a:t>Allocated</a:t>
            </a:r>
            <a:r>
              <a:rPr lang="en-US" altLang="zh-TW" u="sng" dirty="0"/>
              <a:t>	      Needed  </a:t>
            </a:r>
            <a:endParaRPr lang="zh-TW" altLang="zh-TW" dirty="0"/>
          </a:p>
          <a:p>
            <a:r>
              <a:rPr lang="en-US" altLang="zh-TW" dirty="0" smtClean="0"/>
              <a:t>	A  </a:t>
            </a:r>
            <a:r>
              <a:rPr lang="en-US" altLang="zh-TW" dirty="0"/>
              <a:t>B  C  	A  B  C      </a:t>
            </a:r>
            <a:r>
              <a:rPr lang="en-US" altLang="zh-TW" dirty="0" smtClean="0"/>
              <a:t>	      A  </a:t>
            </a:r>
            <a:r>
              <a:rPr lang="en-US" altLang="zh-TW" dirty="0"/>
              <a:t>B  C</a:t>
            </a:r>
            <a:endParaRPr lang="zh-TW" altLang="zh-TW" dirty="0"/>
          </a:p>
          <a:p>
            <a:r>
              <a:rPr lang="en-US" altLang="zh-TW" dirty="0"/>
              <a:t>P0	</a:t>
            </a:r>
            <a:r>
              <a:rPr lang="en-US" altLang="zh-TW" dirty="0" smtClean="0"/>
              <a:t>2  </a:t>
            </a:r>
            <a:r>
              <a:rPr lang="en-US" altLang="zh-TW" dirty="0"/>
              <a:t>2  </a:t>
            </a:r>
            <a:r>
              <a:rPr lang="en-US" altLang="zh-TW" dirty="0" smtClean="0"/>
              <a:t>3     	0  </a:t>
            </a:r>
            <a:r>
              <a:rPr lang="en-US" altLang="zh-TW" dirty="0"/>
              <a:t>1   1  </a:t>
            </a:r>
            <a:r>
              <a:rPr lang="en-US" altLang="zh-TW" dirty="0" smtClean="0"/>
              <a:t>	     </a:t>
            </a:r>
            <a:r>
              <a:rPr lang="en-US" altLang="zh-TW" dirty="0" smtClean="0">
                <a:solidFill>
                  <a:srgbClr val="FF0000"/>
                </a:solidFill>
              </a:rPr>
              <a:t>2   1   2</a:t>
            </a:r>
            <a:endParaRPr lang="zh-TW" altLang="zh-TW" dirty="0">
              <a:solidFill>
                <a:srgbClr val="FF0000"/>
              </a:solidFill>
            </a:endParaRPr>
          </a:p>
          <a:p>
            <a:r>
              <a:rPr lang="en-US" altLang="zh-TW" dirty="0"/>
              <a:t>P1	2</a:t>
            </a:r>
            <a:r>
              <a:rPr lang="en-US" altLang="zh-TW" dirty="0" smtClean="0"/>
              <a:t>  </a:t>
            </a:r>
            <a:r>
              <a:rPr lang="en-US" altLang="zh-TW" dirty="0"/>
              <a:t>5  3     </a:t>
            </a:r>
            <a:r>
              <a:rPr lang="en-US" altLang="zh-TW" dirty="0" smtClean="0"/>
              <a:t>	0  </a:t>
            </a:r>
            <a:r>
              <a:rPr lang="en-US" altLang="zh-TW" dirty="0"/>
              <a:t>0   2  </a:t>
            </a:r>
            <a:r>
              <a:rPr lang="en-US" altLang="zh-TW" dirty="0" smtClean="0"/>
              <a:t> 	     </a:t>
            </a:r>
            <a:r>
              <a:rPr lang="en-US" altLang="zh-TW" dirty="0" smtClean="0">
                <a:solidFill>
                  <a:srgbClr val="FF0000"/>
                </a:solidFill>
              </a:rPr>
              <a:t>2   5   1</a:t>
            </a:r>
            <a:endParaRPr lang="zh-TW" altLang="zh-TW" dirty="0">
              <a:solidFill>
                <a:srgbClr val="FF0000"/>
              </a:solidFill>
            </a:endParaRPr>
          </a:p>
          <a:p>
            <a:r>
              <a:rPr lang="en-US" altLang="zh-TW" dirty="0"/>
              <a:t>P2	3</a:t>
            </a:r>
            <a:r>
              <a:rPr lang="en-US" altLang="zh-TW" dirty="0" smtClean="0"/>
              <a:t>  </a:t>
            </a:r>
            <a:r>
              <a:rPr lang="en-US" altLang="zh-TW" dirty="0"/>
              <a:t>5  </a:t>
            </a:r>
            <a:r>
              <a:rPr lang="en-US" altLang="zh-TW" dirty="0" smtClean="0"/>
              <a:t>1  </a:t>
            </a:r>
            <a:r>
              <a:rPr lang="en-US" altLang="zh-TW" dirty="0"/>
              <a:t>	0  1   0  </a:t>
            </a:r>
            <a:r>
              <a:rPr lang="en-US" altLang="zh-TW" dirty="0" smtClean="0"/>
              <a:t> 	</a:t>
            </a:r>
            <a:r>
              <a:rPr lang="en-US" altLang="zh-TW" dirty="0" smtClean="0">
                <a:solidFill>
                  <a:srgbClr val="FF0000"/>
                </a:solidFill>
              </a:rPr>
              <a:t>     3   4   1</a:t>
            </a:r>
            <a:endParaRPr lang="zh-TW" altLang="zh-TW" dirty="0">
              <a:solidFill>
                <a:srgbClr val="FF0000"/>
              </a:solidFill>
            </a:endParaRPr>
          </a:p>
          <a:p>
            <a:r>
              <a:rPr lang="en-US" altLang="zh-TW" dirty="0"/>
              <a:t>P3	</a:t>
            </a:r>
            <a:r>
              <a:rPr lang="en-US" altLang="zh-TW" dirty="0" smtClean="0"/>
              <a:t>3  </a:t>
            </a:r>
            <a:r>
              <a:rPr lang="en-US" altLang="zh-TW" dirty="0"/>
              <a:t>2  2  	</a:t>
            </a:r>
            <a:r>
              <a:rPr lang="en-US" altLang="zh-TW" dirty="0">
                <a:solidFill>
                  <a:srgbClr val="FF0000"/>
                </a:solidFill>
              </a:rPr>
              <a:t>3</a:t>
            </a:r>
            <a:r>
              <a:rPr lang="en-US" altLang="zh-TW" dirty="0" smtClean="0">
                <a:solidFill>
                  <a:srgbClr val="FF0000"/>
                </a:solidFill>
              </a:rPr>
              <a:t>  </a:t>
            </a:r>
            <a:r>
              <a:rPr lang="en-US" altLang="zh-TW" dirty="0">
                <a:solidFill>
                  <a:srgbClr val="FF0000"/>
                </a:solidFill>
              </a:rPr>
              <a:t>0   </a:t>
            </a:r>
            <a:r>
              <a:rPr lang="en-US" altLang="zh-TW" dirty="0" smtClean="0">
                <a:solidFill>
                  <a:srgbClr val="FF0000"/>
                </a:solidFill>
              </a:rPr>
              <a:t>2  </a:t>
            </a:r>
            <a:r>
              <a:rPr lang="en-US" altLang="zh-TW" dirty="0" smtClean="0"/>
              <a:t>	</a:t>
            </a:r>
            <a:r>
              <a:rPr lang="en-US" altLang="zh-TW" dirty="0" smtClean="0">
                <a:solidFill>
                  <a:srgbClr val="FF0000"/>
                </a:solidFill>
              </a:rPr>
              <a:t>     0   2   0</a:t>
            </a:r>
            <a:endParaRPr lang="zh-TW" altLang="zh-TW" dirty="0">
              <a:solidFill>
                <a:srgbClr val="FF0000"/>
              </a:solidFill>
            </a:endParaRPr>
          </a:p>
          <a:p>
            <a:endParaRPr lang="zh-TW" altLang="en-US" dirty="0"/>
          </a:p>
        </p:txBody>
      </p:sp>
    </p:spTree>
    <p:extLst>
      <p:ext uri="{BB962C8B-B14F-4D97-AF65-F5344CB8AC3E}">
        <p14:creationId xmlns:p14="http://schemas.microsoft.com/office/powerpoint/2010/main" val="208486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8686800" cy="6408712"/>
          </a:xfrm>
        </p:spPr>
        <p:txBody>
          <a:bodyPr>
            <a:noAutofit/>
          </a:bodyPr>
          <a:lstStyle/>
          <a:p>
            <a:r>
              <a:rPr lang="en-US" altLang="zh-TW" sz="2400" dirty="0" smtClean="0"/>
              <a:t>Q4:</a:t>
            </a:r>
          </a:p>
          <a:p>
            <a:pPr lvl="1"/>
            <a:r>
              <a:rPr lang="en-US" altLang="zh-TW" sz="2200" dirty="0" smtClean="0"/>
              <a:t>(2pt) One-to-one: OS can only support </a:t>
            </a:r>
            <a:r>
              <a:rPr lang="en-US" altLang="zh-TW" sz="2200" dirty="0" smtClean="0">
                <a:solidFill>
                  <a:srgbClr val="FF0000"/>
                </a:solidFill>
              </a:rPr>
              <a:t>limited number of kernel threads</a:t>
            </a:r>
          </a:p>
          <a:p>
            <a:pPr lvl="1"/>
            <a:r>
              <a:rPr lang="en-US" altLang="zh-TW" sz="2200" dirty="0" smtClean="0"/>
              <a:t>(2pt) Many-to-one: </a:t>
            </a:r>
            <a:r>
              <a:rPr lang="en-US" altLang="zh-TW" sz="2200" dirty="0" smtClean="0">
                <a:solidFill>
                  <a:srgbClr val="FF0000"/>
                </a:solidFill>
              </a:rPr>
              <a:t>When a kernel thread is blocked, all its user threads cannot be scheduled </a:t>
            </a:r>
            <a:r>
              <a:rPr lang="en-US" altLang="zh-TW" sz="2200" dirty="0" smtClean="0"/>
              <a:t>by OS for execution as well.</a:t>
            </a:r>
          </a:p>
          <a:p>
            <a:pPr lvl="1"/>
            <a:r>
              <a:rPr lang="en-US" altLang="zh-TW" sz="2200" dirty="0" smtClean="0"/>
              <a:t>(2pt) Many-to-many: </a:t>
            </a:r>
            <a:r>
              <a:rPr lang="en-US" altLang="zh-TW" sz="2200" dirty="0" smtClean="0">
                <a:solidFill>
                  <a:srgbClr val="FF0000"/>
                </a:solidFill>
              </a:rPr>
              <a:t>more complex scheduling </a:t>
            </a:r>
            <a:r>
              <a:rPr lang="en-US" altLang="zh-TW" sz="2200" dirty="0" smtClean="0"/>
              <a:t>and thread library could introduce additional performance overhead.</a:t>
            </a:r>
          </a:p>
          <a:p>
            <a:pPr lvl="1"/>
            <a:r>
              <a:rPr lang="en-US" altLang="zh-TW" sz="2200" b="1" dirty="0">
                <a:solidFill>
                  <a:srgbClr val="FF0000"/>
                </a:solidFill>
              </a:rPr>
              <a:t>Typical mistake: </a:t>
            </a:r>
            <a:r>
              <a:rPr lang="en-US" altLang="zh-TW" sz="2200" b="1" dirty="0" smtClean="0">
                <a:solidFill>
                  <a:srgbClr val="FF0000"/>
                </a:solidFill>
              </a:rPr>
              <a:t>Reversed the answer between one-to-one </a:t>
            </a:r>
            <a:r>
              <a:rPr lang="en-US" altLang="zh-TW" sz="2200" b="1" dirty="0">
                <a:solidFill>
                  <a:srgbClr val="FF0000"/>
                </a:solidFill>
              </a:rPr>
              <a:t>and </a:t>
            </a:r>
            <a:r>
              <a:rPr lang="en-US" altLang="zh-TW" sz="2200" b="1" dirty="0" smtClean="0">
                <a:solidFill>
                  <a:srgbClr val="FF0000"/>
                </a:solidFill>
              </a:rPr>
              <a:t>many-to-one models.</a:t>
            </a:r>
          </a:p>
          <a:p>
            <a:pPr lvl="1"/>
            <a:endParaRPr lang="en-US" altLang="zh-TW" sz="2200" dirty="0" smtClean="0"/>
          </a:p>
          <a:p>
            <a:r>
              <a:rPr lang="en-US" altLang="zh-TW" sz="2400" dirty="0" smtClean="0"/>
              <a:t>Q5: </a:t>
            </a:r>
          </a:p>
          <a:p>
            <a:pPr lvl="1"/>
            <a:r>
              <a:rPr lang="en-US" altLang="zh-TW" sz="2200" dirty="0" smtClean="0"/>
              <a:t>(4pt) It is because they try to mimic </a:t>
            </a:r>
            <a:r>
              <a:rPr lang="en-US" altLang="zh-TW" sz="2200" b="1" dirty="0" smtClean="0">
                <a:solidFill>
                  <a:srgbClr val="FF0000"/>
                </a:solidFill>
              </a:rPr>
              <a:t>shortest job first algorithm</a:t>
            </a:r>
            <a:r>
              <a:rPr lang="en-US" altLang="zh-TW" sz="2200" dirty="0" smtClean="0"/>
              <a:t>, which can minimize the job wait time. Jobs with longer I/O burst time and with sleep function may imply the jobs are not CPU-bound program, so their </a:t>
            </a:r>
            <a:r>
              <a:rPr lang="en-US" altLang="zh-TW" sz="2200" b="1" dirty="0" smtClean="0"/>
              <a:t>CPU burst time may be shorter</a:t>
            </a:r>
            <a:r>
              <a:rPr lang="en-US" altLang="zh-TW" sz="2200" dirty="0" smtClean="0"/>
              <a:t>.</a:t>
            </a:r>
          </a:p>
          <a:p>
            <a:pPr lvl="1">
              <a:buFont typeface="Wingdings" pitchFamily="2" charset="2"/>
              <a:buChar char="Ø"/>
            </a:pPr>
            <a:r>
              <a:rPr lang="en-US" altLang="zh-TW" sz="2200" dirty="0" smtClean="0">
                <a:solidFill>
                  <a:srgbClr val="FF0000"/>
                </a:solidFill>
              </a:rPr>
              <a:t>Typical mistake: prevent starvation. Improve the interactive time for Interactive jobs(partial correct)</a:t>
            </a:r>
          </a:p>
        </p:txBody>
      </p:sp>
    </p:spTree>
    <p:extLst>
      <p:ext uri="{BB962C8B-B14F-4D97-AF65-F5344CB8AC3E}">
        <p14:creationId xmlns:p14="http://schemas.microsoft.com/office/powerpoint/2010/main" val="294651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8686800" cy="5793507"/>
          </a:xfrm>
        </p:spPr>
        <p:txBody>
          <a:bodyPr>
            <a:noAutofit/>
          </a:bodyPr>
          <a:lstStyle/>
          <a:p>
            <a:r>
              <a:rPr lang="en-US" altLang="zh-TW" sz="2800" dirty="0"/>
              <a:t>Q6:</a:t>
            </a:r>
          </a:p>
          <a:p>
            <a:pPr lvl="1"/>
            <a:r>
              <a:rPr lang="en-US" altLang="zh-TW" sz="2400" dirty="0"/>
              <a:t>(3pt) Prevention </a:t>
            </a:r>
            <a:r>
              <a:rPr lang="en-US" altLang="zh-TW" sz="2400" b="1" dirty="0"/>
              <a:t>removes one of the four necessary requirements of deadline from the system</a:t>
            </a:r>
            <a:r>
              <a:rPr lang="en-US" altLang="zh-TW" sz="2400" dirty="0"/>
              <a:t> completely. Avoidance aims to keep the system in safe zone at </a:t>
            </a:r>
            <a:r>
              <a:rPr lang="en-US" altLang="zh-TW" sz="2400" b="1" dirty="0"/>
              <a:t>runtime</a:t>
            </a:r>
            <a:r>
              <a:rPr lang="en-US" altLang="zh-TW" sz="2400" dirty="0"/>
              <a:t>.</a:t>
            </a:r>
          </a:p>
          <a:p>
            <a:pPr lvl="1"/>
            <a:r>
              <a:rPr lang="en-US" altLang="zh-TW" sz="2400" dirty="0"/>
              <a:t>(3pt) It means that OS can </a:t>
            </a:r>
            <a:r>
              <a:rPr lang="en-US" altLang="zh-TW" sz="2400" dirty="0">
                <a:solidFill>
                  <a:srgbClr val="FF0000"/>
                </a:solidFill>
              </a:rPr>
              <a:t>preempt any process from using its current holding resources at anytime</a:t>
            </a:r>
            <a:r>
              <a:rPr lang="en-US" altLang="zh-TW" sz="2400" dirty="0"/>
              <a:t>. </a:t>
            </a:r>
          </a:p>
          <a:p>
            <a:pPr lvl="1"/>
            <a:r>
              <a:rPr lang="en-US" altLang="zh-TW" sz="2400" dirty="0"/>
              <a:t>(2pt) It is difficult in practice because </a:t>
            </a:r>
            <a:r>
              <a:rPr lang="en-US" altLang="zh-TW" sz="2400" dirty="0">
                <a:solidFill>
                  <a:srgbClr val="FF0000"/>
                </a:solidFill>
              </a:rPr>
              <a:t>some resource cannot be preempted</a:t>
            </a:r>
            <a:r>
              <a:rPr lang="en-US" altLang="zh-TW" sz="2400" dirty="0"/>
              <a:t>, such as printer</a:t>
            </a:r>
            <a:r>
              <a:rPr lang="en-US" altLang="zh-TW" sz="2400" dirty="0" smtClean="0"/>
              <a:t>.</a:t>
            </a:r>
          </a:p>
          <a:p>
            <a:pPr lvl="1"/>
            <a:r>
              <a:rPr lang="en-US" altLang="zh-TW" sz="2400" b="1" dirty="0">
                <a:solidFill>
                  <a:srgbClr val="FF0000"/>
                </a:solidFill>
              </a:rPr>
              <a:t>Typical mistake: </a:t>
            </a:r>
            <a:r>
              <a:rPr lang="en-US" altLang="zh-TW" sz="2400" b="1" dirty="0" smtClean="0">
                <a:solidFill>
                  <a:srgbClr val="FF0000"/>
                </a:solidFill>
              </a:rPr>
              <a:t>did not explain why it is difficult to be realized in real system. (-2)</a:t>
            </a:r>
            <a:endParaRPr lang="en-US" altLang="zh-TW" sz="2400" dirty="0"/>
          </a:p>
          <a:p>
            <a:r>
              <a:rPr lang="en-US" altLang="zh-TW" sz="2800" dirty="0"/>
              <a:t>Q7:</a:t>
            </a:r>
          </a:p>
          <a:p>
            <a:pPr lvl="1"/>
            <a:r>
              <a:rPr lang="en-US" altLang="zh-TW" sz="2400" dirty="0"/>
              <a:t>(3pt)The instruction will be executed all at once </a:t>
            </a:r>
            <a:r>
              <a:rPr lang="en-US" altLang="zh-TW" sz="2400" dirty="0">
                <a:solidFill>
                  <a:srgbClr val="FF0000"/>
                </a:solidFill>
              </a:rPr>
              <a:t>without being interrupted or context switched</a:t>
            </a:r>
            <a:r>
              <a:rPr lang="en-US" altLang="zh-TW" sz="2400" dirty="0"/>
              <a:t> in between.</a:t>
            </a:r>
          </a:p>
          <a:p>
            <a:pPr lvl="1"/>
            <a:r>
              <a:rPr lang="en-US" altLang="zh-TW" sz="2400" dirty="0"/>
              <a:t>(2pt)It is used to </a:t>
            </a:r>
            <a:r>
              <a:rPr lang="en-US" altLang="zh-TW" sz="2400" dirty="0">
                <a:solidFill>
                  <a:srgbClr val="FF0000"/>
                </a:solidFill>
              </a:rPr>
              <a:t>prevent synchronization problem</a:t>
            </a:r>
            <a:r>
              <a:rPr lang="en-US" altLang="zh-TW" sz="2400" dirty="0"/>
              <a:t>.</a:t>
            </a:r>
          </a:p>
          <a:p>
            <a:pPr lvl="1"/>
            <a:r>
              <a:rPr lang="en-US" altLang="zh-TW" sz="2400" dirty="0"/>
              <a:t>(5pt) </a:t>
            </a:r>
            <a:r>
              <a:rPr kumimoji="1" lang="en-US" altLang="zh-TW" sz="2400" b="1" dirty="0">
                <a:latin typeface="Times New Roman" pitchFamily="18" charset="0"/>
                <a:ea typeface="新細明體" pitchFamily="18" charset="-120"/>
                <a:cs typeface="Times New Roman" pitchFamily="18" charset="0"/>
              </a:rPr>
              <a:t>while (</a:t>
            </a:r>
            <a:r>
              <a:rPr kumimoji="1" lang="en-US" altLang="zh-TW" sz="2400" b="1" dirty="0" err="1">
                <a:latin typeface="Times New Roman" pitchFamily="18" charset="0"/>
                <a:ea typeface="新細明體" pitchFamily="18" charset="-120"/>
                <a:cs typeface="Times New Roman" pitchFamily="18" charset="0"/>
              </a:rPr>
              <a:t>compare_and_swap</a:t>
            </a:r>
            <a:r>
              <a:rPr kumimoji="1" lang="en-US" altLang="zh-TW" sz="2400" b="1" dirty="0">
                <a:latin typeface="Times New Roman" pitchFamily="18" charset="0"/>
                <a:ea typeface="新細明體" pitchFamily="18" charset="-120"/>
                <a:cs typeface="Times New Roman" pitchFamily="18" charset="0"/>
              </a:rPr>
              <a:t>(&amp;lock-&gt;held, false, true</a:t>
            </a:r>
            <a:r>
              <a:rPr kumimoji="1" lang="en-US" altLang="zh-TW" sz="2400" b="1" dirty="0" smtClean="0">
                <a:latin typeface="Times New Roman" pitchFamily="18" charset="0"/>
                <a:ea typeface="新細明體" pitchFamily="18" charset="-120"/>
                <a:cs typeface="Times New Roman" pitchFamily="18" charset="0"/>
              </a:rPr>
              <a:t>));</a:t>
            </a:r>
          </a:p>
          <a:p>
            <a:pPr lvl="2">
              <a:buFont typeface="Wingdings" pitchFamily="2" charset="2"/>
              <a:buChar char="Ø"/>
            </a:pPr>
            <a:r>
              <a:rPr kumimoji="1" lang="en-US" altLang="zh-TW" sz="2000" b="1" dirty="0" smtClean="0">
                <a:solidFill>
                  <a:srgbClr val="FF0000"/>
                </a:solidFill>
                <a:latin typeface="Times New Roman" pitchFamily="18" charset="0"/>
                <a:ea typeface="新細明體" pitchFamily="18" charset="-120"/>
                <a:cs typeface="Times New Roman" pitchFamily="18" charset="0"/>
              </a:rPr>
              <a:t>Typical mistake: </a:t>
            </a:r>
            <a:r>
              <a:rPr kumimoji="1" lang="en-US" altLang="zh-TW" sz="2000" b="1" dirty="0" err="1">
                <a:solidFill>
                  <a:srgbClr val="FF0000"/>
                </a:solidFill>
                <a:latin typeface="Times New Roman" pitchFamily="18" charset="0"/>
                <a:ea typeface="新細明體" pitchFamily="18" charset="-120"/>
                <a:cs typeface="Times New Roman" pitchFamily="18" charset="0"/>
              </a:rPr>
              <a:t>compare_and_swap</a:t>
            </a:r>
            <a:r>
              <a:rPr kumimoji="1" lang="en-US" altLang="zh-TW" sz="2000" b="1" dirty="0">
                <a:solidFill>
                  <a:srgbClr val="FF0000"/>
                </a:solidFill>
                <a:latin typeface="Times New Roman" pitchFamily="18" charset="0"/>
                <a:ea typeface="新細明體" pitchFamily="18" charset="-120"/>
                <a:cs typeface="Times New Roman" pitchFamily="18" charset="0"/>
              </a:rPr>
              <a:t>(&amp;lock-&gt;held, false, true</a:t>
            </a:r>
            <a:r>
              <a:rPr kumimoji="1" lang="en-US" altLang="zh-TW" sz="2000" b="1" dirty="0" smtClean="0">
                <a:solidFill>
                  <a:srgbClr val="FF0000"/>
                </a:solidFill>
                <a:latin typeface="Times New Roman" pitchFamily="18" charset="0"/>
                <a:ea typeface="新細明體" pitchFamily="18" charset="-120"/>
                <a:cs typeface="Times New Roman" pitchFamily="18" charset="0"/>
              </a:rPr>
              <a:t>)</a:t>
            </a:r>
            <a:endParaRPr kumimoji="1" lang="en-US" altLang="zh-TW" sz="2000" b="1" dirty="0">
              <a:solidFill>
                <a:srgbClr val="FF0000"/>
              </a:solidFill>
              <a:latin typeface="Times New Roman" pitchFamily="18" charset="0"/>
              <a:ea typeface="新細明體" pitchFamily="18" charset="-120"/>
              <a:cs typeface="Times New Roman" pitchFamily="18" charset="0"/>
            </a:endParaRPr>
          </a:p>
          <a:p>
            <a:pPr lvl="1"/>
            <a:endParaRPr lang="en-US" altLang="zh-TW" sz="2400" dirty="0"/>
          </a:p>
          <a:p>
            <a:endParaRPr lang="zh-TW" altLang="en-US" sz="3600" dirty="0"/>
          </a:p>
        </p:txBody>
      </p:sp>
    </p:spTree>
    <p:extLst>
      <p:ext uri="{BB962C8B-B14F-4D97-AF65-F5344CB8AC3E}">
        <p14:creationId xmlns:p14="http://schemas.microsoft.com/office/powerpoint/2010/main" val="193114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8686800" cy="5937523"/>
          </a:xfrm>
        </p:spPr>
        <p:txBody>
          <a:bodyPr>
            <a:noAutofit/>
          </a:bodyPr>
          <a:lstStyle/>
          <a:p>
            <a:r>
              <a:rPr lang="en-US" altLang="zh-TW" sz="2800" dirty="0" smtClean="0"/>
              <a:t>Q8</a:t>
            </a:r>
            <a:r>
              <a:rPr lang="en-US" altLang="zh-TW" sz="2800" dirty="0"/>
              <a:t>:</a:t>
            </a:r>
          </a:p>
          <a:p>
            <a:pPr marL="971550" lvl="1" indent="-514350">
              <a:buFont typeface="+mj-lt"/>
              <a:buAutoNum type="alphaLcPeriod"/>
            </a:pPr>
            <a:r>
              <a:rPr lang="en-US" altLang="zh-TW" sz="2400" dirty="0"/>
              <a:t>(</a:t>
            </a:r>
            <a:r>
              <a:rPr lang="en-US" altLang="zh-TW" sz="2400" dirty="0" smtClean="0"/>
              <a:t>3pt)race condition on </a:t>
            </a:r>
            <a:r>
              <a:rPr lang="en-US" altLang="zh-TW" sz="2400" b="1" dirty="0" err="1" smtClean="0">
                <a:solidFill>
                  <a:srgbClr val="FF0000"/>
                </a:solidFill>
              </a:rPr>
              <a:t>wrtcount</a:t>
            </a:r>
            <a:r>
              <a:rPr lang="en-US" altLang="zh-TW" sz="2400" dirty="0" smtClean="0"/>
              <a:t>.</a:t>
            </a:r>
            <a:endParaRPr lang="en-US" altLang="zh-TW" sz="2400" dirty="0"/>
          </a:p>
          <a:p>
            <a:pPr marL="971550" lvl="1" indent="-514350">
              <a:buFont typeface="+mj-lt"/>
              <a:buAutoNum type="alphaLcPeriod"/>
            </a:pPr>
            <a:r>
              <a:rPr lang="en-US" altLang="zh-TW" sz="2400" dirty="0"/>
              <a:t>(</a:t>
            </a:r>
            <a:r>
              <a:rPr lang="en-US" altLang="zh-TW" sz="2400" dirty="0" smtClean="0"/>
              <a:t>3pt)the first waiting writer will </a:t>
            </a:r>
            <a:r>
              <a:rPr lang="en-US" altLang="zh-TW" sz="2400" b="1" dirty="0" smtClean="0"/>
              <a:t>use </a:t>
            </a:r>
            <a:r>
              <a:rPr lang="en-US" altLang="zh-TW" sz="2400" b="1" dirty="0"/>
              <a:t>“r” </a:t>
            </a:r>
            <a:r>
              <a:rPr lang="en-US" altLang="zh-TW" sz="2400" b="1" dirty="0" smtClean="0"/>
              <a:t>to lock the future readers</a:t>
            </a:r>
            <a:r>
              <a:rPr lang="en-US" altLang="zh-TW" sz="2400" dirty="0" smtClean="0"/>
              <a:t> from acquiring the “w” lock. So </a:t>
            </a:r>
            <a:r>
              <a:rPr lang="en-US" altLang="zh-TW" sz="2400" b="1" dirty="0" smtClean="0"/>
              <a:t>it can </a:t>
            </a:r>
            <a:r>
              <a:rPr lang="en-US" altLang="zh-TW" sz="2400" b="1" dirty="0" smtClean="0">
                <a:solidFill>
                  <a:srgbClr val="FF0000"/>
                </a:solidFill>
              </a:rPr>
              <a:t>give higher priority to the future writers</a:t>
            </a:r>
            <a:r>
              <a:rPr lang="en-US" altLang="zh-TW" sz="2400" b="1" dirty="0" smtClean="0"/>
              <a:t> for acquiring the “w” lock than the future readers.</a:t>
            </a:r>
          </a:p>
          <a:p>
            <a:pPr marL="1371600" lvl="2" indent="-514350"/>
            <a:r>
              <a:rPr lang="en-US" altLang="zh-TW" b="1" dirty="0" smtClean="0">
                <a:solidFill>
                  <a:srgbClr val="FF0000"/>
                </a:solidFill>
              </a:rPr>
              <a:t>Typical mistake: read, write can not happen at the same time</a:t>
            </a:r>
            <a:endParaRPr lang="en-US" altLang="zh-TW" b="1" dirty="0">
              <a:solidFill>
                <a:srgbClr val="FF0000"/>
              </a:solidFill>
            </a:endParaRPr>
          </a:p>
          <a:p>
            <a:pPr marL="971550" lvl="1" indent="-514350">
              <a:buFont typeface="+mj-lt"/>
              <a:buAutoNum type="alphaLcPeriod"/>
            </a:pPr>
            <a:r>
              <a:rPr lang="en-US" altLang="zh-TW" sz="2400" dirty="0"/>
              <a:t>(3pt)Without </a:t>
            </a:r>
            <a:r>
              <a:rPr lang="en-US" altLang="zh-TW" sz="2400" dirty="0" err="1"/>
              <a:t>writecount</a:t>
            </a:r>
            <a:r>
              <a:rPr lang="en-US" altLang="zh-TW" sz="2400" dirty="0"/>
              <a:t>, all the writers must compete with readers to acquire the read lock before acquire the write lock. Then there is no guarantee writers can always have higher priority than readers</a:t>
            </a:r>
            <a:r>
              <a:rPr lang="en-US" altLang="zh-TW" sz="2400" dirty="0" smtClean="0"/>
              <a:t>.</a:t>
            </a:r>
          </a:p>
          <a:p>
            <a:pPr marL="457200" lvl="1" indent="0">
              <a:buNone/>
            </a:pPr>
            <a:r>
              <a:rPr lang="en-US" altLang="zh-TW" sz="2400" b="1" dirty="0" smtClean="0"/>
              <a:t>	It </a:t>
            </a:r>
            <a:r>
              <a:rPr lang="en-US" altLang="zh-TW" sz="2400" b="1" dirty="0"/>
              <a:t>is the solution for third read-writer problem</a:t>
            </a:r>
            <a:r>
              <a:rPr lang="en-US" altLang="zh-TW" sz="2400" b="1" dirty="0" smtClean="0"/>
              <a:t>.</a:t>
            </a:r>
            <a:endParaRPr lang="en-US" altLang="zh-TW" sz="2400" dirty="0"/>
          </a:p>
          <a:p>
            <a:pPr lvl="2"/>
            <a:r>
              <a:rPr lang="en-US" altLang="zh-TW" b="1" dirty="0">
                <a:solidFill>
                  <a:srgbClr val="FF0000"/>
                </a:solidFill>
              </a:rPr>
              <a:t>Typical </a:t>
            </a:r>
            <a:r>
              <a:rPr lang="en-US" altLang="zh-TW" b="1" dirty="0" smtClean="0">
                <a:solidFill>
                  <a:srgbClr val="FF0000"/>
                </a:solidFill>
              </a:rPr>
              <a:t>mistake: synchronization, starvation or deadlock problem.</a:t>
            </a:r>
            <a:endParaRPr lang="en-US" altLang="zh-TW" b="1" dirty="0">
              <a:solidFill>
                <a:srgbClr val="FF0000"/>
              </a:solidFill>
            </a:endParaRPr>
          </a:p>
          <a:p>
            <a:pPr marL="457200" lvl="1" indent="0">
              <a:buNone/>
            </a:pPr>
            <a:r>
              <a:rPr lang="en-US" altLang="zh-TW" sz="2400" b="1" dirty="0"/>
              <a:t>	</a:t>
            </a:r>
            <a:endParaRPr lang="en-US" altLang="zh-TW" sz="2400" dirty="0" smtClean="0"/>
          </a:p>
          <a:p>
            <a:pPr lvl="1"/>
            <a:endParaRPr lang="en-US" altLang="zh-TW" sz="2400" dirty="0" smtClean="0"/>
          </a:p>
          <a:p>
            <a:pPr lvl="1"/>
            <a:endParaRPr lang="en-US" altLang="zh-TW" sz="2400" dirty="0" smtClean="0"/>
          </a:p>
          <a:p>
            <a:pPr marL="457200" lvl="1" indent="0">
              <a:buNone/>
            </a:pPr>
            <a:endParaRPr lang="en-US" altLang="zh-TW" sz="2400" dirty="0" smtClean="0"/>
          </a:p>
          <a:p>
            <a:pPr lvl="1"/>
            <a:endParaRPr lang="en-US" altLang="zh-TW" sz="2400" dirty="0" smtClean="0"/>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Tree>
    <p:extLst>
      <p:ext uri="{BB962C8B-B14F-4D97-AF65-F5344CB8AC3E}">
        <p14:creationId xmlns:p14="http://schemas.microsoft.com/office/powerpoint/2010/main" val="399779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8147248" cy="5937523"/>
          </a:xfrm>
        </p:spPr>
        <p:txBody>
          <a:bodyPr>
            <a:noAutofit/>
          </a:bodyPr>
          <a:lstStyle/>
          <a:p>
            <a:r>
              <a:rPr lang="en-US" altLang="zh-TW" dirty="0" smtClean="0"/>
              <a:t>Q9:</a:t>
            </a:r>
          </a:p>
          <a:p>
            <a:pPr marL="971550" lvl="1" indent="-514350">
              <a:buFont typeface="+mj-lt"/>
              <a:buAutoNum type="alphaLcPeriod"/>
            </a:pPr>
            <a:r>
              <a:rPr lang="en-US" altLang="zh-TW" sz="3200" dirty="0" smtClean="0"/>
              <a:t>(3pt)</a:t>
            </a:r>
            <a:r>
              <a:rPr lang="en-US" altLang="zh-TW" dirty="0" smtClean="0"/>
              <a:t>SSTF: 550, 600, 700, 400, 100</a:t>
            </a:r>
          </a:p>
          <a:p>
            <a:pPr marL="971550" lvl="1" indent="-514350">
              <a:buFont typeface="+mj-lt"/>
              <a:buAutoNum type="alphaLcPeriod"/>
            </a:pPr>
            <a:r>
              <a:rPr lang="en-US" altLang="zh-TW" sz="3200" dirty="0" smtClean="0"/>
              <a:t>(3pt)</a:t>
            </a:r>
            <a:r>
              <a:rPr lang="en-US" altLang="zh-TW" dirty="0" smtClean="0"/>
              <a:t>C-LOOK has more </a:t>
            </a:r>
            <a:r>
              <a:rPr lang="en-US" altLang="zh-TW" b="1" dirty="0" smtClean="0">
                <a:solidFill>
                  <a:srgbClr val="FF0000"/>
                </a:solidFill>
              </a:rPr>
              <a:t>uniform request wait time</a:t>
            </a:r>
            <a:r>
              <a:rPr lang="en-US" altLang="zh-TW" dirty="0" smtClean="0"/>
              <a:t>, because the wait time of request at the two end of the tracks will be shorter in one round of disk scan and longer in the next round of disk scan.</a:t>
            </a:r>
          </a:p>
          <a:p>
            <a:pPr marL="971550" lvl="1" indent="-514350">
              <a:buFont typeface="+mj-lt"/>
              <a:buAutoNum type="alphaLcPeriod"/>
            </a:pPr>
            <a:r>
              <a:rPr lang="en-US" altLang="zh-TW" sz="3200" dirty="0" smtClean="0"/>
              <a:t>(3pt)</a:t>
            </a:r>
            <a:r>
              <a:rPr lang="en-US" altLang="zh-TW" dirty="0" smtClean="0"/>
              <a:t>Disk I/O time is consisted of disk seek time, rotation time and read/write time. Seek time is the slowest among the three.  Since </a:t>
            </a:r>
            <a:r>
              <a:rPr lang="en-US" altLang="zh-TW" b="1" dirty="0" smtClean="0">
                <a:solidFill>
                  <a:srgbClr val="FF0000"/>
                </a:solidFill>
              </a:rPr>
              <a:t>disk seek time is proportional to the disk seek distance</a:t>
            </a:r>
            <a:r>
              <a:rPr lang="en-US" altLang="zh-TW" dirty="0" smtClean="0"/>
              <a:t>, disk scheduler aims to minimize disk seek distance.</a:t>
            </a:r>
          </a:p>
        </p:txBody>
      </p:sp>
    </p:spTree>
    <p:extLst>
      <p:ext uri="{BB962C8B-B14F-4D97-AF65-F5344CB8AC3E}">
        <p14:creationId xmlns:p14="http://schemas.microsoft.com/office/powerpoint/2010/main" val="2768973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88640"/>
            <a:ext cx="8686800" cy="6408712"/>
          </a:xfrm>
        </p:spPr>
        <p:txBody>
          <a:bodyPr>
            <a:noAutofit/>
          </a:bodyPr>
          <a:lstStyle/>
          <a:p>
            <a:r>
              <a:rPr lang="en-US" altLang="zh-TW" sz="2800" dirty="0"/>
              <a:t>Q10:</a:t>
            </a:r>
          </a:p>
          <a:p>
            <a:pPr lvl="1"/>
            <a:r>
              <a:rPr lang="en-US" altLang="zh-TW" dirty="0"/>
              <a:t>Benefit:(2pt each)</a:t>
            </a:r>
          </a:p>
          <a:p>
            <a:pPr lvl="2"/>
            <a:r>
              <a:rPr lang="en-US" altLang="zh-TW" dirty="0"/>
              <a:t>Reduce the number of disk seeks</a:t>
            </a:r>
          </a:p>
          <a:p>
            <a:pPr lvl="2"/>
            <a:r>
              <a:rPr lang="en-US" altLang="zh-TW" dirty="0"/>
              <a:t>Save space by not storing the link</a:t>
            </a:r>
          </a:p>
          <a:p>
            <a:pPr lvl="2"/>
            <a:r>
              <a:rPr lang="en-US" altLang="zh-TW" dirty="0"/>
              <a:t>Reliability</a:t>
            </a:r>
          </a:p>
          <a:p>
            <a:pPr lvl="2">
              <a:buFont typeface="Wingdings" pitchFamily="2" charset="2"/>
              <a:buChar char="Ø"/>
            </a:pPr>
            <a:r>
              <a:rPr lang="en-US" altLang="zh-TW" dirty="0">
                <a:solidFill>
                  <a:srgbClr val="FF0000"/>
                </a:solidFill>
              </a:rPr>
              <a:t>Typical </a:t>
            </a:r>
            <a:r>
              <a:rPr lang="en-US" altLang="zh-TW" dirty="0" smtClean="0">
                <a:solidFill>
                  <a:srgbClr val="FF0000"/>
                </a:solidFill>
              </a:rPr>
              <a:t>mistake: </a:t>
            </a:r>
            <a:r>
              <a:rPr lang="en-US" altLang="zh-TW" dirty="0">
                <a:solidFill>
                  <a:srgbClr val="FF0000"/>
                </a:solidFill>
              </a:rPr>
              <a:t>easy implementation, random access </a:t>
            </a:r>
            <a:r>
              <a:rPr lang="en-US" altLang="zh-TW" dirty="0" smtClean="0">
                <a:solidFill>
                  <a:srgbClr val="FF0000"/>
                </a:solidFill>
              </a:rPr>
              <a:t>time</a:t>
            </a:r>
          </a:p>
          <a:p>
            <a:pPr marL="914400" lvl="2" indent="0">
              <a:buNone/>
            </a:pPr>
            <a:endParaRPr lang="en-US" altLang="zh-TW" dirty="0">
              <a:solidFill>
                <a:srgbClr val="FF0000"/>
              </a:solidFill>
            </a:endParaRPr>
          </a:p>
          <a:p>
            <a:pPr lvl="1"/>
            <a:r>
              <a:rPr lang="en-US" altLang="zh-TW" dirty="0"/>
              <a:t>Drawback:(2pt </a:t>
            </a:r>
            <a:r>
              <a:rPr lang="en-US" altLang="zh-TW" dirty="0" smtClean="0"/>
              <a:t>each</a:t>
            </a:r>
            <a:r>
              <a:rPr lang="en-US" altLang="zh-TW" dirty="0"/>
              <a:t>)</a:t>
            </a:r>
          </a:p>
          <a:p>
            <a:pPr lvl="2"/>
            <a:r>
              <a:rPr lang="en-US" altLang="zh-TW" dirty="0"/>
              <a:t>Hard to create shortcut link to the same file</a:t>
            </a:r>
          </a:p>
          <a:p>
            <a:pPr lvl="2"/>
            <a:r>
              <a:rPr lang="en-US" altLang="zh-TW" dirty="0"/>
              <a:t>Waste more memory when the leaf nodes are loaded</a:t>
            </a:r>
          </a:p>
          <a:p>
            <a:pPr lvl="2">
              <a:buFont typeface="Wingdings" pitchFamily="2" charset="2"/>
              <a:buChar char="Ø"/>
            </a:pPr>
            <a:r>
              <a:rPr lang="en-US" altLang="zh-TW" dirty="0">
                <a:solidFill>
                  <a:srgbClr val="FF0000"/>
                </a:solidFill>
              </a:rPr>
              <a:t>Typical </a:t>
            </a:r>
            <a:r>
              <a:rPr lang="en-US" altLang="zh-TW" dirty="0" smtClean="0">
                <a:solidFill>
                  <a:srgbClr val="FF0000"/>
                </a:solidFill>
              </a:rPr>
              <a:t>mistake: </a:t>
            </a:r>
            <a:r>
              <a:rPr lang="en-US" altLang="zh-TW" dirty="0">
                <a:solidFill>
                  <a:srgbClr val="FF0000"/>
                </a:solidFill>
              </a:rPr>
              <a:t>fragmentation, hard to increase file size, wasting space</a:t>
            </a:r>
            <a:r>
              <a:rPr lang="en-US" altLang="zh-TW" dirty="0" smtClean="0">
                <a:solidFill>
                  <a:srgbClr val="FF0000"/>
                </a:solidFill>
              </a:rPr>
              <a:t>.</a:t>
            </a:r>
            <a:endParaRPr lang="en-US" altLang="zh-TW" dirty="0">
              <a:solidFill>
                <a:srgbClr val="FF0000"/>
              </a:solidFill>
            </a:endParaRPr>
          </a:p>
        </p:txBody>
      </p:sp>
    </p:spTree>
    <p:extLst>
      <p:ext uri="{BB962C8B-B14F-4D97-AF65-F5344CB8AC3E}">
        <p14:creationId xmlns:p14="http://schemas.microsoft.com/office/powerpoint/2010/main" val="33478177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1094</Words>
  <Application>Microsoft Office PowerPoint</Application>
  <PresentationFormat>如螢幕大小 (4:3)</PresentationFormat>
  <Paragraphs>346</Paragraphs>
  <Slides>12</Slides>
  <Notes>0</Notes>
  <HiddenSlides>0</HiddenSlides>
  <MMClips>0</MMClips>
  <ScaleCrop>false</ScaleCrop>
  <HeadingPairs>
    <vt:vector size="4" baseType="variant">
      <vt:variant>
        <vt:lpstr>佈景主題</vt:lpstr>
      </vt:variant>
      <vt:variant>
        <vt:i4>1</vt:i4>
      </vt:variant>
      <vt:variant>
        <vt:lpstr>投影片標題</vt:lpstr>
      </vt:variant>
      <vt:variant>
        <vt:i4>12</vt:i4>
      </vt:variant>
    </vt:vector>
  </HeadingPairs>
  <TitlesOfParts>
    <vt:vector size="13" baseType="lpstr">
      <vt:lpstr>Office 佈景主題</vt:lpstr>
      <vt:lpstr>2014 OS Final</vt:lpstr>
      <vt:lpstr>Statistics</vt:lpstr>
      <vt:lpstr>PowerPoint 簡報</vt:lpstr>
      <vt:lpstr>Q3</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Toshiba-User</dc:creator>
  <cp:lastModifiedBy>Toshiba-User</cp:lastModifiedBy>
  <cp:revision>98</cp:revision>
  <dcterms:created xsi:type="dcterms:W3CDTF">2015-01-08T03:10:11Z</dcterms:created>
  <dcterms:modified xsi:type="dcterms:W3CDTF">2015-01-19T12:40:27Z</dcterms:modified>
</cp:coreProperties>
</file>