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9.xml" ContentType="application/vnd.openxmlformats-officedocument.presentationml.notesSlide+xml"/>
  <Override PartName="/ppt/tags/tag18.xml" ContentType="application/vnd.openxmlformats-officedocument.presentationml.tags+xml"/>
  <Override PartName="/ppt/notesSlides/notesSlide10.xml" ContentType="application/vnd.openxmlformats-officedocument.presentationml.notesSlide+xml"/>
  <Override PartName="/ppt/tags/tag19.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0.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1.xml" ContentType="application/vnd.openxmlformats-officedocument.presentationml.tags+xml"/>
  <Override PartName="/ppt/notesSlides/notesSlide15.xml" ContentType="application/vnd.openxmlformats-officedocument.presentationml.notesSlide+xml"/>
  <Override PartName="/ppt/tags/tag22.xml" ContentType="application/vnd.openxmlformats-officedocument.presentationml.tags+xml"/>
  <Override PartName="/ppt/notesSlides/notesSlide16.xml" ContentType="application/vnd.openxmlformats-officedocument.presentationml.notesSlide+xml"/>
  <Override PartName="/ppt/tags/tag23.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9" r:id="rId1"/>
  </p:sldMasterIdLst>
  <p:notesMasterIdLst>
    <p:notesMasterId r:id="rId52"/>
  </p:notesMasterIdLst>
  <p:handoutMasterIdLst>
    <p:handoutMasterId r:id="rId53"/>
  </p:handoutMasterIdLst>
  <p:sldIdLst>
    <p:sldId id="1230" r:id="rId2"/>
    <p:sldId id="1231" r:id="rId3"/>
    <p:sldId id="1232" r:id="rId4"/>
    <p:sldId id="1233" r:id="rId5"/>
    <p:sldId id="1234" r:id="rId6"/>
    <p:sldId id="1235" r:id="rId7"/>
    <p:sldId id="1236" r:id="rId8"/>
    <p:sldId id="1237" r:id="rId9"/>
    <p:sldId id="1238" r:id="rId10"/>
    <p:sldId id="1239" r:id="rId11"/>
    <p:sldId id="1240" r:id="rId12"/>
    <p:sldId id="1241" r:id="rId13"/>
    <p:sldId id="1242" r:id="rId14"/>
    <p:sldId id="1243" r:id="rId15"/>
    <p:sldId id="1244" r:id="rId16"/>
    <p:sldId id="1245" r:id="rId17"/>
    <p:sldId id="1246" r:id="rId18"/>
    <p:sldId id="1247" r:id="rId19"/>
    <p:sldId id="1248" r:id="rId20"/>
    <p:sldId id="1249" r:id="rId21"/>
    <p:sldId id="1250" r:id="rId22"/>
    <p:sldId id="1251" r:id="rId23"/>
    <p:sldId id="1252" r:id="rId24"/>
    <p:sldId id="1253" r:id="rId25"/>
    <p:sldId id="1254" r:id="rId26"/>
    <p:sldId id="1255" r:id="rId27"/>
    <p:sldId id="1256" r:id="rId28"/>
    <p:sldId id="1280" r:id="rId29"/>
    <p:sldId id="1257" r:id="rId30"/>
    <p:sldId id="1258" r:id="rId31"/>
    <p:sldId id="1259" r:id="rId32"/>
    <p:sldId id="1260" r:id="rId33"/>
    <p:sldId id="1261" r:id="rId34"/>
    <p:sldId id="1262" r:id="rId35"/>
    <p:sldId id="1263" r:id="rId36"/>
    <p:sldId id="1281" r:id="rId37"/>
    <p:sldId id="1264" r:id="rId38"/>
    <p:sldId id="1265" r:id="rId39"/>
    <p:sldId id="1266" r:id="rId40"/>
    <p:sldId id="1267" r:id="rId41"/>
    <p:sldId id="1268" r:id="rId42"/>
    <p:sldId id="1269" r:id="rId43"/>
    <p:sldId id="1270" r:id="rId44"/>
    <p:sldId id="1271" r:id="rId45"/>
    <p:sldId id="1274" r:id="rId46"/>
    <p:sldId id="1275" r:id="rId47"/>
    <p:sldId id="1277" r:id="rId48"/>
    <p:sldId id="1276" r:id="rId49"/>
    <p:sldId id="1278" r:id="rId50"/>
    <p:sldId id="1279" r:id="rId51"/>
  </p:sldIdLst>
  <p:sldSz cx="9144000" cy="6858000" type="screen4x3"/>
  <p:notesSz cx="10234613" cy="7099300"/>
  <p:defaultTextStyle>
    <a:defPPr>
      <a:defRPr lang="en-US"/>
    </a:defPPr>
    <a:lvl1pPr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1pPr>
    <a:lvl2pPr marL="4572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2pPr>
    <a:lvl3pPr marL="9144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3pPr>
    <a:lvl4pPr marL="13716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4pPr>
    <a:lvl5pPr marL="18288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3168">
          <p15:clr>
            <a:srgbClr val="A4A3A4"/>
          </p15:clr>
        </p15:guide>
        <p15:guide id="2" pos="2880">
          <p15:clr>
            <a:srgbClr val="A4A3A4"/>
          </p15:clr>
        </p15:guide>
      </p15:sldGuideLst>
    </p:ext>
    <p:ext uri="{2D200454-40CA-4A62-9FC3-DE9A4176ACB9}">
      <p15:notesGuideLst xmlns:p15="http://schemas.microsoft.com/office/powerpoint/2012/main">
        <p15:guide id="1" orient="horz" pos="2236">
          <p15:clr>
            <a:srgbClr val="A4A3A4"/>
          </p15:clr>
        </p15:guide>
        <p15:guide id="2" pos="322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Marwedel"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99"/>
    <a:srgbClr val="33CC33"/>
    <a:srgbClr val="00FFFF"/>
    <a:srgbClr val="0000FF"/>
    <a:srgbClr val="FF33CC"/>
    <a:srgbClr val="99CCFF"/>
    <a:srgbClr val="339933"/>
    <a:srgbClr val="FFCC99"/>
    <a:srgbClr val="FFCC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淺色樣式 1 - 輔色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等深淺樣式 1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95" autoAdjust="0"/>
    <p:restoredTop sz="87363" autoAdjust="0"/>
  </p:normalViewPr>
  <p:slideViewPr>
    <p:cSldViewPr>
      <p:cViewPr varScale="1">
        <p:scale>
          <a:sx n="56" d="100"/>
          <a:sy n="56" d="100"/>
        </p:scale>
        <p:origin x="1672" y="36"/>
      </p:cViewPr>
      <p:guideLst>
        <p:guide orient="horz" pos="316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16260"/>
    </p:cViewPr>
  </p:sorterViewPr>
  <p:notesViewPr>
    <p:cSldViewPr>
      <p:cViewPr>
        <p:scale>
          <a:sx n="100" d="100"/>
          <a:sy n="100" d="100"/>
        </p:scale>
        <p:origin x="-58" y="1675"/>
      </p:cViewPr>
      <p:guideLst>
        <p:guide orient="horz" pos="2236"/>
        <p:guide pos="322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3474" name="Rectangle 2"/>
          <p:cNvSpPr>
            <a:spLocks noGrp="1" noChangeArrowheads="1"/>
          </p:cNvSpPr>
          <p:nvPr>
            <p:ph type="hdr" sz="quarter"/>
          </p:nvPr>
        </p:nvSpPr>
        <p:spPr bwMode="auto">
          <a:xfrm>
            <a:off x="0" y="0"/>
            <a:ext cx="4433888" cy="354013"/>
          </a:xfrm>
          <a:prstGeom prst="rect">
            <a:avLst/>
          </a:prstGeom>
          <a:noFill/>
          <a:ln>
            <a:noFill/>
          </a:ln>
          <a:effectLst/>
          <a:extLst/>
        </p:spPr>
        <p:txBody>
          <a:bodyPr vert="horz" wrap="square" lIns="91568" tIns="45784" rIns="91568" bIns="45784" numCol="1" anchor="t" anchorCtr="0" compatLnSpc="1">
            <a:prstTxWarp prst="textNoShape">
              <a:avLst/>
            </a:prstTxWarp>
          </a:bodyPr>
          <a:lstStyle>
            <a:lvl1pPr defTabSz="915988" eaLnBrk="0" hangingPunct="0">
              <a:defRPr kumimoji="0" sz="1200">
                <a:latin typeface="Times New Roman" panose="02020603050405020304" pitchFamily="18" charset="0"/>
                <a:ea typeface="新細明體" panose="02020500000000000000" pitchFamily="18" charset="-120"/>
              </a:defRPr>
            </a:lvl1pPr>
          </a:lstStyle>
          <a:p>
            <a:pPr>
              <a:defRPr/>
            </a:pPr>
            <a:endParaRPr lang="zh-TW" altLang="zh-TW"/>
          </a:p>
        </p:txBody>
      </p:sp>
      <p:sp>
        <p:nvSpPr>
          <p:cNvPr id="233475" name="Rectangle 3"/>
          <p:cNvSpPr>
            <a:spLocks noGrp="1" noChangeArrowheads="1"/>
          </p:cNvSpPr>
          <p:nvPr>
            <p:ph type="dt" sz="quarter" idx="1"/>
          </p:nvPr>
        </p:nvSpPr>
        <p:spPr bwMode="auto">
          <a:xfrm>
            <a:off x="5799138" y="0"/>
            <a:ext cx="4433887" cy="354013"/>
          </a:xfrm>
          <a:prstGeom prst="rect">
            <a:avLst/>
          </a:prstGeom>
          <a:noFill/>
          <a:ln>
            <a:noFill/>
          </a:ln>
          <a:effectLst/>
          <a:extLst/>
        </p:spPr>
        <p:txBody>
          <a:bodyPr vert="horz" wrap="square" lIns="91568" tIns="45784" rIns="91568" bIns="45784" numCol="1" anchor="t" anchorCtr="0" compatLnSpc="1">
            <a:prstTxWarp prst="textNoShape">
              <a:avLst/>
            </a:prstTxWarp>
          </a:bodyPr>
          <a:lstStyle>
            <a:lvl1pPr algn="r" defTabSz="915988" eaLnBrk="0" hangingPunct="0">
              <a:defRPr kumimoji="0" sz="1200">
                <a:latin typeface="Times New Roman" panose="02020603050405020304" pitchFamily="18" charset="0"/>
                <a:ea typeface="新細明體" panose="02020500000000000000" pitchFamily="18" charset="-120"/>
              </a:defRPr>
            </a:lvl1pPr>
          </a:lstStyle>
          <a:p>
            <a:pPr>
              <a:defRPr/>
            </a:pPr>
            <a:endParaRPr lang="zh-TW" altLang="zh-TW"/>
          </a:p>
        </p:txBody>
      </p:sp>
      <p:sp>
        <p:nvSpPr>
          <p:cNvPr id="233476" name="Rectangle 4"/>
          <p:cNvSpPr>
            <a:spLocks noGrp="1" noChangeArrowheads="1"/>
          </p:cNvSpPr>
          <p:nvPr>
            <p:ph type="ftr" sz="quarter" idx="2"/>
          </p:nvPr>
        </p:nvSpPr>
        <p:spPr bwMode="auto">
          <a:xfrm>
            <a:off x="0" y="6743700"/>
            <a:ext cx="4433888" cy="354013"/>
          </a:xfrm>
          <a:prstGeom prst="rect">
            <a:avLst/>
          </a:prstGeom>
          <a:noFill/>
          <a:ln>
            <a:noFill/>
          </a:ln>
          <a:effectLst/>
          <a:extLst/>
        </p:spPr>
        <p:txBody>
          <a:bodyPr vert="horz" wrap="square" lIns="91568" tIns="45784" rIns="91568" bIns="45784" numCol="1" anchor="b" anchorCtr="0" compatLnSpc="1">
            <a:prstTxWarp prst="textNoShape">
              <a:avLst/>
            </a:prstTxWarp>
          </a:bodyPr>
          <a:lstStyle>
            <a:lvl1pPr defTabSz="915988" eaLnBrk="0" hangingPunct="0">
              <a:defRPr kumimoji="0" sz="1200">
                <a:latin typeface="Times New Roman" panose="02020603050405020304" pitchFamily="18" charset="0"/>
                <a:ea typeface="新細明體" panose="02020500000000000000" pitchFamily="18" charset="-120"/>
              </a:defRPr>
            </a:lvl1pPr>
          </a:lstStyle>
          <a:p>
            <a:pPr>
              <a:defRPr/>
            </a:pPr>
            <a:endParaRPr lang="zh-TW" altLang="zh-TW"/>
          </a:p>
        </p:txBody>
      </p:sp>
      <p:sp>
        <p:nvSpPr>
          <p:cNvPr id="233477" name="Rectangle 5"/>
          <p:cNvSpPr>
            <a:spLocks noGrp="1" noChangeArrowheads="1"/>
          </p:cNvSpPr>
          <p:nvPr>
            <p:ph type="sldNum" sz="quarter" idx="3"/>
          </p:nvPr>
        </p:nvSpPr>
        <p:spPr bwMode="auto">
          <a:xfrm>
            <a:off x="5799138" y="6743700"/>
            <a:ext cx="4433887" cy="354013"/>
          </a:xfrm>
          <a:prstGeom prst="rect">
            <a:avLst/>
          </a:prstGeom>
          <a:noFill/>
          <a:ln>
            <a:noFill/>
          </a:ln>
          <a:effectLst/>
          <a:extLst/>
        </p:spPr>
        <p:txBody>
          <a:bodyPr vert="horz" wrap="square" lIns="91568" tIns="45784" rIns="91568" bIns="45784" numCol="1" anchor="b" anchorCtr="0" compatLnSpc="1">
            <a:prstTxWarp prst="textNoShape">
              <a:avLst/>
            </a:prstTxWarp>
          </a:bodyPr>
          <a:lstStyle>
            <a:lvl1pPr algn="r" defTabSz="915988" eaLnBrk="0" hangingPunct="0">
              <a:defRPr kumimoji="0" sz="1200">
                <a:latin typeface="Times New Roman" panose="02020603050405020304" pitchFamily="18" charset="0"/>
              </a:defRPr>
            </a:lvl1pPr>
          </a:lstStyle>
          <a:p>
            <a:fld id="{A0BE11CB-2C9D-418D-AA88-8D8F8A0C7AC1}" type="slidenum">
              <a:rPr lang="zh-TW" altLang="en-US"/>
              <a:pPr/>
              <a:t>‹#›</a:t>
            </a:fld>
            <a:endParaRPr lang="zh-TW" altLang="zh-TW"/>
          </a:p>
        </p:txBody>
      </p:sp>
    </p:spTree>
    <p:extLst>
      <p:ext uri="{BB962C8B-B14F-4D97-AF65-F5344CB8AC3E}">
        <p14:creationId xmlns:p14="http://schemas.microsoft.com/office/powerpoint/2010/main" val="34842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986" name="Rectangle 2"/>
          <p:cNvSpPr>
            <a:spLocks noGrp="1" noChangeArrowheads="1"/>
          </p:cNvSpPr>
          <p:nvPr>
            <p:ph type="hdr" sz="quarter"/>
          </p:nvPr>
        </p:nvSpPr>
        <p:spPr bwMode="auto">
          <a:xfrm>
            <a:off x="0" y="0"/>
            <a:ext cx="4433888" cy="354013"/>
          </a:xfrm>
          <a:prstGeom prst="rect">
            <a:avLst/>
          </a:prstGeom>
          <a:noFill/>
          <a:ln>
            <a:noFill/>
          </a:ln>
          <a:effectLst/>
          <a:extLst/>
        </p:spPr>
        <p:txBody>
          <a:bodyPr vert="horz" wrap="square" lIns="99040" tIns="49520" rIns="99040" bIns="49520" numCol="1" anchor="t" anchorCtr="0" compatLnSpc="1">
            <a:prstTxWarp prst="textNoShape">
              <a:avLst/>
            </a:prstTxWarp>
          </a:bodyPr>
          <a:lstStyle>
            <a:lvl1pPr defTabSz="990600" eaLnBrk="1" hangingPunct="1">
              <a:defRPr kumimoji="1" sz="1300">
                <a:latin typeface="Times New Roman" panose="02020603050405020304" pitchFamily="18" charset="0"/>
                <a:ea typeface="新細明體" panose="02020500000000000000" pitchFamily="18" charset="-120"/>
              </a:defRPr>
            </a:lvl1pPr>
          </a:lstStyle>
          <a:p>
            <a:pPr>
              <a:defRPr/>
            </a:pPr>
            <a:endParaRPr lang="zh-TW" altLang="zh-TW"/>
          </a:p>
        </p:txBody>
      </p:sp>
      <p:sp>
        <p:nvSpPr>
          <p:cNvPr id="169987" name="Rectangle 3"/>
          <p:cNvSpPr>
            <a:spLocks noGrp="1" noChangeArrowheads="1"/>
          </p:cNvSpPr>
          <p:nvPr>
            <p:ph type="dt" idx="1"/>
          </p:nvPr>
        </p:nvSpPr>
        <p:spPr bwMode="auto">
          <a:xfrm>
            <a:off x="5800725" y="0"/>
            <a:ext cx="4433888" cy="354013"/>
          </a:xfrm>
          <a:prstGeom prst="rect">
            <a:avLst/>
          </a:prstGeom>
          <a:noFill/>
          <a:ln>
            <a:noFill/>
          </a:ln>
          <a:effectLst/>
          <a:extLst/>
        </p:spPr>
        <p:txBody>
          <a:bodyPr vert="horz" wrap="square" lIns="99040" tIns="49520" rIns="99040" bIns="49520" numCol="1" anchor="t" anchorCtr="0" compatLnSpc="1">
            <a:prstTxWarp prst="textNoShape">
              <a:avLst/>
            </a:prstTxWarp>
          </a:bodyPr>
          <a:lstStyle>
            <a:lvl1pPr algn="r" defTabSz="990600" eaLnBrk="1" hangingPunct="1">
              <a:defRPr kumimoji="1" sz="1300">
                <a:latin typeface="Times New Roman" panose="02020603050405020304" pitchFamily="18" charset="0"/>
                <a:ea typeface="新細明體" panose="02020500000000000000" pitchFamily="18" charset="-120"/>
              </a:defRPr>
            </a:lvl1pPr>
          </a:lstStyle>
          <a:p>
            <a:pPr>
              <a:defRPr/>
            </a:pPr>
            <a:endParaRPr lang="zh-TW" altLang="zh-TW"/>
          </a:p>
        </p:txBody>
      </p:sp>
      <p:sp>
        <p:nvSpPr>
          <p:cNvPr id="16388" name="Rectangle 4"/>
          <p:cNvSpPr>
            <a:spLocks noGrp="1" noRot="1" noChangeAspect="1" noChangeArrowheads="1" noTextEdit="1"/>
          </p:cNvSpPr>
          <p:nvPr>
            <p:ph type="sldImg" idx="2"/>
          </p:nvPr>
        </p:nvSpPr>
        <p:spPr bwMode="auto">
          <a:xfrm>
            <a:off x="3341688" y="533400"/>
            <a:ext cx="3549650" cy="266223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69989" name="Rectangle 5"/>
          <p:cNvSpPr>
            <a:spLocks noGrp="1" noChangeArrowheads="1"/>
          </p:cNvSpPr>
          <p:nvPr>
            <p:ph type="body" sz="quarter" idx="3"/>
          </p:nvPr>
        </p:nvSpPr>
        <p:spPr bwMode="auto">
          <a:xfrm>
            <a:off x="1363663" y="3373438"/>
            <a:ext cx="7507287" cy="3192462"/>
          </a:xfrm>
          <a:prstGeom prst="rect">
            <a:avLst/>
          </a:prstGeom>
          <a:noFill/>
          <a:ln>
            <a:noFill/>
          </a:ln>
          <a:effectLst/>
          <a:extLst/>
        </p:spPr>
        <p:txBody>
          <a:bodyPr vert="horz" wrap="square" lIns="99040" tIns="49520" rIns="99040" bIns="49520" numCol="1" anchor="t" anchorCtr="0" compatLnSpc="1">
            <a:prstTxWarp prst="textNoShape">
              <a:avLst/>
            </a:prstTxWarp>
          </a:bodyPr>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169990" name="Rectangle 6"/>
          <p:cNvSpPr>
            <a:spLocks noGrp="1" noChangeArrowheads="1"/>
          </p:cNvSpPr>
          <p:nvPr>
            <p:ph type="ftr" sz="quarter" idx="4"/>
          </p:nvPr>
        </p:nvSpPr>
        <p:spPr bwMode="auto">
          <a:xfrm>
            <a:off x="0" y="6745288"/>
            <a:ext cx="4433888" cy="354012"/>
          </a:xfrm>
          <a:prstGeom prst="rect">
            <a:avLst/>
          </a:prstGeom>
          <a:noFill/>
          <a:ln>
            <a:noFill/>
          </a:ln>
          <a:effectLst/>
          <a:extLst/>
        </p:spPr>
        <p:txBody>
          <a:bodyPr vert="horz" wrap="square" lIns="99040" tIns="49520" rIns="99040" bIns="49520" numCol="1" anchor="b" anchorCtr="0" compatLnSpc="1">
            <a:prstTxWarp prst="textNoShape">
              <a:avLst/>
            </a:prstTxWarp>
          </a:bodyPr>
          <a:lstStyle>
            <a:lvl1pPr defTabSz="990600" eaLnBrk="1" hangingPunct="1">
              <a:defRPr kumimoji="1" sz="1300">
                <a:latin typeface="Times New Roman" panose="02020603050405020304" pitchFamily="18" charset="0"/>
                <a:ea typeface="新細明體" panose="02020500000000000000" pitchFamily="18" charset="-120"/>
              </a:defRPr>
            </a:lvl1pPr>
          </a:lstStyle>
          <a:p>
            <a:pPr>
              <a:defRPr/>
            </a:pPr>
            <a:endParaRPr lang="zh-TW" altLang="zh-TW"/>
          </a:p>
        </p:txBody>
      </p:sp>
      <p:sp>
        <p:nvSpPr>
          <p:cNvPr id="169991" name="Rectangle 7"/>
          <p:cNvSpPr>
            <a:spLocks noGrp="1" noChangeArrowheads="1"/>
          </p:cNvSpPr>
          <p:nvPr>
            <p:ph type="sldNum" sz="quarter" idx="5"/>
          </p:nvPr>
        </p:nvSpPr>
        <p:spPr bwMode="auto">
          <a:xfrm>
            <a:off x="5800725" y="6745288"/>
            <a:ext cx="4433888" cy="354012"/>
          </a:xfrm>
          <a:prstGeom prst="rect">
            <a:avLst/>
          </a:prstGeom>
          <a:noFill/>
          <a:ln>
            <a:noFill/>
          </a:ln>
          <a:effectLst/>
          <a:extLst/>
        </p:spPr>
        <p:txBody>
          <a:bodyPr vert="horz" wrap="square" lIns="99040" tIns="49520" rIns="99040" bIns="49520" numCol="1" anchor="b" anchorCtr="0" compatLnSpc="1">
            <a:prstTxWarp prst="textNoShape">
              <a:avLst/>
            </a:prstTxWarp>
          </a:bodyPr>
          <a:lstStyle>
            <a:lvl1pPr algn="r" defTabSz="990600">
              <a:defRPr sz="1300">
                <a:latin typeface="Times New Roman" panose="02020603050405020304" pitchFamily="18" charset="0"/>
              </a:defRPr>
            </a:lvl1pPr>
          </a:lstStyle>
          <a:p>
            <a:fld id="{EF6EEB13-CE12-4FF4-956E-CED59E762266}" type="slidenum">
              <a:rPr lang="zh-TW" altLang="en-US"/>
              <a:pPr/>
              <a:t>‹#›</a:t>
            </a:fld>
            <a:endParaRPr lang="zh-TW" altLang="zh-TW"/>
          </a:p>
        </p:txBody>
      </p:sp>
    </p:spTree>
    <p:extLst>
      <p:ext uri="{BB962C8B-B14F-4D97-AF65-F5344CB8AC3E}">
        <p14:creationId xmlns:p14="http://schemas.microsoft.com/office/powerpoint/2010/main" val="20678358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93602D5D-97CF-4DDF-9A01-5F696700D6A0}" type="slidenum">
              <a:rPr lang="zh-TW" altLang="en-US"/>
              <a:pPr/>
              <a:t>3</a:t>
            </a:fld>
            <a:endParaRPr lang="zh-TW" altLang="zh-TW"/>
          </a:p>
        </p:txBody>
      </p:sp>
      <p:sp>
        <p:nvSpPr>
          <p:cNvPr id="908290" name="Rectangle 7"/>
          <p:cNvSpPr txBox="1">
            <a:spLocks noGrp="1" noChangeArrowheads="1"/>
          </p:cNvSpPr>
          <p:nvPr/>
        </p:nvSpPr>
        <p:spPr bwMode="auto">
          <a:xfrm>
            <a:off x="5800725" y="6745288"/>
            <a:ext cx="44338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0" tIns="49520" rIns="99040" bIns="49520" anchor="b"/>
          <a:lstStyle>
            <a:lvl1pPr defTabSz="990600">
              <a:defRPr sz="2400">
                <a:solidFill>
                  <a:schemeClr val="tx1"/>
                </a:solidFill>
                <a:latin typeface="Times New Roman" panose="02020603050405020304" pitchFamily="18" charset="0"/>
                <a:ea typeface="新細明體" panose="02020500000000000000" pitchFamily="18" charset="-120"/>
              </a:defRPr>
            </a:lvl1pPr>
            <a:lvl2pPr marL="742950" indent="-285750" defTabSz="990600">
              <a:defRPr sz="2400">
                <a:solidFill>
                  <a:schemeClr val="tx1"/>
                </a:solidFill>
                <a:latin typeface="Times New Roman" panose="02020603050405020304" pitchFamily="18" charset="0"/>
                <a:ea typeface="新細明體" panose="02020500000000000000" pitchFamily="18" charset="-120"/>
              </a:defRPr>
            </a:lvl2pPr>
            <a:lvl3pPr marL="1143000" indent="-228600" defTabSz="990600">
              <a:defRPr sz="2400">
                <a:solidFill>
                  <a:schemeClr val="tx1"/>
                </a:solidFill>
                <a:latin typeface="Times New Roman" panose="02020603050405020304" pitchFamily="18" charset="0"/>
                <a:ea typeface="新細明體" panose="02020500000000000000" pitchFamily="18" charset="-120"/>
              </a:defRPr>
            </a:lvl3pPr>
            <a:lvl4pPr marL="1600200" indent="-228600" defTabSz="990600">
              <a:defRPr sz="2400">
                <a:solidFill>
                  <a:schemeClr val="tx1"/>
                </a:solidFill>
                <a:latin typeface="Times New Roman" panose="02020603050405020304" pitchFamily="18" charset="0"/>
                <a:ea typeface="新細明體" panose="02020500000000000000" pitchFamily="18" charset="-120"/>
              </a:defRPr>
            </a:lvl4pPr>
            <a:lvl5pPr marL="2057400" indent="-228600" defTabSz="990600">
              <a:defRPr sz="2400">
                <a:solidFill>
                  <a:schemeClr val="tx1"/>
                </a:solidFill>
                <a:latin typeface="Times New Roman" panose="02020603050405020304" pitchFamily="18" charset="0"/>
                <a:ea typeface="新細明體" panose="02020500000000000000" pitchFamily="18" charset="-12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eaLnBrk="1" hangingPunct="1"/>
            <a:fld id="{46E91DB2-2EDA-43FB-8248-2A8D9683CE15}" type="slidenum">
              <a:rPr kumimoji="1" lang="zh-TW" altLang="en-US" sz="1300"/>
              <a:pPr algn="r" eaLnBrk="1" hangingPunct="1"/>
              <a:t>3</a:t>
            </a:fld>
            <a:endParaRPr kumimoji="1" lang="zh-TW" altLang="zh-TW" sz="1300"/>
          </a:p>
        </p:txBody>
      </p:sp>
      <p:sp>
        <p:nvSpPr>
          <p:cNvPr id="908291" name="投影片圖像版面配置區 1"/>
          <p:cNvSpPr>
            <a:spLocks noGrp="1" noRot="1" noChangeAspect="1" noTextEdit="1"/>
          </p:cNvSpPr>
          <p:nvPr>
            <p:ph type="sldImg"/>
          </p:nvPr>
        </p:nvSpPr>
        <p:spPr>
          <a:ln/>
        </p:spPr>
      </p:sp>
      <p:sp>
        <p:nvSpPr>
          <p:cNvPr id="908292" name="備忘稿版面配置區 2"/>
          <p:cNvSpPr>
            <a:spLocks noGrp="1"/>
          </p:cNvSpPr>
          <p:nvPr>
            <p:ph type="body" idx="1"/>
          </p:nvPr>
        </p:nvSpPr>
        <p:spPr/>
        <p:txBody>
          <a:bodyPr/>
          <a:lstStyle/>
          <a:p>
            <a:endParaRPr lang="zh-TW" altLang="en-US"/>
          </a:p>
        </p:txBody>
      </p:sp>
      <p:sp>
        <p:nvSpPr>
          <p:cNvPr id="908293" name="投影片編號版面配置區 3"/>
          <p:cNvSpPr txBox="1">
            <a:spLocks noGrp="1"/>
          </p:cNvSpPr>
          <p:nvPr/>
        </p:nvSpPr>
        <p:spPr bwMode="auto">
          <a:xfrm>
            <a:off x="5800725" y="6745288"/>
            <a:ext cx="44338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0" tIns="49520" rIns="99040" bIns="49520" anchor="b"/>
          <a:lstStyle>
            <a:lvl1pPr defTabSz="990600">
              <a:defRPr sz="2400">
                <a:solidFill>
                  <a:schemeClr val="tx1"/>
                </a:solidFill>
                <a:latin typeface="Times New Roman" panose="02020603050405020304" pitchFamily="18" charset="0"/>
                <a:ea typeface="新細明體" panose="02020500000000000000" pitchFamily="18" charset="-120"/>
              </a:defRPr>
            </a:lvl1pPr>
            <a:lvl2pPr marL="742950" indent="-285750" defTabSz="990600">
              <a:defRPr sz="2400">
                <a:solidFill>
                  <a:schemeClr val="tx1"/>
                </a:solidFill>
                <a:latin typeface="Times New Roman" panose="02020603050405020304" pitchFamily="18" charset="0"/>
                <a:ea typeface="新細明體" panose="02020500000000000000" pitchFamily="18" charset="-120"/>
              </a:defRPr>
            </a:lvl2pPr>
            <a:lvl3pPr marL="1143000" indent="-228600" defTabSz="990600">
              <a:defRPr sz="2400">
                <a:solidFill>
                  <a:schemeClr val="tx1"/>
                </a:solidFill>
                <a:latin typeface="Times New Roman" panose="02020603050405020304" pitchFamily="18" charset="0"/>
                <a:ea typeface="新細明體" panose="02020500000000000000" pitchFamily="18" charset="-120"/>
              </a:defRPr>
            </a:lvl3pPr>
            <a:lvl4pPr marL="1600200" indent="-228600" defTabSz="990600">
              <a:defRPr sz="2400">
                <a:solidFill>
                  <a:schemeClr val="tx1"/>
                </a:solidFill>
                <a:latin typeface="Times New Roman" panose="02020603050405020304" pitchFamily="18" charset="0"/>
                <a:ea typeface="新細明體" panose="02020500000000000000" pitchFamily="18" charset="-120"/>
              </a:defRPr>
            </a:lvl4pPr>
            <a:lvl5pPr marL="2057400" indent="-228600" defTabSz="990600">
              <a:defRPr sz="2400">
                <a:solidFill>
                  <a:schemeClr val="tx1"/>
                </a:solidFill>
                <a:latin typeface="Times New Roman" panose="02020603050405020304" pitchFamily="18" charset="0"/>
                <a:ea typeface="新細明體" panose="02020500000000000000" pitchFamily="18" charset="-12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eaLnBrk="1" hangingPunct="1"/>
            <a:fld id="{79AE5F65-EE28-4F09-A5DC-C6727D9BABAC}" type="slidenum">
              <a:rPr kumimoji="1" lang="zh-TW" altLang="en-US" sz="1300"/>
              <a:pPr algn="r" eaLnBrk="1" hangingPunct="1"/>
              <a:t>3</a:t>
            </a:fld>
            <a:endParaRPr kumimoji="1" lang="en-US" altLang="zh-TW" sz="1300"/>
          </a:p>
        </p:txBody>
      </p:sp>
    </p:spTree>
    <p:extLst>
      <p:ext uri="{BB962C8B-B14F-4D97-AF65-F5344CB8AC3E}">
        <p14:creationId xmlns:p14="http://schemas.microsoft.com/office/powerpoint/2010/main" val="2820487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32D85F7-355B-48D5-AABF-18D56625789C}" type="slidenum">
              <a:rPr lang="zh-TW" altLang="en-US"/>
              <a:pPr/>
              <a:t>37</a:t>
            </a:fld>
            <a:endParaRPr lang="zh-TW" altLang="zh-TW"/>
          </a:p>
        </p:txBody>
      </p:sp>
      <p:sp>
        <p:nvSpPr>
          <p:cNvPr id="927746" name="投影片圖像版面配置區 1"/>
          <p:cNvSpPr>
            <a:spLocks noGrp="1" noRot="1" noChangeAspect="1" noTextEdit="1"/>
          </p:cNvSpPr>
          <p:nvPr>
            <p:ph type="sldImg"/>
          </p:nvPr>
        </p:nvSpPr>
        <p:spPr>
          <a:ln/>
        </p:spPr>
      </p:sp>
      <p:sp>
        <p:nvSpPr>
          <p:cNvPr id="927747" name="備忘稿版面配置區 2"/>
          <p:cNvSpPr>
            <a:spLocks noGrp="1"/>
          </p:cNvSpPr>
          <p:nvPr>
            <p:ph type="body" idx="1"/>
          </p:nvPr>
        </p:nvSpPr>
        <p:spPr/>
        <p:txBody>
          <a:bodyPr/>
          <a:lstStyle/>
          <a:p>
            <a:endParaRPr lang="zh-TW" altLang="en-US"/>
          </a:p>
        </p:txBody>
      </p:sp>
      <p:sp>
        <p:nvSpPr>
          <p:cNvPr id="927748" name="投影片編號版面配置區 3"/>
          <p:cNvSpPr txBox="1">
            <a:spLocks noGrp="1"/>
          </p:cNvSpPr>
          <p:nvPr/>
        </p:nvSpPr>
        <p:spPr bwMode="auto">
          <a:xfrm>
            <a:off x="5800725" y="6745288"/>
            <a:ext cx="44338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0" tIns="49520" rIns="99040" bIns="49520" anchor="b"/>
          <a:lstStyle>
            <a:lvl1pPr defTabSz="990600">
              <a:defRPr sz="2400">
                <a:solidFill>
                  <a:schemeClr val="tx1"/>
                </a:solidFill>
                <a:latin typeface="Times New Roman" panose="02020603050405020304" pitchFamily="18" charset="0"/>
                <a:ea typeface="新細明體" panose="02020500000000000000" pitchFamily="18" charset="-120"/>
              </a:defRPr>
            </a:lvl1pPr>
            <a:lvl2pPr marL="742950" indent="-285750" defTabSz="990600">
              <a:defRPr sz="2400">
                <a:solidFill>
                  <a:schemeClr val="tx1"/>
                </a:solidFill>
                <a:latin typeface="Times New Roman" panose="02020603050405020304" pitchFamily="18" charset="0"/>
                <a:ea typeface="新細明體" panose="02020500000000000000" pitchFamily="18" charset="-120"/>
              </a:defRPr>
            </a:lvl2pPr>
            <a:lvl3pPr marL="1143000" indent="-228600" defTabSz="990600">
              <a:defRPr sz="2400">
                <a:solidFill>
                  <a:schemeClr val="tx1"/>
                </a:solidFill>
                <a:latin typeface="Times New Roman" panose="02020603050405020304" pitchFamily="18" charset="0"/>
                <a:ea typeface="新細明體" panose="02020500000000000000" pitchFamily="18" charset="-120"/>
              </a:defRPr>
            </a:lvl3pPr>
            <a:lvl4pPr marL="1600200" indent="-228600" defTabSz="990600">
              <a:defRPr sz="2400">
                <a:solidFill>
                  <a:schemeClr val="tx1"/>
                </a:solidFill>
                <a:latin typeface="Times New Roman" panose="02020603050405020304" pitchFamily="18" charset="0"/>
                <a:ea typeface="新細明體" panose="02020500000000000000" pitchFamily="18" charset="-120"/>
              </a:defRPr>
            </a:lvl4pPr>
            <a:lvl5pPr marL="2057400" indent="-228600" defTabSz="990600">
              <a:defRPr sz="2400">
                <a:solidFill>
                  <a:schemeClr val="tx1"/>
                </a:solidFill>
                <a:latin typeface="Times New Roman" panose="02020603050405020304" pitchFamily="18" charset="0"/>
                <a:ea typeface="新細明體" panose="02020500000000000000" pitchFamily="18" charset="-12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eaLnBrk="1" hangingPunct="1"/>
            <a:fld id="{F9CE189F-64BA-4280-963E-C8274AB8AD3B}" type="slidenum">
              <a:rPr kumimoji="1" lang="zh-TW" altLang="en-US" sz="1300"/>
              <a:pPr algn="r" eaLnBrk="1" hangingPunct="1"/>
              <a:t>37</a:t>
            </a:fld>
            <a:endParaRPr kumimoji="1" lang="en-US" altLang="zh-TW" sz="1300"/>
          </a:p>
        </p:txBody>
      </p:sp>
    </p:spTree>
    <p:extLst>
      <p:ext uri="{BB962C8B-B14F-4D97-AF65-F5344CB8AC3E}">
        <p14:creationId xmlns:p14="http://schemas.microsoft.com/office/powerpoint/2010/main" val="2349930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eaLnBrk="1" hangingPunct="1"/>
            <a:r>
              <a:rPr lang="en-US" altLang="zh-TW" dirty="0"/>
              <a:t>Typically SMCLK runs at the same frequency as MCLK, both in the megahertz range. </a:t>
            </a:r>
          </a:p>
          <a:p>
            <a:pPr eaLnBrk="1" hangingPunct="1"/>
            <a:r>
              <a:rPr lang="en-US" altLang="zh-TW" dirty="0"/>
              <a:t>ACLK is often derived from a watch crystal and therefore runs at a much lower frequency. </a:t>
            </a:r>
          </a:p>
          <a:p>
            <a:pPr eaLnBrk="1" hangingPunct="1"/>
            <a:r>
              <a:rPr lang="en-US" altLang="zh-TW" dirty="0"/>
              <a:t>Most peripherals can select their clock from either SMCLK or ACLK</a:t>
            </a:r>
            <a:endParaRPr lang="zh-TW" altLang="en-US" dirty="0"/>
          </a:p>
        </p:txBody>
      </p:sp>
      <p:sp>
        <p:nvSpPr>
          <p:cNvPr id="4" name="投影片編號版面配置區 3"/>
          <p:cNvSpPr>
            <a:spLocks noGrp="1"/>
          </p:cNvSpPr>
          <p:nvPr>
            <p:ph type="sldNum" sz="quarter" idx="10"/>
          </p:nvPr>
        </p:nvSpPr>
        <p:spPr/>
        <p:txBody>
          <a:bodyPr/>
          <a:lstStyle/>
          <a:p>
            <a:fld id="{B9CD987E-F49D-41F0-8708-86B5D525514B}" type="slidenum">
              <a:rPr lang="zh-TW" altLang="en-US" smtClean="0"/>
              <a:pPr/>
              <a:t>40</a:t>
            </a:fld>
            <a:endParaRPr lang="zh-TW" altLang="zh-TW"/>
          </a:p>
        </p:txBody>
      </p:sp>
    </p:spTree>
    <p:extLst>
      <p:ext uri="{BB962C8B-B14F-4D97-AF65-F5344CB8AC3E}">
        <p14:creationId xmlns:p14="http://schemas.microsoft.com/office/powerpoint/2010/main" val="2555905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8DC6103-6BDC-4BDC-B29E-A94D002C1BC6}" type="slidenum">
              <a:rPr lang="zh-TW" altLang="en-US"/>
              <a:pPr/>
              <a:t>41</a:t>
            </a:fld>
            <a:endParaRPr lang="zh-TW" altLang="zh-TW"/>
          </a:p>
        </p:txBody>
      </p:sp>
      <p:sp>
        <p:nvSpPr>
          <p:cNvPr id="931842" name="Rectangle 5"/>
          <p:cNvSpPr txBox="1">
            <a:spLocks noGrp="1" noChangeArrowheads="1"/>
          </p:cNvSpPr>
          <p:nvPr/>
        </p:nvSpPr>
        <p:spPr bwMode="auto">
          <a:xfrm>
            <a:off x="5800725" y="6745288"/>
            <a:ext cx="44338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0" tIns="49520" rIns="99040" bIns="49520" anchor="b"/>
          <a:lstStyle>
            <a:lvl1pPr defTabSz="990600">
              <a:defRPr sz="2400">
                <a:solidFill>
                  <a:schemeClr val="tx1"/>
                </a:solidFill>
                <a:latin typeface="Times New Roman" panose="02020603050405020304" pitchFamily="18" charset="0"/>
                <a:ea typeface="新細明體" panose="02020500000000000000" pitchFamily="18" charset="-120"/>
              </a:defRPr>
            </a:lvl1pPr>
            <a:lvl2pPr marL="742950" indent="-285750" defTabSz="990600">
              <a:defRPr sz="2400">
                <a:solidFill>
                  <a:schemeClr val="tx1"/>
                </a:solidFill>
                <a:latin typeface="Times New Roman" panose="02020603050405020304" pitchFamily="18" charset="0"/>
                <a:ea typeface="新細明體" panose="02020500000000000000" pitchFamily="18" charset="-120"/>
              </a:defRPr>
            </a:lvl2pPr>
            <a:lvl3pPr marL="1143000" indent="-228600" defTabSz="990600">
              <a:defRPr sz="2400">
                <a:solidFill>
                  <a:schemeClr val="tx1"/>
                </a:solidFill>
                <a:latin typeface="Times New Roman" panose="02020603050405020304" pitchFamily="18" charset="0"/>
                <a:ea typeface="新細明體" panose="02020500000000000000" pitchFamily="18" charset="-120"/>
              </a:defRPr>
            </a:lvl3pPr>
            <a:lvl4pPr marL="1600200" indent="-228600" defTabSz="990600">
              <a:defRPr sz="2400">
                <a:solidFill>
                  <a:schemeClr val="tx1"/>
                </a:solidFill>
                <a:latin typeface="Times New Roman" panose="02020603050405020304" pitchFamily="18" charset="0"/>
                <a:ea typeface="新細明體" panose="02020500000000000000" pitchFamily="18" charset="-120"/>
              </a:defRPr>
            </a:lvl4pPr>
            <a:lvl5pPr marL="2057400" indent="-228600" defTabSz="990600">
              <a:defRPr sz="2400">
                <a:solidFill>
                  <a:schemeClr val="tx1"/>
                </a:solidFill>
                <a:latin typeface="Times New Roman" panose="02020603050405020304" pitchFamily="18" charset="0"/>
                <a:ea typeface="新細明體" panose="02020500000000000000" pitchFamily="18" charset="-12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eaLnBrk="1" hangingPunct="1"/>
            <a:fld id="{1C15891A-DAFB-4A28-AA18-622595D10008}" type="slidenum">
              <a:rPr kumimoji="1" lang="en-US" altLang="zh-TW" sz="1000"/>
              <a:pPr algn="r" eaLnBrk="1" hangingPunct="1"/>
              <a:t>41</a:t>
            </a:fld>
            <a:endParaRPr kumimoji="1" lang="en-US" altLang="zh-TW" sz="1000"/>
          </a:p>
        </p:txBody>
      </p:sp>
      <p:sp>
        <p:nvSpPr>
          <p:cNvPr id="931843" name="Rectangle 2"/>
          <p:cNvSpPr>
            <a:spLocks noGrp="1" noRot="1" noChangeAspect="1" noChangeArrowheads="1" noTextEdit="1"/>
          </p:cNvSpPr>
          <p:nvPr>
            <p:ph type="sldImg"/>
          </p:nvPr>
        </p:nvSpPr>
        <p:spPr>
          <a:xfrm>
            <a:off x="3314700" y="519113"/>
            <a:ext cx="3570288" cy="2676525"/>
          </a:xfrm>
          <a:ln/>
          <a:extLst>
            <a:ext uri="{909E8E84-426E-40DD-AFC4-6F175D3DCCD1}">
              <a14:hiddenFill xmlns:a14="http://schemas.microsoft.com/office/drawing/2010/main">
                <a:noFill/>
              </a14:hiddenFill>
            </a:ext>
          </a:extLst>
        </p:spPr>
      </p:sp>
      <p:sp>
        <p:nvSpPr>
          <p:cNvPr id="931844" name="Rectangle 3"/>
          <p:cNvSpPr>
            <a:spLocks noGrp="1" noChangeArrowheads="1"/>
          </p:cNvSpPr>
          <p:nvPr>
            <p:ph type="body" idx="1"/>
          </p:nvPr>
        </p:nvSpPr>
        <p:spPr>
          <a:xfrm>
            <a:off x="1023938" y="3376613"/>
            <a:ext cx="8181975" cy="3195637"/>
          </a:xfrm>
        </p:spPr>
        <p:txBody>
          <a:bodyPr/>
          <a:lstStyle/>
          <a:p>
            <a:pPr>
              <a:spcBef>
                <a:spcPct val="0"/>
              </a:spcBef>
            </a:pPr>
            <a:r>
              <a:rPr lang="en-US" altLang="ja-JP" dirty="0"/>
              <a:t>To support the lowest power consumption and performance on-demand, the enhanced basic clock system (BCS+) on the MSP430F2xx (like all other MSP430 clock systems) typically provides two clocks. A low frequency auxiliary clock (ACLK) is typically sourced directly from a common 32 kHz watch crystal and is used for always-on low power peripherals. A high-speed clock is generated on-chip from an instant-on digitally controlled oscillator (DCO) used by the CPU and other peripherals. To save power, an application’s interrupt events steer the usage of the DCO only when required. The majority of the application’s life is spent in standby mode with high-performance available on-demand and only when required.</a:t>
            </a:r>
          </a:p>
          <a:p>
            <a:pPr>
              <a:spcBef>
                <a:spcPct val="0"/>
              </a:spcBef>
            </a:pPr>
            <a:r>
              <a:rPr lang="en-US" altLang="ja-JP" dirty="0"/>
              <a:t>Reduced standby power consumption also known as real-time clock (RTC) or LPM3 mode current has been reduced to less than 1 micro amp. This power consumption can be achieved using an external 32kHz crystal or the VLO.  </a:t>
            </a:r>
          </a:p>
          <a:p>
            <a:pPr>
              <a:spcBef>
                <a:spcPct val="0"/>
              </a:spcBef>
            </a:pPr>
            <a:r>
              <a:rPr lang="en-US" altLang="ja-JP" dirty="0"/>
              <a:t>The F20xx introduces a new very-low power oscillator (VLO) as an alternative to the typical 32kHz ACLK. The VLO provide a 12kHz on-chip oscillator with no external components that is perfect for ultra-low power applications that need a wake-up function, but the precision of a 32kHz crystal.</a:t>
            </a:r>
          </a:p>
          <a:p>
            <a:pPr>
              <a:spcBef>
                <a:spcPct val="0"/>
              </a:spcBef>
            </a:pPr>
            <a:r>
              <a:rPr lang="en-US" altLang="ja-JP" dirty="0"/>
              <a:t>The F2xx crystal oscillator is improved providing programmable integrated crystal load capacitors allows the use of a wider range of crystals and elimination of external components used typically to stabilize oscillation. Failsafe crystal oscillator can trigger a non-</a:t>
            </a:r>
            <a:r>
              <a:rPr lang="en-US" altLang="ja-JP" dirty="0" err="1"/>
              <a:t>maskable</a:t>
            </a:r>
            <a:r>
              <a:rPr lang="en-US" altLang="ja-JP" dirty="0"/>
              <a:t> interrupt and start the on-chip oscillator for failsafe operation. This feature is always available with no additional power consumption in both high-frequency and low frequency modes. Crystal min-pulse input de-glitch filters reduce the possibility of externally introduced high frequency system noise and improves reliability.</a:t>
            </a:r>
          </a:p>
          <a:p>
            <a:pPr>
              <a:spcBef>
                <a:spcPct val="0"/>
              </a:spcBef>
            </a:pPr>
            <a:r>
              <a:rPr lang="en-US" altLang="ja-JP" dirty="0"/>
              <a:t>Improved on-chip digitally controlled oscillator (DCO) offers a sub 1 micro second start with +2.5% accuracies and 16MHz operation over temperature and voltage.</a:t>
            </a:r>
          </a:p>
          <a:p>
            <a:pPr>
              <a:spcBef>
                <a:spcPct val="0"/>
              </a:spcBef>
            </a:pPr>
            <a:endParaRPr lang="en-US" altLang="ja-JP" dirty="0"/>
          </a:p>
        </p:txBody>
      </p:sp>
    </p:spTree>
    <p:extLst>
      <p:ext uri="{BB962C8B-B14F-4D97-AF65-F5344CB8AC3E}">
        <p14:creationId xmlns:p14="http://schemas.microsoft.com/office/powerpoint/2010/main" val="2676094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361C41F-463B-4B1C-8C7D-015727E91EAD}" type="slidenum">
              <a:rPr lang="zh-TW" altLang="en-US"/>
              <a:pPr/>
              <a:t>44</a:t>
            </a:fld>
            <a:endParaRPr lang="zh-TW" altLang="zh-TW"/>
          </a:p>
        </p:txBody>
      </p:sp>
      <p:sp>
        <p:nvSpPr>
          <p:cNvPr id="936962" name="投影片圖像版面配置區 1"/>
          <p:cNvSpPr>
            <a:spLocks noGrp="1" noRot="1" noChangeAspect="1" noTextEdit="1"/>
          </p:cNvSpPr>
          <p:nvPr>
            <p:ph type="sldImg"/>
          </p:nvPr>
        </p:nvSpPr>
        <p:spPr>
          <a:ln/>
          <a:extLst>
            <a:ext uri="{909E8E84-426E-40DD-AFC4-6F175D3DCCD1}">
              <a14:hiddenFill xmlns:a14="http://schemas.microsoft.com/office/drawing/2010/main">
                <a:noFill/>
              </a14:hiddenFill>
            </a:ext>
          </a:extLst>
        </p:spPr>
      </p:sp>
      <p:sp>
        <p:nvSpPr>
          <p:cNvPr id="936963" name="備忘稿版面配置區 2"/>
          <p:cNvSpPr>
            <a:spLocks noGrp="1"/>
          </p:cNvSpPr>
          <p:nvPr>
            <p:ph type="body" idx="1"/>
          </p:nvPr>
        </p:nvSpPr>
        <p:spPr/>
        <p:txBody>
          <a:bodyPr/>
          <a:lstStyle/>
          <a:p>
            <a:pPr>
              <a:spcBef>
                <a:spcPct val="0"/>
              </a:spcBef>
            </a:pPr>
            <a:r>
              <a:rPr lang="en-US" altLang="zh-TW" dirty="0"/>
              <a:t>The </a:t>
            </a:r>
            <a:r>
              <a:rPr lang="en-US" altLang="zh-TW" b="1" dirty="0"/>
              <a:t>Tag-Length-Value (TLV)</a:t>
            </a:r>
            <a:r>
              <a:rPr lang="en-US" altLang="zh-TW" dirty="0"/>
              <a:t> structure is used in selected MSP430x2xx devices to provide device-specific information in the device’s flash memory </a:t>
            </a:r>
            <a:r>
              <a:rPr lang="en-US" altLang="zh-TW" dirty="0" err="1"/>
              <a:t>SegmentA</a:t>
            </a:r>
            <a:r>
              <a:rPr lang="en-US" altLang="zh-TW" dirty="0"/>
              <a:t>, such as calibration data. For the device-dependent Implementation, see the device-specific data sheet. 	(@ chapter 24, </a:t>
            </a:r>
            <a:r>
              <a:rPr lang="en-US" altLang="zh-TW" dirty="0" err="1"/>
              <a:t>userguide</a:t>
            </a:r>
            <a:r>
              <a:rPr lang="en-US" altLang="zh-TW" dirty="0"/>
              <a:t>, page 587)</a:t>
            </a:r>
          </a:p>
          <a:p>
            <a:pPr>
              <a:spcBef>
                <a:spcPct val="0"/>
              </a:spcBef>
            </a:pPr>
            <a:r>
              <a:rPr lang="en-US" altLang="zh-TW" dirty="0"/>
              <a:t>For DCO calibration, the BCS+ registers (BCSCTL1 and DCOCTL) are used. The values stored in the flash information memory </a:t>
            </a:r>
            <a:r>
              <a:rPr lang="en-US" altLang="zh-TW" dirty="0" err="1"/>
              <a:t>SegmentA</a:t>
            </a:r>
            <a:r>
              <a:rPr lang="en-US" altLang="zh-TW" dirty="0"/>
              <a:t> are written to the BCS+ registers</a:t>
            </a:r>
            <a:endParaRPr lang="zh-TW" altLang="en-US" dirty="0"/>
          </a:p>
        </p:txBody>
      </p:sp>
      <p:sp>
        <p:nvSpPr>
          <p:cNvPr id="936964" name="投影片編號版面配置區 3"/>
          <p:cNvSpPr txBox="1">
            <a:spLocks noGrp="1"/>
          </p:cNvSpPr>
          <p:nvPr/>
        </p:nvSpPr>
        <p:spPr bwMode="auto">
          <a:xfrm>
            <a:off x="5800725" y="6745288"/>
            <a:ext cx="44338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0" tIns="49520" rIns="99040" bIns="49520" anchor="b"/>
          <a:lstStyle>
            <a:lvl1pPr defTabSz="990600">
              <a:defRPr sz="2400">
                <a:solidFill>
                  <a:schemeClr val="tx1"/>
                </a:solidFill>
                <a:latin typeface="Times New Roman" panose="02020603050405020304" pitchFamily="18" charset="0"/>
                <a:ea typeface="新細明體" panose="02020500000000000000" pitchFamily="18" charset="-120"/>
              </a:defRPr>
            </a:lvl1pPr>
            <a:lvl2pPr marL="742950" indent="-285750" defTabSz="990600">
              <a:defRPr sz="2400">
                <a:solidFill>
                  <a:schemeClr val="tx1"/>
                </a:solidFill>
                <a:latin typeface="Times New Roman" panose="02020603050405020304" pitchFamily="18" charset="0"/>
                <a:ea typeface="新細明體" panose="02020500000000000000" pitchFamily="18" charset="-120"/>
              </a:defRPr>
            </a:lvl2pPr>
            <a:lvl3pPr marL="1143000" indent="-228600" defTabSz="990600">
              <a:defRPr sz="2400">
                <a:solidFill>
                  <a:schemeClr val="tx1"/>
                </a:solidFill>
                <a:latin typeface="Times New Roman" panose="02020603050405020304" pitchFamily="18" charset="0"/>
                <a:ea typeface="新細明體" panose="02020500000000000000" pitchFamily="18" charset="-120"/>
              </a:defRPr>
            </a:lvl3pPr>
            <a:lvl4pPr marL="1600200" indent="-228600" defTabSz="990600">
              <a:defRPr sz="2400">
                <a:solidFill>
                  <a:schemeClr val="tx1"/>
                </a:solidFill>
                <a:latin typeface="Times New Roman" panose="02020603050405020304" pitchFamily="18" charset="0"/>
                <a:ea typeface="新細明體" panose="02020500000000000000" pitchFamily="18" charset="-120"/>
              </a:defRPr>
            </a:lvl4pPr>
            <a:lvl5pPr marL="2057400" indent="-228600" defTabSz="990600">
              <a:defRPr sz="2400">
                <a:solidFill>
                  <a:schemeClr val="tx1"/>
                </a:solidFill>
                <a:latin typeface="Times New Roman" panose="02020603050405020304" pitchFamily="18" charset="0"/>
                <a:ea typeface="新細明體" panose="02020500000000000000" pitchFamily="18" charset="-12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eaLnBrk="1" hangingPunct="1"/>
            <a:fld id="{7F71464E-22F2-4724-B66C-CCDDF3C26ECF}" type="slidenum">
              <a:rPr kumimoji="1" lang="zh-TW" altLang="en-US" sz="1300"/>
              <a:pPr algn="r" eaLnBrk="1" hangingPunct="1"/>
              <a:t>44</a:t>
            </a:fld>
            <a:endParaRPr kumimoji="1" lang="en-US" altLang="zh-TW" sz="1300"/>
          </a:p>
        </p:txBody>
      </p:sp>
    </p:spTree>
    <p:extLst>
      <p:ext uri="{BB962C8B-B14F-4D97-AF65-F5344CB8AC3E}">
        <p14:creationId xmlns:p14="http://schemas.microsoft.com/office/powerpoint/2010/main" val="1138137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C6C5741-B45C-4511-BAE3-92B63C224E6C}" type="slidenum">
              <a:rPr lang="zh-TW" altLang="en-US"/>
              <a:pPr/>
              <a:t>45</a:t>
            </a:fld>
            <a:endParaRPr lang="zh-TW" altLang="zh-TW"/>
          </a:p>
        </p:txBody>
      </p:sp>
      <p:sp>
        <p:nvSpPr>
          <p:cNvPr id="881666" name="Rectangle 5"/>
          <p:cNvSpPr txBox="1">
            <a:spLocks noGrp="1" noChangeArrowheads="1"/>
          </p:cNvSpPr>
          <p:nvPr/>
        </p:nvSpPr>
        <p:spPr bwMode="auto">
          <a:xfrm>
            <a:off x="5799138" y="6745288"/>
            <a:ext cx="443547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0138" tIns="0" rIns="20138" bIns="0" anchor="b"/>
          <a:lstStyle>
            <a:lvl1pPr defTabSz="966788">
              <a:defRPr sz="2400">
                <a:solidFill>
                  <a:schemeClr val="tx1"/>
                </a:solidFill>
                <a:latin typeface="Times New Roman" panose="02020603050405020304" pitchFamily="18" charset="0"/>
                <a:ea typeface="新細明體" panose="02020500000000000000" pitchFamily="18" charset="-120"/>
              </a:defRPr>
            </a:lvl1pPr>
            <a:lvl2pPr marL="742950" indent="-285750" defTabSz="966788">
              <a:defRPr sz="2400">
                <a:solidFill>
                  <a:schemeClr val="tx1"/>
                </a:solidFill>
                <a:latin typeface="Times New Roman" panose="02020603050405020304" pitchFamily="18" charset="0"/>
                <a:ea typeface="新細明體" panose="02020500000000000000" pitchFamily="18" charset="-120"/>
              </a:defRPr>
            </a:lvl2pPr>
            <a:lvl3pPr marL="1143000" indent="-228600" defTabSz="966788">
              <a:defRPr sz="2400">
                <a:solidFill>
                  <a:schemeClr val="tx1"/>
                </a:solidFill>
                <a:latin typeface="Times New Roman" panose="02020603050405020304" pitchFamily="18" charset="0"/>
                <a:ea typeface="新細明體" panose="02020500000000000000" pitchFamily="18" charset="-120"/>
              </a:defRPr>
            </a:lvl3pPr>
            <a:lvl4pPr marL="1600200" indent="-228600" defTabSz="966788">
              <a:defRPr sz="2400">
                <a:solidFill>
                  <a:schemeClr val="tx1"/>
                </a:solidFill>
                <a:latin typeface="Times New Roman" panose="02020603050405020304" pitchFamily="18" charset="0"/>
                <a:ea typeface="新細明體" panose="02020500000000000000" pitchFamily="18" charset="-120"/>
              </a:defRPr>
            </a:lvl4pPr>
            <a:lvl5pPr marL="2057400" indent="-228600" defTabSz="966788">
              <a:defRPr sz="2400">
                <a:solidFill>
                  <a:schemeClr val="tx1"/>
                </a:solidFill>
                <a:latin typeface="Times New Roman" panose="02020603050405020304" pitchFamily="18" charset="0"/>
                <a:ea typeface="新細明體" panose="02020500000000000000" pitchFamily="18" charset="-12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a:fld id="{953D62DE-4B75-4A48-8C63-7D44B21E6DA7}" type="slidenum">
              <a:rPr lang="en-US" altLang="zh-TW" sz="1100" i="1"/>
              <a:pPr algn="r"/>
              <a:t>45</a:t>
            </a:fld>
            <a:endParaRPr lang="en-US" altLang="zh-TW" sz="1100" i="1"/>
          </a:p>
        </p:txBody>
      </p:sp>
      <p:sp>
        <p:nvSpPr>
          <p:cNvPr id="881667" name="Rectangle 2"/>
          <p:cNvSpPr>
            <a:spLocks noGrp="1" noRot="1" noChangeAspect="1" noChangeArrowheads="1" noTextEdit="1"/>
          </p:cNvSpPr>
          <p:nvPr>
            <p:ph type="sldImg"/>
          </p:nvPr>
        </p:nvSpPr>
        <p:spPr>
          <a:xfrm>
            <a:off x="3313113" y="519113"/>
            <a:ext cx="3570287" cy="2678112"/>
          </a:xfrm>
          <a:ln/>
        </p:spPr>
      </p:sp>
      <p:sp>
        <p:nvSpPr>
          <p:cNvPr id="881668" name="Rectangle 3"/>
          <p:cNvSpPr>
            <a:spLocks noGrp="1" noChangeArrowheads="1"/>
          </p:cNvSpPr>
          <p:nvPr>
            <p:ph type="body" idx="1"/>
          </p:nvPr>
        </p:nvSpPr>
        <p:spPr>
          <a:xfrm>
            <a:off x="1023938" y="3376613"/>
            <a:ext cx="8181975" cy="3197225"/>
          </a:xfrm>
        </p:spPr>
        <p:txBody>
          <a:bodyPr lIns="97332" tIns="48667" rIns="97332" bIns="48667"/>
          <a:lstStyle/>
          <a:p>
            <a:r>
              <a:rPr lang="en-US" altLang="zh-TW" dirty="0"/>
              <a:t>Refer</a:t>
            </a:r>
            <a:r>
              <a:rPr lang="en-US" altLang="zh-TW" baseline="0" dirty="0"/>
              <a:t> back to page 6 to see the blocks; Ask where the peripherals go?</a:t>
            </a:r>
            <a:endParaRPr lang="en-US" altLang="zh-TW" dirty="0"/>
          </a:p>
        </p:txBody>
      </p:sp>
    </p:spTree>
    <p:extLst>
      <p:ext uri="{BB962C8B-B14F-4D97-AF65-F5344CB8AC3E}">
        <p14:creationId xmlns:p14="http://schemas.microsoft.com/office/powerpoint/2010/main" val="1113913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281C376-7DBF-4F46-BCC7-63313E2C342E}" type="slidenum">
              <a:rPr lang="zh-TW" altLang="en-US"/>
              <a:pPr/>
              <a:t>46</a:t>
            </a:fld>
            <a:endParaRPr lang="zh-TW" altLang="zh-TW"/>
          </a:p>
        </p:txBody>
      </p:sp>
      <p:sp>
        <p:nvSpPr>
          <p:cNvPr id="941058" name="投影片圖像版面配置區 1"/>
          <p:cNvSpPr>
            <a:spLocks noGrp="1" noRot="1" noChangeAspect="1" noTextEdit="1"/>
          </p:cNvSpPr>
          <p:nvPr>
            <p:ph type="sldImg"/>
          </p:nvPr>
        </p:nvSpPr>
        <p:spPr>
          <a:ln/>
          <a:extLst>
            <a:ext uri="{909E8E84-426E-40DD-AFC4-6F175D3DCCD1}">
              <a14:hiddenFill xmlns:a14="http://schemas.microsoft.com/office/drawing/2010/main">
                <a:noFill/>
              </a14:hiddenFill>
            </a:ext>
          </a:extLst>
        </p:spPr>
      </p:sp>
      <p:sp>
        <p:nvSpPr>
          <p:cNvPr id="941059" name="備忘稿版面配置區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TW" altLang="en-US" dirty="0">
                <a:solidFill>
                  <a:srgbClr val="0070C0"/>
                </a:solidFill>
              </a:rPr>
              <a:t>範例程式碼</a:t>
            </a:r>
            <a:r>
              <a:rPr lang="zh-TW" altLang="en-US">
                <a:solidFill>
                  <a:srgbClr val="0070C0"/>
                </a:solidFill>
              </a:rPr>
              <a:t>需要與下一</a:t>
            </a:r>
            <a:r>
              <a:rPr lang="zh-TW" altLang="en-US" dirty="0">
                <a:solidFill>
                  <a:srgbClr val="0070C0"/>
                </a:solidFill>
              </a:rPr>
              <a:t>頁</a:t>
            </a:r>
            <a:r>
              <a:rPr lang="zh-TW" altLang="en-US">
                <a:solidFill>
                  <a:srgbClr val="0070C0"/>
                </a:solidFill>
              </a:rPr>
              <a:t>一起看</a:t>
            </a:r>
            <a:endParaRPr lang="en-US" altLang="zh-TW" dirty="0"/>
          </a:p>
          <a:p>
            <a:pPr>
              <a:spcBef>
                <a:spcPct val="0"/>
              </a:spcBef>
            </a:pPr>
            <a:r>
              <a:rPr lang="en-US" altLang="zh-TW" dirty="0"/>
              <a:t>(1) Does not apply to MSP430x20xx or MSP430x21xx devices.</a:t>
            </a:r>
          </a:p>
          <a:p>
            <a:pPr>
              <a:spcBef>
                <a:spcPct val="0"/>
              </a:spcBef>
            </a:pPr>
            <a:r>
              <a:rPr lang="en-US" altLang="zh-TW" dirty="0"/>
              <a:t>(2) This bit is reserved in the MSP430AFE2xx devices</a:t>
            </a:r>
            <a:endParaRPr lang="zh-TW" altLang="en-US" dirty="0"/>
          </a:p>
        </p:txBody>
      </p:sp>
      <p:sp>
        <p:nvSpPr>
          <p:cNvPr id="941060" name="投影片編號版面配置區 3"/>
          <p:cNvSpPr txBox="1">
            <a:spLocks noGrp="1"/>
          </p:cNvSpPr>
          <p:nvPr/>
        </p:nvSpPr>
        <p:spPr bwMode="auto">
          <a:xfrm>
            <a:off x="5800725" y="6745288"/>
            <a:ext cx="44338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0" tIns="49520" rIns="99040" bIns="49520" anchor="b"/>
          <a:lstStyle>
            <a:lvl1pPr defTabSz="990600">
              <a:defRPr sz="2400">
                <a:solidFill>
                  <a:schemeClr val="tx1"/>
                </a:solidFill>
                <a:latin typeface="Times New Roman" panose="02020603050405020304" pitchFamily="18" charset="0"/>
                <a:ea typeface="新細明體" panose="02020500000000000000" pitchFamily="18" charset="-120"/>
              </a:defRPr>
            </a:lvl1pPr>
            <a:lvl2pPr marL="742950" indent="-285750" defTabSz="990600">
              <a:defRPr sz="2400">
                <a:solidFill>
                  <a:schemeClr val="tx1"/>
                </a:solidFill>
                <a:latin typeface="Times New Roman" panose="02020603050405020304" pitchFamily="18" charset="0"/>
                <a:ea typeface="新細明體" panose="02020500000000000000" pitchFamily="18" charset="-120"/>
              </a:defRPr>
            </a:lvl2pPr>
            <a:lvl3pPr marL="1143000" indent="-228600" defTabSz="990600">
              <a:defRPr sz="2400">
                <a:solidFill>
                  <a:schemeClr val="tx1"/>
                </a:solidFill>
                <a:latin typeface="Times New Roman" panose="02020603050405020304" pitchFamily="18" charset="0"/>
                <a:ea typeface="新細明體" panose="02020500000000000000" pitchFamily="18" charset="-120"/>
              </a:defRPr>
            </a:lvl3pPr>
            <a:lvl4pPr marL="1600200" indent="-228600" defTabSz="990600">
              <a:defRPr sz="2400">
                <a:solidFill>
                  <a:schemeClr val="tx1"/>
                </a:solidFill>
                <a:latin typeface="Times New Roman" panose="02020603050405020304" pitchFamily="18" charset="0"/>
                <a:ea typeface="新細明體" panose="02020500000000000000" pitchFamily="18" charset="-120"/>
              </a:defRPr>
            </a:lvl4pPr>
            <a:lvl5pPr marL="2057400" indent="-228600" defTabSz="990600">
              <a:defRPr sz="2400">
                <a:solidFill>
                  <a:schemeClr val="tx1"/>
                </a:solidFill>
                <a:latin typeface="Times New Roman" panose="02020603050405020304" pitchFamily="18" charset="0"/>
                <a:ea typeface="新細明體" panose="02020500000000000000" pitchFamily="18" charset="-12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eaLnBrk="1" hangingPunct="1"/>
            <a:fld id="{D8ED7574-F612-405A-BDA9-60310CFD758D}" type="slidenum">
              <a:rPr kumimoji="1" lang="zh-TW" altLang="en-US" sz="1300"/>
              <a:pPr algn="r" eaLnBrk="1" hangingPunct="1"/>
              <a:t>46</a:t>
            </a:fld>
            <a:endParaRPr kumimoji="1" lang="en-US" altLang="zh-TW" sz="1300"/>
          </a:p>
        </p:txBody>
      </p:sp>
    </p:spTree>
    <p:extLst>
      <p:ext uri="{BB962C8B-B14F-4D97-AF65-F5344CB8AC3E}">
        <p14:creationId xmlns:p14="http://schemas.microsoft.com/office/powerpoint/2010/main" val="949577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41269B2-0DDF-4A79-99A3-7B7F238BAB0B}" type="slidenum">
              <a:rPr lang="zh-TW" altLang="en-US"/>
              <a:pPr/>
              <a:t>47</a:t>
            </a:fld>
            <a:endParaRPr lang="zh-TW" altLang="zh-TW"/>
          </a:p>
        </p:txBody>
      </p:sp>
      <p:sp>
        <p:nvSpPr>
          <p:cNvPr id="939010" name="投影片圖像版面配置區 1"/>
          <p:cNvSpPr>
            <a:spLocks noGrp="1" noRot="1" noChangeAspect="1" noTextEdit="1"/>
          </p:cNvSpPr>
          <p:nvPr>
            <p:ph type="sldImg"/>
          </p:nvPr>
        </p:nvSpPr>
        <p:spPr>
          <a:ln/>
          <a:extLst>
            <a:ext uri="{909E8E84-426E-40DD-AFC4-6F175D3DCCD1}">
              <a14:hiddenFill xmlns:a14="http://schemas.microsoft.com/office/drawing/2010/main">
                <a:noFill/>
              </a14:hiddenFill>
            </a:ext>
          </a:extLst>
        </p:spPr>
      </p:sp>
      <p:sp>
        <p:nvSpPr>
          <p:cNvPr id="939011" name="備忘稿版面配置區 2"/>
          <p:cNvSpPr>
            <a:spLocks noGrp="1"/>
          </p:cNvSpPr>
          <p:nvPr>
            <p:ph type="body" idx="1"/>
          </p:nvPr>
        </p:nvSpPr>
        <p:spPr/>
        <p:txBody>
          <a:bodyPr/>
          <a:lstStyle/>
          <a:p>
            <a:pPr>
              <a:spcBef>
                <a:spcPct val="0"/>
              </a:spcBef>
            </a:pPr>
            <a:r>
              <a:rPr lang="en-US" altLang="zh-TW" dirty="0"/>
              <a:t>(1) XTS = 1 is not supported in MSP430x20xx devices.</a:t>
            </a:r>
          </a:p>
          <a:p>
            <a:pPr>
              <a:spcBef>
                <a:spcPct val="0"/>
              </a:spcBef>
            </a:pPr>
            <a:r>
              <a:rPr lang="en-US" altLang="zh-TW" dirty="0"/>
              <a:t>(2) This bit is reserved in the MSP430AFE2xx devices</a:t>
            </a:r>
            <a:endParaRPr lang="zh-TW" altLang="en-US" dirty="0"/>
          </a:p>
        </p:txBody>
      </p:sp>
      <p:sp>
        <p:nvSpPr>
          <p:cNvPr id="939012" name="投影片編號版面配置區 3"/>
          <p:cNvSpPr txBox="1">
            <a:spLocks noGrp="1"/>
          </p:cNvSpPr>
          <p:nvPr/>
        </p:nvSpPr>
        <p:spPr bwMode="auto">
          <a:xfrm>
            <a:off x="5800725" y="6745288"/>
            <a:ext cx="44338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0" tIns="49520" rIns="99040" bIns="49520" anchor="b"/>
          <a:lstStyle>
            <a:lvl1pPr defTabSz="990600">
              <a:defRPr sz="2400">
                <a:solidFill>
                  <a:schemeClr val="tx1"/>
                </a:solidFill>
                <a:latin typeface="Times New Roman" panose="02020603050405020304" pitchFamily="18" charset="0"/>
                <a:ea typeface="新細明體" panose="02020500000000000000" pitchFamily="18" charset="-120"/>
              </a:defRPr>
            </a:lvl1pPr>
            <a:lvl2pPr marL="742950" indent="-285750" defTabSz="990600">
              <a:defRPr sz="2400">
                <a:solidFill>
                  <a:schemeClr val="tx1"/>
                </a:solidFill>
                <a:latin typeface="Times New Roman" panose="02020603050405020304" pitchFamily="18" charset="0"/>
                <a:ea typeface="新細明體" panose="02020500000000000000" pitchFamily="18" charset="-120"/>
              </a:defRPr>
            </a:lvl2pPr>
            <a:lvl3pPr marL="1143000" indent="-228600" defTabSz="990600">
              <a:defRPr sz="2400">
                <a:solidFill>
                  <a:schemeClr val="tx1"/>
                </a:solidFill>
                <a:latin typeface="Times New Roman" panose="02020603050405020304" pitchFamily="18" charset="0"/>
                <a:ea typeface="新細明體" panose="02020500000000000000" pitchFamily="18" charset="-120"/>
              </a:defRPr>
            </a:lvl3pPr>
            <a:lvl4pPr marL="1600200" indent="-228600" defTabSz="990600">
              <a:defRPr sz="2400">
                <a:solidFill>
                  <a:schemeClr val="tx1"/>
                </a:solidFill>
                <a:latin typeface="Times New Roman" panose="02020603050405020304" pitchFamily="18" charset="0"/>
                <a:ea typeface="新細明體" panose="02020500000000000000" pitchFamily="18" charset="-120"/>
              </a:defRPr>
            </a:lvl4pPr>
            <a:lvl5pPr marL="2057400" indent="-228600" defTabSz="990600">
              <a:defRPr sz="2400">
                <a:solidFill>
                  <a:schemeClr val="tx1"/>
                </a:solidFill>
                <a:latin typeface="Times New Roman" panose="02020603050405020304" pitchFamily="18" charset="0"/>
                <a:ea typeface="新細明體" panose="02020500000000000000" pitchFamily="18" charset="-12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eaLnBrk="1" hangingPunct="1"/>
            <a:fld id="{2CFF97BB-A7CD-48EA-8B2E-6C296E681324}" type="slidenum">
              <a:rPr kumimoji="1" lang="zh-TW" altLang="en-US" sz="1300"/>
              <a:pPr algn="r" eaLnBrk="1" hangingPunct="1"/>
              <a:t>47</a:t>
            </a:fld>
            <a:endParaRPr kumimoji="1" lang="en-US" altLang="zh-TW" sz="1300"/>
          </a:p>
        </p:txBody>
      </p:sp>
    </p:spTree>
    <p:extLst>
      <p:ext uri="{BB962C8B-B14F-4D97-AF65-F5344CB8AC3E}">
        <p14:creationId xmlns:p14="http://schemas.microsoft.com/office/powerpoint/2010/main" val="32476053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E7E841B-DEBB-4071-82AB-010233613450}" type="slidenum">
              <a:rPr lang="zh-TW" altLang="en-US"/>
              <a:pPr/>
              <a:t>48</a:t>
            </a:fld>
            <a:endParaRPr lang="zh-TW" altLang="zh-TW"/>
          </a:p>
        </p:txBody>
      </p:sp>
      <p:sp>
        <p:nvSpPr>
          <p:cNvPr id="943106" name="投影片圖像版面配置區 1"/>
          <p:cNvSpPr>
            <a:spLocks noGrp="1" noRot="1" noChangeAspect="1" noTextEdit="1"/>
          </p:cNvSpPr>
          <p:nvPr>
            <p:ph type="sldImg"/>
          </p:nvPr>
        </p:nvSpPr>
        <p:spPr>
          <a:ln/>
          <a:extLst>
            <a:ext uri="{909E8E84-426E-40DD-AFC4-6F175D3DCCD1}">
              <a14:hiddenFill xmlns:a14="http://schemas.microsoft.com/office/drawing/2010/main">
                <a:noFill/>
              </a14:hiddenFill>
            </a:ext>
          </a:extLst>
        </p:spPr>
      </p:sp>
      <p:sp>
        <p:nvSpPr>
          <p:cNvPr id="943107" name="備忘稿版面配置區 2"/>
          <p:cNvSpPr>
            <a:spLocks noGrp="1"/>
          </p:cNvSpPr>
          <p:nvPr>
            <p:ph type="body" idx="1"/>
          </p:nvPr>
        </p:nvSpPr>
        <p:spPr/>
        <p:txBody>
          <a:bodyPr/>
          <a:lstStyle/>
          <a:p>
            <a:pPr>
              <a:spcBef>
                <a:spcPct val="0"/>
              </a:spcBef>
            </a:pPr>
            <a:r>
              <a:rPr lang="zh-TW" altLang="en-US" dirty="0">
                <a:solidFill>
                  <a:srgbClr val="0070C0"/>
                </a:solidFill>
              </a:rPr>
              <a:t>範例程式碼需要與上一頁一起看</a:t>
            </a:r>
            <a:endParaRPr lang="en-US" altLang="zh-TW" dirty="0">
              <a:solidFill>
                <a:srgbClr val="0070C0"/>
              </a:solidFill>
            </a:endParaRPr>
          </a:p>
          <a:p>
            <a:pPr>
              <a:spcBef>
                <a:spcPct val="0"/>
              </a:spcBef>
            </a:pPr>
            <a:r>
              <a:rPr lang="en-US" altLang="zh-TW" dirty="0">
                <a:solidFill>
                  <a:srgbClr val="0070C0"/>
                </a:solidFill>
              </a:rPr>
              <a:t>MSP430x22xx, MSP430x23x0: XT2 is not present</a:t>
            </a:r>
          </a:p>
          <a:p>
            <a:pPr>
              <a:spcBef>
                <a:spcPct val="0"/>
              </a:spcBef>
            </a:pPr>
            <a:r>
              <a:rPr lang="en-US" altLang="zh-TW" dirty="0">
                <a:solidFill>
                  <a:srgbClr val="0070C0"/>
                </a:solidFill>
              </a:rPr>
              <a:t>(1) </a:t>
            </a:r>
            <a:r>
              <a:rPr lang="en-US" altLang="zh-TW" dirty="0"/>
              <a:t>This bit is reserved in the MSP430AFE2xx devices.</a:t>
            </a:r>
          </a:p>
          <a:p>
            <a:pPr>
              <a:spcBef>
                <a:spcPct val="0"/>
              </a:spcBef>
            </a:pPr>
            <a:r>
              <a:rPr lang="en-US" altLang="zh-TW" dirty="0"/>
              <a:t>(2) Does not apply to MSP430x2xx, MSP430x21xx, or MSP430x22xx devices.</a:t>
            </a:r>
            <a:endParaRPr lang="zh-TW" altLang="en-US" dirty="0"/>
          </a:p>
        </p:txBody>
      </p:sp>
      <p:sp>
        <p:nvSpPr>
          <p:cNvPr id="943108" name="投影片編號版面配置區 3"/>
          <p:cNvSpPr txBox="1">
            <a:spLocks noGrp="1"/>
          </p:cNvSpPr>
          <p:nvPr/>
        </p:nvSpPr>
        <p:spPr bwMode="auto">
          <a:xfrm>
            <a:off x="5800725" y="6745288"/>
            <a:ext cx="44338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0" tIns="49520" rIns="99040" bIns="49520" anchor="b"/>
          <a:lstStyle>
            <a:lvl1pPr defTabSz="990600">
              <a:defRPr sz="2400">
                <a:solidFill>
                  <a:schemeClr val="tx1"/>
                </a:solidFill>
                <a:latin typeface="Times New Roman" panose="02020603050405020304" pitchFamily="18" charset="0"/>
                <a:ea typeface="新細明體" panose="02020500000000000000" pitchFamily="18" charset="-120"/>
              </a:defRPr>
            </a:lvl1pPr>
            <a:lvl2pPr marL="742950" indent="-285750" defTabSz="990600">
              <a:defRPr sz="2400">
                <a:solidFill>
                  <a:schemeClr val="tx1"/>
                </a:solidFill>
                <a:latin typeface="Times New Roman" panose="02020603050405020304" pitchFamily="18" charset="0"/>
                <a:ea typeface="新細明體" panose="02020500000000000000" pitchFamily="18" charset="-120"/>
              </a:defRPr>
            </a:lvl2pPr>
            <a:lvl3pPr marL="1143000" indent="-228600" defTabSz="990600">
              <a:defRPr sz="2400">
                <a:solidFill>
                  <a:schemeClr val="tx1"/>
                </a:solidFill>
                <a:latin typeface="Times New Roman" panose="02020603050405020304" pitchFamily="18" charset="0"/>
                <a:ea typeface="新細明體" panose="02020500000000000000" pitchFamily="18" charset="-120"/>
              </a:defRPr>
            </a:lvl3pPr>
            <a:lvl4pPr marL="1600200" indent="-228600" defTabSz="990600">
              <a:defRPr sz="2400">
                <a:solidFill>
                  <a:schemeClr val="tx1"/>
                </a:solidFill>
                <a:latin typeface="Times New Roman" panose="02020603050405020304" pitchFamily="18" charset="0"/>
                <a:ea typeface="新細明體" panose="02020500000000000000" pitchFamily="18" charset="-120"/>
              </a:defRPr>
            </a:lvl4pPr>
            <a:lvl5pPr marL="2057400" indent="-228600" defTabSz="990600">
              <a:defRPr sz="2400">
                <a:solidFill>
                  <a:schemeClr val="tx1"/>
                </a:solidFill>
                <a:latin typeface="Times New Roman" panose="02020603050405020304" pitchFamily="18" charset="0"/>
                <a:ea typeface="新細明體" panose="02020500000000000000" pitchFamily="18" charset="-12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eaLnBrk="1" hangingPunct="1"/>
            <a:fld id="{080DDEC1-BCFB-4606-A8B5-2B5BC8E8387D}" type="slidenum">
              <a:rPr kumimoji="1" lang="zh-TW" altLang="en-US" sz="1300"/>
              <a:pPr algn="r" eaLnBrk="1" hangingPunct="1"/>
              <a:t>48</a:t>
            </a:fld>
            <a:endParaRPr kumimoji="1" lang="en-US" altLang="zh-TW" sz="1300"/>
          </a:p>
        </p:txBody>
      </p:sp>
    </p:spTree>
    <p:extLst>
      <p:ext uri="{BB962C8B-B14F-4D97-AF65-F5344CB8AC3E}">
        <p14:creationId xmlns:p14="http://schemas.microsoft.com/office/powerpoint/2010/main" val="2077802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sz="1200" b="0" i="0" u="none" strike="noStrike" kern="1200" baseline="0" dirty="0">
                <a:solidFill>
                  <a:schemeClr val="tx1"/>
                </a:solidFill>
                <a:latin typeface="Times New Roman" panose="02020603050405020304" pitchFamily="18" charset="0"/>
                <a:ea typeface="新細明體" panose="02020500000000000000" pitchFamily="18" charset="-120"/>
                <a:cs typeface="+mn-cs"/>
              </a:rPr>
              <a:t>A timer is really no more than a counter and has no direct concept of time. It is the programmer’s job to establish a relation</a:t>
            </a:r>
          </a:p>
          <a:p>
            <a:r>
              <a:rPr kumimoji="1" lang="en-US" altLang="zh-TW" sz="1200" b="0" i="0" u="none" strike="noStrike" kern="1200" baseline="0" dirty="0">
                <a:solidFill>
                  <a:schemeClr val="tx1"/>
                </a:solidFill>
                <a:latin typeface="Times New Roman" panose="02020603050405020304" pitchFamily="18" charset="0"/>
                <a:ea typeface="新細明體" panose="02020500000000000000" pitchFamily="18" charset="-120"/>
                <a:cs typeface="+mn-cs"/>
              </a:rPr>
              <a:t>between the value in the counter and real time. This depends essentially on the frequency of the clock for the timer.</a:t>
            </a:r>
            <a:endParaRPr lang="zh-TW" altLang="en-US" dirty="0"/>
          </a:p>
        </p:txBody>
      </p:sp>
      <p:sp>
        <p:nvSpPr>
          <p:cNvPr id="4" name="投影片編號版面配置區 3"/>
          <p:cNvSpPr>
            <a:spLocks noGrp="1"/>
          </p:cNvSpPr>
          <p:nvPr>
            <p:ph type="sldNum" sz="quarter" idx="10"/>
          </p:nvPr>
        </p:nvSpPr>
        <p:spPr/>
        <p:txBody>
          <a:bodyPr/>
          <a:lstStyle/>
          <a:p>
            <a:fld id="{B9CD987E-F49D-41F0-8708-86B5D525514B}" type="slidenum">
              <a:rPr lang="zh-TW" altLang="en-US" smtClean="0"/>
              <a:pPr/>
              <a:t>5</a:t>
            </a:fld>
            <a:endParaRPr lang="zh-TW" altLang="zh-TW"/>
          </a:p>
        </p:txBody>
      </p:sp>
    </p:spTree>
    <p:extLst>
      <p:ext uri="{BB962C8B-B14F-4D97-AF65-F5344CB8AC3E}">
        <p14:creationId xmlns:p14="http://schemas.microsoft.com/office/powerpoint/2010/main" val="264000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MSP430G2553 has two </a:t>
            </a:r>
            <a:r>
              <a:rPr kumimoji="1" lang="en-US" altLang="zh-TW" sz="1200" b="0" i="1" kern="1200" dirty="0">
                <a:solidFill>
                  <a:schemeClr val="tx1"/>
                </a:solidFill>
                <a:effectLst/>
                <a:latin typeface="Times New Roman" panose="02020603050405020304" pitchFamily="18" charset="0"/>
                <a:ea typeface="新細明體" panose="02020500000000000000" pitchFamily="18" charset="-120"/>
                <a:cs typeface="+mn-cs"/>
              </a:rPr>
              <a:t>instances</a:t>
            </a:r>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 of </a:t>
            </a:r>
            <a:r>
              <a:rPr kumimoji="1" lang="en-US" altLang="zh-TW" sz="1200" b="0" i="0" kern="1200" dirty="0" err="1">
                <a:solidFill>
                  <a:schemeClr val="tx1"/>
                </a:solidFill>
                <a:effectLst/>
                <a:latin typeface="Times New Roman" panose="02020603050405020304" pitchFamily="18" charset="0"/>
                <a:ea typeface="新細明體" panose="02020500000000000000" pitchFamily="18" charset="-120"/>
                <a:cs typeface="+mn-cs"/>
              </a:rPr>
              <a:t>Timer_A</a:t>
            </a:r>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 (i.e. </a:t>
            </a:r>
            <a:r>
              <a:rPr kumimoji="1" lang="en-US" altLang="zh-TW" sz="1200" b="0" i="0" kern="1200" dirty="0" err="1">
                <a:solidFill>
                  <a:schemeClr val="tx1"/>
                </a:solidFill>
                <a:effectLst/>
                <a:latin typeface="Times New Roman" panose="02020603050405020304" pitchFamily="18" charset="0"/>
                <a:ea typeface="新細明體" panose="02020500000000000000" pitchFamily="18" charset="-120"/>
                <a:cs typeface="+mn-cs"/>
              </a:rPr>
              <a:t>Timer_A</a:t>
            </a:r>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 is not actually a single timer, but two timers – 0 and 1): </a:t>
            </a:r>
            <a:r>
              <a:rPr kumimoji="1" lang="en-US" altLang="zh-TW" sz="1200" b="0" i="1" kern="1200" dirty="0">
                <a:solidFill>
                  <a:schemeClr val="tx1"/>
                </a:solidFill>
                <a:effectLst/>
                <a:latin typeface="Times New Roman" panose="02020603050405020304" pitchFamily="18" charset="0"/>
                <a:ea typeface="新細明體" panose="02020500000000000000" pitchFamily="18" charset="-120"/>
                <a:cs typeface="+mn-cs"/>
              </a:rPr>
              <a:t>Timer0_A3</a:t>
            </a:r>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 and</a:t>
            </a:r>
            <a:r>
              <a:rPr kumimoji="1" lang="en-US" altLang="zh-TW" sz="1200" b="0" i="1" kern="1200" dirty="0">
                <a:solidFill>
                  <a:schemeClr val="tx1"/>
                </a:solidFill>
                <a:effectLst/>
                <a:latin typeface="Times New Roman" panose="02020603050405020304" pitchFamily="18" charset="0"/>
                <a:ea typeface="新細明體" panose="02020500000000000000" pitchFamily="18" charset="-120"/>
                <a:cs typeface="+mn-cs"/>
              </a:rPr>
              <a:t>Timer1_A3</a:t>
            </a:r>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 Why the “3” on the end? That refers to the number of interrupts that each timer can trigger (these are called capture/compare registers).</a:t>
            </a:r>
            <a:endParaRPr lang="zh-TW" altLang="en-US" dirty="0"/>
          </a:p>
        </p:txBody>
      </p:sp>
      <p:sp>
        <p:nvSpPr>
          <p:cNvPr id="4" name="投影片編號版面配置區 3"/>
          <p:cNvSpPr>
            <a:spLocks noGrp="1"/>
          </p:cNvSpPr>
          <p:nvPr>
            <p:ph type="sldNum" sz="quarter" idx="10"/>
          </p:nvPr>
        </p:nvSpPr>
        <p:spPr/>
        <p:txBody>
          <a:bodyPr/>
          <a:lstStyle/>
          <a:p>
            <a:fld id="{B9CD987E-F49D-41F0-8708-86B5D525514B}" type="slidenum">
              <a:rPr lang="zh-TW" altLang="en-US" smtClean="0"/>
              <a:pPr/>
              <a:t>6</a:t>
            </a:fld>
            <a:endParaRPr lang="zh-TW" altLang="zh-TW"/>
          </a:p>
        </p:txBody>
      </p:sp>
    </p:spTree>
    <p:extLst>
      <p:ext uri="{BB962C8B-B14F-4D97-AF65-F5344CB8AC3E}">
        <p14:creationId xmlns:p14="http://schemas.microsoft.com/office/powerpoint/2010/main" val="553579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0284DAA8-757D-441D-8368-942697A7CEB9}" type="slidenum">
              <a:rPr lang="zh-TW" altLang="en-US"/>
              <a:pPr/>
              <a:t>10</a:t>
            </a:fld>
            <a:endParaRPr lang="zh-TW" altLang="zh-TW"/>
          </a:p>
        </p:txBody>
      </p:sp>
      <p:sp>
        <p:nvSpPr>
          <p:cNvPr id="916482" name="Rectangle 7"/>
          <p:cNvSpPr txBox="1">
            <a:spLocks noGrp="1" noChangeArrowheads="1"/>
          </p:cNvSpPr>
          <p:nvPr/>
        </p:nvSpPr>
        <p:spPr bwMode="auto">
          <a:xfrm>
            <a:off x="5800725" y="6745288"/>
            <a:ext cx="44338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0" tIns="49520" rIns="99040" bIns="49520" anchor="b"/>
          <a:lstStyle>
            <a:lvl1pPr defTabSz="990600">
              <a:defRPr sz="2400">
                <a:solidFill>
                  <a:schemeClr val="tx1"/>
                </a:solidFill>
                <a:latin typeface="Times New Roman" panose="02020603050405020304" pitchFamily="18" charset="0"/>
                <a:ea typeface="新細明體" panose="02020500000000000000" pitchFamily="18" charset="-120"/>
              </a:defRPr>
            </a:lvl1pPr>
            <a:lvl2pPr marL="742950" indent="-285750" defTabSz="990600">
              <a:defRPr sz="2400">
                <a:solidFill>
                  <a:schemeClr val="tx1"/>
                </a:solidFill>
                <a:latin typeface="Times New Roman" panose="02020603050405020304" pitchFamily="18" charset="0"/>
                <a:ea typeface="新細明體" panose="02020500000000000000" pitchFamily="18" charset="-120"/>
              </a:defRPr>
            </a:lvl2pPr>
            <a:lvl3pPr marL="1143000" indent="-228600" defTabSz="990600">
              <a:defRPr sz="2400">
                <a:solidFill>
                  <a:schemeClr val="tx1"/>
                </a:solidFill>
                <a:latin typeface="Times New Roman" panose="02020603050405020304" pitchFamily="18" charset="0"/>
                <a:ea typeface="新細明體" panose="02020500000000000000" pitchFamily="18" charset="-120"/>
              </a:defRPr>
            </a:lvl3pPr>
            <a:lvl4pPr marL="1600200" indent="-228600" defTabSz="990600">
              <a:defRPr sz="2400">
                <a:solidFill>
                  <a:schemeClr val="tx1"/>
                </a:solidFill>
                <a:latin typeface="Times New Roman" panose="02020603050405020304" pitchFamily="18" charset="0"/>
                <a:ea typeface="新細明體" panose="02020500000000000000" pitchFamily="18" charset="-120"/>
              </a:defRPr>
            </a:lvl4pPr>
            <a:lvl5pPr marL="2057400" indent="-228600" defTabSz="990600">
              <a:defRPr sz="2400">
                <a:solidFill>
                  <a:schemeClr val="tx1"/>
                </a:solidFill>
                <a:latin typeface="Times New Roman" panose="02020603050405020304" pitchFamily="18" charset="0"/>
                <a:ea typeface="新細明體" panose="02020500000000000000" pitchFamily="18" charset="-12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eaLnBrk="1" hangingPunct="1"/>
            <a:fld id="{A1BCAC08-1A23-468E-BD54-174B2A2EB585}" type="slidenum">
              <a:rPr kumimoji="1" lang="zh-TW" altLang="en-US" sz="1300"/>
              <a:pPr algn="r" eaLnBrk="1" hangingPunct="1"/>
              <a:t>10</a:t>
            </a:fld>
            <a:endParaRPr kumimoji="1" lang="zh-TW" altLang="zh-TW" sz="1300"/>
          </a:p>
        </p:txBody>
      </p:sp>
      <p:sp>
        <p:nvSpPr>
          <p:cNvPr id="916483" name="投影片圖像版面配置區 1"/>
          <p:cNvSpPr>
            <a:spLocks noGrp="1" noRot="1" noChangeAspect="1" noTextEdit="1"/>
          </p:cNvSpPr>
          <p:nvPr>
            <p:ph type="sldImg"/>
          </p:nvPr>
        </p:nvSpPr>
        <p:spPr>
          <a:ln/>
        </p:spPr>
      </p:sp>
      <p:sp>
        <p:nvSpPr>
          <p:cNvPr id="916484"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The Timers are 16-bit timers. We can count up to 16 bits – i.e. 2^16, or 65,535 (in hex, this is 0xFFFF). If we run using a clock frequency of 12kHz (the default for the ACLK), it means the counter can count up to 5.46 seconds (65,535 divided by 12,000). If we were to run the timer off the SMCLK at a 1MHz frequency, we can only count up to 0.05 seconds (or 50 </a:t>
            </a:r>
            <a:r>
              <a:rPr kumimoji="1" lang="en-US" altLang="zh-TW" sz="1200" b="0" i="0" kern="1200" dirty="0" err="1">
                <a:solidFill>
                  <a:schemeClr val="tx1"/>
                </a:solidFill>
                <a:effectLst/>
                <a:latin typeface="Times New Roman" panose="02020603050405020304" pitchFamily="18" charset="0"/>
                <a:ea typeface="新細明體" panose="02020500000000000000" pitchFamily="18" charset="-120"/>
                <a:cs typeface="+mn-cs"/>
              </a:rPr>
              <a:t>ms</a:t>
            </a:r>
            <a:r>
              <a:rPr kumimoji="1" lang="en-US" altLang="zh-TW" sz="1200" b="0" i="0" kern="1200" dirty="0">
                <a:solidFill>
                  <a:schemeClr val="tx1"/>
                </a:solidFill>
                <a:effectLst/>
                <a:latin typeface="Times New Roman" panose="02020603050405020304" pitchFamily="18" charset="0"/>
                <a:ea typeface="新細明體" panose="02020500000000000000" pitchFamily="18" charset="-120"/>
                <a:cs typeface="+mn-cs"/>
              </a:rPr>
              <a:t>) – not that useful.</a:t>
            </a:r>
            <a:endParaRPr lang="zh-TW" altLang="en-US" dirty="0"/>
          </a:p>
        </p:txBody>
      </p:sp>
      <p:sp>
        <p:nvSpPr>
          <p:cNvPr id="916485" name="投影片編號版面配置區 3"/>
          <p:cNvSpPr txBox="1">
            <a:spLocks noGrp="1"/>
          </p:cNvSpPr>
          <p:nvPr/>
        </p:nvSpPr>
        <p:spPr bwMode="auto">
          <a:xfrm>
            <a:off x="5800725" y="6745288"/>
            <a:ext cx="44338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0" tIns="49520" rIns="99040" bIns="49520" anchor="b"/>
          <a:lstStyle>
            <a:lvl1pPr defTabSz="990600">
              <a:defRPr sz="2400">
                <a:solidFill>
                  <a:schemeClr val="tx1"/>
                </a:solidFill>
                <a:latin typeface="Times New Roman" panose="02020603050405020304" pitchFamily="18" charset="0"/>
                <a:ea typeface="新細明體" panose="02020500000000000000" pitchFamily="18" charset="-120"/>
              </a:defRPr>
            </a:lvl1pPr>
            <a:lvl2pPr marL="742950" indent="-285750" defTabSz="990600">
              <a:defRPr sz="2400">
                <a:solidFill>
                  <a:schemeClr val="tx1"/>
                </a:solidFill>
                <a:latin typeface="Times New Roman" panose="02020603050405020304" pitchFamily="18" charset="0"/>
                <a:ea typeface="新細明體" panose="02020500000000000000" pitchFamily="18" charset="-120"/>
              </a:defRPr>
            </a:lvl2pPr>
            <a:lvl3pPr marL="1143000" indent="-228600" defTabSz="990600">
              <a:defRPr sz="2400">
                <a:solidFill>
                  <a:schemeClr val="tx1"/>
                </a:solidFill>
                <a:latin typeface="Times New Roman" panose="02020603050405020304" pitchFamily="18" charset="0"/>
                <a:ea typeface="新細明體" panose="02020500000000000000" pitchFamily="18" charset="-120"/>
              </a:defRPr>
            </a:lvl3pPr>
            <a:lvl4pPr marL="1600200" indent="-228600" defTabSz="990600">
              <a:defRPr sz="2400">
                <a:solidFill>
                  <a:schemeClr val="tx1"/>
                </a:solidFill>
                <a:latin typeface="Times New Roman" panose="02020603050405020304" pitchFamily="18" charset="0"/>
                <a:ea typeface="新細明體" panose="02020500000000000000" pitchFamily="18" charset="-120"/>
              </a:defRPr>
            </a:lvl4pPr>
            <a:lvl5pPr marL="2057400" indent="-228600" defTabSz="990600">
              <a:defRPr sz="2400">
                <a:solidFill>
                  <a:schemeClr val="tx1"/>
                </a:solidFill>
                <a:latin typeface="Times New Roman" panose="02020603050405020304" pitchFamily="18" charset="0"/>
                <a:ea typeface="新細明體" panose="02020500000000000000" pitchFamily="18" charset="-12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eaLnBrk="1" hangingPunct="1"/>
            <a:fld id="{2EFA2762-BE6E-41EB-9954-9BA885314917}" type="slidenum">
              <a:rPr kumimoji="1" lang="zh-TW" altLang="en-US" sz="1300"/>
              <a:pPr algn="r" eaLnBrk="1" hangingPunct="1"/>
              <a:t>10</a:t>
            </a:fld>
            <a:endParaRPr kumimoji="1" lang="en-US" altLang="zh-TW" sz="1300"/>
          </a:p>
        </p:txBody>
      </p:sp>
    </p:spTree>
    <p:extLst>
      <p:ext uri="{BB962C8B-B14F-4D97-AF65-F5344CB8AC3E}">
        <p14:creationId xmlns:p14="http://schemas.microsoft.com/office/powerpoint/2010/main" val="3164863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0284DAA8-757D-441D-8368-942697A7CEB9}" type="slidenum">
              <a:rPr lang="zh-TW" altLang="en-US"/>
              <a:pPr/>
              <a:t>11</a:t>
            </a:fld>
            <a:endParaRPr lang="zh-TW" altLang="zh-TW"/>
          </a:p>
        </p:txBody>
      </p:sp>
      <p:sp>
        <p:nvSpPr>
          <p:cNvPr id="916482" name="Rectangle 7"/>
          <p:cNvSpPr txBox="1">
            <a:spLocks noGrp="1" noChangeArrowheads="1"/>
          </p:cNvSpPr>
          <p:nvPr/>
        </p:nvSpPr>
        <p:spPr bwMode="auto">
          <a:xfrm>
            <a:off x="5800725" y="6745288"/>
            <a:ext cx="44338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0" tIns="49520" rIns="99040" bIns="49520" anchor="b"/>
          <a:lstStyle>
            <a:lvl1pPr defTabSz="990600">
              <a:defRPr sz="2400">
                <a:solidFill>
                  <a:schemeClr val="tx1"/>
                </a:solidFill>
                <a:latin typeface="Times New Roman" panose="02020603050405020304" pitchFamily="18" charset="0"/>
                <a:ea typeface="新細明體" panose="02020500000000000000" pitchFamily="18" charset="-120"/>
              </a:defRPr>
            </a:lvl1pPr>
            <a:lvl2pPr marL="742950" indent="-285750" defTabSz="990600">
              <a:defRPr sz="2400">
                <a:solidFill>
                  <a:schemeClr val="tx1"/>
                </a:solidFill>
                <a:latin typeface="Times New Roman" panose="02020603050405020304" pitchFamily="18" charset="0"/>
                <a:ea typeface="新細明體" panose="02020500000000000000" pitchFamily="18" charset="-120"/>
              </a:defRPr>
            </a:lvl2pPr>
            <a:lvl3pPr marL="1143000" indent="-228600" defTabSz="990600">
              <a:defRPr sz="2400">
                <a:solidFill>
                  <a:schemeClr val="tx1"/>
                </a:solidFill>
                <a:latin typeface="Times New Roman" panose="02020603050405020304" pitchFamily="18" charset="0"/>
                <a:ea typeface="新細明體" panose="02020500000000000000" pitchFamily="18" charset="-120"/>
              </a:defRPr>
            </a:lvl3pPr>
            <a:lvl4pPr marL="1600200" indent="-228600" defTabSz="990600">
              <a:defRPr sz="2400">
                <a:solidFill>
                  <a:schemeClr val="tx1"/>
                </a:solidFill>
                <a:latin typeface="Times New Roman" panose="02020603050405020304" pitchFamily="18" charset="0"/>
                <a:ea typeface="新細明體" panose="02020500000000000000" pitchFamily="18" charset="-120"/>
              </a:defRPr>
            </a:lvl4pPr>
            <a:lvl5pPr marL="2057400" indent="-228600" defTabSz="990600">
              <a:defRPr sz="2400">
                <a:solidFill>
                  <a:schemeClr val="tx1"/>
                </a:solidFill>
                <a:latin typeface="Times New Roman" panose="02020603050405020304" pitchFamily="18" charset="0"/>
                <a:ea typeface="新細明體" panose="02020500000000000000" pitchFamily="18" charset="-12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eaLnBrk="1" hangingPunct="1"/>
            <a:fld id="{A1BCAC08-1A23-468E-BD54-174B2A2EB585}" type="slidenum">
              <a:rPr kumimoji="1" lang="zh-TW" altLang="en-US" sz="1300"/>
              <a:pPr algn="r" eaLnBrk="1" hangingPunct="1"/>
              <a:t>11</a:t>
            </a:fld>
            <a:endParaRPr kumimoji="1" lang="zh-TW" altLang="zh-TW" sz="1300"/>
          </a:p>
        </p:txBody>
      </p:sp>
      <p:sp>
        <p:nvSpPr>
          <p:cNvPr id="916483" name="投影片圖像版面配置區 1"/>
          <p:cNvSpPr>
            <a:spLocks noGrp="1" noRot="1" noChangeAspect="1" noTextEdit="1"/>
          </p:cNvSpPr>
          <p:nvPr>
            <p:ph type="sldImg"/>
          </p:nvPr>
        </p:nvSpPr>
        <p:spPr>
          <a:ln/>
        </p:spPr>
      </p:sp>
      <p:sp>
        <p:nvSpPr>
          <p:cNvPr id="916484"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endParaRPr lang="zh-TW" altLang="en-US" dirty="0"/>
          </a:p>
        </p:txBody>
      </p:sp>
      <p:sp>
        <p:nvSpPr>
          <p:cNvPr id="916485" name="投影片編號版面配置區 3"/>
          <p:cNvSpPr txBox="1">
            <a:spLocks noGrp="1"/>
          </p:cNvSpPr>
          <p:nvPr/>
        </p:nvSpPr>
        <p:spPr bwMode="auto">
          <a:xfrm>
            <a:off x="5800725" y="6745288"/>
            <a:ext cx="44338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0" tIns="49520" rIns="99040" bIns="49520" anchor="b"/>
          <a:lstStyle>
            <a:lvl1pPr defTabSz="990600">
              <a:defRPr sz="2400">
                <a:solidFill>
                  <a:schemeClr val="tx1"/>
                </a:solidFill>
                <a:latin typeface="Times New Roman" panose="02020603050405020304" pitchFamily="18" charset="0"/>
                <a:ea typeface="新細明體" panose="02020500000000000000" pitchFamily="18" charset="-120"/>
              </a:defRPr>
            </a:lvl1pPr>
            <a:lvl2pPr marL="742950" indent="-285750" defTabSz="990600">
              <a:defRPr sz="2400">
                <a:solidFill>
                  <a:schemeClr val="tx1"/>
                </a:solidFill>
                <a:latin typeface="Times New Roman" panose="02020603050405020304" pitchFamily="18" charset="0"/>
                <a:ea typeface="新細明體" panose="02020500000000000000" pitchFamily="18" charset="-120"/>
              </a:defRPr>
            </a:lvl2pPr>
            <a:lvl3pPr marL="1143000" indent="-228600" defTabSz="990600">
              <a:defRPr sz="2400">
                <a:solidFill>
                  <a:schemeClr val="tx1"/>
                </a:solidFill>
                <a:latin typeface="Times New Roman" panose="02020603050405020304" pitchFamily="18" charset="0"/>
                <a:ea typeface="新細明體" panose="02020500000000000000" pitchFamily="18" charset="-120"/>
              </a:defRPr>
            </a:lvl3pPr>
            <a:lvl4pPr marL="1600200" indent="-228600" defTabSz="990600">
              <a:defRPr sz="2400">
                <a:solidFill>
                  <a:schemeClr val="tx1"/>
                </a:solidFill>
                <a:latin typeface="Times New Roman" panose="02020603050405020304" pitchFamily="18" charset="0"/>
                <a:ea typeface="新細明體" panose="02020500000000000000" pitchFamily="18" charset="-120"/>
              </a:defRPr>
            </a:lvl4pPr>
            <a:lvl5pPr marL="2057400" indent="-228600" defTabSz="990600">
              <a:defRPr sz="2400">
                <a:solidFill>
                  <a:schemeClr val="tx1"/>
                </a:solidFill>
                <a:latin typeface="Times New Roman" panose="02020603050405020304" pitchFamily="18" charset="0"/>
                <a:ea typeface="新細明體" panose="02020500000000000000" pitchFamily="18" charset="-12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eaLnBrk="1" hangingPunct="1"/>
            <a:fld id="{2EFA2762-BE6E-41EB-9954-9BA885314917}" type="slidenum">
              <a:rPr kumimoji="1" lang="zh-TW" altLang="en-US" sz="1300"/>
              <a:pPr algn="r" eaLnBrk="1" hangingPunct="1"/>
              <a:t>11</a:t>
            </a:fld>
            <a:endParaRPr kumimoji="1" lang="en-US" altLang="zh-TW" sz="1300"/>
          </a:p>
        </p:txBody>
      </p:sp>
    </p:spTree>
    <p:extLst>
      <p:ext uri="{BB962C8B-B14F-4D97-AF65-F5344CB8AC3E}">
        <p14:creationId xmlns:p14="http://schemas.microsoft.com/office/powerpoint/2010/main" val="2485975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kumimoji="1" lang="en-US" altLang="zh-TW" sz="1800" kern="1200" dirty="0">
                <a:solidFill>
                  <a:schemeClr val="tx1"/>
                </a:solidFill>
                <a:latin typeface="Times New Roman" panose="02020603050405020304" pitchFamily="18" charset="0"/>
                <a:ea typeface="新細明體" panose="02020500000000000000" pitchFamily="18" charset="-120"/>
                <a:cs typeface="+mn-cs"/>
              </a:rPr>
              <a:t> TA0R (0170h) /TA1R (0190h), TA0CCR0 (0172h) /TA1CCR0 (0192h), TA0CTL (0160h) /TA1CTL (0180h)</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TW" sz="1800" dirty="0">
                <a:solidFill>
                  <a:srgbClr val="FF0000"/>
                </a:solidFill>
              </a:rPr>
              <a:t>3</a:t>
            </a:r>
            <a:r>
              <a:rPr lang="en-US" altLang="zh-TW" sz="1800" dirty="0"/>
              <a:t> capture/compare registers: TA0CCR0 (0172h), TA0CCR1</a:t>
            </a:r>
            <a:r>
              <a:rPr lang="en-US" altLang="zh-TW" sz="1800" baseline="0" dirty="0"/>
              <a:t> (0174h), TA0CCR2 (0176h)</a:t>
            </a:r>
            <a:endParaRPr kumimoji="1" lang="zh-TW" altLang="en-US" sz="1800" kern="1200" dirty="0">
              <a:solidFill>
                <a:schemeClr val="tx1"/>
              </a:solidFill>
              <a:latin typeface="Times New Roman" panose="02020603050405020304" pitchFamily="18" charset="0"/>
              <a:ea typeface="新細明體" panose="02020500000000000000" pitchFamily="18" charset="-120"/>
              <a:cs typeface="+mn-cs"/>
            </a:endParaRPr>
          </a:p>
          <a:p>
            <a:endParaRPr lang="zh-TW" altLang="en-US" dirty="0"/>
          </a:p>
        </p:txBody>
      </p:sp>
      <p:sp>
        <p:nvSpPr>
          <p:cNvPr id="4" name="投影片編號版面配置區 3"/>
          <p:cNvSpPr>
            <a:spLocks noGrp="1"/>
          </p:cNvSpPr>
          <p:nvPr>
            <p:ph type="sldNum" sz="quarter" idx="10"/>
          </p:nvPr>
        </p:nvSpPr>
        <p:spPr/>
        <p:txBody>
          <a:bodyPr/>
          <a:lstStyle/>
          <a:p>
            <a:fld id="{B9CD987E-F49D-41F0-8708-86B5D525514B}" type="slidenum">
              <a:rPr lang="zh-TW" altLang="en-US" smtClean="0"/>
              <a:pPr/>
              <a:t>12</a:t>
            </a:fld>
            <a:endParaRPr lang="zh-TW" altLang="zh-TW"/>
          </a:p>
        </p:txBody>
      </p:sp>
    </p:spTree>
    <p:extLst>
      <p:ext uri="{BB962C8B-B14F-4D97-AF65-F5344CB8AC3E}">
        <p14:creationId xmlns:p14="http://schemas.microsoft.com/office/powerpoint/2010/main" val="2840572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t>Two or three identical capture/compare blocks, </a:t>
            </a:r>
            <a:r>
              <a:rPr lang="en-US" altLang="zh-TW" dirty="0" err="1"/>
              <a:t>TACCRx</a:t>
            </a:r>
            <a:r>
              <a:rPr lang="en-US" altLang="zh-TW" dirty="0"/>
              <a:t>, are present in </a:t>
            </a:r>
            <a:r>
              <a:rPr lang="en-US" altLang="zh-TW" dirty="0" err="1"/>
              <a:t>Timer_A</a:t>
            </a:r>
            <a:endParaRPr lang="en-US" altLang="zh-TW" dirty="0"/>
          </a:p>
          <a:p>
            <a:r>
              <a:rPr kumimoji="1" lang="en-US" altLang="zh-TW" sz="1200" b="0" i="0" u="none" strike="noStrike" kern="1200" baseline="0" dirty="0">
                <a:solidFill>
                  <a:schemeClr val="tx1"/>
                </a:solidFill>
                <a:latin typeface="Times New Roman" panose="02020603050405020304" pitchFamily="18" charset="0"/>
                <a:ea typeface="新細明體" panose="02020500000000000000" pitchFamily="18" charset="-120"/>
                <a:cs typeface="+mn-cs"/>
              </a:rPr>
              <a:t>Capture/compare channel 0 is special in two ways. Its register TA0CCR0 is taken over for the modulus value in Up and Up/Down</a:t>
            </a:r>
          </a:p>
          <a:p>
            <a:r>
              <a:rPr kumimoji="1" lang="en-US" altLang="zh-TW" sz="1200" b="0" i="0" u="none" strike="noStrike" kern="1200" baseline="0" dirty="0">
                <a:solidFill>
                  <a:schemeClr val="tx1"/>
                </a:solidFill>
                <a:latin typeface="Times New Roman" panose="02020603050405020304" pitchFamily="18" charset="0"/>
                <a:ea typeface="新細明體" panose="02020500000000000000" pitchFamily="18" charset="-120"/>
                <a:cs typeface="+mn-cs"/>
              </a:rPr>
              <a:t>modes, so that it is no longer available for its usual functions. It also has its own interrupt vector with a higher priority than the other interrupts from </a:t>
            </a:r>
            <a:r>
              <a:rPr kumimoji="1" lang="en-US" altLang="zh-TW" sz="1200" b="0" i="0" u="none" strike="noStrike" kern="1200" baseline="0" dirty="0" err="1">
                <a:solidFill>
                  <a:schemeClr val="tx1"/>
                </a:solidFill>
                <a:latin typeface="Times New Roman" panose="02020603050405020304" pitchFamily="18" charset="0"/>
                <a:ea typeface="新細明體" panose="02020500000000000000" pitchFamily="18" charset="-120"/>
                <a:cs typeface="+mn-cs"/>
              </a:rPr>
              <a:t>Timer_A</a:t>
            </a:r>
            <a:r>
              <a:rPr kumimoji="1" lang="en-US" altLang="zh-TW" sz="1200" b="0" i="0" u="none" strike="noStrike" kern="1200" baseline="0" dirty="0">
                <a:solidFill>
                  <a:schemeClr val="tx1"/>
                </a:solidFill>
                <a:latin typeface="Times New Roman" panose="02020603050405020304" pitchFamily="18" charset="0"/>
                <a:ea typeface="新細明體" panose="02020500000000000000" pitchFamily="18" charset="-120"/>
                <a:cs typeface="+mn-cs"/>
              </a:rPr>
              <a:t>, which all share a common vector. Therefore channel 0 should be chosen for the most urgent tasks if it</a:t>
            </a:r>
          </a:p>
          <a:p>
            <a:r>
              <a:rPr kumimoji="1" lang="en-US" altLang="zh-TW" sz="1200" b="0" i="0" u="none" strike="noStrike" kern="1200" baseline="0" dirty="0">
                <a:solidFill>
                  <a:schemeClr val="tx1"/>
                </a:solidFill>
                <a:latin typeface="Times New Roman" panose="02020603050405020304" pitchFamily="18" charset="0"/>
                <a:ea typeface="新細明體" panose="02020500000000000000" pitchFamily="18" charset="-120"/>
                <a:cs typeface="+mn-cs"/>
              </a:rPr>
              <a:t>is free.</a:t>
            </a:r>
            <a:endParaRPr lang="zh-TW" altLang="en-US" dirty="0"/>
          </a:p>
        </p:txBody>
      </p:sp>
      <p:sp>
        <p:nvSpPr>
          <p:cNvPr id="4" name="投影片編號版面配置區 3"/>
          <p:cNvSpPr>
            <a:spLocks noGrp="1"/>
          </p:cNvSpPr>
          <p:nvPr>
            <p:ph type="sldNum" sz="quarter" idx="10"/>
          </p:nvPr>
        </p:nvSpPr>
        <p:spPr/>
        <p:txBody>
          <a:bodyPr/>
          <a:lstStyle/>
          <a:p>
            <a:fld id="{B9CD987E-F49D-41F0-8708-86B5D525514B}" type="slidenum">
              <a:rPr lang="zh-TW" altLang="en-US" smtClean="0"/>
              <a:pPr/>
              <a:t>22</a:t>
            </a:fld>
            <a:endParaRPr lang="zh-TW" altLang="zh-TW"/>
          </a:p>
        </p:txBody>
      </p:sp>
    </p:spTree>
    <p:extLst>
      <p:ext uri="{BB962C8B-B14F-4D97-AF65-F5344CB8AC3E}">
        <p14:creationId xmlns:p14="http://schemas.microsoft.com/office/powerpoint/2010/main" val="1233192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eaLnBrk="1" hangingPunct="1"/>
            <a:r>
              <a:rPr lang="en-US" altLang="zh-TW" dirty="0"/>
              <a:t>The capture mode is selected when CAP = 1.</a:t>
            </a:r>
          </a:p>
          <a:p>
            <a:pPr eaLnBrk="1" hangingPunct="1"/>
            <a:r>
              <a:rPr lang="en-US" altLang="zh-TW" dirty="0"/>
              <a:t>If a capture occurs:</a:t>
            </a:r>
          </a:p>
          <a:p>
            <a:pPr eaLnBrk="1" hangingPunct="1"/>
            <a:r>
              <a:rPr lang="en-US" altLang="zh-TW" dirty="0"/>
              <a:t>• The timer value is copied into the TA0CCRx register</a:t>
            </a:r>
          </a:p>
          <a:p>
            <a:pPr eaLnBrk="1" hangingPunct="1"/>
            <a:r>
              <a:rPr lang="en-US" altLang="zh-TW" dirty="0"/>
              <a:t>• The interrupt flag CCIFG is set</a:t>
            </a:r>
          </a:p>
          <a:p>
            <a:pPr eaLnBrk="1" hangingPunct="1"/>
            <a:r>
              <a:rPr lang="en-US" altLang="zh-TW" dirty="0"/>
              <a:t>The compare mode is selected when CAP = 0.</a:t>
            </a:r>
          </a:p>
          <a:p>
            <a:pPr eaLnBrk="1" hangingPunct="1"/>
            <a:r>
              <a:rPr lang="en-US" altLang="zh-TW" dirty="0"/>
              <a:t>The compare mode is used to generate PWM output signals or interrupts at specific time intervals. When TAR </a:t>
            </a:r>
            <a:r>
              <a:rPr lang="en-US" altLang="zh-TW" i="1" dirty="0"/>
              <a:t>counts </a:t>
            </a:r>
            <a:r>
              <a:rPr lang="en-US" altLang="zh-TW" dirty="0"/>
              <a:t>to the value in a </a:t>
            </a:r>
            <a:r>
              <a:rPr lang="en-US" altLang="zh-TW" dirty="0" err="1"/>
              <a:t>TACCRx</a:t>
            </a:r>
            <a:r>
              <a:rPr lang="en-US" altLang="zh-TW" dirty="0"/>
              <a:t>:</a:t>
            </a:r>
          </a:p>
          <a:p>
            <a:pPr eaLnBrk="1" hangingPunct="1"/>
            <a:r>
              <a:rPr lang="en-US" altLang="zh-TW" dirty="0"/>
              <a:t>• Interrupt flag CCIFG is set</a:t>
            </a:r>
          </a:p>
          <a:p>
            <a:pPr eaLnBrk="1" hangingPunct="1"/>
            <a:r>
              <a:rPr lang="en-US" altLang="zh-TW" dirty="0"/>
              <a:t>• Internal signal </a:t>
            </a:r>
            <a:r>
              <a:rPr lang="en-US" altLang="zh-TW" dirty="0" err="1"/>
              <a:t>EQUx</a:t>
            </a:r>
            <a:r>
              <a:rPr lang="en-US" altLang="zh-TW" dirty="0"/>
              <a:t> = 1</a:t>
            </a:r>
          </a:p>
          <a:p>
            <a:pPr eaLnBrk="1" hangingPunct="1"/>
            <a:r>
              <a:rPr lang="en-US" altLang="zh-TW" dirty="0"/>
              <a:t>• </a:t>
            </a:r>
            <a:r>
              <a:rPr lang="en-US" altLang="zh-TW" dirty="0" err="1"/>
              <a:t>EQUx</a:t>
            </a:r>
            <a:r>
              <a:rPr lang="en-US" altLang="zh-TW" dirty="0"/>
              <a:t> affects the output according to the output mode</a:t>
            </a:r>
          </a:p>
          <a:p>
            <a:pPr eaLnBrk="1" hangingPunct="1"/>
            <a:r>
              <a:rPr lang="en-US" altLang="zh-TW" dirty="0"/>
              <a:t>• The input signal CCI is latched into SCCI</a:t>
            </a:r>
            <a:endParaRPr lang="zh-TW" altLang="en-US" dirty="0"/>
          </a:p>
        </p:txBody>
      </p:sp>
      <p:sp>
        <p:nvSpPr>
          <p:cNvPr id="4" name="投影片編號版面配置區 3"/>
          <p:cNvSpPr>
            <a:spLocks noGrp="1"/>
          </p:cNvSpPr>
          <p:nvPr>
            <p:ph type="sldNum" sz="quarter" idx="10"/>
          </p:nvPr>
        </p:nvSpPr>
        <p:spPr/>
        <p:txBody>
          <a:bodyPr/>
          <a:lstStyle/>
          <a:p>
            <a:fld id="{B9CD987E-F49D-41F0-8708-86B5D525514B}" type="slidenum">
              <a:rPr lang="zh-TW" altLang="en-US" smtClean="0"/>
              <a:pPr/>
              <a:t>23</a:t>
            </a:fld>
            <a:endParaRPr lang="zh-TW" altLang="zh-TW"/>
          </a:p>
        </p:txBody>
      </p:sp>
    </p:spTree>
    <p:extLst>
      <p:ext uri="{BB962C8B-B14F-4D97-AF65-F5344CB8AC3E}">
        <p14:creationId xmlns:p14="http://schemas.microsoft.com/office/powerpoint/2010/main" val="2232104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847095F1-2698-4380-9E97-CE6A42EB9841}" type="slidenum">
              <a:rPr lang="zh-TW" altLang="en-US"/>
              <a:pPr/>
              <a:t>30</a:t>
            </a:fld>
            <a:endParaRPr lang="zh-TW" altLang="zh-TW"/>
          </a:p>
        </p:txBody>
      </p:sp>
      <p:sp>
        <p:nvSpPr>
          <p:cNvPr id="921602" name="Rectangle 7"/>
          <p:cNvSpPr txBox="1">
            <a:spLocks noGrp="1" noChangeArrowheads="1"/>
          </p:cNvSpPr>
          <p:nvPr/>
        </p:nvSpPr>
        <p:spPr bwMode="auto">
          <a:xfrm>
            <a:off x="5800725" y="6745288"/>
            <a:ext cx="44338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0" tIns="49520" rIns="99040" bIns="49520" anchor="b"/>
          <a:lstStyle>
            <a:lvl1pPr defTabSz="990600">
              <a:defRPr sz="2400">
                <a:solidFill>
                  <a:schemeClr val="tx1"/>
                </a:solidFill>
                <a:latin typeface="Times New Roman" panose="02020603050405020304" pitchFamily="18" charset="0"/>
                <a:ea typeface="新細明體" panose="02020500000000000000" pitchFamily="18" charset="-120"/>
              </a:defRPr>
            </a:lvl1pPr>
            <a:lvl2pPr marL="742950" indent="-285750" defTabSz="990600">
              <a:defRPr sz="2400">
                <a:solidFill>
                  <a:schemeClr val="tx1"/>
                </a:solidFill>
                <a:latin typeface="Times New Roman" panose="02020603050405020304" pitchFamily="18" charset="0"/>
                <a:ea typeface="新細明體" panose="02020500000000000000" pitchFamily="18" charset="-120"/>
              </a:defRPr>
            </a:lvl2pPr>
            <a:lvl3pPr marL="1143000" indent="-228600" defTabSz="990600">
              <a:defRPr sz="2400">
                <a:solidFill>
                  <a:schemeClr val="tx1"/>
                </a:solidFill>
                <a:latin typeface="Times New Roman" panose="02020603050405020304" pitchFamily="18" charset="0"/>
                <a:ea typeface="新細明體" panose="02020500000000000000" pitchFamily="18" charset="-120"/>
              </a:defRPr>
            </a:lvl3pPr>
            <a:lvl4pPr marL="1600200" indent="-228600" defTabSz="990600">
              <a:defRPr sz="2400">
                <a:solidFill>
                  <a:schemeClr val="tx1"/>
                </a:solidFill>
                <a:latin typeface="Times New Roman" panose="02020603050405020304" pitchFamily="18" charset="0"/>
                <a:ea typeface="新細明體" panose="02020500000000000000" pitchFamily="18" charset="-120"/>
              </a:defRPr>
            </a:lvl4pPr>
            <a:lvl5pPr marL="2057400" indent="-228600" defTabSz="990600">
              <a:defRPr sz="2400">
                <a:solidFill>
                  <a:schemeClr val="tx1"/>
                </a:solidFill>
                <a:latin typeface="Times New Roman" panose="02020603050405020304" pitchFamily="18" charset="0"/>
                <a:ea typeface="新細明體" panose="02020500000000000000" pitchFamily="18" charset="-12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eaLnBrk="1" hangingPunct="1"/>
            <a:fld id="{707ADFFA-10AC-4FD3-B49C-8FA890777416}" type="slidenum">
              <a:rPr kumimoji="1" lang="zh-TW" altLang="en-US" sz="1300"/>
              <a:pPr algn="r" eaLnBrk="1" hangingPunct="1"/>
              <a:t>30</a:t>
            </a:fld>
            <a:endParaRPr kumimoji="1" lang="zh-TW" altLang="zh-TW" sz="1300"/>
          </a:p>
        </p:txBody>
      </p:sp>
      <p:sp>
        <p:nvSpPr>
          <p:cNvPr id="921603" name="投影片圖像版面配置區 1"/>
          <p:cNvSpPr>
            <a:spLocks noGrp="1" noRot="1" noChangeAspect="1" noTextEdit="1"/>
          </p:cNvSpPr>
          <p:nvPr>
            <p:ph type="sldImg"/>
          </p:nvPr>
        </p:nvSpPr>
        <p:spPr>
          <a:ln/>
        </p:spPr>
      </p:sp>
      <p:sp>
        <p:nvSpPr>
          <p:cNvPr id="921604" name="備忘稿版面配置區 2"/>
          <p:cNvSpPr>
            <a:spLocks noGrp="1"/>
          </p:cNvSpPr>
          <p:nvPr>
            <p:ph type="body" idx="1"/>
          </p:nvPr>
        </p:nvSpPr>
        <p:spPr/>
        <p:txBody>
          <a:bodyPr/>
          <a:lstStyle/>
          <a:p>
            <a:endParaRPr lang="zh-TW" altLang="en-US" dirty="0"/>
          </a:p>
        </p:txBody>
      </p:sp>
      <p:sp>
        <p:nvSpPr>
          <p:cNvPr id="921605" name="投影片編號版面配置區 3"/>
          <p:cNvSpPr txBox="1">
            <a:spLocks noGrp="1"/>
          </p:cNvSpPr>
          <p:nvPr/>
        </p:nvSpPr>
        <p:spPr bwMode="auto">
          <a:xfrm>
            <a:off x="5800725" y="6745288"/>
            <a:ext cx="44338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0" tIns="49520" rIns="99040" bIns="49520" anchor="b"/>
          <a:lstStyle>
            <a:lvl1pPr defTabSz="990600">
              <a:defRPr sz="2400">
                <a:solidFill>
                  <a:schemeClr val="tx1"/>
                </a:solidFill>
                <a:latin typeface="Times New Roman" panose="02020603050405020304" pitchFamily="18" charset="0"/>
                <a:ea typeface="新細明體" panose="02020500000000000000" pitchFamily="18" charset="-120"/>
              </a:defRPr>
            </a:lvl1pPr>
            <a:lvl2pPr marL="742950" indent="-285750" defTabSz="990600">
              <a:defRPr sz="2400">
                <a:solidFill>
                  <a:schemeClr val="tx1"/>
                </a:solidFill>
                <a:latin typeface="Times New Roman" panose="02020603050405020304" pitchFamily="18" charset="0"/>
                <a:ea typeface="新細明體" panose="02020500000000000000" pitchFamily="18" charset="-120"/>
              </a:defRPr>
            </a:lvl2pPr>
            <a:lvl3pPr marL="1143000" indent="-228600" defTabSz="990600">
              <a:defRPr sz="2400">
                <a:solidFill>
                  <a:schemeClr val="tx1"/>
                </a:solidFill>
                <a:latin typeface="Times New Roman" panose="02020603050405020304" pitchFamily="18" charset="0"/>
                <a:ea typeface="新細明體" panose="02020500000000000000" pitchFamily="18" charset="-120"/>
              </a:defRPr>
            </a:lvl3pPr>
            <a:lvl4pPr marL="1600200" indent="-228600" defTabSz="990600">
              <a:defRPr sz="2400">
                <a:solidFill>
                  <a:schemeClr val="tx1"/>
                </a:solidFill>
                <a:latin typeface="Times New Roman" panose="02020603050405020304" pitchFamily="18" charset="0"/>
                <a:ea typeface="新細明體" panose="02020500000000000000" pitchFamily="18" charset="-120"/>
              </a:defRPr>
            </a:lvl4pPr>
            <a:lvl5pPr marL="2057400" indent="-228600" defTabSz="990600">
              <a:defRPr sz="2400">
                <a:solidFill>
                  <a:schemeClr val="tx1"/>
                </a:solidFill>
                <a:latin typeface="Times New Roman" panose="02020603050405020304" pitchFamily="18" charset="0"/>
                <a:ea typeface="新細明體" panose="02020500000000000000" pitchFamily="18" charset="-12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eaLnBrk="1" hangingPunct="1"/>
            <a:fld id="{12A799FF-D5EF-44AD-9F74-1897DD9237A1}" type="slidenum">
              <a:rPr kumimoji="1" lang="zh-TW" altLang="en-US" sz="1300"/>
              <a:pPr algn="r" eaLnBrk="1" hangingPunct="1"/>
              <a:t>30</a:t>
            </a:fld>
            <a:endParaRPr kumimoji="1" lang="en-US" altLang="zh-TW" sz="1300"/>
          </a:p>
        </p:txBody>
      </p:sp>
    </p:spTree>
    <p:extLst>
      <p:ext uri="{BB962C8B-B14F-4D97-AF65-F5344CB8AC3E}">
        <p14:creationId xmlns:p14="http://schemas.microsoft.com/office/powerpoint/2010/main" val="5973143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10"/>
          <p:cNvSpPr>
            <a:spLocks noChangeArrowheads="1"/>
          </p:cNvSpPr>
          <p:nvPr userDrawn="1"/>
        </p:nvSpPr>
        <p:spPr bwMode="auto">
          <a:xfrm>
            <a:off x="0" y="6138863"/>
            <a:ext cx="9144000" cy="719137"/>
          </a:xfrm>
          <a:prstGeom prst="rect">
            <a:avLst/>
          </a:prstGeom>
          <a:solidFill>
            <a:srgbClr val="7F1084"/>
          </a:solidFill>
          <a:ln>
            <a:noFill/>
          </a:ln>
          <a:effectLst/>
          <a:extLst/>
        </p:spPr>
        <p:txBody>
          <a:bodyPr wrap="none" anchor="ctr"/>
          <a:lstStyle/>
          <a:p>
            <a:pPr>
              <a:defRPr/>
            </a:pPr>
            <a:endParaRPr lang="zh-TW" altLang="en-US">
              <a:latin typeface="Calibri" pitchFamily="34" charset="0"/>
            </a:endParaRPr>
          </a:p>
        </p:txBody>
      </p:sp>
      <p:pic>
        <p:nvPicPr>
          <p:cNvPr id="5" name="Picture 11" descr="清大LOGO(鳥)"/>
          <p:cNvPicPr>
            <a:picLocks noChangeAspect="1" noChangeArrowheads="1"/>
          </p:cNvPicPr>
          <p:nvPr userDrawn="1"/>
        </p:nvPicPr>
        <p:blipFill>
          <a:blip r:embed="rId2" cstate="screen">
            <a:lum bright="70000" contrast="-70000"/>
            <a:extLst>
              <a:ext uri="{28A0092B-C50C-407E-A947-70E740481C1C}">
                <a14:useLocalDpi xmlns:a14="http://schemas.microsoft.com/office/drawing/2010/main"/>
              </a:ext>
            </a:extLst>
          </a:blip>
          <a:srcRect/>
          <a:stretch>
            <a:fillRect/>
          </a:stretch>
        </p:blipFill>
        <p:spPr bwMode="auto">
          <a:xfrm>
            <a:off x="0" y="30163"/>
            <a:ext cx="1619250" cy="806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14" descr="清大書法字 "/>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755650" y="6210300"/>
            <a:ext cx="2087563" cy="323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15"/>
          <p:cNvSpPr txBox="1">
            <a:spLocks noChangeArrowheads="1"/>
          </p:cNvSpPr>
          <p:nvPr userDrawn="1"/>
        </p:nvSpPr>
        <p:spPr bwMode="auto">
          <a:xfrm>
            <a:off x="682625" y="6553200"/>
            <a:ext cx="2520950" cy="304800"/>
          </a:xfrm>
          <a:prstGeom prst="rect">
            <a:avLst/>
          </a:prstGeom>
          <a:noFill/>
          <a:ln w="15875">
            <a:noFill/>
            <a:miter lim="800000"/>
            <a:headEnd/>
            <a:tailEnd/>
          </a:ln>
          <a:effectLst>
            <a:prstShdw prst="shdw18" dist="17961" dir="13500000">
              <a:schemeClr val="accent1">
                <a:gamma/>
                <a:shade val="60000"/>
                <a:invGamma/>
              </a:schemeClr>
            </a:prstShdw>
          </a:effectLst>
        </p:spPr>
        <p:txBody>
          <a:bodyPr wrap="none">
            <a:spAutoFit/>
          </a:bodyPr>
          <a:lstStyle/>
          <a:p>
            <a:pPr>
              <a:defRPr/>
            </a:pPr>
            <a:r>
              <a:rPr lang="en-US" altLang="zh-TW" sz="1400">
                <a:solidFill>
                  <a:schemeClr val="bg1"/>
                </a:solidFill>
                <a:latin typeface="Arial" pitchFamily="34" charset="0"/>
              </a:rPr>
              <a:t>National Tsing Hua University</a:t>
            </a:r>
          </a:p>
        </p:txBody>
      </p:sp>
      <p:pic>
        <p:nvPicPr>
          <p:cNvPr id="8" name="Picture 13" descr="清大LOGO(圓)"/>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0" y="6181725"/>
            <a:ext cx="684213"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4" name="Rectangle 2"/>
          <p:cNvSpPr>
            <a:spLocks noGrp="1" noChangeArrowheads="1"/>
          </p:cNvSpPr>
          <p:nvPr>
            <p:ph type="ctrTitle"/>
          </p:nvPr>
        </p:nvSpPr>
        <p:spPr>
          <a:xfrm>
            <a:off x="611188" y="692150"/>
            <a:ext cx="8010525" cy="2382838"/>
          </a:xfrm>
        </p:spPr>
        <p:txBody>
          <a:bodyPr/>
          <a:lstStyle>
            <a:lvl1pPr algn="ctr">
              <a:lnSpc>
                <a:spcPct val="100000"/>
              </a:lnSpc>
              <a:defRPr sz="4400"/>
            </a:lvl1pPr>
          </a:lstStyle>
          <a:p>
            <a:pPr lvl="0"/>
            <a:r>
              <a:rPr lang="en-US" altLang="zh-TW" noProof="0"/>
              <a:t>Click to edit Master title style</a:t>
            </a:r>
          </a:p>
        </p:txBody>
      </p:sp>
      <p:sp>
        <p:nvSpPr>
          <p:cNvPr id="3075" name="Rectangle 3"/>
          <p:cNvSpPr>
            <a:spLocks noGrp="1" noChangeArrowheads="1"/>
          </p:cNvSpPr>
          <p:nvPr>
            <p:ph type="subTitle" idx="1"/>
          </p:nvPr>
        </p:nvSpPr>
        <p:spPr>
          <a:xfrm>
            <a:off x="755650" y="3716338"/>
            <a:ext cx="7778750" cy="1584325"/>
          </a:xfrm>
        </p:spPr>
        <p:txBody>
          <a:bodyPr/>
          <a:lstStyle>
            <a:lvl1pPr marL="0" indent="0" algn="ctr">
              <a:spcBef>
                <a:spcPct val="15000"/>
              </a:spcBef>
              <a:buFontTx/>
              <a:buNone/>
              <a:defRPr sz="3200"/>
            </a:lvl1pPr>
          </a:lstStyle>
          <a:p>
            <a:pPr lvl="0"/>
            <a:r>
              <a:rPr lang="en-US" altLang="zh-TW" noProof="0"/>
              <a:t>Click to edit Master subtitle style</a:t>
            </a:r>
          </a:p>
        </p:txBody>
      </p:sp>
      <p:sp>
        <p:nvSpPr>
          <p:cNvPr id="9" name="Rectangle 4"/>
          <p:cNvSpPr>
            <a:spLocks noGrp="1" noChangeArrowheads="1"/>
          </p:cNvSpPr>
          <p:nvPr>
            <p:ph type="dt" sz="half" idx="10"/>
          </p:nvPr>
        </p:nvSpPr>
        <p:spPr bwMode="auto">
          <a:xfrm>
            <a:off x="711200" y="6229350"/>
            <a:ext cx="1930400" cy="514350"/>
          </a:xfrm>
          <a:prstGeom prst="rect">
            <a:avLst/>
          </a:prstGeom>
          <a:extLst/>
        </p:spPr>
        <p:txBody>
          <a:bodyPr vert="horz" wrap="square" lIns="91440" tIns="45720" rIns="91440" bIns="45720" numCol="1" anchor="b" anchorCtr="0" compatLnSpc="1">
            <a:prstTxWarp prst="textNoShape">
              <a:avLst/>
            </a:prstTxWarp>
          </a:bodyPr>
          <a:lstStyle>
            <a:lvl1pPr eaLnBrk="0" hangingPunct="0">
              <a:spcBef>
                <a:spcPct val="50000"/>
              </a:spcBef>
              <a:defRPr kumimoji="0" sz="1400">
                <a:solidFill>
                  <a:srgbClr val="5E574E"/>
                </a:solidFill>
                <a:latin typeface="Arial" panose="020B0604020202020204" pitchFamily="34" charset="0"/>
              </a:defRPr>
            </a:lvl1pPr>
          </a:lstStyle>
          <a:p>
            <a:endParaRPr lang="zh-TW" altLang="zh-TW"/>
          </a:p>
        </p:txBody>
      </p:sp>
      <p:sp>
        <p:nvSpPr>
          <p:cNvPr id="10" name="Rectangle 5"/>
          <p:cNvSpPr>
            <a:spLocks noGrp="1" noChangeArrowheads="1"/>
          </p:cNvSpPr>
          <p:nvPr>
            <p:ph type="ftr" sz="quarter" idx="11"/>
          </p:nvPr>
        </p:nvSpPr>
        <p:spPr>
          <a:xfrm>
            <a:off x="3149600" y="6229350"/>
            <a:ext cx="2844800" cy="514350"/>
          </a:xfrm>
        </p:spPr>
        <p:txBody>
          <a:bodyPr/>
          <a:lstStyle>
            <a:lvl1pPr>
              <a:defRPr>
                <a:solidFill>
                  <a:srgbClr val="5E574E"/>
                </a:solidFill>
              </a:defRPr>
            </a:lvl1pPr>
          </a:lstStyle>
          <a:p>
            <a:endParaRPr lang="zh-TW" altLang="zh-TW"/>
          </a:p>
        </p:txBody>
      </p:sp>
      <p:sp>
        <p:nvSpPr>
          <p:cNvPr id="11" name="Rectangle 6"/>
          <p:cNvSpPr>
            <a:spLocks noGrp="1" noChangeArrowheads="1"/>
          </p:cNvSpPr>
          <p:nvPr>
            <p:ph type="sldNum" sz="quarter" idx="12"/>
          </p:nvPr>
        </p:nvSpPr>
        <p:spPr>
          <a:xfrm>
            <a:off x="6604000" y="6229350"/>
            <a:ext cx="1828800" cy="514350"/>
          </a:xfrm>
        </p:spPr>
        <p:txBody>
          <a:bodyPr/>
          <a:lstStyle>
            <a:lvl1pPr>
              <a:defRPr/>
            </a:lvl1pPr>
          </a:lstStyle>
          <a:p>
            <a:fld id="{ADA494F0-93F2-4833-8642-70EAF76E9F3E}" type="slidenum">
              <a:rPr lang="zh-TW" altLang="en-US"/>
              <a:pPr/>
              <a:t>‹#›</a:t>
            </a:fld>
            <a:endParaRPr lang="zh-TW" altLang="zh-TW"/>
          </a:p>
        </p:txBody>
      </p:sp>
    </p:spTree>
    <p:extLst>
      <p:ext uri="{BB962C8B-B14F-4D97-AF65-F5344CB8AC3E}">
        <p14:creationId xmlns:p14="http://schemas.microsoft.com/office/powerpoint/2010/main" val="790881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5"/>
          <p:cNvSpPr>
            <a:spLocks noGrp="1" noChangeArrowheads="1"/>
          </p:cNvSpPr>
          <p:nvPr>
            <p:ph type="ftr" sz="quarter" idx="10"/>
          </p:nvPr>
        </p:nvSpPr>
        <p:spPr>
          <a:ln/>
        </p:spPr>
        <p:txBody>
          <a:bodyPr/>
          <a:lstStyle>
            <a:lvl1pPr>
              <a:defRPr/>
            </a:lvl1pPr>
          </a:lstStyle>
          <a:p>
            <a:endParaRPr lang="en-US" altLang="zh-TW"/>
          </a:p>
        </p:txBody>
      </p:sp>
      <p:sp>
        <p:nvSpPr>
          <p:cNvPr id="5" name="Rectangle 6"/>
          <p:cNvSpPr>
            <a:spLocks noGrp="1" noChangeArrowheads="1"/>
          </p:cNvSpPr>
          <p:nvPr>
            <p:ph type="sldNum" sz="quarter" idx="11"/>
          </p:nvPr>
        </p:nvSpPr>
        <p:spPr>
          <a:ln/>
        </p:spPr>
        <p:txBody>
          <a:bodyPr/>
          <a:lstStyle>
            <a:lvl1pPr>
              <a:defRPr/>
            </a:lvl1pPr>
          </a:lstStyle>
          <a:p>
            <a:fld id="{2EF23B9D-1627-428B-9DE5-1BBC89274CF2}" type="slidenum">
              <a:rPr lang="zh-TW" altLang="en-US"/>
              <a:pPr/>
              <a:t>‹#›</a:t>
            </a:fld>
            <a:endParaRPr lang="zh-TW" altLang="zh-TW"/>
          </a:p>
        </p:txBody>
      </p:sp>
    </p:spTree>
    <p:extLst>
      <p:ext uri="{BB962C8B-B14F-4D97-AF65-F5344CB8AC3E}">
        <p14:creationId xmlns:p14="http://schemas.microsoft.com/office/powerpoint/2010/main" val="960954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59550" y="228600"/>
            <a:ext cx="2051050" cy="58642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06400" y="228600"/>
            <a:ext cx="6000750" cy="58642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5"/>
          <p:cNvSpPr>
            <a:spLocks noGrp="1" noChangeArrowheads="1"/>
          </p:cNvSpPr>
          <p:nvPr>
            <p:ph type="ftr" sz="quarter" idx="10"/>
          </p:nvPr>
        </p:nvSpPr>
        <p:spPr>
          <a:ln/>
        </p:spPr>
        <p:txBody>
          <a:bodyPr/>
          <a:lstStyle>
            <a:lvl1pPr>
              <a:defRPr/>
            </a:lvl1pPr>
          </a:lstStyle>
          <a:p>
            <a:endParaRPr lang="en-US" altLang="zh-TW"/>
          </a:p>
        </p:txBody>
      </p:sp>
      <p:sp>
        <p:nvSpPr>
          <p:cNvPr id="5" name="Rectangle 6"/>
          <p:cNvSpPr>
            <a:spLocks noGrp="1" noChangeArrowheads="1"/>
          </p:cNvSpPr>
          <p:nvPr>
            <p:ph type="sldNum" sz="quarter" idx="11"/>
          </p:nvPr>
        </p:nvSpPr>
        <p:spPr>
          <a:ln/>
        </p:spPr>
        <p:txBody>
          <a:bodyPr/>
          <a:lstStyle>
            <a:lvl1pPr>
              <a:defRPr/>
            </a:lvl1pPr>
          </a:lstStyle>
          <a:p>
            <a:fld id="{FFD4166B-52E3-401C-8D9E-3D7DDDD0DC22}" type="slidenum">
              <a:rPr lang="zh-TW" altLang="en-US"/>
              <a:pPr/>
              <a:t>‹#›</a:t>
            </a:fld>
            <a:endParaRPr lang="zh-TW" altLang="zh-TW"/>
          </a:p>
        </p:txBody>
      </p:sp>
    </p:spTree>
    <p:extLst>
      <p:ext uri="{BB962C8B-B14F-4D97-AF65-F5344CB8AC3E}">
        <p14:creationId xmlns:p14="http://schemas.microsoft.com/office/powerpoint/2010/main" val="2501603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標題，文字及美工圖案">
    <p:spTree>
      <p:nvGrpSpPr>
        <p:cNvPr id="1" name=""/>
        <p:cNvGrpSpPr/>
        <p:nvPr/>
      </p:nvGrpSpPr>
      <p:grpSpPr>
        <a:xfrm>
          <a:off x="0" y="0"/>
          <a:ext cx="0" cy="0"/>
          <a:chOff x="0" y="0"/>
          <a:chExt cx="0" cy="0"/>
        </a:xfrm>
      </p:grpSpPr>
      <p:sp>
        <p:nvSpPr>
          <p:cNvPr id="2" name="標題 1"/>
          <p:cNvSpPr>
            <a:spLocks noGrp="1"/>
          </p:cNvSpPr>
          <p:nvPr>
            <p:ph type="title"/>
          </p:nvPr>
        </p:nvSpPr>
        <p:spPr>
          <a:xfrm>
            <a:off x="885825" y="381000"/>
            <a:ext cx="7953375" cy="962025"/>
          </a:xfrm>
        </p:spPr>
        <p:txBody>
          <a:bodyPr/>
          <a:lstStyle/>
          <a:p>
            <a:r>
              <a:rPr lang="zh-TW" altLang="en-US"/>
              <a:t>按一下以編輯母片標題樣式</a:t>
            </a:r>
          </a:p>
        </p:txBody>
      </p:sp>
      <p:sp>
        <p:nvSpPr>
          <p:cNvPr id="3" name="文字版面配置區 2"/>
          <p:cNvSpPr>
            <a:spLocks noGrp="1"/>
          </p:cNvSpPr>
          <p:nvPr>
            <p:ph type="body" sz="half" idx="1"/>
          </p:nvPr>
        </p:nvSpPr>
        <p:spPr>
          <a:xfrm>
            <a:off x="893763" y="1638300"/>
            <a:ext cx="3892550" cy="462915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線上圖像版面配置區 3"/>
          <p:cNvSpPr>
            <a:spLocks noGrp="1"/>
          </p:cNvSpPr>
          <p:nvPr>
            <p:ph type="clipArt" sz="half" idx="2"/>
          </p:nvPr>
        </p:nvSpPr>
        <p:spPr>
          <a:xfrm>
            <a:off x="4938713" y="1638300"/>
            <a:ext cx="3892550" cy="4629150"/>
          </a:xfrm>
        </p:spPr>
        <p:txBody>
          <a:bodyPr/>
          <a:lstStyle/>
          <a:p>
            <a:pPr lvl="0"/>
            <a:endParaRPr lang="zh-TW" altLang="en-US" noProof="0"/>
          </a:p>
        </p:txBody>
      </p:sp>
      <p:sp>
        <p:nvSpPr>
          <p:cNvPr id="5" name="日期版面配置區 4"/>
          <p:cNvSpPr>
            <a:spLocks noGrp="1"/>
          </p:cNvSpPr>
          <p:nvPr>
            <p:ph type="dt" sz="half" idx="10"/>
          </p:nvPr>
        </p:nvSpPr>
        <p:spPr>
          <a:xfrm>
            <a:off x="838200" y="6400800"/>
            <a:ext cx="1905000" cy="457200"/>
          </a:xfrm>
          <a:prstGeom prst="rect">
            <a:avLst/>
          </a:prstGeom>
        </p:spPr>
        <p:txBody>
          <a:bodyPr vert="horz" wrap="square" lIns="91440" tIns="45720" rIns="91440" bIns="45720" numCol="1" anchor="t" anchorCtr="0" compatLnSpc="1">
            <a:prstTxWarp prst="textNoShape">
              <a:avLst/>
            </a:prstTxWarp>
          </a:bodyPr>
          <a:lstStyle>
            <a:lvl1pPr eaLnBrk="0" hangingPunct="0">
              <a:defRPr kumimoji="0">
                <a:ea typeface="標楷體" panose="03000509000000000000" pitchFamily="65" charset="-120"/>
              </a:defRPr>
            </a:lvl1pPr>
          </a:lstStyle>
          <a:p>
            <a:endParaRPr lang="en-US" altLang="zh-TW"/>
          </a:p>
        </p:txBody>
      </p:sp>
      <p:sp>
        <p:nvSpPr>
          <p:cNvPr id="6" name="頁尾版面配置區 5"/>
          <p:cNvSpPr>
            <a:spLocks noGrp="1"/>
          </p:cNvSpPr>
          <p:nvPr>
            <p:ph type="ftr" sz="quarter" idx="11"/>
          </p:nvPr>
        </p:nvSpPr>
        <p:spPr>
          <a:xfrm>
            <a:off x="3429000" y="6400800"/>
            <a:ext cx="2895600" cy="457200"/>
          </a:xfrm>
        </p:spPr>
        <p:txBody>
          <a:bodyPr/>
          <a:lstStyle>
            <a:lvl1pPr>
              <a:defRPr/>
            </a:lvl1pPr>
          </a:lstStyle>
          <a:p>
            <a:endParaRPr lang="en-US" altLang="zh-TW"/>
          </a:p>
        </p:txBody>
      </p:sp>
      <p:sp>
        <p:nvSpPr>
          <p:cNvPr id="7" name="投影片編號版面配置區 6"/>
          <p:cNvSpPr>
            <a:spLocks noGrp="1"/>
          </p:cNvSpPr>
          <p:nvPr>
            <p:ph type="sldNum" sz="quarter" idx="12"/>
          </p:nvPr>
        </p:nvSpPr>
        <p:spPr>
          <a:xfrm>
            <a:off x="7010400" y="6400800"/>
            <a:ext cx="1905000" cy="457200"/>
          </a:xfrm>
        </p:spPr>
        <p:txBody>
          <a:bodyPr/>
          <a:lstStyle>
            <a:lvl1pPr>
              <a:defRPr/>
            </a:lvl1pPr>
          </a:lstStyle>
          <a:p>
            <a:fld id="{EED10BB3-AF5C-43AB-A1E2-93EE963D6810}" type="slidenum">
              <a:rPr lang="zh-TW" altLang="en-US"/>
              <a:pPr/>
              <a:t>‹#›</a:t>
            </a:fld>
            <a:endParaRPr lang="en-US" altLang="zh-TW"/>
          </a:p>
        </p:txBody>
      </p:sp>
    </p:spTree>
    <p:extLst>
      <p:ext uri="{BB962C8B-B14F-4D97-AF65-F5344CB8AC3E}">
        <p14:creationId xmlns:p14="http://schemas.microsoft.com/office/powerpoint/2010/main" val="2028307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endParaRPr lang="en-AU" altLang="zh-TW"/>
          </a:p>
        </p:txBody>
      </p:sp>
    </p:spTree>
    <p:extLst>
      <p:ext uri="{BB962C8B-B14F-4D97-AF65-F5344CB8AC3E}">
        <p14:creationId xmlns:p14="http://schemas.microsoft.com/office/powerpoint/2010/main" val="403424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ClipArt Placeholder 2"/>
          <p:cNvSpPr>
            <a:spLocks noGrp="1"/>
          </p:cNvSpPr>
          <p:nvPr>
            <p:ph type="clipArt" sz="half" idx="1"/>
          </p:nvPr>
        </p:nvSpPr>
        <p:spPr>
          <a:xfrm>
            <a:off x="684213" y="1125538"/>
            <a:ext cx="4059237" cy="5111750"/>
          </a:xfrm>
        </p:spPr>
        <p:txBody>
          <a:bodyPr/>
          <a:lstStyle/>
          <a:p>
            <a:pPr lvl="0"/>
            <a:endParaRPr lang="en-US" noProof="0"/>
          </a:p>
        </p:txBody>
      </p:sp>
      <p:sp>
        <p:nvSpPr>
          <p:cNvPr id="4" name="Text Placeholder 3"/>
          <p:cNvSpPr>
            <a:spLocks noGrp="1"/>
          </p:cNvSpPr>
          <p:nvPr>
            <p:ph type="body"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ftr" sz="quarter" idx="10"/>
          </p:nvPr>
        </p:nvSpPr>
        <p:spPr>
          <a:ln/>
        </p:spPr>
        <p:txBody>
          <a:bodyPr/>
          <a:lstStyle>
            <a:lvl1pPr>
              <a:defRPr/>
            </a:lvl1pPr>
          </a:lstStyle>
          <a:p>
            <a:endParaRPr lang="en-AU" altLang="zh-TW"/>
          </a:p>
        </p:txBody>
      </p:sp>
    </p:spTree>
    <p:extLst>
      <p:ext uri="{BB962C8B-B14F-4D97-AF65-F5344CB8AC3E}">
        <p14:creationId xmlns:p14="http://schemas.microsoft.com/office/powerpoint/2010/main" val="3218353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lvl1pPr>
              <a:spcBef>
                <a:spcPts val="300"/>
              </a:spcBef>
              <a:defRPr/>
            </a:lvl1pPr>
            <a:lvl2pPr>
              <a:spcBef>
                <a:spcPts val="300"/>
              </a:spcBef>
              <a:defRPr/>
            </a:lvl2pPr>
            <a:lvl3pPr>
              <a:spcBef>
                <a:spcPts val="300"/>
              </a:spcBef>
              <a:defRPr/>
            </a:lvl3pPr>
            <a:lvl4pPr>
              <a:spcBef>
                <a:spcPts val="300"/>
              </a:spcBef>
              <a:defRPr/>
            </a:lvl4pPr>
            <a:lvl5pPr>
              <a:spcBef>
                <a:spcPts val="300"/>
              </a:spcBef>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Rectangle 5"/>
          <p:cNvSpPr>
            <a:spLocks noGrp="1" noChangeArrowheads="1"/>
          </p:cNvSpPr>
          <p:nvPr>
            <p:ph type="ftr" sz="quarter" idx="10"/>
          </p:nvPr>
        </p:nvSpPr>
        <p:spPr>
          <a:ln/>
        </p:spPr>
        <p:txBody>
          <a:bodyPr/>
          <a:lstStyle>
            <a:lvl1pPr>
              <a:defRPr/>
            </a:lvl1pPr>
          </a:lstStyle>
          <a:p>
            <a:endParaRPr lang="en-US" altLang="zh-TW"/>
          </a:p>
        </p:txBody>
      </p:sp>
      <p:sp>
        <p:nvSpPr>
          <p:cNvPr id="5" name="Rectangle 6"/>
          <p:cNvSpPr>
            <a:spLocks noGrp="1" noChangeArrowheads="1"/>
          </p:cNvSpPr>
          <p:nvPr>
            <p:ph type="sldNum" sz="quarter" idx="11"/>
          </p:nvPr>
        </p:nvSpPr>
        <p:spPr>
          <a:ln/>
        </p:spPr>
        <p:txBody>
          <a:bodyPr/>
          <a:lstStyle>
            <a:lvl1pPr>
              <a:defRPr/>
            </a:lvl1pPr>
          </a:lstStyle>
          <a:p>
            <a:fld id="{0EF8A0A4-1A2F-4B89-B3C7-02C31CE3A532}" type="slidenum">
              <a:rPr lang="zh-TW" altLang="en-US"/>
              <a:pPr/>
              <a:t>‹#›</a:t>
            </a:fld>
            <a:endParaRPr lang="zh-TW" altLang="zh-TW"/>
          </a:p>
        </p:txBody>
      </p:sp>
    </p:spTree>
    <p:extLst>
      <p:ext uri="{BB962C8B-B14F-4D97-AF65-F5344CB8AC3E}">
        <p14:creationId xmlns:p14="http://schemas.microsoft.com/office/powerpoint/2010/main" val="2138177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8"/>
            <a:ext cx="7886700" cy="2852737"/>
          </a:xfrm>
        </p:spPr>
        <p:txBody>
          <a:bodyPr/>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a:t>按一下以編輯母片文字樣式</a:t>
            </a:r>
          </a:p>
        </p:txBody>
      </p:sp>
      <p:sp>
        <p:nvSpPr>
          <p:cNvPr id="4" name="Rectangle 5"/>
          <p:cNvSpPr>
            <a:spLocks noGrp="1" noChangeArrowheads="1"/>
          </p:cNvSpPr>
          <p:nvPr>
            <p:ph type="ftr" sz="quarter" idx="10"/>
          </p:nvPr>
        </p:nvSpPr>
        <p:spPr>
          <a:ln/>
        </p:spPr>
        <p:txBody>
          <a:bodyPr/>
          <a:lstStyle>
            <a:lvl1pPr>
              <a:defRPr/>
            </a:lvl1pPr>
          </a:lstStyle>
          <a:p>
            <a:endParaRPr lang="en-US" altLang="zh-TW"/>
          </a:p>
        </p:txBody>
      </p:sp>
      <p:sp>
        <p:nvSpPr>
          <p:cNvPr id="5" name="Rectangle 6"/>
          <p:cNvSpPr>
            <a:spLocks noGrp="1" noChangeArrowheads="1"/>
          </p:cNvSpPr>
          <p:nvPr>
            <p:ph type="sldNum" sz="quarter" idx="11"/>
          </p:nvPr>
        </p:nvSpPr>
        <p:spPr>
          <a:ln/>
        </p:spPr>
        <p:txBody>
          <a:bodyPr/>
          <a:lstStyle>
            <a:lvl1pPr>
              <a:defRPr/>
            </a:lvl1pPr>
          </a:lstStyle>
          <a:p>
            <a:fld id="{C218C6F5-E875-4294-983F-0C98D29C71E2}" type="slidenum">
              <a:rPr lang="zh-TW" altLang="en-US"/>
              <a:pPr/>
              <a:t>‹#›</a:t>
            </a:fld>
            <a:endParaRPr lang="zh-TW" altLang="zh-TW"/>
          </a:p>
        </p:txBody>
      </p:sp>
    </p:spTree>
    <p:extLst>
      <p:ext uri="{BB962C8B-B14F-4D97-AF65-F5344CB8AC3E}">
        <p14:creationId xmlns:p14="http://schemas.microsoft.com/office/powerpoint/2010/main" val="888553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06400" y="1052736"/>
            <a:ext cx="4032250" cy="5040089"/>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591050" y="1052736"/>
            <a:ext cx="4157414" cy="5040089"/>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5"/>
          <p:cNvSpPr>
            <a:spLocks noGrp="1" noChangeArrowheads="1"/>
          </p:cNvSpPr>
          <p:nvPr>
            <p:ph type="ftr" sz="quarter" idx="10"/>
          </p:nvPr>
        </p:nvSpPr>
        <p:spPr>
          <a:ln/>
        </p:spPr>
        <p:txBody>
          <a:bodyPr/>
          <a:lstStyle>
            <a:lvl1pPr>
              <a:defRPr/>
            </a:lvl1pPr>
          </a:lstStyle>
          <a:p>
            <a:endParaRPr lang="en-US" altLang="zh-TW"/>
          </a:p>
        </p:txBody>
      </p:sp>
      <p:sp>
        <p:nvSpPr>
          <p:cNvPr id="6" name="Rectangle 6"/>
          <p:cNvSpPr>
            <a:spLocks noGrp="1" noChangeArrowheads="1"/>
          </p:cNvSpPr>
          <p:nvPr>
            <p:ph type="sldNum" sz="quarter" idx="11"/>
          </p:nvPr>
        </p:nvSpPr>
        <p:spPr>
          <a:ln/>
        </p:spPr>
        <p:txBody>
          <a:bodyPr/>
          <a:lstStyle>
            <a:lvl1pPr>
              <a:defRPr/>
            </a:lvl1pPr>
          </a:lstStyle>
          <a:p>
            <a:fld id="{717B092A-BDAC-4842-B150-2BA3BE831A2E}" type="slidenum">
              <a:rPr lang="zh-TW" altLang="en-US"/>
              <a:pPr/>
              <a:t>‹#›</a:t>
            </a:fld>
            <a:endParaRPr lang="zh-TW" altLang="zh-TW"/>
          </a:p>
        </p:txBody>
      </p:sp>
    </p:spTree>
    <p:extLst>
      <p:ext uri="{BB962C8B-B14F-4D97-AF65-F5344CB8AC3E}">
        <p14:creationId xmlns:p14="http://schemas.microsoft.com/office/powerpoint/2010/main" val="1911140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30238" y="365125"/>
            <a:ext cx="78867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30238" y="2505075"/>
            <a:ext cx="386873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29150" y="2505075"/>
            <a:ext cx="38877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5"/>
          <p:cNvSpPr>
            <a:spLocks noGrp="1" noChangeArrowheads="1"/>
          </p:cNvSpPr>
          <p:nvPr>
            <p:ph type="ftr" sz="quarter" idx="10"/>
          </p:nvPr>
        </p:nvSpPr>
        <p:spPr>
          <a:ln/>
        </p:spPr>
        <p:txBody>
          <a:bodyPr/>
          <a:lstStyle>
            <a:lvl1pPr>
              <a:defRPr/>
            </a:lvl1pPr>
          </a:lstStyle>
          <a:p>
            <a:endParaRPr lang="en-US" altLang="zh-TW"/>
          </a:p>
        </p:txBody>
      </p:sp>
      <p:sp>
        <p:nvSpPr>
          <p:cNvPr id="8" name="Rectangle 6"/>
          <p:cNvSpPr>
            <a:spLocks noGrp="1" noChangeArrowheads="1"/>
          </p:cNvSpPr>
          <p:nvPr>
            <p:ph type="sldNum" sz="quarter" idx="11"/>
          </p:nvPr>
        </p:nvSpPr>
        <p:spPr>
          <a:ln/>
        </p:spPr>
        <p:txBody>
          <a:bodyPr/>
          <a:lstStyle>
            <a:lvl1pPr>
              <a:defRPr/>
            </a:lvl1pPr>
          </a:lstStyle>
          <a:p>
            <a:fld id="{02F206AD-E6B4-4380-9510-9262C6BAD3AB}" type="slidenum">
              <a:rPr lang="zh-TW" altLang="en-US"/>
              <a:pPr/>
              <a:t>‹#›</a:t>
            </a:fld>
            <a:endParaRPr lang="zh-TW" altLang="zh-TW"/>
          </a:p>
        </p:txBody>
      </p:sp>
    </p:spTree>
    <p:extLst>
      <p:ext uri="{BB962C8B-B14F-4D97-AF65-F5344CB8AC3E}">
        <p14:creationId xmlns:p14="http://schemas.microsoft.com/office/powerpoint/2010/main" val="4044420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5"/>
          <p:cNvSpPr>
            <a:spLocks noGrp="1" noChangeArrowheads="1"/>
          </p:cNvSpPr>
          <p:nvPr>
            <p:ph type="ftr" sz="quarter" idx="10"/>
          </p:nvPr>
        </p:nvSpPr>
        <p:spPr>
          <a:ln/>
        </p:spPr>
        <p:txBody>
          <a:bodyPr/>
          <a:lstStyle>
            <a:lvl1pPr>
              <a:defRPr/>
            </a:lvl1pPr>
          </a:lstStyle>
          <a:p>
            <a:endParaRPr lang="en-US" altLang="zh-TW"/>
          </a:p>
        </p:txBody>
      </p:sp>
      <p:sp>
        <p:nvSpPr>
          <p:cNvPr id="4" name="Rectangle 6"/>
          <p:cNvSpPr>
            <a:spLocks noGrp="1" noChangeArrowheads="1"/>
          </p:cNvSpPr>
          <p:nvPr>
            <p:ph type="sldNum" sz="quarter" idx="11"/>
          </p:nvPr>
        </p:nvSpPr>
        <p:spPr>
          <a:ln/>
        </p:spPr>
        <p:txBody>
          <a:bodyPr/>
          <a:lstStyle>
            <a:lvl1pPr>
              <a:defRPr/>
            </a:lvl1pPr>
          </a:lstStyle>
          <a:p>
            <a:fld id="{27E26518-2301-4288-8958-BDA5B1B754F8}" type="slidenum">
              <a:rPr lang="zh-TW" altLang="en-US"/>
              <a:pPr/>
              <a:t>‹#›</a:t>
            </a:fld>
            <a:endParaRPr lang="zh-TW" altLang="zh-TW"/>
          </a:p>
        </p:txBody>
      </p:sp>
    </p:spTree>
    <p:extLst>
      <p:ext uri="{BB962C8B-B14F-4D97-AF65-F5344CB8AC3E}">
        <p14:creationId xmlns:p14="http://schemas.microsoft.com/office/powerpoint/2010/main" val="819582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endParaRPr lang="en-US" altLang="zh-TW"/>
          </a:p>
        </p:txBody>
      </p:sp>
      <p:sp>
        <p:nvSpPr>
          <p:cNvPr id="3" name="Rectangle 6"/>
          <p:cNvSpPr>
            <a:spLocks noGrp="1" noChangeArrowheads="1"/>
          </p:cNvSpPr>
          <p:nvPr>
            <p:ph type="sldNum" sz="quarter" idx="11"/>
          </p:nvPr>
        </p:nvSpPr>
        <p:spPr>
          <a:ln/>
        </p:spPr>
        <p:txBody>
          <a:bodyPr/>
          <a:lstStyle>
            <a:lvl1pPr>
              <a:defRPr/>
            </a:lvl1pPr>
          </a:lstStyle>
          <a:p>
            <a:fld id="{A28F8FC3-5E9A-4038-B5A8-66BD6BC00F38}" type="slidenum">
              <a:rPr lang="zh-TW" altLang="en-US"/>
              <a:pPr/>
              <a:t>‹#›</a:t>
            </a:fld>
            <a:endParaRPr lang="zh-TW" altLang="zh-TW"/>
          </a:p>
        </p:txBody>
      </p:sp>
    </p:spTree>
    <p:extLst>
      <p:ext uri="{BB962C8B-B14F-4D97-AF65-F5344CB8AC3E}">
        <p14:creationId xmlns:p14="http://schemas.microsoft.com/office/powerpoint/2010/main" val="3682720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a:t>按一下以編輯母片標題樣式</a:t>
            </a:r>
          </a:p>
        </p:txBody>
      </p:sp>
      <p:sp>
        <p:nvSpPr>
          <p:cNvPr id="3" name="內容版面配置區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Rectangle 5"/>
          <p:cNvSpPr>
            <a:spLocks noGrp="1" noChangeArrowheads="1"/>
          </p:cNvSpPr>
          <p:nvPr>
            <p:ph type="ftr" sz="quarter" idx="10"/>
          </p:nvPr>
        </p:nvSpPr>
        <p:spPr>
          <a:ln/>
        </p:spPr>
        <p:txBody>
          <a:bodyPr/>
          <a:lstStyle>
            <a:lvl1pPr>
              <a:defRPr/>
            </a:lvl1pPr>
          </a:lstStyle>
          <a:p>
            <a:endParaRPr lang="en-US" altLang="zh-TW"/>
          </a:p>
        </p:txBody>
      </p:sp>
      <p:sp>
        <p:nvSpPr>
          <p:cNvPr id="6" name="Rectangle 6"/>
          <p:cNvSpPr>
            <a:spLocks noGrp="1" noChangeArrowheads="1"/>
          </p:cNvSpPr>
          <p:nvPr>
            <p:ph type="sldNum" sz="quarter" idx="11"/>
          </p:nvPr>
        </p:nvSpPr>
        <p:spPr>
          <a:ln/>
        </p:spPr>
        <p:txBody>
          <a:bodyPr/>
          <a:lstStyle>
            <a:lvl1pPr>
              <a:defRPr/>
            </a:lvl1pPr>
          </a:lstStyle>
          <a:p>
            <a:fld id="{BDCD4846-DA3B-40DF-B5CF-8C74617F3C43}" type="slidenum">
              <a:rPr lang="zh-TW" altLang="en-US"/>
              <a:pPr/>
              <a:t>‹#›</a:t>
            </a:fld>
            <a:endParaRPr lang="zh-TW" altLang="zh-TW"/>
          </a:p>
        </p:txBody>
      </p:sp>
    </p:spTree>
    <p:extLst>
      <p:ext uri="{BB962C8B-B14F-4D97-AF65-F5344CB8AC3E}">
        <p14:creationId xmlns:p14="http://schemas.microsoft.com/office/powerpoint/2010/main" val="3641586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Rectangle 5"/>
          <p:cNvSpPr>
            <a:spLocks noGrp="1" noChangeArrowheads="1"/>
          </p:cNvSpPr>
          <p:nvPr>
            <p:ph type="ftr" sz="quarter" idx="10"/>
          </p:nvPr>
        </p:nvSpPr>
        <p:spPr>
          <a:ln/>
        </p:spPr>
        <p:txBody>
          <a:bodyPr/>
          <a:lstStyle>
            <a:lvl1pPr>
              <a:defRPr/>
            </a:lvl1pPr>
          </a:lstStyle>
          <a:p>
            <a:endParaRPr lang="en-US" altLang="zh-TW"/>
          </a:p>
        </p:txBody>
      </p:sp>
      <p:sp>
        <p:nvSpPr>
          <p:cNvPr id="6" name="Rectangle 6"/>
          <p:cNvSpPr>
            <a:spLocks noGrp="1" noChangeArrowheads="1"/>
          </p:cNvSpPr>
          <p:nvPr>
            <p:ph type="sldNum" sz="quarter" idx="11"/>
          </p:nvPr>
        </p:nvSpPr>
        <p:spPr>
          <a:ln/>
        </p:spPr>
        <p:txBody>
          <a:bodyPr/>
          <a:lstStyle>
            <a:lvl1pPr>
              <a:defRPr/>
            </a:lvl1pPr>
          </a:lstStyle>
          <a:p>
            <a:fld id="{228FEB29-1780-42CD-B804-8F89355597EA}" type="slidenum">
              <a:rPr lang="zh-TW" altLang="en-US"/>
              <a:pPr/>
              <a:t>‹#›</a:t>
            </a:fld>
            <a:endParaRPr lang="zh-TW" altLang="zh-TW"/>
          </a:p>
        </p:txBody>
      </p:sp>
    </p:spTree>
    <p:extLst>
      <p:ext uri="{BB962C8B-B14F-4D97-AF65-F5344CB8AC3E}">
        <p14:creationId xmlns:p14="http://schemas.microsoft.com/office/powerpoint/2010/main" val="3002217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6" name="Rectangle 10"/>
          <p:cNvSpPr>
            <a:spLocks noChangeArrowheads="1"/>
          </p:cNvSpPr>
          <p:nvPr userDrawn="1"/>
        </p:nvSpPr>
        <p:spPr bwMode="auto">
          <a:xfrm>
            <a:off x="0" y="6138863"/>
            <a:ext cx="9144000" cy="719137"/>
          </a:xfrm>
          <a:prstGeom prst="rect">
            <a:avLst/>
          </a:prstGeom>
          <a:solidFill>
            <a:srgbClr val="7F1084"/>
          </a:solidFill>
          <a:ln>
            <a:noFill/>
          </a:ln>
          <a:effectLst/>
          <a:extLst/>
        </p:spPr>
        <p:txBody>
          <a:bodyPr wrap="none" anchor="ctr"/>
          <a:lstStyle/>
          <a:p>
            <a:pPr>
              <a:defRPr/>
            </a:pPr>
            <a:endParaRPr lang="zh-TW" altLang="en-US">
              <a:latin typeface="Calibri" pitchFamily="34" charset="0"/>
            </a:endParaRPr>
          </a:p>
        </p:txBody>
      </p:sp>
      <p:pic>
        <p:nvPicPr>
          <p:cNvPr id="124931" name="Picture 11" descr="清大LOGO(鳥)"/>
          <p:cNvPicPr>
            <a:picLocks noChangeAspect="1" noChangeArrowheads="1"/>
          </p:cNvPicPr>
          <p:nvPr userDrawn="1"/>
        </p:nvPicPr>
        <p:blipFill>
          <a:blip r:embed="rId16" cstate="screen">
            <a:lum bright="70000" contrast="-70000"/>
            <a:extLst>
              <a:ext uri="{28A0092B-C50C-407E-A947-70E740481C1C}">
                <a14:useLocalDpi xmlns:a14="http://schemas.microsoft.com/office/drawing/2010/main"/>
              </a:ext>
            </a:extLst>
          </a:blip>
          <a:srcRect/>
          <a:stretch>
            <a:fillRect/>
          </a:stretch>
        </p:blipFill>
        <p:spPr bwMode="auto">
          <a:xfrm>
            <a:off x="0" y="30163"/>
            <a:ext cx="1619250" cy="806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4932" name="Rectangle 2"/>
          <p:cNvSpPr>
            <a:spLocks noGrp="1" noChangeArrowheads="1"/>
          </p:cNvSpPr>
          <p:nvPr>
            <p:ph type="title"/>
          </p:nvPr>
        </p:nvSpPr>
        <p:spPr bwMode="auto">
          <a:xfrm>
            <a:off x="406400" y="228600"/>
            <a:ext cx="8342064" cy="679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TW"/>
              <a:t>Click to edit Master title style</a:t>
            </a:r>
          </a:p>
        </p:txBody>
      </p:sp>
      <p:sp>
        <p:nvSpPr>
          <p:cNvPr id="124933" name="Rectangle 3"/>
          <p:cNvSpPr>
            <a:spLocks noGrp="1" noChangeArrowheads="1"/>
          </p:cNvSpPr>
          <p:nvPr>
            <p:ph type="body" idx="1"/>
          </p:nvPr>
        </p:nvSpPr>
        <p:spPr bwMode="auto">
          <a:xfrm>
            <a:off x="406400" y="1052736"/>
            <a:ext cx="8342064" cy="5057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dirty="0"/>
              <a:t>Click to edit Master text styles</a:t>
            </a:r>
          </a:p>
          <a:p>
            <a:pPr lvl="1"/>
            <a:r>
              <a:rPr lang="en-US" altLang="zh-TW" dirty="0"/>
              <a:t>Second level</a:t>
            </a:r>
          </a:p>
          <a:p>
            <a:pPr lvl="2"/>
            <a:r>
              <a:rPr lang="en-US" altLang="zh-TW" dirty="0"/>
              <a:t>Third level</a:t>
            </a:r>
          </a:p>
          <a:p>
            <a:pPr lvl="3"/>
            <a:r>
              <a:rPr lang="en-US" altLang="zh-TW" dirty="0"/>
              <a:t>Fourth level</a:t>
            </a:r>
          </a:p>
          <a:p>
            <a:pPr lvl="4"/>
            <a:r>
              <a:rPr lang="en-US" altLang="zh-TW" dirty="0"/>
              <a:t>Fifth level</a:t>
            </a:r>
          </a:p>
        </p:txBody>
      </p:sp>
      <p:sp>
        <p:nvSpPr>
          <p:cNvPr id="2053" name="Rectangle 5"/>
          <p:cNvSpPr>
            <a:spLocks noGrp="1" noChangeArrowheads="1"/>
          </p:cNvSpPr>
          <p:nvPr>
            <p:ph type="ftr" sz="quarter" idx="3"/>
          </p:nvPr>
        </p:nvSpPr>
        <p:spPr bwMode="auto">
          <a:xfrm>
            <a:off x="3124200" y="6229350"/>
            <a:ext cx="28956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lgn="ctr" eaLnBrk="0" hangingPunct="0">
              <a:spcBef>
                <a:spcPct val="50000"/>
              </a:spcBef>
              <a:defRPr kumimoji="0" sz="1400">
                <a:solidFill>
                  <a:schemeClr val="bg2"/>
                </a:solidFill>
                <a:latin typeface="Arial" panose="020B0604020202020204" pitchFamily="34" charset="0"/>
              </a:defRPr>
            </a:lvl1pPr>
          </a:lstStyle>
          <a:p>
            <a:endParaRPr lang="en-US" altLang="zh-TW"/>
          </a:p>
        </p:txBody>
      </p:sp>
      <p:sp>
        <p:nvSpPr>
          <p:cNvPr id="2054" name="Rectangle 6"/>
          <p:cNvSpPr>
            <a:spLocks noGrp="1" noChangeArrowheads="1"/>
          </p:cNvSpPr>
          <p:nvPr>
            <p:ph type="sldNum" sz="quarter" idx="4"/>
          </p:nvPr>
        </p:nvSpPr>
        <p:spPr bwMode="auto">
          <a:xfrm>
            <a:off x="6731000" y="6229350"/>
            <a:ext cx="19050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lgn="r" eaLnBrk="0" hangingPunct="0">
              <a:spcBef>
                <a:spcPct val="50000"/>
              </a:spcBef>
              <a:defRPr kumimoji="0" sz="1400">
                <a:solidFill>
                  <a:schemeClr val="bg1"/>
                </a:solidFill>
                <a:latin typeface="Arial" panose="020B0604020202020204" pitchFamily="34" charset="0"/>
              </a:defRPr>
            </a:lvl1pPr>
          </a:lstStyle>
          <a:p>
            <a:fld id="{00019357-62ED-46DA-9758-0BDF6BF309D1}" type="slidenum">
              <a:rPr lang="zh-TW" altLang="en-US"/>
              <a:pPr/>
              <a:t>‹#›</a:t>
            </a:fld>
            <a:endParaRPr lang="zh-TW" altLang="zh-TW"/>
          </a:p>
        </p:txBody>
      </p:sp>
      <p:sp>
        <p:nvSpPr>
          <p:cNvPr id="4105" name="Rectangle 9"/>
          <p:cNvSpPr>
            <a:spLocks noChangeArrowheads="1"/>
          </p:cNvSpPr>
          <p:nvPr userDrawn="1"/>
        </p:nvSpPr>
        <p:spPr bwMode="auto">
          <a:xfrm>
            <a:off x="0" y="908050"/>
            <a:ext cx="9144000" cy="144463"/>
          </a:xfrm>
          <a:prstGeom prst="rect">
            <a:avLst/>
          </a:prstGeom>
          <a:solidFill>
            <a:srgbClr val="7F1084"/>
          </a:solidFill>
          <a:ln>
            <a:noFill/>
          </a:ln>
          <a:effectLst/>
          <a:extLst/>
        </p:spPr>
        <p:txBody>
          <a:bodyPr wrap="none" anchor="ctr"/>
          <a:lstStyle/>
          <a:p>
            <a:pPr>
              <a:defRPr/>
            </a:pPr>
            <a:endParaRPr lang="zh-TW" altLang="en-US">
              <a:latin typeface="Calibri" pitchFamily="34" charset="0"/>
            </a:endParaRPr>
          </a:p>
        </p:txBody>
      </p:sp>
      <p:pic>
        <p:nvPicPr>
          <p:cNvPr id="124937" name="Picture 14" descr="清大書法字 "/>
          <p:cNvPicPr>
            <a:picLocks noChangeAspect="1" noChangeArrowheads="1"/>
          </p:cNvPicPr>
          <p:nvPr userDrawn="1"/>
        </p:nvPicPr>
        <p:blipFill>
          <a:blip r:embed="rId17" cstate="screen">
            <a:extLst>
              <a:ext uri="{28A0092B-C50C-407E-A947-70E740481C1C}">
                <a14:useLocalDpi xmlns:a14="http://schemas.microsoft.com/office/drawing/2010/main"/>
              </a:ext>
            </a:extLst>
          </a:blip>
          <a:srcRect/>
          <a:stretch>
            <a:fillRect/>
          </a:stretch>
        </p:blipFill>
        <p:spPr bwMode="auto">
          <a:xfrm>
            <a:off x="755650" y="6210300"/>
            <a:ext cx="2087563" cy="323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111" name="Text Box 15"/>
          <p:cNvSpPr txBox="1">
            <a:spLocks noChangeArrowheads="1"/>
          </p:cNvSpPr>
          <p:nvPr userDrawn="1"/>
        </p:nvSpPr>
        <p:spPr bwMode="auto">
          <a:xfrm>
            <a:off x="682625" y="6553200"/>
            <a:ext cx="2520950" cy="304800"/>
          </a:xfrm>
          <a:prstGeom prst="rect">
            <a:avLst/>
          </a:prstGeom>
          <a:noFill/>
          <a:ln w="15875">
            <a:noFill/>
            <a:miter lim="800000"/>
            <a:headEnd/>
            <a:tailEnd/>
          </a:ln>
          <a:effectLst>
            <a:prstShdw prst="shdw18" dist="17961" dir="13500000">
              <a:schemeClr val="accent1">
                <a:gamma/>
                <a:shade val="60000"/>
                <a:invGamma/>
              </a:schemeClr>
            </a:prstShdw>
          </a:effectLst>
        </p:spPr>
        <p:txBody>
          <a:bodyPr wrap="none">
            <a:spAutoFit/>
          </a:bodyPr>
          <a:lstStyle/>
          <a:p>
            <a:pPr>
              <a:defRPr/>
            </a:pPr>
            <a:r>
              <a:rPr lang="en-US" altLang="zh-TW" sz="1400">
                <a:solidFill>
                  <a:schemeClr val="bg1"/>
                </a:solidFill>
                <a:latin typeface="Arial" pitchFamily="34" charset="0"/>
              </a:rPr>
              <a:t>National Tsing Hua University</a:t>
            </a:r>
          </a:p>
        </p:txBody>
      </p:sp>
      <p:pic>
        <p:nvPicPr>
          <p:cNvPr id="124939" name="Picture 13" descr="清大LOGO(圓)"/>
          <p:cNvPicPr>
            <a:picLocks noChangeAspect="1" noChangeArrowheads="1"/>
          </p:cNvPicPr>
          <p:nvPr userDrawn="1"/>
        </p:nvPicPr>
        <p:blipFill>
          <a:blip r:embed="rId18" cstate="screen">
            <a:extLst>
              <a:ext uri="{28A0092B-C50C-407E-A947-70E740481C1C}">
                <a14:useLocalDpi xmlns:a14="http://schemas.microsoft.com/office/drawing/2010/main"/>
              </a:ext>
            </a:extLst>
          </a:blip>
          <a:srcRect/>
          <a:stretch>
            <a:fillRect/>
          </a:stretch>
        </p:blipFill>
        <p:spPr bwMode="auto">
          <a:xfrm>
            <a:off x="0" y="6181725"/>
            <a:ext cx="684213"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4" r:id="rId1"/>
    <p:sldLayoutId id="2147483663" r:id="rId2"/>
    <p:sldLayoutId id="2147483662" r:id="rId3"/>
    <p:sldLayoutId id="2147483661" r:id="rId4"/>
    <p:sldLayoutId id="2147483660" r:id="rId5"/>
    <p:sldLayoutId id="2147483659" r:id="rId6"/>
    <p:sldLayoutId id="2147483658" r:id="rId7"/>
    <p:sldLayoutId id="2147483657" r:id="rId8"/>
    <p:sldLayoutId id="2147483656" r:id="rId9"/>
    <p:sldLayoutId id="2147483655" r:id="rId10"/>
    <p:sldLayoutId id="2147483654" r:id="rId11"/>
    <p:sldLayoutId id="2147483667" r:id="rId12"/>
    <p:sldLayoutId id="2147483668" r:id="rId13"/>
    <p:sldLayoutId id="2147483669" r:id="rId14"/>
  </p:sldLayoutIdLst>
  <p:hf sldNum="0" hdr="0" ftr="0" dt="0"/>
  <p:txStyles>
    <p:titleStyle>
      <a:lvl1pPr algn="l" rtl="0" eaLnBrk="0" fontAlgn="base" hangingPunct="0">
        <a:lnSpc>
          <a:spcPct val="85000"/>
        </a:lnSpc>
        <a:spcBef>
          <a:spcPct val="0"/>
        </a:spcBef>
        <a:spcAft>
          <a:spcPct val="0"/>
        </a:spcAft>
        <a:defRPr kumimoji="1" sz="3600" b="1" kern="1200">
          <a:solidFill>
            <a:schemeClr val="tx1"/>
          </a:solidFill>
          <a:latin typeface="+mj-lt"/>
          <a:ea typeface="+mj-ea"/>
          <a:cs typeface="+mj-cs"/>
        </a:defRPr>
      </a:lvl1pPr>
      <a:lvl2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2pPr>
      <a:lvl3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3pPr>
      <a:lvl4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4pPr>
      <a:lvl5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5pPr>
      <a:lvl6pPr marL="4572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6pPr>
      <a:lvl7pPr marL="9144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7pPr>
      <a:lvl8pPr marL="13716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8pPr>
      <a:lvl9pPr marL="18288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9pPr>
    </p:titleStyle>
    <p:bodyStyle>
      <a:lvl1pPr marL="342900" indent="-342900" algn="l" rtl="0" eaLnBrk="0" fontAlgn="base" hangingPunct="0">
        <a:spcBef>
          <a:spcPts val="300"/>
        </a:spcBef>
        <a:spcAft>
          <a:spcPct val="0"/>
        </a:spcAft>
        <a:buClr>
          <a:srgbClr val="0000FF"/>
        </a:buClr>
        <a:buChar char="•"/>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000FF"/>
        </a:buClr>
        <a:buFont typeface="Symbol" panose="05050102010706020507" pitchFamily="18" charset="2"/>
        <a:buChar char="-"/>
        <a:defRPr kumimoji="1"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00FF"/>
        </a:buClr>
        <a:buChar char="•"/>
        <a:defRPr kumimoji="1" sz="2200" kern="1200">
          <a:solidFill>
            <a:schemeClr val="tx1"/>
          </a:solidFill>
          <a:latin typeface="+mn-lt"/>
          <a:ea typeface="+mn-ea"/>
          <a:cs typeface="+mn-cs"/>
        </a:defRPr>
      </a:lvl3pPr>
      <a:lvl4pPr marL="1562100" indent="-228600" algn="l" rtl="0" eaLnBrk="0" fontAlgn="base" hangingPunct="0">
        <a:spcBef>
          <a:spcPct val="20000"/>
        </a:spcBef>
        <a:spcAft>
          <a:spcPct val="0"/>
        </a:spcAft>
        <a:buClr>
          <a:srgbClr val="0000FF"/>
        </a:buClr>
        <a:buFont typeface="Wingdings" panose="05000000000000000000" pitchFamily="2" charset="2"/>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lr>
          <a:srgbClr val="0000FF"/>
        </a:buClr>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6.xml"/><Relationship Id="rId1" Type="http://schemas.openxmlformats.org/officeDocument/2006/relationships/tags" Target="../tags/tag1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14.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20.gi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23.png"/></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21.xml"/><Relationship Id="rId4" Type="http://schemas.openxmlformats.org/officeDocument/2006/relationships/image" Target="../media/image25.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22.xml"/><Relationship Id="rId4" Type="http://schemas.openxmlformats.org/officeDocument/2006/relationships/image" Target="../media/image26.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23.xml"/><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86" name="Rectangle 10"/>
          <p:cNvSpPr>
            <a:spLocks noGrp="1" noChangeArrowheads="1"/>
          </p:cNvSpPr>
          <p:nvPr>
            <p:ph type="ctrTitle"/>
          </p:nvPr>
        </p:nvSpPr>
        <p:spPr/>
        <p:txBody>
          <a:bodyPr/>
          <a:lstStyle/>
          <a:p>
            <a:r>
              <a:rPr lang="en-US" altLang="zh-TW" sz="3200" b="0" dirty="0">
                <a:solidFill>
                  <a:schemeClr val="accent1"/>
                </a:solidFill>
                <a:latin typeface="Arial" panose="020B0604020202020204" pitchFamily="34" charset="0"/>
              </a:rPr>
              <a:t>CS4101 </a:t>
            </a:r>
            <a:r>
              <a:rPr lang="zh-TW" altLang="en-US" sz="3200" b="0" dirty="0">
                <a:solidFill>
                  <a:schemeClr val="accent1"/>
                </a:solidFill>
                <a:latin typeface="Arial" panose="020B0604020202020204" pitchFamily="34" charset="0"/>
              </a:rPr>
              <a:t>嵌入式系統概論</a:t>
            </a:r>
            <a:br>
              <a:rPr lang="zh-TW" altLang="en-US" dirty="0"/>
            </a:br>
            <a:br>
              <a:rPr lang="zh-TW" altLang="en-US" dirty="0"/>
            </a:br>
            <a:r>
              <a:rPr lang="en-US" altLang="zh-TW" dirty="0">
                <a:solidFill>
                  <a:srgbClr val="0000FF"/>
                </a:solidFill>
              </a:rPr>
              <a:t>Timers and Clocks </a:t>
            </a:r>
          </a:p>
        </p:txBody>
      </p:sp>
      <p:sp>
        <p:nvSpPr>
          <p:cNvPr id="510987" name="Rectangle 11"/>
          <p:cNvSpPr>
            <a:spLocks noGrp="1" noChangeArrowheads="1"/>
          </p:cNvSpPr>
          <p:nvPr>
            <p:ph type="subTitle" idx="1"/>
          </p:nvPr>
        </p:nvSpPr>
        <p:spPr/>
        <p:txBody>
          <a:bodyPr/>
          <a:lstStyle/>
          <a:p>
            <a:r>
              <a:rPr lang="en-US" altLang="zh-TW" sz="2800"/>
              <a:t>Prof. Chung-Ta King</a:t>
            </a:r>
          </a:p>
          <a:p>
            <a:r>
              <a:rPr lang="en-US" altLang="zh-TW" sz="2400"/>
              <a:t>Department of Computer Science</a:t>
            </a:r>
          </a:p>
          <a:p>
            <a:r>
              <a:rPr lang="en-US" altLang="zh-TW" sz="2400"/>
              <a:t>National Tsing Hua University, Taiwan</a:t>
            </a:r>
            <a:endParaRPr lang="zh-TW" altLang="en-US" sz="2400"/>
          </a:p>
        </p:txBody>
      </p:sp>
      <p:sp>
        <p:nvSpPr>
          <p:cNvPr id="510989" name="Text Box 13"/>
          <p:cNvSpPr txBox="1">
            <a:spLocks noChangeArrowheads="1"/>
          </p:cNvSpPr>
          <p:nvPr/>
        </p:nvSpPr>
        <p:spPr bwMode="auto">
          <a:xfrm>
            <a:off x="1080666" y="5457826"/>
            <a:ext cx="712871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en-US" altLang="zh-TW" sz="1600" dirty="0"/>
              <a:t>Materials from </a:t>
            </a:r>
            <a:r>
              <a:rPr kumimoji="1" lang="en-US" altLang="zh-TW" sz="1600" i="1" dirty="0"/>
              <a:t>MSP430 Microcontroller Basics</a:t>
            </a:r>
            <a:r>
              <a:rPr kumimoji="1" lang="en-US" altLang="zh-TW" sz="1600" dirty="0"/>
              <a:t>, John H. Davies, </a:t>
            </a:r>
            <a:r>
              <a:rPr kumimoji="1" lang="en-US" altLang="zh-TW" sz="1600" dirty="0" err="1"/>
              <a:t>Newnes</a:t>
            </a:r>
            <a:r>
              <a:rPr kumimoji="1" lang="en-US" altLang="zh-TW" sz="1600" dirty="0"/>
              <a:t>, 2008</a:t>
            </a:r>
            <a:endParaRPr kumimoji="1" lang="zh-TW" altLang="en-US" sz="1600" dirty="0"/>
          </a:p>
        </p:txBody>
      </p:sp>
    </p:spTree>
    <p:extLst>
      <p:ext uri="{BB962C8B-B14F-4D97-AF65-F5344CB8AC3E}">
        <p14:creationId xmlns:p14="http://schemas.microsoft.com/office/powerpoint/2010/main" val="37596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p:cNvSpPr>
            <a:spLocks noGrp="1"/>
          </p:cNvSpPr>
          <p:nvPr>
            <p:ph type="sldNum" sz="quarter" idx="11"/>
          </p:nvPr>
        </p:nvSpPr>
        <p:spPr/>
        <p:txBody>
          <a:bodyPr/>
          <a:lstStyle/>
          <a:p>
            <a:fld id="{1E6FF8B2-25E5-4D34-A98C-C1AAD8ABADBC}" type="slidenum">
              <a:rPr lang="zh-TW" altLang="en-US"/>
              <a:pPr/>
              <a:t>9</a:t>
            </a:fld>
            <a:endParaRPr lang="zh-TW" altLang="zh-TW"/>
          </a:p>
        </p:txBody>
      </p:sp>
      <p:sp>
        <p:nvSpPr>
          <p:cNvPr id="914434" name="標題 1"/>
          <p:cNvSpPr>
            <a:spLocks noGrp="1"/>
          </p:cNvSpPr>
          <p:nvPr>
            <p:ph type="title"/>
          </p:nvPr>
        </p:nvSpPr>
        <p:spPr/>
        <p:txBody>
          <a:bodyPr/>
          <a:lstStyle/>
          <a:p>
            <a:r>
              <a:rPr lang="en-US" altLang="zh-TW"/>
              <a:t>Outline</a:t>
            </a:r>
            <a:endParaRPr lang="zh-TW" altLang="en-US"/>
          </a:p>
        </p:txBody>
      </p:sp>
      <p:sp>
        <p:nvSpPr>
          <p:cNvPr id="914435" name="內容版面配置區 2"/>
          <p:cNvSpPr>
            <a:spLocks noGrp="1"/>
          </p:cNvSpPr>
          <p:nvPr>
            <p:ph type="body" idx="1"/>
          </p:nvPr>
        </p:nvSpPr>
        <p:spPr/>
        <p:txBody>
          <a:bodyPr/>
          <a:lstStyle/>
          <a:p>
            <a:r>
              <a:rPr lang="en-US" altLang="zh-TW"/>
              <a:t>Basic concepts of timers</a:t>
            </a:r>
          </a:p>
          <a:p>
            <a:r>
              <a:rPr lang="en-US" altLang="zh-TW">
                <a:solidFill>
                  <a:srgbClr val="FF0000"/>
                </a:solidFill>
              </a:rPr>
              <a:t>MSP430 timers</a:t>
            </a:r>
          </a:p>
          <a:p>
            <a:r>
              <a:rPr lang="en-US" altLang="zh-TW">
                <a:solidFill>
                  <a:srgbClr val="FF0000"/>
                </a:solidFill>
              </a:rPr>
              <a:t>An example of using MSP430 Timer_A</a:t>
            </a:r>
          </a:p>
          <a:p>
            <a:r>
              <a:rPr lang="en-US" altLang="zh-TW"/>
              <a:t>Clocks in MSP430</a:t>
            </a:r>
            <a:endParaRPr lang="zh-TW" altLang="en-US"/>
          </a:p>
        </p:txBody>
      </p:sp>
    </p:spTree>
    <p:extLst>
      <p:ext uri="{BB962C8B-B14F-4D97-AF65-F5344CB8AC3E}">
        <p14:creationId xmlns:p14="http://schemas.microsoft.com/office/powerpoint/2010/main" val="1431267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9" name="標題 1"/>
          <p:cNvSpPr>
            <a:spLocks noGrp="1"/>
          </p:cNvSpPr>
          <p:nvPr>
            <p:ph type="title"/>
          </p:nvPr>
        </p:nvSpPr>
        <p:spPr/>
        <p:txBody>
          <a:bodyPr/>
          <a:lstStyle/>
          <a:p>
            <a:r>
              <a:rPr lang="en-US" altLang="zh-TW"/>
              <a:t>MSP430 Timers</a:t>
            </a:r>
            <a:endParaRPr lang="zh-TW" altLang="en-US"/>
          </a:p>
        </p:txBody>
      </p:sp>
      <p:sp>
        <p:nvSpPr>
          <p:cNvPr id="915460" name="內容版面配置區 2"/>
          <p:cNvSpPr>
            <a:spLocks noGrp="1"/>
          </p:cNvSpPr>
          <p:nvPr>
            <p:ph type="body" idx="1"/>
          </p:nvPr>
        </p:nvSpPr>
        <p:spPr/>
        <p:txBody>
          <a:bodyPr/>
          <a:lstStyle/>
          <a:p>
            <a:pPr marL="0" indent="0">
              <a:buNone/>
            </a:pPr>
            <a:r>
              <a:rPr lang="en-US" altLang="zh-TW" dirty="0"/>
              <a:t>Contain several timers, including:</a:t>
            </a:r>
          </a:p>
          <a:p>
            <a:r>
              <a:rPr lang="en-US" altLang="zh-TW" dirty="0" err="1"/>
              <a:t>Timer_A</a:t>
            </a:r>
            <a:r>
              <a:rPr lang="en-US" altLang="zh-TW" dirty="0"/>
              <a:t>/</a:t>
            </a:r>
            <a:r>
              <a:rPr lang="en-US" altLang="zh-TW" dirty="0" err="1"/>
              <a:t>Timer_B</a:t>
            </a:r>
            <a:r>
              <a:rPr lang="en-US" altLang="zh-TW" dirty="0"/>
              <a:t>:</a:t>
            </a:r>
          </a:p>
          <a:p>
            <a:pPr lvl="1"/>
            <a:r>
              <a:rPr lang="en-US" altLang="zh-TW" dirty="0"/>
              <a:t>A </a:t>
            </a:r>
            <a:r>
              <a:rPr lang="en-US" altLang="zh-TW" dirty="0">
                <a:solidFill>
                  <a:srgbClr val="FF0000"/>
                </a:solidFill>
              </a:rPr>
              <a:t>16-bit</a:t>
            </a:r>
            <a:r>
              <a:rPr lang="en-US" altLang="zh-TW" dirty="0"/>
              <a:t> counter, TAR, with </a:t>
            </a:r>
            <a:r>
              <a:rPr lang="en-US" altLang="zh-TW" dirty="0">
                <a:solidFill>
                  <a:srgbClr val="FF0000"/>
                </a:solidFill>
              </a:rPr>
              <a:t>3</a:t>
            </a:r>
            <a:r>
              <a:rPr lang="en-US" altLang="zh-TW" dirty="0"/>
              <a:t> capture/compare registers</a:t>
            </a:r>
          </a:p>
          <a:p>
            <a:pPr lvl="2"/>
            <a:r>
              <a:rPr lang="en-US" altLang="zh-TW" dirty="0"/>
              <a:t>Clock frequency of 12kHz </a:t>
            </a:r>
            <a:r>
              <a:rPr lang="en-US" altLang="zh-TW" dirty="0">
                <a:sym typeface="Wingdings" panose="05000000000000000000" pitchFamily="2" charset="2"/>
              </a:rPr>
              <a:t></a:t>
            </a:r>
            <a:r>
              <a:rPr lang="en-US" altLang="zh-TW" dirty="0"/>
              <a:t> count up to 5.46 seconds (65,535 divided by 12,000)</a:t>
            </a:r>
          </a:p>
          <a:p>
            <a:pPr lvl="1"/>
            <a:r>
              <a:rPr lang="en-US" altLang="zh-TW" dirty="0"/>
              <a:t>MSP430G2553 has two </a:t>
            </a:r>
            <a:br>
              <a:rPr lang="en-US" altLang="zh-TW" dirty="0"/>
            </a:br>
            <a:r>
              <a:rPr lang="en-US" altLang="zh-TW" dirty="0"/>
              <a:t>instances of </a:t>
            </a:r>
            <a:r>
              <a:rPr lang="en-US" altLang="zh-TW" dirty="0" err="1"/>
              <a:t>Timer_A</a:t>
            </a:r>
            <a:r>
              <a:rPr lang="en-US" altLang="zh-TW" dirty="0"/>
              <a:t> : </a:t>
            </a:r>
            <a:br>
              <a:rPr lang="en-US" altLang="zh-TW" dirty="0"/>
            </a:br>
            <a:r>
              <a:rPr lang="en-US" altLang="zh-TW" i="1" u="sng" dirty="0"/>
              <a:t>Timer0_A</a:t>
            </a:r>
            <a:r>
              <a:rPr lang="en-US" altLang="zh-TW" i="1" u="sng" dirty="0">
                <a:solidFill>
                  <a:srgbClr val="FF0000"/>
                </a:solidFill>
              </a:rPr>
              <a:t>3</a:t>
            </a:r>
            <a:r>
              <a:rPr lang="en-US" altLang="zh-TW" dirty="0"/>
              <a:t> and </a:t>
            </a:r>
            <a:r>
              <a:rPr lang="en-US" altLang="zh-TW" i="1" u="sng" dirty="0"/>
              <a:t>Timer1_A</a:t>
            </a:r>
            <a:r>
              <a:rPr lang="en-US" altLang="zh-TW" i="1" u="sng" dirty="0">
                <a:solidFill>
                  <a:srgbClr val="FF0000"/>
                </a:solidFill>
              </a:rPr>
              <a:t>3</a:t>
            </a:r>
          </a:p>
        </p:txBody>
      </p:sp>
      <p:sp>
        <p:nvSpPr>
          <p:cNvPr id="5" name="投影片編號版面配置區 4"/>
          <p:cNvSpPr>
            <a:spLocks noGrp="1"/>
          </p:cNvSpPr>
          <p:nvPr>
            <p:ph type="sldNum" sz="quarter" idx="11"/>
          </p:nvPr>
        </p:nvSpPr>
        <p:spPr/>
        <p:txBody>
          <a:bodyPr/>
          <a:lstStyle/>
          <a:p>
            <a:fld id="{FA4D2940-209A-4FDA-AF7B-606C481CBC44}" type="slidenum">
              <a:rPr lang="zh-TW" altLang="en-US" smtClean="0"/>
              <a:pPr/>
              <a:t>10</a:t>
            </a:fld>
            <a:endParaRPr lang="zh-TW" altLang="zh-TW"/>
          </a:p>
        </p:txBody>
      </p:sp>
      <p:cxnSp>
        <p:nvCxnSpPr>
          <p:cNvPr id="7" name="直線單箭頭接點 6"/>
          <p:cNvCxnSpPr/>
          <p:nvPr/>
        </p:nvCxnSpPr>
        <p:spPr bwMode="auto">
          <a:xfrm flipH="1">
            <a:off x="4499992" y="2276872"/>
            <a:ext cx="144016" cy="1656184"/>
          </a:xfrm>
          <a:prstGeom prst="straightConnector1">
            <a:avLst/>
          </a:prstGeom>
          <a:solidFill>
            <a:schemeClr val="accent1"/>
          </a:solidFill>
          <a:ln w="9525" cap="flat" cmpd="sng" algn="ctr">
            <a:solidFill>
              <a:schemeClr val="accent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線單箭頭接點 10"/>
          <p:cNvCxnSpPr/>
          <p:nvPr/>
        </p:nvCxnSpPr>
        <p:spPr bwMode="auto">
          <a:xfrm flipH="1">
            <a:off x="2555776" y="2276872"/>
            <a:ext cx="2088232" cy="1656184"/>
          </a:xfrm>
          <a:prstGeom prst="straightConnector1">
            <a:avLst/>
          </a:prstGeom>
          <a:solidFill>
            <a:schemeClr val="accent1"/>
          </a:solidFill>
          <a:ln w="9525" cap="flat" cmpd="sng" algn="ctr">
            <a:solidFill>
              <a:schemeClr val="accent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 name="圖片 7"/>
          <p:cNvPicPr>
            <a:picLocks noChangeAspect="1"/>
          </p:cNvPicPr>
          <p:nvPr/>
        </p:nvPicPr>
        <p:blipFill>
          <a:blip r:embed="rId3"/>
          <a:stretch>
            <a:fillRect/>
          </a:stretch>
        </p:blipFill>
        <p:spPr>
          <a:xfrm>
            <a:off x="4716095" y="2999292"/>
            <a:ext cx="4320401" cy="3094004"/>
          </a:xfrm>
          <a:prstGeom prst="rect">
            <a:avLst/>
          </a:prstGeom>
        </p:spPr>
      </p:pic>
      <p:sp>
        <p:nvSpPr>
          <p:cNvPr id="2" name="矩形 1"/>
          <p:cNvSpPr/>
          <p:nvPr/>
        </p:nvSpPr>
        <p:spPr bwMode="auto">
          <a:xfrm>
            <a:off x="7308304" y="5013176"/>
            <a:ext cx="936104" cy="792088"/>
          </a:xfrm>
          <a:prstGeom prst="rect">
            <a:avLst/>
          </a:prstGeom>
          <a:no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dirty="0">
              <a:ln>
                <a:noFill/>
              </a:ln>
              <a:solidFill>
                <a:schemeClr val="tx1"/>
              </a:solidFill>
              <a:effectLst/>
              <a:latin typeface="+mn-lt"/>
              <a:ea typeface="標楷體" panose="03000509000000000000" pitchFamily="65" charset="-120"/>
            </a:endParaRPr>
          </a:p>
        </p:txBody>
      </p:sp>
    </p:spTree>
    <p:extLst>
      <p:ext uri="{BB962C8B-B14F-4D97-AF65-F5344CB8AC3E}">
        <p14:creationId xmlns:p14="http://schemas.microsoft.com/office/powerpoint/2010/main" val="3314009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9" name="標題 1"/>
          <p:cNvSpPr>
            <a:spLocks noGrp="1"/>
          </p:cNvSpPr>
          <p:nvPr>
            <p:ph type="title"/>
          </p:nvPr>
        </p:nvSpPr>
        <p:spPr/>
        <p:txBody>
          <a:bodyPr/>
          <a:lstStyle/>
          <a:p>
            <a:r>
              <a:rPr lang="en-US" altLang="zh-TW"/>
              <a:t>MSP430 Timers</a:t>
            </a:r>
            <a:endParaRPr lang="zh-TW" altLang="en-US"/>
          </a:p>
        </p:txBody>
      </p:sp>
      <p:sp>
        <p:nvSpPr>
          <p:cNvPr id="915460" name="內容版面配置區 2"/>
          <p:cNvSpPr>
            <a:spLocks noGrp="1"/>
          </p:cNvSpPr>
          <p:nvPr>
            <p:ph type="body" idx="1"/>
          </p:nvPr>
        </p:nvSpPr>
        <p:spPr/>
        <p:txBody>
          <a:bodyPr/>
          <a:lstStyle/>
          <a:p>
            <a:r>
              <a:rPr lang="en-US" altLang="zh-TW" dirty="0"/>
              <a:t>Watchdog timer:</a:t>
            </a:r>
          </a:p>
          <a:p>
            <a:pPr lvl="1"/>
            <a:r>
              <a:rPr lang="en-US" altLang="zh-TW" dirty="0"/>
              <a:t>Count up and reset MSP430 when it reaches its limit</a:t>
            </a:r>
          </a:p>
          <a:p>
            <a:pPr lvl="1"/>
            <a:r>
              <a:rPr lang="en-US" altLang="zh-TW" dirty="0"/>
              <a:t>The code must keep clearing the counter before the limit is reached to prevent a reset</a:t>
            </a:r>
          </a:p>
          <a:p>
            <a:pPr lvl="1"/>
            <a:r>
              <a:rPr lang="en-US" altLang="zh-TW" dirty="0"/>
              <a:t>Protect system against </a:t>
            </a:r>
            <a:br>
              <a:rPr lang="en-US" altLang="zh-TW" dirty="0"/>
            </a:br>
            <a:r>
              <a:rPr lang="en-US" altLang="zh-TW" dirty="0"/>
              <a:t>failure of software, such </a:t>
            </a:r>
            <a:br>
              <a:rPr lang="en-US" altLang="zh-TW" dirty="0"/>
            </a:br>
            <a:r>
              <a:rPr lang="en-US" altLang="zh-TW" dirty="0"/>
              <a:t>as unintended, infinite </a:t>
            </a:r>
            <a:br>
              <a:rPr lang="en-US" altLang="zh-TW" dirty="0"/>
            </a:br>
            <a:r>
              <a:rPr lang="en-US" altLang="zh-TW" dirty="0"/>
              <a:t>loops</a:t>
            </a:r>
          </a:p>
        </p:txBody>
      </p:sp>
      <p:sp>
        <p:nvSpPr>
          <p:cNvPr id="5" name="投影片編號版面配置區 4"/>
          <p:cNvSpPr>
            <a:spLocks noGrp="1"/>
          </p:cNvSpPr>
          <p:nvPr>
            <p:ph type="sldNum" sz="quarter" idx="11"/>
          </p:nvPr>
        </p:nvSpPr>
        <p:spPr/>
        <p:txBody>
          <a:bodyPr/>
          <a:lstStyle/>
          <a:p>
            <a:fld id="{FA4D2940-209A-4FDA-AF7B-606C481CBC44}" type="slidenum">
              <a:rPr lang="zh-TW" altLang="en-US" smtClean="0"/>
              <a:pPr/>
              <a:t>11</a:t>
            </a:fld>
            <a:endParaRPr lang="zh-TW" altLang="zh-TW"/>
          </a:p>
        </p:txBody>
      </p:sp>
      <p:pic>
        <p:nvPicPr>
          <p:cNvPr id="8" name="圖片 7"/>
          <p:cNvPicPr>
            <a:picLocks noChangeAspect="1"/>
          </p:cNvPicPr>
          <p:nvPr/>
        </p:nvPicPr>
        <p:blipFill>
          <a:blip r:embed="rId3"/>
          <a:stretch>
            <a:fillRect/>
          </a:stretch>
        </p:blipFill>
        <p:spPr>
          <a:xfrm>
            <a:off x="4264529" y="2780928"/>
            <a:ext cx="4625320" cy="3312368"/>
          </a:xfrm>
          <a:prstGeom prst="rect">
            <a:avLst/>
          </a:prstGeom>
        </p:spPr>
      </p:pic>
      <p:sp>
        <p:nvSpPr>
          <p:cNvPr id="9" name="矩形 8"/>
          <p:cNvSpPr/>
          <p:nvPr/>
        </p:nvSpPr>
        <p:spPr bwMode="auto">
          <a:xfrm>
            <a:off x="6516216" y="4941168"/>
            <a:ext cx="432048" cy="792088"/>
          </a:xfrm>
          <a:prstGeom prst="rect">
            <a:avLst/>
          </a:prstGeom>
          <a:no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dirty="0">
              <a:ln>
                <a:noFill/>
              </a:ln>
              <a:solidFill>
                <a:schemeClr val="tx1"/>
              </a:solidFill>
              <a:effectLst/>
              <a:latin typeface="+mn-lt"/>
              <a:ea typeface="標楷體" panose="03000509000000000000" pitchFamily="65" charset="-120"/>
            </a:endParaRPr>
          </a:p>
        </p:txBody>
      </p:sp>
    </p:spTree>
    <p:extLst>
      <p:ext uri="{BB962C8B-B14F-4D97-AF65-F5344CB8AC3E}">
        <p14:creationId xmlns:p14="http://schemas.microsoft.com/office/powerpoint/2010/main" val="4170457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4"/>
          <p:cNvSpPr>
            <a:spLocks noGrp="1"/>
          </p:cNvSpPr>
          <p:nvPr>
            <p:ph type="sldNum" sz="quarter" idx="11"/>
          </p:nvPr>
        </p:nvSpPr>
        <p:spPr/>
        <p:txBody>
          <a:bodyPr/>
          <a:lstStyle/>
          <a:p>
            <a:fld id="{4FCD9D08-0652-4B0A-9367-936247FF78B0}" type="slidenum">
              <a:rPr lang="zh-TW" altLang="en-US"/>
              <a:pPr/>
              <a:t>12</a:t>
            </a:fld>
            <a:endParaRPr lang="zh-TW" altLang="zh-TW"/>
          </a:p>
        </p:txBody>
      </p:sp>
      <p:sp>
        <p:nvSpPr>
          <p:cNvPr id="917507" name="Rectangle 2"/>
          <p:cNvSpPr>
            <a:spLocks noGrp="1" noChangeArrowheads="1"/>
          </p:cNvSpPr>
          <p:nvPr>
            <p:ph type="title"/>
          </p:nvPr>
        </p:nvSpPr>
        <p:spPr/>
        <p:txBody>
          <a:bodyPr/>
          <a:lstStyle/>
          <a:p>
            <a:r>
              <a:rPr lang="en-US" altLang="zh-TW" dirty="0"/>
              <a:t>Registers in Timer0_A3</a:t>
            </a:r>
          </a:p>
        </p:txBody>
      </p:sp>
      <p:sp>
        <p:nvSpPr>
          <p:cNvPr id="917508" name="Rectangle 3"/>
          <p:cNvSpPr>
            <a:spLocks noGrp="1" noChangeArrowheads="1"/>
          </p:cNvSpPr>
          <p:nvPr>
            <p:ph type="body" idx="1"/>
          </p:nvPr>
        </p:nvSpPr>
        <p:spPr/>
        <p:txBody>
          <a:bodyPr/>
          <a:lstStyle/>
          <a:p>
            <a:r>
              <a:rPr lang="en-US" altLang="zh-TW" dirty="0"/>
              <a:t>TA0R (0170h): the counter itself</a:t>
            </a:r>
          </a:p>
          <a:p>
            <a:r>
              <a:rPr lang="en-US" altLang="zh-TW" dirty="0"/>
              <a:t>TA0CCR0 (0172h): target for counting</a:t>
            </a:r>
          </a:p>
          <a:p>
            <a:pPr lvl="1"/>
            <a:r>
              <a:rPr lang="en-US" altLang="zh-TW" dirty="0"/>
              <a:t>Three target registers: TA0CCR0, TA0CCR1, TA0CCR2</a:t>
            </a:r>
          </a:p>
          <a:p>
            <a:r>
              <a:rPr lang="en-US" altLang="zh-TW" dirty="0"/>
              <a:t>TA0CTL (0160h): control settings</a:t>
            </a:r>
          </a:p>
          <a:p>
            <a:r>
              <a:rPr lang="en-US" altLang="zh-TW" dirty="0"/>
              <a:t>Others: clock source selection, flags</a:t>
            </a:r>
          </a:p>
        </p:txBody>
      </p:sp>
      <p:pic>
        <p:nvPicPr>
          <p:cNvPr id="91750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3284538"/>
            <a:ext cx="5545138" cy="285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線單箭頭接點 2"/>
          <p:cNvCxnSpPr/>
          <p:nvPr/>
        </p:nvCxnSpPr>
        <p:spPr bwMode="auto">
          <a:xfrm>
            <a:off x="1331640" y="1412776"/>
            <a:ext cx="4896544" cy="2520280"/>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線單箭頭接點 6"/>
          <p:cNvCxnSpPr/>
          <p:nvPr/>
        </p:nvCxnSpPr>
        <p:spPr bwMode="auto">
          <a:xfrm>
            <a:off x="1475656" y="1916832"/>
            <a:ext cx="4464496" cy="3744416"/>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橢圓 7"/>
          <p:cNvSpPr/>
          <p:nvPr/>
        </p:nvSpPr>
        <p:spPr bwMode="auto">
          <a:xfrm>
            <a:off x="3491880" y="4581128"/>
            <a:ext cx="1152128" cy="36004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Tahoma" panose="020B0604030504040204" pitchFamily="34" charset="0"/>
              <a:ea typeface="標楷體" panose="03000509000000000000" pitchFamily="65" charset="-120"/>
            </a:endParaRPr>
          </a:p>
        </p:txBody>
      </p:sp>
      <p:sp>
        <p:nvSpPr>
          <p:cNvPr id="12" name="橢圓 11"/>
          <p:cNvSpPr/>
          <p:nvPr/>
        </p:nvSpPr>
        <p:spPr bwMode="auto">
          <a:xfrm>
            <a:off x="4608116" y="4264583"/>
            <a:ext cx="755972" cy="316545"/>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Tahoma" panose="020B0604030504040204" pitchFamily="34" charset="0"/>
              <a:ea typeface="標楷體" panose="03000509000000000000" pitchFamily="65" charset="-120"/>
            </a:endParaRPr>
          </a:p>
        </p:txBody>
      </p:sp>
      <p:sp>
        <p:nvSpPr>
          <p:cNvPr id="13" name="橢圓 12"/>
          <p:cNvSpPr/>
          <p:nvPr/>
        </p:nvSpPr>
        <p:spPr bwMode="auto">
          <a:xfrm>
            <a:off x="7560444" y="3832535"/>
            <a:ext cx="755972" cy="316545"/>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Tahoma" panose="020B0604030504040204" pitchFamily="34" charset="0"/>
              <a:ea typeface="標楷體" panose="03000509000000000000" pitchFamily="65" charset="-120"/>
            </a:endParaRPr>
          </a:p>
        </p:txBody>
      </p:sp>
      <p:cxnSp>
        <p:nvCxnSpPr>
          <p:cNvPr id="10" name="直線接點 9"/>
          <p:cNvCxnSpPr/>
          <p:nvPr/>
        </p:nvCxnSpPr>
        <p:spPr bwMode="auto">
          <a:xfrm>
            <a:off x="899592" y="2780928"/>
            <a:ext cx="100800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文字方塊 1"/>
          <p:cNvSpPr txBox="1"/>
          <p:nvPr/>
        </p:nvSpPr>
        <p:spPr>
          <a:xfrm>
            <a:off x="6136884" y="3979222"/>
            <a:ext cx="523348" cy="307777"/>
          </a:xfrm>
          <a:prstGeom prst="rect">
            <a:avLst/>
          </a:prstGeom>
          <a:solidFill>
            <a:schemeClr val="bg2">
              <a:lumMod val="20000"/>
              <a:lumOff val="80000"/>
            </a:schemeClr>
          </a:solidFill>
        </p:spPr>
        <p:txBody>
          <a:bodyPr wrap="none" lIns="0" tIns="0" rIns="0" bIns="0" rtlCol="0" anchor="ctr" anchorCtr="1">
            <a:spAutoFit/>
          </a:bodyPr>
          <a:lstStyle/>
          <a:p>
            <a:pPr marL="0"/>
            <a:r>
              <a:rPr lang="en-US" altLang="zh-TW" sz="2000" dirty="0">
                <a:latin typeface="+mn-lt"/>
              </a:rPr>
              <a:t>TA0R</a:t>
            </a:r>
            <a:endParaRPr lang="zh-TW" altLang="en-US" sz="2000" dirty="0">
              <a:latin typeface="+mn-lt"/>
            </a:endParaRPr>
          </a:p>
        </p:txBody>
      </p:sp>
      <p:sp>
        <p:nvSpPr>
          <p:cNvPr id="14" name="文字方塊 13"/>
          <p:cNvSpPr txBox="1"/>
          <p:nvPr/>
        </p:nvSpPr>
        <p:spPr>
          <a:xfrm>
            <a:off x="6063661" y="5739389"/>
            <a:ext cx="740587" cy="246221"/>
          </a:xfrm>
          <a:prstGeom prst="rect">
            <a:avLst/>
          </a:prstGeom>
          <a:solidFill>
            <a:schemeClr val="bg2">
              <a:lumMod val="20000"/>
              <a:lumOff val="80000"/>
            </a:schemeClr>
          </a:solidFill>
        </p:spPr>
        <p:txBody>
          <a:bodyPr wrap="none" lIns="0" tIns="0" rIns="0" bIns="0" rtlCol="0" anchor="ctr" anchorCtr="1">
            <a:spAutoFit/>
          </a:bodyPr>
          <a:lstStyle/>
          <a:p>
            <a:pPr marL="0"/>
            <a:r>
              <a:rPr lang="en-US" altLang="zh-TW" sz="1600" dirty="0">
                <a:latin typeface="+mn-lt"/>
              </a:rPr>
              <a:t>TA0CCR0</a:t>
            </a:r>
            <a:endParaRPr lang="zh-TW" altLang="en-US" sz="1600" dirty="0">
              <a:latin typeface="+mn-lt"/>
            </a:endParaRPr>
          </a:p>
        </p:txBody>
      </p:sp>
    </p:spTree>
    <p:custDataLst>
      <p:tags r:id="rId1"/>
    </p:custDataLst>
    <p:extLst>
      <p:ext uri="{BB962C8B-B14F-4D97-AF65-F5344CB8AC3E}">
        <p14:creationId xmlns:p14="http://schemas.microsoft.com/office/powerpoint/2010/main" val="162514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Inside Timer0_A3</a:t>
            </a:r>
            <a:endParaRPr lang="zh-TW" altLang="en-US" dirty="0"/>
          </a:p>
        </p:txBody>
      </p:sp>
      <p:sp>
        <p:nvSpPr>
          <p:cNvPr id="20" name="內容版面配置區 19"/>
          <p:cNvSpPr>
            <a:spLocks noGrp="1"/>
          </p:cNvSpPr>
          <p:nvPr>
            <p:ph idx="1"/>
          </p:nvPr>
        </p:nvSpPr>
        <p:spPr/>
        <p:txBody>
          <a:bodyPr/>
          <a:lstStyle/>
          <a:p>
            <a:endParaRPr lang="en-US" altLang="zh-TW" dirty="0"/>
          </a:p>
          <a:p>
            <a:endParaRPr lang="en-US" altLang="zh-TW" dirty="0"/>
          </a:p>
          <a:p>
            <a:endParaRPr lang="en-US" altLang="zh-TW" dirty="0"/>
          </a:p>
          <a:p>
            <a:endParaRPr lang="en-US" altLang="zh-TW" dirty="0"/>
          </a:p>
          <a:p>
            <a:endParaRPr lang="en-US" altLang="zh-TW" dirty="0"/>
          </a:p>
          <a:p>
            <a:r>
              <a:rPr lang="en-US" altLang="zh-TW" dirty="0"/>
              <a:t>Timer0_A3 Control Register: TA0CTL (0160h)</a:t>
            </a:r>
            <a:endParaRPr lang="zh-TW" altLang="en-US" dirty="0"/>
          </a:p>
          <a:p>
            <a:endParaRPr lang="zh-TW" altLang="en-US" dirty="0"/>
          </a:p>
        </p:txBody>
      </p:sp>
      <p:sp>
        <p:nvSpPr>
          <p:cNvPr id="4" name="投影片編號版面配置區 3"/>
          <p:cNvSpPr>
            <a:spLocks noGrp="1"/>
          </p:cNvSpPr>
          <p:nvPr>
            <p:ph type="sldNum" sz="quarter" idx="11"/>
          </p:nvPr>
        </p:nvSpPr>
        <p:spPr/>
        <p:txBody>
          <a:bodyPr/>
          <a:lstStyle/>
          <a:p>
            <a:fld id="{AD7A0DC7-59DB-4FF4-A98F-253DCA5EE1C1}" type="slidenum">
              <a:rPr lang="zh-TW" altLang="en-US" smtClean="0"/>
              <a:pPr/>
              <a:t>13</a:t>
            </a:fld>
            <a:endParaRPr lang="zh-TW" altLang="zh-TW"/>
          </a:p>
        </p:txBody>
      </p:sp>
      <p:pic>
        <p:nvPicPr>
          <p:cNvPr id="6" name="Picture 3"/>
          <p:cNvPicPr>
            <a:picLocks noChangeAspect="1" noChangeArrowheads="1"/>
          </p:cNvPicPr>
          <p:nvPr/>
        </p:nvPicPr>
        <p:blipFill>
          <a:blip r:embed="rId3"/>
          <a:srcRect/>
          <a:stretch>
            <a:fillRect/>
          </a:stretch>
        </p:blipFill>
        <p:spPr bwMode="auto">
          <a:xfrm>
            <a:off x="395288" y="1052736"/>
            <a:ext cx="8389937" cy="2127250"/>
          </a:xfrm>
          <a:prstGeom prst="rect">
            <a:avLst/>
          </a:prstGeom>
          <a:noFill/>
          <a:ln w="9525">
            <a:noFill/>
            <a:miter lim="800000"/>
            <a:headEnd/>
            <a:tailEnd/>
          </a:ln>
        </p:spPr>
      </p:pic>
      <p:pic>
        <p:nvPicPr>
          <p:cNvPr id="7" name="Picture 4"/>
          <p:cNvPicPr>
            <a:picLocks noChangeAspect="1" noChangeArrowheads="1"/>
          </p:cNvPicPr>
          <p:nvPr/>
        </p:nvPicPr>
        <p:blipFill>
          <a:blip r:embed="rId4"/>
          <a:srcRect/>
          <a:stretch>
            <a:fillRect/>
          </a:stretch>
        </p:blipFill>
        <p:spPr bwMode="auto">
          <a:xfrm>
            <a:off x="827584" y="3861048"/>
            <a:ext cx="7581900" cy="2087563"/>
          </a:xfrm>
          <a:prstGeom prst="rect">
            <a:avLst/>
          </a:prstGeom>
          <a:noFill/>
          <a:ln w="9525">
            <a:noFill/>
            <a:miter lim="800000"/>
            <a:headEnd/>
            <a:tailEnd/>
          </a:ln>
        </p:spPr>
      </p:pic>
      <p:sp>
        <p:nvSpPr>
          <p:cNvPr id="8" name="矩形 7"/>
          <p:cNvSpPr/>
          <p:nvPr/>
        </p:nvSpPr>
        <p:spPr>
          <a:xfrm>
            <a:off x="3708400" y="1813148"/>
            <a:ext cx="2592388" cy="6477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9" name="橢圓 8"/>
          <p:cNvSpPr/>
          <p:nvPr/>
        </p:nvSpPr>
        <p:spPr>
          <a:xfrm>
            <a:off x="1476375" y="1236886"/>
            <a:ext cx="1079500" cy="36036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0" name="橢圓 9"/>
          <p:cNvSpPr/>
          <p:nvPr/>
        </p:nvSpPr>
        <p:spPr>
          <a:xfrm>
            <a:off x="6802934" y="4076948"/>
            <a:ext cx="1152525" cy="50323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1" name="橢圓 10"/>
          <p:cNvSpPr/>
          <p:nvPr/>
        </p:nvSpPr>
        <p:spPr>
          <a:xfrm>
            <a:off x="2484438" y="1163861"/>
            <a:ext cx="719137" cy="5048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2" name="橢圓 11"/>
          <p:cNvSpPr/>
          <p:nvPr/>
        </p:nvSpPr>
        <p:spPr>
          <a:xfrm>
            <a:off x="1475284" y="5156448"/>
            <a:ext cx="720725" cy="5048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3" name="橢圓 12"/>
          <p:cNvSpPr/>
          <p:nvPr/>
        </p:nvSpPr>
        <p:spPr>
          <a:xfrm>
            <a:off x="6732588" y="1163861"/>
            <a:ext cx="719137" cy="5048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4" name="橢圓 13"/>
          <p:cNvSpPr/>
          <p:nvPr/>
        </p:nvSpPr>
        <p:spPr>
          <a:xfrm>
            <a:off x="3346946" y="5156448"/>
            <a:ext cx="720725" cy="5048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5" name="橢圓 14"/>
          <p:cNvSpPr/>
          <p:nvPr/>
        </p:nvSpPr>
        <p:spPr>
          <a:xfrm>
            <a:off x="3419475" y="2748186"/>
            <a:ext cx="1081088" cy="36036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6" name="橢圓 15"/>
          <p:cNvSpPr/>
          <p:nvPr/>
        </p:nvSpPr>
        <p:spPr>
          <a:xfrm>
            <a:off x="5507534" y="5227886"/>
            <a:ext cx="1079500" cy="36036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7" name="橢圓 16"/>
          <p:cNvSpPr/>
          <p:nvPr/>
        </p:nvSpPr>
        <p:spPr>
          <a:xfrm>
            <a:off x="7740650" y="2460848"/>
            <a:ext cx="719138" cy="50323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8" name="橢圓 17"/>
          <p:cNvSpPr/>
          <p:nvPr/>
        </p:nvSpPr>
        <p:spPr>
          <a:xfrm>
            <a:off x="7523659" y="5156448"/>
            <a:ext cx="720725" cy="5048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9" name="文字方塊 18"/>
          <p:cNvSpPr txBox="1"/>
          <p:nvPr/>
        </p:nvSpPr>
        <p:spPr>
          <a:xfrm>
            <a:off x="4742920" y="2041103"/>
            <a:ext cx="523348" cy="307777"/>
          </a:xfrm>
          <a:prstGeom prst="rect">
            <a:avLst/>
          </a:prstGeom>
          <a:solidFill>
            <a:schemeClr val="bg1"/>
          </a:solidFill>
        </p:spPr>
        <p:txBody>
          <a:bodyPr wrap="none" lIns="0" tIns="0" rIns="0" bIns="0" rtlCol="0" anchor="ctr" anchorCtr="1">
            <a:spAutoFit/>
          </a:bodyPr>
          <a:lstStyle/>
          <a:p>
            <a:pPr marL="0"/>
            <a:r>
              <a:rPr lang="en-US" altLang="zh-TW" sz="2000" dirty="0">
                <a:latin typeface="+mn-lt"/>
              </a:rPr>
              <a:t>TA0R</a:t>
            </a:r>
            <a:endParaRPr lang="zh-TW" altLang="en-US" sz="2000" dirty="0">
              <a:latin typeface="+mn-lt"/>
            </a:endParaRPr>
          </a:p>
        </p:txBody>
      </p:sp>
    </p:spTree>
    <p:custDataLst>
      <p:tags r:id="rId1"/>
    </p:custDataLst>
    <p:extLst>
      <p:ext uri="{BB962C8B-B14F-4D97-AF65-F5344CB8AC3E}">
        <p14:creationId xmlns:p14="http://schemas.microsoft.com/office/powerpoint/2010/main" val="1586997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Typical Operations of Timer0_A3</a:t>
            </a:r>
            <a:endParaRPr lang="zh-TW" altLang="en-US" dirty="0"/>
          </a:p>
        </p:txBody>
      </p:sp>
      <p:sp>
        <p:nvSpPr>
          <p:cNvPr id="4" name="投影片編號版面配置區 3"/>
          <p:cNvSpPr>
            <a:spLocks noGrp="1"/>
          </p:cNvSpPr>
          <p:nvPr>
            <p:ph type="sldNum" sz="quarter" idx="11"/>
          </p:nvPr>
        </p:nvSpPr>
        <p:spPr/>
        <p:txBody>
          <a:bodyPr/>
          <a:lstStyle/>
          <a:p>
            <a:fld id="{AD7A0DC7-59DB-4FF4-A98F-253DCA5EE1C1}" type="slidenum">
              <a:rPr lang="zh-TW" altLang="en-US" smtClean="0"/>
              <a:pPr/>
              <a:t>14</a:t>
            </a:fld>
            <a:endParaRPr lang="zh-TW" altLang="zh-TW"/>
          </a:p>
        </p:txBody>
      </p:sp>
      <p:pic>
        <p:nvPicPr>
          <p:cNvPr id="6" name="Picture 4"/>
          <p:cNvPicPr>
            <a:picLocks noChangeAspect="1" noChangeArrowheads="1"/>
          </p:cNvPicPr>
          <p:nvPr/>
        </p:nvPicPr>
        <p:blipFill>
          <a:blip r:embed="rId3"/>
          <a:srcRect/>
          <a:stretch>
            <a:fillRect/>
          </a:stretch>
        </p:blipFill>
        <p:spPr bwMode="auto">
          <a:xfrm>
            <a:off x="5437188" y="3612356"/>
            <a:ext cx="3405187" cy="938213"/>
          </a:xfrm>
          <a:prstGeom prst="rect">
            <a:avLst/>
          </a:prstGeom>
          <a:noFill/>
          <a:ln w="9525">
            <a:noFill/>
            <a:miter lim="800000"/>
            <a:headEnd/>
            <a:tailEnd/>
          </a:ln>
        </p:spPr>
      </p:pic>
      <p:grpSp>
        <p:nvGrpSpPr>
          <p:cNvPr id="7" name="群組 17"/>
          <p:cNvGrpSpPr>
            <a:grpSpLocks/>
          </p:cNvGrpSpPr>
          <p:nvPr/>
        </p:nvGrpSpPr>
        <p:grpSpPr bwMode="auto">
          <a:xfrm>
            <a:off x="323850" y="1124744"/>
            <a:ext cx="8389938" cy="2127250"/>
            <a:chOff x="395536" y="1589038"/>
            <a:chExt cx="8390144" cy="2127994"/>
          </a:xfrm>
        </p:grpSpPr>
        <p:pic>
          <p:nvPicPr>
            <p:cNvPr id="8" name="Picture 3"/>
            <p:cNvPicPr>
              <a:picLocks noChangeAspect="1" noChangeArrowheads="1"/>
            </p:cNvPicPr>
            <p:nvPr/>
          </p:nvPicPr>
          <p:blipFill>
            <a:blip r:embed="rId4"/>
            <a:srcRect/>
            <a:stretch>
              <a:fillRect/>
            </a:stretch>
          </p:blipFill>
          <p:spPr bwMode="auto">
            <a:xfrm>
              <a:off x="395536" y="1589038"/>
              <a:ext cx="8390144" cy="2127994"/>
            </a:xfrm>
            <a:prstGeom prst="rect">
              <a:avLst/>
            </a:prstGeom>
            <a:noFill/>
            <a:ln w="9525">
              <a:noFill/>
              <a:miter lim="800000"/>
              <a:headEnd/>
              <a:tailEnd/>
            </a:ln>
          </p:spPr>
        </p:pic>
        <p:sp>
          <p:nvSpPr>
            <p:cNvPr id="9" name="矩形 8"/>
            <p:cNvSpPr/>
            <p:nvPr/>
          </p:nvSpPr>
          <p:spPr>
            <a:xfrm>
              <a:off x="3707142" y="2348128"/>
              <a:ext cx="2592452" cy="6495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grpSp>
      <p:sp>
        <p:nvSpPr>
          <p:cNvPr id="10" name="弧形 21"/>
          <p:cNvSpPr>
            <a:spLocks/>
          </p:cNvSpPr>
          <p:nvPr/>
        </p:nvSpPr>
        <p:spPr bwMode="auto">
          <a:xfrm flipH="1" flipV="1">
            <a:off x="2916238" y="1956594"/>
            <a:ext cx="720725" cy="482600"/>
          </a:xfrm>
          <a:custGeom>
            <a:avLst/>
            <a:gdLst>
              <a:gd name="T0" fmla="*/ 13798 w 720080"/>
              <a:gd name="T1" fmla="*/ 175286 h 482352"/>
              <a:gd name="T2" fmla="*/ 360686 w 720080"/>
              <a:gd name="T3" fmla="*/ 241424 h 482352"/>
              <a:gd name="T4" fmla="*/ 23273 w 720080"/>
              <a:gd name="T5" fmla="*/ 326741 h 482352"/>
              <a:gd name="T6" fmla="*/ 5898240 60000 65536"/>
              <a:gd name="T7" fmla="*/ 11796480 60000 65536"/>
              <a:gd name="T8" fmla="*/ 17694720 60000 65536"/>
              <a:gd name="T9" fmla="*/ 13774 w 720080"/>
              <a:gd name="T10" fmla="*/ 0 h 482352"/>
              <a:gd name="T11" fmla="*/ 720080 w 720080"/>
              <a:gd name="T12" fmla="*/ 482352 h 482352"/>
            </a:gdLst>
            <a:ahLst/>
            <a:cxnLst>
              <a:cxn ang="T6">
                <a:pos x="T0" y="T1"/>
              </a:cxn>
              <a:cxn ang="T7">
                <a:pos x="T2" y="T3"/>
              </a:cxn>
              <a:cxn ang="T8">
                <a:pos x="T4" y="T5"/>
              </a:cxn>
            </a:cxnLst>
            <a:rect l="T9" t="T10" r="T11" b="T12"/>
            <a:pathLst>
              <a:path w="720080" h="482352" stroke="0">
                <a:moveTo>
                  <a:pt x="13774" y="175106"/>
                </a:moveTo>
                <a:lnTo>
                  <a:pt x="13773" y="175105"/>
                </a:lnTo>
                <a:cubicBezTo>
                  <a:pt x="57840" y="71476"/>
                  <a:pt x="199182" y="-1"/>
                  <a:pt x="360040" y="0"/>
                </a:cubicBezTo>
                <a:cubicBezTo>
                  <a:pt x="558884" y="0"/>
                  <a:pt x="720080" y="107978"/>
                  <a:pt x="720080" y="241176"/>
                </a:cubicBezTo>
                <a:cubicBezTo>
                  <a:pt x="720080" y="374373"/>
                  <a:pt x="558884" y="482352"/>
                  <a:pt x="360040" y="482352"/>
                </a:cubicBezTo>
                <a:cubicBezTo>
                  <a:pt x="210277" y="482352"/>
                  <a:pt x="76154" y="420250"/>
                  <a:pt x="23230" y="326404"/>
                </a:cubicBezTo>
                <a:lnTo>
                  <a:pt x="360040" y="241176"/>
                </a:lnTo>
                <a:close/>
              </a:path>
              <a:path w="720080" h="482352" fill="none">
                <a:moveTo>
                  <a:pt x="13774" y="175106"/>
                </a:moveTo>
                <a:lnTo>
                  <a:pt x="13773" y="175105"/>
                </a:lnTo>
                <a:cubicBezTo>
                  <a:pt x="57840" y="71476"/>
                  <a:pt x="199182" y="-1"/>
                  <a:pt x="360040" y="0"/>
                </a:cubicBezTo>
                <a:cubicBezTo>
                  <a:pt x="558884" y="0"/>
                  <a:pt x="720080" y="107978"/>
                  <a:pt x="720080" y="241176"/>
                </a:cubicBezTo>
                <a:cubicBezTo>
                  <a:pt x="720080" y="374373"/>
                  <a:pt x="558884" y="482352"/>
                  <a:pt x="360040" y="482352"/>
                </a:cubicBezTo>
                <a:cubicBezTo>
                  <a:pt x="210277" y="482352"/>
                  <a:pt x="76154" y="420250"/>
                  <a:pt x="23230" y="326404"/>
                </a:cubicBezTo>
              </a:path>
            </a:pathLst>
          </a:custGeom>
          <a:noFill/>
          <a:ln w="28575" cap="flat" cmpd="sng" algn="ctr">
            <a:solidFill>
              <a:srgbClr val="FF0000"/>
            </a:solidFill>
            <a:prstDash val="solid"/>
            <a:round/>
            <a:headEnd/>
            <a:tailEnd type="triangle" w="med" len="med"/>
          </a:ln>
        </p:spPr>
        <p:txBody>
          <a:bodyPr anchor="ctr"/>
          <a:lstStyle/>
          <a:p>
            <a:endParaRPr lang="zh-TW" altLang="en-US"/>
          </a:p>
        </p:txBody>
      </p:sp>
      <p:sp>
        <p:nvSpPr>
          <p:cNvPr id="11" name="文字方塊 10"/>
          <p:cNvSpPr txBox="1">
            <a:spLocks noChangeArrowheads="1"/>
          </p:cNvSpPr>
          <p:nvPr/>
        </p:nvSpPr>
        <p:spPr bwMode="auto">
          <a:xfrm>
            <a:off x="1495587" y="3002032"/>
            <a:ext cx="1838004" cy="707886"/>
          </a:xfrm>
          <a:prstGeom prst="rect">
            <a:avLst/>
          </a:prstGeom>
          <a:solidFill>
            <a:schemeClr val="bg1"/>
          </a:solidFill>
          <a:ln w="9525">
            <a:solidFill>
              <a:schemeClr val="accent1"/>
            </a:solidFill>
            <a:miter lim="800000"/>
            <a:headEnd/>
            <a:tailEnd/>
          </a:ln>
        </p:spPr>
        <p:txBody>
          <a:bodyPr wrap="none">
            <a:spAutoFit/>
          </a:bodyPr>
          <a:lstStyle/>
          <a:p>
            <a:r>
              <a:rPr lang="en-US" altLang="zh-TW" sz="2000" b="1" dirty="0">
                <a:solidFill>
                  <a:srgbClr val="FF0000"/>
                </a:solidFill>
                <a:latin typeface="+mn-lt"/>
              </a:rPr>
              <a:t>Continuously</a:t>
            </a:r>
            <a:br>
              <a:rPr lang="en-US" altLang="zh-TW" sz="2000" b="1" dirty="0">
                <a:solidFill>
                  <a:srgbClr val="FF0000"/>
                </a:solidFill>
                <a:latin typeface="+mn-lt"/>
              </a:rPr>
            </a:br>
            <a:r>
              <a:rPr lang="en-US" altLang="zh-TW" sz="2000" b="1" dirty="0">
                <a:solidFill>
                  <a:srgbClr val="FF0000"/>
                </a:solidFill>
                <a:latin typeface="+mn-lt"/>
              </a:rPr>
              <a:t>count up/down</a:t>
            </a:r>
            <a:endParaRPr lang="zh-TW" altLang="en-US" sz="2000" b="1" dirty="0">
              <a:solidFill>
                <a:srgbClr val="FF0000"/>
              </a:solidFill>
              <a:latin typeface="+mn-lt"/>
            </a:endParaRPr>
          </a:p>
        </p:txBody>
      </p:sp>
      <p:grpSp>
        <p:nvGrpSpPr>
          <p:cNvPr id="12" name="群組 11"/>
          <p:cNvGrpSpPr>
            <a:grpSpLocks/>
          </p:cNvGrpSpPr>
          <p:nvPr/>
        </p:nvGrpSpPr>
        <p:grpSpPr bwMode="auto">
          <a:xfrm>
            <a:off x="3636963" y="3251994"/>
            <a:ext cx="2592387" cy="2233612"/>
            <a:chOff x="3707904" y="3717032"/>
            <a:chExt cx="2592288" cy="2232248"/>
          </a:xfrm>
        </p:grpSpPr>
        <p:sp>
          <p:nvSpPr>
            <p:cNvPr id="13" name="矩形 12"/>
            <p:cNvSpPr/>
            <p:nvPr/>
          </p:nvSpPr>
          <p:spPr>
            <a:xfrm>
              <a:off x="4931819" y="4797459"/>
              <a:ext cx="144457" cy="5045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4" name="流程圖: 決策 13"/>
            <p:cNvSpPr/>
            <p:nvPr/>
          </p:nvSpPr>
          <p:spPr>
            <a:xfrm>
              <a:off x="4067944" y="3717032"/>
              <a:ext cx="1872208" cy="1152128"/>
            </a:xfrm>
            <a:prstGeom prst="flowChartDecision">
              <a:avLst/>
            </a:prstGeom>
            <a:solidFill>
              <a:srgbClr val="FFFF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36000" tIns="0" rIns="36000" bIns="0" anchor="ctr"/>
            <a:lstStyle/>
            <a:p>
              <a:pPr algn="ctr">
                <a:defRPr/>
              </a:pPr>
              <a:r>
                <a:rPr lang="en-US" altLang="zh-TW" sz="2200" b="1" dirty="0">
                  <a:solidFill>
                    <a:schemeClr val="tx1"/>
                  </a:solidFill>
                </a:rPr>
                <a:t>Is time up yet?</a:t>
              </a:r>
              <a:endParaRPr lang="zh-TW" altLang="en-US" sz="2200" b="1" dirty="0">
                <a:solidFill>
                  <a:schemeClr val="tx1"/>
                </a:solidFill>
              </a:endParaRPr>
            </a:p>
          </p:txBody>
        </p:sp>
        <p:sp>
          <p:nvSpPr>
            <p:cNvPr id="15" name="矩形 14"/>
            <p:cNvSpPr/>
            <p:nvPr/>
          </p:nvSpPr>
          <p:spPr>
            <a:xfrm>
              <a:off x="3707904" y="5301976"/>
              <a:ext cx="2592288" cy="647304"/>
            </a:xfrm>
            <a:prstGeom prst="rect">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400" dirty="0">
                  <a:solidFill>
                    <a:schemeClr val="tx1"/>
                  </a:solidFill>
                </a:rPr>
                <a:t>TA0CCRx</a:t>
              </a:r>
              <a:endParaRPr lang="zh-TW" altLang="en-US" sz="2400" dirty="0">
                <a:solidFill>
                  <a:schemeClr val="tx1"/>
                </a:solidFill>
              </a:endParaRPr>
            </a:p>
          </p:txBody>
        </p:sp>
      </p:grpSp>
      <p:cxnSp>
        <p:nvCxnSpPr>
          <p:cNvPr id="16" name="肘形接點 15"/>
          <p:cNvCxnSpPr/>
          <p:nvPr/>
        </p:nvCxnSpPr>
        <p:spPr>
          <a:xfrm flipV="1">
            <a:off x="5867400" y="2820194"/>
            <a:ext cx="1584325" cy="1008062"/>
          </a:xfrm>
          <a:prstGeom prst="bentConnector3">
            <a:avLst>
              <a:gd name="adj1" fmla="val 50000"/>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文字方塊 16"/>
          <p:cNvSpPr txBox="1">
            <a:spLocks noChangeArrowheads="1"/>
          </p:cNvSpPr>
          <p:nvPr/>
        </p:nvSpPr>
        <p:spPr bwMode="auto">
          <a:xfrm>
            <a:off x="5940425" y="3459956"/>
            <a:ext cx="577850" cy="366713"/>
          </a:xfrm>
          <a:prstGeom prst="rect">
            <a:avLst/>
          </a:prstGeom>
          <a:noFill/>
          <a:ln w="9525">
            <a:noFill/>
            <a:miter lim="800000"/>
            <a:headEnd/>
            <a:tailEnd/>
          </a:ln>
        </p:spPr>
        <p:txBody>
          <a:bodyPr wrap="none">
            <a:spAutoFit/>
          </a:bodyPr>
          <a:lstStyle/>
          <a:p>
            <a:r>
              <a:rPr lang="en-US" altLang="zh-TW"/>
              <a:t>Yes</a:t>
            </a:r>
            <a:endParaRPr lang="zh-TW" altLang="en-US"/>
          </a:p>
        </p:txBody>
      </p:sp>
      <p:sp>
        <p:nvSpPr>
          <p:cNvPr id="18" name="橢圓 17"/>
          <p:cNvSpPr/>
          <p:nvPr/>
        </p:nvSpPr>
        <p:spPr>
          <a:xfrm>
            <a:off x="7524328" y="2459831"/>
            <a:ext cx="865187" cy="6492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9" name="文字方塊 18"/>
          <p:cNvSpPr txBox="1">
            <a:spLocks noChangeArrowheads="1"/>
          </p:cNvSpPr>
          <p:nvPr/>
        </p:nvSpPr>
        <p:spPr bwMode="auto">
          <a:xfrm>
            <a:off x="6335713" y="5052219"/>
            <a:ext cx="2555875" cy="1014412"/>
          </a:xfrm>
          <a:prstGeom prst="rect">
            <a:avLst/>
          </a:prstGeom>
          <a:noFill/>
          <a:ln w="9525">
            <a:solidFill>
              <a:schemeClr val="tx1"/>
            </a:solidFill>
            <a:miter lim="800000"/>
            <a:headEnd/>
            <a:tailEnd/>
          </a:ln>
        </p:spPr>
        <p:txBody>
          <a:bodyPr>
            <a:spAutoFit/>
          </a:bodyPr>
          <a:lstStyle/>
          <a:p>
            <a:r>
              <a:rPr lang="en-US" altLang="zh-TW" sz="2000">
                <a:latin typeface="Calibri" pitchFamily="34" charset="0"/>
              </a:rPr>
              <a:t>If TAIE=1, setting of TAIFG causes an interrupt to the CPU</a:t>
            </a:r>
            <a:endParaRPr lang="zh-TW" altLang="en-US" sz="2000">
              <a:latin typeface="Calibri" pitchFamily="34" charset="0"/>
            </a:endParaRPr>
          </a:p>
        </p:txBody>
      </p:sp>
      <p:cxnSp>
        <p:nvCxnSpPr>
          <p:cNvPr id="20" name="直線單箭頭接點 19"/>
          <p:cNvCxnSpPr>
            <a:cxnSpLocks noChangeShapeType="1"/>
            <a:stCxn id="18" idx="4"/>
          </p:cNvCxnSpPr>
          <p:nvPr/>
        </p:nvCxnSpPr>
        <p:spPr bwMode="auto">
          <a:xfrm>
            <a:off x="7957715" y="3121819"/>
            <a:ext cx="593725" cy="981075"/>
          </a:xfrm>
          <a:prstGeom prst="straightConnector1">
            <a:avLst/>
          </a:prstGeom>
          <a:noFill/>
          <a:ln w="28575" algn="ctr">
            <a:solidFill>
              <a:srgbClr val="FF0000"/>
            </a:solidFill>
            <a:round/>
            <a:headEnd/>
            <a:tailEnd type="arrow" w="med" len="med"/>
          </a:ln>
        </p:spPr>
      </p:cxnSp>
      <p:sp>
        <p:nvSpPr>
          <p:cNvPr id="21" name="文字方塊 20"/>
          <p:cNvSpPr txBox="1">
            <a:spLocks noChangeArrowheads="1"/>
          </p:cNvSpPr>
          <p:nvPr/>
        </p:nvSpPr>
        <p:spPr bwMode="auto">
          <a:xfrm>
            <a:off x="699481" y="4272756"/>
            <a:ext cx="2161867" cy="1015663"/>
          </a:xfrm>
          <a:prstGeom prst="rect">
            <a:avLst/>
          </a:prstGeom>
          <a:noFill/>
          <a:ln w="9525">
            <a:solidFill>
              <a:schemeClr val="tx1"/>
            </a:solidFill>
            <a:miter lim="800000"/>
            <a:headEnd/>
            <a:tailEnd/>
          </a:ln>
        </p:spPr>
        <p:txBody>
          <a:bodyPr wrap="square">
            <a:spAutoFit/>
          </a:bodyPr>
          <a:lstStyle/>
          <a:p>
            <a:r>
              <a:rPr lang="en-US" altLang="zh-TW" sz="2000" dirty="0">
                <a:latin typeface="Calibri" pitchFamily="34" charset="0"/>
              </a:rPr>
              <a:t>TAIFG has to be explicitly </a:t>
            </a:r>
            <a:r>
              <a:rPr lang="en-US" altLang="zh-TW" sz="2000" dirty="0">
                <a:solidFill>
                  <a:srgbClr val="FF0000"/>
                </a:solidFill>
                <a:latin typeface="Calibri" pitchFamily="34" charset="0"/>
              </a:rPr>
              <a:t>cleared</a:t>
            </a:r>
            <a:r>
              <a:rPr lang="en-US" altLang="zh-TW" sz="2000" dirty="0">
                <a:latin typeface="Calibri" pitchFamily="34" charset="0"/>
              </a:rPr>
              <a:t> by the CPU</a:t>
            </a:r>
            <a:endParaRPr lang="zh-TW" altLang="en-US" sz="2000" dirty="0">
              <a:latin typeface="Calibri" pitchFamily="34" charset="0"/>
            </a:endParaRPr>
          </a:p>
        </p:txBody>
      </p:sp>
      <p:sp>
        <p:nvSpPr>
          <p:cNvPr id="22" name="Line 20"/>
          <p:cNvSpPr>
            <a:spLocks noChangeShapeType="1"/>
          </p:cNvSpPr>
          <p:nvPr/>
        </p:nvSpPr>
        <p:spPr bwMode="auto">
          <a:xfrm flipH="1">
            <a:off x="3924300" y="2820194"/>
            <a:ext cx="2736850" cy="0"/>
          </a:xfrm>
          <a:prstGeom prst="line">
            <a:avLst/>
          </a:prstGeom>
          <a:noFill/>
          <a:ln w="28575">
            <a:solidFill>
              <a:srgbClr val="FF0000"/>
            </a:solidFill>
            <a:round/>
            <a:headEnd/>
            <a:tailEnd type="triangle" w="med" len="med"/>
          </a:ln>
        </p:spPr>
        <p:txBody>
          <a:bodyPr/>
          <a:lstStyle/>
          <a:p>
            <a:endParaRPr lang="zh-TW" altLang="en-US"/>
          </a:p>
        </p:txBody>
      </p:sp>
      <p:sp>
        <p:nvSpPr>
          <p:cNvPr id="23" name="橢圓 33"/>
          <p:cNvSpPr/>
          <p:nvPr/>
        </p:nvSpPr>
        <p:spPr>
          <a:xfrm>
            <a:off x="8388350" y="4115594"/>
            <a:ext cx="469900" cy="4333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cxnSp>
        <p:nvCxnSpPr>
          <p:cNvPr id="3" name="直線單箭頭接點 2"/>
          <p:cNvCxnSpPr>
            <a:stCxn id="11" idx="0"/>
          </p:cNvCxnSpPr>
          <p:nvPr/>
        </p:nvCxnSpPr>
        <p:spPr bwMode="auto">
          <a:xfrm flipV="1">
            <a:off x="2414589" y="2439194"/>
            <a:ext cx="752474" cy="562838"/>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文字方塊 23"/>
          <p:cNvSpPr txBox="1"/>
          <p:nvPr/>
        </p:nvSpPr>
        <p:spPr>
          <a:xfrm>
            <a:off x="3897365" y="5515024"/>
            <a:ext cx="2043060" cy="369332"/>
          </a:xfrm>
          <a:prstGeom prst="rect">
            <a:avLst/>
          </a:prstGeom>
          <a:noFill/>
        </p:spPr>
        <p:txBody>
          <a:bodyPr wrap="none" rtlCol="0">
            <a:spAutoFit/>
          </a:bodyPr>
          <a:lstStyle/>
          <a:p>
            <a:pPr marL="0"/>
            <a:r>
              <a:rPr lang="en-US" altLang="zh-TW" sz="1800" dirty="0">
                <a:latin typeface="+mn-lt"/>
              </a:rPr>
              <a:t>(x may be 0, 1, or 2)</a:t>
            </a:r>
            <a:endParaRPr lang="zh-TW" altLang="en-US" sz="1800" dirty="0">
              <a:latin typeface="+mn-lt"/>
            </a:endParaRPr>
          </a:p>
        </p:txBody>
      </p:sp>
      <p:sp>
        <p:nvSpPr>
          <p:cNvPr id="25" name="文字方塊 24"/>
          <p:cNvSpPr txBox="1"/>
          <p:nvPr/>
        </p:nvSpPr>
        <p:spPr>
          <a:xfrm>
            <a:off x="6876256" y="3419708"/>
            <a:ext cx="863506" cy="369332"/>
          </a:xfrm>
          <a:prstGeom prst="rect">
            <a:avLst/>
          </a:prstGeom>
          <a:noFill/>
        </p:spPr>
        <p:txBody>
          <a:bodyPr wrap="none" rtlCol="0">
            <a:spAutoFit/>
          </a:bodyPr>
          <a:lstStyle/>
          <a:p>
            <a:pPr marL="0"/>
            <a:r>
              <a:rPr lang="en-US" altLang="zh-TW" sz="1800" dirty="0">
                <a:latin typeface="+mn-lt"/>
              </a:rPr>
              <a:t>TA0CTL</a:t>
            </a:r>
            <a:endParaRPr lang="zh-TW" altLang="en-US" sz="1800" dirty="0">
              <a:latin typeface="+mn-lt"/>
            </a:endParaRPr>
          </a:p>
        </p:txBody>
      </p:sp>
      <p:sp>
        <p:nvSpPr>
          <p:cNvPr id="26" name="文字方塊 25"/>
          <p:cNvSpPr txBox="1"/>
          <p:nvPr/>
        </p:nvSpPr>
        <p:spPr>
          <a:xfrm>
            <a:off x="4716016" y="2113111"/>
            <a:ext cx="523348" cy="307777"/>
          </a:xfrm>
          <a:prstGeom prst="rect">
            <a:avLst/>
          </a:prstGeom>
          <a:solidFill>
            <a:schemeClr val="bg1"/>
          </a:solidFill>
        </p:spPr>
        <p:txBody>
          <a:bodyPr wrap="none" lIns="0" tIns="0" rIns="0" bIns="0" rtlCol="0" anchor="ctr" anchorCtr="1">
            <a:spAutoFit/>
          </a:bodyPr>
          <a:lstStyle/>
          <a:p>
            <a:pPr marL="0"/>
            <a:r>
              <a:rPr lang="en-US" altLang="zh-TW" sz="2000" dirty="0">
                <a:latin typeface="+mn-lt"/>
              </a:rPr>
              <a:t>TA0R</a:t>
            </a:r>
            <a:endParaRPr lang="zh-TW" altLang="en-US" sz="2000" dirty="0">
              <a:latin typeface="+mn-lt"/>
            </a:endParaRPr>
          </a:p>
        </p:txBody>
      </p:sp>
    </p:spTree>
    <p:custDataLst>
      <p:tags r:id="rId1"/>
    </p:custDataLst>
    <p:extLst>
      <p:ext uri="{BB962C8B-B14F-4D97-AF65-F5344CB8AC3E}">
        <p14:creationId xmlns:p14="http://schemas.microsoft.com/office/powerpoint/2010/main" val="2716870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childTnLst>
                          </p:cTn>
                        </p:par>
                        <p:par>
                          <p:cTn id="26" fill="hold">
                            <p:stCondLst>
                              <p:cond delay="0"/>
                            </p:stCondLst>
                            <p:childTnLst>
                              <p:par>
                                <p:cTn id="27" presetID="22" presetClass="entr" presetSubtype="8" fill="hold"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left)">
                                      <p:cBhvr>
                                        <p:cTn id="29" dur="500"/>
                                        <p:tgtEl>
                                          <p:spTgt spid="16"/>
                                        </p:tgtEl>
                                      </p:cBhvr>
                                    </p:animEffec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par>
                          <p:cTn id="33" fill="hold">
                            <p:stCondLst>
                              <p:cond delay="500"/>
                            </p:stCondLst>
                            <p:childTnLst>
                              <p:par>
                                <p:cTn id="34" presetID="22" presetClass="entr" presetSubtype="2" fill="hold" grpId="0"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right)">
                                      <p:cBhvr>
                                        <p:cTn id="36" dur="500"/>
                                        <p:tgtEl>
                                          <p:spTgt spid="22"/>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nodeType="afterEffect">
                                  <p:stCondLst>
                                    <p:cond delay="0"/>
                                  </p:stCondLst>
                                  <p:childTnLst>
                                    <p:set>
                                      <p:cBhvr>
                                        <p:cTn id="45" dur="1" fill="hold">
                                          <p:stCondLst>
                                            <p:cond delay="0"/>
                                          </p:stCondLst>
                                        </p:cTn>
                                        <p:tgtEl>
                                          <p:spTgt spid="20"/>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grpId="0" nodeType="after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0"/>
      <p:bldP spid="18" grpId="0" animBg="1"/>
      <p:bldP spid="19" grpId="0" animBg="1"/>
      <p:bldP spid="21" grpId="0" animBg="1"/>
      <p:bldP spid="22" grpId="0" animBg="1"/>
      <p:bldP spid="23" grpId="0" animBg="1"/>
      <p:bldP spid="24" grpId="0"/>
      <p:bldP spid="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4"/>
          <p:cNvSpPr>
            <a:spLocks noGrp="1"/>
          </p:cNvSpPr>
          <p:nvPr>
            <p:ph type="sldNum" sz="quarter" idx="11"/>
          </p:nvPr>
        </p:nvSpPr>
        <p:spPr/>
        <p:txBody>
          <a:bodyPr/>
          <a:lstStyle/>
          <a:p>
            <a:fld id="{6E2CED2B-B8C9-4B4C-8773-B60027A9A0C2}" type="slidenum">
              <a:rPr lang="zh-TW" altLang="en-US"/>
              <a:pPr/>
              <a:t>15</a:t>
            </a:fld>
            <a:endParaRPr lang="zh-TW" altLang="zh-TW"/>
          </a:p>
        </p:txBody>
      </p:sp>
      <p:sp>
        <p:nvSpPr>
          <p:cNvPr id="918530" name="Rectangle 5"/>
          <p:cNvSpPr>
            <a:spLocks noGrp="1" noChangeArrowheads="1"/>
          </p:cNvSpPr>
          <p:nvPr>
            <p:ph type="title"/>
          </p:nvPr>
        </p:nvSpPr>
        <p:spPr/>
        <p:txBody>
          <a:bodyPr/>
          <a:lstStyle/>
          <a:p>
            <a:r>
              <a:rPr lang="en-US" altLang="zh-TW" dirty="0"/>
              <a:t>Timer0_A3 Control Register (TA0CTL)</a:t>
            </a:r>
          </a:p>
        </p:txBody>
      </p:sp>
      <p:sp>
        <p:nvSpPr>
          <p:cNvPr id="918531" name="Rectangle 6"/>
          <p:cNvSpPr>
            <a:spLocks noGrp="1" noChangeArrowheads="1"/>
          </p:cNvSpPr>
          <p:nvPr>
            <p:ph type="body" idx="1"/>
          </p:nvPr>
        </p:nvSpPr>
        <p:spPr/>
        <p:txBody>
          <a:bodyPr/>
          <a:lstStyle/>
          <a:p>
            <a:r>
              <a:rPr lang="en-US" altLang="zh-TW" sz="2400" dirty="0" err="1"/>
              <a:t>TASSELx</a:t>
            </a:r>
            <a:r>
              <a:rPr lang="en-US" altLang="zh-TW" sz="2400" dirty="0"/>
              <a:t>: Timer0_A3 clock source select (x is 0, 1, 2, or 3)</a:t>
            </a:r>
          </a:p>
          <a:p>
            <a:r>
              <a:rPr lang="en-US" altLang="zh-TW" sz="2400" dirty="0" err="1"/>
              <a:t>IDx</a:t>
            </a:r>
            <a:r>
              <a:rPr lang="en-US" altLang="zh-TW" sz="2400" dirty="0"/>
              <a:t>: input divider</a:t>
            </a:r>
          </a:p>
          <a:p>
            <a:r>
              <a:rPr lang="en-US" altLang="zh-TW" sz="2400" dirty="0" err="1"/>
              <a:t>MCx</a:t>
            </a:r>
            <a:r>
              <a:rPr lang="en-US" altLang="zh-TW" sz="2400" dirty="0"/>
              <a:t>: mode control</a:t>
            </a:r>
          </a:p>
          <a:p>
            <a:r>
              <a:rPr lang="en-US" altLang="zh-TW" sz="2400" dirty="0"/>
              <a:t>TACLR: Timer0_A3 clear</a:t>
            </a:r>
          </a:p>
          <a:p>
            <a:r>
              <a:rPr lang="en-US" altLang="zh-TW" sz="2400" dirty="0"/>
              <a:t>TAIE: Timer0_A3 interrupt enable</a:t>
            </a:r>
          </a:p>
          <a:p>
            <a:r>
              <a:rPr lang="en-US" altLang="zh-TW" sz="2400" dirty="0"/>
              <a:t>TAIFG: Timer0_A3 interrupt flag</a:t>
            </a:r>
            <a:endParaRPr lang="zh-TW" altLang="en-US" dirty="0"/>
          </a:p>
        </p:txBody>
      </p:sp>
      <p:pic>
        <p:nvPicPr>
          <p:cNvPr id="91853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507" y="3573016"/>
            <a:ext cx="8104957" cy="2231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4304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1"/>
          </p:nvPr>
        </p:nvSpPr>
        <p:spPr/>
        <p:txBody>
          <a:bodyPr/>
          <a:lstStyle/>
          <a:p>
            <a:fld id="{AD7A0DC7-59DB-4FF4-A98F-253DCA5EE1C1}" type="slidenum">
              <a:rPr lang="zh-TW" altLang="en-US" smtClean="0"/>
              <a:pPr/>
              <a:t>16</a:t>
            </a:fld>
            <a:endParaRPr lang="zh-TW" altLang="zh-TW"/>
          </a:p>
        </p:txBody>
      </p:sp>
      <p:pic>
        <p:nvPicPr>
          <p:cNvPr id="5" name="Picture 2"/>
          <p:cNvPicPr>
            <a:picLocks noChangeAspect="1" noChangeArrowheads="1"/>
          </p:cNvPicPr>
          <p:nvPr/>
        </p:nvPicPr>
        <p:blipFill rotWithShape="1">
          <a:blip r:embed="rId3"/>
          <a:srcRect t="5614"/>
          <a:stretch/>
        </p:blipFill>
        <p:spPr bwMode="auto">
          <a:xfrm>
            <a:off x="755650" y="44624"/>
            <a:ext cx="7743825" cy="6048970"/>
          </a:xfrm>
          <a:prstGeom prst="rect">
            <a:avLst/>
          </a:prstGeom>
          <a:noFill/>
          <a:ln w="9525">
            <a:noFill/>
            <a:miter lim="800000"/>
            <a:headEnd/>
            <a:tailEnd/>
          </a:ln>
        </p:spPr>
      </p:pic>
      <p:graphicFrame>
        <p:nvGraphicFramePr>
          <p:cNvPr id="6" name="Group 15"/>
          <p:cNvGraphicFramePr>
            <a:graphicFrameLocks noGrp="1"/>
          </p:cNvGraphicFramePr>
          <p:nvPr>
            <p:extLst/>
          </p:nvPr>
        </p:nvGraphicFramePr>
        <p:xfrm>
          <a:off x="684411" y="4500563"/>
          <a:ext cx="7920037" cy="396240"/>
        </p:xfrm>
        <a:graphic>
          <a:graphicData uri="http://schemas.openxmlformats.org/drawingml/2006/table">
            <a:tbl>
              <a:tblPr/>
              <a:tblGrid>
                <a:gridCol w="7920037">
                  <a:extLst>
                    <a:ext uri="{9D8B030D-6E8A-4147-A177-3AD203B41FA5}">
                      <a16:colId xmlns:a16="http://schemas.microsoft.com/office/drawing/2014/main" val="20000"/>
                    </a:ext>
                  </a:extLst>
                </a:gridCol>
              </a:tblGrid>
              <a:tr h="365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a:ln>
                            <a:noFill/>
                          </a:ln>
                          <a:solidFill>
                            <a:srgbClr val="000000"/>
                          </a:solidFill>
                          <a:effectLst/>
                          <a:latin typeface="Calibri" pitchFamily="34" charset="0"/>
                          <a:ea typeface="新細明體" charset="-120"/>
                        </a:rPr>
                        <a:t>TA0CTL = TASSEL_2 + MC_1;               </a:t>
                      </a:r>
                      <a:r>
                        <a:rPr kumimoji="0" lang="en-US" altLang="zh-TW" sz="2000" b="1" i="0" u="none" strike="noStrike" cap="none" normalizeH="0" baseline="0" dirty="0">
                          <a:ln>
                            <a:noFill/>
                          </a:ln>
                          <a:solidFill>
                            <a:srgbClr val="0000FF"/>
                          </a:solidFill>
                          <a:effectLst/>
                          <a:latin typeface="Courier New" pitchFamily="49" charset="0"/>
                          <a:ea typeface="新細明體" charset="-120"/>
                          <a:cs typeface="Courier New" pitchFamily="49" charset="0"/>
                        </a:rPr>
                        <a:t>// </a:t>
                      </a:r>
                      <a:r>
                        <a:rPr kumimoji="0" lang="en-US" altLang="zh-TW" sz="2000" b="1" i="0" u="none" strike="noStrike" cap="none" normalizeH="0" baseline="0" dirty="0" err="1">
                          <a:ln>
                            <a:noFill/>
                          </a:ln>
                          <a:solidFill>
                            <a:srgbClr val="0000FF"/>
                          </a:solidFill>
                          <a:effectLst/>
                          <a:latin typeface="Courier New" pitchFamily="49" charset="0"/>
                          <a:ea typeface="新細明體" charset="-120"/>
                          <a:cs typeface="Courier New" pitchFamily="49" charset="0"/>
                        </a:rPr>
                        <a:t>src</a:t>
                      </a:r>
                      <a:r>
                        <a:rPr kumimoji="0" lang="en-US" altLang="zh-TW" sz="2000" b="1" i="0" u="none" strike="noStrike" cap="none" normalizeH="0" baseline="0" dirty="0">
                          <a:ln>
                            <a:noFill/>
                          </a:ln>
                          <a:solidFill>
                            <a:srgbClr val="0000FF"/>
                          </a:solidFill>
                          <a:effectLst/>
                          <a:latin typeface="Courier New" pitchFamily="49" charset="0"/>
                          <a:ea typeface="新細明體" charset="-120"/>
                          <a:cs typeface="Courier New" pitchFamily="49" charset="0"/>
                        </a:rPr>
                        <a:t> from SMCLK, up mode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bl>
          </a:graphicData>
        </a:graphic>
      </p:graphicFrame>
      <p:sp>
        <p:nvSpPr>
          <p:cNvPr id="7" name="爆炸 1 6"/>
          <p:cNvSpPr/>
          <p:nvPr/>
        </p:nvSpPr>
        <p:spPr>
          <a:xfrm>
            <a:off x="323850" y="2709044"/>
            <a:ext cx="1439863" cy="1655763"/>
          </a:xfrm>
          <a:prstGeom prst="irregularSeal1">
            <a:avLst/>
          </a:prstGeom>
          <a:noFill/>
          <a:ln w="38100">
            <a:solidFill>
              <a:srgbClr val="FF0000"/>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zh-TW" altLang="en-US"/>
          </a:p>
        </p:txBody>
      </p:sp>
      <p:sp>
        <p:nvSpPr>
          <p:cNvPr id="2" name="文字方塊 1"/>
          <p:cNvSpPr txBox="1"/>
          <p:nvPr/>
        </p:nvSpPr>
        <p:spPr>
          <a:xfrm>
            <a:off x="5220072" y="1383159"/>
            <a:ext cx="1090235" cy="461665"/>
          </a:xfrm>
          <a:prstGeom prst="rect">
            <a:avLst/>
          </a:prstGeom>
          <a:noFill/>
        </p:spPr>
        <p:txBody>
          <a:bodyPr wrap="none" rtlCol="0">
            <a:spAutoFit/>
          </a:bodyPr>
          <a:lstStyle/>
          <a:p>
            <a:pPr marL="0"/>
            <a:r>
              <a:rPr lang="en-US" altLang="zh-TW" dirty="0">
                <a:latin typeface="+mn-lt"/>
              </a:rPr>
              <a:t>TA0CTL</a:t>
            </a:r>
            <a:endParaRPr lang="zh-TW" altLang="en-US" dirty="0">
              <a:latin typeface="+mn-lt"/>
            </a:endParaRPr>
          </a:p>
        </p:txBody>
      </p:sp>
    </p:spTree>
    <p:custDataLst>
      <p:tags r:id="rId1"/>
    </p:custDataLst>
    <p:extLst>
      <p:ext uri="{BB962C8B-B14F-4D97-AF65-F5344CB8AC3E}">
        <p14:creationId xmlns:p14="http://schemas.microsoft.com/office/powerpoint/2010/main" val="1896443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ox(in)">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t>Timer Mode</a:t>
            </a:r>
            <a:endParaRPr lang="zh-TW" altLang="en-US" dirty="0"/>
          </a:p>
        </p:txBody>
      </p:sp>
      <p:sp>
        <p:nvSpPr>
          <p:cNvPr id="4" name="內容版面配置區 3"/>
          <p:cNvSpPr>
            <a:spLocks noGrp="1"/>
          </p:cNvSpPr>
          <p:nvPr>
            <p:ph idx="1"/>
          </p:nvPr>
        </p:nvSpPr>
        <p:spPr/>
        <p:txBody>
          <a:bodyPr/>
          <a:lstStyle/>
          <a:p>
            <a:pPr marL="0" indent="0" eaLnBrk="1" hangingPunct="1">
              <a:spcBef>
                <a:spcPct val="10000"/>
              </a:spcBef>
            </a:pPr>
            <a:r>
              <a:rPr lang="en-US" altLang="zh-TW" dirty="0" err="1"/>
              <a:t>MCx</a:t>
            </a:r>
            <a:r>
              <a:rPr lang="en-US" altLang="zh-TW" dirty="0"/>
              <a:t>=00: Stop mode</a:t>
            </a:r>
          </a:p>
          <a:p>
            <a:pPr lvl="1" eaLnBrk="1" hangingPunct="1">
              <a:spcBef>
                <a:spcPct val="10000"/>
              </a:spcBef>
            </a:pPr>
            <a:r>
              <a:rPr lang="en-US" altLang="zh-TW" dirty="0"/>
              <a:t>The timer is halted</a:t>
            </a:r>
          </a:p>
          <a:p>
            <a:pPr marL="0" indent="0" eaLnBrk="1" hangingPunct="1">
              <a:spcBef>
                <a:spcPct val="10000"/>
              </a:spcBef>
            </a:pPr>
            <a:r>
              <a:rPr lang="en-US" altLang="zh-TW" dirty="0" err="1"/>
              <a:t>MCx</a:t>
            </a:r>
            <a:r>
              <a:rPr lang="en-US" altLang="zh-TW" dirty="0"/>
              <a:t>=01: Up mode</a:t>
            </a:r>
          </a:p>
          <a:p>
            <a:pPr lvl="1" eaLnBrk="1" hangingPunct="1">
              <a:spcBef>
                <a:spcPct val="10000"/>
              </a:spcBef>
            </a:pPr>
            <a:r>
              <a:rPr lang="en-US" altLang="zh-TW" dirty="0"/>
              <a:t>The timer repeatedly counts from 0 to TA0CCR0</a:t>
            </a:r>
          </a:p>
          <a:p>
            <a:pPr marL="0" indent="0" eaLnBrk="1" hangingPunct="1">
              <a:spcBef>
                <a:spcPct val="10000"/>
              </a:spcBef>
            </a:pPr>
            <a:r>
              <a:rPr lang="en-US" altLang="zh-TW" dirty="0" err="1"/>
              <a:t>MCx</a:t>
            </a:r>
            <a:r>
              <a:rPr lang="en-US" altLang="zh-TW" dirty="0"/>
              <a:t>=10: Continuous mode</a:t>
            </a:r>
          </a:p>
          <a:p>
            <a:pPr lvl="1" eaLnBrk="1" hangingPunct="1">
              <a:spcBef>
                <a:spcPct val="10000"/>
              </a:spcBef>
            </a:pPr>
            <a:r>
              <a:rPr lang="en-US" altLang="zh-TW" dirty="0"/>
              <a:t>The timer repeatedly counts from 0 to 0FFFFh</a:t>
            </a:r>
          </a:p>
          <a:p>
            <a:pPr marL="0" indent="0" eaLnBrk="1" hangingPunct="1">
              <a:spcBef>
                <a:spcPct val="10000"/>
              </a:spcBef>
            </a:pPr>
            <a:r>
              <a:rPr lang="en-US" altLang="zh-TW" dirty="0" err="1"/>
              <a:t>MCx</a:t>
            </a:r>
            <a:r>
              <a:rPr lang="en-US" altLang="zh-TW" dirty="0"/>
              <a:t>=11: Up/down mode</a:t>
            </a:r>
          </a:p>
          <a:p>
            <a:pPr lvl="1" eaLnBrk="1" hangingPunct="1">
              <a:spcBef>
                <a:spcPct val="10000"/>
              </a:spcBef>
            </a:pPr>
            <a:r>
              <a:rPr lang="en-US" altLang="zh-TW" dirty="0"/>
              <a:t>The timer repeatedly counts from 0 to TA0CCR0 and back down to 0</a:t>
            </a:r>
          </a:p>
        </p:txBody>
      </p:sp>
      <p:sp>
        <p:nvSpPr>
          <p:cNvPr id="2" name="投影片編號版面配置區 1"/>
          <p:cNvSpPr>
            <a:spLocks noGrp="1"/>
          </p:cNvSpPr>
          <p:nvPr>
            <p:ph type="sldNum" sz="quarter" idx="11"/>
          </p:nvPr>
        </p:nvSpPr>
        <p:spPr/>
        <p:txBody>
          <a:bodyPr/>
          <a:lstStyle/>
          <a:p>
            <a:fld id="{FB432AF1-3153-4BFC-ABF0-71916461ABBD}" type="slidenum">
              <a:rPr lang="zh-TW" altLang="en-US" smtClean="0"/>
              <a:pPr/>
              <a:t>17</a:t>
            </a:fld>
            <a:endParaRPr lang="zh-TW" altLang="zh-TW"/>
          </a:p>
        </p:txBody>
      </p:sp>
    </p:spTree>
    <p:extLst>
      <p:ext uri="{BB962C8B-B14F-4D97-AF65-F5344CB8AC3E}">
        <p14:creationId xmlns:p14="http://schemas.microsoft.com/office/powerpoint/2010/main" val="2142814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Continuous Mode (</a:t>
            </a:r>
            <a:r>
              <a:rPr lang="en-US" altLang="zh-TW" dirty="0" err="1"/>
              <a:t>MCx</a:t>
            </a:r>
            <a:r>
              <a:rPr lang="en-US" altLang="zh-TW" dirty="0"/>
              <a:t>=10)</a:t>
            </a:r>
            <a:endParaRPr lang="zh-TW" altLang="en-US" dirty="0"/>
          </a:p>
        </p:txBody>
      </p:sp>
      <p:sp>
        <p:nvSpPr>
          <p:cNvPr id="3" name="內容版面配置區 2"/>
          <p:cNvSpPr>
            <a:spLocks noGrp="1"/>
          </p:cNvSpPr>
          <p:nvPr>
            <p:ph idx="1"/>
          </p:nvPr>
        </p:nvSpPr>
        <p:spPr/>
        <p:txBody>
          <a:bodyPr/>
          <a:lstStyle/>
          <a:p>
            <a:pPr eaLnBrk="1" hangingPunct="1"/>
            <a:r>
              <a:rPr lang="en-US" altLang="zh-TW" dirty="0"/>
              <a:t>In the continuous mode, the timer repeatedly counts up to 0FFFFh and restarts from zero </a:t>
            </a:r>
          </a:p>
          <a:p>
            <a:pPr eaLnBrk="1" hangingPunct="1"/>
            <a:r>
              <a:rPr lang="en-US" altLang="zh-TW" dirty="0"/>
              <a:t>The TAIFG interrupt flag is set when the timer resets from 0FFFFh to zero</a:t>
            </a:r>
          </a:p>
          <a:p>
            <a:endParaRPr lang="zh-TW" altLang="en-US" dirty="0"/>
          </a:p>
        </p:txBody>
      </p:sp>
      <p:sp>
        <p:nvSpPr>
          <p:cNvPr id="4" name="投影片編號版面配置區 3"/>
          <p:cNvSpPr>
            <a:spLocks noGrp="1"/>
          </p:cNvSpPr>
          <p:nvPr>
            <p:ph type="sldNum" sz="quarter" idx="11"/>
          </p:nvPr>
        </p:nvSpPr>
        <p:spPr/>
        <p:txBody>
          <a:bodyPr/>
          <a:lstStyle/>
          <a:p>
            <a:fld id="{AD7A0DC7-59DB-4FF4-A98F-253DCA5EE1C1}" type="slidenum">
              <a:rPr lang="zh-TW" altLang="en-US" smtClean="0"/>
              <a:pPr/>
              <a:t>18</a:t>
            </a:fld>
            <a:endParaRPr lang="zh-TW" altLang="zh-TW"/>
          </a:p>
        </p:txBody>
      </p:sp>
      <p:pic>
        <p:nvPicPr>
          <p:cNvPr id="5" name="Picture 9"/>
          <p:cNvPicPr>
            <a:picLocks noChangeAspect="1" noChangeArrowheads="1"/>
          </p:cNvPicPr>
          <p:nvPr/>
        </p:nvPicPr>
        <p:blipFill>
          <a:blip r:embed="rId2"/>
          <a:srcRect/>
          <a:stretch>
            <a:fillRect/>
          </a:stretch>
        </p:blipFill>
        <p:spPr bwMode="auto">
          <a:xfrm>
            <a:off x="539552" y="3717032"/>
            <a:ext cx="7858526" cy="2016224"/>
          </a:xfrm>
          <a:prstGeom prst="rect">
            <a:avLst/>
          </a:prstGeom>
          <a:noFill/>
          <a:ln w="9525">
            <a:noFill/>
            <a:miter lim="800000"/>
            <a:headEnd/>
            <a:tailEnd/>
          </a:ln>
        </p:spPr>
      </p:pic>
      <p:sp>
        <p:nvSpPr>
          <p:cNvPr id="6" name="橢圓 5"/>
          <p:cNvSpPr/>
          <p:nvPr/>
        </p:nvSpPr>
        <p:spPr bwMode="auto">
          <a:xfrm>
            <a:off x="434863" y="3865264"/>
            <a:ext cx="1050206" cy="432048"/>
          </a:xfrm>
          <a:prstGeom prst="ellipse">
            <a:avLst/>
          </a:prstGeom>
          <a:no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dirty="0">
              <a:ln>
                <a:noFill/>
              </a:ln>
              <a:solidFill>
                <a:schemeClr val="tx1"/>
              </a:solidFill>
              <a:effectLst/>
              <a:latin typeface="+mn-lt"/>
              <a:ea typeface="標楷體" panose="03000509000000000000" pitchFamily="65" charset="-120"/>
            </a:endParaRPr>
          </a:p>
        </p:txBody>
      </p:sp>
      <p:sp>
        <p:nvSpPr>
          <p:cNvPr id="7" name="文字方塊 6"/>
          <p:cNvSpPr txBox="1">
            <a:spLocks noChangeArrowheads="1"/>
          </p:cNvSpPr>
          <p:nvPr/>
        </p:nvSpPr>
        <p:spPr bwMode="auto">
          <a:xfrm>
            <a:off x="3418929" y="3212976"/>
            <a:ext cx="3889375" cy="830997"/>
          </a:xfrm>
          <a:prstGeom prst="rect">
            <a:avLst/>
          </a:prstGeom>
          <a:noFill/>
          <a:ln w="9525">
            <a:noFill/>
            <a:miter lim="800000"/>
            <a:headEnd/>
            <a:tailEnd/>
          </a:ln>
        </p:spPr>
        <p:txBody>
          <a:bodyPr>
            <a:spAutoFit/>
          </a:bodyPr>
          <a:lstStyle/>
          <a:p>
            <a:pPr algn="ctr"/>
            <a:r>
              <a:rPr lang="en-US" altLang="zh-TW" sz="2400" b="1" dirty="0">
                <a:solidFill>
                  <a:srgbClr val="FF0000"/>
                </a:solidFill>
                <a:latin typeface="+mn-lt"/>
              </a:rPr>
              <a:t>TAIFG is set, and Timer0_A3 interrupts CPU</a:t>
            </a:r>
            <a:endParaRPr lang="zh-TW" altLang="en-US" sz="2400" b="1" dirty="0">
              <a:solidFill>
                <a:srgbClr val="FF0000"/>
              </a:solidFill>
              <a:latin typeface="+mn-lt"/>
            </a:endParaRPr>
          </a:p>
        </p:txBody>
      </p:sp>
      <p:cxnSp>
        <p:nvCxnSpPr>
          <p:cNvPr id="8" name="肘形接點 7"/>
          <p:cNvCxnSpPr/>
          <p:nvPr/>
        </p:nvCxnSpPr>
        <p:spPr>
          <a:xfrm rot="10800000" flipV="1">
            <a:off x="3345904" y="3638426"/>
            <a:ext cx="242888" cy="415925"/>
          </a:xfrm>
          <a:prstGeom prst="bentConnector2">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5927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p:cNvSpPr>
            <a:spLocks noGrp="1"/>
          </p:cNvSpPr>
          <p:nvPr>
            <p:ph type="sldNum" sz="quarter" idx="11"/>
          </p:nvPr>
        </p:nvSpPr>
        <p:spPr/>
        <p:txBody>
          <a:bodyPr/>
          <a:lstStyle/>
          <a:p>
            <a:fld id="{E580878D-7000-4834-97E7-6B98652ACEE2}" type="slidenum">
              <a:rPr lang="zh-TW" altLang="en-US"/>
              <a:pPr/>
              <a:t>1</a:t>
            </a:fld>
            <a:endParaRPr lang="zh-TW" altLang="zh-TW"/>
          </a:p>
        </p:txBody>
      </p:sp>
      <p:sp>
        <p:nvSpPr>
          <p:cNvPr id="907266" name="Rectangle 2"/>
          <p:cNvSpPr>
            <a:spLocks noGrp="1" noChangeArrowheads="1"/>
          </p:cNvSpPr>
          <p:nvPr>
            <p:ph type="title"/>
          </p:nvPr>
        </p:nvSpPr>
        <p:spPr/>
        <p:txBody>
          <a:bodyPr/>
          <a:lstStyle/>
          <a:p>
            <a:r>
              <a:rPr lang="en-US" altLang="zh-TW" dirty="0"/>
              <a:t>Consider Container Thermometer</a:t>
            </a:r>
          </a:p>
        </p:txBody>
      </p:sp>
      <p:sp>
        <p:nvSpPr>
          <p:cNvPr id="672771" name="Rectangle 3"/>
          <p:cNvSpPr>
            <a:spLocks noGrp="1" noChangeArrowheads="1"/>
          </p:cNvSpPr>
          <p:nvPr>
            <p:ph type="body" idx="1"/>
          </p:nvPr>
        </p:nvSpPr>
        <p:spPr/>
        <p:txBody>
          <a:bodyPr/>
          <a:lstStyle/>
          <a:p>
            <a:r>
              <a:rPr lang="en-US" altLang="zh-TW" dirty="0"/>
              <a:t>Container thermometer: monitor the temperature of the interior of a container</a:t>
            </a:r>
          </a:p>
          <a:p>
            <a:pPr lvl="1"/>
            <a:r>
              <a:rPr lang="en-US" altLang="zh-TW" dirty="0"/>
              <a:t>Monitor the temperature</a:t>
            </a:r>
            <a:br>
              <a:rPr lang="en-US" altLang="zh-TW" dirty="0"/>
            </a:br>
            <a:r>
              <a:rPr lang="en-US" altLang="zh-TW" dirty="0"/>
              <a:t>every 5 minutes</a:t>
            </a:r>
          </a:p>
          <a:p>
            <a:pPr lvl="1"/>
            <a:r>
              <a:rPr lang="en-US" altLang="zh-TW" dirty="0"/>
              <a:t>Flash LED alarm at 1 Hz</a:t>
            </a:r>
          </a:p>
          <a:p>
            <a:pPr lvl="1"/>
            <a:r>
              <a:rPr lang="en-US" altLang="zh-TW" dirty="0"/>
              <a:t>If the temperature rises above</a:t>
            </a:r>
            <a:br>
              <a:rPr lang="en-US" altLang="zh-TW" dirty="0"/>
            </a:br>
            <a:r>
              <a:rPr lang="en-US" altLang="zh-TW" dirty="0"/>
              <a:t>a threshold, flash the LED alarm</a:t>
            </a:r>
            <a:br>
              <a:rPr lang="en-US" altLang="zh-TW" dirty="0"/>
            </a:br>
            <a:r>
              <a:rPr lang="en-US" altLang="zh-TW" dirty="0"/>
              <a:t>at 3 Hz and notify backend server</a:t>
            </a:r>
          </a:p>
          <a:p>
            <a:pPr lvl="1"/>
            <a:r>
              <a:rPr lang="en-US" altLang="zh-TW" dirty="0"/>
              <a:t>If the temperature drops below</a:t>
            </a:r>
            <a:br>
              <a:rPr lang="en-US" altLang="zh-TW" dirty="0"/>
            </a:br>
            <a:r>
              <a:rPr lang="en-US" altLang="zh-TW" dirty="0"/>
              <a:t>a threshold, return the LED alarm</a:t>
            </a:r>
            <a:br>
              <a:rPr lang="en-US" altLang="zh-TW" dirty="0"/>
            </a:br>
            <a:r>
              <a:rPr lang="en-US" altLang="zh-TW" dirty="0"/>
              <a:t>to normal and notify the server</a:t>
            </a:r>
          </a:p>
        </p:txBody>
      </p:sp>
      <p:pic>
        <p:nvPicPr>
          <p:cNvPr id="907281" name="Picture 17" descr="http://www.lioncontainers.co.uk/uploads/1/0/9/3/10939787/3452023_ori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448586" y="1700808"/>
            <a:ext cx="3371886" cy="2733038"/>
          </a:xfrm>
          <a:prstGeom prst="rect">
            <a:avLst/>
          </a:prstGeom>
          <a:noFill/>
          <a:extLst>
            <a:ext uri="{909E8E84-426E-40DD-AFC4-6F175D3DCCD1}">
              <a14:hiddenFill xmlns:a14="http://schemas.microsoft.com/office/drawing/2010/main">
                <a:solidFill>
                  <a:srgbClr val="FFFFFF"/>
                </a:solidFill>
              </a14:hiddenFill>
            </a:ext>
          </a:extLst>
        </p:spPr>
      </p:pic>
      <p:pic>
        <p:nvPicPr>
          <p:cNvPr id="907285" name="Picture 21" descr="https://encrypted-tbn0.gstatic.com/images?q=tbn:ANd9GcSs4Prat_KzTznVmaAEMtpsUjoO5dBwwQrpnLa2_zd4XZTYFar8"/>
          <p:cNvPicPr>
            <a:picLocks noChangeAspect="1" noChangeArrowheads="1"/>
          </p:cNvPicPr>
          <p:nvPr/>
        </p:nvPicPr>
        <p:blipFill rotWithShape="1">
          <a:blip r:embed="rId4">
            <a:extLst>
              <a:ext uri="{28A0092B-C50C-407E-A947-70E740481C1C}">
                <a14:useLocalDpi xmlns:a14="http://schemas.microsoft.com/office/drawing/2010/main" val="0"/>
              </a:ext>
            </a:extLst>
          </a:blip>
          <a:srcRect l="23238" r="9564"/>
          <a:stretch/>
        </p:blipFill>
        <p:spPr bwMode="auto">
          <a:xfrm>
            <a:off x="6101238" y="4149080"/>
            <a:ext cx="851372" cy="148389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橢圓 1"/>
          <p:cNvSpPr/>
          <p:nvPr/>
        </p:nvSpPr>
        <p:spPr bwMode="auto">
          <a:xfrm>
            <a:off x="1835696" y="2204864"/>
            <a:ext cx="1512168" cy="576064"/>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Tahoma" panose="020B0604030504040204" pitchFamily="34" charset="0"/>
              <a:ea typeface="標楷體" panose="03000509000000000000" pitchFamily="65" charset="-120"/>
            </a:endParaRPr>
          </a:p>
        </p:txBody>
      </p:sp>
      <p:sp>
        <p:nvSpPr>
          <p:cNvPr id="8" name="橢圓 7"/>
          <p:cNvSpPr/>
          <p:nvPr/>
        </p:nvSpPr>
        <p:spPr bwMode="auto">
          <a:xfrm>
            <a:off x="3491880" y="2635279"/>
            <a:ext cx="792088" cy="576064"/>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Tahoma" panose="020B0604030504040204" pitchFamily="34" charset="0"/>
              <a:ea typeface="標楷體" panose="03000509000000000000" pitchFamily="65" charset="-120"/>
            </a:endParaRPr>
          </a:p>
        </p:txBody>
      </p:sp>
      <p:sp>
        <p:nvSpPr>
          <p:cNvPr id="9" name="橢圓 8"/>
          <p:cNvSpPr/>
          <p:nvPr/>
        </p:nvSpPr>
        <p:spPr bwMode="auto">
          <a:xfrm>
            <a:off x="1439652" y="3788804"/>
            <a:ext cx="792088" cy="576064"/>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Tahoma" panose="020B0604030504040204" pitchFamily="34" charset="0"/>
              <a:ea typeface="標楷體" panose="03000509000000000000" pitchFamily="65" charset="-120"/>
            </a:endParaRPr>
          </a:p>
        </p:txBody>
      </p:sp>
      <p:sp>
        <p:nvSpPr>
          <p:cNvPr id="3" name="文字方塊 2"/>
          <p:cNvSpPr txBox="1"/>
          <p:nvPr/>
        </p:nvSpPr>
        <p:spPr>
          <a:xfrm>
            <a:off x="2195736" y="5589240"/>
            <a:ext cx="4153701" cy="461665"/>
          </a:xfrm>
          <a:prstGeom prst="rect">
            <a:avLst/>
          </a:prstGeom>
          <a:noFill/>
        </p:spPr>
        <p:txBody>
          <a:bodyPr wrap="none" rtlCol="0">
            <a:spAutoFit/>
          </a:bodyPr>
          <a:lstStyle/>
          <a:p>
            <a:r>
              <a:rPr lang="en-US" altLang="zh-TW" b="1" dirty="0">
                <a:solidFill>
                  <a:srgbClr val="FF0000"/>
                </a:solidFill>
              </a:rPr>
              <a:t>Need to know exact time!</a:t>
            </a:r>
            <a:endParaRPr lang="zh-TW" altLang="en-US" b="1" dirty="0">
              <a:solidFill>
                <a:srgbClr val="FF0000"/>
              </a:solidFill>
            </a:endParaRPr>
          </a:p>
        </p:txBody>
      </p:sp>
    </p:spTree>
    <p:custDataLst>
      <p:tags r:id="rId1"/>
    </p:custDataLst>
    <p:extLst>
      <p:ext uri="{BB962C8B-B14F-4D97-AF65-F5344CB8AC3E}">
        <p14:creationId xmlns:p14="http://schemas.microsoft.com/office/powerpoint/2010/main" val="544967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Up Mode (</a:t>
            </a:r>
            <a:r>
              <a:rPr lang="en-US" altLang="zh-TW" dirty="0" err="1"/>
              <a:t>MCx</a:t>
            </a:r>
            <a:r>
              <a:rPr lang="en-US" altLang="zh-TW" dirty="0"/>
              <a:t>=01)</a:t>
            </a:r>
            <a:endParaRPr lang="zh-TW" altLang="en-US" dirty="0"/>
          </a:p>
        </p:txBody>
      </p:sp>
      <p:sp>
        <p:nvSpPr>
          <p:cNvPr id="3" name="內容版面配置區 2"/>
          <p:cNvSpPr>
            <a:spLocks noGrp="1"/>
          </p:cNvSpPr>
          <p:nvPr>
            <p:ph idx="1"/>
          </p:nvPr>
        </p:nvSpPr>
        <p:spPr/>
        <p:txBody>
          <a:bodyPr/>
          <a:lstStyle/>
          <a:p>
            <a:pPr marL="0" indent="0" eaLnBrk="1" hangingPunct="1">
              <a:buFont typeface="Arial" charset="0"/>
              <a:buNone/>
            </a:pPr>
            <a:r>
              <a:rPr lang="en-US" altLang="zh-TW" dirty="0"/>
              <a:t>The up mode is used if the timer period is </a:t>
            </a:r>
            <a:r>
              <a:rPr lang="en-US" altLang="zh-TW" b="1" dirty="0"/>
              <a:t>different</a:t>
            </a:r>
            <a:r>
              <a:rPr lang="en-US" altLang="zh-TW" dirty="0"/>
              <a:t> from </a:t>
            </a:r>
            <a:r>
              <a:rPr lang="en-US" altLang="zh-TW" b="1" dirty="0"/>
              <a:t>0FFFFh</a:t>
            </a:r>
            <a:r>
              <a:rPr lang="en-US" altLang="zh-TW" dirty="0"/>
              <a:t> counts.</a:t>
            </a:r>
            <a:endParaRPr lang="en-US" altLang="zh-TW" dirty="0">
              <a:solidFill>
                <a:srgbClr val="000000"/>
              </a:solidFill>
            </a:endParaRPr>
          </a:p>
          <a:p>
            <a:pPr marL="914400" lvl="1" indent="-514350" eaLnBrk="1" hangingPunct="1">
              <a:buFont typeface="Calibri" pitchFamily="34" charset="0"/>
              <a:buAutoNum type="arabicPeriod"/>
            </a:pPr>
            <a:r>
              <a:rPr lang="en-US" altLang="zh-TW" dirty="0">
                <a:solidFill>
                  <a:srgbClr val="000000"/>
                </a:solidFill>
              </a:rPr>
              <a:t>Timer period 100 </a:t>
            </a:r>
            <a:r>
              <a:rPr lang="en-US" altLang="zh-TW" dirty="0">
                <a:solidFill>
                  <a:srgbClr val="000000"/>
                </a:solidFill>
                <a:sym typeface="Wingdings" pitchFamily="2" charset="2"/>
              </a:rPr>
              <a:t> store 99 to TA0CCR0</a:t>
            </a:r>
          </a:p>
          <a:p>
            <a:pPr marL="914400" lvl="1" indent="-514350" eaLnBrk="1" hangingPunct="1">
              <a:buFont typeface="Calibri" pitchFamily="34" charset="0"/>
              <a:buAutoNum type="arabicPeriod"/>
            </a:pPr>
            <a:r>
              <a:rPr lang="en-US" altLang="zh-TW" dirty="0">
                <a:solidFill>
                  <a:srgbClr val="000000"/>
                </a:solidFill>
                <a:sym typeface="Wingdings" pitchFamily="2" charset="2"/>
              </a:rPr>
              <a:t>When TA0CCR0 == 99, set </a:t>
            </a:r>
            <a:r>
              <a:rPr lang="en-US" altLang="zh-TW" dirty="0">
                <a:solidFill>
                  <a:srgbClr val="000000"/>
                </a:solidFill>
              </a:rPr>
              <a:t>TA0CCR0 CCIFG </a:t>
            </a:r>
            <a:r>
              <a:rPr lang="en-US" altLang="zh-TW" dirty="0">
                <a:solidFill>
                  <a:srgbClr val="000000"/>
                </a:solidFill>
                <a:sym typeface="Wingdings" pitchFamily="2" charset="2"/>
              </a:rPr>
              <a:t>flag (discussed later)</a:t>
            </a:r>
          </a:p>
          <a:p>
            <a:pPr marL="914400" lvl="1" indent="-514350" eaLnBrk="1" hangingPunct="1">
              <a:buFont typeface="Calibri" pitchFamily="34" charset="0"/>
              <a:buAutoNum type="arabicPeriod"/>
            </a:pPr>
            <a:r>
              <a:rPr lang="en-US" altLang="zh-TW" dirty="0">
                <a:solidFill>
                  <a:srgbClr val="000000"/>
                </a:solidFill>
                <a:sym typeface="Wingdings" pitchFamily="2" charset="2"/>
              </a:rPr>
              <a:t>Reset timer to 0 and set TAIFG interrupt flag</a:t>
            </a:r>
          </a:p>
          <a:p>
            <a:endParaRPr lang="zh-TW" altLang="en-US" dirty="0"/>
          </a:p>
        </p:txBody>
      </p:sp>
      <p:sp>
        <p:nvSpPr>
          <p:cNvPr id="4" name="投影片編號版面配置區 3"/>
          <p:cNvSpPr>
            <a:spLocks noGrp="1"/>
          </p:cNvSpPr>
          <p:nvPr>
            <p:ph type="sldNum" sz="quarter" idx="11"/>
          </p:nvPr>
        </p:nvSpPr>
        <p:spPr/>
        <p:txBody>
          <a:bodyPr/>
          <a:lstStyle/>
          <a:p>
            <a:fld id="{AD7A0DC7-59DB-4FF4-A98F-253DCA5EE1C1}" type="slidenum">
              <a:rPr lang="zh-TW" altLang="en-US" smtClean="0"/>
              <a:pPr/>
              <a:t>19</a:t>
            </a:fld>
            <a:endParaRPr lang="zh-TW" altLang="zh-TW"/>
          </a:p>
        </p:txBody>
      </p:sp>
      <p:pic>
        <p:nvPicPr>
          <p:cNvPr id="5" name="Picture 9"/>
          <p:cNvPicPr>
            <a:picLocks noChangeAspect="1" noChangeArrowheads="1"/>
          </p:cNvPicPr>
          <p:nvPr/>
        </p:nvPicPr>
        <p:blipFill>
          <a:blip r:embed="rId2"/>
          <a:srcRect/>
          <a:stretch>
            <a:fillRect/>
          </a:stretch>
        </p:blipFill>
        <p:spPr bwMode="auto">
          <a:xfrm>
            <a:off x="569462" y="3861048"/>
            <a:ext cx="8034989" cy="2088232"/>
          </a:xfrm>
          <a:prstGeom prst="rect">
            <a:avLst/>
          </a:prstGeom>
          <a:noFill/>
          <a:ln w="9525">
            <a:noFill/>
            <a:miter lim="800000"/>
            <a:headEnd/>
            <a:tailEnd/>
          </a:ln>
        </p:spPr>
      </p:pic>
      <p:sp>
        <p:nvSpPr>
          <p:cNvPr id="6" name="文字方塊 6"/>
          <p:cNvSpPr txBox="1">
            <a:spLocks noChangeArrowheads="1"/>
          </p:cNvSpPr>
          <p:nvPr/>
        </p:nvSpPr>
        <p:spPr bwMode="auto">
          <a:xfrm>
            <a:off x="3492898" y="3789040"/>
            <a:ext cx="3889375" cy="830997"/>
          </a:xfrm>
          <a:prstGeom prst="rect">
            <a:avLst/>
          </a:prstGeom>
          <a:noFill/>
          <a:ln w="9525">
            <a:noFill/>
            <a:miter lim="800000"/>
            <a:headEnd/>
            <a:tailEnd/>
          </a:ln>
        </p:spPr>
        <p:txBody>
          <a:bodyPr>
            <a:spAutoFit/>
          </a:bodyPr>
          <a:lstStyle/>
          <a:p>
            <a:pPr algn="ctr"/>
            <a:r>
              <a:rPr lang="en-US" altLang="zh-TW" sz="2400" b="1" dirty="0">
                <a:solidFill>
                  <a:srgbClr val="FF0000"/>
                </a:solidFill>
                <a:latin typeface="+mn-lt"/>
              </a:rPr>
              <a:t>TAIFG is set, and Timer0_A3 interrupts CPU</a:t>
            </a:r>
            <a:endParaRPr lang="zh-TW" altLang="en-US" sz="2400" b="1" dirty="0">
              <a:solidFill>
                <a:srgbClr val="FF0000"/>
              </a:solidFill>
              <a:latin typeface="+mn-lt"/>
            </a:endParaRPr>
          </a:p>
        </p:txBody>
      </p:sp>
      <p:cxnSp>
        <p:nvCxnSpPr>
          <p:cNvPr id="7" name="肘形接點 6"/>
          <p:cNvCxnSpPr/>
          <p:nvPr/>
        </p:nvCxnSpPr>
        <p:spPr>
          <a:xfrm rot="10800000" flipV="1">
            <a:off x="3419873" y="4214490"/>
            <a:ext cx="242888" cy="415925"/>
          </a:xfrm>
          <a:prstGeom prst="bentConnector2">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橢圓 7"/>
          <p:cNvSpPr/>
          <p:nvPr/>
        </p:nvSpPr>
        <p:spPr bwMode="auto">
          <a:xfrm>
            <a:off x="425450" y="4365104"/>
            <a:ext cx="1050206" cy="432048"/>
          </a:xfrm>
          <a:prstGeom prst="ellipse">
            <a:avLst/>
          </a:prstGeom>
          <a:no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dirty="0">
              <a:ln>
                <a:noFill/>
              </a:ln>
              <a:solidFill>
                <a:schemeClr val="tx1"/>
              </a:solidFill>
              <a:effectLst/>
              <a:latin typeface="+mn-lt"/>
              <a:ea typeface="標楷體" panose="03000509000000000000" pitchFamily="65" charset="-120"/>
            </a:endParaRPr>
          </a:p>
        </p:txBody>
      </p:sp>
    </p:spTree>
    <p:extLst>
      <p:ext uri="{BB962C8B-B14F-4D97-AF65-F5344CB8AC3E}">
        <p14:creationId xmlns:p14="http://schemas.microsoft.com/office/powerpoint/2010/main" val="3546535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Up/Down Mode (</a:t>
            </a:r>
            <a:r>
              <a:rPr lang="en-US" altLang="zh-TW" dirty="0" err="1"/>
              <a:t>MCx</a:t>
            </a:r>
            <a:r>
              <a:rPr lang="en-US" altLang="zh-TW" dirty="0"/>
              <a:t>=11)</a:t>
            </a:r>
            <a:endParaRPr lang="zh-TW" altLang="en-US" dirty="0"/>
          </a:p>
        </p:txBody>
      </p:sp>
      <p:sp>
        <p:nvSpPr>
          <p:cNvPr id="3" name="內容版面配置區 2"/>
          <p:cNvSpPr>
            <a:spLocks noGrp="1"/>
          </p:cNvSpPr>
          <p:nvPr>
            <p:ph idx="1"/>
          </p:nvPr>
        </p:nvSpPr>
        <p:spPr/>
        <p:txBody>
          <a:bodyPr/>
          <a:lstStyle/>
          <a:p>
            <a:pPr eaLnBrk="1" fontAlgn="auto" hangingPunct="1">
              <a:spcAft>
                <a:spcPts val="0"/>
              </a:spcAft>
              <a:buFont typeface="Arial" pitchFamily="34" charset="0"/>
              <a:buChar char="•"/>
              <a:defRPr/>
            </a:pPr>
            <a:r>
              <a:rPr lang="en-US" altLang="zh-TW" dirty="0"/>
              <a:t>The up/down mode is used if the timer period is different from 0FFFFh counts, and if a </a:t>
            </a:r>
            <a:r>
              <a:rPr lang="en-US" altLang="zh-TW" i="1" dirty="0"/>
              <a:t>symmetrical pulse generation </a:t>
            </a:r>
            <a:r>
              <a:rPr lang="en-US" altLang="zh-TW" dirty="0"/>
              <a:t>is needed. </a:t>
            </a:r>
          </a:p>
          <a:p>
            <a:pPr marL="0" indent="0" eaLnBrk="1" fontAlgn="auto" hangingPunct="1">
              <a:spcAft>
                <a:spcPts val="0"/>
              </a:spcAft>
              <a:buFont typeface="Arial" pitchFamily="34" charset="0"/>
              <a:buNone/>
              <a:defRPr/>
            </a:pPr>
            <a:r>
              <a:rPr lang="en-US" altLang="zh-TW" dirty="0">
                <a:sym typeface="Wingdings" pitchFamily="2" charset="2"/>
              </a:rPr>
              <a:t>     </a:t>
            </a:r>
            <a:r>
              <a:rPr lang="en-US" altLang="zh-TW" b="1" dirty="0"/>
              <a:t>The period is twice the value in TA0CCR0</a:t>
            </a:r>
            <a:endParaRPr lang="zh-TW" altLang="en-US" b="1" dirty="0"/>
          </a:p>
        </p:txBody>
      </p:sp>
      <p:sp>
        <p:nvSpPr>
          <p:cNvPr id="4" name="投影片編號版面配置區 3"/>
          <p:cNvSpPr>
            <a:spLocks noGrp="1"/>
          </p:cNvSpPr>
          <p:nvPr>
            <p:ph type="sldNum" sz="quarter" idx="11"/>
          </p:nvPr>
        </p:nvSpPr>
        <p:spPr/>
        <p:txBody>
          <a:bodyPr/>
          <a:lstStyle/>
          <a:p>
            <a:fld id="{AD7A0DC7-59DB-4FF4-A98F-253DCA5EE1C1}" type="slidenum">
              <a:rPr lang="zh-TW" altLang="en-US" smtClean="0"/>
              <a:pPr/>
              <a:t>20</a:t>
            </a:fld>
            <a:endParaRPr lang="zh-TW" altLang="zh-TW"/>
          </a:p>
        </p:txBody>
      </p:sp>
      <p:pic>
        <p:nvPicPr>
          <p:cNvPr id="5" name="Picture 3"/>
          <p:cNvPicPr>
            <a:picLocks noChangeAspect="1" noChangeArrowheads="1"/>
          </p:cNvPicPr>
          <p:nvPr/>
        </p:nvPicPr>
        <p:blipFill>
          <a:blip r:embed="rId2"/>
          <a:srcRect b="15598"/>
          <a:stretch>
            <a:fillRect/>
          </a:stretch>
        </p:blipFill>
        <p:spPr bwMode="auto">
          <a:xfrm>
            <a:off x="531813" y="3212976"/>
            <a:ext cx="8143875" cy="2130425"/>
          </a:xfrm>
          <a:prstGeom prst="rect">
            <a:avLst/>
          </a:prstGeom>
          <a:noFill/>
          <a:ln w="9525">
            <a:noFill/>
            <a:miter lim="800000"/>
            <a:headEnd/>
            <a:tailEnd/>
          </a:ln>
        </p:spPr>
      </p:pic>
      <p:grpSp>
        <p:nvGrpSpPr>
          <p:cNvPr id="6" name="群組 7"/>
          <p:cNvGrpSpPr>
            <a:grpSpLocks/>
          </p:cNvGrpSpPr>
          <p:nvPr/>
        </p:nvGrpSpPr>
        <p:grpSpPr bwMode="auto">
          <a:xfrm>
            <a:off x="4284663" y="3543176"/>
            <a:ext cx="2879725" cy="1511300"/>
            <a:chOff x="4572000" y="4398203"/>
            <a:chExt cx="2160240" cy="1479069"/>
          </a:xfrm>
        </p:grpSpPr>
        <p:cxnSp>
          <p:nvCxnSpPr>
            <p:cNvPr id="7" name="直線單箭頭接點 6"/>
            <p:cNvCxnSpPr/>
            <p:nvPr/>
          </p:nvCxnSpPr>
          <p:spPr>
            <a:xfrm>
              <a:off x="5508025" y="5157935"/>
              <a:ext cx="0" cy="71933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文字方塊 6"/>
            <p:cNvSpPr txBox="1">
              <a:spLocks noChangeArrowheads="1"/>
            </p:cNvSpPr>
            <p:nvPr/>
          </p:nvSpPr>
          <p:spPr bwMode="auto">
            <a:xfrm>
              <a:off x="4572000" y="4398203"/>
              <a:ext cx="2160240" cy="813275"/>
            </a:xfrm>
            <a:prstGeom prst="rect">
              <a:avLst/>
            </a:prstGeom>
            <a:noFill/>
            <a:ln w="9525">
              <a:noFill/>
              <a:miter lim="800000"/>
              <a:headEnd/>
              <a:tailEnd/>
            </a:ln>
          </p:spPr>
          <p:txBody>
            <a:bodyPr>
              <a:spAutoFit/>
            </a:bodyPr>
            <a:lstStyle/>
            <a:p>
              <a:pPr algn="ctr"/>
              <a:r>
                <a:rPr lang="en-US" altLang="zh-TW" sz="2400" b="1" dirty="0">
                  <a:solidFill>
                    <a:srgbClr val="FF0000"/>
                  </a:solidFill>
                  <a:latin typeface="+mn-lt"/>
                </a:rPr>
                <a:t>Timer interrupts!</a:t>
              </a:r>
            </a:p>
            <a:p>
              <a:pPr algn="ctr"/>
              <a:r>
                <a:rPr lang="en-US" altLang="zh-TW" sz="2400" b="1" dirty="0">
                  <a:solidFill>
                    <a:srgbClr val="FF0000"/>
                  </a:solidFill>
                  <a:latin typeface="+mn-lt"/>
                </a:rPr>
                <a:t>(TAIFG is set)</a:t>
              </a:r>
              <a:endParaRPr lang="zh-TW" altLang="en-US" sz="2400" b="1" dirty="0">
                <a:solidFill>
                  <a:srgbClr val="FF0000"/>
                </a:solidFill>
                <a:latin typeface="+mn-lt"/>
              </a:endParaRPr>
            </a:p>
          </p:txBody>
        </p:sp>
      </p:grpSp>
      <p:sp>
        <p:nvSpPr>
          <p:cNvPr id="9" name="橢圓 8"/>
          <p:cNvSpPr/>
          <p:nvPr/>
        </p:nvSpPr>
        <p:spPr bwMode="auto">
          <a:xfrm>
            <a:off x="395536" y="3429000"/>
            <a:ext cx="1050206" cy="432048"/>
          </a:xfrm>
          <a:prstGeom prst="ellipse">
            <a:avLst/>
          </a:prstGeom>
          <a:no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dirty="0">
              <a:ln>
                <a:noFill/>
              </a:ln>
              <a:solidFill>
                <a:schemeClr val="tx1"/>
              </a:solidFill>
              <a:effectLst/>
              <a:latin typeface="+mn-lt"/>
              <a:ea typeface="標楷體" panose="03000509000000000000" pitchFamily="65" charset="-120"/>
            </a:endParaRPr>
          </a:p>
        </p:txBody>
      </p:sp>
    </p:spTree>
    <p:extLst>
      <p:ext uri="{BB962C8B-B14F-4D97-AF65-F5344CB8AC3E}">
        <p14:creationId xmlns:p14="http://schemas.microsoft.com/office/powerpoint/2010/main" val="3560321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Event Timing</a:t>
            </a:r>
            <a:endParaRPr lang="zh-TW" altLang="en-US" dirty="0"/>
          </a:p>
        </p:txBody>
      </p:sp>
      <p:sp>
        <p:nvSpPr>
          <p:cNvPr id="3" name="內容版面配置區 2"/>
          <p:cNvSpPr>
            <a:spLocks noGrp="1"/>
          </p:cNvSpPr>
          <p:nvPr>
            <p:ph idx="1"/>
          </p:nvPr>
        </p:nvSpPr>
        <p:spPr/>
        <p:txBody>
          <a:bodyPr/>
          <a:lstStyle/>
          <a:p>
            <a:r>
              <a:rPr lang="en-US" altLang="zh-TW" dirty="0"/>
              <a:t>So far, we have learned how to know when a specified time interval has passed, e.g. alarm clock</a:t>
            </a:r>
          </a:p>
          <a:p>
            <a:pPr lvl="1"/>
            <a:endParaRPr lang="en-US" altLang="zh-TW" dirty="0"/>
          </a:p>
          <a:p>
            <a:pPr lvl="1"/>
            <a:endParaRPr lang="en-US" altLang="zh-TW" dirty="0"/>
          </a:p>
          <a:p>
            <a:pPr lvl="1"/>
            <a:endParaRPr lang="en-US" altLang="zh-TW" dirty="0"/>
          </a:p>
          <a:p>
            <a:pPr lvl="1"/>
            <a:endParaRPr lang="en-US" altLang="zh-TW" dirty="0"/>
          </a:p>
          <a:p>
            <a:r>
              <a:rPr lang="en-US" altLang="zh-TW" dirty="0"/>
              <a:t>How do I know </a:t>
            </a:r>
            <a:r>
              <a:rPr lang="en-US" altLang="zh-TW" dirty="0">
                <a:solidFill>
                  <a:srgbClr val="FF0000"/>
                </a:solidFill>
              </a:rPr>
              <a:t>when</a:t>
            </a:r>
            <a:r>
              <a:rPr lang="en-US" altLang="zh-TW" dirty="0"/>
              <a:t> an “event” of interest occurs?</a:t>
            </a:r>
          </a:p>
          <a:p>
            <a:pPr lvl="1"/>
            <a:r>
              <a:rPr lang="en-US" altLang="zh-TW" dirty="0"/>
              <a:t>Ex.: when a button is down, temperature exceeds 40 </a:t>
            </a:r>
            <a:r>
              <a:rPr lang="en-US" altLang="zh-TW" dirty="0">
                <a:sym typeface="Symbol" panose="05050102010706020507" pitchFamily="18" charset="2"/>
              </a:rPr>
              <a:t></a:t>
            </a:r>
            <a:r>
              <a:rPr lang="en-US" altLang="zh-TW" dirty="0"/>
              <a:t>C, …</a:t>
            </a:r>
          </a:p>
        </p:txBody>
      </p:sp>
      <p:sp>
        <p:nvSpPr>
          <p:cNvPr id="4" name="投影片編號版面配置區 3"/>
          <p:cNvSpPr>
            <a:spLocks noGrp="1"/>
          </p:cNvSpPr>
          <p:nvPr>
            <p:ph type="sldNum" sz="quarter" idx="11"/>
          </p:nvPr>
        </p:nvSpPr>
        <p:spPr/>
        <p:txBody>
          <a:bodyPr/>
          <a:lstStyle/>
          <a:p>
            <a:fld id="{AD7A0DC7-59DB-4FF4-A98F-253DCA5EE1C1}" type="slidenum">
              <a:rPr lang="zh-TW" altLang="en-US" smtClean="0"/>
              <a:pPr/>
              <a:t>21</a:t>
            </a:fld>
            <a:endParaRPr lang="zh-TW" altLang="zh-TW"/>
          </a:p>
        </p:txBody>
      </p:sp>
      <p:grpSp>
        <p:nvGrpSpPr>
          <p:cNvPr id="67" name="群組 66"/>
          <p:cNvGrpSpPr/>
          <p:nvPr/>
        </p:nvGrpSpPr>
        <p:grpSpPr>
          <a:xfrm>
            <a:off x="729006" y="1922984"/>
            <a:ext cx="6979857" cy="826006"/>
            <a:chOff x="729006" y="1922984"/>
            <a:chExt cx="6979857" cy="826006"/>
          </a:xfrm>
        </p:grpSpPr>
        <p:grpSp>
          <p:nvGrpSpPr>
            <p:cNvPr id="5" name="群組 4"/>
            <p:cNvGrpSpPr/>
            <p:nvPr/>
          </p:nvGrpSpPr>
          <p:grpSpPr>
            <a:xfrm>
              <a:off x="3165500" y="1922984"/>
              <a:ext cx="4543363" cy="648072"/>
              <a:chOff x="2699792" y="3464769"/>
              <a:chExt cx="4543363" cy="648072"/>
            </a:xfrm>
          </p:grpSpPr>
          <p:sp>
            <p:nvSpPr>
              <p:cNvPr id="6" name="Rectangle 4"/>
              <p:cNvSpPr>
                <a:spLocks noChangeArrowheads="1"/>
              </p:cNvSpPr>
              <p:nvPr/>
            </p:nvSpPr>
            <p:spPr bwMode="auto">
              <a:xfrm>
                <a:off x="3563888" y="3644554"/>
                <a:ext cx="1295717" cy="468287"/>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a:r>
                  <a:rPr lang="en-US" altLang="zh-TW" dirty="0">
                    <a:latin typeface="+mn-lt"/>
                    <a:ea typeface="標楷體" panose="03000509000000000000" pitchFamily="65" charset="-120"/>
                  </a:rPr>
                  <a:t>11:54:20</a:t>
                </a:r>
              </a:p>
            </p:txBody>
          </p:sp>
          <p:sp>
            <p:nvSpPr>
              <p:cNvPr id="7" name="文字方塊 6"/>
              <p:cNvSpPr txBox="1"/>
              <p:nvPr/>
            </p:nvSpPr>
            <p:spPr>
              <a:xfrm>
                <a:off x="4989205" y="3638919"/>
                <a:ext cx="2253950" cy="400110"/>
              </a:xfrm>
              <a:prstGeom prst="rect">
                <a:avLst/>
              </a:prstGeom>
              <a:noFill/>
            </p:spPr>
            <p:txBody>
              <a:bodyPr wrap="none" rtlCol="0">
                <a:spAutoFit/>
              </a:bodyPr>
              <a:lstStyle/>
              <a:p>
                <a:pPr marL="0"/>
                <a:r>
                  <a:rPr lang="en-US" altLang="zh-TW" sz="2000" dirty="0">
                    <a:latin typeface="+mn-lt"/>
                  </a:rPr>
                  <a:t>Current time (TA0R)</a:t>
                </a:r>
                <a:endParaRPr lang="zh-TW" altLang="en-US" sz="2000" dirty="0">
                  <a:latin typeface="+mn-lt"/>
                </a:endParaRPr>
              </a:p>
            </p:txBody>
          </p:sp>
          <p:sp>
            <p:nvSpPr>
              <p:cNvPr id="8" name="Line 5"/>
              <p:cNvSpPr>
                <a:spLocks noChangeShapeType="1"/>
              </p:cNvSpPr>
              <p:nvPr/>
            </p:nvSpPr>
            <p:spPr bwMode="auto">
              <a:xfrm>
                <a:off x="2701307" y="3885457"/>
                <a:ext cx="8636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9" name="Text Box 6"/>
              <p:cNvSpPr txBox="1">
                <a:spLocks noChangeArrowheads="1"/>
              </p:cNvSpPr>
              <p:nvPr/>
            </p:nvSpPr>
            <p:spPr bwMode="auto">
              <a:xfrm>
                <a:off x="2699792" y="3464769"/>
                <a:ext cx="740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r>
                  <a:rPr lang="en-US" altLang="zh-TW" sz="2000" dirty="0">
                    <a:latin typeface="+mn-lt"/>
                    <a:ea typeface="標楷體" panose="03000509000000000000" pitchFamily="65" charset="-120"/>
                  </a:rPr>
                  <a:t>Clock</a:t>
                </a:r>
              </a:p>
            </p:txBody>
          </p:sp>
        </p:grpSp>
        <p:grpSp>
          <p:nvGrpSpPr>
            <p:cNvPr id="10" name="群組 9"/>
            <p:cNvGrpSpPr/>
            <p:nvPr/>
          </p:nvGrpSpPr>
          <p:grpSpPr>
            <a:xfrm>
              <a:off x="729006" y="2056334"/>
              <a:ext cx="2374900" cy="692656"/>
              <a:chOff x="738602" y="3598119"/>
              <a:chExt cx="2374900" cy="692656"/>
            </a:xfrm>
          </p:grpSpPr>
          <p:grpSp>
            <p:nvGrpSpPr>
              <p:cNvPr id="11" name="Group 9"/>
              <p:cNvGrpSpPr>
                <a:grpSpLocks/>
              </p:cNvGrpSpPr>
              <p:nvPr/>
            </p:nvGrpSpPr>
            <p:grpSpPr bwMode="auto">
              <a:xfrm>
                <a:off x="738602" y="3598119"/>
                <a:ext cx="2374900" cy="287338"/>
                <a:chOff x="522" y="1979"/>
                <a:chExt cx="1496" cy="181"/>
              </a:xfrm>
            </p:grpSpPr>
            <p:cxnSp>
              <p:nvCxnSpPr>
                <p:cNvPr id="13" name="直線接點 4"/>
                <p:cNvCxnSpPr>
                  <a:cxnSpLocks noChangeShapeType="1"/>
                </p:cNvCxnSpPr>
                <p:nvPr/>
              </p:nvCxnSpPr>
              <p:spPr bwMode="auto">
                <a:xfrm>
                  <a:off x="522" y="2160"/>
                  <a:ext cx="21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4" name="直線接點 5"/>
                <p:cNvCxnSpPr>
                  <a:cxnSpLocks noChangeShapeType="1"/>
                </p:cNvCxnSpPr>
                <p:nvPr/>
              </p:nvCxnSpPr>
              <p:spPr bwMode="auto">
                <a:xfrm>
                  <a:off x="736" y="1979"/>
                  <a:ext cx="21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5" name="直線接點 9"/>
                <p:cNvCxnSpPr>
                  <a:cxnSpLocks noChangeShapeType="1"/>
                </p:cNvCxnSpPr>
                <p:nvPr/>
              </p:nvCxnSpPr>
              <p:spPr bwMode="auto">
                <a:xfrm flipV="1">
                  <a:off x="736" y="1979"/>
                  <a:ext cx="0" cy="1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6" name="直線接點 11"/>
                <p:cNvCxnSpPr>
                  <a:cxnSpLocks noChangeShapeType="1"/>
                </p:cNvCxnSpPr>
                <p:nvPr/>
              </p:nvCxnSpPr>
              <p:spPr bwMode="auto">
                <a:xfrm flipV="1">
                  <a:off x="950" y="1979"/>
                  <a:ext cx="0" cy="1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7" name="直線接點 12"/>
                <p:cNvCxnSpPr>
                  <a:cxnSpLocks noChangeShapeType="1"/>
                </p:cNvCxnSpPr>
                <p:nvPr/>
              </p:nvCxnSpPr>
              <p:spPr bwMode="auto">
                <a:xfrm>
                  <a:off x="950" y="2160"/>
                  <a:ext cx="21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8" name="直線接點 13"/>
                <p:cNvCxnSpPr>
                  <a:cxnSpLocks noChangeShapeType="1"/>
                </p:cNvCxnSpPr>
                <p:nvPr/>
              </p:nvCxnSpPr>
              <p:spPr bwMode="auto">
                <a:xfrm>
                  <a:off x="1163" y="1979"/>
                  <a:ext cx="21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9" name="直線接點 14"/>
                <p:cNvCxnSpPr>
                  <a:cxnSpLocks noChangeShapeType="1"/>
                </p:cNvCxnSpPr>
                <p:nvPr/>
              </p:nvCxnSpPr>
              <p:spPr bwMode="auto">
                <a:xfrm flipV="1">
                  <a:off x="1163" y="1979"/>
                  <a:ext cx="0" cy="1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0" name="直線接點 15"/>
                <p:cNvCxnSpPr>
                  <a:cxnSpLocks noChangeShapeType="1"/>
                </p:cNvCxnSpPr>
                <p:nvPr/>
              </p:nvCxnSpPr>
              <p:spPr bwMode="auto">
                <a:xfrm flipV="1">
                  <a:off x="1377" y="1979"/>
                  <a:ext cx="0" cy="1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1" name="直線接點 16"/>
                <p:cNvCxnSpPr>
                  <a:cxnSpLocks noChangeShapeType="1"/>
                </p:cNvCxnSpPr>
                <p:nvPr/>
              </p:nvCxnSpPr>
              <p:spPr bwMode="auto">
                <a:xfrm>
                  <a:off x="1377" y="2160"/>
                  <a:ext cx="21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2" name="直線接點 17"/>
                <p:cNvCxnSpPr>
                  <a:cxnSpLocks noChangeShapeType="1"/>
                </p:cNvCxnSpPr>
                <p:nvPr/>
              </p:nvCxnSpPr>
              <p:spPr bwMode="auto">
                <a:xfrm>
                  <a:off x="1591" y="1979"/>
                  <a:ext cx="21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3" name="直線接點 18"/>
                <p:cNvCxnSpPr>
                  <a:cxnSpLocks noChangeShapeType="1"/>
                </p:cNvCxnSpPr>
                <p:nvPr/>
              </p:nvCxnSpPr>
              <p:spPr bwMode="auto">
                <a:xfrm flipV="1">
                  <a:off x="1591" y="1979"/>
                  <a:ext cx="0" cy="1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4" name="直線接點 19"/>
                <p:cNvCxnSpPr>
                  <a:cxnSpLocks noChangeShapeType="1"/>
                </p:cNvCxnSpPr>
                <p:nvPr/>
              </p:nvCxnSpPr>
              <p:spPr bwMode="auto">
                <a:xfrm flipV="1">
                  <a:off x="1805" y="1979"/>
                  <a:ext cx="0" cy="1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5" name="直線接點 20"/>
                <p:cNvCxnSpPr>
                  <a:cxnSpLocks noChangeShapeType="1"/>
                </p:cNvCxnSpPr>
                <p:nvPr/>
              </p:nvCxnSpPr>
              <p:spPr bwMode="auto">
                <a:xfrm>
                  <a:off x="1805" y="2160"/>
                  <a:ext cx="21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grpSp>
          <p:sp>
            <p:nvSpPr>
              <p:cNvPr id="12" name="文字方塊 11"/>
              <p:cNvSpPr txBox="1"/>
              <p:nvPr/>
            </p:nvSpPr>
            <p:spPr>
              <a:xfrm>
                <a:off x="1443709" y="3890665"/>
                <a:ext cx="763351" cy="400110"/>
              </a:xfrm>
              <a:prstGeom prst="rect">
                <a:avLst/>
              </a:prstGeom>
              <a:noFill/>
            </p:spPr>
            <p:txBody>
              <a:bodyPr wrap="none" rtlCol="0">
                <a:spAutoFit/>
              </a:bodyPr>
              <a:lstStyle/>
              <a:p>
                <a:pPr marL="0"/>
                <a:r>
                  <a:rPr lang="en-US" altLang="zh-TW" sz="2000" dirty="0">
                    <a:latin typeface="+mn-lt"/>
                  </a:rPr>
                  <a:t>60 Hz</a:t>
                </a:r>
                <a:endParaRPr lang="zh-TW" altLang="en-US" sz="2000" dirty="0">
                  <a:latin typeface="+mn-lt"/>
                </a:endParaRPr>
              </a:p>
            </p:txBody>
          </p:sp>
        </p:grpSp>
      </p:grpSp>
      <p:sp>
        <p:nvSpPr>
          <p:cNvPr id="59" name="Rectangle 4"/>
          <p:cNvSpPr>
            <a:spLocks noChangeArrowheads="1"/>
          </p:cNvSpPr>
          <p:nvPr/>
        </p:nvSpPr>
        <p:spPr bwMode="auto">
          <a:xfrm>
            <a:off x="4029596" y="2780928"/>
            <a:ext cx="1295717" cy="468287"/>
          </a:xfrm>
          <a:prstGeom prst="rect">
            <a:avLst/>
          </a:prstGeom>
          <a:solidFill>
            <a:srgbClr val="99FF99"/>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a:r>
              <a:rPr lang="en-US" altLang="zh-TW" dirty="0">
                <a:latin typeface="+mn-lt"/>
                <a:ea typeface="標楷體" panose="03000509000000000000" pitchFamily="65" charset="-120"/>
              </a:rPr>
              <a:t>12:00:00</a:t>
            </a:r>
          </a:p>
        </p:txBody>
      </p:sp>
      <p:sp>
        <p:nvSpPr>
          <p:cNvPr id="60" name="文字方塊 59"/>
          <p:cNvSpPr txBox="1"/>
          <p:nvPr/>
        </p:nvSpPr>
        <p:spPr>
          <a:xfrm>
            <a:off x="5484914" y="2815016"/>
            <a:ext cx="2488951" cy="400110"/>
          </a:xfrm>
          <a:prstGeom prst="rect">
            <a:avLst/>
          </a:prstGeom>
          <a:noFill/>
        </p:spPr>
        <p:txBody>
          <a:bodyPr wrap="none" rtlCol="0">
            <a:spAutoFit/>
          </a:bodyPr>
          <a:lstStyle/>
          <a:p>
            <a:pPr marL="0"/>
            <a:r>
              <a:rPr lang="en-US" altLang="zh-TW" sz="2000" dirty="0">
                <a:latin typeface="+mn-lt"/>
              </a:rPr>
              <a:t>Alarm time (TA0CCR0)</a:t>
            </a:r>
            <a:endParaRPr lang="zh-TW" altLang="en-US" sz="2000" dirty="0">
              <a:latin typeface="+mn-lt"/>
            </a:endParaRPr>
          </a:p>
        </p:txBody>
      </p:sp>
      <p:sp>
        <p:nvSpPr>
          <p:cNvPr id="63" name="Rectangle 4"/>
          <p:cNvSpPr>
            <a:spLocks noChangeArrowheads="1"/>
          </p:cNvSpPr>
          <p:nvPr/>
        </p:nvSpPr>
        <p:spPr bwMode="auto">
          <a:xfrm>
            <a:off x="4181996" y="2933328"/>
            <a:ext cx="1295717" cy="468287"/>
          </a:xfrm>
          <a:prstGeom prst="rect">
            <a:avLst/>
          </a:prstGeom>
          <a:solidFill>
            <a:srgbClr val="99FF99"/>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a:r>
              <a:rPr lang="en-US" altLang="zh-TW" dirty="0">
                <a:latin typeface="+mn-lt"/>
                <a:ea typeface="標楷體" panose="03000509000000000000" pitchFamily="65" charset="-120"/>
              </a:rPr>
              <a:t>7:30:00</a:t>
            </a:r>
          </a:p>
        </p:txBody>
      </p:sp>
      <p:sp>
        <p:nvSpPr>
          <p:cNvPr id="64" name="文字方塊 63"/>
          <p:cNvSpPr txBox="1"/>
          <p:nvPr/>
        </p:nvSpPr>
        <p:spPr>
          <a:xfrm>
            <a:off x="5637314" y="2967416"/>
            <a:ext cx="2488951" cy="400110"/>
          </a:xfrm>
          <a:prstGeom prst="rect">
            <a:avLst/>
          </a:prstGeom>
          <a:noFill/>
        </p:spPr>
        <p:txBody>
          <a:bodyPr wrap="none" rtlCol="0">
            <a:spAutoFit/>
          </a:bodyPr>
          <a:lstStyle/>
          <a:p>
            <a:pPr marL="0"/>
            <a:r>
              <a:rPr lang="en-US" altLang="zh-TW" sz="2000" dirty="0">
                <a:latin typeface="+mn-lt"/>
              </a:rPr>
              <a:t>Alarm time (TA0CCR1)</a:t>
            </a:r>
            <a:endParaRPr lang="zh-TW" altLang="en-US" sz="2000" dirty="0">
              <a:latin typeface="+mn-lt"/>
            </a:endParaRPr>
          </a:p>
        </p:txBody>
      </p:sp>
      <p:sp>
        <p:nvSpPr>
          <p:cNvPr id="65" name="Rectangle 4"/>
          <p:cNvSpPr>
            <a:spLocks noChangeArrowheads="1"/>
          </p:cNvSpPr>
          <p:nvPr/>
        </p:nvSpPr>
        <p:spPr bwMode="auto">
          <a:xfrm>
            <a:off x="4334396" y="3085728"/>
            <a:ext cx="1295717" cy="468287"/>
          </a:xfrm>
          <a:prstGeom prst="rect">
            <a:avLst/>
          </a:prstGeom>
          <a:solidFill>
            <a:srgbClr val="99FF99"/>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a:r>
              <a:rPr lang="en-US" altLang="zh-TW" dirty="0">
                <a:latin typeface="+mn-lt"/>
                <a:ea typeface="標楷體" panose="03000509000000000000" pitchFamily="65" charset="-120"/>
              </a:rPr>
              <a:t>23:00:00</a:t>
            </a:r>
          </a:p>
        </p:txBody>
      </p:sp>
      <p:sp>
        <p:nvSpPr>
          <p:cNvPr id="66" name="文字方塊 65"/>
          <p:cNvSpPr txBox="1"/>
          <p:nvPr/>
        </p:nvSpPr>
        <p:spPr>
          <a:xfrm>
            <a:off x="5789714" y="3119816"/>
            <a:ext cx="2488951" cy="400110"/>
          </a:xfrm>
          <a:prstGeom prst="rect">
            <a:avLst/>
          </a:prstGeom>
          <a:noFill/>
        </p:spPr>
        <p:txBody>
          <a:bodyPr wrap="none" rtlCol="0">
            <a:spAutoFit/>
          </a:bodyPr>
          <a:lstStyle/>
          <a:p>
            <a:pPr marL="0"/>
            <a:r>
              <a:rPr lang="en-US" altLang="zh-TW" sz="2000" dirty="0">
                <a:latin typeface="+mn-lt"/>
              </a:rPr>
              <a:t>Alarm time (TA0CCR2)</a:t>
            </a:r>
            <a:endParaRPr lang="zh-TW" altLang="en-US" sz="2000" dirty="0">
              <a:latin typeface="+mn-lt"/>
            </a:endParaRPr>
          </a:p>
        </p:txBody>
      </p:sp>
      <p:grpSp>
        <p:nvGrpSpPr>
          <p:cNvPr id="68" name="群組 67"/>
          <p:cNvGrpSpPr/>
          <p:nvPr/>
        </p:nvGrpSpPr>
        <p:grpSpPr>
          <a:xfrm>
            <a:off x="834687" y="4403194"/>
            <a:ext cx="6979857" cy="826006"/>
            <a:chOff x="729006" y="1922984"/>
            <a:chExt cx="6979857" cy="826006"/>
          </a:xfrm>
        </p:grpSpPr>
        <p:grpSp>
          <p:nvGrpSpPr>
            <p:cNvPr id="69" name="群組 68"/>
            <p:cNvGrpSpPr/>
            <p:nvPr/>
          </p:nvGrpSpPr>
          <p:grpSpPr>
            <a:xfrm>
              <a:off x="3165500" y="1922984"/>
              <a:ext cx="4543363" cy="648072"/>
              <a:chOff x="2699792" y="3464769"/>
              <a:chExt cx="4543363" cy="648072"/>
            </a:xfrm>
          </p:grpSpPr>
          <p:sp>
            <p:nvSpPr>
              <p:cNvPr id="86" name="Rectangle 4"/>
              <p:cNvSpPr>
                <a:spLocks noChangeArrowheads="1"/>
              </p:cNvSpPr>
              <p:nvPr/>
            </p:nvSpPr>
            <p:spPr bwMode="auto">
              <a:xfrm>
                <a:off x="3563888" y="3644554"/>
                <a:ext cx="1295717" cy="468287"/>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a:r>
                  <a:rPr lang="en-US" altLang="zh-TW" dirty="0">
                    <a:latin typeface="+mn-lt"/>
                    <a:ea typeface="標楷體" panose="03000509000000000000" pitchFamily="65" charset="-120"/>
                  </a:rPr>
                  <a:t>11:54:20</a:t>
                </a:r>
              </a:p>
            </p:txBody>
          </p:sp>
          <p:sp>
            <p:nvSpPr>
              <p:cNvPr id="87" name="文字方塊 86"/>
              <p:cNvSpPr txBox="1"/>
              <p:nvPr/>
            </p:nvSpPr>
            <p:spPr>
              <a:xfrm>
                <a:off x="4989205" y="3638919"/>
                <a:ext cx="2253950" cy="400110"/>
              </a:xfrm>
              <a:prstGeom prst="rect">
                <a:avLst/>
              </a:prstGeom>
              <a:noFill/>
            </p:spPr>
            <p:txBody>
              <a:bodyPr wrap="none" rtlCol="0">
                <a:spAutoFit/>
              </a:bodyPr>
              <a:lstStyle/>
              <a:p>
                <a:pPr marL="0"/>
                <a:r>
                  <a:rPr lang="en-US" altLang="zh-TW" sz="2000" dirty="0">
                    <a:latin typeface="+mn-lt"/>
                  </a:rPr>
                  <a:t>Current time (TA0R)</a:t>
                </a:r>
                <a:endParaRPr lang="zh-TW" altLang="en-US" sz="2000" dirty="0">
                  <a:latin typeface="+mn-lt"/>
                </a:endParaRPr>
              </a:p>
            </p:txBody>
          </p:sp>
          <p:sp>
            <p:nvSpPr>
              <p:cNvPr id="88" name="Line 5"/>
              <p:cNvSpPr>
                <a:spLocks noChangeShapeType="1"/>
              </p:cNvSpPr>
              <p:nvPr/>
            </p:nvSpPr>
            <p:spPr bwMode="auto">
              <a:xfrm>
                <a:off x="2701307" y="3885457"/>
                <a:ext cx="8636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9" name="Text Box 6"/>
              <p:cNvSpPr txBox="1">
                <a:spLocks noChangeArrowheads="1"/>
              </p:cNvSpPr>
              <p:nvPr/>
            </p:nvSpPr>
            <p:spPr bwMode="auto">
              <a:xfrm>
                <a:off x="2699792" y="3464769"/>
                <a:ext cx="740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r>
                  <a:rPr lang="en-US" altLang="zh-TW" sz="2000" dirty="0">
                    <a:latin typeface="+mn-lt"/>
                    <a:ea typeface="標楷體" panose="03000509000000000000" pitchFamily="65" charset="-120"/>
                  </a:rPr>
                  <a:t>Clock</a:t>
                </a:r>
              </a:p>
            </p:txBody>
          </p:sp>
        </p:grpSp>
        <p:grpSp>
          <p:nvGrpSpPr>
            <p:cNvPr id="70" name="群組 69"/>
            <p:cNvGrpSpPr/>
            <p:nvPr/>
          </p:nvGrpSpPr>
          <p:grpSpPr>
            <a:xfrm>
              <a:off x="729006" y="2056334"/>
              <a:ext cx="2374900" cy="692656"/>
              <a:chOff x="738602" y="3598119"/>
              <a:chExt cx="2374900" cy="692656"/>
            </a:xfrm>
          </p:grpSpPr>
          <p:grpSp>
            <p:nvGrpSpPr>
              <p:cNvPr id="71" name="Group 9"/>
              <p:cNvGrpSpPr>
                <a:grpSpLocks/>
              </p:cNvGrpSpPr>
              <p:nvPr/>
            </p:nvGrpSpPr>
            <p:grpSpPr bwMode="auto">
              <a:xfrm>
                <a:off x="738602" y="3598119"/>
                <a:ext cx="2374900" cy="287338"/>
                <a:chOff x="522" y="1979"/>
                <a:chExt cx="1496" cy="181"/>
              </a:xfrm>
            </p:grpSpPr>
            <p:cxnSp>
              <p:nvCxnSpPr>
                <p:cNvPr id="73" name="直線接點 4"/>
                <p:cNvCxnSpPr>
                  <a:cxnSpLocks noChangeShapeType="1"/>
                </p:cNvCxnSpPr>
                <p:nvPr/>
              </p:nvCxnSpPr>
              <p:spPr bwMode="auto">
                <a:xfrm>
                  <a:off x="522" y="2160"/>
                  <a:ext cx="21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74" name="直線接點 5"/>
                <p:cNvCxnSpPr>
                  <a:cxnSpLocks noChangeShapeType="1"/>
                </p:cNvCxnSpPr>
                <p:nvPr/>
              </p:nvCxnSpPr>
              <p:spPr bwMode="auto">
                <a:xfrm>
                  <a:off x="736" y="1979"/>
                  <a:ext cx="21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75" name="直線接點 9"/>
                <p:cNvCxnSpPr>
                  <a:cxnSpLocks noChangeShapeType="1"/>
                </p:cNvCxnSpPr>
                <p:nvPr/>
              </p:nvCxnSpPr>
              <p:spPr bwMode="auto">
                <a:xfrm flipV="1">
                  <a:off x="736" y="1979"/>
                  <a:ext cx="0" cy="1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76" name="直線接點 11"/>
                <p:cNvCxnSpPr>
                  <a:cxnSpLocks noChangeShapeType="1"/>
                </p:cNvCxnSpPr>
                <p:nvPr/>
              </p:nvCxnSpPr>
              <p:spPr bwMode="auto">
                <a:xfrm flipV="1">
                  <a:off x="950" y="1979"/>
                  <a:ext cx="0" cy="1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77" name="直線接點 12"/>
                <p:cNvCxnSpPr>
                  <a:cxnSpLocks noChangeShapeType="1"/>
                </p:cNvCxnSpPr>
                <p:nvPr/>
              </p:nvCxnSpPr>
              <p:spPr bwMode="auto">
                <a:xfrm>
                  <a:off x="950" y="2160"/>
                  <a:ext cx="21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78" name="直線接點 13"/>
                <p:cNvCxnSpPr>
                  <a:cxnSpLocks noChangeShapeType="1"/>
                </p:cNvCxnSpPr>
                <p:nvPr/>
              </p:nvCxnSpPr>
              <p:spPr bwMode="auto">
                <a:xfrm>
                  <a:off x="1163" y="1979"/>
                  <a:ext cx="21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79" name="直線接點 14"/>
                <p:cNvCxnSpPr>
                  <a:cxnSpLocks noChangeShapeType="1"/>
                </p:cNvCxnSpPr>
                <p:nvPr/>
              </p:nvCxnSpPr>
              <p:spPr bwMode="auto">
                <a:xfrm flipV="1">
                  <a:off x="1163" y="1979"/>
                  <a:ext cx="0" cy="1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80" name="直線接點 15"/>
                <p:cNvCxnSpPr>
                  <a:cxnSpLocks noChangeShapeType="1"/>
                </p:cNvCxnSpPr>
                <p:nvPr/>
              </p:nvCxnSpPr>
              <p:spPr bwMode="auto">
                <a:xfrm flipV="1">
                  <a:off x="1377" y="1979"/>
                  <a:ext cx="0" cy="1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81" name="直線接點 16"/>
                <p:cNvCxnSpPr>
                  <a:cxnSpLocks noChangeShapeType="1"/>
                </p:cNvCxnSpPr>
                <p:nvPr/>
              </p:nvCxnSpPr>
              <p:spPr bwMode="auto">
                <a:xfrm>
                  <a:off x="1377" y="2160"/>
                  <a:ext cx="21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82" name="直線接點 17"/>
                <p:cNvCxnSpPr>
                  <a:cxnSpLocks noChangeShapeType="1"/>
                </p:cNvCxnSpPr>
                <p:nvPr/>
              </p:nvCxnSpPr>
              <p:spPr bwMode="auto">
                <a:xfrm>
                  <a:off x="1591" y="1979"/>
                  <a:ext cx="21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83" name="直線接點 18"/>
                <p:cNvCxnSpPr>
                  <a:cxnSpLocks noChangeShapeType="1"/>
                </p:cNvCxnSpPr>
                <p:nvPr/>
              </p:nvCxnSpPr>
              <p:spPr bwMode="auto">
                <a:xfrm flipV="1">
                  <a:off x="1591" y="1979"/>
                  <a:ext cx="0" cy="1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84" name="直線接點 19"/>
                <p:cNvCxnSpPr>
                  <a:cxnSpLocks noChangeShapeType="1"/>
                </p:cNvCxnSpPr>
                <p:nvPr/>
              </p:nvCxnSpPr>
              <p:spPr bwMode="auto">
                <a:xfrm flipV="1">
                  <a:off x="1805" y="1979"/>
                  <a:ext cx="0" cy="1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85" name="直線接點 20"/>
                <p:cNvCxnSpPr>
                  <a:cxnSpLocks noChangeShapeType="1"/>
                </p:cNvCxnSpPr>
                <p:nvPr/>
              </p:nvCxnSpPr>
              <p:spPr bwMode="auto">
                <a:xfrm>
                  <a:off x="1805" y="2160"/>
                  <a:ext cx="21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grpSp>
          <p:sp>
            <p:nvSpPr>
              <p:cNvPr id="72" name="文字方塊 71"/>
              <p:cNvSpPr txBox="1"/>
              <p:nvPr/>
            </p:nvSpPr>
            <p:spPr>
              <a:xfrm>
                <a:off x="1443709" y="3890665"/>
                <a:ext cx="763351" cy="400110"/>
              </a:xfrm>
              <a:prstGeom prst="rect">
                <a:avLst/>
              </a:prstGeom>
              <a:noFill/>
            </p:spPr>
            <p:txBody>
              <a:bodyPr wrap="none" rtlCol="0">
                <a:spAutoFit/>
              </a:bodyPr>
              <a:lstStyle/>
              <a:p>
                <a:pPr marL="0"/>
                <a:r>
                  <a:rPr lang="en-US" altLang="zh-TW" sz="2000" dirty="0">
                    <a:latin typeface="+mn-lt"/>
                  </a:rPr>
                  <a:t>60 Hz</a:t>
                </a:r>
                <a:endParaRPr lang="zh-TW" altLang="en-US" sz="2000" dirty="0">
                  <a:latin typeface="+mn-lt"/>
                </a:endParaRPr>
              </a:p>
            </p:txBody>
          </p:sp>
        </p:grpSp>
      </p:grpSp>
      <p:pic>
        <p:nvPicPr>
          <p:cNvPr id="91" name="圖片 9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15280" y="5183245"/>
            <a:ext cx="945280" cy="796398"/>
          </a:xfrm>
          <a:prstGeom prst="rect">
            <a:avLst/>
          </a:prstGeom>
        </p:spPr>
      </p:pic>
      <p:sp>
        <p:nvSpPr>
          <p:cNvPr id="92" name="Rectangle 4"/>
          <p:cNvSpPr>
            <a:spLocks noChangeArrowheads="1"/>
          </p:cNvSpPr>
          <p:nvPr/>
        </p:nvSpPr>
        <p:spPr bwMode="auto">
          <a:xfrm>
            <a:off x="4135276" y="5396216"/>
            <a:ext cx="1295717" cy="468287"/>
          </a:xfrm>
          <a:prstGeom prst="rect">
            <a:avLst/>
          </a:prstGeom>
          <a:solidFill>
            <a:srgbClr val="99FF99"/>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a:endParaRPr lang="en-US" altLang="zh-TW" dirty="0">
              <a:latin typeface="+mn-lt"/>
              <a:ea typeface="標楷體" panose="03000509000000000000" pitchFamily="65" charset="-120"/>
            </a:endParaRPr>
          </a:p>
        </p:txBody>
      </p:sp>
      <p:sp>
        <p:nvSpPr>
          <p:cNvPr id="93" name="文字方塊 92"/>
          <p:cNvSpPr txBox="1"/>
          <p:nvPr/>
        </p:nvSpPr>
        <p:spPr>
          <a:xfrm>
            <a:off x="4142574" y="5392766"/>
            <a:ext cx="1281120" cy="461665"/>
          </a:xfrm>
          <a:prstGeom prst="rect">
            <a:avLst/>
          </a:prstGeom>
          <a:noFill/>
        </p:spPr>
        <p:txBody>
          <a:bodyPr wrap="none" rtlCol="0">
            <a:spAutoFit/>
          </a:bodyPr>
          <a:lstStyle/>
          <a:p>
            <a:pPr marL="0"/>
            <a:r>
              <a:rPr lang="en-US" altLang="zh-TW" dirty="0">
                <a:latin typeface="+mn-lt"/>
              </a:rPr>
              <a:t>11:54:20</a:t>
            </a:r>
            <a:endParaRPr lang="zh-TW" altLang="en-US" dirty="0">
              <a:latin typeface="+mn-lt"/>
            </a:endParaRPr>
          </a:p>
        </p:txBody>
      </p:sp>
      <p:cxnSp>
        <p:nvCxnSpPr>
          <p:cNvPr id="95" name="直線單箭頭接點 94"/>
          <p:cNvCxnSpPr>
            <a:stCxn id="86" idx="2"/>
            <a:endCxn id="92" idx="0"/>
          </p:cNvCxnSpPr>
          <p:nvPr/>
        </p:nvCxnSpPr>
        <p:spPr bwMode="auto">
          <a:xfrm flipH="1">
            <a:off x="4783135" y="5051266"/>
            <a:ext cx="1" cy="344950"/>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97" name="Rectangle 4"/>
          <p:cNvSpPr>
            <a:spLocks noChangeArrowheads="1"/>
          </p:cNvSpPr>
          <p:nvPr/>
        </p:nvSpPr>
        <p:spPr bwMode="auto">
          <a:xfrm>
            <a:off x="4341597" y="5543790"/>
            <a:ext cx="1295717" cy="468287"/>
          </a:xfrm>
          <a:prstGeom prst="rect">
            <a:avLst/>
          </a:prstGeom>
          <a:solidFill>
            <a:srgbClr val="99FF99"/>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a:r>
              <a:rPr lang="en-US" altLang="zh-TW" dirty="0">
                <a:latin typeface="+mn-lt"/>
                <a:ea typeface="標楷體" panose="03000509000000000000" pitchFamily="65" charset="-120"/>
              </a:rPr>
              <a:t>23:00:00</a:t>
            </a:r>
          </a:p>
        </p:txBody>
      </p:sp>
      <p:sp>
        <p:nvSpPr>
          <p:cNvPr id="98" name="Rectangle 4"/>
          <p:cNvSpPr>
            <a:spLocks noChangeArrowheads="1"/>
          </p:cNvSpPr>
          <p:nvPr/>
        </p:nvSpPr>
        <p:spPr bwMode="auto">
          <a:xfrm>
            <a:off x="4493997" y="5696190"/>
            <a:ext cx="1295717" cy="468287"/>
          </a:xfrm>
          <a:prstGeom prst="rect">
            <a:avLst/>
          </a:prstGeom>
          <a:solidFill>
            <a:srgbClr val="99FF99"/>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a:r>
              <a:rPr lang="en-US" altLang="zh-TW" dirty="0">
                <a:latin typeface="+mn-lt"/>
                <a:ea typeface="標楷體" panose="03000509000000000000" pitchFamily="65" charset="-120"/>
              </a:rPr>
              <a:t>7:11:20</a:t>
            </a:r>
          </a:p>
        </p:txBody>
      </p:sp>
    </p:spTree>
    <p:custDataLst>
      <p:tags r:id="rId1"/>
    </p:custDataLst>
    <p:extLst>
      <p:ext uri="{BB962C8B-B14F-4D97-AF65-F5344CB8AC3E}">
        <p14:creationId xmlns:p14="http://schemas.microsoft.com/office/powerpoint/2010/main" val="3258764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3"/>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6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64"/>
                                        </p:tgtEl>
                                        <p:attrNameLst>
                                          <p:attrName>style.visibility</p:attrName>
                                        </p:attrNameLst>
                                      </p:cBhvr>
                                      <p:to>
                                        <p:strVal val="hidden"/>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9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 presetClass="entr" presetSubtype="1" fill="hold" nodeType="clickEffect">
                                  <p:stCondLst>
                                    <p:cond delay="0"/>
                                  </p:stCondLst>
                                  <p:childTnLst>
                                    <p:set>
                                      <p:cBhvr>
                                        <p:cTn id="37" dur="1" fill="hold">
                                          <p:stCondLst>
                                            <p:cond delay="0"/>
                                          </p:stCondLst>
                                        </p:cTn>
                                        <p:tgtEl>
                                          <p:spTgt spid="91"/>
                                        </p:tgtEl>
                                        <p:attrNameLst>
                                          <p:attrName>style.visibility</p:attrName>
                                        </p:attrNameLst>
                                      </p:cBhvr>
                                      <p:to>
                                        <p:strVal val="visible"/>
                                      </p:to>
                                    </p:set>
                                    <p:anim calcmode="lin" valueType="num">
                                      <p:cBhvr additive="base">
                                        <p:cTn id="38" dur="500" fill="hold"/>
                                        <p:tgtEl>
                                          <p:spTgt spid="91"/>
                                        </p:tgtEl>
                                        <p:attrNameLst>
                                          <p:attrName>ppt_x</p:attrName>
                                        </p:attrNameLst>
                                      </p:cBhvr>
                                      <p:tavLst>
                                        <p:tav tm="0">
                                          <p:val>
                                            <p:strVal val="#ppt_x"/>
                                          </p:val>
                                        </p:tav>
                                        <p:tav tm="100000">
                                          <p:val>
                                            <p:strVal val="#ppt_x"/>
                                          </p:val>
                                        </p:tav>
                                      </p:tavLst>
                                    </p:anim>
                                    <p:anim calcmode="lin" valueType="num">
                                      <p:cBhvr additive="base">
                                        <p:cTn id="39" dur="500" fill="hold"/>
                                        <p:tgtEl>
                                          <p:spTgt spid="91"/>
                                        </p:tgtEl>
                                        <p:attrNameLst>
                                          <p:attrName>ppt_y</p:attrName>
                                        </p:attrNameLst>
                                      </p:cBhvr>
                                      <p:tavLst>
                                        <p:tav tm="0">
                                          <p:val>
                                            <p:strVal val="0-#ppt_h/2"/>
                                          </p:val>
                                        </p:tav>
                                        <p:tav tm="100000">
                                          <p:val>
                                            <p:strVal val="#ppt_y"/>
                                          </p:val>
                                        </p:tav>
                                      </p:tavLst>
                                    </p:anim>
                                  </p:childTnLst>
                                </p:cTn>
                              </p:par>
                            </p:childTnLst>
                          </p:cTn>
                        </p:par>
                        <p:par>
                          <p:cTn id="40" fill="hold">
                            <p:stCondLst>
                              <p:cond delay="500"/>
                            </p:stCondLst>
                            <p:childTnLst>
                              <p:par>
                                <p:cTn id="41" presetID="22" presetClass="entr" presetSubtype="1" fill="hold" nodeType="afterEffect">
                                  <p:stCondLst>
                                    <p:cond delay="0"/>
                                  </p:stCondLst>
                                  <p:childTnLst>
                                    <p:set>
                                      <p:cBhvr>
                                        <p:cTn id="42" dur="1" fill="hold">
                                          <p:stCondLst>
                                            <p:cond delay="0"/>
                                          </p:stCondLst>
                                        </p:cTn>
                                        <p:tgtEl>
                                          <p:spTgt spid="95"/>
                                        </p:tgtEl>
                                        <p:attrNameLst>
                                          <p:attrName>style.visibility</p:attrName>
                                        </p:attrNameLst>
                                      </p:cBhvr>
                                      <p:to>
                                        <p:strVal val="visible"/>
                                      </p:to>
                                    </p:set>
                                    <p:animEffect transition="in" filter="wipe(up)">
                                      <p:cBhvr>
                                        <p:cTn id="43" dur="500"/>
                                        <p:tgtEl>
                                          <p:spTgt spid="95"/>
                                        </p:tgtEl>
                                      </p:cBhvr>
                                    </p:animEffect>
                                  </p:childTnLst>
                                </p:cTn>
                              </p:par>
                            </p:childTnLst>
                          </p:cTn>
                        </p:par>
                        <p:par>
                          <p:cTn id="44" fill="hold">
                            <p:stCondLst>
                              <p:cond delay="1000"/>
                            </p:stCondLst>
                            <p:childTnLst>
                              <p:par>
                                <p:cTn id="45" presetID="1" presetClass="entr" presetSubtype="0" fill="hold" grpId="0" nodeType="afterEffect">
                                  <p:stCondLst>
                                    <p:cond delay="0"/>
                                  </p:stCondLst>
                                  <p:childTnLst>
                                    <p:set>
                                      <p:cBhvr>
                                        <p:cTn id="46" dur="1" fill="hold">
                                          <p:stCondLst>
                                            <p:cond delay="0"/>
                                          </p:stCondLst>
                                        </p:cTn>
                                        <p:tgtEl>
                                          <p:spTgt spid="9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3" grpId="0" animBg="1"/>
      <p:bldP spid="64" grpId="0"/>
      <p:bldP spid="64" grpId="1"/>
      <p:bldP spid="65" grpId="0" animBg="1"/>
      <p:bldP spid="66" grpId="0"/>
      <p:bldP spid="92" grpId="0" animBg="1"/>
      <p:bldP spid="93" grpId="0"/>
      <p:bldP spid="97" grpId="0" animBg="1"/>
      <p:bldP spid="9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Timer0_A3 Capture/Compare Block</a:t>
            </a:r>
            <a:endParaRPr lang="zh-TW" altLang="en-US" dirty="0"/>
          </a:p>
        </p:txBody>
      </p:sp>
      <p:sp>
        <p:nvSpPr>
          <p:cNvPr id="4" name="投影片編號版面配置區 3"/>
          <p:cNvSpPr>
            <a:spLocks noGrp="1"/>
          </p:cNvSpPr>
          <p:nvPr>
            <p:ph type="sldNum" sz="quarter" idx="11"/>
          </p:nvPr>
        </p:nvSpPr>
        <p:spPr/>
        <p:txBody>
          <a:bodyPr/>
          <a:lstStyle/>
          <a:p>
            <a:fld id="{AD7A0DC7-59DB-4FF4-A98F-253DCA5EE1C1}" type="slidenum">
              <a:rPr lang="zh-TW" altLang="en-US" smtClean="0"/>
              <a:pPr/>
              <a:t>22</a:t>
            </a:fld>
            <a:endParaRPr lang="zh-TW" altLang="zh-TW"/>
          </a:p>
        </p:txBody>
      </p:sp>
      <p:pic>
        <p:nvPicPr>
          <p:cNvPr id="6" name="Picture 2"/>
          <p:cNvPicPr>
            <a:picLocks noChangeAspect="1" noChangeArrowheads="1"/>
          </p:cNvPicPr>
          <p:nvPr/>
        </p:nvPicPr>
        <p:blipFill>
          <a:blip r:embed="rId4"/>
          <a:srcRect b="3564"/>
          <a:stretch>
            <a:fillRect/>
          </a:stretch>
        </p:blipFill>
        <p:spPr>
          <a:xfrm>
            <a:off x="292100" y="1052612"/>
            <a:ext cx="5287963" cy="5111750"/>
          </a:xfrm>
          <a:prstGeom prst="rect">
            <a:avLst/>
          </a:prstGeom>
        </p:spPr>
      </p:pic>
      <p:sp>
        <p:nvSpPr>
          <p:cNvPr id="7" name="矩形 6"/>
          <p:cNvSpPr/>
          <p:nvPr/>
        </p:nvSpPr>
        <p:spPr>
          <a:xfrm>
            <a:off x="2381250" y="1484412"/>
            <a:ext cx="1655763" cy="43180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TW" altLang="en-US"/>
          </a:p>
        </p:txBody>
      </p:sp>
      <p:sp>
        <p:nvSpPr>
          <p:cNvPr id="8" name="矩形 7"/>
          <p:cNvSpPr/>
          <p:nvPr/>
        </p:nvSpPr>
        <p:spPr>
          <a:xfrm>
            <a:off x="4252913" y="1555850"/>
            <a:ext cx="431800" cy="288925"/>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TW" altLang="en-US"/>
          </a:p>
        </p:txBody>
      </p:sp>
      <p:cxnSp>
        <p:nvCxnSpPr>
          <p:cNvPr id="9" name="直線接點 8"/>
          <p:cNvCxnSpPr/>
          <p:nvPr/>
        </p:nvCxnSpPr>
        <p:spPr>
          <a:xfrm>
            <a:off x="4397375" y="1339950"/>
            <a:ext cx="144463"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0" name="直線接點 9"/>
          <p:cNvCxnSpPr/>
          <p:nvPr/>
        </p:nvCxnSpPr>
        <p:spPr>
          <a:xfrm>
            <a:off x="3100388" y="1771750"/>
            <a:ext cx="217487" cy="0"/>
          </a:xfrm>
          <a:prstGeom prst="line">
            <a:avLst/>
          </a:prstGeom>
        </p:spPr>
        <p:style>
          <a:lnRef idx="2">
            <a:schemeClr val="accent2"/>
          </a:lnRef>
          <a:fillRef idx="0">
            <a:schemeClr val="accent2"/>
          </a:fillRef>
          <a:effectRef idx="1">
            <a:schemeClr val="accent2"/>
          </a:effectRef>
          <a:fontRef idx="minor">
            <a:schemeClr val="tx1"/>
          </a:fontRef>
        </p:style>
      </p:cxnSp>
      <p:sp>
        <p:nvSpPr>
          <p:cNvPr id="11" name="矩形 10"/>
          <p:cNvSpPr/>
          <p:nvPr/>
        </p:nvSpPr>
        <p:spPr>
          <a:xfrm>
            <a:off x="1157288" y="1124050"/>
            <a:ext cx="503237" cy="1223962"/>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TW" altLang="en-US"/>
          </a:p>
        </p:txBody>
      </p:sp>
      <p:cxnSp>
        <p:nvCxnSpPr>
          <p:cNvPr id="12" name="直線接點 11"/>
          <p:cNvCxnSpPr/>
          <p:nvPr/>
        </p:nvCxnSpPr>
        <p:spPr>
          <a:xfrm>
            <a:off x="1157288" y="1339950"/>
            <a:ext cx="431800" cy="0"/>
          </a:xfrm>
          <a:prstGeom prst="line">
            <a:avLst/>
          </a:prstGeom>
        </p:spPr>
        <p:style>
          <a:lnRef idx="2">
            <a:schemeClr val="accent2"/>
          </a:lnRef>
          <a:fillRef idx="0">
            <a:schemeClr val="accent2"/>
          </a:fillRef>
          <a:effectRef idx="1">
            <a:schemeClr val="accent2"/>
          </a:effectRef>
          <a:fontRef idx="minor">
            <a:schemeClr val="tx1"/>
          </a:fontRef>
        </p:style>
      </p:cxnSp>
      <p:sp>
        <p:nvSpPr>
          <p:cNvPr id="13" name="圓角矩形 12"/>
          <p:cNvSpPr/>
          <p:nvPr/>
        </p:nvSpPr>
        <p:spPr>
          <a:xfrm>
            <a:off x="436563" y="1052612"/>
            <a:ext cx="5040312" cy="1295400"/>
          </a:xfrm>
          <a:prstGeom prst="roundRect">
            <a:avLst/>
          </a:prstGeom>
          <a:noFill/>
          <a:ln>
            <a:solidFill>
              <a:schemeClr val="accent2">
                <a:lumMod val="60000"/>
                <a:lumOff val="40000"/>
              </a:schemeClr>
            </a:solidFill>
            <a:prstDash val="sysDash"/>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TW" altLang="en-US"/>
          </a:p>
        </p:txBody>
      </p:sp>
      <p:sp>
        <p:nvSpPr>
          <p:cNvPr id="14" name="文字方塊 19"/>
          <p:cNvSpPr txBox="1">
            <a:spLocks noChangeArrowheads="1"/>
          </p:cNvSpPr>
          <p:nvPr/>
        </p:nvSpPr>
        <p:spPr bwMode="auto">
          <a:xfrm>
            <a:off x="292100" y="974055"/>
            <a:ext cx="2008883" cy="461665"/>
          </a:xfrm>
          <a:prstGeom prst="rect">
            <a:avLst/>
          </a:prstGeom>
          <a:noFill/>
          <a:ln w="9525">
            <a:noFill/>
            <a:miter lim="800000"/>
            <a:headEnd/>
            <a:tailEnd/>
          </a:ln>
        </p:spPr>
        <p:txBody>
          <a:bodyPr wrap="none">
            <a:spAutoFit/>
          </a:bodyPr>
          <a:lstStyle/>
          <a:p>
            <a:r>
              <a:rPr lang="en-US" altLang="zh-TW" b="1" dirty="0">
                <a:solidFill>
                  <a:srgbClr val="0000FF"/>
                </a:solidFill>
              </a:rPr>
              <a:t>Timer Block</a:t>
            </a:r>
            <a:endParaRPr lang="zh-TW" altLang="en-US" b="1" dirty="0">
              <a:solidFill>
                <a:srgbClr val="0000FF"/>
              </a:solidFill>
            </a:endParaRPr>
          </a:p>
        </p:txBody>
      </p:sp>
      <p:sp>
        <p:nvSpPr>
          <p:cNvPr id="15" name="圓角矩形 14"/>
          <p:cNvSpPr/>
          <p:nvPr/>
        </p:nvSpPr>
        <p:spPr>
          <a:xfrm>
            <a:off x="365125" y="2635350"/>
            <a:ext cx="5111750" cy="3457575"/>
          </a:xfrm>
          <a:prstGeom prst="roundRect">
            <a:avLst/>
          </a:prstGeom>
          <a:noFill/>
          <a:ln>
            <a:solidFill>
              <a:schemeClr val="accent1">
                <a:lumMod val="75000"/>
              </a:schemeClr>
            </a:solidFill>
            <a:prstDash val="sysDash"/>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TW" altLang="en-US"/>
          </a:p>
        </p:txBody>
      </p:sp>
      <p:sp>
        <p:nvSpPr>
          <p:cNvPr id="16" name="文字方塊 21"/>
          <p:cNvSpPr txBox="1">
            <a:spLocks noChangeArrowheads="1"/>
          </p:cNvSpPr>
          <p:nvPr/>
        </p:nvSpPr>
        <p:spPr bwMode="auto">
          <a:xfrm>
            <a:off x="41275" y="2486224"/>
            <a:ext cx="3903633" cy="461665"/>
          </a:xfrm>
          <a:prstGeom prst="rect">
            <a:avLst/>
          </a:prstGeom>
          <a:noFill/>
          <a:ln w="9525">
            <a:noFill/>
            <a:miter lim="800000"/>
            <a:headEnd/>
            <a:tailEnd/>
          </a:ln>
        </p:spPr>
        <p:txBody>
          <a:bodyPr wrap="none">
            <a:spAutoFit/>
          </a:bodyPr>
          <a:lstStyle/>
          <a:p>
            <a:r>
              <a:rPr lang="en-US" altLang="zh-TW" b="1" dirty="0">
                <a:solidFill>
                  <a:srgbClr val="0000FF"/>
                </a:solidFill>
              </a:rPr>
              <a:t>Capture/Compare Block</a:t>
            </a:r>
            <a:endParaRPr lang="zh-TW" altLang="en-US" b="1" dirty="0">
              <a:solidFill>
                <a:srgbClr val="0000FF"/>
              </a:solidFill>
            </a:endParaRPr>
          </a:p>
        </p:txBody>
      </p:sp>
      <p:sp>
        <p:nvSpPr>
          <p:cNvPr id="17" name="矩形 16"/>
          <p:cNvSpPr/>
          <p:nvPr/>
        </p:nvSpPr>
        <p:spPr>
          <a:xfrm>
            <a:off x="3605213" y="3427512"/>
            <a:ext cx="1223962" cy="217488"/>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TW" altLang="en-US"/>
          </a:p>
        </p:txBody>
      </p:sp>
      <p:sp>
        <p:nvSpPr>
          <p:cNvPr id="18" name="矩形 17"/>
          <p:cNvSpPr/>
          <p:nvPr/>
        </p:nvSpPr>
        <p:spPr>
          <a:xfrm>
            <a:off x="4252913" y="4148237"/>
            <a:ext cx="360362" cy="720725"/>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TW" altLang="en-US"/>
          </a:p>
        </p:txBody>
      </p:sp>
      <p:cxnSp>
        <p:nvCxnSpPr>
          <p:cNvPr id="19" name="直線接點 18"/>
          <p:cNvCxnSpPr/>
          <p:nvPr/>
        </p:nvCxnSpPr>
        <p:spPr>
          <a:xfrm>
            <a:off x="2381250" y="2276575"/>
            <a:ext cx="360363" cy="0"/>
          </a:xfrm>
          <a:prstGeom prst="line">
            <a:avLst/>
          </a:prstGeom>
        </p:spPr>
        <p:style>
          <a:lnRef idx="2">
            <a:schemeClr val="accent2"/>
          </a:lnRef>
          <a:fillRef idx="0">
            <a:schemeClr val="accent2"/>
          </a:fillRef>
          <a:effectRef idx="1">
            <a:schemeClr val="accent2"/>
          </a:effectRef>
          <a:fontRef idx="minor">
            <a:schemeClr val="tx1"/>
          </a:fontRef>
        </p:style>
      </p:cxnSp>
      <p:sp>
        <p:nvSpPr>
          <p:cNvPr id="20" name="直線圖說文字 2 (加上框線和強調線) 19"/>
          <p:cNvSpPr>
            <a:spLocks/>
          </p:cNvSpPr>
          <p:nvPr/>
        </p:nvSpPr>
        <p:spPr bwMode="auto">
          <a:xfrm>
            <a:off x="5724525" y="1196752"/>
            <a:ext cx="3203575" cy="4680520"/>
          </a:xfrm>
          <a:prstGeom prst="accentBorderCallout2">
            <a:avLst>
              <a:gd name="adj1" fmla="val 3241"/>
              <a:gd name="adj2" fmla="val -2380"/>
              <a:gd name="adj3" fmla="val 3241"/>
              <a:gd name="adj4" fmla="val -6144"/>
              <a:gd name="adj5" fmla="val 35222"/>
              <a:gd name="adj6" fmla="val -16898"/>
            </a:avLst>
          </a:prstGeom>
          <a:gradFill rotWithShape="1">
            <a:gsLst>
              <a:gs pos="0">
                <a:srgbClr val="A3C4FF"/>
              </a:gs>
              <a:gs pos="35001">
                <a:srgbClr val="BFD5FF"/>
              </a:gs>
              <a:gs pos="100000">
                <a:srgbClr val="E5EEFF"/>
              </a:gs>
            </a:gsLst>
            <a:lin ang="16200000" scaled="1"/>
          </a:gradFill>
          <a:ln w="9525" algn="ctr">
            <a:solidFill>
              <a:srgbClr val="4A7EBB"/>
            </a:solidFill>
            <a:miter lim="800000"/>
            <a:headEnd/>
            <a:tailEnd/>
          </a:ln>
          <a:effectLst>
            <a:outerShdw dist="20000" dir="5400000" rotWithShape="0">
              <a:srgbClr val="000000">
                <a:alpha val="37999"/>
              </a:srgbClr>
            </a:outerShdw>
          </a:effectLst>
        </p:spPr>
        <p:txBody>
          <a:bodyPr anchor="ctr"/>
          <a:lstStyle/>
          <a:p>
            <a:pPr marL="179388" indent="-179388">
              <a:buFont typeface="Arial" charset="0"/>
              <a:buChar char="•"/>
              <a:defRPr/>
            </a:pPr>
            <a:r>
              <a:rPr lang="en-US" altLang="zh-TW" sz="2000" dirty="0">
                <a:solidFill>
                  <a:srgbClr val="000000"/>
                </a:solidFill>
                <a:latin typeface="Calibri" pitchFamily="34" charset="0"/>
              </a:rPr>
              <a:t>May contain several Capture/Compare Blocks (MSP430G2553 has 3 blocks for each of the 2 timers)</a:t>
            </a:r>
          </a:p>
          <a:p>
            <a:pPr marL="179388" indent="-179388">
              <a:buFont typeface="Arial" charset="0"/>
              <a:buChar char="•"/>
              <a:defRPr/>
            </a:pPr>
            <a:r>
              <a:rPr lang="en-US" altLang="zh-TW" sz="2000" dirty="0">
                <a:solidFill>
                  <a:srgbClr val="000000"/>
                </a:solidFill>
                <a:latin typeface="Calibri" pitchFamily="34" charset="0"/>
              </a:rPr>
              <a:t>Each C/C block is controlled by a control register, </a:t>
            </a:r>
            <a:r>
              <a:rPr lang="en-US" altLang="zh-TW" sz="2000" b="1" dirty="0">
                <a:solidFill>
                  <a:srgbClr val="000000"/>
                </a:solidFill>
                <a:latin typeface="Calibri" pitchFamily="34" charset="0"/>
              </a:rPr>
              <a:t>TA0CCTLx</a:t>
            </a:r>
          </a:p>
          <a:p>
            <a:pPr marL="179388" indent="-179388">
              <a:buFont typeface="Arial" charset="0"/>
              <a:buChar char="•"/>
              <a:defRPr/>
            </a:pPr>
            <a:r>
              <a:rPr lang="en-US" altLang="zh-TW" sz="2000" dirty="0">
                <a:solidFill>
                  <a:srgbClr val="000000"/>
                </a:solidFill>
                <a:latin typeface="Calibri" pitchFamily="34" charset="0"/>
              </a:rPr>
              <a:t>Inside each C/C block, the Capture/Compare Register, </a:t>
            </a:r>
            <a:r>
              <a:rPr lang="en-US" altLang="zh-TW" sz="2000" b="1" dirty="0">
                <a:solidFill>
                  <a:srgbClr val="000000"/>
                </a:solidFill>
                <a:latin typeface="Calibri" pitchFamily="34" charset="0"/>
              </a:rPr>
              <a:t>TA0CCRx</a:t>
            </a:r>
            <a:r>
              <a:rPr lang="en-US" altLang="zh-TW" sz="2000" dirty="0">
                <a:solidFill>
                  <a:srgbClr val="000000"/>
                </a:solidFill>
                <a:latin typeface="Calibri" pitchFamily="34" charset="0"/>
              </a:rPr>
              <a:t>, holds the count to configure timer</a:t>
            </a:r>
          </a:p>
          <a:p>
            <a:pPr marL="179388" indent="-179388">
              <a:buFont typeface="Arial" charset="0"/>
              <a:buChar char="•"/>
              <a:defRPr/>
            </a:pPr>
            <a:r>
              <a:rPr lang="en-US" altLang="zh-TW" sz="2000" dirty="0">
                <a:solidFill>
                  <a:srgbClr val="000000"/>
                </a:solidFill>
                <a:latin typeface="Calibri" pitchFamily="34" charset="0"/>
              </a:rPr>
              <a:t>But, all C/C blocks within Timer0_A3 share the same timer block: TA0R</a:t>
            </a:r>
          </a:p>
        </p:txBody>
      </p:sp>
      <p:sp>
        <p:nvSpPr>
          <p:cNvPr id="2" name="文字方塊 1"/>
          <p:cNvSpPr txBox="1"/>
          <p:nvPr/>
        </p:nvSpPr>
        <p:spPr>
          <a:xfrm>
            <a:off x="41275" y="1771750"/>
            <a:ext cx="1217321" cy="461665"/>
          </a:xfrm>
          <a:prstGeom prst="rect">
            <a:avLst/>
          </a:prstGeom>
          <a:noFill/>
          <a:ln w="38100">
            <a:solidFill>
              <a:srgbClr val="FF0000"/>
            </a:solidFill>
          </a:ln>
        </p:spPr>
        <p:txBody>
          <a:bodyPr wrap="none" rtlCol="0">
            <a:spAutoFit/>
          </a:bodyPr>
          <a:lstStyle/>
          <a:p>
            <a:r>
              <a:rPr lang="en-US" altLang="zh-TW" dirty="0">
                <a:solidFill>
                  <a:srgbClr val="FF0000"/>
                </a:solidFill>
              </a:rPr>
              <a:t>TA0CTL</a:t>
            </a:r>
            <a:endParaRPr lang="zh-TW" altLang="en-US" dirty="0">
              <a:solidFill>
                <a:srgbClr val="FF0000"/>
              </a:solidFill>
            </a:endParaRPr>
          </a:p>
        </p:txBody>
      </p:sp>
      <p:sp>
        <p:nvSpPr>
          <p:cNvPr id="21" name="文字方塊 20"/>
          <p:cNvSpPr txBox="1"/>
          <p:nvPr/>
        </p:nvSpPr>
        <p:spPr>
          <a:xfrm>
            <a:off x="35496" y="5301208"/>
            <a:ext cx="1569982" cy="461665"/>
          </a:xfrm>
          <a:prstGeom prst="rect">
            <a:avLst/>
          </a:prstGeom>
          <a:noFill/>
          <a:ln w="38100">
            <a:solidFill>
              <a:srgbClr val="FF0000"/>
            </a:solidFill>
          </a:ln>
        </p:spPr>
        <p:txBody>
          <a:bodyPr wrap="none" rtlCol="0">
            <a:spAutoFit/>
          </a:bodyPr>
          <a:lstStyle/>
          <a:p>
            <a:r>
              <a:rPr lang="en-US" altLang="zh-TW" dirty="0">
                <a:solidFill>
                  <a:srgbClr val="FF0000"/>
                </a:solidFill>
              </a:rPr>
              <a:t>TA0CCTL2</a:t>
            </a:r>
            <a:endParaRPr lang="zh-TW" altLang="en-US" dirty="0">
              <a:solidFill>
                <a:srgbClr val="FF0000"/>
              </a:solidFill>
            </a:endParaRPr>
          </a:p>
        </p:txBody>
      </p:sp>
      <p:sp>
        <p:nvSpPr>
          <p:cNvPr id="3" name="橢圓 2"/>
          <p:cNvSpPr/>
          <p:nvPr/>
        </p:nvSpPr>
        <p:spPr bwMode="auto">
          <a:xfrm>
            <a:off x="3779912" y="4005064"/>
            <a:ext cx="473001" cy="288032"/>
          </a:xfrm>
          <a:prstGeom prst="ellipse">
            <a:avLst/>
          </a:prstGeom>
          <a:noFill/>
          <a:ln w="381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Tahoma" panose="020B0604030504040204" pitchFamily="34" charset="0"/>
              <a:ea typeface="標楷體" panose="03000509000000000000" pitchFamily="65" charset="-120"/>
            </a:endParaRPr>
          </a:p>
        </p:txBody>
      </p:sp>
      <p:sp>
        <p:nvSpPr>
          <p:cNvPr id="22" name="橢圓 21"/>
          <p:cNvSpPr/>
          <p:nvPr/>
        </p:nvSpPr>
        <p:spPr bwMode="auto">
          <a:xfrm>
            <a:off x="4397375" y="5084167"/>
            <a:ext cx="688901" cy="288032"/>
          </a:xfrm>
          <a:prstGeom prst="ellipse">
            <a:avLst/>
          </a:prstGeom>
          <a:noFill/>
          <a:ln w="381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Tahoma" panose="020B0604030504040204" pitchFamily="34" charset="0"/>
              <a:ea typeface="標楷體" panose="03000509000000000000" pitchFamily="65" charset="-120"/>
            </a:endParaRPr>
          </a:p>
        </p:txBody>
      </p:sp>
      <p:sp>
        <p:nvSpPr>
          <p:cNvPr id="23" name="文字方塊 22"/>
          <p:cNvSpPr txBox="1"/>
          <p:nvPr/>
        </p:nvSpPr>
        <p:spPr>
          <a:xfrm>
            <a:off x="3001488" y="1692000"/>
            <a:ext cx="367473" cy="215444"/>
          </a:xfrm>
          <a:prstGeom prst="rect">
            <a:avLst/>
          </a:prstGeom>
          <a:solidFill>
            <a:schemeClr val="bg1"/>
          </a:solidFill>
        </p:spPr>
        <p:txBody>
          <a:bodyPr wrap="none" lIns="0" tIns="0" rIns="0" bIns="0" rtlCol="0" anchor="ctr" anchorCtr="1">
            <a:spAutoFit/>
          </a:bodyPr>
          <a:lstStyle/>
          <a:p>
            <a:pPr marL="0"/>
            <a:r>
              <a:rPr lang="en-US" altLang="zh-TW" sz="1400" dirty="0">
                <a:latin typeface="+mn-lt"/>
              </a:rPr>
              <a:t>TA0R</a:t>
            </a:r>
            <a:endParaRPr lang="zh-TW" altLang="en-US" sz="1400" dirty="0">
              <a:latin typeface="+mn-lt"/>
            </a:endParaRPr>
          </a:p>
        </p:txBody>
      </p:sp>
      <p:sp>
        <p:nvSpPr>
          <p:cNvPr id="24" name="文字方塊 23"/>
          <p:cNvSpPr txBox="1"/>
          <p:nvPr/>
        </p:nvSpPr>
        <p:spPr>
          <a:xfrm>
            <a:off x="3938688" y="3475231"/>
            <a:ext cx="522579" cy="169277"/>
          </a:xfrm>
          <a:prstGeom prst="rect">
            <a:avLst/>
          </a:prstGeom>
          <a:solidFill>
            <a:schemeClr val="bg1"/>
          </a:solidFill>
        </p:spPr>
        <p:txBody>
          <a:bodyPr wrap="none" lIns="0" tIns="0" rIns="0" bIns="0" rtlCol="0" anchor="ctr" anchorCtr="1">
            <a:spAutoFit/>
          </a:bodyPr>
          <a:lstStyle/>
          <a:p>
            <a:pPr marL="0"/>
            <a:r>
              <a:rPr lang="en-US" altLang="zh-TW" sz="1100" dirty="0">
                <a:latin typeface="+mn-lt"/>
              </a:rPr>
              <a:t>TA0CCR2</a:t>
            </a:r>
            <a:endParaRPr lang="zh-TW" altLang="en-US" sz="1100" dirty="0">
              <a:latin typeface="+mn-lt"/>
            </a:endParaRPr>
          </a:p>
        </p:txBody>
      </p:sp>
      <p:sp>
        <p:nvSpPr>
          <p:cNvPr id="25" name="矩形 24"/>
          <p:cNvSpPr/>
          <p:nvPr/>
        </p:nvSpPr>
        <p:spPr bwMode="auto">
          <a:xfrm>
            <a:off x="4355976" y="4148237"/>
            <a:ext cx="257299" cy="144859"/>
          </a:xfrm>
          <a:prstGeom prst="rect">
            <a:avLst/>
          </a:prstGeom>
          <a:solidFill>
            <a:srgbClr val="33CC33">
              <a:alpha val="40000"/>
            </a:srgb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26" name="矩形 25"/>
          <p:cNvSpPr/>
          <p:nvPr/>
        </p:nvSpPr>
        <p:spPr bwMode="auto">
          <a:xfrm>
            <a:off x="624425" y="3211504"/>
            <a:ext cx="275167" cy="145488"/>
          </a:xfrm>
          <a:prstGeom prst="rect">
            <a:avLst/>
          </a:prstGeom>
          <a:solidFill>
            <a:srgbClr val="33CC33">
              <a:alpha val="40000"/>
            </a:srgb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27" name="矩形 26"/>
          <p:cNvSpPr/>
          <p:nvPr/>
        </p:nvSpPr>
        <p:spPr bwMode="auto">
          <a:xfrm>
            <a:off x="624424" y="3362805"/>
            <a:ext cx="275167" cy="145488"/>
          </a:xfrm>
          <a:prstGeom prst="rect">
            <a:avLst/>
          </a:prstGeom>
          <a:solidFill>
            <a:srgbClr val="33CC33">
              <a:alpha val="40000"/>
            </a:srgb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Tree>
    <p:custDataLst>
      <p:tags r:id="rId1"/>
    </p:custDataLst>
    <p:extLst>
      <p:ext uri="{BB962C8B-B14F-4D97-AF65-F5344CB8AC3E}">
        <p14:creationId xmlns:p14="http://schemas.microsoft.com/office/powerpoint/2010/main" val="258216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ox(in)">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 grpId="0" animBg="1"/>
      <p:bldP spid="2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en-US" altLang="zh-TW" dirty="0"/>
              <a:t>Modes of Capture/Compare Block</a:t>
            </a:r>
            <a:endParaRPr lang="zh-TW" altLang="en-US" dirty="0"/>
          </a:p>
        </p:txBody>
      </p:sp>
      <p:sp>
        <p:nvSpPr>
          <p:cNvPr id="7" name="內容版面配置區 6"/>
          <p:cNvSpPr>
            <a:spLocks noGrp="1"/>
          </p:cNvSpPr>
          <p:nvPr>
            <p:ph idx="1"/>
          </p:nvPr>
        </p:nvSpPr>
        <p:spPr/>
        <p:txBody>
          <a:bodyPr/>
          <a:lstStyle/>
          <a:p>
            <a:pPr eaLnBrk="1" hangingPunct="1"/>
            <a:r>
              <a:rPr lang="en-US" altLang="zh-TW" dirty="0"/>
              <a:t>Compare mode: (</a:t>
            </a:r>
            <a:r>
              <a:rPr lang="en-US" altLang="zh-TW" u="sng" dirty="0"/>
              <a:t>CAP</a:t>
            </a:r>
            <a:r>
              <a:rPr lang="en-US" altLang="zh-TW" dirty="0"/>
              <a:t> = 0)</a:t>
            </a:r>
          </a:p>
          <a:p>
            <a:pPr lvl="1" eaLnBrk="1" hangingPunct="1"/>
            <a:r>
              <a:rPr lang="en-US" altLang="zh-TW" dirty="0"/>
              <a:t>Compare the value of TA0R with the value stored in TA0CCRx and update an output when they match</a:t>
            </a:r>
          </a:p>
          <a:p>
            <a:pPr eaLnBrk="1" hangingPunct="1"/>
            <a:r>
              <a:rPr lang="en-US" altLang="zh-TW" dirty="0"/>
              <a:t>Capture mode: (</a:t>
            </a:r>
            <a:r>
              <a:rPr lang="en-US" altLang="zh-TW" u="sng" dirty="0"/>
              <a:t>CAP</a:t>
            </a:r>
            <a:r>
              <a:rPr lang="en-US" altLang="zh-TW" dirty="0"/>
              <a:t> = 1)</a:t>
            </a:r>
          </a:p>
          <a:p>
            <a:pPr lvl="1" eaLnBrk="1" hangingPunct="1"/>
            <a:r>
              <a:rPr lang="en-US" altLang="zh-TW" dirty="0"/>
              <a:t>Used to record time events </a:t>
            </a:r>
            <a:r>
              <a:rPr lang="en-US" altLang="zh-TW" dirty="0">
                <a:sym typeface="Wingdings" panose="05000000000000000000" pitchFamily="2" charset="2"/>
              </a:rPr>
              <a:t> r</a:t>
            </a:r>
            <a:r>
              <a:rPr lang="en-US" altLang="zh-TW" dirty="0"/>
              <a:t>ecords the “time” (value in TA0R) at which the input changes in TA0CCRx</a:t>
            </a:r>
          </a:p>
          <a:p>
            <a:pPr lvl="1" eaLnBrk="1" hangingPunct="1"/>
            <a:r>
              <a:rPr lang="en-US" altLang="zh-TW" dirty="0"/>
              <a:t>The input, usually </a:t>
            </a:r>
            <a:r>
              <a:rPr lang="en-US" altLang="zh-TW" u="sng" dirty="0" err="1"/>
              <a:t>CCIxA</a:t>
            </a:r>
            <a:r>
              <a:rPr lang="en-US" altLang="zh-TW" u="sng" dirty="0"/>
              <a:t> </a:t>
            </a:r>
            <a:r>
              <a:rPr lang="en-US" altLang="zh-TW" dirty="0"/>
              <a:t>and </a:t>
            </a:r>
            <a:r>
              <a:rPr lang="en-US" altLang="zh-TW" u="sng" dirty="0" err="1"/>
              <a:t>CCIxB</a:t>
            </a:r>
            <a:r>
              <a:rPr lang="en-US" altLang="zh-TW" dirty="0"/>
              <a:t>, can be either external or internal from another peripheral or software, depending on board connections</a:t>
            </a:r>
            <a:endParaRPr lang="zh-TW" altLang="en-US" dirty="0"/>
          </a:p>
          <a:p>
            <a:endParaRPr lang="zh-TW" altLang="en-US" dirty="0"/>
          </a:p>
        </p:txBody>
      </p:sp>
      <p:sp>
        <p:nvSpPr>
          <p:cNvPr id="3" name="投影片編號版面配置區 2"/>
          <p:cNvSpPr>
            <a:spLocks noGrp="1"/>
          </p:cNvSpPr>
          <p:nvPr>
            <p:ph type="sldNum" sz="quarter" idx="11"/>
          </p:nvPr>
        </p:nvSpPr>
        <p:spPr/>
        <p:txBody>
          <a:bodyPr/>
          <a:lstStyle/>
          <a:p>
            <a:fld id="{DDBC2A8D-9A7B-4180-A2C0-64594010D3A4}" type="slidenum">
              <a:rPr lang="zh-TW" altLang="en-US" smtClean="0"/>
              <a:pPr/>
              <a:t>23</a:t>
            </a:fld>
            <a:endParaRPr lang="zh-TW" altLang="zh-TW"/>
          </a:p>
        </p:txBody>
      </p:sp>
      <p:graphicFrame>
        <p:nvGraphicFramePr>
          <p:cNvPr id="8" name="Group 13"/>
          <p:cNvGraphicFramePr>
            <a:graphicFrameLocks noGrp="1"/>
          </p:cNvGraphicFramePr>
          <p:nvPr>
            <p:extLst/>
          </p:nvPr>
        </p:nvGraphicFramePr>
        <p:xfrm>
          <a:off x="323850" y="5157440"/>
          <a:ext cx="8518525" cy="431800"/>
        </p:xfrm>
        <a:graphic>
          <a:graphicData uri="http://schemas.openxmlformats.org/drawingml/2006/table">
            <a:tbl>
              <a:tblPr/>
              <a:tblGrid>
                <a:gridCol w="8518525">
                  <a:extLst>
                    <a:ext uri="{9D8B030D-6E8A-4147-A177-3AD203B41FA5}">
                      <a16:colId xmlns:a16="http://schemas.microsoft.com/office/drawing/2014/main" val="20000"/>
                    </a:ext>
                  </a:extLst>
                </a:gridCol>
              </a:tblGrid>
              <a:tr h="431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a:ln>
                            <a:noFill/>
                          </a:ln>
                          <a:solidFill>
                            <a:srgbClr val="000000"/>
                          </a:solidFill>
                          <a:effectLst/>
                          <a:latin typeface="Courier New" pitchFamily="49" charset="0"/>
                          <a:ea typeface="新細明體" charset="-120"/>
                          <a:cs typeface="Courier New" pitchFamily="49" charset="0"/>
                        </a:rPr>
                        <a:t>TA0CCR0 = 24000; </a:t>
                      </a:r>
                      <a:r>
                        <a:rPr kumimoji="0" lang="en-US" altLang="zh-TW" sz="2000" b="1" i="0" u="none" strike="noStrike" cap="none" normalizeH="0" baseline="0" dirty="0">
                          <a:ln>
                            <a:noFill/>
                          </a:ln>
                          <a:solidFill>
                            <a:srgbClr val="0000FF"/>
                          </a:solidFill>
                          <a:effectLst/>
                          <a:latin typeface="Courier New" pitchFamily="49" charset="0"/>
                          <a:ea typeface="新細明體" charset="-120"/>
                          <a:cs typeface="Courier New" pitchFamily="49" charset="0"/>
                        </a:rPr>
                        <a:t>// represent 2 sec with 12kHz </a:t>
                      </a:r>
                      <a:r>
                        <a:rPr kumimoji="0" lang="en-US" altLang="zh-TW" sz="2000" b="1" i="0" u="none" strike="noStrike" cap="none" normalizeH="0" baseline="0" dirty="0" err="1">
                          <a:ln>
                            <a:noFill/>
                          </a:ln>
                          <a:solidFill>
                            <a:srgbClr val="0000FF"/>
                          </a:solidFill>
                          <a:effectLst/>
                          <a:latin typeface="Courier New" pitchFamily="49" charset="0"/>
                          <a:ea typeface="新細明體" charset="-120"/>
                          <a:cs typeface="Courier New" pitchFamily="49" charset="0"/>
                        </a:rPr>
                        <a:t>clk</a:t>
                      </a:r>
                      <a:r>
                        <a:rPr kumimoji="0" lang="en-US" altLang="zh-TW" sz="2000" b="1" i="0" u="none" strike="noStrike" cap="none" normalizeH="0" baseline="0" dirty="0">
                          <a:ln>
                            <a:noFill/>
                          </a:ln>
                          <a:solidFill>
                            <a:srgbClr val="0000FF"/>
                          </a:solidFill>
                          <a:effectLst/>
                          <a:latin typeface="Courier New" pitchFamily="49" charset="0"/>
                          <a:ea typeface="新細明體" charset="-120"/>
                          <a:cs typeface="Courier New" pitchFamily="49" charset="0"/>
                        </a:rPr>
                        <a:t> </a:t>
                      </a:r>
                      <a:r>
                        <a:rPr kumimoji="0" lang="en-US" altLang="zh-TW" sz="2000" b="1" i="0" u="none" strike="noStrike" cap="none" normalizeH="0" baseline="0" dirty="0" err="1">
                          <a:ln>
                            <a:noFill/>
                          </a:ln>
                          <a:solidFill>
                            <a:srgbClr val="0000FF"/>
                          </a:solidFill>
                          <a:effectLst/>
                          <a:latin typeface="Courier New" pitchFamily="49" charset="0"/>
                          <a:ea typeface="新細明體" charset="-120"/>
                          <a:cs typeface="Courier New" pitchFamily="49" charset="0"/>
                        </a:rPr>
                        <a:t>src</a:t>
                      </a:r>
                      <a:endParaRPr kumimoji="0" lang="zh-TW" altLang="zh-TW" sz="2000" b="1" i="0" u="none" strike="noStrike" cap="none" normalizeH="0" baseline="0" dirty="0">
                        <a:ln>
                          <a:noFill/>
                        </a:ln>
                        <a:solidFill>
                          <a:srgbClr val="0000FF"/>
                        </a:solidFill>
                        <a:effectLst/>
                        <a:latin typeface="Courier New" pitchFamily="49" charset="0"/>
                        <a:ea typeface="新細明體" charset="-120"/>
                        <a:cs typeface="Courier New" pitchFamily="49" charset="0"/>
                      </a:endParaRPr>
                    </a:p>
                  </a:txBody>
                  <a:tcPr marL="93312" marR="933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bl>
          </a:graphicData>
        </a:graphic>
      </p:graphicFrame>
      <p:sp>
        <p:nvSpPr>
          <p:cNvPr id="2" name="文字方塊 1"/>
          <p:cNvSpPr txBox="1"/>
          <p:nvPr/>
        </p:nvSpPr>
        <p:spPr>
          <a:xfrm>
            <a:off x="611560" y="5661248"/>
            <a:ext cx="5288948" cy="369332"/>
          </a:xfrm>
          <a:prstGeom prst="rect">
            <a:avLst/>
          </a:prstGeom>
          <a:noFill/>
        </p:spPr>
        <p:txBody>
          <a:bodyPr wrap="none" rtlCol="0">
            <a:spAutoFit/>
          </a:bodyPr>
          <a:lstStyle/>
          <a:p>
            <a:pPr marL="0"/>
            <a:r>
              <a:rPr lang="en-US" altLang="zh-TW" sz="1800" dirty="0">
                <a:latin typeface="+mn-lt"/>
              </a:rPr>
              <a:t>(12 kHz = 12,000 counts/sec </a:t>
            </a:r>
            <a:r>
              <a:rPr lang="en-US" altLang="zh-TW" sz="1800" dirty="0">
                <a:latin typeface="+mn-lt"/>
                <a:sym typeface="Wingdings" panose="05000000000000000000" pitchFamily="2" charset="2"/>
              </a:rPr>
              <a:t> 24,000 counts = 2 sec.</a:t>
            </a:r>
            <a:r>
              <a:rPr lang="en-US" altLang="zh-TW" sz="1800" dirty="0">
                <a:latin typeface="+mn-lt"/>
              </a:rPr>
              <a:t>)</a:t>
            </a:r>
            <a:endParaRPr lang="zh-TW" altLang="en-US" sz="1800" dirty="0">
              <a:latin typeface="+mn-lt"/>
            </a:endParaRPr>
          </a:p>
        </p:txBody>
      </p:sp>
    </p:spTree>
    <p:extLst>
      <p:ext uri="{BB962C8B-B14F-4D97-AF65-F5344CB8AC3E}">
        <p14:creationId xmlns:p14="http://schemas.microsoft.com/office/powerpoint/2010/main" val="5292555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Compare Basics</a:t>
            </a:r>
            <a:endParaRPr lang="zh-TW" altLang="en-US" dirty="0"/>
          </a:p>
        </p:txBody>
      </p:sp>
      <p:sp>
        <p:nvSpPr>
          <p:cNvPr id="3" name="投影片編號版面配置區 2"/>
          <p:cNvSpPr>
            <a:spLocks noGrp="1"/>
          </p:cNvSpPr>
          <p:nvPr>
            <p:ph type="sldNum" sz="quarter" idx="11"/>
          </p:nvPr>
        </p:nvSpPr>
        <p:spPr/>
        <p:txBody>
          <a:bodyPr/>
          <a:lstStyle/>
          <a:p>
            <a:fld id="{74B3E00B-676D-46F7-957F-6C5FE337BE7D}" type="slidenum">
              <a:rPr lang="zh-TW" altLang="en-US" smtClean="0"/>
              <a:pPr/>
              <a:t>24</a:t>
            </a:fld>
            <a:endParaRPr lang="zh-TW" altLang="zh-TW"/>
          </a:p>
        </p:txBody>
      </p:sp>
      <p:sp>
        <p:nvSpPr>
          <p:cNvPr id="6" name="Up-Down Arrow 6"/>
          <p:cNvSpPr/>
          <p:nvPr/>
        </p:nvSpPr>
        <p:spPr bwMode="auto">
          <a:xfrm>
            <a:off x="3857608" y="2684530"/>
            <a:ext cx="666784" cy="1812404"/>
          </a:xfrm>
          <a:prstGeom prst="upDownArrow">
            <a:avLst>
              <a:gd name="adj1" fmla="val 50000"/>
              <a:gd name="adj2" fmla="val 45951"/>
            </a:avLst>
          </a:prstGeom>
          <a:solidFill>
            <a:srgbClr val="339933"/>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a:ln>
                <a:noFill/>
              </a:ln>
              <a:solidFill>
                <a:schemeClr val="dk1"/>
              </a:solidFill>
              <a:effectLst/>
              <a:latin typeface="+mn-lt"/>
            </a:endParaRPr>
          </a:p>
        </p:txBody>
      </p:sp>
      <p:sp>
        <p:nvSpPr>
          <p:cNvPr id="7" name="TextBox 16"/>
          <p:cNvSpPr txBox="1"/>
          <p:nvPr/>
        </p:nvSpPr>
        <p:spPr>
          <a:xfrm>
            <a:off x="6705600" y="4349039"/>
            <a:ext cx="2082108" cy="1231106"/>
          </a:xfrm>
          <a:prstGeom prst="rect">
            <a:avLst/>
          </a:prstGeom>
          <a:noFill/>
        </p:spPr>
        <p:txBody>
          <a:bodyPr wrap="none" rtlCol="0" anchor="ctr" anchorCtr="0">
            <a:spAutoFit/>
          </a:bodyPr>
          <a:lstStyle/>
          <a:p>
            <a:pPr>
              <a:spcBef>
                <a:spcPts val="0"/>
              </a:spcBef>
              <a:buClr>
                <a:schemeClr val="tx2"/>
              </a:buClr>
              <a:buSzPct val="75000"/>
            </a:pPr>
            <a:r>
              <a:rPr lang="en-US" sz="2000" dirty="0">
                <a:solidFill>
                  <a:schemeClr val="tx2"/>
                </a:solidFill>
                <a:effectLst/>
                <a:latin typeface="+mn-lt"/>
                <a:cs typeface="Calibri" pitchFamily="34" charset="0"/>
              </a:rPr>
              <a:t>Compare actions</a:t>
            </a:r>
          </a:p>
          <a:p>
            <a:pPr marL="176213" indent="-176213">
              <a:spcBef>
                <a:spcPts val="0"/>
              </a:spcBef>
              <a:buClr>
                <a:schemeClr val="tx2"/>
              </a:buClr>
              <a:buSzPct val="75000"/>
              <a:buFont typeface="Wingdings"/>
              <a:buChar char=""/>
            </a:pPr>
            <a:r>
              <a:rPr lang="en-US" sz="1800" b="0" dirty="0">
                <a:solidFill>
                  <a:schemeClr val="dk1"/>
                </a:solidFill>
                <a:effectLst/>
                <a:latin typeface="+mn-lt"/>
                <a:cs typeface="Calibri" pitchFamily="34" charset="0"/>
              </a:rPr>
              <a:t>Interrupt (</a:t>
            </a:r>
            <a:r>
              <a:rPr lang="en-US" sz="1800" b="0" dirty="0" err="1">
                <a:solidFill>
                  <a:schemeClr val="dk1"/>
                </a:solidFill>
                <a:effectLst/>
                <a:latin typeface="+mn-lt"/>
                <a:cs typeface="Calibri" pitchFamily="34" charset="0"/>
              </a:rPr>
              <a:t>CCIFGx</a:t>
            </a:r>
            <a:r>
              <a:rPr lang="en-US" sz="1800" b="0" dirty="0">
                <a:solidFill>
                  <a:schemeClr val="dk1"/>
                </a:solidFill>
                <a:effectLst/>
                <a:latin typeface="+mn-lt"/>
                <a:cs typeface="Calibri" pitchFamily="34" charset="0"/>
              </a:rPr>
              <a:t>)</a:t>
            </a:r>
          </a:p>
          <a:p>
            <a:pPr marL="176213" indent="-176213">
              <a:spcBef>
                <a:spcPts val="0"/>
              </a:spcBef>
              <a:buClr>
                <a:schemeClr val="tx2"/>
              </a:buClr>
              <a:buSzPct val="75000"/>
              <a:buFont typeface="Wingdings"/>
              <a:buChar char=""/>
            </a:pPr>
            <a:r>
              <a:rPr lang="en-US" sz="1800" b="0" dirty="0">
                <a:solidFill>
                  <a:schemeClr val="dk1"/>
                </a:solidFill>
                <a:effectLst/>
                <a:latin typeface="+mn-lt"/>
                <a:cs typeface="Calibri" pitchFamily="34" charset="0"/>
              </a:rPr>
              <a:t>Signal peripheral</a:t>
            </a:r>
          </a:p>
          <a:p>
            <a:pPr marL="176213" indent="-176213">
              <a:spcBef>
                <a:spcPts val="0"/>
              </a:spcBef>
              <a:buClr>
                <a:schemeClr val="tx2"/>
              </a:buClr>
              <a:buSzPct val="75000"/>
              <a:buFont typeface="Wingdings"/>
              <a:buChar char=""/>
            </a:pPr>
            <a:r>
              <a:rPr lang="en-US" sz="1800" b="0" dirty="0">
                <a:solidFill>
                  <a:schemeClr val="dk1"/>
                </a:solidFill>
                <a:effectLst/>
                <a:latin typeface="+mn-lt"/>
                <a:cs typeface="Calibri" pitchFamily="34" charset="0"/>
              </a:rPr>
              <a:t>Modify pin (TAx.n)</a:t>
            </a:r>
          </a:p>
        </p:txBody>
      </p:sp>
      <p:sp>
        <p:nvSpPr>
          <p:cNvPr id="8" name="Rectangle 19"/>
          <p:cNvSpPr/>
          <p:nvPr/>
        </p:nvSpPr>
        <p:spPr bwMode="auto">
          <a:xfrm>
            <a:off x="2514600" y="4503407"/>
            <a:ext cx="3352800" cy="922370"/>
          </a:xfrm>
          <a:prstGeom prst="rect">
            <a:avLst/>
          </a:prstGeom>
          <a:solidFill>
            <a:schemeClr val="accent3">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spcBef>
                <a:spcPts val="0"/>
              </a:spcBef>
            </a:pPr>
            <a:r>
              <a:rPr kumimoji="0" lang="en-US" b="1" i="0" strike="noStrike" cap="none" normalizeH="0" baseline="0" dirty="0">
                <a:ln>
                  <a:noFill/>
                </a:ln>
                <a:solidFill>
                  <a:schemeClr val="tx1">
                    <a:lumMod val="85000"/>
                    <a:lumOff val="15000"/>
                  </a:schemeClr>
                </a:solidFill>
                <a:effectLst/>
                <a:latin typeface="+mn-lt"/>
                <a:cs typeface="Calibri" pitchFamily="34" charset="0"/>
              </a:rPr>
              <a:t>Capture/</a:t>
            </a:r>
            <a:r>
              <a:rPr kumimoji="0" lang="en-US" b="1" i="0" strike="noStrike" cap="none" normalizeH="0" baseline="0" dirty="0">
                <a:ln>
                  <a:noFill/>
                </a:ln>
                <a:solidFill>
                  <a:schemeClr val="tx2"/>
                </a:solidFill>
                <a:effectLst/>
                <a:latin typeface="+mn-lt"/>
                <a:cs typeface="Calibri" pitchFamily="34" charset="0"/>
              </a:rPr>
              <a:t>Compare</a:t>
            </a:r>
            <a:r>
              <a:rPr kumimoji="0" lang="en-US" b="1" i="0" u="none" strike="noStrike" cap="none" normalizeH="0" dirty="0">
                <a:ln>
                  <a:noFill/>
                </a:ln>
                <a:solidFill>
                  <a:schemeClr val="tx2"/>
                </a:solidFill>
                <a:effectLst/>
                <a:latin typeface="+mn-lt"/>
                <a:cs typeface="Calibri" pitchFamily="34" charset="0"/>
              </a:rPr>
              <a:t> </a:t>
            </a:r>
            <a:r>
              <a:rPr kumimoji="0" lang="en-US" b="1" i="0" u="none" strike="noStrike" cap="none" normalizeH="0" dirty="0">
                <a:ln>
                  <a:noFill/>
                </a:ln>
                <a:solidFill>
                  <a:schemeClr val="tx1">
                    <a:lumMod val="85000"/>
                    <a:lumOff val="15000"/>
                  </a:schemeClr>
                </a:solidFill>
                <a:effectLst/>
                <a:latin typeface="+mn-lt"/>
                <a:cs typeface="Calibri" pitchFamily="34" charset="0"/>
              </a:rPr>
              <a:t>Register (</a:t>
            </a:r>
            <a:r>
              <a:rPr lang="en-US" dirty="0">
                <a:solidFill>
                  <a:schemeClr val="tx1">
                    <a:lumMod val="85000"/>
                    <a:lumOff val="15000"/>
                  </a:schemeClr>
                </a:solidFill>
                <a:effectLst/>
                <a:latin typeface="+mn-lt"/>
                <a:cs typeface="Calibri" pitchFamily="34" charset="0"/>
              </a:rPr>
              <a:t>TA0CCR</a:t>
            </a:r>
            <a:r>
              <a:rPr lang="en-US" baseline="-25000" dirty="0">
                <a:solidFill>
                  <a:schemeClr val="tx1">
                    <a:lumMod val="85000"/>
                    <a:lumOff val="15000"/>
                  </a:schemeClr>
                </a:solidFill>
                <a:effectLst/>
                <a:latin typeface="+mn-lt"/>
                <a:cs typeface="Calibri" pitchFamily="34" charset="0"/>
              </a:rPr>
              <a:t>x</a:t>
            </a:r>
            <a:r>
              <a:rPr kumimoji="0" lang="en-US" b="1" i="0" u="none" strike="noStrike" cap="none" normalizeH="0" dirty="0">
                <a:ln>
                  <a:noFill/>
                </a:ln>
                <a:solidFill>
                  <a:schemeClr val="tx1">
                    <a:lumMod val="85000"/>
                    <a:lumOff val="15000"/>
                  </a:schemeClr>
                </a:solidFill>
                <a:effectLst/>
                <a:latin typeface="+mn-lt"/>
                <a:cs typeface="Calibri" pitchFamily="34" charset="0"/>
              </a:rPr>
              <a:t>)</a:t>
            </a:r>
            <a:endParaRPr lang="en-US" dirty="0">
              <a:solidFill>
                <a:schemeClr val="tx1">
                  <a:lumMod val="85000"/>
                  <a:lumOff val="15000"/>
                </a:schemeClr>
              </a:solidFill>
              <a:effectLst/>
              <a:latin typeface="+mn-lt"/>
              <a:cs typeface="Calibri" pitchFamily="34" charset="0"/>
            </a:endParaRPr>
          </a:p>
        </p:txBody>
      </p:sp>
      <p:cxnSp>
        <p:nvCxnSpPr>
          <p:cNvPr id="9" name="Straight Arrow Connector 20"/>
          <p:cNvCxnSpPr>
            <a:stCxn id="8" idx="3"/>
            <a:endCxn id="7" idx="1"/>
          </p:cNvCxnSpPr>
          <p:nvPr/>
        </p:nvCxnSpPr>
        <p:spPr bwMode="auto">
          <a:xfrm>
            <a:off x="5867400" y="4964592"/>
            <a:ext cx="838200" cy="0"/>
          </a:xfrm>
          <a:prstGeom prst="straightConnector1">
            <a:avLst/>
          </a:prstGeom>
          <a:solidFill>
            <a:schemeClr val="accent1"/>
          </a:solidFill>
          <a:ln w="76200" cap="flat" cmpd="sng" algn="ctr">
            <a:solidFill>
              <a:schemeClr val="tx1"/>
            </a:solidFill>
            <a:prstDash val="solid"/>
            <a:round/>
            <a:headEnd type="none" w="sm" len="sm"/>
            <a:tailEnd type="arrow"/>
          </a:ln>
          <a:effectLst/>
        </p:spPr>
      </p:cxnSp>
      <p:sp>
        <p:nvSpPr>
          <p:cNvPr id="10" name="Rectangle 13"/>
          <p:cNvSpPr/>
          <p:nvPr/>
        </p:nvSpPr>
        <p:spPr bwMode="auto">
          <a:xfrm>
            <a:off x="2514600" y="1535154"/>
            <a:ext cx="3352800" cy="1149376"/>
          </a:xfrm>
          <a:prstGeom prst="rect">
            <a:avLst/>
          </a:prstGeom>
          <a:solidFill>
            <a:schemeClr val="accent3">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90000"/>
              </a:lnSpc>
              <a:spcBef>
                <a:spcPts val="0"/>
              </a:spcBef>
              <a:spcAft>
                <a:spcPct val="0"/>
              </a:spcAft>
              <a:buClrTx/>
              <a:buSzTx/>
              <a:buFontTx/>
              <a:buNone/>
              <a:tabLst/>
            </a:pPr>
            <a:r>
              <a:rPr kumimoji="0" lang="en-US" sz="2800" b="1" i="0" u="none" strike="noStrike" cap="none" normalizeH="0" baseline="0" dirty="0">
                <a:ln>
                  <a:noFill/>
                </a:ln>
                <a:solidFill>
                  <a:schemeClr val="tx2"/>
                </a:solidFill>
                <a:effectLst/>
                <a:latin typeface="+mn-lt"/>
                <a:cs typeface="Calibri" pitchFamily="34" charset="0"/>
              </a:rPr>
              <a:t>Counter</a:t>
            </a:r>
            <a:endParaRPr lang="en-US" dirty="0">
              <a:solidFill>
                <a:schemeClr val="tx2"/>
              </a:solidFill>
              <a:effectLst/>
              <a:latin typeface="+mn-lt"/>
              <a:cs typeface="Calibri" pitchFamily="34" charset="0"/>
            </a:endParaRPr>
          </a:p>
          <a:p>
            <a:pPr marL="0" marR="0" indent="0" algn="ctr" defTabSz="914400" rtl="0" eaLnBrk="0" fontAlgn="base" latinLnBrk="0" hangingPunct="0">
              <a:lnSpc>
                <a:spcPct val="90000"/>
              </a:lnSpc>
              <a:spcBef>
                <a:spcPts val="0"/>
              </a:spcBef>
              <a:spcAft>
                <a:spcPct val="0"/>
              </a:spcAft>
              <a:buClrTx/>
              <a:buSzTx/>
              <a:buFontTx/>
              <a:buNone/>
              <a:tabLst/>
            </a:pPr>
            <a:r>
              <a:rPr kumimoji="0" lang="en-US" sz="2800" b="1" i="0" u="none" strike="noStrike" cap="none" normalizeH="0" dirty="0">
                <a:ln>
                  <a:noFill/>
                </a:ln>
                <a:solidFill>
                  <a:schemeClr val="dk1"/>
                </a:solidFill>
                <a:effectLst/>
                <a:latin typeface="+mn-lt"/>
                <a:cs typeface="Calibri" pitchFamily="34" charset="0"/>
              </a:rPr>
              <a:t>Register (TA0R)</a:t>
            </a:r>
            <a:endParaRPr kumimoji="0" lang="en-US" sz="2800" b="1" i="0" u="none" strike="noStrike" cap="none" normalizeH="0" baseline="0" dirty="0">
              <a:ln>
                <a:noFill/>
              </a:ln>
              <a:solidFill>
                <a:schemeClr val="dk1"/>
              </a:solidFill>
              <a:effectLst/>
              <a:latin typeface="+mn-lt"/>
              <a:cs typeface="Calibri" pitchFamily="34" charset="0"/>
            </a:endParaRPr>
          </a:p>
        </p:txBody>
      </p:sp>
      <p:graphicFrame>
        <p:nvGraphicFramePr>
          <p:cNvPr id="11" name="Table 14"/>
          <p:cNvGraphicFramePr>
            <a:graphicFrameLocks noGrp="1"/>
          </p:cNvGraphicFramePr>
          <p:nvPr>
            <p:extLst/>
          </p:nvPr>
        </p:nvGraphicFramePr>
        <p:xfrm>
          <a:off x="2512828" y="1149424"/>
          <a:ext cx="3354576" cy="370840"/>
        </p:xfrm>
        <a:graphic>
          <a:graphicData uri="http://schemas.openxmlformats.org/drawingml/2006/table">
            <a:tbl>
              <a:tblPr>
                <a:tableStyleId>{5C22544A-7EE6-4342-B048-85BDC9FD1C3A}</a:tableStyleId>
              </a:tblPr>
              <a:tblGrid>
                <a:gridCol w="209661">
                  <a:extLst>
                    <a:ext uri="{9D8B030D-6E8A-4147-A177-3AD203B41FA5}">
                      <a16:colId xmlns:a16="http://schemas.microsoft.com/office/drawing/2014/main" val="20000"/>
                    </a:ext>
                  </a:extLst>
                </a:gridCol>
                <a:gridCol w="209661">
                  <a:extLst>
                    <a:ext uri="{9D8B030D-6E8A-4147-A177-3AD203B41FA5}">
                      <a16:colId xmlns:a16="http://schemas.microsoft.com/office/drawing/2014/main" val="20001"/>
                    </a:ext>
                  </a:extLst>
                </a:gridCol>
                <a:gridCol w="209661">
                  <a:extLst>
                    <a:ext uri="{9D8B030D-6E8A-4147-A177-3AD203B41FA5}">
                      <a16:colId xmlns:a16="http://schemas.microsoft.com/office/drawing/2014/main" val="20002"/>
                    </a:ext>
                  </a:extLst>
                </a:gridCol>
                <a:gridCol w="209661">
                  <a:extLst>
                    <a:ext uri="{9D8B030D-6E8A-4147-A177-3AD203B41FA5}">
                      <a16:colId xmlns:a16="http://schemas.microsoft.com/office/drawing/2014/main" val="20003"/>
                    </a:ext>
                  </a:extLst>
                </a:gridCol>
                <a:gridCol w="209661">
                  <a:extLst>
                    <a:ext uri="{9D8B030D-6E8A-4147-A177-3AD203B41FA5}">
                      <a16:colId xmlns:a16="http://schemas.microsoft.com/office/drawing/2014/main" val="20004"/>
                    </a:ext>
                  </a:extLst>
                </a:gridCol>
                <a:gridCol w="209661">
                  <a:extLst>
                    <a:ext uri="{9D8B030D-6E8A-4147-A177-3AD203B41FA5}">
                      <a16:colId xmlns:a16="http://schemas.microsoft.com/office/drawing/2014/main" val="20005"/>
                    </a:ext>
                  </a:extLst>
                </a:gridCol>
                <a:gridCol w="209661">
                  <a:extLst>
                    <a:ext uri="{9D8B030D-6E8A-4147-A177-3AD203B41FA5}">
                      <a16:colId xmlns:a16="http://schemas.microsoft.com/office/drawing/2014/main" val="20006"/>
                    </a:ext>
                  </a:extLst>
                </a:gridCol>
                <a:gridCol w="209661">
                  <a:extLst>
                    <a:ext uri="{9D8B030D-6E8A-4147-A177-3AD203B41FA5}">
                      <a16:colId xmlns:a16="http://schemas.microsoft.com/office/drawing/2014/main" val="20007"/>
                    </a:ext>
                  </a:extLst>
                </a:gridCol>
                <a:gridCol w="209661">
                  <a:extLst>
                    <a:ext uri="{9D8B030D-6E8A-4147-A177-3AD203B41FA5}">
                      <a16:colId xmlns:a16="http://schemas.microsoft.com/office/drawing/2014/main" val="20008"/>
                    </a:ext>
                  </a:extLst>
                </a:gridCol>
                <a:gridCol w="209661">
                  <a:extLst>
                    <a:ext uri="{9D8B030D-6E8A-4147-A177-3AD203B41FA5}">
                      <a16:colId xmlns:a16="http://schemas.microsoft.com/office/drawing/2014/main" val="20009"/>
                    </a:ext>
                  </a:extLst>
                </a:gridCol>
                <a:gridCol w="209661">
                  <a:extLst>
                    <a:ext uri="{9D8B030D-6E8A-4147-A177-3AD203B41FA5}">
                      <a16:colId xmlns:a16="http://schemas.microsoft.com/office/drawing/2014/main" val="20010"/>
                    </a:ext>
                  </a:extLst>
                </a:gridCol>
                <a:gridCol w="209661">
                  <a:extLst>
                    <a:ext uri="{9D8B030D-6E8A-4147-A177-3AD203B41FA5}">
                      <a16:colId xmlns:a16="http://schemas.microsoft.com/office/drawing/2014/main" val="20011"/>
                    </a:ext>
                  </a:extLst>
                </a:gridCol>
                <a:gridCol w="209661">
                  <a:extLst>
                    <a:ext uri="{9D8B030D-6E8A-4147-A177-3AD203B41FA5}">
                      <a16:colId xmlns:a16="http://schemas.microsoft.com/office/drawing/2014/main" val="20012"/>
                    </a:ext>
                  </a:extLst>
                </a:gridCol>
                <a:gridCol w="209661">
                  <a:extLst>
                    <a:ext uri="{9D8B030D-6E8A-4147-A177-3AD203B41FA5}">
                      <a16:colId xmlns:a16="http://schemas.microsoft.com/office/drawing/2014/main" val="20013"/>
                    </a:ext>
                  </a:extLst>
                </a:gridCol>
                <a:gridCol w="209661">
                  <a:extLst>
                    <a:ext uri="{9D8B030D-6E8A-4147-A177-3AD203B41FA5}">
                      <a16:colId xmlns:a16="http://schemas.microsoft.com/office/drawing/2014/main" val="20014"/>
                    </a:ext>
                  </a:extLst>
                </a:gridCol>
                <a:gridCol w="209661">
                  <a:extLst>
                    <a:ext uri="{9D8B030D-6E8A-4147-A177-3AD203B41FA5}">
                      <a16:colId xmlns:a16="http://schemas.microsoft.com/office/drawing/2014/main" val="20015"/>
                    </a:ext>
                  </a:extLst>
                </a:gridCol>
              </a:tblGrid>
              <a:tr h="370840">
                <a:tc>
                  <a:txBody>
                    <a:bodyPr/>
                    <a:lstStyle/>
                    <a:p>
                      <a:pPr algn="ctr"/>
                      <a:r>
                        <a:rPr lang="en-US" sz="1600" dirty="0">
                          <a:solidFill>
                            <a:srgbClr val="000000"/>
                          </a:solidFill>
                          <a:latin typeface="Arial Narrow" pitchFamily="34" charset="0"/>
                        </a:rPr>
                        <a:t>15</a:t>
                      </a:r>
                    </a:p>
                  </a:txBody>
                  <a:tcPr marL="0" marR="0">
                    <a:solidFill>
                      <a:srgbClr val="FFFFFF"/>
                    </a:solidFill>
                  </a:tcPr>
                </a:tc>
                <a:tc>
                  <a:txBody>
                    <a:bodyPr/>
                    <a:lstStyle/>
                    <a:p>
                      <a:pPr algn="ctr"/>
                      <a:endParaRPr lang="en-US" sz="1600" dirty="0">
                        <a:solidFill>
                          <a:srgbClr val="000000"/>
                        </a:solidFill>
                        <a:latin typeface="Arial Narrow" pitchFamily="34" charset="0"/>
                      </a:endParaRPr>
                    </a:p>
                  </a:txBody>
                  <a:tcPr marL="0" marR="0">
                    <a:solidFill>
                      <a:srgbClr val="FFFFFF"/>
                    </a:solidFill>
                  </a:tcPr>
                </a:tc>
                <a:tc>
                  <a:txBody>
                    <a:bodyPr/>
                    <a:lstStyle/>
                    <a:p>
                      <a:pPr algn="ctr"/>
                      <a:endParaRPr lang="en-US" sz="1600" dirty="0">
                        <a:solidFill>
                          <a:srgbClr val="000000"/>
                        </a:solidFill>
                        <a:latin typeface="Arial Narrow" pitchFamily="34" charset="0"/>
                      </a:endParaRPr>
                    </a:p>
                  </a:txBody>
                  <a:tcPr marL="0" marR="0">
                    <a:solidFill>
                      <a:srgbClr val="FFFFFF"/>
                    </a:solidFill>
                  </a:tcPr>
                </a:tc>
                <a:tc>
                  <a:txBody>
                    <a:bodyPr/>
                    <a:lstStyle/>
                    <a:p>
                      <a:pPr algn="ctr"/>
                      <a:endParaRPr lang="en-US" sz="1600" dirty="0">
                        <a:solidFill>
                          <a:srgbClr val="000000"/>
                        </a:solidFill>
                        <a:latin typeface="Arial Narrow" pitchFamily="34" charset="0"/>
                      </a:endParaRPr>
                    </a:p>
                  </a:txBody>
                  <a:tcPr marL="0" marR="0">
                    <a:solidFill>
                      <a:srgbClr val="FFFFFF"/>
                    </a:solidFill>
                  </a:tcPr>
                </a:tc>
                <a:tc>
                  <a:txBody>
                    <a:bodyPr/>
                    <a:lstStyle/>
                    <a:p>
                      <a:pPr algn="ctr"/>
                      <a:endParaRPr lang="en-US" sz="1600" dirty="0">
                        <a:solidFill>
                          <a:srgbClr val="000000"/>
                        </a:solidFill>
                        <a:latin typeface="Arial Narrow" pitchFamily="34" charset="0"/>
                      </a:endParaRPr>
                    </a:p>
                  </a:txBody>
                  <a:tcPr marL="0" marR="0">
                    <a:solidFill>
                      <a:srgbClr val="FFFFFF"/>
                    </a:solidFill>
                  </a:tcPr>
                </a:tc>
                <a:tc>
                  <a:txBody>
                    <a:bodyPr/>
                    <a:lstStyle/>
                    <a:p>
                      <a:pPr algn="ctr"/>
                      <a:endParaRPr lang="en-US" sz="1600" dirty="0">
                        <a:solidFill>
                          <a:srgbClr val="000000"/>
                        </a:solidFill>
                        <a:latin typeface="Arial Narrow" pitchFamily="34" charset="0"/>
                      </a:endParaRPr>
                    </a:p>
                  </a:txBody>
                  <a:tcPr marL="0" marR="0">
                    <a:solidFill>
                      <a:srgbClr val="FFFFFF"/>
                    </a:solidFill>
                  </a:tcPr>
                </a:tc>
                <a:tc>
                  <a:txBody>
                    <a:bodyPr/>
                    <a:lstStyle/>
                    <a:p>
                      <a:pPr algn="ctr"/>
                      <a:endParaRPr lang="en-US" sz="1600" dirty="0">
                        <a:solidFill>
                          <a:srgbClr val="000000"/>
                        </a:solidFill>
                        <a:latin typeface="Arial Narrow" pitchFamily="34" charset="0"/>
                      </a:endParaRPr>
                    </a:p>
                  </a:txBody>
                  <a:tcPr marL="0" marR="0">
                    <a:solidFill>
                      <a:srgbClr val="FFFFFF"/>
                    </a:solidFill>
                  </a:tcPr>
                </a:tc>
                <a:tc>
                  <a:txBody>
                    <a:bodyPr/>
                    <a:lstStyle/>
                    <a:p>
                      <a:pPr algn="ctr"/>
                      <a:endParaRPr lang="en-US" sz="1600" dirty="0">
                        <a:solidFill>
                          <a:srgbClr val="000000"/>
                        </a:solidFill>
                        <a:latin typeface="Arial Narrow" pitchFamily="34" charset="0"/>
                      </a:endParaRPr>
                    </a:p>
                  </a:txBody>
                  <a:tcPr marL="0" marR="0">
                    <a:solidFill>
                      <a:srgbClr val="FFFFFF"/>
                    </a:solidFill>
                  </a:tcPr>
                </a:tc>
                <a:tc>
                  <a:txBody>
                    <a:bodyPr/>
                    <a:lstStyle/>
                    <a:p>
                      <a:pPr algn="ctr"/>
                      <a:endParaRPr lang="en-US" sz="1600" dirty="0">
                        <a:solidFill>
                          <a:srgbClr val="000000"/>
                        </a:solidFill>
                        <a:latin typeface="Arial Narrow" pitchFamily="34" charset="0"/>
                      </a:endParaRPr>
                    </a:p>
                  </a:txBody>
                  <a:tcPr marL="0" marR="0">
                    <a:solidFill>
                      <a:srgbClr val="FFFFFF"/>
                    </a:solidFill>
                  </a:tcPr>
                </a:tc>
                <a:tc>
                  <a:txBody>
                    <a:bodyPr/>
                    <a:lstStyle/>
                    <a:p>
                      <a:pPr algn="ctr"/>
                      <a:endParaRPr lang="en-US" sz="1600" dirty="0">
                        <a:solidFill>
                          <a:srgbClr val="000000"/>
                        </a:solidFill>
                        <a:latin typeface="Arial Narrow" pitchFamily="34" charset="0"/>
                      </a:endParaRPr>
                    </a:p>
                  </a:txBody>
                  <a:tcPr marL="0" marR="0">
                    <a:solidFill>
                      <a:srgbClr val="FFFFFF"/>
                    </a:solidFill>
                  </a:tcPr>
                </a:tc>
                <a:tc>
                  <a:txBody>
                    <a:bodyPr/>
                    <a:lstStyle/>
                    <a:p>
                      <a:pPr algn="ctr"/>
                      <a:endParaRPr lang="en-US" sz="1600" dirty="0">
                        <a:solidFill>
                          <a:srgbClr val="000000"/>
                        </a:solidFill>
                        <a:latin typeface="Arial Narrow" pitchFamily="34" charset="0"/>
                      </a:endParaRPr>
                    </a:p>
                  </a:txBody>
                  <a:tcPr marL="0" marR="0">
                    <a:solidFill>
                      <a:srgbClr val="FFFFFF"/>
                    </a:solidFill>
                  </a:tcPr>
                </a:tc>
                <a:tc>
                  <a:txBody>
                    <a:bodyPr/>
                    <a:lstStyle/>
                    <a:p>
                      <a:pPr algn="ctr"/>
                      <a:endParaRPr lang="en-US" sz="1600" dirty="0">
                        <a:solidFill>
                          <a:srgbClr val="000000"/>
                        </a:solidFill>
                        <a:latin typeface="Arial Narrow" pitchFamily="34" charset="0"/>
                      </a:endParaRPr>
                    </a:p>
                  </a:txBody>
                  <a:tcPr marL="0" marR="0">
                    <a:solidFill>
                      <a:srgbClr val="FFFFFF"/>
                    </a:solidFill>
                  </a:tcPr>
                </a:tc>
                <a:tc>
                  <a:txBody>
                    <a:bodyPr/>
                    <a:lstStyle/>
                    <a:p>
                      <a:pPr algn="ctr"/>
                      <a:endParaRPr lang="en-US" sz="1600" dirty="0">
                        <a:solidFill>
                          <a:srgbClr val="000000"/>
                        </a:solidFill>
                        <a:latin typeface="Arial Narrow" pitchFamily="34" charset="0"/>
                      </a:endParaRPr>
                    </a:p>
                  </a:txBody>
                  <a:tcPr marL="0" marR="0">
                    <a:solidFill>
                      <a:srgbClr val="FFFFFF"/>
                    </a:solidFill>
                  </a:tcPr>
                </a:tc>
                <a:tc>
                  <a:txBody>
                    <a:bodyPr/>
                    <a:lstStyle/>
                    <a:p>
                      <a:pPr algn="ctr"/>
                      <a:endParaRPr lang="en-US" sz="1600" dirty="0">
                        <a:solidFill>
                          <a:srgbClr val="000000"/>
                        </a:solidFill>
                        <a:latin typeface="Arial Narrow" pitchFamily="34" charset="0"/>
                      </a:endParaRPr>
                    </a:p>
                  </a:txBody>
                  <a:tcPr marL="0" marR="0">
                    <a:solidFill>
                      <a:srgbClr val="FFFFFF"/>
                    </a:solidFill>
                  </a:tcPr>
                </a:tc>
                <a:tc>
                  <a:txBody>
                    <a:bodyPr/>
                    <a:lstStyle/>
                    <a:p>
                      <a:pPr algn="ctr"/>
                      <a:endParaRPr lang="en-US" sz="1600" dirty="0">
                        <a:solidFill>
                          <a:srgbClr val="000000"/>
                        </a:solidFill>
                        <a:latin typeface="Arial Narrow" pitchFamily="34" charset="0"/>
                      </a:endParaRPr>
                    </a:p>
                  </a:txBody>
                  <a:tcPr marL="0" marR="0">
                    <a:solidFill>
                      <a:srgbClr val="FFFFFF"/>
                    </a:solidFill>
                  </a:tcPr>
                </a:tc>
                <a:tc>
                  <a:txBody>
                    <a:bodyPr/>
                    <a:lstStyle/>
                    <a:p>
                      <a:pPr algn="ctr"/>
                      <a:r>
                        <a:rPr lang="en-US" sz="1600" dirty="0">
                          <a:solidFill>
                            <a:srgbClr val="000000"/>
                          </a:solidFill>
                          <a:latin typeface="Arial Narrow" pitchFamily="34" charset="0"/>
                        </a:rPr>
                        <a:t>0</a:t>
                      </a:r>
                    </a:p>
                  </a:txBody>
                  <a:tcPr marL="0" marR="0">
                    <a:solidFill>
                      <a:srgbClr val="FFFFFF"/>
                    </a:solidFill>
                  </a:tcPr>
                </a:tc>
                <a:extLst>
                  <a:ext uri="{0D108BD9-81ED-4DB2-BD59-A6C34878D82A}">
                    <a16:rowId xmlns:a16="http://schemas.microsoft.com/office/drawing/2014/main" val="10000"/>
                  </a:ext>
                </a:extLst>
              </a:tr>
            </a:tbl>
          </a:graphicData>
        </a:graphic>
      </p:graphicFrame>
      <p:sp>
        <p:nvSpPr>
          <p:cNvPr id="12" name="Isosceles Triangle 15"/>
          <p:cNvSpPr/>
          <p:nvPr/>
        </p:nvSpPr>
        <p:spPr bwMode="auto">
          <a:xfrm rot="5400000">
            <a:off x="2533650" y="2335737"/>
            <a:ext cx="190500" cy="228600"/>
          </a:xfrm>
          <a:prstGeom prst="triangl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a:ln>
                <a:noFill/>
              </a:ln>
              <a:solidFill>
                <a:schemeClr val="dk1"/>
              </a:solidFill>
              <a:effectLst/>
              <a:latin typeface="+mn-lt"/>
            </a:endParaRPr>
          </a:p>
        </p:txBody>
      </p:sp>
      <p:sp>
        <p:nvSpPr>
          <p:cNvPr id="13" name="TextBox 17"/>
          <p:cNvSpPr txBox="1"/>
          <p:nvPr/>
        </p:nvSpPr>
        <p:spPr>
          <a:xfrm>
            <a:off x="257843" y="1972984"/>
            <a:ext cx="2063322" cy="954107"/>
          </a:xfrm>
          <a:prstGeom prst="rect">
            <a:avLst/>
          </a:prstGeom>
          <a:noFill/>
        </p:spPr>
        <p:txBody>
          <a:bodyPr wrap="none" rtlCol="0" anchor="ctr" anchorCtr="0">
            <a:spAutoFit/>
          </a:bodyPr>
          <a:lstStyle/>
          <a:p>
            <a:pPr>
              <a:spcBef>
                <a:spcPts val="0"/>
              </a:spcBef>
              <a:buClr>
                <a:schemeClr val="tx2"/>
              </a:buClr>
              <a:buSzPct val="75000"/>
            </a:pPr>
            <a:r>
              <a:rPr lang="en-US" sz="2000" dirty="0">
                <a:effectLst/>
                <a:latin typeface="+mn-lt"/>
                <a:cs typeface="Calibri" pitchFamily="34" charset="0"/>
              </a:rPr>
              <a:t>Clock input</a:t>
            </a:r>
          </a:p>
          <a:p>
            <a:pPr marL="176213" indent="-176213">
              <a:spcBef>
                <a:spcPts val="0"/>
              </a:spcBef>
              <a:buClr>
                <a:schemeClr val="tx1"/>
              </a:buClr>
              <a:buSzPct val="75000"/>
              <a:buFont typeface="Wingdings"/>
              <a:buChar char=""/>
            </a:pPr>
            <a:r>
              <a:rPr lang="en-US" sz="1800" b="0" dirty="0">
                <a:effectLst/>
                <a:latin typeface="+mn-lt"/>
                <a:cs typeface="Calibri" pitchFamily="34" charset="0"/>
              </a:rPr>
              <a:t>Clock</a:t>
            </a:r>
          </a:p>
          <a:p>
            <a:pPr marL="176213" indent="-176213">
              <a:spcBef>
                <a:spcPts val="0"/>
              </a:spcBef>
              <a:buClr>
                <a:schemeClr val="tx1"/>
              </a:buClr>
              <a:buSzPct val="75000"/>
              <a:buFont typeface="Wingdings"/>
              <a:buChar char=""/>
            </a:pPr>
            <a:r>
              <a:rPr lang="en-US" sz="1800" b="0" dirty="0">
                <a:effectLst/>
                <a:latin typeface="+mn-lt"/>
                <a:cs typeface="Calibri" pitchFamily="34" charset="0"/>
              </a:rPr>
              <a:t>GPIO Pin (TA0CLK)</a:t>
            </a:r>
          </a:p>
        </p:txBody>
      </p:sp>
      <p:sp>
        <p:nvSpPr>
          <p:cNvPr id="14" name="TextBox 22"/>
          <p:cNvSpPr txBox="1"/>
          <p:nvPr/>
        </p:nvSpPr>
        <p:spPr>
          <a:xfrm>
            <a:off x="6705600" y="1617400"/>
            <a:ext cx="1938608" cy="984885"/>
          </a:xfrm>
          <a:prstGeom prst="rect">
            <a:avLst/>
          </a:prstGeom>
          <a:noFill/>
        </p:spPr>
        <p:txBody>
          <a:bodyPr wrap="none" rtlCol="0" anchor="ctr" anchorCtr="0">
            <a:spAutoFit/>
          </a:bodyPr>
          <a:lstStyle/>
          <a:p>
            <a:pPr>
              <a:spcBef>
                <a:spcPts val="0"/>
              </a:spcBef>
              <a:buClr>
                <a:schemeClr val="tx2"/>
              </a:buClr>
              <a:buSzPct val="75000"/>
            </a:pPr>
            <a:r>
              <a:rPr lang="en-US" sz="2000" dirty="0">
                <a:effectLst/>
                <a:latin typeface="+mn-lt"/>
                <a:cs typeface="Calibri" pitchFamily="34" charset="0"/>
              </a:rPr>
              <a:t>Counter</a:t>
            </a:r>
            <a:br>
              <a:rPr lang="en-US" sz="2000" dirty="0">
                <a:effectLst/>
                <a:latin typeface="+mn-lt"/>
                <a:cs typeface="Calibri" pitchFamily="34" charset="0"/>
              </a:rPr>
            </a:br>
            <a:r>
              <a:rPr lang="en-US" sz="2000" dirty="0">
                <a:effectLst/>
                <a:latin typeface="+mn-lt"/>
                <a:cs typeface="Calibri" pitchFamily="34" charset="0"/>
              </a:rPr>
              <a:t>overflow action</a:t>
            </a:r>
          </a:p>
          <a:p>
            <a:pPr marL="176213" indent="-176213">
              <a:spcBef>
                <a:spcPts val="0"/>
              </a:spcBef>
              <a:buClr>
                <a:schemeClr val="tx1"/>
              </a:buClr>
              <a:buSzPct val="75000"/>
              <a:buFont typeface="Wingdings"/>
              <a:buChar char=""/>
            </a:pPr>
            <a:r>
              <a:rPr lang="en-US" sz="1800" b="0" dirty="0">
                <a:solidFill>
                  <a:schemeClr val="dk1"/>
                </a:solidFill>
                <a:effectLst/>
                <a:latin typeface="+mn-lt"/>
                <a:cs typeface="Calibri" pitchFamily="34" charset="0"/>
              </a:rPr>
              <a:t>Interrupt (TAIFG)</a:t>
            </a:r>
          </a:p>
        </p:txBody>
      </p:sp>
      <p:cxnSp>
        <p:nvCxnSpPr>
          <p:cNvPr id="15" name="Straight Arrow Connector 23"/>
          <p:cNvCxnSpPr>
            <a:stCxn id="10" idx="3"/>
            <a:endCxn id="14" idx="1"/>
          </p:cNvCxnSpPr>
          <p:nvPr/>
        </p:nvCxnSpPr>
        <p:spPr bwMode="auto">
          <a:xfrm>
            <a:off x="5867400" y="2109842"/>
            <a:ext cx="838200" cy="1"/>
          </a:xfrm>
          <a:prstGeom prst="straightConnector1">
            <a:avLst/>
          </a:prstGeom>
          <a:solidFill>
            <a:schemeClr val="accent1"/>
          </a:solidFill>
          <a:ln w="76200" cap="flat" cmpd="sng" algn="ctr">
            <a:solidFill>
              <a:schemeClr val="tx1"/>
            </a:solidFill>
            <a:prstDash val="solid"/>
            <a:round/>
            <a:headEnd type="none" w="sm" len="sm"/>
            <a:tailEnd type="arrow"/>
          </a:ln>
          <a:effectLst/>
        </p:spPr>
      </p:cxnSp>
      <p:sp>
        <p:nvSpPr>
          <p:cNvPr id="17" name="TextBox 26"/>
          <p:cNvSpPr txBox="1"/>
          <p:nvPr/>
        </p:nvSpPr>
        <p:spPr>
          <a:xfrm>
            <a:off x="3864021" y="1150932"/>
            <a:ext cx="653962" cy="369332"/>
          </a:xfrm>
          <a:prstGeom prst="rect">
            <a:avLst/>
          </a:prstGeom>
          <a:noFill/>
        </p:spPr>
        <p:txBody>
          <a:bodyPr wrap="none" rtlCol="0" anchor="b" anchorCtr="0">
            <a:spAutoFit/>
          </a:bodyPr>
          <a:lstStyle/>
          <a:p>
            <a:pPr algn="ctr">
              <a:spcBef>
                <a:spcPts val="0"/>
              </a:spcBef>
            </a:pPr>
            <a:r>
              <a:rPr lang="en-US" sz="1800" b="0" dirty="0">
                <a:solidFill>
                  <a:srgbClr val="000000"/>
                </a:solidFill>
                <a:effectLst/>
                <a:latin typeface="+mn-lt"/>
                <a:cs typeface="Calibri" pitchFamily="34" charset="0"/>
              </a:rPr>
              <a:t>TA0R</a:t>
            </a:r>
          </a:p>
        </p:txBody>
      </p:sp>
      <p:sp>
        <p:nvSpPr>
          <p:cNvPr id="18" name="Freeform 28"/>
          <p:cNvSpPr/>
          <p:nvPr/>
        </p:nvSpPr>
        <p:spPr bwMode="auto">
          <a:xfrm flipV="1">
            <a:off x="5562600" y="3958664"/>
            <a:ext cx="1033130" cy="695960"/>
          </a:xfrm>
          <a:custGeom>
            <a:avLst/>
            <a:gdLst>
              <a:gd name="connsiteX0" fmla="*/ 0 w 701749"/>
              <a:gd name="connsiteY0" fmla="*/ 1467293 h 1467293"/>
              <a:gd name="connsiteX1" fmla="*/ 287079 w 701749"/>
              <a:gd name="connsiteY1" fmla="*/ 393405 h 1467293"/>
              <a:gd name="connsiteX2" fmla="*/ 701749 w 701749"/>
              <a:gd name="connsiteY2" fmla="*/ 0 h 1467293"/>
            </a:gdLst>
            <a:ahLst/>
            <a:cxnLst>
              <a:cxn ang="0">
                <a:pos x="connsiteX0" y="connsiteY0"/>
              </a:cxn>
              <a:cxn ang="0">
                <a:pos x="connsiteX1" y="connsiteY1"/>
              </a:cxn>
              <a:cxn ang="0">
                <a:pos x="connsiteX2" y="connsiteY2"/>
              </a:cxn>
            </a:cxnLst>
            <a:rect l="l" t="t" r="r" b="b"/>
            <a:pathLst>
              <a:path w="701749" h="1467293">
                <a:moveTo>
                  <a:pt x="0" y="1467293"/>
                </a:moveTo>
                <a:cubicBezTo>
                  <a:pt x="85060" y="1052623"/>
                  <a:pt x="170121" y="637954"/>
                  <a:pt x="287079" y="393405"/>
                </a:cubicBezTo>
                <a:cubicBezTo>
                  <a:pt x="404037" y="148856"/>
                  <a:pt x="552893" y="74428"/>
                  <a:pt x="701749" y="0"/>
                </a:cubicBezTo>
              </a:path>
            </a:pathLst>
          </a:custGeom>
          <a:noFill/>
          <a:ln w="38100" cap="flat" cmpd="sng" algn="ctr">
            <a:solidFill>
              <a:schemeClr val="tx2"/>
            </a:solidFill>
            <a:prstDash val="sysDot"/>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a:ln>
                <a:noFill/>
              </a:ln>
              <a:solidFill>
                <a:schemeClr val="tx1"/>
              </a:solidFill>
              <a:effectLst>
                <a:outerShdw blurRad="38100" dist="38100" dir="2700000" algn="tl">
                  <a:srgbClr val="000000">
                    <a:alpha val="43137"/>
                  </a:srgbClr>
                </a:outerShdw>
              </a:effectLst>
              <a:latin typeface="+mn-lt"/>
            </a:endParaRPr>
          </a:p>
        </p:txBody>
      </p:sp>
      <p:cxnSp>
        <p:nvCxnSpPr>
          <p:cNvPr id="19" name="Straight Arrow Connector 29"/>
          <p:cNvCxnSpPr/>
          <p:nvPr/>
        </p:nvCxnSpPr>
        <p:spPr bwMode="auto">
          <a:xfrm flipV="1">
            <a:off x="1638349" y="2450037"/>
            <a:ext cx="876251" cy="1"/>
          </a:xfrm>
          <a:prstGeom prst="straightConnector1">
            <a:avLst/>
          </a:prstGeom>
          <a:solidFill>
            <a:schemeClr val="accent1"/>
          </a:solidFill>
          <a:ln w="25400" cap="flat" cmpd="sng" algn="ctr">
            <a:solidFill>
              <a:schemeClr val="tx1"/>
            </a:solidFill>
            <a:prstDash val="solid"/>
            <a:round/>
            <a:headEnd type="none" w="sm" len="sm"/>
            <a:tailEnd type="arrow"/>
          </a:ln>
          <a:effectLst/>
        </p:spPr>
      </p:cxnSp>
      <p:sp>
        <p:nvSpPr>
          <p:cNvPr id="4" name="圓角矩形 3"/>
          <p:cNvSpPr/>
          <p:nvPr/>
        </p:nvSpPr>
        <p:spPr bwMode="auto">
          <a:xfrm>
            <a:off x="4716016" y="3051755"/>
            <a:ext cx="3744416" cy="876965"/>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lnSpc>
                <a:spcPct val="90000"/>
              </a:lnSpc>
              <a:spcBef>
                <a:spcPts val="0"/>
              </a:spcBef>
            </a:pPr>
            <a:r>
              <a:rPr lang="en-US" altLang="zh-TW" dirty="0">
                <a:latin typeface="+mn-lt"/>
                <a:cs typeface="Calibri" pitchFamily="34" charset="0"/>
              </a:rPr>
              <a:t>When </a:t>
            </a:r>
            <a:r>
              <a:rPr lang="en-US" altLang="zh-TW" dirty="0">
                <a:solidFill>
                  <a:schemeClr val="tx2"/>
                </a:solidFill>
                <a:latin typeface="+mn-lt"/>
                <a:cs typeface="Calibri" pitchFamily="34" charset="0"/>
              </a:rPr>
              <a:t>Counter </a:t>
            </a:r>
            <a:r>
              <a:rPr lang="en-US" altLang="zh-TW" dirty="0">
                <a:latin typeface="+mn-lt"/>
                <a:cs typeface="Calibri" pitchFamily="34" charset="0"/>
              </a:rPr>
              <a:t>= </a:t>
            </a:r>
            <a:r>
              <a:rPr lang="en-US" altLang="zh-TW" dirty="0">
                <a:solidFill>
                  <a:schemeClr val="tx2"/>
                </a:solidFill>
                <a:latin typeface="+mn-lt"/>
                <a:cs typeface="Calibri" pitchFamily="34" charset="0"/>
              </a:rPr>
              <a:t>Compare,</a:t>
            </a:r>
          </a:p>
          <a:p>
            <a:pPr algn="ctr">
              <a:lnSpc>
                <a:spcPct val="90000"/>
              </a:lnSpc>
              <a:spcBef>
                <a:spcPts val="0"/>
              </a:spcBef>
            </a:pPr>
            <a:r>
              <a:rPr lang="en-US" altLang="zh-TW" dirty="0">
                <a:solidFill>
                  <a:schemeClr val="tx2"/>
                </a:solidFill>
                <a:latin typeface="+mn-lt"/>
                <a:cs typeface="Calibri" pitchFamily="34" charset="0"/>
              </a:rPr>
              <a:t>Compare actions </a:t>
            </a:r>
            <a:r>
              <a:rPr lang="en-US" altLang="zh-TW" dirty="0">
                <a:latin typeface="+mn-lt"/>
                <a:cs typeface="Calibri" pitchFamily="34" charset="0"/>
              </a:rPr>
              <a:t>can</a:t>
            </a:r>
            <a:r>
              <a:rPr lang="en-US" altLang="zh-TW" dirty="0">
                <a:solidFill>
                  <a:schemeClr val="tx2"/>
                </a:solidFill>
                <a:latin typeface="+mn-lt"/>
                <a:cs typeface="Calibri" pitchFamily="34" charset="0"/>
              </a:rPr>
              <a:t> </a:t>
            </a:r>
            <a:r>
              <a:rPr lang="en-US" altLang="zh-TW" dirty="0">
                <a:latin typeface="+mn-lt"/>
                <a:cs typeface="Calibri" pitchFamily="34" charset="0"/>
              </a:rPr>
              <a:t>occur</a:t>
            </a:r>
          </a:p>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dirty="0">
              <a:ln>
                <a:noFill/>
              </a:ln>
              <a:solidFill>
                <a:schemeClr val="tx1"/>
              </a:solidFill>
              <a:effectLst/>
              <a:latin typeface="+mn-lt"/>
            </a:endParaRPr>
          </a:p>
        </p:txBody>
      </p:sp>
    </p:spTree>
    <p:custDataLst>
      <p:tags r:id="rId1"/>
    </p:custDataLst>
    <p:extLst>
      <p:ext uri="{BB962C8B-B14F-4D97-AF65-F5344CB8AC3E}">
        <p14:creationId xmlns:p14="http://schemas.microsoft.com/office/powerpoint/2010/main" val="64152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up)">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own Arrow 6"/>
          <p:cNvSpPr/>
          <p:nvPr/>
        </p:nvSpPr>
        <p:spPr bwMode="auto">
          <a:xfrm>
            <a:off x="3857608" y="2297106"/>
            <a:ext cx="666784" cy="1812404"/>
          </a:xfrm>
          <a:prstGeom prst="downArrow">
            <a:avLst/>
          </a:prstGeom>
          <a:solidFill>
            <a:srgbClr val="008000"/>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a:ln>
                <a:noFill/>
              </a:ln>
              <a:solidFill>
                <a:schemeClr val="dk1"/>
              </a:solidFill>
              <a:effectLst/>
              <a:latin typeface="+mn-lt"/>
            </a:endParaRPr>
          </a:p>
        </p:txBody>
      </p:sp>
      <p:sp>
        <p:nvSpPr>
          <p:cNvPr id="2" name="標題 1"/>
          <p:cNvSpPr>
            <a:spLocks noGrp="1"/>
          </p:cNvSpPr>
          <p:nvPr>
            <p:ph type="title"/>
          </p:nvPr>
        </p:nvSpPr>
        <p:spPr/>
        <p:txBody>
          <a:bodyPr/>
          <a:lstStyle/>
          <a:p>
            <a:r>
              <a:rPr lang="en-US" altLang="zh-TW" dirty="0"/>
              <a:t>Capture Basics</a:t>
            </a:r>
            <a:endParaRPr lang="zh-TW" altLang="en-US" dirty="0"/>
          </a:p>
        </p:txBody>
      </p:sp>
      <p:sp>
        <p:nvSpPr>
          <p:cNvPr id="4" name="投影片編號版面配置區 3"/>
          <p:cNvSpPr>
            <a:spLocks noGrp="1"/>
          </p:cNvSpPr>
          <p:nvPr>
            <p:ph type="sldNum" sz="quarter" idx="11"/>
          </p:nvPr>
        </p:nvSpPr>
        <p:spPr/>
        <p:txBody>
          <a:bodyPr/>
          <a:lstStyle/>
          <a:p>
            <a:fld id="{8E0E5158-C86D-4FBE-8AA1-8CB99B8A8A8C}" type="slidenum">
              <a:rPr lang="zh-TW" altLang="en-US" smtClean="0"/>
              <a:pPr/>
              <a:t>25</a:t>
            </a:fld>
            <a:endParaRPr lang="zh-TW" altLang="zh-TW"/>
          </a:p>
        </p:txBody>
      </p:sp>
      <p:sp>
        <p:nvSpPr>
          <p:cNvPr id="5" name="Rectangle 30"/>
          <p:cNvSpPr/>
          <p:nvPr/>
        </p:nvSpPr>
        <p:spPr bwMode="auto">
          <a:xfrm>
            <a:off x="2514600" y="4115983"/>
            <a:ext cx="3352800" cy="922370"/>
          </a:xfrm>
          <a:prstGeom prst="rect">
            <a:avLst/>
          </a:prstGeom>
          <a:solidFill>
            <a:schemeClr val="accent3">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spcBef>
                <a:spcPts val="0"/>
              </a:spcBef>
            </a:pPr>
            <a:r>
              <a:rPr kumimoji="0" lang="en-US" b="1" i="0" strike="noStrike" cap="none" normalizeH="0" baseline="0" dirty="0">
                <a:ln>
                  <a:noFill/>
                </a:ln>
                <a:solidFill>
                  <a:srgbClr val="008000"/>
                </a:solidFill>
                <a:effectLst/>
                <a:latin typeface="+mn-lt"/>
                <a:cs typeface="Calibri" pitchFamily="34" charset="0"/>
              </a:rPr>
              <a:t>Capture</a:t>
            </a:r>
            <a:r>
              <a:rPr kumimoji="0" lang="en-US" b="1" i="0" strike="noStrike" cap="none" normalizeH="0" baseline="0" dirty="0">
                <a:ln>
                  <a:noFill/>
                </a:ln>
                <a:solidFill>
                  <a:schemeClr val="tx1">
                    <a:lumMod val="85000"/>
                    <a:lumOff val="15000"/>
                  </a:schemeClr>
                </a:solidFill>
                <a:effectLst/>
                <a:latin typeface="+mn-lt"/>
                <a:cs typeface="Calibri" pitchFamily="34" charset="0"/>
              </a:rPr>
              <a:t>/</a:t>
            </a:r>
            <a:r>
              <a:rPr lang="en-US" dirty="0">
                <a:solidFill>
                  <a:schemeClr val="tx1">
                    <a:lumMod val="85000"/>
                    <a:lumOff val="15000"/>
                  </a:schemeClr>
                </a:solidFill>
                <a:effectLst/>
                <a:latin typeface="+mn-lt"/>
                <a:cs typeface="Calibri" pitchFamily="34" charset="0"/>
              </a:rPr>
              <a:t>Compare</a:t>
            </a:r>
            <a:r>
              <a:rPr kumimoji="0" lang="en-US" b="1" i="0" u="none" strike="noStrike" cap="none" normalizeH="0" dirty="0">
                <a:ln>
                  <a:noFill/>
                </a:ln>
                <a:solidFill>
                  <a:schemeClr val="tx2"/>
                </a:solidFill>
                <a:effectLst/>
                <a:latin typeface="+mn-lt"/>
                <a:cs typeface="Calibri" pitchFamily="34" charset="0"/>
              </a:rPr>
              <a:t> </a:t>
            </a:r>
            <a:r>
              <a:rPr kumimoji="0" lang="en-US" b="1" i="0" u="none" strike="noStrike" cap="none" normalizeH="0" dirty="0">
                <a:ln>
                  <a:noFill/>
                </a:ln>
                <a:solidFill>
                  <a:schemeClr val="tx1">
                    <a:lumMod val="85000"/>
                    <a:lumOff val="15000"/>
                  </a:schemeClr>
                </a:solidFill>
                <a:effectLst/>
                <a:latin typeface="+mn-lt"/>
                <a:cs typeface="Calibri" pitchFamily="34" charset="0"/>
              </a:rPr>
              <a:t>Register (</a:t>
            </a:r>
            <a:r>
              <a:rPr lang="en-US" dirty="0">
                <a:solidFill>
                  <a:schemeClr val="tx1">
                    <a:lumMod val="85000"/>
                    <a:lumOff val="15000"/>
                  </a:schemeClr>
                </a:solidFill>
                <a:effectLst/>
                <a:latin typeface="+mn-lt"/>
                <a:cs typeface="Calibri" pitchFamily="34" charset="0"/>
              </a:rPr>
              <a:t>TA0CCR</a:t>
            </a:r>
            <a:r>
              <a:rPr lang="en-US" baseline="-25000" dirty="0">
                <a:solidFill>
                  <a:schemeClr val="tx1">
                    <a:lumMod val="85000"/>
                    <a:lumOff val="15000"/>
                  </a:schemeClr>
                </a:solidFill>
                <a:effectLst/>
                <a:latin typeface="+mn-lt"/>
                <a:cs typeface="Calibri" pitchFamily="34" charset="0"/>
              </a:rPr>
              <a:t>x</a:t>
            </a:r>
            <a:r>
              <a:rPr kumimoji="0" lang="en-US" b="1" i="0" u="none" strike="noStrike" cap="none" normalizeH="0" dirty="0">
                <a:ln>
                  <a:noFill/>
                </a:ln>
                <a:solidFill>
                  <a:schemeClr val="tx1">
                    <a:lumMod val="85000"/>
                    <a:lumOff val="15000"/>
                  </a:schemeClr>
                </a:solidFill>
                <a:effectLst/>
                <a:latin typeface="+mn-lt"/>
                <a:cs typeface="Calibri" pitchFamily="34" charset="0"/>
              </a:rPr>
              <a:t>)</a:t>
            </a:r>
            <a:endParaRPr lang="en-US" dirty="0">
              <a:solidFill>
                <a:schemeClr val="tx1">
                  <a:lumMod val="85000"/>
                  <a:lumOff val="15000"/>
                </a:schemeClr>
              </a:solidFill>
              <a:effectLst/>
              <a:latin typeface="+mn-lt"/>
              <a:cs typeface="Calibri" pitchFamily="34" charset="0"/>
            </a:endParaRPr>
          </a:p>
        </p:txBody>
      </p:sp>
      <p:sp>
        <p:nvSpPr>
          <p:cNvPr id="6" name="Rectangle 13"/>
          <p:cNvSpPr/>
          <p:nvPr/>
        </p:nvSpPr>
        <p:spPr bwMode="auto">
          <a:xfrm>
            <a:off x="2514600" y="1460999"/>
            <a:ext cx="3352800" cy="1149376"/>
          </a:xfrm>
          <a:prstGeom prst="rect">
            <a:avLst/>
          </a:prstGeom>
          <a:solidFill>
            <a:schemeClr val="accent3">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90000"/>
              </a:lnSpc>
              <a:spcBef>
                <a:spcPts val="0"/>
              </a:spcBef>
              <a:spcAft>
                <a:spcPct val="0"/>
              </a:spcAft>
              <a:buClrTx/>
              <a:buSzTx/>
              <a:buFontTx/>
              <a:buNone/>
              <a:tabLst/>
            </a:pPr>
            <a:r>
              <a:rPr kumimoji="0" lang="en-US" sz="2800" b="1" i="0" u="none" strike="noStrike" cap="none" normalizeH="0" baseline="0" dirty="0">
                <a:ln>
                  <a:noFill/>
                </a:ln>
                <a:solidFill>
                  <a:schemeClr val="tx2"/>
                </a:solidFill>
                <a:effectLst/>
                <a:latin typeface="+mn-lt"/>
                <a:cs typeface="Calibri" pitchFamily="34" charset="0"/>
              </a:rPr>
              <a:t>Counter</a:t>
            </a:r>
            <a:endParaRPr lang="en-US" dirty="0">
              <a:solidFill>
                <a:schemeClr val="tx2"/>
              </a:solidFill>
              <a:effectLst/>
              <a:latin typeface="+mn-lt"/>
              <a:cs typeface="Calibri" pitchFamily="34" charset="0"/>
            </a:endParaRPr>
          </a:p>
          <a:p>
            <a:pPr marL="0" marR="0" indent="0" algn="ctr" defTabSz="914400" rtl="0" eaLnBrk="0" fontAlgn="base" latinLnBrk="0" hangingPunct="0">
              <a:lnSpc>
                <a:spcPct val="90000"/>
              </a:lnSpc>
              <a:spcBef>
                <a:spcPts val="0"/>
              </a:spcBef>
              <a:spcAft>
                <a:spcPct val="0"/>
              </a:spcAft>
              <a:buClrTx/>
              <a:buSzTx/>
              <a:buFontTx/>
              <a:buNone/>
              <a:tabLst/>
            </a:pPr>
            <a:r>
              <a:rPr kumimoji="0" lang="en-US" sz="2800" b="1" i="0" u="none" strike="noStrike" cap="none" normalizeH="0" dirty="0">
                <a:ln>
                  <a:noFill/>
                </a:ln>
                <a:solidFill>
                  <a:schemeClr val="dk1"/>
                </a:solidFill>
                <a:effectLst/>
                <a:latin typeface="+mn-lt"/>
                <a:cs typeface="Calibri" pitchFamily="34" charset="0"/>
              </a:rPr>
              <a:t>Register (TA0R)</a:t>
            </a:r>
            <a:endParaRPr kumimoji="0" lang="en-US" sz="2800" b="1" i="0" u="none" strike="noStrike" cap="none" normalizeH="0" baseline="0" dirty="0">
              <a:ln>
                <a:noFill/>
              </a:ln>
              <a:solidFill>
                <a:schemeClr val="dk1"/>
              </a:solidFill>
              <a:effectLst/>
              <a:latin typeface="+mn-lt"/>
              <a:cs typeface="Calibri" pitchFamily="34" charset="0"/>
            </a:endParaRPr>
          </a:p>
        </p:txBody>
      </p:sp>
      <p:graphicFrame>
        <p:nvGraphicFramePr>
          <p:cNvPr id="7" name="Table 14"/>
          <p:cNvGraphicFramePr>
            <a:graphicFrameLocks noGrp="1"/>
          </p:cNvGraphicFramePr>
          <p:nvPr>
            <p:extLst/>
          </p:nvPr>
        </p:nvGraphicFramePr>
        <p:xfrm>
          <a:off x="2512828" y="1075269"/>
          <a:ext cx="3354576" cy="370840"/>
        </p:xfrm>
        <a:graphic>
          <a:graphicData uri="http://schemas.openxmlformats.org/drawingml/2006/table">
            <a:tbl>
              <a:tblPr>
                <a:tableStyleId>{5C22544A-7EE6-4342-B048-85BDC9FD1C3A}</a:tableStyleId>
              </a:tblPr>
              <a:tblGrid>
                <a:gridCol w="209661">
                  <a:extLst>
                    <a:ext uri="{9D8B030D-6E8A-4147-A177-3AD203B41FA5}">
                      <a16:colId xmlns:a16="http://schemas.microsoft.com/office/drawing/2014/main" val="20000"/>
                    </a:ext>
                  </a:extLst>
                </a:gridCol>
                <a:gridCol w="209661">
                  <a:extLst>
                    <a:ext uri="{9D8B030D-6E8A-4147-A177-3AD203B41FA5}">
                      <a16:colId xmlns:a16="http://schemas.microsoft.com/office/drawing/2014/main" val="20001"/>
                    </a:ext>
                  </a:extLst>
                </a:gridCol>
                <a:gridCol w="209661">
                  <a:extLst>
                    <a:ext uri="{9D8B030D-6E8A-4147-A177-3AD203B41FA5}">
                      <a16:colId xmlns:a16="http://schemas.microsoft.com/office/drawing/2014/main" val="20002"/>
                    </a:ext>
                  </a:extLst>
                </a:gridCol>
                <a:gridCol w="209661">
                  <a:extLst>
                    <a:ext uri="{9D8B030D-6E8A-4147-A177-3AD203B41FA5}">
                      <a16:colId xmlns:a16="http://schemas.microsoft.com/office/drawing/2014/main" val="20003"/>
                    </a:ext>
                  </a:extLst>
                </a:gridCol>
                <a:gridCol w="209661">
                  <a:extLst>
                    <a:ext uri="{9D8B030D-6E8A-4147-A177-3AD203B41FA5}">
                      <a16:colId xmlns:a16="http://schemas.microsoft.com/office/drawing/2014/main" val="20004"/>
                    </a:ext>
                  </a:extLst>
                </a:gridCol>
                <a:gridCol w="209661">
                  <a:extLst>
                    <a:ext uri="{9D8B030D-6E8A-4147-A177-3AD203B41FA5}">
                      <a16:colId xmlns:a16="http://schemas.microsoft.com/office/drawing/2014/main" val="20005"/>
                    </a:ext>
                  </a:extLst>
                </a:gridCol>
                <a:gridCol w="209661">
                  <a:extLst>
                    <a:ext uri="{9D8B030D-6E8A-4147-A177-3AD203B41FA5}">
                      <a16:colId xmlns:a16="http://schemas.microsoft.com/office/drawing/2014/main" val="20006"/>
                    </a:ext>
                  </a:extLst>
                </a:gridCol>
                <a:gridCol w="209661">
                  <a:extLst>
                    <a:ext uri="{9D8B030D-6E8A-4147-A177-3AD203B41FA5}">
                      <a16:colId xmlns:a16="http://schemas.microsoft.com/office/drawing/2014/main" val="20007"/>
                    </a:ext>
                  </a:extLst>
                </a:gridCol>
                <a:gridCol w="209661">
                  <a:extLst>
                    <a:ext uri="{9D8B030D-6E8A-4147-A177-3AD203B41FA5}">
                      <a16:colId xmlns:a16="http://schemas.microsoft.com/office/drawing/2014/main" val="20008"/>
                    </a:ext>
                  </a:extLst>
                </a:gridCol>
                <a:gridCol w="209661">
                  <a:extLst>
                    <a:ext uri="{9D8B030D-6E8A-4147-A177-3AD203B41FA5}">
                      <a16:colId xmlns:a16="http://schemas.microsoft.com/office/drawing/2014/main" val="20009"/>
                    </a:ext>
                  </a:extLst>
                </a:gridCol>
                <a:gridCol w="209661">
                  <a:extLst>
                    <a:ext uri="{9D8B030D-6E8A-4147-A177-3AD203B41FA5}">
                      <a16:colId xmlns:a16="http://schemas.microsoft.com/office/drawing/2014/main" val="20010"/>
                    </a:ext>
                  </a:extLst>
                </a:gridCol>
                <a:gridCol w="209661">
                  <a:extLst>
                    <a:ext uri="{9D8B030D-6E8A-4147-A177-3AD203B41FA5}">
                      <a16:colId xmlns:a16="http://schemas.microsoft.com/office/drawing/2014/main" val="20011"/>
                    </a:ext>
                  </a:extLst>
                </a:gridCol>
                <a:gridCol w="209661">
                  <a:extLst>
                    <a:ext uri="{9D8B030D-6E8A-4147-A177-3AD203B41FA5}">
                      <a16:colId xmlns:a16="http://schemas.microsoft.com/office/drawing/2014/main" val="20012"/>
                    </a:ext>
                  </a:extLst>
                </a:gridCol>
                <a:gridCol w="209661">
                  <a:extLst>
                    <a:ext uri="{9D8B030D-6E8A-4147-A177-3AD203B41FA5}">
                      <a16:colId xmlns:a16="http://schemas.microsoft.com/office/drawing/2014/main" val="20013"/>
                    </a:ext>
                  </a:extLst>
                </a:gridCol>
                <a:gridCol w="209661">
                  <a:extLst>
                    <a:ext uri="{9D8B030D-6E8A-4147-A177-3AD203B41FA5}">
                      <a16:colId xmlns:a16="http://schemas.microsoft.com/office/drawing/2014/main" val="20014"/>
                    </a:ext>
                  </a:extLst>
                </a:gridCol>
                <a:gridCol w="209661">
                  <a:extLst>
                    <a:ext uri="{9D8B030D-6E8A-4147-A177-3AD203B41FA5}">
                      <a16:colId xmlns:a16="http://schemas.microsoft.com/office/drawing/2014/main" val="20015"/>
                    </a:ext>
                  </a:extLst>
                </a:gridCol>
              </a:tblGrid>
              <a:tr h="370840">
                <a:tc>
                  <a:txBody>
                    <a:bodyPr/>
                    <a:lstStyle/>
                    <a:p>
                      <a:pPr algn="ctr"/>
                      <a:r>
                        <a:rPr lang="en-US" sz="1600" dirty="0">
                          <a:solidFill>
                            <a:srgbClr val="000000"/>
                          </a:solidFill>
                          <a:latin typeface="Arial Narrow" pitchFamily="34" charset="0"/>
                        </a:rPr>
                        <a:t>15</a:t>
                      </a:r>
                    </a:p>
                  </a:txBody>
                  <a:tcPr marL="0" marR="0">
                    <a:noFill/>
                  </a:tcPr>
                </a:tc>
                <a:tc>
                  <a:txBody>
                    <a:bodyPr/>
                    <a:lstStyle/>
                    <a:p>
                      <a:pPr algn="ctr"/>
                      <a:endParaRPr lang="en-US" sz="1600" dirty="0">
                        <a:solidFill>
                          <a:srgbClr val="000000"/>
                        </a:solidFill>
                        <a:latin typeface="Arial Narrow" pitchFamily="34" charset="0"/>
                      </a:endParaRPr>
                    </a:p>
                  </a:txBody>
                  <a:tcPr marL="0" marR="0">
                    <a:noFill/>
                  </a:tcPr>
                </a:tc>
                <a:tc>
                  <a:txBody>
                    <a:bodyPr/>
                    <a:lstStyle/>
                    <a:p>
                      <a:pPr algn="ctr"/>
                      <a:endParaRPr lang="en-US" sz="1600" dirty="0">
                        <a:solidFill>
                          <a:srgbClr val="000000"/>
                        </a:solidFill>
                        <a:latin typeface="Arial Narrow" pitchFamily="34" charset="0"/>
                      </a:endParaRPr>
                    </a:p>
                  </a:txBody>
                  <a:tcPr marL="0" marR="0">
                    <a:noFill/>
                  </a:tcPr>
                </a:tc>
                <a:tc>
                  <a:txBody>
                    <a:bodyPr/>
                    <a:lstStyle/>
                    <a:p>
                      <a:pPr algn="ctr"/>
                      <a:endParaRPr lang="en-US" sz="1600" dirty="0">
                        <a:solidFill>
                          <a:srgbClr val="000000"/>
                        </a:solidFill>
                        <a:latin typeface="Arial Narrow" pitchFamily="34" charset="0"/>
                      </a:endParaRPr>
                    </a:p>
                  </a:txBody>
                  <a:tcPr marL="0" marR="0">
                    <a:noFill/>
                  </a:tcPr>
                </a:tc>
                <a:tc>
                  <a:txBody>
                    <a:bodyPr/>
                    <a:lstStyle/>
                    <a:p>
                      <a:pPr algn="ctr"/>
                      <a:endParaRPr lang="en-US" sz="1600" dirty="0">
                        <a:solidFill>
                          <a:srgbClr val="000000"/>
                        </a:solidFill>
                        <a:latin typeface="Arial Narrow" pitchFamily="34" charset="0"/>
                      </a:endParaRPr>
                    </a:p>
                  </a:txBody>
                  <a:tcPr marL="0" marR="0">
                    <a:noFill/>
                  </a:tcPr>
                </a:tc>
                <a:tc>
                  <a:txBody>
                    <a:bodyPr/>
                    <a:lstStyle/>
                    <a:p>
                      <a:pPr algn="ctr"/>
                      <a:endParaRPr lang="en-US" sz="1600" dirty="0">
                        <a:solidFill>
                          <a:srgbClr val="000000"/>
                        </a:solidFill>
                        <a:latin typeface="Arial Narrow" pitchFamily="34" charset="0"/>
                      </a:endParaRPr>
                    </a:p>
                  </a:txBody>
                  <a:tcPr marL="0" marR="0">
                    <a:noFill/>
                  </a:tcPr>
                </a:tc>
                <a:tc>
                  <a:txBody>
                    <a:bodyPr/>
                    <a:lstStyle/>
                    <a:p>
                      <a:pPr algn="ctr"/>
                      <a:endParaRPr lang="en-US" sz="1600" dirty="0">
                        <a:solidFill>
                          <a:srgbClr val="000000"/>
                        </a:solidFill>
                        <a:latin typeface="Arial Narrow" pitchFamily="34" charset="0"/>
                      </a:endParaRPr>
                    </a:p>
                  </a:txBody>
                  <a:tcPr marL="0" marR="0">
                    <a:noFill/>
                  </a:tcPr>
                </a:tc>
                <a:tc>
                  <a:txBody>
                    <a:bodyPr/>
                    <a:lstStyle/>
                    <a:p>
                      <a:pPr algn="ctr"/>
                      <a:endParaRPr lang="en-US" sz="1600" dirty="0">
                        <a:solidFill>
                          <a:srgbClr val="000000"/>
                        </a:solidFill>
                        <a:latin typeface="Arial Narrow" pitchFamily="34" charset="0"/>
                      </a:endParaRPr>
                    </a:p>
                  </a:txBody>
                  <a:tcPr marL="0" marR="0">
                    <a:noFill/>
                  </a:tcPr>
                </a:tc>
                <a:tc>
                  <a:txBody>
                    <a:bodyPr/>
                    <a:lstStyle/>
                    <a:p>
                      <a:pPr algn="ctr"/>
                      <a:endParaRPr lang="en-US" sz="1600" dirty="0">
                        <a:solidFill>
                          <a:srgbClr val="000000"/>
                        </a:solidFill>
                        <a:latin typeface="Arial Narrow" pitchFamily="34" charset="0"/>
                      </a:endParaRPr>
                    </a:p>
                  </a:txBody>
                  <a:tcPr marL="0" marR="0">
                    <a:noFill/>
                  </a:tcPr>
                </a:tc>
                <a:tc>
                  <a:txBody>
                    <a:bodyPr/>
                    <a:lstStyle/>
                    <a:p>
                      <a:pPr algn="ctr"/>
                      <a:endParaRPr lang="en-US" sz="1600" dirty="0">
                        <a:solidFill>
                          <a:srgbClr val="000000"/>
                        </a:solidFill>
                        <a:latin typeface="Arial Narrow" pitchFamily="34" charset="0"/>
                      </a:endParaRPr>
                    </a:p>
                  </a:txBody>
                  <a:tcPr marL="0" marR="0">
                    <a:noFill/>
                  </a:tcPr>
                </a:tc>
                <a:tc>
                  <a:txBody>
                    <a:bodyPr/>
                    <a:lstStyle/>
                    <a:p>
                      <a:pPr algn="ctr"/>
                      <a:endParaRPr lang="en-US" sz="1600" dirty="0">
                        <a:solidFill>
                          <a:srgbClr val="000000"/>
                        </a:solidFill>
                        <a:latin typeface="Arial Narrow" pitchFamily="34" charset="0"/>
                      </a:endParaRPr>
                    </a:p>
                  </a:txBody>
                  <a:tcPr marL="0" marR="0">
                    <a:noFill/>
                  </a:tcPr>
                </a:tc>
                <a:tc>
                  <a:txBody>
                    <a:bodyPr/>
                    <a:lstStyle/>
                    <a:p>
                      <a:pPr algn="ctr"/>
                      <a:endParaRPr lang="en-US" sz="1600" dirty="0">
                        <a:solidFill>
                          <a:srgbClr val="000000"/>
                        </a:solidFill>
                        <a:latin typeface="Arial Narrow" pitchFamily="34" charset="0"/>
                      </a:endParaRPr>
                    </a:p>
                  </a:txBody>
                  <a:tcPr marL="0" marR="0">
                    <a:noFill/>
                  </a:tcPr>
                </a:tc>
                <a:tc>
                  <a:txBody>
                    <a:bodyPr/>
                    <a:lstStyle/>
                    <a:p>
                      <a:pPr algn="ctr"/>
                      <a:endParaRPr lang="en-US" sz="1600" dirty="0">
                        <a:solidFill>
                          <a:srgbClr val="000000"/>
                        </a:solidFill>
                        <a:latin typeface="Arial Narrow" pitchFamily="34" charset="0"/>
                      </a:endParaRPr>
                    </a:p>
                  </a:txBody>
                  <a:tcPr marL="0" marR="0">
                    <a:noFill/>
                  </a:tcPr>
                </a:tc>
                <a:tc>
                  <a:txBody>
                    <a:bodyPr/>
                    <a:lstStyle/>
                    <a:p>
                      <a:pPr algn="ctr"/>
                      <a:endParaRPr lang="en-US" sz="1600" dirty="0">
                        <a:solidFill>
                          <a:srgbClr val="000000"/>
                        </a:solidFill>
                        <a:latin typeface="Arial Narrow" pitchFamily="34" charset="0"/>
                      </a:endParaRPr>
                    </a:p>
                  </a:txBody>
                  <a:tcPr marL="0" marR="0">
                    <a:noFill/>
                  </a:tcPr>
                </a:tc>
                <a:tc>
                  <a:txBody>
                    <a:bodyPr/>
                    <a:lstStyle/>
                    <a:p>
                      <a:pPr algn="ctr"/>
                      <a:endParaRPr lang="en-US" sz="1600" dirty="0">
                        <a:solidFill>
                          <a:srgbClr val="000000"/>
                        </a:solidFill>
                        <a:latin typeface="Arial Narrow" pitchFamily="34" charset="0"/>
                      </a:endParaRPr>
                    </a:p>
                  </a:txBody>
                  <a:tcPr marL="0" marR="0">
                    <a:noFill/>
                  </a:tcPr>
                </a:tc>
                <a:tc>
                  <a:txBody>
                    <a:bodyPr/>
                    <a:lstStyle/>
                    <a:p>
                      <a:pPr algn="ctr"/>
                      <a:r>
                        <a:rPr lang="en-US" sz="1600" dirty="0">
                          <a:solidFill>
                            <a:srgbClr val="000000"/>
                          </a:solidFill>
                          <a:latin typeface="Arial Narrow" pitchFamily="34" charset="0"/>
                        </a:rPr>
                        <a:t>0</a:t>
                      </a:r>
                    </a:p>
                  </a:txBody>
                  <a:tcPr marL="0" marR="0">
                    <a:noFill/>
                  </a:tcPr>
                </a:tc>
                <a:extLst>
                  <a:ext uri="{0D108BD9-81ED-4DB2-BD59-A6C34878D82A}">
                    <a16:rowId xmlns:a16="http://schemas.microsoft.com/office/drawing/2014/main" val="10000"/>
                  </a:ext>
                </a:extLst>
              </a:tr>
            </a:tbl>
          </a:graphicData>
        </a:graphic>
      </p:graphicFrame>
      <p:sp>
        <p:nvSpPr>
          <p:cNvPr id="8" name="Isosceles Triangle 15"/>
          <p:cNvSpPr/>
          <p:nvPr/>
        </p:nvSpPr>
        <p:spPr bwMode="auto">
          <a:xfrm rot="5400000">
            <a:off x="2533650" y="2261582"/>
            <a:ext cx="190500" cy="228600"/>
          </a:xfrm>
          <a:prstGeom prst="triangl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a:ln>
                <a:noFill/>
              </a:ln>
              <a:solidFill>
                <a:schemeClr val="dk1"/>
              </a:solidFill>
              <a:effectLst/>
              <a:latin typeface="+mn-lt"/>
            </a:endParaRPr>
          </a:p>
        </p:txBody>
      </p:sp>
      <p:sp>
        <p:nvSpPr>
          <p:cNvPr id="9" name="TextBox 21"/>
          <p:cNvSpPr txBox="1"/>
          <p:nvPr/>
        </p:nvSpPr>
        <p:spPr>
          <a:xfrm>
            <a:off x="3864021" y="1076777"/>
            <a:ext cx="653962" cy="369332"/>
          </a:xfrm>
          <a:prstGeom prst="rect">
            <a:avLst/>
          </a:prstGeom>
          <a:noFill/>
        </p:spPr>
        <p:txBody>
          <a:bodyPr wrap="none" rtlCol="0" anchor="b" anchorCtr="0">
            <a:spAutoFit/>
          </a:bodyPr>
          <a:lstStyle/>
          <a:p>
            <a:pPr algn="ctr">
              <a:spcBef>
                <a:spcPts val="0"/>
              </a:spcBef>
            </a:pPr>
            <a:r>
              <a:rPr lang="en-US" sz="1800" b="0" dirty="0">
                <a:effectLst/>
                <a:latin typeface="+mn-lt"/>
                <a:cs typeface="Calibri" pitchFamily="34" charset="0"/>
              </a:rPr>
              <a:t>TA0R</a:t>
            </a:r>
          </a:p>
        </p:txBody>
      </p:sp>
      <p:sp>
        <p:nvSpPr>
          <p:cNvPr id="10" name="TextBox 22"/>
          <p:cNvSpPr txBox="1"/>
          <p:nvPr/>
        </p:nvSpPr>
        <p:spPr>
          <a:xfrm>
            <a:off x="6705600" y="1543245"/>
            <a:ext cx="1938608" cy="984885"/>
          </a:xfrm>
          <a:prstGeom prst="rect">
            <a:avLst/>
          </a:prstGeom>
          <a:noFill/>
        </p:spPr>
        <p:txBody>
          <a:bodyPr wrap="none" rtlCol="0" anchor="ctr" anchorCtr="0">
            <a:spAutoFit/>
          </a:bodyPr>
          <a:lstStyle/>
          <a:p>
            <a:pPr>
              <a:spcBef>
                <a:spcPts val="0"/>
              </a:spcBef>
              <a:buClr>
                <a:schemeClr val="tx2"/>
              </a:buClr>
              <a:buSzPct val="75000"/>
            </a:pPr>
            <a:r>
              <a:rPr lang="en-US" sz="2000" dirty="0">
                <a:effectLst/>
                <a:latin typeface="+mn-lt"/>
                <a:cs typeface="Calibri" pitchFamily="34" charset="0"/>
              </a:rPr>
              <a:t>Counter</a:t>
            </a:r>
            <a:br>
              <a:rPr lang="en-US" sz="2000" dirty="0">
                <a:effectLst/>
                <a:latin typeface="+mn-lt"/>
                <a:cs typeface="Calibri" pitchFamily="34" charset="0"/>
              </a:rPr>
            </a:br>
            <a:r>
              <a:rPr lang="en-US" sz="2000" dirty="0">
                <a:effectLst/>
                <a:latin typeface="+mn-lt"/>
                <a:cs typeface="Calibri" pitchFamily="34" charset="0"/>
              </a:rPr>
              <a:t>overflow action</a:t>
            </a:r>
          </a:p>
          <a:p>
            <a:pPr marL="176213" indent="-176213">
              <a:spcBef>
                <a:spcPts val="0"/>
              </a:spcBef>
              <a:buClr>
                <a:schemeClr val="tx1"/>
              </a:buClr>
              <a:buSzPct val="75000"/>
              <a:buFont typeface="Wingdings"/>
              <a:buChar char=""/>
            </a:pPr>
            <a:r>
              <a:rPr lang="en-US" sz="1800" b="0" dirty="0">
                <a:solidFill>
                  <a:schemeClr val="dk1"/>
                </a:solidFill>
                <a:effectLst/>
                <a:latin typeface="+mn-lt"/>
                <a:cs typeface="Calibri" pitchFamily="34" charset="0"/>
              </a:rPr>
              <a:t>Interrupt (TAIFG)</a:t>
            </a:r>
          </a:p>
        </p:txBody>
      </p:sp>
      <p:cxnSp>
        <p:nvCxnSpPr>
          <p:cNvPr id="11" name="Straight Arrow Connector 23"/>
          <p:cNvCxnSpPr>
            <a:stCxn id="6" idx="3"/>
            <a:endCxn id="10" idx="1"/>
          </p:cNvCxnSpPr>
          <p:nvPr/>
        </p:nvCxnSpPr>
        <p:spPr bwMode="auto">
          <a:xfrm>
            <a:off x="5867400" y="2035687"/>
            <a:ext cx="838200" cy="1"/>
          </a:xfrm>
          <a:prstGeom prst="straightConnector1">
            <a:avLst/>
          </a:prstGeom>
          <a:solidFill>
            <a:schemeClr val="accent1"/>
          </a:solidFill>
          <a:ln w="76200" cap="flat" cmpd="sng" algn="ctr">
            <a:solidFill>
              <a:schemeClr val="tx1"/>
            </a:solidFill>
            <a:prstDash val="solid"/>
            <a:round/>
            <a:headEnd type="none" w="sm" len="sm"/>
            <a:tailEnd type="arrow"/>
          </a:ln>
          <a:effectLst/>
        </p:spPr>
      </p:cxnSp>
      <p:sp>
        <p:nvSpPr>
          <p:cNvPr id="14" name="TextBox 25"/>
          <p:cNvSpPr txBox="1"/>
          <p:nvPr/>
        </p:nvSpPr>
        <p:spPr>
          <a:xfrm>
            <a:off x="179512" y="5446965"/>
            <a:ext cx="8762783" cy="646331"/>
          </a:xfrm>
          <a:prstGeom prst="rect">
            <a:avLst/>
          </a:prstGeom>
          <a:solidFill>
            <a:schemeClr val="bg1"/>
          </a:solidFill>
        </p:spPr>
        <p:txBody>
          <a:bodyPr wrap="none" rtlCol="0" anchor="t" anchorCtr="0">
            <a:spAutoFit/>
          </a:bodyPr>
          <a:lstStyle/>
          <a:p>
            <a:pPr marL="176213" indent="-176213">
              <a:spcBef>
                <a:spcPts val="0"/>
              </a:spcBef>
              <a:buClr>
                <a:schemeClr val="tx1"/>
              </a:buClr>
              <a:buSzPct val="75000"/>
              <a:buFont typeface="Wingdings"/>
              <a:buChar char=""/>
            </a:pPr>
            <a:r>
              <a:rPr lang="en-US" sz="1800" b="0" dirty="0">
                <a:effectLst/>
                <a:latin typeface="+mn-lt"/>
                <a:cs typeface="Calibri" pitchFamily="34" charset="0"/>
              </a:rPr>
              <a:t>Capture time (i.e. count value) when capture input signal occurs</a:t>
            </a:r>
          </a:p>
          <a:p>
            <a:pPr marL="176213" indent="-176213">
              <a:spcBef>
                <a:spcPts val="0"/>
              </a:spcBef>
              <a:buClr>
                <a:schemeClr val="tx1"/>
              </a:buClr>
              <a:buSzPct val="75000"/>
              <a:buFont typeface="Wingdings"/>
              <a:buChar char=""/>
            </a:pPr>
            <a:r>
              <a:rPr lang="en-US" sz="1800" b="0" dirty="0">
                <a:effectLst/>
                <a:latin typeface="+mn-lt"/>
                <a:cs typeface="Calibri" pitchFamily="34" charset="0"/>
              </a:rPr>
              <a:t>When capture is triggered, count value is placed in TA0CCRx and an interrupt is generated</a:t>
            </a:r>
          </a:p>
        </p:txBody>
      </p:sp>
      <p:sp>
        <p:nvSpPr>
          <p:cNvPr id="15" name="Isosceles Triangle 26"/>
          <p:cNvSpPr/>
          <p:nvPr/>
        </p:nvSpPr>
        <p:spPr bwMode="auto">
          <a:xfrm rot="5400000">
            <a:off x="2533650" y="4649286"/>
            <a:ext cx="190500" cy="228600"/>
          </a:xfrm>
          <a:prstGeom prst="triangle">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a:ln>
                <a:noFill/>
              </a:ln>
              <a:solidFill>
                <a:schemeClr val="dk1"/>
              </a:solidFill>
              <a:effectLst/>
              <a:latin typeface="+mn-lt"/>
            </a:endParaRPr>
          </a:p>
        </p:txBody>
      </p:sp>
      <p:grpSp>
        <p:nvGrpSpPr>
          <p:cNvPr id="16" name="Group 2"/>
          <p:cNvGrpSpPr/>
          <p:nvPr/>
        </p:nvGrpSpPr>
        <p:grpSpPr>
          <a:xfrm>
            <a:off x="257843" y="4148033"/>
            <a:ext cx="2256757" cy="1231106"/>
            <a:chOff x="257843" y="4148033"/>
            <a:chExt cx="2256757" cy="1231106"/>
          </a:xfrm>
        </p:grpSpPr>
        <p:sp>
          <p:nvSpPr>
            <p:cNvPr id="17" name="TextBox 27"/>
            <p:cNvSpPr txBox="1"/>
            <p:nvPr/>
          </p:nvSpPr>
          <p:spPr>
            <a:xfrm>
              <a:off x="257843" y="4148033"/>
              <a:ext cx="1621213" cy="1231106"/>
            </a:xfrm>
            <a:prstGeom prst="rect">
              <a:avLst/>
            </a:prstGeom>
            <a:noFill/>
          </p:spPr>
          <p:txBody>
            <a:bodyPr wrap="none" rtlCol="0" anchor="ctr" anchorCtr="0">
              <a:spAutoFit/>
            </a:bodyPr>
            <a:lstStyle/>
            <a:p>
              <a:pPr>
                <a:spcBef>
                  <a:spcPts val="0"/>
                </a:spcBef>
                <a:buClr>
                  <a:schemeClr val="tx2"/>
                </a:buClr>
                <a:buSzPct val="75000"/>
              </a:pPr>
              <a:r>
                <a:rPr lang="en-US" sz="2000" dirty="0">
                  <a:solidFill>
                    <a:srgbClr val="008000"/>
                  </a:solidFill>
                  <a:effectLst/>
                  <a:latin typeface="+mn-lt"/>
                  <a:cs typeface="Calibri" pitchFamily="34" charset="0"/>
                </a:rPr>
                <a:t>Capture input</a:t>
              </a:r>
            </a:p>
            <a:p>
              <a:pPr marL="176213" indent="-176213">
                <a:spcBef>
                  <a:spcPts val="0"/>
                </a:spcBef>
                <a:buClr>
                  <a:schemeClr val="tx1"/>
                </a:buClr>
                <a:buSzPct val="75000"/>
                <a:buFont typeface="Wingdings"/>
                <a:buChar char=""/>
              </a:pPr>
              <a:r>
                <a:rPr lang="en-US" sz="1800" b="0" dirty="0">
                  <a:solidFill>
                    <a:schemeClr val="dk1"/>
                  </a:solidFill>
                  <a:effectLst/>
                  <a:latin typeface="+mn-lt"/>
                  <a:cs typeface="Calibri" pitchFamily="34" charset="0"/>
                </a:rPr>
                <a:t>CCInA</a:t>
              </a:r>
            </a:p>
            <a:p>
              <a:pPr marL="176213" indent="-176213">
                <a:spcBef>
                  <a:spcPts val="0"/>
                </a:spcBef>
                <a:buClr>
                  <a:schemeClr val="tx1"/>
                </a:buClr>
                <a:buSzPct val="75000"/>
                <a:buFont typeface="Wingdings"/>
                <a:buChar char=""/>
              </a:pPr>
              <a:r>
                <a:rPr lang="en-US" sz="1800" b="0" dirty="0">
                  <a:solidFill>
                    <a:schemeClr val="dk1"/>
                  </a:solidFill>
                  <a:effectLst/>
                  <a:latin typeface="+mn-lt"/>
                  <a:cs typeface="Calibri" pitchFamily="34" charset="0"/>
                </a:rPr>
                <a:t>CCInB</a:t>
              </a:r>
            </a:p>
            <a:p>
              <a:pPr marL="176213" indent="-176213">
                <a:spcBef>
                  <a:spcPts val="0"/>
                </a:spcBef>
                <a:buClr>
                  <a:schemeClr val="tx1"/>
                </a:buClr>
                <a:buSzPct val="75000"/>
                <a:buFont typeface="Wingdings"/>
                <a:buChar char=""/>
              </a:pPr>
              <a:r>
                <a:rPr lang="en-US" sz="1800" b="0" dirty="0">
                  <a:solidFill>
                    <a:schemeClr val="dk1"/>
                  </a:solidFill>
                  <a:effectLst/>
                  <a:latin typeface="+mn-lt"/>
                  <a:cs typeface="Calibri" pitchFamily="34" charset="0"/>
                </a:rPr>
                <a:t>Software</a:t>
              </a:r>
            </a:p>
          </p:txBody>
        </p:sp>
        <p:cxnSp>
          <p:nvCxnSpPr>
            <p:cNvPr id="18" name="Straight Arrow Connector 28"/>
            <p:cNvCxnSpPr>
              <a:stCxn id="17" idx="3"/>
              <a:endCxn id="15" idx="3"/>
            </p:cNvCxnSpPr>
            <p:nvPr/>
          </p:nvCxnSpPr>
          <p:spPr bwMode="auto">
            <a:xfrm>
              <a:off x="1883866" y="4763586"/>
              <a:ext cx="630734" cy="0"/>
            </a:xfrm>
            <a:prstGeom prst="straightConnector1">
              <a:avLst/>
            </a:prstGeom>
            <a:solidFill>
              <a:schemeClr val="accent1"/>
            </a:solidFill>
            <a:ln w="25400" cap="flat" cmpd="sng" algn="ctr">
              <a:solidFill>
                <a:schemeClr val="tx1"/>
              </a:solidFill>
              <a:prstDash val="solid"/>
              <a:round/>
              <a:headEnd type="none" w="sm" len="sm"/>
              <a:tailEnd type="arrow"/>
            </a:ln>
            <a:effectLst/>
          </p:spPr>
        </p:cxnSp>
      </p:grpSp>
      <p:grpSp>
        <p:nvGrpSpPr>
          <p:cNvPr id="19" name="Group 5"/>
          <p:cNvGrpSpPr/>
          <p:nvPr/>
        </p:nvGrpSpPr>
        <p:grpSpPr>
          <a:xfrm>
            <a:off x="5867400" y="3961615"/>
            <a:ext cx="2920308" cy="1231106"/>
            <a:chOff x="5867400" y="3961615"/>
            <a:chExt cx="2920308" cy="1231106"/>
          </a:xfrm>
        </p:grpSpPr>
        <p:sp>
          <p:nvSpPr>
            <p:cNvPr id="20" name="TextBox 29"/>
            <p:cNvSpPr txBox="1"/>
            <p:nvPr/>
          </p:nvSpPr>
          <p:spPr>
            <a:xfrm>
              <a:off x="6705600" y="3961615"/>
              <a:ext cx="2082108" cy="1231106"/>
            </a:xfrm>
            <a:prstGeom prst="rect">
              <a:avLst/>
            </a:prstGeom>
            <a:noFill/>
          </p:spPr>
          <p:txBody>
            <a:bodyPr wrap="none" rtlCol="0" anchor="ctr" anchorCtr="0">
              <a:spAutoFit/>
            </a:bodyPr>
            <a:lstStyle/>
            <a:p>
              <a:pPr>
                <a:spcBef>
                  <a:spcPts val="0"/>
                </a:spcBef>
                <a:buClr>
                  <a:schemeClr val="tx2"/>
                </a:buClr>
                <a:buSzPct val="75000"/>
              </a:pPr>
              <a:r>
                <a:rPr lang="en-US" sz="2000" dirty="0">
                  <a:solidFill>
                    <a:srgbClr val="008000"/>
                  </a:solidFill>
                  <a:effectLst/>
                  <a:latin typeface="+mn-lt"/>
                  <a:cs typeface="Calibri" pitchFamily="34" charset="0"/>
                </a:rPr>
                <a:t>Capture actions</a:t>
              </a:r>
            </a:p>
            <a:p>
              <a:pPr marL="176213" indent="-176213">
                <a:spcBef>
                  <a:spcPts val="0"/>
                </a:spcBef>
                <a:buClr>
                  <a:srgbClr val="008000"/>
                </a:buClr>
                <a:buSzPct val="75000"/>
                <a:buFont typeface="Wingdings"/>
                <a:buChar char=""/>
              </a:pPr>
              <a:r>
                <a:rPr lang="en-US" sz="1800" b="0" dirty="0">
                  <a:solidFill>
                    <a:schemeClr val="dk1"/>
                  </a:solidFill>
                  <a:effectLst/>
                  <a:latin typeface="+mn-lt"/>
                  <a:cs typeface="Calibri" pitchFamily="34" charset="0"/>
                </a:rPr>
                <a:t>Interrupt (</a:t>
              </a:r>
              <a:r>
                <a:rPr lang="en-US" sz="1800" b="0" dirty="0" err="1">
                  <a:solidFill>
                    <a:schemeClr val="dk1"/>
                  </a:solidFill>
                  <a:effectLst/>
                  <a:latin typeface="+mn-lt"/>
                  <a:cs typeface="Calibri" pitchFamily="34" charset="0"/>
                </a:rPr>
                <a:t>CCIFGx</a:t>
              </a:r>
              <a:r>
                <a:rPr lang="en-US" sz="1800" b="0" dirty="0">
                  <a:solidFill>
                    <a:schemeClr val="dk1"/>
                  </a:solidFill>
                  <a:effectLst/>
                  <a:latin typeface="+mn-lt"/>
                  <a:cs typeface="Calibri" pitchFamily="34" charset="0"/>
                </a:rPr>
                <a:t>)</a:t>
              </a:r>
            </a:p>
            <a:p>
              <a:pPr marL="176213" indent="-176213">
                <a:spcBef>
                  <a:spcPts val="0"/>
                </a:spcBef>
                <a:buClr>
                  <a:srgbClr val="008000"/>
                </a:buClr>
                <a:buSzPct val="75000"/>
                <a:buFont typeface="Wingdings"/>
                <a:buChar char=""/>
              </a:pPr>
              <a:r>
                <a:rPr lang="en-US" sz="1800" b="0" dirty="0">
                  <a:solidFill>
                    <a:schemeClr val="dk1"/>
                  </a:solidFill>
                  <a:effectLst/>
                  <a:latin typeface="+mn-lt"/>
                  <a:cs typeface="Calibri" pitchFamily="34" charset="0"/>
                </a:rPr>
                <a:t>Signal peripheral</a:t>
              </a:r>
            </a:p>
            <a:p>
              <a:pPr marL="176213" indent="-176213">
                <a:spcBef>
                  <a:spcPts val="0"/>
                </a:spcBef>
                <a:buClr>
                  <a:srgbClr val="008000"/>
                </a:buClr>
                <a:buSzPct val="75000"/>
                <a:buFont typeface="Wingdings"/>
                <a:buChar char=""/>
              </a:pPr>
              <a:r>
                <a:rPr lang="en-US" sz="1800" b="0" dirty="0">
                  <a:solidFill>
                    <a:schemeClr val="dk1"/>
                  </a:solidFill>
                  <a:effectLst/>
                  <a:latin typeface="+mn-lt"/>
                  <a:cs typeface="Calibri" pitchFamily="34" charset="0"/>
                </a:rPr>
                <a:t>Modify pin (TAx.n)</a:t>
              </a:r>
            </a:p>
          </p:txBody>
        </p:sp>
        <p:cxnSp>
          <p:nvCxnSpPr>
            <p:cNvPr id="21" name="Straight Arrow Connector 31"/>
            <p:cNvCxnSpPr>
              <a:stCxn id="5" idx="3"/>
              <a:endCxn id="20" idx="1"/>
            </p:cNvCxnSpPr>
            <p:nvPr/>
          </p:nvCxnSpPr>
          <p:spPr bwMode="auto">
            <a:xfrm>
              <a:off x="5867400" y="4577168"/>
              <a:ext cx="838200" cy="0"/>
            </a:xfrm>
            <a:prstGeom prst="straightConnector1">
              <a:avLst/>
            </a:prstGeom>
            <a:solidFill>
              <a:schemeClr val="accent1"/>
            </a:solidFill>
            <a:ln w="76200" cap="flat" cmpd="sng" algn="ctr">
              <a:solidFill>
                <a:schemeClr val="tx1"/>
              </a:solidFill>
              <a:prstDash val="solid"/>
              <a:round/>
              <a:headEnd type="none" w="sm" len="sm"/>
              <a:tailEnd type="arrow"/>
            </a:ln>
            <a:effectLst/>
          </p:spPr>
        </p:cxnSp>
      </p:grpSp>
      <p:sp>
        <p:nvSpPr>
          <p:cNvPr id="22" name="TextBox 34"/>
          <p:cNvSpPr txBox="1"/>
          <p:nvPr/>
        </p:nvSpPr>
        <p:spPr>
          <a:xfrm>
            <a:off x="611141" y="1844824"/>
            <a:ext cx="2063322" cy="954107"/>
          </a:xfrm>
          <a:prstGeom prst="rect">
            <a:avLst/>
          </a:prstGeom>
          <a:noFill/>
        </p:spPr>
        <p:txBody>
          <a:bodyPr wrap="none" rtlCol="0" anchor="ctr" anchorCtr="0">
            <a:spAutoFit/>
          </a:bodyPr>
          <a:lstStyle/>
          <a:p>
            <a:pPr>
              <a:spcBef>
                <a:spcPts val="0"/>
              </a:spcBef>
              <a:buClr>
                <a:schemeClr val="tx2"/>
              </a:buClr>
              <a:buSzPct val="75000"/>
            </a:pPr>
            <a:r>
              <a:rPr lang="en-US" sz="2000" dirty="0">
                <a:effectLst/>
                <a:latin typeface="+mn-lt"/>
                <a:cs typeface="Calibri" pitchFamily="34" charset="0"/>
              </a:rPr>
              <a:t>Clock input</a:t>
            </a:r>
          </a:p>
          <a:p>
            <a:pPr marL="176213" indent="-176213">
              <a:spcBef>
                <a:spcPts val="0"/>
              </a:spcBef>
              <a:buClr>
                <a:schemeClr val="tx1"/>
              </a:buClr>
              <a:buSzPct val="75000"/>
              <a:buFont typeface="Wingdings"/>
              <a:buChar char=""/>
            </a:pPr>
            <a:r>
              <a:rPr lang="en-US" sz="1800" b="0" dirty="0">
                <a:effectLst/>
                <a:latin typeface="+mn-lt"/>
                <a:cs typeface="Calibri" pitchFamily="34" charset="0"/>
              </a:rPr>
              <a:t>Clock</a:t>
            </a:r>
          </a:p>
          <a:p>
            <a:pPr marL="176213" indent="-176213">
              <a:spcBef>
                <a:spcPts val="0"/>
              </a:spcBef>
              <a:buClr>
                <a:schemeClr val="tx1"/>
              </a:buClr>
              <a:buSzPct val="75000"/>
              <a:buFont typeface="Wingdings"/>
              <a:buChar char=""/>
            </a:pPr>
            <a:r>
              <a:rPr lang="en-US" sz="1800" b="0" dirty="0">
                <a:effectLst/>
                <a:latin typeface="+mn-lt"/>
                <a:cs typeface="Calibri" pitchFamily="34" charset="0"/>
              </a:rPr>
              <a:t>GPIO Pin (TA0CLK)</a:t>
            </a:r>
          </a:p>
        </p:txBody>
      </p:sp>
      <p:cxnSp>
        <p:nvCxnSpPr>
          <p:cNvPr id="23" name="Straight Arrow Connector 35"/>
          <p:cNvCxnSpPr/>
          <p:nvPr/>
        </p:nvCxnSpPr>
        <p:spPr bwMode="auto">
          <a:xfrm flipV="1">
            <a:off x="1638349" y="2375882"/>
            <a:ext cx="876251" cy="1"/>
          </a:xfrm>
          <a:prstGeom prst="straightConnector1">
            <a:avLst/>
          </a:prstGeom>
          <a:solidFill>
            <a:schemeClr val="accent1"/>
          </a:solidFill>
          <a:ln w="25400" cap="flat" cmpd="sng" algn="ctr">
            <a:solidFill>
              <a:schemeClr val="tx1"/>
            </a:solidFill>
            <a:prstDash val="solid"/>
            <a:round/>
            <a:headEnd type="none" w="sm" len="sm"/>
            <a:tailEnd type="arrow"/>
          </a:ln>
          <a:effectLst/>
        </p:spPr>
      </p:cxnSp>
      <p:sp>
        <p:nvSpPr>
          <p:cNvPr id="24" name="圓角矩形 23"/>
          <p:cNvSpPr/>
          <p:nvPr/>
        </p:nvSpPr>
        <p:spPr bwMode="auto">
          <a:xfrm>
            <a:off x="611140" y="2780928"/>
            <a:ext cx="2808731" cy="1206574"/>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altLang="zh-TW" dirty="0">
                <a:solidFill>
                  <a:srgbClr val="008000"/>
                </a:solidFill>
                <a:latin typeface="+mn-lt"/>
                <a:cs typeface="Calibri" pitchFamily="34" charset="0"/>
              </a:rPr>
              <a:t>Capture input </a:t>
            </a:r>
            <a:r>
              <a:rPr lang="en-US" altLang="zh-TW" dirty="0">
                <a:latin typeface="+mn-lt"/>
                <a:cs typeface="Calibri" pitchFamily="34" charset="0"/>
              </a:rPr>
              <a:t>signal </a:t>
            </a:r>
            <a:br>
              <a:rPr lang="en-US" altLang="zh-TW" dirty="0">
                <a:latin typeface="+mn-lt"/>
                <a:cs typeface="Calibri" pitchFamily="34" charset="0"/>
              </a:rPr>
            </a:br>
            <a:r>
              <a:rPr lang="en-US" altLang="zh-TW" dirty="0">
                <a:latin typeface="+mn-lt"/>
                <a:cs typeface="Calibri" pitchFamily="34" charset="0"/>
              </a:rPr>
              <a:t>triggers transfer:</a:t>
            </a:r>
            <a:br>
              <a:rPr lang="en-US" altLang="zh-TW" dirty="0">
                <a:solidFill>
                  <a:srgbClr val="008000"/>
                </a:solidFill>
                <a:latin typeface="+mn-lt"/>
                <a:cs typeface="Calibri" pitchFamily="34" charset="0"/>
              </a:rPr>
            </a:br>
            <a:r>
              <a:rPr lang="en-US" altLang="zh-TW" dirty="0">
                <a:solidFill>
                  <a:schemeClr val="tx2"/>
                </a:solidFill>
                <a:latin typeface="+mn-lt"/>
                <a:cs typeface="Calibri" pitchFamily="34" charset="0"/>
              </a:rPr>
              <a:t>Counter</a:t>
            </a:r>
            <a:r>
              <a:rPr lang="en-US" altLang="zh-TW" dirty="0">
                <a:solidFill>
                  <a:srgbClr val="008000"/>
                </a:solidFill>
                <a:latin typeface="+mn-lt"/>
                <a:cs typeface="Calibri" pitchFamily="34" charset="0"/>
              </a:rPr>
              <a:t> </a:t>
            </a:r>
            <a:r>
              <a:rPr lang="en-US" altLang="zh-TW" dirty="0">
                <a:latin typeface="+mn-lt"/>
                <a:cs typeface="Calibri" pitchFamily="34" charset="0"/>
                <a:sym typeface="Symbol"/>
              </a:rPr>
              <a:t></a:t>
            </a:r>
            <a:r>
              <a:rPr lang="en-US" altLang="zh-TW" dirty="0">
                <a:solidFill>
                  <a:srgbClr val="008000"/>
                </a:solidFill>
                <a:latin typeface="+mn-lt"/>
                <a:cs typeface="Calibri" pitchFamily="34" charset="0"/>
              </a:rPr>
              <a:t> Capture</a:t>
            </a:r>
            <a:endParaRPr lang="en-US" altLang="zh-TW" dirty="0">
              <a:latin typeface="+mn-lt"/>
              <a:cs typeface="Calibri"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dirty="0">
              <a:ln>
                <a:noFill/>
              </a:ln>
              <a:solidFill>
                <a:schemeClr val="tx1"/>
              </a:solidFill>
              <a:effectLst/>
              <a:latin typeface="+mn-lt"/>
            </a:endParaRPr>
          </a:p>
        </p:txBody>
      </p:sp>
      <p:cxnSp>
        <p:nvCxnSpPr>
          <p:cNvPr id="26" name="直線單箭頭接點 25"/>
          <p:cNvCxnSpPr/>
          <p:nvPr/>
        </p:nvCxnSpPr>
        <p:spPr bwMode="auto">
          <a:xfrm>
            <a:off x="1638349" y="4011979"/>
            <a:ext cx="1" cy="281117"/>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custDataLst>
      <p:tags r:id="rId1"/>
    </p:custDataLst>
    <p:extLst>
      <p:ext uri="{BB962C8B-B14F-4D97-AF65-F5344CB8AC3E}">
        <p14:creationId xmlns:p14="http://schemas.microsoft.com/office/powerpoint/2010/main" val="1940549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up)">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TA0CCTL (Capture/Compare Control Reg.)</a:t>
            </a:r>
            <a:endParaRPr lang="zh-TW" altLang="en-US" dirty="0"/>
          </a:p>
        </p:txBody>
      </p:sp>
      <p:sp>
        <p:nvSpPr>
          <p:cNvPr id="4" name="投影片編號版面配置區 3"/>
          <p:cNvSpPr>
            <a:spLocks noGrp="1"/>
          </p:cNvSpPr>
          <p:nvPr>
            <p:ph type="sldNum" sz="quarter" idx="11"/>
          </p:nvPr>
        </p:nvSpPr>
        <p:spPr/>
        <p:txBody>
          <a:bodyPr/>
          <a:lstStyle/>
          <a:p>
            <a:fld id="{AD7A0DC7-59DB-4FF4-A98F-253DCA5EE1C1}" type="slidenum">
              <a:rPr lang="zh-TW" altLang="en-US" smtClean="0"/>
              <a:pPr/>
              <a:t>26</a:t>
            </a:fld>
            <a:endParaRPr lang="zh-TW" altLang="zh-TW"/>
          </a:p>
        </p:txBody>
      </p:sp>
      <p:pic>
        <p:nvPicPr>
          <p:cNvPr id="5" name="Picture 2"/>
          <p:cNvPicPr>
            <a:picLocks noChangeAspect="1" noChangeArrowheads="1"/>
          </p:cNvPicPr>
          <p:nvPr/>
        </p:nvPicPr>
        <p:blipFill rotWithShape="1">
          <a:blip r:embed="rId2"/>
          <a:srcRect t="7981" b="65415"/>
          <a:stretch/>
        </p:blipFill>
        <p:spPr bwMode="auto">
          <a:xfrm>
            <a:off x="71438" y="1052737"/>
            <a:ext cx="9037637" cy="1440160"/>
          </a:xfrm>
          <a:prstGeom prst="rect">
            <a:avLst/>
          </a:prstGeom>
          <a:noFill/>
          <a:ln w="9525">
            <a:noFill/>
            <a:miter lim="800000"/>
            <a:headEnd/>
            <a:tailEnd/>
          </a:ln>
        </p:spPr>
      </p:pic>
      <p:pic>
        <p:nvPicPr>
          <p:cNvPr id="6" name="Picture 2"/>
          <p:cNvPicPr>
            <a:picLocks noChangeAspect="1" noChangeArrowheads="1"/>
          </p:cNvPicPr>
          <p:nvPr/>
        </p:nvPicPr>
        <p:blipFill rotWithShape="1">
          <a:blip r:embed="rId3"/>
          <a:srcRect t="29889" b="3564"/>
          <a:stretch/>
        </p:blipFill>
        <p:spPr>
          <a:xfrm>
            <a:off x="3748533" y="2597398"/>
            <a:ext cx="5287963" cy="3527450"/>
          </a:xfrm>
          <a:prstGeom prst="rect">
            <a:avLst/>
          </a:prstGeom>
        </p:spPr>
      </p:pic>
      <p:sp>
        <p:nvSpPr>
          <p:cNvPr id="3" name="文字方塊 2"/>
          <p:cNvSpPr txBox="1"/>
          <p:nvPr/>
        </p:nvSpPr>
        <p:spPr>
          <a:xfrm>
            <a:off x="375195" y="2636912"/>
            <a:ext cx="3188693" cy="3139321"/>
          </a:xfrm>
          <a:prstGeom prst="rect">
            <a:avLst/>
          </a:prstGeom>
          <a:noFill/>
        </p:spPr>
        <p:txBody>
          <a:bodyPr wrap="none" rtlCol="0">
            <a:spAutoFit/>
          </a:bodyPr>
          <a:lstStyle/>
          <a:p>
            <a:pPr marL="0"/>
            <a:r>
              <a:rPr lang="en-US" altLang="zh-TW" sz="1800" dirty="0" err="1">
                <a:latin typeface="+mn-lt"/>
              </a:rPr>
              <a:t>CMx</a:t>
            </a:r>
            <a:r>
              <a:rPr lang="en-US" altLang="zh-TW" sz="1800" dirty="0">
                <a:latin typeface="+mn-lt"/>
              </a:rPr>
              <a:t>: capture mode</a:t>
            </a:r>
          </a:p>
          <a:p>
            <a:pPr marL="0"/>
            <a:r>
              <a:rPr lang="en-US" altLang="zh-TW" sz="1800" dirty="0" err="1">
                <a:latin typeface="+mn-lt"/>
              </a:rPr>
              <a:t>CCISx</a:t>
            </a:r>
            <a:r>
              <a:rPr lang="en-US" altLang="zh-TW" sz="1800" dirty="0">
                <a:latin typeface="+mn-lt"/>
              </a:rPr>
              <a:t>: C/C input select</a:t>
            </a:r>
          </a:p>
          <a:p>
            <a:pPr marL="0"/>
            <a:r>
              <a:rPr lang="en-US" altLang="zh-TW" sz="1800" dirty="0">
                <a:latin typeface="+mn-lt"/>
              </a:rPr>
              <a:t>SCS: synchronize capture source</a:t>
            </a:r>
          </a:p>
          <a:p>
            <a:pPr marL="0"/>
            <a:r>
              <a:rPr lang="en-US" altLang="zh-TW" sz="1800" dirty="0">
                <a:latin typeface="+mn-lt"/>
              </a:rPr>
              <a:t>SCCI: synchronized C/C input </a:t>
            </a:r>
          </a:p>
          <a:p>
            <a:pPr marL="0"/>
            <a:r>
              <a:rPr lang="en-US" altLang="zh-TW" sz="1800" dirty="0">
                <a:latin typeface="+mn-lt"/>
              </a:rPr>
              <a:t>CAP: capture mode</a:t>
            </a:r>
          </a:p>
          <a:p>
            <a:pPr marL="0"/>
            <a:r>
              <a:rPr lang="en-US" altLang="zh-TW" sz="1800" dirty="0" err="1">
                <a:latin typeface="+mn-lt"/>
              </a:rPr>
              <a:t>OUTMODx</a:t>
            </a:r>
            <a:r>
              <a:rPr lang="en-US" altLang="zh-TW" sz="1800" dirty="0">
                <a:latin typeface="+mn-lt"/>
              </a:rPr>
              <a:t>: output mode</a:t>
            </a:r>
          </a:p>
          <a:p>
            <a:pPr marL="0"/>
            <a:r>
              <a:rPr lang="en-US" altLang="zh-TW" sz="1800" dirty="0">
                <a:latin typeface="+mn-lt"/>
              </a:rPr>
              <a:t>CCIE: C/C interrupt enable</a:t>
            </a:r>
          </a:p>
          <a:p>
            <a:pPr marL="0"/>
            <a:r>
              <a:rPr lang="en-US" altLang="zh-TW" sz="1800" dirty="0">
                <a:latin typeface="+mn-lt"/>
              </a:rPr>
              <a:t>CCI: C/C input</a:t>
            </a:r>
          </a:p>
          <a:p>
            <a:pPr marL="0"/>
            <a:r>
              <a:rPr lang="en-US" altLang="zh-TW" sz="1800" dirty="0">
                <a:latin typeface="+mn-lt"/>
              </a:rPr>
              <a:t>OUT: output</a:t>
            </a:r>
          </a:p>
          <a:p>
            <a:pPr marL="0"/>
            <a:r>
              <a:rPr lang="en-US" altLang="zh-TW" sz="1800" dirty="0">
                <a:latin typeface="+mn-lt"/>
              </a:rPr>
              <a:t>COV: capture overflow</a:t>
            </a:r>
          </a:p>
          <a:p>
            <a:pPr marL="0"/>
            <a:r>
              <a:rPr lang="en-US" altLang="zh-TW" sz="1800" dirty="0">
                <a:latin typeface="+mn-lt"/>
              </a:rPr>
              <a:t>CCIFG: C/C interrupt flag</a:t>
            </a:r>
            <a:endParaRPr lang="zh-TW" altLang="en-US" sz="1800" dirty="0">
              <a:latin typeface="+mn-lt"/>
            </a:endParaRPr>
          </a:p>
        </p:txBody>
      </p:sp>
    </p:spTree>
    <p:extLst>
      <p:ext uri="{BB962C8B-B14F-4D97-AF65-F5344CB8AC3E}">
        <p14:creationId xmlns:p14="http://schemas.microsoft.com/office/powerpoint/2010/main" val="886445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TA0CCTL (Capture/Compare Control Reg.)</a:t>
            </a:r>
            <a:endParaRPr lang="zh-TW" altLang="en-US" dirty="0"/>
          </a:p>
        </p:txBody>
      </p:sp>
      <p:sp>
        <p:nvSpPr>
          <p:cNvPr id="4" name="投影片編號版面配置區 3"/>
          <p:cNvSpPr>
            <a:spLocks noGrp="1"/>
          </p:cNvSpPr>
          <p:nvPr>
            <p:ph type="sldNum" sz="quarter" idx="11"/>
          </p:nvPr>
        </p:nvSpPr>
        <p:spPr/>
        <p:txBody>
          <a:bodyPr/>
          <a:lstStyle/>
          <a:p>
            <a:fld id="{AD7A0DC7-59DB-4FF4-A98F-253DCA5EE1C1}" type="slidenum">
              <a:rPr lang="zh-TW" altLang="en-US" smtClean="0"/>
              <a:pPr/>
              <a:t>27</a:t>
            </a:fld>
            <a:endParaRPr lang="zh-TW" altLang="zh-TW"/>
          </a:p>
        </p:txBody>
      </p:sp>
      <p:pic>
        <p:nvPicPr>
          <p:cNvPr id="5" name="Picture 2"/>
          <p:cNvPicPr>
            <a:picLocks noChangeAspect="1" noChangeArrowheads="1"/>
          </p:cNvPicPr>
          <p:nvPr/>
        </p:nvPicPr>
        <p:blipFill rotWithShape="1">
          <a:blip r:embed="rId2"/>
          <a:srcRect t="7981"/>
          <a:stretch/>
        </p:blipFill>
        <p:spPr bwMode="auto">
          <a:xfrm>
            <a:off x="71438" y="1052736"/>
            <a:ext cx="9037637" cy="4981327"/>
          </a:xfrm>
          <a:prstGeom prst="rect">
            <a:avLst/>
          </a:prstGeom>
          <a:noFill/>
          <a:ln w="9525">
            <a:noFill/>
            <a:miter lim="800000"/>
            <a:headEnd/>
            <a:tailEnd/>
          </a:ln>
        </p:spPr>
      </p:pic>
    </p:spTree>
    <p:extLst>
      <p:ext uri="{BB962C8B-B14F-4D97-AF65-F5344CB8AC3E}">
        <p14:creationId xmlns:p14="http://schemas.microsoft.com/office/powerpoint/2010/main" val="36032521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TA0CCTL cont’d</a:t>
            </a:r>
            <a:endParaRPr lang="zh-TW" altLang="en-US" dirty="0"/>
          </a:p>
        </p:txBody>
      </p:sp>
      <p:sp>
        <p:nvSpPr>
          <p:cNvPr id="3" name="投影片編號版面配置區 2"/>
          <p:cNvSpPr>
            <a:spLocks noGrp="1"/>
          </p:cNvSpPr>
          <p:nvPr>
            <p:ph type="sldNum" sz="quarter" idx="11"/>
          </p:nvPr>
        </p:nvSpPr>
        <p:spPr/>
        <p:txBody>
          <a:bodyPr/>
          <a:lstStyle/>
          <a:p>
            <a:fld id="{DDBC2A8D-9A7B-4180-A2C0-64594010D3A4}" type="slidenum">
              <a:rPr lang="zh-TW" altLang="en-US" smtClean="0"/>
              <a:pPr/>
              <a:t>28</a:t>
            </a:fld>
            <a:endParaRPr lang="zh-TW" altLang="zh-TW"/>
          </a:p>
        </p:txBody>
      </p:sp>
      <p:pic>
        <p:nvPicPr>
          <p:cNvPr id="4" name="Picture 2"/>
          <p:cNvPicPr>
            <a:picLocks noChangeAspect="1" noChangeArrowheads="1"/>
          </p:cNvPicPr>
          <p:nvPr/>
        </p:nvPicPr>
        <p:blipFill>
          <a:blip r:embed="rId2"/>
          <a:srcRect/>
          <a:stretch>
            <a:fillRect/>
          </a:stretch>
        </p:blipFill>
        <p:spPr bwMode="auto">
          <a:xfrm>
            <a:off x="1588" y="1052736"/>
            <a:ext cx="9124950" cy="5616575"/>
          </a:xfrm>
          <a:prstGeom prst="rect">
            <a:avLst/>
          </a:prstGeom>
          <a:noFill/>
          <a:ln w="9525">
            <a:noFill/>
            <a:miter lim="800000"/>
            <a:headEnd/>
            <a:tailEnd/>
          </a:ln>
        </p:spPr>
      </p:pic>
      <p:cxnSp>
        <p:nvCxnSpPr>
          <p:cNvPr id="5" name="直線接點 4"/>
          <p:cNvCxnSpPr/>
          <p:nvPr/>
        </p:nvCxnSpPr>
        <p:spPr>
          <a:xfrm>
            <a:off x="2051050" y="3932461"/>
            <a:ext cx="23050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接點 5"/>
          <p:cNvCxnSpPr/>
          <p:nvPr/>
        </p:nvCxnSpPr>
        <p:spPr>
          <a:xfrm>
            <a:off x="2051050" y="1268636"/>
            <a:ext cx="100806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橢圓 6"/>
          <p:cNvSpPr/>
          <p:nvPr/>
        </p:nvSpPr>
        <p:spPr bwMode="auto">
          <a:xfrm>
            <a:off x="0" y="5805264"/>
            <a:ext cx="611560" cy="424086"/>
          </a:xfrm>
          <a:prstGeom prst="ellipse">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Tahoma" panose="020B0604030504040204" pitchFamily="34" charset="0"/>
              <a:ea typeface="標楷體" panose="03000509000000000000" pitchFamily="65" charset="-120"/>
            </a:endParaRPr>
          </a:p>
        </p:txBody>
      </p:sp>
    </p:spTree>
    <p:extLst>
      <p:ext uri="{BB962C8B-B14F-4D97-AF65-F5344CB8AC3E}">
        <p14:creationId xmlns:p14="http://schemas.microsoft.com/office/powerpoint/2010/main" val="2115830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p:cNvSpPr>
            <a:spLocks noGrp="1"/>
          </p:cNvSpPr>
          <p:nvPr>
            <p:ph type="sldNum" sz="quarter" idx="11"/>
          </p:nvPr>
        </p:nvSpPr>
        <p:spPr/>
        <p:txBody>
          <a:bodyPr/>
          <a:lstStyle/>
          <a:p>
            <a:fld id="{F6FEF5ED-4DD8-4306-81C2-CD5430FD7AD4}" type="slidenum">
              <a:rPr lang="zh-TW" altLang="en-US"/>
              <a:pPr/>
              <a:t>2</a:t>
            </a:fld>
            <a:endParaRPr lang="zh-TW" altLang="zh-TW"/>
          </a:p>
        </p:txBody>
      </p:sp>
      <p:sp>
        <p:nvSpPr>
          <p:cNvPr id="906243" name="Rectangle 3"/>
          <p:cNvSpPr>
            <a:spLocks noGrp="1" noChangeArrowheads="1"/>
          </p:cNvSpPr>
          <p:nvPr>
            <p:ph type="title"/>
          </p:nvPr>
        </p:nvSpPr>
        <p:spPr/>
        <p:txBody>
          <a:bodyPr/>
          <a:lstStyle/>
          <a:p>
            <a:r>
              <a:rPr lang="en-US" altLang="zh-TW"/>
              <a:t>Time-based Control</a:t>
            </a:r>
            <a:endParaRPr lang="zh-TW" altLang="en-US"/>
          </a:p>
        </p:txBody>
      </p:sp>
      <p:sp>
        <p:nvSpPr>
          <p:cNvPr id="906244" name="Rectangle 4"/>
          <p:cNvSpPr>
            <a:spLocks noGrp="1" noChangeArrowheads="1"/>
          </p:cNvSpPr>
          <p:nvPr>
            <p:ph type="body" idx="1"/>
          </p:nvPr>
        </p:nvSpPr>
        <p:spPr/>
        <p:txBody>
          <a:bodyPr/>
          <a:lstStyle/>
          <a:p>
            <a:pPr>
              <a:buFontTx/>
              <a:buNone/>
            </a:pPr>
            <a:r>
              <a:rPr lang="en-US" altLang="zh-TW" dirty="0"/>
              <a:t>Many embedded systems are used to control things based on </a:t>
            </a:r>
            <a:r>
              <a:rPr lang="en-US" altLang="zh-TW" u="sng" dirty="0"/>
              <a:t>time</a:t>
            </a:r>
            <a:r>
              <a:rPr lang="en-US" altLang="zh-TW" dirty="0"/>
              <a:t> or that have </a:t>
            </a:r>
            <a:r>
              <a:rPr lang="en-US" altLang="zh-TW" u="sng" dirty="0"/>
              <a:t>time constraints</a:t>
            </a:r>
          </a:p>
          <a:p>
            <a:r>
              <a:rPr lang="en-US" altLang="zh-TW" dirty="0"/>
              <a:t>Traffic light controller</a:t>
            </a:r>
          </a:p>
          <a:p>
            <a:r>
              <a:rPr lang="en-US" altLang="zh-TW" dirty="0"/>
              <a:t>Power meter</a:t>
            </a:r>
          </a:p>
          <a:p>
            <a:r>
              <a:rPr lang="en-US" altLang="zh-TW" dirty="0"/>
              <a:t>Pacemaker (</a:t>
            </a:r>
            <a:r>
              <a:rPr lang="zh-TW" altLang="en-US" dirty="0"/>
              <a:t>心跳節律器</a:t>
            </a:r>
            <a:r>
              <a:rPr lang="en-US" altLang="zh-TW" dirty="0"/>
              <a:t>)</a:t>
            </a:r>
          </a:p>
          <a:p>
            <a:r>
              <a:rPr lang="en-US" altLang="zh-TW" dirty="0"/>
              <a:t>Subway collision avoidance system</a:t>
            </a:r>
          </a:p>
          <a:p>
            <a:r>
              <a:rPr lang="en-US" altLang="zh-TW" dirty="0"/>
              <a:t>Airbag</a:t>
            </a:r>
          </a:p>
          <a:p>
            <a:r>
              <a:rPr lang="en-US" altLang="zh-TW" dirty="0"/>
              <a:t>...</a:t>
            </a:r>
            <a:endParaRPr lang="zh-TW" altLang="en-US" dirty="0"/>
          </a:p>
          <a:p>
            <a:pPr algn="ctr">
              <a:buFontTx/>
              <a:buNone/>
            </a:pPr>
            <a:r>
              <a:rPr lang="en-US" altLang="zh-TW" b="1" dirty="0">
                <a:solidFill>
                  <a:srgbClr val="FF0000"/>
                </a:solidFill>
              </a:rPr>
              <a:t>How to track real (wall clock) time?</a:t>
            </a:r>
          </a:p>
        </p:txBody>
      </p:sp>
    </p:spTree>
    <p:custDataLst>
      <p:tags r:id="rId1"/>
    </p:custDataLst>
    <p:extLst>
      <p:ext uri="{BB962C8B-B14F-4D97-AF65-F5344CB8AC3E}">
        <p14:creationId xmlns:p14="http://schemas.microsoft.com/office/powerpoint/2010/main" val="1968712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906244">
                                            <p:txEl>
                                              <p:pRg st="7" end="7"/>
                                            </p:txEl>
                                          </p:spTgt>
                                        </p:tgtEl>
                                        <p:attrNameLst>
                                          <p:attrName>style.visibility</p:attrName>
                                        </p:attrNameLst>
                                      </p:cBhvr>
                                      <p:to>
                                        <p:strVal val="visible"/>
                                      </p:to>
                                    </p:set>
                                    <p:anim calcmode="discrete" valueType="clr">
                                      <p:cBhvr override="childStyle">
                                        <p:cTn id="7" dur="80"/>
                                        <p:tgtEl>
                                          <p:spTgt spid="906244">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906244">
                                            <p:txEl>
                                              <p:pRg st="7" end="7"/>
                                            </p:txEl>
                                          </p:spTgt>
                                        </p:tgtEl>
                                        <p:attrNameLst>
                                          <p:attrName>fillcolor</p:attrName>
                                        </p:attrNameLst>
                                      </p:cBhvr>
                                      <p:tavLst>
                                        <p:tav tm="0">
                                          <p:val>
                                            <p:clrVal>
                                              <a:schemeClr val="accent2"/>
                                            </p:clrVal>
                                          </p:val>
                                        </p:tav>
                                        <p:tav tm="50000">
                                          <p:val>
                                            <p:clrVal>
                                              <a:schemeClr val="hlink"/>
                                            </p:clrVal>
                                          </p:val>
                                        </p:tav>
                                      </p:tavLst>
                                    </p:anim>
                                    <p:set>
                                      <p:cBhvr>
                                        <p:cTn id="9" dur="80"/>
                                        <p:tgtEl>
                                          <p:spTgt spid="906244">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p:cNvSpPr>
            <a:spLocks noGrp="1"/>
          </p:cNvSpPr>
          <p:nvPr>
            <p:ph type="sldNum" sz="quarter" idx="11"/>
          </p:nvPr>
        </p:nvSpPr>
        <p:spPr/>
        <p:txBody>
          <a:bodyPr/>
          <a:lstStyle/>
          <a:p>
            <a:fld id="{7CC5180E-90DA-43B8-8FFC-2DA67CA976B5}" type="slidenum">
              <a:rPr lang="zh-TW" altLang="en-US"/>
              <a:pPr/>
              <a:t>29</a:t>
            </a:fld>
            <a:endParaRPr lang="zh-TW" altLang="zh-TW"/>
          </a:p>
        </p:txBody>
      </p:sp>
      <p:sp>
        <p:nvSpPr>
          <p:cNvPr id="919554" name="標題 1"/>
          <p:cNvSpPr>
            <a:spLocks noGrp="1"/>
          </p:cNvSpPr>
          <p:nvPr>
            <p:ph type="title"/>
          </p:nvPr>
        </p:nvSpPr>
        <p:spPr/>
        <p:txBody>
          <a:bodyPr/>
          <a:lstStyle/>
          <a:p>
            <a:r>
              <a:rPr lang="en-US" altLang="zh-TW" dirty="0"/>
              <a:t>Sample Code 1 for Timer0_A3</a:t>
            </a:r>
            <a:endParaRPr lang="zh-TW" altLang="en-US" dirty="0"/>
          </a:p>
        </p:txBody>
      </p:sp>
      <p:sp>
        <p:nvSpPr>
          <p:cNvPr id="3" name="內容版面配置區 2"/>
          <p:cNvSpPr>
            <a:spLocks noGrp="1"/>
          </p:cNvSpPr>
          <p:nvPr>
            <p:ph type="body" idx="1"/>
          </p:nvPr>
        </p:nvSpPr>
        <p:spPr/>
        <p:txBody>
          <a:bodyPr/>
          <a:lstStyle/>
          <a:p>
            <a:pPr>
              <a:spcBef>
                <a:spcPts val="300"/>
              </a:spcBef>
            </a:pPr>
            <a:r>
              <a:rPr lang="en-US" altLang="zh-TW" dirty="0"/>
              <a:t>Goal: flash an LED at 1 Hz (on 0.5 sec, off 0.5 sec)</a:t>
            </a:r>
          </a:p>
          <a:p>
            <a:pPr lvl="1">
              <a:spcBef>
                <a:spcPts val="300"/>
              </a:spcBef>
            </a:pPr>
            <a:r>
              <a:rPr lang="en-US" altLang="zh-TW" dirty="0"/>
              <a:t>Need an event to trigger the flashing </a:t>
            </a:r>
            <a:br>
              <a:rPr lang="en-US" altLang="zh-TW" dirty="0"/>
            </a:br>
            <a:r>
              <a:rPr lang="en-US" altLang="zh-TW" dirty="0">
                <a:sym typeface="Wingdings" panose="05000000000000000000" pitchFamily="2" charset="2"/>
              </a:rPr>
              <a:t> counter (TA0R) overflow</a:t>
            </a:r>
            <a:endParaRPr lang="en-US" altLang="zh-TW" dirty="0"/>
          </a:p>
          <a:p>
            <a:pPr lvl="1">
              <a:spcBef>
                <a:spcPts val="300"/>
              </a:spcBef>
            </a:pPr>
            <a:r>
              <a:rPr lang="en-US" altLang="zh-TW" dirty="0"/>
              <a:t>Need a way to detect the event</a:t>
            </a:r>
            <a:br>
              <a:rPr lang="en-US" altLang="zh-TW" dirty="0"/>
            </a:br>
            <a:r>
              <a:rPr lang="en-US" altLang="zh-TW" dirty="0">
                <a:sym typeface="Wingdings" panose="05000000000000000000" pitchFamily="2" charset="2"/>
              </a:rPr>
              <a:t> CPU </a:t>
            </a:r>
            <a:r>
              <a:rPr lang="en-US" altLang="zh-TW" dirty="0"/>
              <a:t>polling</a:t>
            </a:r>
          </a:p>
          <a:p>
            <a:pPr>
              <a:spcBef>
                <a:spcPts val="300"/>
              </a:spcBef>
            </a:pPr>
            <a:r>
              <a:rPr lang="en-US" altLang="zh-TW" dirty="0"/>
              <a:t>How to make TA0R overflow at 1 Hz?</a:t>
            </a:r>
          </a:p>
          <a:p>
            <a:pPr lvl="1">
              <a:spcBef>
                <a:spcPts val="300"/>
              </a:spcBef>
            </a:pPr>
            <a:r>
              <a:rPr lang="en-US" altLang="zh-TW" dirty="0"/>
              <a:t>Use SMCLK clock (discussed later) at 800 KHz</a:t>
            </a:r>
          </a:p>
          <a:p>
            <a:pPr lvl="1">
              <a:spcBef>
                <a:spcPts val="300"/>
              </a:spcBef>
            </a:pPr>
            <a:r>
              <a:rPr lang="en-US" altLang="zh-TW" dirty="0"/>
              <a:t>When TA0R (16 bits) overflows, it has counted 2</a:t>
            </a:r>
            <a:r>
              <a:rPr lang="en-US" altLang="zh-TW" baseline="30000" dirty="0"/>
              <a:t>16</a:t>
            </a:r>
            <a:r>
              <a:rPr lang="en-US" altLang="zh-TW" dirty="0"/>
              <a:t>, equivalent to a period of 2</a:t>
            </a:r>
            <a:r>
              <a:rPr lang="en-US" altLang="zh-TW" baseline="30000" dirty="0"/>
              <a:t>16</a:t>
            </a:r>
            <a:r>
              <a:rPr lang="en-US" altLang="zh-TW" dirty="0"/>
              <a:t>/800KHz ≈ 0.08 sec</a:t>
            </a:r>
          </a:p>
          <a:p>
            <a:pPr lvl="1">
              <a:spcBef>
                <a:spcPts val="300"/>
              </a:spcBef>
            </a:pPr>
            <a:r>
              <a:rPr lang="en-US" altLang="zh-TW" dirty="0"/>
              <a:t>Divide the frequency of the clock by 8 to give a period of about 0.66 sec </a:t>
            </a:r>
            <a:r>
              <a:rPr lang="en-US" altLang="zh-TW" dirty="0">
                <a:sym typeface="Wingdings" panose="05000000000000000000" pitchFamily="2" charset="2"/>
              </a:rPr>
              <a:t></a:t>
            </a:r>
            <a:r>
              <a:rPr lang="en-US" altLang="zh-TW" dirty="0"/>
              <a:t> close enough to 0.5 sec!</a:t>
            </a:r>
          </a:p>
          <a:p>
            <a:pPr lvl="1">
              <a:spcBef>
                <a:spcPts val="300"/>
              </a:spcBef>
            </a:pPr>
            <a:r>
              <a:rPr lang="en-US" altLang="zh-TW" dirty="0"/>
              <a:t>Continuously count up; on overflow return to 0</a:t>
            </a:r>
            <a:endParaRPr lang="zh-TW" altLang="en-US" dirty="0"/>
          </a:p>
        </p:txBody>
      </p:sp>
    </p:spTree>
    <p:custDataLst>
      <p:tags r:id="rId1"/>
    </p:custDataLst>
    <p:extLst>
      <p:ext uri="{BB962C8B-B14F-4D97-AF65-F5344CB8AC3E}">
        <p14:creationId xmlns:p14="http://schemas.microsoft.com/office/powerpoint/2010/main" val="958976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14" dur="8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3">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21"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3">
                                            <p:txEl>
                                              <p:pRg st="2" end="2"/>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28" dur="8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3">
                                            <p:txEl>
                                              <p:pRg st="3" end="3"/>
                                            </p:txEl>
                                          </p:spTgt>
                                        </p:tgtEl>
                                        <p:attrNameLst>
                                          <p:attrName>fill.type</p:attrName>
                                        </p:attrNameLst>
                                      </p:cBhvr>
                                      <p:to>
                                        <p:strVal val="solid"/>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7" presetClass="entr" presetSubtype="0" fill="hold" grpId="0" nodeType="clickEffect">
                                  <p:stCondLst>
                                    <p:cond delay="0"/>
                                  </p:stCondLst>
                                  <p:iterate type="lt">
                                    <p:tmPct val="50000"/>
                                  </p:iterate>
                                  <p:childTnLst>
                                    <p:set>
                                      <p:cBhvr>
                                        <p:cTn id="34" dur="1" fill="hold">
                                          <p:stCondLst>
                                            <p:cond delay="0"/>
                                          </p:stCondLst>
                                        </p:cTn>
                                        <p:tgtEl>
                                          <p:spTgt spid="3">
                                            <p:txEl>
                                              <p:pRg st="4" end="4"/>
                                            </p:txEl>
                                          </p:spTgt>
                                        </p:tgtEl>
                                        <p:attrNameLst>
                                          <p:attrName>style.visibility</p:attrName>
                                        </p:attrNameLst>
                                      </p:cBhvr>
                                      <p:to>
                                        <p:strVal val="visible"/>
                                      </p:to>
                                    </p:set>
                                    <p:anim calcmode="discrete" valueType="clr">
                                      <p:cBhvr override="childStyle">
                                        <p:cTn id="35" dur="80"/>
                                        <p:tgtEl>
                                          <p:spTgt spid="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3">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3">
                                            <p:txEl>
                                              <p:pRg st="4" end="4"/>
                                            </p:txEl>
                                          </p:spTgt>
                                        </p:tgtEl>
                                        <p:attrNameLst>
                                          <p:attrName>fill.type</p:attrName>
                                        </p:attrNameLst>
                                      </p:cBhvr>
                                      <p:to>
                                        <p:strVal val="solid"/>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7" presetClass="entr" presetSubtype="0" fill="hold" grpId="0" nodeType="clickEffect">
                                  <p:stCondLst>
                                    <p:cond delay="0"/>
                                  </p:stCondLst>
                                  <p:iterate type="lt">
                                    <p:tmPct val="50000"/>
                                  </p:iterate>
                                  <p:childTnLst>
                                    <p:set>
                                      <p:cBhvr>
                                        <p:cTn id="41" dur="1" fill="hold">
                                          <p:stCondLst>
                                            <p:cond delay="0"/>
                                          </p:stCondLst>
                                        </p:cTn>
                                        <p:tgtEl>
                                          <p:spTgt spid="3">
                                            <p:txEl>
                                              <p:pRg st="5" end="5"/>
                                            </p:txEl>
                                          </p:spTgt>
                                        </p:tgtEl>
                                        <p:attrNameLst>
                                          <p:attrName>style.visibility</p:attrName>
                                        </p:attrNameLst>
                                      </p:cBhvr>
                                      <p:to>
                                        <p:strVal val="visible"/>
                                      </p:to>
                                    </p:set>
                                    <p:anim calcmode="discrete" valueType="clr">
                                      <p:cBhvr override="childStyle">
                                        <p:cTn id="42" dur="80"/>
                                        <p:tgtEl>
                                          <p:spTgt spid="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3">
                                            <p:txEl>
                                              <p:pRg st="5" end="5"/>
                                            </p:txEl>
                                          </p:spTgt>
                                        </p:tgtEl>
                                        <p:attrNameLst>
                                          <p:attrName>fillcolor</p:attrName>
                                        </p:attrNameLst>
                                      </p:cBhvr>
                                      <p:tavLst>
                                        <p:tav tm="0">
                                          <p:val>
                                            <p:clrVal>
                                              <a:schemeClr val="accent2"/>
                                            </p:clrVal>
                                          </p:val>
                                        </p:tav>
                                        <p:tav tm="50000">
                                          <p:val>
                                            <p:clrVal>
                                              <a:schemeClr val="hlink"/>
                                            </p:clrVal>
                                          </p:val>
                                        </p:tav>
                                      </p:tavLst>
                                    </p:anim>
                                    <p:set>
                                      <p:cBhvr>
                                        <p:cTn id="44" dur="80"/>
                                        <p:tgtEl>
                                          <p:spTgt spid="3">
                                            <p:txEl>
                                              <p:pRg st="5" end="5"/>
                                            </p:txEl>
                                          </p:spTgt>
                                        </p:tgtEl>
                                        <p:attrNameLst>
                                          <p:attrName>fill.type</p:attrName>
                                        </p:attrNameLst>
                                      </p:cBhvr>
                                      <p:to>
                                        <p:strVal val="solid"/>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7" presetClass="entr" presetSubtype="0" fill="hold" grpId="0" nodeType="clickEffect">
                                  <p:stCondLst>
                                    <p:cond delay="0"/>
                                  </p:stCondLst>
                                  <p:iterate type="lt">
                                    <p:tmPct val="50000"/>
                                  </p:iterate>
                                  <p:childTnLst>
                                    <p:set>
                                      <p:cBhvr>
                                        <p:cTn id="48" dur="1" fill="hold">
                                          <p:stCondLst>
                                            <p:cond delay="0"/>
                                          </p:stCondLst>
                                        </p:cTn>
                                        <p:tgtEl>
                                          <p:spTgt spid="3">
                                            <p:txEl>
                                              <p:pRg st="6" end="6"/>
                                            </p:txEl>
                                          </p:spTgt>
                                        </p:tgtEl>
                                        <p:attrNameLst>
                                          <p:attrName>style.visibility</p:attrName>
                                        </p:attrNameLst>
                                      </p:cBhvr>
                                      <p:to>
                                        <p:strVal val="visible"/>
                                      </p:to>
                                    </p:set>
                                    <p:anim calcmode="discrete" valueType="clr">
                                      <p:cBhvr override="childStyle">
                                        <p:cTn id="49" dur="80"/>
                                        <p:tgtEl>
                                          <p:spTgt spid="3">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3">
                                            <p:txEl>
                                              <p:pRg st="6" end="6"/>
                                            </p:txEl>
                                          </p:spTgt>
                                        </p:tgtEl>
                                        <p:attrNameLst>
                                          <p:attrName>fillcolor</p:attrName>
                                        </p:attrNameLst>
                                      </p:cBhvr>
                                      <p:tavLst>
                                        <p:tav tm="0">
                                          <p:val>
                                            <p:clrVal>
                                              <a:schemeClr val="accent2"/>
                                            </p:clrVal>
                                          </p:val>
                                        </p:tav>
                                        <p:tav tm="50000">
                                          <p:val>
                                            <p:clrVal>
                                              <a:schemeClr val="hlink"/>
                                            </p:clrVal>
                                          </p:val>
                                        </p:tav>
                                      </p:tavLst>
                                    </p:anim>
                                    <p:set>
                                      <p:cBhvr>
                                        <p:cTn id="51" dur="80"/>
                                        <p:tgtEl>
                                          <p:spTgt spid="3">
                                            <p:txEl>
                                              <p:pRg st="6" end="6"/>
                                            </p:txEl>
                                          </p:spTgt>
                                        </p:tgtEl>
                                        <p:attrNameLst>
                                          <p:attrName>fill.type</p:attrName>
                                        </p:attrNameLst>
                                      </p:cBhvr>
                                      <p:to>
                                        <p:strVal val="solid"/>
                                      </p:to>
                                    </p:set>
                                  </p:childTnLst>
                                </p:cTn>
                              </p:par>
                            </p:childTnLst>
                          </p:cTn>
                        </p:par>
                        <p:par>
                          <p:cTn id="52" fill="hold">
                            <p:stCondLst>
                              <p:cond delay="3200"/>
                            </p:stCondLst>
                            <p:childTnLst>
                              <p:par>
                                <p:cTn id="53" presetID="27" presetClass="entr" presetSubtype="0" fill="hold" grpId="0" nodeType="afterEffect">
                                  <p:stCondLst>
                                    <p:cond delay="0"/>
                                  </p:stCondLst>
                                  <p:iterate type="lt">
                                    <p:tmPct val="50000"/>
                                  </p:iterate>
                                  <p:childTnLst>
                                    <p:set>
                                      <p:cBhvr>
                                        <p:cTn id="54" dur="1" fill="hold">
                                          <p:stCondLst>
                                            <p:cond delay="0"/>
                                          </p:stCondLst>
                                        </p:cTn>
                                        <p:tgtEl>
                                          <p:spTgt spid="3">
                                            <p:txEl>
                                              <p:pRg st="7" end="7"/>
                                            </p:txEl>
                                          </p:spTgt>
                                        </p:tgtEl>
                                        <p:attrNameLst>
                                          <p:attrName>style.visibility</p:attrName>
                                        </p:attrNameLst>
                                      </p:cBhvr>
                                      <p:to>
                                        <p:strVal val="visible"/>
                                      </p:to>
                                    </p:set>
                                    <p:anim calcmode="discrete" valueType="clr">
                                      <p:cBhvr override="childStyle">
                                        <p:cTn id="55" dur="80"/>
                                        <p:tgtEl>
                                          <p:spTgt spid="3">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6" dur="80"/>
                                        <p:tgtEl>
                                          <p:spTgt spid="3">
                                            <p:txEl>
                                              <p:pRg st="7" end="7"/>
                                            </p:txEl>
                                          </p:spTgt>
                                        </p:tgtEl>
                                        <p:attrNameLst>
                                          <p:attrName>fillcolor</p:attrName>
                                        </p:attrNameLst>
                                      </p:cBhvr>
                                      <p:tavLst>
                                        <p:tav tm="0">
                                          <p:val>
                                            <p:clrVal>
                                              <a:schemeClr val="accent2"/>
                                            </p:clrVal>
                                          </p:val>
                                        </p:tav>
                                        <p:tav tm="50000">
                                          <p:val>
                                            <p:clrVal>
                                              <a:schemeClr val="hlink"/>
                                            </p:clrVal>
                                          </p:val>
                                        </p:tav>
                                      </p:tavLst>
                                    </p:anim>
                                    <p:set>
                                      <p:cBhvr>
                                        <p:cTn id="57" dur="80"/>
                                        <p:tgtEl>
                                          <p:spTgt spid="3">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3"/>
          <p:cNvSpPr>
            <a:spLocks noGrp="1"/>
          </p:cNvSpPr>
          <p:nvPr>
            <p:ph type="sldNum" sz="quarter" idx="11"/>
          </p:nvPr>
        </p:nvSpPr>
        <p:spPr/>
        <p:txBody>
          <a:bodyPr/>
          <a:lstStyle/>
          <a:p>
            <a:fld id="{418C5C89-EDBE-429D-BAD6-730998F2293C}" type="slidenum">
              <a:rPr lang="zh-TW" altLang="en-US"/>
              <a:pPr/>
              <a:t>30</a:t>
            </a:fld>
            <a:endParaRPr lang="zh-TW" altLang="zh-TW"/>
          </a:p>
        </p:txBody>
      </p:sp>
      <p:sp>
        <p:nvSpPr>
          <p:cNvPr id="920579" name="標題 4"/>
          <p:cNvSpPr>
            <a:spLocks noGrp="1"/>
          </p:cNvSpPr>
          <p:nvPr>
            <p:ph type="title"/>
          </p:nvPr>
        </p:nvSpPr>
        <p:spPr/>
        <p:txBody>
          <a:bodyPr/>
          <a:lstStyle/>
          <a:p>
            <a:r>
              <a:rPr lang="en-US" altLang="zh-TW" dirty="0"/>
              <a:t>Sample Code 1 for Timer0_A3</a:t>
            </a:r>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1706392725"/>
              </p:ext>
            </p:extLst>
          </p:nvPr>
        </p:nvGraphicFramePr>
        <p:xfrm>
          <a:off x="395536" y="1294218"/>
          <a:ext cx="8352730" cy="4511046"/>
        </p:xfrm>
        <a:graphic>
          <a:graphicData uri="http://schemas.openxmlformats.org/drawingml/2006/table">
            <a:tbl>
              <a:tblPr/>
              <a:tblGrid>
                <a:gridCol w="8352730">
                  <a:extLst>
                    <a:ext uri="{9D8B030D-6E8A-4147-A177-3AD203B41FA5}">
                      <a16:colId xmlns:a16="http://schemas.microsoft.com/office/drawing/2014/main" val="20000"/>
                    </a:ext>
                  </a:extLst>
                </a:gridCol>
              </a:tblGrid>
              <a:tr h="4176712">
                <a:tc>
                  <a:txBody>
                    <a:bodyPr/>
                    <a:lstStyle/>
                    <a:p>
                      <a:pPr>
                        <a:spcBef>
                          <a:spcPts val="300"/>
                        </a:spcBef>
                      </a:pPr>
                      <a:r>
                        <a:rPr lang="en-US" altLang="zh-TW" sz="2000" b="1" kern="1200" baseline="0" dirty="0">
                          <a:solidFill>
                            <a:schemeClr val="tx1"/>
                          </a:solidFill>
                          <a:latin typeface="Courier New" pitchFamily="49" charset="0"/>
                          <a:ea typeface="+mn-ea"/>
                          <a:cs typeface="Courier New" pitchFamily="49" charset="0"/>
                        </a:rPr>
                        <a:t>#define LED1 BIT0</a:t>
                      </a:r>
                    </a:p>
                    <a:p>
                      <a:pPr>
                        <a:spcBef>
                          <a:spcPts val="300"/>
                        </a:spcBef>
                      </a:pPr>
                      <a:r>
                        <a:rPr lang="en-US" altLang="zh-TW" sz="2000" b="1" kern="1200" baseline="0" dirty="0">
                          <a:solidFill>
                            <a:schemeClr val="tx1"/>
                          </a:solidFill>
                          <a:latin typeface="Courier New" pitchFamily="49" charset="0"/>
                          <a:ea typeface="+mn-ea"/>
                          <a:cs typeface="Courier New" pitchFamily="49" charset="0"/>
                        </a:rPr>
                        <a:t>void main(void) {</a:t>
                      </a:r>
                    </a:p>
                    <a:p>
                      <a:pPr>
                        <a:spcBef>
                          <a:spcPts val="300"/>
                        </a:spcBef>
                      </a:pPr>
                      <a:r>
                        <a:rPr lang="en-US" altLang="zh-TW" sz="2000" b="1" kern="1200" baseline="0" dirty="0">
                          <a:solidFill>
                            <a:schemeClr val="tx1"/>
                          </a:solidFill>
                          <a:latin typeface="Courier New" pitchFamily="49" charset="0"/>
                          <a:ea typeface="+mn-ea"/>
                          <a:cs typeface="Courier New" pitchFamily="49" charset="0"/>
                        </a:rPr>
                        <a:t>  WDTCTL = WDTPW|WDTHOLD; </a:t>
                      </a:r>
                      <a:r>
                        <a:rPr lang="en-US" altLang="zh-TW" sz="2000" b="1" i="1" kern="1200" baseline="0" dirty="0">
                          <a:solidFill>
                            <a:schemeClr val="tx1"/>
                          </a:solidFill>
                          <a:latin typeface="Courier New" pitchFamily="49" charset="0"/>
                          <a:ea typeface="+mn-ea"/>
                          <a:cs typeface="Courier New" pitchFamily="49" charset="0"/>
                        </a:rPr>
                        <a:t>// Stop watchdog timer</a:t>
                      </a:r>
                    </a:p>
                    <a:p>
                      <a:pPr>
                        <a:spcBef>
                          <a:spcPts val="300"/>
                        </a:spcBef>
                      </a:pPr>
                      <a:r>
                        <a:rPr lang="en-US" altLang="zh-TW" sz="2000" b="1" kern="1200" baseline="0" dirty="0">
                          <a:solidFill>
                            <a:schemeClr val="tx1"/>
                          </a:solidFill>
                          <a:latin typeface="Courier New" pitchFamily="49" charset="0"/>
                          <a:ea typeface="+mn-ea"/>
                          <a:cs typeface="Courier New" pitchFamily="49" charset="0"/>
                        </a:rPr>
                        <a:t>  P1OUT |= ~LED1;</a:t>
                      </a:r>
                      <a:endParaRPr lang="en-US" altLang="zh-TW" sz="2000" b="1" i="1" kern="1200" baseline="0" dirty="0">
                        <a:solidFill>
                          <a:schemeClr val="tx1"/>
                        </a:solidFill>
                        <a:latin typeface="Courier New" pitchFamily="49" charset="0"/>
                        <a:ea typeface="+mn-ea"/>
                        <a:cs typeface="Courier New" pitchFamily="49" charset="0"/>
                      </a:endParaRPr>
                    </a:p>
                    <a:p>
                      <a:pPr>
                        <a:spcBef>
                          <a:spcPts val="300"/>
                        </a:spcBef>
                      </a:pPr>
                      <a:r>
                        <a:rPr lang="en-US" altLang="zh-TW" sz="2000" b="1" kern="1200" baseline="0" dirty="0">
                          <a:solidFill>
                            <a:schemeClr val="tx1"/>
                          </a:solidFill>
                          <a:latin typeface="Courier New" pitchFamily="49" charset="0"/>
                          <a:ea typeface="+mn-ea"/>
                          <a:cs typeface="Courier New" pitchFamily="49" charset="0"/>
                        </a:rPr>
                        <a:t>  P1DIR |= LED1;</a:t>
                      </a:r>
                      <a:endParaRPr lang="en-US" altLang="zh-TW" sz="2000" b="1" i="1" kern="1200" baseline="0" dirty="0">
                        <a:solidFill>
                          <a:schemeClr val="tx1"/>
                        </a:solidFill>
                        <a:latin typeface="Courier New" pitchFamily="49" charset="0"/>
                        <a:ea typeface="+mn-ea"/>
                        <a:cs typeface="Courier New" pitchFamily="49" charset="0"/>
                      </a:endParaRPr>
                    </a:p>
                    <a:p>
                      <a:pPr>
                        <a:spcBef>
                          <a:spcPts val="300"/>
                        </a:spcBef>
                      </a:pPr>
                      <a:r>
                        <a:rPr lang="en-US" altLang="zh-TW" sz="2000" b="1" kern="1200" baseline="0" dirty="0">
                          <a:solidFill>
                            <a:schemeClr val="tx1"/>
                          </a:solidFill>
                          <a:latin typeface="Courier New" pitchFamily="49" charset="0"/>
                          <a:ea typeface="+mn-ea"/>
                          <a:cs typeface="Courier New" pitchFamily="49" charset="0"/>
                        </a:rPr>
                        <a:t>  TA0CTL |= </a:t>
                      </a:r>
                      <a:r>
                        <a:rPr lang="en-US" altLang="zh-TW" sz="2000" b="1" kern="1200" baseline="0" dirty="0">
                          <a:solidFill>
                            <a:srgbClr val="FF0000"/>
                          </a:solidFill>
                          <a:latin typeface="Courier New" pitchFamily="49" charset="0"/>
                          <a:ea typeface="+mn-ea"/>
                          <a:cs typeface="Courier New" pitchFamily="49" charset="0"/>
                        </a:rPr>
                        <a:t>MC_2|ID_3|TASSEL_2|TACLR;</a:t>
                      </a:r>
                      <a:r>
                        <a:rPr lang="en-US" altLang="zh-TW" sz="2000" b="1" kern="1200" baseline="0" dirty="0">
                          <a:solidFill>
                            <a:schemeClr val="tx1"/>
                          </a:solidFill>
                          <a:latin typeface="Courier New" pitchFamily="49" charset="0"/>
                          <a:ea typeface="+mn-ea"/>
                          <a:cs typeface="Courier New" pitchFamily="49" charset="0"/>
                        </a:rPr>
                        <a:t> </a:t>
                      </a:r>
                      <a:r>
                        <a:rPr lang="en-US" altLang="zh-TW" sz="2000" b="1" i="1" kern="1200" baseline="0" dirty="0">
                          <a:solidFill>
                            <a:schemeClr val="tx1"/>
                          </a:solidFill>
                          <a:latin typeface="Courier New" pitchFamily="49" charset="0"/>
                          <a:ea typeface="+mn-ea"/>
                          <a:cs typeface="Courier New" pitchFamily="49" charset="0"/>
                        </a:rPr>
                        <a:t>//Setup </a:t>
                      </a:r>
                      <a:r>
                        <a:rPr lang="en-US" altLang="zh-TW" sz="2000" b="1" i="1" kern="1200" baseline="0" dirty="0" err="1">
                          <a:solidFill>
                            <a:schemeClr val="tx1"/>
                          </a:solidFill>
                          <a:latin typeface="Courier New" pitchFamily="49" charset="0"/>
                          <a:ea typeface="+mn-ea"/>
                          <a:cs typeface="Courier New" pitchFamily="49" charset="0"/>
                        </a:rPr>
                        <a:t>Timer_A</a:t>
                      </a:r>
                      <a:endParaRPr lang="en-US" altLang="zh-TW" sz="2000" b="1" i="1" kern="1200" baseline="0" dirty="0">
                        <a:solidFill>
                          <a:schemeClr val="tx1"/>
                        </a:solidFill>
                        <a:latin typeface="Courier New" pitchFamily="49" charset="0"/>
                        <a:ea typeface="+mn-ea"/>
                        <a:cs typeface="Courier New" pitchFamily="49" charset="0"/>
                      </a:endParaRPr>
                    </a:p>
                    <a:p>
                      <a:pPr>
                        <a:spcBef>
                          <a:spcPts val="300"/>
                        </a:spcBef>
                      </a:pPr>
                      <a:r>
                        <a:rPr lang="en-US" altLang="zh-TW" sz="2000" b="1" kern="1200" baseline="0" dirty="0">
                          <a:solidFill>
                            <a:schemeClr val="tx1"/>
                          </a:solidFill>
                          <a:latin typeface="Courier New" pitchFamily="49" charset="0"/>
                          <a:ea typeface="+mn-ea"/>
                          <a:cs typeface="Courier New" pitchFamily="49" charset="0"/>
                        </a:rPr>
                        <a:t>  for (;;) { </a:t>
                      </a:r>
                      <a:r>
                        <a:rPr lang="en-US" altLang="zh-TW" sz="2000" b="1" i="1" kern="1200" baseline="0" dirty="0">
                          <a:solidFill>
                            <a:schemeClr val="tx1"/>
                          </a:solidFill>
                          <a:latin typeface="Courier New" pitchFamily="49" charset="0"/>
                          <a:ea typeface="+mn-ea"/>
                          <a:cs typeface="Courier New" pitchFamily="49" charset="0"/>
                        </a:rPr>
                        <a:t>// Loop forever</a:t>
                      </a:r>
                    </a:p>
                    <a:p>
                      <a:pPr>
                        <a:spcBef>
                          <a:spcPts val="300"/>
                        </a:spcBef>
                      </a:pPr>
                      <a:r>
                        <a:rPr lang="en-US" altLang="zh-TW" sz="2000" b="1" kern="1200" baseline="0" dirty="0">
                          <a:solidFill>
                            <a:schemeClr val="tx1"/>
                          </a:solidFill>
                          <a:latin typeface="Courier New" pitchFamily="49" charset="0"/>
                          <a:ea typeface="+mn-ea"/>
                          <a:cs typeface="Courier New" pitchFamily="49" charset="0"/>
                        </a:rPr>
                        <a:t>    while (</a:t>
                      </a:r>
                      <a:r>
                        <a:rPr lang="en-US" altLang="zh-TW" sz="2000" b="1" kern="1200" baseline="0" dirty="0">
                          <a:solidFill>
                            <a:srgbClr val="FF0000"/>
                          </a:solidFill>
                          <a:latin typeface="Courier New" pitchFamily="49" charset="0"/>
                          <a:ea typeface="+mn-ea"/>
                          <a:cs typeface="Courier New" pitchFamily="49" charset="0"/>
                        </a:rPr>
                        <a:t>TA0CTL_bit.TAIFG</a:t>
                      </a:r>
                      <a:r>
                        <a:rPr lang="en-US" altLang="zh-TW" sz="2000" b="1" kern="1200" baseline="0" dirty="0">
                          <a:solidFill>
                            <a:schemeClr val="tx1"/>
                          </a:solidFill>
                          <a:latin typeface="Courier New" pitchFamily="49" charset="0"/>
                          <a:ea typeface="+mn-ea"/>
                          <a:cs typeface="Courier New" pitchFamily="49" charset="0"/>
                        </a:rPr>
                        <a:t> == 0) { </a:t>
                      </a:r>
                      <a:r>
                        <a:rPr lang="en-US" altLang="zh-TW" sz="2000" b="1" i="1" kern="1200" baseline="0" dirty="0">
                          <a:solidFill>
                            <a:schemeClr val="tx1"/>
                          </a:solidFill>
                          <a:latin typeface="Courier New" pitchFamily="49" charset="0"/>
                          <a:ea typeface="+mn-ea"/>
                          <a:cs typeface="Courier New" pitchFamily="49" charset="0"/>
                        </a:rPr>
                        <a:t>// Wait overflow</a:t>
                      </a:r>
                    </a:p>
                    <a:p>
                      <a:pPr>
                        <a:spcBef>
                          <a:spcPts val="300"/>
                        </a:spcBef>
                      </a:pPr>
                      <a:r>
                        <a:rPr lang="en-US" altLang="zh-TW" sz="2000" b="1" kern="1200" baseline="0" dirty="0">
                          <a:solidFill>
                            <a:schemeClr val="tx1"/>
                          </a:solidFill>
                          <a:latin typeface="Courier New" pitchFamily="49" charset="0"/>
                          <a:ea typeface="+mn-ea"/>
                          <a:cs typeface="Courier New" pitchFamily="49" charset="0"/>
                        </a:rPr>
                        <a:t>    } </a:t>
                      </a:r>
                      <a:r>
                        <a:rPr lang="en-US" altLang="zh-TW" sz="2000" b="1" i="1" kern="1200" baseline="0" dirty="0">
                          <a:solidFill>
                            <a:schemeClr val="tx1"/>
                          </a:solidFill>
                          <a:latin typeface="Courier New" pitchFamily="49" charset="0"/>
                          <a:ea typeface="+mn-ea"/>
                          <a:cs typeface="Courier New" pitchFamily="49" charset="0"/>
                        </a:rPr>
                        <a:t>// CPU polling and doing nothing</a:t>
                      </a:r>
                    </a:p>
                    <a:p>
                      <a:pPr>
                        <a:spcBef>
                          <a:spcPts val="300"/>
                        </a:spcBef>
                      </a:pPr>
                      <a:r>
                        <a:rPr lang="en-US" altLang="zh-TW" sz="2000" b="1" kern="1200" baseline="0" dirty="0">
                          <a:solidFill>
                            <a:schemeClr val="tx1"/>
                          </a:solidFill>
                          <a:latin typeface="Courier New" pitchFamily="49" charset="0"/>
                          <a:ea typeface="+mn-ea"/>
                          <a:cs typeface="Courier New" pitchFamily="49" charset="0"/>
                        </a:rPr>
                        <a:t>    TA0CTL_bit.TAIFG = 0; </a:t>
                      </a:r>
                      <a:r>
                        <a:rPr lang="en-US" altLang="zh-TW" sz="2000" b="1" i="1" kern="1200" baseline="0" dirty="0">
                          <a:solidFill>
                            <a:schemeClr val="tx1"/>
                          </a:solidFill>
                          <a:latin typeface="Courier New" pitchFamily="49" charset="0"/>
                          <a:ea typeface="+mn-ea"/>
                          <a:cs typeface="Courier New" pitchFamily="49" charset="0"/>
                        </a:rPr>
                        <a:t>// Clear overflow flag</a:t>
                      </a:r>
                    </a:p>
                    <a:p>
                      <a:pPr>
                        <a:spcBef>
                          <a:spcPts val="300"/>
                        </a:spcBef>
                      </a:pPr>
                      <a:r>
                        <a:rPr lang="en-US" altLang="zh-TW" sz="2000" b="1" kern="1200" baseline="0" dirty="0">
                          <a:solidFill>
                            <a:schemeClr val="tx1"/>
                          </a:solidFill>
                          <a:latin typeface="Courier New" pitchFamily="49" charset="0"/>
                          <a:ea typeface="+mn-ea"/>
                          <a:cs typeface="Courier New" pitchFamily="49" charset="0"/>
                        </a:rPr>
                        <a:t>    P1OUT ˆ= LED1;       </a:t>
                      </a:r>
                      <a:r>
                        <a:rPr lang="en-US" altLang="zh-TW" sz="2000" b="1" i="1" kern="1200" baseline="0" dirty="0">
                          <a:solidFill>
                            <a:schemeClr val="tx1"/>
                          </a:solidFill>
                          <a:latin typeface="Courier New" pitchFamily="49" charset="0"/>
                          <a:ea typeface="+mn-ea"/>
                          <a:cs typeface="Courier New" pitchFamily="49" charset="0"/>
                        </a:rPr>
                        <a:t>// Toggle LEDs</a:t>
                      </a:r>
                    </a:p>
                    <a:p>
                      <a:pPr>
                        <a:spcBef>
                          <a:spcPts val="300"/>
                        </a:spcBef>
                      </a:pPr>
                      <a:r>
                        <a:rPr lang="en-US" altLang="zh-TW" sz="2000" b="1" kern="1200" baseline="0" dirty="0">
                          <a:solidFill>
                            <a:schemeClr val="tx1"/>
                          </a:solidFill>
                          <a:latin typeface="Courier New" pitchFamily="49" charset="0"/>
                          <a:ea typeface="+mn-ea"/>
                          <a:cs typeface="Courier New" pitchFamily="49" charset="0"/>
                        </a:rPr>
                        <a:t>  } </a:t>
                      </a:r>
                      <a:r>
                        <a:rPr lang="en-US" altLang="zh-TW" sz="2000" b="1" i="1" kern="1200" baseline="0" dirty="0">
                          <a:solidFill>
                            <a:schemeClr val="tx1"/>
                          </a:solidFill>
                          <a:latin typeface="Courier New" pitchFamily="49" charset="0"/>
                          <a:ea typeface="+mn-ea"/>
                          <a:cs typeface="Courier New" pitchFamily="49" charset="0"/>
                        </a:rPr>
                        <a:t>// Back around infinite loop</a:t>
                      </a:r>
                    </a:p>
                    <a:p>
                      <a:pPr>
                        <a:spcBef>
                          <a:spcPts val="300"/>
                        </a:spcBef>
                      </a:pPr>
                      <a:r>
                        <a:rPr lang="en-US" altLang="zh-TW" sz="2000" b="1" kern="1200" baseline="0" dirty="0">
                          <a:solidFill>
                            <a:schemeClr val="tx1"/>
                          </a:solidFill>
                          <a:latin typeface="Courier New" pitchFamily="49" charset="0"/>
                          <a:ea typeface="+mn-ea"/>
                          <a:cs typeface="Courier New" pitchFamily="49" charset="0"/>
                        </a:rPr>
                        <a:t>}</a:t>
                      </a:r>
                      <a:endParaRPr kumimoji="0" lang="en-US" altLang="zh-TW" sz="2400" b="1" i="0" u="none" strike="noStrike" cap="none" normalizeH="0" baseline="0" dirty="0">
                        <a:ln>
                          <a:noFill/>
                        </a:ln>
                        <a:solidFill>
                          <a:srgbClr val="000000"/>
                        </a:solidFill>
                        <a:effectLst/>
                        <a:latin typeface="Courier New" pitchFamily="49" charset="0"/>
                        <a:ea typeface="標楷體" charset="0"/>
                        <a:cs typeface="Courier New" pitchFamily="49"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109779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p:cNvSpPr>
            <a:spLocks noGrp="1"/>
          </p:cNvSpPr>
          <p:nvPr>
            <p:ph type="sldNum" sz="quarter" idx="11"/>
          </p:nvPr>
        </p:nvSpPr>
        <p:spPr/>
        <p:txBody>
          <a:bodyPr/>
          <a:lstStyle/>
          <a:p>
            <a:fld id="{556DCD1A-F2DC-4D3D-BA4C-A5F8432C729E}" type="slidenum">
              <a:rPr lang="zh-TW" altLang="en-US"/>
              <a:pPr/>
              <a:t>31</a:t>
            </a:fld>
            <a:endParaRPr lang="zh-TW" altLang="zh-TW"/>
          </a:p>
        </p:txBody>
      </p:sp>
      <p:sp>
        <p:nvSpPr>
          <p:cNvPr id="922626" name="標題 3"/>
          <p:cNvSpPr>
            <a:spLocks noGrp="1"/>
          </p:cNvSpPr>
          <p:nvPr>
            <p:ph type="title"/>
          </p:nvPr>
        </p:nvSpPr>
        <p:spPr/>
        <p:txBody>
          <a:bodyPr/>
          <a:lstStyle/>
          <a:p>
            <a:r>
              <a:rPr lang="en-US" altLang="zh-TW"/>
              <a:t>Sample Code Settings Explained</a:t>
            </a:r>
            <a:endParaRPr lang="zh-TW" altLang="en-US"/>
          </a:p>
        </p:txBody>
      </p:sp>
      <p:sp>
        <p:nvSpPr>
          <p:cNvPr id="922627" name="內容版面配置區 4"/>
          <p:cNvSpPr>
            <a:spLocks noGrp="1"/>
          </p:cNvSpPr>
          <p:nvPr>
            <p:ph type="body" idx="1"/>
          </p:nvPr>
        </p:nvSpPr>
        <p:spPr/>
        <p:txBody>
          <a:bodyPr/>
          <a:lstStyle/>
          <a:p>
            <a:pPr>
              <a:buFontTx/>
              <a:buNone/>
            </a:pPr>
            <a:r>
              <a:rPr lang="en-US" altLang="zh-TW" dirty="0"/>
              <a:t>The following symbols are defined in header file:</a:t>
            </a:r>
          </a:p>
          <a:p>
            <a:r>
              <a:rPr lang="en-US" altLang="zh-TW" dirty="0"/>
              <a:t>MC_2: set MC of TA0CTL to 10</a:t>
            </a:r>
            <a:r>
              <a:rPr lang="en-US" altLang="zh-TW" baseline="-25000" dirty="0"/>
              <a:t>2</a:t>
            </a:r>
            <a:r>
              <a:rPr lang="en-US" altLang="zh-TW" dirty="0"/>
              <a:t> (continuous mode)</a:t>
            </a:r>
          </a:p>
          <a:p>
            <a:r>
              <a:rPr lang="en-US" altLang="zh-TW" dirty="0"/>
              <a:t>ID_3: set ID of TA0CTL to 11</a:t>
            </a:r>
            <a:r>
              <a:rPr lang="en-US" altLang="zh-TW" baseline="-25000" dirty="0"/>
              <a:t>2</a:t>
            </a:r>
            <a:r>
              <a:rPr lang="en-US" altLang="zh-TW" dirty="0"/>
              <a:t> (divide freq. by 8)</a:t>
            </a:r>
          </a:p>
          <a:p>
            <a:r>
              <a:rPr lang="en-US" altLang="zh-TW" dirty="0"/>
              <a:t>TASSEL_2: set TASSEL to 10 (use SMCLK)</a:t>
            </a:r>
          </a:p>
          <a:p>
            <a:r>
              <a:rPr lang="en-US" altLang="zh-TW" dirty="0"/>
              <a:t>TACLR: clear the counter, the divider, and the direction of the count</a:t>
            </a:r>
            <a:endParaRPr lang="zh-TW" altLang="en-US" dirty="0"/>
          </a:p>
        </p:txBody>
      </p:sp>
      <p:grpSp>
        <p:nvGrpSpPr>
          <p:cNvPr id="6" name="群組 17"/>
          <p:cNvGrpSpPr>
            <a:grpSpLocks/>
          </p:cNvGrpSpPr>
          <p:nvPr/>
        </p:nvGrpSpPr>
        <p:grpSpPr bwMode="auto">
          <a:xfrm>
            <a:off x="611560" y="4077072"/>
            <a:ext cx="8210724" cy="1911226"/>
            <a:chOff x="395536" y="1589038"/>
            <a:chExt cx="8390144" cy="2127994"/>
          </a:xfrm>
        </p:grpSpPr>
        <p:pic>
          <p:nvPicPr>
            <p:cNvPr id="7" name="Picture 3"/>
            <p:cNvPicPr>
              <a:picLocks noChangeAspect="1" noChangeArrowheads="1"/>
            </p:cNvPicPr>
            <p:nvPr/>
          </p:nvPicPr>
          <p:blipFill>
            <a:blip r:embed="rId2"/>
            <a:srcRect/>
            <a:stretch>
              <a:fillRect/>
            </a:stretch>
          </p:blipFill>
          <p:spPr bwMode="auto">
            <a:xfrm>
              <a:off x="395536" y="1589038"/>
              <a:ext cx="8390144" cy="2127994"/>
            </a:xfrm>
            <a:prstGeom prst="rect">
              <a:avLst/>
            </a:prstGeom>
            <a:noFill/>
            <a:ln w="9525">
              <a:noFill/>
              <a:miter lim="800000"/>
              <a:headEnd/>
              <a:tailEnd/>
            </a:ln>
          </p:spPr>
        </p:pic>
        <p:sp>
          <p:nvSpPr>
            <p:cNvPr id="8" name="矩形 7"/>
            <p:cNvSpPr/>
            <p:nvPr/>
          </p:nvSpPr>
          <p:spPr>
            <a:xfrm>
              <a:off x="3707142" y="2348128"/>
              <a:ext cx="2592452" cy="6495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grpSp>
      <p:sp>
        <p:nvSpPr>
          <p:cNvPr id="9" name="文字方塊 8"/>
          <p:cNvSpPr txBox="1"/>
          <p:nvPr/>
        </p:nvSpPr>
        <p:spPr>
          <a:xfrm>
            <a:off x="4859181" y="4993431"/>
            <a:ext cx="523348" cy="307777"/>
          </a:xfrm>
          <a:prstGeom prst="rect">
            <a:avLst/>
          </a:prstGeom>
          <a:solidFill>
            <a:schemeClr val="bg1"/>
          </a:solidFill>
        </p:spPr>
        <p:txBody>
          <a:bodyPr wrap="none" lIns="0" tIns="0" rIns="0" bIns="0" rtlCol="0" anchor="ctr" anchorCtr="1">
            <a:spAutoFit/>
          </a:bodyPr>
          <a:lstStyle/>
          <a:p>
            <a:pPr marL="0"/>
            <a:r>
              <a:rPr lang="en-US" altLang="zh-TW" sz="2000" dirty="0">
                <a:latin typeface="+mn-lt"/>
              </a:rPr>
              <a:t>TA0R</a:t>
            </a:r>
            <a:endParaRPr lang="zh-TW" altLang="en-US" sz="2000" dirty="0">
              <a:latin typeface="+mn-lt"/>
            </a:endParaRPr>
          </a:p>
        </p:txBody>
      </p:sp>
    </p:spTree>
    <p:extLst>
      <p:ext uri="{BB962C8B-B14F-4D97-AF65-F5344CB8AC3E}">
        <p14:creationId xmlns:p14="http://schemas.microsoft.com/office/powerpoint/2010/main" val="16905088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4"/>
          <p:cNvSpPr>
            <a:spLocks noGrp="1"/>
          </p:cNvSpPr>
          <p:nvPr>
            <p:ph type="sldNum" sz="quarter" idx="11"/>
          </p:nvPr>
        </p:nvSpPr>
        <p:spPr/>
        <p:txBody>
          <a:bodyPr/>
          <a:lstStyle/>
          <a:p>
            <a:fld id="{F8FF449D-499F-4AB1-BEB2-53B6AFCBF59E}" type="slidenum">
              <a:rPr lang="zh-TW" altLang="en-US"/>
              <a:pPr/>
              <a:t>32</a:t>
            </a:fld>
            <a:endParaRPr lang="zh-TW" altLang="zh-TW"/>
          </a:p>
        </p:txBody>
      </p:sp>
      <p:sp>
        <p:nvSpPr>
          <p:cNvPr id="923650" name="標題 1"/>
          <p:cNvSpPr>
            <a:spLocks noGrp="1"/>
          </p:cNvSpPr>
          <p:nvPr>
            <p:ph type="title"/>
          </p:nvPr>
        </p:nvSpPr>
        <p:spPr/>
        <p:txBody>
          <a:bodyPr/>
          <a:lstStyle/>
          <a:p>
            <a:r>
              <a:rPr lang="en-US" altLang="zh-TW" dirty="0"/>
              <a:t>Sample Code 2 for Timer0_A3</a:t>
            </a:r>
            <a:endParaRPr lang="zh-TW" altLang="en-US" dirty="0"/>
          </a:p>
        </p:txBody>
      </p:sp>
      <p:sp>
        <p:nvSpPr>
          <p:cNvPr id="923651" name="內容版面配置區 2"/>
          <p:cNvSpPr>
            <a:spLocks noGrp="1"/>
          </p:cNvSpPr>
          <p:nvPr>
            <p:ph type="body" idx="1"/>
          </p:nvPr>
        </p:nvSpPr>
        <p:spPr/>
        <p:txBody>
          <a:bodyPr/>
          <a:lstStyle/>
          <a:p>
            <a:r>
              <a:rPr lang="en-US" altLang="zh-TW" dirty="0"/>
              <a:t>Can have more accurate time if we can control the amount to count</a:t>
            </a:r>
          </a:p>
          <a:p>
            <a:pPr lvl="1"/>
            <a:r>
              <a:rPr lang="en-US" altLang="zh-TW" dirty="0"/>
              <a:t>With SMCLK (800KHz) divided down to 100 KHz, we need 50,000 counts for a delay of 0.5 sec </a:t>
            </a:r>
            <a:br>
              <a:rPr lang="en-US" altLang="zh-TW" dirty="0"/>
            </a:br>
            <a:r>
              <a:rPr lang="en-US" altLang="zh-TW" dirty="0">
                <a:sym typeface="Wingdings" panose="05000000000000000000" pitchFamily="2" charset="2"/>
              </a:rPr>
              <a:t> put 50,000 in </a:t>
            </a:r>
            <a:r>
              <a:rPr lang="en-US" altLang="zh-TW" dirty="0"/>
              <a:t>TA0CCR0 ?</a:t>
            </a:r>
          </a:p>
          <a:p>
            <a:pPr lvl="1"/>
            <a:r>
              <a:rPr lang="en-US" altLang="zh-TW" dirty="0"/>
              <a:t>Since TA0R starts from 0 and counts up to the value in TA0CCR0, after which it returns to 0 and sets TAIFG</a:t>
            </a:r>
            <a:br>
              <a:rPr lang="en-US" altLang="zh-TW" dirty="0"/>
            </a:br>
            <a:r>
              <a:rPr lang="en-US" altLang="zh-TW" dirty="0">
                <a:sym typeface="Wingdings" panose="05000000000000000000" pitchFamily="2" charset="2"/>
              </a:rPr>
              <a:t> </a:t>
            </a:r>
            <a:r>
              <a:rPr lang="en-US" altLang="zh-TW" dirty="0"/>
              <a:t>the period is TA0CCR0+1 counts!</a:t>
            </a:r>
          </a:p>
          <a:p>
            <a:pPr lvl="1"/>
            <a:r>
              <a:rPr lang="en-US" altLang="zh-TW" dirty="0"/>
              <a:t>So we actually</a:t>
            </a:r>
            <a:r>
              <a:rPr lang="en-US" altLang="zh-TW" dirty="0">
                <a:sym typeface="Wingdings" panose="05000000000000000000" pitchFamily="2" charset="2"/>
              </a:rPr>
              <a:t> store </a:t>
            </a:r>
            <a:r>
              <a:rPr lang="en-US" altLang="zh-TW" dirty="0"/>
              <a:t>49,999 in TA0CCR0 to get a delay of 0.5 sec using SMCLK</a:t>
            </a:r>
            <a:endParaRPr lang="zh-TW" altLang="en-US" dirty="0"/>
          </a:p>
        </p:txBody>
      </p:sp>
      <p:pic>
        <p:nvPicPr>
          <p:cNvPr id="92365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 y="5292725"/>
            <a:ext cx="88011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17325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Sample Code 2 for Timer0_A3</a:t>
            </a:r>
            <a:endParaRPr lang="zh-TW" altLang="en-US" dirty="0"/>
          </a:p>
        </p:txBody>
      </p:sp>
      <p:sp>
        <p:nvSpPr>
          <p:cNvPr id="4" name="內容版面配置區 3"/>
          <p:cNvSpPr>
            <a:spLocks noGrp="1"/>
          </p:cNvSpPr>
          <p:nvPr>
            <p:ph idx="1"/>
          </p:nvPr>
        </p:nvSpPr>
        <p:spPr/>
        <p:txBody>
          <a:bodyPr/>
          <a:lstStyle/>
          <a:p>
            <a:r>
              <a:rPr lang="en-US" altLang="zh-TW" dirty="0">
                <a:latin typeface="Calibri" pitchFamily="34" charset="0"/>
              </a:rPr>
              <a:t> Flash red LED at 1 Hz using SMCLK at 800 KHz</a:t>
            </a:r>
          </a:p>
        </p:txBody>
      </p:sp>
      <p:sp>
        <p:nvSpPr>
          <p:cNvPr id="3" name="投影片編號版面配置區 2"/>
          <p:cNvSpPr>
            <a:spLocks noGrp="1"/>
          </p:cNvSpPr>
          <p:nvPr>
            <p:ph type="sldNum" sz="quarter" idx="11"/>
          </p:nvPr>
        </p:nvSpPr>
        <p:spPr/>
        <p:txBody>
          <a:bodyPr/>
          <a:lstStyle/>
          <a:p>
            <a:fld id="{DDBC2A8D-9A7B-4180-A2C0-64594010D3A4}" type="slidenum">
              <a:rPr lang="zh-TW" altLang="en-US" smtClean="0"/>
              <a:pPr/>
              <a:t>33</a:t>
            </a:fld>
            <a:endParaRPr lang="zh-TW" altLang="zh-TW"/>
          </a:p>
        </p:txBody>
      </p:sp>
      <p:graphicFrame>
        <p:nvGraphicFramePr>
          <p:cNvPr id="5" name="表格 4"/>
          <p:cNvGraphicFramePr>
            <a:graphicFrameLocks noGrp="1"/>
          </p:cNvGraphicFramePr>
          <p:nvPr>
            <p:extLst>
              <p:ext uri="{D42A27DB-BD31-4B8C-83A1-F6EECF244321}">
                <p14:modId xmlns:p14="http://schemas.microsoft.com/office/powerpoint/2010/main" val="1996695351"/>
              </p:ext>
            </p:extLst>
          </p:nvPr>
        </p:nvGraphicFramePr>
        <p:xfrm>
          <a:off x="406400" y="1556792"/>
          <a:ext cx="8486080" cy="4392613"/>
        </p:xfrm>
        <a:graphic>
          <a:graphicData uri="http://schemas.openxmlformats.org/drawingml/2006/table">
            <a:tbl>
              <a:tblPr/>
              <a:tblGrid>
                <a:gridCol w="8486080">
                  <a:extLst>
                    <a:ext uri="{9D8B030D-6E8A-4147-A177-3AD203B41FA5}">
                      <a16:colId xmlns:a16="http://schemas.microsoft.com/office/drawing/2014/main" val="20000"/>
                    </a:ext>
                  </a:extLst>
                </a:gridCol>
              </a:tblGrid>
              <a:tr h="43926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#include &lt;msp430.h&gt;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#define LED1 BIT0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void main (void)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  WDTCTL = WDTPW|WDTHOLD; // Stop watchdog timer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  P1OUT |= ~LED1;       P1DIR = LED1;</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  </a:t>
                      </a:r>
                      <a:r>
                        <a:rPr kumimoji="0" lang="en-US" altLang="zh-TW" sz="2000" b="1" i="0" u="none" strike="noStrike" cap="none" normalizeH="0" baseline="0" dirty="0">
                          <a:ln>
                            <a:noFill/>
                          </a:ln>
                          <a:solidFill>
                            <a:srgbClr val="FF0000"/>
                          </a:solidFill>
                          <a:effectLst/>
                          <a:latin typeface="Courier New" pitchFamily="49" charset="0"/>
                          <a:ea typeface="新細明體" charset="-120"/>
                          <a:cs typeface="Courier New" pitchFamily="49" charset="0"/>
                        </a:rPr>
                        <a:t>TA0CCR0 |= 49999;</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a:ln>
                            <a:noFill/>
                          </a:ln>
                          <a:solidFill>
                            <a:srgbClr val="FF0000"/>
                          </a:solidFill>
                          <a:effectLst/>
                          <a:latin typeface="Courier New" pitchFamily="49" charset="0"/>
                          <a:ea typeface="新細明體" charset="-120"/>
                          <a:cs typeface="Courier New" pitchFamily="49" charset="0"/>
                        </a:rPr>
                        <a:t>  TA0CTL |= MC_1|ID_3|TASSEL_2|TACLR;</a:t>
                      </a: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 //Setup Timer0_A</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  //up mode, divide </a:t>
                      </a:r>
                      <a:r>
                        <a:rPr kumimoji="0" lang="en-US" altLang="zh-TW" sz="2000" b="1" i="0" u="none" strike="noStrike" cap="none" normalizeH="0" baseline="0" dirty="0" err="1">
                          <a:ln>
                            <a:noFill/>
                          </a:ln>
                          <a:solidFill>
                            <a:schemeClr val="tx1"/>
                          </a:solidFill>
                          <a:effectLst/>
                          <a:latin typeface="Courier New" pitchFamily="49" charset="0"/>
                          <a:ea typeface="新細明體" charset="-120"/>
                          <a:cs typeface="Courier New" pitchFamily="49" charset="0"/>
                        </a:rPr>
                        <a:t>clk</a:t>
                      </a: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 by 8, use SMCLK, </a:t>
                      </a:r>
                      <a:r>
                        <a:rPr kumimoji="0" lang="en-US" altLang="zh-TW" sz="2000" b="1" i="0" u="none" strike="noStrike" cap="none" normalizeH="0" baseline="0" dirty="0" err="1">
                          <a:ln>
                            <a:noFill/>
                          </a:ln>
                          <a:solidFill>
                            <a:schemeClr val="tx1"/>
                          </a:solidFill>
                          <a:effectLst/>
                          <a:latin typeface="Courier New" pitchFamily="49" charset="0"/>
                          <a:ea typeface="新細明體" charset="-120"/>
                          <a:cs typeface="Courier New" pitchFamily="49" charset="0"/>
                        </a:rPr>
                        <a:t>clr</a:t>
                      </a: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 timer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  for (;;) { // Loop forever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    while (!(</a:t>
                      </a:r>
                      <a:r>
                        <a:rPr kumimoji="0" lang="en-US" altLang="zh-TW" sz="2000" b="1" i="0" u="none" strike="noStrike" cap="none" normalizeH="0" baseline="0" dirty="0">
                          <a:ln>
                            <a:noFill/>
                          </a:ln>
                          <a:solidFill>
                            <a:srgbClr val="FF0000"/>
                          </a:solidFill>
                          <a:effectLst/>
                          <a:latin typeface="Courier New" pitchFamily="49" charset="0"/>
                          <a:ea typeface="新細明體" charset="-120"/>
                          <a:cs typeface="Courier New" pitchFamily="49" charset="0"/>
                        </a:rPr>
                        <a:t>TA0CTL &amp; TAIFG</a:t>
                      </a: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 {) // Wait for time up</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    TA0CTL &amp;= ~TAIFG;  // Clear overflow flag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    P1OUT ^= LED1;     // Toggle LEDs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  } // Back around infinite loop</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454116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p:cNvSpPr>
            <a:spLocks noGrp="1"/>
          </p:cNvSpPr>
          <p:nvPr>
            <p:ph type="sldNum" sz="quarter" idx="11"/>
          </p:nvPr>
        </p:nvSpPr>
        <p:spPr/>
        <p:txBody>
          <a:bodyPr/>
          <a:lstStyle/>
          <a:p>
            <a:fld id="{B4BCFA1E-415D-47EF-845E-387977407714}" type="slidenum">
              <a:rPr lang="zh-TW" altLang="en-US"/>
              <a:pPr/>
              <a:t>34</a:t>
            </a:fld>
            <a:endParaRPr lang="zh-TW" altLang="zh-TW"/>
          </a:p>
        </p:txBody>
      </p:sp>
      <p:sp>
        <p:nvSpPr>
          <p:cNvPr id="924674" name="標題 1"/>
          <p:cNvSpPr>
            <a:spLocks noGrp="1"/>
          </p:cNvSpPr>
          <p:nvPr>
            <p:ph type="title"/>
          </p:nvPr>
        </p:nvSpPr>
        <p:spPr/>
        <p:txBody>
          <a:bodyPr/>
          <a:lstStyle/>
          <a:p>
            <a:r>
              <a:rPr lang="en-US" altLang="zh-TW" dirty="0"/>
              <a:t>Summary</a:t>
            </a:r>
            <a:endParaRPr lang="zh-TW" altLang="en-US" dirty="0"/>
          </a:p>
        </p:txBody>
      </p:sp>
      <p:sp>
        <p:nvSpPr>
          <p:cNvPr id="924675" name="內容版面配置區 2"/>
          <p:cNvSpPr>
            <a:spLocks noGrp="1"/>
          </p:cNvSpPr>
          <p:nvPr>
            <p:ph type="body" idx="1"/>
          </p:nvPr>
        </p:nvSpPr>
        <p:spPr/>
        <p:txBody>
          <a:bodyPr/>
          <a:lstStyle/>
          <a:p>
            <a:r>
              <a:rPr lang="en-US" altLang="zh-TW" dirty="0"/>
              <a:t>Basic concepts of timers</a:t>
            </a:r>
          </a:p>
          <a:p>
            <a:pPr lvl="1"/>
            <a:r>
              <a:rPr lang="en-US" altLang="zh-TW" dirty="0"/>
              <a:t>A counter driven by a clock</a:t>
            </a:r>
          </a:p>
          <a:p>
            <a:r>
              <a:rPr lang="en-US" altLang="zh-TW" dirty="0"/>
              <a:t>MSP430 timers</a:t>
            </a:r>
          </a:p>
          <a:p>
            <a:pPr lvl="1"/>
            <a:r>
              <a:rPr lang="en-US" altLang="zh-TW" dirty="0"/>
              <a:t>Timer block: TA0R and TA0CTL, up/</a:t>
            </a:r>
            <a:r>
              <a:rPr lang="en-US" altLang="zh-TW" dirty="0" err="1"/>
              <a:t>continueous</a:t>
            </a:r>
            <a:r>
              <a:rPr lang="en-US" altLang="zh-TW" dirty="0"/>
              <a:t> mode</a:t>
            </a:r>
          </a:p>
          <a:p>
            <a:pPr lvl="1"/>
            <a:r>
              <a:rPr lang="en-US" altLang="zh-TW" dirty="0"/>
              <a:t>Capture/compare block: TA0CCR0 and TA0CCTL0</a:t>
            </a:r>
          </a:p>
        </p:txBody>
      </p:sp>
    </p:spTree>
    <p:extLst>
      <p:ext uri="{BB962C8B-B14F-4D97-AF65-F5344CB8AC3E}">
        <p14:creationId xmlns:p14="http://schemas.microsoft.com/office/powerpoint/2010/main" val="18165690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p:cNvSpPr>
            <a:spLocks noGrp="1"/>
          </p:cNvSpPr>
          <p:nvPr>
            <p:ph type="sldNum" sz="quarter" idx="11"/>
          </p:nvPr>
        </p:nvSpPr>
        <p:spPr/>
        <p:txBody>
          <a:bodyPr/>
          <a:lstStyle/>
          <a:p>
            <a:fld id="{B4BCFA1E-415D-47EF-845E-387977407714}" type="slidenum">
              <a:rPr lang="zh-TW" altLang="en-US"/>
              <a:pPr/>
              <a:t>35</a:t>
            </a:fld>
            <a:endParaRPr lang="zh-TW" altLang="zh-TW"/>
          </a:p>
        </p:txBody>
      </p:sp>
      <p:sp>
        <p:nvSpPr>
          <p:cNvPr id="924674" name="標題 1"/>
          <p:cNvSpPr>
            <a:spLocks noGrp="1"/>
          </p:cNvSpPr>
          <p:nvPr>
            <p:ph type="title"/>
          </p:nvPr>
        </p:nvSpPr>
        <p:spPr/>
        <p:txBody>
          <a:bodyPr/>
          <a:lstStyle/>
          <a:p>
            <a:r>
              <a:rPr lang="en-US" altLang="zh-TW"/>
              <a:t>Outline</a:t>
            </a:r>
            <a:endParaRPr lang="zh-TW" altLang="en-US"/>
          </a:p>
        </p:txBody>
      </p:sp>
      <p:sp>
        <p:nvSpPr>
          <p:cNvPr id="924675" name="內容版面配置區 2"/>
          <p:cNvSpPr>
            <a:spLocks noGrp="1"/>
          </p:cNvSpPr>
          <p:nvPr>
            <p:ph type="body" idx="1"/>
          </p:nvPr>
        </p:nvSpPr>
        <p:spPr/>
        <p:txBody>
          <a:bodyPr/>
          <a:lstStyle/>
          <a:p>
            <a:r>
              <a:rPr lang="en-US" altLang="zh-TW"/>
              <a:t>Basic concepts of timers</a:t>
            </a:r>
          </a:p>
          <a:p>
            <a:r>
              <a:rPr lang="en-US" altLang="zh-TW"/>
              <a:t>MSP430 timers</a:t>
            </a:r>
          </a:p>
          <a:p>
            <a:r>
              <a:rPr lang="en-US" altLang="zh-TW"/>
              <a:t>An example of using MSP430 Timer_A</a:t>
            </a:r>
          </a:p>
          <a:p>
            <a:r>
              <a:rPr lang="en-US" altLang="zh-TW">
                <a:solidFill>
                  <a:srgbClr val="FF0000"/>
                </a:solidFill>
              </a:rPr>
              <a:t>Clocks in MSP430</a:t>
            </a:r>
            <a:endParaRPr lang="zh-TW" altLang="en-US">
              <a:solidFill>
                <a:srgbClr val="FF0000"/>
              </a:solidFill>
            </a:endParaRPr>
          </a:p>
        </p:txBody>
      </p:sp>
    </p:spTree>
    <p:extLst>
      <p:ext uri="{BB962C8B-B14F-4D97-AF65-F5344CB8AC3E}">
        <p14:creationId xmlns:p14="http://schemas.microsoft.com/office/powerpoint/2010/main" val="758647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p:cNvSpPr>
            <a:spLocks noGrp="1"/>
          </p:cNvSpPr>
          <p:nvPr>
            <p:ph type="sldNum" sz="quarter" idx="11"/>
          </p:nvPr>
        </p:nvSpPr>
        <p:spPr/>
        <p:txBody>
          <a:bodyPr/>
          <a:lstStyle/>
          <a:p>
            <a:fld id="{161D6950-954B-4C78-8D35-45E0ED212A67}" type="slidenum">
              <a:rPr lang="zh-TW" altLang="en-US"/>
              <a:pPr/>
              <a:t>36</a:t>
            </a:fld>
            <a:endParaRPr lang="zh-TW" altLang="zh-TW"/>
          </a:p>
        </p:txBody>
      </p:sp>
      <p:sp>
        <p:nvSpPr>
          <p:cNvPr id="925699" name="標題 1"/>
          <p:cNvSpPr>
            <a:spLocks noGrp="1"/>
          </p:cNvSpPr>
          <p:nvPr>
            <p:ph type="title"/>
          </p:nvPr>
        </p:nvSpPr>
        <p:spPr/>
        <p:txBody>
          <a:bodyPr/>
          <a:lstStyle/>
          <a:p>
            <a:r>
              <a:rPr lang="en-US" altLang="zh-TW"/>
              <a:t>Theoretically, One Clock Is Enough</a:t>
            </a:r>
            <a:endParaRPr lang="zh-TW" altLang="en-US"/>
          </a:p>
        </p:txBody>
      </p:sp>
      <p:sp>
        <p:nvSpPr>
          <p:cNvPr id="925700" name="內容版面配置區 2"/>
          <p:cNvSpPr>
            <a:spLocks noGrp="1"/>
          </p:cNvSpPr>
          <p:nvPr>
            <p:ph type="body" idx="1"/>
          </p:nvPr>
        </p:nvSpPr>
        <p:spPr/>
        <p:txBody>
          <a:bodyPr/>
          <a:lstStyle/>
          <a:p>
            <a:r>
              <a:rPr lang="en-US" altLang="zh-TW" dirty="0"/>
              <a:t>A </a:t>
            </a:r>
            <a:r>
              <a:rPr lang="en-US" altLang="zh-TW" i="1" dirty="0"/>
              <a:t>clock</a:t>
            </a:r>
            <a:r>
              <a:rPr lang="en-US" altLang="zh-TW" dirty="0"/>
              <a:t> is a series of square wave signals whose edges trigger hardware </a:t>
            </a:r>
          </a:p>
          <a:p>
            <a:endParaRPr lang="en-US" altLang="zh-TW" dirty="0"/>
          </a:p>
          <a:p>
            <a:endParaRPr lang="en-US" altLang="zh-TW" dirty="0"/>
          </a:p>
          <a:p>
            <a:r>
              <a:rPr lang="en-US" altLang="zh-TW" dirty="0"/>
              <a:t>A </a:t>
            </a:r>
            <a:r>
              <a:rPr lang="en-US" altLang="zh-TW" i="1" dirty="0"/>
              <a:t>clock source</a:t>
            </a:r>
            <a:r>
              <a:rPr lang="en-US" altLang="zh-TW" dirty="0"/>
              <a:t>, e.g. crystal</a:t>
            </a:r>
            <a:r>
              <a:rPr lang="zh-TW" altLang="en-US" dirty="0"/>
              <a:t> </a:t>
            </a:r>
            <a:r>
              <a:rPr lang="en-US" altLang="zh-TW" dirty="0"/>
              <a:t>or RC circuit, to generate the clock to drive CPU, memory, and I/O peripherals</a:t>
            </a:r>
          </a:p>
          <a:p>
            <a:pPr lvl="1"/>
            <a:r>
              <a:rPr lang="en-US" altLang="zh-TW" dirty="0"/>
              <a:t>May be divided down by a factor of 2, 4, 8, or 16 for the main bus and rest of circuit board</a:t>
            </a:r>
          </a:p>
          <a:p>
            <a:r>
              <a:rPr lang="en-US" altLang="zh-TW" dirty="0"/>
              <a:t>But, systems have conflicting requirements</a:t>
            </a:r>
          </a:p>
          <a:p>
            <a:pPr lvl="1"/>
            <a:r>
              <a:rPr lang="en-US" altLang="zh-TW" dirty="0"/>
              <a:t>Low power, fast start/stop, accuracy, ...</a:t>
            </a:r>
          </a:p>
        </p:txBody>
      </p:sp>
      <p:grpSp>
        <p:nvGrpSpPr>
          <p:cNvPr id="7" name="群組 6"/>
          <p:cNvGrpSpPr/>
          <p:nvPr/>
        </p:nvGrpSpPr>
        <p:grpSpPr>
          <a:xfrm>
            <a:off x="3997299" y="2121221"/>
            <a:ext cx="3166989" cy="515691"/>
            <a:chOff x="738602" y="4929533"/>
            <a:chExt cx="4488040" cy="287533"/>
          </a:xfrm>
        </p:grpSpPr>
        <p:grpSp>
          <p:nvGrpSpPr>
            <p:cNvPr id="9" name="Group 9"/>
            <p:cNvGrpSpPr>
              <a:grpSpLocks/>
            </p:cNvGrpSpPr>
            <p:nvPr/>
          </p:nvGrpSpPr>
          <p:grpSpPr bwMode="auto">
            <a:xfrm>
              <a:off x="738602" y="4929728"/>
              <a:ext cx="2374900" cy="287338"/>
              <a:chOff x="522" y="1979"/>
              <a:chExt cx="1496" cy="181"/>
            </a:xfrm>
          </p:grpSpPr>
          <p:cxnSp>
            <p:nvCxnSpPr>
              <p:cNvPr id="24" name="直線接點 4"/>
              <p:cNvCxnSpPr>
                <a:cxnSpLocks noChangeShapeType="1"/>
              </p:cNvCxnSpPr>
              <p:nvPr/>
            </p:nvCxnSpPr>
            <p:spPr bwMode="auto">
              <a:xfrm>
                <a:off x="522" y="2160"/>
                <a:ext cx="21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5" name="直線接點 5"/>
              <p:cNvCxnSpPr>
                <a:cxnSpLocks noChangeShapeType="1"/>
              </p:cNvCxnSpPr>
              <p:nvPr/>
            </p:nvCxnSpPr>
            <p:spPr bwMode="auto">
              <a:xfrm>
                <a:off x="736" y="1979"/>
                <a:ext cx="21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6" name="直線接點 9"/>
              <p:cNvCxnSpPr>
                <a:cxnSpLocks noChangeShapeType="1"/>
              </p:cNvCxnSpPr>
              <p:nvPr/>
            </p:nvCxnSpPr>
            <p:spPr bwMode="auto">
              <a:xfrm flipV="1">
                <a:off x="736" y="1979"/>
                <a:ext cx="0" cy="1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7" name="直線接點 11"/>
              <p:cNvCxnSpPr>
                <a:cxnSpLocks noChangeShapeType="1"/>
              </p:cNvCxnSpPr>
              <p:nvPr/>
            </p:nvCxnSpPr>
            <p:spPr bwMode="auto">
              <a:xfrm flipV="1">
                <a:off x="950" y="1979"/>
                <a:ext cx="0" cy="1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 name="直線接點 12"/>
              <p:cNvCxnSpPr>
                <a:cxnSpLocks noChangeShapeType="1"/>
              </p:cNvCxnSpPr>
              <p:nvPr/>
            </p:nvCxnSpPr>
            <p:spPr bwMode="auto">
              <a:xfrm>
                <a:off x="950" y="2160"/>
                <a:ext cx="21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9" name="直線接點 13"/>
              <p:cNvCxnSpPr>
                <a:cxnSpLocks noChangeShapeType="1"/>
              </p:cNvCxnSpPr>
              <p:nvPr/>
            </p:nvCxnSpPr>
            <p:spPr bwMode="auto">
              <a:xfrm>
                <a:off x="1163" y="1979"/>
                <a:ext cx="21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0" name="直線接點 14"/>
              <p:cNvCxnSpPr>
                <a:cxnSpLocks noChangeShapeType="1"/>
              </p:cNvCxnSpPr>
              <p:nvPr/>
            </p:nvCxnSpPr>
            <p:spPr bwMode="auto">
              <a:xfrm flipV="1">
                <a:off x="1163" y="1979"/>
                <a:ext cx="0" cy="1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1" name="直線接點 15"/>
              <p:cNvCxnSpPr>
                <a:cxnSpLocks noChangeShapeType="1"/>
              </p:cNvCxnSpPr>
              <p:nvPr/>
            </p:nvCxnSpPr>
            <p:spPr bwMode="auto">
              <a:xfrm flipV="1">
                <a:off x="1377" y="1979"/>
                <a:ext cx="0" cy="1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2" name="直線接點 16"/>
              <p:cNvCxnSpPr>
                <a:cxnSpLocks noChangeShapeType="1"/>
              </p:cNvCxnSpPr>
              <p:nvPr/>
            </p:nvCxnSpPr>
            <p:spPr bwMode="auto">
              <a:xfrm>
                <a:off x="1377" y="2160"/>
                <a:ext cx="21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3" name="直線接點 17"/>
              <p:cNvCxnSpPr>
                <a:cxnSpLocks noChangeShapeType="1"/>
              </p:cNvCxnSpPr>
              <p:nvPr/>
            </p:nvCxnSpPr>
            <p:spPr bwMode="auto">
              <a:xfrm>
                <a:off x="1591" y="1979"/>
                <a:ext cx="21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4" name="直線接點 18"/>
              <p:cNvCxnSpPr>
                <a:cxnSpLocks noChangeShapeType="1"/>
              </p:cNvCxnSpPr>
              <p:nvPr/>
            </p:nvCxnSpPr>
            <p:spPr bwMode="auto">
              <a:xfrm flipV="1">
                <a:off x="1591" y="1979"/>
                <a:ext cx="0" cy="1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5" name="直線接點 19"/>
              <p:cNvCxnSpPr>
                <a:cxnSpLocks noChangeShapeType="1"/>
              </p:cNvCxnSpPr>
              <p:nvPr/>
            </p:nvCxnSpPr>
            <p:spPr bwMode="auto">
              <a:xfrm flipV="1">
                <a:off x="1805" y="1979"/>
                <a:ext cx="0" cy="1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6" name="直線接點 20"/>
              <p:cNvCxnSpPr>
                <a:cxnSpLocks noChangeShapeType="1"/>
              </p:cNvCxnSpPr>
              <p:nvPr/>
            </p:nvCxnSpPr>
            <p:spPr bwMode="auto">
              <a:xfrm>
                <a:off x="1805" y="2160"/>
                <a:ext cx="21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grpSp>
        <p:grpSp>
          <p:nvGrpSpPr>
            <p:cNvPr id="10" name="Group 9"/>
            <p:cNvGrpSpPr>
              <a:grpSpLocks/>
            </p:cNvGrpSpPr>
            <p:nvPr/>
          </p:nvGrpSpPr>
          <p:grpSpPr bwMode="auto">
            <a:xfrm>
              <a:off x="2851742" y="4929533"/>
              <a:ext cx="2374900" cy="287338"/>
              <a:chOff x="522" y="1979"/>
              <a:chExt cx="1496" cy="181"/>
            </a:xfrm>
          </p:grpSpPr>
          <p:cxnSp>
            <p:nvCxnSpPr>
              <p:cNvPr id="11" name="直線接點 4"/>
              <p:cNvCxnSpPr>
                <a:cxnSpLocks noChangeShapeType="1"/>
              </p:cNvCxnSpPr>
              <p:nvPr/>
            </p:nvCxnSpPr>
            <p:spPr bwMode="auto">
              <a:xfrm>
                <a:off x="522" y="2160"/>
                <a:ext cx="21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2" name="直線接點 5"/>
              <p:cNvCxnSpPr>
                <a:cxnSpLocks noChangeShapeType="1"/>
              </p:cNvCxnSpPr>
              <p:nvPr/>
            </p:nvCxnSpPr>
            <p:spPr bwMode="auto">
              <a:xfrm>
                <a:off x="736" y="1979"/>
                <a:ext cx="21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3" name="直線接點 9"/>
              <p:cNvCxnSpPr>
                <a:cxnSpLocks noChangeShapeType="1"/>
              </p:cNvCxnSpPr>
              <p:nvPr/>
            </p:nvCxnSpPr>
            <p:spPr bwMode="auto">
              <a:xfrm flipV="1">
                <a:off x="736" y="1979"/>
                <a:ext cx="0" cy="1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4" name="直線接點 11"/>
              <p:cNvCxnSpPr>
                <a:cxnSpLocks noChangeShapeType="1"/>
              </p:cNvCxnSpPr>
              <p:nvPr/>
            </p:nvCxnSpPr>
            <p:spPr bwMode="auto">
              <a:xfrm flipV="1">
                <a:off x="950" y="1979"/>
                <a:ext cx="0" cy="1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5" name="直線接點 12"/>
              <p:cNvCxnSpPr>
                <a:cxnSpLocks noChangeShapeType="1"/>
              </p:cNvCxnSpPr>
              <p:nvPr/>
            </p:nvCxnSpPr>
            <p:spPr bwMode="auto">
              <a:xfrm>
                <a:off x="950" y="2160"/>
                <a:ext cx="21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6" name="直線接點 13"/>
              <p:cNvCxnSpPr>
                <a:cxnSpLocks noChangeShapeType="1"/>
              </p:cNvCxnSpPr>
              <p:nvPr/>
            </p:nvCxnSpPr>
            <p:spPr bwMode="auto">
              <a:xfrm>
                <a:off x="1163" y="1979"/>
                <a:ext cx="21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7" name="直線接點 14"/>
              <p:cNvCxnSpPr>
                <a:cxnSpLocks noChangeShapeType="1"/>
              </p:cNvCxnSpPr>
              <p:nvPr/>
            </p:nvCxnSpPr>
            <p:spPr bwMode="auto">
              <a:xfrm flipV="1">
                <a:off x="1163" y="1979"/>
                <a:ext cx="0" cy="1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8" name="直線接點 15"/>
              <p:cNvCxnSpPr>
                <a:cxnSpLocks noChangeShapeType="1"/>
              </p:cNvCxnSpPr>
              <p:nvPr/>
            </p:nvCxnSpPr>
            <p:spPr bwMode="auto">
              <a:xfrm flipV="1">
                <a:off x="1377" y="1979"/>
                <a:ext cx="0" cy="1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9" name="直線接點 16"/>
              <p:cNvCxnSpPr>
                <a:cxnSpLocks noChangeShapeType="1"/>
              </p:cNvCxnSpPr>
              <p:nvPr/>
            </p:nvCxnSpPr>
            <p:spPr bwMode="auto">
              <a:xfrm>
                <a:off x="1377" y="2160"/>
                <a:ext cx="21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0" name="直線接點 17"/>
              <p:cNvCxnSpPr>
                <a:cxnSpLocks noChangeShapeType="1"/>
              </p:cNvCxnSpPr>
              <p:nvPr/>
            </p:nvCxnSpPr>
            <p:spPr bwMode="auto">
              <a:xfrm>
                <a:off x="1591" y="1979"/>
                <a:ext cx="21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1" name="直線接點 18"/>
              <p:cNvCxnSpPr>
                <a:cxnSpLocks noChangeShapeType="1"/>
              </p:cNvCxnSpPr>
              <p:nvPr/>
            </p:nvCxnSpPr>
            <p:spPr bwMode="auto">
              <a:xfrm flipV="1">
                <a:off x="1591" y="1979"/>
                <a:ext cx="0" cy="1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2" name="直線接點 19"/>
              <p:cNvCxnSpPr>
                <a:cxnSpLocks noChangeShapeType="1"/>
              </p:cNvCxnSpPr>
              <p:nvPr/>
            </p:nvCxnSpPr>
            <p:spPr bwMode="auto">
              <a:xfrm flipV="1">
                <a:off x="1805" y="1979"/>
                <a:ext cx="0" cy="1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3" name="直線接點 20"/>
              <p:cNvCxnSpPr>
                <a:cxnSpLocks noChangeShapeType="1"/>
              </p:cNvCxnSpPr>
              <p:nvPr/>
            </p:nvCxnSpPr>
            <p:spPr bwMode="auto">
              <a:xfrm>
                <a:off x="1805" y="2160"/>
                <a:ext cx="21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grpSp>
      </p:grpSp>
      <p:pic>
        <p:nvPicPr>
          <p:cNvPr id="2" name="圖片 1" descr="Crystals, Oscillators, and Resonators. What the difference ..."/>
          <p:cNvPicPr>
            <a:picLocks noChangeAspect="1"/>
          </p:cNvPicPr>
          <p:nvPr/>
        </p:nvPicPr>
        <p:blipFill rotWithShape="1">
          <a:blip r:embed="rId2">
            <a:extLst>
              <a:ext uri="{28A0092B-C50C-407E-A947-70E740481C1C}">
                <a14:useLocalDpi xmlns:a14="http://schemas.microsoft.com/office/drawing/2010/main" val="0"/>
              </a:ext>
            </a:extLst>
          </a:blip>
          <a:srcRect l="8420" t="15980" r="8420" b="19760"/>
          <a:stretch/>
        </p:blipFill>
        <p:spPr>
          <a:xfrm>
            <a:off x="2359227" y="1934244"/>
            <a:ext cx="1188896" cy="918692"/>
          </a:xfrm>
          <a:prstGeom prst="rect">
            <a:avLst/>
          </a:prstGeom>
        </p:spPr>
      </p:pic>
      <p:sp>
        <p:nvSpPr>
          <p:cNvPr id="6" name="向右箭號 5"/>
          <p:cNvSpPr/>
          <p:nvPr/>
        </p:nvSpPr>
        <p:spPr bwMode="auto">
          <a:xfrm>
            <a:off x="3548123" y="2276872"/>
            <a:ext cx="375805" cy="257671"/>
          </a:xfrm>
          <a:prstGeom prst="rightArrow">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Tree>
    <p:extLst>
      <p:ext uri="{BB962C8B-B14F-4D97-AF65-F5344CB8AC3E}">
        <p14:creationId xmlns:p14="http://schemas.microsoft.com/office/powerpoint/2010/main" val="1214289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5700">
                                            <p:txEl>
                                              <p:pRg st="3" end="3"/>
                                            </p:txEl>
                                          </p:spTgt>
                                        </p:tgtEl>
                                        <p:attrNameLst>
                                          <p:attrName>style.visibility</p:attrName>
                                        </p:attrNameLst>
                                      </p:cBhvr>
                                      <p:to>
                                        <p:strVal val="visible"/>
                                      </p:to>
                                    </p:set>
                                    <p:animEffect transition="in" filter="fade">
                                      <p:cBhvr>
                                        <p:cTn id="7" dur="500"/>
                                        <p:tgtEl>
                                          <p:spTgt spid="925700">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25700">
                                            <p:txEl>
                                              <p:pRg st="4" end="4"/>
                                            </p:txEl>
                                          </p:spTgt>
                                        </p:tgtEl>
                                        <p:attrNameLst>
                                          <p:attrName>style.visibility</p:attrName>
                                        </p:attrNameLst>
                                      </p:cBhvr>
                                      <p:to>
                                        <p:strVal val="visible"/>
                                      </p:to>
                                    </p:set>
                                    <p:animEffect transition="in" filter="fade">
                                      <p:cBhvr>
                                        <p:cTn id="10" dur="500"/>
                                        <p:tgtEl>
                                          <p:spTgt spid="925700">
                                            <p:txEl>
                                              <p:pRg st="4" end="4"/>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25700">
                                            <p:txEl>
                                              <p:pRg st="5" end="5"/>
                                            </p:txEl>
                                          </p:spTgt>
                                        </p:tgtEl>
                                        <p:attrNameLst>
                                          <p:attrName>style.visibility</p:attrName>
                                        </p:attrNameLst>
                                      </p:cBhvr>
                                      <p:to>
                                        <p:strVal val="visible"/>
                                      </p:to>
                                    </p:set>
                                    <p:animEffect transition="in" filter="fade">
                                      <p:cBhvr>
                                        <p:cTn id="23" dur="500"/>
                                        <p:tgtEl>
                                          <p:spTgt spid="925700">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925700">
                                            <p:txEl>
                                              <p:pRg st="6" end="6"/>
                                            </p:txEl>
                                          </p:spTgt>
                                        </p:tgtEl>
                                        <p:attrNameLst>
                                          <p:attrName>style.visibility</p:attrName>
                                        </p:attrNameLst>
                                      </p:cBhvr>
                                      <p:to>
                                        <p:strVal val="visible"/>
                                      </p:to>
                                    </p:set>
                                    <p:animEffect transition="in" filter="fade">
                                      <p:cBhvr>
                                        <p:cTn id="26" dur="500"/>
                                        <p:tgtEl>
                                          <p:spTgt spid="92570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p:cNvSpPr>
            <a:spLocks noGrp="1"/>
          </p:cNvSpPr>
          <p:nvPr>
            <p:ph type="sldNum" sz="quarter" idx="11"/>
          </p:nvPr>
        </p:nvSpPr>
        <p:spPr/>
        <p:txBody>
          <a:bodyPr/>
          <a:lstStyle/>
          <a:p>
            <a:fld id="{0228A036-E1EA-486A-83D5-5E28F36FCA69}" type="slidenum">
              <a:rPr lang="zh-TW" altLang="en-US"/>
              <a:pPr/>
              <a:t>37</a:t>
            </a:fld>
            <a:endParaRPr lang="zh-TW" altLang="zh-TW"/>
          </a:p>
        </p:txBody>
      </p:sp>
      <p:sp>
        <p:nvSpPr>
          <p:cNvPr id="926722" name="Rectangle 2"/>
          <p:cNvSpPr>
            <a:spLocks noGrp="1"/>
          </p:cNvSpPr>
          <p:nvPr>
            <p:ph type="title"/>
          </p:nvPr>
        </p:nvSpPr>
        <p:spPr/>
        <p:txBody>
          <a:bodyPr/>
          <a:lstStyle/>
          <a:p>
            <a:r>
              <a:rPr lang="en-US" altLang="zh-TW"/>
              <a:t>Different Requirements for Clocks</a:t>
            </a:r>
          </a:p>
        </p:txBody>
      </p:sp>
      <p:sp>
        <p:nvSpPr>
          <p:cNvPr id="52227" name="Rectangle 3"/>
          <p:cNvSpPr>
            <a:spLocks noGrp="1"/>
          </p:cNvSpPr>
          <p:nvPr>
            <p:ph type="body" idx="1"/>
          </p:nvPr>
        </p:nvSpPr>
        <p:spPr/>
        <p:txBody>
          <a:bodyPr/>
          <a:lstStyle/>
          <a:p>
            <a:r>
              <a:rPr lang="en-US" altLang="zh-TW" dirty="0"/>
              <a:t>Devices often in a low-power mode until some event occurs; then must wake up and handle event rapidly</a:t>
            </a:r>
          </a:p>
          <a:p>
            <a:pPr lvl="1"/>
            <a:r>
              <a:rPr lang="en-US" altLang="zh-TW" dirty="0"/>
              <a:t>Clock must get to be stabilized quickly</a:t>
            </a:r>
          </a:p>
          <a:p>
            <a:r>
              <a:rPr lang="en-US" altLang="zh-TW" dirty="0"/>
              <a:t>Devices also need to track real time: (1) can wake up periodically, or (2) time-stamp external events</a:t>
            </a:r>
          </a:p>
          <a:p>
            <a:r>
              <a:rPr lang="en-US" altLang="zh-TW" dirty="0"/>
              <a:t>Therefore, two kinds of clocks often needed:</a:t>
            </a:r>
          </a:p>
          <a:p>
            <a:pPr lvl="1"/>
            <a:r>
              <a:rPr lang="en-US" altLang="zh-TW" dirty="0"/>
              <a:t>A </a:t>
            </a:r>
            <a:r>
              <a:rPr lang="en-US" altLang="zh-TW" dirty="0">
                <a:solidFill>
                  <a:srgbClr val="FF0000"/>
                </a:solidFill>
              </a:rPr>
              <a:t>fast</a:t>
            </a:r>
            <a:r>
              <a:rPr lang="en-US" altLang="zh-TW" dirty="0"/>
              <a:t> clock to drive CPU, which can be started and stopped rapidly but need not be particularly accurate</a:t>
            </a:r>
          </a:p>
          <a:p>
            <a:pPr lvl="1"/>
            <a:r>
              <a:rPr lang="en-US" altLang="zh-TW" dirty="0"/>
              <a:t>A </a:t>
            </a:r>
            <a:r>
              <a:rPr lang="en-US" altLang="zh-TW" dirty="0">
                <a:solidFill>
                  <a:srgbClr val="FF0000"/>
                </a:solidFill>
              </a:rPr>
              <a:t>slow</a:t>
            </a:r>
            <a:r>
              <a:rPr lang="en-US" altLang="zh-TW" dirty="0"/>
              <a:t> clock that runs continuously to monitor real time, which must use little power and be accurate</a:t>
            </a:r>
            <a:endParaRPr lang="zh-TW" altLang="en-US" dirty="0"/>
          </a:p>
        </p:txBody>
      </p:sp>
    </p:spTree>
    <p:custDataLst>
      <p:tags r:id="rId1"/>
    </p:custDataLst>
    <p:extLst>
      <p:ext uri="{BB962C8B-B14F-4D97-AF65-F5344CB8AC3E}">
        <p14:creationId xmlns:p14="http://schemas.microsoft.com/office/powerpoint/2010/main" val="8101945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2227">
                                            <p:txEl>
                                              <p:pRg st="2" end="2"/>
                                            </p:txEl>
                                          </p:spTgt>
                                        </p:tgtEl>
                                        <p:attrNameLst>
                                          <p:attrName>style.visibility</p:attrName>
                                        </p:attrNameLst>
                                      </p:cBhvr>
                                      <p:to>
                                        <p:strVal val="visible"/>
                                      </p:to>
                                    </p:set>
                                    <p:animEffect transition="in" filter="fade">
                                      <p:cBhvr>
                                        <p:cTn id="7" dur="500"/>
                                        <p:tgtEl>
                                          <p:spTgt spid="5222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2227">
                                            <p:txEl>
                                              <p:pRg st="3" end="3"/>
                                            </p:txEl>
                                          </p:spTgt>
                                        </p:tgtEl>
                                        <p:attrNameLst>
                                          <p:attrName>style.visibility</p:attrName>
                                        </p:attrNameLst>
                                      </p:cBhvr>
                                      <p:to>
                                        <p:strVal val="visible"/>
                                      </p:to>
                                    </p:set>
                                    <p:animEffect transition="in" filter="wipe(left)">
                                      <p:cBhvr>
                                        <p:cTn id="12" dur="500"/>
                                        <p:tgtEl>
                                          <p:spTgt spid="5222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52227">
                                            <p:txEl>
                                              <p:pRg st="4" end="4"/>
                                            </p:txEl>
                                          </p:spTgt>
                                        </p:tgtEl>
                                        <p:attrNameLst>
                                          <p:attrName>style.visibility</p:attrName>
                                        </p:attrNameLst>
                                      </p:cBhvr>
                                      <p:to>
                                        <p:strVal val="visible"/>
                                      </p:to>
                                    </p:set>
                                    <p:anim calcmode="lin" valueType="num">
                                      <p:cBhvr additive="base">
                                        <p:cTn id="17" dur="500" fill="hold"/>
                                        <p:tgtEl>
                                          <p:spTgt spid="52227">
                                            <p:txEl>
                                              <p:pRg st="4" end="4"/>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222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52227">
                                            <p:txEl>
                                              <p:pRg st="5" end="5"/>
                                            </p:txEl>
                                          </p:spTgt>
                                        </p:tgtEl>
                                        <p:attrNameLst>
                                          <p:attrName>style.visibility</p:attrName>
                                        </p:attrNameLst>
                                      </p:cBhvr>
                                      <p:to>
                                        <p:strVal val="visible"/>
                                      </p:to>
                                    </p:set>
                                    <p:anim calcmode="lin" valueType="num">
                                      <p:cBhvr additive="base">
                                        <p:cTn id="23" dur="500" fill="hold"/>
                                        <p:tgtEl>
                                          <p:spTgt spid="52227">
                                            <p:txEl>
                                              <p:pRg st="5" end="5"/>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222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p:cNvSpPr>
            <a:spLocks noGrp="1"/>
          </p:cNvSpPr>
          <p:nvPr>
            <p:ph type="sldNum" sz="quarter" idx="11"/>
          </p:nvPr>
        </p:nvSpPr>
        <p:spPr/>
        <p:txBody>
          <a:bodyPr/>
          <a:lstStyle/>
          <a:p>
            <a:fld id="{AA72B692-92F8-4460-87EA-47D7C85F3143}" type="slidenum">
              <a:rPr lang="zh-TW" altLang="en-US"/>
              <a:pPr/>
              <a:t>38</a:t>
            </a:fld>
            <a:endParaRPr lang="zh-TW" altLang="zh-TW"/>
          </a:p>
        </p:txBody>
      </p:sp>
      <p:sp>
        <p:nvSpPr>
          <p:cNvPr id="928771" name="標題 1"/>
          <p:cNvSpPr>
            <a:spLocks noGrp="1"/>
          </p:cNvSpPr>
          <p:nvPr>
            <p:ph type="title"/>
          </p:nvPr>
        </p:nvSpPr>
        <p:spPr/>
        <p:txBody>
          <a:bodyPr/>
          <a:lstStyle/>
          <a:p>
            <a:r>
              <a:rPr lang="en-US" altLang="zh-TW"/>
              <a:t>Different Requirements for Clocks</a:t>
            </a:r>
            <a:endParaRPr lang="zh-TW" altLang="en-US"/>
          </a:p>
        </p:txBody>
      </p:sp>
      <p:sp>
        <p:nvSpPr>
          <p:cNvPr id="3" name="內容版面配置區 2"/>
          <p:cNvSpPr>
            <a:spLocks noGrp="1"/>
          </p:cNvSpPr>
          <p:nvPr>
            <p:ph idx="4294967295"/>
          </p:nvPr>
        </p:nvSpPr>
        <p:spPr/>
        <p:txBody>
          <a:bodyPr/>
          <a:lstStyle/>
          <a:p>
            <a:r>
              <a:rPr lang="en-US" altLang="zh-TW" dirty="0"/>
              <a:t>Different clock sources also have different characteristics</a:t>
            </a:r>
          </a:p>
          <a:p>
            <a:pPr lvl="1"/>
            <a:r>
              <a:rPr lang="en-US" altLang="zh-TW" i="1" dirty="0"/>
              <a:t>Crystal</a:t>
            </a:r>
            <a:r>
              <a:rPr lang="en-US" altLang="zh-TW" dirty="0"/>
              <a:t>: accurate and stable (w.r.t. temperature or time); expensive, delicate, drawing large current, external component, longer time to start up/stabilize</a:t>
            </a:r>
          </a:p>
          <a:p>
            <a:pPr lvl="1"/>
            <a:r>
              <a:rPr lang="en-US" altLang="zh-TW" i="1" dirty="0"/>
              <a:t>Resistor and capacitor</a:t>
            </a:r>
            <a:r>
              <a:rPr lang="en-US" altLang="zh-TW" dirty="0"/>
              <a:t> (RC): cheap, quick to start, integrated within microcontroller and sleep with CPU; poor accuracy and stability</a:t>
            </a:r>
          </a:p>
          <a:p>
            <a:pPr lvl="1"/>
            <a:r>
              <a:rPr lang="en-US" altLang="zh-TW" i="1" dirty="0"/>
              <a:t>Ceramic resonator </a:t>
            </a:r>
            <a:r>
              <a:rPr lang="en-US" altLang="zh-TW" dirty="0"/>
              <a:t>and </a:t>
            </a:r>
            <a:r>
              <a:rPr lang="en-US" altLang="zh-TW" i="1" dirty="0"/>
              <a:t>MEMS</a:t>
            </a:r>
            <a:r>
              <a:rPr lang="en-US" altLang="zh-TW" dirty="0"/>
              <a:t> clocks </a:t>
            </a:r>
            <a:br>
              <a:rPr lang="en-US" altLang="zh-TW" dirty="0"/>
            </a:br>
            <a:r>
              <a:rPr lang="en-US" altLang="zh-TW" dirty="0"/>
              <a:t>in between</a:t>
            </a:r>
          </a:p>
          <a:p>
            <a:pPr>
              <a:buFontTx/>
              <a:buNone/>
            </a:pPr>
            <a:endParaRPr lang="en-US" altLang="zh-TW" dirty="0"/>
          </a:p>
          <a:p>
            <a:pPr algn="ctr">
              <a:buFontTx/>
              <a:buNone/>
            </a:pPr>
            <a:r>
              <a:rPr lang="en-US" altLang="zh-TW" sz="3200" dirty="0">
                <a:solidFill>
                  <a:srgbClr val="FF0000"/>
                </a:solidFill>
                <a:latin typeface="Comic Sans MS" panose="030F0702030302020204" pitchFamily="66" charset="0"/>
              </a:rPr>
              <a:t>Need multiple clocks </a:t>
            </a:r>
            <a:endParaRPr lang="zh-TW" altLang="en-US" sz="3200" dirty="0">
              <a:solidFill>
                <a:srgbClr val="FF0000"/>
              </a:solidFill>
              <a:latin typeface="Comic Sans MS" panose="030F0702030302020204" pitchFamily="66" charset="0"/>
            </a:endParaRPr>
          </a:p>
        </p:txBody>
      </p:sp>
      <p:pic>
        <p:nvPicPr>
          <p:cNvPr id="6" name="圖片 5" descr="Crystals, Oscillators, and Resonators. What the difference ..."/>
          <p:cNvPicPr>
            <a:picLocks noChangeAspect="1"/>
          </p:cNvPicPr>
          <p:nvPr/>
        </p:nvPicPr>
        <p:blipFill rotWithShape="1">
          <a:blip r:embed="rId3">
            <a:extLst>
              <a:ext uri="{28A0092B-C50C-407E-A947-70E740481C1C}">
                <a14:useLocalDpi xmlns:a14="http://schemas.microsoft.com/office/drawing/2010/main" val="0"/>
              </a:ext>
            </a:extLst>
          </a:blip>
          <a:srcRect l="8420" t="15980" r="8420" b="19760"/>
          <a:stretch/>
        </p:blipFill>
        <p:spPr>
          <a:xfrm>
            <a:off x="7745942" y="2366292"/>
            <a:ext cx="1002522" cy="774676"/>
          </a:xfrm>
          <a:prstGeom prst="rect">
            <a:avLst/>
          </a:prstGeom>
        </p:spPr>
      </p:pic>
      <p:pic>
        <p:nvPicPr>
          <p:cNvPr id="2" name="圖片 1" descr="Push Pull Oscillator - Electrical Engineering Stack Exchan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5868" y="3897010"/>
            <a:ext cx="2144910" cy="1332190"/>
          </a:xfrm>
          <a:prstGeom prst="rect">
            <a:avLst/>
          </a:prstGeom>
        </p:spPr>
      </p:pic>
    </p:spTree>
    <p:custDataLst>
      <p:tags r:id="rId1"/>
    </p:custDataLst>
    <p:extLst>
      <p:ext uri="{BB962C8B-B14F-4D97-AF65-F5344CB8AC3E}">
        <p14:creationId xmlns:p14="http://schemas.microsoft.com/office/powerpoint/2010/main" val="4203323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3"/>
          <p:cNvSpPr>
            <a:spLocks noGrp="1"/>
          </p:cNvSpPr>
          <p:nvPr>
            <p:ph type="sldNum" sz="quarter" idx="11"/>
          </p:nvPr>
        </p:nvSpPr>
        <p:spPr/>
        <p:txBody>
          <a:bodyPr/>
          <a:lstStyle/>
          <a:p>
            <a:fld id="{2A85719E-E850-4BE1-B757-82627C006DF3}" type="slidenum">
              <a:rPr lang="zh-TW" altLang="en-US"/>
              <a:pPr/>
              <a:t>3</a:t>
            </a:fld>
            <a:endParaRPr lang="zh-TW" altLang="zh-TW"/>
          </a:p>
        </p:txBody>
      </p:sp>
      <p:sp>
        <p:nvSpPr>
          <p:cNvPr id="907267" name="標題 4"/>
          <p:cNvSpPr>
            <a:spLocks noGrp="1"/>
          </p:cNvSpPr>
          <p:nvPr>
            <p:ph type="title"/>
          </p:nvPr>
        </p:nvSpPr>
        <p:spPr/>
        <p:txBody>
          <a:bodyPr/>
          <a:lstStyle/>
          <a:p>
            <a:r>
              <a:rPr lang="en-US" altLang="zh-TW"/>
              <a:t>Recall First MSP430 Program</a:t>
            </a:r>
            <a:endParaRPr lang="zh-TW" altLang="en-US"/>
          </a:p>
        </p:txBody>
      </p:sp>
      <p:graphicFrame>
        <p:nvGraphicFramePr>
          <p:cNvPr id="4" name="表格 3"/>
          <p:cNvGraphicFramePr>
            <a:graphicFrameLocks noGrp="1"/>
          </p:cNvGraphicFramePr>
          <p:nvPr>
            <p:extLst/>
          </p:nvPr>
        </p:nvGraphicFramePr>
        <p:xfrm>
          <a:off x="539750" y="1509713"/>
          <a:ext cx="8064500" cy="4176712"/>
        </p:xfrm>
        <a:graphic>
          <a:graphicData uri="http://schemas.openxmlformats.org/drawingml/2006/table">
            <a:tbl>
              <a:tblPr/>
              <a:tblGrid>
                <a:gridCol w="8064500">
                  <a:extLst>
                    <a:ext uri="{9D8B030D-6E8A-4147-A177-3AD203B41FA5}">
                      <a16:colId xmlns:a16="http://schemas.microsoft.com/office/drawing/2014/main" val="20000"/>
                    </a:ext>
                  </a:extLst>
                </a:gridCol>
              </a:tblGrid>
              <a:tr h="41767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a:ln>
                            <a:noFill/>
                          </a:ln>
                          <a:solidFill>
                            <a:srgbClr val="000000"/>
                          </a:solidFill>
                          <a:effectLst/>
                          <a:latin typeface="Courier New" pitchFamily="49" charset="0"/>
                          <a:ea typeface="標楷體" pitchFamily="65" charset="-120"/>
                          <a:cs typeface="Courier New" pitchFamily="49" charset="0"/>
                        </a:rPr>
                        <a:t>#include &lt;</a:t>
                      </a:r>
                      <a:r>
                        <a:rPr kumimoji="0" lang="en-US" altLang="zh-TW" sz="2000" b="1" i="0" u="none" strike="noStrike" cap="none" normalizeH="0" baseline="0" dirty="0">
                          <a:ln>
                            <a:noFill/>
                          </a:ln>
                          <a:solidFill>
                            <a:srgbClr val="000000"/>
                          </a:solidFill>
                          <a:effectLst/>
                          <a:latin typeface="Courier New" charset="0"/>
                          <a:ea typeface="標楷體" charset="0"/>
                          <a:cs typeface="Courier New" charset="0"/>
                        </a:rPr>
                        <a:t>msp430.h</a:t>
                      </a:r>
                      <a:r>
                        <a:rPr kumimoji="0" lang="en-US" altLang="zh-TW" sz="2000" b="1" i="0" u="none" strike="noStrike" cap="none" normalizeH="0" baseline="0" dirty="0">
                          <a:ln>
                            <a:noFill/>
                          </a:ln>
                          <a:solidFill>
                            <a:srgbClr val="000000"/>
                          </a:solidFill>
                          <a:effectLst/>
                          <a:latin typeface="Courier New" pitchFamily="49" charset="0"/>
                          <a:ea typeface="標楷體" pitchFamily="65" charset="-120"/>
                          <a:cs typeface="Courier New" pitchFamily="49" charset="0"/>
                        </a:rPr>
                        <a:t>&gt;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a:ln>
                            <a:noFill/>
                          </a:ln>
                          <a:solidFill>
                            <a:srgbClr val="000000"/>
                          </a:solidFill>
                          <a:effectLst/>
                          <a:latin typeface="Courier New" pitchFamily="49" charset="0"/>
                          <a:ea typeface="標楷體" pitchFamily="65" charset="-120"/>
                          <a:cs typeface="Courier New" pitchFamily="49" charset="0"/>
                        </a:rPr>
                        <a:t>void main(void)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a:ln>
                            <a:noFill/>
                          </a:ln>
                          <a:solidFill>
                            <a:srgbClr val="000000"/>
                          </a:solidFill>
                          <a:effectLst/>
                          <a:latin typeface="Courier New" pitchFamily="49" charset="0"/>
                          <a:ea typeface="標楷體" pitchFamily="65" charset="-120"/>
                          <a:cs typeface="Courier New" pitchFamily="49" charset="0"/>
                        </a:rPr>
                        <a:t>  WDTCTL = WDTPW + WDTHOLD;  // Stop watchdog timer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a:ln>
                            <a:noFill/>
                          </a:ln>
                          <a:solidFill>
                            <a:srgbClr val="FF0000"/>
                          </a:solidFill>
                          <a:effectLst/>
                          <a:latin typeface="Courier New" pitchFamily="49" charset="0"/>
                          <a:ea typeface="標楷體" pitchFamily="65" charset="-120"/>
                          <a:cs typeface="Courier New" pitchFamily="49" charset="0"/>
                        </a:rPr>
                        <a:t>  </a:t>
                      </a:r>
                      <a:r>
                        <a:rPr kumimoji="0" lang="en-US" altLang="zh-TW" sz="2000" b="1" i="0" u="none" strike="noStrike" cap="none" normalizeH="0" baseline="0" dirty="0">
                          <a:ln>
                            <a:noFill/>
                          </a:ln>
                          <a:solidFill>
                            <a:schemeClr val="tx1"/>
                          </a:solidFill>
                          <a:effectLst/>
                          <a:latin typeface="Courier New" pitchFamily="49" charset="0"/>
                          <a:ea typeface="標楷體" pitchFamily="65" charset="-120"/>
                          <a:cs typeface="Courier New" pitchFamily="49" charset="0"/>
                        </a:rPr>
                        <a:t>P1DIR |= 0x41;  // set P1.0 &amp; 6 to outputs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a:ln>
                            <a:noFill/>
                          </a:ln>
                          <a:solidFill>
                            <a:schemeClr val="tx1"/>
                          </a:solidFill>
                          <a:effectLst/>
                          <a:latin typeface="Courier New" pitchFamily="49" charset="0"/>
                          <a:ea typeface="標楷體" pitchFamily="65" charset="-120"/>
                          <a:cs typeface="Courier New" pitchFamily="49" charset="0"/>
                        </a:rPr>
                        <a:t>                  //(red &amp; green LEDs)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a:ln>
                            <a:noFill/>
                          </a:ln>
                          <a:solidFill>
                            <a:schemeClr val="tx1"/>
                          </a:solidFill>
                          <a:effectLst/>
                          <a:latin typeface="Courier New" pitchFamily="49" charset="0"/>
                          <a:ea typeface="標楷體" pitchFamily="65" charset="-120"/>
                          <a:cs typeface="Courier New" pitchFamily="49" charset="0"/>
                        </a:rPr>
                        <a:t>  for(;;)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a:ln>
                            <a:noFill/>
                          </a:ln>
                          <a:solidFill>
                            <a:schemeClr val="tx1"/>
                          </a:solidFill>
                          <a:effectLst/>
                          <a:latin typeface="Courier New" pitchFamily="49" charset="0"/>
                          <a:ea typeface="標楷體" pitchFamily="65" charset="-120"/>
                          <a:cs typeface="Courier New" pitchFamily="49" charset="0"/>
                        </a:rPr>
                        <a:t>     volatile unsigned </a:t>
                      </a:r>
                      <a:r>
                        <a:rPr kumimoji="0" lang="en-US" altLang="zh-TW" sz="2000" b="1" i="0" u="none" strike="noStrike" cap="none" normalizeH="0" baseline="0" dirty="0" err="1">
                          <a:ln>
                            <a:noFill/>
                          </a:ln>
                          <a:solidFill>
                            <a:schemeClr val="tx1"/>
                          </a:solidFill>
                          <a:effectLst/>
                          <a:latin typeface="Courier New" pitchFamily="49" charset="0"/>
                          <a:ea typeface="標楷體" pitchFamily="65" charset="-120"/>
                          <a:cs typeface="Courier New" pitchFamily="49" charset="0"/>
                        </a:rPr>
                        <a:t>int</a:t>
                      </a:r>
                      <a:r>
                        <a:rPr kumimoji="0" lang="en-US" altLang="zh-TW" sz="2000" b="1" i="0" u="none" strike="noStrike" cap="none" normalizeH="0" baseline="0" dirty="0">
                          <a:ln>
                            <a:noFill/>
                          </a:ln>
                          <a:solidFill>
                            <a:schemeClr val="tx1"/>
                          </a:solidFill>
                          <a:effectLst/>
                          <a:latin typeface="Courier New" pitchFamily="49" charset="0"/>
                          <a:ea typeface="標楷體" pitchFamily="65" charset="-120"/>
                          <a:cs typeface="Courier New" pitchFamily="49" charset="0"/>
                        </a:rPr>
                        <a:t> </a:t>
                      </a:r>
                      <a:r>
                        <a:rPr kumimoji="0" lang="en-US" altLang="zh-TW" sz="2000" b="1" i="0" u="none" strike="noStrike" cap="none" normalizeH="0" baseline="0" dirty="0" err="1">
                          <a:ln>
                            <a:noFill/>
                          </a:ln>
                          <a:solidFill>
                            <a:schemeClr val="tx1"/>
                          </a:solidFill>
                          <a:effectLst/>
                          <a:latin typeface="Courier New" pitchFamily="49" charset="0"/>
                          <a:ea typeface="標楷體" pitchFamily="65" charset="-120"/>
                          <a:cs typeface="Courier New" pitchFamily="49" charset="0"/>
                        </a:rPr>
                        <a:t>i</a:t>
                      </a:r>
                      <a:r>
                        <a:rPr kumimoji="0" lang="en-US" altLang="zh-TW" sz="2000" b="1" i="0" u="none" strike="noStrike" cap="none" normalizeH="0" baseline="0" dirty="0">
                          <a:ln>
                            <a:noFill/>
                          </a:ln>
                          <a:solidFill>
                            <a:schemeClr val="tx1"/>
                          </a:solidFill>
                          <a:effectLst/>
                          <a:latin typeface="Courier New" pitchFamily="49" charset="0"/>
                          <a:ea typeface="標楷體" pitchFamily="65" charset="-12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a:ln>
                            <a:noFill/>
                          </a:ln>
                          <a:solidFill>
                            <a:schemeClr val="tx1"/>
                          </a:solidFill>
                          <a:effectLst/>
                          <a:latin typeface="Courier New" pitchFamily="49" charset="0"/>
                          <a:ea typeface="標楷體" pitchFamily="65" charset="-120"/>
                          <a:cs typeface="Courier New" pitchFamily="49" charset="0"/>
                        </a:rPr>
                        <a:t>     P1OUT ^= 0x41; // Toggle P1.0 &amp; 6 using XOR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a:ln>
                            <a:noFill/>
                          </a:ln>
                          <a:solidFill>
                            <a:srgbClr val="000000"/>
                          </a:solidFill>
                          <a:effectLst/>
                          <a:latin typeface="Courier New" pitchFamily="49" charset="0"/>
                          <a:ea typeface="標楷體" pitchFamily="65" charset="-120"/>
                          <a:cs typeface="Courier New" pitchFamily="49" charset="0"/>
                        </a:rPr>
                        <a:t>     </a:t>
                      </a:r>
                      <a:r>
                        <a:rPr kumimoji="0" lang="en-US" altLang="zh-TW" sz="2000" b="1" i="0" u="none" strike="noStrike" cap="none" normalizeH="0" baseline="0" dirty="0" err="1">
                          <a:ln>
                            <a:noFill/>
                          </a:ln>
                          <a:solidFill>
                            <a:srgbClr val="000000"/>
                          </a:solidFill>
                          <a:effectLst/>
                          <a:latin typeface="Courier New" pitchFamily="49" charset="0"/>
                          <a:ea typeface="標楷體" pitchFamily="65" charset="-120"/>
                          <a:cs typeface="Courier New" pitchFamily="49" charset="0"/>
                        </a:rPr>
                        <a:t>i</a:t>
                      </a:r>
                      <a:r>
                        <a:rPr kumimoji="0" lang="en-US" altLang="zh-TW" sz="2000" b="1" i="0" u="none" strike="noStrike" cap="none" normalizeH="0" baseline="0" dirty="0">
                          <a:ln>
                            <a:noFill/>
                          </a:ln>
                          <a:solidFill>
                            <a:srgbClr val="000000"/>
                          </a:solidFill>
                          <a:effectLst/>
                          <a:latin typeface="Courier New" pitchFamily="49" charset="0"/>
                          <a:ea typeface="標楷體" pitchFamily="65" charset="-120"/>
                          <a:cs typeface="Courier New" pitchFamily="49" charset="0"/>
                        </a:rPr>
                        <a:t> = 50000; // Delay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a:ln>
                            <a:noFill/>
                          </a:ln>
                          <a:solidFill>
                            <a:srgbClr val="000000"/>
                          </a:solidFill>
                          <a:effectLst/>
                          <a:latin typeface="Courier New" pitchFamily="49" charset="0"/>
                          <a:ea typeface="標楷體" pitchFamily="65" charset="-120"/>
                          <a:cs typeface="Courier New" pitchFamily="49" charset="0"/>
                        </a:rPr>
                        <a:t>     do (</a:t>
                      </a:r>
                      <a:r>
                        <a:rPr kumimoji="0" lang="en-US" altLang="zh-TW" sz="2000" b="1" i="0" u="none" strike="noStrike" cap="none" normalizeH="0" baseline="0" dirty="0" err="1">
                          <a:ln>
                            <a:noFill/>
                          </a:ln>
                          <a:solidFill>
                            <a:srgbClr val="000000"/>
                          </a:solidFill>
                          <a:effectLst/>
                          <a:latin typeface="Courier New" pitchFamily="49" charset="0"/>
                          <a:ea typeface="標楷體" pitchFamily="65" charset="-120"/>
                          <a:cs typeface="Courier New" pitchFamily="49" charset="0"/>
                        </a:rPr>
                        <a:t>i</a:t>
                      </a:r>
                      <a:r>
                        <a:rPr kumimoji="0" lang="en-US" altLang="zh-TW" sz="2000" b="1" i="0" u="none" strike="noStrike" cap="none" normalizeH="0" baseline="0" dirty="0">
                          <a:ln>
                            <a:noFill/>
                          </a:ln>
                          <a:solidFill>
                            <a:srgbClr val="000000"/>
                          </a:solidFill>
                          <a:effectLst/>
                          <a:latin typeface="Courier New" pitchFamily="49" charset="0"/>
                          <a:ea typeface="標楷體" pitchFamily="65" charset="-12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a:ln>
                            <a:noFill/>
                          </a:ln>
                          <a:solidFill>
                            <a:srgbClr val="000000"/>
                          </a:solidFill>
                          <a:effectLst/>
                          <a:latin typeface="Courier New" pitchFamily="49" charset="0"/>
                          <a:ea typeface="標楷體" pitchFamily="65" charset="-120"/>
                          <a:cs typeface="Courier New" pitchFamily="49" charset="0"/>
                        </a:rPr>
                        <a:t>     while (</a:t>
                      </a:r>
                      <a:r>
                        <a:rPr kumimoji="0" lang="en-US" altLang="zh-TW" sz="2000" b="1" i="0" u="none" strike="noStrike" cap="none" normalizeH="0" baseline="0" dirty="0" err="1">
                          <a:ln>
                            <a:noFill/>
                          </a:ln>
                          <a:solidFill>
                            <a:srgbClr val="000000"/>
                          </a:solidFill>
                          <a:effectLst/>
                          <a:latin typeface="Courier New" pitchFamily="49" charset="0"/>
                          <a:ea typeface="標楷體" pitchFamily="65" charset="-120"/>
                          <a:cs typeface="Courier New" pitchFamily="49" charset="0"/>
                        </a:rPr>
                        <a:t>i</a:t>
                      </a:r>
                      <a:r>
                        <a:rPr kumimoji="0" lang="en-US" altLang="zh-TW" sz="2000" b="1" i="0" u="none" strike="noStrike" cap="none" normalizeH="0" baseline="0" dirty="0">
                          <a:ln>
                            <a:noFill/>
                          </a:ln>
                          <a:solidFill>
                            <a:srgbClr val="000000"/>
                          </a:solidFill>
                          <a:effectLst/>
                          <a:latin typeface="Courier New" pitchFamily="49" charset="0"/>
                          <a:ea typeface="標楷體" pitchFamily="65" charset="-120"/>
                          <a:cs typeface="Courier New" pitchFamily="49" charset="0"/>
                        </a:rPr>
                        <a:t> != 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a:ln>
                            <a:noFill/>
                          </a:ln>
                          <a:solidFill>
                            <a:srgbClr val="000000"/>
                          </a:solidFill>
                          <a:effectLst/>
                          <a:latin typeface="Courier New" pitchFamily="49" charset="0"/>
                          <a:ea typeface="標楷體" pitchFamily="65" charset="-12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a:ln>
                            <a:noFill/>
                          </a:ln>
                          <a:solidFill>
                            <a:srgbClr val="000000"/>
                          </a:solidFill>
                          <a:effectLst/>
                          <a:latin typeface="Courier New" pitchFamily="49" charset="0"/>
                          <a:ea typeface="標楷體" pitchFamily="65" charset="-120"/>
                          <a:cs typeface="Courier New" pitchFamily="49"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bl>
          </a:graphicData>
        </a:graphic>
      </p:graphicFrame>
      <p:sp>
        <p:nvSpPr>
          <p:cNvPr id="911371" name="Oval 11"/>
          <p:cNvSpPr>
            <a:spLocks noChangeArrowheads="1"/>
          </p:cNvSpPr>
          <p:nvPr/>
        </p:nvSpPr>
        <p:spPr bwMode="auto">
          <a:xfrm>
            <a:off x="900113" y="3933055"/>
            <a:ext cx="3743325" cy="1080121"/>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latin typeface="Tahoma" panose="020B0604030504040204" pitchFamily="34" charset="0"/>
              <a:ea typeface="標楷體" panose="03000509000000000000" pitchFamily="65" charset="-120"/>
            </a:endParaRPr>
          </a:p>
        </p:txBody>
      </p:sp>
      <p:sp>
        <p:nvSpPr>
          <p:cNvPr id="911372" name="Text Box 12"/>
          <p:cNvSpPr txBox="1">
            <a:spLocks noChangeArrowheads="1"/>
          </p:cNvSpPr>
          <p:nvPr/>
        </p:nvSpPr>
        <p:spPr bwMode="auto">
          <a:xfrm>
            <a:off x="4767263" y="4293096"/>
            <a:ext cx="23090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r>
              <a:rPr lang="en-US" altLang="zh-TW" dirty="0">
                <a:solidFill>
                  <a:srgbClr val="FF0000"/>
                </a:solidFill>
                <a:latin typeface="+mn-lt"/>
                <a:ea typeface="標楷體" panose="03000509000000000000" pitchFamily="65" charset="-120"/>
              </a:rPr>
              <a:t>How much time?</a:t>
            </a:r>
          </a:p>
        </p:txBody>
      </p:sp>
      <p:sp>
        <p:nvSpPr>
          <p:cNvPr id="8" name="Text Box 12"/>
          <p:cNvSpPr txBox="1">
            <a:spLocks noChangeArrowheads="1"/>
          </p:cNvSpPr>
          <p:nvPr/>
        </p:nvSpPr>
        <p:spPr bwMode="auto">
          <a:xfrm>
            <a:off x="4767263" y="4753538"/>
            <a:ext cx="27487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r>
              <a:rPr lang="en-US" altLang="zh-TW" dirty="0">
                <a:solidFill>
                  <a:srgbClr val="FF0000"/>
                </a:solidFill>
                <a:latin typeface="+mn-lt"/>
                <a:ea typeface="標楷體" panose="03000509000000000000" pitchFamily="65" charset="-120"/>
              </a:rPr>
              <a:t>How to flash at 1Hz?</a:t>
            </a:r>
          </a:p>
        </p:txBody>
      </p:sp>
    </p:spTree>
    <p:custDataLst>
      <p:tags r:id="rId1"/>
    </p:custDataLst>
    <p:extLst>
      <p:ext uri="{BB962C8B-B14F-4D97-AF65-F5344CB8AC3E}">
        <p14:creationId xmlns:p14="http://schemas.microsoft.com/office/powerpoint/2010/main" val="13349516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371"/>
                                        </p:tgtEl>
                                        <p:attrNameLst>
                                          <p:attrName>style.visibility</p:attrName>
                                        </p:attrNameLst>
                                      </p:cBhvr>
                                      <p:to>
                                        <p:strVal val="visible"/>
                                      </p:to>
                                    </p:set>
                                  </p:childTnLst>
                                </p:cTn>
                              </p:par>
                            </p:childTnLst>
                          </p:cTn>
                        </p:par>
                        <p:par>
                          <p:cTn id="7" fill="hold" nodeType="afterGroup">
                            <p:stCondLst>
                              <p:cond delay="0"/>
                            </p:stCondLst>
                            <p:childTnLst>
                              <p:par>
                                <p:cTn id="8" presetID="31" presetClass="entr" presetSubtype="0" fill="hold" grpId="0" nodeType="afterEffect">
                                  <p:stCondLst>
                                    <p:cond delay="0"/>
                                  </p:stCondLst>
                                  <p:iterate type="lt">
                                    <p:tmPct val="5000"/>
                                  </p:iterate>
                                  <p:childTnLst>
                                    <p:set>
                                      <p:cBhvr>
                                        <p:cTn id="9" dur="1" fill="hold">
                                          <p:stCondLst>
                                            <p:cond delay="0"/>
                                          </p:stCondLst>
                                        </p:cTn>
                                        <p:tgtEl>
                                          <p:spTgt spid="911372"/>
                                        </p:tgtEl>
                                        <p:attrNameLst>
                                          <p:attrName>style.visibility</p:attrName>
                                        </p:attrNameLst>
                                      </p:cBhvr>
                                      <p:to>
                                        <p:strVal val="visible"/>
                                      </p:to>
                                    </p:set>
                                    <p:anim calcmode="lin" valueType="num">
                                      <p:cBhvr>
                                        <p:cTn id="10" dur="1000" fill="hold"/>
                                        <p:tgtEl>
                                          <p:spTgt spid="911372"/>
                                        </p:tgtEl>
                                        <p:attrNameLst>
                                          <p:attrName>ppt_w</p:attrName>
                                        </p:attrNameLst>
                                      </p:cBhvr>
                                      <p:tavLst>
                                        <p:tav tm="0">
                                          <p:val>
                                            <p:fltVal val="0"/>
                                          </p:val>
                                        </p:tav>
                                        <p:tav tm="100000">
                                          <p:val>
                                            <p:strVal val="#ppt_w"/>
                                          </p:val>
                                        </p:tav>
                                      </p:tavLst>
                                    </p:anim>
                                    <p:anim calcmode="lin" valueType="num">
                                      <p:cBhvr>
                                        <p:cTn id="11" dur="1000" fill="hold"/>
                                        <p:tgtEl>
                                          <p:spTgt spid="911372"/>
                                        </p:tgtEl>
                                        <p:attrNameLst>
                                          <p:attrName>ppt_h</p:attrName>
                                        </p:attrNameLst>
                                      </p:cBhvr>
                                      <p:tavLst>
                                        <p:tav tm="0">
                                          <p:val>
                                            <p:fltVal val="0"/>
                                          </p:val>
                                        </p:tav>
                                        <p:tav tm="100000">
                                          <p:val>
                                            <p:strVal val="#ppt_h"/>
                                          </p:val>
                                        </p:tav>
                                      </p:tavLst>
                                    </p:anim>
                                    <p:anim calcmode="lin" valueType="num">
                                      <p:cBhvr>
                                        <p:cTn id="12" dur="1000" fill="hold"/>
                                        <p:tgtEl>
                                          <p:spTgt spid="911372"/>
                                        </p:tgtEl>
                                        <p:attrNameLst>
                                          <p:attrName>style.rotation</p:attrName>
                                        </p:attrNameLst>
                                      </p:cBhvr>
                                      <p:tavLst>
                                        <p:tav tm="0">
                                          <p:val>
                                            <p:fltVal val="90"/>
                                          </p:val>
                                        </p:tav>
                                        <p:tav tm="100000">
                                          <p:val>
                                            <p:fltVal val="0"/>
                                          </p:val>
                                        </p:tav>
                                      </p:tavLst>
                                    </p:anim>
                                    <p:animEffect transition="in" filter="fade">
                                      <p:cBhvr>
                                        <p:cTn id="13" dur="1000"/>
                                        <p:tgtEl>
                                          <p:spTgt spid="911372"/>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71" grpId="0" animBg="1"/>
      <p:bldP spid="911372" grpId="0"/>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MSP430 Clock System</a:t>
            </a:r>
            <a:endParaRPr lang="zh-TW" altLang="en-US" dirty="0"/>
          </a:p>
        </p:txBody>
      </p:sp>
      <p:sp>
        <p:nvSpPr>
          <p:cNvPr id="4" name="投影片編號版面配置區 3"/>
          <p:cNvSpPr>
            <a:spLocks noGrp="1"/>
          </p:cNvSpPr>
          <p:nvPr>
            <p:ph type="sldNum" sz="quarter" idx="11"/>
          </p:nvPr>
        </p:nvSpPr>
        <p:spPr/>
        <p:txBody>
          <a:bodyPr/>
          <a:lstStyle/>
          <a:p>
            <a:fld id="{8E0E5158-C86D-4FBE-8AA1-8CB99B8A8A8C}" type="slidenum">
              <a:rPr lang="zh-TW" altLang="en-US" smtClean="0"/>
              <a:pPr/>
              <a:t>39</a:t>
            </a:fld>
            <a:endParaRPr lang="zh-TW" altLang="zh-TW"/>
          </a:p>
        </p:txBody>
      </p:sp>
      <p:pic>
        <p:nvPicPr>
          <p:cNvPr id="1026" name="Picture 2" descr="http://www.ti.com/ds_dgm/images/fbd_slas735j.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558" y="1164350"/>
            <a:ext cx="6711794" cy="4829860"/>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圓角矩形 10"/>
          <p:cNvSpPr/>
          <p:nvPr/>
        </p:nvSpPr>
        <p:spPr bwMode="auto">
          <a:xfrm>
            <a:off x="1100566" y="1772817"/>
            <a:ext cx="972002" cy="936104"/>
          </a:xfrm>
          <a:prstGeom prst="roundRect">
            <a:avLst/>
          </a:prstGeom>
          <a:noFill/>
          <a:ln w="571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Tahoma" panose="020B0604030504040204" pitchFamily="34" charset="0"/>
              <a:ea typeface="標楷體" panose="03000509000000000000" pitchFamily="65" charset="-120"/>
            </a:endParaRPr>
          </a:p>
        </p:txBody>
      </p:sp>
      <p:sp>
        <p:nvSpPr>
          <p:cNvPr id="12" name="文字方塊 11"/>
          <p:cNvSpPr txBox="1"/>
          <p:nvPr/>
        </p:nvSpPr>
        <p:spPr>
          <a:xfrm>
            <a:off x="814470" y="1193512"/>
            <a:ext cx="1785232" cy="461665"/>
          </a:xfrm>
          <a:prstGeom prst="rect">
            <a:avLst/>
          </a:prstGeom>
          <a:noFill/>
        </p:spPr>
        <p:txBody>
          <a:bodyPr wrap="none" rtlCol="0">
            <a:spAutoFit/>
          </a:bodyPr>
          <a:lstStyle/>
          <a:p>
            <a:r>
              <a:rPr lang="en-US" altLang="zh-TW" dirty="0">
                <a:solidFill>
                  <a:srgbClr val="FF0000"/>
                </a:solidFill>
                <a:latin typeface="+mn-lt"/>
              </a:rPr>
              <a:t>Clock system</a:t>
            </a:r>
            <a:endParaRPr lang="zh-TW" altLang="en-US" dirty="0">
              <a:solidFill>
                <a:srgbClr val="FF0000"/>
              </a:solidFill>
              <a:latin typeface="+mn-lt"/>
            </a:endParaRPr>
          </a:p>
        </p:txBody>
      </p:sp>
    </p:spTree>
    <p:extLst>
      <p:ext uri="{BB962C8B-B14F-4D97-AF65-F5344CB8AC3E}">
        <p14:creationId xmlns:p14="http://schemas.microsoft.com/office/powerpoint/2010/main" val="35342481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p:cNvSpPr>
            <a:spLocks noGrp="1"/>
          </p:cNvSpPr>
          <p:nvPr>
            <p:ph type="sldNum" sz="quarter" idx="11"/>
          </p:nvPr>
        </p:nvSpPr>
        <p:spPr/>
        <p:txBody>
          <a:bodyPr/>
          <a:lstStyle/>
          <a:p>
            <a:fld id="{C237E530-0418-47A1-AD62-76331E645C97}" type="slidenum">
              <a:rPr lang="zh-TW" altLang="en-US"/>
              <a:pPr/>
              <a:t>40</a:t>
            </a:fld>
            <a:endParaRPr lang="zh-TW" altLang="zh-TW"/>
          </a:p>
        </p:txBody>
      </p:sp>
      <p:sp>
        <p:nvSpPr>
          <p:cNvPr id="929795" name="Rectangle 2"/>
          <p:cNvSpPr>
            <a:spLocks noGrp="1"/>
          </p:cNvSpPr>
          <p:nvPr>
            <p:ph type="title"/>
          </p:nvPr>
        </p:nvSpPr>
        <p:spPr/>
        <p:txBody>
          <a:bodyPr/>
          <a:lstStyle/>
          <a:p>
            <a:r>
              <a:rPr lang="en-US" altLang="zh-TW"/>
              <a:t>Clocks in MSP430</a:t>
            </a:r>
          </a:p>
        </p:txBody>
      </p:sp>
      <p:sp>
        <p:nvSpPr>
          <p:cNvPr id="929796" name="Rectangle 3"/>
          <p:cNvSpPr>
            <a:spLocks noGrp="1"/>
          </p:cNvSpPr>
          <p:nvPr>
            <p:ph type="body" idx="1"/>
          </p:nvPr>
        </p:nvSpPr>
        <p:spPr/>
        <p:txBody>
          <a:bodyPr/>
          <a:lstStyle/>
          <a:p>
            <a:endParaRPr lang="en-US" altLang="zh-TW" sz="2400" dirty="0">
              <a:solidFill>
                <a:srgbClr val="FF0000"/>
              </a:solidFill>
            </a:endParaRPr>
          </a:p>
          <a:p>
            <a:endParaRPr lang="en-US" altLang="zh-TW" sz="2400" dirty="0">
              <a:solidFill>
                <a:srgbClr val="FF0000"/>
              </a:solidFill>
            </a:endParaRPr>
          </a:p>
          <a:p>
            <a:endParaRPr lang="en-US" altLang="zh-TW" sz="2400" dirty="0">
              <a:solidFill>
                <a:srgbClr val="FF0000"/>
              </a:solidFill>
            </a:endParaRPr>
          </a:p>
          <a:p>
            <a:endParaRPr lang="en-US" altLang="zh-TW" sz="2400" dirty="0">
              <a:solidFill>
                <a:srgbClr val="FF0000"/>
              </a:solidFill>
            </a:endParaRPr>
          </a:p>
          <a:p>
            <a:endParaRPr lang="en-US" altLang="zh-TW" sz="2400" dirty="0">
              <a:solidFill>
                <a:srgbClr val="FF0000"/>
              </a:solidFill>
            </a:endParaRPr>
          </a:p>
          <a:p>
            <a:endParaRPr lang="en-US" altLang="zh-TW" sz="2400" dirty="0">
              <a:solidFill>
                <a:srgbClr val="FF0000"/>
              </a:solidFill>
            </a:endParaRPr>
          </a:p>
          <a:p>
            <a:r>
              <a:rPr lang="en-US" altLang="zh-TW" sz="2400" dirty="0">
                <a:solidFill>
                  <a:srgbClr val="FF0000"/>
                </a:solidFill>
              </a:rPr>
              <a:t>Master clock (MCLK): </a:t>
            </a:r>
            <a:r>
              <a:rPr lang="en-US" altLang="zh-TW" sz="2400" dirty="0"/>
              <a:t>for CPU and some peripherals, normally driven by </a:t>
            </a:r>
            <a:r>
              <a:rPr lang="en-US" altLang="zh-TW" sz="2400" i="1" dirty="0"/>
              <a:t>digitally controlled oscillator </a:t>
            </a:r>
            <a:r>
              <a:rPr lang="en-US" altLang="zh-TW" sz="2400" dirty="0"/>
              <a:t>(DCO)</a:t>
            </a:r>
          </a:p>
          <a:p>
            <a:r>
              <a:rPr lang="en-US" altLang="zh-TW" sz="2400" dirty="0">
                <a:solidFill>
                  <a:srgbClr val="FF0000"/>
                </a:solidFill>
              </a:rPr>
              <a:t>Subsystem master clock (SMCLK): </a:t>
            </a:r>
            <a:r>
              <a:rPr lang="en-US" altLang="zh-TW" sz="2400" dirty="0"/>
              <a:t>distributed to peripherals, normally driven by DCO</a:t>
            </a:r>
          </a:p>
          <a:p>
            <a:r>
              <a:rPr lang="en-US" altLang="zh-TW" sz="2400" dirty="0">
                <a:solidFill>
                  <a:srgbClr val="FF0000"/>
                </a:solidFill>
              </a:rPr>
              <a:t>Auxiliary clock (ACLK): </a:t>
            </a:r>
            <a:r>
              <a:rPr lang="en-US" altLang="zh-TW" sz="2400" dirty="0"/>
              <a:t>distributed to peripherals, normally for real-time clocking and driven by a low-frequency crystal oscillator, typically at 32 KHz</a:t>
            </a:r>
          </a:p>
        </p:txBody>
      </p:sp>
      <p:graphicFrame>
        <p:nvGraphicFramePr>
          <p:cNvPr id="6" name="Table 12295"/>
          <p:cNvGraphicFramePr>
            <a:graphicFrameLocks noGrp="1"/>
          </p:cNvGraphicFramePr>
          <p:nvPr>
            <p:extLst/>
          </p:nvPr>
        </p:nvGraphicFramePr>
        <p:xfrm>
          <a:off x="380999" y="1155576"/>
          <a:ext cx="8471183" cy="2057400"/>
        </p:xfrm>
        <a:graphic>
          <a:graphicData uri="http://schemas.openxmlformats.org/drawingml/2006/table">
            <a:tbl>
              <a:tblPr firstRow="1" firstCol="1" bandRow="1">
                <a:effectLst>
                  <a:outerShdw blurRad="50800" dist="38100" dir="2700000" algn="tl" rotWithShape="0">
                    <a:prstClr val="black">
                      <a:alpha val="40000"/>
                    </a:prstClr>
                  </a:outerShdw>
                </a:effectLst>
                <a:tableStyleId>{FABFCF23-3B69-468F-B69F-88F6DE6A72F2}</a:tableStyleId>
              </a:tblPr>
              <a:tblGrid>
                <a:gridCol w="1676401">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2146582">
                  <a:extLst>
                    <a:ext uri="{9D8B030D-6E8A-4147-A177-3AD203B41FA5}">
                      <a16:colId xmlns:a16="http://schemas.microsoft.com/office/drawing/2014/main" val="20003"/>
                    </a:ext>
                  </a:extLst>
                </a:gridCol>
              </a:tblGrid>
              <a:tr h="514350">
                <a:tc>
                  <a:txBody>
                    <a:bodyPr/>
                    <a:lstStyle/>
                    <a:p>
                      <a:pPr marL="0" marR="0" algn="ctr">
                        <a:spcBef>
                          <a:spcPts val="0"/>
                        </a:spcBef>
                        <a:spcAft>
                          <a:spcPts val="0"/>
                        </a:spcAft>
                      </a:pPr>
                      <a:r>
                        <a:rPr lang="en-US" sz="2400" dirty="0">
                          <a:solidFill>
                            <a:srgbClr val="000000"/>
                          </a:solidFill>
                          <a:effectLst/>
                          <a:latin typeface="+mn-lt"/>
                          <a:cs typeface="Calibri" pitchFamily="34" charset="0"/>
                        </a:rPr>
                        <a:t>Name</a:t>
                      </a:r>
                      <a:endParaRPr lang="en-US" sz="2400" b="1" dirty="0">
                        <a:solidFill>
                          <a:srgbClr val="000000"/>
                        </a:solidFill>
                        <a:effectLst/>
                        <a:latin typeface="+mn-lt"/>
                        <a:ea typeface="Calibri"/>
                        <a:cs typeface="Calibri" pitchFamily="34" charset="0"/>
                      </a:endParaRPr>
                    </a:p>
                  </a:txBody>
                  <a:tcPr marL="0" marR="0" marT="0"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2400" dirty="0">
                          <a:solidFill>
                            <a:srgbClr val="000000"/>
                          </a:solidFill>
                          <a:effectLst/>
                          <a:latin typeface="+mn-lt"/>
                          <a:cs typeface="Calibri" pitchFamily="34" charset="0"/>
                        </a:rPr>
                        <a:t>Description</a:t>
                      </a:r>
                      <a:endParaRPr lang="en-US" sz="2400" b="1" dirty="0">
                        <a:solidFill>
                          <a:srgbClr val="000000"/>
                        </a:solidFill>
                        <a:effectLst/>
                        <a:latin typeface="+mn-lt"/>
                        <a:ea typeface="Calibri"/>
                        <a:cs typeface="Calibri" pitchFamily="34" charset="0"/>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2400" dirty="0">
                          <a:solidFill>
                            <a:srgbClr val="000000"/>
                          </a:solidFill>
                          <a:effectLst/>
                          <a:latin typeface="+mn-lt"/>
                          <a:cs typeface="Calibri" pitchFamily="34" charset="0"/>
                        </a:rPr>
                        <a:t>Used-by</a:t>
                      </a:r>
                      <a:endParaRPr lang="en-US" sz="2400" b="1" dirty="0">
                        <a:solidFill>
                          <a:srgbClr val="000000"/>
                        </a:solidFill>
                        <a:effectLst/>
                        <a:latin typeface="+mn-lt"/>
                        <a:ea typeface="Calibri"/>
                        <a:cs typeface="Calibri" pitchFamily="34" charset="0"/>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2400" dirty="0">
                          <a:solidFill>
                            <a:srgbClr val="000000"/>
                          </a:solidFill>
                          <a:effectLst/>
                          <a:latin typeface="+mn-lt"/>
                          <a:cs typeface="Calibri" pitchFamily="34" charset="0"/>
                        </a:rPr>
                        <a:t>Typical Speed</a:t>
                      </a:r>
                      <a:endParaRPr lang="en-US" sz="2400" b="1" dirty="0">
                        <a:solidFill>
                          <a:srgbClr val="000000"/>
                        </a:solidFill>
                        <a:effectLst/>
                        <a:latin typeface="+mn-lt"/>
                        <a:ea typeface="Calibri"/>
                        <a:cs typeface="Calibri" pitchFamily="34" charset="0"/>
                      </a:endParaRPr>
                    </a:p>
                  </a:txBody>
                  <a:tcPr marL="0" marR="0" marT="0"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14350">
                <a:tc>
                  <a:txBody>
                    <a:bodyPr/>
                    <a:lstStyle/>
                    <a:p>
                      <a:pPr marL="0" marR="0" indent="0" algn="ctr">
                        <a:spcBef>
                          <a:spcPts val="0"/>
                        </a:spcBef>
                        <a:spcAft>
                          <a:spcPts val="0"/>
                        </a:spcAft>
                        <a:buClr>
                          <a:schemeClr val="tx2"/>
                        </a:buClr>
                        <a:buSzPct val="80000"/>
                        <a:buFont typeface="Wingdings" pitchFamily="2" charset="2"/>
                        <a:buNone/>
                      </a:pPr>
                      <a:r>
                        <a:rPr lang="en-US" sz="2400" dirty="0">
                          <a:effectLst/>
                          <a:latin typeface="+mn-lt"/>
                          <a:cs typeface="Calibri" pitchFamily="34" charset="0"/>
                        </a:rPr>
                        <a:t>MCLK</a:t>
                      </a:r>
                      <a:endParaRPr lang="en-US" sz="2400" b="1" dirty="0">
                        <a:effectLst/>
                        <a:latin typeface="+mn-lt"/>
                        <a:ea typeface="Calibri"/>
                        <a:cs typeface="Calibri" pitchFamily="34" charset="0"/>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2400" dirty="0">
                          <a:effectLst/>
                          <a:latin typeface="+mn-lt"/>
                          <a:cs typeface="Calibri" pitchFamily="34" charset="0"/>
                        </a:rPr>
                        <a:t>Master Clock </a:t>
                      </a:r>
                      <a:endParaRPr lang="en-US" sz="2400" b="0" dirty="0">
                        <a:effectLst/>
                        <a:latin typeface="+mn-lt"/>
                        <a:ea typeface="Calibri"/>
                        <a:cs typeface="Calibri" pitchFamily="34" charset="0"/>
                      </a:endParaRPr>
                    </a:p>
                  </a:txBody>
                  <a:tcPr marL="68580" marR="68580" marT="0"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2400" dirty="0">
                          <a:effectLst/>
                          <a:latin typeface="+mn-lt"/>
                          <a:cs typeface="Calibri" pitchFamily="34" charset="0"/>
                        </a:rPr>
                        <a:t>CPU</a:t>
                      </a:r>
                      <a:endParaRPr lang="en-US" sz="2400" b="0" dirty="0">
                        <a:effectLst/>
                        <a:latin typeface="+mn-lt"/>
                        <a:ea typeface="Calibri"/>
                        <a:cs typeface="Calibri" pitchFamily="34" charset="0"/>
                      </a:endParaRPr>
                    </a:p>
                  </a:txBody>
                  <a:tcPr marL="68580" marR="68580" marT="0"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2400" dirty="0">
                          <a:effectLst/>
                          <a:latin typeface="+mn-lt"/>
                          <a:cs typeface="Calibri" pitchFamily="34" charset="0"/>
                        </a:rPr>
                        <a:t> Fast</a:t>
                      </a:r>
                      <a:endParaRPr lang="en-US" sz="2400" b="0" dirty="0">
                        <a:effectLst/>
                        <a:latin typeface="+mn-lt"/>
                        <a:ea typeface="Calibri"/>
                        <a:cs typeface="Calibri" pitchFamily="34" charset="0"/>
                      </a:endParaRPr>
                    </a:p>
                  </a:txBody>
                  <a:tcPr marL="68580" marR="68580" marT="0" marB="0" anchor="ctr">
                    <a:lnL w="6350" cap="flat" cmpd="sng" algn="ctr">
                      <a:solidFill>
                        <a:schemeClr val="bg1">
                          <a:lumMod val="85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14350">
                <a:tc>
                  <a:txBody>
                    <a:bodyPr/>
                    <a:lstStyle/>
                    <a:p>
                      <a:pPr marL="0" marR="0" indent="0" algn="ctr">
                        <a:spcBef>
                          <a:spcPts val="0"/>
                        </a:spcBef>
                        <a:spcAft>
                          <a:spcPts val="0"/>
                        </a:spcAft>
                        <a:buClr>
                          <a:schemeClr val="tx2"/>
                        </a:buClr>
                        <a:buSzPct val="80000"/>
                        <a:buFont typeface="Wingdings" pitchFamily="2" charset="2"/>
                        <a:buNone/>
                      </a:pPr>
                      <a:r>
                        <a:rPr lang="en-US" sz="2400" dirty="0">
                          <a:effectLst/>
                          <a:latin typeface="+mn-lt"/>
                          <a:cs typeface="Calibri" pitchFamily="34" charset="0"/>
                        </a:rPr>
                        <a:t>SMCLK</a:t>
                      </a:r>
                      <a:endParaRPr lang="en-US" sz="2400" b="1" dirty="0">
                        <a:effectLst/>
                        <a:latin typeface="+mn-lt"/>
                        <a:ea typeface="Calibri"/>
                        <a:cs typeface="Calibri" pitchFamily="34" charset="0"/>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2400" dirty="0">
                          <a:effectLst/>
                          <a:latin typeface="+mn-lt"/>
                          <a:cs typeface="Calibri" pitchFamily="34" charset="0"/>
                        </a:rPr>
                        <a:t>Sub-Master Clock</a:t>
                      </a:r>
                      <a:endParaRPr lang="en-US" sz="2400" b="0" dirty="0">
                        <a:effectLst/>
                        <a:latin typeface="+mn-lt"/>
                        <a:ea typeface="Calibri"/>
                        <a:cs typeface="Calibri" pitchFamily="34" charset="0"/>
                      </a:endParaRPr>
                    </a:p>
                  </a:txBody>
                  <a:tcPr marL="68580" marR="68580" marT="0"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2400" dirty="0">
                          <a:effectLst/>
                          <a:latin typeface="+mn-lt"/>
                          <a:cs typeface="Calibri" pitchFamily="34" charset="0"/>
                        </a:rPr>
                        <a:t>Peripherals</a:t>
                      </a:r>
                      <a:endParaRPr lang="en-US" sz="2400" b="0" dirty="0">
                        <a:effectLst/>
                        <a:latin typeface="+mn-lt"/>
                        <a:ea typeface="Calibri"/>
                        <a:cs typeface="Calibri" pitchFamily="34" charset="0"/>
                      </a:endParaRPr>
                    </a:p>
                  </a:txBody>
                  <a:tcPr marL="68580" marR="68580" marT="0"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2400" dirty="0">
                          <a:effectLst/>
                          <a:latin typeface="+mn-lt"/>
                          <a:cs typeface="Calibri" pitchFamily="34" charset="0"/>
                        </a:rPr>
                        <a:t> Fast</a:t>
                      </a:r>
                      <a:endParaRPr lang="en-US" sz="2400" b="0" dirty="0">
                        <a:effectLst/>
                        <a:latin typeface="+mn-lt"/>
                        <a:ea typeface="Calibri"/>
                        <a:cs typeface="Calibri" pitchFamily="34" charset="0"/>
                      </a:endParaRPr>
                    </a:p>
                  </a:txBody>
                  <a:tcPr marL="68580" marR="68580" marT="0" marB="0" anchor="ctr">
                    <a:lnL w="6350" cap="flat" cmpd="sng" algn="ctr">
                      <a:solidFill>
                        <a:schemeClr val="bg1">
                          <a:lumMod val="85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14350">
                <a:tc>
                  <a:txBody>
                    <a:bodyPr/>
                    <a:lstStyle/>
                    <a:p>
                      <a:pPr marL="0" marR="0" indent="0" algn="ctr">
                        <a:spcBef>
                          <a:spcPts val="0"/>
                        </a:spcBef>
                        <a:spcAft>
                          <a:spcPts val="0"/>
                        </a:spcAft>
                        <a:buClr>
                          <a:schemeClr val="tx2"/>
                        </a:buClr>
                        <a:buSzPct val="80000"/>
                        <a:buFont typeface="Wingdings" pitchFamily="2" charset="2"/>
                        <a:buNone/>
                      </a:pPr>
                      <a:r>
                        <a:rPr lang="en-US" sz="2400" dirty="0">
                          <a:effectLst/>
                          <a:latin typeface="+mn-lt"/>
                          <a:cs typeface="Calibri" pitchFamily="34" charset="0"/>
                        </a:rPr>
                        <a:t>ACLK</a:t>
                      </a:r>
                      <a:endParaRPr lang="en-US" sz="2400" b="1" dirty="0">
                        <a:effectLst/>
                        <a:latin typeface="+mn-lt"/>
                        <a:ea typeface="Calibri"/>
                        <a:cs typeface="Calibri" pitchFamily="34" charset="0"/>
                      </a:endParaRPr>
                    </a:p>
                  </a:txBody>
                  <a:tcPr marL="68580" marR="68580" marT="0" marB="0" anchor="ctr">
                    <a:lnL w="12700" cap="flat" cmpd="sng" algn="ctr">
                      <a:solidFill>
                        <a:schemeClr val="tx1">
                          <a:lumMod val="50000"/>
                          <a:lumOff val="50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2400" dirty="0">
                          <a:effectLst/>
                          <a:latin typeface="+mn-lt"/>
                          <a:cs typeface="Calibri" pitchFamily="34" charset="0"/>
                        </a:rPr>
                        <a:t>Auxiliary Clock</a:t>
                      </a:r>
                      <a:endParaRPr lang="en-US" sz="2400" b="0" dirty="0">
                        <a:effectLst/>
                        <a:latin typeface="+mn-lt"/>
                        <a:ea typeface="Calibri"/>
                        <a:cs typeface="Calibri" pitchFamily="34" charset="0"/>
                      </a:endParaRPr>
                    </a:p>
                  </a:txBody>
                  <a:tcPr marL="68580" marR="68580" marT="0"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2400" dirty="0">
                          <a:effectLst/>
                          <a:latin typeface="+mn-lt"/>
                          <a:cs typeface="Calibri" pitchFamily="34" charset="0"/>
                        </a:rPr>
                        <a:t>Peripherals</a:t>
                      </a:r>
                      <a:endParaRPr lang="en-US" sz="2400" b="0" dirty="0">
                        <a:effectLst/>
                        <a:latin typeface="+mn-lt"/>
                        <a:ea typeface="Calibri"/>
                        <a:cs typeface="Calibri" pitchFamily="34" charset="0"/>
                      </a:endParaRPr>
                    </a:p>
                  </a:txBody>
                  <a:tcPr marL="68580" marR="68580" marT="0"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2400" dirty="0">
                          <a:effectLst/>
                          <a:latin typeface="+mn-lt"/>
                          <a:cs typeface="Calibri" pitchFamily="34" charset="0"/>
                        </a:rPr>
                        <a:t> Slow</a:t>
                      </a:r>
                      <a:endParaRPr lang="en-US" sz="2400" b="0" dirty="0">
                        <a:effectLst/>
                        <a:latin typeface="+mn-lt"/>
                        <a:ea typeface="Calibri"/>
                        <a:cs typeface="Calibri" pitchFamily="34" charset="0"/>
                      </a:endParaRPr>
                    </a:p>
                  </a:txBody>
                  <a:tcPr marL="68580" marR="68580" marT="0" marB="0" anchor="ctr">
                    <a:lnL w="6350" cap="flat" cmpd="sng" algn="ctr">
                      <a:solidFill>
                        <a:schemeClr val="bg1">
                          <a:lumMod val="85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976066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投影片編號版面配置區 4"/>
          <p:cNvSpPr>
            <a:spLocks noGrp="1"/>
          </p:cNvSpPr>
          <p:nvPr>
            <p:ph type="sldNum" sz="quarter" idx="11"/>
          </p:nvPr>
        </p:nvSpPr>
        <p:spPr/>
        <p:txBody>
          <a:bodyPr/>
          <a:lstStyle/>
          <a:p>
            <a:fld id="{7074DA33-3312-4976-A623-B33C1776AEE3}" type="slidenum">
              <a:rPr lang="zh-TW" altLang="en-US"/>
              <a:pPr/>
              <a:t>41</a:t>
            </a:fld>
            <a:endParaRPr lang="zh-TW" altLang="zh-TW"/>
          </a:p>
        </p:txBody>
      </p:sp>
      <p:sp>
        <p:nvSpPr>
          <p:cNvPr id="930818" name="Rectangle 26"/>
          <p:cNvSpPr>
            <a:spLocks noGrp="1"/>
          </p:cNvSpPr>
          <p:nvPr>
            <p:ph type="title"/>
          </p:nvPr>
        </p:nvSpPr>
        <p:spPr/>
        <p:txBody>
          <a:bodyPr/>
          <a:lstStyle/>
          <a:p>
            <a:r>
              <a:rPr lang="en-US" altLang="zh-TW"/>
              <a:t>Clock Sources</a:t>
            </a:r>
          </a:p>
        </p:txBody>
      </p:sp>
      <p:sp>
        <p:nvSpPr>
          <p:cNvPr id="930819" name="Rectangle 27"/>
          <p:cNvSpPr>
            <a:spLocks noGrp="1"/>
          </p:cNvSpPr>
          <p:nvPr>
            <p:ph type="body" idx="1"/>
          </p:nvPr>
        </p:nvSpPr>
        <p:spPr/>
        <p:txBody>
          <a:bodyPr/>
          <a:lstStyle/>
          <a:p>
            <a:pPr eaLnBrk="1" hangingPunct="1">
              <a:lnSpc>
                <a:spcPct val="90000"/>
              </a:lnSpc>
            </a:pPr>
            <a:r>
              <a:rPr lang="en-US" altLang="zh-TW" dirty="0"/>
              <a:t>Digitally controlled oscillator, DCO: </a:t>
            </a:r>
          </a:p>
          <a:p>
            <a:pPr lvl="1" eaLnBrk="1" hangingPunct="1">
              <a:lnSpc>
                <a:spcPct val="90000"/>
              </a:lnSpc>
            </a:pPr>
            <a:r>
              <a:rPr lang="en-US" altLang="zh-TW" dirty="0"/>
              <a:t>Internal; a highly controllable RC oscillator that starts fast </a:t>
            </a:r>
            <a:br>
              <a:rPr lang="en-US" altLang="zh-TW" dirty="0"/>
            </a:br>
            <a:r>
              <a:rPr lang="en-US" altLang="zh-TW" dirty="0"/>
              <a:t>(&lt; 1</a:t>
            </a:r>
            <a:r>
              <a:rPr lang="en-US" altLang="zh-TW" dirty="0">
                <a:latin typeface="Symbol" panose="05050102010706020507" pitchFamily="18" charset="2"/>
              </a:rPr>
              <a:t>m</a:t>
            </a:r>
            <a:r>
              <a:rPr lang="en-US" altLang="zh-TW" dirty="0"/>
              <a:t>s)</a:t>
            </a:r>
            <a:endParaRPr lang="zh-TW" altLang="en-US" dirty="0"/>
          </a:p>
          <a:p>
            <a:pPr eaLnBrk="1" hangingPunct="1">
              <a:lnSpc>
                <a:spcPct val="90000"/>
              </a:lnSpc>
            </a:pPr>
            <a:r>
              <a:rPr lang="en-US" altLang="zh-TW" dirty="0"/>
              <a:t>Very low-power, low-frequency oscillator, VLO: </a:t>
            </a:r>
          </a:p>
          <a:p>
            <a:pPr lvl="1" eaLnBrk="1" hangingPunct="1">
              <a:lnSpc>
                <a:spcPct val="90000"/>
              </a:lnSpc>
            </a:pPr>
            <a:r>
              <a:rPr lang="en-US" altLang="zh-TW" dirty="0"/>
              <a:t>Internal at 12 KHz; alternative to LFXT1 when accuracy of a crystal is not needed; may not available in all devices</a:t>
            </a:r>
          </a:p>
          <a:p>
            <a:pPr eaLnBrk="1" hangingPunct="1">
              <a:lnSpc>
                <a:spcPct val="90000"/>
              </a:lnSpc>
            </a:pPr>
            <a:r>
              <a:rPr lang="en-US" altLang="zh-TW" dirty="0"/>
              <a:t>Low- or high-frequency crystal oscillator, LFXT1: </a:t>
            </a:r>
          </a:p>
          <a:p>
            <a:pPr lvl="1" eaLnBrk="1" hangingPunct="1">
              <a:lnSpc>
                <a:spcPct val="90000"/>
              </a:lnSpc>
            </a:pPr>
            <a:r>
              <a:rPr lang="en-US" altLang="zh-TW" dirty="0"/>
              <a:t>External; used with a low- or high-frequency crystal; an external clock signal can also be used; connected to MSP430 through XIN and XOUT pins</a:t>
            </a:r>
          </a:p>
          <a:p>
            <a:pPr eaLnBrk="1" hangingPunct="1">
              <a:lnSpc>
                <a:spcPct val="90000"/>
              </a:lnSpc>
            </a:pPr>
            <a:r>
              <a:rPr lang="en-US" altLang="zh-TW" dirty="0"/>
              <a:t>High-frequency crystal oscillator, XT2: </a:t>
            </a:r>
          </a:p>
          <a:p>
            <a:pPr lvl="1" eaLnBrk="1" hangingPunct="1">
              <a:lnSpc>
                <a:spcPct val="90000"/>
              </a:lnSpc>
            </a:pPr>
            <a:r>
              <a:rPr lang="en-US" altLang="zh-TW" dirty="0"/>
              <a:t>External; similar to LFXT1 but at high frequencies</a:t>
            </a:r>
          </a:p>
        </p:txBody>
      </p:sp>
    </p:spTree>
    <p:extLst>
      <p:ext uri="{BB962C8B-B14F-4D97-AF65-F5344CB8AC3E}">
        <p14:creationId xmlns:p14="http://schemas.microsoft.com/office/powerpoint/2010/main" val="20095837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From Sources to Clocks</a:t>
            </a:r>
            <a:endParaRPr lang="zh-TW" altLang="en-US" dirty="0"/>
          </a:p>
        </p:txBody>
      </p:sp>
      <p:sp>
        <p:nvSpPr>
          <p:cNvPr id="3" name="內容版面配置區 2"/>
          <p:cNvSpPr>
            <a:spLocks noGrp="1"/>
          </p:cNvSpPr>
          <p:nvPr>
            <p:ph idx="1"/>
          </p:nvPr>
        </p:nvSpPr>
        <p:spPr/>
        <p:txBody>
          <a:bodyPr/>
          <a:lstStyle/>
          <a:p>
            <a:pPr eaLnBrk="1" hangingPunct="1">
              <a:lnSpc>
                <a:spcPct val="90000"/>
              </a:lnSpc>
              <a:spcBef>
                <a:spcPct val="15000"/>
              </a:spcBef>
            </a:pPr>
            <a:r>
              <a:rPr lang="en-US" altLang="zh-TW" dirty="0"/>
              <a:t>Typical sources of clocks:</a:t>
            </a:r>
          </a:p>
          <a:p>
            <a:pPr lvl="1" eaLnBrk="1" hangingPunct="1">
              <a:lnSpc>
                <a:spcPct val="90000"/>
              </a:lnSpc>
              <a:spcBef>
                <a:spcPct val="15000"/>
              </a:spcBef>
            </a:pPr>
            <a:r>
              <a:rPr lang="en-US" altLang="zh-TW" dirty="0"/>
              <a:t>MCLK, SMCLK: DCO (typically at 1.1 MHz)</a:t>
            </a:r>
          </a:p>
          <a:p>
            <a:pPr lvl="1" eaLnBrk="1" hangingPunct="1">
              <a:lnSpc>
                <a:spcPct val="90000"/>
              </a:lnSpc>
              <a:spcBef>
                <a:spcPct val="15000"/>
              </a:spcBef>
            </a:pPr>
            <a:r>
              <a:rPr lang="en-US" altLang="zh-TW" dirty="0"/>
              <a:t>ACLK: LFXT 1 (typically at 32 KHz) or VLO</a:t>
            </a:r>
          </a:p>
        </p:txBody>
      </p:sp>
      <p:sp>
        <p:nvSpPr>
          <p:cNvPr id="4" name="投影片編號版面配置區 3"/>
          <p:cNvSpPr>
            <a:spLocks noGrp="1"/>
          </p:cNvSpPr>
          <p:nvPr>
            <p:ph type="sldNum" sz="quarter" idx="11"/>
          </p:nvPr>
        </p:nvSpPr>
        <p:spPr/>
        <p:txBody>
          <a:bodyPr/>
          <a:lstStyle/>
          <a:p>
            <a:fld id="{AD7A0DC7-59DB-4FF4-A98F-253DCA5EE1C1}" type="slidenum">
              <a:rPr lang="zh-TW" altLang="en-US" smtClean="0"/>
              <a:pPr/>
              <a:t>42</a:t>
            </a:fld>
            <a:endParaRPr lang="zh-TW" altLang="zh-TW"/>
          </a:p>
        </p:txBody>
      </p:sp>
      <p:sp>
        <p:nvSpPr>
          <p:cNvPr id="6" name="文字方塊 5"/>
          <p:cNvSpPr txBox="1"/>
          <p:nvPr/>
        </p:nvSpPr>
        <p:spPr>
          <a:xfrm>
            <a:off x="94858" y="4755921"/>
            <a:ext cx="1813317" cy="1200329"/>
          </a:xfrm>
          <a:prstGeom prst="rect">
            <a:avLst/>
          </a:prstGeom>
          <a:noFill/>
          <a:ln>
            <a:solidFill>
              <a:srgbClr val="FF0000"/>
            </a:solidFill>
          </a:ln>
        </p:spPr>
        <p:txBody>
          <a:bodyPr wrap="square" rtlCol="0">
            <a:spAutoFit/>
          </a:bodyPr>
          <a:lstStyle/>
          <a:p>
            <a:pPr marL="0"/>
            <a:r>
              <a:rPr lang="en-US" altLang="zh-TW" sz="1800" dirty="0">
                <a:latin typeface="+mn-lt"/>
              </a:rPr>
              <a:t>Note: Interconnections may vary with different MCUs</a:t>
            </a:r>
            <a:endParaRPr lang="zh-TW" altLang="en-US" sz="1800" dirty="0">
              <a:latin typeface="+mn-lt"/>
            </a:endParaRPr>
          </a:p>
        </p:txBody>
      </p:sp>
      <p:pic>
        <p:nvPicPr>
          <p:cNvPr id="8" name="Picture 25"/>
          <p:cNvPicPr>
            <a:picLocks noChangeAspect="1" noChangeArrowheads="1"/>
          </p:cNvPicPr>
          <p:nvPr/>
        </p:nvPicPr>
        <p:blipFill>
          <a:blip r:embed="rId2"/>
          <a:srcRect/>
          <a:stretch>
            <a:fillRect/>
          </a:stretch>
        </p:blipFill>
        <p:spPr bwMode="auto">
          <a:xfrm>
            <a:off x="2015752" y="2420888"/>
            <a:ext cx="6516688" cy="3467100"/>
          </a:xfrm>
          <a:prstGeom prst="rect">
            <a:avLst/>
          </a:prstGeom>
          <a:noFill/>
          <a:ln w="9525">
            <a:noFill/>
            <a:miter lim="800000"/>
            <a:headEnd/>
            <a:tailEnd/>
          </a:ln>
        </p:spPr>
      </p:pic>
    </p:spTree>
    <p:extLst>
      <p:ext uri="{BB962C8B-B14F-4D97-AF65-F5344CB8AC3E}">
        <p14:creationId xmlns:p14="http://schemas.microsoft.com/office/powerpoint/2010/main" val="8748163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p:cNvSpPr>
            <a:spLocks noGrp="1"/>
          </p:cNvSpPr>
          <p:nvPr>
            <p:ph type="sldNum" sz="quarter" idx="11"/>
          </p:nvPr>
        </p:nvSpPr>
        <p:spPr/>
        <p:txBody>
          <a:bodyPr/>
          <a:lstStyle/>
          <a:p>
            <a:fld id="{6654EE0C-1E77-4D71-97EB-4C10135F0B29}" type="slidenum">
              <a:rPr lang="zh-TW" altLang="en-US"/>
              <a:pPr/>
              <a:t>43</a:t>
            </a:fld>
            <a:endParaRPr lang="zh-TW" altLang="zh-TW"/>
          </a:p>
        </p:txBody>
      </p:sp>
      <p:sp>
        <p:nvSpPr>
          <p:cNvPr id="932867" name="標題 1"/>
          <p:cNvSpPr>
            <a:spLocks noGrp="1"/>
          </p:cNvSpPr>
          <p:nvPr>
            <p:ph type="title"/>
          </p:nvPr>
        </p:nvSpPr>
        <p:spPr/>
        <p:txBody>
          <a:bodyPr/>
          <a:lstStyle/>
          <a:p>
            <a:r>
              <a:rPr lang="en-US" altLang="zh-TW"/>
              <a:t>Controlling Clocks</a:t>
            </a:r>
            <a:endParaRPr lang="zh-TW" altLang="en-US"/>
          </a:p>
        </p:txBody>
      </p:sp>
      <p:sp>
        <p:nvSpPr>
          <p:cNvPr id="932868" name="內容版面配置區 2"/>
          <p:cNvSpPr>
            <a:spLocks noGrp="1"/>
          </p:cNvSpPr>
          <p:nvPr>
            <p:ph type="body" idx="1"/>
          </p:nvPr>
        </p:nvSpPr>
        <p:spPr/>
        <p:txBody>
          <a:bodyPr/>
          <a:lstStyle/>
          <a:p>
            <a:r>
              <a:rPr lang="en-US" altLang="zh-TW" dirty="0"/>
              <a:t>In MSP430, Basic Clock Module is also an IO module</a:t>
            </a:r>
          </a:p>
          <a:p>
            <a:r>
              <a:rPr lang="en-US" altLang="zh-TW" dirty="0"/>
              <a:t>Being an IO peripheral, it can be controlled by registers, DCOCTL and BCSCTL1–3</a:t>
            </a:r>
          </a:p>
          <a:p>
            <a:pPr lvl="1"/>
            <a:r>
              <a:rPr lang="en-US" altLang="zh-TW" dirty="0"/>
              <a:t>DCOCTL (056h): configure DCO</a:t>
            </a:r>
          </a:p>
          <a:p>
            <a:pPr lvl="1"/>
            <a:r>
              <a:rPr lang="en-US" altLang="zh-TW" dirty="0"/>
              <a:t>BCSCTL1 (basic clock system control 1, 057h): configure ACLK and DCO</a:t>
            </a:r>
          </a:p>
          <a:p>
            <a:pPr lvl="1"/>
            <a:r>
              <a:rPr lang="en-US" altLang="zh-TW" dirty="0"/>
              <a:t>BCSCTL2 (basic clock system control 2, 058h): configure MCLK, SMCLK</a:t>
            </a:r>
          </a:p>
          <a:p>
            <a:pPr lvl="1"/>
            <a:r>
              <a:rPr lang="en-US" altLang="zh-TW" dirty="0"/>
              <a:t>BCSCTL3 (basic clock system control 3, 053h): control LFXT1/VLO</a:t>
            </a:r>
          </a:p>
          <a:p>
            <a:pPr lvl="1"/>
            <a:endParaRPr lang="zh-TW" altLang="en-US" dirty="0"/>
          </a:p>
        </p:txBody>
      </p:sp>
      <p:sp>
        <p:nvSpPr>
          <p:cNvPr id="6" name="圓角矩形 5"/>
          <p:cNvSpPr/>
          <p:nvPr/>
        </p:nvSpPr>
        <p:spPr bwMode="auto">
          <a:xfrm>
            <a:off x="2915816" y="5085184"/>
            <a:ext cx="4104456" cy="935608"/>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eaLnBrk="1" hangingPunct="1"/>
            <a:r>
              <a:rPr lang="en-US" altLang="zh-TW" dirty="0">
                <a:latin typeface="+mn-lt"/>
              </a:rPr>
              <a:t>Tedious to set!</a:t>
            </a:r>
          </a:p>
          <a:p>
            <a:pPr eaLnBrk="1" hangingPunct="1"/>
            <a:r>
              <a:rPr lang="en-US" altLang="zh-TW" dirty="0">
                <a:latin typeface="+mn-lt"/>
              </a:rPr>
              <a:t>Use tag-length-value instead</a:t>
            </a:r>
            <a:endParaRPr lang="zh-TW" altLang="en-US" dirty="0">
              <a:latin typeface="+mn-lt"/>
            </a:endParaRPr>
          </a:p>
        </p:txBody>
      </p:sp>
    </p:spTree>
    <p:extLst>
      <p:ext uri="{BB962C8B-B14F-4D97-AF65-F5344CB8AC3E}">
        <p14:creationId xmlns:p14="http://schemas.microsoft.com/office/powerpoint/2010/main" val="2679214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4"/>
          <p:cNvSpPr>
            <a:spLocks noGrp="1"/>
          </p:cNvSpPr>
          <p:nvPr>
            <p:ph type="sldNum" sz="quarter" idx="11"/>
          </p:nvPr>
        </p:nvSpPr>
        <p:spPr/>
        <p:txBody>
          <a:bodyPr/>
          <a:lstStyle/>
          <a:p>
            <a:fld id="{E5E09003-4244-4008-B7C7-34BADA12E838}" type="slidenum">
              <a:rPr lang="zh-TW" altLang="en-US"/>
              <a:pPr/>
              <a:t>44</a:t>
            </a:fld>
            <a:endParaRPr lang="zh-TW" altLang="zh-TW"/>
          </a:p>
        </p:txBody>
      </p:sp>
      <p:sp>
        <p:nvSpPr>
          <p:cNvPr id="935938" name="標題 1"/>
          <p:cNvSpPr>
            <a:spLocks noGrp="1"/>
          </p:cNvSpPr>
          <p:nvPr>
            <p:ph type="title"/>
          </p:nvPr>
        </p:nvSpPr>
        <p:spPr/>
        <p:txBody>
          <a:bodyPr/>
          <a:lstStyle/>
          <a:p>
            <a:r>
              <a:rPr lang="en-US" altLang="zh-TW"/>
              <a:t>Tag-Length-Value</a:t>
            </a:r>
            <a:endParaRPr lang="zh-TW" altLang="en-US"/>
          </a:p>
        </p:txBody>
      </p:sp>
      <p:sp>
        <p:nvSpPr>
          <p:cNvPr id="935939" name="內容版面配置區 2"/>
          <p:cNvSpPr>
            <a:spLocks noGrp="1"/>
          </p:cNvSpPr>
          <p:nvPr>
            <p:ph type="body" idx="1"/>
          </p:nvPr>
        </p:nvSpPr>
        <p:spPr/>
        <p:txBody>
          <a:bodyPr/>
          <a:lstStyle/>
          <a:p>
            <a:r>
              <a:rPr lang="en-US" altLang="zh-TW" dirty="0"/>
              <a:t>Tag-Length-Value (TLV) stores device-specific information in the flash memory to set DCOCTL and BCSCTL1 for DCO frequency</a:t>
            </a:r>
            <a:endParaRPr lang="zh-TW" altLang="en-US" dirty="0"/>
          </a:p>
          <a:p>
            <a:endParaRPr lang="zh-TW" altLang="en-US" dirty="0"/>
          </a:p>
        </p:txBody>
      </p:sp>
      <p:pic>
        <p:nvPicPr>
          <p:cNvPr id="93594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63" y="2565375"/>
            <a:ext cx="9113837"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橢圓 1"/>
          <p:cNvSpPr/>
          <p:nvPr/>
        </p:nvSpPr>
        <p:spPr bwMode="auto">
          <a:xfrm>
            <a:off x="425450" y="3140968"/>
            <a:ext cx="1770286" cy="503907"/>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Tahoma" panose="020B0604030504040204" pitchFamily="34" charset="0"/>
              <a:ea typeface="標楷體" panose="03000509000000000000" pitchFamily="65" charset="-120"/>
            </a:endParaRPr>
          </a:p>
        </p:txBody>
      </p:sp>
      <p:graphicFrame>
        <p:nvGraphicFramePr>
          <p:cNvPr id="7" name="Group 12"/>
          <p:cNvGraphicFramePr>
            <a:graphicFrameLocks noGrp="1"/>
          </p:cNvGraphicFramePr>
          <p:nvPr>
            <p:extLst/>
          </p:nvPr>
        </p:nvGraphicFramePr>
        <p:xfrm>
          <a:off x="473646" y="5259288"/>
          <a:ext cx="8064500" cy="762000"/>
        </p:xfrm>
        <a:graphic>
          <a:graphicData uri="http://schemas.openxmlformats.org/drawingml/2006/table">
            <a:tbl>
              <a:tblPr/>
              <a:tblGrid>
                <a:gridCol w="8064500">
                  <a:extLst>
                    <a:ext uri="{9D8B030D-6E8A-4147-A177-3AD203B41FA5}">
                      <a16:colId xmlns:a16="http://schemas.microsoft.com/office/drawing/2014/main" val="20000"/>
                    </a:ext>
                  </a:extLst>
                </a:gridCol>
              </a:tblGrid>
              <a:tr h="396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a:ln>
                            <a:noFill/>
                          </a:ln>
                          <a:solidFill>
                            <a:srgbClr val="000000"/>
                          </a:solidFill>
                          <a:effectLst/>
                          <a:latin typeface="Courier New" pitchFamily="49" charset="0"/>
                          <a:ea typeface="新細明體" charset="-120"/>
                          <a:cs typeface="Courier New" pitchFamily="49" charset="0"/>
                        </a:rPr>
                        <a:t>BCSCTL1 = CALBC1_1MHZ; 		</a:t>
                      </a:r>
                      <a:r>
                        <a:rPr kumimoji="0" lang="en-US" altLang="zh-TW" sz="2000" b="1" i="0" u="none" strike="noStrike" cap="none" normalizeH="0" baseline="0" dirty="0">
                          <a:ln>
                            <a:noFill/>
                          </a:ln>
                          <a:solidFill>
                            <a:srgbClr val="C00000"/>
                          </a:solidFill>
                          <a:effectLst/>
                          <a:latin typeface="Courier New" pitchFamily="49" charset="0"/>
                          <a:ea typeface="新細明體" charset="-120"/>
                          <a:cs typeface="Courier New" pitchFamily="49" charset="0"/>
                        </a:rPr>
                        <a:t>       </a:t>
                      </a:r>
                      <a:r>
                        <a:rPr kumimoji="0" lang="en-US" altLang="zh-TW" sz="2000" b="1" i="0" u="none" strike="noStrike" cap="none" normalizeH="0" baseline="0" dirty="0">
                          <a:ln>
                            <a:noFill/>
                          </a:ln>
                          <a:solidFill>
                            <a:srgbClr val="0000FF"/>
                          </a:solidFill>
                          <a:effectLst/>
                          <a:latin typeface="Courier New" pitchFamily="49" charset="0"/>
                          <a:ea typeface="新細明體" charset="-120"/>
                          <a:cs typeface="Courier New" pitchFamily="49" charset="0"/>
                        </a:rPr>
                        <a:t>// Set range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a:ln>
                            <a:noFill/>
                          </a:ln>
                          <a:solidFill>
                            <a:schemeClr val="tx1"/>
                          </a:solidFill>
                          <a:effectLst/>
                          <a:latin typeface="Courier New" pitchFamily="49" charset="0"/>
                          <a:ea typeface="新細明體" charset="-120"/>
                          <a:cs typeface="Courier New" pitchFamily="49" charset="0"/>
                        </a:rPr>
                        <a:t>DCOCTL = CALDCO_1MHZ;</a:t>
                      </a:r>
                      <a:r>
                        <a:rPr kumimoji="0" lang="en-US" altLang="zh-TW" sz="2400" b="1" i="0" u="none" strike="noStrike" cap="none" normalizeH="0" baseline="0" dirty="0">
                          <a:ln>
                            <a:noFill/>
                          </a:ln>
                          <a:solidFill>
                            <a:schemeClr val="tx1"/>
                          </a:solidFill>
                          <a:effectLst/>
                          <a:latin typeface="Calibri" pitchFamily="34" charset="0"/>
                          <a:ea typeface="新細明體" charset="-120"/>
                        </a:rPr>
                        <a:t> </a:t>
                      </a:r>
                      <a:endParaRPr kumimoji="0" lang="zh-TW" altLang="en-US" sz="2400" b="1" i="0" u="none" strike="noStrike" cap="none" normalizeH="0" baseline="0" dirty="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bl>
          </a:graphicData>
        </a:graphic>
      </p:graphicFrame>
    </p:spTree>
    <p:custDataLst>
      <p:tags r:id="rId1"/>
    </p:custDataLst>
    <p:extLst>
      <p:ext uri="{BB962C8B-B14F-4D97-AF65-F5344CB8AC3E}">
        <p14:creationId xmlns:p14="http://schemas.microsoft.com/office/powerpoint/2010/main" val="4107914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投影片編號版面配置區 3"/>
          <p:cNvSpPr>
            <a:spLocks noGrp="1"/>
          </p:cNvSpPr>
          <p:nvPr>
            <p:ph type="sldNum" sz="quarter" idx="11"/>
          </p:nvPr>
        </p:nvSpPr>
        <p:spPr/>
        <p:txBody>
          <a:bodyPr/>
          <a:lstStyle/>
          <a:p>
            <a:fld id="{6D2604A1-7D28-4477-8EBC-4A472FF8AA6A}" type="slidenum">
              <a:rPr lang="zh-TW" altLang="en-US"/>
              <a:pPr/>
              <a:t>45</a:t>
            </a:fld>
            <a:endParaRPr lang="zh-TW" altLang="zh-TW"/>
          </a:p>
        </p:txBody>
      </p:sp>
      <p:sp>
        <p:nvSpPr>
          <p:cNvPr id="880685" name="Rectangle 45"/>
          <p:cNvSpPr>
            <a:spLocks noGrp="1" noChangeArrowheads="1"/>
          </p:cNvSpPr>
          <p:nvPr>
            <p:ph type="title"/>
          </p:nvPr>
        </p:nvSpPr>
        <p:spPr/>
        <p:txBody>
          <a:bodyPr/>
          <a:lstStyle/>
          <a:p>
            <a:r>
              <a:rPr lang="en-US" altLang="zh-TW" dirty="0"/>
              <a:t>MSP430G2553 Memory Map</a:t>
            </a:r>
          </a:p>
        </p:txBody>
      </p:sp>
      <p:sp>
        <p:nvSpPr>
          <p:cNvPr id="880706" name="Text Box 66"/>
          <p:cNvSpPr txBox="1">
            <a:spLocks noChangeArrowheads="1"/>
          </p:cNvSpPr>
          <p:nvPr/>
        </p:nvSpPr>
        <p:spPr bwMode="auto">
          <a:xfrm>
            <a:off x="250825" y="2719388"/>
            <a:ext cx="301327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b="1" dirty="0">
                <a:latin typeface="+mn-lt"/>
              </a:rPr>
              <a:t>Information memory: </a:t>
            </a:r>
            <a:r>
              <a:rPr lang="en-US" altLang="zh-TW" dirty="0">
                <a:latin typeface="+mn-lt"/>
              </a:rPr>
              <a:t>A 256B block of flash memory that stores nonvolatile data,  including serial numbers to identify the equipment</a:t>
            </a:r>
            <a:endParaRPr lang="zh-TW" altLang="en-US" dirty="0">
              <a:latin typeface="+mn-lt"/>
            </a:endParaRPr>
          </a:p>
        </p:txBody>
      </p:sp>
      <p:pic>
        <p:nvPicPr>
          <p:cNvPr id="2" name="圖片 1"/>
          <p:cNvPicPr>
            <a:picLocks noChangeAspect="1"/>
          </p:cNvPicPr>
          <p:nvPr/>
        </p:nvPicPr>
        <p:blipFill>
          <a:blip r:embed="rId3"/>
          <a:stretch>
            <a:fillRect/>
          </a:stretch>
        </p:blipFill>
        <p:spPr>
          <a:xfrm>
            <a:off x="3419872" y="1064189"/>
            <a:ext cx="3123034" cy="5009022"/>
          </a:xfrm>
          <a:prstGeom prst="rect">
            <a:avLst/>
          </a:prstGeom>
        </p:spPr>
      </p:pic>
      <p:sp>
        <p:nvSpPr>
          <p:cNvPr id="30" name="AutoShape 54"/>
          <p:cNvSpPr>
            <a:spLocks/>
          </p:cNvSpPr>
          <p:nvPr/>
        </p:nvSpPr>
        <p:spPr bwMode="auto">
          <a:xfrm>
            <a:off x="6562353" y="1207072"/>
            <a:ext cx="360362" cy="1008062"/>
          </a:xfrm>
          <a:prstGeom prst="rightBrace">
            <a:avLst>
              <a:gd name="adj1" fmla="val 26652"/>
              <a:gd name="adj2" fmla="val 50620"/>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1" name="Text Box 55"/>
          <p:cNvSpPr txBox="1">
            <a:spLocks noChangeArrowheads="1"/>
          </p:cNvSpPr>
          <p:nvPr/>
        </p:nvSpPr>
        <p:spPr bwMode="auto">
          <a:xfrm>
            <a:off x="7010097" y="1412776"/>
            <a:ext cx="157466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TW" dirty="0">
                <a:latin typeface="+mn-lt"/>
              </a:rPr>
              <a:t>Flash/ROM</a:t>
            </a:r>
          </a:p>
          <a:p>
            <a:pPr algn="ctr"/>
            <a:r>
              <a:rPr lang="en-US" altLang="zh-TW" dirty="0">
                <a:latin typeface="+mn-lt"/>
              </a:rPr>
              <a:t>(16 KB)</a:t>
            </a:r>
          </a:p>
        </p:txBody>
      </p:sp>
      <p:sp>
        <p:nvSpPr>
          <p:cNvPr id="32" name="AutoShape 56"/>
          <p:cNvSpPr>
            <a:spLocks/>
          </p:cNvSpPr>
          <p:nvPr/>
        </p:nvSpPr>
        <p:spPr bwMode="auto">
          <a:xfrm>
            <a:off x="6635378" y="3717032"/>
            <a:ext cx="215900" cy="511869"/>
          </a:xfrm>
          <a:prstGeom prst="rightBrace">
            <a:avLst>
              <a:gd name="adj1" fmla="val 22243"/>
              <a:gd name="adj2" fmla="val 50620"/>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3" name="Text Box 57"/>
          <p:cNvSpPr txBox="1">
            <a:spLocks noChangeArrowheads="1"/>
          </p:cNvSpPr>
          <p:nvPr/>
        </p:nvSpPr>
        <p:spPr bwMode="auto">
          <a:xfrm>
            <a:off x="7007049" y="3645024"/>
            <a:ext cx="158075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TW" dirty="0">
                <a:latin typeface="+mn-lt"/>
              </a:rPr>
              <a:t>RAM</a:t>
            </a:r>
          </a:p>
          <a:p>
            <a:pPr algn="ctr"/>
            <a:r>
              <a:rPr lang="en-US" altLang="zh-TW" dirty="0">
                <a:latin typeface="+mn-lt"/>
              </a:rPr>
              <a:t>(512 bytes)</a:t>
            </a:r>
          </a:p>
        </p:txBody>
      </p:sp>
      <p:sp>
        <p:nvSpPr>
          <p:cNvPr id="34" name="AutoShape 58"/>
          <p:cNvSpPr>
            <a:spLocks/>
          </p:cNvSpPr>
          <p:nvPr/>
        </p:nvSpPr>
        <p:spPr bwMode="auto">
          <a:xfrm>
            <a:off x="6562353" y="2636912"/>
            <a:ext cx="360362" cy="574675"/>
          </a:xfrm>
          <a:prstGeom prst="rightBrace">
            <a:avLst>
              <a:gd name="adj1" fmla="val 13289"/>
              <a:gd name="adj2" fmla="val 50620"/>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5" name="Text Box 59"/>
          <p:cNvSpPr txBox="1">
            <a:spLocks noChangeArrowheads="1"/>
          </p:cNvSpPr>
          <p:nvPr/>
        </p:nvSpPr>
        <p:spPr bwMode="auto">
          <a:xfrm>
            <a:off x="7007050" y="2636912"/>
            <a:ext cx="158075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TW">
                <a:latin typeface="+mn-lt"/>
              </a:rPr>
              <a:t>Flash/ROM</a:t>
            </a:r>
          </a:p>
          <a:p>
            <a:pPr algn="ctr"/>
            <a:r>
              <a:rPr lang="en-US" altLang="zh-TW">
                <a:latin typeface="+mn-lt"/>
              </a:rPr>
              <a:t>(256 bytes)</a:t>
            </a:r>
          </a:p>
        </p:txBody>
      </p:sp>
      <p:sp>
        <p:nvSpPr>
          <p:cNvPr id="36" name="AutoShape 60"/>
          <p:cNvSpPr>
            <a:spLocks/>
          </p:cNvSpPr>
          <p:nvPr/>
        </p:nvSpPr>
        <p:spPr bwMode="auto">
          <a:xfrm>
            <a:off x="6635378" y="4364733"/>
            <a:ext cx="215900" cy="1584548"/>
          </a:xfrm>
          <a:prstGeom prst="rightBrace">
            <a:avLst>
              <a:gd name="adj1" fmla="val 66728"/>
              <a:gd name="adj2" fmla="val 50620"/>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 name="橢圓 2"/>
          <p:cNvSpPr/>
          <p:nvPr/>
        </p:nvSpPr>
        <p:spPr bwMode="auto">
          <a:xfrm>
            <a:off x="3264101" y="2420888"/>
            <a:ext cx="3742948" cy="975013"/>
          </a:xfrm>
          <a:prstGeom prst="ellipse">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Tahoma" panose="020B0604030504040204" pitchFamily="34" charset="0"/>
              <a:ea typeface="標楷體" panose="03000509000000000000" pitchFamily="65" charset="-120"/>
            </a:endParaRPr>
          </a:p>
        </p:txBody>
      </p:sp>
    </p:spTree>
    <p:extLst>
      <p:ext uri="{BB962C8B-B14F-4D97-AF65-F5344CB8AC3E}">
        <p14:creationId xmlns:p14="http://schemas.microsoft.com/office/powerpoint/2010/main" val="7347026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投影片編號版面配置區 3"/>
          <p:cNvSpPr>
            <a:spLocks noGrp="1"/>
          </p:cNvSpPr>
          <p:nvPr>
            <p:ph type="sldNum" sz="quarter" idx="11"/>
          </p:nvPr>
        </p:nvSpPr>
        <p:spPr/>
        <p:txBody>
          <a:bodyPr/>
          <a:lstStyle/>
          <a:p>
            <a:fld id="{E72FE35F-051E-4B7F-8283-81FFA324005D}" type="slidenum">
              <a:rPr lang="zh-TW" altLang="en-US"/>
              <a:pPr/>
              <a:t>46</a:t>
            </a:fld>
            <a:endParaRPr lang="zh-TW" altLang="zh-TW"/>
          </a:p>
        </p:txBody>
      </p:sp>
      <p:pic>
        <p:nvPicPr>
          <p:cNvPr id="940034" name="Picture 3"/>
          <p:cNvPicPr>
            <a:picLocks noChangeAspect="1" noChangeArrowheads="1"/>
          </p:cNvPicPr>
          <p:nvPr/>
        </p:nvPicPr>
        <p:blipFill>
          <a:blip r:embed="rId4">
            <a:extLst>
              <a:ext uri="{28A0092B-C50C-407E-A947-70E740481C1C}">
                <a14:useLocalDpi xmlns:a14="http://schemas.microsoft.com/office/drawing/2010/main" val="0"/>
              </a:ext>
            </a:extLst>
          </a:blip>
          <a:srcRect b="11073"/>
          <a:stretch>
            <a:fillRect/>
          </a:stretch>
        </p:blipFill>
        <p:spPr bwMode="auto">
          <a:xfrm>
            <a:off x="395288" y="1125538"/>
            <a:ext cx="842645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0049" name="Rectangle 17"/>
          <p:cNvSpPr>
            <a:spLocks noGrp="1" noChangeArrowheads="1"/>
          </p:cNvSpPr>
          <p:nvPr>
            <p:ph type="title"/>
          </p:nvPr>
        </p:nvSpPr>
        <p:spPr/>
        <p:txBody>
          <a:bodyPr/>
          <a:lstStyle/>
          <a:p>
            <a:r>
              <a:rPr lang="en-US" altLang="zh-TW"/>
              <a:t>BCSCTL2</a:t>
            </a:r>
            <a:endParaRPr lang="zh-TW" altLang="en-US"/>
          </a:p>
        </p:txBody>
      </p:sp>
      <p:graphicFrame>
        <p:nvGraphicFramePr>
          <p:cNvPr id="5" name="表格 4"/>
          <p:cNvGraphicFramePr>
            <a:graphicFrameLocks noGrp="1"/>
          </p:cNvGraphicFramePr>
          <p:nvPr>
            <p:extLst/>
          </p:nvPr>
        </p:nvGraphicFramePr>
        <p:xfrm>
          <a:off x="468313" y="5445125"/>
          <a:ext cx="8064500" cy="396875"/>
        </p:xfrm>
        <a:graphic>
          <a:graphicData uri="http://schemas.openxmlformats.org/drawingml/2006/table">
            <a:tbl>
              <a:tblPr/>
              <a:tblGrid>
                <a:gridCol w="8064500">
                  <a:extLst>
                    <a:ext uri="{9D8B030D-6E8A-4147-A177-3AD203B41FA5}">
                      <a16:colId xmlns:a16="http://schemas.microsoft.com/office/drawing/2014/main" val="20000"/>
                    </a:ext>
                  </a:extLst>
                </a:gridCol>
              </a:tblGrid>
              <a:tr h="396875">
                <a:tc>
                  <a:txBody>
                    <a:bodyPr/>
                    <a:lstStyle>
                      <a:lvl1pPr>
                        <a:spcBef>
                          <a:spcPct val="20000"/>
                        </a:spcBef>
                        <a:buClr>
                          <a:srgbClr val="0000FF"/>
                        </a:buClr>
                        <a:defRPr kumimoji="1" sz="2400">
                          <a:solidFill>
                            <a:schemeClr val="tx1"/>
                          </a:solidFill>
                          <a:latin typeface="Calibri" panose="020F0502020204030204" pitchFamily="34" charset="0"/>
                          <a:ea typeface="標楷體" panose="03000509000000000000" pitchFamily="65" charset="-120"/>
                        </a:defRPr>
                      </a:lvl1pPr>
                      <a:lvl2pPr marL="742950" indent="-285750">
                        <a:spcBef>
                          <a:spcPct val="20000"/>
                        </a:spcBef>
                        <a:buClr>
                          <a:srgbClr val="0000FF"/>
                        </a:buClr>
                        <a:buFont typeface="Symbol" panose="05050102010706020507" pitchFamily="18" charset="2"/>
                        <a:defRPr kumimoji="1" sz="2000">
                          <a:solidFill>
                            <a:schemeClr val="tx1"/>
                          </a:solidFill>
                          <a:latin typeface="Calibri" panose="020F0502020204030204" pitchFamily="34" charset="0"/>
                          <a:ea typeface="標楷體" panose="03000509000000000000" pitchFamily="65" charset="-120"/>
                        </a:defRPr>
                      </a:lvl2pPr>
                      <a:lvl3pPr marL="1143000" indent="-228600">
                        <a:spcBef>
                          <a:spcPct val="20000"/>
                        </a:spcBef>
                        <a:buClr>
                          <a:srgbClr val="0000FF"/>
                        </a:buClr>
                        <a:defRPr kumimoji="1" sz="2000">
                          <a:solidFill>
                            <a:schemeClr val="tx1"/>
                          </a:solidFill>
                          <a:latin typeface="Calibri" panose="020F0502020204030204" pitchFamily="34" charset="0"/>
                          <a:ea typeface="標楷體" panose="03000509000000000000" pitchFamily="65" charset="-120"/>
                        </a:defRPr>
                      </a:lvl3pPr>
                      <a:lvl4pPr marL="1600200" indent="-228600">
                        <a:spcBef>
                          <a:spcPct val="20000"/>
                        </a:spcBef>
                        <a:buClr>
                          <a:srgbClr val="0000FF"/>
                        </a:buClr>
                        <a:buFont typeface="Wingdings" panose="05000000000000000000" pitchFamily="2" charset="2"/>
                        <a:defRPr kumimoji="1">
                          <a:solidFill>
                            <a:schemeClr val="tx1"/>
                          </a:solidFill>
                          <a:latin typeface="Calibri" panose="020F0502020204030204" pitchFamily="34" charset="0"/>
                          <a:ea typeface="標楷體" panose="03000509000000000000" pitchFamily="65" charset="-120"/>
                        </a:defRPr>
                      </a:lvl4pPr>
                      <a:lvl5pPr marL="2057400" indent="-228600">
                        <a:spcBef>
                          <a:spcPct val="20000"/>
                        </a:spcBef>
                        <a:buClr>
                          <a:srgbClr val="0000FF"/>
                        </a:buClr>
                        <a:defRPr kumimoji="1" sz="1600">
                          <a:solidFill>
                            <a:schemeClr val="tx1"/>
                          </a:solidFill>
                          <a:latin typeface="Calibri" panose="020F0502020204030204" pitchFamily="34" charset="0"/>
                          <a:ea typeface="標楷體" panose="03000509000000000000" pitchFamily="65" charset="-120"/>
                        </a:defRPr>
                      </a:lvl5pPr>
                      <a:lvl6pPr marL="2514600" indent="-228600" eaLnBrk="0" fontAlgn="base" hangingPunct="0">
                        <a:spcBef>
                          <a:spcPct val="20000"/>
                        </a:spcBef>
                        <a:spcAft>
                          <a:spcPct val="0"/>
                        </a:spcAft>
                        <a:buClr>
                          <a:srgbClr val="0000FF"/>
                        </a:buClr>
                        <a:defRPr kumimoji="1" sz="1600">
                          <a:solidFill>
                            <a:schemeClr val="tx1"/>
                          </a:solidFill>
                          <a:latin typeface="Calibri" panose="020F0502020204030204" pitchFamily="34" charset="0"/>
                          <a:ea typeface="標楷體" panose="03000509000000000000" pitchFamily="65" charset="-120"/>
                        </a:defRPr>
                      </a:lvl6pPr>
                      <a:lvl7pPr marL="2971800" indent="-228600" eaLnBrk="0" fontAlgn="base" hangingPunct="0">
                        <a:spcBef>
                          <a:spcPct val="20000"/>
                        </a:spcBef>
                        <a:spcAft>
                          <a:spcPct val="0"/>
                        </a:spcAft>
                        <a:buClr>
                          <a:srgbClr val="0000FF"/>
                        </a:buClr>
                        <a:defRPr kumimoji="1" sz="1600">
                          <a:solidFill>
                            <a:schemeClr val="tx1"/>
                          </a:solidFill>
                          <a:latin typeface="Calibri" panose="020F0502020204030204" pitchFamily="34" charset="0"/>
                          <a:ea typeface="標楷體" panose="03000509000000000000" pitchFamily="65" charset="-120"/>
                        </a:defRPr>
                      </a:lvl7pPr>
                      <a:lvl8pPr marL="3429000" indent="-228600" eaLnBrk="0" fontAlgn="base" hangingPunct="0">
                        <a:spcBef>
                          <a:spcPct val="20000"/>
                        </a:spcBef>
                        <a:spcAft>
                          <a:spcPct val="0"/>
                        </a:spcAft>
                        <a:buClr>
                          <a:srgbClr val="0000FF"/>
                        </a:buClr>
                        <a:defRPr kumimoji="1" sz="1600">
                          <a:solidFill>
                            <a:schemeClr val="tx1"/>
                          </a:solidFill>
                          <a:latin typeface="Calibri" panose="020F0502020204030204" pitchFamily="34" charset="0"/>
                          <a:ea typeface="標楷體" panose="03000509000000000000" pitchFamily="65" charset="-120"/>
                        </a:defRPr>
                      </a:lvl8pPr>
                      <a:lvl9pPr marL="3886200" indent="-228600" eaLnBrk="0" fontAlgn="base" hangingPunct="0">
                        <a:spcBef>
                          <a:spcPct val="20000"/>
                        </a:spcBef>
                        <a:spcAft>
                          <a:spcPct val="0"/>
                        </a:spcAft>
                        <a:buClr>
                          <a:srgbClr val="0000FF"/>
                        </a:buClr>
                        <a:defRPr kumimoji="1" sz="1600">
                          <a:solidFill>
                            <a:schemeClr val="tx1"/>
                          </a:solidFill>
                          <a:latin typeface="Calibri" panose="020F0502020204030204" pitchFamily="34" charset="0"/>
                          <a:ea typeface="標楷體" panose="03000509000000000000" pitchFamily="65"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a:ln>
                            <a:noFill/>
                          </a:ln>
                          <a:solidFill>
                            <a:srgbClr val="000000"/>
                          </a:solidFill>
                          <a:effectLst/>
                          <a:latin typeface="Courier New" panose="02070309020205020404" pitchFamily="49" charset="0"/>
                          <a:ea typeface="標楷體" panose="03000509000000000000" pitchFamily="65" charset="-120"/>
                        </a:rPr>
                        <a:t>BCSCTL2 |= SELM_3 + DIVM_3;         </a:t>
                      </a:r>
                      <a:r>
                        <a:rPr kumimoji="0" lang="en-US" altLang="zh-TW" sz="2000" b="1" i="0" u="none" strike="noStrike" cap="none" normalizeH="0" baseline="0" dirty="0">
                          <a:ln>
                            <a:noFill/>
                          </a:ln>
                          <a:solidFill>
                            <a:srgbClr val="0000FF"/>
                          </a:solidFill>
                          <a:effectLst/>
                          <a:latin typeface="Courier New" panose="02070309020205020404" pitchFamily="49" charset="0"/>
                          <a:ea typeface="標楷體" panose="03000509000000000000" pitchFamily="65" charset="-120"/>
                        </a:rPr>
                        <a:t>// MCLK = VLO/8 </a:t>
                      </a:r>
                      <a:endParaRPr kumimoji="0" lang="zh-TW" altLang="en-US" sz="2800" b="1" i="0" u="none" strike="noStrike" cap="none" normalizeH="0" baseline="0" dirty="0">
                        <a:ln>
                          <a:noFill/>
                        </a:ln>
                        <a:solidFill>
                          <a:srgbClr val="0000FF"/>
                        </a:solidFill>
                        <a:effectLst/>
                        <a:latin typeface="Calibri" panose="020F0502020204030204" pitchFamily="34"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bl>
          </a:graphicData>
        </a:graphic>
      </p:graphicFrame>
      <p:grpSp>
        <p:nvGrpSpPr>
          <p:cNvPr id="940042" name="群組 10"/>
          <p:cNvGrpSpPr>
            <a:grpSpLocks/>
          </p:cNvGrpSpPr>
          <p:nvPr/>
        </p:nvGrpSpPr>
        <p:grpSpPr bwMode="auto">
          <a:xfrm>
            <a:off x="323850" y="1268413"/>
            <a:ext cx="4298950" cy="792162"/>
            <a:chOff x="4718130" y="1401267"/>
            <a:chExt cx="4298019" cy="791986"/>
          </a:xfrm>
        </p:grpSpPr>
        <p:sp>
          <p:nvSpPr>
            <p:cNvPr id="9" name="框架 8"/>
            <p:cNvSpPr/>
            <p:nvPr/>
          </p:nvSpPr>
          <p:spPr>
            <a:xfrm>
              <a:off x="4718130" y="1878998"/>
              <a:ext cx="4298019" cy="314255"/>
            </a:xfrm>
            <a:prstGeom prst="frame">
              <a:avLst>
                <a:gd name="adj1" fmla="val 4166"/>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TW" altLang="en-US">
                <a:solidFill>
                  <a:schemeClr val="tx1"/>
                </a:solidFill>
              </a:endParaRPr>
            </a:p>
          </p:txBody>
        </p:sp>
        <p:sp>
          <p:nvSpPr>
            <p:cNvPr id="940044" name="文字方塊 12"/>
            <p:cNvSpPr txBox="1">
              <a:spLocks noChangeArrowheads="1"/>
            </p:cNvSpPr>
            <p:nvPr/>
          </p:nvSpPr>
          <p:spPr bwMode="auto">
            <a:xfrm>
              <a:off x="5438000" y="1401267"/>
              <a:ext cx="11447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r>
                <a:rPr lang="en-US" altLang="zh-TW" sz="2800" b="1">
                  <a:solidFill>
                    <a:srgbClr val="FF0000"/>
                  </a:solidFill>
                  <a:latin typeface="Calibri" panose="020F0502020204030204" pitchFamily="34" charset="0"/>
                  <a:ea typeface="標楷體" panose="03000509000000000000" pitchFamily="65" charset="-120"/>
                </a:rPr>
                <a:t>MCLK</a:t>
              </a:r>
              <a:endParaRPr lang="zh-TW" altLang="en-US" b="1">
                <a:solidFill>
                  <a:srgbClr val="FF0000"/>
                </a:solidFill>
                <a:latin typeface="Calibri" panose="020F0502020204030204" pitchFamily="34" charset="0"/>
                <a:ea typeface="標楷體" panose="03000509000000000000" pitchFamily="65" charset="-120"/>
              </a:endParaRPr>
            </a:p>
          </p:txBody>
        </p:sp>
      </p:grpSp>
      <p:grpSp>
        <p:nvGrpSpPr>
          <p:cNvPr id="940045" name="群組 10"/>
          <p:cNvGrpSpPr>
            <a:grpSpLocks/>
          </p:cNvGrpSpPr>
          <p:nvPr/>
        </p:nvGrpSpPr>
        <p:grpSpPr bwMode="auto">
          <a:xfrm>
            <a:off x="4592638" y="1268413"/>
            <a:ext cx="3148012" cy="792162"/>
            <a:chOff x="4718130" y="1401267"/>
            <a:chExt cx="3146227" cy="791986"/>
          </a:xfrm>
        </p:grpSpPr>
        <p:sp>
          <p:nvSpPr>
            <p:cNvPr id="12" name="框架 11"/>
            <p:cNvSpPr/>
            <p:nvPr/>
          </p:nvSpPr>
          <p:spPr>
            <a:xfrm>
              <a:off x="4718130" y="1878998"/>
              <a:ext cx="3146227" cy="314255"/>
            </a:xfrm>
            <a:prstGeom prst="frame">
              <a:avLst>
                <a:gd name="adj1" fmla="val 4166"/>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TW" altLang="en-US">
                <a:solidFill>
                  <a:schemeClr val="tx1"/>
                </a:solidFill>
              </a:endParaRPr>
            </a:p>
          </p:txBody>
        </p:sp>
        <p:sp>
          <p:nvSpPr>
            <p:cNvPr id="940047" name="文字方塊 12"/>
            <p:cNvSpPr txBox="1">
              <a:spLocks noChangeArrowheads="1"/>
            </p:cNvSpPr>
            <p:nvPr/>
          </p:nvSpPr>
          <p:spPr bwMode="auto">
            <a:xfrm>
              <a:off x="5438000" y="1401267"/>
              <a:ext cx="1346552" cy="523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r>
                <a:rPr lang="en-US" altLang="zh-TW" sz="2800" b="1">
                  <a:solidFill>
                    <a:srgbClr val="FF0000"/>
                  </a:solidFill>
                  <a:latin typeface="Calibri" panose="020F0502020204030204" pitchFamily="34" charset="0"/>
                  <a:ea typeface="標楷體" panose="03000509000000000000" pitchFamily="65" charset="-120"/>
                </a:rPr>
                <a:t>SMCLK</a:t>
              </a:r>
              <a:endParaRPr lang="zh-TW" altLang="en-US" b="1">
                <a:solidFill>
                  <a:srgbClr val="FF0000"/>
                </a:solidFill>
                <a:latin typeface="Calibri" panose="020F0502020204030204" pitchFamily="34" charset="0"/>
                <a:ea typeface="標楷體" panose="03000509000000000000" pitchFamily="65" charset="-120"/>
              </a:endParaRPr>
            </a:p>
          </p:txBody>
        </p:sp>
      </p:grpSp>
      <p:sp>
        <p:nvSpPr>
          <p:cNvPr id="2" name="橢圓 1"/>
          <p:cNvSpPr/>
          <p:nvPr/>
        </p:nvSpPr>
        <p:spPr bwMode="auto">
          <a:xfrm>
            <a:off x="2188898" y="4365104"/>
            <a:ext cx="1086958" cy="288032"/>
          </a:xfrm>
          <a:prstGeom prst="ellipse">
            <a:avLst/>
          </a:prstGeom>
          <a:no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14" name="橢圓 13"/>
          <p:cNvSpPr/>
          <p:nvPr/>
        </p:nvSpPr>
        <p:spPr bwMode="auto">
          <a:xfrm>
            <a:off x="2165103" y="2244552"/>
            <a:ext cx="1086958" cy="288032"/>
          </a:xfrm>
          <a:prstGeom prst="ellipse">
            <a:avLst/>
          </a:prstGeom>
          <a:no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cxnSp>
        <p:nvCxnSpPr>
          <p:cNvPr id="15" name="直線接點 14"/>
          <p:cNvCxnSpPr/>
          <p:nvPr/>
        </p:nvCxnSpPr>
        <p:spPr>
          <a:xfrm>
            <a:off x="5076056" y="5013176"/>
            <a:ext cx="331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a:off x="5472424" y="3068960"/>
            <a:ext cx="2916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圓角矩形 2"/>
          <p:cNvSpPr/>
          <p:nvPr/>
        </p:nvSpPr>
        <p:spPr bwMode="auto">
          <a:xfrm>
            <a:off x="5796136" y="3429000"/>
            <a:ext cx="2232248" cy="864096"/>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i="1" dirty="0">
                <a:latin typeface="+mn-lt"/>
              </a:rPr>
              <a:t>Set MCLK driven by VLO</a:t>
            </a:r>
            <a:endParaRPr lang="zh-TW" altLang="en-US" i="1" dirty="0">
              <a:latin typeface="+mn-lt"/>
            </a:endParaRPr>
          </a:p>
        </p:txBody>
      </p:sp>
    </p:spTree>
    <p:custDataLst>
      <p:tags r:id="rId1"/>
    </p:custDataLst>
    <p:extLst>
      <p:ext uri="{BB962C8B-B14F-4D97-AF65-F5344CB8AC3E}">
        <p14:creationId xmlns:p14="http://schemas.microsoft.com/office/powerpoint/2010/main" val="24674730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5"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250" fill="hold"/>
                                        <p:tgtEl>
                                          <p:spTgt spid="15"/>
                                        </p:tgtEl>
                                        <p:attrNameLst>
                                          <p:attrName>ppt_w</p:attrName>
                                        </p:attrNameLst>
                                      </p:cBhvr>
                                      <p:tavLst>
                                        <p:tav tm="0">
                                          <p:val>
                                            <p:strVal val="#ppt_w*0.70"/>
                                          </p:val>
                                        </p:tav>
                                        <p:tav tm="100000">
                                          <p:val>
                                            <p:strVal val="#ppt_w"/>
                                          </p:val>
                                        </p:tav>
                                      </p:tavLst>
                                    </p:anim>
                                    <p:anim calcmode="lin" valueType="num">
                                      <p:cBhvr>
                                        <p:cTn id="12" dur="250" fill="hold"/>
                                        <p:tgtEl>
                                          <p:spTgt spid="15"/>
                                        </p:tgtEl>
                                        <p:attrNameLst>
                                          <p:attrName>ppt_h</p:attrName>
                                        </p:attrNameLst>
                                      </p:cBhvr>
                                      <p:tavLst>
                                        <p:tav tm="0">
                                          <p:val>
                                            <p:strVal val="#ppt_h"/>
                                          </p:val>
                                        </p:tav>
                                        <p:tav tm="100000">
                                          <p:val>
                                            <p:strVal val="#ppt_h"/>
                                          </p:val>
                                        </p:tav>
                                      </p:tavLst>
                                    </p:anim>
                                    <p:animEffect transition="in" filter="fade">
                                      <p:cBhvr>
                                        <p:cTn id="13" dur="25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55" presetClass="entr" presetSubtype="0"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p:cTn id="18" dur="250" fill="hold"/>
                                        <p:tgtEl>
                                          <p:spTgt spid="16"/>
                                        </p:tgtEl>
                                        <p:attrNameLst>
                                          <p:attrName>ppt_w</p:attrName>
                                        </p:attrNameLst>
                                      </p:cBhvr>
                                      <p:tavLst>
                                        <p:tav tm="0">
                                          <p:val>
                                            <p:strVal val="#ppt_w*0.70"/>
                                          </p:val>
                                        </p:tav>
                                        <p:tav tm="100000">
                                          <p:val>
                                            <p:strVal val="#ppt_w"/>
                                          </p:val>
                                        </p:tav>
                                      </p:tavLst>
                                    </p:anim>
                                    <p:anim calcmode="lin" valueType="num">
                                      <p:cBhvr>
                                        <p:cTn id="19" dur="250" fill="hold"/>
                                        <p:tgtEl>
                                          <p:spTgt spid="16"/>
                                        </p:tgtEl>
                                        <p:attrNameLst>
                                          <p:attrName>ppt_h</p:attrName>
                                        </p:attrNameLst>
                                      </p:cBhvr>
                                      <p:tavLst>
                                        <p:tav tm="0">
                                          <p:val>
                                            <p:strVal val="#ppt_h"/>
                                          </p:val>
                                        </p:tav>
                                        <p:tav tm="100000">
                                          <p:val>
                                            <p:strVal val="#ppt_h"/>
                                          </p:val>
                                        </p:tav>
                                      </p:tavLst>
                                    </p:anim>
                                    <p:animEffect transition="in" filter="fade">
                                      <p:cBhvr>
                                        <p:cTn id="20" dur="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3"/>
          <p:cNvSpPr>
            <a:spLocks noGrp="1"/>
          </p:cNvSpPr>
          <p:nvPr>
            <p:ph type="sldNum" sz="quarter" idx="11"/>
          </p:nvPr>
        </p:nvSpPr>
        <p:spPr/>
        <p:txBody>
          <a:bodyPr/>
          <a:lstStyle/>
          <a:p>
            <a:fld id="{3B8D60C6-BF8D-488C-AC4C-31D791DE5660}" type="slidenum">
              <a:rPr lang="zh-TW" altLang="en-US"/>
              <a:pPr/>
              <a:t>47</a:t>
            </a:fld>
            <a:endParaRPr lang="zh-TW" altLang="zh-TW"/>
          </a:p>
        </p:txBody>
      </p:sp>
      <p:sp>
        <p:nvSpPr>
          <p:cNvPr id="937986" name="標題 1"/>
          <p:cNvSpPr>
            <a:spLocks noGrp="1"/>
          </p:cNvSpPr>
          <p:nvPr>
            <p:ph type="title"/>
          </p:nvPr>
        </p:nvSpPr>
        <p:spPr/>
        <p:txBody>
          <a:bodyPr/>
          <a:lstStyle/>
          <a:p>
            <a:r>
              <a:rPr lang="en-US" altLang="zh-TW"/>
              <a:t>BCSCTL1</a:t>
            </a:r>
            <a:endParaRPr lang="zh-TW" altLang="en-US"/>
          </a:p>
        </p:txBody>
      </p:sp>
      <p:graphicFrame>
        <p:nvGraphicFramePr>
          <p:cNvPr id="5" name="表格 4"/>
          <p:cNvGraphicFramePr>
            <a:graphicFrameLocks noGrp="1"/>
          </p:cNvGraphicFramePr>
          <p:nvPr>
            <p:extLst/>
          </p:nvPr>
        </p:nvGraphicFramePr>
        <p:xfrm>
          <a:off x="468313" y="5353050"/>
          <a:ext cx="8064500" cy="396875"/>
        </p:xfrm>
        <a:graphic>
          <a:graphicData uri="http://schemas.openxmlformats.org/drawingml/2006/table">
            <a:tbl>
              <a:tblPr/>
              <a:tblGrid>
                <a:gridCol w="8064500">
                  <a:extLst>
                    <a:ext uri="{9D8B030D-6E8A-4147-A177-3AD203B41FA5}">
                      <a16:colId xmlns:a16="http://schemas.microsoft.com/office/drawing/2014/main" val="20000"/>
                    </a:ext>
                  </a:extLst>
                </a:gridCol>
              </a:tblGrid>
              <a:tr h="396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a:ln>
                            <a:noFill/>
                          </a:ln>
                          <a:solidFill>
                            <a:srgbClr val="000000"/>
                          </a:solidFill>
                          <a:effectLst/>
                          <a:latin typeface="Courier New" pitchFamily="49" charset="0"/>
                          <a:ea typeface="新細明體" charset="-120"/>
                          <a:cs typeface="Courier New" pitchFamily="49" charset="0"/>
                        </a:rPr>
                        <a:t>BCSCTL1 = CALBC1_1MHZ; 		</a:t>
                      </a:r>
                      <a:r>
                        <a:rPr kumimoji="0" lang="en-US" altLang="zh-TW" sz="2000" b="1" i="0" u="none" strike="noStrike" cap="none" normalizeH="0" baseline="0" dirty="0">
                          <a:ln>
                            <a:noFill/>
                          </a:ln>
                          <a:solidFill>
                            <a:srgbClr val="C00000"/>
                          </a:solidFill>
                          <a:effectLst/>
                          <a:latin typeface="Courier New" pitchFamily="49" charset="0"/>
                          <a:ea typeface="新細明體" charset="-120"/>
                          <a:cs typeface="Courier New" pitchFamily="49" charset="0"/>
                        </a:rPr>
                        <a:t>         </a:t>
                      </a:r>
                      <a:r>
                        <a:rPr kumimoji="0" lang="en-US" altLang="zh-TW" sz="2000" b="1" i="0" u="none" strike="noStrike" cap="none" normalizeH="0" baseline="0" dirty="0">
                          <a:ln>
                            <a:noFill/>
                          </a:ln>
                          <a:solidFill>
                            <a:srgbClr val="0000FF"/>
                          </a:solidFill>
                          <a:effectLst/>
                          <a:latin typeface="Courier New" pitchFamily="49" charset="0"/>
                          <a:ea typeface="新細明體" charset="-120"/>
                          <a:cs typeface="Courier New" pitchFamily="49" charset="0"/>
                        </a:rPr>
                        <a:t>// Set range</a:t>
                      </a:r>
                      <a:endParaRPr kumimoji="0" lang="zh-TW" altLang="en-US" sz="2800" b="1" i="0" u="none" strike="noStrike" cap="none" normalizeH="0" baseline="0" dirty="0">
                        <a:ln>
                          <a:noFill/>
                        </a:ln>
                        <a:solidFill>
                          <a:srgbClr val="0000FF"/>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bl>
          </a:graphicData>
        </a:graphic>
      </p:graphicFrame>
      <p:pic>
        <p:nvPicPr>
          <p:cNvPr id="93799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8" y="1268413"/>
            <a:ext cx="9037637" cy="394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直線接點 7"/>
          <p:cNvCxnSpPr/>
          <p:nvPr/>
        </p:nvCxnSpPr>
        <p:spPr>
          <a:xfrm>
            <a:off x="2051720" y="3284984"/>
            <a:ext cx="93610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圓角矩形 8"/>
          <p:cNvSpPr/>
          <p:nvPr/>
        </p:nvSpPr>
        <p:spPr bwMode="auto">
          <a:xfrm>
            <a:off x="5796136" y="3429000"/>
            <a:ext cx="2232248" cy="864096"/>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i="1" dirty="0">
                <a:latin typeface="+mn-lt"/>
              </a:rPr>
              <a:t>Set MCLK driven by VLO</a:t>
            </a:r>
            <a:endParaRPr lang="zh-TW" altLang="en-US" i="1" dirty="0">
              <a:latin typeface="+mn-lt"/>
            </a:endParaRPr>
          </a:p>
        </p:txBody>
      </p:sp>
    </p:spTree>
    <p:custDataLst>
      <p:tags r:id="rId1"/>
    </p:custDataLst>
    <p:extLst>
      <p:ext uri="{BB962C8B-B14F-4D97-AF65-F5344CB8AC3E}">
        <p14:creationId xmlns:p14="http://schemas.microsoft.com/office/powerpoint/2010/main" val="22302425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投影片編號版面配置區 3"/>
          <p:cNvSpPr>
            <a:spLocks noGrp="1"/>
          </p:cNvSpPr>
          <p:nvPr>
            <p:ph type="sldNum" sz="quarter" idx="11"/>
          </p:nvPr>
        </p:nvSpPr>
        <p:spPr/>
        <p:txBody>
          <a:bodyPr/>
          <a:lstStyle/>
          <a:p>
            <a:fld id="{0EDFE30C-7D5E-4536-93F6-C3D9E3B590E2}" type="slidenum">
              <a:rPr lang="zh-TW" altLang="en-US"/>
              <a:pPr/>
              <a:t>48</a:t>
            </a:fld>
            <a:endParaRPr lang="zh-TW" altLang="zh-TW"/>
          </a:p>
        </p:txBody>
      </p:sp>
      <p:sp>
        <p:nvSpPr>
          <p:cNvPr id="942082" name="標題 1"/>
          <p:cNvSpPr>
            <a:spLocks noGrp="1"/>
          </p:cNvSpPr>
          <p:nvPr>
            <p:ph type="title"/>
          </p:nvPr>
        </p:nvSpPr>
        <p:spPr/>
        <p:txBody>
          <a:bodyPr/>
          <a:lstStyle/>
          <a:p>
            <a:r>
              <a:rPr lang="en-US" altLang="zh-TW"/>
              <a:t>BCSCTL3</a:t>
            </a:r>
            <a:endParaRPr lang="zh-TW" altLang="en-US"/>
          </a:p>
        </p:txBody>
      </p:sp>
      <p:pic>
        <p:nvPicPr>
          <p:cNvPr id="942083" name="Picture 2"/>
          <p:cNvPicPr>
            <a:picLocks noChangeAspect="1" noChangeArrowheads="1"/>
          </p:cNvPicPr>
          <p:nvPr/>
        </p:nvPicPr>
        <p:blipFill>
          <a:blip r:embed="rId4">
            <a:extLst>
              <a:ext uri="{28A0092B-C50C-407E-A947-70E740481C1C}">
                <a14:useLocalDpi xmlns:a14="http://schemas.microsoft.com/office/drawing/2010/main" val="0"/>
              </a:ext>
            </a:extLst>
          </a:blip>
          <a:srcRect b="37270"/>
          <a:stretch>
            <a:fillRect/>
          </a:stretch>
        </p:blipFill>
        <p:spPr bwMode="auto">
          <a:xfrm>
            <a:off x="611188" y="1125538"/>
            <a:ext cx="8208962"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表格 4"/>
          <p:cNvGraphicFramePr>
            <a:graphicFrameLocks noGrp="1"/>
          </p:cNvGraphicFramePr>
          <p:nvPr>
            <p:extLst/>
          </p:nvPr>
        </p:nvGraphicFramePr>
        <p:xfrm>
          <a:off x="468313" y="5337175"/>
          <a:ext cx="8424862" cy="396875"/>
        </p:xfrm>
        <a:graphic>
          <a:graphicData uri="http://schemas.openxmlformats.org/drawingml/2006/table">
            <a:tbl>
              <a:tblPr/>
              <a:tblGrid>
                <a:gridCol w="8424862">
                  <a:extLst>
                    <a:ext uri="{9D8B030D-6E8A-4147-A177-3AD203B41FA5}">
                      <a16:colId xmlns:a16="http://schemas.microsoft.com/office/drawing/2014/main" val="20000"/>
                    </a:ext>
                  </a:extLst>
                </a:gridCol>
              </a:tblGrid>
              <a:tr h="396875">
                <a:tc>
                  <a:txBody>
                    <a:bodyPr/>
                    <a:lstStyle>
                      <a:lvl1pPr>
                        <a:spcBef>
                          <a:spcPct val="20000"/>
                        </a:spcBef>
                        <a:buClr>
                          <a:srgbClr val="0000FF"/>
                        </a:buClr>
                        <a:defRPr kumimoji="1" sz="2400">
                          <a:solidFill>
                            <a:schemeClr val="tx1"/>
                          </a:solidFill>
                          <a:latin typeface="Calibri" panose="020F0502020204030204" pitchFamily="34" charset="0"/>
                          <a:ea typeface="標楷體" panose="03000509000000000000" pitchFamily="65" charset="-120"/>
                        </a:defRPr>
                      </a:lvl1pPr>
                      <a:lvl2pPr marL="742950" indent="-285750">
                        <a:spcBef>
                          <a:spcPct val="20000"/>
                        </a:spcBef>
                        <a:buClr>
                          <a:srgbClr val="0000FF"/>
                        </a:buClr>
                        <a:buFont typeface="Symbol" panose="05050102010706020507" pitchFamily="18" charset="2"/>
                        <a:defRPr kumimoji="1" sz="2000">
                          <a:solidFill>
                            <a:schemeClr val="tx1"/>
                          </a:solidFill>
                          <a:latin typeface="Calibri" panose="020F0502020204030204" pitchFamily="34" charset="0"/>
                          <a:ea typeface="標楷體" panose="03000509000000000000" pitchFamily="65" charset="-120"/>
                        </a:defRPr>
                      </a:lvl2pPr>
                      <a:lvl3pPr marL="1143000" indent="-228600">
                        <a:spcBef>
                          <a:spcPct val="20000"/>
                        </a:spcBef>
                        <a:buClr>
                          <a:srgbClr val="0000FF"/>
                        </a:buClr>
                        <a:defRPr kumimoji="1" sz="2000">
                          <a:solidFill>
                            <a:schemeClr val="tx1"/>
                          </a:solidFill>
                          <a:latin typeface="Calibri" panose="020F0502020204030204" pitchFamily="34" charset="0"/>
                          <a:ea typeface="標楷體" panose="03000509000000000000" pitchFamily="65" charset="-120"/>
                        </a:defRPr>
                      </a:lvl3pPr>
                      <a:lvl4pPr marL="1600200" indent="-228600">
                        <a:spcBef>
                          <a:spcPct val="20000"/>
                        </a:spcBef>
                        <a:buClr>
                          <a:srgbClr val="0000FF"/>
                        </a:buClr>
                        <a:buFont typeface="Wingdings" panose="05000000000000000000" pitchFamily="2" charset="2"/>
                        <a:defRPr kumimoji="1">
                          <a:solidFill>
                            <a:schemeClr val="tx1"/>
                          </a:solidFill>
                          <a:latin typeface="Calibri" panose="020F0502020204030204" pitchFamily="34" charset="0"/>
                          <a:ea typeface="標楷體" panose="03000509000000000000" pitchFamily="65" charset="-120"/>
                        </a:defRPr>
                      </a:lvl4pPr>
                      <a:lvl5pPr marL="2057400" indent="-228600">
                        <a:spcBef>
                          <a:spcPct val="20000"/>
                        </a:spcBef>
                        <a:buClr>
                          <a:srgbClr val="0000FF"/>
                        </a:buClr>
                        <a:defRPr kumimoji="1" sz="1600">
                          <a:solidFill>
                            <a:schemeClr val="tx1"/>
                          </a:solidFill>
                          <a:latin typeface="Calibri" panose="020F0502020204030204" pitchFamily="34" charset="0"/>
                          <a:ea typeface="標楷體" panose="03000509000000000000" pitchFamily="65" charset="-120"/>
                        </a:defRPr>
                      </a:lvl5pPr>
                      <a:lvl6pPr marL="2514600" indent="-228600" eaLnBrk="0" fontAlgn="base" hangingPunct="0">
                        <a:spcBef>
                          <a:spcPct val="20000"/>
                        </a:spcBef>
                        <a:spcAft>
                          <a:spcPct val="0"/>
                        </a:spcAft>
                        <a:buClr>
                          <a:srgbClr val="0000FF"/>
                        </a:buClr>
                        <a:defRPr kumimoji="1" sz="1600">
                          <a:solidFill>
                            <a:schemeClr val="tx1"/>
                          </a:solidFill>
                          <a:latin typeface="Calibri" panose="020F0502020204030204" pitchFamily="34" charset="0"/>
                          <a:ea typeface="標楷體" panose="03000509000000000000" pitchFamily="65" charset="-120"/>
                        </a:defRPr>
                      </a:lvl6pPr>
                      <a:lvl7pPr marL="2971800" indent="-228600" eaLnBrk="0" fontAlgn="base" hangingPunct="0">
                        <a:spcBef>
                          <a:spcPct val="20000"/>
                        </a:spcBef>
                        <a:spcAft>
                          <a:spcPct val="0"/>
                        </a:spcAft>
                        <a:buClr>
                          <a:srgbClr val="0000FF"/>
                        </a:buClr>
                        <a:defRPr kumimoji="1" sz="1600">
                          <a:solidFill>
                            <a:schemeClr val="tx1"/>
                          </a:solidFill>
                          <a:latin typeface="Calibri" panose="020F0502020204030204" pitchFamily="34" charset="0"/>
                          <a:ea typeface="標楷體" panose="03000509000000000000" pitchFamily="65" charset="-120"/>
                        </a:defRPr>
                      </a:lvl7pPr>
                      <a:lvl8pPr marL="3429000" indent="-228600" eaLnBrk="0" fontAlgn="base" hangingPunct="0">
                        <a:spcBef>
                          <a:spcPct val="20000"/>
                        </a:spcBef>
                        <a:spcAft>
                          <a:spcPct val="0"/>
                        </a:spcAft>
                        <a:buClr>
                          <a:srgbClr val="0000FF"/>
                        </a:buClr>
                        <a:defRPr kumimoji="1" sz="1600">
                          <a:solidFill>
                            <a:schemeClr val="tx1"/>
                          </a:solidFill>
                          <a:latin typeface="Calibri" panose="020F0502020204030204" pitchFamily="34" charset="0"/>
                          <a:ea typeface="標楷體" panose="03000509000000000000" pitchFamily="65" charset="-120"/>
                        </a:defRPr>
                      </a:lvl8pPr>
                      <a:lvl9pPr marL="3886200" indent="-228600" eaLnBrk="0" fontAlgn="base" hangingPunct="0">
                        <a:spcBef>
                          <a:spcPct val="20000"/>
                        </a:spcBef>
                        <a:spcAft>
                          <a:spcPct val="0"/>
                        </a:spcAft>
                        <a:buClr>
                          <a:srgbClr val="0000FF"/>
                        </a:buClr>
                        <a:defRPr kumimoji="1" sz="1600">
                          <a:solidFill>
                            <a:schemeClr val="tx1"/>
                          </a:solidFill>
                          <a:latin typeface="Calibri" panose="020F0502020204030204" pitchFamily="34" charset="0"/>
                          <a:ea typeface="標楷體" panose="03000509000000000000" pitchFamily="65"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a:ln>
                            <a:noFill/>
                          </a:ln>
                          <a:solidFill>
                            <a:srgbClr val="000000"/>
                          </a:solidFill>
                          <a:effectLst/>
                          <a:latin typeface="Courier New" panose="02070309020205020404" pitchFamily="49" charset="0"/>
                          <a:ea typeface="標楷體" panose="03000509000000000000" pitchFamily="65" charset="-120"/>
                        </a:rPr>
                        <a:t>BCSCTL3 |= LFXT1S_2;    </a:t>
                      </a:r>
                      <a:r>
                        <a:rPr kumimoji="0" lang="en-US" altLang="zh-TW" sz="2000" b="1" i="0" u="none" strike="noStrike" cap="none" normalizeH="0" baseline="0" dirty="0">
                          <a:ln>
                            <a:noFill/>
                          </a:ln>
                          <a:solidFill>
                            <a:srgbClr val="0000FF"/>
                          </a:solidFill>
                          <a:effectLst/>
                          <a:latin typeface="Courier New" panose="02070309020205020404" pitchFamily="49" charset="0"/>
                          <a:ea typeface="標楷體" panose="03000509000000000000" pitchFamily="65" charset="-120"/>
                        </a:rPr>
                        <a:t>// Enable VLO as MCLK/ACLK </a:t>
                      </a:r>
                      <a:r>
                        <a:rPr kumimoji="0" lang="en-US" altLang="zh-TW" sz="2000" b="1" i="0" u="none" strike="noStrike" cap="none" normalizeH="0" baseline="0" dirty="0" err="1">
                          <a:ln>
                            <a:noFill/>
                          </a:ln>
                          <a:solidFill>
                            <a:srgbClr val="0000FF"/>
                          </a:solidFill>
                          <a:effectLst/>
                          <a:latin typeface="Courier New" panose="02070309020205020404" pitchFamily="49" charset="0"/>
                          <a:ea typeface="標楷體" panose="03000509000000000000" pitchFamily="65" charset="-120"/>
                        </a:rPr>
                        <a:t>src</a:t>
                      </a:r>
                      <a:endParaRPr kumimoji="0" lang="en-US" altLang="zh-TW" sz="2000" b="1" i="0" u="none" strike="noStrike" cap="none" normalizeH="0" baseline="0" dirty="0">
                        <a:ln>
                          <a:noFill/>
                        </a:ln>
                        <a:solidFill>
                          <a:srgbClr val="0000FF"/>
                        </a:solidFill>
                        <a:effectLst/>
                        <a:latin typeface="Courier New" panose="02070309020205020404" pitchFamily="49" charset="0"/>
                        <a:ea typeface="標楷體" panose="03000509000000000000" pitchFamily="65" charset="-12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bl>
          </a:graphicData>
        </a:graphic>
      </p:graphicFrame>
      <p:sp>
        <p:nvSpPr>
          <p:cNvPr id="4" name="框架 3"/>
          <p:cNvSpPr/>
          <p:nvPr/>
        </p:nvSpPr>
        <p:spPr>
          <a:xfrm>
            <a:off x="2627313" y="1628775"/>
            <a:ext cx="2089150" cy="431800"/>
          </a:xfrm>
          <a:prstGeom prst="frame">
            <a:avLst>
              <a:gd name="adj1" fmla="val 835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TW" altLang="en-US">
              <a:solidFill>
                <a:schemeClr val="tx1"/>
              </a:solidFill>
            </a:endParaRPr>
          </a:p>
        </p:txBody>
      </p:sp>
      <p:cxnSp>
        <p:nvCxnSpPr>
          <p:cNvPr id="8" name="直線接點 7"/>
          <p:cNvCxnSpPr/>
          <p:nvPr/>
        </p:nvCxnSpPr>
        <p:spPr>
          <a:xfrm>
            <a:off x="2484438" y="3357563"/>
            <a:ext cx="292576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2915816" y="4293096"/>
            <a:ext cx="2736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圓角矩形 10"/>
          <p:cNvSpPr/>
          <p:nvPr/>
        </p:nvSpPr>
        <p:spPr bwMode="auto">
          <a:xfrm>
            <a:off x="6380262" y="3717032"/>
            <a:ext cx="2232248" cy="864096"/>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i="1" dirty="0">
                <a:latin typeface="+mn-lt"/>
              </a:rPr>
              <a:t>Set MCLK driven by VLO</a:t>
            </a:r>
            <a:endParaRPr lang="zh-TW" altLang="en-US" i="1" dirty="0">
              <a:latin typeface="+mn-lt"/>
            </a:endParaRPr>
          </a:p>
        </p:txBody>
      </p:sp>
    </p:spTree>
    <p:custDataLst>
      <p:tags r:id="rId1"/>
    </p:custDataLst>
    <p:extLst>
      <p:ext uri="{BB962C8B-B14F-4D97-AF65-F5344CB8AC3E}">
        <p14:creationId xmlns:p14="http://schemas.microsoft.com/office/powerpoint/2010/main" val="32022154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5"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250" fill="hold"/>
                                        <p:tgtEl>
                                          <p:spTgt spid="8"/>
                                        </p:tgtEl>
                                        <p:attrNameLst>
                                          <p:attrName>ppt_w</p:attrName>
                                        </p:attrNameLst>
                                      </p:cBhvr>
                                      <p:tavLst>
                                        <p:tav tm="0">
                                          <p:val>
                                            <p:strVal val="#ppt_w*0.70"/>
                                          </p:val>
                                        </p:tav>
                                        <p:tav tm="100000">
                                          <p:val>
                                            <p:strVal val="#ppt_w"/>
                                          </p:val>
                                        </p:tav>
                                      </p:tavLst>
                                    </p:anim>
                                    <p:anim calcmode="lin" valueType="num">
                                      <p:cBhvr>
                                        <p:cTn id="12" dur="250" fill="hold"/>
                                        <p:tgtEl>
                                          <p:spTgt spid="8"/>
                                        </p:tgtEl>
                                        <p:attrNameLst>
                                          <p:attrName>ppt_h</p:attrName>
                                        </p:attrNameLst>
                                      </p:cBhvr>
                                      <p:tavLst>
                                        <p:tav tm="0">
                                          <p:val>
                                            <p:strVal val="#ppt_h"/>
                                          </p:val>
                                        </p:tav>
                                        <p:tav tm="100000">
                                          <p:val>
                                            <p:strVal val="#ppt_h"/>
                                          </p:val>
                                        </p:tav>
                                      </p:tavLst>
                                    </p:anim>
                                    <p:animEffect transition="in" filter="fade">
                                      <p:cBhvr>
                                        <p:cTn id="13" dur="25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55"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250" fill="hold"/>
                                        <p:tgtEl>
                                          <p:spTgt spid="9"/>
                                        </p:tgtEl>
                                        <p:attrNameLst>
                                          <p:attrName>ppt_w</p:attrName>
                                        </p:attrNameLst>
                                      </p:cBhvr>
                                      <p:tavLst>
                                        <p:tav tm="0">
                                          <p:val>
                                            <p:strVal val="#ppt_w*0.70"/>
                                          </p:val>
                                        </p:tav>
                                        <p:tav tm="100000">
                                          <p:val>
                                            <p:strVal val="#ppt_w"/>
                                          </p:val>
                                        </p:tav>
                                      </p:tavLst>
                                    </p:anim>
                                    <p:anim calcmode="lin" valueType="num">
                                      <p:cBhvr>
                                        <p:cTn id="19" dur="250" fill="hold"/>
                                        <p:tgtEl>
                                          <p:spTgt spid="9"/>
                                        </p:tgtEl>
                                        <p:attrNameLst>
                                          <p:attrName>ppt_h</p:attrName>
                                        </p:attrNameLst>
                                      </p:cBhvr>
                                      <p:tavLst>
                                        <p:tav tm="0">
                                          <p:val>
                                            <p:strVal val="#ppt_h"/>
                                          </p:val>
                                        </p:tav>
                                        <p:tav tm="100000">
                                          <p:val>
                                            <p:strVal val="#ppt_h"/>
                                          </p:val>
                                        </p:tav>
                                      </p:tavLst>
                                    </p:anim>
                                    <p:animEffect transition="in" filter="fade">
                                      <p:cBhvr>
                                        <p:cTn id="20"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p:cNvSpPr>
            <a:spLocks noGrp="1"/>
          </p:cNvSpPr>
          <p:nvPr>
            <p:ph type="sldNum" sz="quarter" idx="11"/>
          </p:nvPr>
        </p:nvSpPr>
        <p:spPr/>
        <p:txBody>
          <a:bodyPr/>
          <a:lstStyle/>
          <a:p>
            <a:fld id="{5879E32B-D014-43A1-9EA3-C69084EEFDB1}" type="slidenum">
              <a:rPr lang="zh-TW" altLang="en-US"/>
              <a:pPr/>
              <a:t>4</a:t>
            </a:fld>
            <a:endParaRPr lang="zh-TW" altLang="zh-TW"/>
          </a:p>
        </p:txBody>
      </p:sp>
      <p:sp>
        <p:nvSpPr>
          <p:cNvPr id="909315" name="Rectangle 2"/>
          <p:cNvSpPr>
            <a:spLocks noGrp="1" noChangeArrowheads="1"/>
          </p:cNvSpPr>
          <p:nvPr>
            <p:ph type="title"/>
          </p:nvPr>
        </p:nvSpPr>
        <p:spPr/>
        <p:txBody>
          <a:bodyPr/>
          <a:lstStyle/>
          <a:p>
            <a:r>
              <a:rPr lang="en-US" altLang="zh-TW"/>
              <a:t>Problems Regarding Time</a:t>
            </a:r>
          </a:p>
        </p:txBody>
      </p:sp>
      <p:sp>
        <p:nvSpPr>
          <p:cNvPr id="913411" name="Rectangle 3"/>
          <p:cNvSpPr>
            <a:spLocks noGrp="1" noChangeArrowheads="1"/>
          </p:cNvSpPr>
          <p:nvPr>
            <p:ph type="body" idx="1"/>
          </p:nvPr>
        </p:nvSpPr>
        <p:spPr/>
        <p:txBody>
          <a:bodyPr/>
          <a:lstStyle/>
          <a:p>
            <a:r>
              <a:rPr lang="en-US" altLang="zh-TW" dirty="0"/>
              <a:t>Using software delay loops </a:t>
            </a:r>
          </a:p>
          <a:p>
            <a:pPr lvl="1"/>
            <a:r>
              <a:rPr lang="en-US" altLang="zh-TW" dirty="0"/>
              <a:t>Waste of processor because it is not available for other operations</a:t>
            </a:r>
          </a:p>
          <a:p>
            <a:pPr lvl="1"/>
            <a:r>
              <a:rPr lang="en-US" altLang="zh-TW" dirty="0"/>
              <a:t>Difficult to translate into actual time</a:t>
            </a:r>
          </a:p>
          <a:p>
            <a:pPr lvl="1"/>
            <a:r>
              <a:rPr lang="en-US" altLang="zh-TW" dirty="0"/>
              <a:t>Given a time for the delay, difficult to translate into number of iterations</a:t>
            </a:r>
          </a:p>
          <a:p>
            <a:pPr lvl="1"/>
            <a:r>
              <a:rPr lang="en-US" altLang="zh-TW" dirty="0"/>
              <a:t>The delays are unpredictable, e.g., compiler optimization, interrupts</a:t>
            </a:r>
          </a:p>
          <a:p>
            <a:pPr lvl="1"/>
            <a:endParaRPr lang="en-US" altLang="zh-TW" dirty="0"/>
          </a:p>
          <a:p>
            <a:pPr algn="ctr">
              <a:buFontTx/>
              <a:buNone/>
            </a:pPr>
            <a:r>
              <a:rPr lang="en-US" altLang="zh-TW" b="1" dirty="0">
                <a:solidFill>
                  <a:srgbClr val="FF0000"/>
                </a:solidFill>
              </a:rPr>
              <a:t>We need an independent reference of time!</a:t>
            </a:r>
          </a:p>
        </p:txBody>
      </p:sp>
    </p:spTree>
    <p:custDataLst>
      <p:tags r:id="rId1"/>
    </p:custDataLst>
    <p:extLst>
      <p:ext uri="{BB962C8B-B14F-4D97-AF65-F5344CB8AC3E}">
        <p14:creationId xmlns:p14="http://schemas.microsoft.com/office/powerpoint/2010/main" val="40263832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134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13411">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1341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7" presetClass="entr" presetSubtype="0" fill="hold" nodeType="clickEffect">
                                  <p:stCondLst>
                                    <p:cond delay="0"/>
                                  </p:stCondLst>
                                  <p:iterate type="lt">
                                    <p:tmPct val="50000"/>
                                  </p:iterate>
                                  <p:childTnLst>
                                    <p:set>
                                      <p:cBhvr>
                                        <p:cTn id="16" dur="1" fill="hold">
                                          <p:stCondLst>
                                            <p:cond delay="0"/>
                                          </p:stCondLst>
                                        </p:cTn>
                                        <p:tgtEl>
                                          <p:spTgt spid="913411">
                                            <p:txEl>
                                              <p:pRg st="6" end="6"/>
                                            </p:txEl>
                                          </p:spTgt>
                                        </p:tgtEl>
                                        <p:attrNameLst>
                                          <p:attrName>style.visibility</p:attrName>
                                        </p:attrNameLst>
                                      </p:cBhvr>
                                      <p:to>
                                        <p:strVal val="visible"/>
                                      </p:to>
                                    </p:set>
                                    <p:anim calcmode="discrete" valueType="clr">
                                      <p:cBhvr override="childStyle">
                                        <p:cTn id="17" dur="80"/>
                                        <p:tgtEl>
                                          <p:spTgt spid="913411">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913411">
                                            <p:txEl>
                                              <p:pRg st="6" end="6"/>
                                            </p:txEl>
                                          </p:spTgt>
                                        </p:tgtEl>
                                        <p:attrNameLst>
                                          <p:attrName>fillcolor</p:attrName>
                                        </p:attrNameLst>
                                      </p:cBhvr>
                                      <p:tavLst>
                                        <p:tav tm="0">
                                          <p:val>
                                            <p:clrVal>
                                              <a:schemeClr val="accent2"/>
                                            </p:clrVal>
                                          </p:val>
                                        </p:tav>
                                        <p:tav tm="50000">
                                          <p:val>
                                            <p:clrVal>
                                              <a:schemeClr val="hlink"/>
                                            </p:clrVal>
                                          </p:val>
                                        </p:tav>
                                      </p:tavLst>
                                    </p:anim>
                                    <p:set>
                                      <p:cBhvr>
                                        <p:cTn id="19" dur="80"/>
                                        <p:tgtEl>
                                          <p:spTgt spid="913411">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p:cNvSpPr>
            <a:spLocks noGrp="1"/>
          </p:cNvSpPr>
          <p:nvPr>
            <p:ph type="sldNum" sz="quarter" idx="11"/>
          </p:nvPr>
        </p:nvSpPr>
        <p:spPr/>
        <p:txBody>
          <a:bodyPr/>
          <a:lstStyle/>
          <a:p>
            <a:fld id="{1E6FF8B2-25E5-4D34-A98C-C1AAD8ABADBC}" type="slidenum">
              <a:rPr lang="zh-TW" altLang="en-US"/>
              <a:pPr/>
              <a:t>49</a:t>
            </a:fld>
            <a:endParaRPr lang="zh-TW" altLang="zh-TW"/>
          </a:p>
        </p:txBody>
      </p:sp>
      <p:sp>
        <p:nvSpPr>
          <p:cNvPr id="914434" name="標題 1"/>
          <p:cNvSpPr>
            <a:spLocks noGrp="1"/>
          </p:cNvSpPr>
          <p:nvPr>
            <p:ph type="title"/>
          </p:nvPr>
        </p:nvSpPr>
        <p:spPr/>
        <p:txBody>
          <a:bodyPr/>
          <a:lstStyle/>
          <a:p>
            <a:r>
              <a:rPr lang="en-US" altLang="zh-TW" dirty="0"/>
              <a:t>Summary</a:t>
            </a:r>
            <a:endParaRPr lang="zh-TW" altLang="en-US" dirty="0"/>
          </a:p>
        </p:txBody>
      </p:sp>
      <p:sp>
        <p:nvSpPr>
          <p:cNvPr id="914435" name="內容版面配置區 2"/>
          <p:cNvSpPr>
            <a:spLocks noGrp="1"/>
          </p:cNvSpPr>
          <p:nvPr>
            <p:ph type="body" idx="1"/>
          </p:nvPr>
        </p:nvSpPr>
        <p:spPr/>
        <p:txBody>
          <a:bodyPr/>
          <a:lstStyle/>
          <a:p>
            <a:r>
              <a:rPr lang="en-US" altLang="zh-TW" dirty="0"/>
              <a:t>Timer is a counter driven by a clock</a:t>
            </a:r>
          </a:p>
          <a:p>
            <a:pPr lvl="1"/>
            <a:r>
              <a:rPr lang="en-US" altLang="zh-TW" dirty="0"/>
              <a:t>The count multiplied by the clock frequency gives real time</a:t>
            </a:r>
          </a:p>
          <a:p>
            <a:r>
              <a:rPr lang="en-US" altLang="zh-TW" dirty="0"/>
              <a:t>Timers in MSP430 can</a:t>
            </a:r>
          </a:p>
          <a:p>
            <a:pPr lvl="1"/>
            <a:r>
              <a:rPr lang="en-US" altLang="zh-TW" i="1" dirty="0"/>
              <a:t>Compare</a:t>
            </a:r>
            <a:r>
              <a:rPr lang="en-US" altLang="zh-TW" dirty="0"/>
              <a:t> with a target count to produce an alarm clock</a:t>
            </a:r>
          </a:p>
          <a:p>
            <a:pPr lvl="1"/>
            <a:r>
              <a:rPr lang="en-US" altLang="zh-TW" i="1" dirty="0"/>
              <a:t>Capture</a:t>
            </a:r>
            <a:r>
              <a:rPr lang="en-US" altLang="zh-TW" dirty="0"/>
              <a:t> the time when a special event occurs</a:t>
            </a:r>
          </a:p>
          <a:p>
            <a:r>
              <a:rPr lang="en-US" altLang="zh-TW" dirty="0"/>
              <a:t>MSP430 clock module takes several different clock sources (DCO, VLO) and generate three different clock trains (MCLK, SMCLK, ACLK) to drive CPU and various peripherals</a:t>
            </a:r>
          </a:p>
          <a:p>
            <a:r>
              <a:rPr lang="en-US" altLang="zh-TW" dirty="0"/>
              <a:t>Timers and clocks in MSP430 are all IO devices and can be controlled by setting appropriate registers</a:t>
            </a:r>
            <a:endParaRPr lang="zh-TW" altLang="en-US" dirty="0"/>
          </a:p>
        </p:txBody>
      </p:sp>
    </p:spTree>
    <p:extLst>
      <p:ext uri="{BB962C8B-B14F-4D97-AF65-F5344CB8AC3E}">
        <p14:creationId xmlns:p14="http://schemas.microsoft.com/office/powerpoint/2010/main" val="1628948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投影片編號版面配置區 4"/>
          <p:cNvSpPr>
            <a:spLocks noGrp="1"/>
          </p:cNvSpPr>
          <p:nvPr>
            <p:ph type="sldNum" sz="quarter" idx="11"/>
          </p:nvPr>
        </p:nvSpPr>
        <p:spPr/>
        <p:txBody>
          <a:bodyPr/>
          <a:lstStyle/>
          <a:p>
            <a:fld id="{413A76C0-C572-44FE-AAD2-8E8CA8E47416}" type="slidenum">
              <a:rPr lang="zh-TW" altLang="en-US"/>
              <a:pPr/>
              <a:t>5</a:t>
            </a:fld>
            <a:endParaRPr lang="zh-TW" altLang="zh-TW"/>
          </a:p>
        </p:txBody>
      </p:sp>
      <p:sp>
        <p:nvSpPr>
          <p:cNvPr id="910339" name="Rectangle 2"/>
          <p:cNvSpPr>
            <a:spLocks noGrp="1" noChangeArrowheads="1"/>
          </p:cNvSpPr>
          <p:nvPr>
            <p:ph type="title"/>
          </p:nvPr>
        </p:nvSpPr>
        <p:spPr/>
        <p:txBody>
          <a:bodyPr/>
          <a:lstStyle/>
          <a:p>
            <a:r>
              <a:rPr lang="en-US" altLang="zh-TW"/>
              <a:t>Reference of Time</a:t>
            </a:r>
          </a:p>
        </p:txBody>
      </p:sp>
      <p:sp>
        <p:nvSpPr>
          <p:cNvPr id="917507" name="Rectangle 3"/>
          <p:cNvSpPr>
            <a:spLocks noGrp="1" noChangeArrowheads="1"/>
          </p:cNvSpPr>
          <p:nvPr>
            <p:ph type="body" idx="1"/>
          </p:nvPr>
        </p:nvSpPr>
        <p:spPr/>
        <p:txBody>
          <a:bodyPr/>
          <a:lstStyle/>
          <a:p>
            <a:r>
              <a:rPr lang="en-US" altLang="zh-TW" dirty="0"/>
              <a:t>Simplest form of reference of time is a </a:t>
            </a:r>
            <a:r>
              <a:rPr lang="en-US" altLang="zh-TW" b="1" dirty="0"/>
              <a:t>counter</a:t>
            </a:r>
          </a:p>
          <a:p>
            <a:endParaRPr lang="en-US" altLang="zh-TW" dirty="0"/>
          </a:p>
          <a:p>
            <a:endParaRPr lang="en-US" altLang="zh-TW" dirty="0"/>
          </a:p>
          <a:p>
            <a:endParaRPr lang="en-US" altLang="zh-TW" dirty="0"/>
          </a:p>
          <a:p>
            <a:r>
              <a:rPr lang="en-US" altLang="zh-TW" dirty="0"/>
              <a:t>Why can a counter provide real time?</a:t>
            </a:r>
          </a:p>
          <a:p>
            <a:endParaRPr lang="en-US" altLang="zh-TW" dirty="0"/>
          </a:p>
          <a:p>
            <a:endParaRPr lang="en-US" altLang="zh-TW" dirty="0"/>
          </a:p>
          <a:p>
            <a:endParaRPr lang="en-US" altLang="zh-TW" dirty="0"/>
          </a:p>
          <a:p>
            <a:r>
              <a:rPr lang="en-US" altLang="zh-TW" dirty="0"/>
              <a:t>Such a counter is called a </a:t>
            </a:r>
            <a:r>
              <a:rPr lang="en-US" altLang="zh-TW" i="1" dirty="0">
                <a:solidFill>
                  <a:srgbClr val="FF0000"/>
                </a:solidFill>
              </a:rPr>
              <a:t>timer</a:t>
            </a:r>
          </a:p>
          <a:p>
            <a:pPr lvl="1"/>
            <a:r>
              <a:rPr lang="en-US" altLang="zh-TW" dirty="0"/>
              <a:t>Accuracy and stability of the </a:t>
            </a:r>
            <a:r>
              <a:rPr lang="en-US" altLang="zh-TW" u="sng" dirty="0"/>
              <a:t>clock</a:t>
            </a:r>
            <a:r>
              <a:rPr lang="en-US" altLang="zh-TW" dirty="0"/>
              <a:t> is critical</a:t>
            </a:r>
          </a:p>
          <a:p>
            <a:pPr algn="ctr">
              <a:buFontTx/>
              <a:buNone/>
            </a:pPr>
            <a:r>
              <a:rPr lang="en-US" altLang="zh-TW" b="1" dirty="0">
                <a:solidFill>
                  <a:srgbClr val="FF0000"/>
                </a:solidFill>
              </a:rPr>
              <a:t>Where to put the timers?</a:t>
            </a:r>
          </a:p>
          <a:p>
            <a:endParaRPr lang="en-US" altLang="zh-TW" i="1" dirty="0">
              <a:solidFill>
                <a:srgbClr val="FF0000"/>
              </a:solidFill>
            </a:endParaRPr>
          </a:p>
          <a:p>
            <a:endParaRPr lang="en-US" altLang="zh-TW" dirty="0"/>
          </a:p>
          <a:p>
            <a:endParaRPr lang="en-US" altLang="zh-TW" dirty="0"/>
          </a:p>
        </p:txBody>
      </p:sp>
      <p:sp>
        <p:nvSpPr>
          <p:cNvPr id="910342" name="Rectangle 4"/>
          <p:cNvSpPr>
            <a:spLocks noChangeArrowheads="1"/>
          </p:cNvSpPr>
          <p:nvPr/>
        </p:nvSpPr>
        <p:spPr bwMode="auto">
          <a:xfrm>
            <a:off x="3563888" y="1628801"/>
            <a:ext cx="1728093" cy="792088"/>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a:r>
              <a:rPr lang="en-US" altLang="zh-TW" dirty="0">
                <a:latin typeface="+mn-lt"/>
                <a:ea typeface="標楷體" panose="03000509000000000000" pitchFamily="65" charset="-120"/>
              </a:rPr>
              <a:t>1254</a:t>
            </a:r>
          </a:p>
        </p:txBody>
      </p:sp>
      <p:sp>
        <p:nvSpPr>
          <p:cNvPr id="4" name="文字方塊 3"/>
          <p:cNvSpPr txBox="1"/>
          <p:nvPr/>
        </p:nvSpPr>
        <p:spPr>
          <a:xfrm>
            <a:off x="3832161" y="2420888"/>
            <a:ext cx="1191545" cy="461665"/>
          </a:xfrm>
          <a:prstGeom prst="rect">
            <a:avLst/>
          </a:prstGeom>
          <a:noFill/>
        </p:spPr>
        <p:txBody>
          <a:bodyPr wrap="none" rtlCol="0">
            <a:spAutoFit/>
          </a:bodyPr>
          <a:lstStyle/>
          <a:p>
            <a:pPr marL="0"/>
            <a:r>
              <a:rPr lang="en-US" altLang="zh-TW" dirty="0">
                <a:latin typeface="+mn-lt"/>
              </a:rPr>
              <a:t>Counter</a:t>
            </a:r>
            <a:endParaRPr lang="zh-TW" altLang="en-US" dirty="0">
              <a:latin typeface="+mn-lt"/>
            </a:endParaRPr>
          </a:p>
        </p:txBody>
      </p:sp>
      <p:grpSp>
        <p:nvGrpSpPr>
          <p:cNvPr id="5" name="群組 4"/>
          <p:cNvGrpSpPr/>
          <p:nvPr/>
        </p:nvGrpSpPr>
        <p:grpSpPr>
          <a:xfrm>
            <a:off x="3175096" y="3464769"/>
            <a:ext cx="2592189" cy="1253752"/>
            <a:chOff x="2699792" y="3464769"/>
            <a:chExt cx="2592189" cy="1253752"/>
          </a:xfrm>
        </p:grpSpPr>
        <p:sp>
          <p:nvSpPr>
            <p:cNvPr id="27" name="Rectangle 4"/>
            <p:cNvSpPr>
              <a:spLocks noChangeArrowheads="1"/>
            </p:cNvSpPr>
            <p:nvPr/>
          </p:nvSpPr>
          <p:spPr bwMode="auto">
            <a:xfrm>
              <a:off x="3563888" y="3464769"/>
              <a:ext cx="1728093" cy="792088"/>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a:r>
                <a:rPr lang="en-US" altLang="zh-TW" dirty="0">
                  <a:latin typeface="+mn-lt"/>
                  <a:ea typeface="標楷體" panose="03000509000000000000" pitchFamily="65" charset="-120"/>
                </a:rPr>
                <a:t>1254</a:t>
              </a:r>
            </a:p>
          </p:txBody>
        </p:sp>
        <p:sp>
          <p:nvSpPr>
            <p:cNvPr id="28" name="文字方塊 27"/>
            <p:cNvSpPr txBox="1"/>
            <p:nvPr/>
          </p:nvSpPr>
          <p:spPr>
            <a:xfrm>
              <a:off x="3832161" y="4256856"/>
              <a:ext cx="1191545" cy="461665"/>
            </a:xfrm>
            <a:prstGeom prst="rect">
              <a:avLst/>
            </a:prstGeom>
            <a:noFill/>
          </p:spPr>
          <p:txBody>
            <a:bodyPr wrap="none" rtlCol="0">
              <a:spAutoFit/>
            </a:bodyPr>
            <a:lstStyle/>
            <a:p>
              <a:pPr marL="0"/>
              <a:r>
                <a:rPr lang="en-US" altLang="zh-TW" dirty="0">
                  <a:latin typeface="+mn-lt"/>
                </a:rPr>
                <a:t>Counter</a:t>
              </a:r>
              <a:endParaRPr lang="zh-TW" altLang="en-US" dirty="0">
                <a:latin typeface="+mn-lt"/>
              </a:endParaRPr>
            </a:p>
          </p:txBody>
        </p:sp>
        <p:sp>
          <p:nvSpPr>
            <p:cNvPr id="30" name="Line 5"/>
            <p:cNvSpPr>
              <a:spLocks noChangeShapeType="1"/>
            </p:cNvSpPr>
            <p:nvPr/>
          </p:nvSpPr>
          <p:spPr bwMode="auto">
            <a:xfrm>
              <a:off x="2701307" y="3885457"/>
              <a:ext cx="8636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1" name="Text Box 6"/>
            <p:cNvSpPr txBox="1">
              <a:spLocks noChangeArrowheads="1"/>
            </p:cNvSpPr>
            <p:nvPr/>
          </p:nvSpPr>
          <p:spPr bwMode="auto">
            <a:xfrm>
              <a:off x="2699792" y="3464769"/>
              <a:ext cx="740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r>
                <a:rPr lang="en-US" altLang="zh-TW" sz="2000" dirty="0">
                  <a:latin typeface="+mn-lt"/>
                  <a:ea typeface="標楷體" panose="03000509000000000000" pitchFamily="65" charset="-120"/>
                </a:rPr>
                <a:t>Clock</a:t>
              </a:r>
            </a:p>
          </p:txBody>
        </p:sp>
      </p:grpSp>
      <p:grpSp>
        <p:nvGrpSpPr>
          <p:cNvPr id="9" name="群組 8"/>
          <p:cNvGrpSpPr/>
          <p:nvPr/>
        </p:nvGrpSpPr>
        <p:grpSpPr>
          <a:xfrm>
            <a:off x="738602" y="3598119"/>
            <a:ext cx="2374900" cy="796602"/>
            <a:chOff x="738602" y="3598119"/>
            <a:chExt cx="2374900" cy="796602"/>
          </a:xfrm>
        </p:grpSpPr>
        <p:grpSp>
          <p:nvGrpSpPr>
            <p:cNvPr id="32" name="Group 9"/>
            <p:cNvGrpSpPr>
              <a:grpSpLocks/>
            </p:cNvGrpSpPr>
            <p:nvPr/>
          </p:nvGrpSpPr>
          <p:grpSpPr bwMode="auto">
            <a:xfrm>
              <a:off x="738602" y="3598119"/>
              <a:ext cx="2374900" cy="287338"/>
              <a:chOff x="522" y="1979"/>
              <a:chExt cx="1496" cy="181"/>
            </a:xfrm>
          </p:grpSpPr>
          <p:cxnSp>
            <p:nvCxnSpPr>
              <p:cNvPr id="33" name="直線接點 4"/>
              <p:cNvCxnSpPr>
                <a:cxnSpLocks noChangeShapeType="1"/>
              </p:cNvCxnSpPr>
              <p:nvPr/>
            </p:nvCxnSpPr>
            <p:spPr bwMode="auto">
              <a:xfrm>
                <a:off x="522" y="2160"/>
                <a:ext cx="21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4" name="直線接點 5"/>
              <p:cNvCxnSpPr>
                <a:cxnSpLocks noChangeShapeType="1"/>
              </p:cNvCxnSpPr>
              <p:nvPr/>
            </p:nvCxnSpPr>
            <p:spPr bwMode="auto">
              <a:xfrm>
                <a:off x="736" y="1979"/>
                <a:ext cx="21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5" name="直線接點 9"/>
              <p:cNvCxnSpPr>
                <a:cxnSpLocks noChangeShapeType="1"/>
              </p:cNvCxnSpPr>
              <p:nvPr/>
            </p:nvCxnSpPr>
            <p:spPr bwMode="auto">
              <a:xfrm flipV="1">
                <a:off x="736" y="1979"/>
                <a:ext cx="0" cy="1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6" name="直線接點 11"/>
              <p:cNvCxnSpPr>
                <a:cxnSpLocks noChangeShapeType="1"/>
              </p:cNvCxnSpPr>
              <p:nvPr/>
            </p:nvCxnSpPr>
            <p:spPr bwMode="auto">
              <a:xfrm flipV="1">
                <a:off x="950" y="1979"/>
                <a:ext cx="0" cy="1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7" name="直線接點 12"/>
              <p:cNvCxnSpPr>
                <a:cxnSpLocks noChangeShapeType="1"/>
              </p:cNvCxnSpPr>
              <p:nvPr/>
            </p:nvCxnSpPr>
            <p:spPr bwMode="auto">
              <a:xfrm>
                <a:off x="950" y="2160"/>
                <a:ext cx="21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8" name="直線接點 13"/>
              <p:cNvCxnSpPr>
                <a:cxnSpLocks noChangeShapeType="1"/>
              </p:cNvCxnSpPr>
              <p:nvPr/>
            </p:nvCxnSpPr>
            <p:spPr bwMode="auto">
              <a:xfrm>
                <a:off x="1163" y="1979"/>
                <a:ext cx="21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9" name="直線接點 14"/>
              <p:cNvCxnSpPr>
                <a:cxnSpLocks noChangeShapeType="1"/>
              </p:cNvCxnSpPr>
              <p:nvPr/>
            </p:nvCxnSpPr>
            <p:spPr bwMode="auto">
              <a:xfrm flipV="1">
                <a:off x="1163" y="1979"/>
                <a:ext cx="0" cy="1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40" name="直線接點 15"/>
              <p:cNvCxnSpPr>
                <a:cxnSpLocks noChangeShapeType="1"/>
              </p:cNvCxnSpPr>
              <p:nvPr/>
            </p:nvCxnSpPr>
            <p:spPr bwMode="auto">
              <a:xfrm flipV="1">
                <a:off x="1377" y="1979"/>
                <a:ext cx="0" cy="1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41" name="直線接點 16"/>
              <p:cNvCxnSpPr>
                <a:cxnSpLocks noChangeShapeType="1"/>
              </p:cNvCxnSpPr>
              <p:nvPr/>
            </p:nvCxnSpPr>
            <p:spPr bwMode="auto">
              <a:xfrm>
                <a:off x="1377" y="2160"/>
                <a:ext cx="21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42" name="直線接點 17"/>
              <p:cNvCxnSpPr>
                <a:cxnSpLocks noChangeShapeType="1"/>
              </p:cNvCxnSpPr>
              <p:nvPr/>
            </p:nvCxnSpPr>
            <p:spPr bwMode="auto">
              <a:xfrm>
                <a:off x="1591" y="1979"/>
                <a:ext cx="21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43" name="直線接點 18"/>
              <p:cNvCxnSpPr>
                <a:cxnSpLocks noChangeShapeType="1"/>
              </p:cNvCxnSpPr>
              <p:nvPr/>
            </p:nvCxnSpPr>
            <p:spPr bwMode="auto">
              <a:xfrm flipV="1">
                <a:off x="1591" y="1979"/>
                <a:ext cx="0" cy="1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44" name="直線接點 19"/>
              <p:cNvCxnSpPr>
                <a:cxnSpLocks noChangeShapeType="1"/>
              </p:cNvCxnSpPr>
              <p:nvPr/>
            </p:nvCxnSpPr>
            <p:spPr bwMode="auto">
              <a:xfrm flipV="1">
                <a:off x="1805" y="1979"/>
                <a:ext cx="0" cy="1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45" name="直線接點 20"/>
              <p:cNvCxnSpPr>
                <a:cxnSpLocks noChangeShapeType="1"/>
              </p:cNvCxnSpPr>
              <p:nvPr/>
            </p:nvCxnSpPr>
            <p:spPr bwMode="auto">
              <a:xfrm>
                <a:off x="1805" y="2160"/>
                <a:ext cx="21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grpSp>
        <p:sp>
          <p:nvSpPr>
            <p:cNvPr id="6" name="文字方塊 5"/>
            <p:cNvSpPr txBox="1"/>
            <p:nvPr/>
          </p:nvSpPr>
          <p:spPr>
            <a:xfrm>
              <a:off x="1443709" y="3933056"/>
              <a:ext cx="723275" cy="461665"/>
            </a:xfrm>
            <a:prstGeom prst="rect">
              <a:avLst/>
            </a:prstGeom>
            <a:noFill/>
          </p:spPr>
          <p:txBody>
            <a:bodyPr wrap="none" rtlCol="0">
              <a:spAutoFit/>
            </a:bodyPr>
            <a:lstStyle/>
            <a:p>
              <a:pPr marL="0"/>
              <a:r>
                <a:rPr lang="en-US" altLang="zh-TW" dirty="0">
                  <a:latin typeface="+mn-lt"/>
                </a:rPr>
                <a:t>1 Hz</a:t>
              </a:r>
              <a:endParaRPr lang="zh-TW" altLang="en-US" dirty="0">
                <a:latin typeface="+mn-lt"/>
              </a:endParaRPr>
            </a:p>
          </p:txBody>
        </p:sp>
      </p:grpSp>
      <p:sp>
        <p:nvSpPr>
          <p:cNvPr id="7" name="文字方塊 6"/>
          <p:cNvSpPr txBox="1"/>
          <p:nvPr/>
        </p:nvSpPr>
        <p:spPr>
          <a:xfrm>
            <a:off x="5940152" y="3462099"/>
            <a:ext cx="2638932" cy="830997"/>
          </a:xfrm>
          <a:prstGeom prst="rect">
            <a:avLst/>
          </a:prstGeom>
          <a:noFill/>
        </p:spPr>
        <p:txBody>
          <a:bodyPr wrap="square" rtlCol="0">
            <a:spAutoFit/>
          </a:bodyPr>
          <a:lstStyle/>
          <a:p>
            <a:pPr marL="0"/>
            <a:r>
              <a:rPr lang="en-US" altLang="zh-TW" dirty="0">
                <a:latin typeface="+mn-lt"/>
              </a:rPr>
              <a:t>1254 sec passed since counter was 0</a:t>
            </a:r>
            <a:endParaRPr lang="zh-TW" altLang="en-US" dirty="0">
              <a:latin typeface="+mn-lt"/>
            </a:endParaRPr>
          </a:p>
        </p:txBody>
      </p:sp>
      <p:grpSp>
        <p:nvGrpSpPr>
          <p:cNvPr id="10" name="群組 9"/>
          <p:cNvGrpSpPr/>
          <p:nvPr/>
        </p:nvGrpSpPr>
        <p:grpSpPr>
          <a:xfrm>
            <a:off x="722558" y="3611957"/>
            <a:ext cx="2374901" cy="875731"/>
            <a:chOff x="738602" y="4929533"/>
            <a:chExt cx="2374901" cy="875731"/>
          </a:xfrm>
        </p:grpSpPr>
        <p:grpSp>
          <p:nvGrpSpPr>
            <p:cNvPr id="8" name="群組 7"/>
            <p:cNvGrpSpPr/>
            <p:nvPr/>
          </p:nvGrpSpPr>
          <p:grpSpPr>
            <a:xfrm>
              <a:off x="738602" y="4929533"/>
              <a:ext cx="2374901" cy="371675"/>
              <a:chOff x="738602" y="4929533"/>
              <a:chExt cx="4488040" cy="287533"/>
            </a:xfrm>
          </p:grpSpPr>
          <p:grpSp>
            <p:nvGrpSpPr>
              <p:cNvPr id="51" name="Group 9"/>
              <p:cNvGrpSpPr>
                <a:grpSpLocks/>
              </p:cNvGrpSpPr>
              <p:nvPr/>
            </p:nvGrpSpPr>
            <p:grpSpPr bwMode="auto">
              <a:xfrm>
                <a:off x="738602" y="4929728"/>
                <a:ext cx="2374900" cy="287338"/>
                <a:chOff x="522" y="1979"/>
                <a:chExt cx="1496" cy="181"/>
              </a:xfrm>
            </p:grpSpPr>
            <p:cxnSp>
              <p:nvCxnSpPr>
                <p:cNvPr id="52" name="直線接點 4"/>
                <p:cNvCxnSpPr>
                  <a:cxnSpLocks noChangeShapeType="1"/>
                </p:cNvCxnSpPr>
                <p:nvPr/>
              </p:nvCxnSpPr>
              <p:spPr bwMode="auto">
                <a:xfrm>
                  <a:off x="522" y="2160"/>
                  <a:ext cx="21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53" name="直線接點 5"/>
                <p:cNvCxnSpPr>
                  <a:cxnSpLocks noChangeShapeType="1"/>
                </p:cNvCxnSpPr>
                <p:nvPr/>
              </p:nvCxnSpPr>
              <p:spPr bwMode="auto">
                <a:xfrm>
                  <a:off x="736" y="1979"/>
                  <a:ext cx="21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54" name="直線接點 9"/>
                <p:cNvCxnSpPr>
                  <a:cxnSpLocks noChangeShapeType="1"/>
                </p:cNvCxnSpPr>
                <p:nvPr/>
              </p:nvCxnSpPr>
              <p:spPr bwMode="auto">
                <a:xfrm flipV="1">
                  <a:off x="736" y="1979"/>
                  <a:ext cx="0" cy="1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55" name="直線接點 11"/>
                <p:cNvCxnSpPr>
                  <a:cxnSpLocks noChangeShapeType="1"/>
                </p:cNvCxnSpPr>
                <p:nvPr/>
              </p:nvCxnSpPr>
              <p:spPr bwMode="auto">
                <a:xfrm flipV="1">
                  <a:off x="950" y="1979"/>
                  <a:ext cx="0" cy="1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56" name="直線接點 12"/>
                <p:cNvCxnSpPr>
                  <a:cxnSpLocks noChangeShapeType="1"/>
                </p:cNvCxnSpPr>
                <p:nvPr/>
              </p:nvCxnSpPr>
              <p:spPr bwMode="auto">
                <a:xfrm>
                  <a:off x="950" y="2160"/>
                  <a:ext cx="21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57" name="直線接點 13"/>
                <p:cNvCxnSpPr>
                  <a:cxnSpLocks noChangeShapeType="1"/>
                </p:cNvCxnSpPr>
                <p:nvPr/>
              </p:nvCxnSpPr>
              <p:spPr bwMode="auto">
                <a:xfrm>
                  <a:off x="1163" y="1979"/>
                  <a:ext cx="21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58" name="直線接點 14"/>
                <p:cNvCxnSpPr>
                  <a:cxnSpLocks noChangeShapeType="1"/>
                </p:cNvCxnSpPr>
                <p:nvPr/>
              </p:nvCxnSpPr>
              <p:spPr bwMode="auto">
                <a:xfrm flipV="1">
                  <a:off x="1163" y="1979"/>
                  <a:ext cx="0" cy="1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59" name="直線接點 15"/>
                <p:cNvCxnSpPr>
                  <a:cxnSpLocks noChangeShapeType="1"/>
                </p:cNvCxnSpPr>
                <p:nvPr/>
              </p:nvCxnSpPr>
              <p:spPr bwMode="auto">
                <a:xfrm flipV="1">
                  <a:off x="1377" y="1979"/>
                  <a:ext cx="0" cy="1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0" name="直線接點 16"/>
                <p:cNvCxnSpPr>
                  <a:cxnSpLocks noChangeShapeType="1"/>
                </p:cNvCxnSpPr>
                <p:nvPr/>
              </p:nvCxnSpPr>
              <p:spPr bwMode="auto">
                <a:xfrm>
                  <a:off x="1377" y="2160"/>
                  <a:ext cx="21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1" name="直線接點 17"/>
                <p:cNvCxnSpPr>
                  <a:cxnSpLocks noChangeShapeType="1"/>
                </p:cNvCxnSpPr>
                <p:nvPr/>
              </p:nvCxnSpPr>
              <p:spPr bwMode="auto">
                <a:xfrm>
                  <a:off x="1591" y="1979"/>
                  <a:ext cx="21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2" name="直線接點 18"/>
                <p:cNvCxnSpPr>
                  <a:cxnSpLocks noChangeShapeType="1"/>
                </p:cNvCxnSpPr>
                <p:nvPr/>
              </p:nvCxnSpPr>
              <p:spPr bwMode="auto">
                <a:xfrm flipV="1">
                  <a:off x="1591" y="1979"/>
                  <a:ext cx="0" cy="1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3" name="直線接點 19"/>
                <p:cNvCxnSpPr>
                  <a:cxnSpLocks noChangeShapeType="1"/>
                </p:cNvCxnSpPr>
                <p:nvPr/>
              </p:nvCxnSpPr>
              <p:spPr bwMode="auto">
                <a:xfrm flipV="1">
                  <a:off x="1805" y="1979"/>
                  <a:ext cx="0" cy="1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4" name="直線接點 20"/>
                <p:cNvCxnSpPr>
                  <a:cxnSpLocks noChangeShapeType="1"/>
                </p:cNvCxnSpPr>
                <p:nvPr/>
              </p:nvCxnSpPr>
              <p:spPr bwMode="auto">
                <a:xfrm>
                  <a:off x="1805" y="2160"/>
                  <a:ext cx="21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grpSp>
          <p:grpSp>
            <p:nvGrpSpPr>
              <p:cNvPr id="65" name="Group 9"/>
              <p:cNvGrpSpPr>
                <a:grpSpLocks/>
              </p:cNvGrpSpPr>
              <p:nvPr/>
            </p:nvGrpSpPr>
            <p:grpSpPr bwMode="auto">
              <a:xfrm>
                <a:off x="2851742" y="4929533"/>
                <a:ext cx="2374900" cy="287338"/>
                <a:chOff x="522" y="1979"/>
                <a:chExt cx="1496" cy="181"/>
              </a:xfrm>
            </p:grpSpPr>
            <p:cxnSp>
              <p:nvCxnSpPr>
                <p:cNvPr id="66" name="直線接點 4"/>
                <p:cNvCxnSpPr>
                  <a:cxnSpLocks noChangeShapeType="1"/>
                </p:cNvCxnSpPr>
                <p:nvPr/>
              </p:nvCxnSpPr>
              <p:spPr bwMode="auto">
                <a:xfrm>
                  <a:off x="522" y="2160"/>
                  <a:ext cx="21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7" name="直線接點 5"/>
                <p:cNvCxnSpPr>
                  <a:cxnSpLocks noChangeShapeType="1"/>
                </p:cNvCxnSpPr>
                <p:nvPr/>
              </p:nvCxnSpPr>
              <p:spPr bwMode="auto">
                <a:xfrm>
                  <a:off x="736" y="1979"/>
                  <a:ext cx="21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8" name="直線接點 9"/>
                <p:cNvCxnSpPr>
                  <a:cxnSpLocks noChangeShapeType="1"/>
                </p:cNvCxnSpPr>
                <p:nvPr/>
              </p:nvCxnSpPr>
              <p:spPr bwMode="auto">
                <a:xfrm flipV="1">
                  <a:off x="736" y="1979"/>
                  <a:ext cx="0" cy="1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9" name="直線接點 11"/>
                <p:cNvCxnSpPr>
                  <a:cxnSpLocks noChangeShapeType="1"/>
                </p:cNvCxnSpPr>
                <p:nvPr/>
              </p:nvCxnSpPr>
              <p:spPr bwMode="auto">
                <a:xfrm flipV="1">
                  <a:off x="950" y="1979"/>
                  <a:ext cx="0" cy="1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70" name="直線接點 12"/>
                <p:cNvCxnSpPr>
                  <a:cxnSpLocks noChangeShapeType="1"/>
                </p:cNvCxnSpPr>
                <p:nvPr/>
              </p:nvCxnSpPr>
              <p:spPr bwMode="auto">
                <a:xfrm>
                  <a:off x="950" y="2160"/>
                  <a:ext cx="21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71" name="直線接點 13"/>
                <p:cNvCxnSpPr>
                  <a:cxnSpLocks noChangeShapeType="1"/>
                </p:cNvCxnSpPr>
                <p:nvPr/>
              </p:nvCxnSpPr>
              <p:spPr bwMode="auto">
                <a:xfrm>
                  <a:off x="1163" y="1979"/>
                  <a:ext cx="21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72" name="直線接點 14"/>
                <p:cNvCxnSpPr>
                  <a:cxnSpLocks noChangeShapeType="1"/>
                </p:cNvCxnSpPr>
                <p:nvPr/>
              </p:nvCxnSpPr>
              <p:spPr bwMode="auto">
                <a:xfrm flipV="1">
                  <a:off x="1163" y="1979"/>
                  <a:ext cx="0" cy="1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73" name="直線接點 15"/>
                <p:cNvCxnSpPr>
                  <a:cxnSpLocks noChangeShapeType="1"/>
                </p:cNvCxnSpPr>
                <p:nvPr/>
              </p:nvCxnSpPr>
              <p:spPr bwMode="auto">
                <a:xfrm flipV="1">
                  <a:off x="1377" y="1979"/>
                  <a:ext cx="0" cy="1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74" name="直線接點 16"/>
                <p:cNvCxnSpPr>
                  <a:cxnSpLocks noChangeShapeType="1"/>
                </p:cNvCxnSpPr>
                <p:nvPr/>
              </p:nvCxnSpPr>
              <p:spPr bwMode="auto">
                <a:xfrm>
                  <a:off x="1377" y="2160"/>
                  <a:ext cx="21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75" name="直線接點 17"/>
                <p:cNvCxnSpPr>
                  <a:cxnSpLocks noChangeShapeType="1"/>
                </p:cNvCxnSpPr>
                <p:nvPr/>
              </p:nvCxnSpPr>
              <p:spPr bwMode="auto">
                <a:xfrm>
                  <a:off x="1591" y="1979"/>
                  <a:ext cx="21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76" name="直線接點 18"/>
                <p:cNvCxnSpPr>
                  <a:cxnSpLocks noChangeShapeType="1"/>
                </p:cNvCxnSpPr>
                <p:nvPr/>
              </p:nvCxnSpPr>
              <p:spPr bwMode="auto">
                <a:xfrm flipV="1">
                  <a:off x="1591" y="1979"/>
                  <a:ext cx="0" cy="1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77" name="直線接點 19"/>
                <p:cNvCxnSpPr>
                  <a:cxnSpLocks noChangeShapeType="1"/>
                </p:cNvCxnSpPr>
                <p:nvPr/>
              </p:nvCxnSpPr>
              <p:spPr bwMode="auto">
                <a:xfrm flipV="1">
                  <a:off x="1805" y="1979"/>
                  <a:ext cx="0" cy="1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78" name="直線接點 20"/>
                <p:cNvCxnSpPr>
                  <a:cxnSpLocks noChangeShapeType="1"/>
                </p:cNvCxnSpPr>
                <p:nvPr/>
              </p:nvCxnSpPr>
              <p:spPr bwMode="auto">
                <a:xfrm>
                  <a:off x="1805" y="2160"/>
                  <a:ext cx="21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grpSp>
        </p:grpSp>
        <p:sp>
          <p:nvSpPr>
            <p:cNvPr id="80" name="文字方塊 79"/>
            <p:cNvSpPr txBox="1"/>
            <p:nvPr/>
          </p:nvSpPr>
          <p:spPr>
            <a:xfrm>
              <a:off x="1259632" y="5343599"/>
              <a:ext cx="1189749" cy="461665"/>
            </a:xfrm>
            <a:prstGeom prst="rect">
              <a:avLst/>
            </a:prstGeom>
            <a:noFill/>
          </p:spPr>
          <p:txBody>
            <a:bodyPr wrap="none" rtlCol="0">
              <a:spAutoFit/>
            </a:bodyPr>
            <a:lstStyle/>
            <a:p>
              <a:pPr marL="0"/>
              <a:r>
                <a:rPr lang="en-US" altLang="zh-TW" dirty="0">
                  <a:latin typeface="+mn-lt"/>
                </a:rPr>
                <a:t>1000 Hz</a:t>
              </a:r>
              <a:endParaRPr lang="zh-TW" altLang="en-US" dirty="0">
                <a:latin typeface="+mn-lt"/>
              </a:endParaRPr>
            </a:p>
          </p:txBody>
        </p:sp>
      </p:grpSp>
      <p:sp>
        <p:nvSpPr>
          <p:cNvPr id="81" name="文字方塊 80"/>
          <p:cNvSpPr txBox="1"/>
          <p:nvPr/>
        </p:nvSpPr>
        <p:spPr>
          <a:xfrm>
            <a:off x="5940152" y="3469958"/>
            <a:ext cx="2721901" cy="830997"/>
          </a:xfrm>
          <a:prstGeom prst="rect">
            <a:avLst/>
          </a:prstGeom>
          <a:noFill/>
        </p:spPr>
        <p:txBody>
          <a:bodyPr wrap="square" rtlCol="0">
            <a:spAutoFit/>
          </a:bodyPr>
          <a:lstStyle/>
          <a:p>
            <a:pPr marL="0"/>
            <a:r>
              <a:rPr lang="en-US" altLang="zh-TW" dirty="0">
                <a:latin typeface="+mn-lt"/>
              </a:rPr>
              <a:t>1.254 sec passed since counter was 0</a:t>
            </a:r>
            <a:endParaRPr lang="zh-TW" altLang="en-US" dirty="0">
              <a:latin typeface="+mn-lt"/>
            </a:endParaRPr>
          </a:p>
        </p:txBody>
      </p:sp>
    </p:spTree>
    <p:custDataLst>
      <p:tags r:id="rId1"/>
    </p:custDataLst>
    <p:extLst>
      <p:ext uri="{BB962C8B-B14F-4D97-AF65-F5344CB8AC3E}">
        <p14:creationId xmlns:p14="http://schemas.microsoft.com/office/powerpoint/2010/main" val="2257718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17507">
                                            <p:txEl>
                                              <p:pRg st="4" end="4"/>
                                            </p:txEl>
                                          </p:spTgt>
                                        </p:tgtEl>
                                        <p:attrNameLst>
                                          <p:attrName>style.visibility</p:attrName>
                                        </p:attrNameLst>
                                      </p:cBhvr>
                                      <p:to>
                                        <p:strVal val="visible"/>
                                      </p:to>
                                    </p:set>
                                    <p:animEffect transition="in" filter="wipe(left)">
                                      <p:cBhvr>
                                        <p:cTn id="7" dur="500"/>
                                        <p:tgtEl>
                                          <p:spTgt spid="91750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0-#ppt_w/2"/>
                                          </p:val>
                                        </p:tav>
                                        <p:tav tm="100000">
                                          <p:val>
                                            <p:strVal val="#ppt_x"/>
                                          </p:val>
                                        </p:tav>
                                      </p:tavLst>
                                    </p:anim>
                                    <p:anim calcmode="lin" valueType="num">
                                      <p:cBhvr additive="base">
                                        <p:cTn id="17" dur="500" fill="hold"/>
                                        <p:tgtEl>
                                          <p:spTgt spid="9"/>
                                        </p:tgtEl>
                                        <p:attrNameLst>
                                          <p:attrName>ppt_y</p:attrName>
                                        </p:attrNameLst>
                                      </p:cBhvr>
                                      <p:tavLst>
                                        <p:tav tm="0">
                                          <p:val>
                                            <p:strVal val="#ppt_y"/>
                                          </p:val>
                                        </p:tav>
                                        <p:tav tm="100000">
                                          <p:val>
                                            <p:strVal val="#ppt_y"/>
                                          </p:val>
                                        </p:tav>
                                      </p:tavLst>
                                    </p:anim>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9"/>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par>
                          <p:cTn id="27" fill="hold">
                            <p:stCondLst>
                              <p:cond delay="0"/>
                            </p:stCondLst>
                            <p:childTnLst>
                              <p:par>
                                <p:cTn id="28" presetID="2" presetClass="entr" presetSubtype="8"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0-#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8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917507">
                                            <p:txEl>
                                              <p:pRg st="8" end="8"/>
                                            </p:txEl>
                                          </p:spTgt>
                                        </p:tgtEl>
                                        <p:attrNameLst>
                                          <p:attrName>style.visibility</p:attrName>
                                        </p:attrNameLst>
                                      </p:cBhvr>
                                      <p:to>
                                        <p:strVal val="visible"/>
                                      </p:to>
                                    </p:set>
                                    <p:animEffect transition="in" filter="wipe(left)">
                                      <p:cBhvr>
                                        <p:cTn id="39" dur="500"/>
                                        <p:tgtEl>
                                          <p:spTgt spid="917507">
                                            <p:txEl>
                                              <p:pRg st="8" end="8"/>
                                            </p:txEl>
                                          </p:spTgt>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917507">
                                            <p:txEl>
                                              <p:pRg st="9" end="9"/>
                                            </p:txEl>
                                          </p:spTgt>
                                        </p:tgtEl>
                                        <p:attrNameLst>
                                          <p:attrName>style.visibility</p:attrName>
                                        </p:attrNameLst>
                                      </p:cBhvr>
                                      <p:to>
                                        <p:strVal val="visible"/>
                                      </p:to>
                                    </p:set>
                                    <p:animEffect transition="in" filter="wipe(left)">
                                      <p:cBhvr>
                                        <p:cTn id="43" dur="500"/>
                                        <p:tgtEl>
                                          <p:spTgt spid="917507">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917507">
                                            <p:txEl>
                                              <p:pRg st="10" end="10"/>
                                            </p:txEl>
                                          </p:spTgt>
                                        </p:tgtEl>
                                        <p:attrNameLst>
                                          <p:attrName>style.visibility</p:attrName>
                                        </p:attrNameLst>
                                      </p:cBhvr>
                                      <p:to>
                                        <p:strVal val="visible"/>
                                      </p:to>
                                    </p:set>
                                    <p:animEffect transition="in" filter="wipe(left)">
                                      <p:cBhvr>
                                        <p:cTn id="48" dur="500"/>
                                        <p:tgtEl>
                                          <p:spTgt spid="91750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圖片 11"/>
          <p:cNvPicPr>
            <a:picLocks noChangeAspect="1"/>
          </p:cNvPicPr>
          <p:nvPr/>
        </p:nvPicPr>
        <p:blipFill>
          <a:blip r:embed="rId4"/>
          <a:stretch>
            <a:fillRect/>
          </a:stretch>
        </p:blipFill>
        <p:spPr>
          <a:xfrm>
            <a:off x="1043608" y="1097857"/>
            <a:ext cx="6984776" cy="5002065"/>
          </a:xfrm>
          <a:prstGeom prst="rect">
            <a:avLst/>
          </a:prstGeom>
        </p:spPr>
      </p:pic>
      <p:sp>
        <p:nvSpPr>
          <p:cNvPr id="11" name="投影片編號版面配置區 3"/>
          <p:cNvSpPr>
            <a:spLocks noGrp="1"/>
          </p:cNvSpPr>
          <p:nvPr>
            <p:ph type="sldNum" sz="quarter" idx="11"/>
          </p:nvPr>
        </p:nvSpPr>
        <p:spPr/>
        <p:txBody>
          <a:bodyPr/>
          <a:lstStyle/>
          <a:p>
            <a:fld id="{DDCB6856-CB36-4C26-A821-1BD79BE706EA}" type="slidenum">
              <a:rPr lang="zh-TW" altLang="en-US"/>
              <a:pPr/>
              <a:t>6</a:t>
            </a:fld>
            <a:endParaRPr lang="zh-TW" altLang="zh-TW"/>
          </a:p>
        </p:txBody>
      </p:sp>
      <p:sp>
        <p:nvSpPr>
          <p:cNvPr id="911363" name="Rectangle 2"/>
          <p:cNvSpPr>
            <a:spLocks noGrp="1" noChangeArrowheads="1"/>
          </p:cNvSpPr>
          <p:nvPr>
            <p:ph type="title"/>
          </p:nvPr>
        </p:nvSpPr>
        <p:spPr/>
        <p:txBody>
          <a:bodyPr/>
          <a:lstStyle/>
          <a:p>
            <a:r>
              <a:rPr lang="en-US" altLang="zh-TW"/>
              <a:t>Make Timer an IO Device!</a:t>
            </a:r>
          </a:p>
        </p:txBody>
      </p:sp>
      <p:sp>
        <p:nvSpPr>
          <p:cNvPr id="918533" name="Oval 5"/>
          <p:cNvSpPr>
            <a:spLocks noChangeArrowheads="1"/>
          </p:cNvSpPr>
          <p:nvPr/>
        </p:nvSpPr>
        <p:spPr bwMode="auto">
          <a:xfrm>
            <a:off x="5148485" y="4292600"/>
            <a:ext cx="1727771" cy="1512888"/>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latin typeface="Tahoma" panose="020B0604030504040204" pitchFamily="34" charset="0"/>
              <a:ea typeface="標楷體" panose="03000509000000000000" pitchFamily="65" charset="-120"/>
            </a:endParaRPr>
          </a:p>
        </p:txBody>
      </p:sp>
      <p:sp>
        <p:nvSpPr>
          <p:cNvPr id="918534" name="Oval 6"/>
          <p:cNvSpPr>
            <a:spLocks noChangeArrowheads="1"/>
          </p:cNvSpPr>
          <p:nvPr/>
        </p:nvSpPr>
        <p:spPr bwMode="auto">
          <a:xfrm>
            <a:off x="1043608" y="1727200"/>
            <a:ext cx="1438275" cy="1223963"/>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latin typeface="Tahoma" panose="020B0604030504040204" pitchFamily="34" charset="0"/>
              <a:ea typeface="標楷體" panose="03000509000000000000" pitchFamily="65" charset="-120"/>
            </a:endParaRPr>
          </a:p>
        </p:txBody>
      </p:sp>
      <p:grpSp>
        <p:nvGrpSpPr>
          <p:cNvPr id="918539" name="Group 11"/>
          <p:cNvGrpSpPr>
            <a:grpSpLocks/>
          </p:cNvGrpSpPr>
          <p:nvPr/>
        </p:nvGrpSpPr>
        <p:grpSpPr bwMode="auto">
          <a:xfrm>
            <a:off x="2196133" y="2492375"/>
            <a:ext cx="2952352" cy="2592809"/>
            <a:chOff x="1519" y="1842"/>
            <a:chExt cx="1452" cy="1770"/>
          </a:xfrm>
        </p:grpSpPr>
        <p:sp>
          <p:nvSpPr>
            <p:cNvPr id="911368" name="Line 8"/>
            <p:cNvSpPr>
              <a:spLocks noChangeShapeType="1"/>
            </p:cNvSpPr>
            <p:nvPr/>
          </p:nvSpPr>
          <p:spPr bwMode="auto">
            <a:xfrm>
              <a:off x="1519" y="1842"/>
              <a:ext cx="1043"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11369" name="Line 9"/>
            <p:cNvSpPr>
              <a:spLocks noChangeShapeType="1"/>
            </p:cNvSpPr>
            <p:nvPr/>
          </p:nvSpPr>
          <p:spPr bwMode="auto">
            <a:xfrm>
              <a:off x="2562" y="1842"/>
              <a:ext cx="0" cy="177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11370" name="Line 10"/>
            <p:cNvSpPr>
              <a:spLocks noChangeShapeType="1"/>
            </p:cNvSpPr>
            <p:nvPr/>
          </p:nvSpPr>
          <p:spPr bwMode="auto">
            <a:xfrm>
              <a:off x="2562" y="3612"/>
              <a:ext cx="409"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sp>
        <p:nvSpPr>
          <p:cNvPr id="13" name="文字方塊 12"/>
          <p:cNvSpPr txBox="1"/>
          <p:nvPr/>
        </p:nvSpPr>
        <p:spPr>
          <a:xfrm>
            <a:off x="397472" y="1193512"/>
            <a:ext cx="1785232" cy="461665"/>
          </a:xfrm>
          <a:prstGeom prst="rect">
            <a:avLst/>
          </a:prstGeom>
          <a:noFill/>
        </p:spPr>
        <p:txBody>
          <a:bodyPr wrap="none" rtlCol="0">
            <a:spAutoFit/>
          </a:bodyPr>
          <a:lstStyle/>
          <a:p>
            <a:r>
              <a:rPr lang="en-US" altLang="zh-TW" dirty="0">
                <a:solidFill>
                  <a:srgbClr val="FF0000"/>
                </a:solidFill>
                <a:latin typeface="+mn-lt"/>
              </a:rPr>
              <a:t>Clock system</a:t>
            </a:r>
            <a:endParaRPr lang="zh-TW" altLang="en-US" dirty="0">
              <a:solidFill>
                <a:srgbClr val="FF0000"/>
              </a:solidFill>
              <a:latin typeface="+mn-lt"/>
            </a:endParaRPr>
          </a:p>
        </p:txBody>
      </p:sp>
      <p:sp>
        <p:nvSpPr>
          <p:cNvPr id="14" name="文字方塊 13">
            <a:extLst>
              <a:ext uri="{FF2B5EF4-FFF2-40B4-BE49-F238E27FC236}">
                <a16:creationId xmlns:a16="http://schemas.microsoft.com/office/drawing/2014/main" id="{3624D2E8-CF44-46D7-B8C3-E637676B261F}"/>
              </a:ext>
            </a:extLst>
          </p:cNvPr>
          <p:cNvSpPr txBox="1"/>
          <p:nvPr/>
        </p:nvSpPr>
        <p:spPr>
          <a:xfrm>
            <a:off x="6296493" y="3830935"/>
            <a:ext cx="1306512" cy="461665"/>
          </a:xfrm>
          <a:prstGeom prst="rect">
            <a:avLst/>
          </a:prstGeom>
          <a:solidFill>
            <a:schemeClr val="bg1"/>
          </a:solidFill>
          <a:ln w="28575">
            <a:solidFill>
              <a:schemeClr val="accent1"/>
            </a:solidFill>
            <a:prstDash val="sysDash"/>
          </a:ln>
        </p:spPr>
        <p:txBody>
          <a:bodyPr wrap="none" rtlCol="0">
            <a:spAutoFit/>
          </a:bodyPr>
          <a:lstStyle/>
          <a:p>
            <a:r>
              <a:rPr lang="en-US" altLang="zh-TW" dirty="0">
                <a:solidFill>
                  <a:srgbClr val="FF0000"/>
                </a:solidFill>
                <a:latin typeface="+mn-lt"/>
              </a:rPr>
              <a:t>Counters</a:t>
            </a:r>
            <a:endParaRPr lang="zh-TW" altLang="en-US" dirty="0">
              <a:solidFill>
                <a:srgbClr val="FF0000"/>
              </a:solidFill>
              <a:latin typeface="+mn-lt"/>
            </a:endParaRPr>
          </a:p>
        </p:txBody>
      </p:sp>
    </p:spTree>
    <p:custDataLst>
      <p:tags r:id="rId1"/>
    </p:custDataLst>
    <p:extLst>
      <p:ext uri="{BB962C8B-B14F-4D97-AF65-F5344CB8AC3E}">
        <p14:creationId xmlns:p14="http://schemas.microsoft.com/office/powerpoint/2010/main" val="10990270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85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853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918539"/>
                                        </p:tgtEl>
                                        <p:attrNameLst>
                                          <p:attrName>style.visibility</p:attrName>
                                        </p:attrNameLst>
                                      </p:cBhvr>
                                      <p:to>
                                        <p:strVal val="visible"/>
                                      </p:to>
                                    </p:set>
                                    <p:animEffect transition="in" filter="wipe(left)">
                                      <p:cBhvr>
                                        <p:cTn id="15" dur="500"/>
                                        <p:tgtEl>
                                          <p:spTgt spid="918539"/>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8533" grpId="0" animBg="1"/>
      <p:bldP spid="918534" grpId="0" animBg="1"/>
      <p:bldP spid="13" grpId="0"/>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圖片 11"/>
          <p:cNvPicPr>
            <a:picLocks noChangeAspect="1"/>
          </p:cNvPicPr>
          <p:nvPr/>
        </p:nvPicPr>
        <p:blipFill>
          <a:blip r:embed="rId3"/>
          <a:stretch>
            <a:fillRect/>
          </a:stretch>
        </p:blipFill>
        <p:spPr>
          <a:xfrm>
            <a:off x="2602514" y="2084105"/>
            <a:ext cx="5497799" cy="3937183"/>
          </a:xfrm>
          <a:prstGeom prst="rect">
            <a:avLst/>
          </a:prstGeom>
        </p:spPr>
      </p:pic>
      <p:sp>
        <p:nvSpPr>
          <p:cNvPr id="11" name="投影片編號版面配置區 4"/>
          <p:cNvSpPr>
            <a:spLocks noGrp="1"/>
          </p:cNvSpPr>
          <p:nvPr>
            <p:ph type="sldNum" sz="quarter" idx="11"/>
          </p:nvPr>
        </p:nvSpPr>
        <p:spPr/>
        <p:txBody>
          <a:bodyPr/>
          <a:lstStyle/>
          <a:p>
            <a:fld id="{9B222560-F219-4E6E-9E1F-8D9E8A779EE8}" type="slidenum">
              <a:rPr lang="zh-TW" altLang="en-US"/>
              <a:pPr/>
              <a:t>7</a:t>
            </a:fld>
            <a:endParaRPr lang="zh-TW" altLang="zh-TW"/>
          </a:p>
        </p:txBody>
      </p:sp>
      <p:sp>
        <p:nvSpPr>
          <p:cNvPr id="912387" name="Rectangle 2"/>
          <p:cNvSpPr>
            <a:spLocks noGrp="1" noChangeArrowheads="1"/>
          </p:cNvSpPr>
          <p:nvPr>
            <p:ph type="title"/>
          </p:nvPr>
        </p:nvSpPr>
        <p:spPr/>
        <p:txBody>
          <a:bodyPr/>
          <a:lstStyle/>
          <a:p>
            <a:r>
              <a:rPr lang="en-US" altLang="zh-TW"/>
              <a:t>Timers Being IO Devices</a:t>
            </a:r>
          </a:p>
        </p:txBody>
      </p:sp>
      <p:sp>
        <p:nvSpPr>
          <p:cNvPr id="912388" name="Rectangle 3"/>
          <p:cNvSpPr>
            <a:spLocks noGrp="1" noChangeArrowheads="1"/>
          </p:cNvSpPr>
          <p:nvPr>
            <p:ph type="body" idx="1"/>
          </p:nvPr>
        </p:nvSpPr>
        <p:spPr/>
        <p:txBody>
          <a:bodyPr/>
          <a:lstStyle/>
          <a:p>
            <a:r>
              <a:rPr lang="en-US" altLang="zh-TW"/>
              <a:t>Have internal registers with addresses in the memory space for the CPU to access</a:t>
            </a:r>
          </a:p>
        </p:txBody>
      </p:sp>
      <p:grpSp>
        <p:nvGrpSpPr>
          <p:cNvPr id="920586" name="Group 10"/>
          <p:cNvGrpSpPr>
            <a:grpSpLocks/>
          </p:cNvGrpSpPr>
          <p:nvPr/>
        </p:nvGrpSpPr>
        <p:grpSpPr bwMode="auto">
          <a:xfrm>
            <a:off x="5940152" y="4797152"/>
            <a:ext cx="431800" cy="576263"/>
            <a:chOff x="4105" y="3385"/>
            <a:chExt cx="272" cy="363"/>
          </a:xfrm>
        </p:grpSpPr>
        <p:sp>
          <p:nvSpPr>
            <p:cNvPr id="912391" name="Rectangle 5"/>
            <p:cNvSpPr>
              <a:spLocks noChangeArrowheads="1"/>
            </p:cNvSpPr>
            <p:nvPr/>
          </p:nvSpPr>
          <p:spPr bwMode="auto">
            <a:xfrm>
              <a:off x="4105" y="3385"/>
              <a:ext cx="272" cy="91"/>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latin typeface="Tahoma" panose="020B0604030504040204" pitchFamily="34" charset="0"/>
                <a:ea typeface="標楷體" panose="03000509000000000000" pitchFamily="65" charset="-120"/>
              </a:endParaRPr>
            </a:p>
          </p:txBody>
        </p:sp>
        <p:sp>
          <p:nvSpPr>
            <p:cNvPr id="912392" name="Rectangle 6"/>
            <p:cNvSpPr>
              <a:spLocks noChangeArrowheads="1"/>
            </p:cNvSpPr>
            <p:nvPr/>
          </p:nvSpPr>
          <p:spPr bwMode="auto">
            <a:xfrm>
              <a:off x="4105" y="3475"/>
              <a:ext cx="272" cy="91"/>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latin typeface="Tahoma" panose="020B0604030504040204" pitchFamily="34" charset="0"/>
                <a:ea typeface="標楷體" panose="03000509000000000000" pitchFamily="65" charset="-120"/>
              </a:endParaRPr>
            </a:p>
          </p:txBody>
        </p:sp>
        <p:sp>
          <p:nvSpPr>
            <p:cNvPr id="912393" name="Rectangle 7"/>
            <p:cNvSpPr>
              <a:spLocks noChangeArrowheads="1"/>
            </p:cNvSpPr>
            <p:nvPr/>
          </p:nvSpPr>
          <p:spPr bwMode="auto">
            <a:xfrm>
              <a:off x="4105" y="3566"/>
              <a:ext cx="272" cy="91"/>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latin typeface="Tahoma" panose="020B0604030504040204" pitchFamily="34" charset="0"/>
                <a:ea typeface="標楷體" panose="03000509000000000000" pitchFamily="65" charset="-120"/>
              </a:endParaRPr>
            </a:p>
          </p:txBody>
        </p:sp>
        <p:sp>
          <p:nvSpPr>
            <p:cNvPr id="912394" name="Rectangle 8"/>
            <p:cNvSpPr>
              <a:spLocks noChangeArrowheads="1"/>
            </p:cNvSpPr>
            <p:nvPr/>
          </p:nvSpPr>
          <p:spPr bwMode="auto">
            <a:xfrm>
              <a:off x="4105" y="3657"/>
              <a:ext cx="272" cy="91"/>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latin typeface="Tahoma" panose="020B0604030504040204" pitchFamily="34" charset="0"/>
                <a:ea typeface="標楷體" panose="03000509000000000000" pitchFamily="65" charset="-120"/>
              </a:endParaRPr>
            </a:p>
          </p:txBody>
        </p:sp>
      </p:grpSp>
    </p:spTree>
    <p:custDataLst>
      <p:tags r:id="rId1"/>
    </p:custDataLst>
    <p:extLst>
      <p:ext uri="{BB962C8B-B14F-4D97-AF65-F5344CB8AC3E}">
        <p14:creationId xmlns:p14="http://schemas.microsoft.com/office/powerpoint/2010/main" val="30675180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05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投影片編號版面配置區 4"/>
          <p:cNvSpPr>
            <a:spLocks noGrp="1"/>
          </p:cNvSpPr>
          <p:nvPr>
            <p:ph type="sldNum" sz="quarter" idx="11"/>
          </p:nvPr>
        </p:nvSpPr>
        <p:spPr/>
        <p:txBody>
          <a:bodyPr/>
          <a:lstStyle/>
          <a:p>
            <a:fld id="{227E4872-08F7-43A9-85F3-F4C37FCCC8A2}" type="slidenum">
              <a:rPr lang="zh-TW" altLang="en-US"/>
              <a:pPr/>
              <a:t>8</a:t>
            </a:fld>
            <a:endParaRPr lang="zh-TW" altLang="zh-TW"/>
          </a:p>
        </p:txBody>
      </p:sp>
      <p:sp>
        <p:nvSpPr>
          <p:cNvPr id="913410" name="標題 1"/>
          <p:cNvSpPr>
            <a:spLocks noGrp="1"/>
          </p:cNvSpPr>
          <p:nvPr>
            <p:ph type="title"/>
          </p:nvPr>
        </p:nvSpPr>
        <p:spPr/>
        <p:txBody>
          <a:bodyPr/>
          <a:lstStyle/>
          <a:p>
            <a:r>
              <a:rPr lang="en-US" altLang="zh-TW"/>
              <a:t>Typical Registers in a Timer</a:t>
            </a:r>
            <a:endParaRPr lang="zh-TW" altLang="en-US"/>
          </a:p>
        </p:txBody>
      </p:sp>
      <p:sp>
        <p:nvSpPr>
          <p:cNvPr id="913411" name="內容版面配置區 18"/>
          <p:cNvSpPr>
            <a:spLocks noGrp="1"/>
          </p:cNvSpPr>
          <p:nvPr>
            <p:ph type="body" idx="1"/>
          </p:nvPr>
        </p:nvSpPr>
        <p:spPr/>
        <p:txBody>
          <a:bodyPr/>
          <a:lstStyle/>
          <a:p>
            <a:r>
              <a:rPr lang="en-US" altLang="zh-TW" dirty="0"/>
              <a:t>The counter itself</a:t>
            </a:r>
          </a:p>
          <a:p>
            <a:r>
              <a:rPr lang="en-US" altLang="zh-TW" dirty="0"/>
              <a:t>Target for counting</a:t>
            </a:r>
          </a:p>
          <a:p>
            <a:r>
              <a:rPr lang="en-US" altLang="zh-TW" dirty="0"/>
              <a:t>Control settings</a:t>
            </a:r>
          </a:p>
          <a:p>
            <a:r>
              <a:rPr lang="en-US" altLang="zh-TW" dirty="0"/>
              <a:t>Others: clock source </a:t>
            </a:r>
            <a:br>
              <a:rPr lang="en-US" altLang="zh-TW" dirty="0"/>
            </a:br>
            <a:r>
              <a:rPr lang="en-US" altLang="zh-TW" dirty="0"/>
              <a:t>selection, flags</a:t>
            </a:r>
          </a:p>
          <a:p>
            <a:endParaRPr lang="zh-TW" altLang="en-US" dirty="0"/>
          </a:p>
        </p:txBody>
      </p:sp>
      <p:sp>
        <p:nvSpPr>
          <p:cNvPr id="5" name="圓角矩形 4"/>
          <p:cNvSpPr/>
          <p:nvPr/>
        </p:nvSpPr>
        <p:spPr bwMode="auto">
          <a:xfrm>
            <a:off x="4860032" y="2276872"/>
            <a:ext cx="2664296" cy="792088"/>
          </a:xfrm>
          <a:prstGeom prst="roundRect">
            <a:avLst/>
          </a:prstGeom>
          <a:solidFill>
            <a:srgbClr val="FF33CC"/>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anchor="ctr" anchorCtr="1"/>
          <a:lstStyle/>
          <a:p>
            <a:pPr>
              <a:defRPr/>
            </a:pPr>
            <a:r>
              <a:rPr lang="en-US" altLang="zh-TW" dirty="0">
                <a:solidFill>
                  <a:schemeClr val="tx1"/>
                </a:solidFill>
                <a:ea typeface="標楷體" pitchFamily="65" charset="-120"/>
              </a:rPr>
              <a:t>Counter</a:t>
            </a:r>
            <a:endParaRPr lang="zh-TW" altLang="en-US" dirty="0">
              <a:solidFill>
                <a:schemeClr val="tx1"/>
              </a:solidFill>
              <a:ea typeface="標楷體" pitchFamily="65" charset="-120"/>
            </a:endParaRPr>
          </a:p>
        </p:txBody>
      </p:sp>
      <p:sp>
        <p:nvSpPr>
          <p:cNvPr id="6" name="圓角矩形 5"/>
          <p:cNvSpPr/>
          <p:nvPr/>
        </p:nvSpPr>
        <p:spPr bwMode="auto">
          <a:xfrm>
            <a:off x="4860032" y="4869160"/>
            <a:ext cx="2664296" cy="792088"/>
          </a:xfrm>
          <a:prstGeom prst="roundRect">
            <a:avLst/>
          </a:prstGeom>
          <a:solidFill>
            <a:srgbClr val="FFFF00"/>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anchor="ctr" anchorCtr="1"/>
          <a:lstStyle/>
          <a:p>
            <a:pPr>
              <a:defRPr/>
            </a:pPr>
            <a:r>
              <a:rPr lang="en-US" altLang="zh-TW" dirty="0">
                <a:solidFill>
                  <a:schemeClr val="tx1"/>
                </a:solidFill>
                <a:ea typeface="標楷體" pitchFamily="65" charset="-120"/>
              </a:rPr>
              <a:t>Target Time</a:t>
            </a:r>
            <a:endParaRPr lang="zh-TW" altLang="en-US" dirty="0">
              <a:solidFill>
                <a:schemeClr val="tx1"/>
              </a:solidFill>
              <a:ea typeface="標楷體" pitchFamily="65" charset="-120"/>
            </a:endParaRPr>
          </a:p>
        </p:txBody>
      </p:sp>
      <p:sp>
        <p:nvSpPr>
          <p:cNvPr id="7" name="橢圓 6"/>
          <p:cNvSpPr/>
          <p:nvPr/>
        </p:nvSpPr>
        <p:spPr bwMode="auto">
          <a:xfrm>
            <a:off x="4896036" y="3573016"/>
            <a:ext cx="2592288" cy="792088"/>
          </a:xfrm>
          <a:prstGeom prst="ellipse">
            <a:avLst/>
          </a:prstGeom>
          <a:solidFill>
            <a:srgbClr val="3399FF"/>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a:defRPr/>
            </a:pPr>
            <a:r>
              <a:rPr lang="en-US" altLang="zh-TW" dirty="0">
                <a:latin typeface="+mn-lt"/>
              </a:rPr>
              <a:t>Comparator</a:t>
            </a:r>
            <a:endParaRPr lang="zh-TW" altLang="en-US" dirty="0">
              <a:latin typeface="+mn-lt"/>
            </a:endParaRPr>
          </a:p>
        </p:txBody>
      </p:sp>
      <p:cxnSp>
        <p:nvCxnSpPr>
          <p:cNvPr id="913425" name="直線單箭頭接點 9"/>
          <p:cNvCxnSpPr>
            <a:cxnSpLocks noChangeShapeType="1"/>
          </p:cNvCxnSpPr>
          <p:nvPr/>
        </p:nvCxnSpPr>
        <p:spPr bwMode="auto">
          <a:xfrm>
            <a:off x="6192838" y="3069084"/>
            <a:ext cx="0" cy="503238"/>
          </a:xfrm>
          <a:prstGeom prst="straightConnector1">
            <a:avLst/>
          </a:prstGeom>
          <a:noFill/>
          <a:ln w="28575" algn="ctr">
            <a:solidFill>
              <a:schemeClr val="tx1"/>
            </a:solidFill>
            <a:round/>
            <a:headEnd/>
            <a:tailEnd type="arrow" w="med" len="med"/>
          </a:ln>
        </p:spPr>
      </p:cxnSp>
      <p:cxnSp>
        <p:nvCxnSpPr>
          <p:cNvPr id="913426" name="直線單箭頭接點 11"/>
          <p:cNvCxnSpPr>
            <a:cxnSpLocks noChangeShapeType="1"/>
          </p:cNvCxnSpPr>
          <p:nvPr/>
        </p:nvCxnSpPr>
        <p:spPr bwMode="auto">
          <a:xfrm flipV="1">
            <a:off x="6192838" y="4364484"/>
            <a:ext cx="0" cy="504825"/>
          </a:xfrm>
          <a:prstGeom prst="straightConnector1">
            <a:avLst/>
          </a:prstGeom>
          <a:noFill/>
          <a:ln w="28575" algn="ctr">
            <a:solidFill>
              <a:schemeClr val="tx1"/>
            </a:solidFill>
            <a:round/>
            <a:headEnd/>
            <a:tailEnd type="arrow" w="med" len="med"/>
          </a:ln>
        </p:spPr>
      </p:cxnSp>
      <p:sp>
        <p:nvSpPr>
          <p:cNvPr id="913427" name="Line 19"/>
          <p:cNvSpPr>
            <a:spLocks noChangeShapeType="1"/>
          </p:cNvSpPr>
          <p:nvPr/>
        </p:nvSpPr>
        <p:spPr bwMode="auto">
          <a:xfrm>
            <a:off x="7451725" y="3932684"/>
            <a:ext cx="576263"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latin typeface="+mn-lt"/>
            </a:endParaRPr>
          </a:p>
        </p:txBody>
      </p:sp>
      <p:sp>
        <p:nvSpPr>
          <p:cNvPr id="3" name="六邊形 2"/>
          <p:cNvSpPr/>
          <p:nvPr/>
        </p:nvSpPr>
        <p:spPr bwMode="auto">
          <a:xfrm>
            <a:off x="1435366" y="3770337"/>
            <a:ext cx="2560570" cy="1458863"/>
          </a:xfrm>
          <a:prstGeom prst="hexagon">
            <a:avLst/>
          </a:prstGeom>
          <a:solidFill>
            <a:srgbClr val="99FF99"/>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2400" b="0" i="0" u="none" strike="noStrike" cap="none" normalizeH="0" baseline="0" dirty="0">
                <a:ln>
                  <a:noFill/>
                </a:ln>
                <a:solidFill>
                  <a:schemeClr val="tx1"/>
                </a:solidFill>
                <a:effectLst/>
                <a:latin typeface="+mn-lt"/>
                <a:ea typeface="標楷體" panose="03000509000000000000" pitchFamily="65" charset="-120"/>
              </a:rPr>
              <a:t>Control</a:t>
            </a:r>
            <a:endParaRPr kumimoji="0" lang="zh-TW" altLang="en-US" sz="2400" b="0" i="0" u="none" strike="noStrike" cap="none" normalizeH="0" baseline="0" dirty="0">
              <a:ln>
                <a:noFill/>
              </a:ln>
              <a:solidFill>
                <a:schemeClr val="tx1"/>
              </a:solidFill>
              <a:effectLst/>
              <a:latin typeface="+mn-lt"/>
              <a:ea typeface="標楷體" panose="03000509000000000000" pitchFamily="65" charset="-120"/>
            </a:endParaRPr>
          </a:p>
        </p:txBody>
      </p:sp>
      <p:cxnSp>
        <p:nvCxnSpPr>
          <p:cNvPr id="9" name="直線單箭頭接點 8"/>
          <p:cNvCxnSpPr/>
          <p:nvPr/>
        </p:nvCxnSpPr>
        <p:spPr bwMode="auto">
          <a:xfrm>
            <a:off x="2483768" y="1340768"/>
            <a:ext cx="2412268" cy="93610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線單箭頭接點 10"/>
          <p:cNvCxnSpPr/>
          <p:nvPr/>
        </p:nvCxnSpPr>
        <p:spPr bwMode="auto">
          <a:xfrm>
            <a:off x="1619672" y="1844824"/>
            <a:ext cx="3240360" cy="302433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線單箭頭接點 13"/>
          <p:cNvCxnSpPr/>
          <p:nvPr/>
        </p:nvCxnSpPr>
        <p:spPr bwMode="auto">
          <a:xfrm>
            <a:off x="1435366" y="2420888"/>
            <a:ext cx="688362" cy="134944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圓角矩形 14"/>
          <p:cNvSpPr/>
          <p:nvPr/>
        </p:nvSpPr>
        <p:spPr bwMode="auto">
          <a:xfrm>
            <a:off x="5012432" y="5021560"/>
            <a:ext cx="2664296" cy="792088"/>
          </a:xfrm>
          <a:prstGeom prst="roundRect">
            <a:avLst/>
          </a:prstGeom>
          <a:solidFill>
            <a:srgbClr val="FFFF00"/>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anchor="ctr" anchorCtr="1"/>
          <a:lstStyle/>
          <a:p>
            <a:pPr>
              <a:defRPr/>
            </a:pPr>
            <a:r>
              <a:rPr lang="en-US" altLang="zh-TW" dirty="0">
                <a:solidFill>
                  <a:schemeClr val="tx1"/>
                </a:solidFill>
                <a:ea typeface="標楷體" pitchFamily="65" charset="-120"/>
              </a:rPr>
              <a:t>Target Time</a:t>
            </a:r>
            <a:endParaRPr lang="zh-TW" altLang="en-US" dirty="0">
              <a:solidFill>
                <a:schemeClr val="tx1"/>
              </a:solidFill>
              <a:ea typeface="標楷體" pitchFamily="65" charset="-120"/>
            </a:endParaRPr>
          </a:p>
        </p:txBody>
      </p:sp>
      <p:sp>
        <p:nvSpPr>
          <p:cNvPr id="16" name="圓角矩形 15"/>
          <p:cNvSpPr/>
          <p:nvPr/>
        </p:nvSpPr>
        <p:spPr bwMode="auto">
          <a:xfrm>
            <a:off x="5164832" y="5173960"/>
            <a:ext cx="2664296" cy="792088"/>
          </a:xfrm>
          <a:prstGeom prst="roundRect">
            <a:avLst/>
          </a:prstGeom>
          <a:solidFill>
            <a:srgbClr val="FFFF00"/>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anchor="ctr" anchorCtr="1"/>
          <a:lstStyle/>
          <a:p>
            <a:pPr>
              <a:defRPr/>
            </a:pPr>
            <a:r>
              <a:rPr lang="en-US" altLang="zh-TW" dirty="0">
                <a:solidFill>
                  <a:schemeClr val="tx1"/>
                </a:solidFill>
                <a:ea typeface="標楷體" pitchFamily="65" charset="-120"/>
              </a:rPr>
              <a:t>Target Time</a:t>
            </a:r>
            <a:endParaRPr lang="zh-TW" altLang="en-US" dirty="0">
              <a:solidFill>
                <a:schemeClr val="tx1"/>
              </a:solidFill>
              <a:ea typeface="標楷體" pitchFamily="65" charset="-120"/>
            </a:endParaRPr>
          </a:p>
        </p:txBody>
      </p:sp>
      <p:sp>
        <p:nvSpPr>
          <p:cNvPr id="2" name="文字方塊 1"/>
          <p:cNvSpPr txBox="1"/>
          <p:nvPr/>
        </p:nvSpPr>
        <p:spPr>
          <a:xfrm>
            <a:off x="7956376" y="5157192"/>
            <a:ext cx="998991" cy="461665"/>
          </a:xfrm>
          <a:prstGeom prst="rect">
            <a:avLst/>
          </a:prstGeom>
          <a:noFill/>
        </p:spPr>
        <p:txBody>
          <a:bodyPr wrap="none" rtlCol="0">
            <a:spAutoFit/>
          </a:bodyPr>
          <a:lstStyle/>
          <a:p>
            <a:pPr marL="0"/>
            <a:r>
              <a:rPr lang="en-US" altLang="zh-TW" dirty="0">
                <a:solidFill>
                  <a:srgbClr val="0000FF"/>
                </a:solidFill>
                <a:latin typeface="微軟正黑體" panose="020B0604030504040204" pitchFamily="34" charset="-120"/>
                <a:ea typeface="微軟正黑體" panose="020B0604030504040204" pitchFamily="34" charset="-120"/>
              </a:rPr>
              <a:t>(</a:t>
            </a:r>
            <a:r>
              <a:rPr lang="zh-TW" altLang="en-US" dirty="0">
                <a:solidFill>
                  <a:srgbClr val="0000FF"/>
                </a:solidFill>
                <a:latin typeface="微軟正黑體" panose="020B0604030504040204" pitchFamily="34" charset="-120"/>
                <a:ea typeface="微軟正黑體" panose="020B0604030504040204" pitchFamily="34" charset="-120"/>
              </a:rPr>
              <a:t>鬧鐘</a:t>
            </a:r>
            <a:r>
              <a:rPr lang="en-US" altLang="zh-TW" dirty="0">
                <a:solidFill>
                  <a:srgbClr val="0000FF"/>
                </a:solidFill>
                <a:latin typeface="微軟正黑體" panose="020B0604030504040204" pitchFamily="34" charset="-120"/>
                <a:ea typeface="微軟正黑體" panose="020B0604030504040204" pitchFamily="34" charset="-120"/>
              </a:rPr>
              <a:t>)</a:t>
            </a:r>
            <a:endParaRPr lang="zh-TW" altLang="en-US" dirty="0">
              <a:solidFill>
                <a:srgbClr val="0000FF"/>
              </a:solidFill>
              <a:latin typeface="微軟正黑體" panose="020B0604030504040204" pitchFamily="34" charset="-120"/>
              <a:ea typeface="微軟正黑體" panose="020B0604030504040204" pitchFamily="34" charset="-120"/>
            </a:endParaRPr>
          </a:p>
        </p:txBody>
      </p:sp>
    </p:spTree>
    <p:custDataLst>
      <p:tags r:id="rId1"/>
    </p:custDataLst>
    <p:extLst>
      <p:ext uri="{BB962C8B-B14F-4D97-AF65-F5344CB8AC3E}">
        <p14:creationId xmlns:p14="http://schemas.microsoft.com/office/powerpoint/2010/main" val="358765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6"/>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3|7.7"/>
</p:tagLst>
</file>

<file path=ppt/tags/tag10.xml><?xml version="1.0" encoding="utf-8"?>
<p:tagLst xmlns:a="http://schemas.openxmlformats.org/drawingml/2006/main" xmlns:r="http://schemas.openxmlformats.org/officeDocument/2006/relationships" xmlns:p="http://schemas.openxmlformats.org/presentationml/2006/main">
  <p:tag name="TIMING" val="|23.4|14.2|13.6|10.4|3.9"/>
</p:tagLst>
</file>

<file path=ppt/tags/tag11.xml><?xml version="1.0" encoding="utf-8"?>
<p:tagLst xmlns:a="http://schemas.openxmlformats.org/drawingml/2006/main" xmlns:r="http://schemas.openxmlformats.org/officeDocument/2006/relationships" xmlns:p="http://schemas.openxmlformats.org/presentationml/2006/main">
  <p:tag name="TIMING" val="|13.1|2|11|29.1|9.4|18.4"/>
</p:tagLst>
</file>

<file path=ppt/tags/tag12.xml><?xml version="1.0" encoding="utf-8"?>
<p:tagLst xmlns:a="http://schemas.openxmlformats.org/drawingml/2006/main" xmlns:r="http://schemas.openxmlformats.org/officeDocument/2006/relationships" xmlns:p="http://schemas.openxmlformats.org/presentationml/2006/main">
  <p:tag name="TIMING" val="|35.7|60"/>
</p:tagLst>
</file>

<file path=ppt/tags/tag13.xml><?xml version="1.0" encoding="utf-8"?>
<p:tagLst xmlns:a="http://schemas.openxmlformats.org/drawingml/2006/main" xmlns:r="http://schemas.openxmlformats.org/officeDocument/2006/relationships" xmlns:p="http://schemas.openxmlformats.org/presentationml/2006/main">
  <p:tag name="TIMING" val="|37.8|1.1|15.2|34.9|7.3|22.2|5.5"/>
</p:tagLst>
</file>

<file path=ppt/tags/tag14.xml><?xml version="1.0" encoding="utf-8"?>
<p:tagLst xmlns:a="http://schemas.openxmlformats.org/drawingml/2006/main" xmlns:r="http://schemas.openxmlformats.org/officeDocument/2006/relationships" xmlns:p="http://schemas.openxmlformats.org/presentationml/2006/main">
  <p:tag name="TIMING" val="|27.2|0.4"/>
</p:tagLst>
</file>

<file path=ppt/tags/tag15.xml><?xml version="1.0" encoding="utf-8"?>
<p:tagLst xmlns:a="http://schemas.openxmlformats.org/drawingml/2006/main" xmlns:r="http://schemas.openxmlformats.org/officeDocument/2006/relationships" xmlns:p="http://schemas.openxmlformats.org/presentationml/2006/main">
  <p:tag name="TIMING" val="|28.2"/>
</p:tagLst>
</file>

<file path=ppt/tags/tag16.xml><?xml version="1.0" encoding="utf-8"?>
<p:tagLst xmlns:a="http://schemas.openxmlformats.org/drawingml/2006/main" xmlns:r="http://schemas.openxmlformats.org/officeDocument/2006/relationships" xmlns:p="http://schemas.openxmlformats.org/presentationml/2006/main">
  <p:tag name="TIMING" val="|7.9|4.5"/>
</p:tagLst>
</file>

<file path=ppt/tags/tag17.xml><?xml version="1.0" encoding="utf-8"?>
<p:tagLst xmlns:a="http://schemas.openxmlformats.org/drawingml/2006/main" xmlns:r="http://schemas.openxmlformats.org/officeDocument/2006/relationships" xmlns:p="http://schemas.openxmlformats.org/presentationml/2006/main">
  <p:tag name="TIMING" val="|6.6|13.9|14|15|6.1|12.3|19.9"/>
</p:tagLst>
</file>

<file path=ppt/tags/tag18.xml><?xml version="1.0" encoding="utf-8"?>
<p:tagLst xmlns:a="http://schemas.openxmlformats.org/drawingml/2006/main" xmlns:r="http://schemas.openxmlformats.org/officeDocument/2006/relationships" xmlns:p="http://schemas.openxmlformats.org/presentationml/2006/main">
  <p:tag name="TIMING" val="|32.9|14.1|3.4|27.5"/>
</p:tagLst>
</file>

<file path=ppt/tags/tag19.xml><?xml version="1.0" encoding="utf-8"?>
<p:tagLst xmlns:a="http://schemas.openxmlformats.org/drawingml/2006/main" xmlns:r="http://schemas.openxmlformats.org/officeDocument/2006/relationships" xmlns:p="http://schemas.openxmlformats.org/presentationml/2006/main">
  <p:tag name="TIMING" val="|69.4"/>
</p:tagLst>
</file>

<file path=ppt/tags/tag2.xml><?xml version="1.0" encoding="utf-8"?>
<p:tagLst xmlns:a="http://schemas.openxmlformats.org/drawingml/2006/main" xmlns:r="http://schemas.openxmlformats.org/officeDocument/2006/relationships" xmlns:p="http://schemas.openxmlformats.org/presentationml/2006/main">
  <p:tag name="TIMING" val="|35.1"/>
</p:tagLst>
</file>

<file path=ppt/tags/tag20.xml><?xml version="1.0" encoding="utf-8"?>
<p:tagLst xmlns:a="http://schemas.openxmlformats.org/drawingml/2006/main" xmlns:r="http://schemas.openxmlformats.org/officeDocument/2006/relationships" xmlns:p="http://schemas.openxmlformats.org/presentationml/2006/main">
  <p:tag name="TIMING" val="|3.4"/>
</p:tagLst>
</file>

<file path=ppt/tags/tag21.xml><?xml version="1.0" encoding="utf-8"?>
<p:tagLst xmlns:a="http://schemas.openxmlformats.org/drawingml/2006/main" xmlns:r="http://schemas.openxmlformats.org/officeDocument/2006/relationships" xmlns:p="http://schemas.openxmlformats.org/presentationml/2006/main">
  <p:tag name="TIMING" val="|12.4"/>
</p:tagLst>
</file>

<file path=ppt/tags/tag22.xml><?xml version="1.0" encoding="utf-8"?>
<p:tagLst xmlns:a="http://schemas.openxmlformats.org/drawingml/2006/main" xmlns:r="http://schemas.openxmlformats.org/officeDocument/2006/relationships" xmlns:p="http://schemas.openxmlformats.org/presentationml/2006/main">
  <p:tag name="TIMING" val="|20.2"/>
</p:tagLst>
</file>

<file path=ppt/tags/tag23.xml><?xml version="1.0" encoding="utf-8"?>
<p:tagLst xmlns:a="http://schemas.openxmlformats.org/drawingml/2006/main" xmlns:r="http://schemas.openxmlformats.org/officeDocument/2006/relationships" xmlns:p="http://schemas.openxmlformats.org/presentationml/2006/main">
  <p:tag name="TIMING" val="|7.9|10.8"/>
</p:tagLst>
</file>

<file path=ppt/tags/tag3.xml><?xml version="1.0" encoding="utf-8"?>
<p:tagLst xmlns:a="http://schemas.openxmlformats.org/drawingml/2006/main" xmlns:r="http://schemas.openxmlformats.org/officeDocument/2006/relationships" xmlns:p="http://schemas.openxmlformats.org/presentationml/2006/main">
  <p:tag name="TIMING" val="|17.8"/>
</p:tagLst>
</file>

<file path=ppt/tags/tag4.xml><?xml version="1.0" encoding="utf-8"?>
<p:tagLst xmlns:a="http://schemas.openxmlformats.org/drawingml/2006/main" xmlns:r="http://schemas.openxmlformats.org/officeDocument/2006/relationships" xmlns:p="http://schemas.openxmlformats.org/presentationml/2006/main">
  <p:tag name="TIMING" val="|8.2|7.4|5|10|15.7"/>
</p:tagLst>
</file>

<file path=ppt/tags/tag5.xml><?xml version="1.0" encoding="utf-8"?>
<p:tagLst xmlns:a="http://schemas.openxmlformats.org/drawingml/2006/main" xmlns:r="http://schemas.openxmlformats.org/officeDocument/2006/relationships" xmlns:p="http://schemas.openxmlformats.org/presentationml/2006/main">
  <p:tag name="TIMING" val="|14.1|5.3|3.6|21.7|25.3|21.9"/>
</p:tagLst>
</file>

<file path=ppt/tags/tag6.xml><?xml version="1.0" encoding="utf-8"?>
<p:tagLst xmlns:a="http://schemas.openxmlformats.org/drawingml/2006/main" xmlns:r="http://schemas.openxmlformats.org/officeDocument/2006/relationships" xmlns:p="http://schemas.openxmlformats.org/presentationml/2006/main">
  <p:tag name="TIMING" val="|9.9|11.6|10.3"/>
</p:tagLst>
</file>

<file path=ppt/tags/tag7.xml><?xml version="1.0" encoding="utf-8"?>
<p:tagLst xmlns:a="http://schemas.openxmlformats.org/drawingml/2006/main" xmlns:r="http://schemas.openxmlformats.org/officeDocument/2006/relationships" xmlns:p="http://schemas.openxmlformats.org/presentationml/2006/main">
  <p:tag name="TIMING" val="|10.8"/>
</p:tagLst>
</file>

<file path=ppt/tags/tag8.xml><?xml version="1.0" encoding="utf-8"?>
<p:tagLst xmlns:a="http://schemas.openxmlformats.org/drawingml/2006/main" xmlns:r="http://schemas.openxmlformats.org/officeDocument/2006/relationships" xmlns:p="http://schemas.openxmlformats.org/presentationml/2006/main">
  <p:tag name="TIMING" val="|1.3"/>
</p:tagLst>
</file>

<file path=ppt/tags/tag9.xml><?xml version="1.0" encoding="utf-8"?>
<p:tagLst xmlns:a="http://schemas.openxmlformats.org/drawingml/2006/main" xmlns:r="http://schemas.openxmlformats.org/officeDocument/2006/relationships" xmlns:p="http://schemas.openxmlformats.org/presentationml/2006/main">
  <p:tag name="TIMING" val="|9.7|30.2"/>
</p:tagLst>
</file>

<file path=ppt/theme/theme1.xml><?xml version="1.0" encoding="utf-8"?>
<a:theme xmlns:a="http://schemas.openxmlformats.org/drawingml/2006/main" name="Contemporary Portrait">
  <a:themeElements>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emporary Portrait">
      <a:majorFont>
        <a:latin typeface="Calibri"/>
        <a:ea typeface="標楷體"/>
        <a:cs typeface=""/>
      </a:majorFont>
      <a:minorFont>
        <a:latin typeface="Calibri"/>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defPPr eaLnBrk="1" hangingPunct="1">
          <a:defRPr i="1" dirty="0">
            <a:latin typeface="+mn-lt"/>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TW" sz="2400" b="0" i="0" u="none" strike="noStrike" cap="none" normalizeH="0" baseline="0" smtClean="0">
            <a:ln>
              <a:noFill/>
            </a:ln>
            <a:solidFill>
              <a:schemeClr val="tx1"/>
            </a:solidFill>
            <a:effectLst/>
            <a:latin typeface="Tahoma" panose="020B0604030504040204" pitchFamily="34" charset="0"/>
            <a:ea typeface="標楷體" panose="03000509000000000000" pitchFamily="65" charset="-120"/>
          </a:defRPr>
        </a:defPPr>
      </a:lstStyle>
    </a:lnDef>
    <a:txDef>
      <a:spPr>
        <a:noFill/>
      </a:spPr>
      <a:bodyPr wrap="none" rtlCol="0">
        <a:spAutoFit/>
      </a:bodyPr>
      <a:lstStyle>
        <a:defPPr marL="0">
          <a:defRPr dirty="0">
            <a:latin typeface="+mn-lt"/>
          </a:defRPr>
        </a:defPPr>
      </a:lstStyle>
    </a:txDef>
  </a:objectDefaults>
  <a:extraClrSchemeLst>
    <a:extraClrScheme>
      <a:clrScheme name="Contemporary Portrai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emporary Portrai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emporary Portrai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emporary Portrai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emporary Portrai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emporary Portrai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Designs\Contemporary Portrait.pot</Template>
  <TotalTime>21371</TotalTime>
  <Words>4037</Words>
  <Application>Microsoft Office PowerPoint</Application>
  <PresentationFormat>如螢幕大小 (4:3)</PresentationFormat>
  <Paragraphs>545</Paragraphs>
  <Slides>50</Slides>
  <Notes>17</Notes>
  <HiddenSlides>0</HiddenSlides>
  <MMClips>0</MMClips>
  <ScaleCrop>false</ScaleCrop>
  <HeadingPairs>
    <vt:vector size="6" baseType="variant">
      <vt:variant>
        <vt:lpstr>使用字型</vt:lpstr>
      </vt:variant>
      <vt:variant>
        <vt:i4>12</vt:i4>
      </vt:variant>
      <vt:variant>
        <vt:lpstr>佈景主題</vt:lpstr>
      </vt:variant>
      <vt:variant>
        <vt:i4>1</vt:i4>
      </vt:variant>
      <vt:variant>
        <vt:lpstr>投影片標題</vt:lpstr>
      </vt:variant>
      <vt:variant>
        <vt:i4>50</vt:i4>
      </vt:variant>
    </vt:vector>
  </HeadingPairs>
  <TitlesOfParts>
    <vt:vector size="63" baseType="lpstr">
      <vt:lpstr>微軟正黑體</vt:lpstr>
      <vt:lpstr>新細明體</vt:lpstr>
      <vt:lpstr>標楷體</vt:lpstr>
      <vt:lpstr>Arial</vt:lpstr>
      <vt:lpstr>Arial Narrow</vt:lpstr>
      <vt:lpstr>Calibri</vt:lpstr>
      <vt:lpstr>Comic Sans MS</vt:lpstr>
      <vt:lpstr>Courier New</vt:lpstr>
      <vt:lpstr>Symbol</vt:lpstr>
      <vt:lpstr>Tahoma</vt:lpstr>
      <vt:lpstr>Times New Roman</vt:lpstr>
      <vt:lpstr>Wingdings</vt:lpstr>
      <vt:lpstr>Contemporary Portrait</vt:lpstr>
      <vt:lpstr>CS4101 嵌入式系統概論  Timers and Clocks </vt:lpstr>
      <vt:lpstr>Consider Container Thermometer</vt:lpstr>
      <vt:lpstr>Time-based Control</vt:lpstr>
      <vt:lpstr>Recall First MSP430 Program</vt:lpstr>
      <vt:lpstr>Problems Regarding Time</vt:lpstr>
      <vt:lpstr>Reference of Time</vt:lpstr>
      <vt:lpstr>Make Timer an IO Device!</vt:lpstr>
      <vt:lpstr>Timers Being IO Devices</vt:lpstr>
      <vt:lpstr>Typical Registers in a Timer</vt:lpstr>
      <vt:lpstr>Outline</vt:lpstr>
      <vt:lpstr>MSP430 Timers</vt:lpstr>
      <vt:lpstr>MSP430 Timers</vt:lpstr>
      <vt:lpstr>Registers in Timer0_A3</vt:lpstr>
      <vt:lpstr>Inside Timer0_A3</vt:lpstr>
      <vt:lpstr>Typical Operations of Timer0_A3</vt:lpstr>
      <vt:lpstr>Timer0_A3 Control Register (TA0CTL)</vt:lpstr>
      <vt:lpstr>PowerPoint 簡報</vt:lpstr>
      <vt:lpstr>Timer Mode</vt:lpstr>
      <vt:lpstr>Continuous Mode (MCx=10)</vt:lpstr>
      <vt:lpstr>Up Mode (MCx=01)</vt:lpstr>
      <vt:lpstr>Up/Down Mode (MCx=11)</vt:lpstr>
      <vt:lpstr>Event Timing</vt:lpstr>
      <vt:lpstr>Timer0_A3 Capture/Compare Block</vt:lpstr>
      <vt:lpstr>Modes of Capture/Compare Block</vt:lpstr>
      <vt:lpstr>Compare Basics</vt:lpstr>
      <vt:lpstr>Capture Basics</vt:lpstr>
      <vt:lpstr>TA0CCTL (Capture/Compare Control Reg.)</vt:lpstr>
      <vt:lpstr>TA0CCTL (Capture/Compare Control Reg.)</vt:lpstr>
      <vt:lpstr>TA0CCTL cont’d</vt:lpstr>
      <vt:lpstr>Sample Code 1 for Timer0_A3</vt:lpstr>
      <vt:lpstr>Sample Code 1 for Timer0_A3</vt:lpstr>
      <vt:lpstr>Sample Code Settings Explained</vt:lpstr>
      <vt:lpstr>Sample Code 2 for Timer0_A3</vt:lpstr>
      <vt:lpstr>Sample Code 2 for Timer0_A3</vt:lpstr>
      <vt:lpstr>Summary</vt:lpstr>
      <vt:lpstr>Outline</vt:lpstr>
      <vt:lpstr>Theoretically, One Clock Is Enough</vt:lpstr>
      <vt:lpstr>Different Requirements for Clocks</vt:lpstr>
      <vt:lpstr>Different Requirements for Clocks</vt:lpstr>
      <vt:lpstr>MSP430 Clock System</vt:lpstr>
      <vt:lpstr>Clocks in MSP430</vt:lpstr>
      <vt:lpstr>Clock Sources</vt:lpstr>
      <vt:lpstr>From Sources to Clocks</vt:lpstr>
      <vt:lpstr>Controlling Clocks</vt:lpstr>
      <vt:lpstr>Tag-Length-Value</vt:lpstr>
      <vt:lpstr>MSP430G2553 Memory Map</vt:lpstr>
      <vt:lpstr>BCSCTL2</vt:lpstr>
      <vt:lpstr>BCSCTL1</vt:lpstr>
      <vt:lpstr>BCSCTL3</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CS5102 High Performance Computer Systems  Memory Consistency</dc:title>
  <dc:creator>Chung-Ta King</dc:creator>
  <cp:lastModifiedBy>Chung-Ta King</cp:lastModifiedBy>
  <cp:revision>2636</cp:revision>
  <dcterms:created xsi:type="dcterms:W3CDTF">2000-02-07T23:54:30Z</dcterms:created>
  <dcterms:modified xsi:type="dcterms:W3CDTF">2020-09-23T13:51:46Z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1</vt:i4>
  </property>
  <property fmtid="{D5CDD505-2E9C-101B-9397-08002B2CF9AE}" pid="6" name="ScreenUsage">
    <vt:i4>3</vt:i4>
  </property>
  <property fmtid="{D5CDD505-2E9C-101B-9397-08002B2CF9AE}" pid="7" name="MailAddress">
    <vt:lpwstr>wolf@princeton.edu</vt:lpwstr>
  </property>
  <property fmtid="{D5CDD505-2E9C-101B-9397-08002B2CF9AE}" pid="8" name="HomePage">
    <vt:lpwstr>http://www.ee.princeton.edu/~wolf</vt:lpwstr>
  </property>
  <property fmtid="{D5CDD505-2E9C-101B-9397-08002B2CF9AE}" pid="9" name="Other">
    <vt:lpwstr>Overheads for Computers as Components_x000d_
(c) 2000 Morgan Kaufman</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D:\Computers as Components\Web Aids\overheads</vt:lpwstr>
  </property>
</Properties>
</file>