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52"/>
  </p:notesMasterIdLst>
  <p:handoutMasterIdLst>
    <p:handoutMasterId r:id="rId53"/>
  </p:handoutMasterIdLst>
  <p:sldIdLst>
    <p:sldId id="1232" r:id="rId2"/>
    <p:sldId id="1233" r:id="rId3"/>
    <p:sldId id="1234" r:id="rId4"/>
    <p:sldId id="1235" r:id="rId5"/>
    <p:sldId id="1236" r:id="rId6"/>
    <p:sldId id="1237" r:id="rId7"/>
    <p:sldId id="1238" r:id="rId8"/>
    <p:sldId id="1239" r:id="rId9"/>
    <p:sldId id="1240" r:id="rId10"/>
    <p:sldId id="1241" r:id="rId11"/>
    <p:sldId id="1242" r:id="rId12"/>
    <p:sldId id="1243" r:id="rId13"/>
    <p:sldId id="1244" r:id="rId14"/>
    <p:sldId id="1245" r:id="rId15"/>
    <p:sldId id="1277" r:id="rId16"/>
    <p:sldId id="1246" r:id="rId17"/>
    <p:sldId id="1247" r:id="rId18"/>
    <p:sldId id="1248" r:id="rId19"/>
    <p:sldId id="1249" r:id="rId20"/>
    <p:sldId id="1250" r:id="rId21"/>
    <p:sldId id="1251" r:id="rId22"/>
    <p:sldId id="1252" r:id="rId23"/>
    <p:sldId id="1253" r:id="rId24"/>
    <p:sldId id="1254" r:id="rId25"/>
    <p:sldId id="1255" r:id="rId26"/>
    <p:sldId id="1256" r:id="rId27"/>
    <p:sldId id="1257" r:id="rId28"/>
    <p:sldId id="1258" r:id="rId29"/>
    <p:sldId id="1259" r:id="rId30"/>
    <p:sldId id="1260" r:id="rId31"/>
    <p:sldId id="1262" r:id="rId32"/>
    <p:sldId id="1263" r:id="rId33"/>
    <p:sldId id="1264" r:id="rId34"/>
    <p:sldId id="1265" r:id="rId35"/>
    <p:sldId id="1266" r:id="rId36"/>
    <p:sldId id="1267" r:id="rId37"/>
    <p:sldId id="1268" r:id="rId38"/>
    <p:sldId id="1278" r:id="rId39"/>
    <p:sldId id="1269" r:id="rId40"/>
    <p:sldId id="1276" r:id="rId41"/>
    <p:sldId id="1270" r:id="rId42"/>
    <p:sldId id="1279" r:id="rId43"/>
    <p:sldId id="1271" r:id="rId44"/>
    <p:sldId id="1272" r:id="rId45"/>
    <p:sldId id="1280" r:id="rId46"/>
    <p:sldId id="1281" r:id="rId47"/>
    <p:sldId id="1282" r:id="rId48"/>
    <p:sldId id="1283" r:id="rId49"/>
    <p:sldId id="1284" r:id="rId50"/>
    <p:sldId id="1275" r:id="rId51"/>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33"/>
    <a:srgbClr val="99FF99"/>
    <a:srgbClr val="00FFFF"/>
    <a:srgbClr val="FF33CC"/>
    <a:srgbClr val="33CC33"/>
    <a:srgbClr val="99CCFF"/>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672" y="36"/>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8518"/>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ECD119-1620-4B61-A92B-EE2871A11B84}" type="slidenum">
              <a:rPr lang="zh-TW" altLang="en-US"/>
              <a:pPr/>
              <a:t>2</a:t>
            </a:fld>
            <a:endParaRPr lang="zh-TW" altLang="zh-TW"/>
          </a:p>
        </p:txBody>
      </p:sp>
      <p:sp>
        <p:nvSpPr>
          <p:cNvPr id="941058" name="投影片圖像版面配置區 1"/>
          <p:cNvSpPr>
            <a:spLocks noGrp="1" noRot="1" noChangeAspect="1" noTextEdit="1"/>
          </p:cNvSpPr>
          <p:nvPr>
            <p:ph type="sldImg"/>
          </p:nvPr>
        </p:nvSpPr>
        <p:spPr>
          <a:xfrm>
            <a:off x="3343275" y="531813"/>
            <a:ext cx="3549650" cy="2662237"/>
          </a:xfrm>
          <a:ln/>
        </p:spPr>
      </p:sp>
      <p:sp>
        <p:nvSpPr>
          <p:cNvPr id="941059" name="備忘稿版面配置區 2"/>
          <p:cNvSpPr>
            <a:spLocks noGrp="1"/>
          </p:cNvSpPr>
          <p:nvPr>
            <p:ph type="body" idx="1"/>
          </p:nvPr>
        </p:nvSpPr>
        <p:spPr>
          <a:xfrm>
            <a:off x="1023938" y="3371850"/>
            <a:ext cx="8186737" cy="3195638"/>
          </a:xfrm>
        </p:spPr>
        <p:txBody>
          <a:bodyPr lIns="91440" tIns="45720" rIns="91440" bIns="45720"/>
          <a:lstStyle/>
          <a:p>
            <a:pPr>
              <a:spcBef>
                <a:spcPct val="0"/>
              </a:spcBef>
            </a:pPr>
            <a:endParaRPr lang="zh-TW" altLang="en-US" dirty="0"/>
          </a:p>
        </p:txBody>
      </p:sp>
      <p:sp>
        <p:nvSpPr>
          <p:cNvPr id="941060" name="投影片編號版面配置區 3"/>
          <p:cNvSpPr txBox="1">
            <a:spLocks noGrp="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25252290-23D3-4587-B007-C6AE1D588F07}" type="slidenum">
              <a:rPr lang="zh-TW" altLang="en-US" sz="1200">
                <a:latin typeface="Calibri" panose="020F0502020204030204" pitchFamily="34" charset="0"/>
              </a:rPr>
              <a:pPr algn="r" eaLnBrk="1" hangingPunct="1"/>
              <a:t>2</a:t>
            </a:fld>
            <a:endParaRPr lang="en-US" altLang="zh-TW" sz="1200">
              <a:latin typeface="Calibri" panose="020F0502020204030204" pitchFamily="34" charset="0"/>
            </a:endParaRPr>
          </a:p>
        </p:txBody>
      </p:sp>
    </p:spTree>
    <p:extLst>
      <p:ext uri="{BB962C8B-B14F-4D97-AF65-F5344CB8AC3E}">
        <p14:creationId xmlns:p14="http://schemas.microsoft.com/office/powerpoint/2010/main" val="308458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4B3091-D991-4B9C-B75B-8DB960888FD8}" type="slidenum">
              <a:rPr lang="zh-TW" altLang="en-US"/>
              <a:pPr/>
              <a:t>33</a:t>
            </a:fld>
            <a:endParaRPr lang="zh-TW" altLang="zh-TW"/>
          </a:p>
        </p:txBody>
      </p:sp>
      <p:sp>
        <p:nvSpPr>
          <p:cNvPr id="963586" name="投影片圖像版面配置區 1"/>
          <p:cNvSpPr>
            <a:spLocks noGrp="1" noRot="1" noChangeAspect="1" noTextEdit="1"/>
          </p:cNvSpPr>
          <p:nvPr>
            <p:ph type="sldImg"/>
          </p:nvPr>
        </p:nvSpPr>
        <p:spPr>
          <a:xfrm>
            <a:off x="3343275" y="531813"/>
            <a:ext cx="3549650" cy="2662237"/>
          </a:xfrm>
          <a:ln/>
        </p:spPr>
      </p:sp>
      <p:sp>
        <p:nvSpPr>
          <p:cNvPr id="963587" name="備忘稿版面配置區 2"/>
          <p:cNvSpPr>
            <a:spLocks noGrp="1"/>
          </p:cNvSpPr>
          <p:nvPr>
            <p:ph type="body" idx="1"/>
          </p:nvPr>
        </p:nvSpPr>
        <p:spPr>
          <a:xfrm>
            <a:off x="1023938" y="3371850"/>
            <a:ext cx="8186737" cy="3195638"/>
          </a:xfrm>
        </p:spPr>
        <p:txBody>
          <a:bodyPr lIns="91440" tIns="45720" rIns="91440" bIns="45720"/>
          <a:lstStyle/>
          <a:p>
            <a:pPr>
              <a:spcBef>
                <a:spcPct val="0"/>
              </a:spcBef>
            </a:pPr>
            <a:endParaRPr lang="zh-TW" altLang="en-US"/>
          </a:p>
        </p:txBody>
      </p:sp>
      <p:sp>
        <p:nvSpPr>
          <p:cNvPr id="963588" name="投影片編號版面配置區 3"/>
          <p:cNvSpPr txBox="1">
            <a:spLocks noGrp="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1B8C38E7-4B1D-45A8-A031-1784B3EFE26E}" type="slidenum">
              <a:rPr lang="zh-TW" altLang="en-US" sz="1200">
                <a:latin typeface="Calibri" panose="020F0502020204030204" pitchFamily="34" charset="0"/>
              </a:rPr>
              <a:pPr algn="r" eaLnBrk="1" hangingPunct="1"/>
              <a:t>33</a:t>
            </a:fld>
            <a:endParaRPr lang="en-US" altLang="zh-TW" sz="1200">
              <a:latin typeface="Calibri" panose="020F0502020204030204" pitchFamily="34" charset="0"/>
            </a:endParaRPr>
          </a:p>
        </p:txBody>
      </p:sp>
    </p:spTree>
    <p:extLst>
      <p:ext uri="{BB962C8B-B14F-4D97-AF65-F5344CB8AC3E}">
        <p14:creationId xmlns:p14="http://schemas.microsoft.com/office/powerpoint/2010/main" val="67911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9E0366B-7CD1-4A2D-9937-07FAAAA38EF9}" type="slidenum">
              <a:rPr lang="zh-TW" altLang="en-US"/>
              <a:pPr/>
              <a:t>34</a:t>
            </a:fld>
            <a:endParaRPr lang="zh-TW" altLang="zh-TW"/>
          </a:p>
        </p:txBody>
      </p:sp>
      <p:sp>
        <p:nvSpPr>
          <p:cNvPr id="965634" name="投影片圖像版面配置區 1"/>
          <p:cNvSpPr>
            <a:spLocks noGrp="1" noRot="1" noChangeAspect="1" noTextEdit="1"/>
          </p:cNvSpPr>
          <p:nvPr>
            <p:ph type="sldImg"/>
          </p:nvPr>
        </p:nvSpPr>
        <p:spPr>
          <a:xfrm>
            <a:off x="3343275" y="531813"/>
            <a:ext cx="3549650" cy="2662237"/>
          </a:xfrm>
          <a:ln/>
        </p:spPr>
      </p:sp>
      <p:sp>
        <p:nvSpPr>
          <p:cNvPr id="965635" name="備忘稿版面配置區 2"/>
          <p:cNvSpPr>
            <a:spLocks noGrp="1"/>
          </p:cNvSpPr>
          <p:nvPr>
            <p:ph type="body" idx="1"/>
          </p:nvPr>
        </p:nvSpPr>
        <p:spPr>
          <a:xfrm>
            <a:off x="1023938" y="3371850"/>
            <a:ext cx="8186737" cy="3195638"/>
          </a:xfrm>
        </p:spPr>
        <p:txBody>
          <a:bodyPr lIns="91440" tIns="45720" rIns="91440" bIns="45720"/>
          <a:lstStyle/>
          <a:p>
            <a:pPr>
              <a:spcBef>
                <a:spcPct val="0"/>
              </a:spcBef>
            </a:pP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Single-channel single conversion means that after a conversion, the trigger bit is reset and needs to be set again for the next conversion, even if the MSC and SHP bits are set.</a:t>
            </a:r>
            <a:b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b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In repeated single conversion mode, with set MSC and SHP bits, the ADC will convert the same channel over and over again as fast as possible (based on the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SHT_x</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setting).</a:t>
            </a:r>
          </a:p>
          <a:p>
            <a:pPr>
              <a:spcBef>
                <a:spcPct val="0"/>
              </a:spcBef>
            </a:pP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Sequence mode samples all channels from x down to 0.</a:t>
            </a:r>
            <a:b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b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When using a timer trigger instead of ADC12SC, the two modes are the same if MSC is clear or if MSC is set and SHP is clear.</a:t>
            </a:r>
            <a:endParaRPr lang="zh-TW" altLang="en-US" dirty="0"/>
          </a:p>
        </p:txBody>
      </p:sp>
      <p:sp>
        <p:nvSpPr>
          <p:cNvPr id="965636" name="投影片編號版面配置區 3"/>
          <p:cNvSpPr txBox="1">
            <a:spLocks noGrp="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40103997-0B10-41FB-9A7B-A8960B9E9B96}" type="slidenum">
              <a:rPr lang="zh-TW" altLang="en-US" sz="1200">
                <a:latin typeface="Calibri" panose="020F0502020204030204" pitchFamily="34" charset="0"/>
              </a:rPr>
              <a:pPr algn="r" eaLnBrk="1" hangingPunct="1"/>
              <a:t>34</a:t>
            </a:fld>
            <a:endParaRPr lang="en-US" altLang="zh-TW" sz="1200">
              <a:latin typeface="Calibri" panose="020F0502020204030204" pitchFamily="34" charset="0"/>
            </a:endParaRPr>
          </a:p>
        </p:txBody>
      </p:sp>
    </p:spTree>
    <p:extLst>
      <p:ext uri="{BB962C8B-B14F-4D97-AF65-F5344CB8AC3E}">
        <p14:creationId xmlns:p14="http://schemas.microsoft.com/office/powerpoint/2010/main" val="3725373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Multiple</a:t>
            </a:r>
            <a:r>
              <a:rPr lang="en-US" altLang="zh-TW" baseline="0" dirty="0"/>
              <a:t> single-channel-single-conversion, repeating by software triggering in ISR</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36</a:t>
            </a:fld>
            <a:endParaRPr lang="zh-TW" altLang="zh-TW"/>
          </a:p>
        </p:txBody>
      </p:sp>
    </p:spTree>
    <p:extLst>
      <p:ext uri="{BB962C8B-B14F-4D97-AF65-F5344CB8AC3E}">
        <p14:creationId xmlns:p14="http://schemas.microsoft.com/office/powerpoint/2010/main" val="253675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2FCB3E6-4517-4E06-AEE1-C40B06413EE8}" type="slidenum">
              <a:rPr lang="zh-TW" altLang="en-US"/>
              <a:pPr/>
              <a:t>38</a:t>
            </a:fld>
            <a:endParaRPr lang="zh-TW" altLang="zh-TW"/>
          </a:p>
        </p:txBody>
      </p:sp>
      <p:sp>
        <p:nvSpPr>
          <p:cNvPr id="994306"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8B6C6799-6AAB-4B87-878E-FDC0F080557D}" type="slidenum">
              <a:rPr kumimoji="1" lang="zh-TW" altLang="en-US" sz="1300"/>
              <a:pPr algn="r" eaLnBrk="1" hangingPunct="1"/>
              <a:t>38</a:t>
            </a:fld>
            <a:endParaRPr kumimoji="1" lang="zh-TW" altLang="zh-TW" sz="1300"/>
          </a:p>
        </p:txBody>
      </p:sp>
      <p:sp>
        <p:nvSpPr>
          <p:cNvPr id="994307" name="投影片圖像版面配置區 1"/>
          <p:cNvSpPr>
            <a:spLocks noGrp="1" noRot="1" noChangeAspect="1" noTextEdit="1"/>
          </p:cNvSpPr>
          <p:nvPr>
            <p:ph type="sldImg"/>
          </p:nvPr>
        </p:nvSpPr>
        <p:spPr>
          <a:ln/>
        </p:spPr>
      </p:sp>
      <p:sp>
        <p:nvSpPr>
          <p:cNvPr id="994308" name="備忘稿版面配置區 2"/>
          <p:cNvSpPr>
            <a:spLocks noGrp="1"/>
          </p:cNvSpPr>
          <p:nvPr>
            <p:ph type="body" idx="1"/>
          </p:nvPr>
        </p:nvSpPr>
        <p:spPr/>
        <p:txBody>
          <a:bodyPr/>
          <a:lstStyle/>
          <a:p>
            <a:r>
              <a:rPr lang="en-US" altLang="zh-TW" dirty="0"/>
              <a:t>Why not read ADC10MEM right</a:t>
            </a:r>
            <a:r>
              <a:rPr lang="en-US" altLang="zh-TW" baseline="0" dirty="0"/>
              <a:t> after setting ADC10CTL0? While wait for interrupt? What is the time to go through one iteration?</a:t>
            </a:r>
          </a:p>
          <a:p>
            <a:r>
              <a:rPr lang="en-US" altLang="zh-TW" dirty="0"/>
              <a:t>Any one of the pins of Port 1 can be set to be an analog input. Thus up to 8 channels are available for separate ADC inputs. </a:t>
            </a:r>
            <a:endParaRPr lang="en-US" altLang="zh-TW" baseline="0" dirty="0"/>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Analog Enable control register </a:t>
            </a:r>
            <a:r>
              <a:rPr kumimoji="1" lang="en-US" altLang="zh-TW" sz="1200" b="1" i="0" kern="1200" dirty="0">
                <a:solidFill>
                  <a:schemeClr val="tx1"/>
                </a:solidFill>
                <a:effectLst/>
                <a:latin typeface="Times New Roman" panose="02020603050405020304" pitchFamily="18" charset="0"/>
                <a:ea typeface="新細明體" panose="02020500000000000000" pitchFamily="18" charset="-120"/>
                <a:cs typeface="+mn-cs"/>
              </a:rPr>
              <a:t>ADC10AE0</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will be use for enabling the corresponding input channels.</a:t>
            </a:r>
          </a:p>
        </p:txBody>
      </p:sp>
      <p:sp>
        <p:nvSpPr>
          <p:cNvPr id="994309"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9F1EF81-CF2C-4D74-B820-CF7F9B1545FB}" type="slidenum">
              <a:rPr kumimoji="1" lang="zh-TW" altLang="en-US" sz="1300"/>
              <a:pPr algn="r" eaLnBrk="1" hangingPunct="1"/>
              <a:t>38</a:t>
            </a:fld>
            <a:endParaRPr kumimoji="1" lang="en-US" altLang="zh-TW" sz="1300"/>
          </a:p>
        </p:txBody>
      </p:sp>
    </p:spTree>
    <p:extLst>
      <p:ext uri="{BB962C8B-B14F-4D97-AF65-F5344CB8AC3E}">
        <p14:creationId xmlns:p14="http://schemas.microsoft.com/office/powerpoint/2010/main" val="268237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Repeat-single-channel</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40</a:t>
            </a:fld>
            <a:endParaRPr lang="zh-TW" altLang="zh-TW"/>
          </a:p>
        </p:txBody>
      </p:sp>
    </p:spTree>
    <p:extLst>
      <p:ext uri="{BB962C8B-B14F-4D97-AF65-F5344CB8AC3E}">
        <p14:creationId xmlns:p14="http://schemas.microsoft.com/office/powerpoint/2010/main" val="2242660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8FE6F3-8009-4738-9771-861DCA6F5E3D}" type="slidenum">
              <a:rPr lang="zh-TW" altLang="en-US"/>
              <a:pPr/>
              <a:t>42</a:t>
            </a:fld>
            <a:endParaRPr lang="zh-TW" altLang="zh-TW"/>
          </a:p>
        </p:txBody>
      </p:sp>
      <p:sp>
        <p:nvSpPr>
          <p:cNvPr id="968706"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5613BC47-4082-45A4-AF02-B4D0188D33F8}" type="slidenum">
              <a:rPr kumimoji="1" lang="zh-TW" altLang="en-US" sz="1300"/>
              <a:pPr algn="r" eaLnBrk="1" hangingPunct="1"/>
              <a:t>42</a:t>
            </a:fld>
            <a:endParaRPr kumimoji="1" lang="zh-TW" altLang="zh-TW" sz="1300"/>
          </a:p>
        </p:txBody>
      </p:sp>
      <p:sp>
        <p:nvSpPr>
          <p:cNvPr id="968707" name="投影片圖像版面配置區 1"/>
          <p:cNvSpPr>
            <a:spLocks noGrp="1" noRot="1" noChangeAspect="1" noTextEdit="1"/>
          </p:cNvSpPr>
          <p:nvPr>
            <p:ph type="sldImg"/>
          </p:nvPr>
        </p:nvSpPr>
        <p:spPr>
          <a:ln/>
        </p:spPr>
      </p:sp>
      <p:sp>
        <p:nvSpPr>
          <p:cNvPr id="968708" name="備忘稿版面配置區 2"/>
          <p:cNvSpPr>
            <a:spLocks noGrp="1"/>
          </p:cNvSpPr>
          <p:nvPr>
            <p:ph type="body" idx="1"/>
          </p:nvPr>
        </p:nvSpPr>
        <p:spPr/>
        <p:txBody>
          <a:bodyPr/>
          <a:lstStyle/>
          <a:p>
            <a:r>
              <a:rPr lang="en-US" altLang="zh-TW" dirty="0"/>
              <a:t>SHS_1: S&amp;H</a:t>
            </a:r>
            <a:r>
              <a:rPr lang="en-US" altLang="zh-TW" baseline="0" dirty="0"/>
              <a:t> triggering source </a:t>
            </a:r>
            <a:r>
              <a:rPr lang="en-US" altLang="zh-TW" baseline="0" dirty="0">
                <a:sym typeface="Wingdings" panose="05000000000000000000" pitchFamily="2" charset="2"/>
              </a:rPr>
              <a:t> OUT1</a:t>
            </a:r>
          </a:p>
          <a:p>
            <a:r>
              <a:rPr lang="en-US" altLang="zh-TW" baseline="0" dirty="0">
                <a:sym typeface="Wingdings" panose="05000000000000000000" pitchFamily="2" charset="2"/>
              </a:rPr>
              <a:t>CONSEQ_2: </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Conversion sequence mode select (Repeat-single-channel)</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SREF_1: Select reference (VR+ = VREF+ and VR- = VSS)</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ADC10SHT_2:  Sample-and-hold time (6 × ADC10CLKs)</a:t>
            </a:r>
          </a:p>
          <a:p>
            <a:r>
              <a:rPr kumimoji="1" lang="en-US" altLang="zh-TW" sz="1200" b="1" i="0" u="none" strike="noStrike" kern="1200" baseline="0" dirty="0">
                <a:solidFill>
                  <a:schemeClr val="tx1"/>
                </a:solidFill>
                <a:latin typeface="Times New Roman" panose="02020603050405020304" pitchFamily="18" charset="0"/>
                <a:ea typeface="新細明體" panose="02020500000000000000" pitchFamily="18" charset="-120"/>
                <a:cs typeface="+mn-cs"/>
              </a:rPr>
              <a:t>REFON</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internal reference generator on</a:t>
            </a:r>
          </a:p>
          <a:p>
            <a:pPr>
              <a:spcBef>
                <a:spcPct val="0"/>
              </a:spcBef>
            </a:pPr>
            <a:r>
              <a:rPr lang="en-US" altLang="zh-TW" dirty="0"/>
              <a:t>The settling time for the internal reference is &lt; 30µs. If</a:t>
            </a:r>
            <a:r>
              <a:rPr lang="en-US" altLang="zh-TW" baseline="0" dirty="0"/>
              <a:t> DCOCLK is 1 MHz, then 1 cycle takes 6</a:t>
            </a:r>
            <a:r>
              <a:rPr lang="en-US" altLang="zh-TW" dirty="0"/>
              <a:t>µs and 30 cycles gives long enough delay for the internal</a:t>
            </a:r>
            <a:r>
              <a:rPr lang="en-US" altLang="zh-TW" baseline="0" dirty="0"/>
              <a:t> reference voltage to settle down.</a:t>
            </a:r>
            <a:endParaRPr lang="zh-TW" altLang="en-US" dirty="0"/>
          </a:p>
        </p:txBody>
      </p:sp>
      <p:sp>
        <p:nvSpPr>
          <p:cNvPr id="968709"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EEB73849-CEC5-4AFC-B2C9-7A3EC331AE50}" type="slidenum">
              <a:rPr kumimoji="1" lang="zh-TW" altLang="en-US" sz="1300"/>
              <a:pPr algn="r" eaLnBrk="1" hangingPunct="1"/>
              <a:t>42</a:t>
            </a:fld>
            <a:endParaRPr kumimoji="1" lang="en-US" altLang="zh-TW" sz="1300"/>
          </a:p>
        </p:txBody>
      </p:sp>
    </p:spTree>
    <p:extLst>
      <p:ext uri="{BB962C8B-B14F-4D97-AF65-F5344CB8AC3E}">
        <p14:creationId xmlns:p14="http://schemas.microsoft.com/office/powerpoint/2010/main" val="2125313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491BFD9-893F-49D1-A7EA-1EF3F335BDCC}" type="slidenum">
              <a:rPr lang="zh-TW" altLang="en-US"/>
              <a:pPr/>
              <a:t>43</a:t>
            </a:fld>
            <a:endParaRPr lang="zh-TW" altLang="zh-TW"/>
          </a:p>
        </p:txBody>
      </p:sp>
      <p:sp>
        <p:nvSpPr>
          <p:cNvPr id="998402"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7CF4DCD-8FF8-46F9-8613-326824ADA9A7}" type="slidenum">
              <a:rPr kumimoji="1" lang="zh-TW" altLang="en-US" sz="1300"/>
              <a:pPr algn="r" eaLnBrk="1" hangingPunct="1"/>
              <a:t>43</a:t>
            </a:fld>
            <a:endParaRPr kumimoji="1" lang="zh-TW" altLang="zh-TW" sz="1300"/>
          </a:p>
        </p:txBody>
      </p:sp>
      <p:sp>
        <p:nvSpPr>
          <p:cNvPr id="998403" name="投影片圖像版面配置區 1"/>
          <p:cNvSpPr>
            <a:spLocks noGrp="1" noRot="1" noChangeAspect="1" noTextEdit="1"/>
          </p:cNvSpPr>
          <p:nvPr>
            <p:ph type="sldImg"/>
          </p:nvPr>
        </p:nvSpPr>
        <p:spPr>
          <a:ln/>
        </p:spPr>
      </p:sp>
      <p:sp>
        <p:nvSpPr>
          <p:cNvPr id="998404" name="備忘稿版面配置區 2"/>
          <p:cNvSpPr>
            <a:spLocks noGrp="1"/>
          </p:cNvSpPr>
          <p:nvPr>
            <p:ph type="body" idx="1"/>
          </p:nvPr>
        </p:nvSpPr>
        <p:spPr/>
        <p:txBody>
          <a:bodyPr/>
          <a:lstStyle/>
          <a:p>
            <a:r>
              <a:rPr lang="en-US" altLang="zh-TW" dirty="0"/>
              <a:t>Where do these two ISRs</a:t>
            </a:r>
            <a:r>
              <a:rPr lang="en-US" altLang="zh-TW" baseline="0" dirty="0"/>
              <a:t> return to?</a:t>
            </a:r>
          </a:p>
          <a:p>
            <a:r>
              <a:rPr lang="en-US" altLang="zh-TW" baseline="0" dirty="0"/>
              <a:t>0x155 is 1/3 of 0x3FFF, which gives 0.5 </a:t>
            </a:r>
            <a:r>
              <a:rPr lang="en-US" altLang="zh-TW" baseline="0"/>
              <a:t>V out of 1.5 V</a:t>
            </a:r>
            <a:endParaRPr lang="zh-TW" altLang="en-US" dirty="0"/>
          </a:p>
        </p:txBody>
      </p:sp>
      <p:sp>
        <p:nvSpPr>
          <p:cNvPr id="998405"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F4D767B-BF91-484C-956D-61003A0E6B7B}" type="slidenum">
              <a:rPr kumimoji="1" lang="zh-TW" altLang="en-US" sz="1300"/>
              <a:pPr algn="r" eaLnBrk="1" hangingPunct="1"/>
              <a:t>43</a:t>
            </a:fld>
            <a:endParaRPr kumimoji="1" lang="en-US" altLang="zh-TW" sz="1300"/>
          </a:p>
        </p:txBody>
      </p:sp>
    </p:spTree>
    <p:extLst>
      <p:ext uri="{BB962C8B-B14F-4D97-AF65-F5344CB8AC3E}">
        <p14:creationId xmlns:p14="http://schemas.microsoft.com/office/powerpoint/2010/main" val="3284218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Analog signals normally imply continuous signals (in time and value)</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5</a:t>
            </a:fld>
            <a:endParaRPr lang="zh-TW" altLang="zh-TW"/>
          </a:p>
        </p:txBody>
      </p:sp>
    </p:spTree>
    <p:extLst>
      <p:ext uri="{BB962C8B-B14F-4D97-AF65-F5344CB8AC3E}">
        <p14:creationId xmlns:p14="http://schemas.microsoft.com/office/powerpoint/2010/main" val="209940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459FA-0F0D-40CB-B190-9599CFE1A4C8}" type="slidenum">
              <a:rPr lang="zh-TW" altLang="en-US"/>
              <a:pPr/>
              <a:t>9</a:t>
            </a:fld>
            <a:endParaRPr lang="zh-TW" altLang="zh-TW"/>
          </a:p>
        </p:txBody>
      </p:sp>
      <p:sp>
        <p:nvSpPr>
          <p:cNvPr id="902146" name="Rectangle 2"/>
          <p:cNvSpPr>
            <a:spLocks noGrp="1" noRot="1" noChangeAspect="1" noChangeArrowheads="1" noTextEdit="1"/>
          </p:cNvSpPr>
          <p:nvPr>
            <p:ph type="sldImg"/>
          </p:nvPr>
        </p:nvSpPr>
        <p:spPr>
          <a:xfrm>
            <a:off x="3343275" y="531813"/>
            <a:ext cx="3549650" cy="2662237"/>
          </a:xfrm>
          <a:ln/>
        </p:spPr>
      </p:sp>
      <p:sp>
        <p:nvSpPr>
          <p:cNvPr id="90214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18062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 do we need a clock?</a:t>
            </a:r>
            <a:r>
              <a:rPr lang="en-US" altLang="zh-TW" baseline="0" dirty="0"/>
              <a:t> (drive SAR conversion, …) </a:t>
            </a:r>
            <a:r>
              <a:rPr lang="en-US" altLang="zh-TW" baseline="0" dirty="0">
                <a:sym typeface="Wingdings" panose="05000000000000000000" pitchFamily="2" charset="2"/>
              </a:rPr>
              <a:t> do 10-bit conversion in 10 cycles</a:t>
            </a:r>
            <a:endParaRPr lang="en-US" altLang="zh-TW" baseline="0" dirty="0"/>
          </a:p>
          <a:p>
            <a:r>
              <a:rPr lang="en-US" altLang="zh-TW" baseline="0" dirty="0"/>
              <a:t>Conversion trigger can also be driven by a clock (</a:t>
            </a:r>
            <a:r>
              <a:rPr lang="en-US" altLang="zh-TW" baseline="0" dirty="0" err="1"/>
              <a:t>OUTx</a:t>
            </a:r>
            <a:r>
              <a:rPr lang="en-US" altLang="zh-TW" baseline="0" dirty="0"/>
              <a:t>) </a:t>
            </a:r>
            <a:r>
              <a:rPr lang="en-US" altLang="zh-TW" baseline="0" dirty="0">
                <a:sym typeface="Wingdings" panose="05000000000000000000" pitchFamily="2" charset="2"/>
              </a:rPr>
              <a:t> trigger conversion periodically</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19</a:t>
            </a:fld>
            <a:endParaRPr lang="zh-TW" altLang="zh-TW"/>
          </a:p>
        </p:txBody>
      </p:sp>
    </p:spTree>
    <p:extLst>
      <p:ext uri="{BB962C8B-B14F-4D97-AF65-F5344CB8AC3E}">
        <p14:creationId xmlns:p14="http://schemas.microsoft.com/office/powerpoint/2010/main" val="269667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input signal is between 0</a:t>
            </a:r>
            <a:r>
              <a:rPr lang="en-US" altLang="zh-TW" baseline="0" dirty="0"/>
              <a:t> V to 1.5 (2.5) V. If input signal is 1.5 V, then ADC10MEM will contain 0x3FF (10-bit output).</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24</a:t>
            </a:fld>
            <a:endParaRPr lang="zh-TW" altLang="zh-TW"/>
          </a:p>
        </p:txBody>
      </p:sp>
    </p:spTree>
    <p:extLst>
      <p:ext uri="{BB962C8B-B14F-4D97-AF65-F5344CB8AC3E}">
        <p14:creationId xmlns:p14="http://schemas.microsoft.com/office/powerpoint/2010/main" val="243372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5237C6-258F-4535-A45A-EBE19EF742A1}" type="slidenum">
              <a:rPr lang="zh-TW" altLang="en-US"/>
              <a:pPr/>
              <a:t>27</a:t>
            </a:fld>
            <a:endParaRPr lang="zh-TW" altLang="zh-TW"/>
          </a:p>
        </p:txBody>
      </p:sp>
      <p:sp>
        <p:nvSpPr>
          <p:cNvPr id="909314" name="投影片圖像版面配置區 1"/>
          <p:cNvSpPr>
            <a:spLocks noGrp="1" noRot="1" noChangeAspect="1" noTextEdit="1"/>
          </p:cNvSpPr>
          <p:nvPr>
            <p:ph type="sldImg"/>
          </p:nvPr>
        </p:nvSpPr>
        <p:spPr>
          <a:ln/>
        </p:spPr>
      </p:sp>
      <p:sp>
        <p:nvSpPr>
          <p:cNvPr id="3" name="備忘稿版面配置區 2"/>
          <p:cNvSpPr>
            <a:spLocks noGrp="1"/>
          </p:cNvSpPr>
          <p:nvPr>
            <p:ph type="body" idx="1"/>
          </p:nvPr>
        </p:nvSpPr>
        <p:spPr/>
        <p:txBody>
          <a:bodyPr/>
          <a:lstStyle/>
          <a:p>
            <a:pPr>
              <a:defRPr/>
            </a:pPr>
            <a:r>
              <a:rPr lang="en-US" altLang="zh-TW" i="1" dirty="0"/>
              <a:t>@ </a:t>
            </a:r>
            <a:r>
              <a:rPr lang="en-US" altLang="zh-TW" i="1" dirty="0" err="1"/>
              <a:t>userguide</a:t>
            </a:r>
            <a:r>
              <a:rPr lang="en-US" altLang="zh-TW" i="1" dirty="0"/>
              <a:t> 22.2.1 10-Bit ADC Core ,Page 542 </a:t>
            </a:r>
          </a:p>
          <a:p>
            <a:pPr>
              <a:defRPr/>
            </a:pPr>
            <a:r>
              <a:rPr lang="en-US" altLang="zh-TW" dirty="0"/>
              <a:t>The eight external and four internal analog signals are selected as the channel for conversion by the analog input multiplexer.</a:t>
            </a:r>
            <a:r>
              <a:rPr lang="en-US" altLang="zh-TW" dirty="0">
                <a:latin typeface="+mn-lt"/>
                <a:ea typeface="+mn-ea"/>
              </a:rPr>
              <a:t> </a:t>
            </a:r>
          </a:p>
          <a:p>
            <a:pPr>
              <a:defRPr/>
            </a:pPr>
            <a:r>
              <a:rPr lang="en-US" altLang="zh-TW" dirty="0">
                <a:latin typeface="+mn-lt"/>
                <a:ea typeface="+mn-ea"/>
              </a:rPr>
              <a:t>The ADC core converts an analog input to its 10-bit digital representation and stores the result in the ADC10MEM register. The core uses two programmable/selectable voltage levels (VR+ and VR-) to define the upper and lower limits of the conversion. The digital output (NADC) is full scale (03FFh) when the input signal is equal to or higher than VR+, and zero when the input signal is equal to or lower than VR-. The input channel and the reference voltage levels (VR+ and VR-) are defined in the conversion-control memory.</a:t>
            </a:r>
            <a:r>
              <a:rPr lang="en-US" altLang="zh-TW" baseline="0" dirty="0">
                <a:latin typeface="+mn-lt"/>
                <a:ea typeface="+mn-ea"/>
              </a:rPr>
              <a:t> </a:t>
            </a:r>
            <a:r>
              <a:rPr lang="en-US" altLang="zh-TW" dirty="0">
                <a:latin typeface="+mn-lt"/>
                <a:ea typeface="+mn-ea"/>
              </a:rPr>
              <a:t>Conversion results may be in straight binary format or 2s-complement format. </a:t>
            </a:r>
          </a:p>
          <a:p>
            <a:pPr>
              <a:defRPr/>
            </a:pPr>
            <a:r>
              <a:rPr lang="en-US" altLang="zh-TW" dirty="0">
                <a:latin typeface="+mn-lt"/>
                <a:ea typeface="+mn-ea"/>
              </a:rPr>
              <a:t>The ADC10 core is configured by two control registers, ADC10CTL0 and ADC10CTL1. The core is enabled with the ADC10ON bit. With few exceptions the ADC10 control bits can only be modified when ENC = 0. ENC must be set to 1 before any conversion can take place.</a:t>
            </a:r>
          </a:p>
          <a:p>
            <a:pPr>
              <a:defRPr/>
            </a:pPr>
            <a:r>
              <a:rPr lang="en-US" altLang="zh-TW" dirty="0">
                <a:latin typeface="+mn-lt"/>
                <a:ea typeface="+mn-ea"/>
              </a:rPr>
              <a:t>SAR: successive approximation register</a:t>
            </a:r>
            <a:endParaRPr lang="zh-TW" altLang="en-US" dirty="0"/>
          </a:p>
        </p:txBody>
      </p:sp>
      <p:sp>
        <p:nvSpPr>
          <p:cNvPr id="909316"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94FC05E3-98BF-4495-B9B2-25D422658DFD}" type="slidenum">
              <a:rPr kumimoji="1" lang="zh-TW" altLang="en-US" sz="1300"/>
              <a:pPr algn="r" eaLnBrk="1" hangingPunct="1"/>
              <a:t>27</a:t>
            </a:fld>
            <a:endParaRPr kumimoji="1" lang="en-US" altLang="zh-TW" sz="1300"/>
          </a:p>
        </p:txBody>
      </p:sp>
    </p:spTree>
    <p:extLst>
      <p:ext uri="{BB962C8B-B14F-4D97-AF65-F5344CB8AC3E}">
        <p14:creationId xmlns:p14="http://schemas.microsoft.com/office/powerpoint/2010/main" val="404847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F45554E-38FB-44C8-BBF1-CA75E708D9FE}" type="slidenum">
              <a:rPr lang="zh-TW" altLang="en-US"/>
              <a:pPr/>
              <a:t>30</a:t>
            </a:fld>
            <a:endParaRPr lang="zh-TW" altLang="zh-TW"/>
          </a:p>
        </p:txBody>
      </p:sp>
      <p:sp>
        <p:nvSpPr>
          <p:cNvPr id="957442" name="投影片圖像版面配置區 1"/>
          <p:cNvSpPr>
            <a:spLocks noGrp="1" noRot="1" noChangeAspect="1" noTextEdit="1"/>
          </p:cNvSpPr>
          <p:nvPr>
            <p:ph type="sldImg"/>
          </p:nvPr>
        </p:nvSpPr>
        <p:spPr>
          <a:xfrm>
            <a:off x="3343275" y="531813"/>
            <a:ext cx="3549650" cy="2662237"/>
          </a:xfrm>
          <a:ln/>
        </p:spPr>
      </p:sp>
      <p:sp>
        <p:nvSpPr>
          <p:cNvPr id="957443" name="備忘稿版面配置區 2"/>
          <p:cNvSpPr>
            <a:spLocks noGrp="1"/>
          </p:cNvSpPr>
          <p:nvPr>
            <p:ph type="body" idx="1"/>
          </p:nvPr>
        </p:nvSpPr>
        <p:spPr>
          <a:xfrm>
            <a:off x="1023938" y="3371850"/>
            <a:ext cx="8186737" cy="3195638"/>
          </a:xfrm>
        </p:spPr>
        <p:txBody>
          <a:bodyPr lIns="91440" tIns="45720" rIns="91440" bIns="45720"/>
          <a:lstStyle/>
          <a:p>
            <a:pPr>
              <a:spcBef>
                <a:spcPct val="0"/>
              </a:spcBef>
            </a:pPr>
            <a:r>
              <a:rPr lang="en-US" altLang="zh-TW" b="1"/>
              <a:t>power-on reset</a:t>
            </a:r>
            <a:r>
              <a:rPr lang="en-US" altLang="zh-TW"/>
              <a:t> (</a:t>
            </a:r>
            <a:r>
              <a:rPr lang="en-US" altLang="zh-TW" b="1"/>
              <a:t>PoR</a:t>
            </a:r>
            <a:r>
              <a:rPr lang="en-US" altLang="zh-TW"/>
              <a:t>)</a:t>
            </a:r>
            <a:endParaRPr lang="zh-TW" altLang="en-US"/>
          </a:p>
        </p:txBody>
      </p:sp>
      <p:sp>
        <p:nvSpPr>
          <p:cNvPr id="957444" name="投影片編號版面配置區 3"/>
          <p:cNvSpPr txBox="1">
            <a:spLocks noGrp="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35D9C0A1-550A-4AFB-B759-17D06BAADA1A}" type="slidenum">
              <a:rPr lang="zh-TW" altLang="en-US" sz="1200">
                <a:latin typeface="Calibri" panose="020F0502020204030204" pitchFamily="34" charset="0"/>
              </a:rPr>
              <a:pPr algn="r" eaLnBrk="1" hangingPunct="1"/>
              <a:t>30</a:t>
            </a:fld>
            <a:endParaRPr lang="en-US" altLang="zh-TW" sz="1200">
              <a:latin typeface="Calibri" panose="020F0502020204030204" pitchFamily="34" charset="0"/>
            </a:endParaRPr>
          </a:p>
        </p:txBody>
      </p:sp>
    </p:spTree>
    <p:extLst>
      <p:ext uri="{BB962C8B-B14F-4D97-AF65-F5344CB8AC3E}">
        <p14:creationId xmlns:p14="http://schemas.microsoft.com/office/powerpoint/2010/main" val="302751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B014BD-9AB1-414A-B4D9-D162F75021DF}" type="slidenum">
              <a:rPr lang="zh-TW" altLang="en-US"/>
              <a:pPr/>
              <a:t>31</a:t>
            </a:fld>
            <a:endParaRPr lang="zh-TW" altLang="zh-TW"/>
          </a:p>
        </p:txBody>
      </p:sp>
      <p:sp>
        <p:nvSpPr>
          <p:cNvPr id="959490" name="投影片圖像版面配置區 1"/>
          <p:cNvSpPr>
            <a:spLocks noGrp="1" noRot="1" noChangeAspect="1" noTextEdit="1"/>
          </p:cNvSpPr>
          <p:nvPr>
            <p:ph type="sldImg"/>
          </p:nvPr>
        </p:nvSpPr>
        <p:spPr>
          <a:xfrm>
            <a:off x="3343275" y="531813"/>
            <a:ext cx="3549650" cy="2662237"/>
          </a:xfrm>
          <a:ln/>
        </p:spPr>
      </p:sp>
      <p:sp>
        <p:nvSpPr>
          <p:cNvPr id="959491" name="備忘稿版面配置區 2"/>
          <p:cNvSpPr>
            <a:spLocks noGrp="1"/>
          </p:cNvSpPr>
          <p:nvPr>
            <p:ph type="body" idx="1"/>
          </p:nvPr>
        </p:nvSpPr>
        <p:spPr>
          <a:xfrm>
            <a:off x="1023938" y="3371850"/>
            <a:ext cx="8186737" cy="3195638"/>
          </a:xfrm>
        </p:spPr>
        <p:txBody>
          <a:bodyPr lIns="91440" tIns="45720" rIns="91440" bIns="45720"/>
          <a:lstStyle/>
          <a:p>
            <a:pPr>
              <a:spcBef>
                <a:spcPct val="0"/>
              </a:spcBef>
            </a:pPr>
            <a:endParaRPr lang="zh-TW" altLang="en-US"/>
          </a:p>
        </p:txBody>
      </p:sp>
      <p:sp>
        <p:nvSpPr>
          <p:cNvPr id="959492" name="投影片編號版面配置區 3"/>
          <p:cNvSpPr txBox="1">
            <a:spLocks noGrp="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D92023D8-9561-4AEF-9D59-F2FFF8543B47}" type="slidenum">
              <a:rPr lang="zh-TW" altLang="en-US" sz="1200">
                <a:latin typeface="Calibri" panose="020F0502020204030204" pitchFamily="34" charset="0"/>
              </a:rPr>
              <a:pPr algn="r" eaLnBrk="1" hangingPunct="1"/>
              <a:t>31</a:t>
            </a:fld>
            <a:endParaRPr lang="en-US" altLang="zh-TW" sz="1200">
              <a:latin typeface="Calibri" panose="020F0502020204030204" pitchFamily="34" charset="0"/>
            </a:endParaRPr>
          </a:p>
        </p:txBody>
      </p:sp>
    </p:spTree>
    <p:extLst>
      <p:ext uri="{BB962C8B-B14F-4D97-AF65-F5344CB8AC3E}">
        <p14:creationId xmlns:p14="http://schemas.microsoft.com/office/powerpoint/2010/main" val="281019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3272105-A172-4BF8-BF85-5A3D897C3ACA}" type="slidenum">
              <a:rPr lang="zh-TW" altLang="en-US"/>
              <a:pPr/>
              <a:t>32</a:t>
            </a:fld>
            <a:endParaRPr lang="zh-TW" altLang="zh-TW"/>
          </a:p>
        </p:txBody>
      </p:sp>
      <p:sp>
        <p:nvSpPr>
          <p:cNvPr id="961538" name="投影片圖像版面配置區 1"/>
          <p:cNvSpPr>
            <a:spLocks noGrp="1" noRot="1" noChangeAspect="1" noTextEdit="1"/>
          </p:cNvSpPr>
          <p:nvPr>
            <p:ph type="sldImg"/>
          </p:nvPr>
        </p:nvSpPr>
        <p:spPr>
          <a:xfrm>
            <a:off x="3343275" y="531813"/>
            <a:ext cx="3549650" cy="2662237"/>
          </a:xfrm>
          <a:ln/>
        </p:spPr>
      </p:sp>
      <p:sp>
        <p:nvSpPr>
          <p:cNvPr id="961539" name="備忘稿版面配置區 2"/>
          <p:cNvSpPr>
            <a:spLocks noGrp="1"/>
          </p:cNvSpPr>
          <p:nvPr>
            <p:ph type="body" idx="1"/>
          </p:nvPr>
        </p:nvSpPr>
        <p:spPr>
          <a:xfrm>
            <a:off x="1023938" y="3371850"/>
            <a:ext cx="8186737" cy="3195638"/>
          </a:xfrm>
        </p:spPr>
        <p:txBody>
          <a:bodyPr lIns="91440" tIns="45720" rIns="91440" bIns="45720"/>
          <a:lstStyle/>
          <a:p>
            <a:pPr>
              <a:spcBef>
                <a:spcPct val="0"/>
              </a:spcBef>
            </a:pPr>
            <a:endParaRPr lang="zh-TW" altLang="en-US" dirty="0"/>
          </a:p>
        </p:txBody>
      </p:sp>
      <p:sp>
        <p:nvSpPr>
          <p:cNvPr id="961540" name="投影片編號版面配置區 3"/>
          <p:cNvSpPr txBox="1">
            <a:spLocks noGrp="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313B4923-B872-4DF2-ACCC-ACCC9CA3F65D}" type="slidenum">
              <a:rPr lang="zh-TW" altLang="en-US" sz="1200">
                <a:latin typeface="Calibri" panose="020F0502020204030204" pitchFamily="34" charset="0"/>
              </a:rPr>
              <a:pPr algn="r" eaLnBrk="1" hangingPunct="1"/>
              <a:t>32</a:t>
            </a:fld>
            <a:endParaRPr lang="en-US" altLang="zh-TW" sz="1200">
              <a:latin typeface="Calibri" panose="020F0502020204030204" pitchFamily="34" charset="0"/>
            </a:endParaRPr>
          </a:p>
        </p:txBody>
      </p:sp>
    </p:spTree>
    <p:extLst>
      <p:ext uri="{BB962C8B-B14F-4D97-AF65-F5344CB8AC3E}">
        <p14:creationId xmlns:p14="http://schemas.microsoft.com/office/powerpoint/2010/main" val="116863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sldNum="0"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dirty="0">
                <a:solidFill>
                  <a:schemeClr val="accent1"/>
                </a:solidFill>
                <a:latin typeface="Arial" panose="020B0604020202020204" pitchFamily="34" charset="0"/>
              </a:rPr>
              <a:t>CS4101 </a:t>
            </a:r>
            <a:r>
              <a:rPr lang="zh-TW" altLang="en-US" sz="3200" b="0" dirty="0">
                <a:solidFill>
                  <a:schemeClr val="accent1"/>
                </a:solidFill>
                <a:latin typeface="Arial" panose="020B0604020202020204" pitchFamily="34" charset="0"/>
              </a:rPr>
              <a:t>嵌入式系統概論</a:t>
            </a:r>
            <a:br>
              <a:rPr lang="zh-TW" altLang="en-US" dirty="0"/>
            </a:br>
            <a:br>
              <a:rPr lang="zh-TW" altLang="en-US" dirty="0"/>
            </a:br>
            <a:r>
              <a:rPr lang="en-US" altLang="zh-TW" dirty="0">
                <a:solidFill>
                  <a:srgbClr val="0000FF"/>
                </a:solidFill>
              </a:rPr>
              <a:t>Analog-to-Digital Converter</a:t>
            </a:r>
          </a:p>
        </p:txBody>
      </p:sp>
      <p:sp>
        <p:nvSpPr>
          <p:cNvPr id="510987"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
        <p:nvSpPr>
          <p:cNvPr id="510989" name="Text Box 13"/>
          <p:cNvSpPr txBox="1">
            <a:spLocks noChangeArrowheads="1"/>
          </p:cNvSpPr>
          <p:nvPr/>
        </p:nvSpPr>
        <p:spPr bwMode="auto">
          <a:xfrm>
            <a:off x="1477963" y="5300663"/>
            <a:ext cx="61896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TW" sz="1600"/>
              <a:t>Materials from </a:t>
            </a:r>
            <a:r>
              <a:rPr kumimoji="1" lang="en-US" altLang="zh-TW" sz="1600" i="1"/>
              <a:t>MSP430 Microcontroller Basics</a:t>
            </a:r>
            <a:r>
              <a:rPr kumimoji="1" lang="en-US" altLang="zh-TW" sz="1600"/>
              <a:t>, John H. Davies, Newnes, 2008</a:t>
            </a:r>
            <a:endParaRPr kumimoji="1" lang="zh-TW" altLang="en-US" sz="1600"/>
          </a:p>
        </p:txBody>
      </p:sp>
    </p:spTree>
    <p:extLst>
      <p:ext uri="{BB962C8B-B14F-4D97-AF65-F5344CB8AC3E}">
        <p14:creationId xmlns:p14="http://schemas.microsoft.com/office/powerpoint/2010/main" val="304280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12"/>
          <p:cNvSpPr>
            <a:spLocks noGrp="1" noChangeArrowheads="1"/>
          </p:cNvSpPr>
          <p:nvPr>
            <p:ph type="title"/>
          </p:nvPr>
        </p:nvSpPr>
        <p:spPr/>
        <p:txBody>
          <a:bodyPr/>
          <a:lstStyle/>
          <a:p>
            <a:r>
              <a:rPr lang="en-US" altLang="zh-TW"/>
              <a:t>Terminologies in Sampling</a:t>
            </a:r>
          </a:p>
        </p:txBody>
      </p:sp>
      <p:sp>
        <p:nvSpPr>
          <p:cNvPr id="901123" name="Rectangle 13"/>
          <p:cNvSpPr>
            <a:spLocks noGrp="1" noChangeArrowheads="1"/>
          </p:cNvSpPr>
          <p:nvPr>
            <p:ph type="body" idx="1"/>
          </p:nvPr>
        </p:nvSpPr>
        <p:spPr/>
        <p:txBody>
          <a:bodyPr/>
          <a:lstStyle/>
          <a:p>
            <a:pPr>
              <a:spcBef>
                <a:spcPts val="300"/>
              </a:spcBef>
            </a:pPr>
            <a:r>
              <a:rPr lang="en-US" altLang="zh-TW" dirty="0">
                <a:solidFill>
                  <a:srgbClr val="FF0000"/>
                </a:solidFill>
              </a:rPr>
              <a:t>Sampling rate</a:t>
            </a:r>
            <a:r>
              <a:rPr lang="en-US" altLang="zh-TW" dirty="0"/>
              <a:t>:</a:t>
            </a:r>
          </a:p>
          <a:p>
            <a:pPr lvl="1">
              <a:spcBef>
                <a:spcPts val="300"/>
              </a:spcBef>
            </a:pPr>
            <a:r>
              <a:rPr lang="en-US" altLang="zh-TW" dirty="0"/>
              <a:t>How often analog signal is measured (samples per second, Hz), e.g. 44,100 Hz?</a:t>
            </a:r>
          </a:p>
          <a:p>
            <a:pPr>
              <a:spcBef>
                <a:spcPts val="300"/>
              </a:spcBef>
            </a:pPr>
            <a:r>
              <a:rPr lang="en-US" altLang="zh-TW" dirty="0">
                <a:solidFill>
                  <a:srgbClr val="FF0000"/>
                </a:solidFill>
              </a:rPr>
              <a:t>Sampling resolution</a:t>
            </a:r>
            <a:r>
              <a:rPr lang="en-US" altLang="zh-TW" dirty="0"/>
              <a:t>:</a:t>
            </a:r>
          </a:p>
          <a:p>
            <a:pPr lvl="1">
              <a:spcBef>
                <a:spcPts val="300"/>
              </a:spcBef>
            </a:pPr>
            <a:r>
              <a:rPr lang="en-US" altLang="zh-TW" dirty="0"/>
              <a:t>Number of bits to represent each sample (“sample word length,” “bit depth”), e.g. 16 bit</a:t>
            </a:r>
            <a:endParaRPr lang="zh-TW" altLang="en-US" dirty="0"/>
          </a:p>
        </p:txBody>
      </p:sp>
      <p:sp>
        <p:nvSpPr>
          <p:cNvPr id="14" name="投影片編號版面配置區 5"/>
          <p:cNvSpPr>
            <a:spLocks noGrp="1"/>
          </p:cNvSpPr>
          <p:nvPr>
            <p:ph type="sldNum" sz="quarter" idx="11"/>
          </p:nvPr>
        </p:nvSpPr>
        <p:spPr>
          <a:xfrm>
            <a:off x="6731000" y="6229350"/>
            <a:ext cx="1905000" cy="457200"/>
          </a:xfrm>
        </p:spPr>
        <p:txBody>
          <a:bodyPr/>
          <a:lstStyle/>
          <a:p>
            <a:fld id="{89BF0688-0E78-4AB6-85FB-CD247BE04900}" type="slidenum">
              <a:rPr lang="zh-TW" altLang="en-US" smtClean="0"/>
              <a:pPr/>
              <a:t>9</a:t>
            </a:fld>
            <a:endParaRPr lang="zh-TW" altLang="zh-TW"/>
          </a:p>
        </p:txBody>
      </p:sp>
      <p:grpSp>
        <p:nvGrpSpPr>
          <p:cNvPr id="901124" name="Group 14"/>
          <p:cNvGrpSpPr>
            <a:grpSpLocks/>
          </p:cNvGrpSpPr>
          <p:nvPr/>
        </p:nvGrpSpPr>
        <p:grpSpPr bwMode="auto">
          <a:xfrm>
            <a:off x="3786660" y="3645024"/>
            <a:ext cx="2585929" cy="1126911"/>
            <a:chOff x="912" y="2784"/>
            <a:chExt cx="2636" cy="1202"/>
          </a:xfrm>
        </p:grpSpPr>
        <p:graphicFrame>
          <p:nvGraphicFramePr>
            <p:cNvPr id="901125" name="Object 15"/>
            <p:cNvGraphicFramePr>
              <a:graphicFrameLocks noChangeAspect="1"/>
            </p:cNvGraphicFramePr>
            <p:nvPr/>
          </p:nvGraphicFramePr>
          <p:xfrm>
            <a:off x="912" y="2784"/>
            <a:ext cx="1488" cy="1202"/>
          </p:xfrm>
          <a:graphic>
            <a:graphicData uri="http://schemas.openxmlformats.org/presentationml/2006/ole">
              <mc:AlternateContent xmlns:mc="http://schemas.openxmlformats.org/markup-compatibility/2006">
                <mc:Choice xmlns:v="urn:schemas-microsoft-com:vml" Requires="v">
                  <p:oleObj spid="_x0000_s1254" name="Bitmap Image" r:id="rId4" imgW="4038095" imgH="3962953" progId="Paint.Picture">
                    <p:embed/>
                  </p:oleObj>
                </mc:Choice>
                <mc:Fallback>
                  <p:oleObj name="Bitmap Image" r:id="rId4" imgW="4038095" imgH="3962953"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30769" r="50943" b="28847"/>
                        <a:stretch>
                          <a:fillRect/>
                        </a:stretch>
                      </p:blipFill>
                      <p:spPr bwMode="auto">
                        <a:xfrm>
                          <a:off x="912" y="2784"/>
                          <a:ext cx="1488" cy="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26" name="Text Box 16"/>
            <p:cNvSpPr txBox="1">
              <a:spLocks noChangeArrowheads="1"/>
            </p:cNvSpPr>
            <p:nvPr/>
          </p:nvSpPr>
          <p:spPr bwMode="auto">
            <a:xfrm>
              <a:off x="1719" y="2818"/>
              <a:ext cx="182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rPr>
                <a:t>Analog Input</a:t>
              </a:r>
            </a:p>
          </p:txBody>
        </p:sp>
      </p:grpSp>
      <p:graphicFrame>
        <p:nvGraphicFramePr>
          <p:cNvPr id="901127" name="Object 18"/>
          <p:cNvGraphicFramePr>
            <a:graphicFrameLocks noChangeAspect="1"/>
          </p:cNvGraphicFramePr>
          <p:nvPr>
            <p:extLst/>
          </p:nvPr>
        </p:nvGraphicFramePr>
        <p:xfrm>
          <a:off x="899592" y="5043612"/>
          <a:ext cx="2651646" cy="1130547"/>
        </p:xfrm>
        <a:graphic>
          <a:graphicData uri="http://schemas.openxmlformats.org/presentationml/2006/ole">
            <mc:AlternateContent xmlns:mc="http://schemas.openxmlformats.org/markup-compatibility/2006">
              <mc:Choice xmlns:v="urn:schemas-microsoft-com:vml" Requires="v">
                <p:oleObj spid="_x0000_s1255" name="Bitmap Image" r:id="rId6" imgW="4038095" imgH="3962953" progId="Paint.Picture">
                  <p:embed/>
                </p:oleObj>
              </mc:Choice>
              <mc:Fallback>
                <p:oleObj name="Bitmap Image" r:id="rId6" imgW="4038095" imgH="3962953"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9057" b="69231"/>
                      <a:stretch>
                        <a:fillRect/>
                      </a:stretch>
                    </p:blipFill>
                    <p:spPr bwMode="auto">
                      <a:xfrm>
                        <a:off x="899592" y="5043612"/>
                        <a:ext cx="2651646" cy="1130547"/>
                      </a:xfrm>
                      <a:prstGeom prst="rect">
                        <a:avLst/>
                      </a:prstGeom>
                      <a:noFill/>
                      <a:ln>
                        <a:noFill/>
                      </a:ln>
                      <a:effectLst/>
                    </p:spPr>
                  </p:pic>
                </p:oleObj>
              </mc:Fallback>
            </mc:AlternateContent>
          </a:graphicData>
        </a:graphic>
      </p:graphicFrame>
      <p:sp>
        <p:nvSpPr>
          <p:cNvPr id="901128" name="Text Box 19"/>
          <p:cNvSpPr txBox="1">
            <a:spLocks noChangeArrowheads="1"/>
          </p:cNvSpPr>
          <p:nvPr/>
        </p:nvSpPr>
        <p:spPr bwMode="auto">
          <a:xfrm>
            <a:off x="930951" y="4653136"/>
            <a:ext cx="23900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rPr>
              <a:t>4 samples/cycle</a:t>
            </a:r>
          </a:p>
        </p:txBody>
      </p:sp>
      <p:graphicFrame>
        <p:nvGraphicFramePr>
          <p:cNvPr id="901129" name="Object 20"/>
          <p:cNvGraphicFramePr>
            <a:graphicFrameLocks noChangeAspect="1"/>
          </p:cNvGraphicFramePr>
          <p:nvPr>
            <p:extLst/>
          </p:nvPr>
        </p:nvGraphicFramePr>
        <p:xfrm>
          <a:off x="3345982" y="4813425"/>
          <a:ext cx="2750018" cy="1343442"/>
        </p:xfrm>
        <a:graphic>
          <a:graphicData uri="http://schemas.openxmlformats.org/presentationml/2006/ole">
            <mc:AlternateContent xmlns:mc="http://schemas.openxmlformats.org/markup-compatibility/2006">
              <mc:Choice xmlns:v="urn:schemas-microsoft-com:vml" Requires="v">
                <p:oleObj spid="_x0000_s1256" name="Bitmap Image" r:id="rId7" imgW="4038095" imgH="3962953" progId="Paint.Picture">
                  <p:embed/>
                </p:oleObj>
              </mc:Choice>
              <mc:Fallback>
                <p:oleObj name="Bitmap Image" r:id="rId7" imgW="4038095" imgH="3962953"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7169" t="30769" b="32692"/>
                      <a:stretch>
                        <a:fillRect/>
                      </a:stretch>
                    </p:blipFill>
                    <p:spPr bwMode="auto">
                      <a:xfrm>
                        <a:off x="3345982" y="4813425"/>
                        <a:ext cx="2750018" cy="1343442"/>
                      </a:xfrm>
                      <a:prstGeom prst="rect">
                        <a:avLst/>
                      </a:prstGeom>
                      <a:noFill/>
                      <a:ln>
                        <a:noFill/>
                      </a:ln>
                      <a:effectLst/>
                    </p:spPr>
                  </p:pic>
                </p:oleObj>
              </mc:Fallback>
            </mc:AlternateContent>
          </a:graphicData>
        </a:graphic>
      </p:graphicFrame>
      <p:sp>
        <p:nvSpPr>
          <p:cNvPr id="901130" name="Text Box 21"/>
          <p:cNvSpPr txBox="1">
            <a:spLocks noChangeArrowheads="1"/>
          </p:cNvSpPr>
          <p:nvPr/>
        </p:nvSpPr>
        <p:spPr bwMode="auto">
          <a:xfrm>
            <a:off x="3475713" y="4681711"/>
            <a:ext cx="23900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rPr>
              <a:t>8 samples/cycle</a:t>
            </a:r>
          </a:p>
        </p:txBody>
      </p:sp>
      <p:graphicFrame>
        <p:nvGraphicFramePr>
          <p:cNvPr id="901131" name="Object 22"/>
          <p:cNvGraphicFramePr>
            <a:graphicFrameLocks noChangeAspect="1"/>
          </p:cNvGraphicFramePr>
          <p:nvPr>
            <p:extLst/>
          </p:nvPr>
        </p:nvGraphicFramePr>
        <p:xfrm>
          <a:off x="5936663" y="4967413"/>
          <a:ext cx="2748550" cy="1201022"/>
        </p:xfrm>
        <a:graphic>
          <a:graphicData uri="http://schemas.openxmlformats.org/presentationml/2006/ole">
            <mc:AlternateContent xmlns:mc="http://schemas.openxmlformats.org/markup-compatibility/2006">
              <mc:Choice xmlns:v="urn:schemas-microsoft-com:vml" Requires="v">
                <p:oleObj spid="_x0000_s1257" name="Bitmap Image" r:id="rId8" imgW="4038095" imgH="3962953" progId="Paint.Picture">
                  <p:embed/>
                </p:oleObj>
              </mc:Choice>
              <mc:Fallback>
                <p:oleObj name="Bitmap Image" r:id="rId8" imgW="4038095" imgH="3962953" progId="Paint.Picture">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7169" t="67308"/>
                      <a:stretch>
                        <a:fillRect/>
                      </a:stretch>
                    </p:blipFill>
                    <p:spPr bwMode="auto">
                      <a:xfrm>
                        <a:off x="5936663" y="4967413"/>
                        <a:ext cx="2748550" cy="1201022"/>
                      </a:xfrm>
                      <a:prstGeom prst="rect">
                        <a:avLst/>
                      </a:prstGeom>
                      <a:noFill/>
                      <a:ln>
                        <a:noFill/>
                      </a:ln>
                      <a:effectLst/>
                    </p:spPr>
                  </p:pic>
                </p:oleObj>
              </mc:Fallback>
            </mc:AlternateContent>
          </a:graphicData>
        </a:graphic>
      </p:graphicFrame>
      <p:sp>
        <p:nvSpPr>
          <p:cNvPr id="901132" name="Text Box 23"/>
          <p:cNvSpPr txBox="1">
            <a:spLocks noChangeArrowheads="1"/>
          </p:cNvSpPr>
          <p:nvPr/>
        </p:nvSpPr>
        <p:spPr bwMode="auto">
          <a:xfrm>
            <a:off x="6124715" y="4653136"/>
            <a:ext cx="2560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rPr>
              <a:t>16 samples/cycle</a:t>
            </a:r>
          </a:p>
        </p:txBody>
      </p:sp>
    </p:spTree>
    <p:extLst>
      <p:ext uri="{BB962C8B-B14F-4D97-AF65-F5344CB8AC3E}">
        <p14:creationId xmlns:p14="http://schemas.microsoft.com/office/powerpoint/2010/main" val="191432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4"/>
          <p:cNvSpPr>
            <a:spLocks noGrp="1" noChangeArrowheads="1"/>
          </p:cNvSpPr>
          <p:nvPr>
            <p:ph type="title"/>
          </p:nvPr>
        </p:nvSpPr>
        <p:spPr/>
        <p:txBody>
          <a:bodyPr/>
          <a:lstStyle/>
          <a:p>
            <a:r>
              <a:rPr lang="en-US" altLang="zh-TW"/>
              <a:t>Encoding of Discrete Signals</a:t>
            </a:r>
          </a:p>
        </p:txBody>
      </p:sp>
      <p:sp>
        <p:nvSpPr>
          <p:cNvPr id="903171" name="Rectangle 5"/>
          <p:cNvSpPr>
            <a:spLocks noGrp="1" noChangeArrowheads="1"/>
          </p:cNvSpPr>
          <p:nvPr>
            <p:ph type="body" idx="1"/>
          </p:nvPr>
        </p:nvSpPr>
        <p:spPr/>
        <p:txBody>
          <a:bodyPr/>
          <a:lstStyle/>
          <a:p>
            <a:pPr>
              <a:spcBef>
                <a:spcPts val="300"/>
              </a:spcBef>
            </a:pPr>
            <a:r>
              <a:rPr lang="en-US" altLang="zh-TW" dirty="0"/>
              <a:t>If we use N bits to encode the magnitude of one of the discrete-time samples, we can capture 2</a:t>
            </a:r>
            <a:r>
              <a:rPr lang="en-US" altLang="zh-TW" baseline="30000" dirty="0"/>
              <a:t>N</a:t>
            </a:r>
            <a:r>
              <a:rPr lang="en-US" altLang="zh-TW" dirty="0"/>
              <a:t> possible values</a:t>
            </a:r>
          </a:p>
        </p:txBody>
      </p:sp>
      <p:sp>
        <p:nvSpPr>
          <p:cNvPr id="6" name="投影片編號版面配置區 5"/>
          <p:cNvSpPr>
            <a:spLocks noGrp="1"/>
          </p:cNvSpPr>
          <p:nvPr>
            <p:ph type="sldNum" sz="quarter" idx="11"/>
          </p:nvPr>
        </p:nvSpPr>
        <p:spPr>
          <a:xfrm>
            <a:off x="6731000" y="6229350"/>
            <a:ext cx="1905000" cy="457200"/>
          </a:xfrm>
        </p:spPr>
        <p:txBody>
          <a:bodyPr/>
          <a:lstStyle/>
          <a:p>
            <a:fld id="{628E0058-8192-48C3-BB5F-8DFFF06967D4}" type="slidenum">
              <a:rPr lang="zh-TW" altLang="en-US" smtClean="0"/>
              <a:pPr/>
              <a:t>10</a:t>
            </a:fld>
            <a:endParaRPr lang="zh-TW" altLang="zh-TW"/>
          </a:p>
        </p:txBody>
      </p:sp>
      <p:pic>
        <p:nvPicPr>
          <p:cNvPr id="903172"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2204864"/>
            <a:ext cx="7450137"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26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ltLang="zh-TW"/>
              <a:t>Sampling Rate and Encoding Bits</a:t>
            </a:r>
          </a:p>
        </p:txBody>
      </p:sp>
      <p:sp>
        <p:nvSpPr>
          <p:cNvPr id="8" name="投影片編號版面配置區 4"/>
          <p:cNvSpPr>
            <a:spLocks noGrp="1"/>
          </p:cNvSpPr>
          <p:nvPr>
            <p:ph type="sldNum" sz="quarter" idx="11"/>
          </p:nvPr>
        </p:nvSpPr>
        <p:spPr>
          <a:xfrm>
            <a:off x="6731000" y="6229350"/>
            <a:ext cx="1905000" cy="457200"/>
          </a:xfrm>
        </p:spPr>
        <p:txBody>
          <a:bodyPr/>
          <a:lstStyle/>
          <a:p>
            <a:fld id="{8F586953-7EA5-4766-ADC1-65C972372F52}" type="slidenum">
              <a:rPr lang="zh-TW" altLang="en-US" smtClean="0"/>
              <a:pPr/>
              <a:t>11</a:t>
            </a:fld>
            <a:endParaRPr lang="zh-TW" altLang="zh-TW"/>
          </a:p>
        </p:txBody>
      </p:sp>
      <p:pic>
        <p:nvPicPr>
          <p:cNvPr id="9041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21606"/>
            <a:ext cx="5192712"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41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55" y="3556794"/>
            <a:ext cx="5216525"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4197" name="文字方塊 5"/>
          <p:cNvSpPr txBox="1">
            <a:spLocks noChangeArrowheads="1"/>
          </p:cNvSpPr>
          <p:nvPr/>
        </p:nvSpPr>
        <p:spPr bwMode="auto">
          <a:xfrm>
            <a:off x="6109668" y="1912133"/>
            <a:ext cx="28328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sz="2800" dirty="0">
                <a:latin typeface="+mn-lt"/>
                <a:ea typeface="標楷體" panose="03000509000000000000" pitchFamily="65" charset="-120"/>
              </a:rPr>
              <a:t>1-bit</a:t>
            </a:r>
          </a:p>
          <a:p>
            <a:pPr algn="ctr"/>
            <a:r>
              <a:rPr lang="en-US" altLang="zh-TW" sz="2800" dirty="0">
                <a:latin typeface="+mn-lt"/>
                <a:ea typeface="標楷體" panose="03000509000000000000" pitchFamily="65" charset="-120"/>
              </a:rPr>
              <a:t>Low sampling rate</a:t>
            </a:r>
            <a:endParaRPr lang="zh-TW" altLang="en-US" sz="2800" dirty="0">
              <a:latin typeface="+mn-lt"/>
              <a:ea typeface="標楷體" panose="03000509000000000000" pitchFamily="65" charset="-120"/>
            </a:endParaRPr>
          </a:p>
        </p:txBody>
      </p:sp>
      <p:sp>
        <p:nvSpPr>
          <p:cNvPr id="904198" name="文字方塊 6"/>
          <p:cNvSpPr txBox="1">
            <a:spLocks noChangeArrowheads="1"/>
          </p:cNvSpPr>
          <p:nvPr/>
        </p:nvSpPr>
        <p:spPr bwMode="auto">
          <a:xfrm>
            <a:off x="6075299" y="4167971"/>
            <a:ext cx="29016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a:r>
              <a:rPr lang="en-US" altLang="zh-TW" sz="2800" dirty="0">
                <a:latin typeface="+mn-lt"/>
                <a:ea typeface="標楷體" panose="03000509000000000000" pitchFamily="65" charset="-120"/>
              </a:rPr>
              <a:t>3-bit</a:t>
            </a:r>
          </a:p>
          <a:p>
            <a:pPr algn="ctr"/>
            <a:r>
              <a:rPr lang="en-US" altLang="zh-TW" sz="2800" dirty="0">
                <a:latin typeface="+mn-lt"/>
                <a:ea typeface="標楷體" panose="03000509000000000000" pitchFamily="65" charset="-120"/>
              </a:rPr>
              <a:t>High sampling rate</a:t>
            </a:r>
            <a:endParaRPr lang="zh-TW" altLang="en-US" sz="2800" dirty="0">
              <a:latin typeface="+mn-lt"/>
              <a:ea typeface="標楷體" panose="03000509000000000000" pitchFamily="65" charset="-120"/>
            </a:endParaRPr>
          </a:p>
        </p:txBody>
      </p:sp>
    </p:spTree>
    <p:extLst>
      <p:ext uri="{BB962C8B-B14F-4D97-AF65-F5344CB8AC3E}">
        <p14:creationId xmlns:p14="http://schemas.microsoft.com/office/powerpoint/2010/main" val="364566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altLang="zh-TW"/>
              <a:t>Outline</a:t>
            </a:r>
          </a:p>
        </p:txBody>
      </p:sp>
      <p:sp>
        <p:nvSpPr>
          <p:cNvPr id="986115" name="Rectangle 3"/>
          <p:cNvSpPr>
            <a:spLocks noGrp="1" noChangeArrowheads="1"/>
          </p:cNvSpPr>
          <p:nvPr>
            <p:ph type="body" idx="1"/>
          </p:nvPr>
        </p:nvSpPr>
        <p:spPr/>
        <p:txBody>
          <a:bodyPr/>
          <a:lstStyle/>
          <a:p>
            <a:r>
              <a:rPr lang="en-US" altLang="zh-TW" dirty="0"/>
              <a:t>Introduction to analog-to-digital conversion</a:t>
            </a:r>
          </a:p>
          <a:p>
            <a:r>
              <a:rPr lang="en-US" altLang="zh-TW" dirty="0">
                <a:solidFill>
                  <a:srgbClr val="FF0000"/>
                </a:solidFill>
              </a:rPr>
              <a:t>ADC of MSP430</a:t>
            </a:r>
          </a:p>
          <a:p>
            <a:r>
              <a:rPr lang="en-US" altLang="zh-TW" dirty="0"/>
              <a:t>Sample code of using ADC10 in MSP430</a:t>
            </a:r>
          </a:p>
        </p:txBody>
      </p:sp>
      <p:sp>
        <p:nvSpPr>
          <p:cNvPr id="5" name="投影片編號版面配置區 5"/>
          <p:cNvSpPr>
            <a:spLocks noGrp="1"/>
          </p:cNvSpPr>
          <p:nvPr>
            <p:ph type="sldNum" sz="quarter" idx="11"/>
          </p:nvPr>
        </p:nvSpPr>
        <p:spPr>
          <a:xfrm>
            <a:off x="6731000" y="6229350"/>
            <a:ext cx="1905000" cy="457200"/>
          </a:xfrm>
        </p:spPr>
        <p:txBody>
          <a:bodyPr/>
          <a:lstStyle/>
          <a:p>
            <a:fld id="{D4E4EA71-319E-417C-91C2-BD9689679C3F}" type="slidenum">
              <a:rPr lang="zh-TW" altLang="en-US" smtClean="0"/>
              <a:pPr/>
              <a:t>12</a:t>
            </a:fld>
            <a:endParaRPr lang="zh-TW" altLang="zh-TW"/>
          </a:p>
        </p:txBody>
      </p:sp>
    </p:spTree>
    <p:extLst>
      <p:ext uri="{BB962C8B-B14F-4D97-AF65-F5344CB8AC3E}">
        <p14:creationId xmlns:p14="http://schemas.microsoft.com/office/powerpoint/2010/main" val="425351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群組 19"/>
          <p:cNvGrpSpPr/>
          <p:nvPr/>
        </p:nvGrpSpPr>
        <p:grpSpPr>
          <a:xfrm>
            <a:off x="-2370713" y="4121154"/>
            <a:ext cx="8020873" cy="1939539"/>
            <a:chOff x="179512" y="3933056"/>
            <a:chExt cx="8828534" cy="2164959"/>
          </a:xfrm>
        </p:grpSpPr>
        <p:pic>
          <p:nvPicPr>
            <p:cNvPr id="22" name="圖片 21"/>
            <p:cNvPicPr>
              <a:picLocks noChangeAspect="1"/>
            </p:cNvPicPr>
            <p:nvPr/>
          </p:nvPicPr>
          <p:blipFill>
            <a:blip r:embed="rId2"/>
            <a:stretch>
              <a:fillRect/>
            </a:stretch>
          </p:blipFill>
          <p:spPr>
            <a:xfrm>
              <a:off x="179512" y="3933056"/>
              <a:ext cx="8828534" cy="2164959"/>
            </a:xfrm>
            <a:prstGeom prst="rect">
              <a:avLst/>
            </a:prstGeom>
          </p:spPr>
        </p:pic>
        <p:sp>
          <p:nvSpPr>
            <p:cNvPr id="23" name="橢圓 22"/>
            <p:cNvSpPr/>
            <p:nvPr/>
          </p:nvSpPr>
          <p:spPr bwMode="auto">
            <a:xfrm>
              <a:off x="3203848" y="4149331"/>
              <a:ext cx="647874" cy="1295893"/>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grpSp>
      <p:pic>
        <p:nvPicPr>
          <p:cNvPr id="21" name="Picture 2" descr="http://www.ti.com/ds_dgm/images/fbd_slas735j.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999426" name="Rectangle 2"/>
          <p:cNvSpPr>
            <a:spLocks noGrp="1" noChangeArrowheads="1"/>
          </p:cNvSpPr>
          <p:nvPr>
            <p:ph type="title"/>
          </p:nvPr>
        </p:nvSpPr>
        <p:spPr/>
        <p:txBody>
          <a:bodyPr/>
          <a:lstStyle/>
          <a:p>
            <a:r>
              <a:rPr lang="en-US" altLang="zh-TW"/>
              <a:t>Requirements of MSP430 for ADC</a:t>
            </a:r>
          </a:p>
        </p:txBody>
      </p:sp>
      <p:sp>
        <p:nvSpPr>
          <p:cNvPr id="999427" name="Rectangle 3"/>
          <p:cNvSpPr>
            <a:spLocks noGrp="1" noChangeArrowheads="1"/>
          </p:cNvSpPr>
          <p:nvPr>
            <p:ph type="body" idx="1"/>
          </p:nvPr>
        </p:nvSpPr>
        <p:spPr/>
        <p:txBody>
          <a:bodyPr/>
          <a:lstStyle/>
          <a:p>
            <a:r>
              <a:rPr lang="en-US" altLang="zh-TW" dirty="0"/>
              <a:t>Provide continuous sampling of multiple analog inputs (</a:t>
            </a:r>
            <a:r>
              <a:rPr lang="en-US" altLang="zh-TW" i="1" dirty="0"/>
              <a:t>channels</a:t>
            </a:r>
            <a:r>
              <a:rPr lang="en-US" altLang="zh-TW" dirty="0"/>
              <a:t>) and store sampled data</a:t>
            </a:r>
          </a:p>
        </p:txBody>
      </p:sp>
      <p:sp>
        <p:nvSpPr>
          <p:cNvPr id="18" name="投影片編號版面配置區 5"/>
          <p:cNvSpPr>
            <a:spLocks noGrp="1"/>
          </p:cNvSpPr>
          <p:nvPr>
            <p:ph type="sldNum" sz="quarter" idx="11"/>
          </p:nvPr>
        </p:nvSpPr>
        <p:spPr>
          <a:xfrm>
            <a:off x="6731000" y="6229350"/>
            <a:ext cx="1905000" cy="457200"/>
          </a:xfrm>
        </p:spPr>
        <p:txBody>
          <a:bodyPr/>
          <a:lstStyle/>
          <a:p>
            <a:fld id="{DBDB50B9-CB2D-4DFA-A7D1-5B0B9C2FECCA}" type="slidenum">
              <a:rPr lang="zh-TW" altLang="en-US" smtClean="0"/>
              <a:pPr/>
              <a:t>13</a:t>
            </a:fld>
            <a:endParaRPr lang="zh-TW" altLang="zh-TW"/>
          </a:p>
        </p:txBody>
      </p:sp>
      <p:sp>
        <p:nvSpPr>
          <p:cNvPr id="999430" name="Rectangle 6"/>
          <p:cNvSpPr>
            <a:spLocks noChangeArrowheads="1"/>
          </p:cNvSpPr>
          <p:nvPr/>
        </p:nvSpPr>
        <p:spPr bwMode="auto">
          <a:xfrm>
            <a:off x="5652294" y="2708300"/>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9431" name="Line 7"/>
          <p:cNvSpPr>
            <a:spLocks noChangeShapeType="1"/>
          </p:cNvSpPr>
          <p:nvPr/>
        </p:nvSpPr>
        <p:spPr bwMode="auto">
          <a:xfrm>
            <a:off x="5364088" y="1484784"/>
            <a:ext cx="244951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9432" name="Line 8"/>
          <p:cNvSpPr>
            <a:spLocks noChangeShapeType="1"/>
          </p:cNvSpPr>
          <p:nvPr/>
        </p:nvSpPr>
        <p:spPr bwMode="auto">
          <a:xfrm>
            <a:off x="848097" y="1916832"/>
            <a:ext cx="2448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999436" name="Group 12"/>
          <p:cNvGrpSpPr>
            <a:grpSpLocks/>
          </p:cNvGrpSpPr>
          <p:nvPr/>
        </p:nvGrpSpPr>
        <p:grpSpPr bwMode="auto">
          <a:xfrm>
            <a:off x="5723731" y="1987575"/>
            <a:ext cx="865188" cy="720725"/>
            <a:chOff x="3560" y="1570"/>
            <a:chExt cx="545" cy="454"/>
          </a:xfrm>
        </p:grpSpPr>
        <p:sp>
          <p:nvSpPr>
            <p:cNvPr id="999433"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9434"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9435"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999441" name="Group 17"/>
          <p:cNvGrpSpPr>
            <a:grpSpLocks/>
          </p:cNvGrpSpPr>
          <p:nvPr/>
        </p:nvGrpSpPr>
        <p:grpSpPr bwMode="auto">
          <a:xfrm>
            <a:off x="6011069" y="1987575"/>
            <a:ext cx="865187" cy="720725"/>
            <a:chOff x="3741" y="1570"/>
            <a:chExt cx="545" cy="454"/>
          </a:xfrm>
        </p:grpSpPr>
        <p:sp>
          <p:nvSpPr>
            <p:cNvPr id="999438" name="Line 14"/>
            <p:cNvSpPr>
              <a:spLocks noChangeShapeType="1"/>
            </p:cNvSpPr>
            <p:nvPr/>
          </p:nvSpPr>
          <p:spPr bwMode="auto">
            <a:xfrm>
              <a:off x="4286" y="1570"/>
              <a:ext cx="0" cy="31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9439" name="Line 15"/>
            <p:cNvSpPr>
              <a:spLocks noChangeShapeType="1"/>
            </p:cNvSpPr>
            <p:nvPr/>
          </p:nvSpPr>
          <p:spPr bwMode="auto">
            <a:xfrm flipH="1">
              <a:off x="3741" y="1888"/>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9440" name="Line 16"/>
            <p:cNvSpPr>
              <a:spLocks noChangeShapeType="1"/>
            </p:cNvSpPr>
            <p:nvPr/>
          </p:nvSpPr>
          <p:spPr bwMode="auto">
            <a:xfrm>
              <a:off x="3741" y="1888"/>
              <a:ext cx="1" cy="13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999442" name="Text Box 18"/>
          <p:cNvSpPr txBox="1">
            <a:spLocks noChangeArrowheads="1"/>
          </p:cNvSpPr>
          <p:nvPr/>
        </p:nvSpPr>
        <p:spPr bwMode="auto">
          <a:xfrm>
            <a:off x="251521" y="2636912"/>
            <a:ext cx="25202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latin typeface="+mn-lt"/>
              </a:rPr>
              <a:t>Input pins can take analog signals</a:t>
            </a:r>
          </a:p>
        </p:txBody>
      </p:sp>
      <p:sp>
        <p:nvSpPr>
          <p:cNvPr id="2" name="矩形 1"/>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sp>
        <p:nvSpPr>
          <p:cNvPr id="19" name="Freeform 9"/>
          <p:cNvSpPr>
            <a:spLocks/>
          </p:cNvSpPr>
          <p:nvPr/>
        </p:nvSpPr>
        <p:spPr bwMode="auto">
          <a:xfrm>
            <a:off x="6984196" y="1662083"/>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2750629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9431"/>
                                        </p:tgtEl>
                                        <p:attrNameLst>
                                          <p:attrName>style.visibility</p:attrName>
                                        </p:attrNameLst>
                                      </p:cBhvr>
                                      <p:to>
                                        <p:strVal val="visible"/>
                                      </p:to>
                                    </p:set>
                                    <p:animEffect transition="in" filter="wipe(left)">
                                      <p:cBhvr>
                                        <p:cTn id="7" dur="500"/>
                                        <p:tgtEl>
                                          <p:spTgt spid="99943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99432"/>
                                        </p:tgtEl>
                                        <p:attrNameLst>
                                          <p:attrName>style.visibility</p:attrName>
                                        </p:attrNameLst>
                                      </p:cBhvr>
                                      <p:to>
                                        <p:strVal val="visible"/>
                                      </p:to>
                                    </p:set>
                                    <p:animEffect transition="in" filter="wipe(left)">
                                      <p:cBhvr>
                                        <p:cTn id="11" dur="500"/>
                                        <p:tgtEl>
                                          <p:spTgt spid="999432"/>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9944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999436"/>
                                        </p:tgtEl>
                                        <p:attrNameLst>
                                          <p:attrName>style.visibility</p:attrName>
                                        </p:attrNameLst>
                                      </p:cBhvr>
                                      <p:to>
                                        <p:strVal val="visible"/>
                                      </p:to>
                                    </p:set>
                                    <p:animEffect transition="in" filter="wipe(up)">
                                      <p:cBhvr>
                                        <p:cTn id="27" dur="500"/>
                                        <p:tgtEl>
                                          <p:spTgt spid="999436"/>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999441"/>
                                        </p:tgtEl>
                                        <p:attrNameLst>
                                          <p:attrName>style.visibility</p:attrName>
                                        </p:attrNameLst>
                                      </p:cBhvr>
                                      <p:to>
                                        <p:strVal val="visible"/>
                                      </p:to>
                                    </p:set>
                                    <p:animEffect transition="in" filter="wipe(up)">
                                      <p:cBhvr>
                                        <p:cTn id="31" dur="500"/>
                                        <p:tgtEl>
                                          <p:spTgt spid="999441"/>
                                        </p:tgtEl>
                                      </p:cBhvr>
                                    </p:animEffect>
                                  </p:childTnLst>
                                </p:cTn>
                              </p:par>
                            </p:childTnLst>
                          </p:cTn>
                        </p:par>
                        <p:par>
                          <p:cTn id="32" fill="hold" nodeType="withGroup">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1" grpId="0" animBg="1"/>
      <p:bldP spid="999432" grpId="0" animBg="1"/>
      <p:bldP spid="999442" grpId="0"/>
      <p:bldP spid="2"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1000450" name="Rectangle 2"/>
          <p:cNvSpPr>
            <a:spLocks noGrp="1" noChangeArrowheads="1"/>
          </p:cNvSpPr>
          <p:nvPr>
            <p:ph type="title"/>
          </p:nvPr>
        </p:nvSpPr>
        <p:spPr/>
        <p:txBody>
          <a:bodyPr/>
          <a:lstStyle/>
          <a:p>
            <a:r>
              <a:rPr lang="en-US" altLang="zh-TW"/>
              <a:t>Requirements of MSP430 for ADC</a:t>
            </a:r>
          </a:p>
        </p:txBody>
      </p:sp>
      <p:sp>
        <p:nvSpPr>
          <p:cNvPr id="1000451" name="Rectangle 3"/>
          <p:cNvSpPr>
            <a:spLocks noGrp="1" noChangeArrowheads="1"/>
          </p:cNvSpPr>
          <p:nvPr>
            <p:ph type="body" idx="1"/>
          </p:nvPr>
        </p:nvSpPr>
        <p:spPr/>
        <p:txBody>
          <a:bodyPr/>
          <a:lstStyle/>
          <a:p>
            <a:r>
              <a:rPr lang="en-US" altLang="zh-TW" dirty="0"/>
              <a:t>Provide continuous sampling of multiple analog inputs and store sampled data</a:t>
            </a:r>
          </a:p>
        </p:txBody>
      </p:sp>
      <p:sp>
        <p:nvSpPr>
          <p:cNvPr id="28" name="投影片編號版面配置區 5"/>
          <p:cNvSpPr>
            <a:spLocks noGrp="1"/>
          </p:cNvSpPr>
          <p:nvPr>
            <p:ph type="sldNum" sz="quarter" idx="11"/>
          </p:nvPr>
        </p:nvSpPr>
        <p:spPr>
          <a:xfrm>
            <a:off x="6731000" y="6229350"/>
            <a:ext cx="1905000" cy="457200"/>
          </a:xfrm>
        </p:spPr>
        <p:txBody>
          <a:bodyPr/>
          <a:lstStyle/>
          <a:p>
            <a:fld id="{7F99DBD7-D926-41BD-8A9C-0814C66DEB4A}" type="slidenum">
              <a:rPr lang="zh-TW" altLang="en-US" smtClean="0"/>
              <a:pPr/>
              <a:t>14</a:t>
            </a:fld>
            <a:endParaRPr lang="zh-TW" altLang="zh-TW"/>
          </a:p>
        </p:txBody>
      </p:sp>
      <p:sp>
        <p:nvSpPr>
          <p:cNvPr id="1000453" name="Rectangle 5"/>
          <p:cNvSpPr>
            <a:spLocks noChangeArrowheads="1"/>
          </p:cNvSpPr>
          <p:nvPr/>
        </p:nvSpPr>
        <p:spPr bwMode="auto">
          <a:xfrm>
            <a:off x="5652344" y="2708498"/>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0454" name="Line 6"/>
          <p:cNvSpPr>
            <a:spLocks noChangeShapeType="1"/>
          </p:cNvSpPr>
          <p:nvPr/>
        </p:nvSpPr>
        <p:spPr bwMode="auto">
          <a:xfrm>
            <a:off x="1907704" y="1484784"/>
            <a:ext cx="32400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0465" name="Rectangle 17"/>
          <p:cNvSpPr>
            <a:spLocks noChangeArrowheads="1"/>
          </p:cNvSpPr>
          <p:nvPr/>
        </p:nvSpPr>
        <p:spPr bwMode="auto">
          <a:xfrm>
            <a:off x="6300044" y="4653186"/>
            <a:ext cx="576262" cy="1008062"/>
          </a:xfrm>
          <a:prstGeom prst="rect">
            <a:avLst/>
          </a:prstGeom>
          <a:noFill/>
          <a:ln w="38100">
            <a:solidFill>
              <a:srgbClr val="FF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0466" name="AutoShape 18"/>
          <p:cNvCxnSpPr>
            <a:cxnSpLocks noChangeShapeType="1"/>
            <a:stCxn id="1000465" idx="0"/>
          </p:cNvCxnSpPr>
          <p:nvPr/>
        </p:nvCxnSpPr>
        <p:spPr bwMode="auto">
          <a:xfrm rot="16200000" flipV="1">
            <a:off x="4931991" y="2997001"/>
            <a:ext cx="360090" cy="2952279"/>
          </a:xfrm>
          <a:prstGeom prst="bentConnector2">
            <a:avLst/>
          </a:prstGeom>
          <a:noFill/>
          <a:ln w="28575">
            <a:solidFill>
              <a:srgbClr val="FF33CC"/>
            </a:solidFill>
            <a:prstDash val="sys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grpSp>
        <p:nvGrpSpPr>
          <p:cNvPr id="30" name="Group 12"/>
          <p:cNvGrpSpPr>
            <a:grpSpLocks/>
          </p:cNvGrpSpPr>
          <p:nvPr/>
        </p:nvGrpSpPr>
        <p:grpSpPr bwMode="auto">
          <a:xfrm>
            <a:off x="5723731" y="1987575"/>
            <a:ext cx="865188" cy="720725"/>
            <a:chOff x="3560" y="1570"/>
            <a:chExt cx="545" cy="454"/>
          </a:xfrm>
        </p:grpSpPr>
        <p:sp>
          <p:nvSpPr>
            <p:cNvPr id="31"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5" name="Freeform 9"/>
          <p:cNvSpPr>
            <a:spLocks/>
          </p:cNvSpPr>
          <p:nvPr/>
        </p:nvSpPr>
        <p:spPr bwMode="auto">
          <a:xfrm>
            <a:off x="6443030" y="1590325"/>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Text Box 16"/>
          <p:cNvSpPr txBox="1">
            <a:spLocks noChangeArrowheads="1"/>
          </p:cNvSpPr>
          <p:nvPr/>
        </p:nvSpPr>
        <p:spPr bwMode="auto">
          <a:xfrm>
            <a:off x="179511" y="1988840"/>
            <a:ext cx="273484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Option 1:</a:t>
            </a:r>
          </a:p>
          <a:p>
            <a:r>
              <a:rPr lang="en-US" altLang="zh-TW" dirty="0">
                <a:latin typeface="+mn-lt"/>
              </a:rPr>
              <a:t>Your code is interrupted by a timer to trigger ADC to read and convert a sample. Your code is interrupted again when ADC converts one.</a:t>
            </a:r>
          </a:p>
          <a:p>
            <a:pPr marL="342900" indent="-342900">
              <a:buFont typeface="Arial" panose="020B0604020202020204" pitchFamily="34" charset="0"/>
              <a:buChar char="•"/>
            </a:pPr>
            <a:r>
              <a:rPr lang="en-US" altLang="zh-TW" dirty="0">
                <a:latin typeface="+mn-lt"/>
              </a:rPr>
              <a:t>2 interrupts: Timer, ADC</a:t>
            </a:r>
          </a:p>
        </p:txBody>
      </p:sp>
      <p:cxnSp>
        <p:nvCxnSpPr>
          <p:cNvPr id="37" name="AutoShape 9"/>
          <p:cNvCxnSpPr>
            <a:cxnSpLocks noChangeShapeType="1"/>
          </p:cNvCxnSpPr>
          <p:nvPr/>
        </p:nvCxnSpPr>
        <p:spPr bwMode="auto">
          <a:xfrm flipV="1">
            <a:off x="3636160" y="3717032"/>
            <a:ext cx="2376000" cy="468000"/>
          </a:xfrm>
          <a:prstGeom prst="bentConnector2">
            <a:avLst/>
          </a:prstGeom>
          <a:noFill/>
          <a:ln w="28575">
            <a:solidFill>
              <a:srgbClr val="0000FF"/>
            </a:solidFill>
            <a:prstDash val="sys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11"/>
          <p:cNvCxnSpPr>
            <a:cxnSpLocks noChangeShapeType="1"/>
          </p:cNvCxnSpPr>
          <p:nvPr/>
        </p:nvCxnSpPr>
        <p:spPr bwMode="auto">
          <a:xfrm flipV="1">
            <a:off x="3636762" y="3717628"/>
            <a:ext cx="2232000" cy="324000"/>
          </a:xfrm>
          <a:prstGeom prst="bentConnector2">
            <a:avLst/>
          </a:prstGeom>
          <a:noFill/>
          <a:ln w="28575">
            <a:solidFill>
              <a:srgbClr val="339933"/>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5452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0454"/>
                                        </p:tgtEl>
                                        <p:attrNameLst>
                                          <p:attrName>style.visibility</p:attrName>
                                        </p:attrNameLst>
                                      </p:cBhvr>
                                      <p:to>
                                        <p:strVal val="visible"/>
                                      </p:to>
                                    </p:set>
                                    <p:animEffect transition="in" filter="wipe(left)">
                                      <p:cBhvr>
                                        <p:cTn id="7" dur="500"/>
                                        <p:tgtEl>
                                          <p:spTgt spid="1000454"/>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00465"/>
                                        </p:tgtEl>
                                        <p:attrNameLst>
                                          <p:attrName>style.visibility</p:attrName>
                                        </p:attrNameLst>
                                      </p:cBhvr>
                                      <p:to>
                                        <p:strVal val="visible"/>
                                      </p:to>
                                    </p:set>
                                  </p:childTnLst>
                                </p:cTn>
                              </p:par>
                            </p:childTnLst>
                          </p:cTn>
                        </p:par>
                        <p:par>
                          <p:cTn id="24" fill="hold" nodeType="afterGroup">
                            <p:stCondLst>
                              <p:cond delay="0"/>
                            </p:stCondLst>
                            <p:childTnLst>
                              <p:par>
                                <p:cTn id="25" presetID="22" presetClass="entr" presetSubtype="4" fill="hold" nodeType="afterEffect">
                                  <p:stCondLst>
                                    <p:cond delay="0"/>
                                  </p:stCondLst>
                                  <p:childTnLst>
                                    <p:set>
                                      <p:cBhvr>
                                        <p:cTn id="26" dur="1" fill="hold">
                                          <p:stCondLst>
                                            <p:cond delay="0"/>
                                          </p:stCondLst>
                                        </p:cTn>
                                        <p:tgtEl>
                                          <p:spTgt spid="1000466"/>
                                        </p:tgtEl>
                                        <p:attrNameLst>
                                          <p:attrName>style.visibility</p:attrName>
                                        </p:attrNameLst>
                                      </p:cBhvr>
                                      <p:to>
                                        <p:strVal val="visible"/>
                                      </p:to>
                                    </p:set>
                                    <p:animEffect transition="in" filter="wipe(down)">
                                      <p:cBhvr>
                                        <p:cTn id="27" dur="500"/>
                                        <p:tgtEl>
                                          <p:spTgt spid="10004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4" grpId="0" animBg="1"/>
      <p:bldP spid="1000465" grpId="0" animBg="1"/>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1000450" name="Rectangle 2"/>
          <p:cNvSpPr>
            <a:spLocks noGrp="1" noChangeArrowheads="1"/>
          </p:cNvSpPr>
          <p:nvPr>
            <p:ph type="title"/>
          </p:nvPr>
        </p:nvSpPr>
        <p:spPr/>
        <p:txBody>
          <a:bodyPr/>
          <a:lstStyle/>
          <a:p>
            <a:r>
              <a:rPr lang="en-US" altLang="zh-TW"/>
              <a:t>Requirements of MSP430 for ADC</a:t>
            </a:r>
          </a:p>
        </p:txBody>
      </p:sp>
      <p:sp>
        <p:nvSpPr>
          <p:cNvPr id="1000451" name="Rectangle 3"/>
          <p:cNvSpPr>
            <a:spLocks noGrp="1" noChangeArrowheads="1"/>
          </p:cNvSpPr>
          <p:nvPr>
            <p:ph type="body" idx="1"/>
          </p:nvPr>
        </p:nvSpPr>
        <p:spPr/>
        <p:txBody>
          <a:bodyPr/>
          <a:lstStyle/>
          <a:p>
            <a:r>
              <a:rPr lang="en-US" altLang="zh-TW" dirty="0"/>
              <a:t>Provide continuous sampling of multiple analog inputs and store sampled data</a:t>
            </a:r>
          </a:p>
        </p:txBody>
      </p:sp>
      <p:sp>
        <p:nvSpPr>
          <p:cNvPr id="28" name="投影片編號版面配置區 5"/>
          <p:cNvSpPr>
            <a:spLocks noGrp="1"/>
          </p:cNvSpPr>
          <p:nvPr>
            <p:ph type="sldNum" sz="quarter" idx="11"/>
          </p:nvPr>
        </p:nvSpPr>
        <p:spPr>
          <a:xfrm>
            <a:off x="6731000" y="6229350"/>
            <a:ext cx="1905000" cy="457200"/>
          </a:xfrm>
        </p:spPr>
        <p:txBody>
          <a:bodyPr/>
          <a:lstStyle/>
          <a:p>
            <a:fld id="{7F99DBD7-D926-41BD-8A9C-0814C66DEB4A}" type="slidenum">
              <a:rPr lang="zh-TW" altLang="en-US" smtClean="0"/>
              <a:pPr/>
              <a:t>15</a:t>
            </a:fld>
            <a:endParaRPr lang="zh-TW" altLang="zh-TW"/>
          </a:p>
        </p:txBody>
      </p:sp>
      <p:sp>
        <p:nvSpPr>
          <p:cNvPr id="1000453" name="Rectangle 5"/>
          <p:cNvSpPr>
            <a:spLocks noChangeArrowheads="1"/>
          </p:cNvSpPr>
          <p:nvPr/>
        </p:nvSpPr>
        <p:spPr bwMode="auto">
          <a:xfrm>
            <a:off x="5652344" y="2708498"/>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0454" name="Line 6"/>
          <p:cNvSpPr>
            <a:spLocks noChangeShapeType="1"/>
          </p:cNvSpPr>
          <p:nvPr/>
        </p:nvSpPr>
        <p:spPr bwMode="auto">
          <a:xfrm>
            <a:off x="1907704" y="1484784"/>
            <a:ext cx="32400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0464" name="Text Box 16"/>
          <p:cNvSpPr txBox="1">
            <a:spLocks noChangeArrowheads="1"/>
          </p:cNvSpPr>
          <p:nvPr/>
        </p:nvSpPr>
        <p:spPr bwMode="auto">
          <a:xfrm>
            <a:off x="179511" y="2132856"/>
            <a:ext cx="27348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Option 2:</a:t>
            </a:r>
          </a:p>
          <a:p>
            <a:r>
              <a:rPr lang="en-US" altLang="zh-TW" dirty="0">
                <a:latin typeface="+mn-lt"/>
              </a:rPr>
              <a:t>ADC is triggered by a timer to read and convert a sample. Your code is interrupted when ADC converts one.</a:t>
            </a:r>
          </a:p>
          <a:p>
            <a:pPr marL="342900" indent="-342900">
              <a:buFont typeface="Arial" panose="020B0604020202020204" pitchFamily="34" charset="0"/>
              <a:buChar char="•"/>
            </a:pPr>
            <a:r>
              <a:rPr lang="en-US" altLang="zh-TW" dirty="0">
                <a:latin typeface="+mn-lt"/>
              </a:rPr>
              <a:t>1 interrupt: ADC</a:t>
            </a:r>
          </a:p>
        </p:txBody>
      </p:sp>
      <p:sp>
        <p:nvSpPr>
          <p:cNvPr id="1000465" name="Rectangle 17"/>
          <p:cNvSpPr>
            <a:spLocks noChangeArrowheads="1"/>
          </p:cNvSpPr>
          <p:nvPr/>
        </p:nvSpPr>
        <p:spPr bwMode="auto">
          <a:xfrm>
            <a:off x="6300044" y="4653186"/>
            <a:ext cx="576262" cy="1008062"/>
          </a:xfrm>
          <a:prstGeom prst="rect">
            <a:avLst/>
          </a:prstGeom>
          <a:noFill/>
          <a:ln w="38100">
            <a:solidFill>
              <a:srgbClr val="FF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0466" name="AutoShape 18"/>
          <p:cNvCxnSpPr>
            <a:cxnSpLocks noChangeShapeType="1"/>
            <a:stCxn id="1000465" idx="0"/>
            <a:endCxn id="1000453" idx="2"/>
          </p:cNvCxnSpPr>
          <p:nvPr/>
        </p:nvCxnSpPr>
        <p:spPr bwMode="auto">
          <a:xfrm rot="5400000" flipH="1">
            <a:off x="5815856" y="3861024"/>
            <a:ext cx="898525" cy="647700"/>
          </a:xfrm>
          <a:prstGeom prst="bentConnector3">
            <a:avLst>
              <a:gd name="adj1" fmla="val 50000"/>
            </a:avLst>
          </a:prstGeom>
          <a:noFill/>
          <a:ln w="28575">
            <a:solidFill>
              <a:srgbClr val="FF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0467" name="Rectangle 19"/>
          <p:cNvSpPr>
            <a:spLocks noChangeArrowheads="1"/>
          </p:cNvSpPr>
          <p:nvPr/>
        </p:nvSpPr>
        <p:spPr bwMode="auto">
          <a:xfrm>
            <a:off x="3131840" y="2637061"/>
            <a:ext cx="647700" cy="647700"/>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0468" name="AutoShape 20"/>
          <p:cNvCxnSpPr>
            <a:cxnSpLocks noChangeShapeType="1"/>
            <a:stCxn id="1000467" idx="3"/>
            <a:endCxn id="1000453" idx="1"/>
          </p:cNvCxnSpPr>
          <p:nvPr/>
        </p:nvCxnSpPr>
        <p:spPr bwMode="auto">
          <a:xfrm>
            <a:off x="3779540" y="2960911"/>
            <a:ext cx="1872804" cy="251619"/>
          </a:xfrm>
          <a:prstGeom prst="bentConnector3">
            <a:avLst>
              <a:gd name="adj1" fmla="val 66275"/>
            </a:avLst>
          </a:prstGeom>
          <a:noFill/>
          <a:ln w="2857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0469" name="AutoShape 21"/>
          <p:cNvCxnSpPr>
            <a:cxnSpLocks noChangeShapeType="1"/>
            <a:stCxn id="1000467" idx="3"/>
            <a:endCxn id="1000465" idx="1"/>
          </p:cNvCxnSpPr>
          <p:nvPr/>
        </p:nvCxnSpPr>
        <p:spPr bwMode="auto">
          <a:xfrm>
            <a:off x="3779540" y="2960911"/>
            <a:ext cx="2520504" cy="2196306"/>
          </a:xfrm>
          <a:prstGeom prst="bentConnector3">
            <a:avLst>
              <a:gd name="adj1" fmla="val 50000"/>
            </a:avLst>
          </a:prstGeom>
          <a:noFill/>
          <a:ln w="2857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0484" name="Group 36"/>
          <p:cNvGrpSpPr>
            <a:grpSpLocks/>
          </p:cNvGrpSpPr>
          <p:nvPr/>
        </p:nvGrpSpPr>
        <p:grpSpPr bwMode="auto">
          <a:xfrm>
            <a:off x="6660406" y="3932461"/>
            <a:ext cx="1798638" cy="215900"/>
            <a:chOff x="2108" y="255"/>
            <a:chExt cx="2540" cy="227"/>
          </a:xfrm>
        </p:grpSpPr>
        <p:cxnSp>
          <p:nvCxnSpPr>
            <p:cNvPr id="1000470" name="直線接點 4"/>
            <p:cNvCxnSpPr>
              <a:cxnSpLocks noChangeShapeType="1"/>
            </p:cNvCxnSpPr>
            <p:nvPr/>
          </p:nvCxnSpPr>
          <p:spPr bwMode="auto">
            <a:xfrm>
              <a:off x="2108"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1" name="直線接點 5"/>
            <p:cNvCxnSpPr>
              <a:cxnSpLocks noChangeShapeType="1"/>
            </p:cNvCxnSpPr>
            <p:nvPr/>
          </p:nvCxnSpPr>
          <p:spPr bwMode="auto">
            <a:xfrm>
              <a:off x="2471"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2" name="直線接點 9"/>
            <p:cNvCxnSpPr>
              <a:cxnSpLocks noChangeShapeType="1"/>
            </p:cNvCxnSpPr>
            <p:nvPr/>
          </p:nvCxnSpPr>
          <p:spPr bwMode="auto">
            <a:xfrm flipV="1">
              <a:off x="2471"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3" name="直線接點 11"/>
            <p:cNvCxnSpPr>
              <a:cxnSpLocks noChangeShapeType="1"/>
            </p:cNvCxnSpPr>
            <p:nvPr/>
          </p:nvCxnSpPr>
          <p:spPr bwMode="auto">
            <a:xfrm flipV="1">
              <a:off x="2834"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4" name="直線接點 12"/>
            <p:cNvCxnSpPr>
              <a:cxnSpLocks noChangeShapeType="1"/>
            </p:cNvCxnSpPr>
            <p:nvPr/>
          </p:nvCxnSpPr>
          <p:spPr bwMode="auto">
            <a:xfrm>
              <a:off x="2834"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5" name="直線接點 13"/>
            <p:cNvCxnSpPr>
              <a:cxnSpLocks noChangeShapeType="1"/>
            </p:cNvCxnSpPr>
            <p:nvPr/>
          </p:nvCxnSpPr>
          <p:spPr bwMode="auto">
            <a:xfrm>
              <a:off x="3197"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6" name="直線接點 14"/>
            <p:cNvCxnSpPr>
              <a:cxnSpLocks noChangeShapeType="1"/>
            </p:cNvCxnSpPr>
            <p:nvPr/>
          </p:nvCxnSpPr>
          <p:spPr bwMode="auto">
            <a:xfrm flipV="1">
              <a:off x="3197"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7" name="直線接點 15"/>
            <p:cNvCxnSpPr>
              <a:cxnSpLocks noChangeShapeType="1"/>
            </p:cNvCxnSpPr>
            <p:nvPr/>
          </p:nvCxnSpPr>
          <p:spPr bwMode="auto">
            <a:xfrm flipV="1">
              <a:off x="3560"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8" name="直線接點 16"/>
            <p:cNvCxnSpPr>
              <a:cxnSpLocks noChangeShapeType="1"/>
            </p:cNvCxnSpPr>
            <p:nvPr/>
          </p:nvCxnSpPr>
          <p:spPr bwMode="auto">
            <a:xfrm>
              <a:off x="3560"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9" name="直線接點 17"/>
            <p:cNvCxnSpPr>
              <a:cxnSpLocks noChangeShapeType="1"/>
            </p:cNvCxnSpPr>
            <p:nvPr/>
          </p:nvCxnSpPr>
          <p:spPr bwMode="auto">
            <a:xfrm>
              <a:off x="3923"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80" name="直線接點 18"/>
            <p:cNvCxnSpPr>
              <a:cxnSpLocks noChangeShapeType="1"/>
            </p:cNvCxnSpPr>
            <p:nvPr/>
          </p:nvCxnSpPr>
          <p:spPr bwMode="auto">
            <a:xfrm flipV="1">
              <a:off x="3923"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81" name="直線接點 19"/>
            <p:cNvCxnSpPr>
              <a:cxnSpLocks noChangeShapeType="1"/>
            </p:cNvCxnSpPr>
            <p:nvPr/>
          </p:nvCxnSpPr>
          <p:spPr bwMode="auto">
            <a:xfrm flipV="1">
              <a:off x="4286"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82" name="直線接點 20"/>
            <p:cNvCxnSpPr>
              <a:cxnSpLocks noChangeShapeType="1"/>
            </p:cNvCxnSpPr>
            <p:nvPr/>
          </p:nvCxnSpPr>
          <p:spPr bwMode="auto">
            <a:xfrm>
              <a:off x="4286" y="482"/>
              <a:ext cx="362"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grpSp>
      <p:sp>
        <p:nvSpPr>
          <p:cNvPr id="29" name="矩形 28"/>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grpSp>
        <p:nvGrpSpPr>
          <p:cNvPr id="30" name="Group 12"/>
          <p:cNvGrpSpPr>
            <a:grpSpLocks/>
          </p:cNvGrpSpPr>
          <p:nvPr/>
        </p:nvGrpSpPr>
        <p:grpSpPr bwMode="auto">
          <a:xfrm>
            <a:off x="5723731" y="1987575"/>
            <a:ext cx="865188" cy="720725"/>
            <a:chOff x="3560" y="1570"/>
            <a:chExt cx="545" cy="454"/>
          </a:xfrm>
        </p:grpSpPr>
        <p:sp>
          <p:nvSpPr>
            <p:cNvPr id="31"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5" name="Freeform 9"/>
          <p:cNvSpPr>
            <a:spLocks/>
          </p:cNvSpPr>
          <p:nvPr/>
        </p:nvSpPr>
        <p:spPr bwMode="auto">
          <a:xfrm>
            <a:off x="6443030" y="1590325"/>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cxnSp>
        <p:nvCxnSpPr>
          <p:cNvPr id="36" name="AutoShape 9"/>
          <p:cNvCxnSpPr>
            <a:cxnSpLocks noChangeShapeType="1"/>
          </p:cNvCxnSpPr>
          <p:nvPr/>
        </p:nvCxnSpPr>
        <p:spPr bwMode="auto">
          <a:xfrm flipV="1">
            <a:off x="3636144" y="3717032"/>
            <a:ext cx="2160000" cy="468000"/>
          </a:xfrm>
          <a:prstGeom prst="bentConnector2">
            <a:avLst/>
          </a:prstGeom>
          <a:noFill/>
          <a:ln w="28575">
            <a:solidFill>
              <a:srgbClr val="0000FF"/>
            </a:solidFill>
            <a:prstDash val="sys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3971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0454"/>
                                        </p:tgtEl>
                                        <p:attrNameLst>
                                          <p:attrName>style.visibility</p:attrName>
                                        </p:attrNameLst>
                                      </p:cBhvr>
                                      <p:to>
                                        <p:strVal val="visible"/>
                                      </p:to>
                                    </p:set>
                                    <p:animEffect transition="in" filter="wipe(left)">
                                      <p:cBhvr>
                                        <p:cTn id="7" dur="500"/>
                                        <p:tgtEl>
                                          <p:spTgt spid="1000454"/>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0046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00465"/>
                                        </p:tgtEl>
                                        <p:attrNameLst>
                                          <p:attrName>style.visibility</p:attrName>
                                        </p:attrNameLst>
                                      </p:cBhvr>
                                      <p:to>
                                        <p:strVal val="visible"/>
                                      </p:to>
                                    </p:set>
                                  </p:childTnLst>
                                </p:cTn>
                              </p:par>
                            </p:childTnLst>
                          </p:cTn>
                        </p:par>
                        <p:par>
                          <p:cTn id="24" fill="hold" nodeType="afterGroup">
                            <p:stCondLst>
                              <p:cond delay="0"/>
                            </p:stCondLst>
                            <p:childTnLst>
                              <p:par>
                                <p:cTn id="25" presetID="22" presetClass="entr" presetSubtype="4" fill="hold" nodeType="afterEffect">
                                  <p:stCondLst>
                                    <p:cond delay="0"/>
                                  </p:stCondLst>
                                  <p:childTnLst>
                                    <p:set>
                                      <p:cBhvr>
                                        <p:cTn id="26" dur="1" fill="hold">
                                          <p:stCondLst>
                                            <p:cond delay="0"/>
                                          </p:stCondLst>
                                        </p:cTn>
                                        <p:tgtEl>
                                          <p:spTgt spid="1000466"/>
                                        </p:tgtEl>
                                        <p:attrNameLst>
                                          <p:attrName>style.visibility</p:attrName>
                                        </p:attrNameLst>
                                      </p:cBhvr>
                                      <p:to>
                                        <p:strVal val="visible"/>
                                      </p:to>
                                    </p:set>
                                    <p:animEffect transition="in" filter="wipe(down)">
                                      <p:cBhvr>
                                        <p:cTn id="27" dur="500"/>
                                        <p:tgtEl>
                                          <p:spTgt spid="10004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0048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00467"/>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8" fill="hold" nodeType="afterEffect">
                                  <p:stCondLst>
                                    <p:cond delay="0"/>
                                  </p:stCondLst>
                                  <p:childTnLst>
                                    <p:set>
                                      <p:cBhvr>
                                        <p:cTn id="38" dur="1" fill="hold">
                                          <p:stCondLst>
                                            <p:cond delay="0"/>
                                          </p:stCondLst>
                                        </p:cTn>
                                        <p:tgtEl>
                                          <p:spTgt spid="1000469"/>
                                        </p:tgtEl>
                                        <p:attrNameLst>
                                          <p:attrName>style.visibility</p:attrName>
                                        </p:attrNameLst>
                                      </p:cBhvr>
                                      <p:to>
                                        <p:strVal val="visible"/>
                                      </p:to>
                                    </p:set>
                                    <p:animEffect transition="in" filter="wipe(left)">
                                      <p:cBhvr>
                                        <p:cTn id="39" dur="500"/>
                                        <p:tgtEl>
                                          <p:spTgt spid="1000469"/>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1000468"/>
                                        </p:tgtEl>
                                        <p:attrNameLst>
                                          <p:attrName>style.visibility</p:attrName>
                                        </p:attrNameLst>
                                      </p:cBhvr>
                                      <p:to>
                                        <p:strVal val="visible"/>
                                      </p:to>
                                    </p:set>
                                    <p:animEffect transition="in" filter="wipe(left)">
                                      <p:cBhvr>
                                        <p:cTn id="43" dur="500"/>
                                        <p:tgtEl>
                                          <p:spTgt spid="10004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right)">
                                      <p:cBhvr>
                                        <p:cTn id="48"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4" grpId="0" animBg="1"/>
      <p:bldP spid="1000464" grpId="0"/>
      <p:bldP spid="1000465" grpId="0" animBg="1"/>
      <p:bldP spid="1000467"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1001474" name="Rectangle 2"/>
          <p:cNvSpPr>
            <a:spLocks noGrp="1" noChangeArrowheads="1"/>
          </p:cNvSpPr>
          <p:nvPr>
            <p:ph type="title"/>
          </p:nvPr>
        </p:nvSpPr>
        <p:spPr/>
        <p:txBody>
          <a:bodyPr/>
          <a:lstStyle/>
          <a:p>
            <a:r>
              <a:rPr lang="en-US" altLang="zh-TW"/>
              <a:t>Requirements of MSP430 for ADC</a:t>
            </a:r>
          </a:p>
        </p:txBody>
      </p:sp>
      <p:sp>
        <p:nvSpPr>
          <p:cNvPr id="1001475" name="Rectangle 3"/>
          <p:cNvSpPr>
            <a:spLocks noGrp="1" noChangeArrowheads="1"/>
          </p:cNvSpPr>
          <p:nvPr>
            <p:ph type="body" idx="1"/>
          </p:nvPr>
        </p:nvSpPr>
        <p:spPr/>
        <p:txBody>
          <a:bodyPr/>
          <a:lstStyle/>
          <a:p>
            <a:r>
              <a:rPr lang="en-US" altLang="zh-TW"/>
              <a:t>Provide continuous sampling of multiple analog inputs and store sampled data</a:t>
            </a:r>
          </a:p>
        </p:txBody>
      </p:sp>
      <p:sp>
        <p:nvSpPr>
          <p:cNvPr id="13" name="投影片編號版面配置區 5"/>
          <p:cNvSpPr>
            <a:spLocks noGrp="1"/>
          </p:cNvSpPr>
          <p:nvPr>
            <p:ph type="sldNum" sz="quarter" idx="11"/>
          </p:nvPr>
        </p:nvSpPr>
        <p:spPr>
          <a:xfrm>
            <a:off x="6731000" y="6229350"/>
            <a:ext cx="1905000" cy="457200"/>
          </a:xfrm>
        </p:spPr>
        <p:txBody>
          <a:bodyPr/>
          <a:lstStyle/>
          <a:p>
            <a:fld id="{8970EE7A-99A9-43C1-957F-C3DA9B85E218}" type="slidenum">
              <a:rPr lang="zh-TW" altLang="en-US" smtClean="0"/>
              <a:pPr/>
              <a:t>16</a:t>
            </a:fld>
            <a:endParaRPr lang="zh-TW" altLang="zh-TW"/>
          </a:p>
        </p:txBody>
      </p:sp>
      <p:sp>
        <p:nvSpPr>
          <p:cNvPr id="1001477" name="Rectangle 5"/>
          <p:cNvSpPr>
            <a:spLocks noChangeArrowheads="1"/>
          </p:cNvSpPr>
          <p:nvPr/>
        </p:nvSpPr>
        <p:spPr bwMode="auto">
          <a:xfrm>
            <a:off x="5651922" y="2709565"/>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1478" name="Line 6"/>
          <p:cNvSpPr>
            <a:spLocks noChangeShapeType="1"/>
          </p:cNvSpPr>
          <p:nvPr/>
        </p:nvSpPr>
        <p:spPr bwMode="auto">
          <a:xfrm flipV="1">
            <a:off x="2411760" y="1916832"/>
            <a:ext cx="2952328" cy="1399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1480" name="Rectangle 8"/>
          <p:cNvSpPr>
            <a:spLocks noChangeArrowheads="1"/>
          </p:cNvSpPr>
          <p:nvPr/>
        </p:nvSpPr>
        <p:spPr bwMode="auto">
          <a:xfrm>
            <a:off x="3059832" y="3646190"/>
            <a:ext cx="576262" cy="935038"/>
          </a:xfrm>
          <a:prstGeom prst="rect">
            <a:avLst/>
          </a:prstGeom>
          <a:noFill/>
          <a:ln w="38100">
            <a:solidFill>
              <a:srgbClr val="FF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1481" name="AutoShape 9"/>
          <p:cNvCxnSpPr>
            <a:cxnSpLocks noChangeShapeType="1"/>
            <a:stCxn id="1001480" idx="3"/>
            <a:endCxn id="1001477" idx="2"/>
          </p:cNvCxnSpPr>
          <p:nvPr/>
        </p:nvCxnSpPr>
        <p:spPr bwMode="auto">
          <a:xfrm flipV="1">
            <a:off x="3636094" y="3717628"/>
            <a:ext cx="2303959" cy="396081"/>
          </a:xfrm>
          <a:prstGeom prst="bentConnector2">
            <a:avLst/>
          </a:prstGeom>
          <a:noFill/>
          <a:ln w="57150">
            <a:solidFill>
              <a:srgbClr val="FF33CC"/>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1482" name="Rectangle 10"/>
          <p:cNvSpPr>
            <a:spLocks noChangeArrowheads="1"/>
          </p:cNvSpPr>
          <p:nvPr/>
        </p:nvSpPr>
        <p:spPr bwMode="auto">
          <a:xfrm>
            <a:off x="4932065" y="2709565"/>
            <a:ext cx="574675" cy="1008063"/>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1483" name="AutoShape 11"/>
          <p:cNvCxnSpPr>
            <a:cxnSpLocks noChangeShapeType="1"/>
            <a:stCxn id="1001480" idx="3"/>
            <a:endCxn id="1001482" idx="2"/>
          </p:cNvCxnSpPr>
          <p:nvPr/>
        </p:nvCxnSpPr>
        <p:spPr bwMode="auto">
          <a:xfrm flipV="1">
            <a:off x="3636094" y="3717628"/>
            <a:ext cx="1583309" cy="324000"/>
          </a:xfrm>
          <a:prstGeom prst="bentConnector2">
            <a:avLst/>
          </a:prstGeom>
          <a:noFill/>
          <a:ln w="57150">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grpSp>
        <p:nvGrpSpPr>
          <p:cNvPr id="18" name="Group 12"/>
          <p:cNvGrpSpPr>
            <a:grpSpLocks/>
          </p:cNvGrpSpPr>
          <p:nvPr/>
        </p:nvGrpSpPr>
        <p:grpSpPr bwMode="auto">
          <a:xfrm>
            <a:off x="5723731" y="1987575"/>
            <a:ext cx="865188" cy="720725"/>
            <a:chOff x="3560" y="1570"/>
            <a:chExt cx="545" cy="454"/>
          </a:xfrm>
        </p:grpSpPr>
        <p:sp>
          <p:nvSpPr>
            <p:cNvPr id="19"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2" name="Freeform 9"/>
          <p:cNvSpPr>
            <a:spLocks/>
          </p:cNvSpPr>
          <p:nvPr/>
        </p:nvSpPr>
        <p:spPr bwMode="auto">
          <a:xfrm>
            <a:off x="6443030" y="1590325"/>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cxnSp>
        <p:nvCxnSpPr>
          <p:cNvPr id="23" name="AutoShape 9"/>
          <p:cNvCxnSpPr>
            <a:cxnSpLocks noChangeShapeType="1"/>
          </p:cNvCxnSpPr>
          <p:nvPr/>
        </p:nvCxnSpPr>
        <p:spPr bwMode="auto">
          <a:xfrm flipV="1">
            <a:off x="3635896" y="3717032"/>
            <a:ext cx="2376000" cy="468000"/>
          </a:xfrm>
          <a:prstGeom prst="bentConnector2">
            <a:avLst/>
          </a:prstGeom>
          <a:noFill/>
          <a:ln w="28575">
            <a:solidFill>
              <a:srgbClr val="0000FF"/>
            </a:solidFill>
            <a:prstDash val="sys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16"/>
          <p:cNvSpPr txBox="1">
            <a:spLocks noChangeArrowheads="1"/>
          </p:cNvSpPr>
          <p:nvPr/>
        </p:nvSpPr>
        <p:spPr bwMode="auto">
          <a:xfrm>
            <a:off x="179511" y="2551544"/>
            <a:ext cx="273484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Option 1:</a:t>
            </a:r>
          </a:p>
          <a:p>
            <a:r>
              <a:rPr lang="en-US" altLang="zh-TW" dirty="0">
                <a:latin typeface="+mn-lt"/>
              </a:rPr>
              <a:t>On an ADC interrupt, your code moves the converted data from ADC to a CPU register and then to memory.</a:t>
            </a:r>
          </a:p>
        </p:txBody>
      </p:sp>
    </p:spTree>
    <p:extLst>
      <p:ext uri="{BB962C8B-B14F-4D97-AF65-F5344CB8AC3E}">
        <p14:creationId xmlns:p14="http://schemas.microsoft.com/office/powerpoint/2010/main" val="297941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1478"/>
                                        </p:tgtEl>
                                        <p:attrNameLst>
                                          <p:attrName>style.visibility</p:attrName>
                                        </p:attrNameLst>
                                      </p:cBhvr>
                                      <p:to>
                                        <p:strVal val="visible"/>
                                      </p:to>
                                    </p:set>
                                    <p:animEffect transition="in" filter="wipe(left)">
                                      <p:cBhvr>
                                        <p:cTn id="7" dur="500"/>
                                        <p:tgtEl>
                                          <p:spTgt spid="1001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01480"/>
                                        </p:tgtEl>
                                        <p:attrNameLst>
                                          <p:attrName>style.visibility</p:attrName>
                                        </p:attrNameLst>
                                      </p:cBhvr>
                                      <p:to>
                                        <p:strVal val="visible"/>
                                      </p:to>
                                    </p:set>
                                  </p:childTnLst>
                                </p:cTn>
                              </p:par>
                            </p:childTnLst>
                          </p:cTn>
                        </p:par>
                        <p:par>
                          <p:cTn id="16" fill="hold">
                            <p:stCondLst>
                              <p:cond delay="0"/>
                            </p:stCondLst>
                            <p:childTnLst>
                              <p:par>
                                <p:cTn id="17" presetID="22" presetClass="entr" presetSubtype="2"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right)">
                                      <p:cBhvr>
                                        <p:cTn id="19"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001481"/>
                                        </p:tgtEl>
                                        <p:attrNameLst>
                                          <p:attrName>style.visibility</p:attrName>
                                        </p:attrNameLst>
                                      </p:cBhvr>
                                      <p:to>
                                        <p:strVal val="visible"/>
                                      </p:to>
                                    </p:set>
                                    <p:animEffect transition="in" filter="wipe(right)">
                                      <p:cBhvr>
                                        <p:cTn id="24" dur="500"/>
                                        <p:tgtEl>
                                          <p:spTgt spid="1001481"/>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001483"/>
                                        </p:tgtEl>
                                        <p:attrNameLst>
                                          <p:attrName>style.visibility</p:attrName>
                                        </p:attrNameLst>
                                      </p:cBhvr>
                                      <p:to>
                                        <p:strVal val="visible"/>
                                      </p:to>
                                    </p:set>
                                    <p:animEffect transition="in" filter="wipe(left)">
                                      <p:cBhvr>
                                        <p:cTn id="28" dur="500"/>
                                        <p:tgtEl>
                                          <p:spTgt spid="1001483"/>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1001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8" grpId="0" animBg="1"/>
      <p:bldP spid="1001480" grpId="0" animBg="1"/>
      <p:bldP spid="1001482"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1002498" name="Rectangle 2"/>
          <p:cNvSpPr>
            <a:spLocks noGrp="1" noChangeArrowheads="1"/>
          </p:cNvSpPr>
          <p:nvPr>
            <p:ph type="title"/>
          </p:nvPr>
        </p:nvSpPr>
        <p:spPr/>
        <p:txBody>
          <a:bodyPr/>
          <a:lstStyle/>
          <a:p>
            <a:r>
              <a:rPr lang="en-US" altLang="zh-TW"/>
              <a:t>Requirements of MSP430 for ADC</a:t>
            </a:r>
          </a:p>
        </p:txBody>
      </p:sp>
      <p:sp>
        <p:nvSpPr>
          <p:cNvPr id="1002499" name="Rectangle 3"/>
          <p:cNvSpPr>
            <a:spLocks noGrp="1" noChangeArrowheads="1"/>
          </p:cNvSpPr>
          <p:nvPr>
            <p:ph type="body" idx="1"/>
          </p:nvPr>
        </p:nvSpPr>
        <p:spPr/>
        <p:txBody>
          <a:bodyPr/>
          <a:lstStyle/>
          <a:p>
            <a:r>
              <a:rPr lang="en-US" altLang="zh-TW" dirty="0"/>
              <a:t>Provide continuous sampling of multiple analog inputs and store sampled data</a:t>
            </a:r>
          </a:p>
        </p:txBody>
      </p:sp>
      <p:sp>
        <p:nvSpPr>
          <p:cNvPr id="11" name="投影片編號版面配置區 5"/>
          <p:cNvSpPr>
            <a:spLocks noGrp="1"/>
          </p:cNvSpPr>
          <p:nvPr>
            <p:ph type="sldNum" sz="quarter" idx="11"/>
          </p:nvPr>
        </p:nvSpPr>
        <p:spPr>
          <a:xfrm>
            <a:off x="6731000" y="6229350"/>
            <a:ext cx="1905000" cy="457200"/>
          </a:xfrm>
        </p:spPr>
        <p:txBody>
          <a:bodyPr/>
          <a:lstStyle/>
          <a:p>
            <a:fld id="{2024782E-9F3F-43C1-A3F0-C99DEC32DC77}" type="slidenum">
              <a:rPr lang="zh-TW" altLang="en-US" smtClean="0"/>
              <a:pPr/>
              <a:t>17</a:t>
            </a:fld>
            <a:endParaRPr lang="zh-TW" altLang="zh-TW"/>
          </a:p>
        </p:txBody>
      </p:sp>
      <p:sp>
        <p:nvSpPr>
          <p:cNvPr id="1002501" name="Rectangle 5"/>
          <p:cNvSpPr>
            <a:spLocks noChangeArrowheads="1"/>
          </p:cNvSpPr>
          <p:nvPr/>
        </p:nvSpPr>
        <p:spPr bwMode="auto">
          <a:xfrm>
            <a:off x="5651748" y="2709565"/>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2506" name="Rectangle 10"/>
          <p:cNvSpPr>
            <a:spLocks noChangeArrowheads="1"/>
          </p:cNvSpPr>
          <p:nvPr/>
        </p:nvSpPr>
        <p:spPr bwMode="auto">
          <a:xfrm>
            <a:off x="4932040" y="2709565"/>
            <a:ext cx="574675" cy="1008063"/>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6"/>
          <p:cNvSpPr>
            <a:spLocks noChangeShapeType="1"/>
          </p:cNvSpPr>
          <p:nvPr/>
        </p:nvSpPr>
        <p:spPr bwMode="auto">
          <a:xfrm flipV="1">
            <a:off x="2411760" y="1916832"/>
            <a:ext cx="2952328" cy="1399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6" name="矩形 15"/>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sp>
        <p:nvSpPr>
          <p:cNvPr id="1002508" name="AutoShape 12"/>
          <p:cNvSpPr>
            <a:spLocks noChangeArrowheads="1"/>
          </p:cNvSpPr>
          <p:nvPr/>
        </p:nvSpPr>
        <p:spPr bwMode="auto">
          <a:xfrm>
            <a:off x="5364410" y="2996952"/>
            <a:ext cx="431800" cy="360363"/>
          </a:xfrm>
          <a:prstGeom prst="leftArrow">
            <a:avLst>
              <a:gd name="adj1" fmla="val 50000"/>
              <a:gd name="adj2" fmla="val 29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7" name="Group 12"/>
          <p:cNvGrpSpPr>
            <a:grpSpLocks/>
          </p:cNvGrpSpPr>
          <p:nvPr/>
        </p:nvGrpSpPr>
        <p:grpSpPr bwMode="auto">
          <a:xfrm>
            <a:off x="5723731" y="1987575"/>
            <a:ext cx="865188" cy="720725"/>
            <a:chOff x="3560" y="1570"/>
            <a:chExt cx="545" cy="454"/>
          </a:xfrm>
        </p:grpSpPr>
        <p:sp>
          <p:nvSpPr>
            <p:cNvPr id="18"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1" name="Freeform 9"/>
          <p:cNvSpPr>
            <a:spLocks/>
          </p:cNvSpPr>
          <p:nvPr/>
        </p:nvSpPr>
        <p:spPr bwMode="auto">
          <a:xfrm>
            <a:off x="6443030" y="1590325"/>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Text Box 16"/>
          <p:cNvSpPr txBox="1">
            <a:spLocks noChangeArrowheads="1"/>
          </p:cNvSpPr>
          <p:nvPr/>
        </p:nvSpPr>
        <p:spPr bwMode="auto">
          <a:xfrm>
            <a:off x="179511" y="2335520"/>
            <a:ext cx="273484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Option 2:</a:t>
            </a:r>
          </a:p>
          <a:p>
            <a:r>
              <a:rPr lang="en-US" altLang="zh-TW" dirty="0">
                <a:latin typeface="+mn-lt"/>
              </a:rPr>
              <a:t>Use </a:t>
            </a:r>
            <a:r>
              <a:rPr lang="en-US" altLang="zh-TW" dirty="0">
                <a:solidFill>
                  <a:srgbClr val="FF0000"/>
                </a:solidFill>
                <a:latin typeface="+mn-lt"/>
              </a:rPr>
              <a:t>hardware</a:t>
            </a:r>
            <a:r>
              <a:rPr lang="en-US" altLang="zh-TW" dirty="0">
                <a:latin typeface="+mn-lt"/>
              </a:rPr>
              <a:t> (</a:t>
            </a:r>
            <a:r>
              <a:rPr lang="en-US" altLang="zh-TW" i="1" dirty="0">
                <a:latin typeface="+mn-lt"/>
              </a:rPr>
              <a:t>Data Transfer Controller</a:t>
            </a:r>
            <a:r>
              <a:rPr lang="en-US" altLang="zh-TW" dirty="0">
                <a:latin typeface="+mn-lt"/>
              </a:rPr>
              <a:t>, DTC) to move data from ADC to memory </a:t>
            </a:r>
            <a:r>
              <a:rPr lang="en-US" altLang="zh-TW" dirty="0">
                <a:latin typeface="+mn-lt"/>
                <a:sym typeface="Wingdings" panose="05000000000000000000" pitchFamily="2" charset="2"/>
              </a:rPr>
              <a:t> </a:t>
            </a:r>
            <a:r>
              <a:rPr lang="en-US" altLang="zh-TW" dirty="0">
                <a:solidFill>
                  <a:srgbClr val="FF0000"/>
                </a:solidFill>
                <a:latin typeface="+mn-lt"/>
                <a:sym typeface="Wingdings" panose="05000000000000000000" pitchFamily="2" charset="2"/>
              </a:rPr>
              <a:t>DMA</a:t>
            </a:r>
            <a:endParaRPr lang="en-US" altLang="zh-TW" dirty="0">
              <a:latin typeface="+mn-lt"/>
            </a:endParaRPr>
          </a:p>
          <a:p>
            <a:pPr marL="342900" indent="-342900">
              <a:buFont typeface="Arial" panose="020B0604020202020204" pitchFamily="34" charset="0"/>
              <a:buChar char="•"/>
            </a:pPr>
            <a:r>
              <a:rPr lang="en-US" altLang="zh-TW" dirty="0">
                <a:latin typeface="+mn-lt"/>
              </a:rPr>
              <a:t>Interrupt CPU when block transfer is done</a:t>
            </a:r>
            <a:endParaRPr lang="en-US" altLang="zh-TW" dirty="0">
              <a:solidFill>
                <a:srgbClr val="FF0000"/>
              </a:solidFill>
              <a:latin typeface="+mn-lt"/>
            </a:endParaRPr>
          </a:p>
        </p:txBody>
      </p:sp>
      <p:cxnSp>
        <p:nvCxnSpPr>
          <p:cNvPr id="23" name="AutoShape 9"/>
          <p:cNvCxnSpPr>
            <a:cxnSpLocks noChangeShapeType="1"/>
          </p:cNvCxnSpPr>
          <p:nvPr/>
        </p:nvCxnSpPr>
        <p:spPr bwMode="auto">
          <a:xfrm flipV="1">
            <a:off x="3635896" y="3717032"/>
            <a:ext cx="2376000" cy="468000"/>
          </a:xfrm>
          <a:prstGeom prst="bentConnector2">
            <a:avLst/>
          </a:prstGeom>
          <a:noFill/>
          <a:ln w="28575">
            <a:solidFill>
              <a:srgbClr val="0000FF"/>
            </a:solidFill>
            <a:prstDash val="sys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23335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25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02508"/>
                                        </p:tgtEl>
                                        <p:attrNameLst>
                                          <p:attrName>style.visibility</p:attrName>
                                        </p:attrNameLst>
                                      </p:cBhvr>
                                      <p:to>
                                        <p:strVal val="visible"/>
                                      </p:to>
                                    </p:set>
                                    <p:animEffect transition="in" filter="wipe(right)">
                                      <p:cBhvr>
                                        <p:cTn id="15" dur="500"/>
                                        <p:tgtEl>
                                          <p:spTgt spid="100250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506" grpId="0" animBg="1"/>
      <p:bldP spid="1002508"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en-US" altLang="zh-TW"/>
              <a:t>ADC in MSP430</a:t>
            </a:r>
          </a:p>
        </p:txBody>
      </p:sp>
      <p:sp>
        <p:nvSpPr>
          <p:cNvPr id="1003523" name="Rectangle 3"/>
          <p:cNvSpPr>
            <a:spLocks noGrp="1" noChangeArrowheads="1"/>
          </p:cNvSpPr>
          <p:nvPr>
            <p:ph type="body" idx="1"/>
          </p:nvPr>
        </p:nvSpPr>
        <p:spPr/>
        <p:txBody>
          <a:bodyPr/>
          <a:lstStyle/>
          <a:p>
            <a:pPr marL="0" indent="0">
              <a:spcBef>
                <a:spcPts val="300"/>
              </a:spcBef>
              <a:buNone/>
            </a:pPr>
            <a:r>
              <a:rPr lang="en-US" altLang="zh-TW" dirty="0"/>
              <a:t>MSP430 may contain one or more ADC converters:</a:t>
            </a:r>
          </a:p>
          <a:p>
            <a:pPr>
              <a:spcBef>
                <a:spcPts val="300"/>
              </a:spcBef>
            </a:pPr>
            <a:r>
              <a:rPr lang="en-US" altLang="zh-TW" dirty="0"/>
              <a:t>Comparator: </a:t>
            </a:r>
          </a:p>
          <a:p>
            <a:pPr lvl="1">
              <a:spcBef>
                <a:spcPts val="300"/>
              </a:spcBef>
            </a:pPr>
            <a:r>
              <a:rPr lang="en-US" altLang="zh-TW" dirty="0"/>
              <a:t>Compare the voltages on its two input terminals and return 0 or 1, e.g., </a:t>
            </a:r>
            <a:r>
              <a:rPr lang="en-US" altLang="zh-TW" dirty="0" err="1"/>
              <a:t>Comparator_A</a:t>
            </a:r>
            <a:r>
              <a:rPr lang="en-US" altLang="zh-TW" dirty="0"/>
              <a:t>+</a:t>
            </a:r>
          </a:p>
          <a:p>
            <a:pPr>
              <a:spcBef>
                <a:spcPts val="300"/>
              </a:spcBef>
            </a:pPr>
            <a:r>
              <a:rPr lang="en-US" altLang="zh-TW" dirty="0"/>
              <a:t>Successive-approximation ADC: </a:t>
            </a:r>
          </a:p>
          <a:p>
            <a:pPr lvl="1">
              <a:spcBef>
                <a:spcPts val="300"/>
              </a:spcBef>
            </a:pPr>
            <a:r>
              <a:rPr lang="en-US" altLang="zh-TW" dirty="0"/>
              <a:t>Use binary search to determine the closest digital representation of the input signal, e.g., ADC10 and ADC12 to give 10 and 12 bits of output</a:t>
            </a:r>
          </a:p>
          <a:p>
            <a:pPr>
              <a:spcBef>
                <a:spcPts val="300"/>
              </a:spcBef>
            </a:pPr>
            <a:r>
              <a:rPr lang="en-US" altLang="zh-TW" dirty="0"/>
              <a:t>Sigma-delta ADC: </a:t>
            </a:r>
          </a:p>
          <a:p>
            <a:pPr lvl="1">
              <a:spcBef>
                <a:spcPts val="300"/>
              </a:spcBef>
            </a:pPr>
            <a:r>
              <a:rPr lang="en-US" altLang="zh-TW" dirty="0"/>
              <a:t>A more complicated ADC that gives higher resolution (more bits) but at a slower speed, e.g., SD16 and SD16_A, both of which give a 16-bit output</a:t>
            </a:r>
            <a:endParaRPr lang="zh-TW" altLang="en-US" dirty="0"/>
          </a:p>
        </p:txBody>
      </p:sp>
      <p:sp>
        <p:nvSpPr>
          <p:cNvPr id="6" name="投影片編號版面配置區 5"/>
          <p:cNvSpPr>
            <a:spLocks noGrp="1"/>
          </p:cNvSpPr>
          <p:nvPr>
            <p:ph type="sldNum" sz="quarter" idx="11"/>
          </p:nvPr>
        </p:nvSpPr>
        <p:spPr>
          <a:xfrm>
            <a:off x="6731000" y="6229350"/>
            <a:ext cx="1905000" cy="457200"/>
          </a:xfrm>
        </p:spPr>
        <p:txBody>
          <a:bodyPr/>
          <a:lstStyle/>
          <a:p>
            <a:fld id="{C1A8EF46-29CB-47A1-A4AE-4E7219A471B8}" type="slidenum">
              <a:rPr lang="zh-TW" altLang="en-US" smtClean="0"/>
              <a:pPr/>
              <a:t>18</a:t>
            </a:fld>
            <a:endParaRPr lang="zh-TW" altLang="zh-TW"/>
          </a:p>
        </p:txBody>
      </p:sp>
      <p:sp>
        <p:nvSpPr>
          <p:cNvPr id="1003524" name="Oval 4"/>
          <p:cNvSpPr>
            <a:spLocks noChangeArrowheads="1"/>
          </p:cNvSpPr>
          <p:nvPr/>
        </p:nvSpPr>
        <p:spPr bwMode="auto">
          <a:xfrm>
            <a:off x="6012161" y="3573016"/>
            <a:ext cx="1080120" cy="57618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12870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003524"/>
                                        </p:tgtEl>
                                        <p:attrNameLst>
                                          <p:attrName>style.visibility</p:attrName>
                                        </p:attrNameLst>
                                      </p:cBhvr>
                                      <p:to>
                                        <p:strVal val="visible"/>
                                      </p:to>
                                    </p:set>
                                    <p:anim calcmode="lin" valueType="num">
                                      <p:cBhvr>
                                        <p:cTn id="7" dur="1000" fill="hold"/>
                                        <p:tgtEl>
                                          <p:spTgt spid="1003524"/>
                                        </p:tgtEl>
                                        <p:attrNameLst>
                                          <p:attrName>ppt_w</p:attrName>
                                        </p:attrNameLst>
                                      </p:cBhvr>
                                      <p:tavLst>
                                        <p:tav tm="0" fmla="#ppt_w*sin(2.5*pi*$)">
                                          <p:val>
                                            <p:fltVal val="0"/>
                                          </p:val>
                                        </p:tav>
                                        <p:tav tm="100000">
                                          <p:val>
                                            <p:fltVal val="1"/>
                                          </p:val>
                                        </p:tav>
                                      </p:tavLst>
                                    </p:anim>
                                    <p:anim calcmode="lin" valueType="num">
                                      <p:cBhvr>
                                        <p:cTn id="8" dur="1000" fill="hold"/>
                                        <p:tgtEl>
                                          <p:spTgt spid="10035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7281" name="Picture 17" descr="http://www.lioncontainers.co.uk/uploads/1/0/9/3/10939787/3452023_or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48064" y="1529674"/>
            <a:ext cx="2693676" cy="2183324"/>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p:cNvSpPr>
            <a:spLocks noGrp="1"/>
          </p:cNvSpPr>
          <p:nvPr>
            <p:ph type="sldNum" sz="quarter" idx="11"/>
          </p:nvPr>
        </p:nvSpPr>
        <p:spPr/>
        <p:txBody>
          <a:bodyPr/>
          <a:lstStyle/>
          <a:p>
            <a:fld id="{E580878D-7000-4834-97E7-6B98652ACEE2}" type="slidenum">
              <a:rPr lang="zh-TW" altLang="en-US"/>
              <a:pPr/>
              <a:t>1</a:t>
            </a:fld>
            <a:endParaRPr lang="zh-TW" altLang="zh-TW"/>
          </a:p>
        </p:txBody>
      </p:sp>
      <p:sp>
        <p:nvSpPr>
          <p:cNvPr id="907266" name="Rectangle 2"/>
          <p:cNvSpPr>
            <a:spLocks noGrp="1" noChangeArrowheads="1"/>
          </p:cNvSpPr>
          <p:nvPr>
            <p:ph type="title"/>
          </p:nvPr>
        </p:nvSpPr>
        <p:spPr/>
        <p:txBody>
          <a:bodyPr/>
          <a:lstStyle/>
          <a:p>
            <a:r>
              <a:rPr lang="en-US" altLang="zh-TW" dirty="0"/>
              <a:t>Recall the Container Thermometer</a:t>
            </a:r>
          </a:p>
        </p:txBody>
      </p:sp>
      <p:sp>
        <p:nvSpPr>
          <p:cNvPr id="672771" name="Rectangle 3"/>
          <p:cNvSpPr>
            <a:spLocks noGrp="1" noChangeArrowheads="1"/>
          </p:cNvSpPr>
          <p:nvPr>
            <p:ph type="body" idx="1"/>
          </p:nvPr>
        </p:nvSpPr>
        <p:spPr/>
        <p:txBody>
          <a:bodyPr/>
          <a:lstStyle/>
          <a:p>
            <a:r>
              <a:rPr lang="en-US" altLang="zh-TW" dirty="0"/>
              <a:t>Container thermometer: monitor the temperature of the interior of a container</a:t>
            </a:r>
          </a:p>
          <a:p>
            <a:pPr lvl="1"/>
            <a:r>
              <a:rPr lang="en-US" altLang="zh-TW" dirty="0"/>
              <a:t>Monitor the temperature</a:t>
            </a:r>
            <a:br>
              <a:rPr lang="en-US" altLang="zh-TW" dirty="0"/>
            </a:br>
            <a:r>
              <a:rPr lang="en-US" altLang="zh-TW" dirty="0"/>
              <a:t>every minute</a:t>
            </a:r>
          </a:p>
          <a:p>
            <a:pPr lvl="1"/>
            <a:r>
              <a:rPr lang="en-US" altLang="zh-TW" dirty="0"/>
              <a:t>Flash LED alarm at 1 Hz</a:t>
            </a:r>
          </a:p>
          <a:p>
            <a:pPr lvl="1"/>
            <a:r>
              <a:rPr lang="en-US" altLang="zh-TW" dirty="0"/>
              <a:t>If the temperature rises above </a:t>
            </a:r>
            <a:br>
              <a:rPr lang="en-US" altLang="zh-TW" dirty="0"/>
            </a:br>
            <a:r>
              <a:rPr lang="en-US" altLang="zh-TW" dirty="0"/>
              <a:t>45</a:t>
            </a:r>
            <a:r>
              <a:rPr lang="en-US" altLang="zh-TW" dirty="0">
                <a:sym typeface="Symbol" panose="05050102010706020507" pitchFamily="18" charset="2"/>
              </a:rPr>
              <a:t>C</a:t>
            </a:r>
            <a:r>
              <a:rPr lang="en-US" altLang="zh-TW" dirty="0"/>
              <a:t>, flash the LED alarm at 3 Hz </a:t>
            </a:r>
            <a:br>
              <a:rPr lang="en-US" altLang="zh-TW" dirty="0"/>
            </a:br>
            <a:r>
              <a:rPr lang="en-US" altLang="zh-TW" dirty="0"/>
              <a:t>and send a message “Danger!” to the control server</a:t>
            </a:r>
          </a:p>
          <a:p>
            <a:pPr lvl="1"/>
            <a:r>
              <a:rPr lang="en-US" altLang="zh-TW" dirty="0"/>
              <a:t>If the temperature drops below 45</a:t>
            </a:r>
            <a:r>
              <a:rPr lang="en-US" altLang="zh-TW" dirty="0">
                <a:sym typeface="Symbol" panose="05050102010706020507" pitchFamily="18" charset="2"/>
              </a:rPr>
              <a:t>C</a:t>
            </a:r>
            <a:r>
              <a:rPr lang="en-US" altLang="zh-TW" dirty="0"/>
              <a:t>, return the LED alarm to normal and send a message “Safe!” to the control server</a:t>
            </a:r>
          </a:p>
          <a:p>
            <a:pPr lvl="1"/>
            <a:r>
              <a:rPr lang="en-US" altLang="zh-TW" dirty="0"/>
              <a:t>…</a:t>
            </a:r>
          </a:p>
        </p:txBody>
      </p:sp>
      <p:pic>
        <p:nvPicPr>
          <p:cNvPr id="907285" name="Picture 21" descr="https://encrypted-tbn0.gstatic.com/images?q=tbn:ANd9GcSs4Prat_KzTznVmaAEMtpsUjoO5dBwwQrpnLa2_zd4XZTYFar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951662" y="2180922"/>
            <a:ext cx="851372" cy="14838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橢圓 7"/>
          <p:cNvSpPr/>
          <p:nvPr/>
        </p:nvSpPr>
        <p:spPr bwMode="auto">
          <a:xfrm>
            <a:off x="1907704" y="3068960"/>
            <a:ext cx="1656184"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9" name="文字方塊 8"/>
          <p:cNvSpPr txBox="1"/>
          <p:nvPr/>
        </p:nvSpPr>
        <p:spPr>
          <a:xfrm>
            <a:off x="2195736" y="5589240"/>
            <a:ext cx="5408853" cy="461665"/>
          </a:xfrm>
          <a:prstGeom prst="rect">
            <a:avLst/>
          </a:prstGeom>
          <a:noFill/>
        </p:spPr>
        <p:txBody>
          <a:bodyPr wrap="none" rtlCol="0">
            <a:spAutoFit/>
          </a:bodyPr>
          <a:lstStyle/>
          <a:p>
            <a:r>
              <a:rPr lang="en-US" altLang="zh-TW" b="1" dirty="0">
                <a:solidFill>
                  <a:srgbClr val="FF0000"/>
                </a:solidFill>
                <a:latin typeface="Comic Sans MS" panose="030F0702030302020204" pitchFamily="66" charset="0"/>
              </a:rPr>
              <a:t>Need to measure the temperature!</a:t>
            </a:r>
            <a:endParaRPr lang="zh-TW" altLang="en-US"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494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20" name="Rectangle 4"/>
          <p:cNvSpPr>
            <a:spLocks noGrp="1" noChangeArrowheads="1"/>
          </p:cNvSpPr>
          <p:nvPr>
            <p:ph type="title"/>
          </p:nvPr>
        </p:nvSpPr>
        <p:spPr/>
        <p:txBody>
          <a:bodyPr/>
          <a:lstStyle/>
          <a:p>
            <a:r>
              <a:rPr lang="en-US" altLang="zh-TW"/>
              <a:t>Simplified Block Diagram of ADC10</a:t>
            </a:r>
          </a:p>
        </p:txBody>
      </p:sp>
      <p:sp>
        <p:nvSpPr>
          <p:cNvPr id="27" name="投影片編號版面配置區 4"/>
          <p:cNvSpPr>
            <a:spLocks noGrp="1"/>
          </p:cNvSpPr>
          <p:nvPr>
            <p:ph type="sldNum" sz="quarter" idx="11"/>
          </p:nvPr>
        </p:nvSpPr>
        <p:spPr>
          <a:xfrm>
            <a:off x="6731000" y="6229350"/>
            <a:ext cx="1905000" cy="457200"/>
          </a:xfrm>
        </p:spPr>
        <p:txBody>
          <a:bodyPr/>
          <a:lstStyle/>
          <a:p>
            <a:fld id="{C3EE201C-5E8D-42F4-9125-4755632FA01E}" type="slidenum">
              <a:rPr lang="zh-TW" altLang="en-US" smtClean="0"/>
              <a:pPr/>
              <a:t>19</a:t>
            </a:fld>
            <a:endParaRPr lang="zh-TW" altLang="zh-TW"/>
          </a:p>
        </p:txBody>
      </p:sp>
      <p:pic>
        <p:nvPicPr>
          <p:cNvPr id="930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213" y="1230784"/>
            <a:ext cx="754062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23" name="Line 7"/>
          <p:cNvSpPr>
            <a:spLocks noChangeShapeType="1"/>
          </p:cNvSpPr>
          <p:nvPr/>
        </p:nvSpPr>
        <p:spPr bwMode="auto">
          <a:xfrm>
            <a:off x="3227263" y="5336059"/>
            <a:ext cx="10795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24" name="Oval 8"/>
          <p:cNvSpPr>
            <a:spLocks noChangeArrowheads="1"/>
          </p:cNvSpPr>
          <p:nvPr/>
        </p:nvSpPr>
        <p:spPr bwMode="auto">
          <a:xfrm>
            <a:off x="1642938" y="4831234"/>
            <a:ext cx="792162"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30825" name="Freeform 9"/>
          <p:cNvSpPr>
            <a:spLocks/>
          </p:cNvSpPr>
          <p:nvPr/>
        </p:nvSpPr>
        <p:spPr bwMode="auto">
          <a:xfrm>
            <a:off x="274513" y="3751734"/>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27" name="Line 11"/>
          <p:cNvSpPr>
            <a:spLocks noChangeShapeType="1"/>
          </p:cNvSpPr>
          <p:nvPr/>
        </p:nvSpPr>
        <p:spPr bwMode="auto">
          <a:xfrm flipH="1">
            <a:off x="1498475" y="4975696"/>
            <a:ext cx="14398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28" name="Line 12"/>
          <p:cNvSpPr>
            <a:spLocks noChangeShapeType="1"/>
          </p:cNvSpPr>
          <p:nvPr/>
        </p:nvSpPr>
        <p:spPr bwMode="auto">
          <a:xfrm flipV="1">
            <a:off x="1498475" y="4039071"/>
            <a:ext cx="0" cy="9366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29" name="Line 13"/>
          <p:cNvSpPr>
            <a:spLocks noChangeShapeType="1"/>
          </p:cNvSpPr>
          <p:nvPr/>
        </p:nvSpPr>
        <p:spPr bwMode="auto">
          <a:xfrm>
            <a:off x="1498475" y="4039071"/>
            <a:ext cx="2889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30" name="Rectangle 14"/>
          <p:cNvSpPr>
            <a:spLocks noChangeArrowheads="1"/>
          </p:cNvSpPr>
          <p:nvPr/>
        </p:nvSpPr>
        <p:spPr bwMode="auto">
          <a:xfrm>
            <a:off x="2579563" y="2959571"/>
            <a:ext cx="1008062" cy="8636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30831" name="AutoShape 15"/>
          <p:cNvSpPr>
            <a:spLocks noChangeArrowheads="1"/>
          </p:cNvSpPr>
          <p:nvPr/>
        </p:nvSpPr>
        <p:spPr bwMode="auto">
          <a:xfrm flipH="1">
            <a:off x="3659063" y="2959571"/>
            <a:ext cx="1512887" cy="792163"/>
          </a:xfrm>
          <a:prstGeom prst="homePlate">
            <a:avLst>
              <a:gd name="adj" fmla="val 49372"/>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30832" name="Rectangle 16"/>
          <p:cNvSpPr>
            <a:spLocks noChangeArrowheads="1"/>
          </p:cNvSpPr>
          <p:nvPr/>
        </p:nvSpPr>
        <p:spPr bwMode="auto">
          <a:xfrm>
            <a:off x="3730500" y="4254971"/>
            <a:ext cx="1584325" cy="28892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930838" name="Group 22"/>
          <p:cNvGrpSpPr>
            <a:grpSpLocks/>
          </p:cNvGrpSpPr>
          <p:nvPr/>
        </p:nvGrpSpPr>
        <p:grpSpPr bwMode="auto">
          <a:xfrm>
            <a:off x="1355600" y="1087909"/>
            <a:ext cx="6767513" cy="1727200"/>
            <a:chOff x="930" y="981"/>
            <a:chExt cx="4263" cy="1088"/>
          </a:xfrm>
        </p:grpSpPr>
        <p:sp>
          <p:nvSpPr>
            <p:cNvPr id="930833" name="AutoShape 17"/>
            <p:cNvSpPr>
              <a:spLocks noChangeArrowheads="1"/>
            </p:cNvSpPr>
            <p:nvPr/>
          </p:nvSpPr>
          <p:spPr bwMode="auto">
            <a:xfrm>
              <a:off x="2381" y="981"/>
              <a:ext cx="2812" cy="1088"/>
            </a:xfrm>
            <a:prstGeom prst="cloudCallout">
              <a:avLst>
                <a:gd name="adj1" fmla="val -63014"/>
                <a:gd name="adj2" fmla="val -15074"/>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TW" sz="2000">
                <a:solidFill>
                  <a:srgbClr val="FF0000"/>
                </a:solidFill>
              </a:endParaRPr>
            </a:p>
            <a:p>
              <a:pPr algn="ctr"/>
              <a:endParaRPr lang="en-US" altLang="zh-TW" sz="2000">
                <a:solidFill>
                  <a:srgbClr val="FF0000"/>
                </a:solidFill>
              </a:endParaRPr>
            </a:p>
            <a:p>
              <a:pPr algn="ctr"/>
              <a:r>
                <a:rPr lang="en-US" altLang="zh-TW" sz="2000">
                  <a:solidFill>
                    <a:srgbClr val="FF0000"/>
                  </a:solidFill>
                </a:rPr>
                <a:t>    </a:t>
              </a:r>
            </a:p>
          </p:txBody>
        </p:sp>
        <p:sp>
          <p:nvSpPr>
            <p:cNvPr id="930835" name="Text Box 19"/>
            <p:cNvSpPr txBox="1">
              <a:spLocks noChangeArrowheads="1"/>
            </p:cNvSpPr>
            <p:nvPr/>
          </p:nvSpPr>
          <p:spPr bwMode="auto">
            <a:xfrm>
              <a:off x="930" y="107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FF0000"/>
                  </a:solidFill>
                </a:rPr>
                <a:t>Voltage reference</a:t>
              </a:r>
            </a:p>
          </p:txBody>
        </p:sp>
      </p:grpSp>
      <p:grpSp>
        <p:nvGrpSpPr>
          <p:cNvPr id="930842" name="Group 26"/>
          <p:cNvGrpSpPr>
            <a:grpSpLocks/>
          </p:cNvGrpSpPr>
          <p:nvPr/>
        </p:nvGrpSpPr>
        <p:grpSpPr bwMode="auto">
          <a:xfrm>
            <a:off x="5314825" y="2383309"/>
            <a:ext cx="3649663" cy="1944687"/>
            <a:chOff x="3424" y="1797"/>
            <a:chExt cx="2299" cy="1225"/>
          </a:xfrm>
        </p:grpSpPr>
        <p:sp>
          <p:nvSpPr>
            <p:cNvPr id="930836" name="AutoShape 20"/>
            <p:cNvSpPr>
              <a:spLocks noChangeArrowheads="1"/>
            </p:cNvSpPr>
            <p:nvPr/>
          </p:nvSpPr>
          <p:spPr bwMode="auto">
            <a:xfrm>
              <a:off x="3424" y="1797"/>
              <a:ext cx="1996" cy="1134"/>
            </a:xfrm>
            <a:prstGeom prst="cloudCallout">
              <a:avLst>
                <a:gd name="adj1" fmla="val 49869"/>
                <a:gd name="adj2" fmla="val 39853"/>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sz="2400"/>
            </a:p>
          </p:txBody>
        </p:sp>
        <p:sp>
          <p:nvSpPr>
            <p:cNvPr id="930837" name="Text Box 21"/>
            <p:cNvSpPr txBox="1">
              <a:spLocks noChangeArrowheads="1"/>
            </p:cNvSpPr>
            <p:nvPr/>
          </p:nvSpPr>
          <p:spPr bwMode="auto">
            <a:xfrm>
              <a:off x="4649" y="2772"/>
              <a:ext cx="10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FF0000"/>
                  </a:solidFill>
                </a:rPr>
                <a:t>Clock sources</a:t>
              </a:r>
            </a:p>
          </p:txBody>
        </p:sp>
      </p:grpSp>
      <p:grpSp>
        <p:nvGrpSpPr>
          <p:cNvPr id="930843" name="Group 27"/>
          <p:cNvGrpSpPr>
            <a:grpSpLocks/>
          </p:cNvGrpSpPr>
          <p:nvPr/>
        </p:nvGrpSpPr>
        <p:grpSpPr bwMode="auto">
          <a:xfrm>
            <a:off x="4595688" y="4327996"/>
            <a:ext cx="4032250" cy="1765300"/>
            <a:chOff x="2971" y="3022"/>
            <a:chExt cx="2540" cy="1112"/>
          </a:xfrm>
        </p:grpSpPr>
        <p:sp>
          <p:nvSpPr>
            <p:cNvPr id="930840" name="AutoShape 24"/>
            <p:cNvSpPr>
              <a:spLocks noChangeArrowheads="1"/>
            </p:cNvSpPr>
            <p:nvPr/>
          </p:nvSpPr>
          <p:spPr bwMode="auto">
            <a:xfrm>
              <a:off x="3969" y="3022"/>
              <a:ext cx="1542" cy="998"/>
            </a:xfrm>
            <a:prstGeom prst="cloudCallout">
              <a:avLst>
                <a:gd name="adj1" fmla="val -64204"/>
                <a:gd name="adj2" fmla="val 37574"/>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TW" altLang="en-US" sz="2400"/>
            </a:p>
          </p:txBody>
        </p:sp>
        <p:sp>
          <p:nvSpPr>
            <p:cNvPr id="930841" name="Text Box 25"/>
            <p:cNvSpPr txBox="1">
              <a:spLocks noChangeArrowheads="1"/>
            </p:cNvSpPr>
            <p:nvPr/>
          </p:nvSpPr>
          <p:spPr bwMode="auto">
            <a:xfrm>
              <a:off x="2971" y="3884"/>
              <a:ext cx="14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FF0000"/>
                  </a:solidFill>
                </a:rPr>
                <a:t>Conversion trigger</a:t>
              </a:r>
            </a:p>
          </p:txBody>
        </p:sp>
      </p:grpSp>
      <p:sp>
        <p:nvSpPr>
          <p:cNvPr id="930844" name="Line 28"/>
          <p:cNvSpPr>
            <a:spLocks noChangeShapeType="1"/>
          </p:cNvSpPr>
          <p:nvPr/>
        </p:nvSpPr>
        <p:spPr bwMode="auto">
          <a:xfrm>
            <a:off x="5746625" y="4543896"/>
            <a:ext cx="10096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46" name="Line 30"/>
          <p:cNvSpPr>
            <a:spLocks noChangeShapeType="1"/>
          </p:cNvSpPr>
          <p:nvPr/>
        </p:nvSpPr>
        <p:spPr bwMode="auto">
          <a:xfrm flipV="1">
            <a:off x="1858838" y="3391371"/>
            <a:ext cx="0" cy="6477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47" name="Line 31"/>
          <p:cNvSpPr>
            <a:spLocks noChangeShapeType="1"/>
          </p:cNvSpPr>
          <p:nvPr/>
        </p:nvSpPr>
        <p:spPr bwMode="auto">
          <a:xfrm>
            <a:off x="1858838" y="3391371"/>
            <a:ext cx="7207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30848" name="AutoShape 32"/>
          <p:cNvSpPr>
            <a:spLocks noChangeArrowheads="1"/>
          </p:cNvSpPr>
          <p:nvPr/>
        </p:nvSpPr>
        <p:spPr bwMode="auto">
          <a:xfrm>
            <a:off x="4235325" y="3751734"/>
            <a:ext cx="576263" cy="503237"/>
          </a:xfrm>
          <a:prstGeom prst="downArrow">
            <a:avLst>
              <a:gd name="adj1" fmla="val 61009"/>
              <a:gd name="adj2" fmla="val 50472"/>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 name="文字方塊 2"/>
          <p:cNvSpPr txBox="1"/>
          <p:nvPr/>
        </p:nvSpPr>
        <p:spPr>
          <a:xfrm>
            <a:off x="179512" y="5615529"/>
            <a:ext cx="3672408" cy="338554"/>
          </a:xfrm>
          <a:prstGeom prst="rect">
            <a:avLst/>
          </a:prstGeom>
          <a:noFill/>
        </p:spPr>
        <p:txBody>
          <a:bodyPr wrap="square" rtlCol="0">
            <a:spAutoFit/>
          </a:bodyPr>
          <a:lstStyle/>
          <a:p>
            <a:r>
              <a:rPr lang="en-US" altLang="zh-TW" sz="1600" dirty="0">
                <a:latin typeface="+mn-lt"/>
              </a:rPr>
              <a:t>Trigger a conversion</a:t>
            </a:r>
          </a:p>
        </p:txBody>
      </p:sp>
      <p:grpSp>
        <p:nvGrpSpPr>
          <p:cNvPr id="28" name="Group 36"/>
          <p:cNvGrpSpPr>
            <a:grpSpLocks/>
          </p:cNvGrpSpPr>
          <p:nvPr/>
        </p:nvGrpSpPr>
        <p:grpSpPr bwMode="auto">
          <a:xfrm>
            <a:off x="8023932" y="3284984"/>
            <a:ext cx="1120068" cy="465700"/>
            <a:chOff x="2108" y="255"/>
            <a:chExt cx="2540" cy="227"/>
          </a:xfrm>
        </p:grpSpPr>
        <p:cxnSp>
          <p:nvCxnSpPr>
            <p:cNvPr id="29" name="直線接點 4"/>
            <p:cNvCxnSpPr>
              <a:cxnSpLocks noChangeShapeType="1"/>
            </p:cNvCxnSpPr>
            <p:nvPr/>
          </p:nvCxnSpPr>
          <p:spPr bwMode="auto">
            <a:xfrm>
              <a:off x="2108"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0" name="直線接點 5"/>
            <p:cNvCxnSpPr>
              <a:cxnSpLocks noChangeShapeType="1"/>
            </p:cNvCxnSpPr>
            <p:nvPr/>
          </p:nvCxnSpPr>
          <p:spPr bwMode="auto">
            <a:xfrm>
              <a:off x="2471"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1" name="直線接點 9"/>
            <p:cNvCxnSpPr>
              <a:cxnSpLocks noChangeShapeType="1"/>
            </p:cNvCxnSpPr>
            <p:nvPr/>
          </p:nvCxnSpPr>
          <p:spPr bwMode="auto">
            <a:xfrm flipV="1">
              <a:off x="2471"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2" name="直線接點 11"/>
            <p:cNvCxnSpPr>
              <a:cxnSpLocks noChangeShapeType="1"/>
            </p:cNvCxnSpPr>
            <p:nvPr/>
          </p:nvCxnSpPr>
          <p:spPr bwMode="auto">
            <a:xfrm flipV="1">
              <a:off x="2834"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3" name="直線接點 12"/>
            <p:cNvCxnSpPr>
              <a:cxnSpLocks noChangeShapeType="1"/>
            </p:cNvCxnSpPr>
            <p:nvPr/>
          </p:nvCxnSpPr>
          <p:spPr bwMode="auto">
            <a:xfrm>
              <a:off x="2834"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4" name="直線接點 13"/>
            <p:cNvCxnSpPr>
              <a:cxnSpLocks noChangeShapeType="1"/>
            </p:cNvCxnSpPr>
            <p:nvPr/>
          </p:nvCxnSpPr>
          <p:spPr bwMode="auto">
            <a:xfrm>
              <a:off x="3197"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5" name="直線接點 14"/>
            <p:cNvCxnSpPr>
              <a:cxnSpLocks noChangeShapeType="1"/>
            </p:cNvCxnSpPr>
            <p:nvPr/>
          </p:nvCxnSpPr>
          <p:spPr bwMode="auto">
            <a:xfrm flipV="1">
              <a:off x="3197"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6" name="直線接點 15"/>
            <p:cNvCxnSpPr>
              <a:cxnSpLocks noChangeShapeType="1"/>
            </p:cNvCxnSpPr>
            <p:nvPr/>
          </p:nvCxnSpPr>
          <p:spPr bwMode="auto">
            <a:xfrm flipV="1">
              <a:off x="3560"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7" name="直線接點 16"/>
            <p:cNvCxnSpPr>
              <a:cxnSpLocks noChangeShapeType="1"/>
            </p:cNvCxnSpPr>
            <p:nvPr/>
          </p:nvCxnSpPr>
          <p:spPr bwMode="auto">
            <a:xfrm>
              <a:off x="3560"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8" name="直線接點 17"/>
            <p:cNvCxnSpPr>
              <a:cxnSpLocks noChangeShapeType="1"/>
            </p:cNvCxnSpPr>
            <p:nvPr/>
          </p:nvCxnSpPr>
          <p:spPr bwMode="auto">
            <a:xfrm>
              <a:off x="3923"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39" name="直線接點 18"/>
            <p:cNvCxnSpPr>
              <a:cxnSpLocks noChangeShapeType="1"/>
            </p:cNvCxnSpPr>
            <p:nvPr/>
          </p:nvCxnSpPr>
          <p:spPr bwMode="auto">
            <a:xfrm flipV="1">
              <a:off x="3923"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0" name="直線接點 19"/>
            <p:cNvCxnSpPr>
              <a:cxnSpLocks noChangeShapeType="1"/>
            </p:cNvCxnSpPr>
            <p:nvPr/>
          </p:nvCxnSpPr>
          <p:spPr bwMode="auto">
            <a:xfrm flipV="1">
              <a:off x="4286"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1" name="直線接點 20"/>
            <p:cNvCxnSpPr>
              <a:cxnSpLocks noChangeShapeType="1"/>
            </p:cNvCxnSpPr>
            <p:nvPr/>
          </p:nvCxnSpPr>
          <p:spPr bwMode="auto">
            <a:xfrm>
              <a:off x="4286" y="482"/>
              <a:ext cx="362"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grpSp>
      <p:grpSp>
        <p:nvGrpSpPr>
          <p:cNvPr id="42" name="Group 36"/>
          <p:cNvGrpSpPr>
            <a:grpSpLocks/>
          </p:cNvGrpSpPr>
          <p:nvPr/>
        </p:nvGrpSpPr>
        <p:grpSpPr bwMode="auto">
          <a:xfrm>
            <a:off x="7902805" y="4812973"/>
            <a:ext cx="1120068" cy="465700"/>
            <a:chOff x="2108" y="255"/>
            <a:chExt cx="2540" cy="227"/>
          </a:xfrm>
        </p:grpSpPr>
        <p:cxnSp>
          <p:nvCxnSpPr>
            <p:cNvPr id="43" name="直線接點 4"/>
            <p:cNvCxnSpPr>
              <a:cxnSpLocks noChangeShapeType="1"/>
            </p:cNvCxnSpPr>
            <p:nvPr/>
          </p:nvCxnSpPr>
          <p:spPr bwMode="auto">
            <a:xfrm>
              <a:off x="2108"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4" name="直線接點 5"/>
            <p:cNvCxnSpPr>
              <a:cxnSpLocks noChangeShapeType="1"/>
            </p:cNvCxnSpPr>
            <p:nvPr/>
          </p:nvCxnSpPr>
          <p:spPr bwMode="auto">
            <a:xfrm>
              <a:off x="2471"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5" name="直線接點 9"/>
            <p:cNvCxnSpPr>
              <a:cxnSpLocks noChangeShapeType="1"/>
            </p:cNvCxnSpPr>
            <p:nvPr/>
          </p:nvCxnSpPr>
          <p:spPr bwMode="auto">
            <a:xfrm flipV="1">
              <a:off x="2471"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6" name="直線接點 11"/>
            <p:cNvCxnSpPr>
              <a:cxnSpLocks noChangeShapeType="1"/>
            </p:cNvCxnSpPr>
            <p:nvPr/>
          </p:nvCxnSpPr>
          <p:spPr bwMode="auto">
            <a:xfrm flipV="1">
              <a:off x="2834"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7" name="直線接點 12"/>
            <p:cNvCxnSpPr>
              <a:cxnSpLocks noChangeShapeType="1"/>
            </p:cNvCxnSpPr>
            <p:nvPr/>
          </p:nvCxnSpPr>
          <p:spPr bwMode="auto">
            <a:xfrm>
              <a:off x="2834"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8" name="直線接點 13"/>
            <p:cNvCxnSpPr>
              <a:cxnSpLocks noChangeShapeType="1"/>
            </p:cNvCxnSpPr>
            <p:nvPr/>
          </p:nvCxnSpPr>
          <p:spPr bwMode="auto">
            <a:xfrm>
              <a:off x="3197"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49" name="直線接點 14"/>
            <p:cNvCxnSpPr>
              <a:cxnSpLocks noChangeShapeType="1"/>
            </p:cNvCxnSpPr>
            <p:nvPr/>
          </p:nvCxnSpPr>
          <p:spPr bwMode="auto">
            <a:xfrm flipV="1">
              <a:off x="3197"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50" name="直線接點 15"/>
            <p:cNvCxnSpPr>
              <a:cxnSpLocks noChangeShapeType="1"/>
            </p:cNvCxnSpPr>
            <p:nvPr/>
          </p:nvCxnSpPr>
          <p:spPr bwMode="auto">
            <a:xfrm flipV="1">
              <a:off x="3560"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51" name="直線接點 16"/>
            <p:cNvCxnSpPr>
              <a:cxnSpLocks noChangeShapeType="1"/>
            </p:cNvCxnSpPr>
            <p:nvPr/>
          </p:nvCxnSpPr>
          <p:spPr bwMode="auto">
            <a:xfrm>
              <a:off x="3560"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52" name="直線接點 17"/>
            <p:cNvCxnSpPr>
              <a:cxnSpLocks noChangeShapeType="1"/>
            </p:cNvCxnSpPr>
            <p:nvPr/>
          </p:nvCxnSpPr>
          <p:spPr bwMode="auto">
            <a:xfrm>
              <a:off x="3923"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53" name="直線接點 18"/>
            <p:cNvCxnSpPr>
              <a:cxnSpLocks noChangeShapeType="1"/>
            </p:cNvCxnSpPr>
            <p:nvPr/>
          </p:nvCxnSpPr>
          <p:spPr bwMode="auto">
            <a:xfrm flipV="1">
              <a:off x="3923"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54" name="直線接點 19"/>
            <p:cNvCxnSpPr>
              <a:cxnSpLocks noChangeShapeType="1"/>
            </p:cNvCxnSpPr>
            <p:nvPr/>
          </p:nvCxnSpPr>
          <p:spPr bwMode="auto">
            <a:xfrm flipV="1">
              <a:off x="4286"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55" name="直線接點 20"/>
            <p:cNvCxnSpPr>
              <a:cxnSpLocks noChangeShapeType="1"/>
            </p:cNvCxnSpPr>
            <p:nvPr/>
          </p:nvCxnSpPr>
          <p:spPr bwMode="auto">
            <a:xfrm>
              <a:off x="4286" y="482"/>
              <a:ext cx="362"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grpSp>
      <p:sp>
        <p:nvSpPr>
          <p:cNvPr id="56" name="文字方塊 55"/>
          <p:cNvSpPr txBox="1"/>
          <p:nvPr/>
        </p:nvSpPr>
        <p:spPr>
          <a:xfrm>
            <a:off x="179512" y="5866939"/>
            <a:ext cx="3672408" cy="338554"/>
          </a:xfrm>
          <a:prstGeom prst="rect">
            <a:avLst/>
          </a:prstGeom>
          <a:noFill/>
        </p:spPr>
        <p:txBody>
          <a:bodyPr wrap="square" rtlCol="0">
            <a:spAutoFit/>
          </a:bodyPr>
          <a:lstStyle/>
          <a:p>
            <a:r>
              <a:rPr lang="en-US" altLang="zh-TW" sz="1600" dirty="0">
                <a:latin typeface="+mn-lt"/>
              </a:rPr>
              <a:t>Convert one sample to 10-bit number</a:t>
            </a:r>
            <a:endParaRPr lang="zh-TW" altLang="en-US" sz="1600" dirty="0">
              <a:latin typeface="+mn-lt"/>
            </a:endParaRPr>
          </a:p>
        </p:txBody>
      </p:sp>
    </p:spTree>
    <p:extLst>
      <p:ext uri="{BB962C8B-B14F-4D97-AF65-F5344CB8AC3E}">
        <p14:creationId xmlns:p14="http://schemas.microsoft.com/office/powerpoint/2010/main" val="3583718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0823"/>
                                        </p:tgtEl>
                                        <p:attrNameLst>
                                          <p:attrName>style.visibility</p:attrName>
                                        </p:attrNameLst>
                                      </p:cBhvr>
                                      <p:to>
                                        <p:strVal val="visible"/>
                                      </p:to>
                                    </p:set>
                                    <p:animEffect transition="in" filter="wipe(left)">
                                      <p:cBhvr>
                                        <p:cTn id="7" dur="500"/>
                                        <p:tgtEl>
                                          <p:spTgt spid="930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930824"/>
                                        </p:tgtEl>
                                        <p:attrNameLst>
                                          <p:attrName>style.visibility</p:attrName>
                                        </p:attrNameLst>
                                      </p:cBhvr>
                                      <p:to>
                                        <p:strVal val="visible"/>
                                      </p:to>
                                    </p:set>
                                    <p:anim calcmode="lin" valueType="num">
                                      <p:cBhvr>
                                        <p:cTn id="12" dur="1000" fill="hold"/>
                                        <p:tgtEl>
                                          <p:spTgt spid="930824"/>
                                        </p:tgtEl>
                                        <p:attrNameLst>
                                          <p:attrName>ppt_w</p:attrName>
                                        </p:attrNameLst>
                                      </p:cBhvr>
                                      <p:tavLst>
                                        <p:tav tm="0">
                                          <p:val>
                                            <p:fltVal val="0"/>
                                          </p:val>
                                        </p:tav>
                                        <p:tav tm="100000">
                                          <p:val>
                                            <p:strVal val="#ppt_w"/>
                                          </p:val>
                                        </p:tav>
                                      </p:tavLst>
                                    </p:anim>
                                    <p:anim calcmode="lin" valueType="num">
                                      <p:cBhvr>
                                        <p:cTn id="13" dur="1000" fill="hold"/>
                                        <p:tgtEl>
                                          <p:spTgt spid="930824"/>
                                        </p:tgtEl>
                                        <p:attrNameLst>
                                          <p:attrName>ppt_h</p:attrName>
                                        </p:attrNameLst>
                                      </p:cBhvr>
                                      <p:tavLst>
                                        <p:tav tm="0">
                                          <p:val>
                                            <p:fltVal val="0"/>
                                          </p:val>
                                        </p:tav>
                                        <p:tav tm="100000">
                                          <p:val>
                                            <p:strVal val="#ppt_h"/>
                                          </p:val>
                                        </p:tav>
                                      </p:tavLst>
                                    </p:anim>
                                    <p:anim calcmode="lin" valueType="num">
                                      <p:cBhvr>
                                        <p:cTn id="14" dur="1000" fill="hold"/>
                                        <p:tgtEl>
                                          <p:spTgt spid="930824"/>
                                        </p:tgtEl>
                                        <p:attrNameLst>
                                          <p:attrName>style.rotation</p:attrName>
                                        </p:attrNameLst>
                                      </p:cBhvr>
                                      <p:tavLst>
                                        <p:tav tm="0">
                                          <p:val>
                                            <p:fltVal val="90"/>
                                          </p:val>
                                        </p:tav>
                                        <p:tav tm="100000">
                                          <p:val>
                                            <p:fltVal val="0"/>
                                          </p:val>
                                        </p:tav>
                                      </p:tavLst>
                                    </p:anim>
                                    <p:animEffect transition="in" filter="fade">
                                      <p:cBhvr>
                                        <p:cTn id="15" dur="1000"/>
                                        <p:tgtEl>
                                          <p:spTgt spid="9308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930827"/>
                                        </p:tgtEl>
                                        <p:attrNameLst>
                                          <p:attrName>style.visibility</p:attrName>
                                        </p:attrNameLst>
                                      </p:cBhvr>
                                      <p:to>
                                        <p:strVal val="visible"/>
                                      </p:to>
                                    </p:set>
                                    <p:animEffect transition="in" filter="wipe(right)">
                                      <p:cBhvr>
                                        <p:cTn id="20" dur="500"/>
                                        <p:tgtEl>
                                          <p:spTgt spid="930827"/>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930828"/>
                                        </p:tgtEl>
                                        <p:attrNameLst>
                                          <p:attrName>style.visibility</p:attrName>
                                        </p:attrNameLst>
                                      </p:cBhvr>
                                      <p:to>
                                        <p:strVal val="visible"/>
                                      </p:to>
                                    </p:set>
                                    <p:animEffect transition="in" filter="wipe(down)">
                                      <p:cBhvr>
                                        <p:cTn id="24" dur="500"/>
                                        <p:tgtEl>
                                          <p:spTgt spid="930828"/>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30829"/>
                                        </p:tgtEl>
                                        <p:attrNameLst>
                                          <p:attrName>style.visibility</p:attrName>
                                        </p:attrNameLst>
                                      </p:cBhvr>
                                      <p:to>
                                        <p:strVal val="visible"/>
                                      </p:to>
                                    </p:set>
                                    <p:animEffect transition="in" filter="wipe(left)">
                                      <p:cBhvr>
                                        <p:cTn id="28" dur="500"/>
                                        <p:tgtEl>
                                          <p:spTgt spid="930829"/>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30825"/>
                                        </p:tgtEl>
                                        <p:attrNameLst>
                                          <p:attrName>style.visibility</p:attrName>
                                        </p:attrNameLst>
                                      </p:cBhvr>
                                      <p:to>
                                        <p:strVal val="visible"/>
                                      </p:to>
                                    </p:set>
                                    <p:animEffect transition="in" filter="wipe(left)">
                                      <p:cBhvr>
                                        <p:cTn id="32" dur="500"/>
                                        <p:tgtEl>
                                          <p:spTgt spid="9308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30846"/>
                                        </p:tgtEl>
                                        <p:attrNameLst>
                                          <p:attrName>style.visibility</p:attrName>
                                        </p:attrNameLst>
                                      </p:cBhvr>
                                      <p:to>
                                        <p:strVal val="visible"/>
                                      </p:to>
                                    </p:set>
                                    <p:animEffect transition="in" filter="wipe(down)">
                                      <p:cBhvr>
                                        <p:cTn id="37" dur="500"/>
                                        <p:tgtEl>
                                          <p:spTgt spid="930846"/>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930847"/>
                                        </p:tgtEl>
                                        <p:attrNameLst>
                                          <p:attrName>style.visibility</p:attrName>
                                        </p:attrNameLst>
                                      </p:cBhvr>
                                      <p:to>
                                        <p:strVal val="visible"/>
                                      </p:to>
                                    </p:set>
                                    <p:animEffect transition="in" filter="wipe(left)">
                                      <p:cBhvr>
                                        <p:cTn id="41" dur="500"/>
                                        <p:tgtEl>
                                          <p:spTgt spid="93084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930830"/>
                                        </p:tgtEl>
                                        <p:attrNameLst>
                                          <p:attrName>style.visibility</p:attrName>
                                        </p:attrNameLst>
                                      </p:cBhvr>
                                      <p:to>
                                        <p:strVal val="visible"/>
                                      </p:to>
                                    </p:set>
                                    <p:anim calcmode="lin" valueType="num">
                                      <p:cBhvr>
                                        <p:cTn id="46" dur="1000" fill="hold"/>
                                        <p:tgtEl>
                                          <p:spTgt spid="930830"/>
                                        </p:tgtEl>
                                        <p:attrNameLst>
                                          <p:attrName>ppt_w</p:attrName>
                                        </p:attrNameLst>
                                      </p:cBhvr>
                                      <p:tavLst>
                                        <p:tav tm="0">
                                          <p:val>
                                            <p:strVal val="#ppt_w*0.70"/>
                                          </p:val>
                                        </p:tav>
                                        <p:tav tm="100000">
                                          <p:val>
                                            <p:strVal val="#ppt_w"/>
                                          </p:val>
                                        </p:tav>
                                      </p:tavLst>
                                    </p:anim>
                                    <p:anim calcmode="lin" valueType="num">
                                      <p:cBhvr>
                                        <p:cTn id="47" dur="1000" fill="hold"/>
                                        <p:tgtEl>
                                          <p:spTgt spid="930830"/>
                                        </p:tgtEl>
                                        <p:attrNameLst>
                                          <p:attrName>ppt_h</p:attrName>
                                        </p:attrNameLst>
                                      </p:cBhvr>
                                      <p:tavLst>
                                        <p:tav tm="0">
                                          <p:val>
                                            <p:strVal val="#ppt_h"/>
                                          </p:val>
                                        </p:tav>
                                        <p:tav tm="100000">
                                          <p:val>
                                            <p:strVal val="#ppt_h"/>
                                          </p:val>
                                        </p:tav>
                                      </p:tavLst>
                                    </p:anim>
                                    <p:animEffect transition="in" filter="fade">
                                      <p:cBhvr>
                                        <p:cTn id="48" dur="1000"/>
                                        <p:tgtEl>
                                          <p:spTgt spid="9308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0831"/>
                                        </p:tgtEl>
                                        <p:attrNameLst>
                                          <p:attrName>style.visibility</p:attrName>
                                        </p:attrNameLst>
                                      </p:cBhvr>
                                      <p:to>
                                        <p:strVal val="visible"/>
                                      </p:to>
                                    </p:set>
                                  </p:childTnLst>
                                </p:cTn>
                              </p:par>
                            </p:childTnLst>
                          </p:cTn>
                        </p:par>
                        <p:par>
                          <p:cTn id="53" fill="hold" nodeType="afterGroup">
                            <p:stCondLst>
                              <p:cond delay="0"/>
                            </p:stCondLst>
                            <p:childTnLst>
                              <p:par>
                                <p:cTn id="54" presetID="22" presetClass="entr" presetSubtype="1" fill="hold" grpId="0" nodeType="afterEffect">
                                  <p:stCondLst>
                                    <p:cond delay="0"/>
                                  </p:stCondLst>
                                  <p:childTnLst>
                                    <p:set>
                                      <p:cBhvr>
                                        <p:cTn id="55" dur="1" fill="hold">
                                          <p:stCondLst>
                                            <p:cond delay="0"/>
                                          </p:stCondLst>
                                        </p:cTn>
                                        <p:tgtEl>
                                          <p:spTgt spid="930848"/>
                                        </p:tgtEl>
                                        <p:attrNameLst>
                                          <p:attrName>style.visibility</p:attrName>
                                        </p:attrNameLst>
                                      </p:cBhvr>
                                      <p:to>
                                        <p:strVal val="visible"/>
                                      </p:to>
                                    </p:set>
                                    <p:animEffect transition="in" filter="wipe(up)">
                                      <p:cBhvr>
                                        <p:cTn id="56" dur="500"/>
                                        <p:tgtEl>
                                          <p:spTgt spid="93084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3083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30844"/>
                                        </p:tgtEl>
                                        <p:attrNameLst>
                                          <p:attrName>style.visibility</p:attrName>
                                        </p:attrNameLst>
                                      </p:cBhvr>
                                      <p:to>
                                        <p:strVal val="visible"/>
                                      </p:to>
                                    </p:set>
                                    <p:animEffect transition="in" filter="wipe(left)">
                                      <p:cBhvr>
                                        <p:cTn id="65" dur="500"/>
                                        <p:tgtEl>
                                          <p:spTgt spid="93084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93083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930842"/>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93084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3" grpId="0" animBg="1"/>
      <p:bldP spid="930824" grpId="0" animBg="1"/>
      <p:bldP spid="930825" grpId="0" animBg="1"/>
      <p:bldP spid="930827" grpId="0" animBg="1"/>
      <p:bldP spid="930828" grpId="0" animBg="1"/>
      <p:bldP spid="930829" grpId="0" animBg="1"/>
      <p:bldP spid="930830" grpId="0" animBg="1"/>
      <p:bldP spid="930831" grpId="0" animBg="1"/>
      <p:bldP spid="930832" grpId="0" animBg="1"/>
      <p:bldP spid="930844" grpId="0" animBg="1"/>
      <p:bldP spid="930846" grpId="0" animBg="1"/>
      <p:bldP spid="930847" grpId="0" animBg="1"/>
      <p:bldP spid="930848" grpId="0" animBg="1"/>
      <p:bldP spid="3" grpId="0"/>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標題 4"/>
          <p:cNvSpPr>
            <a:spLocks noGrp="1"/>
          </p:cNvSpPr>
          <p:nvPr>
            <p:ph type="title"/>
          </p:nvPr>
        </p:nvSpPr>
        <p:spPr/>
        <p:txBody>
          <a:bodyPr/>
          <a:lstStyle/>
          <a:p>
            <a:r>
              <a:rPr lang="en-US" altLang="zh-TW"/>
              <a:t>Main Components of ADC10</a:t>
            </a:r>
            <a:endParaRPr lang="zh-TW" altLang="en-US"/>
          </a:p>
        </p:txBody>
      </p:sp>
      <p:sp>
        <p:nvSpPr>
          <p:cNvPr id="910339" name="內容版面配置區 2"/>
          <p:cNvSpPr>
            <a:spLocks noGrp="1"/>
          </p:cNvSpPr>
          <p:nvPr>
            <p:ph type="body" idx="1"/>
          </p:nvPr>
        </p:nvSpPr>
        <p:spPr/>
        <p:txBody>
          <a:bodyPr/>
          <a:lstStyle/>
          <a:p>
            <a:r>
              <a:rPr lang="en-US" altLang="zh-TW" dirty="0"/>
              <a:t>Analog inputs:</a:t>
            </a:r>
          </a:p>
          <a:p>
            <a:pPr lvl="1"/>
            <a:r>
              <a:rPr lang="en-US" altLang="zh-TW" dirty="0"/>
              <a:t>Some are from internal,</a:t>
            </a:r>
            <a:br>
              <a:rPr lang="en-US" altLang="zh-TW" dirty="0"/>
            </a:br>
            <a:r>
              <a:rPr lang="en-US" altLang="zh-TW" dirty="0"/>
              <a:t>e.g. temperature, and</a:t>
            </a:r>
            <a:br>
              <a:rPr lang="en-US" altLang="zh-TW" dirty="0"/>
            </a:br>
            <a:r>
              <a:rPr lang="en-US" altLang="zh-TW" dirty="0"/>
              <a:t>some are from external,</a:t>
            </a:r>
            <a:br>
              <a:rPr lang="en-US" altLang="zh-TW" dirty="0"/>
            </a:br>
            <a:r>
              <a:rPr lang="en-US" altLang="zh-TW" dirty="0"/>
              <a:t>e.g. A0, A1, …, A7</a:t>
            </a:r>
          </a:p>
        </p:txBody>
      </p:sp>
      <p:sp>
        <p:nvSpPr>
          <p:cNvPr id="9" name="投影片編號版面配置區 5"/>
          <p:cNvSpPr>
            <a:spLocks noGrp="1"/>
          </p:cNvSpPr>
          <p:nvPr>
            <p:ph type="sldNum" sz="quarter" idx="11"/>
          </p:nvPr>
        </p:nvSpPr>
        <p:spPr>
          <a:xfrm>
            <a:off x="6731000" y="6229350"/>
            <a:ext cx="1905000" cy="457200"/>
          </a:xfrm>
        </p:spPr>
        <p:txBody>
          <a:bodyPr/>
          <a:lstStyle/>
          <a:p>
            <a:fld id="{C3866636-D5B1-41A8-B4E4-9C20CA9F7ACB}" type="slidenum">
              <a:rPr lang="zh-TW" altLang="en-US" smtClean="0"/>
              <a:pPr/>
              <a:t>20</a:t>
            </a:fld>
            <a:endParaRPr lang="zh-TW" altLang="zh-TW"/>
          </a:p>
        </p:txBody>
      </p:sp>
      <p:pic>
        <p:nvPicPr>
          <p:cNvPr id="1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8897" r="42572" b="26388"/>
          <a:stretch/>
        </p:blipFill>
        <p:spPr bwMode="auto">
          <a:xfrm>
            <a:off x="4354736" y="1124744"/>
            <a:ext cx="4752528"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橢圓 1"/>
          <p:cNvSpPr/>
          <p:nvPr/>
        </p:nvSpPr>
        <p:spPr bwMode="auto">
          <a:xfrm>
            <a:off x="4354736" y="1124744"/>
            <a:ext cx="505296" cy="1732408"/>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3" name="橢圓 12"/>
          <p:cNvSpPr/>
          <p:nvPr/>
        </p:nvSpPr>
        <p:spPr bwMode="auto">
          <a:xfrm>
            <a:off x="4354737" y="3140968"/>
            <a:ext cx="505295" cy="1008112"/>
          </a:xfrm>
          <a:prstGeom prst="ellipse">
            <a:avLst/>
          </a:prstGeom>
          <a:noFill/>
          <a:ln w="2857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cxnSp>
        <p:nvCxnSpPr>
          <p:cNvPr id="5" name="直線單箭頭接點 4"/>
          <p:cNvCxnSpPr>
            <a:endCxn id="13" idx="1"/>
          </p:cNvCxnSpPr>
          <p:nvPr/>
        </p:nvCxnSpPr>
        <p:spPr bwMode="auto">
          <a:xfrm>
            <a:off x="3779912" y="1916832"/>
            <a:ext cx="648824" cy="1371771"/>
          </a:xfrm>
          <a:prstGeom prst="straightConnector1">
            <a:avLst/>
          </a:prstGeom>
          <a:solidFill>
            <a:schemeClr val="accent1"/>
          </a:solidFill>
          <a:ln w="9525"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 name="群組 2"/>
          <p:cNvGrpSpPr/>
          <p:nvPr/>
        </p:nvGrpSpPr>
        <p:grpSpPr>
          <a:xfrm>
            <a:off x="193117" y="3861048"/>
            <a:ext cx="8828534" cy="2164959"/>
            <a:chOff x="179512" y="3933056"/>
            <a:chExt cx="8828534" cy="2164959"/>
          </a:xfrm>
        </p:grpSpPr>
        <p:pic>
          <p:nvPicPr>
            <p:cNvPr id="11" name="圖片 10"/>
            <p:cNvPicPr>
              <a:picLocks noChangeAspect="1"/>
            </p:cNvPicPr>
            <p:nvPr/>
          </p:nvPicPr>
          <p:blipFill>
            <a:blip r:embed="rId3"/>
            <a:stretch>
              <a:fillRect/>
            </a:stretch>
          </p:blipFill>
          <p:spPr>
            <a:xfrm>
              <a:off x="179512" y="3933056"/>
              <a:ext cx="8828534" cy="2164959"/>
            </a:xfrm>
            <a:prstGeom prst="rect">
              <a:avLst/>
            </a:prstGeom>
          </p:spPr>
        </p:pic>
        <p:sp>
          <p:nvSpPr>
            <p:cNvPr id="12" name="橢圓 11"/>
            <p:cNvSpPr/>
            <p:nvPr/>
          </p:nvSpPr>
          <p:spPr bwMode="auto">
            <a:xfrm>
              <a:off x="3203848" y="4149331"/>
              <a:ext cx="647874" cy="1295893"/>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grpSp>
      <p:sp>
        <p:nvSpPr>
          <p:cNvPr id="8" name="手繪多邊形 7"/>
          <p:cNvSpPr/>
          <p:nvPr/>
        </p:nvSpPr>
        <p:spPr bwMode="auto">
          <a:xfrm>
            <a:off x="3224272" y="1795549"/>
            <a:ext cx="1114972" cy="2626822"/>
          </a:xfrm>
          <a:custGeom>
            <a:avLst/>
            <a:gdLst>
              <a:gd name="connsiteX0" fmla="*/ 34317 w 1114972"/>
              <a:gd name="connsiteY0" fmla="*/ 2626822 h 2626822"/>
              <a:gd name="connsiteX1" fmla="*/ 134070 w 1114972"/>
              <a:gd name="connsiteY1" fmla="*/ 947651 h 2626822"/>
              <a:gd name="connsiteX2" fmla="*/ 1114972 w 1114972"/>
              <a:gd name="connsiteY2" fmla="*/ 0 h 2626822"/>
            </a:gdLst>
            <a:ahLst/>
            <a:cxnLst>
              <a:cxn ang="0">
                <a:pos x="connsiteX0" y="connsiteY0"/>
              </a:cxn>
              <a:cxn ang="0">
                <a:pos x="connsiteX1" y="connsiteY1"/>
              </a:cxn>
              <a:cxn ang="0">
                <a:pos x="connsiteX2" y="connsiteY2"/>
              </a:cxn>
            </a:cxnLst>
            <a:rect l="l" t="t" r="r" b="b"/>
            <a:pathLst>
              <a:path w="1114972" h="2626822">
                <a:moveTo>
                  <a:pt x="34317" y="2626822"/>
                </a:moveTo>
                <a:cubicBezTo>
                  <a:pt x="-5861" y="2006138"/>
                  <a:pt x="-46039" y="1385455"/>
                  <a:pt x="134070" y="947651"/>
                </a:cubicBezTo>
                <a:cubicBezTo>
                  <a:pt x="314179" y="509847"/>
                  <a:pt x="714575" y="254923"/>
                  <a:pt x="1114972" y="0"/>
                </a:cubicBezTo>
              </a:path>
            </a:pathLst>
          </a:custGeom>
          <a:noFill/>
          <a:ln w="762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cxnSp>
        <p:nvCxnSpPr>
          <p:cNvPr id="15" name="直線單箭頭接點 14"/>
          <p:cNvCxnSpPr/>
          <p:nvPr/>
        </p:nvCxnSpPr>
        <p:spPr bwMode="auto">
          <a:xfrm flipV="1">
            <a:off x="4104324" y="2132856"/>
            <a:ext cx="250412" cy="21602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字方塊 3"/>
          <p:cNvSpPr txBox="1"/>
          <p:nvPr/>
        </p:nvSpPr>
        <p:spPr>
          <a:xfrm>
            <a:off x="349825" y="3142638"/>
            <a:ext cx="2337136" cy="1200329"/>
          </a:xfrm>
          <a:prstGeom prst="rect">
            <a:avLst/>
          </a:prstGeom>
          <a:noFill/>
        </p:spPr>
        <p:txBody>
          <a:bodyPr wrap="square" rtlCol="0">
            <a:spAutoFit/>
          </a:bodyPr>
          <a:lstStyle/>
          <a:p>
            <a:pPr marL="0"/>
            <a:r>
              <a:rPr lang="en-US" altLang="zh-TW" dirty="0">
                <a:latin typeface="+mn-lt"/>
              </a:rPr>
              <a:t>A pin can take digital or analog signals</a:t>
            </a:r>
            <a:endParaRPr lang="zh-TW" altLang="en-US" dirty="0">
              <a:latin typeface="+mn-lt"/>
            </a:endParaRPr>
          </a:p>
        </p:txBody>
      </p:sp>
    </p:spTree>
    <p:extLst>
      <p:ext uri="{BB962C8B-B14F-4D97-AF65-F5344CB8AC3E}">
        <p14:creationId xmlns:p14="http://schemas.microsoft.com/office/powerpoint/2010/main" val="367429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8"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標題 4"/>
          <p:cNvSpPr>
            <a:spLocks noGrp="1"/>
          </p:cNvSpPr>
          <p:nvPr>
            <p:ph type="title"/>
          </p:nvPr>
        </p:nvSpPr>
        <p:spPr/>
        <p:txBody>
          <a:bodyPr/>
          <a:lstStyle/>
          <a:p>
            <a:r>
              <a:rPr lang="en-US" altLang="zh-TW"/>
              <a:t>Main Components of ADC10</a:t>
            </a:r>
            <a:endParaRPr lang="zh-TW" altLang="en-US"/>
          </a:p>
        </p:txBody>
      </p:sp>
      <p:sp>
        <p:nvSpPr>
          <p:cNvPr id="910339" name="內容版面配置區 2"/>
          <p:cNvSpPr>
            <a:spLocks noGrp="1"/>
          </p:cNvSpPr>
          <p:nvPr>
            <p:ph type="body" idx="1"/>
          </p:nvPr>
        </p:nvSpPr>
        <p:spPr/>
        <p:txBody>
          <a:bodyPr/>
          <a:lstStyle/>
          <a:p>
            <a:r>
              <a:rPr lang="en-US" altLang="zh-TW" dirty="0"/>
              <a:t>Sample-and-Hold circuit:</a:t>
            </a:r>
          </a:p>
          <a:p>
            <a:pPr lvl="1"/>
            <a:r>
              <a:rPr lang="en-US" altLang="zh-TW" dirty="0" err="1"/>
              <a:t>V</a:t>
            </a:r>
            <a:r>
              <a:rPr lang="en-US" altLang="zh-TW" baseline="-25000" dirty="0" err="1"/>
              <a:t>out</a:t>
            </a:r>
            <a:r>
              <a:rPr lang="en-US" altLang="zh-TW" dirty="0"/>
              <a:t> = V</a:t>
            </a:r>
            <a:r>
              <a:rPr lang="en-US" altLang="zh-TW" baseline="-25000" dirty="0"/>
              <a:t>in</a:t>
            </a:r>
            <a:r>
              <a:rPr lang="en-US" altLang="zh-TW" dirty="0"/>
              <a:t> when </a:t>
            </a:r>
            <a:r>
              <a:rPr lang="en-US" altLang="zh-TW" dirty="0" err="1"/>
              <a:t>V</a:t>
            </a:r>
            <a:r>
              <a:rPr lang="en-US" altLang="zh-TW" baseline="-25000" dirty="0" err="1"/>
              <a:t>sample</a:t>
            </a:r>
            <a:r>
              <a:rPr lang="en-US" altLang="zh-TW" dirty="0"/>
              <a:t> = 1</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SAR (</a:t>
            </a:r>
            <a:r>
              <a:rPr lang="en-US" altLang="zh-TW" i="1" dirty="0"/>
              <a:t>Successive-Approximation Register</a:t>
            </a:r>
            <a:r>
              <a:rPr lang="en-US" altLang="zh-TW" dirty="0"/>
              <a:t>):</a:t>
            </a:r>
          </a:p>
          <a:p>
            <a:pPr lvl="1"/>
            <a:r>
              <a:rPr lang="en-US" altLang="zh-TW" dirty="0"/>
              <a:t>10-bit </a:t>
            </a:r>
            <a:r>
              <a:rPr lang="en-US" altLang="zh-TW" dirty="0">
                <a:sym typeface="Wingdings" panose="05000000000000000000" pitchFamily="2" charset="2"/>
              </a:rPr>
              <a:t> at least 10 cycles for one conversion (need to be driven by a clock)</a:t>
            </a:r>
            <a:endParaRPr lang="en-US" altLang="zh-TW" dirty="0"/>
          </a:p>
          <a:p>
            <a:pPr lvl="1"/>
            <a:r>
              <a:rPr lang="en-US" altLang="zh-TW" dirty="0"/>
              <a:t>Result written to ADC10MEM and raising ADC10IFG</a:t>
            </a:r>
          </a:p>
        </p:txBody>
      </p:sp>
      <p:sp>
        <p:nvSpPr>
          <p:cNvPr id="9" name="投影片編號版面配置區 5"/>
          <p:cNvSpPr>
            <a:spLocks noGrp="1"/>
          </p:cNvSpPr>
          <p:nvPr>
            <p:ph type="sldNum" sz="quarter" idx="11"/>
          </p:nvPr>
        </p:nvSpPr>
        <p:spPr>
          <a:xfrm>
            <a:off x="6731000" y="6229350"/>
            <a:ext cx="1905000" cy="457200"/>
          </a:xfrm>
        </p:spPr>
        <p:txBody>
          <a:bodyPr/>
          <a:lstStyle/>
          <a:p>
            <a:fld id="{C3866636-D5B1-41A8-B4E4-9C20CA9F7ACB}" type="slidenum">
              <a:rPr lang="zh-TW" altLang="en-US" smtClean="0"/>
              <a:pPr/>
              <a:t>21</a:t>
            </a:fld>
            <a:endParaRPr lang="zh-TW" altLang="zh-TW"/>
          </a:p>
        </p:txBody>
      </p:sp>
      <p:pic>
        <p:nvPicPr>
          <p:cNvPr id="910340" name="Picture 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6363" y="2420888"/>
            <a:ext cx="3275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0341" name="Picture 5" descr="File00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420888"/>
            <a:ext cx="4537075" cy="1644650"/>
          </a:xfrm>
          <a:prstGeom prst="rect">
            <a:avLst/>
          </a:prstGeom>
          <a:noFill/>
          <a:extLst>
            <a:ext uri="{909E8E84-426E-40DD-AFC4-6F175D3DCCD1}">
              <a14:hiddenFill xmlns:a14="http://schemas.microsoft.com/office/drawing/2010/main">
                <a:solidFill>
                  <a:srgbClr val="FFFFFF"/>
                </a:solidFill>
              </a14:hiddenFill>
            </a:ext>
          </a:extLst>
        </p:spPr>
      </p:pic>
      <p:sp>
        <p:nvSpPr>
          <p:cNvPr id="910342" name="Text Box 6"/>
          <p:cNvSpPr txBox="1">
            <a:spLocks noChangeArrowheads="1"/>
          </p:cNvSpPr>
          <p:nvPr/>
        </p:nvSpPr>
        <p:spPr bwMode="auto">
          <a:xfrm>
            <a:off x="7524750" y="2599308"/>
            <a:ext cx="46513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t>V</a:t>
            </a:r>
            <a:r>
              <a:rPr lang="en-US" altLang="zh-TW" sz="2000" baseline="-25000" dirty="0"/>
              <a:t>in</a:t>
            </a:r>
          </a:p>
        </p:txBody>
      </p:sp>
      <p:sp>
        <p:nvSpPr>
          <p:cNvPr id="910343" name="Text Box 7"/>
          <p:cNvSpPr txBox="1">
            <a:spLocks noChangeArrowheads="1"/>
          </p:cNvSpPr>
          <p:nvPr/>
        </p:nvSpPr>
        <p:spPr bwMode="auto">
          <a:xfrm>
            <a:off x="8172400" y="3104133"/>
            <a:ext cx="5715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t>V</a:t>
            </a:r>
            <a:r>
              <a:rPr lang="en-US" altLang="zh-TW" sz="2000" baseline="-25000"/>
              <a:t>out</a:t>
            </a:r>
          </a:p>
        </p:txBody>
      </p:sp>
    </p:spTree>
    <p:extLst>
      <p:ext uri="{BB962C8B-B14F-4D97-AF65-F5344CB8AC3E}">
        <p14:creationId xmlns:p14="http://schemas.microsoft.com/office/powerpoint/2010/main" val="88758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033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033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0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lstStyle/>
          <a:p>
            <a:r>
              <a:rPr lang="en-US" altLang="zh-TW"/>
              <a:t>Successive-Approximation ADC</a:t>
            </a:r>
          </a:p>
        </p:txBody>
      </p:sp>
      <p:sp>
        <p:nvSpPr>
          <p:cNvPr id="1004547" name="Rectangle 3"/>
          <p:cNvSpPr>
            <a:spLocks noGrp="1" noChangeArrowheads="1"/>
          </p:cNvSpPr>
          <p:nvPr>
            <p:ph type="body" idx="1"/>
          </p:nvPr>
        </p:nvSpPr>
        <p:spPr/>
        <p:txBody>
          <a:bodyPr/>
          <a:lstStyle/>
          <a:p>
            <a:r>
              <a:rPr lang="en-US" altLang="zh-TW" dirty="0"/>
              <a:t>Generate internal analog signal V</a:t>
            </a:r>
            <a:r>
              <a:rPr lang="en-US" altLang="zh-TW" baseline="-25000" dirty="0"/>
              <a:t>D/A</a:t>
            </a:r>
            <a:r>
              <a:rPr lang="en-US" altLang="zh-TW" dirty="0"/>
              <a:t> by DAC</a:t>
            </a:r>
          </a:p>
          <a:p>
            <a:r>
              <a:rPr lang="en-US" altLang="zh-TW" dirty="0"/>
              <a:t>Compare V</a:t>
            </a:r>
            <a:r>
              <a:rPr lang="en-US" altLang="zh-TW" baseline="-25000" dirty="0"/>
              <a:t>D/A</a:t>
            </a:r>
            <a:r>
              <a:rPr lang="en-US" altLang="zh-TW" dirty="0"/>
              <a:t> with input signal V</a:t>
            </a:r>
            <a:r>
              <a:rPr lang="en-US" altLang="zh-TW" baseline="-25000" dirty="0"/>
              <a:t>in</a:t>
            </a:r>
          </a:p>
          <a:p>
            <a:r>
              <a:rPr lang="en-US" altLang="zh-TW" dirty="0"/>
              <a:t>Modify V</a:t>
            </a:r>
            <a:r>
              <a:rPr lang="en-US" altLang="zh-TW" baseline="-25000" dirty="0"/>
              <a:t>D/A</a:t>
            </a:r>
            <a:r>
              <a:rPr lang="en-US" altLang="zh-TW" dirty="0"/>
              <a:t> by D</a:t>
            </a:r>
            <a:r>
              <a:rPr lang="en-US" altLang="zh-TW" baseline="-25000" dirty="0"/>
              <a:t>0</a:t>
            </a:r>
            <a:r>
              <a:rPr lang="en-US" altLang="zh-TW" dirty="0"/>
              <a:t>D</a:t>
            </a:r>
            <a:r>
              <a:rPr lang="en-US" altLang="zh-TW" baseline="-25000" dirty="0"/>
              <a:t>1</a:t>
            </a:r>
            <a:r>
              <a:rPr lang="en-US" altLang="zh-TW" dirty="0"/>
              <a:t>D</a:t>
            </a:r>
            <a:r>
              <a:rPr lang="en-US" altLang="zh-TW" baseline="-25000" dirty="0"/>
              <a:t>2</a:t>
            </a:r>
            <a:r>
              <a:rPr lang="en-US" altLang="zh-TW" dirty="0"/>
              <a:t>…D</a:t>
            </a:r>
            <a:r>
              <a:rPr lang="en-US" altLang="zh-TW" baseline="-25000" dirty="0"/>
              <a:t>N-1</a:t>
            </a:r>
            <a:r>
              <a:rPr lang="en-US" altLang="zh-TW" dirty="0"/>
              <a:t> until closest possible value to V</a:t>
            </a:r>
            <a:r>
              <a:rPr lang="en-US" altLang="zh-TW" baseline="-25000" dirty="0"/>
              <a:t>in</a:t>
            </a:r>
            <a:r>
              <a:rPr lang="en-US" altLang="zh-TW" dirty="0"/>
              <a:t> is reached</a:t>
            </a:r>
          </a:p>
          <a:p>
            <a:endParaRPr lang="zh-TW" altLang="en-US" dirty="0"/>
          </a:p>
        </p:txBody>
      </p:sp>
      <p:sp>
        <p:nvSpPr>
          <p:cNvPr id="7" name="投影片編號版面配置區 5"/>
          <p:cNvSpPr>
            <a:spLocks noGrp="1"/>
          </p:cNvSpPr>
          <p:nvPr>
            <p:ph type="sldNum" sz="quarter" idx="11"/>
          </p:nvPr>
        </p:nvSpPr>
        <p:spPr>
          <a:xfrm>
            <a:off x="6731000" y="6229350"/>
            <a:ext cx="1905000" cy="457200"/>
          </a:xfrm>
        </p:spPr>
        <p:txBody>
          <a:bodyPr/>
          <a:lstStyle/>
          <a:p>
            <a:fld id="{CB4840EF-6335-4B52-A0A2-639E69437F4B}" type="slidenum">
              <a:rPr lang="zh-TW" altLang="en-US" smtClean="0"/>
              <a:pPr/>
              <a:t>22</a:t>
            </a:fld>
            <a:endParaRPr lang="zh-TW" altLang="zh-TW"/>
          </a:p>
        </p:txBody>
      </p:sp>
      <p:graphicFrame>
        <p:nvGraphicFramePr>
          <p:cNvPr id="1004548" name="Object 4"/>
          <p:cNvGraphicFramePr>
            <a:graphicFrameLocks noGrp="1" noChangeAspect="1"/>
          </p:cNvGraphicFramePr>
          <p:nvPr>
            <p:ph sz="half" idx="4294967295"/>
            <p:extLst/>
          </p:nvPr>
        </p:nvGraphicFramePr>
        <p:xfrm>
          <a:off x="647650" y="3212976"/>
          <a:ext cx="6654800" cy="1865313"/>
        </p:xfrm>
        <a:graphic>
          <a:graphicData uri="http://schemas.openxmlformats.org/presentationml/2006/ole">
            <mc:AlternateContent xmlns:mc="http://schemas.openxmlformats.org/markup-compatibility/2006">
              <mc:Choice xmlns:v="urn:schemas-microsoft-com:vml" Requires="v">
                <p:oleObj spid="_x0000_s2107" name="Visio" r:id="rId3" imgW="5572444" imgH="1690031" progId="Visio.Drawing.11">
                  <p:embed/>
                </p:oleObj>
              </mc:Choice>
              <mc:Fallback>
                <p:oleObj name="Visio" r:id="rId3" imgW="5572444" imgH="169003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50" y="3212976"/>
                        <a:ext cx="66548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4549" name="Text Box 5"/>
          <p:cNvSpPr txBox="1">
            <a:spLocks noChangeArrowheads="1"/>
          </p:cNvSpPr>
          <p:nvPr/>
        </p:nvSpPr>
        <p:spPr bwMode="auto">
          <a:xfrm>
            <a:off x="3707904" y="5436513"/>
            <a:ext cx="4536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1400" dirty="0">
                <a:latin typeface="+mn-lt"/>
              </a:rPr>
              <a:t>Dr.-</a:t>
            </a:r>
            <a:r>
              <a:rPr lang="en-US" altLang="zh-TW" sz="1400" dirty="0" err="1">
                <a:latin typeface="+mn-lt"/>
              </a:rPr>
              <a:t>Ing</a:t>
            </a:r>
            <a:r>
              <a:rPr lang="en-US" altLang="zh-TW" sz="1400" dirty="0">
                <a:latin typeface="+mn-lt"/>
              </a:rPr>
              <a:t>. Frank Sill, Department of Electrical Engineering, Federal University of Minas </a:t>
            </a:r>
            <a:r>
              <a:rPr lang="en-US" altLang="zh-TW" sz="1400" dirty="0" err="1">
                <a:latin typeface="+mn-lt"/>
              </a:rPr>
              <a:t>Gerais</a:t>
            </a:r>
            <a:r>
              <a:rPr lang="en-US" altLang="zh-TW" sz="1400" dirty="0">
                <a:latin typeface="+mn-lt"/>
              </a:rPr>
              <a:t>, Brazil</a:t>
            </a:r>
          </a:p>
        </p:txBody>
      </p:sp>
    </p:spTree>
    <p:extLst>
      <p:ext uri="{BB962C8B-B14F-4D97-AF65-F5344CB8AC3E}">
        <p14:creationId xmlns:p14="http://schemas.microsoft.com/office/powerpoint/2010/main" val="16011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ltLang="zh-TW"/>
              <a:t>Successive-Approximation ADC</a:t>
            </a:r>
          </a:p>
        </p:txBody>
      </p:sp>
      <p:sp>
        <p:nvSpPr>
          <p:cNvPr id="6" name="投影片編號版面配置區 4"/>
          <p:cNvSpPr>
            <a:spLocks noGrp="1"/>
          </p:cNvSpPr>
          <p:nvPr>
            <p:ph type="sldNum" sz="quarter" idx="11"/>
          </p:nvPr>
        </p:nvSpPr>
        <p:spPr>
          <a:xfrm>
            <a:off x="6731000" y="6229350"/>
            <a:ext cx="1905000" cy="457200"/>
          </a:xfrm>
        </p:spPr>
        <p:txBody>
          <a:bodyPr/>
          <a:lstStyle/>
          <a:p>
            <a:fld id="{C9EBA078-6230-4C78-A11A-21F113A11AEB}" type="slidenum">
              <a:rPr lang="zh-TW" altLang="en-US" smtClean="0"/>
              <a:pPr/>
              <a:t>23</a:t>
            </a:fld>
            <a:endParaRPr lang="zh-TW" altLang="zh-TW"/>
          </a:p>
        </p:txBody>
      </p:sp>
      <p:sp>
        <p:nvSpPr>
          <p:cNvPr id="1005572" name="Text Box 4"/>
          <p:cNvSpPr txBox="1">
            <a:spLocks noChangeArrowheads="1"/>
          </p:cNvSpPr>
          <p:nvPr/>
        </p:nvSpPr>
        <p:spPr bwMode="auto">
          <a:xfrm>
            <a:off x="4427984" y="5785519"/>
            <a:ext cx="45362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TW" sz="1400" dirty="0">
                <a:latin typeface="+mn-lt"/>
                <a:ea typeface="新細明體" panose="02020500000000000000" pitchFamily="18" charset="-120"/>
              </a:rPr>
              <a:t>P. Fischer, </a:t>
            </a:r>
            <a:r>
              <a:rPr lang="en-US" altLang="zh-TW" sz="1400" i="1" dirty="0">
                <a:latin typeface="+mn-lt"/>
                <a:ea typeface="新細明體" panose="02020500000000000000" pitchFamily="18" charset="-120"/>
              </a:rPr>
              <a:t>VLSI-Design - ADC und DAC</a:t>
            </a:r>
            <a:r>
              <a:rPr lang="en-US" altLang="zh-TW" sz="1400" dirty="0">
                <a:latin typeface="+mn-lt"/>
                <a:ea typeface="新細明體" panose="02020500000000000000" pitchFamily="18" charset="-120"/>
              </a:rPr>
              <a:t>, </a:t>
            </a:r>
            <a:r>
              <a:rPr lang="en-US" altLang="zh-TW" sz="1400" dirty="0" err="1">
                <a:latin typeface="+mn-lt"/>
                <a:ea typeface="新細明體" panose="02020500000000000000" pitchFamily="18" charset="-120"/>
              </a:rPr>
              <a:t>Uni</a:t>
            </a:r>
            <a:r>
              <a:rPr lang="en-US" altLang="zh-TW" sz="1400" dirty="0">
                <a:latin typeface="+mn-lt"/>
                <a:ea typeface="新細明體" panose="02020500000000000000" pitchFamily="18" charset="-120"/>
              </a:rPr>
              <a:t> Mannheim, 2005</a:t>
            </a:r>
          </a:p>
        </p:txBody>
      </p:sp>
      <p:sp>
        <p:nvSpPr>
          <p:cNvPr id="2" name="文字方塊 1"/>
          <p:cNvSpPr txBox="1"/>
          <p:nvPr/>
        </p:nvSpPr>
        <p:spPr>
          <a:xfrm>
            <a:off x="539552" y="5526241"/>
            <a:ext cx="3168352" cy="646331"/>
          </a:xfrm>
          <a:prstGeom prst="rect">
            <a:avLst/>
          </a:prstGeom>
          <a:noFill/>
        </p:spPr>
        <p:txBody>
          <a:bodyPr wrap="square" rtlCol="0">
            <a:spAutoFit/>
          </a:bodyPr>
          <a:lstStyle/>
          <a:p>
            <a:r>
              <a:rPr lang="en-US" altLang="zh-TW" sz="1800" dirty="0">
                <a:solidFill>
                  <a:srgbClr val="C00000"/>
                </a:solidFill>
                <a:latin typeface="+mn-lt"/>
                <a:sym typeface="Wingdings" panose="05000000000000000000" pitchFamily="2" charset="2"/>
              </a:rPr>
              <a:t>3 cycles for one conversion, driven by a clock</a:t>
            </a:r>
            <a:endParaRPr lang="zh-TW" altLang="en-US" sz="1800" dirty="0">
              <a:solidFill>
                <a:srgbClr val="C00000"/>
              </a:solidFill>
              <a:latin typeface="+mn-lt"/>
            </a:endParaRPr>
          </a:p>
        </p:txBody>
      </p:sp>
      <p:pic>
        <p:nvPicPr>
          <p:cNvPr id="3" name="圖片 2">
            <a:extLst>
              <a:ext uri="{FF2B5EF4-FFF2-40B4-BE49-F238E27FC236}">
                <a16:creationId xmlns:a16="http://schemas.microsoft.com/office/drawing/2014/main" id="{2ED60F06-6E97-413C-AFFB-1ACC45D07045}"/>
              </a:ext>
            </a:extLst>
          </p:cNvPr>
          <p:cNvPicPr>
            <a:picLocks noChangeAspect="1"/>
          </p:cNvPicPr>
          <p:nvPr/>
        </p:nvPicPr>
        <p:blipFill>
          <a:blip r:embed="rId2"/>
          <a:stretch>
            <a:fillRect/>
          </a:stretch>
        </p:blipFill>
        <p:spPr>
          <a:xfrm>
            <a:off x="656084" y="1139031"/>
            <a:ext cx="7543800" cy="4381500"/>
          </a:xfrm>
          <a:prstGeom prst="rect">
            <a:avLst/>
          </a:prstGeom>
        </p:spPr>
      </p:pic>
      <p:cxnSp>
        <p:nvCxnSpPr>
          <p:cNvPr id="5" name="直線接點 4">
            <a:extLst>
              <a:ext uri="{FF2B5EF4-FFF2-40B4-BE49-F238E27FC236}">
                <a16:creationId xmlns:a16="http://schemas.microsoft.com/office/drawing/2014/main" id="{CDB5CB80-F50C-41E1-87B3-566552165B83}"/>
              </a:ext>
            </a:extLst>
          </p:cNvPr>
          <p:cNvCxnSpPr/>
          <p:nvPr/>
        </p:nvCxnSpPr>
        <p:spPr bwMode="auto">
          <a:xfrm>
            <a:off x="3707904" y="2840400"/>
            <a:ext cx="648072"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3850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ltLang="zh-TW" dirty="0"/>
              <a:t>Main Components of ADC10</a:t>
            </a:r>
            <a:endParaRPr lang="zh-TW" altLang="en-US" dirty="0"/>
          </a:p>
        </p:txBody>
      </p:sp>
      <p:sp>
        <p:nvSpPr>
          <p:cNvPr id="989187" name="Rectangle 3"/>
          <p:cNvSpPr>
            <a:spLocks noGrp="1" noChangeArrowheads="1"/>
          </p:cNvSpPr>
          <p:nvPr>
            <p:ph type="body" idx="1"/>
          </p:nvPr>
        </p:nvSpPr>
        <p:spPr/>
        <p:txBody>
          <a:bodyPr/>
          <a:lstStyle/>
          <a:p>
            <a:r>
              <a:rPr lang="en-US" altLang="zh-TW" dirty="0"/>
              <a:t>Built-in voltage reference:</a:t>
            </a:r>
          </a:p>
          <a:p>
            <a:pPr lvl="1"/>
            <a:r>
              <a:rPr lang="en-US" altLang="zh-TW" dirty="0"/>
              <a:t>Setting </a:t>
            </a:r>
            <a:r>
              <a:rPr lang="en-US" altLang="zh-TW" u="sng" dirty="0"/>
              <a:t>REFON</a:t>
            </a:r>
            <a:r>
              <a:rPr lang="en-US" altLang="zh-TW" dirty="0"/>
              <a:t> in ADC10CTL0 register to 1 enables the internal reference</a:t>
            </a:r>
          </a:p>
          <a:p>
            <a:pPr lvl="2"/>
            <a:r>
              <a:rPr lang="en-US" altLang="zh-TW" dirty="0"/>
              <a:t>Two selectable voltage levels: 2.5 V and 1.5 V</a:t>
            </a:r>
          </a:p>
          <a:p>
            <a:pPr lvl="1"/>
            <a:r>
              <a:rPr lang="en-US" altLang="zh-TW" dirty="0"/>
              <a:t>Setting </a:t>
            </a:r>
            <a:r>
              <a:rPr lang="en-US" altLang="zh-TW" u="sng" dirty="0"/>
              <a:t>REF2_5V</a:t>
            </a:r>
            <a:r>
              <a:rPr lang="en-US" altLang="zh-TW" dirty="0"/>
              <a:t> in ADC10CTL0 to 1 selects 2.5 V as the internal reference, otherwise 1.5 V</a:t>
            </a:r>
          </a:p>
          <a:p>
            <a:pPr lvl="1"/>
            <a:r>
              <a:rPr lang="en-US" altLang="zh-TW" dirty="0"/>
              <a:t>After voltage reference is turned on, </a:t>
            </a:r>
            <a:r>
              <a:rPr lang="en-US" altLang="zh-TW" dirty="0">
                <a:solidFill>
                  <a:srgbClr val="FF0000"/>
                </a:solidFill>
              </a:rPr>
              <a:t>must wait about 30µs</a:t>
            </a:r>
            <a:r>
              <a:rPr lang="en-US" altLang="zh-TW" dirty="0"/>
              <a:t> for it to settle</a:t>
            </a:r>
          </a:p>
        </p:txBody>
      </p:sp>
      <p:sp>
        <p:nvSpPr>
          <p:cNvPr id="5" name="投影片編號版面配置區 5"/>
          <p:cNvSpPr>
            <a:spLocks noGrp="1"/>
          </p:cNvSpPr>
          <p:nvPr>
            <p:ph type="sldNum" sz="quarter" idx="11"/>
          </p:nvPr>
        </p:nvSpPr>
        <p:spPr>
          <a:xfrm>
            <a:off x="6731000" y="6229350"/>
            <a:ext cx="1905000" cy="457200"/>
          </a:xfrm>
        </p:spPr>
        <p:txBody>
          <a:bodyPr/>
          <a:lstStyle/>
          <a:p>
            <a:fld id="{50F9A237-1DF8-4DAD-955F-7D152AE32619}" type="slidenum">
              <a:rPr lang="zh-TW" altLang="en-US" smtClean="0"/>
              <a:pPr/>
              <a:t>24</a:t>
            </a:fld>
            <a:endParaRPr lang="zh-TW" altLang="zh-TW"/>
          </a:p>
        </p:txBody>
      </p:sp>
      <p:pic>
        <p:nvPicPr>
          <p:cNvPr id="6"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348" b="46751"/>
          <a:stretch/>
        </p:blipFill>
        <p:spPr bwMode="auto">
          <a:xfrm>
            <a:off x="3923928" y="3861048"/>
            <a:ext cx="5004048" cy="2235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橢圓 1"/>
          <p:cNvSpPr/>
          <p:nvPr/>
        </p:nvSpPr>
        <p:spPr bwMode="auto">
          <a:xfrm>
            <a:off x="7596336" y="3861048"/>
            <a:ext cx="864096" cy="288032"/>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7" name="橢圓 6"/>
          <p:cNvSpPr/>
          <p:nvPr/>
        </p:nvSpPr>
        <p:spPr bwMode="auto">
          <a:xfrm>
            <a:off x="7596336" y="4581128"/>
            <a:ext cx="864096" cy="288032"/>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Tree>
    <p:extLst>
      <p:ext uri="{BB962C8B-B14F-4D97-AF65-F5344CB8AC3E}">
        <p14:creationId xmlns:p14="http://schemas.microsoft.com/office/powerpoint/2010/main" val="3213165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Main Components of ADC10</a:t>
            </a:r>
            <a:endParaRPr lang="zh-TW" altLang="en-US" dirty="0"/>
          </a:p>
        </p:txBody>
      </p:sp>
      <p:sp>
        <p:nvSpPr>
          <p:cNvPr id="3" name="內容版面配置區 2"/>
          <p:cNvSpPr>
            <a:spLocks noGrp="1"/>
          </p:cNvSpPr>
          <p:nvPr>
            <p:ph idx="1"/>
          </p:nvPr>
        </p:nvSpPr>
        <p:spPr/>
        <p:txBody>
          <a:bodyPr/>
          <a:lstStyle/>
          <a:p>
            <a:r>
              <a:rPr lang="en-US" altLang="zh-TW" dirty="0"/>
              <a:t>Reference voltage: 0V ~ 1.5V or 2.5V</a:t>
            </a:r>
          </a:p>
          <a:p>
            <a:r>
              <a:rPr lang="en-US" altLang="zh-TW" dirty="0"/>
              <a:t>ADC10MEM: 10-bit output of ADC conversion</a:t>
            </a:r>
          </a:p>
          <a:p>
            <a:pPr lvl="1"/>
            <a:r>
              <a:rPr lang="en-US" altLang="zh-TW" dirty="0"/>
              <a:t>0x3FF for 1.5V or 2.5V</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25</a:t>
            </a:fld>
            <a:endParaRPr lang="zh-TW" altLang="zh-TW"/>
          </a:p>
        </p:txBody>
      </p:sp>
      <p:pic>
        <p:nvPicPr>
          <p:cNvPr id="5"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7664" y="2429013"/>
            <a:ext cx="7018486" cy="36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單箭頭接點 6"/>
          <p:cNvCxnSpPr/>
          <p:nvPr/>
        </p:nvCxnSpPr>
        <p:spPr bwMode="auto">
          <a:xfrm flipH="1">
            <a:off x="3635896" y="1556792"/>
            <a:ext cx="864096" cy="100811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flipH="1">
            <a:off x="3635896" y="1556792"/>
            <a:ext cx="144016" cy="352839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4111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709" t="40543"/>
          <a:stretch/>
        </p:blipFill>
        <p:spPr bwMode="auto">
          <a:xfrm>
            <a:off x="3201442" y="3284984"/>
            <a:ext cx="5979070" cy="269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橢圓 11"/>
          <p:cNvSpPr/>
          <p:nvPr/>
        </p:nvSpPr>
        <p:spPr bwMode="auto">
          <a:xfrm>
            <a:off x="8147174" y="4581127"/>
            <a:ext cx="886916" cy="337525"/>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3" name="橢圓 12"/>
          <p:cNvSpPr/>
          <p:nvPr/>
        </p:nvSpPr>
        <p:spPr bwMode="auto">
          <a:xfrm>
            <a:off x="8103294" y="4845064"/>
            <a:ext cx="717178" cy="888192"/>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990210" name="Rectangle 2"/>
          <p:cNvSpPr>
            <a:spLocks noGrp="1" noChangeArrowheads="1"/>
          </p:cNvSpPr>
          <p:nvPr>
            <p:ph type="title"/>
          </p:nvPr>
        </p:nvSpPr>
        <p:spPr/>
        <p:txBody>
          <a:bodyPr/>
          <a:lstStyle/>
          <a:p>
            <a:r>
              <a:rPr lang="en-US" altLang="zh-TW"/>
              <a:t>Main Components of ADC10</a:t>
            </a:r>
            <a:endParaRPr lang="zh-TW" altLang="en-US"/>
          </a:p>
        </p:txBody>
      </p:sp>
      <p:sp>
        <p:nvSpPr>
          <p:cNvPr id="990211" name="Rectangle 3"/>
          <p:cNvSpPr>
            <a:spLocks noGrp="1" noChangeArrowheads="1"/>
          </p:cNvSpPr>
          <p:nvPr>
            <p:ph type="body" idx="1"/>
          </p:nvPr>
        </p:nvSpPr>
        <p:spPr/>
        <p:txBody>
          <a:bodyPr/>
          <a:lstStyle/>
          <a:p>
            <a:r>
              <a:rPr lang="en-US" altLang="zh-TW" dirty="0"/>
              <a:t>Triggering of sample-and-hold circuit:</a:t>
            </a:r>
          </a:p>
          <a:p>
            <a:pPr lvl="1"/>
            <a:r>
              <a:rPr lang="en-US" altLang="zh-TW" dirty="0"/>
              <a:t>By </a:t>
            </a:r>
            <a:r>
              <a:rPr lang="en-US" altLang="zh-TW" u="sng" dirty="0"/>
              <a:t>ADC10SC</a:t>
            </a:r>
            <a:r>
              <a:rPr lang="en-US" altLang="zh-TW" dirty="0"/>
              <a:t> bit in ADC10CTL0 register, which can be set (and is thus triggered) by software, or</a:t>
            </a:r>
          </a:p>
          <a:p>
            <a:pPr lvl="1"/>
            <a:r>
              <a:rPr lang="en-US" altLang="zh-TW" dirty="0" err="1"/>
              <a:t>OUTx</a:t>
            </a:r>
            <a:r>
              <a:rPr lang="en-US" altLang="zh-TW" dirty="0"/>
              <a:t> from </a:t>
            </a:r>
            <a:br>
              <a:rPr lang="en-US" altLang="zh-TW" dirty="0"/>
            </a:br>
            <a:r>
              <a:rPr lang="en-US" altLang="zh-TW" dirty="0"/>
              <a:t>Timer0_A3: for </a:t>
            </a:r>
            <a:br>
              <a:rPr lang="en-US" altLang="zh-TW" dirty="0"/>
            </a:br>
            <a:r>
              <a:rPr lang="en-US" altLang="zh-TW" dirty="0"/>
              <a:t>periodic </a:t>
            </a:r>
            <a:br>
              <a:rPr lang="en-US" altLang="zh-TW" dirty="0"/>
            </a:br>
            <a:r>
              <a:rPr lang="en-US" altLang="zh-TW" dirty="0"/>
              <a:t>sampling</a:t>
            </a:r>
          </a:p>
          <a:p>
            <a:pPr lvl="1"/>
            <a:endParaRPr lang="en-US" altLang="zh-TW" dirty="0"/>
          </a:p>
        </p:txBody>
      </p:sp>
      <p:sp>
        <p:nvSpPr>
          <p:cNvPr id="10" name="投影片編號版面配置區 5"/>
          <p:cNvSpPr>
            <a:spLocks noGrp="1"/>
          </p:cNvSpPr>
          <p:nvPr>
            <p:ph type="sldNum" sz="quarter" idx="11"/>
          </p:nvPr>
        </p:nvSpPr>
        <p:spPr>
          <a:xfrm>
            <a:off x="6731000" y="6229350"/>
            <a:ext cx="1905000" cy="457200"/>
          </a:xfrm>
        </p:spPr>
        <p:txBody>
          <a:bodyPr/>
          <a:lstStyle/>
          <a:p>
            <a:fld id="{8A0B0598-CE34-4A05-B2DE-2DFDF4371DAB}" type="slidenum">
              <a:rPr lang="zh-TW" altLang="en-US" smtClean="0"/>
              <a:pPr/>
              <a:t>26</a:t>
            </a:fld>
            <a:endParaRPr lang="zh-TW" altLang="zh-TW"/>
          </a:p>
        </p:txBody>
      </p:sp>
      <p:cxnSp>
        <p:nvCxnSpPr>
          <p:cNvPr id="4" name="直線單箭頭接點 3"/>
          <p:cNvCxnSpPr>
            <a:endCxn id="12" idx="1"/>
          </p:cNvCxnSpPr>
          <p:nvPr/>
        </p:nvCxnSpPr>
        <p:spPr bwMode="auto">
          <a:xfrm>
            <a:off x="2195736" y="1926456"/>
            <a:ext cx="6081324" cy="270410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flipH="1">
            <a:off x="7740352" y="4749889"/>
            <a:ext cx="40682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7740352" y="4749889"/>
            <a:ext cx="0" cy="407303"/>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接點 13"/>
          <p:cNvCxnSpPr/>
          <p:nvPr/>
        </p:nvCxnSpPr>
        <p:spPr bwMode="auto">
          <a:xfrm flipH="1">
            <a:off x="4067944" y="5157192"/>
            <a:ext cx="3672408"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單箭頭接點 15"/>
          <p:cNvCxnSpPr/>
          <p:nvPr/>
        </p:nvCxnSpPr>
        <p:spPr bwMode="auto">
          <a:xfrm flipV="1">
            <a:off x="4067944" y="3933056"/>
            <a:ext cx="0" cy="122413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902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551" y="2368128"/>
            <a:ext cx="5849937"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0214" name="Oval 6"/>
          <p:cNvSpPr>
            <a:spLocks noChangeArrowheads="1"/>
          </p:cNvSpPr>
          <p:nvPr/>
        </p:nvSpPr>
        <p:spPr bwMode="auto">
          <a:xfrm>
            <a:off x="3923432" y="4727369"/>
            <a:ext cx="4537075" cy="12954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0216" name="Text Box 8"/>
          <p:cNvSpPr txBox="1">
            <a:spLocks noChangeArrowheads="1"/>
          </p:cNvSpPr>
          <p:nvPr/>
        </p:nvSpPr>
        <p:spPr bwMode="auto">
          <a:xfrm>
            <a:off x="683270" y="4871832"/>
            <a:ext cx="28665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latin typeface="+mn-lt"/>
              </a:rPr>
              <a:t>Capture/Compare Block 2</a:t>
            </a:r>
          </a:p>
          <a:p>
            <a:r>
              <a:rPr lang="en-US" altLang="zh-TW" sz="2000" dirty="0">
                <a:latin typeface="+mn-lt"/>
              </a:rPr>
              <a:t>of Timer0_A3</a:t>
            </a:r>
          </a:p>
        </p:txBody>
      </p:sp>
      <p:sp>
        <p:nvSpPr>
          <p:cNvPr id="990215" name="Line 7"/>
          <p:cNvSpPr>
            <a:spLocks noChangeShapeType="1"/>
          </p:cNvSpPr>
          <p:nvPr/>
        </p:nvSpPr>
        <p:spPr bwMode="auto">
          <a:xfrm>
            <a:off x="7812088" y="5454030"/>
            <a:ext cx="6477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0217" name="Line 9"/>
          <p:cNvSpPr>
            <a:spLocks noChangeShapeType="1"/>
          </p:cNvSpPr>
          <p:nvPr/>
        </p:nvSpPr>
        <p:spPr bwMode="auto">
          <a:xfrm>
            <a:off x="4643438" y="6173168"/>
            <a:ext cx="6477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83081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nodeType="clickEffect">
                                  <p:stCondLst>
                                    <p:cond delay="0"/>
                                  </p:stCondLst>
                                  <p:iterate type="lt">
                                    <p:tmPct val="50000"/>
                                  </p:iterate>
                                  <p:childTnLst>
                                    <p:set>
                                      <p:cBhvr>
                                        <p:cTn id="31" dur="1" fill="hold">
                                          <p:stCondLst>
                                            <p:cond delay="0"/>
                                          </p:stCondLst>
                                        </p:cTn>
                                        <p:tgtEl>
                                          <p:spTgt spid="990211">
                                            <p:txEl>
                                              <p:pRg st="2" end="2"/>
                                            </p:txEl>
                                          </p:spTgt>
                                        </p:tgtEl>
                                        <p:attrNameLst>
                                          <p:attrName>style.visibility</p:attrName>
                                        </p:attrNameLst>
                                      </p:cBhvr>
                                      <p:to>
                                        <p:strVal val="visible"/>
                                      </p:to>
                                    </p:set>
                                    <p:anim calcmode="discrete" valueType="clr">
                                      <p:cBhvr override="childStyle">
                                        <p:cTn id="32" dur="80"/>
                                        <p:tgtEl>
                                          <p:spTgt spid="9902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990211">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990211">
                                            <p:txEl>
                                              <p:pRg st="2" end="2"/>
                                            </p:txEl>
                                          </p:spTgt>
                                        </p:tgtEl>
                                        <p:attrNameLst>
                                          <p:attrName>fill.type</p:attrName>
                                        </p:attrNameLst>
                                      </p:cBhvr>
                                      <p:to>
                                        <p:strVal val="solid"/>
                                      </p:to>
                                    </p:set>
                                  </p:childTnLst>
                                </p:cTn>
                              </p:par>
                            </p:childTnLst>
                          </p:cTn>
                        </p:par>
                        <p:par>
                          <p:cTn id="35" fill="hold">
                            <p:stCondLst>
                              <p:cond delay="1520"/>
                            </p:stCondLst>
                            <p:childTnLst>
                              <p:par>
                                <p:cTn id="36" presetID="1"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9021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9902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02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9021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90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90214" grpId="0" animBg="1"/>
      <p:bldP spid="990216" grpId="0"/>
      <p:bldP spid="990215" grpId="0" animBg="1"/>
      <p:bldP spid="9902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標題 1"/>
          <p:cNvSpPr>
            <a:spLocks noGrp="1"/>
          </p:cNvSpPr>
          <p:nvPr>
            <p:ph type="title"/>
          </p:nvPr>
        </p:nvSpPr>
        <p:spPr/>
        <p:txBody>
          <a:bodyPr/>
          <a:lstStyle/>
          <a:p>
            <a:r>
              <a:rPr lang="en-US" altLang="zh-TW"/>
              <a:t>Data Transfer Controller (DTC)</a:t>
            </a:r>
            <a:endParaRPr lang="zh-TW" altLang="en-US"/>
          </a:p>
        </p:txBody>
      </p:sp>
      <p:sp>
        <p:nvSpPr>
          <p:cNvPr id="908304" name="Rectangle 16"/>
          <p:cNvSpPr>
            <a:spLocks noGrp="1" noChangeArrowheads="1"/>
          </p:cNvSpPr>
          <p:nvPr>
            <p:ph type="body" idx="1"/>
          </p:nvPr>
        </p:nvSpPr>
        <p:spPr>
          <a:xfrm>
            <a:off x="323528" y="1052736"/>
            <a:ext cx="8178800" cy="4967287"/>
          </a:xfrm>
        </p:spPr>
        <p:txBody>
          <a:bodyPr/>
          <a:lstStyle/>
          <a:p>
            <a:pPr>
              <a:spcBef>
                <a:spcPts val="0"/>
              </a:spcBef>
            </a:pPr>
            <a:r>
              <a:rPr lang="en-US" altLang="zh-TW" dirty="0"/>
              <a:t>Transfer conversion </a:t>
            </a:r>
            <a:br>
              <a:rPr lang="en-US" altLang="zh-TW" dirty="0"/>
            </a:br>
            <a:r>
              <a:rPr lang="en-US" altLang="zh-TW" dirty="0"/>
              <a:t>results from </a:t>
            </a:r>
            <a:br>
              <a:rPr lang="en-US" altLang="zh-TW" dirty="0"/>
            </a:br>
            <a:r>
              <a:rPr lang="en-US" altLang="zh-TW" dirty="0"/>
              <a:t>ADC10MEM to </a:t>
            </a:r>
            <a:br>
              <a:rPr lang="en-US" altLang="zh-TW" dirty="0"/>
            </a:br>
            <a:r>
              <a:rPr lang="en-US" altLang="zh-TW" dirty="0"/>
              <a:t>other on-chip </a:t>
            </a:r>
            <a:br>
              <a:rPr lang="en-US" altLang="zh-TW" dirty="0"/>
            </a:br>
            <a:r>
              <a:rPr lang="en-US" altLang="zh-TW" dirty="0"/>
              <a:t>memory locations</a:t>
            </a:r>
          </a:p>
          <a:p>
            <a:pPr lvl="1">
              <a:spcBef>
                <a:spcPts val="0"/>
              </a:spcBef>
            </a:pPr>
            <a:r>
              <a:rPr lang="en-US" altLang="zh-TW" dirty="0"/>
              <a:t>Each load of</a:t>
            </a:r>
            <a:br>
              <a:rPr lang="en-US" altLang="zh-TW" dirty="0"/>
            </a:br>
            <a:r>
              <a:rPr lang="en-US" altLang="zh-TW" dirty="0"/>
              <a:t>ADC10MEM </a:t>
            </a:r>
            <a:br>
              <a:rPr lang="en-US" altLang="zh-TW" dirty="0"/>
            </a:br>
            <a:r>
              <a:rPr lang="en-US" altLang="zh-TW" dirty="0"/>
              <a:t>triggers a data</a:t>
            </a:r>
            <a:br>
              <a:rPr lang="en-US" altLang="zh-TW" dirty="0"/>
            </a:br>
            <a:r>
              <a:rPr lang="en-US" altLang="zh-TW" dirty="0"/>
              <a:t>transfer until a set </a:t>
            </a:r>
            <a:br>
              <a:rPr lang="en-US" altLang="zh-TW" dirty="0"/>
            </a:br>
            <a:r>
              <a:rPr lang="en-US" altLang="zh-TW" dirty="0"/>
              <a:t>amount</a:t>
            </a:r>
          </a:p>
          <a:p>
            <a:pPr lvl="1">
              <a:spcBef>
                <a:spcPts val="0"/>
              </a:spcBef>
            </a:pPr>
            <a:r>
              <a:rPr lang="en-US" altLang="zh-TW" dirty="0"/>
              <a:t>During each DTC</a:t>
            </a:r>
            <a:br>
              <a:rPr lang="en-US" altLang="zh-TW" dirty="0"/>
            </a:br>
            <a:r>
              <a:rPr lang="en-US" altLang="zh-TW" dirty="0"/>
              <a:t>transfer, CPU is </a:t>
            </a:r>
            <a:br>
              <a:rPr lang="en-US" altLang="zh-TW" dirty="0"/>
            </a:br>
            <a:r>
              <a:rPr lang="en-US" altLang="zh-TW" dirty="0"/>
              <a:t>halted</a:t>
            </a:r>
            <a:endParaRPr lang="zh-TW" altLang="en-US" dirty="0"/>
          </a:p>
        </p:txBody>
      </p:sp>
      <p:sp>
        <p:nvSpPr>
          <p:cNvPr id="9" name="投影片編號版面配置區 5"/>
          <p:cNvSpPr>
            <a:spLocks noGrp="1"/>
          </p:cNvSpPr>
          <p:nvPr>
            <p:ph type="sldNum" sz="quarter" idx="11"/>
          </p:nvPr>
        </p:nvSpPr>
        <p:spPr>
          <a:xfrm>
            <a:off x="6731000" y="6229350"/>
            <a:ext cx="1905000" cy="457200"/>
          </a:xfrm>
        </p:spPr>
        <p:txBody>
          <a:bodyPr/>
          <a:lstStyle/>
          <a:p>
            <a:fld id="{7C1215F9-A913-4760-A411-1923F8161C67}" type="slidenum">
              <a:rPr lang="zh-TW" altLang="en-US" smtClean="0"/>
              <a:pPr/>
              <a:t>27</a:t>
            </a:fld>
            <a:endParaRPr lang="zh-TW" altLang="zh-TW"/>
          </a:p>
        </p:txBody>
      </p:sp>
      <p:pic>
        <p:nvPicPr>
          <p:cNvPr id="908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052736"/>
            <a:ext cx="497205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rot="5400000">
            <a:off x="2844007" y="2863279"/>
            <a:ext cx="1655762"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800" b="1" dirty="0"/>
              <a:t>Input channel</a:t>
            </a:r>
            <a:endParaRPr lang="zh-TW" altLang="en-US" sz="1800" b="1" dirty="0"/>
          </a:p>
        </p:txBody>
      </p:sp>
      <p:sp>
        <p:nvSpPr>
          <p:cNvPr id="5" name="矩形 4"/>
          <p:cNvSpPr/>
          <p:nvPr/>
        </p:nvSpPr>
        <p:spPr>
          <a:xfrm>
            <a:off x="7164388" y="1195611"/>
            <a:ext cx="1584325"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800" dirty="0"/>
              <a:t>1.5V or 2.5V or Reference</a:t>
            </a:r>
            <a:endParaRPr lang="zh-TW" altLang="en-US" sz="1800" dirty="0"/>
          </a:p>
        </p:txBody>
      </p:sp>
      <p:sp>
        <p:nvSpPr>
          <p:cNvPr id="908303" name="Rectangle 15"/>
          <p:cNvSpPr>
            <a:spLocks noChangeArrowheads="1"/>
          </p:cNvSpPr>
          <p:nvPr/>
        </p:nvSpPr>
        <p:spPr bwMode="auto">
          <a:xfrm>
            <a:off x="5508625" y="4230911"/>
            <a:ext cx="1368425" cy="36036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400" b="1"/>
              <a:t>ADC10MEM</a:t>
            </a:r>
          </a:p>
        </p:txBody>
      </p:sp>
    </p:spTree>
    <p:extLst>
      <p:ext uri="{BB962C8B-B14F-4D97-AF65-F5344CB8AC3E}">
        <p14:creationId xmlns:p14="http://schemas.microsoft.com/office/powerpoint/2010/main" val="3211679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en-US" altLang="zh-TW"/>
              <a:t>ADC10 Interrupts</a:t>
            </a:r>
          </a:p>
        </p:txBody>
      </p:sp>
      <p:sp>
        <p:nvSpPr>
          <p:cNvPr id="951299" name="Rectangle 3"/>
          <p:cNvSpPr>
            <a:spLocks noGrp="1" noChangeArrowheads="1"/>
          </p:cNvSpPr>
          <p:nvPr>
            <p:ph type="body" idx="1"/>
          </p:nvPr>
        </p:nvSpPr>
        <p:spPr/>
        <p:txBody>
          <a:bodyPr/>
          <a:lstStyle/>
          <a:p>
            <a:r>
              <a:rPr lang="en-US" altLang="zh-TW" dirty="0"/>
              <a:t>One interrupt and one interrupt vector (ADC10_VECTOR)</a:t>
            </a:r>
          </a:p>
          <a:p>
            <a:r>
              <a:rPr lang="en-US" altLang="zh-TW" dirty="0"/>
              <a:t>If both ADC10IE and GIE bits are set, then ADC10IFG generates an interrupt request</a:t>
            </a:r>
          </a:p>
          <a:p>
            <a:pPr lvl="1"/>
            <a:r>
              <a:rPr lang="en-US" altLang="zh-TW" dirty="0"/>
              <a:t>ADC10IFG is automatically reset when interrupt request is serviced, or it may be reset by software</a:t>
            </a:r>
            <a:endParaRPr lang="zh-TW" altLang="en-US" dirty="0"/>
          </a:p>
          <a:p>
            <a:pPr lvl="1"/>
            <a:r>
              <a:rPr lang="en-US" altLang="zh-TW" dirty="0"/>
              <a:t>When DTC is not used (ADC10DTC1 = 0), ADC10IFG is set when conversion results are loaded into ADC10MEM</a:t>
            </a:r>
          </a:p>
          <a:p>
            <a:pPr lvl="1"/>
            <a:r>
              <a:rPr lang="en-US" altLang="zh-TW" dirty="0"/>
              <a:t>When DTC is used (ADC10DTC1 &gt; 0), ADC10IFG is set when a block transfer completes </a:t>
            </a:r>
          </a:p>
        </p:txBody>
      </p:sp>
      <p:sp>
        <p:nvSpPr>
          <p:cNvPr id="5" name="投影片編號版面配置區 5"/>
          <p:cNvSpPr>
            <a:spLocks noGrp="1"/>
          </p:cNvSpPr>
          <p:nvPr>
            <p:ph type="sldNum" sz="quarter" idx="11"/>
          </p:nvPr>
        </p:nvSpPr>
        <p:spPr/>
        <p:txBody>
          <a:bodyPr/>
          <a:lstStyle/>
          <a:p>
            <a:fld id="{D9A146BA-8803-4BCA-A20F-02C8C95ED5BD}" type="slidenum">
              <a:rPr lang="zh-TW" altLang="en-US" smtClean="0"/>
              <a:pPr/>
              <a:t>28</a:t>
            </a:fld>
            <a:endParaRPr lang="zh-TW" altLang="zh-TW"/>
          </a:p>
        </p:txBody>
      </p:sp>
    </p:spTree>
    <p:extLst>
      <p:ext uri="{BB962C8B-B14F-4D97-AF65-F5344CB8AC3E}">
        <p14:creationId xmlns:p14="http://schemas.microsoft.com/office/powerpoint/2010/main" val="346175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9" name="Rectangle 7"/>
          <p:cNvSpPr>
            <a:spLocks noGrp="1" noChangeArrowheads="1"/>
          </p:cNvSpPr>
          <p:nvPr>
            <p:ph type="title"/>
          </p:nvPr>
        </p:nvSpPr>
        <p:spPr/>
        <p:txBody>
          <a:bodyPr/>
          <a:lstStyle/>
          <a:p>
            <a:r>
              <a:rPr lang="en-US" altLang="zh-TW" dirty="0"/>
              <a:t>Digitizing Temperature</a:t>
            </a:r>
            <a:endParaRPr lang="zh-TW" altLang="en-US" dirty="0"/>
          </a:p>
        </p:txBody>
      </p:sp>
      <p:sp>
        <p:nvSpPr>
          <p:cNvPr id="940040" name="Rectangle 8"/>
          <p:cNvSpPr>
            <a:spLocks noGrp="1" noChangeArrowheads="1"/>
          </p:cNvSpPr>
          <p:nvPr>
            <p:ph type="body" idx="1"/>
          </p:nvPr>
        </p:nvSpPr>
        <p:spPr/>
        <p:txBody>
          <a:bodyPr/>
          <a:lstStyle/>
          <a:p>
            <a:r>
              <a:rPr lang="en-US" altLang="zh-TW" dirty="0"/>
              <a:t>Temperature is a nature phenomena, whose value varies continuously</a:t>
            </a:r>
          </a:p>
          <a:p>
            <a:r>
              <a:rPr lang="en-US" altLang="zh-TW" dirty="0"/>
              <a:t>To make it feasible for computer to handle, we need to convert it into a digital number</a:t>
            </a:r>
          </a:p>
          <a:p>
            <a:r>
              <a:rPr lang="en-US" altLang="zh-TW" dirty="0"/>
              <a:t>To transform an analog </a:t>
            </a:r>
            <a:r>
              <a:rPr lang="en-US" altLang="zh-TW" dirty="0">
                <a:solidFill>
                  <a:srgbClr val="FF0000"/>
                </a:solidFill>
              </a:rPr>
              <a:t>signal</a:t>
            </a:r>
            <a:r>
              <a:rPr lang="en-US" altLang="zh-TW" dirty="0"/>
              <a:t> into a series of digital numbers, the </a:t>
            </a:r>
            <a:r>
              <a:rPr lang="en-US" altLang="zh-TW" i="1" dirty="0"/>
              <a:t>analog-to-digital converter </a:t>
            </a:r>
            <a:r>
              <a:rPr lang="en-US" altLang="zh-TW" dirty="0"/>
              <a:t>(ADC) </a:t>
            </a:r>
            <a:r>
              <a:rPr lang="en-US" altLang="zh-TW" dirty="0">
                <a:solidFill>
                  <a:srgbClr val="FF0000"/>
                </a:solidFill>
              </a:rPr>
              <a:t>samples</a:t>
            </a:r>
            <a:r>
              <a:rPr lang="en-US" altLang="zh-TW" dirty="0"/>
              <a:t> the signal at a fixed interval and </a:t>
            </a:r>
            <a:r>
              <a:rPr lang="en-US" altLang="zh-TW" dirty="0">
                <a:solidFill>
                  <a:srgbClr val="FF0000"/>
                </a:solidFill>
              </a:rPr>
              <a:t>converts</a:t>
            </a:r>
            <a:r>
              <a:rPr lang="en-US" altLang="zh-TW" dirty="0"/>
              <a:t> the sampled values into digital numbers</a:t>
            </a:r>
            <a:endParaRPr lang="en-US" altLang="zh-TW" dirty="0">
              <a:solidFill>
                <a:srgbClr val="FF0000"/>
              </a:solidFill>
            </a:endParaRPr>
          </a:p>
        </p:txBody>
      </p:sp>
      <p:sp>
        <p:nvSpPr>
          <p:cNvPr id="9" name="投影片編號版面配置區 5"/>
          <p:cNvSpPr>
            <a:spLocks noGrp="1"/>
          </p:cNvSpPr>
          <p:nvPr>
            <p:ph type="sldNum" sz="quarter" idx="11"/>
          </p:nvPr>
        </p:nvSpPr>
        <p:spPr>
          <a:xfrm>
            <a:off x="6731000" y="6229350"/>
            <a:ext cx="1905000" cy="457200"/>
          </a:xfrm>
        </p:spPr>
        <p:txBody>
          <a:bodyPr/>
          <a:lstStyle/>
          <a:p>
            <a:fld id="{3C474687-424E-4A3D-9503-67776B151198}" type="slidenum">
              <a:rPr lang="zh-TW" altLang="en-US" smtClean="0"/>
              <a:pPr/>
              <a:t>2</a:t>
            </a:fld>
            <a:endParaRPr lang="zh-TW" altLang="zh-TW"/>
          </a:p>
        </p:txBody>
      </p:sp>
      <p:grpSp>
        <p:nvGrpSpPr>
          <p:cNvPr id="4" name="群組 3"/>
          <p:cNvGrpSpPr/>
          <p:nvPr/>
        </p:nvGrpSpPr>
        <p:grpSpPr>
          <a:xfrm>
            <a:off x="755576" y="4800054"/>
            <a:ext cx="7848872" cy="1077218"/>
            <a:chOff x="611560" y="4800054"/>
            <a:chExt cx="7848872" cy="1077218"/>
          </a:xfrm>
        </p:grpSpPr>
        <p:pic>
          <p:nvPicPr>
            <p:cNvPr id="940036" name="Picture 2" descr="ADC Symbol.jpg"/>
            <p:cNvPicPr>
              <a:picLocks noChangeAspect="1" noChangeArrowheads="1"/>
            </p:cNvPicPr>
            <p:nvPr/>
          </p:nvPicPr>
          <p:blipFill rotWithShape="1">
            <a:blip r:embed="rId3">
              <a:extLst>
                <a:ext uri="{28A0092B-C50C-407E-A947-70E740481C1C}">
                  <a14:useLocalDpi xmlns:a14="http://schemas.microsoft.com/office/drawing/2010/main" val="0"/>
                </a:ext>
              </a:extLst>
            </a:blip>
            <a:srcRect b="26341"/>
            <a:stretch/>
          </p:blipFill>
          <p:spPr bwMode="auto">
            <a:xfrm>
              <a:off x="1762499" y="4870475"/>
              <a:ext cx="4486275" cy="100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向右箭號 6"/>
            <p:cNvSpPr>
              <a:spLocks noChangeArrowheads="1"/>
            </p:cNvSpPr>
            <p:nvPr/>
          </p:nvSpPr>
          <p:spPr bwMode="auto">
            <a:xfrm>
              <a:off x="611560" y="4942532"/>
              <a:ext cx="1655763" cy="865187"/>
            </a:xfrm>
            <a:prstGeom prst="rightArrow">
              <a:avLst>
                <a:gd name="adj1" fmla="val 50000"/>
                <a:gd name="adj2" fmla="val 49926"/>
              </a:avLst>
            </a:prstGeom>
            <a:solidFill>
              <a:srgbClr val="33CC33"/>
            </a:solidFill>
            <a:ln>
              <a:noFill/>
            </a:ln>
          </p:spPr>
          <p:txBody>
            <a:bodyPr anchor="ctr"/>
            <a:lstStyle/>
            <a:p>
              <a:pPr algn="ctr" eaLnBrk="1" fontAlgn="auto" hangingPunct="1">
                <a:spcBef>
                  <a:spcPts val="0"/>
                </a:spcBef>
                <a:spcAft>
                  <a:spcPts val="0"/>
                </a:spcAft>
                <a:defRPr/>
              </a:pPr>
              <a:r>
                <a:rPr lang="en-US" altLang="zh-TW" sz="1800" b="1" dirty="0">
                  <a:solidFill>
                    <a:schemeClr val="lt1"/>
                  </a:solidFill>
                  <a:latin typeface="+mn-lt"/>
                  <a:ea typeface="+mn-ea"/>
                </a:rPr>
                <a:t>Analog signal</a:t>
              </a:r>
              <a:endParaRPr lang="zh-TW" altLang="en-US" sz="1800" b="1" dirty="0">
                <a:solidFill>
                  <a:schemeClr val="lt1"/>
                </a:solidFill>
                <a:latin typeface="+mn-lt"/>
                <a:ea typeface="+mn-ea"/>
              </a:endParaRPr>
            </a:p>
          </p:txBody>
        </p:sp>
        <p:sp>
          <p:nvSpPr>
            <p:cNvPr id="10" name="向右箭號 9"/>
            <p:cNvSpPr>
              <a:spLocks noChangeArrowheads="1"/>
            </p:cNvSpPr>
            <p:nvPr/>
          </p:nvSpPr>
          <p:spPr bwMode="auto">
            <a:xfrm>
              <a:off x="6516637" y="4942532"/>
              <a:ext cx="1943795" cy="865187"/>
            </a:xfrm>
            <a:prstGeom prst="rightArrow">
              <a:avLst>
                <a:gd name="adj1" fmla="val 50000"/>
                <a:gd name="adj2" fmla="val 49926"/>
              </a:avLst>
            </a:prstGeom>
            <a:solidFill>
              <a:srgbClr val="33CC33"/>
            </a:solidFill>
            <a:ln>
              <a:noFill/>
            </a:ln>
          </p:spPr>
          <p:txBody>
            <a:bodyPr anchor="ctr"/>
            <a:lstStyle/>
            <a:p>
              <a:pPr algn="ctr" eaLnBrk="1" fontAlgn="auto" hangingPunct="1">
                <a:spcBef>
                  <a:spcPts val="0"/>
                </a:spcBef>
                <a:spcAft>
                  <a:spcPts val="0"/>
                </a:spcAft>
                <a:defRPr/>
              </a:pPr>
              <a:r>
                <a:rPr lang="en-US" altLang="zh-TW" sz="1800" b="1" dirty="0">
                  <a:solidFill>
                    <a:schemeClr val="lt1"/>
                  </a:solidFill>
                  <a:latin typeface="+mn-lt"/>
                  <a:ea typeface="+mn-ea"/>
                </a:rPr>
                <a:t>Digital numbers</a:t>
              </a:r>
              <a:endParaRPr lang="zh-TW" altLang="en-US" sz="1800" b="1" dirty="0">
                <a:solidFill>
                  <a:schemeClr val="lt1"/>
                </a:solidFill>
                <a:latin typeface="+mn-lt"/>
                <a:ea typeface="+mn-ea"/>
              </a:endParaRPr>
            </a:p>
          </p:txBody>
        </p:sp>
        <p:sp>
          <p:nvSpPr>
            <p:cNvPr id="3" name="文字方塊 2"/>
            <p:cNvSpPr txBox="1"/>
            <p:nvPr/>
          </p:nvSpPr>
          <p:spPr>
            <a:xfrm>
              <a:off x="5738566" y="4800054"/>
              <a:ext cx="705642" cy="1077218"/>
            </a:xfrm>
            <a:prstGeom prst="rect">
              <a:avLst/>
            </a:prstGeom>
            <a:noFill/>
          </p:spPr>
          <p:txBody>
            <a:bodyPr wrap="none" rtlCol="0">
              <a:spAutoFit/>
            </a:bodyPr>
            <a:lstStyle/>
            <a:p>
              <a:pPr marL="0"/>
              <a:r>
                <a:rPr lang="en-US" altLang="zh-TW" sz="1600" dirty="0">
                  <a:latin typeface="+mn-lt"/>
                </a:rPr>
                <a:t>00101</a:t>
              </a:r>
            </a:p>
            <a:p>
              <a:pPr marL="0"/>
              <a:r>
                <a:rPr lang="en-US" altLang="zh-TW" sz="1600" dirty="0">
                  <a:latin typeface="+mn-lt"/>
                </a:rPr>
                <a:t>10100</a:t>
              </a:r>
            </a:p>
            <a:p>
              <a:pPr marL="0"/>
              <a:r>
                <a:rPr lang="en-US" altLang="zh-TW" sz="1600" dirty="0">
                  <a:latin typeface="+mn-lt"/>
                </a:rPr>
                <a:t>01010</a:t>
              </a:r>
            </a:p>
            <a:p>
              <a:pPr marL="0"/>
              <a:r>
                <a:rPr lang="en-US" altLang="zh-TW" sz="1600" dirty="0">
                  <a:latin typeface="+mn-lt"/>
                </a:rPr>
                <a:t>11001</a:t>
              </a:r>
            </a:p>
          </p:txBody>
        </p:sp>
      </p:grpSp>
    </p:spTree>
    <p:extLst>
      <p:ext uri="{BB962C8B-B14F-4D97-AF65-F5344CB8AC3E}">
        <p14:creationId xmlns:p14="http://schemas.microsoft.com/office/powerpoint/2010/main" val="21163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0040">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p:nvPr>
        </p:nvSpPr>
        <p:spPr/>
        <p:txBody>
          <a:bodyPr/>
          <a:lstStyle/>
          <a:p>
            <a:r>
              <a:rPr lang="en-US" altLang="zh-TW"/>
              <a:t>Enabling Sampling and Conversion</a:t>
            </a:r>
          </a:p>
        </p:txBody>
      </p:sp>
      <p:sp>
        <p:nvSpPr>
          <p:cNvPr id="8" name="投影片編號版面配置區 4"/>
          <p:cNvSpPr>
            <a:spLocks noGrp="1"/>
          </p:cNvSpPr>
          <p:nvPr>
            <p:ph type="sldNum" sz="quarter" idx="11"/>
          </p:nvPr>
        </p:nvSpPr>
        <p:spPr>
          <a:xfrm>
            <a:off x="6731000" y="6229350"/>
            <a:ext cx="1905000" cy="457200"/>
          </a:xfrm>
        </p:spPr>
        <p:txBody>
          <a:bodyPr/>
          <a:lstStyle/>
          <a:p>
            <a:fld id="{A64DF45B-A780-4E68-B175-ED24B1A89DC1}" type="slidenum">
              <a:rPr lang="zh-TW" altLang="en-US" smtClean="0"/>
              <a:pPr/>
              <a:t>29</a:t>
            </a:fld>
            <a:endParaRPr lang="zh-TW" altLang="zh-TW"/>
          </a:p>
        </p:txBody>
      </p:sp>
      <p:pic>
        <p:nvPicPr>
          <p:cNvPr id="9820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4744"/>
            <a:ext cx="8275638" cy="4895850"/>
          </a:xfrm>
          <a:prstGeom prst="rect">
            <a:avLst/>
          </a:prstGeom>
          <a:noFill/>
          <a:extLst>
            <a:ext uri="{909E8E84-426E-40DD-AFC4-6F175D3DCCD1}">
              <a14:hiddenFill xmlns:a14="http://schemas.microsoft.com/office/drawing/2010/main">
                <a:solidFill>
                  <a:srgbClr val="FFFFFF"/>
                </a:solidFill>
              </a14:hiddenFill>
            </a:ext>
          </a:extLst>
        </p:spPr>
      </p:pic>
      <p:sp>
        <p:nvSpPr>
          <p:cNvPr id="982023" name="Oval 7"/>
          <p:cNvSpPr>
            <a:spLocks noChangeArrowheads="1"/>
          </p:cNvSpPr>
          <p:nvPr/>
        </p:nvSpPr>
        <p:spPr bwMode="auto">
          <a:xfrm>
            <a:off x="4140200" y="1629569"/>
            <a:ext cx="863600"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82024" name="Oval 8"/>
          <p:cNvSpPr>
            <a:spLocks noChangeArrowheads="1"/>
          </p:cNvSpPr>
          <p:nvPr/>
        </p:nvSpPr>
        <p:spPr bwMode="auto">
          <a:xfrm>
            <a:off x="6443663" y="3574256"/>
            <a:ext cx="863600"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82025" name="Oval 9"/>
          <p:cNvSpPr>
            <a:spLocks noChangeArrowheads="1"/>
          </p:cNvSpPr>
          <p:nvPr/>
        </p:nvSpPr>
        <p:spPr bwMode="auto">
          <a:xfrm>
            <a:off x="7956550" y="3861594"/>
            <a:ext cx="863600" cy="12239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164205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83" name="Rectangle 67"/>
          <p:cNvSpPr>
            <a:spLocks noGrp="1" noChangeArrowheads="1"/>
          </p:cNvSpPr>
          <p:nvPr>
            <p:ph type="title"/>
          </p:nvPr>
        </p:nvSpPr>
        <p:spPr/>
        <p:txBody>
          <a:bodyPr/>
          <a:lstStyle/>
          <a:p>
            <a:r>
              <a:rPr lang="en-US" altLang="zh-TW"/>
              <a:t>ADC10 Registers</a:t>
            </a:r>
            <a:endParaRPr lang="zh-TW" altLang="en-US"/>
          </a:p>
        </p:txBody>
      </p:sp>
      <p:sp>
        <p:nvSpPr>
          <p:cNvPr id="6" name="投影片編號版面配置區 4"/>
          <p:cNvSpPr>
            <a:spLocks noGrp="1"/>
          </p:cNvSpPr>
          <p:nvPr>
            <p:ph type="sldNum" sz="quarter" idx="11"/>
          </p:nvPr>
        </p:nvSpPr>
        <p:spPr>
          <a:xfrm>
            <a:off x="6731000" y="6229350"/>
            <a:ext cx="1905000" cy="457200"/>
          </a:xfrm>
        </p:spPr>
        <p:txBody>
          <a:bodyPr/>
          <a:lstStyle/>
          <a:p>
            <a:fld id="{B94A4F69-955F-4E65-B3DC-E6B5AB569859}" type="slidenum">
              <a:rPr lang="zh-TW" altLang="en-US" smtClean="0"/>
              <a:pPr/>
              <a:t>30</a:t>
            </a:fld>
            <a:endParaRPr lang="zh-TW" altLang="zh-TW"/>
          </a:p>
        </p:txBody>
      </p:sp>
      <p:graphicFrame>
        <p:nvGraphicFramePr>
          <p:cNvPr id="956486" name="Group 70"/>
          <p:cNvGraphicFramePr>
            <a:graphicFrameLocks noGrp="1"/>
          </p:cNvGraphicFramePr>
          <p:nvPr>
            <p:ph idx="4294967295"/>
            <p:extLst>
              <p:ext uri="{D42A27DB-BD31-4B8C-83A1-F6EECF244321}">
                <p14:modId xmlns:p14="http://schemas.microsoft.com/office/powerpoint/2010/main" val="1799469864"/>
              </p:ext>
            </p:extLst>
          </p:nvPr>
        </p:nvGraphicFramePr>
        <p:xfrm>
          <a:off x="179512" y="1196752"/>
          <a:ext cx="8456488" cy="3721103"/>
        </p:xfrm>
        <a:graphic>
          <a:graphicData uri="http://schemas.openxmlformats.org/drawingml/2006/table">
            <a:tbl>
              <a:tblPr/>
              <a:tblGrid>
                <a:gridCol w="4176464">
                  <a:extLst>
                    <a:ext uri="{9D8B030D-6E8A-4147-A177-3AD203B41FA5}">
                      <a16:colId xmlns:a16="http://schemas.microsoft.com/office/drawing/2014/main" val="20000"/>
                    </a:ext>
                  </a:extLst>
                </a:gridCol>
                <a:gridCol w="1589586">
                  <a:extLst>
                    <a:ext uri="{9D8B030D-6E8A-4147-A177-3AD203B41FA5}">
                      <a16:colId xmlns:a16="http://schemas.microsoft.com/office/drawing/2014/main" val="20001"/>
                    </a:ext>
                  </a:extLst>
                </a:gridCol>
                <a:gridCol w="1617729">
                  <a:extLst>
                    <a:ext uri="{9D8B030D-6E8A-4147-A177-3AD203B41FA5}">
                      <a16:colId xmlns:a16="http://schemas.microsoft.com/office/drawing/2014/main" val="20002"/>
                    </a:ext>
                  </a:extLst>
                </a:gridCol>
                <a:gridCol w="1072709">
                  <a:extLst>
                    <a:ext uri="{9D8B030D-6E8A-4147-A177-3AD203B41FA5}">
                      <a16:colId xmlns:a16="http://schemas.microsoft.com/office/drawing/2014/main" val="20003"/>
                    </a:ext>
                  </a:extLst>
                </a:gridCol>
              </a:tblGrid>
              <a:tr h="63976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ctr"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dirty="0">
                          <a:ln>
                            <a:noFill/>
                          </a:ln>
                          <a:solidFill>
                            <a:srgbClr val="FFFFFF"/>
                          </a:solidFill>
                          <a:effectLst/>
                          <a:latin typeface="+mn-lt"/>
                          <a:ea typeface="標楷體" panose="03000509000000000000" pitchFamily="65" charset="-120"/>
                        </a:rPr>
                        <a:t>Register</a:t>
                      </a:r>
                      <a:endParaRPr kumimoji="1" lang="zh-TW" altLang="en-US" sz="2000" b="1" i="0" u="none" strike="noStrike" cap="none" normalizeH="0" baseline="0" dirty="0">
                        <a:ln>
                          <a:noFill/>
                        </a:ln>
                        <a:solidFill>
                          <a:srgbClr val="FFFFFF"/>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99FF"/>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ctr"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dirty="0">
                          <a:ln>
                            <a:noFill/>
                          </a:ln>
                          <a:solidFill>
                            <a:srgbClr val="FFFFFF"/>
                          </a:solidFill>
                          <a:effectLst/>
                          <a:latin typeface="+mn-lt"/>
                          <a:ea typeface="標楷體" panose="03000509000000000000" pitchFamily="65" charset="-120"/>
                        </a:rPr>
                        <a:t>Short Form</a:t>
                      </a:r>
                      <a:endParaRPr kumimoji="1" lang="zh-TW" altLang="en-US" sz="2000" b="1" i="0" u="none" strike="noStrike" cap="none" normalizeH="0" baseline="0" dirty="0">
                        <a:ln>
                          <a:noFill/>
                        </a:ln>
                        <a:solidFill>
                          <a:srgbClr val="FFFFFF"/>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99FF"/>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ctr"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dirty="0">
                          <a:ln>
                            <a:noFill/>
                          </a:ln>
                          <a:solidFill>
                            <a:srgbClr val="FFFFFF"/>
                          </a:solidFill>
                          <a:effectLst/>
                          <a:latin typeface="+mn-lt"/>
                          <a:ea typeface="標楷體" panose="03000509000000000000" pitchFamily="65" charset="-120"/>
                        </a:rPr>
                        <a:t>Register Type</a:t>
                      </a:r>
                      <a:endParaRPr kumimoji="1" lang="zh-TW" altLang="en-US" sz="2000" b="1" i="0" u="none" strike="noStrike" cap="none" normalizeH="0" baseline="0" dirty="0">
                        <a:ln>
                          <a:noFill/>
                        </a:ln>
                        <a:solidFill>
                          <a:srgbClr val="FFFFFF"/>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99FF"/>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ctr"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dirty="0" err="1">
                          <a:ln>
                            <a:noFill/>
                          </a:ln>
                          <a:solidFill>
                            <a:srgbClr val="FFFFFF"/>
                          </a:solidFill>
                          <a:effectLst/>
                          <a:latin typeface="+mn-lt"/>
                          <a:ea typeface="標楷體" panose="03000509000000000000" pitchFamily="65" charset="-120"/>
                        </a:rPr>
                        <a:t>Addr</a:t>
                      </a:r>
                      <a:r>
                        <a:rPr kumimoji="1" lang="en-US" altLang="zh-TW" sz="2000" b="1" i="0" u="none" strike="noStrike" cap="none" normalizeH="0" baseline="0" dirty="0">
                          <a:ln>
                            <a:noFill/>
                          </a:ln>
                          <a:solidFill>
                            <a:srgbClr val="FFFFFF"/>
                          </a:solidFill>
                          <a:effectLst/>
                          <a:latin typeface="+mn-lt"/>
                          <a:ea typeface="標楷體" panose="03000509000000000000" pitchFamily="65" charset="-120"/>
                        </a:rPr>
                        <a:t>.</a:t>
                      </a:r>
                      <a:endParaRPr kumimoji="1" lang="zh-TW" altLang="en-US" sz="2000" b="1" i="0" u="none" strike="noStrike" cap="none" normalizeH="0" baseline="0" dirty="0">
                        <a:ln>
                          <a:noFill/>
                        </a:ln>
                        <a:solidFill>
                          <a:srgbClr val="FFFFFF"/>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369888">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ADC10 input enable register 0</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dirty="0">
                          <a:ln>
                            <a:noFill/>
                          </a:ln>
                          <a:solidFill>
                            <a:srgbClr val="FF0000"/>
                          </a:solidFill>
                          <a:effectLst/>
                          <a:latin typeface="+mn-lt"/>
                          <a:ea typeface="標楷體" panose="03000509000000000000" pitchFamily="65" charset="-120"/>
                        </a:rPr>
                        <a:t>ADC10AE0</a:t>
                      </a:r>
                      <a:endParaRPr kumimoji="1" lang="zh-TW" altLang="en-US" sz="2000" b="0" i="0" u="none" strike="noStrike" cap="none" normalizeH="0" baseline="0" dirty="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Read/write</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04Ah</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dirty="0">
                          <a:ln>
                            <a:noFill/>
                          </a:ln>
                          <a:solidFill>
                            <a:srgbClr val="FF0000"/>
                          </a:solidFill>
                          <a:effectLst/>
                          <a:latin typeface="+mn-lt"/>
                          <a:ea typeface="標楷體" panose="03000509000000000000" pitchFamily="65" charset="-120"/>
                        </a:rPr>
                        <a:t>ADC10 control register 0</a:t>
                      </a:r>
                      <a:endParaRPr kumimoji="1" lang="zh-TW" altLang="en-US" sz="2000" b="0" i="0" u="none" strike="noStrike" cap="none" normalizeH="0" baseline="0" dirty="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a:ln>
                            <a:noFill/>
                          </a:ln>
                          <a:solidFill>
                            <a:srgbClr val="FF0000"/>
                          </a:solidFill>
                          <a:effectLst/>
                          <a:latin typeface="+mn-lt"/>
                          <a:ea typeface="標楷體" panose="03000509000000000000" pitchFamily="65" charset="-120"/>
                        </a:rPr>
                        <a:t>ADC10CTL0 </a:t>
                      </a:r>
                      <a:endParaRPr kumimoji="1" lang="zh-TW" altLang="en-US" sz="2000" b="1"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Read/write</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01B0h </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ADC10 control register 1</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a:ln>
                            <a:noFill/>
                          </a:ln>
                          <a:solidFill>
                            <a:srgbClr val="FF0000"/>
                          </a:solidFill>
                          <a:effectLst/>
                          <a:latin typeface="+mn-lt"/>
                          <a:ea typeface="標楷體" panose="03000509000000000000" pitchFamily="65" charset="-120"/>
                        </a:rPr>
                        <a:t>ADC10CTL1</a:t>
                      </a:r>
                      <a:r>
                        <a:rPr kumimoji="1" lang="en-US" altLang="zh-TW" sz="2000" b="0" i="0" u="none" strike="noStrike" cap="none" normalizeH="0" baseline="0">
                          <a:ln>
                            <a:noFill/>
                          </a:ln>
                          <a:solidFill>
                            <a:srgbClr val="FF0000"/>
                          </a:solidFill>
                          <a:effectLst/>
                          <a:latin typeface="+mn-lt"/>
                          <a:ea typeface="標楷體" panose="03000509000000000000" pitchFamily="65" charset="-120"/>
                        </a:rPr>
                        <a:t> </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Read/write</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01B2h </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69888">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ADC10 memory</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a:ln>
                            <a:noFill/>
                          </a:ln>
                          <a:solidFill>
                            <a:srgbClr val="FF0000"/>
                          </a:solidFill>
                          <a:effectLst/>
                          <a:latin typeface="+mn-lt"/>
                          <a:ea typeface="標楷體" panose="03000509000000000000" pitchFamily="65" charset="-120"/>
                        </a:rPr>
                        <a:t>ADC10MEM</a:t>
                      </a:r>
                      <a:endParaRPr kumimoji="1" lang="zh-TW" altLang="en-US" sz="2000" b="1"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Read </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FF0000"/>
                          </a:solidFill>
                          <a:effectLst/>
                          <a:latin typeface="+mn-lt"/>
                          <a:ea typeface="標楷體" panose="03000509000000000000" pitchFamily="65" charset="-120"/>
                        </a:rPr>
                        <a:t>01B4h</a:t>
                      </a:r>
                      <a:endParaRPr kumimoji="1" lang="zh-TW" altLang="en-US" sz="2000" b="0" i="0" u="none" strike="noStrike" cap="none" normalizeH="0" baseline="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58896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ADC10 data transfer control register 0</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ADC10DTC0 </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Read/write</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048h</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3976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ADC10 data transfer control register 1</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ADC10DTC1</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Read/write</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049h</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69888">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ADC10 data transfer start address</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dirty="0">
                          <a:ln>
                            <a:noFill/>
                          </a:ln>
                          <a:solidFill>
                            <a:srgbClr val="FF0000"/>
                          </a:solidFill>
                          <a:effectLst/>
                          <a:latin typeface="+mn-lt"/>
                          <a:ea typeface="標楷體" panose="03000509000000000000" pitchFamily="65" charset="-120"/>
                        </a:rPr>
                        <a:t>ADC10SA</a:t>
                      </a:r>
                      <a:endParaRPr kumimoji="1" lang="zh-TW" altLang="en-US" sz="2000" b="0" i="0" u="none" strike="noStrike" cap="none" normalizeH="0" baseline="0" dirty="0">
                        <a:ln>
                          <a:noFill/>
                        </a:ln>
                        <a:solidFill>
                          <a:srgbClr val="FF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a:ln>
                            <a:noFill/>
                          </a:ln>
                          <a:solidFill>
                            <a:srgbClr val="000000"/>
                          </a:solidFill>
                          <a:effectLst/>
                          <a:latin typeface="+mn-lt"/>
                          <a:ea typeface="標楷體" panose="03000509000000000000" pitchFamily="65" charset="-120"/>
                        </a:rPr>
                        <a:t>Read/write</a:t>
                      </a:r>
                      <a:endParaRPr kumimoji="1" lang="zh-TW" altLang="en-US" sz="2000" b="0" i="0" u="none" strike="noStrike" cap="none" normalizeH="0" baseline="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0" i="0" u="none" strike="noStrike" cap="none" normalizeH="0" baseline="0" dirty="0">
                          <a:ln>
                            <a:noFill/>
                          </a:ln>
                          <a:solidFill>
                            <a:srgbClr val="000000"/>
                          </a:solidFill>
                          <a:effectLst/>
                          <a:latin typeface="+mn-lt"/>
                          <a:ea typeface="標楷體" panose="03000509000000000000" pitchFamily="65" charset="-120"/>
                        </a:rPr>
                        <a:t>01BCh</a:t>
                      </a:r>
                      <a:endParaRPr kumimoji="1" lang="zh-TW" altLang="en-US" sz="2000" b="0" i="0" u="none" strike="noStrike" cap="none" normalizeH="0" baseline="0" dirty="0">
                        <a:ln>
                          <a:noFill/>
                        </a:ln>
                        <a:solidFill>
                          <a:srgbClr val="000000"/>
                        </a:solidFill>
                        <a:effectLst/>
                        <a:latin typeface="+mn-lt"/>
                        <a:ea typeface="標楷體" panose="03000509000000000000"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3" name="矩形圖說文字 2"/>
          <p:cNvSpPr>
            <a:spLocks noChangeArrowheads="1"/>
          </p:cNvSpPr>
          <p:nvPr/>
        </p:nvSpPr>
        <p:spPr bwMode="auto">
          <a:xfrm>
            <a:off x="2907518" y="5084976"/>
            <a:ext cx="3339827" cy="793129"/>
          </a:xfrm>
          <a:prstGeom prst="wedgeRoundRectCallout">
            <a:avLst>
              <a:gd name="adj1" fmla="val -77395"/>
              <a:gd name="adj2" fmla="val -292991"/>
              <a:gd name="adj3" fmla="val 16667"/>
            </a:avLst>
          </a:prstGeom>
          <a:solidFill>
            <a:srgbClr val="FF33CC"/>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dirty="0">
                <a:solidFill>
                  <a:srgbClr val="FFFFFF"/>
                </a:solidFill>
                <a:latin typeface="Calibri" panose="020F0502020204030204" pitchFamily="34" charset="0"/>
              </a:rPr>
              <a:t>Where the converted 10-bit digital value is saved</a:t>
            </a:r>
            <a:endParaRPr lang="zh-TW" altLang="en-US" sz="2000" dirty="0">
              <a:solidFill>
                <a:srgbClr val="FFFFFF"/>
              </a:solidFill>
              <a:latin typeface="Calibri" panose="020F0502020204030204" pitchFamily="34" charset="0"/>
            </a:endParaRPr>
          </a:p>
        </p:txBody>
      </p:sp>
    </p:spTree>
    <p:extLst>
      <p:ext uri="{BB962C8B-B14F-4D97-AF65-F5344CB8AC3E}">
        <p14:creationId xmlns:p14="http://schemas.microsoft.com/office/powerpoint/2010/main" val="4179386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78" name="Rectangle 14"/>
          <p:cNvSpPr>
            <a:spLocks noGrp="1" noChangeArrowheads="1"/>
          </p:cNvSpPr>
          <p:nvPr>
            <p:ph type="title"/>
          </p:nvPr>
        </p:nvSpPr>
        <p:spPr/>
        <p:txBody>
          <a:bodyPr/>
          <a:lstStyle/>
          <a:p>
            <a:r>
              <a:rPr lang="en-US" altLang="zh-TW"/>
              <a:t>ADC10CTL0</a:t>
            </a:r>
            <a:endParaRPr lang="zh-TW" altLang="en-US"/>
          </a:p>
        </p:txBody>
      </p:sp>
      <p:sp>
        <p:nvSpPr>
          <p:cNvPr id="15" name="投影片編號版面配置區 4"/>
          <p:cNvSpPr>
            <a:spLocks noGrp="1"/>
          </p:cNvSpPr>
          <p:nvPr>
            <p:ph type="sldNum" sz="quarter" idx="11"/>
          </p:nvPr>
        </p:nvSpPr>
        <p:spPr>
          <a:xfrm>
            <a:off x="6731000" y="6229350"/>
            <a:ext cx="1905000" cy="457200"/>
          </a:xfrm>
        </p:spPr>
        <p:txBody>
          <a:bodyPr/>
          <a:lstStyle/>
          <a:p>
            <a:fld id="{20FDED10-6452-407A-B936-FB8E071EC0EB}" type="slidenum">
              <a:rPr lang="zh-TW" altLang="en-US" smtClean="0"/>
              <a:pPr/>
              <a:t>31</a:t>
            </a:fld>
            <a:endParaRPr lang="zh-TW" altLang="zh-TW"/>
          </a:p>
        </p:txBody>
      </p:sp>
      <p:pic>
        <p:nvPicPr>
          <p:cNvPr id="958467" name="Picture 2"/>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41288" y="1115913"/>
            <a:ext cx="9002712" cy="4826000"/>
          </a:xfrm>
          <a:ln/>
        </p:spPr>
      </p:pic>
      <p:sp>
        <p:nvSpPr>
          <p:cNvPr id="5" name="矩形 4"/>
          <p:cNvSpPr>
            <a:spLocks noChangeArrowheads="1"/>
          </p:cNvSpPr>
          <p:nvPr/>
        </p:nvSpPr>
        <p:spPr bwMode="auto">
          <a:xfrm>
            <a:off x="179388" y="1403251"/>
            <a:ext cx="3205162" cy="288925"/>
          </a:xfrm>
          <a:prstGeom prst="rect">
            <a:avLst/>
          </a:prstGeom>
          <a:noFill/>
          <a:ln w="5715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
        <p:nvSpPr>
          <p:cNvPr id="7" name="矩形 6"/>
          <p:cNvSpPr/>
          <p:nvPr/>
        </p:nvSpPr>
        <p:spPr>
          <a:xfrm>
            <a:off x="7800975" y="2123976"/>
            <a:ext cx="1163638" cy="360362"/>
          </a:xfrm>
          <a:prstGeom prst="rect">
            <a:avLst/>
          </a:prstGeom>
          <a:noFill/>
          <a:ln w="57150"/>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zh-TW" altLang="en-US" sz="1800"/>
          </a:p>
        </p:txBody>
      </p:sp>
      <p:sp>
        <p:nvSpPr>
          <p:cNvPr id="8" name="矩形 7"/>
          <p:cNvSpPr/>
          <p:nvPr/>
        </p:nvSpPr>
        <p:spPr>
          <a:xfrm>
            <a:off x="6729413" y="2123976"/>
            <a:ext cx="1071562" cy="360362"/>
          </a:xfrm>
          <a:prstGeom prst="rect">
            <a:avLst/>
          </a:prstGeom>
          <a:noFill/>
          <a:ln w="57150"/>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zh-TW" altLang="en-US" sz="1800"/>
          </a:p>
        </p:txBody>
      </p:sp>
      <p:sp>
        <p:nvSpPr>
          <p:cNvPr id="9" name="矩形 8"/>
          <p:cNvSpPr>
            <a:spLocks noChangeArrowheads="1"/>
          </p:cNvSpPr>
          <p:nvPr/>
        </p:nvSpPr>
        <p:spPr bwMode="auto">
          <a:xfrm>
            <a:off x="3384550" y="2195413"/>
            <a:ext cx="1096963" cy="288925"/>
          </a:xfrm>
          <a:prstGeom prst="rect">
            <a:avLst/>
          </a:prstGeom>
          <a:noFill/>
          <a:ln w="5715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
        <p:nvSpPr>
          <p:cNvPr id="10" name="矩形 9"/>
          <p:cNvSpPr>
            <a:spLocks noChangeArrowheads="1"/>
          </p:cNvSpPr>
          <p:nvPr/>
        </p:nvSpPr>
        <p:spPr bwMode="auto">
          <a:xfrm>
            <a:off x="2232025" y="2195413"/>
            <a:ext cx="1152525" cy="288925"/>
          </a:xfrm>
          <a:prstGeom prst="rect">
            <a:avLst/>
          </a:prstGeom>
          <a:noFill/>
          <a:ln w="5715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
        <p:nvSpPr>
          <p:cNvPr id="11" name="矩形 10"/>
          <p:cNvSpPr>
            <a:spLocks noChangeArrowheads="1"/>
          </p:cNvSpPr>
          <p:nvPr/>
        </p:nvSpPr>
        <p:spPr bwMode="auto">
          <a:xfrm>
            <a:off x="3384550" y="1403251"/>
            <a:ext cx="2195513" cy="288925"/>
          </a:xfrm>
          <a:prstGeom prst="rect">
            <a:avLst/>
          </a:prstGeom>
          <a:noFill/>
          <a:ln w="571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
        <p:nvSpPr>
          <p:cNvPr id="12" name="文字方塊 11"/>
          <p:cNvSpPr txBox="1"/>
          <p:nvPr/>
        </p:nvSpPr>
        <p:spPr>
          <a:xfrm>
            <a:off x="4500563" y="3276501"/>
            <a:ext cx="3236912"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TW" sz="1800" dirty="0"/>
              <a:t>ideal for the temperature sensor</a:t>
            </a:r>
            <a:endParaRPr lang="zh-TW" altLang="en-US" sz="1800" dirty="0"/>
          </a:p>
        </p:txBody>
      </p:sp>
      <p:sp>
        <p:nvSpPr>
          <p:cNvPr id="20" name="圓角矩形 19"/>
          <p:cNvSpPr>
            <a:spLocks noChangeArrowheads="1"/>
          </p:cNvSpPr>
          <p:nvPr/>
        </p:nvSpPr>
        <p:spPr bwMode="auto">
          <a:xfrm>
            <a:off x="2124075" y="3347938"/>
            <a:ext cx="2379663" cy="288925"/>
          </a:xfrm>
          <a:prstGeom prst="roundRect">
            <a:avLst>
              <a:gd name="adj" fmla="val 16667"/>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
        <p:nvSpPr>
          <p:cNvPr id="21" name="圓角矩形 20"/>
          <p:cNvSpPr>
            <a:spLocks noChangeArrowheads="1"/>
          </p:cNvSpPr>
          <p:nvPr/>
        </p:nvSpPr>
        <p:spPr bwMode="auto">
          <a:xfrm>
            <a:off x="2124075" y="5444654"/>
            <a:ext cx="1881188" cy="287337"/>
          </a:xfrm>
          <a:prstGeom prst="roundRect">
            <a:avLst>
              <a:gd name="adj" fmla="val 16667"/>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
        <p:nvSpPr>
          <p:cNvPr id="22" name="文字方塊 21"/>
          <p:cNvSpPr txBox="1"/>
          <p:nvPr/>
        </p:nvSpPr>
        <p:spPr>
          <a:xfrm>
            <a:off x="4067175" y="5373216"/>
            <a:ext cx="3238500"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TW" sz="1800" dirty="0"/>
              <a:t>ideal for the temperature sensor</a:t>
            </a:r>
            <a:endParaRPr lang="zh-TW" altLang="en-US" sz="1800" dirty="0"/>
          </a:p>
        </p:txBody>
      </p:sp>
    </p:spTree>
    <p:extLst>
      <p:ext uri="{BB962C8B-B14F-4D97-AF65-F5344CB8AC3E}">
        <p14:creationId xmlns:p14="http://schemas.microsoft.com/office/powerpoint/2010/main" val="523583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30" name="Rectangle 18"/>
          <p:cNvSpPr>
            <a:spLocks noGrp="1" noChangeArrowheads="1"/>
          </p:cNvSpPr>
          <p:nvPr>
            <p:ph type="title"/>
          </p:nvPr>
        </p:nvSpPr>
        <p:spPr/>
        <p:txBody>
          <a:bodyPr/>
          <a:lstStyle/>
          <a:p>
            <a:r>
              <a:rPr lang="en-US" altLang="zh-TW"/>
              <a:t>ADC10CTL0 cont’d</a:t>
            </a:r>
            <a:endParaRPr lang="zh-TW" altLang="en-US"/>
          </a:p>
        </p:txBody>
      </p:sp>
      <p:sp>
        <p:nvSpPr>
          <p:cNvPr id="12" name="投影片編號版面配置區 4"/>
          <p:cNvSpPr>
            <a:spLocks noGrp="1"/>
          </p:cNvSpPr>
          <p:nvPr>
            <p:ph type="sldNum" sz="quarter" idx="11"/>
          </p:nvPr>
        </p:nvSpPr>
        <p:spPr>
          <a:xfrm>
            <a:off x="6731000" y="6229350"/>
            <a:ext cx="1905000" cy="457200"/>
          </a:xfrm>
        </p:spPr>
        <p:txBody>
          <a:bodyPr/>
          <a:lstStyle/>
          <a:p>
            <a:fld id="{8D97AC67-40CF-4090-89D9-40369A1BD9C5}" type="slidenum">
              <a:rPr lang="zh-TW" altLang="en-US" smtClean="0"/>
              <a:pPr/>
              <a:t>32</a:t>
            </a:fld>
            <a:endParaRPr lang="zh-TW" altLang="zh-TW"/>
          </a:p>
        </p:txBody>
      </p:sp>
      <p:pic>
        <p:nvPicPr>
          <p:cNvPr id="960515"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79834" y="1124744"/>
            <a:ext cx="8856662" cy="2417763"/>
          </a:xfrm>
          <a:ln/>
        </p:spPr>
      </p:pic>
      <p:pic>
        <p:nvPicPr>
          <p:cNvPr id="9605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499644"/>
            <a:ext cx="867568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線接點 9"/>
          <p:cNvCxnSpPr>
            <a:cxnSpLocks noChangeShapeType="1"/>
          </p:cNvCxnSpPr>
          <p:nvPr/>
        </p:nvCxnSpPr>
        <p:spPr bwMode="auto">
          <a:xfrm>
            <a:off x="2268538" y="4652169"/>
            <a:ext cx="1008062"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13" name="直線接點 12"/>
          <p:cNvCxnSpPr>
            <a:cxnSpLocks noChangeShapeType="1"/>
          </p:cNvCxnSpPr>
          <p:nvPr/>
        </p:nvCxnSpPr>
        <p:spPr bwMode="auto">
          <a:xfrm>
            <a:off x="2195513" y="3788569"/>
            <a:ext cx="1223962"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21" name="直線接點 20"/>
          <p:cNvCxnSpPr>
            <a:cxnSpLocks noChangeShapeType="1"/>
          </p:cNvCxnSpPr>
          <p:nvPr/>
        </p:nvCxnSpPr>
        <p:spPr bwMode="auto">
          <a:xfrm>
            <a:off x="2268538" y="1412082"/>
            <a:ext cx="1582737"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23" name="直線接點 22"/>
          <p:cNvCxnSpPr>
            <a:cxnSpLocks noChangeShapeType="1"/>
          </p:cNvCxnSpPr>
          <p:nvPr/>
        </p:nvCxnSpPr>
        <p:spPr bwMode="auto">
          <a:xfrm>
            <a:off x="2268538" y="2132807"/>
            <a:ext cx="719137"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graphicFrame>
        <p:nvGraphicFramePr>
          <p:cNvPr id="960529" name="Group 17"/>
          <p:cNvGraphicFramePr>
            <a:graphicFrameLocks noGrp="1"/>
          </p:cNvGraphicFramePr>
          <p:nvPr>
            <p:extLst/>
          </p:nvPr>
        </p:nvGraphicFramePr>
        <p:xfrm>
          <a:off x="250825" y="5545932"/>
          <a:ext cx="8697913" cy="395288"/>
        </p:xfrm>
        <a:graphic>
          <a:graphicData uri="http://schemas.openxmlformats.org/drawingml/2006/table">
            <a:tbl>
              <a:tblPr/>
              <a:tblGrid>
                <a:gridCol w="8697913">
                  <a:extLst>
                    <a:ext uri="{9D8B030D-6E8A-4147-A177-3AD203B41FA5}">
                      <a16:colId xmlns:a16="http://schemas.microsoft.com/office/drawing/2014/main" val="20000"/>
                    </a:ext>
                  </a:extLst>
                </a:gridCol>
              </a:tblGrid>
              <a:tr h="395288">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1800" b="1" i="0" u="none" strike="noStrike" cap="none" normalizeH="0" baseline="0">
                          <a:ln>
                            <a:noFill/>
                          </a:ln>
                          <a:solidFill>
                            <a:srgbClr val="000000"/>
                          </a:solidFill>
                          <a:effectLst/>
                          <a:latin typeface="Courier New" panose="02070309020205020404" pitchFamily="49" charset="0"/>
                          <a:ea typeface="標楷體" panose="03000509000000000000" pitchFamily="65" charset="-120"/>
                          <a:cs typeface="Courier New" panose="02070309020205020404" pitchFamily="49" charset="0"/>
                        </a:rPr>
                        <a:t>ADC10CTL0 = SREF_2 + ADC10SHT_1;  </a:t>
                      </a:r>
                      <a:r>
                        <a:rPr kumimoji="1" lang="en-US" altLang="zh-TW" sz="1800" b="1" i="0" u="none" strike="noStrike" cap="none" normalizeH="0" baseline="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Reference range &amp; SH time</a:t>
                      </a:r>
                      <a:endParaRPr kumimoji="1" lang="zh-TW" altLang="zh-TW" sz="2000" b="1" i="0" u="none" strike="noStrike" cap="none" normalizeH="0" baseline="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endParaRP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492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63" name="Picture 2"/>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30175" y="1052736"/>
            <a:ext cx="9013825" cy="4968875"/>
          </a:xfrm>
          <a:ln/>
        </p:spPr>
      </p:pic>
      <p:sp>
        <p:nvSpPr>
          <p:cNvPr id="962569" name="Rectangle 9"/>
          <p:cNvSpPr>
            <a:spLocks noGrp="1" noChangeArrowheads="1"/>
          </p:cNvSpPr>
          <p:nvPr>
            <p:ph type="title"/>
          </p:nvPr>
        </p:nvSpPr>
        <p:spPr/>
        <p:txBody>
          <a:bodyPr/>
          <a:lstStyle/>
          <a:p>
            <a:r>
              <a:rPr lang="en-US" altLang="zh-TW"/>
              <a:t>ADC10CTL1</a:t>
            </a:r>
            <a:endParaRPr lang="zh-TW" altLang="en-US"/>
          </a:p>
        </p:txBody>
      </p:sp>
      <p:sp>
        <p:nvSpPr>
          <p:cNvPr id="12" name="投影片編號版面配置區 4"/>
          <p:cNvSpPr>
            <a:spLocks noGrp="1"/>
          </p:cNvSpPr>
          <p:nvPr>
            <p:ph type="sldNum" sz="quarter" idx="11"/>
          </p:nvPr>
        </p:nvSpPr>
        <p:spPr>
          <a:xfrm>
            <a:off x="6731000" y="6229350"/>
            <a:ext cx="1905000" cy="457200"/>
          </a:xfrm>
        </p:spPr>
        <p:txBody>
          <a:bodyPr/>
          <a:lstStyle/>
          <a:p>
            <a:fld id="{B8DA8560-B83A-48E3-9BAC-8467B8E37732}" type="slidenum">
              <a:rPr lang="zh-TW" altLang="en-US" smtClean="0"/>
              <a:pPr/>
              <a:t>33</a:t>
            </a:fld>
            <a:endParaRPr lang="zh-TW" altLang="zh-TW"/>
          </a:p>
        </p:txBody>
      </p:sp>
      <p:sp>
        <p:nvSpPr>
          <p:cNvPr id="5" name="矩形 4"/>
          <p:cNvSpPr>
            <a:spLocks noChangeArrowheads="1"/>
          </p:cNvSpPr>
          <p:nvPr/>
        </p:nvSpPr>
        <p:spPr bwMode="auto">
          <a:xfrm>
            <a:off x="130175" y="1268636"/>
            <a:ext cx="4465638" cy="28892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cxnSp>
        <p:nvCxnSpPr>
          <p:cNvPr id="7" name="直線接點 6"/>
          <p:cNvCxnSpPr>
            <a:cxnSpLocks noChangeShapeType="1"/>
          </p:cNvCxnSpPr>
          <p:nvPr/>
        </p:nvCxnSpPr>
        <p:spPr bwMode="auto">
          <a:xfrm>
            <a:off x="2179638" y="2852961"/>
            <a:ext cx="1296987"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sp>
        <p:nvSpPr>
          <p:cNvPr id="10" name="矩形 9"/>
          <p:cNvSpPr>
            <a:spLocks noChangeArrowheads="1"/>
          </p:cNvSpPr>
          <p:nvPr/>
        </p:nvSpPr>
        <p:spPr bwMode="auto">
          <a:xfrm>
            <a:off x="130175" y="1916336"/>
            <a:ext cx="3384550" cy="28892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cxnSp>
        <p:nvCxnSpPr>
          <p:cNvPr id="11" name="直線接點 10"/>
          <p:cNvCxnSpPr>
            <a:cxnSpLocks noChangeShapeType="1"/>
          </p:cNvCxnSpPr>
          <p:nvPr/>
        </p:nvCxnSpPr>
        <p:spPr bwMode="auto">
          <a:xfrm>
            <a:off x="203200" y="2852961"/>
            <a:ext cx="431800"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8" name="直線接點 7"/>
          <p:cNvCxnSpPr>
            <a:cxnSpLocks noChangeShapeType="1"/>
          </p:cNvCxnSpPr>
          <p:nvPr/>
        </p:nvCxnSpPr>
        <p:spPr bwMode="auto">
          <a:xfrm>
            <a:off x="2722563" y="5084986"/>
            <a:ext cx="1296987"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sp>
        <p:nvSpPr>
          <p:cNvPr id="13" name="矩形 12">
            <a:extLst>
              <a:ext uri="{FF2B5EF4-FFF2-40B4-BE49-F238E27FC236}">
                <a16:creationId xmlns:a16="http://schemas.microsoft.com/office/drawing/2014/main" id="{624B0CEE-443C-456A-B5B2-C1B12EAABE97}"/>
              </a:ext>
            </a:extLst>
          </p:cNvPr>
          <p:cNvSpPr>
            <a:spLocks noChangeArrowheads="1"/>
          </p:cNvSpPr>
          <p:nvPr/>
        </p:nvSpPr>
        <p:spPr bwMode="auto">
          <a:xfrm>
            <a:off x="5652120" y="1916336"/>
            <a:ext cx="2304000" cy="28892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Tree>
    <p:extLst>
      <p:ext uri="{BB962C8B-B14F-4D97-AF65-F5344CB8AC3E}">
        <p14:creationId xmlns:p14="http://schemas.microsoft.com/office/powerpoint/2010/main" val="41011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24" name="Rectangle 16"/>
          <p:cNvSpPr>
            <a:spLocks noGrp="1" noChangeArrowheads="1"/>
          </p:cNvSpPr>
          <p:nvPr>
            <p:ph type="title"/>
          </p:nvPr>
        </p:nvSpPr>
        <p:spPr/>
        <p:txBody>
          <a:bodyPr/>
          <a:lstStyle/>
          <a:p>
            <a:r>
              <a:rPr lang="en-US" altLang="zh-TW"/>
              <a:t>ADC10CTL1 cont’d</a:t>
            </a:r>
            <a:endParaRPr lang="zh-TW" altLang="en-US"/>
          </a:p>
        </p:txBody>
      </p:sp>
      <p:sp>
        <p:nvSpPr>
          <p:cNvPr id="13" name="投影片編號版面配置區 4"/>
          <p:cNvSpPr>
            <a:spLocks noGrp="1"/>
          </p:cNvSpPr>
          <p:nvPr>
            <p:ph type="sldNum" sz="quarter" idx="11"/>
          </p:nvPr>
        </p:nvSpPr>
        <p:spPr>
          <a:xfrm>
            <a:off x="6731000" y="6229350"/>
            <a:ext cx="1905000" cy="457200"/>
          </a:xfrm>
        </p:spPr>
        <p:txBody>
          <a:bodyPr/>
          <a:lstStyle/>
          <a:p>
            <a:fld id="{94EE91A4-481C-468A-8D78-EB619E744AD4}" type="slidenum">
              <a:rPr lang="zh-TW" altLang="en-US" smtClean="0"/>
              <a:pPr/>
              <a:t>34</a:t>
            </a:fld>
            <a:endParaRPr lang="zh-TW" altLang="zh-TW"/>
          </a:p>
        </p:txBody>
      </p:sp>
      <p:pic>
        <p:nvPicPr>
          <p:cNvPr id="964611"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11560" y="1124744"/>
            <a:ext cx="7912100" cy="4495800"/>
          </a:xfrm>
          <a:ln/>
        </p:spPr>
      </p:pic>
      <p:cxnSp>
        <p:nvCxnSpPr>
          <p:cNvPr id="6" name="直線接點 5"/>
          <p:cNvCxnSpPr>
            <a:cxnSpLocks noChangeShapeType="1"/>
          </p:cNvCxnSpPr>
          <p:nvPr/>
        </p:nvCxnSpPr>
        <p:spPr bwMode="auto">
          <a:xfrm>
            <a:off x="2339975" y="3309144"/>
            <a:ext cx="1152525"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7" name="直線接點 6"/>
          <p:cNvCxnSpPr>
            <a:cxnSpLocks noChangeShapeType="1"/>
          </p:cNvCxnSpPr>
          <p:nvPr/>
        </p:nvCxnSpPr>
        <p:spPr bwMode="auto">
          <a:xfrm>
            <a:off x="684213" y="3309144"/>
            <a:ext cx="719137"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graphicFrame>
        <p:nvGraphicFramePr>
          <p:cNvPr id="964623" name="Group 15"/>
          <p:cNvGraphicFramePr>
            <a:graphicFrameLocks noGrp="1"/>
          </p:cNvGraphicFramePr>
          <p:nvPr>
            <p:extLst/>
          </p:nvPr>
        </p:nvGraphicFramePr>
        <p:xfrm>
          <a:off x="468313" y="5707857"/>
          <a:ext cx="8229600" cy="345186"/>
        </p:xfrm>
        <a:graphic>
          <a:graphicData uri="http://schemas.openxmlformats.org/drawingml/2006/table">
            <a:tbl>
              <a:tblPr/>
              <a:tblGrid>
                <a:gridCol w="8229600">
                  <a:extLst>
                    <a:ext uri="{9D8B030D-6E8A-4147-A177-3AD203B41FA5}">
                      <a16:colId xmlns:a16="http://schemas.microsoft.com/office/drawing/2014/main" val="20000"/>
                    </a:ext>
                  </a:extLst>
                </a:gridCol>
              </a:tblGrid>
              <a:tr h="338138">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1800" b="1" i="0" u="none" strike="noStrike" cap="none" normalizeH="0" baseline="0">
                          <a:ln>
                            <a:noFill/>
                          </a:ln>
                          <a:solidFill>
                            <a:srgbClr val="000000"/>
                          </a:solidFill>
                          <a:effectLst/>
                          <a:latin typeface="Courier New" panose="02070309020205020404" pitchFamily="49" charset="0"/>
                          <a:ea typeface="標楷體" panose="03000509000000000000" pitchFamily="65" charset="-120"/>
                          <a:cs typeface="Courier New" panose="02070309020205020404" pitchFamily="49" charset="0"/>
                        </a:rPr>
                        <a:t>ADC10CTL1 = INCH_10 + ADC10DIV_0; </a:t>
                      </a:r>
                      <a:r>
                        <a:rPr kumimoji="1" lang="en-US" altLang="zh-TW" sz="1800" b="1" i="0" u="none" strike="noStrike" cap="none" normalizeH="0" baseline="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Temp Sensor ADC10CLK</a:t>
                      </a:r>
                      <a:endParaRPr kumimoji="1" lang="zh-TW" altLang="zh-TW" sz="1800" b="1" i="0" u="none" strike="noStrike" cap="none" normalizeH="0" baseline="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endParaRP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cxnSp>
        <p:nvCxnSpPr>
          <p:cNvPr id="9" name="直線接點 8"/>
          <p:cNvCxnSpPr>
            <a:cxnSpLocks noChangeShapeType="1"/>
          </p:cNvCxnSpPr>
          <p:nvPr/>
        </p:nvCxnSpPr>
        <p:spPr bwMode="auto">
          <a:xfrm>
            <a:off x="684213" y="4893469"/>
            <a:ext cx="863600"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10" name="直線接點 9"/>
          <p:cNvCxnSpPr>
            <a:cxnSpLocks noChangeShapeType="1"/>
          </p:cNvCxnSpPr>
          <p:nvPr/>
        </p:nvCxnSpPr>
        <p:spPr bwMode="auto">
          <a:xfrm>
            <a:off x="2411413" y="4893469"/>
            <a:ext cx="1439862"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2" name="直線接點 5"/>
          <p:cNvCxnSpPr>
            <a:cxnSpLocks noChangeShapeType="1"/>
          </p:cNvCxnSpPr>
          <p:nvPr/>
        </p:nvCxnSpPr>
        <p:spPr bwMode="auto">
          <a:xfrm>
            <a:off x="2411413" y="1293019"/>
            <a:ext cx="1584325"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cxnSp>
        <p:nvCxnSpPr>
          <p:cNvPr id="3" name="直線接點 6"/>
          <p:cNvCxnSpPr>
            <a:cxnSpLocks noChangeShapeType="1"/>
          </p:cNvCxnSpPr>
          <p:nvPr/>
        </p:nvCxnSpPr>
        <p:spPr bwMode="auto">
          <a:xfrm>
            <a:off x="684213" y="1293019"/>
            <a:ext cx="503237" cy="0"/>
          </a:xfrm>
          <a:prstGeom prst="line">
            <a:avLst/>
          </a:prstGeom>
          <a:noFill/>
          <a:ln w="254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0000" dir="5400000" rotWithShape="0">
                    <a:srgbClr val="000000">
                      <a:alpha val="37999"/>
                    </a:srgbClr>
                  </a:outerShdw>
                </a:effectLst>
              </a14:hiddenEffects>
            </a:ext>
          </a:extLst>
        </p:spPr>
      </p:cxnSp>
      <p:pic>
        <p:nvPicPr>
          <p:cNvPr id="96463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399632"/>
            <a:ext cx="46799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橢圓 3"/>
          <p:cNvSpPr/>
          <p:nvPr/>
        </p:nvSpPr>
        <p:spPr bwMode="auto">
          <a:xfrm>
            <a:off x="3851275" y="2996952"/>
            <a:ext cx="4969197" cy="1584176"/>
          </a:xfrm>
          <a:prstGeom prst="ellipse">
            <a:avLst/>
          </a:prstGeom>
          <a:no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1502930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en-US" altLang="zh-TW"/>
              <a:t>Outline</a:t>
            </a:r>
          </a:p>
        </p:txBody>
      </p:sp>
      <p:sp>
        <p:nvSpPr>
          <p:cNvPr id="987139" name="Rectangle 3"/>
          <p:cNvSpPr>
            <a:spLocks noGrp="1" noChangeArrowheads="1"/>
          </p:cNvSpPr>
          <p:nvPr>
            <p:ph type="body" idx="1"/>
          </p:nvPr>
        </p:nvSpPr>
        <p:spPr/>
        <p:txBody>
          <a:bodyPr/>
          <a:lstStyle/>
          <a:p>
            <a:r>
              <a:rPr lang="en-US" altLang="zh-TW" dirty="0"/>
              <a:t>Introduction to analog-to-digital conversion</a:t>
            </a:r>
          </a:p>
          <a:p>
            <a:r>
              <a:rPr lang="en-US" altLang="zh-TW" dirty="0"/>
              <a:t>ADC of MSP430</a:t>
            </a:r>
          </a:p>
          <a:p>
            <a:r>
              <a:rPr lang="en-US" altLang="zh-TW" dirty="0">
                <a:solidFill>
                  <a:srgbClr val="FF0000"/>
                </a:solidFill>
              </a:rPr>
              <a:t>Sample code of using ADC10 in MSP430</a:t>
            </a:r>
          </a:p>
        </p:txBody>
      </p:sp>
      <p:sp>
        <p:nvSpPr>
          <p:cNvPr id="5" name="投影片編號版面配置區 5"/>
          <p:cNvSpPr>
            <a:spLocks noGrp="1"/>
          </p:cNvSpPr>
          <p:nvPr>
            <p:ph type="sldNum" sz="quarter" idx="11"/>
          </p:nvPr>
        </p:nvSpPr>
        <p:spPr>
          <a:xfrm>
            <a:off x="6731000" y="6229350"/>
            <a:ext cx="1905000" cy="457200"/>
          </a:xfrm>
        </p:spPr>
        <p:txBody>
          <a:bodyPr/>
          <a:lstStyle/>
          <a:p>
            <a:fld id="{54DDCA0F-49CA-42AA-BC9A-BBD948B61F92}" type="slidenum">
              <a:rPr lang="zh-TW" altLang="en-US" smtClean="0"/>
              <a:pPr/>
              <a:t>35</a:t>
            </a:fld>
            <a:endParaRPr lang="zh-TW" altLang="zh-TW"/>
          </a:p>
        </p:txBody>
      </p:sp>
    </p:spTree>
    <p:extLst>
      <p:ext uri="{BB962C8B-B14F-4D97-AF65-F5344CB8AC3E}">
        <p14:creationId xmlns:p14="http://schemas.microsoft.com/office/powerpoint/2010/main" val="3196214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ltLang="zh-TW"/>
              <a:t>Sample Code 1 for ADC10</a:t>
            </a:r>
          </a:p>
        </p:txBody>
      </p:sp>
      <p:sp>
        <p:nvSpPr>
          <p:cNvPr id="992259" name="Rectangle 3"/>
          <p:cNvSpPr>
            <a:spLocks noGrp="1" noChangeArrowheads="1"/>
          </p:cNvSpPr>
          <p:nvPr>
            <p:ph type="body" idx="1"/>
          </p:nvPr>
        </p:nvSpPr>
        <p:spPr/>
        <p:txBody>
          <a:bodyPr/>
          <a:lstStyle/>
          <a:p>
            <a:r>
              <a:rPr lang="en-US" altLang="zh-TW" dirty="0"/>
              <a:t>Repetitive </a:t>
            </a:r>
            <a:r>
              <a:rPr lang="en-US" altLang="zh-TW" u="sng" dirty="0"/>
              <a:t>single-channel</a:t>
            </a:r>
            <a:r>
              <a:rPr lang="en-US" altLang="zh-TW" dirty="0"/>
              <a:t>-single-conversion:</a:t>
            </a:r>
          </a:p>
          <a:p>
            <a:pPr lvl="1"/>
            <a:r>
              <a:rPr lang="en-US" altLang="zh-TW" dirty="0"/>
              <a:t>Software repetitively perform single samples on A1 (pin P1.1, external input) with reference to </a:t>
            </a:r>
            <a:r>
              <a:rPr lang="en-US" altLang="zh-TW" dirty="0" err="1"/>
              <a:t>Vcc</a:t>
            </a:r>
            <a:endParaRPr lang="en-US" altLang="zh-TW" dirty="0"/>
          </a:p>
          <a:p>
            <a:pPr lvl="1"/>
            <a:r>
              <a:rPr lang="en-US" altLang="zh-TW" dirty="0"/>
              <a:t>If A1 &gt; 0.5*</a:t>
            </a:r>
            <a:r>
              <a:rPr lang="en-US" altLang="zh-TW" dirty="0" err="1"/>
              <a:t>Vcc</a:t>
            </a:r>
            <a:r>
              <a:rPr lang="en-US" altLang="zh-TW" dirty="0"/>
              <a:t>, P1.0 set, else reset.</a:t>
            </a:r>
          </a:p>
          <a:p>
            <a:pPr lvl="1"/>
            <a:r>
              <a:rPr lang="en-US" altLang="zh-TW" dirty="0"/>
              <a:t>Set ADC10SC to start sample and conversion</a:t>
            </a:r>
          </a:p>
          <a:p>
            <a:pPr lvl="2"/>
            <a:r>
              <a:rPr lang="en-US" altLang="zh-TW" dirty="0"/>
              <a:t>But </a:t>
            </a:r>
            <a:r>
              <a:rPr lang="en-US" altLang="zh-TW" dirty="0">
                <a:solidFill>
                  <a:srgbClr val="FF0000"/>
                </a:solidFill>
              </a:rPr>
              <a:t>ADC10SC is automatically cleared at end of conversion</a:t>
            </a:r>
            <a:endParaRPr lang="en-US" altLang="zh-TW" dirty="0"/>
          </a:p>
          <a:p>
            <a:pPr lvl="1"/>
            <a:r>
              <a:rPr lang="en-US" altLang="zh-TW" dirty="0"/>
              <a:t>Enable the next conversion in ISR of ADC10 and iterate</a:t>
            </a:r>
          </a:p>
        </p:txBody>
      </p:sp>
      <p:sp>
        <p:nvSpPr>
          <p:cNvPr id="5" name="投影片編號版面配置區 5"/>
          <p:cNvSpPr>
            <a:spLocks noGrp="1"/>
          </p:cNvSpPr>
          <p:nvPr>
            <p:ph type="sldNum" sz="quarter" idx="11"/>
          </p:nvPr>
        </p:nvSpPr>
        <p:spPr>
          <a:xfrm>
            <a:off x="6731000" y="6229350"/>
            <a:ext cx="1905000" cy="457200"/>
          </a:xfrm>
        </p:spPr>
        <p:txBody>
          <a:bodyPr/>
          <a:lstStyle/>
          <a:p>
            <a:fld id="{9AFD92D8-2BE1-4EE2-B3E5-A6470B6DAB63}" type="slidenum">
              <a:rPr lang="zh-TW" altLang="en-US" smtClean="0"/>
              <a:pPr/>
              <a:t>36</a:t>
            </a:fld>
            <a:endParaRPr lang="zh-TW" altLang="zh-TW"/>
          </a:p>
        </p:txBody>
      </p:sp>
      <p:pic>
        <p:nvPicPr>
          <p:cNvPr id="6" name="圖片 5"/>
          <p:cNvPicPr>
            <a:picLocks noChangeAspect="1"/>
          </p:cNvPicPr>
          <p:nvPr/>
        </p:nvPicPr>
        <p:blipFill>
          <a:blip r:embed="rId3"/>
          <a:stretch>
            <a:fillRect/>
          </a:stretch>
        </p:blipFill>
        <p:spPr>
          <a:xfrm>
            <a:off x="179512" y="3933056"/>
            <a:ext cx="8828534" cy="2164959"/>
          </a:xfrm>
          <a:prstGeom prst="rect">
            <a:avLst/>
          </a:prstGeom>
        </p:spPr>
      </p:pic>
      <p:cxnSp>
        <p:nvCxnSpPr>
          <p:cNvPr id="3" name="直線接點 2"/>
          <p:cNvCxnSpPr/>
          <p:nvPr/>
        </p:nvCxnSpPr>
        <p:spPr bwMode="auto">
          <a:xfrm>
            <a:off x="1547664" y="4653136"/>
            <a:ext cx="2376264"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單箭頭接點 6"/>
          <p:cNvCxnSpPr/>
          <p:nvPr/>
        </p:nvCxnSpPr>
        <p:spPr bwMode="auto">
          <a:xfrm flipH="1">
            <a:off x="3635896" y="1916832"/>
            <a:ext cx="3730266" cy="259228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Freeform 9"/>
          <p:cNvSpPr>
            <a:spLocks/>
          </p:cNvSpPr>
          <p:nvPr/>
        </p:nvSpPr>
        <p:spPr bwMode="auto">
          <a:xfrm>
            <a:off x="406400" y="4356483"/>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4080293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1000450" name="Rectangle 2"/>
          <p:cNvSpPr>
            <a:spLocks noGrp="1" noChangeArrowheads="1"/>
          </p:cNvSpPr>
          <p:nvPr>
            <p:ph type="title"/>
          </p:nvPr>
        </p:nvSpPr>
        <p:spPr/>
        <p:txBody>
          <a:bodyPr/>
          <a:lstStyle/>
          <a:p>
            <a:r>
              <a:rPr lang="en-US" altLang="zh-TW" dirty="0"/>
              <a:t>Timing in Sample Code 1</a:t>
            </a:r>
          </a:p>
        </p:txBody>
      </p:sp>
      <p:sp>
        <p:nvSpPr>
          <p:cNvPr id="1000451" name="Rectangle 3"/>
          <p:cNvSpPr>
            <a:spLocks noGrp="1" noChangeArrowheads="1"/>
          </p:cNvSpPr>
          <p:nvPr>
            <p:ph type="body" idx="1"/>
          </p:nvPr>
        </p:nvSpPr>
        <p:spPr/>
        <p:txBody>
          <a:bodyPr/>
          <a:lstStyle/>
          <a:p>
            <a:r>
              <a:rPr lang="en-US" altLang="zh-TW" dirty="0"/>
              <a:t>Provide continuous sampling of multiple analog inputs and store sampled data</a:t>
            </a:r>
          </a:p>
        </p:txBody>
      </p:sp>
      <p:sp>
        <p:nvSpPr>
          <p:cNvPr id="28" name="投影片編號版面配置區 5"/>
          <p:cNvSpPr>
            <a:spLocks noGrp="1"/>
          </p:cNvSpPr>
          <p:nvPr>
            <p:ph type="sldNum" sz="quarter" idx="11"/>
          </p:nvPr>
        </p:nvSpPr>
        <p:spPr>
          <a:xfrm>
            <a:off x="6731000" y="6229350"/>
            <a:ext cx="1905000" cy="457200"/>
          </a:xfrm>
        </p:spPr>
        <p:txBody>
          <a:bodyPr/>
          <a:lstStyle/>
          <a:p>
            <a:fld id="{7F99DBD7-D926-41BD-8A9C-0814C66DEB4A}" type="slidenum">
              <a:rPr lang="zh-TW" altLang="en-US" smtClean="0"/>
              <a:pPr/>
              <a:t>37</a:t>
            </a:fld>
            <a:endParaRPr lang="zh-TW" altLang="zh-TW"/>
          </a:p>
        </p:txBody>
      </p:sp>
      <p:sp>
        <p:nvSpPr>
          <p:cNvPr id="1000453" name="Rectangle 5"/>
          <p:cNvSpPr>
            <a:spLocks noChangeArrowheads="1"/>
          </p:cNvSpPr>
          <p:nvPr/>
        </p:nvSpPr>
        <p:spPr bwMode="auto">
          <a:xfrm>
            <a:off x="5652344" y="2708498"/>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0454" name="Line 6"/>
          <p:cNvSpPr>
            <a:spLocks noChangeShapeType="1"/>
          </p:cNvSpPr>
          <p:nvPr/>
        </p:nvSpPr>
        <p:spPr bwMode="auto">
          <a:xfrm>
            <a:off x="1907704" y="1484784"/>
            <a:ext cx="32400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0465" name="Rectangle 17"/>
          <p:cNvSpPr>
            <a:spLocks noChangeArrowheads="1"/>
          </p:cNvSpPr>
          <p:nvPr/>
        </p:nvSpPr>
        <p:spPr bwMode="auto">
          <a:xfrm>
            <a:off x="6300044" y="4653186"/>
            <a:ext cx="576262" cy="1008062"/>
          </a:xfrm>
          <a:prstGeom prst="rect">
            <a:avLst/>
          </a:prstGeom>
          <a:noFill/>
          <a:ln w="38100">
            <a:solidFill>
              <a:srgbClr val="FF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0466" name="AutoShape 18"/>
          <p:cNvCxnSpPr>
            <a:cxnSpLocks noChangeShapeType="1"/>
            <a:stCxn id="1000465" idx="0"/>
          </p:cNvCxnSpPr>
          <p:nvPr/>
        </p:nvCxnSpPr>
        <p:spPr bwMode="auto">
          <a:xfrm rot="16200000" flipV="1">
            <a:off x="4931991" y="2997001"/>
            <a:ext cx="360090" cy="2952279"/>
          </a:xfrm>
          <a:prstGeom prst="bentConnector2">
            <a:avLst/>
          </a:prstGeom>
          <a:noFill/>
          <a:ln w="28575">
            <a:solidFill>
              <a:srgbClr val="FF33CC"/>
            </a:solidFill>
            <a:prstDash val="sys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矩形 28"/>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grpSp>
        <p:nvGrpSpPr>
          <p:cNvPr id="30" name="Group 12"/>
          <p:cNvGrpSpPr>
            <a:grpSpLocks/>
          </p:cNvGrpSpPr>
          <p:nvPr/>
        </p:nvGrpSpPr>
        <p:grpSpPr bwMode="auto">
          <a:xfrm>
            <a:off x="5723731" y="1987575"/>
            <a:ext cx="865188" cy="720725"/>
            <a:chOff x="3560" y="1570"/>
            <a:chExt cx="545" cy="454"/>
          </a:xfrm>
        </p:grpSpPr>
        <p:sp>
          <p:nvSpPr>
            <p:cNvPr id="31"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5" name="Freeform 9"/>
          <p:cNvSpPr>
            <a:spLocks/>
          </p:cNvSpPr>
          <p:nvPr/>
        </p:nvSpPr>
        <p:spPr bwMode="auto">
          <a:xfrm>
            <a:off x="6443030" y="1590325"/>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Text Box 16"/>
          <p:cNvSpPr txBox="1">
            <a:spLocks noChangeArrowheads="1"/>
          </p:cNvSpPr>
          <p:nvPr/>
        </p:nvSpPr>
        <p:spPr bwMode="auto">
          <a:xfrm>
            <a:off x="179511" y="1988840"/>
            <a:ext cx="273484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Option 1’:</a:t>
            </a:r>
          </a:p>
          <a:p>
            <a:r>
              <a:rPr lang="en-US" altLang="zh-TW" dirty="0">
                <a:latin typeface="+mn-lt"/>
              </a:rPr>
              <a:t>Code continuously triggers ADC to read and convert a sample. The code is interrupted when ADC converts one.</a:t>
            </a:r>
          </a:p>
          <a:p>
            <a:pPr marL="342900" indent="-342900">
              <a:buFont typeface="Arial" panose="020B0604020202020204" pitchFamily="34" charset="0"/>
              <a:buChar char="•"/>
            </a:pPr>
            <a:r>
              <a:rPr lang="en-US" altLang="zh-TW" dirty="0">
                <a:latin typeface="+mn-lt"/>
              </a:rPr>
              <a:t>Sample interval is the time to do a ADC conversion</a:t>
            </a:r>
          </a:p>
        </p:txBody>
      </p:sp>
      <p:cxnSp>
        <p:nvCxnSpPr>
          <p:cNvPr id="37" name="AutoShape 9"/>
          <p:cNvCxnSpPr>
            <a:cxnSpLocks noChangeShapeType="1"/>
          </p:cNvCxnSpPr>
          <p:nvPr/>
        </p:nvCxnSpPr>
        <p:spPr bwMode="auto">
          <a:xfrm flipV="1">
            <a:off x="3636160" y="3717032"/>
            <a:ext cx="2376000" cy="468000"/>
          </a:xfrm>
          <a:prstGeom prst="bentConnector2">
            <a:avLst/>
          </a:prstGeom>
          <a:noFill/>
          <a:ln w="28575">
            <a:solidFill>
              <a:srgbClr val="0000FF"/>
            </a:solidFill>
            <a:prstDash val="sys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11"/>
          <p:cNvCxnSpPr>
            <a:cxnSpLocks noChangeShapeType="1"/>
          </p:cNvCxnSpPr>
          <p:nvPr/>
        </p:nvCxnSpPr>
        <p:spPr bwMode="auto">
          <a:xfrm flipV="1">
            <a:off x="3636762" y="3717628"/>
            <a:ext cx="2232000" cy="324000"/>
          </a:xfrm>
          <a:prstGeom prst="bentConnector2">
            <a:avLst/>
          </a:prstGeom>
          <a:noFill/>
          <a:ln w="28575">
            <a:solidFill>
              <a:srgbClr val="339933"/>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字方塊 1"/>
          <p:cNvSpPr txBox="1"/>
          <p:nvPr/>
        </p:nvSpPr>
        <p:spPr>
          <a:xfrm>
            <a:off x="6284245" y="3830653"/>
            <a:ext cx="607859" cy="1015663"/>
          </a:xfrm>
          <a:prstGeom prst="rect">
            <a:avLst/>
          </a:prstGeom>
          <a:noFill/>
        </p:spPr>
        <p:txBody>
          <a:bodyPr wrap="none" rtlCol="0">
            <a:spAutoFit/>
          </a:bodyPr>
          <a:lstStyle/>
          <a:p>
            <a:pPr marL="0"/>
            <a:r>
              <a:rPr lang="en-US" altLang="zh-TW" sz="6000" b="1" dirty="0">
                <a:solidFill>
                  <a:srgbClr val="FF0000"/>
                </a:solidFill>
                <a:latin typeface="+mn-lt"/>
              </a:rPr>
              <a:t>X</a:t>
            </a:r>
            <a:endParaRPr lang="zh-TW" altLang="en-US" sz="6000" b="1" dirty="0">
              <a:solidFill>
                <a:srgbClr val="FF0000"/>
              </a:solidFill>
              <a:latin typeface="+mn-lt"/>
            </a:endParaRPr>
          </a:p>
        </p:txBody>
      </p:sp>
    </p:spTree>
    <p:extLst>
      <p:ext uri="{BB962C8B-B14F-4D97-AF65-F5344CB8AC3E}">
        <p14:creationId xmlns:p14="http://schemas.microsoft.com/office/powerpoint/2010/main" val="3329409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標題 4"/>
          <p:cNvSpPr>
            <a:spLocks noGrp="1"/>
          </p:cNvSpPr>
          <p:nvPr>
            <p:ph type="title"/>
          </p:nvPr>
        </p:nvSpPr>
        <p:spPr/>
        <p:txBody>
          <a:bodyPr/>
          <a:lstStyle/>
          <a:p>
            <a:r>
              <a:rPr lang="en-US" altLang="zh-TW"/>
              <a:t>Sample Code 1 for ADC10</a:t>
            </a:r>
            <a:endParaRPr lang="zh-TW" altLang="en-US"/>
          </a:p>
        </p:txBody>
      </p:sp>
      <p:sp>
        <p:nvSpPr>
          <p:cNvPr id="10" name="投影片編號版面配置區 4"/>
          <p:cNvSpPr>
            <a:spLocks noGrp="1"/>
          </p:cNvSpPr>
          <p:nvPr>
            <p:ph type="sldNum" sz="quarter" idx="11"/>
          </p:nvPr>
        </p:nvSpPr>
        <p:spPr>
          <a:xfrm>
            <a:off x="6731000" y="6229350"/>
            <a:ext cx="1905000" cy="457200"/>
          </a:xfrm>
        </p:spPr>
        <p:txBody>
          <a:bodyPr/>
          <a:lstStyle/>
          <a:p>
            <a:fld id="{BF415A41-0E4F-4E83-BA41-C5E1743B38A4}" type="slidenum">
              <a:rPr lang="zh-TW" altLang="en-US" smtClean="0"/>
              <a:pPr/>
              <a:t>38</a:t>
            </a:fld>
            <a:endParaRPr lang="zh-TW" altLang="zh-TW"/>
          </a:p>
        </p:txBody>
      </p:sp>
      <p:graphicFrame>
        <p:nvGraphicFramePr>
          <p:cNvPr id="993285" name="Group 5"/>
          <p:cNvGraphicFramePr>
            <a:graphicFrameLocks noGrp="1"/>
          </p:cNvGraphicFramePr>
          <p:nvPr>
            <p:extLst/>
          </p:nvPr>
        </p:nvGraphicFramePr>
        <p:xfrm>
          <a:off x="539750" y="1076549"/>
          <a:ext cx="8064500" cy="4945380"/>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void main(void)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WDTCTL = WDTPW + WDTHOLD;    // Stop WDT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H&amp;S time 16x, interrupt enabled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ADC10CTL0 = ADC10SHT_2 + ADC10ON + ADC10IE;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ADC10CTL1 = INCH_1;</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Input from A1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ADC10AE0 |= 0x02;</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Enable pin A1 for analog in</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P1DIR |= 0x01;    // Set P1.0 to output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ADC10CTL0 |= ENC + ADC10SC;</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Start sampling</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for (;;)  {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#pragma vector=ADC10_VECTOR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__interrupt void ADC10_ISR(void)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if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ADC10MEM</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&lt; 0x1FF) P1OUT &amp;= ~0x01;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else P1OUT |= 0x01;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ADC10CTL0 |= ENC + ADC10SC;</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enable sampling</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2" name="圓角矩形 1"/>
          <p:cNvSpPr/>
          <p:nvPr/>
        </p:nvSpPr>
        <p:spPr bwMode="auto">
          <a:xfrm>
            <a:off x="5940152" y="3645024"/>
            <a:ext cx="2808312" cy="792088"/>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TW" sz="2000" i="1" dirty="0">
                <a:latin typeface="+mn-lt"/>
              </a:rPr>
              <a:t>Just read the converted value, no need to store</a:t>
            </a:r>
            <a:endParaRPr lang="zh-TW" altLang="en-US" sz="2000" i="1" dirty="0">
              <a:latin typeface="+mn-lt"/>
            </a:endParaRPr>
          </a:p>
        </p:txBody>
      </p:sp>
    </p:spTree>
    <p:extLst>
      <p:ext uri="{BB962C8B-B14F-4D97-AF65-F5344CB8AC3E}">
        <p14:creationId xmlns:p14="http://schemas.microsoft.com/office/powerpoint/2010/main" val="138254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24744"/>
            <a:ext cx="6840760" cy="492266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So Far, We Have Learned …</a:t>
            </a:r>
            <a:endParaRPr lang="zh-TW" altLang="en-US" dirty="0"/>
          </a:p>
        </p:txBody>
      </p:sp>
      <p:sp>
        <p:nvSpPr>
          <p:cNvPr id="3" name="投影片編號版面配置區 2"/>
          <p:cNvSpPr>
            <a:spLocks noGrp="1"/>
          </p:cNvSpPr>
          <p:nvPr>
            <p:ph type="sldNum" sz="quarter" idx="11"/>
          </p:nvPr>
        </p:nvSpPr>
        <p:spPr/>
        <p:txBody>
          <a:bodyPr/>
          <a:lstStyle/>
          <a:p>
            <a:fld id="{DDBC2A8D-9A7B-4180-A2C0-64594010D3A4}" type="slidenum">
              <a:rPr lang="zh-TW" altLang="en-US" smtClean="0"/>
              <a:pPr/>
              <a:t>3</a:t>
            </a:fld>
            <a:endParaRPr lang="zh-TW" altLang="zh-TW"/>
          </a:p>
        </p:txBody>
      </p:sp>
      <p:sp>
        <p:nvSpPr>
          <p:cNvPr id="23" name="框架 15"/>
          <p:cNvSpPr>
            <a:spLocks/>
          </p:cNvSpPr>
          <p:nvPr/>
        </p:nvSpPr>
        <p:spPr bwMode="auto">
          <a:xfrm>
            <a:off x="5161783" y="1916832"/>
            <a:ext cx="2578570" cy="1258888"/>
          </a:xfrm>
          <a:custGeom>
            <a:avLst/>
            <a:gdLst>
              <a:gd name="T0" fmla="*/ 975345 w 1950690"/>
              <a:gd name="T1" fmla="*/ 0 h 1488715"/>
              <a:gd name="T2" fmla="*/ 0 w 1950690"/>
              <a:gd name="T3" fmla="*/ 744358 h 1488715"/>
              <a:gd name="T4" fmla="*/ 975345 w 1950690"/>
              <a:gd name="T5" fmla="*/ 1488715 h 1488715"/>
              <a:gd name="T6" fmla="*/ 1950690 w 1950690"/>
              <a:gd name="T7" fmla="*/ 744358 h 1488715"/>
              <a:gd name="T8" fmla="*/ 17694720 60000 65536"/>
              <a:gd name="T9" fmla="*/ 11796480 60000 65536"/>
              <a:gd name="T10" fmla="*/ 5898240 60000 65536"/>
              <a:gd name="T11" fmla="*/ 0 60000 65536"/>
              <a:gd name="T12" fmla="*/ 62020 w 1950690"/>
              <a:gd name="T13" fmla="*/ 62020 h 1488715"/>
              <a:gd name="T14" fmla="*/ 1888670 w 1950690"/>
              <a:gd name="T15" fmla="*/ 1426695 h 1488715"/>
            </a:gdLst>
            <a:ahLst/>
            <a:cxnLst>
              <a:cxn ang="T8">
                <a:pos x="T0" y="T1"/>
              </a:cxn>
              <a:cxn ang="T9">
                <a:pos x="T2" y="T3"/>
              </a:cxn>
              <a:cxn ang="T10">
                <a:pos x="T4" y="T5"/>
              </a:cxn>
              <a:cxn ang="T11">
                <a:pos x="T6" y="T7"/>
              </a:cxn>
            </a:cxnLst>
            <a:rect l="T12" t="T13" r="T14" b="T15"/>
            <a:pathLst>
              <a:path w="1950690" h="1488715">
                <a:moveTo>
                  <a:pt x="0" y="0"/>
                </a:moveTo>
                <a:lnTo>
                  <a:pt x="1950690" y="0"/>
                </a:lnTo>
                <a:lnTo>
                  <a:pt x="1950690" y="1488715"/>
                </a:lnTo>
                <a:lnTo>
                  <a:pt x="0" y="1488715"/>
                </a:lnTo>
                <a:close/>
                <a:moveTo>
                  <a:pt x="62020" y="62020"/>
                </a:moveTo>
                <a:lnTo>
                  <a:pt x="62020" y="1426695"/>
                </a:lnTo>
                <a:lnTo>
                  <a:pt x="1888670" y="1426695"/>
                </a:lnTo>
                <a:lnTo>
                  <a:pt x="1888670" y="62020"/>
                </a:lnTo>
                <a:close/>
              </a:path>
            </a:pathLst>
          </a:custGeom>
          <a:solidFill>
            <a:srgbClr val="333399"/>
          </a:solidFill>
          <a:ln w="25400" cap="flat" cmpd="sng" algn="ctr">
            <a:solidFill>
              <a:srgbClr val="0000FF"/>
            </a:solidFill>
            <a:prstDash val="solid"/>
            <a:round/>
            <a:headEnd/>
            <a:tailEnd/>
          </a:ln>
        </p:spPr>
        <p:txBody>
          <a:bodyPr anchor="ctr"/>
          <a:lstStyle/>
          <a:p>
            <a:endParaRPr lang="zh-TW" altLang="en-US"/>
          </a:p>
        </p:txBody>
      </p:sp>
      <p:sp>
        <p:nvSpPr>
          <p:cNvPr id="24" name="文字方塊 5"/>
          <p:cNvSpPr txBox="1">
            <a:spLocks noChangeArrowheads="1"/>
          </p:cNvSpPr>
          <p:nvPr/>
        </p:nvSpPr>
        <p:spPr bwMode="auto">
          <a:xfrm>
            <a:off x="7915027" y="2280940"/>
            <a:ext cx="83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dirty="0">
                <a:solidFill>
                  <a:srgbClr val="0000FF"/>
                </a:solidFill>
                <a:latin typeface="Calibri" panose="020F0502020204030204" pitchFamily="34" charset="0"/>
              </a:rPr>
              <a:t>IO</a:t>
            </a:r>
            <a:endParaRPr lang="zh-TW" altLang="en-US" b="1" dirty="0">
              <a:solidFill>
                <a:srgbClr val="0000FF"/>
              </a:solidFill>
              <a:latin typeface="Calibri" panose="020F0502020204030204" pitchFamily="34" charset="0"/>
            </a:endParaRPr>
          </a:p>
        </p:txBody>
      </p:sp>
      <p:sp>
        <p:nvSpPr>
          <p:cNvPr id="25" name="框架 18"/>
          <p:cNvSpPr>
            <a:spLocks/>
          </p:cNvSpPr>
          <p:nvPr/>
        </p:nvSpPr>
        <p:spPr bwMode="auto">
          <a:xfrm>
            <a:off x="1187624" y="1772816"/>
            <a:ext cx="1333500" cy="1308100"/>
          </a:xfrm>
          <a:custGeom>
            <a:avLst/>
            <a:gdLst>
              <a:gd name="T0" fmla="*/ 699879 w 1399758"/>
              <a:gd name="T1" fmla="*/ 0 h 1152128"/>
              <a:gd name="T2" fmla="*/ 0 w 1399758"/>
              <a:gd name="T3" fmla="*/ 576064 h 1152128"/>
              <a:gd name="T4" fmla="*/ 699879 w 1399758"/>
              <a:gd name="T5" fmla="*/ 1152128 h 1152128"/>
              <a:gd name="T6" fmla="*/ 1399758 w 1399758"/>
              <a:gd name="T7" fmla="*/ 576064 h 1152128"/>
              <a:gd name="T8" fmla="*/ 17694720 60000 65536"/>
              <a:gd name="T9" fmla="*/ 11796480 60000 65536"/>
              <a:gd name="T10" fmla="*/ 5898240 60000 65536"/>
              <a:gd name="T11" fmla="*/ 0 60000 65536"/>
              <a:gd name="T12" fmla="*/ 47998 w 1399758"/>
              <a:gd name="T13" fmla="*/ 47998 h 1152128"/>
              <a:gd name="T14" fmla="*/ 1351760 w 1399758"/>
              <a:gd name="T15" fmla="*/ 1104130 h 1152128"/>
            </a:gdLst>
            <a:ahLst/>
            <a:cxnLst>
              <a:cxn ang="T8">
                <a:pos x="T0" y="T1"/>
              </a:cxn>
              <a:cxn ang="T9">
                <a:pos x="T2" y="T3"/>
              </a:cxn>
              <a:cxn ang="T10">
                <a:pos x="T4" y="T5"/>
              </a:cxn>
              <a:cxn ang="T11">
                <a:pos x="T6" y="T7"/>
              </a:cxn>
            </a:cxnLst>
            <a:rect l="T12" t="T13" r="T14" b="T15"/>
            <a:pathLst>
              <a:path w="1399758" h="1152128">
                <a:moveTo>
                  <a:pt x="0" y="0"/>
                </a:moveTo>
                <a:lnTo>
                  <a:pt x="1399758" y="0"/>
                </a:lnTo>
                <a:lnTo>
                  <a:pt x="1399758" y="1152128"/>
                </a:lnTo>
                <a:lnTo>
                  <a:pt x="0" y="1152128"/>
                </a:lnTo>
                <a:close/>
                <a:moveTo>
                  <a:pt x="47998" y="47998"/>
                </a:moveTo>
                <a:lnTo>
                  <a:pt x="47998" y="1104130"/>
                </a:lnTo>
                <a:lnTo>
                  <a:pt x="1351760" y="1104130"/>
                </a:lnTo>
                <a:lnTo>
                  <a:pt x="1351760" y="47998"/>
                </a:lnTo>
                <a:close/>
              </a:path>
            </a:pathLst>
          </a:custGeom>
          <a:solidFill>
            <a:srgbClr val="333399"/>
          </a:solidFill>
          <a:ln w="25400" cap="flat" cmpd="sng" algn="ctr">
            <a:solidFill>
              <a:srgbClr val="0000FF"/>
            </a:solidFill>
            <a:prstDash val="solid"/>
            <a:round/>
            <a:headEnd/>
            <a:tailEnd/>
          </a:ln>
        </p:spPr>
        <p:txBody>
          <a:bodyPr anchor="ctr"/>
          <a:lstStyle/>
          <a:p>
            <a:endParaRPr lang="zh-TW" altLang="en-US"/>
          </a:p>
        </p:txBody>
      </p:sp>
      <p:sp>
        <p:nvSpPr>
          <p:cNvPr id="26" name="框架 21"/>
          <p:cNvSpPr>
            <a:spLocks/>
          </p:cNvSpPr>
          <p:nvPr/>
        </p:nvSpPr>
        <p:spPr bwMode="auto">
          <a:xfrm>
            <a:off x="4219898" y="4293096"/>
            <a:ext cx="2497187" cy="1341438"/>
          </a:xfrm>
          <a:custGeom>
            <a:avLst/>
            <a:gdLst>
              <a:gd name="T0" fmla="*/ 764439 w 1528878"/>
              <a:gd name="T1" fmla="*/ 0 h 1181427"/>
              <a:gd name="T2" fmla="*/ 0 w 1528878"/>
              <a:gd name="T3" fmla="*/ 590714 h 1181427"/>
              <a:gd name="T4" fmla="*/ 764439 w 1528878"/>
              <a:gd name="T5" fmla="*/ 1181427 h 1181427"/>
              <a:gd name="T6" fmla="*/ 1528878 w 1528878"/>
              <a:gd name="T7" fmla="*/ 590714 h 1181427"/>
              <a:gd name="T8" fmla="*/ 17694720 60000 65536"/>
              <a:gd name="T9" fmla="*/ 11796480 60000 65536"/>
              <a:gd name="T10" fmla="*/ 5898240 60000 65536"/>
              <a:gd name="T11" fmla="*/ 0 60000 65536"/>
              <a:gd name="T12" fmla="*/ 49218 w 1528878"/>
              <a:gd name="T13" fmla="*/ 49218 h 1181427"/>
              <a:gd name="T14" fmla="*/ 1479660 w 1528878"/>
              <a:gd name="T15" fmla="*/ 1132209 h 1181427"/>
            </a:gdLst>
            <a:ahLst/>
            <a:cxnLst>
              <a:cxn ang="T8">
                <a:pos x="T0" y="T1"/>
              </a:cxn>
              <a:cxn ang="T9">
                <a:pos x="T2" y="T3"/>
              </a:cxn>
              <a:cxn ang="T10">
                <a:pos x="T4" y="T5"/>
              </a:cxn>
              <a:cxn ang="T11">
                <a:pos x="T6" y="T7"/>
              </a:cxn>
            </a:cxnLst>
            <a:rect l="T12" t="T13" r="T14" b="T15"/>
            <a:pathLst>
              <a:path w="1528878" h="1181427">
                <a:moveTo>
                  <a:pt x="0" y="0"/>
                </a:moveTo>
                <a:lnTo>
                  <a:pt x="1528878" y="0"/>
                </a:lnTo>
                <a:lnTo>
                  <a:pt x="1528878" y="1181427"/>
                </a:lnTo>
                <a:lnTo>
                  <a:pt x="0" y="1181427"/>
                </a:lnTo>
                <a:close/>
                <a:moveTo>
                  <a:pt x="49218" y="49218"/>
                </a:moveTo>
                <a:lnTo>
                  <a:pt x="49218" y="1132209"/>
                </a:lnTo>
                <a:lnTo>
                  <a:pt x="1479660" y="1132209"/>
                </a:lnTo>
                <a:lnTo>
                  <a:pt x="1479660" y="49218"/>
                </a:lnTo>
                <a:close/>
              </a:path>
            </a:pathLst>
          </a:custGeom>
          <a:solidFill>
            <a:srgbClr val="333399"/>
          </a:solidFill>
          <a:ln w="25400" cap="flat" cmpd="sng" algn="ctr">
            <a:solidFill>
              <a:srgbClr val="0000FF"/>
            </a:solidFill>
            <a:prstDash val="solid"/>
            <a:round/>
            <a:headEnd/>
            <a:tailEnd/>
          </a:ln>
        </p:spPr>
        <p:txBody>
          <a:bodyPr anchor="ctr"/>
          <a:lstStyle/>
          <a:p>
            <a:endParaRPr lang="zh-TW" altLang="en-US"/>
          </a:p>
        </p:txBody>
      </p:sp>
      <p:sp>
        <p:nvSpPr>
          <p:cNvPr id="27" name="矩形 8"/>
          <p:cNvSpPr>
            <a:spLocks noChangeArrowheads="1"/>
          </p:cNvSpPr>
          <p:nvPr/>
        </p:nvSpPr>
        <p:spPr bwMode="auto">
          <a:xfrm>
            <a:off x="35496" y="2169244"/>
            <a:ext cx="97244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r>
              <a:rPr lang="en-US" altLang="zh-TW" sz="2000" b="1" dirty="0">
                <a:solidFill>
                  <a:srgbClr val="0000FF"/>
                </a:solidFill>
                <a:latin typeface="Calibri" panose="020F0502020204030204" pitchFamily="34" charset="0"/>
              </a:rPr>
              <a:t>Clock System</a:t>
            </a:r>
            <a:endParaRPr lang="zh-TW" altLang="en-US" sz="2000" b="1" dirty="0">
              <a:solidFill>
                <a:srgbClr val="0000FF"/>
              </a:solidFill>
              <a:latin typeface="Calibri" panose="020F0502020204030204" pitchFamily="34" charset="0"/>
            </a:endParaRPr>
          </a:p>
        </p:txBody>
      </p:sp>
      <p:sp>
        <p:nvSpPr>
          <p:cNvPr id="28" name="矩形 17"/>
          <p:cNvSpPr>
            <a:spLocks noChangeArrowheads="1"/>
          </p:cNvSpPr>
          <p:nvPr/>
        </p:nvSpPr>
        <p:spPr bwMode="auto">
          <a:xfrm>
            <a:off x="4788024" y="5733256"/>
            <a:ext cx="16925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dirty="0">
                <a:solidFill>
                  <a:srgbClr val="0000FF"/>
                </a:solidFill>
                <a:latin typeface="Calibri" panose="020F0502020204030204" pitchFamily="34" charset="0"/>
              </a:rPr>
              <a:t>Timer System</a:t>
            </a:r>
            <a:endParaRPr lang="zh-TW" altLang="en-US" sz="2000" b="1" dirty="0">
              <a:solidFill>
                <a:srgbClr val="0000FF"/>
              </a:solidFill>
              <a:latin typeface="Calibri" panose="020F0502020204030204" pitchFamily="34" charset="0"/>
            </a:endParaRPr>
          </a:p>
        </p:txBody>
      </p:sp>
      <p:sp>
        <p:nvSpPr>
          <p:cNvPr id="29" name="框架 19"/>
          <p:cNvSpPr>
            <a:spLocks/>
          </p:cNvSpPr>
          <p:nvPr/>
        </p:nvSpPr>
        <p:spPr bwMode="auto">
          <a:xfrm>
            <a:off x="4241031" y="1865784"/>
            <a:ext cx="835025" cy="1339850"/>
          </a:xfrm>
          <a:custGeom>
            <a:avLst/>
            <a:gdLst>
              <a:gd name="T0" fmla="*/ 382220 w 764439"/>
              <a:gd name="T1" fmla="*/ 0 h 1181427"/>
              <a:gd name="T2" fmla="*/ 0 w 764439"/>
              <a:gd name="T3" fmla="*/ 590714 h 1181427"/>
              <a:gd name="T4" fmla="*/ 382220 w 764439"/>
              <a:gd name="T5" fmla="*/ 1181427 h 1181427"/>
              <a:gd name="T6" fmla="*/ 764439 w 764439"/>
              <a:gd name="T7" fmla="*/ 590714 h 1181427"/>
              <a:gd name="T8" fmla="*/ 17694720 60000 65536"/>
              <a:gd name="T9" fmla="*/ 11796480 60000 65536"/>
              <a:gd name="T10" fmla="*/ 5898240 60000 65536"/>
              <a:gd name="T11" fmla="*/ 0 60000 65536"/>
              <a:gd name="T12" fmla="*/ 58350 w 764439"/>
              <a:gd name="T13" fmla="*/ 58350 h 1181427"/>
              <a:gd name="T14" fmla="*/ 706089 w 764439"/>
              <a:gd name="T15" fmla="*/ 1123077 h 1181427"/>
            </a:gdLst>
            <a:ahLst/>
            <a:cxnLst>
              <a:cxn ang="T8">
                <a:pos x="T0" y="T1"/>
              </a:cxn>
              <a:cxn ang="T9">
                <a:pos x="T2" y="T3"/>
              </a:cxn>
              <a:cxn ang="T10">
                <a:pos x="T4" y="T5"/>
              </a:cxn>
              <a:cxn ang="T11">
                <a:pos x="T6" y="T7"/>
              </a:cxn>
            </a:cxnLst>
            <a:rect l="T12" t="T13" r="T14" b="T15"/>
            <a:pathLst>
              <a:path w="764439" h="1181427">
                <a:moveTo>
                  <a:pt x="0" y="0"/>
                </a:moveTo>
                <a:lnTo>
                  <a:pt x="764439" y="0"/>
                </a:lnTo>
                <a:lnTo>
                  <a:pt x="764439" y="1181427"/>
                </a:lnTo>
                <a:lnTo>
                  <a:pt x="0" y="1181427"/>
                </a:lnTo>
                <a:close/>
                <a:moveTo>
                  <a:pt x="58350" y="58350"/>
                </a:moveTo>
                <a:lnTo>
                  <a:pt x="58350" y="1123077"/>
                </a:lnTo>
                <a:lnTo>
                  <a:pt x="706089" y="1123077"/>
                </a:lnTo>
                <a:lnTo>
                  <a:pt x="706089" y="58350"/>
                </a:lnTo>
                <a:close/>
              </a:path>
            </a:pathLst>
          </a:custGeom>
          <a:solidFill>
            <a:srgbClr val="FF0000"/>
          </a:solidFill>
          <a:ln w="25400" cap="flat" cmpd="sng" algn="ctr">
            <a:solidFill>
              <a:srgbClr val="FF0000"/>
            </a:solidFill>
            <a:prstDash val="solid"/>
            <a:round/>
            <a:headEnd/>
            <a:tailEnd/>
          </a:ln>
        </p:spPr>
        <p:txBody>
          <a:bodyPr anchor="ctr"/>
          <a:lstStyle/>
          <a:p>
            <a:endParaRPr lang="zh-TW" altLang="en-US"/>
          </a:p>
        </p:txBody>
      </p:sp>
      <p:sp>
        <p:nvSpPr>
          <p:cNvPr id="30" name="文字方塊 13"/>
          <p:cNvSpPr txBox="1">
            <a:spLocks noChangeArrowheads="1"/>
          </p:cNvSpPr>
          <p:nvPr/>
        </p:nvSpPr>
        <p:spPr bwMode="auto">
          <a:xfrm>
            <a:off x="4211960" y="1484784"/>
            <a:ext cx="91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a:solidFill>
                  <a:srgbClr val="FF0000"/>
                </a:solidFill>
                <a:latin typeface="Calibri" panose="020F0502020204030204" pitchFamily="34" charset="0"/>
              </a:rPr>
              <a:t>ADC</a:t>
            </a:r>
            <a:endParaRPr lang="zh-TW" altLang="en-US" sz="2000" b="1">
              <a:solidFill>
                <a:srgbClr val="FF0000"/>
              </a:solidFill>
              <a:latin typeface="Calibri" panose="020F0502020204030204" pitchFamily="34" charset="0"/>
            </a:endParaRPr>
          </a:p>
        </p:txBody>
      </p:sp>
    </p:spTree>
    <p:extLst>
      <p:ext uri="{BB962C8B-B14F-4D97-AF65-F5344CB8AC3E}">
        <p14:creationId xmlns:p14="http://schemas.microsoft.com/office/powerpoint/2010/main" val="372095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p:nvPr>
        </p:nvSpPr>
        <p:spPr/>
        <p:txBody>
          <a:bodyPr/>
          <a:lstStyle/>
          <a:p>
            <a:r>
              <a:rPr lang="en-US" altLang="zh-TW" dirty="0"/>
              <a:t>Signals Involved in Sample Code 1</a:t>
            </a:r>
          </a:p>
        </p:txBody>
      </p:sp>
      <p:sp>
        <p:nvSpPr>
          <p:cNvPr id="8" name="投影片編號版面配置區 4"/>
          <p:cNvSpPr>
            <a:spLocks noGrp="1"/>
          </p:cNvSpPr>
          <p:nvPr>
            <p:ph type="sldNum" sz="quarter" idx="11"/>
          </p:nvPr>
        </p:nvSpPr>
        <p:spPr>
          <a:xfrm>
            <a:off x="6731000" y="6229350"/>
            <a:ext cx="1905000" cy="457200"/>
          </a:xfrm>
        </p:spPr>
        <p:txBody>
          <a:bodyPr/>
          <a:lstStyle/>
          <a:p>
            <a:fld id="{A64DF45B-A780-4E68-B175-ED24B1A89DC1}" type="slidenum">
              <a:rPr lang="zh-TW" altLang="en-US" smtClean="0"/>
              <a:pPr/>
              <a:t>39</a:t>
            </a:fld>
            <a:endParaRPr lang="zh-TW" altLang="zh-TW"/>
          </a:p>
        </p:txBody>
      </p:sp>
      <p:pic>
        <p:nvPicPr>
          <p:cNvPr id="9820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4744"/>
            <a:ext cx="8275638" cy="4895850"/>
          </a:xfrm>
          <a:prstGeom prst="rect">
            <a:avLst/>
          </a:prstGeom>
          <a:noFill/>
          <a:extLst>
            <a:ext uri="{909E8E84-426E-40DD-AFC4-6F175D3DCCD1}">
              <a14:hiddenFill xmlns:a14="http://schemas.microsoft.com/office/drawing/2010/main">
                <a:solidFill>
                  <a:srgbClr val="FFFFFF"/>
                </a:solidFill>
              </a14:hiddenFill>
            </a:ext>
          </a:extLst>
        </p:spPr>
      </p:pic>
      <p:sp>
        <p:nvSpPr>
          <p:cNvPr id="982023" name="Oval 7"/>
          <p:cNvSpPr>
            <a:spLocks noChangeArrowheads="1"/>
          </p:cNvSpPr>
          <p:nvPr/>
        </p:nvSpPr>
        <p:spPr bwMode="auto">
          <a:xfrm>
            <a:off x="4140200" y="1629569"/>
            <a:ext cx="863600"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82024" name="Oval 8"/>
          <p:cNvSpPr>
            <a:spLocks noChangeArrowheads="1"/>
          </p:cNvSpPr>
          <p:nvPr/>
        </p:nvSpPr>
        <p:spPr bwMode="auto">
          <a:xfrm>
            <a:off x="6443663" y="3574256"/>
            <a:ext cx="863600"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82025" name="Oval 9"/>
          <p:cNvSpPr>
            <a:spLocks noChangeArrowheads="1"/>
          </p:cNvSpPr>
          <p:nvPr/>
        </p:nvSpPr>
        <p:spPr bwMode="auto">
          <a:xfrm>
            <a:off x="7956550" y="3861594"/>
            <a:ext cx="863600" cy="43150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9" name="直線接點 8"/>
          <p:cNvCxnSpPr/>
          <p:nvPr/>
        </p:nvCxnSpPr>
        <p:spPr bwMode="auto">
          <a:xfrm>
            <a:off x="539720" y="2143604"/>
            <a:ext cx="1512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a:spLocks noChangeArrowheads="1"/>
          </p:cNvSpPr>
          <p:nvPr/>
        </p:nvSpPr>
        <p:spPr bwMode="auto">
          <a:xfrm>
            <a:off x="2879725" y="5373216"/>
            <a:ext cx="1980307" cy="36004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eaLnBrk="1" fontAlgn="auto" hangingPunct="1">
              <a:spcBef>
                <a:spcPts val="0"/>
              </a:spcBef>
              <a:spcAft>
                <a:spcPts val="0"/>
              </a:spcAft>
              <a:defRPr/>
            </a:pPr>
            <a:endParaRPr lang="zh-TW" altLang="en-US" sz="1800">
              <a:solidFill>
                <a:schemeClr val="dk1"/>
              </a:solidFill>
              <a:latin typeface="+mn-lt"/>
              <a:ea typeface="+mn-ea"/>
            </a:endParaRPr>
          </a:p>
        </p:txBody>
      </p:sp>
    </p:spTree>
    <p:extLst>
      <p:ext uri="{BB962C8B-B14F-4D97-AF65-F5344CB8AC3E}">
        <p14:creationId xmlns:p14="http://schemas.microsoft.com/office/powerpoint/2010/main" val="2091489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altLang="zh-TW"/>
              <a:t>Sample Code 2 for ADC10</a:t>
            </a:r>
          </a:p>
        </p:txBody>
      </p:sp>
      <p:sp>
        <p:nvSpPr>
          <p:cNvPr id="980995" name="Rectangle 3"/>
          <p:cNvSpPr>
            <a:spLocks noGrp="1" noChangeArrowheads="1"/>
          </p:cNvSpPr>
          <p:nvPr>
            <p:ph type="body" idx="1"/>
          </p:nvPr>
        </p:nvSpPr>
        <p:spPr/>
        <p:txBody>
          <a:bodyPr/>
          <a:lstStyle/>
          <a:p>
            <a:r>
              <a:rPr lang="en-US" altLang="zh-TW" dirty="0"/>
              <a:t>Continuous sampling (repeat-single-channel) driven by Timer0_A3</a:t>
            </a:r>
          </a:p>
          <a:p>
            <a:pPr lvl="1"/>
            <a:r>
              <a:rPr lang="en-US" altLang="zh-TW" dirty="0"/>
              <a:t>ADC samples A1 16/second driven by Timer0_A3, and interrupts CPU after each sampling</a:t>
            </a:r>
          </a:p>
          <a:p>
            <a:pPr lvl="2"/>
            <a:r>
              <a:rPr lang="en-US" altLang="zh-TW" dirty="0"/>
              <a:t>Timer0_A3 uses ACLK running at 32 KHz driven by an external crystal (2048 ACLK cycles give 1/16 second (ACLK/2048)) </a:t>
            </a:r>
          </a:p>
          <a:p>
            <a:pPr lvl="2"/>
            <a:r>
              <a:rPr lang="en-US" altLang="zh-TW" dirty="0"/>
              <a:t>Timer0_A3 runs in up mode with CCR0 defining the sampling period (2048 cycles) and CCR1 triggering ADC10 to do conversion</a:t>
            </a:r>
          </a:p>
          <a:p>
            <a:pPr lvl="1"/>
            <a:r>
              <a:rPr lang="en-US" altLang="zh-TW" dirty="0"/>
              <a:t>CPU in ISR checks each sample and if A1 &gt; 0.5Vcc, P1.0 is set, else reset </a:t>
            </a:r>
          </a:p>
          <a:p>
            <a:pPr lvl="1"/>
            <a:endParaRPr lang="en-US" altLang="zh-TW" dirty="0"/>
          </a:p>
        </p:txBody>
      </p:sp>
      <p:sp>
        <p:nvSpPr>
          <p:cNvPr id="5" name="投影片編號版面配置區 5"/>
          <p:cNvSpPr>
            <a:spLocks noGrp="1"/>
          </p:cNvSpPr>
          <p:nvPr>
            <p:ph type="sldNum" sz="quarter" idx="11"/>
          </p:nvPr>
        </p:nvSpPr>
        <p:spPr>
          <a:xfrm>
            <a:off x="6731000" y="6229350"/>
            <a:ext cx="1905000" cy="457200"/>
          </a:xfrm>
        </p:spPr>
        <p:txBody>
          <a:bodyPr/>
          <a:lstStyle/>
          <a:p>
            <a:fld id="{FA557361-F4A5-481C-B706-625AFA1B8E97}" type="slidenum">
              <a:rPr lang="zh-TW" altLang="en-US" smtClean="0"/>
              <a:pPr/>
              <a:t>40</a:t>
            </a:fld>
            <a:endParaRPr lang="zh-TW" altLang="zh-TW"/>
          </a:p>
        </p:txBody>
      </p:sp>
    </p:spTree>
    <p:extLst>
      <p:ext uri="{BB962C8B-B14F-4D97-AF65-F5344CB8AC3E}">
        <p14:creationId xmlns:p14="http://schemas.microsoft.com/office/powerpoint/2010/main" val="1320736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098" y="2036788"/>
            <a:ext cx="5573342" cy="4010621"/>
          </a:xfrm>
          <a:prstGeom prst="rect">
            <a:avLst/>
          </a:prstGeom>
          <a:noFill/>
          <a:extLst>
            <a:ext uri="{909E8E84-426E-40dd-AFC4-6F175D3DCCD1}">
              <a14:hiddenFill xmlns="" xmlns:a14="http://schemas.microsoft.com/office/drawing/2010/main">
                <a:solidFill>
                  <a:srgbClr val="FFFFFF"/>
                </a:solidFill>
              </a14:hiddenFill>
            </a:ext>
          </a:extLst>
        </p:spPr>
      </p:pic>
      <p:sp>
        <p:nvSpPr>
          <p:cNvPr id="1000450" name="Rectangle 2"/>
          <p:cNvSpPr>
            <a:spLocks noGrp="1" noChangeArrowheads="1"/>
          </p:cNvSpPr>
          <p:nvPr>
            <p:ph type="title"/>
          </p:nvPr>
        </p:nvSpPr>
        <p:spPr/>
        <p:txBody>
          <a:bodyPr/>
          <a:lstStyle/>
          <a:p>
            <a:r>
              <a:rPr lang="en-US" altLang="zh-TW" dirty="0"/>
              <a:t>Timing in Sample Code 2</a:t>
            </a:r>
          </a:p>
        </p:txBody>
      </p:sp>
      <p:sp>
        <p:nvSpPr>
          <p:cNvPr id="1000451" name="Rectangle 3"/>
          <p:cNvSpPr>
            <a:spLocks noGrp="1" noChangeArrowheads="1"/>
          </p:cNvSpPr>
          <p:nvPr>
            <p:ph type="body" idx="1"/>
          </p:nvPr>
        </p:nvSpPr>
        <p:spPr/>
        <p:txBody>
          <a:bodyPr/>
          <a:lstStyle/>
          <a:p>
            <a:r>
              <a:rPr lang="en-US" altLang="zh-TW" dirty="0"/>
              <a:t>Provide continuous sampling of multiple analog inputs and store sampled data</a:t>
            </a:r>
          </a:p>
        </p:txBody>
      </p:sp>
      <p:sp>
        <p:nvSpPr>
          <p:cNvPr id="28" name="投影片編號版面配置區 5"/>
          <p:cNvSpPr>
            <a:spLocks noGrp="1"/>
          </p:cNvSpPr>
          <p:nvPr>
            <p:ph type="sldNum" sz="quarter" idx="11"/>
          </p:nvPr>
        </p:nvSpPr>
        <p:spPr>
          <a:xfrm>
            <a:off x="6731000" y="6229350"/>
            <a:ext cx="1905000" cy="457200"/>
          </a:xfrm>
        </p:spPr>
        <p:txBody>
          <a:bodyPr/>
          <a:lstStyle/>
          <a:p>
            <a:fld id="{7F99DBD7-D926-41BD-8A9C-0814C66DEB4A}" type="slidenum">
              <a:rPr lang="zh-TW" altLang="en-US" smtClean="0"/>
              <a:pPr/>
              <a:t>41</a:t>
            </a:fld>
            <a:endParaRPr lang="zh-TW" altLang="zh-TW"/>
          </a:p>
        </p:txBody>
      </p:sp>
      <p:sp>
        <p:nvSpPr>
          <p:cNvPr id="1000453" name="Rectangle 5"/>
          <p:cNvSpPr>
            <a:spLocks noChangeArrowheads="1"/>
          </p:cNvSpPr>
          <p:nvPr/>
        </p:nvSpPr>
        <p:spPr bwMode="auto">
          <a:xfrm>
            <a:off x="5652344" y="2708498"/>
            <a:ext cx="576262" cy="10080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0454" name="Line 6"/>
          <p:cNvSpPr>
            <a:spLocks noChangeShapeType="1"/>
          </p:cNvSpPr>
          <p:nvPr/>
        </p:nvSpPr>
        <p:spPr bwMode="auto">
          <a:xfrm>
            <a:off x="1907704" y="1484784"/>
            <a:ext cx="32400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00464" name="Text Box 16"/>
          <p:cNvSpPr txBox="1">
            <a:spLocks noChangeArrowheads="1"/>
          </p:cNvSpPr>
          <p:nvPr/>
        </p:nvSpPr>
        <p:spPr bwMode="auto">
          <a:xfrm>
            <a:off x="179511" y="2132856"/>
            <a:ext cx="27348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Option 2:</a:t>
            </a:r>
          </a:p>
          <a:p>
            <a:r>
              <a:rPr lang="en-US" altLang="zh-TW" dirty="0">
                <a:latin typeface="+mn-lt"/>
              </a:rPr>
              <a:t>ADC is triggered by a timer to read and convert a sample. Your code is interrupted when ADC converts one.</a:t>
            </a:r>
          </a:p>
          <a:p>
            <a:pPr marL="342900" indent="-342900">
              <a:buFont typeface="Arial" panose="020B0604020202020204" pitchFamily="34" charset="0"/>
              <a:buChar char="•"/>
            </a:pPr>
            <a:r>
              <a:rPr lang="en-US" altLang="zh-TW" dirty="0">
                <a:latin typeface="+mn-lt"/>
              </a:rPr>
              <a:t>1 interrupt: ADC</a:t>
            </a:r>
          </a:p>
        </p:txBody>
      </p:sp>
      <p:sp>
        <p:nvSpPr>
          <p:cNvPr id="1000465" name="Rectangle 17"/>
          <p:cNvSpPr>
            <a:spLocks noChangeArrowheads="1"/>
          </p:cNvSpPr>
          <p:nvPr/>
        </p:nvSpPr>
        <p:spPr bwMode="auto">
          <a:xfrm>
            <a:off x="6300044" y="4653186"/>
            <a:ext cx="576262" cy="1008062"/>
          </a:xfrm>
          <a:prstGeom prst="rect">
            <a:avLst/>
          </a:prstGeom>
          <a:noFill/>
          <a:ln w="38100">
            <a:solidFill>
              <a:srgbClr val="FF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0466" name="AutoShape 18"/>
          <p:cNvCxnSpPr>
            <a:cxnSpLocks noChangeShapeType="1"/>
            <a:stCxn id="1000465" idx="0"/>
            <a:endCxn id="1000453" idx="2"/>
          </p:cNvCxnSpPr>
          <p:nvPr/>
        </p:nvCxnSpPr>
        <p:spPr bwMode="auto">
          <a:xfrm rot="5400000" flipH="1">
            <a:off x="5815856" y="3861024"/>
            <a:ext cx="898525" cy="647700"/>
          </a:xfrm>
          <a:prstGeom prst="bentConnector3">
            <a:avLst>
              <a:gd name="adj1" fmla="val 50000"/>
            </a:avLst>
          </a:prstGeom>
          <a:noFill/>
          <a:ln w="28575">
            <a:solidFill>
              <a:srgbClr val="FF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0467" name="Rectangle 19"/>
          <p:cNvSpPr>
            <a:spLocks noChangeArrowheads="1"/>
          </p:cNvSpPr>
          <p:nvPr/>
        </p:nvSpPr>
        <p:spPr bwMode="auto">
          <a:xfrm>
            <a:off x="3131840" y="2637061"/>
            <a:ext cx="647700" cy="647700"/>
          </a:xfrm>
          <a:prstGeom prst="rect">
            <a:avLst/>
          </a:prstGeom>
          <a:noFill/>
          <a:ln w="28575">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cxnSp>
        <p:nvCxnSpPr>
          <p:cNvPr id="1000468" name="AutoShape 20"/>
          <p:cNvCxnSpPr>
            <a:cxnSpLocks noChangeShapeType="1"/>
            <a:stCxn id="1000467" idx="3"/>
            <a:endCxn id="1000453" idx="1"/>
          </p:cNvCxnSpPr>
          <p:nvPr/>
        </p:nvCxnSpPr>
        <p:spPr bwMode="auto">
          <a:xfrm>
            <a:off x="3779540" y="2960911"/>
            <a:ext cx="1872804" cy="251619"/>
          </a:xfrm>
          <a:prstGeom prst="bentConnector3">
            <a:avLst>
              <a:gd name="adj1" fmla="val 66275"/>
            </a:avLst>
          </a:prstGeom>
          <a:noFill/>
          <a:ln w="2857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0469" name="AutoShape 21"/>
          <p:cNvCxnSpPr>
            <a:cxnSpLocks noChangeShapeType="1"/>
            <a:stCxn id="1000467" idx="3"/>
            <a:endCxn id="1000465" idx="1"/>
          </p:cNvCxnSpPr>
          <p:nvPr/>
        </p:nvCxnSpPr>
        <p:spPr bwMode="auto">
          <a:xfrm>
            <a:off x="3779540" y="2960911"/>
            <a:ext cx="2520504" cy="2196306"/>
          </a:xfrm>
          <a:prstGeom prst="bentConnector3">
            <a:avLst>
              <a:gd name="adj1" fmla="val 50000"/>
            </a:avLst>
          </a:prstGeom>
          <a:noFill/>
          <a:ln w="2857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0484" name="Group 36"/>
          <p:cNvGrpSpPr>
            <a:grpSpLocks/>
          </p:cNvGrpSpPr>
          <p:nvPr/>
        </p:nvGrpSpPr>
        <p:grpSpPr bwMode="auto">
          <a:xfrm>
            <a:off x="6660406" y="3932461"/>
            <a:ext cx="1798638" cy="215900"/>
            <a:chOff x="2108" y="255"/>
            <a:chExt cx="2540" cy="227"/>
          </a:xfrm>
        </p:grpSpPr>
        <p:cxnSp>
          <p:nvCxnSpPr>
            <p:cNvPr id="1000470" name="直線接點 4"/>
            <p:cNvCxnSpPr>
              <a:cxnSpLocks noChangeShapeType="1"/>
            </p:cNvCxnSpPr>
            <p:nvPr/>
          </p:nvCxnSpPr>
          <p:spPr bwMode="auto">
            <a:xfrm>
              <a:off x="2108"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1" name="直線接點 5"/>
            <p:cNvCxnSpPr>
              <a:cxnSpLocks noChangeShapeType="1"/>
            </p:cNvCxnSpPr>
            <p:nvPr/>
          </p:nvCxnSpPr>
          <p:spPr bwMode="auto">
            <a:xfrm>
              <a:off x="2471"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2" name="直線接點 9"/>
            <p:cNvCxnSpPr>
              <a:cxnSpLocks noChangeShapeType="1"/>
            </p:cNvCxnSpPr>
            <p:nvPr/>
          </p:nvCxnSpPr>
          <p:spPr bwMode="auto">
            <a:xfrm flipV="1">
              <a:off x="2471"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3" name="直線接點 11"/>
            <p:cNvCxnSpPr>
              <a:cxnSpLocks noChangeShapeType="1"/>
            </p:cNvCxnSpPr>
            <p:nvPr/>
          </p:nvCxnSpPr>
          <p:spPr bwMode="auto">
            <a:xfrm flipV="1">
              <a:off x="2834"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4" name="直線接點 12"/>
            <p:cNvCxnSpPr>
              <a:cxnSpLocks noChangeShapeType="1"/>
            </p:cNvCxnSpPr>
            <p:nvPr/>
          </p:nvCxnSpPr>
          <p:spPr bwMode="auto">
            <a:xfrm>
              <a:off x="2834"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5" name="直線接點 13"/>
            <p:cNvCxnSpPr>
              <a:cxnSpLocks noChangeShapeType="1"/>
            </p:cNvCxnSpPr>
            <p:nvPr/>
          </p:nvCxnSpPr>
          <p:spPr bwMode="auto">
            <a:xfrm>
              <a:off x="3197"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6" name="直線接點 14"/>
            <p:cNvCxnSpPr>
              <a:cxnSpLocks noChangeShapeType="1"/>
            </p:cNvCxnSpPr>
            <p:nvPr/>
          </p:nvCxnSpPr>
          <p:spPr bwMode="auto">
            <a:xfrm flipV="1">
              <a:off x="3197"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7" name="直線接點 15"/>
            <p:cNvCxnSpPr>
              <a:cxnSpLocks noChangeShapeType="1"/>
            </p:cNvCxnSpPr>
            <p:nvPr/>
          </p:nvCxnSpPr>
          <p:spPr bwMode="auto">
            <a:xfrm flipV="1">
              <a:off x="3560"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8" name="直線接點 16"/>
            <p:cNvCxnSpPr>
              <a:cxnSpLocks noChangeShapeType="1"/>
            </p:cNvCxnSpPr>
            <p:nvPr/>
          </p:nvCxnSpPr>
          <p:spPr bwMode="auto">
            <a:xfrm>
              <a:off x="3560" y="482"/>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79" name="直線接點 17"/>
            <p:cNvCxnSpPr>
              <a:cxnSpLocks noChangeShapeType="1"/>
            </p:cNvCxnSpPr>
            <p:nvPr/>
          </p:nvCxnSpPr>
          <p:spPr bwMode="auto">
            <a:xfrm>
              <a:off x="3923" y="255"/>
              <a:ext cx="363"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80" name="直線接點 18"/>
            <p:cNvCxnSpPr>
              <a:cxnSpLocks noChangeShapeType="1"/>
            </p:cNvCxnSpPr>
            <p:nvPr/>
          </p:nvCxnSpPr>
          <p:spPr bwMode="auto">
            <a:xfrm flipV="1">
              <a:off x="3923"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81" name="直線接點 19"/>
            <p:cNvCxnSpPr>
              <a:cxnSpLocks noChangeShapeType="1"/>
            </p:cNvCxnSpPr>
            <p:nvPr/>
          </p:nvCxnSpPr>
          <p:spPr bwMode="auto">
            <a:xfrm flipV="1">
              <a:off x="4286" y="255"/>
              <a:ext cx="0" cy="227"/>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cxnSp>
          <p:nvCxnSpPr>
            <p:cNvPr id="1000482" name="直線接點 20"/>
            <p:cNvCxnSpPr>
              <a:cxnSpLocks noChangeShapeType="1"/>
            </p:cNvCxnSpPr>
            <p:nvPr/>
          </p:nvCxnSpPr>
          <p:spPr bwMode="auto">
            <a:xfrm>
              <a:off x="4286" y="482"/>
              <a:ext cx="362" cy="0"/>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grpSp>
      <p:sp>
        <p:nvSpPr>
          <p:cNvPr id="29" name="矩形 28"/>
          <p:cNvSpPr/>
          <p:nvPr/>
        </p:nvSpPr>
        <p:spPr bwMode="auto">
          <a:xfrm>
            <a:off x="5650160" y="2914650"/>
            <a:ext cx="578024" cy="284163"/>
          </a:xfrm>
          <a:prstGeom prst="rect">
            <a:avLst/>
          </a:prstGeom>
          <a:solidFill>
            <a:schemeClr val="bg1"/>
          </a:solidFill>
          <a:ln w="9525" cap="flat" cmpd="sng" algn="ctr">
            <a:solidFill>
              <a:srgbClr val="FF0000"/>
            </a:solid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050" b="0" i="0" u="none" strike="noStrike" cap="none" normalizeH="0" baseline="0" dirty="0">
                <a:ln>
                  <a:noFill/>
                </a:ln>
                <a:solidFill>
                  <a:srgbClr val="FF0000"/>
                </a:solidFill>
                <a:effectLst/>
                <a:latin typeface="+mn-lt"/>
                <a:ea typeface="標楷體" panose="03000509000000000000" pitchFamily="65" charset="-120"/>
              </a:rPr>
              <a:t>ADC10CTL</a:t>
            </a:r>
            <a:endParaRPr kumimoji="0" lang="zh-TW" altLang="en-US" sz="1050" b="0" i="0" u="none" strike="noStrike" cap="none" normalizeH="0" baseline="0" dirty="0">
              <a:ln>
                <a:noFill/>
              </a:ln>
              <a:solidFill>
                <a:srgbClr val="FF0000"/>
              </a:solidFill>
              <a:effectLst/>
              <a:latin typeface="+mn-lt"/>
              <a:ea typeface="標楷體" panose="03000509000000000000" pitchFamily="65" charset="-120"/>
            </a:endParaRPr>
          </a:p>
        </p:txBody>
      </p:sp>
      <p:grpSp>
        <p:nvGrpSpPr>
          <p:cNvPr id="30" name="Group 12"/>
          <p:cNvGrpSpPr>
            <a:grpSpLocks/>
          </p:cNvGrpSpPr>
          <p:nvPr/>
        </p:nvGrpSpPr>
        <p:grpSpPr bwMode="auto">
          <a:xfrm>
            <a:off x="5723731" y="1987575"/>
            <a:ext cx="865188" cy="720725"/>
            <a:chOff x="3560" y="1570"/>
            <a:chExt cx="545" cy="454"/>
          </a:xfrm>
        </p:grpSpPr>
        <p:sp>
          <p:nvSpPr>
            <p:cNvPr id="31" name="Line 9"/>
            <p:cNvSpPr>
              <a:spLocks noChangeShapeType="1"/>
            </p:cNvSpPr>
            <p:nvPr/>
          </p:nvSpPr>
          <p:spPr bwMode="auto">
            <a:xfrm>
              <a:off x="4105" y="1570"/>
              <a:ext cx="0" cy="18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0"/>
            <p:cNvSpPr>
              <a:spLocks noChangeShapeType="1"/>
            </p:cNvSpPr>
            <p:nvPr/>
          </p:nvSpPr>
          <p:spPr bwMode="auto">
            <a:xfrm flipH="1">
              <a:off x="3560" y="1752"/>
              <a:ext cx="54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1"/>
            <p:cNvSpPr>
              <a:spLocks noChangeShapeType="1"/>
            </p:cNvSpPr>
            <p:nvPr/>
          </p:nvSpPr>
          <p:spPr bwMode="auto">
            <a:xfrm>
              <a:off x="3560" y="1752"/>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35" name="Freeform 9"/>
          <p:cNvSpPr>
            <a:spLocks/>
          </p:cNvSpPr>
          <p:nvPr/>
        </p:nvSpPr>
        <p:spPr bwMode="auto">
          <a:xfrm>
            <a:off x="6443030" y="1590325"/>
            <a:ext cx="1008062" cy="371475"/>
          </a:xfrm>
          <a:custGeom>
            <a:avLst/>
            <a:gdLst>
              <a:gd name="T0" fmla="*/ 0 w 635"/>
              <a:gd name="T1" fmla="*/ 181 h 234"/>
              <a:gd name="T2" fmla="*/ 91 w 635"/>
              <a:gd name="T3" fmla="*/ 45 h 234"/>
              <a:gd name="T4" fmla="*/ 136 w 635"/>
              <a:gd name="T5" fmla="*/ 181 h 234"/>
              <a:gd name="T6" fmla="*/ 227 w 635"/>
              <a:gd name="T7" fmla="*/ 91 h 234"/>
              <a:gd name="T8" fmla="*/ 318 w 635"/>
              <a:gd name="T9" fmla="*/ 181 h 234"/>
              <a:gd name="T10" fmla="*/ 409 w 635"/>
              <a:gd name="T11" fmla="*/ 0 h 234"/>
              <a:gd name="T12" fmla="*/ 499 w 635"/>
              <a:gd name="T13" fmla="*/ 181 h 234"/>
              <a:gd name="T14" fmla="*/ 545 w 635"/>
              <a:gd name="T15" fmla="*/ 227 h 234"/>
              <a:gd name="T16" fmla="*/ 635 w 635"/>
              <a:gd name="T17" fmla="*/ 13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234">
                <a:moveTo>
                  <a:pt x="0" y="181"/>
                </a:moveTo>
                <a:cubicBezTo>
                  <a:pt x="34" y="113"/>
                  <a:pt x="68" y="45"/>
                  <a:pt x="91" y="45"/>
                </a:cubicBezTo>
                <a:cubicBezTo>
                  <a:pt x="114" y="45"/>
                  <a:pt x="113" y="173"/>
                  <a:pt x="136" y="181"/>
                </a:cubicBezTo>
                <a:cubicBezTo>
                  <a:pt x="159" y="189"/>
                  <a:pt x="197" y="91"/>
                  <a:pt x="227" y="91"/>
                </a:cubicBezTo>
                <a:cubicBezTo>
                  <a:pt x="257" y="91"/>
                  <a:pt x="288" y="196"/>
                  <a:pt x="318" y="181"/>
                </a:cubicBezTo>
                <a:cubicBezTo>
                  <a:pt x="348" y="166"/>
                  <a:pt x="379" y="0"/>
                  <a:pt x="409" y="0"/>
                </a:cubicBezTo>
                <a:cubicBezTo>
                  <a:pt x="439" y="0"/>
                  <a:pt x="476" y="143"/>
                  <a:pt x="499" y="181"/>
                </a:cubicBezTo>
                <a:cubicBezTo>
                  <a:pt x="522" y="219"/>
                  <a:pt x="522" y="234"/>
                  <a:pt x="545" y="227"/>
                </a:cubicBezTo>
                <a:cubicBezTo>
                  <a:pt x="568" y="220"/>
                  <a:pt x="601" y="178"/>
                  <a:pt x="635" y="13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cxnSp>
        <p:nvCxnSpPr>
          <p:cNvPr id="36" name="AutoShape 9"/>
          <p:cNvCxnSpPr>
            <a:cxnSpLocks noChangeShapeType="1"/>
          </p:cNvCxnSpPr>
          <p:nvPr/>
        </p:nvCxnSpPr>
        <p:spPr bwMode="auto">
          <a:xfrm flipV="1">
            <a:off x="3636144" y="3717032"/>
            <a:ext cx="2160000" cy="468000"/>
          </a:xfrm>
          <a:prstGeom prst="bentConnector2">
            <a:avLst/>
          </a:prstGeom>
          <a:noFill/>
          <a:ln w="28575">
            <a:solidFill>
              <a:srgbClr val="0000FF"/>
            </a:solidFill>
            <a:prstDash val="sys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60952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4"/>
          <p:cNvSpPr>
            <a:spLocks noGrp="1"/>
          </p:cNvSpPr>
          <p:nvPr>
            <p:ph type="sldNum" sz="quarter" idx="4294967295"/>
          </p:nvPr>
        </p:nvSpPr>
        <p:spPr>
          <a:xfrm>
            <a:off x="6731000" y="6229350"/>
            <a:ext cx="1905000" cy="457200"/>
          </a:xfrm>
          <a:prstGeom prst="rect">
            <a:avLst/>
          </a:prstGeom>
        </p:spPr>
        <p:txBody>
          <a:bodyPr/>
          <a:lstStyle/>
          <a:p>
            <a:fld id="{FD56AA93-717F-49CE-A9AE-5C88A2430B94}" type="slidenum">
              <a:rPr lang="zh-TW" altLang="en-US"/>
              <a:pPr/>
              <a:t>42</a:t>
            </a:fld>
            <a:endParaRPr lang="zh-TW" altLang="zh-TW"/>
          </a:p>
        </p:txBody>
      </p:sp>
      <p:sp>
        <p:nvSpPr>
          <p:cNvPr id="967683" name="標題 4"/>
          <p:cNvSpPr>
            <a:spLocks noGrp="1"/>
          </p:cNvSpPr>
          <p:nvPr>
            <p:ph type="title"/>
          </p:nvPr>
        </p:nvSpPr>
        <p:spPr/>
        <p:txBody>
          <a:bodyPr/>
          <a:lstStyle/>
          <a:p>
            <a:r>
              <a:rPr lang="en-US" altLang="zh-TW"/>
              <a:t>Sample Code 2 for ADC10</a:t>
            </a:r>
            <a:endParaRPr lang="zh-TW" altLang="en-US"/>
          </a:p>
        </p:txBody>
      </p:sp>
      <p:graphicFrame>
        <p:nvGraphicFramePr>
          <p:cNvPr id="967768" name="Group 88"/>
          <p:cNvGraphicFramePr>
            <a:graphicFrameLocks noGrp="1"/>
          </p:cNvGraphicFramePr>
          <p:nvPr>
            <p:extLst>
              <p:ext uri="{D42A27DB-BD31-4B8C-83A1-F6EECF244321}">
                <p14:modId xmlns:p14="http://schemas.microsoft.com/office/powerpoint/2010/main" val="2364379334"/>
              </p:ext>
            </p:extLst>
          </p:nvPr>
        </p:nvGraphicFramePr>
        <p:xfrm>
          <a:off x="539750" y="1124744"/>
          <a:ext cx="8064500" cy="4945380"/>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#include “msp430.h”</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void main(void)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WDTCTL = WDTPW + WDTHOLD; // Stop WDT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TA1 trigger sample start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ADC10CTL1 = SHS_1 + CONSEQ_2 + INCH_1;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ADC10CTL0 = SREF_1 + ADC10SHT_2 + REFON +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ADC10ON + ADC10IE;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ADC10CTL0 |= ENC;    // ADC10 Enable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ADC10AE0 |= 0x02;</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P1.1 ADC10 option select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P1DIR |= 0x01;       // Set P1.0 output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TA0CCR0</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2048-1;     // Sampling period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TA0CCTL1 = OUTMOD_3</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TA0CCR1 set/reset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TA0CCR1</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2046;       // TA0CCR1 </a:t>
                      </a:r>
                      <a:r>
                        <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OUT1</a:t>
                      </a: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on time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TA0CTL = TASSEL_1 + MC_1;    // ACLK, up mode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while(1);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endParaRPr kumimoji="0" lang="en-US" altLang="zh-TW" sz="2000" b="1" i="0" u="none" strike="noStrike" cap="none" normalizeH="0" baseline="0" dirty="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7" name="AutoShape 18"/>
          <p:cNvSpPr>
            <a:spLocks/>
          </p:cNvSpPr>
          <p:nvPr/>
        </p:nvSpPr>
        <p:spPr bwMode="auto">
          <a:xfrm>
            <a:off x="4284663" y="4149080"/>
            <a:ext cx="504825" cy="1296987"/>
          </a:xfrm>
          <a:prstGeom prst="rightBrace">
            <a:avLst>
              <a:gd name="adj1" fmla="val 2141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Text Box 19"/>
          <p:cNvSpPr txBox="1">
            <a:spLocks noChangeArrowheads="1"/>
          </p:cNvSpPr>
          <p:nvPr/>
        </p:nvSpPr>
        <p:spPr bwMode="auto">
          <a:xfrm>
            <a:off x="539750" y="6018485"/>
            <a:ext cx="8064500" cy="6508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800" dirty="0">
                <a:latin typeface="+mn-lt"/>
              </a:rPr>
              <a:t>Timer0_A CCR1 out mode 3: The output (OUT1) is set when the timer </a:t>
            </a:r>
            <a:r>
              <a:rPr lang="en-US" altLang="zh-TW" sz="1800" i="1" dirty="0">
                <a:latin typeface="+mn-lt"/>
              </a:rPr>
              <a:t>counts </a:t>
            </a:r>
            <a:r>
              <a:rPr lang="en-US" altLang="zh-TW" sz="1800" dirty="0">
                <a:latin typeface="+mn-lt"/>
              </a:rPr>
              <a:t>to the TA0CCR1 value and is reset when the timer </a:t>
            </a:r>
            <a:r>
              <a:rPr lang="en-US" altLang="zh-TW" sz="1800" i="1" dirty="0">
                <a:latin typeface="+mn-lt"/>
              </a:rPr>
              <a:t>counts </a:t>
            </a:r>
            <a:r>
              <a:rPr lang="en-US" altLang="zh-TW" sz="1800" dirty="0">
                <a:latin typeface="+mn-lt"/>
              </a:rPr>
              <a:t>to the TA0CCR0 value.</a:t>
            </a:r>
          </a:p>
        </p:txBody>
      </p:sp>
      <p:cxnSp>
        <p:nvCxnSpPr>
          <p:cNvPr id="10" name="AutoShape 20"/>
          <p:cNvCxnSpPr>
            <a:cxnSpLocks noChangeShapeType="1"/>
            <a:stCxn id="9" idx="0"/>
            <a:endCxn id="7" idx="1"/>
          </p:cNvCxnSpPr>
          <p:nvPr/>
        </p:nvCxnSpPr>
        <p:spPr bwMode="auto">
          <a:xfrm rot="5400000" flipH="1" flipV="1">
            <a:off x="4070289" y="5299286"/>
            <a:ext cx="1220911" cy="217488"/>
          </a:xfrm>
          <a:prstGeom prst="curvedConnector4">
            <a:avLst>
              <a:gd name="adj1" fmla="val 35803"/>
              <a:gd name="adj2" fmla="val 30634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4636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4294967295"/>
          </p:nvPr>
        </p:nvSpPr>
        <p:spPr>
          <a:xfrm>
            <a:off x="6731000" y="6229350"/>
            <a:ext cx="1905000" cy="457200"/>
          </a:xfrm>
          <a:prstGeom prst="rect">
            <a:avLst/>
          </a:prstGeom>
        </p:spPr>
        <p:txBody>
          <a:bodyPr/>
          <a:lstStyle/>
          <a:p>
            <a:fld id="{113414BE-B7E7-4BC7-B04D-B135822FA1C7}" type="slidenum">
              <a:rPr lang="zh-TW" altLang="en-US"/>
              <a:pPr/>
              <a:t>43</a:t>
            </a:fld>
            <a:endParaRPr lang="zh-TW" altLang="zh-TW"/>
          </a:p>
        </p:txBody>
      </p:sp>
      <p:sp>
        <p:nvSpPr>
          <p:cNvPr id="997379" name="標題 4"/>
          <p:cNvSpPr>
            <a:spLocks noGrp="1"/>
          </p:cNvSpPr>
          <p:nvPr>
            <p:ph type="title"/>
          </p:nvPr>
        </p:nvSpPr>
        <p:spPr/>
        <p:txBody>
          <a:bodyPr/>
          <a:lstStyle/>
          <a:p>
            <a:r>
              <a:rPr lang="en-US" altLang="zh-TW"/>
              <a:t>Sample Code 2 for ADC10</a:t>
            </a:r>
            <a:endParaRPr lang="zh-TW" altLang="en-US"/>
          </a:p>
        </p:txBody>
      </p:sp>
      <p:graphicFrame>
        <p:nvGraphicFramePr>
          <p:cNvPr id="997396" name="Group 20"/>
          <p:cNvGraphicFramePr>
            <a:graphicFrameLocks noGrp="1"/>
          </p:cNvGraphicFramePr>
          <p:nvPr>
            <p:extLst/>
          </p:nvPr>
        </p:nvGraphicFramePr>
        <p:xfrm>
          <a:off x="539750" y="1364581"/>
          <a:ext cx="8064500" cy="4176713"/>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ADC10 interrupt service routine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#pragma vector=ADC10_VECTOR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__interrupt void ADC10_ISR(void){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if (ADC10MEM &lt; 0x155) // ADC10MEM = A1 &gt; 0.5V?</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P1OUT &amp;= ~0x01;     // Clear P1.0 LED off</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else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P1OUT |= 0x01;      // Set P1.0 LED on</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endParaRPr kumimoji="0" lang="en-US" altLang="zh-TW" sz="2000" b="1" i="0" u="none" strike="noStrike" cap="none" normalizeH="0" baseline="0" dirty="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35921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TA0CCTLx (Capture/Compare Control Reg.)</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44</a:t>
            </a:fld>
            <a:endParaRPr lang="zh-TW" altLang="zh-TW"/>
          </a:p>
        </p:txBody>
      </p:sp>
      <p:pic>
        <p:nvPicPr>
          <p:cNvPr id="5" name="Picture 2"/>
          <p:cNvPicPr>
            <a:picLocks noChangeAspect="1" noChangeArrowheads="1"/>
          </p:cNvPicPr>
          <p:nvPr/>
        </p:nvPicPr>
        <p:blipFill rotWithShape="1">
          <a:blip r:embed="rId2"/>
          <a:srcRect t="7981" b="65415"/>
          <a:stretch/>
        </p:blipFill>
        <p:spPr bwMode="auto">
          <a:xfrm>
            <a:off x="71438" y="1052737"/>
            <a:ext cx="9037637" cy="1440160"/>
          </a:xfrm>
          <a:prstGeom prst="rect">
            <a:avLst/>
          </a:prstGeom>
          <a:noFill/>
          <a:ln w="9525">
            <a:noFill/>
            <a:miter lim="800000"/>
            <a:headEnd/>
            <a:tailEnd/>
          </a:ln>
        </p:spPr>
      </p:pic>
      <p:pic>
        <p:nvPicPr>
          <p:cNvPr id="6" name="Picture 2"/>
          <p:cNvPicPr>
            <a:picLocks noChangeAspect="1" noChangeArrowheads="1"/>
          </p:cNvPicPr>
          <p:nvPr/>
        </p:nvPicPr>
        <p:blipFill rotWithShape="1">
          <a:blip r:embed="rId3"/>
          <a:srcRect t="11539" r="11617" b="52563"/>
          <a:stretch/>
        </p:blipFill>
        <p:spPr bwMode="auto">
          <a:xfrm>
            <a:off x="179512" y="3068960"/>
            <a:ext cx="8928992" cy="2232248"/>
          </a:xfrm>
          <a:prstGeom prst="rect">
            <a:avLst/>
          </a:prstGeom>
          <a:noFill/>
          <a:ln w="9525">
            <a:noFill/>
            <a:miter lim="800000"/>
            <a:headEnd/>
            <a:tailEnd/>
          </a:ln>
        </p:spPr>
      </p:pic>
      <p:sp>
        <p:nvSpPr>
          <p:cNvPr id="3" name="矩形 2"/>
          <p:cNvSpPr/>
          <p:nvPr/>
        </p:nvSpPr>
        <p:spPr bwMode="auto">
          <a:xfrm>
            <a:off x="71438" y="2005200"/>
            <a:ext cx="3348434" cy="2880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7" name="橢圓 6"/>
          <p:cNvSpPr/>
          <p:nvPr/>
        </p:nvSpPr>
        <p:spPr bwMode="auto">
          <a:xfrm>
            <a:off x="2411760" y="4005274"/>
            <a:ext cx="1584176" cy="359830"/>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847011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Timer in Up Mode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45</a:t>
            </a:fld>
            <a:endParaRPr lang="zh-TW" altLang="zh-TW"/>
          </a:p>
        </p:txBody>
      </p:sp>
      <p:pic>
        <p:nvPicPr>
          <p:cNvPr id="3074" name="Picture 2" descr="http://2.bp.blogspot.com/-YKdADaccGSQ/UCDJCuLW-gI/AAAAAAAAAKM/uEWIxc9a3SI/s1600/Selection_004.png"/>
          <p:cNvPicPr>
            <a:picLocks noChangeAspect="1" noChangeArrowheads="1"/>
          </p:cNvPicPr>
          <p:nvPr/>
        </p:nvPicPr>
        <p:blipFill rotWithShape="1">
          <a:blip r:embed="rId2">
            <a:extLst>
              <a:ext uri="{28A0092B-C50C-407E-A947-70E740481C1C}">
                <a14:useLocalDpi xmlns:a14="http://schemas.microsoft.com/office/drawing/2010/main" val="0"/>
              </a:ext>
            </a:extLst>
          </a:blip>
          <a:srcRect b="5926"/>
          <a:stretch/>
        </p:blipFill>
        <p:spPr bwMode="auto">
          <a:xfrm>
            <a:off x="1835696" y="1052736"/>
            <a:ext cx="6017592" cy="570003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bwMode="auto">
          <a:xfrm>
            <a:off x="2195736" y="3789040"/>
            <a:ext cx="5657552" cy="576064"/>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5" name="文字方塊 4">
            <a:extLst>
              <a:ext uri="{FF2B5EF4-FFF2-40B4-BE49-F238E27FC236}">
                <a16:creationId xmlns:a16="http://schemas.microsoft.com/office/drawing/2014/main" id="{71CD44F8-CC90-45A5-9B27-31A77BE00E6D}"/>
              </a:ext>
            </a:extLst>
          </p:cNvPr>
          <p:cNvSpPr txBox="1"/>
          <p:nvPr/>
        </p:nvSpPr>
        <p:spPr>
          <a:xfrm>
            <a:off x="971600" y="1412776"/>
            <a:ext cx="652743" cy="369332"/>
          </a:xfrm>
          <a:prstGeom prst="rect">
            <a:avLst/>
          </a:prstGeom>
          <a:noFill/>
        </p:spPr>
        <p:txBody>
          <a:bodyPr wrap="none" rtlCol="0">
            <a:spAutoFit/>
          </a:bodyPr>
          <a:lstStyle/>
          <a:p>
            <a:pPr marL="0"/>
            <a:r>
              <a:rPr lang="en-US" altLang="zh-TW" sz="1800" b="1" dirty="0">
                <a:solidFill>
                  <a:srgbClr val="FF0000"/>
                </a:solidFill>
                <a:latin typeface="+mn-lt"/>
              </a:rPr>
              <a:t>2047</a:t>
            </a:r>
            <a:endParaRPr lang="zh-TW" altLang="en-US" sz="1800" b="1" dirty="0">
              <a:solidFill>
                <a:srgbClr val="FF0000"/>
              </a:solidFill>
              <a:latin typeface="+mn-lt"/>
            </a:endParaRPr>
          </a:p>
        </p:txBody>
      </p:sp>
      <p:sp>
        <p:nvSpPr>
          <p:cNvPr id="7" name="文字方塊 6">
            <a:extLst>
              <a:ext uri="{FF2B5EF4-FFF2-40B4-BE49-F238E27FC236}">
                <a16:creationId xmlns:a16="http://schemas.microsoft.com/office/drawing/2014/main" id="{B16CF04D-2594-49B9-B9DB-12F5BC2EC32C}"/>
              </a:ext>
            </a:extLst>
          </p:cNvPr>
          <p:cNvSpPr txBox="1"/>
          <p:nvPr/>
        </p:nvSpPr>
        <p:spPr>
          <a:xfrm>
            <a:off x="966929" y="1763524"/>
            <a:ext cx="652743" cy="369332"/>
          </a:xfrm>
          <a:prstGeom prst="rect">
            <a:avLst/>
          </a:prstGeom>
          <a:noFill/>
        </p:spPr>
        <p:txBody>
          <a:bodyPr wrap="none" rtlCol="0">
            <a:spAutoFit/>
          </a:bodyPr>
          <a:lstStyle/>
          <a:p>
            <a:pPr marL="0"/>
            <a:r>
              <a:rPr lang="en-US" altLang="zh-TW" sz="1800" b="1" dirty="0">
                <a:solidFill>
                  <a:srgbClr val="FF0000"/>
                </a:solidFill>
                <a:latin typeface="+mn-lt"/>
              </a:rPr>
              <a:t>2046</a:t>
            </a:r>
            <a:endParaRPr lang="zh-TW" altLang="en-US" sz="1800" b="1" dirty="0">
              <a:solidFill>
                <a:srgbClr val="FF0000"/>
              </a:solidFill>
              <a:latin typeface="+mn-lt"/>
            </a:endParaRPr>
          </a:p>
        </p:txBody>
      </p:sp>
    </p:spTree>
    <p:extLst>
      <p:ext uri="{BB962C8B-B14F-4D97-AF65-F5344CB8AC3E}">
        <p14:creationId xmlns:p14="http://schemas.microsoft.com/office/powerpoint/2010/main" val="1205049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Timer in Set/Reset Mode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46</a:t>
            </a:fld>
            <a:endParaRPr lang="zh-TW" altLang="zh-TW"/>
          </a:p>
        </p:txBody>
      </p:sp>
      <p:pic>
        <p:nvPicPr>
          <p:cNvPr id="6" name="Picture 2"/>
          <p:cNvPicPr>
            <a:picLocks noChangeAspect="1" noChangeArrowheads="1"/>
          </p:cNvPicPr>
          <p:nvPr/>
        </p:nvPicPr>
        <p:blipFill>
          <a:blip r:embed="rId2"/>
          <a:srcRect b="3564"/>
          <a:stretch>
            <a:fillRect/>
          </a:stretch>
        </p:blipFill>
        <p:spPr>
          <a:xfrm>
            <a:off x="0" y="1340768"/>
            <a:ext cx="4655401" cy="4500267"/>
          </a:xfrm>
          <a:prstGeom prst="rect">
            <a:avLst/>
          </a:prstGeom>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07978"/>
            <a:ext cx="451345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4118477" y="2779986"/>
            <a:ext cx="381515" cy="215444"/>
          </a:xfrm>
          <a:prstGeom prst="rect">
            <a:avLst/>
          </a:prstGeom>
          <a:solidFill>
            <a:schemeClr val="bg1"/>
          </a:solidFill>
        </p:spPr>
        <p:txBody>
          <a:bodyPr wrap="none" lIns="0" tIns="0" rIns="0" bIns="0" rtlCol="0">
            <a:spAutoFit/>
          </a:bodyPr>
          <a:lstStyle/>
          <a:p>
            <a:r>
              <a:rPr lang="en-US" altLang="zh-TW" sz="1400" dirty="0">
                <a:latin typeface="+mn-lt"/>
              </a:rPr>
              <a:t>CCR0</a:t>
            </a:r>
            <a:endParaRPr lang="zh-TW" altLang="en-US" sz="1400" dirty="0">
              <a:latin typeface="+mn-lt"/>
            </a:endParaRPr>
          </a:p>
        </p:txBody>
      </p:sp>
      <p:sp>
        <p:nvSpPr>
          <p:cNvPr id="8" name="文字方塊 7"/>
          <p:cNvSpPr txBox="1"/>
          <p:nvPr/>
        </p:nvSpPr>
        <p:spPr>
          <a:xfrm>
            <a:off x="8612890" y="2779986"/>
            <a:ext cx="381515" cy="215444"/>
          </a:xfrm>
          <a:prstGeom prst="rect">
            <a:avLst/>
          </a:prstGeom>
          <a:solidFill>
            <a:schemeClr val="bg1"/>
          </a:solidFill>
        </p:spPr>
        <p:txBody>
          <a:bodyPr wrap="none" lIns="0" tIns="0" rIns="0" bIns="0" rtlCol="0">
            <a:spAutoFit/>
          </a:bodyPr>
          <a:lstStyle/>
          <a:p>
            <a:r>
              <a:rPr lang="en-US" altLang="zh-TW" sz="1400" dirty="0">
                <a:latin typeface="+mn-lt"/>
              </a:rPr>
              <a:t>CCR1</a:t>
            </a:r>
            <a:endParaRPr lang="zh-TW" altLang="en-US" sz="1400" dirty="0">
              <a:latin typeface="+mn-lt"/>
            </a:endParaRPr>
          </a:p>
        </p:txBody>
      </p:sp>
      <p:sp>
        <p:nvSpPr>
          <p:cNvPr id="9" name="文字方塊 8"/>
          <p:cNvSpPr txBox="1"/>
          <p:nvPr/>
        </p:nvSpPr>
        <p:spPr>
          <a:xfrm>
            <a:off x="4246286" y="2492534"/>
            <a:ext cx="320601" cy="215444"/>
          </a:xfrm>
          <a:prstGeom prst="rect">
            <a:avLst/>
          </a:prstGeom>
          <a:solidFill>
            <a:schemeClr val="bg1"/>
          </a:solidFill>
        </p:spPr>
        <p:txBody>
          <a:bodyPr wrap="none" lIns="0" tIns="0" rIns="0" bIns="0" rtlCol="0">
            <a:spAutoFit/>
          </a:bodyPr>
          <a:lstStyle/>
          <a:p>
            <a:r>
              <a:rPr lang="en-US" altLang="zh-TW" sz="1400" dirty="0">
                <a:latin typeface="+mn-lt"/>
              </a:rPr>
              <a:t>        </a:t>
            </a:r>
            <a:endParaRPr lang="zh-TW" altLang="en-US" sz="1400" dirty="0">
              <a:latin typeface="+mn-lt"/>
            </a:endParaRPr>
          </a:p>
        </p:txBody>
      </p:sp>
      <p:sp>
        <p:nvSpPr>
          <p:cNvPr id="10" name="文字方塊 9"/>
          <p:cNvSpPr txBox="1"/>
          <p:nvPr/>
        </p:nvSpPr>
        <p:spPr>
          <a:xfrm>
            <a:off x="3203848" y="3428058"/>
            <a:ext cx="416781" cy="246221"/>
          </a:xfrm>
          <a:prstGeom prst="rect">
            <a:avLst/>
          </a:prstGeom>
          <a:solidFill>
            <a:schemeClr val="bg1"/>
          </a:solidFill>
        </p:spPr>
        <p:txBody>
          <a:bodyPr wrap="none" lIns="0" tIns="0" rIns="0" bIns="0" rtlCol="0">
            <a:spAutoFit/>
          </a:bodyPr>
          <a:lstStyle/>
          <a:p>
            <a:r>
              <a:rPr lang="en-US" altLang="zh-TW" sz="1600" b="1" dirty="0">
                <a:solidFill>
                  <a:srgbClr val="FF0000"/>
                </a:solidFill>
                <a:latin typeface="+mn-lt"/>
              </a:rPr>
              <a:t>2047</a:t>
            </a:r>
            <a:endParaRPr lang="zh-TW" altLang="en-US" sz="1600" b="1" dirty="0">
              <a:solidFill>
                <a:srgbClr val="FF0000"/>
              </a:solidFill>
              <a:latin typeface="+mn-lt"/>
            </a:endParaRPr>
          </a:p>
        </p:txBody>
      </p:sp>
      <p:sp>
        <p:nvSpPr>
          <p:cNvPr id="11" name="文字方塊 10"/>
          <p:cNvSpPr txBox="1"/>
          <p:nvPr/>
        </p:nvSpPr>
        <p:spPr>
          <a:xfrm>
            <a:off x="7748514" y="3436963"/>
            <a:ext cx="416781" cy="246221"/>
          </a:xfrm>
          <a:prstGeom prst="rect">
            <a:avLst/>
          </a:prstGeom>
          <a:solidFill>
            <a:schemeClr val="bg1"/>
          </a:solidFill>
        </p:spPr>
        <p:txBody>
          <a:bodyPr wrap="none" lIns="0" tIns="0" rIns="0" bIns="0" rtlCol="0">
            <a:spAutoFit/>
          </a:bodyPr>
          <a:lstStyle/>
          <a:p>
            <a:r>
              <a:rPr lang="en-US" altLang="zh-TW" sz="1600" b="1" dirty="0">
                <a:solidFill>
                  <a:srgbClr val="FF0000"/>
                </a:solidFill>
                <a:latin typeface="+mn-lt"/>
              </a:rPr>
              <a:t>2046</a:t>
            </a:r>
            <a:endParaRPr lang="zh-TW" altLang="en-US" sz="1600" b="1" dirty="0">
              <a:solidFill>
                <a:srgbClr val="FF0000"/>
              </a:solidFill>
              <a:latin typeface="+mn-lt"/>
            </a:endParaRPr>
          </a:p>
        </p:txBody>
      </p:sp>
      <p:sp>
        <p:nvSpPr>
          <p:cNvPr id="12" name="文字方塊 11"/>
          <p:cNvSpPr txBox="1"/>
          <p:nvPr/>
        </p:nvSpPr>
        <p:spPr>
          <a:xfrm>
            <a:off x="2483768" y="1843882"/>
            <a:ext cx="104196" cy="246221"/>
          </a:xfrm>
          <a:prstGeom prst="rect">
            <a:avLst/>
          </a:prstGeom>
          <a:solidFill>
            <a:schemeClr val="bg1"/>
          </a:solidFill>
        </p:spPr>
        <p:txBody>
          <a:bodyPr wrap="none" lIns="0" tIns="0" rIns="0" bIns="0" rtlCol="0">
            <a:spAutoFit/>
          </a:bodyPr>
          <a:lstStyle/>
          <a:p>
            <a:r>
              <a:rPr lang="en-US" altLang="zh-TW" sz="1600" b="1" dirty="0">
                <a:solidFill>
                  <a:srgbClr val="FF0000"/>
                </a:solidFill>
                <a:latin typeface="+mn-lt"/>
              </a:rPr>
              <a:t>0</a:t>
            </a:r>
            <a:endParaRPr lang="zh-TW" altLang="en-US" sz="1600" b="1" dirty="0">
              <a:solidFill>
                <a:srgbClr val="FF0000"/>
              </a:solidFill>
              <a:latin typeface="+mn-lt"/>
            </a:endParaRPr>
          </a:p>
        </p:txBody>
      </p:sp>
      <p:sp>
        <p:nvSpPr>
          <p:cNvPr id="13" name="文字方塊 12"/>
          <p:cNvSpPr txBox="1"/>
          <p:nvPr/>
        </p:nvSpPr>
        <p:spPr>
          <a:xfrm>
            <a:off x="5940152" y="5516870"/>
            <a:ext cx="104196" cy="246221"/>
          </a:xfrm>
          <a:prstGeom prst="rect">
            <a:avLst/>
          </a:prstGeom>
          <a:solidFill>
            <a:schemeClr val="bg1"/>
          </a:solidFill>
        </p:spPr>
        <p:txBody>
          <a:bodyPr wrap="none" lIns="0" tIns="0" rIns="0" bIns="0" rtlCol="0">
            <a:spAutoFit/>
          </a:bodyPr>
          <a:lstStyle/>
          <a:p>
            <a:r>
              <a:rPr lang="en-US" altLang="zh-TW" sz="1600" b="1" dirty="0">
                <a:solidFill>
                  <a:srgbClr val="FF0000"/>
                </a:solidFill>
                <a:latin typeface="+mn-lt"/>
              </a:rPr>
              <a:t>3</a:t>
            </a:r>
            <a:endParaRPr lang="zh-TW" altLang="en-US" sz="1600" b="1" dirty="0">
              <a:solidFill>
                <a:srgbClr val="FF0000"/>
              </a:solidFill>
              <a:latin typeface="+mn-lt"/>
            </a:endParaRPr>
          </a:p>
        </p:txBody>
      </p:sp>
      <p:cxnSp>
        <p:nvCxnSpPr>
          <p:cNvPr id="32" name="直線接點 4"/>
          <p:cNvCxnSpPr>
            <a:cxnSpLocks noChangeShapeType="1"/>
          </p:cNvCxnSpPr>
          <p:nvPr/>
        </p:nvCxnSpPr>
        <p:spPr bwMode="auto">
          <a:xfrm>
            <a:off x="7974000" y="5178763"/>
            <a:ext cx="396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33" name="直線接點 5"/>
          <p:cNvCxnSpPr>
            <a:cxnSpLocks noChangeShapeType="1"/>
          </p:cNvCxnSpPr>
          <p:nvPr/>
        </p:nvCxnSpPr>
        <p:spPr bwMode="auto">
          <a:xfrm>
            <a:off x="8374807" y="4845885"/>
            <a:ext cx="22545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34" name="直線接點 9"/>
          <p:cNvCxnSpPr>
            <a:cxnSpLocks noChangeShapeType="1"/>
          </p:cNvCxnSpPr>
          <p:nvPr/>
        </p:nvCxnSpPr>
        <p:spPr bwMode="auto">
          <a:xfrm flipV="1">
            <a:off x="8374807" y="4845885"/>
            <a:ext cx="0" cy="3328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35" name="直線接點 11"/>
          <p:cNvCxnSpPr>
            <a:cxnSpLocks noChangeShapeType="1"/>
          </p:cNvCxnSpPr>
          <p:nvPr/>
        </p:nvCxnSpPr>
        <p:spPr bwMode="auto">
          <a:xfrm flipV="1">
            <a:off x="8600263" y="4845885"/>
            <a:ext cx="0" cy="3328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36" name="直線接點 12"/>
          <p:cNvCxnSpPr>
            <a:cxnSpLocks noChangeShapeType="1"/>
          </p:cNvCxnSpPr>
          <p:nvPr/>
        </p:nvCxnSpPr>
        <p:spPr bwMode="auto">
          <a:xfrm>
            <a:off x="8600263" y="5178763"/>
            <a:ext cx="360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sp>
        <p:nvSpPr>
          <p:cNvPr id="46" name="文字方塊 45"/>
          <p:cNvSpPr txBox="1"/>
          <p:nvPr/>
        </p:nvSpPr>
        <p:spPr>
          <a:xfrm>
            <a:off x="2379573" y="1841749"/>
            <a:ext cx="416781" cy="246221"/>
          </a:xfrm>
          <a:prstGeom prst="rect">
            <a:avLst/>
          </a:prstGeom>
          <a:solidFill>
            <a:schemeClr val="bg1"/>
          </a:solidFill>
        </p:spPr>
        <p:txBody>
          <a:bodyPr wrap="none" lIns="0" tIns="0" rIns="0" bIns="0" rtlCol="0">
            <a:spAutoFit/>
          </a:bodyPr>
          <a:lstStyle/>
          <a:p>
            <a:r>
              <a:rPr lang="en-US" altLang="zh-TW" sz="1600" b="1" dirty="0">
                <a:solidFill>
                  <a:srgbClr val="FF0000"/>
                </a:solidFill>
                <a:latin typeface="+mn-lt"/>
              </a:rPr>
              <a:t>2046</a:t>
            </a:r>
            <a:endParaRPr lang="zh-TW" altLang="en-US" sz="1600" b="1" dirty="0">
              <a:solidFill>
                <a:srgbClr val="FF0000"/>
              </a:solidFill>
              <a:latin typeface="+mn-lt"/>
            </a:endParaRPr>
          </a:p>
        </p:txBody>
      </p:sp>
      <p:sp>
        <p:nvSpPr>
          <p:cNvPr id="47" name="文字方塊 46"/>
          <p:cNvSpPr txBox="1"/>
          <p:nvPr/>
        </p:nvSpPr>
        <p:spPr>
          <a:xfrm>
            <a:off x="2355019" y="1824376"/>
            <a:ext cx="416781" cy="246221"/>
          </a:xfrm>
          <a:prstGeom prst="rect">
            <a:avLst/>
          </a:prstGeom>
          <a:solidFill>
            <a:schemeClr val="bg1"/>
          </a:solidFill>
        </p:spPr>
        <p:txBody>
          <a:bodyPr wrap="none" lIns="0" tIns="0" rIns="0" bIns="0" rtlCol="0">
            <a:spAutoFit/>
          </a:bodyPr>
          <a:lstStyle/>
          <a:p>
            <a:r>
              <a:rPr lang="en-US" altLang="zh-TW" sz="1600" b="1" dirty="0">
                <a:solidFill>
                  <a:srgbClr val="FF0000"/>
                </a:solidFill>
                <a:latin typeface="+mn-lt"/>
              </a:rPr>
              <a:t>2047</a:t>
            </a:r>
            <a:endParaRPr lang="zh-TW" altLang="en-US" sz="1600" b="1" dirty="0">
              <a:solidFill>
                <a:srgbClr val="FF0000"/>
              </a:solidFill>
              <a:latin typeface="+mn-lt"/>
            </a:endParaRPr>
          </a:p>
        </p:txBody>
      </p:sp>
    </p:spTree>
    <p:extLst>
      <p:ext uri="{BB962C8B-B14F-4D97-AF65-F5344CB8AC3E}">
        <p14:creationId xmlns:p14="http://schemas.microsoft.com/office/powerpoint/2010/main" val="390989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75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75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Timer0_A3 to Activate ADC</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47</a:t>
            </a:fld>
            <a:endParaRPr lang="zh-TW" altLang="zh-TW"/>
          </a:p>
        </p:txBody>
      </p:sp>
      <p:pic>
        <p:nvPicPr>
          <p:cNvPr id="4"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24744"/>
            <a:ext cx="6840760" cy="492266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 name="Group 12"/>
          <p:cNvGrpSpPr>
            <a:grpSpLocks/>
          </p:cNvGrpSpPr>
          <p:nvPr/>
        </p:nvGrpSpPr>
        <p:grpSpPr bwMode="auto">
          <a:xfrm flipH="1">
            <a:off x="4644008" y="3212977"/>
            <a:ext cx="865188" cy="1152128"/>
            <a:chOff x="3560" y="1570"/>
            <a:chExt cx="545" cy="454"/>
          </a:xfrm>
        </p:grpSpPr>
        <p:sp>
          <p:nvSpPr>
            <p:cNvPr id="6" name="Line 9"/>
            <p:cNvSpPr>
              <a:spLocks noChangeShapeType="1"/>
            </p:cNvSpPr>
            <p:nvPr/>
          </p:nvSpPr>
          <p:spPr bwMode="auto">
            <a:xfrm>
              <a:off x="4105" y="1570"/>
              <a:ext cx="0" cy="182"/>
            </a:xfrm>
            <a:prstGeom prst="line">
              <a:avLst/>
            </a:prstGeom>
            <a:noFill/>
            <a:ln w="5715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 name="Line 10"/>
            <p:cNvSpPr>
              <a:spLocks noChangeShapeType="1"/>
            </p:cNvSpPr>
            <p:nvPr/>
          </p:nvSpPr>
          <p:spPr bwMode="auto">
            <a:xfrm flipH="1">
              <a:off x="3560" y="1752"/>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 name="Line 11"/>
            <p:cNvSpPr>
              <a:spLocks noChangeShapeType="1"/>
            </p:cNvSpPr>
            <p:nvPr/>
          </p:nvSpPr>
          <p:spPr bwMode="auto">
            <a:xfrm>
              <a:off x="3560" y="1752"/>
              <a:ext cx="0" cy="272"/>
            </a:xfrm>
            <a:prstGeom prst="line">
              <a:avLst/>
            </a:prstGeom>
            <a:noFill/>
            <a:ln w="57150">
              <a:solidFill>
                <a:srgbClr val="FF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9" name="Rectangle 6"/>
          <p:cNvSpPr>
            <a:spLocks noChangeArrowheads="1"/>
          </p:cNvSpPr>
          <p:nvPr/>
        </p:nvSpPr>
        <p:spPr bwMode="auto">
          <a:xfrm>
            <a:off x="4283968" y="1916832"/>
            <a:ext cx="792088" cy="129614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6"/>
          <p:cNvSpPr>
            <a:spLocks noChangeArrowheads="1"/>
          </p:cNvSpPr>
          <p:nvPr/>
        </p:nvSpPr>
        <p:spPr bwMode="auto">
          <a:xfrm>
            <a:off x="5148064" y="4365104"/>
            <a:ext cx="720721" cy="12241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文字方塊 10"/>
          <p:cNvSpPr txBox="1"/>
          <p:nvPr/>
        </p:nvSpPr>
        <p:spPr>
          <a:xfrm>
            <a:off x="5508424" y="3736774"/>
            <a:ext cx="901209" cy="461665"/>
          </a:xfrm>
          <a:prstGeom prst="rect">
            <a:avLst/>
          </a:prstGeom>
          <a:noFill/>
        </p:spPr>
        <p:txBody>
          <a:bodyPr wrap="none" rtlCol="0">
            <a:spAutoFit/>
          </a:bodyPr>
          <a:lstStyle/>
          <a:p>
            <a:r>
              <a:rPr lang="en-US" altLang="zh-TW" b="1" dirty="0">
                <a:solidFill>
                  <a:srgbClr val="FF0000"/>
                </a:solidFill>
                <a:latin typeface="+mn-lt"/>
              </a:rPr>
              <a:t>OUT1</a:t>
            </a:r>
            <a:endParaRPr lang="zh-TW" altLang="en-US" b="1" dirty="0">
              <a:solidFill>
                <a:srgbClr val="FF0000"/>
              </a:solidFill>
              <a:latin typeface="+mn-lt"/>
            </a:endParaRPr>
          </a:p>
        </p:txBody>
      </p:sp>
    </p:spTree>
    <p:extLst>
      <p:ext uri="{BB962C8B-B14F-4D97-AF65-F5344CB8AC3E}">
        <p14:creationId xmlns:p14="http://schemas.microsoft.com/office/powerpoint/2010/main" val="424344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OUT1 to Trigger ADC Conversion</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48</a:t>
            </a:fld>
            <a:endParaRPr lang="zh-TW" altLang="zh-TW"/>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13" y="1230784"/>
            <a:ext cx="754062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7"/>
          <p:cNvSpPr>
            <a:spLocks noChangeShapeType="1"/>
          </p:cNvSpPr>
          <p:nvPr/>
        </p:nvSpPr>
        <p:spPr bwMode="auto">
          <a:xfrm>
            <a:off x="3347864" y="4941168"/>
            <a:ext cx="3492000" cy="0"/>
          </a:xfrm>
          <a:prstGeom prst="line">
            <a:avLst/>
          </a:prstGeom>
          <a:noFill/>
          <a:ln w="5715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11" name="群組 10"/>
          <p:cNvGrpSpPr/>
          <p:nvPr/>
        </p:nvGrpSpPr>
        <p:grpSpPr>
          <a:xfrm>
            <a:off x="8100424" y="4752306"/>
            <a:ext cx="787839" cy="332878"/>
            <a:chOff x="8100424" y="4509120"/>
            <a:chExt cx="787839" cy="332878"/>
          </a:xfrm>
        </p:grpSpPr>
        <p:cxnSp>
          <p:nvCxnSpPr>
            <p:cNvPr id="6" name="直線接點 4"/>
            <p:cNvCxnSpPr>
              <a:cxnSpLocks noChangeShapeType="1"/>
            </p:cNvCxnSpPr>
            <p:nvPr/>
          </p:nvCxnSpPr>
          <p:spPr bwMode="auto">
            <a:xfrm>
              <a:off x="8100424" y="4841998"/>
              <a:ext cx="288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7" name="直線接點 5"/>
            <p:cNvCxnSpPr>
              <a:cxnSpLocks noChangeShapeType="1"/>
            </p:cNvCxnSpPr>
            <p:nvPr/>
          </p:nvCxnSpPr>
          <p:spPr bwMode="auto">
            <a:xfrm>
              <a:off x="8374807" y="4509120"/>
              <a:ext cx="22545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8" name="直線接點 9"/>
            <p:cNvCxnSpPr>
              <a:cxnSpLocks noChangeShapeType="1"/>
            </p:cNvCxnSpPr>
            <p:nvPr/>
          </p:nvCxnSpPr>
          <p:spPr bwMode="auto">
            <a:xfrm flipV="1">
              <a:off x="8374807" y="4509120"/>
              <a:ext cx="0" cy="3328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9" name="直線接點 11"/>
            <p:cNvCxnSpPr>
              <a:cxnSpLocks noChangeShapeType="1"/>
            </p:cNvCxnSpPr>
            <p:nvPr/>
          </p:nvCxnSpPr>
          <p:spPr bwMode="auto">
            <a:xfrm flipV="1">
              <a:off x="8600263" y="4509120"/>
              <a:ext cx="0" cy="33287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10" name="直線接點 12"/>
            <p:cNvCxnSpPr>
              <a:cxnSpLocks noChangeShapeType="1"/>
            </p:cNvCxnSpPr>
            <p:nvPr/>
          </p:nvCxnSpPr>
          <p:spPr bwMode="auto">
            <a:xfrm>
              <a:off x="8600263" y="4841998"/>
              <a:ext cx="288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grpSp>
      <p:sp>
        <p:nvSpPr>
          <p:cNvPr id="12" name="Line 7"/>
          <p:cNvSpPr>
            <a:spLocks noChangeShapeType="1"/>
          </p:cNvSpPr>
          <p:nvPr/>
        </p:nvSpPr>
        <p:spPr bwMode="auto">
          <a:xfrm>
            <a:off x="7092312" y="5085184"/>
            <a:ext cx="288000" cy="0"/>
          </a:xfrm>
          <a:prstGeom prst="line">
            <a:avLst/>
          </a:prstGeom>
          <a:noFill/>
          <a:ln w="57150">
            <a:solidFill>
              <a:srgbClr val="FF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 name="Line 7"/>
          <p:cNvSpPr>
            <a:spLocks noChangeShapeType="1"/>
          </p:cNvSpPr>
          <p:nvPr/>
        </p:nvSpPr>
        <p:spPr bwMode="auto">
          <a:xfrm>
            <a:off x="6839864" y="4941168"/>
            <a:ext cx="288000" cy="144016"/>
          </a:xfrm>
          <a:prstGeom prst="line">
            <a:avLst/>
          </a:prstGeom>
          <a:noFill/>
          <a:ln w="57150">
            <a:solidFill>
              <a:srgbClr val="FF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Line 7"/>
          <p:cNvSpPr>
            <a:spLocks noChangeShapeType="1"/>
          </p:cNvSpPr>
          <p:nvPr/>
        </p:nvSpPr>
        <p:spPr bwMode="auto">
          <a:xfrm rot="5400000">
            <a:off x="2771864" y="4365040"/>
            <a:ext cx="1152000" cy="0"/>
          </a:xfrm>
          <a:prstGeom prst="line">
            <a:avLst/>
          </a:prstGeom>
          <a:noFill/>
          <a:ln w="5715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上彎箭號 14"/>
          <p:cNvSpPr/>
          <p:nvPr/>
        </p:nvSpPr>
        <p:spPr bwMode="auto">
          <a:xfrm flipV="1">
            <a:off x="3347864" y="3324374"/>
            <a:ext cx="1368152" cy="915116"/>
          </a:xfrm>
          <a:prstGeom prst="bentUpArrow">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16" name="Rectangle 6"/>
          <p:cNvSpPr>
            <a:spLocks noChangeArrowheads="1"/>
          </p:cNvSpPr>
          <p:nvPr/>
        </p:nvSpPr>
        <p:spPr bwMode="auto">
          <a:xfrm>
            <a:off x="3757704" y="4298547"/>
            <a:ext cx="1534375" cy="263677"/>
          </a:xfrm>
          <a:prstGeom prst="rect">
            <a:avLst/>
          </a:prstGeom>
          <a:pattFill prst="dkDnDiag">
            <a:fgClr>
              <a:schemeClr val="accent1"/>
            </a:fgClr>
            <a:bgClr>
              <a:schemeClr val="bg1"/>
            </a:bgClr>
          </a:pattFill>
          <a:ln w="57150">
            <a:solidFill>
              <a:srgbClr val="FF0000"/>
            </a:solidFill>
            <a:miter lim="800000"/>
            <a:headEnd/>
            <a:tailEnd/>
          </a:ln>
          <a:effectLst/>
          <a:extLst/>
        </p:spPr>
        <p:txBody>
          <a:bodyPr wrap="none" anchor="ctr"/>
          <a:lstStyle/>
          <a:p>
            <a:endParaRPr lang="zh-TW" altLang="en-US"/>
          </a:p>
        </p:txBody>
      </p:sp>
      <p:sp>
        <p:nvSpPr>
          <p:cNvPr id="17" name="Line 7"/>
          <p:cNvSpPr>
            <a:spLocks noChangeShapeType="1"/>
          </p:cNvSpPr>
          <p:nvPr/>
        </p:nvSpPr>
        <p:spPr bwMode="auto">
          <a:xfrm>
            <a:off x="5292079" y="4437112"/>
            <a:ext cx="432000" cy="0"/>
          </a:xfrm>
          <a:prstGeom prst="line">
            <a:avLst/>
          </a:prstGeom>
          <a:noFill/>
          <a:ln w="5715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橢圓 17"/>
          <p:cNvSpPr/>
          <p:nvPr/>
        </p:nvSpPr>
        <p:spPr bwMode="auto">
          <a:xfrm>
            <a:off x="7380311" y="4900796"/>
            <a:ext cx="720111" cy="328404"/>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19" name="橢圓 18"/>
          <p:cNvSpPr/>
          <p:nvPr/>
        </p:nvSpPr>
        <p:spPr bwMode="auto">
          <a:xfrm>
            <a:off x="5701918" y="4233820"/>
            <a:ext cx="1029082" cy="328404"/>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275815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500"/>
                                        <p:tgtEl>
                                          <p:spTgt spid="13"/>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ltLang="zh-TW"/>
              <a:t>Outline</a:t>
            </a:r>
          </a:p>
        </p:txBody>
      </p:sp>
      <p:sp>
        <p:nvSpPr>
          <p:cNvPr id="936963" name="Rectangle 3"/>
          <p:cNvSpPr>
            <a:spLocks noGrp="1" noChangeArrowheads="1"/>
          </p:cNvSpPr>
          <p:nvPr>
            <p:ph type="body" idx="1"/>
          </p:nvPr>
        </p:nvSpPr>
        <p:spPr/>
        <p:txBody>
          <a:bodyPr/>
          <a:lstStyle/>
          <a:p>
            <a:r>
              <a:rPr lang="en-US" altLang="zh-TW" dirty="0">
                <a:solidFill>
                  <a:srgbClr val="FF0000"/>
                </a:solidFill>
              </a:rPr>
              <a:t>Introduction to analog-to-digital conversion</a:t>
            </a:r>
          </a:p>
          <a:p>
            <a:r>
              <a:rPr lang="en-US" altLang="zh-TW" dirty="0"/>
              <a:t>ADC of MSP430</a:t>
            </a:r>
          </a:p>
          <a:p>
            <a:r>
              <a:rPr lang="en-US" altLang="zh-TW" dirty="0"/>
              <a:t>Sample code of using ADC10 in MSP430</a:t>
            </a:r>
          </a:p>
        </p:txBody>
      </p:sp>
      <p:sp>
        <p:nvSpPr>
          <p:cNvPr id="5" name="投影片編號版面配置區 5"/>
          <p:cNvSpPr>
            <a:spLocks noGrp="1"/>
          </p:cNvSpPr>
          <p:nvPr>
            <p:ph type="sldNum" sz="quarter" idx="11"/>
          </p:nvPr>
        </p:nvSpPr>
        <p:spPr>
          <a:xfrm>
            <a:off x="6731000" y="6229350"/>
            <a:ext cx="1905000" cy="457200"/>
          </a:xfrm>
        </p:spPr>
        <p:txBody>
          <a:bodyPr/>
          <a:lstStyle/>
          <a:p>
            <a:fld id="{49EA5B4C-2E95-473F-9B1F-319D90A12652}" type="slidenum">
              <a:rPr lang="zh-TW" altLang="en-US" smtClean="0"/>
              <a:pPr/>
              <a:t>4</a:t>
            </a:fld>
            <a:endParaRPr lang="zh-TW" altLang="zh-TW"/>
          </a:p>
        </p:txBody>
      </p:sp>
    </p:spTree>
    <p:extLst>
      <p:ext uri="{BB962C8B-B14F-4D97-AF65-F5344CB8AC3E}">
        <p14:creationId xmlns:p14="http://schemas.microsoft.com/office/powerpoint/2010/main" val="531801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altLang="zh-TW"/>
              <a:t>Summary</a:t>
            </a:r>
          </a:p>
        </p:txBody>
      </p:sp>
      <p:sp>
        <p:nvSpPr>
          <p:cNvPr id="988163" name="Rectangle 3"/>
          <p:cNvSpPr>
            <a:spLocks noGrp="1" noChangeArrowheads="1"/>
          </p:cNvSpPr>
          <p:nvPr>
            <p:ph type="body" idx="1"/>
          </p:nvPr>
        </p:nvSpPr>
        <p:spPr/>
        <p:txBody>
          <a:bodyPr/>
          <a:lstStyle/>
          <a:p>
            <a:r>
              <a:rPr lang="en-US" altLang="zh-TW" dirty="0"/>
              <a:t>ADC: analog-to-digital conversion</a:t>
            </a:r>
            <a:br>
              <a:rPr lang="en-US" altLang="zh-TW" dirty="0"/>
            </a:br>
            <a:r>
              <a:rPr lang="en-US" altLang="zh-TW" dirty="0"/>
              <a:t>DAC: digital-to-analog conversion</a:t>
            </a:r>
          </a:p>
          <a:p>
            <a:pPr lvl="1"/>
            <a:r>
              <a:rPr lang="en-US" altLang="zh-TW" dirty="0"/>
              <a:t>Conversions will necessarily introduce errors. Important to understand constraints and limitations</a:t>
            </a:r>
          </a:p>
          <a:p>
            <a:r>
              <a:rPr lang="en-US" altLang="zh-TW" dirty="0"/>
              <a:t>ADC10 in MSP430</a:t>
            </a:r>
          </a:p>
          <a:p>
            <a:pPr lvl="1"/>
            <a:r>
              <a:rPr lang="en-US" altLang="zh-TW" dirty="0"/>
              <a:t>Convert an analog signal into 10-bit digitals</a:t>
            </a:r>
          </a:p>
          <a:p>
            <a:pPr lvl="1"/>
            <a:r>
              <a:rPr lang="en-US" altLang="zh-TW" dirty="0"/>
              <a:t>Registers associated with ADC10</a:t>
            </a:r>
          </a:p>
          <a:p>
            <a:r>
              <a:rPr lang="en-US" altLang="zh-TW" dirty="0"/>
              <a:t>Sample programs of ADC10</a:t>
            </a:r>
          </a:p>
          <a:p>
            <a:pPr lvl="1"/>
            <a:r>
              <a:rPr lang="en-US" altLang="zh-TW" dirty="0"/>
              <a:t>Single conversion</a:t>
            </a:r>
          </a:p>
          <a:p>
            <a:pPr lvl="1"/>
            <a:r>
              <a:rPr lang="en-US" altLang="zh-TW" dirty="0"/>
              <a:t>Continuous conversion driven by </a:t>
            </a:r>
            <a:r>
              <a:rPr lang="en-US" altLang="zh-TW" dirty="0" err="1"/>
              <a:t>Timer_A</a:t>
            </a:r>
            <a:endParaRPr lang="en-US" altLang="zh-TW" dirty="0"/>
          </a:p>
        </p:txBody>
      </p:sp>
      <p:sp>
        <p:nvSpPr>
          <p:cNvPr id="5" name="投影片編號版面配置區 5"/>
          <p:cNvSpPr>
            <a:spLocks noGrp="1"/>
          </p:cNvSpPr>
          <p:nvPr>
            <p:ph type="sldNum" sz="quarter" idx="11"/>
          </p:nvPr>
        </p:nvSpPr>
        <p:spPr>
          <a:xfrm>
            <a:off x="6731000" y="6229350"/>
            <a:ext cx="1905000" cy="457200"/>
          </a:xfrm>
        </p:spPr>
        <p:txBody>
          <a:bodyPr/>
          <a:lstStyle/>
          <a:p>
            <a:fld id="{3C8BE625-2A86-46CF-8323-752571E524FC}" type="slidenum">
              <a:rPr lang="zh-TW" altLang="en-US" smtClean="0"/>
              <a:pPr/>
              <a:t>49</a:t>
            </a:fld>
            <a:endParaRPr lang="zh-TW" altLang="zh-TW"/>
          </a:p>
        </p:txBody>
      </p:sp>
    </p:spTree>
    <p:extLst>
      <p:ext uri="{BB962C8B-B14F-4D97-AF65-F5344CB8AC3E}">
        <p14:creationId xmlns:p14="http://schemas.microsoft.com/office/powerpoint/2010/main" val="176932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altLang="zh-TW"/>
              <a:t>Analog Signals</a:t>
            </a:r>
          </a:p>
        </p:txBody>
      </p:sp>
      <p:sp>
        <p:nvSpPr>
          <p:cNvPr id="939011" name="Rectangle 3"/>
          <p:cNvSpPr>
            <a:spLocks noGrp="1" noChangeArrowheads="1"/>
          </p:cNvSpPr>
          <p:nvPr>
            <p:ph type="body" idx="1"/>
          </p:nvPr>
        </p:nvSpPr>
        <p:spPr/>
        <p:txBody>
          <a:bodyPr/>
          <a:lstStyle/>
          <a:p>
            <a:pPr>
              <a:spcBef>
                <a:spcPts val="300"/>
              </a:spcBef>
            </a:pPr>
            <a:r>
              <a:rPr lang="en-US" altLang="zh-TW" dirty="0"/>
              <a:t>A signal representing continuous things, e.g.</a:t>
            </a:r>
          </a:p>
          <a:p>
            <a:pPr lvl="1">
              <a:spcBef>
                <a:spcPts val="300"/>
              </a:spcBef>
            </a:pPr>
            <a:r>
              <a:rPr lang="en-US" altLang="zh-TW" dirty="0"/>
              <a:t>Fluctuations in air pressure (i.e. sound) strike the diaphragm of a microphone, which causes corresponding fluctuations in the </a:t>
            </a:r>
            <a:r>
              <a:rPr lang="en-US" altLang="zh-TW" i="1" dirty="0"/>
              <a:t>voltage</a:t>
            </a:r>
            <a:r>
              <a:rPr lang="en-US" altLang="zh-TW" dirty="0"/>
              <a:t> or </a:t>
            </a:r>
            <a:r>
              <a:rPr lang="en-US" altLang="zh-TW" i="1" dirty="0"/>
              <a:t>current</a:t>
            </a:r>
            <a:r>
              <a:rPr lang="en-US" altLang="zh-TW" dirty="0"/>
              <a:t> in an electric circuit</a:t>
            </a:r>
          </a:p>
          <a:p>
            <a:pPr lvl="1">
              <a:spcBef>
                <a:spcPts val="300"/>
              </a:spcBef>
            </a:pPr>
            <a:r>
              <a:rPr lang="en-US" altLang="zh-TW" dirty="0">
                <a:solidFill>
                  <a:srgbClr val="FF0000"/>
                </a:solidFill>
              </a:rPr>
              <a:t>The </a:t>
            </a:r>
            <a:r>
              <a:rPr lang="en-US" altLang="zh-TW" u="sng" dirty="0">
                <a:solidFill>
                  <a:srgbClr val="FF0000"/>
                </a:solidFill>
              </a:rPr>
              <a:t>voltage</a:t>
            </a:r>
            <a:r>
              <a:rPr lang="en-US" altLang="zh-TW" dirty="0">
                <a:solidFill>
                  <a:srgbClr val="FF0000"/>
                </a:solidFill>
              </a:rPr>
              <a:t> or </a:t>
            </a:r>
            <a:r>
              <a:rPr lang="en-US" altLang="zh-TW" u="sng" dirty="0">
                <a:solidFill>
                  <a:srgbClr val="FF0000"/>
                </a:solidFill>
              </a:rPr>
              <a:t>current signal</a:t>
            </a:r>
            <a:r>
              <a:rPr lang="en-US" altLang="zh-TW" dirty="0">
                <a:solidFill>
                  <a:srgbClr val="FF0000"/>
                </a:solidFill>
              </a:rPr>
              <a:t> is an "</a:t>
            </a:r>
            <a:r>
              <a:rPr lang="en-US" altLang="zh-TW" b="1" dirty="0">
                <a:solidFill>
                  <a:srgbClr val="FF0000"/>
                </a:solidFill>
              </a:rPr>
              <a:t>analog</a:t>
            </a:r>
            <a:r>
              <a:rPr lang="en-US" altLang="zh-TW" dirty="0">
                <a:solidFill>
                  <a:srgbClr val="FF0000"/>
                </a:solidFill>
              </a:rPr>
              <a:t>" of the sound</a:t>
            </a:r>
            <a:endParaRPr lang="zh-TW" altLang="en-US" dirty="0">
              <a:solidFill>
                <a:srgbClr val="FF0000"/>
              </a:solidFill>
            </a:endParaRPr>
          </a:p>
        </p:txBody>
      </p:sp>
      <p:sp>
        <p:nvSpPr>
          <p:cNvPr id="17" name="投影片編號版面配置區 5"/>
          <p:cNvSpPr>
            <a:spLocks noGrp="1"/>
          </p:cNvSpPr>
          <p:nvPr>
            <p:ph type="sldNum" sz="quarter" idx="11"/>
          </p:nvPr>
        </p:nvSpPr>
        <p:spPr>
          <a:xfrm>
            <a:off x="6731000" y="6229350"/>
            <a:ext cx="1905000" cy="457200"/>
          </a:xfrm>
        </p:spPr>
        <p:txBody>
          <a:bodyPr/>
          <a:lstStyle/>
          <a:p>
            <a:fld id="{3A53BD66-9899-4B78-8C01-9C2602D1BD73}" type="slidenum">
              <a:rPr lang="zh-TW" altLang="en-US" smtClean="0"/>
              <a:pPr/>
              <a:t>5</a:t>
            </a:fld>
            <a:endParaRPr lang="zh-TW" altLang="zh-TW"/>
          </a:p>
        </p:txBody>
      </p:sp>
      <p:pic>
        <p:nvPicPr>
          <p:cNvPr id="939012"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88" y="3572892"/>
            <a:ext cx="1190625" cy="205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39013" name="Picture 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356992"/>
            <a:ext cx="3168650" cy="2455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39014" name="Line 8"/>
          <p:cNvSpPr>
            <a:spLocks noChangeShapeType="1"/>
          </p:cNvSpPr>
          <p:nvPr/>
        </p:nvSpPr>
        <p:spPr bwMode="auto">
          <a:xfrm flipV="1">
            <a:off x="5076825" y="4796855"/>
            <a:ext cx="576263" cy="5762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TW" altLang="en-US">
              <a:latin typeface="+mn-lt"/>
            </a:endParaRPr>
          </a:p>
        </p:txBody>
      </p:sp>
      <p:sp>
        <p:nvSpPr>
          <p:cNvPr id="939015" name="Text Box 9"/>
          <p:cNvSpPr txBox="1">
            <a:spLocks noChangeArrowheads="1"/>
          </p:cNvSpPr>
          <p:nvPr/>
        </p:nvSpPr>
        <p:spPr bwMode="auto">
          <a:xfrm>
            <a:off x="2195513" y="5717605"/>
            <a:ext cx="57227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solidFill>
                  <a:srgbClr val="FF0000"/>
                </a:solidFill>
                <a:latin typeface="+mn-lt"/>
                <a:ea typeface="標楷體" panose="03000509000000000000" pitchFamily="65" charset="-120"/>
              </a:rPr>
              <a:t>time</a:t>
            </a:r>
          </a:p>
        </p:txBody>
      </p:sp>
      <p:sp>
        <p:nvSpPr>
          <p:cNvPr id="939016" name="Line 10"/>
          <p:cNvSpPr>
            <a:spLocks noChangeShapeType="1"/>
          </p:cNvSpPr>
          <p:nvPr/>
        </p:nvSpPr>
        <p:spPr bwMode="auto">
          <a:xfrm>
            <a:off x="2916238" y="5877942"/>
            <a:ext cx="504825"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TW" altLang="en-US">
              <a:latin typeface="+mn-lt"/>
            </a:endParaRPr>
          </a:p>
        </p:txBody>
      </p:sp>
      <p:sp>
        <p:nvSpPr>
          <p:cNvPr id="939017" name="Text Box 11"/>
          <p:cNvSpPr txBox="1">
            <a:spLocks noChangeArrowheads="1"/>
          </p:cNvSpPr>
          <p:nvPr/>
        </p:nvSpPr>
        <p:spPr bwMode="auto">
          <a:xfrm>
            <a:off x="6083300" y="5517580"/>
            <a:ext cx="57227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solidFill>
                  <a:srgbClr val="FF0000"/>
                </a:solidFill>
                <a:latin typeface="+mn-lt"/>
                <a:ea typeface="標楷體" panose="03000509000000000000" pitchFamily="65" charset="-120"/>
              </a:rPr>
              <a:t>time</a:t>
            </a:r>
          </a:p>
        </p:txBody>
      </p:sp>
      <p:sp>
        <p:nvSpPr>
          <p:cNvPr id="939018" name="Line 12"/>
          <p:cNvSpPr>
            <a:spLocks noChangeShapeType="1"/>
          </p:cNvSpPr>
          <p:nvPr/>
        </p:nvSpPr>
        <p:spPr bwMode="auto">
          <a:xfrm>
            <a:off x="6804025" y="5679505"/>
            <a:ext cx="504825"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TW" altLang="en-US">
              <a:latin typeface="+mn-lt"/>
            </a:endParaRPr>
          </a:p>
        </p:txBody>
      </p:sp>
      <p:sp>
        <p:nvSpPr>
          <p:cNvPr id="939019" name="Line 14"/>
          <p:cNvSpPr>
            <a:spLocks noChangeShapeType="1"/>
          </p:cNvSpPr>
          <p:nvPr/>
        </p:nvSpPr>
        <p:spPr bwMode="auto">
          <a:xfrm flipV="1">
            <a:off x="8537575" y="4149155"/>
            <a:ext cx="0" cy="8651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latin typeface="+mn-lt"/>
            </a:endParaRPr>
          </a:p>
        </p:txBody>
      </p:sp>
      <p:sp>
        <p:nvSpPr>
          <p:cNvPr id="939020" name="Text Box 15"/>
          <p:cNvSpPr txBox="1">
            <a:spLocks noChangeArrowheads="1"/>
          </p:cNvSpPr>
          <p:nvPr/>
        </p:nvSpPr>
        <p:spPr bwMode="auto">
          <a:xfrm>
            <a:off x="3276600" y="3788792"/>
            <a:ext cx="1042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solidFill>
                  <a:srgbClr val="FF0000"/>
                </a:solidFill>
                <a:latin typeface="+mn-lt"/>
                <a:ea typeface="標楷體" panose="03000509000000000000" pitchFamily="65" charset="-120"/>
              </a:rPr>
              <a:t>strength</a:t>
            </a:r>
          </a:p>
        </p:txBody>
      </p:sp>
      <p:sp>
        <p:nvSpPr>
          <p:cNvPr id="939021" name="Line 16"/>
          <p:cNvSpPr>
            <a:spLocks noChangeShapeType="1"/>
          </p:cNvSpPr>
          <p:nvPr/>
        </p:nvSpPr>
        <p:spPr bwMode="auto">
          <a:xfrm flipV="1">
            <a:off x="3798888" y="4177730"/>
            <a:ext cx="0" cy="8651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latin typeface="+mn-lt"/>
            </a:endParaRPr>
          </a:p>
        </p:txBody>
      </p:sp>
      <p:pic>
        <p:nvPicPr>
          <p:cNvPr id="93902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3501455"/>
            <a:ext cx="2525712"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9023" name="Text Box 13"/>
          <p:cNvSpPr txBox="1">
            <a:spLocks noChangeArrowheads="1"/>
          </p:cNvSpPr>
          <p:nvPr/>
        </p:nvSpPr>
        <p:spPr bwMode="auto">
          <a:xfrm>
            <a:off x="8015288" y="3760217"/>
            <a:ext cx="91089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a:solidFill>
                  <a:srgbClr val="FF0000"/>
                </a:solidFill>
                <a:latin typeface="+mn-lt"/>
                <a:ea typeface="標楷體" panose="03000509000000000000" pitchFamily="65" charset="-120"/>
              </a:rPr>
              <a:t>voltage</a:t>
            </a:r>
          </a:p>
        </p:txBody>
      </p:sp>
    </p:spTree>
    <p:extLst>
      <p:ext uri="{BB962C8B-B14F-4D97-AF65-F5344CB8AC3E}">
        <p14:creationId xmlns:p14="http://schemas.microsoft.com/office/powerpoint/2010/main" val="83125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9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ltLang="zh-TW" dirty="0"/>
              <a:t>Analog-to-Digital Conversion (ADC)</a:t>
            </a:r>
          </a:p>
        </p:txBody>
      </p:sp>
      <p:sp>
        <p:nvSpPr>
          <p:cNvPr id="928771" name="Rectangle 3"/>
          <p:cNvSpPr>
            <a:spLocks noGrp="1" noChangeArrowheads="1"/>
          </p:cNvSpPr>
          <p:nvPr>
            <p:ph type="body" idx="1"/>
          </p:nvPr>
        </p:nvSpPr>
        <p:spPr/>
        <p:txBody>
          <a:bodyPr/>
          <a:lstStyle/>
          <a:p>
            <a:pPr>
              <a:spcBef>
                <a:spcPts val="300"/>
              </a:spcBef>
            </a:pPr>
            <a:r>
              <a:rPr lang="en-US" altLang="zh-TW" dirty="0"/>
              <a:t>ADC: convert an analog signal, e.g., a voltage V, into a binary value that the processor can handle</a:t>
            </a:r>
          </a:p>
          <a:p>
            <a:pPr lvl="1">
              <a:spcBef>
                <a:spcPts val="300"/>
              </a:spcBef>
            </a:pPr>
            <a:r>
              <a:rPr lang="en-US" altLang="zh-TW" dirty="0"/>
              <a:t>Input </a:t>
            </a:r>
            <a:r>
              <a:rPr lang="en-US" altLang="zh-TW" dirty="0">
                <a:solidFill>
                  <a:srgbClr val="FF0000"/>
                </a:solidFill>
              </a:rPr>
              <a:t>V(t)</a:t>
            </a:r>
            <a:r>
              <a:rPr lang="en-US" altLang="zh-TW" dirty="0"/>
              <a:t>: a continuous function, i.e., V can take any value within a range and can change in any </a:t>
            </a:r>
            <a:r>
              <a:rPr lang="en-US" altLang="zh-TW"/>
              <a:t>way along </a:t>
            </a:r>
            <a:r>
              <a:rPr lang="en-US" altLang="zh-TW" dirty="0"/>
              <a:t>time t </a:t>
            </a:r>
          </a:p>
          <a:p>
            <a:pPr lvl="1">
              <a:spcBef>
                <a:spcPts val="300"/>
              </a:spcBef>
            </a:pPr>
            <a:r>
              <a:rPr lang="en-US" altLang="zh-TW" dirty="0"/>
              <a:t>Output </a:t>
            </a:r>
            <a:r>
              <a:rPr lang="en-US" altLang="zh-TW" dirty="0">
                <a:solidFill>
                  <a:srgbClr val="FF0000"/>
                </a:solidFill>
              </a:rPr>
              <a:t>V[n]</a:t>
            </a:r>
            <a:r>
              <a:rPr lang="en-US" altLang="zh-TW" dirty="0"/>
              <a:t>: a sequence of binary values, each has a fixed number of bits and can represent a finite number of values </a:t>
            </a:r>
          </a:p>
          <a:p>
            <a:pPr lvl="1">
              <a:spcBef>
                <a:spcPts val="300"/>
              </a:spcBef>
            </a:pPr>
            <a:r>
              <a:rPr lang="en-US" altLang="zh-TW" dirty="0"/>
              <a:t>Typically input is sampled regularly at intervals of T, so the continuous nature of time has also been lost</a:t>
            </a:r>
          </a:p>
          <a:p>
            <a:pPr marL="0" indent="0" algn="ctr">
              <a:spcBef>
                <a:spcPts val="300"/>
              </a:spcBef>
              <a:buNone/>
            </a:pPr>
            <a:r>
              <a:rPr lang="en-US" altLang="zh-TW" dirty="0">
                <a:solidFill>
                  <a:srgbClr val="FF0000"/>
                </a:solidFill>
              </a:rPr>
              <a:t>We also have DAC (digital-to-analog converter)!</a:t>
            </a:r>
          </a:p>
        </p:txBody>
      </p:sp>
      <p:sp>
        <p:nvSpPr>
          <p:cNvPr id="5" name="投影片編號版面配置區 5"/>
          <p:cNvSpPr>
            <a:spLocks noGrp="1"/>
          </p:cNvSpPr>
          <p:nvPr>
            <p:ph type="sldNum" sz="quarter" idx="11"/>
          </p:nvPr>
        </p:nvSpPr>
        <p:spPr>
          <a:xfrm>
            <a:off x="6731000" y="6229350"/>
            <a:ext cx="1905000" cy="457200"/>
          </a:xfrm>
        </p:spPr>
        <p:txBody>
          <a:bodyPr/>
          <a:lstStyle/>
          <a:p>
            <a:fld id="{A0C1797E-A366-4854-AFB4-3639CA12E6B0}" type="slidenum">
              <a:rPr lang="zh-TW" altLang="en-US" smtClean="0"/>
              <a:pPr/>
              <a:t>6</a:t>
            </a:fld>
            <a:endParaRPr lang="zh-TW" altLang="zh-TW"/>
          </a:p>
        </p:txBody>
      </p:sp>
      <p:grpSp>
        <p:nvGrpSpPr>
          <p:cNvPr id="10" name="群組 9"/>
          <p:cNvGrpSpPr/>
          <p:nvPr/>
        </p:nvGrpSpPr>
        <p:grpSpPr>
          <a:xfrm>
            <a:off x="755576" y="4800054"/>
            <a:ext cx="7848872" cy="1077218"/>
            <a:chOff x="611560" y="4800054"/>
            <a:chExt cx="7848872" cy="1077218"/>
          </a:xfrm>
        </p:grpSpPr>
        <p:pic>
          <p:nvPicPr>
            <p:cNvPr id="11" name="Picture 2" descr="ADC Symbol.jpg"/>
            <p:cNvPicPr>
              <a:picLocks noChangeAspect="1" noChangeArrowheads="1"/>
            </p:cNvPicPr>
            <p:nvPr/>
          </p:nvPicPr>
          <p:blipFill rotWithShape="1">
            <a:blip r:embed="rId2">
              <a:extLst>
                <a:ext uri="{28A0092B-C50C-407E-A947-70E740481C1C}">
                  <a14:useLocalDpi xmlns:a14="http://schemas.microsoft.com/office/drawing/2010/main" val="0"/>
                </a:ext>
              </a:extLst>
            </a:blip>
            <a:srcRect b="26341"/>
            <a:stretch/>
          </p:blipFill>
          <p:spPr bwMode="auto">
            <a:xfrm>
              <a:off x="1762499" y="4870475"/>
              <a:ext cx="4486275" cy="100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向右箭號 11"/>
            <p:cNvSpPr>
              <a:spLocks noChangeArrowheads="1"/>
            </p:cNvSpPr>
            <p:nvPr/>
          </p:nvSpPr>
          <p:spPr bwMode="auto">
            <a:xfrm>
              <a:off x="611560" y="4942532"/>
              <a:ext cx="1655763" cy="865187"/>
            </a:xfrm>
            <a:prstGeom prst="rightArrow">
              <a:avLst>
                <a:gd name="adj1" fmla="val 50000"/>
                <a:gd name="adj2" fmla="val 49926"/>
              </a:avLst>
            </a:prstGeom>
            <a:solidFill>
              <a:srgbClr val="33CC33"/>
            </a:solidFill>
            <a:ln>
              <a:noFill/>
            </a:ln>
          </p:spPr>
          <p:txBody>
            <a:bodyPr anchor="ctr"/>
            <a:lstStyle/>
            <a:p>
              <a:pPr algn="ctr" eaLnBrk="1" fontAlgn="auto" hangingPunct="1">
                <a:spcBef>
                  <a:spcPts val="0"/>
                </a:spcBef>
                <a:spcAft>
                  <a:spcPts val="0"/>
                </a:spcAft>
                <a:defRPr/>
              </a:pPr>
              <a:r>
                <a:rPr lang="en-US" altLang="zh-TW" sz="1800" b="1" dirty="0">
                  <a:solidFill>
                    <a:schemeClr val="lt1"/>
                  </a:solidFill>
                  <a:latin typeface="+mn-lt"/>
                  <a:ea typeface="+mn-ea"/>
                </a:rPr>
                <a:t>Analog signal</a:t>
              </a:r>
              <a:endParaRPr lang="zh-TW" altLang="en-US" sz="1800" b="1" dirty="0">
                <a:solidFill>
                  <a:schemeClr val="lt1"/>
                </a:solidFill>
                <a:latin typeface="+mn-lt"/>
                <a:ea typeface="+mn-ea"/>
              </a:endParaRPr>
            </a:p>
          </p:txBody>
        </p:sp>
        <p:sp>
          <p:nvSpPr>
            <p:cNvPr id="13" name="向右箭號 12"/>
            <p:cNvSpPr>
              <a:spLocks noChangeArrowheads="1"/>
            </p:cNvSpPr>
            <p:nvPr/>
          </p:nvSpPr>
          <p:spPr bwMode="auto">
            <a:xfrm>
              <a:off x="6516637" y="4942532"/>
              <a:ext cx="1943795" cy="865187"/>
            </a:xfrm>
            <a:prstGeom prst="rightArrow">
              <a:avLst>
                <a:gd name="adj1" fmla="val 50000"/>
                <a:gd name="adj2" fmla="val 49926"/>
              </a:avLst>
            </a:prstGeom>
            <a:solidFill>
              <a:srgbClr val="33CC33"/>
            </a:solidFill>
            <a:ln>
              <a:noFill/>
            </a:ln>
          </p:spPr>
          <p:txBody>
            <a:bodyPr anchor="ctr"/>
            <a:lstStyle/>
            <a:p>
              <a:pPr algn="ctr" eaLnBrk="1" fontAlgn="auto" hangingPunct="1">
                <a:spcBef>
                  <a:spcPts val="0"/>
                </a:spcBef>
                <a:spcAft>
                  <a:spcPts val="0"/>
                </a:spcAft>
                <a:defRPr/>
              </a:pPr>
              <a:r>
                <a:rPr lang="en-US" altLang="zh-TW" sz="1800" b="1" dirty="0">
                  <a:solidFill>
                    <a:schemeClr val="lt1"/>
                  </a:solidFill>
                  <a:latin typeface="+mn-lt"/>
                  <a:ea typeface="+mn-ea"/>
                </a:rPr>
                <a:t>Digital numbers</a:t>
              </a:r>
              <a:endParaRPr lang="zh-TW" altLang="en-US" sz="1800" b="1" dirty="0">
                <a:solidFill>
                  <a:schemeClr val="lt1"/>
                </a:solidFill>
                <a:latin typeface="+mn-lt"/>
                <a:ea typeface="+mn-ea"/>
              </a:endParaRPr>
            </a:p>
          </p:txBody>
        </p:sp>
        <p:sp>
          <p:nvSpPr>
            <p:cNvPr id="14" name="文字方塊 13"/>
            <p:cNvSpPr txBox="1"/>
            <p:nvPr/>
          </p:nvSpPr>
          <p:spPr>
            <a:xfrm>
              <a:off x="5738566" y="4800054"/>
              <a:ext cx="705642" cy="1077218"/>
            </a:xfrm>
            <a:prstGeom prst="rect">
              <a:avLst/>
            </a:prstGeom>
            <a:noFill/>
          </p:spPr>
          <p:txBody>
            <a:bodyPr wrap="none" rtlCol="0">
              <a:spAutoFit/>
            </a:bodyPr>
            <a:lstStyle/>
            <a:p>
              <a:pPr marL="0"/>
              <a:r>
                <a:rPr lang="en-US" altLang="zh-TW" sz="1600" dirty="0">
                  <a:latin typeface="+mn-lt"/>
                </a:rPr>
                <a:t>00101</a:t>
              </a:r>
            </a:p>
            <a:p>
              <a:pPr marL="0"/>
              <a:r>
                <a:rPr lang="en-US" altLang="zh-TW" sz="1600" dirty="0">
                  <a:latin typeface="+mn-lt"/>
                </a:rPr>
                <a:t>10100</a:t>
              </a:r>
            </a:p>
            <a:p>
              <a:pPr marL="0"/>
              <a:r>
                <a:rPr lang="en-US" altLang="zh-TW" sz="1600" dirty="0">
                  <a:latin typeface="+mn-lt"/>
                </a:rPr>
                <a:t>01010</a:t>
              </a:r>
            </a:p>
            <a:p>
              <a:pPr marL="0"/>
              <a:r>
                <a:rPr lang="en-US" altLang="zh-TW" sz="1600" dirty="0">
                  <a:latin typeface="+mn-lt"/>
                </a:rPr>
                <a:t>11001</a:t>
              </a:r>
            </a:p>
          </p:txBody>
        </p:sp>
      </p:grpSp>
      <p:sp>
        <p:nvSpPr>
          <p:cNvPr id="2" name="文字方塊 1"/>
          <p:cNvSpPr txBox="1"/>
          <p:nvPr/>
        </p:nvSpPr>
        <p:spPr>
          <a:xfrm>
            <a:off x="2267882" y="5631631"/>
            <a:ext cx="647934" cy="461665"/>
          </a:xfrm>
          <a:prstGeom prst="rect">
            <a:avLst/>
          </a:prstGeom>
          <a:noFill/>
        </p:spPr>
        <p:txBody>
          <a:bodyPr wrap="none" rtlCol="0">
            <a:spAutoFit/>
          </a:bodyPr>
          <a:lstStyle/>
          <a:p>
            <a:pPr marL="0"/>
            <a:r>
              <a:rPr lang="en-US" altLang="zh-TW" dirty="0">
                <a:solidFill>
                  <a:srgbClr val="FF0000"/>
                </a:solidFill>
                <a:latin typeface="+mn-lt"/>
              </a:rPr>
              <a:t>V(t)</a:t>
            </a:r>
            <a:endParaRPr lang="zh-TW" altLang="en-US" dirty="0">
              <a:solidFill>
                <a:srgbClr val="FF0000"/>
              </a:solidFill>
              <a:latin typeface="+mn-lt"/>
            </a:endParaRPr>
          </a:p>
        </p:txBody>
      </p:sp>
      <p:sp>
        <p:nvSpPr>
          <p:cNvPr id="15" name="文字方塊 14"/>
          <p:cNvSpPr txBox="1"/>
          <p:nvPr/>
        </p:nvSpPr>
        <p:spPr>
          <a:xfrm>
            <a:off x="5268678" y="5631631"/>
            <a:ext cx="707245" cy="461665"/>
          </a:xfrm>
          <a:prstGeom prst="rect">
            <a:avLst/>
          </a:prstGeom>
          <a:noFill/>
        </p:spPr>
        <p:txBody>
          <a:bodyPr wrap="none" rtlCol="0">
            <a:spAutoFit/>
          </a:bodyPr>
          <a:lstStyle/>
          <a:p>
            <a:pPr marL="0"/>
            <a:r>
              <a:rPr lang="en-US" altLang="zh-TW" dirty="0">
                <a:solidFill>
                  <a:srgbClr val="FF0000"/>
                </a:solidFill>
                <a:latin typeface="+mn-lt"/>
              </a:rPr>
              <a:t>V(n)</a:t>
            </a:r>
            <a:endParaRPr lang="zh-TW" altLang="en-US" dirty="0">
              <a:solidFill>
                <a:srgbClr val="FF0000"/>
              </a:solidFill>
              <a:latin typeface="+mn-lt"/>
            </a:endParaRPr>
          </a:p>
        </p:txBody>
      </p:sp>
    </p:spTree>
    <p:extLst>
      <p:ext uri="{BB962C8B-B14F-4D97-AF65-F5344CB8AC3E}">
        <p14:creationId xmlns:p14="http://schemas.microsoft.com/office/powerpoint/2010/main" val="364277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8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7" name="Rectangle 9"/>
          <p:cNvSpPr>
            <a:spLocks noGrp="1" noChangeArrowheads="1"/>
          </p:cNvSpPr>
          <p:nvPr>
            <p:ph type="title"/>
          </p:nvPr>
        </p:nvSpPr>
        <p:spPr/>
        <p:txBody>
          <a:bodyPr/>
          <a:lstStyle/>
          <a:p>
            <a:r>
              <a:rPr lang="en-US" altLang="zh-TW"/>
              <a:t>Analog-to-Digital Conversion</a:t>
            </a:r>
          </a:p>
        </p:txBody>
      </p:sp>
      <p:sp>
        <p:nvSpPr>
          <p:cNvPr id="898058" name="Rectangle 10"/>
          <p:cNvSpPr>
            <a:spLocks noGrp="1" noChangeArrowheads="1"/>
          </p:cNvSpPr>
          <p:nvPr>
            <p:ph type="body" idx="1"/>
          </p:nvPr>
        </p:nvSpPr>
        <p:spPr/>
        <p:txBody>
          <a:bodyPr/>
          <a:lstStyle/>
          <a:p>
            <a:r>
              <a:rPr lang="en-US" altLang="zh-TW" dirty="0"/>
              <a:t>Convert an analog signal to its digital representation</a:t>
            </a:r>
            <a:endParaRPr lang="zh-TW" altLang="en-US" dirty="0"/>
          </a:p>
        </p:txBody>
      </p:sp>
      <p:sp>
        <p:nvSpPr>
          <p:cNvPr id="10" name="投影片編號版面配置區 5"/>
          <p:cNvSpPr>
            <a:spLocks noGrp="1"/>
          </p:cNvSpPr>
          <p:nvPr>
            <p:ph type="sldNum" sz="quarter" idx="11"/>
          </p:nvPr>
        </p:nvSpPr>
        <p:spPr>
          <a:xfrm>
            <a:off x="6731000" y="6229350"/>
            <a:ext cx="1905000" cy="457200"/>
          </a:xfrm>
        </p:spPr>
        <p:txBody>
          <a:bodyPr/>
          <a:lstStyle/>
          <a:p>
            <a:fld id="{07DEB200-3233-410F-B765-6FCB7E77DE08}" type="slidenum">
              <a:rPr lang="zh-TW" altLang="en-US" smtClean="0"/>
              <a:pPr/>
              <a:t>7</a:t>
            </a:fld>
            <a:endParaRPr lang="zh-TW" altLang="zh-TW"/>
          </a:p>
        </p:txBody>
      </p:sp>
      <p:pic>
        <p:nvPicPr>
          <p:cNvPr id="686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513" y="1772816"/>
            <a:ext cx="45624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988" y="3487316"/>
            <a:ext cx="4572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 Box 8"/>
          <p:cNvSpPr txBox="1">
            <a:spLocks noChangeArrowheads="1"/>
          </p:cNvSpPr>
          <p:nvPr/>
        </p:nvSpPr>
        <p:spPr bwMode="auto">
          <a:xfrm>
            <a:off x="958346" y="2053804"/>
            <a:ext cx="2467983"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algn="ctr">
              <a:defRPr/>
            </a:pPr>
            <a:r>
              <a:rPr lang="en-US" altLang="zh-TW" sz="2400" dirty="0">
                <a:latin typeface="+mn-lt"/>
              </a:rPr>
              <a:t>Continuous time</a:t>
            </a:r>
          </a:p>
          <a:p>
            <a:pPr algn="ctr">
              <a:defRPr/>
            </a:pPr>
            <a:r>
              <a:rPr lang="en-US" altLang="zh-TW" sz="2400" dirty="0">
                <a:latin typeface="+mn-lt"/>
              </a:rPr>
              <a:t>Continuous values</a:t>
            </a:r>
          </a:p>
        </p:txBody>
      </p:sp>
      <p:sp>
        <p:nvSpPr>
          <p:cNvPr id="68617" name="Text Box 9"/>
          <p:cNvSpPr txBox="1">
            <a:spLocks noChangeArrowheads="1"/>
          </p:cNvSpPr>
          <p:nvPr/>
        </p:nvSpPr>
        <p:spPr bwMode="auto">
          <a:xfrm>
            <a:off x="1210218" y="4169941"/>
            <a:ext cx="2061077" cy="10156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tIns="137160" bIns="137160">
            <a:spAutoFit/>
          </a:bodyPr>
          <a:lstStyle/>
          <a:p>
            <a:pPr algn="ctr">
              <a:defRPr/>
            </a:pPr>
            <a:r>
              <a:rPr lang="en-US" altLang="zh-TW" sz="2400">
                <a:latin typeface="+mn-lt"/>
              </a:rPr>
              <a:t>Discrete time</a:t>
            </a:r>
          </a:p>
          <a:p>
            <a:pPr algn="ctr">
              <a:defRPr/>
            </a:pPr>
            <a:r>
              <a:rPr lang="en-US" altLang="zh-TW" sz="2400">
                <a:latin typeface="+mn-lt"/>
              </a:rPr>
              <a:t>Discrete values</a:t>
            </a:r>
            <a:endParaRPr lang="zh-TW" altLang="en-US" sz="2400">
              <a:latin typeface="+mn-lt"/>
            </a:endParaRPr>
          </a:p>
        </p:txBody>
      </p:sp>
      <p:sp>
        <p:nvSpPr>
          <p:cNvPr id="68618" name="AutoShape 10"/>
          <p:cNvSpPr>
            <a:spLocks noChangeArrowheads="1"/>
          </p:cNvSpPr>
          <p:nvPr/>
        </p:nvSpPr>
        <p:spPr bwMode="auto">
          <a:xfrm>
            <a:off x="1835150" y="3239666"/>
            <a:ext cx="479425" cy="690563"/>
          </a:xfrm>
          <a:prstGeom prst="downArrow">
            <a:avLst>
              <a:gd name="adj1" fmla="val 50000"/>
              <a:gd name="adj2" fmla="val 36010"/>
            </a:avLst>
          </a:prstGeom>
          <a:solidFill>
            <a:schemeClr val="accent1"/>
          </a:solidFill>
          <a:ln>
            <a:noFill/>
          </a:ln>
          <a:effectLst>
            <a:prstShdw prst="shdw17" dist="17961" dir="2700000">
              <a:srgbClr val="993D00"/>
            </a:prstShdw>
          </a:effectLst>
          <a:extLst>
            <a:ext uri="{91240B29-F687-4F45-9708-019B960494DF}">
              <a14:hiddenLine xmlns:a14="http://schemas.microsoft.com/office/drawing/2010/main" w="9525">
                <a:solidFill>
                  <a:srgbClr val="000000"/>
                </a:solidFill>
                <a:miter lim="800000"/>
                <a:headEnd/>
                <a:tailEnd/>
              </a14:hiddenLine>
            </a:ext>
          </a:extLst>
        </p:spPr>
        <p:txBody>
          <a:bodyPr tIns="137160" bIns="137160" anchor="ctr">
            <a:spAutoFit/>
          </a:bodyPr>
          <a:lstStyle/>
          <a:p>
            <a:pPr>
              <a:defRPr/>
            </a:pPr>
            <a:endParaRPr lang="zh-TW" altLang="en-US" sz="2400"/>
          </a:p>
        </p:txBody>
      </p:sp>
    </p:spTree>
    <p:extLst>
      <p:ext uri="{BB962C8B-B14F-4D97-AF65-F5344CB8AC3E}">
        <p14:creationId xmlns:p14="http://schemas.microsoft.com/office/powerpoint/2010/main" val="266052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5"/>
          <p:cNvSpPr>
            <a:spLocks noGrp="1" noChangeArrowheads="1"/>
          </p:cNvSpPr>
          <p:nvPr>
            <p:ph type="title"/>
          </p:nvPr>
        </p:nvSpPr>
        <p:spPr/>
        <p:txBody>
          <a:bodyPr/>
          <a:lstStyle/>
          <a:p>
            <a:r>
              <a:rPr lang="en-US" altLang="zh-TW"/>
              <a:t>Sampling in Time</a:t>
            </a:r>
          </a:p>
        </p:txBody>
      </p:sp>
      <p:sp>
        <p:nvSpPr>
          <p:cNvPr id="899075" name="Rectangle 6"/>
          <p:cNvSpPr>
            <a:spLocks noGrp="1" noChangeArrowheads="1"/>
          </p:cNvSpPr>
          <p:nvPr>
            <p:ph type="body" idx="1"/>
          </p:nvPr>
        </p:nvSpPr>
        <p:spPr/>
        <p:txBody>
          <a:bodyPr/>
          <a:lstStyle/>
          <a:p>
            <a:r>
              <a:rPr lang="en-US" altLang="zh-TW" dirty="0"/>
              <a:t>The value of the analog signal is measured at certain intervals in time. Each measurement is referred to as a </a:t>
            </a:r>
            <a:r>
              <a:rPr lang="en-US" altLang="zh-TW" dirty="0">
                <a:solidFill>
                  <a:srgbClr val="FF0000"/>
                </a:solidFill>
              </a:rPr>
              <a:t>sample </a:t>
            </a:r>
            <a:endParaRPr lang="zh-TW" altLang="en-US" dirty="0">
              <a:solidFill>
                <a:srgbClr val="FF0000"/>
              </a:solidFill>
            </a:endParaRPr>
          </a:p>
        </p:txBody>
      </p:sp>
      <p:sp>
        <p:nvSpPr>
          <p:cNvPr id="7" name="投影片編號版面配置區 5"/>
          <p:cNvSpPr>
            <a:spLocks noGrp="1"/>
          </p:cNvSpPr>
          <p:nvPr>
            <p:ph type="sldNum" sz="quarter" idx="11"/>
          </p:nvPr>
        </p:nvSpPr>
        <p:spPr>
          <a:xfrm>
            <a:off x="6731000" y="6229350"/>
            <a:ext cx="1905000" cy="457200"/>
          </a:xfrm>
        </p:spPr>
        <p:txBody>
          <a:bodyPr/>
          <a:lstStyle/>
          <a:p>
            <a:fld id="{92528C52-199D-4144-BBBA-9F77E0E13EBD}" type="slidenum">
              <a:rPr lang="zh-TW" altLang="en-US" smtClean="0"/>
              <a:pPr/>
              <a:t>8</a:t>
            </a:fld>
            <a:endParaRPr lang="zh-TW" altLang="zh-TW"/>
          </a:p>
        </p:txBody>
      </p:sp>
      <p:pic>
        <p:nvPicPr>
          <p:cNvPr id="899076"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1185" y="2060848"/>
            <a:ext cx="43211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9077" name="Text Box 8"/>
          <p:cNvSpPr txBox="1">
            <a:spLocks noChangeArrowheads="1"/>
          </p:cNvSpPr>
          <p:nvPr/>
        </p:nvSpPr>
        <p:spPr bwMode="auto">
          <a:xfrm>
            <a:off x="543197" y="4684986"/>
            <a:ext cx="3311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dirty="0">
                <a:solidFill>
                  <a:srgbClr val="FF0000"/>
                </a:solidFill>
                <a:latin typeface="Verdana" panose="020B0604030504040204" pitchFamily="34" charset="0"/>
              </a:rPr>
              <a:t>A series of “snapshots”</a:t>
            </a:r>
          </a:p>
        </p:txBody>
      </p:sp>
    </p:spTree>
    <p:extLst>
      <p:ext uri="{BB962C8B-B14F-4D97-AF65-F5344CB8AC3E}">
        <p14:creationId xmlns:p14="http://schemas.microsoft.com/office/powerpoint/2010/main" val="3873456784"/>
      </p:ext>
    </p:extLst>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22136</TotalTime>
  <Words>2940</Words>
  <Application>Microsoft Office PowerPoint</Application>
  <PresentationFormat>如螢幕大小 (4:3)</PresentationFormat>
  <Paragraphs>429</Paragraphs>
  <Slides>50</Slides>
  <Notes>16</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50</vt:i4>
      </vt:variant>
    </vt:vector>
  </HeadingPairs>
  <TitlesOfParts>
    <vt:vector size="64" baseType="lpstr">
      <vt:lpstr>新細明體</vt:lpstr>
      <vt:lpstr>標楷體</vt:lpstr>
      <vt:lpstr>Arial</vt:lpstr>
      <vt:lpstr>Calibri</vt:lpstr>
      <vt:lpstr>Comic Sans MS</vt:lpstr>
      <vt:lpstr>Courier New</vt:lpstr>
      <vt:lpstr>Symbol</vt:lpstr>
      <vt:lpstr>Tahoma</vt:lpstr>
      <vt:lpstr>Times New Roman</vt:lpstr>
      <vt:lpstr>Verdana</vt:lpstr>
      <vt:lpstr>Wingdings</vt:lpstr>
      <vt:lpstr>Contemporary Portrait</vt:lpstr>
      <vt:lpstr>Bitmap Image</vt:lpstr>
      <vt:lpstr>Visio</vt:lpstr>
      <vt:lpstr>CS4101 嵌入式系統概論  Analog-to-Digital Converter</vt:lpstr>
      <vt:lpstr>Recall the Container Thermometer</vt:lpstr>
      <vt:lpstr>Digitizing Temperature</vt:lpstr>
      <vt:lpstr>So Far, We Have Learned …</vt:lpstr>
      <vt:lpstr>Outline</vt:lpstr>
      <vt:lpstr>Analog Signals</vt:lpstr>
      <vt:lpstr>Analog-to-Digital Conversion (ADC)</vt:lpstr>
      <vt:lpstr>Analog-to-Digital Conversion</vt:lpstr>
      <vt:lpstr>Sampling in Time</vt:lpstr>
      <vt:lpstr>Terminologies in Sampling</vt:lpstr>
      <vt:lpstr>Encoding of Discrete Signals</vt:lpstr>
      <vt:lpstr>Sampling Rate and Encoding Bits</vt:lpstr>
      <vt:lpstr>Outline</vt:lpstr>
      <vt:lpstr>Requirements of MSP430 for ADC</vt:lpstr>
      <vt:lpstr>Requirements of MSP430 for ADC</vt:lpstr>
      <vt:lpstr>Requirements of MSP430 for ADC</vt:lpstr>
      <vt:lpstr>Requirements of MSP430 for ADC</vt:lpstr>
      <vt:lpstr>Requirements of MSP430 for ADC</vt:lpstr>
      <vt:lpstr>ADC in MSP430</vt:lpstr>
      <vt:lpstr>Simplified Block Diagram of ADC10</vt:lpstr>
      <vt:lpstr>Main Components of ADC10</vt:lpstr>
      <vt:lpstr>Main Components of ADC10</vt:lpstr>
      <vt:lpstr>Successive-Approximation ADC</vt:lpstr>
      <vt:lpstr>Successive-Approximation ADC</vt:lpstr>
      <vt:lpstr>Main Components of ADC10</vt:lpstr>
      <vt:lpstr>Main Components of ADC10</vt:lpstr>
      <vt:lpstr>Main Components of ADC10</vt:lpstr>
      <vt:lpstr>Data Transfer Controller (DTC)</vt:lpstr>
      <vt:lpstr>ADC10 Interrupts</vt:lpstr>
      <vt:lpstr>Enabling Sampling and Conversion</vt:lpstr>
      <vt:lpstr>ADC10 Registers</vt:lpstr>
      <vt:lpstr>ADC10CTL0</vt:lpstr>
      <vt:lpstr>ADC10CTL0 cont’d</vt:lpstr>
      <vt:lpstr>ADC10CTL1</vt:lpstr>
      <vt:lpstr>ADC10CTL1 cont’d</vt:lpstr>
      <vt:lpstr>Outline</vt:lpstr>
      <vt:lpstr>Sample Code 1 for ADC10</vt:lpstr>
      <vt:lpstr>Timing in Sample Code 1</vt:lpstr>
      <vt:lpstr>Sample Code 1 for ADC10</vt:lpstr>
      <vt:lpstr>Signals Involved in Sample Code 1</vt:lpstr>
      <vt:lpstr>Sample Code 2 for ADC10</vt:lpstr>
      <vt:lpstr>Timing in Sample Code 2</vt:lpstr>
      <vt:lpstr>Sample Code 2 for ADC10</vt:lpstr>
      <vt:lpstr>Sample Code 2 for ADC10</vt:lpstr>
      <vt:lpstr>TA0CCTLx (Capture/Compare Control Reg.)</vt:lpstr>
      <vt:lpstr>Timer in Up Mode</vt:lpstr>
      <vt:lpstr>Timer in Set/Reset Mode</vt:lpstr>
      <vt:lpstr>Timer0_A3 to Activate ADC</vt:lpstr>
      <vt:lpstr>OUT1 to Trigger ADC Conversion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2666</cp:revision>
  <dcterms:created xsi:type="dcterms:W3CDTF">2000-02-07T23:54:30Z</dcterms:created>
  <dcterms:modified xsi:type="dcterms:W3CDTF">2020-10-14T15:18:50Z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