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530" r:id="rId2"/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61" r:id="rId12"/>
    <p:sldId id="546" r:id="rId13"/>
    <p:sldId id="547" r:id="rId14"/>
    <p:sldId id="562" r:id="rId15"/>
    <p:sldId id="548" r:id="rId16"/>
    <p:sldId id="549" r:id="rId17"/>
    <p:sldId id="550" r:id="rId18"/>
    <p:sldId id="551" r:id="rId19"/>
    <p:sldId id="552" r:id="rId20"/>
    <p:sldId id="560" r:id="rId21"/>
    <p:sldId id="553" r:id="rId22"/>
    <p:sldId id="554" r:id="rId23"/>
    <p:sldId id="555" r:id="rId24"/>
    <p:sldId id="556" r:id="rId25"/>
    <p:sldId id="557" r:id="rId26"/>
    <p:sldId id="558" r:id="rId27"/>
    <p:sldId id="559" r:id="rId28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9933"/>
    <a:srgbClr val="33CC33"/>
    <a:srgbClr val="FFCC66"/>
    <a:srgbClr val="FFCC99"/>
    <a:srgbClr val="99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8" autoAdjust="0"/>
    <p:restoredTop sz="83574"/>
  </p:normalViewPr>
  <p:slideViewPr>
    <p:cSldViewPr>
      <p:cViewPr varScale="1">
        <p:scale>
          <a:sx n="53" d="100"/>
          <a:sy n="53" d="100"/>
        </p:scale>
        <p:origin x="1752" y="40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D195005-3462-4FA6-87CB-1C7C94B3FEB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95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B7A931DF-18EC-4525-9649-E7BA5D75827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952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portTICK_PERIOD_MS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: duration of a tick in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msec</a:t>
            </a:r>
            <a:endParaRPr kumimoji="1"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新細明體" charset="0"/>
              <a:cs typeface="新細明體" charset="0"/>
            </a:endParaRPr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tick interrupt frequency is configured by the application-defined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configTICK_RATE_HZ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 compile time configuration constant within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FreeRTOSConfig.h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4971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volatile </a:t>
            </a:r>
            <a:r>
              <a:rPr lang="en-US" altLang="zh-TW" dirty="0" err="1"/>
              <a:t>TickType_t</a:t>
            </a:r>
            <a:r>
              <a:rPr lang="en-US" altLang="zh-TW" dirty="0"/>
              <a:t> </a:t>
            </a:r>
            <a:r>
              <a:rPr lang="en-US" altLang="zh-TW" dirty="0" err="1"/>
              <a:t>xTaskGetTickCount</a:t>
            </a:r>
            <a:r>
              <a:rPr lang="en-US" altLang="zh-TW" dirty="0"/>
              <a:t>( void );</a:t>
            </a:r>
            <a:endParaRPr lang="en-US" altLang="zh-TW" b="1" dirty="0"/>
          </a:p>
          <a:p>
            <a:r>
              <a:rPr lang="en-US" altLang="zh-TW" b="1" dirty="0"/>
              <a:t>Returns: </a:t>
            </a:r>
            <a:r>
              <a:rPr lang="en-US" altLang="zh-TW" dirty="0"/>
              <a:t>The count of ticks since </a:t>
            </a:r>
            <a:r>
              <a:rPr lang="en-US" altLang="zh-TW" dirty="0" err="1"/>
              <a:t>vTaskStartScheduler</a:t>
            </a:r>
            <a:r>
              <a:rPr lang="en-US" altLang="zh-TW" dirty="0"/>
              <a:t> was called.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3520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xTimerCreate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xTimerCreateStatic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xTimerIsTimerActive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pvTimerGetTimerID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pcTimerGetName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vTimerSetReloadMode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xTimerStart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xTimerStop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xTimerChangePeriod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xTimerDelete</a:t>
            </a:r>
            <a:r>
              <a:rPr kumimoji="1" lang="en-US" altLang="zh-TW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1553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idle task will only run when all the other tasks have no work to perform, so measuring the amount of processing time allocated to the idle task provides a clear indication of how much processing time is spare.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2623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rPr>
              <a:t>‘Fixed Priority’ because each task is assigned a priority that is not altered by the kernel itself (only tasks can change priorities).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rPr>
              <a:t>‘Preemptive’ because a task entering the Ready state or having its priority altered will </a:t>
            </a:r>
            <a:r>
              <a:rPr kumimoji="1" lang="en-US" altLang="zh-TW" sz="1200" b="0" i="0" u="none" strike="noStrike" kern="1200" baseline="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rPr>
              <a:t>always pre-empt the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rPr>
              <a:t>Running state task if the Running state task has a lower priority.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9126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081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CD7D0A40-6508-499B-985C-5F82C5542146}" type="slidenum">
              <a:rPr lang="zh-TW" altLang="en-US"/>
              <a:pPr/>
              <a:t>‹#›</a:t>
            </a:fld>
            <a:endParaRPr lang="zh-TW" altLang="zh-TW"/>
          </a:p>
        </p:txBody>
      </p:sp>
      <p:pic>
        <p:nvPicPr>
          <p:cNvPr id="308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308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763130-7692-4E35-9307-F53DEBC9FEF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91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E78F-C586-4256-8204-724A2DF79C1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59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450" y="228600"/>
            <a:ext cx="8323014" cy="679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450" y="1052736"/>
            <a:ext cx="8323014" cy="5040089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5158-C86D-4FBE-8AA1-8CB99B8A8A8C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7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1DCBF-8D95-4C36-BB08-7CDDC5098F3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9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24483-AEEF-4708-ADC8-D9B2962EC30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51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F73F0B-92E5-4D38-B43B-62409BECA0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10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B3E00B-676D-46F7-957F-6C5FE337BE7D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757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A69BD-3100-4F66-AAE9-AFAD6C9AC61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698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BA32E-31F7-4804-B287-688A661FE4A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44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CC755-9EBC-493F-AD65-D57745B5FDE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01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57" name="Picture 11" descr="清大LOGO(鳥)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125538"/>
            <a:ext cx="81788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26500C80-D886-4696-8F1E-49A6AD6AAAEC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60" name="Picture 14" descr="清大書法字 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2062" name="Picture 13" descr="清大LOGO(圓)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rtos.org/FreeRTOS-Software-Timer-API-Func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CS4101 </a:t>
            </a:r>
            <a:r>
              <a:rPr lang="zh-TW" altLang="en-US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嵌入式系統概論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Task Scheduling</a:t>
            </a:r>
            <a:endParaRPr lang="en-US" altLang="zh-TW" b="0" dirty="0">
              <a:solidFill>
                <a:srgbClr val="0000FF"/>
              </a:solidFill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Prof. Chung-Ta King</a:t>
            </a:r>
          </a:p>
          <a:p>
            <a:r>
              <a:rPr lang="en-US" altLang="zh-TW" sz="2800" dirty="0"/>
              <a:t>Department of Computer Science</a:t>
            </a:r>
          </a:p>
          <a:p>
            <a:r>
              <a:rPr lang="en-US" altLang="zh-TW" sz="2800" dirty="0"/>
              <a:t>National Tsing Hua University, Taiwan</a:t>
            </a:r>
            <a:endParaRPr lang="zh-TW" altLang="en-US" sz="280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620689" y="5373216"/>
            <a:ext cx="604867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1" lang="en-US" altLang="zh-TW" sz="1400" dirty="0">
                <a:latin typeface="+mn-lt"/>
                <a:cs typeface="Arial" panose="020B0604020202020204" pitchFamily="34" charset="0"/>
              </a:rPr>
              <a:t>(Materials from </a:t>
            </a:r>
            <a:r>
              <a:rPr kumimoji="1" lang="en-US" altLang="zh-TW" sz="1400" i="1" dirty="0">
                <a:latin typeface="+mn-lt"/>
                <a:cs typeface="Arial" panose="020B0604020202020204" pitchFamily="34" charset="0"/>
              </a:rPr>
              <a:t>Using the </a:t>
            </a:r>
            <a:r>
              <a:rPr kumimoji="1" lang="en-US" altLang="zh-TW" sz="1400" i="1" dirty="0" err="1">
                <a:latin typeface="+mn-lt"/>
                <a:cs typeface="Arial" panose="020B0604020202020204" pitchFamily="34" charset="0"/>
              </a:rPr>
              <a:t>FreeRTOS</a:t>
            </a:r>
            <a:r>
              <a:rPr kumimoji="1" lang="en-US" altLang="zh-TW" sz="1400" i="1" dirty="0">
                <a:latin typeface="+mn-lt"/>
                <a:cs typeface="Arial" panose="020B0604020202020204" pitchFamily="34" charset="0"/>
              </a:rPr>
              <a:t> Real Time Kernel</a:t>
            </a:r>
            <a:r>
              <a:rPr kumimoji="1" lang="en-US" altLang="zh-TW" sz="1400" dirty="0">
                <a:latin typeface="+mn-lt"/>
                <a:cs typeface="Arial" panose="020B0604020202020204" pitchFamily="34" charset="0"/>
              </a:rPr>
              <a:t>, </a:t>
            </a:r>
            <a:r>
              <a:rPr lang="de-DE" altLang="zh-TW" sz="1400" dirty="0">
                <a:latin typeface="+mn-lt"/>
                <a:ea typeface="標楷體" panose="03000509000000000000" pitchFamily="65" charset="-120"/>
              </a:rPr>
              <a:t>Richard Barry, </a:t>
            </a:r>
          </a:p>
          <a:p>
            <a:pPr algn="ctr"/>
            <a:r>
              <a:rPr lang="en-US" altLang="zh-TW" sz="1400" i="1" dirty="0">
                <a:latin typeface="+mn-lt"/>
                <a:ea typeface="標楷體" panose="03000509000000000000" pitchFamily="65" charset="-120"/>
              </a:rPr>
              <a:t>Study of an Operating System: </a:t>
            </a:r>
            <a:r>
              <a:rPr lang="en-US" altLang="zh-TW" sz="1400" i="1" dirty="0" err="1">
                <a:latin typeface="+mn-lt"/>
                <a:ea typeface="標楷體" panose="03000509000000000000" pitchFamily="65" charset="-120"/>
              </a:rPr>
              <a:t>FreeRTOS</a:t>
            </a:r>
            <a:r>
              <a:rPr lang="en-US" altLang="zh-TW" sz="1400" dirty="0">
                <a:latin typeface="+mn-lt"/>
                <a:ea typeface="標楷體" panose="03000509000000000000" pitchFamily="65" charset="-120"/>
              </a:rPr>
              <a:t>, </a:t>
            </a:r>
            <a:r>
              <a:rPr lang="de-DE" altLang="zh-TW" sz="1400" dirty="0">
                <a:latin typeface="+mn-lt"/>
                <a:ea typeface="標楷體" panose="03000509000000000000" pitchFamily="65" charset="-120"/>
              </a:rPr>
              <a:t>Nicolas Melot, and </a:t>
            </a:r>
          </a:p>
          <a:p>
            <a:pPr algn="ctr"/>
            <a:r>
              <a:rPr kumimoji="1" lang="en-US" altLang="zh-TW" sz="1400" dirty="0">
                <a:latin typeface="+mn-lt"/>
                <a:cs typeface="Arial" panose="020B0604020202020204" pitchFamily="34" charset="0"/>
              </a:rPr>
              <a:t>http://www.eecs.umich.edu/eecs/courses/eecs373/Lec/RTOS2.pptx)</a:t>
            </a:r>
            <a:endParaRPr kumimoji="1" lang="zh-TW" altLang="en-US" sz="1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1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Periodic Tasks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9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vTaskFunction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(void *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Perform an action every 10 ticks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TickType_t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xLastWakeTime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TickType_t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xFrequency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10;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xLastWakeTime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with the current time.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xLastWakeTime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xTaskGetTickCount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for( ;; 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Wait for the next period.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vTaskDelayUntil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(&amp;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xLastWakeTime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xFrequency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  // Perform action here.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8979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Timer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/>
              <a:t>A software timer (or just a ‘timer’) allows a function to be executed at a set time in the future. 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The function executed by the timer is called the timer’s </a:t>
            </a:r>
            <a:r>
              <a:rPr lang="en-US" altLang="zh-TW" i="1" dirty="0">
                <a:solidFill>
                  <a:srgbClr val="FF0000"/>
                </a:solidFill>
              </a:rPr>
              <a:t>callback function</a:t>
            </a:r>
            <a:r>
              <a:rPr lang="en-US" altLang="zh-TW" dirty="0"/>
              <a:t>. The time between a timer being started, and its callback function being executed, is called the timer’s </a:t>
            </a:r>
            <a:r>
              <a:rPr lang="en-US" altLang="zh-TW" i="1" dirty="0"/>
              <a:t>period</a:t>
            </a:r>
            <a:r>
              <a:rPr lang="en-US" altLang="zh-TW" dirty="0"/>
              <a:t>. Put simply, the timer’s callback function is executed when the timer’s period expires. 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To make the </a:t>
            </a:r>
            <a:r>
              <a:rPr lang="en-US" altLang="zh-TW" dirty="0" err="1">
                <a:hlinkClick r:id="rId3"/>
              </a:rPr>
              <a:t>FreeRTOS</a:t>
            </a:r>
            <a:r>
              <a:rPr lang="en-US" altLang="zh-TW" dirty="0">
                <a:hlinkClick r:id="rId3"/>
              </a:rPr>
              <a:t> software timer API</a:t>
            </a:r>
            <a:r>
              <a:rPr lang="en-US" altLang="zh-TW" dirty="0"/>
              <a:t> available in an application, simply: 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Add the </a:t>
            </a:r>
            <a:r>
              <a:rPr lang="en-US" altLang="zh-TW" dirty="0" err="1"/>
              <a:t>FreeRTOS</a:t>
            </a:r>
            <a:r>
              <a:rPr lang="en-US" altLang="zh-TW" dirty="0"/>
              <a:t>/Source/</a:t>
            </a:r>
            <a:r>
              <a:rPr lang="en-US" altLang="zh-TW" dirty="0" err="1"/>
              <a:t>timers.c</a:t>
            </a:r>
            <a:r>
              <a:rPr lang="en-US" altLang="zh-TW" dirty="0"/>
              <a:t> source file to your project, and 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Define the constants detailed in the table below in the applications </a:t>
            </a:r>
            <a:r>
              <a:rPr lang="en-US" altLang="zh-TW" dirty="0" err="1"/>
              <a:t>FreeRTOSConfig.h</a:t>
            </a:r>
            <a:r>
              <a:rPr lang="en-US" altLang="zh-TW" dirty="0"/>
              <a:t> header file.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6135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Suspending and Resuming a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void </a:t>
            </a:r>
            <a:r>
              <a:rPr lang="en-US" altLang="zh-TW" dirty="0" err="1"/>
              <a:t>vTaskSuspend</a:t>
            </a:r>
            <a:r>
              <a:rPr lang="en-US" altLang="zh-TW" dirty="0"/>
              <a:t>(</a:t>
            </a:r>
            <a:r>
              <a:rPr lang="en-US" altLang="zh-TW" dirty="0" err="1"/>
              <a:t>TaskHandle_t</a:t>
            </a:r>
            <a:r>
              <a:rPr lang="en-US" altLang="zh-TW" dirty="0"/>
              <a:t> </a:t>
            </a:r>
            <a:r>
              <a:rPr lang="en-US" altLang="zh-TW" dirty="0" err="1"/>
              <a:t>xTaskToSuspend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Suspend any task</a:t>
            </a:r>
          </a:p>
          <a:p>
            <a:pPr lvl="1"/>
            <a:r>
              <a:rPr lang="en-US" altLang="zh-TW" dirty="0"/>
              <a:t>Task will never get any CPU processing time, no matter what its priority</a:t>
            </a:r>
          </a:p>
          <a:p>
            <a:pPr lvl="1"/>
            <a:r>
              <a:rPr lang="en-US" altLang="zh-TW" dirty="0"/>
              <a:t>Calls to </a:t>
            </a:r>
            <a:r>
              <a:rPr lang="en-US" altLang="zh-TW" dirty="0" err="1"/>
              <a:t>vTaskSuspend</a:t>
            </a:r>
            <a:r>
              <a:rPr lang="en-US" altLang="zh-TW" dirty="0"/>
              <a:t>() are not accumulative, i.e. calling </a:t>
            </a:r>
            <a:r>
              <a:rPr lang="en-US" altLang="zh-TW" dirty="0" err="1"/>
              <a:t>vTaskSuspend</a:t>
            </a:r>
            <a:r>
              <a:rPr lang="en-US" altLang="zh-TW" dirty="0"/>
              <a:t> () twice on the same task still only requires one call to </a:t>
            </a:r>
            <a:r>
              <a:rPr lang="en-US" altLang="zh-TW" dirty="0" err="1"/>
              <a:t>vTaskResume</a:t>
            </a:r>
            <a:r>
              <a:rPr lang="en-US" altLang="zh-TW" dirty="0"/>
              <a:t> () to ready the suspended task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vTaskResume</a:t>
            </a:r>
            <a:r>
              <a:rPr lang="en-US" altLang="zh-TW" dirty="0"/>
              <a:t>(</a:t>
            </a:r>
            <a:r>
              <a:rPr lang="en-US" altLang="zh-TW" dirty="0" err="1"/>
              <a:t>TaskHandle_t</a:t>
            </a:r>
            <a:r>
              <a:rPr lang="en-US" altLang="zh-TW" dirty="0"/>
              <a:t> </a:t>
            </a:r>
            <a:r>
              <a:rPr lang="en-US" altLang="zh-TW" dirty="0" err="1"/>
              <a:t>xTaskToResume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Resumes a suspended task</a:t>
            </a:r>
          </a:p>
          <a:p>
            <a:pPr lvl="1"/>
            <a:r>
              <a:rPr lang="en-US" altLang="zh-TW" dirty="0"/>
              <a:t>A task that has been suspended by one or more calls to </a:t>
            </a:r>
            <a:r>
              <a:rPr lang="en-US" altLang="zh-TW" dirty="0" err="1"/>
              <a:t>vTaskSuspend</a:t>
            </a:r>
            <a:r>
              <a:rPr lang="en-US" altLang="zh-TW" dirty="0"/>
              <a:t> () will be made available for running again by a single call to </a:t>
            </a:r>
            <a:r>
              <a:rPr lang="en-US" altLang="zh-TW" dirty="0" err="1"/>
              <a:t>vTaskResume</a:t>
            </a:r>
            <a:r>
              <a:rPr lang="en-US" altLang="zh-TW" dirty="0"/>
              <a:t> ()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996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Suspending a Task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12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v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TaskMaster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(void) { 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TaskHandle_t xHandle;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Create a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slave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task, storing the handle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xTaskCreate(vTask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Slave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"NAME", STACK_SIZE, NULL,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	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tskIDLE_PRIORITY, &amp;xHandle);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...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Use the handle to suspend the created task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vTaskSuspend(xHandle);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...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reated task will not run during this period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...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Resume the suspended task ourselves.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vTaskResume(xHandle);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chemeClr val="tx2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473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B4D36-BA8A-4E64-9189-9E78500F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taskYield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0C121-96B1-4141-AE44-0274EDEE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taskYIELD</a:t>
            </a:r>
            <a:r>
              <a:rPr lang="en-US" altLang="zh-TW" dirty="0"/>
              <a:t>() is used to request a context switch to another task. However, if there are no other tasks at a higher or equal priority to the task that calls </a:t>
            </a:r>
            <a:r>
              <a:rPr lang="en-US" altLang="zh-TW" dirty="0" err="1"/>
              <a:t>taskYIELD</a:t>
            </a:r>
            <a:r>
              <a:rPr lang="en-US" altLang="zh-TW" dirty="0"/>
              <a:t>(), then the RTOS scheduler will simply select the task that called </a:t>
            </a:r>
            <a:r>
              <a:rPr lang="en-US" altLang="zh-TW" dirty="0" err="1"/>
              <a:t>taskYIELD</a:t>
            </a:r>
            <a:r>
              <a:rPr lang="en-US" altLang="zh-TW" dirty="0"/>
              <a:t>() to run again.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FD1F1F-F25D-4005-B58F-BB7C82BBC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8937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Idle Task Hook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Recall:</a:t>
            </a:r>
          </a:p>
          <a:p>
            <a:pPr lvl="1"/>
            <a:r>
              <a:rPr lang="en-US" altLang="zh-TW" dirty="0"/>
              <a:t>An Idle task is created when </a:t>
            </a:r>
            <a:r>
              <a:rPr lang="en-US" altLang="zh-TW" dirty="0" err="1"/>
              <a:t>vTaskStartScheduler</a:t>
            </a:r>
            <a:r>
              <a:rPr lang="en-US" altLang="zh-TW" dirty="0"/>
              <a:t>() is called so that there is always at least a task to run</a:t>
            </a:r>
          </a:p>
          <a:p>
            <a:r>
              <a:rPr lang="en-US" altLang="zh-TW" dirty="0"/>
              <a:t>Can add special functionality into the idle task through </a:t>
            </a:r>
            <a:r>
              <a:rPr lang="en-US" altLang="zh-TW" i="1" dirty="0"/>
              <a:t>an idle hook </a:t>
            </a:r>
            <a:r>
              <a:rPr lang="en-US" altLang="zh-TW" dirty="0"/>
              <a:t>(or call-back) function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vApplicationIdleHook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(void){...}</a:t>
            </a:r>
          </a:p>
          <a:p>
            <a:pPr lvl="1"/>
            <a:r>
              <a:rPr lang="en-US" altLang="zh-TW" dirty="0"/>
              <a:t>A function that is automatically called by the idle task once per iteration of the idle task loop</a:t>
            </a:r>
          </a:p>
          <a:p>
            <a:r>
              <a:rPr lang="en-US" altLang="zh-TW" dirty="0"/>
              <a:t>Common uses for the Idle task hook include:</a:t>
            </a:r>
          </a:p>
          <a:p>
            <a:pPr lvl="1"/>
            <a:r>
              <a:rPr lang="en-US" altLang="zh-TW" dirty="0"/>
              <a:t>Executing low priority, background or continuous task</a:t>
            </a:r>
          </a:p>
          <a:p>
            <a:pPr lvl="1"/>
            <a:r>
              <a:rPr lang="en-US" altLang="zh-TW" dirty="0"/>
              <a:t>Measuring the amount of spare processing capacity </a:t>
            </a:r>
          </a:p>
          <a:p>
            <a:pPr lvl="1"/>
            <a:r>
              <a:rPr lang="en-US" altLang="zh-TW" dirty="0"/>
              <a:t>Placing the processor into a low power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303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the Priority of a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755062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/>
              <a:t>void </a:t>
            </a:r>
            <a:r>
              <a:rPr lang="en-US" altLang="zh-TW" dirty="0" err="1"/>
              <a:t>vTaskPrioritySet</a:t>
            </a:r>
            <a:r>
              <a:rPr lang="en-US" altLang="zh-TW" dirty="0"/>
              <a:t>(</a:t>
            </a:r>
            <a:r>
              <a:rPr lang="en-US" altLang="zh-TW" dirty="0" err="1"/>
              <a:t>TaskHandle_t</a:t>
            </a:r>
            <a:r>
              <a:rPr lang="en-US" altLang="zh-TW" dirty="0"/>
              <a:t> </a:t>
            </a:r>
            <a:r>
              <a:rPr lang="en-US" altLang="zh-TW" dirty="0" err="1"/>
              <a:t>pxTask</a:t>
            </a:r>
            <a:r>
              <a:rPr lang="en-US" altLang="zh-TW" dirty="0"/>
              <a:t>, </a:t>
            </a:r>
            <a:r>
              <a:rPr lang="en-US" altLang="zh-TW" dirty="0" err="1"/>
              <a:t>UBaseType_t</a:t>
            </a:r>
            <a:r>
              <a:rPr lang="en-US" altLang="zh-TW" dirty="0"/>
              <a:t> </a:t>
            </a:r>
            <a:r>
              <a:rPr lang="en-US" altLang="zh-TW" dirty="0" err="1"/>
              <a:t>uxNewPriority</a:t>
            </a:r>
            <a:r>
              <a:rPr lang="en-US" altLang="zh-TW" dirty="0"/>
              <a:t>);</a:t>
            </a:r>
            <a:r>
              <a:rPr lang="en-US" altLang="zh-TW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Set the priority of any task</a:t>
            </a:r>
          </a:p>
          <a:p>
            <a:pPr lvl="1">
              <a:spcBef>
                <a:spcPts val="0"/>
              </a:spcBef>
            </a:pPr>
            <a:r>
              <a:rPr lang="en-US" altLang="zh-TW" dirty="0" err="1"/>
              <a:t>pxTask</a:t>
            </a:r>
            <a:r>
              <a:rPr lang="en-US" altLang="zh-TW" dirty="0"/>
              <a:t>: handle of the task whose priority is being modified (NULL for itself)</a:t>
            </a:r>
          </a:p>
          <a:p>
            <a:pPr lvl="1">
              <a:spcBef>
                <a:spcPts val="0"/>
              </a:spcBef>
            </a:pPr>
            <a:r>
              <a:rPr lang="en-US" altLang="zh-TW" dirty="0" err="1"/>
              <a:t>uxNewPriority</a:t>
            </a:r>
            <a:r>
              <a:rPr lang="en-US" altLang="zh-TW" dirty="0"/>
              <a:t>: the priority to which the task is to be set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Capped to the maximum available priority (</a:t>
            </a:r>
            <a:r>
              <a:rPr lang="en-US" altLang="zh-TW" dirty="0" err="1"/>
              <a:t>configMAX_PRIORITIES</a:t>
            </a:r>
            <a:r>
              <a:rPr lang="en-US" altLang="zh-TW" dirty="0"/>
              <a:t> – 1), where </a:t>
            </a:r>
            <a:r>
              <a:rPr lang="en-US" altLang="zh-TW" dirty="0" err="1"/>
              <a:t>configMAX_PRIORITIES</a:t>
            </a:r>
            <a:r>
              <a:rPr lang="en-US" altLang="zh-TW" dirty="0"/>
              <a:t> is a compile time option set in the </a:t>
            </a:r>
            <a:r>
              <a:rPr lang="en-US" altLang="zh-TW" dirty="0" err="1"/>
              <a:t>FreeRTOSConfig.h</a:t>
            </a:r>
            <a:r>
              <a:rPr lang="en-US" altLang="zh-TW" dirty="0"/>
              <a:t> header file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A context switch will occur before the function returns if the priority being set is higher than the currently executing task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unsigned </a:t>
            </a:r>
            <a:r>
              <a:rPr lang="en-US" altLang="zh-TW" dirty="0" err="1"/>
              <a:t>portBASE_TYPE</a:t>
            </a:r>
            <a:r>
              <a:rPr lang="en-US" altLang="zh-TW" dirty="0"/>
              <a:t> </a:t>
            </a:r>
            <a:r>
              <a:rPr lang="en-US" altLang="zh-TW" dirty="0" err="1"/>
              <a:t>uxTaskPriorityGet</a:t>
            </a:r>
            <a:r>
              <a:rPr lang="en-US" altLang="zh-TW" dirty="0"/>
              <a:t>(</a:t>
            </a:r>
            <a:r>
              <a:rPr lang="en-US" altLang="zh-TW" dirty="0" err="1"/>
              <a:t>xTaskHandle</a:t>
            </a:r>
            <a:r>
              <a:rPr lang="en-US" altLang="zh-TW" dirty="0"/>
              <a:t> </a:t>
            </a:r>
            <a:r>
              <a:rPr lang="en-US" altLang="zh-TW" dirty="0" err="1"/>
              <a:t>pxTask</a:t>
            </a:r>
            <a:r>
              <a:rPr lang="en-US" altLang="zh-TW" dirty="0"/>
              <a:t>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678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Changing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16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vTask1(void *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unsigned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portBASE_TYPE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uxTaskPriorityGet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(NULL);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my priority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for( ;; 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“Task1 raises Task2’s priority");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vTaskPrioritySet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(xTask2Handle, 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+ 1));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/* For Task1 to reach this point Task2 must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set its priority back down to below Task1. */ 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vTask2(void *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unsigned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portBASE_TYPE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uxTaskPriorityGet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(NULL);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for( ;; 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vPrintString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(“Task2 lower its priority\r\n");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vTaskPrioritySet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(NULL, 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- 2));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95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Changing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17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xTaskHandle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xTask2Handle;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main(void) {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change to setup() on Arduino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Create Task1 at priority 2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(vTask1, "Task 1", 1000, NULL, 2, NULL);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Create Task2 at priority 1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(vTask2, "Task 2", 1000, NULL, 1,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&amp;xTask2Handle);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// Start the scheduler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vTaskStartScheduler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/* If all is well, then main() will never reach here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as the scheduler will now be running the tasks.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If main() does reach here, then it is likely that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there was insufficient heap memory available for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the idle task to be created.*/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for( ;; 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90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runs Fixed Priority Preemptive Scheduling</a:t>
            </a:r>
          </a:p>
          <a:p>
            <a:pPr lvl="1"/>
            <a:r>
              <a:rPr lang="en-US" altLang="zh-TW" dirty="0"/>
              <a:t>Each task is assigned a priority</a:t>
            </a:r>
          </a:p>
          <a:p>
            <a:pPr lvl="1"/>
            <a:r>
              <a:rPr lang="en-US" altLang="zh-TW" dirty="0"/>
              <a:t>Each task can exist in one of several states</a:t>
            </a:r>
          </a:p>
          <a:p>
            <a:pPr lvl="1"/>
            <a:r>
              <a:rPr lang="en-US" altLang="zh-TW" dirty="0"/>
              <a:t>Only one task can exist in Running state at any one time</a:t>
            </a:r>
          </a:p>
          <a:p>
            <a:pPr lvl="1"/>
            <a:r>
              <a:rPr lang="en-US" altLang="zh-TW" dirty="0"/>
              <a:t>The scheduler will always select the highest priority Ready state task to enter the Running state, thus preempting the task that was running before the tick</a:t>
            </a:r>
          </a:p>
          <a:p>
            <a:pPr lvl="1"/>
            <a:r>
              <a:rPr lang="en-US" altLang="zh-TW" dirty="0"/>
              <a:t>Scheduling is made at each tick interrupt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864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Task scheduler of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Priority and ticks</a:t>
            </a:r>
          </a:p>
          <a:p>
            <a:pPr lvl="1"/>
            <a:r>
              <a:rPr lang="en-US" altLang="zh-TW" dirty="0"/>
              <a:t>Delaying a task</a:t>
            </a:r>
          </a:p>
          <a:p>
            <a:pPr lvl="1"/>
            <a:r>
              <a:rPr lang="en-US" altLang="zh-TW" dirty="0"/>
              <a:t>Suspending and resuming a task</a:t>
            </a:r>
          </a:p>
          <a:p>
            <a:pPr lvl="1"/>
            <a:r>
              <a:rPr lang="en-US" altLang="zh-TW" dirty="0"/>
              <a:t>Idle task hook</a:t>
            </a:r>
          </a:p>
          <a:p>
            <a:pPr lvl="1"/>
            <a:r>
              <a:rPr lang="en-US" altLang="zh-TW" dirty="0"/>
              <a:t>Changing priority</a:t>
            </a:r>
          </a:p>
          <a:p>
            <a:r>
              <a:rPr lang="en-US" altLang="zh-TW" dirty="0"/>
              <a:t>Representative RT scheduling algorithms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514350" indent="-457200"/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B92EA2C-849A-49EC-B0CD-5F88A3D4CA3F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85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100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Task scheduler of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Priority and ticks</a:t>
            </a:r>
          </a:p>
          <a:p>
            <a:pPr lvl="1"/>
            <a:r>
              <a:rPr lang="en-US" altLang="zh-TW" dirty="0"/>
              <a:t>Delaying a task</a:t>
            </a:r>
          </a:p>
          <a:p>
            <a:pPr lvl="1"/>
            <a:r>
              <a:rPr lang="en-US" altLang="zh-TW" dirty="0"/>
              <a:t>Suspending and resuming a task</a:t>
            </a:r>
          </a:p>
          <a:p>
            <a:pPr lvl="1"/>
            <a:r>
              <a:rPr lang="en-US" altLang="zh-TW" dirty="0"/>
              <a:t>Idle task hook</a:t>
            </a:r>
          </a:p>
          <a:p>
            <a:pPr lvl="1"/>
            <a:r>
              <a:rPr lang="en-US" altLang="zh-TW" dirty="0"/>
              <a:t>Changing priority</a:t>
            </a:r>
          </a:p>
          <a:p>
            <a:r>
              <a:rPr lang="en-US" altLang="zh-TW" dirty="0"/>
              <a:t>Representative RT scheduling algorithms</a:t>
            </a:r>
          </a:p>
          <a:p>
            <a:pPr lvl="1"/>
            <a:r>
              <a:rPr lang="en-US" altLang="zh-TW" dirty="0"/>
              <a:t>Rate monotonic, earliest deadline first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514350" indent="-457200"/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B92EA2C-849A-49EC-B0CD-5F88A3D4CA3F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00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00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100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scheduling algorithm is a scheme that selects what task to run next</a:t>
            </a:r>
          </a:p>
          <a:p>
            <a:pPr lvl="1"/>
            <a:r>
              <a:rPr lang="en-US" altLang="zh-TW" dirty="0"/>
              <a:t>Must be able to meet deadlines in all cases</a:t>
            </a:r>
            <a:endParaRPr lang="en-US" dirty="0"/>
          </a:p>
          <a:p>
            <a:pPr lvl="1"/>
            <a:r>
              <a:rPr lang="en-US" dirty="0"/>
              <a:t>Can be </a:t>
            </a:r>
            <a:r>
              <a:rPr lang="en-US" dirty="0">
                <a:solidFill>
                  <a:srgbClr val="FF0000"/>
                </a:solidFill>
              </a:rPr>
              <a:t>preemptive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non-preemptive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priorities</a:t>
            </a:r>
          </a:p>
          <a:p>
            <a:r>
              <a:rPr lang="en-US" dirty="0"/>
              <a:t>Two representative RT scheduling algorithms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Rate monotonic </a:t>
            </a:r>
            <a:r>
              <a:rPr lang="en-US" altLang="zh-TW" dirty="0"/>
              <a:t>(RM): static priority, simple to implement, nice properties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Earliest deadline first </a:t>
            </a:r>
            <a:r>
              <a:rPr lang="en-US" altLang="zh-TW" dirty="0"/>
              <a:t>(EDF): dynamic priority, harder to implement, very nice properties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4512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Rate Monotonic Scheduling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RMS</a:t>
            </a:r>
            <a:r>
              <a:rPr lang="en-US" altLang="zh-TW" dirty="0"/>
              <a:t> [Liu and </a:t>
            </a:r>
            <a:r>
              <a:rPr lang="en-US" altLang="zh-TW" dirty="0" err="1"/>
              <a:t>Layland</a:t>
            </a:r>
            <a:r>
              <a:rPr lang="en-US" altLang="zh-TW" dirty="0"/>
              <a:t>, 73]: widely-used, analyzable scheduling policy</a:t>
            </a:r>
          </a:p>
          <a:p>
            <a:r>
              <a:rPr lang="en-US" altLang="zh-TW" dirty="0"/>
              <a:t>Assumptions:</a:t>
            </a:r>
          </a:p>
          <a:p>
            <a:pPr lvl="1"/>
            <a:r>
              <a:rPr lang="en-US" altLang="zh-TW" dirty="0"/>
              <a:t>All tasks run periodically on single CPU</a:t>
            </a:r>
          </a:p>
          <a:p>
            <a:pPr lvl="1"/>
            <a:r>
              <a:rPr lang="en-US" altLang="zh-TW" dirty="0"/>
              <a:t>Zero context switch time</a:t>
            </a:r>
          </a:p>
          <a:p>
            <a:pPr lvl="1"/>
            <a:r>
              <a:rPr lang="en-US" altLang="zh-TW" dirty="0"/>
              <a:t>No data dependencies between tasks</a:t>
            </a:r>
          </a:p>
          <a:p>
            <a:pPr lvl="1"/>
            <a:r>
              <a:rPr lang="en-US" altLang="zh-TW" dirty="0"/>
              <a:t>Task execution time is constant</a:t>
            </a:r>
          </a:p>
          <a:p>
            <a:pPr lvl="1"/>
            <a:r>
              <a:rPr lang="en-US" altLang="zh-TW" dirty="0"/>
              <a:t>Deadline is at end of respective period</a:t>
            </a:r>
          </a:p>
          <a:p>
            <a:pPr lvl="1"/>
            <a:r>
              <a:rPr lang="en-US" altLang="zh-TW" dirty="0"/>
              <a:t>Highest-priority ready task runs</a:t>
            </a:r>
          </a:p>
          <a:p>
            <a:pPr lvl="1"/>
            <a:r>
              <a:rPr lang="en-US" altLang="zh-TW" dirty="0"/>
              <a:t>Tasks can be preempted</a:t>
            </a: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21</a:t>
            </a:fld>
            <a:endParaRPr lang="zh-TW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87EF2B-36BE-477C-BFAA-E7BE4B19ED72}"/>
              </a:ext>
            </a:extLst>
          </p:cNvPr>
          <p:cNvSpPr txBox="1"/>
          <p:nvPr/>
        </p:nvSpPr>
        <p:spPr>
          <a:xfrm>
            <a:off x="611560" y="557007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ko-KR" sz="1400" dirty="0">
                <a:solidFill>
                  <a:srgbClr val="4D4D4D"/>
                </a:solidFill>
                <a:latin typeface="+mn-lt"/>
                <a:ea typeface="굴림" pitchFamily="50" charset="-127"/>
              </a:rPr>
              <a:t>Liu &amp; </a:t>
            </a:r>
            <a:r>
              <a:rPr lang="en-US" altLang="ko-KR" sz="1400" dirty="0" err="1">
                <a:solidFill>
                  <a:srgbClr val="4D4D4D"/>
                </a:solidFill>
                <a:latin typeface="+mn-lt"/>
                <a:ea typeface="굴림" pitchFamily="50" charset="-127"/>
              </a:rPr>
              <a:t>Layland</a:t>
            </a:r>
            <a:r>
              <a:rPr lang="en-US" altLang="ko-KR" sz="1400" dirty="0">
                <a:solidFill>
                  <a:srgbClr val="4D4D4D"/>
                </a:solidFill>
                <a:latin typeface="+mn-lt"/>
                <a:ea typeface="굴림" pitchFamily="50" charset="-127"/>
              </a:rPr>
              <a:t>, “Scheduling algorithms for multi-programming in a hard-real-time environment”,  </a:t>
            </a:r>
            <a:r>
              <a:rPr lang="en-US" altLang="ko-KR" sz="1400" i="1" dirty="0">
                <a:solidFill>
                  <a:srgbClr val="4D4D4D"/>
                </a:solidFill>
                <a:latin typeface="+mn-lt"/>
                <a:ea typeface="굴림" pitchFamily="50" charset="-127"/>
              </a:rPr>
              <a:t>Journal of ACM</a:t>
            </a:r>
            <a:r>
              <a:rPr lang="en-US" altLang="ko-KR" sz="1400" dirty="0">
                <a:solidFill>
                  <a:srgbClr val="4D4D4D"/>
                </a:solidFill>
                <a:latin typeface="+mn-lt"/>
                <a:ea typeface="굴림" pitchFamily="50" charset="-127"/>
              </a:rPr>
              <a:t>, 1973.</a:t>
            </a:r>
            <a:endParaRPr lang="zh-TW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108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Rate Monotonic Scheduling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Optimal (fixed) priority assignment: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Shortest-period task gets highest priority</a:t>
            </a:r>
            <a:r>
              <a:rPr lang="en-US" altLang="zh-TW" dirty="0"/>
              <a:t>, i.e., priority inversely proportional to period; break ties arbitrarily</a:t>
            </a:r>
          </a:p>
          <a:p>
            <a:r>
              <a:rPr lang="en-US" altLang="zh-TW" dirty="0"/>
              <a:t>No fixed-priority scheme does better</a:t>
            </a:r>
          </a:p>
          <a:p>
            <a:pPr lvl="1"/>
            <a:r>
              <a:rPr lang="en-US" altLang="zh-TW" dirty="0"/>
              <a:t>In terms of CPU utilization while ensuring all tasks meet their deadlines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22</a:t>
            </a:fld>
            <a:endParaRPr lang="zh-TW" altLang="zh-TW"/>
          </a:p>
        </p:txBody>
      </p:sp>
      <p:sp>
        <p:nvSpPr>
          <p:cNvPr id="5" name="Rectangle 113">
            <a:extLst>
              <a:ext uri="{FF2B5EF4-FFF2-40B4-BE49-F238E27FC236}">
                <a16:creationId xmlns:a16="http://schemas.microsoft.com/office/drawing/2014/main" id="{436C82A2-3BD8-4144-9DF9-6F69850F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240" y="5141306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>
              <a:latin typeface="+mn-lt"/>
            </a:endParaRPr>
          </a:p>
        </p:txBody>
      </p:sp>
      <p:sp>
        <p:nvSpPr>
          <p:cNvPr id="6" name="Rectangle 107">
            <a:extLst>
              <a:ext uri="{FF2B5EF4-FFF2-40B4-BE49-F238E27FC236}">
                <a16:creationId xmlns:a16="http://schemas.microsoft.com/office/drawing/2014/main" id="{602BA887-1530-412B-8222-61775CFC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240" y="4379306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>
              <a:latin typeface="+mn-lt"/>
            </a:endParaRP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3050AFBA-BFFB-462D-8B9E-9E4BB9A4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240" y="4379306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>
              <a:latin typeface="+mn-lt"/>
            </a:endParaRPr>
          </a:p>
        </p:txBody>
      </p:sp>
      <p:sp>
        <p:nvSpPr>
          <p:cNvPr id="8" name="Rectangle 106">
            <a:extLst>
              <a:ext uri="{FF2B5EF4-FFF2-40B4-BE49-F238E27FC236}">
                <a16:creationId xmlns:a16="http://schemas.microsoft.com/office/drawing/2014/main" id="{1AD1CF37-3B02-40B9-957C-94CC7102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240" y="3617306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>
              <a:latin typeface="+mn-lt"/>
            </a:endParaRPr>
          </a:p>
        </p:txBody>
      </p:sp>
      <p:sp>
        <p:nvSpPr>
          <p:cNvPr id="9" name="Rectangle 103">
            <a:extLst>
              <a:ext uri="{FF2B5EF4-FFF2-40B4-BE49-F238E27FC236}">
                <a16:creationId xmlns:a16="http://schemas.microsoft.com/office/drawing/2014/main" id="{6EEA55AC-45D0-470F-9E67-2B0184C8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240" y="3617306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>
              <a:latin typeface="+mn-lt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F4DD372-46F9-4A4B-B770-5CDD0EE9C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240" y="3922106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033D8E7E-B23B-47D2-A230-9CCF0E135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240" y="361730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49D878F-DE43-4BB4-8609-E8B069995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BD27B1C0-2944-43BD-B277-2A210A7CF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4BE1065-6853-4A46-AD67-F20D87CB5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588847D-EB7E-4CA4-9BE8-1F1DD8E09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8B433E9E-0AE4-4099-8E6C-CF5EE1FA4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91AE309-F95F-4801-9C87-9BBEB546E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752254F3-55CE-428B-8D3B-46A2441F0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EF3E667F-DAB4-401E-86F6-BA0283624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DBAD1050-1A98-48E8-9749-825886535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95FF2911-6B68-4F43-B0A9-4054F3F1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E07A6BE1-06D8-45DD-AA4F-7593EA21E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03AA1DDA-16A6-4B6D-A7E1-61D3A2894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8C502E51-417C-4972-BEB5-D990AA58D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DB2CE7BF-B204-4D7C-9E4F-9A1566B11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E5E844B3-F166-41CA-A61E-A8C96EE5C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DDDEE39F-F793-48D8-9B20-6011A4215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A194629-E97C-4CB9-9BB1-D89A9B734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CB983A90-EB33-4339-B1E1-CC3F6C442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EEA6EAB1-B79B-4368-94EC-8A22B2073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9969E304-8C96-449E-9881-FEE71B094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240" y="3845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A0C8525-59EE-4C0F-93BF-9E4C51CC4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240" y="4684106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69C239E1-3DB8-41C1-BDD9-95820C05BB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240" y="437930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4D05B3BE-4C84-4666-A9BF-3A8838C8E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FD490715-7F3E-42BF-85F5-59AFB0654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CC110BEB-2F3F-40A8-B071-89B63AC9C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6376F6FE-854D-419E-B999-7BE9BD77D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E325ED87-617C-4455-A285-16A8123B4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6C37E0A1-483C-41F9-989E-AA004B795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2F9D3C1A-07C9-4045-BBDF-30A2545DA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802AF00D-510E-48F5-B5FD-DF800C13A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C74E1C52-8DBE-4D4B-A8F2-84FC7286C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72465DA5-0426-403D-867E-8E8E727ED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014140FC-2372-45C8-BFA9-A10C17264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39728FEA-64BB-4479-ABCB-2600DC654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E05B4CEE-BD01-4F95-9320-8236245DF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28B410CF-1669-4DF1-85F3-F45605D51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1AEAB6A6-E747-4814-BFBE-1E6E8E4E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E82FA5D3-E2A3-462E-A076-A56E8E529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3AE1D66D-CCCB-4E65-AEAB-BEF5CA774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5CB60F9B-6864-40D0-BC2D-C88C126D9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5294802C-97AA-4921-BD3B-4390D2533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9EE65082-FD12-4038-AFB6-F9B99B71B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240" y="460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F7195171-BFA2-474D-B654-550A13AE5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240" y="5446106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540E62BB-9200-457B-9F6C-EB714C6C58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240" y="514130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7FBD1989-D10D-49A2-98AA-DF25F8C7C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391D82F7-56E0-43A0-BCB1-558E69DAC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6A61AA02-8FA0-430A-AAD3-BD2DCFD32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A56DC799-D895-4960-8C47-E8DCFEE02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19F42433-000E-432C-A38B-600280A10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1" name="Line 59">
            <a:extLst>
              <a:ext uri="{FF2B5EF4-FFF2-40B4-BE49-F238E27FC236}">
                <a16:creationId xmlns:a16="http://schemas.microsoft.com/office/drawing/2014/main" id="{FAFE85F4-5E3E-4232-AF4F-591BF15D8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DEEEE613-CB70-4BE2-98F1-608550F0A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3" name="Line 61">
            <a:extLst>
              <a:ext uri="{FF2B5EF4-FFF2-40B4-BE49-F238E27FC236}">
                <a16:creationId xmlns:a16="http://schemas.microsoft.com/office/drawing/2014/main" id="{731A1DD4-31A8-4A96-B938-EA65A163D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4" name="Line 62">
            <a:extLst>
              <a:ext uri="{FF2B5EF4-FFF2-40B4-BE49-F238E27FC236}">
                <a16:creationId xmlns:a16="http://schemas.microsoft.com/office/drawing/2014/main" id="{C151AA09-7F6D-47A1-BA4A-32947D607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5" name="Line 63">
            <a:extLst>
              <a:ext uri="{FF2B5EF4-FFF2-40B4-BE49-F238E27FC236}">
                <a16:creationId xmlns:a16="http://schemas.microsoft.com/office/drawing/2014/main" id="{7E3BA96D-0306-47BF-B690-3945D3433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6" name="Line 64">
            <a:extLst>
              <a:ext uri="{FF2B5EF4-FFF2-40B4-BE49-F238E27FC236}">
                <a16:creationId xmlns:a16="http://schemas.microsoft.com/office/drawing/2014/main" id="{DDD21D66-9601-4D38-A28E-7A9AC0BAA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7" name="Line 65">
            <a:extLst>
              <a:ext uri="{FF2B5EF4-FFF2-40B4-BE49-F238E27FC236}">
                <a16:creationId xmlns:a16="http://schemas.microsoft.com/office/drawing/2014/main" id="{C220DBA6-B367-4B2C-B9A1-B16B037F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8" name="Line 66">
            <a:extLst>
              <a:ext uri="{FF2B5EF4-FFF2-40B4-BE49-F238E27FC236}">
                <a16:creationId xmlns:a16="http://schemas.microsoft.com/office/drawing/2014/main" id="{2F183DF9-73AD-4825-9113-CD87B7ECC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69" name="Line 67">
            <a:extLst>
              <a:ext uri="{FF2B5EF4-FFF2-40B4-BE49-F238E27FC236}">
                <a16:creationId xmlns:a16="http://schemas.microsoft.com/office/drawing/2014/main" id="{82542A4D-2A7E-4CB7-A246-7F2AA2C14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70" name="Line 68">
            <a:extLst>
              <a:ext uri="{FF2B5EF4-FFF2-40B4-BE49-F238E27FC236}">
                <a16:creationId xmlns:a16="http://schemas.microsoft.com/office/drawing/2014/main" id="{3E88F0E1-E9AD-47EA-A4BD-0CA787557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71" name="Line 69">
            <a:extLst>
              <a:ext uri="{FF2B5EF4-FFF2-40B4-BE49-F238E27FC236}">
                <a16:creationId xmlns:a16="http://schemas.microsoft.com/office/drawing/2014/main" id="{22CE5B09-61C8-4D9A-A5CE-90E1AF652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72" name="Line 70">
            <a:extLst>
              <a:ext uri="{FF2B5EF4-FFF2-40B4-BE49-F238E27FC236}">
                <a16:creationId xmlns:a16="http://schemas.microsoft.com/office/drawing/2014/main" id="{582663B8-04D6-47B7-8D92-FFCE2949E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73" name="Line 71">
            <a:extLst>
              <a:ext uri="{FF2B5EF4-FFF2-40B4-BE49-F238E27FC236}">
                <a16:creationId xmlns:a16="http://schemas.microsoft.com/office/drawing/2014/main" id="{12990669-AD85-4A5B-99AD-B9DBB665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74" name="Line 72">
            <a:extLst>
              <a:ext uri="{FF2B5EF4-FFF2-40B4-BE49-F238E27FC236}">
                <a16:creationId xmlns:a16="http://schemas.microsoft.com/office/drawing/2014/main" id="{830591C8-6A67-464E-AB10-074BFFC0E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75" name="Line 73">
            <a:extLst>
              <a:ext uri="{FF2B5EF4-FFF2-40B4-BE49-F238E27FC236}">
                <a16:creationId xmlns:a16="http://schemas.microsoft.com/office/drawing/2014/main" id="{E6DE6BEF-6828-4F71-8C08-3EABC4927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240" y="5369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76" name="Text Box 74">
            <a:extLst>
              <a:ext uri="{FF2B5EF4-FFF2-40B4-BE49-F238E27FC236}">
                <a16:creationId xmlns:a16="http://schemas.microsoft.com/office/drawing/2014/main" id="{FB40BB6E-7328-4045-8A71-E360C3E6D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840" y="5498494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u="none" dirty="0">
                <a:latin typeface="+mn-lt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77" name="Text Box 79">
            <a:extLst>
              <a:ext uri="{FF2B5EF4-FFF2-40B4-BE49-F238E27FC236}">
                <a16:creationId xmlns:a16="http://schemas.microsoft.com/office/drawing/2014/main" id="{313F60A4-4940-43EF-B3ED-0D728BFE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840" y="5503256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u="none">
                <a:latin typeface="+mn-lt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5444710C-BED5-49E5-A16A-0B58AC7E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640" y="5503256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u="none">
                <a:latin typeface="+mn-lt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79" name="Text Box 81">
            <a:extLst>
              <a:ext uri="{FF2B5EF4-FFF2-40B4-BE49-F238E27FC236}">
                <a16:creationId xmlns:a16="http://schemas.microsoft.com/office/drawing/2014/main" id="{AC780B4B-2A76-4CB3-B1AD-B019EC3C8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640" y="5517544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u="none">
                <a:latin typeface="+mn-lt"/>
                <a:ea typeface="新細明體" panose="02020500000000000000" pitchFamily="18" charset="-120"/>
              </a:rPr>
              <a:t>15</a:t>
            </a:r>
          </a:p>
        </p:txBody>
      </p:sp>
      <p:graphicFrame>
        <p:nvGraphicFramePr>
          <p:cNvPr id="80" name="Object 86">
            <a:extLst>
              <a:ext uri="{FF2B5EF4-FFF2-40B4-BE49-F238E27FC236}">
                <a16:creationId xmlns:a16="http://schemas.microsoft.com/office/drawing/2014/main" id="{F67AD612-BABC-4A57-990D-331A95AF7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85826"/>
              </p:ext>
            </p:extLst>
          </p:nvPr>
        </p:nvGraphicFramePr>
        <p:xfrm>
          <a:off x="490165" y="3599844"/>
          <a:ext cx="9667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83920" imgH="215640" progId="Equation.3">
                  <p:embed/>
                </p:oleObj>
              </mc:Choice>
              <mc:Fallback>
                <p:oleObj name="Equation" r:id="rId3" imgW="583920" imgH="215640" progId="Equation.3">
                  <p:embed/>
                  <p:pic>
                    <p:nvPicPr>
                      <p:cNvPr id="16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65" y="3599844"/>
                        <a:ext cx="9667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7">
            <a:extLst>
              <a:ext uri="{FF2B5EF4-FFF2-40B4-BE49-F238E27FC236}">
                <a16:creationId xmlns:a16="http://schemas.microsoft.com/office/drawing/2014/main" id="{41117FB9-29F4-4490-A589-5021C0F5E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68519"/>
              </p:ext>
            </p:extLst>
          </p:nvPr>
        </p:nvGraphicFramePr>
        <p:xfrm>
          <a:off x="474290" y="4390419"/>
          <a:ext cx="10302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166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90" y="4390419"/>
                        <a:ext cx="10302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8">
            <a:extLst>
              <a:ext uri="{FF2B5EF4-FFF2-40B4-BE49-F238E27FC236}">
                <a16:creationId xmlns:a16="http://schemas.microsoft.com/office/drawing/2014/main" id="{7AB2D453-E93D-4C03-8D7F-9D079C671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44878"/>
              </p:ext>
            </p:extLst>
          </p:nvPr>
        </p:nvGraphicFramePr>
        <p:xfrm>
          <a:off x="502865" y="5093681"/>
          <a:ext cx="10302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622080" imgH="228600" progId="Equation.3">
                  <p:embed/>
                </p:oleObj>
              </mc:Choice>
              <mc:Fallback>
                <p:oleObj name="Equation" r:id="rId7" imgW="622080" imgH="228600" progId="Equation.3">
                  <p:embed/>
                  <p:pic>
                    <p:nvPicPr>
                      <p:cNvPr id="167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65" y="5093681"/>
                        <a:ext cx="10302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Line 89">
            <a:extLst>
              <a:ext uri="{FF2B5EF4-FFF2-40B4-BE49-F238E27FC236}">
                <a16:creationId xmlns:a16="http://schemas.microsoft.com/office/drawing/2014/main" id="{63249E5F-535E-43F7-A1BC-456B69DAF9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240" y="3541106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84" name="Line 94">
            <a:extLst>
              <a:ext uri="{FF2B5EF4-FFF2-40B4-BE49-F238E27FC236}">
                <a16:creationId xmlns:a16="http://schemas.microsoft.com/office/drawing/2014/main" id="{0170CC79-6C01-4FC3-BBA6-D2D365C013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240" y="4303106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85" name="Line 98">
            <a:extLst>
              <a:ext uri="{FF2B5EF4-FFF2-40B4-BE49-F238E27FC236}">
                <a16:creationId xmlns:a16="http://schemas.microsoft.com/office/drawing/2014/main" id="{1BC7D681-CB2F-4176-A85D-89C013C0AC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240" y="5065106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86" name="Line 100">
            <a:extLst>
              <a:ext uri="{FF2B5EF4-FFF2-40B4-BE49-F238E27FC236}">
                <a16:creationId xmlns:a16="http://schemas.microsoft.com/office/drawing/2014/main" id="{29DAC3EB-89D8-4E16-B62D-076CE13BA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2240" y="3541106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87" name="Line 101">
            <a:extLst>
              <a:ext uri="{FF2B5EF4-FFF2-40B4-BE49-F238E27FC236}">
                <a16:creationId xmlns:a16="http://schemas.microsoft.com/office/drawing/2014/main" id="{A4390ACA-5C3A-400E-B21F-0F2BADA05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240" y="4303106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88" name="Line 102">
            <a:extLst>
              <a:ext uri="{FF2B5EF4-FFF2-40B4-BE49-F238E27FC236}">
                <a16:creationId xmlns:a16="http://schemas.microsoft.com/office/drawing/2014/main" id="{D596BFFC-C0F3-4F0E-91B5-A4CE2497F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5240" y="5065106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89" name="Rectangle 105">
            <a:extLst>
              <a:ext uri="{FF2B5EF4-FFF2-40B4-BE49-F238E27FC236}">
                <a16:creationId xmlns:a16="http://schemas.microsoft.com/office/drawing/2014/main" id="{85299D41-164C-46A1-9209-A5F77F6A5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240" y="5141306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>
              <a:latin typeface="+mn-lt"/>
            </a:endParaRPr>
          </a:p>
        </p:txBody>
      </p:sp>
      <p:sp>
        <p:nvSpPr>
          <p:cNvPr id="90" name="Line 108">
            <a:extLst>
              <a:ext uri="{FF2B5EF4-FFF2-40B4-BE49-F238E27FC236}">
                <a16:creationId xmlns:a16="http://schemas.microsoft.com/office/drawing/2014/main" id="{358BB647-85FD-4E9F-984D-CB79A42A5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5239" y="3490555"/>
            <a:ext cx="1793495" cy="19555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1" name="Text Box 109">
            <a:extLst>
              <a:ext uri="{FF2B5EF4-FFF2-40B4-BE49-F238E27FC236}">
                <a16:creationId xmlns:a16="http://schemas.microsoft.com/office/drawing/2014/main" id="{D00F1D08-D346-48EE-95BE-F3C928278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240" y="3100898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Deadline missed!</a:t>
            </a:r>
          </a:p>
        </p:txBody>
      </p:sp>
      <p:sp>
        <p:nvSpPr>
          <p:cNvPr id="92" name="Line 110">
            <a:extLst>
              <a:ext uri="{FF2B5EF4-FFF2-40B4-BE49-F238E27FC236}">
                <a16:creationId xmlns:a16="http://schemas.microsoft.com/office/drawing/2014/main" id="{7BF75379-AD37-4B49-B291-863723E44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6240" y="3541106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3" name="Line 111">
            <a:extLst>
              <a:ext uri="{FF2B5EF4-FFF2-40B4-BE49-F238E27FC236}">
                <a16:creationId xmlns:a16="http://schemas.microsoft.com/office/drawing/2014/main" id="{41A1DC8E-04D4-49FE-A3F4-BC1ADA3A4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8240" y="4303106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4" name="Line 112">
            <a:extLst>
              <a:ext uri="{FF2B5EF4-FFF2-40B4-BE49-F238E27FC236}">
                <a16:creationId xmlns:a16="http://schemas.microsoft.com/office/drawing/2014/main" id="{DB6D75EE-7172-40F9-842E-48D1FEF69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2240" y="5065106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5" name="Line 114">
            <a:extLst>
              <a:ext uri="{FF2B5EF4-FFF2-40B4-BE49-F238E27FC236}">
                <a16:creationId xmlns:a16="http://schemas.microsoft.com/office/drawing/2014/main" id="{1461DE41-E610-4573-97F1-9194DB671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240" y="5598506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" name="Text Box 115">
            <a:extLst>
              <a:ext uri="{FF2B5EF4-FFF2-40B4-BE49-F238E27FC236}">
                <a16:creationId xmlns:a16="http://schemas.microsoft.com/office/drawing/2014/main" id="{2C1E006C-9800-4333-B198-6910BB22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640" y="5765194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u="none" dirty="0">
                <a:latin typeface="+mn-lt"/>
                <a:ea typeface="新細明體" panose="02020500000000000000" pitchFamily="18" charset="-120"/>
              </a:rPr>
              <a:t>response time of T</a:t>
            </a:r>
            <a:r>
              <a:rPr lang="en-US" altLang="zh-TW" sz="2000" u="none" baseline="-25000" dirty="0">
                <a:latin typeface="+mn-lt"/>
                <a:ea typeface="新細明體" panose="02020500000000000000" pitchFamily="18" charset="-120"/>
              </a:rPr>
              <a:t>3</a:t>
            </a:r>
            <a:r>
              <a:rPr lang="en-US" altLang="zh-TW" sz="2000" u="none" dirty="0">
                <a:latin typeface="+mn-lt"/>
                <a:ea typeface="新細明體" panose="02020500000000000000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76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89" grpId="0" animBg="1"/>
      <p:bldP spid="91" grpId="0"/>
      <p:bldP spid="91" grpId="1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RMS Example</a:t>
            </a:r>
          </a:p>
        </p:txBody>
      </p:sp>
      <p:sp>
        <p:nvSpPr>
          <p:cNvPr id="951321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u="sng" dirty="0"/>
              <a:t>Task			Execution time		Period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/>
              <a:t>   P1				  1			    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/>
              <a:t>   P2				  2			     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/>
              <a:t>   P3				  3			   12</a:t>
            </a:r>
          </a:p>
        </p:txBody>
      </p:sp>
      <p:sp>
        <p:nvSpPr>
          <p:cNvPr id="951301" name="Line 5"/>
          <p:cNvSpPr>
            <a:spLocks noChangeShapeType="1"/>
          </p:cNvSpPr>
          <p:nvPr/>
        </p:nvSpPr>
        <p:spPr bwMode="auto">
          <a:xfrm>
            <a:off x="762000" y="5449888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02" name="Text Box 6"/>
          <p:cNvSpPr txBox="1">
            <a:spLocks noChangeArrowheads="1"/>
          </p:cNvSpPr>
          <p:nvPr/>
        </p:nvSpPr>
        <p:spPr bwMode="auto">
          <a:xfrm>
            <a:off x="7962900" y="4802188"/>
            <a:ext cx="756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+mn-lt"/>
              </a:rPr>
              <a:t>time</a:t>
            </a:r>
          </a:p>
        </p:txBody>
      </p:sp>
      <p:sp>
        <p:nvSpPr>
          <p:cNvPr id="951303" name="Line 7"/>
          <p:cNvSpPr>
            <a:spLocks noChangeShapeType="1"/>
          </p:cNvSpPr>
          <p:nvPr/>
        </p:nvSpPr>
        <p:spPr bwMode="auto">
          <a:xfrm>
            <a:off x="762000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04" name="Text Box 8"/>
          <p:cNvSpPr txBox="1">
            <a:spLocks noChangeArrowheads="1"/>
          </p:cNvSpPr>
          <p:nvPr/>
        </p:nvSpPr>
        <p:spPr bwMode="auto">
          <a:xfrm>
            <a:off x="611560" y="57689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0</a:t>
            </a:r>
            <a:endParaRPr lang="en-US" altLang="zh-TW" sz="2400">
              <a:latin typeface="+mn-lt"/>
            </a:endParaRPr>
          </a:p>
        </p:txBody>
      </p:sp>
      <p:sp>
        <p:nvSpPr>
          <p:cNvPr id="951305" name="Line 9"/>
          <p:cNvSpPr>
            <a:spLocks noChangeShapeType="1"/>
          </p:cNvSpPr>
          <p:nvPr/>
        </p:nvSpPr>
        <p:spPr bwMode="auto">
          <a:xfrm>
            <a:off x="4579938" y="543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06" name="Text Box 10"/>
          <p:cNvSpPr txBox="1">
            <a:spLocks noChangeArrowheads="1"/>
          </p:cNvSpPr>
          <p:nvPr/>
        </p:nvSpPr>
        <p:spPr bwMode="auto">
          <a:xfrm>
            <a:off x="4365997" y="57546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6</a:t>
            </a:r>
            <a:endParaRPr lang="en-US" altLang="zh-TW" sz="2400">
              <a:latin typeface="+mn-lt"/>
            </a:endParaRPr>
          </a:p>
        </p:txBody>
      </p:sp>
      <p:sp>
        <p:nvSpPr>
          <p:cNvPr id="951307" name="Line 11"/>
          <p:cNvSpPr>
            <a:spLocks noChangeShapeType="1"/>
          </p:cNvSpPr>
          <p:nvPr/>
        </p:nvSpPr>
        <p:spPr bwMode="auto">
          <a:xfrm>
            <a:off x="2034646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08" name="Text Box 12"/>
          <p:cNvSpPr txBox="1">
            <a:spLocks noChangeArrowheads="1"/>
          </p:cNvSpPr>
          <p:nvPr/>
        </p:nvSpPr>
        <p:spPr bwMode="auto">
          <a:xfrm>
            <a:off x="1863039" y="57689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2</a:t>
            </a:r>
            <a:endParaRPr lang="en-US" altLang="zh-TW" sz="2400">
              <a:latin typeface="+mn-lt"/>
            </a:endParaRPr>
          </a:p>
        </p:txBody>
      </p:sp>
      <p:sp>
        <p:nvSpPr>
          <p:cNvPr id="951309" name="Line 13"/>
          <p:cNvSpPr>
            <a:spLocks noChangeShapeType="1"/>
          </p:cNvSpPr>
          <p:nvPr/>
        </p:nvSpPr>
        <p:spPr bwMode="auto">
          <a:xfrm>
            <a:off x="3307292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10" name="Text Box 14"/>
          <p:cNvSpPr txBox="1">
            <a:spLocks noChangeArrowheads="1"/>
          </p:cNvSpPr>
          <p:nvPr/>
        </p:nvSpPr>
        <p:spPr bwMode="auto">
          <a:xfrm>
            <a:off x="3114518" y="57689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4</a:t>
            </a:r>
            <a:endParaRPr lang="en-US" altLang="zh-TW" sz="2400">
              <a:latin typeface="+mn-lt"/>
            </a:endParaRPr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>
            <a:off x="8397875" y="543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12" name="Text Box 16"/>
          <p:cNvSpPr txBox="1">
            <a:spLocks noChangeArrowheads="1"/>
          </p:cNvSpPr>
          <p:nvPr/>
        </p:nvSpPr>
        <p:spPr bwMode="auto">
          <a:xfrm>
            <a:off x="8247435" y="575468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12</a:t>
            </a:r>
            <a:endParaRPr lang="en-US" altLang="zh-TW" sz="2400">
              <a:latin typeface="+mn-lt"/>
            </a:endParaRPr>
          </a:p>
        </p:txBody>
      </p:sp>
      <p:sp>
        <p:nvSpPr>
          <p:cNvPr id="951313" name="Line 17"/>
          <p:cNvSpPr>
            <a:spLocks noChangeShapeType="1"/>
          </p:cNvSpPr>
          <p:nvPr/>
        </p:nvSpPr>
        <p:spPr bwMode="auto">
          <a:xfrm>
            <a:off x="5852584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5617476" y="57689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8</a:t>
            </a:r>
            <a:endParaRPr lang="en-US" altLang="zh-TW" sz="2400">
              <a:latin typeface="+mn-lt"/>
            </a:endParaRPr>
          </a:p>
        </p:txBody>
      </p:sp>
      <p:sp>
        <p:nvSpPr>
          <p:cNvPr id="951315" name="Line 19"/>
          <p:cNvSpPr>
            <a:spLocks noChangeShapeType="1"/>
          </p:cNvSpPr>
          <p:nvPr/>
        </p:nvSpPr>
        <p:spPr bwMode="auto">
          <a:xfrm>
            <a:off x="7125230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16" name="Text Box 20"/>
          <p:cNvSpPr txBox="1">
            <a:spLocks noChangeArrowheads="1"/>
          </p:cNvSpPr>
          <p:nvPr/>
        </p:nvSpPr>
        <p:spPr bwMode="auto">
          <a:xfrm>
            <a:off x="6868955" y="5768975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10</a:t>
            </a:r>
            <a:endParaRPr lang="en-US" altLang="zh-TW" sz="2400">
              <a:latin typeface="+mn-lt"/>
            </a:endParaRPr>
          </a:p>
        </p:txBody>
      </p:sp>
      <p:sp>
        <p:nvSpPr>
          <p:cNvPr id="951317" name="Rectangle 21"/>
          <p:cNvSpPr>
            <a:spLocks noChangeArrowheads="1"/>
          </p:cNvSpPr>
          <p:nvPr/>
        </p:nvSpPr>
        <p:spPr bwMode="auto">
          <a:xfrm>
            <a:off x="762001" y="4779964"/>
            <a:ext cx="612000" cy="36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+mn-lt"/>
              </a:rPr>
              <a:t>P1</a:t>
            </a:r>
          </a:p>
        </p:txBody>
      </p:sp>
      <p:sp>
        <p:nvSpPr>
          <p:cNvPr id="951319" name="Rectangle 23"/>
          <p:cNvSpPr>
            <a:spLocks noChangeArrowheads="1"/>
          </p:cNvSpPr>
          <p:nvPr/>
        </p:nvSpPr>
        <p:spPr bwMode="auto">
          <a:xfrm>
            <a:off x="1331640" y="4095750"/>
            <a:ext cx="1224000" cy="360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+mn-lt"/>
              </a:rPr>
              <a:t>P2</a:t>
            </a:r>
          </a:p>
        </p:txBody>
      </p:sp>
      <p:sp>
        <p:nvSpPr>
          <p:cNvPr id="951320" name="Rectangle 24"/>
          <p:cNvSpPr>
            <a:spLocks noChangeArrowheads="1"/>
          </p:cNvSpPr>
          <p:nvPr/>
        </p:nvSpPr>
        <p:spPr bwMode="auto">
          <a:xfrm>
            <a:off x="2627313" y="3447256"/>
            <a:ext cx="612000" cy="360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n-lt"/>
              </a:rPr>
              <a:t>P3</a:t>
            </a:r>
            <a:endParaRPr lang="en-US" altLang="zh-TW" sz="2400" dirty="0">
              <a:latin typeface="+mn-lt"/>
            </a:endParaRPr>
          </a:p>
        </p:txBody>
      </p:sp>
      <p:sp>
        <p:nvSpPr>
          <p:cNvPr id="951322" name="Rectangle 26"/>
          <p:cNvSpPr>
            <a:spLocks noChangeArrowheads="1"/>
          </p:cNvSpPr>
          <p:nvPr/>
        </p:nvSpPr>
        <p:spPr bwMode="auto">
          <a:xfrm>
            <a:off x="3276601" y="4779964"/>
            <a:ext cx="612000" cy="36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+mn-lt"/>
              </a:rPr>
              <a:t>P1</a:t>
            </a:r>
          </a:p>
        </p:txBody>
      </p:sp>
      <p:sp>
        <p:nvSpPr>
          <p:cNvPr id="951323" name="Rectangle 27"/>
          <p:cNvSpPr>
            <a:spLocks noChangeArrowheads="1"/>
          </p:cNvSpPr>
          <p:nvPr/>
        </p:nvSpPr>
        <p:spPr bwMode="auto">
          <a:xfrm>
            <a:off x="5867401" y="4779964"/>
            <a:ext cx="612000" cy="36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+mn-lt"/>
              </a:rPr>
              <a:t>P1</a:t>
            </a:r>
          </a:p>
        </p:txBody>
      </p:sp>
      <p:sp>
        <p:nvSpPr>
          <p:cNvPr id="951324" name="Rectangle 28"/>
          <p:cNvSpPr>
            <a:spLocks noChangeArrowheads="1"/>
          </p:cNvSpPr>
          <p:nvPr/>
        </p:nvSpPr>
        <p:spPr bwMode="auto">
          <a:xfrm>
            <a:off x="4499992" y="4095750"/>
            <a:ext cx="1224000" cy="360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+mn-lt"/>
              </a:rPr>
              <a:t>P2</a:t>
            </a:r>
          </a:p>
        </p:txBody>
      </p:sp>
      <p:sp>
        <p:nvSpPr>
          <p:cNvPr id="951325" name="Rectangle 29"/>
          <p:cNvSpPr>
            <a:spLocks noChangeArrowheads="1"/>
          </p:cNvSpPr>
          <p:nvPr/>
        </p:nvSpPr>
        <p:spPr bwMode="auto">
          <a:xfrm>
            <a:off x="3851275" y="3447256"/>
            <a:ext cx="612000" cy="360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  <a:latin typeface="+mn-lt"/>
              </a:rPr>
              <a:t>P3</a:t>
            </a:r>
            <a:endParaRPr lang="en-US" altLang="zh-TW" sz="2400">
              <a:latin typeface="+mn-lt"/>
            </a:endParaRPr>
          </a:p>
        </p:txBody>
      </p:sp>
      <p:sp>
        <p:nvSpPr>
          <p:cNvPr id="951326" name="Rectangle 30"/>
          <p:cNvSpPr>
            <a:spLocks noChangeArrowheads="1"/>
          </p:cNvSpPr>
          <p:nvPr/>
        </p:nvSpPr>
        <p:spPr bwMode="auto">
          <a:xfrm>
            <a:off x="6470165" y="3447256"/>
            <a:ext cx="612000" cy="360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  <a:latin typeface="+mn-lt"/>
              </a:rPr>
              <a:t>P3</a:t>
            </a:r>
            <a:endParaRPr lang="en-US" altLang="zh-TW" sz="2400">
              <a:latin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23</a:t>
            </a:fld>
            <a:endParaRPr lang="zh-TW" altLang="zh-TW"/>
          </a:p>
        </p:txBody>
      </p:sp>
      <p:grpSp>
        <p:nvGrpSpPr>
          <p:cNvPr id="6" name="群組 5"/>
          <p:cNvGrpSpPr/>
          <p:nvPr/>
        </p:nvGrpSpPr>
        <p:grpSpPr>
          <a:xfrm>
            <a:off x="1547664" y="2827277"/>
            <a:ext cx="1708690" cy="633473"/>
            <a:chOff x="1644110" y="2827277"/>
            <a:chExt cx="1708690" cy="633473"/>
          </a:xfrm>
        </p:grpSpPr>
        <p:sp>
          <p:nvSpPr>
            <p:cNvPr id="3" name="文字方塊 2"/>
            <p:cNvSpPr txBox="1"/>
            <p:nvPr/>
          </p:nvSpPr>
          <p:spPr>
            <a:xfrm>
              <a:off x="1644110" y="2827277"/>
              <a:ext cx="1345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+mn-lt"/>
                </a:rPr>
                <a:t>Preempted</a:t>
              </a:r>
              <a:endParaRPr lang="zh-TW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 bwMode="auto">
            <a:xfrm>
              <a:off x="2878534" y="3115342"/>
              <a:ext cx="474266" cy="3454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群組 6"/>
          <p:cNvGrpSpPr/>
          <p:nvPr/>
        </p:nvGrpSpPr>
        <p:grpSpPr>
          <a:xfrm>
            <a:off x="3419872" y="2852936"/>
            <a:ext cx="1151597" cy="578733"/>
            <a:chOff x="3419872" y="2839154"/>
            <a:chExt cx="1151597" cy="578733"/>
          </a:xfrm>
        </p:grpSpPr>
        <p:sp>
          <p:nvSpPr>
            <p:cNvPr id="33" name="文字方塊 32"/>
            <p:cNvSpPr txBox="1"/>
            <p:nvPr/>
          </p:nvSpPr>
          <p:spPr>
            <a:xfrm>
              <a:off x="3419872" y="2839154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+mn-lt"/>
                </a:rPr>
                <a:t>Resumed</a:t>
              </a:r>
              <a:endParaRPr lang="zh-TW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34" name="直線單箭頭接點 33"/>
            <p:cNvCxnSpPr/>
            <p:nvPr/>
          </p:nvCxnSpPr>
          <p:spPr bwMode="auto">
            <a:xfrm>
              <a:off x="3851275" y="3115342"/>
              <a:ext cx="0" cy="302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群組 7"/>
          <p:cNvGrpSpPr/>
          <p:nvPr/>
        </p:nvGrpSpPr>
        <p:grpSpPr>
          <a:xfrm>
            <a:off x="4427984" y="2852936"/>
            <a:ext cx="1394723" cy="606486"/>
            <a:chOff x="4587224" y="2827277"/>
            <a:chExt cx="1394723" cy="606486"/>
          </a:xfrm>
        </p:grpSpPr>
        <p:sp>
          <p:nvSpPr>
            <p:cNvPr id="39" name="文字方塊 38"/>
            <p:cNvSpPr txBox="1"/>
            <p:nvPr/>
          </p:nvSpPr>
          <p:spPr>
            <a:xfrm>
              <a:off x="4636001" y="2827277"/>
              <a:ext cx="1345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+mn-lt"/>
                </a:rPr>
                <a:t>Preempted</a:t>
              </a:r>
              <a:endParaRPr lang="zh-TW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40" name="直線單箭頭接點 39"/>
            <p:cNvCxnSpPr/>
            <p:nvPr/>
          </p:nvCxnSpPr>
          <p:spPr bwMode="auto">
            <a:xfrm flipH="1">
              <a:off x="4587224" y="3142329"/>
              <a:ext cx="430126" cy="2914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群組 8"/>
          <p:cNvGrpSpPr/>
          <p:nvPr/>
        </p:nvGrpSpPr>
        <p:grpSpPr>
          <a:xfrm>
            <a:off x="6228715" y="2839154"/>
            <a:ext cx="1151597" cy="578733"/>
            <a:chOff x="6411763" y="2839154"/>
            <a:chExt cx="1151597" cy="578733"/>
          </a:xfrm>
        </p:grpSpPr>
        <p:sp>
          <p:nvSpPr>
            <p:cNvPr id="41" name="文字方塊 40"/>
            <p:cNvSpPr txBox="1"/>
            <p:nvPr/>
          </p:nvSpPr>
          <p:spPr>
            <a:xfrm>
              <a:off x="6411763" y="2839154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+mn-lt"/>
                </a:rPr>
                <a:t>Resumed</a:t>
              </a:r>
              <a:endParaRPr lang="zh-TW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42" name="直線單箭頭接點 41"/>
            <p:cNvCxnSpPr/>
            <p:nvPr/>
          </p:nvCxnSpPr>
          <p:spPr bwMode="auto">
            <a:xfrm>
              <a:off x="6653213" y="3115342"/>
              <a:ext cx="0" cy="302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71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5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5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7" grpId="0" animBg="1" autoUpdateAnimBg="0"/>
      <p:bldP spid="951319" grpId="0" animBg="1" autoUpdateAnimBg="0"/>
      <p:bldP spid="951320" grpId="0" animBg="1" autoUpdateAnimBg="0"/>
      <p:bldP spid="951322" grpId="0" animBg="1" autoUpdateAnimBg="0"/>
      <p:bldP spid="951323" grpId="0" animBg="1" autoUpdateAnimBg="0"/>
      <p:bldP spid="951324" grpId="0" animBg="1" autoUpdateAnimBg="0"/>
      <p:bldP spid="951325" grpId="0" animBg="1" autoUpdateAnimBg="0"/>
      <p:bldP spid="95132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RMS Example</a:t>
            </a:r>
            <a:endParaRPr lang="en-US" altLang="zh-TW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u="sng" dirty="0"/>
              <a:t>Task			Execution time		Period</a:t>
            </a:r>
          </a:p>
          <a:p>
            <a:pPr marL="0" indent="0">
              <a:buNone/>
            </a:pPr>
            <a:r>
              <a:rPr lang="en-US" altLang="zh-TW" dirty="0"/>
              <a:t>   P1				 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			      4</a:t>
            </a:r>
          </a:p>
          <a:p>
            <a:pPr marL="0" indent="0">
              <a:buNone/>
            </a:pPr>
            <a:r>
              <a:rPr lang="en-US" altLang="zh-TW" dirty="0"/>
              <a:t>   P2				 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			      6</a:t>
            </a:r>
          </a:p>
          <a:p>
            <a:pPr marL="0" indent="0">
              <a:buNone/>
            </a:pPr>
            <a:r>
              <a:rPr lang="en-US" altLang="zh-TW" dirty="0"/>
              <a:t>   P3				 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			    12</a:t>
            </a:r>
          </a:p>
          <a:p>
            <a:r>
              <a:rPr lang="en-US" altLang="zh-TW" dirty="0"/>
              <a:t>No feasible task assignment to satisfy deadlines:</a:t>
            </a:r>
          </a:p>
          <a:p>
            <a:pPr lvl="1"/>
            <a:r>
              <a:rPr lang="en-US" altLang="zh-TW" dirty="0"/>
              <a:t>In 12 unit intervals, execute P1 3 times, P2 2 times, P3 1 times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(6+6+3)=15 unit intervals</a:t>
            </a:r>
          </a:p>
          <a:p>
            <a:pPr lvl="1"/>
            <a:r>
              <a:rPr lang="en-US" altLang="zh-TW" dirty="0"/>
              <a:t>Let n be # of tasks, if total utilization &lt; n(2</a:t>
            </a:r>
            <a:r>
              <a:rPr lang="en-US" altLang="zh-TW" baseline="30000" dirty="0"/>
              <a:t>1/n</a:t>
            </a:r>
            <a:r>
              <a:rPr lang="en-US" altLang="zh-TW" dirty="0"/>
              <a:t>-1),  tasks are schedulable (at n=∞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69.3%)</a:t>
            </a:r>
          </a:p>
          <a:p>
            <a:pPr lvl="1"/>
            <a:r>
              <a:rPr lang="en-US" altLang="zh-TW" dirty="0"/>
              <a:t>This means that RMS algorithm will work if the total CPU utilization is less than 2/3!</a:t>
            </a:r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00680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Earliest-Deadline-First Scheduling (EDF)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Task closest to its deadline has highest priority</a:t>
            </a:r>
          </a:p>
          <a:p>
            <a:pPr lvl="1"/>
            <a:r>
              <a:rPr lang="en-US" altLang="zh-TW" dirty="0"/>
              <a:t>Requires recalculating tasks at every time unit</a:t>
            </a:r>
          </a:p>
          <a:p>
            <a:pPr lvl="1"/>
            <a:r>
              <a:rPr lang="en-US" altLang="zh-TW" dirty="0"/>
              <a:t>Dynamic priority assignment: priority of a task is assigned as the task arrives</a:t>
            </a:r>
          </a:p>
          <a:p>
            <a:pPr lvl="1"/>
            <a:r>
              <a:rPr lang="en-US" altLang="zh-TW" dirty="0"/>
              <a:t>Tasks do not have to be periodic</a:t>
            </a:r>
          </a:p>
          <a:p>
            <a:r>
              <a:rPr lang="en-US" altLang="zh-TW" dirty="0"/>
              <a:t>EDF is an optimal uniprocessor scheduling algorithm</a:t>
            </a:r>
          </a:p>
          <a:p>
            <a:pPr lvl="1"/>
            <a:r>
              <a:rPr lang="en-US" altLang="zh-TW" dirty="0"/>
              <a:t>Can use 100% of CPU</a:t>
            </a:r>
          </a:p>
          <a:p>
            <a:pPr lvl="1"/>
            <a:r>
              <a:rPr lang="en-US" altLang="zh-TW" dirty="0"/>
              <a:t>Scheduling cost is high and ready queue can reassign priority</a:t>
            </a:r>
          </a:p>
          <a:p>
            <a:pPr lvl="1"/>
            <a:r>
              <a:rPr lang="en-US" altLang="zh-TW" dirty="0"/>
              <a:t>May fail to meet a deadline</a:t>
            </a:r>
          </a:p>
          <a:p>
            <a:pPr lvl="1"/>
            <a:r>
              <a:rPr lang="en-US" altLang="zh-TW" dirty="0"/>
              <a:t>Cannot guarantee who will miss deadline, but RMS can guarantee that the lowest priority task misses deadline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0667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94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EDF Algorithm</a:t>
            </a:r>
          </a:p>
        </p:txBody>
      </p:sp>
      <p:sp>
        <p:nvSpPr>
          <p:cNvPr id="965695" name="Rectangle 6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T1: period 2; execution time 0.9</a:t>
            </a:r>
          </a:p>
          <a:p>
            <a:r>
              <a:rPr lang="en-US" altLang="zh-TW" dirty="0"/>
              <a:t>T2: period 5; execution time 2.3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26</a:t>
            </a:fld>
            <a:endParaRPr lang="zh-TW" altLang="zh-TW"/>
          </a:p>
        </p:txBody>
      </p:sp>
      <p:sp>
        <p:nvSpPr>
          <p:cNvPr id="965635" name="Rectangle 3"/>
          <p:cNvSpPr>
            <a:spLocks noChangeArrowheads="1"/>
          </p:cNvSpPr>
          <p:nvPr/>
        </p:nvSpPr>
        <p:spPr bwMode="auto">
          <a:xfrm>
            <a:off x="7077075" y="5770581"/>
            <a:ext cx="31098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+mn-lt"/>
              </a:rPr>
              <a:t>10</a:t>
            </a:r>
            <a:endParaRPr lang="en-US" altLang="zh-TW" dirty="0">
              <a:latin typeface="+mn-lt"/>
            </a:endParaRPr>
          </a:p>
        </p:txBody>
      </p:sp>
      <p:sp>
        <p:nvSpPr>
          <p:cNvPr id="965636" name="Line 4"/>
          <p:cNvSpPr>
            <a:spLocks noChangeShapeType="1"/>
          </p:cNvSpPr>
          <p:nvPr/>
        </p:nvSpPr>
        <p:spPr bwMode="auto">
          <a:xfrm>
            <a:off x="2392363" y="4787909"/>
            <a:ext cx="1587" cy="827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37" name="Line 5"/>
          <p:cNvSpPr>
            <a:spLocks noChangeShapeType="1"/>
          </p:cNvSpPr>
          <p:nvPr/>
        </p:nvSpPr>
        <p:spPr bwMode="auto">
          <a:xfrm flipH="1">
            <a:off x="2392363" y="5613409"/>
            <a:ext cx="6134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38" name="Freeform 6"/>
          <p:cNvSpPr>
            <a:spLocks/>
          </p:cNvSpPr>
          <p:nvPr/>
        </p:nvSpPr>
        <p:spPr bwMode="auto">
          <a:xfrm>
            <a:off x="8509000" y="5516572"/>
            <a:ext cx="166688" cy="188912"/>
          </a:xfrm>
          <a:custGeom>
            <a:avLst/>
            <a:gdLst>
              <a:gd name="T0" fmla="*/ 0 w 113"/>
              <a:gd name="T1" fmla="*/ 0 h 119"/>
              <a:gd name="T2" fmla="*/ 113 w 113"/>
              <a:gd name="T3" fmla="*/ 60 h 119"/>
              <a:gd name="T4" fmla="*/ 0 w 113"/>
              <a:gd name="T5" fmla="*/ 119 h 119"/>
              <a:gd name="T6" fmla="*/ 0 w 113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19">
                <a:moveTo>
                  <a:pt x="0" y="0"/>
                </a:moveTo>
                <a:lnTo>
                  <a:pt x="113" y="60"/>
                </a:lnTo>
                <a:lnTo>
                  <a:pt x="0" y="1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2873375" y="5443547"/>
            <a:ext cx="1588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3841750" y="5443547"/>
            <a:ext cx="1588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>
            <a:off x="6742113" y="5443547"/>
            <a:ext cx="1587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708900" y="5443547"/>
            <a:ext cx="1588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3" name="Rectangle 11"/>
          <p:cNvSpPr>
            <a:spLocks noChangeArrowheads="1"/>
          </p:cNvSpPr>
          <p:nvPr/>
        </p:nvSpPr>
        <p:spPr bwMode="auto">
          <a:xfrm>
            <a:off x="2038350" y="5143509"/>
            <a:ext cx="30617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T2</a:t>
            </a:r>
            <a:endParaRPr lang="en-US" altLang="zh-TW">
              <a:latin typeface="+mn-lt"/>
            </a:endParaRPr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 flipH="1">
            <a:off x="7219950" y="5000634"/>
            <a:ext cx="4763" cy="841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V="1">
            <a:off x="3362325" y="5611822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6" name="Line 14"/>
          <p:cNvSpPr>
            <a:spLocks noChangeShapeType="1"/>
          </p:cNvSpPr>
          <p:nvPr/>
        </p:nvSpPr>
        <p:spPr bwMode="auto">
          <a:xfrm flipV="1">
            <a:off x="4324350" y="5611822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7" name="Line 15"/>
          <p:cNvSpPr>
            <a:spLocks noChangeShapeType="1"/>
          </p:cNvSpPr>
          <p:nvPr/>
        </p:nvSpPr>
        <p:spPr bwMode="auto">
          <a:xfrm flipV="1">
            <a:off x="5292725" y="5611822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8" name="Line 16"/>
          <p:cNvSpPr>
            <a:spLocks noChangeShapeType="1"/>
          </p:cNvSpPr>
          <p:nvPr/>
        </p:nvSpPr>
        <p:spPr bwMode="auto">
          <a:xfrm flipV="1">
            <a:off x="6259513" y="5611822"/>
            <a:ext cx="0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9" name="Line 17"/>
          <p:cNvSpPr>
            <a:spLocks noChangeShapeType="1"/>
          </p:cNvSpPr>
          <p:nvPr/>
        </p:nvSpPr>
        <p:spPr bwMode="auto">
          <a:xfrm flipV="1">
            <a:off x="7224713" y="5611822"/>
            <a:ext cx="1587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0" name="Rectangle 18"/>
          <p:cNvSpPr>
            <a:spLocks noChangeArrowheads="1"/>
          </p:cNvSpPr>
          <p:nvPr/>
        </p:nvSpPr>
        <p:spPr bwMode="auto">
          <a:xfrm>
            <a:off x="4711700" y="5795972"/>
            <a:ext cx="155492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+mn-lt"/>
              </a:rPr>
              <a:t>5</a:t>
            </a:r>
            <a:endParaRPr lang="en-US" altLang="zh-TW" dirty="0">
              <a:latin typeface="+mn-lt"/>
            </a:endParaRPr>
          </a:p>
        </p:txBody>
      </p:sp>
      <p:sp>
        <p:nvSpPr>
          <p:cNvPr id="965651" name="Line 19"/>
          <p:cNvSpPr>
            <a:spLocks noChangeShapeType="1"/>
          </p:cNvSpPr>
          <p:nvPr/>
        </p:nvSpPr>
        <p:spPr bwMode="auto">
          <a:xfrm>
            <a:off x="2392363" y="3101984"/>
            <a:ext cx="0" cy="823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52" name="Line 20"/>
          <p:cNvSpPr>
            <a:spLocks noChangeShapeType="1"/>
          </p:cNvSpPr>
          <p:nvPr/>
        </p:nvSpPr>
        <p:spPr bwMode="auto">
          <a:xfrm flipH="1">
            <a:off x="2390775" y="3924309"/>
            <a:ext cx="6134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3" name="Rectangle 21"/>
          <p:cNvSpPr>
            <a:spLocks noChangeArrowheads="1"/>
          </p:cNvSpPr>
          <p:nvPr/>
        </p:nvSpPr>
        <p:spPr bwMode="auto">
          <a:xfrm>
            <a:off x="3306763" y="4043372"/>
            <a:ext cx="15549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2</a:t>
            </a:r>
            <a:endParaRPr lang="en-US" altLang="zh-TW">
              <a:latin typeface="+mn-lt"/>
            </a:endParaRPr>
          </a:p>
        </p:txBody>
      </p:sp>
      <p:sp>
        <p:nvSpPr>
          <p:cNvPr id="965654" name="Line 22"/>
          <p:cNvSpPr>
            <a:spLocks noChangeShapeType="1"/>
          </p:cNvSpPr>
          <p:nvPr/>
        </p:nvSpPr>
        <p:spPr bwMode="auto">
          <a:xfrm>
            <a:off x="2873375" y="3760797"/>
            <a:ext cx="1588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5" name="Line 23"/>
          <p:cNvSpPr>
            <a:spLocks noChangeShapeType="1"/>
          </p:cNvSpPr>
          <p:nvPr/>
        </p:nvSpPr>
        <p:spPr bwMode="auto">
          <a:xfrm>
            <a:off x="3360738" y="3101984"/>
            <a:ext cx="1587" cy="823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56" name="Line 24"/>
          <p:cNvSpPr>
            <a:spLocks noChangeShapeType="1"/>
          </p:cNvSpPr>
          <p:nvPr/>
        </p:nvSpPr>
        <p:spPr bwMode="auto">
          <a:xfrm>
            <a:off x="3841750" y="3760797"/>
            <a:ext cx="1588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7" name="Line 25"/>
          <p:cNvSpPr>
            <a:spLocks noChangeShapeType="1"/>
          </p:cNvSpPr>
          <p:nvPr/>
        </p:nvSpPr>
        <p:spPr bwMode="auto">
          <a:xfrm>
            <a:off x="4324350" y="3100397"/>
            <a:ext cx="1588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58" name="Line 26"/>
          <p:cNvSpPr>
            <a:spLocks noChangeShapeType="1"/>
          </p:cNvSpPr>
          <p:nvPr/>
        </p:nvSpPr>
        <p:spPr bwMode="auto">
          <a:xfrm>
            <a:off x="4808538" y="3760797"/>
            <a:ext cx="1587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9" name="Line 27"/>
          <p:cNvSpPr>
            <a:spLocks noChangeShapeType="1"/>
          </p:cNvSpPr>
          <p:nvPr/>
        </p:nvSpPr>
        <p:spPr bwMode="auto">
          <a:xfrm>
            <a:off x="5292725" y="3100397"/>
            <a:ext cx="1588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60" name="Line 28"/>
          <p:cNvSpPr>
            <a:spLocks noChangeShapeType="1"/>
          </p:cNvSpPr>
          <p:nvPr/>
        </p:nvSpPr>
        <p:spPr bwMode="auto">
          <a:xfrm>
            <a:off x="6259513" y="3100397"/>
            <a:ext cx="0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61" name="Line 29"/>
          <p:cNvSpPr>
            <a:spLocks noChangeShapeType="1"/>
          </p:cNvSpPr>
          <p:nvPr/>
        </p:nvSpPr>
        <p:spPr bwMode="auto">
          <a:xfrm>
            <a:off x="6742113" y="3760797"/>
            <a:ext cx="1587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62" name="Line 30"/>
          <p:cNvSpPr>
            <a:spLocks noChangeShapeType="1"/>
          </p:cNvSpPr>
          <p:nvPr/>
        </p:nvSpPr>
        <p:spPr bwMode="auto">
          <a:xfrm>
            <a:off x="7224713" y="3100397"/>
            <a:ext cx="1587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63" name="Line 31"/>
          <p:cNvSpPr>
            <a:spLocks noChangeShapeType="1"/>
          </p:cNvSpPr>
          <p:nvPr/>
        </p:nvSpPr>
        <p:spPr bwMode="auto">
          <a:xfrm>
            <a:off x="7708900" y="3760797"/>
            <a:ext cx="1588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64" name="Line 32"/>
          <p:cNvSpPr>
            <a:spLocks noChangeShapeType="1"/>
          </p:cNvSpPr>
          <p:nvPr/>
        </p:nvSpPr>
        <p:spPr bwMode="auto">
          <a:xfrm>
            <a:off x="8193088" y="3100397"/>
            <a:ext cx="1587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65" name="Rectangle 33"/>
          <p:cNvSpPr>
            <a:spLocks noChangeArrowheads="1"/>
          </p:cNvSpPr>
          <p:nvPr/>
        </p:nvSpPr>
        <p:spPr bwMode="auto">
          <a:xfrm>
            <a:off x="4271963" y="4043372"/>
            <a:ext cx="15549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4</a:t>
            </a:r>
            <a:endParaRPr lang="en-US" altLang="zh-TW">
              <a:latin typeface="+mn-lt"/>
            </a:endParaRPr>
          </a:p>
        </p:txBody>
      </p:sp>
      <p:sp>
        <p:nvSpPr>
          <p:cNvPr id="965666" name="Rectangle 34"/>
          <p:cNvSpPr>
            <a:spLocks noChangeArrowheads="1"/>
          </p:cNvSpPr>
          <p:nvPr/>
        </p:nvSpPr>
        <p:spPr bwMode="auto">
          <a:xfrm>
            <a:off x="5248275" y="4043372"/>
            <a:ext cx="15549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6</a:t>
            </a:r>
            <a:endParaRPr lang="en-US" altLang="zh-TW">
              <a:latin typeface="+mn-lt"/>
            </a:endParaRPr>
          </a:p>
        </p:txBody>
      </p:sp>
      <p:sp>
        <p:nvSpPr>
          <p:cNvPr id="965667" name="Rectangle 35"/>
          <p:cNvSpPr>
            <a:spLocks noChangeArrowheads="1"/>
          </p:cNvSpPr>
          <p:nvPr/>
        </p:nvSpPr>
        <p:spPr bwMode="auto">
          <a:xfrm>
            <a:off x="6205538" y="4043372"/>
            <a:ext cx="15549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8</a:t>
            </a:r>
            <a:endParaRPr lang="en-US" altLang="zh-TW">
              <a:latin typeface="+mn-lt"/>
            </a:endParaRPr>
          </a:p>
        </p:txBody>
      </p:sp>
      <p:sp>
        <p:nvSpPr>
          <p:cNvPr id="965668" name="Rectangle 36"/>
          <p:cNvSpPr>
            <a:spLocks noChangeArrowheads="1"/>
          </p:cNvSpPr>
          <p:nvPr/>
        </p:nvSpPr>
        <p:spPr bwMode="auto">
          <a:xfrm>
            <a:off x="2038350" y="3460759"/>
            <a:ext cx="30617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T1</a:t>
            </a:r>
            <a:endParaRPr lang="en-US" altLang="zh-TW">
              <a:latin typeface="+mn-lt"/>
            </a:endParaRPr>
          </a:p>
        </p:txBody>
      </p:sp>
      <p:sp>
        <p:nvSpPr>
          <p:cNvPr id="965669" name="Rectangle 37"/>
          <p:cNvSpPr>
            <a:spLocks noChangeArrowheads="1"/>
          </p:cNvSpPr>
          <p:nvPr/>
        </p:nvSpPr>
        <p:spPr bwMode="auto">
          <a:xfrm>
            <a:off x="2390775" y="3513147"/>
            <a:ext cx="436563" cy="411162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70" name="Line 38"/>
          <p:cNvSpPr>
            <a:spLocks noChangeShapeType="1"/>
          </p:cNvSpPr>
          <p:nvPr/>
        </p:nvSpPr>
        <p:spPr bwMode="auto">
          <a:xfrm>
            <a:off x="5776913" y="5461009"/>
            <a:ext cx="1587" cy="331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71" name="Line 39"/>
          <p:cNvSpPr>
            <a:spLocks noChangeShapeType="1"/>
          </p:cNvSpPr>
          <p:nvPr/>
        </p:nvSpPr>
        <p:spPr bwMode="auto">
          <a:xfrm flipH="1">
            <a:off x="4802188" y="4954597"/>
            <a:ext cx="4762" cy="841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73" name="Rectangle 41"/>
          <p:cNvSpPr>
            <a:spLocks noChangeArrowheads="1"/>
          </p:cNvSpPr>
          <p:nvPr/>
        </p:nvSpPr>
        <p:spPr bwMode="auto">
          <a:xfrm>
            <a:off x="4370160" y="3513147"/>
            <a:ext cx="436790" cy="411163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65674" name="Rectangle 42"/>
          <p:cNvSpPr>
            <a:spLocks noChangeArrowheads="1"/>
          </p:cNvSpPr>
          <p:nvPr/>
        </p:nvSpPr>
        <p:spPr bwMode="auto">
          <a:xfrm>
            <a:off x="3794125" y="5178435"/>
            <a:ext cx="576035" cy="433388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965675" name="Group 43"/>
          <p:cNvGrpSpPr>
            <a:grpSpLocks/>
          </p:cNvGrpSpPr>
          <p:nvPr/>
        </p:nvGrpSpPr>
        <p:grpSpPr bwMode="auto">
          <a:xfrm>
            <a:off x="4806950" y="3492509"/>
            <a:ext cx="3386138" cy="2119313"/>
            <a:chOff x="2928" y="2216"/>
            <a:chExt cx="2311" cy="1335"/>
          </a:xfrm>
        </p:grpSpPr>
        <p:sp>
          <p:nvSpPr>
            <p:cNvPr id="965676" name="Rectangle 44"/>
            <p:cNvSpPr>
              <a:spLocks noChangeArrowheads="1"/>
            </p:cNvSpPr>
            <p:nvPr/>
          </p:nvSpPr>
          <p:spPr bwMode="auto">
            <a:xfrm>
              <a:off x="3260" y="2229"/>
              <a:ext cx="296" cy="259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77" name="Rectangle 45"/>
            <p:cNvSpPr>
              <a:spLocks noChangeArrowheads="1"/>
            </p:cNvSpPr>
            <p:nvPr/>
          </p:nvSpPr>
          <p:spPr bwMode="auto">
            <a:xfrm>
              <a:off x="3919" y="2216"/>
              <a:ext cx="297" cy="272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78" name="Rectangle 46"/>
            <p:cNvSpPr>
              <a:spLocks noChangeArrowheads="1"/>
            </p:cNvSpPr>
            <p:nvPr/>
          </p:nvSpPr>
          <p:spPr bwMode="auto">
            <a:xfrm>
              <a:off x="4578" y="2216"/>
              <a:ext cx="298" cy="272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79" name="Rectangle 47"/>
            <p:cNvSpPr>
              <a:spLocks noChangeArrowheads="1"/>
            </p:cNvSpPr>
            <p:nvPr/>
          </p:nvSpPr>
          <p:spPr bwMode="auto">
            <a:xfrm>
              <a:off x="4207" y="3278"/>
              <a:ext cx="65" cy="273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80" name="Rectangle 48"/>
            <p:cNvSpPr>
              <a:spLocks noChangeArrowheads="1"/>
            </p:cNvSpPr>
            <p:nvPr/>
          </p:nvSpPr>
          <p:spPr bwMode="auto">
            <a:xfrm>
              <a:off x="4876" y="3291"/>
              <a:ext cx="363" cy="260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81" name="Rectangle 49"/>
            <p:cNvSpPr>
              <a:spLocks noChangeArrowheads="1"/>
            </p:cNvSpPr>
            <p:nvPr/>
          </p:nvSpPr>
          <p:spPr bwMode="auto">
            <a:xfrm>
              <a:off x="3556" y="3291"/>
              <a:ext cx="363" cy="260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82" name="Rectangle 50"/>
            <p:cNvSpPr>
              <a:spLocks noChangeArrowheads="1"/>
            </p:cNvSpPr>
            <p:nvPr/>
          </p:nvSpPr>
          <p:spPr bwMode="auto">
            <a:xfrm>
              <a:off x="2928" y="3278"/>
              <a:ext cx="332" cy="273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65683" name="Line 51"/>
          <p:cNvSpPr>
            <a:spLocks noChangeShapeType="1"/>
          </p:cNvSpPr>
          <p:nvPr/>
        </p:nvSpPr>
        <p:spPr bwMode="auto">
          <a:xfrm>
            <a:off x="5776913" y="3762384"/>
            <a:ext cx="1587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85" name="AutoShape 53"/>
          <p:cNvSpPr>
            <a:spLocks noChangeArrowheads="1"/>
          </p:cNvSpPr>
          <p:nvPr/>
        </p:nvSpPr>
        <p:spPr bwMode="auto">
          <a:xfrm>
            <a:off x="238125" y="2489209"/>
            <a:ext cx="2636838" cy="819150"/>
          </a:xfrm>
          <a:prstGeom prst="wedgeEllipseCallout">
            <a:avLst>
              <a:gd name="adj1" fmla="val 32542"/>
              <a:gd name="adj2" fmla="val 69963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en-US" altLang="zh-TW" sz="1800" dirty="0">
                <a:latin typeface="+mn-lt"/>
              </a:rPr>
              <a:t>T1.1 is 2, T2.1 is 5</a:t>
            </a:r>
          </a:p>
          <a:p>
            <a:pPr algn="ctr"/>
            <a:r>
              <a:rPr lang="en-US" altLang="zh-TW" sz="1800" dirty="0">
                <a:latin typeface="+mn-lt"/>
              </a:rPr>
              <a:t>Priority: T1&gt;T2</a:t>
            </a:r>
          </a:p>
        </p:txBody>
      </p:sp>
      <p:sp>
        <p:nvSpPr>
          <p:cNvPr id="965687" name="Rectangle 55"/>
          <p:cNvSpPr>
            <a:spLocks noChangeArrowheads="1"/>
          </p:cNvSpPr>
          <p:nvPr/>
        </p:nvSpPr>
        <p:spPr bwMode="auto">
          <a:xfrm>
            <a:off x="3359004" y="3513147"/>
            <a:ext cx="433534" cy="411163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65688" name="Rectangle 56"/>
          <p:cNvSpPr>
            <a:spLocks noChangeArrowheads="1"/>
          </p:cNvSpPr>
          <p:nvPr/>
        </p:nvSpPr>
        <p:spPr bwMode="auto">
          <a:xfrm>
            <a:off x="2827338" y="5199072"/>
            <a:ext cx="531666" cy="412750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65689" name="AutoShape 57"/>
          <p:cNvSpPr>
            <a:spLocks noChangeArrowheads="1"/>
          </p:cNvSpPr>
          <p:nvPr/>
        </p:nvSpPr>
        <p:spPr bwMode="auto">
          <a:xfrm>
            <a:off x="515938" y="4089409"/>
            <a:ext cx="2636837" cy="901700"/>
          </a:xfrm>
          <a:prstGeom prst="wedgeEllipseCallout">
            <a:avLst>
              <a:gd name="adj1" fmla="val 57332"/>
              <a:gd name="adj2" fmla="val -71445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en-US" altLang="zh-TW" sz="1800" dirty="0">
                <a:latin typeface="+mn-lt"/>
              </a:rPr>
              <a:t>T1.2 is 4, T2.1 is 5</a:t>
            </a:r>
          </a:p>
          <a:p>
            <a:pPr algn="ctr"/>
            <a:r>
              <a:rPr lang="en-US" altLang="zh-TW" sz="1800" dirty="0">
                <a:latin typeface="+mn-lt"/>
              </a:rPr>
              <a:t>Priority: T1&gt;T2</a:t>
            </a:r>
          </a:p>
        </p:txBody>
      </p:sp>
      <p:sp>
        <p:nvSpPr>
          <p:cNvPr id="965696" name="AutoShape 64"/>
          <p:cNvSpPr>
            <a:spLocks noChangeArrowheads="1"/>
          </p:cNvSpPr>
          <p:nvPr/>
        </p:nvSpPr>
        <p:spPr bwMode="auto">
          <a:xfrm>
            <a:off x="727075" y="2079634"/>
            <a:ext cx="2636838" cy="603250"/>
          </a:xfrm>
          <a:prstGeom prst="wedgeEllipseCallout">
            <a:avLst>
              <a:gd name="adj1" fmla="val 49519"/>
              <a:gd name="adj2" fmla="val 199208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en-US" altLang="zh-TW" sz="1800" dirty="0">
                <a:latin typeface="+mn-lt"/>
              </a:rPr>
              <a:t>T1 preempts T2</a:t>
            </a:r>
          </a:p>
        </p:txBody>
      </p:sp>
      <p:sp>
        <p:nvSpPr>
          <p:cNvPr id="965690" name="AutoShape 58"/>
          <p:cNvSpPr>
            <a:spLocks noChangeArrowheads="1"/>
          </p:cNvSpPr>
          <p:nvPr/>
        </p:nvSpPr>
        <p:spPr bwMode="auto">
          <a:xfrm>
            <a:off x="2228850" y="2489209"/>
            <a:ext cx="2636838" cy="698500"/>
          </a:xfrm>
          <a:prstGeom prst="wedgeEllipseCallout">
            <a:avLst>
              <a:gd name="adj1" fmla="val 30046"/>
              <a:gd name="adj2" fmla="val 156366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en-US" altLang="zh-TW" sz="1800" dirty="0">
                <a:latin typeface="+mn-lt"/>
              </a:rPr>
              <a:t>T1.3 is 6, T2.1 is 5</a:t>
            </a:r>
          </a:p>
          <a:p>
            <a:pPr algn="ctr"/>
            <a:r>
              <a:rPr lang="en-US" altLang="zh-TW" sz="1800" dirty="0">
                <a:latin typeface="+mn-lt"/>
              </a:rPr>
              <a:t>Priority: T2&gt;T1</a:t>
            </a:r>
          </a:p>
        </p:txBody>
      </p:sp>
      <p:sp>
        <p:nvSpPr>
          <p:cNvPr id="965691" name="AutoShape 59"/>
          <p:cNvSpPr>
            <a:spLocks noChangeArrowheads="1"/>
          </p:cNvSpPr>
          <p:nvPr/>
        </p:nvSpPr>
        <p:spPr bwMode="auto">
          <a:xfrm>
            <a:off x="4810124" y="2162184"/>
            <a:ext cx="3698876" cy="938213"/>
          </a:xfrm>
          <a:prstGeom prst="wedgeEllipseCallout">
            <a:avLst>
              <a:gd name="adj1" fmla="val -60537"/>
              <a:gd name="adj2" fmla="val 138022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r>
              <a:rPr lang="en-US" altLang="zh-TW" sz="1800" dirty="0">
                <a:latin typeface="+mn-lt"/>
              </a:rPr>
              <a:t>At time 4.1, T2.1 completes, T1.3 starts to execute</a:t>
            </a:r>
          </a:p>
        </p:txBody>
      </p:sp>
    </p:spTree>
    <p:extLst>
      <p:ext uri="{BB962C8B-B14F-4D97-AF65-F5344CB8AC3E}">
        <p14:creationId xmlns:p14="http://schemas.microsoft.com/office/powerpoint/2010/main" val="8852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6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6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6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6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73" grpId="0" animBg="1"/>
      <p:bldP spid="965674" grpId="0" animBg="1"/>
      <p:bldP spid="965685" grpId="0" animBg="1" autoUpdateAnimBg="0"/>
      <p:bldP spid="965687" grpId="0" animBg="1"/>
      <p:bldP spid="965688" grpId="0" animBg="1"/>
      <p:bldP spid="965689" grpId="0" animBg="1" autoUpdateAnimBg="0"/>
      <p:bldP spid="965696" grpId="0" animBg="1" autoUpdateAnimBg="0"/>
      <p:bldP spid="965690" grpId="0" animBg="1" autoUpdateAnimBg="0"/>
      <p:bldP spid="9656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Scheduler of </a:t>
            </a:r>
            <a:r>
              <a:rPr lang="en-US" altLang="zh-TW" dirty="0" err="1"/>
              <a:t>FreeRTOS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 scheduling: decide which task in “Ready” state is to be run at a given time</a:t>
            </a:r>
          </a:p>
          <a:p>
            <a:r>
              <a:rPr lang="en-US" altLang="zh-TW" dirty="0"/>
              <a:t>RTOS scheduler is started by calling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vTaskStartScheduler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/>
              <a:t>RTOS kernel now has control over which tasks are executed and when (Arduino invokes it automatically)</a:t>
            </a:r>
          </a:p>
          <a:p>
            <a:r>
              <a:rPr lang="en-US" altLang="zh-TW" dirty="0"/>
              <a:t>An Idle task is automatically created by scheduler when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vTaskStartScheduler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is called</a:t>
            </a:r>
          </a:p>
          <a:p>
            <a:pPr lvl="1"/>
            <a:r>
              <a:rPr lang="en-US" altLang="zh-TW" dirty="0"/>
              <a:t>Because CPU always needs something to execute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must always have one task that can enter Running state</a:t>
            </a:r>
          </a:p>
          <a:p>
            <a:pPr lvl="1"/>
            <a:r>
              <a:rPr lang="en-US" altLang="zh-TW" dirty="0"/>
              <a:t>The idle task has the lowest priority (priority 0) to never prevent a higher priority task from running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6825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Priority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only uses the priorities of tasks to decide which task to run next</a:t>
            </a:r>
          </a:p>
          <a:p>
            <a:r>
              <a:rPr lang="en-US" altLang="zh-TW" dirty="0"/>
              <a:t>The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uxPriority</a:t>
            </a:r>
            <a:r>
              <a:rPr lang="en-US" altLang="zh-TW" dirty="0"/>
              <a:t> parameter of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/>
              <a:t>assigns an initial priority to the task being created</a:t>
            </a:r>
          </a:p>
          <a:p>
            <a:pPr lvl="1"/>
            <a:r>
              <a:rPr lang="en-US" altLang="zh-TW" dirty="0"/>
              <a:t>Can be changed using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vTaskPrioritySet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TW" dirty="0"/>
          </a:p>
          <a:p>
            <a:pPr lvl="1"/>
            <a:r>
              <a:rPr lang="en-US" altLang="zh-TW" dirty="0"/>
              <a:t>Low numeric priority values denote low priority tasks</a:t>
            </a:r>
          </a:p>
          <a:p>
            <a:r>
              <a:rPr lang="en-US" altLang="zh-TW" dirty="0"/>
              <a:t>Scheduler always selects the highest priority task that is </a:t>
            </a:r>
            <a:r>
              <a:rPr lang="en-US" altLang="zh-TW" i="1" dirty="0"/>
              <a:t>able </a:t>
            </a:r>
            <a:r>
              <a:rPr lang="en-US" altLang="zh-TW" dirty="0"/>
              <a:t>to run </a:t>
            </a:r>
          </a:p>
          <a:p>
            <a:pPr lvl="1"/>
            <a:r>
              <a:rPr lang="en-US" altLang="zh-TW" dirty="0"/>
              <a:t>When more than one task of the same priority is able to run, the scheduler uses round-robin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6815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select the next task to run, the scheduler has to be executed periodically</a:t>
            </a:r>
          </a:p>
          <a:p>
            <a:pPr lvl="1"/>
            <a:r>
              <a:rPr lang="en-US" altLang="zh-TW" dirty="0"/>
              <a:t>By a periodic interrupt called </a:t>
            </a:r>
            <a:br>
              <a:rPr lang="en-US" altLang="zh-TW" dirty="0"/>
            </a:br>
            <a:r>
              <a:rPr lang="en-US" altLang="zh-TW" dirty="0"/>
              <a:t>the </a:t>
            </a:r>
            <a:r>
              <a:rPr lang="en-US" altLang="zh-TW" i="1" dirty="0"/>
              <a:t>tick interrupt</a:t>
            </a:r>
          </a:p>
          <a:p>
            <a:r>
              <a:rPr lang="en-US" altLang="zh-TW" dirty="0" err="1"/>
              <a:t>FreeRTOS</a:t>
            </a:r>
            <a:r>
              <a:rPr lang="en-US" altLang="zh-TW" dirty="0"/>
              <a:t> API calls always </a:t>
            </a:r>
            <a:br>
              <a:rPr lang="en-US" altLang="zh-TW" dirty="0"/>
            </a:br>
            <a:r>
              <a:rPr lang="en-US" altLang="zh-TW" dirty="0"/>
              <a:t>specify time in tick interrupts (or just ‘</a:t>
            </a:r>
            <a:r>
              <a:rPr lang="en-US" altLang="zh-TW" i="1" dirty="0"/>
              <a:t>ticks</a:t>
            </a:r>
            <a:r>
              <a:rPr lang="en-US" altLang="zh-TW" dirty="0"/>
              <a:t>’)</a:t>
            </a:r>
          </a:p>
          <a:p>
            <a:r>
              <a:rPr lang="en-US" altLang="zh-TW" dirty="0"/>
              <a:t>‘</a:t>
            </a:r>
            <a:r>
              <a:rPr lang="en-US" altLang="zh-TW" i="1" dirty="0"/>
              <a:t>Tick count</a:t>
            </a:r>
            <a:r>
              <a:rPr lang="en-US" altLang="zh-TW" dirty="0"/>
              <a:t>’ is the total </a:t>
            </a:r>
            <a:br>
              <a:rPr lang="en-US" altLang="zh-TW" dirty="0"/>
            </a:br>
            <a:r>
              <a:rPr lang="en-US" altLang="zh-TW" dirty="0"/>
              <a:t>number of tick interrupts </a:t>
            </a:r>
            <a:br>
              <a:rPr lang="en-US" altLang="zh-TW" dirty="0"/>
            </a:br>
            <a:r>
              <a:rPr lang="en-US" altLang="zh-TW" dirty="0"/>
              <a:t>that have occurred since </a:t>
            </a:r>
            <a:br>
              <a:rPr lang="en-US" altLang="zh-TW" dirty="0"/>
            </a:br>
            <a:r>
              <a:rPr lang="en-US" altLang="zh-TW" dirty="0"/>
              <a:t>the scheduler was started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4</a:t>
            </a:fld>
            <a:endParaRPr lang="zh-TW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02431"/>
            <a:ext cx="3888432" cy="44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Task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*pcTextForTask1 = “T1 running\r\n”;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*pcTextForTask2 = “T2 running\t\n”;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the first task at priority 1. */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vTaskFunction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"Task 1", 1000,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(void*)pcTextForTask1,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the second task at priority 2. */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vTaskFunction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"Task 2", 1000,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(void*)pcTextForTask2,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Start scheduler so the tasks start executing. */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vTaskStartScheduler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73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Multiple Periodic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inconvenient to run multiple periodic jobs using a single Arduino loop, e.g.</a:t>
            </a:r>
          </a:p>
          <a:p>
            <a:pPr lvl="1"/>
            <a:r>
              <a:rPr lang="en-US" altLang="zh-TW" dirty="0"/>
              <a:t>Measure the light using the </a:t>
            </a:r>
            <a:r>
              <a:rPr lang="en-US" altLang="zh-TW" dirty="0" err="1"/>
              <a:t>photoresistor</a:t>
            </a:r>
            <a:r>
              <a:rPr lang="en-US" altLang="zh-TW" dirty="0"/>
              <a:t> at 1 Hz</a:t>
            </a:r>
          </a:p>
          <a:p>
            <a:pPr lvl="1"/>
            <a:r>
              <a:rPr lang="en-US" altLang="zh-TW" dirty="0"/>
              <a:t>Measure the sound intensity using microphone at 2.5 Hz </a:t>
            </a:r>
          </a:p>
          <a:p>
            <a:pPr lvl="1"/>
            <a:r>
              <a:rPr lang="en-US" altLang="zh-TW" dirty="0"/>
              <a:t>Measure the distance of an object using the ultrasonic sensor at 0.4 Hz</a:t>
            </a:r>
          </a:p>
          <a:p>
            <a:r>
              <a:rPr lang="en-US" altLang="zh-TW" dirty="0"/>
              <a:t>Even if we run each job in a </a:t>
            </a:r>
            <a:r>
              <a:rPr lang="en-US" altLang="zh-TW" dirty="0" err="1"/>
              <a:t>FreeRTOS</a:t>
            </a:r>
            <a:r>
              <a:rPr lang="en-US" altLang="zh-TW" dirty="0"/>
              <a:t> task, we still need a way to schedule the tasks at specified time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solidFill>
                  <a:srgbClr val="FF0000"/>
                </a:solidFill>
              </a:rPr>
              <a:t>Use blocked state with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11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Delaying a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void </a:t>
            </a:r>
            <a:r>
              <a:rPr lang="en-US" altLang="zh-TW" dirty="0" err="1"/>
              <a:t>vTaskDelay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TickType_t</a:t>
            </a:r>
            <a:r>
              <a:rPr lang="en-US" altLang="zh-TW" dirty="0"/>
              <a:t> </a:t>
            </a:r>
            <a:r>
              <a:rPr lang="en-US" altLang="zh-TW" dirty="0" err="1"/>
              <a:t>xTicksToDelay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Places the calling task into the Blocked state for a fixed number of tick interrupts </a:t>
            </a:r>
          </a:p>
          <a:p>
            <a:pPr lvl="1"/>
            <a:r>
              <a:rPr lang="en-US" altLang="zh-TW" dirty="0"/>
              <a:t>While in the Blocked state, the task will not use any processing time</a:t>
            </a:r>
          </a:p>
          <a:p>
            <a:pPr lvl="1"/>
            <a:r>
              <a:rPr lang="en-US" altLang="zh-TW" dirty="0"/>
              <a:t>Note: Frequency of the periodic task depends on the path of the code, as well as other tasks and interrupt activities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25450" y="4005063"/>
            <a:ext cx="8407400" cy="201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vTaskFunction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(void *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pvParameters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const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TickType_t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xDelay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500/</a:t>
            </a:r>
            <a:r>
              <a:rPr lang="en-US" altLang="zh-TW" sz="18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portTICK_PERIOD_MS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for( ;; 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vToggleLED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 </a:t>
            </a:r>
            <a:r>
              <a:rPr lang="en-US" altLang="zh-TW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toggle LED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vTaskDelay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xDelay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); </a:t>
            </a:r>
            <a:r>
              <a:rPr lang="en-US" altLang="zh-TW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Block for 500 </a:t>
            </a:r>
            <a:r>
              <a:rPr lang="en-US" altLang="zh-TW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ms</a:t>
            </a:r>
            <a:endParaRPr lang="en-US" altLang="zh-TW" sz="1800" b="1" kern="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092280" y="4830251"/>
            <a:ext cx="1872208" cy="8309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/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0"/>
                <a:cs typeface="新細明體" charset="0"/>
              </a:rPr>
              <a:t>duration of a tick in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0"/>
                <a:cs typeface="新細明體" charset="0"/>
              </a:rPr>
              <a:t>msec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 bwMode="auto">
          <a:xfrm flipH="1" flipV="1">
            <a:off x="6444208" y="4581128"/>
            <a:ext cx="648072" cy="664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697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Delaying a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755062" cy="4967287"/>
          </a:xfrm>
        </p:spPr>
        <p:txBody>
          <a:bodyPr/>
          <a:lstStyle/>
          <a:p>
            <a:r>
              <a:rPr lang="en-US" altLang="zh-TW" dirty="0"/>
              <a:t>void </a:t>
            </a:r>
            <a:r>
              <a:rPr lang="en-US" altLang="zh-TW" dirty="0" err="1"/>
              <a:t>vTaskDelayUntil</a:t>
            </a:r>
            <a:r>
              <a:rPr lang="en-US" altLang="zh-TW" dirty="0"/>
              <a:t>(</a:t>
            </a:r>
            <a:r>
              <a:rPr lang="en-US" altLang="zh-TW" dirty="0" err="1"/>
              <a:t>TickType_t</a:t>
            </a:r>
            <a:r>
              <a:rPr lang="en-US" altLang="zh-TW" dirty="0"/>
              <a:t> *</a:t>
            </a:r>
            <a:r>
              <a:rPr lang="en-US" altLang="zh-TW" dirty="0" err="1"/>
              <a:t>pxPreviousWakeTime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TickType_t</a:t>
            </a:r>
            <a:r>
              <a:rPr lang="en-US" altLang="zh-TW" dirty="0"/>
              <a:t> </a:t>
            </a:r>
            <a:r>
              <a:rPr lang="en-US" altLang="zh-TW" dirty="0" err="1"/>
              <a:t>xTimeIncrement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Delay a task until a specified time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to ensure a constant execution frequency</a:t>
            </a:r>
          </a:p>
          <a:p>
            <a:pPr lvl="2"/>
            <a:r>
              <a:rPr lang="en-US" altLang="zh-TW" u="sng" dirty="0" err="1"/>
              <a:t>vTaskDelay</a:t>
            </a:r>
            <a:r>
              <a:rPr lang="en-US" altLang="zh-TW" u="sng" dirty="0"/>
              <a:t>() </a:t>
            </a:r>
            <a:r>
              <a:rPr lang="en-US" altLang="zh-TW" dirty="0"/>
              <a:t>specifies a time at which the task wishes to unblock </a:t>
            </a:r>
            <a:r>
              <a:rPr lang="en-US" altLang="zh-TW" i="1" dirty="0">
                <a:solidFill>
                  <a:srgbClr val="FF0000"/>
                </a:solidFill>
              </a:rPr>
              <a:t>relative</a:t>
            </a:r>
            <a:r>
              <a:rPr lang="en-US" altLang="zh-TW" dirty="0">
                <a:solidFill>
                  <a:srgbClr val="FF0000"/>
                </a:solidFill>
              </a:rPr>
              <a:t> to the time </a:t>
            </a:r>
            <a:r>
              <a:rPr lang="en-US" altLang="zh-TW" dirty="0"/>
              <a:t>at which </a:t>
            </a:r>
            <a:r>
              <a:rPr lang="en-US" altLang="zh-TW" dirty="0" err="1"/>
              <a:t>vTaskDelay</a:t>
            </a:r>
            <a:r>
              <a:rPr lang="en-US" altLang="zh-TW" dirty="0"/>
              <a:t>() is called</a:t>
            </a:r>
          </a:p>
          <a:p>
            <a:pPr lvl="2"/>
            <a:r>
              <a:rPr lang="en-US" altLang="zh-TW" u="sng" dirty="0" err="1"/>
              <a:t>vTaskDelayUntil</a:t>
            </a:r>
            <a:r>
              <a:rPr lang="en-US" altLang="zh-TW" u="sng" dirty="0"/>
              <a:t>() </a:t>
            </a:r>
            <a:r>
              <a:rPr lang="en-US" altLang="zh-TW" dirty="0"/>
              <a:t>specifies an </a:t>
            </a:r>
            <a:r>
              <a:rPr lang="en-US" altLang="zh-TW" i="1" dirty="0"/>
              <a:t>absolute</a:t>
            </a:r>
            <a:r>
              <a:rPr lang="en-US" altLang="zh-TW" dirty="0"/>
              <a:t> time to unblock the task</a:t>
            </a:r>
          </a:p>
          <a:p>
            <a:pPr lvl="1"/>
            <a:r>
              <a:rPr lang="en-US" altLang="zh-TW" dirty="0" err="1"/>
              <a:t>pxPreviousWakeTime</a:t>
            </a:r>
            <a:r>
              <a:rPr lang="en-US" altLang="zh-TW" dirty="0"/>
              <a:t>: the time that task last left Blocked state </a:t>
            </a:r>
          </a:p>
          <a:p>
            <a:pPr lvl="2"/>
            <a:r>
              <a:rPr lang="en-US" altLang="zh-TW" dirty="0"/>
              <a:t>This time is used as a reference point to calculate the time at which the task should next leave the Blocked state</a:t>
            </a:r>
          </a:p>
          <a:p>
            <a:pPr lvl="1"/>
            <a:r>
              <a:rPr lang="en-US" altLang="zh-TW" dirty="0" err="1"/>
              <a:t>xTimeIncrement</a:t>
            </a:r>
            <a:r>
              <a:rPr lang="en-US" altLang="zh-TW" dirty="0"/>
              <a:t>: frequency of the periodic task in ‘ticks’</a:t>
            </a:r>
          </a:p>
          <a:p>
            <a:pPr lvl="1"/>
            <a:r>
              <a:rPr lang="en-US" altLang="zh-TW" dirty="0" err="1"/>
              <a:t>vTaskDelayUntil</a:t>
            </a:r>
            <a:r>
              <a:rPr lang="en-US" altLang="zh-TW" dirty="0"/>
              <a:t>() will return immediately without blocking if the specified wake time is already in the past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144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14938</TotalTime>
  <Words>2587</Words>
  <Application>Microsoft Office PowerPoint</Application>
  <PresentationFormat>如螢幕大小 (4:3)</PresentationFormat>
  <Paragraphs>333</Paragraphs>
  <Slides>27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굴림</vt:lpstr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Equation</vt:lpstr>
      <vt:lpstr>CS4101 嵌入式系統概論  Task Scheduling</vt:lpstr>
      <vt:lpstr>Outline</vt:lpstr>
      <vt:lpstr>Scheduler of FreeRTOS</vt:lpstr>
      <vt:lpstr>Task Priority</vt:lpstr>
      <vt:lpstr>Ticks</vt:lpstr>
      <vt:lpstr>Sample Code for Task Priority</vt:lpstr>
      <vt:lpstr>Running Multiple Periodic Tasks</vt:lpstr>
      <vt:lpstr>Delaying a Task</vt:lpstr>
      <vt:lpstr>Delaying a Task</vt:lpstr>
      <vt:lpstr>Sample Code for Periodic Tasks</vt:lpstr>
      <vt:lpstr>Software Timer</vt:lpstr>
      <vt:lpstr>Suspending and Resuming a Task</vt:lpstr>
      <vt:lpstr>Sample Code for Suspending a Task</vt:lpstr>
      <vt:lpstr>taskYield</vt:lpstr>
      <vt:lpstr>Idle Task Hook</vt:lpstr>
      <vt:lpstr>Changing the Priority of a Task</vt:lpstr>
      <vt:lpstr>Sample Code for Changing Priority</vt:lpstr>
      <vt:lpstr>Sample Code for Changing Priority</vt:lpstr>
      <vt:lpstr>Summary</vt:lpstr>
      <vt:lpstr>Outline</vt:lpstr>
      <vt:lpstr>Real-Time Scheduling algorithms</vt:lpstr>
      <vt:lpstr>Rate Monotonic Scheduling</vt:lpstr>
      <vt:lpstr>Rate Monotonic Scheduling</vt:lpstr>
      <vt:lpstr>RMS Example</vt:lpstr>
      <vt:lpstr>RMS Example</vt:lpstr>
      <vt:lpstr>Earliest-Deadline-First Scheduling (EDF)</vt:lpstr>
      <vt:lpstr>Example of EDF Algorithm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Chung-Ta King</cp:lastModifiedBy>
  <cp:revision>673</cp:revision>
  <dcterms:created xsi:type="dcterms:W3CDTF">2000-02-07T23:54:30Z</dcterms:created>
  <dcterms:modified xsi:type="dcterms:W3CDTF">2020-11-25T16:47:49Z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