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672" r:id="rId2"/>
    <p:sldId id="736" r:id="rId3"/>
    <p:sldId id="737" r:id="rId4"/>
    <p:sldId id="744" r:id="rId5"/>
    <p:sldId id="738" r:id="rId6"/>
    <p:sldId id="739" r:id="rId7"/>
    <p:sldId id="692" r:id="rId8"/>
    <p:sldId id="702" r:id="rId9"/>
    <p:sldId id="705" r:id="rId10"/>
    <p:sldId id="706" r:id="rId11"/>
    <p:sldId id="693" r:id="rId12"/>
    <p:sldId id="740" r:id="rId13"/>
    <p:sldId id="734" r:id="rId14"/>
    <p:sldId id="695" r:id="rId15"/>
    <p:sldId id="696" r:id="rId16"/>
    <p:sldId id="694" r:id="rId17"/>
    <p:sldId id="697" r:id="rId18"/>
    <p:sldId id="701" r:id="rId19"/>
    <p:sldId id="699" r:id="rId20"/>
    <p:sldId id="742" r:id="rId21"/>
    <p:sldId id="741" r:id="rId22"/>
    <p:sldId id="698" r:id="rId23"/>
    <p:sldId id="743" r:id="rId24"/>
    <p:sldId id="365" r:id="rId25"/>
    <p:sldId id="373" r:id="rId26"/>
    <p:sldId id="366" r:id="rId27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99"/>
    <a:srgbClr val="99CCFF"/>
    <a:srgbClr val="339933"/>
    <a:srgbClr val="33CC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87363" autoAdjust="0"/>
  </p:normalViewPr>
  <p:slideViewPr>
    <p:cSldViewPr>
      <p:cViewPr varScale="1">
        <p:scale>
          <a:sx n="56" d="100"/>
          <a:sy n="56" d="100"/>
        </p:scale>
        <p:origin x="1672" y="36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555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6B87B-D277-44C2-B1D9-52DDBECB3A12}" type="slidenum">
              <a:rPr lang="zh-TW" altLang="en-US"/>
              <a:pPr/>
              <a:t>1</a:t>
            </a:fld>
            <a:endParaRPr lang="zh-TW" altLang="zh-TW"/>
          </a:p>
        </p:txBody>
      </p:sp>
      <p:sp>
        <p:nvSpPr>
          <p:cNvPr id="1186818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9241D07-BFEC-4ACA-AA34-0EC63D549DB9}" type="slidenum">
              <a:rPr kumimoji="1" lang="zh-TW" altLang="en-US" sz="1300"/>
              <a:pPr algn="r" eaLnBrk="1" hangingPunct="1"/>
              <a:t>1</a:t>
            </a:fld>
            <a:endParaRPr kumimoji="1" lang="zh-TW" altLang="zh-TW" sz="1300"/>
          </a:p>
        </p:txBody>
      </p:sp>
      <p:sp>
        <p:nvSpPr>
          <p:cNvPr id="1186819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86820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186821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5EAEB15-A192-493F-8272-CED18563CD8D}" type="slidenum">
              <a:rPr kumimoji="1" lang="zh-TW" altLang="en-US" sz="1300"/>
              <a:pPr algn="r" eaLnBrk="1" hangingPunct="1"/>
              <a:t>1</a:t>
            </a:fld>
            <a:endParaRPr kumimoji="1"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2867987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6B87B-D277-44C2-B1D9-52DDBECB3A12}" type="slidenum">
              <a:rPr lang="zh-TW" altLang="en-US"/>
              <a:pPr/>
              <a:t>2</a:t>
            </a:fld>
            <a:endParaRPr lang="zh-TW" altLang="zh-TW"/>
          </a:p>
        </p:txBody>
      </p:sp>
      <p:sp>
        <p:nvSpPr>
          <p:cNvPr id="1186818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9241D07-BFEC-4ACA-AA34-0EC63D549DB9}" type="slidenum">
              <a:rPr kumimoji="1" lang="zh-TW" altLang="en-US" sz="1300"/>
              <a:pPr algn="r" eaLnBrk="1" hangingPunct="1"/>
              <a:t>2</a:t>
            </a:fld>
            <a:endParaRPr kumimoji="1" lang="zh-TW" altLang="zh-TW" sz="1300"/>
          </a:p>
        </p:txBody>
      </p:sp>
      <p:sp>
        <p:nvSpPr>
          <p:cNvPr id="1186819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86820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186821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5EAEB15-A192-493F-8272-CED18563CD8D}" type="slidenum">
              <a:rPr kumimoji="1" lang="zh-TW" altLang="en-US" sz="1300"/>
              <a:pPr algn="r" eaLnBrk="1" hangingPunct="1"/>
              <a:t>2</a:t>
            </a:fld>
            <a:endParaRPr kumimoji="1"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77354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6B87B-D277-44C2-B1D9-52DDBECB3A12}" type="slidenum">
              <a:rPr lang="zh-TW" altLang="en-US"/>
              <a:pPr/>
              <a:t>17</a:t>
            </a:fld>
            <a:endParaRPr lang="zh-TW" altLang="zh-TW"/>
          </a:p>
        </p:txBody>
      </p:sp>
      <p:sp>
        <p:nvSpPr>
          <p:cNvPr id="1186818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9241D07-BFEC-4ACA-AA34-0EC63D549DB9}" type="slidenum">
              <a:rPr kumimoji="1" lang="zh-TW" altLang="en-US" sz="1300"/>
              <a:pPr algn="r" eaLnBrk="1" hangingPunct="1"/>
              <a:t>17</a:t>
            </a:fld>
            <a:endParaRPr kumimoji="1" lang="zh-TW" altLang="zh-TW" sz="1300"/>
          </a:p>
        </p:txBody>
      </p:sp>
      <p:sp>
        <p:nvSpPr>
          <p:cNvPr id="1186819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86820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186821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5EAEB15-A192-493F-8272-CED18563CD8D}" type="slidenum">
              <a:rPr kumimoji="1" lang="zh-TW" altLang="en-US" sz="1300"/>
              <a:pPr algn="r" eaLnBrk="1" hangingPunct="1"/>
              <a:t>17</a:t>
            </a:fld>
            <a:endParaRPr kumimoji="1"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115959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6B87B-D277-44C2-B1D9-52DDBECB3A12}" type="slidenum">
              <a:rPr lang="zh-TW" altLang="en-US"/>
              <a:pPr/>
              <a:t>18</a:t>
            </a:fld>
            <a:endParaRPr lang="zh-TW" altLang="zh-TW"/>
          </a:p>
        </p:txBody>
      </p:sp>
      <p:sp>
        <p:nvSpPr>
          <p:cNvPr id="1186818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9241D07-BFEC-4ACA-AA34-0EC63D549DB9}" type="slidenum">
              <a:rPr kumimoji="1" lang="zh-TW" altLang="en-US" sz="1300"/>
              <a:pPr algn="r" eaLnBrk="1" hangingPunct="1"/>
              <a:t>18</a:t>
            </a:fld>
            <a:endParaRPr kumimoji="1" lang="zh-TW" altLang="zh-TW" sz="1300"/>
          </a:p>
        </p:txBody>
      </p:sp>
      <p:sp>
        <p:nvSpPr>
          <p:cNvPr id="1186819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86820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186821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5EAEB15-A192-493F-8272-CED18563CD8D}" type="slidenum">
              <a:rPr kumimoji="1" lang="zh-TW" altLang="en-US" sz="1300"/>
              <a:pPr algn="r" eaLnBrk="1" hangingPunct="1"/>
              <a:t>18</a:t>
            </a:fld>
            <a:endParaRPr kumimoji="1"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201749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Similar to </a:t>
            </a:r>
            <a:r>
              <a:rPr lang="en-US" altLang="zh-TW" dirty="0" err="1"/>
              <a:t>xQueueGenericSend</a:t>
            </a:r>
            <a:r>
              <a:rPr lang="en-US" altLang="zh-TW" dirty="0"/>
              <a:t>, except we don't block if there is no room in the queue. Also we don't directly wake a task that was blocked on a queue read, instead we return a flag to say whether a context switch is required or not (i.e. has a task with a higher priority than us been woken by this post).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19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51567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dirty="0"/>
              <a:t>If the memory being pointed to was allocated dynamically, exactly one task be responsible for freeing the memory.</a:t>
            </a:r>
          </a:p>
          <a:p>
            <a:pPr lvl="0"/>
            <a:r>
              <a:rPr lang="en-US" altLang="zh-TW" dirty="0"/>
              <a:t>No task should attempt to access the memory after it has been freed.</a:t>
            </a:r>
          </a:p>
          <a:p>
            <a:pPr lvl="0"/>
            <a:r>
              <a:rPr lang="en-US" altLang="zh-TW" dirty="0"/>
              <a:t>A pointer should never be used to access data that has been allocated on a task stack. The data will not be valid after the stack frame has changed.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D6D8-5517-4DBC-95D9-01E7D028E7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8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AAB6D5C-AA4A-4318-921E-60AEEDE76A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139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035050"/>
            <a:ext cx="832301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980728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</a:rPr>
              <a:t>CS4101 Introduction to Embedded Systems</a:t>
            </a:r>
            <a:br>
              <a:rPr lang="zh-TW" altLang="en-US" dirty="0"/>
            </a:br>
            <a:br>
              <a:rPr lang="zh-TW" altLang="en-US" dirty="0"/>
            </a:br>
            <a:br>
              <a:rPr lang="en-US" altLang="zh-TW" dirty="0">
                <a:solidFill>
                  <a:srgbClr val="0000FF"/>
                </a:solidFill>
              </a:rPr>
            </a:br>
            <a:r>
              <a:rPr lang="en-US" altLang="zh-TW" dirty="0">
                <a:solidFill>
                  <a:srgbClr val="0000FF"/>
                </a:solidFill>
              </a:rPr>
              <a:t>Inter-Task Communication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/>
              <a:t>Prof. Chung-Ta King</a:t>
            </a:r>
          </a:p>
          <a:p>
            <a:r>
              <a:rPr lang="en-US" altLang="zh-TW" sz="2400"/>
              <a:t>Department of Computer Science</a:t>
            </a:r>
          </a:p>
          <a:p>
            <a:r>
              <a:rPr lang="en-US" altLang="zh-TW" sz="2400"/>
              <a:t>National Tsing Hua University, Taiwan</a:t>
            </a:r>
            <a:endParaRPr lang="zh-TW" altLang="en-US" sz="2400"/>
          </a:p>
        </p:txBody>
      </p:sp>
      <p:sp>
        <p:nvSpPr>
          <p:cNvPr id="510989" name="Text Box 13"/>
          <p:cNvSpPr txBox="1">
            <a:spLocks noChangeArrowheads="1"/>
          </p:cNvSpPr>
          <p:nvPr/>
        </p:nvSpPr>
        <p:spPr bwMode="auto">
          <a:xfrm>
            <a:off x="583022" y="5300663"/>
            <a:ext cx="80668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1600" dirty="0">
                <a:latin typeface="+mn-lt"/>
                <a:cs typeface="Arial" panose="020B0604020202020204" pitchFamily="34" charset="0"/>
              </a:rPr>
              <a:t>(Materials from Prof. </a:t>
            </a:r>
            <a:r>
              <a:rPr kumimoji="1" lang="en-US" altLang="zh-TW" sz="1600" dirty="0" err="1">
                <a:latin typeface="+mn-lt"/>
                <a:cs typeface="Arial" panose="020B0604020202020204" pitchFamily="34" charset="0"/>
              </a:rPr>
              <a:t>Insup</a:t>
            </a:r>
            <a:r>
              <a:rPr kumimoji="1" lang="en-US" altLang="zh-TW" sz="1600" dirty="0">
                <a:latin typeface="+mn-lt"/>
                <a:cs typeface="Arial" panose="020B0604020202020204" pitchFamily="34" charset="0"/>
              </a:rPr>
              <a:t> Lee, Prof. Frank Drews, Richard Barry, </a:t>
            </a:r>
            <a:r>
              <a:rPr kumimoji="1" lang="en-US" altLang="en-US" sz="1600" i="1" dirty="0">
                <a:latin typeface="+mn-lt"/>
                <a:cs typeface="Arial" panose="020B0604020202020204" pitchFamily="34" charset="0"/>
              </a:rPr>
              <a:t>MQX User Guide</a:t>
            </a:r>
            <a:r>
              <a:rPr kumimoji="1" lang="en-US" altLang="zh-TW" sz="1600" i="1" dirty="0">
                <a:latin typeface="+mn-lt"/>
                <a:cs typeface="Arial" panose="020B0604020202020204" pitchFamily="34" charset="0"/>
              </a:rPr>
              <a:t>,</a:t>
            </a:r>
            <a:r>
              <a:rPr kumimoji="1" lang="zh-TW" altLang="en-US" sz="1600" i="1" dirty="0">
                <a:latin typeface="+mn-lt"/>
                <a:cs typeface="Arial" panose="020B0604020202020204" pitchFamily="34" charset="0"/>
              </a:rPr>
              <a:t> </a:t>
            </a:r>
            <a:endParaRPr kumimoji="1" lang="en-US" altLang="zh-TW" sz="1600" i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kumimoji="1" lang="en-US" altLang="zh-TW" sz="1600" i="1" dirty="0">
                <a:latin typeface="+mn-lt"/>
                <a:cs typeface="Arial" panose="020B0604020202020204" pitchFamily="34" charset="0"/>
              </a:rPr>
              <a:t>Using the </a:t>
            </a:r>
            <a:r>
              <a:rPr kumimoji="1" lang="en-US" altLang="zh-TW" sz="1600" i="1" dirty="0" err="1">
                <a:latin typeface="+mn-lt"/>
                <a:cs typeface="Arial" panose="020B0604020202020204" pitchFamily="34" charset="0"/>
              </a:rPr>
              <a:t>FreeRTOS</a:t>
            </a:r>
            <a:r>
              <a:rPr kumimoji="1" lang="en-US" altLang="zh-TW" sz="1600" i="1" dirty="0">
                <a:latin typeface="+mn-lt"/>
                <a:cs typeface="Arial" panose="020B0604020202020204" pitchFamily="34" charset="0"/>
              </a:rPr>
              <a:t> Real Time Kernel, Study of an Operating System: </a:t>
            </a:r>
            <a:r>
              <a:rPr kumimoji="1" lang="en-US" altLang="zh-TW" sz="1600" i="1" dirty="0" err="1">
                <a:latin typeface="+mn-lt"/>
                <a:cs typeface="Arial" panose="020B0604020202020204" pitchFamily="34" charset="0"/>
              </a:rPr>
              <a:t>FreeRTOS</a:t>
            </a:r>
            <a:r>
              <a:rPr kumimoji="1" lang="en-US" altLang="zh-TW" sz="1600" i="1" dirty="0">
                <a:latin typeface="+mn-lt"/>
                <a:cs typeface="Arial" panose="020B0604020202020204" pitchFamily="34" charset="0"/>
              </a:rPr>
              <a:t>)</a:t>
            </a:r>
            <a:endParaRPr kumimoji="1" lang="zh-TW" altLang="en-US" sz="1600" i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49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FreeRTOS</a:t>
            </a:r>
            <a:r>
              <a:rPr lang="en-US" altLang="zh-TW" dirty="0"/>
              <a:t> Queues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0945"/>
            <a:ext cx="9144000" cy="463610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9</a:t>
            </a:fld>
            <a:endParaRPr lang="zh-TW" altLang="zh-TW"/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4283968" y="2852936"/>
            <a:ext cx="14401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7772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FreeRTOS Queues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Queues are objects in their own right </a:t>
            </a:r>
          </a:p>
          <a:p>
            <a:pPr lvl="1"/>
            <a:r>
              <a:rPr lang="en-US" altLang="zh-TW" dirty="0"/>
              <a:t>Not owned by or assigned to any particular task</a:t>
            </a:r>
          </a:p>
          <a:p>
            <a:pPr lvl="1"/>
            <a:r>
              <a:rPr lang="en-US" altLang="zh-TW" dirty="0"/>
              <a:t>Any number of tasks can write to the same queue and any number of tasks can read from the same queue</a:t>
            </a:r>
          </a:p>
          <a:p>
            <a:pPr lvl="1"/>
            <a:r>
              <a:rPr lang="en-US" altLang="zh-TW" dirty="0"/>
              <a:t>Very common to have multiple writers, but very rare to have multiple readers</a:t>
            </a:r>
          </a:p>
          <a:p>
            <a:pPr lvl="1"/>
            <a:r>
              <a:rPr lang="en-US" altLang="zh-TW" dirty="0"/>
              <a:t># of items and item size determined at queue create time</a:t>
            </a:r>
          </a:p>
          <a:p>
            <a:pPr lvl="1"/>
            <a:r>
              <a:rPr lang="en-US" altLang="zh-TW" dirty="0"/>
              <a:t>Sending/receiving items are </a:t>
            </a:r>
            <a:r>
              <a:rPr lang="en-US" altLang="zh-TW" dirty="0">
                <a:solidFill>
                  <a:srgbClr val="FF0000"/>
                </a:solidFill>
              </a:rPr>
              <a:t>by copy </a:t>
            </a:r>
            <a:r>
              <a:rPr lang="en-US" altLang="zh-TW" dirty="0"/>
              <a:t>not reference</a:t>
            </a:r>
          </a:p>
          <a:p>
            <a:endParaRPr lang="en-US" altLang="zh-TW" dirty="0"/>
          </a:p>
          <a:p>
            <a:r>
              <a:rPr lang="en-US" altLang="zh-TW" dirty="0"/>
              <a:t>What happen when more than one task write into or read from a queue?</a:t>
            </a:r>
          </a:p>
          <a:p>
            <a:pPr lvl="1"/>
            <a:r>
              <a:rPr lang="en-US" altLang="zh-TW" dirty="0"/>
              <a:t>What is guaranteed by “thread-safe”/”no race condition”?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9929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FreeRTOS Queues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Queue functions</a:t>
            </a:r>
          </a:p>
          <a:p>
            <a:pPr lvl="1"/>
            <a:r>
              <a:rPr lang="en-US" altLang="zh-TW" dirty="0"/>
              <a:t>Create queues: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xQueueCreate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,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vQueueDelete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zh-TW" dirty="0"/>
              <a:t>Send/receive data to/from queues: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xQueueSend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,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xQueueSendToBack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,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xQueueReceive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,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xQueueReceiveFromISR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zh-TW" dirty="0"/>
              <a:t>Queue management: number of items in a queue, …</a:t>
            </a:r>
          </a:p>
          <a:p>
            <a:pPr lvl="1"/>
            <a:r>
              <a:rPr lang="en-US" altLang="zh-TW" dirty="0"/>
              <a:t>Blocking on a queue: effect of priority, …</a:t>
            </a:r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6656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queue must be explicitly created before it can be used</a:t>
            </a:r>
          </a:p>
          <a:p>
            <a:pPr lvl="1"/>
            <a:r>
              <a:rPr lang="en-US" dirty="0" err="1"/>
              <a:t>FreeRTOS</a:t>
            </a:r>
            <a:r>
              <a:rPr lang="en-US" dirty="0"/>
              <a:t> allocates RAM from the heap when a queue is created</a:t>
            </a:r>
          </a:p>
          <a:p>
            <a:pPr lvl="1"/>
            <a:r>
              <a:rPr lang="en-US" dirty="0"/>
              <a:t>RAM holds both the queue data structure and the items that are contained in the queue</a:t>
            </a:r>
          </a:p>
          <a:p>
            <a:pPr lvl="1"/>
            <a:endParaRPr lang="en-US" dirty="0"/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xQueueCreate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Used to create a queue and returns 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xQueueHandle</a:t>
            </a:r>
            <a:r>
              <a:rPr lang="en-US" dirty="0"/>
              <a:t> to reference the queue it creates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53862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 Creation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QueueHandle_t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xQueueCreate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UBaseType_t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uxQueueLength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UBaseType_t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uxItemSize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/>
          </a:p>
          <a:p>
            <a:r>
              <a:rPr lang="en-US" altLang="zh-TW" dirty="0"/>
              <a:t>Creates a new queue instance</a:t>
            </a:r>
          </a:p>
          <a:p>
            <a:pPr lvl="1"/>
            <a:r>
              <a:rPr lang="en-US" altLang="zh-TW" dirty="0"/>
              <a:t>Allocates queue storage and returns a handle</a:t>
            </a:r>
          </a:p>
          <a:p>
            <a:pPr lvl="1"/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uxQueueLength</a:t>
            </a:r>
            <a:r>
              <a:rPr lang="en-US" altLang="zh-TW" dirty="0"/>
              <a:t>: max. # of items the queue can contain</a:t>
            </a:r>
          </a:p>
          <a:p>
            <a:pPr lvl="1"/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uxItemSize</a:t>
            </a:r>
            <a:r>
              <a:rPr lang="en-US" altLang="zh-TW" dirty="0"/>
              <a:t>: # of bytes that each item in queue requires</a:t>
            </a:r>
          </a:p>
          <a:p>
            <a:pPr lvl="2"/>
            <a:r>
              <a:rPr lang="en-US" altLang="zh-TW" dirty="0"/>
              <a:t>Items are queued by copy, not by reference, so this is the number of bytes that will be copied for each posted item</a:t>
            </a:r>
          </a:p>
          <a:p>
            <a:pPr lvl="1"/>
            <a:r>
              <a:rPr lang="en-US" altLang="zh-TW" dirty="0"/>
              <a:t>Each item on the queue must be the same size</a:t>
            </a:r>
          </a:p>
          <a:p>
            <a:r>
              <a:rPr lang="en-US" altLang="zh-TW" dirty="0"/>
              <a:t>Returns a queue </a:t>
            </a:r>
            <a:r>
              <a:rPr lang="en-US" altLang="zh-TW" i="1" dirty="0"/>
              <a:t>handle</a:t>
            </a:r>
            <a:r>
              <a:rPr lang="en-US" altLang="zh-TW" dirty="0"/>
              <a:t> by which the queue can be referenced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8132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Send Data through Queues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xQueueSend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QueueHandle_t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 *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pvItemToQueue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TickType_t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xTicksToWait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/>
              <a:t>Post an item on a queue</a:t>
            </a:r>
          </a:p>
          <a:p>
            <a:pPr lvl="1"/>
            <a:r>
              <a:rPr lang="en-US" altLang="zh-TW" dirty="0"/>
              <a:t>The item is queued by copy, not by reference</a:t>
            </a:r>
          </a:p>
          <a:p>
            <a:pPr lvl="1"/>
            <a:r>
              <a:rPr lang="en-US" altLang="zh-TW" dirty="0"/>
              <a:t>Must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be called from an interrupt service routine</a:t>
            </a:r>
          </a:p>
          <a:p>
            <a:pPr lvl="1"/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</a:t>
            </a:r>
            <a:r>
              <a:rPr lang="en-US" altLang="zh-TW" dirty="0"/>
              <a:t>:  queue handle to which the item is to be posted</a:t>
            </a:r>
          </a:p>
          <a:p>
            <a:pPr lvl="1"/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pvItemToQueue</a:t>
            </a:r>
            <a:r>
              <a:rPr lang="en-US" altLang="zh-TW" dirty="0"/>
              <a:t>: pointer to item to be placed on queue</a:t>
            </a:r>
          </a:p>
          <a:p>
            <a:pPr lvl="1"/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xTicksToWait</a:t>
            </a:r>
            <a:r>
              <a:rPr lang="en-US" altLang="zh-TW" dirty="0"/>
              <a:t>: max. time (in ticks) that task should block waiting for space to become available, should it is full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dirty="0" err="1"/>
              <a:t>INCLUDE_vTaskSuspend</a:t>
            </a:r>
            <a:r>
              <a:rPr lang="en-US" altLang="zh-TW" dirty="0"/>
              <a:t> is set to '1‘, then specifying the block time as </a:t>
            </a:r>
            <a:r>
              <a:rPr lang="en-US" altLang="zh-TW" dirty="0" err="1"/>
              <a:t>portMAX_DELAY</a:t>
            </a:r>
            <a:r>
              <a:rPr lang="en-US" altLang="zh-TW" dirty="0"/>
              <a:t> will block task indefinitely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60230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Blocking on Queues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Queue APIs permit a block time to be specified</a:t>
            </a:r>
          </a:p>
          <a:p>
            <a:r>
              <a:rPr lang="en-US" altLang="zh-TW" dirty="0"/>
              <a:t>When read from an empty queue, </a:t>
            </a:r>
          </a:p>
          <a:p>
            <a:pPr lvl="1"/>
            <a:r>
              <a:rPr lang="en-US" altLang="zh-TW" dirty="0"/>
              <a:t>Task will be placed into the Blocked state </a:t>
            </a:r>
          </a:p>
          <a:p>
            <a:pPr lvl="1"/>
            <a:r>
              <a:rPr lang="en-US" altLang="zh-TW" dirty="0"/>
              <a:t>Until data is available on the queue or block time expires</a:t>
            </a: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 then moved to the Ready state</a:t>
            </a:r>
            <a:endParaRPr lang="en-US" altLang="zh-TW" dirty="0"/>
          </a:p>
          <a:p>
            <a:r>
              <a:rPr lang="en-US" altLang="zh-TW" dirty="0"/>
              <a:t>When write to a full queue,</a:t>
            </a:r>
          </a:p>
          <a:p>
            <a:pPr lvl="1"/>
            <a:r>
              <a:rPr lang="en-US" altLang="zh-TW" dirty="0"/>
              <a:t>Task will be placed into the Blocked state</a:t>
            </a:r>
          </a:p>
          <a:p>
            <a:pPr lvl="1"/>
            <a:r>
              <a:rPr lang="en-US" altLang="zh-TW" dirty="0"/>
              <a:t>Until space is available in the queue, or block time expires</a:t>
            </a:r>
          </a:p>
          <a:p>
            <a:r>
              <a:rPr lang="en-US" altLang="zh-TW" dirty="0"/>
              <a:t>If more than one task blocked on same queue, then task with the highest priority will be unblocked first</a:t>
            </a:r>
          </a:p>
          <a:p>
            <a:pPr lvl="1"/>
            <a:r>
              <a:rPr lang="en-US" altLang="zh-TW" dirty="0"/>
              <a:t>If the blocked tasks have equal priority, the task that has been waiting for data the longest will be unblocked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15</a:t>
            </a:fld>
            <a:endParaRPr lang="zh-TW" altLang="zh-TW"/>
          </a:p>
        </p:txBody>
      </p:sp>
      <p:sp>
        <p:nvSpPr>
          <p:cNvPr id="4" name="圓角矩形 3"/>
          <p:cNvSpPr/>
          <p:nvPr/>
        </p:nvSpPr>
        <p:spPr bwMode="auto">
          <a:xfrm>
            <a:off x="6531372" y="2852936"/>
            <a:ext cx="2304256" cy="79208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How about a queue with length 1?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329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Receive Data through Queues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xQueueReceive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QueueHandle_t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pvBuffer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TickType_t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xTicksToWait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/>
              <a:t>Receive an item from a queue</a:t>
            </a:r>
          </a:p>
          <a:p>
            <a:pPr lvl="1"/>
            <a:r>
              <a:rPr lang="en-US" altLang="zh-TW" dirty="0"/>
              <a:t>The item is received by copy so a buffer of adequate size must be provided</a:t>
            </a:r>
          </a:p>
          <a:p>
            <a:pPr lvl="1"/>
            <a:r>
              <a:rPr lang="en-US" altLang="zh-TW" dirty="0"/>
              <a:t>Must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be used in an interrupt service routine</a:t>
            </a:r>
          </a:p>
          <a:p>
            <a:pPr lvl="1"/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</a:t>
            </a:r>
            <a:r>
              <a:rPr lang="en-US" altLang="zh-TW" dirty="0"/>
              <a:t>: queue handle from which to receive item</a:t>
            </a:r>
          </a:p>
          <a:p>
            <a:pPr lvl="1"/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pvBuffer</a:t>
            </a:r>
            <a:r>
              <a:rPr lang="en-US" altLang="zh-TW" dirty="0"/>
              <a:t>: pointer to the buffer into which the received item will be copied</a:t>
            </a:r>
          </a:p>
          <a:p>
            <a:pPr lvl="1"/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xTicksToWait</a:t>
            </a:r>
            <a:r>
              <a:rPr lang="en-US" altLang="zh-TW" dirty="0"/>
              <a:t>: max. amount of time (in ticks) the task should block waiting for an item, if the queue is empty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9093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Queues (1/2)</a:t>
            </a:r>
            <a:endParaRPr lang="zh-TW" altLang="en-US" dirty="0"/>
          </a:p>
        </p:txBody>
      </p:sp>
      <p:graphicFrame>
        <p:nvGraphicFramePr>
          <p:cNvPr id="118581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94273"/>
              </p:ext>
            </p:extLst>
          </p:nvPr>
        </p:nvGraphicFramePr>
        <p:xfrm>
          <a:off x="251520" y="1124744"/>
          <a:ext cx="8568952" cy="4896793"/>
        </p:xfrm>
        <a:graphic>
          <a:graphicData uri="http://schemas.openxmlformats.org/drawingml/2006/table">
            <a:tbl>
              <a:tblPr/>
              <a:tblGrid>
                <a:gridCol w="8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679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20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QueueHandle_t</a:t>
                      </a:r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Global_Queue_Handle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= 0; </a:t>
                      </a:r>
                      <a:r>
                        <a:rPr lang="en-US" altLang="zh-TW" sz="2000" b="1" dirty="0">
                          <a:solidFill>
                            <a:srgbClr val="00B05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//Global Handler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kumimoji="1" lang="en-US" altLang="zh-TW" sz="2000" b="1" kern="1200" dirty="0">
                        <a:solidFill>
                          <a:prstClr val="black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setup() {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Serial.begin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(9600);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>
                          <a:solidFill>
                            <a:srgbClr val="00B05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// Create</a:t>
                      </a:r>
                      <a:r>
                        <a:rPr kumimoji="1" lang="en-US" altLang="zh-TW" sz="2000" b="1" kern="1200" baseline="0" dirty="0">
                          <a:solidFill>
                            <a:srgbClr val="00B05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a queue of 3 </a:t>
                      </a:r>
                      <a:r>
                        <a:rPr kumimoji="1" lang="en-US" altLang="zh-TW" sz="2000" b="1" kern="1200" baseline="0" dirty="0" err="1">
                          <a:solidFill>
                            <a:srgbClr val="00B05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int</a:t>
                      </a:r>
                      <a:endParaRPr kumimoji="1" lang="en-US" altLang="zh-TW" sz="2000" b="1" kern="1200" dirty="0">
                        <a:solidFill>
                          <a:prstClr val="black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Global_Queue_Handle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= </a:t>
                      </a:r>
                      <a:r>
                        <a:rPr kumimoji="1" lang="en-US" altLang="zh-TW" sz="2000" b="1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xQueueCreate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(3,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sizeof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int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));</a:t>
                      </a:r>
                      <a:endParaRPr kumimoji="1" lang="en-US" altLang="zh-TW" sz="2000" b="1" kern="1200" dirty="0">
                        <a:solidFill>
                          <a:srgbClr val="00B050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kumimoji="1" lang="en-US" altLang="zh-TW" sz="2000" b="1" kern="1200" dirty="0">
                        <a:solidFill>
                          <a:prstClr val="black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>
                          <a:solidFill>
                            <a:srgbClr val="00B05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// Create tasks with priority 1 </a:t>
                      </a:r>
                      <a:r>
                        <a:rPr kumimoji="1" lang="en-US" altLang="zh-TW" sz="2000" b="1" kern="1200" baseline="0" dirty="0">
                          <a:solidFill>
                            <a:srgbClr val="00B05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</a:t>
                      </a:r>
                      <a:r>
                        <a:rPr kumimoji="1" lang="en-US" altLang="zh-TW" sz="2000" b="1" kern="1200" dirty="0">
                          <a:solidFill>
                            <a:srgbClr val="00B05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(sender_task,"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sx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", 128, NULL, 1, NULL);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(receiver_task,"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rx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", 128, NULL, 1, NULL);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kumimoji="1" lang="en-US" altLang="zh-TW" sz="2000" b="1" kern="1200" dirty="0">
                        <a:solidFill>
                          <a:prstClr val="black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vTaskStartScheduler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  <a:endParaRPr kumimoji="1" lang="zh-TW" altLang="en-US" sz="2000" b="1" kern="1200" dirty="0">
                        <a:solidFill>
                          <a:prstClr val="black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17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44678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Example of Queues (2/2)</a:t>
            </a:r>
            <a:endParaRPr lang="zh-TW" altLang="en-US" sz="1800" dirty="0"/>
          </a:p>
        </p:txBody>
      </p:sp>
      <p:graphicFrame>
        <p:nvGraphicFramePr>
          <p:cNvPr id="118581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95682"/>
              </p:ext>
            </p:extLst>
          </p:nvPr>
        </p:nvGraphicFramePr>
        <p:xfrm>
          <a:off x="133796" y="1124744"/>
          <a:ext cx="8902700" cy="5250180"/>
        </p:xfrm>
        <a:graphic>
          <a:graphicData uri="http://schemas.openxmlformats.org/drawingml/2006/table">
            <a:tbl>
              <a:tblPr/>
              <a:tblGrid>
                <a:gridCol w="890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18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sender_task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(void *p){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=0;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while(1){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Serial.println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("sent value:");   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Serial.println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if(!</a:t>
                      </a:r>
                      <a:r>
                        <a:rPr lang="en-US" altLang="zh-TW" sz="20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xQueueSend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Global_Queue_Handle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, &amp;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++, 1000))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Serial.println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("Failed to send to queue");  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vTaskDelay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(3000/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portTICK_PERIOD_MS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); </a:t>
                      </a:r>
                      <a:r>
                        <a:rPr lang="en-US" altLang="zh-TW" sz="2000" b="1" dirty="0">
                          <a:solidFill>
                            <a:srgbClr val="00B05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//delay 3 sec</a:t>
                      </a:r>
                      <a:r>
                        <a:rPr lang="en-US" altLang="zh-TW" sz="2000" b="1" baseline="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receiver_task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(void *p){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int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rx_int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= 0;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while(1){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if(</a:t>
                      </a:r>
                      <a:r>
                        <a:rPr kumimoji="1" lang="en-US" altLang="zh-TW" sz="2000" b="1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xQueueReceive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(Global_Queue_Handle,&amp;rx_int,1000)){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Serial.println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("receive value:");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Serial.println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rx_int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);   }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else 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Serial.println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("Failed to receive from queue");  }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  <a:endParaRPr kumimoji="1" lang="zh-TW" altLang="en-US" sz="2000" b="1" kern="1200" dirty="0"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18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2323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Consider This </a:t>
            </a:r>
            <a:r>
              <a:rPr lang="en-US" altLang="zh-TW" dirty="0" err="1"/>
              <a:t>FreeRTOS</a:t>
            </a:r>
            <a:r>
              <a:rPr lang="en-US" altLang="zh-TW" dirty="0"/>
              <a:t> Example</a:t>
            </a:r>
            <a:endParaRPr lang="zh-TW" altLang="en-US" dirty="0"/>
          </a:p>
        </p:txBody>
      </p:sp>
      <p:graphicFrame>
        <p:nvGraphicFramePr>
          <p:cNvPr id="118581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09423"/>
              </p:ext>
            </p:extLst>
          </p:nvPr>
        </p:nvGraphicFramePr>
        <p:xfrm>
          <a:off x="251520" y="1124745"/>
          <a:ext cx="8712968" cy="4968240"/>
        </p:xfrm>
        <a:graphic>
          <a:graphicData uri="http://schemas.openxmlformats.org/drawingml/2006/table">
            <a:tbl>
              <a:tblPr/>
              <a:tblGrid>
                <a:gridCol w="871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843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Light, </a:t>
                      </a:r>
                      <a:r>
                        <a:rPr lang="en-US" altLang="zh-TW" sz="20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xAxis</a:t>
                      </a:r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, </a:t>
                      </a:r>
                      <a:r>
                        <a:rPr lang="en-US" altLang="zh-TW" sz="20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yAxis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;</a:t>
                      </a:r>
                      <a:endParaRPr lang="en-US" altLang="zh-TW" sz="2000" b="1" dirty="0">
                        <a:solidFill>
                          <a:srgbClr val="00B050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setup() {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(photoresistor,”Task1”,128,NULL,3,NULL);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(joystick,”Task2”,128,NULL,3,NULL);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(RGB_LED,”Task3”,128,NULL,3,NULL);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vTaskStartScheduler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photoresistor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(void)</a:t>
                      </a:r>
                      <a:r>
                        <a:rPr kumimoji="1" lang="zh-TW" altLang="en-US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Light = ...;</a:t>
                      </a: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                    // writer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joystick(void)</a:t>
                      </a:r>
                      <a:r>
                        <a:rPr kumimoji="1" lang="zh-TW" altLang="en-US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xAxis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= ...;</a:t>
                      </a: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baseline="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yAxis</a:t>
                      </a: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= ...;          // writer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RGB_LED(void)</a:t>
                      </a:r>
                      <a:r>
                        <a:rPr kumimoji="1" lang="zh-TW" altLang="en-US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... = ...Light ...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xAxis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...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yAxis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;</a:t>
                      </a: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// reader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  <a:endParaRPr kumimoji="1" lang="zh-TW" altLang="en-US" sz="2000" b="1" kern="1200" dirty="0">
                        <a:solidFill>
                          <a:prstClr val="black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1</a:t>
            </a:fld>
            <a:endParaRPr lang="zh-TW" altLang="zh-TW"/>
          </a:p>
        </p:txBody>
      </p:sp>
      <p:sp>
        <p:nvSpPr>
          <p:cNvPr id="2" name="圓角矩形 1"/>
          <p:cNvSpPr/>
          <p:nvPr/>
        </p:nvSpPr>
        <p:spPr bwMode="auto">
          <a:xfrm>
            <a:off x="4644008" y="2780928"/>
            <a:ext cx="3600400" cy="936104"/>
          </a:xfrm>
          <a:prstGeom prst="round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  <a:ea typeface="標楷體" panose="03000509000000000000" pitchFamily="65" charset="-120"/>
              </a:rPr>
              <a:t>Tasks communicate through</a:t>
            </a:r>
            <a:r>
              <a:rPr kumimoji="0" lang="en-US" altLang="zh-TW" sz="240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  <a:ea typeface="標楷體" panose="03000509000000000000" pitchFamily="65" charset="-120"/>
              </a:rPr>
              <a:t> shared variables</a:t>
            </a:r>
            <a:endParaRPr kumimoji="0" lang="zh-TW" altLang="en-US" sz="240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4" name="爆炸 1 3"/>
          <p:cNvSpPr/>
          <p:nvPr/>
        </p:nvSpPr>
        <p:spPr bwMode="auto">
          <a:xfrm>
            <a:off x="5508104" y="3717032"/>
            <a:ext cx="3456384" cy="2160240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What’s wrong</a:t>
            </a:r>
            <a:r>
              <a:rPr kumimoji="0" lang="en-US" altLang="zh-TW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 with this?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561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Using Queues within an ISR</a:t>
            </a:r>
            <a:endParaRPr lang="zh-TW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xQueueSendFromISR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QueueHandle_t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 *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pvItemToQueue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pxHigherPriorityTaskWoken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Post an item into the back of a queue </a:t>
            </a:r>
          </a:p>
          <a:p>
            <a:pPr lvl="1"/>
            <a:r>
              <a:rPr lang="en-US" altLang="zh-TW" dirty="0"/>
              <a:t>Safe to use from within an interrupt service routine</a:t>
            </a:r>
          </a:p>
          <a:p>
            <a:pPr lvl="2"/>
            <a:r>
              <a:rPr lang="en-US" altLang="zh-TW" dirty="0"/>
              <a:t>Don't block if there is no room in the queue</a:t>
            </a:r>
          </a:p>
          <a:p>
            <a:pPr lvl="2"/>
            <a:r>
              <a:rPr lang="en-US" altLang="zh-TW" dirty="0"/>
              <a:t>Don't directly wake a task that was blocked on a queue read </a:t>
            </a:r>
          </a:p>
          <a:p>
            <a:pPr lvl="1"/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pxHigherPriorityTaskWoken</a:t>
            </a:r>
            <a:r>
              <a:rPr lang="en-US" altLang="zh-TW" dirty="0"/>
              <a:t>: get set to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pdTRUE</a:t>
            </a:r>
            <a:r>
              <a:rPr lang="en-US" altLang="zh-TW" dirty="0"/>
              <a:t> if sending to the queue causes a task to unblock, and the unblocked task has a priority higher than the currently running task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84149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Using Queues within an ISR</a:t>
            </a:r>
            <a:endParaRPr lang="zh-TW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xQueueReceiveFromISR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QueueHandle_t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pvBuffer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pxHigherPriorityTaskWoken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endParaRPr lang="en-US" altLang="zh-TW" dirty="0"/>
          </a:p>
          <a:p>
            <a:r>
              <a:rPr lang="en-US" altLang="zh-TW" dirty="0"/>
              <a:t>Receive an item from a queue</a:t>
            </a:r>
          </a:p>
          <a:p>
            <a:pPr lvl="1"/>
            <a:r>
              <a:rPr lang="en-US" altLang="zh-TW" dirty="0"/>
              <a:t>Safe to use from within an interrupt service routine</a:t>
            </a:r>
          </a:p>
          <a:p>
            <a:pPr lvl="2"/>
            <a:r>
              <a:rPr lang="en-US" altLang="zh-TW" dirty="0"/>
              <a:t>Don‘t block if the queue</a:t>
            </a:r>
            <a:r>
              <a:rPr lang="zh-TW" altLang="en-US" dirty="0"/>
              <a:t> </a:t>
            </a:r>
            <a:r>
              <a:rPr lang="en-US" altLang="zh-TW" dirty="0"/>
              <a:t>is empty</a:t>
            </a:r>
          </a:p>
          <a:p>
            <a:pPr lvl="1"/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pxHigherPriorityTaskWoken</a:t>
            </a:r>
            <a:r>
              <a:rPr lang="en-US" altLang="zh-TW" dirty="0"/>
              <a:t>: 	A task may be blocked waiting for space to become available on the queue. If </a:t>
            </a:r>
            <a:r>
              <a:rPr lang="en-US" altLang="zh-TW" dirty="0" err="1"/>
              <a:t>xQueueReceiveFromISR</a:t>
            </a:r>
            <a:r>
              <a:rPr lang="en-US" altLang="zh-TW" dirty="0"/>
              <a:t>() causes such a task to unblock, *</a:t>
            </a:r>
            <a:r>
              <a:rPr lang="en-US" altLang="zh-TW" dirty="0" err="1"/>
              <a:t>pxHigherPriorityTaskWoken</a:t>
            </a:r>
            <a:r>
              <a:rPr lang="en-US" altLang="zh-TW" dirty="0"/>
              <a:t> will get set to </a:t>
            </a:r>
            <a:r>
              <a:rPr lang="en-US" altLang="zh-TW" dirty="0" err="1"/>
              <a:t>pdTRUE</a:t>
            </a:r>
            <a:r>
              <a:rPr lang="en-US" altLang="zh-TW" dirty="0"/>
              <a:t>, otherwise *</a:t>
            </a:r>
            <a:r>
              <a:rPr lang="en-US" altLang="zh-TW" dirty="0" err="1"/>
              <a:t>pxHigherPriorityTaskWoken</a:t>
            </a:r>
            <a:r>
              <a:rPr lang="en-US" altLang="zh-TW" dirty="0"/>
              <a:t> will remain unchanged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7101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Functions for Queues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xQueueSendToFront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marL="0" indent="0">
              <a:buNone/>
            </a:pP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QueueHandle_t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 *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pvItemToQueue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TickType_t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xTicksToWait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altLang="zh-TW" dirty="0"/>
              <a:t>Send data to the front (head) of a queue</a:t>
            </a:r>
          </a:p>
          <a:p>
            <a:pPr marL="0" indent="0">
              <a:buNone/>
            </a:pP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portBASE_TYPE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uxQueueMEssagesWaiting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xQueueHandle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/>
              <a:t>Query the number of items currently in a queue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72223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Functions for Queues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portBASE_TYPE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xQueuePeek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xQueueHandle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 *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pvBuffer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portTickType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xTicksToWait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/>
              <a:t>Receive an item from the head of the queue without removing the item from the queue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4501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Queues to </a:t>
            </a:r>
            <a:r>
              <a:rPr lang="en-US" altLang="zh-TW" dirty="0"/>
              <a:t>T</a:t>
            </a:r>
            <a:r>
              <a:rPr lang="en-US" dirty="0"/>
              <a:t>ransfer </a:t>
            </a:r>
            <a:r>
              <a:rPr lang="en-US" altLang="zh-TW" dirty="0"/>
              <a:t>C</a:t>
            </a:r>
            <a:r>
              <a:rPr lang="en-US" dirty="0"/>
              <a:t>ompound </a:t>
            </a:r>
            <a:r>
              <a:rPr lang="en-US" altLang="zh-TW" dirty="0"/>
              <a:t>T</a:t>
            </a:r>
            <a:r>
              <a:rPr lang="en-US" dirty="0"/>
              <a:t>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common for a task to receive data from multiple sources on a single queue</a:t>
            </a:r>
          </a:p>
          <a:p>
            <a:pPr lvl="1"/>
            <a:r>
              <a:rPr lang="en-US" dirty="0"/>
              <a:t>Receiver needs to know the data source to allow it to determine how to process the data</a:t>
            </a:r>
          </a:p>
          <a:p>
            <a:pPr lvl="1"/>
            <a:r>
              <a:rPr lang="en-US" dirty="0"/>
              <a:t>Use the queue to transfer </a:t>
            </a:r>
            <a:r>
              <a:rPr lang="en-US" i="1" dirty="0"/>
              <a:t>structures</a:t>
            </a:r>
            <a:r>
              <a:rPr lang="en-US" dirty="0"/>
              <a:t> which contain both data value and data source, like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 data value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iMeaning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data source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55425ECB-8EF4-4635-8F26-5EE9ACB72B4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5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56" y="2492896"/>
            <a:ext cx="790303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Using Compound Data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task: </a:t>
            </a:r>
          </a:p>
          <a:p>
            <a:pPr lvl="1"/>
            <a:r>
              <a:rPr lang="en-US" dirty="0"/>
              <a:t>performs system function by reacting to external inputs and changes of system state</a:t>
            </a:r>
          </a:p>
          <a:p>
            <a:r>
              <a:rPr lang="en-US" dirty="0"/>
              <a:t>CAN bus task: </a:t>
            </a:r>
          </a:p>
          <a:p>
            <a:pPr lvl="1"/>
            <a:r>
              <a:rPr lang="en-US" dirty="0"/>
              <a:t>Inputs motor speed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55425ECB-8EF4-4635-8F26-5EE9ACB72B4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85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Large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data items in the queue is large, in</a:t>
            </a:r>
            <a:r>
              <a:rPr lang="en-US" dirty="0"/>
              <a:t>efficient to copy data into and out of the queue byte by byte</a:t>
            </a:r>
          </a:p>
          <a:p>
            <a:pPr lvl="1"/>
            <a:r>
              <a:rPr lang="en-US" dirty="0"/>
              <a:t>Preferable to use the queue to transfer points to the data</a:t>
            </a:r>
          </a:p>
          <a:p>
            <a:pPr lvl="1"/>
            <a:r>
              <a:rPr lang="en-US" dirty="0"/>
              <a:t>More efficient in processing time and RAM space</a:t>
            </a:r>
          </a:p>
          <a:p>
            <a:r>
              <a:rPr lang="en-US" dirty="0"/>
              <a:t>Queuing pointers requires extra cares</a:t>
            </a:r>
          </a:p>
          <a:p>
            <a:pPr lvl="1"/>
            <a:r>
              <a:rPr lang="en-US" altLang="zh-TW" dirty="0"/>
              <a:t>The multiple tasks sharing the RAM via the pointer must not modify its contents simultaneously</a:t>
            </a:r>
          </a:p>
          <a:p>
            <a:pPr lvl="2"/>
            <a:r>
              <a:rPr lang="en-US" altLang="zh-TW" dirty="0"/>
              <a:t>Only sending task can access the RAM until its pointer has been queued, and only receiving task can access the RAM after the pointer has been removed from the queue</a:t>
            </a:r>
          </a:p>
          <a:p>
            <a:pPr lvl="1"/>
            <a:r>
              <a:rPr lang="en-US" altLang="zh-TW" dirty="0"/>
              <a:t>The RAM being pointed to should remain valid, e.g., dynamically allocated or allocated on a task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55425ECB-8EF4-4635-8F26-5EE9ACB72B4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3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Consider Another Example</a:t>
            </a:r>
            <a:endParaRPr lang="zh-TW" altLang="en-US" dirty="0"/>
          </a:p>
        </p:txBody>
      </p:sp>
      <p:graphicFrame>
        <p:nvGraphicFramePr>
          <p:cNvPr id="118581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61392"/>
              </p:ext>
            </p:extLst>
          </p:nvPr>
        </p:nvGraphicFramePr>
        <p:xfrm>
          <a:off x="251520" y="1124745"/>
          <a:ext cx="8712968" cy="4968240"/>
        </p:xfrm>
        <a:graphic>
          <a:graphicData uri="http://schemas.openxmlformats.org/drawingml/2006/table">
            <a:tbl>
              <a:tblPr/>
              <a:tblGrid>
                <a:gridCol w="871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843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Shared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= 0;</a:t>
                      </a:r>
                      <a:endParaRPr lang="en-US" altLang="zh-TW" sz="2000" b="1" dirty="0">
                        <a:solidFill>
                          <a:srgbClr val="00B050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setup() {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(Task1,”Task1”,128,NULL,</a:t>
                      </a:r>
                      <a:r>
                        <a:rPr kumimoji="1" lang="en-US" altLang="zh-TW" sz="2000" b="1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3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,NULL);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(Task2,”Task2”,128,NULL,</a:t>
                      </a:r>
                      <a:r>
                        <a:rPr kumimoji="1" lang="en-US" altLang="zh-TW" sz="2000" b="1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3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,NULL);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(Task3,”Task3”,128,NULL,</a:t>
                      </a:r>
                      <a:r>
                        <a:rPr kumimoji="1" lang="en-US" altLang="zh-TW" sz="2000" b="1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,NULL);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vTaskStartScheduler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Task1(void)</a:t>
                      </a:r>
                      <a:r>
                        <a:rPr kumimoji="1" lang="zh-TW" altLang="en-US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...  Shared = Shared + 1;</a:t>
                      </a: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...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Task2(void)</a:t>
                      </a:r>
                      <a:r>
                        <a:rPr kumimoji="1" lang="zh-TW" altLang="en-US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...  Shared = Shared + 1;</a:t>
                      </a: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...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</a:t>
                      </a: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Task3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(void)</a:t>
                      </a:r>
                      <a:r>
                        <a:rPr kumimoji="1" lang="zh-TW" altLang="en-US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...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Ans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= Shared;</a:t>
                      </a: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...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  <a:endParaRPr kumimoji="1" lang="zh-TW" altLang="en-US" sz="2000" b="1" kern="1200" dirty="0">
                        <a:solidFill>
                          <a:prstClr val="black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2</a:t>
            </a:fld>
            <a:endParaRPr lang="zh-TW" altLang="zh-TW"/>
          </a:p>
        </p:txBody>
      </p:sp>
      <p:sp>
        <p:nvSpPr>
          <p:cNvPr id="4" name="爆炸 1 3"/>
          <p:cNvSpPr/>
          <p:nvPr/>
        </p:nvSpPr>
        <p:spPr bwMode="auto">
          <a:xfrm>
            <a:off x="5301178" y="3932745"/>
            <a:ext cx="3456384" cy="2160240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What will you get in </a:t>
            </a: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Ans</a:t>
            </a:r>
            <a:r>
              <a:rPr kumimoji="0" lang="en-US" altLang="zh-TW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?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6" name="圓角矩形 1">
            <a:extLst>
              <a:ext uri="{FF2B5EF4-FFF2-40B4-BE49-F238E27FC236}">
                <a16:creationId xmlns:a16="http://schemas.microsoft.com/office/drawing/2014/main" id="{B8D674DB-5BD9-4E53-94F9-3FD133D23358}"/>
              </a:ext>
            </a:extLst>
          </p:cNvPr>
          <p:cNvSpPr/>
          <p:nvPr/>
        </p:nvSpPr>
        <p:spPr bwMode="auto">
          <a:xfrm>
            <a:off x="5796136" y="2780928"/>
            <a:ext cx="2448272" cy="936104"/>
          </a:xfrm>
          <a:prstGeom prst="round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  <a:ea typeface="標楷體" panose="03000509000000000000" pitchFamily="65" charset="-120"/>
              </a:rPr>
              <a:t>Two writers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dirty="0">
                <a:solidFill>
                  <a:srgbClr val="FFFF00"/>
                </a:solidFill>
                <a:latin typeface="+mn-lt"/>
                <a:ea typeface="標楷體" panose="03000509000000000000" pitchFamily="65" charset="-120"/>
              </a:rPr>
              <a:t>One reader</a:t>
            </a:r>
            <a:endParaRPr kumimoji="0" lang="zh-TW" altLang="en-US" sz="240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12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0BD1E-FD96-4850-888C-1BE802CA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Multi-Tasking (Multiprogramming)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9DDD42B-9B09-41ED-9588-CFD23F2F3B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3</a:t>
            </a:fld>
            <a:endParaRPr lang="zh-TW" altLang="zh-TW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891D93-58E9-4107-B860-01C5365F6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26330"/>
            <a:ext cx="8172400" cy="493962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9EFEE06-12DD-4ECD-8F69-B7551A76E1D3}"/>
              </a:ext>
            </a:extLst>
          </p:cNvPr>
          <p:cNvSpPr txBox="1"/>
          <p:nvPr/>
        </p:nvSpPr>
        <p:spPr>
          <a:xfrm>
            <a:off x="154289" y="3180645"/>
            <a:ext cx="1202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>
                <a:latin typeface="+mn-lt"/>
              </a:rPr>
              <a:t>Assume</a:t>
            </a:r>
          </a:p>
          <a:p>
            <a:pPr marL="0"/>
            <a:r>
              <a:rPr lang="en-US" altLang="zh-TW" dirty="0">
                <a:latin typeface="+mn-lt"/>
              </a:rPr>
              <a:t>1 CPU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060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Examine the Assembly Code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u="sng" dirty="0"/>
              <a:t>Task1</a:t>
            </a:r>
            <a:r>
              <a:rPr lang="en-US" altLang="zh-TW" dirty="0"/>
              <a:t>				</a:t>
            </a:r>
            <a:r>
              <a:rPr lang="en-US" altLang="zh-TW" u="sng" dirty="0"/>
              <a:t>Task2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...				 ...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r1,M[Shared]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r1,M[Shared]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add r2,r1,#1		add r2,r1,#1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r2,M[Shared]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r2,M[Shared]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...				 ...</a:t>
            </a:r>
            <a:endParaRPr lang="zh-TW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4060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Tasks Are Scheduled to CPU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Time		</a:t>
            </a:r>
            <a:r>
              <a:rPr lang="en-US" altLang="zh-TW" u="sng" dirty="0"/>
              <a:t>Task1</a:t>
            </a:r>
            <a:r>
              <a:rPr lang="en-US" altLang="zh-TW" dirty="0"/>
              <a:t>				</a:t>
            </a:r>
            <a:r>
              <a:rPr lang="en-US" altLang="zh-TW" u="sng" dirty="0"/>
              <a:t>Task2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...				 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,M[Shared]	 </a:t>
            </a:r>
          </a:p>
          <a:p>
            <a:pPr marL="0" indent="0">
              <a:buNone/>
            </a:pP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r1,M[Shared]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add r2,r1,#1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r2,M[Shared]</a:t>
            </a:r>
          </a:p>
          <a:p>
            <a:pPr marL="0" indent="0">
              <a:buNone/>
            </a:pP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add r2,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,#1		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r2,M[Shared]	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5</a:t>
            </a:fld>
            <a:endParaRPr lang="zh-TW" altLang="zh-TW"/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827584" y="2060848"/>
            <a:ext cx="0" cy="2232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群組 8"/>
          <p:cNvGrpSpPr/>
          <p:nvPr/>
        </p:nvGrpSpPr>
        <p:grpSpPr>
          <a:xfrm>
            <a:off x="-10018" y="2132856"/>
            <a:ext cx="1917722" cy="369332"/>
            <a:chOff x="-298050" y="2236222"/>
            <a:chExt cx="1917722" cy="369332"/>
          </a:xfrm>
        </p:grpSpPr>
        <p:sp>
          <p:nvSpPr>
            <p:cNvPr id="7" name="向右箭號 6"/>
            <p:cNvSpPr/>
            <p:nvPr/>
          </p:nvSpPr>
          <p:spPr bwMode="auto">
            <a:xfrm>
              <a:off x="1115616" y="2348880"/>
              <a:ext cx="504056" cy="144016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-298050" y="2236222"/>
              <a:ext cx="1446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/>
              <a:r>
                <a:rPr lang="en-US" altLang="zh-TW" sz="1800" dirty="0">
                  <a:solidFill>
                    <a:srgbClr val="FF0000"/>
                  </a:solidFill>
                  <a:latin typeface="+mn-lt"/>
                </a:rPr>
                <a:t>Tick interrupt</a:t>
              </a:r>
              <a:endParaRPr lang="zh-TW" altLang="en-US" sz="1800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1224687" y="2548918"/>
            <a:ext cx="1834204" cy="52378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CPU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saves Task1’s state in its stack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/>
          <p:cNvCxnSpPr>
            <a:stCxn id="10" idx="0"/>
          </p:cNvCxnSpPr>
          <p:nvPr/>
        </p:nvCxnSpPr>
        <p:spPr bwMode="auto">
          <a:xfrm flipV="1">
            <a:off x="2141789" y="2245514"/>
            <a:ext cx="201383" cy="303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2996560" y="3954307"/>
            <a:ext cx="3159616" cy="34355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Task1’s state is restored</a:t>
            </a:r>
            <a:r>
              <a:rPr kumimoji="0" lang="en-US" altLang="zh-TW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 and run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15" name="直線單箭頭接點 14"/>
          <p:cNvCxnSpPr>
            <a:stCxn id="14" idx="1"/>
          </p:cNvCxnSpPr>
          <p:nvPr/>
        </p:nvCxnSpPr>
        <p:spPr bwMode="auto">
          <a:xfrm flipH="1">
            <a:off x="2771800" y="4126083"/>
            <a:ext cx="224760" cy="383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爆炸 1 19"/>
          <p:cNvSpPr/>
          <p:nvPr/>
        </p:nvSpPr>
        <p:spPr bwMode="auto">
          <a:xfrm>
            <a:off x="4514073" y="4145244"/>
            <a:ext cx="3456384" cy="2160240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What will you get in Shared</a:t>
            </a:r>
            <a:r>
              <a:rPr kumimoji="0" lang="en-US" altLang="zh-TW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?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203848" y="2639523"/>
            <a:ext cx="1440159" cy="112465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CPU restores</a:t>
            </a:r>
            <a:r>
              <a:rPr kumimoji="0" lang="en-US" altLang="zh-TW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Task2’s state from its stack and runs it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716016" y="2066485"/>
            <a:ext cx="2088232" cy="57303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CPU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runs scheduler, which chooses Task2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24" name="直線單箭頭接點 23"/>
          <p:cNvCxnSpPr>
            <a:stCxn id="19" idx="3"/>
          </p:cNvCxnSpPr>
          <p:nvPr/>
        </p:nvCxnSpPr>
        <p:spPr bwMode="auto">
          <a:xfrm flipV="1">
            <a:off x="4644007" y="2924945"/>
            <a:ext cx="379839" cy="2769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圓角矩形 1">
            <a:extLst>
              <a:ext uri="{FF2B5EF4-FFF2-40B4-BE49-F238E27FC236}">
                <a16:creationId xmlns:a16="http://schemas.microsoft.com/office/drawing/2014/main" id="{18CFA334-D7DA-4921-8197-D443DA9AB508}"/>
              </a:ext>
            </a:extLst>
          </p:cNvPr>
          <p:cNvSpPr/>
          <p:nvPr/>
        </p:nvSpPr>
        <p:spPr bwMode="auto">
          <a:xfrm>
            <a:off x="1018344" y="5421444"/>
            <a:ext cx="2448272" cy="540317"/>
          </a:xfrm>
          <a:prstGeom prst="round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  <a:ea typeface="標楷體" panose="03000509000000000000" pitchFamily="65" charset="-120"/>
              </a:rPr>
              <a:t>Race condition</a:t>
            </a:r>
            <a:endParaRPr kumimoji="0" lang="zh-TW" altLang="en-US" sz="240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07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0" grpId="0" animBg="1"/>
      <p:bldP spid="19" grpId="0" animBg="1"/>
      <p:bldP spid="23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with Shared 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shared variables to communicate between tasks may be “unsafe”, especially when two or more tasks want to update the variables at the same time</a:t>
            </a:r>
          </a:p>
          <a:p>
            <a:r>
              <a:rPr lang="en-US" altLang="zh-TW" dirty="0"/>
              <a:t>Such shared variables must be “protected” from tampering from other tasks</a:t>
            </a:r>
          </a:p>
          <a:p>
            <a:pPr lvl="1"/>
            <a:r>
              <a:rPr lang="en-US" altLang="zh-TW" dirty="0"/>
              <a:t>Updates to such variables are “critical” and must be made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atomic</a:t>
            </a:r>
          </a:p>
          <a:p>
            <a:r>
              <a:rPr lang="en-US" altLang="zh-TW" dirty="0"/>
              <a:t>How to do?</a:t>
            </a:r>
          </a:p>
          <a:p>
            <a:pPr lvl="1"/>
            <a:r>
              <a:rPr lang="en-US" altLang="zh-TW" dirty="0"/>
              <a:t>Disable interrupts when executing such </a:t>
            </a:r>
            <a:r>
              <a:rPr lang="en-US" altLang="zh-TW" dirty="0">
                <a:solidFill>
                  <a:srgbClr val="FF0000"/>
                </a:solidFill>
              </a:rPr>
              <a:t>critical sections</a:t>
            </a:r>
          </a:p>
          <a:p>
            <a:pPr lvl="1"/>
            <a:r>
              <a:rPr lang="en-US" altLang="zh-TW" dirty="0"/>
              <a:t>Use “protected” data structure, e.g., </a:t>
            </a:r>
            <a:r>
              <a:rPr lang="en-US" altLang="zh-TW" dirty="0">
                <a:solidFill>
                  <a:srgbClr val="FF0000"/>
                </a:solidFill>
              </a:rPr>
              <a:t>queue</a:t>
            </a:r>
            <a:r>
              <a:rPr lang="en-US" altLang="zh-TW" dirty="0"/>
              <a:t> in </a:t>
            </a:r>
            <a:r>
              <a:rPr lang="en-US" altLang="zh-TW" dirty="0" err="1"/>
              <a:t>FreeRTOS</a:t>
            </a:r>
            <a:endParaRPr lang="en-US" altLang="zh-TW" dirty="0"/>
          </a:p>
          <a:p>
            <a:pPr lvl="1"/>
            <a:r>
              <a:rPr lang="en-US" altLang="zh-TW" dirty="0"/>
              <a:t>Provide special synchronization primitives, e.g., </a:t>
            </a:r>
            <a:r>
              <a:rPr lang="en-US" altLang="zh-TW" dirty="0" err="1"/>
              <a:t>mutex</a:t>
            </a:r>
            <a:endParaRPr lang="en-US" altLang="zh-TW" dirty="0"/>
          </a:p>
          <a:p>
            <a:pPr lvl="1"/>
            <a:r>
              <a:rPr lang="en-US" altLang="zh-TW" dirty="0"/>
              <a:t>…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6</a:t>
            </a:fld>
            <a:endParaRPr lang="zh-TW" altLang="zh-TW"/>
          </a:p>
        </p:txBody>
      </p:sp>
      <p:sp>
        <p:nvSpPr>
          <p:cNvPr id="4" name="圓角矩形圖說文字 3"/>
          <p:cNvSpPr/>
          <p:nvPr/>
        </p:nvSpPr>
        <p:spPr bwMode="auto">
          <a:xfrm>
            <a:off x="7164288" y="390306"/>
            <a:ext cx="1728192" cy="734438"/>
          </a:xfrm>
          <a:prstGeom prst="wedgeRoundRectCallout">
            <a:avLst>
              <a:gd name="adj1" fmla="val 5476"/>
              <a:gd name="adj2" fmla="val 11700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Writer-reader relationship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901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FreeRTOS</a:t>
            </a:r>
            <a:r>
              <a:rPr lang="en-US" altLang="zh-TW" dirty="0"/>
              <a:t> Queues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Queues:</a:t>
            </a:r>
          </a:p>
          <a:p>
            <a:pPr lvl="1"/>
            <a:r>
              <a:rPr lang="en-US" altLang="zh-TW" dirty="0"/>
              <a:t>A queue can hold a finite number of fixed size data items</a:t>
            </a:r>
          </a:p>
          <a:p>
            <a:pPr lvl="1"/>
            <a:r>
              <a:rPr lang="en-US" altLang="zh-TW" dirty="0"/>
              <a:t>In most cases, used as </a:t>
            </a:r>
            <a:r>
              <a:rPr lang="en-US" altLang="zh-TW" dirty="0">
                <a:solidFill>
                  <a:srgbClr val="FF0000"/>
                </a:solidFill>
              </a:rPr>
              <a:t>thread safe </a:t>
            </a:r>
            <a:r>
              <a:rPr lang="en-US" altLang="zh-TW" dirty="0"/>
              <a:t>FIFO (First In First Out) buffers with new data being written to the back of the queue, and removed from the front</a:t>
            </a:r>
          </a:p>
          <a:p>
            <a:pPr lvl="1"/>
            <a:r>
              <a:rPr lang="en-US" altLang="zh-TW" dirty="0"/>
              <a:t>Can be used to send messages between tasks, and between interrupts and tasks</a:t>
            </a:r>
          </a:p>
          <a:p>
            <a:pPr lvl="0"/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" y="3928157"/>
            <a:ext cx="9144000" cy="223714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8410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FreeRTOS</a:t>
            </a:r>
            <a:r>
              <a:rPr lang="en-US" altLang="zh-TW" dirty="0"/>
              <a:t> Queues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592"/>
            <a:ext cx="9144000" cy="4598815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4839743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12115</TotalTime>
  <Words>2276</Words>
  <Application>Microsoft Office PowerPoint</Application>
  <PresentationFormat>如螢幕大小 (4:3)</PresentationFormat>
  <Paragraphs>287</Paragraphs>
  <Slides>26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新細明體</vt:lpstr>
      <vt:lpstr>標楷體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CS4101 Introduction to Embedded Systems   Inter-Task Communication</vt:lpstr>
      <vt:lpstr>Consider This FreeRTOS Example</vt:lpstr>
      <vt:lpstr>Consider Another Example</vt:lpstr>
      <vt:lpstr>Multi-Tasking (Multiprogramming)</vt:lpstr>
      <vt:lpstr>Let’s Examine the Assembly Code</vt:lpstr>
      <vt:lpstr>When Tasks Are Scheduled to CPU</vt:lpstr>
      <vt:lpstr>Problem with Shared Variables</vt:lpstr>
      <vt:lpstr>FreeRTOS Queues</vt:lpstr>
      <vt:lpstr>FreeRTOS Queues</vt:lpstr>
      <vt:lpstr>FreeRTOS Queues</vt:lpstr>
      <vt:lpstr>FreeRTOS Queues</vt:lpstr>
      <vt:lpstr>FreeRTOS Queues</vt:lpstr>
      <vt:lpstr>Queue Creation</vt:lpstr>
      <vt:lpstr>Queue Creation</vt:lpstr>
      <vt:lpstr>Send Data through Queues</vt:lpstr>
      <vt:lpstr>Blocking on Queues</vt:lpstr>
      <vt:lpstr>Receive Data through Queues</vt:lpstr>
      <vt:lpstr>Example of Queues (1/2)</vt:lpstr>
      <vt:lpstr>Example of Queues (2/2)</vt:lpstr>
      <vt:lpstr>Using Queues within an ISR</vt:lpstr>
      <vt:lpstr>Using Queues within an ISR</vt:lpstr>
      <vt:lpstr>Other Functions for Queues</vt:lpstr>
      <vt:lpstr>Other Functions for Queues</vt:lpstr>
      <vt:lpstr>Using Queues to Transfer Compound Types</vt:lpstr>
      <vt:lpstr>Example of Using Compound Data</vt:lpstr>
      <vt:lpstr>Working with Large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Chung-Ta King</cp:lastModifiedBy>
  <cp:revision>1402</cp:revision>
  <dcterms:created xsi:type="dcterms:W3CDTF">2000-02-07T23:54:30Z</dcterms:created>
  <dcterms:modified xsi:type="dcterms:W3CDTF">2020-12-02T13:14:32Z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