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628" r:id="rId2"/>
    <p:sldId id="629" r:id="rId3"/>
    <p:sldId id="631" r:id="rId4"/>
    <p:sldId id="632" r:id="rId5"/>
    <p:sldId id="634" r:id="rId6"/>
    <p:sldId id="635" r:id="rId7"/>
    <p:sldId id="636" r:id="rId8"/>
    <p:sldId id="637" r:id="rId9"/>
    <p:sldId id="638" r:id="rId10"/>
    <p:sldId id="639" r:id="rId11"/>
    <p:sldId id="640" r:id="rId12"/>
    <p:sldId id="641" r:id="rId13"/>
    <p:sldId id="642" r:id="rId14"/>
    <p:sldId id="657" r:id="rId15"/>
    <p:sldId id="643" r:id="rId16"/>
    <p:sldId id="644" r:id="rId17"/>
    <p:sldId id="645" r:id="rId18"/>
    <p:sldId id="646" r:id="rId19"/>
    <p:sldId id="658" r:id="rId20"/>
    <p:sldId id="647" r:id="rId21"/>
    <p:sldId id="649" r:id="rId22"/>
    <p:sldId id="650" r:id="rId23"/>
    <p:sldId id="651" r:id="rId24"/>
    <p:sldId id="652" r:id="rId25"/>
    <p:sldId id="653" r:id="rId26"/>
    <p:sldId id="654" r:id="rId27"/>
    <p:sldId id="655" r:id="rId28"/>
    <p:sldId id="656" r:id="rId29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FF99"/>
    <a:srgbClr val="99CCFF"/>
    <a:srgbClr val="339933"/>
    <a:srgbClr val="0000FF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63" autoAdjust="0"/>
  </p:normalViewPr>
  <p:slideViewPr>
    <p:cSldViewPr>
      <p:cViewPr varScale="1">
        <p:scale>
          <a:sx n="56" d="100"/>
          <a:sy n="56" d="100"/>
        </p:scale>
        <p:origin x="1672" y="36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7664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3278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71C84-F597-4E43-88EE-BE995F512D3F}" type="slidenum">
              <a:rPr lang="zh-TW" altLang="en-US"/>
              <a:pPr/>
              <a:t>17</a:t>
            </a:fld>
            <a:endParaRPr lang="zh-TW" altLang="zh-TW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8063" y="682625"/>
            <a:ext cx="3149600" cy="2362200"/>
          </a:xfrm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3663" y="3371850"/>
            <a:ext cx="7507287" cy="3194050"/>
          </a:xfrm>
        </p:spPr>
        <p:txBody>
          <a:bodyPr lIns="87953" tIns="43975" rIns="87953" bIns="43975"/>
          <a:lstStyle/>
          <a:p>
            <a:r>
              <a:rPr lang="en-US" altLang="zh-TW" dirty="0"/>
              <a:t>So if we look at the computing spectrum today, each of the classes exist simultaneously.  In a room we can put 100s of teraflops and many petabytes of computing.  </a:t>
            </a:r>
          </a:p>
          <a:p>
            <a:endParaRPr lang="en-US" altLang="zh-TW" dirty="0"/>
          </a:p>
          <a:p>
            <a:r>
              <a:rPr lang="en-US" altLang="zh-TW" dirty="0"/>
              <a:t>Our productivity, document preparation, and personal information management fits in our pocket and a new class is emerging that will provide a means of streaming information to and from the physical world like we have never seen before.</a:t>
            </a:r>
          </a:p>
        </p:txBody>
      </p:sp>
    </p:spTree>
    <p:extLst>
      <p:ext uri="{BB962C8B-B14F-4D97-AF65-F5344CB8AC3E}">
        <p14:creationId xmlns:p14="http://schemas.microsoft.com/office/powerpoint/2010/main" val="157883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4E3FC-ECA4-42E5-BE56-F1D81739A65C}" type="slidenum">
              <a:rPr lang="zh-TW" altLang="en-US"/>
              <a:pPr/>
              <a:t>26</a:t>
            </a:fld>
            <a:endParaRPr lang="zh-TW" altLang="zh-TW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76613" y="461963"/>
            <a:ext cx="3516312" cy="2636837"/>
          </a:xfrm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3373438"/>
            <a:ext cx="8815388" cy="3192462"/>
          </a:xfrm>
          <a:ln/>
        </p:spPr>
        <p:txBody>
          <a:bodyPr lIns="99737" tIns="49870" rIns="99737" bIns="49870"/>
          <a:lstStyle/>
          <a:p>
            <a:pPr algn="ju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85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Implementation technology</a:t>
            </a:r>
            <a:r>
              <a:rPr lang="en-US" altLang="zh-TW" baseline="0" dirty="0"/>
              <a:t>, a</a:t>
            </a:r>
            <a:r>
              <a:rPr lang="en-US" altLang="zh-TW" dirty="0"/>
              <a:t>ccuracy in timing, more functionalities, mass manufacturing</a:t>
            </a:r>
            <a:r>
              <a:rPr lang="en-US" altLang="zh-TW" baseline="0" dirty="0"/>
              <a:t> and low cost/affordable</a:t>
            </a:r>
            <a:r>
              <a:rPr lang="en-US" altLang="zh-TW" dirty="0"/>
              <a:t>, changeable</a:t>
            </a:r>
            <a:r>
              <a:rPr lang="en-US" altLang="zh-TW" baseline="0" dirty="0"/>
              <a:t> UI, update after market, is it a watch?</a:t>
            </a:r>
          </a:p>
          <a:p>
            <a:r>
              <a:rPr lang="en-US" altLang="zh-TW" dirty="0"/>
              <a:t>Which discipline specializes</a:t>
            </a:r>
            <a:r>
              <a:rPr lang="en-US" altLang="zh-TW" baseline="0" dirty="0"/>
              <a:t> in each generation?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5713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Fixed function, movable,</a:t>
            </a:r>
            <a:r>
              <a:rPr lang="en-US" altLang="zh-TW" baseline="0" dirty="0"/>
              <a:t> a supplementary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1090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Pure manual, mechanical</a:t>
            </a:r>
            <a:r>
              <a:rPr lang="en-US" altLang="zh-TW" baseline="0" dirty="0"/>
              <a:t> and manual, electronic operation and recording, can get GPS and </a:t>
            </a:r>
            <a:r>
              <a:rPr lang="en-US" altLang="zh-TW" baseline="0" dirty="0" err="1"/>
              <a:t>wifi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00977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Horse power, engine power,</a:t>
            </a:r>
            <a:r>
              <a:rPr lang="en-US" altLang="zh-TW" baseline="0" dirty="0"/>
              <a:t> more electronic control and entertainment, electric powered, autonomous driving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77017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420AB-12F5-4F51-8CD8-115410A454BC}" type="slidenum">
              <a:rPr lang="zh-TW" altLang="en-US"/>
              <a:pPr/>
              <a:t>5</a:t>
            </a:fld>
            <a:endParaRPr lang="zh-TW" altLang="zh-TW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075" y="3373438"/>
            <a:ext cx="7510463" cy="3192462"/>
          </a:xfrm>
        </p:spPr>
        <p:txBody>
          <a:bodyPr/>
          <a:lstStyle/>
          <a:p>
            <a:r>
              <a:rPr lang="en-US" altLang="zh-TW"/>
              <a:t>Physical things are augmented with computing/communication capabilities, and become part of the cyber space</a:t>
            </a:r>
          </a:p>
          <a:p>
            <a:r>
              <a:rPr lang="en-US" altLang="zh-TW"/>
              <a:t>Virtual </a:t>
            </a:r>
            <a:r>
              <a:rPr lang="en-US" altLang="zh-TW">
                <a:sym typeface="Wingdings" panose="05000000000000000000" pitchFamily="2" charset="2"/>
              </a:rPr>
              <a:t> real; real  virtual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55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35E8B-447A-42BF-ACE2-01F5B1A590CA}" type="slidenum">
              <a:rPr lang="zh-TW" altLang="en-US"/>
              <a:pPr/>
              <a:t>6</a:t>
            </a:fld>
            <a:endParaRPr lang="zh-TW" altLang="zh-TW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075" y="3373438"/>
            <a:ext cx="7510463" cy="3192462"/>
          </a:xfrm>
        </p:spPr>
        <p:txBody>
          <a:bodyPr/>
          <a:lstStyle/>
          <a:p>
            <a:r>
              <a:rPr lang="en-US" altLang="zh-TW"/>
              <a:t>Physical things are augmented with computing/communication capabilities, and become part of the cyber space</a:t>
            </a:r>
          </a:p>
          <a:p>
            <a:r>
              <a:rPr lang="en-US" altLang="zh-TW"/>
              <a:t>Virtual </a:t>
            </a:r>
            <a:r>
              <a:rPr lang="en-US" altLang="zh-TW">
                <a:sym typeface="Wingdings" panose="05000000000000000000" pitchFamily="2" charset="2"/>
              </a:rPr>
              <a:t> real; real  virtual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190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1AE78-ED85-4E44-B8E8-6406E25D913B}" type="slidenum">
              <a:rPr lang="zh-TW" altLang="en-US"/>
              <a:pPr/>
              <a:t>12</a:t>
            </a:fld>
            <a:endParaRPr lang="zh-TW" altLang="zh-TW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4988"/>
            <a:ext cx="3548062" cy="2660650"/>
          </a:xfrm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3663" y="3371850"/>
            <a:ext cx="7507287" cy="3192463"/>
          </a:xfrm>
        </p:spPr>
        <p:txBody>
          <a:bodyPr/>
          <a:lstStyle/>
          <a:p>
            <a:r>
              <a:rPr lang="de-DE" altLang="zh-TW" dirty="0"/>
              <a:t>X</a:t>
            </a:r>
            <a:r>
              <a:rPr lang="de-DE" altLang="zh-TW" baseline="0" dirty="0"/>
              <a:t> = radio, networks, factories, cars, grids </a:t>
            </a:r>
          </a:p>
          <a:p>
            <a:r>
              <a:rPr lang="de-DE" altLang="zh-TW" baseline="0" dirty="0"/>
              <a:t>Software-defined car: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 letting the car’s function be defined by software components that stitch together the environmental sensors, safety systems, mechanical linkages, and visual interfaces to build a vehicle where the function can be redefined after it has shipped.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2859556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1AE78-ED85-4E44-B8E8-6406E25D913B}" type="slidenum">
              <a:rPr lang="zh-TW" altLang="en-US"/>
              <a:pPr/>
              <a:t>13</a:t>
            </a:fld>
            <a:endParaRPr lang="zh-TW" altLang="zh-TW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4988"/>
            <a:ext cx="3548062" cy="2660650"/>
          </a:xfrm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3663" y="3371850"/>
            <a:ext cx="7507287" cy="3192463"/>
          </a:xfrm>
        </p:spPr>
        <p:txBody>
          <a:bodyPr/>
          <a:lstStyle/>
          <a:p>
            <a:r>
              <a:rPr lang="de-DE" altLang="zh-TW" dirty="0"/>
              <a:t>X</a:t>
            </a:r>
            <a:r>
              <a:rPr lang="de-DE" altLang="zh-TW" baseline="0" dirty="0"/>
              <a:t> = radio, networks, factories, cars, grids </a:t>
            </a:r>
          </a:p>
          <a:p>
            <a:r>
              <a:rPr lang="de-DE" altLang="zh-TW" baseline="0" dirty="0"/>
              <a:t>Software-defined car: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 letting the car’s function be defined by software components that stitch together the environmental sensors, safety systems, mechanical linkages, and visual interfaces to build a vehicle where the function can be redefined after it has shipped.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48706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9FE7993C-20F2-47B6-BF44-C3A752F508AC}" type="datetime1">
              <a:rPr lang="zh-TW" altLang="en-US"/>
              <a:pPr/>
              <a:t>2020/9/14</a:t>
            </a:fld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fld id="{FD215782-C2A4-4679-8E64-19D568C6D59D}" type="datetime1">
              <a:rPr lang="zh-TW" altLang="en-US"/>
              <a:pPr/>
              <a:t>2020/9/14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zombie/835993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12" Type="http://schemas.openxmlformats.org/officeDocument/2006/relationships/image" Target="../media/image7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27.jpeg"/><Relationship Id="rId5" Type="http://schemas.openxmlformats.org/officeDocument/2006/relationships/image" Target="../media/image36.png"/><Relationship Id="rId10" Type="http://schemas.openxmlformats.org/officeDocument/2006/relationships/image" Target="../media/image39.jpeg"/><Relationship Id="rId4" Type="http://schemas.openxmlformats.org/officeDocument/2006/relationships/image" Target="../media/image35.png"/><Relationship Id="rId9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50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4.jpeg"/><Relationship Id="rId12" Type="http://schemas.openxmlformats.org/officeDocument/2006/relationships/image" Target="../media/image49.png"/><Relationship Id="rId17" Type="http://schemas.openxmlformats.org/officeDocument/2006/relationships/image" Target="../media/image5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3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2.png"/><Relationship Id="rId11" Type="http://schemas.openxmlformats.org/officeDocument/2006/relationships/image" Target="../media/image48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52.jpeg"/><Relationship Id="rId10" Type="http://schemas.openxmlformats.org/officeDocument/2006/relationships/image" Target="../media/image47.jpeg"/><Relationship Id="rId4" Type="http://schemas.openxmlformats.org/officeDocument/2006/relationships/image" Target="../media/image43.jpeg"/><Relationship Id="rId9" Type="http://schemas.openxmlformats.org/officeDocument/2006/relationships/image" Target="../media/image46.jpeg"/><Relationship Id="rId1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22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FF6600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Course Overview 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13253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68D1-CE8C-423C-A7AC-D28FFB221367}" type="slidenum">
              <a:rPr lang="zh-TW" altLang="en-US"/>
              <a:pPr/>
              <a:t>9</a:t>
            </a:fld>
            <a:endParaRPr lang="zh-TW" altLang="zh-TW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Embedded System?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Information processing systems </a:t>
            </a:r>
            <a:r>
              <a:rPr lang="en-US" altLang="zh-TW" u="sng" dirty="0"/>
              <a:t>embedded</a:t>
            </a:r>
            <a:r>
              <a:rPr lang="en-US" altLang="zh-TW" dirty="0"/>
              <a:t> into a larger product [Peter </a:t>
            </a:r>
            <a:r>
              <a:rPr lang="en-US" altLang="zh-TW" dirty="0" err="1"/>
              <a:t>Marwedel</a:t>
            </a:r>
            <a:r>
              <a:rPr lang="en-US" altLang="zh-TW" dirty="0"/>
              <a:t>]</a:t>
            </a:r>
          </a:p>
          <a:p>
            <a:pPr lvl="1"/>
            <a:r>
              <a:rPr kumimoji="0" lang="en-US" altLang="zh-TW" dirty="0"/>
              <a:t>Main reason for buying is </a:t>
            </a:r>
            <a:r>
              <a:rPr kumimoji="0" lang="en-US" altLang="zh-TW" b="1" dirty="0"/>
              <a:t>not</a:t>
            </a:r>
            <a:r>
              <a:rPr kumimoji="0" lang="en-US" altLang="zh-TW" dirty="0"/>
              <a:t> information processing</a:t>
            </a:r>
            <a:endParaRPr lang="en-US" altLang="zh-TW" dirty="0"/>
          </a:p>
          <a:p>
            <a:r>
              <a:rPr lang="en-US" altLang="zh-TW" dirty="0"/>
              <a:t>Any device that includes a programmable processor but is not itself a </a:t>
            </a:r>
            <a:r>
              <a:rPr lang="en-US" altLang="zh-TW" i="1" dirty="0"/>
              <a:t>general-purpose computer</a:t>
            </a:r>
            <a:endParaRPr lang="zh-TW" altLang="en-US" i="1" dirty="0"/>
          </a:p>
          <a:p>
            <a:pPr lvl="1"/>
            <a:endParaRPr lang="en-US" altLang="zh-TW" dirty="0"/>
          </a:p>
          <a:p>
            <a:pPr>
              <a:buFontTx/>
              <a:buNone/>
            </a:pP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i="1" dirty="0">
                <a:sym typeface="Wingdings" panose="05000000000000000000" pitchFamily="2" charset="2"/>
              </a:rPr>
              <a:t>Application-specific</a:t>
            </a:r>
            <a:r>
              <a:rPr lang="en-US" altLang="zh-TW" dirty="0">
                <a:sym typeface="Wingdings" panose="05000000000000000000" pitchFamily="2" charset="2"/>
              </a:rPr>
              <a:t>: t</a:t>
            </a:r>
            <a:r>
              <a:rPr lang="en-US" altLang="zh-TW" dirty="0"/>
              <a:t>ake advantage of application characteristics to optimize the design:</a:t>
            </a:r>
          </a:p>
          <a:p>
            <a:pPr lvl="1"/>
            <a:r>
              <a:rPr lang="en-US" altLang="zh-TW" dirty="0"/>
              <a:t>Do not need all general-purpose bells and whistles</a:t>
            </a:r>
          </a:p>
        </p:txBody>
      </p:sp>
    </p:spTree>
    <p:extLst>
      <p:ext uri="{BB962C8B-B14F-4D97-AF65-F5344CB8AC3E}">
        <p14:creationId xmlns:p14="http://schemas.microsoft.com/office/powerpoint/2010/main" val="153416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http://o.aolcdn.com/dims5/amp:42f58d29db28857a47033355375ccd79d1316173/t:600,400/q:80/?url=http%3A%2F%2Fo.aolcdn.com%2Fhss%2Fstorage%2Fmidas%2Fee6f2490c187be32a4b6071bb5e21630%2F200727584%2Fapplewatch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88259" y="1129792"/>
            <a:ext cx="1587597" cy="14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C39759-4ECC-4638-BF54-12C532C5DFC3}" type="slidenum">
              <a:rPr lang="zh-TW" altLang="en-US"/>
              <a:pPr/>
              <a:t>10</a:t>
            </a:fld>
            <a:endParaRPr lang="zh-TW" altLang="zh-TW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Same Basics Inside, However</a:t>
            </a:r>
          </a:p>
        </p:txBody>
      </p:sp>
      <p:grpSp>
        <p:nvGrpSpPr>
          <p:cNvPr id="918531" name="Group 3"/>
          <p:cNvGrpSpPr>
            <a:grpSpLocks/>
          </p:cNvGrpSpPr>
          <p:nvPr/>
        </p:nvGrpSpPr>
        <p:grpSpPr bwMode="auto">
          <a:xfrm>
            <a:off x="1979613" y="2132013"/>
            <a:ext cx="6356350" cy="3744912"/>
            <a:chOff x="1020" y="1026"/>
            <a:chExt cx="4557" cy="2855"/>
          </a:xfrm>
        </p:grpSpPr>
        <p:grpSp>
          <p:nvGrpSpPr>
            <p:cNvPr id="918532" name="Group 4"/>
            <p:cNvGrpSpPr>
              <a:grpSpLocks/>
            </p:cNvGrpSpPr>
            <p:nvPr/>
          </p:nvGrpSpPr>
          <p:grpSpPr bwMode="auto">
            <a:xfrm>
              <a:off x="1453" y="1381"/>
              <a:ext cx="4124" cy="2500"/>
              <a:chOff x="672" y="935"/>
              <a:chExt cx="4608" cy="2880"/>
            </a:xfrm>
          </p:grpSpPr>
          <p:sp>
            <p:nvSpPr>
              <p:cNvPr id="918533" name="Rectangle 5"/>
              <p:cNvSpPr>
                <a:spLocks noChangeArrowheads="1"/>
              </p:cNvSpPr>
              <p:nvPr/>
            </p:nvSpPr>
            <p:spPr bwMode="auto">
              <a:xfrm>
                <a:off x="672" y="935"/>
                <a:ext cx="4608" cy="2880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kumimoji="1" lang="zh-TW" altLang="en-US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918534" name="Rectangle 6"/>
              <p:cNvSpPr>
                <a:spLocks noChangeArrowheads="1"/>
              </p:cNvSpPr>
              <p:nvPr/>
            </p:nvSpPr>
            <p:spPr bwMode="auto">
              <a:xfrm>
                <a:off x="1004" y="1939"/>
                <a:ext cx="856" cy="856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kumimoji="1" lang="en-US" altLang="zh-TW">
                    <a:solidFill>
                      <a:schemeClr val="bg1"/>
                    </a:solidFill>
                    <a:latin typeface="+mn-lt"/>
                    <a:ea typeface="新細明體" panose="02020500000000000000" pitchFamily="18" charset="-120"/>
                  </a:rPr>
                  <a:t>CPU</a:t>
                </a:r>
                <a:endParaRPr kumimoji="1" lang="en-US" altLang="zh-TW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918538" name="Line 10"/>
              <p:cNvSpPr>
                <a:spLocks noChangeShapeType="1"/>
              </p:cNvSpPr>
              <p:nvPr/>
            </p:nvSpPr>
            <p:spPr bwMode="auto">
              <a:xfrm>
                <a:off x="2200" y="1264"/>
                <a:ext cx="0" cy="2303"/>
              </a:xfrm>
              <a:prstGeom prst="line">
                <a:avLst/>
              </a:prstGeom>
              <a:noFill/>
              <a:ln w="76200">
                <a:solidFill>
                  <a:srgbClr val="FF0033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918539" name="Line 11"/>
              <p:cNvSpPr>
                <a:spLocks noChangeShapeType="1"/>
              </p:cNvSpPr>
              <p:nvPr/>
            </p:nvSpPr>
            <p:spPr bwMode="auto">
              <a:xfrm>
                <a:off x="1865" y="2367"/>
                <a:ext cx="335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918540" name="Line 12"/>
              <p:cNvSpPr>
                <a:spLocks noChangeShapeType="1"/>
              </p:cNvSpPr>
              <p:nvPr/>
            </p:nvSpPr>
            <p:spPr bwMode="auto">
              <a:xfrm>
                <a:off x="2201" y="1551"/>
                <a:ext cx="335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918541" name="Line 13"/>
              <p:cNvSpPr>
                <a:spLocks noChangeShapeType="1"/>
              </p:cNvSpPr>
              <p:nvPr/>
            </p:nvSpPr>
            <p:spPr bwMode="auto">
              <a:xfrm>
                <a:off x="2201" y="2271"/>
                <a:ext cx="335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918542" name="Line 14"/>
              <p:cNvSpPr>
                <a:spLocks noChangeShapeType="1"/>
              </p:cNvSpPr>
              <p:nvPr/>
            </p:nvSpPr>
            <p:spPr bwMode="auto">
              <a:xfrm>
                <a:off x="2201" y="3087"/>
                <a:ext cx="335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918543" name="Rectangle 15"/>
              <p:cNvSpPr>
                <a:spLocks noChangeArrowheads="1"/>
              </p:cNvSpPr>
              <p:nvPr/>
            </p:nvSpPr>
            <p:spPr bwMode="auto">
              <a:xfrm>
                <a:off x="912" y="1127"/>
                <a:ext cx="2576" cy="25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918544" name="Line 16"/>
              <p:cNvSpPr>
                <a:spLocks noChangeShapeType="1"/>
              </p:cNvSpPr>
              <p:nvPr/>
            </p:nvSpPr>
            <p:spPr bwMode="auto">
              <a:xfrm>
                <a:off x="3161" y="1455"/>
                <a:ext cx="815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918545" name="Line 17"/>
              <p:cNvSpPr>
                <a:spLocks noChangeShapeType="1"/>
              </p:cNvSpPr>
              <p:nvPr/>
            </p:nvSpPr>
            <p:spPr bwMode="auto">
              <a:xfrm flipH="1">
                <a:off x="3303" y="2175"/>
                <a:ext cx="815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918546" name="Rectangle 18"/>
              <p:cNvSpPr>
                <a:spLocks noChangeArrowheads="1"/>
              </p:cNvSpPr>
              <p:nvPr/>
            </p:nvSpPr>
            <p:spPr bwMode="auto">
              <a:xfrm>
                <a:off x="3980" y="1315"/>
                <a:ext cx="1048" cy="4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kumimoji="1" lang="en-US" altLang="zh-TW">
                    <a:latin typeface="+mn-lt"/>
                    <a:ea typeface="新細明體" panose="02020500000000000000" pitchFamily="18" charset="-120"/>
                  </a:rPr>
                  <a:t>analog</a:t>
                </a:r>
              </a:p>
            </p:txBody>
          </p:sp>
          <p:sp>
            <p:nvSpPr>
              <p:cNvPr id="918547" name="Rectangle 19"/>
              <p:cNvSpPr>
                <a:spLocks noChangeArrowheads="1"/>
              </p:cNvSpPr>
              <p:nvPr/>
            </p:nvSpPr>
            <p:spPr bwMode="auto">
              <a:xfrm>
                <a:off x="3980" y="1987"/>
                <a:ext cx="1048" cy="4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kumimoji="1" lang="en-US" altLang="zh-TW">
                    <a:latin typeface="+mn-lt"/>
                    <a:ea typeface="新細明體" panose="02020500000000000000" pitchFamily="18" charset="-120"/>
                  </a:rPr>
                  <a:t>analog</a:t>
                </a:r>
              </a:p>
            </p:txBody>
          </p:sp>
          <p:sp>
            <p:nvSpPr>
              <p:cNvPr id="918548" name="Text Box 20"/>
              <p:cNvSpPr txBox="1">
                <a:spLocks noChangeArrowheads="1"/>
              </p:cNvSpPr>
              <p:nvPr/>
            </p:nvSpPr>
            <p:spPr bwMode="auto">
              <a:xfrm>
                <a:off x="950" y="3183"/>
                <a:ext cx="1052" cy="5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5000"/>
                  </a:lnSpc>
                </a:pPr>
                <a:r>
                  <a:rPr kumimoji="1" lang="en-US" altLang="zh-TW" sz="2000">
                    <a:latin typeface="+mn-lt"/>
                    <a:ea typeface="新細明體" panose="02020500000000000000" pitchFamily="18" charset="-120"/>
                  </a:rPr>
                  <a:t>embedded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kumimoji="1" lang="en-US" altLang="zh-TW" sz="2000" dirty="0">
                    <a:latin typeface="+mn-lt"/>
                    <a:ea typeface="新細明體" panose="02020500000000000000" pitchFamily="18" charset="-120"/>
                  </a:rPr>
                  <a:t>computer</a:t>
                </a:r>
              </a:p>
            </p:txBody>
          </p:sp>
          <p:sp>
            <p:nvSpPr>
              <p:cNvPr id="918535" name="Rectangle 7"/>
              <p:cNvSpPr>
                <a:spLocks noChangeArrowheads="1"/>
              </p:cNvSpPr>
              <p:nvPr/>
            </p:nvSpPr>
            <p:spPr bwMode="auto">
              <a:xfrm>
                <a:off x="2486" y="2707"/>
                <a:ext cx="804" cy="952"/>
              </a:xfrm>
              <a:prstGeom prst="rect">
                <a:avLst/>
              </a:prstGeom>
              <a:solidFill>
                <a:srgbClr val="FF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kumimoji="1" lang="en-US" altLang="zh-TW">
                    <a:solidFill>
                      <a:schemeClr val="bg1"/>
                    </a:solidFill>
                    <a:latin typeface="+mn-lt"/>
                    <a:ea typeface="新細明體" panose="02020500000000000000" pitchFamily="18" charset="-120"/>
                  </a:rPr>
                  <a:t>mem</a:t>
                </a:r>
              </a:p>
            </p:txBody>
          </p:sp>
          <p:sp>
            <p:nvSpPr>
              <p:cNvPr id="918536" name="Rectangle 8"/>
              <p:cNvSpPr>
                <a:spLocks noChangeArrowheads="1"/>
              </p:cNvSpPr>
              <p:nvPr/>
            </p:nvSpPr>
            <p:spPr bwMode="auto">
              <a:xfrm>
                <a:off x="2481" y="1887"/>
                <a:ext cx="815" cy="72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kumimoji="1" lang="en-US" altLang="zh-TW">
                    <a:latin typeface="+mn-lt"/>
                    <a:ea typeface="新細明體" panose="02020500000000000000" pitchFamily="18" charset="-120"/>
                  </a:rPr>
                  <a:t>input</a:t>
                </a:r>
              </a:p>
            </p:txBody>
          </p:sp>
          <p:sp>
            <p:nvSpPr>
              <p:cNvPr id="918537" name="Rectangle 9"/>
              <p:cNvSpPr>
                <a:spLocks noChangeArrowheads="1"/>
              </p:cNvSpPr>
              <p:nvPr/>
            </p:nvSpPr>
            <p:spPr bwMode="auto">
              <a:xfrm>
                <a:off x="2481" y="1167"/>
                <a:ext cx="815" cy="62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kumimoji="1" lang="en-US" altLang="zh-TW" dirty="0">
                    <a:latin typeface="+mn-lt"/>
                    <a:ea typeface="新細明體" panose="02020500000000000000" pitchFamily="18" charset="-120"/>
                  </a:rPr>
                  <a:t>output</a:t>
                </a:r>
              </a:p>
            </p:txBody>
          </p:sp>
        </p:grpSp>
        <p:sp>
          <p:nvSpPr>
            <p:cNvPr id="918549" name="Line 21"/>
            <p:cNvSpPr>
              <a:spLocks noChangeShapeType="1"/>
            </p:cNvSpPr>
            <p:nvPr/>
          </p:nvSpPr>
          <p:spPr bwMode="auto">
            <a:xfrm>
              <a:off x="1020" y="1162"/>
              <a:ext cx="433" cy="27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18550" name="Line 22"/>
            <p:cNvSpPr>
              <a:spLocks noChangeShapeType="1"/>
            </p:cNvSpPr>
            <p:nvPr/>
          </p:nvSpPr>
          <p:spPr bwMode="auto">
            <a:xfrm>
              <a:off x="1156" y="1026"/>
              <a:ext cx="297" cy="3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18551" name="Line 23"/>
            <p:cNvSpPr>
              <a:spLocks noChangeShapeType="1"/>
            </p:cNvSpPr>
            <p:nvPr/>
          </p:nvSpPr>
          <p:spPr bwMode="auto">
            <a:xfrm>
              <a:off x="1338" y="1026"/>
              <a:ext cx="4239" cy="3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918553" name="Group 25"/>
          <p:cNvGrpSpPr>
            <a:grpSpLocks/>
          </p:cNvGrpSpPr>
          <p:nvPr/>
        </p:nvGrpSpPr>
        <p:grpSpPr bwMode="auto">
          <a:xfrm>
            <a:off x="4651376" y="1514476"/>
            <a:ext cx="3622675" cy="3200400"/>
            <a:chOff x="3066" y="1181"/>
            <a:chExt cx="2282" cy="2016"/>
          </a:xfrm>
        </p:grpSpPr>
        <p:sp>
          <p:nvSpPr>
            <p:cNvPr id="918554" name="Oval 26"/>
            <p:cNvSpPr>
              <a:spLocks noChangeArrowheads="1"/>
            </p:cNvSpPr>
            <p:nvPr/>
          </p:nvSpPr>
          <p:spPr bwMode="auto">
            <a:xfrm>
              <a:off x="3066" y="1766"/>
              <a:ext cx="2282" cy="1431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8555" name="Text Box 27"/>
            <p:cNvSpPr txBox="1">
              <a:spLocks noChangeArrowheads="1"/>
            </p:cNvSpPr>
            <p:nvPr/>
          </p:nvSpPr>
          <p:spPr bwMode="auto">
            <a:xfrm>
              <a:off x="3505" y="1181"/>
              <a:ext cx="174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I/O and control</a:t>
              </a:r>
              <a:br>
                <a:rPr lang="en-US" altLang="zh-TW" dirty="0"/>
              </a:br>
              <a:r>
                <a:rPr lang="en-US" altLang="zh-TW" dirty="0"/>
                <a:t>are most important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8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1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780EE-73EC-4F74-9127-19A3CC225D40}" type="slidenum">
              <a:rPr lang="zh-TW" altLang="en-US"/>
              <a:pPr/>
              <a:t>11</a:t>
            </a:fld>
            <a:endParaRPr lang="zh-TW" altLang="zh-TW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Embedded Systems?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After all, we can still make phone calls with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Why embed a computer into a phone?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 watch? a camera? or anything?</a:t>
            </a:r>
          </a:p>
        </p:txBody>
      </p:sp>
      <p:pic>
        <p:nvPicPr>
          <p:cNvPr id="919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2276748"/>
            <a:ext cx="2160587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9557" name="Text Box 5"/>
          <p:cNvSpPr txBox="1">
            <a:spLocks noChangeArrowheads="1"/>
          </p:cNvSpPr>
          <p:nvPr/>
        </p:nvSpPr>
        <p:spPr bwMode="auto">
          <a:xfrm>
            <a:off x="3636566" y="2708548"/>
            <a:ext cx="506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/>
              <a:t>or</a:t>
            </a:r>
          </a:p>
        </p:txBody>
      </p:sp>
      <p:grpSp>
        <p:nvGrpSpPr>
          <p:cNvPr id="919558" name="Group 6"/>
          <p:cNvGrpSpPr>
            <a:grpSpLocks/>
          </p:cNvGrpSpPr>
          <p:nvPr/>
        </p:nvGrpSpPr>
        <p:grpSpPr bwMode="auto">
          <a:xfrm>
            <a:off x="4716066" y="2060848"/>
            <a:ext cx="3384550" cy="2011363"/>
            <a:chOff x="3152" y="1480"/>
            <a:chExt cx="2132" cy="1267"/>
          </a:xfrm>
        </p:grpSpPr>
        <p:pic>
          <p:nvPicPr>
            <p:cNvPr id="91955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1480"/>
              <a:ext cx="2132" cy="1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9560" name="Picture 8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1661"/>
              <a:ext cx="952" cy="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947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1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1BECD1-24B5-4547-8B42-465EFF0D1062}" type="slidenum">
              <a:rPr lang="zh-TW" altLang="en-US"/>
              <a:pPr/>
              <a:t>12</a:t>
            </a:fld>
            <a:endParaRPr lang="zh-TW" altLang="zh-TW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Embedded vs Pure Hardware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Many electronic products are implemented in pure hardware (ASICs, boards)</a:t>
            </a:r>
          </a:p>
          <a:p>
            <a:pPr lvl="1"/>
            <a:r>
              <a:rPr lang="en-US" altLang="zh-TW" dirty="0"/>
              <a:t>Lack of flexibility (changing standards, system</a:t>
            </a:r>
            <a:br>
              <a:rPr lang="en-US" altLang="zh-TW" dirty="0"/>
            </a:br>
            <a:r>
              <a:rPr lang="en-US" altLang="zh-TW" dirty="0"/>
              <a:t>revisions, bug fixes, extra functionalities)</a:t>
            </a:r>
          </a:p>
          <a:p>
            <a:pPr lvl="1"/>
            <a:r>
              <a:rPr lang="en-US" altLang="zh-TW" dirty="0"/>
              <a:t>Costly for specialized application-specific </a:t>
            </a:r>
            <a:br>
              <a:rPr lang="en-US" altLang="zh-TW" dirty="0"/>
            </a:br>
            <a:r>
              <a:rPr lang="en-US" altLang="zh-TW" dirty="0"/>
              <a:t>integrated circuits (ASICs) (M$ range, </a:t>
            </a:r>
            <a:br>
              <a:rPr lang="en-US" altLang="zh-TW" dirty="0"/>
            </a:br>
            <a:r>
              <a:rPr lang="en-US" altLang="zh-TW" dirty="0"/>
              <a:t>technology-dependent)</a:t>
            </a:r>
          </a:p>
          <a:p>
            <a:r>
              <a:rPr lang="en-US" altLang="zh-TW" dirty="0"/>
              <a:t>Trend towards implementation in </a:t>
            </a:r>
            <a:r>
              <a:rPr lang="en-US" altLang="zh-TW" u="sng" dirty="0"/>
              <a:t>software</a:t>
            </a:r>
            <a:r>
              <a:rPr lang="en-US" altLang="zh-TW" dirty="0"/>
              <a:t> running on embedded processors (or possibly FPGAs)</a:t>
            </a:r>
          </a:p>
          <a:p>
            <a:pPr lvl="1"/>
            <a:r>
              <a:rPr lang="en-US" altLang="zh-TW" dirty="0"/>
              <a:t>Use commodity microprocessors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Software-defined X</a:t>
            </a:r>
          </a:p>
        </p:txBody>
      </p:sp>
      <p:sp>
        <p:nvSpPr>
          <p:cNvPr id="920580" name="Text Box 4"/>
          <p:cNvSpPr txBox="1">
            <a:spLocks noChangeArrowheads="1"/>
          </p:cNvSpPr>
          <p:nvPr/>
        </p:nvSpPr>
        <p:spPr bwMode="auto">
          <a:xfrm>
            <a:off x="6372225" y="5734050"/>
            <a:ext cx="1728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(Peter Marwedel)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C8CE4F-7EAE-4D7F-B11F-6412401A74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516216" y="2348880"/>
            <a:ext cx="2119784" cy="15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1BECD1-24B5-4547-8B42-465EFF0D1062}" type="slidenum">
              <a:rPr lang="zh-TW" altLang="en-US"/>
              <a:pPr/>
              <a:t>13</a:t>
            </a:fld>
            <a:endParaRPr lang="zh-TW" altLang="zh-TW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Embedded vs Pure Hardware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Hardware- vs software-oriented design thinking: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Is it a car or a computer with an appearance of a car?</a:t>
            </a:r>
            <a:endParaRPr lang="en-US" altLang="zh-TW" b="1" dirty="0">
              <a:solidFill>
                <a:srgbClr val="0000FF"/>
              </a:solidFill>
            </a:endParaRPr>
          </a:p>
        </p:txBody>
      </p:sp>
      <p:pic>
        <p:nvPicPr>
          <p:cNvPr id="7" name="Picture 8" descr="http://blogs-images.forbes.com/brookecrothers/files/2015/11/google-self-driving-car-repaint-1200x615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02" t="4078" r="9966" b="6191"/>
          <a:stretch/>
        </p:blipFill>
        <p:spPr bwMode="auto">
          <a:xfrm flipH="1">
            <a:off x="1691680" y="4149080"/>
            <a:ext cx="2530066" cy="146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 descr="File:Siemens C25 &lt;strong&gt;mobile phone&lt;/strong&gt;.jpg - Wikimedia Common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6" t="3607" r="13888" b="8614"/>
          <a:stretch/>
        </p:blipFill>
        <p:spPr>
          <a:xfrm>
            <a:off x="2843808" y="1570461"/>
            <a:ext cx="960458" cy="1783705"/>
          </a:xfrm>
          <a:prstGeom prst="rect">
            <a:avLst/>
          </a:prstGeom>
        </p:spPr>
      </p:pic>
      <p:pic>
        <p:nvPicPr>
          <p:cNvPr id="9" name="圖片 8" descr="Blogography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2"/>
          <a:stretch/>
        </p:blipFill>
        <p:spPr>
          <a:xfrm>
            <a:off x="5148064" y="1618975"/>
            <a:ext cx="869773" cy="1701626"/>
          </a:xfrm>
          <a:prstGeom prst="rect">
            <a:avLst/>
          </a:prstGeom>
        </p:spPr>
      </p:pic>
      <p:pic>
        <p:nvPicPr>
          <p:cNvPr id="2" name="圖片 1" descr="&lt;strong&gt;Gogoro&lt;/strong&gt;, smart scooter eléctrico y sin cables | Castor Geek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40" y="4005064"/>
            <a:ext cx="2799913" cy="17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Embedded systems refer to not only small devices or gadgets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But also large, complex systems requiring strict </a:t>
            </a:r>
            <a:r>
              <a:rPr lang="en-US" altLang="zh-TW" dirty="0">
                <a:solidFill>
                  <a:srgbClr val="FF0000"/>
                </a:solidFill>
              </a:rPr>
              <a:t>reliability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real-time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responses</a:t>
            </a:r>
            <a:r>
              <a:rPr lang="en-US" altLang="zh-TW" dirty="0"/>
              <a:t> </a:t>
            </a:r>
          </a:p>
        </p:txBody>
      </p:sp>
      <p:pic>
        <p:nvPicPr>
          <p:cNvPr id="923659" name="Picture 7" descr="tvse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8453" y="2204864"/>
            <a:ext cx="144137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7900" y="2277319"/>
            <a:ext cx="938213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2204294"/>
            <a:ext cx="1081087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8850" y="2277319"/>
            <a:ext cx="1114425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852585-8F7E-48FD-95C2-4BF9BF85F4F4}" type="slidenum">
              <a:rPr lang="zh-TW" altLang="en-US"/>
              <a:pPr/>
              <a:t>14</a:t>
            </a:fld>
            <a:endParaRPr lang="zh-TW" altLang="zh-TW"/>
          </a:p>
        </p:txBody>
      </p:sp>
      <p:sp>
        <p:nvSpPr>
          <p:cNvPr id="923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Concepts to Clarify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755650" y="4509120"/>
            <a:ext cx="7723188" cy="1228725"/>
            <a:chOff x="755576" y="4794150"/>
            <a:chExt cx="7723980" cy="1229123"/>
          </a:xfrm>
        </p:grpSpPr>
        <p:pic>
          <p:nvPicPr>
            <p:cNvPr id="923653" name="Picture 5" descr="tgv-dup2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439" y="4867175"/>
              <a:ext cx="1498600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654" name="Picture 6" descr="Porsche 911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5013176"/>
              <a:ext cx="1624012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655" name="Picture 8" descr="OfficeBuildi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126" y="4794150"/>
              <a:ext cx="1560513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656" name="Picture 9" descr="ZeroG-Flugzeu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867175"/>
              <a:ext cx="112395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657" name="Picture 11" descr="antenna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4869160"/>
              <a:ext cx="811212" cy="1154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2" descr="http://images.indianexpress.com/2015/12/iphone-5s-big1.jpg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66982" y="2045140"/>
            <a:ext cx="904818" cy="13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o.aolcdn.com/dims5/amp:42f58d29db28857a47033355375ccd79d1316173/t:600,400/q:80/?url=http%3A%2F%2Fo.aolcdn.com%2Fhss%2Fstorage%2Fmidas%2Fee6f2490c187be32a4b6071bb5e21630%2F200727584%2Fapplewatch.jpg"/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56970" y="2239627"/>
            <a:ext cx="1019107" cy="9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8F3CCE-763F-4E50-81B7-F078F3E1BCD5}" type="slidenum">
              <a:rPr lang="zh-TW" altLang="en-US"/>
              <a:pPr/>
              <a:t>15</a:t>
            </a:fld>
            <a:endParaRPr lang="zh-TW" altLang="zh-TW"/>
          </a:p>
        </p:txBody>
      </p:sp>
      <p:sp>
        <p:nvSpPr>
          <p:cNvPr id="924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Concepts to Clarify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TW" dirty="0"/>
              <a:t>A product, e.g., video decoder, may be implemented using pure hardware or microprocessor + embedded software</a:t>
            </a:r>
          </a:p>
          <a:p>
            <a:pPr lvl="1"/>
            <a:r>
              <a:rPr lang="en-US" altLang="zh-TW" dirty="0"/>
              <a:t>A chip may be implemented using pure logic gates or a microprocessor + peripheral logic </a:t>
            </a:r>
            <a:r>
              <a:rPr lang="en-US" altLang="zh-TW" dirty="0">
                <a:sym typeface="Wingdings" panose="05000000000000000000" pitchFamily="2" charset="2"/>
              </a:rPr>
              <a:t>+ software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SoC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An embedded system may or may not have OS</a:t>
            </a:r>
          </a:p>
          <a:p>
            <a:pPr lvl="1"/>
            <a:r>
              <a:rPr lang="en-US" altLang="zh-TW" dirty="0"/>
              <a:t>Simple systems may be implemented by a single program that runs continuously</a:t>
            </a:r>
          </a:p>
          <a:p>
            <a:pPr lvl="1"/>
            <a:r>
              <a:rPr lang="en-US" altLang="zh-TW" dirty="0"/>
              <a:t>Systems that need to control and respond to many activities may require an OS for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72859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62658F-FCA2-415A-8253-98C9DDE41D3E}" type="slidenum">
              <a:rPr lang="zh-TW" altLang="en-US"/>
              <a:pPr/>
              <a:t>16</a:t>
            </a:fld>
            <a:endParaRPr lang="zh-TW" altLang="zh-TW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Embedded = Smart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Computers embedded into objects</a:t>
            </a:r>
          </a:p>
          <a:p>
            <a:pPr lvl="1"/>
            <a:r>
              <a:rPr lang="en-US" altLang="zh-TW" dirty="0"/>
              <a:t>Augment objects with programmatic control, </a:t>
            </a:r>
            <a:br>
              <a:rPr lang="en-US" altLang="zh-TW" dirty="0"/>
            </a:br>
            <a:r>
              <a:rPr lang="en-US" altLang="zh-TW" dirty="0"/>
              <a:t> communication, </a:t>
            </a:r>
            <a:r>
              <a:rPr lang="en-US" altLang="zh-TW" dirty="0">
                <a:solidFill>
                  <a:srgbClr val="FF0000"/>
                </a:solidFill>
              </a:rPr>
              <a:t>sensing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actuation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Internet of things (</a:t>
            </a:r>
            <a:r>
              <a:rPr lang="en-US" altLang="zh-TW" dirty="0" err="1"/>
              <a:t>IoT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Let the world know you:</a:t>
            </a:r>
          </a:p>
          <a:p>
            <a:pPr lvl="1"/>
            <a:r>
              <a:rPr lang="en-US" altLang="zh-TW" dirty="0"/>
              <a:t>Make physical objects/phenomena accessible to </a:t>
            </a:r>
            <a:br>
              <a:rPr lang="en-US" altLang="zh-TW" dirty="0"/>
            </a:br>
            <a:r>
              <a:rPr lang="en-US" altLang="zh-TW" dirty="0"/>
              <a:t>digital world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Let you know the world: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Give intelligence/life to physical objects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so that they can sense/react</a:t>
            </a:r>
            <a:endParaRPr lang="en-US" altLang="zh-TW" dirty="0"/>
          </a:p>
          <a:p>
            <a:pPr lvl="1"/>
            <a:r>
              <a:rPr lang="en-US" altLang="zh-TW" dirty="0"/>
              <a:t>Put a “robot” inside everything!</a:t>
            </a:r>
          </a:p>
        </p:txBody>
      </p:sp>
      <p:graphicFrame>
        <p:nvGraphicFramePr>
          <p:cNvPr id="92570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300788" y="4365625"/>
          <a:ext cx="1176337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點陣圖影像" r:id="rId3" imgW="3820058" imgH="5057143" progId="Paint.Picture">
                  <p:embed/>
                </p:oleObj>
              </mc:Choice>
              <mc:Fallback>
                <p:oleObj name="點陣圖影像" r:id="rId3" imgW="3820058" imgH="5057143" progId="Paint.Picture">
                  <p:embed/>
                  <p:pic>
                    <p:nvPicPr>
                      <p:cNvPr id="925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365625"/>
                        <a:ext cx="1176337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5702" name="Picture 6" descr="motion captur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0821" y="2447858"/>
            <a:ext cx="1484312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o.aolcdn.com/dims5/amp:42f58d29db28857a47033355375ccd79d1316173/t:600,400/q:80/?url=http%3A%2F%2Fo.aolcdn.com%2Fhss%2Fstorage%2Fmidas%2Fee6f2490c187be32a4b6071bb5e21630%2F200727584%2Fapplewatch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16982" y="1355648"/>
            <a:ext cx="1019107" cy="9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8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5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5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9D89D5-3478-431E-8E5B-CD126F3C556F}" type="slidenum">
              <a:rPr lang="zh-TW" altLang="en-US"/>
              <a:pPr/>
              <a:t>17</a:t>
            </a:fld>
            <a:endParaRPr lang="zh-TW" altLang="zh-TW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New Paradigm of Computing</a:t>
            </a:r>
          </a:p>
        </p:txBody>
      </p:sp>
      <p:sp>
        <p:nvSpPr>
          <p:cNvPr id="929795" name="Line 3"/>
          <p:cNvSpPr>
            <a:spLocks noChangeShapeType="1"/>
          </p:cNvSpPr>
          <p:nvPr/>
        </p:nvSpPr>
        <p:spPr bwMode="auto">
          <a:xfrm>
            <a:off x="574675" y="5091113"/>
            <a:ext cx="617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9796" name="Text Box 4"/>
          <p:cNvSpPr txBox="1">
            <a:spLocks noChangeArrowheads="1"/>
          </p:cNvSpPr>
          <p:nvPr/>
        </p:nvSpPr>
        <p:spPr bwMode="auto">
          <a:xfrm>
            <a:off x="2784475" y="5167313"/>
            <a:ext cx="706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332B7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year</a:t>
            </a:r>
          </a:p>
        </p:txBody>
      </p:sp>
      <p:sp>
        <p:nvSpPr>
          <p:cNvPr id="929797" name="Line 5"/>
          <p:cNvSpPr>
            <a:spLocks noChangeShapeType="1"/>
          </p:cNvSpPr>
          <p:nvPr/>
        </p:nvSpPr>
        <p:spPr bwMode="auto">
          <a:xfrm flipV="1">
            <a:off x="574675" y="1052513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9798" name="Text Box 6"/>
          <p:cNvSpPr txBox="1">
            <a:spLocks noChangeArrowheads="1"/>
          </p:cNvSpPr>
          <p:nvPr/>
        </p:nvSpPr>
        <p:spPr bwMode="auto">
          <a:xfrm rot="-5400000">
            <a:off x="-1666875" y="3065463"/>
            <a:ext cx="381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000" b="1">
                <a:solidFill>
                  <a:srgbClr val="0332B7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log (people per computer)</a:t>
            </a:r>
          </a:p>
        </p:txBody>
      </p:sp>
      <p:pic>
        <p:nvPicPr>
          <p:cNvPr id="929799" name="Picture 7" descr="whirlwind-computer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75" y="1204913"/>
            <a:ext cx="1600200" cy="9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9800" name="Text Box 8"/>
          <p:cNvSpPr txBox="1">
            <a:spLocks noChangeArrowheads="1"/>
          </p:cNvSpPr>
          <p:nvPr/>
        </p:nvSpPr>
        <p:spPr bwMode="auto">
          <a:xfrm>
            <a:off x="6823075" y="3948113"/>
            <a:ext cx="22129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Streaming </a:t>
            </a:r>
          </a:p>
          <a:p>
            <a:r>
              <a:rPr lang="en-US" altLang="zh-TW" sz="20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information</a:t>
            </a:r>
          </a:p>
          <a:p>
            <a:r>
              <a:rPr lang="en-US" altLang="zh-TW" sz="20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to/from physical </a:t>
            </a:r>
          </a:p>
          <a:p>
            <a:r>
              <a:rPr lang="en-US" altLang="zh-TW" sz="20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world</a:t>
            </a:r>
          </a:p>
        </p:txBody>
      </p:sp>
      <p:grpSp>
        <p:nvGrpSpPr>
          <p:cNvPr id="929801" name="Group 9"/>
          <p:cNvGrpSpPr>
            <a:grpSpLocks/>
          </p:cNvGrpSpPr>
          <p:nvPr/>
        </p:nvGrpSpPr>
        <p:grpSpPr bwMode="auto">
          <a:xfrm>
            <a:off x="3546475" y="1611313"/>
            <a:ext cx="5302250" cy="1295400"/>
            <a:chOff x="2304" y="1248"/>
            <a:chExt cx="3340" cy="816"/>
          </a:xfrm>
        </p:grpSpPr>
        <p:graphicFrame>
          <p:nvGraphicFramePr>
            <p:cNvPr id="929802" name="Object 10"/>
            <p:cNvGraphicFramePr>
              <a:graphicFrameLocks noChangeAspect="1"/>
            </p:cNvGraphicFramePr>
            <p:nvPr/>
          </p:nvGraphicFramePr>
          <p:xfrm>
            <a:off x="2784" y="1296"/>
            <a:ext cx="121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Image" r:id="rId5" imgW="5384127" imgH="1332863" progId="Photoshop.Image.6">
                    <p:embed/>
                  </p:oleObj>
                </mc:Choice>
                <mc:Fallback>
                  <p:oleObj name="Image" r:id="rId5" imgW="5384127" imgH="1332863" progId="Photoshop.Image.6">
                    <p:embed/>
                    <p:pic>
                      <p:nvPicPr>
                        <p:cNvPr id="92980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296"/>
                          <a:ext cx="1216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9803" name="Picture 11" descr="cray1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1392"/>
              <a:ext cx="433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9804" name="AutoShape 12"/>
            <p:cNvSpPr>
              <a:spLocks/>
            </p:cNvSpPr>
            <p:nvPr/>
          </p:nvSpPr>
          <p:spPr bwMode="auto">
            <a:xfrm>
              <a:off x="3936" y="1248"/>
              <a:ext cx="240" cy="816"/>
            </a:xfrm>
            <a:prstGeom prst="rightBrace">
              <a:avLst>
                <a:gd name="adj1" fmla="val 2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9805" name="Text Box 13"/>
            <p:cNvSpPr txBox="1">
              <a:spLocks noChangeArrowheads="1"/>
            </p:cNvSpPr>
            <p:nvPr/>
          </p:nvSpPr>
          <p:spPr bwMode="auto">
            <a:xfrm>
              <a:off x="4224" y="1440"/>
              <a:ext cx="14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339933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Number Crunching</a:t>
              </a:r>
            </a:p>
            <a:p>
              <a:r>
                <a:rPr lang="en-US" altLang="zh-TW" sz="1800" b="1">
                  <a:solidFill>
                    <a:srgbClr val="339933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Data Storage </a:t>
              </a:r>
            </a:p>
          </p:txBody>
        </p:sp>
      </p:grpSp>
      <p:grpSp>
        <p:nvGrpSpPr>
          <p:cNvPr id="929806" name="Group 14"/>
          <p:cNvGrpSpPr>
            <a:grpSpLocks/>
          </p:cNvGrpSpPr>
          <p:nvPr/>
        </p:nvGrpSpPr>
        <p:grpSpPr bwMode="auto">
          <a:xfrm>
            <a:off x="5603875" y="3059113"/>
            <a:ext cx="2571750" cy="1219200"/>
            <a:chOff x="3600" y="2160"/>
            <a:chExt cx="1620" cy="768"/>
          </a:xfrm>
        </p:grpSpPr>
        <p:sp>
          <p:nvSpPr>
            <p:cNvPr id="929807" name="AutoShape 15"/>
            <p:cNvSpPr>
              <a:spLocks/>
            </p:cNvSpPr>
            <p:nvPr/>
          </p:nvSpPr>
          <p:spPr bwMode="auto">
            <a:xfrm>
              <a:off x="3984" y="2160"/>
              <a:ext cx="240" cy="768"/>
            </a:xfrm>
            <a:prstGeom prst="rightBrace">
              <a:avLst>
                <a:gd name="adj1" fmla="val 2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9808" name="Text Box 16"/>
            <p:cNvSpPr txBox="1">
              <a:spLocks noChangeArrowheads="1"/>
            </p:cNvSpPr>
            <p:nvPr/>
          </p:nvSpPr>
          <p:spPr bwMode="auto">
            <a:xfrm>
              <a:off x="4272" y="2208"/>
              <a:ext cx="9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339933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Productivity</a:t>
              </a:r>
            </a:p>
            <a:p>
              <a:r>
                <a:rPr lang="en-US" altLang="zh-TW" sz="1800" b="1">
                  <a:solidFill>
                    <a:srgbClr val="339933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Interactive</a:t>
              </a:r>
            </a:p>
          </p:txBody>
        </p:sp>
        <p:pic>
          <p:nvPicPr>
            <p:cNvPr id="929809" name="Picture 17" descr="ws530cycle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256"/>
              <a:ext cx="420" cy="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9810" name="Group 18"/>
          <p:cNvGrpSpPr>
            <a:grpSpLocks/>
          </p:cNvGrpSpPr>
          <p:nvPr/>
        </p:nvGrpSpPr>
        <p:grpSpPr bwMode="auto">
          <a:xfrm>
            <a:off x="6126163" y="4613275"/>
            <a:ext cx="2120900" cy="1520825"/>
            <a:chOff x="3840" y="3072"/>
            <a:chExt cx="1640" cy="1071"/>
          </a:xfrm>
        </p:grpSpPr>
        <p:pic>
          <p:nvPicPr>
            <p:cNvPr id="929811" name="Picture 19" descr="dots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3072"/>
              <a:ext cx="240" cy="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9812" name="Group 20"/>
            <p:cNvGrpSpPr>
              <a:grpSpLocks/>
            </p:cNvGrpSpPr>
            <p:nvPr/>
          </p:nvGrpSpPr>
          <p:grpSpPr bwMode="auto">
            <a:xfrm>
              <a:off x="3840" y="3072"/>
              <a:ext cx="1640" cy="1071"/>
              <a:chOff x="3840" y="3072"/>
              <a:chExt cx="1640" cy="1071"/>
            </a:xfrm>
          </p:grpSpPr>
          <p:pic>
            <p:nvPicPr>
              <p:cNvPr id="929813" name="Picture 21" descr="dot-close-up"/>
              <p:cNvPicPr>
                <a:picLocks noChangeAspect="1" noChangeArrowheads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4" y="3504"/>
                <a:ext cx="1256" cy="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9814" name="Line 22"/>
              <p:cNvSpPr>
                <a:spLocks noChangeShapeType="1"/>
              </p:cNvSpPr>
              <p:nvPr/>
            </p:nvSpPr>
            <p:spPr bwMode="auto">
              <a:xfrm flipH="1" flipV="1">
                <a:off x="3840" y="3264"/>
                <a:ext cx="384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9815" name="Line 23"/>
              <p:cNvSpPr>
                <a:spLocks noChangeShapeType="1"/>
              </p:cNvSpPr>
              <p:nvPr/>
            </p:nvSpPr>
            <p:spPr bwMode="auto">
              <a:xfrm flipH="1" flipV="1">
                <a:off x="4032" y="3072"/>
                <a:ext cx="139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pic>
        <p:nvPicPr>
          <p:cNvPr id="929816" name="Picture 24" descr="finger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263" y="5226050"/>
            <a:ext cx="1295400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9817" name="Group 25"/>
          <p:cNvGrpSpPr>
            <a:grpSpLocks/>
          </p:cNvGrpSpPr>
          <p:nvPr/>
        </p:nvGrpSpPr>
        <p:grpSpPr bwMode="auto">
          <a:xfrm>
            <a:off x="635000" y="2043113"/>
            <a:ext cx="2454275" cy="1011237"/>
            <a:chOff x="374" y="1488"/>
            <a:chExt cx="1546" cy="637"/>
          </a:xfrm>
        </p:grpSpPr>
        <p:pic>
          <p:nvPicPr>
            <p:cNvPr id="929818" name="Picture 26" descr="360-67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488"/>
              <a:ext cx="912" cy="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9819" name="Text Box 27"/>
            <p:cNvSpPr txBox="1">
              <a:spLocks noChangeArrowheads="1"/>
            </p:cNvSpPr>
            <p:nvPr/>
          </p:nvSpPr>
          <p:spPr bwMode="auto">
            <a:xfrm>
              <a:off x="374" y="1831"/>
              <a:ext cx="6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Arial" panose="020B0604020202020204" pitchFamily="34" charset="0"/>
                  <a:ea typeface="新細明體" panose="02020500000000000000" pitchFamily="18" charset="-120"/>
                </a:rPr>
                <a:t>Mainframe</a:t>
              </a:r>
            </a:p>
          </p:txBody>
        </p:sp>
      </p:grpSp>
      <p:grpSp>
        <p:nvGrpSpPr>
          <p:cNvPr id="929820" name="Group 28"/>
          <p:cNvGrpSpPr>
            <a:grpSpLocks/>
          </p:cNvGrpSpPr>
          <p:nvPr/>
        </p:nvGrpSpPr>
        <p:grpSpPr bwMode="auto">
          <a:xfrm>
            <a:off x="1412875" y="2652713"/>
            <a:ext cx="2189163" cy="914400"/>
            <a:chOff x="864" y="1872"/>
            <a:chExt cx="1379" cy="576"/>
          </a:xfrm>
        </p:grpSpPr>
        <p:pic>
          <p:nvPicPr>
            <p:cNvPr id="929821" name="Picture 29" descr="vax11-780"/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80" y="1872"/>
              <a:ext cx="563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9822" name="Text Box 30"/>
            <p:cNvSpPr txBox="1">
              <a:spLocks noChangeArrowheads="1"/>
            </p:cNvSpPr>
            <p:nvPr/>
          </p:nvSpPr>
          <p:spPr bwMode="auto">
            <a:xfrm>
              <a:off x="864" y="2160"/>
              <a:ext cx="8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Arial" panose="020B0604020202020204" pitchFamily="34" charset="0"/>
                  <a:ea typeface="新細明體" panose="02020500000000000000" pitchFamily="18" charset="-120"/>
                </a:rPr>
                <a:t>Minicomputer</a:t>
              </a:r>
            </a:p>
          </p:txBody>
        </p:sp>
      </p:grpSp>
      <p:grpSp>
        <p:nvGrpSpPr>
          <p:cNvPr id="929823" name="Group 31"/>
          <p:cNvGrpSpPr>
            <a:grpSpLocks/>
          </p:cNvGrpSpPr>
          <p:nvPr/>
        </p:nvGrpSpPr>
        <p:grpSpPr bwMode="auto">
          <a:xfrm>
            <a:off x="2327275" y="3262313"/>
            <a:ext cx="2133600" cy="630237"/>
            <a:chOff x="1440" y="2256"/>
            <a:chExt cx="1344" cy="397"/>
          </a:xfrm>
        </p:grpSpPr>
        <p:pic>
          <p:nvPicPr>
            <p:cNvPr id="929824" name="Picture 32" descr="sun3+3d"/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2256"/>
              <a:ext cx="624" cy="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9825" name="Text Box 33"/>
            <p:cNvSpPr txBox="1">
              <a:spLocks noChangeArrowheads="1"/>
            </p:cNvSpPr>
            <p:nvPr/>
          </p:nvSpPr>
          <p:spPr bwMode="auto">
            <a:xfrm>
              <a:off x="1440" y="2448"/>
              <a:ext cx="7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Arial" panose="020B0604020202020204" pitchFamily="34" charset="0"/>
                  <a:ea typeface="新細明體" panose="02020500000000000000" pitchFamily="18" charset="-120"/>
                </a:rPr>
                <a:t>Workstation</a:t>
              </a:r>
            </a:p>
          </p:txBody>
        </p:sp>
      </p:grpSp>
      <p:grpSp>
        <p:nvGrpSpPr>
          <p:cNvPr id="929826" name="Group 34"/>
          <p:cNvGrpSpPr>
            <a:grpSpLocks/>
          </p:cNvGrpSpPr>
          <p:nvPr/>
        </p:nvGrpSpPr>
        <p:grpSpPr bwMode="auto">
          <a:xfrm>
            <a:off x="4003675" y="3567113"/>
            <a:ext cx="974725" cy="609600"/>
            <a:chOff x="2496" y="2448"/>
            <a:chExt cx="614" cy="384"/>
          </a:xfrm>
        </p:grpSpPr>
        <p:pic>
          <p:nvPicPr>
            <p:cNvPr id="929827" name="Picture 35" descr="pcsm"/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2448"/>
              <a:ext cx="326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9828" name="Text Box 36"/>
            <p:cNvSpPr txBox="1">
              <a:spLocks noChangeArrowheads="1"/>
            </p:cNvSpPr>
            <p:nvPr/>
          </p:nvSpPr>
          <p:spPr bwMode="auto">
            <a:xfrm>
              <a:off x="2496" y="2640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Arial" panose="020B0604020202020204" pitchFamily="34" charset="0"/>
                  <a:ea typeface="新細明體" panose="02020500000000000000" pitchFamily="18" charset="-120"/>
                </a:rPr>
                <a:t>PC</a:t>
              </a:r>
            </a:p>
          </p:txBody>
        </p:sp>
      </p:grpSp>
      <p:grpSp>
        <p:nvGrpSpPr>
          <p:cNvPr id="929829" name="Group 37"/>
          <p:cNvGrpSpPr>
            <a:grpSpLocks/>
          </p:cNvGrpSpPr>
          <p:nvPr/>
        </p:nvGrpSpPr>
        <p:grpSpPr bwMode="auto">
          <a:xfrm>
            <a:off x="4384675" y="3871913"/>
            <a:ext cx="1257300" cy="647700"/>
            <a:chOff x="2688" y="2640"/>
            <a:chExt cx="792" cy="408"/>
          </a:xfrm>
        </p:grpSpPr>
        <p:pic>
          <p:nvPicPr>
            <p:cNvPr id="929830" name="Picture 38" descr="IBM_ThinkPad@ThinkPad_A_Series"/>
            <p:cNvPicPr>
              <a:picLocks noChangeAspect="1" noChangeArrowheads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640"/>
              <a:ext cx="408" cy="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9831" name="Text Box 39"/>
            <p:cNvSpPr txBox="1">
              <a:spLocks noChangeArrowheads="1"/>
            </p:cNvSpPr>
            <p:nvPr/>
          </p:nvSpPr>
          <p:spPr bwMode="auto">
            <a:xfrm>
              <a:off x="2688" y="2832"/>
              <a:ext cx="4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Arial" panose="020B0604020202020204" pitchFamily="34" charset="0"/>
                  <a:ea typeface="新細明體" panose="02020500000000000000" pitchFamily="18" charset="-120"/>
                </a:rPr>
                <a:t>Laptop</a:t>
              </a:r>
            </a:p>
          </p:txBody>
        </p:sp>
      </p:grpSp>
      <p:grpSp>
        <p:nvGrpSpPr>
          <p:cNvPr id="929832" name="Group 40"/>
          <p:cNvGrpSpPr>
            <a:grpSpLocks/>
          </p:cNvGrpSpPr>
          <p:nvPr/>
        </p:nvGrpSpPr>
        <p:grpSpPr bwMode="auto">
          <a:xfrm>
            <a:off x="5070475" y="4405313"/>
            <a:ext cx="838200" cy="381000"/>
            <a:chOff x="3120" y="2928"/>
            <a:chExt cx="528" cy="240"/>
          </a:xfrm>
        </p:grpSpPr>
        <p:pic>
          <p:nvPicPr>
            <p:cNvPr id="929833" name="Picture 41" descr="palm"/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2928"/>
              <a:ext cx="144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9834" name="Text Box 42"/>
            <p:cNvSpPr txBox="1">
              <a:spLocks noChangeArrowheads="1"/>
            </p:cNvSpPr>
            <p:nvPr/>
          </p:nvSpPr>
          <p:spPr bwMode="auto">
            <a:xfrm>
              <a:off x="3120" y="2976"/>
              <a:ext cx="3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Arial" panose="020B0604020202020204" pitchFamily="34" charset="0"/>
                  <a:ea typeface="新細明體" panose="02020500000000000000" pitchFamily="18" charset="-120"/>
                </a:rPr>
                <a:t>PDA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3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80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Computing System – a Bigger Picture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18</a:t>
            </a:fld>
            <a:endParaRPr lang="zh-TW" altLang="zh-TW"/>
          </a:p>
        </p:txBody>
      </p:sp>
      <p:pic>
        <p:nvPicPr>
          <p:cNvPr id="3074" name="Picture 2" descr="https://media.licdn.com/mpr/mpr/shrinknp_800_800/AAEAAQAAAAAAAAZ9AAAAJDZhNTNjMzBlLTI5ZjgtNDRjYy1hYmUzLTgxZWY1NWQ1Mjk2O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9" y="1091821"/>
            <a:ext cx="7151015" cy="49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5496" y="5857527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400" dirty="0">
                <a:latin typeface="+mn-lt"/>
              </a:rPr>
              <a:t>(https://www.linkedin.com/pulse/edge-computing-where-data-comes-alive-michael-j-)</a:t>
            </a:r>
            <a:endParaRPr lang="zh-TW" altLang="en-US" sz="1400" dirty="0">
              <a:latin typeface="+mn-lt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043608" y="1268760"/>
            <a:ext cx="1656184" cy="50405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Device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4283968" y="3081682"/>
            <a:ext cx="1656184" cy="50405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Service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605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68035C-ED11-41F4-881E-FB6C181F1A93}" type="slidenum">
              <a:rPr lang="zh-TW" altLang="en-US"/>
              <a:pPr/>
              <a:t>1</a:t>
            </a:fld>
            <a:endParaRPr lang="zh-TW" altLang="zh-TW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Consider the Evolution of Watches</a:t>
            </a:r>
          </a:p>
        </p:txBody>
      </p:sp>
      <p:sp>
        <p:nvSpPr>
          <p:cNvPr id="906243" name="AutoShape 3"/>
          <p:cNvSpPr>
            <a:spLocks noChangeArrowheads="1"/>
          </p:cNvSpPr>
          <p:nvPr/>
        </p:nvSpPr>
        <p:spPr bwMode="auto">
          <a:xfrm>
            <a:off x="3995936" y="1877006"/>
            <a:ext cx="836736" cy="679926"/>
          </a:xfrm>
          <a:prstGeom prst="rightArrow">
            <a:avLst>
              <a:gd name="adj1" fmla="val 50000"/>
              <a:gd name="adj2" fmla="val 39575"/>
            </a:avLst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6244" name="AutoShape 4"/>
          <p:cNvSpPr>
            <a:spLocks noChangeArrowheads="1"/>
          </p:cNvSpPr>
          <p:nvPr/>
        </p:nvSpPr>
        <p:spPr bwMode="auto">
          <a:xfrm>
            <a:off x="4754321" y="4623827"/>
            <a:ext cx="937981" cy="708710"/>
          </a:xfrm>
          <a:prstGeom prst="rightArrow">
            <a:avLst>
              <a:gd name="adj1" fmla="val 50000"/>
              <a:gd name="adj2" fmla="val 39575"/>
            </a:avLst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906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3088" y="1484313"/>
            <a:ext cx="16573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6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3557" y="3953451"/>
            <a:ext cx="2049462" cy="20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6247" name="AutoShape 7"/>
          <p:cNvSpPr>
            <a:spLocks noChangeArrowheads="1"/>
          </p:cNvSpPr>
          <p:nvPr/>
        </p:nvSpPr>
        <p:spPr bwMode="auto">
          <a:xfrm rot="8567268">
            <a:off x="4092886" y="3341691"/>
            <a:ext cx="1322871" cy="695164"/>
          </a:xfrm>
          <a:prstGeom prst="rightArrow">
            <a:avLst>
              <a:gd name="adj1" fmla="val 50000"/>
              <a:gd name="adj2" fmla="val 62753"/>
            </a:avLst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906249" name="Picture 9" descr="Sun dial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76"/>
          <a:stretch>
            <a:fillRect/>
          </a:stretch>
        </p:blipFill>
        <p:spPr bwMode="auto">
          <a:xfrm>
            <a:off x="971550" y="1484313"/>
            <a:ext cx="2449513" cy="20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0818" name="Picture 2" descr="http://o.aolcdn.com/dims5/amp:42f58d29db28857a47033355375ccd79d1316173/t:600,400/q:80/?url=http%3A%2F%2Fo.aolcdn.com%2Fhss%2Fstorage%2Fmidas%2Fee6f2490c187be32a4b6071bb5e21630%2F200727584%2Fapplewatch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81763" y="3844547"/>
            <a:ext cx="2232248" cy="201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0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 animBg="1"/>
      <p:bldP spid="906244" grpId="0" animBg="1"/>
      <p:bldP spid="9062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E491D-1FC9-4A32-982E-D07280C2BFCC}" type="slidenum">
              <a:rPr lang="zh-TW" altLang="en-US"/>
              <a:pPr/>
              <a:t>19</a:t>
            </a:fld>
            <a:endParaRPr lang="zh-TW" altLang="zh-TW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Future Embedded Systems</a:t>
            </a:r>
            <a:endParaRPr lang="zh-TW" altLang="en-US"/>
          </a:p>
        </p:txBody>
      </p:sp>
      <p:pic>
        <p:nvPicPr>
          <p:cNvPr id="926723" name="Picture 3" descr="gr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2856485" cy="26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4008" y="1196752"/>
            <a:ext cx="4244975" cy="28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6725" name="Text Box 5"/>
          <p:cNvSpPr txBox="1">
            <a:spLocks noChangeArrowheads="1"/>
          </p:cNvSpPr>
          <p:nvPr/>
        </p:nvSpPr>
        <p:spPr bwMode="auto">
          <a:xfrm>
            <a:off x="1208969" y="3867498"/>
            <a:ext cx="151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</a:rPr>
              <a:t>Smart Grid</a:t>
            </a:r>
          </a:p>
        </p:txBody>
      </p:sp>
      <p:sp>
        <p:nvSpPr>
          <p:cNvPr id="926726" name="Text Box 6"/>
          <p:cNvSpPr txBox="1">
            <a:spLocks noChangeArrowheads="1"/>
          </p:cNvSpPr>
          <p:nvPr/>
        </p:nvSpPr>
        <p:spPr bwMode="auto">
          <a:xfrm>
            <a:off x="5868144" y="3999608"/>
            <a:ext cx="146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</a:rPr>
              <a:t>Smart City</a:t>
            </a:r>
          </a:p>
        </p:txBody>
      </p:sp>
      <p:sp>
        <p:nvSpPr>
          <p:cNvPr id="926727" name="Text Box 7"/>
          <p:cNvSpPr txBox="1">
            <a:spLocks noChangeArrowheads="1"/>
          </p:cNvSpPr>
          <p:nvPr/>
        </p:nvSpPr>
        <p:spPr bwMode="auto">
          <a:xfrm>
            <a:off x="189964" y="5785519"/>
            <a:ext cx="28262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+mn-lt"/>
              </a:rPr>
              <a:t>(Source: oncor.com, Prof. L.G. Chen) </a:t>
            </a:r>
            <a:endParaRPr lang="zh-TW" altLang="en-US" sz="1400" dirty="0">
              <a:latin typeface="+mn-lt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838825" y="5173663"/>
            <a:ext cx="207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Calibri" panose="020F0502020204030204" pitchFamily="34" charset="0"/>
              </a:rPr>
              <a:t>Retinal Implant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563" y="4292600"/>
            <a:ext cx="26479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54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40568-13CE-4BEF-AA36-E1988B88D44E}" type="slidenum">
              <a:rPr lang="zh-TW" altLang="en-US"/>
              <a:pPr/>
              <a:t>20</a:t>
            </a:fld>
            <a:endParaRPr lang="zh-TW" altLang="zh-TW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Implications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Infinite opportunities, innovations, execution</a:t>
            </a:r>
          </a:p>
          <a:p>
            <a:r>
              <a:rPr lang="en-US" altLang="zh-TW" dirty="0"/>
              <a:t>Integration: must know application domain, packaging, A/D, sensor/actuator, power, …</a:t>
            </a:r>
          </a:p>
          <a:p>
            <a:r>
              <a:rPr lang="en-US" altLang="zh-TW" dirty="0"/>
              <a:t>System view: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76FCB5F-9353-4298-BBB2-EA4345A7223B}"/>
              </a:ext>
            </a:extLst>
          </p:cNvPr>
          <p:cNvGrpSpPr/>
          <p:nvPr/>
        </p:nvGrpSpPr>
        <p:grpSpPr>
          <a:xfrm>
            <a:off x="2663788" y="2726605"/>
            <a:ext cx="3816424" cy="3096345"/>
            <a:chOff x="3419872" y="4041503"/>
            <a:chExt cx="2664296" cy="1979785"/>
          </a:xfrm>
        </p:grpSpPr>
        <p:grpSp>
          <p:nvGrpSpPr>
            <p:cNvPr id="3" name="群組 2"/>
            <p:cNvGrpSpPr/>
            <p:nvPr/>
          </p:nvGrpSpPr>
          <p:grpSpPr>
            <a:xfrm>
              <a:off x="3419872" y="4041503"/>
              <a:ext cx="2664296" cy="1979785"/>
              <a:chOff x="4524231" y="4041503"/>
              <a:chExt cx="2664296" cy="1979785"/>
            </a:xfrm>
          </p:grpSpPr>
          <p:sp>
            <p:nvSpPr>
              <p:cNvPr id="2" name="橢圓 1"/>
              <p:cNvSpPr/>
              <p:nvPr/>
            </p:nvSpPr>
            <p:spPr bwMode="auto">
              <a:xfrm>
                <a:off x="5184068" y="4041503"/>
                <a:ext cx="1404156" cy="1245376"/>
              </a:xfrm>
              <a:prstGeom prst="ellipse">
                <a:avLst/>
              </a:prstGeom>
              <a:solidFill>
                <a:srgbClr val="99FF99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標楷體" panose="03000509000000000000" pitchFamily="65" charset="-120"/>
                  </a:rPr>
                  <a:t>Cloud</a:t>
                </a:r>
                <a:endParaRPr kumimoji="0" lang="zh-TW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標楷體" panose="03000509000000000000" pitchFamily="65" charset="-120"/>
                </a:endParaRPr>
              </a:p>
            </p:txBody>
          </p:sp>
          <p:sp>
            <p:nvSpPr>
              <p:cNvPr id="8" name="橢圓 7"/>
              <p:cNvSpPr/>
              <p:nvPr/>
            </p:nvSpPr>
            <p:spPr bwMode="auto">
              <a:xfrm>
                <a:off x="4524231" y="4732454"/>
                <a:ext cx="1404156" cy="1245376"/>
              </a:xfrm>
              <a:prstGeom prst="ellipse">
                <a:avLst/>
              </a:prstGeom>
              <a:solidFill>
                <a:srgbClr val="99CCFF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標楷體" panose="03000509000000000000" pitchFamily="65" charset="-120"/>
                  </a:rPr>
                  <a:t>IoT</a:t>
                </a:r>
                <a:endParaRPr kumimoji="0" lang="zh-TW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標楷體" panose="03000509000000000000" pitchFamily="65" charset="-120"/>
                </a:endParaRPr>
              </a:p>
            </p:txBody>
          </p:sp>
          <p:sp>
            <p:nvSpPr>
              <p:cNvPr id="9" name="橢圓 8"/>
              <p:cNvSpPr/>
              <p:nvPr/>
            </p:nvSpPr>
            <p:spPr bwMode="auto">
              <a:xfrm>
                <a:off x="5784371" y="4775912"/>
                <a:ext cx="1404156" cy="1245376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標楷體" panose="03000509000000000000" pitchFamily="65" charset="-120"/>
                  </a:rPr>
                  <a:t>Big Data</a:t>
                </a:r>
                <a:endParaRPr kumimoji="0" lang="zh-TW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4" name="文字方塊 3"/>
            <p:cNvSpPr txBox="1"/>
            <p:nvPr/>
          </p:nvSpPr>
          <p:spPr>
            <a:xfrm>
              <a:off x="4486253" y="4868672"/>
              <a:ext cx="576065" cy="334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/>
              <a:r>
                <a:rPr lang="en-US" altLang="zh-TW" sz="2800" b="1" dirty="0">
                  <a:solidFill>
                    <a:srgbClr val="FF0000"/>
                  </a:solidFill>
                  <a:latin typeface="+mn-lt"/>
                </a:rPr>
                <a:t>AI</a:t>
              </a:r>
              <a:endParaRPr lang="zh-TW" altLang="en-US" sz="2800" b="1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15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E7171-A94D-48DB-88B1-F90EBAC56CD4}" type="slidenum">
              <a:rPr lang="zh-TW" altLang="en-US" smtClean="0"/>
              <a:pPr/>
              <a:t>21</a:t>
            </a:fld>
            <a:endParaRPr lang="zh-TW" altLang="zh-TW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This Course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Principles behind the design of the course: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Build the course around labs:</a:t>
            </a:r>
            <a:r>
              <a:rPr lang="en-US" altLang="zh-TW" dirty="0"/>
              <a:t> Use labs to carry out the course contents. Labs are to develop a simple embedded system, from I/O device to system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Cover basic concepts in embedded system development:</a:t>
            </a:r>
            <a:r>
              <a:rPr lang="en-US" altLang="zh-TW" dirty="0"/>
              <a:t> interrupt, clocking, I/O, real-time system, OS service, development tools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Term project development:</a:t>
            </a:r>
            <a:r>
              <a:rPr lang="en-US" altLang="zh-TW" dirty="0"/>
              <a:t> innovation, development process, learning-by-doing </a:t>
            </a:r>
          </a:p>
        </p:txBody>
      </p:sp>
    </p:spTree>
    <p:extLst>
      <p:ext uri="{BB962C8B-B14F-4D97-AF65-F5344CB8AC3E}">
        <p14:creationId xmlns:p14="http://schemas.microsoft.com/office/powerpoint/2010/main" val="2778877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AD4892-B3D2-4D36-B2F3-377B86754EA8}" type="slidenum">
              <a:rPr lang="zh-TW" altLang="en-US"/>
              <a:pPr/>
              <a:t>22</a:t>
            </a:fld>
            <a:endParaRPr lang="zh-TW" altLang="zh-TW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Platforms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TI MSP430 </a:t>
            </a:r>
            <a:r>
              <a:rPr lang="en-US" altLang="zh-TW" dirty="0" err="1"/>
              <a:t>LaunchPad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Arduino UNO</a:t>
            </a:r>
          </a:p>
        </p:txBody>
      </p:sp>
      <p:pic>
        <p:nvPicPr>
          <p:cNvPr id="932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6270" y="1628800"/>
            <a:ext cx="2706617" cy="180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arduino.org/media/k2/galleries/90/A000073-Arduino-Uno-SMD-1fron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8487" r="6836" b="7514"/>
          <a:stretch/>
        </p:blipFill>
        <p:spPr bwMode="auto">
          <a:xfrm>
            <a:off x="3131840" y="3999688"/>
            <a:ext cx="3096344" cy="209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33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LaunchPad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Registers/addressing mode/IO</a:t>
            </a:r>
          </a:p>
          <a:p>
            <a:pPr lvl="1"/>
            <a:r>
              <a:rPr lang="en-US" altLang="zh-TW" dirty="0"/>
              <a:t>Timer and clock</a:t>
            </a:r>
          </a:p>
          <a:p>
            <a:pPr lvl="1"/>
            <a:r>
              <a:rPr lang="en-US" altLang="zh-TW" dirty="0"/>
              <a:t>ADC (analog-to-digital conversion)</a:t>
            </a:r>
          </a:p>
          <a:p>
            <a:pPr lvl="1"/>
            <a:r>
              <a:rPr lang="en-US" altLang="zh-TW" dirty="0"/>
              <a:t>Power management</a:t>
            </a:r>
          </a:p>
          <a:p>
            <a:pPr lvl="1"/>
            <a:r>
              <a:rPr lang="en-US" altLang="zh-TW" dirty="0"/>
              <a:t>Serial communication interface, UART</a:t>
            </a:r>
          </a:p>
          <a:p>
            <a:r>
              <a:rPr lang="en-US" altLang="zh-TW" dirty="0"/>
              <a:t>Arduino UNO :</a:t>
            </a:r>
          </a:p>
          <a:p>
            <a:pPr lvl="1"/>
            <a:r>
              <a:rPr lang="en-US" altLang="zh-TW" dirty="0"/>
              <a:t>DAC (digital-to-analog conv.)</a:t>
            </a:r>
          </a:p>
          <a:p>
            <a:pPr lvl="1"/>
            <a:r>
              <a:rPr lang="en-US" altLang="zh-TW" dirty="0"/>
              <a:t>Sensors</a:t>
            </a:r>
          </a:p>
          <a:p>
            <a:pPr lvl="1"/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Synchronization</a:t>
            </a:r>
          </a:p>
          <a:p>
            <a:pPr lvl="1"/>
            <a:r>
              <a:rPr lang="en-US" altLang="zh-TW" dirty="0"/>
              <a:t>Device drivers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8D2F0D-3E47-48C9-B519-E742C881D18B}" type="slidenum">
              <a:rPr lang="zh-TW" altLang="en-US" smtClean="0"/>
              <a:pPr/>
              <a:t>23</a:t>
            </a:fld>
            <a:endParaRPr lang="zh-TW" altLang="zh-TW"/>
          </a:p>
        </p:txBody>
      </p:sp>
      <p:sp>
        <p:nvSpPr>
          <p:cNvPr id="2" name="圓角矩形 1"/>
          <p:cNvSpPr/>
          <p:nvPr/>
        </p:nvSpPr>
        <p:spPr bwMode="auto">
          <a:xfrm>
            <a:off x="5004048" y="3808101"/>
            <a:ext cx="3672408" cy="1997163"/>
          </a:xfrm>
          <a:prstGeom prst="roundRect">
            <a:avLst>
              <a:gd name="adj" fmla="val 23953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457200" marR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In EECS 326, 328</a:t>
            </a:r>
          </a:p>
          <a:p>
            <a:pPr marL="457200" marR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800" dirty="0">
                <a:latin typeface="+mn-lt"/>
              </a:rPr>
              <a:t>Tuesday classes</a:t>
            </a:r>
          </a:p>
          <a:p>
            <a:pPr marL="457200" marR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800" dirty="0">
                <a:latin typeface="+mn-lt"/>
              </a:rPr>
              <a:t>Expect to complete labs in class</a:t>
            </a:r>
            <a:endParaRPr kumimoji="0" lang="zh-TW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8982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91A22-4390-4BC0-AF25-87415BE427A1}" type="slidenum">
              <a:rPr lang="zh-TW" altLang="en-US"/>
              <a:pPr/>
              <a:t>24</a:t>
            </a:fld>
            <a:endParaRPr lang="zh-TW" altLang="zh-TW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Lectures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Discuss general concepts related to the labs</a:t>
            </a:r>
          </a:p>
          <a:p>
            <a:pPr lvl="1"/>
            <a:r>
              <a:rPr lang="en-US" altLang="zh-TW" dirty="0"/>
              <a:t>May lack of a systematic discussion of embedded systems and a comprehensive coverage of all important concepts</a:t>
            </a:r>
          </a:p>
          <a:p>
            <a:r>
              <a:rPr lang="en-US" altLang="zh-TW" dirty="0"/>
              <a:t>Introduce usages specific to the lab boards</a:t>
            </a:r>
          </a:p>
          <a:p>
            <a:pPr lvl="1"/>
            <a:r>
              <a:rPr lang="en-US" altLang="zh-TW" dirty="0"/>
              <a:t>May be used in Tuesday classes </a:t>
            </a:r>
          </a:p>
        </p:txBody>
      </p:sp>
      <p:sp>
        <p:nvSpPr>
          <p:cNvPr id="6" name="圓角矩形 5"/>
          <p:cNvSpPr/>
          <p:nvPr/>
        </p:nvSpPr>
        <p:spPr bwMode="auto">
          <a:xfrm>
            <a:off x="5148064" y="3789040"/>
            <a:ext cx="3168352" cy="1440160"/>
          </a:xfrm>
          <a:prstGeom prst="roundRect">
            <a:avLst>
              <a:gd name="adj" fmla="val 23953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457200" marR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In Delta 103</a:t>
            </a:r>
            <a:endParaRPr lang="en-US" altLang="zh-TW" sz="2800" dirty="0">
              <a:latin typeface="+mn-lt"/>
            </a:endParaRPr>
          </a:p>
          <a:p>
            <a:pPr marL="457200" marR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Thursday</a:t>
            </a:r>
            <a:r>
              <a:rPr kumimoji="0" lang="en-US" altLang="zh-TW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 classes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9084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A19A6-310C-447D-8428-1EF17D8615D7}" type="slidenum">
              <a:rPr lang="zh-TW" altLang="en-US"/>
              <a:pPr/>
              <a:t>25</a:t>
            </a:fld>
            <a:endParaRPr lang="zh-TW" altLang="zh-TW"/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Will and Will Not Learn?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Will learn:</a:t>
            </a:r>
          </a:p>
          <a:p>
            <a:pPr lvl="1"/>
            <a:r>
              <a:rPr lang="en-US" altLang="zh-TW" dirty="0"/>
              <a:t>Basic concepts of embedded systems</a:t>
            </a:r>
          </a:p>
          <a:p>
            <a:pPr lvl="1"/>
            <a:r>
              <a:rPr lang="en-US" altLang="zh-TW" dirty="0"/>
              <a:t>Hands-on development of a system and know what’s behind</a:t>
            </a:r>
          </a:p>
          <a:p>
            <a:pPr lvl="1"/>
            <a:r>
              <a:rPr lang="en-US" altLang="zh-TW" dirty="0"/>
              <a:t>Innovation development, presentation</a:t>
            </a:r>
          </a:p>
          <a:p>
            <a:endParaRPr lang="en-US" altLang="zh-TW" dirty="0"/>
          </a:p>
          <a:p>
            <a:r>
              <a:rPr lang="en-US" altLang="zh-TW" dirty="0"/>
              <a:t>Will not learn (but important):</a:t>
            </a:r>
          </a:p>
          <a:p>
            <a:pPr lvl="1"/>
            <a:r>
              <a:rPr lang="en-US" altLang="zh-TW" dirty="0"/>
              <a:t>Software engineering for embedded systems</a:t>
            </a:r>
          </a:p>
          <a:p>
            <a:pPr lvl="1"/>
            <a:r>
              <a:rPr lang="en-US" altLang="zh-TW" dirty="0"/>
              <a:t>System evaluation, optimization</a:t>
            </a:r>
          </a:p>
          <a:p>
            <a:pPr lvl="1"/>
            <a:r>
              <a:rPr lang="en-US" altLang="zh-TW" dirty="0"/>
              <a:t>Real-time system and scheduling</a:t>
            </a:r>
          </a:p>
          <a:p>
            <a:pPr lvl="1"/>
            <a:r>
              <a:rPr lang="en-US" altLang="zh-TW" dirty="0"/>
              <a:t>Reliability, security</a:t>
            </a:r>
          </a:p>
        </p:txBody>
      </p:sp>
    </p:spTree>
    <p:extLst>
      <p:ext uri="{BB962C8B-B14F-4D97-AF65-F5344CB8AC3E}">
        <p14:creationId xmlns:p14="http://schemas.microsoft.com/office/powerpoint/2010/main" val="3586518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F8AD8-4762-44A1-9965-DD928B0F4B0B}" type="slidenum">
              <a:rPr lang="zh-TW" altLang="en-US"/>
              <a:pPr/>
              <a:t>26</a:t>
            </a:fld>
            <a:endParaRPr lang="zh-TW" altLang="zh-TW"/>
          </a:p>
        </p:txBody>
      </p:sp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Information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/>
              <a:t>Instructor: Prof. Chung-Ta King (</a:t>
            </a:r>
            <a:r>
              <a:rPr lang="zh-TW" altLang="en-US" dirty="0"/>
              <a:t>金仲達教授</a:t>
            </a:r>
            <a:r>
              <a:rPr lang="en-US" altLang="zh-TW" dirty="0"/>
              <a:t>)</a:t>
            </a:r>
          </a:p>
          <a:p>
            <a:pPr lvl="1">
              <a:spcBef>
                <a:spcPts val="300"/>
              </a:spcBef>
            </a:pPr>
            <a:r>
              <a:rPr lang="en-US" altLang="zh-TW" dirty="0"/>
              <a:t>Office: Delta 640		Phone: x42804</a:t>
            </a:r>
          </a:p>
          <a:p>
            <a:pPr lvl="1">
              <a:spcBef>
                <a:spcPts val="300"/>
              </a:spcBef>
            </a:pPr>
            <a:r>
              <a:rPr lang="en-US" altLang="zh-TW" dirty="0"/>
              <a:t>email: king@cs.nthu.edu.tw</a:t>
            </a:r>
          </a:p>
          <a:p>
            <a:r>
              <a:rPr lang="en-US" altLang="zh-TW" dirty="0"/>
              <a:t>Teaching assistants: </a:t>
            </a:r>
          </a:p>
          <a:p>
            <a:pPr lvl="1"/>
            <a:r>
              <a:rPr lang="zh-TW" altLang="en-US" dirty="0"/>
              <a:t>詹禮維、湯景皓、粘鈞泰、陳令臻、廖敏君、姚瀚程、蘇維哲、黃瑞連</a:t>
            </a:r>
            <a:endParaRPr lang="en-US" altLang="zh-TW" dirty="0"/>
          </a:p>
          <a:p>
            <a:pPr lvl="1">
              <a:spcBef>
                <a:spcPts val="300"/>
              </a:spcBef>
            </a:pPr>
            <a:r>
              <a:rPr lang="en-US" altLang="zh-TW" dirty="0"/>
              <a:t>Office: CSEE 734		Phone: x33553</a:t>
            </a:r>
          </a:p>
          <a:p>
            <a:pPr>
              <a:spcBef>
                <a:spcPts val="300"/>
              </a:spcBef>
            </a:pPr>
            <a:r>
              <a:rPr lang="en-US" altLang="zh-TW" dirty="0"/>
              <a:t>Class time and place:</a:t>
            </a:r>
          </a:p>
          <a:p>
            <a:pPr lvl="1">
              <a:spcBef>
                <a:spcPts val="300"/>
              </a:spcBef>
            </a:pPr>
            <a:r>
              <a:rPr lang="en-US" altLang="zh-TW" dirty="0"/>
              <a:t>Tuesday 10:10 - 12:00 (EECS 326,</a:t>
            </a:r>
            <a:r>
              <a:rPr lang="zh-TW" altLang="en-US" dirty="0"/>
              <a:t> </a:t>
            </a:r>
            <a:r>
              <a:rPr lang="en-US" altLang="zh-TW" dirty="0"/>
              <a:t>328)</a:t>
            </a:r>
            <a:endParaRPr lang="zh-TW" altLang="en-US" dirty="0"/>
          </a:p>
          <a:p>
            <a:pPr lvl="1">
              <a:spcBef>
                <a:spcPts val="300"/>
              </a:spcBef>
            </a:pPr>
            <a:r>
              <a:rPr lang="en-US" altLang="zh-TW" dirty="0"/>
              <a:t>Thursday 10:10 - 11:00 (Delta 103)</a:t>
            </a:r>
            <a:endParaRPr lang="zh-TW" altLang="zh-TW" dirty="0"/>
          </a:p>
          <a:p>
            <a:r>
              <a:rPr lang="en-US" altLang="zh-TW" dirty="0"/>
              <a:t>Courseware: eLearn (https://elearn.nthu.edu.tw/)</a:t>
            </a:r>
          </a:p>
          <a:p>
            <a:pPr>
              <a:spcBef>
                <a:spcPts val="300"/>
              </a:spcBef>
            </a:pPr>
            <a:r>
              <a:rPr lang="en-US" altLang="zh-TW" sz="2400" dirty="0"/>
              <a:t>http://www.cs.nthu.edu.tw/~king/courses/cs4101.html</a:t>
            </a:r>
          </a:p>
        </p:txBody>
      </p:sp>
    </p:spTree>
    <p:extLst>
      <p:ext uri="{BB962C8B-B14F-4D97-AF65-F5344CB8AC3E}">
        <p14:creationId xmlns:p14="http://schemas.microsoft.com/office/powerpoint/2010/main" val="13570710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57411A-590D-45F7-86EA-70FF75A01854}" type="slidenum">
              <a:rPr lang="zh-TW" altLang="en-US"/>
              <a:pPr/>
              <a:t>27</a:t>
            </a:fld>
            <a:endParaRPr lang="zh-TW" altLang="zh-TW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Expected Workload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Labs:</a:t>
            </a:r>
          </a:p>
          <a:p>
            <a:pPr lvl="1"/>
            <a:r>
              <a:rPr lang="en-US" altLang="zh-TW" dirty="0"/>
              <a:t>Run on Tuesday in EECS 326,</a:t>
            </a:r>
            <a:r>
              <a:rPr lang="zh-TW" altLang="en-US" dirty="0"/>
              <a:t> </a:t>
            </a:r>
            <a:r>
              <a:rPr lang="en-US" altLang="zh-TW" dirty="0"/>
              <a:t>328</a:t>
            </a:r>
          </a:p>
          <a:p>
            <a:pPr lvl="1"/>
            <a:r>
              <a:rPr lang="en-US" altLang="zh-TW" dirty="0"/>
              <a:t>Basic assignments to be completed in class plus advanced assignments for bonus</a:t>
            </a:r>
          </a:p>
          <a:p>
            <a:r>
              <a:rPr lang="en-US" altLang="zh-TW" dirty="0"/>
              <a:t>Term project:</a:t>
            </a:r>
          </a:p>
          <a:p>
            <a:pPr lvl="1"/>
            <a:r>
              <a:rPr lang="en-US" altLang="zh-TW" dirty="0"/>
              <a:t>Final demonstration and project report</a:t>
            </a:r>
          </a:p>
          <a:p>
            <a:r>
              <a:rPr lang="en-US" altLang="zh-TW" dirty="0"/>
              <a:t>Grade breakdown</a:t>
            </a:r>
          </a:p>
          <a:p>
            <a:pPr lvl="1"/>
            <a:r>
              <a:rPr lang="en-US" altLang="zh-TW" dirty="0"/>
              <a:t>Assignments and Labs		75%</a:t>
            </a:r>
          </a:p>
          <a:p>
            <a:pPr lvl="1"/>
            <a:r>
              <a:rPr lang="en-US" altLang="zh-TW" dirty="0"/>
              <a:t>Term project			25%</a:t>
            </a:r>
          </a:p>
        </p:txBody>
      </p:sp>
    </p:spTree>
    <p:extLst>
      <p:ext uri="{BB962C8B-B14F-4D97-AF65-F5344CB8AC3E}">
        <p14:creationId xmlns:p14="http://schemas.microsoft.com/office/powerpoint/2010/main" val="350412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F28EA-4F98-4C04-9F21-5B142EC18D4B}" type="slidenum">
              <a:rPr lang="zh-TW" altLang="en-US"/>
              <a:pPr/>
              <a:t>2</a:t>
            </a:fld>
            <a:endParaRPr lang="zh-TW" altLang="zh-TW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Telephones</a:t>
            </a:r>
          </a:p>
        </p:txBody>
      </p:sp>
      <p:sp>
        <p:nvSpPr>
          <p:cNvPr id="908293" name="AutoShape 5"/>
          <p:cNvSpPr>
            <a:spLocks noChangeArrowheads="1"/>
          </p:cNvSpPr>
          <p:nvPr/>
        </p:nvSpPr>
        <p:spPr bwMode="auto">
          <a:xfrm>
            <a:off x="2683946" y="2064861"/>
            <a:ext cx="620713" cy="392112"/>
          </a:xfrm>
          <a:prstGeom prst="rightArrow">
            <a:avLst>
              <a:gd name="adj1" fmla="val 50000"/>
              <a:gd name="adj2" fmla="val 39575"/>
            </a:avLst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" name="圖片 1" descr="Free vector graphic: &lt;strong&gt;Telephone&lt;/strong&gt;, Instrument, Antique - Free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11854"/>
            <a:ext cx="2016224" cy="2021841"/>
          </a:xfrm>
          <a:prstGeom prst="rect">
            <a:avLst/>
          </a:prstGeom>
        </p:spPr>
      </p:pic>
      <p:pic>
        <p:nvPicPr>
          <p:cNvPr id="5" name="圖片 4" descr="Cordless &lt;strong&gt;telephone&lt;/strong&gt;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033" y="1203493"/>
            <a:ext cx="1139735" cy="2297515"/>
          </a:xfrm>
          <a:prstGeom prst="rect">
            <a:avLst/>
          </a:prstGeom>
        </p:spPr>
      </p:pic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264836" y="2055187"/>
            <a:ext cx="620713" cy="392112"/>
          </a:xfrm>
          <a:prstGeom prst="rightArrow">
            <a:avLst>
              <a:gd name="adj1" fmla="val 50000"/>
              <a:gd name="adj2" fmla="val 39575"/>
            </a:avLst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1" name="圖片 10" descr="File:Siemens C25 &lt;strong&gt;mobile phone&lt;/strong&gt;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6" t="3607" r="13888" b="8614"/>
          <a:stretch/>
        </p:blipFill>
        <p:spPr>
          <a:xfrm>
            <a:off x="3282335" y="3834482"/>
            <a:ext cx="1152129" cy="2139666"/>
          </a:xfrm>
          <a:prstGeom prst="rect">
            <a:avLst/>
          </a:prstGeom>
        </p:spPr>
      </p:pic>
      <p:pic>
        <p:nvPicPr>
          <p:cNvPr id="14" name="圖片 13" descr="Blogography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2"/>
          <a:stretch/>
        </p:blipFill>
        <p:spPr>
          <a:xfrm>
            <a:off x="6210027" y="3861048"/>
            <a:ext cx="1116914" cy="2185133"/>
          </a:xfrm>
          <a:prstGeom prst="rect">
            <a:avLst/>
          </a:prstGeom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011889" y="4708259"/>
            <a:ext cx="620713" cy="392112"/>
          </a:xfrm>
          <a:prstGeom prst="rightArrow">
            <a:avLst>
              <a:gd name="adj1" fmla="val 50000"/>
              <a:gd name="adj2" fmla="val 39575"/>
            </a:avLst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 rot="9305688">
            <a:off x="5164778" y="3344204"/>
            <a:ext cx="1322871" cy="412095"/>
          </a:xfrm>
          <a:prstGeom prst="rightArrow">
            <a:avLst>
              <a:gd name="adj1" fmla="val 50000"/>
              <a:gd name="adj2" fmla="val 62753"/>
            </a:avLst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2162" y="1583798"/>
            <a:ext cx="2160587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29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0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 animBg="1"/>
      <p:bldP spid="15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69883A-0265-4A4C-8EC5-03800AF113AD}" type="slidenum">
              <a:rPr lang="zh-TW" altLang="en-US"/>
              <a:pPr/>
              <a:t>3</a:t>
            </a:fld>
            <a:endParaRPr lang="zh-TW" altLang="zh-TW"/>
          </a:p>
        </p:txBody>
      </p:sp>
      <p:sp>
        <p:nvSpPr>
          <p:cNvPr id="90931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Cameras</a:t>
            </a:r>
          </a:p>
        </p:txBody>
      </p:sp>
      <p:sp>
        <p:nvSpPr>
          <p:cNvPr id="721934" name="AutoShape 14"/>
          <p:cNvSpPr>
            <a:spLocks noChangeArrowheads="1"/>
          </p:cNvSpPr>
          <p:nvPr/>
        </p:nvSpPr>
        <p:spPr bwMode="auto">
          <a:xfrm>
            <a:off x="4125485" y="2060848"/>
            <a:ext cx="966936" cy="528637"/>
          </a:xfrm>
          <a:prstGeom prst="rightArrow">
            <a:avLst>
              <a:gd name="adj1" fmla="val 50000"/>
              <a:gd name="adj2" fmla="val 39575"/>
            </a:avLst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909316" name="Picture 4" descr="ANd9GcTkAmN1-wrTuNRPgvp0dLasWGI5my1pp64KiLTZr8Wmp4jLXL2X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400" y="1273174"/>
            <a:ext cx="2881312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9317" name="Picture 5" descr="ANd9GcTT1MTsOk-yqoBRexKSwboZ1sqY7y8NQQPYXH2cuvzB405YkL6Fa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6460" y="3742283"/>
            <a:ext cx="2359025" cy="2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 descr="Rolleiflex 2.8D | A more &lt;strong&gt;classical&lt;/strong&gt; photo of the &lt;strong&gt;camera&lt;/strong&gt; ...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13250" r="14300" b="6951"/>
          <a:stretch/>
        </p:blipFill>
        <p:spPr>
          <a:xfrm>
            <a:off x="5829486" y="1240324"/>
            <a:ext cx="2088232" cy="2601731"/>
          </a:xfrm>
          <a:prstGeom prst="rect">
            <a:avLst/>
          </a:prstGeom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 rot="8567268">
            <a:off x="4251604" y="3611410"/>
            <a:ext cx="1191443" cy="577909"/>
          </a:xfrm>
          <a:prstGeom prst="rightArrow">
            <a:avLst>
              <a:gd name="adj1" fmla="val 50000"/>
              <a:gd name="adj2" fmla="val 62753"/>
            </a:avLst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" name="圖片 9" descr="Blogography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2"/>
          <a:stretch/>
        </p:blipFill>
        <p:spPr>
          <a:xfrm>
            <a:off x="6210027" y="3861048"/>
            <a:ext cx="1116914" cy="2185133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839003" y="4708259"/>
            <a:ext cx="793600" cy="664958"/>
          </a:xfrm>
          <a:prstGeom prst="rightArrow">
            <a:avLst>
              <a:gd name="adj1" fmla="val 50000"/>
              <a:gd name="adj2" fmla="val 39575"/>
            </a:avLst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31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4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1BD3D4-DB2B-49EA-ACC3-B9EC1A30CE26}" type="slidenum">
              <a:rPr lang="zh-TW" altLang="en-US" smtClean="0"/>
              <a:pPr/>
              <a:t>4</a:t>
            </a:fld>
            <a:endParaRPr lang="zh-TW" altLang="zh-TW"/>
          </a:p>
        </p:txBody>
      </p:sp>
      <p:pic>
        <p:nvPicPr>
          <p:cNvPr id="931842" name="Picture 2" descr="https://s-media-cache-ak0.pinimg.com/736x/33/b5/f2/33b5f2640d26960e4715b914edab6a7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196753"/>
            <a:ext cx="433316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844" name="Picture 4" descr="http://www.lbapd.com/wp-content/uploads/2009/05/antique-car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1394843"/>
            <a:ext cx="3413001" cy="189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846" name="Picture 6" descr="http://buyersguide.caranddriver.com/media/assets/submodel/7470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11560" y="4005064"/>
            <a:ext cx="3240868" cy="198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848" name="Picture 8" descr="http://blogs-images.forbes.com/brookecrothers/files/2015/11/google-self-driving-car-repaint-1200x615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025464" y="3991996"/>
            <a:ext cx="3881138" cy="19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188728" y="2132857"/>
            <a:ext cx="836736" cy="423332"/>
          </a:xfrm>
          <a:prstGeom prst="rightArrow">
            <a:avLst>
              <a:gd name="adj1" fmla="val 50000"/>
              <a:gd name="adj2" fmla="val 39575"/>
            </a:avLst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103491" y="4899519"/>
            <a:ext cx="937981" cy="431204"/>
          </a:xfrm>
          <a:prstGeom prst="rightArrow">
            <a:avLst>
              <a:gd name="adj1" fmla="val 50000"/>
              <a:gd name="adj2" fmla="val 39575"/>
            </a:avLst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8567268">
            <a:off x="3816061" y="3532970"/>
            <a:ext cx="1351823" cy="495442"/>
          </a:xfrm>
          <a:prstGeom prst="rightArrow">
            <a:avLst>
              <a:gd name="adj1" fmla="val 50000"/>
              <a:gd name="adj2" fmla="val 62753"/>
            </a:avLst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5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3024188"/>
          </a:xfrm>
        </p:spPr>
        <p:txBody>
          <a:bodyPr/>
          <a:lstStyle/>
          <a:p>
            <a:r>
              <a:rPr lang="en-US" altLang="zh-TW" sz="5400" dirty="0">
                <a:solidFill>
                  <a:srgbClr val="FF0000"/>
                </a:solidFill>
              </a:rPr>
              <a:t>What is the trend?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  <a:p>
            <a:endParaRPr lang="zh-TW" altLang="en-US"/>
          </a:p>
          <a:p>
            <a:endParaRPr lang="zh-TW" altLang="en-US"/>
          </a:p>
          <a:p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833DD74-2B7F-40B6-96CB-E541D9615316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5579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692150"/>
            <a:ext cx="7721600" cy="2382838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Physical Things Augmented with Computing/Communication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  <a:p>
            <a:endParaRPr lang="zh-TW" altLang="en-US"/>
          </a:p>
          <a:p>
            <a:endParaRPr lang="zh-TW" altLang="en-US"/>
          </a:p>
          <a:p>
            <a:endParaRPr lang="en-US" altLang="zh-TW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5576" y="3566443"/>
            <a:ext cx="7721600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kumimoji="1" sz="4400" b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algn="ctr">
              <a:defRPr kumimoji="1" sz="4400" b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algn="ctr">
              <a:defRPr kumimoji="1" sz="4400" b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algn="ctr">
              <a:defRPr kumimoji="1" sz="4400" b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algn="ctr">
              <a:defRPr kumimoji="1" sz="4400" b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</a:rPr>
              <a:t>Computing/Communication “Embedded” into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Physical Things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13413" name="Text Box 5"/>
          <p:cNvSpPr txBox="1">
            <a:spLocks noChangeArrowheads="1"/>
          </p:cNvSpPr>
          <p:nvPr/>
        </p:nvSpPr>
        <p:spPr bwMode="auto">
          <a:xfrm>
            <a:off x="4220295" y="3255963"/>
            <a:ext cx="792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OR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833DD74-2B7F-40B6-96CB-E541D9615316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109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12" grpId="0"/>
      <p:bldP spid="9134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FCFD6F-EDE2-4E26-AAA5-FD46B2A4BA94}" type="slidenum">
              <a:rPr lang="zh-TW" altLang="en-US"/>
              <a:pPr/>
              <a:t>7</a:t>
            </a:fld>
            <a:endParaRPr lang="zh-TW" altLang="zh-TW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So, What Is Embedded System?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TW" altLang="en-US" dirty="0">
                <a:solidFill>
                  <a:srgbClr val="FF0000"/>
                </a:solidFill>
              </a:rPr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A computer, pretending not to be a computer</a:t>
            </a:r>
          </a:p>
        </p:txBody>
      </p:sp>
      <p:sp>
        <p:nvSpPr>
          <p:cNvPr id="915460" name="Text Box 4"/>
          <p:cNvSpPr txBox="1">
            <a:spLocks noChangeArrowheads="1"/>
          </p:cNvSpPr>
          <p:nvPr/>
        </p:nvSpPr>
        <p:spPr bwMode="auto">
          <a:xfrm>
            <a:off x="5507038" y="5805488"/>
            <a:ext cx="241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(Stephen A. Edwards)</a:t>
            </a:r>
          </a:p>
        </p:txBody>
      </p:sp>
      <p:pic>
        <p:nvPicPr>
          <p:cNvPr id="915462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4229" y="1865313"/>
            <a:ext cx="1544638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5463" name="Picture 7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3100132"/>
            <a:ext cx="1546423" cy="15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o.aolcdn.com/dims5/amp:42f58d29db28857a47033355375ccd79d1316173/t:600,400/q:80/?url=http%3A%2F%2Fo.aolcdn.com%2Fhss%2Fstorage%2Fmidas%2Fee6f2490c187be32a4b6071bb5e21630%2F200727584%2Fapplewatch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20845" y="1765466"/>
            <a:ext cx="1325449" cy="119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 descr="Blogography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2"/>
          <a:stretch/>
        </p:blipFill>
        <p:spPr>
          <a:xfrm>
            <a:off x="6911470" y="3016226"/>
            <a:ext cx="900890" cy="1762503"/>
          </a:xfrm>
          <a:prstGeom prst="rect">
            <a:avLst/>
          </a:prstGeom>
        </p:spPr>
      </p:pic>
      <p:pic>
        <p:nvPicPr>
          <p:cNvPr id="14" name="Picture 8" descr="http://blogs-images.forbes.com/brookecrothers/files/2015/11/google-self-driving-car-repaint-1200x615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02" t="4078" r="9966" b="6191"/>
          <a:stretch/>
        </p:blipFill>
        <p:spPr bwMode="auto">
          <a:xfrm flipH="1">
            <a:off x="3563887" y="3897478"/>
            <a:ext cx="2530066" cy="146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67544" y="5362253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+mn-lt"/>
              </a:rPr>
              <a:t>Computers disguised as a </a:t>
            </a:r>
            <a:r>
              <a:rPr lang="en-US" altLang="zh-TW" sz="2800" u="sng" dirty="0">
                <a:solidFill>
                  <a:srgbClr val="FF0000"/>
                </a:solidFill>
                <a:latin typeface="+mn-lt"/>
              </a:rPr>
              <a:t>                .</a:t>
            </a:r>
            <a:r>
              <a:rPr lang="zh-TW" altLang="en-US" sz="2800" u="sng" dirty="0">
                <a:solidFill>
                  <a:srgbClr val="FF0000"/>
                </a:solidFill>
                <a:latin typeface="+mn-lt"/>
              </a:rPr>
              <a:t> </a:t>
            </a:r>
            <a:endParaRPr lang="zh-TW" alt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35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8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8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8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8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8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1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8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185A37-8D39-484F-8E9E-A3E74F273D57}" type="slidenum">
              <a:rPr lang="zh-TW" altLang="en-US"/>
              <a:pPr/>
              <a:t>8</a:t>
            </a:fld>
            <a:endParaRPr lang="zh-TW" altLang="zh-TW"/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What Is Embedded System?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dirty="0">
                <a:ea typeface="新細明體" panose="02020500000000000000" pitchFamily="18" charset="-120"/>
              </a:rPr>
              <a:t>An embedded system is an </a:t>
            </a:r>
            <a:r>
              <a:rPr lang="en-US" altLang="zh-TW" u="sng" dirty="0">
                <a:ea typeface="新細明體" panose="02020500000000000000" pitchFamily="18" charset="-120"/>
              </a:rPr>
              <a:t>application</a:t>
            </a:r>
            <a:r>
              <a:rPr lang="en-US" altLang="zh-TW" dirty="0">
                <a:ea typeface="新細明體" panose="02020500000000000000" pitchFamily="18" charset="-120"/>
              </a:rPr>
              <a:t> that contains at least one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programmable computer</a:t>
            </a:r>
            <a:r>
              <a:rPr lang="en-US" altLang="zh-TW" dirty="0">
                <a:ea typeface="新細明體" panose="02020500000000000000" pitchFamily="18" charset="-120"/>
              </a:rPr>
              <a:t> ... and which is used by individuals who are unaware that the system is computer-based.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          -- Michael J. Pont, </a:t>
            </a:r>
            <a:r>
              <a:rPr lang="en-US" altLang="zh-TW" u="sng" dirty="0">
                <a:ea typeface="新細明體" panose="02020500000000000000" pitchFamily="18" charset="-120"/>
              </a:rPr>
              <a:t>Embedded C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Programmable computers require programs </a:t>
            </a:r>
            <a:b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 embedded software 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嵌入式軟體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916484" name="Picture 4" descr="Porsche 91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6950" y="4900613"/>
            <a:ext cx="1624013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6485" name="Picture 5" descr="tvset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388" y="4756150"/>
            <a:ext cx="1441450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6486" name="Picture 6" descr="OfficeBuildi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1638" y="4684713"/>
            <a:ext cx="1560512" cy="116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6487" name="Picture 7" descr="ZeroG-Flugzeu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088" y="4757738"/>
            <a:ext cx="112395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866" name="Picture 2" descr="http://images.indianexpress.com/2015/12/iphone-5s-big1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2160" y="4479571"/>
            <a:ext cx="1080120" cy="156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8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10606</TotalTime>
  <Words>1395</Words>
  <Application>Microsoft Office PowerPoint</Application>
  <PresentationFormat>如螢幕大小 (4:3)</PresentationFormat>
  <Paragraphs>242</Paragraphs>
  <Slides>28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40" baseType="lpstr">
      <vt:lpstr>微軟正黑體</vt:lpstr>
      <vt:lpstr>新細明體</vt:lpstr>
      <vt:lpstr>標楷體</vt:lpstr>
      <vt:lpstr>Arial</vt:lpstr>
      <vt:lpstr>Calibri</vt:lpstr>
      <vt:lpstr>Symbol</vt:lpstr>
      <vt:lpstr>Tahoma</vt:lpstr>
      <vt:lpstr>Times New Roman</vt:lpstr>
      <vt:lpstr>Wingdings</vt:lpstr>
      <vt:lpstr>Contemporary Portrait</vt:lpstr>
      <vt:lpstr>點陣圖影像</vt:lpstr>
      <vt:lpstr>Image</vt:lpstr>
      <vt:lpstr>CS4101 Introduction to Embedded Systems  Course Overview </vt:lpstr>
      <vt:lpstr>Consider the Evolution of Watches</vt:lpstr>
      <vt:lpstr>Telephones</vt:lpstr>
      <vt:lpstr>Cameras</vt:lpstr>
      <vt:lpstr>Cars</vt:lpstr>
      <vt:lpstr>What is the trend?</vt:lpstr>
      <vt:lpstr>Physical Things Augmented with Computing/Communication</vt:lpstr>
      <vt:lpstr>So, What Is Embedded System?</vt:lpstr>
      <vt:lpstr>What Is Embedded System?</vt:lpstr>
      <vt:lpstr>What Is Embedded System?</vt:lpstr>
      <vt:lpstr>Same Basics Inside, However</vt:lpstr>
      <vt:lpstr>Why Embedded Systems?</vt:lpstr>
      <vt:lpstr>Embedded vs Pure Hardware</vt:lpstr>
      <vt:lpstr>Embedded vs Pure Hardware</vt:lpstr>
      <vt:lpstr>Some Concepts to Clarify</vt:lpstr>
      <vt:lpstr>Some Concepts to Clarify</vt:lpstr>
      <vt:lpstr>Embedded = Smart</vt:lpstr>
      <vt:lpstr>A New Paradigm of Computing</vt:lpstr>
      <vt:lpstr>Computing System – a Bigger Picture</vt:lpstr>
      <vt:lpstr>Future Embedded Systems</vt:lpstr>
      <vt:lpstr>Implications</vt:lpstr>
      <vt:lpstr>About This Course</vt:lpstr>
      <vt:lpstr>Lab Platforms</vt:lpstr>
      <vt:lpstr>Labs</vt:lpstr>
      <vt:lpstr>Lectures</vt:lpstr>
      <vt:lpstr>What Will and Will Not Learn?</vt:lpstr>
      <vt:lpstr>Course Information</vt:lpstr>
      <vt:lpstr>Expected Workload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1212</cp:revision>
  <dcterms:created xsi:type="dcterms:W3CDTF">2000-02-07T23:54:30Z</dcterms:created>
  <dcterms:modified xsi:type="dcterms:W3CDTF">2020-09-13T17:12:38Z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