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6"/>
  </p:notesMasterIdLst>
  <p:handoutMasterIdLst>
    <p:handoutMasterId r:id="rId37"/>
  </p:handoutMasterIdLst>
  <p:sldIdLst>
    <p:sldId id="1232" r:id="rId2"/>
    <p:sldId id="1233" r:id="rId3"/>
    <p:sldId id="1234" r:id="rId4"/>
    <p:sldId id="1235" r:id="rId5"/>
    <p:sldId id="1237" r:id="rId6"/>
    <p:sldId id="1236" r:id="rId7"/>
    <p:sldId id="1238" r:id="rId8"/>
    <p:sldId id="1239" r:id="rId9"/>
    <p:sldId id="1240" r:id="rId10"/>
    <p:sldId id="1241" r:id="rId11"/>
    <p:sldId id="1242" r:id="rId12"/>
    <p:sldId id="1243" r:id="rId13"/>
    <p:sldId id="1244" r:id="rId14"/>
    <p:sldId id="1246" r:id="rId15"/>
    <p:sldId id="1247" r:id="rId16"/>
    <p:sldId id="1248" r:id="rId17"/>
    <p:sldId id="1249" r:id="rId18"/>
    <p:sldId id="1250" r:id="rId19"/>
    <p:sldId id="1251" r:id="rId20"/>
    <p:sldId id="1252" r:id="rId21"/>
    <p:sldId id="1253" r:id="rId22"/>
    <p:sldId id="1254" r:id="rId23"/>
    <p:sldId id="1255" r:id="rId24"/>
    <p:sldId id="1256" r:id="rId25"/>
    <p:sldId id="1257" r:id="rId26"/>
    <p:sldId id="1258" r:id="rId27"/>
    <p:sldId id="1259" r:id="rId28"/>
    <p:sldId id="1260" r:id="rId29"/>
    <p:sldId id="1266" r:id="rId30"/>
    <p:sldId id="1261" r:id="rId31"/>
    <p:sldId id="1262" r:id="rId32"/>
    <p:sldId id="1263" r:id="rId33"/>
    <p:sldId id="1264" r:id="rId34"/>
    <p:sldId id="1265" r:id="rId35"/>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00FFFF"/>
    <a:srgbClr val="33CC33"/>
    <a:srgbClr val="0000FF"/>
    <a:srgbClr val="FF33CC"/>
    <a:srgbClr val="99CCFF"/>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672" y="36"/>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Polling is like checking whether</a:t>
            </a:r>
            <a:r>
              <a:rPr lang="en-US" altLang="zh-TW" baseline="0" dirty="0"/>
              <a:t> soup is boiling or whether someone is at the door.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2</a:t>
            </a:fld>
            <a:endParaRPr lang="zh-TW" altLang="zh-TW"/>
          </a:p>
        </p:txBody>
      </p:sp>
    </p:spTree>
    <p:extLst>
      <p:ext uri="{BB962C8B-B14F-4D97-AF65-F5344CB8AC3E}">
        <p14:creationId xmlns:p14="http://schemas.microsoft.com/office/powerpoint/2010/main" val="14802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fld id="{3B86379F-0E54-4248-BCA5-50E92997FB01}" type="slidenum">
              <a:rPr lang="zh-TW" altLang="en-US" sz="1300">
                <a:latin typeface="Times New Roman" panose="02020603050405020304" pitchFamily="18" charset="0"/>
                <a:ea typeface="新細明體" panose="02020500000000000000" pitchFamily="18" charset="-120"/>
              </a:rPr>
              <a:pPr/>
              <a:t>3</a:t>
            </a:fld>
            <a:endParaRPr lang="zh-TW" altLang="zh-TW" sz="1300">
              <a:latin typeface="Times New Roman" panose="02020603050405020304" pitchFamily="18" charset="0"/>
              <a:ea typeface="新細明體" panose="02020500000000000000" pitchFamily="18" charset="-120"/>
            </a:endParaRPr>
          </a:p>
        </p:txBody>
      </p:sp>
      <p:sp>
        <p:nvSpPr>
          <p:cNvPr id="8195"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pPr algn="r" eaLnBrk="1" hangingPunct="1"/>
            <a:fld id="{1CA3AC31-3878-4C01-BDE7-698669F042E0}" type="slidenum">
              <a:rPr kumimoji="1" lang="zh-TW" altLang="en-US" sz="1300">
                <a:latin typeface="Times New Roman" panose="02020603050405020304" pitchFamily="18" charset="0"/>
                <a:ea typeface="新細明體" panose="02020500000000000000" pitchFamily="18" charset="-120"/>
              </a:rPr>
              <a:pPr algn="r" eaLnBrk="1" hangingPunct="1"/>
              <a:t>3</a:t>
            </a:fld>
            <a:endParaRPr kumimoji="1" lang="zh-TW" altLang="zh-TW" sz="1300">
              <a:latin typeface="Times New Roman" panose="02020603050405020304" pitchFamily="18" charset="0"/>
              <a:ea typeface="新細明體" panose="02020500000000000000" pitchFamily="18" charset="-120"/>
            </a:endParaRPr>
          </a:p>
        </p:txBody>
      </p:sp>
      <p:sp>
        <p:nvSpPr>
          <p:cNvPr id="819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pPr algn="r" eaLnBrk="1" hangingPunct="1"/>
            <a:fld id="{35A2AFDA-A0F5-4CDE-8930-8053CF981343}" type="slidenum">
              <a:rPr kumimoji="1" lang="zh-TW" altLang="en-US" sz="1300">
                <a:latin typeface="Times New Roman" panose="02020603050405020304" pitchFamily="18" charset="0"/>
                <a:ea typeface="新細明體" panose="02020500000000000000" pitchFamily="18" charset="-120"/>
              </a:rPr>
              <a:pPr algn="r" eaLnBrk="1" hangingPunct="1"/>
              <a:t>3</a:t>
            </a:fld>
            <a:endParaRPr kumimoji="1" lang="zh-TW" altLang="zh-TW" sz="1300">
              <a:latin typeface="Times New Roman" panose="02020603050405020304" pitchFamily="18" charset="0"/>
              <a:ea typeface="新細明體" panose="02020500000000000000" pitchFamily="18" charset="-120"/>
            </a:endParaRPr>
          </a:p>
        </p:txBody>
      </p:sp>
      <p:sp>
        <p:nvSpPr>
          <p:cNvPr id="8197" name="投影片圖像版面配置區 1"/>
          <p:cNvSpPr>
            <a:spLocks noGrp="1" noRot="1" noChangeAspect="1" noTextEdit="1"/>
          </p:cNvSpPr>
          <p:nvPr>
            <p:ph type="sldImg"/>
          </p:nvPr>
        </p:nvSpPr>
        <p:spPr>
          <a:ln/>
        </p:spPr>
      </p:sp>
      <p:sp>
        <p:nvSpPr>
          <p:cNvPr id="8198"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Times New Roman" panose="02020603050405020304" pitchFamily="18" charset="0"/>
                <a:ea typeface="新細明體" panose="02020500000000000000" pitchFamily="18" charset="-120"/>
              </a:rPr>
              <a:t>Interrupt,</a:t>
            </a:r>
            <a:r>
              <a:rPr lang="en-US" altLang="zh-TW" baseline="0" dirty="0">
                <a:latin typeface="Times New Roman" panose="02020603050405020304" pitchFamily="18" charset="0"/>
                <a:ea typeface="新細明體" panose="02020500000000000000" pitchFamily="18" charset="-120"/>
              </a:rPr>
              <a:t> because you stop whatever you are doing and turn to attend that event</a:t>
            </a:r>
            <a:endParaRPr lang="zh-TW" altLang="en-US" dirty="0">
              <a:latin typeface="Times New Roman" panose="02020603050405020304" pitchFamily="18" charset="0"/>
              <a:ea typeface="新細明體" panose="02020500000000000000" pitchFamily="18" charset="-120"/>
            </a:endParaRPr>
          </a:p>
        </p:txBody>
      </p:sp>
      <p:sp>
        <p:nvSpPr>
          <p:cNvPr id="819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pPr algn="r" eaLnBrk="1" hangingPunct="1"/>
            <a:fld id="{2B963D28-E0C8-419A-874A-87253D01E11D}" type="slidenum">
              <a:rPr kumimoji="1" lang="zh-TW" altLang="en-US" sz="1300">
                <a:latin typeface="Times New Roman" panose="02020603050405020304" pitchFamily="18" charset="0"/>
                <a:ea typeface="新細明體" panose="02020500000000000000" pitchFamily="18" charset="-120"/>
              </a:rPr>
              <a:pPr algn="r" eaLnBrk="1" hangingPunct="1"/>
              <a:t>3</a:t>
            </a:fld>
            <a:endParaRPr kumimoji="1" lang="en-US" altLang="zh-TW" sz="130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6629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Use examples</a:t>
            </a:r>
            <a:r>
              <a:rPr lang="en-US" altLang="zh-TW" baseline="0" dirty="0"/>
              <a:t> such as someone at the door: (1) the door bell rings, (2) check who is at the door and react accordingly, (3) must resume whatever is interrupted. Resume, like computer screen remains where we left it or book at the right page.</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5</a:t>
            </a:fld>
            <a:endParaRPr lang="zh-TW" altLang="zh-TW"/>
          </a:p>
        </p:txBody>
      </p:sp>
    </p:spTree>
    <p:extLst>
      <p:ext uri="{BB962C8B-B14F-4D97-AF65-F5344CB8AC3E}">
        <p14:creationId xmlns:p14="http://schemas.microsoft.com/office/powerpoint/2010/main" val="79748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8</a:t>
            </a:fld>
            <a:endParaRPr lang="zh-TW" altLang="zh-TW"/>
          </a:p>
        </p:txBody>
      </p:sp>
    </p:spTree>
    <p:extLst>
      <p:ext uri="{BB962C8B-B14F-4D97-AF65-F5344CB8AC3E}">
        <p14:creationId xmlns:p14="http://schemas.microsoft.com/office/powerpoint/2010/main" val="334466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15</a:t>
            </a:fld>
            <a:endParaRPr lang="zh-TW" altLang="zh-TW"/>
          </a:p>
        </p:txBody>
      </p:sp>
    </p:spTree>
    <p:extLst>
      <p:ext uri="{BB962C8B-B14F-4D97-AF65-F5344CB8AC3E}">
        <p14:creationId xmlns:p14="http://schemas.microsoft.com/office/powerpoint/2010/main" val="49651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fld id="{C2CED01E-008D-4EDA-A899-EA307103310D}" type="slidenum">
              <a:rPr lang="zh-TW" altLang="en-US" sz="1300">
                <a:latin typeface="Times New Roman" panose="02020603050405020304" pitchFamily="18" charset="0"/>
                <a:ea typeface="新細明體" panose="02020500000000000000" pitchFamily="18" charset="-120"/>
              </a:rPr>
              <a:pPr/>
              <a:t>21</a:t>
            </a:fld>
            <a:endParaRPr lang="zh-TW" altLang="zh-TW" sz="1300">
              <a:latin typeface="Times New Roman" panose="02020603050405020304" pitchFamily="18" charset="0"/>
              <a:ea typeface="新細明體" panose="02020500000000000000" pitchFamily="18" charset="-120"/>
            </a:endParaRPr>
          </a:p>
        </p:txBody>
      </p:sp>
      <p:sp>
        <p:nvSpPr>
          <p:cNvPr id="38915" name="投影片圖像版面配置區 1"/>
          <p:cNvSpPr>
            <a:spLocks noGrp="1" noRot="1" noChangeAspect="1" noTextEdit="1"/>
          </p:cNvSpPr>
          <p:nvPr>
            <p:ph type="sldImg"/>
          </p:nvPr>
        </p:nvSpPr>
        <p:spPr>
          <a:ln/>
        </p:spPr>
      </p:sp>
      <p:sp>
        <p:nvSpPr>
          <p:cNvPr id="38916"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Times New Roman" panose="02020603050405020304" pitchFamily="18" charset="0"/>
                <a:ea typeface="新細明體" panose="02020500000000000000" pitchFamily="18" charset="-120"/>
              </a:rPr>
              <a:t>The MSP430 uses </a:t>
            </a:r>
            <a:r>
              <a:rPr lang="en-US" altLang="zh-TW" b="1" dirty="0">
                <a:latin typeface="Times New Roman" panose="02020603050405020304" pitchFamily="18" charset="0"/>
                <a:ea typeface="新細明體" panose="02020500000000000000" pitchFamily="18" charset="-120"/>
              </a:rPr>
              <a:t>vectored interrupts</a:t>
            </a:r>
            <a:r>
              <a:rPr lang="en-US" altLang="zh-TW" dirty="0">
                <a:latin typeface="Times New Roman" panose="02020603050405020304" pitchFamily="18" charset="0"/>
                <a:ea typeface="新細明體" panose="02020500000000000000" pitchFamily="18" charset="-120"/>
              </a:rPr>
              <a:t>, which means </a:t>
            </a:r>
            <a:r>
              <a:rPr lang="en-US" altLang="zh-TW" b="1" dirty="0">
                <a:latin typeface="Times New Roman" panose="02020603050405020304" pitchFamily="18" charset="0"/>
                <a:ea typeface="新細明體" panose="02020500000000000000" pitchFamily="18" charset="-120"/>
              </a:rPr>
              <a:t>that the address of each ISR—its vector—is stored in a vector table at a deﬁned address in memory. </a:t>
            </a:r>
            <a:r>
              <a:rPr lang="en-US" altLang="zh-TW" dirty="0">
                <a:latin typeface="Times New Roman" panose="02020603050405020304" pitchFamily="18" charset="0"/>
                <a:ea typeface="新細明體" panose="02020500000000000000" pitchFamily="18" charset="-120"/>
              </a:rPr>
              <a:t>In most cases each vector is associated with a unique interrupt but some sources share a vector. The ISR itself must locate the source of interrupts that share vectors. For example, TAIFG shares a vector with the capture/compare interrupts for all channels of </a:t>
            </a:r>
            <a:r>
              <a:rPr lang="en-US" altLang="zh-TW" dirty="0" err="1">
                <a:latin typeface="Times New Roman" panose="02020603050405020304" pitchFamily="18" charset="0"/>
                <a:ea typeface="新細明體" panose="02020500000000000000" pitchFamily="18" charset="-120"/>
              </a:rPr>
              <a:t>Timer_A</a:t>
            </a:r>
            <a:r>
              <a:rPr lang="en-US" altLang="zh-TW" dirty="0">
                <a:latin typeface="Times New Roman" panose="02020603050405020304" pitchFamily="18" charset="0"/>
                <a:ea typeface="新細明體" panose="02020500000000000000" pitchFamily="18" charset="-120"/>
              </a:rPr>
              <a:t> other than 0. Channel 0 has its own interrupt ﬂag TACCR0 CCIFG and separate vector.</a:t>
            </a:r>
            <a:r>
              <a:rPr lang="zh-TW" altLang="en-US" dirty="0">
                <a:latin typeface="Times New Roman" panose="02020603050405020304" pitchFamily="18" charset="0"/>
                <a:ea typeface="新細明體" panose="02020500000000000000" pitchFamily="18" charset="-120"/>
              </a:rPr>
              <a:t> </a:t>
            </a:r>
            <a:r>
              <a:rPr lang="en-US" altLang="zh-TW" dirty="0">
                <a:latin typeface="Times New Roman" panose="02020603050405020304" pitchFamily="18" charset="0"/>
                <a:ea typeface="新細明體" panose="02020500000000000000" pitchFamily="18" charset="-120"/>
              </a:rPr>
              <a:t>(MSP430g2553</a:t>
            </a:r>
            <a:r>
              <a:rPr lang="zh-TW" altLang="en-US" dirty="0">
                <a:latin typeface="Times New Roman" panose="02020603050405020304" pitchFamily="18" charset="0"/>
                <a:ea typeface="新細明體" panose="02020500000000000000" pitchFamily="18" charset="-120"/>
              </a:rPr>
              <a:t> </a:t>
            </a:r>
            <a:r>
              <a:rPr lang="en-US" altLang="zh-TW" dirty="0">
                <a:latin typeface="Times New Roman" panose="02020603050405020304" pitchFamily="18" charset="0"/>
                <a:ea typeface="新細明體" panose="02020500000000000000" pitchFamily="18" charset="-120"/>
              </a:rPr>
              <a:t>Datasheet)</a:t>
            </a:r>
            <a:endParaRPr lang="zh-TW" altLang="en-US" dirty="0">
              <a:latin typeface="Times New Roman" panose="02020603050405020304" pitchFamily="18" charset="0"/>
              <a:ea typeface="新細明體" panose="02020500000000000000" pitchFamily="18" charset="-120"/>
            </a:endParaRPr>
          </a:p>
        </p:txBody>
      </p:sp>
      <p:sp>
        <p:nvSpPr>
          <p:cNvPr id="38917"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ahoma" panose="020B0604030504040204" pitchFamily="34" charset="0"/>
                <a:ea typeface="標楷體" panose="03000509000000000000" pitchFamily="65" charset="-120"/>
              </a:defRPr>
            </a:lvl1pPr>
            <a:lvl2pPr marL="742950" indent="-285750" defTabSz="990600">
              <a:defRPr sz="2400">
                <a:solidFill>
                  <a:schemeClr val="tx1"/>
                </a:solidFill>
                <a:latin typeface="Tahoma" panose="020B0604030504040204" pitchFamily="34" charset="0"/>
                <a:ea typeface="標楷體" panose="03000509000000000000" pitchFamily="65" charset="-120"/>
              </a:defRPr>
            </a:lvl2pPr>
            <a:lvl3pPr marL="1143000" indent="-228600" defTabSz="990600">
              <a:defRPr sz="2400">
                <a:solidFill>
                  <a:schemeClr val="tx1"/>
                </a:solidFill>
                <a:latin typeface="Tahoma" panose="020B0604030504040204" pitchFamily="34" charset="0"/>
                <a:ea typeface="標楷體" panose="03000509000000000000" pitchFamily="65" charset="-120"/>
              </a:defRPr>
            </a:lvl3pPr>
            <a:lvl4pPr marL="1600200" indent="-228600" defTabSz="990600">
              <a:defRPr sz="2400">
                <a:solidFill>
                  <a:schemeClr val="tx1"/>
                </a:solidFill>
                <a:latin typeface="Tahoma" panose="020B0604030504040204" pitchFamily="34" charset="0"/>
                <a:ea typeface="標楷體" panose="03000509000000000000" pitchFamily="65" charset="-120"/>
              </a:defRPr>
            </a:lvl4pPr>
            <a:lvl5pPr marL="2057400" indent="-228600" defTabSz="990600">
              <a:defRPr sz="2400">
                <a:solidFill>
                  <a:schemeClr val="tx1"/>
                </a:solidFill>
                <a:latin typeface="Tahoma" panose="020B0604030504040204" pitchFamily="34" charset="0"/>
                <a:ea typeface="標楷體" panose="03000509000000000000" pitchFamily="65" charset="-120"/>
              </a:defRPr>
            </a:lvl5pPr>
            <a:lvl6pPr marL="25146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defTabSz="990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pPr algn="r" eaLnBrk="1" hangingPunct="1"/>
            <a:fld id="{1B994B74-C6C1-43FF-88F7-9D2AEB864697}" type="slidenum">
              <a:rPr kumimoji="1" lang="zh-TW" altLang="en-US" sz="1300">
                <a:latin typeface="Times New Roman" panose="02020603050405020304" pitchFamily="18" charset="0"/>
                <a:ea typeface="新細明體" panose="02020500000000000000" pitchFamily="18" charset="-120"/>
              </a:rPr>
              <a:pPr algn="r" eaLnBrk="1" hangingPunct="1"/>
              <a:t>21</a:t>
            </a:fld>
            <a:endParaRPr kumimoji="1" lang="en-US" altLang="zh-TW" sz="130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304095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22</a:t>
            </a:fld>
            <a:endParaRPr lang="zh-TW" altLang="zh-TW"/>
          </a:p>
        </p:txBody>
      </p:sp>
    </p:spTree>
    <p:extLst>
      <p:ext uri="{BB962C8B-B14F-4D97-AF65-F5344CB8AC3E}">
        <p14:creationId xmlns:p14="http://schemas.microsoft.com/office/powerpoint/2010/main" val="296498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#pragma vector=TIMER0_A1_VECTOR </a:t>
            </a:r>
          </a:p>
          <a:p>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__interrupt void </a:t>
            </a:r>
            <a:r>
              <a:rPr kumimoji="1" lang="en-US" altLang="zh-TW" sz="1200" kern="1200" dirty="0" err="1">
                <a:solidFill>
                  <a:schemeClr val="tx1"/>
                </a:solidFill>
                <a:effectLst/>
                <a:latin typeface="Times New Roman" panose="02020603050405020304" pitchFamily="18" charset="0"/>
                <a:ea typeface="新細明體" panose="02020500000000000000" pitchFamily="18" charset="-120"/>
                <a:cs typeface="+mn-cs"/>
              </a:rPr>
              <a:t>Timer_A</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(void) { </a:t>
            </a:r>
          </a:p>
          <a:p>
            <a:r>
              <a:rPr kumimoji="1" lang="zh-TW" altLang="en-US" sz="120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switch( TAIV ) { </a:t>
            </a:r>
          </a:p>
          <a:p>
            <a:r>
              <a:rPr kumimoji="1" lang="zh-TW" altLang="en-US" sz="120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case 2: break; // CCR1 not used </a:t>
            </a:r>
          </a:p>
          <a:p>
            <a:r>
              <a:rPr kumimoji="1" lang="zh-TW" altLang="en-US" sz="120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case 4: break; // CCR2 not used </a:t>
            </a:r>
          </a:p>
          <a:p>
            <a:r>
              <a:rPr kumimoji="1" lang="zh-TW" altLang="en-US" sz="120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case 10: P1OUT ^= 0x01; // overflow break;</a:t>
            </a:r>
          </a:p>
          <a:p>
            <a:r>
              <a:rPr kumimoji="1" lang="zh-TW" altLang="en-US" sz="120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a:t>
            </a:r>
          </a:p>
          <a:p>
            <a:r>
              <a:rPr kumimoji="1" lang="en-US" altLang="zh-TW" sz="1200" kern="1200" dirty="0">
                <a:solidFill>
                  <a:schemeClr val="tx1"/>
                </a:solidFill>
                <a:effectLst/>
                <a:latin typeface="Times New Roman" panose="02020603050405020304" pitchFamily="18" charset="0"/>
                <a:ea typeface="新細明體" panose="02020500000000000000" pitchFamily="18" charset="-120"/>
                <a:cs typeface="+mn-cs"/>
              </a:rPr>
              <a:t>}</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25</a:t>
            </a:fld>
            <a:endParaRPr lang="zh-TW" altLang="zh-TW"/>
          </a:p>
        </p:txBody>
      </p:sp>
    </p:spTree>
    <p:extLst>
      <p:ext uri="{BB962C8B-B14F-4D97-AF65-F5344CB8AC3E}">
        <p14:creationId xmlns:p14="http://schemas.microsoft.com/office/powerpoint/2010/main" val="3361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29</a:t>
            </a:fld>
            <a:endParaRPr lang="zh-TW" altLang="zh-TW"/>
          </a:p>
        </p:txBody>
      </p:sp>
    </p:spTree>
    <p:extLst>
      <p:ext uri="{BB962C8B-B14F-4D97-AF65-F5344CB8AC3E}">
        <p14:creationId xmlns:p14="http://schemas.microsoft.com/office/powerpoint/2010/main" val="1233566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p:txBody>
          <a:bodyPr/>
          <a:lstStyle/>
          <a:p>
            <a:r>
              <a:rPr lang="en-US" altLang="zh-TW" sz="3200" b="0" dirty="0">
                <a:solidFill>
                  <a:schemeClr val="accent1"/>
                </a:solidFill>
                <a:latin typeface="Arial" panose="020B0604020202020204" pitchFamily="34" charset="0"/>
              </a:rPr>
              <a:t>CS4101 </a:t>
            </a:r>
            <a:r>
              <a:rPr lang="zh-TW" altLang="en-US" sz="3200" b="0" dirty="0">
                <a:solidFill>
                  <a:schemeClr val="accent1"/>
                </a:solidFill>
                <a:latin typeface="Arial" panose="020B0604020202020204" pitchFamily="34" charset="0"/>
              </a:rPr>
              <a:t>嵌入式系統概論</a:t>
            </a:r>
            <a:br>
              <a:rPr lang="zh-TW" altLang="en-US" dirty="0"/>
            </a:br>
            <a:br>
              <a:rPr lang="zh-TW" altLang="en-US" dirty="0"/>
            </a:br>
            <a:r>
              <a:rPr lang="en-US" altLang="zh-TW" dirty="0">
                <a:solidFill>
                  <a:srgbClr val="0000FF"/>
                </a:solidFill>
              </a:rPr>
              <a:t>Interrupts</a:t>
            </a:r>
            <a:r>
              <a:rPr lang="en-US" altLang="zh-TW" dirty="0"/>
              <a:t> </a:t>
            </a:r>
          </a:p>
        </p:txBody>
      </p:sp>
      <p:sp>
        <p:nvSpPr>
          <p:cNvPr id="5123"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
        <p:nvSpPr>
          <p:cNvPr id="5124" name="Text Box 13"/>
          <p:cNvSpPr txBox="1">
            <a:spLocks noChangeArrowheads="1"/>
          </p:cNvSpPr>
          <p:nvPr/>
        </p:nvSpPr>
        <p:spPr bwMode="auto">
          <a:xfrm>
            <a:off x="1477963" y="5300663"/>
            <a:ext cx="6189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lgn="ctr">
              <a:spcBef>
                <a:spcPct val="0"/>
              </a:spcBef>
              <a:buClrTx/>
              <a:buFontTx/>
              <a:buNone/>
            </a:pPr>
            <a:r>
              <a:rPr lang="en-US" altLang="zh-TW" sz="1600">
                <a:latin typeface="Tahoma" panose="020B0604030504040204" pitchFamily="34" charset="0"/>
              </a:rPr>
              <a:t>Materials from </a:t>
            </a:r>
            <a:r>
              <a:rPr lang="en-US" altLang="zh-TW" sz="1600" i="1">
                <a:latin typeface="Tahoma" panose="020B0604030504040204" pitchFamily="34" charset="0"/>
              </a:rPr>
              <a:t>MSP430 Microcontroller Basics</a:t>
            </a:r>
            <a:r>
              <a:rPr lang="en-US" altLang="zh-TW" sz="1600">
                <a:latin typeface="Tahoma" panose="020B0604030504040204" pitchFamily="34" charset="0"/>
              </a:rPr>
              <a:t>, John H. Davies, Newnes, 2008</a:t>
            </a:r>
            <a:endParaRPr lang="zh-TW" altLang="en-US" sz="1600">
              <a:latin typeface="Tahoma" panose="020B0604030504040204" pitchFamily="34" charset="0"/>
            </a:endParaRPr>
          </a:p>
        </p:txBody>
      </p:sp>
    </p:spTree>
    <p:extLst>
      <p:ext uri="{BB962C8B-B14F-4D97-AF65-F5344CB8AC3E}">
        <p14:creationId xmlns:p14="http://schemas.microsoft.com/office/powerpoint/2010/main" val="319365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TW"/>
              <a:t>Disabling Interrupts</a:t>
            </a:r>
          </a:p>
        </p:txBody>
      </p:sp>
      <p:sp>
        <p:nvSpPr>
          <p:cNvPr id="18436" name="Rectangle 3"/>
          <p:cNvSpPr>
            <a:spLocks noGrp="1" noChangeArrowheads="1"/>
          </p:cNvSpPr>
          <p:nvPr>
            <p:ph type="body" idx="1"/>
          </p:nvPr>
        </p:nvSpPr>
        <p:spPr/>
        <p:txBody>
          <a:bodyPr/>
          <a:lstStyle/>
          <a:p>
            <a:r>
              <a:rPr lang="en-US" altLang="zh-TW" dirty="0"/>
              <a:t>Programs may disable interrupts</a:t>
            </a:r>
          </a:p>
          <a:p>
            <a:pPr lvl="1"/>
            <a:r>
              <a:rPr lang="en-US" altLang="zh-TW" dirty="0"/>
              <a:t>In most cases the program can select which interrupts to disable during critical operations and which to keep enabled by writing corresponding values into special registers</a:t>
            </a:r>
          </a:p>
          <a:p>
            <a:pPr lvl="1"/>
            <a:r>
              <a:rPr lang="en-US" altLang="zh-TW" i="1" dirty="0" err="1"/>
              <a:t>Nonmaskable</a:t>
            </a:r>
            <a:r>
              <a:rPr lang="en-US" altLang="zh-TW" dirty="0"/>
              <a:t> interrupts cannot be disabled and are used to indicate critical events, e.g. power failures</a:t>
            </a:r>
          </a:p>
          <a:p>
            <a:r>
              <a:rPr lang="en-US" altLang="zh-TW" dirty="0"/>
              <a:t>Certain processors assign </a:t>
            </a:r>
            <a:r>
              <a:rPr lang="en-US" altLang="zh-TW" i="1" dirty="0"/>
              <a:t>priorities</a:t>
            </a:r>
            <a:r>
              <a:rPr lang="en-US" altLang="zh-TW" dirty="0"/>
              <a:t> to interrupts, allowing programs to specify a threshold priority so that only interrupts having higher priorities than the threshold are enabled</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custDataLst>
      <p:tags r:id="rId1"/>
    </p:custDataLst>
    <p:extLst>
      <p:ext uri="{BB962C8B-B14F-4D97-AF65-F5344CB8AC3E}">
        <p14:creationId xmlns:p14="http://schemas.microsoft.com/office/powerpoint/2010/main" val="250171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標題 1"/>
          <p:cNvSpPr>
            <a:spLocks noGrp="1"/>
          </p:cNvSpPr>
          <p:nvPr>
            <p:ph type="title"/>
          </p:nvPr>
        </p:nvSpPr>
        <p:spPr/>
        <p:txBody>
          <a:bodyPr/>
          <a:lstStyle/>
          <a:p>
            <a:r>
              <a:rPr lang="en-US" altLang="zh-TW"/>
              <a:t>Where to Put ISR Code?</a:t>
            </a:r>
            <a:endParaRPr lang="zh-TW" altLang="en-US"/>
          </a:p>
        </p:txBody>
      </p:sp>
      <p:sp>
        <p:nvSpPr>
          <p:cNvPr id="17411" name="內容版面配置區 2"/>
          <p:cNvSpPr>
            <a:spLocks noGrp="1"/>
          </p:cNvSpPr>
          <p:nvPr>
            <p:ph type="body" idx="1"/>
          </p:nvPr>
        </p:nvSpPr>
        <p:spPr/>
        <p:txBody>
          <a:bodyPr/>
          <a:lstStyle/>
          <a:p>
            <a:pPr>
              <a:spcBef>
                <a:spcPts val="300"/>
              </a:spcBef>
            </a:pPr>
            <a:r>
              <a:rPr lang="en-US" altLang="zh-TW" dirty="0"/>
              <a:t>Challenges:</a:t>
            </a:r>
          </a:p>
          <a:p>
            <a:pPr lvl="1">
              <a:spcBef>
                <a:spcPts val="300"/>
              </a:spcBef>
            </a:pPr>
            <a:r>
              <a:rPr lang="en-US" altLang="zh-TW" dirty="0"/>
              <a:t>Locations of ISRs should be fixed so that the processor can easily find them</a:t>
            </a:r>
          </a:p>
          <a:p>
            <a:pPr lvl="1">
              <a:spcBef>
                <a:spcPts val="300"/>
              </a:spcBef>
            </a:pPr>
            <a:r>
              <a:rPr lang="en-US" altLang="zh-TW" dirty="0"/>
              <a:t>But, different ISRs may have different lengths</a:t>
            </a:r>
            <a:br>
              <a:rPr lang="en-US" altLang="zh-TW" dirty="0"/>
            </a:br>
            <a:r>
              <a:rPr lang="en-US" altLang="zh-TW" dirty="0">
                <a:sym typeface="Wingdings" panose="05000000000000000000" pitchFamily="2" charset="2"/>
              </a:rPr>
              <a:t> hard to track their starting addresses</a:t>
            </a:r>
            <a:endParaRPr lang="en-US" altLang="zh-TW" dirty="0"/>
          </a:p>
          <a:p>
            <a:pPr lvl="1">
              <a:spcBef>
                <a:spcPts val="300"/>
              </a:spcBef>
            </a:pPr>
            <a:r>
              <a:rPr lang="en-US" altLang="zh-TW" dirty="0"/>
              <a:t>Worse yet, application programs may supply their own ISRs; thus </a:t>
            </a:r>
            <a:r>
              <a:rPr lang="en-US" altLang="zh-TW" dirty="0">
                <a:sym typeface="Wingdings" panose="05000000000000000000" pitchFamily="2" charset="2"/>
              </a:rPr>
              <a:t>ISR codes may change dynamically</a:t>
            </a:r>
          </a:p>
          <a:p>
            <a:pPr>
              <a:spcBef>
                <a:spcPts val="300"/>
              </a:spcBef>
            </a:pPr>
            <a:r>
              <a:rPr lang="en-US" altLang="zh-TW" dirty="0"/>
              <a:t>Possible solutions:</a:t>
            </a:r>
          </a:p>
          <a:p>
            <a:pPr lvl="1">
              <a:spcBef>
                <a:spcPts val="300"/>
              </a:spcBef>
            </a:pPr>
            <a:r>
              <a:rPr lang="en-US" altLang="zh-TW" dirty="0"/>
              <a:t>Fix ISR starting addresses, e.g., in 8051, the first interrupt pin always causes 8051 to jump to address 0x0003</a:t>
            </a:r>
          </a:p>
          <a:p>
            <a:pPr lvl="1">
              <a:spcBef>
                <a:spcPts val="300"/>
              </a:spcBef>
            </a:pPr>
            <a:r>
              <a:rPr lang="en-US" altLang="zh-TW" dirty="0"/>
              <a:t>Those fixed memory locations store actual locations of ISRs</a:t>
            </a:r>
            <a:br>
              <a:rPr lang="en-US" altLang="zh-TW" dirty="0"/>
            </a:br>
            <a:r>
              <a:rPr lang="en-US" altLang="zh-TW" dirty="0">
                <a:sym typeface="Wingdings" panose="05000000000000000000" pitchFamily="2" charset="2"/>
              </a:rPr>
              <a:t> we thus have a table of addresses, </a:t>
            </a:r>
            <a:r>
              <a:rPr lang="en-US" altLang="zh-TW" i="1" dirty="0">
                <a:solidFill>
                  <a:srgbClr val="FF0000"/>
                </a:solidFill>
                <a:sym typeface="Wingdings" panose="05000000000000000000" pitchFamily="2" charset="2"/>
              </a:rPr>
              <a:t>interrupt vector table</a:t>
            </a:r>
            <a:endParaRPr lang="en-US" altLang="zh-TW" dirty="0">
              <a:solidFill>
                <a:srgbClr val="FF0000"/>
              </a:solidFill>
            </a:endParaRPr>
          </a:p>
          <a:p>
            <a:pPr lvl="1">
              <a:spcBef>
                <a:spcPts val="300"/>
              </a:spcBef>
            </a:pPr>
            <a:endParaRPr lang="zh-TW"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custDataLst>
      <p:tags r:id="rId1"/>
    </p:custDataLst>
    <p:extLst>
      <p:ext uri="{BB962C8B-B14F-4D97-AF65-F5344CB8AC3E}">
        <p14:creationId xmlns:p14="http://schemas.microsoft.com/office/powerpoint/2010/main" val="2275975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標題 1"/>
          <p:cNvSpPr>
            <a:spLocks noGrp="1"/>
          </p:cNvSpPr>
          <p:nvPr>
            <p:ph type="title"/>
          </p:nvPr>
        </p:nvSpPr>
        <p:spPr/>
        <p:txBody>
          <a:bodyPr/>
          <a:lstStyle/>
          <a:p>
            <a:r>
              <a:rPr lang="en-US" altLang="zh-TW"/>
              <a:t>How to Know Who Interrupts?</a:t>
            </a:r>
            <a:endParaRPr lang="zh-TW" altLang="en-US"/>
          </a:p>
        </p:txBody>
      </p:sp>
      <p:sp>
        <p:nvSpPr>
          <p:cNvPr id="18435" name="內容版面配置區 2"/>
          <p:cNvSpPr>
            <a:spLocks noGrp="1"/>
          </p:cNvSpPr>
          <p:nvPr>
            <p:ph type="body" idx="1"/>
          </p:nvPr>
        </p:nvSpPr>
        <p:spPr/>
        <p:txBody>
          <a:bodyPr/>
          <a:lstStyle/>
          <a:p>
            <a:pPr>
              <a:spcBef>
                <a:spcPts val="300"/>
              </a:spcBef>
            </a:pPr>
            <a:r>
              <a:rPr lang="en-US" altLang="zh-TW" dirty="0"/>
              <a:t>Simple answer: according to interrupt signal</a:t>
            </a:r>
          </a:p>
          <a:p>
            <a:pPr lvl="1"/>
            <a:r>
              <a:rPr lang="en-US" altLang="zh-TW" dirty="0"/>
              <a:t>One interrupt signal corresponds to one device and ISR</a:t>
            </a:r>
          </a:p>
          <a:p>
            <a:r>
              <a:rPr lang="en-US" altLang="zh-TW" dirty="0"/>
              <a:t>Difficult problem: not enough interrupt signals </a:t>
            </a:r>
            <a:r>
              <a:rPr lang="en-US" altLang="zh-TW" dirty="0">
                <a:sym typeface="Wingdings" panose="05000000000000000000" pitchFamily="2" charset="2"/>
              </a:rPr>
              <a:t> </a:t>
            </a:r>
            <a:r>
              <a:rPr lang="en-US" altLang="zh-TW" dirty="0"/>
              <a:t>same signal shared by several devices/events</a:t>
            </a:r>
          </a:p>
          <a:p>
            <a:pPr lvl="1"/>
            <a:r>
              <a:rPr lang="en-US" altLang="zh-TW" dirty="0"/>
              <a:t>Option 1: inside corresponding ISR, poll and check devices in turn </a:t>
            </a:r>
            <a:r>
              <a:rPr lang="en-US" altLang="zh-TW" dirty="0">
                <a:sym typeface="Wingdings" panose="05000000000000000000" pitchFamily="2" charset="2"/>
              </a:rPr>
              <a:t> slow, devices are passive  </a:t>
            </a:r>
            <a:r>
              <a:rPr lang="en-US" altLang="zh-TW" i="1" dirty="0">
                <a:solidFill>
                  <a:srgbClr val="FF0000"/>
                </a:solidFill>
                <a:sym typeface="Wingdings" panose="05000000000000000000" pitchFamily="2" charset="2"/>
              </a:rPr>
              <a:t>polled interrupt</a:t>
            </a:r>
            <a:endParaRPr lang="en-US" altLang="zh-TW" i="1" dirty="0">
              <a:solidFill>
                <a:srgbClr val="FF0000"/>
              </a:solidFill>
            </a:endParaRPr>
          </a:p>
          <a:p>
            <a:pPr lvl="1"/>
            <a:r>
              <a:rPr lang="en-US" altLang="zh-TW" dirty="0"/>
              <a:t>Option 2: devices/events provide the address of ISRs</a:t>
            </a:r>
            <a:br>
              <a:rPr lang="en-US" altLang="zh-TW" dirty="0"/>
            </a:br>
            <a:r>
              <a:rPr lang="en-US" altLang="zh-TW" dirty="0">
                <a:sym typeface="Wingdings" panose="05000000000000000000" pitchFamily="2" charset="2"/>
              </a:rPr>
              <a:t> fast, devices are proactive  </a:t>
            </a:r>
            <a:r>
              <a:rPr lang="en-US" altLang="zh-TW" i="1" dirty="0">
                <a:solidFill>
                  <a:srgbClr val="FF0000"/>
                </a:solidFill>
                <a:sym typeface="Wingdings" panose="05000000000000000000" pitchFamily="2" charset="2"/>
              </a:rPr>
              <a:t>vectored interrupt</a:t>
            </a:r>
            <a:endParaRPr lang="zh-TW" altLang="en-US" i="1" dirty="0">
              <a:solidFill>
                <a:srgbClr val="FF0000"/>
              </a:solidFill>
            </a:endParaRPr>
          </a:p>
        </p:txBody>
      </p:sp>
      <p:grpSp>
        <p:nvGrpSpPr>
          <p:cNvPr id="9" name="群組 8"/>
          <p:cNvGrpSpPr/>
          <p:nvPr/>
        </p:nvGrpSpPr>
        <p:grpSpPr>
          <a:xfrm>
            <a:off x="1763688" y="4365105"/>
            <a:ext cx="5656199" cy="1656183"/>
            <a:chOff x="1763688" y="4365105"/>
            <a:chExt cx="5656199" cy="1656183"/>
          </a:xfrm>
        </p:grpSpPr>
        <p:sp>
          <p:nvSpPr>
            <p:cNvPr id="2" name="矩形 1"/>
            <p:cNvSpPr/>
            <p:nvPr/>
          </p:nvSpPr>
          <p:spPr bwMode="auto">
            <a:xfrm>
              <a:off x="1763688" y="4365105"/>
              <a:ext cx="792088" cy="151216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a:latin typeface="+mn-lt"/>
                </a:rPr>
                <a:t>CPU</a:t>
              </a:r>
              <a:endParaRPr lang="zh-TW" altLang="en-US" dirty="0">
                <a:latin typeface="+mn-lt"/>
              </a:endParaRPr>
            </a:p>
          </p:txBody>
        </p:sp>
        <p:sp>
          <p:nvSpPr>
            <p:cNvPr id="3" name="矩形 2"/>
            <p:cNvSpPr/>
            <p:nvPr/>
          </p:nvSpPr>
          <p:spPr bwMode="auto">
            <a:xfrm>
              <a:off x="4788024" y="5379114"/>
              <a:ext cx="1942976" cy="642174"/>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a:latin typeface="+mn-lt"/>
                </a:rPr>
                <a:t>I/O Device</a:t>
              </a:r>
              <a:endParaRPr lang="zh-TW" altLang="en-US" dirty="0">
                <a:latin typeface="+mn-lt"/>
              </a:endParaRPr>
            </a:p>
          </p:txBody>
        </p:sp>
        <p:sp>
          <p:nvSpPr>
            <p:cNvPr id="4" name="矩形 3"/>
            <p:cNvSpPr/>
            <p:nvPr/>
          </p:nvSpPr>
          <p:spPr bwMode="auto">
            <a:xfrm>
              <a:off x="2555776" y="4509120"/>
              <a:ext cx="4392488" cy="144016"/>
            </a:xfrm>
            <a:prstGeom prst="rect">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上-下雙向箭號 4"/>
            <p:cNvSpPr/>
            <p:nvPr/>
          </p:nvSpPr>
          <p:spPr bwMode="auto">
            <a:xfrm>
              <a:off x="5992127" y="4653136"/>
              <a:ext cx="236057" cy="720079"/>
            </a:xfrm>
            <a:prstGeom prst="upDownArrow">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7" name="肘形接點 6"/>
            <p:cNvCxnSpPr/>
            <p:nvPr/>
          </p:nvCxnSpPr>
          <p:spPr bwMode="auto">
            <a:xfrm>
              <a:off x="2555776" y="4941167"/>
              <a:ext cx="2916000" cy="432000"/>
            </a:xfrm>
            <a:prstGeom prst="bentConnector2">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肘形接點 10"/>
            <p:cNvCxnSpPr/>
            <p:nvPr/>
          </p:nvCxnSpPr>
          <p:spPr bwMode="auto">
            <a:xfrm>
              <a:off x="2555776" y="5157223"/>
              <a:ext cx="2736000" cy="216000"/>
            </a:xfrm>
            <a:prstGeom prst="bentConnector2">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文字方塊 7"/>
            <p:cNvSpPr txBox="1"/>
            <p:nvPr/>
          </p:nvSpPr>
          <p:spPr>
            <a:xfrm>
              <a:off x="3707904" y="4653136"/>
              <a:ext cx="558871" cy="400110"/>
            </a:xfrm>
            <a:prstGeom prst="rect">
              <a:avLst/>
            </a:prstGeom>
            <a:noFill/>
          </p:spPr>
          <p:txBody>
            <a:bodyPr wrap="none" rtlCol="0">
              <a:spAutoFit/>
            </a:bodyPr>
            <a:lstStyle/>
            <a:p>
              <a:pPr marL="0"/>
              <a:r>
                <a:rPr lang="en-US" altLang="zh-TW" sz="2000" dirty="0">
                  <a:latin typeface="+mn-lt"/>
                </a:rPr>
                <a:t>IRQ</a:t>
              </a:r>
              <a:endParaRPr lang="zh-TW" altLang="en-US" sz="2000" dirty="0">
                <a:latin typeface="+mn-lt"/>
              </a:endParaRPr>
            </a:p>
          </p:txBody>
        </p:sp>
        <p:sp>
          <p:nvSpPr>
            <p:cNvPr id="13" name="文字方塊 12"/>
            <p:cNvSpPr txBox="1"/>
            <p:nvPr/>
          </p:nvSpPr>
          <p:spPr>
            <a:xfrm>
              <a:off x="3707904" y="5117122"/>
              <a:ext cx="559769" cy="400110"/>
            </a:xfrm>
            <a:prstGeom prst="rect">
              <a:avLst/>
            </a:prstGeom>
            <a:noFill/>
          </p:spPr>
          <p:txBody>
            <a:bodyPr wrap="none" rtlCol="0">
              <a:spAutoFit/>
            </a:bodyPr>
            <a:lstStyle/>
            <a:p>
              <a:pPr marL="0"/>
              <a:r>
                <a:rPr lang="en-US" altLang="zh-TW" sz="2000" dirty="0" err="1">
                  <a:latin typeface="+mn-lt"/>
                </a:rPr>
                <a:t>Ack</a:t>
              </a:r>
              <a:endParaRPr lang="zh-TW" altLang="en-US" sz="2000" dirty="0">
                <a:latin typeface="+mn-lt"/>
              </a:endParaRPr>
            </a:p>
          </p:txBody>
        </p:sp>
        <p:sp>
          <p:nvSpPr>
            <p:cNvPr id="14" name="文字方塊 13"/>
            <p:cNvSpPr txBox="1"/>
            <p:nvPr/>
          </p:nvSpPr>
          <p:spPr>
            <a:xfrm>
              <a:off x="6317406" y="4627275"/>
              <a:ext cx="1102481" cy="400110"/>
            </a:xfrm>
            <a:prstGeom prst="rect">
              <a:avLst/>
            </a:prstGeom>
            <a:noFill/>
          </p:spPr>
          <p:txBody>
            <a:bodyPr wrap="none" rtlCol="0">
              <a:spAutoFit/>
            </a:bodyPr>
            <a:lstStyle/>
            <a:p>
              <a:pPr marL="0"/>
              <a:r>
                <a:rPr lang="en-US" altLang="zh-TW" sz="2000" dirty="0">
                  <a:latin typeface="+mn-lt"/>
                </a:rPr>
                <a:t>Data Bus</a:t>
              </a:r>
              <a:endParaRPr lang="zh-TW" altLang="en-US" sz="2000" dirty="0">
                <a:latin typeface="+mn-lt"/>
              </a:endParaRPr>
            </a:p>
          </p:txBody>
        </p:sp>
      </p:grpSp>
      <p:cxnSp>
        <p:nvCxnSpPr>
          <p:cNvPr id="16" name="肘形接點 15"/>
          <p:cNvCxnSpPr/>
          <p:nvPr/>
        </p:nvCxnSpPr>
        <p:spPr bwMode="auto">
          <a:xfrm>
            <a:off x="3707904" y="4941168"/>
            <a:ext cx="1764000" cy="432000"/>
          </a:xfrm>
          <a:prstGeom prst="bentConnector2">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肘形接點 16"/>
          <p:cNvCxnSpPr/>
          <p:nvPr/>
        </p:nvCxnSpPr>
        <p:spPr bwMode="auto">
          <a:xfrm>
            <a:off x="3744080" y="5157192"/>
            <a:ext cx="1548000" cy="216000"/>
          </a:xfrm>
          <a:prstGeom prst="bentConnector2">
            <a:avLst/>
          </a:pr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肘形接點 17"/>
          <p:cNvCxnSpPr/>
          <p:nvPr/>
        </p:nvCxnSpPr>
        <p:spPr bwMode="auto">
          <a:xfrm>
            <a:off x="4355976" y="4581128"/>
            <a:ext cx="1764000" cy="792000"/>
          </a:xfrm>
          <a:prstGeom prst="bentConnector2">
            <a:avLst/>
          </a:prstGeom>
          <a:solidFill>
            <a:schemeClr val="accent1"/>
          </a:solidFill>
          <a:ln w="7620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文字方塊 9"/>
          <p:cNvSpPr txBox="1"/>
          <p:nvPr/>
        </p:nvSpPr>
        <p:spPr>
          <a:xfrm>
            <a:off x="5796136" y="5301208"/>
            <a:ext cx="696344" cy="400110"/>
          </a:xfrm>
          <a:prstGeom prst="rect">
            <a:avLst/>
          </a:prstGeom>
          <a:noFill/>
        </p:spPr>
        <p:txBody>
          <a:bodyPr wrap="none" rtlCol="0">
            <a:spAutoFit/>
          </a:bodyPr>
          <a:lstStyle/>
          <a:p>
            <a:pPr marL="0"/>
            <a:r>
              <a:rPr lang="en-US" altLang="zh-TW" sz="2000" b="1" dirty="0">
                <a:solidFill>
                  <a:srgbClr val="FF0000"/>
                </a:solidFill>
                <a:latin typeface="+mn-lt"/>
              </a:rPr>
              <a:t>code</a:t>
            </a:r>
            <a:endParaRPr lang="zh-TW" altLang="en-US" sz="2000" b="1" dirty="0">
              <a:solidFill>
                <a:srgbClr val="FF0000"/>
              </a:solidFill>
              <a:latin typeface="+mn-lt"/>
            </a:endParaRPr>
          </a:p>
        </p:txBody>
      </p:sp>
      <p:sp>
        <p:nvSpPr>
          <p:cNvPr id="12" name="投影片編號版面配置區 11"/>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custDataLst>
      <p:tags r:id="rId1"/>
    </p:custDataLst>
    <p:extLst>
      <p:ext uri="{BB962C8B-B14F-4D97-AF65-F5344CB8AC3E}">
        <p14:creationId xmlns:p14="http://schemas.microsoft.com/office/powerpoint/2010/main" val="304876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標題 1"/>
          <p:cNvSpPr>
            <a:spLocks noGrp="1"/>
          </p:cNvSpPr>
          <p:nvPr>
            <p:ph type="title"/>
          </p:nvPr>
        </p:nvSpPr>
        <p:spPr/>
        <p:txBody>
          <a:bodyPr/>
          <a:lstStyle/>
          <a:p>
            <a:r>
              <a:rPr lang="en-US" altLang="zh-TW"/>
              <a:t>Some Common Questions</a:t>
            </a:r>
            <a:endParaRPr lang="zh-TW" altLang="en-US"/>
          </a:p>
        </p:txBody>
      </p:sp>
      <p:sp>
        <p:nvSpPr>
          <p:cNvPr id="19459" name="內容版面配置區 2"/>
          <p:cNvSpPr>
            <a:spLocks noGrp="1"/>
          </p:cNvSpPr>
          <p:nvPr>
            <p:ph type="body" idx="1"/>
          </p:nvPr>
        </p:nvSpPr>
        <p:spPr/>
        <p:txBody>
          <a:bodyPr/>
          <a:lstStyle/>
          <a:p>
            <a:r>
              <a:rPr lang="en-US" altLang="zh-TW"/>
              <a:t>Can CPU be interrupted in middle of an instruction?</a:t>
            </a:r>
          </a:p>
          <a:p>
            <a:pPr lvl="1"/>
            <a:r>
              <a:rPr lang="en-US" altLang="zh-TW"/>
              <a:t>Usually not, except critical hardware failure, long-running instructions (e.g. moving data in memory), etc.</a:t>
            </a:r>
          </a:p>
          <a:p>
            <a:r>
              <a:rPr lang="en-US" altLang="zh-TW"/>
              <a:t>If two interrupts occur at the same time, which ISR does the process do first?</a:t>
            </a:r>
          </a:p>
          <a:p>
            <a:pPr lvl="1"/>
            <a:r>
              <a:rPr lang="en-US" altLang="zh-TW"/>
              <a:t>Prioritize the interrupt signals</a:t>
            </a:r>
          </a:p>
          <a:p>
            <a:r>
              <a:rPr lang="en-US" altLang="zh-TW"/>
              <a:t>Can an interrupt signal interrupt another ISR?</a:t>
            </a:r>
          </a:p>
          <a:p>
            <a:pPr lvl="1"/>
            <a:r>
              <a:rPr lang="en-US" altLang="zh-TW"/>
              <a:t>Interrupt nesting is usually allowed according to priority</a:t>
            </a:r>
          </a:p>
          <a:p>
            <a:r>
              <a:rPr lang="en-US" altLang="zh-TW"/>
              <a:t>What happens when an interrupt is signaled while the interrupt is disabled?</a:t>
            </a:r>
          </a:p>
          <a:p>
            <a:pPr lvl="1"/>
            <a:r>
              <a:rPr lang="en-US" altLang="zh-TW"/>
              <a:t>Processors usually remember the interrupt signals and jump to the ISR when the interrupt is enabled</a:t>
            </a:r>
            <a:endParaRPr lang="en-US" altLang="zh-TW" dirty="0"/>
          </a:p>
        </p:txBody>
      </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12</a:t>
            </a:fld>
            <a:endParaRPr lang="zh-TW" altLang="zh-TW"/>
          </a:p>
        </p:txBody>
      </p:sp>
    </p:spTree>
    <p:custDataLst>
      <p:tags r:id="rId1"/>
    </p:custDataLst>
    <p:extLst>
      <p:ext uri="{BB962C8B-B14F-4D97-AF65-F5344CB8AC3E}">
        <p14:creationId xmlns:p14="http://schemas.microsoft.com/office/powerpoint/2010/main" val="780281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TW"/>
              <a:t>Interrupt Latency</a:t>
            </a:r>
          </a:p>
        </p:txBody>
      </p:sp>
      <p:sp>
        <p:nvSpPr>
          <p:cNvPr id="23556" name="Rectangle 3"/>
          <p:cNvSpPr>
            <a:spLocks noGrp="1" noChangeArrowheads="1"/>
          </p:cNvSpPr>
          <p:nvPr>
            <p:ph type="body" idx="1"/>
          </p:nvPr>
        </p:nvSpPr>
        <p:spPr/>
        <p:txBody>
          <a:bodyPr/>
          <a:lstStyle/>
          <a:p>
            <a:pPr>
              <a:spcBef>
                <a:spcPts val="300"/>
              </a:spcBef>
            </a:pPr>
            <a:r>
              <a:rPr lang="en-US" altLang="zh-TW" i="1" dirty="0"/>
              <a:t>Interrupt latency </a:t>
            </a:r>
            <a:r>
              <a:rPr lang="en-US" altLang="zh-TW" dirty="0"/>
              <a:t>is the amount of time taken to respond to an interrupt. It depends on:</a:t>
            </a:r>
          </a:p>
          <a:p>
            <a:pPr marL="914400" lvl="1" indent="-457200">
              <a:spcBef>
                <a:spcPts val="300"/>
              </a:spcBef>
              <a:buFont typeface="+mj-lt"/>
              <a:buAutoNum type="arabicPeriod"/>
            </a:pPr>
            <a:r>
              <a:rPr lang="en-US" altLang="zh-TW" dirty="0"/>
              <a:t>Longest period during which the interrupt is disabled</a:t>
            </a:r>
          </a:p>
          <a:p>
            <a:pPr marL="914400" lvl="1" indent="-457200">
              <a:spcBef>
                <a:spcPts val="300"/>
              </a:spcBef>
              <a:buFont typeface="+mj-lt"/>
              <a:buAutoNum type="arabicPeriod"/>
            </a:pPr>
            <a:r>
              <a:rPr lang="en-US" altLang="zh-TW" dirty="0"/>
              <a:t>Time to execute ISRs of higher priority interrupts</a:t>
            </a:r>
          </a:p>
          <a:p>
            <a:pPr marL="914400" lvl="1" indent="-457200">
              <a:spcBef>
                <a:spcPts val="300"/>
              </a:spcBef>
              <a:buFont typeface="+mj-lt"/>
              <a:buAutoNum type="arabicPeriod"/>
            </a:pPr>
            <a:r>
              <a:rPr lang="en-US" altLang="zh-TW" dirty="0"/>
              <a:t>Time for processor to stop current execution, do the necessary ‘bookkeeping’ and start executing the ISR</a:t>
            </a:r>
          </a:p>
          <a:p>
            <a:pPr marL="914400" lvl="1" indent="-457200">
              <a:spcBef>
                <a:spcPts val="300"/>
              </a:spcBef>
              <a:buFont typeface="+mj-lt"/>
              <a:buAutoNum type="arabicPeriod"/>
            </a:pPr>
            <a:r>
              <a:rPr lang="en-US" altLang="zh-TW" dirty="0"/>
              <a:t>Time taken for the ISR to save state/context and start executing instructions that service the interrupt</a:t>
            </a:r>
          </a:p>
          <a:p>
            <a:pPr>
              <a:spcBef>
                <a:spcPts val="300"/>
              </a:spcBef>
            </a:pPr>
            <a:r>
              <a:rPr lang="en-US" altLang="zh-TW" dirty="0">
                <a:solidFill>
                  <a:srgbClr val="FF0000"/>
                </a:solidFill>
              </a:rPr>
              <a:t>Very important to make ISRs short!</a:t>
            </a:r>
          </a:p>
          <a:p>
            <a:pPr lvl="1">
              <a:spcBef>
                <a:spcPts val="300"/>
              </a:spcBef>
            </a:pPr>
            <a:r>
              <a:rPr lang="en-US" altLang="zh-TW" dirty="0"/>
              <a:t>Factors 4 and 2 are controlled by writing efficient code that are not too long</a:t>
            </a:r>
          </a:p>
          <a:p>
            <a:pPr lvl="1">
              <a:spcBef>
                <a:spcPts val="300"/>
              </a:spcBef>
            </a:pPr>
            <a:r>
              <a:rPr lang="en-US" altLang="zh-TW" dirty="0"/>
              <a:t>Factor 3 depends on HW, not under software control</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26517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TW"/>
              <a:t>Outline</a:t>
            </a:r>
          </a:p>
        </p:txBody>
      </p:sp>
      <p:sp>
        <p:nvSpPr>
          <p:cNvPr id="31748" name="Rectangle 3"/>
          <p:cNvSpPr>
            <a:spLocks noGrp="1" noChangeArrowheads="1"/>
          </p:cNvSpPr>
          <p:nvPr>
            <p:ph type="body" idx="1"/>
          </p:nvPr>
        </p:nvSpPr>
        <p:spPr/>
        <p:txBody>
          <a:bodyPr/>
          <a:lstStyle/>
          <a:p>
            <a:r>
              <a:rPr lang="en-US" altLang="zh-TW" dirty="0"/>
              <a:t>Introduction to interrupt</a:t>
            </a:r>
          </a:p>
          <a:p>
            <a:r>
              <a:rPr lang="en-US" altLang="zh-TW" dirty="0">
                <a:solidFill>
                  <a:srgbClr val="FF0000"/>
                </a:solidFill>
              </a:rPr>
              <a:t>Interrupts of MSP430</a:t>
            </a:r>
          </a:p>
          <a:p>
            <a:r>
              <a:rPr lang="en-US" altLang="zh-TW" dirty="0"/>
              <a:t>Handling interrupts of Timer0_A3 in MSP430</a:t>
            </a:r>
          </a:p>
          <a:p>
            <a:r>
              <a:rPr lang="en-US" altLang="zh-TW" dirty="0"/>
              <a:t>Handling interrupts of port P1 in MSP430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spTree>
    <p:extLst>
      <p:ext uri="{BB962C8B-B14F-4D97-AF65-F5344CB8AC3E}">
        <p14:creationId xmlns:p14="http://schemas.microsoft.com/office/powerpoint/2010/main" val="58877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Three Types of Interrupts in MSP430</a:t>
            </a:r>
            <a:endParaRPr lang="zh-TW" altLang="en-US" dirty="0"/>
          </a:p>
        </p:txBody>
      </p:sp>
      <p:sp>
        <p:nvSpPr>
          <p:cNvPr id="3" name="內容版面配置區 2"/>
          <p:cNvSpPr>
            <a:spLocks noGrp="1"/>
          </p:cNvSpPr>
          <p:nvPr>
            <p:ph idx="1"/>
          </p:nvPr>
        </p:nvSpPr>
        <p:spPr/>
        <p:txBody>
          <a:bodyPr/>
          <a:lstStyle/>
          <a:p>
            <a:pPr fontAlgn="auto">
              <a:spcBef>
                <a:spcPts val="300"/>
              </a:spcBef>
              <a:spcAft>
                <a:spcPts val="0"/>
              </a:spcAft>
              <a:buFont typeface="Arial" pitchFamily="34" charset="0"/>
              <a:buChar char="•"/>
              <a:defRPr/>
            </a:pPr>
            <a:r>
              <a:rPr lang="en-US" altLang="zh-TW" dirty="0"/>
              <a:t>System reset: </a:t>
            </a:r>
          </a:p>
          <a:p>
            <a:pPr lvl="1" fontAlgn="auto">
              <a:spcBef>
                <a:spcPts val="300"/>
              </a:spcBef>
              <a:spcAft>
                <a:spcPts val="0"/>
              </a:spcAft>
              <a:buFont typeface="Arial" pitchFamily="34" charset="0"/>
              <a:buChar char="–"/>
              <a:defRPr/>
            </a:pPr>
            <a:r>
              <a:rPr lang="en-US" altLang="zh-TW" dirty="0"/>
              <a:t>Power-up, external reset, Watchdog Timer, flash key violation, PC out-of-range, etc.</a:t>
            </a:r>
          </a:p>
          <a:p>
            <a:pPr lvl="1" fontAlgn="auto">
              <a:spcBef>
                <a:spcPts val="300"/>
              </a:spcBef>
              <a:spcAft>
                <a:spcPts val="0"/>
              </a:spcAft>
              <a:buFont typeface="Arial" pitchFamily="34" charset="0"/>
              <a:buChar char="–"/>
              <a:defRPr/>
            </a:pPr>
            <a:r>
              <a:rPr lang="en-US" altLang="zh-TW" dirty="0"/>
              <a:t>Always take</a:t>
            </a:r>
          </a:p>
          <a:p>
            <a:pPr fontAlgn="auto">
              <a:spcBef>
                <a:spcPts val="300"/>
              </a:spcBef>
              <a:spcAft>
                <a:spcPts val="0"/>
              </a:spcAft>
              <a:buFont typeface="Arial" pitchFamily="34" charset="0"/>
              <a:buChar char="•"/>
              <a:defRPr/>
            </a:pPr>
            <a:r>
              <a:rPr lang="en-US" altLang="zh-TW" dirty="0"/>
              <a:t>(Non)-</a:t>
            </a:r>
            <a:r>
              <a:rPr lang="en-US" altLang="zh-TW" dirty="0" err="1"/>
              <a:t>maskable</a:t>
            </a:r>
            <a:r>
              <a:rPr lang="en-US" altLang="zh-TW" dirty="0"/>
              <a:t> interrupt (NMI):</a:t>
            </a:r>
          </a:p>
          <a:p>
            <a:pPr lvl="1" fontAlgn="auto">
              <a:spcBef>
                <a:spcPts val="300"/>
              </a:spcBef>
              <a:spcAft>
                <a:spcPts val="0"/>
              </a:spcAft>
              <a:buFont typeface="Arial" pitchFamily="34" charset="0"/>
              <a:buChar char="–"/>
              <a:defRPr/>
            </a:pPr>
            <a:r>
              <a:rPr lang="en-US" altLang="zh-TW" dirty="0"/>
              <a:t>RST/NMI pin, oscillator fault, flash access violation </a:t>
            </a:r>
          </a:p>
          <a:p>
            <a:pPr lvl="1" fontAlgn="auto">
              <a:spcBef>
                <a:spcPts val="300"/>
              </a:spcBef>
              <a:spcAft>
                <a:spcPts val="0"/>
              </a:spcAft>
              <a:buFont typeface="Arial" pitchFamily="34" charset="0"/>
              <a:buChar char="–"/>
              <a:defRPr/>
            </a:pPr>
            <a:r>
              <a:rPr lang="en-US" altLang="zh-TW" dirty="0"/>
              <a:t>Cannot be masked; but still need bits to be set in special peripheral registers</a:t>
            </a:r>
          </a:p>
          <a:p>
            <a:pPr fontAlgn="auto">
              <a:spcBef>
                <a:spcPts val="300"/>
              </a:spcBef>
              <a:spcAft>
                <a:spcPts val="0"/>
              </a:spcAft>
              <a:buFont typeface="Arial" pitchFamily="34" charset="0"/>
              <a:buChar char="•"/>
              <a:defRPr/>
            </a:pPr>
            <a:r>
              <a:rPr lang="en-US" altLang="zh-TW" dirty="0" err="1"/>
              <a:t>Maskable</a:t>
            </a:r>
            <a:r>
              <a:rPr lang="en-US" altLang="zh-TW" dirty="0"/>
              <a:t> interrupt</a:t>
            </a:r>
          </a:p>
          <a:p>
            <a:pPr lvl="1" fontAlgn="auto">
              <a:spcBef>
                <a:spcPts val="300"/>
              </a:spcBef>
              <a:spcAft>
                <a:spcPts val="0"/>
              </a:spcAft>
              <a:buFont typeface="Arial" pitchFamily="34" charset="0"/>
              <a:buChar char="•"/>
              <a:defRPr/>
            </a:pPr>
            <a:r>
              <a:rPr lang="en-US" altLang="zh-TW" dirty="0">
                <a:solidFill>
                  <a:srgbClr val="FF0000"/>
                </a:solidFill>
              </a:rPr>
              <a:t>Enable the interrupt</a:t>
            </a:r>
          </a:p>
          <a:p>
            <a:pPr lvl="1" fontAlgn="auto">
              <a:spcBef>
                <a:spcPts val="300"/>
              </a:spcBef>
              <a:spcAft>
                <a:spcPts val="0"/>
              </a:spcAft>
              <a:buFont typeface="Arial" pitchFamily="34" charset="0"/>
              <a:buChar char="•"/>
              <a:defRPr/>
            </a:pPr>
            <a:r>
              <a:rPr lang="en-US" altLang="zh-TW" dirty="0">
                <a:solidFill>
                  <a:srgbClr val="FF0000"/>
                </a:solidFill>
              </a:rPr>
              <a:t>Prepare the interrupt service routine (ISR) and link it to the interrupt</a:t>
            </a:r>
            <a:endParaRPr lang="zh-TW" altLang="en-US" dirty="0">
              <a:solidFill>
                <a:srgbClr val="FF0000"/>
              </a:solidFill>
            </a:endParaRPr>
          </a:p>
        </p:txBody>
      </p:sp>
      <p:sp>
        <p:nvSpPr>
          <p:cNvPr id="5" name="橢圓 4"/>
          <p:cNvSpPr/>
          <p:nvPr/>
        </p:nvSpPr>
        <p:spPr bwMode="auto">
          <a:xfrm>
            <a:off x="425450" y="4221088"/>
            <a:ext cx="3570486" cy="72008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15</a:t>
            </a:fld>
            <a:endParaRPr lang="zh-TW" altLang="zh-TW"/>
          </a:p>
        </p:txBody>
      </p:sp>
    </p:spTree>
    <p:custDataLst>
      <p:tags r:id="rId1"/>
    </p:custDataLst>
    <p:extLst>
      <p:ext uri="{BB962C8B-B14F-4D97-AF65-F5344CB8AC3E}">
        <p14:creationId xmlns:p14="http://schemas.microsoft.com/office/powerpoint/2010/main" val="28836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TW" dirty="0"/>
              <a:t>Enabling an Interrupt</a:t>
            </a:r>
          </a:p>
        </p:txBody>
      </p:sp>
      <p:sp>
        <p:nvSpPr>
          <p:cNvPr id="32772" name="Rectangle 3"/>
          <p:cNvSpPr>
            <a:spLocks noGrp="1" noChangeArrowheads="1"/>
          </p:cNvSpPr>
          <p:nvPr>
            <p:ph type="body" idx="1"/>
          </p:nvPr>
        </p:nvSpPr>
        <p:spPr/>
        <p:txBody>
          <a:bodyPr/>
          <a:lstStyle/>
          <a:p>
            <a:r>
              <a:rPr lang="en-US" altLang="zh-TW" dirty="0"/>
              <a:t>On MSP430, an interrupt will be detected and serviced if</a:t>
            </a:r>
          </a:p>
          <a:p>
            <a:pPr lvl="1"/>
            <a:r>
              <a:rPr lang="en-US" altLang="zh-TW" dirty="0"/>
              <a:t>The </a:t>
            </a:r>
            <a:r>
              <a:rPr lang="en-US" altLang="zh-TW" i="1" dirty="0"/>
              <a:t>global interrupt-enable </a:t>
            </a:r>
            <a:r>
              <a:rPr lang="en-US" altLang="zh-TW" dirty="0"/>
              <a:t>(GIE) bit in </a:t>
            </a:r>
            <a:r>
              <a:rPr lang="en-US" altLang="zh-TW" i="1" dirty="0"/>
              <a:t>Status Register </a:t>
            </a:r>
            <a:r>
              <a:rPr lang="en-US" altLang="zh-TW" dirty="0"/>
              <a:t>(SR) in CPU is set</a:t>
            </a:r>
            <a:endParaRPr lang="en-US" altLang="zh-TW" dirty="0">
              <a:sym typeface="Wingdings" panose="05000000000000000000" pitchFamily="2" charset="2"/>
            </a:endParaRPr>
          </a:p>
          <a:p>
            <a:pPr lvl="1"/>
            <a:r>
              <a:rPr lang="en-US" altLang="zh-TW" dirty="0"/>
              <a:t>A peripheral device enables interrupt</a:t>
            </a:r>
            <a:br>
              <a:rPr lang="en-US" altLang="zh-TW" dirty="0"/>
            </a:br>
            <a:r>
              <a:rPr lang="en-US" altLang="zh-TW" dirty="0">
                <a:sym typeface="Wingdings" panose="05000000000000000000" pitchFamily="2" charset="2"/>
              </a:rPr>
              <a:t> For Timer0_A3: TAIE bit in TA0CTL register, CCIE bit in TA0CCTLx register</a:t>
            </a:r>
            <a:endParaRPr lang="en-US" altLang="zh-TW" dirty="0"/>
          </a:p>
          <a:p>
            <a:r>
              <a:rPr lang="en-US" altLang="zh-TW" dirty="0"/>
              <a:t>The peripheral signals an</a:t>
            </a:r>
            <a:br>
              <a:rPr lang="en-US" altLang="zh-TW" dirty="0"/>
            </a:br>
            <a:r>
              <a:rPr lang="en-US" altLang="zh-TW" dirty="0"/>
              <a:t>interrupt</a:t>
            </a:r>
            <a:br>
              <a:rPr lang="en-US" altLang="zh-TW" dirty="0"/>
            </a:br>
            <a:r>
              <a:rPr lang="en-US" altLang="zh-TW" dirty="0">
                <a:sym typeface="Wingdings" panose="05000000000000000000" pitchFamily="2" charset="2"/>
              </a:rPr>
              <a:t> For Timer0_A3: TAIFG,</a:t>
            </a:r>
            <a:br>
              <a:rPr lang="en-US" altLang="zh-TW" dirty="0">
                <a:sym typeface="Wingdings" panose="05000000000000000000" pitchFamily="2" charset="2"/>
              </a:rPr>
            </a:br>
            <a:r>
              <a:rPr lang="en-US" altLang="zh-TW" dirty="0">
                <a:sym typeface="Wingdings" panose="05000000000000000000" pitchFamily="2" charset="2"/>
              </a:rPr>
              <a:t>CCIFG</a:t>
            </a:r>
            <a:r>
              <a:rPr lang="en-US" altLang="zh-TW" dirty="0"/>
              <a:t> </a:t>
            </a:r>
          </a:p>
          <a:p>
            <a:pPr lvl="1"/>
            <a:endParaRPr lang="en-US" altLang="zh-TW" dirty="0"/>
          </a:p>
        </p:txBody>
      </p:sp>
      <p:grpSp>
        <p:nvGrpSpPr>
          <p:cNvPr id="32773" name="Group 4"/>
          <p:cNvGrpSpPr>
            <a:grpSpLocks/>
          </p:cNvGrpSpPr>
          <p:nvPr/>
        </p:nvGrpSpPr>
        <p:grpSpPr bwMode="auto">
          <a:xfrm>
            <a:off x="4932363" y="3789040"/>
            <a:ext cx="3960812" cy="2165350"/>
            <a:chOff x="2653" y="1752"/>
            <a:chExt cx="2858" cy="1364"/>
          </a:xfrm>
        </p:grpSpPr>
        <p:pic>
          <p:nvPicPr>
            <p:cNvPr id="32774" name="Picture 6" descr="f02-05-H827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3" y="1752"/>
              <a:ext cx="2858"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Oval 6"/>
            <p:cNvSpPr>
              <a:spLocks noChangeArrowheads="1"/>
            </p:cNvSpPr>
            <p:nvPr/>
          </p:nvSpPr>
          <p:spPr bwMode="auto">
            <a:xfrm>
              <a:off x="3606" y="2205"/>
              <a:ext cx="907" cy="22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endParaRPr lang="zh-TW" altLang="en-US"/>
            </a:p>
          </p:txBody>
        </p:sp>
      </p:grpSp>
      <p:cxnSp>
        <p:nvCxnSpPr>
          <p:cNvPr id="3" name="直線單箭頭接點 2"/>
          <p:cNvCxnSpPr>
            <a:endCxn id="32775" idx="0"/>
          </p:cNvCxnSpPr>
          <p:nvPr/>
        </p:nvCxnSpPr>
        <p:spPr bwMode="auto">
          <a:xfrm>
            <a:off x="6876256" y="2420888"/>
            <a:ext cx="5332" cy="208729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custDataLst>
      <p:tags r:id="rId1"/>
    </p:custDataLst>
    <p:extLst>
      <p:ext uri="{BB962C8B-B14F-4D97-AF65-F5344CB8AC3E}">
        <p14:creationId xmlns:p14="http://schemas.microsoft.com/office/powerpoint/2010/main" val="293965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TW" dirty="0"/>
              <a:t>Ex: Timer0_A3 Interrupt Enabling</a:t>
            </a:r>
          </a:p>
        </p:txBody>
      </p:sp>
      <p:grpSp>
        <p:nvGrpSpPr>
          <p:cNvPr id="33796" name="Group 3"/>
          <p:cNvGrpSpPr>
            <a:grpSpLocks/>
          </p:cNvGrpSpPr>
          <p:nvPr/>
        </p:nvGrpSpPr>
        <p:grpSpPr bwMode="auto">
          <a:xfrm>
            <a:off x="107950" y="1196975"/>
            <a:ext cx="4464050" cy="4897438"/>
            <a:chOff x="184" y="890"/>
            <a:chExt cx="3331" cy="3220"/>
          </a:xfrm>
        </p:grpSpPr>
        <p:pic>
          <p:nvPicPr>
            <p:cNvPr id="33811" name="Picture 2"/>
            <p:cNvPicPr>
              <a:picLocks noChangeAspect="1" noChangeArrowheads="1"/>
            </p:cNvPicPr>
            <p:nvPr/>
          </p:nvPicPr>
          <p:blipFill>
            <a:blip r:embed="rId3">
              <a:extLst>
                <a:ext uri="{28A0092B-C50C-407E-A947-70E740481C1C}">
                  <a14:useLocalDpi xmlns:a14="http://schemas.microsoft.com/office/drawing/2010/main" val="0"/>
                </a:ext>
              </a:extLst>
            </a:blip>
            <a:srcRect b="3564"/>
            <a:stretch>
              <a:fillRect/>
            </a:stretch>
          </p:blipFill>
          <p:spPr bwMode="auto">
            <a:xfrm>
              <a:off x="184" y="890"/>
              <a:ext cx="3331" cy="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00" y="1162"/>
              <a:ext cx="1042" cy="26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kumimoji="1" lang="zh-TW" altLang="en-US" sz="1800"/>
            </a:p>
          </p:txBody>
        </p:sp>
        <p:sp>
          <p:nvSpPr>
            <p:cNvPr id="26" name="矩形 25"/>
            <p:cNvSpPr/>
            <p:nvPr/>
          </p:nvSpPr>
          <p:spPr>
            <a:xfrm>
              <a:off x="2271" y="2386"/>
              <a:ext cx="771" cy="13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kumimoji="1" lang="zh-TW" altLang="en-US" sz="1800"/>
            </a:p>
          </p:txBody>
        </p:sp>
      </p:grpSp>
      <p:grpSp>
        <p:nvGrpSpPr>
          <p:cNvPr id="975879" name="Group 7"/>
          <p:cNvGrpSpPr>
            <a:grpSpLocks/>
          </p:cNvGrpSpPr>
          <p:nvPr/>
        </p:nvGrpSpPr>
        <p:grpSpPr bwMode="auto">
          <a:xfrm>
            <a:off x="3995738" y="1341438"/>
            <a:ext cx="5003800" cy="1614487"/>
            <a:chOff x="2562" y="1162"/>
            <a:chExt cx="3152" cy="1017"/>
          </a:xfrm>
        </p:grpSpPr>
        <p:pic>
          <p:nvPicPr>
            <p:cNvPr id="338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1162"/>
              <a:ext cx="3152"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橢圓 19"/>
            <p:cNvSpPr/>
            <p:nvPr/>
          </p:nvSpPr>
          <p:spPr>
            <a:xfrm>
              <a:off x="4956" y="1640"/>
              <a:ext cx="300" cy="1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TW" altLang="en-US" sz="1800"/>
            </a:p>
          </p:txBody>
        </p:sp>
        <p:sp>
          <p:nvSpPr>
            <p:cNvPr id="33810" name="Text Box 10"/>
            <p:cNvSpPr txBox="1">
              <a:spLocks noChangeArrowheads="1"/>
            </p:cNvSpPr>
            <p:nvPr/>
          </p:nvSpPr>
          <p:spPr bwMode="auto">
            <a:xfrm>
              <a:off x="3758" y="1927"/>
              <a:ext cx="6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r>
                <a:rPr lang="en-US" altLang="zh-TW" sz="2000" dirty="0"/>
                <a:t>TA0CTL</a:t>
              </a:r>
            </a:p>
          </p:txBody>
        </p:sp>
      </p:grpSp>
      <p:grpSp>
        <p:nvGrpSpPr>
          <p:cNvPr id="975883" name="Group 11"/>
          <p:cNvGrpSpPr>
            <a:grpSpLocks/>
          </p:cNvGrpSpPr>
          <p:nvPr/>
        </p:nvGrpSpPr>
        <p:grpSpPr bwMode="auto">
          <a:xfrm>
            <a:off x="4140200" y="3862388"/>
            <a:ext cx="4897438" cy="1552235"/>
            <a:chOff x="703" y="2750"/>
            <a:chExt cx="4925" cy="1095"/>
          </a:xfrm>
        </p:grpSpPr>
        <p:pic>
          <p:nvPicPr>
            <p:cNvPr id="3380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2750"/>
              <a:ext cx="4925"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13"/>
            <p:cNvSpPr txBox="1">
              <a:spLocks noChangeArrowheads="1"/>
            </p:cNvSpPr>
            <p:nvPr/>
          </p:nvSpPr>
          <p:spPr bwMode="auto">
            <a:xfrm>
              <a:off x="2732" y="3563"/>
              <a:ext cx="133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r>
                <a:rPr lang="en-US" altLang="zh-TW" sz="2000" dirty="0"/>
                <a:t>TA0CCTLx</a:t>
              </a:r>
            </a:p>
          </p:txBody>
        </p:sp>
        <p:sp>
          <p:nvSpPr>
            <p:cNvPr id="33807" name="Oval 14"/>
            <p:cNvSpPr>
              <a:spLocks noChangeArrowheads="1"/>
            </p:cNvSpPr>
            <p:nvPr/>
          </p:nvSpPr>
          <p:spPr bwMode="auto">
            <a:xfrm>
              <a:off x="2652" y="3204"/>
              <a:ext cx="409" cy="27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endParaRPr lang="zh-TW" altLang="en-US"/>
            </a:p>
          </p:txBody>
        </p:sp>
      </p:grpSp>
      <p:sp>
        <p:nvSpPr>
          <p:cNvPr id="975887" name="Line 15"/>
          <p:cNvSpPr>
            <a:spLocks noChangeShapeType="1"/>
          </p:cNvSpPr>
          <p:nvPr/>
        </p:nvSpPr>
        <p:spPr bwMode="auto">
          <a:xfrm>
            <a:off x="3852863" y="2205038"/>
            <a:ext cx="0" cy="5762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5888" name="Line 16"/>
          <p:cNvSpPr>
            <a:spLocks noChangeShapeType="1"/>
          </p:cNvSpPr>
          <p:nvPr/>
        </p:nvSpPr>
        <p:spPr bwMode="auto">
          <a:xfrm>
            <a:off x="3852863" y="2781300"/>
            <a:ext cx="475138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5889" name="Line 17"/>
          <p:cNvSpPr>
            <a:spLocks noChangeShapeType="1"/>
          </p:cNvSpPr>
          <p:nvPr/>
        </p:nvSpPr>
        <p:spPr bwMode="auto">
          <a:xfrm flipV="1">
            <a:off x="8604250" y="2349500"/>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75890" name="Line 18"/>
          <p:cNvSpPr>
            <a:spLocks noChangeShapeType="1"/>
          </p:cNvSpPr>
          <p:nvPr/>
        </p:nvSpPr>
        <p:spPr bwMode="auto">
          <a:xfrm>
            <a:off x="3924300" y="4654550"/>
            <a:ext cx="0" cy="5762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5891" name="Line 19"/>
          <p:cNvSpPr>
            <a:spLocks noChangeShapeType="1"/>
          </p:cNvSpPr>
          <p:nvPr/>
        </p:nvSpPr>
        <p:spPr bwMode="auto">
          <a:xfrm>
            <a:off x="3924300" y="5230813"/>
            <a:ext cx="47513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75892" name="Line 20"/>
          <p:cNvSpPr>
            <a:spLocks noChangeShapeType="1"/>
          </p:cNvSpPr>
          <p:nvPr/>
        </p:nvSpPr>
        <p:spPr bwMode="auto">
          <a:xfrm flipV="1">
            <a:off x="8675688" y="4799013"/>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17</a:t>
            </a:fld>
            <a:endParaRPr lang="zh-TW" altLang="zh-TW"/>
          </a:p>
        </p:txBody>
      </p:sp>
    </p:spTree>
    <p:custDataLst>
      <p:tags r:id="rId1"/>
    </p:custDataLst>
    <p:extLst>
      <p:ext uri="{BB962C8B-B14F-4D97-AF65-F5344CB8AC3E}">
        <p14:creationId xmlns:p14="http://schemas.microsoft.com/office/powerpoint/2010/main" val="3971945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975879"/>
                                        </p:tgtEl>
                                        <p:attrNameLst>
                                          <p:attrName>style.visibility</p:attrName>
                                        </p:attrNameLst>
                                      </p:cBhvr>
                                      <p:to>
                                        <p:strVal val="visible"/>
                                      </p:to>
                                    </p:set>
                                    <p:animEffect transition="in" filter="fade">
                                      <p:cBhvr>
                                        <p:cTn id="7" dur="770" decel="100000"/>
                                        <p:tgtEl>
                                          <p:spTgt spid="975879"/>
                                        </p:tgtEl>
                                      </p:cBhvr>
                                    </p:animEffect>
                                    <p:animScale>
                                      <p:cBhvr>
                                        <p:cTn id="8" dur="770" decel="100000"/>
                                        <p:tgtEl>
                                          <p:spTgt spid="975879"/>
                                        </p:tgtEl>
                                      </p:cBhvr>
                                      <p:from x="10000" y="10000"/>
                                      <p:to x="200000" y="450000"/>
                                    </p:animScale>
                                    <p:animScale>
                                      <p:cBhvr>
                                        <p:cTn id="9" dur="1230" accel="100000" fill="hold">
                                          <p:stCondLst>
                                            <p:cond delay="770"/>
                                          </p:stCondLst>
                                        </p:cTn>
                                        <p:tgtEl>
                                          <p:spTgt spid="975879"/>
                                        </p:tgtEl>
                                      </p:cBhvr>
                                      <p:from x="200000" y="450000"/>
                                      <p:to x="100000" y="100000"/>
                                    </p:animScale>
                                    <p:set>
                                      <p:cBhvr>
                                        <p:cTn id="10" dur="770" fill="hold"/>
                                        <p:tgtEl>
                                          <p:spTgt spid="975879"/>
                                        </p:tgtEl>
                                        <p:attrNameLst>
                                          <p:attrName>ppt_x</p:attrName>
                                        </p:attrNameLst>
                                      </p:cBhvr>
                                      <p:to>
                                        <p:strVal val="(0.5)"/>
                                      </p:to>
                                    </p:set>
                                    <p:anim from="(0.5)" to="(#ppt_x)" calcmode="lin" valueType="num">
                                      <p:cBhvr>
                                        <p:cTn id="11" dur="1230" accel="100000" fill="hold">
                                          <p:stCondLst>
                                            <p:cond delay="770"/>
                                          </p:stCondLst>
                                        </p:cTn>
                                        <p:tgtEl>
                                          <p:spTgt spid="975879"/>
                                        </p:tgtEl>
                                        <p:attrNameLst>
                                          <p:attrName>ppt_x</p:attrName>
                                        </p:attrNameLst>
                                      </p:cBhvr>
                                    </p:anim>
                                    <p:set>
                                      <p:cBhvr>
                                        <p:cTn id="12" dur="770" fill="hold"/>
                                        <p:tgtEl>
                                          <p:spTgt spid="975879"/>
                                        </p:tgtEl>
                                        <p:attrNameLst>
                                          <p:attrName>ppt_y</p:attrName>
                                        </p:attrNameLst>
                                      </p:cBhvr>
                                      <p:to>
                                        <p:strVal val="(#ppt_y+0.4)"/>
                                      </p:to>
                                    </p:set>
                                    <p:anim from="(#ppt_y+0.4)" to="(#ppt_y)" calcmode="lin" valueType="num">
                                      <p:cBhvr>
                                        <p:cTn id="13" dur="1230" accel="100000" fill="hold">
                                          <p:stCondLst>
                                            <p:cond delay="770"/>
                                          </p:stCondLst>
                                        </p:cTn>
                                        <p:tgtEl>
                                          <p:spTgt spid="975879"/>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975883"/>
                                        </p:tgtEl>
                                        <p:attrNameLst>
                                          <p:attrName>style.visibility</p:attrName>
                                        </p:attrNameLst>
                                      </p:cBhvr>
                                      <p:to>
                                        <p:strVal val="visible"/>
                                      </p:to>
                                    </p:set>
                                    <p:animEffect transition="in" filter="fade">
                                      <p:cBhvr>
                                        <p:cTn id="18" dur="770" decel="100000"/>
                                        <p:tgtEl>
                                          <p:spTgt spid="975883"/>
                                        </p:tgtEl>
                                      </p:cBhvr>
                                    </p:animEffect>
                                    <p:animScale>
                                      <p:cBhvr>
                                        <p:cTn id="19" dur="770" decel="100000"/>
                                        <p:tgtEl>
                                          <p:spTgt spid="975883"/>
                                        </p:tgtEl>
                                      </p:cBhvr>
                                      <p:from x="10000" y="10000"/>
                                      <p:to x="200000" y="450000"/>
                                    </p:animScale>
                                    <p:animScale>
                                      <p:cBhvr>
                                        <p:cTn id="20" dur="1230" accel="100000" fill="hold">
                                          <p:stCondLst>
                                            <p:cond delay="770"/>
                                          </p:stCondLst>
                                        </p:cTn>
                                        <p:tgtEl>
                                          <p:spTgt spid="975883"/>
                                        </p:tgtEl>
                                      </p:cBhvr>
                                      <p:from x="200000" y="450000"/>
                                      <p:to x="100000" y="100000"/>
                                    </p:animScale>
                                    <p:set>
                                      <p:cBhvr>
                                        <p:cTn id="21" dur="770" fill="hold"/>
                                        <p:tgtEl>
                                          <p:spTgt spid="975883"/>
                                        </p:tgtEl>
                                        <p:attrNameLst>
                                          <p:attrName>ppt_x</p:attrName>
                                        </p:attrNameLst>
                                      </p:cBhvr>
                                      <p:to>
                                        <p:strVal val="(0.5)"/>
                                      </p:to>
                                    </p:set>
                                    <p:anim from="(0.5)" to="(#ppt_x)" calcmode="lin" valueType="num">
                                      <p:cBhvr>
                                        <p:cTn id="22" dur="1230" accel="100000" fill="hold">
                                          <p:stCondLst>
                                            <p:cond delay="770"/>
                                          </p:stCondLst>
                                        </p:cTn>
                                        <p:tgtEl>
                                          <p:spTgt spid="975883"/>
                                        </p:tgtEl>
                                        <p:attrNameLst>
                                          <p:attrName>ppt_x</p:attrName>
                                        </p:attrNameLst>
                                      </p:cBhvr>
                                    </p:anim>
                                    <p:set>
                                      <p:cBhvr>
                                        <p:cTn id="23" dur="770" fill="hold"/>
                                        <p:tgtEl>
                                          <p:spTgt spid="975883"/>
                                        </p:tgtEl>
                                        <p:attrNameLst>
                                          <p:attrName>ppt_y</p:attrName>
                                        </p:attrNameLst>
                                      </p:cBhvr>
                                      <p:to>
                                        <p:strVal val="(#ppt_y+0.4)"/>
                                      </p:to>
                                    </p:set>
                                    <p:anim from="(#ppt_y+0.4)" to="(#ppt_y)" calcmode="lin" valueType="num">
                                      <p:cBhvr>
                                        <p:cTn id="24" dur="1230" accel="100000" fill="hold">
                                          <p:stCondLst>
                                            <p:cond delay="770"/>
                                          </p:stCondLst>
                                        </p:cTn>
                                        <p:tgtEl>
                                          <p:spTgt spid="975883"/>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75887"/>
                                        </p:tgtEl>
                                        <p:attrNameLst>
                                          <p:attrName>style.visibility</p:attrName>
                                        </p:attrNameLst>
                                      </p:cBhvr>
                                      <p:to>
                                        <p:strVal val="visible"/>
                                      </p:to>
                                    </p:set>
                                    <p:animEffect transition="in" filter="wipe(up)">
                                      <p:cBhvr>
                                        <p:cTn id="29" dur="500"/>
                                        <p:tgtEl>
                                          <p:spTgt spid="975887"/>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975888"/>
                                        </p:tgtEl>
                                        <p:attrNameLst>
                                          <p:attrName>style.visibility</p:attrName>
                                        </p:attrNameLst>
                                      </p:cBhvr>
                                      <p:to>
                                        <p:strVal val="visible"/>
                                      </p:to>
                                    </p:set>
                                    <p:animEffect transition="in" filter="wipe(left)">
                                      <p:cBhvr>
                                        <p:cTn id="33" dur="500"/>
                                        <p:tgtEl>
                                          <p:spTgt spid="975888"/>
                                        </p:tgtEl>
                                      </p:cBhvr>
                                    </p:animEffec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975889"/>
                                        </p:tgtEl>
                                        <p:attrNameLst>
                                          <p:attrName>style.visibility</p:attrName>
                                        </p:attrNameLst>
                                      </p:cBhvr>
                                      <p:to>
                                        <p:strVal val="visible"/>
                                      </p:to>
                                    </p:set>
                                    <p:animEffect transition="in" filter="wipe(down)">
                                      <p:cBhvr>
                                        <p:cTn id="37" dur="500"/>
                                        <p:tgtEl>
                                          <p:spTgt spid="9758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75890"/>
                                        </p:tgtEl>
                                        <p:attrNameLst>
                                          <p:attrName>style.visibility</p:attrName>
                                        </p:attrNameLst>
                                      </p:cBhvr>
                                      <p:to>
                                        <p:strVal val="visible"/>
                                      </p:to>
                                    </p:set>
                                    <p:animEffect transition="in" filter="wipe(up)">
                                      <p:cBhvr>
                                        <p:cTn id="42" dur="500"/>
                                        <p:tgtEl>
                                          <p:spTgt spid="975890"/>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975891"/>
                                        </p:tgtEl>
                                        <p:attrNameLst>
                                          <p:attrName>style.visibility</p:attrName>
                                        </p:attrNameLst>
                                      </p:cBhvr>
                                      <p:to>
                                        <p:strVal val="visible"/>
                                      </p:to>
                                    </p:set>
                                    <p:animEffect transition="in" filter="wipe(left)">
                                      <p:cBhvr>
                                        <p:cTn id="46" dur="500"/>
                                        <p:tgtEl>
                                          <p:spTgt spid="975891"/>
                                        </p:tgtEl>
                                      </p:cBhvr>
                                    </p:animEffect>
                                  </p:childTnLst>
                                </p:cTn>
                              </p:par>
                            </p:childTnLst>
                          </p:cTn>
                        </p:par>
                        <p:par>
                          <p:cTn id="47" fill="hold" nodeType="afterGroup">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975892"/>
                                        </p:tgtEl>
                                        <p:attrNameLst>
                                          <p:attrName>style.visibility</p:attrName>
                                        </p:attrNameLst>
                                      </p:cBhvr>
                                      <p:to>
                                        <p:strVal val="visible"/>
                                      </p:to>
                                    </p:set>
                                    <p:animEffect transition="in" filter="wipe(down)">
                                      <p:cBhvr>
                                        <p:cTn id="50" dur="500"/>
                                        <p:tgtEl>
                                          <p:spTgt spid="97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87" grpId="0" animBg="1"/>
      <p:bldP spid="975888" grpId="0" animBg="1"/>
      <p:bldP spid="975889" grpId="0" animBg="1"/>
      <p:bldP spid="975890" grpId="0" animBg="1"/>
      <p:bldP spid="975891" grpId="0" animBg="1"/>
      <p:bldP spid="9758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TW"/>
              <a:t>When an Interrupt Is Requested</a:t>
            </a:r>
          </a:p>
        </p:txBody>
      </p:sp>
      <p:sp>
        <p:nvSpPr>
          <p:cNvPr id="43011" name="Rectangle 3"/>
          <p:cNvSpPr>
            <a:spLocks noGrp="1" noChangeArrowheads="1"/>
          </p:cNvSpPr>
          <p:nvPr>
            <p:ph type="body" idx="1"/>
          </p:nvPr>
        </p:nvSpPr>
        <p:spPr/>
        <p:txBody>
          <a:bodyPr/>
          <a:lstStyle/>
          <a:p>
            <a:r>
              <a:rPr lang="en-US" altLang="zh-TW" sz="2400" dirty="0"/>
              <a:t>Any currently executing instruction is completed. MCLK is started if the CPU was off.</a:t>
            </a:r>
          </a:p>
          <a:p>
            <a:r>
              <a:rPr lang="en-US" altLang="zh-TW" sz="2400" dirty="0"/>
              <a:t>The PC, which points to the next instruction, is pushed onto the stack or a register.</a:t>
            </a:r>
          </a:p>
          <a:p>
            <a:r>
              <a:rPr lang="en-US" altLang="zh-TW" sz="2400" dirty="0"/>
              <a:t>The SR is pushed onto the stack.</a:t>
            </a:r>
          </a:p>
          <a:p>
            <a:r>
              <a:rPr lang="en-US" altLang="zh-TW" sz="2400" dirty="0"/>
              <a:t>The interrupt with the highest priority is selected.</a:t>
            </a:r>
          </a:p>
          <a:p>
            <a:r>
              <a:rPr lang="en-US" altLang="zh-TW" sz="2400" dirty="0"/>
              <a:t>The interrupt request flag is cleared automatically for interrupts that have a single source.</a:t>
            </a:r>
          </a:p>
          <a:p>
            <a:r>
              <a:rPr lang="en-US" altLang="zh-TW" sz="2400" dirty="0"/>
              <a:t>The “starting address” of ISR is loaded into the PC and the CPU starts to execute the ISR at that address.</a:t>
            </a:r>
          </a:p>
          <a:p>
            <a:endParaRPr lang="en-US" altLang="zh-TW" sz="2400" dirty="0"/>
          </a:p>
          <a:p>
            <a:pPr>
              <a:buFontTx/>
              <a:buNone/>
            </a:pPr>
            <a:r>
              <a:rPr lang="en-US" altLang="zh-TW" sz="2400" dirty="0">
                <a:latin typeface="Comic Sans MS" panose="030F0702030302020204" pitchFamily="66" charset="0"/>
              </a:rPr>
              <a:t>These operations take about 6 cycles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sp>
        <p:nvSpPr>
          <p:cNvPr id="3" name="圓角矩形 2"/>
          <p:cNvSpPr/>
          <p:nvPr/>
        </p:nvSpPr>
        <p:spPr bwMode="auto">
          <a:xfrm>
            <a:off x="5076056" y="2348880"/>
            <a:ext cx="1512168" cy="50405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Save state</a:t>
            </a:r>
            <a:endParaRPr lang="zh-TW" altLang="en-US" i="1" dirty="0">
              <a:latin typeface="+mn-lt"/>
            </a:endParaRPr>
          </a:p>
        </p:txBody>
      </p:sp>
      <p:sp>
        <p:nvSpPr>
          <p:cNvPr id="7" name="圓角矩形 6"/>
          <p:cNvSpPr/>
          <p:nvPr/>
        </p:nvSpPr>
        <p:spPr bwMode="auto">
          <a:xfrm>
            <a:off x="5974916" y="4653136"/>
            <a:ext cx="2661084" cy="50405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Vectored interrupt</a:t>
            </a:r>
            <a:endParaRPr lang="zh-TW" altLang="en-US" i="1" dirty="0">
              <a:latin typeface="+mn-lt"/>
            </a:endParaRPr>
          </a:p>
        </p:txBody>
      </p:sp>
    </p:spTree>
    <p:custDataLst>
      <p:tags r:id="rId1"/>
    </p:custDataLst>
    <p:extLst>
      <p:ext uri="{BB962C8B-B14F-4D97-AF65-F5344CB8AC3E}">
        <p14:creationId xmlns:p14="http://schemas.microsoft.com/office/powerpoint/2010/main" val="164011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P spid="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www.ti.com/ds_dgm/images/fbd_slas735j.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34" y="1263659"/>
            <a:ext cx="6711794" cy="4829860"/>
          </a:xfrm>
          <a:prstGeom prst="rect">
            <a:avLst/>
          </a:prstGeom>
          <a:noFill/>
          <a:extLst>
            <a:ext uri="{909E8E84-426E-40dd-AFC4-6F175D3DCCD1}">
              <a14:hiddenFill xmlns:a14="http://schemas.microsoft.com/office/drawing/2010/main" xmlns="">
                <a:solidFill>
                  <a:srgbClr val="FFFFFF"/>
                </a:solidFill>
              </a14:hiddenFill>
            </a:ext>
          </a:extLst>
        </p:spPr>
      </p:pic>
      <p:sp>
        <p:nvSpPr>
          <p:cNvPr id="6147" name="Rectangle 2"/>
          <p:cNvSpPr>
            <a:spLocks noGrp="1" noChangeArrowheads="1"/>
          </p:cNvSpPr>
          <p:nvPr>
            <p:ph type="title"/>
          </p:nvPr>
        </p:nvSpPr>
        <p:spPr/>
        <p:txBody>
          <a:bodyPr/>
          <a:lstStyle/>
          <a:p>
            <a:r>
              <a:rPr lang="en-US" altLang="zh-TW" dirty="0"/>
              <a:t>From Clock to Timer to CPU</a:t>
            </a:r>
          </a:p>
        </p:txBody>
      </p:sp>
      <p:sp>
        <p:nvSpPr>
          <p:cNvPr id="6149" name="Oval 5"/>
          <p:cNvSpPr>
            <a:spLocks noChangeArrowheads="1"/>
          </p:cNvSpPr>
          <p:nvPr/>
        </p:nvSpPr>
        <p:spPr bwMode="auto">
          <a:xfrm>
            <a:off x="4787900" y="4220815"/>
            <a:ext cx="1655763" cy="15128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spcBef>
                <a:spcPct val="0"/>
              </a:spcBef>
              <a:buClrTx/>
              <a:buFontTx/>
              <a:buNone/>
            </a:pPr>
            <a:endParaRPr kumimoji="0" lang="zh-TW" altLang="en-US" sz="2400">
              <a:latin typeface="Tahoma" panose="020B0604030504040204" pitchFamily="34" charset="0"/>
            </a:endParaRPr>
          </a:p>
        </p:txBody>
      </p:sp>
      <p:sp>
        <p:nvSpPr>
          <p:cNvPr id="6150" name="Oval 6"/>
          <p:cNvSpPr>
            <a:spLocks noChangeArrowheads="1"/>
          </p:cNvSpPr>
          <p:nvPr/>
        </p:nvSpPr>
        <p:spPr bwMode="auto">
          <a:xfrm>
            <a:off x="668072" y="1655415"/>
            <a:ext cx="1669796" cy="12700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spcBef>
                <a:spcPct val="0"/>
              </a:spcBef>
              <a:buClrTx/>
              <a:buFontTx/>
              <a:buNone/>
            </a:pPr>
            <a:endParaRPr kumimoji="0" lang="zh-TW" altLang="en-US" sz="2400">
              <a:latin typeface="Tahoma" panose="020B0604030504040204" pitchFamily="34" charset="0"/>
            </a:endParaRPr>
          </a:p>
        </p:txBody>
      </p:sp>
      <p:grpSp>
        <p:nvGrpSpPr>
          <p:cNvPr id="6151" name="Group 11"/>
          <p:cNvGrpSpPr>
            <a:grpSpLocks/>
          </p:cNvGrpSpPr>
          <p:nvPr/>
        </p:nvGrpSpPr>
        <p:grpSpPr bwMode="auto">
          <a:xfrm>
            <a:off x="2267744" y="2349153"/>
            <a:ext cx="2591594" cy="2808287"/>
            <a:chOff x="1519" y="1842"/>
            <a:chExt cx="1452" cy="1770"/>
          </a:xfrm>
        </p:grpSpPr>
        <p:sp>
          <p:nvSpPr>
            <p:cNvPr id="6164" name="Line 8"/>
            <p:cNvSpPr>
              <a:spLocks noChangeShapeType="1"/>
            </p:cNvSpPr>
            <p:nvPr/>
          </p:nvSpPr>
          <p:spPr bwMode="auto">
            <a:xfrm>
              <a:off x="1519" y="1842"/>
              <a:ext cx="104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65" name="Line 9"/>
            <p:cNvSpPr>
              <a:spLocks noChangeShapeType="1"/>
            </p:cNvSpPr>
            <p:nvPr/>
          </p:nvSpPr>
          <p:spPr bwMode="auto">
            <a:xfrm>
              <a:off x="2562" y="1842"/>
              <a:ext cx="0" cy="177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66" name="Line 10"/>
            <p:cNvSpPr>
              <a:spLocks noChangeShapeType="1"/>
            </p:cNvSpPr>
            <p:nvPr/>
          </p:nvSpPr>
          <p:spPr bwMode="auto">
            <a:xfrm>
              <a:off x="2562" y="3612"/>
              <a:ext cx="40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12" name="Group 11"/>
          <p:cNvGrpSpPr>
            <a:grpSpLocks/>
          </p:cNvGrpSpPr>
          <p:nvPr/>
        </p:nvGrpSpPr>
        <p:grpSpPr bwMode="auto">
          <a:xfrm>
            <a:off x="5148263" y="1196628"/>
            <a:ext cx="3816350" cy="3600450"/>
            <a:chOff x="184" y="890"/>
            <a:chExt cx="3331" cy="3220"/>
          </a:xfrm>
        </p:grpSpPr>
        <p:pic>
          <p:nvPicPr>
            <p:cNvPr id="6161" name="Picture 2"/>
            <p:cNvPicPr>
              <a:picLocks noChangeAspect="1" noChangeArrowheads="1"/>
            </p:cNvPicPr>
            <p:nvPr/>
          </p:nvPicPr>
          <p:blipFill>
            <a:blip r:embed="rId4">
              <a:extLst>
                <a:ext uri="{28A0092B-C50C-407E-A947-70E740481C1C}">
                  <a14:useLocalDpi xmlns:a14="http://schemas.microsoft.com/office/drawing/2010/main" val="0"/>
                </a:ext>
              </a:extLst>
            </a:blip>
            <a:srcRect b="3564"/>
            <a:stretch>
              <a:fillRect/>
            </a:stretch>
          </p:blipFill>
          <p:spPr bwMode="auto">
            <a:xfrm>
              <a:off x="184" y="890"/>
              <a:ext cx="3331" cy="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500" y="1163"/>
              <a:ext cx="1043" cy="27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kumimoji="1" lang="zh-TW" altLang="en-US" sz="1800"/>
            </a:p>
          </p:txBody>
        </p:sp>
        <p:sp>
          <p:nvSpPr>
            <p:cNvPr id="15" name="矩形 14"/>
            <p:cNvSpPr/>
            <p:nvPr/>
          </p:nvSpPr>
          <p:spPr>
            <a:xfrm>
              <a:off x="2271" y="2386"/>
              <a:ext cx="772" cy="135"/>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kumimoji="1" lang="zh-TW" altLang="en-US" sz="1800"/>
            </a:p>
          </p:txBody>
        </p:sp>
      </p:grpSp>
      <p:grpSp>
        <p:nvGrpSpPr>
          <p:cNvPr id="16" name="Group 15"/>
          <p:cNvGrpSpPr>
            <a:grpSpLocks/>
          </p:cNvGrpSpPr>
          <p:nvPr/>
        </p:nvGrpSpPr>
        <p:grpSpPr bwMode="auto">
          <a:xfrm>
            <a:off x="468313" y="980728"/>
            <a:ext cx="4679950" cy="2490787"/>
            <a:chOff x="295" y="1071"/>
            <a:chExt cx="2948" cy="1569"/>
          </a:xfrm>
        </p:grpSpPr>
        <p:pic>
          <p:nvPicPr>
            <p:cNvPr id="615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 y="1071"/>
              <a:ext cx="2948"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Rectangle 17"/>
            <p:cNvSpPr>
              <a:spLocks noChangeArrowheads="1"/>
            </p:cNvSpPr>
            <p:nvPr/>
          </p:nvSpPr>
          <p:spPr bwMode="auto">
            <a:xfrm>
              <a:off x="567" y="2296"/>
              <a:ext cx="453" cy="22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endParaRPr lang="zh-TW" altLang="en-US"/>
            </a:p>
          </p:txBody>
        </p:sp>
        <p:sp>
          <p:nvSpPr>
            <p:cNvPr id="6160" name="Rectangle 18"/>
            <p:cNvSpPr>
              <a:spLocks noChangeArrowheads="1"/>
            </p:cNvSpPr>
            <p:nvPr/>
          </p:nvSpPr>
          <p:spPr bwMode="auto">
            <a:xfrm>
              <a:off x="2472" y="1797"/>
              <a:ext cx="453" cy="22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標楷體" panose="03000509000000000000" pitchFamily="65" charset="-120"/>
                </a:defRPr>
              </a:lvl1pPr>
              <a:lvl2pPr marL="742950" indent="-285750">
                <a:defRPr sz="2400">
                  <a:solidFill>
                    <a:schemeClr val="tx1"/>
                  </a:solidFill>
                  <a:latin typeface="Tahoma" panose="020B0604030504040204" pitchFamily="34" charset="0"/>
                  <a:ea typeface="標楷體" panose="03000509000000000000" pitchFamily="65" charset="-120"/>
                </a:defRPr>
              </a:lvl2pPr>
              <a:lvl3pPr marL="1143000" indent="-228600">
                <a:defRPr sz="2400">
                  <a:solidFill>
                    <a:schemeClr val="tx1"/>
                  </a:solidFill>
                  <a:latin typeface="Tahoma" panose="020B0604030504040204" pitchFamily="34" charset="0"/>
                  <a:ea typeface="標楷體" panose="03000509000000000000" pitchFamily="65" charset="-120"/>
                </a:defRPr>
              </a:lvl3pPr>
              <a:lvl4pPr marL="1600200" indent="-228600">
                <a:defRPr sz="2400">
                  <a:solidFill>
                    <a:schemeClr val="tx1"/>
                  </a:solidFill>
                  <a:latin typeface="Tahoma" panose="020B0604030504040204" pitchFamily="34" charset="0"/>
                  <a:ea typeface="標楷體" panose="03000509000000000000" pitchFamily="65" charset="-120"/>
                </a:defRPr>
              </a:lvl4pPr>
              <a:lvl5pPr marL="2057400" indent="-228600">
                <a:defRPr sz="2400">
                  <a:solidFill>
                    <a:schemeClr val="tx1"/>
                  </a:solidFill>
                  <a:latin typeface="Tahoma" panose="020B0604030504040204" pitchFamily="34" charset="0"/>
                  <a:ea typeface="標楷體" panose="03000509000000000000" pitchFamily="65"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標楷體" panose="03000509000000000000" pitchFamily="65" charset="-120"/>
                </a:defRPr>
              </a:lvl9pPr>
            </a:lstStyle>
            <a:p>
              <a:endParaRPr lang="zh-TW" altLang="en-US"/>
            </a:p>
          </p:txBody>
        </p:sp>
      </p:grpSp>
      <p:sp>
        <p:nvSpPr>
          <p:cNvPr id="20" name="Line 19"/>
          <p:cNvSpPr>
            <a:spLocks noChangeShapeType="1"/>
          </p:cNvSpPr>
          <p:nvPr/>
        </p:nvSpPr>
        <p:spPr bwMode="auto">
          <a:xfrm flipV="1">
            <a:off x="1619250" y="2401540"/>
            <a:ext cx="2305050" cy="647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 name="Line 20"/>
          <p:cNvSpPr>
            <a:spLocks noChangeShapeType="1"/>
          </p:cNvSpPr>
          <p:nvPr/>
        </p:nvSpPr>
        <p:spPr bwMode="auto">
          <a:xfrm flipV="1">
            <a:off x="4643438" y="1630015"/>
            <a:ext cx="2016125" cy="719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2" name="Line 21"/>
          <p:cNvSpPr>
            <a:spLocks noChangeShapeType="1"/>
          </p:cNvSpPr>
          <p:nvPr/>
        </p:nvSpPr>
        <p:spPr bwMode="auto">
          <a:xfrm>
            <a:off x="8604448" y="2060848"/>
            <a:ext cx="0" cy="1872000"/>
          </a:xfrm>
          <a:prstGeom prst="line">
            <a:avLst/>
          </a:prstGeom>
          <a:noFill/>
          <a:ln w="38100">
            <a:solidFill>
              <a:srgbClr val="FF0000"/>
            </a:solidFill>
            <a:prstDash val="sys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TW" altLang="en-US"/>
          </a:p>
        </p:txBody>
      </p:sp>
      <p:sp>
        <p:nvSpPr>
          <p:cNvPr id="23" name="Line 22"/>
          <p:cNvSpPr>
            <a:spLocks noChangeShapeType="1"/>
          </p:cNvSpPr>
          <p:nvPr/>
        </p:nvSpPr>
        <p:spPr bwMode="auto">
          <a:xfrm flipH="1" flipV="1">
            <a:off x="1691680" y="3925887"/>
            <a:ext cx="6876000" cy="0"/>
          </a:xfrm>
          <a:prstGeom prst="line">
            <a:avLst/>
          </a:prstGeom>
          <a:noFill/>
          <a:ln w="38100">
            <a:solidFill>
              <a:srgbClr val="FF0000"/>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TW" altLang="en-US"/>
          </a:p>
        </p:txBody>
      </p:sp>
      <p:sp>
        <p:nvSpPr>
          <p:cNvPr id="3" name="橢圓 2"/>
          <p:cNvSpPr/>
          <p:nvPr/>
        </p:nvSpPr>
        <p:spPr bwMode="auto">
          <a:xfrm>
            <a:off x="8316416" y="1701031"/>
            <a:ext cx="503734" cy="360214"/>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charset="0"/>
              <a:ea typeface="標楷體" charset="0"/>
              <a:cs typeface="標楷體" charset="0"/>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1</a:t>
            </a:fld>
            <a:endParaRPr lang="zh-TW" altLang="zh-TW"/>
          </a:p>
        </p:txBody>
      </p:sp>
    </p:spTree>
    <p:custDataLst>
      <p:tags r:id="rId1"/>
    </p:custDataLst>
    <p:extLst>
      <p:ext uri="{BB962C8B-B14F-4D97-AF65-F5344CB8AC3E}">
        <p14:creationId xmlns:p14="http://schemas.microsoft.com/office/powerpoint/2010/main" val="3322883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70" decel="100000"/>
                                        <p:tgtEl>
                                          <p:spTgt spid="16"/>
                                        </p:tgtEl>
                                      </p:cBhvr>
                                    </p:animEffect>
                                    <p:animScale>
                                      <p:cBhvr>
                                        <p:cTn id="8" dur="770" decel="100000"/>
                                        <p:tgtEl>
                                          <p:spTgt spid="16"/>
                                        </p:tgtEl>
                                      </p:cBhvr>
                                      <p:from x="10000" y="10000"/>
                                      <p:to x="200000" y="450000"/>
                                    </p:animScale>
                                    <p:animScale>
                                      <p:cBhvr>
                                        <p:cTn id="9" dur="1230" accel="100000" fill="hold">
                                          <p:stCondLst>
                                            <p:cond delay="770"/>
                                          </p:stCondLst>
                                        </p:cTn>
                                        <p:tgtEl>
                                          <p:spTgt spid="16"/>
                                        </p:tgtEl>
                                      </p:cBhvr>
                                      <p:from x="200000" y="450000"/>
                                      <p:to x="100000" y="100000"/>
                                    </p:animScale>
                                    <p:set>
                                      <p:cBhvr>
                                        <p:cTn id="10" dur="770" fill="hold"/>
                                        <p:tgtEl>
                                          <p:spTgt spid="16"/>
                                        </p:tgtEl>
                                        <p:attrNameLst>
                                          <p:attrName>ppt_x</p:attrName>
                                        </p:attrNameLst>
                                      </p:cBhvr>
                                      <p:to>
                                        <p:strVal val="(0.5)"/>
                                      </p:to>
                                    </p:set>
                                    <p:anim from="(0.5)" to="(#ppt_x)" calcmode="lin" valueType="num">
                                      <p:cBhvr>
                                        <p:cTn id="11" dur="1230" accel="100000" fill="hold">
                                          <p:stCondLst>
                                            <p:cond delay="770"/>
                                          </p:stCondLst>
                                        </p:cTn>
                                        <p:tgtEl>
                                          <p:spTgt spid="16"/>
                                        </p:tgtEl>
                                        <p:attrNameLst>
                                          <p:attrName>ppt_x</p:attrName>
                                        </p:attrNameLst>
                                      </p:cBhvr>
                                    </p:anim>
                                    <p:set>
                                      <p:cBhvr>
                                        <p:cTn id="12" dur="770" fill="hold"/>
                                        <p:tgtEl>
                                          <p:spTgt spid="16"/>
                                        </p:tgtEl>
                                        <p:attrNameLst>
                                          <p:attrName>ppt_y</p:attrName>
                                        </p:attrNameLst>
                                      </p:cBhvr>
                                      <p:to>
                                        <p:strVal val="(#ppt_y+0.4)"/>
                                      </p:to>
                                    </p:set>
                                    <p:anim from="(#ppt_y+0.4)" to="(#ppt_y)" calcmode="lin" valueType="num">
                                      <p:cBhvr>
                                        <p:cTn id="13" dur="1230" accel="100000" fill="hold">
                                          <p:stCondLst>
                                            <p:cond delay="770"/>
                                          </p:stCondLst>
                                        </p:cTn>
                                        <p:tgtEl>
                                          <p:spTgt spid="1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70" decel="100000"/>
                                        <p:tgtEl>
                                          <p:spTgt spid="12"/>
                                        </p:tgtEl>
                                      </p:cBhvr>
                                    </p:animEffect>
                                    <p:animScale>
                                      <p:cBhvr>
                                        <p:cTn id="19" dur="770" decel="100000"/>
                                        <p:tgtEl>
                                          <p:spTgt spid="12"/>
                                        </p:tgtEl>
                                      </p:cBhvr>
                                      <p:from x="10000" y="10000"/>
                                      <p:to x="200000" y="450000"/>
                                    </p:animScale>
                                    <p:animScale>
                                      <p:cBhvr>
                                        <p:cTn id="20" dur="1230" accel="100000" fill="hold">
                                          <p:stCondLst>
                                            <p:cond delay="770"/>
                                          </p:stCondLst>
                                        </p:cTn>
                                        <p:tgtEl>
                                          <p:spTgt spid="12"/>
                                        </p:tgtEl>
                                      </p:cBhvr>
                                      <p:from x="200000" y="450000"/>
                                      <p:to x="100000" y="100000"/>
                                    </p:animScale>
                                    <p:set>
                                      <p:cBhvr>
                                        <p:cTn id="21" dur="770" fill="hold"/>
                                        <p:tgtEl>
                                          <p:spTgt spid="12"/>
                                        </p:tgtEl>
                                        <p:attrNameLst>
                                          <p:attrName>ppt_x</p:attrName>
                                        </p:attrNameLst>
                                      </p:cBhvr>
                                      <p:to>
                                        <p:strVal val="(0.5)"/>
                                      </p:to>
                                    </p:set>
                                    <p:anim from="(0.5)" to="(#ppt_x)" calcmode="lin" valueType="num">
                                      <p:cBhvr>
                                        <p:cTn id="22" dur="1230" accel="100000" fill="hold">
                                          <p:stCondLst>
                                            <p:cond delay="770"/>
                                          </p:stCondLst>
                                        </p:cTn>
                                        <p:tgtEl>
                                          <p:spTgt spid="12"/>
                                        </p:tgtEl>
                                        <p:attrNameLst>
                                          <p:attrName>ppt_x</p:attrName>
                                        </p:attrNameLst>
                                      </p:cBhvr>
                                    </p:anim>
                                    <p:set>
                                      <p:cBhvr>
                                        <p:cTn id="23" dur="770" fill="hold"/>
                                        <p:tgtEl>
                                          <p:spTgt spid="12"/>
                                        </p:tgtEl>
                                        <p:attrNameLst>
                                          <p:attrName>ppt_y</p:attrName>
                                        </p:attrNameLst>
                                      </p:cBhvr>
                                      <p:to>
                                        <p:strVal val="(#ppt_y+0.4)"/>
                                      </p:to>
                                    </p:set>
                                    <p:anim from="(#ppt_y+0.4)" to="(#ppt_y)" calcmode="lin" valueType="num">
                                      <p:cBhvr>
                                        <p:cTn id="24" dur="1230" accel="100000" fill="hold">
                                          <p:stCondLst>
                                            <p:cond delay="770"/>
                                          </p:stCondLst>
                                        </p:cTn>
                                        <p:tgtEl>
                                          <p:spTgt spid="12"/>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TW"/>
              <a:t>After an Interrupt Is Serviced</a:t>
            </a:r>
          </a:p>
        </p:txBody>
      </p:sp>
      <p:sp>
        <p:nvSpPr>
          <p:cNvPr id="35844" name="Rectangle 3"/>
          <p:cNvSpPr>
            <a:spLocks noGrp="1" noChangeArrowheads="1"/>
          </p:cNvSpPr>
          <p:nvPr>
            <p:ph type="body" idx="1"/>
          </p:nvPr>
        </p:nvSpPr>
        <p:spPr/>
        <p:txBody>
          <a:bodyPr/>
          <a:lstStyle/>
          <a:p>
            <a:r>
              <a:rPr lang="en-US" altLang="zh-TW" dirty="0"/>
              <a:t>An interrupt service routine must always finish with the </a:t>
            </a:r>
            <a:r>
              <a:rPr lang="en-US" altLang="zh-TW" i="1" dirty="0"/>
              <a:t>return from interrupt </a:t>
            </a:r>
            <a:r>
              <a:rPr lang="en-US" altLang="zh-TW" dirty="0"/>
              <a:t>instruction </a:t>
            </a:r>
            <a:r>
              <a:rPr lang="en-US" altLang="zh-TW" b="1" dirty="0" err="1">
                <a:latin typeface="Courier New" panose="02070309020205020404" pitchFamily="49" charset="0"/>
              </a:rPr>
              <a:t>reti</a:t>
            </a:r>
            <a:r>
              <a:rPr lang="en-US" altLang="zh-TW" dirty="0"/>
              <a:t>:</a:t>
            </a:r>
          </a:p>
          <a:p>
            <a:pPr lvl="1"/>
            <a:r>
              <a:rPr lang="en-US" altLang="zh-TW" dirty="0"/>
              <a:t>The SR pops from the stack. All previous settings of GIE and the mode control bits are now in effect. </a:t>
            </a:r>
            <a:br>
              <a:rPr lang="en-US" altLang="zh-TW" dirty="0"/>
            </a:br>
            <a:r>
              <a:rPr lang="en-US" altLang="zh-TW" dirty="0">
                <a:sym typeface="Wingdings" panose="05000000000000000000" pitchFamily="2" charset="2"/>
              </a:rPr>
              <a:t> </a:t>
            </a:r>
            <a:r>
              <a:rPr lang="en-US" altLang="zh-TW" dirty="0"/>
              <a:t>restores the previous low-power mode if there was one.</a:t>
            </a:r>
          </a:p>
          <a:p>
            <a:pPr lvl="1"/>
            <a:r>
              <a:rPr lang="en-US" altLang="zh-TW" dirty="0"/>
              <a:t>The PC pops from the stack/register and execution resumes at the point where it was interrupted. Alternatively, the CPU stops and the device reverts to its low-power mode before the interrupt.</a:t>
            </a:r>
            <a:endParaRPr lang="zh-TW" altLang="en-US" dirty="0"/>
          </a:p>
        </p:txBody>
      </p:sp>
      <p:sp>
        <p:nvSpPr>
          <p:cNvPr id="2" name="文字方塊 1"/>
          <p:cNvSpPr txBox="1"/>
          <p:nvPr/>
        </p:nvSpPr>
        <p:spPr>
          <a:xfrm>
            <a:off x="4108202" y="5013176"/>
            <a:ext cx="4136206" cy="830997"/>
          </a:xfrm>
          <a:prstGeom prst="rect">
            <a:avLst/>
          </a:prstGeom>
          <a:solidFill>
            <a:srgbClr val="FFFF00"/>
          </a:solidFill>
          <a:ln>
            <a:solidFill>
              <a:srgbClr val="FF0000"/>
            </a:solidFill>
          </a:ln>
        </p:spPr>
        <p:txBody>
          <a:bodyPr wrap="square" rtlCol="0">
            <a:spAutoFit/>
          </a:bodyPr>
          <a:lstStyle/>
          <a:p>
            <a:r>
              <a:rPr lang="en-US" altLang="zh-TW" dirty="0">
                <a:latin typeface="+mn-lt"/>
              </a:rPr>
              <a:t>The original program runs as if there were no interrupt.</a:t>
            </a:r>
            <a:endParaRPr lang="zh-TW" altLang="en-US" dirty="0">
              <a:latin typeface="+mn-lt"/>
            </a:endParaRPr>
          </a:p>
        </p:txBody>
      </p:sp>
      <p:cxnSp>
        <p:nvCxnSpPr>
          <p:cNvPr id="4" name="直線單箭頭接點 3"/>
          <p:cNvCxnSpPr>
            <a:stCxn id="2" idx="0"/>
          </p:cNvCxnSpPr>
          <p:nvPr/>
        </p:nvCxnSpPr>
        <p:spPr bwMode="auto">
          <a:xfrm flipH="1" flipV="1">
            <a:off x="5148064" y="4221088"/>
            <a:ext cx="1028241" cy="79208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custDataLst>
      <p:tags r:id="rId1"/>
    </p:custDataLst>
    <p:extLst>
      <p:ext uri="{BB962C8B-B14F-4D97-AF65-F5344CB8AC3E}">
        <p14:creationId xmlns:p14="http://schemas.microsoft.com/office/powerpoint/2010/main" val="25490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TW"/>
              <a:t>Where to Find ISRs?</a:t>
            </a:r>
          </a:p>
        </p:txBody>
      </p:sp>
      <p:sp>
        <p:nvSpPr>
          <p:cNvPr id="36868" name="Rectangle 3"/>
          <p:cNvSpPr>
            <a:spLocks noGrp="1" noChangeArrowheads="1"/>
          </p:cNvSpPr>
          <p:nvPr>
            <p:ph type="body" idx="1"/>
          </p:nvPr>
        </p:nvSpPr>
        <p:spPr>
          <a:xfrm>
            <a:off x="425450" y="1125538"/>
            <a:ext cx="5343996" cy="4967287"/>
          </a:xfrm>
        </p:spPr>
        <p:txBody>
          <a:bodyPr/>
          <a:lstStyle/>
          <a:p>
            <a:r>
              <a:rPr lang="en-US" altLang="zh-TW" dirty="0"/>
              <a:t>MSP430 uses </a:t>
            </a:r>
            <a:r>
              <a:rPr lang="en-US" altLang="zh-TW" i="1" dirty="0">
                <a:solidFill>
                  <a:srgbClr val="FF0000"/>
                </a:solidFill>
              </a:rPr>
              <a:t>vectored interrupts</a:t>
            </a:r>
            <a:r>
              <a:rPr lang="en-US" altLang="zh-TW" dirty="0"/>
              <a:t> </a:t>
            </a:r>
          </a:p>
          <a:p>
            <a:pPr lvl="1"/>
            <a:r>
              <a:rPr lang="en-US" altLang="zh-TW" dirty="0"/>
              <a:t>Each ISR has its own </a:t>
            </a:r>
            <a:r>
              <a:rPr lang="en-US" altLang="zh-TW" i="1" dirty="0"/>
              <a:t>vector</a:t>
            </a:r>
            <a:r>
              <a:rPr lang="en-US" altLang="zh-TW" dirty="0"/>
              <a:t> (starting address), which is stored at a predefined address in a </a:t>
            </a:r>
            <a:r>
              <a:rPr lang="en-US" altLang="zh-TW" i="1" dirty="0">
                <a:solidFill>
                  <a:srgbClr val="FF0000"/>
                </a:solidFill>
              </a:rPr>
              <a:t>vector table </a:t>
            </a:r>
            <a:r>
              <a:rPr lang="en-US" altLang="zh-TW" dirty="0"/>
              <a:t>at the end of the memory space (addresses 0xFFE0 ~ 0xFFFF). </a:t>
            </a:r>
          </a:p>
          <a:p>
            <a:pPr lvl="1"/>
            <a:r>
              <a:rPr lang="en-US" altLang="zh-TW" dirty="0"/>
              <a:t>The vector table is at a fixed location, but the ISRs themselves can be located anywhere in memory.</a:t>
            </a:r>
            <a:endParaRPr lang="zh-TW" altLang="en-US" dirty="0"/>
          </a:p>
        </p:txBody>
      </p:sp>
      <p:pic>
        <p:nvPicPr>
          <p:cNvPr id="5" name="圖片 4"/>
          <p:cNvPicPr>
            <a:picLocks noChangeAspect="1"/>
          </p:cNvPicPr>
          <p:nvPr/>
        </p:nvPicPr>
        <p:blipFill>
          <a:blip r:embed="rId2"/>
          <a:stretch>
            <a:fillRect/>
          </a:stretch>
        </p:blipFill>
        <p:spPr>
          <a:xfrm>
            <a:off x="5769446" y="1064189"/>
            <a:ext cx="3123034" cy="5009022"/>
          </a:xfrm>
          <a:prstGeom prst="rect">
            <a:avLst/>
          </a:prstGeom>
        </p:spPr>
      </p:pic>
      <p:sp>
        <p:nvSpPr>
          <p:cNvPr id="2" name="橢圓 1"/>
          <p:cNvSpPr/>
          <p:nvPr/>
        </p:nvSpPr>
        <p:spPr bwMode="auto">
          <a:xfrm>
            <a:off x="6588224" y="1052066"/>
            <a:ext cx="2376264" cy="648742"/>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charset="0"/>
              <a:ea typeface="標楷體" charset="0"/>
              <a:cs typeface="標楷體" charset="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22594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標題 1"/>
          <p:cNvSpPr>
            <a:spLocks noGrp="1"/>
          </p:cNvSpPr>
          <p:nvPr>
            <p:ph type="title"/>
          </p:nvPr>
        </p:nvSpPr>
        <p:spPr/>
        <p:txBody>
          <a:bodyPr/>
          <a:lstStyle/>
          <a:p>
            <a:endParaRPr lang="zh-TW" altLang="en-US"/>
          </a:p>
        </p:txBody>
      </p:sp>
      <p:graphicFrame>
        <p:nvGraphicFramePr>
          <p:cNvPr id="979971" name="Group 3"/>
          <p:cNvGraphicFramePr>
            <a:graphicFrameLocks noGrp="1"/>
          </p:cNvGraphicFramePr>
          <p:nvPr>
            <p:ph idx="4294967295"/>
            <p:extLst/>
          </p:nvPr>
        </p:nvGraphicFramePr>
        <p:xfrm>
          <a:off x="241300" y="93663"/>
          <a:ext cx="8723313" cy="6752899"/>
        </p:xfrm>
        <a:graphic>
          <a:graphicData uri="http://schemas.openxmlformats.org/drawingml/2006/table">
            <a:tbl>
              <a:tblPr/>
              <a:tblGrid>
                <a:gridCol w="231457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tblGrid>
              <a:tr h="530387">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800" b="1" i="0" u="none" strike="noStrike" cap="none" normalizeH="0" baseline="0" dirty="0">
                          <a:ln>
                            <a:noFill/>
                          </a:ln>
                          <a:solidFill>
                            <a:schemeClr val="tx1"/>
                          </a:solidFill>
                          <a:effectLst/>
                          <a:latin typeface="+mn-lt"/>
                          <a:ea typeface="新細明體" charset="0"/>
                          <a:cs typeface="新細明體" charset="0"/>
                        </a:rPr>
                        <a:t>Interrupt Source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800" b="1" i="0" u="none" strike="noStrike" cap="none" normalizeH="0" baseline="0">
                          <a:ln>
                            <a:noFill/>
                          </a:ln>
                          <a:solidFill>
                            <a:schemeClr val="tx1"/>
                          </a:solidFill>
                          <a:effectLst/>
                          <a:latin typeface="+mn-lt"/>
                          <a:ea typeface="新細明體" charset="0"/>
                          <a:cs typeface="新細明體" charset="0"/>
                        </a:rPr>
                        <a:t>Interrupt Flag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800" b="1" i="0" u="none" strike="noStrike" cap="none" normalizeH="0" baseline="0">
                          <a:ln>
                            <a:noFill/>
                          </a:ln>
                          <a:solidFill>
                            <a:schemeClr val="tx1"/>
                          </a:solidFill>
                          <a:effectLst/>
                          <a:latin typeface="+mn-lt"/>
                          <a:ea typeface="新細明體" charset="0"/>
                          <a:cs typeface="新細明體" charset="0"/>
                        </a:rPr>
                        <a:t>System Interrupt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800" b="1" i="0" u="none" strike="noStrike" cap="none" normalizeH="0" baseline="0">
                          <a:ln>
                            <a:noFill/>
                          </a:ln>
                          <a:solidFill>
                            <a:schemeClr val="tx1"/>
                          </a:solidFill>
                          <a:effectLst/>
                          <a:latin typeface="+mn-lt"/>
                          <a:ea typeface="新細明體" charset="0"/>
                          <a:cs typeface="新細明體" charset="0"/>
                        </a:rPr>
                        <a:t>Word Address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800" b="1" i="0" u="none" strike="noStrike" cap="none" normalizeH="0" baseline="0">
                          <a:ln>
                            <a:noFill/>
                          </a:ln>
                          <a:solidFill>
                            <a:schemeClr val="tx1"/>
                          </a:solidFill>
                          <a:effectLst/>
                          <a:latin typeface="+mn-lt"/>
                          <a:ea typeface="新細明體" charset="0"/>
                          <a:cs typeface="新細明體" charset="0"/>
                        </a:rPr>
                        <a:t>Priority</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87178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Power-up/external reset/Watchdog Timer+/flash key viol./PC out-of-range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PORIFG</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RSTIFG</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WDTIFG</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KEYV</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Reset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0FFFEh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31</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(highest)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1"/>
                  </a:ext>
                </a:extLst>
              </a:tr>
              <a:tr h="48161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NMI/Oscillator Fault/</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Flash access viol.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NMIIFG/OFIFG/</a:t>
                      </a:r>
                      <a:br>
                        <a:rPr kumimoji="0" lang="en-US" altLang="zh-TW" sz="1600" b="1" i="0" u="none" strike="noStrike" cap="none" normalizeH="0" baseline="0">
                          <a:ln>
                            <a:noFill/>
                          </a:ln>
                          <a:solidFill>
                            <a:schemeClr val="tx1"/>
                          </a:solidFill>
                          <a:effectLst/>
                          <a:latin typeface="+mn-lt"/>
                          <a:ea typeface="新細明體" charset="0"/>
                          <a:cs typeface="新細明體" charset="0"/>
                        </a:rPr>
                      </a:br>
                      <a:r>
                        <a:rPr kumimoji="0" lang="en-US" altLang="zh-TW" sz="1600" b="1" i="0" u="none" strike="noStrike" cap="none" normalizeH="0" baseline="0">
                          <a:ln>
                            <a:noFill/>
                          </a:ln>
                          <a:solidFill>
                            <a:schemeClr val="tx1"/>
                          </a:solidFill>
                          <a:effectLst/>
                          <a:latin typeface="+mn-lt"/>
                          <a:ea typeface="新細明體" charset="0"/>
                          <a:cs typeface="新細明體" charset="0"/>
                        </a:rPr>
                        <a:t>ACCVIFG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Non-maskable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0FFFCh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30</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2"/>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標楷體" charset="0"/>
                          <a:cs typeface="標楷體" charset="0"/>
                        </a:rPr>
                        <a:t>Timer1_A3</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標楷體" charset="0"/>
                          <a:cs typeface="標楷體" charset="0"/>
                        </a:rPr>
                        <a:t>TA1CCR0 CCFIG</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新細明體" charset="0"/>
                          <a:cs typeface="新細明體" charset="0"/>
                        </a:rPr>
                        <a:t>maskable</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0FFFAh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29</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3"/>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標楷體" charset="0"/>
                          <a:cs typeface="標楷體" charset="0"/>
                        </a:rPr>
                        <a:t>Timer1_A3</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標楷體" charset="0"/>
                          <a:cs typeface="標楷體" charset="0"/>
                        </a:rPr>
                        <a:t>TA1CCR1/2 CCFIG, TAIFG</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新細明體" charset="0"/>
                          <a:cs typeface="新細明體" charset="0"/>
                        </a:rPr>
                        <a:t>maskable</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0FFF8h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28</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4"/>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標楷體" charset="0"/>
                          <a:cs typeface="標楷體" charset="0"/>
                        </a:rPr>
                        <a:t>Comparator_A</a:t>
                      </a:r>
                      <a:r>
                        <a:rPr kumimoji="0" lang="en-US" altLang="zh-TW" sz="1600" b="1" i="0" u="none" strike="noStrike" cap="none" normalizeH="0" baseline="0" dirty="0">
                          <a:ln>
                            <a:noFill/>
                          </a:ln>
                          <a:solidFill>
                            <a:schemeClr val="tx1"/>
                          </a:solidFill>
                          <a:effectLst/>
                          <a:latin typeface="+mn-lt"/>
                          <a:ea typeface="標楷體" charset="0"/>
                          <a:cs typeface="標楷體" charset="0"/>
                        </a:rPr>
                        <a:t>+</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標楷體" charset="0"/>
                          <a:cs typeface="標楷體" charset="0"/>
                        </a:rPr>
                        <a:t>CAIFG</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新細明體" charset="0"/>
                          <a:cs typeface="新細明體" charset="0"/>
                        </a:rPr>
                        <a:t>maskable</a:t>
                      </a:r>
                      <a:endParaRPr kumimoji="0" lang="zh-TW" sz="1600" b="1" i="0" u="none" strike="noStrike" cap="none" normalizeH="0" baseline="0" dirty="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0FFF6h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5"/>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Watchdog Timer+</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WDTIFG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新細明體" charset="0"/>
                          <a:cs typeface="新細明體" charset="0"/>
                        </a:rPr>
                        <a:t>maskable</a:t>
                      </a:r>
                      <a:endParaRPr kumimoji="0" lang="en-US" altLang="zh-TW" sz="1600" b="1" i="0" u="none" strike="noStrike" cap="none" normalizeH="0" baseline="0" dirty="0">
                        <a:ln>
                          <a:noFill/>
                        </a:ln>
                        <a:solidFill>
                          <a:schemeClr val="tx1"/>
                        </a:solidFill>
                        <a:effectLst/>
                        <a:latin typeface="+mn-lt"/>
                        <a:ea typeface="新細明體" charset="0"/>
                        <a:cs typeface="新細明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0FFF4h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26</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6"/>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Timer0_A3</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TA0CCR0 CCIFG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maskable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0FFF2h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25</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768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Timer0_A3</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TA0CCR1/2 CCIFG, TAIFG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maskable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0FFF0h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24</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0FFEEh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23</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09"/>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0FFECh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22</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0"/>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ADC10</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ADC10IFG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maskable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0FFEAh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21</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1"/>
                  </a:ext>
                </a:extLst>
              </a:tr>
              <a:tr h="34768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en-US" altLang="zh-TW" sz="1600" b="1" i="0" u="none" strike="noStrike" cap="none" normalizeH="0" baseline="0" dirty="0">
                        <a:ln>
                          <a:noFill/>
                        </a:ln>
                        <a:solidFill>
                          <a:schemeClr val="tx1"/>
                        </a:solidFill>
                        <a:effectLst/>
                        <a:latin typeface="+mn-lt"/>
                        <a:ea typeface="新細明體" charset="0"/>
                        <a:cs typeface="新細明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en-US" altLang="zh-TW" sz="1600" b="1" i="0" u="none" strike="noStrike" cap="none" normalizeH="0" baseline="0" dirty="0">
                        <a:ln>
                          <a:noFill/>
                        </a:ln>
                        <a:solidFill>
                          <a:schemeClr val="tx1"/>
                        </a:solidFill>
                        <a:effectLst/>
                        <a:latin typeface="+mn-lt"/>
                        <a:ea typeface="新細明體" charset="0"/>
                        <a:cs typeface="新細明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en-US" altLang="zh-TW" sz="1600" b="1" i="0" u="none" strike="noStrike" cap="none" normalizeH="0" baseline="0" dirty="0">
                        <a:ln>
                          <a:noFill/>
                        </a:ln>
                        <a:solidFill>
                          <a:schemeClr val="tx1"/>
                        </a:solidFill>
                        <a:effectLst/>
                        <a:latin typeface="+mn-lt"/>
                        <a:ea typeface="新細明體" charset="0"/>
                        <a:cs typeface="新細明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0FFE8h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20</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2"/>
                  </a:ext>
                </a:extLst>
              </a:tr>
              <a:tr h="41119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I/O Port P2 (8)</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P2IFG.0 to P2IFG.7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maskable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0FFE6h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19</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3"/>
                  </a:ext>
                </a:extLst>
              </a:tr>
              <a:tr h="34768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I/O Port P1 (8)</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P1IFG.0 to P1IFG.7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err="1">
                          <a:ln>
                            <a:noFill/>
                          </a:ln>
                          <a:solidFill>
                            <a:schemeClr val="tx1"/>
                          </a:solidFill>
                          <a:effectLst/>
                          <a:latin typeface="+mn-lt"/>
                          <a:ea typeface="新細明體" charset="0"/>
                          <a:cs typeface="新細明體" charset="0"/>
                        </a:rPr>
                        <a:t>maskable</a:t>
                      </a:r>
                      <a:endParaRPr kumimoji="0" lang="en-US" altLang="zh-TW" sz="1600" b="1" i="0" u="none" strike="noStrike" cap="none" normalizeH="0" baseline="0" dirty="0">
                        <a:ln>
                          <a:noFill/>
                        </a:ln>
                        <a:solidFill>
                          <a:schemeClr val="tx1"/>
                        </a:solidFill>
                        <a:effectLst/>
                        <a:latin typeface="+mn-lt"/>
                        <a:ea typeface="新細明體" charset="0"/>
                        <a:cs typeface="新細明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0FFE4h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18</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0FFE2h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17</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5"/>
                  </a:ext>
                </a:extLst>
              </a:tr>
              <a:tr h="286531">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0FFE0h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16</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6"/>
                  </a:ext>
                </a:extLst>
              </a:tr>
              <a:tr h="481616">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Unused</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endParaRPr kumimoji="0" lang="zh-TW" sz="1600" b="1" i="0" u="none" strike="noStrike" cap="none" normalizeH="0" baseline="0">
                        <a:ln>
                          <a:noFill/>
                        </a:ln>
                        <a:solidFill>
                          <a:schemeClr val="tx1"/>
                        </a:solidFill>
                        <a:effectLst/>
                        <a:latin typeface="+mn-lt"/>
                        <a:ea typeface="標楷體" charset="0"/>
                        <a:cs typeface="標楷體"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a:ln>
                            <a:noFill/>
                          </a:ln>
                          <a:solidFill>
                            <a:schemeClr val="tx1"/>
                          </a:solidFill>
                          <a:effectLst/>
                          <a:latin typeface="+mn-lt"/>
                          <a:ea typeface="新細明體" charset="0"/>
                          <a:cs typeface="新細明體" charset="0"/>
                        </a:rPr>
                        <a:t>0FFDEh 0FFCDh</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3DD"/>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Tx/>
                        <a:buNone/>
                        <a:tabLst/>
                      </a:pPr>
                      <a:r>
                        <a:rPr kumimoji="0" lang="en-US" altLang="zh-TW" sz="1600" b="1" i="0" u="none" strike="noStrike" cap="none" normalizeH="0" baseline="0" dirty="0">
                          <a:ln>
                            <a:noFill/>
                          </a:ln>
                          <a:solidFill>
                            <a:schemeClr val="tx1"/>
                          </a:solidFill>
                          <a:effectLst/>
                          <a:latin typeface="+mn-lt"/>
                          <a:ea typeface="新細明體" charset="0"/>
                          <a:cs typeface="新細明體" charset="0"/>
                        </a:rPr>
                        <a:t>15 - 0</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3DD"/>
                    </a:solidFill>
                  </a:tcPr>
                </a:tc>
                <a:extLst>
                  <a:ext uri="{0D108BD9-81ED-4DB2-BD59-A6C34878D82A}">
                    <a16:rowId xmlns:a16="http://schemas.microsoft.com/office/drawing/2014/main" val="10017"/>
                  </a:ext>
                </a:extLst>
              </a:tr>
            </a:tbl>
          </a:graphicData>
        </a:graphic>
      </p:graphicFrame>
      <p:sp>
        <p:nvSpPr>
          <p:cNvPr id="2" name="投影片編號版面配置區 1"/>
          <p:cNvSpPr>
            <a:spLocks noGrp="1"/>
          </p:cNvSpPr>
          <p:nvPr>
            <p:ph type="sldNum" sz="quarter" idx="11"/>
          </p:nvPr>
        </p:nvSpPr>
        <p:spPr/>
        <p:txBody>
          <a:bodyPr/>
          <a:lstStyle/>
          <a:p>
            <a:fld id="{27E26518-2301-4288-8958-BDA5B1B754F8}" type="slidenum">
              <a:rPr lang="zh-TW" altLang="en-US" smtClean="0"/>
              <a:pPr/>
              <a:t>21</a:t>
            </a:fld>
            <a:endParaRPr lang="zh-TW" altLang="zh-TW"/>
          </a:p>
        </p:txBody>
      </p:sp>
    </p:spTree>
    <p:extLst>
      <p:ext uri="{BB962C8B-B14F-4D97-AF65-F5344CB8AC3E}">
        <p14:creationId xmlns:p14="http://schemas.microsoft.com/office/powerpoint/2010/main" val="260539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Introduction to interrupt</a:t>
            </a:r>
          </a:p>
          <a:p>
            <a:r>
              <a:rPr lang="en-US" altLang="zh-TW" dirty="0"/>
              <a:t>Interrupts of MSP430</a:t>
            </a:r>
          </a:p>
          <a:p>
            <a:r>
              <a:rPr lang="en-US" altLang="zh-TW" dirty="0">
                <a:solidFill>
                  <a:srgbClr val="FF0000"/>
                </a:solidFill>
              </a:rPr>
              <a:t>Handling interrupts of Timer0_A3 in MSP430</a:t>
            </a:r>
          </a:p>
          <a:p>
            <a:r>
              <a:rPr lang="en-US" altLang="zh-TW" dirty="0"/>
              <a:t>Handling interrupts of port P1 in MSP430</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120668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Interrupts from Timer0_A3</a:t>
            </a:r>
            <a:endParaRPr lang="zh-TW" altLang="en-US" dirty="0"/>
          </a:p>
        </p:txBody>
      </p:sp>
      <p:sp>
        <p:nvSpPr>
          <p:cNvPr id="3" name="內容版面配置區 2"/>
          <p:cNvSpPr>
            <a:spLocks noGrp="1"/>
          </p:cNvSpPr>
          <p:nvPr>
            <p:ph idx="1"/>
          </p:nvPr>
        </p:nvSpPr>
        <p:spPr/>
        <p:txBody>
          <a:bodyPr/>
          <a:lstStyle/>
          <a:p>
            <a:r>
              <a:rPr lang="en-US" altLang="zh-TW" dirty="0"/>
              <a:t>Interrupts can be </a:t>
            </a:r>
            <a:br>
              <a:rPr lang="en-US" altLang="zh-TW" dirty="0"/>
            </a:br>
            <a:r>
              <a:rPr lang="en-US" altLang="zh-TW" dirty="0"/>
              <a:t>generated by the </a:t>
            </a:r>
            <a:br>
              <a:rPr lang="en-US" altLang="zh-TW" dirty="0"/>
            </a:br>
            <a:r>
              <a:rPr lang="en-US" altLang="zh-TW" dirty="0"/>
              <a:t>timer itself (flag </a:t>
            </a:r>
            <a:br>
              <a:rPr lang="en-US" altLang="zh-TW" dirty="0"/>
            </a:br>
            <a:r>
              <a:rPr lang="en-US" altLang="zh-TW" dirty="0"/>
              <a:t>TAIFG in TA0CTK) and </a:t>
            </a:r>
            <a:br>
              <a:rPr lang="en-US" altLang="zh-TW" dirty="0"/>
            </a:br>
            <a:r>
              <a:rPr lang="en-US" altLang="zh-TW" dirty="0"/>
              <a:t>each capture/compare </a:t>
            </a:r>
            <a:br>
              <a:rPr lang="en-US" altLang="zh-TW" dirty="0"/>
            </a:br>
            <a:r>
              <a:rPr lang="en-US" altLang="zh-TW" dirty="0"/>
              <a:t>block (flag CCIFG in</a:t>
            </a:r>
            <a:br>
              <a:rPr lang="en-US" altLang="zh-TW" dirty="0"/>
            </a:br>
            <a:r>
              <a:rPr lang="en-US" altLang="zh-TW" dirty="0"/>
              <a:t>TA0CCTLx)</a:t>
            </a:r>
            <a:endParaRPr lang="zh-TW" altLang="en-US" dirty="0"/>
          </a:p>
          <a:p>
            <a:endParaRPr lang="zh-TW" altLang="en-US" dirty="0"/>
          </a:p>
        </p:txBody>
      </p:sp>
      <p:grpSp>
        <p:nvGrpSpPr>
          <p:cNvPr id="5" name="Group 4"/>
          <p:cNvGrpSpPr>
            <a:grpSpLocks/>
          </p:cNvGrpSpPr>
          <p:nvPr/>
        </p:nvGrpSpPr>
        <p:grpSpPr bwMode="auto">
          <a:xfrm>
            <a:off x="4284663" y="1052736"/>
            <a:ext cx="4464050" cy="4897437"/>
            <a:chOff x="184" y="890"/>
            <a:chExt cx="3331" cy="3220"/>
          </a:xfrm>
        </p:grpSpPr>
        <p:pic>
          <p:nvPicPr>
            <p:cNvPr id="6" name="Picture 2"/>
            <p:cNvPicPr>
              <a:picLocks noChangeAspect="1" noChangeArrowheads="1"/>
            </p:cNvPicPr>
            <p:nvPr/>
          </p:nvPicPr>
          <p:blipFill>
            <a:blip r:embed="rId3"/>
            <a:srcRect b="3564"/>
            <a:stretch>
              <a:fillRect/>
            </a:stretch>
          </p:blipFill>
          <p:spPr bwMode="auto">
            <a:xfrm>
              <a:off x="184" y="890"/>
              <a:ext cx="3331" cy="3220"/>
            </a:xfrm>
            <a:prstGeom prst="rect">
              <a:avLst/>
            </a:prstGeom>
            <a:noFill/>
            <a:ln w="9525">
              <a:noFill/>
              <a:miter lim="800000"/>
              <a:headEnd/>
              <a:tailEnd/>
            </a:ln>
          </p:spPr>
        </p:pic>
        <p:sp>
          <p:nvSpPr>
            <p:cNvPr id="7" name="矩形 6"/>
            <p:cNvSpPr/>
            <p:nvPr/>
          </p:nvSpPr>
          <p:spPr>
            <a:xfrm>
              <a:off x="1500" y="1162"/>
              <a:ext cx="1042" cy="270"/>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TW" altLang="en-US"/>
            </a:p>
          </p:txBody>
        </p:sp>
        <p:sp>
          <p:nvSpPr>
            <p:cNvPr id="8" name="矩形 7"/>
            <p:cNvSpPr/>
            <p:nvPr/>
          </p:nvSpPr>
          <p:spPr>
            <a:xfrm>
              <a:off x="2271" y="2386"/>
              <a:ext cx="771" cy="13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TW" altLang="en-US"/>
            </a:p>
          </p:txBody>
        </p:sp>
      </p:grpSp>
      <p:sp>
        <p:nvSpPr>
          <p:cNvPr id="9" name="文字方塊 12"/>
          <p:cNvSpPr txBox="1">
            <a:spLocks noChangeArrowheads="1"/>
          </p:cNvSpPr>
          <p:nvPr/>
        </p:nvSpPr>
        <p:spPr bwMode="auto">
          <a:xfrm>
            <a:off x="7885113" y="1949673"/>
            <a:ext cx="793750" cy="400050"/>
          </a:xfrm>
          <a:prstGeom prst="rect">
            <a:avLst/>
          </a:prstGeom>
          <a:noFill/>
          <a:ln w="9525">
            <a:noFill/>
            <a:miter lim="800000"/>
            <a:headEnd/>
            <a:tailEnd/>
          </a:ln>
        </p:spPr>
        <p:txBody>
          <a:bodyPr wrap="none">
            <a:spAutoFit/>
          </a:bodyPr>
          <a:lstStyle/>
          <a:p>
            <a:r>
              <a:rPr kumimoji="0" lang="en-US" altLang="zh-TW" sz="2000" b="1">
                <a:solidFill>
                  <a:srgbClr val="FF0000"/>
                </a:solidFill>
                <a:latin typeface="Calibri" pitchFamily="34" charset="0"/>
              </a:rPr>
              <a:t>TAIFG</a:t>
            </a:r>
            <a:endParaRPr kumimoji="0" lang="zh-TW" altLang="en-US" sz="2000" b="1">
              <a:solidFill>
                <a:srgbClr val="FF0000"/>
              </a:solidFill>
              <a:latin typeface="Calibri" pitchFamily="34" charset="0"/>
            </a:endParaRPr>
          </a:p>
        </p:txBody>
      </p:sp>
      <p:sp>
        <p:nvSpPr>
          <p:cNvPr id="10" name="文字方塊 13"/>
          <p:cNvSpPr txBox="1">
            <a:spLocks noChangeArrowheads="1"/>
          </p:cNvSpPr>
          <p:nvPr/>
        </p:nvSpPr>
        <p:spPr bwMode="auto">
          <a:xfrm>
            <a:off x="7885113" y="4469036"/>
            <a:ext cx="803275" cy="400050"/>
          </a:xfrm>
          <a:prstGeom prst="rect">
            <a:avLst/>
          </a:prstGeom>
          <a:noFill/>
          <a:ln w="9525">
            <a:noFill/>
            <a:miter lim="800000"/>
            <a:headEnd/>
            <a:tailEnd/>
          </a:ln>
        </p:spPr>
        <p:txBody>
          <a:bodyPr wrap="none">
            <a:spAutoFit/>
          </a:bodyPr>
          <a:lstStyle/>
          <a:p>
            <a:r>
              <a:rPr kumimoji="0" lang="en-US" altLang="zh-TW" sz="2000" b="1">
                <a:solidFill>
                  <a:srgbClr val="FF0000"/>
                </a:solidFill>
                <a:latin typeface="Calibri" pitchFamily="34" charset="0"/>
              </a:rPr>
              <a:t>CCIFG</a:t>
            </a:r>
            <a:endParaRPr kumimoji="0" lang="zh-TW" altLang="en-US" sz="2000" b="1">
              <a:solidFill>
                <a:srgbClr val="FF0000"/>
              </a:solidFill>
              <a:latin typeface="Calibri" pitchFamily="34" charset="0"/>
            </a:endParaRPr>
          </a:p>
        </p:txBody>
      </p:sp>
      <p:grpSp>
        <p:nvGrpSpPr>
          <p:cNvPr id="11" name="Group 16"/>
          <p:cNvGrpSpPr>
            <a:grpSpLocks/>
          </p:cNvGrpSpPr>
          <p:nvPr/>
        </p:nvGrpSpPr>
        <p:grpSpPr bwMode="auto">
          <a:xfrm>
            <a:off x="827088" y="4483323"/>
            <a:ext cx="5003800" cy="1614488"/>
            <a:chOff x="2562" y="1162"/>
            <a:chExt cx="3152" cy="1017"/>
          </a:xfrm>
        </p:grpSpPr>
        <p:pic>
          <p:nvPicPr>
            <p:cNvPr id="12" name="Picture 4"/>
            <p:cNvPicPr>
              <a:picLocks noChangeAspect="1" noChangeArrowheads="1"/>
            </p:cNvPicPr>
            <p:nvPr/>
          </p:nvPicPr>
          <p:blipFill>
            <a:blip r:embed="rId4"/>
            <a:srcRect/>
            <a:stretch>
              <a:fillRect/>
            </a:stretch>
          </p:blipFill>
          <p:spPr bwMode="auto">
            <a:xfrm>
              <a:off x="2562" y="1162"/>
              <a:ext cx="3152" cy="771"/>
            </a:xfrm>
            <a:prstGeom prst="rect">
              <a:avLst/>
            </a:prstGeom>
            <a:noFill/>
            <a:ln w="9525">
              <a:noFill/>
              <a:miter lim="800000"/>
              <a:headEnd/>
              <a:tailEnd/>
            </a:ln>
          </p:spPr>
        </p:pic>
        <p:sp>
          <p:nvSpPr>
            <p:cNvPr id="13" name="橢圓 12"/>
            <p:cNvSpPr/>
            <p:nvPr/>
          </p:nvSpPr>
          <p:spPr>
            <a:xfrm>
              <a:off x="4956" y="1640"/>
              <a:ext cx="300" cy="1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p>
          </p:txBody>
        </p:sp>
        <p:sp>
          <p:nvSpPr>
            <p:cNvPr id="14" name="Text Box 15"/>
            <p:cNvSpPr txBox="1">
              <a:spLocks noChangeArrowheads="1"/>
            </p:cNvSpPr>
            <p:nvPr/>
          </p:nvSpPr>
          <p:spPr bwMode="auto">
            <a:xfrm>
              <a:off x="3758" y="1927"/>
              <a:ext cx="591" cy="252"/>
            </a:xfrm>
            <a:prstGeom prst="rect">
              <a:avLst/>
            </a:prstGeom>
            <a:noFill/>
            <a:ln w="9525">
              <a:noFill/>
              <a:miter lim="800000"/>
              <a:headEnd/>
              <a:tailEnd/>
            </a:ln>
          </p:spPr>
          <p:txBody>
            <a:bodyPr wrap="none">
              <a:spAutoFit/>
            </a:bodyPr>
            <a:lstStyle/>
            <a:p>
              <a:r>
                <a:rPr kumimoji="0" lang="en-US" altLang="zh-TW" sz="2000" dirty="0">
                  <a:latin typeface="Calibri" pitchFamily="34" charset="0"/>
                </a:rPr>
                <a:t>TA0CTL</a:t>
              </a:r>
            </a:p>
          </p:txBody>
        </p:sp>
      </p:grpSp>
      <p:cxnSp>
        <p:nvCxnSpPr>
          <p:cNvPr id="15" name="直線單箭頭接點 14"/>
          <p:cNvCxnSpPr>
            <a:stCxn id="9" idx="2"/>
          </p:cNvCxnSpPr>
          <p:nvPr/>
        </p:nvCxnSpPr>
        <p:spPr>
          <a:xfrm flipH="1">
            <a:off x="5508625" y="2349723"/>
            <a:ext cx="2773363" cy="30241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20"/>
          <p:cNvGrpSpPr>
            <a:grpSpLocks/>
          </p:cNvGrpSpPr>
          <p:nvPr/>
        </p:nvGrpSpPr>
        <p:grpSpPr bwMode="auto">
          <a:xfrm>
            <a:off x="539552" y="4559419"/>
            <a:ext cx="4897438" cy="1552235"/>
            <a:chOff x="703" y="2750"/>
            <a:chExt cx="4925" cy="1095"/>
          </a:xfrm>
        </p:grpSpPr>
        <p:pic>
          <p:nvPicPr>
            <p:cNvPr id="17" name="Picture 17"/>
            <p:cNvPicPr>
              <a:picLocks noChangeAspect="1" noChangeArrowheads="1"/>
            </p:cNvPicPr>
            <p:nvPr/>
          </p:nvPicPr>
          <p:blipFill>
            <a:blip r:embed="rId5"/>
            <a:srcRect/>
            <a:stretch>
              <a:fillRect/>
            </a:stretch>
          </p:blipFill>
          <p:spPr bwMode="auto">
            <a:xfrm>
              <a:off x="703" y="2750"/>
              <a:ext cx="4925" cy="821"/>
            </a:xfrm>
            <a:prstGeom prst="rect">
              <a:avLst/>
            </a:prstGeom>
            <a:noFill/>
            <a:ln w="9525">
              <a:noFill/>
              <a:miter lim="800000"/>
              <a:headEnd/>
              <a:tailEnd/>
            </a:ln>
          </p:spPr>
        </p:pic>
        <p:sp>
          <p:nvSpPr>
            <p:cNvPr id="18" name="Text Box 18"/>
            <p:cNvSpPr txBox="1">
              <a:spLocks noChangeArrowheads="1"/>
            </p:cNvSpPr>
            <p:nvPr/>
          </p:nvSpPr>
          <p:spPr bwMode="auto">
            <a:xfrm>
              <a:off x="2875" y="3563"/>
              <a:ext cx="1192" cy="282"/>
            </a:xfrm>
            <a:prstGeom prst="rect">
              <a:avLst/>
            </a:prstGeom>
            <a:noFill/>
            <a:ln w="9525">
              <a:noFill/>
              <a:miter lim="800000"/>
              <a:headEnd/>
              <a:tailEnd/>
            </a:ln>
          </p:spPr>
          <p:txBody>
            <a:bodyPr wrap="none">
              <a:spAutoFit/>
            </a:bodyPr>
            <a:lstStyle/>
            <a:p>
              <a:r>
                <a:rPr kumimoji="0" lang="en-US" altLang="zh-TW" sz="2000" dirty="0">
                  <a:latin typeface="Calibri" pitchFamily="34" charset="0"/>
                </a:rPr>
                <a:t>TA0CCTLx</a:t>
              </a:r>
            </a:p>
          </p:txBody>
        </p:sp>
        <p:sp>
          <p:nvSpPr>
            <p:cNvPr id="19" name="Oval 19"/>
            <p:cNvSpPr>
              <a:spLocks noChangeArrowheads="1"/>
            </p:cNvSpPr>
            <p:nvPr/>
          </p:nvSpPr>
          <p:spPr bwMode="auto">
            <a:xfrm>
              <a:off x="2653" y="3203"/>
              <a:ext cx="408" cy="272"/>
            </a:xfrm>
            <a:prstGeom prst="ellipse">
              <a:avLst/>
            </a:prstGeom>
            <a:noFill/>
            <a:ln w="38100">
              <a:solidFill>
                <a:srgbClr val="FF0000"/>
              </a:solidFill>
              <a:round/>
              <a:headEnd/>
              <a:tailEnd/>
            </a:ln>
          </p:spPr>
          <p:txBody>
            <a:bodyPr wrap="none" anchor="ctr"/>
            <a:lstStyle/>
            <a:p>
              <a:endParaRPr kumimoji="0" lang="zh-TW" altLang="en-US">
                <a:latin typeface="Calibri" pitchFamily="34" charset="0"/>
              </a:endParaRPr>
            </a:p>
          </p:txBody>
        </p:sp>
      </p:grpSp>
      <p:cxnSp>
        <p:nvCxnSpPr>
          <p:cNvPr id="20" name="直線單箭頭接點 19"/>
          <p:cNvCxnSpPr/>
          <p:nvPr/>
        </p:nvCxnSpPr>
        <p:spPr>
          <a:xfrm flipH="1">
            <a:off x="5260844" y="4726211"/>
            <a:ext cx="2695706" cy="6454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投影片編號版面配置區 20"/>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custDataLst>
      <p:tags r:id="rId1"/>
    </p:custDataLst>
    <p:extLst>
      <p:ext uri="{BB962C8B-B14F-4D97-AF65-F5344CB8AC3E}">
        <p14:creationId xmlns:p14="http://schemas.microsoft.com/office/powerpoint/2010/main" val="719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70" decel="100000"/>
                                        <p:tgtEl>
                                          <p:spTgt spid="11"/>
                                        </p:tgtEl>
                                      </p:cBhvr>
                                    </p:animEffect>
                                    <p:animScale>
                                      <p:cBhvr>
                                        <p:cTn id="8" dur="770" decel="100000"/>
                                        <p:tgtEl>
                                          <p:spTgt spid="11"/>
                                        </p:tgtEl>
                                      </p:cBhvr>
                                      <p:from x="10000" y="10000"/>
                                      <p:to x="200000" y="450000"/>
                                    </p:animScale>
                                    <p:animScale>
                                      <p:cBhvr>
                                        <p:cTn id="9" dur="1230" accel="100000" fill="hold">
                                          <p:stCondLst>
                                            <p:cond delay="770"/>
                                          </p:stCondLst>
                                        </p:cTn>
                                        <p:tgtEl>
                                          <p:spTgt spid="11"/>
                                        </p:tgtEl>
                                      </p:cBhvr>
                                      <p:from x="200000" y="450000"/>
                                      <p:to x="100000" y="100000"/>
                                    </p:animScale>
                                    <p:set>
                                      <p:cBhvr>
                                        <p:cTn id="10" dur="770" fill="hold"/>
                                        <p:tgtEl>
                                          <p:spTgt spid="11"/>
                                        </p:tgtEl>
                                        <p:attrNameLst>
                                          <p:attrName>ppt_x</p:attrName>
                                        </p:attrNameLst>
                                      </p:cBhvr>
                                      <p:to>
                                        <p:strVal val="(0.5)"/>
                                      </p:to>
                                    </p:set>
                                    <p:anim from="(0.5)" to="(#ppt_x)" calcmode="lin" valueType="num">
                                      <p:cBhvr>
                                        <p:cTn id="11" dur="1230" accel="100000" fill="hold">
                                          <p:stCondLst>
                                            <p:cond delay="770"/>
                                          </p:stCondLst>
                                        </p:cTn>
                                        <p:tgtEl>
                                          <p:spTgt spid="11"/>
                                        </p:tgtEl>
                                        <p:attrNameLst>
                                          <p:attrName>ppt_x</p:attrName>
                                        </p:attrNameLst>
                                      </p:cBhvr>
                                    </p:anim>
                                    <p:set>
                                      <p:cBhvr>
                                        <p:cTn id="12" dur="770" fill="hold"/>
                                        <p:tgtEl>
                                          <p:spTgt spid="11"/>
                                        </p:tgtEl>
                                        <p:attrNameLst>
                                          <p:attrName>ppt_y</p:attrName>
                                        </p:attrNameLst>
                                      </p:cBhvr>
                                      <p:to>
                                        <p:strVal val="(#ppt_y+0.4)"/>
                                      </p:to>
                                    </p:set>
                                    <p:anim from="(#ppt_y+0.4)" to="(#ppt_y)" calcmode="lin" valueType="num">
                                      <p:cBhvr>
                                        <p:cTn id="13" dur="1230" accel="100000" fill="hold">
                                          <p:stCondLst>
                                            <p:cond delay="770"/>
                                          </p:stCondLst>
                                        </p:cTn>
                                        <p:tgtEl>
                                          <p:spTgt spid="11"/>
                                        </p:tgtEl>
                                        <p:attrNameLst>
                                          <p:attrName>ppt_y</p:attrName>
                                        </p:attrNameLst>
                                      </p:cBhvr>
                                    </p:anim>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1"/>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0"/>
                            </p:stCondLst>
                            <p:childTnLst>
                              <p:par>
                                <p:cTn id="25" presetID="51"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70" decel="100000"/>
                                        <p:tgtEl>
                                          <p:spTgt spid="16"/>
                                        </p:tgtEl>
                                      </p:cBhvr>
                                    </p:animEffect>
                                    <p:animScale>
                                      <p:cBhvr>
                                        <p:cTn id="28" dur="770" decel="100000"/>
                                        <p:tgtEl>
                                          <p:spTgt spid="16"/>
                                        </p:tgtEl>
                                      </p:cBhvr>
                                      <p:from x="10000" y="10000"/>
                                      <p:to x="200000" y="450000"/>
                                    </p:animScale>
                                    <p:animScale>
                                      <p:cBhvr>
                                        <p:cTn id="29" dur="1230" accel="100000" fill="hold">
                                          <p:stCondLst>
                                            <p:cond delay="770"/>
                                          </p:stCondLst>
                                        </p:cTn>
                                        <p:tgtEl>
                                          <p:spTgt spid="16"/>
                                        </p:tgtEl>
                                      </p:cBhvr>
                                      <p:from x="200000" y="450000"/>
                                      <p:to x="100000" y="100000"/>
                                    </p:animScale>
                                    <p:set>
                                      <p:cBhvr>
                                        <p:cTn id="30" dur="770" fill="hold"/>
                                        <p:tgtEl>
                                          <p:spTgt spid="16"/>
                                        </p:tgtEl>
                                        <p:attrNameLst>
                                          <p:attrName>ppt_x</p:attrName>
                                        </p:attrNameLst>
                                      </p:cBhvr>
                                      <p:to>
                                        <p:strVal val="(0.5)"/>
                                      </p:to>
                                    </p:set>
                                    <p:anim from="(0.5)" to="(#ppt_x)" calcmode="lin" valueType="num">
                                      <p:cBhvr>
                                        <p:cTn id="31" dur="1230" accel="100000" fill="hold">
                                          <p:stCondLst>
                                            <p:cond delay="770"/>
                                          </p:stCondLst>
                                        </p:cTn>
                                        <p:tgtEl>
                                          <p:spTgt spid="16"/>
                                        </p:tgtEl>
                                        <p:attrNameLst>
                                          <p:attrName>ppt_x</p:attrName>
                                        </p:attrNameLst>
                                      </p:cBhvr>
                                    </p:anim>
                                    <p:set>
                                      <p:cBhvr>
                                        <p:cTn id="32" dur="770" fill="hold"/>
                                        <p:tgtEl>
                                          <p:spTgt spid="16"/>
                                        </p:tgtEl>
                                        <p:attrNameLst>
                                          <p:attrName>ppt_y</p:attrName>
                                        </p:attrNameLst>
                                      </p:cBhvr>
                                      <p:to>
                                        <p:strVal val="(#ppt_y+0.4)"/>
                                      </p:to>
                                    </p:set>
                                    <p:anim from="(#ppt_y+0.4)" to="(#ppt_y)" calcmode="lin" valueType="num">
                                      <p:cBhvr>
                                        <p:cTn id="33" dur="1230" accel="100000" fill="hold">
                                          <p:stCondLst>
                                            <p:cond delay="770"/>
                                          </p:stCondLst>
                                        </p:cTn>
                                        <p:tgtEl>
                                          <p:spTgt spid="16"/>
                                        </p:tgtEl>
                                        <p:attrNameLst>
                                          <p:attrName>ppt_y</p:attrName>
                                        </p:attrNameLst>
                                      </p:cBhvr>
                                    </p:anim>
                                  </p:childTnLst>
                                </p:cTn>
                              </p:par>
                            </p:childTnLst>
                          </p:cTn>
                        </p:par>
                        <p:par>
                          <p:cTn id="34" fill="hold">
                            <p:stCondLst>
                              <p:cond delay="2000"/>
                            </p:stCondLst>
                            <p:childTnLst>
                              <p:par>
                                <p:cTn id="35" presetID="22" presetClass="entr" presetSubtype="1"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Two Interrupt Vectors for Timer0_A3</a:t>
            </a:r>
            <a:endParaRPr lang="zh-TW" altLang="en-US" dirty="0"/>
          </a:p>
        </p:txBody>
      </p:sp>
      <p:sp>
        <p:nvSpPr>
          <p:cNvPr id="3" name="內容版面配置區 2"/>
          <p:cNvSpPr>
            <a:spLocks noGrp="1"/>
          </p:cNvSpPr>
          <p:nvPr>
            <p:ph idx="1"/>
          </p:nvPr>
        </p:nvSpPr>
        <p:spPr/>
        <p:txBody>
          <a:bodyPr/>
          <a:lstStyle/>
          <a:p>
            <a:r>
              <a:rPr lang="en-US" altLang="zh-TW" dirty="0"/>
              <a:t>For TA0CCR0 CCIFG (high priority):</a:t>
            </a:r>
          </a:p>
          <a:p>
            <a:pPr lvl="1"/>
            <a:r>
              <a:rPr lang="en-US" altLang="zh-TW" dirty="0"/>
              <a:t>CCIFG0 flag is cleared automatically when serviced</a:t>
            </a:r>
          </a:p>
          <a:p>
            <a:r>
              <a:rPr lang="en-US" altLang="zh-TW" dirty="0"/>
              <a:t>For all other CCIFG flags and TAIFG</a:t>
            </a:r>
          </a:p>
          <a:p>
            <a:pPr lvl="1"/>
            <a:r>
              <a:rPr lang="en-US" altLang="zh-TW" dirty="0"/>
              <a:t>In compare mode, any CCIFG flag is set if TA0R counts to the associated TA0CCRx value </a:t>
            </a:r>
          </a:p>
          <a:p>
            <a:pPr lvl="1"/>
            <a:r>
              <a:rPr lang="en-US" altLang="zh-TW" dirty="0"/>
              <a:t>Flags are not cleared automatically, because need to determine who made the interrupt request</a:t>
            </a:r>
          </a:p>
          <a:p>
            <a:pPr lvl="2"/>
            <a:r>
              <a:rPr lang="en-US" altLang="zh-TW" dirty="0"/>
              <a:t>Can use software (ISR) to poll the flags in each of the three control registers in Timer0_A3 </a:t>
            </a:r>
            <a:r>
              <a:rPr lang="en-US" altLang="zh-TW" dirty="0">
                <a:sym typeface="Wingdings" pitchFamily="2" charset="2"/>
              </a:rPr>
              <a:t> slow</a:t>
            </a:r>
          </a:p>
          <a:p>
            <a:pPr lvl="2"/>
            <a:r>
              <a:rPr lang="en-US" altLang="zh-TW" dirty="0">
                <a:sym typeface="Wingdings" pitchFamily="2" charset="2"/>
              </a:rPr>
              <a:t>Check only one </a:t>
            </a:r>
            <a:r>
              <a:rPr lang="de-DE" altLang="zh-TW" dirty="0">
                <a:sym typeface="Wingdings" pitchFamily="2" charset="2"/>
              </a:rPr>
              <a:t>hardware register in Timer0_A3: </a:t>
            </a:r>
            <a:r>
              <a:rPr lang="de-DE" altLang="zh-TW" dirty="0">
                <a:solidFill>
                  <a:srgbClr val="FF0000"/>
                </a:solidFill>
              </a:rPr>
              <a:t>interrupt vector register (TA</a:t>
            </a:r>
            <a:r>
              <a:rPr lang="en-US" altLang="zh-TW" dirty="0">
                <a:solidFill>
                  <a:srgbClr val="FF0000"/>
                </a:solidFill>
              </a:rPr>
              <a:t>0</a:t>
            </a:r>
            <a:r>
              <a:rPr lang="de-DE" altLang="zh-TW" dirty="0">
                <a:solidFill>
                  <a:srgbClr val="FF0000"/>
                </a:solidFill>
              </a:rPr>
              <a:t>IV)</a:t>
            </a:r>
            <a:endParaRPr lang="zh-TW" altLang="en-US" dirty="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416808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TA0IV</a:t>
            </a:r>
            <a:endParaRPr lang="zh-TW" altLang="en-US" dirty="0"/>
          </a:p>
        </p:txBody>
      </p:sp>
      <p:sp>
        <p:nvSpPr>
          <p:cNvPr id="3" name="內容版面配置區 2"/>
          <p:cNvSpPr>
            <a:spLocks noGrp="1"/>
          </p:cNvSpPr>
          <p:nvPr>
            <p:ph idx="1"/>
          </p:nvPr>
        </p:nvSpPr>
        <p:spPr/>
        <p:txBody>
          <a:bodyPr/>
          <a:lstStyle/>
          <a:p>
            <a:r>
              <a:rPr lang="en-US" altLang="zh-TW" dirty="0"/>
              <a:t>On an interrupt, TA0IV (at 0x012E) contains a number indicating highest priority enabled interrupt</a:t>
            </a:r>
          </a:p>
          <a:p>
            <a:pPr lvl="1"/>
            <a:r>
              <a:rPr lang="en-US" altLang="zh-TW" dirty="0"/>
              <a:t>Any access of TA0IV resets the highest pending interrupt flag. If another interrupt flag is set, another interrupt is immediately generated</a:t>
            </a:r>
            <a:endParaRPr lang="zh-TW" altLang="en-US" dirty="0"/>
          </a:p>
        </p:txBody>
      </p:sp>
      <p:pic>
        <p:nvPicPr>
          <p:cNvPr id="5" name="Picture 2"/>
          <p:cNvPicPr>
            <a:picLocks noChangeAspect="1" noChangeArrowheads="1"/>
          </p:cNvPicPr>
          <p:nvPr/>
        </p:nvPicPr>
        <p:blipFill>
          <a:blip r:embed="rId3"/>
          <a:srcRect/>
          <a:stretch>
            <a:fillRect/>
          </a:stretch>
        </p:blipFill>
        <p:spPr bwMode="auto">
          <a:xfrm>
            <a:off x="726901" y="3094452"/>
            <a:ext cx="7877547" cy="2926836"/>
          </a:xfrm>
          <a:prstGeom prst="rect">
            <a:avLst/>
          </a:prstGeom>
          <a:noFill/>
          <a:ln w="9525">
            <a:noFill/>
            <a:miter lim="800000"/>
            <a:headEnd/>
            <a:tailEnd/>
          </a:ln>
        </p:spPr>
      </p:pic>
      <p:sp>
        <p:nvSpPr>
          <p:cNvPr id="6" name="投影片編號版面配置區 5"/>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3363586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Toggle LED on Interrupts from Timer0_A3</a:t>
            </a:r>
            <a:endParaRPr lang="zh-TW" altLang="en-US" dirty="0"/>
          </a:p>
        </p:txBody>
      </p:sp>
      <p:graphicFrame>
        <p:nvGraphicFramePr>
          <p:cNvPr id="5" name="Group 31"/>
          <p:cNvGraphicFramePr>
            <a:graphicFrameLocks noGrp="1"/>
          </p:cNvGraphicFramePr>
          <p:nvPr>
            <p:extLst>
              <p:ext uri="{D42A27DB-BD31-4B8C-83A1-F6EECF244321}">
                <p14:modId xmlns:p14="http://schemas.microsoft.com/office/powerpoint/2010/main" val="1176312534"/>
              </p:ext>
            </p:extLst>
          </p:nvPr>
        </p:nvGraphicFramePr>
        <p:xfrm>
          <a:off x="536611" y="1095117"/>
          <a:ext cx="8064500" cy="5008626"/>
        </p:xfrm>
        <a:graphic>
          <a:graphicData uri="http://schemas.openxmlformats.org/drawingml/2006/table">
            <a:tbl>
              <a:tblPr/>
              <a:tblGrid>
                <a:gridCol w="8064500">
                  <a:extLst>
                    <a:ext uri="{9D8B030D-6E8A-4147-A177-3AD203B41FA5}">
                      <a16:colId xmlns:a16="http://schemas.microsoft.com/office/drawing/2014/main" val="20000"/>
                    </a:ext>
                  </a:extLst>
                </a:gridCol>
              </a:tblGrid>
              <a:tr h="4392613">
                <a:tc>
                  <a:txBody>
                    <a:body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#include </a:t>
                      </a:r>
                      <a:r>
                        <a:rPr kumimoji="1" lang="en-US" altLang="zh-TW" sz="1800" b="1" i="0" u="none" strike="noStrike" cap="none" normalizeH="0" baseline="0">
                          <a:ln>
                            <a:noFill/>
                          </a:ln>
                          <a:solidFill>
                            <a:schemeClr val="tx1"/>
                          </a:solidFill>
                          <a:effectLst/>
                          <a:latin typeface="Courier New" pitchFamily="49" charset="0"/>
                          <a:ea typeface="標楷體" pitchFamily="65" charset="-120"/>
                        </a:rPr>
                        <a:t>&lt;msp430.h</a:t>
                      </a: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&gt; // Specific device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#include &lt;</a:t>
                      </a:r>
                      <a:r>
                        <a:rPr kumimoji="1" lang="en-US" altLang="zh-TW" sz="1800" b="1" i="0" u="none" strike="noStrike" cap="none" normalizeH="0" baseline="0" dirty="0" err="1">
                          <a:ln>
                            <a:noFill/>
                          </a:ln>
                          <a:solidFill>
                            <a:schemeClr val="tx1"/>
                          </a:solidFill>
                          <a:effectLst/>
                          <a:latin typeface="Courier New" pitchFamily="49" charset="0"/>
                          <a:ea typeface="標楷體" pitchFamily="65" charset="-120"/>
                        </a:rPr>
                        <a:t>intrinsics.h</a:t>
                      </a: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&gt; // Intrinsic functions</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#define LED1 BIT0</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WDTCTL = WDTPW|WDTHOLD; // Stop watchdog timer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P1OUT = ˜LED1;      P1DIR = LED1;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TA0CCR0 = 49999; // Upper limit of count for TA0R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a:t>
                      </a: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TA0CCTL0 = CCIE;</a:t>
                      </a: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 Enable interrupts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TA0CTL = MC_1|ID_3|TASSEL_2|TACLR;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 Up mode, divide clock by 8, clock from SMCLK, clear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a:t>
                      </a: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__</a:t>
                      </a:r>
                      <a:r>
                        <a:rPr kumimoji="1" lang="en-US" altLang="zh-TW" sz="1800" b="1" i="0" u="none" strike="noStrike" cap="none" normalizeH="0" baseline="0" dirty="0" err="1">
                          <a:ln>
                            <a:noFill/>
                          </a:ln>
                          <a:solidFill>
                            <a:srgbClr val="FF0000"/>
                          </a:solidFill>
                          <a:effectLst/>
                          <a:latin typeface="Courier New" pitchFamily="49" charset="0"/>
                          <a:ea typeface="標楷體" pitchFamily="65" charset="-120"/>
                        </a:rPr>
                        <a:t>enable_interrupt</a:t>
                      </a: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a:t>
                      </a: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 Enable interrupts (intrinsic)</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for (;;) { } // Loop forever doing nothing</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Interrupt service routine for CCR0 of Timer0_A3</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lang="en-US" altLang="zh-TW" sz="1800" b="1" kern="1200" dirty="0">
                          <a:solidFill>
                            <a:srgbClr val="FF0000"/>
                          </a:solidFill>
                          <a:latin typeface="Courier New" panose="02070309020205020404" pitchFamily="49" charset="0"/>
                          <a:ea typeface="+mn-ea"/>
                          <a:cs typeface="Courier New" panose="02070309020205020404" pitchFamily="49" charset="0"/>
                        </a:rPr>
                        <a:t>#pragma vector = TIMER0_A0_VECTOR</a:t>
                      </a:r>
                      <a:endParaRPr kumimoji="1" lang="en-US" altLang="zh-TW" sz="1800" b="1" i="0" u="none" strike="noStrike" cap="none" normalizeH="0" baseline="0" dirty="0">
                        <a:ln>
                          <a:noFill/>
                        </a:ln>
                        <a:solidFill>
                          <a:srgbClr val="FF0000"/>
                        </a:solidFill>
                        <a:effectLst/>
                        <a:latin typeface="Courier New" pitchFamily="49" charset="0"/>
                        <a:ea typeface="標楷體" pitchFamily="65" charset="-120"/>
                        <a:cs typeface="Courier New" panose="02070309020205020404" pitchFamily="49" charset="0"/>
                      </a:endParaRP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__interrupt void TA0_ISR (void){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  P1OUT ˆ= LED1; // Toggle LED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rgbClr val="FF0000"/>
                          </a:solidFill>
                          <a:effectLst/>
                          <a:latin typeface="Courier New" pitchFamily="49" charset="0"/>
                          <a:ea typeface="標楷體" pitchFamily="65"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3" name="投影片編號版面配置區 2"/>
          <p:cNvSpPr>
            <a:spLocks noGrp="1"/>
          </p:cNvSpPr>
          <p:nvPr>
            <p:ph type="sldNum" sz="quarter" idx="11"/>
          </p:nvPr>
        </p:nvSpPr>
        <p:spPr/>
        <p:txBody>
          <a:bodyPr/>
          <a:lstStyle/>
          <a:p>
            <a:fld id="{27E26518-2301-4288-8958-BDA5B1B754F8}" type="slidenum">
              <a:rPr lang="zh-TW" altLang="en-US" smtClean="0"/>
              <a:pPr/>
              <a:t>26</a:t>
            </a:fld>
            <a:endParaRPr lang="zh-TW" altLang="zh-TW"/>
          </a:p>
        </p:txBody>
      </p:sp>
      <p:sp>
        <p:nvSpPr>
          <p:cNvPr id="4" name="圓角矩形 3"/>
          <p:cNvSpPr/>
          <p:nvPr/>
        </p:nvSpPr>
        <p:spPr bwMode="auto">
          <a:xfrm>
            <a:off x="536611" y="2204864"/>
            <a:ext cx="4971493" cy="1872208"/>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圓角矩形 5"/>
          <p:cNvSpPr/>
          <p:nvPr/>
        </p:nvSpPr>
        <p:spPr bwMode="auto">
          <a:xfrm>
            <a:off x="536611" y="4077072"/>
            <a:ext cx="4971493" cy="360040"/>
          </a:xfrm>
          <a:prstGeom prst="roundRect">
            <a:avLst>
              <a:gd name="adj" fmla="val 35186"/>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弧形 6"/>
          <p:cNvSpPr/>
          <p:nvPr/>
        </p:nvSpPr>
        <p:spPr bwMode="auto">
          <a:xfrm>
            <a:off x="107504" y="3952609"/>
            <a:ext cx="462263" cy="628519"/>
          </a:xfrm>
          <a:prstGeom prst="arc">
            <a:avLst>
              <a:gd name="adj1" fmla="val 2343103"/>
              <a:gd name="adj2" fmla="val 19783280"/>
            </a:avLst>
          </a:prstGeom>
          <a:noFill/>
          <a:ln w="2857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8" name="圓角矩形 7"/>
          <p:cNvSpPr/>
          <p:nvPr/>
        </p:nvSpPr>
        <p:spPr bwMode="auto">
          <a:xfrm>
            <a:off x="536611" y="4941168"/>
            <a:ext cx="4971493" cy="864096"/>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0" name="向左箭號 9"/>
          <p:cNvSpPr/>
          <p:nvPr/>
        </p:nvSpPr>
        <p:spPr bwMode="auto">
          <a:xfrm rot="20950667">
            <a:off x="5523428" y="3713794"/>
            <a:ext cx="1296144" cy="726557"/>
          </a:xfrm>
          <a:prstGeom prst="lef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Interrupt</a:t>
            </a:r>
            <a:endParaRPr lang="zh-TW" altLang="en-US" sz="2000" i="1" dirty="0">
              <a:latin typeface="+mn-lt"/>
            </a:endParaRPr>
          </a:p>
        </p:txBody>
      </p:sp>
      <p:cxnSp>
        <p:nvCxnSpPr>
          <p:cNvPr id="12" name="直線單箭頭接點 11"/>
          <p:cNvCxnSpPr>
            <a:stCxn id="6" idx="3"/>
            <a:endCxn id="8" idx="0"/>
          </p:cNvCxnSpPr>
          <p:nvPr/>
        </p:nvCxnSpPr>
        <p:spPr bwMode="auto">
          <a:xfrm flipH="1">
            <a:off x="3022358" y="4257092"/>
            <a:ext cx="2485746" cy="684076"/>
          </a:xfrm>
          <a:prstGeom prst="straightConnector1">
            <a:avLst/>
          </a:prstGeom>
          <a:solidFill>
            <a:schemeClr val="accent1"/>
          </a:solidFill>
          <a:ln w="19050" cap="flat" cmpd="sng" algn="ctr">
            <a:solidFill>
              <a:srgbClr val="FF0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弧形接點 15"/>
          <p:cNvCxnSpPr>
            <a:stCxn id="8" idx="2"/>
            <a:endCxn id="6" idx="3"/>
          </p:cNvCxnSpPr>
          <p:nvPr/>
        </p:nvCxnSpPr>
        <p:spPr bwMode="auto">
          <a:xfrm rot="5400000" flipH="1" flipV="1">
            <a:off x="3491145" y="3788305"/>
            <a:ext cx="1548172" cy="2485746"/>
          </a:xfrm>
          <a:prstGeom prst="curvedConnector4">
            <a:avLst>
              <a:gd name="adj1" fmla="val -14766"/>
              <a:gd name="adj2" fmla="val 127949"/>
            </a:avLst>
          </a:prstGeom>
          <a:solidFill>
            <a:schemeClr val="accent1"/>
          </a:solidFill>
          <a:ln w="19050" cap="flat" cmpd="sng" algn="ctr">
            <a:solidFill>
              <a:srgbClr val="FF0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048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Sample Code Explained</a:t>
            </a:r>
            <a:endParaRPr lang="zh-TW" altLang="en-US" dirty="0"/>
          </a:p>
        </p:txBody>
      </p:sp>
      <p:sp>
        <p:nvSpPr>
          <p:cNvPr id="3" name="內容版面配置區 2"/>
          <p:cNvSpPr>
            <a:spLocks noGrp="1"/>
          </p:cNvSpPr>
          <p:nvPr>
            <p:ph idx="1"/>
          </p:nvPr>
        </p:nvSpPr>
        <p:spPr/>
        <p:txBody>
          <a:bodyPr/>
          <a:lstStyle/>
          <a:p>
            <a:pPr fontAlgn="auto">
              <a:spcAft>
                <a:spcPts val="0"/>
              </a:spcAft>
              <a:buFont typeface="Arial" pitchFamily="34" charset="0"/>
              <a:buChar char="•"/>
              <a:defRPr/>
            </a:pPr>
            <a:r>
              <a:rPr lang="en-US" altLang="zh-TW" b="1" dirty="0">
                <a:latin typeface="Courier New" pitchFamily="49" charset="0"/>
                <a:cs typeface="Courier New" pitchFamily="49" charset="0"/>
              </a:rPr>
              <a:t>#pragma</a:t>
            </a:r>
            <a:r>
              <a:rPr lang="en-US" altLang="zh-TW" dirty="0"/>
              <a:t> line associates the function with a particular interrupt vector</a:t>
            </a:r>
          </a:p>
          <a:p>
            <a:pPr lvl="1" fontAlgn="auto">
              <a:spcAft>
                <a:spcPts val="0"/>
              </a:spcAft>
              <a:buFont typeface="Arial" pitchFamily="34" charset="0"/>
              <a:buChar char="•"/>
              <a:defRPr/>
            </a:pPr>
            <a:r>
              <a:rPr lang="en-US" altLang="zh-TW" b="1" dirty="0">
                <a:solidFill>
                  <a:srgbClr val="FF0000"/>
                </a:solidFill>
                <a:latin typeface="Courier New" panose="02070309020205020404" pitchFamily="49" charset="0"/>
                <a:cs typeface="Courier New" panose="02070309020205020404" pitchFamily="49" charset="0"/>
              </a:rPr>
              <a:t>TIMER0_A0_VECTOR</a:t>
            </a:r>
            <a:r>
              <a:rPr lang="zh-TW" altLang="en-US" dirty="0"/>
              <a:t> </a:t>
            </a:r>
            <a:r>
              <a:rPr lang="en-US" altLang="zh-TW" dirty="0"/>
              <a:t>for TA0CCR0 interrupt (check &lt;msp430g2553.h&gt; for definitions of interrupt vectors)</a:t>
            </a:r>
          </a:p>
          <a:p>
            <a:pPr fontAlgn="auto">
              <a:spcAft>
                <a:spcPts val="0"/>
              </a:spcAft>
              <a:buFont typeface="Arial" pitchFamily="34" charset="0"/>
              <a:buChar char="•"/>
              <a:defRPr/>
            </a:pPr>
            <a:r>
              <a:rPr lang="en-US" altLang="zh-TW" b="1" dirty="0">
                <a:latin typeface="Courier New" pitchFamily="49" charset="0"/>
                <a:cs typeface="Courier New" pitchFamily="49" charset="0"/>
              </a:rPr>
              <a:t>__interrupt</a:t>
            </a:r>
            <a:r>
              <a:rPr lang="en-US" altLang="zh-TW" dirty="0"/>
              <a:t> keyword names the function</a:t>
            </a:r>
          </a:p>
          <a:p>
            <a:pPr lvl="1" fontAlgn="auto">
              <a:spcAft>
                <a:spcPts val="0"/>
              </a:spcAft>
              <a:buFont typeface="Arial" pitchFamily="34" charset="0"/>
              <a:buChar char="–"/>
              <a:defRPr/>
            </a:pPr>
            <a:r>
              <a:rPr lang="en-US" altLang="zh-TW" dirty="0"/>
              <a:t>Compiler will generate code to store address of the function in the interrupt vector table and to use </a:t>
            </a:r>
            <a:r>
              <a:rPr lang="en-US" altLang="zh-TW" b="1" dirty="0" err="1">
                <a:latin typeface="Courier New" pitchFamily="49" charset="0"/>
                <a:cs typeface="Courier New" pitchFamily="49" charset="0"/>
              </a:rPr>
              <a:t>reti</a:t>
            </a:r>
            <a:r>
              <a:rPr lang="en-US" altLang="zh-TW" dirty="0"/>
              <a:t> rather than </a:t>
            </a:r>
            <a:r>
              <a:rPr lang="en-US" altLang="zh-TW" b="1" dirty="0">
                <a:latin typeface="Courier New" pitchFamily="49" charset="0"/>
                <a:cs typeface="Courier New" pitchFamily="49" charset="0"/>
              </a:rPr>
              <a:t>ret</a:t>
            </a:r>
            <a:r>
              <a:rPr lang="en-US" altLang="zh-TW" dirty="0"/>
              <a:t> at the end of the function</a:t>
            </a:r>
          </a:p>
          <a:p>
            <a:pPr fontAlgn="auto">
              <a:spcAft>
                <a:spcPts val="0"/>
              </a:spcAft>
              <a:buFont typeface="Arial" pitchFamily="34" charset="0"/>
              <a:buChar char="•"/>
              <a:defRPr/>
            </a:pPr>
            <a:r>
              <a:rPr lang="en-US" altLang="zh-TW" dirty="0"/>
              <a:t>An intrinsic function, </a:t>
            </a:r>
            <a:r>
              <a:rPr lang="en-US" altLang="zh-TW" b="1" dirty="0">
                <a:latin typeface="Courier New" pitchFamily="49" charset="0"/>
                <a:cs typeface="Courier New" pitchFamily="49" charset="0"/>
              </a:rPr>
              <a:t>__</a:t>
            </a:r>
            <a:r>
              <a:rPr lang="en-US" altLang="zh-TW" b="1" dirty="0" err="1">
                <a:latin typeface="Courier New" pitchFamily="49" charset="0"/>
                <a:cs typeface="Courier New" pitchFamily="49" charset="0"/>
              </a:rPr>
              <a:t>enable_interrupt</a:t>
            </a:r>
            <a:r>
              <a:rPr lang="en-US" altLang="zh-TW" b="1" dirty="0">
                <a:latin typeface="Courier New" pitchFamily="49" charset="0"/>
                <a:cs typeface="Courier New" pitchFamily="49" charset="0"/>
              </a:rPr>
              <a:t>() </a:t>
            </a:r>
            <a:r>
              <a:rPr lang="en-US" altLang="zh-TW" dirty="0"/>
              <a:t>sets the GIE bit and turn on interrupts</a:t>
            </a:r>
          </a:p>
          <a:p>
            <a:pPr lvl="1" fontAlgn="auto">
              <a:spcAft>
                <a:spcPts val="0"/>
              </a:spcAft>
              <a:buFont typeface="Arial" pitchFamily="34" charset="0"/>
              <a:buChar char="–"/>
              <a:defRPr/>
            </a:pPr>
            <a:r>
              <a:rPr lang="en-US" altLang="zh-TW" dirty="0"/>
              <a:t>It is declared in </a:t>
            </a:r>
            <a:r>
              <a:rPr lang="en-US" altLang="zh-TW" b="1" dirty="0" err="1">
                <a:latin typeface="Courier New" pitchFamily="49" charset="0"/>
                <a:cs typeface="Courier New" pitchFamily="49" charset="0"/>
              </a:rPr>
              <a:t>intrinsics.h</a:t>
            </a:r>
            <a:endParaRPr lang="zh-TW" altLang="en-US" b="1" dirty="0">
              <a:latin typeface="Courier New" pitchFamily="49" charset="0"/>
              <a:cs typeface="Courier New" pitchFamily="49" charset="0"/>
            </a:endParaRPr>
          </a:p>
          <a:p>
            <a:endParaRPr lang="zh-TW" altLang="en-US"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3095262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Note on Interrupts in Timer0_A3 </a:t>
            </a:r>
            <a:endParaRPr lang="zh-TW" altLang="en-US" dirty="0"/>
          </a:p>
        </p:txBody>
      </p:sp>
      <p:sp>
        <p:nvSpPr>
          <p:cNvPr id="3" name="內容版面配置區 2"/>
          <p:cNvSpPr>
            <a:spLocks noGrp="1"/>
          </p:cNvSpPr>
          <p:nvPr>
            <p:ph idx="1"/>
          </p:nvPr>
        </p:nvSpPr>
        <p:spPr/>
        <p:txBody>
          <a:bodyPr/>
          <a:lstStyle/>
          <a:p>
            <a:pPr>
              <a:spcBef>
                <a:spcPts val="0"/>
              </a:spcBef>
            </a:pPr>
            <a:r>
              <a:rPr lang="en-US" altLang="zh-TW" dirty="0"/>
              <a:t>The interrupt vector for TA0CCR1, TA0CCR2, and TA0R is </a:t>
            </a:r>
            <a:r>
              <a:rPr lang="en-US" altLang="zh-TW" dirty="0">
                <a:solidFill>
                  <a:srgbClr val="FF0000"/>
                </a:solidFill>
              </a:rPr>
              <a:t>TIMER0_A1_VECTOR</a:t>
            </a:r>
            <a:r>
              <a:rPr lang="en-US" altLang="zh-TW" dirty="0"/>
              <a:t>. </a:t>
            </a:r>
          </a:p>
          <a:p>
            <a:pPr lvl="1">
              <a:spcBef>
                <a:spcPts val="0"/>
              </a:spcBef>
            </a:pPr>
            <a:r>
              <a:rPr lang="en-US" altLang="zh-TW" dirty="0"/>
              <a:t>Check &lt;msp430g2553.h&gt; for definitions of interrupt vectors</a:t>
            </a:r>
          </a:p>
          <a:p>
            <a:pPr lvl="1">
              <a:spcBef>
                <a:spcPts val="0"/>
              </a:spcBef>
            </a:pPr>
            <a:r>
              <a:rPr lang="en-US" altLang="zh-TW" dirty="0"/>
              <a:t>All three interrupts will cause the CPU to run the same ISR at TIMER0_A1_VECTOR.</a:t>
            </a:r>
          </a:p>
          <a:p>
            <a:pPr lvl="1">
              <a:spcBef>
                <a:spcPts val="0"/>
              </a:spcBef>
            </a:pPr>
            <a:r>
              <a:rPr lang="en-US" altLang="zh-TW" dirty="0"/>
              <a:t>Check </a:t>
            </a:r>
            <a:r>
              <a:rPr lang="en-US" altLang="zh-TW" dirty="0">
                <a:solidFill>
                  <a:srgbClr val="FF0000"/>
                </a:solidFill>
              </a:rPr>
              <a:t>TA0IV</a:t>
            </a:r>
            <a:r>
              <a:rPr lang="en-US" altLang="zh-TW" dirty="0"/>
              <a:t> to detect which one causes the interrupt </a:t>
            </a:r>
          </a:p>
          <a:p>
            <a:pPr lvl="2">
              <a:spcBef>
                <a:spcPts val="0"/>
              </a:spcBef>
            </a:pPr>
            <a:r>
              <a:rPr lang="en-US" altLang="zh-TW" dirty="0"/>
              <a:t>Note: TA0IV will be reset automatically when read </a:t>
            </a:r>
            <a:r>
              <a:rPr lang="en-US" altLang="zh-TW" dirty="0">
                <a:sym typeface="Wingdings" panose="05000000000000000000" pitchFamily="2" charset="2"/>
              </a:rPr>
              <a:t> better</a:t>
            </a:r>
            <a:r>
              <a:rPr lang="en-US" altLang="zh-TW" dirty="0"/>
              <a:t> to read TA0IV into </a:t>
            </a:r>
            <a:br>
              <a:rPr lang="en-US" altLang="zh-TW" dirty="0"/>
            </a:br>
            <a:r>
              <a:rPr lang="en-US" altLang="zh-TW" dirty="0"/>
              <a:t>a local variable </a:t>
            </a:r>
            <a:br>
              <a:rPr lang="en-US" altLang="zh-TW" dirty="0"/>
            </a:br>
            <a:r>
              <a:rPr lang="en-US" altLang="zh-TW" dirty="0"/>
              <a:t>first before </a:t>
            </a:r>
            <a:br>
              <a:rPr lang="en-US" altLang="zh-TW" dirty="0"/>
            </a:br>
            <a:r>
              <a:rPr lang="en-US" altLang="zh-TW" dirty="0"/>
              <a:t>checking the bits</a:t>
            </a:r>
          </a:p>
          <a:p>
            <a:pPr>
              <a:spcBef>
                <a:spcPts val="0"/>
              </a:spcBef>
            </a:pPr>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28</a:t>
            </a:fld>
            <a:endParaRPr lang="zh-TW" altLang="zh-TW"/>
          </a:p>
        </p:txBody>
      </p:sp>
      <p:graphicFrame>
        <p:nvGraphicFramePr>
          <p:cNvPr id="5" name="Group 31"/>
          <p:cNvGraphicFramePr>
            <a:graphicFrameLocks noGrp="1"/>
          </p:cNvGraphicFramePr>
          <p:nvPr>
            <p:extLst>
              <p:ext uri="{D42A27DB-BD31-4B8C-83A1-F6EECF244321}">
                <p14:modId xmlns:p14="http://schemas.microsoft.com/office/powerpoint/2010/main" val="399636357"/>
              </p:ext>
            </p:extLst>
          </p:nvPr>
        </p:nvGraphicFramePr>
        <p:xfrm>
          <a:off x="3779912" y="3837289"/>
          <a:ext cx="5216128" cy="2265426"/>
        </p:xfrm>
        <a:graphic>
          <a:graphicData uri="http://schemas.openxmlformats.org/drawingml/2006/table">
            <a:tbl>
              <a:tblPr/>
              <a:tblGrid>
                <a:gridCol w="5216128">
                  <a:extLst>
                    <a:ext uri="{9D8B030D-6E8A-4147-A177-3AD203B41FA5}">
                      <a16:colId xmlns:a16="http://schemas.microsoft.com/office/drawing/2014/main" val="20000"/>
                    </a:ext>
                  </a:extLst>
                </a:gridCol>
              </a:tblGrid>
              <a:tr h="1296269">
                <a:tc>
                  <a:txBody>
                    <a:body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#pragma vector=TIMER0_A1_VECTOR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__interrupt void </a:t>
                      </a:r>
                      <a:r>
                        <a:rPr kumimoji="1" lang="en-US" altLang="zh-TW" sz="1800" b="1" i="0" u="none" strike="noStrike" cap="none" normalizeH="0" baseline="0" dirty="0" err="1">
                          <a:ln>
                            <a:noFill/>
                          </a:ln>
                          <a:solidFill>
                            <a:schemeClr val="tx1"/>
                          </a:solidFill>
                          <a:effectLst/>
                          <a:latin typeface="Courier New" pitchFamily="49" charset="0"/>
                          <a:ea typeface="標楷體" pitchFamily="65" charset="-120"/>
                        </a:rPr>
                        <a:t>Timer_A</a:t>
                      </a: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(void)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switch( TAIV )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case 2: break; // CCR1 not used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case 4: break; // CCR2 not used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case 10: P1OUT ^= 0x01; break;</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itchFamily="2" charset="2"/>
                        <a:buNone/>
                        <a:tabLst/>
                      </a:pPr>
                      <a:r>
                        <a:rPr kumimoji="1" lang="en-US" altLang="zh-TW" sz="1800" b="1" i="0" u="none" strike="noStrike" cap="none" normalizeH="0" baseline="0" dirty="0">
                          <a:ln>
                            <a:noFill/>
                          </a:ln>
                          <a:solidFill>
                            <a:schemeClr val="tx1"/>
                          </a:solidFill>
                          <a:effectLst/>
                          <a:latin typeface="Courier New" pitchFamily="49" charset="0"/>
                          <a:ea typeface="標楷體" pitchFamily="65" charset="-120"/>
                        </a:rPr>
                        <a:t>}</a:t>
                      </a:r>
                      <a:endParaRPr kumimoji="1" lang="en-US" altLang="zh-TW" sz="1800" b="1" i="0" u="none" strike="noStrike" cap="none" normalizeH="0" baseline="0" dirty="0">
                        <a:ln>
                          <a:noFill/>
                        </a:ln>
                        <a:solidFill>
                          <a:srgbClr val="FF0000"/>
                        </a:solidFill>
                        <a:effectLst/>
                        <a:latin typeface="Courier New" pitchFamily="49" charset="0"/>
                        <a:ea typeface="標楷體"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658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How Does CPU Know Timer Is Up?</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192302541"/>
              </p:ext>
            </p:extLst>
          </p:nvPr>
        </p:nvGraphicFramePr>
        <p:xfrm>
          <a:off x="406400" y="1196752"/>
          <a:ext cx="8352730" cy="4176712"/>
        </p:xfrm>
        <a:graphic>
          <a:graphicData uri="http://schemas.openxmlformats.org/drawingml/2006/table">
            <a:tbl>
              <a:tblPr/>
              <a:tblGrid>
                <a:gridCol w="8352730">
                  <a:extLst>
                    <a:ext uri="{9D8B030D-6E8A-4147-A177-3AD203B41FA5}">
                      <a16:colId xmlns:a16="http://schemas.microsoft.com/office/drawing/2014/main" val="20000"/>
                    </a:ext>
                  </a:extLst>
                </a:gridCol>
              </a:tblGrid>
              <a:tr h="4176712">
                <a:tc>
                  <a:txBody>
                    <a:bodyPr/>
                    <a:lstStyle/>
                    <a:p>
                      <a:pPr>
                        <a:spcBef>
                          <a:spcPts val="300"/>
                        </a:spcBef>
                      </a:pPr>
                      <a:r>
                        <a:rPr lang="en-US" altLang="zh-TW" sz="2000" b="1" kern="1200" baseline="0" dirty="0">
                          <a:solidFill>
                            <a:schemeClr val="tx1"/>
                          </a:solidFill>
                          <a:latin typeface="Courier New" pitchFamily="49" charset="0"/>
                          <a:ea typeface="+mn-ea"/>
                          <a:cs typeface="Courier New" pitchFamily="49" charset="0"/>
                        </a:rPr>
                        <a:t>#define LED1 BIT0</a:t>
                      </a:r>
                    </a:p>
                    <a:p>
                      <a:pPr>
                        <a:spcBef>
                          <a:spcPts val="300"/>
                        </a:spcBef>
                      </a:pPr>
                      <a:r>
                        <a:rPr lang="en-US" altLang="zh-TW" sz="2000" b="1" kern="1200" baseline="0" dirty="0">
                          <a:solidFill>
                            <a:schemeClr val="tx1"/>
                          </a:solidFill>
                          <a:latin typeface="Courier New" pitchFamily="49" charset="0"/>
                          <a:ea typeface="+mn-ea"/>
                          <a:cs typeface="Courier New" pitchFamily="49" charset="0"/>
                        </a:rPr>
                        <a:t>void main(void) {</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WDTCTL = WDTPW|WDTHOLD; </a:t>
                      </a:r>
                      <a:r>
                        <a:rPr lang="en-US" altLang="zh-TW" sz="2000" b="1" i="1" kern="1200" baseline="0" dirty="0">
                          <a:solidFill>
                            <a:schemeClr val="tx1"/>
                          </a:solidFill>
                          <a:latin typeface="Courier New" pitchFamily="49" charset="0"/>
                          <a:ea typeface="+mn-ea"/>
                          <a:cs typeface="Courier New" pitchFamily="49" charset="0"/>
                        </a:rPr>
                        <a:t>// Stop watchdog timer</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P1OUT = ~LED1;</a:t>
                      </a:r>
                      <a:r>
                        <a:rPr lang="zh-TW" altLang="en-US" sz="2000" b="1" i="1" kern="1200" baseline="0" dirty="0">
                          <a:solidFill>
                            <a:schemeClr val="tx1"/>
                          </a:solidFill>
                          <a:latin typeface="Courier New" pitchFamily="49" charset="0"/>
                          <a:ea typeface="+mn-ea"/>
                          <a:cs typeface="Courier New" pitchFamily="49" charset="0"/>
                        </a:rPr>
                        <a:t>       </a:t>
                      </a:r>
                      <a:r>
                        <a:rPr lang="en-US" altLang="zh-TW" sz="2000" b="1" kern="1200" baseline="0" dirty="0">
                          <a:solidFill>
                            <a:schemeClr val="tx1"/>
                          </a:solidFill>
                          <a:latin typeface="Courier New" pitchFamily="49" charset="0"/>
                          <a:ea typeface="+mn-ea"/>
                          <a:cs typeface="Courier New" pitchFamily="49" charset="0"/>
                        </a:rPr>
                        <a:t>P1DIR = LED1;</a:t>
                      </a:r>
                    </a:p>
                    <a:p>
                      <a:pPr>
                        <a:spcBef>
                          <a:spcPts val="300"/>
                        </a:spcBef>
                      </a:pPr>
                      <a:r>
                        <a:rPr lang="zh-TW" altLang="en-US" sz="2000" b="1" i="1" kern="1200" baseline="0" dirty="0">
                          <a:solidFill>
                            <a:schemeClr val="tx1"/>
                          </a:solidFill>
                          <a:latin typeface="Courier New" pitchFamily="49" charset="0"/>
                          <a:ea typeface="+mn-ea"/>
                          <a:cs typeface="Courier New" pitchFamily="49" charset="0"/>
                        </a:rPr>
                        <a:t>  </a:t>
                      </a:r>
                      <a:r>
                        <a:rPr lang="en-US" altLang="zh-TW" sz="2000" b="1" i="0" kern="1200" baseline="0" dirty="0">
                          <a:solidFill>
                            <a:schemeClr val="tx1"/>
                          </a:solidFill>
                          <a:latin typeface="Courier New" pitchFamily="49" charset="0"/>
                          <a:ea typeface="+mn-ea"/>
                          <a:cs typeface="Courier New" pitchFamily="49" charset="0"/>
                        </a:rPr>
                        <a:t>TA0CCR0</a:t>
                      </a:r>
                      <a:r>
                        <a:rPr lang="zh-TW" altLang="en-US" sz="2000" b="1" i="0" kern="1200" baseline="0" dirty="0">
                          <a:solidFill>
                            <a:schemeClr val="tx1"/>
                          </a:solidFill>
                          <a:latin typeface="Courier New" pitchFamily="49" charset="0"/>
                          <a:ea typeface="+mn-ea"/>
                          <a:cs typeface="Courier New" pitchFamily="49" charset="0"/>
                        </a:rPr>
                        <a:t> </a:t>
                      </a:r>
                      <a:r>
                        <a:rPr lang="en-US" altLang="zh-TW" sz="2000" b="1" i="0" kern="1200" baseline="0" dirty="0">
                          <a:solidFill>
                            <a:schemeClr val="tx1"/>
                          </a:solidFill>
                          <a:latin typeface="Courier New" pitchFamily="49" charset="0"/>
                          <a:ea typeface="+mn-ea"/>
                          <a:cs typeface="Courier New" pitchFamily="49" charset="0"/>
                        </a:rPr>
                        <a:t>=</a:t>
                      </a:r>
                      <a:r>
                        <a:rPr lang="zh-TW" altLang="en-US" sz="2000" b="1" i="0" kern="1200" baseline="0" dirty="0">
                          <a:solidFill>
                            <a:schemeClr val="tx1"/>
                          </a:solidFill>
                          <a:latin typeface="Courier New" pitchFamily="49" charset="0"/>
                          <a:ea typeface="+mn-ea"/>
                          <a:cs typeface="Courier New" pitchFamily="49" charset="0"/>
                        </a:rPr>
                        <a:t> </a:t>
                      </a:r>
                      <a:r>
                        <a:rPr lang="en-US" altLang="zh-TW" sz="2000" b="1" i="0" kern="1200" baseline="0" dirty="0">
                          <a:solidFill>
                            <a:schemeClr val="tx1"/>
                          </a:solidFill>
                          <a:latin typeface="Courier New" pitchFamily="49" charset="0"/>
                          <a:ea typeface="+mn-ea"/>
                          <a:cs typeface="Courier New" pitchFamily="49" charset="0"/>
                        </a:rPr>
                        <a:t>49999;</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TA0CTL = MC_1|ID_3|TASSEL_2|TACLR; </a:t>
                      </a:r>
                      <a:r>
                        <a:rPr lang="en-US" altLang="zh-TW" sz="2000" b="1" i="1" kern="1200" baseline="0" dirty="0">
                          <a:solidFill>
                            <a:schemeClr val="tx1"/>
                          </a:solidFill>
                          <a:latin typeface="Courier New" pitchFamily="49" charset="0"/>
                          <a:ea typeface="+mn-ea"/>
                          <a:cs typeface="Courier New" pitchFamily="49" charset="0"/>
                        </a:rPr>
                        <a:t>//Setup </a:t>
                      </a:r>
                      <a:r>
                        <a:rPr lang="en-US" altLang="zh-TW" sz="2000" b="1" i="1" kern="1200" baseline="0" dirty="0" err="1">
                          <a:solidFill>
                            <a:schemeClr val="tx1"/>
                          </a:solidFill>
                          <a:latin typeface="Courier New" pitchFamily="49" charset="0"/>
                          <a:ea typeface="+mn-ea"/>
                          <a:cs typeface="Courier New" pitchFamily="49" charset="0"/>
                        </a:rPr>
                        <a:t>Timer_A</a:t>
                      </a:r>
                      <a:endParaRPr lang="en-US" altLang="zh-TW" sz="2000" b="1" i="1" kern="1200" baseline="0" dirty="0">
                        <a:solidFill>
                          <a:schemeClr val="tx1"/>
                        </a:solidFill>
                        <a:latin typeface="Courier New" pitchFamily="49" charset="0"/>
                        <a:ea typeface="+mn-ea"/>
                        <a:cs typeface="Courier New" pitchFamily="49" charset="0"/>
                      </a:endParaRPr>
                    </a:p>
                    <a:p>
                      <a:pPr>
                        <a:spcBef>
                          <a:spcPts val="300"/>
                        </a:spcBef>
                      </a:pPr>
                      <a:r>
                        <a:rPr lang="en-US" altLang="zh-TW" sz="2000" b="1" kern="1200" baseline="0" dirty="0">
                          <a:solidFill>
                            <a:schemeClr val="tx1"/>
                          </a:solidFill>
                          <a:latin typeface="Courier New" pitchFamily="49" charset="0"/>
                          <a:ea typeface="+mn-ea"/>
                          <a:cs typeface="Courier New" pitchFamily="49" charset="0"/>
                        </a:rPr>
                        <a:t>  for (;;) { </a:t>
                      </a:r>
                      <a:r>
                        <a:rPr lang="en-US" altLang="zh-TW" sz="2000" b="1" i="1" kern="1200" baseline="0" dirty="0">
                          <a:solidFill>
                            <a:schemeClr val="tx1"/>
                          </a:solidFill>
                          <a:latin typeface="Courier New" pitchFamily="49" charset="0"/>
                          <a:ea typeface="+mn-ea"/>
                          <a:cs typeface="Courier New" pitchFamily="49" charset="0"/>
                        </a:rPr>
                        <a:t>// Loop forever</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while(!(</a:t>
                      </a:r>
                      <a:r>
                        <a:rPr kumimoji="0" lang="en-US" altLang="zh-TW" sz="2000" b="1" i="0" u="none" strike="noStrike" cap="none" normalizeH="0" baseline="0" dirty="0">
                          <a:ln>
                            <a:noFill/>
                          </a:ln>
                          <a:solidFill>
                            <a:srgbClr val="FF0000"/>
                          </a:solidFill>
                          <a:effectLst/>
                          <a:latin typeface="Courier New" pitchFamily="49" charset="0"/>
                          <a:ea typeface="新細明體" charset="-120"/>
                          <a:cs typeface="Courier New" pitchFamily="49" charset="0"/>
                        </a:rPr>
                        <a:t>TA0CTL &amp; TAIFG</a:t>
                      </a:r>
                      <a:r>
                        <a:rPr lang="en-US" altLang="zh-TW" sz="2000" b="1" kern="1200" baseline="0" dirty="0">
                          <a:solidFill>
                            <a:schemeClr val="tx1"/>
                          </a:solidFill>
                          <a:latin typeface="Courier New" pitchFamily="49" charset="0"/>
                          <a:ea typeface="+mn-ea"/>
                          <a:cs typeface="Courier New" pitchFamily="49" charset="0"/>
                        </a:rPr>
                        <a:t>)) { }</a:t>
                      </a:r>
                      <a:r>
                        <a:rPr lang="zh-TW" altLang="en-US" sz="2000" b="1" kern="1200" baseline="0" dirty="0">
                          <a:solidFill>
                            <a:schemeClr val="tx1"/>
                          </a:solidFill>
                          <a:latin typeface="Courier New" pitchFamily="49" charset="0"/>
                          <a:ea typeface="+mn-ea"/>
                          <a:cs typeface="Courier New" pitchFamily="49" charset="0"/>
                        </a:rPr>
                        <a:t> </a:t>
                      </a:r>
                      <a:r>
                        <a:rPr lang="en-US" altLang="zh-TW" sz="2000" b="1" i="1" kern="1200" baseline="0" dirty="0">
                          <a:solidFill>
                            <a:schemeClr val="tx1"/>
                          </a:solidFill>
                          <a:latin typeface="Courier New" pitchFamily="49" charset="0"/>
                          <a:ea typeface="+mn-ea"/>
                          <a:cs typeface="Courier New" pitchFamily="49" charset="0"/>
                        </a:rPr>
                        <a:t>// Wait overflow</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TA0CTL &amp;= ~TAIFG</a:t>
                      </a:r>
                      <a:r>
                        <a:rPr lang="en-US" altLang="zh-TW" sz="2000" b="1" kern="1200" baseline="0" dirty="0">
                          <a:solidFill>
                            <a:schemeClr val="tx1"/>
                          </a:solidFill>
                          <a:latin typeface="Courier New" pitchFamily="49" charset="0"/>
                          <a:ea typeface="+mn-ea"/>
                          <a:cs typeface="Courier New" pitchFamily="49" charset="0"/>
                        </a:rPr>
                        <a:t>; </a:t>
                      </a:r>
                      <a:r>
                        <a:rPr lang="zh-TW" altLang="en-US" sz="2000" b="1" kern="1200" baseline="0" dirty="0">
                          <a:solidFill>
                            <a:schemeClr val="tx1"/>
                          </a:solidFill>
                          <a:latin typeface="Courier New" pitchFamily="49" charset="0"/>
                          <a:ea typeface="+mn-ea"/>
                          <a:cs typeface="Courier New" pitchFamily="49" charset="0"/>
                        </a:rPr>
                        <a:t>    </a:t>
                      </a:r>
                      <a:r>
                        <a:rPr lang="en-US" altLang="zh-TW" sz="2000" b="1" i="1" kern="1200" baseline="0" dirty="0">
                          <a:solidFill>
                            <a:schemeClr val="tx1"/>
                          </a:solidFill>
                          <a:latin typeface="Courier New" pitchFamily="49" charset="0"/>
                          <a:ea typeface="+mn-ea"/>
                          <a:cs typeface="Courier New" pitchFamily="49" charset="0"/>
                        </a:rPr>
                        <a:t>// Clear overflow flag</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P1OUT ˆ= LED1;        </a:t>
                      </a:r>
                      <a:r>
                        <a:rPr lang="en-US" altLang="zh-TW" sz="2000" b="1" i="1" kern="1200" baseline="0" dirty="0">
                          <a:solidFill>
                            <a:schemeClr val="tx1"/>
                          </a:solidFill>
                          <a:latin typeface="Courier New" pitchFamily="49" charset="0"/>
                          <a:ea typeface="+mn-ea"/>
                          <a:cs typeface="Courier New" pitchFamily="49" charset="0"/>
                        </a:rPr>
                        <a:t>// Toggle LEDs</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a:t>
                      </a:r>
                    </a:p>
                    <a:p>
                      <a:pPr>
                        <a:spcBef>
                          <a:spcPts val="300"/>
                        </a:spcBef>
                      </a:pPr>
                      <a:r>
                        <a:rPr lang="en-US" altLang="zh-TW" sz="2000" b="1" kern="1200" baseline="0" dirty="0">
                          <a:solidFill>
                            <a:schemeClr val="tx1"/>
                          </a:solidFill>
                          <a:latin typeface="Courier New" pitchFamily="49" charset="0"/>
                          <a:ea typeface="+mn-ea"/>
                          <a:cs typeface="Courier New" pitchFamily="49" charset="0"/>
                        </a:rPr>
                        <a:t>}</a:t>
                      </a:r>
                      <a:endParaRPr kumimoji="0" lang="en-US" altLang="zh-TW" sz="2400" b="1" i="0" u="none" strike="noStrike" cap="none" normalizeH="0" baseline="0" dirty="0">
                        <a:ln>
                          <a:noFill/>
                        </a:ln>
                        <a:solidFill>
                          <a:srgbClr val="000000"/>
                        </a:solidFill>
                        <a:effectLst/>
                        <a:latin typeface="Courier New" pitchFamily="49" charset="0"/>
                        <a:ea typeface="標楷體" charset="0"/>
                        <a:cs typeface="Courier New" pitchFamily="49"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bl>
          </a:graphicData>
        </a:graphic>
      </p:graphicFrame>
      <p:grpSp>
        <p:nvGrpSpPr>
          <p:cNvPr id="16" name="群組 15"/>
          <p:cNvGrpSpPr/>
          <p:nvPr/>
        </p:nvGrpSpPr>
        <p:grpSpPr>
          <a:xfrm>
            <a:off x="395536" y="3429000"/>
            <a:ext cx="433264" cy="720080"/>
            <a:chOff x="179512" y="3429000"/>
            <a:chExt cx="505272" cy="1440160"/>
          </a:xfrm>
        </p:grpSpPr>
        <p:sp>
          <p:nvSpPr>
            <p:cNvPr id="7" name="橢圓 8"/>
            <p:cNvSpPr>
              <a:spLocks noChangeArrowheads="1"/>
            </p:cNvSpPr>
            <p:nvPr/>
          </p:nvSpPr>
          <p:spPr bwMode="auto">
            <a:xfrm>
              <a:off x="179512" y="3429000"/>
              <a:ext cx="505272" cy="144016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spcBef>
                  <a:spcPct val="0"/>
                </a:spcBef>
                <a:buClrTx/>
                <a:buFontTx/>
                <a:buNone/>
              </a:pPr>
              <a:endParaRPr kumimoji="0" lang="zh-TW" altLang="en-US" sz="2400">
                <a:latin typeface="Tahoma" panose="020B0604030504040204" pitchFamily="34" charset="0"/>
              </a:endParaRPr>
            </a:p>
          </p:txBody>
        </p:sp>
        <p:cxnSp>
          <p:nvCxnSpPr>
            <p:cNvPr id="8" name="直線單箭頭接點 10"/>
            <p:cNvCxnSpPr>
              <a:cxnSpLocks noChangeShapeType="1"/>
            </p:cNvCxnSpPr>
            <p:nvPr/>
          </p:nvCxnSpPr>
          <p:spPr bwMode="auto">
            <a:xfrm>
              <a:off x="684784" y="3789040"/>
              <a:ext cx="0" cy="504056"/>
            </a:xfrm>
            <a:prstGeom prst="straightConnector1">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9" name="直線單箭頭接點 11"/>
            <p:cNvCxnSpPr>
              <a:cxnSpLocks noChangeShapeType="1"/>
            </p:cNvCxnSpPr>
            <p:nvPr/>
          </p:nvCxnSpPr>
          <p:spPr bwMode="auto">
            <a:xfrm>
              <a:off x="179512" y="4005064"/>
              <a:ext cx="0" cy="424316"/>
            </a:xfrm>
            <a:prstGeom prst="straightConnector1">
              <a:avLst/>
            </a:prstGeom>
            <a:noFill/>
            <a:ln w="38100">
              <a:solidFill>
                <a:srgbClr val="FF0000"/>
              </a:solidFill>
              <a:round/>
              <a:headEnd type="triangle" w="lg" len="lg"/>
              <a:tailEnd type="none" w="lg" len="lg"/>
            </a:ln>
            <a:extLst>
              <a:ext uri="{909E8E84-426E-40DD-AFC4-6F175D3DCCD1}">
                <a14:hiddenFill xmlns:a14="http://schemas.microsoft.com/office/drawing/2010/main">
                  <a:noFill/>
                </a14:hiddenFill>
              </a:ext>
            </a:extLst>
          </p:spPr>
        </p:cxnSp>
      </p:grpSp>
      <p:sp>
        <p:nvSpPr>
          <p:cNvPr id="17" name="爆炸 1 16"/>
          <p:cNvSpPr/>
          <p:nvPr/>
        </p:nvSpPr>
        <p:spPr bwMode="auto">
          <a:xfrm>
            <a:off x="5940152" y="4437112"/>
            <a:ext cx="2232248" cy="1648222"/>
          </a:xfrm>
          <a:prstGeom prst="irregularSeal1">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800" b="1" i="0" u="none" strike="noStrike" cap="none" normalizeH="0" baseline="0" dirty="0">
                <a:ln>
                  <a:noFill/>
                </a:ln>
                <a:solidFill>
                  <a:srgbClr val="FF0000"/>
                </a:solidFill>
                <a:effectLst/>
                <a:latin typeface="+mn-lt"/>
                <a:ea typeface="標楷體" charset="0"/>
                <a:cs typeface="標楷體" charset="0"/>
              </a:rPr>
              <a:t>Polling</a:t>
            </a:r>
            <a:endParaRPr kumimoji="0" lang="zh-TW" altLang="en-US" sz="2800" b="1" i="0" u="none" strike="noStrike" cap="none" normalizeH="0" baseline="0" dirty="0">
              <a:ln>
                <a:noFill/>
              </a:ln>
              <a:solidFill>
                <a:srgbClr val="FF0000"/>
              </a:solidFill>
              <a:effectLst/>
              <a:latin typeface="+mn-lt"/>
              <a:ea typeface="標楷體" charset="0"/>
              <a:cs typeface="標楷體" charset="0"/>
            </a:endParaRPr>
          </a:p>
        </p:txBody>
      </p:sp>
      <p:sp>
        <p:nvSpPr>
          <p:cNvPr id="2" name="圓角矩形 1"/>
          <p:cNvSpPr/>
          <p:nvPr/>
        </p:nvSpPr>
        <p:spPr bwMode="auto">
          <a:xfrm>
            <a:off x="1259632" y="4941168"/>
            <a:ext cx="3024336" cy="1008112"/>
          </a:xfrm>
          <a:prstGeom prst="roundRect">
            <a:avLst>
              <a:gd name="adj" fmla="val 35341"/>
            </a:avLst>
          </a:prstGeom>
          <a:solidFill>
            <a:srgbClr val="00FF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a:latin typeface="+mn-lt"/>
              </a:rPr>
              <a:t>Similar in detecting button down event</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2</a:t>
            </a:fld>
            <a:endParaRPr lang="zh-TW" altLang="zh-TW"/>
          </a:p>
        </p:txBody>
      </p:sp>
      <p:sp>
        <p:nvSpPr>
          <p:cNvPr id="10" name="圖說文字: 直線 9">
            <a:extLst>
              <a:ext uri="{FF2B5EF4-FFF2-40B4-BE49-F238E27FC236}">
                <a16:creationId xmlns:a16="http://schemas.microsoft.com/office/drawing/2014/main" id="{971C9F6D-5196-4D1A-86FA-88BF190B2770}"/>
              </a:ext>
            </a:extLst>
          </p:cNvPr>
          <p:cNvSpPr/>
          <p:nvPr/>
        </p:nvSpPr>
        <p:spPr bwMode="auto">
          <a:xfrm>
            <a:off x="5292080" y="3276774"/>
            <a:ext cx="1152128" cy="368250"/>
          </a:xfrm>
          <a:prstGeom prst="borderCallout1">
            <a:avLst>
              <a:gd name="adj1" fmla="val 49789"/>
              <a:gd name="adj2" fmla="val -396"/>
              <a:gd name="adj3" fmla="val 109397"/>
              <a:gd name="adj4" fmla="val -65120"/>
            </a:avLst>
          </a:prstGeom>
          <a:solidFill>
            <a:srgbClr val="99FF99"/>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0x0001</a:t>
            </a:r>
            <a:endParaRPr lang="zh-TW" altLang="en-US" i="1" dirty="0">
              <a:latin typeface="+mn-lt"/>
            </a:endParaRPr>
          </a:p>
        </p:txBody>
      </p:sp>
    </p:spTree>
    <p:custDataLst>
      <p:tags r:id="rId1"/>
    </p:custDataLst>
    <p:extLst>
      <p:ext uri="{BB962C8B-B14F-4D97-AF65-F5344CB8AC3E}">
        <p14:creationId xmlns:p14="http://schemas.microsoft.com/office/powerpoint/2010/main" val="14442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2000"/>
                                        <p:tgtEl>
                                          <p:spTgt spid="16"/>
                                        </p:tgtEl>
                                      </p:cBhvr>
                                    </p:animEffect>
                                  </p:childTnLst>
                                </p:cTn>
                              </p:par>
                            </p:childTnLst>
                          </p:cTn>
                        </p:par>
                        <p:par>
                          <p:cTn id="17" fill="hold">
                            <p:stCondLst>
                              <p:cond delay="2000"/>
                            </p:stCondLst>
                            <p:childTnLst>
                              <p:par>
                                <p:cTn id="18" presetID="8" presetClass="emph" presetSubtype="0" fill="hold" nodeType="afterEffect">
                                  <p:stCondLst>
                                    <p:cond delay="0"/>
                                  </p:stCondLst>
                                  <p:childTnLst>
                                    <p:animRot by="21600000">
                                      <p:cBhvr>
                                        <p:cTn id="19" dur="2000" fill="hold"/>
                                        <p:tgtEl>
                                          <p:spTgt spid="1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Introduction to interrupt</a:t>
            </a:r>
          </a:p>
          <a:p>
            <a:r>
              <a:rPr lang="en-US" altLang="zh-TW" dirty="0"/>
              <a:t>Interrupts of MSP430</a:t>
            </a:r>
          </a:p>
          <a:p>
            <a:r>
              <a:rPr lang="en-US" altLang="zh-TW" dirty="0"/>
              <a:t>Handling interrupts of Timer0_A3 in MSP430</a:t>
            </a:r>
          </a:p>
          <a:p>
            <a:r>
              <a:rPr lang="en-US" altLang="zh-TW" dirty="0">
                <a:solidFill>
                  <a:srgbClr val="FF0000"/>
                </a:solidFill>
              </a:rPr>
              <a:t>Handling interrupts of port P1 in MSP430</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393237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Interrupts on Port 1</a:t>
            </a:r>
            <a:endParaRPr lang="zh-TW" altLang="en-US" dirty="0"/>
          </a:p>
        </p:txBody>
      </p:sp>
      <p:sp>
        <p:nvSpPr>
          <p:cNvPr id="3" name="內容版面配置區 2"/>
          <p:cNvSpPr>
            <a:spLocks noGrp="1"/>
          </p:cNvSpPr>
          <p:nvPr>
            <p:ph idx="1"/>
          </p:nvPr>
        </p:nvSpPr>
        <p:spPr/>
        <p:txBody>
          <a:bodyPr/>
          <a:lstStyle/>
          <a:p>
            <a:r>
              <a:rPr lang="en-US" altLang="zh-TW" dirty="0"/>
              <a:t>Ports P1 and P2 can request an interrupt when the value on an input pin changes</a:t>
            </a:r>
          </a:p>
          <a:p>
            <a:r>
              <a:rPr lang="en-US" altLang="zh-TW" dirty="0"/>
              <a:t>Registers of P1 for interrupt:</a:t>
            </a:r>
          </a:p>
          <a:p>
            <a:pPr lvl="1"/>
            <a:r>
              <a:rPr lang="en-US" altLang="zh-TW" b="1" dirty="0"/>
              <a:t>Port P1 interrupt enable, P1IE: </a:t>
            </a:r>
            <a:r>
              <a:rPr lang="en-US" altLang="zh-TW" dirty="0"/>
              <a:t>enables interrupts when the value on an input pin changes, by setting appropriate bits of P1IE to 1; off (0) by default</a:t>
            </a:r>
          </a:p>
          <a:p>
            <a:pPr lvl="1"/>
            <a:r>
              <a:rPr lang="en-US" altLang="zh-TW" b="1" dirty="0"/>
              <a:t>Port P1 interrupt edge select, P1IES: </a:t>
            </a:r>
            <a:r>
              <a:rPr lang="en-US" altLang="zh-TW" dirty="0"/>
              <a:t>can generate interrupts either on a positive edge (0), when the input goes from low to high, or on a negative edge (1) </a:t>
            </a:r>
          </a:p>
          <a:p>
            <a:pPr lvl="1"/>
            <a:r>
              <a:rPr lang="en-US" altLang="zh-TW" b="1" dirty="0"/>
              <a:t>Port P1 interrupt flag, P1IFG:</a:t>
            </a:r>
            <a:r>
              <a:rPr lang="en-US" altLang="zh-TW" dirty="0"/>
              <a:t> a bit is set when the selected transition has been detected on the input, and an interrupt is requested if it has been enabled. </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30</a:t>
            </a:fld>
            <a:endParaRPr lang="zh-TW" altLang="zh-TW"/>
          </a:p>
        </p:txBody>
      </p:sp>
    </p:spTree>
    <p:extLst>
      <p:ext uri="{BB962C8B-B14F-4D97-AF65-F5344CB8AC3E}">
        <p14:creationId xmlns:p14="http://schemas.microsoft.com/office/powerpoint/2010/main" val="4157231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Interrupts on Port 1</a:t>
            </a:r>
            <a:endParaRPr lang="zh-TW" altLang="en-US" dirty="0"/>
          </a:p>
        </p:txBody>
      </p:sp>
      <p:sp>
        <p:nvSpPr>
          <p:cNvPr id="3" name="內容版面配置區 2"/>
          <p:cNvSpPr>
            <a:spLocks noGrp="1"/>
          </p:cNvSpPr>
          <p:nvPr>
            <p:ph idx="1"/>
          </p:nvPr>
        </p:nvSpPr>
        <p:spPr/>
        <p:txBody>
          <a:bodyPr/>
          <a:lstStyle/>
          <a:p>
            <a:r>
              <a:rPr lang="en-US" altLang="zh-TW" dirty="0"/>
              <a:t>A single interrupt vector for the whole port</a:t>
            </a:r>
          </a:p>
          <a:p>
            <a:pPr lvl="1"/>
            <a:r>
              <a:rPr lang="en-US" altLang="zh-TW" dirty="0"/>
              <a:t>An interrupt will be generated whenever one or more interrupt-enabled pins on the port detect the signal transitions</a:t>
            </a:r>
          </a:p>
          <a:p>
            <a:pPr lvl="1"/>
            <a:r>
              <a:rPr lang="en-US" altLang="zh-TW" dirty="0"/>
              <a:t>The ISR must check P1IFG to determine the bit that caused the interrupt</a:t>
            </a:r>
          </a:p>
          <a:p>
            <a:pPr lvl="1"/>
            <a:r>
              <a:rPr lang="en-US" altLang="zh-TW" dirty="0"/>
              <a:t>This bit must be cleared explicitly</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31</a:t>
            </a:fld>
            <a:endParaRPr lang="zh-TW" altLang="zh-TW"/>
          </a:p>
        </p:txBody>
      </p:sp>
    </p:spTree>
    <p:extLst>
      <p:ext uri="{BB962C8B-B14F-4D97-AF65-F5344CB8AC3E}">
        <p14:creationId xmlns:p14="http://schemas.microsoft.com/office/powerpoint/2010/main" val="60212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Sample Code for P1</a:t>
            </a:r>
            <a:endParaRPr lang="zh-TW" altLang="en-US" dirty="0"/>
          </a:p>
        </p:txBody>
      </p:sp>
      <p:sp>
        <p:nvSpPr>
          <p:cNvPr id="3" name="內容版面配置區 2"/>
          <p:cNvSpPr>
            <a:spLocks noGrp="1"/>
          </p:cNvSpPr>
          <p:nvPr>
            <p:ph idx="1"/>
          </p:nvPr>
        </p:nvSpPr>
        <p:spPr/>
        <p:txBody>
          <a:bodyPr/>
          <a:lstStyle/>
          <a:p>
            <a:r>
              <a:rPr lang="en-US" altLang="zh-TW" sz="2400" dirty="0">
                <a:latin typeface="Calibri" pitchFamily="34" charset="0"/>
              </a:rPr>
              <a:t>A hi/low transition on P1.4 triggers P1_ISR to toggles P1.0</a:t>
            </a:r>
          </a:p>
          <a:p>
            <a:endParaRPr lang="zh-TW" altLang="en-US" sz="2400" dirty="0"/>
          </a:p>
        </p:txBody>
      </p:sp>
      <p:graphicFrame>
        <p:nvGraphicFramePr>
          <p:cNvPr id="5" name="Group 31"/>
          <p:cNvGraphicFramePr>
            <a:graphicFrameLocks noGrp="1"/>
          </p:cNvGraphicFramePr>
          <p:nvPr>
            <p:extLst>
              <p:ext uri="{D42A27DB-BD31-4B8C-83A1-F6EECF244321}">
                <p14:modId xmlns:p14="http://schemas.microsoft.com/office/powerpoint/2010/main" val="3057947430"/>
              </p:ext>
            </p:extLst>
          </p:nvPr>
        </p:nvGraphicFramePr>
        <p:xfrm>
          <a:off x="539750" y="1556792"/>
          <a:ext cx="8064500" cy="4480560"/>
        </p:xfrm>
        <a:graphic>
          <a:graphicData uri="http://schemas.openxmlformats.org/drawingml/2006/table">
            <a:tbl>
              <a:tblPr/>
              <a:tblGrid>
                <a:gridCol w="8064500">
                  <a:extLst>
                    <a:ext uri="{9D8B030D-6E8A-4147-A177-3AD203B41FA5}">
                      <a16:colId xmlns:a16="http://schemas.microsoft.com/office/drawing/2014/main" val="20000"/>
                    </a:ext>
                  </a:extLst>
                </a:gridCol>
              </a:tblGrid>
              <a:tr h="4392613">
                <a:tc>
                  <a:txBody>
                    <a:bodyPr/>
                    <a:lstStyle/>
                    <a:p>
                      <a:r>
                        <a:rPr lang="en-US" altLang="zh-TW" sz="1800" b="1" kern="1200" baseline="0" dirty="0">
                          <a:solidFill>
                            <a:schemeClr val="tx1"/>
                          </a:solidFill>
                          <a:latin typeface="Courier New" pitchFamily="49" charset="0"/>
                          <a:ea typeface="+mn-ea"/>
                          <a:cs typeface="Courier New" pitchFamily="49" charset="0"/>
                        </a:rPr>
                        <a:t>void main(void) {</a:t>
                      </a:r>
                    </a:p>
                    <a:p>
                      <a:r>
                        <a:rPr lang="en-US" altLang="zh-TW" sz="1800" b="1" kern="1200" baseline="0" dirty="0">
                          <a:solidFill>
                            <a:schemeClr val="tx1"/>
                          </a:solidFill>
                          <a:latin typeface="Courier New" pitchFamily="49" charset="0"/>
                          <a:ea typeface="+mn-ea"/>
                          <a:cs typeface="Courier New" pitchFamily="49" charset="0"/>
                        </a:rPr>
                        <a:t>  WDTCTL = WDTPW + WDTHOLD;  // Stop watchdog timer</a:t>
                      </a:r>
                    </a:p>
                    <a:p>
                      <a:r>
                        <a:rPr lang="en-US" altLang="zh-TW" sz="1800" b="1" kern="1200" baseline="0" dirty="0">
                          <a:solidFill>
                            <a:schemeClr val="tx1"/>
                          </a:solidFill>
                          <a:latin typeface="Courier New" pitchFamily="49" charset="0"/>
                          <a:ea typeface="+mn-ea"/>
                          <a:cs typeface="Courier New" pitchFamily="49" charset="0"/>
                        </a:rPr>
                        <a:t>  P1DIR = 0x01;              // P1.0 output, else input</a:t>
                      </a:r>
                    </a:p>
                    <a:p>
                      <a:r>
                        <a:rPr lang="en-US" altLang="zh-TW" sz="1800" b="1" kern="1200" baseline="0" dirty="0">
                          <a:solidFill>
                            <a:schemeClr val="tx1"/>
                          </a:solidFill>
                          <a:latin typeface="Courier New" pitchFamily="49" charset="0"/>
                          <a:ea typeface="+mn-ea"/>
                          <a:cs typeface="Courier New" pitchFamily="49" charset="0"/>
                        </a:rPr>
                        <a:t>  P1OUT = 0x10;              // P1.4 set, else reset</a:t>
                      </a:r>
                    </a:p>
                    <a:p>
                      <a:r>
                        <a:rPr lang="en-US" altLang="zh-TW" sz="1800" b="1" kern="1200" baseline="0" dirty="0">
                          <a:solidFill>
                            <a:schemeClr val="tx1"/>
                          </a:solidFill>
                          <a:latin typeface="Courier New" pitchFamily="49" charset="0"/>
                          <a:ea typeface="+mn-ea"/>
                          <a:cs typeface="Courier New" pitchFamily="49" charset="0"/>
                        </a:rPr>
                        <a:t>  P1REN |= 0x10;             // P1.4 </a:t>
                      </a:r>
                      <a:r>
                        <a:rPr lang="en-US" altLang="zh-TW" sz="1800" b="1" kern="1200" baseline="0" dirty="0" err="1">
                          <a:solidFill>
                            <a:schemeClr val="tx1"/>
                          </a:solidFill>
                          <a:latin typeface="Courier New" pitchFamily="49" charset="0"/>
                          <a:ea typeface="+mn-ea"/>
                          <a:cs typeface="Courier New" pitchFamily="49" charset="0"/>
                        </a:rPr>
                        <a:t>pullup</a:t>
                      </a:r>
                      <a:endParaRPr lang="en-US" altLang="zh-TW" sz="1800" b="1" kern="1200" baseline="0" dirty="0">
                        <a:solidFill>
                          <a:schemeClr val="tx1"/>
                        </a:solidFill>
                        <a:latin typeface="Courier New" pitchFamily="49" charset="0"/>
                        <a:ea typeface="+mn-ea"/>
                        <a:cs typeface="Courier New" pitchFamily="49" charset="0"/>
                      </a:endParaRPr>
                    </a:p>
                    <a:p>
                      <a:r>
                        <a:rPr lang="en-US" altLang="zh-TW" sz="1800" b="1" kern="1200" baseline="0" dirty="0">
                          <a:solidFill>
                            <a:schemeClr val="tx1"/>
                          </a:solidFill>
                          <a:latin typeface="Courier New" pitchFamily="49" charset="0"/>
                          <a:ea typeface="+mn-ea"/>
                          <a:cs typeface="Courier New" pitchFamily="49" charset="0"/>
                        </a:rPr>
                        <a:t>  P1IE |= 0x10;              // P1.4 interrupt enabled</a:t>
                      </a:r>
                    </a:p>
                    <a:p>
                      <a:r>
                        <a:rPr lang="en-US" altLang="zh-TW" sz="1800" b="1" kern="1200" baseline="0" dirty="0">
                          <a:solidFill>
                            <a:schemeClr val="tx1"/>
                          </a:solidFill>
                          <a:latin typeface="Courier New" pitchFamily="49" charset="0"/>
                          <a:ea typeface="+mn-ea"/>
                          <a:cs typeface="Courier New" pitchFamily="49" charset="0"/>
                        </a:rPr>
                        <a:t>  P1IES |= 0x10;             // P1.4 Hi/lo edge</a:t>
                      </a:r>
                    </a:p>
                    <a:p>
                      <a:r>
                        <a:rPr lang="en-US" altLang="zh-TW" sz="1800" b="1" kern="1200" baseline="0" dirty="0">
                          <a:solidFill>
                            <a:schemeClr val="tx1"/>
                          </a:solidFill>
                          <a:latin typeface="Courier New" pitchFamily="49" charset="0"/>
                          <a:ea typeface="+mn-ea"/>
                          <a:cs typeface="Courier New" pitchFamily="49" charset="0"/>
                        </a:rPr>
                        <a:t>  P1IFG &amp;= ~0x10;            // P1.4 IFG cleared</a:t>
                      </a:r>
                    </a:p>
                    <a:p>
                      <a:r>
                        <a:rPr lang="en-US" altLang="zh-TW" sz="1800" b="1" kern="1200" baseline="0" dirty="0">
                          <a:solidFill>
                            <a:schemeClr val="tx1"/>
                          </a:solidFill>
                          <a:latin typeface="Courier New" pitchFamily="49" charset="0"/>
                          <a:ea typeface="+mn-ea"/>
                          <a:cs typeface="Courier New" pitchFamily="49" charset="0"/>
                        </a:rPr>
                        <a:t>  _BIS_SR(GIE);              // Enter interrupt</a:t>
                      </a:r>
                    </a:p>
                    <a:p>
                      <a:r>
                        <a:rPr lang="en-US" altLang="zh-TW" sz="1800" b="1" kern="1200" baseline="0" dirty="0">
                          <a:solidFill>
                            <a:schemeClr val="tx1"/>
                          </a:solidFill>
                          <a:latin typeface="Courier New" pitchFamily="49" charset="0"/>
                          <a:ea typeface="+mn-ea"/>
                          <a:cs typeface="Courier New" pitchFamily="49" charset="0"/>
                        </a:rPr>
                        <a:t>  while(1);                  // Loop forever</a:t>
                      </a:r>
                    </a:p>
                    <a:p>
                      <a:r>
                        <a:rPr lang="en-US" altLang="zh-TW" sz="1800" b="1" kern="1200" baseline="0" dirty="0">
                          <a:solidFill>
                            <a:schemeClr val="tx1"/>
                          </a:solidFill>
                          <a:latin typeface="Courier New" pitchFamily="49" charset="0"/>
                          <a:ea typeface="+mn-ea"/>
                          <a:cs typeface="Courier New" pitchFamily="49" charset="0"/>
                        </a:rPr>
                        <a:t>}</a:t>
                      </a:r>
                    </a:p>
                    <a:p>
                      <a:r>
                        <a:rPr lang="en-US" altLang="zh-TW" sz="1800" b="1" kern="1200" baseline="0" dirty="0">
                          <a:solidFill>
                            <a:schemeClr val="tx1"/>
                          </a:solidFill>
                          <a:latin typeface="Courier New" pitchFamily="49" charset="0"/>
                          <a:ea typeface="+mn-ea"/>
                          <a:cs typeface="Courier New" pitchFamily="49" charset="0"/>
                        </a:rPr>
                        <a:t>#pragma vector=</a:t>
                      </a:r>
                      <a:r>
                        <a:rPr lang="en-US" altLang="zh-TW" sz="1800" b="1" kern="1200" baseline="0" dirty="0">
                          <a:solidFill>
                            <a:srgbClr val="FF0000"/>
                          </a:solidFill>
                          <a:latin typeface="Courier New" pitchFamily="49" charset="0"/>
                          <a:ea typeface="+mn-ea"/>
                          <a:cs typeface="Courier New" pitchFamily="49" charset="0"/>
                        </a:rPr>
                        <a:t>PORT1_VECTOR</a:t>
                      </a:r>
                    </a:p>
                    <a:p>
                      <a:r>
                        <a:rPr lang="en-US" altLang="zh-TW" sz="1800" b="1" kern="1200" baseline="0" dirty="0">
                          <a:solidFill>
                            <a:schemeClr val="tx1"/>
                          </a:solidFill>
                          <a:latin typeface="Courier New" pitchFamily="49" charset="0"/>
                          <a:ea typeface="+mn-ea"/>
                          <a:cs typeface="Courier New" pitchFamily="49" charset="0"/>
                        </a:rPr>
                        <a:t>__interrupt void Port_1(void) {</a:t>
                      </a:r>
                    </a:p>
                    <a:p>
                      <a:r>
                        <a:rPr lang="en-US" altLang="zh-TW" sz="1800" b="1" kern="1200" baseline="0" dirty="0">
                          <a:solidFill>
                            <a:schemeClr val="tx1"/>
                          </a:solidFill>
                          <a:latin typeface="Courier New" pitchFamily="49" charset="0"/>
                          <a:ea typeface="+mn-ea"/>
                          <a:cs typeface="Courier New" pitchFamily="49" charset="0"/>
                        </a:rPr>
                        <a:t>  P1OUT ^= 0x01;              // P1.0 = toggle</a:t>
                      </a:r>
                    </a:p>
                    <a:p>
                      <a:r>
                        <a:rPr lang="en-US" altLang="zh-TW" sz="1800" b="1" kern="1200" baseline="0" dirty="0">
                          <a:solidFill>
                            <a:schemeClr val="tx1"/>
                          </a:solidFill>
                          <a:latin typeface="Courier New" pitchFamily="49" charset="0"/>
                          <a:ea typeface="+mn-ea"/>
                          <a:cs typeface="Courier New" pitchFamily="49" charset="0"/>
                        </a:rPr>
                        <a:t>  P1IFG &amp;= ~0x10;             // P1.4 IFG cleared</a:t>
                      </a:r>
                    </a:p>
                    <a:p>
                      <a:r>
                        <a:rPr lang="en-US" altLang="zh-TW" sz="1800" b="1" kern="1200" baseline="0" dirty="0">
                          <a:solidFill>
                            <a:schemeClr val="tx1"/>
                          </a:solidFill>
                          <a:latin typeface="Courier New" pitchFamily="49" charset="0"/>
                          <a:ea typeface="+mn-ea"/>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6" name="投影片編號版面配置區 5"/>
          <p:cNvSpPr>
            <a:spLocks noGrp="1"/>
          </p:cNvSpPr>
          <p:nvPr>
            <p:ph type="sldNum" sz="quarter" idx="11"/>
          </p:nvPr>
        </p:nvSpPr>
        <p:spPr/>
        <p:txBody>
          <a:bodyPr/>
          <a:lstStyle/>
          <a:p>
            <a:fld id="{0EF8A0A4-1A2F-4B89-B3C7-02C31CE3A532}" type="slidenum">
              <a:rPr lang="zh-TW" altLang="en-US" smtClean="0"/>
              <a:pPr/>
              <a:t>32</a:t>
            </a:fld>
            <a:endParaRPr lang="zh-TW" altLang="zh-TW"/>
          </a:p>
        </p:txBody>
      </p:sp>
      <p:sp>
        <p:nvSpPr>
          <p:cNvPr id="7" name="圓角矩形 6"/>
          <p:cNvSpPr/>
          <p:nvPr/>
        </p:nvSpPr>
        <p:spPr bwMode="auto">
          <a:xfrm>
            <a:off x="536611" y="1844824"/>
            <a:ext cx="4971493" cy="216024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圓角矩形 7"/>
          <p:cNvSpPr/>
          <p:nvPr/>
        </p:nvSpPr>
        <p:spPr bwMode="auto">
          <a:xfrm>
            <a:off x="536611" y="4005064"/>
            <a:ext cx="4971493" cy="360040"/>
          </a:xfrm>
          <a:prstGeom prst="roundRect">
            <a:avLst>
              <a:gd name="adj" fmla="val 35186"/>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圓角矩形 8"/>
          <p:cNvSpPr/>
          <p:nvPr/>
        </p:nvSpPr>
        <p:spPr bwMode="auto">
          <a:xfrm>
            <a:off x="536611" y="4869160"/>
            <a:ext cx="4971493" cy="864096"/>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59627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TW"/>
              <a:t>Summary</a:t>
            </a:r>
          </a:p>
        </p:txBody>
      </p:sp>
      <p:sp>
        <p:nvSpPr>
          <p:cNvPr id="41988" name="Rectangle 3"/>
          <p:cNvSpPr>
            <a:spLocks noGrp="1" noChangeArrowheads="1"/>
          </p:cNvSpPr>
          <p:nvPr>
            <p:ph type="body" idx="1"/>
          </p:nvPr>
        </p:nvSpPr>
        <p:spPr/>
        <p:txBody>
          <a:bodyPr/>
          <a:lstStyle/>
          <a:p>
            <a:r>
              <a:rPr lang="en-US" altLang="zh-TW" dirty="0"/>
              <a:t>Interrupts: a subroutine generated by the hardware at an unpredictable time</a:t>
            </a:r>
          </a:p>
          <a:p>
            <a:r>
              <a:rPr lang="en-US" altLang="zh-TW" dirty="0"/>
              <a:t>Issues to consider:</a:t>
            </a:r>
          </a:p>
          <a:p>
            <a:pPr lvl="1"/>
            <a:r>
              <a:rPr lang="en-US" altLang="zh-TW" dirty="0"/>
              <a:t>How to set up and know there is an interrupt?</a:t>
            </a:r>
          </a:p>
          <a:p>
            <a:pPr lvl="1"/>
            <a:r>
              <a:rPr lang="en-US" altLang="zh-TW" dirty="0"/>
              <a:t>How to know where is the interrupt service routine?</a:t>
            </a:r>
          </a:p>
          <a:p>
            <a:pPr lvl="1"/>
            <a:r>
              <a:rPr lang="en-US" altLang="zh-TW" dirty="0"/>
              <a:t>Must not interfere the original program</a:t>
            </a:r>
          </a:p>
          <a:p>
            <a:pPr lvl="1"/>
            <a:r>
              <a:rPr lang="en-US" altLang="zh-TW" dirty="0"/>
              <a:t>The shared-data problem</a:t>
            </a:r>
          </a:p>
          <a:p>
            <a:r>
              <a:rPr lang="en-US" altLang="zh-TW" dirty="0"/>
              <a:t>MSP430 interrupt</a:t>
            </a:r>
          </a:p>
          <a:p>
            <a:r>
              <a:rPr lang="en-US" altLang="zh-TW" dirty="0"/>
              <a:t>Handling interrupts of Timer0_A3 and Port 1 in MSP430</a:t>
            </a: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spTree>
    <p:extLst>
      <p:ext uri="{BB962C8B-B14F-4D97-AF65-F5344CB8AC3E}">
        <p14:creationId xmlns:p14="http://schemas.microsoft.com/office/powerpoint/2010/main" val="229743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標題 4"/>
          <p:cNvSpPr>
            <a:spLocks noGrp="1"/>
          </p:cNvSpPr>
          <p:nvPr>
            <p:ph type="title"/>
          </p:nvPr>
        </p:nvSpPr>
        <p:spPr/>
        <p:txBody>
          <a:bodyPr/>
          <a:lstStyle/>
          <a:p>
            <a:r>
              <a:rPr lang="en-US" altLang="zh-TW"/>
              <a:t>Problem with Polling</a:t>
            </a:r>
            <a:endParaRPr lang="zh-TW" altLang="en-US" dirty="0"/>
          </a:p>
        </p:txBody>
      </p:sp>
      <p:sp>
        <p:nvSpPr>
          <p:cNvPr id="8" name="內容版面配置區 7"/>
          <p:cNvSpPr>
            <a:spLocks noGrp="1"/>
          </p:cNvSpPr>
          <p:nvPr>
            <p:ph type="body" idx="1"/>
          </p:nvPr>
        </p:nvSpPr>
        <p:spPr/>
        <p:txBody>
          <a:bodyPr/>
          <a:lstStyle/>
          <a:p>
            <a:r>
              <a:rPr lang="en-US" altLang="zh-TW" dirty="0"/>
              <a:t>CPU is in the loop forever</a:t>
            </a:r>
          </a:p>
          <a:p>
            <a:pPr lvl="1"/>
            <a:r>
              <a:rPr lang="en-US" altLang="zh-TW" dirty="0"/>
              <a:t>Waste power; cannot do other useful things</a:t>
            </a:r>
          </a:p>
          <a:p>
            <a:r>
              <a:rPr lang="en-US" altLang="zh-TW" dirty="0">
                <a:solidFill>
                  <a:srgbClr val="FF0000"/>
                </a:solidFill>
              </a:rPr>
              <a:t>Question: How can it do other useful things, e.g. handling some events? or go into low-power modes?</a:t>
            </a:r>
          </a:p>
          <a:p>
            <a:endParaRPr lang="en-US" altLang="zh-TW" dirty="0"/>
          </a:p>
          <a:p>
            <a:r>
              <a:rPr lang="en-US" altLang="zh-TW" dirty="0"/>
              <a:t>Solution: Let CPU be </a:t>
            </a:r>
            <a:r>
              <a:rPr lang="en-US" altLang="zh-TW" dirty="0">
                <a:solidFill>
                  <a:srgbClr val="FF0000"/>
                </a:solidFill>
              </a:rPr>
              <a:t>notified</a:t>
            </a:r>
            <a:r>
              <a:rPr lang="en-US" altLang="zh-TW" dirty="0"/>
              <a:t> when the timer is up!</a:t>
            </a:r>
          </a:p>
          <a:p>
            <a:pPr lvl="1"/>
            <a:r>
              <a:rPr lang="en-US" altLang="zh-TW" dirty="0"/>
              <a:t>Before that, CPU can do other useful things or go to sleep</a:t>
            </a:r>
          </a:p>
          <a:p>
            <a:pPr lvl="1"/>
            <a:r>
              <a:rPr lang="en-US" altLang="zh-TW" dirty="0"/>
              <a:t>Notification forces CPU to start handling </a:t>
            </a:r>
            <a:r>
              <a:rPr lang="en-US" altLang="zh-TW" i="1" dirty="0"/>
              <a:t>events</a:t>
            </a:r>
            <a:r>
              <a:rPr lang="en-US" altLang="zh-TW" dirty="0"/>
              <a:t> such as “timer up” or “button down”</a:t>
            </a:r>
          </a:p>
          <a:p>
            <a:pPr lvl="1"/>
            <a:endParaRPr lang="en-US" altLang="zh-TW" dirty="0"/>
          </a:p>
          <a:p>
            <a:endParaRPr lang="zh-TW" altLang="en-US" dirty="0"/>
          </a:p>
        </p:txBody>
      </p:sp>
      <p:sp>
        <p:nvSpPr>
          <p:cNvPr id="9" name="文字方塊 8"/>
          <p:cNvSpPr txBox="1">
            <a:spLocks noChangeArrowheads="1"/>
          </p:cNvSpPr>
          <p:nvPr/>
        </p:nvSpPr>
        <p:spPr bwMode="auto">
          <a:xfrm>
            <a:off x="2051720" y="5386069"/>
            <a:ext cx="5492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spcBef>
                <a:spcPct val="0"/>
              </a:spcBef>
              <a:buClrTx/>
              <a:buFontTx/>
              <a:buNone/>
            </a:pPr>
            <a:r>
              <a:rPr kumimoji="0" lang="en-US" altLang="zh-TW" dirty="0">
                <a:latin typeface="Comic Sans MS" panose="030F0702030302020204" pitchFamily="66" charset="0"/>
              </a:rPr>
              <a:t>The notification is an </a:t>
            </a:r>
            <a:r>
              <a:rPr kumimoji="0" lang="en-US" altLang="zh-TW" dirty="0">
                <a:solidFill>
                  <a:srgbClr val="FF0000"/>
                </a:solidFill>
                <a:latin typeface="Comic Sans MS" panose="030F0702030302020204" pitchFamily="66" charset="0"/>
              </a:rPr>
              <a:t>interrupt</a:t>
            </a:r>
            <a:r>
              <a:rPr kumimoji="0" lang="en-US" altLang="zh-TW" dirty="0">
                <a:latin typeface="Comic Sans MS" panose="030F0702030302020204" pitchFamily="66" charset="0"/>
              </a:rPr>
              <a:t>!</a:t>
            </a:r>
            <a:endParaRPr kumimoji="0" lang="zh-TW" altLang="en-US" dirty="0">
              <a:latin typeface="Comic Sans MS" panose="030F0702030302020204" pitchFamily="66"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custDataLst>
      <p:tags r:id="rId1"/>
    </p:custDataLst>
    <p:extLst>
      <p:ext uri="{BB962C8B-B14F-4D97-AF65-F5344CB8AC3E}">
        <p14:creationId xmlns:p14="http://schemas.microsoft.com/office/powerpoint/2010/main" val="2208343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8">
                                            <p:txEl>
                                              <p:pRg st="2" end="2"/>
                                            </p:txEl>
                                          </p:spTgt>
                                        </p:tgtEl>
                                        <p:attrNameLst>
                                          <p:attrName>style.visibility</p:attrName>
                                        </p:attrNameLst>
                                      </p:cBhvr>
                                      <p:to>
                                        <p:strVal val="visible"/>
                                      </p:to>
                                    </p:set>
                                    <p:anim calcmode="discrete" valueType="clr">
                                      <p:cBhvr override="childStyle">
                                        <p:cTn id="7" dur="80"/>
                                        <p:tgtEl>
                                          <p:spTgt spid="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8">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8">
                                            <p:txEl>
                                              <p:pRg st="4" end="4"/>
                                            </p:txEl>
                                          </p:spTgt>
                                        </p:tgtEl>
                                        <p:attrNameLst>
                                          <p:attrName>style.visibility</p:attrName>
                                        </p:attrNameLst>
                                      </p:cBhvr>
                                      <p:to>
                                        <p:strVal val="visible"/>
                                      </p:to>
                                    </p:set>
                                    <p:anim calcmode="discrete" valueType="clr">
                                      <p:cBhvr override="childStyle">
                                        <p:cTn id="14" dur="80"/>
                                        <p:tgtEl>
                                          <p:spTgt spid="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
                                            <p:txEl>
                                              <p:pRg st="4" end="4"/>
                                            </p:txEl>
                                          </p:spTgt>
                                        </p:tgtEl>
                                        <p:attrNameLst>
                                          <p:attrName>fillcolor</p:attrName>
                                        </p:attrNameLst>
                                      </p:cBhvr>
                                      <p:tavLst>
                                        <p:tav tm="0">
                                          <p:val>
                                            <p:clrVal>
                                              <a:schemeClr val="accent2"/>
                                            </p:clrVal>
                                          </p:val>
                                        </p:tav>
                                        <p:tav tm="50000">
                                          <p:val>
                                            <p:clrVal>
                                              <a:schemeClr val="hlink"/>
                                            </p:clrVal>
                                          </p:val>
                                        </p:tav>
                                      </p:tavLst>
                                    </p:anim>
                                    <p:set>
                                      <p:cBhvr>
                                        <p:cTn id="16" dur="80"/>
                                        <p:tgtEl>
                                          <p:spTgt spid="8">
                                            <p:txEl>
                                              <p:pRg st="4" end="4"/>
                                            </p:txEl>
                                          </p:spTgt>
                                        </p:tgtEl>
                                        <p:attrNameLst>
                                          <p:attrName>fill.type</p:attrName>
                                        </p:attrNameLst>
                                      </p:cBhvr>
                                      <p:to>
                                        <p:strVal val="solid"/>
                                      </p:to>
                                    </p:set>
                                  </p:childTnLst>
                                </p:cTn>
                              </p:par>
                            </p:childTnLst>
                          </p:cTn>
                        </p:par>
                        <p:par>
                          <p:cTn id="17" fill="hold">
                            <p:stCondLst>
                              <p:cond delay="172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8">
                                            <p:txEl>
                                              <p:pRg st="5" end="5"/>
                                            </p:txEl>
                                          </p:spTgt>
                                        </p:tgtEl>
                                        <p:attrNameLst>
                                          <p:attrName>style.visibility</p:attrName>
                                        </p:attrNameLst>
                                      </p:cBhvr>
                                      <p:to>
                                        <p:strVal val="visible"/>
                                      </p:to>
                                    </p:set>
                                    <p:anim calcmode="discrete" valueType="clr">
                                      <p:cBhvr override="childStyle">
                                        <p:cTn id="20" dur="80"/>
                                        <p:tgtEl>
                                          <p:spTgt spid="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8">
                                            <p:txEl>
                                              <p:pRg st="5" end="5"/>
                                            </p:txEl>
                                          </p:spTgt>
                                        </p:tgtEl>
                                        <p:attrNameLst>
                                          <p:attrName>fillcolor</p:attrName>
                                        </p:attrNameLst>
                                      </p:cBhvr>
                                      <p:tavLst>
                                        <p:tav tm="0">
                                          <p:val>
                                            <p:clrVal>
                                              <a:schemeClr val="accent2"/>
                                            </p:clrVal>
                                          </p:val>
                                        </p:tav>
                                        <p:tav tm="50000">
                                          <p:val>
                                            <p:clrVal>
                                              <a:schemeClr val="hlink"/>
                                            </p:clrVal>
                                          </p:val>
                                        </p:tav>
                                      </p:tavLst>
                                    </p:anim>
                                    <p:set>
                                      <p:cBhvr>
                                        <p:cTn id="22" dur="80"/>
                                        <p:tgtEl>
                                          <p:spTgt spid="8">
                                            <p:txEl>
                                              <p:pRg st="5" end="5"/>
                                            </p:txEl>
                                          </p:spTgt>
                                        </p:tgtEl>
                                        <p:attrNameLst>
                                          <p:attrName>fill.type</p:attrName>
                                        </p:attrNameLst>
                                      </p:cBhvr>
                                      <p:to>
                                        <p:strVal val="solid"/>
                                      </p:to>
                                    </p:set>
                                  </p:childTnLst>
                                </p:cTn>
                              </p:par>
                            </p:childTnLst>
                          </p:cTn>
                        </p:par>
                        <p:par>
                          <p:cTn id="23" fill="hold">
                            <p:stCondLst>
                              <p:cond delay="364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8">
                                            <p:txEl>
                                              <p:pRg st="6" end="6"/>
                                            </p:txEl>
                                          </p:spTgt>
                                        </p:tgtEl>
                                        <p:attrNameLst>
                                          <p:attrName>style.visibility</p:attrName>
                                        </p:attrNameLst>
                                      </p:cBhvr>
                                      <p:to>
                                        <p:strVal val="visible"/>
                                      </p:to>
                                    </p:set>
                                    <p:anim calcmode="discrete" valueType="clr">
                                      <p:cBhvr override="childStyle">
                                        <p:cTn id="26" dur="80"/>
                                        <p:tgtEl>
                                          <p:spTgt spid="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8">
                                            <p:txEl>
                                              <p:pRg st="6" end="6"/>
                                            </p:txEl>
                                          </p:spTgt>
                                        </p:tgtEl>
                                        <p:attrNameLst>
                                          <p:attrName>fillcolor</p:attrName>
                                        </p:attrNameLst>
                                      </p:cBhvr>
                                      <p:tavLst>
                                        <p:tav tm="0">
                                          <p:val>
                                            <p:clrVal>
                                              <a:schemeClr val="accent2"/>
                                            </p:clrVal>
                                          </p:val>
                                        </p:tav>
                                        <p:tav tm="50000">
                                          <p:val>
                                            <p:clrVal>
                                              <a:schemeClr val="hlink"/>
                                            </p:clrVal>
                                          </p:val>
                                        </p:tav>
                                      </p:tavLst>
                                    </p:anim>
                                    <p:set>
                                      <p:cBhvr>
                                        <p:cTn id="28" dur="80"/>
                                        <p:tgtEl>
                                          <p:spTgt spid="8">
                                            <p:txEl>
                                              <p:pRg st="6" end="6"/>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from="(-#ppt_w/2)" to="(#ppt_x)" calcmode="lin" valueType="num">
                                      <p:cBhvr>
                                        <p:cTn id="33" dur="600" fill="hold">
                                          <p:stCondLst>
                                            <p:cond delay="0"/>
                                          </p:stCondLst>
                                        </p:cTn>
                                        <p:tgtEl>
                                          <p:spTgt spid="9"/>
                                        </p:tgtEl>
                                        <p:attrNameLst>
                                          <p:attrName>ppt_x</p:attrName>
                                        </p:attrNameLst>
                                      </p:cBhvr>
                                    </p:anim>
                                    <p:anim from="0" to="-1.0" calcmode="lin" valueType="num">
                                      <p:cBhvr>
                                        <p:cTn id="34" dur="200" decel="50000" autoRev="1" fill="hold">
                                          <p:stCondLst>
                                            <p:cond delay="600"/>
                                          </p:stCondLst>
                                        </p:cTn>
                                        <p:tgtEl>
                                          <p:spTgt spid="9"/>
                                        </p:tgtEl>
                                        <p:attrNameLst>
                                          <p:attrName>xshear</p:attrName>
                                        </p:attrNameLst>
                                      </p:cBhvr>
                                    </p:anim>
                                    <p:animScale>
                                      <p:cBhvr>
                                        <p:cTn id="35" dur="200" decel="100000" autoRev="1" fill="hold">
                                          <p:stCondLst>
                                            <p:cond delay="600"/>
                                          </p:stCondLst>
                                        </p:cTn>
                                        <p:tgtEl>
                                          <p:spTgt spid="9"/>
                                        </p:tgtEl>
                                      </p:cBhvr>
                                      <p:from x="100000" y="100000"/>
                                      <p:to x="80000" y="100000"/>
                                    </p:animScale>
                                    <p:anim by="(#ppt_h/3+#ppt_w*0.1)" calcmode="lin" valueType="num">
                                      <p:cBhvr additive="sum">
                                        <p:cTn id="36" dur="200" decel="100000" autoRev="1" fill="hold">
                                          <p:stCondLst>
                                            <p:cond delay="600"/>
                                          </p:stCondLst>
                                        </p:cTn>
                                        <p:tgtEl>
                                          <p:spTgt spid="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TW"/>
              <a:t>Outline</a:t>
            </a:r>
          </a:p>
        </p:txBody>
      </p:sp>
      <p:sp>
        <p:nvSpPr>
          <p:cNvPr id="13316" name="Rectangle 3"/>
          <p:cNvSpPr>
            <a:spLocks noGrp="1" noChangeArrowheads="1"/>
          </p:cNvSpPr>
          <p:nvPr>
            <p:ph type="body" idx="1"/>
          </p:nvPr>
        </p:nvSpPr>
        <p:spPr/>
        <p:txBody>
          <a:bodyPr/>
          <a:lstStyle/>
          <a:p>
            <a:r>
              <a:rPr lang="en-US" altLang="zh-TW" dirty="0">
                <a:solidFill>
                  <a:srgbClr val="FF0000"/>
                </a:solidFill>
              </a:rPr>
              <a:t>Introduction to interrupt</a:t>
            </a:r>
          </a:p>
          <a:p>
            <a:r>
              <a:rPr lang="en-US" altLang="zh-TW" dirty="0"/>
              <a:t>Interrupts of MSP430</a:t>
            </a:r>
          </a:p>
          <a:p>
            <a:r>
              <a:rPr lang="en-US" altLang="zh-TW" dirty="0"/>
              <a:t>Handling interrupts of Timer0_A3 in MSP430</a:t>
            </a:r>
          </a:p>
          <a:p>
            <a:r>
              <a:rPr lang="en-US" altLang="zh-TW" dirty="0"/>
              <a:t>Handling interrupts of port P1 in MSP430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362323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標題 1"/>
          <p:cNvSpPr>
            <a:spLocks noGrp="1"/>
          </p:cNvSpPr>
          <p:nvPr>
            <p:ph type="title"/>
          </p:nvPr>
        </p:nvSpPr>
        <p:spPr/>
        <p:txBody>
          <a:bodyPr/>
          <a:lstStyle/>
          <a:p>
            <a:r>
              <a:rPr lang="en-US" altLang="zh-TW" dirty="0"/>
              <a:t>Interrupts</a:t>
            </a:r>
            <a:endParaRPr lang="zh-TW" altLang="en-US" dirty="0"/>
          </a:p>
        </p:txBody>
      </p:sp>
      <p:sp>
        <p:nvSpPr>
          <p:cNvPr id="3" name="內容版面配置區 2"/>
          <p:cNvSpPr>
            <a:spLocks noGrp="1"/>
          </p:cNvSpPr>
          <p:nvPr>
            <p:ph type="body" idx="1"/>
          </p:nvPr>
        </p:nvSpPr>
        <p:spPr/>
        <p:txBody>
          <a:bodyPr/>
          <a:lstStyle/>
          <a:p>
            <a:r>
              <a:rPr lang="en-US" altLang="zh-TW" dirty="0"/>
              <a:t>Cause a break to CPU in the continuity of executing a program/flow to run something else</a:t>
            </a:r>
            <a:br>
              <a:rPr lang="en-US" altLang="zh-TW" dirty="0"/>
            </a:br>
            <a:r>
              <a:rPr lang="en-US" altLang="zh-TW" dirty="0">
                <a:sym typeface="Wingdings" panose="05000000000000000000" pitchFamily="2" charset="2"/>
              </a:rPr>
              <a:t> normally expect to </a:t>
            </a:r>
            <a:r>
              <a:rPr lang="en-US" altLang="zh-TW" u="sng" dirty="0">
                <a:sym typeface="Wingdings" panose="05000000000000000000" pitchFamily="2" charset="2"/>
              </a:rPr>
              <a:t>resume</a:t>
            </a:r>
            <a:r>
              <a:rPr lang="en-US" altLang="zh-TW" dirty="0">
                <a:sym typeface="Wingdings" panose="05000000000000000000" pitchFamily="2" charset="2"/>
              </a:rPr>
              <a:t> the program/flow later</a:t>
            </a:r>
            <a:endParaRPr lang="en-US" altLang="zh-TW" dirty="0"/>
          </a:p>
          <a:p>
            <a:endParaRPr lang="en-US" altLang="zh-TW" dirty="0"/>
          </a:p>
          <a:p>
            <a:r>
              <a:rPr lang="en-US" altLang="zh-TW" dirty="0"/>
              <a:t>Requirements for computers:</a:t>
            </a:r>
          </a:p>
          <a:p>
            <a:pPr lvl="1"/>
            <a:r>
              <a:rPr lang="en-US" altLang="zh-TW" dirty="0"/>
              <a:t>Must let CPU know </a:t>
            </a:r>
            <a:r>
              <a:rPr lang="en-US" altLang="zh-TW" dirty="0">
                <a:solidFill>
                  <a:srgbClr val="FF0000"/>
                </a:solidFill>
              </a:rPr>
              <a:t>when</a:t>
            </a:r>
            <a:r>
              <a:rPr lang="en-US" altLang="zh-TW" dirty="0"/>
              <a:t> the event occurs</a:t>
            </a:r>
          </a:p>
          <a:p>
            <a:pPr lvl="1"/>
            <a:r>
              <a:rPr lang="en-US" altLang="zh-TW" dirty="0"/>
              <a:t>Must let CPU know </a:t>
            </a:r>
            <a:r>
              <a:rPr lang="en-US" altLang="zh-TW" dirty="0">
                <a:solidFill>
                  <a:srgbClr val="FF0000"/>
                </a:solidFill>
              </a:rPr>
              <a:t>where</a:t>
            </a:r>
            <a:r>
              <a:rPr lang="en-US" altLang="zh-TW" dirty="0"/>
              <a:t> to jump to execute the handling code</a:t>
            </a:r>
          </a:p>
          <a:p>
            <a:pPr lvl="1"/>
            <a:r>
              <a:rPr lang="en-US" altLang="zh-TW" dirty="0"/>
              <a:t>Must not allow your program know it is “interrupted”!!</a:t>
            </a:r>
          </a:p>
          <a:p>
            <a:pPr lvl="1">
              <a:buFont typeface="Symbol" panose="05050102010706020507" pitchFamily="18" charset="2"/>
              <a:buNone/>
            </a:pPr>
            <a:r>
              <a:rPr lang="en-US" altLang="zh-TW" dirty="0">
                <a:sym typeface="Wingdings" panose="05000000000000000000" pitchFamily="2" charset="2"/>
              </a:rPr>
              <a:t>	 you program must execute as if nothing happens</a:t>
            </a:r>
          </a:p>
          <a:p>
            <a:pPr lvl="1">
              <a:buFont typeface="Symbol" panose="05050102010706020507" pitchFamily="18" charset="2"/>
              <a:buNone/>
            </a:pPr>
            <a:r>
              <a:rPr lang="en-US" altLang="zh-TW" dirty="0">
                <a:sym typeface="Wingdings" panose="05000000000000000000" pitchFamily="2" charset="2"/>
              </a:rPr>
              <a:t>	</a:t>
            </a:r>
            <a:r>
              <a:rPr lang="en-US" altLang="zh-TW" dirty="0">
                <a:solidFill>
                  <a:srgbClr val="FF0000"/>
                </a:solidFill>
                <a:sym typeface="Wingdings" panose="05000000000000000000" pitchFamily="2" charset="2"/>
              </a:rPr>
              <a:t> must store and restore your “</a:t>
            </a:r>
            <a:r>
              <a:rPr lang="en-US" altLang="zh-TW" b="1" dirty="0">
                <a:solidFill>
                  <a:srgbClr val="FF0000"/>
                </a:solidFill>
                <a:sym typeface="Wingdings" panose="05000000000000000000" pitchFamily="2" charset="2"/>
              </a:rPr>
              <a:t>program state</a:t>
            </a:r>
            <a:r>
              <a:rPr lang="en-US" altLang="zh-TW" dirty="0">
                <a:solidFill>
                  <a:srgbClr val="FF0000"/>
                </a:solidFill>
                <a:sym typeface="Wingdings" panose="05000000000000000000" pitchFamily="2" charset="2"/>
              </a:rPr>
              <a:t>”</a:t>
            </a:r>
            <a:endParaRPr lang="zh-TW" altLang="en-US" dirty="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custDataLst>
      <p:tags r:id="rId1"/>
    </p:custDataLst>
    <p:extLst>
      <p:ext uri="{BB962C8B-B14F-4D97-AF65-F5344CB8AC3E}">
        <p14:creationId xmlns:p14="http://schemas.microsoft.com/office/powerpoint/2010/main" val="2061658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2"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19"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4" end="4"/>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6"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8" dur="80"/>
                                        <p:tgtEl>
                                          <p:spTgt spid="3">
                                            <p:txEl>
                                              <p:pRg st="5" end="5"/>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3"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5" dur="80"/>
                                        <p:tgtEl>
                                          <p:spTgt spid="3">
                                            <p:txEl>
                                              <p:pRg st="6" end="6"/>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40"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42"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ti.com/ds_dgm/images/fbd_slas735j.gif">
            <a:extLst>
              <a:ext uri="{FF2B5EF4-FFF2-40B4-BE49-F238E27FC236}">
                <a16:creationId xmlns:a16="http://schemas.microsoft.com/office/drawing/2014/main" id="{83999478-7A10-4ED9-8356-315A53525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37" y="2526675"/>
            <a:ext cx="4756519" cy="3422828"/>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6107"/>
          <a:stretch/>
        </p:blipFill>
        <p:spPr bwMode="auto">
          <a:xfrm>
            <a:off x="4318401" y="2078148"/>
            <a:ext cx="4670257" cy="398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zh-TW"/>
              <a:t>Interrupt: Processor’s Perspective</a:t>
            </a:r>
          </a:p>
        </p:txBody>
      </p:sp>
      <p:sp>
        <p:nvSpPr>
          <p:cNvPr id="12291" name="Rectangle 3"/>
          <p:cNvSpPr>
            <a:spLocks noGrp="1" noChangeArrowheads="1"/>
          </p:cNvSpPr>
          <p:nvPr>
            <p:ph type="body" idx="1"/>
          </p:nvPr>
        </p:nvSpPr>
        <p:spPr/>
        <p:txBody>
          <a:bodyPr/>
          <a:lstStyle/>
          <a:p>
            <a:r>
              <a:rPr lang="en-US" altLang="zh-TW" dirty="0"/>
              <a:t>How does CPU know when there is an interrupt?</a:t>
            </a:r>
          </a:p>
          <a:p>
            <a:pPr lvl="1"/>
            <a:r>
              <a:rPr lang="en-US" altLang="zh-TW" dirty="0"/>
              <a:t>Usually when it receives a signal from one of the IRQ (</a:t>
            </a:r>
            <a:r>
              <a:rPr lang="en-US" altLang="zh-TW" dirty="0">
                <a:solidFill>
                  <a:srgbClr val="FF0000"/>
                </a:solidFill>
              </a:rPr>
              <a:t>interrupt request</a:t>
            </a:r>
            <a:r>
              <a:rPr lang="en-US" altLang="zh-TW" dirty="0"/>
              <a:t>) pins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a:t>
            </a:fld>
            <a:endParaRPr lang="zh-TW" altLang="zh-TW"/>
          </a:p>
        </p:txBody>
      </p:sp>
      <p:sp>
        <p:nvSpPr>
          <p:cNvPr id="3" name="矩形 2">
            <a:extLst>
              <a:ext uri="{FF2B5EF4-FFF2-40B4-BE49-F238E27FC236}">
                <a16:creationId xmlns:a16="http://schemas.microsoft.com/office/drawing/2014/main" id="{DA8C1032-13D6-400F-8B4E-A41CD8442D10}"/>
              </a:ext>
            </a:extLst>
          </p:cNvPr>
          <p:cNvSpPr/>
          <p:nvPr/>
        </p:nvSpPr>
        <p:spPr bwMode="auto">
          <a:xfrm>
            <a:off x="406400" y="3861048"/>
            <a:ext cx="493192" cy="864096"/>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custDataLst>
      <p:tags r:id="rId1"/>
    </p:custDataLst>
    <p:extLst>
      <p:ext uri="{BB962C8B-B14F-4D97-AF65-F5344CB8AC3E}">
        <p14:creationId xmlns:p14="http://schemas.microsoft.com/office/powerpoint/2010/main" val="816113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229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altLang="zh-TW"/>
              <a:t>Interrupt: Processor’s Perspective</a:t>
            </a:r>
          </a:p>
        </p:txBody>
      </p:sp>
      <p:sp>
        <p:nvSpPr>
          <p:cNvPr id="13315" name="Rectangle 5"/>
          <p:cNvSpPr>
            <a:spLocks noGrp="1" noChangeArrowheads="1"/>
          </p:cNvSpPr>
          <p:nvPr>
            <p:ph type="body" idx="1"/>
          </p:nvPr>
        </p:nvSpPr>
        <p:spPr/>
        <p:txBody>
          <a:bodyPr/>
          <a:lstStyle/>
          <a:p>
            <a:r>
              <a:rPr lang="en-US" altLang="zh-TW" dirty="0"/>
              <a:t>What does CPU do in handling an interrupt?</a:t>
            </a:r>
          </a:p>
          <a:p>
            <a:pPr lvl="1"/>
            <a:r>
              <a:rPr lang="en-US" altLang="zh-TW" dirty="0"/>
              <a:t>When receiving an interrupt signal, the processor (1) stops at the next instruction, (2) saves the address of the next instruction on the stack or a register, (3) jumps to a specific </a:t>
            </a:r>
            <a:r>
              <a:rPr lang="en-US" altLang="zh-TW" i="1" dirty="0">
                <a:solidFill>
                  <a:srgbClr val="FF0000"/>
                </a:solidFill>
              </a:rPr>
              <a:t>interrupt service routine</a:t>
            </a:r>
            <a:r>
              <a:rPr lang="en-US" altLang="zh-TW" i="1" dirty="0"/>
              <a:t> </a:t>
            </a:r>
            <a:r>
              <a:rPr lang="en-US" altLang="zh-TW" dirty="0"/>
              <a:t>(ISR), (4) afterwards, resumes from the interrupted instruction</a:t>
            </a:r>
            <a:endParaRPr lang="en-US" altLang="zh-TW" i="1" dirty="0"/>
          </a:p>
          <a:p>
            <a:pPr lvl="1"/>
            <a:r>
              <a:rPr lang="en-US" altLang="zh-TW" dirty="0"/>
              <a:t>ISR is basically a subroutine to perform operations to handle the interrupt with a RETURN at the end</a:t>
            </a:r>
          </a:p>
          <a:p>
            <a:r>
              <a:rPr lang="en-US" altLang="zh-TW" dirty="0"/>
              <a:t>How to be transparent to the running program?</a:t>
            </a:r>
          </a:p>
          <a:p>
            <a:pPr lvl="1"/>
            <a:r>
              <a:rPr lang="en-US" altLang="zh-TW" dirty="0"/>
              <a:t>CPU has to save the “</a:t>
            </a:r>
            <a:r>
              <a:rPr lang="en-US" altLang="zh-TW" dirty="0">
                <a:solidFill>
                  <a:srgbClr val="FF0000"/>
                </a:solidFill>
              </a:rPr>
              <a:t>state</a:t>
            </a:r>
            <a:r>
              <a:rPr lang="en-US" altLang="zh-TW" dirty="0"/>
              <a:t>” of the program, e.g. contents of registers, onto the stack/registers and restoring them at the end of ISR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a:t>
            </a:fld>
            <a:endParaRPr lang="zh-TW" altLang="zh-TW"/>
          </a:p>
        </p:txBody>
      </p:sp>
    </p:spTree>
    <p:custDataLst>
      <p:tags r:id="rId1"/>
    </p:custDataLst>
    <p:extLst>
      <p:ext uri="{BB962C8B-B14F-4D97-AF65-F5344CB8AC3E}">
        <p14:creationId xmlns:p14="http://schemas.microsoft.com/office/powerpoint/2010/main" val="780480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TW">
                <a:ea typeface="新細明體" panose="02020500000000000000" pitchFamily="18" charset="-120"/>
              </a:rPr>
              <a:t>Interrupt Service Routine</a:t>
            </a:r>
          </a:p>
        </p:txBody>
      </p:sp>
      <p:sp>
        <p:nvSpPr>
          <p:cNvPr id="16388" name="Rectangle 3"/>
          <p:cNvSpPr>
            <a:spLocks noGrp="1" noChangeArrowheads="1"/>
          </p:cNvSpPr>
          <p:nvPr>
            <p:ph type="body" idx="1"/>
          </p:nvPr>
        </p:nvSpPr>
        <p:spPr/>
        <p:txBody>
          <a:bodyPr/>
          <a:lstStyle/>
          <a:p>
            <a:r>
              <a:rPr lang="en-US" altLang="zh-TW" dirty="0">
                <a:ea typeface="新細明體" panose="02020500000000000000" pitchFamily="18" charset="-120"/>
              </a:rPr>
              <a:t>The following shows an example of an ISR</a:t>
            </a:r>
          </a:p>
          <a:p>
            <a:pPr marL="620713" lvl="3" indent="0">
              <a:buFont typeface="Wingdings" panose="05000000000000000000" pitchFamily="2" charset="2"/>
              <a:buNone/>
            </a:pPr>
            <a:r>
              <a:rPr lang="en-US" altLang="zh-TW" b="1" u="sng" dirty="0">
                <a:cs typeface="Tahoma" panose="020B0604030504040204" pitchFamily="34" charset="0"/>
              </a:rPr>
              <a:t>Task Code</a:t>
            </a:r>
            <a:r>
              <a:rPr lang="en-US" altLang="zh-TW" dirty="0">
                <a:cs typeface="Tahoma" panose="020B0604030504040204" pitchFamily="34" charset="0"/>
              </a:rPr>
              <a:t>				</a:t>
            </a:r>
            <a:r>
              <a:rPr lang="en-US" altLang="zh-TW" b="1" u="sng" dirty="0">
                <a:cs typeface="Tahoma" panose="020B0604030504040204" pitchFamily="34" charset="0"/>
              </a:rPr>
              <a:t>ISR</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MOVE R1, R7</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MUL R1, 5 			PUSH R1</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ADD </a:t>
            </a:r>
            <a:r>
              <a:rPr lang="en-US" altLang="zh-TW" sz="2000" b="1" dirty="0">
                <a:solidFill>
                  <a:srgbClr val="FF0000"/>
                </a:solidFill>
                <a:latin typeface="Courier New" panose="02070309020205020404" pitchFamily="49" charset="0"/>
                <a:ea typeface="新細明體" panose="02020500000000000000" pitchFamily="18" charset="-120"/>
              </a:rPr>
              <a:t>R1, R2</a:t>
            </a:r>
            <a:r>
              <a:rPr lang="en-US" altLang="zh-TW" sz="2000" b="1" dirty="0">
                <a:latin typeface="Courier New" panose="02070309020205020404" pitchFamily="49" charset="0"/>
                <a:ea typeface="新細明體" panose="02020500000000000000" pitchFamily="18" charset="-120"/>
              </a:rPr>
              <a:t>			PUSH R2</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DIV R1, 2			...</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JCOND ZERO, END		;ISR code uses R1, R2</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SUBTRACT R1, R3		...</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POP R2</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POP R1</a:t>
            </a:r>
          </a:p>
          <a:p>
            <a:pPr marL="620713" lvl="2" indent="0">
              <a:buFontTx/>
              <a:buNone/>
            </a:pPr>
            <a:r>
              <a:rPr lang="en-US" altLang="zh-TW" sz="2000" b="1" dirty="0">
                <a:latin typeface="Courier New" panose="02070309020205020404" pitchFamily="49" charset="0"/>
                <a:ea typeface="新細明體" panose="02020500000000000000" pitchFamily="18" charset="-120"/>
              </a:rPr>
              <a:t>END: MOVE R7, R1		RETURN</a:t>
            </a:r>
          </a:p>
          <a:p>
            <a:pPr marL="620713" lvl="4" indent="0">
              <a:buFont typeface="Wingdings" panose="05000000000000000000" pitchFamily="2" charset="2"/>
              <a:buNone/>
            </a:pPr>
            <a:r>
              <a:rPr lang="en-US" altLang="zh-TW" sz="2000" b="1" dirty="0">
                <a:latin typeface="Courier New" panose="02070309020205020404" pitchFamily="49" charset="0"/>
                <a:ea typeface="新細明體" panose="02020500000000000000" pitchFamily="18" charset="-120"/>
              </a:rPr>
              <a:t>...				...</a:t>
            </a:r>
          </a:p>
        </p:txBody>
      </p:sp>
      <p:sp>
        <p:nvSpPr>
          <p:cNvPr id="16389" name="Line 4"/>
          <p:cNvSpPr>
            <a:spLocks noChangeShapeType="1"/>
          </p:cNvSpPr>
          <p:nvPr/>
        </p:nvSpPr>
        <p:spPr bwMode="auto">
          <a:xfrm flipV="1">
            <a:off x="2771800" y="2590080"/>
            <a:ext cx="2160240" cy="6228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390" name="Line 5"/>
          <p:cNvSpPr>
            <a:spLocks noChangeShapeType="1"/>
          </p:cNvSpPr>
          <p:nvPr/>
        </p:nvSpPr>
        <p:spPr bwMode="auto">
          <a:xfrm flipH="1" flipV="1">
            <a:off x="2700338" y="3427412"/>
            <a:ext cx="2159695" cy="17297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9" name="群組 8"/>
          <p:cNvGrpSpPr/>
          <p:nvPr/>
        </p:nvGrpSpPr>
        <p:grpSpPr>
          <a:xfrm>
            <a:off x="6012160" y="1484784"/>
            <a:ext cx="2448272" cy="2880320"/>
            <a:chOff x="6012160" y="1484784"/>
            <a:chExt cx="2448272" cy="2880320"/>
          </a:xfrm>
        </p:grpSpPr>
        <p:sp>
          <p:nvSpPr>
            <p:cNvPr id="4" name="圓角矩形 3"/>
            <p:cNvSpPr/>
            <p:nvPr/>
          </p:nvSpPr>
          <p:spPr bwMode="auto">
            <a:xfrm>
              <a:off x="6516216" y="1484784"/>
              <a:ext cx="1944216" cy="1080120"/>
            </a:xfrm>
            <a:prstGeom prst="roundRect">
              <a:avLst/>
            </a:prstGeom>
            <a:solidFill>
              <a:srgbClr val="FFFF00"/>
            </a:solid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algn="ctr"/>
              <a:r>
                <a:rPr lang="en-US" altLang="zh-TW" sz="2000" dirty="0">
                  <a:solidFill>
                    <a:srgbClr val="FF0000"/>
                  </a:solidFill>
                  <a:latin typeface="+mn-lt"/>
                </a:rPr>
                <a:t>Save &amp; restore (partial)</a:t>
              </a:r>
              <a:endParaRPr lang="zh-TW" altLang="en-US" sz="2000" dirty="0">
                <a:latin typeface="+mn-lt"/>
              </a:endParaRPr>
            </a:p>
            <a:p>
              <a:pPr algn="ctr"/>
              <a:r>
                <a:rPr lang="en-US" altLang="zh-TW" sz="2000" dirty="0">
                  <a:solidFill>
                    <a:srgbClr val="FF0000"/>
                  </a:solidFill>
                  <a:latin typeface="+mn-lt"/>
                </a:rPr>
                <a:t>program state</a:t>
              </a:r>
              <a:endParaRPr kumimoji="0" lang="zh-TW" altLang="en-US" sz="2000" b="0" i="0" u="none" strike="noStrike" cap="none" normalizeH="0" baseline="0" dirty="0">
                <a:ln>
                  <a:noFill/>
                </a:ln>
                <a:solidFill>
                  <a:schemeClr val="tx1"/>
                </a:solidFill>
                <a:effectLst/>
                <a:latin typeface="+mn-lt"/>
              </a:endParaRPr>
            </a:p>
          </p:txBody>
        </p:sp>
        <p:cxnSp>
          <p:nvCxnSpPr>
            <p:cNvPr id="6" name="直線單箭頭接點 5"/>
            <p:cNvCxnSpPr/>
            <p:nvPr/>
          </p:nvCxnSpPr>
          <p:spPr bwMode="auto">
            <a:xfrm flipH="1">
              <a:off x="6156176" y="2492896"/>
              <a:ext cx="360040" cy="288032"/>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H="1">
              <a:off x="6012160" y="2564904"/>
              <a:ext cx="718840" cy="1800200"/>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 name="直線單箭頭接點 10"/>
          <p:cNvCxnSpPr/>
          <p:nvPr/>
        </p:nvCxnSpPr>
        <p:spPr bwMode="auto">
          <a:xfrm>
            <a:off x="827584" y="2276872"/>
            <a:ext cx="0" cy="8640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單箭頭接點 17"/>
          <p:cNvCxnSpPr/>
          <p:nvPr/>
        </p:nvCxnSpPr>
        <p:spPr bwMode="auto">
          <a:xfrm>
            <a:off x="827584" y="3501008"/>
            <a:ext cx="0" cy="16561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單箭頭接點 14"/>
          <p:cNvCxnSpPr/>
          <p:nvPr/>
        </p:nvCxnSpPr>
        <p:spPr bwMode="auto">
          <a:xfrm>
            <a:off x="827584" y="3212976"/>
            <a:ext cx="187275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單箭頭接點 21"/>
          <p:cNvCxnSpPr/>
          <p:nvPr/>
        </p:nvCxnSpPr>
        <p:spPr bwMode="auto">
          <a:xfrm flipH="1">
            <a:off x="827584" y="3356992"/>
            <a:ext cx="187275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4932040" y="2708920"/>
            <a:ext cx="0" cy="24482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圓角矩形 1"/>
          <p:cNvSpPr/>
          <p:nvPr/>
        </p:nvSpPr>
        <p:spPr bwMode="auto">
          <a:xfrm>
            <a:off x="3059287" y="2564904"/>
            <a:ext cx="1433772" cy="576064"/>
          </a:xfrm>
          <a:prstGeom prst="round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PUSH PC</a:t>
            </a:r>
          </a:p>
          <a:p>
            <a:pPr algn="ctr" eaLnBrk="1" hangingPunct="1"/>
            <a:r>
              <a:rPr lang="en-US" altLang="zh-TW" sz="2000" i="1" dirty="0">
                <a:latin typeface="+mn-lt"/>
              </a:rPr>
              <a:t>PC</a:t>
            </a:r>
            <a:r>
              <a:rPr lang="en-US" altLang="zh-TW" sz="2000" i="1" dirty="0">
                <a:latin typeface="+mn-lt"/>
                <a:sym typeface="Wingdings" panose="05000000000000000000" pitchFamily="2" charset="2"/>
              </a:rPr>
              <a:t>ISR</a:t>
            </a:r>
            <a:endParaRPr lang="zh-TW" altLang="en-US" sz="2000" i="1" dirty="0">
              <a:latin typeface="+mn-lt"/>
            </a:endParaRPr>
          </a:p>
        </p:txBody>
      </p:sp>
      <p:sp>
        <p:nvSpPr>
          <p:cNvPr id="17" name="圓角矩形 16"/>
          <p:cNvSpPr/>
          <p:nvPr/>
        </p:nvSpPr>
        <p:spPr bwMode="auto">
          <a:xfrm>
            <a:off x="3220847" y="4359047"/>
            <a:ext cx="1433772" cy="360040"/>
          </a:xfrm>
          <a:prstGeom prst="round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POP PC, …</a:t>
            </a:r>
            <a:endParaRPr lang="zh-TW" altLang="en-US" sz="2000" i="1"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36667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5|11.3|8.6|10.5|8"/>
</p:tagLst>
</file>

<file path=ppt/tags/tag10.xml><?xml version="1.0" encoding="utf-8"?>
<p:tagLst xmlns:a="http://schemas.openxmlformats.org/drawingml/2006/main" xmlns:r="http://schemas.openxmlformats.org/officeDocument/2006/relationships" xmlns:p="http://schemas.openxmlformats.org/presentationml/2006/main">
  <p:tag name="TIMING" val="|2.1|19|62.5|7.9|8.9|26.2"/>
</p:tagLst>
</file>

<file path=ppt/tags/tag11.xml><?xml version="1.0" encoding="utf-8"?>
<p:tagLst xmlns:a="http://schemas.openxmlformats.org/drawingml/2006/main" xmlns:r="http://schemas.openxmlformats.org/officeDocument/2006/relationships" xmlns:p="http://schemas.openxmlformats.org/presentationml/2006/main">
  <p:tag name="TIMING" val="|63.4|6.5"/>
</p:tagLst>
</file>

<file path=ppt/tags/tag12.xml><?xml version="1.0" encoding="utf-8"?>
<p:tagLst xmlns:a="http://schemas.openxmlformats.org/drawingml/2006/main" xmlns:r="http://schemas.openxmlformats.org/officeDocument/2006/relationships" xmlns:p="http://schemas.openxmlformats.org/presentationml/2006/main">
  <p:tag name="TIMING" val="|90.8"/>
</p:tagLst>
</file>

<file path=ppt/tags/tag13.xml><?xml version="1.0" encoding="utf-8"?>
<p:tagLst xmlns:a="http://schemas.openxmlformats.org/drawingml/2006/main" xmlns:r="http://schemas.openxmlformats.org/officeDocument/2006/relationships" xmlns:p="http://schemas.openxmlformats.org/presentationml/2006/main">
  <p:tag name="TIMING" val="|18.6|13.5|18.5|11.1"/>
</p:tagLst>
</file>

<file path=ppt/tags/tag14.xml><?xml version="1.0" encoding="utf-8"?>
<p:tagLst xmlns:a="http://schemas.openxmlformats.org/drawingml/2006/main" xmlns:r="http://schemas.openxmlformats.org/officeDocument/2006/relationships" xmlns:p="http://schemas.openxmlformats.org/presentationml/2006/main">
  <p:tag name="TIMING" val="|2.9|22.7|9.4|5|5.8|8.5|17.7|22.1"/>
</p:tagLst>
</file>

<file path=ppt/tags/tag15.xml><?xml version="1.0" encoding="utf-8"?>
<p:tagLst xmlns:a="http://schemas.openxmlformats.org/drawingml/2006/main" xmlns:r="http://schemas.openxmlformats.org/officeDocument/2006/relationships" xmlns:p="http://schemas.openxmlformats.org/presentationml/2006/main">
  <p:tag name="TIMING" val="|55.9"/>
</p:tagLst>
</file>

<file path=ppt/tags/tag16.xml><?xml version="1.0" encoding="utf-8"?>
<p:tagLst xmlns:a="http://schemas.openxmlformats.org/drawingml/2006/main" xmlns:r="http://schemas.openxmlformats.org/officeDocument/2006/relationships" xmlns:p="http://schemas.openxmlformats.org/presentationml/2006/main">
  <p:tag name="TIMING" val="|0.3|0.3"/>
</p:tagLst>
</file>

<file path=ppt/tags/tag2.xml><?xml version="1.0" encoding="utf-8"?>
<p:tagLst xmlns:a="http://schemas.openxmlformats.org/drawingml/2006/main" xmlns:r="http://schemas.openxmlformats.org/officeDocument/2006/relationships" xmlns:p="http://schemas.openxmlformats.org/presentationml/2006/main">
  <p:tag name="TIMING" val="|5.4|5.2|30.1"/>
</p:tagLst>
</file>

<file path=ppt/tags/tag3.xml><?xml version="1.0" encoding="utf-8"?>
<p:tagLst xmlns:a="http://schemas.openxmlformats.org/drawingml/2006/main" xmlns:r="http://schemas.openxmlformats.org/officeDocument/2006/relationships" xmlns:p="http://schemas.openxmlformats.org/presentationml/2006/main">
  <p:tag name="TIMING" val="|5.4|16.6|21.9"/>
</p:tagLst>
</file>

<file path=ppt/tags/tag4.xml><?xml version="1.0" encoding="utf-8"?>
<p:tagLst xmlns:a="http://schemas.openxmlformats.org/drawingml/2006/main" xmlns:r="http://schemas.openxmlformats.org/officeDocument/2006/relationships" xmlns:p="http://schemas.openxmlformats.org/presentationml/2006/main">
  <p:tag name="TIMING" val="|7|11.3|22.1|14.9|9"/>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9.6|25.8|22|10.9"/>
</p:tagLst>
</file>

<file path=ppt/tags/tag7.xml><?xml version="1.0" encoding="utf-8"?>
<p:tagLst xmlns:a="http://schemas.openxmlformats.org/drawingml/2006/main" xmlns:r="http://schemas.openxmlformats.org/officeDocument/2006/relationships" xmlns:p="http://schemas.openxmlformats.org/presentationml/2006/main">
  <p:tag name="TIMING" val="|81"/>
</p:tagLst>
</file>

<file path=ppt/tags/tag8.xml><?xml version="1.0" encoding="utf-8"?>
<p:tagLst xmlns:a="http://schemas.openxmlformats.org/drawingml/2006/main" xmlns:r="http://schemas.openxmlformats.org/officeDocument/2006/relationships" xmlns:p="http://schemas.openxmlformats.org/presentationml/2006/main">
  <p:tag name="TIMING" val="|12.4|14.3|18.8|21.7|27.1"/>
</p:tagLst>
</file>

<file path=ppt/tags/tag9.xml><?xml version="1.0" encoding="utf-8"?>
<p:tagLst xmlns:a="http://schemas.openxmlformats.org/drawingml/2006/main" xmlns:r="http://schemas.openxmlformats.org/officeDocument/2006/relationships" xmlns:p="http://schemas.openxmlformats.org/presentationml/2006/main">
  <p:tag name="TIMING" val="|20.6|18.9|45.8"/>
</p:tagLst>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22032</TotalTime>
  <Words>3051</Words>
  <Application>Microsoft Office PowerPoint</Application>
  <PresentationFormat>如螢幕大小 (4:3)</PresentationFormat>
  <Paragraphs>396</Paragraphs>
  <Slides>34</Slides>
  <Notes>9</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34</vt:i4>
      </vt:variant>
    </vt:vector>
  </HeadingPairs>
  <TitlesOfParts>
    <vt:vector size="45" baseType="lpstr">
      <vt:lpstr>新細明體</vt:lpstr>
      <vt:lpstr>標楷體</vt:lpstr>
      <vt:lpstr>Arial</vt:lpstr>
      <vt:lpstr>Calibri</vt:lpstr>
      <vt:lpstr>Comic Sans MS</vt:lpstr>
      <vt:lpstr>Courier New</vt:lpstr>
      <vt:lpstr>Symbol</vt:lpstr>
      <vt:lpstr>Tahoma</vt:lpstr>
      <vt:lpstr>Times New Roman</vt:lpstr>
      <vt:lpstr>Wingdings</vt:lpstr>
      <vt:lpstr>Contemporary Portrait</vt:lpstr>
      <vt:lpstr>CS4101 嵌入式系統概論  Interrupts </vt:lpstr>
      <vt:lpstr>From Clock to Timer to CPU</vt:lpstr>
      <vt:lpstr>How Does CPU Know Timer Is Up?</vt:lpstr>
      <vt:lpstr>Problem with Polling</vt:lpstr>
      <vt:lpstr>Outline</vt:lpstr>
      <vt:lpstr>Interrupts</vt:lpstr>
      <vt:lpstr>Interrupt: Processor’s Perspective</vt:lpstr>
      <vt:lpstr>Interrupt: Processor’s Perspective</vt:lpstr>
      <vt:lpstr>Interrupt Service Routine</vt:lpstr>
      <vt:lpstr>Disabling Interrupts</vt:lpstr>
      <vt:lpstr>Where to Put ISR Code?</vt:lpstr>
      <vt:lpstr>How to Know Who Interrupts?</vt:lpstr>
      <vt:lpstr>Some Common Questions</vt:lpstr>
      <vt:lpstr>Interrupt Latency</vt:lpstr>
      <vt:lpstr>Outline</vt:lpstr>
      <vt:lpstr>Three Types of Interrupts in MSP430</vt:lpstr>
      <vt:lpstr>Enabling an Interrupt</vt:lpstr>
      <vt:lpstr>Ex: Timer0_A3 Interrupt Enabling</vt:lpstr>
      <vt:lpstr>When an Interrupt Is Requested</vt:lpstr>
      <vt:lpstr>After an Interrupt Is Serviced</vt:lpstr>
      <vt:lpstr>Where to Find ISRs?</vt:lpstr>
      <vt:lpstr>PowerPoint 簡報</vt:lpstr>
      <vt:lpstr>Outline</vt:lpstr>
      <vt:lpstr>Interrupts from Timer0_A3</vt:lpstr>
      <vt:lpstr>Two Interrupt Vectors for Timer0_A3</vt:lpstr>
      <vt:lpstr>TA0IV</vt:lpstr>
      <vt:lpstr>Toggle LED on Interrupts from Timer0_A3</vt:lpstr>
      <vt:lpstr>Sample Code Explained</vt:lpstr>
      <vt:lpstr>A Note on Interrupts in Timer0_A3 </vt:lpstr>
      <vt:lpstr>Outline</vt:lpstr>
      <vt:lpstr>Interrupts on Port 1</vt:lpstr>
      <vt:lpstr>Interrupts on Port 1</vt:lpstr>
      <vt:lpstr>Sample Code for P1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2696</cp:revision>
  <dcterms:created xsi:type="dcterms:W3CDTF">2000-02-07T23:54:30Z</dcterms:created>
  <dcterms:modified xsi:type="dcterms:W3CDTF">2020-10-06T16:13:23Z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