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29"/>
  </p:notesMasterIdLst>
  <p:handoutMasterIdLst>
    <p:handoutMasterId r:id="rId30"/>
  </p:handoutMasterIdLst>
  <p:sldIdLst>
    <p:sldId id="672" r:id="rId2"/>
    <p:sldId id="687" r:id="rId3"/>
    <p:sldId id="688" r:id="rId4"/>
    <p:sldId id="689" r:id="rId5"/>
    <p:sldId id="690" r:id="rId6"/>
    <p:sldId id="702" r:id="rId7"/>
    <p:sldId id="715" r:id="rId8"/>
    <p:sldId id="716" r:id="rId9"/>
    <p:sldId id="717" r:id="rId10"/>
    <p:sldId id="718" r:id="rId11"/>
    <p:sldId id="719" r:id="rId12"/>
    <p:sldId id="723" r:id="rId13"/>
    <p:sldId id="710" r:id="rId14"/>
    <p:sldId id="709" r:id="rId15"/>
    <p:sldId id="722" r:id="rId16"/>
    <p:sldId id="720" r:id="rId17"/>
    <p:sldId id="721" r:id="rId18"/>
    <p:sldId id="703" r:id="rId19"/>
    <p:sldId id="704" r:id="rId20"/>
    <p:sldId id="712" r:id="rId21"/>
    <p:sldId id="713" r:id="rId22"/>
    <p:sldId id="714" r:id="rId23"/>
    <p:sldId id="705" r:id="rId24"/>
    <p:sldId id="706" r:id="rId25"/>
    <p:sldId id="707" r:id="rId26"/>
    <p:sldId id="708" r:id="rId27"/>
    <p:sldId id="711" r:id="rId28"/>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FF99"/>
    <a:srgbClr val="99CCFF"/>
    <a:srgbClr val="339933"/>
    <a:srgbClr val="33CC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56" d="100"/>
          <a:sy n="56" d="100"/>
        </p:scale>
        <p:origin x="1183" y="17"/>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9588"/>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45FD5-A74A-46C3-BFB0-A50CD2E5810E}" type="slidenum">
              <a:rPr lang="zh-TW" altLang="en-US"/>
              <a:pPr/>
              <a:t>1</a:t>
            </a:fld>
            <a:endParaRPr lang="zh-TW" altLang="zh-TW"/>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a:xfrm>
            <a:off x="1023938" y="3371850"/>
            <a:ext cx="8186737" cy="3194050"/>
          </a:xfrm>
        </p:spPr>
        <p:txBody>
          <a:bodyPr/>
          <a:lstStyle/>
          <a:p>
            <a:endParaRPr lang="zh-TW" altLang="en-US"/>
          </a:p>
        </p:txBody>
      </p:sp>
    </p:spTree>
    <p:extLst>
      <p:ext uri="{BB962C8B-B14F-4D97-AF65-F5344CB8AC3E}">
        <p14:creationId xmlns:p14="http://schemas.microsoft.com/office/powerpoint/2010/main" val="1496394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5E6B87B-D277-44C2-B1D9-52DDBECB3A12}" type="slidenum">
              <a:rPr lang="zh-TW" altLang="en-US"/>
              <a:pPr/>
              <a:t>16</a:t>
            </a:fld>
            <a:endParaRPr lang="zh-TW" altLang="zh-TW"/>
          </a:p>
        </p:txBody>
      </p:sp>
      <p:sp>
        <p:nvSpPr>
          <p:cNvPr id="1186818" name="Rectangle 7"/>
          <p:cNvSpPr txBox="1">
            <a:spLocks noGrp="1" noChangeArrowheads="1"/>
          </p:cNvSpPr>
          <p:nvPr/>
        </p:nvSpPr>
        <p:spPr bwMode="auto">
          <a:xfrm>
            <a:off x="5799138" y="6745288"/>
            <a:ext cx="4435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69241D07-BFEC-4ACA-AA34-0EC63D549DB9}" type="slidenum">
              <a:rPr kumimoji="1" lang="zh-TW" altLang="en-US" sz="1300"/>
              <a:pPr algn="r" eaLnBrk="1" hangingPunct="1"/>
              <a:t>16</a:t>
            </a:fld>
            <a:endParaRPr kumimoji="1" lang="zh-TW" altLang="zh-TW" sz="1300"/>
          </a:p>
        </p:txBody>
      </p:sp>
      <p:sp>
        <p:nvSpPr>
          <p:cNvPr id="1186819" name="投影片圖像版面配置區 1"/>
          <p:cNvSpPr>
            <a:spLocks noGrp="1" noRot="1" noChangeAspect="1" noTextEdit="1"/>
          </p:cNvSpPr>
          <p:nvPr>
            <p:ph type="sldImg"/>
          </p:nvPr>
        </p:nvSpPr>
        <p:spPr>
          <a:xfrm>
            <a:off x="3343275" y="533400"/>
            <a:ext cx="3549650" cy="2662238"/>
          </a:xfrm>
          <a:ln/>
          <a:extLst>
            <a:ext uri="{909E8E84-426E-40DD-AFC4-6F175D3DCCD1}">
              <a14:hiddenFill xmlns:a14="http://schemas.microsoft.com/office/drawing/2010/main">
                <a:noFill/>
              </a14:hiddenFill>
            </a:ext>
          </a:extLst>
        </p:spPr>
      </p:sp>
      <p:sp>
        <p:nvSpPr>
          <p:cNvPr id="1186820" name="備忘稿版面配置區 2"/>
          <p:cNvSpPr>
            <a:spLocks noGrp="1"/>
          </p:cNvSpPr>
          <p:nvPr>
            <p:ph type="body" idx="1"/>
          </p:nvPr>
        </p:nvSpPr>
        <p:spPr>
          <a:xfrm>
            <a:off x="1365250" y="3373438"/>
            <a:ext cx="7504113" cy="3192462"/>
          </a:xfrm>
        </p:spPr>
        <p:txBody>
          <a:bodyPr/>
          <a:lstStyle/>
          <a:p>
            <a:pPr eaLnBrk="1" hangingPunct="1"/>
            <a:endParaRPr lang="zh-TW" altLang="en-US"/>
          </a:p>
        </p:txBody>
      </p:sp>
      <p:sp>
        <p:nvSpPr>
          <p:cNvPr id="1186821" name="投影片編號版面配置區 3"/>
          <p:cNvSpPr txBox="1">
            <a:spLocks noGrp="1"/>
          </p:cNvSpPr>
          <p:nvPr/>
        </p:nvSpPr>
        <p:spPr bwMode="auto">
          <a:xfrm>
            <a:off x="5799138" y="6745288"/>
            <a:ext cx="4435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45EAEB15-A192-493F-8272-CED18563CD8D}" type="slidenum">
              <a:rPr kumimoji="1" lang="zh-TW" altLang="en-US" sz="1300"/>
              <a:pPr algn="r" eaLnBrk="1" hangingPunct="1"/>
              <a:t>16</a:t>
            </a:fld>
            <a:endParaRPr kumimoji="1" lang="en-US" altLang="zh-TW" sz="1300"/>
          </a:p>
        </p:txBody>
      </p:sp>
    </p:spTree>
    <p:extLst>
      <p:ext uri="{BB962C8B-B14F-4D97-AF65-F5344CB8AC3E}">
        <p14:creationId xmlns:p14="http://schemas.microsoft.com/office/powerpoint/2010/main" val="123247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BB43-0F5E-4282-AB30-B00BADC5283B}" type="slidenum">
              <a:rPr lang="zh-TW" altLang="en-US"/>
              <a:pPr/>
              <a:t>17</a:t>
            </a:fld>
            <a:endParaRPr lang="zh-TW" altLang="zh-TW"/>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a:xfrm>
            <a:off x="1023938" y="3371850"/>
            <a:ext cx="8186737" cy="3194050"/>
          </a:xfrm>
        </p:spPr>
        <p:txBody>
          <a:bodyPr/>
          <a:lstStyle/>
          <a:p>
            <a:endParaRPr lang="zh-TW" altLang="en-US"/>
          </a:p>
        </p:txBody>
      </p:sp>
    </p:spTree>
    <p:extLst>
      <p:ext uri="{BB962C8B-B14F-4D97-AF65-F5344CB8AC3E}">
        <p14:creationId xmlns:p14="http://schemas.microsoft.com/office/powerpoint/2010/main" val="133713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76B3E86-D97F-4580-825A-4B3C8ED0BF59}" type="slidenum">
              <a:rPr lang="zh-TW" altLang="en-US"/>
              <a:pPr/>
              <a:t>18</a:t>
            </a:fld>
            <a:endParaRPr lang="zh-TW" altLang="zh-TW"/>
          </a:p>
        </p:txBody>
      </p:sp>
      <p:sp>
        <p:nvSpPr>
          <p:cNvPr id="1155074" name="Rectangle 7"/>
          <p:cNvSpPr txBox="1">
            <a:spLocks noGrp="1" noChangeArrowheads="1"/>
          </p:cNvSpPr>
          <p:nvPr/>
        </p:nvSpPr>
        <p:spPr bwMode="auto">
          <a:xfrm>
            <a:off x="5797550" y="6743700"/>
            <a:ext cx="44354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chemeClr val="tx1"/>
                </a:solidFill>
                <a:latin typeface="Times New Roman" panose="02020603050405020304" pitchFamily="18" charset="0"/>
                <a:ea typeface="新細明體" panose="02020500000000000000" pitchFamily="18" charset="-120"/>
              </a:defRPr>
            </a:lvl1pPr>
            <a:lvl2pPr marL="742950" indent="-285750" defTabSz="966788">
              <a:defRPr sz="2400">
                <a:solidFill>
                  <a:schemeClr val="tx1"/>
                </a:solidFill>
                <a:latin typeface="Times New Roman" panose="02020603050405020304" pitchFamily="18" charset="0"/>
                <a:ea typeface="新細明體" panose="02020500000000000000" pitchFamily="18" charset="-120"/>
              </a:defRPr>
            </a:lvl2pPr>
            <a:lvl3pPr marL="1143000" indent="-228600" defTabSz="966788">
              <a:defRPr sz="2400">
                <a:solidFill>
                  <a:schemeClr val="tx1"/>
                </a:solidFill>
                <a:latin typeface="Times New Roman" panose="02020603050405020304" pitchFamily="18" charset="0"/>
                <a:ea typeface="新細明體" panose="02020500000000000000" pitchFamily="18" charset="-120"/>
              </a:defRPr>
            </a:lvl3pPr>
            <a:lvl4pPr marL="1600200" indent="-228600" defTabSz="966788">
              <a:defRPr sz="2400">
                <a:solidFill>
                  <a:schemeClr val="tx1"/>
                </a:solidFill>
                <a:latin typeface="Times New Roman" panose="02020603050405020304" pitchFamily="18" charset="0"/>
                <a:ea typeface="新細明體" panose="02020500000000000000" pitchFamily="18" charset="-120"/>
              </a:defRPr>
            </a:lvl4pPr>
            <a:lvl5pPr marL="2057400" indent="-228600" defTabSz="966788">
              <a:defRPr sz="2400">
                <a:solidFill>
                  <a:schemeClr val="tx1"/>
                </a:solidFill>
                <a:latin typeface="Times New Roman" panose="02020603050405020304" pitchFamily="18" charset="0"/>
                <a:ea typeface="新細明體" panose="02020500000000000000" pitchFamily="18" charset="-12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232D8166-0DC8-422F-B554-21C955D65046}" type="slidenum">
              <a:rPr lang="zh-TW" altLang="en-US" sz="1300">
                <a:latin typeface="Arial" panose="020B0604020202020204" pitchFamily="34" charset="0"/>
                <a:cs typeface="Arial" panose="020B0604020202020204" pitchFamily="34" charset="0"/>
              </a:rPr>
              <a:pPr algn="r" eaLnBrk="1" hangingPunct="1"/>
              <a:t>18</a:t>
            </a:fld>
            <a:endParaRPr lang="en-US" altLang="zh-TW" sz="1300">
              <a:latin typeface="Arial" panose="020B0604020202020204" pitchFamily="34" charset="0"/>
              <a:cs typeface="Arial" panose="020B0604020202020204" pitchFamily="34" charset="0"/>
            </a:endParaRPr>
          </a:p>
        </p:txBody>
      </p:sp>
      <p:sp>
        <p:nvSpPr>
          <p:cNvPr id="1155075" name="Rectangle 2"/>
          <p:cNvSpPr>
            <a:spLocks noGrp="1" noRot="1" noChangeAspect="1" noChangeArrowheads="1" noTextEdit="1"/>
          </p:cNvSpPr>
          <p:nvPr>
            <p:ph type="sldImg"/>
          </p:nvPr>
        </p:nvSpPr>
        <p:spPr>
          <a:ln/>
        </p:spPr>
      </p:sp>
      <p:sp>
        <p:nvSpPr>
          <p:cNvPr id="1155076" name="Rectangle 3"/>
          <p:cNvSpPr>
            <a:spLocks noGrp="1" noChangeArrowheads="1"/>
          </p:cNvSpPr>
          <p:nvPr>
            <p:ph type="body" idx="1"/>
          </p:nvPr>
        </p:nvSpPr>
        <p:spPr>
          <a:xfrm>
            <a:off x="1023938" y="3371850"/>
            <a:ext cx="8186737" cy="3194050"/>
          </a:xfrm>
        </p:spPr>
        <p:txBody>
          <a:bodyPr lIns="96661" tIns="48331" rIns="96661" bIns="48331"/>
          <a:lstStyle/>
          <a:p>
            <a:r>
              <a:rPr lang="en-US" altLang="zh-TW" dirty="0" err="1"/>
              <a:t>Mutex</a:t>
            </a:r>
            <a:r>
              <a:rPr lang="en-US" altLang="zh-TW" dirty="0"/>
              <a:t> is special case where the count =1 so only one task can hold it at a time</a:t>
            </a:r>
          </a:p>
        </p:txBody>
      </p:sp>
    </p:spTree>
    <p:extLst>
      <p:ext uri="{BB962C8B-B14F-4D97-AF65-F5344CB8AC3E}">
        <p14:creationId xmlns:p14="http://schemas.microsoft.com/office/powerpoint/2010/main" val="272055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Mutexes</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include a priority inheritance mechanism, binary semaphores do not. This makes binary semaphores the better choice for implementing synchronization (between tasks or between tasks and an interrupt), and mutexes the better choice for implementing simple mutual exclusion.</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22</a:t>
            </a:fld>
            <a:endParaRPr lang="zh-TW" altLang="zh-TW"/>
          </a:p>
        </p:txBody>
      </p:sp>
    </p:spTree>
    <p:extLst>
      <p:ext uri="{BB962C8B-B14F-4D97-AF65-F5344CB8AC3E}">
        <p14:creationId xmlns:p14="http://schemas.microsoft.com/office/powerpoint/2010/main" val="929162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1F64A-5ABC-4089-B4D8-D035D4D3A05D}" type="slidenum">
              <a:rPr lang="en-US" smtClean="0"/>
              <a:pPr/>
              <a:t>24</a:t>
            </a:fld>
            <a:endParaRPr lang="en-US"/>
          </a:p>
        </p:txBody>
      </p:sp>
    </p:spTree>
    <p:extLst>
      <p:ext uri="{BB962C8B-B14F-4D97-AF65-F5344CB8AC3E}">
        <p14:creationId xmlns:p14="http://schemas.microsoft.com/office/powerpoint/2010/main" val="1453012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task only needs to take the</a:t>
            </a:r>
            <a:r>
              <a:rPr lang="en-US" altLang="zh-TW" baseline="0" dirty="0"/>
              <a:t> binary semaphore without giving it back. So the binary semaphore may be in the ‘empty’ state for a long time. </a:t>
            </a:r>
          </a:p>
          <a:p>
            <a:r>
              <a:rPr lang="en-US" altLang="zh-TW" baseline="0" dirty="0"/>
              <a:t>On the other hand, a </a:t>
            </a:r>
            <a:r>
              <a:rPr lang="en-US" altLang="zh-TW" baseline="0" dirty="0" err="1"/>
              <a:t>mutex</a:t>
            </a:r>
            <a:r>
              <a:rPr lang="en-US" altLang="zh-TW" baseline="0" dirty="0"/>
              <a:t> must be given back as soon as possible, </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otherwise the higher priority task will never be able to obtain the </a:t>
            </a:r>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mutex</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and the lower priority task will never 'disinherit' the priority.</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25</a:t>
            </a:fld>
            <a:endParaRPr lang="zh-TW" altLang="zh-TW"/>
          </a:p>
        </p:txBody>
      </p:sp>
    </p:spTree>
    <p:extLst>
      <p:ext uri="{BB962C8B-B14F-4D97-AF65-F5344CB8AC3E}">
        <p14:creationId xmlns:p14="http://schemas.microsoft.com/office/powerpoint/2010/main" val="40545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5E6B87B-D277-44C2-B1D9-52DDBECB3A12}" type="slidenum">
              <a:rPr lang="zh-TW" altLang="en-US"/>
              <a:pPr/>
              <a:t>26</a:t>
            </a:fld>
            <a:endParaRPr lang="zh-TW" altLang="zh-TW"/>
          </a:p>
        </p:txBody>
      </p:sp>
      <p:sp>
        <p:nvSpPr>
          <p:cNvPr id="1186818" name="Rectangle 7"/>
          <p:cNvSpPr txBox="1">
            <a:spLocks noGrp="1" noChangeArrowheads="1"/>
          </p:cNvSpPr>
          <p:nvPr/>
        </p:nvSpPr>
        <p:spPr bwMode="auto">
          <a:xfrm>
            <a:off x="5799138" y="6745288"/>
            <a:ext cx="4435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69241D07-BFEC-4ACA-AA34-0EC63D549DB9}" type="slidenum">
              <a:rPr kumimoji="1" lang="zh-TW" altLang="en-US" sz="1300"/>
              <a:pPr algn="r" eaLnBrk="1" hangingPunct="1"/>
              <a:t>26</a:t>
            </a:fld>
            <a:endParaRPr kumimoji="1" lang="zh-TW" altLang="zh-TW" sz="1300"/>
          </a:p>
        </p:txBody>
      </p:sp>
      <p:sp>
        <p:nvSpPr>
          <p:cNvPr id="1186819" name="投影片圖像版面配置區 1"/>
          <p:cNvSpPr>
            <a:spLocks noGrp="1" noRot="1" noChangeAspect="1" noTextEdit="1"/>
          </p:cNvSpPr>
          <p:nvPr>
            <p:ph type="sldImg"/>
          </p:nvPr>
        </p:nvSpPr>
        <p:spPr>
          <a:xfrm>
            <a:off x="3343275" y="533400"/>
            <a:ext cx="3549650" cy="2662238"/>
          </a:xfrm>
          <a:ln/>
          <a:extLst>
            <a:ext uri="{909E8E84-426E-40DD-AFC4-6F175D3DCCD1}">
              <a14:hiddenFill xmlns:a14="http://schemas.microsoft.com/office/drawing/2010/main">
                <a:noFill/>
              </a14:hiddenFill>
            </a:ext>
          </a:extLst>
        </p:spPr>
      </p:sp>
      <p:sp>
        <p:nvSpPr>
          <p:cNvPr id="1186820" name="備忘稿版面配置區 2"/>
          <p:cNvSpPr>
            <a:spLocks noGrp="1"/>
          </p:cNvSpPr>
          <p:nvPr>
            <p:ph type="body" idx="1"/>
          </p:nvPr>
        </p:nvSpPr>
        <p:spPr>
          <a:xfrm>
            <a:off x="1365250" y="3373438"/>
            <a:ext cx="7504113" cy="3192462"/>
          </a:xfrm>
        </p:spPr>
        <p:txBody>
          <a:bodyPr/>
          <a:lstStyle/>
          <a:p>
            <a:pPr eaLnBrk="1" hangingPunct="1"/>
            <a:endParaRPr lang="zh-TW" altLang="en-US"/>
          </a:p>
        </p:txBody>
      </p:sp>
      <p:sp>
        <p:nvSpPr>
          <p:cNvPr id="1186821" name="投影片編號版面配置區 3"/>
          <p:cNvSpPr txBox="1">
            <a:spLocks noGrp="1"/>
          </p:cNvSpPr>
          <p:nvPr/>
        </p:nvSpPr>
        <p:spPr bwMode="auto">
          <a:xfrm>
            <a:off x="5799138" y="6745288"/>
            <a:ext cx="4435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45EAEB15-A192-493F-8272-CED18563CD8D}" type="slidenum">
              <a:rPr kumimoji="1" lang="zh-TW" altLang="en-US" sz="1300"/>
              <a:pPr algn="r" eaLnBrk="1" hangingPunct="1"/>
              <a:t>26</a:t>
            </a:fld>
            <a:endParaRPr kumimoji="1" lang="en-US" altLang="zh-TW" sz="1300"/>
          </a:p>
        </p:txBody>
      </p:sp>
    </p:spTree>
    <p:extLst>
      <p:ext uri="{BB962C8B-B14F-4D97-AF65-F5344CB8AC3E}">
        <p14:creationId xmlns:p14="http://schemas.microsoft.com/office/powerpoint/2010/main" val="2332857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e.g. </a:t>
            </a:r>
            <a:r>
              <a:rPr lang="zh-TW" altLang="en-US" dirty="0"/>
              <a:t>更衣室</a:t>
            </a:r>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a:t>
            </a:fld>
            <a:endParaRPr lang="zh-TW" altLang="zh-TW"/>
          </a:p>
        </p:txBody>
      </p:sp>
    </p:spTree>
    <p:extLst>
      <p:ext uri="{BB962C8B-B14F-4D97-AF65-F5344CB8AC3E}">
        <p14:creationId xmlns:p14="http://schemas.microsoft.com/office/powerpoint/2010/main" val="259419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e.g.</a:t>
            </a:r>
            <a:r>
              <a:rPr lang="en-US" altLang="zh-TW" baseline="0" dirty="0"/>
              <a:t> night shift wakeup</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a:t>
            </a:fld>
            <a:endParaRPr lang="zh-TW" altLang="zh-TW"/>
          </a:p>
        </p:txBody>
      </p:sp>
    </p:spTree>
    <p:extLst>
      <p:ext uri="{BB962C8B-B14F-4D97-AF65-F5344CB8AC3E}">
        <p14:creationId xmlns:p14="http://schemas.microsoft.com/office/powerpoint/2010/main" val="248558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e.g. </a:t>
            </a:r>
            <a:r>
              <a:rPr lang="en-US" altLang="zh-TW"/>
              <a:t>deliver ordered</a:t>
            </a:r>
            <a:r>
              <a:rPr lang="en-US" altLang="zh-TW" baseline="0"/>
              <a:t> dishes</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4</a:t>
            </a:fld>
            <a:endParaRPr lang="zh-TW" altLang="zh-TW"/>
          </a:p>
        </p:txBody>
      </p:sp>
    </p:spTree>
    <p:extLst>
      <p:ext uri="{BB962C8B-B14F-4D97-AF65-F5344CB8AC3E}">
        <p14:creationId xmlns:p14="http://schemas.microsoft.com/office/powerpoint/2010/main" val="1595307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9CD987E-F49D-41F0-8708-86B5D525514B}" type="slidenum">
              <a:rPr lang="zh-TW" altLang="en-US" smtClean="0"/>
              <a:pPr/>
              <a:t>5</a:t>
            </a:fld>
            <a:endParaRPr lang="zh-TW" altLang="zh-TW"/>
          </a:p>
        </p:txBody>
      </p:sp>
    </p:spTree>
    <p:extLst>
      <p:ext uri="{BB962C8B-B14F-4D97-AF65-F5344CB8AC3E}">
        <p14:creationId xmlns:p14="http://schemas.microsoft.com/office/powerpoint/2010/main" val="280551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task only needs to take the</a:t>
            </a:r>
            <a:r>
              <a:rPr lang="en-US" altLang="zh-TW" baseline="0" dirty="0"/>
              <a:t> binary semaphore without giving it back. So the binary semaphore may be in the ‘empty’ state for a long time. </a:t>
            </a:r>
          </a:p>
          <a:p>
            <a:r>
              <a:rPr lang="en-US" altLang="zh-TW" baseline="0" dirty="0"/>
              <a:t>On the other hand, a </a:t>
            </a:r>
            <a:r>
              <a:rPr lang="en-US" altLang="zh-TW" baseline="0" dirty="0" err="1"/>
              <a:t>mutex</a:t>
            </a:r>
            <a:r>
              <a:rPr lang="en-US" altLang="zh-TW" baseline="0" dirty="0"/>
              <a:t> must be given back as soon as possible, </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otherwise the higher priority task will never be able to obtain the </a:t>
            </a:r>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mutex</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and the lower priority task will never 'disinherit' the priority.</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11</a:t>
            </a:fld>
            <a:endParaRPr lang="zh-TW" altLang="zh-TW"/>
          </a:p>
        </p:txBody>
      </p:sp>
    </p:spTree>
    <p:extLst>
      <p:ext uri="{BB962C8B-B14F-4D97-AF65-F5344CB8AC3E}">
        <p14:creationId xmlns:p14="http://schemas.microsoft.com/office/powerpoint/2010/main" val="32559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1F64A-5ABC-4089-B4D8-D035D4D3A05D}" type="slidenum">
              <a:rPr lang="en-US" smtClean="0"/>
              <a:pPr/>
              <a:t>12</a:t>
            </a:fld>
            <a:endParaRPr lang="en-US"/>
          </a:p>
        </p:txBody>
      </p:sp>
    </p:spTree>
    <p:extLst>
      <p:ext uri="{BB962C8B-B14F-4D97-AF65-F5344CB8AC3E}">
        <p14:creationId xmlns:p14="http://schemas.microsoft.com/office/powerpoint/2010/main" val="301965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5E6B87B-D277-44C2-B1D9-52DDBECB3A12}" type="slidenum">
              <a:rPr lang="zh-TW" altLang="en-US"/>
              <a:pPr/>
              <a:t>14</a:t>
            </a:fld>
            <a:endParaRPr lang="zh-TW" altLang="zh-TW"/>
          </a:p>
        </p:txBody>
      </p:sp>
      <p:sp>
        <p:nvSpPr>
          <p:cNvPr id="1186818" name="Rectangle 7"/>
          <p:cNvSpPr txBox="1">
            <a:spLocks noGrp="1" noChangeArrowheads="1"/>
          </p:cNvSpPr>
          <p:nvPr/>
        </p:nvSpPr>
        <p:spPr bwMode="auto">
          <a:xfrm>
            <a:off x="5799138" y="6745288"/>
            <a:ext cx="4435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69241D07-BFEC-4ACA-AA34-0EC63D549DB9}" type="slidenum">
              <a:rPr kumimoji="1" lang="zh-TW" altLang="en-US" sz="1300"/>
              <a:pPr algn="r" eaLnBrk="1" hangingPunct="1"/>
              <a:t>14</a:t>
            </a:fld>
            <a:endParaRPr kumimoji="1" lang="zh-TW" altLang="zh-TW" sz="1300"/>
          </a:p>
        </p:txBody>
      </p:sp>
      <p:sp>
        <p:nvSpPr>
          <p:cNvPr id="1186819" name="投影片圖像版面配置區 1"/>
          <p:cNvSpPr>
            <a:spLocks noGrp="1" noRot="1" noChangeAspect="1" noTextEdit="1"/>
          </p:cNvSpPr>
          <p:nvPr>
            <p:ph type="sldImg"/>
          </p:nvPr>
        </p:nvSpPr>
        <p:spPr>
          <a:xfrm>
            <a:off x="3343275" y="533400"/>
            <a:ext cx="3549650" cy="2662238"/>
          </a:xfrm>
          <a:ln/>
          <a:extLst>
            <a:ext uri="{909E8E84-426E-40DD-AFC4-6F175D3DCCD1}">
              <a14:hiddenFill xmlns:a14="http://schemas.microsoft.com/office/drawing/2010/main">
                <a:noFill/>
              </a14:hiddenFill>
            </a:ext>
          </a:extLst>
        </p:spPr>
      </p:sp>
      <p:sp>
        <p:nvSpPr>
          <p:cNvPr id="1186820" name="備忘稿版面配置區 2"/>
          <p:cNvSpPr>
            <a:spLocks noGrp="1"/>
          </p:cNvSpPr>
          <p:nvPr>
            <p:ph type="body" idx="1"/>
          </p:nvPr>
        </p:nvSpPr>
        <p:spPr>
          <a:xfrm>
            <a:off x="1365250" y="3373438"/>
            <a:ext cx="7504113" cy="3192462"/>
          </a:xfrm>
        </p:spPr>
        <p:txBody>
          <a:bodyPr/>
          <a:lstStyle/>
          <a:p>
            <a:pPr eaLnBrk="1" hangingPunct="1"/>
            <a:endParaRPr lang="zh-TW" altLang="en-US"/>
          </a:p>
        </p:txBody>
      </p:sp>
      <p:sp>
        <p:nvSpPr>
          <p:cNvPr id="1186821" name="投影片編號版面配置區 3"/>
          <p:cNvSpPr txBox="1">
            <a:spLocks noGrp="1"/>
          </p:cNvSpPr>
          <p:nvPr/>
        </p:nvSpPr>
        <p:spPr bwMode="auto">
          <a:xfrm>
            <a:off x="5799138" y="6745288"/>
            <a:ext cx="4435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45EAEB15-A192-493F-8272-CED18563CD8D}" type="slidenum">
              <a:rPr kumimoji="1" lang="zh-TW" altLang="en-US" sz="1300"/>
              <a:pPr algn="r" eaLnBrk="1" hangingPunct="1"/>
              <a:t>14</a:t>
            </a:fld>
            <a:endParaRPr kumimoji="1" lang="en-US" altLang="zh-TW" sz="1300"/>
          </a:p>
        </p:txBody>
      </p:sp>
    </p:spTree>
    <p:extLst>
      <p:ext uri="{BB962C8B-B14F-4D97-AF65-F5344CB8AC3E}">
        <p14:creationId xmlns:p14="http://schemas.microsoft.com/office/powerpoint/2010/main" val="1905764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5E6B87B-D277-44C2-B1D9-52DDBECB3A12}" type="slidenum">
              <a:rPr lang="zh-TW" altLang="en-US"/>
              <a:pPr/>
              <a:t>15</a:t>
            </a:fld>
            <a:endParaRPr lang="zh-TW" altLang="zh-TW"/>
          </a:p>
        </p:txBody>
      </p:sp>
      <p:sp>
        <p:nvSpPr>
          <p:cNvPr id="1186818" name="Rectangle 7"/>
          <p:cNvSpPr txBox="1">
            <a:spLocks noGrp="1" noChangeArrowheads="1"/>
          </p:cNvSpPr>
          <p:nvPr/>
        </p:nvSpPr>
        <p:spPr bwMode="auto">
          <a:xfrm>
            <a:off x="5799138" y="6745288"/>
            <a:ext cx="4435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69241D07-BFEC-4ACA-AA34-0EC63D549DB9}" type="slidenum">
              <a:rPr kumimoji="1" lang="zh-TW" altLang="en-US" sz="1300"/>
              <a:pPr algn="r" eaLnBrk="1" hangingPunct="1"/>
              <a:t>15</a:t>
            </a:fld>
            <a:endParaRPr kumimoji="1" lang="zh-TW" altLang="zh-TW" sz="1300"/>
          </a:p>
        </p:txBody>
      </p:sp>
      <p:sp>
        <p:nvSpPr>
          <p:cNvPr id="1186819" name="投影片圖像版面配置區 1"/>
          <p:cNvSpPr>
            <a:spLocks noGrp="1" noRot="1" noChangeAspect="1" noTextEdit="1"/>
          </p:cNvSpPr>
          <p:nvPr>
            <p:ph type="sldImg"/>
          </p:nvPr>
        </p:nvSpPr>
        <p:spPr>
          <a:xfrm>
            <a:off x="3343275" y="533400"/>
            <a:ext cx="3549650" cy="2662238"/>
          </a:xfrm>
          <a:ln/>
          <a:extLst>
            <a:ext uri="{909E8E84-426E-40DD-AFC4-6F175D3DCCD1}">
              <a14:hiddenFill xmlns:a14="http://schemas.microsoft.com/office/drawing/2010/main">
                <a:noFill/>
              </a14:hiddenFill>
            </a:ext>
          </a:extLst>
        </p:spPr>
      </p:sp>
      <p:sp>
        <p:nvSpPr>
          <p:cNvPr id="1186820" name="備忘稿版面配置區 2"/>
          <p:cNvSpPr>
            <a:spLocks noGrp="1"/>
          </p:cNvSpPr>
          <p:nvPr>
            <p:ph type="body" idx="1"/>
          </p:nvPr>
        </p:nvSpPr>
        <p:spPr>
          <a:xfrm>
            <a:off x="1365250" y="3373438"/>
            <a:ext cx="7504113" cy="3192462"/>
          </a:xfrm>
        </p:spPr>
        <p:txBody>
          <a:bodyPr/>
          <a:lstStyle/>
          <a:p>
            <a:pPr eaLnBrk="1" hangingPunct="1"/>
            <a:endParaRPr lang="zh-TW" altLang="en-US"/>
          </a:p>
        </p:txBody>
      </p:sp>
      <p:sp>
        <p:nvSpPr>
          <p:cNvPr id="1186821" name="投影片編號版面配置區 3"/>
          <p:cNvSpPr txBox="1">
            <a:spLocks noGrp="1"/>
          </p:cNvSpPr>
          <p:nvPr/>
        </p:nvSpPr>
        <p:spPr bwMode="auto">
          <a:xfrm>
            <a:off x="5799138" y="6745288"/>
            <a:ext cx="4435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45EAEB15-A192-493F-8272-CED18563CD8D}" type="slidenum">
              <a:rPr kumimoji="1" lang="zh-TW" altLang="en-US" sz="1300"/>
              <a:pPr algn="r" eaLnBrk="1" hangingPunct="1"/>
              <a:t>15</a:t>
            </a:fld>
            <a:endParaRPr kumimoji="1" lang="en-US" altLang="zh-TW" sz="1300"/>
          </a:p>
        </p:txBody>
      </p:sp>
    </p:spTree>
    <p:extLst>
      <p:ext uri="{BB962C8B-B14F-4D97-AF65-F5344CB8AC3E}">
        <p14:creationId xmlns:p14="http://schemas.microsoft.com/office/powerpoint/2010/main" val="3783952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fld id="{9FE7993C-20F2-47B6-BF44-C3A752F508AC}" type="datetime1">
              <a:rPr lang="zh-TW" altLang="en-US"/>
              <a:pPr/>
              <a:t>2020/12/9</a:t>
            </a:fld>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fld id="{FD215782-C2A4-4679-8E64-19D568C6D59D}" type="datetime1">
              <a:rPr lang="zh-TW" altLang="en-US"/>
              <a:pPr/>
              <a:t>2020/12/9</a:t>
            </a:fld>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標題，物件及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頁尾版面配置區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6553200" y="6245225"/>
            <a:ext cx="2133600" cy="476250"/>
          </a:xfrm>
        </p:spPr>
        <p:txBody>
          <a:bodyPr/>
          <a:lstStyle>
            <a:lvl1pPr>
              <a:defRPr/>
            </a:lvl1pPr>
          </a:lstStyle>
          <a:p>
            <a:fld id="{0AAB6D5C-AA4A-4318-921E-60AEEDE76A0D}" type="slidenum">
              <a:rPr lang="en-US" altLang="zh-TW"/>
              <a:pPr/>
              <a:t>‹#›</a:t>
            </a:fld>
            <a:endParaRPr lang="en-US" altLang="zh-TW"/>
          </a:p>
        </p:txBody>
      </p:sp>
    </p:spTree>
    <p:extLst>
      <p:ext uri="{BB962C8B-B14F-4D97-AF65-F5344CB8AC3E}">
        <p14:creationId xmlns:p14="http://schemas.microsoft.com/office/powerpoint/2010/main" val="262139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25450" y="1125538"/>
            <a:ext cx="4013200" cy="49672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125538"/>
            <a:ext cx="4013200" cy="49672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25450" y="1035050"/>
            <a:ext cx="832301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6" name="Rectangle 10"/>
          <p:cNvSpPr>
            <a:spLocks noGrp="1" noChangeArrowheads="1"/>
          </p:cNvSpPr>
          <p:nvPr>
            <p:ph type="ctrTitle"/>
          </p:nvPr>
        </p:nvSpPr>
        <p:spPr/>
        <p:txBody>
          <a:bodyPr/>
          <a:lstStyle/>
          <a:p>
            <a:r>
              <a:rPr lang="en-US" altLang="zh-TW" sz="3200" b="0" dirty="0">
                <a:solidFill>
                  <a:schemeClr val="accent1"/>
                </a:solidFill>
              </a:rPr>
              <a:t>CS4101 Introduction to Embedded Systems</a:t>
            </a:r>
            <a:r>
              <a:rPr lang="zh-TW" altLang="en-US" dirty="0"/>
              <a:t/>
            </a:r>
            <a:br>
              <a:rPr lang="zh-TW" altLang="en-US" dirty="0"/>
            </a:br>
            <a:r>
              <a:rPr lang="zh-TW" altLang="en-US" dirty="0"/>
              <a:t/>
            </a:r>
            <a:br>
              <a:rPr lang="zh-TW" altLang="en-US" dirty="0"/>
            </a:br>
            <a:r>
              <a:rPr lang="en-US" altLang="zh-TW" dirty="0">
                <a:solidFill>
                  <a:srgbClr val="0000FF"/>
                </a:solidFill>
              </a:rPr>
              <a:t>Synchronization</a:t>
            </a:r>
          </a:p>
        </p:txBody>
      </p:sp>
      <p:sp>
        <p:nvSpPr>
          <p:cNvPr id="510987" name="Rectangle 11"/>
          <p:cNvSpPr>
            <a:spLocks noGrp="1" noChangeArrowheads="1"/>
          </p:cNvSpPr>
          <p:nvPr>
            <p:ph type="subTitle" idx="1"/>
          </p:nvPr>
        </p:nvSpPr>
        <p:spPr/>
        <p:txBody>
          <a:bodyPr/>
          <a:lstStyle/>
          <a:p>
            <a:r>
              <a:rPr lang="en-US" altLang="zh-TW" sz="2800"/>
              <a:t>Prof. Chung-Ta King</a:t>
            </a:r>
          </a:p>
          <a:p>
            <a:r>
              <a:rPr lang="en-US" altLang="zh-TW" sz="2400"/>
              <a:t>Department of Computer Science</a:t>
            </a:r>
          </a:p>
          <a:p>
            <a:r>
              <a:rPr lang="en-US" altLang="zh-TW" sz="2400"/>
              <a:t>National Tsing Hua University, Taiwan</a:t>
            </a:r>
            <a:endParaRPr lang="zh-TW" altLang="en-US" sz="2400"/>
          </a:p>
        </p:txBody>
      </p:sp>
      <p:sp>
        <p:nvSpPr>
          <p:cNvPr id="510989" name="Text Box 13"/>
          <p:cNvSpPr txBox="1">
            <a:spLocks noChangeArrowheads="1"/>
          </p:cNvSpPr>
          <p:nvPr/>
        </p:nvSpPr>
        <p:spPr bwMode="auto">
          <a:xfrm>
            <a:off x="583022" y="5300663"/>
            <a:ext cx="8066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TW" sz="1600" dirty="0">
                <a:latin typeface="+mn-lt"/>
                <a:cs typeface="Arial" panose="020B0604020202020204" pitchFamily="34" charset="0"/>
              </a:rPr>
              <a:t>(Materials from Prof. </a:t>
            </a:r>
            <a:r>
              <a:rPr kumimoji="1" lang="en-US" altLang="zh-TW" sz="1600" dirty="0" err="1">
                <a:latin typeface="+mn-lt"/>
                <a:cs typeface="Arial" panose="020B0604020202020204" pitchFamily="34" charset="0"/>
              </a:rPr>
              <a:t>Insup</a:t>
            </a:r>
            <a:r>
              <a:rPr kumimoji="1" lang="en-US" altLang="zh-TW" sz="1600" dirty="0">
                <a:latin typeface="+mn-lt"/>
                <a:cs typeface="Arial" panose="020B0604020202020204" pitchFamily="34" charset="0"/>
              </a:rPr>
              <a:t> Lee, Prof. Frank Drews, </a:t>
            </a:r>
            <a:r>
              <a:rPr kumimoji="1" lang="en-US" altLang="en-US" sz="1600" i="1" dirty="0">
                <a:latin typeface="+mn-lt"/>
                <a:cs typeface="Arial" panose="020B0604020202020204" pitchFamily="34" charset="0"/>
              </a:rPr>
              <a:t>MQX User Guide</a:t>
            </a:r>
            <a:r>
              <a:rPr kumimoji="1" lang="en-US" altLang="zh-TW" sz="1600" i="1" dirty="0">
                <a:latin typeface="+mn-lt"/>
                <a:cs typeface="Arial" panose="020B0604020202020204" pitchFamily="34" charset="0"/>
              </a:rPr>
              <a:t>,</a:t>
            </a:r>
            <a:r>
              <a:rPr kumimoji="1" lang="zh-TW" altLang="en-US" sz="1600" i="1" dirty="0">
                <a:latin typeface="+mn-lt"/>
                <a:cs typeface="Arial" panose="020B0604020202020204" pitchFamily="34" charset="0"/>
              </a:rPr>
              <a:t> </a:t>
            </a:r>
            <a:endParaRPr kumimoji="1" lang="en-US" altLang="zh-TW" sz="1600" i="1" dirty="0">
              <a:latin typeface="+mn-lt"/>
              <a:cs typeface="Arial" panose="020B0604020202020204" pitchFamily="34" charset="0"/>
            </a:endParaRPr>
          </a:p>
          <a:p>
            <a:pPr algn="ctr"/>
            <a:r>
              <a:rPr kumimoji="1" lang="en-US" altLang="zh-TW" sz="1600" i="1" dirty="0">
                <a:latin typeface="+mn-lt"/>
                <a:cs typeface="Arial" panose="020B0604020202020204" pitchFamily="34" charset="0"/>
              </a:rPr>
              <a:t>Using the </a:t>
            </a:r>
            <a:r>
              <a:rPr kumimoji="1" lang="en-US" altLang="zh-TW" sz="1600" i="1" dirty="0" err="1">
                <a:latin typeface="+mn-lt"/>
                <a:cs typeface="Arial" panose="020B0604020202020204" pitchFamily="34" charset="0"/>
              </a:rPr>
              <a:t>FreeRTOS</a:t>
            </a:r>
            <a:r>
              <a:rPr kumimoji="1" lang="en-US" altLang="zh-TW" sz="1600" i="1" dirty="0">
                <a:latin typeface="+mn-lt"/>
                <a:cs typeface="Arial" panose="020B0604020202020204" pitchFamily="34" charset="0"/>
              </a:rPr>
              <a:t> Real Time Kernel, Study of an Operating System: </a:t>
            </a:r>
            <a:r>
              <a:rPr kumimoji="1" lang="en-US" altLang="zh-TW" sz="1600" i="1" dirty="0" err="1">
                <a:latin typeface="+mn-lt"/>
                <a:cs typeface="Arial" panose="020B0604020202020204" pitchFamily="34" charset="0"/>
              </a:rPr>
              <a:t>FreeRTOS</a:t>
            </a:r>
            <a:r>
              <a:rPr kumimoji="1" lang="en-US" altLang="zh-TW" sz="1600" i="1" dirty="0">
                <a:latin typeface="+mn-lt"/>
                <a:cs typeface="Arial" panose="020B0604020202020204" pitchFamily="34" charset="0"/>
              </a:rPr>
              <a:t>)</a:t>
            </a:r>
            <a:endParaRPr kumimoji="1" lang="zh-TW" altLang="en-US" sz="1600" i="1" dirty="0">
              <a:latin typeface="+mn-lt"/>
              <a:cs typeface="Arial" panose="020B0604020202020204" pitchFamily="34" charset="0"/>
            </a:endParaRPr>
          </a:p>
        </p:txBody>
      </p:sp>
    </p:spTree>
    <p:extLst>
      <p:ext uri="{BB962C8B-B14F-4D97-AF65-F5344CB8AC3E}">
        <p14:creationId xmlns:p14="http://schemas.microsoft.com/office/powerpoint/2010/main" val="3027496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Priority Inversion: Case 2</a:t>
            </a:r>
            <a:endParaRPr lang="zh-TW" altLang="en-US" dirty="0"/>
          </a:p>
        </p:txBody>
      </p:sp>
      <p:sp>
        <p:nvSpPr>
          <p:cNvPr id="3" name="內容版面配置區 2"/>
          <p:cNvSpPr>
            <a:spLocks noGrp="1"/>
          </p:cNvSpPr>
          <p:nvPr>
            <p:ph idx="1"/>
          </p:nvPr>
        </p:nvSpPr>
        <p:spPr/>
        <p:txBody>
          <a:bodyPr/>
          <a:lstStyle/>
          <a:p>
            <a:r>
              <a:rPr lang="en-US" altLang="zh-TW" dirty="0"/>
              <a:t>A medium-priority task preempts a lower-priority task which is using a shared resource, but a higher priority task is blocked waiting for that resource</a:t>
            </a:r>
          </a:p>
          <a:p>
            <a:pPr lvl="1"/>
            <a:r>
              <a:rPr lang="en-US" altLang="zh-TW" dirty="0"/>
              <a:t>If the higher-priority task would be otherwise ready to run, but a medium-priority task is currently running instead, a priority inversion is occurred</a:t>
            </a:r>
          </a:p>
          <a:p>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9</a:t>
            </a:fld>
            <a:endParaRPr lang="zh-TW" altLang="zh-TW"/>
          </a:p>
        </p:txBody>
      </p:sp>
      <p:grpSp>
        <p:nvGrpSpPr>
          <p:cNvPr id="13" name="群組 12"/>
          <p:cNvGrpSpPr/>
          <p:nvPr/>
        </p:nvGrpSpPr>
        <p:grpSpPr>
          <a:xfrm>
            <a:off x="1447800" y="3573016"/>
            <a:ext cx="6677025" cy="2541587"/>
            <a:chOff x="1447800" y="3573016"/>
            <a:chExt cx="6677025" cy="2541587"/>
          </a:xfrm>
        </p:grpSpPr>
        <p:grpSp>
          <p:nvGrpSpPr>
            <p:cNvPr id="9" name="Group 4"/>
            <p:cNvGrpSpPr>
              <a:grpSpLocks/>
            </p:cNvGrpSpPr>
            <p:nvPr/>
          </p:nvGrpSpPr>
          <p:grpSpPr bwMode="auto">
            <a:xfrm>
              <a:off x="1447800" y="3573016"/>
              <a:ext cx="6677025" cy="2541587"/>
              <a:chOff x="1074" y="2335"/>
              <a:chExt cx="3870" cy="1434"/>
            </a:xfrm>
          </p:grpSpPr>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 y="2335"/>
                <a:ext cx="1560"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 y="2448"/>
                <a:ext cx="2334"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矩形 11"/>
            <p:cNvSpPr/>
            <p:nvPr/>
          </p:nvSpPr>
          <p:spPr bwMode="auto">
            <a:xfrm>
              <a:off x="1619672" y="3645024"/>
              <a:ext cx="1080120" cy="288032"/>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mj-ea"/>
              </a:endParaRPr>
            </a:p>
          </p:txBody>
        </p:sp>
      </p:grpSp>
    </p:spTree>
    <p:extLst>
      <p:ext uri="{BB962C8B-B14F-4D97-AF65-F5344CB8AC3E}">
        <p14:creationId xmlns:p14="http://schemas.microsoft.com/office/powerpoint/2010/main" val="3921678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572" t="13222" r="-285" b="2180"/>
          <a:stretch/>
        </p:blipFill>
        <p:spPr bwMode="auto">
          <a:xfrm>
            <a:off x="2987825" y="2636912"/>
            <a:ext cx="5995768"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en-US" altLang="zh-TW" dirty="0"/>
              <a:t>Solving Priority Inversion</a:t>
            </a:r>
            <a:endParaRPr lang="zh-TW" altLang="en-US" dirty="0"/>
          </a:p>
        </p:txBody>
      </p:sp>
      <p:sp>
        <p:nvSpPr>
          <p:cNvPr id="3" name="內容版面配置區 2"/>
          <p:cNvSpPr>
            <a:spLocks noGrp="1"/>
          </p:cNvSpPr>
          <p:nvPr>
            <p:ph idx="1"/>
          </p:nvPr>
        </p:nvSpPr>
        <p:spPr/>
        <p:txBody>
          <a:bodyPr/>
          <a:lstStyle/>
          <a:p>
            <a:r>
              <a:rPr lang="en-US" altLang="zh-TW" i="1" dirty="0">
                <a:solidFill>
                  <a:srgbClr val="FF0000"/>
                </a:solidFill>
              </a:rPr>
              <a:t>Priority inheritance</a:t>
            </a:r>
          </a:p>
          <a:p>
            <a:pPr lvl="1"/>
            <a:r>
              <a:rPr lang="en-US" altLang="zh-TW" dirty="0"/>
              <a:t>If a high priority task blocks while attempting to obtain a </a:t>
            </a:r>
            <a:r>
              <a:rPr lang="en-US" altLang="zh-TW" dirty="0" err="1"/>
              <a:t>mutex</a:t>
            </a:r>
            <a:r>
              <a:rPr lang="en-US" altLang="zh-TW" dirty="0"/>
              <a:t> (token) that is currently held by a lower priority task, then the priority of the task holding the token is temporarily </a:t>
            </a:r>
            <a:br>
              <a:rPr lang="en-US" altLang="zh-TW" dirty="0"/>
            </a:br>
            <a:r>
              <a:rPr lang="en-US" altLang="zh-TW" dirty="0"/>
              <a:t>raised to that </a:t>
            </a:r>
            <a:br>
              <a:rPr lang="en-US" altLang="zh-TW" dirty="0"/>
            </a:br>
            <a:r>
              <a:rPr lang="en-US" altLang="zh-TW" dirty="0"/>
              <a:t>of the </a:t>
            </a:r>
            <a:br>
              <a:rPr lang="en-US" altLang="zh-TW" dirty="0"/>
            </a:br>
            <a:r>
              <a:rPr lang="en-US" altLang="zh-TW" dirty="0"/>
              <a:t>blocking task</a:t>
            </a:r>
          </a:p>
          <a:p>
            <a:r>
              <a:rPr lang="en-US" altLang="zh-TW" dirty="0" err="1"/>
              <a:t>FreeRTOS</a:t>
            </a:r>
            <a:r>
              <a:rPr lang="en-US" altLang="zh-TW" dirty="0"/>
              <a:t> </a:t>
            </a:r>
            <a:r>
              <a:rPr lang="en-US" altLang="zh-TW" dirty="0" err="1"/>
              <a:t>mutex</a:t>
            </a:r>
            <a:r>
              <a:rPr lang="en-US" altLang="zh-TW" dirty="0"/>
              <a:t/>
            </a:r>
            <a:br>
              <a:rPr lang="en-US" altLang="zh-TW" dirty="0"/>
            </a:br>
            <a:r>
              <a:rPr lang="en-US" altLang="zh-TW" dirty="0"/>
              <a:t>implements</a:t>
            </a:r>
            <a:br>
              <a:rPr lang="en-US" altLang="zh-TW" dirty="0"/>
            </a:br>
            <a:r>
              <a:rPr lang="en-US" altLang="zh-TW" dirty="0"/>
              <a:t>priority</a:t>
            </a:r>
            <a:br>
              <a:rPr lang="en-US" altLang="zh-TW" dirty="0"/>
            </a:br>
            <a:r>
              <a:rPr lang="en-US" altLang="zh-TW" dirty="0"/>
              <a:t>inheritance</a:t>
            </a:r>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10</a:t>
            </a:fld>
            <a:endParaRPr lang="zh-TW" altLang="zh-TW"/>
          </a:p>
        </p:txBody>
      </p:sp>
    </p:spTree>
    <p:extLst>
      <p:ext uri="{BB962C8B-B14F-4D97-AF65-F5344CB8AC3E}">
        <p14:creationId xmlns:p14="http://schemas.microsoft.com/office/powerpoint/2010/main" val="328716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Create a Mutex</a:t>
            </a:r>
            <a:endParaRPr lang="zh-TW" altLang="en-US" dirty="0"/>
          </a:p>
        </p:txBody>
      </p:sp>
      <p:sp>
        <p:nvSpPr>
          <p:cNvPr id="5" name="內容版面配置區 4"/>
          <p:cNvSpPr>
            <a:spLocks noGrp="1"/>
          </p:cNvSpPr>
          <p:nvPr>
            <p:ph idx="1"/>
          </p:nvPr>
        </p:nvSpPr>
        <p:spPr>
          <a:xfrm>
            <a:off x="425450" y="1052736"/>
            <a:ext cx="8395022" cy="5040560"/>
          </a:xfrm>
        </p:spPr>
        <p:txBody>
          <a:bodyPr/>
          <a:lstStyle/>
          <a:p>
            <a:pPr marL="0" indent="0">
              <a:buNone/>
            </a:pPr>
            <a:r>
              <a:rPr lang="en-US" altLang="zh-TW" sz="2200" b="1" dirty="0" err="1">
                <a:latin typeface="Courier New" panose="02070309020205020404" pitchFamily="49" charset="0"/>
                <a:cs typeface="Courier New" panose="02070309020205020404" pitchFamily="49" charset="0"/>
              </a:rPr>
              <a:t>SemaphoreHandle_t</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xSemaphoreCreateMutex</a:t>
            </a:r>
            <a:r>
              <a:rPr lang="en-US" altLang="zh-TW" sz="2200" b="1" dirty="0">
                <a:latin typeface="Courier New" panose="02070309020205020404" pitchFamily="49" charset="0"/>
                <a:cs typeface="Courier New" panose="02070309020205020404" pitchFamily="49" charset="0"/>
              </a:rPr>
              <a:t>(void);</a:t>
            </a:r>
          </a:p>
          <a:p>
            <a:pPr lvl="1"/>
            <a:r>
              <a:rPr lang="en-US" altLang="zh-TW" dirty="0"/>
              <a:t>Creates a mutex and returns a handle, of type </a:t>
            </a:r>
            <a:r>
              <a:rPr lang="en-US" altLang="zh-TW" b="1" dirty="0" err="1">
                <a:latin typeface="Courier New" panose="02070309020205020404" pitchFamily="49" charset="0"/>
                <a:cs typeface="Courier New" panose="02070309020205020404" pitchFamily="49" charset="0"/>
              </a:rPr>
              <a:t>SemaphoreHandle_t</a:t>
            </a:r>
            <a:r>
              <a:rPr lang="en-US" altLang="zh-TW" dirty="0"/>
              <a:t>, that the mutex can be referenced</a:t>
            </a:r>
          </a:p>
          <a:p>
            <a:pPr lvl="1"/>
            <a:r>
              <a:rPr lang="en-US" altLang="zh-TW" dirty="0"/>
              <a:t>Mutexes cannot be used in interrupt service routines</a:t>
            </a:r>
          </a:p>
          <a:p>
            <a:r>
              <a:rPr lang="en-US" altLang="zh-TW" dirty="0" err="1"/>
              <a:t>FreeRTOS</a:t>
            </a:r>
            <a:r>
              <a:rPr lang="en-US" altLang="zh-TW" dirty="0"/>
              <a:t> Mutex implements priority inheritance </a:t>
            </a:r>
          </a:p>
          <a:p>
            <a:pPr lvl="1"/>
            <a:r>
              <a:rPr lang="en-US" altLang="zh-TW" dirty="0"/>
              <a:t>Priority of a task that ‘takes’ a mutex is temporarily raised if another task of higher priority attempts to obtain the mutex</a:t>
            </a:r>
          </a:p>
          <a:p>
            <a:pPr lvl="2"/>
            <a:r>
              <a:rPr lang="en-US" altLang="zh-TW" dirty="0"/>
              <a:t>The task that owns the mutex ‘inherits’ the priority of the task attempting to ‘take’ the same mutex</a:t>
            </a:r>
          </a:p>
          <a:p>
            <a:pPr lvl="1"/>
            <a:r>
              <a:rPr lang="en-US" altLang="zh-TW" dirty="0"/>
              <a:t>So, the mutex must always be ‘given’ back – otherwise the higher priority task will never be able to obtain the mutex, and the lower priority task will never ‘disinherit’ the priority </a:t>
            </a:r>
          </a:p>
        </p:txBody>
      </p:sp>
      <p:sp>
        <p:nvSpPr>
          <p:cNvPr id="3" name="投影片編號版面配置區 2"/>
          <p:cNvSpPr>
            <a:spLocks noGrp="1"/>
          </p:cNvSpPr>
          <p:nvPr>
            <p:ph type="sldNum" sz="quarter" idx="11"/>
          </p:nvPr>
        </p:nvSpPr>
        <p:spPr/>
        <p:txBody>
          <a:bodyPr/>
          <a:lstStyle/>
          <a:p>
            <a:fld id="{DDBC2A8D-9A7B-4180-A2C0-64594010D3A4}" type="slidenum">
              <a:rPr lang="zh-TW" altLang="en-US" smtClean="0"/>
              <a:pPr/>
              <a:t>11</a:t>
            </a:fld>
            <a:endParaRPr lang="zh-TW" altLang="zh-TW"/>
          </a:p>
        </p:txBody>
      </p:sp>
    </p:spTree>
    <p:extLst>
      <p:ext uri="{BB962C8B-B14F-4D97-AF65-F5344CB8AC3E}">
        <p14:creationId xmlns:p14="http://schemas.microsoft.com/office/powerpoint/2010/main" val="353579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Take a Mutex</a:t>
            </a:r>
          </a:p>
        </p:txBody>
      </p:sp>
      <p:sp>
        <p:nvSpPr>
          <p:cNvPr id="4" name="Content Placeholder 3"/>
          <p:cNvSpPr>
            <a:spLocks noGrp="1"/>
          </p:cNvSpPr>
          <p:nvPr>
            <p:ph idx="1"/>
          </p:nvPr>
        </p:nvSpPr>
        <p:spPr/>
        <p:txBody>
          <a:bodyPr/>
          <a:lstStyle/>
          <a:p>
            <a:pPr marL="0" indent="0">
              <a:buNone/>
            </a:pPr>
            <a:r>
              <a:rPr lang="en-US" sz="2200" b="1" dirty="0" err="1">
                <a:latin typeface="Courier New" panose="02070309020205020404" pitchFamily="49" charset="0"/>
                <a:cs typeface="Courier New" panose="02070309020205020404" pitchFamily="49" charset="0"/>
              </a:rPr>
              <a:t>xSemaphoreTake</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xSemaphoreHandle</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xSemaphore</a:t>
            </a:r>
            <a:r>
              <a:rPr lang="en-US" sz="2200" b="1" dirty="0">
                <a:latin typeface="Courier New" panose="02070309020205020404" pitchFamily="49" charset="0"/>
                <a:cs typeface="Courier New" panose="02070309020205020404" pitchFamily="49" charset="0"/>
              </a:rPr>
              <a:t>, </a:t>
            </a:r>
          </a:p>
          <a:p>
            <a:pPr marL="0" indent="0">
              <a:buNone/>
            </a:pP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TickType_t</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xTicksToWait</a:t>
            </a:r>
            <a:r>
              <a:rPr lang="en-US" sz="2200" b="1" dirty="0">
                <a:latin typeface="Courier New" panose="02070309020205020404" pitchFamily="49" charset="0"/>
                <a:cs typeface="Courier New" panose="02070309020205020404" pitchFamily="49" charset="0"/>
              </a:rPr>
              <a:t>)</a:t>
            </a:r>
            <a:endParaRPr lang="en-US" sz="2200" dirty="0"/>
          </a:p>
          <a:p>
            <a:pPr lvl="2"/>
            <a:endParaRPr lang="en-US" dirty="0"/>
          </a:p>
          <a:p>
            <a:pPr lvl="1"/>
            <a:r>
              <a:rPr lang="en-US" b="1" dirty="0" err="1">
                <a:latin typeface="Courier New" panose="02070309020205020404" pitchFamily="49" charset="0"/>
                <a:cs typeface="Courier New" panose="02070309020205020404" pitchFamily="49" charset="0"/>
              </a:rPr>
              <a:t>xSemaphore</a:t>
            </a:r>
            <a:r>
              <a:rPr lang="en-US" dirty="0"/>
              <a:t>: handle to the mutex being taken</a:t>
            </a:r>
          </a:p>
          <a:p>
            <a:pPr lvl="1"/>
            <a:r>
              <a:rPr lang="en-US" b="1" dirty="0" err="1">
                <a:latin typeface="Courier New" panose="02070309020205020404" pitchFamily="49" charset="0"/>
                <a:cs typeface="Courier New" panose="02070309020205020404" pitchFamily="49" charset="0"/>
              </a:rPr>
              <a:t>xTicksToWait</a:t>
            </a:r>
            <a:r>
              <a:rPr lang="en-US" dirty="0"/>
              <a:t>: time in ticks to wait for the mutex to become available</a:t>
            </a:r>
          </a:p>
          <a:p>
            <a:pPr lvl="2"/>
            <a:r>
              <a:rPr lang="en-US" dirty="0"/>
              <a:t>A block time of zero can be used to poll the mutex</a:t>
            </a:r>
          </a:p>
          <a:p>
            <a:pPr lvl="1"/>
            <a:r>
              <a:rPr lang="en-US" dirty="0"/>
              <a:t>Cannot be called from an interrupt service routine</a:t>
            </a:r>
          </a:p>
          <a:p>
            <a:pPr lvl="2"/>
            <a:endParaRPr lang="en-US" dirty="0"/>
          </a:p>
          <a:p>
            <a:pPr marL="0" indent="0">
              <a:buNone/>
            </a:pPr>
            <a:r>
              <a:rPr lang="en-US" altLang="zh-TW" sz="2200" b="1" dirty="0" err="1">
                <a:latin typeface="Courier New" panose="02070309020205020404" pitchFamily="49" charset="0"/>
                <a:cs typeface="Courier New" panose="02070309020205020404" pitchFamily="49" charset="0"/>
              </a:rPr>
              <a:t>xSemaphoreTakeFromISR</a:t>
            </a:r>
            <a:r>
              <a:rPr lang="en-US" altLang="zh-TW" sz="2200" b="1" dirty="0">
                <a:latin typeface="Courier New" panose="02070309020205020404" pitchFamily="49" charset="0"/>
                <a:cs typeface="Courier New" panose="02070309020205020404" pitchFamily="49" charset="0"/>
              </a:rPr>
              <a:t>(</a:t>
            </a:r>
          </a:p>
          <a:p>
            <a:pPr marL="0" indent="0">
              <a:buNone/>
            </a:pP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xSemaphoreHandle</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xSemaphore</a:t>
            </a:r>
            <a:r>
              <a:rPr lang="en-US" altLang="zh-TW" sz="2200" b="1" dirty="0">
                <a:latin typeface="Courier New" panose="02070309020205020404" pitchFamily="49" charset="0"/>
                <a:cs typeface="Courier New" panose="02070309020205020404" pitchFamily="49" charset="0"/>
              </a:rPr>
              <a:t>, </a:t>
            </a:r>
          </a:p>
          <a:p>
            <a:pPr marL="0" indent="0">
              <a:buNone/>
            </a:pPr>
            <a:r>
              <a:rPr lang="en-US" altLang="zh-TW" sz="2200" b="1" dirty="0">
                <a:latin typeface="Courier New" panose="02070309020205020404" pitchFamily="49" charset="0"/>
                <a:cs typeface="Courier New" panose="02070309020205020404" pitchFamily="49" charset="0"/>
              </a:rPr>
              <a:t>   signed </a:t>
            </a:r>
            <a:r>
              <a:rPr lang="en-US" altLang="zh-TW" sz="2200" b="1" dirty="0" err="1">
                <a:latin typeface="Courier New" panose="02070309020205020404" pitchFamily="49" charset="0"/>
                <a:cs typeface="Courier New" panose="02070309020205020404" pitchFamily="49" charset="0"/>
              </a:rPr>
              <a:t>BaseType_t</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pxHigherPriorityTaskWoken</a:t>
            </a:r>
            <a:r>
              <a:rPr lang="en-US" altLang="zh-TW" sz="2200" b="1" dirty="0">
                <a:latin typeface="Courier New" panose="02070309020205020404" pitchFamily="49" charset="0"/>
                <a:cs typeface="Courier New" panose="02070309020205020404" pitchFamily="49" charset="0"/>
              </a:rPr>
              <a:t>)</a:t>
            </a:r>
          </a:p>
          <a:p>
            <a:pPr lvl="1"/>
            <a:r>
              <a:rPr lang="en-US" dirty="0"/>
              <a:t>Can be called from an interrupt service routine</a:t>
            </a:r>
          </a:p>
        </p:txBody>
      </p:sp>
      <p:sp>
        <p:nvSpPr>
          <p:cNvPr id="2" name="投影片編號版面配置區 1"/>
          <p:cNvSpPr>
            <a:spLocks noGrp="1"/>
          </p:cNvSpPr>
          <p:nvPr>
            <p:ph type="sldNum" sz="quarter" idx="11"/>
          </p:nvPr>
        </p:nvSpPr>
        <p:spPr/>
        <p:txBody>
          <a:bodyPr/>
          <a:lstStyle/>
          <a:p>
            <a:fld id="{AD7A0DC7-59DB-4FF4-A98F-253DCA5EE1C1}" type="slidenum">
              <a:rPr lang="zh-TW" altLang="en-US" smtClean="0"/>
              <a:pPr/>
              <a:t>12</a:t>
            </a:fld>
            <a:endParaRPr lang="zh-TW" altLang="zh-TW"/>
          </a:p>
        </p:txBody>
      </p:sp>
    </p:spTree>
    <p:extLst>
      <p:ext uri="{BB962C8B-B14F-4D97-AF65-F5344CB8AC3E}">
        <p14:creationId xmlns:p14="http://schemas.microsoft.com/office/powerpoint/2010/main" val="270374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1" end="11"/>
                                            </p:txEl>
                                          </p:spTgt>
                                        </p:tgtEl>
                                        <p:attrNameLst>
                                          <p:attrName>style.visibility</p:attrName>
                                        </p:attrNameLst>
                                      </p:cBhvr>
                                      <p:to>
                                        <p:strVal val="visible"/>
                                      </p:to>
                                    </p:set>
                                    <p:animEffect transition="in" filter="fade">
                                      <p:cBhvr>
                                        <p:cTn id="1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Give a Mutex</a:t>
            </a:r>
            <a:endParaRPr lang="zh-TW" altLang="en-US" dirty="0"/>
          </a:p>
        </p:txBody>
      </p:sp>
      <p:sp>
        <p:nvSpPr>
          <p:cNvPr id="3" name="內容版面配置區 2"/>
          <p:cNvSpPr>
            <a:spLocks noGrp="1"/>
          </p:cNvSpPr>
          <p:nvPr>
            <p:ph idx="1"/>
          </p:nvPr>
        </p:nvSpPr>
        <p:spPr/>
        <p:txBody>
          <a:bodyPr/>
          <a:lstStyle/>
          <a:p>
            <a:pPr marL="0" indent="0">
              <a:buNone/>
            </a:pPr>
            <a:r>
              <a:rPr lang="en-US" altLang="zh-TW" sz="2200" b="1" dirty="0" err="1">
                <a:latin typeface="Courier New" panose="02070309020205020404" pitchFamily="49" charset="0"/>
                <a:cs typeface="Courier New" panose="02070309020205020404" pitchFamily="49" charset="0"/>
              </a:rPr>
              <a:t>xSemaphoreGive</a:t>
            </a:r>
            <a:r>
              <a:rPr lang="en-US" altLang="zh-TW" sz="2200" b="1" dirty="0">
                <a:latin typeface="Courier New" panose="02070309020205020404" pitchFamily="49" charset="0"/>
                <a:cs typeface="Courier New" panose="02070309020205020404" pitchFamily="49" charset="0"/>
              </a:rPr>
              <a:t>(</a:t>
            </a:r>
            <a:r>
              <a:rPr lang="en-US" altLang="zh-TW" sz="2200" b="1" dirty="0" err="1">
                <a:latin typeface="Courier New" panose="02070309020205020404" pitchFamily="49" charset="0"/>
                <a:cs typeface="Courier New" panose="02070309020205020404" pitchFamily="49" charset="0"/>
              </a:rPr>
              <a:t>SemaphoreHandle_t</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xSemaphore</a:t>
            </a:r>
            <a:r>
              <a:rPr lang="en-US" altLang="zh-TW" sz="2200" b="1" dirty="0">
                <a:latin typeface="Courier New" panose="02070309020205020404" pitchFamily="49" charset="0"/>
                <a:cs typeface="Courier New" panose="02070309020205020404" pitchFamily="49" charset="0"/>
              </a:rPr>
              <a:t>)</a:t>
            </a:r>
          </a:p>
          <a:p>
            <a:pPr lvl="2"/>
            <a:endParaRPr lang="en-US" altLang="zh-TW" dirty="0"/>
          </a:p>
          <a:p>
            <a:pPr lvl="1"/>
            <a:r>
              <a:rPr lang="en-US" altLang="zh-TW" b="1" dirty="0" err="1">
                <a:latin typeface="Courier New" panose="02070309020205020404" pitchFamily="49" charset="0"/>
                <a:cs typeface="Courier New" panose="02070309020205020404" pitchFamily="49" charset="0"/>
              </a:rPr>
              <a:t>xSemaphore</a:t>
            </a:r>
            <a:r>
              <a:rPr lang="en-US" altLang="zh-TW" dirty="0"/>
              <a:t>: handle to the mutex being released </a:t>
            </a:r>
          </a:p>
          <a:p>
            <a:pPr marL="0" indent="0">
              <a:buNone/>
            </a:pPr>
            <a:endParaRPr lang="en-US" altLang="zh-TW" sz="2200" b="1" dirty="0">
              <a:latin typeface="Courier New" panose="02070309020205020404" pitchFamily="49" charset="0"/>
              <a:cs typeface="Courier New" panose="02070309020205020404" pitchFamily="49" charset="0"/>
            </a:endParaRPr>
          </a:p>
          <a:p>
            <a:pPr marL="0" indent="0">
              <a:buNone/>
            </a:pPr>
            <a:endParaRPr lang="en-US" altLang="zh-TW" sz="2200" b="1" dirty="0">
              <a:latin typeface="Courier New" panose="02070309020205020404" pitchFamily="49" charset="0"/>
              <a:cs typeface="Courier New" panose="02070309020205020404" pitchFamily="49" charset="0"/>
            </a:endParaRPr>
          </a:p>
          <a:p>
            <a:pPr marL="0" indent="0">
              <a:buNone/>
            </a:pPr>
            <a:r>
              <a:rPr lang="en-US" altLang="zh-TW" sz="2200" b="1" dirty="0" err="1">
                <a:latin typeface="Courier New" panose="02070309020205020404" pitchFamily="49" charset="0"/>
                <a:cs typeface="Courier New" panose="02070309020205020404" pitchFamily="49" charset="0"/>
              </a:rPr>
              <a:t>xSemaphoreGiveFromISR</a:t>
            </a:r>
            <a:r>
              <a:rPr lang="en-US" altLang="zh-TW" sz="2200" b="1" dirty="0">
                <a:latin typeface="Courier New" panose="02070309020205020404" pitchFamily="49" charset="0"/>
                <a:cs typeface="Courier New" panose="02070309020205020404" pitchFamily="49" charset="0"/>
              </a:rPr>
              <a:t>(</a:t>
            </a:r>
          </a:p>
          <a:p>
            <a:pPr marL="0" indent="0">
              <a:buNone/>
            </a:pP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SemaphoreHandle_t</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xSemaphore</a:t>
            </a:r>
            <a:r>
              <a:rPr lang="en-US" altLang="zh-TW" sz="2200" b="1" dirty="0">
                <a:latin typeface="Courier New" panose="02070309020205020404" pitchFamily="49" charset="0"/>
                <a:cs typeface="Courier New" panose="02070309020205020404" pitchFamily="49" charset="0"/>
              </a:rPr>
              <a:t>,</a:t>
            </a:r>
          </a:p>
          <a:p>
            <a:pPr marL="0" indent="0">
              <a:buNone/>
            </a:pPr>
            <a:r>
              <a:rPr lang="en-US" altLang="zh-TW" sz="2200" b="1" dirty="0">
                <a:latin typeface="Courier New" panose="02070309020205020404" pitchFamily="49" charset="0"/>
                <a:cs typeface="Courier New" panose="02070309020205020404" pitchFamily="49" charset="0"/>
              </a:rPr>
              <a:t>  signed </a:t>
            </a:r>
            <a:r>
              <a:rPr lang="en-US" altLang="zh-TW" sz="2200" b="1" dirty="0" err="1">
                <a:latin typeface="Courier New" panose="02070309020205020404" pitchFamily="49" charset="0"/>
                <a:cs typeface="Courier New" panose="02070309020205020404" pitchFamily="49" charset="0"/>
              </a:rPr>
              <a:t>BaseType_t</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pxHigherPriorityTaskWoken</a:t>
            </a:r>
            <a:r>
              <a:rPr lang="en-US" altLang="zh-TW" sz="2200" b="1" dirty="0">
                <a:latin typeface="Courier New" panose="02070309020205020404" pitchFamily="49" charset="0"/>
                <a:cs typeface="Courier New" panose="02070309020205020404" pitchFamily="49" charset="0"/>
              </a:rPr>
              <a:t>)</a:t>
            </a:r>
          </a:p>
          <a:p>
            <a:pPr lvl="2"/>
            <a:endParaRPr lang="en-US" altLang="zh-TW" b="1" dirty="0">
              <a:latin typeface="Courier New" panose="02070309020205020404" pitchFamily="49" charset="0"/>
              <a:cs typeface="Courier New" panose="02070309020205020404" pitchFamily="49" charset="0"/>
            </a:endParaRPr>
          </a:p>
          <a:p>
            <a:pPr lvl="1"/>
            <a:r>
              <a:rPr lang="en-US" altLang="zh-TW" b="1" dirty="0" err="1">
                <a:latin typeface="Courier New" panose="02070309020205020404" pitchFamily="49" charset="0"/>
                <a:cs typeface="Courier New" panose="02070309020205020404" pitchFamily="49" charset="0"/>
              </a:rPr>
              <a:t>pxHigherPriorityTaskWoken</a:t>
            </a:r>
            <a:r>
              <a:rPr lang="en-US" altLang="zh-TW" dirty="0"/>
              <a:t>: set to </a:t>
            </a:r>
            <a:r>
              <a:rPr lang="en-US" altLang="zh-TW" b="1" dirty="0" err="1">
                <a:latin typeface="Courier New" panose="02070309020205020404" pitchFamily="49" charset="0"/>
                <a:cs typeface="Courier New" panose="02070309020205020404" pitchFamily="49" charset="0"/>
              </a:rPr>
              <a:t>pdTRUE</a:t>
            </a:r>
            <a:r>
              <a:rPr lang="en-US" altLang="zh-TW" dirty="0"/>
              <a:t> if giving the mutex caused a higher priority task to unblock, causing a context switch before the interrupt is exited</a:t>
            </a:r>
          </a:p>
          <a:p>
            <a:pPr lvl="1"/>
            <a:r>
              <a:rPr lang="en-US" altLang="zh-TW" dirty="0"/>
              <a:t>Can be called from an interrupt service routine</a:t>
            </a:r>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13</a:t>
            </a:fld>
            <a:endParaRPr lang="zh-TW" altLang="zh-TW"/>
          </a:p>
        </p:txBody>
      </p:sp>
    </p:spTree>
    <p:extLst>
      <p:ext uri="{BB962C8B-B14F-4D97-AF65-F5344CB8AC3E}">
        <p14:creationId xmlns:p14="http://schemas.microsoft.com/office/powerpoint/2010/main" val="404617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標題 4"/>
          <p:cNvSpPr>
            <a:spLocks noGrp="1"/>
          </p:cNvSpPr>
          <p:nvPr>
            <p:ph type="title"/>
          </p:nvPr>
        </p:nvSpPr>
        <p:spPr/>
        <p:txBody>
          <a:bodyPr/>
          <a:lstStyle/>
          <a:p>
            <a:pPr eaLnBrk="1" hangingPunct="1"/>
            <a:r>
              <a:rPr lang="en-US" altLang="zh-TW" dirty="0"/>
              <a:t>Example of </a:t>
            </a:r>
            <a:r>
              <a:rPr lang="en-US" altLang="zh-TW" dirty="0" err="1"/>
              <a:t>Mutex</a:t>
            </a:r>
            <a:r>
              <a:rPr lang="en-US" altLang="zh-TW" dirty="0"/>
              <a:t> (1/3)</a:t>
            </a:r>
            <a:endParaRPr lang="zh-TW" altLang="en-US" sz="1800" dirty="0"/>
          </a:p>
        </p:txBody>
      </p:sp>
      <p:sp>
        <p:nvSpPr>
          <p:cNvPr id="2" name="投影片編號版面配置區 1"/>
          <p:cNvSpPr>
            <a:spLocks noGrp="1"/>
          </p:cNvSpPr>
          <p:nvPr>
            <p:ph type="sldNum" sz="quarter" idx="11"/>
          </p:nvPr>
        </p:nvSpPr>
        <p:spPr/>
        <p:txBody>
          <a:bodyPr/>
          <a:lstStyle/>
          <a:p>
            <a:fld id="{FB432AF1-3153-4BFC-ABF0-71916461ABBD}" type="slidenum">
              <a:rPr lang="zh-TW" altLang="en-US" smtClean="0"/>
              <a:pPr/>
              <a:t>14</a:t>
            </a:fld>
            <a:endParaRPr lang="zh-TW" altLang="zh-TW"/>
          </a:p>
        </p:txBody>
      </p:sp>
      <p:graphicFrame>
        <p:nvGraphicFramePr>
          <p:cNvPr id="1185816" name="Group 24"/>
          <p:cNvGraphicFramePr>
            <a:graphicFrameLocks noGrp="1"/>
          </p:cNvGraphicFramePr>
          <p:nvPr>
            <p:extLst/>
          </p:nvPr>
        </p:nvGraphicFramePr>
        <p:xfrm>
          <a:off x="323528" y="1124744"/>
          <a:ext cx="8568952" cy="4937760"/>
        </p:xfrm>
        <a:graphic>
          <a:graphicData uri="http://schemas.openxmlformats.org/drawingml/2006/table">
            <a:tbl>
              <a:tblPr/>
              <a:tblGrid>
                <a:gridCol w="8568952">
                  <a:extLst>
                    <a:ext uri="{9D8B030D-6E8A-4147-A177-3AD203B41FA5}">
                      <a16:colId xmlns:a16="http://schemas.microsoft.com/office/drawing/2014/main" val="20000"/>
                    </a:ext>
                  </a:extLst>
                </a:gridCol>
              </a:tblGrid>
              <a:tr h="3744416">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1" fontAlgn="auto" latinLnBrk="0" hangingPunct="1">
                        <a:lnSpc>
                          <a:spcPct val="90000"/>
                        </a:lnSpc>
                        <a:spcBef>
                          <a:spcPct val="10000"/>
                        </a:spcBef>
                        <a:spcAft>
                          <a:spcPts val="0"/>
                        </a:spcAft>
                        <a:buClr>
                          <a:srgbClr val="0000FF"/>
                        </a:buClr>
                        <a:buSzPct val="80000"/>
                        <a:buFont typeface="Wingdings" panose="05000000000000000000" pitchFamily="2" charset="2"/>
                        <a:buNone/>
                        <a:tabLst/>
                        <a:defRPr/>
                      </a:pPr>
                      <a:r>
                        <a:rPr kumimoji="1" lang="en-US" altLang="zh-TW" sz="2000" b="1" kern="1200" dirty="0">
                          <a:solidFill>
                            <a:schemeClr val="tx1"/>
                          </a:solidFill>
                          <a:latin typeface="Courier New" pitchFamily="49" charset="0"/>
                          <a:ea typeface="標楷體" pitchFamily="65" charset="-120"/>
                          <a:cs typeface="Courier New" pitchFamily="49" charset="0"/>
                        </a:rPr>
                        <a:t>#include &lt;</a:t>
                      </a:r>
                      <a:r>
                        <a:rPr kumimoji="1" lang="en-US" altLang="zh-TW" sz="2000" b="1" kern="1200" dirty="0" err="1">
                          <a:solidFill>
                            <a:schemeClr val="tx1"/>
                          </a:solidFill>
                          <a:latin typeface="Courier New" pitchFamily="49" charset="0"/>
                          <a:ea typeface="標楷體" pitchFamily="65" charset="-120"/>
                          <a:cs typeface="Courier New" pitchFamily="49" charset="0"/>
                        </a:rPr>
                        <a:t>semphr.h</a:t>
                      </a:r>
                      <a:r>
                        <a:rPr kumimoji="1" lang="en-US" altLang="zh-TW" sz="2000" b="1" kern="1200" dirty="0">
                          <a:solidFill>
                            <a:schemeClr val="tx1"/>
                          </a:solidFill>
                          <a:latin typeface="Courier New" pitchFamily="49" charset="0"/>
                          <a:ea typeface="標楷體" pitchFamily="65" charset="-120"/>
                          <a:cs typeface="Courier New" pitchFamily="49" charset="0"/>
                        </a:rPr>
                        <a:t>&gt;</a:t>
                      </a:r>
                    </a:p>
                    <a:p>
                      <a:pPr marL="0" marR="0" lvl="0" indent="0" algn="l" defTabSz="914400" rtl="0" eaLnBrk="1" fontAlgn="auto" latinLnBrk="0" hangingPunct="1">
                        <a:lnSpc>
                          <a:spcPct val="90000"/>
                        </a:lnSpc>
                        <a:spcBef>
                          <a:spcPct val="10000"/>
                        </a:spcBef>
                        <a:spcAft>
                          <a:spcPts val="0"/>
                        </a:spcAft>
                        <a:buClr>
                          <a:srgbClr val="0000FF"/>
                        </a:buClr>
                        <a:buSzPct val="80000"/>
                        <a:buFont typeface="Wingdings" panose="05000000000000000000" pitchFamily="2" charset="2"/>
                        <a:buNone/>
                        <a:tabLst/>
                        <a:defRPr/>
                      </a:pPr>
                      <a:r>
                        <a:rPr kumimoji="1" lang="en-US" altLang="zh-TW" sz="2000" b="1" kern="1200" dirty="0" err="1">
                          <a:solidFill>
                            <a:srgbClr val="FF0000"/>
                          </a:solidFill>
                          <a:latin typeface="Courier New" pitchFamily="49" charset="0"/>
                          <a:ea typeface="標楷體" pitchFamily="65" charset="-120"/>
                          <a:cs typeface="Courier New" pitchFamily="49" charset="0"/>
                        </a:rPr>
                        <a:t>SemaphoreHandle_t</a:t>
                      </a:r>
                      <a:r>
                        <a:rPr kumimoji="1" lang="en-US" altLang="zh-TW" sz="2000" b="1" kern="1200" dirty="0">
                          <a:solidFill>
                            <a:srgbClr val="FF0000"/>
                          </a:solidFill>
                          <a:latin typeface="Courier New" pitchFamily="49" charset="0"/>
                          <a:ea typeface="標楷體" pitchFamily="65" charset="-120"/>
                          <a:cs typeface="Courier New" pitchFamily="49" charset="0"/>
                        </a:rPr>
                        <a:t>  </a:t>
                      </a:r>
                      <a:r>
                        <a:rPr kumimoji="1" lang="en-US" altLang="zh-TW" sz="2000" b="1" kern="1200" dirty="0">
                          <a:solidFill>
                            <a:schemeClr val="tx1"/>
                          </a:solidFill>
                          <a:latin typeface="Courier New" pitchFamily="49" charset="0"/>
                          <a:ea typeface="標楷體" pitchFamily="65" charset="-120"/>
                          <a:cs typeface="Courier New" pitchFamily="49" charset="0"/>
                        </a:rPr>
                        <a:t>gatekeeper = 0; </a:t>
                      </a:r>
                      <a:r>
                        <a:rPr kumimoji="1" lang="en-US" altLang="zh-TW" sz="2000" b="1" kern="1200" dirty="0">
                          <a:solidFill>
                            <a:srgbClr val="0000FF"/>
                          </a:solidFill>
                          <a:latin typeface="Courier New" pitchFamily="49" charset="0"/>
                          <a:ea typeface="標楷體" pitchFamily="65" charset="-120"/>
                          <a:cs typeface="Courier New" pitchFamily="49" charset="0"/>
                        </a:rPr>
                        <a:t>/*</a:t>
                      </a:r>
                      <a:r>
                        <a:rPr kumimoji="1" lang="en-US" altLang="zh-TW" sz="2000" b="1" kern="1200" baseline="0" dirty="0">
                          <a:solidFill>
                            <a:srgbClr val="0000FF"/>
                          </a:solidFill>
                          <a:latin typeface="Courier New" pitchFamily="49" charset="0"/>
                          <a:ea typeface="標楷體" pitchFamily="65" charset="-120"/>
                          <a:cs typeface="Courier New" pitchFamily="49" charset="0"/>
                        </a:rPr>
                        <a:t> g</a:t>
                      </a:r>
                      <a:r>
                        <a:rPr kumimoji="1" lang="en-US" altLang="zh-TW" sz="2000" b="1" kern="1200" dirty="0">
                          <a:solidFill>
                            <a:srgbClr val="0000FF"/>
                          </a:solidFill>
                          <a:latin typeface="Courier New" pitchFamily="49" charset="0"/>
                          <a:ea typeface="標楷體" pitchFamily="65" charset="-120"/>
                          <a:cs typeface="Courier New" pitchFamily="49" charset="0"/>
                        </a:rPr>
                        <a:t>lobal handler */</a:t>
                      </a:r>
                    </a:p>
                    <a:p>
                      <a:r>
                        <a:rPr kumimoji="1" lang="en-US" altLang="zh-TW" sz="2000" b="1" kern="1200" dirty="0">
                          <a:latin typeface="Courier New" pitchFamily="49" charset="0"/>
                          <a:ea typeface="標楷體" pitchFamily="65" charset="-120"/>
                          <a:cs typeface="Courier New" pitchFamily="49" charset="0"/>
                        </a:rPr>
                        <a:t>void setup(){</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Serial.begin</a:t>
                      </a:r>
                      <a:r>
                        <a:rPr kumimoji="1" lang="en-US" altLang="zh-TW" sz="2000" b="1" kern="1200" dirty="0">
                          <a:latin typeface="Courier New" pitchFamily="49" charset="0"/>
                          <a:ea typeface="標楷體" pitchFamily="65" charset="-120"/>
                          <a:cs typeface="Courier New" pitchFamily="49" charset="0"/>
                        </a:rPr>
                        <a:t>(9600);</a:t>
                      </a:r>
                    </a:p>
                    <a:p>
                      <a:r>
                        <a:rPr kumimoji="1" lang="en-US" altLang="zh-TW" sz="2000" b="1" kern="1200" dirty="0">
                          <a:latin typeface="Courier New" pitchFamily="49" charset="0"/>
                          <a:ea typeface="標楷體" pitchFamily="65" charset="-120"/>
                          <a:cs typeface="Courier New" pitchFamily="49" charset="0"/>
                        </a:rPr>
                        <a:t>    gatekeeper = </a:t>
                      </a:r>
                      <a:r>
                        <a:rPr kumimoji="1" lang="en-US" altLang="zh-TW" sz="2000" b="1" kern="1200" dirty="0" err="1">
                          <a:solidFill>
                            <a:srgbClr val="FF0000"/>
                          </a:solidFill>
                          <a:latin typeface="Courier New" pitchFamily="49" charset="0"/>
                          <a:ea typeface="標楷體" pitchFamily="65" charset="-120"/>
                          <a:cs typeface="Courier New" pitchFamily="49" charset="0"/>
                        </a:rPr>
                        <a:t>xSemaphoreCreateMutex</a:t>
                      </a:r>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a:t>
                      </a:r>
                      <a:r>
                        <a:rPr kumimoji="1" lang="en-US" altLang="zh-TW" sz="2000" b="1" kern="1200" baseline="0" dirty="0">
                          <a:solidFill>
                            <a:srgbClr val="0000FF"/>
                          </a:solidFill>
                          <a:latin typeface="Courier New" pitchFamily="49" charset="0"/>
                          <a:ea typeface="標楷體" pitchFamily="65" charset="-120"/>
                          <a:cs typeface="Courier New" pitchFamily="49" charset="0"/>
                        </a:rPr>
                        <a:t> c</a:t>
                      </a:r>
                      <a:r>
                        <a:rPr kumimoji="1" lang="en-US" altLang="zh-TW" sz="2000" b="1" kern="1200" dirty="0">
                          <a:solidFill>
                            <a:srgbClr val="0000FF"/>
                          </a:solidFill>
                          <a:latin typeface="Courier New" pitchFamily="49" charset="0"/>
                          <a:ea typeface="標楷體" pitchFamily="65" charset="-120"/>
                          <a:cs typeface="Courier New" pitchFamily="49" charset="0"/>
                        </a:rPr>
                        <a:t>reate tasks with priority 1 for both users</a:t>
                      </a:r>
                      <a:r>
                        <a:rPr kumimoji="1" lang="en-US" altLang="zh-TW" sz="2000" b="1" kern="1200" baseline="0" dirty="0">
                          <a:solidFill>
                            <a:srgbClr val="0000FF"/>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xTaskCreate</a:t>
                      </a:r>
                      <a:r>
                        <a:rPr kumimoji="1" lang="en-US" altLang="zh-TW" sz="2000" b="1" kern="1200" dirty="0">
                          <a:latin typeface="Courier New" pitchFamily="49" charset="0"/>
                          <a:ea typeface="標楷體" pitchFamily="65" charset="-120"/>
                          <a:cs typeface="Courier New" pitchFamily="49" charset="0"/>
                        </a:rPr>
                        <a:t>(user_1, (</a:t>
                      </a:r>
                      <a:r>
                        <a:rPr kumimoji="1" lang="en-US" altLang="zh-TW" sz="2000" b="1" kern="1200" dirty="0" err="1">
                          <a:latin typeface="Courier New" pitchFamily="49" charset="0"/>
                          <a:ea typeface="標楷體" pitchFamily="65" charset="-120"/>
                          <a:cs typeface="Courier New" pitchFamily="49" charset="0"/>
                        </a:rPr>
                        <a:t>const</a:t>
                      </a:r>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portCHAR</a:t>
                      </a:r>
                      <a:r>
                        <a:rPr kumimoji="1" lang="en-US" altLang="zh-TW" sz="2000" b="1" kern="1200" dirty="0">
                          <a:latin typeface="Courier New" pitchFamily="49" charset="0"/>
                          <a:ea typeface="標楷體" pitchFamily="65" charset="-120"/>
                          <a:cs typeface="Courier New" pitchFamily="49" charset="0"/>
                        </a:rPr>
                        <a:t>*)"t1", 128,</a:t>
                      </a:r>
                    </a:p>
                    <a:p>
                      <a:r>
                        <a:rPr kumimoji="1" lang="en-US" altLang="zh-TW" sz="2000" b="1" kern="1200" dirty="0">
                          <a:latin typeface="Courier New" pitchFamily="49" charset="0"/>
                          <a:ea typeface="標楷體" pitchFamily="65" charset="-120"/>
                          <a:cs typeface="Courier New" pitchFamily="49" charset="0"/>
                        </a:rPr>
                        <a:t>        NULL, 1, NULL);</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xTaskCreate</a:t>
                      </a:r>
                      <a:r>
                        <a:rPr kumimoji="1" lang="en-US" altLang="zh-TW" sz="2000" b="1" kern="1200" dirty="0">
                          <a:latin typeface="Courier New" pitchFamily="49" charset="0"/>
                          <a:ea typeface="標楷體" pitchFamily="65" charset="-120"/>
                          <a:cs typeface="Courier New" pitchFamily="49" charset="0"/>
                        </a:rPr>
                        <a:t>(user_2, (</a:t>
                      </a:r>
                      <a:r>
                        <a:rPr kumimoji="1" lang="en-US" altLang="zh-TW" sz="2000" b="1" kern="1200" dirty="0" err="1">
                          <a:latin typeface="Courier New" pitchFamily="49" charset="0"/>
                          <a:ea typeface="標楷體" pitchFamily="65" charset="-120"/>
                          <a:cs typeface="Courier New" pitchFamily="49" charset="0"/>
                        </a:rPr>
                        <a:t>const</a:t>
                      </a:r>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portCHAR</a:t>
                      </a:r>
                      <a:r>
                        <a:rPr kumimoji="1" lang="en-US" altLang="zh-TW" sz="2000" b="1" kern="1200" dirty="0">
                          <a:latin typeface="Courier New" pitchFamily="49" charset="0"/>
                          <a:ea typeface="標楷體" pitchFamily="65" charset="-120"/>
                          <a:cs typeface="Courier New" pitchFamily="49" charset="0"/>
                        </a:rPr>
                        <a:t>*)"t2", 128,</a:t>
                      </a:r>
                    </a:p>
                    <a:p>
                      <a:r>
                        <a:rPr kumimoji="1" lang="en-US" altLang="zh-TW" sz="2000" b="1" kern="1200" dirty="0">
                          <a:latin typeface="Courier New" pitchFamily="49" charset="0"/>
                          <a:ea typeface="標楷體" pitchFamily="65" charset="-120"/>
                          <a:cs typeface="Courier New" pitchFamily="49" charset="0"/>
                        </a:rPr>
                        <a:t>        NULL, 2, NULL);    </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Serial.println</a:t>
                      </a:r>
                      <a:r>
                        <a:rPr kumimoji="1" lang="en-US" altLang="zh-TW" sz="2000" b="1" kern="1200" dirty="0">
                          <a:latin typeface="Courier New" pitchFamily="49" charset="0"/>
                          <a:ea typeface="標楷體" pitchFamily="65" charset="-120"/>
                          <a:cs typeface="Courier New" pitchFamily="49" charset="0"/>
                        </a:rPr>
                        <a:t>("test");</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vTaskStartScheduler</a:t>
                      </a:r>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void loop(){</a:t>
                      </a:r>
                    </a:p>
                    <a:p>
                      <a:r>
                        <a:rPr kumimoji="1" lang="en-US" altLang="zh-TW" sz="2000" b="1" kern="1200" dirty="0">
                          <a:latin typeface="Courier New" pitchFamily="49" charset="0"/>
                          <a:ea typeface="標楷體" pitchFamily="65" charset="-120"/>
                          <a:cs typeface="Courier New" pitchFamily="49" charset="0"/>
                        </a:rPr>
                        <a:t>  ...  </a:t>
                      </a:r>
                    </a:p>
                    <a:p>
                      <a:r>
                        <a:rPr kumimoji="1" lang="en-US" altLang="zh-TW" sz="2000" b="1" kern="1200" dirty="0">
                          <a:latin typeface="Courier New" pitchFamily="49" charset="0"/>
                          <a:ea typeface="標楷體" pitchFamily="65" charset="-120"/>
                          <a:cs typeface="Courier New" pitchFamily="49" charset="0"/>
                        </a:rPr>
                        <a:t>}</a:t>
                      </a:r>
                      <a:endParaRPr kumimoji="1" lang="zh-TW" altLang="en-US" sz="2000" b="1" kern="1200" dirty="0">
                        <a:latin typeface="Courier New" pitchFamily="49" charset="0"/>
                        <a:ea typeface="標楷體" pitchFamily="65" charset="-12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6446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標題 4"/>
          <p:cNvSpPr>
            <a:spLocks noGrp="1"/>
          </p:cNvSpPr>
          <p:nvPr>
            <p:ph type="title"/>
          </p:nvPr>
        </p:nvSpPr>
        <p:spPr/>
        <p:txBody>
          <a:bodyPr/>
          <a:lstStyle/>
          <a:p>
            <a:pPr eaLnBrk="1" hangingPunct="1"/>
            <a:r>
              <a:rPr lang="en-US" altLang="zh-TW" dirty="0"/>
              <a:t>Example of </a:t>
            </a:r>
            <a:r>
              <a:rPr lang="en-US" altLang="zh-TW" dirty="0" err="1"/>
              <a:t>Mutex</a:t>
            </a:r>
            <a:r>
              <a:rPr lang="en-US" altLang="zh-TW" dirty="0"/>
              <a:t> (2/3)</a:t>
            </a:r>
            <a:endParaRPr lang="zh-TW" altLang="en-US" sz="1800" dirty="0"/>
          </a:p>
        </p:txBody>
      </p:sp>
      <p:sp>
        <p:nvSpPr>
          <p:cNvPr id="2" name="投影片編號版面配置區 1"/>
          <p:cNvSpPr>
            <a:spLocks noGrp="1"/>
          </p:cNvSpPr>
          <p:nvPr>
            <p:ph type="sldNum" sz="quarter" idx="11"/>
          </p:nvPr>
        </p:nvSpPr>
        <p:spPr/>
        <p:txBody>
          <a:bodyPr/>
          <a:lstStyle/>
          <a:p>
            <a:fld id="{FB432AF1-3153-4BFC-ABF0-71916461ABBD}" type="slidenum">
              <a:rPr lang="zh-TW" altLang="en-US" smtClean="0"/>
              <a:pPr/>
              <a:t>15</a:t>
            </a:fld>
            <a:endParaRPr lang="zh-TW" altLang="zh-TW"/>
          </a:p>
        </p:txBody>
      </p:sp>
      <p:graphicFrame>
        <p:nvGraphicFramePr>
          <p:cNvPr id="1185816" name="Group 24"/>
          <p:cNvGraphicFramePr>
            <a:graphicFrameLocks noGrp="1"/>
          </p:cNvGraphicFramePr>
          <p:nvPr>
            <p:extLst/>
          </p:nvPr>
        </p:nvGraphicFramePr>
        <p:xfrm>
          <a:off x="107504" y="1124744"/>
          <a:ext cx="8928992" cy="4968552"/>
        </p:xfrm>
        <a:graphic>
          <a:graphicData uri="http://schemas.openxmlformats.org/drawingml/2006/table">
            <a:tbl>
              <a:tblPr/>
              <a:tblGrid>
                <a:gridCol w="8928992">
                  <a:extLst>
                    <a:ext uri="{9D8B030D-6E8A-4147-A177-3AD203B41FA5}">
                      <a16:colId xmlns:a16="http://schemas.microsoft.com/office/drawing/2014/main" val="20000"/>
                    </a:ext>
                  </a:extLst>
                </a:gridCol>
              </a:tblGrid>
              <a:tr h="4968552">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r>
                        <a:rPr kumimoji="1" lang="en-US" altLang="zh-TW" sz="2000" b="1" kern="1200" dirty="0">
                          <a:solidFill>
                            <a:schemeClr val="tx1"/>
                          </a:solidFill>
                          <a:latin typeface="Courier New" pitchFamily="49" charset="0"/>
                          <a:ea typeface="標楷體" pitchFamily="65" charset="-120"/>
                          <a:cs typeface="Courier New" pitchFamily="49" charset="0"/>
                        </a:rPr>
                        <a:t>void user_1(void *p){</a:t>
                      </a:r>
                    </a:p>
                    <a:p>
                      <a:r>
                        <a:rPr kumimoji="1" lang="en-US" altLang="zh-TW" sz="2000" b="1" kern="1200" dirty="0">
                          <a:solidFill>
                            <a:schemeClr val="tx1"/>
                          </a:solidFill>
                          <a:latin typeface="Courier New" pitchFamily="49" charset="0"/>
                          <a:ea typeface="標楷體" pitchFamily="65" charset="-120"/>
                          <a:cs typeface="Courier New" pitchFamily="49" charset="0"/>
                        </a:rPr>
                        <a:t>  while(1){</a:t>
                      </a:r>
                    </a:p>
                    <a:p>
                      <a:r>
                        <a:rPr kumimoji="1" lang="en-US" altLang="zh-TW" sz="2000" b="1" kern="1200" dirty="0">
                          <a:solidFill>
                            <a:schemeClr val="tx1"/>
                          </a:solidFill>
                          <a:latin typeface="Courier New" pitchFamily="49" charset="0"/>
                          <a:ea typeface="標楷體" pitchFamily="65" charset="-120"/>
                          <a:cs typeface="Courier New" pitchFamily="49" charset="0"/>
                        </a:rPr>
                        <a:t>    if(</a:t>
                      </a:r>
                      <a:r>
                        <a:rPr kumimoji="1" lang="en-US" altLang="zh-TW" sz="2000" b="1" kern="1200" dirty="0" err="1">
                          <a:solidFill>
                            <a:srgbClr val="FF0000"/>
                          </a:solidFill>
                          <a:latin typeface="Courier New" pitchFamily="49" charset="0"/>
                          <a:ea typeface="標楷體" pitchFamily="65" charset="-120"/>
                          <a:cs typeface="Courier New" pitchFamily="49" charset="0"/>
                        </a:rPr>
                        <a:t>xSemaphoreTake</a:t>
                      </a:r>
                      <a:r>
                        <a:rPr kumimoji="1" lang="en-US" altLang="zh-TW" sz="2000" b="1" kern="1200" dirty="0">
                          <a:solidFill>
                            <a:schemeClr val="tx1"/>
                          </a:solidFill>
                          <a:latin typeface="Courier New" pitchFamily="49" charset="0"/>
                          <a:ea typeface="標楷體" pitchFamily="65" charset="-120"/>
                          <a:cs typeface="Courier New" pitchFamily="49" charset="0"/>
                        </a:rPr>
                        <a:t>(gatekeeper, 100)){</a:t>
                      </a:r>
                    </a:p>
                    <a:p>
                      <a:r>
                        <a:rPr kumimoji="1" lang="en-US" altLang="zh-TW" sz="2000" b="1" kern="1200" dirty="0">
                          <a:solidFill>
                            <a:schemeClr val="tx1"/>
                          </a:solidFill>
                          <a:latin typeface="Courier New" pitchFamily="49" charset="0"/>
                          <a:ea typeface="標楷體" pitchFamily="65" charset="-120"/>
                          <a:cs typeface="Courier New" pitchFamily="49" charset="0"/>
                        </a:rPr>
                        <a:t>      </a:t>
                      </a:r>
                      <a:r>
                        <a:rPr kumimoji="1" lang="en-US" altLang="zh-TW" sz="2000" b="1" kern="1200" dirty="0" err="1">
                          <a:solidFill>
                            <a:schemeClr val="tx1"/>
                          </a:solidFill>
                          <a:latin typeface="Courier New" pitchFamily="49" charset="0"/>
                          <a:ea typeface="標楷體" pitchFamily="65" charset="-120"/>
                          <a:cs typeface="Courier New" pitchFamily="49" charset="0"/>
                        </a:rPr>
                        <a:t>Serial.println</a:t>
                      </a:r>
                      <a:r>
                        <a:rPr kumimoji="1" lang="en-US" altLang="zh-TW" sz="2000" b="1" kern="1200" dirty="0">
                          <a:solidFill>
                            <a:schemeClr val="tx1"/>
                          </a:solidFill>
                          <a:latin typeface="Courier New" pitchFamily="49" charset="0"/>
                          <a:ea typeface="標楷體" pitchFamily="65" charset="-120"/>
                          <a:cs typeface="Courier New" pitchFamily="49" charset="0"/>
                        </a:rPr>
                        <a:t>("User 1 got access");</a:t>
                      </a:r>
                    </a:p>
                    <a:p>
                      <a:r>
                        <a:rPr kumimoji="1" lang="en-US" altLang="zh-TW" sz="2000" b="1" kern="1200" dirty="0">
                          <a:solidFill>
                            <a:schemeClr val="tx1"/>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 critical section */</a:t>
                      </a:r>
                    </a:p>
                    <a:p>
                      <a:r>
                        <a:rPr kumimoji="1" lang="en-US" altLang="zh-TW" sz="2000" b="1" kern="1200" dirty="0">
                          <a:solidFill>
                            <a:schemeClr val="tx1"/>
                          </a:solidFill>
                          <a:latin typeface="Courier New" pitchFamily="49" charset="0"/>
                          <a:ea typeface="標楷體" pitchFamily="65" charset="-120"/>
                          <a:cs typeface="Courier New" pitchFamily="49" charset="0"/>
                        </a:rPr>
                        <a:t>      </a:t>
                      </a:r>
                      <a:r>
                        <a:rPr kumimoji="1" lang="en-US" altLang="zh-TW" sz="2000" b="1" kern="1200" dirty="0" err="1">
                          <a:solidFill>
                            <a:schemeClr val="tx1"/>
                          </a:solidFill>
                          <a:latin typeface="Courier New" pitchFamily="49" charset="0"/>
                          <a:ea typeface="標楷體" pitchFamily="65" charset="-120"/>
                          <a:cs typeface="Courier New" pitchFamily="49" charset="0"/>
                        </a:rPr>
                        <a:t>vTaskDelay</a:t>
                      </a:r>
                      <a:r>
                        <a:rPr kumimoji="1" lang="en-US" altLang="zh-TW" sz="2000" b="1" kern="1200" dirty="0">
                          <a:solidFill>
                            <a:schemeClr val="tx1"/>
                          </a:solidFill>
                          <a:latin typeface="Courier New" pitchFamily="49" charset="0"/>
                          <a:ea typeface="標楷體" pitchFamily="65" charset="-120"/>
                          <a:cs typeface="Courier New" pitchFamily="49" charset="0"/>
                        </a:rPr>
                        <a:t>(200); </a:t>
                      </a:r>
                      <a:r>
                        <a:rPr kumimoji="1" lang="en-US" altLang="zh-TW" sz="2000" b="1" kern="1200" dirty="0">
                          <a:solidFill>
                            <a:srgbClr val="0000FF"/>
                          </a:solidFill>
                          <a:latin typeface="Courier New" pitchFamily="49" charset="0"/>
                          <a:ea typeface="標楷體" pitchFamily="65" charset="-120"/>
                          <a:cs typeface="Courier New" pitchFamily="49" charset="0"/>
                        </a:rPr>
                        <a:t>/*</a:t>
                      </a:r>
                      <a:r>
                        <a:rPr kumimoji="1" lang="en-US" altLang="zh-TW" sz="2000" b="1" kern="1200" baseline="0" dirty="0">
                          <a:solidFill>
                            <a:srgbClr val="0000FF"/>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stay</a:t>
                      </a:r>
                      <a:r>
                        <a:rPr kumimoji="1" lang="en-US" altLang="zh-TW" sz="2000" b="1" kern="1200" baseline="0" dirty="0">
                          <a:solidFill>
                            <a:srgbClr val="0000FF"/>
                          </a:solidFill>
                          <a:latin typeface="Courier New" pitchFamily="49" charset="0"/>
                          <a:ea typeface="標楷體" pitchFamily="65" charset="-120"/>
                          <a:cs typeface="Courier New" pitchFamily="49" charset="0"/>
                        </a:rPr>
                        <a:t> in C.S. for 200 ticks */</a:t>
                      </a:r>
                      <a:endParaRPr kumimoji="1" lang="en-US" altLang="zh-TW" sz="2000" b="1" kern="1200" dirty="0">
                        <a:solidFill>
                          <a:srgbClr val="0000FF"/>
                        </a:solidFill>
                        <a:latin typeface="Courier New" pitchFamily="49" charset="0"/>
                        <a:ea typeface="標楷體" pitchFamily="65" charset="-120"/>
                        <a:cs typeface="Courier New" pitchFamily="49" charset="0"/>
                      </a:endParaRPr>
                    </a:p>
                    <a:p>
                      <a:r>
                        <a:rPr kumimoji="1" lang="en-US" altLang="zh-TW" sz="2000" b="1" kern="1200" dirty="0">
                          <a:solidFill>
                            <a:schemeClr val="tx1"/>
                          </a:solidFill>
                          <a:latin typeface="Courier New" pitchFamily="49" charset="0"/>
                          <a:ea typeface="標楷體" pitchFamily="65" charset="-120"/>
                          <a:cs typeface="Courier New" pitchFamily="49" charset="0"/>
                        </a:rPr>
                        <a:t>      </a:t>
                      </a:r>
                      <a:r>
                        <a:rPr kumimoji="1" lang="en-US" altLang="zh-TW" sz="2000" b="1" kern="1200" dirty="0" err="1">
                          <a:solidFill>
                            <a:srgbClr val="FF0000"/>
                          </a:solidFill>
                          <a:latin typeface="Courier New" pitchFamily="49" charset="0"/>
                          <a:ea typeface="標楷體" pitchFamily="65" charset="-120"/>
                          <a:cs typeface="Courier New" pitchFamily="49" charset="0"/>
                        </a:rPr>
                        <a:t>xSemaphoreGive</a:t>
                      </a:r>
                      <a:r>
                        <a:rPr kumimoji="1" lang="en-US" altLang="zh-TW" sz="2000" b="1" kern="1200" dirty="0">
                          <a:solidFill>
                            <a:schemeClr val="tx1"/>
                          </a:solidFill>
                          <a:latin typeface="Courier New" pitchFamily="49" charset="0"/>
                          <a:ea typeface="標楷體" pitchFamily="65" charset="-120"/>
                          <a:cs typeface="Courier New" pitchFamily="49" charset="0"/>
                        </a:rPr>
                        <a:t>(gatekeeper); </a:t>
                      </a:r>
                    </a:p>
                    <a:p>
                      <a:r>
                        <a:rPr kumimoji="1" lang="en-US" altLang="zh-TW" sz="2000" b="1" kern="1200" dirty="0">
                          <a:solidFill>
                            <a:schemeClr val="tx1"/>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 releas</a:t>
                      </a:r>
                      <a:r>
                        <a:rPr kumimoji="1" lang="en-US" altLang="zh-TW" sz="2000" b="1" kern="1200" baseline="0" dirty="0">
                          <a:solidFill>
                            <a:srgbClr val="0000FF"/>
                          </a:solidFill>
                          <a:latin typeface="Courier New" pitchFamily="49" charset="0"/>
                          <a:ea typeface="標楷體" pitchFamily="65" charset="-120"/>
                          <a:cs typeface="Courier New" pitchFamily="49" charset="0"/>
                        </a:rPr>
                        <a:t>e semaphore, exit critical section */ </a:t>
                      </a:r>
                      <a:r>
                        <a:rPr kumimoji="1" lang="en-US" altLang="zh-TW" sz="2000" b="1" kern="1200" dirty="0">
                          <a:solidFill>
                            <a:srgbClr val="0000FF"/>
                          </a:solidFill>
                          <a:latin typeface="Courier New" pitchFamily="49" charset="0"/>
                          <a:ea typeface="標楷體" pitchFamily="65" charset="-120"/>
                          <a:cs typeface="Courier New" pitchFamily="49" charset="0"/>
                        </a:rPr>
                        <a:t> </a:t>
                      </a:r>
                      <a:r>
                        <a:rPr kumimoji="1" lang="en-US" altLang="zh-TW" sz="2000" b="1" kern="1200" dirty="0">
                          <a:solidFill>
                            <a:schemeClr val="tx1"/>
                          </a:solidFill>
                          <a:latin typeface="Courier New" pitchFamily="49" charset="0"/>
                          <a:ea typeface="標楷體" pitchFamily="65" charset="-120"/>
                          <a:cs typeface="Courier New" pitchFamily="49" charset="0"/>
                        </a:rPr>
                        <a:t>}</a:t>
                      </a:r>
                    </a:p>
                    <a:p>
                      <a:r>
                        <a:rPr kumimoji="1" lang="en-US" altLang="zh-TW" sz="2000" b="1" kern="1200" dirty="0">
                          <a:solidFill>
                            <a:schemeClr val="tx1"/>
                          </a:solidFill>
                          <a:latin typeface="Courier New" pitchFamily="49" charset="0"/>
                          <a:ea typeface="標楷體" pitchFamily="65" charset="-120"/>
                          <a:cs typeface="Courier New" pitchFamily="49" charset="0"/>
                        </a:rPr>
                        <a:t>    else{</a:t>
                      </a:r>
                    </a:p>
                    <a:p>
                      <a:r>
                        <a:rPr kumimoji="1" lang="en-US" altLang="zh-TW" sz="2000" b="1" kern="1200" dirty="0">
                          <a:solidFill>
                            <a:schemeClr val="tx1"/>
                          </a:solidFill>
                          <a:latin typeface="Courier New" pitchFamily="49" charset="0"/>
                          <a:ea typeface="標楷體" pitchFamily="65" charset="-120"/>
                          <a:cs typeface="Courier New" pitchFamily="49" charset="0"/>
                        </a:rPr>
                        <a:t>      </a:t>
                      </a:r>
                      <a:r>
                        <a:rPr kumimoji="1" lang="en-US" altLang="zh-TW" sz="2000" b="1" kern="1200" dirty="0" err="1">
                          <a:solidFill>
                            <a:schemeClr val="tx1"/>
                          </a:solidFill>
                          <a:latin typeface="Courier New" pitchFamily="49" charset="0"/>
                          <a:ea typeface="標楷體" pitchFamily="65" charset="-120"/>
                          <a:cs typeface="Courier New" pitchFamily="49" charset="0"/>
                        </a:rPr>
                        <a:t>Serial.println</a:t>
                      </a:r>
                      <a:r>
                        <a:rPr kumimoji="1" lang="en-US" altLang="zh-TW" sz="2000" b="1" kern="1200" dirty="0">
                          <a:solidFill>
                            <a:schemeClr val="tx1"/>
                          </a:solidFill>
                          <a:latin typeface="Courier New" pitchFamily="49" charset="0"/>
                          <a:ea typeface="標楷體" pitchFamily="65" charset="-120"/>
                          <a:cs typeface="Courier New" pitchFamily="49" charset="0"/>
                        </a:rPr>
                        <a:t>(“User 1 cannot access in 1000 </a:t>
                      </a:r>
                      <a:r>
                        <a:rPr kumimoji="1" lang="en-US" altLang="zh-TW" sz="2000" b="1" kern="1200" dirty="0" err="1">
                          <a:solidFill>
                            <a:schemeClr val="tx1"/>
                          </a:solidFill>
                          <a:latin typeface="Courier New" pitchFamily="49" charset="0"/>
                          <a:ea typeface="標楷體" pitchFamily="65" charset="-120"/>
                          <a:cs typeface="Courier New" pitchFamily="49" charset="0"/>
                        </a:rPr>
                        <a:t>ms</a:t>
                      </a:r>
                      <a:r>
                        <a:rPr kumimoji="1" lang="en-US" altLang="zh-TW" sz="2000" b="1" kern="1200" dirty="0">
                          <a:solidFill>
                            <a:schemeClr val="tx1"/>
                          </a:solidFill>
                          <a:latin typeface="Courier New" pitchFamily="49" charset="0"/>
                          <a:ea typeface="標楷體" pitchFamily="65" charset="-120"/>
                          <a:cs typeface="Courier New" pitchFamily="49" charset="0"/>
                        </a:rPr>
                        <a:t>");</a:t>
                      </a:r>
                    </a:p>
                    <a:p>
                      <a:r>
                        <a:rPr kumimoji="1" lang="en-US" altLang="zh-TW" sz="2000" b="1" kern="1200" dirty="0">
                          <a:solidFill>
                            <a:schemeClr val="tx1"/>
                          </a:solidFill>
                          <a:latin typeface="Courier New" pitchFamily="49" charset="0"/>
                          <a:ea typeface="標楷體" pitchFamily="65" charset="-120"/>
                          <a:cs typeface="Courier New" pitchFamily="49" charset="0"/>
                        </a:rPr>
                        <a:t>    }</a:t>
                      </a:r>
                    </a:p>
                    <a:p>
                      <a:r>
                        <a:rPr kumimoji="1" lang="en-US" altLang="zh-TW" sz="2000" b="1" kern="1200" dirty="0">
                          <a:solidFill>
                            <a:schemeClr val="tx1"/>
                          </a:solidFill>
                          <a:latin typeface="Courier New" pitchFamily="49" charset="0"/>
                          <a:ea typeface="標楷體" pitchFamily="65" charset="-120"/>
                          <a:cs typeface="Courier New" pitchFamily="49" charset="0"/>
                        </a:rPr>
                        <a:t>    </a:t>
                      </a:r>
                      <a:r>
                        <a:rPr kumimoji="1" lang="en-US" altLang="zh-TW" sz="2000" b="1" kern="1200" dirty="0" err="1">
                          <a:solidFill>
                            <a:schemeClr val="tx1"/>
                          </a:solidFill>
                          <a:latin typeface="Courier New" pitchFamily="49" charset="0"/>
                          <a:ea typeface="標楷體" pitchFamily="65" charset="-120"/>
                          <a:cs typeface="Courier New" pitchFamily="49" charset="0"/>
                        </a:rPr>
                        <a:t>vTaskDelay</a:t>
                      </a:r>
                      <a:r>
                        <a:rPr kumimoji="1" lang="en-US" altLang="zh-TW" sz="2000" b="1" kern="1200" dirty="0">
                          <a:solidFill>
                            <a:schemeClr val="tx1"/>
                          </a:solidFill>
                          <a:latin typeface="Courier New" pitchFamily="49" charset="0"/>
                          <a:ea typeface="標楷體" pitchFamily="65" charset="-120"/>
                          <a:cs typeface="Courier New" pitchFamily="49" charset="0"/>
                        </a:rPr>
                        <a:t>(100); </a:t>
                      </a:r>
                      <a:r>
                        <a:rPr kumimoji="1" lang="en-US" altLang="zh-TW" sz="2000" b="1" kern="1200" dirty="0">
                          <a:solidFill>
                            <a:srgbClr val="0000FF"/>
                          </a:solidFill>
                          <a:latin typeface="Courier New" pitchFamily="49" charset="0"/>
                          <a:ea typeface="標楷體" pitchFamily="65" charset="-120"/>
                          <a:cs typeface="Courier New" pitchFamily="49" charset="0"/>
                        </a:rPr>
                        <a:t>// or do other works</a:t>
                      </a:r>
                    </a:p>
                    <a:p>
                      <a:r>
                        <a:rPr kumimoji="1" lang="en-US" altLang="zh-TW" sz="2000" b="1" kern="1200" dirty="0">
                          <a:solidFill>
                            <a:srgbClr val="0000FF"/>
                          </a:solidFill>
                          <a:latin typeface="Courier New" pitchFamily="49" charset="0"/>
                          <a:ea typeface="標楷體" pitchFamily="65" charset="-120"/>
                          <a:cs typeface="Courier New" pitchFamily="49" charset="0"/>
                        </a:rPr>
                        <a:t>    /* without delay, user 1 will get key immediately */</a:t>
                      </a:r>
                      <a:r>
                        <a:rPr kumimoji="1" lang="en-US" altLang="zh-TW" sz="2000" b="1" kern="1200" baseline="0" dirty="0">
                          <a:solidFill>
                            <a:srgbClr val="0000FF"/>
                          </a:solidFill>
                          <a:latin typeface="Courier New" pitchFamily="49" charset="0"/>
                          <a:ea typeface="標楷體" pitchFamily="65" charset="-120"/>
                          <a:cs typeface="Courier New" pitchFamily="49" charset="0"/>
                        </a:rPr>
                        <a:t> </a:t>
                      </a:r>
                      <a:r>
                        <a:rPr kumimoji="1" lang="en-US" altLang="zh-TW" sz="2000" b="1" kern="1200" dirty="0">
                          <a:solidFill>
                            <a:schemeClr val="tx1"/>
                          </a:solidFill>
                          <a:latin typeface="Courier New" pitchFamily="49" charset="0"/>
                          <a:ea typeface="標楷體" pitchFamily="65" charset="-120"/>
                          <a:cs typeface="Courier New" pitchFamily="49" charset="0"/>
                        </a:rPr>
                        <a:t>}</a:t>
                      </a:r>
                    </a:p>
                    <a:p>
                      <a:r>
                        <a:rPr kumimoji="1" lang="en-US" altLang="zh-TW" sz="2000" b="1" kern="1200" dirty="0">
                          <a:solidFill>
                            <a:schemeClr val="tx1"/>
                          </a:solidFill>
                          <a:latin typeface="Courier New" pitchFamily="49" charset="0"/>
                          <a:ea typeface="標楷體" pitchFamily="65"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3" name="文字方塊 2"/>
          <p:cNvSpPr txBox="1"/>
          <p:nvPr/>
        </p:nvSpPr>
        <p:spPr>
          <a:xfrm>
            <a:off x="6660232" y="1671191"/>
            <a:ext cx="2242793" cy="461665"/>
          </a:xfrm>
          <a:prstGeom prst="rect">
            <a:avLst/>
          </a:prstGeom>
          <a:noFill/>
          <a:ln>
            <a:solidFill>
              <a:srgbClr val="FF0000"/>
            </a:solidFill>
          </a:ln>
        </p:spPr>
        <p:txBody>
          <a:bodyPr wrap="none" rtlCol="0">
            <a:spAutoFit/>
          </a:bodyPr>
          <a:lstStyle/>
          <a:p>
            <a:pPr marL="0"/>
            <a:r>
              <a:rPr lang="en-US" altLang="zh-TW" dirty="0">
                <a:solidFill>
                  <a:srgbClr val="FF0000"/>
                </a:solidFill>
                <a:latin typeface="+mn-lt"/>
              </a:rPr>
              <a:t>Take &amp; give back</a:t>
            </a:r>
            <a:endParaRPr lang="zh-TW" altLang="en-US" dirty="0">
              <a:solidFill>
                <a:srgbClr val="FF0000"/>
              </a:solidFill>
              <a:latin typeface="+mn-lt"/>
            </a:endParaRPr>
          </a:p>
        </p:txBody>
      </p:sp>
      <p:cxnSp>
        <p:nvCxnSpPr>
          <p:cNvPr id="5" name="直線單箭頭接點 4"/>
          <p:cNvCxnSpPr>
            <a:stCxn id="3" idx="1"/>
          </p:cNvCxnSpPr>
          <p:nvPr/>
        </p:nvCxnSpPr>
        <p:spPr bwMode="auto">
          <a:xfrm flipH="1">
            <a:off x="3491880" y="1902024"/>
            <a:ext cx="3168352" cy="15882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線單箭頭接點 6"/>
          <p:cNvCxnSpPr>
            <a:stCxn id="3" idx="1"/>
          </p:cNvCxnSpPr>
          <p:nvPr/>
        </p:nvCxnSpPr>
        <p:spPr bwMode="auto">
          <a:xfrm flipH="1">
            <a:off x="3275856" y="1902024"/>
            <a:ext cx="3384376" cy="120932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543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標題 4"/>
          <p:cNvSpPr>
            <a:spLocks noGrp="1"/>
          </p:cNvSpPr>
          <p:nvPr>
            <p:ph type="title"/>
          </p:nvPr>
        </p:nvSpPr>
        <p:spPr/>
        <p:txBody>
          <a:bodyPr/>
          <a:lstStyle/>
          <a:p>
            <a:pPr eaLnBrk="1" hangingPunct="1"/>
            <a:r>
              <a:rPr lang="en-US" altLang="zh-TW" dirty="0"/>
              <a:t>Example of </a:t>
            </a:r>
            <a:r>
              <a:rPr lang="en-US" altLang="zh-TW" dirty="0" err="1"/>
              <a:t>Mutex</a:t>
            </a:r>
            <a:r>
              <a:rPr lang="en-US" altLang="zh-TW" dirty="0"/>
              <a:t> (3/3)</a:t>
            </a:r>
            <a:endParaRPr lang="zh-TW" altLang="en-US" sz="1800" dirty="0"/>
          </a:p>
        </p:txBody>
      </p:sp>
      <p:sp>
        <p:nvSpPr>
          <p:cNvPr id="2" name="投影片編號版面配置區 1"/>
          <p:cNvSpPr>
            <a:spLocks noGrp="1"/>
          </p:cNvSpPr>
          <p:nvPr>
            <p:ph type="sldNum" sz="quarter" idx="11"/>
          </p:nvPr>
        </p:nvSpPr>
        <p:spPr/>
        <p:txBody>
          <a:bodyPr/>
          <a:lstStyle/>
          <a:p>
            <a:fld id="{FB432AF1-3153-4BFC-ABF0-71916461ABBD}" type="slidenum">
              <a:rPr lang="zh-TW" altLang="en-US" smtClean="0"/>
              <a:pPr/>
              <a:t>16</a:t>
            </a:fld>
            <a:endParaRPr lang="zh-TW" altLang="zh-TW"/>
          </a:p>
        </p:txBody>
      </p:sp>
      <p:graphicFrame>
        <p:nvGraphicFramePr>
          <p:cNvPr id="1185816" name="Group 24"/>
          <p:cNvGraphicFramePr>
            <a:graphicFrameLocks noGrp="1"/>
          </p:cNvGraphicFramePr>
          <p:nvPr>
            <p:extLst/>
          </p:nvPr>
        </p:nvGraphicFramePr>
        <p:xfrm>
          <a:off x="251520" y="1196752"/>
          <a:ext cx="8712968" cy="4824536"/>
        </p:xfrm>
        <a:graphic>
          <a:graphicData uri="http://schemas.openxmlformats.org/drawingml/2006/table">
            <a:tbl>
              <a:tblPr/>
              <a:tblGrid>
                <a:gridCol w="8712968">
                  <a:extLst>
                    <a:ext uri="{9D8B030D-6E8A-4147-A177-3AD203B41FA5}">
                      <a16:colId xmlns:a16="http://schemas.microsoft.com/office/drawing/2014/main" val="20000"/>
                    </a:ext>
                  </a:extLst>
                </a:gridCol>
              </a:tblGrid>
              <a:tr h="4824536">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r>
                        <a:rPr kumimoji="1" lang="en-US" altLang="zh-TW" sz="2000" b="1" kern="1200" dirty="0">
                          <a:latin typeface="Courier New" pitchFamily="49" charset="0"/>
                          <a:ea typeface="標楷體" pitchFamily="65" charset="-120"/>
                          <a:cs typeface="Courier New" pitchFamily="49" charset="0"/>
                        </a:rPr>
                        <a:t>void user_2(void *p){</a:t>
                      </a:r>
                    </a:p>
                    <a:p>
                      <a:r>
                        <a:rPr kumimoji="1" lang="en-US" altLang="zh-TW" sz="2000" b="1" kern="1200" dirty="0">
                          <a:latin typeface="Courier New" pitchFamily="49" charset="0"/>
                          <a:ea typeface="標楷體" pitchFamily="65" charset="-120"/>
                          <a:cs typeface="Courier New" pitchFamily="49" charset="0"/>
                        </a:rPr>
                        <a:t>  while(1){</a:t>
                      </a:r>
                    </a:p>
                    <a:p>
                      <a:r>
                        <a:rPr kumimoji="1" lang="en-US" altLang="zh-TW" sz="2000" b="1" kern="1200" dirty="0">
                          <a:latin typeface="Courier New" pitchFamily="49" charset="0"/>
                          <a:ea typeface="標楷體" pitchFamily="65" charset="-120"/>
                          <a:cs typeface="Courier New" pitchFamily="49" charset="0"/>
                        </a:rPr>
                        <a:t>    if(</a:t>
                      </a:r>
                      <a:r>
                        <a:rPr kumimoji="1" lang="en-US" altLang="zh-TW" sz="2000" b="1" kern="1200" dirty="0" err="1">
                          <a:solidFill>
                            <a:srgbClr val="FF0000"/>
                          </a:solidFill>
                          <a:latin typeface="Courier New" pitchFamily="49" charset="0"/>
                          <a:ea typeface="標楷體" pitchFamily="65" charset="-120"/>
                          <a:cs typeface="Courier New" pitchFamily="49" charset="0"/>
                        </a:rPr>
                        <a:t>xSemaphoreTake</a:t>
                      </a:r>
                      <a:r>
                        <a:rPr kumimoji="1" lang="en-US" altLang="zh-TW" sz="2000" b="1" kern="1200" dirty="0">
                          <a:latin typeface="Courier New" pitchFamily="49" charset="0"/>
                          <a:ea typeface="標楷體" pitchFamily="65" charset="-120"/>
                          <a:cs typeface="Courier New" pitchFamily="49" charset="0"/>
                        </a:rPr>
                        <a:t>(gatekeeper, 100)){</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Serial.println</a:t>
                      </a:r>
                      <a:r>
                        <a:rPr kumimoji="1" lang="en-US" altLang="zh-TW" sz="2000" b="1" kern="1200" dirty="0">
                          <a:latin typeface="Courier New" pitchFamily="49" charset="0"/>
                          <a:ea typeface="標楷體" pitchFamily="65" charset="-120"/>
                          <a:cs typeface="Courier New" pitchFamily="49" charset="0"/>
                        </a:rPr>
                        <a:t>("User 2 got access");</a:t>
                      </a:r>
                    </a:p>
                    <a:p>
                      <a:r>
                        <a:rPr kumimoji="1" lang="en-US" altLang="zh-TW" sz="2000" b="1" kern="1200" baseline="0" dirty="0">
                          <a:solidFill>
                            <a:srgbClr val="339933"/>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a:t>
                      </a:r>
                      <a:r>
                        <a:rPr kumimoji="1" lang="en-US" altLang="zh-TW" sz="2000" b="1" kern="1200" baseline="0" dirty="0">
                          <a:solidFill>
                            <a:srgbClr val="0000FF"/>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critical section */</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solidFill>
                            <a:srgbClr val="FF0000"/>
                          </a:solidFill>
                          <a:latin typeface="Courier New" pitchFamily="49" charset="0"/>
                          <a:ea typeface="標楷體" pitchFamily="65" charset="-120"/>
                          <a:cs typeface="Courier New" pitchFamily="49" charset="0"/>
                        </a:rPr>
                        <a:t>xSemaphoreGive</a:t>
                      </a:r>
                      <a:r>
                        <a:rPr kumimoji="1" lang="en-US" altLang="zh-TW" sz="2000" b="1" kern="1200" dirty="0">
                          <a:latin typeface="Courier New" pitchFamily="49" charset="0"/>
                          <a:ea typeface="標楷體" pitchFamily="65" charset="-120"/>
                          <a:cs typeface="Courier New" pitchFamily="49" charset="0"/>
                        </a:rPr>
                        <a:t>(gatekeeper); </a:t>
                      </a:r>
                    </a:p>
                    <a:p>
                      <a:r>
                        <a:rPr kumimoji="1" lang="en-US" altLang="zh-TW" sz="2000" b="1" kern="1200" dirty="0">
                          <a:solidFill>
                            <a:srgbClr val="339933"/>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a:t>
                      </a:r>
                      <a:r>
                        <a:rPr kumimoji="1" lang="en-US" altLang="zh-TW" sz="2000" b="1" kern="1200" baseline="0" dirty="0">
                          <a:solidFill>
                            <a:srgbClr val="0000FF"/>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releas</a:t>
                      </a:r>
                      <a:r>
                        <a:rPr kumimoji="1" lang="en-US" altLang="zh-TW" sz="2000" b="1" kern="1200" baseline="0" dirty="0">
                          <a:solidFill>
                            <a:srgbClr val="0000FF"/>
                          </a:solidFill>
                          <a:latin typeface="Courier New" pitchFamily="49" charset="0"/>
                          <a:ea typeface="標楷體" pitchFamily="65" charset="-120"/>
                          <a:cs typeface="Courier New" pitchFamily="49" charset="0"/>
                        </a:rPr>
                        <a:t>e semaphore, exit critical section */</a:t>
                      </a:r>
                      <a:r>
                        <a:rPr kumimoji="1" lang="en-US" altLang="zh-TW" sz="2000" b="1" kern="1200" baseline="0" dirty="0">
                          <a:solidFill>
                            <a:srgbClr val="339933"/>
                          </a:solidFill>
                          <a:latin typeface="Courier New" pitchFamily="49" charset="0"/>
                          <a:ea typeface="標楷體" pitchFamily="65" charset="-120"/>
                          <a:cs typeface="Courier New" pitchFamily="49" charset="0"/>
                        </a:rPr>
                        <a:t> </a:t>
                      </a:r>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    else{ </a:t>
                      </a:r>
                      <a:r>
                        <a:rPr kumimoji="1" lang="en-US" altLang="zh-TW" sz="2000" b="1" kern="1200" dirty="0">
                          <a:solidFill>
                            <a:srgbClr val="0000FF"/>
                          </a:solidFill>
                          <a:latin typeface="Courier New" pitchFamily="49" charset="0"/>
                          <a:ea typeface="標楷體" pitchFamily="65" charset="-120"/>
                          <a:cs typeface="Courier New" pitchFamily="49" charset="0"/>
                        </a:rPr>
                        <a:t>/*</a:t>
                      </a:r>
                      <a:r>
                        <a:rPr kumimoji="1" lang="en-US" altLang="zh-TW" sz="2000" b="1" kern="1200" baseline="0" dirty="0">
                          <a:solidFill>
                            <a:srgbClr val="0000FF"/>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fail to</a:t>
                      </a:r>
                      <a:r>
                        <a:rPr kumimoji="1" lang="en-US" altLang="zh-TW" sz="2000" b="1" kern="1200" baseline="0" dirty="0">
                          <a:solidFill>
                            <a:srgbClr val="0000FF"/>
                          </a:solidFill>
                          <a:latin typeface="Courier New" pitchFamily="49" charset="0"/>
                          <a:ea typeface="標楷體" pitchFamily="65" charset="-120"/>
                          <a:cs typeface="Courier New" pitchFamily="49" charset="0"/>
                        </a:rPr>
                        <a:t> get the semaphore */</a:t>
                      </a:r>
                      <a:endParaRPr kumimoji="1" lang="en-US" altLang="zh-TW" sz="2000" b="1" kern="1200" dirty="0">
                        <a:solidFill>
                          <a:srgbClr val="0000FF"/>
                        </a:solidFill>
                        <a:latin typeface="Courier New" pitchFamily="49" charset="0"/>
                        <a:ea typeface="標楷體" pitchFamily="65" charset="-120"/>
                        <a:cs typeface="Courier New" pitchFamily="49" charset="0"/>
                      </a:endParaRP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Serial.println</a:t>
                      </a:r>
                      <a:r>
                        <a:rPr kumimoji="1" lang="en-US" altLang="zh-TW" sz="2000" b="1" kern="1200" dirty="0">
                          <a:latin typeface="Courier New" pitchFamily="49" charset="0"/>
                          <a:ea typeface="標楷體" pitchFamily="65" charset="-120"/>
                          <a:cs typeface="Courier New" pitchFamily="49" charset="0"/>
                        </a:rPr>
                        <a:t>("User 2 cannot access in 1000 </a:t>
                      </a:r>
                      <a:r>
                        <a:rPr kumimoji="1" lang="en-US" altLang="zh-TW" sz="2000" b="1" kern="1200" dirty="0" err="1">
                          <a:latin typeface="Courier New" pitchFamily="49" charset="0"/>
                          <a:ea typeface="標楷體" pitchFamily="65" charset="-120"/>
                          <a:cs typeface="Courier New" pitchFamily="49" charset="0"/>
                        </a:rPr>
                        <a:t>ms</a:t>
                      </a:r>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    }</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vTaskDelay</a:t>
                      </a:r>
                      <a:r>
                        <a:rPr kumimoji="1" lang="en-US" altLang="zh-TW" sz="2000" b="1" kern="1200" dirty="0">
                          <a:latin typeface="Courier New" pitchFamily="49" charset="0"/>
                          <a:ea typeface="標楷體" pitchFamily="65" charset="-120"/>
                          <a:cs typeface="Courier New" pitchFamily="49" charset="0"/>
                        </a:rPr>
                        <a:t>(100); </a:t>
                      </a:r>
                      <a:r>
                        <a:rPr kumimoji="1" lang="en-US" altLang="zh-TW" sz="2000" b="1" kern="1200" dirty="0">
                          <a:solidFill>
                            <a:srgbClr val="0000FF"/>
                          </a:solidFill>
                          <a:latin typeface="Courier New" pitchFamily="49" charset="0"/>
                          <a:ea typeface="標楷體" pitchFamily="65" charset="-120"/>
                          <a:cs typeface="Courier New" pitchFamily="49" charset="0"/>
                        </a:rPr>
                        <a:t>/* or do other works */</a:t>
                      </a:r>
                    </a:p>
                    <a:p>
                      <a:r>
                        <a:rPr kumimoji="1" lang="en-US" altLang="zh-TW" sz="2000" b="1" kern="1200" dirty="0">
                          <a:solidFill>
                            <a:srgbClr val="0000FF"/>
                          </a:solidFill>
                          <a:latin typeface="Courier New" pitchFamily="49" charset="0"/>
                          <a:ea typeface="標楷體" pitchFamily="65" charset="-120"/>
                          <a:cs typeface="Courier New" pitchFamily="49" charset="0"/>
                        </a:rPr>
                        <a:t>    /*</a:t>
                      </a:r>
                      <a:r>
                        <a:rPr kumimoji="1" lang="en-US" altLang="zh-TW" sz="2000" b="1" kern="1200" baseline="0" dirty="0">
                          <a:solidFill>
                            <a:srgbClr val="0000FF"/>
                          </a:solidFill>
                          <a:latin typeface="Courier New" pitchFamily="49" charset="0"/>
                          <a:ea typeface="標楷體" pitchFamily="65" charset="-120"/>
                          <a:cs typeface="Courier New" pitchFamily="49" charset="0"/>
                        </a:rPr>
                        <a:t> w</a:t>
                      </a:r>
                      <a:r>
                        <a:rPr kumimoji="1" lang="en-US" altLang="zh-TW" sz="2000" b="1" kern="1200" dirty="0">
                          <a:solidFill>
                            <a:srgbClr val="0000FF"/>
                          </a:solidFill>
                          <a:latin typeface="Courier New" pitchFamily="49" charset="0"/>
                          <a:ea typeface="標楷體" pitchFamily="65" charset="-120"/>
                          <a:cs typeface="Courier New" pitchFamily="49" charset="0"/>
                        </a:rPr>
                        <a:t>ithout delay, user 2 will get key immediately </a:t>
                      </a:r>
                    </a:p>
                    <a:p>
                      <a:r>
                        <a:rPr kumimoji="1" lang="en-US" altLang="zh-TW" sz="2000" b="1" kern="1200" dirty="0">
                          <a:solidFill>
                            <a:srgbClr val="0000FF"/>
                          </a:solidFill>
                          <a:latin typeface="Courier New" pitchFamily="49" charset="0"/>
                          <a:ea typeface="標楷體" pitchFamily="65" charset="-120"/>
                          <a:cs typeface="Courier New" pitchFamily="49" charset="0"/>
                        </a:rPr>
                        <a:t>    after releasing the key */                </a:t>
                      </a:r>
                    </a:p>
                    <a:p>
                      <a:r>
                        <a:rPr kumimoji="1" lang="en-US" altLang="zh-TW" sz="2000" b="1" kern="1200" dirty="0">
                          <a:latin typeface="Courier New" pitchFamily="49" charset="0"/>
                          <a:ea typeface="標楷體" pitchFamily="65" charset="-120"/>
                          <a:cs typeface="Courier New" pitchFamily="49" charset="0"/>
                        </a:rPr>
                        <a:t>  }</a:t>
                      </a:r>
                    </a:p>
                    <a:p>
                      <a:r>
                        <a:rPr kumimoji="1" lang="en-US" altLang="zh-TW" sz="2000" b="1" kern="1200" dirty="0">
                          <a:latin typeface="Courier New" pitchFamily="49" charset="0"/>
                          <a:ea typeface="標楷體" pitchFamily="65"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5" name="文字方塊 4"/>
          <p:cNvSpPr txBox="1"/>
          <p:nvPr/>
        </p:nvSpPr>
        <p:spPr>
          <a:xfrm>
            <a:off x="6505671" y="1340768"/>
            <a:ext cx="2242793" cy="461665"/>
          </a:xfrm>
          <a:prstGeom prst="rect">
            <a:avLst/>
          </a:prstGeom>
          <a:noFill/>
          <a:ln>
            <a:solidFill>
              <a:srgbClr val="FF0000"/>
            </a:solidFill>
          </a:ln>
        </p:spPr>
        <p:txBody>
          <a:bodyPr wrap="none" rtlCol="0">
            <a:spAutoFit/>
          </a:bodyPr>
          <a:lstStyle/>
          <a:p>
            <a:pPr marL="0"/>
            <a:r>
              <a:rPr lang="en-US" altLang="zh-TW" dirty="0">
                <a:solidFill>
                  <a:srgbClr val="FF0000"/>
                </a:solidFill>
                <a:latin typeface="+mn-lt"/>
              </a:rPr>
              <a:t>Take &amp; give back</a:t>
            </a:r>
            <a:endParaRPr lang="zh-TW" altLang="en-US" dirty="0">
              <a:solidFill>
                <a:srgbClr val="FF0000"/>
              </a:solidFill>
              <a:latin typeface="+mn-lt"/>
            </a:endParaRPr>
          </a:p>
        </p:txBody>
      </p:sp>
      <p:cxnSp>
        <p:nvCxnSpPr>
          <p:cNvPr id="6" name="直線單箭頭接點 5"/>
          <p:cNvCxnSpPr>
            <a:stCxn id="5" idx="1"/>
          </p:cNvCxnSpPr>
          <p:nvPr/>
        </p:nvCxnSpPr>
        <p:spPr bwMode="auto">
          <a:xfrm flipH="1">
            <a:off x="3337319" y="1571601"/>
            <a:ext cx="3168352" cy="30284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線單箭頭接點 6"/>
          <p:cNvCxnSpPr>
            <a:stCxn id="5" idx="1"/>
          </p:cNvCxnSpPr>
          <p:nvPr/>
        </p:nvCxnSpPr>
        <p:spPr bwMode="auto">
          <a:xfrm flipH="1">
            <a:off x="3121295" y="1571601"/>
            <a:ext cx="3384376" cy="120932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5114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5" name="Rectangle 5"/>
          <p:cNvSpPr>
            <a:spLocks noGrp="1" noChangeArrowheads="1"/>
          </p:cNvSpPr>
          <p:nvPr>
            <p:ph type="title"/>
          </p:nvPr>
        </p:nvSpPr>
        <p:spPr/>
        <p:txBody>
          <a:bodyPr/>
          <a:lstStyle/>
          <a:p>
            <a:r>
              <a:rPr lang="en-US" altLang="zh-TW"/>
              <a:t>Semaphores</a:t>
            </a:r>
          </a:p>
        </p:txBody>
      </p:sp>
      <p:sp>
        <p:nvSpPr>
          <p:cNvPr id="1152006" name="Rectangle 6"/>
          <p:cNvSpPr>
            <a:spLocks noGrp="1" noChangeArrowheads="1"/>
          </p:cNvSpPr>
          <p:nvPr>
            <p:ph type="body" idx="1"/>
          </p:nvPr>
        </p:nvSpPr>
        <p:spPr/>
        <p:txBody>
          <a:bodyPr/>
          <a:lstStyle/>
          <a:p>
            <a:r>
              <a:rPr lang="en-US" altLang="zh-TW" dirty="0"/>
              <a:t>Semaphores are used to:</a:t>
            </a:r>
          </a:p>
          <a:p>
            <a:pPr lvl="1"/>
            <a:r>
              <a:rPr lang="en-US" altLang="zh-TW" dirty="0"/>
              <a:t>Control access to a shared resource (mutual exclusion)</a:t>
            </a:r>
          </a:p>
          <a:p>
            <a:pPr lvl="1"/>
            <a:r>
              <a:rPr lang="en-US" altLang="zh-TW" dirty="0"/>
              <a:t>Signal the occurrence of an event</a:t>
            </a:r>
          </a:p>
          <a:p>
            <a:pPr lvl="1"/>
            <a:r>
              <a:rPr lang="en-US" altLang="zh-TW" dirty="0"/>
              <a:t>Allow two tasks to synchronize their activities</a:t>
            </a:r>
          </a:p>
          <a:p>
            <a:r>
              <a:rPr lang="en-US" altLang="zh-TW" dirty="0"/>
              <a:t>Basic idea</a:t>
            </a:r>
          </a:p>
          <a:p>
            <a:pPr lvl="1"/>
            <a:r>
              <a:rPr lang="en-US" altLang="zh-TW" dirty="0"/>
              <a:t>A semaphore contains a number of tokens. The code needs to acquire one in order to continue execution </a:t>
            </a:r>
          </a:p>
          <a:p>
            <a:pPr lvl="1"/>
            <a:r>
              <a:rPr lang="en-US" altLang="zh-TW" dirty="0"/>
              <a:t>If all the tokens of the semaphore are used, the requesting task is suspended until some tokens are released by their current owners</a:t>
            </a:r>
          </a:p>
          <a:p>
            <a:pPr lvl="1"/>
            <a:r>
              <a:rPr lang="en-US" altLang="zh-TW" dirty="0"/>
              <a:t>vs lock/unlock, </a:t>
            </a:r>
            <a:r>
              <a:rPr lang="en-US" altLang="zh-TW" dirty="0" err="1"/>
              <a:t>mutex</a:t>
            </a:r>
            <a:endParaRPr lang="en-US" altLang="zh-TW" dirty="0"/>
          </a:p>
        </p:txBody>
      </p:sp>
      <p:sp>
        <p:nvSpPr>
          <p:cNvPr id="2" name="投影片編號版面配置區 1"/>
          <p:cNvSpPr>
            <a:spLocks noGrp="1"/>
          </p:cNvSpPr>
          <p:nvPr>
            <p:ph type="sldNum" sz="quarter" idx="11"/>
          </p:nvPr>
        </p:nvSpPr>
        <p:spPr/>
        <p:txBody>
          <a:bodyPr/>
          <a:lstStyle/>
          <a:p>
            <a:fld id="{AD7A0DC7-59DB-4FF4-A98F-253DCA5EE1C1}" type="slidenum">
              <a:rPr lang="zh-TW" altLang="en-US" smtClean="0"/>
              <a:pPr/>
              <a:t>17</a:t>
            </a:fld>
            <a:endParaRPr lang="zh-TW" altLang="zh-TW"/>
          </a:p>
        </p:txBody>
      </p:sp>
      <p:pic>
        <p:nvPicPr>
          <p:cNvPr id="1152004" name="Picture 4" descr="MCj044213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4795837"/>
            <a:ext cx="1289050" cy="129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655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1152004"/>
                                        </p:tgtEl>
                                        <p:attrNameLst>
                                          <p:attrName>style.visibility</p:attrName>
                                        </p:attrNameLst>
                                      </p:cBhvr>
                                      <p:to>
                                        <p:strVal val="visible"/>
                                      </p:to>
                                    </p:set>
                                    <p:anim calcmode="lin" valueType="num">
                                      <p:cBhvr>
                                        <p:cTn id="7" dur="500" fill="hold"/>
                                        <p:tgtEl>
                                          <p:spTgt spid="1152004"/>
                                        </p:tgtEl>
                                        <p:attrNameLst>
                                          <p:attrName>ppt_w</p:attrName>
                                        </p:attrNameLst>
                                      </p:cBhvr>
                                      <p:tavLst>
                                        <p:tav tm="0">
                                          <p:val>
                                            <p:fltVal val="0"/>
                                          </p:val>
                                        </p:tav>
                                        <p:tav tm="100000">
                                          <p:val>
                                            <p:strVal val="#ppt_w"/>
                                          </p:val>
                                        </p:tav>
                                      </p:tavLst>
                                    </p:anim>
                                    <p:anim calcmode="lin" valueType="num">
                                      <p:cBhvr>
                                        <p:cTn id="8" dur="500" fill="hold"/>
                                        <p:tgtEl>
                                          <p:spTgt spid="1152004"/>
                                        </p:tgtEl>
                                        <p:attrNameLst>
                                          <p:attrName>ppt_h</p:attrName>
                                        </p:attrNameLst>
                                      </p:cBhvr>
                                      <p:tavLst>
                                        <p:tav tm="0">
                                          <p:val>
                                            <p:fltVal val="0"/>
                                          </p:val>
                                        </p:tav>
                                        <p:tav tm="100000">
                                          <p:val>
                                            <p:strVal val="#ppt_h"/>
                                          </p:val>
                                        </p:tav>
                                      </p:tavLst>
                                    </p:anim>
                                    <p:animEffect transition="in" filter="fade">
                                      <p:cBhvr>
                                        <p:cTn id="9" dur="500"/>
                                        <p:tgtEl>
                                          <p:spTgt spid="1152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5" name="Rectangle 7"/>
          <p:cNvSpPr>
            <a:spLocks noGrp="1" noChangeArrowheads="1"/>
          </p:cNvSpPr>
          <p:nvPr>
            <p:ph type="title"/>
          </p:nvPr>
        </p:nvSpPr>
        <p:spPr/>
        <p:txBody>
          <a:bodyPr/>
          <a:lstStyle/>
          <a:p>
            <a:r>
              <a:rPr lang="en-US" altLang="zh-TW"/>
              <a:t>How Semaphores Work?</a:t>
            </a:r>
          </a:p>
        </p:txBody>
      </p:sp>
      <p:sp>
        <p:nvSpPr>
          <p:cNvPr id="1154056" name="Rectangle 8"/>
          <p:cNvSpPr>
            <a:spLocks noGrp="1" noChangeArrowheads="1"/>
          </p:cNvSpPr>
          <p:nvPr>
            <p:ph type="body" idx="1"/>
          </p:nvPr>
        </p:nvSpPr>
        <p:spPr/>
        <p:txBody>
          <a:bodyPr/>
          <a:lstStyle/>
          <a:p>
            <a:r>
              <a:rPr lang="en-US" altLang="zh-TW" dirty="0"/>
              <a:t>A semaphore has:</a:t>
            </a:r>
          </a:p>
          <a:p>
            <a:pPr lvl="1"/>
            <a:r>
              <a:rPr lang="en-US" altLang="zh-TW" dirty="0">
                <a:solidFill>
                  <a:srgbClr val="FF0000"/>
                </a:solidFill>
              </a:rPr>
              <a:t>Counter</a:t>
            </a:r>
            <a:r>
              <a:rPr lang="en-US" altLang="zh-TW" dirty="0"/>
              <a:t>: maximum number of concurrent accesses</a:t>
            </a:r>
          </a:p>
          <a:p>
            <a:pPr lvl="1"/>
            <a:r>
              <a:rPr lang="en-US" altLang="zh-TW" dirty="0">
                <a:solidFill>
                  <a:srgbClr val="FF0000"/>
                </a:solidFill>
              </a:rPr>
              <a:t>Queue</a:t>
            </a:r>
            <a:r>
              <a:rPr lang="en-US" altLang="zh-TW" dirty="0"/>
              <a:t>: for tasks that wait for access</a:t>
            </a:r>
          </a:p>
          <a:p>
            <a:r>
              <a:rPr lang="en-US" altLang="zh-TW" dirty="0"/>
              <a:t>If a task requests (waits for) a semaphore</a:t>
            </a:r>
          </a:p>
          <a:p>
            <a:pPr lvl="1"/>
            <a:r>
              <a:rPr lang="en-US" altLang="zh-TW" dirty="0"/>
              <a:t>If counter &gt; 0, then (1) the counter is decremented by 1, and (2) task gets the semaphore and proceeds to do work</a:t>
            </a:r>
          </a:p>
          <a:p>
            <a:pPr lvl="1"/>
            <a:r>
              <a:rPr lang="en-US" altLang="zh-TW" dirty="0"/>
              <a:t>Else task is blocked and put in the queue</a:t>
            </a:r>
          </a:p>
          <a:p>
            <a:r>
              <a:rPr lang="en-US" altLang="zh-TW" dirty="0"/>
              <a:t>If a task releases (posts) a semaphore</a:t>
            </a:r>
          </a:p>
          <a:p>
            <a:pPr lvl="1"/>
            <a:r>
              <a:rPr lang="en-US" altLang="zh-TW" dirty="0"/>
              <a:t>If there are tasks in the semaphore queue, then an appropriate task is readied, according to queuing policy</a:t>
            </a:r>
          </a:p>
          <a:p>
            <a:pPr lvl="1"/>
            <a:r>
              <a:rPr lang="en-US" altLang="zh-TW" dirty="0"/>
              <a:t>Else counter is incremented by 1</a:t>
            </a:r>
          </a:p>
        </p:txBody>
      </p:sp>
      <p:sp>
        <p:nvSpPr>
          <p:cNvPr id="2" name="投影片編號版面配置區 1"/>
          <p:cNvSpPr>
            <a:spLocks noGrp="1"/>
          </p:cNvSpPr>
          <p:nvPr>
            <p:ph type="sldNum" sz="quarter" idx="11"/>
          </p:nvPr>
        </p:nvSpPr>
        <p:spPr/>
        <p:txBody>
          <a:bodyPr/>
          <a:lstStyle/>
          <a:p>
            <a:fld id="{AD7A0DC7-59DB-4FF4-A98F-253DCA5EE1C1}" type="slidenum">
              <a:rPr lang="zh-TW" altLang="en-US" smtClean="0"/>
              <a:pPr/>
              <a:t>18</a:t>
            </a:fld>
            <a:endParaRPr lang="zh-TW" altLang="zh-TW"/>
          </a:p>
        </p:txBody>
      </p:sp>
    </p:spTree>
    <p:extLst>
      <p:ext uri="{BB962C8B-B14F-4D97-AF65-F5344CB8AC3E}">
        <p14:creationId xmlns:p14="http://schemas.microsoft.com/office/powerpoint/2010/main" val="26089011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98" name="Rectangle 38"/>
          <p:cNvSpPr>
            <a:spLocks noGrp="1" noChangeArrowheads="1"/>
          </p:cNvSpPr>
          <p:nvPr>
            <p:ph type="title"/>
          </p:nvPr>
        </p:nvSpPr>
        <p:spPr/>
        <p:txBody>
          <a:bodyPr/>
          <a:lstStyle/>
          <a:p>
            <a:r>
              <a:rPr lang="en-US" altLang="zh-TW"/>
              <a:t>Why Synchronization?</a:t>
            </a:r>
            <a:endParaRPr lang="en-CA" altLang="zh-TW"/>
          </a:p>
        </p:txBody>
      </p:sp>
      <p:sp>
        <p:nvSpPr>
          <p:cNvPr id="1141799" name="Rectangle 39"/>
          <p:cNvSpPr>
            <a:spLocks noGrp="1" noChangeArrowheads="1"/>
          </p:cNvSpPr>
          <p:nvPr>
            <p:ph type="body" idx="1"/>
          </p:nvPr>
        </p:nvSpPr>
        <p:spPr/>
        <p:txBody>
          <a:bodyPr/>
          <a:lstStyle/>
          <a:p>
            <a:r>
              <a:rPr lang="en-US" altLang="zh-TW" dirty="0"/>
              <a:t>Synchronization may be used to solve:</a:t>
            </a:r>
          </a:p>
          <a:p>
            <a:pPr lvl="1"/>
            <a:r>
              <a:rPr lang="en-US" altLang="zh-TW" dirty="0"/>
              <a:t>Mutual exclusion</a:t>
            </a:r>
          </a:p>
          <a:p>
            <a:pPr lvl="1"/>
            <a:r>
              <a:rPr lang="en-US" altLang="zh-TW" dirty="0"/>
              <a:t>Control flow</a:t>
            </a:r>
          </a:p>
          <a:p>
            <a:pPr lvl="1"/>
            <a:r>
              <a:rPr lang="en-US" altLang="zh-TW" dirty="0"/>
              <a:t>Data flow</a:t>
            </a:r>
          </a:p>
          <a:p>
            <a:r>
              <a:rPr lang="en-US" altLang="zh-TW" dirty="0"/>
              <a:t>Synchronization mechanisms include:</a:t>
            </a:r>
          </a:p>
          <a:p>
            <a:pPr lvl="1"/>
            <a:r>
              <a:rPr lang="en-US" altLang="zh-TW" dirty="0"/>
              <a:t>Message queues</a:t>
            </a:r>
          </a:p>
          <a:p>
            <a:pPr lvl="1"/>
            <a:r>
              <a:rPr lang="en-US" altLang="zh-TW" dirty="0"/>
              <a:t>Semaphores</a:t>
            </a:r>
          </a:p>
          <a:p>
            <a:pPr lvl="1"/>
            <a:r>
              <a:rPr lang="en-US" altLang="zh-TW" dirty="0" err="1"/>
              <a:t>Mutexs</a:t>
            </a:r>
            <a:endParaRPr lang="en-US" altLang="zh-TW" dirty="0"/>
          </a:p>
          <a:p>
            <a:pPr lvl="1"/>
            <a:r>
              <a:rPr lang="en-US" altLang="zh-TW" dirty="0"/>
              <a:t>Locks</a:t>
            </a:r>
          </a:p>
          <a:p>
            <a:r>
              <a:rPr lang="en-US" altLang="zh-TW" dirty="0"/>
              <a:t>Correct synchronization mechanism depends </a:t>
            </a:r>
            <a:br>
              <a:rPr lang="en-US" altLang="zh-TW" dirty="0"/>
            </a:br>
            <a:r>
              <a:rPr lang="en-US" altLang="zh-TW" dirty="0"/>
              <a:t>on the synchronization issue being addressed</a:t>
            </a:r>
            <a:endParaRPr lang="en-CA" altLang="zh-TW" dirty="0"/>
          </a:p>
        </p:txBody>
      </p:sp>
      <p:sp>
        <p:nvSpPr>
          <p:cNvPr id="2" name="投影片編號版面配置區 1"/>
          <p:cNvSpPr>
            <a:spLocks noGrp="1"/>
          </p:cNvSpPr>
          <p:nvPr>
            <p:ph type="sldNum" sz="quarter" idx="11"/>
          </p:nvPr>
        </p:nvSpPr>
        <p:spPr/>
        <p:txBody>
          <a:bodyPr/>
          <a:lstStyle/>
          <a:p>
            <a:fld id="{AD7A0DC7-59DB-4FF4-A98F-253DCA5EE1C1}" type="slidenum">
              <a:rPr lang="zh-TW" altLang="en-US" smtClean="0"/>
              <a:pPr/>
              <a:t>1</a:t>
            </a:fld>
            <a:endParaRPr lang="zh-TW" altLang="zh-TW"/>
          </a:p>
        </p:txBody>
      </p:sp>
    </p:spTree>
    <p:extLst>
      <p:ext uri="{BB962C8B-B14F-4D97-AF65-F5344CB8AC3E}">
        <p14:creationId xmlns:p14="http://schemas.microsoft.com/office/powerpoint/2010/main" val="1758662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1799">
                                            <p:txEl>
                                              <p:pRg st="4" end="4"/>
                                            </p:txEl>
                                          </p:spTgt>
                                        </p:tgtEl>
                                        <p:attrNameLst>
                                          <p:attrName>style.visibility</p:attrName>
                                        </p:attrNameLst>
                                      </p:cBhvr>
                                      <p:to>
                                        <p:strVal val="visible"/>
                                      </p:to>
                                    </p:set>
                                    <p:animEffect transition="in" filter="fade">
                                      <p:cBhvr>
                                        <p:cTn id="7" dur="500"/>
                                        <p:tgtEl>
                                          <p:spTgt spid="114179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41799">
                                            <p:txEl>
                                              <p:pRg st="5" end="5"/>
                                            </p:txEl>
                                          </p:spTgt>
                                        </p:tgtEl>
                                        <p:attrNameLst>
                                          <p:attrName>style.visibility</p:attrName>
                                        </p:attrNameLst>
                                      </p:cBhvr>
                                      <p:to>
                                        <p:strVal val="visible"/>
                                      </p:to>
                                    </p:set>
                                    <p:animEffect transition="in" filter="fade">
                                      <p:cBhvr>
                                        <p:cTn id="10" dur="500"/>
                                        <p:tgtEl>
                                          <p:spTgt spid="114179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41799">
                                            <p:txEl>
                                              <p:pRg st="6" end="6"/>
                                            </p:txEl>
                                          </p:spTgt>
                                        </p:tgtEl>
                                        <p:attrNameLst>
                                          <p:attrName>style.visibility</p:attrName>
                                        </p:attrNameLst>
                                      </p:cBhvr>
                                      <p:to>
                                        <p:strVal val="visible"/>
                                      </p:to>
                                    </p:set>
                                    <p:animEffect transition="in" filter="fade">
                                      <p:cBhvr>
                                        <p:cTn id="13" dur="500"/>
                                        <p:tgtEl>
                                          <p:spTgt spid="114179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41799">
                                            <p:txEl>
                                              <p:pRg st="7" end="7"/>
                                            </p:txEl>
                                          </p:spTgt>
                                        </p:tgtEl>
                                        <p:attrNameLst>
                                          <p:attrName>style.visibility</p:attrName>
                                        </p:attrNameLst>
                                      </p:cBhvr>
                                      <p:to>
                                        <p:strVal val="visible"/>
                                      </p:to>
                                    </p:set>
                                    <p:animEffect transition="in" filter="fade">
                                      <p:cBhvr>
                                        <p:cTn id="16" dur="500"/>
                                        <p:tgtEl>
                                          <p:spTgt spid="1141799">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41799">
                                            <p:txEl>
                                              <p:pRg st="8" end="8"/>
                                            </p:txEl>
                                          </p:spTgt>
                                        </p:tgtEl>
                                        <p:attrNameLst>
                                          <p:attrName>style.visibility</p:attrName>
                                        </p:attrNameLst>
                                      </p:cBhvr>
                                      <p:to>
                                        <p:strVal val="visible"/>
                                      </p:to>
                                    </p:set>
                                    <p:animEffect transition="in" filter="fade">
                                      <p:cBhvr>
                                        <p:cTn id="19" dur="500"/>
                                        <p:tgtEl>
                                          <p:spTgt spid="1141799">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41799">
                                            <p:txEl>
                                              <p:pRg st="9" end="9"/>
                                            </p:txEl>
                                          </p:spTgt>
                                        </p:tgtEl>
                                        <p:attrNameLst>
                                          <p:attrName>style.visibility</p:attrName>
                                        </p:attrNameLst>
                                      </p:cBhvr>
                                      <p:to>
                                        <p:strVal val="visible"/>
                                      </p:to>
                                    </p:set>
                                    <p:animEffect transition="in" filter="fade">
                                      <p:cBhvr>
                                        <p:cTn id="24" dur="500"/>
                                        <p:tgtEl>
                                          <p:spTgt spid="11417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Counting Semaphores</a:t>
            </a:r>
            <a:endParaRPr lang="zh-TW" altLang="en-US" dirty="0"/>
          </a:p>
        </p:txBody>
      </p:sp>
      <p:sp>
        <p:nvSpPr>
          <p:cNvPr id="4" name="內容版面配置區 3"/>
          <p:cNvSpPr>
            <a:spLocks noGrp="1"/>
          </p:cNvSpPr>
          <p:nvPr>
            <p:ph idx="1"/>
          </p:nvPr>
        </p:nvSpPr>
        <p:spPr/>
        <p:txBody>
          <a:bodyPr/>
          <a:lstStyle/>
          <a:p>
            <a:pPr marL="0" indent="0">
              <a:spcBef>
                <a:spcPts val="0"/>
              </a:spcBef>
              <a:buNone/>
            </a:pPr>
            <a:r>
              <a:rPr lang="en-US" altLang="zh-TW" dirty="0"/>
              <a:t>Typically used for two things:</a:t>
            </a:r>
          </a:p>
          <a:p>
            <a:pPr>
              <a:spcBef>
                <a:spcPts val="0"/>
              </a:spcBef>
            </a:pPr>
            <a:r>
              <a:rPr lang="en-US" altLang="zh-TW" dirty="0"/>
              <a:t>Counting events:</a:t>
            </a:r>
          </a:p>
          <a:p>
            <a:pPr lvl="1">
              <a:spcBef>
                <a:spcPts val="0"/>
              </a:spcBef>
            </a:pPr>
            <a:r>
              <a:rPr lang="en-US" altLang="zh-TW" dirty="0"/>
              <a:t>An </a:t>
            </a:r>
            <a:r>
              <a:rPr lang="en-US" altLang="zh-TW" i="1" dirty="0"/>
              <a:t>event handler </a:t>
            </a:r>
            <a:r>
              <a:rPr lang="en-US" altLang="zh-TW" dirty="0"/>
              <a:t>will 'give' a semaphore each time an event occurs, and a </a:t>
            </a:r>
            <a:r>
              <a:rPr lang="en-US" altLang="zh-TW" i="1" dirty="0"/>
              <a:t>handler task </a:t>
            </a:r>
            <a:r>
              <a:rPr lang="en-US" altLang="zh-TW" dirty="0"/>
              <a:t>will 'take' a semaphore each time it processes an event</a:t>
            </a:r>
          </a:p>
          <a:p>
            <a:pPr>
              <a:spcBef>
                <a:spcPts val="0"/>
              </a:spcBef>
            </a:pPr>
            <a:r>
              <a:rPr lang="en-US" altLang="zh-TW" dirty="0"/>
              <a:t>Resource management:</a:t>
            </a:r>
          </a:p>
          <a:p>
            <a:pPr lvl="1">
              <a:spcBef>
                <a:spcPts val="0"/>
              </a:spcBef>
            </a:pPr>
            <a:r>
              <a:rPr lang="en-US" altLang="zh-TW" dirty="0"/>
              <a:t>The count value indicates number of available resources</a:t>
            </a:r>
          </a:p>
          <a:p>
            <a:pPr lvl="1">
              <a:spcBef>
                <a:spcPts val="0"/>
              </a:spcBef>
            </a:pPr>
            <a:r>
              <a:rPr lang="en-US" altLang="zh-TW" dirty="0"/>
              <a:t>To get a resource, a task must obtain (take) a semaphore </a:t>
            </a:r>
          </a:p>
          <a:p>
            <a:pPr lvl="1">
              <a:spcBef>
                <a:spcPts val="0"/>
              </a:spcBef>
            </a:pPr>
            <a:r>
              <a:rPr lang="en-US" altLang="zh-TW" dirty="0"/>
              <a:t>When a task finishes with the resource, it 'gives' the semaphore back</a:t>
            </a:r>
          </a:p>
          <a:p>
            <a:pPr marL="0" indent="0">
              <a:spcBef>
                <a:spcPts val="0"/>
              </a:spcBef>
              <a:buNone/>
            </a:pPr>
            <a:r>
              <a:rPr lang="en-US" altLang="zh-TW" sz="2200" b="1" dirty="0" err="1">
                <a:latin typeface="Courier New" panose="02070309020205020404" pitchFamily="49" charset="0"/>
                <a:cs typeface="Courier New" panose="02070309020205020404" pitchFamily="49" charset="0"/>
              </a:rPr>
              <a:t>SemaphoreHandle_t</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xSemaphoreCreateCounting</a:t>
            </a:r>
            <a:r>
              <a:rPr lang="en-US" altLang="zh-TW" sz="2200" b="1" dirty="0">
                <a:latin typeface="Courier New" panose="02070309020205020404" pitchFamily="49" charset="0"/>
                <a:cs typeface="Courier New" panose="02070309020205020404" pitchFamily="49" charset="0"/>
              </a:rPr>
              <a:t>(</a:t>
            </a:r>
            <a:br>
              <a:rPr lang="en-US" altLang="zh-TW" sz="2200" b="1" dirty="0">
                <a:latin typeface="Courier New" panose="02070309020205020404" pitchFamily="49" charset="0"/>
                <a:cs typeface="Courier New" panose="02070309020205020404" pitchFamily="49" charset="0"/>
              </a:rPr>
            </a:b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UBaseType_t</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uxMaxCount</a:t>
            </a:r>
            <a:r>
              <a:rPr lang="en-US" altLang="zh-TW" sz="2200" b="1" dirty="0">
                <a:latin typeface="Courier New" panose="02070309020205020404" pitchFamily="49" charset="0"/>
                <a:cs typeface="Courier New" panose="02070309020205020404" pitchFamily="49" charset="0"/>
              </a:rPr>
              <a:t>,</a:t>
            </a:r>
            <a:br>
              <a:rPr lang="en-US" altLang="zh-TW" sz="2200" b="1" dirty="0">
                <a:latin typeface="Courier New" panose="02070309020205020404" pitchFamily="49" charset="0"/>
                <a:cs typeface="Courier New" panose="02070309020205020404" pitchFamily="49" charset="0"/>
              </a:rPr>
            </a:b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UBaseType_t</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uxInitialCount</a:t>
            </a:r>
            <a:r>
              <a:rPr lang="en-US" altLang="zh-TW" sz="2400" b="1" dirty="0">
                <a:latin typeface="Courier New" panose="02070309020205020404" pitchFamily="49" charset="0"/>
                <a:cs typeface="Courier New" panose="02070309020205020404" pitchFamily="49" charset="0"/>
              </a:rPr>
              <a:t>)</a:t>
            </a:r>
            <a:endParaRPr lang="zh-TW" altLang="en-US" sz="2400" b="1" dirty="0">
              <a:latin typeface="Courier New" panose="02070309020205020404" pitchFamily="49" charset="0"/>
              <a:cs typeface="Courier New" panose="02070309020205020404" pitchFamily="49" charset="0"/>
            </a:endParaRPr>
          </a:p>
        </p:txBody>
      </p:sp>
      <p:sp>
        <p:nvSpPr>
          <p:cNvPr id="2" name="投影片編號版面配置區 1"/>
          <p:cNvSpPr>
            <a:spLocks noGrp="1"/>
          </p:cNvSpPr>
          <p:nvPr>
            <p:ph type="sldNum" sz="quarter" idx="11"/>
          </p:nvPr>
        </p:nvSpPr>
        <p:spPr/>
        <p:txBody>
          <a:bodyPr/>
          <a:lstStyle/>
          <a:p>
            <a:fld id="{FB432AF1-3153-4BFC-ABF0-71916461ABBD}" type="slidenum">
              <a:rPr lang="zh-TW" altLang="en-US" smtClean="0"/>
              <a:pPr/>
              <a:t>19</a:t>
            </a:fld>
            <a:endParaRPr lang="zh-TW" altLang="zh-TW"/>
          </a:p>
        </p:txBody>
      </p:sp>
    </p:spTree>
    <p:extLst>
      <p:ext uri="{BB962C8B-B14F-4D97-AF65-F5344CB8AC3E}">
        <p14:creationId xmlns:p14="http://schemas.microsoft.com/office/powerpoint/2010/main" val="3968776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of Counting Semaphore (1/2)</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20</a:t>
            </a:fld>
            <a:endParaRPr lang="zh-TW" altLang="zh-TW"/>
          </a:p>
        </p:txBody>
      </p:sp>
      <p:graphicFrame>
        <p:nvGraphicFramePr>
          <p:cNvPr id="4" name="Group 24"/>
          <p:cNvGraphicFramePr>
            <a:graphicFrameLocks noGrp="1"/>
          </p:cNvGraphicFramePr>
          <p:nvPr>
            <p:extLst/>
          </p:nvPr>
        </p:nvGraphicFramePr>
        <p:xfrm>
          <a:off x="251520" y="1196503"/>
          <a:ext cx="8568952" cy="4663440"/>
        </p:xfrm>
        <a:graphic>
          <a:graphicData uri="http://schemas.openxmlformats.org/drawingml/2006/table">
            <a:tbl>
              <a:tblPr/>
              <a:tblGrid>
                <a:gridCol w="8568952">
                  <a:extLst>
                    <a:ext uri="{9D8B030D-6E8A-4147-A177-3AD203B41FA5}">
                      <a16:colId xmlns:a16="http://schemas.microsoft.com/office/drawing/2014/main" val="20000"/>
                    </a:ext>
                  </a:extLst>
                </a:gridCol>
              </a:tblGrid>
              <a:tr h="381667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1" fontAlgn="auto" latinLnBrk="0" hangingPunct="1">
                        <a:lnSpc>
                          <a:spcPct val="100000"/>
                        </a:lnSpc>
                        <a:spcBef>
                          <a:spcPts val="0"/>
                        </a:spcBef>
                        <a:spcAft>
                          <a:spcPts val="0"/>
                        </a:spcAft>
                        <a:buClr>
                          <a:srgbClr val="0000FF"/>
                        </a:buClr>
                        <a:buSzPct val="80000"/>
                        <a:buFont typeface="Wingdings" panose="05000000000000000000" pitchFamily="2" charset="2"/>
                        <a:buNone/>
                        <a:tabLst/>
                        <a:defRPr/>
                      </a:pPr>
                      <a:r>
                        <a:rPr kumimoji="1" lang="en-US" altLang="zh-TW" sz="2000" b="1" kern="1200" dirty="0">
                          <a:solidFill>
                            <a:schemeClr val="tx1"/>
                          </a:solidFill>
                          <a:latin typeface="Courier New" pitchFamily="49" charset="0"/>
                          <a:ea typeface="標楷體" pitchFamily="65" charset="-120"/>
                          <a:cs typeface="Courier New" pitchFamily="49" charset="0"/>
                        </a:rPr>
                        <a:t>#include &lt;</a:t>
                      </a:r>
                      <a:r>
                        <a:rPr kumimoji="1" lang="en-US" altLang="zh-TW" sz="2000" b="1" kern="1200" dirty="0" err="1">
                          <a:solidFill>
                            <a:schemeClr val="tx1"/>
                          </a:solidFill>
                          <a:latin typeface="Courier New" pitchFamily="49" charset="0"/>
                          <a:ea typeface="標楷體" pitchFamily="65" charset="-120"/>
                          <a:cs typeface="Courier New" pitchFamily="49" charset="0"/>
                        </a:rPr>
                        <a:t>semphr.h</a:t>
                      </a:r>
                      <a:r>
                        <a:rPr kumimoji="1" lang="en-US" altLang="zh-TW" sz="2000" b="1" kern="1200" dirty="0">
                          <a:solidFill>
                            <a:schemeClr val="tx1"/>
                          </a:solidFill>
                          <a:latin typeface="Courier New" pitchFamily="49" charset="0"/>
                          <a:ea typeface="標楷體" pitchFamily="65" charset="-120"/>
                          <a:cs typeface="Courier New" pitchFamily="49" charset="0"/>
                        </a:rPr>
                        <a:t>&gt;</a:t>
                      </a:r>
                    </a:p>
                    <a:p>
                      <a:pPr marL="0" marR="0" lvl="0" indent="0" algn="l" defTabSz="914400" rtl="0" eaLnBrk="1" fontAlgn="auto" latinLnBrk="0" hangingPunct="1">
                        <a:lnSpc>
                          <a:spcPct val="100000"/>
                        </a:lnSpc>
                        <a:spcBef>
                          <a:spcPts val="0"/>
                        </a:spcBef>
                        <a:spcAft>
                          <a:spcPts val="0"/>
                        </a:spcAft>
                        <a:buClr>
                          <a:srgbClr val="0000FF"/>
                        </a:buClr>
                        <a:buSzPct val="80000"/>
                        <a:buFont typeface="Wingdings" panose="05000000000000000000" pitchFamily="2" charset="2"/>
                        <a:buNone/>
                        <a:tabLst/>
                        <a:defRPr/>
                      </a:pPr>
                      <a:r>
                        <a:rPr lang="en-US" altLang="zh-TW" sz="2000" b="1" dirty="0" err="1">
                          <a:solidFill>
                            <a:srgbClr val="FF0000"/>
                          </a:solidFill>
                          <a:latin typeface="Courier New" pitchFamily="49" charset="0"/>
                          <a:ea typeface="標楷體" pitchFamily="65" charset="-120"/>
                          <a:cs typeface="Courier New" pitchFamily="49" charset="0"/>
                        </a:rPr>
                        <a:t>xSemaphoreHandle</a:t>
                      </a:r>
                      <a:r>
                        <a:rPr lang="en-US" altLang="zh-TW" sz="2000" b="1" dirty="0">
                          <a:solidFill>
                            <a:srgbClr val="FF0000"/>
                          </a:solidFill>
                          <a:latin typeface="Courier New" pitchFamily="49" charset="0"/>
                          <a:ea typeface="標楷體" pitchFamily="65" charset="-120"/>
                          <a:cs typeface="Courier New" pitchFamily="49" charset="0"/>
                        </a:rPr>
                        <a:t> </a:t>
                      </a:r>
                      <a:r>
                        <a:rPr lang="en-US" altLang="zh-TW" sz="2000" b="1" dirty="0" err="1">
                          <a:solidFill>
                            <a:schemeClr val="tx1"/>
                          </a:solidFill>
                          <a:latin typeface="Courier New" pitchFamily="49" charset="0"/>
                          <a:ea typeface="標楷體" pitchFamily="65" charset="-120"/>
                          <a:cs typeface="Courier New" pitchFamily="49" charset="0"/>
                        </a:rPr>
                        <a:t>count_sem</a:t>
                      </a:r>
                      <a:r>
                        <a:rPr lang="en-US" altLang="zh-TW" sz="2000" b="1" dirty="0">
                          <a:latin typeface="Courier New" pitchFamily="49" charset="0"/>
                          <a:ea typeface="標楷體" pitchFamily="65" charset="-120"/>
                          <a:cs typeface="Courier New" pitchFamily="49" charset="0"/>
                        </a:rPr>
                        <a:t>; </a:t>
                      </a:r>
                      <a:r>
                        <a:rPr lang="en-US" altLang="zh-TW" sz="2000" b="1" dirty="0">
                          <a:solidFill>
                            <a:srgbClr val="0000FF"/>
                          </a:solidFill>
                          <a:latin typeface="Courier New" pitchFamily="49" charset="0"/>
                          <a:ea typeface="標楷體" pitchFamily="65" charset="-120"/>
                          <a:cs typeface="Courier New" pitchFamily="49" charset="0"/>
                        </a:rPr>
                        <a:t>//Global Handler</a:t>
                      </a:r>
                    </a:p>
                    <a:p>
                      <a:pPr lvl="0">
                        <a:lnSpc>
                          <a:spcPct val="100000"/>
                        </a:lnSpc>
                        <a:spcBef>
                          <a:spcPts val="0"/>
                        </a:spcBef>
                      </a:pPr>
                      <a:endParaRPr kumimoji="1" lang="en-US" altLang="zh-TW" sz="2000" b="1" kern="1200" dirty="0">
                        <a:solidFill>
                          <a:prstClr val="black"/>
                        </a:solidFill>
                        <a:latin typeface="Courier New" pitchFamily="49" charset="0"/>
                        <a:ea typeface="標楷體" pitchFamily="65" charset="-120"/>
                        <a:cs typeface="Courier New" pitchFamily="49" charset="0"/>
                      </a:endParaRPr>
                    </a:p>
                    <a:p>
                      <a:pPr lvl="0">
                        <a:lnSpc>
                          <a:spcPct val="100000"/>
                        </a:lnSpc>
                        <a:spcBef>
                          <a:spcPts val="0"/>
                        </a:spcBef>
                      </a:pPr>
                      <a:r>
                        <a:rPr kumimoji="1" lang="en-US" altLang="zh-TW" sz="2000" b="1" kern="1200" dirty="0" err="1">
                          <a:solidFill>
                            <a:prstClr val="black"/>
                          </a:solidFill>
                          <a:latin typeface="Courier New" pitchFamily="49" charset="0"/>
                          <a:ea typeface="標楷體" pitchFamily="65" charset="-120"/>
                          <a:cs typeface="Courier New" pitchFamily="49" charset="0"/>
                        </a:rPr>
                        <a:t>int</a:t>
                      </a:r>
                      <a:r>
                        <a:rPr kumimoji="1" lang="en-US" altLang="zh-TW" sz="2000" b="1" kern="1200" dirty="0">
                          <a:solidFill>
                            <a:prstClr val="black"/>
                          </a:solidFill>
                          <a:latin typeface="Courier New" pitchFamily="49" charset="0"/>
                          <a:ea typeface="標楷體" pitchFamily="65" charset="-120"/>
                          <a:cs typeface="Courier New" pitchFamily="49" charset="0"/>
                        </a:rPr>
                        <a:t> main(void){</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a:t>
                      </a:r>
                      <a:r>
                        <a:rPr kumimoji="1" lang="en-US" altLang="zh-TW" sz="2000" b="1" kern="1200" baseline="0" dirty="0">
                          <a:solidFill>
                            <a:srgbClr val="0000FF"/>
                          </a:solidFill>
                          <a:latin typeface="Courier New" pitchFamily="49" charset="0"/>
                          <a:ea typeface="標楷體" pitchFamily="65" charset="-120"/>
                          <a:cs typeface="Courier New" pitchFamily="49" charset="0"/>
                        </a:rPr>
                        <a:t> P</a:t>
                      </a:r>
                      <a:r>
                        <a:rPr kumimoji="1" lang="en-US" altLang="zh-TW" sz="2000" b="1" kern="1200" dirty="0">
                          <a:solidFill>
                            <a:srgbClr val="0000FF"/>
                          </a:solidFill>
                          <a:latin typeface="Courier New" pitchFamily="49" charset="0"/>
                          <a:ea typeface="標楷體" pitchFamily="65" charset="-120"/>
                          <a:cs typeface="Courier New" pitchFamily="49" charset="0"/>
                        </a:rPr>
                        <a:t>arameter for </a:t>
                      </a:r>
                      <a:r>
                        <a:rPr kumimoji="1" lang="en-US" altLang="zh-TW" sz="2000" b="1" kern="1200" dirty="0" err="1">
                          <a:solidFill>
                            <a:srgbClr val="0000FF"/>
                          </a:solidFill>
                          <a:latin typeface="Courier New" pitchFamily="49" charset="0"/>
                          <a:ea typeface="標楷體" pitchFamily="65" charset="-120"/>
                          <a:cs typeface="Courier New" pitchFamily="49" charset="0"/>
                        </a:rPr>
                        <a:t>uxMaxCount</a:t>
                      </a:r>
                      <a:r>
                        <a:rPr kumimoji="1" lang="en-US" altLang="zh-TW" sz="2000" b="1" kern="1200" dirty="0">
                          <a:solidFill>
                            <a:srgbClr val="0000FF"/>
                          </a:solidFill>
                          <a:latin typeface="Courier New" pitchFamily="49" charset="0"/>
                          <a:ea typeface="標楷體" pitchFamily="65" charset="-120"/>
                          <a:cs typeface="Courier New" pitchFamily="49" charset="0"/>
                        </a:rPr>
                        <a:t>, </a:t>
                      </a:r>
                      <a:r>
                        <a:rPr kumimoji="1" lang="en-US" altLang="zh-TW" sz="2000" b="1" kern="1200" dirty="0" err="1">
                          <a:solidFill>
                            <a:srgbClr val="0000FF"/>
                          </a:solidFill>
                          <a:latin typeface="Courier New" pitchFamily="49" charset="0"/>
                          <a:ea typeface="標楷體" pitchFamily="65" charset="-120"/>
                          <a:cs typeface="Courier New" pitchFamily="49" charset="0"/>
                        </a:rPr>
                        <a:t>uxInitialCount</a:t>
                      </a:r>
                      <a:r>
                        <a:rPr kumimoji="1" lang="en-US" altLang="zh-TW" sz="2000" b="1" kern="1200" dirty="0">
                          <a:solidFill>
                            <a:srgbClr val="0000FF"/>
                          </a:solidFill>
                          <a:latin typeface="Courier New" pitchFamily="49" charset="0"/>
                          <a:ea typeface="標楷體" pitchFamily="65" charset="-120"/>
                          <a:cs typeface="Courier New" pitchFamily="49" charset="0"/>
                        </a:rPr>
                        <a:t> */</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a:t>
                      </a:r>
                      <a:r>
                        <a:rPr kumimoji="1" lang="en-US" altLang="zh-TW" sz="2000" b="1" kern="1200" dirty="0" err="1">
                          <a:solidFill>
                            <a:prstClr val="black"/>
                          </a:solidFill>
                          <a:latin typeface="Courier New" pitchFamily="49" charset="0"/>
                          <a:ea typeface="標楷體" pitchFamily="65" charset="-120"/>
                          <a:cs typeface="Courier New" pitchFamily="49" charset="0"/>
                        </a:rPr>
                        <a:t>count_sem</a:t>
                      </a:r>
                      <a:r>
                        <a:rPr kumimoji="1" lang="en-US" altLang="zh-TW" sz="2000" b="1" kern="1200" dirty="0">
                          <a:solidFill>
                            <a:prstClr val="black"/>
                          </a:solidFill>
                          <a:latin typeface="Courier New" pitchFamily="49" charset="0"/>
                          <a:ea typeface="標楷體" pitchFamily="65" charset="-120"/>
                          <a:cs typeface="Courier New" pitchFamily="49" charset="0"/>
                        </a:rPr>
                        <a:t> = </a:t>
                      </a:r>
                      <a:r>
                        <a:rPr kumimoji="1" lang="en-US" altLang="zh-TW" sz="2000" b="1" kern="1200" dirty="0" err="1">
                          <a:solidFill>
                            <a:srgbClr val="FF0000"/>
                          </a:solidFill>
                          <a:latin typeface="Courier New" pitchFamily="49" charset="0"/>
                          <a:ea typeface="標楷體" pitchFamily="65" charset="-120"/>
                          <a:cs typeface="Courier New" pitchFamily="49" charset="0"/>
                        </a:rPr>
                        <a:t>xSemaphoreCreateCounting</a:t>
                      </a:r>
                      <a:r>
                        <a:rPr kumimoji="1" lang="en-US" altLang="zh-TW" sz="2000" b="1" kern="1200" dirty="0">
                          <a:solidFill>
                            <a:prstClr val="black"/>
                          </a:solidFill>
                          <a:latin typeface="Courier New" pitchFamily="49" charset="0"/>
                          <a:ea typeface="標楷體" pitchFamily="65" charset="-120"/>
                          <a:cs typeface="Courier New" pitchFamily="49" charset="0"/>
                        </a:rPr>
                        <a:t>(2, </a:t>
                      </a:r>
                      <a:r>
                        <a:rPr kumimoji="1" lang="en-US" altLang="zh-TW" sz="2000" b="1" kern="1200" dirty="0">
                          <a:solidFill>
                            <a:srgbClr val="FF0000"/>
                          </a:solidFill>
                          <a:latin typeface="Courier New" pitchFamily="49" charset="0"/>
                          <a:ea typeface="標楷體" pitchFamily="65" charset="-120"/>
                          <a:cs typeface="Courier New" pitchFamily="49" charset="0"/>
                        </a:rPr>
                        <a:t>2</a:t>
                      </a:r>
                      <a:r>
                        <a:rPr kumimoji="1" lang="en-US" altLang="zh-TW" sz="2000" b="1" kern="1200" dirty="0">
                          <a:solidFill>
                            <a:prstClr val="black"/>
                          </a:solidFill>
                          <a:latin typeface="Courier New" pitchFamily="49" charset="0"/>
                          <a:ea typeface="標楷體" pitchFamily="65" charset="-120"/>
                          <a:cs typeface="Courier New" pitchFamily="49" charset="0"/>
                        </a:rPr>
                        <a:t>);</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 Create tasks with priority 1 for both users */</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a:t>
                      </a:r>
                      <a:r>
                        <a:rPr kumimoji="1" lang="en-US" altLang="zh-TW" sz="2000" b="1" kern="1200" dirty="0" err="1">
                          <a:solidFill>
                            <a:prstClr val="black"/>
                          </a:solidFill>
                          <a:latin typeface="Courier New" pitchFamily="49" charset="0"/>
                          <a:ea typeface="標楷體" pitchFamily="65" charset="-120"/>
                          <a:cs typeface="Courier New" pitchFamily="49" charset="0"/>
                        </a:rPr>
                        <a:t>xTaskCreate</a:t>
                      </a:r>
                      <a:r>
                        <a:rPr kumimoji="1" lang="en-US" altLang="zh-TW" sz="2000" b="1" kern="1200" dirty="0">
                          <a:solidFill>
                            <a:prstClr val="black"/>
                          </a:solidFill>
                          <a:latin typeface="Courier New" pitchFamily="49" charset="0"/>
                          <a:ea typeface="標楷體" pitchFamily="65" charset="-120"/>
                          <a:cs typeface="Courier New" pitchFamily="49" charset="0"/>
                        </a:rPr>
                        <a:t>(task1, (signed char*)) “t1", </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1024,</a:t>
                      </a:r>
                      <a:r>
                        <a:rPr kumimoji="1" lang="en-US" altLang="zh-TW" sz="2000" b="1" kern="1200" baseline="0" dirty="0">
                          <a:solidFill>
                            <a:prstClr val="black"/>
                          </a:solidFill>
                          <a:latin typeface="Courier New" pitchFamily="49" charset="0"/>
                          <a:ea typeface="標楷體" pitchFamily="65" charset="-120"/>
                          <a:cs typeface="Courier New" pitchFamily="49" charset="0"/>
                        </a:rPr>
                        <a:t> </a:t>
                      </a:r>
                      <a:r>
                        <a:rPr kumimoji="1" lang="en-US" altLang="zh-TW" sz="2000" b="1" kern="1200" dirty="0">
                          <a:solidFill>
                            <a:prstClr val="black"/>
                          </a:solidFill>
                          <a:latin typeface="Courier New" pitchFamily="49" charset="0"/>
                          <a:ea typeface="標楷體" pitchFamily="65" charset="-120"/>
                          <a:cs typeface="Courier New" pitchFamily="49" charset="0"/>
                        </a:rPr>
                        <a:t>NULL, 1, NULL);</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a:t>
                      </a:r>
                      <a:r>
                        <a:rPr kumimoji="1" lang="en-US" altLang="zh-TW" sz="2000" b="1" kern="1200" dirty="0" err="1">
                          <a:solidFill>
                            <a:prstClr val="black"/>
                          </a:solidFill>
                          <a:latin typeface="Courier New" pitchFamily="49" charset="0"/>
                          <a:ea typeface="標楷體" pitchFamily="65" charset="-120"/>
                          <a:cs typeface="Courier New" pitchFamily="49" charset="0"/>
                        </a:rPr>
                        <a:t>xTaskCreate</a:t>
                      </a:r>
                      <a:r>
                        <a:rPr kumimoji="1" lang="en-US" altLang="zh-TW" sz="2000" b="1" kern="1200" dirty="0">
                          <a:solidFill>
                            <a:prstClr val="black"/>
                          </a:solidFill>
                          <a:latin typeface="Courier New" pitchFamily="49" charset="0"/>
                          <a:ea typeface="標楷體" pitchFamily="65" charset="-120"/>
                          <a:cs typeface="Courier New" pitchFamily="49" charset="0"/>
                        </a:rPr>
                        <a:t>(task2, (signed char*)) “t2",</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1024, NULL, 1, NULL);   </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a:t>
                      </a:r>
                      <a:r>
                        <a:rPr kumimoji="1" lang="en-US" altLang="zh-TW" sz="2000" b="1" kern="1200" dirty="0" err="1">
                          <a:solidFill>
                            <a:prstClr val="black"/>
                          </a:solidFill>
                          <a:latin typeface="Courier New" pitchFamily="49" charset="0"/>
                          <a:ea typeface="標楷體" pitchFamily="65" charset="-120"/>
                          <a:cs typeface="Courier New" pitchFamily="49" charset="0"/>
                        </a:rPr>
                        <a:t>vTaskStartScheduler</a:t>
                      </a:r>
                      <a:r>
                        <a:rPr kumimoji="1" lang="en-US" altLang="zh-TW" sz="2000" b="1" kern="1200" dirty="0">
                          <a:solidFill>
                            <a:prstClr val="black"/>
                          </a:solidFill>
                          <a:latin typeface="Courier New" pitchFamily="49" charset="0"/>
                          <a:ea typeface="標楷體" pitchFamily="65" charset="-120"/>
                          <a:cs typeface="Courier New" pitchFamily="49" charset="0"/>
                        </a:rPr>
                        <a:t>();</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   return 0;</a:t>
                      </a:r>
                    </a:p>
                    <a:p>
                      <a:pPr lvl="0">
                        <a:lnSpc>
                          <a:spcPct val="100000"/>
                        </a:lnSpc>
                        <a:spcBef>
                          <a:spcPts val="0"/>
                        </a:spcBef>
                      </a:pPr>
                      <a:r>
                        <a:rPr kumimoji="1" lang="en-US" altLang="zh-TW" sz="2000" b="1" kern="1200" dirty="0">
                          <a:solidFill>
                            <a:prstClr val="black"/>
                          </a:solidFill>
                          <a:latin typeface="Courier New" pitchFamily="49" charset="0"/>
                          <a:ea typeface="標楷體" pitchFamily="65" charset="-120"/>
                          <a:cs typeface="Courier New" pitchFamily="49" charset="0"/>
                        </a:rPr>
                        <a:t>}</a:t>
                      </a:r>
                      <a:endParaRPr kumimoji="1" lang="zh-TW" altLang="en-US" sz="2000" b="1" kern="1200" dirty="0">
                        <a:solidFill>
                          <a:prstClr val="black"/>
                        </a:solidFill>
                        <a:latin typeface="Courier New" pitchFamily="49" charset="0"/>
                        <a:ea typeface="標楷體" pitchFamily="65" charset="-12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2685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of Counting Semaphore (2/2)</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21</a:t>
            </a:fld>
            <a:endParaRPr lang="zh-TW" altLang="zh-TW"/>
          </a:p>
        </p:txBody>
      </p:sp>
      <p:graphicFrame>
        <p:nvGraphicFramePr>
          <p:cNvPr id="4" name="Group 24"/>
          <p:cNvGraphicFramePr>
            <a:graphicFrameLocks noGrp="1"/>
          </p:cNvGraphicFramePr>
          <p:nvPr>
            <p:extLst>
              <p:ext uri="{D42A27DB-BD31-4B8C-83A1-F6EECF244321}">
                <p14:modId xmlns:p14="http://schemas.microsoft.com/office/powerpoint/2010/main" val="3462030735"/>
              </p:ext>
            </p:extLst>
          </p:nvPr>
        </p:nvGraphicFramePr>
        <p:xfrm>
          <a:off x="251521" y="1124744"/>
          <a:ext cx="8570218" cy="4937760"/>
        </p:xfrm>
        <a:graphic>
          <a:graphicData uri="http://schemas.openxmlformats.org/drawingml/2006/table">
            <a:tbl>
              <a:tblPr/>
              <a:tblGrid>
                <a:gridCol w="8570218">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indent="0">
                        <a:buNone/>
                      </a:pPr>
                      <a:r>
                        <a:rPr lang="en-US" altLang="zh-TW" sz="2000" b="1" dirty="0">
                          <a:latin typeface="Courier New" pitchFamily="49" charset="0"/>
                          <a:ea typeface="標楷體" pitchFamily="65" charset="-120"/>
                          <a:cs typeface="Courier New" pitchFamily="49" charset="0"/>
                        </a:rPr>
                        <a:t>void task1(void *p){</a:t>
                      </a:r>
                    </a:p>
                    <a:p>
                      <a:pPr marL="0" indent="0">
                        <a:buNone/>
                      </a:pPr>
                      <a:r>
                        <a:rPr lang="en-US" altLang="zh-TW" sz="2000" b="1" dirty="0">
                          <a:latin typeface="Courier New" pitchFamily="49" charset="0"/>
                          <a:ea typeface="標楷體" pitchFamily="65" charset="-120"/>
                          <a:cs typeface="Courier New" pitchFamily="49" charset="0"/>
                        </a:rPr>
                        <a:t>  while(1){</a:t>
                      </a:r>
                    </a:p>
                    <a:p>
                      <a:pPr marL="0" indent="0">
                        <a:buNone/>
                      </a:pPr>
                      <a:r>
                        <a:rPr lang="en-US" altLang="zh-TW" sz="2000" b="1" baseline="0" dirty="0">
                          <a:latin typeface="Courier New" pitchFamily="49" charset="0"/>
                          <a:ea typeface="標楷體" pitchFamily="65" charset="-120"/>
                          <a:cs typeface="Courier New" pitchFamily="49" charset="0"/>
                        </a:rPr>
                        <a:t>    </a:t>
                      </a:r>
                      <a:r>
                        <a:rPr lang="en-US" altLang="zh-TW" sz="2000" b="1" dirty="0">
                          <a:latin typeface="Courier New" pitchFamily="49" charset="0"/>
                          <a:ea typeface="標楷體" pitchFamily="65" charset="-120"/>
                          <a:cs typeface="Courier New" pitchFamily="49" charset="0"/>
                        </a:rPr>
                        <a:t>if(</a:t>
                      </a:r>
                      <a:r>
                        <a:rPr lang="en-US" altLang="zh-TW" sz="2000" b="1" dirty="0" err="1">
                          <a:solidFill>
                            <a:srgbClr val="FF0000"/>
                          </a:solidFill>
                          <a:latin typeface="Courier New" pitchFamily="49" charset="0"/>
                          <a:ea typeface="標楷體" pitchFamily="65" charset="-120"/>
                          <a:cs typeface="Courier New" pitchFamily="49" charset="0"/>
                        </a:rPr>
                        <a:t>xSemaphoreTake</a:t>
                      </a:r>
                      <a:r>
                        <a:rPr lang="en-US" altLang="zh-TW" sz="2000" b="1" dirty="0">
                          <a:latin typeface="Courier New" pitchFamily="49" charset="0"/>
                          <a:ea typeface="標楷體" pitchFamily="65" charset="-120"/>
                          <a:cs typeface="Courier New" pitchFamily="49" charset="0"/>
                        </a:rPr>
                        <a:t>(</a:t>
                      </a:r>
                      <a:r>
                        <a:rPr lang="en-US" altLang="zh-TW" sz="2000" b="1" dirty="0" err="1">
                          <a:latin typeface="Courier New" pitchFamily="49" charset="0"/>
                          <a:ea typeface="標楷體" pitchFamily="65" charset="-120"/>
                          <a:cs typeface="Courier New" pitchFamily="49" charset="0"/>
                        </a:rPr>
                        <a:t>count_sem</a:t>
                      </a:r>
                      <a:r>
                        <a:rPr lang="en-US" altLang="zh-TW" sz="2000" b="1" dirty="0">
                          <a:latin typeface="Courier New" pitchFamily="49" charset="0"/>
                          <a:ea typeface="標楷體" pitchFamily="65" charset="-120"/>
                          <a:cs typeface="Courier New" pitchFamily="49" charset="0"/>
                        </a:rPr>
                        <a:t>, </a:t>
                      </a:r>
                      <a:r>
                        <a:rPr lang="en-US" altLang="zh-TW" sz="2000" b="1" dirty="0" err="1">
                          <a:latin typeface="Courier New" pitchFamily="49" charset="0"/>
                          <a:ea typeface="標楷體" pitchFamily="65" charset="-120"/>
                          <a:cs typeface="Courier New" pitchFamily="49" charset="0"/>
                        </a:rPr>
                        <a:t>portMAX_DELAY</a:t>
                      </a:r>
                      <a:r>
                        <a:rPr lang="en-US" altLang="zh-TW" sz="2000" b="1" dirty="0">
                          <a:latin typeface="Courier New" pitchFamily="49" charset="0"/>
                          <a:ea typeface="標楷體" pitchFamily="65" charset="-120"/>
                          <a:cs typeface="Courier New" pitchFamily="49" charset="0"/>
                        </a:rPr>
                        <a:t>)){</a:t>
                      </a:r>
                    </a:p>
                    <a:p>
                      <a:pPr marL="0" indent="0">
                        <a:buNone/>
                      </a:pPr>
                      <a:r>
                        <a:rPr lang="en-US" altLang="zh-TW" sz="2000" b="1" dirty="0">
                          <a:latin typeface="Courier New" pitchFamily="49" charset="0"/>
                          <a:ea typeface="標楷體" pitchFamily="65" charset="-120"/>
                          <a:cs typeface="Courier New" pitchFamily="49" charset="0"/>
                        </a:rPr>
                        <a:t>       </a:t>
                      </a:r>
                      <a:r>
                        <a:rPr lang="en-US" altLang="zh-TW" sz="2000" b="1" dirty="0" err="1">
                          <a:solidFill>
                            <a:srgbClr val="FF0000"/>
                          </a:solidFill>
                          <a:latin typeface="Courier New" pitchFamily="49" charset="0"/>
                          <a:ea typeface="標楷體" pitchFamily="65" charset="-120"/>
                          <a:cs typeface="Courier New" pitchFamily="49" charset="0"/>
                        </a:rPr>
                        <a:t>xSemaphoreGive</a:t>
                      </a:r>
                      <a:r>
                        <a:rPr lang="en-US" altLang="zh-TW" sz="2000" b="1" dirty="0">
                          <a:latin typeface="Courier New" pitchFamily="49" charset="0"/>
                          <a:ea typeface="標楷體" pitchFamily="65" charset="-120"/>
                          <a:cs typeface="Courier New" pitchFamily="49" charset="0"/>
                        </a:rPr>
                        <a:t>(</a:t>
                      </a:r>
                      <a:r>
                        <a:rPr lang="en-US" altLang="zh-TW" sz="2000" b="1" dirty="0" err="1">
                          <a:latin typeface="Courier New" pitchFamily="49" charset="0"/>
                          <a:ea typeface="標楷體" pitchFamily="65" charset="-120"/>
                          <a:cs typeface="Courier New" pitchFamily="49" charset="0"/>
                        </a:rPr>
                        <a:t>count_sem</a:t>
                      </a:r>
                      <a:r>
                        <a:rPr lang="en-US" altLang="zh-TW" sz="2000" b="1" dirty="0">
                          <a:latin typeface="Courier New" pitchFamily="49" charset="0"/>
                          <a:ea typeface="標楷體" pitchFamily="65" charset="-120"/>
                          <a:cs typeface="Courier New" pitchFamily="49" charset="0"/>
                        </a:rPr>
                        <a:t>);</a:t>
                      </a:r>
                    </a:p>
                    <a:p>
                      <a:pPr marL="0" indent="0">
                        <a:buNone/>
                      </a:pPr>
                      <a:r>
                        <a:rPr lang="en-US" altLang="zh-TW" sz="2000" b="1" dirty="0">
                          <a:latin typeface="Courier New" pitchFamily="49" charset="0"/>
                          <a:ea typeface="標楷體" pitchFamily="65" charset="-120"/>
                          <a:cs typeface="Courier New" pitchFamily="49" charset="0"/>
                        </a:rPr>
                        <a:t>    }</a:t>
                      </a:r>
                    </a:p>
                    <a:p>
                      <a:pPr marL="0" indent="0">
                        <a:buNone/>
                      </a:pPr>
                      <a:r>
                        <a:rPr lang="en-US" altLang="zh-TW" sz="2000" b="1" dirty="0">
                          <a:latin typeface="Courier New" pitchFamily="49" charset="0"/>
                          <a:ea typeface="標楷體" pitchFamily="65" charset="-120"/>
                          <a:cs typeface="Courier New" pitchFamily="49" charset="0"/>
                        </a:rPr>
                        <a:t>    </a:t>
                      </a:r>
                      <a:r>
                        <a:rPr lang="en-US" altLang="zh-TW" sz="2000" b="1" dirty="0" err="1">
                          <a:latin typeface="Courier New" pitchFamily="49" charset="0"/>
                          <a:ea typeface="標楷體" pitchFamily="65" charset="-120"/>
                          <a:cs typeface="Courier New" pitchFamily="49" charset="0"/>
                        </a:rPr>
                        <a:t>vTaskDelay</a:t>
                      </a:r>
                      <a:r>
                        <a:rPr lang="en-US" altLang="zh-TW" sz="2000" b="1" dirty="0">
                          <a:latin typeface="Courier New" pitchFamily="49" charset="0"/>
                          <a:ea typeface="標楷體" pitchFamily="65" charset="-120"/>
                          <a:cs typeface="Courier New" pitchFamily="49" charset="0"/>
                        </a:rPr>
                        <a:t>(3000); </a:t>
                      </a:r>
                    </a:p>
                    <a:p>
                      <a:pPr marL="0" indent="0">
                        <a:buNone/>
                      </a:pPr>
                      <a:r>
                        <a:rPr lang="en-US" altLang="zh-TW" sz="2000" b="1" dirty="0">
                          <a:latin typeface="Courier New" pitchFamily="49" charset="0"/>
                          <a:ea typeface="標楷體" pitchFamily="65" charset="-120"/>
                          <a:cs typeface="Courier New" pitchFamily="49" charset="0"/>
                        </a:rPr>
                        <a:t>  }</a:t>
                      </a:r>
                    </a:p>
                    <a:p>
                      <a:pPr marL="0" indent="0">
                        <a:buNone/>
                      </a:pPr>
                      <a:r>
                        <a:rPr lang="en-US" altLang="zh-TW" sz="2000" b="1"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void task2(void *p){</a:t>
                      </a:r>
                    </a:p>
                    <a:p>
                      <a:r>
                        <a:rPr kumimoji="1" lang="en-US" altLang="zh-TW" sz="2000" b="1" kern="1200" dirty="0">
                          <a:latin typeface="Courier New" pitchFamily="49" charset="0"/>
                          <a:ea typeface="標楷體" pitchFamily="65" charset="-120"/>
                          <a:cs typeface="Courier New" pitchFamily="49" charset="0"/>
                        </a:rPr>
                        <a:t>  while(1){</a:t>
                      </a:r>
                    </a:p>
                    <a:p>
                      <a:r>
                        <a:rPr kumimoji="1" lang="en-US" altLang="zh-TW" sz="2000" b="1" kern="1200" dirty="0">
                          <a:latin typeface="Courier New" pitchFamily="49" charset="0"/>
                          <a:ea typeface="標楷體" pitchFamily="65" charset="-120"/>
                          <a:cs typeface="Courier New" pitchFamily="49" charset="0"/>
                        </a:rPr>
                        <a:t>    if(</a:t>
                      </a:r>
                      <a:r>
                        <a:rPr kumimoji="1" lang="en-US" altLang="zh-TW" sz="2000" b="1" kern="1200" dirty="0" err="1">
                          <a:solidFill>
                            <a:srgbClr val="FF0000"/>
                          </a:solidFill>
                          <a:latin typeface="Courier New" pitchFamily="49" charset="0"/>
                          <a:ea typeface="標楷體" pitchFamily="65" charset="-120"/>
                          <a:cs typeface="Courier New" pitchFamily="49" charset="0"/>
                        </a:rPr>
                        <a:t>xSemaphoreTake</a:t>
                      </a:r>
                      <a:r>
                        <a:rPr kumimoji="1" lang="en-US" altLang="zh-TW" sz="2000" b="1" kern="1200" dirty="0">
                          <a:latin typeface="Courier New" pitchFamily="49" charset="0"/>
                          <a:ea typeface="標楷體" pitchFamily="65" charset="-120"/>
                          <a:cs typeface="Courier New" pitchFamily="49" charset="0"/>
                        </a:rPr>
                        <a:t>(</a:t>
                      </a:r>
                      <a:r>
                        <a:rPr kumimoji="1" lang="en-US" altLang="zh-TW" sz="2000" b="1" kern="1200" dirty="0" err="1">
                          <a:latin typeface="Courier New" pitchFamily="49" charset="0"/>
                          <a:ea typeface="標楷體" pitchFamily="65" charset="-120"/>
                          <a:cs typeface="Courier New" pitchFamily="49" charset="0"/>
                        </a:rPr>
                        <a:t>count_sem</a:t>
                      </a:r>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portMAX_DELAY</a:t>
                      </a:r>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solidFill>
                            <a:srgbClr val="FF0000"/>
                          </a:solidFill>
                          <a:latin typeface="Courier New" pitchFamily="49" charset="0"/>
                          <a:ea typeface="標楷體" pitchFamily="65" charset="-120"/>
                          <a:cs typeface="Courier New" pitchFamily="49" charset="0"/>
                        </a:rPr>
                        <a:t>xSemaphoreGive</a:t>
                      </a:r>
                      <a:r>
                        <a:rPr kumimoji="1" lang="en-US" altLang="zh-TW" sz="2000" b="1" kern="1200" dirty="0">
                          <a:latin typeface="Courier New" pitchFamily="49" charset="0"/>
                          <a:ea typeface="標楷體" pitchFamily="65" charset="-120"/>
                          <a:cs typeface="Courier New" pitchFamily="49" charset="0"/>
                        </a:rPr>
                        <a:t>(</a:t>
                      </a:r>
                      <a:r>
                        <a:rPr kumimoji="1" lang="en-US" altLang="zh-TW" sz="2000" b="1" kern="1200" dirty="0" err="1">
                          <a:latin typeface="Courier New" pitchFamily="49" charset="0"/>
                          <a:ea typeface="標楷體" pitchFamily="65" charset="-120"/>
                          <a:cs typeface="Courier New" pitchFamily="49" charset="0"/>
                        </a:rPr>
                        <a:t>count_sem</a:t>
                      </a:r>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    }</a:t>
                      </a:r>
                    </a:p>
                    <a:p>
                      <a:r>
                        <a:rPr kumimoji="1" lang="en-US" altLang="zh-TW" sz="2000" b="1" kern="1200" dirty="0">
                          <a:latin typeface="Courier New" pitchFamily="49" charset="0"/>
                          <a:ea typeface="標楷體" pitchFamily="65" charset="-120"/>
                          <a:cs typeface="Courier New" pitchFamily="49" charset="0"/>
                        </a:rPr>
                        <a:t>    </a:t>
                      </a:r>
                      <a:r>
                        <a:rPr lang="en-US" altLang="zh-TW" sz="2000" b="1" dirty="0" err="1">
                          <a:latin typeface="Courier New" pitchFamily="49" charset="0"/>
                          <a:ea typeface="標楷體" pitchFamily="65" charset="-120"/>
                          <a:cs typeface="Courier New" pitchFamily="49" charset="0"/>
                        </a:rPr>
                        <a:t>vTaskDelay</a:t>
                      </a:r>
                      <a:r>
                        <a:rPr lang="en-US" altLang="zh-TW" sz="2000" b="1" dirty="0">
                          <a:latin typeface="Courier New" pitchFamily="49" charset="0"/>
                          <a:ea typeface="標楷體" pitchFamily="65" charset="-120"/>
                          <a:cs typeface="Courier New" pitchFamily="49" charset="0"/>
                        </a:rPr>
                        <a:t>(3000); </a:t>
                      </a:r>
                      <a:endParaRPr kumimoji="1" lang="en-US" altLang="zh-TW" sz="2000" b="1" kern="1200" dirty="0">
                        <a:latin typeface="Courier New" pitchFamily="49" charset="0"/>
                        <a:ea typeface="標楷體" pitchFamily="65" charset="-120"/>
                        <a:cs typeface="Courier New" pitchFamily="49" charset="0"/>
                      </a:endParaRPr>
                    </a:p>
                    <a:p>
                      <a:r>
                        <a:rPr kumimoji="1" lang="en-US" altLang="zh-TW" sz="2000" b="1" kern="1200" dirty="0">
                          <a:latin typeface="Courier New" pitchFamily="49" charset="0"/>
                          <a:ea typeface="標楷體" pitchFamily="65" charset="-120"/>
                          <a:cs typeface="Courier New" pitchFamily="49" charset="0"/>
                        </a:rPr>
                        <a:t>  }</a:t>
                      </a:r>
                    </a:p>
                    <a:p>
                      <a:r>
                        <a:rPr kumimoji="1" lang="en-US" altLang="zh-TW" sz="2000" b="1" kern="1200" dirty="0">
                          <a:latin typeface="Courier New" pitchFamily="49" charset="0"/>
                          <a:ea typeface="標楷體" pitchFamily="65" charset="-120"/>
                          <a:cs typeface="Courier New" pitchFamily="49" charset="0"/>
                        </a:rPr>
                        <a:t>}</a:t>
                      </a:r>
                      <a:endParaRPr kumimoji="1" lang="zh-TW" altLang="en-US" sz="2000" b="1" kern="1200" dirty="0">
                        <a:latin typeface="Courier New" pitchFamily="49" charset="0"/>
                        <a:ea typeface="標楷體" pitchFamily="65" charset="-12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38451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Binary Semaphores</a:t>
            </a:r>
            <a:endParaRPr lang="zh-TW" altLang="en-US" dirty="0"/>
          </a:p>
        </p:txBody>
      </p:sp>
      <p:sp>
        <p:nvSpPr>
          <p:cNvPr id="3" name="內容版面配置區 2"/>
          <p:cNvSpPr>
            <a:spLocks noGrp="1"/>
          </p:cNvSpPr>
          <p:nvPr>
            <p:ph idx="1"/>
          </p:nvPr>
        </p:nvSpPr>
        <p:spPr/>
        <p:txBody>
          <a:bodyPr/>
          <a:lstStyle/>
          <a:p>
            <a:r>
              <a:rPr lang="en-US" altLang="zh-TW" dirty="0"/>
              <a:t>Semaphores with counter = 1, used for mutual exclusion (</a:t>
            </a:r>
            <a:r>
              <a:rPr lang="en-US" altLang="zh-TW" dirty="0" err="1"/>
              <a:t>mutex</a:t>
            </a:r>
            <a:r>
              <a:rPr lang="en-US" altLang="zh-TW" dirty="0"/>
              <a:t>) and synchronization </a:t>
            </a:r>
          </a:p>
          <a:p>
            <a:r>
              <a:rPr lang="en-US" altLang="zh-TW" dirty="0"/>
              <a:t>For </a:t>
            </a:r>
            <a:r>
              <a:rPr lang="en-US" altLang="zh-TW" u="sng" dirty="0"/>
              <a:t>synchronization</a:t>
            </a:r>
            <a:r>
              <a:rPr lang="en-US" altLang="zh-TW" dirty="0"/>
              <a:t> purpose, a binary semaphore can be thought of as a queue that only holds one item</a:t>
            </a:r>
          </a:p>
          <a:p>
            <a:pPr lvl="1"/>
            <a:r>
              <a:rPr lang="en-US" altLang="zh-TW" dirty="0"/>
              <a:t>The queue can only be empty or full (hence binary)</a:t>
            </a:r>
          </a:p>
          <a:p>
            <a:pPr lvl="1"/>
            <a:r>
              <a:rPr lang="en-US" altLang="zh-TW" dirty="0"/>
              <a:t>Tasks using the queue don't care what the queue holds, only want to know if the queue is empty or full</a:t>
            </a:r>
          </a:p>
          <a:p>
            <a:pPr lvl="1"/>
            <a:r>
              <a:rPr lang="en-US" altLang="zh-TW" dirty="0"/>
              <a:t>If more than one task are blocked on the queue, then the task with the highest priority will be the task that is unblocked the next time the semaphore becomes available</a:t>
            </a:r>
          </a:p>
          <a:p>
            <a:r>
              <a:rPr lang="en-US" altLang="zh-TW" dirty="0"/>
              <a:t>S</a:t>
            </a:r>
            <a:r>
              <a:rPr lang="en-US" altLang="zh-TW" dirty="0" smtClean="0"/>
              <a:t>imilar </a:t>
            </a:r>
            <a:r>
              <a:rPr lang="en-US" altLang="zh-TW" dirty="0"/>
              <a:t>to mutexes, but </a:t>
            </a:r>
            <a:r>
              <a:rPr lang="en-US" altLang="zh-TW" dirty="0" err="1" smtClean="0"/>
              <a:t>mutexes</a:t>
            </a:r>
            <a:r>
              <a:rPr lang="en-US" altLang="zh-TW" dirty="0"/>
              <a:t> </a:t>
            </a:r>
            <a:r>
              <a:rPr lang="en-US" altLang="zh-TW" dirty="0" smtClean="0"/>
              <a:t>handles</a:t>
            </a:r>
            <a:r>
              <a:rPr lang="en-US" altLang="zh-TW" dirty="0" smtClean="0"/>
              <a:t> </a:t>
            </a:r>
            <a:r>
              <a:rPr lang="en-US" altLang="zh-TW" dirty="0"/>
              <a:t>priority inheritance </a:t>
            </a:r>
            <a:r>
              <a:rPr lang="en-US" altLang="zh-TW" dirty="0" smtClean="0"/>
              <a:t>and more suitable for mutual exclusion</a:t>
            </a:r>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22</a:t>
            </a:fld>
            <a:endParaRPr lang="zh-TW" altLang="zh-TW"/>
          </a:p>
        </p:txBody>
      </p:sp>
    </p:spTree>
    <p:extLst>
      <p:ext uri="{BB962C8B-B14F-4D97-AF65-F5344CB8AC3E}">
        <p14:creationId xmlns:p14="http://schemas.microsoft.com/office/powerpoint/2010/main" val="2053975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Binary Semaphores and Interrupts</a:t>
            </a:r>
            <a:endParaRPr lang="zh-TW" altLang="en-US" dirty="0"/>
          </a:p>
        </p:txBody>
      </p:sp>
      <p:sp>
        <p:nvSpPr>
          <p:cNvPr id="3" name="內容版面配置區 2"/>
          <p:cNvSpPr>
            <a:spLocks noGrp="1"/>
          </p:cNvSpPr>
          <p:nvPr>
            <p:ph idx="1"/>
          </p:nvPr>
        </p:nvSpPr>
        <p:spPr/>
        <p:txBody>
          <a:bodyPr/>
          <a:lstStyle/>
          <a:p>
            <a:r>
              <a:rPr lang="en-US" altLang="zh-TW" dirty="0"/>
              <a:t>The best way to handle complex events triggered by interrupts is </a:t>
            </a:r>
            <a:r>
              <a:rPr lang="en-US" altLang="zh-TW" b="1" dirty="0"/>
              <a:t>not</a:t>
            </a:r>
            <a:r>
              <a:rPr lang="en-US" altLang="zh-TW" dirty="0"/>
              <a:t> to do the code in the ISR</a:t>
            </a:r>
          </a:p>
          <a:p>
            <a:pPr lvl="1"/>
            <a:r>
              <a:rPr lang="en-US" altLang="zh-TW" dirty="0"/>
              <a:t>Otherwise, you might not be able to handle other interrupts in time</a:t>
            </a:r>
          </a:p>
          <a:p>
            <a:pPr lvl="1"/>
            <a:r>
              <a:rPr lang="en-US" altLang="zh-TW" dirty="0"/>
              <a:t>Create a task to do the complex works associated with the event and make it to block on a binary semaphore </a:t>
            </a:r>
          </a:p>
          <a:p>
            <a:pPr lvl="1"/>
            <a:r>
              <a:rPr lang="en-US" altLang="zh-TW" dirty="0"/>
              <a:t>When the interrupt happens, the ISR just sets (</a:t>
            </a:r>
            <a:r>
              <a:rPr lang="en-US" altLang="zh-TW" dirty="0">
                <a:solidFill>
                  <a:srgbClr val="FF0000"/>
                </a:solidFill>
              </a:rPr>
              <a:t>gives</a:t>
            </a:r>
            <a:r>
              <a:rPr lang="en-US" altLang="zh-TW" dirty="0"/>
              <a:t>) the semaphore and exits </a:t>
            </a:r>
            <a:r>
              <a:rPr lang="en-US" altLang="zh-TW" dirty="0">
                <a:sym typeface="Wingdings" panose="05000000000000000000" pitchFamily="2" charset="2"/>
              </a:rPr>
              <a:t> control flow </a:t>
            </a:r>
            <a:r>
              <a:rPr lang="en-US" altLang="zh-TW" u="sng" dirty="0">
                <a:sym typeface="Wingdings" panose="05000000000000000000" pitchFamily="2" charset="2"/>
              </a:rPr>
              <a:t>synchronization</a:t>
            </a:r>
            <a:endParaRPr lang="en-US" altLang="zh-TW" u="sng" dirty="0"/>
          </a:p>
          <a:p>
            <a:pPr lvl="1"/>
            <a:r>
              <a:rPr lang="en-US" altLang="zh-TW" dirty="0"/>
              <a:t>Task can now be scheduled like any other to do the remaining works</a:t>
            </a:r>
          </a:p>
          <a:p>
            <a:pPr lvl="2"/>
            <a:r>
              <a:rPr lang="en-US" altLang="zh-TW" dirty="0"/>
              <a:t>No need to worry about nesting interrupts and interrupt priority</a:t>
            </a:r>
          </a:p>
          <a:p>
            <a:r>
              <a:rPr lang="en-US" altLang="zh-TW" dirty="0"/>
              <a:t>This is called </a:t>
            </a:r>
            <a:r>
              <a:rPr lang="en-US" altLang="zh-TW" i="1" dirty="0"/>
              <a:t>Deferred Interrupt Processing</a:t>
            </a:r>
            <a:endParaRPr lang="zh-TW" altLang="en-US" i="1"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23</a:t>
            </a:fld>
            <a:endParaRPr lang="zh-TW" altLang="zh-TW"/>
          </a:p>
        </p:txBody>
      </p:sp>
    </p:spTree>
    <p:extLst>
      <p:ext uri="{BB962C8B-B14F-4D97-AF65-F5344CB8AC3E}">
        <p14:creationId xmlns:p14="http://schemas.microsoft.com/office/powerpoint/2010/main" val="4269811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a:extLst>
              <a:ext uri="{FF2B5EF4-FFF2-40B4-BE49-F238E27FC236}">
                <a16:creationId xmlns:a16="http://schemas.microsoft.com/office/drawing/2014/main" id="{98D677D1-66E2-4D31-A111-D967BD8380EB}"/>
              </a:ext>
            </a:extLst>
          </p:cNvPr>
          <p:cNvGrpSpPr/>
          <p:nvPr/>
        </p:nvGrpSpPr>
        <p:grpSpPr>
          <a:xfrm>
            <a:off x="3940621" y="1902944"/>
            <a:ext cx="5095875" cy="3343275"/>
            <a:chOff x="3940621" y="1902944"/>
            <a:chExt cx="5095875" cy="3343275"/>
          </a:xfrm>
        </p:grpSpPr>
        <p:pic>
          <p:nvPicPr>
            <p:cNvPr id="4" name="圖片 3"/>
            <p:cNvPicPr>
              <a:picLocks noChangeAspect="1"/>
            </p:cNvPicPr>
            <p:nvPr/>
          </p:nvPicPr>
          <p:blipFill>
            <a:blip r:embed="rId3"/>
            <a:stretch>
              <a:fillRect/>
            </a:stretch>
          </p:blipFill>
          <p:spPr>
            <a:xfrm>
              <a:off x="3940621" y="1902944"/>
              <a:ext cx="5095875" cy="3343275"/>
            </a:xfrm>
            <a:prstGeom prst="rect">
              <a:avLst/>
            </a:prstGeom>
          </p:spPr>
        </p:pic>
        <p:cxnSp>
          <p:nvCxnSpPr>
            <p:cNvPr id="7" name="直線接點 6">
              <a:extLst>
                <a:ext uri="{FF2B5EF4-FFF2-40B4-BE49-F238E27FC236}">
                  <a16:creationId xmlns:a16="http://schemas.microsoft.com/office/drawing/2014/main" id="{90243202-3401-4888-BBB1-EFDCFAAA986E}"/>
                </a:ext>
              </a:extLst>
            </p:cNvPr>
            <p:cNvCxnSpPr>
              <a:cxnSpLocks/>
            </p:cNvCxnSpPr>
            <p:nvPr/>
          </p:nvCxnSpPr>
          <p:spPr bwMode="auto">
            <a:xfrm>
              <a:off x="5026372" y="1995364"/>
              <a:ext cx="0" cy="152364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直線接點 8">
              <a:extLst>
                <a:ext uri="{FF2B5EF4-FFF2-40B4-BE49-F238E27FC236}">
                  <a16:creationId xmlns:a16="http://schemas.microsoft.com/office/drawing/2014/main" id="{DDC1373A-8CC2-4AEE-9A77-9B8B3BA622DD}"/>
                </a:ext>
              </a:extLst>
            </p:cNvPr>
            <p:cNvCxnSpPr>
              <a:cxnSpLocks/>
            </p:cNvCxnSpPr>
            <p:nvPr/>
          </p:nvCxnSpPr>
          <p:spPr bwMode="auto">
            <a:xfrm>
              <a:off x="5026372" y="3624356"/>
              <a:ext cx="0" cy="152364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6" name="TextBox 5"/>
          <p:cNvSpPr txBox="1"/>
          <p:nvPr/>
        </p:nvSpPr>
        <p:spPr>
          <a:xfrm>
            <a:off x="381000" y="5877272"/>
            <a:ext cx="5156155" cy="276999"/>
          </a:xfrm>
          <a:prstGeom prst="rect">
            <a:avLst/>
          </a:prstGeom>
          <a:noFill/>
        </p:spPr>
        <p:txBody>
          <a:bodyPr wrap="none" rtlCol="0">
            <a:spAutoFit/>
          </a:bodyPr>
          <a:lstStyle/>
          <a:p>
            <a:r>
              <a:rPr lang="en-US" sz="1200" dirty="0"/>
              <a:t>Figure from </a:t>
            </a:r>
            <a:r>
              <a:rPr lang="en-US" sz="1200" b="1" i="1" dirty="0"/>
              <a:t>Using the </a:t>
            </a:r>
            <a:r>
              <a:rPr lang="en-US" sz="1200" b="1" i="1" dirty="0" err="1"/>
              <a:t>FreeRTOS</a:t>
            </a:r>
            <a:r>
              <a:rPr lang="en-US" sz="1200" b="1" i="1" dirty="0"/>
              <a:t> Real Time Kernel </a:t>
            </a:r>
            <a:r>
              <a:rPr lang="en-US" sz="1200" dirty="0"/>
              <a:t>(a </a:t>
            </a:r>
            <a:r>
              <a:rPr lang="en-US" sz="1200" dirty="0" err="1"/>
              <a:t>pdf</a:t>
            </a:r>
            <a:r>
              <a:rPr lang="en-US" sz="1200" dirty="0"/>
              <a:t> book), fair use claimed.</a:t>
            </a:r>
          </a:p>
        </p:txBody>
      </p:sp>
      <p:sp>
        <p:nvSpPr>
          <p:cNvPr id="8" name="Title 7"/>
          <p:cNvSpPr>
            <a:spLocks noGrp="1"/>
          </p:cNvSpPr>
          <p:nvPr>
            <p:ph type="title"/>
          </p:nvPr>
        </p:nvSpPr>
        <p:spPr/>
        <p:txBody>
          <a:bodyPr/>
          <a:lstStyle/>
          <a:p>
            <a:r>
              <a:rPr lang="en-US" altLang="zh-TW" dirty="0"/>
              <a:t>Binary Semaphores and Interrupts</a:t>
            </a:r>
            <a:endParaRPr lang="en-US" dirty="0"/>
          </a:p>
        </p:txBody>
      </p:sp>
      <p:sp>
        <p:nvSpPr>
          <p:cNvPr id="2" name="投影片編號版面配置區 1"/>
          <p:cNvSpPr>
            <a:spLocks noGrp="1"/>
          </p:cNvSpPr>
          <p:nvPr>
            <p:ph type="sldNum" sz="quarter" idx="11"/>
          </p:nvPr>
        </p:nvSpPr>
        <p:spPr/>
        <p:txBody>
          <a:bodyPr/>
          <a:lstStyle/>
          <a:p>
            <a:fld id="{DDBC2A8D-9A7B-4180-A2C0-64594010D3A4}" type="slidenum">
              <a:rPr lang="zh-TW" altLang="en-US" smtClean="0"/>
              <a:pPr/>
              <a:t>24</a:t>
            </a:fld>
            <a:endParaRPr lang="zh-TW" altLang="zh-TW"/>
          </a:p>
        </p:txBody>
      </p:sp>
      <p:pic>
        <p:nvPicPr>
          <p:cNvPr id="3" name="圖片 2"/>
          <p:cNvPicPr>
            <a:picLocks noChangeAspect="1"/>
          </p:cNvPicPr>
          <p:nvPr/>
        </p:nvPicPr>
        <p:blipFill>
          <a:blip r:embed="rId4"/>
          <a:stretch>
            <a:fillRect/>
          </a:stretch>
        </p:blipFill>
        <p:spPr>
          <a:xfrm>
            <a:off x="35496" y="1089579"/>
            <a:ext cx="4990876" cy="4772696"/>
          </a:xfrm>
          <a:prstGeom prst="rect">
            <a:avLst/>
          </a:prstGeom>
        </p:spPr>
      </p:pic>
    </p:spTree>
    <p:extLst>
      <p:ext uri="{BB962C8B-B14F-4D97-AF65-F5344CB8AC3E}">
        <p14:creationId xmlns:p14="http://schemas.microsoft.com/office/powerpoint/2010/main" val="61702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Create a Binary Semaphore</a:t>
            </a:r>
            <a:endParaRPr lang="zh-TW" altLang="en-US" dirty="0"/>
          </a:p>
        </p:txBody>
      </p:sp>
      <p:sp>
        <p:nvSpPr>
          <p:cNvPr id="5" name="內容版面配置區 4"/>
          <p:cNvSpPr>
            <a:spLocks noGrp="1"/>
          </p:cNvSpPr>
          <p:nvPr>
            <p:ph idx="1"/>
          </p:nvPr>
        </p:nvSpPr>
        <p:spPr>
          <a:xfrm>
            <a:off x="425450" y="1052736"/>
            <a:ext cx="8395022" cy="5040560"/>
          </a:xfrm>
        </p:spPr>
        <p:txBody>
          <a:bodyPr/>
          <a:lstStyle/>
          <a:p>
            <a:pPr marL="0" indent="0">
              <a:buNone/>
            </a:pPr>
            <a:r>
              <a:rPr lang="en-US" altLang="zh-TW" sz="2200" b="1" dirty="0" err="1">
                <a:latin typeface="Courier New" panose="02070309020205020404" pitchFamily="49" charset="0"/>
                <a:cs typeface="Courier New" panose="02070309020205020404" pitchFamily="49" charset="0"/>
              </a:rPr>
              <a:t>SemaphoreHandle_t</a:t>
            </a:r>
            <a:r>
              <a:rPr lang="en-US" altLang="zh-TW" sz="2200" b="1" dirty="0">
                <a:latin typeface="Courier New" panose="02070309020205020404" pitchFamily="49" charset="0"/>
                <a:cs typeface="Courier New" panose="02070309020205020404" pitchFamily="49" charset="0"/>
              </a:rPr>
              <a:t> </a:t>
            </a:r>
            <a:r>
              <a:rPr lang="en-US" altLang="zh-TW" sz="2200" b="1" dirty="0" err="1">
                <a:latin typeface="Courier New" panose="02070309020205020404" pitchFamily="49" charset="0"/>
                <a:cs typeface="Courier New" panose="02070309020205020404" pitchFamily="49" charset="0"/>
              </a:rPr>
              <a:t>xSemaphoreCreateBinary</a:t>
            </a:r>
            <a:r>
              <a:rPr lang="en-US" altLang="zh-TW" sz="2200" b="1" dirty="0">
                <a:latin typeface="Courier New" panose="02070309020205020404" pitchFamily="49" charset="0"/>
                <a:cs typeface="Courier New" panose="02070309020205020404" pitchFamily="49" charset="0"/>
              </a:rPr>
              <a:t>(void);</a:t>
            </a:r>
          </a:p>
          <a:p>
            <a:endParaRPr lang="en-US" altLang="zh-TW" dirty="0"/>
          </a:p>
          <a:p>
            <a:r>
              <a:rPr lang="en-US" altLang="zh-TW" dirty="0"/>
              <a:t>Function to create a binary semaphore</a:t>
            </a:r>
          </a:p>
          <a:p>
            <a:pPr lvl="1"/>
            <a:r>
              <a:rPr lang="en-US" altLang="zh-TW" dirty="0"/>
              <a:t>The semaphore is created in the 'empty' state</a:t>
            </a:r>
          </a:p>
          <a:p>
            <a:pPr lvl="1"/>
            <a:r>
              <a:rPr lang="en-US" altLang="zh-TW" dirty="0"/>
              <a:t>A binary semaphore need not be </a:t>
            </a:r>
            <a:r>
              <a:rPr lang="en-US" altLang="zh-TW" dirty="0">
                <a:solidFill>
                  <a:srgbClr val="FF0000"/>
                </a:solidFill>
              </a:rPr>
              <a:t>given back </a:t>
            </a:r>
            <a:r>
              <a:rPr lang="en-US" altLang="zh-TW" dirty="0"/>
              <a:t>once obtained, and can be left in ‘empty’ for an indefinite time</a:t>
            </a:r>
          </a:p>
          <a:p>
            <a:pPr lvl="2"/>
            <a:r>
              <a:rPr lang="en-US" altLang="zh-TW" dirty="0"/>
              <a:t>Task control flow synchronization can be implemented by one task/interrupt continuously 'giving' the semaphore while another continuously 'takes' the semaphore</a:t>
            </a:r>
          </a:p>
          <a:p>
            <a:pPr lvl="1"/>
            <a:r>
              <a:rPr lang="en-US" altLang="zh-TW" dirty="0"/>
              <a:t>Binary semaphores are assigned to variables of type </a:t>
            </a:r>
            <a:r>
              <a:rPr lang="en-US" altLang="zh-TW" b="1" dirty="0" err="1">
                <a:latin typeface="Courier New" panose="02070309020205020404" pitchFamily="49" charset="0"/>
                <a:cs typeface="Courier New" panose="02070309020205020404" pitchFamily="49" charset="0"/>
              </a:rPr>
              <a:t>SemaphoreHandle_t</a:t>
            </a:r>
            <a:r>
              <a:rPr lang="en-US" altLang="zh-TW" dirty="0"/>
              <a:t> and can be used in any API function that takes a parameter of this type</a:t>
            </a:r>
          </a:p>
        </p:txBody>
      </p:sp>
      <p:sp>
        <p:nvSpPr>
          <p:cNvPr id="3" name="投影片編號版面配置區 2"/>
          <p:cNvSpPr>
            <a:spLocks noGrp="1"/>
          </p:cNvSpPr>
          <p:nvPr>
            <p:ph type="sldNum" sz="quarter" idx="11"/>
          </p:nvPr>
        </p:nvSpPr>
        <p:spPr/>
        <p:txBody>
          <a:bodyPr/>
          <a:lstStyle/>
          <a:p>
            <a:fld id="{DDBC2A8D-9A7B-4180-A2C0-64594010D3A4}" type="slidenum">
              <a:rPr lang="zh-TW" altLang="en-US" smtClean="0"/>
              <a:pPr/>
              <a:t>25</a:t>
            </a:fld>
            <a:endParaRPr lang="zh-TW" altLang="zh-TW"/>
          </a:p>
        </p:txBody>
      </p:sp>
    </p:spTree>
    <p:extLst>
      <p:ext uri="{BB962C8B-B14F-4D97-AF65-F5344CB8AC3E}">
        <p14:creationId xmlns:p14="http://schemas.microsoft.com/office/powerpoint/2010/main" val="1381620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標題 4"/>
          <p:cNvSpPr>
            <a:spLocks noGrp="1"/>
          </p:cNvSpPr>
          <p:nvPr>
            <p:ph type="title"/>
          </p:nvPr>
        </p:nvSpPr>
        <p:spPr/>
        <p:txBody>
          <a:bodyPr/>
          <a:lstStyle/>
          <a:p>
            <a:pPr eaLnBrk="1" hangingPunct="1"/>
            <a:r>
              <a:rPr lang="en-US" altLang="zh-TW" dirty="0"/>
              <a:t>Example of Binary Semaphores</a:t>
            </a:r>
            <a:endParaRPr lang="zh-TW" altLang="en-US" sz="1800" dirty="0"/>
          </a:p>
        </p:txBody>
      </p:sp>
      <p:sp>
        <p:nvSpPr>
          <p:cNvPr id="2" name="投影片編號版面配置區 1"/>
          <p:cNvSpPr>
            <a:spLocks noGrp="1"/>
          </p:cNvSpPr>
          <p:nvPr>
            <p:ph type="sldNum" sz="quarter" idx="11"/>
          </p:nvPr>
        </p:nvSpPr>
        <p:spPr/>
        <p:txBody>
          <a:bodyPr/>
          <a:lstStyle/>
          <a:p>
            <a:fld id="{FB432AF1-3153-4BFC-ABF0-71916461ABBD}" type="slidenum">
              <a:rPr lang="zh-TW" altLang="en-US" smtClean="0"/>
              <a:pPr/>
              <a:t>26</a:t>
            </a:fld>
            <a:endParaRPr lang="zh-TW" altLang="zh-TW"/>
          </a:p>
        </p:txBody>
      </p:sp>
      <p:graphicFrame>
        <p:nvGraphicFramePr>
          <p:cNvPr id="1185816" name="Group 24"/>
          <p:cNvGraphicFramePr>
            <a:graphicFrameLocks noGrp="1"/>
          </p:cNvGraphicFramePr>
          <p:nvPr>
            <p:extLst>
              <p:ext uri="{D42A27DB-BD31-4B8C-83A1-F6EECF244321}">
                <p14:modId xmlns:p14="http://schemas.microsoft.com/office/powerpoint/2010/main" val="844358557"/>
              </p:ext>
            </p:extLst>
          </p:nvPr>
        </p:nvGraphicFramePr>
        <p:xfrm>
          <a:off x="251520" y="1124744"/>
          <a:ext cx="8712968" cy="4937760"/>
        </p:xfrm>
        <a:graphic>
          <a:graphicData uri="http://schemas.openxmlformats.org/drawingml/2006/table">
            <a:tbl>
              <a:tblPr/>
              <a:tblGrid>
                <a:gridCol w="8712968">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r>
                        <a:rPr kumimoji="1" lang="en-US" altLang="zh-TW" sz="2000" b="1" kern="1200" dirty="0">
                          <a:solidFill>
                            <a:schemeClr val="tx1"/>
                          </a:solidFill>
                          <a:latin typeface="Courier New" pitchFamily="49" charset="0"/>
                          <a:ea typeface="標楷體" pitchFamily="65" charset="-120"/>
                          <a:cs typeface="Courier New" pitchFamily="49" charset="0"/>
                        </a:rPr>
                        <a:t>#include</a:t>
                      </a:r>
                      <a:r>
                        <a:rPr kumimoji="1" lang="en-US" altLang="zh-TW" sz="2000" b="1" kern="1200" baseline="0" dirty="0">
                          <a:solidFill>
                            <a:schemeClr val="tx1"/>
                          </a:solidFill>
                          <a:latin typeface="Courier New" pitchFamily="49" charset="0"/>
                          <a:ea typeface="標楷體" pitchFamily="65" charset="-120"/>
                          <a:cs typeface="Courier New" pitchFamily="49" charset="0"/>
                        </a:rPr>
                        <a:t> &lt;</a:t>
                      </a:r>
                      <a:r>
                        <a:rPr kumimoji="1" lang="en-US" altLang="zh-TW" sz="2000" b="1" kern="1200" baseline="0" dirty="0" err="1">
                          <a:solidFill>
                            <a:schemeClr val="tx1"/>
                          </a:solidFill>
                          <a:latin typeface="Courier New" pitchFamily="49" charset="0"/>
                          <a:ea typeface="標楷體" pitchFamily="65" charset="-120"/>
                          <a:cs typeface="Courier New" pitchFamily="49" charset="0"/>
                        </a:rPr>
                        <a:t>semphr.h</a:t>
                      </a:r>
                      <a:r>
                        <a:rPr kumimoji="1" lang="en-US" altLang="zh-TW" sz="2000" b="1" kern="1200" baseline="0" dirty="0">
                          <a:solidFill>
                            <a:schemeClr val="tx1"/>
                          </a:solidFill>
                          <a:latin typeface="Courier New" pitchFamily="49" charset="0"/>
                          <a:ea typeface="標楷體" pitchFamily="65" charset="-120"/>
                          <a:cs typeface="Courier New" pitchFamily="49" charset="0"/>
                        </a:rPr>
                        <a:t>&gt;</a:t>
                      </a:r>
                      <a:endParaRPr kumimoji="1" lang="en-US" altLang="zh-TW" sz="2000" b="1" kern="1200" dirty="0">
                        <a:solidFill>
                          <a:schemeClr val="tx1"/>
                        </a:solidFill>
                        <a:latin typeface="Courier New" pitchFamily="49" charset="0"/>
                        <a:ea typeface="標楷體" pitchFamily="65" charset="-120"/>
                        <a:cs typeface="Courier New" pitchFamily="49" charset="0"/>
                      </a:endParaRPr>
                    </a:p>
                    <a:p>
                      <a:r>
                        <a:rPr kumimoji="1" lang="en-US" altLang="zh-TW" sz="2000" b="1" kern="1200" dirty="0" err="1">
                          <a:solidFill>
                            <a:srgbClr val="FF0000"/>
                          </a:solidFill>
                          <a:latin typeface="Courier New" pitchFamily="49" charset="0"/>
                          <a:ea typeface="標楷體" pitchFamily="65" charset="-120"/>
                          <a:cs typeface="Courier New" pitchFamily="49" charset="0"/>
                        </a:rPr>
                        <a:t>vSemaphoreHandle</a:t>
                      </a:r>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binary_sem</a:t>
                      </a:r>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a:solidFill>
                            <a:srgbClr val="0000FF"/>
                          </a:solidFill>
                          <a:latin typeface="Courier New" pitchFamily="49" charset="0"/>
                          <a:ea typeface="標楷體" pitchFamily="65" charset="-120"/>
                          <a:cs typeface="Courier New" pitchFamily="49" charset="0"/>
                        </a:rPr>
                        <a:t>//Global handler</a:t>
                      </a:r>
                    </a:p>
                    <a:p>
                      <a:r>
                        <a:rPr kumimoji="1" lang="en-US" altLang="zh-TW" sz="2000" b="1" kern="1200" dirty="0">
                          <a:latin typeface="Courier New" pitchFamily="49" charset="0"/>
                          <a:ea typeface="標楷體" pitchFamily="65" charset="-120"/>
                          <a:cs typeface="Courier New" pitchFamily="49" charset="0"/>
                        </a:rPr>
                        <a:t>void </a:t>
                      </a:r>
                      <a:r>
                        <a:rPr kumimoji="1" lang="en-US" altLang="zh-TW" sz="2000" b="1" kern="1200" dirty="0" err="1">
                          <a:latin typeface="Courier New" pitchFamily="49" charset="0"/>
                          <a:ea typeface="標楷體" pitchFamily="65" charset="-120"/>
                          <a:cs typeface="Courier New" pitchFamily="49" charset="0"/>
                        </a:rPr>
                        <a:t>one_sec_isr</a:t>
                      </a:r>
                      <a:r>
                        <a:rPr kumimoji="1" lang="en-US" altLang="zh-TW" sz="2000" b="1" kern="1200" dirty="0">
                          <a:latin typeface="Courier New" pitchFamily="49" charset="0"/>
                          <a:ea typeface="標楷體" pitchFamily="65" charset="-120"/>
                          <a:cs typeface="Courier New" pitchFamily="49" charset="0"/>
                        </a:rPr>
                        <a:t>(void){ </a:t>
                      </a:r>
                      <a:r>
                        <a:rPr kumimoji="1" lang="en-US" altLang="zh-TW" sz="2000" b="1" kern="1200" dirty="0">
                          <a:solidFill>
                            <a:srgbClr val="0000FF"/>
                          </a:solidFill>
                          <a:latin typeface="Courier New" pitchFamily="49" charset="0"/>
                          <a:ea typeface="標楷體" pitchFamily="65" charset="-120"/>
                          <a:cs typeface="Courier New" pitchFamily="49" charset="0"/>
                        </a:rPr>
                        <a:t>// an ISR</a:t>
                      </a:r>
                    </a:p>
                    <a:p>
                      <a:r>
                        <a:rPr kumimoji="1" lang="en-US" altLang="zh-TW" sz="2000" b="1" kern="1200" baseline="0" dirty="0">
                          <a:latin typeface="Courier New" pitchFamily="49" charset="0"/>
                          <a:ea typeface="標楷體" pitchFamily="65" charset="-120"/>
                          <a:cs typeface="Courier New" pitchFamily="49" charset="0"/>
                        </a:rPr>
                        <a:t>  </a:t>
                      </a:r>
                      <a:r>
                        <a:rPr kumimoji="1" lang="en-US" altLang="zh-TW" sz="2000" b="1" kern="1200" dirty="0" err="1">
                          <a:solidFill>
                            <a:srgbClr val="FF0000"/>
                          </a:solidFill>
                          <a:latin typeface="Courier New" pitchFamily="49" charset="0"/>
                          <a:ea typeface="標楷體" pitchFamily="65" charset="-120"/>
                          <a:cs typeface="Courier New" pitchFamily="49" charset="0"/>
                        </a:rPr>
                        <a:t>xSemaphoreGiveFromISR</a:t>
                      </a:r>
                      <a:r>
                        <a:rPr kumimoji="1" lang="en-US" altLang="zh-TW" sz="2000" b="1" kern="1200" dirty="0">
                          <a:latin typeface="Courier New" pitchFamily="49" charset="0"/>
                          <a:ea typeface="標楷體" pitchFamily="65" charset="-120"/>
                          <a:cs typeface="Courier New" pitchFamily="49" charset="0"/>
                        </a:rPr>
                        <a:t>(</a:t>
                      </a:r>
                      <a:r>
                        <a:rPr kumimoji="1" lang="en-US" altLang="zh-TW" sz="2000" b="1" kern="1200" dirty="0" err="1">
                          <a:latin typeface="Courier New" pitchFamily="49" charset="0"/>
                          <a:ea typeface="標楷體" pitchFamily="65" charset="-120"/>
                          <a:cs typeface="Courier New" pitchFamily="49" charset="0"/>
                        </a:rPr>
                        <a:t>binary_sem</a:t>
                      </a:r>
                      <a:r>
                        <a:rPr kumimoji="1" lang="en-US" altLang="zh-TW" sz="2000" b="1" kern="1200" dirty="0">
                          <a:latin typeface="Courier New" pitchFamily="49" charset="0"/>
                          <a:ea typeface="標楷體" pitchFamily="65" charset="-120"/>
                          <a:cs typeface="Courier New" pitchFamily="49" charset="0"/>
                        </a:rPr>
                        <a:t>, NULL);		</a:t>
                      </a:r>
                    </a:p>
                    <a:p>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void </a:t>
                      </a:r>
                      <a:r>
                        <a:rPr kumimoji="1" lang="en-US" altLang="zh-TW" sz="2000" b="1" kern="1200" dirty="0" err="1">
                          <a:latin typeface="Courier New" pitchFamily="49" charset="0"/>
                          <a:ea typeface="標楷體" pitchFamily="65" charset="-120"/>
                          <a:cs typeface="Courier New" pitchFamily="49" charset="0"/>
                        </a:rPr>
                        <a:t>sem_task</a:t>
                      </a:r>
                      <a:r>
                        <a:rPr kumimoji="1" lang="en-US" altLang="zh-TW" sz="2000" b="1" kern="1200" dirty="0">
                          <a:latin typeface="Courier New" pitchFamily="49" charset="0"/>
                          <a:ea typeface="標楷體" pitchFamily="65" charset="-120"/>
                          <a:cs typeface="Courier New" pitchFamily="49" charset="0"/>
                        </a:rPr>
                        <a:t>(void *p){</a:t>
                      </a:r>
                    </a:p>
                    <a:p>
                      <a:r>
                        <a:rPr kumimoji="1" lang="en-US" altLang="zh-TW" sz="2000" b="1" kern="1200" baseline="0" dirty="0">
                          <a:latin typeface="Courier New" pitchFamily="49" charset="0"/>
                          <a:ea typeface="標楷體" pitchFamily="65" charset="-120"/>
                          <a:cs typeface="Courier New" pitchFamily="49" charset="0"/>
                        </a:rPr>
                        <a:t>  </a:t>
                      </a:r>
                      <a:r>
                        <a:rPr kumimoji="1" lang="en-US" altLang="zh-TW" sz="2000" b="1" kern="1200" dirty="0">
                          <a:latin typeface="Courier New" pitchFamily="49" charset="0"/>
                          <a:ea typeface="標楷體" pitchFamily="65" charset="-120"/>
                          <a:cs typeface="Courier New" pitchFamily="49" charset="0"/>
                        </a:rPr>
                        <a:t>while(1)</a:t>
                      </a:r>
                    </a:p>
                    <a:p>
                      <a:r>
                        <a:rPr kumimoji="1" lang="en-US" altLang="zh-TW" sz="2000" b="1" kern="1200" baseline="0" dirty="0">
                          <a:latin typeface="Courier New" pitchFamily="49" charset="0"/>
                          <a:ea typeface="標楷體" pitchFamily="65" charset="-120"/>
                          <a:cs typeface="Courier New" pitchFamily="49" charset="0"/>
                        </a:rPr>
                        <a:t>    </a:t>
                      </a:r>
                      <a:r>
                        <a:rPr kumimoji="1" lang="en-US" altLang="zh-TW" sz="2000" b="1" kern="1200" dirty="0">
                          <a:latin typeface="Courier New" pitchFamily="49" charset="0"/>
                          <a:ea typeface="標楷體" pitchFamily="65" charset="-120"/>
                          <a:cs typeface="Courier New" pitchFamily="49" charset="0"/>
                        </a:rPr>
                        <a:t>if(</a:t>
                      </a:r>
                      <a:r>
                        <a:rPr kumimoji="1" lang="en-US" altLang="zh-TW" sz="2000" b="1" kern="1200" dirty="0" err="1">
                          <a:solidFill>
                            <a:srgbClr val="FF0000"/>
                          </a:solidFill>
                          <a:latin typeface="Courier New" pitchFamily="49" charset="0"/>
                          <a:ea typeface="標楷體" pitchFamily="65" charset="-120"/>
                          <a:cs typeface="Courier New" pitchFamily="49" charset="0"/>
                        </a:rPr>
                        <a:t>xSemaphoreTake</a:t>
                      </a:r>
                      <a:r>
                        <a:rPr kumimoji="1" lang="en-US" altLang="zh-TW" sz="2000" b="1" kern="1200" dirty="0">
                          <a:latin typeface="Courier New" pitchFamily="49" charset="0"/>
                          <a:ea typeface="標楷體" pitchFamily="65" charset="-120"/>
                          <a:cs typeface="Courier New" pitchFamily="49" charset="0"/>
                        </a:rPr>
                        <a:t>(binary_sem,999999)) puts("Tick!");</a:t>
                      </a:r>
                    </a:p>
                    <a:p>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err="1">
                          <a:latin typeface="Courier New" pitchFamily="49" charset="0"/>
                          <a:ea typeface="標楷體" pitchFamily="65" charset="-120"/>
                          <a:cs typeface="Courier New" pitchFamily="49" charset="0"/>
                        </a:rPr>
                        <a:t>int</a:t>
                      </a:r>
                      <a:r>
                        <a:rPr kumimoji="1" lang="en-US" altLang="zh-TW" sz="2000" b="1" kern="1200" dirty="0">
                          <a:latin typeface="Courier New" pitchFamily="49" charset="0"/>
                          <a:ea typeface="標楷體" pitchFamily="65" charset="-120"/>
                          <a:cs typeface="Courier New" pitchFamily="49" charset="0"/>
                        </a:rPr>
                        <a:t> main(void){</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solidFill>
                            <a:srgbClr val="FF0000"/>
                          </a:solidFill>
                          <a:latin typeface="Courier New" pitchFamily="49" charset="0"/>
                          <a:ea typeface="標楷體" pitchFamily="65" charset="-120"/>
                          <a:cs typeface="Courier New" pitchFamily="49" charset="0"/>
                        </a:rPr>
                        <a:t>vSemaphoreCreateBinary</a:t>
                      </a:r>
                      <a:r>
                        <a:rPr kumimoji="1" lang="en-US" altLang="zh-TW" sz="2000" b="1" kern="1200" dirty="0">
                          <a:latin typeface="Courier New" pitchFamily="49" charset="0"/>
                          <a:ea typeface="標楷體" pitchFamily="65" charset="-120"/>
                          <a:cs typeface="Courier New" pitchFamily="49" charset="0"/>
                        </a:rPr>
                        <a:t>(</a:t>
                      </a:r>
                      <a:r>
                        <a:rPr kumimoji="1" lang="en-US" altLang="zh-TW" sz="2000" b="1" kern="1200" dirty="0" err="1">
                          <a:latin typeface="Courier New" pitchFamily="49" charset="0"/>
                          <a:ea typeface="標楷體" pitchFamily="65" charset="-120"/>
                          <a:cs typeface="Courier New" pitchFamily="49" charset="0"/>
                        </a:rPr>
                        <a:t>binary_sem</a:t>
                      </a:r>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xTaskCreate</a:t>
                      </a:r>
                      <a:r>
                        <a:rPr kumimoji="1" lang="en-US" altLang="zh-TW" sz="2000" b="1" kern="1200" dirty="0">
                          <a:latin typeface="Courier New" pitchFamily="49" charset="0"/>
                          <a:ea typeface="標楷體" pitchFamily="65" charset="-120"/>
                          <a:cs typeface="Courier New" pitchFamily="49" charset="0"/>
                        </a:rPr>
                        <a:t>(</a:t>
                      </a:r>
                      <a:r>
                        <a:rPr kumimoji="1" lang="en-US" altLang="zh-TW" sz="2000" b="1" kern="1200" dirty="0" err="1">
                          <a:latin typeface="Courier New" pitchFamily="49" charset="0"/>
                          <a:ea typeface="標楷體" pitchFamily="65" charset="-120"/>
                          <a:cs typeface="Courier New" pitchFamily="49" charset="0"/>
                        </a:rPr>
                        <a:t>sem_task</a:t>
                      </a:r>
                      <a:r>
                        <a:rPr kumimoji="1" lang="en-US" altLang="zh-TW" sz="2000" b="1" kern="1200" dirty="0">
                          <a:latin typeface="Courier New" pitchFamily="49" charset="0"/>
                          <a:ea typeface="標楷體" pitchFamily="65" charset="-120"/>
                          <a:cs typeface="Courier New" pitchFamily="49" charset="0"/>
                        </a:rPr>
                        <a:t>, (signed char*)) "t1", 2048,</a:t>
                      </a:r>
                    </a:p>
                    <a:p>
                      <a:r>
                        <a:rPr kumimoji="1" lang="en-US" altLang="zh-TW" sz="2000" b="1" kern="1200" dirty="0">
                          <a:latin typeface="Courier New" pitchFamily="49" charset="0"/>
                          <a:ea typeface="標楷體" pitchFamily="65" charset="-120"/>
                          <a:cs typeface="Courier New" pitchFamily="49" charset="0"/>
                        </a:rPr>
                        <a:t>         NULL, 1, NULL);</a:t>
                      </a:r>
                    </a:p>
                    <a:p>
                      <a:r>
                        <a:rPr kumimoji="1" lang="en-US" altLang="zh-TW" sz="2000" b="1" kern="1200" dirty="0">
                          <a:latin typeface="Courier New" pitchFamily="49" charset="0"/>
                          <a:ea typeface="標楷體" pitchFamily="65" charset="-120"/>
                          <a:cs typeface="Courier New" pitchFamily="49" charset="0"/>
                        </a:rPr>
                        <a:t>    </a:t>
                      </a:r>
                      <a:r>
                        <a:rPr kumimoji="1" lang="en-US" altLang="zh-TW" sz="2000" b="1" kern="1200" dirty="0" err="1">
                          <a:latin typeface="Courier New" pitchFamily="49" charset="0"/>
                          <a:ea typeface="標楷體" pitchFamily="65" charset="-120"/>
                          <a:cs typeface="Courier New" pitchFamily="49" charset="0"/>
                        </a:rPr>
                        <a:t>vTaskStartScheduler</a:t>
                      </a:r>
                      <a:r>
                        <a:rPr kumimoji="1" lang="en-US" altLang="zh-TW" sz="2000" b="1" kern="1200" dirty="0">
                          <a:latin typeface="Courier New" pitchFamily="49" charset="0"/>
                          <a:ea typeface="標楷體" pitchFamily="65" charset="-120"/>
                          <a:cs typeface="Courier New" pitchFamily="49" charset="0"/>
                        </a:rPr>
                        <a:t>();</a:t>
                      </a:r>
                    </a:p>
                    <a:p>
                      <a:r>
                        <a:rPr kumimoji="1" lang="en-US" altLang="zh-TW" sz="2000" b="1" kern="1200" baseline="0" dirty="0">
                          <a:latin typeface="Courier New" pitchFamily="49" charset="0"/>
                          <a:ea typeface="標楷體" pitchFamily="65" charset="-120"/>
                          <a:cs typeface="Courier New" pitchFamily="49" charset="0"/>
                        </a:rPr>
                        <a:t>   </a:t>
                      </a:r>
                      <a:r>
                        <a:rPr kumimoji="1" lang="en-US" altLang="zh-TW" sz="2000" b="1" kern="1200" dirty="0">
                          <a:latin typeface="Courier New" pitchFamily="49" charset="0"/>
                          <a:ea typeface="標楷體" pitchFamily="65" charset="-120"/>
                          <a:cs typeface="Courier New" pitchFamily="49" charset="0"/>
                        </a:rPr>
                        <a:t> return 0;	</a:t>
                      </a:r>
                    </a:p>
                    <a:p>
                      <a:r>
                        <a:rPr kumimoji="1" lang="en-US" altLang="zh-TW" sz="2000" b="1" kern="1200" dirty="0">
                          <a:latin typeface="Courier New" pitchFamily="49" charset="0"/>
                          <a:ea typeface="標楷體" pitchFamily="65"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cxnSp>
        <p:nvCxnSpPr>
          <p:cNvPr id="4" name="直線單箭頭接點 3"/>
          <p:cNvCxnSpPr/>
          <p:nvPr/>
        </p:nvCxnSpPr>
        <p:spPr bwMode="auto">
          <a:xfrm>
            <a:off x="2987824" y="2348879"/>
            <a:ext cx="504056" cy="100811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 name="文字方塊 4"/>
          <p:cNvSpPr txBox="1"/>
          <p:nvPr/>
        </p:nvSpPr>
        <p:spPr>
          <a:xfrm>
            <a:off x="4215596" y="2622103"/>
            <a:ext cx="1720920" cy="461665"/>
          </a:xfrm>
          <a:prstGeom prst="rect">
            <a:avLst/>
          </a:prstGeom>
          <a:noFill/>
          <a:ln>
            <a:solidFill>
              <a:srgbClr val="FF0000"/>
            </a:solidFill>
          </a:ln>
        </p:spPr>
        <p:txBody>
          <a:bodyPr wrap="none" rtlCol="0">
            <a:spAutoFit/>
          </a:bodyPr>
          <a:lstStyle/>
          <a:p>
            <a:pPr marL="0"/>
            <a:r>
              <a:rPr lang="en-US" altLang="zh-TW" dirty="0">
                <a:solidFill>
                  <a:srgbClr val="FF0000"/>
                </a:solidFill>
                <a:latin typeface="+mn-lt"/>
              </a:rPr>
              <a:t>Control flow</a:t>
            </a:r>
            <a:endParaRPr lang="zh-TW" altLang="en-US" dirty="0">
              <a:solidFill>
                <a:srgbClr val="FF0000"/>
              </a:solidFill>
              <a:latin typeface="+mn-lt"/>
            </a:endParaRPr>
          </a:p>
        </p:txBody>
      </p:sp>
    </p:spTree>
    <p:extLst>
      <p:ext uri="{BB962C8B-B14F-4D97-AF65-F5344CB8AC3E}">
        <p14:creationId xmlns:p14="http://schemas.microsoft.com/office/powerpoint/2010/main" val="155231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2" name="Rectangle 4"/>
          <p:cNvSpPr>
            <a:spLocks noGrp="1" noChangeArrowheads="1"/>
          </p:cNvSpPr>
          <p:nvPr>
            <p:ph type="title"/>
          </p:nvPr>
        </p:nvSpPr>
        <p:spPr/>
        <p:txBody>
          <a:bodyPr/>
          <a:lstStyle/>
          <a:p>
            <a:r>
              <a:rPr lang="en-US" altLang="zh-TW"/>
              <a:t>Mutual Exclusion</a:t>
            </a:r>
            <a:endParaRPr lang="zh-TW" altLang="en-US"/>
          </a:p>
        </p:txBody>
      </p:sp>
      <p:sp>
        <p:nvSpPr>
          <p:cNvPr id="1179653" name="Rectangle 5"/>
          <p:cNvSpPr>
            <a:spLocks noGrp="1" noChangeArrowheads="1"/>
          </p:cNvSpPr>
          <p:nvPr>
            <p:ph type="body" idx="1"/>
          </p:nvPr>
        </p:nvSpPr>
        <p:spPr/>
        <p:txBody>
          <a:bodyPr/>
          <a:lstStyle/>
          <a:p>
            <a:r>
              <a:rPr lang="en-US" altLang="zh-TW" dirty="0"/>
              <a:t>Problem: multiple tasks may “simultaneously” need to access the same resource</a:t>
            </a:r>
          </a:p>
          <a:p>
            <a:pPr lvl="1"/>
            <a:r>
              <a:rPr lang="en-US" altLang="zh-TW" dirty="0"/>
              <a:t>Resource may be code, data, peripheral, etc.</a:t>
            </a:r>
          </a:p>
          <a:p>
            <a:pPr lvl="1"/>
            <a:r>
              <a:rPr lang="en-US" altLang="zh-TW" dirty="0"/>
              <a:t>Need to allow the shared resource exclusively accessible to only one task at a time,</a:t>
            </a:r>
            <a:r>
              <a:rPr lang="zh-TW" altLang="en-US" dirty="0"/>
              <a:t> </a:t>
            </a:r>
            <a:r>
              <a:rPr lang="en-US" altLang="zh-TW" dirty="0"/>
              <a:t>e.g. for atomic operations</a:t>
            </a:r>
          </a:p>
          <a:p>
            <a:pPr lvl="1"/>
            <a:r>
              <a:rPr lang="en-US" altLang="zh-TW" dirty="0"/>
              <a:t>Normally by restricting code execution, e.g. </a:t>
            </a:r>
            <a:r>
              <a:rPr lang="en-US" altLang="zh-TW" i="1" dirty="0"/>
              <a:t>critical section</a:t>
            </a:r>
          </a:p>
          <a:p>
            <a:pPr lvl="1"/>
            <a:r>
              <a:rPr lang="en-US" altLang="zh-TW" dirty="0"/>
              <a:t>All tasks are equal and play the same role</a:t>
            </a:r>
          </a:p>
          <a:p>
            <a:r>
              <a:rPr lang="en-US" altLang="zh-TW" dirty="0"/>
              <a:t>How to do?</a:t>
            </a:r>
          </a:p>
          <a:p>
            <a:pPr lvl="1"/>
            <a:r>
              <a:rPr lang="en-US" altLang="zh-TW" dirty="0"/>
              <a:t>Allowing only one task to lock the resource and the rest have to wait for the resource to be unlocked</a:t>
            </a:r>
          </a:p>
          <a:p>
            <a:pPr lvl="1"/>
            <a:r>
              <a:rPr lang="en-US" altLang="zh-TW" dirty="0"/>
              <a:t>Common mechanisms: lock/unlock, </a:t>
            </a:r>
            <a:r>
              <a:rPr lang="en-US" altLang="zh-TW" dirty="0" err="1"/>
              <a:t>mutex</a:t>
            </a:r>
            <a:r>
              <a:rPr lang="en-US" altLang="zh-TW" dirty="0"/>
              <a:t>, semaphore,</a:t>
            </a:r>
            <a:r>
              <a:rPr lang="zh-TW" altLang="en-US" dirty="0"/>
              <a:t> </a:t>
            </a:r>
            <a:r>
              <a:rPr lang="en-US" altLang="zh-TW" dirty="0"/>
              <a:t>disabling interrupts, </a:t>
            </a:r>
            <a:r>
              <a:rPr lang="en-US" altLang="zh-TW" dirty="0" err="1"/>
              <a:t>FreeRTOS</a:t>
            </a:r>
            <a:r>
              <a:rPr lang="en-US" altLang="zh-TW" dirty="0"/>
              <a:t> queue</a:t>
            </a:r>
          </a:p>
          <a:p>
            <a:endParaRPr lang="zh-TW" altLang="en-US" dirty="0"/>
          </a:p>
        </p:txBody>
      </p:sp>
      <p:sp>
        <p:nvSpPr>
          <p:cNvPr id="2" name="投影片編號版面配置區 1"/>
          <p:cNvSpPr>
            <a:spLocks noGrp="1"/>
          </p:cNvSpPr>
          <p:nvPr>
            <p:ph type="sldNum" sz="quarter" idx="11"/>
          </p:nvPr>
        </p:nvSpPr>
        <p:spPr/>
        <p:txBody>
          <a:bodyPr/>
          <a:lstStyle/>
          <a:p>
            <a:fld id="{AD7A0DC7-59DB-4FF4-A98F-253DCA5EE1C1}" type="slidenum">
              <a:rPr lang="zh-TW" altLang="en-US" smtClean="0"/>
              <a:pPr/>
              <a:t>2</a:t>
            </a:fld>
            <a:endParaRPr lang="zh-TW" altLang="zh-TW"/>
          </a:p>
        </p:txBody>
      </p:sp>
    </p:spTree>
    <p:extLst>
      <p:ext uri="{BB962C8B-B14F-4D97-AF65-F5344CB8AC3E}">
        <p14:creationId xmlns:p14="http://schemas.microsoft.com/office/powerpoint/2010/main" val="252596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9653">
                                            <p:txEl>
                                              <p:pRg st="5" end="5"/>
                                            </p:txEl>
                                          </p:spTgt>
                                        </p:tgtEl>
                                        <p:attrNameLst>
                                          <p:attrName>style.visibility</p:attrName>
                                        </p:attrNameLst>
                                      </p:cBhvr>
                                      <p:to>
                                        <p:strVal val="visible"/>
                                      </p:to>
                                    </p:set>
                                    <p:animEffect transition="in" filter="fade">
                                      <p:cBhvr>
                                        <p:cTn id="7" dur="500"/>
                                        <p:tgtEl>
                                          <p:spTgt spid="117965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9653">
                                            <p:txEl>
                                              <p:pRg st="6" end="6"/>
                                            </p:txEl>
                                          </p:spTgt>
                                        </p:tgtEl>
                                        <p:attrNameLst>
                                          <p:attrName>style.visibility</p:attrName>
                                        </p:attrNameLst>
                                      </p:cBhvr>
                                      <p:to>
                                        <p:strVal val="visible"/>
                                      </p:to>
                                    </p:set>
                                    <p:animEffect transition="in" filter="fade">
                                      <p:cBhvr>
                                        <p:cTn id="10" dur="500"/>
                                        <p:tgtEl>
                                          <p:spTgt spid="117965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79653">
                                            <p:txEl>
                                              <p:pRg st="7" end="7"/>
                                            </p:txEl>
                                          </p:spTgt>
                                        </p:tgtEl>
                                        <p:attrNameLst>
                                          <p:attrName>style.visibility</p:attrName>
                                        </p:attrNameLst>
                                      </p:cBhvr>
                                      <p:to>
                                        <p:strVal val="visible"/>
                                      </p:to>
                                    </p:set>
                                    <p:animEffect transition="in" filter="fade">
                                      <p:cBhvr>
                                        <p:cTn id="13" dur="500"/>
                                        <p:tgtEl>
                                          <p:spTgt spid="11796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rotWithShape="1">
          <a:blip r:embed="rId3"/>
          <a:srcRect b="8639"/>
          <a:stretch/>
        </p:blipFill>
        <p:spPr>
          <a:xfrm>
            <a:off x="3563888" y="4671022"/>
            <a:ext cx="5184576" cy="1421803"/>
          </a:xfrm>
          <a:prstGeom prst="rect">
            <a:avLst/>
          </a:prstGeom>
        </p:spPr>
      </p:pic>
      <p:sp>
        <p:nvSpPr>
          <p:cNvPr id="1180676" name="Rectangle 4"/>
          <p:cNvSpPr>
            <a:spLocks noGrp="1" noChangeArrowheads="1"/>
          </p:cNvSpPr>
          <p:nvPr>
            <p:ph type="title"/>
          </p:nvPr>
        </p:nvSpPr>
        <p:spPr/>
        <p:txBody>
          <a:bodyPr/>
          <a:lstStyle/>
          <a:p>
            <a:r>
              <a:rPr lang="en-US" altLang="zh-TW"/>
              <a:t>Control Flow Synchronization</a:t>
            </a:r>
            <a:endParaRPr lang="zh-TW" altLang="en-US"/>
          </a:p>
        </p:txBody>
      </p:sp>
      <p:sp>
        <p:nvSpPr>
          <p:cNvPr id="1180677" name="Rectangle 5"/>
          <p:cNvSpPr>
            <a:spLocks noGrp="1" noChangeArrowheads="1"/>
          </p:cNvSpPr>
          <p:nvPr>
            <p:ph type="body" idx="1"/>
          </p:nvPr>
        </p:nvSpPr>
        <p:spPr/>
        <p:txBody>
          <a:bodyPr/>
          <a:lstStyle/>
          <a:p>
            <a:pPr>
              <a:spcBef>
                <a:spcPts val="0"/>
              </a:spcBef>
            </a:pPr>
            <a:r>
              <a:rPr lang="en-US" altLang="zh-TW" dirty="0"/>
              <a:t>Problem: a task or ISR may need to resume the execution of one or more other tasks, so that tasks execute in an </a:t>
            </a:r>
            <a:r>
              <a:rPr lang="en-US" altLang="zh-TW" dirty="0">
                <a:solidFill>
                  <a:srgbClr val="FF0000"/>
                </a:solidFill>
              </a:rPr>
              <a:t>application-controlled order</a:t>
            </a:r>
          </a:p>
          <a:p>
            <a:pPr lvl="1">
              <a:spcBef>
                <a:spcPts val="0"/>
              </a:spcBef>
            </a:pPr>
            <a:r>
              <a:rPr lang="en-US" altLang="zh-TW" dirty="0"/>
              <a:t>Mutual exclusion is used to prevent another task from running, while control flow is used to allow another task to run, often </a:t>
            </a:r>
            <a:r>
              <a:rPr lang="en-US" altLang="zh-TW" dirty="0">
                <a:solidFill>
                  <a:srgbClr val="FF0000"/>
                </a:solidFill>
              </a:rPr>
              <a:t>specific </a:t>
            </a:r>
            <a:r>
              <a:rPr lang="en-US" altLang="zh-TW" dirty="0"/>
              <a:t>tasks</a:t>
            </a:r>
          </a:p>
          <a:p>
            <a:pPr lvl="1">
              <a:spcBef>
                <a:spcPts val="0"/>
              </a:spcBef>
            </a:pPr>
            <a:r>
              <a:rPr lang="en-US" altLang="zh-TW" dirty="0"/>
              <a:t>Tasks play different roles, e.g. caller/</a:t>
            </a:r>
            <a:r>
              <a:rPr lang="en-US" altLang="zh-TW" dirty="0" err="1"/>
              <a:t>callees</a:t>
            </a:r>
            <a:endParaRPr lang="en-US" altLang="zh-TW" dirty="0"/>
          </a:p>
          <a:p>
            <a:pPr>
              <a:spcBef>
                <a:spcPts val="0"/>
              </a:spcBef>
            </a:pPr>
            <a:r>
              <a:rPr lang="en-US" altLang="zh-TW" dirty="0"/>
              <a:t>How to do?</a:t>
            </a:r>
          </a:p>
          <a:p>
            <a:pPr lvl="1">
              <a:spcBef>
                <a:spcPts val="0"/>
              </a:spcBef>
            </a:pPr>
            <a:r>
              <a:rPr lang="en-US" altLang="zh-TW" dirty="0"/>
              <a:t>Common mechanisms: post/wait, signal, </a:t>
            </a:r>
            <a:r>
              <a:rPr lang="en-US" altLang="zh-TW" dirty="0" err="1"/>
              <a:t>FreeRTOS</a:t>
            </a:r>
            <a:r>
              <a:rPr lang="en-US" altLang="zh-TW" dirty="0"/>
              <a:t> queue, task suspend/resume </a:t>
            </a:r>
          </a:p>
        </p:txBody>
      </p:sp>
      <p:sp>
        <p:nvSpPr>
          <p:cNvPr id="2" name="投影片編號版面配置區 1"/>
          <p:cNvSpPr>
            <a:spLocks noGrp="1"/>
          </p:cNvSpPr>
          <p:nvPr>
            <p:ph type="sldNum" sz="quarter" idx="11"/>
          </p:nvPr>
        </p:nvSpPr>
        <p:spPr/>
        <p:txBody>
          <a:bodyPr/>
          <a:lstStyle/>
          <a:p>
            <a:fld id="{AD7A0DC7-59DB-4FF4-A98F-253DCA5EE1C1}" type="slidenum">
              <a:rPr lang="zh-TW" altLang="en-US" smtClean="0"/>
              <a:pPr/>
              <a:t>3</a:t>
            </a:fld>
            <a:endParaRPr lang="zh-TW" altLang="zh-TW"/>
          </a:p>
        </p:txBody>
      </p:sp>
    </p:spTree>
    <p:extLst>
      <p:ext uri="{BB962C8B-B14F-4D97-AF65-F5344CB8AC3E}">
        <p14:creationId xmlns:p14="http://schemas.microsoft.com/office/powerpoint/2010/main" val="132624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0677">
                                            <p:txEl>
                                              <p:pRg st="3" end="3"/>
                                            </p:txEl>
                                          </p:spTgt>
                                        </p:tgtEl>
                                        <p:attrNameLst>
                                          <p:attrName>style.visibility</p:attrName>
                                        </p:attrNameLst>
                                      </p:cBhvr>
                                      <p:to>
                                        <p:strVal val="visible"/>
                                      </p:to>
                                    </p:set>
                                    <p:animEffect transition="in" filter="fade">
                                      <p:cBhvr>
                                        <p:cTn id="7" dur="500"/>
                                        <p:tgtEl>
                                          <p:spTgt spid="118067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80677">
                                            <p:txEl>
                                              <p:pRg st="4" end="4"/>
                                            </p:txEl>
                                          </p:spTgt>
                                        </p:tgtEl>
                                        <p:attrNameLst>
                                          <p:attrName>style.visibility</p:attrName>
                                        </p:attrNameLst>
                                      </p:cBhvr>
                                      <p:to>
                                        <p:strVal val="visible"/>
                                      </p:to>
                                    </p:set>
                                    <p:animEffect transition="in" filter="fade">
                                      <p:cBhvr>
                                        <p:cTn id="10" dur="500"/>
                                        <p:tgtEl>
                                          <p:spTgt spid="11806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type="title"/>
          </p:nvPr>
        </p:nvSpPr>
        <p:spPr/>
        <p:txBody>
          <a:bodyPr/>
          <a:lstStyle/>
          <a:p>
            <a:r>
              <a:rPr lang="en-US" altLang="zh-TW"/>
              <a:t>Data Flow Synchronization</a:t>
            </a:r>
            <a:endParaRPr lang="zh-TW" altLang="en-US"/>
          </a:p>
        </p:txBody>
      </p:sp>
      <p:sp>
        <p:nvSpPr>
          <p:cNvPr id="1181701" name="Rectangle 5"/>
          <p:cNvSpPr>
            <a:spLocks noGrp="1" noChangeArrowheads="1"/>
          </p:cNvSpPr>
          <p:nvPr>
            <p:ph type="body" idx="1"/>
          </p:nvPr>
        </p:nvSpPr>
        <p:spPr/>
        <p:txBody>
          <a:bodyPr/>
          <a:lstStyle/>
          <a:p>
            <a:r>
              <a:rPr lang="en-US" altLang="zh-TW" dirty="0"/>
              <a:t>Problem: a task or ISR may need to pass some data to one or more other specific tasks, so that data may be processed in an </a:t>
            </a:r>
            <a:r>
              <a:rPr lang="en-US" altLang="zh-TW" dirty="0">
                <a:solidFill>
                  <a:srgbClr val="FF0000"/>
                </a:solidFill>
              </a:rPr>
              <a:t>application-controlled order</a:t>
            </a:r>
          </a:p>
          <a:p>
            <a:pPr lvl="1"/>
            <a:r>
              <a:rPr lang="en-US" altLang="zh-TW" dirty="0"/>
              <a:t>Tasks play different roles, e.g. producer/consumer</a:t>
            </a:r>
          </a:p>
          <a:p>
            <a:r>
              <a:rPr lang="en-US" altLang="zh-TW" dirty="0"/>
              <a:t>How to do?</a:t>
            </a:r>
          </a:p>
          <a:p>
            <a:pPr lvl="1"/>
            <a:r>
              <a:rPr lang="en-US" altLang="zh-TW" dirty="0"/>
              <a:t>Common mechanisms: </a:t>
            </a:r>
            <a:r>
              <a:rPr lang="en-US" altLang="zh-TW" dirty="0" err="1"/>
              <a:t>FreeRTOS</a:t>
            </a:r>
            <a:r>
              <a:rPr lang="en-US" altLang="zh-TW" dirty="0"/>
              <a:t> queue, signal, post/wait</a:t>
            </a:r>
          </a:p>
          <a:p>
            <a:endParaRPr lang="en-US" altLang="zh-TW" dirty="0"/>
          </a:p>
          <a:p>
            <a:r>
              <a:rPr lang="en-US" altLang="zh-TW" dirty="0"/>
              <a:t>Can data synch be done by control synch?</a:t>
            </a:r>
          </a:p>
          <a:p>
            <a:r>
              <a:rPr lang="en-US" altLang="zh-TW" dirty="0"/>
              <a:t>Can control synch be done by data synch?</a:t>
            </a:r>
          </a:p>
          <a:p>
            <a:r>
              <a:rPr lang="en-US" altLang="zh-TW" dirty="0"/>
              <a:t>Can data synch be done by mutual exclusion?</a:t>
            </a:r>
          </a:p>
          <a:p>
            <a:r>
              <a:rPr lang="en-US" altLang="zh-TW" dirty="0"/>
              <a:t>Can mutual exclusion be done by data synch?</a:t>
            </a:r>
          </a:p>
          <a:p>
            <a:endParaRPr lang="en-US" altLang="zh-TW" dirty="0"/>
          </a:p>
          <a:p>
            <a:endParaRPr lang="zh-TW" altLang="en-US" dirty="0"/>
          </a:p>
        </p:txBody>
      </p:sp>
      <p:sp>
        <p:nvSpPr>
          <p:cNvPr id="2" name="投影片編號版面配置區 1"/>
          <p:cNvSpPr>
            <a:spLocks noGrp="1"/>
          </p:cNvSpPr>
          <p:nvPr>
            <p:ph type="sldNum" sz="quarter" idx="11"/>
          </p:nvPr>
        </p:nvSpPr>
        <p:spPr/>
        <p:txBody>
          <a:bodyPr/>
          <a:lstStyle/>
          <a:p>
            <a:fld id="{AD7A0DC7-59DB-4FF4-A98F-253DCA5EE1C1}" type="slidenum">
              <a:rPr lang="zh-TW" altLang="en-US" smtClean="0"/>
              <a:pPr/>
              <a:t>4</a:t>
            </a:fld>
            <a:endParaRPr lang="zh-TW" altLang="zh-TW"/>
          </a:p>
        </p:txBody>
      </p:sp>
    </p:spTree>
    <p:extLst>
      <p:ext uri="{BB962C8B-B14F-4D97-AF65-F5344CB8AC3E}">
        <p14:creationId xmlns:p14="http://schemas.microsoft.com/office/powerpoint/2010/main" val="265285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1701">
                                            <p:txEl>
                                              <p:pRg st="5" end="5"/>
                                            </p:txEl>
                                          </p:spTgt>
                                        </p:tgtEl>
                                        <p:attrNameLst>
                                          <p:attrName>style.visibility</p:attrName>
                                        </p:attrNameLst>
                                      </p:cBhvr>
                                      <p:to>
                                        <p:strVal val="visible"/>
                                      </p:to>
                                    </p:set>
                                    <p:animEffect transition="in" filter="fade">
                                      <p:cBhvr>
                                        <p:cTn id="7" dur="500"/>
                                        <p:tgtEl>
                                          <p:spTgt spid="118170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81701">
                                            <p:txEl>
                                              <p:pRg st="6" end="6"/>
                                            </p:txEl>
                                          </p:spTgt>
                                        </p:tgtEl>
                                        <p:attrNameLst>
                                          <p:attrName>style.visibility</p:attrName>
                                        </p:attrNameLst>
                                      </p:cBhvr>
                                      <p:to>
                                        <p:strVal val="visible"/>
                                      </p:to>
                                    </p:set>
                                    <p:animEffect transition="in" filter="fade">
                                      <p:cBhvr>
                                        <p:cTn id="10" dur="500"/>
                                        <p:tgtEl>
                                          <p:spTgt spid="118170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81701">
                                            <p:txEl>
                                              <p:pRg st="7" end="7"/>
                                            </p:txEl>
                                          </p:spTgt>
                                        </p:tgtEl>
                                        <p:attrNameLst>
                                          <p:attrName>style.visibility</p:attrName>
                                        </p:attrNameLst>
                                      </p:cBhvr>
                                      <p:to>
                                        <p:strVal val="visible"/>
                                      </p:to>
                                    </p:set>
                                    <p:animEffect transition="in" filter="fade">
                                      <p:cBhvr>
                                        <p:cTn id="13" dur="500"/>
                                        <p:tgtEl>
                                          <p:spTgt spid="118170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81701">
                                            <p:txEl>
                                              <p:pRg st="8" end="8"/>
                                            </p:txEl>
                                          </p:spTgt>
                                        </p:tgtEl>
                                        <p:attrNameLst>
                                          <p:attrName>style.visibility</p:attrName>
                                        </p:attrNameLst>
                                      </p:cBhvr>
                                      <p:to>
                                        <p:strVal val="visible"/>
                                      </p:to>
                                    </p:set>
                                    <p:animEffect transition="in" filter="fade">
                                      <p:cBhvr>
                                        <p:cTn id="16" dur="500"/>
                                        <p:tgtEl>
                                          <p:spTgt spid="11817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p:txBody>
          <a:bodyPr/>
          <a:lstStyle/>
          <a:p>
            <a:r>
              <a:rPr lang="en-US" altLang="zh-TW"/>
              <a:t>Outline</a:t>
            </a:r>
          </a:p>
        </p:txBody>
      </p:sp>
      <p:sp>
        <p:nvSpPr>
          <p:cNvPr id="1118211" name="Rectangle 3"/>
          <p:cNvSpPr>
            <a:spLocks noGrp="1" noChangeArrowheads="1"/>
          </p:cNvSpPr>
          <p:nvPr>
            <p:ph type="body" idx="1"/>
          </p:nvPr>
        </p:nvSpPr>
        <p:spPr/>
        <p:txBody>
          <a:bodyPr/>
          <a:lstStyle/>
          <a:p>
            <a:r>
              <a:rPr lang="en-US" altLang="zh-TW" dirty="0"/>
              <a:t>Introduction to task synchronization </a:t>
            </a:r>
          </a:p>
          <a:p>
            <a:r>
              <a:rPr lang="en-US" altLang="zh-TW" dirty="0">
                <a:solidFill>
                  <a:srgbClr val="FF0000"/>
                </a:solidFill>
              </a:rPr>
              <a:t>Semaphores and </a:t>
            </a:r>
            <a:r>
              <a:rPr lang="en-US" altLang="zh-TW" dirty="0" err="1">
                <a:solidFill>
                  <a:srgbClr val="FF0000"/>
                </a:solidFill>
              </a:rPr>
              <a:t>mutexs</a:t>
            </a:r>
            <a:r>
              <a:rPr lang="en-US" altLang="zh-TW" dirty="0">
                <a:solidFill>
                  <a:srgbClr val="FF0000"/>
                </a:solidFill>
              </a:rPr>
              <a:t> of </a:t>
            </a:r>
            <a:r>
              <a:rPr lang="en-US" altLang="zh-TW" dirty="0" err="1">
                <a:solidFill>
                  <a:srgbClr val="FF0000"/>
                </a:solidFill>
              </a:rPr>
              <a:t>FreeRTOS</a:t>
            </a:r>
            <a:endParaRPr lang="en-US" altLang="zh-TW" dirty="0">
              <a:solidFill>
                <a:srgbClr val="FF0000"/>
              </a:solidFill>
            </a:endParaRPr>
          </a:p>
          <a:p>
            <a:pPr lvl="1"/>
            <a:r>
              <a:rPr lang="en-US" altLang="zh-TW" dirty="0" err="1" smtClean="0">
                <a:solidFill>
                  <a:srgbClr val="FF0000"/>
                </a:solidFill>
              </a:rPr>
              <a:t>Mutex</a:t>
            </a:r>
            <a:endParaRPr lang="en-US" altLang="zh-TW" dirty="0" smtClean="0">
              <a:solidFill>
                <a:srgbClr val="FF0000"/>
              </a:solidFill>
            </a:endParaRPr>
          </a:p>
          <a:p>
            <a:pPr lvl="1"/>
            <a:r>
              <a:rPr lang="en-US" altLang="zh-TW" dirty="0" smtClean="0">
                <a:solidFill>
                  <a:srgbClr val="FF0000"/>
                </a:solidFill>
              </a:rPr>
              <a:t>Counting semaphores</a:t>
            </a:r>
          </a:p>
          <a:p>
            <a:pPr lvl="1"/>
            <a:r>
              <a:rPr lang="en-US" altLang="zh-TW" dirty="0" smtClean="0">
                <a:solidFill>
                  <a:srgbClr val="FF0000"/>
                </a:solidFill>
              </a:rPr>
              <a:t>Binary </a:t>
            </a:r>
            <a:r>
              <a:rPr lang="en-US" altLang="zh-TW" dirty="0">
                <a:solidFill>
                  <a:srgbClr val="FF0000"/>
                </a:solidFill>
              </a:rPr>
              <a:t>semaphores</a:t>
            </a:r>
          </a:p>
          <a:p>
            <a:endParaRPr lang="en-US" altLang="zh-TW" dirty="0"/>
          </a:p>
        </p:txBody>
      </p:sp>
      <p:sp>
        <p:nvSpPr>
          <p:cNvPr id="2" name="投影片編號版面配置區 1"/>
          <p:cNvSpPr>
            <a:spLocks noGrp="1"/>
          </p:cNvSpPr>
          <p:nvPr>
            <p:ph type="sldNum" sz="quarter" idx="11"/>
          </p:nvPr>
        </p:nvSpPr>
        <p:spPr/>
        <p:txBody>
          <a:bodyPr/>
          <a:lstStyle/>
          <a:p>
            <a:fld id="{AD7A0DC7-59DB-4FF4-A98F-253DCA5EE1C1}" type="slidenum">
              <a:rPr lang="zh-TW" altLang="en-US" smtClean="0"/>
              <a:pPr/>
              <a:t>5</a:t>
            </a:fld>
            <a:endParaRPr lang="zh-TW" altLang="zh-TW"/>
          </a:p>
        </p:txBody>
      </p:sp>
    </p:spTree>
    <p:extLst>
      <p:ext uri="{BB962C8B-B14F-4D97-AF65-F5344CB8AC3E}">
        <p14:creationId xmlns:p14="http://schemas.microsoft.com/office/powerpoint/2010/main" val="3180102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err="1"/>
              <a:t>Mutex</a:t>
            </a:r>
            <a:endParaRPr lang="zh-TW" altLang="en-US" dirty="0"/>
          </a:p>
        </p:txBody>
      </p:sp>
      <p:sp>
        <p:nvSpPr>
          <p:cNvPr id="3" name="內容版面配置區 2"/>
          <p:cNvSpPr>
            <a:spLocks noGrp="1"/>
          </p:cNvSpPr>
          <p:nvPr>
            <p:ph idx="1"/>
          </p:nvPr>
        </p:nvSpPr>
        <p:spPr/>
        <p:txBody>
          <a:bodyPr/>
          <a:lstStyle/>
          <a:p>
            <a:r>
              <a:rPr lang="en-US" altLang="zh-TW" dirty="0" err="1"/>
              <a:t>Mutexes</a:t>
            </a:r>
            <a:r>
              <a:rPr lang="en-US" altLang="zh-TW" dirty="0"/>
              <a:t> are used for </a:t>
            </a:r>
            <a:r>
              <a:rPr lang="en-US" altLang="zh-TW" dirty="0">
                <a:solidFill>
                  <a:srgbClr val="FF0000"/>
                </a:solidFill>
              </a:rPr>
              <a:t>mutual exclusion</a:t>
            </a:r>
            <a:r>
              <a:rPr lang="en-US" altLang="zh-TW" dirty="0"/>
              <a:t>, so that only one task at a time uses a shared resource, e.g., file, data, device, ...</a:t>
            </a:r>
          </a:p>
          <a:p>
            <a:pPr lvl="1"/>
            <a:r>
              <a:rPr lang="en-US" altLang="zh-TW" dirty="0"/>
              <a:t>To access the shared resource, a task locks the </a:t>
            </a:r>
            <a:r>
              <a:rPr lang="en-US" altLang="zh-TW" dirty="0" err="1"/>
              <a:t>mutex</a:t>
            </a:r>
            <a:r>
              <a:rPr lang="en-US" altLang="zh-TW" dirty="0"/>
              <a:t> associated with the resource </a:t>
            </a:r>
          </a:p>
          <a:p>
            <a:pPr lvl="1"/>
            <a:r>
              <a:rPr lang="en-US" altLang="zh-TW" dirty="0"/>
              <a:t>The task owns the </a:t>
            </a:r>
            <a:r>
              <a:rPr lang="en-US" altLang="zh-TW" dirty="0" err="1"/>
              <a:t>mutex</a:t>
            </a:r>
            <a:r>
              <a:rPr lang="en-US" altLang="zh-TW" dirty="0"/>
              <a:t> until it unlocks the </a:t>
            </a:r>
            <a:r>
              <a:rPr lang="en-US" altLang="zh-TW" dirty="0" err="1"/>
              <a:t>mutex</a:t>
            </a:r>
            <a:endParaRPr lang="en-US" altLang="zh-TW"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6</a:t>
            </a:fld>
            <a:endParaRPr lang="zh-TW" altLang="zh-TW"/>
          </a:p>
        </p:txBody>
      </p:sp>
      <p:pic>
        <p:nvPicPr>
          <p:cNvPr id="8" name="圖片 7"/>
          <p:cNvPicPr>
            <a:picLocks noChangeAspect="1"/>
          </p:cNvPicPr>
          <p:nvPr/>
        </p:nvPicPr>
        <p:blipFill>
          <a:blip r:embed="rId2"/>
          <a:stretch>
            <a:fillRect/>
          </a:stretch>
        </p:blipFill>
        <p:spPr>
          <a:xfrm>
            <a:off x="539552" y="3709706"/>
            <a:ext cx="8053294" cy="2383590"/>
          </a:xfrm>
          <a:prstGeom prst="rect">
            <a:avLst/>
          </a:prstGeom>
        </p:spPr>
      </p:pic>
    </p:spTree>
    <p:extLst>
      <p:ext uri="{BB962C8B-B14F-4D97-AF65-F5344CB8AC3E}">
        <p14:creationId xmlns:p14="http://schemas.microsoft.com/office/powerpoint/2010/main" val="1817564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Mutex</a:t>
            </a:r>
            <a:endParaRPr lang="zh-TW" altLang="en-US" dirty="0"/>
          </a:p>
        </p:txBody>
      </p:sp>
      <p:sp>
        <p:nvSpPr>
          <p:cNvPr id="3" name="內容版面配置區 2"/>
          <p:cNvSpPr>
            <a:spLocks noGrp="1"/>
          </p:cNvSpPr>
          <p:nvPr>
            <p:ph idx="1"/>
          </p:nvPr>
        </p:nvSpPr>
        <p:spPr/>
        <p:txBody>
          <a:bodyPr/>
          <a:lstStyle/>
          <a:p>
            <a:r>
              <a:rPr lang="en-US" altLang="zh-TW" dirty="0" err="1"/>
              <a:t>Mutex</a:t>
            </a:r>
            <a:r>
              <a:rPr lang="en-US" altLang="zh-TW" dirty="0"/>
              <a:t> acts like a binary semaphore using a single token to guard a resource</a:t>
            </a:r>
          </a:p>
          <a:p>
            <a:pPr lvl="1"/>
            <a:r>
              <a:rPr lang="en-US" altLang="zh-TW" dirty="0"/>
              <a:t>When a task wishes to access the resource, it must first obtain (</a:t>
            </a:r>
            <a:r>
              <a:rPr lang="en-US" altLang="zh-TW" dirty="0">
                <a:solidFill>
                  <a:srgbClr val="FF0000"/>
                </a:solidFill>
              </a:rPr>
              <a:t>'take</a:t>
            </a:r>
            <a:r>
              <a:rPr lang="en-US" altLang="zh-TW" dirty="0"/>
              <a:t>') the token</a:t>
            </a:r>
          </a:p>
          <a:p>
            <a:pPr lvl="1"/>
            <a:r>
              <a:rPr lang="en-US" altLang="zh-TW" dirty="0"/>
              <a:t>When the task has finished with the resource, it must </a:t>
            </a:r>
            <a:r>
              <a:rPr lang="en-US" altLang="zh-TW" dirty="0">
                <a:solidFill>
                  <a:srgbClr val="FF0000"/>
                </a:solidFill>
              </a:rPr>
              <a:t>'give</a:t>
            </a:r>
            <a:r>
              <a:rPr lang="en-US" altLang="zh-TW" dirty="0"/>
              <a:t>' the token back - allowing other tasks the opportunity to access the same resource</a:t>
            </a:r>
          </a:p>
          <a:p>
            <a:r>
              <a:rPr lang="en-US" altLang="zh-TW" dirty="0" err="1"/>
              <a:t>Mutex</a:t>
            </a:r>
            <a:r>
              <a:rPr lang="en-US" altLang="zh-TW" dirty="0"/>
              <a:t> may cause a high priority task to be waiting on a lower priority one</a:t>
            </a:r>
          </a:p>
          <a:p>
            <a:pPr lvl="1"/>
            <a:r>
              <a:rPr lang="en-US" altLang="zh-TW" dirty="0"/>
              <a:t>Even worse, a medium priority task might be running and cause the high priority task to miss its deadline!</a:t>
            </a:r>
          </a:p>
          <a:p>
            <a:pPr lvl="1"/>
            <a:r>
              <a:rPr lang="en-US" altLang="zh-TW" i="1" dirty="0">
                <a:solidFill>
                  <a:srgbClr val="FF0000"/>
                </a:solidFill>
                <a:ea typeface="新細明體" panose="02020500000000000000" pitchFamily="18" charset="-120"/>
              </a:rPr>
              <a:t>Priority inversion problem</a:t>
            </a:r>
            <a:endParaRPr lang="en-US" altLang="zh-TW" i="1" dirty="0">
              <a:solidFill>
                <a:srgbClr val="FF0000"/>
              </a:solidFill>
            </a:endParaRPr>
          </a:p>
          <a:p>
            <a:endParaRPr lang="en-US" altLang="zh-TW"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7</a:t>
            </a:fld>
            <a:endParaRPr lang="zh-TW" altLang="zh-TW"/>
          </a:p>
        </p:txBody>
      </p:sp>
    </p:spTree>
    <p:extLst>
      <p:ext uri="{BB962C8B-B14F-4D97-AF65-F5344CB8AC3E}">
        <p14:creationId xmlns:p14="http://schemas.microsoft.com/office/powerpoint/2010/main" val="81505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Priority Inversion: Case 1</a:t>
            </a:r>
            <a:endParaRPr lang="zh-TW" altLang="en-US" dirty="0"/>
          </a:p>
        </p:txBody>
      </p:sp>
      <p:sp>
        <p:nvSpPr>
          <p:cNvPr id="3" name="內容版面配置區 2"/>
          <p:cNvSpPr>
            <a:spLocks noGrp="1"/>
          </p:cNvSpPr>
          <p:nvPr>
            <p:ph idx="1"/>
          </p:nvPr>
        </p:nvSpPr>
        <p:spPr/>
        <p:txBody>
          <a:bodyPr/>
          <a:lstStyle/>
          <a:p>
            <a:r>
              <a:rPr lang="en-US" altLang="zh-TW" dirty="0"/>
              <a:t>Assume priority of T</a:t>
            </a:r>
            <a:r>
              <a:rPr lang="en-US" altLang="zh-TW" baseline="-25000" dirty="0"/>
              <a:t>1</a:t>
            </a:r>
            <a:r>
              <a:rPr lang="en-US" altLang="zh-TW" dirty="0"/>
              <a:t> &gt; priority of T</a:t>
            </a:r>
            <a:r>
              <a:rPr lang="en-US" altLang="zh-TW" baseline="-25000" dirty="0"/>
              <a:t>9</a:t>
            </a:r>
          </a:p>
          <a:p>
            <a:pPr lvl="1"/>
            <a:r>
              <a:rPr lang="en-US" altLang="zh-TW" dirty="0"/>
              <a:t>If T</a:t>
            </a:r>
            <a:r>
              <a:rPr lang="en-US" altLang="zh-TW" sz="2800" baseline="-25000" dirty="0"/>
              <a:t>9</a:t>
            </a:r>
            <a:r>
              <a:rPr lang="en-US" altLang="zh-TW" dirty="0"/>
              <a:t> has exclusive access, T</a:t>
            </a:r>
            <a:r>
              <a:rPr lang="en-US" altLang="zh-TW" sz="2800" baseline="-25000" dirty="0"/>
              <a:t>1</a:t>
            </a:r>
            <a:r>
              <a:rPr lang="en-US" altLang="zh-TW" dirty="0"/>
              <a:t> has to wait until T</a:t>
            </a:r>
            <a:r>
              <a:rPr lang="en-US" altLang="zh-TW" sz="2800" baseline="-25000" dirty="0"/>
              <a:t>9</a:t>
            </a:r>
            <a:r>
              <a:rPr lang="en-US" altLang="zh-TW" dirty="0"/>
              <a:t> releases resource </a:t>
            </a:r>
            <a:r>
              <a:rPr lang="en-US" altLang="zh-TW" dirty="0">
                <a:sym typeface="Wingdings" panose="05000000000000000000" pitchFamily="2" charset="2"/>
              </a:rPr>
              <a:t> </a:t>
            </a:r>
            <a:r>
              <a:rPr lang="en-US" altLang="zh-TW" dirty="0"/>
              <a:t>inverting priority</a:t>
            </a:r>
          </a:p>
          <a:p>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8</a:t>
            </a:fld>
            <a:endParaRPr lang="zh-TW" altLang="zh-TW"/>
          </a:p>
        </p:txBody>
      </p:sp>
      <p:pic>
        <p:nvPicPr>
          <p:cNvPr id="5" name="圖片 4"/>
          <p:cNvPicPr>
            <a:picLocks noChangeAspect="1"/>
          </p:cNvPicPr>
          <p:nvPr/>
        </p:nvPicPr>
        <p:blipFill>
          <a:blip r:embed="rId2"/>
          <a:stretch>
            <a:fillRect/>
          </a:stretch>
        </p:blipFill>
        <p:spPr>
          <a:xfrm>
            <a:off x="604143" y="2467022"/>
            <a:ext cx="7208217" cy="3626274"/>
          </a:xfrm>
          <a:prstGeom prst="rect">
            <a:avLst/>
          </a:prstGeom>
        </p:spPr>
      </p:pic>
      <p:sp>
        <p:nvSpPr>
          <p:cNvPr id="6" name="文字方塊 5"/>
          <p:cNvSpPr txBox="1"/>
          <p:nvPr/>
        </p:nvSpPr>
        <p:spPr>
          <a:xfrm>
            <a:off x="6793384" y="2852936"/>
            <a:ext cx="1872208" cy="1200329"/>
          </a:xfrm>
          <a:prstGeom prst="rect">
            <a:avLst/>
          </a:prstGeom>
          <a:noFill/>
          <a:ln>
            <a:solidFill>
              <a:srgbClr val="FF0000"/>
            </a:solidFill>
            <a:prstDash val="dash"/>
          </a:ln>
        </p:spPr>
        <p:txBody>
          <a:bodyPr wrap="square" rtlCol="0">
            <a:spAutoFit/>
          </a:bodyPr>
          <a:lstStyle/>
          <a:p>
            <a:r>
              <a:rPr lang="en-US" altLang="zh-TW" dirty="0">
                <a:latin typeface="+mn-lt"/>
              </a:rPr>
              <a:t>T</a:t>
            </a:r>
            <a:r>
              <a:rPr lang="en-US" altLang="zh-TW" baseline="-25000" dirty="0">
                <a:latin typeface="+mn-lt"/>
              </a:rPr>
              <a:t>1</a:t>
            </a:r>
            <a:r>
              <a:rPr lang="en-US" altLang="zh-TW" dirty="0">
                <a:latin typeface="+mn-lt"/>
              </a:rPr>
              <a:t> has higher priority and preempts T</a:t>
            </a:r>
            <a:r>
              <a:rPr lang="en-US" altLang="zh-TW" baseline="-25000" dirty="0">
                <a:latin typeface="+mn-lt"/>
              </a:rPr>
              <a:t>9</a:t>
            </a:r>
            <a:endParaRPr lang="zh-TW" altLang="en-US" baseline="-25000" dirty="0">
              <a:latin typeface="+mn-lt"/>
            </a:endParaRPr>
          </a:p>
        </p:txBody>
      </p:sp>
      <p:cxnSp>
        <p:nvCxnSpPr>
          <p:cNvPr id="8" name="直線單箭頭接點 7"/>
          <p:cNvCxnSpPr/>
          <p:nvPr/>
        </p:nvCxnSpPr>
        <p:spPr bwMode="auto">
          <a:xfrm flipH="1">
            <a:off x="2976960" y="4077072"/>
            <a:ext cx="3816424" cy="720080"/>
          </a:xfrm>
          <a:prstGeom prst="straightConnector1">
            <a:avLst/>
          </a:prstGeom>
          <a:solidFill>
            <a:schemeClr val="accent1"/>
          </a:solidFill>
          <a:ln w="95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左大括弧 8"/>
          <p:cNvSpPr/>
          <p:nvPr/>
        </p:nvSpPr>
        <p:spPr bwMode="auto">
          <a:xfrm>
            <a:off x="1320776" y="3429000"/>
            <a:ext cx="216024" cy="576064"/>
          </a:xfrm>
          <a:prstGeom prst="leftBrace">
            <a:avLst>
              <a:gd name="adj1" fmla="val 21728"/>
              <a:gd name="adj2" fmla="val 50000"/>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0" name="文字方塊 9"/>
          <p:cNvSpPr txBox="1"/>
          <p:nvPr/>
        </p:nvSpPr>
        <p:spPr>
          <a:xfrm>
            <a:off x="467544" y="3356992"/>
            <a:ext cx="997248" cy="707886"/>
          </a:xfrm>
          <a:prstGeom prst="rect">
            <a:avLst/>
          </a:prstGeom>
          <a:noFill/>
        </p:spPr>
        <p:txBody>
          <a:bodyPr wrap="square" rtlCol="0">
            <a:spAutoFit/>
          </a:bodyPr>
          <a:lstStyle/>
          <a:p>
            <a:r>
              <a:rPr lang="en-US" altLang="zh-TW" sz="2000" dirty="0">
                <a:solidFill>
                  <a:srgbClr val="FF0000"/>
                </a:solidFill>
                <a:latin typeface="+mn-lt"/>
              </a:rPr>
              <a:t>Critical section</a:t>
            </a:r>
            <a:endParaRPr lang="zh-TW" altLang="en-US" sz="2000" dirty="0">
              <a:solidFill>
                <a:srgbClr val="FF0000"/>
              </a:solidFill>
              <a:latin typeface="+mn-lt"/>
            </a:endParaRPr>
          </a:p>
        </p:txBody>
      </p:sp>
      <p:sp>
        <p:nvSpPr>
          <p:cNvPr id="11" name="文字方塊 10"/>
          <p:cNvSpPr txBox="1"/>
          <p:nvPr/>
        </p:nvSpPr>
        <p:spPr>
          <a:xfrm>
            <a:off x="7524328" y="5445224"/>
            <a:ext cx="1609614" cy="335439"/>
          </a:xfrm>
          <a:prstGeom prst="rect">
            <a:avLst/>
          </a:prstGeom>
          <a:noFill/>
        </p:spPr>
        <p:txBody>
          <a:bodyPr wrap="square" rtlCol="0">
            <a:spAutoFit/>
          </a:bodyPr>
          <a:lstStyle/>
          <a:p>
            <a:r>
              <a:rPr lang="en-US" altLang="zh-TW" sz="1600" dirty="0">
                <a:solidFill>
                  <a:srgbClr val="FF0000"/>
                </a:solidFill>
                <a:latin typeface="+mn-lt"/>
              </a:rPr>
              <a:t>(critical section)</a:t>
            </a:r>
            <a:endParaRPr lang="zh-TW" altLang="en-US" sz="1600" dirty="0">
              <a:solidFill>
                <a:srgbClr val="FF0000"/>
              </a:solidFill>
              <a:latin typeface="+mn-lt"/>
            </a:endParaRPr>
          </a:p>
        </p:txBody>
      </p:sp>
    </p:spTree>
    <p:extLst>
      <p:ext uri="{BB962C8B-B14F-4D97-AF65-F5344CB8AC3E}">
        <p14:creationId xmlns:p14="http://schemas.microsoft.com/office/powerpoint/2010/main" val="1243563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chemeClr val="tx1"/>
            </a:solidFill>
            <a:effectLst/>
            <a:latin typeface="+mn-lt"/>
            <a:ea typeface="標楷體" panose="03000509000000000000"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11488</TotalTime>
  <Words>2350</Words>
  <Application>Microsoft Office PowerPoint</Application>
  <PresentationFormat>如螢幕大小 (4:3)</PresentationFormat>
  <Paragraphs>319</Paragraphs>
  <Slides>27</Slides>
  <Notes>16</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27</vt:i4>
      </vt:variant>
    </vt:vector>
  </HeadingPairs>
  <TitlesOfParts>
    <vt:vector size="37" baseType="lpstr">
      <vt:lpstr>新細明體</vt:lpstr>
      <vt:lpstr>標楷體</vt:lpstr>
      <vt:lpstr>Arial</vt:lpstr>
      <vt:lpstr>Calibri</vt:lpstr>
      <vt:lpstr>Courier New</vt:lpstr>
      <vt:lpstr>Symbol</vt:lpstr>
      <vt:lpstr>Tahoma</vt:lpstr>
      <vt:lpstr>Times New Roman</vt:lpstr>
      <vt:lpstr>Wingdings</vt:lpstr>
      <vt:lpstr>Contemporary Portrait</vt:lpstr>
      <vt:lpstr>CS4101 Introduction to Embedded Systems  Synchronization</vt:lpstr>
      <vt:lpstr>Why Synchronization?</vt:lpstr>
      <vt:lpstr>Mutual Exclusion</vt:lpstr>
      <vt:lpstr>Control Flow Synchronization</vt:lpstr>
      <vt:lpstr>Data Flow Synchronization</vt:lpstr>
      <vt:lpstr>Outline</vt:lpstr>
      <vt:lpstr>Mutex</vt:lpstr>
      <vt:lpstr>Mutex</vt:lpstr>
      <vt:lpstr>Priority Inversion: Case 1</vt:lpstr>
      <vt:lpstr>Priority Inversion: Case 2</vt:lpstr>
      <vt:lpstr>Solving Priority Inversion</vt:lpstr>
      <vt:lpstr>Create a Mutex</vt:lpstr>
      <vt:lpstr>Take a Mutex</vt:lpstr>
      <vt:lpstr>Give a Mutex</vt:lpstr>
      <vt:lpstr>Example of Mutex (1/3)</vt:lpstr>
      <vt:lpstr>Example of Mutex (2/3)</vt:lpstr>
      <vt:lpstr>Example of Mutex (3/3)</vt:lpstr>
      <vt:lpstr>Semaphores</vt:lpstr>
      <vt:lpstr>How Semaphores Work?</vt:lpstr>
      <vt:lpstr>Counting Semaphores</vt:lpstr>
      <vt:lpstr>Example of Counting Semaphore (1/2)</vt:lpstr>
      <vt:lpstr>Example of Counting Semaphore (2/2)</vt:lpstr>
      <vt:lpstr>Binary Semaphores</vt:lpstr>
      <vt:lpstr>Binary Semaphores and Interrupts</vt:lpstr>
      <vt:lpstr>Binary Semaphores and Interrupts</vt:lpstr>
      <vt:lpstr>Create a Binary Semaphore</vt:lpstr>
      <vt:lpstr>Example of Binary Semaphores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1343</cp:revision>
  <dcterms:created xsi:type="dcterms:W3CDTF">2000-02-07T23:54:30Z</dcterms:created>
  <dcterms:modified xsi:type="dcterms:W3CDTF">2020-12-09T09:59:25Z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