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629" r:id="rId2"/>
    <p:sldId id="592" r:id="rId3"/>
    <p:sldId id="593" r:id="rId4"/>
    <p:sldId id="594" r:id="rId5"/>
    <p:sldId id="595" r:id="rId6"/>
    <p:sldId id="596" r:id="rId7"/>
    <p:sldId id="633" r:id="rId8"/>
    <p:sldId id="630" r:id="rId9"/>
    <p:sldId id="631" r:id="rId10"/>
    <p:sldId id="598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32" r:id="rId19"/>
    <p:sldId id="608" r:id="rId20"/>
    <p:sldId id="609" r:id="rId21"/>
    <p:sldId id="610" r:id="rId22"/>
    <p:sldId id="611" r:id="rId23"/>
    <p:sldId id="612" r:id="rId24"/>
    <p:sldId id="628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34" r:id="rId34"/>
    <p:sldId id="621" r:id="rId35"/>
    <p:sldId id="622" r:id="rId36"/>
    <p:sldId id="623" r:id="rId37"/>
    <p:sldId id="624" r:id="rId38"/>
    <p:sldId id="627" r:id="rId3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99FF99"/>
    <a:srgbClr val="99CCFF"/>
    <a:srgbClr val="FF0000"/>
    <a:srgbClr val="33CC33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4660"/>
  </p:normalViewPr>
  <p:slideViewPr>
    <p:cSldViewPr>
      <p:cViewPr varScale="1">
        <p:scale>
          <a:sx n="69" d="100"/>
          <a:sy n="69" d="100"/>
        </p:scale>
        <p:origin x="1360" y="32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0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D195005-3462-4FA6-87CB-1C7C94B3FEB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95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B7A931DF-18EC-4525-9649-E7BA5D75827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952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</a:t>
            </a:r>
            <a:r>
              <a:rPr lang="en-US" altLang="zh-TW" dirty="0" err="1"/>
              <a:t>OUTMODx</a:t>
            </a:r>
            <a:r>
              <a:rPr lang="en-US" altLang="zh-TW" dirty="0"/>
              <a:t> determines how the signal changes when a CCR0 event happens.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492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Timer</a:t>
            </a:r>
            <a:r>
              <a:rPr lang="en-US" altLang="zh-TW" baseline="0" dirty="0"/>
              <a:t> in continuous mode to generate independent time intervals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201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TW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TimerA_UART_tx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() sends one byte at a time</a:t>
            </a:r>
          </a:p>
          <a:p>
            <a:r>
              <a:rPr kumimoji="0" lang="en-US" altLang="zh-TW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TimerA_UART_print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(char *string) sends the whole string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8492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TA0CCTL0</a:t>
            </a: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OUT</a:t>
            </a: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  <a:sym typeface="Wingdings" panose="05000000000000000000" pitchFamily="2" charset="2"/>
              </a:rPr>
              <a:t></a:t>
            </a: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  <a:sym typeface="Wingdings" panose="05000000000000000000" pitchFamily="2" charset="2"/>
              </a:rPr>
              <a:t>set OUT bit always to 1 (gives TXD an idle state and all later bits with a 1)</a:t>
            </a:r>
            <a:endParaRPr kumimoji="0" lang="en-US" altLang="zh-TW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TACCTL1 = SCS + CM1 + CAP + CCIE;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  // Sync, capture on rising edge (1 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  <a:sym typeface="Wingdings" panose="05000000000000000000" pitchFamily="2" charset="2"/>
              </a:rPr>
              <a:t> 0)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, Capture mode, CCIS1 = 0 (default) 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  <a:sym typeface="Wingdings" pitchFamily="2" charset="2"/>
              </a:rPr>
              <a:t> CCI1A, interrupt</a:t>
            </a:r>
            <a:endParaRPr kumimoji="0" lang="en-US" altLang="zh-TW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r>
              <a:rPr kumimoji="1" lang="en-US" altLang="zh-TW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SCS: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Synchronize capture source. This bit is used to synchronize the capture input signal with the timer clock.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0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Asynchronous capture;  1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Synchronous capture</a:t>
            </a:r>
          </a:p>
          <a:p>
            <a:r>
              <a:rPr kumimoji="1" lang="fr-FR" altLang="zh-TW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CMx: </a:t>
            </a:r>
            <a:r>
              <a:rPr kumimoji="1" lang="fr-FR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Capture mode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00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No capture;   01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Capture on rising edge;   10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Capture on falling edge;   11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Capture on both rising and falling edges</a:t>
            </a:r>
          </a:p>
          <a:p>
            <a:r>
              <a:rPr kumimoji="1" lang="en-US" altLang="zh-TW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CCISx</a:t>
            </a:r>
            <a:r>
              <a:rPr kumimoji="1" lang="en-US" altLang="zh-TW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Capture/compare input select. These bits select the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TACCRx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input signal. 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00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CCIxA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    01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CCIxB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   10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GND;   11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VCC</a:t>
            </a:r>
          </a:p>
          <a:p>
            <a:endParaRPr kumimoji="1" lang="en-US" altLang="zh-TW" sz="12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Transmission</a:t>
            </a:r>
            <a:r>
              <a:rPr lang="en-US" altLang="zh-TW" baseline="0" dirty="0"/>
              <a:t> starts from LSB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What happens if TA0CCR0 overflow? Synch with TA0R’s overflow!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30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5436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TW" dirty="0">
                <a:sym typeface="Wingdings" pitchFamily="2" charset="2"/>
              </a:rPr>
              <a:t>Entered here when RXD</a:t>
            </a:r>
            <a:r>
              <a:rPr lang="de-DE" altLang="zh-TW" baseline="0" dirty="0">
                <a:sym typeface="Wingdings" pitchFamily="2" charset="2"/>
              </a:rPr>
              <a:t> gets a rising edge (1  0) from idle to start bit</a:t>
            </a:r>
            <a:endParaRPr lang="de-DE" altLang="zh-TW" dirty="0">
              <a:sym typeface="Wingdings" pitchFamily="2" charset="2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TW" dirty="0">
                <a:sym typeface="Wingdings" pitchFamily="2" charset="2"/>
              </a:rPr>
              <a:t>Timer_A</a:t>
            </a:r>
            <a:r>
              <a:rPr lang="de-DE" altLang="zh-TW" dirty="0"/>
              <a:t> </a:t>
            </a:r>
            <a:r>
              <a:rPr lang="de-DE" altLang="zh-TW" dirty="0">
                <a:solidFill>
                  <a:srgbClr val="FF0000"/>
                </a:solidFill>
              </a:rPr>
              <a:t>interrupt vector register (TAIV): o</a:t>
            </a:r>
            <a:r>
              <a:rPr lang="en-US" altLang="zh-TW" dirty="0"/>
              <a:t>n an interrupt, TAIV contains a number indicating highest priority enabled interrupt for Timer_A0</a:t>
            </a:r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TA0IV = 02h for TACCR1;    = 04h for TACCR2;   = 0ah</a:t>
            </a:r>
            <a:r>
              <a:rPr kumimoji="1" lang="en-US" altLang="zh-TW" sz="1200" b="0" i="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for TAIFG</a:t>
            </a:r>
            <a:endParaRPr kumimoji="1" lang="en-US" altLang="zh-TW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The __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even_in_range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x,n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 intrinsic tells the compiler that the expected argument is 1) always an even number and 2) in the range of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x..n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b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</a:b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It allows the compiler to use a way more efficient method to branch to the different cases.</a:t>
            </a:r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Instead of chained comparisons, the compiler just adds the argument to the program counter. And follows this instruction with a table of jump instructions (which take 2 bytes each). As a result of this add, the program counter directly lands on the jump instruction that jumps to the case code.</a:t>
            </a:r>
            <a:b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</a:b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This intrinsic works best in conjunction with the IV registers, as these registers always return an even value in a known range. And, the highest priority interrupt has the largest value in the IV registers, so it is executed fastest.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33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6090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fld id="{C2CED01E-008D-4EDA-A899-EA307103310D}" type="slidenum">
              <a:rPr lang="zh-TW" altLang="en-US" sz="13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35</a:t>
            </a:fld>
            <a:endParaRPr lang="zh-TW" altLang="zh-TW" sz="13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915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The MSP430 uses </a:t>
            </a:r>
            <a:r>
              <a:rPr lang="en-US" altLang="zh-TW" b="1">
                <a:latin typeface="Times New Roman" panose="02020603050405020304" pitchFamily="18" charset="0"/>
                <a:ea typeface="新細明體" panose="02020500000000000000" pitchFamily="18" charset="-120"/>
              </a:rPr>
              <a:t>vectored interrupts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, which means </a:t>
            </a:r>
            <a:r>
              <a:rPr lang="en-US" altLang="zh-TW" b="1">
                <a:latin typeface="Times New Roman" panose="02020603050405020304" pitchFamily="18" charset="0"/>
                <a:ea typeface="新細明體" panose="02020500000000000000" pitchFamily="18" charset="-120"/>
              </a:rPr>
              <a:t>that the address of each ISR—its vector—is stored in a vector table at a deﬁned address in memory. 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In most cases each vector is associated with a unique interrupt but some sources share a vector. The ISR itself must locate the source of interrupts that share vectors. For example, TAIFG shares a vector with the capture/compare interrupts for all channels of Timer_A other than 0. Channel 0 has its own interrupt ﬂag TACCR0 CCIFG and separate vector.</a:t>
            </a: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917" name="投影片編號版面配置區 3"/>
          <p:cNvSpPr txBox="1">
            <a:spLocks noGrp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1B994B74-C6C1-43FF-88F7-9D2AEB864697}" type="slidenum">
              <a:rPr kumimoji="1" lang="zh-TW" altLang="en-US" sz="1300">
                <a:latin typeface="Times New Roman" panose="02020603050405020304" pitchFamily="18" charset="0"/>
                <a:ea typeface="新細明體" panose="02020500000000000000" pitchFamily="18" charset="-120"/>
              </a:rPr>
              <a:pPr algn="r" eaLnBrk="1" hangingPunct="1"/>
              <a:t>35</a:t>
            </a:fld>
            <a:endParaRPr kumimoji="1" lang="en-US" altLang="zh-TW" sz="13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35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081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CD7D0A40-6508-499B-985C-5F82C5542146}" type="slidenum">
              <a:rPr lang="zh-TW" altLang="en-US"/>
              <a:pPr/>
              <a:t>‹#›</a:t>
            </a:fld>
            <a:endParaRPr lang="zh-TW" altLang="zh-TW"/>
          </a:p>
        </p:txBody>
      </p:sp>
      <p:pic>
        <p:nvPicPr>
          <p:cNvPr id="308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308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763130-7692-4E35-9307-F53DEBC9FEF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91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E78F-C586-4256-8204-724A2DF79C1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59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5158-C86D-4FBE-8AA1-8CB99B8A8A8C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7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1DCBF-8D95-4C36-BB08-7CDDC5098F3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9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24483-AEEF-4708-ADC8-D9B2962EC30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51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F73F0B-92E5-4D38-B43B-62409BECA0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10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B3E00B-676D-46F7-957F-6C5FE337BE7D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757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A69BD-3100-4F66-AAE9-AFAD6C9AC61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698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BA32E-31F7-4804-B287-688A661FE4A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44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CC755-9EBC-493F-AD65-D57745B5FDE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01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57" name="Picture 11" descr="清大LOGO(鳥)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71564"/>
            <a:ext cx="8342064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26500C80-D886-4696-8F1E-49A6AD6AAAEC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60" name="Picture 14" descr="清大書法字 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2062" name="Picture 13" descr="清大LOGO(圓)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CS4101 </a:t>
            </a:r>
            <a:r>
              <a:rPr lang="zh-TW" altLang="en-US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嵌入式系統概論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Serial Communication</a:t>
            </a:r>
            <a:endParaRPr lang="en-US" altLang="zh-TW" b="0" dirty="0">
              <a:solidFill>
                <a:srgbClr val="0000FF"/>
              </a:solidFill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Prof. Chung-Ta King</a:t>
            </a:r>
          </a:p>
          <a:p>
            <a:r>
              <a:rPr lang="en-US" altLang="zh-TW" sz="2800" dirty="0"/>
              <a:t>Department of Computer Science</a:t>
            </a:r>
          </a:p>
          <a:p>
            <a:r>
              <a:rPr lang="en-US" altLang="zh-TW" sz="2800" dirty="0"/>
              <a:t>National Tsing Hua University, Taiwan</a:t>
            </a:r>
            <a:endParaRPr lang="zh-TW" altLang="en-US" sz="2800" dirty="0"/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auto">
          <a:xfrm>
            <a:off x="1331640" y="5368255"/>
            <a:ext cx="6696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600" dirty="0">
                <a:latin typeface="+mn-lt"/>
              </a:rPr>
              <a:t>(Materials from </a:t>
            </a:r>
            <a:r>
              <a:rPr lang="en-US" altLang="zh-TW" sz="1600" i="1" dirty="0">
                <a:latin typeface="+mn-lt"/>
              </a:rPr>
              <a:t>MSP430 Microcontroller Basics</a:t>
            </a:r>
            <a:r>
              <a:rPr lang="en-US" altLang="zh-TW" sz="1600" dirty="0">
                <a:latin typeface="+mn-lt"/>
              </a:rPr>
              <a:t>, John H. Davies, </a:t>
            </a:r>
            <a:r>
              <a:rPr lang="en-US" altLang="zh-TW" sz="1600" dirty="0" err="1">
                <a:latin typeface="+mn-lt"/>
              </a:rPr>
              <a:t>Newnes</a:t>
            </a:r>
            <a:r>
              <a:rPr lang="en-US" altLang="zh-TW" sz="1600" dirty="0">
                <a:latin typeface="+mn-lt"/>
              </a:rPr>
              <a:t>, 2008)</a:t>
            </a:r>
            <a:endParaRPr lang="zh-TW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66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RS-232</a:t>
            </a:r>
            <a:endParaRPr lang="zh-TW" altLang="en-US" dirty="0"/>
          </a:p>
        </p:txBody>
      </p:sp>
      <p:sp>
        <p:nvSpPr>
          <p:cNvPr id="952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are sent in short </a:t>
            </a:r>
            <a:r>
              <a:rPr lang="en-US" altLang="zh-TW" i="1" dirty="0"/>
              <a:t>frames</a:t>
            </a:r>
            <a:r>
              <a:rPr lang="en-US" altLang="zh-TW" dirty="0"/>
              <a:t>, each of which contains a single data byte and some control bits</a:t>
            </a:r>
          </a:p>
          <a:p>
            <a:pPr lvl="1">
              <a:spcBef>
                <a:spcPts val="0"/>
              </a:spcBef>
            </a:pPr>
            <a:r>
              <a:rPr lang="en-US" altLang="zh-TW" i="1" dirty="0"/>
              <a:t>Baud rate</a:t>
            </a:r>
            <a:r>
              <a:rPr lang="en-US" altLang="zh-TW" dirty="0"/>
              <a:t>: # of signal changes per second, e.g., 9600 baud</a:t>
            </a:r>
          </a:p>
          <a:p>
            <a:pPr lvl="2"/>
            <a:r>
              <a:rPr lang="en-US" altLang="zh-TW" dirty="0"/>
              <a:t>In RS-232, each signal change represents one bit, so baud rate and data rate (bits per second) are equal  </a:t>
            </a:r>
          </a:p>
          <a:p>
            <a:r>
              <a:rPr lang="en-US" altLang="zh-TW" dirty="0"/>
              <a:t>Example: the line idles high and each frame contains </a:t>
            </a:r>
          </a:p>
          <a:p>
            <a:pPr lvl="1"/>
            <a:r>
              <a:rPr lang="en-US" altLang="zh-TW" dirty="0"/>
              <a:t>one low </a:t>
            </a:r>
            <a:r>
              <a:rPr lang="en-US" altLang="zh-TW" i="1" dirty="0"/>
              <a:t>start bit </a:t>
            </a:r>
            <a:r>
              <a:rPr lang="en-US" altLang="zh-TW" dirty="0"/>
              <a:t>(ST)</a:t>
            </a:r>
          </a:p>
          <a:p>
            <a:pPr lvl="1"/>
            <a:r>
              <a:rPr lang="en-US" altLang="zh-TW" dirty="0"/>
              <a:t>eight </a:t>
            </a:r>
            <a:r>
              <a:rPr lang="en-US" altLang="zh-TW" i="1" dirty="0"/>
              <a:t>data bits</a:t>
            </a:r>
            <a:r>
              <a:rPr lang="en-US" altLang="zh-TW" dirty="0"/>
              <a:t>, LSB first</a:t>
            </a:r>
          </a:p>
          <a:p>
            <a:pPr lvl="1"/>
            <a:r>
              <a:rPr lang="en-US" altLang="zh-TW" dirty="0"/>
              <a:t>one high </a:t>
            </a:r>
            <a:r>
              <a:rPr lang="en-US" altLang="zh-TW" i="1" dirty="0"/>
              <a:t>stop bit </a:t>
            </a:r>
            <a:r>
              <a:rPr lang="en-US" altLang="zh-TW" dirty="0"/>
              <a:t>(SP)</a:t>
            </a:r>
            <a:endParaRPr lang="zh-TW" altLang="en-US" dirty="0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C4612501-551B-41CC-A962-C9EFF2538DE0}" type="slidenum">
              <a:rPr lang="zh-TW" altLang="en-US" smtClean="0"/>
              <a:pPr/>
              <a:t>9</a:t>
            </a:fld>
            <a:endParaRPr lang="zh-TW" altLang="zh-TW"/>
          </a:p>
        </p:txBody>
      </p:sp>
      <p:pic>
        <p:nvPicPr>
          <p:cNvPr id="1019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450" y="4747220"/>
            <a:ext cx="7145338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9909" name="Line 5"/>
          <p:cNvSpPr>
            <a:spLocks noChangeShapeType="1"/>
          </p:cNvSpPr>
          <p:nvPr/>
        </p:nvSpPr>
        <p:spPr bwMode="auto">
          <a:xfrm>
            <a:off x="3335338" y="3451076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19910" name="Line 6"/>
          <p:cNvSpPr>
            <a:spLocks noChangeShapeType="1"/>
          </p:cNvSpPr>
          <p:nvPr/>
        </p:nvSpPr>
        <p:spPr bwMode="auto">
          <a:xfrm flipH="1">
            <a:off x="1564258" y="3447348"/>
            <a:ext cx="2143645" cy="178185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19911" name="AutoShape 7"/>
          <p:cNvSpPr>
            <a:spLocks noChangeArrowheads="1"/>
          </p:cNvSpPr>
          <p:nvPr/>
        </p:nvSpPr>
        <p:spPr bwMode="auto">
          <a:xfrm>
            <a:off x="1835721" y="4818658"/>
            <a:ext cx="2808287" cy="1152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19912" name="Line 8"/>
          <p:cNvSpPr>
            <a:spLocks noChangeShapeType="1"/>
          </p:cNvSpPr>
          <p:nvPr/>
        </p:nvSpPr>
        <p:spPr bwMode="auto">
          <a:xfrm>
            <a:off x="6156176" y="3447348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19913" name="Line 9"/>
          <p:cNvSpPr>
            <a:spLocks noChangeShapeType="1"/>
          </p:cNvSpPr>
          <p:nvPr/>
        </p:nvSpPr>
        <p:spPr bwMode="auto">
          <a:xfrm flipH="1">
            <a:off x="3966367" y="3447348"/>
            <a:ext cx="2764632" cy="12993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19914" name="Text Box 10"/>
          <p:cNvSpPr txBox="1">
            <a:spLocks noChangeArrowheads="1"/>
          </p:cNvSpPr>
          <p:nvPr/>
        </p:nvSpPr>
        <p:spPr bwMode="auto">
          <a:xfrm>
            <a:off x="5796715" y="3865758"/>
            <a:ext cx="3210213" cy="8309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latin typeface="+mn-lt"/>
                <a:ea typeface="標楷體" charset="0"/>
                <a:cs typeface="標楷體" charset="0"/>
              </a:rPr>
              <a:t>8-N-1 format: 8-bit data, no parity bit, 1 stop bit</a:t>
            </a:r>
          </a:p>
        </p:txBody>
      </p:sp>
      <p:sp>
        <p:nvSpPr>
          <p:cNvPr id="1019915" name="Line 11"/>
          <p:cNvSpPr>
            <a:spLocks noChangeShapeType="1"/>
          </p:cNvSpPr>
          <p:nvPr/>
        </p:nvSpPr>
        <p:spPr bwMode="auto">
          <a:xfrm>
            <a:off x="2124075" y="4940895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cxnSp>
        <p:nvCxnSpPr>
          <p:cNvPr id="3" name="直線單箭頭接點 2"/>
          <p:cNvCxnSpPr/>
          <p:nvPr/>
        </p:nvCxnSpPr>
        <p:spPr bwMode="auto">
          <a:xfrm flipH="1" flipV="1">
            <a:off x="1835721" y="2348880"/>
            <a:ext cx="432023" cy="2592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239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1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9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9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1" grpId="0" animBg="1"/>
      <p:bldP spid="10199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Serial Transmission Using UARTs</a:t>
            </a:r>
          </a:p>
        </p:txBody>
      </p:sp>
      <p:sp>
        <p:nvSpPr>
          <p:cNvPr id="955396" name="Rectangle 59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630065"/>
            <a:ext cx="4013200" cy="4967287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UART</a:t>
            </a:r>
            <a:r>
              <a:rPr lang="en-US" altLang="zh-TW" dirty="0"/>
              <a:t>: </a:t>
            </a:r>
            <a:r>
              <a:rPr lang="en-US" altLang="zh-TW" i="1" dirty="0"/>
              <a:t>Universal Asynchronous Receiver Transmitter</a:t>
            </a:r>
          </a:p>
          <a:p>
            <a:pPr lvl="1"/>
            <a:r>
              <a:rPr lang="en-US" altLang="zh-TW" dirty="0"/>
              <a:t>Takes parallel data </a:t>
            </a:r>
            <a:br>
              <a:rPr lang="en-US" altLang="zh-TW" dirty="0"/>
            </a:br>
            <a:r>
              <a:rPr lang="en-US" altLang="zh-TW" dirty="0"/>
              <a:t>and transmits serially</a:t>
            </a:r>
          </a:p>
          <a:p>
            <a:pPr lvl="1"/>
            <a:r>
              <a:rPr lang="en-US" altLang="zh-TW" dirty="0"/>
              <a:t>Receives serial data </a:t>
            </a:r>
            <a:br>
              <a:rPr lang="en-US" altLang="zh-TW" dirty="0"/>
            </a:br>
            <a:r>
              <a:rPr lang="en-US" altLang="zh-TW" dirty="0"/>
              <a:t>and converts to parallel</a:t>
            </a:r>
          </a:p>
          <a:p>
            <a:endParaRPr lang="en-US" altLang="zh-TW" dirty="0"/>
          </a:p>
        </p:txBody>
      </p:sp>
      <p:sp>
        <p:nvSpPr>
          <p:cNvPr id="59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A1ABE4A4-1EB0-4DE0-B47B-B49038242C7E}" type="slidenum">
              <a:rPr lang="zh-TW" altLang="en-US" smtClean="0"/>
              <a:pPr/>
              <a:t>10</a:t>
            </a:fld>
            <a:endParaRPr lang="zh-TW" altLang="zh-TW"/>
          </a:p>
        </p:txBody>
      </p:sp>
      <p:sp>
        <p:nvSpPr>
          <p:cNvPr id="1010692" name="Text Box 4"/>
          <p:cNvSpPr txBox="1">
            <a:spLocks noChangeArrowheads="1"/>
          </p:cNvSpPr>
          <p:nvPr/>
        </p:nvSpPr>
        <p:spPr bwMode="auto">
          <a:xfrm>
            <a:off x="4560888" y="1805583"/>
            <a:ext cx="1049337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4" tIns="9144" rIns="9144" bIns="9144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1600"/>
          </a:p>
        </p:txBody>
      </p:sp>
      <p:sp>
        <p:nvSpPr>
          <p:cNvPr id="1010693" name="Freeform 5"/>
          <p:cNvSpPr>
            <a:spLocks/>
          </p:cNvSpPr>
          <p:nvPr/>
        </p:nvSpPr>
        <p:spPr bwMode="auto">
          <a:xfrm>
            <a:off x="5607050" y="2131020"/>
            <a:ext cx="2366963" cy="233363"/>
          </a:xfrm>
          <a:custGeom>
            <a:avLst/>
            <a:gdLst>
              <a:gd name="T0" fmla="*/ 0 w 3220"/>
              <a:gd name="T1" fmla="*/ 73534 h 384"/>
              <a:gd name="T2" fmla="*/ 151427 w 3220"/>
              <a:gd name="T3" fmla="*/ 22485 h 384"/>
              <a:gd name="T4" fmla="*/ 208028 w 3220"/>
              <a:gd name="T5" fmla="*/ 12154 h 384"/>
              <a:gd name="T6" fmla="*/ 321231 w 3220"/>
              <a:gd name="T7" fmla="*/ 32817 h 384"/>
              <a:gd name="T8" fmla="*/ 352839 w 3220"/>
              <a:gd name="T9" fmla="*/ 58948 h 384"/>
              <a:gd name="T10" fmla="*/ 421937 w 3220"/>
              <a:gd name="T11" fmla="*/ 136736 h 384"/>
              <a:gd name="T12" fmla="*/ 491770 w 3220"/>
              <a:gd name="T13" fmla="*/ 178669 h 384"/>
              <a:gd name="T14" fmla="*/ 554252 w 3220"/>
              <a:gd name="T15" fmla="*/ 215132 h 384"/>
              <a:gd name="T16" fmla="*/ 604972 w 3220"/>
              <a:gd name="T17" fmla="*/ 225463 h 384"/>
              <a:gd name="T18" fmla="*/ 913707 w 3220"/>
              <a:gd name="T19" fmla="*/ 194469 h 384"/>
              <a:gd name="T20" fmla="*/ 926203 w 3220"/>
              <a:gd name="T21" fmla="*/ 183530 h 384"/>
              <a:gd name="T22" fmla="*/ 945315 w 3220"/>
              <a:gd name="T23" fmla="*/ 178669 h 384"/>
              <a:gd name="T24" fmla="*/ 957811 w 3220"/>
              <a:gd name="T25" fmla="*/ 162868 h 384"/>
              <a:gd name="T26" fmla="*/ 976924 w 3220"/>
              <a:gd name="T27" fmla="*/ 152537 h 384"/>
              <a:gd name="T28" fmla="*/ 1228321 w 3220"/>
              <a:gd name="T29" fmla="*/ 43148 h 384"/>
              <a:gd name="T30" fmla="*/ 1499567 w 3220"/>
              <a:gd name="T31" fmla="*/ 63810 h 384"/>
              <a:gd name="T32" fmla="*/ 1556168 w 3220"/>
              <a:gd name="T33" fmla="*/ 85080 h 384"/>
              <a:gd name="T34" fmla="*/ 1638497 w 3220"/>
              <a:gd name="T35" fmla="*/ 126405 h 384"/>
              <a:gd name="T36" fmla="*/ 1720091 w 3220"/>
              <a:gd name="T37" fmla="*/ 147067 h 384"/>
              <a:gd name="T38" fmla="*/ 1801685 w 3220"/>
              <a:gd name="T39" fmla="*/ 168337 h 384"/>
              <a:gd name="T40" fmla="*/ 2072930 w 3220"/>
              <a:gd name="T41" fmla="*/ 142206 h 384"/>
              <a:gd name="T42" fmla="*/ 2161140 w 3220"/>
              <a:gd name="T43" fmla="*/ 122151 h 384"/>
              <a:gd name="T44" fmla="*/ 2264052 w 3220"/>
              <a:gd name="T45" fmla="*/ 116074 h 384"/>
              <a:gd name="T46" fmla="*/ 2366963 w 3220"/>
              <a:gd name="T47" fmla="*/ 140382 h 38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220" h="384">
                <a:moveTo>
                  <a:pt x="0" y="121"/>
                </a:moveTo>
                <a:cubicBezTo>
                  <a:pt x="48" y="74"/>
                  <a:pt x="138" y="53"/>
                  <a:pt x="206" y="37"/>
                </a:cubicBezTo>
                <a:cubicBezTo>
                  <a:pt x="257" y="0"/>
                  <a:pt x="245" y="17"/>
                  <a:pt x="283" y="20"/>
                </a:cubicBezTo>
                <a:cubicBezTo>
                  <a:pt x="321" y="23"/>
                  <a:pt x="404" y="41"/>
                  <a:pt x="437" y="54"/>
                </a:cubicBezTo>
                <a:cubicBezTo>
                  <a:pt x="502" y="153"/>
                  <a:pt x="403" y="10"/>
                  <a:pt x="480" y="97"/>
                </a:cubicBezTo>
                <a:cubicBezTo>
                  <a:pt x="514" y="136"/>
                  <a:pt x="537" y="188"/>
                  <a:pt x="574" y="225"/>
                </a:cubicBezTo>
                <a:cubicBezTo>
                  <a:pt x="600" y="250"/>
                  <a:pt x="640" y="275"/>
                  <a:pt x="669" y="294"/>
                </a:cubicBezTo>
                <a:cubicBezTo>
                  <a:pt x="695" y="311"/>
                  <a:pt x="722" y="341"/>
                  <a:pt x="754" y="354"/>
                </a:cubicBezTo>
                <a:cubicBezTo>
                  <a:pt x="776" y="363"/>
                  <a:pt x="800" y="365"/>
                  <a:pt x="823" y="371"/>
                </a:cubicBezTo>
                <a:cubicBezTo>
                  <a:pt x="1226" y="359"/>
                  <a:pt x="1036" y="384"/>
                  <a:pt x="1243" y="320"/>
                </a:cubicBezTo>
                <a:cubicBezTo>
                  <a:pt x="1249" y="314"/>
                  <a:pt x="1253" y="306"/>
                  <a:pt x="1260" y="302"/>
                </a:cubicBezTo>
                <a:cubicBezTo>
                  <a:pt x="1268" y="297"/>
                  <a:pt x="1279" y="300"/>
                  <a:pt x="1286" y="294"/>
                </a:cubicBezTo>
                <a:cubicBezTo>
                  <a:pt x="1294" y="288"/>
                  <a:pt x="1296" y="275"/>
                  <a:pt x="1303" y="268"/>
                </a:cubicBezTo>
                <a:cubicBezTo>
                  <a:pt x="1310" y="261"/>
                  <a:pt x="1320" y="257"/>
                  <a:pt x="1329" y="251"/>
                </a:cubicBezTo>
                <a:cubicBezTo>
                  <a:pt x="1400" y="142"/>
                  <a:pt x="1553" y="102"/>
                  <a:pt x="1671" y="71"/>
                </a:cubicBezTo>
                <a:cubicBezTo>
                  <a:pt x="1895" y="78"/>
                  <a:pt x="1900" y="62"/>
                  <a:pt x="2040" y="105"/>
                </a:cubicBezTo>
                <a:cubicBezTo>
                  <a:pt x="2081" y="132"/>
                  <a:pt x="2056" y="119"/>
                  <a:pt x="2117" y="140"/>
                </a:cubicBezTo>
                <a:cubicBezTo>
                  <a:pt x="2154" y="153"/>
                  <a:pt x="2192" y="192"/>
                  <a:pt x="2229" y="208"/>
                </a:cubicBezTo>
                <a:cubicBezTo>
                  <a:pt x="2264" y="223"/>
                  <a:pt x="2302" y="235"/>
                  <a:pt x="2340" y="242"/>
                </a:cubicBezTo>
                <a:cubicBezTo>
                  <a:pt x="2380" y="263"/>
                  <a:pt x="2405" y="269"/>
                  <a:pt x="2451" y="277"/>
                </a:cubicBezTo>
                <a:cubicBezTo>
                  <a:pt x="2605" y="271"/>
                  <a:pt x="2689" y="274"/>
                  <a:pt x="2820" y="234"/>
                </a:cubicBezTo>
                <a:cubicBezTo>
                  <a:pt x="2829" y="225"/>
                  <a:pt x="2931" y="209"/>
                  <a:pt x="2940" y="201"/>
                </a:cubicBezTo>
                <a:cubicBezTo>
                  <a:pt x="2987" y="199"/>
                  <a:pt x="3030" y="184"/>
                  <a:pt x="3080" y="191"/>
                </a:cubicBezTo>
                <a:cubicBezTo>
                  <a:pt x="3127" y="196"/>
                  <a:pt x="3191" y="223"/>
                  <a:pt x="3220" y="231"/>
                </a:cubicBezTo>
              </a:path>
            </a:pathLst>
          </a:custGeom>
          <a:noFill/>
          <a:ln w="222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55399" name="Group 6"/>
          <p:cNvGrpSpPr>
            <a:grpSpLocks/>
          </p:cNvGrpSpPr>
          <p:nvPr/>
        </p:nvGrpSpPr>
        <p:grpSpPr bwMode="auto">
          <a:xfrm>
            <a:off x="7983538" y="2111970"/>
            <a:ext cx="636587" cy="193675"/>
            <a:chOff x="7302" y="10946"/>
            <a:chExt cx="1209" cy="429"/>
          </a:xfrm>
        </p:grpSpPr>
        <p:grpSp>
          <p:nvGrpSpPr>
            <p:cNvPr id="955400" name="Group 7"/>
            <p:cNvGrpSpPr>
              <a:grpSpLocks/>
            </p:cNvGrpSpPr>
            <p:nvPr/>
          </p:nvGrpSpPr>
          <p:grpSpPr bwMode="auto">
            <a:xfrm>
              <a:off x="7302" y="10946"/>
              <a:ext cx="1209" cy="429"/>
              <a:chOff x="7302" y="10946"/>
              <a:chExt cx="1209" cy="429"/>
            </a:xfrm>
          </p:grpSpPr>
          <p:sp>
            <p:nvSpPr>
              <p:cNvPr id="1010696" name="Rectangle 8"/>
              <p:cNvSpPr>
                <a:spLocks noChangeArrowheads="1"/>
              </p:cNvSpPr>
              <p:nvPr/>
            </p:nvSpPr>
            <p:spPr bwMode="auto">
              <a:xfrm>
                <a:off x="7302" y="11143"/>
                <a:ext cx="678" cy="2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 sz="2800">
                  <a:latin typeface="Tahoma" panose="020B0604030504040204" pitchFamily="34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010697" name="Freeform 9"/>
              <p:cNvSpPr>
                <a:spLocks/>
              </p:cNvSpPr>
              <p:nvPr/>
            </p:nvSpPr>
            <p:spPr bwMode="auto">
              <a:xfrm>
                <a:off x="7311" y="10946"/>
                <a:ext cx="523" cy="188"/>
              </a:xfrm>
              <a:custGeom>
                <a:avLst/>
                <a:gdLst>
                  <a:gd name="T0" fmla="*/ 0 w 523"/>
                  <a:gd name="T1" fmla="*/ 188 h 188"/>
                  <a:gd name="T2" fmla="*/ 523 w 523"/>
                  <a:gd name="T3" fmla="*/ 0 h 18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3" h="188">
                    <a:moveTo>
                      <a:pt x="0" y="188"/>
                    </a:moveTo>
                    <a:lnTo>
                      <a:pt x="523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0698" name="Freeform 10"/>
              <p:cNvSpPr>
                <a:spLocks/>
              </p:cNvSpPr>
              <p:nvPr/>
            </p:nvSpPr>
            <p:spPr bwMode="auto">
              <a:xfrm>
                <a:off x="7979" y="10955"/>
                <a:ext cx="523" cy="188"/>
              </a:xfrm>
              <a:custGeom>
                <a:avLst/>
                <a:gdLst>
                  <a:gd name="T0" fmla="*/ 0 w 523"/>
                  <a:gd name="T1" fmla="*/ 188 h 188"/>
                  <a:gd name="T2" fmla="*/ 523 w 523"/>
                  <a:gd name="T3" fmla="*/ 0 h 18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3" h="188">
                    <a:moveTo>
                      <a:pt x="0" y="188"/>
                    </a:moveTo>
                    <a:lnTo>
                      <a:pt x="523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0699" name="Freeform 11"/>
              <p:cNvSpPr>
                <a:spLocks/>
              </p:cNvSpPr>
              <p:nvPr/>
            </p:nvSpPr>
            <p:spPr bwMode="auto">
              <a:xfrm>
                <a:off x="7988" y="11177"/>
                <a:ext cx="523" cy="188"/>
              </a:xfrm>
              <a:custGeom>
                <a:avLst/>
                <a:gdLst>
                  <a:gd name="T0" fmla="*/ 0 w 523"/>
                  <a:gd name="T1" fmla="*/ 188 h 188"/>
                  <a:gd name="T2" fmla="*/ 523 w 523"/>
                  <a:gd name="T3" fmla="*/ 0 h 18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3" h="188">
                    <a:moveTo>
                      <a:pt x="0" y="188"/>
                    </a:moveTo>
                    <a:lnTo>
                      <a:pt x="523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10700" name="Freeform 12"/>
            <p:cNvSpPr>
              <a:spLocks/>
            </p:cNvSpPr>
            <p:nvPr/>
          </p:nvSpPr>
          <p:spPr bwMode="auto">
            <a:xfrm>
              <a:off x="7817" y="10946"/>
              <a:ext cx="686" cy="240"/>
            </a:xfrm>
            <a:custGeom>
              <a:avLst/>
              <a:gdLst>
                <a:gd name="T0" fmla="*/ 0 w 686"/>
                <a:gd name="T1" fmla="*/ 0 h 240"/>
                <a:gd name="T2" fmla="*/ 677 w 686"/>
                <a:gd name="T3" fmla="*/ 8 h 240"/>
                <a:gd name="T4" fmla="*/ 686 w 68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6" h="240">
                  <a:moveTo>
                    <a:pt x="0" y="0"/>
                  </a:moveTo>
                  <a:lnTo>
                    <a:pt x="677" y="8"/>
                  </a:lnTo>
                  <a:lnTo>
                    <a:pt x="686" y="24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10701" name="Text Box 13"/>
          <p:cNvSpPr txBox="1">
            <a:spLocks noChangeArrowheads="1"/>
          </p:cNvSpPr>
          <p:nvPr/>
        </p:nvSpPr>
        <p:spPr bwMode="auto">
          <a:xfrm>
            <a:off x="8027988" y="1556344"/>
            <a:ext cx="895350" cy="51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altLang="zh-TW" sz="1600" dirty="0">
                <a:latin typeface="+mn-lt"/>
                <a:ea typeface="新細明體" charset="0"/>
                <a:cs typeface="新細明體" charset="0"/>
              </a:rPr>
              <a:t>embedded device</a:t>
            </a:r>
          </a:p>
        </p:txBody>
      </p:sp>
      <p:sp>
        <p:nvSpPr>
          <p:cNvPr id="1010702" name="Text Box 14"/>
          <p:cNvSpPr txBox="1">
            <a:spLocks noChangeArrowheads="1"/>
          </p:cNvSpPr>
          <p:nvPr/>
        </p:nvSpPr>
        <p:spPr bwMode="auto">
          <a:xfrm>
            <a:off x="5795963" y="1981795"/>
            <a:ext cx="106362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altLang="zh-TW" sz="1600">
                <a:latin typeface="Times New Roman" charset="0"/>
                <a:ea typeface="新細明體" charset="0"/>
                <a:cs typeface="新細明體" charset="0"/>
              </a:rPr>
              <a:t>1</a:t>
            </a:r>
          </a:p>
        </p:txBody>
      </p:sp>
      <p:sp>
        <p:nvSpPr>
          <p:cNvPr id="1010703" name="Text Box 15"/>
          <p:cNvSpPr txBox="1">
            <a:spLocks noChangeArrowheads="1"/>
          </p:cNvSpPr>
          <p:nvPr/>
        </p:nvSpPr>
        <p:spPr bwMode="auto">
          <a:xfrm>
            <a:off x="6027738" y="2064345"/>
            <a:ext cx="107950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altLang="zh-TW" sz="1600">
                <a:latin typeface="Times New Roman" charset="0"/>
                <a:ea typeface="新細明體" charset="0"/>
                <a:cs typeface="新細明體" charset="0"/>
              </a:rPr>
              <a:t>0</a:t>
            </a:r>
          </a:p>
        </p:txBody>
      </p:sp>
      <p:sp>
        <p:nvSpPr>
          <p:cNvPr id="1010704" name="Text Box 16"/>
          <p:cNvSpPr txBox="1">
            <a:spLocks noChangeArrowheads="1"/>
          </p:cNvSpPr>
          <p:nvPr/>
        </p:nvSpPr>
        <p:spPr bwMode="auto">
          <a:xfrm>
            <a:off x="6261100" y="2189758"/>
            <a:ext cx="106363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altLang="zh-TW" sz="1600">
                <a:latin typeface="Times New Roman" charset="0"/>
                <a:ea typeface="新細明體" charset="0"/>
                <a:cs typeface="新細明體" charset="0"/>
              </a:rPr>
              <a:t>0</a:t>
            </a:r>
          </a:p>
        </p:txBody>
      </p:sp>
      <p:sp>
        <p:nvSpPr>
          <p:cNvPr id="1010705" name="Text Box 17"/>
          <p:cNvSpPr txBox="1">
            <a:spLocks noChangeArrowheads="1"/>
          </p:cNvSpPr>
          <p:nvPr/>
        </p:nvSpPr>
        <p:spPr bwMode="auto">
          <a:xfrm>
            <a:off x="6492875" y="2134195"/>
            <a:ext cx="106363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altLang="zh-TW" sz="1600">
                <a:latin typeface="Times New Roman" charset="0"/>
                <a:ea typeface="新細明體" charset="0"/>
                <a:cs typeface="新細明體" charset="0"/>
              </a:rPr>
              <a:t>1</a:t>
            </a:r>
          </a:p>
        </p:txBody>
      </p:sp>
      <p:sp>
        <p:nvSpPr>
          <p:cNvPr id="1010706" name="Text Box 18"/>
          <p:cNvSpPr txBox="1">
            <a:spLocks noChangeArrowheads="1"/>
          </p:cNvSpPr>
          <p:nvPr/>
        </p:nvSpPr>
        <p:spPr bwMode="auto">
          <a:xfrm>
            <a:off x="6726238" y="2013545"/>
            <a:ext cx="104775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altLang="zh-TW" sz="1600">
                <a:latin typeface="Times New Roman" charset="0"/>
                <a:ea typeface="新細明體" charset="0"/>
                <a:cs typeface="新細明體" charset="0"/>
              </a:rPr>
              <a:t>1</a:t>
            </a:r>
          </a:p>
        </p:txBody>
      </p:sp>
      <p:sp>
        <p:nvSpPr>
          <p:cNvPr id="1010707" name="Text Box 19"/>
          <p:cNvSpPr txBox="1">
            <a:spLocks noChangeArrowheads="1"/>
          </p:cNvSpPr>
          <p:nvPr/>
        </p:nvSpPr>
        <p:spPr bwMode="auto">
          <a:xfrm>
            <a:off x="6958013" y="1962745"/>
            <a:ext cx="106362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altLang="zh-TW" sz="1600">
                <a:latin typeface="Times New Roman" charset="0"/>
                <a:ea typeface="新細明體" charset="0"/>
                <a:cs typeface="新細明體" charset="0"/>
              </a:rPr>
              <a:t>0</a:t>
            </a:r>
          </a:p>
        </p:txBody>
      </p:sp>
      <p:sp>
        <p:nvSpPr>
          <p:cNvPr id="1010708" name="Text Box 20"/>
          <p:cNvSpPr txBox="1">
            <a:spLocks noChangeArrowheads="1"/>
          </p:cNvSpPr>
          <p:nvPr/>
        </p:nvSpPr>
        <p:spPr bwMode="auto">
          <a:xfrm>
            <a:off x="7189788" y="2019895"/>
            <a:ext cx="106362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altLang="zh-TW" sz="1600">
                <a:latin typeface="Times New Roman" charset="0"/>
                <a:ea typeface="新細明體" charset="0"/>
                <a:cs typeface="新細明體" charset="0"/>
              </a:rPr>
              <a:t>1</a:t>
            </a:r>
          </a:p>
        </p:txBody>
      </p:sp>
      <p:sp>
        <p:nvSpPr>
          <p:cNvPr id="1010709" name="Text Box 21"/>
          <p:cNvSpPr txBox="1">
            <a:spLocks noChangeArrowheads="1"/>
          </p:cNvSpPr>
          <p:nvPr/>
        </p:nvSpPr>
        <p:spPr bwMode="auto">
          <a:xfrm>
            <a:off x="7423150" y="2108795"/>
            <a:ext cx="106363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r>
              <a:rPr lang="en-US" altLang="zh-TW" sz="1600">
                <a:latin typeface="Times New Roman" charset="0"/>
                <a:ea typeface="新細明體" charset="0"/>
                <a:cs typeface="新細明體" charset="0"/>
              </a:rPr>
              <a:t>1</a:t>
            </a:r>
          </a:p>
        </p:txBody>
      </p:sp>
      <p:grpSp>
        <p:nvGrpSpPr>
          <p:cNvPr id="955415" name="Group 22"/>
          <p:cNvGrpSpPr>
            <a:grpSpLocks/>
          </p:cNvGrpSpPr>
          <p:nvPr/>
        </p:nvGrpSpPr>
        <p:grpSpPr bwMode="auto">
          <a:xfrm>
            <a:off x="6726238" y="2350095"/>
            <a:ext cx="1358900" cy="957263"/>
            <a:chOff x="5962" y="11450"/>
            <a:chExt cx="1848" cy="1570"/>
          </a:xfrm>
        </p:grpSpPr>
        <p:sp>
          <p:nvSpPr>
            <p:cNvPr id="1010711" name="Freeform 23"/>
            <p:cNvSpPr>
              <a:spLocks/>
            </p:cNvSpPr>
            <p:nvPr/>
          </p:nvSpPr>
          <p:spPr bwMode="auto">
            <a:xfrm>
              <a:off x="5962" y="11450"/>
              <a:ext cx="1848" cy="530"/>
            </a:xfrm>
            <a:custGeom>
              <a:avLst/>
              <a:gdLst>
                <a:gd name="T0" fmla="*/ 1528 w 1848"/>
                <a:gd name="T1" fmla="*/ 530 h 530"/>
                <a:gd name="T2" fmla="*/ 1848 w 1848"/>
                <a:gd name="T3" fmla="*/ 0 h 530"/>
                <a:gd name="T4" fmla="*/ 0 w 1848"/>
                <a:gd name="T5" fmla="*/ 524 h 5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48" h="530">
                  <a:moveTo>
                    <a:pt x="1528" y="530"/>
                  </a:moveTo>
                  <a:lnTo>
                    <a:pt x="1848" y="0"/>
                  </a:lnTo>
                  <a:lnTo>
                    <a:pt x="0" y="52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0712" name="Freeform 24"/>
            <p:cNvSpPr>
              <a:spLocks/>
            </p:cNvSpPr>
            <p:nvPr/>
          </p:nvSpPr>
          <p:spPr bwMode="auto">
            <a:xfrm>
              <a:off x="7490" y="11460"/>
              <a:ext cx="320" cy="1560"/>
            </a:xfrm>
            <a:custGeom>
              <a:avLst/>
              <a:gdLst>
                <a:gd name="T0" fmla="*/ 320 w 320"/>
                <a:gd name="T1" fmla="*/ 0 h 1560"/>
                <a:gd name="T2" fmla="*/ 0 w 320"/>
                <a:gd name="T3" fmla="*/ 1560 h 15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0" h="1560">
                  <a:moveTo>
                    <a:pt x="320" y="0"/>
                  </a:moveTo>
                  <a:lnTo>
                    <a:pt x="0" y="15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55418" name="Group 25"/>
          <p:cNvGrpSpPr>
            <a:grpSpLocks/>
          </p:cNvGrpSpPr>
          <p:nvPr/>
        </p:nvGrpSpPr>
        <p:grpSpPr bwMode="auto">
          <a:xfrm>
            <a:off x="3811588" y="2454870"/>
            <a:ext cx="1392237" cy="1050925"/>
            <a:chOff x="2401" y="1593"/>
            <a:chExt cx="877" cy="662"/>
          </a:xfrm>
        </p:grpSpPr>
        <p:sp>
          <p:nvSpPr>
            <p:cNvPr id="1010714" name="Text Box 26"/>
            <p:cNvSpPr txBox="1">
              <a:spLocks noChangeArrowheads="1"/>
            </p:cNvSpPr>
            <p:nvPr/>
          </p:nvSpPr>
          <p:spPr bwMode="auto">
            <a:xfrm>
              <a:off x="2409" y="1732"/>
              <a:ext cx="711" cy="3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 sz="1600"/>
            </a:p>
          </p:txBody>
        </p:sp>
        <p:sp>
          <p:nvSpPr>
            <p:cNvPr id="1010715" name="Freeform 27"/>
            <p:cNvSpPr>
              <a:spLocks/>
            </p:cNvSpPr>
            <p:nvPr/>
          </p:nvSpPr>
          <p:spPr bwMode="auto">
            <a:xfrm>
              <a:off x="2409" y="1593"/>
              <a:ext cx="864" cy="138"/>
            </a:xfrm>
            <a:custGeom>
              <a:avLst/>
              <a:gdLst>
                <a:gd name="T0" fmla="*/ 714 w 1866"/>
                <a:gd name="T1" fmla="*/ 138 h 360"/>
                <a:gd name="T2" fmla="*/ 864 w 1866"/>
                <a:gd name="T3" fmla="*/ 0 h 360"/>
                <a:gd name="T4" fmla="*/ 0 w 1866"/>
                <a:gd name="T5" fmla="*/ 136 h 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66" h="360">
                  <a:moveTo>
                    <a:pt x="1541" y="360"/>
                  </a:moveTo>
                  <a:lnTo>
                    <a:pt x="1866" y="0"/>
                  </a:ln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0716" name="Freeform 28"/>
            <p:cNvSpPr>
              <a:spLocks/>
            </p:cNvSpPr>
            <p:nvPr/>
          </p:nvSpPr>
          <p:spPr bwMode="auto">
            <a:xfrm>
              <a:off x="3120" y="1597"/>
              <a:ext cx="158" cy="533"/>
            </a:xfrm>
            <a:custGeom>
              <a:avLst/>
              <a:gdLst>
                <a:gd name="T0" fmla="*/ 158 w 341"/>
                <a:gd name="T1" fmla="*/ 0 h 1390"/>
                <a:gd name="T2" fmla="*/ 0 w 341"/>
                <a:gd name="T3" fmla="*/ 533 h 13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1" h="1390">
                  <a:moveTo>
                    <a:pt x="341" y="0"/>
                  </a:moveTo>
                  <a:lnTo>
                    <a:pt x="0" y="139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0717" name="Text Box 29"/>
            <p:cNvSpPr txBox="1">
              <a:spLocks noChangeArrowheads="1"/>
            </p:cNvSpPr>
            <p:nvPr/>
          </p:nvSpPr>
          <p:spPr bwMode="auto">
            <a:xfrm>
              <a:off x="2401" y="2137"/>
              <a:ext cx="639" cy="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TW" sz="1600" dirty="0">
                  <a:latin typeface="+mn-lt"/>
                  <a:ea typeface="新細明體" charset="0"/>
                  <a:cs typeface="新細明體" charset="0"/>
                </a:rPr>
                <a:t>Sending UART</a:t>
              </a:r>
            </a:p>
          </p:txBody>
        </p:sp>
        <p:grpSp>
          <p:nvGrpSpPr>
            <p:cNvPr id="955423" name="Group 30"/>
            <p:cNvGrpSpPr>
              <a:grpSpLocks/>
            </p:cNvGrpSpPr>
            <p:nvPr/>
          </p:nvGrpSpPr>
          <p:grpSpPr bwMode="auto">
            <a:xfrm>
              <a:off x="2451" y="1884"/>
              <a:ext cx="634" cy="95"/>
              <a:chOff x="4003" y="12857"/>
              <a:chExt cx="1368" cy="249"/>
            </a:xfrm>
          </p:grpSpPr>
          <p:sp>
            <p:nvSpPr>
              <p:cNvPr id="1010719" name="Text Box 31"/>
              <p:cNvSpPr txBox="1">
                <a:spLocks noChangeArrowheads="1"/>
              </p:cNvSpPr>
              <p:nvPr/>
            </p:nvSpPr>
            <p:spPr bwMode="auto">
              <a:xfrm>
                <a:off x="4003" y="12857"/>
                <a:ext cx="173" cy="24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altLang="zh-TW" sz="1200" dirty="0">
                    <a:latin typeface="Times New Roman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1010720" name="Text Box 32"/>
              <p:cNvSpPr txBox="1">
                <a:spLocks noChangeArrowheads="1"/>
              </p:cNvSpPr>
              <p:nvPr/>
            </p:nvSpPr>
            <p:spPr bwMode="auto">
              <a:xfrm>
                <a:off x="4173" y="12857"/>
                <a:ext cx="173" cy="24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altLang="zh-TW" sz="1200">
                    <a:latin typeface="Times New Roman" charset="0"/>
                    <a:ea typeface="新細明體" charset="0"/>
                    <a:cs typeface="新細明體" charset="0"/>
                  </a:rPr>
                  <a:t>0</a:t>
                </a:r>
              </a:p>
            </p:txBody>
          </p:sp>
          <p:sp>
            <p:nvSpPr>
              <p:cNvPr id="1010721" name="Text Box 33"/>
              <p:cNvSpPr txBox="1">
                <a:spLocks noChangeArrowheads="1"/>
              </p:cNvSpPr>
              <p:nvPr/>
            </p:nvSpPr>
            <p:spPr bwMode="auto">
              <a:xfrm>
                <a:off x="4342" y="12857"/>
                <a:ext cx="170" cy="24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altLang="zh-TW" sz="1200" dirty="0">
                    <a:latin typeface="Times New Roman" charset="0"/>
                    <a:ea typeface="新細明體" charset="0"/>
                    <a:cs typeface="新細明體" charset="0"/>
                  </a:rPr>
                  <a:t>0</a:t>
                </a:r>
              </a:p>
            </p:txBody>
          </p:sp>
          <p:sp>
            <p:nvSpPr>
              <p:cNvPr id="1010722" name="Text Box 34"/>
              <p:cNvSpPr txBox="1">
                <a:spLocks noChangeArrowheads="1"/>
              </p:cNvSpPr>
              <p:nvPr/>
            </p:nvSpPr>
            <p:spPr bwMode="auto">
              <a:xfrm>
                <a:off x="4512" y="12857"/>
                <a:ext cx="173" cy="24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altLang="zh-TW" sz="1200">
                    <a:latin typeface="Times New Roman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1010723" name="Text Box 35"/>
              <p:cNvSpPr txBox="1">
                <a:spLocks noChangeArrowheads="1"/>
              </p:cNvSpPr>
              <p:nvPr/>
            </p:nvSpPr>
            <p:spPr bwMode="auto">
              <a:xfrm>
                <a:off x="4689" y="12857"/>
                <a:ext cx="173" cy="24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altLang="zh-TW" sz="1200">
                    <a:latin typeface="Times New Roman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1010724" name="Text Box 36"/>
              <p:cNvSpPr txBox="1">
                <a:spLocks noChangeArrowheads="1"/>
              </p:cNvSpPr>
              <p:nvPr/>
            </p:nvSpPr>
            <p:spPr bwMode="auto">
              <a:xfrm>
                <a:off x="4862" y="12857"/>
                <a:ext cx="173" cy="24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altLang="zh-TW" sz="1200" dirty="0">
                    <a:latin typeface="Times New Roman" charset="0"/>
                    <a:ea typeface="新細明體" charset="0"/>
                    <a:cs typeface="新細明體" charset="0"/>
                  </a:rPr>
                  <a:t>0</a:t>
                </a:r>
              </a:p>
            </p:txBody>
          </p:sp>
          <p:sp>
            <p:nvSpPr>
              <p:cNvPr id="1010725" name="Text Box 37"/>
              <p:cNvSpPr txBox="1">
                <a:spLocks noChangeArrowheads="1"/>
              </p:cNvSpPr>
              <p:nvPr/>
            </p:nvSpPr>
            <p:spPr bwMode="auto">
              <a:xfrm>
                <a:off x="5030" y="12857"/>
                <a:ext cx="170" cy="24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altLang="zh-TW" sz="1200">
                    <a:latin typeface="Times New Roman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1010726" name="Text Box 38"/>
              <p:cNvSpPr txBox="1">
                <a:spLocks noChangeArrowheads="1"/>
              </p:cNvSpPr>
              <p:nvPr/>
            </p:nvSpPr>
            <p:spPr bwMode="auto">
              <a:xfrm>
                <a:off x="5198" y="12857"/>
                <a:ext cx="173" cy="24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altLang="zh-TW" sz="1200">
                    <a:latin typeface="Times New Roman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</p:grpSp>
      </p:grpSp>
      <p:sp>
        <p:nvSpPr>
          <p:cNvPr id="1010727" name="Text Box 39"/>
          <p:cNvSpPr txBox="1">
            <a:spLocks noChangeArrowheads="1"/>
          </p:cNvSpPr>
          <p:nvPr/>
        </p:nvSpPr>
        <p:spPr bwMode="auto">
          <a:xfrm>
            <a:off x="6715125" y="2675533"/>
            <a:ext cx="1128713" cy="635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1600"/>
          </a:p>
        </p:txBody>
      </p:sp>
      <p:sp>
        <p:nvSpPr>
          <p:cNvPr id="1010728" name="Text Box 40"/>
          <p:cNvSpPr txBox="1">
            <a:spLocks noChangeArrowheads="1"/>
          </p:cNvSpPr>
          <p:nvPr/>
        </p:nvSpPr>
        <p:spPr bwMode="auto">
          <a:xfrm>
            <a:off x="6723063" y="3321645"/>
            <a:ext cx="1146175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altLang="zh-TW" sz="1600" dirty="0">
                <a:latin typeface="+mn-lt"/>
                <a:ea typeface="新細明體" charset="0"/>
                <a:cs typeface="新細明體" charset="0"/>
              </a:rPr>
              <a:t>Receiving UART</a:t>
            </a:r>
          </a:p>
        </p:txBody>
      </p:sp>
      <p:grpSp>
        <p:nvGrpSpPr>
          <p:cNvPr id="955434" name="Group 41"/>
          <p:cNvGrpSpPr>
            <a:grpSpLocks/>
          </p:cNvGrpSpPr>
          <p:nvPr/>
        </p:nvGrpSpPr>
        <p:grpSpPr bwMode="auto">
          <a:xfrm>
            <a:off x="6770688" y="2916833"/>
            <a:ext cx="1014412" cy="152400"/>
            <a:chOff x="6023" y="12047"/>
            <a:chExt cx="1378" cy="249"/>
          </a:xfrm>
        </p:grpSpPr>
        <p:sp>
          <p:nvSpPr>
            <p:cNvPr id="1010730" name="Text Box 42"/>
            <p:cNvSpPr txBox="1">
              <a:spLocks noChangeArrowheads="1"/>
            </p:cNvSpPr>
            <p:nvPr/>
          </p:nvSpPr>
          <p:spPr bwMode="auto">
            <a:xfrm>
              <a:off x="6023" y="12047"/>
              <a:ext cx="173" cy="24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TW" sz="1200">
                  <a:latin typeface="Times New Roman" charset="0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1010731" name="Text Box 43"/>
            <p:cNvSpPr txBox="1">
              <a:spLocks noChangeArrowheads="1"/>
            </p:cNvSpPr>
            <p:nvPr/>
          </p:nvSpPr>
          <p:spPr bwMode="auto">
            <a:xfrm>
              <a:off x="6193" y="12047"/>
              <a:ext cx="173" cy="24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TW" sz="1200">
                  <a:latin typeface="Times New Roman" charset="0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1010732" name="Text Box 44"/>
            <p:cNvSpPr txBox="1">
              <a:spLocks noChangeArrowheads="1"/>
            </p:cNvSpPr>
            <p:nvPr/>
          </p:nvSpPr>
          <p:spPr bwMode="auto">
            <a:xfrm>
              <a:off x="6366" y="12047"/>
              <a:ext cx="173" cy="24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TW" sz="1200">
                  <a:latin typeface="Times New Roman" charset="0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1010733" name="Text Box 45"/>
            <p:cNvSpPr txBox="1">
              <a:spLocks noChangeArrowheads="1"/>
            </p:cNvSpPr>
            <p:nvPr/>
          </p:nvSpPr>
          <p:spPr bwMode="auto">
            <a:xfrm>
              <a:off x="6538" y="12047"/>
              <a:ext cx="173" cy="24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TW" sz="1200">
                  <a:latin typeface="Times New Roman" charset="0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1010734" name="Text Box 46"/>
            <p:cNvSpPr txBox="1">
              <a:spLocks noChangeArrowheads="1"/>
            </p:cNvSpPr>
            <p:nvPr/>
          </p:nvSpPr>
          <p:spPr bwMode="auto">
            <a:xfrm>
              <a:off x="6715" y="12047"/>
              <a:ext cx="173" cy="24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TW" sz="1200">
                  <a:latin typeface="Times New Roman" charset="0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1010735" name="Text Box 47"/>
            <p:cNvSpPr txBox="1">
              <a:spLocks noChangeArrowheads="1"/>
            </p:cNvSpPr>
            <p:nvPr/>
          </p:nvSpPr>
          <p:spPr bwMode="auto">
            <a:xfrm>
              <a:off x="6888" y="12047"/>
              <a:ext cx="170" cy="24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TW" sz="1200">
                  <a:latin typeface="Times New Roman" charset="0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1010736" name="Text Box 48"/>
            <p:cNvSpPr txBox="1">
              <a:spLocks noChangeArrowheads="1"/>
            </p:cNvSpPr>
            <p:nvPr/>
          </p:nvSpPr>
          <p:spPr bwMode="auto">
            <a:xfrm>
              <a:off x="7058" y="12047"/>
              <a:ext cx="173" cy="24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TW" sz="1200">
                  <a:latin typeface="Times New Roman" charset="0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1010737" name="Text Box 49"/>
            <p:cNvSpPr txBox="1">
              <a:spLocks noChangeArrowheads="1"/>
            </p:cNvSpPr>
            <p:nvPr/>
          </p:nvSpPr>
          <p:spPr bwMode="auto">
            <a:xfrm>
              <a:off x="7228" y="12047"/>
              <a:ext cx="173" cy="24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TW" sz="1200">
                  <a:latin typeface="Times New Roman" charset="0"/>
                  <a:ea typeface="新細明體" charset="0"/>
                  <a:cs typeface="新細明體" charset="0"/>
                </a:rPr>
                <a:t>1</a:t>
              </a:r>
            </a:p>
          </p:txBody>
        </p:sp>
      </p:grpSp>
      <p:graphicFrame>
        <p:nvGraphicFramePr>
          <p:cNvPr id="955443" name="Object 50"/>
          <p:cNvGraphicFramePr>
            <a:graphicFrameLocks noChangeAspect="1"/>
          </p:cNvGraphicFramePr>
          <p:nvPr>
            <p:extLst/>
          </p:nvPr>
        </p:nvGraphicFramePr>
        <p:xfrm>
          <a:off x="4741863" y="1684933"/>
          <a:ext cx="8604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Clip" r:id="rId3" imgW="877824" imgH="627888" progId="MS_ClipArt_Gallery.5">
                  <p:embed/>
                </p:oleObj>
              </mc:Choice>
              <mc:Fallback>
                <p:oleObj name="Clip" r:id="rId3" imgW="877824" imgH="627888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1684933"/>
                        <a:ext cx="8604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0739" name="Text Box 51"/>
          <p:cNvSpPr txBox="1">
            <a:spLocks noChangeArrowheads="1"/>
          </p:cNvSpPr>
          <p:nvPr/>
        </p:nvSpPr>
        <p:spPr bwMode="auto">
          <a:xfrm>
            <a:off x="4303713" y="3864570"/>
            <a:ext cx="68580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altLang="zh-TW" sz="1600" dirty="0">
                <a:latin typeface="+mn-lt"/>
                <a:ea typeface="新細明體" charset="0"/>
                <a:cs typeface="新細明體" charset="0"/>
              </a:rPr>
              <a:t>start bit</a:t>
            </a:r>
          </a:p>
        </p:txBody>
      </p:sp>
      <p:sp>
        <p:nvSpPr>
          <p:cNvPr id="1010740" name="Text Box 52"/>
          <p:cNvSpPr txBox="1">
            <a:spLocks noChangeArrowheads="1"/>
          </p:cNvSpPr>
          <p:nvPr/>
        </p:nvSpPr>
        <p:spPr bwMode="auto">
          <a:xfrm>
            <a:off x="6176963" y="4016970"/>
            <a:ext cx="482600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altLang="zh-TW" sz="1600">
                <a:latin typeface="+mn-lt"/>
                <a:ea typeface="新細明體" charset="0"/>
                <a:cs typeface="新細明體" charset="0"/>
              </a:rPr>
              <a:t>data</a:t>
            </a:r>
          </a:p>
        </p:txBody>
      </p:sp>
      <p:sp>
        <p:nvSpPr>
          <p:cNvPr id="1010741" name="Text Box 53"/>
          <p:cNvSpPr txBox="1">
            <a:spLocks noChangeArrowheads="1"/>
          </p:cNvSpPr>
          <p:nvPr/>
        </p:nvSpPr>
        <p:spPr bwMode="auto">
          <a:xfrm>
            <a:off x="7769225" y="3864570"/>
            <a:ext cx="695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altLang="zh-TW" sz="1600">
                <a:latin typeface="+mn-lt"/>
                <a:ea typeface="新細明體" charset="0"/>
                <a:cs typeface="新細明體" charset="0"/>
              </a:rPr>
              <a:t>end bit</a:t>
            </a:r>
          </a:p>
        </p:txBody>
      </p:sp>
      <p:sp>
        <p:nvSpPr>
          <p:cNvPr id="1010742" name="Freeform 54"/>
          <p:cNvSpPr>
            <a:spLocks/>
          </p:cNvSpPr>
          <p:nvPr/>
        </p:nvSpPr>
        <p:spPr bwMode="auto">
          <a:xfrm>
            <a:off x="4659313" y="4105870"/>
            <a:ext cx="66675" cy="381000"/>
          </a:xfrm>
          <a:custGeom>
            <a:avLst/>
            <a:gdLst>
              <a:gd name="T0" fmla="*/ 0 w 103"/>
              <a:gd name="T1" fmla="*/ 0 h 600"/>
              <a:gd name="T2" fmla="*/ 66675 w 103"/>
              <a:gd name="T3" fmla="*/ 381000 h 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3" h="600">
                <a:moveTo>
                  <a:pt x="0" y="0"/>
                </a:moveTo>
                <a:lnTo>
                  <a:pt x="103" y="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0743" name="Freeform 55"/>
          <p:cNvSpPr>
            <a:spLocks/>
          </p:cNvSpPr>
          <p:nvPr/>
        </p:nvSpPr>
        <p:spPr bwMode="auto">
          <a:xfrm>
            <a:off x="8031163" y="4078883"/>
            <a:ext cx="65087" cy="385762"/>
          </a:xfrm>
          <a:custGeom>
            <a:avLst/>
            <a:gdLst>
              <a:gd name="T0" fmla="*/ 65087 w 103"/>
              <a:gd name="T1" fmla="*/ 0 h 609"/>
              <a:gd name="T2" fmla="*/ 0 w 103"/>
              <a:gd name="T3" fmla="*/ 385762 h 60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3" h="609">
                <a:moveTo>
                  <a:pt x="103" y="0"/>
                </a:moveTo>
                <a:lnTo>
                  <a:pt x="0" y="60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0744" name="AutoShape 56"/>
          <p:cNvSpPr>
            <a:spLocks/>
          </p:cNvSpPr>
          <p:nvPr/>
        </p:nvSpPr>
        <p:spPr bwMode="auto">
          <a:xfrm rot="5400000">
            <a:off x="6199188" y="2961283"/>
            <a:ext cx="190500" cy="2882900"/>
          </a:xfrm>
          <a:prstGeom prst="leftBrace">
            <a:avLst>
              <a:gd name="adj1" fmla="val 12611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955450" name="Object 57"/>
          <p:cNvGraphicFramePr>
            <a:graphicFrameLocks noChangeAspect="1"/>
          </p:cNvGraphicFramePr>
          <p:nvPr>
            <p:extLst/>
          </p:nvPr>
        </p:nvGraphicFramePr>
        <p:xfrm>
          <a:off x="4075113" y="4544020"/>
          <a:ext cx="47498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Document" r:id="rId5" imgW="6458712" imgH="2157984" progId="Word.Document.8">
                  <p:embed/>
                </p:oleObj>
              </mc:Choice>
              <mc:Fallback>
                <p:oleObj name="Document" r:id="rId5" imgW="6458712" imgH="2157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4544020"/>
                        <a:ext cx="47498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下箭號 1"/>
          <p:cNvSpPr/>
          <p:nvPr/>
        </p:nvSpPr>
        <p:spPr bwMode="auto">
          <a:xfrm>
            <a:off x="4264720" y="2636912"/>
            <a:ext cx="258233" cy="243586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向右箭號 2"/>
          <p:cNvSpPr/>
          <p:nvPr/>
        </p:nvSpPr>
        <p:spPr bwMode="auto">
          <a:xfrm>
            <a:off x="5014682" y="2852936"/>
            <a:ext cx="277398" cy="298003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1" name="向右箭號 60"/>
          <p:cNvSpPr/>
          <p:nvPr/>
        </p:nvSpPr>
        <p:spPr bwMode="auto">
          <a:xfrm>
            <a:off x="6372200" y="2852936"/>
            <a:ext cx="277398" cy="298003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2" name="向下箭號 61"/>
          <p:cNvSpPr/>
          <p:nvPr/>
        </p:nvSpPr>
        <p:spPr bwMode="auto">
          <a:xfrm flipV="1">
            <a:off x="7236296" y="2636912"/>
            <a:ext cx="258233" cy="243586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923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956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Asynchronous serial communication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Asynchronous serial communication in MSP430 using software and </a:t>
            </a:r>
            <a:r>
              <a:rPr lang="en-US" altLang="zh-TW" dirty="0" err="1">
                <a:solidFill>
                  <a:srgbClr val="FF0000"/>
                </a:solidFill>
              </a:rPr>
              <a:t>Timer_A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Example to use capture mode in Timer0_A3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E5E1EF1D-7B56-4708-BF76-3AAC5EE8489F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3774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Peripherals in MSP430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Universal Serial Communication Interface (USCI):</a:t>
            </a:r>
          </a:p>
          <a:p>
            <a:pPr lvl="1"/>
            <a:r>
              <a:rPr lang="en-US" altLang="zh-TW" dirty="0"/>
              <a:t>Handle almost all aspects of the communication</a:t>
            </a:r>
          </a:p>
          <a:p>
            <a:pPr lvl="1"/>
            <a:r>
              <a:rPr lang="en-US" altLang="zh-TW" dirty="0"/>
              <a:t>Asynchronous channel, </a:t>
            </a:r>
            <a:r>
              <a:rPr lang="en-US" altLang="zh-TW" dirty="0">
                <a:solidFill>
                  <a:srgbClr val="FF0000"/>
                </a:solidFill>
              </a:rPr>
              <a:t>USCI_A</a:t>
            </a:r>
            <a:r>
              <a:rPr lang="en-US" altLang="zh-TW" dirty="0"/>
              <a:t>: act as a universal asynchronous receiver/transmitter (UART) to support the usual RS-232 communication</a:t>
            </a:r>
          </a:p>
          <a:p>
            <a:pPr lvl="1"/>
            <a:r>
              <a:rPr lang="en-US" altLang="zh-TW" dirty="0"/>
              <a:t>Synchronous channel, USCI_B: handle both SPI and I²C as either master or slave</a:t>
            </a:r>
          </a:p>
          <a:p>
            <a:pPr lvl="1"/>
            <a:r>
              <a:rPr lang="en-US" altLang="zh-TW" dirty="0"/>
              <a:t>Included in MSP430G2553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852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UART Using Timer0_A3</a:t>
            </a:r>
            <a:endParaRPr lang="zh-TW" altLang="en-US" dirty="0"/>
          </a:p>
        </p:txBody>
      </p:sp>
      <p:sp>
        <p:nvSpPr>
          <p:cNvPr id="9574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Software UART on MSP430 using Timer0_A3 without relying on special UART hardware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LaunchPad</a:t>
            </a:r>
            <a:r>
              <a:rPr lang="en-US" altLang="zh-TW" dirty="0"/>
              <a:t>, data are received and transmitted through two GPIO pins, e.g. P1.1 (TXD) and P1.2 (RXD)</a:t>
            </a:r>
          </a:p>
          <a:p>
            <a:pPr lvl="1"/>
            <a:r>
              <a:rPr lang="en-US" altLang="zh-TW" dirty="0"/>
              <a:t>Use software to control Timer0_A3 to handle serial IO directly by sampling the input (capture) or setting up the next bit for output </a:t>
            </a:r>
            <a:br>
              <a:rPr lang="en-US" altLang="zh-TW" dirty="0"/>
            </a:br>
            <a:r>
              <a:rPr lang="en-US" altLang="zh-TW" dirty="0"/>
              <a:t>in an ISR</a:t>
            </a:r>
          </a:p>
          <a:p>
            <a:pPr lvl="1"/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F7C1CFFD-60EC-4735-81F4-9DE9CEBAC752}" type="slidenum">
              <a:rPr lang="zh-TW" altLang="en-US" smtClean="0"/>
              <a:pPr/>
              <a:t>13</a:t>
            </a:fld>
            <a:endParaRPr lang="zh-TW" altLang="zh-TW"/>
          </a:p>
        </p:txBody>
      </p:sp>
      <p:grpSp>
        <p:nvGrpSpPr>
          <p:cNvPr id="2" name="群組 1"/>
          <p:cNvGrpSpPr/>
          <p:nvPr/>
        </p:nvGrpSpPr>
        <p:grpSpPr>
          <a:xfrm>
            <a:off x="3563888" y="3645024"/>
            <a:ext cx="5328592" cy="2520280"/>
            <a:chOff x="-206531" y="1124744"/>
            <a:chExt cx="8954995" cy="5131637"/>
          </a:xfrm>
        </p:grpSpPr>
        <p:pic>
          <p:nvPicPr>
            <p:cNvPr id="6" name="Picture 2" descr="http://www.ti.com/ds_dgm/images/fbd_slas735j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124744"/>
              <a:ext cx="6840760" cy="492266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框架 15"/>
            <p:cNvSpPr>
              <a:spLocks/>
            </p:cNvSpPr>
            <p:nvPr/>
          </p:nvSpPr>
          <p:spPr bwMode="auto">
            <a:xfrm>
              <a:off x="5161783" y="1916832"/>
              <a:ext cx="2578570" cy="1258888"/>
            </a:xfrm>
            <a:custGeom>
              <a:avLst/>
              <a:gdLst>
                <a:gd name="T0" fmla="*/ 975345 w 1950690"/>
                <a:gd name="T1" fmla="*/ 0 h 1488715"/>
                <a:gd name="T2" fmla="*/ 0 w 1950690"/>
                <a:gd name="T3" fmla="*/ 744358 h 1488715"/>
                <a:gd name="T4" fmla="*/ 975345 w 1950690"/>
                <a:gd name="T5" fmla="*/ 1488715 h 1488715"/>
                <a:gd name="T6" fmla="*/ 1950690 w 1950690"/>
                <a:gd name="T7" fmla="*/ 744358 h 1488715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62020 w 1950690"/>
                <a:gd name="T13" fmla="*/ 62020 h 1488715"/>
                <a:gd name="T14" fmla="*/ 1888670 w 1950690"/>
                <a:gd name="T15" fmla="*/ 1426695 h 14887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0690" h="1488715">
                  <a:moveTo>
                    <a:pt x="0" y="0"/>
                  </a:moveTo>
                  <a:lnTo>
                    <a:pt x="1950690" y="0"/>
                  </a:lnTo>
                  <a:lnTo>
                    <a:pt x="1950690" y="1488715"/>
                  </a:lnTo>
                  <a:lnTo>
                    <a:pt x="0" y="1488715"/>
                  </a:lnTo>
                  <a:close/>
                  <a:moveTo>
                    <a:pt x="62020" y="62020"/>
                  </a:moveTo>
                  <a:lnTo>
                    <a:pt x="62020" y="1426695"/>
                  </a:lnTo>
                  <a:lnTo>
                    <a:pt x="1888670" y="1426695"/>
                  </a:lnTo>
                  <a:lnTo>
                    <a:pt x="1888670" y="62020"/>
                  </a:lnTo>
                  <a:close/>
                </a:path>
              </a:pathLst>
            </a:custGeom>
            <a:solidFill>
              <a:srgbClr val="333399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zh-TW" altLang="en-US" sz="1400"/>
            </a:p>
          </p:txBody>
        </p:sp>
        <p:sp>
          <p:nvSpPr>
            <p:cNvPr id="8" name="文字方塊 5"/>
            <p:cNvSpPr txBox="1">
              <a:spLocks noChangeArrowheads="1"/>
            </p:cNvSpPr>
            <p:nvPr/>
          </p:nvSpPr>
          <p:spPr bwMode="auto">
            <a:xfrm>
              <a:off x="7915028" y="2280940"/>
              <a:ext cx="833436" cy="6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IO</a:t>
              </a:r>
              <a:endParaRPr lang="zh-TW" altLang="en-US" sz="1400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框架 18"/>
            <p:cNvSpPr>
              <a:spLocks/>
            </p:cNvSpPr>
            <p:nvPr/>
          </p:nvSpPr>
          <p:spPr bwMode="auto">
            <a:xfrm>
              <a:off x="1187624" y="1772816"/>
              <a:ext cx="1333500" cy="1308100"/>
            </a:xfrm>
            <a:custGeom>
              <a:avLst/>
              <a:gdLst>
                <a:gd name="T0" fmla="*/ 699879 w 1399758"/>
                <a:gd name="T1" fmla="*/ 0 h 1152128"/>
                <a:gd name="T2" fmla="*/ 0 w 1399758"/>
                <a:gd name="T3" fmla="*/ 576064 h 1152128"/>
                <a:gd name="T4" fmla="*/ 699879 w 1399758"/>
                <a:gd name="T5" fmla="*/ 1152128 h 1152128"/>
                <a:gd name="T6" fmla="*/ 1399758 w 1399758"/>
                <a:gd name="T7" fmla="*/ 576064 h 1152128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7998 w 1399758"/>
                <a:gd name="T13" fmla="*/ 47998 h 1152128"/>
                <a:gd name="T14" fmla="*/ 1351760 w 1399758"/>
                <a:gd name="T15" fmla="*/ 1104130 h 1152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9758" h="1152128">
                  <a:moveTo>
                    <a:pt x="0" y="0"/>
                  </a:moveTo>
                  <a:lnTo>
                    <a:pt x="1399758" y="0"/>
                  </a:lnTo>
                  <a:lnTo>
                    <a:pt x="1399758" y="1152128"/>
                  </a:lnTo>
                  <a:lnTo>
                    <a:pt x="0" y="1152128"/>
                  </a:lnTo>
                  <a:close/>
                  <a:moveTo>
                    <a:pt x="47998" y="47998"/>
                  </a:moveTo>
                  <a:lnTo>
                    <a:pt x="47998" y="1104130"/>
                  </a:lnTo>
                  <a:lnTo>
                    <a:pt x="1351760" y="1104130"/>
                  </a:lnTo>
                  <a:lnTo>
                    <a:pt x="1351760" y="47998"/>
                  </a:lnTo>
                  <a:close/>
                </a:path>
              </a:pathLst>
            </a:custGeom>
            <a:solidFill>
              <a:srgbClr val="333399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zh-TW" altLang="en-US" sz="1400"/>
            </a:p>
          </p:txBody>
        </p:sp>
        <p:sp>
          <p:nvSpPr>
            <p:cNvPr id="10" name="框架 21"/>
            <p:cNvSpPr>
              <a:spLocks/>
            </p:cNvSpPr>
            <p:nvPr/>
          </p:nvSpPr>
          <p:spPr bwMode="auto">
            <a:xfrm>
              <a:off x="4219898" y="4293096"/>
              <a:ext cx="2497187" cy="1341438"/>
            </a:xfrm>
            <a:custGeom>
              <a:avLst/>
              <a:gdLst>
                <a:gd name="T0" fmla="*/ 764439 w 1528878"/>
                <a:gd name="T1" fmla="*/ 0 h 1181427"/>
                <a:gd name="T2" fmla="*/ 0 w 1528878"/>
                <a:gd name="T3" fmla="*/ 590714 h 1181427"/>
                <a:gd name="T4" fmla="*/ 764439 w 1528878"/>
                <a:gd name="T5" fmla="*/ 1181427 h 1181427"/>
                <a:gd name="T6" fmla="*/ 1528878 w 1528878"/>
                <a:gd name="T7" fmla="*/ 590714 h 1181427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9218 w 1528878"/>
                <a:gd name="T13" fmla="*/ 49218 h 1181427"/>
                <a:gd name="T14" fmla="*/ 1479660 w 1528878"/>
                <a:gd name="T15" fmla="*/ 1132209 h 11814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8878" h="1181427">
                  <a:moveTo>
                    <a:pt x="0" y="0"/>
                  </a:moveTo>
                  <a:lnTo>
                    <a:pt x="1528878" y="0"/>
                  </a:lnTo>
                  <a:lnTo>
                    <a:pt x="1528878" y="1181427"/>
                  </a:lnTo>
                  <a:lnTo>
                    <a:pt x="0" y="1181427"/>
                  </a:lnTo>
                  <a:close/>
                  <a:moveTo>
                    <a:pt x="49218" y="49218"/>
                  </a:moveTo>
                  <a:lnTo>
                    <a:pt x="49218" y="1132209"/>
                  </a:lnTo>
                  <a:lnTo>
                    <a:pt x="1479660" y="1132209"/>
                  </a:lnTo>
                  <a:lnTo>
                    <a:pt x="1479660" y="49218"/>
                  </a:lnTo>
                  <a:close/>
                </a:path>
              </a:pathLst>
            </a:custGeom>
            <a:solidFill>
              <a:srgbClr val="333399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zh-TW" altLang="en-US" sz="1400"/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-206531" y="2169244"/>
              <a:ext cx="1214470" cy="940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/>
              <a:r>
                <a:rPr lang="en-US" altLang="zh-TW" sz="12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Clock System</a:t>
              </a:r>
              <a:endParaRPr lang="zh-TW" altLang="en-US" sz="1200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矩形 17"/>
            <p:cNvSpPr>
              <a:spLocks noChangeArrowheads="1"/>
            </p:cNvSpPr>
            <p:nvPr/>
          </p:nvSpPr>
          <p:spPr bwMode="auto">
            <a:xfrm>
              <a:off x="4512993" y="5692373"/>
              <a:ext cx="1968554" cy="564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Timer System</a:t>
              </a:r>
              <a:endParaRPr lang="zh-TW" altLang="en-US" sz="1200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框架 19"/>
            <p:cNvSpPr>
              <a:spLocks/>
            </p:cNvSpPr>
            <p:nvPr/>
          </p:nvSpPr>
          <p:spPr bwMode="auto">
            <a:xfrm>
              <a:off x="4241031" y="1865784"/>
              <a:ext cx="835025" cy="1339850"/>
            </a:xfrm>
            <a:custGeom>
              <a:avLst/>
              <a:gdLst>
                <a:gd name="T0" fmla="*/ 382220 w 764439"/>
                <a:gd name="T1" fmla="*/ 0 h 1181427"/>
                <a:gd name="T2" fmla="*/ 0 w 764439"/>
                <a:gd name="T3" fmla="*/ 590714 h 1181427"/>
                <a:gd name="T4" fmla="*/ 382220 w 764439"/>
                <a:gd name="T5" fmla="*/ 1181427 h 1181427"/>
                <a:gd name="T6" fmla="*/ 764439 w 764439"/>
                <a:gd name="T7" fmla="*/ 590714 h 1181427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8350 w 764439"/>
                <a:gd name="T13" fmla="*/ 58350 h 1181427"/>
                <a:gd name="T14" fmla="*/ 706089 w 764439"/>
                <a:gd name="T15" fmla="*/ 1123077 h 11814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439" h="1181427">
                  <a:moveTo>
                    <a:pt x="0" y="0"/>
                  </a:moveTo>
                  <a:lnTo>
                    <a:pt x="764439" y="0"/>
                  </a:lnTo>
                  <a:lnTo>
                    <a:pt x="764439" y="1181427"/>
                  </a:lnTo>
                  <a:lnTo>
                    <a:pt x="0" y="1181427"/>
                  </a:lnTo>
                  <a:close/>
                  <a:moveTo>
                    <a:pt x="58350" y="58350"/>
                  </a:moveTo>
                  <a:lnTo>
                    <a:pt x="58350" y="1123077"/>
                  </a:lnTo>
                  <a:lnTo>
                    <a:pt x="706089" y="1123077"/>
                  </a:lnTo>
                  <a:lnTo>
                    <a:pt x="706089" y="58350"/>
                  </a:lnTo>
                  <a:close/>
                </a:path>
              </a:pathLst>
            </a:custGeom>
            <a:solidFill>
              <a:srgbClr val="0000FF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zh-TW" altLang="en-US" sz="1400"/>
            </a:p>
          </p:txBody>
        </p:sp>
        <p:sp>
          <p:nvSpPr>
            <p:cNvPr id="14" name="文字方塊 13"/>
            <p:cNvSpPr txBox="1">
              <a:spLocks noChangeArrowheads="1"/>
            </p:cNvSpPr>
            <p:nvPr/>
          </p:nvSpPr>
          <p:spPr bwMode="auto">
            <a:xfrm>
              <a:off x="4211961" y="1271362"/>
              <a:ext cx="919163" cy="6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ADC</a:t>
              </a:r>
              <a:endParaRPr lang="zh-TW" altLang="en-US" sz="1200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框架 19"/>
            <p:cNvSpPr>
              <a:spLocks/>
            </p:cNvSpPr>
            <p:nvPr/>
          </p:nvSpPr>
          <p:spPr bwMode="auto">
            <a:xfrm>
              <a:off x="6761311" y="4293096"/>
              <a:ext cx="835025" cy="1339850"/>
            </a:xfrm>
            <a:custGeom>
              <a:avLst/>
              <a:gdLst>
                <a:gd name="T0" fmla="*/ 382220 w 764439"/>
                <a:gd name="T1" fmla="*/ 0 h 1181427"/>
                <a:gd name="T2" fmla="*/ 0 w 764439"/>
                <a:gd name="T3" fmla="*/ 590714 h 1181427"/>
                <a:gd name="T4" fmla="*/ 382220 w 764439"/>
                <a:gd name="T5" fmla="*/ 1181427 h 1181427"/>
                <a:gd name="T6" fmla="*/ 764439 w 764439"/>
                <a:gd name="T7" fmla="*/ 590714 h 1181427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8350 w 764439"/>
                <a:gd name="T13" fmla="*/ 58350 h 1181427"/>
                <a:gd name="T14" fmla="*/ 706089 w 764439"/>
                <a:gd name="T15" fmla="*/ 1123077 h 11814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439" h="1181427">
                  <a:moveTo>
                    <a:pt x="0" y="0"/>
                  </a:moveTo>
                  <a:lnTo>
                    <a:pt x="764439" y="0"/>
                  </a:lnTo>
                  <a:lnTo>
                    <a:pt x="764439" y="1181427"/>
                  </a:lnTo>
                  <a:lnTo>
                    <a:pt x="0" y="1181427"/>
                  </a:lnTo>
                  <a:close/>
                  <a:moveTo>
                    <a:pt x="58350" y="58350"/>
                  </a:moveTo>
                  <a:lnTo>
                    <a:pt x="58350" y="1123077"/>
                  </a:lnTo>
                  <a:lnTo>
                    <a:pt x="706089" y="1123077"/>
                  </a:lnTo>
                  <a:lnTo>
                    <a:pt x="706089" y="58350"/>
                  </a:lnTo>
                  <a:close/>
                </a:path>
              </a:pathLst>
            </a:cu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zh-TW" altLang="en-US" sz="1400"/>
            </a:p>
          </p:txBody>
        </p:sp>
        <p:sp>
          <p:nvSpPr>
            <p:cNvPr id="16" name="文字方塊 15"/>
            <p:cNvSpPr txBox="1">
              <a:spLocks noChangeArrowheads="1"/>
            </p:cNvSpPr>
            <p:nvPr/>
          </p:nvSpPr>
          <p:spPr bwMode="auto">
            <a:xfrm>
              <a:off x="7596336" y="4627985"/>
              <a:ext cx="1152128" cy="6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Comm</a:t>
              </a:r>
              <a:endParaRPr lang="zh-TW" altLang="en-US" sz="12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804248" y="3717032"/>
            <a:ext cx="0" cy="3018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6876256" y="3707069"/>
            <a:ext cx="0" cy="3018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82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4963483"/>
            <a:ext cx="5167976" cy="112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58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Do?</a:t>
            </a:r>
          </a:p>
        </p:txBody>
      </p:sp>
      <p:sp>
        <p:nvSpPr>
          <p:cNvPr id="958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General procedure for receive (RX)</a:t>
            </a:r>
          </a:p>
          <a:p>
            <a:pPr lvl="1"/>
            <a:r>
              <a:rPr lang="en-US" altLang="zh-TW" dirty="0"/>
              <a:t>Timer </a:t>
            </a:r>
            <a:r>
              <a:rPr lang="en-US" altLang="zh-TW" dirty="0" err="1"/>
              <a:t>CCRx</a:t>
            </a:r>
            <a:r>
              <a:rPr lang="en-US" altLang="zh-TW" dirty="0"/>
              <a:t> detects falling edge on RXD pin (e.g., P1.2), which indicates a start bit; start timer for 0.5 bit period</a:t>
            </a:r>
          </a:p>
          <a:p>
            <a:pPr lvl="1"/>
            <a:r>
              <a:rPr lang="en-US" altLang="zh-TW" dirty="0"/>
              <a:t>On timer interrupt, sample the serial input to see whether a valid start bit is received; if so, set timer for 1 bit period</a:t>
            </a:r>
          </a:p>
          <a:p>
            <a:pPr lvl="1"/>
            <a:r>
              <a:rPr lang="en-US" altLang="zh-TW" dirty="0"/>
              <a:t>On timer interrupt, sample the input to read the first bit (LSB); set timer for another bit period</a:t>
            </a:r>
          </a:p>
          <a:p>
            <a:pPr lvl="1"/>
            <a:r>
              <a:rPr lang="en-US" altLang="zh-TW" dirty="0"/>
              <a:t>Repeat this until all 8 bits have been received</a:t>
            </a:r>
          </a:p>
          <a:p>
            <a:pPr lvl="1"/>
            <a:r>
              <a:rPr lang="en-US" altLang="zh-TW" dirty="0"/>
              <a:t>Wait a further bit period and check that the input is high for the stop bit. A </a:t>
            </a:r>
            <a:r>
              <a:rPr lang="en-US" altLang="zh-TW" i="1" dirty="0"/>
              <a:t>framing error </a:t>
            </a:r>
            <a:r>
              <a:rPr lang="en-US" altLang="zh-TW" dirty="0"/>
              <a:t>occurs if this bit is low.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BD942B0-9A6E-4915-AF4B-F7BB8F2FEB4E}" type="slidenum">
              <a:rPr lang="zh-TW" altLang="en-US" smtClean="0"/>
              <a:pPr/>
              <a:t>14</a:t>
            </a:fld>
            <a:endParaRPr lang="zh-TW" altLang="zh-TW"/>
          </a:p>
        </p:txBody>
      </p:sp>
      <p:sp>
        <p:nvSpPr>
          <p:cNvPr id="1021956" name="Text Box 4"/>
          <p:cNvSpPr txBox="1">
            <a:spLocks noChangeArrowheads="1"/>
          </p:cNvSpPr>
          <p:nvPr/>
        </p:nvSpPr>
        <p:spPr bwMode="auto">
          <a:xfrm>
            <a:off x="5610256" y="5301733"/>
            <a:ext cx="3365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+mn-lt"/>
                <a:ea typeface="標楷體" charset="0"/>
                <a:cs typeface="標楷體" charset="0"/>
              </a:rPr>
              <a:t>Transmission (TX) similar!</a:t>
            </a:r>
          </a:p>
        </p:txBody>
      </p:sp>
      <p:sp>
        <p:nvSpPr>
          <p:cNvPr id="2" name="直線圖說文字 1 1"/>
          <p:cNvSpPr/>
          <p:nvPr/>
        </p:nvSpPr>
        <p:spPr bwMode="auto">
          <a:xfrm>
            <a:off x="6516216" y="1124744"/>
            <a:ext cx="1728192" cy="485698"/>
          </a:xfrm>
          <a:prstGeom prst="borderCallout1">
            <a:avLst>
              <a:gd name="adj1" fmla="val 66718"/>
              <a:gd name="adj2" fmla="val 325"/>
              <a:gd name="adj3" fmla="val 115927"/>
              <a:gd name="adj4" fmla="val -6526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Capture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39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Leverage Timer0_A3?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receive: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u="sng" dirty="0"/>
              <a:t>capture mode </a:t>
            </a:r>
            <a:r>
              <a:rPr lang="en-US" altLang="zh-TW" dirty="0"/>
              <a:t>of a capture/compare block: When an </a:t>
            </a:r>
            <a:r>
              <a:rPr lang="en-US" altLang="zh-TW" i="1" dirty="0">
                <a:solidFill>
                  <a:srgbClr val="FF0000"/>
                </a:solidFill>
              </a:rPr>
              <a:t>event</a:t>
            </a:r>
            <a:r>
              <a:rPr lang="en-US" altLang="zh-TW" dirty="0"/>
              <a:t> occurs on an input to </a:t>
            </a:r>
            <a:r>
              <a:rPr lang="en-US" altLang="zh-TW" dirty="0" err="1"/>
              <a:t>CCRx</a:t>
            </a:r>
            <a:r>
              <a:rPr lang="en-US" altLang="zh-TW" dirty="0"/>
              <a:t> block, register TA0CCRx will store the “time”, i.e., the value in TA0R, of that event</a:t>
            </a:r>
          </a:p>
          <a:p>
            <a:pPr lvl="1"/>
            <a:r>
              <a:rPr lang="en-US" altLang="zh-TW" dirty="0"/>
              <a:t>The input</a:t>
            </a:r>
            <a:br>
              <a:rPr lang="en-US" altLang="zh-TW" dirty="0"/>
            </a:br>
            <a:r>
              <a:rPr lang="en-US" altLang="zh-TW" dirty="0"/>
              <a:t>value will be</a:t>
            </a:r>
            <a:br>
              <a:rPr lang="en-US" altLang="zh-TW" dirty="0"/>
            </a:br>
            <a:r>
              <a:rPr lang="en-US" altLang="zh-TW" dirty="0"/>
              <a:t>latched in</a:t>
            </a:r>
            <a:br>
              <a:rPr lang="en-US" altLang="zh-TW" dirty="0"/>
            </a:br>
            <a:r>
              <a:rPr lang="en-US" altLang="zh-TW" dirty="0"/>
              <a:t>SCCI bit</a:t>
            </a: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66745B1B-DEB6-4489-AFCE-9B682088CDF7}" type="slidenum">
              <a:rPr lang="zh-TW" altLang="en-US" smtClean="0"/>
              <a:pPr/>
              <a:t>15</a:t>
            </a:fld>
            <a:endParaRPr lang="zh-TW" altLang="zh-TW"/>
          </a:p>
        </p:txBody>
      </p:sp>
      <p:pic>
        <p:nvPicPr>
          <p:cNvPr id="1035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3238" y="2780928"/>
            <a:ext cx="5992812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35269" name="Oval 5"/>
          <p:cNvSpPr>
            <a:spLocks noChangeArrowheads="1"/>
          </p:cNvSpPr>
          <p:nvPr/>
        </p:nvSpPr>
        <p:spPr bwMode="auto">
          <a:xfrm>
            <a:off x="3276600" y="4484316"/>
            <a:ext cx="1079500" cy="1582737"/>
          </a:xfrm>
          <a:prstGeom prst="ellips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35270" name="Rectangle 6"/>
          <p:cNvSpPr>
            <a:spLocks noChangeArrowheads="1"/>
          </p:cNvSpPr>
          <p:nvPr/>
        </p:nvSpPr>
        <p:spPr bwMode="auto">
          <a:xfrm>
            <a:off x="5724525" y="3403228"/>
            <a:ext cx="1152525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35271" name="Rectangle 7"/>
          <p:cNvSpPr>
            <a:spLocks noChangeArrowheads="1"/>
          </p:cNvSpPr>
          <p:nvPr/>
        </p:nvSpPr>
        <p:spPr bwMode="auto">
          <a:xfrm>
            <a:off x="5724525" y="5276478"/>
            <a:ext cx="1152525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35272" name="AutoShape 8"/>
          <p:cNvSpPr>
            <a:spLocks noChangeArrowheads="1"/>
          </p:cNvSpPr>
          <p:nvPr/>
        </p:nvSpPr>
        <p:spPr bwMode="auto">
          <a:xfrm>
            <a:off x="6156325" y="3619128"/>
            <a:ext cx="360363" cy="1657350"/>
          </a:xfrm>
          <a:prstGeom prst="downArrow">
            <a:avLst>
              <a:gd name="adj1" fmla="val 50000"/>
              <a:gd name="adj2" fmla="val 114978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35273" name="Text Box 9"/>
          <p:cNvSpPr txBox="1">
            <a:spLocks noChangeArrowheads="1"/>
          </p:cNvSpPr>
          <p:nvPr/>
        </p:nvSpPr>
        <p:spPr bwMode="auto">
          <a:xfrm>
            <a:off x="749251" y="4797152"/>
            <a:ext cx="15184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33CC"/>
                </a:solidFill>
                <a:latin typeface="+mn-lt"/>
                <a:ea typeface="標楷體" charset="0"/>
                <a:cs typeface="標楷體" charset="0"/>
              </a:rPr>
              <a:t>RXD pin</a:t>
            </a:r>
          </a:p>
          <a:p>
            <a:pPr>
              <a:defRPr/>
            </a:pPr>
            <a:r>
              <a:rPr lang="en-US" altLang="zh-TW" dirty="0">
                <a:solidFill>
                  <a:srgbClr val="FF33CC"/>
                </a:solidFill>
                <a:latin typeface="+mn-lt"/>
                <a:ea typeface="標楷體" charset="0"/>
                <a:cs typeface="標楷體" charset="0"/>
              </a:rPr>
              <a:t>(e.g., P1.2)</a:t>
            </a:r>
          </a:p>
        </p:txBody>
      </p:sp>
      <p:sp>
        <p:nvSpPr>
          <p:cNvPr id="1035274" name="Line 10"/>
          <p:cNvSpPr>
            <a:spLocks noChangeShapeType="1"/>
          </p:cNvSpPr>
          <p:nvPr/>
        </p:nvSpPr>
        <p:spPr bwMode="auto">
          <a:xfrm flipH="1">
            <a:off x="2051050" y="5058991"/>
            <a:ext cx="1800225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35275" name="Line 11"/>
          <p:cNvSpPr>
            <a:spLocks noChangeShapeType="1"/>
          </p:cNvSpPr>
          <p:nvPr/>
        </p:nvSpPr>
        <p:spPr bwMode="auto">
          <a:xfrm>
            <a:off x="4356100" y="5419353"/>
            <a:ext cx="144463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35276" name="Line 12"/>
          <p:cNvSpPr>
            <a:spLocks noChangeShapeType="1"/>
          </p:cNvSpPr>
          <p:nvPr/>
        </p:nvSpPr>
        <p:spPr bwMode="auto">
          <a:xfrm>
            <a:off x="4500563" y="5419353"/>
            <a:ext cx="0" cy="4318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35277" name="Line 13"/>
          <p:cNvSpPr>
            <a:spLocks noChangeShapeType="1"/>
          </p:cNvSpPr>
          <p:nvPr/>
        </p:nvSpPr>
        <p:spPr bwMode="auto">
          <a:xfrm>
            <a:off x="4500563" y="5851153"/>
            <a:ext cx="3527425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35278" name="Oval 14"/>
          <p:cNvSpPr>
            <a:spLocks noChangeArrowheads="1"/>
          </p:cNvSpPr>
          <p:nvPr/>
        </p:nvSpPr>
        <p:spPr bwMode="auto">
          <a:xfrm>
            <a:off x="8101013" y="5708278"/>
            <a:ext cx="431800" cy="358775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3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9" grpId="0" animBg="1"/>
      <p:bldP spid="1035270" grpId="0" animBg="1"/>
      <p:bldP spid="1035271" grpId="0" animBg="1"/>
      <p:bldP spid="1035272" grpId="0" animBg="1"/>
      <p:bldP spid="1035273" grpId="0"/>
      <p:bldP spid="10352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Leverage Timer0_A3?</a:t>
            </a:r>
            <a:endParaRPr lang="zh-TW" altLang="en-US" dirty="0"/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transmission:</a:t>
            </a:r>
          </a:p>
          <a:p>
            <a:pPr lvl="1"/>
            <a:r>
              <a:rPr lang="en-US" altLang="zh-TW" dirty="0"/>
              <a:t>Use output circuit of Timer0_A3</a:t>
            </a:r>
          </a:p>
          <a:p>
            <a:pPr lvl="1"/>
            <a:r>
              <a:rPr lang="en-US" altLang="zh-TW" dirty="0"/>
              <a:t>e.g. if </a:t>
            </a:r>
            <a:r>
              <a:rPr lang="en-US" altLang="zh-TW" dirty="0" err="1"/>
              <a:t>OUTMODx</a:t>
            </a:r>
            <a:r>
              <a:rPr lang="en-US" altLang="zh-TW" dirty="0"/>
              <a:t>=0, output of the block (</a:t>
            </a:r>
            <a:r>
              <a:rPr lang="en-US" altLang="zh-TW" dirty="0" err="1"/>
              <a:t>OUTx</a:t>
            </a:r>
            <a:r>
              <a:rPr lang="en-US" altLang="zh-TW" dirty="0"/>
              <a:t>) is controlled directly by</a:t>
            </a:r>
            <a:br>
              <a:rPr lang="en-US" altLang="zh-TW" dirty="0"/>
            </a:br>
            <a:r>
              <a:rPr lang="en-US" altLang="zh-TW" dirty="0"/>
              <a:t>OUT bit in </a:t>
            </a:r>
            <a:br>
              <a:rPr lang="en-US" altLang="zh-TW" dirty="0"/>
            </a:br>
            <a:r>
              <a:rPr lang="en-US" altLang="zh-TW" dirty="0"/>
              <a:t>TA0CCTLx, as </a:t>
            </a:r>
            <a:br>
              <a:rPr lang="en-US" altLang="zh-TW" dirty="0"/>
            </a:br>
            <a:r>
              <a:rPr lang="en-US" altLang="zh-TW" dirty="0"/>
              <a:t>if the pin is </a:t>
            </a:r>
            <a:br>
              <a:rPr lang="en-US" altLang="zh-TW" dirty="0"/>
            </a:br>
            <a:r>
              <a:rPr lang="en-US" altLang="zh-TW" dirty="0"/>
              <a:t>used for </a:t>
            </a:r>
            <a:br>
              <a:rPr lang="en-US" altLang="zh-TW" dirty="0"/>
            </a:br>
            <a:r>
              <a:rPr lang="en-US" altLang="zh-TW" dirty="0"/>
              <a:t>normal, digital </a:t>
            </a:r>
            <a:br>
              <a:rPr lang="en-US" altLang="zh-TW" dirty="0"/>
            </a:br>
            <a:r>
              <a:rPr lang="en-US" altLang="zh-TW" dirty="0"/>
              <a:t>output but </a:t>
            </a:r>
            <a:br>
              <a:rPr lang="en-US" altLang="zh-TW" dirty="0"/>
            </a:br>
            <a:r>
              <a:rPr lang="en-US" altLang="zh-TW" dirty="0"/>
              <a:t>operated via </a:t>
            </a:r>
            <a:br>
              <a:rPr lang="en-US" altLang="zh-TW" dirty="0"/>
            </a:br>
            <a:r>
              <a:rPr lang="en-US" altLang="zh-TW" dirty="0"/>
              <a:t>Timer0_A3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B77CC40F-DF95-47C2-8B8D-5261EC5735C3}" type="slidenum">
              <a:rPr lang="zh-TW" altLang="en-US" smtClean="0"/>
              <a:pPr/>
              <a:t>16</a:t>
            </a:fld>
            <a:endParaRPr lang="zh-TW" altLang="zh-TW"/>
          </a:p>
        </p:txBody>
      </p:sp>
      <p:pic>
        <p:nvPicPr>
          <p:cNvPr id="1032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138" y="2420888"/>
            <a:ext cx="5849937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32197" name="Oval 5"/>
          <p:cNvSpPr>
            <a:spLocks noChangeArrowheads="1"/>
          </p:cNvSpPr>
          <p:nvPr/>
        </p:nvSpPr>
        <p:spPr bwMode="auto">
          <a:xfrm>
            <a:off x="3995738" y="4805313"/>
            <a:ext cx="4537075" cy="1295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7812088" y="55260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>
            <a:off x="4680000" y="62280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32200" name="Text Box 8"/>
          <p:cNvSpPr txBox="1">
            <a:spLocks noChangeArrowheads="1"/>
          </p:cNvSpPr>
          <p:nvPr/>
        </p:nvSpPr>
        <p:spPr bwMode="auto">
          <a:xfrm>
            <a:off x="7850343" y="4716512"/>
            <a:ext cx="13259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33CC"/>
                </a:solidFill>
                <a:latin typeface="+mn-lt"/>
                <a:ea typeface="標楷體" charset="0"/>
                <a:cs typeface="標楷體" charset="0"/>
              </a:rPr>
              <a:t>TXD pin</a:t>
            </a:r>
          </a:p>
          <a:p>
            <a:pPr>
              <a:defRPr/>
            </a:pPr>
            <a:r>
              <a:rPr lang="en-US" altLang="zh-TW" sz="2000" b="1" dirty="0">
                <a:solidFill>
                  <a:srgbClr val="FF33CC"/>
                </a:solidFill>
                <a:latin typeface="+mn-lt"/>
                <a:ea typeface="標楷體" charset="0"/>
                <a:cs typeface="標楷體" charset="0"/>
              </a:rPr>
              <a:t>(e.g., P1.1)</a:t>
            </a:r>
          </a:p>
        </p:txBody>
      </p:sp>
      <p:sp>
        <p:nvSpPr>
          <p:cNvPr id="1032201" name="Line 9"/>
          <p:cNvSpPr>
            <a:spLocks noChangeShapeType="1"/>
          </p:cNvSpPr>
          <p:nvPr/>
        </p:nvSpPr>
        <p:spPr bwMode="auto">
          <a:xfrm flipV="1">
            <a:off x="7596188" y="5237113"/>
            <a:ext cx="288925" cy="2159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5274000" y="5229199"/>
            <a:ext cx="360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863FB85-547E-43FB-93FB-6F48CCD19DB1}"/>
              </a:ext>
            </a:extLst>
          </p:cNvPr>
          <p:cNvCxnSpPr/>
          <p:nvPr/>
        </p:nvCxnSpPr>
        <p:spPr bwMode="auto">
          <a:xfrm>
            <a:off x="1763688" y="3068960"/>
            <a:ext cx="3510312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45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 Connections</a:t>
            </a:r>
            <a:endParaRPr lang="zh-TW" altLang="en-US" dirty="0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0C060B-690C-4345-A723-6A432857FFF1}" type="slidenum">
              <a:rPr lang="zh-TW" altLang="en-US"/>
              <a:pPr/>
              <a:t>17</a:t>
            </a:fld>
            <a:endParaRPr lang="zh-TW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1774"/>
          <a:stretch/>
        </p:blipFill>
        <p:spPr>
          <a:xfrm>
            <a:off x="165252" y="1052736"/>
            <a:ext cx="9015260" cy="3240360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 bwMode="auto">
          <a:xfrm>
            <a:off x="2555776" y="1772816"/>
            <a:ext cx="720080" cy="6480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j-ea"/>
            </a:endParaRP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1161660"/>
            <a:ext cx="3791525" cy="494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6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 Connections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18</a:t>
            </a:fld>
            <a:endParaRPr lang="zh-TW" altLang="zh-TW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100" y="1052736"/>
            <a:ext cx="8559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230838" y="3260948"/>
            <a:ext cx="700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FF0000"/>
                </a:solidFill>
                <a:latin typeface="+mn-lt"/>
                <a:sym typeface="Wingdings"/>
              </a:rPr>
              <a:t>TXD</a:t>
            </a:r>
            <a:endParaRPr lang="en-US" altLang="zh-TW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230838" y="3980878"/>
            <a:ext cx="720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FF0000"/>
                </a:solidFill>
                <a:latin typeface="+mn-lt"/>
                <a:sym typeface="Wingdings"/>
              </a:rPr>
              <a:t>RXD</a:t>
            </a:r>
            <a:endParaRPr lang="en-US" altLang="zh-TW" sz="24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140200" y="4303751"/>
            <a:ext cx="25193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659563" y="3600000"/>
            <a:ext cx="1944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50825" y="3348261"/>
            <a:ext cx="865188" cy="287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50825" y="4067398"/>
            <a:ext cx="865188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/>
          </p:nvPr>
        </p:nvGraphicFramePr>
        <p:xfrm>
          <a:off x="468313" y="4653186"/>
          <a:ext cx="8352730" cy="1859280"/>
        </p:xfrm>
        <a:graphic>
          <a:graphicData uri="http://schemas.openxmlformats.org/drawingml/2006/table">
            <a:tbl>
              <a:tblPr/>
              <a:tblGrid>
                <a:gridCol w="835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#define TXD 0x02 // TXD on P1.1 (Timer0_A.OUT0)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#define RXD 0x04 // RXD on P1.2 (Timer0_A.CCI1A)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P1SEL |= TXD + RXD;  // Enable TXD/RXD pins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P1DIR = 0xFF &amp; ~RXD; // Set pins to output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P1OUT = 0x00;        // Initialize all GPIO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6948488" y="3068861"/>
            <a:ext cx="1579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Use TA0CCR0</a:t>
            </a:r>
            <a:endParaRPr lang="zh-TW" alt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7100888" y="3749898"/>
            <a:ext cx="1579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Use TA0CCR1</a:t>
            </a:r>
            <a:endParaRPr lang="zh-TW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90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281" name="Picture 17" descr="http://www.lioncontainers.co.uk/uploads/1/0/9/3/10939787/3452023_ori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442340" y="1464479"/>
            <a:ext cx="2699491" cy="218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0878D-7000-4834-97E7-6B98652ACEE2}" type="slidenum">
              <a:rPr lang="zh-TW" altLang="en-US"/>
              <a:pPr/>
              <a:t>1</a:t>
            </a:fld>
            <a:endParaRPr lang="zh-TW" altLang="zh-TW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 the Container Thermometer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Container thermometer: monitor the temperature of the interior of a container</a:t>
            </a:r>
          </a:p>
          <a:p>
            <a:pPr lvl="1"/>
            <a:r>
              <a:rPr lang="en-US" altLang="zh-TW" dirty="0"/>
              <a:t>Monitor the temperature</a:t>
            </a:r>
            <a:br>
              <a:rPr lang="en-US" altLang="zh-TW" dirty="0"/>
            </a:br>
            <a:r>
              <a:rPr lang="en-US" altLang="zh-TW" dirty="0"/>
              <a:t>every minute</a:t>
            </a:r>
          </a:p>
          <a:p>
            <a:pPr lvl="1"/>
            <a:r>
              <a:rPr lang="en-US" altLang="zh-TW" dirty="0"/>
              <a:t>Flash LED alarm at 1 Hz</a:t>
            </a:r>
          </a:p>
          <a:p>
            <a:pPr lvl="1"/>
            <a:r>
              <a:rPr lang="en-US" altLang="zh-TW" dirty="0"/>
              <a:t>If the temperature rises above </a:t>
            </a:r>
            <a:br>
              <a:rPr lang="en-US" altLang="zh-TW" dirty="0"/>
            </a:br>
            <a:r>
              <a:rPr lang="en-US" altLang="zh-TW" dirty="0"/>
              <a:t>45</a:t>
            </a:r>
            <a:r>
              <a:rPr lang="en-US" altLang="zh-TW" dirty="0">
                <a:sym typeface="Symbol" panose="05050102010706020507" pitchFamily="18" charset="2"/>
              </a:rPr>
              <a:t>C</a:t>
            </a:r>
            <a:r>
              <a:rPr lang="en-US" altLang="zh-TW" dirty="0"/>
              <a:t>, flash the LED alarm at 3 Hz </a:t>
            </a:r>
            <a:br>
              <a:rPr lang="en-US" altLang="zh-TW" dirty="0"/>
            </a:br>
            <a:r>
              <a:rPr lang="en-US" altLang="zh-TW" dirty="0"/>
              <a:t>and send a message “Danger!” to the control server</a:t>
            </a:r>
          </a:p>
          <a:p>
            <a:pPr lvl="1"/>
            <a:r>
              <a:rPr lang="en-US" altLang="zh-TW" dirty="0"/>
              <a:t>If the temperature drops below 45</a:t>
            </a:r>
            <a:r>
              <a:rPr lang="en-US" altLang="zh-TW" dirty="0">
                <a:sym typeface="Symbol" panose="05050102010706020507" pitchFamily="18" charset="2"/>
              </a:rPr>
              <a:t>C</a:t>
            </a:r>
            <a:r>
              <a:rPr lang="en-US" altLang="zh-TW" dirty="0"/>
              <a:t>, return the LED alarm to normal and send a message “Safe!” to the control server</a:t>
            </a:r>
          </a:p>
          <a:p>
            <a:pPr lvl="1"/>
            <a:r>
              <a:rPr lang="en-US" altLang="zh-TW" dirty="0"/>
              <a:t>…</a:t>
            </a:r>
          </a:p>
        </p:txBody>
      </p:sp>
      <p:pic>
        <p:nvPicPr>
          <p:cNvPr id="907285" name="Picture 21" descr="https://encrypted-tbn0.gstatic.com/images?q=tbn:ANd9GcSs4Prat_KzTznVmaAEMtpsUjoO5dBwwQrpnLa2_zd4XZTYFar8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19462" y="2418762"/>
            <a:ext cx="851372" cy="14838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 1"/>
          <p:cNvSpPr/>
          <p:nvPr/>
        </p:nvSpPr>
        <p:spPr bwMode="auto">
          <a:xfrm>
            <a:off x="5313943" y="3893716"/>
            <a:ext cx="2583149" cy="46244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63688" y="5589240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Need to communicate with the server!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6259736" y="4653276"/>
            <a:ext cx="2376264" cy="5039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5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19</a:t>
            </a:fld>
            <a:endParaRPr lang="zh-TW" altLang="zh-TW"/>
          </a:p>
        </p:txBody>
      </p:sp>
      <p:pic>
        <p:nvPicPr>
          <p:cNvPr id="4" name="圖片 31" descr="1234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8538" y="-27384"/>
            <a:ext cx="43989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71550" y="4437063"/>
            <a:ext cx="119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33CC33"/>
                </a:solidFill>
                <a:latin typeface="+mn-lt"/>
              </a:rPr>
              <a:t>RXD pin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2771800" y="4653136"/>
            <a:ext cx="6477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22876" y="3141663"/>
            <a:ext cx="1175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n-lt"/>
              </a:rPr>
              <a:t>TXD pin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492000" y="3960000"/>
            <a:ext cx="360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2411413" y="5516563"/>
            <a:ext cx="431800" cy="358775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cxnSp>
        <p:nvCxnSpPr>
          <p:cNvPr id="10" name="肘形接點 9"/>
          <p:cNvCxnSpPr>
            <a:cxnSpLocks noChangeShapeType="1"/>
          </p:cNvCxnSpPr>
          <p:nvPr/>
        </p:nvCxnSpPr>
        <p:spPr bwMode="auto">
          <a:xfrm rot="5400000">
            <a:off x="2574131" y="5066507"/>
            <a:ext cx="898525" cy="3603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33CC33"/>
            </a:solidFill>
            <a:miter lim="800000"/>
            <a:headEnd/>
            <a:tailEnd type="arrow" w="med" len="med"/>
          </a:ln>
        </p:spPr>
      </p:cxnSp>
      <p:cxnSp>
        <p:nvCxnSpPr>
          <p:cNvPr id="11" name="Straight Arrow Connector 14"/>
          <p:cNvCxnSpPr>
            <a:cxnSpLocks noChangeShapeType="1"/>
          </p:cNvCxnSpPr>
          <p:nvPr/>
        </p:nvCxnSpPr>
        <p:spPr bwMode="auto">
          <a:xfrm>
            <a:off x="4427538" y="620713"/>
            <a:ext cx="863600" cy="4321175"/>
          </a:xfrm>
          <a:prstGeom prst="straightConnector1">
            <a:avLst/>
          </a:prstGeom>
          <a:noFill/>
          <a:ln w="76200" algn="ctr">
            <a:solidFill>
              <a:srgbClr val="33CC33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2" name="橢圓 11"/>
          <p:cNvSpPr/>
          <p:nvPr/>
        </p:nvSpPr>
        <p:spPr>
          <a:xfrm>
            <a:off x="2339975" y="4221163"/>
            <a:ext cx="865188" cy="10795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003800" y="4797425"/>
            <a:ext cx="1079500" cy="239613"/>
          </a:xfrm>
          <a:prstGeom prst="rect">
            <a:avLst/>
          </a:prstGeom>
          <a:noFill/>
          <a:ln w="25400" algn="ctr">
            <a:solidFill>
              <a:srgbClr val="33CC33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779838" y="2924175"/>
            <a:ext cx="504825" cy="3603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95288" y="3500438"/>
            <a:ext cx="1439862" cy="914400"/>
          </a:xfrm>
          <a:prstGeom prst="roundRect">
            <a:avLst/>
          </a:prstGeom>
          <a:solidFill>
            <a:srgbClr val="33CC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For</a:t>
            </a:r>
          </a:p>
          <a:p>
            <a:pPr algn="ctr">
              <a:defRPr/>
            </a:pPr>
            <a:r>
              <a:rPr lang="en-US" altLang="zh-TW" dirty="0"/>
              <a:t>Receive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877050" y="1628775"/>
            <a:ext cx="2122488" cy="936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For</a:t>
            </a:r>
          </a:p>
          <a:p>
            <a:pPr algn="ctr">
              <a:defRPr/>
            </a:pPr>
            <a:r>
              <a:rPr lang="en-US" altLang="zh-TW" sz="2400" dirty="0"/>
              <a:t>Transmission</a:t>
            </a:r>
            <a:endParaRPr lang="zh-TW" altLang="en-US" sz="2400" dirty="0"/>
          </a:p>
        </p:txBody>
      </p:sp>
      <p:cxnSp>
        <p:nvCxnSpPr>
          <p:cNvPr id="17" name="Straight Arrow Connector 14"/>
          <p:cNvCxnSpPr>
            <a:cxnSpLocks noChangeShapeType="1"/>
          </p:cNvCxnSpPr>
          <p:nvPr/>
        </p:nvCxnSpPr>
        <p:spPr bwMode="auto">
          <a:xfrm>
            <a:off x="4716463" y="692150"/>
            <a:ext cx="495300" cy="1071563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003800" y="1844676"/>
            <a:ext cx="1079500" cy="13652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795963" y="3420000"/>
            <a:ext cx="503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0" name="肘形接點 19"/>
          <p:cNvCxnSpPr>
            <a:cxnSpLocks noChangeShapeType="1"/>
          </p:cNvCxnSpPr>
          <p:nvPr/>
        </p:nvCxnSpPr>
        <p:spPr bwMode="auto">
          <a:xfrm>
            <a:off x="4284663" y="3141663"/>
            <a:ext cx="2231553" cy="21918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6836695" y="3850055"/>
            <a:ext cx="216284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itchFamily="34" charset="0"/>
              </a:rPr>
              <a:t>Latch allows sampling</a:t>
            </a:r>
            <a:br>
              <a:rPr lang="en-US" altLang="zh-TW" dirty="0">
                <a:latin typeface="Calibri" pitchFamily="34" charset="0"/>
              </a:rPr>
            </a:br>
            <a:r>
              <a:rPr lang="en-US" altLang="zh-TW" dirty="0">
                <a:latin typeface="Calibri" pitchFamily="34" charset="0"/>
              </a:rPr>
              <a:t>at precise time, </a:t>
            </a:r>
            <a:br>
              <a:rPr lang="en-US" altLang="zh-TW" dirty="0">
                <a:latin typeface="Calibri" pitchFamily="34" charset="0"/>
              </a:rPr>
            </a:br>
            <a:r>
              <a:rPr lang="en-US" altLang="zh-TW" dirty="0">
                <a:latin typeface="Calibri" pitchFamily="34" charset="0"/>
              </a:rPr>
              <a:t>regardless of ISR latency</a:t>
            </a:r>
          </a:p>
        </p:txBody>
      </p:sp>
      <p:cxnSp>
        <p:nvCxnSpPr>
          <p:cNvPr id="22" name="直線單箭頭接點 21"/>
          <p:cNvCxnSpPr>
            <a:stCxn id="21" idx="1"/>
          </p:cNvCxnSpPr>
          <p:nvPr/>
        </p:nvCxnSpPr>
        <p:spPr>
          <a:xfrm flipH="1">
            <a:off x="2986088" y="4819551"/>
            <a:ext cx="3850607" cy="914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7" grpId="0"/>
      <p:bldP spid="8" grpId="0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8" grpId="0" animBg="1"/>
      <p:bldP spid="19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err="1"/>
              <a:t>LaunchPad</a:t>
            </a:r>
            <a:endParaRPr lang="en-US" altLang="zh-TW" dirty="0"/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EBE4F-8ECF-4E37-9873-6E7772F56BC1}" type="slidenum">
              <a:rPr lang="zh-TW" altLang="en-US" smtClean="0"/>
              <a:pPr/>
              <a:t>20</a:t>
            </a:fld>
            <a:endParaRPr lang="zh-TW" altLang="zh-TW"/>
          </a:p>
        </p:txBody>
      </p:sp>
      <p:pic>
        <p:nvPicPr>
          <p:cNvPr id="962564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75" y="307975"/>
            <a:ext cx="5022850" cy="655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221" name="Oval 5"/>
          <p:cNvSpPr>
            <a:spLocks noChangeArrowheads="1"/>
          </p:cNvSpPr>
          <p:nvPr/>
        </p:nvSpPr>
        <p:spPr bwMode="auto">
          <a:xfrm>
            <a:off x="3348038" y="3716338"/>
            <a:ext cx="2232025" cy="287337"/>
          </a:xfrm>
          <a:prstGeom prst="ellips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33222" name="Oval 6"/>
          <p:cNvSpPr>
            <a:spLocks noChangeArrowheads="1"/>
          </p:cNvSpPr>
          <p:nvPr/>
        </p:nvSpPr>
        <p:spPr bwMode="auto">
          <a:xfrm>
            <a:off x="7164388" y="2420938"/>
            <a:ext cx="360362" cy="1008062"/>
          </a:xfrm>
          <a:prstGeom prst="ellips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033223" name="AutoShape 7"/>
          <p:cNvCxnSpPr>
            <a:cxnSpLocks noChangeShapeType="1"/>
            <a:stCxn id="1033221" idx="2"/>
            <a:endCxn id="1033222" idx="2"/>
          </p:cNvCxnSpPr>
          <p:nvPr/>
        </p:nvCxnSpPr>
        <p:spPr bwMode="auto">
          <a:xfrm rot="10800000" flipH="1">
            <a:off x="3319463" y="2925763"/>
            <a:ext cx="3816350" cy="935037"/>
          </a:xfrm>
          <a:prstGeom prst="curvedConnector3">
            <a:avLst>
              <a:gd name="adj1" fmla="val -13356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3224" name="Oval 8"/>
          <p:cNvSpPr>
            <a:spLocks noChangeArrowheads="1"/>
          </p:cNvSpPr>
          <p:nvPr/>
        </p:nvSpPr>
        <p:spPr bwMode="auto">
          <a:xfrm>
            <a:off x="3376613" y="4005263"/>
            <a:ext cx="2232025" cy="287337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33225" name="Oval 9"/>
          <p:cNvSpPr>
            <a:spLocks noChangeArrowheads="1"/>
          </p:cNvSpPr>
          <p:nvPr/>
        </p:nvSpPr>
        <p:spPr bwMode="auto">
          <a:xfrm>
            <a:off x="7451725" y="2420938"/>
            <a:ext cx="360363" cy="1008062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033226" name="AutoShape 10"/>
          <p:cNvCxnSpPr>
            <a:cxnSpLocks noChangeShapeType="1"/>
            <a:stCxn id="1033224" idx="2"/>
            <a:endCxn id="1033225" idx="2"/>
          </p:cNvCxnSpPr>
          <p:nvPr/>
        </p:nvCxnSpPr>
        <p:spPr bwMode="auto">
          <a:xfrm rot="10800000" flipH="1">
            <a:off x="3348038" y="2925763"/>
            <a:ext cx="4075112" cy="1223962"/>
          </a:xfrm>
          <a:prstGeom prst="curvedConnector3">
            <a:avLst>
              <a:gd name="adj1" fmla="val -4907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3227" name="Rectangle 11"/>
          <p:cNvSpPr>
            <a:spLocks noChangeArrowheads="1"/>
          </p:cNvSpPr>
          <p:nvPr/>
        </p:nvSpPr>
        <p:spPr bwMode="auto">
          <a:xfrm>
            <a:off x="3563938" y="260350"/>
            <a:ext cx="4968875" cy="2305050"/>
          </a:xfrm>
          <a:prstGeom prst="rect">
            <a:avLst/>
          </a:prstGeom>
          <a:noFill/>
          <a:ln w="57150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33228" name="Oval 12"/>
          <p:cNvSpPr>
            <a:spLocks noChangeArrowheads="1"/>
          </p:cNvSpPr>
          <p:nvPr/>
        </p:nvSpPr>
        <p:spPr bwMode="auto">
          <a:xfrm>
            <a:off x="5003800" y="2133600"/>
            <a:ext cx="1584325" cy="431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1033231" name="Picture 6" descr="j039850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11188" y="2133600"/>
            <a:ext cx="1655762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233" name="Freeform 17"/>
          <p:cNvSpPr>
            <a:spLocks/>
          </p:cNvSpPr>
          <p:nvPr/>
        </p:nvSpPr>
        <p:spPr bwMode="auto">
          <a:xfrm>
            <a:off x="658813" y="-26988"/>
            <a:ext cx="3697287" cy="2951163"/>
          </a:xfrm>
          <a:custGeom>
            <a:avLst/>
            <a:gdLst>
              <a:gd name="T0" fmla="*/ 3697287 w 2329"/>
              <a:gd name="T1" fmla="*/ 360363 h 1859"/>
              <a:gd name="T2" fmla="*/ 3336925 w 2329"/>
              <a:gd name="T3" fmla="*/ 142875 h 1859"/>
              <a:gd name="T4" fmla="*/ 2257425 w 2329"/>
              <a:gd name="T5" fmla="*/ 360363 h 1859"/>
              <a:gd name="T6" fmla="*/ 312737 w 2329"/>
              <a:gd name="T7" fmla="*/ 2303463 h 1859"/>
              <a:gd name="T8" fmla="*/ 384175 w 2329"/>
              <a:gd name="T9" fmla="*/ 2951163 h 1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9" h="1859">
                <a:moveTo>
                  <a:pt x="2329" y="227"/>
                </a:moveTo>
                <a:cubicBezTo>
                  <a:pt x="2291" y="158"/>
                  <a:pt x="2253" y="90"/>
                  <a:pt x="2102" y="90"/>
                </a:cubicBezTo>
                <a:cubicBezTo>
                  <a:pt x="1951" y="90"/>
                  <a:pt x="1739" y="0"/>
                  <a:pt x="1422" y="227"/>
                </a:cubicBezTo>
                <a:cubicBezTo>
                  <a:pt x="1105" y="454"/>
                  <a:pt x="394" y="1179"/>
                  <a:pt x="197" y="1451"/>
                </a:cubicBezTo>
                <a:cubicBezTo>
                  <a:pt x="0" y="1723"/>
                  <a:pt x="121" y="1791"/>
                  <a:pt x="242" y="1859"/>
                </a:cubicBezTo>
              </a:path>
            </a:pathLst>
          </a:custGeom>
          <a:noFill/>
          <a:ln w="57150" cmpd="sng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3234" name="Text Box 18"/>
          <p:cNvSpPr txBox="1">
            <a:spLocks noChangeArrowheads="1"/>
          </p:cNvSpPr>
          <p:nvPr/>
        </p:nvSpPr>
        <p:spPr bwMode="auto">
          <a:xfrm>
            <a:off x="231775" y="3778250"/>
            <a:ext cx="30137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 err="1">
                <a:latin typeface="+mn-lt"/>
                <a:ea typeface="標楷體" charset="0"/>
                <a:cs typeface="標楷體" charset="0"/>
              </a:rPr>
              <a:t>LaunchPad</a:t>
            </a:r>
            <a:r>
              <a:rPr lang="en-US" altLang="zh-TW" dirty="0">
                <a:latin typeface="+mn-lt"/>
                <a:ea typeface="標楷體" charset="0"/>
                <a:cs typeface="標楷體" charset="0"/>
              </a:rPr>
              <a:t> thinks that</a:t>
            </a:r>
            <a:br>
              <a:rPr lang="en-US" altLang="zh-TW" dirty="0">
                <a:latin typeface="+mn-lt"/>
                <a:ea typeface="標楷體" charset="0"/>
                <a:cs typeface="標楷體" charset="0"/>
              </a:rPr>
            </a:br>
            <a:r>
              <a:rPr lang="en-US" altLang="zh-TW" dirty="0">
                <a:latin typeface="+mn-lt"/>
                <a:ea typeface="標楷體" charset="0"/>
                <a:cs typeface="標楷體" charset="0"/>
              </a:rPr>
              <a:t>it has physical RS232</a:t>
            </a:r>
            <a:br>
              <a:rPr lang="en-US" altLang="zh-TW" dirty="0">
                <a:latin typeface="+mn-lt"/>
                <a:ea typeface="標楷體" charset="0"/>
                <a:cs typeface="標楷體" charset="0"/>
              </a:rPr>
            </a:br>
            <a:r>
              <a:rPr lang="en-US" altLang="zh-TW" dirty="0">
                <a:latin typeface="+mn-lt"/>
                <a:ea typeface="標楷體" charset="0"/>
                <a:cs typeface="標楷體" charset="0"/>
              </a:rPr>
              <a:t>links with PC, while</a:t>
            </a:r>
            <a:br>
              <a:rPr lang="en-US" altLang="zh-TW" dirty="0">
                <a:latin typeface="+mn-lt"/>
                <a:ea typeface="標楷體" charset="0"/>
                <a:cs typeface="標楷體" charset="0"/>
              </a:rPr>
            </a:br>
            <a:r>
              <a:rPr lang="en-US" altLang="zh-TW" dirty="0">
                <a:latin typeface="+mn-lt"/>
                <a:ea typeface="標楷體" charset="0"/>
                <a:cs typeface="標楷體" charset="0"/>
              </a:rPr>
              <a:t>PC also thinks it has</a:t>
            </a:r>
            <a:br>
              <a:rPr lang="en-US" altLang="zh-TW" dirty="0">
                <a:latin typeface="+mn-lt"/>
                <a:ea typeface="標楷體" charset="0"/>
                <a:cs typeface="標楷體" charset="0"/>
              </a:rPr>
            </a:br>
            <a:r>
              <a:rPr lang="en-US" altLang="zh-TW" dirty="0">
                <a:latin typeface="+mn-lt"/>
                <a:ea typeface="標楷體" charset="0"/>
                <a:cs typeface="標楷體" charset="0"/>
              </a:rPr>
              <a:t>physical COM port</a:t>
            </a:r>
            <a:br>
              <a:rPr lang="en-US" altLang="zh-TW" dirty="0">
                <a:latin typeface="+mn-lt"/>
                <a:ea typeface="標楷體" charset="0"/>
                <a:cs typeface="標楷體" charset="0"/>
              </a:rPr>
            </a:br>
            <a:r>
              <a:rPr lang="en-US" altLang="zh-TW" dirty="0">
                <a:latin typeface="+mn-lt"/>
                <a:ea typeface="標楷體" charset="0"/>
                <a:cs typeface="標楷體" charset="0"/>
              </a:rPr>
              <a:t>(RS232) to </a:t>
            </a:r>
            <a:r>
              <a:rPr lang="en-US" altLang="zh-TW" dirty="0" err="1">
                <a:latin typeface="+mn-lt"/>
                <a:ea typeface="標楷體" charset="0"/>
                <a:cs typeface="標楷體" charset="0"/>
              </a:rPr>
              <a:t>LaunchPad</a:t>
            </a:r>
            <a:endParaRPr lang="en-US" altLang="zh-TW" dirty="0">
              <a:latin typeface="+mn-lt"/>
              <a:ea typeface="標楷體" charset="0"/>
              <a:cs typeface="標楷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3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033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033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3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21" grpId="0" animBg="1"/>
      <p:bldP spid="1033222" grpId="0" animBg="1"/>
      <p:bldP spid="1033224" grpId="0" animBg="1"/>
      <p:bldP spid="1033225" grpId="0" animBg="1"/>
      <p:bldP spid="1033227" grpId="0" animBg="1"/>
      <p:bldP spid="1033228" grpId="0" animBg="1"/>
      <p:bldP spid="1033233" grpId="0" animBg="1"/>
      <p:bldP spid="10332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Receive Procedure by Timer0_A3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Between transmissions, CCR1 waits in </a:t>
            </a:r>
            <a:r>
              <a:rPr lang="en-US" altLang="zh-TW" u="sng" dirty="0"/>
              <a:t>Capture mode </a:t>
            </a:r>
            <a:r>
              <a:rPr lang="en-US" altLang="zh-TW" dirty="0"/>
              <a:t>for a falling edge on its input. </a:t>
            </a:r>
          </a:p>
          <a:p>
            <a:r>
              <a:rPr lang="en-US" altLang="zh-TW" dirty="0"/>
              <a:t>When a falling edge is detected, TA0CCR1 </a:t>
            </a:r>
            <a:r>
              <a:rPr lang="en-US" altLang="zh-TW" dirty="0">
                <a:solidFill>
                  <a:srgbClr val="FF0000"/>
                </a:solidFill>
              </a:rPr>
              <a:t>captures</a:t>
            </a:r>
            <a:r>
              <a:rPr lang="en-US" altLang="zh-TW" dirty="0"/>
              <a:t> the count in TA0R and raises an interrupt. CCR1 is switched to </a:t>
            </a:r>
            <a:r>
              <a:rPr lang="en-US" altLang="zh-TW" u="sng" dirty="0"/>
              <a:t>Compare mode </a:t>
            </a:r>
            <a:r>
              <a:rPr lang="en-US" altLang="zh-TW" dirty="0"/>
              <a:t>and TA0CCR1 is set to fire an interrupt after 1.5 of the bit period from now.</a:t>
            </a:r>
          </a:p>
          <a:p>
            <a:r>
              <a:rPr lang="en-US" altLang="zh-TW" dirty="0"/>
              <a:t>At next interrupt, ISR saves the value of LSB latched in SCCI. Set for next compare event after one bit period.</a:t>
            </a:r>
          </a:p>
          <a:p>
            <a:r>
              <a:rPr lang="en-US" altLang="zh-TW" dirty="0"/>
              <a:t>The above procedure is repeated until all 8 bits of data have been received.</a:t>
            </a:r>
          </a:p>
        </p:txBody>
      </p:sp>
      <p:sp>
        <p:nvSpPr>
          <p:cNvPr id="2150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8506AE61-16EF-4EEF-9C49-ED8FC286F735}" type="slidenum">
              <a:rPr lang="zh-TW" altLang="en-US" smtClean="0"/>
              <a:pPr/>
              <a:t>21</a:t>
            </a:fld>
            <a:endParaRPr lang="zh-TW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387" b="22085"/>
          <a:stretch/>
        </p:blipFill>
        <p:spPr bwMode="auto">
          <a:xfrm>
            <a:off x="4571999" y="5069279"/>
            <a:ext cx="4176463" cy="102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直線單箭頭接點 2"/>
          <p:cNvCxnSpPr/>
          <p:nvPr/>
        </p:nvCxnSpPr>
        <p:spPr bwMode="auto">
          <a:xfrm>
            <a:off x="3059832" y="2348880"/>
            <a:ext cx="2160240" cy="3168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011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042988" y="3573016"/>
            <a:ext cx="7345362" cy="2376264"/>
            <a:chOff x="1042988" y="3573016"/>
            <a:chExt cx="7345362" cy="2376264"/>
          </a:xfrm>
        </p:grpSpPr>
        <p:pic>
          <p:nvPicPr>
            <p:cNvPr id="8" name="Picture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3726780"/>
              <a:ext cx="7345362" cy="222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 bwMode="auto">
            <a:xfrm>
              <a:off x="6731000" y="3573016"/>
              <a:ext cx="1081360" cy="422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Transmission of Software UART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Capture/Compare Block 0 (TA0CCR0)</a:t>
            </a:r>
          </a:p>
          <a:p>
            <a:r>
              <a:rPr lang="en-US" altLang="zh-TW" dirty="0"/>
              <a:t>OUTMOD_0: OUT0 signal is defined by OUT bit</a:t>
            </a:r>
          </a:p>
          <a:p>
            <a:r>
              <a:rPr lang="en-US" altLang="zh-TW" dirty="0"/>
              <a:t>OUTMOD_2: OUT0 signal is reset when the timer counts to TA0CCR0</a:t>
            </a:r>
          </a:p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 Use OUTMOD_0 to send a 1, OUTMOD_2 for 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22</a:t>
            </a:fld>
            <a:endParaRPr lang="zh-TW" altLang="zh-TW"/>
          </a:p>
        </p:txBody>
      </p:sp>
      <p:cxnSp>
        <p:nvCxnSpPr>
          <p:cNvPr id="9" name="直線接點 8"/>
          <p:cNvCxnSpPr/>
          <p:nvPr/>
        </p:nvCxnSpPr>
        <p:spPr>
          <a:xfrm>
            <a:off x="6444704" y="1988840"/>
            <a:ext cx="72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11" idx="7"/>
          </p:cNvCxnSpPr>
          <p:nvPr/>
        </p:nvCxnSpPr>
        <p:spPr>
          <a:xfrm flipH="1">
            <a:off x="3613314" y="2060848"/>
            <a:ext cx="3262942" cy="19346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059113" y="3942680"/>
            <a:ext cx="649287" cy="360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092950" y="4303042"/>
            <a:ext cx="1150938" cy="5762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OUT0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11" idx="6"/>
            <a:endCxn id="12" idx="1"/>
          </p:cNvCxnSpPr>
          <p:nvPr/>
        </p:nvCxnSpPr>
        <p:spPr>
          <a:xfrm>
            <a:off x="3708400" y="4122067"/>
            <a:ext cx="3384550" cy="46831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2051050" y="5446042"/>
            <a:ext cx="1225550" cy="431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9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23</a:t>
            </a:fld>
            <a:endParaRPr lang="zh-TW" altLang="zh-TW"/>
          </a:p>
        </p:txBody>
      </p:sp>
      <p:pic>
        <p:nvPicPr>
          <p:cNvPr id="3074" name="Picture 2" descr="https://hackpad-attachments.s3.amazonaws.com/terry-alu.hackpad.com_4i6mf7iCJ9o_p.286945_1449943145558_hackpad.com_6hyNjHPOaw5_p.161196_1438495738420_TimerContinuousOutp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4"/>
          <a:stretch/>
        </p:blipFill>
        <p:spPr bwMode="auto">
          <a:xfrm>
            <a:off x="1907704" y="137770"/>
            <a:ext cx="7085289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07504" y="2060848"/>
            <a:ext cx="2592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</a:rPr>
              <a:t>Example of OUT1 signal when the timer (TA0R) reaches TA0CCR1 and TA0CCR0 values, depending on the output mode, where the timer is in the continuous mode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9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TA0CCTLx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24</a:t>
            </a:fld>
            <a:endParaRPr lang="zh-TW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288" y="1124744"/>
            <a:ext cx="8455025" cy="43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>
          <a:xfrm>
            <a:off x="5724525" y="1773783"/>
            <a:ext cx="1008063" cy="792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5517108"/>
            <a:ext cx="842486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橢圓 8"/>
          <p:cNvSpPr/>
          <p:nvPr/>
        </p:nvSpPr>
        <p:spPr>
          <a:xfrm>
            <a:off x="352427" y="5409182"/>
            <a:ext cx="691182" cy="3960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 bwMode="auto">
          <a:xfrm>
            <a:off x="468313" y="3645024"/>
            <a:ext cx="5752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358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TA0CCTLx (cont’d)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25</a:t>
            </a:fld>
            <a:endParaRPr lang="zh-TW" altLang="zh-TW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1052736"/>
            <a:ext cx="91249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2051050" y="3932461"/>
            <a:ext cx="2305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051050" y="1268636"/>
            <a:ext cx="10080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051050" y="1916832"/>
            <a:ext cx="2305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23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Software UART</a:t>
            </a:r>
            <a:r>
              <a:rPr lang="en-US" altLang="zh-TW" sz="2400" dirty="0"/>
              <a:t> </a:t>
            </a:r>
            <a:endParaRPr lang="zh-TW" altLang="en-US" sz="4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echo</a:t>
            </a:r>
            <a:r>
              <a:rPr lang="en-US" altLang="zh-TW" dirty="0"/>
              <a:t>: send back the characters received</a:t>
            </a:r>
          </a:p>
          <a:p>
            <a:pPr lvl="1"/>
            <a:r>
              <a:rPr lang="en-US" altLang="zh-TW" dirty="0"/>
              <a:t>Use Timer0_A3, 9600 baud, full duplex, SMCLK at 1MHz</a:t>
            </a:r>
          </a:p>
          <a:p>
            <a:pPr lvl="1"/>
            <a:r>
              <a:rPr lang="en-US" altLang="zh-TW" dirty="0"/>
              <a:t>TA0CCR0 (TXD) and TA0CCR1 (RXD) may interrupt at any time and in an interleaved way</a:t>
            </a:r>
          </a:p>
          <a:p>
            <a:pPr lvl="1"/>
            <a:r>
              <a:rPr lang="en-US" altLang="zh-TW" dirty="0"/>
              <a:t>TA0R keeps an independent time reference, while CCR0 and CCR1 handle time intervals in TXD and RXD</a:t>
            </a:r>
            <a:endParaRPr lang="zh-TW" altLang="en-US" dirty="0"/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26</a:t>
            </a:fld>
            <a:endParaRPr lang="zh-TW" altLang="zh-TW"/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4644008" y="1916832"/>
            <a:ext cx="15121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單箭頭接點 6"/>
          <p:cNvCxnSpPr/>
          <p:nvPr/>
        </p:nvCxnSpPr>
        <p:spPr bwMode="auto">
          <a:xfrm flipH="1">
            <a:off x="3923928" y="1916832"/>
            <a:ext cx="1224136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5292080" y="350100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83768" y="412071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TimerA_UART_print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47664" y="4740416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TimerA_UART_tx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7584" y="5360121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Timer_A0_ISR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直線單箭頭接點 14"/>
          <p:cNvCxnSpPr>
            <a:endCxn id="10" idx="0"/>
          </p:cNvCxnSpPr>
          <p:nvPr/>
        </p:nvCxnSpPr>
        <p:spPr bwMode="auto">
          <a:xfrm flipH="1">
            <a:off x="4038040" y="3859583"/>
            <a:ext cx="1254040" cy="2611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>
            <a:endCxn id="12" idx="0"/>
          </p:cNvCxnSpPr>
          <p:nvPr/>
        </p:nvCxnSpPr>
        <p:spPr bwMode="auto">
          <a:xfrm flipH="1">
            <a:off x="2871103" y="4520822"/>
            <a:ext cx="620777" cy="219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 flipH="1">
            <a:off x="2015291" y="5139936"/>
            <a:ext cx="436983" cy="220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4087191" y="357301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hello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39752" y="44690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h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713848" y="56824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0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541920" y="43768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e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950725" y="56824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1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弧形 30"/>
          <p:cNvSpPr/>
          <p:nvPr/>
        </p:nvSpPr>
        <p:spPr bwMode="auto">
          <a:xfrm rot="16200000">
            <a:off x="3012158" y="5420121"/>
            <a:ext cx="504058" cy="340451"/>
          </a:xfrm>
          <a:prstGeom prst="arc">
            <a:avLst>
              <a:gd name="adj1" fmla="val 16200000"/>
              <a:gd name="adj2" fmla="val 15261970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429769" y="537321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CCIE</a:t>
            </a:r>
            <a:endParaRPr lang="zh-TW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909669" y="4120712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Timer_A1_ISR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5962218" y="3874096"/>
            <a:ext cx="626006" cy="346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/>
          <p:nvPr/>
        </p:nvCxnSpPr>
        <p:spPr bwMode="auto">
          <a:xfrm flipH="1">
            <a:off x="8061634" y="3928863"/>
            <a:ext cx="436983" cy="220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弧形 36"/>
          <p:cNvSpPr/>
          <p:nvPr/>
        </p:nvSpPr>
        <p:spPr bwMode="auto">
          <a:xfrm rot="16200000">
            <a:off x="8076363" y="4314486"/>
            <a:ext cx="504058" cy="340451"/>
          </a:xfrm>
          <a:prstGeom prst="arc">
            <a:avLst>
              <a:gd name="adj1" fmla="val 16200000"/>
              <a:gd name="adj2" fmla="val 15261970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071498" y="3968531"/>
            <a:ext cx="110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compare</a:t>
            </a:r>
            <a:endParaRPr lang="zh-TW" alt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0" name="直線單箭頭接點 39"/>
          <p:cNvCxnSpPr/>
          <p:nvPr/>
        </p:nvCxnSpPr>
        <p:spPr bwMode="auto">
          <a:xfrm flipH="1" flipV="1">
            <a:off x="6275221" y="3819792"/>
            <a:ext cx="2053171" cy="947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683568" y="4973106"/>
            <a:ext cx="146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start Timer0</a:t>
            </a:r>
            <a:endParaRPr lang="zh-TW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436096" y="3861048"/>
            <a:ext cx="984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capture</a:t>
            </a:r>
            <a:endParaRPr lang="zh-TW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512892" y="3605779"/>
            <a:ext cx="1051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wake up</a:t>
            </a:r>
            <a:endParaRPr lang="zh-TW" alt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4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23" grpId="0"/>
      <p:bldP spid="24" grpId="0"/>
      <p:bldP spid="28" grpId="0"/>
      <p:bldP spid="29" grpId="0"/>
      <p:bldP spid="30" grpId="0"/>
      <p:bldP spid="31" grpId="0" animBg="1"/>
      <p:bldP spid="32" grpId="0"/>
      <p:bldP spid="33" grpId="0"/>
      <p:bldP spid="37" grpId="0" animBg="1"/>
      <p:bldP spid="38" grpId="0"/>
      <p:bldP spid="43" grpId="0"/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27</a:t>
            </a:fld>
            <a:endParaRPr lang="zh-TW" altLang="zh-TW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/>
          </p:nvPr>
        </p:nvGraphicFramePr>
        <p:xfrm>
          <a:off x="468313" y="1484784"/>
          <a:ext cx="8352730" cy="4176713"/>
        </p:xfrm>
        <a:graphic>
          <a:graphicData uri="http://schemas.openxmlformats.org/drawingml/2006/table">
            <a:tbl>
              <a:tblPr/>
              <a:tblGrid>
                <a:gridCol w="835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#include “msp430.h”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#define UART_TXD 0x02 // TXD on P1.1 (Timer0_A.OUT0)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#define UART_RXD 0x04 // RXD on P1.2 (Timer0_A.CCI1A)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#define UART_TBIT_DIV_2     (1000000 / (9600 * 2))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#define UART_TBIT           (1000000 / 9600)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unsigned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  // UART internal TX variable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unsigned char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rxBuffer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 // Received UART character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TimerA_UART_init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(void);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TimerA_UART_tx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(unsigned char byte);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TimerA_UART_print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(char *string);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98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en-US" altLang="zh-TW" sz="2400" dirty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28</a:t>
            </a:fld>
            <a:endParaRPr lang="zh-TW" altLang="zh-TW"/>
          </a:p>
        </p:txBody>
      </p:sp>
      <p:graphicFrame>
        <p:nvGraphicFramePr>
          <p:cNvPr id="4" name="Group 10"/>
          <p:cNvGraphicFramePr>
            <a:graphicFrameLocks noGrp="1"/>
          </p:cNvGraphicFramePr>
          <p:nvPr>
            <p:extLst/>
          </p:nvPr>
        </p:nvGraphicFramePr>
        <p:xfrm>
          <a:off x="468313" y="1556792"/>
          <a:ext cx="8351837" cy="4176713"/>
        </p:xfrm>
        <a:graphic>
          <a:graphicData uri="http://schemas.openxmlformats.org/drawingml/2006/table">
            <a:tbl>
              <a:tblPr/>
              <a:tblGrid>
                <a:gridCol w="835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main(void)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WDTCTL = WDTPW + WDTHOLD;  // Stop watchdog timer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DCOCTL = 0x00;             // Set DCOCLK to 1MHz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BCSCTL1 = CALBC1_1MHZ;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DCOCTL = CALDCO_1MHZ;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P1OUT = 0x00;       // Initialize all GPIO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P1SEL = UART_TXD + UART_RXD; // Use TXD/RXD pins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P1DIR = 0xFF &amp; ~UART_RXD; // Set pins to output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__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enable_interrupt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0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http://www.ti.com/ds_dgm/images/fbd_slas735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840760" cy="4922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 Have Learned …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2</a:t>
            </a:fld>
            <a:endParaRPr lang="zh-TW" altLang="zh-TW"/>
          </a:p>
        </p:txBody>
      </p:sp>
      <p:sp>
        <p:nvSpPr>
          <p:cNvPr id="23" name="框架 15"/>
          <p:cNvSpPr>
            <a:spLocks/>
          </p:cNvSpPr>
          <p:nvPr/>
        </p:nvSpPr>
        <p:spPr bwMode="auto">
          <a:xfrm>
            <a:off x="5161783" y="1916832"/>
            <a:ext cx="2578570" cy="1258888"/>
          </a:xfrm>
          <a:custGeom>
            <a:avLst/>
            <a:gdLst>
              <a:gd name="T0" fmla="*/ 975345 w 1950690"/>
              <a:gd name="T1" fmla="*/ 0 h 1488715"/>
              <a:gd name="T2" fmla="*/ 0 w 1950690"/>
              <a:gd name="T3" fmla="*/ 744358 h 1488715"/>
              <a:gd name="T4" fmla="*/ 975345 w 1950690"/>
              <a:gd name="T5" fmla="*/ 1488715 h 1488715"/>
              <a:gd name="T6" fmla="*/ 1950690 w 1950690"/>
              <a:gd name="T7" fmla="*/ 744358 h 1488715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62020 w 1950690"/>
              <a:gd name="T13" fmla="*/ 62020 h 1488715"/>
              <a:gd name="T14" fmla="*/ 1888670 w 1950690"/>
              <a:gd name="T15" fmla="*/ 1426695 h 14887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0690" h="1488715">
                <a:moveTo>
                  <a:pt x="0" y="0"/>
                </a:moveTo>
                <a:lnTo>
                  <a:pt x="1950690" y="0"/>
                </a:lnTo>
                <a:lnTo>
                  <a:pt x="1950690" y="1488715"/>
                </a:lnTo>
                <a:lnTo>
                  <a:pt x="0" y="1488715"/>
                </a:lnTo>
                <a:close/>
                <a:moveTo>
                  <a:pt x="62020" y="62020"/>
                </a:moveTo>
                <a:lnTo>
                  <a:pt x="62020" y="1426695"/>
                </a:lnTo>
                <a:lnTo>
                  <a:pt x="1888670" y="1426695"/>
                </a:lnTo>
                <a:lnTo>
                  <a:pt x="1888670" y="62020"/>
                </a:lnTo>
                <a:close/>
              </a:path>
            </a:pathLst>
          </a:custGeom>
          <a:solidFill>
            <a:srgbClr val="333399"/>
          </a:solidFill>
          <a:ln w="25400" cap="flat" cmpd="sng" algn="ctr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24" name="文字方塊 5"/>
          <p:cNvSpPr txBox="1">
            <a:spLocks noChangeArrowheads="1"/>
          </p:cNvSpPr>
          <p:nvPr/>
        </p:nvSpPr>
        <p:spPr bwMode="auto">
          <a:xfrm>
            <a:off x="7915027" y="228094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</a:rPr>
              <a:t>IO</a:t>
            </a:r>
            <a:endParaRPr lang="zh-TW" altLang="en-US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框架 18"/>
          <p:cNvSpPr>
            <a:spLocks/>
          </p:cNvSpPr>
          <p:nvPr/>
        </p:nvSpPr>
        <p:spPr bwMode="auto">
          <a:xfrm>
            <a:off x="1187624" y="1772816"/>
            <a:ext cx="1333500" cy="1308100"/>
          </a:xfrm>
          <a:custGeom>
            <a:avLst/>
            <a:gdLst>
              <a:gd name="T0" fmla="*/ 699879 w 1399758"/>
              <a:gd name="T1" fmla="*/ 0 h 1152128"/>
              <a:gd name="T2" fmla="*/ 0 w 1399758"/>
              <a:gd name="T3" fmla="*/ 576064 h 1152128"/>
              <a:gd name="T4" fmla="*/ 699879 w 1399758"/>
              <a:gd name="T5" fmla="*/ 1152128 h 1152128"/>
              <a:gd name="T6" fmla="*/ 1399758 w 1399758"/>
              <a:gd name="T7" fmla="*/ 576064 h 1152128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47998 w 1399758"/>
              <a:gd name="T13" fmla="*/ 47998 h 1152128"/>
              <a:gd name="T14" fmla="*/ 1351760 w 1399758"/>
              <a:gd name="T15" fmla="*/ 1104130 h 11521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9758" h="1152128">
                <a:moveTo>
                  <a:pt x="0" y="0"/>
                </a:moveTo>
                <a:lnTo>
                  <a:pt x="1399758" y="0"/>
                </a:lnTo>
                <a:lnTo>
                  <a:pt x="1399758" y="1152128"/>
                </a:lnTo>
                <a:lnTo>
                  <a:pt x="0" y="1152128"/>
                </a:lnTo>
                <a:close/>
                <a:moveTo>
                  <a:pt x="47998" y="47998"/>
                </a:moveTo>
                <a:lnTo>
                  <a:pt x="47998" y="1104130"/>
                </a:lnTo>
                <a:lnTo>
                  <a:pt x="1351760" y="1104130"/>
                </a:lnTo>
                <a:lnTo>
                  <a:pt x="1351760" y="47998"/>
                </a:lnTo>
                <a:close/>
              </a:path>
            </a:pathLst>
          </a:custGeom>
          <a:solidFill>
            <a:srgbClr val="333399"/>
          </a:solidFill>
          <a:ln w="25400" cap="flat" cmpd="sng" algn="ctr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26" name="框架 21"/>
          <p:cNvSpPr>
            <a:spLocks/>
          </p:cNvSpPr>
          <p:nvPr/>
        </p:nvSpPr>
        <p:spPr bwMode="auto">
          <a:xfrm>
            <a:off x="4219898" y="4293096"/>
            <a:ext cx="2497187" cy="1341438"/>
          </a:xfrm>
          <a:custGeom>
            <a:avLst/>
            <a:gdLst>
              <a:gd name="T0" fmla="*/ 764439 w 1528878"/>
              <a:gd name="T1" fmla="*/ 0 h 1181427"/>
              <a:gd name="T2" fmla="*/ 0 w 1528878"/>
              <a:gd name="T3" fmla="*/ 590714 h 1181427"/>
              <a:gd name="T4" fmla="*/ 764439 w 1528878"/>
              <a:gd name="T5" fmla="*/ 1181427 h 1181427"/>
              <a:gd name="T6" fmla="*/ 1528878 w 1528878"/>
              <a:gd name="T7" fmla="*/ 590714 h 1181427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49218 w 1528878"/>
              <a:gd name="T13" fmla="*/ 49218 h 1181427"/>
              <a:gd name="T14" fmla="*/ 1479660 w 1528878"/>
              <a:gd name="T15" fmla="*/ 1132209 h 11814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8878" h="1181427">
                <a:moveTo>
                  <a:pt x="0" y="0"/>
                </a:moveTo>
                <a:lnTo>
                  <a:pt x="1528878" y="0"/>
                </a:lnTo>
                <a:lnTo>
                  <a:pt x="1528878" y="1181427"/>
                </a:lnTo>
                <a:lnTo>
                  <a:pt x="0" y="1181427"/>
                </a:lnTo>
                <a:close/>
                <a:moveTo>
                  <a:pt x="49218" y="49218"/>
                </a:moveTo>
                <a:lnTo>
                  <a:pt x="49218" y="1132209"/>
                </a:lnTo>
                <a:lnTo>
                  <a:pt x="1479660" y="1132209"/>
                </a:lnTo>
                <a:lnTo>
                  <a:pt x="1479660" y="49218"/>
                </a:lnTo>
                <a:close/>
              </a:path>
            </a:pathLst>
          </a:custGeom>
          <a:solidFill>
            <a:srgbClr val="333399"/>
          </a:solidFill>
          <a:ln w="25400" cap="flat" cmpd="sng" algn="ctr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27" name="矩形 8"/>
          <p:cNvSpPr>
            <a:spLocks noChangeArrowheads="1"/>
          </p:cNvSpPr>
          <p:nvPr/>
        </p:nvSpPr>
        <p:spPr bwMode="auto">
          <a:xfrm>
            <a:off x="35496" y="2169244"/>
            <a:ext cx="97244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lang="en-US" altLang="zh-TW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Clock System</a:t>
            </a:r>
            <a:endParaRPr lang="zh-TW" alt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4572000" y="5621178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Timer System</a:t>
            </a:r>
            <a:endParaRPr lang="zh-TW" alt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框架 19"/>
          <p:cNvSpPr>
            <a:spLocks/>
          </p:cNvSpPr>
          <p:nvPr/>
        </p:nvSpPr>
        <p:spPr bwMode="auto">
          <a:xfrm>
            <a:off x="4241031" y="1865784"/>
            <a:ext cx="835025" cy="1339850"/>
          </a:xfrm>
          <a:custGeom>
            <a:avLst/>
            <a:gdLst>
              <a:gd name="T0" fmla="*/ 382220 w 764439"/>
              <a:gd name="T1" fmla="*/ 0 h 1181427"/>
              <a:gd name="T2" fmla="*/ 0 w 764439"/>
              <a:gd name="T3" fmla="*/ 590714 h 1181427"/>
              <a:gd name="T4" fmla="*/ 382220 w 764439"/>
              <a:gd name="T5" fmla="*/ 1181427 h 1181427"/>
              <a:gd name="T6" fmla="*/ 764439 w 764439"/>
              <a:gd name="T7" fmla="*/ 590714 h 1181427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8350 w 764439"/>
              <a:gd name="T13" fmla="*/ 58350 h 1181427"/>
              <a:gd name="T14" fmla="*/ 706089 w 764439"/>
              <a:gd name="T15" fmla="*/ 1123077 h 11814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4439" h="1181427">
                <a:moveTo>
                  <a:pt x="0" y="0"/>
                </a:moveTo>
                <a:lnTo>
                  <a:pt x="764439" y="0"/>
                </a:lnTo>
                <a:lnTo>
                  <a:pt x="764439" y="1181427"/>
                </a:lnTo>
                <a:lnTo>
                  <a:pt x="0" y="1181427"/>
                </a:lnTo>
                <a:close/>
                <a:moveTo>
                  <a:pt x="58350" y="58350"/>
                </a:moveTo>
                <a:lnTo>
                  <a:pt x="58350" y="1123077"/>
                </a:lnTo>
                <a:lnTo>
                  <a:pt x="706089" y="1123077"/>
                </a:lnTo>
                <a:lnTo>
                  <a:pt x="706089" y="58350"/>
                </a:lnTo>
                <a:close/>
              </a:path>
            </a:pathLst>
          </a:custGeom>
          <a:solidFill>
            <a:srgbClr val="0000FF"/>
          </a:solidFill>
          <a:ln w="25400" cap="flat" cmpd="sng" algn="ctr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30" name="文字方塊 13"/>
          <p:cNvSpPr txBox="1">
            <a:spLocks noChangeArrowheads="1"/>
          </p:cNvSpPr>
          <p:nvPr/>
        </p:nvSpPr>
        <p:spPr bwMode="auto">
          <a:xfrm>
            <a:off x="4211960" y="1484784"/>
            <a:ext cx="919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</a:rPr>
              <a:t>ADC</a:t>
            </a:r>
            <a:endParaRPr lang="zh-TW" altLang="en-US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框架 19"/>
          <p:cNvSpPr>
            <a:spLocks/>
          </p:cNvSpPr>
          <p:nvPr/>
        </p:nvSpPr>
        <p:spPr bwMode="auto">
          <a:xfrm>
            <a:off x="6761311" y="4293096"/>
            <a:ext cx="835025" cy="1339850"/>
          </a:xfrm>
          <a:custGeom>
            <a:avLst/>
            <a:gdLst>
              <a:gd name="T0" fmla="*/ 382220 w 764439"/>
              <a:gd name="T1" fmla="*/ 0 h 1181427"/>
              <a:gd name="T2" fmla="*/ 0 w 764439"/>
              <a:gd name="T3" fmla="*/ 590714 h 1181427"/>
              <a:gd name="T4" fmla="*/ 382220 w 764439"/>
              <a:gd name="T5" fmla="*/ 1181427 h 1181427"/>
              <a:gd name="T6" fmla="*/ 764439 w 764439"/>
              <a:gd name="T7" fmla="*/ 590714 h 1181427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8350 w 764439"/>
              <a:gd name="T13" fmla="*/ 58350 h 1181427"/>
              <a:gd name="T14" fmla="*/ 706089 w 764439"/>
              <a:gd name="T15" fmla="*/ 1123077 h 11814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4439" h="1181427">
                <a:moveTo>
                  <a:pt x="0" y="0"/>
                </a:moveTo>
                <a:lnTo>
                  <a:pt x="764439" y="0"/>
                </a:lnTo>
                <a:lnTo>
                  <a:pt x="764439" y="1181427"/>
                </a:lnTo>
                <a:lnTo>
                  <a:pt x="0" y="1181427"/>
                </a:lnTo>
                <a:close/>
                <a:moveTo>
                  <a:pt x="58350" y="58350"/>
                </a:moveTo>
                <a:lnTo>
                  <a:pt x="58350" y="1123077"/>
                </a:lnTo>
                <a:lnTo>
                  <a:pt x="706089" y="1123077"/>
                </a:lnTo>
                <a:lnTo>
                  <a:pt x="706089" y="58350"/>
                </a:lnTo>
                <a:close/>
              </a:path>
            </a:pathLst>
          </a:cu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7596336" y="4627984"/>
            <a:ext cx="1063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Comm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en-US" altLang="zh-TW" sz="2400" dirty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29</a:t>
            </a:fld>
            <a:endParaRPr lang="zh-TW" altLang="zh-TW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/>
          </p:nvPr>
        </p:nvGraphicFramePr>
        <p:xfrm>
          <a:off x="468313" y="1196752"/>
          <a:ext cx="8352730" cy="4785360"/>
        </p:xfrm>
        <a:graphic>
          <a:graphicData uri="http://schemas.openxmlformats.org/drawingml/2006/table">
            <a:tbl>
              <a:tblPr/>
              <a:tblGrid>
                <a:gridCol w="835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TimerA_UART_init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();     // Start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Timer_A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UART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TimerA_UART_print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("G2xx3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UART\r\n");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TimerA_UART_print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("READY.\r\n");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for (;;)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// Wait for incoming character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__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bis_SR_register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(LPM0_bits);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// Echo received character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TimerA_UART_tx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rxBuffer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TimerA_UART_print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(char *string)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while (*string)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TimerA_UART_tx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(*string++);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940425" y="3428777"/>
            <a:ext cx="239681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+mn-lt"/>
              </a:rPr>
              <a:t>Waken up by</a:t>
            </a:r>
            <a:br>
              <a:rPr lang="en-US" altLang="zh-TW" dirty="0">
                <a:solidFill>
                  <a:srgbClr val="FF0000"/>
                </a:solidFill>
                <a:latin typeface="+mn-lt"/>
              </a:rPr>
            </a:br>
            <a:r>
              <a:rPr kumimoji="0"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Timer_A1_ISR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直線單箭頭接點 5"/>
          <p:cNvCxnSpPr>
            <a:stCxn id="5" idx="1"/>
          </p:cNvCxnSpPr>
          <p:nvPr/>
        </p:nvCxnSpPr>
        <p:spPr>
          <a:xfrm flipH="1" flipV="1">
            <a:off x="5364163" y="3357340"/>
            <a:ext cx="576262" cy="486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/>
          <p:cNvSpPr/>
          <p:nvPr/>
        </p:nvSpPr>
        <p:spPr bwMode="auto">
          <a:xfrm rot="16200000">
            <a:off x="7498119" y="5058975"/>
            <a:ext cx="720081" cy="628485"/>
          </a:xfrm>
          <a:prstGeom prst="arc">
            <a:avLst>
              <a:gd name="adj1" fmla="val 16200000"/>
              <a:gd name="adj2" fmla="val 1526197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683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en-US" altLang="zh-TW" sz="2400" dirty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30</a:t>
            </a:fld>
            <a:endParaRPr lang="zh-TW" altLang="zh-TW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5760"/>
              </p:ext>
            </p:extLst>
          </p:nvPr>
        </p:nvGraphicFramePr>
        <p:xfrm>
          <a:off x="468313" y="1124744"/>
          <a:ext cx="8352730" cy="4841240"/>
        </p:xfrm>
        <a:graphic>
          <a:graphicData uri="http://schemas.openxmlformats.org/drawingml/2006/table">
            <a:tbl>
              <a:tblPr/>
              <a:tblGrid>
                <a:gridCol w="835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TimerA_UART_init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(void)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TA0CCTL0 = OUT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   // Set TXD idle as '1'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TA0CCTL1 = SCS + CM1 + CAP + CCIE; // CCIS1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// Set RXD: sync,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neg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edge, capture, interrupt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TA0CTL = TASSEL_2 + MC_2; // SMCLK, continuous mode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TimerA_UART_tx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(unsigned char byte)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 (TA0CCTL0 &amp; CCIE);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// Ensure last char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TX'd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TA0CCR0 = TA0R;      // Current count of TA counter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TA0CCR0 += UART_TBIT; // One bit time till 1st bit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TA0CCTL0 = OUTMOD0 + CCIE;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// Set TXD on EQU0,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= byte;       // Load char to be TXD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|= 0x100;    // Add stop bit to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TXData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&lt;&lt;= 1;       // Add start bit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683568" y="3933056"/>
            <a:ext cx="338437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41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en-US" altLang="zh-TW" sz="2400" dirty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31</a:t>
            </a:fld>
            <a:endParaRPr lang="zh-TW" altLang="zh-TW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5252"/>
              </p:ext>
            </p:extLst>
          </p:nvPr>
        </p:nvGraphicFramePr>
        <p:xfrm>
          <a:off x="468313" y="1141824"/>
          <a:ext cx="8352730" cy="4841240"/>
        </p:xfrm>
        <a:graphic>
          <a:graphicData uri="http://schemas.openxmlformats.org/drawingml/2006/table">
            <a:tbl>
              <a:tblPr/>
              <a:tblGrid>
                <a:gridCol w="835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#pragma vector =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TIMER0_A0_VECTOR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// TXD interrupt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__interrupt void Timer_A0_ISR(void)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static unsigned char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txBitCnt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=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10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TA0CCR0 += UART_TBIT; // Set TA0CCR0 for next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intrp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if (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txBitCnt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== 0) {  // All bits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TXed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TA0CCTL0 &amp;= ~CCIE;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// Yes, disable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intrpt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txBitCnt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=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10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      // Re-load bit counter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if (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&amp; 0x01) {// Check next bit to TX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TA0CCTL0 &amp;= ~OUTMOD2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 // TX '1’ by OUTMODE0/OUT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TA0CCTL0 |= OUTMOD2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;} // TX '0‘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&gt;&gt;= 1;      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txBitCnt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--;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88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32</a:t>
            </a:fld>
            <a:endParaRPr lang="zh-TW" altLang="zh-TW"/>
          </a:p>
        </p:txBody>
      </p:sp>
      <p:pic>
        <p:nvPicPr>
          <p:cNvPr id="4" name="圖片 31" descr="1234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8538" y="-27384"/>
            <a:ext cx="43989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71550" y="4437063"/>
            <a:ext cx="119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33CC33"/>
                </a:solidFill>
                <a:latin typeface="+mn-lt"/>
              </a:rPr>
              <a:t>RXD pin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2771800" y="4653136"/>
            <a:ext cx="6477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22876" y="3141663"/>
            <a:ext cx="1175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n-lt"/>
              </a:rPr>
              <a:t>TXD pin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492000" y="3960000"/>
            <a:ext cx="360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2411413" y="5516563"/>
            <a:ext cx="431800" cy="358775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cxnSp>
        <p:nvCxnSpPr>
          <p:cNvPr id="10" name="肘形接點 9"/>
          <p:cNvCxnSpPr>
            <a:cxnSpLocks noChangeShapeType="1"/>
          </p:cNvCxnSpPr>
          <p:nvPr/>
        </p:nvCxnSpPr>
        <p:spPr bwMode="auto">
          <a:xfrm rot="5400000">
            <a:off x="2574131" y="5066507"/>
            <a:ext cx="898525" cy="3603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33CC33"/>
            </a:solidFill>
            <a:miter lim="800000"/>
            <a:headEnd/>
            <a:tailEnd type="arrow" w="med" len="med"/>
          </a:ln>
        </p:spPr>
      </p:cxnSp>
      <p:cxnSp>
        <p:nvCxnSpPr>
          <p:cNvPr id="11" name="Straight Arrow Connector 14"/>
          <p:cNvCxnSpPr>
            <a:cxnSpLocks noChangeShapeType="1"/>
          </p:cNvCxnSpPr>
          <p:nvPr/>
        </p:nvCxnSpPr>
        <p:spPr bwMode="auto">
          <a:xfrm>
            <a:off x="4427538" y="620713"/>
            <a:ext cx="863600" cy="4321175"/>
          </a:xfrm>
          <a:prstGeom prst="straightConnector1">
            <a:avLst/>
          </a:prstGeom>
          <a:noFill/>
          <a:ln w="76200" algn="ctr">
            <a:solidFill>
              <a:srgbClr val="33CC33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2" name="橢圓 11"/>
          <p:cNvSpPr/>
          <p:nvPr/>
        </p:nvSpPr>
        <p:spPr>
          <a:xfrm>
            <a:off x="2339975" y="4221163"/>
            <a:ext cx="865188" cy="10795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003800" y="4797425"/>
            <a:ext cx="1079500" cy="239613"/>
          </a:xfrm>
          <a:prstGeom prst="rect">
            <a:avLst/>
          </a:prstGeom>
          <a:noFill/>
          <a:ln w="25400" algn="ctr">
            <a:solidFill>
              <a:srgbClr val="33CC33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779838" y="2924175"/>
            <a:ext cx="504825" cy="3603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95288" y="3500438"/>
            <a:ext cx="1439862" cy="914400"/>
          </a:xfrm>
          <a:prstGeom prst="roundRect">
            <a:avLst/>
          </a:prstGeom>
          <a:solidFill>
            <a:srgbClr val="33CC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For</a:t>
            </a:r>
          </a:p>
          <a:p>
            <a:pPr algn="ctr">
              <a:defRPr/>
            </a:pPr>
            <a:r>
              <a:rPr lang="en-US" altLang="zh-TW" dirty="0"/>
              <a:t>Receive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877050" y="1628775"/>
            <a:ext cx="2122488" cy="936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For</a:t>
            </a:r>
          </a:p>
          <a:p>
            <a:pPr algn="ctr">
              <a:defRPr/>
            </a:pPr>
            <a:r>
              <a:rPr lang="en-US" altLang="zh-TW" sz="2400" dirty="0"/>
              <a:t>Transmission</a:t>
            </a:r>
            <a:endParaRPr lang="zh-TW" altLang="en-US" sz="2400" dirty="0"/>
          </a:p>
        </p:txBody>
      </p:sp>
      <p:cxnSp>
        <p:nvCxnSpPr>
          <p:cNvPr id="17" name="Straight Arrow Connector 14"/>
          <p:cNvCxnSpPr>
            <a:cxnSpLocks noChangeShapeType="1"/>
          </p:cNvCxnSpPr>
          <p:nvPr/>
        </p:nvCxnSpPr>
        <p:spPr bwMode="auto">
          <a:xfrm>
            <a:off x="4716463" y="692150"/>
            <a:ext cx="495300" cy="1071563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003800" y="1844676"/>
            <a:ext cx="1079500" cy="13652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795963" y="3420000"/>
            <a:ext cx="503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0" name="肘形接點 19"/>
          <p:cNvCxnSpPr>
            <a:cxnSpLocks noChangeShapeType="1"/>
          </p:cNvCxnSpPr>
          <p:nvPr/>
        </p:nvCxnSpPr>
        <p:spPr bwMode="auto">
          <a:xfrm>
            <a:off x="4284663" y="3141663"/>
            <a:ext cx="2231553" cy="21918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6836695" y="3850055"/>
            <a:ext cx="216284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itchFamily="34" charset="0"/>
              </a:rPr>
              <a:t>Latch allows sampling</a:t>
            </a:r>
            <a:br>
              <a:rPr lang="en-US" altLang="zh-TW" dirty="0">
                <a:latin typeface="Calibri" pitchFamily="34" charset="0"/>
              </a:rPr>
            </a:br>
            <a:r>
              <a:rPr lang="en-US" altLang="zh-TW" dirty="0">
                <a:latin typeface="Calibri" pitchFamily="34" charset="0"/>
              </a:rPr>
              <a:t>at precise time, </a:t>
            </a:r>
            <a:br>
              <a:rPr lang="en-US" altLang="zh-TW" dirty="0">
                <a:latin typeface="Calibri" pitchFamily="34" charset="0"/>
              </a:rPr>
            </a:br>
            <a:r>
              <a:rPr lang="en-US" altLang="zh-TW" dirty="0">
                <a:latin typeface="Calibri" pitchFamily="34" charset="0"/>
              </a:rPr>
              <a:t>regardless of ISR latency</a:t>
            </a:r>
          </a:p>
        </p:txBody>
      </p:sp>
      <p:cxnSp>
        <p:nvCxnSpPr>
          <p:cNvPr id="22" name="直線單箭頭接點 21"/>
          <p:cNvCxnSpPr>
            <a:stCxn id="21" idx="1"/>
          </p:cNvCxnSpPr>
          <p:nvPr/>
        </p:nvCxnSpPr>
        <p:spPr>
          <a:xfrm flipH="1">
            <a:off x="2986088" y="4819551"/>
            <a:ext cx="3850607" cy="914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1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33</a:t>
            </a:fld>
            <a:endParaRPr lang="zh-TW" altLang="zh-TW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48931"/>
              </p:ext>
            </p:extLst>
          </p:nvPr>
        </p:nvGraphicFramePr>
        <p:xfrm>
          <a:off x="395536" y="1313656"/>
          <a:ext cx="8352730" cy="4419600"/>
        </p:xfrm>
        <a:graphic>
          <a:graphicData uri="http://schemas.openxmlformats.org/drawingml/2006/table">
            <a:tbl>
              <a:tblPr/>
              <a:tblGrid>
                <a:gridCol w="835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#pragma vector =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TIMER0_A1_VECTOR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// RXD interrupt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__interrupt void Timer_A1_ISR(void)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static unsigned char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rxBitCnt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= 8;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static unsigned char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switch (__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even_in_range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(TA0IV, TA0IV_TAIFG))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case TA0IV_TACCR1:     // TACCR1 - UART RXD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TA0CCR1 += UART_TBIT;// Set TACCR1 for next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if (TA0CCTL1 &amp; CAP) { // On start bit edge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TA0CCTL1 &amp;= ~CAP;   // Switch to compare mode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TA0CCR1 += UART_TBIT_DIV_2;// To middle of D0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} else {             // Get next data bit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&gt;&gt;= 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1691680" y="2780928"/>
            <a:ext cx="6264696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8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324483-AEEF-4708-ADC8-D9B2962EC30F}" type="slidenum">
              <a:rPr lang="zh-TW" altLang="en-US" smtClean="0"/>
              <a:pPr/>
              <a:t>34</a:t>
            </a:fld>
            <a:endParaRPr lang="zh-TW" altLang="zh-TW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01140"/>
              </p:ext>
            </p:extLst>
          </p:nvPr>
        </p:nvGraphicFramePr>
        <p:xfrm>
          <a:off x="323528" y="1124744"/>
          <a:ext cx="8352730" cy="4853940"/>
        </p:xfrm>
        <a:graphic>
          <a:graphicData uri="http://schemas.openxmlformats.org/drawingml/2006/table">
            <a:tbl>
              <a:tblPr/>
              <a:tblGrid>
                <a:gridCol w="835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if (TA0CCTL1 &amp; SCCI) { // Get bit from latch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|= 0x80;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rxBitCnt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--;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if (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rxBitCnt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== 0) {  // All bits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RXed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rxBuffer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=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rxData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  // Store in global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 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rxBitCnt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= 8;       // Re-load bit counter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  TA0CCTL1 |= CAP;     // Switch to capture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__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bic_SR_register_on_exit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(LPM0_bits);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  // Clear LPM0 bits SR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48165" y="4292848"/>
            <a:ext cx="143500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+mn-lt"/>
              </a:rPr>
              <a:t>Wake up 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+mn-lt"/>
              </a:rPr>
              <a:t>main loop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直線單箭頭接點 7"/>
          <p:cNvCxnSpPr>
            <a:stCxn id="8" idx="1"/>
          </p:cNvCxnSpPr>
          <p:nvPr/>
        </p:nvCxnSpPr>
        <p:spPr>
          <a:xfrm flipH="1" flipV="1">
            <a:off x="6371903" y="3861049"/>
            <a:ext cx="576262" cy="847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71FAACB-EB54-4480-832E-885D0BA3C1D3}" type="slidenum">
              <a:rPr kumimoji="0" lang="zh-TW" altLang="en-US"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FontTx/>
                <a:buNone/>
              </a:pPr>
              <a:t>35</a:t>
            </a:fld>
            <a:endParaRPr kumimoji="0" lang="zh-TW" altLang="zh-TW" sz="14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789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41300" y="93663"/>
          <a:ext cx="8723313" cy="6752899"/>
        </p:xfrm>
        <a:graphic>
          <a:graphicData uri="http://schemas.openxmlformats.org/drawingml/2006/table">
            <a:tbl>
              <a:tblPr/>
              <a:tblGrid>
                <a:gridCol w="231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3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Interrupt Source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Interrupt Flag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System Interrupt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Word Address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Priority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7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Power-up/external reset/Watchdog Timer+/flash key viol./PC out-of-range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PORIFG</a:t>
                      </a:r>
                      <a:b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</a:b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RSTIFG</a:t>
                      </a:r>
                      <a:b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</a:b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WDTIFG</a:t>
                      </a:r>
                      <a:b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</a:b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KEYV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Reset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0FFFEh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31</a:t>
                      </a:r>
                      <a:b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</a:b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(highest)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NMI/Oscillator Fault/</a:t>
                      </a:r>
                      <a:b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</a:b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Flash access viol.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NMIIFG/OFIFG/</a:t>
                      </a:r>
                      <a:b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</a:b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ACCVIFG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Non-maskable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0FFFCh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30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charset="0"/>
                          <a:cs typeface="標楷體" charset="0"/>
                        </a:rPr>
                        <a:t>Timer1_A3</a:t>
                      </a:r>
                      <a:endParaRPr kumimoji="0" 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charset="0"/>
                          <a:cs typeface="標楷體" charset="0"/>
                        </a:rPr>
                        <a:t>TA1CCR0 CCFIG</a:t>
                      </a:r>
                      <a:endParaRPr kumimoji="0" 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maskable</a:t>
                      </a:r>
                      <a:endParaRPr kumimoji="0" 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0FFFAh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29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charset="0"/>
                          <a:cs typeface="標楷體" charset="0"/>
                        </a:rPr>
                        <a:t>Timer1_A3</a:t>
                      </a:r>
                      <a:endParaRPr kumimoji="0" 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charset="0"/>
                          <a:cs typeface="標楷體" charset="0"/>
                        </a:rPr>
                        <a:t>TA1CCR1/2 CCFIG, TAIFG</a:t>
                      </a:r>
                      <a:endParaRPr kumimoji="0" 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maskable</a:t>
                      </a:r>
                      <a:endParaRPr kumimoji="0" 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0FFF8h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28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charset="0"/>
                          <a:cs typeface="標楷體" charset="0"/>
                        </a:rPr>
                        <a:t>Comparator_A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charset="0"/>
                          <a:cs typeface="標楷體" charset="0"/>
                        </a:rPr>
                        <a:t>+</a:t>
                      </a:r>
                      <a:endParaRPr kumimoji="0" 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charset="0"/>
                          <a:cs typeface="標楷體" charset="0"/>
                        </a:rPr>
                        <a:t>CAIFG</a:t>
                      </a:r>
                      <a:endParaRPr kumimoji="0" 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maskable</a:t>
                      </a:r>
                      <a:endParaRPr kumimoji="0" 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0FFF6h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Watchdog Timer+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WDTIFG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maskable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0FFF4h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26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Timer0_A3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TA0CCR0 CCIFG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maskable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0FFF2h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Timer0_A3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TA0CCR1/2 CCIFG, TAIFG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maskable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0FFF0h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0FFEEh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0FFECh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22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ADC10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ADC10IFG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maskable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0FFEAh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6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0FFE8h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20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11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I/O Port P2 (8)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P2IFG.0 to P2IFG.7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maskable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0FFE6h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19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76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I/O Port P1 (8)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P1IFG.0 to P1IFG.7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maskable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0FFE4h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18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0FFE2h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17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0FFE0h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16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Unused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標楷體" charset="0"/>
                        <a:cs typeface="標楷體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0FFDEh 0FFCDh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0"/>
                          <a:cs typeface="新細明體" charset="0"/>
                        </a:rPr>
                        <a:t>15 - 0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664184" y="4293096"/>
            <a:ext cx="56886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n-lt"/>
              </a:rPr>
              <a:t>Three sources of interrupts cause the same interrupt vector. Which one(s) cause the interrupt? </a:t>
            </a:r>
            <a:r>
              <a:rPr lang="en-US" altLang="zh-TW" b="1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check TA0IV register</a:t>
            </a:r>
            <a:endParaRPr lang="zh-TW" altLang="en-US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" name="直線單箭頭接點 3"/>
          <p:cNvCxnSpPr>
            <a:stCxn id="2" idx="0"/>
          </p:cNvCxnSpPr>
          <p:nvPr/>
        </p:nvCxnSpPr>
        <p:spPr bwMode="auto">
          <a:xfrm flipH="1" flipV="1">
            <a:off x="3995936" y="3717032"/>
            <a:ext cx="512564" cy="5760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0741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TA0IV (Timer0_A3 Interrupt Vector)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 an interrupt, TA0IV contains a number indicating the highest priority enabled interrupt: TA0CCR1_CCIFG, TA0CCR2_CCIFG, TA0IFG</a:t>
            </a:r>
          </a:p>
          <a:p>
            <a:pPr lvl="1"/>
            <a:r>
              <a:rPr lang="en-US" altLang="zh-TW" dirty="0"/>
              <a:t>Any access of TA0IV resets the highest pending interrupt flag. If another interrupt flag is set, another interrupt is immediately generated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36</a:t>
            </a:fld>
            <a:endParaRPr lang="zh-TW" altLang="zh-TW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72294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05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</a:p>
        </p:txBody>
      </p:sp>
      <p:sp>
        <p:nvSpPr>
          <p:cNvPr id="948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Asynchronous serial communication</a:t>
            </a:r>
          </a:p>
          <a:p>
            <a:pPr lvl="1"/>
            <a:r>
              <a:rPr lang="en-US" altLang="zh-TW" dirty="0"/>
              <a:t>RS232</a:t>
            </a:r>
          </a:p>
          <a:p>
            <a:pPr lvl="1"/>
            <a:r>
              <a:rPr lang="en-US" altLang="zh-TW" dirty="0"/>
              <a:t>UART</a:t>
            </a:r>
          </a:p>
          <a:p>
            <a:endParaRPr lang="en-US" altLang="zh-TW"/>
          </a:p>
          <a:p>
            <a:r>
              <a:rPr lang="en-US" altLang="zh-TW"/>
              <a:t>Asynchronous </a:t>
            </a:r>
            <a:r>
              <a:rPr lang="en-US" altLang="zh-TW" dirty="0"/>
              <a:t>serial communication in MSP430 using software and Timer0_A3</a:t>
            </a:r>
          </a:p>
          <a:p>
            <a:pPr lvl="1"/>
            <a:r>
              <a:rPr lang="en-US" altLang="zh-TW" dirty="0"/>
              <a:t>Software implementation of RS232 using Timer0_A3</a:t>
            </a:r>
          </a:p>
          <a:p>
            <a:pPr lvl="1"/>
            <a:r>
              <a:rPr lang="en-US" altLang="zh-TW" dirty="0"/>
              <a:t>An example to show capture mode of Timer0_A3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E0C8C-7F1B-4528-9B5F-F443E53266DE}" type="slidenum">
              <a:rPr lang="zh-TW" altLang="en-US" smtClean="0"/>
              <a:pPr/>
              <a:t>37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0412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948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Asynchronous serial communication</a:t>
            </a:r>
          </a:p>
          <a:p>
            <a:r>
              <a:rPr lang="en-US" altLang="zh-TW" dirty="0"/>
              <a:t>Asynchronous serial communication in MSP430 using software and </a:t>
            </a:r>
            <a:r>
              <a:rPr lang="en-US" altLang="zh-TW" dirty="0" err="1"/>
              <a:t>Timer_A</a:t>
            </a:r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833E0C8C-7F1B-4528-9B5F-F443E53266DE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9296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Interfaces</a:t>
            </a:r>
          </a:p>
        </p:txBody>
      </p:sp>
      <p:sp>
        <p:nvSpPr>
          <p:cNvPr id="949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Communication interfaces: </a:t>
            </a:r>
          </a:p>
          <a:p>
            <a:pPr lvl="1"/>
            <a:r>
              <a:rPr lang="en-US" altLang="zh-TW" dirty="0"/>
              <a:t>For exchanging information with external devices, e.g., USB, RS-232, Ethernet,</a:t>
            </a:r>
            <a:r>
              <a:rPr lang="zh-TW" altLang="en-US" dirty="0"/>
              <a:t> </a:t>
            </a:r>
            <a:r>
              <a:rPr lang="en-US" altLang="zh-TW" dirty="0"/>
              <a:t>IrDA, SPI, I2C, ...</a:t>
            </a:r>
          </a:p>
          <a:p>
            <a:r>
              <a:rPr lang="en-US" altLang="zh-TW" dirty="0"/>
              <a:t>Serial communication:</a:t>
            </a:r>
          </a:p>
          <a:p>
            <a:pPr lvl="1"/>
            <a:r>
              <a:rPr lang="en-US" altLang="zh-TW" dirty="0"/>
              <a:t>A single bit is transferred at a time</a:t>
            </a:r>
          </a:p>
          <a:p>
            <a:pPr lvl="1"/>
            <a:r>
              <a:rPr lang="en-US" altLang="zh-TW" b="1" dirty="0"/>
              <a:t>Synchronous</a:t>
            </a:r>
            <a:r>
              <a:rPr lang="en-US" altLang="zh-TW" dirty="0"/>
              <a:t>: a clock signal is sent along with data;</a:t>
            </a:r>
            <a:br>
              <a:rPr lang="en-US" altLang="zh-TW" dirty="0"/>
            </a:br>
            <a:r>
              <a:rPr lang="en-US" altLang="zh-TW" dirty="0"/>
              <a:t>the device that generates the clock is called the </a:t>
            </a:r>
            <a:br>
              <a:rPr lang="en-US" altLang="zh-TW" dirty="0"/>
            </a:br>
            <a:r>
              <a:rPr lang="en-US" altLang="zh-TW" i="1" dirty="0"/>
              <a:t>master</a:t>
            </a:r>
            <a:r>
              <a:rPr lang="en-US" altLang="zh-TW" dirty="0"/>
              <a:t> and other devices are </a:t>
            </a:r>
            <a:r>
              <a:rPr lang="en-US" altLang="zh-TW" i="1" dirty="0"/>
              <a:t>slaves</a:t>
            </a:r>
          </a:p>
          <a:p>
            <a:pPr lvl="1"/>
            <a:r>
              <a:rPr lang="en-US" altLang="zh-TW" b="1" dirty="0"/>
              <a:t>Asynchronous</a:t>
            </a:r>
            <a:r>
              <a:rPr lang="en-US" altLang="zh-TW" dirty="0"/>
              <a:t>: no clock transmitted, fewer wires</a:t>
            </a:r>
          </a:p>
          <a:p>
            <a:r>
              <a:rPr lang="en-US" altLang="zh-TW" dirty="0"/>
              <a:t>Parallel communication:</a:t>
            </a:r>
          </a:p>
          <a:p>
            <a:pPr lvl="1"/>
            <a:r>
              <a:rPr lang="en-US" altLang="zh-TW" dirty="0"/>
              <a:t>Multiple bits are transferred at a time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7D415CE-F61C-4EAC-A64D-3F3EEA48F904}" type="slidenum">
              <a:rPr lang="zh-TW" altLang="en-US" smtClean="0"/>
              <a:pPr/>
              <a:t>4</a:t>
            </a:fld>
            <a:endParaRPr lang="zh-TW" altLang="zh-TW"/>
          </a:p>
        </p:txBody>
      </p:sp>
      <p:grpSp>
        <p:nvGrpSpPr>
          <p:cNvPr id="949253" name="Group 9"/>
          <p:cNvGrpSpPr>
            <a:grpSpLocks/>
          </p:cNvGrpSpPr>
          <p:nvPr/>
        </p:nvGrpSpPr>
        <p:grpSpPr bwMode="auto">
          <a:xfrm>
            <a:off x="5940152" y="2277864"/>
            <a:ext cx="2973388" cy="1727200"/>
            <a:chOff x="431" y="1026"/>
            <a:chExt cx="4912" cy="2812"/>
          </a:xfrm>
        </p:grpSpPr>
        <p:pic>
          <p:nvPicPr>
            <p:cNvPr id="949254" name="Picture 16" descr="MSP-EXP30G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523"/>
              <a:ext cx="1791" cy="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9255" name="Picture 6" descr="j039850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1" y="1026"/>
              <a:ext cx="1146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9256" name="Freeform 5"/>
            <p:cNvSpPr>
              <a:spLocks/>
            </p:cNvSpPr>
            <p:nvPr/>
          </p:nvSpPr>
          <p:spPr bwMode="auto">
            <a:xfrm>
              <a:off x="1429" y="1026"/>
              <a:ext cx="2496" cy="656"/>
            </a:xfrm>
            <a:custGeom>
              <a:avLst/>
              <a:gdLst>
                <a:gd name="T0" fmla="*/ 0 w 2152"/>
                <a:gd name="T1" fmla="*/ 2147483647 h 608"/>
                <a:gd name="T2" fmla="*/ 2147483647 w 2152"/>
                <a:gd name="T3" fmla="*/ 2147483647 h 608"/>
                <a:gd name="T4" fmla="*/ 2147483647 w 2152"/>
                <a:gd name="T5" fmla="*/ 2147483647 h 608"/>
                <a:gd name="T6" fmla="*/ 2147483647 w 2152"/>
                <a:gd name="T7" fmla="*/ 2147483647 h 6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2"/>
                <a:gd name="T13" fmla="*/ 0 h 608"/>
                <a:gd name="T14" fmla="*/ 2152 w 2152"/>
                <a:gd name="T15" fmla="*/ 608 h 6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2" h="608">
                  <a:moveTo>
                    <a:pt x="0" y="608"/>
                  </a:moveTo>
                  <a:cubicBezTo>
                    <a:pt x="456" y="384"/>
                    <a:pt x="912" y="160"/>
                    <a:pt x="1248" y="80"/>
                  </a:cubicBezTo>
                  <a:cubicBezTo>
                    <a:pt x="1584" y="0"/>
                    <a:pt x="1880" y="56"/>
                    <a:pt x="2016" y="128"/>
                  </a:cubicBezTo>
                  <a:cubicBezTo>
                    <a:pt x="2152" y="200"/>
                    <a:pt x="2056" y="448"/>
                    <a:pt x="2064" y="51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13770" name="Oval 10"/>
          <p:cNvSpPr>
            <a:spLocks noChangeArrowheads="1"/>
          </p:cNvSpPr>
          <p:nvPr/>
        </p:nvSpPr>
        <p:spPr bwMode="auto">
          <a:xfrm>
            <a:off x="971550" y="4293096"/>
            <a:ext cx="2232298" cy="50405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 sz="280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13771" name="Line 11"/>
          <p:cNvSpPr>
            <a:spLocks noChangeShapeType="1"/>
          </p:cNvSpPr>
          <p:nvPr/>
        </p:nvSpPr>
        <p:spPr bwMode="auto">
          <a:xfrm>
            <a:off x="1186657" y="2276872"/>
            <a:ext cx="1081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1013772" name="Line 12"/>
          <p:cNvSpPr>
            <a:spLocks noChangeShapeType="1"/>
          </p:cNvSpPr>
          <p:nvPr/>
        </p:nvSpPr>
        <p:spPr bwMode="auto">
          <a:xfrm flipH="1" flipV="1">
            <a:off x="1835696" y="2276871"/>
            <a:ext cx="360040" cy="20162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2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3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Asynchronous Serial Communication</a:t>
            </a:r>
            <a:endParaRPr lang="zh-TW" altLang="en-US"/>
          </a:p>
        </p:txBody>
      </p:sp>
      <p:sp>
        <p:nvSpPr>
          <p:cNvPr id="10158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Serial communication without carrying clock signal</a:t>
            </a:r>
          </a:p>
          <a:p>
            <a:pPr lvl="1"/>
            <a:r>
              <a:rPr lang="en-US" altLang="zh-TW" dirty="0"/>
              <a:t>Can be managed in hardware by a peripheral called a </a:t>
            </a:r>
            <a:r>
              <a:rPr lang="en-US" altLang="zh-TW" i="1" dirty="0"/>
              <a:t>universal asynchronous receiver/transmitter </a:t>
            </a:r>
            <a:r>
              <a:rPr lang="en-US" altLang="zh-TW" dirty="0"/>
              <a:t>(UART), which is built into many microcontrollers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CBFD5A6-207D-424A-A9BF-F99CE2DA5693}" type="slidenum">
              <a:rPr lang="zh-TW" altLang="en-US" smtClean="0"/>
              <a:pPr/>
              <a:t>5</a:t>
            </a:fld>
            <a:endParaRPr lang="zh-TW" altLang="zh-TW"/>
          </a:p>
        </p:txBody>
      </p:sp>
      <p:grpSp>
        <p:nvGrpSpPr>
          <p:cNvPr id="2" name="群組 1"/>
          <p:cNvGrpSpPr/>
          <p:nvPr/>
        </p:nvGrpSpPr>
        <p:grpSpPr>
          <a:xfrm>
            <a:off x="2843808" y="2699449"/>
            <a:ext cx="5904655" cy="3380160"/>
            <a:chOff x="1043608" y="1124744"/>
            <a:chExt cx="6840760" cy="4922665"/>
          </a:xfrm>
        </p:grpSpPr>
        <p:pic>
          <p:nvPicPr>
            <p:cNvPr id="6" name="Picture 2" descr="http://www.ti.com/ds_dgm/images/fbd_slas735j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124744"/>
              <a:ext cx="6840760" cy="492266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框架 19"/>
            <p:cNvSpPr>
              <a:spLocks/>
            </p:cNvSpPr>
            <p:nvPr/>
          </p:nvSpPr>
          <p:spPr bwMode="auto">
            <a:xfrm>
              <a:off x="6761311" y="4293096"/>
              <a:ext cx="835025" cy="1339850"/>
            </a:xfrm>
            <a:custGeom>
              <a:avLst/>
              <a:gdLst>
                <a:gd name="T0" fmla="*/ 382220 w 764439"/>
                <a:gd name="T1" fmla="*/ 0 h 1181427"/>
                <a:gd name="T2" fmla="*/ 0 w 764439"/>
                <a:gd name="T3" fmla="*/ 590714 h 1181427"/>
                <a:gd name="T4" fmla="*/ 382220 w 764439"/>
                <a:gd name="T5" fmla="*/ 1181427 h 1181427"/>
                <a:gd name="T6" fmla="*/ 764439 w 764439"/>
                <a:gd name="T7" fmla="*/ 590714 h 1181427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8350 w 764439"/>
                <a:gd name="T13" fmla="*/ 58350 h 1181427"/>
                <a:gd name="T14" fmla="*/ 706089 w 764439"/>
                <a:gd name="T15" fmla="*/ 1123077 h 11814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439" h="1181427">
                  <a:moveTo>
                    <a:pt x="0" y="0"/>
                  </a:moveTo>
                  <a:lnTo>
                    <a:pt x="764439" y="0"/>
                  </a:lnTo>
                  <a:lnTo>
                    <a:pt x="764439" y="1181427"/>
                  </a:lnTo>
                  <a:lnTo>
                    <a:pt x="0" y="1181427"/>
                  </a:lnTo>
                  <a:close/>
                  <a:moveTo>
                    <a:pt x="58350" y="58350"/>
                  </a:moveTo>
                  <a:lnTo>
                    <a:pt x="58350" y="1123077"/>
                  </a:lnTo>
                  <a:lnTo>
                    <a:pt x="706089" y="1123077"/>
                  </a:lnTo>
                  <a:lnTo>
                    <a:pt x="706089" y="58350"/>
                  </a:lnTo>
                  <a:close/>
                </a:path>
              </a:pathLst>
            </a:cu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32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Asynchronous Serial Communication</a:t>
            </a:r>
            <a:endParaRPr lang="zh-TW" altLang="en-US"/>
          </a:p>
        </p:txBody>
      </p:sp>
      <p:sp>
        <p:nvSpPr>
          <p:cNvPr id="10158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Serial communication without carrying clock signal</a:t>
            </a:r>
          </a:p>
          <a:p>
            <a:pPr lvl="1"/>
            <a:r>
              <a:rPr lang="en-US" altLang="zh-TW" dirty="0"/>
              <a:t>Can be managed in hardware by a peripheral called a </a:t>
            </a:r>
            <a:r>
              <a:rPr lang="en-US" altLang="zh-TW" i="1" dirty="0"/>
              <a:t>universal asynchronous receiver/transmitter </a:t>
            </a:r>
            <a:r>
              <a:rPr lang="en-US" altLang="zh-TW" dirty="0"/>
              <a:t>(UART), which is built into many microcontrollers</a:t>
            </a:r>
          </a:p>
          <a:p>
            <a:pPr lvl="1"/>
            <a:r>
              <a:rPr lang="en-US" altLang="zh-TW" dirty="0"/>
              <a:t>Even if UART is not available, it can be emulated easily with a </a:t>
            </a:r>
            <a:r>
              <a:rPr lang="en-US" altLang="zh-TW"/>
              <a:t>timer using software</a:t>
            </a:r>
            <a:endParaRPr lang="en-US" altLang="zh-TW" dirty="0"/>
          </a:p>
          <a:p>
            <a:r>
              <a:rPr lang="en-US" altLang="zh-TW" dirty="0"/>
              <a:t>Features:</a:t>
            </a:r>
          </a:p>
          <a:p>
            <a:pPr lvl="1"/>
            <a:r>
              <a:rPr lang="en-US" altLang="zh-TW" dirty="0"/>
              <a:t>Usually require only a single wire for each transmission direction plus a common ground wire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3 wires</a:t>
            </a:r>
          </a:p>
          <a:p>
            <a:pPr lvl="1"/>
            <a:r>
              <a:rPr lang="en-US" altLang="zh-TW" dirty="0"/>
              <a:t>Most general-purpose connections are </a:t>
            </a:r>
            <a:r>
              <a:rPr lang="en-US" altLang="zh-TW" i="1" dirty="0"/>
              <a:t>full duplex</a:t>
            </a:r>
            <a:r>
              <a:rPr lang="en-US" altLang="zh-TW" dirty="0"/>
              <a:t>, i.e. data can be sent simultaneously in both directions</a:t>
            </a:r>
          </a:p>
          <a:p>
            <a:pPr lvl="1"/>
            <a:r>
              <a:rPr lang="en-US" altLang="zh-TW" dirty="0"/>
              <a:t>Often connect two end devices (not a shared bus)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CBFD5A6-207D-424A-A9BF-F99CE2DA5693}" type="slidenum">
              <a:rPr lang="zh-TW" altLang="en-US" smtClean="0"/>
              <a:pPr/>
              <a:t>6</a:t>
            </a:fld>
            <a:endParaRPr lang="zh-TW" altLang="zh-TW"/>
          </a:p>
        </p:txBody>
      </p:sp>
      <p:pic>
        <p:nvPicPr>
          <p:cNvPr id="2050" name="Picture 2" descr="File:Red check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5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Asynchronous Serial Communication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synchronize the transmissions of the two ends which run on independent clocks?</a:t>
            </a:r>
          </a:p>
          <a:p>
            <a:pPr lvl="1"/>
            <a:r>
              <a:rPr lang="en-US" altLang="zh-TW" dirty="0"/>
              <a:t>Use handshaking signals, or</a:t>
            </a:r>
          </a:p>
          <a:p>
            <a:pPr lvl="1"/>
            <a:r>
              <a:rPr lang="en-US" altLang="zh-TW" dirty="0"/>
              <a:t>Transmit short data (e.g. one byte) at a time, assuming the two clocks run at same rate during that period of time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 two ends must agree on a common data rate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D3C0B2FE-1E3E-4499-B2D7-BA64340584FE}" type="slidenum">
              <a:rPr lang="zh-TW" altLang="en-US" smtClean="0"/>
              <a:pPr/>
              <a:t>7</a:t>
            </a:fld>
            <a:endParaRPr lang="zh-TW" altLang="zh-TW"/>
          </a:p>
        </p:txBody>
      </p:sp>
      <p:grpSp>
        <p:nvGrpSpPr>
          <p:cNvPr id="951301" name="Group 9"/>
          <p:cNvGrpSpPr>
            <a:grpSpLocks/>
          </p:cNvGrpSpPr>
          <p:nvPr/>
        </p:nvGrpSpPr>
        <p:grpSpPr bwMode="auto">
          <a:xfrm>
            <a:off x="323528" y="3698447"/>
            <a:ext cx="3716499" cy="1152128"/>
            <a:chOff x="1565" y="2840"/>
            <a:chExt cx="2717" cy="864"/>
          </a:xfrm>
        </p:grpSpPr>
        <p:pic>
          <p:nvPicPr>
            <p:cNvPr id="951302" name="Picture 5" descr="MC900391478[1]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2840"/>
              <a:ext cx="1043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1303" name="Picture 6" descr="MC900079089[1]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143"/>
              <a:ext cx="676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8888" name="Freeform 8"/>
            <p:cNvSpPr>
              <a:spLocks/>
            </p:cNvSpPr>
            <p:nvPr/>
          </p:nvSpPr>
          <p:spPr bwMode="auto">
            <a:xfrm>
              <a:off x="2336" y="2901"/>
              <a:ext cx="1792" cy="461"/>
            </a:xfrm>
            <a:custGeom>
              <a:avLst/>
              <a:gdLst>
                <a:gd name="T0" fmla="*/ 0 w 1792"/>
                <a:gd name="T1" fmla="*/ 393 h 461"/>
                <a:gd name="T2" fmla="*/ 589 w 1792"/>
                <a:gd name="T3" fmla="*/ 166 h 461"/>
                <a:gd name="T4" fmla="*/ 635 w 1792"/>
                <a:gd name="T5" fmla="*/ 438 h 461"/>
                <a:gd name="T6" fmla="*/ 1633 w 1792"/>
                <a:gd name="T7" fmla="*/ 30 h 461"/>
                <a:gd name="T8" fmla="*/ 1587 w 1792"/>
                <a:gd name="T9" fmla="*/ 257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2" h="461">
                  <a:moveTo>
                    <a:pt x="0" y="393"/>
                  </a:moveTo>
                  <a:cubicBezTo>
                    <a:pt x="241" y="276"/>
                    <a:pt x="483" y="159"/>
                    <a:pt x="589" y="166"/>
                  </a:cubicBezTo>
                  <a:cubicBezTo>
                    <a:pt x="695" y="173"/>
                    <a:pt x="461" y="461"/>
                    <a:pt x="635" y="438"/>
                  </a:cubicBezTo>
                  <a:cubicBezTo>
                    <a:pt x="809" y="415"/>
                    <a:pt x="1474" y="60"/>
                    <a:pt x="1633" y="30"/>
                  </a:cubicBezTo>
                  <a:cubicBezTo>
                    <a:pt x="1792" y="0"/>
                    <a:pt x="1689" y="128"/>
                    <a:pt x="1587" y="25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211960" y="3656056"/>
            <a:ext cx="4887043" cy="2509248"/>
            <a:chOff x="4211960" y="3645023"/>
            <a:chExt cx="4887043" cy="250924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4" t="16418" r="6717" b="30120"/>
            <a:stretch/>
          </p:blipFill>
          <p:spPr>
            <a:xfrm>
              <a:off x="4299219" y="3645023"/>
              <a:ext cx="4712524" cy="2232249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211960" y="5877272"/>
              <a:ext cx="4887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+mn-lt"/>
                </a:rPr>
                <a:t>https://www.codrey.com/embedded-systems/rs232-serial-communication/</a:t>
              </a:r>
              <a:endParaRPr lang="zh-TW" altLang="en-US" sz="1200" dirty="0">
                <a:latin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799667" y="4850575"/>
            <a:ext cx="67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DTE</a:t>
            </a:r>
            <a:endParaRPr lang="zh-TW" altLang="en-US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52281" y="4850575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DCE</a:t>
            </a:r>
            <a:endParaRPr lang="zh-TW" altLang="en-US" dirty="0">
              <a:latin typeface="+mn-lt"/>
            </a:endParaRPr>
          </a:p>
        </p:txBody>
      </p:sp>
      <p:pic>
        <p:nvPicPr>
          <p:cNvPr id="20" name="Picture 2" descr="File:Red check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8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1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1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1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RS-232</a:t>
            </a:r>
          </a:p>
        </p:txBody>
      </p:sp>
      <p:sp>
        <p:nvSpPr>
          <p:cNvPr id="95437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standard for asynchronous serial communication </a:t>
            </a:r>
          </a:p>
          <a:p>
            <a:pPr lvl="1"/>
            <a:r>
              <a:rPr lang="en-US" altLang="zh-TW" dirty="0"/>
              <a:t>Originally for connecting equipment such as teletype (</a:t>
            </a:r>
            <a:r>
              <a:rPr lang="en-US" altLang="zh-TW" i="1" dirty="0"/>
              <a:t>data terminal equipment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DTE</a:t>
            </a:r>
            <a:r>
              <a:rPr lang="en-US" altLang="zh-TW" dirty="0"/>
              <a:t>) to modem (</a:t>
            </a:r>
            <a:r>
              <a:rPr lang="en-US" altLang="zh-TW" i="1" dirty="0"/>
              <a:t>data communication equipment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DCE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Old version, RS-232-C, in 1969</a:t>
            </a:r>
          </a:p>
          <a:p>
            <a:pPr lvl="1"/>
            <a:r>
              <a:rPr lang="en-US" altLang="zh-TW" dirty="0"/>
              <a:t>Current version, ANSI/TIA/EIA-232-F, </a:t>
            </a:r>
            <a:br>
              <a:rPr lang="en-US" altLang="zh-TW" dirty="0"/>
            </a:br>
            <a:r>
              <a:rPr lang="en-US" altLang="zh-TW" dirty="0"/>
              <a:t>maintained by EIA</a:t>
            </a:r>
          </a:p>
          <a:p>
            <a:r>
              <a:rPr lang="en-US" altLang="zh-TW" dirty="0"/>
              <a:t>Main features: </a:t>
            </a:r>
          </a:p>
          <a:p>
            <a:pPr lvl="1"/>
            <a:r>
              <a:rPr lang="en-US" altLang="zh-TW" dirty="0"/>
              <a:t>Connection must be less than 50 feet </a:t>
            </a:r>
          </a:p>
          <a:p>
            <a:pPr lvl="1"/>
            <a:r>
              <a:rPr lang="en-US" altLang="zh-TW" dirty="0"/>
              <a:t>Voltage level: 1 (-3~-15V), 0 (+3~+15V)</a:t>
            </a:r>
          </a:p>
          <a:p>
            <a:pPr lvl="2"/>
            <a:r>
              <a:rPr lang="en-US" altLang="zh-TW" dirty="0"/>
              <a:t>Region between ±3 V does not correspond to valid data</a:t>
            </a:r>
          </a:p>
          <a:p>
            <a:pPr lvl="2"/>
            <a:r>
              <a:rPr lang="en-US" altLang="zh-TW" dirty="0"/>
              <a:t>MSP430’s voltage is less than 3V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use transceiver 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B500B9-80CF-45DD-83AE-F9D74D21C961}" type="slidenum">
              <a:rPr lang="zh-TW" altLang="en-US" smtClean="0"/>
              <a:pPr/>
              <a:t>8</a:t>
            </a:fld>
            <a:endParaRPr lang="zh-TW" altLang="zh-TW"/>
          </a:p>
        </p:txBody>
      </p:sp>
      <p:sp>
        <p:nvSpPr>
          <p:cNvPr id="1022984" name="Text Box 8"/>
          <p:cNvSpPr txBox="1">
            <a:spLocks noChangeArrowheads="1"/>
          </p:cNvSpPr>
          <p:nvPr/>
        </p:nvSpPr>
        <p:spPr bwMode="auto">
          <a:xfrm>
            <a:off x="7073900" y="4470211"/>
            <a:ext cx="18501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Falling edge </a:t>
            </a:r>
            <a:br>
              <a:rPr lang="en-US" altLang="zh-TW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</a:br>
            <a:r>
              <a:rPr lang="en-US" altLang="zh-TW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means 0 </a:t>
            </a:r>
            <a:r>
              <a:rPr lang="en-US" altLang="zh-TW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sym typeface="Wingdings" panose="05000000000000000000" pitchFamily="2" charset="2"/>
              </a:rPr>
              <a:t> 1</a:t>
            </a:r>
            <a:endParaRPr lang="en-US" altLang="zh-TW" b="1" dirty="0">
              <a:solidFill>
                <a:srgbClr val="FF0000"/>
              </a:solidFill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022985" name="Line 9"/>
          <p:cNvSpPr>
            <a:spLocks noChangeShapeType="1"/>
          </p:cNvSpPr>
          <p:nvPr/>
        </p:nvSpPr>
        <p:spPr bwMode="auto">
          <a:xfrm flipH="1">
            <a:off x="6156176" y="4869159"/>
            <a:ext cx="917724" cy="885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800">
              <a:latin typeface="Tahoma" charset="0"/>
              <a:ea typeface="標楷體" charset="0"/>
              <a:cs typeface="標楷體" charset="0"/>
            </a:endParaRPr>
          </a:p>
        </p:txBody>
      </p:sp>
      <p:pic>
        <p:nvPicPr>
          <p:cNvPr id="9" name="Picture 4" descr="https://upload.wikimedia.org/wikipedia/commons/4/41/Teletype_with_papertape_punch_and_read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152" y="2432919"/>
            <a:ext cx="1436687" cy="19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commons/thumb/e/e5/Analogue_modem_-_acoustic_coupler.jpg/220px-Analogue_modem_-_acoustic_coup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320" y="2604897"/>
            <a:ext cx="1674867" cy="125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24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4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4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4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4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4" grpId="0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7454</TotalTime>
  <Words>3310</Words>
  <Application>Microsoft Office PowerPoint</Application>
  <PresentationFormat>如螢幕大小 (4:3)</PresentationFormat>
  <Paragraphs>454</Paragraphs>
  <Slides>38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50" baseType="lpstr">
      <vt:lpstr>標楷體</vt:lpstr>
      <vt:lpstr>新細明體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Clip</vt:lpstr>
      <vt:lpstr>Document</vt:lpstr>
      <vt:lpstr>CS4101 嵌入式系統概論  Serial Communication</vt:lpstr>
      <vt:lpstr>Recall the Container Thermometer</vt:lpstr>
      <vt:lpstr>We Have Learned …</vt:lpstr>
      <vt:lpstr>Outline</vt:lpstr>
      <vt:lpstr>Communication Interfaces</vt:lpstr>
      <vt:lpstr>Asynchronous Serial Communication</vt:lpstr>
      <vt:lpstr>Asynchronous Serial Communication</vt:lpstr>
      <vt:lpstr>Asynchronous Serial Communication</vt:lpstr>
      <vt:lpstr>RS-232</vt:lpstr>
      <vt:lpstr>RS-232</vt:lpstr>
      <vt:lpstr>Serial Transmission Using UARTs</vt:lpstr>
      <vt:lpstr>Outline</vt:lpstr>
      <vt:lpstr>Communication Peripherals in MSP430</vt:lpstr>
      <vt:lpstr>Software UART Using Timer0_A3</vt:lpstr>
      <vt:lpstr>How to Do?</vt:lpstr>
      <vt:lpstr>How to Leverage Timer0_A3?</vt:lpstr>
      <vt:lpstr>How to Leverage Timer0_A3?</vt:lpstr>
      <vt:lpstr>Pin Connections</vt:lpstr>
      <vt:lpstr>Pin Connections</vt:lpstr>
      <vt:lpstr>PowerPoint 簡報</vt:lpstr>
      <vt:lpstr>For LaunchPad</vt:lpstr>
      <vt:lpstr>Receive Procedure by Timer0_A3</vt:lpstr>
      <vt:lpstr>Transmission of Software UART</vt:lpstr>
      <vt:lpstr>PowerPoint 簡報</vt:lpstr>
      <vt:lpstr>TA0CCTLx</vt:lpstr>
      <vt:lpstr>TA0CCTLx (cont’d)</vt:lpstr>
      <vt:lpstr>Sample Code for Software UART </vt:lpstr>
      <vt:lpstr>Sample Code</vt:lpstr>
      <vt:lpstr>Sample Code </vt:lpstr>
      <vt:lpstr>Sample Code </vt:lpstr>
      <vt:lpstr>Sample Code </vt:lpstr>
      <vt:lpstr>Sample Code </vt:lpstr>
      <vt:lpstr>PowerPoint 簡報</vt:lpstr>
      <vt:lpstr>Sample Code</vt:lpstr>
      <vt:lpstr>Sample Code</vt:lpstr>
      <vt:lpstr>PowerPoint 簡報</vt:lpstr>
      <vt:lpstr>TA0IV (Timer0_A3 Interrupt Vector)</vt:lpstr>
      <vt:lpstr>Summary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聖諺 周</cp:lastModifiedBy>
  <cp:revision>729</cp:revision>
  <dcterms:created xsi:type="dcterms:W3CDTF">2000-02-07T23:54:30Z</dcterms:created>
  <dcterms:modified xsi:type="dcterms:W3CDTF">2020-11-04T11:55:56Z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