
<file path=[Content_Types].xml><?xml version="1.0" encoding="utf-8"?>
<Types xmlns="http://schemas.openxmlformats.org/package/2006/content-types">
  <Default Extension="png" ContentType="image/png"/>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25"/>
  </p:notesMasterIdLst>
  <p:handoutMasterIdLst>
    <p:handoutMasterId r:id="rId26"/>
  </p:handoutMasterIdLst>
  <p:sldIdLst>
    <p:sldId id="672" r:id="rId2"/>
    <p:sldId id="737" r:id="rId3"/>
    <p:sldId id="771" r:id="rId4"/>
    <p:sldId id="772" r:id="rId5"/>
    <p:sldId id="739" r:id="rId6"/>
    <p:sldId id="740" r:id="rId7"/>
    <p:sldId id="741" r:id="rId8"/>
    <p:sldId id="781" r:id="rId9"/>
    <p:sldId id="742" r:id="rId10"/>
    <p:sldId id="744" r:id="rId11"/>
    <p:sldId id="743" r:id="rId12"/>
    <p:sldId id="745" r:id="rId13"/>
    <p:sldId id="746" r:id="rId14"/>
    <p:sldId id="729" r:id="rId15"/>
    <p:sldId id="769" r:id="rId16"/>
    <p:sldId id="747" r:id="rId17"/>
    <p:sldId id="748" r:id="rId18"/>
    <p:sldId id="749" r:id="rId19"/>
    <p:sldId id="777" r:id="rId20"/>
    <p:sldId id="1415" r:id="rId21"/>
    <p:sldId id="257" r:id="rId22"/>
    <p:sldId id="1418" r:id="rId23"/>
    <p:sldId id="1419" r:id="rId24"/>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99FF99"/>
    <a:srgbClr val="0000FF"/>
    <a:srgbClr val="99CCFF"/>
    <a:srgbClr val="339933"/>
    <a:srgbClr val="33CC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56" d="100"/>
          <a:sy n="56" d="100"/>
        </p:scale>
        <p:origin x="1672" y="36"/>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5818"/>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a:solidFill>
                  <a:schemeClr val="tx1"/>
                </a:solidFill>
                <a:latin typeface="Times New Roman" charset="0"/>
                <a:ea typeface="新細明體" charset="0"/>
                <a:cs typeface="新細明體" charset="0"/>
              </a:rPr>
              <a:t>When the bus is free/idle, meaning no master device is engaging the bus (both SCL and SDA lines are high), a master can initiate a transfer by sending a START signal. A START signal, usually referred as the S-bit, is defined as a HIGH to LOW transition on the SDA line while SCL is HIGH. The START signal denotes the beginning of a new data transfer.</a:t>
            </a:r>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8</a:t>
            </a:fld>
            <a:endParaRPr lang="zh-TW" altLang="zh-TW"/>
          </a:p>
        </p:txBody>
      </p:sp>
    </p:spTree>
    <p:extLst>
      <p:ext uri="{BB962C8B-B14F-4D97-AF65-F5344CB8AC3E}">
        <p14:creationId xmlns:p14="http://schemas.microsoft.com/office/powerpoint/2010/main" val="71403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A13D81F8-6F47-4F5F-966F-64741E7157E4}"/>
              </a:ext>
            </a:extLst>
          </p:cNvPr>
          <p:cNvSpPr txBox="1">
            <a:spLocks noGrp="1" noRot="1" noChangeAspect="1" noChangeArrowheads="1"/>
          </p:cNvSpPr>
          <p:nvPr>
            <p:ph type="sldImg"/>
          </p:nvPr>
        </p:nvSpPr>
        <p:spPr bwMode="auto">
          <a:xfrm>
            <a:off x="1587500" y="1006475"/>
            <a:ext cx="4595813" cy="3446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a:extLst>
              <a:ext uri="{FF2B5EF4-FFF2-40B4-BE49-F238E27FC236}">
                <a16:creationId xmlns:a16="http://schemas.microsoft.com/office/drawing/2014/main" id="{35D552E9-034C-4892-8359-A008F4043209}"/>
              </a:ext>
            </a:extLst>
          </p:cNvPr>
          <p:cNvSpPr txBox="1">
            <a:spLocks noGrp="1" noChangeArrowheads="1"/>
          </p:cNvSpPr>
          <p:nvPr>
            <p:ph type="body" idx="1"/>
          </p:nvPr>
        </p:nvSpPr>
        <p:spPr bwMode="auto">
          <a:xfrm>
            <a:off x="1185863" y="4787900"/>
            <a:ext cx="5402262" cy="38211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22</a:t>
            </a:fld>
            <a:endParaRPr lang="zh-TW" altLang="zh-TW"/>
          </a:p>
        </p:txBody>
      </p:sp>
    </p:spTree>
    <p:extLst>
      <p:ext uri="{BB962C8B-B14F-4D97-AF65-F5344CB8AC3E}">
        <p14:creationId xmlns:p14="http://schemas.microsoft.com/office/powerpoint/2010/main" val="27227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9</a:t>
            </a:fld>
            <a:endParaRPr lang="zh-TW" altLang="zh-TW"/>
          </a:p>
        </p:txBody>
      </p:sp>
    </p:spTree>
    <p:extLst>
      <p:ext uri="{BB962C8B-B14F-4D97-AF65-F5344CB8AC3E}">
        <p14:creationId xmlns:p14="http://schemas.microsoft.com/office/powerpoint/2010/main" val="312214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a:solidFill>
                  <a:schemeClr val="tx1"/>
                </a:solidFill>
                <a:latin typeface="Times New Roman" charset="0"/>
                <a:ea typeface="新細明體" charset="0"/>
                <a:cs typeface="新細明體" charset="0"/>
              </a:rPr>
              <a:t>When the bus is free/idle, meaning no master device is engaging the bus (both SCL and SDA</a:t>
            </a:r>
          </a:p>
          <a:p>
            <a:r>
              <a:rPr kumimoji="1" lang="en-US" altLang="zh-TW" sz="1200" b="0" i="0" u="none" strike="noStrike" kern="1200" baseline="0" dirty="0">
                <a:solidFill>
                  <a:schemeClr val="tx1"/>
                </a:solidFill>
                <a:latin typeface="Times New Roman" charset="0"/>
                <a:ea typeface="新細明體" charset="0"/>
                <a:cs typeface="新細明體" charset="0"/>
              </a:rPr>
              <a:t>lines are high), a master can initiate a transfer by sending a START signal. A START signal,</a:t>
            </a:r>
          </a:p>
          <a:p>
            <a:r>
              <a:rPr kumimoji="1" lang="en-US" altLang="zh-TW" sz="1200" b="0" i="0" u="none" strike="noStrike" kern="1200" baseline="0" dirty="0">
                <a:solidFill>
                  <a:schemeClr val="tx1"/>
                </a:solidFill>
                <a:latin typeface="Times New Roman" charset="0"/>
                <a:ea typeface="新細明體" charset="0"/>
                <a:cs typeface="新細明體" charset="0"/>
              </a:rPr>
              <a:t>usually referred as the S-bit, is defined as a HIGH to LOW transition on the SDA line while SCL</a:t>
            </a:r>
          </a:p>
          <a:p>
            <a:r>
              <a:rPr kumimoji="1" lang="en-US" altLang="zh-TW" sz="1200" b="0" i="0" u="none" strike="noStrike" kern="1200" baseline="0" dirty="0">
                <a:solidFill>
                  <a:schemeClr val="tx1"/>
                </a:solidFill>
                <a:latin typeface="Times New Roman" charset="0"/>
                <a:ea typeface="新細明體" charset="0"/>
                <a:cs typeface="新細明體" charset="0"/>
              </a:rPr>
              <a:t>is HIGH. The START signal denotes the beginning of a new data transfer.</a:t>
            </a:r>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10</a:t>
            </a:fld>
            <a:endParaRPr lang="zh-TW" altLang="zh-TW"/>
          </a:p>
        </p:txBody>
      </p:sp>
    </p:spTree>
    <p:extLst>
      <p:ext uri="{BB962C8B-B14F-4D97-AF65-F5344CB8AC3E}">
        <p14:creationId xmlns:p14="http://schemas.microsoft.com/office/powerpoint/2010/main" val="47957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11</a:t>
            </a:fld>
            <a:endParaRPr lang="zh-TW" altLang="zh-TW"/>
          </a:p>
        </p:txBody>
      </p:sp>
    </p:spTree>
    <p:extLst>
      <p:ext uri="{BB962C8B-B14F-4D97-AF65-F5344CB8AC3E}">
        <p14:creationId xmlns:p14="http://schemas.microsoft.com/office/powerpoint/2010/main" val="329561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12</a:t>
            </a:fld>
            <a:endParaRPr lang="zh-TW" altLang="zh-TW"/>
          </a:p>
        </p:txBody>
      </p:sp>
    </p:spTree>
    <p:extLst>
      <p:ext uri="{BB962C8B-B14F-4D97-AF65-F5344CB8AC3E}">
        <p14:creationId xmlns:p14="http://schemas.microsoft.com/office/powerpoint/2010/main" val="490341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98EEF703-A619-4889-95DC-465EFE4F83EA}" type="slidenum">
              <a:rPr lang="zh-TW" altLang="en-US" smtClean="0"/>
              <a:pPr>
                <a:defRPr/>
              </a:pPr>
              <a:t>13</a:t>
            </a:fld>
            <a:endParaRPr lang="zh-TW" altLang="zh-TW"/>
          </a:p>
        </p:txBody>
      </p:sp>
    </p:spTree>
    <p:extLst>
      <p:ext uri="{BB962C8B-B14F-4D97-AF65-F5344CB8AC3E}">
        <p14:creationId xmlns:p14="http://schemas.microsoft.com/office/powerpoint/2010/main" val="13315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If two or more master transmitters simultaneously start a transmission on the bus, an arbitration procedure is invoked. The first master transmitter that generates a logic high is overruled by the opposing master generating a logic low. (</a:t>
            </a:r>
            <a:r>
              <a:rPr lang="en-US" altLang="zh-TW" dirty="0"/>
              <a:t>If one transmitter sets SDA to 1 (not driving a signal) and a second transmitter sets it to 0 (pull to ground), the result is that the line is low. )</a:t>
            </a:r>
          </a:p>
          <a:p>
            <a:r>
              <a:rPr lang="en-US" altLang="zh-TW" dirty="0"/>
              <a:t>The first transmitter observes that the level of the line is different from that expected. It concludes that another node is transmitting and it loses arbitration</a:t>
            </a:r>
          </a:p>
          <a:p>
            <a:r>
              <a:rPr lang="en-US" altLang="zh-TW" dirty="0"/>
              <a:t>In the meantime, the other node has not noticed any difference between the expected and actual levels on SDA, and therefore continues transmission</a:t>
            </a:r>
          </a:p>
          <a:p>
            <a:endPar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endParaRP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The arbitration procedure gives priority to the device that transmits the serial data stream with the lowest binary value. The master transmitter that lost arbitration switches to the slave receiver mode, and sets the arbitration lost flag UCALIFG. If two or more devices send identical first bytes, arbitration continues on the subsequent bytes.</a:t>
            </a:r>
            <a:endParaRPr lang="zh-TW" altLang="en-US" dirty="0"/>
          </a:p>
        </p:txBody>
      </p:sp>
      <p:sp>
        <p:nvSpPr>
          <p:cNvPr id="4" name="投影片編號版面配置區 3"/>
          <p:cNvSpPr>
            <a:spLocks noGrp="1"/>
          </p:cNvSpPr>
          <p:nvPr>
            <p:ph type="sldNum" sz="quarter" idx="10"/>
          </p:nvPr>
        </p:nvSpPr>
        <p:spPr/>
        <p:txBody>
          <a:bodyPr/>
          <a:lstStyle/>
          <a:p>
            <a:pPr>
              <a:defRPr/>
            </a:pPr>
            <a:fld id="{98EEF703-A619-4889-95DC-465EFE4F83EA}" type="slidenum">
              <a:rPr lang="zh-TW" altLang="en-US" smtClean="0"/>
              <a:pPr>
                <a:defRPr/>
              </a:pPr>
              <a:t>14</a:t>
            </a:fld>
            <a:endParaRPr lang="zh-TW" altLang="zh-TW"/>
          </a:p>
        </p:txBody>
      </p:sp>
    </p:spTree>
    <p:extLst>
      <p:ext uri="{BB962C8B-B14F-4D97-AF65-F5344CB8AC3E}">
        <p14:creationId xmlns:p14="http://schemas.microsoft.com/office/powerpoint/2010/main" val="3082045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Wire.begin</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a:t>
            </a:r>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Wire.begin</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(address)</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Initiate the Wire library and join the I2C bus as a master or slave. </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address: the 7-bit slave address (optional); if not specified, join the bus as a master.</a:t>
            </a:r>
          </a:p>
          <a:p>
            <a:pPr rtl="0"/>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Wire.beginTransmission</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(address)</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Begin a transmission to the I2C slave device with the given address. Subsequently, queue bytes for transmission with the </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write()</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function and transmit them by calling </a:t>
            </a:r>
            <a:r>
              <a:rPr kumimoji="1" lang="en-US" altLang="zh-TW" sz="1200" b="0" i="0" u="none" strike="noStrike" kern="1200" dirty="0" err="1">
                <a:solidFill>
                  <a:schemeClr val="tx1"/>
                </a:solidFill>
                <a:effectLst/>
                <a:latin typeface="Times New Roman" panose="02020603050405020304" pitchFamily="18" charset="0"/>
                <a:ea typeface="新細明體" panose="02020500000000000000" pitchFamily="18" charset="-120"/>
                <a:cs typeface="+mn-cs"/>
              </a:rPr>
              <a:t>endTransmission</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t>
            </a:r>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16</a:t>
            </a:fld>
            <a:endParaRPr lang="zh-TW" altLang="zh-TW"/>
          </a:p>
        </p:txBody>
      </p:sp>
    </p:spTree>
    <p:extLst>
      <p:ext uri="{BB962C8B-B14F-4D97-AF65-F5344CB8AC3E}">
        <p14:creationId xmlns:p14="http://schemas.microsoft.com/office/powerpoint/2010/main" val="307680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Wire.onReceive</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(handler)</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Registers a function to be called when a slave device receives a transmission from a master.</a:t>
            </a:r>
          </a:p>
          <a:p>
            <a:pPr rtl="0"/>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Wire.available</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t>
            </a:r>
          </a:p>
          <a:p>
            <a:pPr rtl="0"/>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Returns the number of bytes available for retrieval with </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read()</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This should be called on a master device after a call to </a:t>
            </a:r>
            <a:r>
              <a:rPr kumimoji="1" lang="en-US" altLang="zh-TW" sz="1200" b="0" i="0" u="none" strike="noStrike" kern="1200" dirty="0" err="1">
                <a:solidFill>
                  <a:schemeClr val="tx1"/>
                </a:solidFill>
                <a:effectLst/>
                <a:latin typeface="Times New Roman" panose="02020603050405020304" pitchFamily="18" charset="0"/>
                <a:ea typeface="新細明體" panose="02020500000000000000" pitchFamily="18" charset="-120"/>
                <a:cs typeface="+mn-cs"/>
              </a:rPr>
              <a:t>requestFrom</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or on a slave inside the </a:t>
            </a:r>
            <a:r>
              <a:rPr kumimoji="1" lang="en-US" altLang="zh-TW" sz="1200" b="0" i="0" u="none" strike="noStrike" kern="1200" dirty="0" err="1">
                <a:solidFill>
                  <a:schemeClr val="tx1"/>
                </a:solidFill>
                <a:effectLst/>
                <a:latin typeface="Times New Roman" panose="02020603050405020304" pitchFamily="18" charset="0"/>
                <a:ea typeface="新細明體" panose="02020500000000000000" pitchFamily="18" charset="-120"/>
                <a:cs typeface="+mn-cs"/>
              </a:rPr>
              <a:t>onReceive</a:t>
            </a:r>
            <a:r>
              <a:rPr kumimoji="1" lang="en-US" altLang="zh-TW" sz="1200" b="0" i="0" u="none" strike="noStrike" kern="1200" dirty="0">
                <a:solidFill>
                  <a:schemeClr val="tx1"/>
                </a:solidFill>
                <a:effectLst/>
                <a:latin typeface="Times New Roman" panose="02020603050405020304" pitchFamily="18" charset="0"/>
                <a:ea typeface="新細明體" panose="02020500000000000000" pitchFamily="18" charset="-120"/>
                <a:cs typeface="+mn-cs"/>
              </a:rPr>
              <a:t>()</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handler.</a:t>
            </a:r>
          </a:p>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17</a:t>
            </a:fld>
            <a:endParaRPr lang="zh-TW" altLang="zh-TW"/>
          </a:p>
        </p:txBody>
      </p:sp>
    </p:spTree>
    <p:extLst>
      <p:ext uri="{BB962C8B-B14F-4D97-AF65-F5344CB8AC3E}">
        <p14:creationId xmlns:p14="http://schemas.microsoft.com/office/powerpoint/2010/main" val="287247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標題，物件及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頁尾版面配置區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6553200" y="6245225"/>
            <a:ext cx="2133600" cy="476250"/>
          </a:xfrm>
        </p:spPr>
        <p:txBody>
          <a:bodyPr/>
          <a:lstStyle>
            <a:lvl1pPr>
              <a:defRPr/>
            </a:lvl1pPr>
          </a:lstStyle>
          <a:p>
            <a:fld id="{0AAB6D5C-AA4A-4318-921E-60AEEDE76A0D}" type="slidenum">
              <a:rPr lang="en-US" altLang="zh-TW"/>
              <a:pPr/>
              <a:t>‹#›</a:t>
            </a:fld>
            <a:endParaRPr lang="en-US" altLang="zh-TW"/>
          </a:p>
        </p:txBody>
      </p:sp>
    </p:spTree>
    <p:extLst>
      <p:ext uri="{BB962C8B-B14F-4D97-AF65-F5344CB8AC3E}">
        <p14:creationId xmlns:p14="http://schemas.microsoft.com/office/powerpoint/2010/main" val="262139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25450" y="1125538"/>
            <a:ext cx="4013200" cy="49672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125538"/>
            <a:ext cx="4013200" cy="49672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25450" y="1035050"/>
            <a:ext cx="832301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6" name="Rectangle 10"/>
          <p:cNvSpPr>
            <a:spLocks noGrp="1" noChangeArrowheads="1"/>
          </p:cNvSpPr>
          <p:nvPr>
            <p:ph type="ctrTitle"/>
          </p:nvPr>
        </p:nvSpPr>
        <p:spPr/>
        <p:txBody>
          <a:bodyPr/>
          <a:lstStyle/>
          <a:p>
            <a:r>
              <a:rPr lang="en-US" altLang="zh-TW" sz="3200" b="0" dirty="0">
                <a:solidFill>
                  <a:srgbClr val="FF6600"/>
                </a:solidFill>
              </a:rPr>
              <a:t>CS4101 Introduction to Embedded Systems</a:t>
            </a:r>
            <a:br>
              <a:rPr lang="zh-TW" altLang="en-US" dirty="0"/>
            </a:br>
            <a:br>
              <a:rPr lang="zh-TW" altLang="en-US" dirty="0"/>
            </a:br>
            <a:r>
              <a:rPr lang="en-US" altLang="zh-TW" dirty="0">
                <a:solidFill>
                  <a:srgbClr val="0000FF"/>
                </a:solidFill>
              </a:rPr>
              <a:t>On-Board Communication</a:t>
            </a:r>
          </a:p>
        </p:txBody>
      </p:sp>
      <p:sp>
        <p:nvSpPr>
          <p:cNvPr id="510987" name="Rectangle 11"/>
          <p:cNvSpPr>
            <a:spLocks noGrp="1" noChangeArrowheads="1"/>
          </p:cNvSpPr>
          <p:nvPr>
            <p:ph type="subTitle" idx="1"/>
          </p:nvPr>
        </p:nvSpPr>
        <p:spPr/>
        <p:txBody>
          <a:bodyPr/>
          <a:lstStyle/>
          <a:p>
            <a:r>
              <a:rPr lang="en-US" altLang="zh-TW" sz="2800"/>
              <a:t>Prof. Chung-Ta King</a:t>
            </a:r>
          </a:p>
          <a:p>
            <a:r>
              <a:rPr lang="en-US" altLang="zh-TW" sz="2400"/>
              <a:t>Department of Computer Science</a:t>
            </a:r>
          </a:p>
          <a:p>
            <a:r>
              <a:rPr lang="en-US" altLang="zh-TW" sz="2400"/>
              <a:t>National Tsing Hua University, Taiwan</a:t>
            </a:r>
            <a:endParaRPr lang="zh-TW" altLang="en-US" sz="2400"/>
          </a:p>
        </p:txBody>
      </p:sp>
    </p:spTree>
    <p:extLst>
      <p:ext uri="{BB962C8B-B14F-4D97-AF65-F5344CB8AC3E}">
        <p14:creationId xmlns:p14="http://schemas.microsoft.com/office/powerpoint/2010/main" val="302749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Bit Sampling</a:t>
            </a:r>
            <a:endParaRPr lang="zh-TW" altLang="en-US" dirty="0"/>
          </a:p>
        </p:txBody>
      </p:sp>
      <p:sp>
        <p:nvSpPr>
          <p:cNvPr id="4" name="內容版面配置區 3"/>
          <p:cNvSpPr>
            <a:spLocks noGrp="1"/>
          </p:cNvSpPr>
          <p:nvPr>
            <p:ph idx="1"/>
          </p:nvPr>
        </p:nvSpPr>
        <p:spPr/>
        <p:txBody>
          <a:bodyPr/>
          <a:lstStyle/>
          <a:p>
            <a:r>
              <a:rPr lang="en-US" altLang="zh-TW" dirty="0"/>
              <a:t>Each bit is sampled during the high period of SCL</a:t>
            </a:r>
          </a:p>
          <a:p>
            <a:r>
              <a:rPr lang="en-US" altLang="zh-TW" dirty="0"/>
              <a:t>SDA may be changed only during low period of SCL and must be held stable during the high period of SCL</a:t>
            </a:r>
          </a:p>
          <a:p>
            <a:pPr lvl="1"/>
            <a:r>
              <a:rPr lang="en-US" altLang="zh-TW" dirty="0"/>
              <a:t>SDA transitioning while SCL is low (blue), and data being read while SCL is high (green)</a:t>
            </a:r>
          </a:p>
          <a:p>
            <a:r>
              <a:rPr lang="en-US" altLang="zh-TW" dirty="0"/>
              <a:t>A transition on the SDA line while SCL is high is interpreted as a command (START or STOP)</a:t>
            </a:r>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9</a:t>
            </a:fld>
            <a:endParaRPr lang="zh-TW" altLang="zh-TW"/>
          </a:p>
        </p:txBody>
      </p:sp>
      <p:pic>
        <p:nvPicPr>
          <p:cNvPr id="6" name="Picture 2" descr="Data transfer sequ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26" y="4581128"/>
            <a:ext cx="8204148" cy="13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4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I</a:t>
            </a:r>
            <a:r>
              <a:rPr lang="en-US" altLang="zh-TW" baseline="30000" dirty="0"/>
              <a:t>2</a:t>
            </a:r>
            <a:r>
              <a:rPr lang="en-US" altLang="zh-TW" dirty="0"/>
              <a:t>C Protocol: Start and Stop </a:t>
            </a:r>
            <a:endParaRPr lang="zh-TW" altLang="en-US" dirty="0"/>
          </a:p>
        </p:txBody>
      </p:sp>
      <p:sp>
        <p:nvSpPr>
          <p:cNvPr id="4" name="內容版面配置區 3"/>
          <p:cNvSpPr>
            <a:spLocks noGrp="1"/>
          </p:cNvSpPr>
          <p:nvPr>
            <p:ph idx="1"/>
          </p:nvPr>
        </p:nvSpPr>
        <p:spPr/>
        <p:txBody>
          <a:bodyPr/>
          <a:lstStyle/>
          <a:p>
            <a:r>
              <a:rPr lang="en-US" altLang="zh-TW" dirty="0"/>
              <a:t>Bus is free/idle when both SCL and SDA are high</a:t>
            </a:r>
          </a:p>
          <a:p>
            <a:r>
              <a:rPr lang="en-US" altLang="zh-TW" dirty="0"/>
              <a:t>A master initiates a transfer by sending START signal</a:t>
            </a:r>
          </a:p>
          <a:p>
            <a:pPr lvl="1"/>
            <a:r>
              <a:rPr lang="en-US" altLang="zh-TW" dirty="0"/>
              <a:t>A HIGH to LOW transition on SDA while SCL is HIGH</a:t>
            </a:r>
          </a:p>
          <a:p>
            <a:r>
              <a:rPr lang="en-US" altLang="zh-TW" dirty="0"/>
              <a:t>A STOP signal to terminate the communication</a:t>
            </a:r>
          </a:p>
          <a:p>
            <a:pPr lvl="1"/>
            <a:r>
              <a:rPr lang="en-US" altLang="zh-TW" dirty="0"/>
              <a:t>A LOW to HIGH transition on SDA while SCL is HIGH</a:t>
            </a:r>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10</a:t>
            </a:fld>
            <a:endParaRPr lang="zh-TW" altLang="zh-TW"/>
          </a:p>
        </p:txBody>
      </p:sp>
      <p:pic>
        <p:nvPicPr>
          <p:cNvPr id="5" name="圖片 4"/>
          <p:cNvPicPr>
            <a:picLocks noChangeAspect="1"/>
          </p:cNvPicPr>
          <p:nvPr/>
        </p:nvPicPr>
        <p:blipFill>
          <a:blip r:embed="rId3"/>
          <a:stretch>
            <a:fillRect/>
          </a:stretch>
        </p:blipFill>
        <p:spPr>
          <a:xfrm>
            <a:off x="536989" y="3258851"/>
            <a:ext cx="3604617" cy="2761172"/>
          </a:xfrm>
          <a:prstGeom prst="rect">
            <a:avLst/>
          </a:prstGeom>
        </p:spPr>
      </p:pic>
      <p:pic>
        <p:nvPicPr>
          <p:cNvPr id="6" name="圖片 5"/>
          <p:cNvPicPr>
            <a:picLocks noChangeAspect="1"/>
          </p:cNvPicPr>
          <p:nvPr/>
        </p:nvPicPr>
        <p:blipFill>
          <a:blip r:embed="rId4"/>
          <a:stretch>
            <a:fillRect/>
          </a:stretch>
        </p:blipFill>
        <p:spPr>
          <a:xfrm>
            <a:off x="5004047" y="3286249"/>
            <a:ext cx="2938617" cy="2735039"/>
          </a:xfrm>
          <a:prstGeom prst="rect">
            <a:avLst/>
          </a:prstGeom>
        </p:spPr>
      </p:pic>
    </p:spTree>
    <p:extLst>
      <p:ext uri="{BB962C8B-B14F-4D97-AF65-F5344CB8AC3E}">
        <p14:creationId xmlns:p14="http://schemas.microsoft.com/office/powerpoint/2010/main" val="393214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I</a:t>
            </a:r>
            <a:r>
              <a:rPr lang="en-US" altLang="zh-TW" baseline="30000" dirty="0"/>
              <a:t>2</a:t>
            </a:r>
            <a:r>
              <a:rPr lang="en-US" altLang="zh-TW" dirty="0"/>
              <a:t>C Protocol: Slave Address Transfer </a:t>
            </a:r>
            <a:endParaRPr lang="zh-TW" altLang="en-US" dirty="0"/>
          </a:p>
        </p:txBody>
      </p:sp>
      <p:sp>
        <p:nvSpPr>
          <p:cNvPr id="4" name="內容版面配置區 3"/>
          <p:cNvSpPr>
            <a:spLocks noGrp="1"/>
          </p:cNvSpPr>
          <p:nvPr>
            <p:ph idx="1"/>
          </p:nvPr>
        </p:nvSpPr>
        <p:spPr/>
        <p:txBody>
          <a:bodyPr/>
          <a:lstStyle/>
          <a:p>
            <a:r>
              <a:rPr lang="en-US" altLang="zh-TW" dirty="0"/>
              <a:t>The 1</a:t>
            </a:r>
            <a:r>
              <a:rPr lang="en-US" altLang="zh-TW" baseline="30000" dirty="0"/>
              <a:t>st</a:t>
            </a:r>
            <a:r>
              <a:rPr lang="en-US" altLang="zh-TW" dirty="0"/>
              <a:t> byte transferred by Master after START signal</a:t>
            </a:r>
          </a:p>
          <a:p>
            <a:pPr lvl="1"/>
            <a:r>
              <a:rPr lang="en-US" altLang="zh-TW" dirty="0"/>
              <a:t>A 7-bits calling address followed by the R/W bit to indicate the data transfer direction (</a:t>
            </a:r>
            <a:r>
              <a:rPr lang="en-GB" altLang="zh-TW" dirty="0"/>
              <a:t>0: write to slave, 1: read)</a:t>
            </a:r>
            <a:endParaRPr lang="en-US" altLang="zh-TW" dirty="0"/>
          </a:p>
          <a:p>
            <a:pPr lvl="1"/>
            <a:r>
              <a:rPr lang="en-US" altLang="zh-TW" dirty="0"/>
              <a:t>The matching slave responds by returning an acknowledge bit by pulling SDA low at the 9th SCL clock cycle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11</a:t>
            </a:fld>
            <a:endParaRPr lang="zh-TW" altLang="zh-TW"/>
          </a:p>
        </p:txBody>
      </p:sp>
      <p:pic>
        <p:nvPicPr>
          <p:cNvPr id="5" name="圖片 4"/>
          <p:cNvPicPr>
            <a:picLocks noChangeAspect="1"/>
          </p:cNvPicPr>
          <p:nvPr/>
        </p:nvPicPr>
        <p:blipFill>
          <a:blip r:embed="rId3"/>
          <a:stretch>
            <a:fillRect/>
          </a:stretch>
        </p:blipFill>
        <p:spPr>
          <a:xfrm>
            <a:off x="871537" y="3284984"/>
            <a:ext cx="7286625" cy="2714625"/>
          </a:xfrm>
          <a:prstGeom prst="rect">
            <a:avLst/>
          </a:prstGeom>
        </p:spPr>
      </p:pic>
    </p:spTree>
    <p:extLst>
      <p:ext uri="{BB962C8B-B14F-4D97-AF65-F5344CB8AC3E}">
        <p14:creationId xmlns:p14="http://schemas.microsoft.com/office/powerpoint/2010/main" val="134772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I</a:t>
            </a:r>
            <a:r>
              <a:rPr lang="en-US" altLang="zh-TW" baseline="30000" dirty="0"/>
              <a:t>2</a:t>
            </a:r>
            <a:r>
              <a:rPr lang="en-US" altLang="zh-TW" dirty="0"/>
              <a:t>C Protocol: Data Transfer </a:t>
            </a:r>
            <a:endParaRPr lang="zh-TW" altLang="en-US" dirty="0"/>
          </a:p>
        </p:txBody>
      </p:sp>
      <p:sp>
        <p:nvSpPr>
          <p:cNvPr id="4" name="內容版面配置區 3"/>
          <p:cNvSpPr>
            <a:spLocks noGrp="1"/>
          </p:cNvSpPr>
          <p:nvPr>
            <p:ph idx="1"/>
          </p:nvPr>
        </p:nvSpPr>
        <p:spPr/>
        <p:txBody>
          <a:bodyPr/>
          <a:lstStyle/>
          <a:p>
            <a:r>
              <a:rPr lang="en-US" altLang="zh-TW" dirty="0"/>
              <a:t>Each transferred byte is followed by an acknowledge bit (SDA low) on the 9th SCL clock cycle</a:t>
            </a:r>
          </a:p>
          <a:p>
            <a:pPr lvl="1"/>
            <a:r>
              <a:rPr lang="en-US" altLang="zh-TW" dirty="0"/>
              <a:t>If the slave signals a NACK, the master can generate a STOP signal to abort the data transfer or generate a Repeated START signal and start a new transfer cycle</a:t>
            </a:r>
          </a:p>
          <a:p>
            <a:pPr lvl="1"/>
            <a:r>
              <a:rPr lang="en-US" altLang="zh-TW" dirty="0"/>
              <a:t>If the master, as the receiving device, send NACK to the slave, the slave releases the SDA line for the master to generate a STOP or Repeated START signal</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12</a:t>
            </a:fld>
            <a:endParaRPr lang="zh-TW" altLang="zh-TW"/>
          </a:p>
        </p:txBody>
      </p:sp>
      <p:pic>
        <p:nvPicPr>
          <p:cNvPr id="6" name="圖片 5"/>
          <p:cNvPicPr>
            <a:picLocks noChangeAspect="1"/>
          </p:cNvPicPr>
          <p:nvPr/>
        </p:nvPicPr>
        <p:blipFill>
          <a:blip r:embed="rId3"/>
          <a:stretch>
            <a:fillRect/>
          </a:stretch>
        </p:blipFill>
        <p:spPr>
          <a:xfrm>
            <a:off x="179512" y="4321964"/>
            <a:ext cx="8712473" cy="1698059"/>
          </a:xfrm>
          <a:prstGeom prst="rect">
            <a:avLst/>
          </a:prstGeom>
        </p:spPr>
      </p:pic>
    </p:spTree>
    <p:extLst>
      <p:ext uri="{BB962C8B-B14F-4D97-AF65-F5344CB8AC3E}">
        <p14:creationId xmlns:p14="http://schemas.microsoft.com/office/powerpoint/2010/main" val="73021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TW" dirty="0"/>
              <a:t>I</a:t>
            </a:r>
            <a:r>
              <a:rPr lang="en-US" altLang="zh-TW" baseline="30000" dirty="0"/>
              <a:t>2</a:t>
            </a:r>
            <a:r>
              <a:rPr lang="en-US" altLang="zh-TW" dirty="0"/>
              <a:t>C Transaction</a:t>
            </a:r>
          </a:p>
        </p:txBody>
      </p:sp>
      <p:sp>
        <p:nvSpPr>
          <p:cNvPr id="5" name="內容版面配置區 4"/>
          <p:cNvSpPr>
            <a:spLocks noGrp="1"/>
          </p:cNvSpPr>
          <p:nvPr>
            <p:ph idx="1"/>
          </p:nvPr>
        </p:nvSpPr>
        <p:spPr/>
        <p:txBody>
          <a:bodyPr/>
          <a:lstStyle/>
          <a:p>
            <a:r>
              <a:rPr lang="en-US" altLang="zh-TW" dirty="0"/>
              <a:t>Transmitter/receiver differs from master/slave</a:t>
            </a:r>
          </a:p>
          <a:p>
            <a:pPr lvl="1"/>
            <a:r>
              <a:rPr lang="en-US" altLang="zh-TW" dirty="0"/>
              <a:t>Master initiates transactions while slave responds</a:t>
            </a:r>
          </a:p>
          <a:p>
            <a:pPr lvl="1"/>
            <a:r>
              <a:rPr lang="en-US" altLang="zh-TW" dirty="0"/>
              <a:t>Transmitter sets data on SDA line, receiver </a:t>
            </a:r>
            <a:r>
              <a:rPr lang="en-US" altLang="zh-TW" dirty="0" err="1"/>
              <a:t>acks</a:t>
            </a:r>
            <a:endParaRPr lang="en-US" altLang="zh-TW" dirty="0"/>
          </a:p>
          <a:p>
            <a:pPr lvl="2"/>
            <a:r>
              <a:rPr lang="en-US" altLang="zh-TW" dirty="0"/>
              <a:t>For a read, slave is transmitter and master </a:t>
            </a:r>
            <a:r>
              <a:rPr lang="en-US" altLang="zh-TW" dirty="0" err="1"/>
              <a:t>acks</a:t>
            </a:r>
            <a:endParaRPr lang="en-US" altLang="zh-TW" dirty="0"/>
          </a:p>
          <a:p>
            <a:pPr lvl="2"/>
            <a:r>
              <a:rPr lang="en-US" altLang="zh-TW" dirty="0"/>
              <a:t>For a write, master is transmitter, and slave </a:t>
            </a:r>
            <a:r>
              <a:rPr lang="en-US" altLang="zh-TW" dirty="0" err="1"/>
              <a:t>acks</a:t>
            </a:r>
            <a:endParaRPr lang="en-US" altLang="zh-TW" dirty="0"/>
          </a:p>
        </p:txBody>
      </p:sp>
      <p:sp>
        <p:nvSpPr>
          <p:cNvPr id="10" name="投影片編號版面配置區 9"/>
          <p:cNvSpPr>
            <a:spLocks noGrp="1"/>
          </p:cNvSpPr>
          <p:nvPr>
            <p:ph type="sldNum" sz="quarter" idx="11"/>
          </p:nvPr>
        </p:nvSpPr>
        <p:spPr/>
        <p:txBody>
          <a:bodyPr/>
          <a:lstStyle/>
          <a:p>
            <a:pPr>
              <a:defRPr/>
            </a:pPr>
            <a:fld id="{75EAD3E7-B039-4A93-AACD-1369AB5C0DA9}" type="slidenum">
              <a:rPr lang="zh-TW" altLang="en-US" smtClean="0"/>
              <a:pPr>
                <a:defRPr/>
              </a:pPr>
              <a:t>13</a:t>
            </a:fld>
            <a:endParaRPr lang="zh-TW" altLang="zh-TW"/>
          </a:p>
        </p:txBody>
      </p:sp>
    </p:spTree>
    <p:extLst>
      <p:ext uri="{BB962C8B-B14F-4D97-AF65-F5344CB8AC3E}">
        <p14:creationId xmlns:p14="http://schemas.microsoft.com/office/powerpoint/2010/main" val="385551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TW" dirty="0"/>
              <a:t>I</a:t>
            </a:r>
            <a:r>
              <a:rPr lang="en-US" altLang="zh-TW" baseline="30000" dirty="0"/>
              <a:t>2</a:t>
            </a:r>
            <a:r>
              <a:rPr lang="en-US" altLang="zh-TW" dirty="0"/>
              <a:t>C Arbitration</a:t>
            </a:r>
          </a:p>
        </p:txBody>
      </p:sp>
      <p:sp>
        <p:nvSpPr>
          <p:cNvPr id="5" name="內容版面配置區 4"/>
          <p:cNvSpPr>
            <a:spLocks noGrp="1"/>
          </p:cNvSpPr>
          <p:nvPr>
            <p:ph idx="1"/>
          </p:nvPr>
        </p:nvSpPr>
        <p:spPr/>
        <p:txBody>
          <a:bodyPr/>
          <a:lstStyle/>
          <a:p>
            <a:r>
              <a:rPr lang="en-US" altLang="zh-TW" dirty="0"/>
              <a:t>Two masters may start transmission at about the same time </a:t>
            </a:r>
            <a:r>
              <a:rPr lang="en-US" altLang="zh-TW" dirty="0">
                <a:sym typeface="Wingdings" panose="05000000000000000000" pitchFamily="2" charset="2"/>
              </a:rPr>
              <a:t> need</a:t>
            </a:r>
            <a:r>
              <a:rPr lang="en-US" altLang="zh-TW" dirty="0"/>
              <a:t> </a:t>
            </a:r>
            <a:r>
              <a:rPr lang="en-US" altLang="zh-TW" i="1" dirty="0"/>
              <a:t>arbitration</a:t>
            </a:r>
            <a:r>
              <a:rPr lang="en-US" altLang="zh-TW" dirty="0"/>
              <a:t> (by the first transmitted bit that is different)</a:t>
            </a:r>
          </a:p>
          <a:p>
            <a:pPr lvl="1"/>
            <a:r>
              <a:rPr lang="en-US" altLang="zh-TW" dirty="0"/>
              <a:t>Devices that sent a 1 lose, because line is pulled to ground</a:t>
            </a:r>
          </a:p>
        </p:txBody>
      </p:sp>
      <p:sp>
        <p:nvSpPr>
          <p:cNvPr id="10" name="投影片編號版面配置區 9"/>
          <p:cNvSpPr>
            <a:spLocks noGrp="1"/>
          </p:cNvSpPr>
          <p:nvPr>
            <p:ph type="sldNum" sz="quarter" idx="11"/>
          </p:nvPr>
        </p:nvSpPr>
        <p:spPr/>
        <p:txBody>
          <a:bodyPr/>
          <a:lstStyle/>
          <a:p>
            <a:pPr>
              <a:defRPr/>
            </a:pPr>
            <a:fld id="{75EAD3E7-B039-4A93-AACD-1369AB5C0DA9}" type="slidenum">
              <a:rPr lang="zh-TW" altLang="en-US" smtClean="0"/>
              <a:pPr>
                <a:defRPr/>
              </a:pPr>
              <a:t>14</a:t>
            </a:fld>
            <a:endParaRPr lang="zh-TW" altLang="zh-TW"/>
          </a:p>
        </p:txBody>
      </p:sp>
      <p:pic>
        <p:nvPicPr>
          <p:cNvPr id="2" name="圖片 1"/>
          <p:cNvPicPr>
            <a:picLocks noChangeAspect="1"/>
          </p:cNvPicPr>
          <p:nvPr/>
        </p:nvPicPr>
        <p:blipFill>
          <a:blip r:embed="rId3"/>
          <a:stretch>
            <a:fillRect/>
          </a:stretch>
        </p:blipFill>
        <p:spPr>
          <a:xfrm>
            <a:off x="1936923" y="2895427"/>
            <a:ext cx="6883549" cy="3197869"/>
          </a:xfrm>
          <a:prstGeom prst="rect">
            <a:avLst/>
          </a:prstGeom>
        </p:spPr>
      </p:pic>
      <p:cxnSp>
        <p:nvCxnSpPr>
          <p:cNvPr id="4" name="直線接點 3"/>
          <p:cNvCxnSpPr/>
          <p:nvPr/>
        </p:nvCxnSpPr>
        <p:spPr bwMode="auto">
          <a:xfrm>
            <a:off x="5580112" y="2895427"/>
            <a:ext cx="0" cy="3125861"/>
          </a:xfrm>
          <a:prstGeom prst="line">
            <a:avLst/>
          </a:prstGeom>
          <a:solidFill>
            <a:schemeClr val="accent1"/>
          </a:solidFill>
          <a:ln w="3810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6600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Connecting Two Arduino with I</a:t>
            </a:r>
            <a:r>
              <a:rPr lang="en-US" altLang="zh-TW" baseline="30000" dirty="0"/>
              <a:t>2</a:t>
            </a:r>
            <a:r>
              <a:rPr lang="en-US" altLang="zh-TW" dirty="0"/>
              <a:t>C</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15</a:t>
            </a:fld>
            <a:endParaRPr lang="zh-TW" altLang="zh-TW"/>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1924"/>
            <a:ext cx="9144000" cy="3614151"/>
          </a:xfrm>
          <a:prstGeom prst="rect">
            <a:avLst/>
          </a:prstGeom>
        </p:spPr>
      </p:pic>
      <p:sp>
        <p:nvSpPr>
          <p:cNvPr id="7" name="文字方塊 6"/>
          <p:cNvSpPr txBox="1"/>
          <p:nvPr/>
        </p:nvSpPr>
        <p:spPr>
          <a:xfrm>
            <a:off x="5171335" y="5796060"/>
            <a:ext cx="3865161" cy="307777"/>
          </a:xfrm>
          <a:prstGeom prst="rect">
            <a:avLst/>
          </a:prstGeom>
          <a:noFill/>
        </p:spPr>
        <p:txBody>
          <a:bodyPr wrap="none" rtlCol="0">
            <a:spAutoFit/>
          </a:bodyPr>
          <a:lstStyle/>
          <a:p>
            <a:pPr marL="0"/>
            <a:r>
              <a:rPr lang="en-US" altLang="zh-TW" sz="1400">
                <a:latin typeface="+mn-lt"/>
              </a:rPr>
              <a:t>https://www.arduino.cc/en/Tutorial/MasterWriter</a:t>
            </a:r>
            <a:endParaRPr lang="zh-TW" altLang="en-US" sz="1400" dirty="0">
              <a:latin typeface="+mn-lt"/>
            </a:endParaRPr>
          </a:p>
        </p:txBody>
      </p:sp>
    </p:spTree>
    <p:extLst>
      <p:ext uri="{BB962C8B-B14F-4D97-AF65-F5344CB8AC3E}">
        <p14:creationId xmlns:p14="http://schemas.microsoft.com/office/powerpoint/2010/main" val="349553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Master Writer Code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16</a:t>
            </a:fld>
            <a:endParaRPr lang="zh-TW" altLang="zh-TW"/>
          </a:p>
        </p:txBody>
      </p:sp>
      <p:graphicFrame>
        <p:nvGraphicFramePr>
          <p:cNvPr id="4" name="Group 10"/>
          <p:cNvGraphicFramePr>
            <a:graphicFrameLocks noGrp="1"/>
          </p:cNvGraphicFramePr>
          <p:nvPr>
            <p:extLst>
              <p:ext uri="{D42A27DB-BD31-4B8C-83A1-F6EECF244321}">
                <p14:modId xmlns:p14="http://schemas.microsoft.com/office/powerpoint/2010/main" val="1752152784"/>
              </p:ext>
            </p:extLst>
          </p:nvPr>
        </p:nvGraphicFramePr>
        <p:xfrm>
          <a:off x="395536" y="1124744"/>
          <a:ext cx="8351837" cy="4785360"/>
        </p:xfrm>
        <a:graphic>
          <a:graphicData uri="http://schemas.openxmlformats.org/drawingml/2006/table">
            <a:tbl>
              <a:tblPr/>
              <a:tblGrid>
                <a:gridCol w="8351837">
                  <a:extLst>
                    <a:ext uri="{9D8B030D-6E8A-4147-A177-3AD203B41FA5}">
                      <a16:colId xmlns:a16="http://schemas.microsoft.com/office/drawing/2014/main" val="20000"/>
                    </a:ext>
                  </a:extLst>
                </a:gridCol>
              </a:tblGrid>
              <a:tr h="41767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#include &lt;</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Wire.h</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&gt;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setup()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Wire.begin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join i2c bus as master</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byte x = 0;</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loop()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Wire.beginTransmission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(8); // transmit to device #8</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Wire.write</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("x is ");       // sends five bytes</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Wire.write</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(x);             // sends one byte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Wire.endTransmission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stop transmitting</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x++;</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delay(500);</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441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Slave Receiver Code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17</a:t>
            </a:fld>
            <a:endParaRPr lang="zh-TW" altLang="zh-TW"/>
          </a:p>
        </p:txBody>
      </p:sp>
      <p:graphicFrame>
        <p:nvGraphicFramePr>
          <p:cNvPr id="4" name="Group 10"/>
          <p:cNvGraphicFramePr>
            <a:graphicFrameLocks noGrp="1"/>
          </p:cNvGraphicFramePr>
          <p:nvPr>
            <p:extLst>
              <p:ext uri="{D42A27DB-BD31-4B8C-83A1-F6EECF244321}">
                <p14:modId xmlns:p14="http://schemas.microsoft.com/office/powerpoint/2010/main" val="2426061432"/>
              </p:ext>
            </p:extLst>
          </p:nvPr>
        </p:nvGraphicFramePr>
        <p:xfrm>
          <a:off x="395536" y="1124744"/>
          <a:ext cx="8351837" cy="5151120"/>
        </p:xfrm>
        <a:graphic>
          <a:graphicData uri="http://schemas.openxmlformats.org/drawingml/2006/table">
            <a:tbl>
              <a:tblPr/>
              <a:tblGrid>
                <a:gridCol w="8351837">
                  <a:extLst>
                    <a:ext uri="{9D8B030D-6E8A-4147-A177-3AD203B41FA5}">
                      <a16:colId xmlns:a16="http://schemas.microsoft.com/office/drawing/2014/main" val="20000"/>
                    </a:ext>
                  </a:extLst>
                </a:gridCol>
              </a:tblGrid>
              <a:tr h="41767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#include &lt;</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Wire.h</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&gt;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setup()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Wire.begin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(8);    // join i2c bus with address #8</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Wire.onReceive</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receiveEvent</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register event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Serial.begin</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(9600);   // start serial for output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loop()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delay(100);</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receiveEvent</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int</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howMany</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while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Wire.available</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char c =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Wire.read</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receive byte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Serial.print</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(c);      // print the byte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703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G:\Työt\Mikrokontrollerikurssi\Kuvat\SPI_three_slaves.png">
            <a:extLst>
              <a:ext uri="{FF2B5EF4-FFF2-40B4-BE49-F238E27FC236}">
                <a16:creationId xmlns:a16="http://schemas.microsoft.com/office/drawing/2014/main" id="{C15B58C1-B629-47E5-81D2-89E3DC50F0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889" y="2708920"/>
            <a:ext cx="4338591" cy="33118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SPI</a:t>
            </a:r>
            <a:endParaRPr lang="en-US" dirty="0"/>
          </a:p>
        </p:txBody>
      </p:sp>
      <p:sp>
        <p:nvSpPr>
          <p:cNvPr id="3" name="Content Placeholder 2"/>
          <p:cNvSpPr>
            <a:spLocks noGrp="1"/>
          </p:cNvSpPr>
          <p:nvPr>
            <p:ph idx="1"/>
          </p:nvPr>
        </p:nvSpPr>
        <p:spPr/>
        <p:txBody>
          <a:bodyPr/>
          <a:lstStyle/>
          <a:p>
            <a:r>
              <a:rPr lang="en-US" altLang="zh-TW" dirty="0"/>
              <a:t>Serial Peripheral Interface (SPI):</a:t>
            </a:r>
          </a:p>
          <a:p>
            <a:pPr lvl="1"/>
            <a:r>
              <a:rPr lang="en-US" altLang="zh-TW" dirty="0"/>
              <a:t>A bus-type </a:t>
            </a:r>
            <a:r>
              <a:rPr lang="en-US" dirty="0"/>
              <a:t>synchronous serial communication interface</a:t>
            </a:r>
          </a:p>
          <a:p>
            <a:pPr lvl="1"/>
            <a:r>
              <a:rPr lang="en-US" dirty="0"/>
              <a:t>Devices communicate in full duplex using a master-slave architecture with a single master</a:t>
            </a:r>
          </a:p>
          <a:p>
            <a:pPr lvl="2"/>
            <a:r>
              <a:rPr lang="en-US" altLang="zh-TW" dirty="0"/>
              <a:t>Slaves can send data to </a:t>
            </a:r>
            <a:br>
              <a:rPr lang="en-US" altLang="zh-TW" dirty="0"/>
            </a:br>
            <a:r>
              <a:rPr lang="en-US" altLang="zh-TW" dirty="0"/>
              <a:t>master at the same time </a:t>
            </a:r>
            <a:br>
              <a:rPr lang="en-US" altLang="zh-TW" dirty="0"/>
            </a:br>
            <a:r>
              <a:rPr lang="en-US" altLang="zh-TW" dirty="0"/>
              <a:t>when master is sending </a:t>
            </a:r>
            <a:br>
              <a:rPr lang="en-US" altLang="zh-TW" dirty="0"/>
            </a:br>
            <a:r>
              <a:rPr lang="en-US" altLang="zh-TW" dirty="0"/>
              <a:t>data to them</a:t>
            </a:r>
          </a:p>
          <a:p>
            <a:pPr lvl="1"/>
            <a:r>
              <a:rPr lang="en-US" dirty="0"/>
              <a:t>Slave is selected individually with </a:t>
            </a:r>
            <a:br>
              <a:rPr lang="en-US" dirty="0"/>
            </a:br>
            <a:r>
              <a:rPr lang="en-US" dirty="0"/>
              <a:t>dedicated wire, </a:t>
            </a:r>
            <a:r>
              <a:rPr lang="en-US" altLang="zh-TW" i="1" dirty="0"/>
              <a:t>slave select</a:t>
            </a:r>
            <a:r>
              <a:rPr lang="en-US" altLang="zh-TW" dirty="0"/>
              <a:t> </a:t>
            </a:r>
            <a:r>
              <a:rPr lang="en-US" dirty="0"/>
              <a:t>(SS)</a:t>
            </a:r>
          </a:p>
          <a:p>
            <a:pPr lvl="1"/>
            <a:r>
              <a:rPr lang="en-US" dirty="0"/>
              <a:t>Requires 2 or 3 wires for the </a:t>
            </a:r>
            <a:br>
              <a:rPr lang="en-US" dirty="0"/>
            </a:br>
            <a:r>
              <a:rPr lang="en-US" dirty="0"/>
              <a:t>communication +1 wire for each </a:t>
            </a:r>
            <a:br>
              <a:rPr lang="en-US" dirty="0"/>
            </a:br>
            <a:r>
              <a:rPr lang="en-US" dirty="0"/>
              <a:t>device on the bus</a:t>
            </a:r>
          </a:p>
        </p:txBody>
      </p:sp>
      <p:sp>
        <p:nvSpPr>
          <p:cNvPr id="8" name="投影片編號版面配置區 7">
            <a:extLst>
              <a:ext uri="{FF2B5EF4-FFF2-40B4-BE49-F238E27FC236}">
                <a16:creationId xmlns:a16="http://schemas.microsoft.com/office/drawing/2014/main" id="{5932156B-58D6-40D7-AAD9-5CD005D0C516}"/>
              </a:ext>
            </a:extLst>
          </p:cNvPr>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331924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I2C LCD」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41" y="1052736"/>
            <a:ext cx="2843522" cy="209024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pPr lvl="1"/>
            <a:r>
              <a:rPr lang="en-US" altLang="zh-TW" dirty="0"/>
              <a:t>Recall the LCD 1602 16×2 Module</a:t>
            </a:r>
            <a:endParaRPr lang="zh-TW" altLang="en-US" dirty="0"/>
          </a:p>
        </p:txBody>
      </p:sp>
      <p:sp>
        <p:nvSpPr>
          <p:cNvPr id="4" name="投影片編號版面配置區 3"/>
          <p:cNvSpPr>
            <a:spLocks noGrp="1"/>
          </p:cNvSpPr>
          <p:nvPr>
            <p:ph type="sldNum" sz="quarter" idx="11"/>
          </p:nvPr>
        </p:nvSpPr>
        <p:spPr/>
        <p:txBody>
          <a:bodyPr/>
          <a:lstStyle/>
          <a:p>
            <a:fld id="{75EAD3E7-B039-4A93-AACD-1369AB5C0DA9}" type="slidenum">
              <a:rPr lang="zh-TW" altLang="en-US" smtClean="0"/>
              <a:pPr/>
              <a:t>1</a:t>
            </a:fld>
            <a:endParaRPr lang="zh-TW" altLang="zh-TW" dirty="0"/>
          </a:p>
        </p:txBody>
      </p:sp>
      <p:sp>
        <p:nvSpPr>
          <p:cNvPr id="3" name="內容版面配置區 2"/>
          <p:cNvSpPr>
            <a:spLocks noGrp="1"/>
          </p:cNvSpPr>
          <p:nvPr>
            <p:ph idx="4294967295"/>
          </p:nvPr>
        </p:nvSpPr>
        <p:spPr>
          <a:xfrm>
            <a:off x="820738" y="1035050"/>
            <a:ext cx="8323262" cy="5057775"/>
          </a:xfrm>
        </p:spPr>
        <p:txBody>
          <a:bodyPr/>
          <a:lstStyle/>
          <a:p>
            <a:endParaRPr lang="en-US" altLang="zh-TW" dirty="0"/>
          </a:p>
          <a:p>
            <a:pPr lvl="1"/>
            <a:endParaRPr lang="en-US" altLang="zh-TW" dirty="0"/>
          </a:p>
          <a:p>
            <a:pPr lvl="1"/>
            <a:endParaRPr lang="en-US" altLang="zh-TW" dirty="0"/>
          </a:p>
          <a:p>
            <a:endParaRPr lang="en-US" altLang="zh-TW" dirty="0"/>
          </a:p>
        </p:txBody>
      </p:sp>
      <p:sp>
        <p:nvSpPr>
          <p:cNvPr id="9" name="內容版面配置區 2"/>
          <p:cNvSpPr>
            <a:spLocks noGrp="1"/>
          </p:cNvSpPr>
          <p:nvPr/>
        </p:nvSpPr>
        <p:spPr bwMode="auto">
          <a:xfrm>
            <a:off x="406400" y="3284984"/>
            <a:ext cx="8352928" cy="2767359"/>
          </a:xfrm>
          <a:prstGeom prst="rect">
            <a:avLst/>
          </a:prstGeom>
          <a:solidFill>
            <a:schemeClr val="bg1">
              <a:lumMod val="95000"/>
            </a:schemeClr>
          </a:solidFill>
          <a:ln>
            <a:solidFill>
              <a:schemeClr val="tx1"/>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ts val="3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ts val="3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ts val="3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ts val="3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#include &lt;</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Wire.h</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&gt;</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#include &lt;LiquidCrystal_I2C.h&gt;</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LiquidCrystal_I2C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(0x27,16,2);</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void setup() { </a:t>
            </a:r>
            <a:endParaRPr lang="en-US" altLang="zh-TW" sz="2000" b="1" dirty="0">
              <a:solidFill>
                <a:srgbClr val="0000FF"/>
              </a:solidFill>
              <a:latin typeface="Courier New" panose="02070309020205020404" pitchFamily="49" charset="0"/>
              <a:ea typeface="標楷體" panose="03000509000000000000" pitchFamily="65" charset="-120"/>
              <a:cs typeface="Courier New" panose="02070309020205020404" pitchFamily="49" charset="0"/>
            </a:endParaRP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lcd.init</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a:solidFill>
                  <a:srgbClr val="0000FF"/>
                </a:solidFill>
                <a:latin typeface="Courier New" panose="02070309020205020404" pitchFamily="49" charset="0"/>
                <a:ea typeface="標楷體" panose="03000509000000000000" pitchFamily="65" charset="-120"/>
                <a:cs typeface="Courier New" panose="02070309020205020404" pitchFamily="49" charset="0"/>
              </a:rPr>
              <a:t>// initialize LCD</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lcd.backlight</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a:solidFill>
                  <a:srgbClr val="0000FF"/>
                </a:solidFill>
                <a:latin typeface="Courier New" panose="02070309020205020404" pitchFamily="49" charset="0"/>
                <a:ea typeface="標楷體" panose="03000509000000000000" pitchFamily="65" charset="-120"/>
                <a:cs typeface="Courier New" panose="02070309020205020404" pitchFamily="49" charset="0"/>
              </a:rPr>
              <a:t>// open LCD backlight</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lcd.setCursor</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(0, 0);	</a:t>
            </a:r>
            <a:r>
              <a:rPr lang="en-US" altLang="zh-TW" sz="2000" b="1" dirty="0">
                <a:solidFill>
                  <a:srgbClr val="0000FF"/>
                </a:solidFill>
                <a:latin typeface="Courier New" panose="02070309020205020404" pitchFamily="49" charset="0"/>
                <a:ea typeface="標楷體" panose="03000509000000000000" pitchFamily="65" charset="-120"/>
                <a:cs typeface="Courier New" panose="02070309020205020404" pitchFamily="49" charset="0"/>
              </a:rPr>
              <a:t>// setting cursor </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r>
              <a:rPr lang="en-US" altLang="zh-TW" sz="2000" b="1" dirty="0" err="1">
                <a:latin typeface="Courier New" panose="02070309020205020404" pitchFamily="49" charset="0"/>
                <a:ea typeface="標楷體" panose="03000509000000000000" pitchFamily="65" charset="-120"/>
                <a:cs typeface="Courier New" panose="02070309020205020404" pitchFamily="49" charset="0"/>
              </a:rPr>
              <a:t>lcd.print</a:t>
            </a: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("Hello, world!");  </a:t>
            </a:r>
          </a:p>
          <a:p>
            <a:pPr marL="0" indent="0">
              <a:spcBef>
                <a:spcPct val="0"/>
              </a:spcBef>
              <a:buNone/>
            </a:pPr>
            <a:r>
              <a:rPr lang="en-US" altLang="zh-TW" sz="2000" b="1" dirty="0">
                <a:latin typeface="Courier New" panose="02070309020205020404" pitchFamily="49" charset="0"/>
                <a:ea typeface="標楷體" panose="03000509000000000000" pitchFamily="65" charset="-120"/>
                <a:cs typeface="Courier New" panose="02070309020205020404" pitchFamily="49" charset="0"/>
              </a:rPr>
              <a:t>	...</a:t>
            </a:r>
          </a:p>
        </p:txBody>
      </p:sp>
      <p:sp>
        <p:nvSpPr>
          <p:cNvPr id="22" name="文字方塊 21"/>
          <p:cNvSpPr txBox="1"/>
          <p:nvPr/>
        </p:nvSpPr>
        <p:spPr>
          <a:xfrm>
            <a:off x="3705769" y="1839784"/>
            <a:ext cx="2553199" cy="1323439"/>
          </a:xfrm>
          <a:prstGeom prst="rect">
            <a:avLst/>
          </a:prstGeom>
          <a:noFill/>
        </p:spPr>
        <p:txBody>
          <a:bodyPr wrap="none" rtlCol="0">
            <a:spAutoFit/>
          </a:bodyPr>
          <a:lstStyle/>
          <a:p>
            <a:r>
              <a:rPr lang="en-US" altLang="zh-TW" sz="2000" dirty="0">
                <a:latin typeface="+mn-lt"/>
              </a:rPr>
              <a:t>GND (ground)</a:t>
            </a:r>
          </a:p>
          <a:p>
            <a:r>
              <a:rPr lang="en-US" altLang="zh-TW" sz="2000" dirty="0">
                <a:latin typeface="+mn-lt"/>
              </a:rPr>
              <a:t>VCC (power supply 5V)</a:t>
            </a:r>
          </a:p>
          <a:p>
            <a:r>
              <a:rPr lang="en-US" altLang="zh-TW" sz="2000" dirty="0">
                <a:latin typeface="+mn-lt"/>
              </a:rPr>
              <a:t>SDA (I2C data line)</a:t>
            </a:r>
          </a:p>
          <a:p>
            <a:r>
              <a:rPr lang="en-US" altLang="zh-TW" sz="2000" dirty="0">
                <a:latin typeface="+mn-lt"/>
              </a:rPr>
              <a:t>SCL (I2C clock)</a:t>
            </a:r>
            <a:endParaRPr lang="zh-TW" altLang="en-US" sz="2000" dirty="0">
              <a:latin typeface="+mn-lt"/>
            </a:endParaRPr>
          </a:p>
        </p:txBody>
      </p:sp>
      <p:sp>
        <p:nvSpPr>
          <p:cNvPr id="6" name="圓角矩形 5"/>
          <p:cNvSpPr/>
          <p:nvPr/>
        </p:nvSpPr>
        <p:spPr bwMode="auto">
          <a:xfrm>
            <a:off x="6258968" y="1376437"/>
            <a:ext cx="2304256" cy="720080"/>
          </a:xfrm>
          <a:prstGeom prst="roundRect">
            <a:avLst>
              <a:gd name="adj" fmla="val 22526"/>
            </a:avLst>
          </a:prstGeom>
          <a:solidFill>
            <a:schemeClr val="accent4">
              <a:lumMod val="60000"/>
              <a:lumOff val="40000"/>
            </a:schemeClr>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n-lt"/>
                <a:ea typeface="標楷體" panose="03000509000000000000" pitchFamily="65" charset="-120"/>
              </a:rPr>
              <a:t>What is I2C?</a:t>
            </a: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cxnSp>
        <p:nvCxnSpPr>
          <p:cNvPr id="25" name="直線單箭頭接點 24"/>
          <p:cNvCxnSpPr/>
          <p:nvPr/>
        </p:nvCxnSpPr>
        <p:spPr bwMode="auto">
          <a:xfrm flipH="1">
            <a:off x="4577433" y="1988840"/>
            <a:ext cx="1681535" cy="57102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flipH="1">
            <a:off x="2987824" y="1988840"/>
            <a:ext cx="3271144" cy="201622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4051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AB90FCDF-ABE9-4205-AECC-AAB1F9EF4829}"/>
              </a:ext>
            </a:extLst>
          </p:cNvPr>
          <p:cNvSpPr>
            <a:spLocks noGrp="1" noChangeArrowheads="1"/>
          </p:cNvSpPr>
          <p:nvPr>
            <p:ph type="title"/>
          </p:nvPr>
        </p:nvSpPr>
        <p:spPr/>
        <p:txBody>
          <a:bodyPr/>
          <a:lstStyle/>
          <a:p>
            <a:r>
              <a:rPr lang="en-US" altLang="zh-TW" dirty="0"/>
              <a:t>SPI Bus Wiring</a:t>
            </a:r>
          </a:p>
        </p:txBody>
      </p:sp>
      <p:sp>
        <p:nvSpPr>
          <p:cNvPr id="29700" name="Rectangle 3">
            <a:extLst>
              <a:ext uri="{FF2B5EF4-FFF2-40B4-BE49-F238E27FC236}">
                <a16:creationId xmlns:a16="http://schemas.microsoft.com/office/drawing/2014/main" id="{AC315C09-2D7A-4455-8F09-7CCA156F91FE}"/>
              </a:ext>
            </a:extLst>
          </p:cNvPr>
          <p:cNvSpPr>
            <a:spLocks noGrp="1" noChangeArrowheads="1"/>
          </p:cNvSpPr>
          <p:nvPr>
            <p:ph type="body" idx="1"/>
          </p:nvPr>
        </p:nvSpPr>
        <p:spPr/>
        <p:txBody>
          <a:bodyPr/>
          <a:lstStyle/>
          <a:p>
            <a:r>
              <a:rPr lang="en-US" altLang="zh-TW" dirty="0"/>
              <a:t>Bus wires</a:t>
            </a:r>
          </a:p>
          <a:p>
            <a:pPr lvl="1"/>
            <a:r>
              <a:rPr lang="en-US" altLang="zh-TW" dirty="0"/>
              <a:t>MOSI</a:t>
            </a:r>
            <a:r>
              <a:rPr lang="zh-TW" altLang="en-US" dirty="0"/>
              <a:t> </a:t>
            </a:r>
            <a:r>
              <a:rPr lang="en-US" altLang="zh-TW" dirty="0"/>
              <a:t>(Master-Out, Slave-In):</a:t>
            </a:r>
            <a:r>
              <a:rPr lang="zh-TW" altLang="en-US" dirty="0"/>
              <a:t> </a:t>
            </a:r>
            <a:r>
              <a:rPr lang="en-US" altLang="zh-TW" dirty="0">
                <a:ea typeface="ＭＳ Ｐゴシック" panose="020B0600070205080204" pitchFamily="34" charset="-128"/>
              </a:rPr>
              <a:t>data from master to slave</a:t>
            </a:r>
            <a:endParaRPr lang="en-US" altLang="zh-TW" dirty="0"/>
          </a:p>
          <a:p>
            <a:pPr lvl="1"/>
            <a:r>
              <a:rPr lang="en-US" altLang="zh-TW" dirty="0"/>
              <a:t>MISO</a:t>
            </a:r>
            <a:r>
              <a:rPr lang="zh-TW" altLang="en-US" dirty="0"/>
              <a:t> </a:t>
            </a:r>
            <a:r>
              <a:rPr lang="en-US" altLang="zh-TW" dirty="0"/>
              <a:t>(Master-In, Slave-Out):</a:t>
            </a:r>
            <a:r>
              <a:rPr lang="zh-TW" altLang="en-US" dirty="0"/>
              <a:t> </a:t>
            </a:r>
            <a:r>
              <a:rPr lang="en-US" altLang="zh-TW" dirty="0">
                <a:ea typeface="ＭＳ Ｐゴシック" panose="020B0600070205080204" pitchFamily="34" charset="-128"/>
              </a:rPr>
              <a:t>data from slave to master</a:t>
            </a:r>
            <a:r>
              <a:rPr lang="zh-TW" altLang="en-US" dirty="0"/>
              <a:t> </a:t>
            </a:r>
            <a:endParaRPr lang="en-US" altLang="zh-TW" dirty="0"/>
          </a:p>
          <a:p>
            <a:pPr lvl="2"/>
            <a:r>
              <a:rPr lang="en-US" altLang="zh-TW" dirty="0">
                <a:ea typeface="ＭＳ Ｐゴシック" panose="020B0600070205080204" pitchFamily="34" charset="-128"/>
              </a:rPr>
              <a:t>Both MOSI and MISO are active during every transmission</a:t>
            </a:r>
          </a:p>
          <a:p>
            <a:pPr lvl="1"/>
            <a:r>
              <a:rPr lang="en-US" altLang="zh-TW" dirty="0"/>
              <a:t>SCLK (System Clock): from </a:t>
            </a:r>
            <a:r>
              <a:rPr lang="en-US" altLang="zh-TW" dirty="0">
                <a:ea typeface="ＭＳ Ｐゴシック" panose="020B0600070205080204" pitchFamily="34" charset="-128"/>
              </a:rPr>
              <a:t>master to synchronize transfers</a:t>
            </a:r>
            <a:endParaRPr lang="en-US" altLang="zh-TW" dirty="0"/>
          </a:p>
          <a:p>
            <a:pPr lvl="1"/>
            <a:r>
              <a:rPr lang="en-US" altLang="zh-TW" dirty="0"/>
              <a:t>SS (Slave Select): </a:t>
            </a:r>
            <a:r>
              <a:rPr lang="en-US" altLang="zh-TW" dirty="0">
                <a:ea typeface="ＭＳ Ｐゴシック" panose="020B0600070205080204" pitchFamily="34" charset="-128"/>
              </a:rPr>
              <a:t>unique line to select each slave chip</a:t>
            </a:r>
            <a:endParaRPr lang="en-US" altLang="zh-TW" dirty="0"/>
          </a:p>
          <a:p>
            <a:r>
              <a:rPr lang="en-US" altLang="zh-TW" dirty="0"/>
              <a:t>Master asserts slave/chip select line</a:t>
            </a:r>
          </a:p>
          <a:p>
            <a:pPr lvl="1"/>
            <a:r>
              <a:rPr lang="en-US" altLang="zh-TW" dirty="0"/>
              <a:t>When a device's Slave Select pin is low, it communicates with the master. When it's high, it ignores the master</a:t>
            </a:r>
          </a:p>
        </p:txBody>
      </p:sp>
      <p:sp>
        <p:nvSpPr>
          <p:cNvPr id="2" name="投影片編號版面配置區 1">
            <a:extLst>
              <a:ext uri="{FF2B5EF4-FFF2-40B4-BE49-F238E27FC236}">
                <a16:creationId xmlns:a16="http://schemas.microsoft.com/office/drawing/2014/main" id="{1B451154-E9DD-4B57-AC1C-DB62EF9759E5}"/>
              </a:ext>
            </a:extLst>
          </p:cNvPr>
          <p:cNvSpPr>
            <a:spLocks noGrp="1"/>
          </p:cNvSpPr>
          <p:nvPr>
            <p:ph type="sldNum" sz="quarter" idx="11"/>
          </p:nvPr>
        </p:nvSpPr>
        <p:spPr/>
        <p:txBody>
          <a:bodyPr/>
          <a:lstStyle/>
          <a:p>
            <a:fld id="{0EF8A0A4-1A2F-4B89-B3C7-02C31CE3A532}" type="slidenum">
              <a:rPr lang="zh-TW" altLang="en-US" smtClean="0"/>
              <a:pPr/>
              <a:t>19</a:t>
            </a:fld>
            <a:endParaRPr lang="zh-TW" altLang="zh-TW"/>
          </a:p>
        </p:txBody>
      </p:sp>
      <p:pic>
        <p:nvPicPr>
          <p:cNvPr id="3" name="圖形 2">
            <a:extLst>
              <a:ext uri="{FF2B5EF4-FFF2-40B4-BE49-F238E27FC236}">
                <a16:creationId xmlns:a16="http://schemas.microsoft.com/office/drawing/2014/main" id="{7C311C06-4A03-467C-A6DC-AAC2595CD23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849" t="9594" r="11520" b="19033"/>
          <a:stretch/>
        </p:blipFill>
        <p:spPr>
          <a:xfrm>
            <a:off x="3995936" y="4864944"/>
            <a:ext cx="4925347" cy="129614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
            <a:extLst>
              <a:ext uri="{FF2B5EF4-FFF2-40B4-BE49-F238E27FC236}">
                <a16:creationId xmlns:a16="http://schemas.microsoft.com/office/drawing/2014/main" id="{B7E28BE8-F2A4-4AF0-96F3-F4E8DD6B163F}"/>
              </a:ext>
            </a:extLst>
          </p:cNvPr>
          <p:cNvGrpSpPr>
            <a:grpSpLocks/>
          </p:cNvGrpSpPr>
          <p:nvPr/>
        </p:nvGrpSpPr>
        <p:grpSpPr bwMode="auto">
          <a:xfrm>
            <a:off x="1445418" y="3140968"/>
            <a:ext cx="5931730" cy="2551831"/>
            <a:chOff x="768" y="1344"/>
            <a:chExt cx="4031" cy="1612"/>
          </a:xfrm>
        </p:grpSpPr>
        <p:pic>
          <p:nvPicPr>
            <p:cNvPr id="22" name="Picture 3">
              <a:extLst>
                <a:ext uri="{FF2B5EF4-FFF2-40B4-BE49-F238E27FC236}">
                  <a16:creationId xmlns:a16="http://schemas.microsoft.com/office/drawing/2014/main" id="{0F68C46E-DD74-4B32-A92C-E03290DDD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344"/>
              <a:ext cx="4032"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3" name="Text Box 4">
              <a:extLst>
                <a:ext uri="{FF2B5EF4-FFF2-40B4-BE49-F238E27FC236}">
                  <a16:creationId xmlns:a16="http://schemas.microsoft.com/office/drawing/2014/main" id="{2326B157-BAAA-4BCB-AC4C-ACE3BEA07E3A}"/>
                </a:ext>
              </a:extLst>
            </p:cNvPr>
            <p:cNvSpPr txBox="1">
              <a:spLocks noChangeArrowheads="1"/>
            </p:cNvSpPr>
            <p:nvPr/>
          </p:nvSpPr>
          <p:spPr bwMode="auto">
            <a:xfrm>
              <a:off x="768" y="1344"/>
              <a:ext cx="4032"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defTabSz="457200">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defRPr sz="3600">
                  <a:solidFill>
                    <a:schemeClr val="tx1"/>
                  </a:solidFill>
                  <a:latin typeface="Times New Roman" panose="02020603050405020304" pitchFamily="18" charset="0"/>
                  <a:ea typeface="ＭＳ Ｐゴシック" panose="020B0600070205080204" pitchFamily="34" charset="-128"/>
                </a:defRPr>
              </a:lvl2pPr>
              <a:lvl3pPr>
                <a:defRPr sz="3600">
                  <a:solidFill>
                    <a:schemeClr val="tx1"/>
                  </a:solidFill>
                  <a:latin typeface="Times New Roman" panose="02020603050405020304" pitchFamily="18" charset="0"/>
                  <a:ea typeface="ＭＳ Ｐゴシック" panose="020B0600070205080204" pitchFamily="34" charset="-128"/>
                </a:defRPr>
              </a:lvl3pPr>
              <a:lvl4pPr>
                <a:defRPr sz="3600">
                  <a:solidFill>
                    <a:schemeClr val="tx1"/>
                  </a:solidFill>
                  <a:latin typeface="Times New Roman" panose="02020603050405020304" pitchFamily="18" charset="0"/>
                  <a:ea typeface="ＭＳ Ｐゴシック" panose="020B0600070205080204" pitchFamily="34" charset="-128"/>
                </a:defRPr>
              </a:lvl4pPr>
              <a:lvl5pPr>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600">
                  <a:solidFill>
                    <a:schemeClr val="tx1"/>
                  </a:solidFill>
                  <a:latin typeface="Times New Roman" panose="02020603050405020304" pitchFamily="18" charset="0"/>
                  <a:ea typeface="ＭＳ Ｐゴシック" panose="020B0600070205080204" pitchFamily="34" charset="-128"/>
                </a:defRPr>
              </a:lvl9pPr>
            </a:lstStyle>
            <a:p>
              <a:endParaRPr lang="zh-TW" altLang="zh-TW" sz="1800">
                <a:solidFill>
                  <a:srgbClr val="000000"/>
                </a:solidFill>
                <a:latin typeface="+mn-lt"/>
                <a:cs typeface="Arial" panose="020B0604020202020204" pitchFamily="34" charset="0"/>
              </a:endParaRPr>
            </a:p>
          </p:txBody>
        </p:sp>
      </p:grpSp>
      <p:sp>
        <p:nvSpPr>
          <p:cNvPr id="7" name="標題 6">
            <a:extLst>
              <a:ext uri="{FF2B5EF4-FFF2-40B4-BE49-F238E27FC236}">
                <a16:creationId xmlns:a16="http://schemas.microsoft.com/office/drawing/2014/main" id="{DAC6D18A-DE70-4521-8E5D-D1B2997ED334}"/>
              </a:ext>
            </a:extLst>
          </p:cNvPr>
          <p:cNvSpPr>
            <a:spLocks noGrp="1"/>
          </p:cNvSpPr>
          <p:nvPr>
            <p:ph type="title"/>
          </p:nvPr>
        </p:nvSpPr>
        <p:spPr/>
        <p:txBody>
          <a:bodyPr/>
          <a:lstStyle/>
          <a:p>
            <a:r>
              <a:rPr lang="en-US" altLang="zh-TW" dirty="0"/>
              <a:t>SPI Data Transfer</a:t>
            </a:r>
            <a:endParaRPr lang="zh-TW" altLang="en-US" dirty="0"/>
          </a:p>
        </p:txBody>
      </p:sp>
      <p:sp>
        <p:nvSpPr>
          <p:cNvPr id="5" name="內容版面配置區 4">
            <a:extLst>
              <a:ext uri="{FF2B5EF4-FFF2-40B4-BE49-F238E27FC236}">
                <a16:creationId xmlns:a16="http://schemas.microsoft.com/office/drawing/2014/main" id="{8D1796DC-0343-425B-993C-770476C26AC0}"/>
              </a:ext>
            </a:extLst>
          </p:cNvPr>
          <p:cNvSpPr>
            <a:spLocks noGrp="1"/>
          </p:cNvSpPr>
          <p:nvPr>
            <p:ph idx="1"/>
          </p:nvPr>
        </p:nvSpPr>
        <p:spPr/>
        <p:txBody>
          <a:bodyPr/>
          <a:lstStyle/>
          <a:p>
            <a:r>
              <a:rPr lang="en-US" altLang="zh-TW" dirty="0"/>
              <a:t>Full duplex, synchronous serial data transfer</a:t>
            </a:r>
          </a:p>
          <a:p>
            <a:pPr lvl="1"/>
            <a:r>
              <a:rPr lang="en-US" altLang="zh-TW" dirty="0"/>
              <a:t>Data shifted out of master's MOSI pin and into slave’s MISO </a:t>
            </a:r>
          </a:p>
          <a:p>
            <a:pPr lvl="1"/>
            <a:r>
              <a:rPr lang="en-US" altLang="zh-TW" dirty="0"/>
              <a:t>Data transfer is initiated by simply writing data to the SPI data register</a:t>
            </a:r>
          </a:p>
          <a:p>
            <a:pPr lvl="1"/>
            <a:r>
              <a:rPr lang="en-US" altLang="zh-TW" dirty="0"/>
              <a:t>All data movement is coordinated by SCLK</a:t>
            </a:r>
          </a:p>
        </p:txBody>
      </p:sp>
      <p:sp>
        <p:nvSpPr>
          <p:cNvPr id="4097" name="Text Box 1">
            <a:extLst>
              <a:ext uri="{FF2B5EF4-FFF2-40B4-BE49-F238E27FC236}">
                <a16:creationId xmlns:a16="http://schemas.microsoft.com/office/drawing/2014/main" id="{D3E4D8C8-F106-4FBD-B7A5-4579E143E81E}"/>
              </a:ext>
            </a:extLst>
          </p:cNvPr>
          <p:cNvSpPr txBox="1">
            <a:spLocks noChangeArrowheads="1"/>
          </p:cNvSpPr>
          <p:nvPr/>
        </p:nvSpPr>
        <p:spPr bwMode="auto">
          <a:xfrm>
            <a:off x="2285281" y="227880"/>
            <a:ext cx="1421280" cy="305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sz="2177"/>
          </a:p>
        </p:txBody>
      </p:sp>
      <p:sp>
        <p:nvSpPr>
          <p:cNvPr id="24" name="Text Box 5">
            <a:extLst>
              <a:ext uri="{FF2B5EF4-FFF2-40B4-BE49-F238E27FC236}">
                <a16:creationId xmlns:a16="http://schemas.microsoft.com/office/drawing/2014/main" id="{19BB471E-DE2B-461F-865B-E78A0D7AAFAB}"/>
              </a:ext>
            </a:extLst>
          </p:cNvPr>
          <p:cNvSpPr txBox="1">
            <a:spLocks noChangeArrowheads="1"/>
          </p:cNvSpPr>
          <p:nvPr/>
        </p:nvSpPr>
        <p:spPr bwMode="auto">
          <a:xfrm>
            <a:off x="1592598" y="5597996"/>
            <a:ext cx="5931730" cy="49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buClr>
                <a:srgbClr val="000000"/>
              </a:buClr>
              <a:buSzPct val="100000"/>
              <a:buFont typeface="Arial" panose="020B0604020202020204" pitchFamily="34" charset="0"/>
              <a:buNone/>
            </a:pPr>
            <a:r>
              <a:rPr lang="en-US" altLang="zh-TW" sz="1800" dirty="0">
                <a:solidFill>
                  <a:srgbClr val="000000"/>
                </a:solidFill>
                <a:latin typeface="+mn-lt"/>
                <a:cs typeface="Arial" panose="020B0604020202020204" pitchFamily="34" charset="0"/>
              </a:rPr>
              <a:t>Master shifts out data to Slave, and shifts in data from Slave</a:t>
            </a:r>
          </a:p>
          <a:p>
            <a:pPr eaLnBrk="1" hangingPunct="1">
              <a:buClr>
                <a:srgbClr val="000000"/>
              </a:buClr>
              <a:buSzPct val="100000"/>
              <a:buFont typeface="Arial" panose="020B0604020202020204" pitchFamily="34" charset="0"/>
              <a:buNone/>
            </a:pPr>
            <a:r>
              <a:rPr lang="en-US" altLang="zh-TW" sz="800" dirty="0">
                <a:solidFill>
                  <a:srgbClr val="000000"/>
                </a:solidFill>
                <a:latin typeface="+mn-lt"/>
                <a:cs typeface="Arial" panose="020B0604020202020204" pitchFamily="34" charset="0"/>
              </a:rPr>
              <a:t>http://upload.wikimedia.org/wikipedia/commons/thumb/b/bb/SPI_8-bit_circular_transfer.svg/400px-SPI_8-bit_circular_transfer.svg.png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1AE556F2-73DB-41A8-87DF-167011882560}"/>
              </a:ext>
            </a:extLst>
          </p:cNvPr>
          <p:cNvSpPr>
            <a:spLocks noGrp="1" noChangeArrowheads="1"/>
          </p:cNvSpPr>
          <p:nvPr>
            <p:ph type="title"/>
          </p:nvPr>
        </p:nvSpPr>
        <p:spPr/>
        <p:txBody>
          <a:bodyPr/>
          <a:lstStyle/>
          <a:p>
            <a:r>
              <a:rPr lang="en-US" altLang="zh-TW" dirty="0">
                <a:ea typeface="ＭＳ Ｐゴシック" panose="020B0600070205080204" pitchFamily="34" charset="-128"/>
              </a:rPr>
              <a:t>Two Possible Bus Configurations</a:t>
            </a:r>
          </a:p>
        </p:txBody>
      </p:sp>
      <p:sp>
        <p:nvSpPr>
          <p:cNvPr id="3" name="投影片編號版面配置區 2">
            <a:extLst>
              <a:ext uri="{FF2B5EF4-FFF2-40B4-BE49-F238E27FC236}">
                <a16:creationId xmlns:a16="http://schemas.microsoft.com/office/drawing/2014/main" id="{8A3C6D8B-812C-407C-B075-9322A997A849}"/>
              </a:ext>
            </a:extLst>
          </p:cNvPr>
          <p:cNvSpPr>
            <a:spLocks noGrp="1"/>
          </p:cNvSpPr>
          <p:nvPr>
            <p:ph type="sldNum" sz="quarter" idx="11"/>
          </p:nvPr>
        </p:nvSpPr>
        <p:spPr/>
        <p:txBody>
          <a:bodyPr/>
          <a:lstStyle/>
          <a:p>
            <a:fld id="{27E26518-2301-4288-8958-BDA5B1B754F8}" type="slidenum">
              <a:rPr lang="zh-TW" altLang="en-US" smtClean="0"/>
              <a:pPr/>
              <a:t>21</a:t>
            </a:fld>
            <a:endParaRPr lang="zh-TW" altLang="zh-TW"/>
          </a:p>
        </p:txBody>
      </p:sp>
      <p:pic>
        <p:nvPicPr>
          <p:cNvPr id="32772" name="Picture 2">
            <a:extLst>
              <a:ext uri="{FF2B5EF4-FFF2-40B4-BE49-F238E27FC236}">
                <a16:creationId xmlns:a16="http://schemas.microsoft.com/office/drawing/2014/main" id="{20657E01-BBD3-48A8-8655-3A9BB1B1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909763"/>
            <a:ext cx="32766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73" name="Text Box 3">
            <a:extLst>
              <a:ext uri="{FF2B5EF4-FFF2-40B4-BE49-F238E27FC236}">
                <a16:creationId xmlns:a16="http://schemas.microsoft.com/office/drawing/2014/main" id="{8B2D05AB-A70C-4F6F-884C-1E35C5941BF6}"/>
              </a:ext>
            </a:extLst>
          </p:cNvPr>
          <p:cNvSpPr txBox="1">
            <a:spLocks noChangeArrowheads="1"/>
          </p:cNvSpPr>
          <p:nvPr/>
        </p:nvSpPr>
        <p:spPr bwMode="auto">
          <a:xfrm>
            <a:off x="406400" y="4652963"/>
            <a:ext cx="3505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buClr>
                <a:srgbClr val="000000"/>
              </a:buClr>
              <a:buSzPct val="100000"/>
              <a:buFont typeface="Arial" panose="020B0604020202020204" pitchFamily="34" charset="0"/>
              <a:buNone/>
            </a:pPr>
            <a:r>
              <a:rPr lang="en-US" altLang="zh-TW" sz="1800">
                <a:solidFill>
                  <a:srgbClr val="000000"/>
                </a:solidFill>
                <a:latin typeface="Arial" panose="020B0604020202020204" pitchFamily="34" charset="0"/>
                <a:cs typeface="Arial" panose="020B0604020202020204" pitchFamily="34" charset="0"/>
              </a:rPr>
              <a:t>Master and multiple independent slaves</a:t>
            </a:r>
          </a:p>
          <a:p>
            <a:pPr eaLnBrk="1" hangingPunct="1">
              <a:buClr>
                <a:srgbClr val="000000"/>
              </a:buClr>
              <a:buSzPct val="100000"/>
              <a:buFont typeface="Arial" panose="020B0604020202020204" pitchFamily="34" charset="0"/>
              <a:buNone/>
            </a:pPr>
            <a:r>
              <a:rPr lang="en-US" altLang="zh-TW" sz="800">
                <a:solidFill>
                  <a:srgbClr val="000000"/>
                </a:solidFill>
                <a:latin typeface="Arial" panose="020B0604020202020204" pitchFamily="34" charset="0"/>
                <a:cs typeface="Arial" panose="020B0604020202020204" pitchFamily="34" charset="0"/>
              </a:rPr>
              <a:t>http://upload.wikimedia.org/wikipedia/commons/thumb/f/fc/SPI_three_slaves.svg/350px-SPI_three_slaves.svg.png</a:t>
            </a:r>
          </a:p>
        </p:txBody>
      </p:sp>
      <p:sp>
        <p:nvSpPr>
          <p:cNvPr id="32774" name="Text Box 5">
            <a:extLst>
              <a:ext uri="{FF2B5EF4-FFF2-40B4-BE49-F238E27FC236}">
                <a16:creationId xmlns:a16="http://schemas.microsoft.com/office/drawing/2014/main" id="{F9CCB6E0-C927-416C-BCAC-5215A86043EC}"/>
              </a:ext>
            </a:extLst>
          </p:cNvPr>
          <p:cNvSpPr txBox="1">
            <a:spLocks noChangeArrowheads="1"/>
          </p:cNvSpPr>
          <p:nvPr/>
        </p:nvSpPr>
        <p:spPr bwMode="auto">
          <a:xfrm>
            <a:off x="4144739" y="4534576"/>
            <a:ext cx="4464496" cy="49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buClr>
                <a:srgbClr val="000000"/>
              </a:buClr>
              <a:buSzPct val="100000"/>
              <a:buFont typeface="Arial" panose="020B0604020202020204" pitchFamily="34" charset="0"/>
              <a:buNone/>
            </a:pPr>
            <a:r>
              <a:rPr lang="en-US" altLang="zh-TW" sz="1800" dirty="0">
                <a:solidFill>
                  <a:srgbClr val="000000"/>
                </a:solidFill>
                <a:latin typeface="Arial" panose="020B0604020202020204" pitchFamily="34" charset="0"/>
                <a:cs typeface="Arial" panose="020B0604020202020204" pitchFamily="34" charset="0"/>
              </a:rPr>
              <a:t>Master and multiple daisy-chained slaves</a:t>
            </a:r>
          </a:p>
          <a:p>
            <a:pPr eaLnBrk="1" hangingPunct="1">
              <a:buClr>
                <a:srgbClr val="000000"/>
              </a:buClr>
              <a:buSzPct val="100000"/>
              <a:buFont typeface="Arial" panose="020B0604020202020204" pitchFamily="34" charset="0"/>
              <a:buNone/>
            </a:pPr>
            <a:r>
              <a:rPr lang="en-US" altLang="zh-TW" sz="800" dirty="0">
                <a:solidFill>
                  <a:srgbClr val="000000"/>
                </a:solidFill>
                <a:latin typeface="Tahoma" panose="020B0604030504040204" pitchFamily="34" charset="0"/>
                <a:cs typeface="Arial" panose="020B0604020202020204" pitchFamily="34" charset="0"/>
              </a:rPr>
              <a:t>http://www.maxim-ic.com/appnotes.cfm/an_pk/3947</a:t>
            </a:r>
          </a:p>
        </p:txBody>
      </p:sp>
      <p:sp>
        <p:nvSpPr>
          <p:cNvPr id="32775" name="Text Box 6">
            <a:extLst>
              <a:ext uri="{FF2B5EF4-FFF2-40B4-BE49-F238E27FC236}">
                <a16:creationId xmlns:a16="http://schemas.microsoft.com/office/drawing/2014/main" id="{39CDD141-88B4-4D22-BA8F-2273947FEE41}"/>
              </a:ext>
            </a:extLst>
          </p:cNvPr>
          <p:cNvSpPr txBox="1">
            <a:spLocks noChangeArrowheads="1"/>
          </p:cNvSpPr>
          <p:nvPr/>
        </p:nvSpPr>
        <p:spPr bwMode="auto">
          <a:xfrm>
            <a:off x="4800600" y="4267200"/>
            <a:ext cx="2667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1pPr>
            <a:lvl2pPr marL="37931725" indent="-37474525"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panose="02020603050405020304" pitchFamily="18" charset="0"/>
                <a:ea typeface="ＭＳ Ｐゴシック" panose="020B0600070205080204" pitchFamily="34" charset="-128"/>
              </a:defRPr>
            </a:lvl9pPr>
          </a:lstStyle>
          <a:p>
            <a:pPr eaLnBrk="1" hangingPunct="1">
              <a:buClr>
                <a:srgbClr val="000000"/>
              </a:buClr>
              <a:buSzPct val="100000"/>
              <a:buFont typeface="Tahoma" panose="020B0604030504040204" pitchFamily="34" charset="0"/>
              <a:buNone/>
            </a:pPr>
            <a:r>
              <a:rPr lang="en-US" altLang="zh-TW" sz="1000">
                <a:solidFill>
                  <a:srgbClr val="000000"/>
                </a:solidFill>
                <a:latin typeface="Tahoma" panose="020B0604030504040204" pitchFamily="34" charset="0"/>
                <a:cs typeface="Arial" panose="020B0604020202020204" pitchFamily="34" charset="0"/>
              </a:rPr>
              <a:t>Some wires have been renamed </a:t>
            </a:r>
          </a:p>
        </p:txBody>
      </p:sp>
      <p:pic>
        <p:nvPicPr>
          <p:cNvPr id="32776" name="Picture 8">
            <a:extLst>
              <a:ext uri="{FF2B5EF4-FFF2-40B4-BE49-F238E27FC236}">
                <a16:creationId xmlns:a16="http://schemas.microsoft.com/office/drawing/2014/main" id="{A845BE01-BDE3-4E95-B4A7-F4AA70386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438400"/>
            <a:ext cx="49815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SPI Sample Code</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22</a:t>
            </a:fld>
            <a:endParaRPr lang="zh-TW" altLang="zh-TW"/>
          </a:p>
        </p:txBody>
      </p:sp>
      <p:graphicFrame>
        <p:nvGraphicFramePr>
          <p:cNvPr id="4" name="Group 10"/>
          <p:cNvGraphicFramePr>
            <a:graphicFrameLocks noGrp="1"/>
          </p:cNvGraphicFramePr>
          <p:nvPr>
            <p:extLst>
              <p:ext uri="{D42A27DB-BD31-4B8C-83A1-F6EECF244321}">
                <p14:modId xmlns:p14="http://schemas.microsoft.com/office/powerpoint/2010/main" val="1479215202"/>
              </p:ext>
            </p:extLst>
          </p:nvPr>
        </p:nvGraphicFramePr>
        <p:xfrm>
          <a:off x="395536" y="1077808"/>
          <a:ext cx="8351837" cy="5303520"/>
        </p:xfrm>
        <a:graphic>
          <a:graphicData uri="http://schemas.openxmlformats.org/drawingml/2006/table">
            <a:tbl>
              <a:tblPr/>
              <a:tblGrid>
                <a:gridCol w="8351837">
                  <a:extLst>
                    <a:ext uri="{9D8B030D-6E8A-4147-A177-3AD203B41FA5}">
                      <a16:colId xmlns:a16="http://schemas.microsoft.com/office/drawing/2014/main" val="20000"/>
                    </a:ext>
                  </a:extLst>
                </a:gridCol>
              </a:tblGrid>
              <a:tr h="41767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#include &lt;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SPI.h</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&gt;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const int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 4;</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byte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dataByte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void setup()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SPI.begin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//Initializes the SPI</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pinMode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OUTPUT); //Pin for the slave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digitalWrite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HIGH); //Deselects the slave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void loop()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digitalWrite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LOW); //Selects the slave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SPI.beginTransaction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SPISettings</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(2000000, MSBFIRST,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SPI_MODE0)); //SPI clock speed, bit order, SPI mode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dataByte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SPI.transfer</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(0b00); //Receive data</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SPI.endTransaction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//Ends communication</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digitalWrite</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r>
                        <a:rPr kumimoji="0" lang="en-US" altLang="zh-TW" sz="18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chipSelectPin</a:t>
                      </a: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 HIGH); //Deselects the slave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18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075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GB" altLang="zh-TW" dirty="0"/>
              <a:t>Regarding RFID-RC522</a:t>
            </a:r>
            <a:endParaRPr lang="zh-TW" altLang="en-US" dirty="0"/>
          </a:p>
        </p:txBody>
      </p:sp>
      <p:pic>
        <p:nvPicPr>
          <p:cNvPr id="5" name="內容版面配置區 4"/>
          <p:cNvPicPr>
            <a:picLocks noGrp="1" noChangeAspect="1"/>
          </p:cNvPicPr>
          <p:nvPr>
            <p:ph idx="1"/>
          </p:nvPr>
        </p:nvPicPr>
        <p:blipFill rotWithShape="1">
          <a:blip r:embed="rId2">
            <a:extLst>
              <a:ext uri="{28A0092B-C50C-407E-A947-70E740481C1C}">
                <a14:useLocalDpi xmlns:a14="http://schemas.microsoft.com/office/drawing/2010/main" val="0"/>
              </a:ext>
            </a:extLst>
          </a:blip>
          <a:srcRect l="26460"/>
          <a:stretch/>
        </p:blipFill>
        <p:spPr>
          <a:xfrm>
            <a:off x="1043608" y="1124744"/>
            <a:ext cx="3165123" cy="1872208"/>
          </a:xfrm>
        </p:spPr>
      </p:pic>
      <p:sp>
        <p:nvSpPr>
          <p:cNvPr id="4" name="投影片編號版面配置區 3"/>
          <p:cNvSpPr>
            <a:spLocks noGrp="1"/>
          </p:cNvSpPr>
          <p:nvPr>
            <p:ph type="sldNum" sz="quarter" idx="11"/>
          </p:nvPr>
        </p:nvSpPr>
        <p:spPr/>
        <p:txBody>
          <a:bodyPr/>
          <a:lstStyle/>
          <a:p>
            <a:fld id="{0EF8A0A4-1A2F-4B89-B3C7-02C31CE3A532}" type="slidenum">
              <a:rPr lang="zh-TW" altLang="en-US" smtClean="0"/>
              <a:pPr/>
              <a:t>2</a:t>
            </a:fld>
            <a:endParaRPr lang="zh-TW" altLang="zh-TW"/>
          </a:p>
        </p:txBody>
      </p:sp>
      <p:sp>
        <p:nvSpPr>
          <p:cNvPr id="6" name="Shape 202"/>
          <p:cNvSpPr txBox="1">
            <a:spLocks/>
          </p:cNvSpPr>
          <p:nvPr/>
        </p:nvSpPr>
        <p:spPr bwMode="auto">
          <a:xfrm>
            <a:off x="425450" y="2996952"/>
            <a:ext cx="8323014" cy="3095873"/>
          </a:xfrm>
          <a:prstGeom prst="rect">
            <a:avLst/>
          </a:prstGeom>
          <a:solidFill>
            <a:schemeClr val="bg1">
              <a:lumMod val="85000"/>
            </a:schemeClr>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ts val="3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ts val="3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ts val="3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ts val="3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GB" sz="2000" b="1" dirty="0">
                <a:latin typeface="Courier New" panose="02070309020205020404" pitchFamily="49" charset="0"/>
                <a:cs typeface="Courier New" panose="02070309020205020404" pitchFamily="49" charset="0"/>
              </a:rPr>
              <a:t>#include &lt;</a:t>
            </a:r>
            <a:r>
              <a:rPr lang="en-GB" sz="2000" b="1" dirty="0" err="1">
                <a:latin typeface="Courier New" panose="02070309020205020404" pitchFamily="49" charset="0"/>
                <a:cs typeface="Courier New" panose="02070309020205020404" pitchFamily="49" charset="0"/>
              </a:rPr>
              <a:t>SPI.h</a:t>
            </a:r>
            <a:r>
              <a:rPr lang="en-GB" sz="2000" b="1" dirty="0">
                <a:latin typeface="Courier New" panose="02070309020205020404" pitchFamily="49" charset="0"/>
                <a:cs typeface="Courier New" panose="02070309020205020404" pitchFamily="49" charset="0"/>
              </a:rPr>
              <a:t>&gt;</a:t>
            </a:r>
          </a:p>
          <a:p>
            <a:pPr marL="0" indent="0">
              <a:buFontTx/>
              <a:buNone/>
            </a:pPr>
            <a:r>
              <a:rPr lang="en-GB" sz="2000" b="1" dirty="0">
                <a:latin typeface="Courier New" panose="02070309020205020404" pitchFamily="49" charset="0"/>
                <a:cs typeface="Courier New" panose="02070309020205020404" pitchFamily="49" charset="0"/>
              </a:rPr>
              <a:t>#include &lt;MFRC522.h&gt;</a:t>
            </a:r>
          </a:p>
          <a:p>
            <a:pPr marL="0" indent="0">
              <a:buFontTx/>
              <a:buNone/>
            </a:pPr>
            <a:r>
              <a:rPr lang="en-GB" sz="2000" b="1" dirty="0">
                <a:latin typeface="Courier New" panose="02070309020205020404" pitchFamily="49" charset="0"/>
                <a:cs typeface="Courier New" panose="02070309020205020404" pitchFamily="49" charset="0"/>
              </a:rPr>
              <a:t>#define RST_PIN      A1    // reset pin</a:t>
            </a:r>
          </a:p>
          <a:p>
            <a:pPr marL="0" indent="0">
              <a:buFontTx/>
              <a:buNone/>
            </a:pPr>
            <a:r>
              <a:rPr lang="en-GB" sz="2000" b="1" dirty="0">
                <a:latin typeface="Courier New" panose="02070309020205020404" pitchFamily="49" charset="0"/>
                <a:cs typeface="Courier New" panose="02070309020205020404" pitchFamily="49" charset="0"/>
              </a:rPr>
              <a:t>#define SS_PIN       10    // select pin for the chip</a:t>
            </a:r>
          </a:p>
          <a:p>
            <a:pPr marL="0" indent="0">
              <a:buFontTx/>
              <a:buNone/>
            </a:pPr>
            <a:r>
              <a:rPr lang="en-GB" sz="2000" b="1" dirty="0">
                <a:latin typeface="Courier New" panose="02070309020205020404" pitchFamily="49" charset="0"/>
                <a:cs typeface="Courier New" panose="02070309020205020404" pitchFamily="49" charset="0"/>
              </a:rPr>
              <a:t>MFRC522 mfrc522(SS_PIN, RST_PIN);  // create MFRC522</a:t>
            </a:r>
          </a:p>
          <a:p>
            <a:pPr marL="0" indent="0">
              <a:buFontTx/>
              <a:buNone/>
            </a:pPr>
            <a:r>
              <a:rPr lang="en-GB" sz="2000" b="1" dirty="0">
                <a:latin typeface="Courier New" panose="02070309020205020404" pitchFamily="49" charset="0"/>
                <a:cs typeface="Courier New" panose="02070309020205020404" pitchFamily="49" charset="0"/>
              </a:rPr>
              <a:t>void setup() {</a:t>
            </a:r>
          </a:p>
          <a:p>
            <a:pPr marL="0" indent="0">
              <a:buFontTx/>
              <a:buNone/>
            </a:pP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SPI.begin</a:t>
            </a:r>
            <a:r>
              <a:rPr lang="en-GB" sz="2000" b="1" dirty="0">
                <a:latin typeface="Courier New" panose="02070309020205020404" pitchFamily="49" charset="0"/>
                <a:cs typeface="Courier New" panose="02070309020205020404" pitchFamily="49" charset="0"/>
              </a:rPr>
              <a:t>();</a:t>
            </a:r>
          </a:p>
          <a:p>
            <a:pPr marL="0" indent="0">
              <a:buFontTx/>
              <a:buNone/>
            </a:pPr>
            <a:r>
              <a:rPr lang="en-GB" sz="2000" b="1" dirty="0">
                <a:latin typeface="Courier New" panose="02070309020205020404" pitchFamily="49" charset="0"/>
                <a:cs typeface="Courier New" panose="02070309020205020404" pitchFamily="49" charset="0"/>
              </a:rPr>
              <a:t>    mfrc522.PCD_Init();   // </a:t>
            </a:r>
            <a:r>
              <a:rPr lang="en-GB" sz="2000" b="1" dirty="0" err="1">
                <a:latin typeface="Courier New" panose="02070309020205020404" pitchFamily="49" charset="0"/>
                <a:cs typeface="Courier New" panose="02070309020205020404" pitchFamily="49" charset="0"/>
              </a:rPr>
              <a:t>init</a:t>
            </a:r>
            <a:r>
              <a:rPr lang="en-GB" sz="2000" b="1" dirty="0">
                <a:latin typeface="Courier New" panose="02070309020205020404" pitchFamily="49" charset="0"/>
                <a:cs typeface="Courier New" panose="02070309020205020404" pitchFamily="49" charset="0"/>
              </a:rPr>
              <a:t> MFRC522</a:t>
            </a:r>
          </a:p>
          <a:p>
            <a:pPr marL="0" indent="0">
              <a:buFontTx/>
              <a:buNone/>
            </a:pPr>
            <a:r>
              <a:rPr lang="en-GB" sz="2000" b="1" dirty="0">
                <a:latin typeface="Courier New" panose="02070309020205020404" pitchFamily="49" charset="0"/>
                <a:cs typeface="Courier New" panose="02070309020205020404" pitchFamily="49" charset="0"/>
              </a:rPr>
              <a:t>    ...</a:t>
            </a:r>
          </a:p>
        </p:txBody>
      </p:sp>
      <p:sp>
        <p:nvSpPr>
          <p:cNvPr id="7" name="圓角矩形 6"/>
          <p:cNvSpPr/>
          <p:nvPr/>
        </p:nvSpPr>
        <p:spPr bwMode="auto">
          <a:xfrm>
            <a:off x="6180593" y="1616896"/>
            <a:ext cx="2304256" cy="720080"/>
          </a:xfrm>
          <a:prstGeom prst="roundRect">
            <a:avLst>
              <a:gd name="adj" fmla="val 22526"/>
            </a:avLst>
          </a:prstGeom>
          <a:solidFill>
            <a:schemeClr val="accent4">
              <a:lumMod val="60000"/>
              <a:lumOff val="40000"/>
            </a:schemeClr>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n-lt"/>
                <a:ea typeface="標楷體" panose="03000509000000000000" pitchFamily="65" charset="-120"/>
              </a:rPr>
              <a:t>What is SPI?</a:t>
            </a: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cxnSp>
        <p:nvCxnSpPr>
          <p:cNvPr id="8" name="直線單箭頭接點 7"/>
          <p:cNvCxnSpPr/>
          <p:nvPr/>
        </p:nvCxnSpPr>
        <p:spPr bwMode="auto">
          <a:xfrm flipH="1">
            <a:off x="2555776" y="2276872"/>
            <a:ext cx="3672409" cy="86409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0501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I2C and SPI</a:t>
            </a:r>
            <a:endParaRPr lang="zh-TW" altLang="en-US" dirty="0"/>
          </a:p>
        </p:txBody>
      </p:sp>
      <p:sp>
        <p:nvSpPr>
          <p:cNvPr id="3" name="內容版面配置區 2"/>
          <p:cNvSpPr>
            <a:spLocks noGrp="1"/>
          </p:cNvSpPr>
          <p:nvPr>
            <p:ph idx="1"/>
          </p:nvPr>
        </p:nvSpPr>
        <p:spPr/>
        <p:txBody>
          <a:bodyPr/>
          <a:lstStyle/>
          <a:p>
            <a:r>
              <a:rPr lang="en-US" altLang="zh-TW" dirty="0"/>
              <a:t>Both are </a:t>
            </a:r>
            <a:r>
              <a:rPr lang="en-US" altLang="zh-TW" u="sng" dirty="0">
                <a:solidFill>
                  <a:srgbClr val="FF0000"/>
                </a:solidFill>
              </a:rPr>
              <a:t>synchronous</a:t>
            </a:r>
            <a:r>
              <a:rPr lang="en-US" altLang="zh-TW" dirty="0"/>
              <a:t> </a:t>
            </a:r>
            <a:r>
              <a:rPr lang="en-US" altLang="zh-TW" u="sng" dirty="0">
                <a:solidFill>
                  <a:srgbClr val="FF0000"/>
                </a:solidFill>
              </a:rPr>
              <a:t>serial</a:t>
            </a:r>
            <a:r>
              <a:rPr lang="en-US" altLang="zh-TW" dirty="0"/>
              <a:t> communication interface</a:t>
            </a:r>
          </a:p>
          <a:p>
            <a:r>
              <a:rPr lang="en-US" altLang="zh-TW" dirty="0"/>
              <a:t>I2C (I²C, IIC): </a:t>
            </a:r>
            <a:r>
              <a:rPr lang="en-US" altLang="zh-TW" i="1" dirty="0"/>
              <a:t>Inter-Integrated Circuit</a:t>
            </a:r>
          </a:p>
          <a:p>
            <a:pPr lvl="1"/>
            <a:r>
              <a:rPr lang="en-US" altLang="zh-TW" dirty="0"/>
              <a:t>Multi-master, multi-slave, packet switched, serial bus</a:t>
            </a:r>
          </a:p>
          <a:p>
            <a:pPr lvl="1"/>
            <a:r>
              <a:rPr lang="en-US" altLang="zh-TW" dirty="0"/>
              <a:t>Devices have an address (0x00 to 0x7F)</a:t>
            </a:r>
          </a:p>
          <a:p>
            <a:r>
              <a:rPr lang="en-US" altLang="zh-TW" dirty="0"/>
              <a:t>SPI: </a:t>
            </a:r>
            <a:r>
              <a:rPr lang="en-US" altLang="zh-TW" i="1" dirty="0"/>
              <a:t>Serial Peripheral Interface</a:t>
            </a:r>
          </a:p>
          <a:p>
            <a:pPr lvl="1"/>
            <a:r>
              <a:rPr lang="en-US" altLang="zh-TW" dirty="0"/>
              <a:t>Devices communicate in full duplex using a master-slave architecture with a </a:t>
            </a:r>
            <a:r>
              <a:rPr lang="en-US" altLang="zh-TW" u="sng" dirty="0"/>
              <a:t>single</a:t>
            </a:r>
            <a:r>
              <a:rPr lang="en-US" altLang="zh-TW" dirty="0"/>
              <a:t> master</a:t>
            </a:r>
          </a:p>
          <a:p>
            <a:pPr lvl="1"/>
            <a:r>
              <a:rPr lang="en-US" altLang="zh-TW" dirty="0"/>
              <a:t>Slave devices selected with </a:t>
            </a:r>
            <a:br>
              <a:rPr lang="en-US" altLang="zh-TW" dirty="0"/>
            </a:br>
            <a:r>
              <a:rPr lang="en-US" altLang="zh-TW" dirty="0"/>
              <a:t>individual </a:t>
            </a:r>
            <a:r>
              <a:rPr lang="en-US" altLang="zh-TW" i="1" dirty="0"/>
              <a:t>slave select </a:t>
            </a:r>
            <a:r>
              <a:rPr lang="en-US" altLang="zh-TW" dirty="0"/>
              <a:t>(SS) lines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a:t>
            </a:fld>
            <a:endParaRPr lang="zh-TW" altLang="zh-TW"/>
          </a:p>
        </p:txBody>
      </p:sp>
      <p:pic>
        <p:nvPicPr>
          <p:cNvPr id="5" name="Picture 4" descr="https://upload.wikimedia.org/wikipedia/commons/thumb/f/fc/SPI_three_slaves.svg/363px-SPI_three_slav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566119"/>
            <a:ext cx="3457575" cy="2743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p:cNvPicPr>
          <p:nvPr/>
        </p:nvPicPr>
        <p:blipFill rotWithShape="1">
          <a:blip r:embed="rId3"/>
          <a:srcRect b="10614"/>
          <a:stretch/>
        </p:blipFill>
        <p:spPr>
          <a:xfrm>
            <a:off x="1475656" y="4771562"/>
            <a:ext cx="4133270" cy="1321263"/>
          </a:xfrm>
          <a:prstGeom prst="rect">
            <a:avLst/>
          </a:prstGeom>
        </p:spPr>
      </p:pic>
      <p:sp>
        <p:nvSpPr>
          <p:cNvPr id="7" name="文字方塊 6"/>
          <p:cNvSpPr txBox="1"/>
          <p:nvPr/>
        </p:nvSpPr>
        <p:spPr>
          <a:xfrm>
            <a:off x="823040" y="5229200"/>
            <a:ext cx="580608" cy="461665"/>
          </a:xfrm>
          <a:prstGeom prst="rect">
            <a:avLst/>
          </a:prstGeom>
          <a:noFill/>
        </p:spPr>
        <p:txBody>
          <a:bodyPr wrap="none" rtlCol="0">
            <a:spAutoFit/>
          </a:bodyPr>
          <a:lstStyle/>
          <a:p>
            <a:pPr marL="0"/>
            <a:r>
              <a:rPr lang="en-US" altLang="zh-TW" dirty="0">
                <a:latin typeface="+mn-lt"/>
              </a:rPr>
              <a:t>I2C</a:t>
            </a:r>
            <a:endParaRPr lang="zh-TW" altLang="en-US" dirty="0">
              <a:latin typeface="+mn-lt"/>
            </a:endParaRPr>
          </a:p>
        </p:txBody>
      </p:sp>
      <p:sp>
        <p:nvSpPr>
          <p:cNvPr id="8" name="文字方塊 7"/>
          <p:cNvSpPr txBox="1"/>
          <p:nvPr/>
        </p:nvSpPr>
        <p:spPr>
          <a:xfrm>
            <a:off x="6055981" y="5243232"/>
            <a:ext cx="561372" cy="461665"/>
          </a:xfrm>
          <a:prstGeom prst="rect">
            <a:avLst/>
          </a:prstGeom>
          <a:noFill/>
        </p:spPr>
        <p:txBody>
          <a:bodyPr wrap="none" rtlCol="0">
            <a:spAutoFit/>
          </a:bodyPr>
          <a:lstStyle/>
          <a:p>
            <a:pPr marL="0"/>
            <a:r>
              <a:rPr lang="en-US" altLang="zh-TW" dirty="0">
                <a:latin typeface="+mn-lt"/>
              </a:rPr>
              <a:t>SPI</a:t>
            </a:r>
            <a:endParaRPr lang="zh-TW" altLang="en-US" dirty="0">
              <a:latin typeface="+mn-lt"/>
            </a:endParaRPr>
          </a:p>
        </p:txBody>
      </p:sp>
    </p:spTree>
    <p:extLst>
      <p:ext uri="{BB962C8B-B14F-4D97-AF65-F5344CB8AC3E}">
        <p14:creationId xmlns:p14="http://schemas.microsoft.com/office/powerpoint/2010/main" val="35435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MSP430 Has I2C and SPI</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a:t>
            </a:fld>
            <a:endParaRPr lang="zh-TW" altLang="zh-TW"/>
          </a:p>
        </p:txBody>
      </p:sp>
      <p:grpSp>
        <p:nvGrpSpPr>
          <p:cNvPr id="7" name="群組 6"/>
          <p:cNvGrpSpPr/>
          <p:nvPr/>
        </p:nvGrpSpPr>
        <p:grpSpPr>
          <a:xfrm>
            <a:off x="926252" y="1173342"/>
            <a:ext cx="6886108" cy="4847946"/>
            <a:chOff x="2176770" y="2060848"/>
            <a:chExt cx="6459230" cy="4625702"/>
          </a:xfrm>
        </p:grpSpPr>
        <p:pic>
          <p:nvPicPr>
            <p:cNvPr id="5" name="圖片 4"/>
            <p:cNvPicPr>
              <a:picLocks noChangeAspect="1"/>
            </p:cNvPicPr>
            <p:nvPr/>
          </p:nvPicPr>
          <p:blipFill>
            <a:blip r:embed="rId2"/>
            <a:stretch>
              <a:fillRect/>
            </a:stretch>
          </p:blipFill>
          <p:spPr>
            <a:xfrm>
              <a:off x="2176770" y="2060848"/>
              <a:ext cx="6459230" cy="4625702"/>
            </a:xfrm>
            <a:prstGeom prst="rect">
              <a:avLst/>
            </a:prstGeom>
          </p:spPr>
        </p:pic>
        <p:sp>
          <p:nvSpPr>
            <p:cNvPr id="6" name="橢圓 5"/>
            <p:cNvSpPr/>
            <p:nvPr/>
          </p:nvSpPr>
          <p:spPr bwMode="auto">
            <a:xfrm>
              <a:off x="7487750" y="5518531"/>
              <a:ext cx="810530" cy="755777"/>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grpSp>
    </p:spTree>
    <p:extLst>
      <p:ext uri="{BB962C8B-B14F-4D97-AF65-F5344CB8AC3E}">
        <p14:creationId xmlns:p14="http://schemas.microsoft.com/office/powerpoint/2010/main" val="392149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1068716"/>
            <a:ext cx="5161756" cy="5024109"/>
          </a:xfrm>
          <a:prstGeom prst="rect">
            <a:avLst/>
          </a:prstGeom>
        </p:spPr>
      </p:pic>
      <p:sp>
        <p:nvSpPr>
          <p:cNvPr id="2" name="標題 1"/>
          <p:cNvSpPr>
            <a:spLocks noGrp="1"/>
          </p:cNvSpPr>
          <p:nvPr>
            <p:ph type="title"/>
          </p:nvPr>
        </p:nvSpPr>
        <p:spPr/>
        <p:txBody>
          <a:bodyPr/>
          <a:lstStyle/>
          <a:p>
            <a:r>
              <a:rPr lang="en-US" altLang="zh-TW" dirty="0"/>
              <a:t>Arduino Also Has I2C and SPI</a:t>
            </a:r>
            <a:endParaRPr lang="zh-TW" altLang="en-US" dirty="0"/>
          </a:p>
        </p:txBody>
      </p:sp>
      <p:sp>
        <p:nvSpPr>
          <p:cNvPr id="3" name="內容版面配置區 2"/>
          <p:cNvSpPr>
            <a:spLocks noGrp="1"/>
          </p:cNvSpPr>
          <p:nvPr>
            <p:ph idx="1"/>
          </p:nvPr>
        </p:nvSpPr>
        <p:spPr/>
        <p:txBody>
          <a:bodyPr/>
          <a:lstStyle/>
          <a:p>
            <a:endParaRPr lang="en-US" altLang="zh-TW" dirty="0">
              <a:solidFill>
                <a:srgbClr val="FF0000"/>
              </a:solidFill>
            </a:endParaRPr>
          </a:p>
          <a:p>
            <a:r>
              <a:rPr lang="en-US" altLang="zh-TW" dirty="0">
                <a:solidFill>
                  <a:srgbClr val="FF0000"/>
                </a:solidFill>
              </a:rPr>
              <a:t>How do they differ?</a:t>
            </a:r>
          </a:p>
          <a:p>
            <a:pPr lvl="1"/>
            <a:r>
              <a:rPr lang="en-US" altLang="zh-TW" dirty="0">
                <a:solidFill>
                  <a:srgbClr val="FF0000"/>
                </a:solidFill>
              </a:rPr>
              <a:t>I2C, SPI, and UART</a:t>
            </a:r>
            <a:endParaRPr lang="zh-TW" altLang="en-US" dirty="0">
              <a:solidFill>
                <a:srgbClr val="FF0000"/>
              </a:solidFill>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a:t>
            </a:fld>
            <a:endParaRPr lang="zh-TW" altLang="zh-TW"/>
          </a:p>
        </p:txBody>
      </p:sp>
    </p:spTree>
    <p:extLst>
      <p:ext uri="{BB962C8B-B14F-4D97-AF65-F5344CB8AC3E}">
        <p14:creationId xmlns:p14="http://schemas.microsoft.com/office/powerpoint/2010/main" val="163600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rotWithShape="1">
          <a:blip r:embed="rId2">
            <a:extLst>
              <a:ext uri="{28A0092B-C50C-407E-A947-70E740481C1C}">
                <a14:useLocalDpi xmlns:a14="http://schemas.microsoft.com/office/drawing/2010/main" val="0"/>
              </a:ext>
            </a:extLst>
          </a:blip>
          <a:srcRect b="2836"/>
          <a:stretch/>
        </p:blipFill>
        <p:spPr>
          <a:xfrm>
            <a:off x="2970278" y="3740222"/>
            <a:ext cx="3054575" cy="2353074"/>
          </a:xfrm>
          <a:prstGeom prst="rect">
            <a:avLst/>
          </a:prstGeom>
        </p:spPr>
      </p:pic>
      <p:sp>
        <p:nvSpPr>
          <p:cNvPr id="5" name="標題 4"/>
          <p:cNvSpPr>
            <a:spLocks noGrp="1"/>
          </p:cNvSpPr>
          <p:nvPr>
            <p:ph type="title"/>
          </p:nvPr>
        </p:nvSpPr>
        <p:spPr/>
        <p:txBody>
          <a:bodyPr/>
          <a:lstStyle/>
          <a:p>
            <a:r>
              <a:rPr lang="en-US" altLang="zh-TW" dirty="0"/>
              <a:t>UART vs SPI vs I2C</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a:t>
            </a:fld>
            <a:endParaRPr lang="zh-TW" altLang="zh-TW"/>
          </a:p>
        </p:txBody>
      </p:sp>
      <p:graphicFrame>
        <p:nvGraphicFramePr>
          <p:cNvPr id="6" name="表格 5"/>
          <p:cNvGraphicFramePr>
            <a:graphicFrameLocks noGrp="1"/>
          </p:cNvGraphicFramePr>
          <p:nvPr>
            <p:extLst>
              <p:ext uri="{D42A27DB-BD31-4B8C-83A1-F6EECF244321}">
                <p14:modId xmlns:p14="http://schemas.microsoft.com/office/powerpoint/2010/main" val="2672201288"/>
              </p:ext>
            </p:extLst>
          </p:nvPr>
        </p:nvGraphicFramePr>
        <p:xfrm>
          <a:off x="406399" y="1124744"/>
          <a:ext cx="8342064" cy="2530604"/>
        </p:xfrm>
        <a:graphic>
          <a:graphicData uri="http://schemas.openxmlformats.org/drawingml/2006/table">
            <a:tbl>
              <a:tblPr/>
              <a:tblGrid>
                <a:gridCol w="2780688">
                  <a:extLst>
                    <a:ext uri="{9D8B030D-6E8A-4147-A177-3AD203B41FA5}">
                      <a16:colId xmlns:a16="http://schemas.microsoft.com/office/drawing/2014/main" val="3156425753"/>
                    </a:ext>
                  </a:extLst>
                </a:gridCol>
                <a:gridCol w="2780688">
                  <a:extLst>
                    <a:ext uri="{9D8B030D-6E8A-4147-A177-3AD203B41FA5}">
                      <a16:colId xmlns:a16="http://schemas.microsoft.com/office/drawing/2014/main" val="597167369"/>
                    </a:ext>
                  </a:extLst>
                </a:gridCol>
                <a:gridCol w="2780688">
                  <a:extLst>
                    <a:ext uri="{9D8B030D-6E8A-4147-A177-3AD203B41FA5}">
                      <a16:colId xmlns:a16="http://schemas.microsoft.com/office/drawing/2014/main" val="3714842360"/>
                    </a:ext>
                  </a:extLst>
                </a:gridCol>
              </a:tblGrid>
              <a:tr h="257759">
                <a:tc>
                  <a:txBody>
                    <a:bodyPr/>
                    <a:lstStyle/>
                    <a:p>
                      <a:pPr algn="ctr"/>
                      <a:r>
                        <a:rPr lang="en-US" sz="2000" b="1" dirty="0">
                          <a:latin typeface="+mn-lt"/>
                        </a:rPr>
                        <a:t>UART</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b="1" dirty="0">
                          <a:latin typeface="+mn-lt"/>
                        </a:rPr>
                        <a:t>SPI</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000" b="1" dirty="0">
                          <a:latin typeface="+mn-lt"/>
                        </a:rPr>
                        <a:t>I2C</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88917811"/>
                  </a:ext>
                </a:extLst>
              </a:tr>
              <a:tr h="502307">
                <a:tc>
                  <a:txBody>
                    <a:bodyPr/>
                    <a:lstStyle/>
                    <a:p>
                      <a:r>
                        <a:rPr lang="en-US" sz="2000">
                          <a:latin typeface="+mn-lt"/>
                        </a:rPr>
                        <a:t>Universal Asynchronous Receiver/Transmitter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mn-lt"/>
                        </a:rPr>
                        <a:t>Serial Peripheral Interface</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mn-lt"/>
                        </a:rPr>
                        <a:t>Inter-Integrated Circuit</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518679"/>
                  </a:ext>
                </a:extLst>
              </a:tr>
              <a:tr h="257759">
                <a:tc>
                  <a:txBody>
                    <a:bodyPr/>
                    <a:lstStyle/>
                    <a:p>
                      <a:r>
                        <a:rPr lang="en-US" sz="2000" dirty="0">
                          <a:latin typeface="+mn-lt"/>
                        </a:rPr>
                        <a:t>Distance</a:t>
                      </a:r>
                      <a:r>
                        <a:rPr lang="en-US" sz="2000" baseline="0" dirty="0">
                          <a:latin typeface="+mn-lt"/>
                        </a:rPr>
                        <a:t> up to </a:t>
                      </a:r>
                      <a:r>
                        <a:rPr lang="en-US" sz="2000" dirty="0">
                          <a:latin typeface="+mn-lt"/>
                        </a:rPr>
                        <a:t>50 feet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On board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On board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427227"/>
                  </a:ext>
                </a:extLst>
              </a:tr>
              <a:tr h="257759">
                <a:tc>
                  <a:txBody>
                    <a:bodyPr/>
                    <a:lstStyle/>
                    <a:p>
                      <a:r>
                        <a:rPr lang="en-US" sz="2000">
                          <a:latin typeface="+mn-lt"/>
                        </a:rPr>
                        <a:t>Asynchronous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Synchronous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mn-lt"/>
                        </a:rPr>
                        <a:t>Synchronous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8070244"/>
                  </a:ext>
                </a:extLst>
              </a:tr>
              <a:tr h="257759">
                <a:tc>
                  <a:txBody>
                    <a:bodyPr/>
                    <a:lstStyle/>
                    <a:p>
                      <a:r>
                        <a:rPr lang="en-US" sz="2000" dirty="0">
                          <a:latin typeface="+mn-lt"/>
                        </a:rPr>
                        <a:t>One-to-one, no address</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One master/n slaves</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Multiple</a:t>
                      </a:r>
                      <a:r>
                        <a:rPr lang="en-US" sz="2000" baseline="0" dirty="0">
                          <a:latin typeface="+mn-lt"/>
                        </a:rPr>
                        <a:t> masters &amp; slaves</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4546508"/>
                  </a:ext>
                </a:extLst>
              </a:tr>
              <a:tr h="257759">
                <a:tc>
                  <a:txBody>
                    <a:bodyPr/>
                    <a:lstStyle/>
                    <a:p>
                      <a:r>
                        <a:rPr lang="en-US" sz="2000" dirty="0">
                          <a:latin typeface="+mn-lt"/>
                        </a:rPr>
                        <a:t>3 wires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aseline="0" dirty="0">
                          <a:latin typeface="+mn-lt"/>
                        </a:rPr>
                        <a:t>n + 3 wires</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3 wire</a:t>
                      </a:r>
                      <a:r>
                        <a:rPr lang="en-US" sz="2000" baseline="0" dirty="0">
                          <a:latin typeface="+mn-lt"/>
                        </a:rPr>
                        <a:t> bus</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389598"/>
                  </a:ext>
                </a:extLst>
              </a:tr>
              <a:tr h="297130">
                <a:tc>
                  <a:txBody>
                    <a:bodyPr/>
                    <a:lstStyle/>
                    <a:p>
                      <a:r>
                        <a:rPr lang="en-US" sz="2000" dirty="0">
                          <a:latin typeface="+mn-lt"/>
                        </a:rPr>
                        <a:t>Full</a:t>
                      </a:r>
                      <a:r>
                        <a:rPr lang="en-US" sz="2000" baseline="0" dirty="0">
                          <a:latin typeface="+mn-lt"/>
                        </a:rPr>
                        <a:t> duplex</a:t>
                      </a:r>
                      <a:endParaRPr lang="en-US" sz="2000" dirty="0">
                        <a:latin typeface="+mn-lt"/>
                      </a:endParaRP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Full duplex </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n-lt"/>
                        </a:rPr>
                        <a:t>Half duplex</a:t>
                      </a:r>
                    </a:p>
                  </a:txBody>
                  <a:tcPr marL="13171" marR="13171" marT="6586" marB="65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989524"/>
                  </a:ext>
                </a:extLst>
              </a:tr>
            </a:tbl>
          </a:graphicData>
        </a:graphic>
      </p:graphicFrame>
      <p:pic>
        <p:nvPicPr>
          <p:cNvPr id="8" name="圖片 7"/>
          <p:cNvPicPr>
            <a:picLocks noChangeAspect="1"/>
          </p:cNvPicPr>
          <p:nvPr/>
        </p:nvPicPr>
        <p:blipFill rotWithShape="1">
          <a:blip r:embed="rId3">
            <a:extLst>
              <a:ext uri="{28A0092B-C50C-407E-A947-70E740481C1C}">
                <a14:useLocalDpi xmlns:a14="http://schemas.microsoft.com/office/drawing/2010/main" val="0"/>
              </a:ext>
            </a:extLst>
          </a:blip>
          <a:srcRect l="5205" t="13790" r="6328"/>
          <a:stretch/>
        </p:blipFill>
        <p:spPr>
          <a:xfrm>
            <a:off x="539552" y="4172436"/>
            <a:ext cx="2365402" cy="1128007"/>
          </a:xfrm>
          <a:prstGeom prst="rect">
            <a:avLst/>
          </a:prstGeom>
        </p:spPr>
      </p:pic>
      <p:pic>
        <p:nvPicPr>
          <p:cNvPr id="7" name="Picture 3"/>
          <p:cNvPicPr>
            <a:picLocks noChangeAspect="1"/>
          </p:cNvPicPr>
          <p:nvPr/>
        </p:nvPicPr>
        <p:blipFill rotWithShape="1">
          <a:blip r:embed="rId4"/>
          <a:srcRect b="10614"/>
          <a:stretch/>
        </p:blipFill>
        <p:spPr>
          <a:xfrm>
            <a:off x="6084168" y="4293096"/>
            <a:ext cx="3151256" cy="1007347"/>
          </a:xfrm>
          <a:prstGeom prst="rect">
            <a:avLst/>
          </a:prstGeom>
        </p:spPr>
      </p:pic>
    </p:spTree>
    <p:extLst>
      <p:ext uri="{BB962C8B-B14F-4D97-AF65-F5344CB8AC3E}">
        <p14:creationId xmlns:p14="http://schemas.microsoft.com/office/powerpoint/2010/main" val="22587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I2C</a:t>
            </a:r>
            <a:endParaRPr lang="zh-TW" altLang="en-US" dirty="0"/>
          </a:p>
        </p:txBody>
      </p:sp>
      <p:sp>
        <p:nvSpPr>
          <p:cNvPr id="3" name="內容版面配置區 2"/>
          <p:cNvSpPr>
            <a:spLocks noGrp="1"/>
          </p:cNvSpPr>
          <p:nvPr>
            <p:ph idx="1"/>
          </p:nvPr>
        </p:nvSpPr>
        <p:spPr/>
        <p:txBody>
          <a:bodyPr/>
          <a:lstStyle/>
          <a:p>
            <a:r>
              <a:rPr lang="en-US" altLang="zh-TW" dirty="0"/>
              <a:t>A two-wire, bi-directional synchronous serial </a:t>
            </a:r>
            <a:r>
              <a:rPr lang="en-US" altLang="zh-TW" dirty="0">
                <a:solidFill>
                  <a:srgbClr val="FF0000"/>
                </a:solidFill>
              </a:rPr>
              <a:t>bus</a:t>
            </a:r>
            <a:r>
              <a:rPr lang="en-US" altLang="zh-TW" dirty="0"/>
              <a:t> supporting multiple masters and slaves with collision detection and arbitration</a:t>
            </a:r>
          </a:p>
          <a:p>
            <a:pPr lvl="1"/>
            <a:r>
              <a:rPr lang="en-US" altLang="zh-TW" dirty="0"/>
              <a:t>2 signal lines: SCL (</a:t>
            </a:r>
            <a:r>
              <a:rPr lang="en-US" altLang="zh-TW" i="1" dirty="0"/>
              <a:t>serial clock</a:t>
            </a:r>
            <a:r>
              <a:rPr lang="en-US" altLang="zh-TW" dirty="0"/>
              <a:t>), SDA (</a:t>
            </a:r>
            <a:r>
              <a:rPr lang="en-US" altLang="zh-TW" i="1" dirty="0"/>
              <a:t>serial data</a:t>
            </a:r>
            <a:r>
              <a:rPr lang="en-US" altLang="zh-TW" dirty="0"/>
              <a:t>)</a:t>
            </a:r>
          </a:p>
          <a:p>
            <a:pPr lvl="1"/>
            <a:r>
              <a:rPr lang="en-US" altLang="zh-TW" dirty="0"/>
              <a:t>Every device on I2C bus has a unique address (7 or 10 bits) and can act as a receiver or a transmitter</a:t>
            </a:r>
          </a:p>
          <a:p>
            <a:pPr lvl="1"/>
            <a:r>
              <a:rPr lang="en-US" altLang="zh-TW" dirty="0"/>
              <a:t>Data transfer rate: 100K bits/s (standard mode), 400K bits/s (fast mode), 3.4M bits/s (high speed mode)</a:t>
            </a:r>
          </a:p>
          <a:p>
            <a:pPr lvl="1"/>
            <a:endParaRPr lang="zh-TW" altLang="en-US" dirty="0"/>
          </a:p>
        </p:txBody>
      </p:sp>
      <p:sp>
        <p:nvSpPr>
          <p:cNvPr id="4" name="投影片編號版面配置區 3"/>
          <p:cNvSpPr>
            <a:spLocks noGrp="1"/>
          </p:cNvSpPr>
          <p:nvPr>
            <p:ph type="sldNum" sz="quarter" idx="11"/>
          </p:nvPr>
        </p:nvSpPr>
        <p:spPr/>
        <p:txBody>
          <a:bodyPr/>
          <a:lstStyle/>
          <a:p>
            <a:pPr>
              <a:defRPr/>
            </a:pPr>
            <a:fld id="{75EAD3E7-B039-4A93-AACD-1369AB5C0DA9}" type="slidenum">
              <a:rPr lang="zh-TW" altLang="en-US" smtClean="0"/>
              <a:pPr>
                <a:defRPr/>
              </a:pPr>
              <a:t>7</a:t>
            </a:fld>
            <a:endParaRPr lang="zh-TW" altLang="zh-TW"/>
          </a:p>
        </p:txBody>
      </p:sp>
      <p:pic>
        <p:nvPicPr>
          <p:cNvPr id="55" name="圖片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663" y="4493374"/>
            <a:ext cx="4846337" cy="1599451"/>
          </a:xfrm>
          <a:prstGeom prst="rect">
            <a:avLst/>
          </a:prstGeom>
        </p:spPr>
      </p:pic>
    </p:spTree>
    <p:extLst>
      <p:ext uri="{BB962C8B-B14F-4D97-AF65-F5344CB8AC3E}">
        <p14:creationId xmlns:p14="http://schemas.microsoft.com/office/powerpoint/2010/main" val="241817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zh-TW" altLang="en-US" dirty="0"/>
            </a:br>
            <a:r>
              <a:rPr lang="en-US" altLang="zh-TW" dirty="0"/>
              <a:t>I2C Protocol </a:t>
            </a:r>
            <a:endParaRPr lang="zh-TW" altLang="en-US" dirty="0"/>
          </a:p>
        </p:txBody>
      </p:sp>
      <p:sp>
        <p:nvSpPr>
          <p:cNvPr id="4" name="內容版面配置區 3"/>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r>
              <a:rPr lang="en-US" altLang="zh-TW" dirty="0"/>
              <a:t>Four parts in a standard communication:</a:t>
            </a:r>
          </a:p>
          <a:p>
            <a:pPr lvl="1"/>
            <a:r>
              <a:rPr lang="en-US" altLang="zh-TW" dirty="0"/>
              <a:t>START or Repeated START signal generation</a:t>
            </a:r>
          </a:p>
          <a:p>
            <a:pPr lvl="1"/>
            <a:r>
              <a:rPr lang="en-US" altLang="zh-TW" dirty="0"/>
              <a:t>Slave address transfer</a:t>
            </a:r>
          </a:p>
          <a:p>
            <a:pPr lvl="1"/>
            <a:r>
              <a:rPr lang="en-US" altLang="zh-TW" dirty="0"/>
              <a:t>Data transfer</a:t>
            </a:r>
          </a:p>
          <a:p>
            <a:pPr lvl="1"/>
            <a:r>
              <a:rPr lang="en-US" altLang="zh-TW" dirty="0"/>
              <a:t>STOP signal generation</a:t>
            </a:r>
          </a:p>
          <a:p>
            <a:r>
              <a:rPr lang="en-GB" altLang="zh-TW" dirty="0"/>
              <a:t>Clock is controlled by the master</a:t>
            </a:r>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8</a:t>
            </a:fld>
            <a:endParaRPr lang="zh-TW" altLang="zh-TW"/>
          </a:p>
        </p:txBody>
      </p:sp>
      <p:pic>
        <p:nvPicPr>
          <p:cNvPr id="11" name="圖片 10"/>
          <p:cNvPicPr>
            <a:picLocks noChangeAspect="1"/>
          </p:cNvPicPr>
          <p:nvPr/>
        </p:nvPicPr>
        <p:blipFill>
          <a:blip r:embed="rId3"/>
          <a:stretch>
            <a:fillRect/>
          </a:stretch>
        </p:blipFill>
        <p:spPr>
          <a:xfrm>
            <a:off x="180007" y="1370901"/>
            <a:ext cx="8712473" cy="1698059"/>
          </a:xfrm>
          <a:prstGeom prst="rect">
            <a:avLst/>
          </a:prstGeom>
        </p:spPr>
      </p:pic>
      <p:cxnSp>
        <p:nvCxnSpPr>
          <p:cNvPr id="9" name="直線單箭頭接點 8"/>
          <p:cNvCxnSpPr/>
          <p:nvPr/>
        </p:nvCxnSpPr>
        <p:spPr bwMode="auto">
          <a:xfrm flipH="1" flipV="1">
            <a:off x="899592" y="2924944"/>
            <a:ext cx="648072" cy="93610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單箭頭接點 11"/>
          <p:cNvCxnSpPr>
            <a:cxnSpLocks/>
            <a:endCxn id="5" idx="1"/>
          </p:cNvCxnSpPr>
          <p:nvPr/>
        </p:nvCxnSpPr>
        <p:spPr bwMode="auto">
          <a:xfrm flipV="1">
            <a:off x="2373734" y="3068960"/>
            <a:ext cx="0" cy="1314146"/>
          </a:xfrm>
          <a:prstGeom prst="straightConnector1">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線單箭頭接點 13"/>
          <p:cNvCxnSpPr>
            <a:cxnSpLocks/>
            <a:endCxn id="13" idx="1"/>
          </p:cNvCxnSpPr>
          <p:nvPr/>
        </p:nvCxnSpPr>
        <p:spPr bwMode="auto">
          <a:xfrm flipV="1">
            <a:off x="2627784" y="3041659"/>
            <a:ext cx="3519644" cy="1683486"/>
          </a:xfrm>
          <a:prstGeom prst="straightConnector1">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直線單箭頭接點 16"/>
          <p:cNvCxnSpPr/>
          <p:nvPr/>
        </p:nvCxnSpPr>
        <p:spPr bwMode="auto">
          <a:xfrm flipV="1">
            <a:off x="3707904" y="2924944"/>
            <a:ext cx="4536504" cy="2232248"/>
          </a:xfrm>
          <a:prstGeom prst="straightConnector1">
            <a:avLst/>
          </a:prstGeom>
          <a:solidFill>
            <a:schemeClr val="accent1"/>
          </a:solidFill>
          <a:ln w="190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 name="左大括弧 4">
            <a:extLst>
              <a:ext uri="{FF2B5EF4-FFF2-40B4-BE49-F238E27FC236}">
                <a16:creationId xmlns:a16="http://schemas.microsoft.com/office/drawing/2014/main" id="{9E4F7613-36D4-4399-BB3C-42E92954E11E}"/>
              </a:ext>
            </a:extLst>
          </p:cNvPr>
          <p:cNvSpPr/>
          <p:nvPr/>
        </p:nvSpPr>
        <p:spPr bwMode="auto">
          <a:xfrm rot="16200000">
            <a:off x="2003982" y="1581062"/>
            <a:ext cx="648072" cy="2327724"/>
          </a:xfrm>
          <a:prstGeom prst="leftBrace">
            <a:avLst>
              <a:gd name="adj1" fmla="val 19973"/>
              <a:gd name="adj2" fmla="val 51964"/>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3" name="左大括弧 12">
            <a:extLst>
              <a:ext uri="{FF2B5EF4-FFF2-40B4-BE49-F238E27FC236}">
                <a16:creationId xmlns:a16="http://schemas.microsoft.com/office/drawing/2014/main" id="{B75AE5EF-B6B0-4366-AEB4-F2FBC85C70FF}"/>
              </a:ext>
            </a:extLst>
          </p:cNvPr>
          <p:cNvSpPr/>
          <p:nvPr/>
        </p:nvSpPr>
        <p:spPr bwMode="auto">
          <a:xfrm rot="16200000">
            <a:off x="5777676" y="1553761"/>
            <a:ext cx="648072" cy="2327724"/>
          </a:xfrm>
          <a:prstGeom prst="leftBrace">
            <a:avLst>
              <a:gd name="adj1" fmla="val 19973"/>
              <a:gd name="adj2" fmla="val 51964"/>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Tree>
    <p:extLst>
      <p:ext uri="{BB962C8B-B14F-4D97-AF65-F5344CB8AC3E}">
        <p14:creationId xmlns:p14="http://schemas.microsoft.com/office/powerpoint/2010/main" val="26464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chemeClr val="tx1"/>
            </a:solidFill>
            <a:effectLst/>
            <a:latin typeface="+mn-lt"/>
            <a:ea typeface="標楷體" panose="03000509000000000000"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12349</TotalTime>
  <Words>2030</Words>
  <Application>Microsoft Office PowerPoint</Application>
  <PresentationFormat>如螢幕大小 (4:3)</PresentationFormat>
  <Paragraphs>241</Paragraphs>
  <Slides>23</Slides>
  <Notes>11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23</vt:i4>
      </vt:variant>
    </vt:vector>
  </HeadingPairs>
  <TitlesOfParts>
    <vt:vector size="34" baseType="lpstr">
      <vt:lpstr>ＭＳ Ｐゴシック</vt:lpstr>
      <vt:lpstr>新細明體</vt:lpstr>
      <vt:lpstr>標楷體</vt:lpstr>
      <vt:lpstr>Arial</vt:lpstr>
      <vt:lpstr>Calibri</vt:lpstr>
      <vt:lpstr>Courier New</vt:lpstr>
      <vt:lpstr>Symbol</vt:lpstr>
      <vt:lpstr>Tahoma</vt:lpstr>
      <vt:lpstr>Times New Roman</vt:lpstr>
      <vt:lpstr>Wingdings</vt:lpstr>
      <vt:lpstr>Contemporary Portrait</vt:lpstr>
      <vt:lpstr>CS4101 Introduction to Embedded Systems  On-Board Communication</vt:lpstr>
      <vt:lpstr>Recall the LCD 1602 16×2 Module</vt:lpstr>
      <vt:lpstr>Regarding RFID-RC522</vt:lpstr>
      <vt:lpstr>I2C and SPI</vt:lpstr>
      <vt:lpstr>MSP430 Has I2C and SPI</vt:lpstr>
      <vt:lpstr>Arduino Also Has I2C and SPI</vt:lpstr>
      <vt:lpstr>UART vs SPI vs I2C</vt:lpstr>
      <vt:lpstr>I2C</vt:lpstr>
      <vt:lpstr> I2C Protocol </vt:lpstr>
      <vt:lpstr> Bit Sampling</vt:lpstr>
      <vt:lpstr> I2C Protocol: Start and Stop </vt:lpstr>
      <vt:lpstr> I2C Protocol: Slave Address Transfer </vt:lpstr>
      <vt:lpstr> I2C Protocol: Data Transfer </vt:lpstr>
      <vt:lpstr>I2C Transaction</vt:lpstr>
      <vt:lpstr>I2C Arbitration</vt:lpstr>
      <vt:lpstr>Connecting Two Arduino with I2C</vt:lpstr>
      <vt:lpstr>Master Writer Code</vt:lpstr>
      <vt:lpstr>Slave Receiver Code</vt:lpstr>
      <vt:lpstr>SPI</vt:lpstr>
      <vt:lpstr>SPI Bus Wiring</vt:lpstr>
      <vt:lpstr>SPI Data Transfer</vt:lpstr>
      <vt:lpstr>Two Possible Bus Configurations</vt:lpstr>
      <vt:lpstr>SPI Sample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1457</cp:revision>
  <dcterms:created xsi:type="dcterms:W3CDTF">2000-02-07T23:54:30Z</dcterms:created>
  <dcterms:modified xsi:type="dcterms:W3CDTF">2020-12-16T13:34:39Z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