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slideLayouts/slideLayout10.xml" ContentType="application/vnd.openxmlformats-officedocument.presentationml.slideLayout+xml"/>
  <Override PartName="/ppt/theme/theme8.xml" ContentType="application/vnd.openxmlformats-officedocument.theme+xml"/>
  <Override PartName="/ppt/slideLayouts/slideLayout1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23"/>
  </p:notesMasterIdLst>
  <p:handoutMasterIdLst>
    <p:handoutMasterId r:id="rId24"/>
  </p:handoutMasterIdLst>
  <p:sldIdLst>
    <p:sldId id="256" r:id="rId10"/>
    <p:sldId id="763" r:id="rId11"/>
    <p:sldId id="821" r:id="rId12"/>
    <p:sldId id="824" r:id="rId13"/>
    <p:sldId id="801" r:id="rId14"/>
    <p:sldId id="822" r:id="rId15"/>
    <p:sldId id="780" r:id="rId16"/>
    <p:sldId id="773" r:id="rId17"/>
    <p:sldId id="784" r:id="rId18"/>
    <p:sldId id="825" r:id="rId19"/>
    <p:sldId id="790" r:id="rId20"/>
    <p:sldId id="791" r:id="rId21"/>
    <p:sldId id="79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B8E08C"/>
    <a:srgbClr val="FFCCFF"/>
    <a:srgbClr val="AE1221"/>
    <a:srgbClr val="660066"/>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5" autoAdjust="0"/>
    <p:restoredTop sz="82868" autoAdjust="0"/>
  </p:normalViewPr>
  <p:slideViewPr>
    <p:cSldViewPr>
      <p:cViewPr varScale="1">
        <p:scale>
          <a:sx n="57" d="100"/>
          <a:sy n="57" d="100"/>
        </p:scale>
        <p:origin x="1396" y="28"/>
      </p:cViewPr>
      <p:guideLst>
        <p:guide orient="horz" pos="2160"/>
        <p:guide pos="2880"/>
      </p:guideLst>
    </p:cSldViewPr>
  </p:slideViewPr>
  <p:outlineViewPr>
    <p:cViewPr>
      <p:scale>
        <a:sx n="33" d="100"/>
        <a:sy n="33" d="100"/>
      </p:scale>
      <p:origin x="0" y="2292"/>
    </p:cViewPr>
  </p:outlineViewPr>
  <p:notesTextViewPr>
    <p:cViewPr>
      <p:scale>
        <a:sx n="1" d="1"/>
        <a:sy n="1" d="1"/>
      </p:scale>
      <p:origin x="0" y="0"/>
    </p:cViewPr>
  </p:notesTextViewPr>
  <p:sorterViewPr>
    <p:cViewPr>
      <p:scale>
        <a:sx n="80" d="100"/>
        <a:sy n="80" d="100"/>
      </p:scale>
      <p:origin x="0" y="2214"/>
    </p:cViewPr>
  </p:sorterViewPr>
  <p:notesViewPr>
    <p:cSldViewPr>
      <p:cViewPr>
        <p:scale>
          <a:sx n="60" d="100"/>
          <a:sy n="60" d="100"/>
        </p:scale>
        <p:origin x="-274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1/4/2021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pPr eaLnBrk="1" hangingPunct="1"/>
            <a:r>
              <a:rPr lang="en-US" sz="1200" dirty="0" smtClean="0"/>
              <a:t>Examples of monopolistic competition are everywhere:  the clothes students wear, the fancy frozen coffee drinks they slurp up on their way to class, the magazines they read, the nightclubs where they dance.  </a:t>
            </a:r>
          </a:p>
          <a:p>
            <a:pPr eaLnBrk="1" hangingPunct="1"/>
            <a:endParaRPr lang="en-US" sz="1200" dirty="0" smtClean="0"/>
          </a:p>
          <a:p>
            <a:pPr eaLnBrk="1" hangingPunct="1"/>
            <a:r>
              <a:rPr lang="en-US" sz="1200" dirty="0" smtClean="0"/>
              <a:t>As a result, students find the theory of monopolistic competition more relevant than the theory of perfect competition, which best describes products like wheat and soybeans, products that few students ever consider buying.  </a:t>
            </a:r>
          </a:p>
          <a:p>
            <a:pPr eaLnBrk="1" hangingPunct="1"/>
            <a:endParaRPr lang="en-US" sz="1200" dirty="0" smtClean="0"/>
          </a:p>
          <a:p>
            <a:pPr eaLnBrk="1" hangingPunct="1"/>
            <a:r>
              <a:rPr lang="en-US" sz="1200" dirty="0" smtClean="0"/>
              <a:t>The last part of the chapter, on advertising and brand names, is especially interesting &amp; useful for business students.  </a:t>
            </a:r>
          </a:p>
          <a:p>
            <a:pPr eaLnBrk="1" hangingPunct="1"/>
            <a:endParaRPr lang="en-US" sz="1200" dirty="0" smtClean="0"/>
          </a:p>
          <a:p>
            <a:pPr eaLnBrk="1" hangingPunct="1"/>
            <a:r>
              <a:rPr lang="en-US" sz="1200" dirty="0" smtClean="0"/>
              <a:t>If students are reasonably comfortable with the material on perfect competition and monopoly, then this chapter should not be difficult.  It is also shorter than average. </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firm’s willingness to spend huge amounts on advertising may signal the quality of its product to consumers, regardless of the content of ads.   </a:t>
            </a:r>
          </a:p>
          <a:p>
            <a:r>
              <a:rPr lang="en-US" dirty="0" smtClean="0"/>
              <a:t>Ads may convince buyers to try a product once, but the product must be of high quality for people to become repeat buyers.  </a:t>
            </a:r>
          </a:p>
          <a:p>
            <a:r>
              <a:rPr lang="en-US" dirty="0" smtClean="0"/>
              <a:t>The most expensive ads are not worthwhile unless they lead to repeat buyers.  </a:t>
            </a:r>
          </a:p>
          <a:p>
            <a:r>
              <a:rPr lang="en-US" dirty="0" smtClean="0"/>
              <a:t>When consumers see expensive ads, they think the product must be good if the company is willing to spend so much on advertising.</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1341354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2753966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Differentiated products are everywhere; and examples of monopolistic competition abound.</a:t>
            </a:r>
          </a:p>
          <a:p>
            <a:r>
              <a:rPr lang="en-US" dirty="0" smtClean="0"/>
              <a:t>The theory of monopolistic competition describes many markets in the economy, yet offers little guidance to policymakers looking to improve the market’s allocation of resources.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60584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preceding two chapters, we studied the two extremes of the competition spectrum.  This chapter focuses on monopolistic competition, one of the market structures in between the two extremes.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Examples of each market 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Perfect competition:  wheat, milk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Monopoly:  tap water, cable TV</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Oligopoly:  tennis balls, cigarettes (we study oligopoly in the next chapter)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Monopolistic competition:  novels, movies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452384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Monopolistic competition</a:t>
            </a:r>
          </a:p>
          <a:p>
            <a:pPr eaLnBrk="1" hangingPunct="1"/>
            <a:r>
              <a:rPr lang="en-US" dirty="0" smtClean="0"/>
              <a:t>-</a:t>
            </a:r>
            <a:r>
              <a:rPr lang="en-US" baseline="0" dirty="0" smtClean="0"/>
              <a:t> </a:t>
            </a:r>
            <a:r>
              <a:rPr lang="en-US" dirty="0" smtClean="0"/>
              <a:t>Long-run profits for are zero because of free entry/exit.  </a:t>
            </a:r>
          </a:p>
          <a:p>
            <a:pPr eaLnBrk="1" hangingPunct="1"/>
            <a:r>
              <a:rPr lang="en-US" dirty="0" smtClean="0"/>
              <a:t>- The market power:</a:t>
            </a:r>
            <a:r>
              <a:rPr lang="en-US" baseline="0" dirty="0" smtClean="0"/>
              <a:t> </a:t>
            </a:r>
            <a:r>
              <a:rPr lang="en-US" dirty="0" smtClean="0"/>
              <a:t>it sells a product that is at least somewhat different from products sold by other firms.  </a:t>
            </a:r>
          </a:p>
          <a:p>
            <a:pPr eaLnBrk="1" hangingPunct="1"/>
            <a:r>
              <a:rPr lang="en-US" dirty="0" smtClean="0"/>
              <a:t>- The D curve is downward-sloping because the firm has a bit of market power and sells a unique variety. </a:t>
            </a:r>
          </a:p>
          <a:p>
            <a:pPr eaLnBrk="1" hangingPunct="1"/>
            <a:endParaRPr lang="en-US" dirty="0" smtClean="0"/>
          </a:p>
          <a:p>
            <a:pPr eaLnBrk="1" hangingPunct="1"/>
            <a:r>
              <a:rPr lang="en-US" dirty="0" smtClean="0"/>
              <a:t>A monopoly is the sole seller of a product with no close substitutes.  In contrast, the monopolistic competitor sells a product with many close substitutes.  As a result, demand for the monopolist’s product is less elastic than demand for the monopolistic competitor’s product.  </a:t>
            </a:r>
          </a:p>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dirty="0"/>
          </a:p>
        </p:txBody>
      </p:sp>
    </p:spTree>
    <p:extLst>
      <p:ext uri="{BB962C8B-B14F-4D97-AF65-F5344CB8AC3E}">
        <p14:creationId xmlns:p14="http://schemas.microsoft.com/office/powerpoint/2010/main" val="4113519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EC8B3F5-88E1-45A8-9F16-3C2C4331C03D}" type="slidenum">
              <a:rPr lang="en-US" smtClean="0"/>
              <a:pPr/>
              <a:t>5</a:t>
            </a:fld>
            <a:endParaRPr lang="en-US" dirty="0" smtClean="0"/>
          </a:p>
        </p:txBody>
      </p:sp>
      <p:sp>
        <p:nvSpPr>
          <p:cNvPr id="4096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587585C-ACF8-43F8-A701-87E2F0700031}" type="slidenum">
              <a:rPr lang="en-US" sz="1200">
                <a:cs typeface="Arial" charset="0"/>
              </a:rPr>
              <a:pPr algn="r"/>
              <a:t>5</a:t>
            </a:fld>
            <a:endParaRPr lang="en-US" sz="1200" dirty="0">
              <a:cs typeface="Arial" charset="0"/>
            </a:endParaRPr>
          </a:p>
        </p:txBody>
      </p:sp>
      <p:sp>
        <p:nvSpPr>
          <p:cNvPr id="40964" name="Rectangle 2"/>
          <p:cNvSpPr>
            <a:spLocks noGrp="1" noRot="1" noChangeAspect="1" noChangeArrowheads="1" noTextEdit="1"/>
          </p:cNvSpPr>
          <p:nvPr>
            <p:ph type="sldImg"/>
          </p:nvPr>
        </p:nvSpPr>
        <p:spPr>
          <a:xfrm>
            <a:off x="1143000" y="534988"/>
            <a:ext cx="4572000" cy="3429000"/>
          </a:xfrm>
          <a:ln/>
        </p:spPr>
      </p:sp>
      <p:sp>
        <p:nvSpPr>
          <p:cNvPr id="40965" name="Rectangle 3"/>
          <p:cNvSpPr>
            <a:spLocks noGrp="1" noChangeArrowheads="1"/>
          </p:cNvSpPr>
          <p:nvPr>
            <p:ph type="body" idx="1"/>
          </p:nvPr>
        </p:nvSpPr>
        <p:spPr>
          <a:xfrm>
            <a:off x="685800" y="4248150"/>
            <a:ext cx="5486400" cy="4210050"/>
          </a:xfrm>
          <a:noFill/>
          <a:ln/>
        </p:spPr>
        <p:txBody>
          <a:bodyPr/>
          <a:lstStyle/>
          <a:p>
            <a:pPr eaLnBrk="1" hangingPunct="1"/>
            <a:r>
              <a:rPr lang="en-US" dirty="0" smtClean="0"/>
              <a:t>The level of output that minimizes ATC is greater than the output that maximizes the monopolistic competitor’s profits.  Hence, we say the monopolistic competitor operates with excess capacity.  (More on this topic on the next slide.)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1965836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Due to the markup of price over marginal cost, the market output under monopolistic competition will be smaller than the socially efficient output, as we discuss on the following slide.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1112167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problem of markup pricing facing policymakers here is similar to the problem arising from natural monopoly:  </a:t>
            </a:r>
          </a:p>
          <a:p>
            <a:pPr eaLnBrk="1" hangingPunct="1"/>
            <a:r>
              <a:rPr lang="en-US" dirty="0" smtClean="0"/>
              <a:t>With natural monopoly, ATC is always falling, so MC is below ATC.  If regulators force a natural monopoly to price at marginal cost, it will incur losses. Yet, not easy for policymakers to fix this problem:  Firms earn zero profits, so cannot require them to reduce prices. </a:t>
            </a:r>
          </a:p>
          <a:p>
            <a:pPr eaLnBrk="1" hangingPunct="1"/>
            <a:endParaRPr lang="en-US" dirty="0" smtClean="0"/>
          </a:p>
          <a:p>
            <a:r>
              <a:rPr lang="en-US" dirty="0" smtClean="0"/>
              <a:t>The product-variety externality is a positive one for consumers; while</a:t>
            </a:r>
            <a:r>
              <a:rPr lang="en-US" baseline="0" dirty="0" smtClean="0"/>
              <a:t> the business-stealing externality is a negative one on existing producers. </a:t>
            </a:r>
            <a:r>
              <a:rPr lang="en-US" dirty="0" smtClean="0"/>
              <a:t>It’s not clear which externality effect is bigger, and it may in fact differ by industry.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 inefficiencies of monopolistic competition are subtle and hard to measure.  No easy way for policymakers to improve the market outcome.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187386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2011833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155767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TextBox 4"/>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4072023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 y="0"/>
            <a:ext cx="1380694" cy="103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5" r:id="rId3"/>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657600"/>
            <a:ext cx="7010399" cy="1981200"/>
          </a:xfrm>
        </p:spPr>
        <p:txBody>
          <a:bodyPr/>
          <a:lstStyle/>
          <a:p>
            <a:pPr>
              <a:defRPr/>
            </a:pPr>
            <a:r>
              <a:rPr lang="en-US" dirty="0"/>
              <a:t>Monopolistic Competition</a:t>
            </a:r>
          </a:p>
        </p:txBody>
      </p:sp>
      <p:sp>
        <p:nvSpPr>
          <p:cNvPr id="11" name="Text Placeholder 10"/>
          <p:cNvSpPr>
            <a:spLocks noGrp="1"/>
          </p:cNvSpPr>
          <p:nvPr>
            <p:ph type="body" sz="quarter" idx="16"/>
          </p:nvPr>
        </p:nvSpPr>
        <p:spPr/>
        <p:txBody>
          <a:bodyPr/>
          <a:lstStyle/>
          <a:p>
            <a:r>
              <a:rPr lang="en-US" dirty="0" smtClean="0"/>
              <a:t>CHAPTER</a:t>
            </a:r>
          </a:p>
          <a:p>
            <a:r>
              <a:rPr lang="en-US" sz="6600" dirty="0" smtClean="0">
                <a:solidFill>
                  <a:schemeClr val="tx2"/>
                </a:solidFill>
                <a:latin typeface="Cambria Math" panose="02040503050406030204" pitchFamily="18" charset="0"/>
                <a:ea typeface="Cambria Math" panose="02040503050406030204" pitchFamily="18" charset="0"/>
              </a:rPr>
              <a:t>16</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wrap="square" anchor="t"/>
          <a:lstStyle/>
          <a:p>
            <a:r>
              <a:rPr lang="en-US" altLang="en-US" smtClean="0"/>
              <a:t>Advertising</a:t>
            </a:r>
          </a:p>
        </p:txBody>
      </p:sp>
      <p:sp>
        <p:nvSpPr>
          <p:cNvPr id="22531" name="Content Placeholder 2"/>
          <p:cNvSpPr>
            <a:spLocks noGrp="1"/>
          </p:cNvSpPr>
          <p:nvPr>
            <p:ph idx="1"/>
          </p:nvPr>
        </p:nvSpPr>
        <p:spPr/>
        <p:txBody>
          <a:bodyPr/>
          <a:lstStyle/>
          <a:p>
            <a:r>
              <a:rPr lang="en-US" altLang="en-US" dirty="0" smtClean="0"/>
              <a:t>Incentive to advertise</a:t>
            </a:r>
          </a:p>
          <a:p>
            <a:pPr lvl="1"/>
            <a:r>
              <a:rPr lang="en-US" altLang="en-US" dirty="0" smtClean="0"/>
              <a:t>When firms sell differentiated products and charge prices above marginal cost</a:t>
            </a:r>
          </a:p>
          <a:p>
            <a:pPr lvl="1"/>
            <a:r>
              <a:rPr lang="en-US" altLang="en-US" dirty="0" smtClean="0"/>
              <a:t>Advertise to attract more buyers</a:t>
            </a:r>
          </a:p>
          <a:p>
            <a:r>
              <a:rPr lang="en-US" altLang="en-US" dirty="0" smtClean="0"/>
              <a:t>Advertising spending</a:t>
            </a:r>
          </a:p>
          <a:p>
            <a:pPr lvl="1"/>
            <a:r>
              <a:rPr lang="en-US" altLang="en-US" dirty="0" smtClean="0"/>
              <a:t>Highly differentiated goods: 10-20% of revenue</a:t>
            </a:r>
          </a:p>
          <a:p>
            <a:pPr lvl="1"/>
            <a:r>
              <a:rPr lang="en-US" altLang="en-US" dirty="0" smtClean="0"/>
              <a:t>Industrial products: Little advertising</a:t>
            </a:r>
          </a:p>
          <a:p>
            <a:pPr lvl="1"/>
            <a:r>
              <a:rPr lang="en-US" altLang="en-US" dirty="0" smtClean="0"/>
              <a:t>Homogenous products: No advertising</a:t>
            </a:r>
          </a:p>
        </p:txBody>
      </p:sp>
      <p:sp>
        <p:nvSpPr>
          <p:cNvPr id="2253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3824A69-AED5-41D1-915D-3EEEB8DEB490}" type="slidenum">
              <a:rPr lang="en-US" altLang="en-US" sz="1200" smtClean="0">
                <a:solidFill>
                  <a:srgbClr val="002060"/>
                </a:solidFill>
              </a:rPr>
              <a:pPr eaLnBrk="1" hangingPunct="1"/>
              <a:t>10</a:t>
            </a:fld>
            <a:endParaRPr lang="en-US" altLang="en-US" sz="1200" smtClean="0">
              <a:solidFill>
                <a:srgbClr val="002060"/>
              </a:solidFill>
            </a:endParaRPr>
          </a:p>
        </p:txBody>
      </p:sp>
      <p:sp>
        <p:nvSpPr>
          <p:cNvPr id="225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274713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wrap="square" anchor="t"/>
          <a:lstStyle/>
          <a:p>
            <a:r>
              <a:rPr lang="en-US" altLang="en-US" dirty="0" smtClean="0"/>
              <a:t>Advertising</a:t>
            </a:r>
          </a:p>
        </p:txBody>
      </p:sp>
      <p:sp>
        <p:nvSpPr>
          <p:cNvPr id="2" name="Content Placeholder 2"/>
          <p:cNvSpPr>
            <a:spLocks noGrp="1"/>
          </p:cNvSpPr>
          <p:nvPr>
            <p:ph idx="1"/>
          </p:nvPr>
        </p:nvSpPr>
        <p:spPr/>
        <p:txBody>
          <a:bodyPr/>
          <a:lstStyle/>
          <a:p>
            <a:pPr>
              <a:defRPr/>
            </a:pPr>
            <a:r>
              <a:rPr lang="en-US" dirty="0" smtClean="0"/>
              <a:t>Advertising as a signal of quality </a:t>
            </a:r>
          </a:p>
          <a:p>
            <a:pPr lvl="1">
              <a:defRPr/>
            </a:pPr>
            <a:r>
              <a:rPr lang="en-US" dirty="0" smtClean="0"/>
              <a:t>Little apparent information</a:t>
            </a:r>
          </a:p>
          <a:p>
            <a:pPr lvl="1">
              <a:defRPr/>
            </a:pPr>
            <a:r>
              <a:rPr lang="en-US" dirty="0" smtClean="0"/>
              <a:t>Real information offered – a signal</a:t>
            </a:r>
          </a:p>
          <a:p>
            <a:pPr lvl="2">
              <a:defRPr/>
            </a:pPr>
            <a:r>
              <a:rPr lang="en-US" dirty="0" smtClean="0"/>
              <a:t>Willingness to spend large </a:t>
            </a:r>
          </a:p>
          <a:p>
            <a:pPr marL="914400" lvl="2" indent="0">
              <a:buFontTx/>
              <a:buNone/>
              <a:defRPr/>
            </a:pPr>
            <a:r>
              <a:rPr lang="en-US" dirty="0" smtClean="0"/>
              <a:t>amount of money </a:t>
            </a:r>
          </a:p>
          <a:p>
            <a:pPr lvl="2">
              <a:defRPr/>
            </a:pPr>
            <a:r>
              <a:rPr lang="en-US" dirty="0" smtClean="0"/>
              <a:t>= signal about quality of the product</a:t>
            </a:r>
          </a:p>
          <a:p>
            <a:pPr lvl="1">
              <a:defRPr/>
            </a:pPr>
            <a:r>
              <a:rPr lang="en-US" dirty="0" smtClean="0"/>
              <a:t>Content of advertising = irrelevant</a:t>
            </a:r>
          </a:p>
        </p:txBody>
      </p:sp>
      <p:sp>
        <p:nvSpPr>
          <p:cNvPr id="2970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A9ED127-FE30-4024-BA2A-4021C188D391}" type="slidenum">
              <a:rPr lang="en-US" altLang="en-US" sz="1200" smtClean="0">
                <a:solidFill>
                  <a:srgbClr val="002060"/>
                </a:solidFill>
              </a:rPr>
              <a:pPr eaLnBrk="1" hangingPunct="1"/>
              <a:t>11</a:t>
            </a:fld>
            <a:endParaRPr lang="en-US" altLang="en-US" sz="1200" smtClean="0">
              <a:solidFill>
                <a:srgbClr val="002060"/>
              </a:solidFill>
            </a:endParaRPr>
          </a:p>
        </p:txBody>
      </p:sp>
      <p:sp>
        <p:nvSpPr>
          <p:cNvPr id="297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05448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wrap="square" anchor="t"/>
          <a:lstStyle/>
          <a:p>
            <a:r>
              <a:rPr lang="en-US" dirty="0"/>
              <a:t>Brand Names</a:t>
            </a:r>
            <a:endParaRPr lang="en-US" altLang="en-US" dirty="0" smtClean="0"/>
          </a:p>
        </p:txBody>
      </p:sp>
      <p:sp>
        <p:nvSpPr>
          <p:cNvPr id="30723" name="Content Placeholder 2"/>
          <p:cNvSpPr>
            <a:spLocks noGrp="1"/>
          </p:cNvSpPr>
          <p:nvPr>
            <p:ph idx="1"/>
          </p:nvPr>
        </p:nvSpPr>
        <p:spPr/>
        <p:txBody>
          <a:bodyPr/>
          <a:lstStyle/>
          <a:p>
            <a:r>
              <a:rPr lang="en-US" altLang="en-US" dirty="0"/>
              <a:t>In many markets, brand name products coexist with generic ones.  </a:t>
            </a:r>
          </a:p>
          <a:p>
            <a:r>
              <a:rPr lang="en-US" altLang="en-US" dirty="0" smtClean="0"/>
              <a:t>Brand names</a:t>
            </a:r>
          </a:p>
          <a:p>
            <a:pPr lvl="1"/>
            <a:r>
              <a:rPr lang="en-US" altLang="en-US" dirty="0" smtClean="0"/>
              <a:t>Spend more on advertising and charge higher prices than generic substitutes</a:t>
            </a:r>
          </a:p>
          <a:p>
            <a:r>
              <a:rPr lang="en-US" altLang="en-US" dirty="0"/>
              <a:t>As with advertising, there is disagreement about the economics of brand names</a:t>
            </a:r>
            <a:r>
              <a:rPr lang="en-US" altLang="en-US" dirty="0" smtClean="0"/>
              <a:t>…</a:t>
            </a:r>
            <a:endParaRPr lang="en-US" altLang="en-US" dirty="0"/>
          </a:p>
        </p:txBody>
      </p:sp>
      <p:sp>
        <p:nvSpPr>
          <p:cNvPr id="3072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7C25EC6C-4343-4AD8-9ACC-9AE4FD87DFCD}" type="slidenum">
              <a:rPr lang="en-US" altLang="en-US" sz="1200" smtClean="0">
                <a:solidFill>
                  <a:srgbClr val="002060"/>
                </a:solidFill>
              </a:rPr>
              <a:pPr eaLnBrk="1" hangingPunct="1"/>
              <a:t>12</a:t>
            </a:fld>
            <a:endParaRPr lang="en-US" altLang="en-US" sz="1200" smtClean="0">
              <a:solidFill>
                <a:srgbClr val="002060"/>
              </a:solidFill>
            </a:endParaRPr>
          </a:p>
        </p:txBody>
      </p:sp>
      <p:sp>
        <p:nvSpPr>
          <p:cNvPr id="307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84297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wrap="square" anchor="t"/>
          <a:lstStyle/>
          <a:p>
            <a:r>
              <a:rPr lang="en-US" altLang="en-US" smtClean="0"/>
              <a:t>Advertising</a:t>
            </a:r>
          </a:p>
        </p:txBody>
      </p:sp>
      <p:sp>
        <p:nvSpPr>
          <p:cNvPr id="31747" name="Content Placeholder 2"/>
          <p:cNvSpPr>
            <a:spLocks noGrp="1"/>
          </p:cNvSpPr>
          <p:nvPr>
            <p:ph idx="1"/>
          </p:nvPr>
        </p:nvSpPr>
        <p:spPr/>
        <p:txBody>
          <a:bodyPr/>
          <a:lstStyle/>
          <a:p>
            <a:r>
              <a:rPr lang="en-US" altLang="en-US" dirty="0" smtClean="0"/>
              <a:t>Critics of brand names</a:t>
            </a:r>
          </a:p>
          <a:p>
            <a:pPr lvl="1"/>
            <a:r>
              <a:rPr lang="en-US" altLang="en-US" dirty="0" smtClean="0"/>
              <a:t>Products – not differentiated</a:t>
            </a:r>
          </a:p>
          <a:p>
            <a:pPr lvl="1"/>
            <a:r>
              <a:rPr lang="en-US" altLang="en-US" dirty="0" smtClean="0"/>
              <a:t>Irrationality: consumers are willing to pay more for brand names</a:t>
            </a:r>
          </a:p>
          <a:p>
            <a:r>
              <a:rPr lang="en-US" altLang="en-US" dirty="0" smtClean="0"/>
              <a:t>Defenders of brand names</a:t>
            </a:r>
          </a:p>
          <a:p>
            <a:pPr lvl="1"/>
            <a:r>
              <a:rPr lang="en-US" altLang="en-US" dirty="0" smtClean="0"/>
              <a:t>Consumers – information about quality</a:t>
            </a:r>
          </a:p>
          <a:p>
            <a:pPr lvl="1"/>
            <a:r>
              <a:rPr lang="en-US" altLang="en-US" dirty="0" smtClean="0"/>
              <a:t>Firms – incentive to maintain high quality to protect the reputation of their brand name</a:t>
            </a:r>
          </a:p>
          <a:p>
            <a:pPr lvl="2"/>
            <a:endParaRPr lang="en-US" altLang="en-US" dirty="0" smtClean="0"/>
          </a:p>
        </p:txBody>
      </p:sp>
      <p:sp>
        <p:nvSpPr>
          <p:cNvPr id="3174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B1B59FA-4CEC-413C-8850-C0D160823867}" type="slidenum">
              <a:rPr lang="en-US" altLang="en-US" sz="1200" smtClean="0">
                <a:solidFill>
                  <a:srgbClr val="002060"/>
                </a:solidFill>
              </a:rPr>
              <a:pPr eaLnBrk="1" hangingPunct="1"/>
              <a:t>13</a:t>
            </a:fld>
            <a:endParaRPr lang="en-US" altLang="en-US" sz="1200" smtClean="0">
              <a:solidFill>
                <a:srgbClr val="002060"/>
              </a:solidFill>
            </a:endParaRPr>
          </a:p>
        </p:txBody>
      </p:sp>
      <p:sp>
        <p:nvSpPr>
          <p:cNvPr id="317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9977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Two </a:t>
            </a:r>
            <a:r>
              <a:rPr lang="en-US" dirty="0"/>
              <a:t>extremes</a:t>
            </a:r>
          </a:p>
          <a:p>
            <a:pPr lvl="2"/>
            <a:r>
              <a:rPr lang="en-US" u="sng" dirty="0"/>
              <a:t>Perfect </a:t>
            </a:r>
            <a:r>
              <a:rPr lang="en-US" u="sng" dirty="0" smtClean="0"/>
              <a:t>competition</a:t>
            </a:r>
            <a:r>
              <a:rPr lang="en-US" dirty="0" smtClean="0"/>
              <a:t>: many </a:t>
            </a:r>
            <a:r>
              <a:rPr lang="en-US" dirty="0"/>
              <a:t>firms, identical products</a:t>
            </a:r>
          </a:p>
          <a:p>
            <a:pPr lvl="2"/>
            <a:r>
              <a:rPr lang="en-US" u="sng" dirty="0" smtClean="0"/>
              <a:t>Monopoly</a:t>
            </a:r>
            <a:r>
              <a:rPr lang="en-US" dirty="0" smtClean="0"/>
              <a:t>: one </a:t>
            </a:r>
            <a:r>
              <a:rPr lang="en-US" dirty="0"/>
              <a:t>firm</a:t>
            </a:r>
          </a:p>
          <a:p>
            <a:r>
              <a:rPr lang="en-US" dirty="0" smtClean="0"/>
              <a:t>Imperfect competition – in between the extremes:</a:t>
            </a:r>
            <a:endParaRPr lang="en-US" dirty="0"/>
          </a:p>
          <a:p>
            <a:pPr lvl="1"/>
            <a:r>
              <a:rPr lang="en-US" u="sng" dirty="0"/>
              <a:t>Oligopoly</a:t>
            </a:r>
            <a:r>
              <a:rPr lang="en-US" dirty="0"/>
              <a:t>:  only a few sellers offer similar or identical products. </a:t>
            </a:r>
          </a:p>
          <a:p>
            <a:pPr lvl="1"/>
            <a:r>
              <a:rPr lang="en-US" u="sng" dirty="0"/>
              <a:t>Monopolistic competition</a:t>
            </a:r>
            <a:r>
              <a:rPr lang="en-US" dirty="0"/>
              <a:t>:  many firms sell similar but not identical products.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197100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Comparisons</a:t>
            </a:r>
            <a:endParaRPr lang="en-US" dirty="0"/>
          </a:p>
        </p:txBody>
      </p:sp>
      <p:sp>
        <p:nvSpPr>
          <p:cNvPr id="3" name="Text Placeholder 2"/>
          <p:cNvSpPr>
            <a:spLocks noGrp="1"/>
          </p:cNvSpPr>
          <p:nvPr>
            <p:ph type="body" sz="quarter" idx="12"/>
          </p:nvPr>
        </p:nvSpPr>
        <p:spPr>
          <a:xfrm>
            <a:off x="331908" y="673100"/>
            <a:ext cx="8583491" cy="4737100"/>
          </a:xfrm>
        </p:spPr>
        <p:txBody>
          <a:bodyPr/>
          <a:lstStyle/>
          <a:p>
            <a:pPr eaLnBrk="1" fontAlgn="t" hangingPunct="1">
              <a:spcAft>
                <a:spcPts val="0"/>
              </a:spcAft>
            </a:pPr>
            <a:r>
              <a:rPr lang="en-US" sz="2400" b="1" kern="1200" dirty="0" smtClean="0">
                <a:solidFill>
                  <a:srgbClr val="C00000"/>
                </a:solidFill>
              </a:rPr>
              <a:t>			Perfect 	 </a:t>
            </a:r>
            <a:r>
              <a:rPr lang="en-US" sz="2400" b="1" kern="1200" dirty="0" smtClean="0">
                <a:solidFill>
                  <a:schemeClr val="accent6">
                    <a:lumMod val="50000"/>
                  </a:schemeClr>
                </a:solidFill>
              </a:rPr>
              <a:t>Monopolistic</a:t>
            </a:r>
            <a:endParaRPr lang="en-US" sz="2400" dirty="0">
              <a:solidFill>
                <a:schemeClr val="accent6">
                  <a:lumMod val="50000"/>
                </a:schemeClr>
              </a:solidFill>
            </a:endParaRPr>
          </a:p>
          <a:p>
            <a:pPr eaLnBrk="1" fontAlgn="t" hangingPunct="1">
              <a:spcAft>
                <a:spcPts val="0"/>
              </a:spcAft>
            </a:pPr>
            <a:r>
              <a:rPr lang="en-US" sz="2400" b="1" kern="1200" dirty="0" smtClean="0">
                <a:solidFill>
                  <a:srgbClr val="C00000"/>
                </a:solidFill>
              </a:rPr>
              <a:t>			Competition </a:t>
            </a:r>
            <a:r>
              <a:rPr lang="en-US" sz="2400" b="1" kern="1200" dirty="0" smtClean="0">
                <a:solidFill>
                  <a:schemeClr val="accent6">
                    <a:lumMod val="50000"/>
                  </a:schemeClr>
                </a:solidFill>
              </a:rPr>
              <a:t>Competition</a:t>
            </a:r>
            <a:r>
              <a:rPr lang="en-US" sz="2400" b="1" kern="1200" dirty="0" smtClean="0">
                <a:solidFill>
                  <a:srgbClr val="C00000"/>
                </a:solidFill>
              </a:rPr>
              <a:t>     Monopoly</a:t>
            </a:r>
            <a:endParaRPr lang="en-US" sz="2400" dirty="0">
              <a:solidFill>
                <a:srgbClr val="C00000"/>
              </a:solidFill>
            </a:endParaRPr>
          </a:p>
          <a:p>
            <a:pPr eaLnBrk="1" fontAlgn="t" hangingPunct="1">
              <a:spcAft>
                <a:spcPts val="0"/>
              </a:spcAft>
            </a:pPr>
            <a:r>
              <a:rPr lang="en-US" sz="2400" kern="1200" dirty="0" smtClean="0">
                <a:solidFill>
                  <a:srgbClr val="C00000"/>
                </a:solidFill>
              </a:rPr>
              <a:t>Number </a:t>
            </a:r>
            <a:r>
              <a:rPr lang="en-US" sz="2400" kern="1200" dirty="0">
                <a:solidFill>
                  <a:srgbClr val="C00000"/>
                </a:solidFill>
              </a:rPr>
              <a:t>of </a:t>
            </a:r>
            <a:r>
              <a:rPr lang="en-US" sz="2400" kern="1200" dirty="0" smtClean="0">
                <a:solidFill>
                  <a:srgbClr val="C00000"/>
                </a:solidFill>
              </a:rPr>
              <a:t>sellers	Many		 </a:t>
            </a:r>
            <a:r>
              <a:rPr lang="en-US" sz="2400" kern="1200" dirty="0" smtClean="0">
                <a:solidFill>
                  <a:schemeClr val="accent6">
                    <a:lumMod val="50000"/>
                  </a:schemeClr>
                </a:solidFill>
              </a:rPr>
              <a:t>Many</a:t>
            </a:r>
            <a:r>
              <a:rPr lang="en-US" sz="2400" kern="1200" dirty="0" smtClean="0">
                <a:solidFill>
                  <a:srgbClr val="C00000"/>
                </a:solidFill>
              </a:rPr>
              <a:t>		     One </a:t>
            </a:r>
            <a:endParaRPr lang="en-US" sz="2400" dirty="0">
              <a:solidFill>
                <a:srgbClr val="C00000"/>
              </a:solidFill>
            </a:endParaRPr>
          </a:p>
          <a:p>
            <a:pPr eaLnBrk="1" fontAlgn="t" hangingPunct="1">
              <a:spcAft>
                <a:spcPts val="0"/>
              </a:spcAft>
            </a:pPr>
            <a:r>
              <a:rPr lang="en-US" sz="2400" kern="1200" dirty="0">
                <a:solidFill>
                  <a:srgbClr val="C00000"/>
                </a:solidFill>
              </a:rPr>
              <a:t>Free </a:t>
            </a:r>
            <a:r>
              <a:rPr lang="en-US" sz="2400" kern="1200" dirty="0" smtClean="0">
                <a:solidFill>
                  <a:srgbClr val="C00000"/>
                </a:solidFill>
              </a:rPr>
              <a:t>entry/exit	Yes		 </a:t>
            </a:r>
            <a:r>
              <a:rPr lang="en-US" sz="2400" kern="1200" dirty="0" smtClean="0">
                <a:solidFill>
                  <a:schemeClr val="accent6">
                    <a:lumMod val="50000"/>
                  </a:schemeClr>
                </a:solidFill>
              </a:rPr>
              <a:t>Yes</a:t>
            </a:r>
            <a:r>
              <a:rPr lang="en-US" sz="2400" kern="1200" dirty="0" smtClean="0">
                <a:solidFill>
                  <a:srgbClr val="C00000"/>
                </a:solidFill>
              </a:rPr>
              <a:t>		      No </a:t>
            </a:r>
            <a:endParaRPr lang="en-US" sz="2400" dirty="0">
              <a:solidFill>
                <a:srgbClr val="C00000"/>
              </a:solidFill>
            </a:endParaRPr>
          </a:p>
          <a:p>
            <a:pPr eaLnBrk="1" fontAlgn="t" hangingPunct="1">
              <a:spcAft>
                <a:spcPts val="0"/>
              </a:spcAft>
            </a:pPr>
            <a:r>
              <a:rPr lang="en-US" sz="2400" kern="1200" dirty="0">
                <a:solidFill>
                  <a:srgbClr val="C00000"/>
                </a:solidFill>
              </a:rPr>
              <a:t>Long-run </a:t>
            </a:r>
            <a:endParaRPr lang="en-US" sz="2400" kern="1200" dirty="0" smtClean="0">
              <a:solidFill>
                <a:srgbClr val="C00000"/>
              </a:solidFill>
            </a:endParaRPr>
          </a:p>
          <a:p>
            <a:pPr eaLnBrk="1" fontAlgn="t" hangingPunct="1">
              <a:spcAft>
                <a:spcPts val="0"/>
              </a:spcAft>
            </a:pPr>
            <a:r>
              <a:rPr lang="en-US" sz="2400" kern="1200" dirty="0" smtClean="0">
                <a:solidFill>
                  <a:srgbClr val="C00000"/>
                </a:solidFill>
              </a:rPr>
              <a:t>economic profits	Zero		 </a:t>
            </a:r>
            <a:r>
              <a:rPr lang="en-US" sz="2400" kern="1200" dirty="0" smtClean="0">
                <a:solidFill>
                  <a:schemeClr val="accent6">
                    <a:lumMod val="50000"/>
                  </a:schemeClr>
                </a:solidFill>
              </a:rPr>
              <a:t>Zero</a:t>
            </a:r>
            <a:r>
              <a:rPr lang="en-US" sz="2400" kern="1200" dirty="0" smtClean="0">
                <a:solidFill>
                  <a:srgbClr val="C00000"/>
                </a:solidFill>
              </a:rPr>
              <a:t>		     Positive </a:t>
            </a:r>
            <a:endParaRPr lang="en-US" sz="2400" dirty="0">
              <a:solidFill>
                <a:srgbClr val="C00000"/>
              </a:solidFill>
            </a:endParaRPr>
          </a:p>
          <a:p>
            <a:pPr eaLnBrk="1" fontAlgn="t" hangingPunct="1">
              <a:spcAft>
                <a:spcPts val="0"/>
              </a:spcAft>
            </a:pPr>
            <a:r>
              <a:rPr lang="en-US" sz="2400" kern="1200" dirty="0">
                <a:solidFill>
                  <a:srgbClr val="C00000"/>
                </a:solidFill>
              </a:rPr>
              <a:t>The products </a:t>
            </a:r>
            <a:r>
              <a:rPr lang="en-US" sz="2400" kern="1200" dirty="0" smtClean="0">
                <a:solidFill>
                  <a:srgbClr val="C00000"/>
                </a:solidFill>
              </a:rPr>
              <a:t>					     No close</a:t>
            </a:r>
          </a:p>
          <a:p>
            <a:pPr eaLnBrk="1" fontAlgn="t" hangingPunct="1">
              <a:spcAft>
                <a:spcPts val="0"/>
              </a:spcAft>
            </a:pPr>
            <a:r>
              <a:rPr lang="en-US" sz="2400" kern="1200" dirty="0" smtClean="0">
                <a:solidFill>
                  <a:srgbClr val="C00000"/>
                </a:solidFill>
              </a:rPr>
              <a:t>firms sell		Identical	 </a:t>
            </a:r>
            <a:r>
              <a:rPr lang="en-US" sz="2400" kern="1200" dirty="0" smtClean="0">
                <a:solidFill>
                  <a:schemeClr val="accent6">
                    <a:lumMod val="50000"/>
                  </a:schemeClr>
                </a:solidFill>
              </a:rPr>
              <a:t>Differentiated</a:t>
            </a:r>
            <a:r>
              <a:rPr lang="en-US" sz="2400" kern="1200" dirty="0" smtClean="0">
                <a:solidFill>
                  <a:srgbClr val="C00000"/>
                </a:solidFill>
              </a:rPr>
              <a:t>    substitutes</a:t>
            </a:r>
            <a:endParaRPr lang="en-US" sz="2400" dirty="0">
              <a:solidFill>
                <a:srgbClr val="C00000"/>
              </a:solidFill>
            </a:endParaRPr>
          </a:p>
          <a:p>
            <a:pPr eaLnBrk="1" fontAlgn="t" hangingPunct="1">
              <a:spcAft>
                <a:spcPts val="0"/>
              </a:spcAft>
            </a:pPr>
            <a:r>
              <a:rPr lang="en-US" sz="2400" kern="1200" dirty="0">
                <a:solidFill>
                  <a:srgbClr val="C00000"/>
                </a:solidFill>
              </a:rPr>
              <a:t>Firm has </a:t>
            </a:r>
            <a:r>
              <a:rPr lang="en-US" sz="2400" kern="1200" dirty="0" smtClean="0">
                <a:solidFill>
                  <a:srgbClr val="C00000"/>
                </a:solidFill>
              </a:rPr>
              <a:t>market	None;</a:t>
            </a:r>
          </a:p>
          <a:p>
            <a:pPr eaLnBrk="1" fontAlgn="t" hangingPunct="1">
              <a:spcAft>
                <a:spcPts val="0"/>
              </a:spcAft>
            </a:pPr>
            <a:r>
              <a:rPr lang="en-US" sz="2400" kern="1200" dirty="0" smtClean="0">
                <a:solidFill>
                  <a:srgbClr val="C00000"/>
                </a:solidFill>
              </a:rPr>
              <a:t> </a:t>
            </a:r>
            <a:r>
              <a:rPr lang="en-US" sz="2400" kern="1200" dirty="0">
                <a:solidFill>
                  <a:srgbClr val="C00000"/>
                </a:solidFill>
              </a:rPr>
              <a:t>power</a:t>
            </a:r>
            <a:r>
              <a:rPr lang="en-US" sz="2400" kern="1200" dirty="0" smtClean="0">
                <a:solidFill>
                  <a:srgbClr val="C00000"/>
                </a:solidFill>
              </a:rPr>
              <a:t>?		price-taker	 </a:t>
            </a:r>
            <a:r>
              <a:rPr lang="en-US" sz="2400" kern="1200" dirty="0" smtClean="0">
                <a:solidFill>
                  <a:schemeClr val="accent6">
                    <a:lumMod val="50000"/>
                  </a:schemeClr>
                </a:solidFill>
              </a:rPr>
              <a:t>Yes</a:t>
            </a:r>
            <a:r>
              <a:rPr lang="en-US" sz="2400" kern="1200" dirty="0" smtClean="0">
                <a:solidFill>
                  <a:srgbClr val="C00000"/>
                </a:solidFill>
              </a:rPr>
              <a:t>		     Yes </a:t>
            </a:r>
            <a:endParaRPr lang="en-US" sz="2400" dirty="0">
              <a:solidFill>
                <a:srgbClr val="C00000"/>
              </a:solidFill>
            </a:endParaRPr>
          </a:p>
          <a:p>
            <a:pPr eaLnBrk="1" fontAlgn="t" hangingPunct="1">
              <a:spcAft>
                <a:spcPts val="0"/>
              </a:spcAft>
            </a:pPr>
            <a:r>
              <a:rPr lang="en-US" sz="2400" kern="1200" dirty="0">
                <a:solidFill>
                  <a:srgbClr val="C00000"/>
                </a:solidFill>
              </a:rPr>
              <a:t>D curve </a:t>
            </a:r>
            <a:r>
              <a:rPr lang="en-US" sz="2400" kern="1200" dirty="0" smtClean="0">
                <a:solidFill>
                  <a:srgbClr val="C00000"/>
                </a:solidFill>
              </a:rPr>
              <a:t>				 </a:t>
            </a:r>
            <a:r>
              <a:rPr lang="en-US" sz="2400" kern="1200" dirty="0" smtClean="0">
                <a:solidFill>
                  <a:schemeClr val="accent6">
                    <a:lumMod val="50000"/>
                  </a:schemeClr>
                </a:solidFill>
              </a:rPr>
              <a:t>Downward-</a:t>
            </a:r>
            <a:r>
              <a:rPr lang="en-US" sz="2400" kern="1200" dirty="0" smtClean="0">
                <a:solidFill>
                  <a:srgbClr val="C00000"/>
                </a:solidFill>
              </a:rPr>
              <a:t>       Downward-</a:t>
            </a:r>
          </a:p>
          <a:p>
            <a:pPr eaLnBrk="1" fontAlgn="t" hangingPunct="1">
              <a:spcAft>
                <a:spcPts val="0"/>
              </a:spcAft>
            </a:pPr>
            <a:r>
              <a:rPr lang="en-US" sz="2400" kern="1200" dirty="0" smtClean="0">
                <a:solidFill>
                  <a:srgbClr val="C00000"/>
                </a:solidFill>
              </a:rPr>
              <a:t>facing firm		Horizontal	  </a:t>
            </a:r>
            <a:r>
              <a:rPr lang="en-US" sz="2400" kern="1200" dirty="0" smtClean="0">
                <a:solidFill>
                  <a:schemeClr val="accent6">
                    <a:lumMod val="50000"/>
                  </a:schemeClr>
                </a:solidFill>
              </a:rPr>
              <a:t>sloping</a:t>
            </a:r>
            <a:r>
              <a:rPr lang="en-US" sz="2400" kern="1200" dirty="0" smtClean="0">
                <a:solidFill>
                  <a:srgbClr val="C00000"/>
                </a:solidFill>
              </a:rPr>
              <a:t>	     sloping 								    (</a:t>
            </a:r>
            <a:r>
              <a:rPr lang="en-US" sz="2400" kern="1200" dirty="0">
                <a:solidFill>
                  <a:srgbClr val="C00000"/>
                </a:solidFill>
              </a:rPr>
              <a:t>market D)</a:t>
            </a:r>
            <a:endParaRPr lang="en-US" sz="2400" dirty="0">
              <a:solidFill>
                <a:srgbClr val="C00000"/>
              </a:solidFill>
            </a:endParaRPr>
          </a:p>
          <a:p>
            <a:endParaRPr lang="en-US" sz="2400" dirty="0">
              <a:solidFill>
                <a:srgbClr val="C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a:t>
            </a:fld>
            <a:endParaRPr lang="en-US" dirty="0"/>
          </a:p>
        </p:txBody>
      </p:sp>
      <p:sp>
        <p:nvSpPr>
          <p:cNvPr id="5" name="Footer Placeholder 4"/>
          <p:cNvSpPr>
            <a:spLocks noGrp="1"/>
          </p:cNvSpPr>
          <p:nvPr>
            <p:ph type="ftr" sz="quarter" idx="14"/>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792892035"/>
              </p:ext>
            </p:extLst>
          </p:nvPr>
        </p:nvGraphicFramePr>
        <p:xfrm>
          <a:off x="304800" y="685800"/>
          <a:ext cx="8548371" cy="4709161"/>
        </p:xfrm>
        <a:graphic>
          <a:graphicData uri="http://schemas.openxmlformats.org/drawingml/2006/table">
            <a:tbl>
              <a:tblPr firstRow="1" bandRow="1">
                <a:tableStyleId>{5C22544A-7EE6-4342-B048-85BDC9FD1C3A}</a:tableStyleId>
              </a:tblPr>
              <a:tblGrid>
                <a:gridCol w="2657793">
                  <a:extLst>
                    <a:ext uri="{9D8B030D-6E8A-4147-A177-3AD203B41FA5}">
                      <a16:colId xmlns:a16="http://schemas.microsoft.com/office/drawing/2014/main" val="20000"/>
                    </a:ext>
                  </a:extLst>
                </a:gridCol>
                <a:gridCol w="2043430">
                  <a:extLst>
                    <a:ext uri="{9D8B030D-6E8A-4147-A177-3AD203B41FA5}">
                      <a16:colId xmlns:a16="http://schemas.microsoft.com/office/drawing/2014/main" val="20001"/>
                    </a:ext>
                  </a:extLst>
                </a:gridCol>
                <a:gridCol w="2143443">
                  <a:extLst>
                    <a:ext uri="{9D8B030D-6E8A-4147-A177-3AD203B41FA5}">
                      <a16:colId xmlns:a16="http://schemas.microsoft.com/office/drawing/2014/main" val="20002"/>
                    </a:ext>
                  </a:extLst>
                </a:gridCol>
                <a:gridCol w="1703705">
                  <a:extLst>
                    <a:ext uri="{9D8B030D-6E8A-4147-A177-3AD203B41FA5}">
                      <a16:colId xmlns:a16="http://schemas.microsoft.com/office/drawing/2014/main" val="20003"/>
                    </a:ext>
                  </a:extLst>
                </a:gridCol>
              </a:tblGrid>
              <a:tr h="718347">
                <a:tc>
                  <a:txBody>
                    <a:bodyPr/>
                    <a:lstStyle/>
                    <a:p>
                      <a:r>
                        <a:rPr lang="en-US" sz="1800" dirty="0" smtClean="0">
                          <a:solidFill>
                            <a:schemeClr val="tx1"/>
                          </a:solidFill>
                        </a:rPr>
                        <a:t> </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smtClean="0">
                        <a:solidFill>
                          <a:schemeClr val="tx1"/>
                        </a:solidFill>
                      </a:endParaRPr>
                    </a:p>
                    <a:p>
                      <a:r>
                        <a:rPr lang="en-US" sz="1800" dirty="0" smtClean="0">
                          <a:solidFill>
                            <a:schemeClr val="tx1"/>
                          </a:solidFill>
                        </a:rPr>
                        <a:t> </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99081">
                <a:tc>
                  <a:txBody>
                    <a:bodyPr/>
                    <a:lstStyle/>
                    <a:p>
                      <a:r>
                        <a:rPr lang="en-US" sz="1800" dirty="0" smtClean="0">
                          <a:solidFill>
                            <a:schemeClr val="tx1"/>
                          </a:solidFill>
                        </a:rPr>
                        <a:t> </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 </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 </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 </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99081">
                <a:tc>
                  <a:txBody>
                    <a:bodyPr/>
                    <a:lstStyle/>
                    <a:p>
                      <a:r>
                        <a:rPr lang="en-US" sz="1800" dirty="0" smtClean="0">
                          <a:solidFill>
                            <a:schemeClr val="tx1"/>
                          </a:solidFill>
                        </a:rPr>
                        <a:t> </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718347">
                <a:tc>
                  <a:txBody>
                    <a:bodyPr/>
                    <a:lstStyle/>
                    <a:p>
                      <a:endParaRPr lang="en-US" sz="1800" dirty="0" smtClean="0">
                        <a:solidFill>
                          <a:schemeClr val="tx1"/>
                        </a:solidFill>
                      </a:endParaRPr>
                    </a:p>
                    <a:p>
                      <a:endParaRPr lang="en-US" sz="18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18347">
                <a:tc>
                  <a:txBody>
                    <a:bodyPr/>
                    <a:lstStyle/>
                    <a:p>
                      <a:r>
                        <a:rPr lang="en-US" sz="1800" dirty="0" smtClean="0">
                          <a:solidFill>
                            <a:schemeClr val="tx1"/>
                          </a:solidFill>
                        </a:rPr>
                        <a:t> </a:t>
                      </a:r>
                    </a:p>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718347">
                <a:tc>
                  <a:txBody>
                    <a:bodyPr/>
                    <a:lstStyle/>
                    <a:p>
                      <a:r>
                        <a:rPr lang="en-US" sz="1800" baseline="0" dirty="0" smtClean="0">
                          <a:solidFill>
                            <a:schemeClr val="tx1"/>
                          </a:solidFill>
                        </a:rPr>
                        <a:t> </a:t>
                      </a:r>
                    </a:p>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037611">
                <a:tc>
                  <a:txBody>
                    <a:bodyPr/>
                    <a:lstStyle/>
                    <a:p>
                      <a:endParaRPr lang="en-US" sz="1800" dirty="0" smtClean="0">
                        <a:solidFill>
                          <a:schemeClr val="tx1"/>
                        </a:solidFill>
                      </a:endParaRPr>
                    </a:p>
                    <a:p>
                      <a:endParaRPr lang="en-US" sz="1800" dirty="0" smtClean="0">
                        <a:solidFill>
                          <a:schemeClr val="tx1"/>
                        </a:solidFill>
                      </a:endParaRPr>
                    </a:p>
                    <a:p>
                      <a:r>
                        <a:rPr lang="en-US" sz="1800" dirty="0" smtClean="0">
                          <a:solidFill>
                            <a:schemeClr val="tx1"/>
                          </a:solidFill>
                        </a:rPr>
                        <a:t> </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1814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500"/>
                                        <p:tgtEl>
                                          <p:spTgt spid="3">
                                            <p:txEl>
                                              <p:pRg st="6" end="6"/>
                                            </p:tx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left)">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left)">
                                      <p:cBhvr>
                                        <p:cTn id="43" dur="500"/>
                                        <p:tgtEl>
                                          <p:spTgt spid="3">
                                            <p:txEl>
                                              <p:pRg st="8" end="8"/>
                                            </p:tx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left)">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left)">
                                      <p:cBhvr>
                                        <p:cTn id="52" dur="500"/>
                                        <p:tgtEl>
                                          <p:spTgt spid="3">
                                            <p:txEl>
                                              <p:pRg st="10" end="10"/>
                                            </p:txEl>
                                          </p:spTgt>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wipe(left)">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A Monopolistically Competitive </a:t>
            </a:r>
            <a:r>
              <a:rPr lang="en-US" altLang="zh-TW" sz="2800" dirty="0" smtClean="0"/>
              <a:t>Firm’s Profits </a:t>
            </a:r>
            <a:br>
              <a:rPr lang="en-US" altLang="zh-TW" sz="2800" dirty="0" smtClean="0"/>
            </a:br>
            <a:r>
              <a:rPr lang="en-US" altLang="zh-TW" sz="2800" dirty="0" smtClean="0"/>
              <a:t>in </a:t>
            </a:r>
            <a:r>
              <a:rPr lang="en-US" altLang="zh-TW" sz="2800" dirty="0"/>
              <a:t>the Short Run</a:t>
            </a:r>
            <a:endParaRPr lang="zh-TW" altLang="en-US" sz="2800" dirty="0"/>
          </a:p>
        </p:txBody>
      </p:sp>
      <p:sp>
        <p:nvSpPr>
          <p:cNvPr id="4" name="投影片編號版面配置區 3"/>
          <p:cNvSpPr>
            <a:spLocks noGrp="1"/>
          </p:cNvSpPr>
          <p:nvPr>
            <p:ph type="sldNum" sz="quarter" idx="10"/>
          </p:nvPr>
        </p:nvSpPr>
        <p:spPr/>
        <p:txBody>
          <a:bodyPr/>
          <a:lstStyle/>
          <a:p>
            <a:pPr>
              <a:defRPr/>
            </a:pPr>
            <a:fld id="{073C29DC-2178-4274-9150-45F8EBD31C2D}" type="slidenum">
              <a:rPr lang="en-US" smtClean="0"/>
              <a:pPr>
                <a:defRPr/>
              </a:pPr>
              <a:t>4</a:t>
            </a:fld>
            <a:endParaRPr lang="en-US"/>
          </a:p>
        </p:txBody>
      </p:sp>
      <p:sp>
        <p:nvSpPr>
          <p:cNvPr id="5" name="頁尾版面配置區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6" name="Picture 2" descr="A line graph for a firm making a profit. The x-axis is quantity. The y-axis is price. There are two negative slopes labeled: M R and Demand. Intersecting them is a positive slope labeled: M C. A positive curve passing through the Demand and M C lines is labeled A T C. The point where M R and M C intersect is the profit-maximizing quantity. The location between Demand and A T C on the same x-intercept as the Profit-maximizing quantity produces a rectangle. The top side of the rectangle is Price. The bottom side of the rectangle is A T C. The rectangle is labeled: Profi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295398"/>
            <a:ext cx="4038600" cy="4267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descr="A line graph for a firm making losses. The x-axis is quantity. The y-axis is price. There are two negative slopes labeled: M R and Demand. Intersecting them is a positive slope labeled: M C. A positive curve passing through the M C line is labeled A T C. The point where M R and M C intersect is the Loss-minimizing quantity. The location between Demand and A T C on the same x-intercept as the loss-minimizing quantity produces a rectangle. The bottom side of the rectangle is price. The top side of the rectangle is A T C. The rectangle is labeled lo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95398"/>
            <a:ext cx="4114800" cy="4267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12262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Line 31"/>
          <p:cNvSpPr>
            <a:spLocks noChangeShapeType="1"/>
          </p:cNvSpPr>
          <p:nvPr/>
        </p:nvSpPr>
        <p:spPr bwMode="auto">
          <a:xfrm flipH="1">
            <a:off x="5045075" y="4054475"/>
            <a:ext cx="1182687" cy="0"/>
          </a:xfrm>
          <a:prstGeom prst="line">
            <a:avLst/>
          </a:prstGeom>
          <a:noFill/>
          <a:ln w="9525">
            <a:solidFill>
              <a:srgbClr val="B2B2B2"/>
            </a:solidFill>
            <a:prstDash val="lgDash"/>
            <a:round/>
            <a:headEnd/>
            <a:tailEnd/>
          </a:ln>
        </p:spPr>
        <p:txBody>
          <a:bodyPr/>
          <a:lstStyle/>
          <a:p>
            <a:endParaRPr lang="en-US" dirty="0">
              <a:latin typeface="Arial"/>
              <a:cs typeface="Arial"/>
            </a:endParaRPr>
          </a:p>
        </p:txBody>
      </p:sp>
      <p:grpSp>
        <p:nvGrpSpPr>
          <p:cNvPr id="2" name="Group 3"/>
          <p:cNvGrpSpPr>
            <a:grpSpLocks/>
          </p:cNvGrpSpPr>
          <p:nvPr/>
        </p:nvGrpSpPr>
        <p:grpSpPr bwMode="auto">
          <a:xfrm>
            <a:off x="5057775" y="3103562"/>
            <a:ext cx="1173162" cy="1776413"/>
            <a:chOff x="357" y="2450"/>
            <a:chExt cx="795" cy="646"/>
          </a:xfrm>
        </p:grpSpPr>
        <p:sp>
          <p:nvSpPr>
            <p:cNvPr id="13347" name="Line 4"/>
            <p:cNvSpPr>
              <a:spLocks noChangeShapeType="1"/>
            </p:cNvSpPr>
            <p:nvPr/>
          </p:nvSpPr>
          <p:spPr bwMode="auto">
            <a:xfrm>
              <a:off x="357" y="2450"/>
              <a:ext cx="795" cy="0"/>
            </a:xfrm>
            <a:prstGeom prst="line">
              <a:avLst/>
            </a:prstGeom>
            <a:noFill/>
            <a:ln w="9525">
              <a:solidFill>
                <a:srgbClr val="B2B2B2"/>
              </a:solidFill>
              <a:prstDash val="lgDash"/>
              <a:round/>
              <a:headEnd/>
              <a:tailEnd/>
            </a:ln>
          </p:spPr>
          <p:txBody>
            <a:bodyPr/>
            <a:lstStyle/>
            <a:p>
              <a:endParaRPr lang="en-US" dirty="0">
                <a:latin typeface="Arial"/>
                <a:cs typeface="Arial"/>
              </a:endParaRPr>
            </a:p>
          </p:txBody>
        </p:sp>
        <p:sp>
          <p:nvSpPr>
            <p:cNvPr id="13348" name="Line 5"/>
            <p:cNvSpPr>
              <a:spLocks noChangeShapeType="1"/>
            </p:cNvSpPr>
            <p:nvPr/>
          </p:nvSpPr>
          <p:spPr bwMode="auto">
            <a:xfrm>
              <a:off x="1152" y="2451"/>
              <a:ext cx="0" cy="645"/>
            </a:xfrm>
            <a:prstGeom prst="line">
              <a:avLst/>
            </a:prstGeom>
            <a:noFill/>
            <a:ln w="9525">
              <a:solidFill>
                <a:srgbClr val="B2B2B2"/>
              </a:solidFill>
              <a:prstDash val="lgDash"/>
              <a:round/>
              <a:headEnd/>
              <a:tailEnd/>
            </a:ln>
          </p:spPr>
          <p:txBody>
            <a:bodyPr/>
            <a:lstStyle/>
            <a:p>
              <a:endParaRPr lang="en-US" dirty="0">
                <a:latin typeface="Arial"/>
                <a:cs typeface="Arial"/>
              </a:endParaRPr>
            </a:p>
          </p:txBody>
        </p:sp>
      </p:grpSp>
      <p:sp>
        <p:nvSpPr>
          <p:cNvPr id="13318" name="Rectangle 6"/>
          <p:cNvSpPr>
            <a:spLocks noGrp="1" noChangeArrowheads="1"/>
          </p:cNvSpPr>
          <p:nvPr>
            <p:ph type="title"/>
          </p:nvPr>
        </p:nvSpPr>
        <p:spPr/>
        <p:txBody>
          <a:bodyPr>
            <a:normAutofit fontScale="90000"/>
          </a:bodyPr>
          <a:lstStyle/>
          <a:p>
            <a:pPr eaLnBrk="1" hangingPunct="1"/>
            <a:r>
              <a:rPr lang="en-US" sz="3100" dirty="0" smtClean="0"/>
              <a:t>A Monopolistic Competitor in the Long Run</a:t>
            </a:r>
          </a:p>
        </p:txBody>
      </p:sp>
      <p:sp>
        <p:nvSpPr>
          <p:cNvPr id="128007" name="Rectangle 7"/>
          <p:cNvSpPr>
            <a:spLocks noGrp="1" noChangeArrowheads="1"/>
          </p:cNvSpPr>
          <p:nvPr>
            <p:ph type="body" sz="quarter" idx="12"/>
          </p:nvPr>
        </p:nvSpPr>
        <p:spPr>
          <a:xfrm>
            <a:off x="152400" y="1041400"/>
            <a:ext cx="3581400" cy="4826000"/>
          </a:xfrm>
        </p:spPr>
        <p:txBody>
          <a:bodyPr/>
          <a:lstStyle/>
          <a:p>
            <a:pPr marL="0" indent="0" eaLnBrk="1" hangingPunct="1">
              <a:spcBef>
                <a:spcPct val="50000"/>
              </a:spcBef>
              <a:buFont typeface="Wingdings" pitchFamily="2" charset="2"/>
              <a:buNone/>
            </a:pPr>
            <a:r>
              <a:rPr lang="en-US" sz="2800" dirty="0" smtClean="0"/>
              <a:t>Entry and exit occurs until </a:t>
            </a:r>
            <a:r>
              <a:rPr lang="en-US" sz="2800" i="1" dirty="0" smtClean="0">
                <a:solidFill>
                  <a:srgbClr val="C00000"/>
                </a:solidFill>
              </a:rPr>
              <a:t>P</a:t>
            </a:r>
            <a:r>
              <a:rPr lang="en-US" sz="2800" dirty="0" smtClean="0">
                <a:solidFill>
                  <a:srgbClr val="C00000"/>
                </a:solidFill>
              </a:rPr>
              <a:t> = </a:t>
            </a:r>
            <a:r>
              <a:rPr lang="en-US" sz="2800" i="1" dirty="0" smtClean="0">
                <a:solidFill>
                  <a:srgbClr val="C00000"/>
                </a:solidFill>
              </a:rPr>
              <a:t>ATC</a:t>
            </a:r>
            <a:r>
              <a:rPr lang="en-US" sz="2800" dirty="0" smtClean="0">
                <a:solidFill>
                  <a:srgbClr val="C00000"/>
                </a:solidFill>
              </a:rPr>
              <a:t> </a:t>
            </a:r>
            <a:r>
              <a:rPr lang="en-US" sz="2800" dirty="0" smtClean="0"/>
              <a:t>and </a:t>
            </a:r>
            <a:br>
              <a:rPr lang="en-US" sz="2800" dirty="0" smtClean="0"/>
            </a:br>
            <a:r>
              <a:rPr lang="en-US" sz="2800" dirty="0" smtClean="0"/>
              <a:t>profit = zero.  </a:t>
            </a:r>
          </a:p>
          <a:p>
            <a:pPr marL="0" indent="0" eaLnBrk="1" hangingPunct="1">
              <a:spcBef>
                <a:spcPct val="50000"/>
              </a:spcBef>
              <a:buFont typeface="Wingdings" pitchFamily="2" charset="2"/>
              <a:buNone/>
            </a:pPr>
            <a:r>
              <a:rPr lang="en-US" sz="2800" dirty="0" smtClean="0"/>
              <a:t>Notice that the firm charges a markup of price over marginal cost and does not produce at minimum </a:t>
            </a:r>
            <a:r>
              <a:rPr lang="en-US" sz="2800" i="1" dirty="0" smtClean="0"/>
              <a:t>ATC</a:t>
            </a:r>
            <a:r>
              <a:rPr lang="en-US" sz="2800" dirty="0" smtClean="0"/>
              <a:t>.  </a:t>
            </a:r>
            <a:endParaRPr lang="en-US" sz="2800" b="1" i="1" dirty="0" smtClean="0"/>
          </a:p>
        </p:txBody>
      </p:sp>
      <p:sp>
        <p:nvSpPr>
          <p:cNvPr id="9" name="Slide Number Placeholder 8"/>
          <p:cNvSpPr>
            <a:spLocks noGrp="1"/>
          </p:cNvSpPr>
          <p:nvPr>
            <p:ph type="sldNum" sz="quarter" idx="13"/>
          </p:nvPr>
        </p:nvSpPr>
        <p:spPr/>
        <p:txBody>
          <a:bodyPr/>
          <a:lstStyle/>
          <a:p>
            <a:pPr>
              <a:defRPr/>
            </a:pPr>
            <a:fld id="{073C29DC-2178-4274-9150-45F8EBD31C2D}" type="slidenum">
              <a:rPr lang="en-US" smtClean="0"/>
              <a:pPr>
                <a:defRPr/>
              </a:pPr>
              <a:t>5</a:t>
            </a:fld>
            <a:endParaRPr lang="en-US" dirty="0"/>
          </a:p>
        </p:txBody>
      </p:sp>
      <p:sp>
        <p:nvSpPr>
          <p:cNvPr id="8" name="Footer Placeholder 7"/>
          <p:cNvSpPr>
            <a:spLocks noGrp="1"/>
          </p:cNvSpPr>
          <p:nvPr>
            <p:ph type="ftr" sz="quarter" idx="14"/>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3" name="Group 8"/>
          <p:cNvGrpSpPr>
            <a:grpSpLocks/>
          </p:cNvGrpSpPr>
          <p:nvPr/>
        </p:nvGrpSpPr>
        <p:grpSpPr bwMode="auto">
          <a:xfrm>
            <a:off x="3462337" y="1447800"/>
            <a:ext cx="5376863" cy="3893776"/>
            <a:chOff x="1579" y="1014"/>
            <a:chExt cx="3434" cy="2654"/>
          </a:xfrm>
        </p:grpSpPr>
        <p:grpSp>
          <p:nvGrpSpPr>
            <p:cNvPr id="4" name="Group 9"/>
            <p:cNvGrpSpPr>
              <a:grpSpLocks/>
            </p:cNvGrpSpPr>
            <p:nvPr/>
          </p:nvGrpSpPr>
          <p:grpSpPr bwMode="auto">
            <a:xfrm>
              <a:off x="2591" y="1080"/>
              <a:ext cx="2262" cy="2284"/>
              <a:chOff x="1489" y="785"/>
              <a:chExt cx="3650" cy="2492"/>
            </a:xfrm>
          </p:grpSpPr>
          <p:sp>
            <p:nvSpPr>
              <p:cNvPr id="13345" name="Line 10"/>
              <p:cNvSpPr>
                <a:spLocks noChangeShapeType="1"/>
              </p:cNvSpPr>
              <p:nvPr/>
            </p:nvSpPr>
            <p:spPr bwMode="auto">
              <a:xfrm>
                <a:off x="1489" y="785"/>
                <a:ext cx="0" cy="2491"/>
              </a:xfrm>
              <a:prstGeom prst="line">
                <a:avLst/>
              </a:prstGeom>
              <a:noFill/>
              <a:ln w="9525">
                <a:solidFill>
                  <a:schemeClr val="tx1"/>
                </a:solidFill>
                <a:round/>
                <a:headEnd/>
                <a:tailEnd/>
              </a:ln>
            </p:spPr>
            <p:txBody>
              <a:bodyPr/>
              <a:lstStyle/>
              <a:p>
                <a:endParaRPr lang="en-US" dirty="0">
                  <a:latin typeface="Arial"/>
                  <a:cs typeface="Arial"/>
                </a:endParaRPr>
              </a:p>
            </p:txBody>
          </p:sp>
          <p:sp>
            <p:nvSpPr>
              <p:cNvPr id="13346" name="Line 11"/>
              <p:cNvSpPr>
                <a:spLocks noChangeShapeType="1"/>
              </p:cNvSpPr>
              <p:nvPr/>
            </p:nvSpPr>
            <p:spPr bwMode="auto">
              <a:xfrm>
                <a:off x="1489" y="3277"/>
                <a:ext cx="3650" cy="0"/>
              </a:xfrm>
              <a:prstGeom prst="line">
                <a:avLst/>
              </a:prstGeom>
              <a:noFill/>
              <a:ln w="9525">
                <a:solidFill>
                  <a:schemeClr val="tx1"/>
                </a:solidFill>
                <a:round/>
                <a:headEnd/>
                <a:tailEnd/>
              </a:ln>
            </p:spPr>
            <p:txBody>
              <a:bodyPr/>
              <a:lstStyle/>
              <a:p>
                <a:endParaRPr lang="en-US" dirty="0">
                  <a:latin typeface="Arial"/>
                  <a:cs typeface="Arial"/>
                </a:endParaRPr>
              </a:p>
            </p:txBody>
          </p:sp>
        </p:grpSp>
        <p:sp>
          <p:nvSpPr>
            <p:cNvPr id="13343" name="Text Box 12"/>
            <p:cNvSpPr txBox="1">
              <a:spLocks noChangeArrowheads="1"/>
            </p:cNvSpPr>
            <p:nvPr/>
          </p:nvSpPr>
          <p:spPr bwMode="auto">
            <a:xfrm>
              <a:off x="4232" y="3416"/>
              <a:ext cx="781" cy="252"/>
            </a:xfrm>
            <a:prstGeom prst="rect">
              <a:avLst/>
            </a:prstGeom>
            <a:noFill/>
            <a:ln w="9525">
              <a:noFill/>
              <a:miter lim="800000"/>
              <a:headEnd/>
              <a:tailEnd/>
            </a:ln>
          </p:spPr>
          <p:txBody>
            <a:bodyPr lIns="0" tIns="0" rIns="0" bIns="0">
              <a:spAutoFit/>
            </a:bodyPr>
            <a:lstStyle/>
            <a:p>
              <a:pPr algn="r">
                <a:spcBef>
                  <a:spcPct val="50000"/>
                </a:spcBef>
              </a:pPr>
              <a:r>
                <a:rPr lang="en-US" sz="2400" dirty="0">
                  <a:latin typeface="Arial"/>
                  <a:cs typeface="Arial"/>
                </a:rPr>
                <a:t>Quantity</a:t>
              </a:r>
            </a:p>
          </p:txBody>
        </p:sp>
        <p:sp>
          <p:nvSpPr>
            <p:cNvPr id="13344" name="Text Box 13"/>
            <p:cNvSpPr txBox="1">
              <a:spLocks noChangeArrowheads="1"/>
            </p:cNvSpPr>
            <p:nvPr/>
          </p:nvSpPr>
          <p:spPr bwMode="auto">
            <a:xfrm>
              <a:off x="1579" y="1014"/>
              <a:ext cx="1001" cy="312"/>
            </a:xfrm>
            <a:prstGeom prst="rect">
              <a:avLst/>
            </a:prstGeom>
            <a:noFill/>
            <a:ln w="9525">
              <a:noFill/>
              <a:miter lim="800000"/>
              <a:headEnd/>
              <a:tailEnd/>
            </a:ln>
          </p:spPr>
          <p:txBody>
            <a:bodyPr>
              <a:spAutoFit/>
            </a:bodyPr>
            <a:lstStyle/>
            <a:p>
              <a:pPr algn="r">
                <a:spcBef>
                  <a:spcPct val="50000"/>
                </a:spcBef>
              </a:pPr>
              <a:r>
                <a:rPr lang="en-US" sz="2400" dirty="0">
                  <a:latin typeface="Arial"/>
                  <a:cs typeface="Arial"/>
                </a:rPr>
                <a:t>Price</a:t>
              </a:r>
            </a:p>
          </p:txBody>
        </p:sp>
      </p:grpSp>
      <p:grpSp>
        <p:nvGrpSpPr>
          <p:cNvPr id="5" name="Group 14"/>
          <p:cNvGrpSpPr>
            <a:grpSpLocks/>
          </p:cNvGrpSpPr>
          <p:nvPr/>
        </p:nvGrpSpPr>
        <p:grpSpPr bwMode="auto">
          <a:xfrm>
            <a:off x="5416550" y="1143000"/>
            <a:ext cx="3346450" cy="2127250"/>
            <a:chOff x="2859" y="931"/>
            <a:chExt cx="2108" cy="1340"/>
          </a:xfrm>
        </p:grpSpPr>
        <p:sp>
          <p:nvSpPr>
            <p:cNvPr id="13340" name="Arc 15"/>
            <p:cNvSpPr>
              <a:spLocks/>
            </p:cNvSpPr>
            <p:nvPr/>
          </p:nvSpPr>
          <p:spPr bwMode="auto">
            <a:xfrm flipH="1" flipV="1">
              <a:off x="2859" y="931"/>
              <a:ext cx="1759" cy="1340"/>
            </a:xfrm>
            <a:custGeom>
              <a:avLst/>
              <a:gdLst>
                <a:gd name="T0" fmla="*/ 0 w 33610"/>
                <a:gd name="T1" fmla="*/ 0 h 21600"/>
                <a:gd name="T2" fmla="*/ 0 w 33610"/>
                <a:gd name="T3" fmla="*/ 0 h 21600"/>
                <a:gd name="T4" fmla="*/ 0 w 33610"/>
                <a:gd name="T5" fmla="*/ 0 h 21600"/>
                <a:gd name="T6" fmla="*/ 0 60000 65536"/>
                <a:gd name="T7" fmla="*/ 0 60000 65536"/>
                <a:gd name="T8" fmla="*/ 0 60000 65536"/>
                <a:gd name="T9" fmla="*/ 0 w 33610"/>
                <a:gd name="T10" fmla="*/ 0 h 21600"/>
                <a:gd name="T11" fmla="*/ 33610 w 33610"/>
                <a:gd name="T12" fmla="*/ 21600 h 21600"/>
              </a:gdLst>
              <a:ahLst/>
              <a:cxnLst>
                <a:cxn ang="T6">
                  <a:pos x="T0" y="T1"/>
                </a:cxn>
                <a:cxn ang="T7">
                  <a:pos x="T2" y="T3"/>
                </a:cxn>
                <a:cxn ang="T8">
                  <a:pos x="T4" y="T5"/>
                </a:cxn>
              </a:cxnLst>
              <a:rect l="T9" t="T10" r="T11" b="T12"/>
              <a:pathLst>
                <a:path w="33610" h="21600" fill="none" extrusionOk="0">
                  <a:moveTo>
                    <a:pt x="0" y="6309"/>
                  </a:moveTo>
                  <a:cubicBezTo>
                    <a:pt x="4049" y="2268"/>
                    <a:pt x="9535" y="-1"/>
                    <a:pt x="15256" y="0"/>
                  </a:cubicBezTo>
                  <a:cubicBezTo>
                    <a:pt x="22728" y="0"/>
                    <a:pt x="29669" y="3861"/>
                    <a:pt x="33609" y="10211"/>
                  </a:cubicBezTo>
                </a:path>
                <a:path w="33610" h="21600" stroke="0" extrusionOk="0">
                  <a:moveTo>
                    <a:pt x="0" y="6309"/>
                  </a:moveTo>
                  <a:cubicBezTo>
                    <a:pt x="4049" y="2268"/>
                    <a:pt x="9535" y="-1"/>
                    <a:pt x="15256" y="0"/>
                  </a:cubicBezTo>
                  <a:cubicBezTo>
                    <a:pt x="22728" y="0"/>
                    <a:pt x="29669" y="3861"/>
                    <a:pt x="33609" y="10211"/>
                  </a:cubicBezTo>
                  <a:lnTo>
                    <a:pt x="15256" y="21600"/>
                  </a:lnTo>
                  <a:close/>
                </a:path>
              </a:pathLst>
            </a:custGeom>
            <a:noFill/>
            <a:ln w="38100">
              <a:solidFill>
                <a:srgbClr val="333399"/>
              </a:solidFill>
              <a:round/>
              <a:headEnd/>
              <a:tailEnd/>
            </a:ln>
          </p:spPr>
          <p:txBody>
            <a:bodyPr wrap="none" anchor="ctr"/>
            <a:lstStyle/>
            <a:p>
              <a:endParaRPr lang="en-US" dirty="0">
                <a:latin typeface="Arial"/>
                <a:cs typeface="Arial"/>
              </a:endParaRPr>
            </a:p>
          </p:txBody>
        </p:sp>
        <p:sp>
          <p:nvSpPr>
            <p:cNvPr id="13341" name="Text Box 16"/>
            <p:cNvSpPr txBox="1">
              <a:spLocks noChangeArrowheads="1"/>
            </p:cNvSpPr>
            <p:nvPr/>
          </p:nvSpPr>
          <p:spPr bwMode="auto">
            <a:xfrm>
              <a:off x="4444" y="1659"/>
              <a:ext cx="523" cy="233"/>
            </a:xfrm>
            <a:prstGeom prst="rect">
              <a:avLst/>
            </a:prstGeom>
            <a:noFill/>
            <a:ln w="9525">
              <a:noFill/>
              <a:miter lim="800000"/>
              <a:headEnd/>
              <a:tailEnd/>
            </a:ln>
          </p:spPr>
          <p:txBody>
            <a:bodyPr lIns="0" tIns="0" rIns="0" bIns="0">
              <a:spAutoFit/>
            </a:bodyPr>
            <a:lstStyle/>
            <a:p>
              <a:pPr algn="ctr">
                <a:spcBef>
                  <a:spcPct val="50000"/>
                </a:spcBef>
              </a:pPr>
              <a:r>
                <a:rPr lang="en-US" sz="2400" i="1" dirty="0">
                  <a:latin typeface="Arial"/>
                  <a:cs typeface="Arial"/>
                </a:rPr>
                <a:t>ATC</a:t>
              </a:r>
            </a:p>
          </p:txBody>
        </p:sp>
      </p:grpSp>
      <p:sp>
        <p:nvSpPr>
          <p:cNvPr id="13322" name="Line 17"/>
          <p:cNvSpPr>
            <a:spLocks noChangeShapeType="1"/>
          </p:cNvSpPr>
          <p:nvPr/>
        </p:nvSpPr>
        <p:spPr bwMode="auto">
          <a:xfrm>
            <a:off x="5246687" y="2605087"/>
            <a:ext cx="2755900" cy="1420813"/>
          </a:xfrm>
          <a:prstGeom prst="line">
            <a:avLst/>
          </a:prstGeom>
          <a:noFill/>
          <a:ln w="38100">
            <a:solidFill>
              <a:srgbClr val="333399"/>
            </a:solidFill>
            <a:round/>
            <a:headEnd/>
            <a:tailEnd/>
          </a:ln>
        </p:spPr>
        <p:txBody>
          <a:bodyPr/>
          <a:lstStyle/>
          <a:p>
            <a:endParaRPr lang="en-US" dirty="0">
              <a:latin typeface="Arial"/>
              <a:cs typeface="Arial"/>
            </a:endParaRPr>
          </a:p>
        </p:txBody>
      </p:sp>
      <p:sp>
        <p:nvSpPr>
          <p:cNvPr id="13323" name="Text Box 18"/>
          <p:cNvSpPr txBox="1">
            <a:spLocks noChangeArrowheads="1"/>
          </p:cNvSpPr>
          <p:nvPr/>
        </p:nvSpPr>
        <p:spPr bwMode="auto">
          <a:xfrm>
            <a:off x="7918450" y="3913187"/>
            <a:ext cx="434975" cy="369332"/>
          </a:xfrm>
          <a:prstGeom prst="rect">
            <a:avLst/>
          </a:prstGeom>
          <a:noFill/>
          <a:ln w="9525">
            <a:noFill/>
            <a:miter lim="800000"/>
            <a:headEnd/>
            <a:tailEnd/>
          </a:ln>
        </p:spPr>
        <p:txBody>
          <a:bodyPr lIns="0" tIns="0" rIns="0" bIns="0">
            <a:spAutoFit/>
          </a:bodyPr>
          <a:lstStyle/>
          <a:p>
            <a:pPr algn="ctr">
              <a:spcBef>
                <a:spcPct val="50000"/>
              </a:spcBef>
            </a:pPr>
            <a:r>
              <a:rPr lang="en-US" sz="2400" i="1" dirty="0">
                <a:latin typeface="Arial"/>
                <a:cs typeface="Arial"/>
              </a:rPr>
              <a:t>D</a:t>
            </a:r>
          </a:p>
        </p:txBody>
      </p:sp>
      <p:sp>
        <p:nvSpPr>
          <p:cNvPr id="13324" name="Line 19"/>
          <p:cNvSpPr>
            <a:spLocks noChangeShapeType="1"/>
          </p:cNvSpPr>
          <p:nvPr/>
        </p:nvSpPr>
        <p:spPr bwMode="auto">
          <a:xfrm>
            <a:off x="5210175" y="2971800"/>
            <a:ext cx="1450975" cy="1539875"/>
          </a:xfrm>
          <a:prstGeom prst="line">
            <a:avLst/>
          </a:prstGeom>
          <a:noFill/>
          <a:ln w="38100">
            <a:solidFill>
              <a:srgbClr val="CC0000"/>
            </a:solidFill>
            <a:round/>
            <a:headEnd/>
            <a:tailEnd/>
          </a:ln>
        </p:spPr>
        <p:txBody>
          <a:bodyPr/>
          <a:lstStyle/>
          <a:p>
            <a:endParaRPr lang="en-US" dirty="0">
              <a:latin typeface="Arial"/>
              <a:cs typeface="Arial"/>
            </a:endParaRPr>
          </a:p>
        </p:txBody>
      </p:sp>
      <p:sp>
        <p:nvSpPr>
          <p:cNvPr id="13325" name="Text Box 20"/>
          <p:cNvSpPr txBox="1">
            <a:spLocks noChangeArrowheads="1"/>
          </p:cNvSpPr>
          <p:nvPr/>
        </p:nvSpPr>
        <p:spPr bwMode="auto">
          <a:xfrm>
            <a:off x="6605587" y="4344987"/>
            <a:ext cx="593725" cy="369332"/>
          </a:xfrm>
          <a:prstGeom prst="rect">
            <a:avLst/>
          </a:prstGeom>
          <a:noFill/>
          <a:ln w="9525">
            <a:noFill/>
            <a:miter lim="800000"/>
            <a:headEnd/>
            <a:tailEnd/>
          </a:ln>
        </p:spPr>
        <p:txBody>
          <a:bodyPr lIns="0" tIns="0" rIns="0" bIns="0">
            <a:spAutoFit/>
          </a:bodyPr>
          <a:lstStyle/>
          <a:p>
            <a:pPr algn="ctr">
              <a:spcBef>
                <a:spcPct val="50000"/>
              </a:spcBef>
            </a:pPr>
            <a:r>
              <a:rPr lang="en-US" sz="2400" i="1" dirty="0">
                <a:latin typeface="Arial"/>
                <a:cs typeface="Arial"/>
              </a:rPr>
              <a:t>MR</a:t>
            </a:r>
          </a:p>
        </p:txBody>
      </p:sp>
      <p:sp>
        <p:nvSpPr>
          <p:cNvPr id="13326" name="Text Box 21"/>
          <p:cNvSpPr txBox="1">
            <a:spLocks noChangeArrowheads="1"/>
          </p:cNvSpPr>
          <p:nvPr/>
        </p:nvSpPr>
        <p:spPr bwMode="auto">
          <a:xfrm>
            <a:off x="5942012" y="4860925"/>
            <a:ext cx="517525" cy="457200"/>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Q</a:t>
            </a:r>
          </a:p>
        </p:txBody>
      </p:sp>
      <p:grpSp>
        <p:nvGrpSpPr>
          <p:cNvPr id="6" name="Group 24"/>
          <p:cNvGrpSpPr>
            <a:grpSpLocks/>
          </p:cNvGrpSpPr>
          <p:nvPr/>
        </p:nvGrpSpPr>
        <p:grpSpPr bwMode="auto">
          <a:xfrm>
            <a:off x="3365500" y="762000"/>
            <a:ext cx="4600575" cy="3687762"/>
            <a:chOff x="1591" y="691"/>
            <a:chExt cx="2898" cy="2323"/>
          </a:xfrm>
        </p:grpSpPr>
        <p:sp>
          <p:nvSpPr>
            <p:cNvPr id="13338" name="Text Box 25"/>
            <p:cNvSpPr txBox="1">
              <a:spLocks noChangeArrowheads="1"/>
            </p:cNvSpPr>
            <p:nvPr/>
          </p:nvSpPr>
          <p:spPr bwMode="auto">
            <a:xfrm>
              <a:off x="4118" y="1342"/>
              <a:ext cx="371" cy="233"/>
            </a:xfrm>
            <a:prstGeom prst="rect">
              <a:avLst/>
            </a:prstGeom>
            <a:noFill/>
            <a:ln w="9525">
              <a:noFill/>
              <a:miter lim="800000"/>
              <a:headEnd/>
              <a:tailEnd/>
            </a:ln>
          </p:spPr>
          <p:txBody>
            <a:bodyPr lIns="0" tIns="0" rIns="0" bIns="0">
              <a:spAutoFit/>
            </a:bodyPr>
            <a:lstStyle/>
            <a:p>
              <a:pPr algn="ctr">
                <a:spcBef>
                  <a:spcPct val="50000"/>
                </a:spcBef>
              </a:pPr>
              <a:r>
                <a:rPr lang="en-US" sz="2400" i="1" dirty="0">
                  <a:latin typeface="Arial"/>
                  <a:cs typeface="Arial"/>
                </a:rPr>
                <a:t>MC</a:t>
              </a:r>
            </a:p>
          </p:txBody>
        </p:sp>
        <p:sp>
          <p:nvSpPr>
            <p:cNvPr id="13339" name="Arc 26"/>
            <p:cNvSpPr>
              <a:spLocks/>
            </p:cNvSpPr>
            <p:nvPr/>
          </p:nvSpPr>
          <p:spPr bwMode="auto">
            <a:xfrm flipV="1">
              <a:off x="1591" y="691"/>
              <a:ext cx="2653" cy="2323"/>
            </a:xfrm>
            <a:custGeom>
              <a:avLst/>
              <a:gdLst>
                <a:gd name="T0" fmla="*/ 0 w 20469"/>
                <a:gd name="T1" fmla="*/ 0 h 18502"/>
                <a:gd name="T2" fmla="*/ 0 w 20469"/>
                <a:gd name="T3" fmla="*/ 0 h 18502"/>
                <a:gd name="T4" fmla="*/ 0 w 20469"/>
                <a:gd name="T5" fmla="*/ 0 h 18502"/>
                <a:gd name="T6" fmla="*/ 0 60000 65536"/>
                <a:gd name="T7" fmla="*/ 0 60000 65536"/>
                <a:gd name="T8" fmla="*/ 0 60000 65536"/>
                <a:gd name="T9" fmla="*/ 0 w 20469"/>
                <a:gd name="T10" fmla="*/ 0 h 18502"/>
                <a:gd name="T11" fmla="*/ 20469 w 20469"/>
                <a:gd name="T12" fmla="*/ 18502 h 18502"/>
              </a:gdLst>
              <a:ahLst/>
              <a:cxnLst>
                <a:cxn ang="T6">
                  <a:pos x="T0" y="T1"/>
                </a:cxn>
                <a:cxn ang="T7">
                  <a:pos x="T2" y="T3"/>
                </a:cxn>
                <a:cxn ang="T8">
                  <a:pos x="T4" y="T5"/>
                </a:cxn>
              </a:cxnLst>
              <a:rect l="T9" t="T10" r="T11" b="T12"/>
              <a:pathLst>
                <a:path w="20469" h="18502" fill="none" extrusionOk="0">
                  <a:moveTo>
                    <a:pt x="11146" y="-1"/>
                  </a:moveTo>
                  <a:cubicBezTo>
                    <a:pt x="15530" y="2641"/>
                    <a:pt x="18834" y="6753"/>
                    <a:pt x="20468" y="11604"/>
                  </a:cubicBezTo>
                </a:path>
                <a:path w="20469" h="18502" stroke="0" extrusionOk="0">
                  <a:moveTo>
                    <a:pt x="11146" y="-1"/>
                  </a:moveTo>
                  <a:cubicBezTo>
                    <a:pt x="15530" y="2641"/>
                    <a:pt x="18834" y="6753"/>
                    <a:pt x="20468" y="11604"/>
                  </a:cubicBezTo>
                  <a:lnTo>
                    <a:pt x="0" y="18502"/>
                  </a:lnTo>
                  <a:close/>
                </a:path>
              </a:pathLst>
            </a:custGeom>
            <a:noFill/>
            <a:ln w="38100">
              <a:solidFill>
                <a:srgbClr val="CC0000"/>
              </a:solidFill>
              <a:round/>
              <a:headEnd/>
              <a:tailEnd/>
            </a:ln>
          </p:spPr>
          <p:txBody>
            <a:bodyPr wrap="none" anchor="ctr"/>
            <a:lstStyle/>
            <a:p>
              <a:endParaRPr lang="en-US" dirty="0">
                <a:latin typeface="Arial"/>
                <a:cs typeface="Arial"/>
              </a:endParaRPr>
            </a:p>
          </p:txBody>
        </p:sp>
      </p:grpSp>
      <p:sp>
        <p:nvSpPr>
          <p:cNvPr id="13328" name="Oval 27"/>
          <p:cNvSpPr>
            <a:spLocks noChangeAspect="1" noChangeArrowheads="1"/>
          </p:cNvSpPr>
          <p:nvPr/>
        </p:nvSpPr>
        <p:spPr bwMode="auto">
          <a:xfrm>
            <a:off x="6167437" y="3995737"/>
            <a:ext cx="119063" cy="117475"/>
          </a:xfrm>
          <a:prstGeom prst="ellipse">
            <a:avLst/>
          </a:prstGeom>
          <a:solidFill>
            <a:srgbClr val="000000"/>
          </a:solidFill>
          <a:ln w="9525">
            <a:noFill/>
            <a:prstDash val="dash"/>
            <a:round/>
            <a:headEnd/>
            <a:tailEnd/>
          </a:ln>
        </p:spPr>
        <p:txBody>
          <a:bodyPr wrap="none" anchor="ctr"/>
          <a:lstStyle/>
          <a:p>
            <a:endParaRPr lang="en-US" dirty="0">
              <a:latin typeface="Arial"/>
              <a:cs typeface="Arial"/>
            </a:endParaRPr>
          </a:p>
        </p:txBody>
      </p:sp>
      <p:sp>
        <p:nvSpPr>
          <p:cNvPr id="13329" name="Oval 28"/>
          <p:cNvSpPr>
            <a:spLocks noChangeAspect="1" noChangeArrowheads="1"/>
          </p:cNvSpPr>
          <p:nvPr/>
        </p:nvSpPr>
        <p:spPr bwMode="auto">
          <a:xfrm>
            <a:off x="6165850" y="3040062"/>
            <a:ext cx="119062" cy="117475"/>
          </a:xfrm>
          <a:prstGeom prst="ellipse">
            <a:avLst/>
          </a:prstGeom>
          <a:solidFill>
            <a:srgbClr val="000000"/>
          </a:solidFill>
          <a:ln w="9525">
            <a:noFill/>
            <a:prstDash val="dash"/>
            <a:round/>
            <a:headEnd/>
            <a:tailEnd/>
          </a:ln>
        </p:spPr>
        <p:txBody>
          <a:bodyPr wrap="none" anchor="ctr"/>
          <a:lstStyle/>
          <a:p>
            <a:endParaRPr lang="en-US" dirty="0">
              <a:latin typeface="Arial"/>
              <a:cs typeface="Arial"/>
            </a:endParaRPr>
          </a:p>
        </p:txBody>
      </p:sp>
      <p:sp>
        <p:nvSpPr>
          <p:cNvPr id="13330" name="Rectangle 29"/>
          <p:cNvSpPr>
            <a:spLocks noChangeArrowheads="1"/>
          </p:cNvSpPr>
          <p:nvPr/>
        </p:nvSpPr>
        <p:spPr bwMode="auto">
          <a:xfrm>
            <a:off x="4314825" y="4200525"/>
            <a:ext cx="565150" cy="369332"/>
          </a:xfrm>
          <a:prstGeom prst="rect">
            <a:avLst/>
          </a:prstGeom>
          <a:noFill/>
          <a:ln w="9525">
            <a:noFill/>
            <a:miter lim="800000"/>
            <a:headEnd/>
            <a:tailEnd/>
          </a:ln>
        </p:spPr>
        <p:txBody>
          <a:bodyPr lIns="0" tIns="0" rIns="0" bIns="0">
            <a:spAutoFit/>
          </a:bodyPr>
          <a:lstStyle/>
          <a:p>
            <a:pPr algn="r"/>
            <a:r>
              <a:rPr lang="en-US" sz="2400" i="1" dirty="0">
                <a:latin typeface="Arial"/>
                <a:cs typeface="Arial"/>
              </a:rPr>
              <a:t>MC</a:t>
            </a:r>
          </a:p>
        </p:txBody>
      </p:sp>
      <p:sp>
        <p:nvSpPr>
          <p:cNvPr id="13331" name="Rectangle 30"/>
          <p:cNvSpPr>
            <a:spLocks noChangeArrowheads="1"/>
          </p:cNvSpPr>
          <p:nvPr/>
        </p:nvSpPr>
        <p:spPr bwMode="auto">
          <a:xfrm>
            <a:off x="3536950" y="2800350"/>
            <a:ext cx="1208087" cy="369332"/>
          </a:xfrm>
          <a:prstGeom prst="rect">
            <a:avLst/>
          </a:prstGeom>
          <a:noFill/>
          <a:ln w="9525">
            <a:noFill/>
            <a:miter lim="800000"/>
            <a:headEnd/>
            <a:tailEnd/>
          </a:ln>
        </p:spPr>
        <p:txBody>
          <a:bodyPr lIns="0" tIns="0" rIns="0" bIns="0">
            <a:spAutoFit/>
          </a:bodyPr>
          <a:lstStyle/>
          <a:p>
            <a:pPr algn="r"/>
            <a:r>
              <a:rPr lang="en-US" sz="2400" i="1" dirty="0">
                <a:latin typeface="Arial"/>
                <a:cs typeface="Arial"/>
              </a:rPr>
              <a:t>P = ATC</a:t>
            </a:r>
          </a:p>
        </p:txBody>
      </p:sp>
      <p:sp>
        <p:nvSpPr>
          <p:cNvPr id="13332" name="Line 33"/>
          <p:cNvSpPr>
            <a:spLocks noChangeShapeType="1"/>
          </p:cNvSpPr>
          <p:nvPr/>
        </p:nvSpPr>
        <p:spPr bwMode="auto">
          <a:xfrm>
            <a:off x="4767262" y="2997200"/>
            <a:ext cx="238125" cy="104775"/>
          </a:xfrm>
          <a:prstGeom prst="line">
            <a:avLst/>
          </a:prstGeom>
          <a:noFill/>
          <a:ln w="9525">
            <a:solidFill>
              <a:schemeClr val="tx1"/>
            </a:solidFill>
            <a:round/>
            <a:headEnd/>
            <a:tailEnd/>
          </a:ln>
        </p:spPr>
        <p:txBody>
          <a:bodyPr/>
          <a:lstStyle/>
          <a:p>
            <a:endParaRPr lang="en-US" dirty="0">
              <a:latin typeface="Arial"/>
              <a:cs typeface="Arial"/>
            </a:endParaRPr>
          </a:p>
        </p:txBody>
      </p:sp>
      <p:sp>
        <p:nvSpPr>
          <p:cNvPr id="13333" name="Line 34"/>
          <p:cNvSpPr>
            <a:spLocks noChangeShapeType="1"/>
          </p:cNvSpPr>
          <p:nvPr/>
        </p:nvSpPr>
        <p:spPr bwMode="auto">
          <a:xfrm flipH="1">
            <a:off x="4852987" y="4065587"/>
            <a:ext cx="160338" cy="193675"/>
          </a:xfrm>
          <a:prstGeom prst="line">
            <a:avLst/>
          </a:prstGeom>
          <a:noFill/>
          <a:ln w="9525">
            <a:solidFill>
              <a:schemeClr val="tx1"/>
            </a:solidFill>
            <a:round/>
            <a:headEnd/>
            <a:tailEnd/>
          </a:ln>
        </p:spPr>
        <p:txBody>
          <a:bodyPr/>
          <a:lstStyle/>
          <a:p>
            <a:endParaRPr lang="en-US" dirty="0">
              <a:latin typeface="Arial"/>
              <a:cs typeface="Arial"/>
            </a:endParaRPr>
          </a:p>
        </p:txBody>
      </p:sp>
      <p:grpSp>
        <p:nvGrpSpPr>
          <p:cNvPr id="7" name="Group 36"/>
          <p:cNvGrpSpPr>
            <a:grpSpLocks/>
          </p:cNvGrpSpPr>
          <p:nvPr/>
        </p:nvGrpSpPr>
        <p:grpSpPr bwMode="auto">
          <a:xfrm>
            <a:off x="3540125" y="3121025"/>
            <a:ext cx="1423987" cy="936625"/>
            <a:chOff x="2069" y="2387"/>
            <a:chExt cx="897" cy="590"/>
          </a:xfrm>
        </p:grpSpPr>
        <p:sp>
          <p:nvSpPr>
            <p:cNvPr id="13336" name="AutoShape 32"/>
            <p:cNvSpPr>
              <a:spLocks/>
            </p:cNvSpPr>
            <p:nvPr/>
          </p:nvSpPr>
          <p:spPr bwMode="auto">
            <a:xfrm>
              <a:off x="2849" y="2387"/>
              <a:ext cx="117" cy="590"/>
            </a:xfrm>
            <a:prstGeom prst="leftBrace">
              <a:avLst>
                <a:gd name="adj1" fmla="val 42023"/>
                <a:gd name="adj2" fmla="val 50000"/>
              </a:avLst>
            </a:prstGeom>
            <a:noFill/>
            <a:ln w="19050">
              <a:solidFill>
                <a:srgbClr val="00B050"/>
              </a:solidFill>
              <a:round/>
              <a:headEnd/>
              <a:tailEnd/>
            </a:ln>
          </p:spPr>
          <p:txBody>
            <a:bodyPr wrap="none" anchor="ctr"/>
            <a:lstStyle/>
            <a:p>
              <a:endParaRPr lang="en-US" dirty="0">
                <a:latin typeface="Arial"/>
                <a:cs typeface="Arial"/>
              </a:endParaRPr>
            </a:p>
          </p:txBody>
        </p:sp>
        <p:sp>
          <p:nvSpPr>
            <p:cNvPr id="13337" name="Rectangle 35"/>
            <p:cNvSpPr>
              <a:spLocks noChangeArrowheads="1"/>
            </p:cNvSpPr>
            <p:nvPr/>
          </p:nvSpPr>
          <p:spPr bwMode="auto">
            <a:xfrm>
              <a:off x="2069" y="2538"/>
              <a:ext cx="761" cy="288"/>
            </a:xfrm>
            <a:prstGeom prst="rect">
              <a:avLst/>
            </a:prstGeom>
            <a:solidFill>
              <a:srgbClr val="66FF99"/>
            </a:solidFill>
            <a:ln w="9525">
              <a:noFill/>
              <a:miter lim="800000"/>
              <a:headEnd/>
              <a:tailEnd/>
            </a:ln>
          </p:spPr>
          <p:txBody>
            <a:bodyPr>
              <a:spAutoFit/>
            </a:bodyPr>
            <a:lstStyle/>
            <a:p>
              <a:pPr algn="ctr"/>
              <a:r>
                <a:rPr lang="en-US" sz="2400" dirty="0">
                  <a:latin typeface="Arial"/>
                  <a:cs typeface="Arial"/>
                </a:rPr>
                <a:t>markup</a:t>
              </a:r>
            </a:p>
          </p:txBody>
        </p:sp>
      </p:grpSp>
      <p:sp>
        <p:nvSpPr>
          <p:cNvPr id="1333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dirty="0">
                <a:latin typeface="Tahoma" pitchFamily="34" charset="0"/>
                <a:cs typeface="Arial" charset="0"/>
              </a:rPr>
              <a:t>0</a:t>
            </a:r>
          </a:p>
        </p:txBody>
      </p:sp>
    </p:spTree>
    <p:extLst>
      <p:ext uri="{BB962C8B-B14F-4D97-AF65-F5344CB8AC3E}">
        <p14:creationId xmlns:p14="http://schemas.microsoft.com/office/powerpoint/2010/main" val="41816585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7">
                                            <p:txEl>
                                              <p:pRg st="0" end="0"/>
                                            </p:txEl>
                                          </p:spTgt>
                                        </p:tgtEl>
                                        <p:attrNameLst>
                                          <p:attrName>style.visibility</p:attrName>
                                        </p:attrNameLst>
                                      </p:cBhvr>
                                      <p:to>
                                        <p:strVal val="visible"/>
                                      </p:to>
                                    </p:set>
                                    <p:animEffect transition="in" filter="wipe(left)">
                                      <p:cBhvr>
                                        <p:cTn id="7" dur="500"/>
                                        <p:tgtEl>
                                          <p:spTgt spid="1280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7">
                                            <p:txEl>
                                              <p:pRg st="1" end="1"/>
                                            </p:txEl>
                                          </p:spTgt>
                                        </p:tgtEl>
                                        <p:attrNameLst>
                                          <p:attrName>style.visibility</p:attrName>
                                        </p:attrNameLst>
                                      </p:cBhvr>
                                      <p:to>
                                        <p:strVal val="visible"/>
                                      </p:to>
                                    </p:set>
                                    <p:animEffect transition="in" filter="wipe(left)">
                                      <p:cBhvr>
                                        <p:cTn id="12" dur="500"/>
                                        <p:tgtEl>
                                          <p:spTgt spid="128007">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7" grpId="0" build="p" bldLvl="5"/>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wo line graphs. The first graph is titled monopolistically competitive firm. The x-axis is quantity. The y-axis is price. There are two negative slopes labeled M R and demand. Intersecting them is a positive slope labeled M C. A curve intersecting the Demand and M C slopes is labeled A T C. The point where M R and M C intersect is the quantity produced on the x-axis and the M C on the y-axis. The point where A T C and M C intersect is the quantity produced on the x-axis and the price on the y-axis. The point where M C and A T C intersect is the efficient scale on the x-axis. Between the quantity produced and efficient scale is the excess capacity. Between the price and M C is the markup. The second graph is for a perfectly competitive firm. The x-axis is quantity. The y-axis is price. There is a positive slope labeled M C. A curve passing through the M C slope is labeled A T C. A line with a slope of 0 passes through M C and A T C. The point where A T C, M C, and the slope of 0 intersect is where quantity produced equals efficient scale on the x-axis. On the right of that intersection is where P equals M R, demand curve. On the left of that intersection is where P equals M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14" y="1371600"/>
            <a:ext cx="8326086"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616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340068" y="0"/>
            <a:ext cx="7803931" cy="990600"/>
          </a:xfrm>
        </p:spPr>
        <p:txBody>
          <a:bodyPr wrap="square" anchor="t"/>
          <a:lstStyle/>
          <a:p>
            <a:r>
              <a:rPr lang="en-US" sz="3200" dirty="0"/>
              <a:t>Why Monopolistic Competition Is </a:t>
            </a:r>
            <a:br>
              <a:rPr lang="en-US" sz="3200" dirty="0"/>
            </a:br>
            <a:r>
              <a:rPr lang="en-US" sz="3200" dirty="0"/>
              <a:t>Less Efficient than Perfect Competition</a:t>
            </a:r>
            <a:endParaRPr lang="en-US" altLang="en-US" sz="3200" dirty="0" smtClean="0"/>
          </a:p>
        </p:txBody>
      </p:sp>
      <p:sp>
        <p:nvSpPr>
          <p:cNvPr id="19459" name="Content Placeholder 2"/>
          <p:cNvSpPr>
            <a:spLocks noGrp="1"/>
          </p:cNvSpPr>
          <p:nvPr>
            <p:ph idx="1"/>
          </p:nvPr>
        </p:nvSpPr>
        <p:spPr/>
        <p:txBody>
          <a:bodyPr/>
          <a:lstStyle/>
          <a:p>
            <a:r>
              <a:rPr lang="en-US" altLang="en-US" dirty="0" smtClean="0"/>
              <a:t>Monopolistic competition</a:t>
            </a:r>
          </a:p>
          <a:p>
            <a:pPr lvl="1"/>
            <a:r>
              <a:rPr lang="en-US" altLang="en-US" u="sng" dirty="0" smtClean="0"/>
              <a:t>Excess capacity</a:t>
            </a:r>
            <a:r>
              <a:rPr lang="en-US" altLang="en-US" dirty="0" smtClean="0"/>
              <a:t>: quantity is not at minimum ATC (it is on the downward-sloping portion of ATC)</a:t>
            </a:r>
          </a:p>
          <a:p>
            <a:pPr lvl="1"/>
            <a:r>
              <a:rPr lang="en-US" altLang="en-US" u="sng" dirty="0" smtClean="0"/>
              <a:t>Markup </a:t>
            </a:r>
            <a:r>
              <a:rPr lang="en-US" altLang="en-US" u="sng" dirty="0"/>
              <a:t>over marginal </a:t>
            </a:r>
            <a:r>
              <a:rPr lang="en-US" altLang="en-US" u="sng" dirty="0" smtClean="0"/>
              <a:t>cost</a:t>
            </a:r>
            <a:r>
              <a:rPr lang="en-US" altLang="en-US" dirty="0" smtClean="0"/>
              <a:t>: </a:t>
            </a:r>
            <a:r>
              <a:rPr lang="en-US" altLang="en-US" dirty="0"/>
              <a:t>P </a:t>
            </a:r>
            <a:r>
              <a:rPr lang="en-US" altLang="en-US" dirty="0" smtClean="0"/>
              <a:t>&gt; MC</a:t>
            </a:r>
          </a:p>
          <a:p>
            <a:r>
              <a:rPr lang="en-US" altLang="en-US" dirty="0" smtClean="0"/>
              <a:t>Perfect competition</a:t>
            </a:r>
          </a:p>
          <a:p>
            <a:pPr lvl="1"/>
            <a:r>
              <a:rPr lang="en-US" altLang="en-US" dirty="0" smtClean="0"/>
              <a:t>Quantity: at minimum ATC (efficient scale)</a:t>
            </a:r>
          </a:p>
          <a:p>
            <a:pPr lvl="1"/>
            <a:r>
              <a:rPr lang="en-US" altLang="en-US" dirty="0" smtClean="0"/>
              <a:t>P = MC </a:t>
            </a:r>
          </a:p>
          <a:p>
            <a:endParaRPr lang="en-US" altLang="en-US" dirty="0" smtClean="0"/>
          </a:p>
          <a:p>
            <a:endParaRPr lang="en-US" altLang="en-US" dirty="0" smtClean="0"/>
          </a:p>
        </p:txBody>
      </p:sp>
      <p:sp>
        <p:nvSpPr>
          <p:cNvPr id="1946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C57FFDF-35E9-476A-AC26-C50AD996A1EA}" type="slidenum">
              <a:rPr lang="en-US" altLang="en-US" sz="1200" smtClean="0">
                <a:solidFill>
                  <a:srgbClr val="002060"/>
                </a:solidFill>
              </a:rPr>
              <a:pPr eaLnBrk="1" hangingPunct="1"/>
              <a:t>7</a:t>
            </a:fld>
            <a:endParaRPr lang="en-US" altLang="en-US" sz="1200" smtClean="0">
              <a:solidFill>
                <a:srgbClr val="002060"/>
              </a:solidFill>
            </a:endParaRPr>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557043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a:t>Welfare of Society</a:t>
            </a:r>
            <a:endParaRPr lang="en-US" altLang="en-US" dirty="0" smtClean="0"/>
          </a:p>
        </p:txBody>
      </p:sp>
      <p:sp>
        <p:nvSpPr>
          <p:cNvPr id="12291" name="Content Placeholder 2"/>
          <p:cNvSpPr>
            <a:spLocks noGrp="1"/>
          </p:cNvSpPr>
          <p:nvPr>
            <p:ph idx="1"/>
          </p:nvPr>
        </p:nvSpPr>
        <p:spPr/>
        <p:txBody>
          <a:bodyPr/>
          <a:lstStyle/>
          <a:p>
            <a:r>
              <a:rPr lang="en-US" altLang="en-US" sz="3200" dirty="0" smtClean="0"/>
              <a:t>Markup, P </a:t>
            </a:r>
            <a:r>
              <a:rPr lang="en-US" altLang="en-US" sz="3200" dirty="0"/>
              <a:t>&gt; </a:t>
            </a:r>
            <a:r>
              <a:rPr lang="en-US" altLang="en-US" sz="3200" dirty="0" smtClean="0"/>
              <a:t>MC</a:t>
            </a:r>
          </a:p>
          <a:p>
            <a:pPr lvl="1"/>
            <a:r>
              <a:rPr lang="en-US" altLang="en-US" dirty="0" smtClean="0"/>
              <a:t>Market </a:t>
            </a:r>
            <a:r>
              <a:rPr lang="en-US" altLang="en-US" dirty="0"/>
              <a:t>quantity &lt; socially efficient </a:t>
            </a:r>
            <a:r>
              <a:rPr lang="en-US" altLang="en-US" dirty="0" smtClean="0"/>
              <a:t>quantity</a:t>
            </a:r>
          </a:p>
          <a:p>
            <a:pPr lvl="2"/>
            <a:r>
              <a:rPr lang="en-US" altLang="en-US" dirty="0"/>
              <a:t>Deadweight loss of monopoly pricing</a:t>
            </a:r>
          </a:p>
          <a:p>
            <a:r>
              <a:rPr lang="en-US" altLang="en-US" sz="3200" dirty="0" smtClean="0"/>
              <a:t>The </a:t>
            </a:r>
            <a:r>
              <a:rPr lang="en-US" altLang="en-US" sz="3200" dirty="0"/>
              <a:t>product-variety externality</a:t>
            </a:r>
            <a:r>
              <a:rPr lang="en-US" altLang="en-US" sz="3200" dirty="0" smtClean="0"/>
              <a:t>:</a:t>
            </a:r>
          </a:p>
          <a:p>
            <a:pPr lvl="1"/>
            <a:r>
              <a:rPr lang="en-US" altLang="en-US" dirty="0" smtClean="0"/>
              <a:t>Consumers get extra surplus from </a:t>
            </a:r>
            <a:r>
              <a:rPr lang="en-US" altLang="en-US" dirty="0"/>
              <a:t>the introduction </a:t>
            </a:r>
            <a:r>
              <a:rPr lang="en-US" altLang="en-US" dirty="0" smtClean="0"/>
              <a:t>of </a:t>
            </a:r>
            <a:r>
              <a:rPr lang="en-US" altLang="en-US" dirty="0"/>
              <a:t>new products</a:t>
            </a:r>
          </a:p>
          <a:p>
            <a:r>
              <a:rPr lang="en-US" altLang="en-US" sz="3200" dirty="0"/>
              <a:t>The business-stealing externality:  </a:t>
            </a:r>
            <a:endParaRPr lang="en-US" altLang="en-US" sz="3200" dirty="0" smtClean="0"/>
          </a:p>
          <a:p>
            <a:pPr lvl="1"/>
            <a:r>
              <a:rPr lang="en-US" altLang="en-US" dirty="0" smtClean="0"/>
              <a:t>Losses </a:t>
            </a:r>
            <a:r>
              <a:rPr lang="en-US" altLang="en-US" dirty="0"/>
              <a:t>incurred by existing firms </a:t>
            </a:r>
            <a:r>
              <a:rPr lang="en-US" altLang="en-US" dirty="0" smtClean="0"/>
              <a:t>when </a:t>
            </a:r>
            <a:r>
              <a:rPr lang="en-US" altLang="en-US" dirty="0"/>
              <a:t>new firms enter market</a:t>
            </a:r>
          </a:p>
          <a:p>
            <a:endParaRPr lang="en-US" altLang="en-US" dirty="0"/>
          </a:p>
        </p:txBody>
      </p:sp>
      <p:sp>
        <p:nvSpPr>
          <p:cNvPr id="122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07DCB4F7-9525-4AEF-A246-48CD67094012}" type="slidenum">
              <a:rPr lang="en-US" altLang="en-US" sz="1200" smtClean="0">
                <a:solidFill>
                  <a:srgbClr val="002060"/>
                </a:solidFill>
              </a:rPr>
              <a:pPr eaLnBrk="1" hangingPunct="1"/>
              <a:t>8</a:t>
            </a:fld>
            <a:endParaRPr lang="en-US" altLang="en-US" sz="1200" dirty="0" smtClean="0">
              <a:solidFill>
                <a:srgbClr val="002060"/>
              </a:solidFill>
            </a:endParaRPr>
          </a:p>
        </p:txBody>
      </p:sp>
      <p:sp>
        <p:nvSpPr>
          <p:cNvPr id="122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45999410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wrap="square" anchor="t"/>
          <a:lstStyle/>
          <a:p>
            <a:r>
              <a:rPr lang="en-US" altLang="en-US" smtClean="0"/>
              <a:t>Advertising</a:t>
            </a:r>
          </a:p>
        </p:txBody>
      </p:sp>
      <p:sp>
        <p:nvSpPr>
          <p:cNvPr id="23555" name="Content Placeholder 2"/>
          <p:cNvSpPr>
            <a:spLocks noGrp="1"/>
          </p:cNvSpPr>
          <p:nvPr>
            <p:ph idx="1"/>
          </p:nvPr>
        </p:nvSpPr>
        <p:spPr/>
        <p:txBody>
          <a:bodyPr/>
          <a:lstStyle/>
          <a:p>
            <a:r>
              <a:rPr lang="en-US" altLang="en-US" dirty="0"/>
              <a:t>In monopolistically competitive </a:t>
            </a:r>
            <a:r>
              <a:rPr lang="en-US" altLang="en-US" dirty="0" smtClean="0"/>
              <a:t>industries</a:t>
            </a:r>
          </a:p>
          <a:p>
            <a:pPr lvl="1"/>
            <a:r>
              <a:rPr lang="en-US" altLang="en-US" dirty="0" smtClean="0"/>
              <a:t>Product </a:t>
            </a:r>
            <a:r>
              <a:rPr lang="en-US" altLang="en-US" dirty="0"/>
              <a:t>differentiation and markup pricing </a:t>
            </a:r>
            <a:br>
              <a:rPr lang="en-US" altLang="en-US" dirty="0"/>
            </a:br>
            <a:r>
              <a:rPr lang="en-US" altLang="en-US" dirty="0"/>
              <a:t>lead naturally to the use of </a:t>
            </a:r>
            <a:r>
              <a:rPr lang="en-US" altLang="en-US" dirty="0" smtClean="0"/>
              <a:t>advertising  </a:t>
            </a:r>
            <a:endParaRPr lang="en-US" altLang="en-US" dirty="0"/>
          </a:p>
          <a:p>
            <a:r>
              <a:rPr lang="en-US" altLang="en-US" dirty="0" smtClean="0"/>
              <a:t>The </a:t>
            </a:r>
            <a:r>
              <a:rPr lang="en-US" altLang="en-US" dirty="0"/>
              <a:t>more differentiated the </a:t>
            </a:r>
            <a:r>
              <a:rPr lang="en-US" altLang="en-US" dirty="0" smtClean="0"/>
              <a:t>products</a:t>
            </a:r>
          </a:p>
          <a:p>
            <a:pPr lvl="1"/>
            <a:r>
              <a:rPr lang="en-US" altLang="en-US" dirty="0" smtClean="0"/>
              <a:t>The </a:t>
            </a:r>
            <a:r>
              <a:rPr lang="en-US" altLang="en-US" dirty="0"/>
              <a:t>more advertising firms </a:t>
            </a:r>
            <a:r>
              <a:rPr lang="en-US" altLang="en-US" dirty="0" smtClean="0"/>
              <a:t>buy  </a:t>
            </a:r>
            <a:endParaRPr lang="en-US" altLang="en-US" dirty="0"/>
          </a:p>
          <a:p>
            <a:r>
              <a:rPr lang="en-US" altLang="en-US" dirty="0"/>
              <a:t>Economists disagree about the social value of </a:t>
            </a:r>
            <a:r>
              <a:rPr lang="en-US" altLang="en-US" dirty="0" smtClean="0"/>
              <a:t>advertising: </a:t>
            </a:r>
          </a:p>
          <a:p>
            <a:pPr lvl="1"/>
            <a:r>
              <a:rPr lang="en-US" altLang="en-US" dirty="0" smtClean="0"/>
              <a:t>Wasting resources?</a:t>
            </a:r>
          </a:p>
          <a:p>
            <a:pPr lvl="1"/>
            <a:r>
              <a:rPr lang="en-US" altLang="en-US" dirty="0" smtClean="0"/>
              <a:t>Valuable purpose? </a:t>
            </a:r>
          </a:p>
        </p:txBody>
      </p:sp>
      <p:sp>
        <p:nvSpPr>
          <p:cNvPr id="2355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01EC9592-6E5D-49FD-8ADE-7F28DF63EA7D}" type="slidenum">
              <a:rPr lang="en-US" altLang="en-US" sz="1200" smtClean="0">
                <a:solidFill>
                  <a:srgbClr val="002060"/>
                </a:solidFill>
              </a:rPr>
              <a:pPr eaLnBrk="1" hangingPunct="1"/>
              <a:t>9</a:t>
            </a:fld>
            <a:endParaRPr lang="en-US" altLang="en-US" sz="1200" smtClean="0">
              <a:solidFill>
                <a:srgbClr val="002060"/>
              </a:solidFill>
            </a:endParaRP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86149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19938</TotalTime>
  <Words>1922</Words>
  <Application>Microsoft Office PowerPoint</Application>
  <PresentationFormat>如螢幕大小 (4:3)</PresentationFormat>
  <Paragraphs>177</Paragraphs>
  <Slides>13</Slides>
  <Notes>12</Notes>
  <HiddenSlides>0</HiddenSlides>
  <MMClips>0</MMClips>
  <ScaleCrop>false</ScaleCrop>
  <HeadingPairs>
    <vt:vector size="6" baseType="variant">
      <vt:variant>
        <vt:lpstr>使用字型</vt:lpstr>
      </vt:variant>
      <vt:variant>
        <vt:i4>11</vt:i4>
      </vt:variant>
      <vt:variant>
        <vt:lpstr>佈景主題</vt:lpstr>
      </vt:variant>
      <vt:variant>
        <vt:i4>9</vt:i4>
      </vt:variant>
      <vt:variant>
        <vt:lpstr>投影片標題</vt:lpstr>
      </vt:variant>
      <vt:variant>
        <vt:i4>13</vt:i4>
      </vt:variant>
    </vt:vector>
  </HeadingPairs>
  <TitlesOfParts>
    <vt:vector size="33" baseType="lpstr">
      <vt:lpstr>Sabon-Bold</vt:lpstr>
      <vt:lpstr>新細明體</vt:lpstr>
      <vt:lpstr>Arial</vt:lpstr>
      <vt:lpstr>Arial Narrow</vt:lpstr>
      <vt:lpstr>Calibri</vt:lpstr>
      <vt:lpstr>Cambria</vt:lpstr>
      <vt:lpstr>Cambria Math</vt:lpstr>
      <vt:lpstr>Tahoma</vt:lpstr>
      <vt:lpstr>Times New Roman</vt:lpstr>
      <vt:lpstr>Verdana</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簡報</vt:lpstr>
      <vt:lpstr>Introduction </vt:lpstr>
      <vt:lpstr>Comparisons</vt:lpstr>
      <vt:lpstr>A Monopolistically Competitive Firm’s Profits  in the Short Run</vt:lpstr>
      <vt:lpstr>A Monopolistic Competitor in the Long Run</vt:lpstr>
      <vt:lpstr>PowerPoint 簡報</vt:lpstr>
      <vt:lpstr>Why Monopolistic Competition Is  Less Efficient than Perfect Competition</vt:lpstr>
      <vt:lpstr>Welfare of Society</vt:lpstr>
      <vt:lpstr>Advertising</vt:lpstr>
      <vt:lpstr>Advertising</vt:lpstr>
      <vt:lpstr>Advertising</vt:lpstr>
      <vt:lpstr>Brand Names</vt:lpstr>
      <vt:lpstr>Advertising</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HLCHU</cp:lastModifiedBy>
  <cp:revision>627</cp:revision>
  <dcterms:created xsi:type="dcterms:W3CDTF">2016-03-16T19:41:09Z</dcterms:created>
  <dcterms:modified xsi:type="dcterms:W3CDTF">2021-01-04T01:43:50Z</dcterms:modified>
</cp:coreProperties>
</file>