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21"/>
  </p:notesMasterIdLst>
  <p:handoutMasterIdLst>
    <p:handoutMasterId r:id="rId22"/>
  </p:handoutMasterIdLst>
  <p:sldIdLst>
    <p:sldId id="256" r:id="rId10"/>
    <p:sldId id="693" r:id="rId11"/>
    <p:sldId id="761" r:id="rId12"/>
    <p:sldId id="762" r:id="rId13"/>
    <p:sldId id="737" r:id="rId14"/>
    <p:sldId id="706" r:id="rId15"/>
    <p:sldId id="709" r:id="rId16"/>
    <p:sldId id="741" r:id="rId17"/>
    <p:sldId id="766" r:id="rId18"/>
    <p:sldId id="718" r:id="rId19"/>
    <p:sldId id="7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08C"/>
    <a:srgbClr val="FFCCFF"/>
    <a:srgbClr val="AE1221"/>
    <a:srgbClr val="660066"/>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8" autoAdjust="0"/>
    <p:restoredTop sz="68901" autoAdjust="0"/>
  </p:normalViewPr>
  <p:slideViewPr>
    <p:cSldViewPr>
      <p:cViewPr varScale="1">
        <p:scale>
          <a:sx n="47" d="100"/>
          <a:sy n="47" d="100"/>
        </p:scale>
        <p:origin x="1700" y="48"/>
      </p:cViewPr>
      <p:guideLst>
        <p:guide orient="horz" pos="2160"/>
        <p:guide pos="2880"/>
      </p:guideLst>
    </p:cSldViewPr>
  </p:slideViewPr>
  <p:outlineViewPr>
    <p:cViewPr>
      <p:scale>
        <a:sx n="33" d="100"/>
        <a:sy n="33" d="100"/>
      </p:scale>
      <p:origin x="0" y="19674"/>
    </p:cViewPr>
  </p:outlineViewPr>
  <p:notesTextViewPr>
    <p:cViewPr>
      <p:scale>
        <a:sx n="1" d="1"/>
        <a:sy n="1" d="1"/>
      </p:scale>
      <p:origin x="0" y="0"/>
    </p:cViewPr>
  </p:notesTextViewPr>
  <p:sorterViewPr>
    <p:cViewPr>
      <p:scale>
        <a:sx n="100" d="100"/>
        <a:sy n="100" d="100"/>
      </p:scale>
      <p:origin x="0" y="5898"/>
    </p:cViewPr>
  </p:sorterViewPr>
  <p:notesViewPr>
    <p:cSldViewPr>
      <p:cViewPr>
        <p:scale>
          <a:sx n="70" d="100"/>
          <a:sy n="70" d="100"/>
        </p:scale>
        <p:origin x="-2544" y="5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12/24/2020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Having introduced the cost concepts in the previous chapter, we now begin to use those concepts to see how firms make production and pricing decisions in different market structures.  In this chapter, we explore firm behavior under perfect competition.  The next chapter covers the other extreme end of the competition spectrum—monopoly.  The following two chapters cover the intermediate cases—oligopoly and monopolistic competition, respectively.</a:t>
            </a:r>
          </a:p>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Students often wonder why firms bother to stay in business if they make zero profit.  The textbook gives a nice discussion of this, briefly summarized on this slide.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152801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Recall from Chapter 7:  a competitive market equilibrium is efficient.  This chapter has shown why:  P = MR under perfect competition, so P = MC in the competitive market equilibrium.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next chapter, monopoly:  pricing and production decisions, deadweight loss, regulation.</a:t>
            </a:r>
          </a:p>
          <a:p>
            <a:pPr eaLnBrk="1" hangingPunct="1"/>
            <a:endParaRPr lang="en-US" dirty="0" smtClean="0"/>
          </a:p>
          <a:p>
            <a:pPr eaLnBrk="1" hangingPunct="1"/>
            <a:r>
              <a:rPr lang="en-US" dirty="0" smtClean="0"/>
              <a:t>Reviewing these concepts now sets the stage for the next few chapters, where firms with market power set their price above marginal cost, leading to market inefficiencies and a potential role for government intervention.  </a:t>
            </a:r>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96098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“Firms can freely enter or exit the market” means there are no barriers or impediments to entry or exit.  E.g., the government does not restrict the number of firms in the market.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353048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59439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shutdown rule, in plain English, says:</a:t>
            </a:r>
          </a:p>
          <a:p>
            <a:endParaRPr lang="en-US" dirty="0" smtClean="0"/>
          </a:p>
          <a:p>
            <a:r>
              <a:rPr lang="en-US" dirty="0" smtClean="0"/>
              <a:t>If the cost of shutting down is less than the benefit, the firm should shut down. </a:t>
            </a:r>
          </a:p>
          <a:p>
            <a:r>
              <a:rPr lang="en-US" dirty="0" smtClean="0"/>
              <a:t>If</a:t>
            </a:r>
            <a:r>
              <a:rPr lang="en-US" baseline="0" dirty="0" smtClean="0"/>
              <a:t> we divide TR &lt; VC by Q we get: P &lt; AVC</a:t>
            </a:r>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218940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C6E9708-4E74-4553-805F-C86272E1BF0C}" type="slidenum">
              <a:rPr lang="en-US" smtClean="0"/>
              <a:pPr/>
              <a:t>5</a:t>
            </a:fld>
            <a:endParaRPr lang="en-US" smtClean="0"/>
          </a:p>
        </p:txBody>
      </p:sp>
      <p:sp>
        <p:nvSpPr>
          <p:cNvPr id="614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0F3148-9634-4829-8610-125962D73834}" type="slidenum">
              <a:rPr lang="en-US" sz="1200">
                <a:cs typeface="Arial" charset="0"/>
              </a:rPr>
              <a:pPr algn="r"/>
              <a:t>5</a:t>
            </a:fld>
            <a:endParaRPr lang="en-US" sz="1200">
              <a:cs typeface="Arial" charset="0"/>
            </a:endParaRPr>
          </a:p>
        </p:txBody>
      </p:sp>
      <p:sp>
        <p:nvSpPr>
          <p:cNvPr id="61444" name="Rectangle 2"/>
          <p:cNvSpPr>
            <a:spLocks noGrp="1" noRot="1" noChangeAspect="1" noChangeArrowheads="1" noTextEdit="1"/>
          </p:cNvSpPr>
          <p:nvPr>
            <p:ph type="sldImg"/>
          </p:nvPr>
        </p:nvSpPr>
        <p:spPr>
          <a:xfrm>
            <a:off x="1143000" y="534988"/>
            <a:ext cx="4572000" cy="3429000"/>
          </a:xfrm>
          <a:ln/>
        </p:spPr>
      </p:sp>
      <p:sp>
        <p:nvSpPr>
          <p:cNvPr id="61445" name="Rectangle 3"/>
          <p:cNvSpPr>
            <a:spLocks noGrp="1" noChangeArrowheads="1"/>
          </p:cNvSpPr>
          <p:nvPr>
            <p:ph type="body" idx="1"/>
          </p:nvPr>
        </p:nvSpPr>
        <p:spPr>
          <a:xfrm>
            <a:off x="685800" y="4248150"/>
            <a:ext cx="5486400" cy="4210050"/>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89158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decision rule for whether to exit says: If the cost of exiting is greater than the benefit, the firm should exit.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a prospective entrant compares the benefits of entering the market (TR) with the costs (TC), and enters if the benefits exceed the costs.  </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813953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56FCC65-1045-4ED9-BC3B-DAA2AE86BA9A}" type="slidenum">
              <a:rPr lang="en-US" smtClean="0"/>
              <a:pPr/>
              <a:t>8</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AFDA1D7-C236-4938-B578-C185BBF64AAD}" type="slidenum">
              <a:rPr lang="en-US" sz="1200">
                <a:cs typeface="Arial" charset="0"/>
              </a:rPr>
              <a:pPr algn="r"/>
              <a:t>8</a:t>
            </a:fld>
            <a:endParaRPr lang="en-US" sz="1200">
              <a:cs typeface="Arial" charset="0"/>
            </a:endParaRPr>
          </a:p>
        </p:txBody>
      </p:sp>
      <p:sp>
        <p:nvSpPr>
          <p:cNvPr id="65540" name="Rectangle 2"/>
          <p:cNvSpPr>
            <a:spLocks noGrp="1" noRot="1" noChangeAspect="1" noChangeArrowheads="1" noTextEdit="1"/>
          </p:cNvSpPr>
          <p:nvPr>
            <p:ph type="sldImg"/>
          </p:nvPr>
        </p:nvSpPr>
        <p:spPr>
          <a:xfrm>
            <a:off x="1143000" y="534988"/>
            <a:ext cx="4572000" cy="3429000"/>
          </a:xfrm>
          <a:ln/>
        </p:spPr>
      </p:sp>
      <p:sp>
        <p:nvSpPr>
          <p:cNvPr id="65541"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126304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505200"/>
            <a:ext cx="7010399" cy="2133600"/>
          </a:xfrm>
        </p:spPr>
        <p:txBody>
          <a:bodyPr/>
          <a:lstStyle/>
          <a:p>
            <a:pPr>
              <a:defRPr/>
            </a:pPr>
            <a:r>
              <a:rPr lang="en-US" dirty="0" smtClean="0"/>
              <a:t>Firms </a:t>
            </a:r>
            <a:r>
              <a:rPr lang="en-US" dirty="0"/>
              <a:t>in </a:t>
            </a:r>
            <a:endParaRPr lang="en-US" dirty="0" smtClean="0"/>
          </a:p>
          <a:p>
            <a:pPr>
              <a:defRPr/>
            </a:pPr>
            <a:r>
              <a:rPr lang="en-US" dirty="0" smtClean="0"/>
              <a:t>Competitive Markets</a:t>
            </a:r>
            <a:endParaRPr lang="en-US" dirty="0"/>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14</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dirty="0"/>
              <a:t>The Zero-Profit Condition</a:t>
            </a:r>
            <a:endParaRPr lang="en-US" altLang="en-US" dirty="0" smtClean="0"/>
          </a:p>
        </p:txBody>
      </p:sp>
      <p:sp>
        <p:nvSpPr>
          <p:cNvPr id="35843" name="Content Placeholder 2"/>
          <p:cNvSpPr>
            <a:spLocks noGrp="1"/>
          </p:cNvSpPr>
          <p:nvPr>
            <p:ph idx="1"/>
          </p:nvPr>
        </p:nvSpPr>
        <p:spPr/>
        <p:txBody>
          <a:bodyPr/>
          <a:lstStyle/>
          <a:p>
            <a:r>
              <a:rPr lang="en-US" altLang="en-US" dirty="0" smtClean="0"/>
              <a:t>Why do competitive firms stay in business if they make zero profit? </a:t>
            </a:r>
          </a:p>
          <a:p>
            <a:pPr lvl="1"/>
            <a:r>
              <a:rPr lang="en-US" altLang="en-US" sz="2800" dirty="0" smtClean="0"/>
              <a:t>Profit = total revenue – total cost</a:t>
            </a:r>
          </a:p>
          <a:p>
            <a:pPr lvl="1"/>
            <a:r>
              <a:rPr lang="en-US" altLang="en-US" sz="2800" dirty="0" smtClean="0"/>
              <a:t>Total cost includes all </a:t>
            </a:r>
            <a:r>
              <a:rPr lang="en-US" altLang="en-US" sz="2800" dirty="0"/>
              <a:t>implicit costs like the opportunity cost of the owner’s time and money</a:t>
            </a:r>
            <a:endParaRPr lang="en-US" altLang="en-US" sz="2800" dirty="0" smtClean="0"/>
          </a:p>
          <a:p>
            <a:pPr lvl="1"/>
            <a:r>
              <a:rPr lang="en-US" altLang="en-US" sz="2800" dirty="0" smtClean="0"/>
              <a:t>Zero-profit equilibrium</a:t>
            </a:r>
          </a:p>
          <a:p>
            <a:pPr lvl="2"/>
            <a:r>
              <a:rPr lang="en-US" altLang="en-US" dirty="0" smtClean="0"/>
              <a:t>Economic profit is zero</a:t>
            </a:r>
          </a:p>
          <a:p>
            <a:pPr lvl="2"/>
            <a:r>
              <a:rPr lang="en-US" altLang="en-US" dirty="0" smtClean="0"/>
              <a:t>Accounting profit is positive</a:t>
            </a:r>
          </a:p>
        </p:txBody>
      </p:sp>
      <p:sp>
        <p:nvSpPr>
          <p:cNvPr id="358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0BEB856-DD5D-4AB5-968C-54B0B7A70EC6}" type="slidenum">
              <a:rPr lang="en-US" altLang="en-US" sz="1200" smtClean="0">
                <a:solidFill>
                  <a:srgbClr val="002060"/>
                </a:solidFill>
              </a:rPr>
              <a:pPr eaLnBrk="1" hangingPunct="1"/>
              <a:t>10</a:t>
            </a:fld>
            <a:endParaRPr lang="en-US" altLang="en-US" sz="1200" smtClean="0">
              <a:solidFill>
                <a:srgbClr val="002060"/>
              </a:solidFill>
            </a:endParaRP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89156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Efficiency </a:t>
            </a:r>
            <a:r>
              <a:rPr lang="en-US" sz="3600" dirty="0"/>
              <a:t>of a Competitive Market</a:t>
            </a:r>
          </a:p>
        </p:txBody>
      </p:sp>
      <p:sp>
        <p:nvSpPr>
          <p:cNvPr id="3" name="Content Placeholder 2"/>
          <p:cNvSpPr>
            <a:spLocks noGrp="1"/>
          </p:cNvSpPr>
          <p:nvPr>
            <p:ph idx="1"/>
          </p:nvPr>
        </p:nvSpPr>
        <p:spPr/>
        <p:txBody>
          <a:bodyPr/>
          <a:lstStyle/>
          <a:p>
            <a:r>
              <a:rPr lang="en-US" dirty="0"/>
              <a:t>Profit-maximization</a:t>
            </a:r>
            <a:r>
              <a:rPr lang="en-US" dirty="0" smtClean="0"/>
              <a:t>: Q where </a:t>
            </a:r>
            <a:r>
              <a:rPr lang="en-US" dirty="0" smtClean="0">
                <a:solidFill>
                  <a:srgbClr val="FF0000"/>
                </a:solidFill>
              </a:rPr>
              <a:t>MC </a:t>
            </a:r>
            <a:r>
              <a:rPr lang="en-US" dirty="0">
                <a:solidFill>
                  <a:srgbClr val="FF0000"/>
                </a:solidFill>
              </a:rPr>
              <a:t>= MR</a:t>
            </a:r>
          </a:p>
          <a:p>
            <a:pPr lvl="1"/>
            <a:r>
              <a:rPr lang="en-US" dirty="0"/>
              <a:t>Perfect competition</a:t>
            </a:r>
            <a:r>
              <a:rPr lang="en-US" dirty="0" smtClean="0"/>
              <a:t>: P </a:t>
            </a:r>
            <a:r>
              <a:rPr lang="en-US" dirty="0"/>
              <a:t>= MR</a:t>
            </a:r>
          </a:p>
          <a:p>
            <a:pPr lvl="1"/>
            <a:r>
              <a:rPr lang="en-US" dirty="0"/>
              <a:t>So, in the competitive </a:t>
            </a:r>
            <a:r>
              <a:rPr lang="en-US" dirty="0" smtClean="0"/>
              <a:t>equilibrium:  </a:t>
            </a:r>
            <a:r>
              <a:rPr lang="en-US" dirty="0"/>
              <a:t>P = MC</a:t>
            </a:r>
          </a:p>
          <a:p>
            <a:r>
              <a:rPr lang="en-US" dirty="0" smtClean="0"/>
              <a:t>The </a:t>
            </a:r>
            <a:r>
              <a:rPr lang="en-US" dirty="0"/>
              <a:t>competitive </a:t>
            </a:r>
            <a:r>
              <a:rPr lang="en-US" dirty="0" smtClean="0"/>
              <a:t>equilibrium </a:t>
            </a:r>
            <a:r>
              <a:rPr lang="en-US" dirty="0"/>
              <a:t>is </a:t>
            </a:r>
            <a:r>
              <a:rPr lang="en-US" dirty="0" smtClean="0"/>
              <a:t>efficient</a:t>
            </a:r>
          </a:p>
          <a:p>
            <a:pPr lvl="1"/>
            <a:r>
              <a:rPr lang="en-US" dirty="0" smtClean="0"/>
              <a:t>Maximizes </a:t>
            </a:r>
            <a:r>
              <a:rPr lang="en-US" dirty="0"/>
              <a:t>total surplus </a:t>
            </a:r>
            <a:r>
              <a:rPr lang="en-US" dirty="0" smtClean="0"/>
              <a:t>because P = MC</a:t>
            </a:r>
          </a:p>
          <a:p>
            <a:pPr lvl="2"/>
            <a:r>
              <a:rPr lang="en-US" dirty="0" smtClean="0"/>
              <a:t>MC </a:t>
            </a:r>
            <a:r>
              <a:rPr lang="en-US" dirty="0"/>
              <a:t>is </a:t>
            </a:r>
            <a:r>
              <a:rPr lang="en-US" dirty="0" smtClean="0"/>
              <a:t>the cost </a:t>
            </a:r>
            <a:r>
              <a:rPr lang="en-US" dirty="0"/>
              <a:t>of producing the marginal </a:t>
            </a:r>
            <a:r>
              <a:rPr lang="en-US" dirty="0" smtClean="0"/>
              <a:t>unit </a:t>
            </a:r>
            <a:endParaRPr lang="en-US" dirty="0"/>
          </a:p>
          <a:p>
            <a:pPr lvl="2"/>
            <a:r>
              <a:rPr lang="en-US" dirty="0" smtClean="0"/>
              <a:t>P is </a:t>
            </a:r>
            <a:r>
              <a:rPr lang="en-US" dirty="0"/>
              <a:t>value to buyers of the marginal </a:t>
            </a:r>
            <a:r>
              <a:rPr lang="en-US" dirty="0" smtClean="0"/>
              <a:t>unit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286299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smtClean="0"/>
              <a:t>What is a Competitive Market?</a:t>
            </a:r>
          </a:p>
        </p:txBody>
      </p:sp>
      <p:sp>
        <p:nvSpPr>
          <p:cNvPr id="10243" name="Content Placeholder 2"/>
          <p:cNvSpPr>
            <a:spLocks noGrp="1"/>
          </p:cNvSpPr>
          <p:nvPr>
            <p:ph idx="1"/>
          </p:nvPr>
        </p:nvSpPr>
        <p:spPr/>
        <p:txBody>
          <a:bodyPr/>
          <a:lstStyle/>
          <a:p>
            <a:pPr marL="0" indent="0">
              <a:buNone/>
            </a:pPr>
            <a:r>
              <a:rPr lang="en-US" altLang="en-US" dirty="0" smtClean="0">
                <a:solidFill>
                  <a:srgbClr val="C00000"/>
                </a:solidFill>
              </a:rPr>
              <a:t>Perfectly competitive market:</a:t>
            </a:r>
          </a:p>
          <a:p>
            <a:pPr marL="571500" indent="-514350">
              <a:buFont typeface="+mj-lt"/>
              <a:buAutoNum type="arabicPeriod"/>
            </a:pPr>
            <a:r>
              <a:rPr lang="en-US" altLang="en-US" dirty="0" smtClean="0"/>
              <a:t>Market with many buyers and sellers</a:t>
            </a:r>
          </a:p>
          <a:p>
            <a:pPr marL="571500" indent="-514350">
              <a:buFont typeface="+mj-lt"/>
              <a:buAutoNum type="arabicPeriod"/>
            </a:pPr>
            <a:r>
              <a:rPr lang="en-US" altLang="en-US" dirty="0" smtClean="0"/>
              <a:t>Trading identical products</a:t>
            </a:r>
          </a:p>
          <a:p>
            <a:pPr lvl="1"/>
            <a:r>
              <a:rPr lang="en-US" altLang="en-US" dirty="0" smtClean="0"/>
              <a:t>Because of the first two: each buyer and seller is a price taker (takes the price as given)</a:t>
            </a:r>
          </a:p>
          <a:p>
            <a:pPr marL="571500" indent="-514350">
              <a:buFont typeface="+mj-lt"/>
              <a:buAutoNum type="arabicPeriod"/>
            </a:pPr>
            <a:r>
              <a:rPr lang="en-US" altLang="en-US" dirty="0" smtClean="0"/>
              <a:t>Firms can freely enter or exit the market</a:t>
            </a:r>
          </a:p>
          <a:p>
            <a:pPr lvl="1"/>
            <a:endParaRPr lang="en-US" altLang="en-US" dirty="0" smtClean="0"/>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A564438-DAC8-4C7F-9B5C-099CF36D0AEA}" type="slidenum">
              <a:rPr lang="en-US" altLang="en-US" sz="1200" smtClean="0">
                <a:solidFill>
                  <a:srgbClr val="002060"/>
                </a:solidFill>
              </a:rPr>
              <a:pPr eaLnBrk="1" hangingPunct="1"/>
              <a:t>2</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3122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vs. Exit</a:t>
            </a:r>
          </a:p>
        </p:txBody>
      </p:sp>
      <p:sp>
        <p:nvSpPr>
          <p:cNvPr id="3" name="Content Placeholder 2"/>
          <p:cNvSpPr>
            <a:spLocks noGrp="1"/>
          </p:cNvSpPr>
          <p:nvPr>
            <p:ph idx="1"/>
          </p:nvPr>
        </p:nvSpPr>
        <p:spPr/>
        <p:txBody>
          <a:bodyPr/>
          <a:lstStyle/>
          <a:p>
            <a:r>
              <a:rPr lang="en-US" dirty="0"/>
              <a:t>Shutdown:  </a:t>
            </a:r>
            <a:endParaRPr lang="en-US" dirty="0" smtClean="0"/>
          </a:p>
          <a:p>
            <a:pPr lvl="1"/>
            <a:r>
              <a:rPr lang="en-US" dirty="0" smtClean="0"/>
              <a:t>A </a:t>
            </a:r>
            <a:r>
              <a:rPr lang="en-US" u="sng" dirty="0"/>
              <a:t>short-run decision </a:t>
            </a:r>
            <a:r>
              <a:rPr lang="en-US" dirty="0"/>
              <a:t>not to produce anything because of market conditions.  </a:t>
            </a:r>
          </a:p>
          <a:p>
            <a:r>
              <a:rPr lang="en-US" dirty="0"/>
              <a:t>Exit:  </a:t>
            </a:r>
            <a:endParaRPr lang="en-US" dirty="0" smtClean="0"/>
          </a:p>
          <a:p>
            <a:pPr lvl="1"/>
            <a:r>
              <a:rPr lang="en-US" dirty="0" smtClean="0"/>
              <a:t>A </a:t>
            </a:r>
            <a:r>
              <a:rPr lang="en-US" u="sng" dirty="0"/>
              <a:t>long-run decision </a:t>
            </a:r>
            <a:r>
              <a:rPr lang="en-US" dirty="0"/>
              <a:t>to leave the market. </a:t>
            </a:r>
          </a:p>
          <a:p>
            <a:r>
              <a:rPr lang="en-US" dirty="0"/>
              <a:t>A key difference: </a:t>
            </a:r>
          </a:p>
          <a:p>
            <a:pPr lvl="1"/>
            <a:r>
              <a:rPr lang="en-US" dirty="0"/>
              <a:t>If shut down in SR, must still pay FC.</a:t>
            </a:r>
          </a:p>
          <a:p>
            <a:pPr lvl="1"/>
            <a:r>
              <a:rPr lang="en-US" dirty="0"/>
              <a:t>If </a:t>
            </a:r>
            <a:r>
              <a:rPr lang="en-US" dirty="0" smtClean="0"/>
              <a:t>exit </a:t>
            </a:r>
            <a:r>
              <a:rPr lang="en-US" dirty="0"/>
              <a:t>in LR, zero costs.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448340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Short-run </a:t>
            </a:r>
            <a:r>
              <a:rPr lang="en-US" dirty="0"/>
              <a:t>Decision to Shut Down</a:t>
            </a:r>
          </a:p>
        </p:txBody>
      </p:sp>
      <p:sp>
        <p:nvSpPr>
          <p:cNvPr id="3" name="Content Placeholder 2"/>
          <p:cNvSpPr>
            <a:spLocks noGrp="1"/>
          </p:cNvSpPr>
          <p:nvPr>
            <p:ph idx="1"/>
          </p:nvPr>
        </p:nvSpPr>
        <p:spPr/>
        <p:txBody>
          <a:bodyPr/>
          <a:lstStyle/>
          <a:p>
            <a:r>
              <a:rPr lang="en-US" dirty="0" smtClean="0"/>
              <a:t>Should a firm shut-down in the short run?</a:t>
            </a:r>
          </a:p>
          <a:p>
            <a:pPr lvl="1"/>
            <a:r>
              <a:rPr lang="en-US" dirty="0" smtClean="0"/>
              <a:t>Cost </a:t>
            </a:r>
            <a:r>
              <a:rPr lang="en-US" dirty="0"/>
              <a:t>of shutting </a:t>
            </a:r>
            <a:r>
              <a:rPr lang="en-US" dirty="0" smtClean="0"/>
              <a:t>down = </a:t>
            </a:r>
            <a:r>
              <a:rPr lang="en-US" dirty="0"/>
              <a:t>revenue </a:t>
            </a:r>
            <a:r>
              <a:rPr lang="en-US" dirty="0" smtClean="0"/>
              <a:t>loss</a:t>
            </a:r>
          </a:p>
          <a:p>
            <a:pPr marL="457200" lvl="1" indent="0">
              <a:buNone/>
            </a:pPr>
            <a:r>
              <a:rPr lang="en-US" dirty="0"/>
              <a:t>	</a:t>
            </a:r>
            <a:r>
              <a:rPr lang="en-US" dirty="0" smtClean="0"/>
              <a:t>				  </a:t>
            </a:r>
            <a:r>
              <a:rPr lang="en-US" dirty="0"/>
              <a:t>= TR</a:t>
            </a:r>
          </a:p>
          <a:p>
            <a:pPr lvl="1"/>
            <a:r>
              <a:rPr lang="en-US" dirty="0"/>
              <a:t>Benefit of shutting </a:t>
            </a:r>
            <a:r>
              <a:rPr lang="en-US" dirty="0" smtClean="0"/>
              <a:t>down = cost </a:t>
            </a:r>
            <a:r>
              <a:rPr lang="en-US" dirty="0"/>
              <a:t>savings </a:t>
            </a:r>
            <a:endParaRPr lang="en-US" dirty="0" smtClean="0"/>
          </a:p>
          <a:p>
            <a:pPr marL="457200" lvl="1" indent="0">
              <a:buNone/>
            </a:pPr>
            <a:r>
              <a:rPr lang="en-US" dirty="0"/>
              <a:t>	</a:t>
            </a:r>
            <a:r>
              <a:rPr lang="en-US" dirty="0" smtClean="0"/>
              <a:t>				     = VC </a:t>
            </a:r>
          </a:p>
          <a:p>
            <a:pPr marL="457200" lvl="1" indent="0">
              <a:buNone/>
            </a:pPr>
            <a:r>
              <a:rPr lang="en-US" dirty="0" smtClean="0"/>
              <a:t>(because the firm </a:t>
            </a:r>
            <a:r>
              <a:rPr lang="en-US" dirty="0"/>
              <a:t>must still pay FC)</a:t>
            </a:r>
          </a:p>
          <a:p>
            <a:r>
              <a:rPr lang="en-US" dirty="0" smtClean="0"/>
              <a:t>Shut </a:t>
            </a:r>
            <a:r>
              <a:rPr lang="en-US" dirty="0"/>
              <a:t>down if </a:t>
            </a:r>
            <a:r>
              <a:rPr lang="en-US" dirty="0" smtClean="0"/>
              <a:t>TR &lt; VC, or </a:t>
            </a:r>
            <a:r>
              <a:rPr lang="en-US" sz="3600" i="1" dirty="0" smtClean="0">
                <a:solidFill>
                  <a:srgbClr val="FF0000"/>
                </a:solidFill>
                <a:cs typeface="Arial"/>
              </a:rPr>
              <a:t>P</a:t>
            </a:r>
            <a:r>
              <a:rPr lang="en-US" sz="3600" dirty="0" smtClean="0">
                <a:solidFill>
                  <a:srgbClr val="FF0000"/>
                </a:solidFill>
                <a:cs typeface="Arial"/>
              </a:rPr>
              <a:t> </a:t>
            </a:r>
            <a:r>
              <a:rPr lang="en-US" sz="3600" dirty="0">
                <a:solidFill>
                  <a:srgbClr val="FF0000"/>
                </a:solidFill>
                <a:cs typeface="Arial"/>
              </a:rPr>
              <a:t>&lt; </a:t>
            </a:r>
            <a:r>
              <a:rPr lang="en-US" sz="3600" i="1" dirty="0">
                <a:solidFill>
                  <a:srgbClr val="FF0000"/>
                </a:solidFill>
                <a:cs typeface="Arial"/>
              </a:rPr>
              <a:t>AVC</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908154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p:txBody>
          <a:bodyPr>
            <a:normAutofit fontScale="90000"/>
          </a:bodyPr>
          <a:lstStyle/>
          <a:p>
            <a:pPr algn="ctr" eaLnBrk="1" hangingPunct="1"/>
            <a:r>
              <a:rPr lang="en-US" dirty="0" smtClean="0"/>
              <a:t>A Competitive Firm’s SR Supply Curve</a:t>
            </a:r>
          </a:p>
        </p:txBody>
      </p:sp>
      <p:sp>
        <p:nvSpPr>
          <p:cNvPr id="110595" name="Rectangle 3"/>
          <p:cNvSpPr>
            <a:spLocks noGrp="1" noChangeArrowheads="1"/>
          </p:cNvSpPr>
          <p:nvPr>
            <p:ph type="body" sz="quarter" idx="12"/>
          </p:nvPr>
        </p:nvSpPr>
        <p:spPr>
          <a:xfrm>
            <a:off x="5127625" y="533399"/>
            <a:ext cx="3340100" cy="5516561"/>
          </a:xfrm>
          <a:solidFill>
            <a:schemeClr val="bg1"/>
          </a:solidFill>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800" dirty="0" smtClean="0"/>
              <a:t>The firm’s short run supply curve is the portion of its </a:t>
            </a:r>
            <a:r>
              <a:rPr lang="en-US" sz="2800" i="1" dirty="0" smtClean="0"/>
              <a:t>MC</a:t>
            </a:r>
            <a:r>
              <a:rPr lang="en-US" sz="2800" dirty="0" smtClean="0"/>
              <a:t> curve above </a:t>
            </a:r>
            <a:r>
              <a:rPr lang="en-US" sz="2800" i="1" dirty="0" smtClean="0"/>
              <a:t>AVC</a:t>
            </a:r>
            <a:r>
              <a:rPr lang="en-US" sz="2800" dirty="0" smtClean="0"/>
              <a:t>.</a:t>
            </a:r>
          </a:p>
        </p:txBody>
      </p:sp>
      <p:grpSp>
        <p:nvGrpSpPr>
          <p:cNvPr id="2" name="Group 21"/>
          <p:cNvGrpSpPr>
            <a:grpSpLocks/>
          </p:cNvGrpSpPr>
          <p:nvPr/>
        </p:nvGrpSpPr>
        <p:grpSpPr bwMode="auto">
          <a:xfrm>
            <a:off x="3182938" y="1903410"/>
            <a:ext cx="4864100" cy="4146550"/>
            <a:chOff x="2335" y="1070"/>
            <a:chExt cx="3064" cy="2612"/>
          </a:xfrm>
        </p:grpSpPr>
        <p:grpSp>
          <p:nvGrpSpPr>
            <p:cNvPr id="3" name="Group 22"/>
            <p:cNvGrpSpPr>
              <a:grpSpLocks/>
            </p:cNvGrpSpPr>
            <p:nvPr/>
          </p:nvGrpSpPr>
          <p:grpSpPr bwMode="auto">
            <a:xfrm>
              <a:off x="2730" y="1335"/>
              <a:ext cx="2357" cy="2206"/>
              <a:chOff x="1489" y="785"/>
              <a:chExt cx="3650" cy="2492"/>
            </a:xfrm>
          </p:grpSpPr>
          <p:sp>
            <p:nvSpPr>
              <p:cNvPr id="19485" name="Line 23"/>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19486" name="Line 24"/>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9483" name="Text Box 25"/>
            <p:cNvSpPr txBox="1">
              <a:spLocks noChangeArrowheads="1"/>
            </p:cNvSpPr>
            <p:nvPr/>
          </p:nvSpPr>
          <p:spPr bwMode="auto">
            <a:xfrm>
              <a:off x="5061" y="3384"/>
              <a:ext cx="338"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19484" name="Text Box 26"/>
            <p:cNvSpPr txBox="1">
              <a:spLocks noChangeArrowheads="1"/>
            </p:cNvSpPr>
            <p:nvPr/>
          </p:nvSpPr>
          <p:spPr bwMode="auto">
            <a:xfrm>
              <a:off x="2335" y="1070"/>
              <a:ext cx="692" cy="298"/>
            </a:xfrm>
            <a:prstGeom prst="rect">
              <a:avLst/>
            </a:prstGeom>
            <a:noFill/>
            <a:ln w="9525">
              <a:noFill/>
              <a:miter lim="800000"/>
              <a:headEnd/>
              <a:tailEnd/>
            </a:ln>
          </p:spPr>
          <p:txBody>
            <a:bodyPr>
              <a:spAutoFit/>
            </a:bodyPr>
            <a:lstStyle/>
            <a:p>
              <a:pPr algn="r">
                <a:spcBef>
                  <a:spcPct val="50000"/>
                </a:spcBef>
              </a:pPr>
              <a:r>
                <a:rPr lang="en-US" sz="2500">
                  <a:latin typeface="Arial"/>
                  <a:cs typeface="Arial"/>
                </a:rPr>
                <a:t>Costs</a:t>
              </a:r>
            </a:p>
          </p:txBody>
        </p:sp>
      </p:grpSp>
      <p:grpSp>
        <p:nvGrpSpPr>
          <p:cNvPr id="4" name="Group 27"/>
          <p:cNvGrpSpPr>
            <a:grpSpLocks/>
          </p:cNvGrpSpPr>
          <p:nvPr/>
        </p:nvGrpSpPr>
        <p:grpSpPr bwMode="auto">
          <a:xfrm>
            <a:off x="4614863" y="2492373"/>
            <a:ext cx="2676525" cy="3181350"/>
            <a:chOff x="3237" y="1336"/>
            <a:chExt cx="1686" cy="2004"/>
          </a:xfrm>
        </p:grpSpPr>
        <p:sp>
          <p:nvSpPr>
            <p:cNvPr id="19480" name="Line 9"/>
            <p:cNvSpPr>
              <a:spLocks noChangeShapeType="1"/>
            </p:cNvSpPr>
            <p:nvPr/>
          </p:nvSpPr>
          <p:spPr bwMode="auto">
            <a:xfrm flipV="1">
              <a:off x="3237" y="1568"/>
              <a:ext cx="1346" cy="1772"/>
            </a:xfrm>
            <a:prstGeom prst="line">
              <a:avLst/>
            </a:prstGeom>
            <a:noFill/>
            <a:ln w="38100">
              <a:solidFill>
                <a:srgbClr val="333399"/>
              </a:solidFill>
              <a:round/>
              <a:headEnd/>
              <a:tailEnd/>
            </a:ln>
          </p:spPr>
          <p:txBody>
            <a:bodyPr/>
            <a:lstStyle/>
            <a:p>
              <a:endParaRPr lang="en-US">
                <a:latin typeface="Arial"/>
                <a:cs typeface="Arial"/>
              </a:endParaRPr>
            </a:p>
          </p:txBody>
        </p:sp>
        <p:sp>
          <p:nvSpPr>
            <p:cNvPr id="19481" name="Text Box 14"/>
            <p:cNvSpPr txBox="1">
              <a:spLocks noChangeArrowheads="1"/>
            </p:cNvSpPr>
            <p:nvPr/>
          </p:nvSpPr>
          <p:spPr bwMode="auto">
            <a:xfrm>
              <a:off x="4540" y="1336"/>
              <a:ext cx="383" cy="240"/>
            </a:xfrm>
            <a:prstGeom prst="rect">
              <a:avLst/>
            </a:prstGeom>
            <a:noFill/>
            <a:ln w="9525">
              <a:noFill/>
              <a:miter lim="800000"/>
              <a:headEnd/>
              <a:tailEnd/>
            </a:ln>
          </p:spPr>
          <p:txBody>
            <a:bodyPr lIns="0" tIns="0" rIns="0" bIns="0">
              <a:spAutoFit/>
            </a:bodyPr>
            <a:lstStyle/>
            <a:p>
              <a:pPr>
                <a:spcBef>
                  <a:spcPct val="50000"/>
                </a:spcBef>
              </a:pPr>
              <a:r>
                <a:rPr lang="en-US" sz="2500" i="1">
                  <a:latin typeface="Arial"/>
                  <a:cs typeface="Arial"/>
                </a:rPr>
                <a:t>MC</a:t>
              </a:r>
            </a:p>
          </p:txBody>
        </p:sp>
      </p:grpSp>
      <p:grpSp>
        <p:nvGrpSpPr>
          <p:cNvPr id="5" name="Group 28"/>
          <p:cNvGrpSpPr>
            <a:grpSpLocks/>
          </p:cNvGrpSpPr>
          <p:nvPr/>
        </p:nvGrpSpPr>
        <p:grpSpPr bwMode="auto">
          <a:xfrm>
            <a:off x="4119563" y="2905123"/>
            <a:ext cx="3851275" cy="1516062"/>
            <a:chOff x="2925" y="1596"/>
            <a:chExt cx="2426" cy="955"/>
          </a:xfrm>
        </p:grpSpPr>
        <p:sp>
          <p:nvSpPr>
            <p:cNvPr id="19478" name="Arc 10"/>
            <p:cNvSpPr>
              <a:spLocks/>
            </p:cNvSpPr>
            <p:nvPr/>
          </p:nvSpPr>
          <p:spPr bwMode="auto">
            <a:xfrm flipH="1" flipV="1">
              <a:off x="2925" y="1596"/>
              <a:ext cx="1929" cy="955"/>
            </a:xfrm>
            <a:custGeom>
              <a:avLst/>
              <a:gdLst>
                <a:gd name="T0" fmla="*/ 0 w 32505"/>
                <a:gd name="T1" fmla="*/ 0 h 21600"/>
                <a:gd name="T2" fmla="*/ 0 w 32505"/>
                <a:gd name="T3" fmla="*/ 0 h 21600"/>
                <a:gd name="T4" fmla="*/ 0 w 32505"/>
                <a:gd name="T5" fmla="*/ 0 h 21600"/>
                <a:gd name="T6" fmla="*/ 0 60000 65536"/>
                <a:gd name="T7" fmla="*/ 0 60000 65536"/>
                <a:gd name="T8" fmla="*/ 0 60000 65536"/>
                <a:gd name="T9" fmla="*/ 0 w 32505"/>
                <a:gd name="T10" fmla="*/ 0 h 21600"/>
                <a:gd name="T11" fmla="*/ 32505 w 32505"/>
                <a:gd name="T12" fmla="*/ 21600 h 21600"/>
              </a:gdLst>
              <a:ahLst/>
              <a:cxnLst>
                <a:cxn ang="T6">
                  <a:pos x="T0" y="T1"/>
                </a:cxn>
                <a:cxn ang="T7">
                  <a:pos x="T2" y="T3"/>
                </a:cxn>
                <a:cxn ang="T8">
                  <a:pos x="T4" y="T5"/>
                </a:cxn>
              </a:cxnLst>
              <a:rect l="T9" t="T10" r="T11" b="T12"/>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a:solidFill>
                <a:srgbClr val="333399"/>
              </a:solidFill>
              <a:round/>
              <a:headEnd/>
              <a:tailEnd/>
            </a:ln>
          </p:spPr>
          <p:txBody>
            <a:bodyPr wrap="none" anchor="ctr"/>
            <a:lstStyle/>
            <a:p>
              <a:endParaRPr lang="en-US">
                <a:latin typeface="Arial"/>
                <a:cs typeface="Arial"/>
              </a:endParaRPr>
            </a:p>
          </p:txBody>
        </p:sp>
        <p:sp>
          <p:nvSpPr>
            <p:cNvPr id="19479" name="Text Box 15"/>
            <p:cNvSpPr txBox="1">
              <a:spLocks noChangeArrowheads="1"/>
            </p:cNvSpPr>
            <p:nvPr/>
          </p:nvSpPr>
          <p:spPr bwMode="auto">
            <a:xfrm>
              <a:off x="4886" y="1964"/>
              <a:ext cx="465" cy="240"/>
            </a:xfrm>
            <a:prstGeom prst="rect">
              <a:avLst/>
            </a:prstGeom>
            <a:noFill/>
            <a:ln w="9525">
              <a:noFill/>
              <a:miter lim="800000"/>
              <a:headEnd/>
              <a:tailEnd/>
            </a:ln>
          </p:spPr>
          <p:txBody>
            <a:bodyPr lIns="0" tIns="0" rIns="0" bIns="0">
              <a:spAutoFit/>
            </a:bodyPr>
            <a:lstStyle/>
            <a:p>
              <a:pPr>
                <a:spcBef>
                  <a:spcPct val="50000"/>
                </a:spcBef>
              </a:pPr>
              <a:r>
                <a:rPr lang="en-US" sz="2500" i="1">
                  <a:latin typeface="Arial"/>
                  <a:cs typeface="Arial"/>
                </a:rPr>
                <a:t>ATC</a:t>
              </a:r>
            </a:p>
          </p:txBody>
        </p:sp>
      </p:grpSp>
      <p:grpSp>
        <p:nvGrpSpPr>
          <p:cNvPr id="6" name="Group 29"/>
          <p:cNvGrpSpPr>
            <a:grpSpLocks/>
          </p:cNvGrpSpPr>
          <p:nvPr/>
        </p:nvGrpSpPr>
        <p:grpSpPr bwMode="auto">
          <a:xfrm>
            <a:off x="3986213" y="2232023"/>
            <a:ext cx="3965575" cy="2787650"/>
            <a:chOff x="2841" y="1172"/>
            <a:chExt cx="2498" cy="1756"/>
          </a:xfrm>
        </p:grpSpPr>
        <p:sp>
          <p:nvSpPr>
            <p:cNvPr id="19476" name="Arc 11"/>
            <p:cNvSpPr>
              <a:spLocks/>
            </p:cNvSpPr>
            <p:nvPr/>
          </p:nvSpPr>
          <p:spPr bwMode="auto">
            <a:xfrm rot="-239273" flipH="1" flipV="1">
              <a:off x="2841" y="1172"/>
              <a:ext cx="1921" cy="1756"/>
            </a:xfrm>
            <a:custGeom>
              <a:avLst/>
              <a:gdLst>
                <a:gd name="T0" fmla="*/ 0 w 20862"/>
                <a:gd name="T1" fmla="*/ 0 h 21600"/>
                <a:gd name="T2" fmla="*/ 0 w 20862"/>
                <a:gd name="T3" fmla="*/ 0 h 21600"/>
                <a:gd name="T4" fmla="*/ 0 w 20862"/>
                <a:gd name="T5" fmla="*/ 0 h 21600"/>
                <a:gd name="T6" fmla="*/ 0 60000 65536"/>
                <a:gd name="T7" fmla="*/ 0 60000 65536"/>
                <a:gd name="T8" fmla="*/ 0 60000 65536"/>
                <a:gd name="T9" fmla="*/ 0 w 20862"/>
                <a:gd name="T10" fmla="*/ 0 h 21600"/>
                <a:gd name="T11" fmla="*/ 20862 w 20862"/>
                <a:gd name="T12" fmla="*/ 21600 h 21600"/>
              </a:gdLst>
              <a:ahLst/>
              <a:cxnLst>
                <a:cxn ang="T6">
                  <a:pos x="T0" y="T1"/>
                </a:cxn>
                <a:cxn ang="T7">
                  <a:pos x="T2" y="T3"/>
                </a:cxn>
                <a:cxn ang="T8">
                  <a:pos x="T4" y="T5"/>
                </a:cxn>
              </a:cxnLst>
              <a:rect l="T9" t="T10" r="T11" b="T12"/>
              <a:pathLst>
                <a:path w="20862" h="21600" fill="none" extrusionOk="0">
                  <a:moveTo>
                    <a:pt x="-1" y="3663"/>
                  </a:moveTo>
                  <a:cubicBezTo>
                    <a:pt x="3559" y="1275"/>
                    <a:pt x="7748" y="-1"/>
                    <a:pt x="12035" y="0"/>
                  </a:cubicBezTo>
                  <a:cubicBezTo>
                    <a:pt x="15077" y="0"/>
                    <a:pt x="18085" y="642"/>
                    <a:pt x="20862" y="1885"/>
                  </a:cubicBezTo>
                </a:path>
                <a:path w="20862" h="21600" stroke="0" extrusionOk="0">
                  <a:moveTo>
                    <a:pt x="-1" y="3663"/>
                  </a:moveTo>
                  <a:cubicBezTo>
                    <a:pt x="3559" y="1275"/>
                    <a:pt x="7748" y="-1"/>
                    <a:pt x="12035" y="0"/>
                  </a:cubicBezTo>
                  <a:cubicBezTo>
                    <a:pt x="15077" y="0"/>
                    <a:pt x="18085" y="642"/>
                    <a:pt x="20862" y="1885"/>
                  </a:cubicBezTo>
                  <a:lnTo>
                    <a:pt x="12035" y="21600"/>
                  </a:lnTo>
                  <a:close/>
                </a:path>
              </a:pathLst>
            </a:custGeom>
            <a:noFill/>
            <a:ln w="38100">
              <a:solidFill>
                <a:srgbClr val="333399"/>
              </a:solidFill>
              <a:round/>
              <a:headEnd/>
              <a:tailEnd/>
            </a:ln>
          </p:spPr>
          <p:txBody>
            <a:bodyPr wrap="none" anchor="ctr"/>
            <a:lstStyle/>
            <a:p>
              <a:endParaRPr lang="en-US">
                <a:latin typeface="Arial"/>
                <a:cs typeface="Arial"/>
              </a:endParaRPr>
            </a:p>
          </p:txBody>
        </p:sp>
        <p:sp>
          <p:nvSpPr>
            <p:cNvPr id="19477" name="Text Box 16"/>
            <p:cNvSpPr txBox="1">
              <a:spLocks noChangeArrowheads="1"/>
            </p:cNvSpPr>
            <p:nvPr/>
          </p:nvSpPr>
          <p:spPr bwMode="auto">
            <a:xfrm>
              <a:off x="4844" y="2356"/>
              <a:ext cx="495" cy="240"/>
            </a:xfrm>
            <a:prstGeom prst="rect">
              <a:avLst/>
            </a:prstGeom>
            <a:noFill/>
            <a:ln w="9525">
              <a:noFill/>
              <a:miter lim="800000"/>
              <a:headEnd/>
              <a:tailEnd/>
            </a:ln>
          </p:spPr>
          <p:txBody>
            <a:bodyPr lIns="0" tIns="0" rIns="0" bIns="0">
              <a:spAutoFit/>
            </a:bodyPr>
            <a:lstStyle/>
            <a:p>
              <a:pPr>
                <a:spcBef>
                  <a:spcPct val="50000"/>
                </a:spcBef>
              </a:pPr>
              <a:r>
                <a:rPr lang="en-US" sz="2500" i="1">
                  <a:latin typeface="Arial"/>
                  <a:cs typeface="Arial"/>
                </a:rPr>
                <a:t>AVC</a:t>
              </a:r>
            </a:p>
          </p:txBody>
        </p:sp>
      </p:grpSp>
      <p:sp>
        <p:nvSpPr>
          <p:cNvPr id="110609" name="Line 17"/>
          <p:cNvSpPr>
            <a:spLocks noChangeShapeType="1"/>
          </p:cNvSpPr>
          <p:nvPr/>
        </p:nvSpPr>
        <p:spPr bwMode="auto">
          <a:xfrm flipV="1">
            <a:off x="5127625" y="2882898"/>
            <a:ext cx="1636713" cy="2155825"/>
          </a:xfrm>
          <a:prstGeom prst="line">
            <a:avLst/>
          </a:prstGeom>
          <a:noFill/>
          <a:ln w="44450">
            <a:solidFill>
              <a:srgbClr val="FF0505"/>
            </a:solidFill>
            <a:round/>
            <a:headEnd/>
            <a:tailEnd/>
          </a:ln>
        </p:spPr>
        <p:txBody>
          <a:bodyPr/>
          <a:lstStyle/>
          <a:p>
            <a:endParaRPr lang="en-US">
              <a:latin typeface="Arial"/>
              <a:cs typeface="Arial"/>
            </a:endParaRPr>
          </a:p>
        </p:txBody>
      </p:sp>
      <p:sp>
        <p:nvSpPr>
          <p:cNvPr id="110610" name="Line 18"/>
          <p:cNvSpPr>
            <a:spLocks noChangeShapeType="1"/>
          </p:cNvSpPr>
          <p:nvPr/>
        </p:nvSpPr>
        <p:spPr bwMode="auto">
          <a:xfrm flipH="1">
            <a:off x="3814763" y="5043485"/>
            <a:ext cx="1328737" cy="0"/>
          </a:xfrm>
          <a:prstGeom prst="line">
            <a:avLst/>
          </a:prstGeom>
          <a:noFill/>
          <a:ln w="44450">
            <a:solidFill>
              <a:srgbClr val="FF0505"/>
            </a:solidFill>
            <a:round/>
            <a:headEnd/>
            <a:tailEnd/>
          </a:ln>
        </p:spPr>
        <p:txBody>
          <a:bodyPr/>
          <a:lstStyle/>
          <a:p>
            <a:endParaRPr lang="en-US">
              <a:latin typeface="Arial"/>
              <a:cs typeface="Arial"/>
            </a:endParaRPr>
          </a:p>
        </p:txBody>
      </p:sp>
      <p:sp>
        <p:nvSpPr>
          <p:cNvPr id="110611" name="Line 19"/>
          <p:cNvSpPr>
            <a:spLocks noChangeShapeType="1"/>
          </p:cNvSpPr>
          <p:nvPr/>
        </p:nvSpPr>
        <p:spPr bwMode="auto">
          <a:xfrm flipV="1">
            <a:off x="3819525" y="5038723"/>
            <a:ext cx="4763" cy="785812"/>
          </a:xfrm>
          <a:prstGeom prst="line">
            <a:avLst/>
          </a:prstGeom>
          <a:noFill/>
          <a:ln w="44450">
            <a:solidFill>
              <a:srgbClr val="FF0505"/>
            </a:solidFill>
            <a:round/>
            <a:headEnd/>
            <a:tailEnd/>
          </a:ln>
        </p:spPr>
        <p:txBody>
          <a:bodyPr/>
          <a:lstStyle/>
          <a:p>
            <a:endParaRPr lang="en-US">
              <a:latin typeface="Arial"/>
              <a:cs typeface="Arial"/>
            </a:endParaRPr>
          </a:p>
        </p:txBody>
      </p:sp>
      <p:grpSp>
        <p:nvGrpSpPr>
          <p:cNvPr id="7" name="Group 34"/>
          <p:cNvGrpSpPr>
            <a:grpSpLocks/>
          </p:cNvGrpSpPr>
          <p:nvPr/>
        </p:nvGrpSpPr>
        <p:grpSpPr bwMode="auto">
          <a:xfrm>
            <a:off x="228601" y="2338527"/>
            <a:ext cx="3500438" cy="2663684"/>
            <a:chOff x="474" y="1344"/>
            <a:chExt cx="2205" cy="1693"/>
          </a:xfrm>
        </p:grpSpPr>
        <p:sp>
          <p:nvSpPr>
            <p:cNvPr id="19474" name="AutoShape 20"/>
            <p:cNvSpPr>
              <a:spLocks/>
            </p:cNvSpPr>
            <p:nvPr/>
          </p:nvSpPr>
          <p:spPr bwMode="auto">
            <a:xfrm>
              <a:off x="2456" y="1354"/>
              <a:ext cx="223" cy="1683"/>
            </a:xfrm>
            <a:prstGeom prst="leftBrace">
              <a:avLst>
                <a:gd name="adj1" fmla="val 62892"/>
                <a:gd name="adj2" fmla="val 50000"/>
              </a:avLst>
            </a:prstGeom>
            <a:noFill/>
            <a:ln w="19050">
              <a:solidFill>
                <a:srgbClr val="990033"/>
              </a:solidFill>
              <a:round/>
              <a:headEnd/>
              <a:tailEnd/>
            </a:ln>
          </p:spPr>
          <p:txBody>
            <a:bodyPr wrap="none" anchor="ctr"/>
            <a:lstStyle/>
            <a:p>
              <a:endParaRPr lang="en-US">
                <a:latin typeface="Arial"/>
                <a:cs typeface="Arial"/>
              </a:endParaRPr>
            </a:p>
          </p:txBody>
        </p:sp>
        <p:sp>
          <p:nvSpPr>
            <p:cNvPr id="19475" name="Text Box 32"/>
            <p:cNvSpPr txBox="1">
              <a:spLocks noChangeArrowheads="1"/>
            </p:cNvSpPr>
            <p:nvPr/>
          </p:nvSpPr>
          <p:spPr bwMode="auto">
            <a:xfrm>
              <a:off x="474" y="1344"/>
              <a:ext cx="1920" cy="921"/>
            </a:xfrm>
            <a:prstGeom prst="rect">
              <a:avLst/>
            </a:prstGeom>
            <a:solidFill>
              <a:srgbClr val="FFCCCC"/>
            </a:solidFill>
            <a:ln w="9525">
              <a:noFill/>
              <a:miter lim="800000"/>
              <a:headEnd/>
              <a:tailEnd/>
            </a:ln>
          </p:spPr>
          <p:txBody>
            <a:bodyPr wrap="square">
              <a:spAutoFit/>
            </a:bodyPr>
            <a:lstStyle/>
            <a:p>
              <a:pPr>
                <a:lnSpc>
                  <a:spcPct val="105000"/>
                </a:lnSpc>
                <a:spcBef>
                  <a:spcPct val="50000"/>
                </a:spcBef>
              </a:pPr>
              <a:r>
                <a:rPr lang="en-US" sz="2800" dirty="0">
                  <a:latin typeface="Arial"/>
                  <a:cs typeface="Arial"/>
                </a:rPr>
                <a:t>If </a:t>
              </a:r>
              <a:r>
                <a:rPr lang="en-US" sz="2800" b="1" i="1" dirty="0">
                  <a:latin typeface="Arial"/>
                  <a:cs typeface="Arial"/>
                </a:rPr>
                <a:t>P</a:t>
              </a:r>
              <a:r>
                <a:rPr lang="en-US" sz="2800" dirty="0">
                  <a:latin typeface="Arial"/>
                  <a:cs typeface="Arial"/>
                </a:rPr>
                <a:t> &gt; </a:t>
              </a:r>
              <a:r>
                <a:rPr lang="en-US" sz="2800" i="1" dirty="0">
                  <a:latin typeface="Arial"/>
                  <a:cs typeface="Arial"/>
                </a:rPr>
                <a:t>AVC</a:t>
              </a:r>
              <a:r>
                <a:rPr lang="en-US" sz="2800" dirty="0">
                  <a:latin typeface="Arial"/>
                  <a:cs typeface="Arial"/>
                </a:rPr>
                <a:t>, then firm produces </a:t>
              </a:r>
              <a:r>
                <a:rPr lang="en-US" sz="2800" b="1" i="1" dirty="0">
                  <a:latin typeface="Arial"/>
                  <a:cs typeface="Arial"/>
                </a:rPr>
                <a:t>Q</a:t>
              </a:r>
              <a:r>
                <a:rPr lang="en-US" sz="2800" dirty="0">
                  <a:latin typeface="Arial"/>
                  <a:cs typeface="Arial"/>
                </a:rPr>
                <a:t> where </a:t>
              </a:r>
              <a:r>
                <a:rPr lang="en-US" sz="2800" b="1" i="1" dirty="0">
                  <a:latin typeface="Arial"/>
                  <a:cs typeface="Arial"/>
                </a:rPr>
                <a:t>P</a:t>
              </a:r>
              <a:r>
                <a:rPr lang="en-US" sz="2800" dirty="0">
                  <a:latin typeface="Arial"/>
                  <a:cs typeface="Arial"/>
                </a:rPr>
                <a:t> = </a:t>
              </a:r>
              <a:r>
                <a:rPr lang="en-US" sz="2800" i="1" dirty="0">
                  <a:latin typeface="Arial"/>
                  <a:cs typeface="Arial"/>
                </a:rPr>
                <a:t>MC</a:t>
              </a:r>
              <a:r>
                <a:rPr lang="en-US" sz="2800" dirty="0">
                  <a:latin typeface="Arial"/>
                  <a:cs typeface="Arial"/>
                </a:rPr>
                <a:t>.</a:t>
              </a:r>
            </a:p>
          </p:txBody>
        </p:sp>
      </p:grpSp>
      <p:grpSp>
        <p:nvGrpSpPr>
          <p:cNvPr id="8" name="Group 35"/>
          <p:cNvGrpSpPr>
            <a:grpSpLocks/>
          </p:cNvGrpSpPr>
          <p:nvPr/>
        </p:nvGrpSpPr>
        <p:grpSpPr bwMode="auto">
          <a:xfrm>
            <a:off x="228601" y="4799012"/>
            <a:ext cx="3508376" cy="1449388"/>
            <a:chOff x="474" y="2894"/>
            <a:chExt cx="2210" cy="913"/>
          </a:xfrm>
        </p:grpSpPr>
        <p:sp>
          <p:nvSpPr>
            <p:cNvPr id="19472" name="AutoShape 30"/>
            <p:cNvSpPr>
              <a:spLocks/>
            </p:cNvSpPr>
            <p:nvPr/>
          </p:nvSpPr>
          <p:spPr bwMode="auto">
            <a:xfrm>
              <a:off x="2461" y="3060"/>
              <a:ext cx="223" cy="479"/>
            </a:xfrm>
            <a:prstGeom prst="leftBrace">
              <a:avLst>
                <a:gd name="adj1" fmla="val 28252"/>
                <a:gd name="adj2" fmla="val 50000"/>
              </a:avLst>
            </a:prstGeom>
            <a:noFill/>
            <a:ln w="19050">
              <a:solidFill>
                <a:srgbClr val="990033"/>
              </a:solidFill>
              <a:round/>
              <a:headEnd/>
              <a:tailEnd/>
            </a:ln>
          </p:spPr>
          <p:txBody>
            <a:bodyPr wrap="none" anchor="ctr"/>
            <a:lstStyle/>
            <a:p>
              <a:endParaRPr lang="en-US">
                <a:latin typeface="Arial"/>
                <a:cs typeface="Arial"/>
              </a:endParaRPr>
            </a:p>
          </p:txBody>
        </p:sp>
        <p:sp>
          <p:nvSpPr>
            <p:cNvPr id="19473" name="Text Box 33"/>
            <p:cNvSpPr txBox="1">
              <a:spLocks noChangeArrowheads="1"/>
            </p:cNvSpPr>
            <p:nvPr/>
          </p:nvSpPr>
          <p:spPr bwMode="auto">
            <a:xfrm>
              <a:off x="474" y="2894"/>
              <a:ext cx="1920" cy="913"/>
            </a:xfrm>
            <a:prstGeom prst="rect">
              <a:avLst/>
            </a:prstGeom>
            <a:solidFill>
              <a:srgbClr val="FFCCCC"/>
            </a:solidFill>
            <a:ln w="9525">
              <a:noFill/>
              <a:miter lim="800000"/>
              <a:headEnd/>
              <a:tailEnd/>
            </a:ln>
          </p:spPr>
          <p:txBody>
            <a:bodyPr wrap="square">
              <a:spAutoFit/>
            </a:bodyPr>
            <a:lstStyle/>
            <a:p>
              <a:pPr>
                <a:lnSpc>
                  <a:spcPct val="105000"/>
                </a:lnSpc>
                <a:spcBef>
                  <a:spcPct val="50000"/>
                </a:spcBef>
              </a:pPr>
              <a:r>
                <a:rPr lang="en-US" sz="2800" dirty="0">
                  <a:latin typeface="Arial"/>
                  <a:cs typeface="Arial"/>
                </a:rPr>
                <a:t>If </a:t>
              </a:r>
              <a:r>
                <a:rPr lang="en-US" sz="2800" b="1" i="1" dirty="0">
                  <a:latin typeface="Arial"/>
                  <a:cs typeface="Arial"/>
                </a:rPr>
                <a:t>P</a:t>
              </a:r>
              <a:r>
                <a:rPr lang="en-US" sz="2800" dirty="0">
                  <a:latin typeface="Arial"/>
                  <a:cs typeface="Arial"/>
                </a:rPr>
                <a:t> &lt; </a:t>
              </a:r>
              <a:r>
                <a:rPr lang="en-US" sz="2800" i="1" dirty="0">
                  <a:latin typeface="Arial"/>
                  <a:cs typeface="Arial"/>
                </a:rPr>
                <a:t>AVC</a:t>
              </a:r>
              <a:r>
                <a:rPr lang="en-US" sz="2800" dirty="0">
                  <a:latin typeface="Arial"/>
                  <a:cs typeface="Arial"/>
                </a:rPr>
                <a:t>, then firm shuts down (produces </a:t>
              </a:r>
              <a:r>
                <a:rPr lang="en-US" sz="2800" b="1" i="1" dirty="0">
                  <a:latin typeface="Arial"/>
                  <a:cs typeface="Arial"/>
                </a:rPr>
                <a:t>Q</a:t>
              </a:r>
              <a:r>
                <a:rPr lang="en-US" sz="2800" dirty="0">
                  <a:latin typeface="Arial"/>
                  <a:cs typeface="Arial"/>
                </a:rPr>
                <a:t> = 0).</a:t>
              </a:r>
            </a:p>
          </p:txBody>
        </p:sp>
      </p:grpSp>
      <p:sp>
        <p:nvSpPr>
          <p:cNvPr id="1947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Tree>
    <p:extLst>
      <p:ext uri="{BB962C8B-B14F-4D97-AF65-F5344CB8AC3E}">
        <p14:creationId xmlns:p14="http://schemas.microsoft.com/office/powerpoint/2010/main" val="1009977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10609"/>
                                        </p:tgtEl>
                                        <p:attrNameLst>
                                          <p:attrName>style.visibility</p:attrName>
                                        </p:attrNameLst>
                                      </p:cBhvr>
                                      <p:to>
                                        <p:strVal val="visible"/>
                                      </p:to>
                                    </p:set>
                                    <p:animEffect transition="in" filter="strips(downLeft)">
                                      <p:cBhvr>
                                        <p:cTn id="11" dur="500"/>
                                        <p:tgtEl>
                                          <p:spTgt spid="11060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0610"/>
                                        </p:tgtEl>
                                        <p:attrNameLst>
                                          <p:attrName>style.visibility</p:attrName>
                                        </p:attrNameLst>
                                      </p:cBhvr>
                                      <p:to>
                                        <p:strVal val="visible"/>
                                      </p:to>
                                    </p:set>
                                    <p:animEffect transition="in" filter="wipe(right)">
                                      <p:cBhvr>
                                        <p:cTn id="23" dur="500"/>
                                        <p:tgtEl>
                                          <p:spTgt spid="110610"/>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10611"/>
                                        </p:tgtEl>
                                        <p:attrNameLst>
                                          <p:attrName>style.visibility</p:attrName>
                                        </p:attrNameLst>
                                      </p:cBhvr>
                                      <p:to>
                                        <p:strVal val="visible"/>
                                      </p:to>
                                    </p:set>
                                    <p:animEffect transition="in" filter="wipe(up)">
                                      <p:cBhvr>
                                        <p:cTn id="27" dur="500"/>
                                        <p:tgtEl>
                                          <p:spTgt spid="1106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10595"/>
                                        </p:tgtEl>
                                        <p:attrNameLst>
                                          <p:attrName>style.visibility</p:attrName>
                                        </p:attrNameLst>
                                      </p:cBhvr>
                                      <p:to>
                                        <p:strVal val="visible"/>
                                      </p:to>
                                    </p:set>
                                    <p:animEffect transition="in" filter="fade">
                                      <p:cBhvr>
                                        <p:cTn id="36"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autoUpdateAnimBg="0"/>
      <p:bldP spid="110609" grpId="0" animBg="1"/>
      <p:bldP spid="110610" grpId="0" animBg="1"/>
      <p:bldP spid="1106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lstStyle/>
          <a:p>
            <a:r>
              <a:rPr lang="en-US" altLang="en-US" dirty="0"/>
              <a:t>The Irrelevance of Sunk Costs</a:t>
            </a:r>
            <a:endParaRPr lang="en-US" altLang="en-US" dirty="0" smtClean="0"/>
          </a:p>
        </p:txBody>
      </p:sp>
      <p:sp>
        <p:nvSpPr>
          <p:cNvPr id="23555" name="Content Placeholder 2"/>
          <p:cNvSpPr>
            <a:spLocks noGrp="1"/>
          </p:cNvSpPr>
          <p:nvPr>
            <p:ph idx="1"/>
          </p:nvPr>
        </p:nvSpPr>
        <p:spPr/>
        <p:txBody>
          <a:bodyPr/>
          <a:lstStyle/>
          <a:p>
            <a:r>
              <a:rPr lang="en-US" altLang="en-US" dirty="0" smtClean="0"/>
              <a:t>Sunk cost</a:t>
            </a:r>
          </a:p>
          <a:p>
            <a:pPr lvl="1"/>
            <a:r>
              <a:rPr lang="en-US" altLang="en-US" dirty="0" smtClean="0"/>
              <a:t>A cost that has already been committed and cannot be recovered</a:t>
            </a:r>
          </a:p>
          <a:p>
            <a:pPr lvl="1"/>
            <a:r>
              <a:rPr lang="en-US" altLang="en-US" dirty="0" smtClean="0"/>
              <a:t>Should be ignored when making decisions</a:t>
            </a:r>
          </a:p>
          <a:p>
            <a:pPr lvl="1"/>
            <a:r>
              <a:rPr lang="en-US" altLang="en-US" dirty="0" smtClean="0"/>
              <a:t>You must </a:t>
            </a:r>
            <a:r>
              <a:rPr lang="en-US" altLang="en-US" dirty="0"/>
              <a:t>pay them regardless of your choice</a:t>
            </a:r>
            <a:endParaRPr lang="en-US" altLang="en-US" dirty="0" smtClean="0"/>
          </a:p>
          <a:p>
            <a:pPr lvl="1"/>
            <a:r>
              <a:rPr lang="en-US" altLang="en-US" dirty="0" smtClean="0"/>
              <a:t>In the short run, FC are sunk costs </a:t>
            </a:r>
          </a:p>
          <a:p>
            <a:pPr lvl="2"/>
            <a:r>
              <a:rPr lang="en-US" altLang="en-US" dirty="0"/>
              <a:t>So, FC should not matter in the decision to shut down</a:t>
            </a:r>
            <a:endParaRPr lang="en-US" altLang="en-US" dirty="0" smtClean="0"/>
          </a:p>
          <a:p>
            <a:pPr lvl="1"/>
            <a:endParaRPr lang="en-US" altLang="en-US" dirty="0" smtClean="0"/>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E7EA0E3-5ED6-4AB9-9A37-B9431E78EE54}" type="slidenum">
              <a:rPr lang="en-US" altLang="en-US" sz="1200" smtClean="0">
                <a:solidFill>
                  <a:srgbClr val="002060"/>
                </a:solidFill>
              </a:rPr>
              <a:pPr eaLnBrk="1" hangingPunct="1"/>
              <a:t>6</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8424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lstStyle/>
          <a:p>
            <a:r>
              <a:rPr lang="en-US" altLang="en-US" dirty="0"/>
              <a:t>A Firm’s Long-Run </a:t>
            </a:r>
            <a:r>
              <a:rPr lang="en-US" altLang="en-US" dirty="0" smtClean="0"/>
              <a:t>Decision</a:t>
            </a:r>
          </a:p>
        </p:txBody>
      </p:sp>
      <p:sp>
        <p:nvSpPr>
          <p:cNvPr id="26627" name="Content Placeholder 2"/>
          <p:cNvSpPr>
            <a:spLocks noGrp="1"/>
          </p:cNvSpPr>
          <p:nvPr>
            <p:ph idx="1"/>
          </p:nvPr>
        </p:nvSpPr>
        <p:spPr/>
        <p:txBody>
          <a:bodyPr/>
          <a:lstStyle/>
          <a:p>
            <a:r>
              <a:rPr lang="en-US" altLang="en-US" dirty="0" smtClean="0"/>
              <a:t>Should a firm exit or enter in the long run?</a:t>
            </a:r>
          </a:p>
          <a:p>
            <a:pPr lvl="1"/>
            <a:r>
              <a:rPr lang="en-US" altLang="en-US" sz="3000" dirty="0" smtClean="0"/>
              <a:t>Cost </a:t>
            </a:r>
            <a:r>
              <a:rPr lang="en-US" altLang="en-US" sz="3000" dirty="0"/>
              <a:t>of exiting </a:t>
            </a:r>
            <a:r>
              <a:rPr lang="en-US" altLang="en-US" sz="3000" dirty="0" smtClean="0"/>
              <a:t>market = revenue </a:t>
            </a:r>
            <a:r>
              <a:rPr lang="en-US" altLang="en-US" sz="3000" dirty="0"/>
              <a:t>loss = TR</a:t>
            </a:r>
          </a:p>
          <a:p>
            <a:pPr lvl="1"/>
            <a:r>
              <a:rPr lang="en-US" altLang="en-US" sz="3000" dirty="0"/>
              <a:t>Benefit of exiting </a:t>
            </a:r>
            <a:r>
              <a:rPr lang="en-US" altLang="en-US" sz="3000" dirty="0" smtClean="0"/>
              <a:t>market = cost </a:t>
            </a:r>
            <a:r>
              <a:rPr lang="en-US" altLang="en-US" sz="3000" dirty="0"/>
              <a:t>savings = TC </a:t>
            </a:r>
            <a:r>
              <a:rPr lang="en-US" altLang="en-US" sz="3000" dirty="0" smtClean="0"/>
              <a:t>(remember, FC = 0 in long run)</a:t>
            </a:r>
          </a:p>
          <a:p>
            <a:r>
              <a:rPr lang="en-US" altLang="en-US" dirty="0" smtClean="0"/>
              <a:t>Firm’s long-run decision</a:t>
            </a:r>
          </a:p>
          <a:p>
            <a:pPr lvl="1"/>
            <a:r>
              <a:rPr lang="en-US" altLang="en-US" sz="3000" u="sng" dirty="0" smtClean="0"/>
              <a:t>Exit</a:t>
            </a:r>
            <a:r>
              <a:rPr lang="en-US" altLang="en-US" sz="3000" dirty="0" smtClean="0"/>
              <a:t> the market if: </a:t>
            </a:r>
            <a:r>
              <a:rPr lang="en-US" altLang="en-US" sz="3000" dirty="0" smtClean="0">
                <a:solidFill>
                  <a:srgbClr val="FF0000"/>
                </a:solidFill>
              </a:rPr>
              <a:t>TR &lt; TC </a:t>
            </a:r>
          </a:p>
          <a:p>
            <a:pPr marL="457200" lvl="1" indent="0">
              <a:buNone/>
            </a:pPr>
            <a:r>
              <a:rPr lang="en-US" altLang="en-US" sz="3000" dirty="0"/>
              <a:t>	</a:t>
            </a:r>
            <a:r>
              <a:rPr lang="en-US" altLang="en-US" sz="3000" dirty="0" smtClean="0"/>
              <a:t>		(same as: </a:t>
            </a:r>
            <a:r>
              <a:rPr lang="en-US" altLang="en-US" sz="3000" dirty="0" smtClean="0">
                <a:solidFill>
                  <a:srgbClr val="FF0000"/>
                </a:solidFill>
              </a:rPr>
              <a:t>P &lt; ATC</a:t>
            </a:r>
            <a:r>
              <a:rPr lang="en-US" altLang="en-US" sz="3000" dirty="0" smtClean="0"/>
              <a:t>)</a:t>
            </a:r>
          </a:p>
          <a:p>
            <a:pPr lvl="1"/>
            <a:r>
              <a:rPr lang="en-US" altLang="en-US" sz="3000" u="sng" dirty="0" smtClean="0"/>
              <a:t>Enter</a:t>
            </a:r>
            <a:r>
              <a:rPr lang="en-US" altLang="en-US" sz="3000" dirty="0" smtClean="0"/>
              <a:t> the market if: TR &gt; TC </a:t>
            </a:r>
          </a:p>
          <a:p>
            <a:pPr marL="457200" lvl="1" indent="0">
              <a:buNone/>
            </a:pPr>
            <a:r>
              <a:rPr lang="en-US" altLang="en-US" sz="3000" dirty="0"/>
              <a:t>	</a:t>
            </a:r>
            <a:r>
              <a:rPr lang="en-US" altLang="en-US" sz="3000" dirty="0" smtClean="0"/>
              <a:t>		(same as: P &gt; ATC)</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36344CA-F0E6-45D8-BD45-A2BB600DE31A}" type="slidenum">
              <a:rPr lang="en-US" altLang="en-US" sz="1200" smtClean="0">
                <a:solidFill>
                  <a:srgbClr val="002060"/>
                </a:solidFill>
              </a:rPr>
              <a:pPr eaLnBrk="1" hangingPunct="1"/>
              <a:t>7</a:t>
            </a:fld>
            <a:endParaRPr lang="en-US" altLang="en-US" sz="1200" smtClean="0">
              <a:solidFill>
                <a:srgbClr val="002060"/>
              </a:solidFill>
            </a:endParaRP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73110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Rectangle 9"/>
          <p:cNvSpPr>
            <a:spLocks noGrp="1" noChangeArrowheads="1"/>
          </p:cNvSpPr>
          <p:nvPr>
            <p:ph type="title"/>
          </p:nvPr>
        </p:nvSpPr>
        <p:spPr/>
        <p:txBody>
          <a:bodyPr>
            <a:normAutofit fontScale="90000"/>
          </a:bodyPr>
          <a:lstStyle/>
          <a:p>
            <a:pPr algn="ctr" eaLnBrk="1" hangingPunct="1"/>
            <a:r>
              <a:rPr lang="en-US" dirty="0" smtClean="0"/>
              <a:t>The Competitive Firm’s LR Supply Curve</a:t>
            </a:r>
          </a:p>
        </p:txBody>
      </p:sp>
      <p:sp>
        <p:nvSpPr>
          <p:cNvPr id="118786" name="Rectangle 2"/>
          <p:cNvSpPr>
            <a:spLocks noGrp="1" noChangeArrowheads="1"/>
          </p:cNvSpPr>
          <p:nvPr>
            <p:ph type="body" sz="quarter" idx="12"/>
          </p:nvPr>
        </p:nvSpPr>
        <p:spPr>
          <a:xfrm>
            <a:off x="4471987" y="685800"/>
            <a:ext cx="4443413" cy="5041900"/>
          </a:xfrm>
          <a:solidFill>
            <a:schemeClr val="bg1"/>
          </a:solidFill>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800" dirty="0" smtClean="0"/>
              <a:t>The firm’s LR supply curve is the portion of its </a:t>
            </a:r>
            <a:r>
              <a:rPr lang="en-US" sz="2800" i="1" dirty="0" smtClean="0"/>
              <a:t>MC</a:t>
            </a:r>
            <a:r>
              <a:rPr lang="en-US" sz="2800" dirty="0" smtClean="0"/>
              <a:t> curve above </a:t>
            </a:r>
            <a:r>
              <a:rPr lang="en-US" sz="2800" i="1" dirty="0" smtClean="0"/>
              <a:t>LRATC</a:t>
            </a:r>
            <a:r>
              <a:rPr lang="en-US" sz="2800" dirty="0" smtClean="0"/>
              <a:t>.</a:t>
            </a:r>
          </a:p>
        </p:txBody>
      </p:sp>
      <p:grpSp>
        <p:nvGrpSpPr>
          <p:cNvPr id="2" name="Group 3"/>
          <p:cNvGrpSpPr>
            <a:grpSpLocks/>
          </p:cNvGrpSpPr>
          <p:nvPr/>
        </p:nvGrpSpPr>
        <p:grpSpPr bwMode="auto">
          <a:xfrm>
            <a:off x="2057400" y="1698625"/>
            <a:ext cx="4864100" cy="4146550"/>
            <a:chOff x="2335" y="1070"/>
            <a:chExt cx="3064" cy="2612"/>
          </a:xfrm>
        </p:grpSpPr>
        <p:grpSp>
          <p:nvGrpSpPr>
            <p:cNvPr id="3" name="Group 4"/>
            <p:cNvGrpSpPr>
              <a:grpSpLocks/>
            </p:cNvGrpSpPr>
            <p:nvPr/>
          </p:nvGrpSpPr>
          <p:grpSpPr bwMode="auto">
            <a:xfrm>
              <a:off x="2730" y="1335"/>
              <a:ext cx="2357" cy="2206"/>
              <a:chOff x="1489" y="785"/>
              <a:chExt cx="3650" cy="2492"/>
            </a:xfrm>
          </p:grpSpPr>
          <p:sp>
            <p:nvSpPr>
              <p:cNvPr id="23572" name="Line 5"/>
              <p:cNvSpPr>
                <a:spLocks noChangeShapeType="1"/>
              </p:cNvSpPr>
              <p:nvPr/>
            </p:nvSpPr>
            <p:spPr bwMode="auto">
              <a:xfrm>
                <a:off x="1489" y="785"/>
                <a:ext cx="0" cy="2491"/>
              </a:xfrm>
              <a:prstGeom prst="line">
                <a:avLst/>
              </a:prstGeom>
              <a:noFill/>
              <a:ln w="9525">
                <a:solidFill>
                  <a:schemeClr val="tx1"/>
                </a:solidFill>
                <a:round/>
                <a:headEnd/>
                <a:tailEnd/>
              </a:ln>
            </p:spPr>
            <p:txBody>
              <a:bodyPr/>
              <a:lstStyle/>
              <a:p>
                <a:endParaRPr lang="en-US">
                  <a:latin typeface="Arial"/>
                  <a:cs typeface="Arial"/>
                </a:endParaRPr>
              </a:p>
            </p:txBody>
          </p:sp>
          <p:sp>
            <p:nvSpPr>
              <p:cNvPr id="23573" name="Line 6"/>
              <p:cNvSpPr>
                <a:spLocks noChangeShapeType="1"/>
              </p:cNvSpPr>
              <p:nvPr/>
            </p:nvSpPr>
            <p:spPr bwMode="auto">
              <a:xfrm>
                <a:off x="1489" y="3277"/>
                <a:ext cx="3650"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23570" name="Text Box 7"/>
            <p:cNvSpPr txBox="1">
              <a:spLocks noChangeArrowheads="1"/>
            </p:cNvSpPr>
            <p:nvPr/>
          </p:nvSpPr>
          <p:spPr bwMode="auto">
            <a:xfrm>
              <a:off x="5061" y="3384"/>
              <a:ext cx="338" cy="298"/>
            </a:xfrm>
            <a:prstGeom prst="rect">
              <a:avLst/>
            </a:prstGeom>
            <a:noFill/>
            <a:ln w="9525">
              <a:noFill/>
              <a:miter lim="800000"/>
              <a:headEnd/>
              <a:tailEnd/>
            </a:ln>
          </p:spPr>
          <p:txBody>
            <a:bodyPr>
              <a:spAutoFit/>
            </a:bodyPr>
            <a:lstStyle/>
            <a:p>
              <a:pPr>
                <a:spcBef>
                  <a:spcPct val="50000"/>
                </a:spcBef>
              </a:pPr>
              <a:r>
                <a:rPr lang="en-US" sz="2500" b="1" i="1">
                  <a:latin typeface="Arial"/>
                  <a:cs typeface="Arial"/>
                </a:rPr>
                <a:t>Q</a:t>
              </a:r>
            </a:p>
          </p:txBody>
        </p:sp>
        <p:sp>
          <p:nvSpPr>
            <p:cNvPr id="23571" name="Text Box 8"/>
            <p:cNvSpPr txBox="1">
              <a:spLocks noChangeArrowheads="1"/>
            </p:cNvSpPr>
            <p:nvPr/>
          </p:nvSpPr>
          <p:spPr bwMode="auto">
            <a:xfrm>
              <a:off x="2335" y="1070"/>
              <a:ext cx="692" cy="298"/>
            </a:xfrm>
            <a:prstGeom prst="rect">
              <a:avLst/>
            </a:prstGeom>
            <a:noFill/>
            <a:ln w="9525">
              <a:noFill/>
              <a:miter lim="800000"/>
              <a:headEnd/>
              <a:tailEnd/>
            </a:ln>
          </p:spPr>
          <p:txBody>
            <a:bodyPr>
              <a:spAutoFit/>
            </a:bodyPr>
            <a:lstStyle/>
            <a:p>
              <a:pPr algn="r">
                <a:spcBef>
                  <a:spcPct val="50000"/>
                </a:spcBef>
              </a:pPr>
              <a:r>
                <a:rPr lang="en-US" sz="2500">
                  <a:latin typeface="Arial"/>
                  <a:cs typeface="Arial"/>
                </a:rPr>
                <a:t>Costs</a:t>
              </a:r>
            </a:p>
          </p:txBody>
        </p:sp>
      </p:grpSp>
      <p:grpSp>
        <p:nvGrpSpPr>
          <p:cNvPr id="4" name="Group 10"/>
          <p:cNvGrpSpPr>
            <a:grpSpLocks/>
          </p:cNvGrpSpPr>
          <p:nvPr/>
        </p:nvGrpSpPr>
        <p:grpSpPr bwMode="auto">
          <a:xfrm>
            <a:off x="3489325" y="2287588"/>
            <a:ext cx="2676525" cy="3181350"/>
            <a:chOff x="3237" y="1336"/>
            <a:chExt cx="1686" cy="2004"/>
          </a:xfrm>
        </p:grpSpPr>
        <p:sp>
          <p:nvSpPr>
            <p:cNvPr id="23567" name="Line 11"/>
            <p:cNvSpPr>
              <a:spLocks noChangeShapeType="1"/>
            </p:cNvSpPr>
            <p:nvPr/>
          </p:nvSpPr>
          <p:spPr bwMode="auto">
            <a:xfrm flipV="1">
              <a:off x="3237" y="1568"/>
              <a:ext cx="1346" cy="1772"/>
            </a:xfrm>
            <a:prstGeom prst="line">
              <a:avLst/>
            </a:prstGeom>
            <a:noFill/>
            <a:ln w="38100">
              <a:solidFill>
                <a:srgbClr val="333399"/>
              </a:solidFill>
              <a:round/>
              <a:headEnd/>
              <a:tailEnd/>
            </a:ln>
          </p:spPr>
          <p:txBody>
            <a:bodyPr/>
            <a:lstStyle/>
            <a:p>
              <a:endParaRPr lang="en-US">
                <a:latin typeface="Arial"/>
                <a:cs typeface="Arial"/>
              </a:endParaRPr>
            </a:p>
          </p:txBody>
        </p:sp>
        <p:sp>
          <p:nvSpPr>
            <p:cNvPr id="23568" name="Text Box 12"/>
            <p:cNvSpPr txBox="1">
              <a:spLocks noChangeArrowheads="1"/>
            </p:cNvSpPr>
            <p:nvPr/>
          </p:nvSpPr>
          <p:spPr bwMode="auto">
            <a:xfrm>
              <a:off x="4540" y="1336"/>
              <a:ext cx="383" cy="240"/>
            </a:xfrm>
            <a:prstGeom prst="rect">
              <a:avLst/>
            </a:prstGeom>
            <a:noFill/>
            <a:ln w="9525">
              <a:noFill/>
              <a:miter lim="800000"/>
              <a:headEnd/>
              <a:tailEnd/>
            </a:ln>
          </p:spPr>
          <p:txBody>
            <a:bodyPr lIns="0" tIns="0" rIns="0" bIns="0">
              <a:spAutoFit/>
            </a:bodyPr>
            <a:lstStyle/>
            <a:p>
              <a:pPr>
                <a:spcBef>
                  <a:spcPct val="50000"/>
                </a:spcBef>
              </a:pPr>
              <a:r>
                <a:rPr lang="en-US" sz="2500" i="1">
                  <a:latin typeface="Arial"/>
                  <a:cs typeface="Arial"/>
                </a:rPr>
                <a:t>MC</a:t>
              </a:r>
            </a:p>
          </p:txBody>
        </p:sp>
      </p:grpSp>
      <p:sp>
        <p:nvSpPr>
          <p:cNvPr id="23560" name="Arc 14"/>
          <p:cNvSpPr>
            <a:spLocks/>
          </p:cNvSpPr>
          <p:nvPr/>
        </p:nvSpPr>
        <p:spPr bwMode="auto">
          <a:xfrm flipH="1" flipV="1">
            <a:off x="2994025" y="2700338"/>
            <a:ext cx="3062287" cy="1516062"/>
          </a:xfrm>
          <a:custGeom>
            <a:avLst/>
            <a:gdLst>
              <a:gd name="T0" fmla="*/ 0 w 32505"/>
              <a:gd name="T1" fmla="*/ 2147483647 h 21600"/>
              <a:gd name="T2" fmla="*/ 2147483647 w 32505"/>
              <a:gd name="T3" fmla="*/ 2147483647 h 21600"/>
              <a:gd name="T4" fmla="*/ 2147483647 w 32505"/>
              <a:gd name="T5" fmla="*/ 2147483647 h 21600"/>
              <a:gd name="T6" fmla="*/ 0 60000 65536"/>
              <a:gd name="T7" fmla="*/ 0 60000 65536"/>
              <a:gd name="T8" fmla="*/ 0 60000 65536"/>
              <a:gd name="T9" fmla="*/ 0 w 32505"/>
              <a:gd name="T10" fmla="*/ 0 h 21600"/>
              <a:gd name="T11" fmla="*/ 32505 w 32505"/>
              <a:gd name="T12" fmla="*/ 21600 h 21600"/>
            </a:gdLst>
            <a:ahLst/>
            <a:cxnLst>
              <a:cxn ang="T6">
                <a:pos x="T0" y="T1"/>
              </a:cxn>
              <a:cxn ang="T7">
                <a:pos x="T2" y="T3"/>
              </a:cxn>
              <a:cxn ang="T8">
                <a:pos x="T4" y="T5"/>
              </a:cxn>
            </a:cxnLst>
            <a:rect l="T9" t="T10" r="T11" b="T12"/>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a:solidFill>
              <a:srgbClr val="333399"/>
            </a:solidFill>
            <a:round/>
            <a:headEnd/>
            <a:tailEnd/>
          </a:ln>
        </p:spPr>
        <p:txBody>
          <a:bodyPr wrap="none" anchor="ctr"/>
          <a:lstStyle/>
          <a:p>
            <a:endParaRPr lang="en-US">
              <a:latin typeface="Arial"/>
              <a:cs typeface="Arial"/>
            </a:endParaRPr>
          </a:p>
        </p:txBody>
      </p:sp>
      <p:sp>
        <p:nvSpPr>
          <p:cNvPr id="23561" name="Text Box 15"/>
          <p:cNvSpPr txBox="1">
            <a:spLocks noChangeArrowheads="1"/>
          </p:cNvSpPr>
          <p:nvPr/>
        </p:nvSpPr>
        <p:spPr bwMode="auto">
          <a:xfrm>
            <a:off x="5942012" y="3265488"/>
            <a:ext cx="1143000" cy="381000"/>
          </a:xfrm>
          <a:prstGeom prst="rect">
            <a:avLst/>
          </a:prstGeom>
          <a:noFill/>
          <a:ln w="9525">
            <a:noFill/>
            <a:miter lim="800000"/>
            <a:headEnd/>
            <a:tailEnd/>
          </a:ln>
        </p:spPr>
        <p:txBody>
          <a:bodyPr lIns="0" tIns="0" rIns="0" bIns="0">
            <a:spAutoFit/>
          </a:bodyPr>
          <a:lstStyle/>
          <a:p>
            <a:pPr>
              <a:spcBef>
                <a:spcPct val="50000"/>
              </a:spcBef>
            </a:pPr>
            <a:r>
              <a:rPr lang="en-US" sz="2500" i="1">
                <a:latin typeface="Arial"/>
                <a:cs typeface="Arial"/>
              </a:rPr>
              <a:t>LRATC</a:t>
            </a:r>
          </a:p>
        </p:txBody>
      </p:sp>
      <p:grpSp>
        <p:nvGrpSpPr>
          <p:cNvPr id="5" name="Group 28"/>
          <p:cNvGrpSpPr>
            <a:grpSpLocks/>
          </p:cNvGrpSpPr>
          <p:nvPr/>
        </p:nvGrpSpPr>
        <p:grpSpPr bwMode="auto">
          <a:xfrm>
            <a:off x="2689225" y="2678113"/>
            <a:ext cx="2949575" cy="2941637"/>
            <a:chOff x="2733" y="1687"/>
            <a:chExt cx="1858" cy="1853"/>
          </a:xfrm>
        </p:grpSpPr>
        <p:sp>
          <p:nvSpPr>
            <p:cNvPr id="23564" name="Line 19"/>
            <p:cNvSpPr>
              <a:spLocks noChangeShapeType="1"/>
            </p:cNvSpPr>
            <p:nvPr/>
          </p:nvSpPr>
          <p:spPr bwMode="auto">
            <a:xfrm flipV="1">
              <a:off x="3854" y="1687"/>
              <a:ext cx="737" cy="971"/>
            </a:xfrm>
            <a:prstGeom prst="line">
              <a:avLst/>
            </a:prstGeom>
            <a:noFill/>
            <a:ln w="44450">
              <a:solidFill>
                <a:srgbClr val="FF0505"/>
              </a:solidFill>
              <a:round/>
              <a:headEnd/>
              <a:tailEnd/>
            </a:ln>
          </p:spPr>
          <p:txBody>
            <a:bodyPr/>
            <a:lstStyle/>
            <a:p>
              <a:endParaRPr lang="en-US">
                <a:latin typeface="Arial"/>
                <a:cs typeface="Arial"/>
              </a:endParaRPr>
            </a:p>
          </p:txBody>
        </p:sp>
        <p:sp>
          <p:nvSpPr>
            <p:cNvPr id="23565" name="Line 20"/>
            <p:cNvSpPr>
              <a:spLocks noChangeShapeType="1"/>
            </p:cNvSpPr>
            <p:nvPr/>
          </p:nvSpPr>
          <p:spPr bwMode="auto">
            <a:xfrm flipH="1">
              <a:off x="2733" y="2658"/>
              <a:ext cx="1122" cy="0"/>
            </a:xfrm>
            <a:prstGeom prst="line">
              <a:avLst/>
            </a:prstGeom>
            <a:noFill/>
            <a:ln w="44450">
              <a:solidFill>
                <a:srgbClr val="FF0505"/>
              </a:solidFill>
              <a:round/>
              <a:headEnd/>
              <a:tailEnd/>
            </a:ln>
          </p:spPr>
          <p:txBody>
            <a:bodyPr/>
            <a:lstStyle/>
            <a:p>
              <a:endParaRPr lang="en-US">
                <a:latin typeface="Arial"/>
                <a:cs typeface="Arial"/>
              </a:endParaRPr>
            </a:p>
          </p:txBody>
        </p:sp>
        <p:sp>
          <p:nvSpPr>
            <p:cNvPr id="23566" name="Line 21"/>
            <p:cNvSpPr>
              <a:spLocks noChangeShapeType="1"/>
            </p:cNvSpPr>
            <p:nvPr/>
          </p:nvSpPr>
          <p:spPr bwMode="auto">
            <a:xfrm flipV="1">
              <a:off x="2736" y="2661"/>
              <a:ext cx="3" cy="879"/>
            </a:xfrm>
            <a:prstGeom prst="line">
              <a:avLst/>
            </a:prstGeom>
            <a:noFill/>
            <a:ln w="44450">
              <a:solidFill>
                <a:srgbClr val="FF0505"/>
              </a:solidFill>
              <a:round/>
              <a:headEnd/>
              <a:tailEnd/>
            </a:ln>
          </p:spPr>
          <p:txBody>
            <a:bodyPr/>
            <a:lstStyle/>
            <a:p>
              <a:endParaRPr lang="en-US">
                <a:latin typeface="Arial"/>
                <a:cs typeface="Arial"/>
              </a:endParaRPr>
            </a:p>
          </p:txBody>
        </p:sp>
      </p:grpSp>
      <p:sp>
        <p:nvSpPr>
          <p:cNvPr id="2356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6" name="Footer Placeholder 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8</a:t>
            </a:fld>
            <a:endParaRPr lang="en-US" dirty="0"/>
          </a:p>
        </p:txBody>
      </p:sp>
    </p:spTree>
    <p:extLst>
      <p:ext uri="{BB962C8B-B14F-4D97-AF65-F5344CB8AC3E}">
        <p14:creationId xmlns:p14="http://schemas.microsoft.com/office/powerpoint/2010/main" val="25878761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fade">
                                      <p:cBhvr>
                                        <p:cTn id="12" dur="5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Zero-Profit Condition</a:t>
            </a:r>
          </a:p>
        </p:txBody>
      </p:sp>
      <p:sp>
        <p:nvSpPr>
          <p:cNvPr id="3" name="Content Placeholder 2"/>
          <p:cNvSpPr>
            <a:spLocks noGrp="1"/>
          </p:cNvSpPr>
          <p:nvPr>
            <p:ph idx="1"/>
          </p:nvPr>
        </p:nvSpPr>
        <p:spPr/>
        <p:txBody>
          <a:bodyPr/>
          <a:lstStyle/>
          <a:p>
            <a:r>
              <a:rPr lang="en-US" dirty="0"/>
              <a:t>Long-run equilibrium:  </a:t>
            </a:r>
            <a:endParaRPr lang="en-US" dirty="0" smtClean="0"/>
          </a:p>
          <a:p>
            <a:pPr lvl="1"/>
            <a:r>
              <a:rPr lang="en-US" dirty="0" smtClean="0"/>
              <a:t>The </a:t>
            </a:r>
            <a:r>
              <a:rPr lang="en-US" dirty="0"/>
              <a:t>process of entry or exit is </a:t>
            </a:r>
            <a:r>
              <a:rPr lang="en-US" dirty="0" smtClean="0"/>
              <a:t>complete</a:t>
            </a:r>
          </a:p>
          <a:p>
            <a:pPr lvl="1"/>
            <a:r>
              <a:rPr lang="en-US" dirty="0" smtClean="0"/>
              <a:t>Remaining </a:t>
            </a:r>
            <a:r>
              <a:rPr lang="en-US" dirty="0"/>
              <a:t>firms earn zero economic </a:t>
            </a:r>
            <a:r>
              <a:rPr lang="en-US" dirty="0" smtClean="0"/>
              <a:t>profit  </a:t>
            </a:r>
            <a:endParaRPr lang="en-US" dirty="0"/>
          </a:p>
          <a:p>
            <a:r>
              <a:rPr lang="en-US" dirty="0"/>
              <a:t>Zero economic </a:t>
            </a:r>
            <a:r>
              <a:rPr lang="en-US" dirty="0" smtClean="0"/>
              <a:t>profit: </a:t>
            </a:r>
            <a:r>
              <a:rPr lang="en-US" dirty="0"/>
              <a:t>when P = </a:t>
            </a:r>
            <a:r>
              <a:rPr lang="en-US" dirty="0" smtClean="0"/>
              <a:t>ATC </a:t>
            </a:r>
            <a:endParaRPr lang="en-US" dirty="0"/>
          </a:p>
          <a:p>
            <a:pPr lvl="1"/>
            <a:r>
              <a:rPr lang="en-US" dirty="0"/>
              <a:t>Since firms produce where P = MR = </a:t>
            </a:r>
            <a:r>
              <a:rPr lang="en-US" dirty="0" smtClean="0"/>
              <a:t>MC </a:t>
            </a:r>
          </a:p>
          <a:p>
            <a:pPr lvl="1"/>
            <a:r>
              <a:rPr lang="en-US" dirty="0" smtClean="0"/>
              <a:t>The </a:t>
            </a:r>
            <a:r>
              <a:rPr lang="en-US" dirty="0"/>
              <a:t>zero-profit condition is  P = MC = </a:t>
            </a:r>
            <a:r>
              <a:rPr lang="en-US" dirty="0" smtClean="0"/>
              <a:t>ATC</a:t>
            </a:r>
            <a:endParaRPr lang="en-US" dirty="0"/>
          </a:p>
          <a:p>
            <a:pPr lvl="1"/>
            <a:r>
              <a:rPr lang="en-US" dirty="0"/>
              <a:t>Recall that MC intersects ATC at </a:t>
            </a:r>
            <a:r>
              <a:rPr lang="en-US" dirty="0" smtClean="0"/>
              <a:t>min ATC</a:t>
            </a:r>
            <a:endParaRPr lang="en-US" dirty="0"/>
          </a:p>
          <a:p>
            <a:pPr lvl="1"/>
            <a:r>
              <a:rPr lang="en-US" dirty="0"/>
              <a:t>Hence, in the long run,  </a:t>
            </a:r>
            <a:r>
              <a:rPr lang="en-US" dirty="0">
                <a:solidFill>
                  <a:srgbClr val="FF0000"/>
                </a:solidFill>
              </a:rPr>
              <a:t>P = </a:t>
            </a:r>
            <a:r>
              <a:rPr lang="en-US" dirty="0" smtClean="0">
                <a:solidFill>
                  <a:srgbClr val="FF0000"/>
                </a:solidFill>
              </a:rPr>
              <a:t>min ATC</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215523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15932</TotalTime>
  <Words>1547</Words>
  <Application>Microsoft Office PowerPoint</Application>
  <PresentationFormat>如螢幕大小 (4:3)</PresentationFormat>
  <Paragraphs>133</Paragraphs>
  <Slides>11</Slides>
  <Notes>11</Notes>
  <HiddenSlides>0</HiddenSlides>
  <MMClips>0</MMClips>
  <ScaleCrop>false</ScaleCrop>
  <HeadingPairs>
    <vt:vector size="6" baseType="variant">
      <vt:variant>
        <vt:lpstr>使用字型</vt:lpstr>
      </vt:variant>
      <vt:variant>
        <vt:i4>9</vt:i4>
      </vt:variant>
      <vt:variant>
        <vt:lpstr>佈景主題</vt:lpstr>
      </vt:variant>
      <vt:variant>
        <vt:i4>9</vt:i4>
      </vt:variant>
      <vt:variant>
        <vt:lpstr>投影片標題</vt:lpstr>
      </vt:variant>
      <vt:variant>
        <vt:i4>11</vt:i4>
      </vt:variant>
    </vt:vector>
  </HeadingPairs>
  <TitlesOfParts>
    <vt:vector size="29" baseType="lpstr">
      <vt:lpstr>Sabon-Bold</vt:lpstr>
      <vt:lpstr>Arial</vt:lpstr>
      <vt:lpstr>Arial Narrow</vt:lpstr>
      <vt:lpstr>Calibri</vt:lpstr>
      <vt:lpstr>Cambria</vt:lpstr>
      <vt:lpstr>Cambria Math</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What is a Competitive Market?</vt:lpstr>
      <vt:lpstr>Shutdown vs. Exit</vt:lpstr>
      <vt:lpstr>Short-run Decision to Shut Down</vt:lpstr>
      <vt:lpstr>A Competitive Firm’s SR Supply Curve</vt:lpstr>
      <vt:lpstr>The Irrelevance of Sunk Costs</vt:lpstr>
      <vt:lpstr>A Firm’s Long-Run Decision</vt:lpstr>
      <vt:lpstr>The Competitive Firm’s LR Supply Curve</vt:lpstr>
      <vt:lpstr>The Zero-Profit Condition</vt:lpstr>
      <vt:lpstr>The Zero-Profit Condition</vt:lpstr>
      <vt:lpstr>Efficiency of a Competitive Market</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537</cp:revision>
  <dcterms:created xsi:type="dcterms:W3CDTF">2016-03-16T19:41:09Z</dcterms:created>
  <dcterms:modified xsi:type="dcterms:W3CDTF">2020-12-24T07:08:56Z</dcterms:modified>
</cp:coreProperties>
</file>