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 id="2147483682" r:id="rId10"/>
  </p:sldMasterIdLst>
  <p:notesMasterIdLst>
    <p:notesMasterId r:id="rId28"/>
  </p:notesMasterIdLst>
  <p:handoutMasterIdLst>
    <p:handoutMasterId r:id="rId29"/>
  </p:handoutMasterIdLst>
  <p:sldIdLst>
    <p:sldId id="256" r:id="rId11"/>
    <p:sldId id="289" r:id="rId12"/>
    <p:sldId id="291" r:id="rId13"/>
    <p:sldId id="294" r:id="rId14"/>
    <p:sldId id="309" r:id="rId15"/>
    <p:sldId id="275" r:id="rId16"/>
    <p:sldId id="292" r:id="rId17"/>
    <p:sldId id="298" r:id="rId18"/>
    <p:sldId id="273" r:id="rId19"/>
    <p:sldId id="301" r:id="rId20"/>
    <p:sldId id="302" r:id="rId21"/>
    <p:sldId id="304" r:id="rId22"/>
    <p:sldId id="305" r:id="rId23"/>
    <p:sldId id="306" r:id="rId24"/>
    <p:sldId id="311" r:id="rId25"/>
    <p:sldId id="313" r:id="rId26"/>
    <p:sldId id="31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FFCCCC"/>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2179" autoAdjust="0"/>
  </p:normalViewPr>
  <p:slideViewPr>
    <p:cSldViewPr>
      <p:cViewPr varScale="1">
        <p:scale>
          <a:sx n="63" d="100"/>
          <a:sy n="63" d="100"/>
        </p:scale>
        <p:origin x="1464" y="96"/>
      </p:cViewPr>
      <p:guideLst>
        <p:guide orient="horz" pos="2160"/>
        <p:guide pos="2880"/>
      </p:guideLst>
    </p:cSldViewPr>
  </p:slideViewPr>
  <p:outlineViewPr>
    <p:cViewPr>
      <p:scale>
        <a:sx n="33" d="100"/>
        <a:sy n="33" d="100"/>
      </p:scale>
      <p:origin x="0" y="646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9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8903F5-FC6F-4A24-B1EC-7AC20AE37F27}" type="datetimeFigureOut">
              <a:rPr lang="en-US" smtClean="0"/>
              <a:t>10/15/2020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8B847C-B1B6-461B-8CA5-456A9B42801D}" type="slidenum">
              <a:rPr lang="en-US" smtClean="0"/>
              <a:t>‹#›</a:t>
            </a:fld>
            <a:endParaRPr lang="en-US"/>
          </a:p>
        </p:txBody>
      </p:sp>
    </p:spTree>
    <p:extLst>
      <p:ext uri="{BB962C8B-B14F-4D97-AF65-F5344CB8AC3E}">
        <p14:creationId xmlns:p14="http://schemas.microsoft.com/office/powerpoint/2010/main" val="3615062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smtClean="0"/>
              <a:t>Please ask your students in advance to bring calculators to class.</a:t>
            </a:r>
            <a:r>
              <a:rPr lang="en-US" sz="1000" dirty="0" smtClean="0"/>
              <a:t>  This PowerPoint chapter includes simple in-class exercises that lead students to see for themselves the gains from trade arising from comparative advantage.  </a:t>
            </a:r>
          </a:p>
          <a:p>
            <a:pPr eaLnBrk="1" hangingPunct="1"/>
            <a:endParaRPr lang="en-US" sz="1000" dirty="0" smtClean="0"/>
          </a:p>
          <a:p>
            <a:pPr eaLnBrk="1" hangingPunct="1"/>
            <a:r>
              <a:rPr lang="en-US" sz="1000" dirty="0" smtClean="0"/>
              <a:t>This PowerPoint chapter covers the same topics as Chapter 3 in the textbook (comparative &amp; absolute advantage, the gains from trade), but using a different example and a different approach that is likely to benefit your students.  The textbook presents these topics using an example involving two individual producers (the farmer &amp; rancher).  After the example, the textbook states that its lessons apply to countries as well as individual producers.  This PowerPoint presentation takes the opposite approach, illustrating the concepts with an example involving two countries, and then states that the lessons apply to individuals as well as countries.  Seeing the analysis both ways, and seeing a different example in class than in the textbook, will help students better learn these concepts.  </a:t>
            </a:r>
          </a:p>
          <a:p>
            <a:pPr eaLnBrk="1" hangingPunct="1"/>
            <a:endParaRPr lang="en-US" sz="1000" dirty="0" smtClean="0"/>
          </a:p>
          <a:p>
            <a:pPr eaLnBrk="1" hangingPunct="1"/>
            <a:r>
              <a:rPr lang="en-US" sz="1000" dirty="0" smtClean="0"/>
              <a:t>The example in this PowerPoint chapter builds on the PPF example introduced in the Chapter 2 PowerPoint.  (It is not essential to cover the Chapter 2 PowerPoint before this one, though.)  </a:t>
            </a:r>
          </a:p>
          <a:p>
            <a:pPr eaLnBrk="1" hangingPunct="1"/>
            <a:endParaRPr lang="en-US" sz="1000" dirty="0" smtClean="0"/>
          </a:p>
          <a:p>
            <a:pPr eaLnBrk="1" hangingPunct="1"/>
            <a:r>
              <a:rPr lang="en-US" sz="1000" dirty="0" smtClean="0"/>
              <a:t>This PowerPoint omits “Should Serena</a:t>
            </a:r>
            <a:r>
              <a:rPr lang="en-US" sz="1000" baseline="0" dirty="0" smtClean="0"/>
              <a:t> Williams </a:t>
            </a:r>
            <a:r>
              <a:rPr lang="en-US" sz="1000" dirty="0" smtClean="0"/>
              <a:t>Mow Her Own Lawn?”  It’s a great example of comparative advantage, but it does not introduce any new concepts, and students can easily understand it on their own. </a:t>
            </a:r>
          </a:p>
          <a:p>
            <a:pPr eaLnBrk="1" hangingPunct="1">
              <a:lnSpc>
                <a:spcPct val="90000"/>
              </a:lnSpc>
              <a:spcBef>
                <a:spcPct val="0"/>
              </a:spcBef>
            </a:pPr>
            <a:endParaRPr lang="en-US" sz="1000"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 out to students that the red dot represents the combination (160 computers, 3400 tons of wheat).  We will assume that this is the combination the U.S. produces in the scenario in which the U.S. trades.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2082074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red dot represents the combination (240 computers, 0 tons wheat).  We will assume this is the combination that Japan produces.  </a:t>
            </a:r>
          </a:p>
          <a:p>
            <a:pPr eaLnBrk="1" hangingPunct="1"/>
            <a:endParaRPr lang="en-US" dirty="0" smtClean="0"/>
          </a:p>
          <a:p>
            <a:pPr eaLnBrk="1" hangingPunct="1"/>
            <a:r>
              <a:rPr lang="en-US" dirty="0" smtClean="0"/>
              <a:t>Point out that, just because Japan is not producing any wheat does not mean that Japan’s consumers must all go on the Atkins diet (which shuns bread and other foods made from wheat).  When trade is allowed, Japan can trade some of its computers for wheat produced in another country.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707477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red point again represents production.  </a:t>
            </a:r>
          </a:p>
          <a:p>
            <a:pPr eaLnBrk="1" hangingPunct="1"/>
            <a:endParaRPr lang="en-US" dirty="0" smtClean="0"/>
          </a:p>
          <a:p>
            <a:pPr eaLnBrk="1" hangingPunct="1"/>
            <a:r>
              <a:rPr lang="en-US" dirty="0" smtClean="0"/>
              <a:t>Trade un-tethers consumption from production.  The light blue point represents consumption.  Notice that the consumption point is above the PPF.  Without trade, it would not be possible to consume this combination of the two goods!  </a:t>
            </a:r>
          </a:p>
          <a:p>
            <a:pPr eaLnBrk="1" hangingPunct="1"/>
            <a:endParaRPr lang="en-US" dirty="0" smtClean="0"/>
          </a:p>
          <a:p>
            <a:pPr eaLnBrk="1" hangingPunct="1"/>
            <a:r>
              <a:rPr lang="en-US" dirty="0" smtClean="0"/>
              <a:t>In a sense, international trade is like technological progress:  it allows society to produce quantities of goods that would otherwise not be possible.  </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94355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the light blue point representing consumption is above the PPF.  Without trade, it would not be possible to consume this combination of the goods.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47215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tables summarize the gains from trade for both countries.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248864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The lessons illustrated by this international trade example also apply to trade between two individual producers.  Note that this chapter in the textbook does the reverse:  It develops the lessons in the context of an example involving two individual producers, and then states that the lessons also apply to international trade.  So, between this PowerPoint and the textbook chapter, students will see the same concepts and lessons developed in two different but entirely consistent approaches and examples.  </a:t>
            </a:r>
          </a:p>
          <a:p>
            <a:pPr eaLnBrk="1" hangingPunct="1"/>
            <a:endParaRPr lang="en-US" sz="1200" dirty="0" smtClean="0"/>
          </a:p>
          <a:p>
            <a:pPr eaLnBrk="1" hangingPunct="1"/>
            <a:r>
              <a:rPr lang="en-US" sz="1200" dirty="0" smtClean="0"/>
              <a:t>The example here is highly contrived and unrealistic in order to illustrate complex concepts as simply as possible.  The example has some qualities that make it especially valuable:</a:t>
            </a:r>
          </a:p>
          <a:p>
            <a:pPr eaLnBrk="1" hangingPunct="1"/>
            <a:endParaRPr lang="en-US" sz="1200" dirty="0" smtClean="0"/>
          </a:p>
          <a:p>
            <a:pPr eaLnBrk="1" hangingPunct="1"/>
            <a:r>
              <a:rPr lang="en-US" sz="1200" dirty="0" smtClean="0"/>
              <a:t>* The two goods are fundamentally different (one is agricultural, the other manufactured), which makes gains from trade based on comparative advantage very likely.  An example using more similar goods, say laptop computers and MP3 players, would not be appropriate for this chapter because it would more likely give rise to inter-industry trade, and the gains would likely arise from a source other than comparative advantage (probably increasing returns to scale).  </a:t>
            </a:r>
          </a:p>
          <a:p>
            <a:pPr eaLnBrk="1" hangingPunct="1"/>
            <a:endParaRPr lang="en-US" sz="1200" dirty="0" smtClean="0"/>
          </a:p>
          <a:p>
            <a:pPr eaLnBrk="1" hangingPunct="1"/>
            <a:r>
              <a:rPr lang="en-US" sz="1200" dirty="0" smtClean="0"/>
              <a:t>* In the example here, it turns out that the U.S. has an absolute advantage in both goods, yet both countries gain from trade.  Students see, therefore, that comparative advantage, not absolute advantage, is what’s necessary for trade to be mutually beneficial. </a:t>
            </a:r>
          </a:p>
          <a:p>
            <a:pPr eaLnBrk="1" hangingPunct="1"/>
            <a:endParaRPr lang="en-US" sz="1200" dirty="0" smtClean="0"/>
          </a:p>
          <a:p>
            <a:pPr eaLnBrk="1" hangingPunct="1"/>
            <a:r>
              <a:rPr lang="en-US" sz="1200" dirty="0" smtClean="0"/>
              <a:t>* In the real world, one often sees gains from trade based on comparative advantage occurring between countries that are very different—such as between rich industrialized countries and poor developing countries.  This example shows that trade based on comparative advantage can also occur between countries that are at similar levels of industrialization and income.  (Of course, the U.S. and Japan are very different, but they are far more similar than are, say, the U.S. and Botswana.)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42049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Deriving the intercepts, or endpoints of the PPF:</a:t>
            </a:r>
          </a:p>
          <a:p>
            <a:pPr eaLnBrk="1" hangingPunct="1"/>
            <a:endParaRPr lang="en-US" dirty="0" smtClean="0"/>
          </a:p>
          <a:p>
            <a:pPr eaLnBrk="1" hangingPunct="1"/>
            <a:r>
              <a:rPr lang="en-US" dirty="0" smtClean="0"/>
              <a:t>The U.S. has 50,000 labor hours.  </a:t>
            </a:r>
          </a:p>
          <a:p>
            <a:pPr eaLnBrk="1" hangingPunct="1"/>
            <a:endParaRPr lang="en-US" dirty="0" smtClean="0"/>
          </a:p>
          <a:p>
            <a:pPr eaLnBrk="1" hangingPunct="1"/>
            <a:r>
              <a:rPr lang="en-US" dirty="0" smtClean="0"/>
              <a:t>It takes 100 hours to produce a computer.  If the U.S. uses all its labor to produce computers, then it will produce 50,000/100 = 500 computers.  Hence, the horizontal intercept is </a:t>
            </a:r>
            <a:br>
              <a:rPr lang="en-US" dirty="0" smtClean="0"/>
            </a:br>
            <a:r>
              <a:rPr lang="en-US" dirty="0" smtClean="0"/>
              <a:t>(500 computers, 0 wheat).  </a:t>
            </a:r>
          </a:p>
          <a:p>
            <a:pPr eaLnBrk="1" hangingPunct="1"/>
            <a:endParaRPr lang="en-US" dirty="0" smtClean="0"/>
          </a:p>
          <a:p>
            <a:pPr eaLnBrk="1" hangingPunct="1"/>
            <a:r>
              <a:rPr lang="en-US" dirty="0" smtClean="0"/>
              <a:t>It takes 10 hours to produce a ton of wheat.  If the U.S. uses all its labor to produce wheat, then it will produce 50,000/10 = 5000 tons of wheat. Hence, the vertical intercept is </a:t>
            </a:r>
            <a:br>
              <a:rPr lang="en-US" dirty="0" smtClean="0"/>
            </a:br>
            <a:r>
              <a:rPr lang="en-US" dirty="0" smtClean="0"/>
              <a:t>(0 computers, 5000 tons of wheat).  </a:t>
            </a:r>
          </a:p>
          <a:p>
            <a:pPr eaLnBrk="1" hangingPunct="1"/>
            <a:endParaRPr lang="en-US" dirty="0" smtClean="0"/>
          </a:p>
          <a:p>
            <a:pPr eaLnBrk="1" hangingPunct="1"/>
            <a:r>
              <a:rPr lang="en-US" dirty="0" smtClean="0"/>
              <a:t>The PPF is the straight line that connects the two endpoints.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74498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Horizontal intercept:  (30,000 labor-hours)/(125 hours per computer) = 240 computers.</a:t>
            </a:r>
          </a:p>
          <a:p>
            <a:pPr eaLnBrk="1" hangingPunct="1"/>
            <a:endParaRPr lang="en-US" dirty="0" smtClean="0"/>
          </a:p>
          <a:p>
            <a:pPr eaLnBrk="1" hangingPunct="1"/>
            <a:r>
              <a:rPr lang="en-US" dirty="0" smtClean="0"/>
              <a:t>Vertical intercept: (30,000 labor-hours)/(25 hours per ton of wheat) = 1,200 tons of wheat.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92627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dirty="0" smtClean="0"/>
              <a:t>Opportunity cost = Whatever must be given up to obtain some item; Measures the trade-off between the two goods that each producer faces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387364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428986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Of course, the U.S. could choose a different point.  The actual choice will depend on the preferences of society.  (In the following chapter—on supply and demand—we will learn what determines how much of each good society produces.)</a:t>
            </a:r>
          </a:p>
          <a:p>
            <a:pPr eaLnBrk="1" hangingPunct="1"/>
            <a:endParaRPr lang="en-US" dirty="0" smtClean="0"/>
          </a:p>
          <a:p>
            <a:pPr eaLnBrk="1" hangingPunct="1"/>
            <a:r>
              <a:rPr lang="en-US" b="1" i="1" dirty="0" smtClean="0"/>
              <a:t>Important note for students:  </a:t>
            </a:r>
            <a:br>
              <a:rPr lang="en-US" b="1" i="1" dirty="0" smtClean="0"/>
            </a:br>
            <a:r>
              <a:rPr lang="en-US" b="1" i="1" dirty="0" smtClean="0"/>
              <a:t>Without trade, a country consumes what it produces.</a:t>
            </a:r>
            <a:r>
              <a:rPr lang="en-US" dirty="0" smtClean="0"/>
              <a:t>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80581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a:t>
            </a:r>
            <a:r>
              <a:rPr lang="en-US" baseline="0" dirty="0" smtClean="0"/>
              <a:t> Japan uses half of its resources to produce one good and the other half of resources to produce the other good, we get a production point of the PPF that is also a consumption point (we are under the assumption that Japan is not trading with US yet).</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787345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Lesson:  Absolute advantage is not necessary for comparative advantage!</a:t>
            </a:r>
          </a:p>
          <a:p>
            <a:endParaRPr lang="en-US" altLang="en-US" dirty="0" smtClean="0"/>
          </a:p>
          <a:p>
            <a:r>
              <a:rPr lang="en-US" altLang="en-US" dirty="0" smtClean="0"/>
              <a:t>A few things worth mentioning: </a:t>
            </a:r>
          </a:p>
          <a:p>
            <a:r>
              <a:rPr lang="en-US" altLang="en-US" dirty="0" smtClean="0"/>
              <a:t>One person: Can have absolute advantage in both goods, but cannot have comparative advantage in both goods </a:t>
            </a:r>
          </a:p>
          <a:p>
            <a:r>
              <a:rPr lang="en-US" altLang="en-US" dirty="0" smtClean="0"/>
              <a:t>For different opportunity costs:</a:t>
            </a:r>
          </a:p>
          <a:p>
            <a:pPr lvl="1"/>
            <a:r>
              <a:rPr lang="en-US" altLang="en-US" dirty="0" smtClean="0"/>
              <a:t>- One person has comparative advantage in one good</a:t>
            </a:r>
          </a:p>
          <a:p>
            <a:pPr lvl="1"/>
            <a:r>
              <a:rPr lang="en-US" altLang="en-US" dirty="0" smtClean="0"/>
              <a:t>- The other person has comparative advantage in the other good</a:t>
            </a:r>
          </a:p>
          <a:p>
            <a:r>
              <a:rPr lang="en-US" altLang="en-US" dirty="0" smtClean="0"/>
              <a:t>Opportunity cost of one good is the inverse of the opportunity cost of the other</a:t>
            </a:r>
          </a:p>
          <a:p>
            <a:r>
              <a:rPr lang="en-US" altLang="en-US" dirty="0" smtClean="0"/>
              <a:t>The price of trade (how much wheat a country ‘pays’ for one car): Must lie between the two opportunity costs</a:t>
            </a:r>
          </a:p>
          <a:p>
            <a:endParaRPr lang="en-US" altLang="en-US" dirty="0" smtClean="0"/>
          </a:p>
          <a:p>
            <a:pPr lvl="0"/>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63262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5562601" y="5707063"/>
            <a:ext cx="35814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8996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0.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0" y="1"/>
            <a:ext cx="9144000" cy="6542704"/>
            <a:chOff x="0" y="1"/>
            <a:chExt cx="9144000" cy="6542704"/>
          </a:xfrm>
        </p:grpSpPr>
        <p:pic>
          <p:nvPicPr>
            <p:cNvPr id="19"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2"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95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a:t>
            </a:r>
            <a:r>
              <a:rPr lang="en-US" dirty="0" err="1" smtClean="0">
                <a:solidFill>
                  <a:srgbClr val="000000"/>
                </a:solidFill>
              </a:rPr>
              <a:t>Cengage</a:t>
            </a:r>
            <a:r>
              <a:rPr lang="en-US" dirty="0" smtClean="0">
                <a:solidFill>
                  <a:srgbClr val="000000"/>
                </a:solidFill>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734568046"/>
      </p:ext>
    </p:extLst>
  </p:cSld>
  <p:clrMap bg1="lt1" tx1="dk1" bg2="lt2" tx2="dk2" accent1="accent1" accent2="accent2" accent3="accent3" accent4="accent4" accent5="accent5" accent6="accent6" hlink="hlink" folHlink="folHlink"/>
  <p:sldLayoutIdLst>
    <p:sldLayoutId id="2147483683"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474788" cy="1131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 stClick to edit Master yles</a:t>
            </a:r>
          </a:p>
          <a:p>
            <a:pPr lvl="1"/>
            <a:r>
              <a:rPr lang="en-US" altLang="en-US" smtClean="0"/>
              <a:t>Second level</a:t>
            </a:r>
          </a:p>
          <a:p>
            <a:pPr lvl="2"/>
            <a:r>
              <a:rPr lang="en-US" altLang="en-US" smtClean="0"/>
              <a:t>Thirdlevel</a:t>
            </a:r>
          </a:p>
          <a:p>
            <a:pPr lvl="2"/>
            <a:r>
              <a:rPr lang="en-US" altLang="en-US" smtClean="0"/>
              <a:t> Fourth level</a:t>
            </a:r>
          </a:p>
          <a:p>
            <a:pPr lvl="4"/>
            <a:r>
              <a:rPr lang="en-US" altLang="en-US"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5400" dirty="0"/>
              <a:t>Interdependence and </a:t>
            </a:r>
          </a:p>
          <a:p>
            <a:pPr>
              <a:defRPr/>
            </a:pPr>
            <a:r>
              <a:rPr lang="en-US" sz="5400" dirty="0"/>
              <a:t>the Gains from Trade</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3</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r>
              <a:rPr lang="en-US" sz="3200" dirty="0">
                <a:solidFill>
                  <a:schemeClr val="accent6">
                    <a:lumMod val="50000"/>
                  </a:schemeClr>
                </a:solidFill>
              </a:rPr>
              <a:t>Active Learning 2</a:t>
            </a:r>
            <a:r>
              <a:rPr lang="en-US" dirty="0">
                <a:solidFill>
                  <a:schemeClr val="accent6">
                    <a:lumMod val="50000"/>
                  </a:schemeClr>
                </a:solidFill>
              </a:rPr>
              <a:t> </a:t>
            </a:r>
            <a:r>
              <a:rPr lang="en-US" dirty="0" smtClean="0">
                <a:solidFill>
                  <a:schemeClr val="accent6">
                    <a:lumMod val="50000"/>
                  </a:schemeClr>
                </a:solidFill>
              </a:rPr>
              <a:t>	 </a:t>
            </a:r>
            <a:r>
              <a:rPr lang="en-US" sz="2800" b="1" dirty="0" smtClean="0">
                <a:solidFill>
                  <a:srgbClr val="AE1221"/>
                </a:solidFill>
              </a:rPr>
              <a:t>A. </a:t>
            </a:r>
            <a:r>
              <a:rPr lang="en-US" sz="2800" dirty="0" smtClean="0">
                <a:solidFill>
                  <a:srgbClr val="AE1221"/>
                </a:solidFill>
              </a:rPr>
              <a:t>U.S</a:t>
            </a:r>
            <a:r>
              <a:rPr lang="en-US" sz="2800" dirty="0">
                <a:solidFill>
                  <a:srgbClr val="AE1221"/>
                </a:solidFill>
              </a:rPr>
              <a:t>. Production With Trade</a:t>
            </a:r>
          </a:p>
        </p:txBody>
      </p:sp>
      <p:sp>
        <p:nvSpPr>
          <p:cNvPr id="3" name="Text Placeholder 2"/>
          <p:cNvSpPr>
            <a:spLocks noGrp="1"/>
          </p:cNvSpPr>
          <p:nvPr>
            <p:ph type="body" sz="quarter" idx="12"/>
          </p:nvPr>
        </p:nvSpPr>
        <p:spPr>
          <a:xfrm>
            <a:off x="4343400" y="901700"/>
            <a:ext cx="4457701" cy="3148012"/>
          </a:xfrm>
          <a:solidFill>
            <a:schemeClr val="accent1"/>
          </a:solidFill>
        </p:spPr>
        <p:txBody>
          <a:bodyPr/>
          <a:lstStyle/>
          <a:p>
            <a:r>
              <a:rPr lang="en-US" sz="2800" dirty="0"/>
              <a:t>Producing </a:t>
            </a:r>
            <a:r>
              <a:rPr lang="en-US" sz="2800" dirty="0" smtClean="0"/>
              <a:t>3,400 </a:t>
            </a:r>
            <a:r>
              <a:rPr lang="en-US" sz="2800" dirty="0"/>
              <a:t>tons of wheat requires 34,000 labor hours. </a:t>
            </a:r>
          </a:p>
          <a:p>
            <a:endParaRPr lang="en-US" sz="2800" dirty="0" smtClean="0"/>
          </a:p>
          <a:p>
            <a:r>
              <a:rPr lang="en-US" sz="2800" dirty="0">
                <a:cs typeface="Arial"/>
              </a:rPr>
              <a:t>The remaining 16,000 labor hours are used to produce 160 computers. </a:t>
            </a:r>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53" name="Group 52"/>
          <p:cNvGrpSpPr/>
          <p:nvPr/>
        </p:nvGrpSpPr>
        <p:grpSpPr>
          <a:xfrm>
            <a:off x="322263" y="742950"/>
            <a:ext cx="7315200" cy="5353050"/>
            <a:chOff x="322263" y="742950"/>
            <a:chExt cx="7315200" cy="5353050"/>
          </a:xfrm>
        </p:grpSpPr>
        <p:grpSp>
          <p:nvGrpSpPr>
            <p:cNvPr id="6" name="Group 2"/>
            <p:cNvGrpSpPr>
              <a:grpSpLocks/>
            </p:cNvGrpSpPr>
            <p:nvPr/>
          </p:nvGrpSpPr>
          <p:grpSpPr bwMode="auto">
            <a:xfrm>
              <a:off x="322263" y="1566862"/>
              <a:ext cx="5514975" cy="4529138"/>
              <a:chOff x="212" y="1350"/>
              <a:chExt cx="3474" cy="2853"/>
            </a:xfrm>
          </p:grpSpPr>
          <p:grpSp>
            <p:nvGrpSpPr>
              <p:cNvPr id="7" name="Group 3"/>
              <p:cNvGrpSpPr>
                <a:grpSpLocks/>
              </p:cNvGrpSpPr>
              <p:nvPr/>
            </p:nvGrpSpPr>
            <p:grpSpPr bwMode="auto">
              <a:xfrm>
                <a:off x="868" y="1350"/>
                <a:ext cx="2818" cy="2480"/>
                <a:chOff x="2416" y="1770"/>
                <a:chExt cx="610" cy="548"/>
              </a:xfrm>
            </p:grpSpPr>
            <p:sp>
              <p:nvSpPr>
                <p:cNvPr id="39" name="Line 4"/>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40" name="Line 5"/>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8" name="Group 6"/>
              <p:cNvGrpSpPr>
                <a:grpSpLocks/>
              </p:cNvGrpSpPr>
              <p:nvPr/>
            </p:nvGrpSpPr>
            <p:grpSpPr bwMode="auto">
              <a:xfrm>
                <a:off x="214" y="1834"/>
                <a:ext cx="654" cy="288"/>
                <a:chOff x="212" y="1834"/>
                <a:chExt cx="654" cy="288"/>
              </a:xfrm>
            </p:grpSpPr>
            <p:sp>
              <p:nvSpPr>
                <p:cNvPr id="37" name="Line 7"/>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8" name="Text Box 8"/>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4,000</a:t>
                  </a:r>
                </a:p>
              </p:txBody>
            </p:sp>
          </p:grpSp>
          <p:grpSp>
            <p:nvGrpSpPr>
              <p:cNvPr id="9" name="Group 9"/>
              <p:cNvGrpSpPr>
                <a:grpSpLocks/>
              </p:cNvGrpSpPr>
              <p:nvPr/>
            </p:nvGrpSpPr>
            <p:grpSpPr bwMode="auto">
              <a:xfrm>
                <a:off x="1144" y="3828"/>
                <a:ext cx="464" cy="374"/>
                <a:chOff x="1142" y="3830"/>
                <a:chExt cx="464" cy="374"/>
              </a:xfrm>
            </p:grpSpPr>
            <p:sp>
              <p:nvSpPr>
                <p:cNvPr id="35" name="Line 10"/>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36" name="Text Box 11"/>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100</a:t>
                  </a:r>
                </a:p>
              </p:txBody>
            </p:sp>
          </p:grpSp>
          <p:grpSp>
            <p:nvGrpSpPr>
              <p:cNvPr id="10" name="Group 12"/>
              <p:cNvGrpSpPr>
                <a:grpSpLocks/>
              </p:cNvGrpSpPr>
              <p:nvPr/>
            </p:nvGrpSpPr>
            <p:grpSpPr bwMode="auto">
              <a:xfrm>
                <a:off x="212" y="1374"/>
                <a:ext cx="654" cy="288"/>
                <a:chOff x="212" y="1834"/>
                <a:chExt cx="654" cy="288"/>
              </a:xfrm>
            </p:grpSpPr>
            <p:sp>
              <p:nvSpPr>
                <p:cNvPr id="33" name="Line 13"/>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4" name="Text Box 14"/>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5,000</a:t>
                  </a:r>
                </a:p>
              </p:txBody>
            </p:sp>
          </p:grpSp>
          <p:grpSp>
            <p:nvGrpSpPr>
              <p:cNvPr id="11" name="Group 15"/>
              <p:cNvGrpSpPr>
                <a:grpSpLocks/>
              </p:cNvGrpSpPr>
              <p:nvPr/>
            </p:nvGrpSpPr>
            <p:grpSpPr bwMode="auto">
              <a:xfrm>
                <a:off x="214" y="2756"/>
                <a:ext cx="654" cy="288"/>
                <a:chOff x="212" y="1834"/>
                <a:chExt cx="654" cy="288"/>
              </a:xfrm>
            </p:grpSpPr>
            <p:sp>
              <p:nvSpPr>
                <p:cNvPr id="31" name="Line 16"/>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2" name="Text Box 17"/>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2" name="Group 18"/>
              <p:cNvGrpSpPr>
                <a:grpSpLocks/>
              </p:cNvGrpSpPr>
              <p:nvPr/>
            </p:nvGrpSpPr>
            <p:grpSpPr bwMode="auto">
              <a:xfrm>
                <a:off x="214" y="3216"/>
                <a:ext cx="654" cy="288"/>
                <a:chOff x="212" y="1834"/>
                <a:chExt cx="654" cy="288"/>
              </a:xfrm>
            </p:grpSpPr>
            <p:sp>
              <p:nvSpPr>
                <p:cNvPr id="29" name="Line 19"/>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0" name="Text Box 20"/>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1,000</a:t>
                  </a:r>
                </a:p>
              </p:txBody>
            </p:sp>
          </p:grpSp>
          <p:grpSp>
            <p:nvGrpSpPr>
              <p:cNvPr id="13" name="Group 21"/>
              <p:cNvGrpSpPr>
                <a:grpSpLocks/>
              </p:cNvGrpSpPr>
              <p:nvPr/>
            </p:nvGrpSpPr>
            <p:grpSpPr bwMode="auto">
              <a:xfrm>
                <a:off x="212" y="2292"/>
                <a:ext cx="654" cy="288"/>
                <a:chOff x="212" y="1834"/>
                <a:chExt cx="654" cy="288"/>
              </a:xfrm>
            </p:grpSpPr>
            <p:sp>
              <p:nvSpPr>
                <p:cNvPr id="27" name="Line 22"/>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28" name="Text Box 23"/>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3,000</a:t>
                  </a:r>
                </a:p>
              </p:txBody>
            </p:sp>
          </p:grpSp>
          <p:grpSp>
            <p:nvGrpSpPr>
              <p:cNvPr id="14" name="Group 24"/>
              <p:cNvGrpSpPr>
                <a:grpSpLocks/>
              </p:cNvGrpSpPr>
              <p:nvPr/>
            </p:nvGrpSpPr>
            <p:grpSpPr bwMode="auto">
              <a:xfrm>
                <a:off x="3188" y="3828"/>
                <a:ext cx="464" cy="374"/>
                <a:chOff x="1142" y="3830"/>
                <a:chExt cx="464" cy="374"/>
              </a:xfrm>
            </p:grpSpPr>
            <p:sp>
              <p:nvSpPr>
                <p:cNvPr id="25" name="Line 25"/>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6" name="Text Box 26"/>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500</a:t>
                  </a:r>
                </a:p>
              </p:txBody>
            </p:sp>
          </p:grpSp>
          <p:grpSp>
            <p:nvGrpSpPr>
              <p:cNvPr id="15" name="Group 27"/>
              <p:cNvGrpSpPr>
                <a:grpSpLocks/>
              </p:cNvGrpSpPr>
              <p:nvPr/>
            </p:nvGrpSpPr>
            <p:grpSpPr bwMode="auto">
              <a:xfrm>
                <a:off x="1659" y="3828"/>
                <a:ext cx="464" cy="374"/>
                <a:chOff x="1142" y="3830"/>
                <a:chExt cx="464" cy="374"/>
              </a:xfrm>
            </p:grpSpPr>
            <p:sp>
              <p:nvSpPr>
                <p:cNvPr id="23" name="Line 28"/>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4" name="Text Box 29"/>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grpSp>
            <p:nvGrpSpPr>
              <p:cNvPr id="16" name="Group 30"/>
              <p:cNvGrpSpPr>
                <a:grpSpLocks/>
              </p:cNvGrpSpPr>
              <p:nvPr/>
            </p:nvGrpSpPr>
            <p:grpSpPr bwMode="auto">
              <a:xfrm>
                <a:off x="2164" y="3829"/>
                <a:ext cx="464" cy="374"/>
                <a:chOff x="1142" y="3830"/>
                <a:chExt cx="464" cy="374"/>
              </a:xfrm>
            </p:grpSpPr>
            <p:sp>
              <p:nvSpPr>
                <p:cNvPr id="21" name="Line 31"/>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2" name="Text Box 32"/>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grpSp>
          <p:grpSp>
            <p:nvGrpSpPr>
              <p:cNvPr id="17" name="Group 33"/>
              <p:cNvGrpSpPr>
                <a:grpSpLocks/>
              </p:cNvGrpSpPr>
              <p:nvPr/>
            </p:nvGrpSpPr>
            <p:grpSpPr bwMode="auto">
              <a:xfrm>
                <a:off x="2673" y="3829"/>
                <a:ext cx="464" cy="374"/>
                <a:chOff x="1142" y="3830"/>
                <a:chExt cx="464" cy="374"/>
              </a:xfrm>
            </p:grpSpPr>
            <p:sp>
              <p:nvSpPr>
                <p:cNvPr id="19" name="Line 34"/>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0" name="Text Box 35"/>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400</a:t>
                  </a:r>
                </a:p>
              </p:txBody>
            </p:sp>
          </p:grpSp>
          <p:sp>
            <p:nvSpPr>
              <p:cNvPr id="18" name="Text Box 36"/>
              <p:cNvSpPr txBox="1">
                <a:spLocks noChangeArrowheads="1"/>
              </p:cNvSpPr>
              <p:nvPr/>
            </p:nvSpPr>
            <p:spPr bwMode="auto">
              <a:xfrm>
                <a:off x="621" y="3798"/>
                <a:ext cx="266"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grpSp>
          <p:nvGrpSpPr>
            <p:cNvPr id="41" name="Group 37"/>
            <p:cNvGrpSpPr>
              <a:grpSpLocks/>
            </p:cNvGrpSpPr>
            <p:nvPr/>
          </p:nvGrpSpPr>
          <p:grpSpPr bwMode="auto">
            <a:xfrm>
              <a:off x="484188" y="742950"/>
              <a:ext cx="7153275" cy="4970463"/>
              <a:chOff x="305" y="468"/>
              <a:chExt cx="4506" cy="3131"/>
            </a:xfrm>
          </p:grpSpPr>
          <p:sp>
            <p:nvSpPr>
              <p:cNvPr id="42" name="Text Box 38"/>
              <p:cNvSpPr txBox="1">
                <a:spLocks noChangeArrowheads="1"/>
              </p:cNvSpPr>
              <p:nvPr/>
            </p:nvSpPr>
            <p:spPr bwMode="auto">
              <a:xfrm>
                <a:off x="3604" y="3311"/>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43" name="Text Box 39"/>
              <p:cNvSpPr txBox="1">
                <a:spLocks noChangeArrowheads="1"/>
              </p:cNvSpPr>
              <p:nvPr/>
            </p:nvSpPr>
            <p:spPr bwMode="auto">
              <a:xfrm>
                <a:off x="305" y="468"/>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grpSp>
      <p:grpSp>
        <p:nvGrpSpPr>
          <p:cNvPr id="52" name="Group 51"/>
          <p:cNvGrpSpPr/>
          <p:nvPr/>
        </p:nvGrpSpPr>
        <p:grpSpPr>
          <a:xfrm>
            <a:off x="1292225" y="1765300"/>
            <a:ext cx="4187825" cy="3784600"/>
            <a:chOff x="1292225" y="1765300"/>
            <a:chExt cx="4187825" cy="3784600"/>
          </a:xfrm>
        </p:grpSpPr>
        <p:sp>
          <p:nvSpPr>
            <p:cNvPr id="44" name="Line 42"/>
            <p:cNvSpPr>
              <a:spLocks noChangeShapeType="1"/>
            </p:cNvSpPr>
            <p:nvPr/>
          </p:nvSpPr>
          <p:spPr bwMode="auto">
            <a:xfrm>
              <a:off x="1355725" y="1828800"/>
              <a:ext cx="4056063" cy="3649663"/>
            </a:xfrm>
            <a:prstGeom prst="line">
              <a:avLst/>
            </a:prstGeom>
            <a:noFill/>
            <a:ln w="50800">
              <a:solidFill>
                <a:srgbClr val="333399"/>
              </a:solidFill>
              <a:round/>
              <a:headEnd/>
              <a:tailEnd/>
            </a:ln>
          </p:spPr>
          <p:txBody>
            <a:bodyPr/>
            <a:lstStyle/>
            <a:p>
              <a:endParaRPr lang="en-US">
                <a:latin typeface="Arial"/>
                <a:cs typeface="Arial"/>
              </a:endParaRPr>
            </a:p>
          </p:txBody>
        </p:sp>
        <p:sp>
          <p:nvSpPr>
            <p:cNvPr id="45" name="Oval 43"/>
            <p:cNvSpPr>
              <a:spLocks noChangeArrowheads="1"/>
            </p:cNvSpPr>
            <p:nvPr/>
          </p:nvSpPr>
          <p:spPr bwMode="auto">
            <a:xfrm>
              <a:off x="5338763" y="5411788"/>
              <a:ext cx="141287" cy="138112"/>
            </a:xfrm>
            <a:prstGeom prst="ellipse">
              <a:avLst/>
            </a:prstGeom>
            <a:solidFill>
              <a:srgbClr val="333399"/>
            </a:solidFill>
            <a:ln w="9525">
              <a:noFill/>
              <a:round/>
              <a:headEnd/>
              <a:tailEnd/>
            </a:ln>
          </p:spPr>
          <p:txBody>
            <a:bodyPr wrap="none" anchor="ctr"/>
            <a:lstStyle/>
            <a:p>
              <a:endParaRPr lang="en-US">
                <a:latin typeface="Arial"/>
                <a:cs typeface="Arial"/>
              </a:endParaRPr>
            </a:p>
          </p:txBody>
        </p:sp>
        <p:sp>
          <p:nvSpPr>
            <p:cNvPr id="46" name="Oval 44"/>
            <p:cNvSpPr>
              <a:spLocks noChangeArrowheads="1"/>
            </p:cNvSpPr>
            <p:nvPr/>
          </p:nvSpPr>
          <p:spPr bwMode="auto">
            <a:xfrm>
              <a:off x="1292225" y="1765300"/>
              <a:ext cx="141288" cy="138113"/>
            </a:xfrm>
            <a:prstGeom prst="ellipse">
              <a:avLst/>
            </a:prstGeom>
            <a:solidFill>
              <a:srgbClr val="333399"/>
            </a:solidFill>
            <a:ln w="9525">
              <a:noFill/>
              <a:round/>
              <a:headEnd/>
              <a:tailEnd/>
            </a:ln>
          </p:spPr>
          <p:txBody>
            <a:bodyPr wrap="none" anchor="ctr"/>
            <a:lstStyle/>
            <a:p>
              <a:endParaRPr lang="en-US">
                <a:latin typeface="Arial"/>
                <a:cs typeface="Arial"/>
              </a:endParaRPr>
            </a:p>
          </p:txBody>
        </p:sp>
      </p:grpSp>
      <p:grpSp>
        <p:nvGrpSpPr>
          <p:cNvPr id="47" name="Group 46"/>
          <p:cNvGrpSpPr>
            <a:grpSpLocks/>
          </p:cNvGrpSpPr>
          <p:nvPr/>
        </p:nvGrpSpPr>
        <p:grpSpPr bwMode="auto">
          <a:xfrm>
            <a:off x="1371600" y="2903538"/>
            <a:ext cx="1323975" cy="2574925"/>
            <a:chOff x="864" y="1829"/>
            <a:chExt cx="834" cy="1622"/>
          </a:xfrm>
        </p:grpSpPr>
        <p:grpSp>
          <p:nvGrpSpPr>
            <p:cNvPr id="48" name="Group 47"/>
            <p:cNvGrpSpPr>
              <a:grpSpLocks/>
            </p:cNvGrpSpPr>
            <p:nvPr/>
          </p:nvGrpSpPr>
          <p:grpSpPr bwMode="auto">
            <a:xfrm>
              <a:off x="864" y="1870"/>
              <a:ext cx="788" cy="1581"/>
              <a:chOff x="357" y="2450"/>
              <a:chExt cx="795" cy="646"/>
            </a:xfrm>
          </p:grpSpPr>
          <p:sp>
            <p:nvSpPr>
              <p:cNvPr id="50" name="Line 4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latin typeface="Arial"/>
                  <a:cs typeface="Arial"/>
                </a:endParaRPr>
              </a:p>
            </p:txBody>
          </p:sp>
          <p:sp>
            <p:nvSpPr>
              <p:cNvPr id="51" name="Line 4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latin typeface="Arial"/>
                  <a:cs typeface="Arial"/>
                </a:endParaRPr>
              </a:p>
            </p:txBody>
          </p:sp>
        </p:grpSp>
        <p:sp>
          <p:nvSpPr>
            <p:cNvPr id="49" name="Oval 50"/>
            <p:cNvSpPr>
              <a:spLocks noChangeArrowheads="1"/>
            </p:cNvSpPr>
            <p:nvPr/>
          </p:nvSpPr>
          <p:spPr bwMode="auto">
            <a:xfrm>
              <a:off x="1609" y="1829"/>
              <a:ext cx="89" cy="87"/>
            </a:xfrm>
            <a:prstGeom prst="ellipse">
              <a:avLst/>
            </a:prstGeom>
            <a:solidFill>
              <a:srgbClr val="FF0000"/>
            </a:solidFill>
            <a:ln w="9525">
              <a:noFill/>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183736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strips(upRight)">
                                      <p:cBhvr>
                                        <p:cTn id="16" dur="500"/>
                                        <p:tgtEl>
                                          <p:spTgt spid="4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r>
              <a:rPr lang="en-US" sz="3200" dirty="0">
                <a:solidFill>
                  <a:schemeClr val="accent6">
                    <a:lumMod val="50000"/>
                  </a:schemeClr>
                </a:solidFill>
              </a:rPr>
              <a:t>Active Learning 2</a:t>
            </a:r>
            <a:r>
              <a:rPr lang="en-US" dirty="0">
                <a:solidFill>
                  <a:schemeClr val="accent6">
                    <a:lumMod val="50000"/>
                  </a:schemeClr>
                </a:solidFill>
              </a:rPr>
              <a:t>  </a:t>
            </a:r>
            <a:r>
              <a:rPr lang="en-US" sz="2800" b="1" dirty="0" smtClean="0">
                <a:solidFill>
                  <a:srgbClr val="AE1221"/>
                </a:solidFill>
              </a:rPr>
              <a:t>B. </a:t>
            </a:r>
            <a:r>
              <a:rPr lang="en-US" sz="2800" dirty="0" smtClean="0">
                <a:solidFill>
                  <a:srgbClr val="AE1221"/>
                </a:solidFill>
              </a:rPr>
              <a:t>Japan’s </a:t>
            </a:r>
            <a:r>
              <a:rPr lang="en-US" sz="2800" dirty="0">
                <a:solidFill>
                  <a:srgbClr val="AE1221"/>
                </a:solidFill>
              </a:rPr>
              <a:t>Production With Trade</a:t>
            </a:r>
          </a:p>
        </p:txBody>
      </p:sp>
      <p:sp>
        <p:nvSpPr>
          <p:cNvPr id="3" name="Text Placeholder 2"/>
          <p:cNvSpPr>
            <a:spLocks noGrp="1"/>
          </p:cNvSpPr>
          <p:nvPr>
            <p:ph type="body" sz="quarter" idx="12"/>
          </p:nvPr>
        </p:nvSpPr>
        <p:spPr>
          <a:xfrm>
            <a:off x="4648200" y="914400"/>
            <a:ext cx="4229100" cy="3200400"/>
          </a:xfrm>
          <a:solidFill>
            <a:schemeClr val="accent1"/>
          </a:solidFill>
        </p:spPr>
        <p:txBody>
          <a:bodyPr/>
          <a:lstStyle/>
          <a:p>
            <a:r>
              <a:rPr lang="en-US" sz="2800" dirty="0"/>
              <a:t>Producing </a:t>
            </a:r>
            <a:r>
              <a:rPr lang="en-US" sz="2800" dirty="0" smtClean="0"/>
              <a:t>240 computers </a:t>
            </a:r>
            <a:r>
              <a:rPr lang="en-US" sz="2800" dirty="0"/>
              <a:t>requires all of Japan’s 30,000 labor hours.</a:t>
            </a:r>
          </a:p>
          <a:p>
            <a:endParaRPr lang="en-US" sz="2800" dirty="0" smtClean="0"/>
          </a:p>
          <a:p>
            <a:r>
              <a:rPr lang="en-US" sz="2800" dirty="0">
                <a:cs typeface="Arial"/>
              </a:rPr>
              <a:t>So, Japan would </a:t>
            </a:r>
            <a:r>
              <a:rPr lang="en-US" sz="2800" dirty="0" smtClean="0">
                <a:cs typeface="Arial"/>
              </a:rPr>
              <a:t>produce 0 </a:t>
            </a:r>
            <a:r>
              <a:rPr lang="en-US" sz="2800" dirty="0">
                <a:cs typeface="Arial"/>
              </a:rPr>
              <a:t>tons of wheat.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5"/>
          <p:cNvGrpSpPr>
            <a:grpSpLocks/>
          </p:cNvGrpSpPr>
          <p:nvPr/>
        </p:nvGrpSpPr>
        <p:grpSpPr bwMode="auto">
          <a:xfrm>
            <a:off x="288925" y="990600"/>
            <a:ext cx="7348538" cy="4759325"/>
            <a:chOff x="559" y="955"/>
            <a:chExt cx="4629" cy="2998"/>
          </a:xfrm>
        </p:grpSpPr>
        <p:sp>
          <p:nvSpPr>
            <p:cNvPr id="7" name="Text Box 6"/>
            <p:cNvSpPr txBox="1">
              <a:spLocks noChangeArrowheads="1"/>
            </p:cNvSpPr>
            <p:nvPr/>
          </p:nvSpPr>
          <p:spPr bwMode="auto">
            <a:xfrm>
              <a:off x="3981" y="3420"/>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8" name="Text Box 7"/>
            <p:cNvSpPr txBox="1">
              <a:spLocks noChangeArrowheads="1"/>
            </p:cNvSpPr>
            <p:nvPr/>
          </p:nvSpPr>
          <p:spPr bwMode="auto">
            <a:xfrm>
              <a:off x="633" y="955"/>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nvGrpSpPr>
            <p:cNvPr id="9" name="Group 8"/>
            <p:cNvGrpSpPr>
              <a:grpSpLocks/>
            </p:cNvGrpSpPr>
            <p:nvPr/>
          </p:nvGrpSpPr>
          <p:grpSpPr bwMode="auto">
            <a:xfrm>
              <a:off x="559" y="1379"/>
              <a:ext cx="3521" cy="2574"/>
              <a:chOff x="559" y="1379"/>
              <a:chExt cx="3521" cy="2574"/>
            </a:xfrm>
          </p:grpSpPr>
          <p:grpSp>
            <p:nvGrpSpPr>
              <p:cNvPr id="10" name="Group 9"/>
              <p:cNvGrpSpPr>
                <a:grpSpLocks/>
              </p:cNvGrpSpPr>
              <p:nvPr/>
            </p:nvGrpSpPr>
            <p:grpSpPr bwMode="auto">
              <a:xfrm>
                <a:off x="1259" y="1379"/>
                <a:ext cx="2780" cy="2170"/>
                <a:chOff x="2416" y="1770"/>
                <a:chExt cx="610" cy="548"/>
              </a:xfrm>
            </p:grpSpPr>
            <p:sp>
              <p:nvSpPr>
                <p:cNvPr id="27" name="Line 10"/>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28" name="Line 11"/>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1" name="Group 12"/>
              <p:cNvGrpSpPr>
                <a:grpSpLocks/>
              </p:cNvGrpSpPr>
              <p:nvPr/>
            </p:nvGrpSpPr>
            <p:grpSpPr bwMode="auto">
              <a:xfrm>
                <a:off x="559" y="1659"/>
                <a:ext cx="700" cy="288"/>
                <a:chOff x="559" y="1659"/>
                <a:chExt cx="700" cy="288"/>
              </a:xfrm>
            </p:grpSpPr>
            <p:sp>
              <p:nvSpPr>
                <p:cNvPr id="25" name="Line 13"/>
                <p:cNvSpPr>
                  <a:spLocks noChangeShapeType="1"/>
                </p:cNvSpPr>
                <p:nvPr/>
              </p:nvSpPr>
              <p:spPr bwMode="auto">
                <a:xfrm flipH="1">
                  <a:off x="1153" y="1819"/>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6" name="Text Box 14"/>
                <p:cNvSpPr txBox="1">
                  <a:spLocks noChangeArrowheads="1"/>
                </p:cNvSpPr>
                <p:nvPr/>
              </p:nvSpPr>
              <p:spPr bwMode="auto">
                <a:xfrm>
                  <a:off x="559" y="1659"/>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2" name="Group 15"/>
              <p:cNvGrpSpPr>
                <a:grpSpLocks/>
              </p:cNvGrpSpPr>
              <p:nvPr/>
            </p:nvGrpSpPr>
            <p:grpSpPr bwMode="auto">
              <a:xfrm>
                <a:off x="559" y="2528"/>
                <a:ext cx="700" cy="288"/>
                <a:chOff x="559" y="2528"/>
                <a:chExt cx="700" cy="288"/>
              </a:xfrm>
            </p:grpSpPr>
            <p:sp>
              <p:nvSpPr>
                <p:cNvPr id="23" name="Line 16"/>
                <p:cNvSpPr>
                  <a:spLocks noChangeShapeType="1"/>
                </p:cNvSpPr>
                <p:nvPr/>
              </p:nvSpPr>
              <p:spPr bwMode="auto">
                <a:xfrm flipH="1">
                  <a:off x="1153" y="2688"/>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4" name="Text Box 17"/>
                <p:cNvSpPr txBox="1">
                  <a:spLocks noChangeArrowheads="1"/>
                </p:cNvSpPr>
                <p:nvPr/>
              </p:nvSpPr>
              <p:spPr bwMode="auto">
                <a:xfrm>
                  <a:off x="559" y="2528"/>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1,000</a:t>
                  </a:r>
                </a:p>
              </p:txBody>
            </p:sp>
          </p:grpSp>
          <p:grpSp>
            <p:nvGrpSpPr>
              <p:cNvPr id="13" name="Group 18"/>
              <p:cNvGrpSpPr>
                <a:grpSpLocks/>
              </p:cNvGrpSpPr>
              <p:nvPr/>
            </p:nvGrpSpPr>
            <p:grpSpPr bwMode="auto">
              <a:xfrm>
                <a:off x="2527" y="3549"/>
                <a:ext cx="743" cy="402"/>
                <a:chOff x="2527" y="3549"/>
                <a:chExt cx="743" cy="402"/>
              </a:xfrm>
            </p:grpSpPr>
            <p:sp>
              <p:nvSpPr>
                <p:cNvPr id="21" name="Line 19"/>
                <p:cNvSpPr>
                  <a:spLocks noChangeShapeType="1"/>
                </p:cNvSpPr>
                <p:nvPr/>
              </p:nvSpPr>
              <p:spPr bwMode="auto">
                <a:xfrm flipV="1">
                  <a:off x="2892" y="3549"/>
                  <a:ext cx="0" cy="102"/>
                </a:xfrm>
                <a:prstGeom prst="line">
                  <a:avLst/>
                </a:prstGeom>
                <a:noFill/>
                <a:ln w="3175">
                  <a:solidFill>
                    <a:schemeClr val="tx1"/>
                  </a:solidFill>
                  <a:round/>
                  <a:headEnd/>
                  <a:tailEnd/>
                </a:ln>
              </p:spPr>
              <p:txBody>
                <a:bodyPr/>
                <a:lstStyle/>
                <a:p>
                  <a:endParaRPr lang="en-US">
                    <a:latin typeface="Arial"/>
                    <a:cs typeface="Arial"/>
                  </a:endParaRPr>
                </a:p>
              </p:txBody>
            </p:sp>
            <p:sp>
              <p:nvSpPr>
                <p:cNvPr id="22" name="Text Box 20"/>
                <p:cNvSpPr txBox="1">
                  <a:spLocks noChangeArrowheads="1"/>
                </p:cNvSpPr>
                <p:nvPr/>
              </p:nvSpPr>
              <p:spPr bwMode="auto">
                <a:xfrm>
                  <a:off x="2527" y="3663"/>
                  <a:ext cx="743"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sp>
            <p:nvSpPr>
              <p:cNvPr id="14" name="Text Box 21"/>
              <p:cNvSpPr txBox="1">
                <a:spLocks noChangeArrowheads="1"/>
              </p:cNvSpPr>
              <p:nvPr/>
            </p:nvSpPr>
            <p:spPr bwMode="auto">
              <a:xfrm>
                <a:off x="863" y="3489"/>
                <a:ext cx="427" cy="291"/>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nvGrpSpPr>
              <p:cNvPr id="15" name="Group 22"/>
              <p:cNvGrpSpPr>
                <a:grpSpLocks/>
              </p:cNvGrpSpPr>
              <p:nvPr/>
            </p:nvGrpSpPr>
            <p:grpSpPr bwMode="auto">
              <a:xfrm>
                <a:off x="1702" y="3546"/>
                <a:ext cx="743" cy="405"/>
                <a:chOff x="1702" y="3546"/>
                <a:chExt cx="743" cy="405"/>
              </a:xfrm>
            </p:grpSpPr>
            <p:sp>
              <p:nvSpPr>
                <p:cNvPr id="19" name="Text Box 23"/>
                <p:cNvSpPr txBox="1">
                  <a:spLocks noChangeArrowheads="1"/>
                </p:cNvSpPr>
                <p:nvPr/>
              </p:nvSpPr>
              <p:spPr bwMode="auto">
                <a:xfrm>
                  <a:off x="1702" y="3663"/>
                  <a:ext cx="743"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100</a:t>
                  </a:r>
                </a:p>
              </p:txBody>
            </p:sp>
            <p:sp>
              <p:nvSpPr>
                <p:cNvPr id="20" name="Line 24"/>
                <p:cNvSpPr>
                  <a:spLocks noChangeShapeType="1"/>
                </p:cNvSpPr>
                <p:nvPr/>
              </p:nvSpPr>
              <p:spPr bwMode="auto">
                <a:xfrm flipV="1">
                  <a:off x="2067"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nvGrpSpPr>
              <p:cNvPr id="16" name="Group 25"/>
              <p:cNvGrpSpPr>
                <a:grpSpLocks/>
              </p:cNvGrpSpPr>
              <p:nvPr/>
            </p:nvGrpSpPr>
            <p:grpSpPr bwMode="auto">
              <a:xfrm>
                <a:off x="3336" y="3546"/>
                <a:ext cx="744" cy="407"/>
                <a:chOff x="3336" y="3546"/>
                <a:chExt cx="744" cy="407"/>
              </a:xfrm>
            </p:grpSpPr>
            <p:sp>
              <p:nvSpPr>
                <p:cNvPr id="17" name="Text Box 26"/>
                <p:cNvSpPr txBox="1">
                  <a:spLocks noChangeArrowheads="1"/>
                </p:cNvSpPr>
                <p:nvPr/>
              </p:nvSpPr>
              <p:spPr bwMode="auto">
                <a:xfrm>
                  <a:off x="3336" y="3665"/>
                  <a:ext cx="7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sp>
              <p:nvSpPr>
                <p:cNvPr id="18" name="Line 27"/>
                <p:cNvSpPr>
                  <a:spLocks noChangeShapeType="1"/>
                </p:cNvSpPr>
                <p:nvPr/>
              </p:nvSpPr>
              <p:spPr bwMode="auto">
                <a:xfrm flipV="1">
                  <a:off x="3702"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grpSp>
      <p:grpSp>
        <p:nvGrpSpPr>
          <p:cNvPr id="29" name="Group 28"/>
          <p:cNvGrpSpPr>
            <a:grpSpLocks/>
          </p:cNvGrpSpPr>
          <p:nvPr/>
        </p:nvGrpSpPr>
        <p:grpSpPr bwMode="auto">
          <a:xfrm>
            <a:off x="1319213" y="3289300"/>
            <a:ext cx="3327400" cy="1884362"/>
            <a:chOff x="831" y="2413"/>
            <a:chExt cx="2096" cy="1187"/>
          </a:xfrm>
        </p:grpSpPr>
        <p:sp>
          <p:nvSpPr>
            <p:cNvPr id="30" name="Line 29"/>
            <p:cNvSpPr>
              <a:spLocks noChangeShapeType="1"/>
            </p:cNvSpPr>
            <p:nvPr/>
          </p:nvSpPr>
          <p:spPr bwMode="auto">
            <a:xfrm>
              <a:off x="876" y="2453"/>
              <a:ext cx="2030" cy="1105"/>
            </a:xfrm>
            <a:prstGeom prst="line">
              <a:avLst/>
            </a:prstGeom>
            <a:noFill/>
            <a:ln w="50800">
              <a:solidFill>
                <a:srgbClr val="333399"/>
              </a:solidFill>
              <a:round/>
              <a:headEnd/>
              <a:tailEnd/>
            </a:ln>
          </p:spPr>
          <p:txBody>
            <a:bodyPr/>
            <a:lstStyle/>
            <a:p>
              <a:endParaRPr lang="en-US">
                <a:latin typeface="Arial"/>
                <a:cs typeface="Arial"/>
              </a:endParaRPr>
            </a:p>
          </p:txBody>
        </p:sp>
        <p:sp>
          <p:nvSpPr>
            <p:cNvPr id="31" name="Oval 30"/>
            <p:cNvSpPr>
              <a:spLocks noChangeArrowheads="1"/>
            </p:cNvSpPr>
            <p:nvPr/>
          </p:nvSpPr>
          <p:spPr bwMode="auto">
            <a:xfrm>
              <a:off x="831" y="2413"/>
              <a:ext cx="89" cy="87"/>
            </a:xfrm>
            <a:prstGeom prst="ellipse">
              <a:avLst/>
            </a:prstGeom>
            <a:solidFill>
              <a:srgbClr val="333399"/>
            </a:solidFill>
            <a:ln w="9525">
              <a:noFill/>
              <a:round/>
              <a:headEnd/>
              <a:tailEnd/>
            </a:ln>
          </p:spPr>
          <p:txBody>
            <a:bodyPr wrap="none" anchor="ctr"/>
            <a:lstStyle/>
            <a:p>
              <a:endParaRPr lang="en-US">
                <a:latin typeface="Arial"/>
                <a:cs typeface="Arial"/>
              </a:endParaRPr>
            </a:p>
          </p:txBody>
        </p:sp>
        <p:sp>
          <p:nvSpPr>
            <p:cNvPr id="32" name="Oval 31"/>
            <p:cNvSpPr>
              <a:spLocks noChangeArrowheads="1"/>
            </p:cNvSpPr>
            <p:nvPr/>
          </p:nvSpPr>
          <p:spPr bwMode="auto">
            <a:xfrm>
              <a:off x="2838" y="3513"/>
              <a:ext cx="89" cy="87"/>
            </a:xfrm>
            <a:prstGeom prst="ellipse">
              <a:avLst/>
            </a:prstGeom>
            <a:solidFill>
              <a:srgbClr val="333399"/>
            </a:solidFill>
            <a:ln w="9525">
              <a:noFill/>
              <a:round/>
              <a:headEnd/>
              <a:tailEnd/>
            </a:ln>
          </p:spPr>
          <p:txBody>
            <a:bodyPr wrap="none" anchor="ctr"/>
            <a:lstStyle/>
            <a:p>
              <a:endParaRPr lang="en-US">
                <a:latin typeface="Arial"/>
                <a:cs typeface="Arial"/>
              </a:endParaRPr>
            </a:p>
          </p:txBody>
        </p:sp>
      </p:grpSp>
      <p:sp>
        <p:nvSpPr>
          <p:cNvPr id="33" name="Oval 32"/>
          <p:cNvSpPr>
            <a:spLocks noChangeArrowheads="1"/>
          </p:cNvSpPr>
          <p:nvPr/>
        </p:nvSpPr>
        <p:spPr bwMode="auto">
          <a:xfrm>
            <a:off x="4506913" y="5035550"/>
            <a:ext cx="141287" cy="138112"/>
          </a:xfrm>
          <a:prstGeom prst="ellipse">
            <a:avLst/>
          </a:prstGeom>
          <a:solidFill>
            <a:srgbClr val="FF0000"/>
          </a:solidFill>
          <a:ln w="9525">
            <a:noFill/>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397920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32"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strVal val="4*#ppt_w"/>
                                          </p:val>
                                        </p:tav>
                                        <p:tav tm="100000">
                                          <p:val>
                                            <p:strVal val="#ppt_w"/>
                                          </p:val>
                                        </p:tav>
                                      </p:tavLst>
                                    </p:anim>
                                    <p:anim calcmode="lin" valueType="num">
                                      <p:cBhvr>
                                        <p:cTn id="17" dur="500" fill="hold"/>
                                        <p:tgtEl>
                                          <p:spTgt spid="33"/>
                                        </p:tgtEl>
                                        <p:attrNameLst>
                                          <p:attrName>ppt_h</p:attrName>
                                        </p:attrNameLst>
                                      </p:cBhvr>
                                      <p:tavLst>
                                        <p:tav tm="0">
                                          <p:val>
                                            <p:strVal val="4*#ppt_h"/>
                                          </p:val>
                                        </p:tav>
                                        <p:tav tm="100000">
                                          <p:val>
                                            <p:strVal val="#ppt_h"/>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18684" cy="444500"/>
          </a:xfrm>
        </p:spPr>
        <p:txBody>
          <a:bodyPr/>
          <a:lstStyle/>
          <a:p>
            <a:r>
              <a:rPr lang="en-US" sz="3000" dirty="0">
                <a:solidFill>
                  <a:schemeClr val="accent6">
                    <a:lumMod val="50000"/>
                  </a:schemeClr>
                </a:solidFill>
              </a:rPr>
              <a:t>Active Learning 3  </a:t>
            </a:r>
            <a:r>
              <a:rPr lang="en-US" sz="3000" dirty="0" smtClean="0">
                <a:solidFill>
                  <a:schemeClr val="accent6">
                    <a:lumMod val="50000"/>
                  </a:schemeClr>
                </a:solidFill>
              </a:rPr>
              <a:t>   </a:t>
            </a:r>
            <a:r>
              <a:rPr lang="en-US" sz="2800" b="1" dirty="0" smtClean="0">
                <a:solidFill>
                  <a:srgbClr val="AE1221"/>
                </a:solidFill>
              </a:rPr>
              <a:t>A</a:t>
            </a:r>
            <a:r>
              <a:rPr lang="en-US" sz="2800" b="1" dirty="0">
                <a:solidFill>
                  <a:srgbClr val="AE1221"/>
                </a:solidFill>
              </a:rPr>
              <a:t>. </a:t>
            </a:r>
            <a:r>
              <a:rPr lang="en-US" sz="2800" dirty="0">
                <a:solidFill>
                  <a:srgbClr val="AE1221"/>
                </a:solidFill>
              </a:rPr>
              <a:t>U.S. Consumption With Trade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5"/>
          <p:cNvGrpSpPr/>
          <p:nvPr/>
        </p:nvGrpSpPr>
        <p:grpSpPr>
          <a:xfrm>
            <a:off x="322263" y="742950"/>
            <a:ext cx="7315200" cy="5353050"/>
            <a:chOff x="322263" y="742950"/>
            <a:chExt cx="7315200" cy="5353050"/>
          </a:xfrm>
        </p:grpSpPr>
        <p:grpSp>
          <p:nvGrpSpPr>
            <p:cNvPr id="7" name="Group 2"/>
            <p:cNvGrpSpPr>
              <a:grpSpLocks/>
            </p:cNvGrpSpPr>
            <p:nvPr/>
          </p:nvGrpSpPr>
          <p:grpSpPr bwMode="auto">
            <a:xfrm>
              <a:off x="322263" y="1566862"/>
              <a:ext cx="5514975" cy="4529138"/>
              <a:chOff x="212" y="1350"/>
              <a:chExt cx="3474" cy="2853"/>
            </a:xfrm>
          </p:grpSpPr>
          <p:grpSp>
            <p:nvGrpSpPr>
              <p:cNvPr id="11" name="Group 3"/>
              <p:cNvGrpSpPr>
                <a:grpSpLocks/>
              </p:cNvGrpSpPr>
              <p:nvPr/>
            </p:nvGrpSpPr>
            <p:grpSpPr bwMode="auto">
              <a:xfrm>
                <a:off x="868" y="1350"/>
                <a:ext cx="2818" cy="2480"/>
                <a:chOff x="2416" y="1770"/>
                <a:chExt cx="610" cy="548"/>
              </a:xfrm>
            </p:grpSpPr>
            <p:sp>
              <p:nvSpPr>
                <p:cNvPr id="43" name="Line 4"/>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44" name="Line 5"/>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2" name="Group 6"/>
              <p:cNvGrpSpPr>
                <a:grpSpLocks/>
              </p:cNvGrpSpPr>
              <p:nvPr/>
            </p:nvGrpSpPr>
            <p:grpSpPr bwMode="auto">
              <a:xfrm>
                <a:off x="214" y="1834"/>
                <a:ext cx="654" cy="288"/>
                <a:chOff x="212" y="1834"/>
                <a:chExt cx="654" cy="288"/>
              </a:xfrm>
            </p:grpSpPr>
            <p:sp>
              <p:nvSpPr>
                <p:cNvPr id="41" name="Line 7"/>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42" name="Text Box 8"/>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4,000</a:t>
                  </a:r>
                </a:p>
              </p:txBody>
            </p:sp>
          </p:grpSp>
          <p:grpSp>
            <p:nvGrpSpPr>
              <p:cNvPr id="13" name="Group 9"/>
              <p:cNvGrpSpPr>
                <a:grpSpLocks/>
              </p:cNvGrpSpPr>
              <p:nvPr/>
            </p:nvGrpSpPr>
            <p:grpSpPr bwMode="auto">
              <a:xfrm>
                <a:off x="1144" y="3828"/>
                <a:ext cx="464" cy="374"/>
                <a:chOff x="1142" y="3830"/>
                <a:chExt cx="464" cy="374"/>
              </a:xfrm>
            </p:grpSpPr>
            <p:sp>
              <p:nvSpPr>
                <p:cNvPr id="39" name="Line 10"/>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40" name="Text Box 11"/>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100</a:t>
                  </a:r>
                </a:p>
              </p:txBody>
            </p:sp>
          </p:grpSp>
          <p:grpSp>
            <p:nvGrpSpPr>
              <p:cNvPr id="14" name="Group 12"/>
              <p:cNvGrpSpPr>
                <a:grpSpLocks/>
              </p:cNvGrpSpPr>
              <p:nvPr/>
            </p:nvGrpSpPr>
            <p:grpSpPr bwMode="auto">
              <a:xfrm>
                <a:off x="212" y="1374"/>
                <a:ext cx="654" cy="288"/>
                <a:chOff x="212" y="1834"/>
                <a:chExt cx="654" cy="288"/>
              </a:xfrm>
            </p:grpSpPr>
            <p:sp>
              <p:nvSpPr>
                <p:cNvPr id="37" name="Line 13"/>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8" name="Text Box 14"/>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5,000</a:t>
                  </a:r>
                </a:p>
              </p:txBody>
            </p:sp>
          </p:grpSp>
          <p:grpSp>
            <p:nvGrpSpPr>
              <p:cNvPr id="15" name="Group 15"/>
              <p:cNvGrpSpPr>
                <a:grpSpLocks/>
              </p:cNvGrpSpPr>
              <p:nvPr/>
            </p:nvGrpSpPr>
            <p:grpSpPr bwMode="auto">
              <a:xfrm>
                <a:off x="214" y="2756"/>
                <a:ext cx="654" cy="288"/>
                <a:chOff x="212" y="1834"/>
                <a:chExt cx="654" cy="288"/>
              </a:xfrm>
            </p:grpSpPr>
            <p:sp>
              <p:nvSpPr>
                <p:cNvPr id="35" name="Line 16"/>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6" name="Text Box 17"/>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6" name="Group 18"/>
              <p:cNvGrpSpPr>
                <a:grpSpLocks/>
              </p:cNvGrpSpPr>
              <p:nvPr/>
            </p:nvGrpSpPr>
            <p:grpSpPr bwMode="auto">
              <a:xfrm>
                <a:off x="214" y="3216"/>
                <a:ext cx="654" cy="288"/>
                <a:chOff x="212" y="1834"/>
                <a:chExt cx="654" cy="288"/>
              </a:xfrm>
            </p:grpSpPr>
            <p:sp>
              <p:nvSpPr>
                <p:cNvPr id="33" name="Line 19"/>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4" name="Text Box 20"/>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1,000</a:t>
                  </a:r>
                </a:p>
              </p:txBody>
            </p:sp>
          </p:grpSp>
          <p:grpSp>
            <p:nvGrpSpPr>
              <p:cNvPr id="17" name="Group 21"/>
              <p:cNvGrpSpPr>
                <a:grpSpLocks/>
              </p:cNvGrpSpPr>
              <p:nvPr/>
            </p:nvGrpSpPr>
            <p:grpSpPr bwMode="auto">
              <a:xfrm>
                <a:off x="212" y="2292"/>
                <a:ext cx="654" cy="288"/>
                <a:chOff x="212" y="1834"/>
                <a:chExt cx="654" cy="288"/>
              </a:xfrm>
            </p:grpSpPr>
            <p:sp>
              <p:nvSpPr>
                <p:cNvPr id="31" name="Line 22"/>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2" name="Text Box 23"/>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3,000</a:t>
                  </a:r>
                </a:p>
              </p:txBody>
            </p:sp>
          </p:grpSp>
          <p:grpSp>
            <p:nvGrpSpPr>
              <p:cNvPr id="18" name="Group 24"/>
              <p:cNvGrpSpPr>
                <a:grpSpLocks/>
              </p:cNvGrpSpPr>
              <p:nvPr/>
            </p:nvGrpSpPr>
            <p:grpSpPr bwMode="auto">
              <a:xfrm>
                <a:off x="3188" y="3828"/>
                <a:ext cx="464" cy="374"/>
                <a:chOff x="1142" y="3830"/>
                <a:chExt cx="464" cy="374"/>
              </a:xfrm>
            </p:grpSpPr>
            <p:sp>
              <p:nvSpPr>
                <p:cNvPr id="29" name="Line 25"/>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30" name="Text Box 26"/>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500</a:t>
                  </a:r>
                </a:p>
              </p:txBody>
            </p:sp>
          </p:grpSp>
          <p:grpSp>
            <p:nvGrpSpPr>
              <p:cNvPr id="19" name="Group 27"/>
              <p:cNvGrpSpPr>
                <a:grpSpLocks/>
              </p:cNvGrpSpPr>
              <p:nvPr/>
            </p:nvGrpSpPr>
            <p:grpSpPr bwMode="auto">
              <a:xfrm>
                <a:off x="1659" y="3828"/>
                <a:ext cx="464" cy="374"/>
                <a:chOff x="1142" y="3830"/>
                <a:chExt cx="464" cy="374"/>
              </a:xfrm>
            </p:grpSpPr>
            <p:sp>
              <p:nvSpPr>
                <p:cNvPr id="27" name="Line 28"/>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8" name="Text Box 29"/>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grpSp>
            <p:nvGrpSpPr>
              <p:cNvPr id="20" name="Group 30"/>
              <p:cNvGrpSpPr>
                <a:grpSpLocks/>
              </p:cNvGrpSpPr>
              <p:nvPr/>
            </p:nvGrpSpPr>
            <p:grpSpPr bwMode="auto">
              <a:xfrm>
                <a:off x="2164" y="3829"/>
                <a:ext cx="464" cy="374"/>
                <a:chOff x="1142" y="3830"/>
                <a:chExt cx="464" cy="374"/>
              </a:xfrm>
            </p:grpSpPr>
            <p:sp>
              <p:nvSpPr>
                <p:cNvPr id="25" name="Line 31"/>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6" name="Text Box 32"/>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grpSp>
          <p:grpSp>
            <p:nvGrpSpPr>
              <p:cNvPr id="21" name="Group 33"/>
              <p:cNvGrpSpPr>
                <a:grpSpLocks/>
              </p:cNvGrpSpPr>
              <p:nvPr/>
            </p:nvGrpSpPr>
            <p:grpSpPr bwMode="auto">
              <a:xfrm>
                <a:off x="2673" y="3829"/>
                <a:ext cx="464" cy="374"/>
                <a:chOff x="1142" y="3830"/>
                <a:chExt cx="464" cy="374"/>
              </a:xfrm>
            </p:grpSpPr>
            <p:sp>
              <p:nvSpPr>
                <p:cNvPr id="23" name="Line 34"/>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4" name="Text Box 35"/>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400</a:t>
                  </a:r>
                </a:p>
              </p:txBody>
            </p:sp>
          </p:grpSp>
          <p:sp>
            <p:nvSpPr>
              <p:cNvPr id="22" name="Text Box 36"/>
              <p:cNvSpPr txBox="1">
                <a:spLocks noChangeArrowheads="1"/>
              </p:cNvSpPr>
              <p:nvPr/>
            </p:nvSpPr>
            <p:spPr bwMode="auto">
              <a:xfrm>
                <a:off x="621" y="3798"/>
                <a:ext cx="266"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grpSp>
          <p:nvGrpSpPr>
            <p:cNvPr id="8" name="Group 37"/>
            <p:cNvGrpSpPr>
              <a:grpSpLocks/>
            </p:cNvGrpSpPr>
            <p:nvPr/>
          </p:nvGrpSpPr>
          <p:grpSpPr bwMode="auto">
            <a:xfrm>
              <a:off x="484188" y="742950"/>
              <a:ext cx="7153275" cy="4970463"/>
              <a:chOff x="305" y="468"/>
              <a:chExt cx="4506" cy="3131"/>
            </a:xfrm>
          </p:grpSpPr>
          <p:sp>
            <p:nvSpPr>
              <p:cNvPr id="9" name="Text Box 38"/>
              <p:cNvSpPr txBox="1">
                <a:spLocks noChangeArrowheads="1"/>
              </p:cNvSpPr>
              <p:nvPr/>
            </p:nvSpPr>
            <p:spPr bwMode="auto">
              <a:xfrm>
                <a:off x="3604" y="3311"/>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10" name="Text Box 39"/>
              <p:cNvSpPr txBox="1">
                <a:spLocks noChangeArrowheads="1"/>
              </p:cNvSpPr>
              <p:nvPr/>
            </p:nvSpPr>
            <p:spPr bwMode="auto">
              <a:xfrm>
                <a:off x="305" y="468"/>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grpSp>
      <p:grpSp>
        <p:nvGrpSpPr>
          <p:cNvPr id="45" name="Group 44"/>
          <p:cNvGrpSpPr/>
          <p:nvPr/>
        </p:nvGrpSpPr>
        <p:grpSpPr>
          <a:xfrm>
            <a:off x="1292225" y="1765300"/>
            <a:ext cx="4187825" cy="3784600"/>
            <a:chOff x="1292225" y="1765300"/>
            <a:chExt cx="4187825" cy="3784600"/>
          </a:xfrm>
        </p:grpSpPr>
        <p:sp>
          <p:nvSpPr>
            <p:cNvPr id="46" name="Line 42"/>
            <p:cNvSpPr>
              <a:spLocks noChangeShapeType="1"/>
            </p:cNvSpPr>
            <p:nvPr/>
          </p:nvSpPr>
          <p:spPr bwMode="auto">
            <a:xfrm>
              <a:off x="1355725" y="1828800"/>
              <a:ext cx="4056063" cy="3649663"/>
            </a:xfrm>
            <a:prstGeom prst="line">
              <a:avLst/>
            </a:prstGeom>
            <a:noFill/>
            <a:ln w="50800">
              <a:solidFill>
                <a:srgbClr val="333399"/>
              </a:solidFill>
              <a:round/>
              <a:headEnd/>
              <a:tailEnd/>
            </a:ln>
          </p:spPr>
          <p:txBody>
            <a:bodyPr/>
            <a:lstStyle/>
            <a:p>
              <a:endParaRPr lang="en-US">
                <a:latin typeface="Arial"/>
                <a:cs typeface="Arial"/>
              </a:endParaRPr>
            </a:p>
          </p:txBody>
        </p:sp>
        <p:sp>
          <p:nvSpPr>
            <p:cNvPr id="47" name="Oval 43"/>
            <p:cNvSpPr>
              <a:spLocks noChangeArrowheads="1"/>
            </p:cNvSpPr>
            <p:nvPr/>
          </p:nvSpPr>
          <p:spPr bwMode="auto">
            <a:xfrm>
              <a:off x="5338763" y="5411788"/>
              <a:ext cx="141287" cy="138112"/>
            </a:xfrm>
            <a:prstGeom prst="ellipse">
              <a:avLst/>
            </a:prstGeom>
            <a:solidFill>
              <a:srgbClr val="333399"/>
            </a:solidFill>
            <a:ln w="9525">
              <a:noFill/>
              <a:round/>
              <a:headEnd/>
              <a:tailEnd/>
            </a:ln>
          </p:spPr>
          <p:txBody>
            <a:bodyPr wrap="none" anchor="ctr"/>
            <a:lstStyle/>
            <a:p>
              <a:endParaRPr lang="en-US">
                <a:latin typeface="Arial"/>
                <a:cs typeface="Arial"/>
              </a:endParaRPr>
            </a:p>
          </p:txBody>
        </p:sp>
        <p:sp>
          <p:nvSpPr>
            <p:cNvPr id="48" name="Oval 44"/>
            <p:cNvSpPr>
              <a:spLocks noChangeArrowheads="1"/>
            </p:cNvSpPr>
            <p:nvPr/>
          </p:nvSpPr>
          <p:spPr bwMode="auto">
            <a:xfrm>
              <a:off x="1292225" y="1765300"/>
              <a:ext cx="141288" cy="138113"/>
            </a:xfrm>
            <a:prstGeom prst="ellipse">
              <a:avLst/>
            </a:prstGeom>
            <a:solidFill>
              <a:srgbClr val="333399"/>
            </a:solidFill>
            <a:ln w="9525">
              <a:noFill/>
              <a:round/>
              <a:headEnd/>
              <a:tailEnd/>
            </a:ln>
          </p:spPr>
          <p:txBody>
            <a:bodyPr wrap="none" anchor="ctr"/>
            <a:lstStyle/>
            <a:p>
              <a:endParaRPr lang="en-US">
                <a:latin typeface="Arial"/>
                <a:cs typeface="Arial"/>
              </a:endParaRPr>
            </a:p>
          </p:txBody>
        </p:sp>
      </p:grpSp>
      <p:grpSp>
        <p:nvGrpSpPr>
          <p:cNvPr id="49" name="Group 48"/>
          <p:cNvGrpSpPr>
            <a:grpSpLocks/>
          </p:cNvGrpSpPr>
          <p:nvPr/>
        </p:nvGrpSpPr>
        <p:grpSpPr bwMode="auto">
          <a:xfrm>
            <a:off x="1371600" y="2903538"/>
            <a:ext cx="1323975" cy="2574925"/>
            <a:chOff x="864" y="1829"/>
            <a:chExt cx="834" cy="1622"/>
          </a:xfrm>
        </p:grpSpPr>
        <p:grpSp>
          <p:nvGrpSpPr>
            <p:cNvPr id="50" name="Group 49"/>
            <p:cNvGrpSpPr>
              <a:grpSpLocks/>
            </p:cNvGrpSpPr>
            <p:nvPr/>
          </p:nvGrpSpPr>
          <p:grpSpPr bwMode="auto">
            <a:xfrm>
              <a:off x="864" y="1870"/>
              <a:ext cx="788" cy="1581"/>
              <a:chOff x="357" y="2450"/>
              <a:chExt cx="795" cy="646"/>
            </a:xfrm>
          </p:grpSpPr>
          <p:sp>
            <p:nvSpPr>
              <p:cNvPr id="52" name="Line 4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latin typeface="Arial"/>
                  <a:cs typeface="Arial"/>
                </a:endParaRPr>
              </a:p>
            </p:txBody>
          </p:sp>
          <p:sp>
            <p:nvSpPr>
              <p:cNvPr id="53" name="Line 4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latin typeface="Arial"/>
                  <a:cs typeface="Arial"/>
                </a:endParaRPr>
              </a:p>
            </p:txBody>
          </p:sp>
        </p:grpSp>
        <p:sp>
          <p:nvSpPr>
            <p:cNvPr id="51" name="Oval 50"/>
            <p:cNvSpPr>
              <a:spLocks noChangeArrowheads="1"/>
            </p:cNvSpPr>
            <p:nvPr/>
          </p:nvSpPr>
          <p:spPr bwMode="auto">
            <a:xfrm>
              <a:off x="1609" y="1829"/>
              <a:ext cx="89" cy="87"/>
            </a:xfrm>
            <a:prstGeom prst="ellipse">
              <a:avLst/>
            </a:prstGeom>
            <a:solidFill>
              <a:srgbClr val="FF0000"/>
            </a:solidFill>
            <a:ln w="9525">
              <a:noFill/>
              <a:round/>
              <a:headEnd/>
              <a:tailEnd/>
            </a:ln>
          </p:spPr>
          <p:txBody>
            <a:bodyPr wrap="none" anchor="ctr"/>
            <a:lstStyle/>
            <a:p>
              <a:endParaRPr lang="en-US">
                <a:latin typeface="Arial"/>
                <a:cs typeface="Arial"/>
              </a:endParaRPr>
            </a:p>
          </p:txBody>
        </p:sp>
      </p:grpSp>
      <p:grpSp>
        <p:nvGrpSpPr>
          <p:cNvPr id="54" name="Group 45"/>
          <p:cNvGrpSpPr>
            <a:grpSpLocks/>
          </p:cNvGrpSpPr>
          <p:nvPr/>
        </p:nvGrpSpPr>
        <p:grpSpPr bwMode="auto">
          <a:xfrm>
            <a:off x="1365250" y="3398838"/>
            <a:ext cx="2306638" cy="2087562"/>
            <a:chOff x="860" y="2135"/>
            <a:chExt cx="1453" cy="1315"/>
          </a:xfrm>
        </p:grpSpPr>
        <p:grpSp>
          <p:nvGrpSpPr>
            <p:cNvPr id="55" name="Group 46"/>
            <p:cNvGrpSpPr>
              <a:grpSpLocks/>
            </p:cNvGrpSpPr>
            <p:nvPr/>
          </p:nvGrpSpPr>
          <p:grpSpPr bwMode="auto">
            <a:xfrm>
              <a:off x="860" y="2182"/>
              <a:ext cx="1411" cy="1268"/>
              <a:chOff x="357" y="2450"/>
              <a:chExt cx="795" cy="646"/>
            </a:xfrm>
          </p:grpSpPr>
          <p:sp>
            <p:nvSpPr>
              <p:cNvPr id="57" name="Line 4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latin typeface="Arial"/>
                  <a:cs typeface="Arial"/>
                </a:endParaRPr>
              </a:p>
            </p:txBody>
          </p:sp>
          <p:sp>
            <p:nvSpPr>
              <p:cNvPr id="58" name="Line 4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latin typeface="Arial"/>
                  <a:cs typeface="Arial"/>
                </a:endParaRPr>
              </a:p>
            </p:txBody>
          </p:sp>
        </p:grpSp>
        <p:sp>
          <p:nvSpPr>
            <p:cNvPr id="56" name="Oval 49"/>
            <p:cNvSpPr>
              <a:spLocks noChangeArrowheads="1"/>
            </p:cNvSpPr>
            <p:nvPr/>
          </p:nvSpPr>
          <p:spPr bwMode="auto">
            <a:xfrm>
              <a:off x="2224" y="2135"/>
              <a:ext cx="89" cy="87"/>
            </a:xfrm>
            <a:prstGeom prst="ellipse">
              <a:avLst/>
            </a:prstGeom>
            <a:solidFill>
              <a:srgbClr val="3366FF"/>
            </a:solidFill>
            <a:ln w="9525">
              <a:noFill/>
              <a:round/>
              <a:headEnd/>
              <a:tailEnd/>
            </a:ln>
          </p:spPr>
          <p:txBody>
            <a:bodyPr wrap="none" anchor="ctr"/>
            <a:lstStyle/>
            <a:p>
              <a:endParaRPr lang="en-US">
                <a:latin typeface="Arial"/>
                <a:cs typeface="Arial"/>
              </a:endParaRPr>
            </a:p>
          </p:txBody>
        </p:sp>
      </p:grpSp>
      <p:grpSp>
        <p:nvGrpSpPr>
          <p:cNvPr id="59" name="Group 90"/>
          <p:cNvGrpSpPr>
            <a:grpSpLocks/>
          </p:cNvGrpSpPr>
          <p:nvPr/>
        </p:nvGrpSpPr>
        <p:grpSpPr bwMode="auto">
          <a:xfrm>
            <a:off x="4217988" y="2682875"/>
            <a:ext cx="4513262" cy="820738"/>
            <a:chOff x="2657" y="1788"/>
            <a:chExt cx="2843" cy="517"/>
          </a:xfrm>
          <a:solidFill>
            <a:schemeClr val="accent1"/>
          </a:solidFill>
        </p:grpSpPr>
        <p:sp>
          <p:nvSpPr>
            <p:cNvPr id="60" name="Rectangle 54"/>
            <p:cNvSpPr>
              <a:spLocks noChangeArrowheads="1"/>
            </p:cNvSpPr>
            <p:nvPr/>
          </p:nvSpPr>
          <p:spPr bwMode="auto">
            <a:xfrm>
              <a:off x="4726" y="1788"/>
              <a:ext cx="774" cy="51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2700</a:t>
              </a:r>
            </a:p>
          </p:txBody>
        </p:sp>
        <p:sp>
          <p:nvSpPr>
            <p:cNvPr id="61" name="Rectangle 55"/>
            <p:cNvSpPr>
              <a:spLocks noChangeArrowheads="1"/>
            </p:cNvSpPr>
            <p:nvPr/>
          </p:nvSpPr>
          <p:spPr bwMode="auto">
            <a:xfrm>
              <a:off x="3703" y="1788"/>
              <a:ext cx="1023" cy="51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270</a:t>
              </a:r>
            </a:p>
          </p:txBody>
        </p:sp>
        <p:sp>
          <p:nvSpPr>
            <p:cNvPr id="62" name="Rectangle 56"/>
            <p:cNvSpPr>
              <a:spLocks noChangeArrowheads="1"/>
            </p:cNvSpPr>
            <p:nvPr/>
          </p:nvSpPr>
          <p:spPr bwMode="auto">
            <a:xfrm>
              <a:off x="2657" y="1788"/>
              <a:ext cx="1046" cy="517"/>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dirty="0">
                  <a:latin typeface="Arial"/>
                  <a:cs typeface="Arial"/>
                </a:rPr>
                <a:t>= amount consumed</a:t>
              </a:r>
            </a:p>
          </p:txBody>
        </p:sp>
      </p:grpSp>
      <p:grpSp>
        <p:nvGrpSpPr>
          <p:cNvPr id="63" name="Group 91"/>
          <p:cNvGrpSpPr>
            <a:grpSpLocks/>
          </p:cNvGrpSpPr>
          <p:nvPr/>
        </p:nvGrpSpPr>
        <p:grpSpPr bwMode="auto">
          <a:xfrm>
            <a:off x="4217988" y="1749425"/>
            <a:ext cx="4513262" cy="455613"/>
            <a:chOff x="2657" y="1200"/>
            <a:chExt cx="2843" cy="287"/>
          </a:xfrm>
          <a:solidFill>
            <a:schemeClr val="accent1"/>
          </a:solidFill>
        </p:grpSpPr>
        <p:sp>
          <p:nvSpPr>
            <p:cNvPr id="64" name="Rectangle 51"/>
            <p:cNvSpPr>
              <a:spLocks noChangeArrowheads="1"/>
            </p:cNvSpPr>
            <p:nvPr/>
          </p:nvSpPr>
          <p:spPr bwMode="auto">
            <a:xfrm>
              <a:off x="4726" y="1200"/>
              <a:ext cx="774"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0</a:t>
              </a:r>
            </a:p>
          </p:txBody>
        </p:sp>
        <p:sp>
          <p:nvSpPr>
            <p:cNvPr id="65" name="Rectangle 52"/>
            <p:cNvSpPr>
              <a:spLocks noChangeArrowheads="1"/>
            </p:cNvSpPr>
            <p:nvPr/>
          </p:nvSpPr>
          <p:spPr bwMode="auto">
            <a:xfrm>
              <a:off x="3703" y="1200"/>
              <a:ext cx="1023"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110</a:t>
              </a:r>
            </a:p>
          </p:txBody>
        </p:sp>
        <p:sp>
          <p:nvSpPr>
            <p:cNvPr id="66" name="Rectangle 53"/>
            <p:cNvSpPr>
              <a:spLocks noChangeArrowheads="1"/>
            </p:cNvSpPr>
            <p:nvPr/>
          </p:nvSpPr>
          <p:spPr bwMode="auto">
            <a:xfrm>
              <a:off x="2657" y="1200"/>
              <a:ext cx="1046" cy="287"/>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dirty="0">
                  <a:latin typeface="Arial"/>
                  <a:cs typeface="Arial"/>
                </a:rPr>
                <a:t>+ imported</a:t>
              </a:r>
            </a:p>
          </p:txBody>
        </p:sp>
      </p:grpSp>
      <p:grpSp>
        <p:nvGrpSpPr>
          <p:cNvPr id="67" name="Group 92"/>
          <p:cNvGrpSpPr>
            <a:grpSpLocks/>
          </p:cNvGrpSpPr>
          <p:nvPr/>
        </p:nvGrpSpPr>
        <p:grpSpPr bwMode="auto">
          <a:xfrm>
            <a:off x="4217988" y="2205038"/>
            <a:ext cx="4513262" cy="477837"/>
            <a:chOff x="2657" y="1487"/>
            <a:chExt cx="2843" cy="301"/>
          </a:xfrm>
          <a:solidFill>
            <a:schemeClr val="accent1"/>
          </a:solidFill>
        </p:grpSpPr>
        <p:sp>
          <p:nvSpPr>
            <p:cNvPr id="68" name="Rectangle 57"/>
            <p:cNvSpPr>
              <a:spLocks noChangeArrowheads="1"/>
            </p:cNvSpPr>
            <p:nvPr/>
          </p:nvSpPr>
          <p:spPr bwMode="auto">
            <a:xfrm>
              <a:off x="4726" y="1487"/>
              <a:ext cx="774" cy="301"/>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700</a:t>
              </a:r>
            </a:p>
          </p:txBody>
        </p:sp>
        <p:sp>
          <p:nvSpPr>
            <p:cNvPr id="69" name="Rectangle 58"/>
            <p:cNvSpPr>
              <a:spLocks noChangeArrowheads="1"/>
            </p:cNvSpPr>
            <p:nvPr/>
          </p:nvSpPr>
          <p:spPr bwMode="auto">
            <a:xfrm>
              <a:off x="3703" y="1487"/>
              <a:ext cx="1023" cy="301"/>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0</a:t>
              </a:r>
            </a:p>
          </p:txBody>
        </p:sp>
        <p:sp>
          <p:nvSpPr>
            <p:cNvPr id="70" name="Rectangle 59"/>
            <p:cNvSpPr>
              <a:spLocks noChangeArrowheads="1"/>
            </p:cNvSpPr>
            <p:nvPr/>
          </p:nvSpPr>
          <p:spPr bwMode="auto">
            <a:xfrm>
              <a:off x="2657" y="1487"/>
              <a:ext cx="1046" cy="301"/>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dirty="0">
                  <a:latin typeface="Arial"/>
                  <a:cs typeface="Arial"/>
                </a:rPr>
                <a:t>– exported</a:t>
              </a:r>
            </a:p>
          </p:txBody>
        </p:sp>
      </p:grpSp>
      <p:grpSp>
        <p:nvGrpSpPr>
          <p:cNvPr id="71" name="Group 88"/>
          <p:cNvGrpSpPr>
            <a:grpSpLocks/>
          </p:cNvGrpSpPr>
          <p:nvPr/>
        </p:nvGrpSpPr>
        <p:grpSpPr bwMode="auto">
          <a:xfrm>
            <a:off x="4217988" y="1293813"/>
            <a:ext cx="4513262" cy="455612"/>
            <a:chOff x="2657" y="913"/>
            <a:chExt cx="2843" cy="287"/>
          </a:xfrm>
          <a:solidFill>
            <a:schemeClr val="accent1"/>
          </a:solidFill>
        </p:grpSpPr>
        <p:sp>
          <p:nvSpPr>
            <p:cNvPr id="72" name="Rectangle 60"/>
            <p:cNvSpPr>
              <a:spLocks noChangeArrowheads="1"/>
            </p:cNvSpPr>
            <p:nvPr/>
          </p:nvSpPr>
          <p:spPr bwMode="auto">
            <a:xfrm>
              <a:off x="4726" y="913"/>
              <a:ext cx="774"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3400</a:t>
              </a:r>
            </a:p>
          </p:txBody>
        </p:sp>
        <p:sp>
          <p:nvSpPr>
            <p:cNvPr id="73" name="Rectangle 61"/>
            <p:cNvSpPr>
              <a:spLocks noChangeArrowheads="1"/>
            </p:cNvSpPr>
            <p:nvPr/>
          </p:nvSpPr>
          <p:spPr bwMode="auto">
            <a:xfrm>
              <a:off x="3703" y="913"/>
              <a:ext cx="1023"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160</a:t>
              </a:r>
            </a:p>
          </p:txBody>
        </p:sp>
        <p:sp>
          <p:nvSpPr>
            <p:cNvPr id="74" name="Rectangle 62"/>
            <p:cNvSpPr>
              <a:spLocks noChangeArrowheads="1"/>
            </p:cNvSpPr>
            <p:nvPr/>
          </p:nvSpPr>
          <p:spPr bwMode="auto">
            <a:xfrm>
              <a:off x="2657" y="913"/>
              <a:ext cx="1046" cy="287"/>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dirty="0">
                  <a:latin typeface="Arial"/>
                  <a:cs typeface="Arial"/>
                </a:rPr>
                <a:t>produced</a:t>
              </a:r>
            </a:p>
          </p:txBody>
        </p:sp>
      </p:grpSp>
      <p:sp>
        <p:nvSpPr>
          <p:cNvPr id="75" name="Rectangle 65"/>
          <p:cNvSpPr>
            <a:spLocks noChangeArrowheads="1"/>
          </p:cNvSpPr>
          <p:nvPr/>
        </p:nvSpPr>
        <p:spPr bwMode="auto">
          <a:xfrm>
            <a:off x="4217988" y="838200"/>
            <a:ext cx="1660525" cy="455613"/>
          </a:xfrm>
          <a:prstGeom prst="rect">
            <a:avLst/>
          </a:prstGeom>
          <a:solidFill>
            <a:schemeClr val="accent1"/>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endParaRPr lang="en-US" sz="2400">
              <a:latin typeface="Arial"/>
              <a:cs typeface="Arial"/>
            </a:endParaRPr>
          </a:p>
        </p:txBody>
      </p:sp>
      <p:sp>
        <p:nvSpPr>
          <p:cNvPr id="76" name="Line 66"/>
          <p:cNvSpPr>
            <a:spLocks noChangeShapeType="1"/>
          </p:cNvSpPr>
          <p:nvPr/>
        </p:nvSpPr>
        <p:spPr bwMode="auto">
          <a:xfrm>
            <a:off x="4217988" y="838200"/>
            <a:ext cx="1660525" cy="0"/>
          </a:xfrm>
          <a:prstGeom prst="line">
            <a:avLst/>
          </a:prstGeom>
          <a:noFill/>
          <a:ln w="28575" cap="sq">
            <a:noFill/>
            <a:round/>
            <a:headEnd/>
            <a:tailEnd/>
          </a:ln>
        </p:spPr>
        <p:txBody>
          <a:bodyPr/>
          <a:lstStyle/>
          <a:p>
            <a:endParaRPr lang="en-US">
              <a:latin typeface="Arial"/>
              <a:cs typeface="Arial"/>
            </a:endParaRPr>
          </a:p>
        </p:txBody>
      </p:sp>
      <p:sp>
        <p:nvSpPr>
          <p:cNvPr id="77" name="Line 68"/>
          <p:cNvSpPr>
            <a:spLocks noChangeShapeType="1"/>
          </p:cNvSpPr>
          <p:nvPr/>
        </p:nvSpPr>
        <p:spPr bwMode="auto">
          <a:xfrm>
            <a:off x="4217988" y="2682875"/>
            <a:ext cx="4513262" cy="0"/>
          </a:xfrm>
          <a:prstGeom prst="line">
            <a:avLst/>
          </a:prstGeom>
          <a:noFill/>
          <a:ln w="12700">
            <a:solidFill>
              <a:schemeClr val="tx1"/>
            </a:solidFill>
            <a:round/>
            <a:headEnd/>
            <a:tailEnd/>
          </a:ln>
        </p:spPr>
        <p:txBody>
          <a:bodyPr/>
          <a:lstStyle/>
          <a:p>
            <a:endParaRPr lang="en-US">
              <a:latin typeface="Arial"/>
              <a:cs typeface="Arial"/>
            </a:endParaRPr>
          </a:p>
        </p:txBody>
      </p:sp>
      <p:sp>
        <p:nvSpPr>
          <p:cNvPr id="78" name="Line 69"/>
          <p:cNvSpPr>
            <a:spLocks noChangeShapeType="1"/>
          </p:cNvSpPr>
          <p:nvPr/>
        </p:nvSpPr>
        <p:spPr bwMode="auto">
          <a:xfrm>
            <a:off x="4217988" y="3503613"/>
            <a:ext cx="1660525" cy="0"/>
          </a:xfrm>
          <a:prstGeom prst="line">
            <a:avLst/>
          </a:prstGeom>
          <a:noFill/>
          <a:ln w="28575" cap="sq">
            <a:noFill/>
            <a:round/>
            <a:headEnd/>
            <a:tailEnd/>
          </a:ln>
        </p:spPr>
        <p:txBody>
          <a:bodyPr/>
          <a:lstStyle/>
          <a:p>
            <a:endParaRPr lang="en-US">
              <a:latin typeface="Arial"/>
              <a:cs typeface="Arial"/>
            </a:endParaRPr>
          </a:p>
        </p:txBody>
      </p:sp>
      <p:sp>
        <p:nvSpPr>
          <p:cNvPr id="79" name="Line 70"/>
          <p:cNvSpPr>
            <a:spLocks noChangeShapeType="1"/>
          </p:cNvSpPr>
          <p:nvPr/>
        </p:nvSpPr>
        <p:spPr bwMode="auto">
          <a:xfrm>
            <a:off x="4217988" y="838200"/>
            <a:ext cx="0" cy="455613"/>
          </a:xfrm>
          <a:prstGeom prst="line">
            <a:avLst/>
          </a:prstGeom>
          <a:noFill/>
          <a:ln w="28575" cap="sq">
            <a:noFill/>
            <a:round/>
            <a:headEnd/>
            <a:tailEnd/>
          </a:ln>
        </p:spPr>
        <p:txBody>
          <a:bodyPr/>
          <a:lstStyle/>
          <a:p>
            <a:endParaRPr lang="en-US">
              <a:latin typeface="Arial"/>
              <a:cs typeface="Arial"/>
            </a:endParaRPr>
          </a:p>
        </p:txBody>
      </p:sp>
      <p:grpSp>
        <p:nvGrpSpPr>
          <p:cNvPr id="80" name="Group 87"/>
          <p:cNvGrpSpPr>
            <a:grpSpLocks/>
          </p:cNvGrpSpPr>
          <p:nvPr/>
        </p:nvGrpSpPr>
        <p:grpSpPr bwMode="auto">
          <a:xfrm>
            <a:off x="4217988" y="838200"/>
            <a:ext cx="4513262" cy="2665413"/>
            <a:chOff x="2657" y="626"/>
            <a:chExt cx="2843" cy="1679"/>
          </a:xfrm>
          <a:solidFill>
            <a:schemeClr val="accent1"/>
          </a:solidFill>
        </p:grpSpPr>
        <p:sp>
          <p:nvSpPr>
            <p:cNvPr id="81" name="Rectangle 63"/>
            <p:cNvSpPr>
              <a:spLocks noChangeArrowheads="1"/>
            </p:cNvSpPr>
            <p:nvPr/>
          </p:nvSpPr>
          <p:spPr bwMode="auto">
            <a:xfrm>
              <a:off x="4726" y="626"/>
              <a:ext cx="774"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wheat</a:t>
              </a:r>
            </a:p>
          </p:txBody>
        </p:sp>
        <p:sp>
          <p:nvSpPr>
            <p:cNvPr id="82" name="Rectangle 64"/>
            <p:cNvSpPr>
              <a:spLocks noChangeArrowheads="1"/>
            </p:cNvSpPr>
            <p:nvPr/>
          </p:nvSpPr>
          <p:spPr bwMode="auto">
            <a:xfrm>
              <a:off x="3703" y="626"/>
              <a:ext cx="1023"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dirty="0">
                  <a:latin typeface="Arial"/>
                  <a:cs typeface="Arial"/>
                </a:rPr>
                <a:t>computers</a:t>
              </a:r>
            </a:p>
          </p:txBody>
        </p:sp>
        <p:sp>
          <p:nvSpPr>
            <p:cNvPr id="83" name="Line 67"/>
            <p:cNvSpPr>
              <a:spLocks noChangeShapeType="1"/>
            </p:cNvSpPr>
            <p:nvPr/>
          </p:nvSpPr>
          <p:spPr bwMode="auto">
            <a:xfrm>
              <a:off x="2657" y="913"/>
              <a:ext cx="2843" cy="0"/>
            </a:xfrm>
            <a:prstGeom prst="line">
              <a:avLst/>
            </a:prstGeom>
            <a:grpFill/>
            <a:ln w="12700">
              <a:solidFill>
                <a:schemeClr val="tx1"/>
              </a:solidFill>
              <a:round/>
              <a:headEnd/>
              <a:tailEnd/>
            </a:ln>
          </p:spPr>
          <p:txBody>
            <a:bodyPr/>
            <a:lstStyle/>
            <a:p>
              <a:endParaRPr lang="en-US">
                <a:latin typeface="Arial"/>
                <a:cs typeface="Arial"/>
              </a:endParaRPr>
            </a:p>
          </p:txBody>
        </p:sp>
        <p:sp>
          <p:nvSpPr>
            <p:cNvPr id="84" name="Line 71"/>
            <p:cNvSpPr>
              <a:spLocks noChangeShapeType="1"/>
            </p:cNvSpPr>
            <p:nvPr/>
          </p:nvSpPr>
          <p:spPr bwMode="auto">
            <a:xfrm>
              <a:off x="3703" y="626"/>
              <a:ext cx="0" cy="1679"/>
            </a:xfrm>
            <a:prstGeom prst="line">
              <a:avLst/>
            </a:prstGeom>
            <a:grpFill/>
            <a:ln w="12700">
              <a:solidFill>
                <a:schemeClr val="tx1"/>
              </a:solidFill>
              <a:round/>
              <a:headEnd/>
              <a:tailEnd/>
            </a:ln>
          </p:spPr>
          <p:txBody>
            <a:bodyPr/>
            <a:lstStyle/>
            <a:p>
              <a:endParaRPr lang="en-US">
                <a:latin typeface="Arial"/>
                <a:cs typeface="Arial"/>
              </a:endParaRPr>
            </a:p>
          </p:txBody>
        </p:sp>
        <p:sp>
          <p:nvSpPr>
            <p:cNvPr id="85" name="Line 72"/>
            <p:cNvSpPr>
              <a:spLocks noChangeShapeType="1"/>
            </p:cNvSpPr>
            <p:nvPr/>
          </p:nvSpPr>
          <p:spPr bwMode="auto">
            <a:xfrm>
              <a:off x="4726" y="626"/>
              <a:ext cx="0" cy="1679"/>
            </a:xfrm>
            <a:prstGeom prst="line">
              <a:avLst/>
            </a:prstGeom>
            <a:grpFill/>
            <a:ln w="12700">
              <a:solidFill>
                <a:schemeClr val="tx1"/>
              </a:solidFill>
              <a:round/>
              <a:headEnd/>
              <a:tailEnd/>
            </a:ln>
          </p:spPr>
          <p:txBody>
            <a:bodyPr/>
            <a:lstStyle/>
            <a:p>
              <a:endParaRPr lang="en-US">
                <a:latin typeface="Arial"/>
                <a:cs typeface="Arial"/>
              </a:endParaRPr>
            </a:p>
          </p:txBody>
        </p:sp>
      </p:grpSp>
      <p:sp>
        <p:nvSpPr>
          <p:cNvPr id="86" name="Line 73"/>
          <p:cNvSpPr>
            <a:spLocks noChangeShapeType="1"/>
          </p:cNvSpPr>
          <p:nvPr/>
        </p:nvSpPr>
        <p:spPr bwMode="auto">
          <a:xfrm>
            <a:off x="8731250" y="838200"/>
            <a:ext cx="0" cy="455613"/>
          </a:xfrm>
          <a:prstGeom prst="line">
            <a:avLst/>
          </a:prstGeom>
          <a:noFill/>
          <a:ln w="28575" cap="sq">
            <a:noFill/>
            <a:round/>
            <a:headEnd/>
            <a:tailEnd/>
          </a:ln>
        </p:spPr>
        <p:txBody>
          <a:bodyPr/>
          <a:lstStyle/>
          <a:p>
            <a:endParaRPr lang="en-US">
              <a:latin typeface="Arial"/>
              <a:cs typeface="Arial"/>
            </a:endParaRPr>
          </a:p>
        </p:txBody>
      </p:sp>
      <p:sp>
        <p:nvSpPr>
          <p:cNvPr id="87" name="Line 74"/>
          <p:cNvSpPr>
            <a:spLocks noChangeShapeType="1"/>
          </p:cNvSpPr>
          <p:nvPr/>
        </p:nvSpPr>
        <p:spPr bwMode="auto">
          <a:xfrm>
            <a:off x="5878513" y="838200"/>
            <a:ext cx="1624012" cy="0"/>
          </a:xfrm>
          <a:prstGeom prst="line">
            <a:avLst/>
          </a:prstGeom>
          <a:noFill/>
          <a:ln w="28575" cap="sq">
            <a:noFill/>
            <a:round/>
            <a:headEnd/>
            <a:tailEnd/>
          </a:ln>
        </p:spPr>
        <p:txBody>
          <a:bodyPr/>
          <a:lstStyle/>
          <a:p>
            <a:endParaRPr lang="en-US">
              <a:latin typeface="Arial"/>
              <a:cs typeface="Arial"/>
            </a:endParaRPr>
          </a:p>
        </p:txBody>
      </p:sp>
      <p:sp>
        <p:nvSpPr>
          <p:cNvPr id="88" name="Line 75"/>
          <p:cNvSpPr>
            <a:spLocks noChangeShapeType="1"/>
          </p:cNvSpPr>
          <p:nvPr/>
        </p:nvSpPr>
        <p:spPr bwMode="auto">
          <a:xfrm>
            <a:off x="4217988" y="1293813"/>
            <a:ext cx="0" cy="455612"/>
          </a:xfrm>
          <a:prstGeom prst="line">
            <a:avLst/>
          </a:prstGeom>
          <a:noFill/>
          <a:ln w="28575" cap="sq">
            <a:noFill/>
            <a:round/>
            <a:headEnd/>
            <a:tailEnd/>
          </a:ln>
        </p:spPr>
        <p:txBody>
          <a:bodyPr/>
          <a:lstStyle/>
          <a:p>
            <a:endParaRPr lang="en-US">
              <a:latin typeface="Arial"/>
              <a:cs typeface="Arial"/>
            </a:endParaRPr>
          </a:p>
        </p:txBody>
      </p:sp>
      <p:sp>
        <p:nvSpPr>
          <p:cNvPr id="89" name="Line 76"/>
          <p:cNvSpPr>
            <a:spLocks noChangeShapeType="1"/>
          </p:cNvSpPr>
          <p:nvPr/>
        </p:nvSpPr>
        <p:spPr bwMode="auto">
          <a:xfrm>
            <a:off x="7502525" y="838200"/>
            <a:ext cx="1228725" cy="0"/>
          </a:xfrm>
          <a:prstGeom prst="line">
            <a:avLst/>
          </a:prstGeom>
          <a:noFill/>
          <a:ln w="28575" cap="sq">
            <a:noFill/>
            <a:round/>
            <a:headEnd/>
            <a:tailEnd/>
          </a:ln>
        </p:spPr>
        <p:txBody>
          <a:bodyPr/>
          <a:lstStyle/>
          <a:p>
            <a:endParaRPr lang="en-US">
              <a:latin typeface="Arial"/>
              <a:cs typeface="Arial"/>
            </a:endParaRPr>
          </a:p>
        </p:txBody>
      </p:sp>
      <p:sp>
        <p:nvSpPr>
          <p:cNvPr id="90" name="Line 77"/>
          <p:cNvSpPr>
            <a:spLocks noChangeShapeType="1"/>
          </p:cNvSpPr>
          <p:nvPr/>
        </p:nvSpPr>
        <p:spPr bwMode="auto">
          <a:xfrm>
            <a:off x="8731250" y="1293813"/>
            <a:ext cx="0" cy="455612"/>
          </a:xfrm>
          <a:prstGeom prst="line">
            <a:avLst/>
          </a:prstGeom>
          <a:noFill/>
          <a:ln w="28575" cap="sq">
            <a:noFill/>
            <a:round/>
            <a:headEnd/>
            <a:tailEnd/>
          </a:ln>
        </p:spPr>
        <p:txBody>
          <a:bodyPr/>
          <a:lstStyle/>
          <a:p>
            <a:endParaRPr lang="en-US">
              <a:latin typeface="Arial"/>
              <a:cs typeface="Arial"/>
            </a:endParaRPr>
          </a:p>
        </p:txBody>
      </p:sp>
      <p:sp>
        <p:nvSpPr>
          <p:cNvPr id="91" name="Line 78"/>
          <p:cNvSpPr>
            <a:spLocks noChangeShapeType="1"/>
          </p:cNvSpPr>
          <p:nvPr/>
        </p:nvSpPr>
        <p:spPr bwMode="auto">
          <a:xfrm>
            <a:off x="4217988" y="1749425"/>
            <a:ext cx="0" cy="455613"/>
          </a:xfrm>
          <a:prstGeom prst="line">
            <a:avLst/>
          </a:prstGeom>
          <a:noFill/>
          <a:ln w="28575" cap="sq">
            <a:noFill/>
            <a:round/>
            <a:headEnd/>
            <a:tailEnd/>
          </a:ln>
        </p:spPr>
        <p:txBody>
          <a:bodyPr/>
          <a:lstStyle/>
          <a:p>
            <a:endParaRPr lang="en-US">
              <a:latin typeface="Arial"/>
              <a:cs typeface="Arial"/>
            </a:endParaRPr>
          </a:p>
        </p:txBody>
      </p:sp>
      <p:sp>
        <p:nvSpPr>
          <p:cNvPr id="92" name="Line 79"/>
          <p:cNvSpPr>
            <a:spLocks noChangeShapeType="1"/>
          </p:cNvSpPr>
          <p:nvPr/>
        </p:nvSpPr>
        <p:spPr bwMode="auto">
          <a:xfrm>
            <a:off x="8731250" y="1749425"/>
            <a:ext cx="0" cy="455613"/>
          </a:xfrm>
          <a:prstGeom prst="line">
            <a:avLst/>
          </a:prstGeom>
          <a:noFill/>
          <a:ln w="28575" cap="sq">
            <a:noFill/>
            <a:round/>
            <a:headEnd/>
            <a:tailEnd/>
          </a:ln>
        </p:spPr>
        <p:txBody>
          <a:bodyPr/>
          <a:lstStyle/>
          <a:p>
            <a:endParaRPr lang="en-US">
              <a:latin typeface="Arial"/>
              <a:cs typeface="Arial"/>
            </a:endParaRPr>
          </a:p>
        </p:txBody>
      </p:sp>
      <p:sp>
        <p:nvSpPr>
          <p:cNvPr id="93" name="Line 80"/>
          <p:cNvSpPr>
            <a:spLocks noChangeShapeType="1"/>
          </p:cNvSpPr>
          <p:nvPr/>
        </p:nvSpPr>
        <p:spPr bwMode="auto">
          <a:xfrm>
            <a:off x="4217988" y="2205038"/>
            <a:ext cx="0" cy="477837"/>
          </a:xfrm>
          <a:prstGeom prst="line">
            <a:avLst/>
          </a:prstGeom>
          <a:noFill/>
          <a:ln w="28575" cap="sq">
            <a:noFill/>
            <a:round/>
            <a:headEnd/>
            <a:tailEnd/>
          </a:ln>
        </p:spPr>
        <p:txBody>
          <a:bodyPr/>
          <a:lstStyle/>
          <a:p>
            <a:endParaRPr lang="en-US">
              <a:latin typeface="Arial"/>
              <a:cs typeface="Arial"/>
            </a:endParaRPr>
          </a:p>
        </p:txBody>
      </p:sp>
      <p:sp>
        <p:nvSpPr>
          <p:cNvPr id="94" name="Line 81"/>
          <p:cNvSpPr>
            <a:spLocks noChangeShapeType="1"/>
          </p:cNvSpPr>
          <p:nvPr/>
        </p:nvSpPr>
        <p:spPr bwMode="auto">
          <a:xfrm>
            <a:off x="8731250" y="2205038"/>
            <a:ext cx="0" cy="477837"/>
          </a:xfrm>
          <a:prstGeom prst="line">
            <a:avLst/>
          </a:prstGeom>
          <a:noFill/>
          <a:ln w="28575" cap="sq">
            <a:noFill/>
            <a:round/>
            <a:headEnd/>
            <a:tailEnd/>
          </a:ln>
        </p:spPr>
        <p:txBody>
          <a:bodyPr/>
          <a:lstStyle/>
          <a:p>
            <a:endParaRPr lang="en-US">
              <a:latin typeface="Arial"/>
              <a:cs typeface="Arial"/>
            </a:endParaRPr>
          </a:p>
        </p:txBody>
      </p:sp>
      <p:sp>
        <p:nvSpPr>
          <p:cNvPr id="95" name="Line 82"/>
          <p:cNvSpPr>
            <a:spLocks noChangeShapeType="1"/>
          </p:cNvSpPr>
          <p:nvPr/>
        </p:nvSpPr>
        <p:spPr bwMode="auto">
          <a:xfrm>
            <a:off x="4217988" y="2682875"/>
            <a:ext cx="0" cy="820738"/>
          </a:xfrm>
          <a:prstGeom prst="line">
            <a:avLst/>
          </a:prstGeom>
          <a:noFill/>
          <a:ln w="28575" cap="sq">
            <a:noFill/>
            <a:round/>
            <a:headEnd/>
            <a:tailEnd/>
          </a:ln>
        </p:spPr>
        <p:txBody>
          <a:bodyPr/>
          <a:lstStyle/>
          <a:p>
            <a:endParaRPr lang="en-US">
              <a:latin typeface="Arial"/>
              <a:cs typeface="Arial"/>
            </a:endParaRPr>
          </a:p>
        </p:txBody>
      </p:sp>
      <p:sp>
        <p:nvSpPr>
          <p:cNvPr id="96" name="Line 83"/>
          <p:cNvSpPr>
            <a:spLocks noChangeShapeType="1"/>
          </p:cNvSpPr>
          <p:nvPr/>
        </p:nvSpPr>
        <p:spPr bwMode="auto">
          <a:xfrm>
            <a:off x="8731250" y="2682875"/>
            <a:ext cx="0" cy="820738"/>
          </a:xfrm>
          <a:prstGeom prst="line">
            <a:avLst/>
          </a:prstGeom>
          <a:noFill/>
          <a:ln w="28575" cap="sq">
            <a:noFill/>
            <a:round/>
            <a:headEnd/>
            <a:tailEnd/>
          </a:ln>
        </p:spPr>
        <p:txBody>
          <a:bodyPr/>
          <a:lstStyle/>
          <a:p>
            <a:endParaRPr lang="en-US">
              <a:latin typeface="Arial"/>
              <a:cs typeface="Arial"/>
            </a:endParaRPr>
          </a:p>
        </p:txBody>
      </p:sp>
      <p:sp>
        <p:nvSpPr>
          <p:cNvPr id="97" name="Line 84"/>
          <p:cNvSpPr>
            <a:spLocks noChangeShapeType="1"/>
          </p:cNvSpPr>
          <p:nvPr/>
        </p:nvSpPr>
        <p:spPr bwMode="auto">
          <a:xfrm>
            <a:off x="5878513" y="3503613"/>
            <a:ext cx="1624012" cy="0"/>
          </a:xfrm>
          <a:prstGeom prst="line">
            <a:avLst/>
          </a:prstGeom>
          <a:noFill/>
          <a:ln w="28575" cap="sq">
            <a:noFill/>
            <a:round/>
            <a:headEnd/>
            <a:tailEnd/>
          </a:ln>
        </p:spPr>
        <p:txBody>
          <a:bodyPr/>
          <a:lstStyle/>
          <a:p>
            <a:endParaRPr lang="en-US">
              <a:latin typeface="Arial"/>
              <a:cs typeface="Arial"/>
            </a:endParaRPr>
          </a:p>
        </p:txBody>
      </p:sp>
      <p:sp>
        <p:nvSpPr>
          <p:cNvPr id="98" name="Line 85"/>
          <p:cNvSpPr>
            <a:spLocks noChangeShapeType="1"/>
          </p:cNvSpPr>
          <p:nvPr/>
        </p:nvSpPr>
        <p:spPr bwMode="auto">
          <a:xfrm>
            <a:off x="7502525" y="3503613"/>
            <a:ext cx="1228725" cy="0"/>
          </a:xfrm>
          <a:prstGeom prst="line">
            <a:avLst/>
          </a:prstGeom>
          <a:noFill/>
          <a:ln w="28575" cap="sq">
            <a:noFill/>
            <a:round/>
            <a:headEnd/>
            <a:tailEnd/>
          </a:ln>
        </p:spPr>
        <p:txBody>
          <a:bodyPr/>
          <a:lstStyle/>
          <a:p>
            <a:endParaRPr lang="en-US">
              <a:latin typeface="Arial"/>
              <a:cs typeface="Arial"/>
            </a:endParaRPr>
          </a:p>
        </p:txBody>
      </p:sp>
    </p:spTree>
    <p:extLst>
      <p:ext uri="{BB962C8B-B14F-4D97-AF65-F5344CB8AC3E}">
        <p14:creationId xmlns:p14="http://schemas.microsoft.com/office/powerpoint/2010/main" val="238825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strips(upRight)">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par>
                                <p:cTn id="31" presetID="18" presetClass="entr" presetSubtype="3"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strips(upRight)">
                                      <p:cBhvr>
                                        <p:cTn id="33"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r>
              <a:rPr lang="en-US" sz="3000" dirty="0">
                <a:solidFill>
                  <a:schemeClr val="accent6">
                    <a:lumMod val="50000"/>
                  </a:schemeClr>
                </a:solidFill>
              </a:rPr>
              <a:t>Active Learning 3  </a:t>
            </a:r>
            <a:r>
              <a:rPr lang="en-US" sz="3000" dirty="0" smtClean="0">
                <a:solidFill>
                  <a:schemeClr val="accent6">
                    <a:lumMod val="50000"/>
                  </a:schemeClr>
                </a:solidFill>
              </a:rPr>
              <a:t>  </a:t>
            </a:r>
            <a:r>
              <a:rPr lang="en-US" sz="2600" b="1" dirty="0" smtClean="0">
                <a:solidFill>
                  <a:srgbClr val="AE1221"/>
                </a:solidFill>
              </a:rPr>
              <a:t>B. </a:t>
            </a:r>
            <a:r>
              <a:rPr lang="en-US" sz="2600" dirty="0">
                <a:solidFill>
                  <a:srgbClr val="AE1221"/>
                </a:solidFill>
              </a:rPr>
              <a:t>Japan’s Consumption With Trade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288925" y="1144588"/>
            <a:ext cx="7348538" cy="4759325"/>
            <a:chOff x="559" y="955"/>
            <a:chExt cx="4629" cy="2998"/>
          </a:xfrm>
        </p:grpSpPr>
        <p:sp>
          <p:nvSpPr>
            <p:cNvPr id="7" name="Text Box 5"/>
            <p:cNvSpPr txBox="1">
              <a:spLocks noChangeArrowheads="1"/>
            </p:cNvSpPr>
            <p:nvPr/>
          </p:nvSpPr>
          <p:spPr bwMode="auto">
            <a:xfrm>
              <a:off x="3981" y="3420"/>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8" name="Text Box 6"/>
            <p:cNvSpPr txBox="1">
              <a:spLocks noChangeArrowheads="1"/>
            </p:cNvSpPr>
            <p:nvPr/>
          </p:nvSpPr>
          <p:spPr bwMode="auto">
            <a:xfrm>
              <a:off x="633" y="955"/>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nvGrpSpPr>
            <p:cNvPr id="9" name="Group 7"/>
            <p:cNvGrpSpPr>
              <a:grpSpLocks/>
            </p:cNvGrpSpPr>
            <p:nvPr/>
          </p:nvGrpSpPr>
          <p:grpSpPr bwMode="auto">
            <a:xfrm>
              <a:off x="559" y="1379"/>
              <a:ext cx="3521" cy="2574"/>
              <a:chOff x="559" y="1379"/>
              <a:chExt cx="3521" cy="2574"/>
            </a:xfrm>
          </p:grpSpPr>
          <p:grpSp>
            <p:nvGrpSpPr>
              <p:cNvPr id="10" name="Group 8"/>
              <p:cNvGrpSpPr>
                <a:grpSpLocks/>
              </p:cNvGrpSpPr>
              <p:nvPr/>
            </p:nvGrpSpPr>
            <p:grpSpPr bwMode="auto">
              <a:xfrm>
                <a:off x="1259" y="1379"/>
                <a:ext cx="2780" cy="2170"/>
                <a:chOff x="2416" y="1770"/>
                <a:chExt cx="610" cy="548"/>
              </a:xfrm>
            </p:grpSpPr>
            <p:sp>
              <p:nvSpPr>
                <p:cNvPr id="27" name="Line 9"/>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28" name="Line 10"/>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1" name="Group 11"/>
              <p:cNvGrpSpPr>
                <a:grpSpLocks/>
              </p:cNvGrpSpPr>
              <p:nvPr/>
            </p:nvGrpSpPr>
            <p:grpSpPr bwMode="auto">
              <a:xfrm>
                <a:off x="559" y="1659"/>
                <a:ext cx="700" cy="288"/>
                <a:chOff x="559" y="1659"/>
                <a:chExt cx="700" cy="288"/>
              </a:xfrm>
            </p:grpSpPr>
            <p:sp>
              <p:nvSpPr>
                <p:cNvPr id="25" name="Line 12"/>
                <p:cNvSpPr>
                  <a:spLocks noChangeShapeType="1"/>
                </p:cNvSpPr>
                <p:nvPr/>
              </p:nvSpPr>
              <p:spPr bwMode="auto">
                <a:xfrm flipH="1">
                  <a:off x="1153" y="1819"/>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6" name="Text Box 13"/>
                <p:cNvSpPr txBox="1">
                  <a:spLocks noChangeArrowheads="1"/>
                </p:cNvSpPr>
                <p:nvPr/>
              </p:nvSpPr>
              <p:spPr bwMode="auto">
                <a:xfrm>
                  <a:off x="559" y="1659"/>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2" name="Group 14"/>
              <p:cNvGrpSpPr>
                <a:grpSpLocks/>
              </p:cNvGrpSpPr>
              <p:nvPr/>
            </p:nvGrpSpPr>
            <p:grpSpPr bwMode="auto">
              <a:xfrm>
                <a:off x="559" y="2528"/>
                <a:ext cx="700" cy="288"/>
                <a:chOff x="559" y="2528"/>
                <a:chExt cx="700" cy="288"/>
              </a:xfrm>
            </p:grpSpPr>
            <p:sp>
              <p:nvSpPr>
                <p:cNvPr id="23" name="Line 15"/>
                <p:cNvSpPr>
                  <a:spLocks noChangeShapeType="1"/>
                </p:cNvSpPr>
                <p:nvPr/>
              </p:nvSpPr>
              <p:spPr bwMode="auto">
                <a:xfrm flipH="1">
                  <a:off x="1153" y="2688"/>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4" name="Text Box 16"/>
                <p:cNvSpPr txBox="1">
                  <a:spLocks noChangeArrowheads="1"/>
                </p:cNvSpPr>
                <p:nvPr/>
              </p:nvSpPr>
              <p:spPr bwMode="auto">
                <a:xfrm>
                  <a:off x="559" y="2528"/>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1,000</a:t>
                  </a:r>
                </a:p>
              </p:txBody>
            </p:sp>
          </p:grpSp>
          <p:grpSp>
            <p:nvGrpSpPr>
              <p:cNvPr id="13" name="Group 17"/>
              <p:cNvGrpSpPr>
                <a:grpSpLocks/>
              </p:cNvGrpSpPr>
              <p:nvPr/>
            </p:nvGrpSpPr>
            <p:grpSpPr bwMode="auto">
              <a:xfrm>
                <a:off x="2527" y="3549"/>
                <a:ext cx="743" cy="402"/>
                <a:chOff x="2527" y="3549"/>
                <a:chExt cx="743" cy="402"/>
              </a:xfrm>
            </p:grpSpPr>
            <p:sp>
              <p:nvSpPr>
                <p:cNvPr id="21" name="Line 18"/>
                <p:cNvSpPr>
                  <a:spLocks noChangeShapeType="1"/>
                </p:cNvSpPr>
                <p:nvPr/>
              </p:nvSpPr>
              <p:spPr bwMode="auto">
                <a:xfrm flipV="1">
                  <a:off x="2892" y="3549"/>
                  <a:ext cx="0" cy="102"/>
                </a:xfrm>
                <a:prstGeom prst="line">
                  <a:avLst/>
                </a:prstGeom>
                <a:noFill/>
                <a:ln w="3175">
                  <a:solidFill>
                    <a:schemeClr val="tx1"/>
                  </a:solidFill>
                  <a:round/>
                  <a:headEnd/>
                  <a:tailEnd/>
                </a:ln>
              </p:spPr>
              <p:txBody>
                <a:bodyPr/>
                <a:lstStyle/>
                <a:p>
                  <a:endParaRPr lang="en-US">
                    <a:latin typeface="Arial"/>
                    <a:cs typeface="Arial"/>
                  </a:endParaRPr>
                </a:p>
              </p:txBody>
            </p:sp>
            <p:sp>
              <p:nvSpPr>
                <p:cNvPr id="22" name="Text Box 19"/>
                <p:cNvSpPr txBox="1">
                  <a:spLocks noChangeArrowheads="1"/>
                </p:cNvSpPr>
                <p:nvPr/>
              </p:nvSpPr>
              <p:spPr bwMode="auto">
                <a:xfrm>
                  <a:off x="2527" y="3663"/>
                  <a:ext cx="743"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sp>
            <p:nvSpPr>
              <p:cNvPr id="14" name="Text Box 20"/>
              <p:cNvSpPr txBox="1">
                <a:spLocks noChangeArrowheads="1"/>
              </p:cNvSpPr>
              <p:nvPr/>
            </p:nvSpPr>
            <p:spPr bwMode="auto">
              <a:xfrm>
                <a:off x="863" y="3489"/>
                <a:ext cx="427" cy="291"/>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nvGrpSpPr>
              <p:cNvPr id="15" name="Group 21"/>
              <p:cNvGrpSpPr>
                <a:grpSpLocks/>
              </p:cNvGrpSpPr>
              <p:nvPr/>
            </p:nvGrpSpPr>
            <p:grpSpPr bwMode="auto">
              <a:xfrm>
                <a:off x="1702" y="3546"/>
                <a:ext cx="743" cy="405"/>
                <a:chOff x="1702" y="3546"/>
                <a:chExt cx="743" cy="405"/>
              </a:xfrm>
            </p:grpSpPr>
            <p:sp>
              <p:nvSpPr>
                <p:cNvPr id="19" name="Text Box 22"/>
                <p:cNvSpPr txBox="1">
                  <a:spLocks noChangeArrowheads="1"/>
                </p:cNvSpPr>
                <p:nvPr/>
              </p:nvSpPr>
              <p:spPr bwMode="auto">
                <a:xfrm>
                  <a:off x="1702" y="3663"/>
                  <a:ext cx="743"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100</a:t>
                  </a:r>
                </a:p>
              </p:txBody>
            </p:sp>
            <p:sp>
              <p:nvSpPr>
                <p:cNvPr id="20" name="Line 23"/>
                <p:cNvSpPr>
                  <a:spLocks noChangeShapeType="1"/>
                </p:cNvSpPr>
                <p:nvPr/>
              </p:nvSpPr>
              <p:spPr bwMode="auto">
                <a:xfrm flipV="1">
                  <a:off x="2067"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nvGrpSpPr>
              <p:cNvPr id="16" name="Group 24"/>
              <p:cNvGrpSpPr>
                <a:grpSpLocks/>
              </p:cNvGrpSpPr>
              <p:nvPr/>
            </p:nvGrpSpPr>
            <p:grpSpPr bwMode="auto">
              <a:xfrm>
                <a:off x="3336" y="3546"/>
                <a:ext cx="744" cy="407"/>
                <a:chOff x="3336" y="3546"/>
                <a:chExt cx="744" cy="407"/>
              </a:xfrm>
            </p:grpSpPr>
            <p:sp>
              <p:nvSpPr>
                <p:cNvPr id="17" name="Text Box 25"/>
                <p:cNvSpPr txBox="1">
                  <a:spLocks noChangeArrowheads="1"/>
                </p:cNvSpPr>
                <p:nvPr/>
              </p:nvSpPr>
              <p:spPr bwMode="auto">
                <a:xfrm>
                  <a:off x="3336" y="3665"/>
                  <a:ext cx="7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sp>
              <p:nvSpPr>
                <p:cNvPr id="18" name="Line 26"/>
                <p:cNvSpPr>
                  <a:spLocks noChangeShapeType="1"/>
                </p:cNvSpPr>
                <p:nvPr/>
              </p:nvSpPr>
              <p:spPr bwMode="auto">
                <a:xfrm flipV="1">
                  <a:off x="3702"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grpSp>
      <p:grpSp>
        <p:nvGrpSpPr>
          <p:cNvPr id="29" name="Group 27"/>
          <p:cNvGrpSpPr>
            <a:grpSpLocks/>
          </p:cNvGrpSpPr>
          <p:nvPr/>
        </p:nvGrpSpPr>
        <p:grpSpPr bwMode="auto">
          <a:xfrm>
            <a:off x="1319213" y="3443288"/>
            <a:ext cx="3327400" cy="1884362"/>
            <a:chOff x="831" y="2413"/>
            <a:chExt cx="2096" cy="1187"/>
          </a:xfrm>
        </p:grpSpPr>
        <p:sp>
          <p:nvSpPr>
            <p:cNvPr id="30" name="Line 28"/>
            <p:cNvSpPr>
              <a:spLocks noChangeShapeType="1"/>
            </p:cNvSpPr>
            <p:nvPr/>
          </p:nvSpPr>
          <p:spPr bwMode="auto">
            <a:xfrm>
              <a:off x="876" y="2453"/>
              <a:ext cx="2030" cy="1105"/>
            </a:xfrm>
            <a:prstGeom prst="line">
              <a:avLst/>
            </a:prstGeom>
            <a:noFill/>
            <a:ln w="50800">
              <a:solidFill>
                <a:srgbClr val="333399"/>
              </a:solidFill>
              <a:round/>
              <a:headEnd/>
              <a:tailEnd/>
            </a:ln>
          </p:spPr>
          <p:txBody>
            <a:bodyPr/>
            <a:lstStyle/>
            <a:p>
              <a:endParaRPr lang="en-US">
                <a:latin typeface="Arial"/>
                <a:cs typeface="Arial"/>
              </a:endParaRPr>
            </a:p>
          </p:txBody>
        </p:sp>
        <p:sp>
          <p:nvSpPr>
            <p:cNvPr id="31" name="Oval 29"/>
            <p:cNvSpPr>
              <a:spLocks noChangeArrowheads="1"/>
            </p:cNvSpPr>
            <p:nvPr/>
          </p:nvSpPr>
          <p:spPr bwMode="auto">
            <a:xfrm>
              <a:off x="831" y="2413"/>
              <a:ext cx="89" cy="87"/>
            </a:xfrm>
            <a:prstGeom prst="ellipse">
              <a:avLst/>
            </a:prstGeom>
            <a:solidFill>
              <a:srgbClr val="333399"/>
            </a:solidFill>
            <a:ln w="9525">
              <a:noFill/>
              <a:round/>
              <a:headEnd/>
              <a:tailEnd/>
            </a:ln>
          </p:spPr>
          <p:txBody>
            <a:bodyPr wrap="none" anchor="ctr"/>
            <a:lstStyle/>
            <a:p>
              <a:endParaRPr lang="en-US">
                <a:latin typeface="Arial"/>
                <a:cs typeface="Arial"/>
              </a:endParaRPr>
            </a:p>
          </p:txBody>
        </p:sp>
        <p:sp>
          <p:nvSpPr>
            <p:cNvPr id="32" name="Oval 30"/>
            <p:cNvSpPr>
              <a:spLocks noChangeArrowheads="1"/>
            </p:cNvSpPr>
            <p:nvPr/>
          </p:nvSpPr>
          <p:spPr bwMode="auto">
            <a:xfrm>
              <a:off x="2838" y="3513"/>
              <a:ext cx="89" cy="87"/>
            </a:xfrm>
            <a:prstGeom prst="ellipse">
              <a:avLst/>
            </a:prstGeom>
            <a:solidFill>
              <a:srgbClr val="333399"/>
            </a:solidFill>
            <a:ln w="9525">
              <a:noFill/>
              <a:round/>
              <a:headEnd/>
              <a:tailEnd/>
            </a:ln>
          </p:spPr>
          <p:txBody>
            <a:bodyPr wrap="none" anchor="ctr"/>
            <a:lstStyle/>
            <a:p>
              <a:endParaRPr lang="en-US">
                <a:latin typeface="Arial"/>
                <a:cs typeface="Arial"/>
              </a:endParaRPr>
            </a:p>
          </p:txBody>
        </p:sp>
      </p:grpSp>
      <p:grpSp>
        <p:nvGrpSpPr>
          <p:cNvPr id="33" name="Group 31"/>
          <p:cNvGrpSpPr>
            <a:grpSpLocks/>
          </p:cNvGrpSpPr>
          <p:nvPr/>
        </p:nvGrpSpPr>
        <p:grpSpPr bwMode="auto">
          <a:xfrm>
            <a:off x="1392238" y="4152900"/>
            <a:ext cx="1889125" cy="1109663"/>
            <a:chOff x="877" y="2860"/>
            <a:chExt cx="1190" cy="699"/>
          </a:xfrm>
        </p:grpSpPr>
        <p:grpSp>
          <p:nvGrpSpPr>
            <p:cNvPr id="34" name="Group 32"/>
            <p:cNvGrpSpPr>
              <a:grpSpLocks/>
            </p:cNvGrpSpPr>
            <p:nvPr/>
          </p:nvGrpSpPr>
          <p:grpSpPr bwMode="auto">
            <a:xfrm>
              <a:off x="877" y="2903"/>
              <a:ext cx="1147" cy="656"/>
              <a:chOff x="357" y="2450"/>
              <a:chExt cx="795" cy="646"/>
            </a:xfrm>
          </p:grpSpPr>
          <p:sp>
            <p:nvSpPr>
              <p:cNvPr id="36" name="Line 3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latin typeface="Arial"/>
                  <a:cs typeface="Arial"/>
                </a:endParaRPr>
              </a:p>
            </p:txBody>
          </p:sp>
          <p:sp>
            <p:nvSpPr>
              <p:cNvPr id="37" name="Line 3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latin typeface="Arial"/>
                  <a:cs typeface="Arial"/>
                </a:endParaRPr>
              </a:p>
            </p:txBody>
          </p:sp>
        </p:grpSp>
        <p:sp>
          <p:nvSpPr>
            <p:cNvPr id="35" name="Oval 35"/>
            <p:cNvSpPr>
              <a:spLocks noChangeArrowheads="1"/>
            </p:cNvSpPr>
            <p:nvPr/>
          </p:nvSpPr>
          <p:spPr bwMode="auto">
            <a:xfrm>
              <a:off x="1978" y="2860"/>
              <a:ext cx="89" cy="87"/>
            </a:xfrm>
            <a:prstGeom prst="ellipse">
              <a:avLst/>
            </a:prstGeom>
            <a:solidFill>
              <a:srgbClr val="3366FF"/>
            </a:solidFill>
            <a:ln w="9525">
              <a:noFill/>
              <a:round/>
              <a:headEnd/>
              <a:tailEnd/>
            </a:ln>
          </p:spPr>
          <p:txBody>
            <a:bodyPr wrap="none" anchor="ctr"/>
            <a:lstStyle/>
            <a:p>
              <a:endParaRPr lang="en-US">
                <a:latin typeface="Arial"/>
                <a:cs typeface="Arial"/>
              </a:endParaRPr>
            </a:p>
          </p:txBody>
        </p:sp>
      </p:grpSp>
      <p:grpSp>
        <p:nvGrpSpPr>
          <p:cNvPr id="38" name="Group 75"/>
          <p:cNvGrpSpPr>
            <a:grpSpLocks/>
          </p:cNvGrpSpPr>
          <p:nvPr/>
        </p:nvGrpSpPr>
        <p:grpSpPr bwMode="auto">
          <a:xfrm>
            <a:off x="3811588" y="2660650"/>
            <a:ext cx="4672012" cy="820738"/>
            <a:chOff x="2401" y="1920"/>
            <a:chExt cx="2943" cy="517"/>
          </a:xfrm>
          <a:solidFill>
            <a:srgbClr val="FFCCCC"/>
          </a:solidFill>
        </p:grpSpPr>
        <p:sp>
          <p:nvSpPr>
            <p:cNvPr id="39" name="Rectangle 40"/>
            <p:cNvSpPr>
              <a:spLocks noChangeArrowheads="1"/>
            </p:cNvSpPr>
            <p:nvPr/>
          </p:nvSpPr>
          <p:spPr bwMode="auto">
            <a:xfrm>
              <a:off x="4543" y="1920"/>
              <a:ext cx="801" cy="51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700</a:t>
              </a:r>
            </a:p>
          </p:txBody>
        </p:sp>
        <p:sp>
          <p:nvSpPr>
            <p:cNvPr id="40" name="Rectangle 41"/>
            <p:cNvSpPr>
              <a:spLocks noChangeArrowheads="1"/>
            </p:cNvSpPr>
            <p:nvPr/>
          </p:nvSpPr>
          <p:spPr bwMode="auto">
            <a:xfrm>
              <a:off x="3484" y="1920"/>
              <a:ext cx="1059" cy="51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130</a:t>
              </a:r>
            </a:p>
          </p:txBody>
        </p:sp>
        <p:sp>
          <p:nvSpPr>
            <p:cNvPr id="41" name="Rectangle 42"/>
            <p:cNvSpPr>
              <a:spLocks noChangeArrowheads="1"/>
            </p:cNvSpPr>
            <p:nvPr/>
          </p:nvSpPr>
          <p:spPr bwMode="auto">
            <a:xfrm>
              <a:off x="2401" y="1920"/>
              <a:ext cx="1083" cy="517"/>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a:latin typeface="Arial"/>
                  <a:cs typeface="Arial"/>
                </a:rPr>
                <a:t>= amount consumed</a:t>
              </a:r>
            </a:p>
          </p:txBody>
        </p:sp>
      </p:grpSp>
      <p:grpSp>
        <p:nvGrpSpPr>
          <p:cNvPr id="42" name="Group 76"/>
          <p:cNvGrpSpPr>
            <a:grpSpLocks/>
          </p:cNvGrpSpPr>
          <p:nvPr/>
        </p:nvGrpSpPr>
        <p:grpSpPr bwMode="auto">
          <a:xfrm>
            <a:off x="3811588" y="1749425"/>
            <a:ext cx="4672012" cy="455613"/>
            <a:chOff x="2401" y="1346"/>
            <a:chExt cx="2943" cy="287"/>
          </a:xfrm>
          <a:solidFill>
            <a:srgbClr val="FFCCCC"/>
          </a:solidFill>
        </p:grpSpPr>
        <p:sp>
          <p:nvSpPr>
            <p:cNvPr id="43" name="Rectangle 37"/>
            <p:cNvSpPr>
              <a:spLocks noChangeArrowheads="1"/>
            </p:cNvSpPr>
            <p:nvPr/>
          </p:nvSpPr>
          <p:spPr bwMode="auto">
            <a:xfrm>
              <a:off x="4543" y="1346"/>
              <a:ext cx="801"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700</a:t>
              </a:r>
            </a:p>
          </p:txBody>
        </p:sp>
        <p:sp>
          <p:nvSpPr>
            <p:cNvPr id="44" name="Rectangle 38"/>
            <p:cNvSpPr>
              <a:spLocks noChangeArrowheads="1"/>
            </p:cNvSpPr>
            <p:nvPr/>
          </p:nvSpPr>
          <p:spPr bwMode="auto">
            <a:xfrm>
              <a:off x="3484" y="1346"/>
              <a:ext cx="1059"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0</a:t>
              </a:r>
            </a:p>
          </p:txBody>
        </p:sp>
        <p:sp>
          <p:nvSpPr>
            <p:cNvPr id="45" name="Rectangle 39"/>
            <p:cNvSpPr>
              <a:spLocks noChangeArrowheads="1"/>
            </p:cNvSpPr>
            <p:nvPr/>
          </p:nvSpPr>
          <p:spPr bwMode="auto">
            <a:xfrm>
              <a:off x="2401" y="1346"/>
              <a:ext cx="1083" cy="287"/>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dirty="0">
                  <a:latin typeface="Arial"/>
                  <a:cs typeface="Arial"/>
                </a:rPr>
                <a:t>+ imported</a:t>
              </a:r>
            </a:p>
          </p:txBody>
        </p:sp>
      </p:grpSp>
      <p:grpSp>
        <p:nvGrpSpPr>
          <p:cNvPr id="46" name="Group 77"/>
          <p:cNvGrpSpPr>
            <a:grpSpLocks/>
          </p:cNvGrpSpPr>
          <p:nvPr/>
        </p:nvGrpSpPr>
        <p:grpSpPr bwMode="auto">
          <a:xfrm>
            <a:off x="3811588" y="2205038"/>
            <a:ext cx="4672012" cy="455612"/>
            <a:chOff x="2401" y="1633"/>
            <a:chExt cx="2943" cy="287"/>
          </a:xfrm>
          <a:solidFill>
            <a:srgbClr val="FFCCCC"/>
          </a:solidFill>
        </p:grpSpPr>
        <p:sp>
          <p:nvSpPr>
            <p:cNvPr id="47" name="Rectangle 43"/>
            <p:cNvSpPr>
              <a:spLocks noChangeArrowheads="1"/>
            </p:cNvSpPr>
            <p:nvPr/>
          </p:nvSpPr>
          <p:spPr bwMode="auto">
            <a:xfrm>
              <a:off x="4543" y="1633"/>
              <a:ext cx="801"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0</a:t>
              </a:r>
            </a:p>
          </p:txBody>
        </p:sp>
        <p:sp>
          <p:nvSpPr>
            <p:cNvPr id="48" name="Rectangle 44"/>
            <p:cNvSpPr>
              <a:spLocks noChangeArrowheads="1"/>
            </p:cNvSpPr>
            <p:nvPr/>
          </p:nvSpPr>
          <p:spPr bwMode="auto">
            <a:xfrm>
              <a:off x="3484" y="1633"/>
              <a:ext cx="1059"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110</a:t>
              </a:r>
            </a:p>
          </p:txBody>
        </p:sp>
        <p:sp>
          <p:nvSpPr>
            <p:cNvPr id="49" name="Rectangle 45"/>
            <p:cNvSpPr>
              <a:spLocks noChangeArrowheads="1"/>
            </p:cNvSpPr>
            <p:nvPr/>
          </p:nvSpPr>
          <p:spPr bwMode="auto">
            <a:xfrm>
              <a:off x="2401" y="1633"/>
              <a:ext cx="1083" cy="287"/>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dirty="0">
                  <a:latin typeface="Arial"/>
                  <a:cs typeface="Arial"/>
                </a:rPr>
                <a:t>– exported</a:t>
              </a:r>
            </a:p>
          </p:txBody>
        </p:sp>
      </p:grpSp>
      <p:grpSp>
        <p:nvGrpSpPr>
          <p:cNvPr id="50" name="Group 73"/>
          <p:cNvGrpSpPr>
            <a:grpSpLocks/>
          </p:cNvGrpSpPr>
          <p:nvPr/>
        </p:nvGrpSpPr>
        <p:grpSpPr bwMode="auto">
          <a:xfrm>
            <a:off x="3811588" y="1293813"/>
            <a:ext cx="4672012" cy="455612"/>
            <a:chOff x="2401" y="1059"/>
            <a:chExt cx="2943" cy="287"/>
          </a:xfrm>
          <a:solidFill>
            <a:srgbClr val="FFCCCC"/>
          </a:solidFill>
        </p:grpSpPr>
        <p:sp>
          <p:nvSpPr>
            <p:cNvPr id="51" name="Rectangle 46"/>
            <p:cNvSpPr>
              <a:spLocks noChangeArrowheads="1"/>
            </p:cNvSpPr>
            <p:nvPr/>
          </p:nvSpPr>
          <p:spPr bwMode="auto">
            <a:xfrm>
              <a:off x="4543" y="1059"/>
              <a:ext cx="801"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0</a:t>
              </a:r>
            </a:p>
          </p:txBody>
        </p:sp>
        <p:sp>
          <p:nvSpPr>
            <p:cNvPr id="52" name="Rectangle 47"/>
            <p:cNvSpPr>
              <a:spLocks noChangeArrowheads="1"/>
            </p:cNvSpPr>
            <p:nvPr/>
          </p:nvSpPr>
          <p:spPr bwMode="auto">
            <a:xfrm>
              <a:off x="3484" y="1059"/>
              <a:ext cx="1059"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240</a:t>
              </a:r>
            </a:p>
          </p:txBody>
        </p:sp>
        <p:sp>
          <p:nvSpPr>
            <p:cNvPr id="53" name="Rectangle 48"/>
            <p:cNvSpPr>
              <a:spLocks noChangeArrowheads="1"/>
            </p:cNvSpPr>
            <p:nvPr/>
          </p:nvSpPr>
          <p:spPr bwMode="auto">
            <a:xfrm>
              <a:off x="2401" y="1059"/>
              <a:ext cx="1083" cy="287"/>
            </a:xfrm>
            <a:prstGeom prst="rect">
              <a:avLst/>
            </a:prstGeom>
            <a:grpFill/>
            <a:ln w="9525">
              <a:noFill/>
              <a:miter lim="800000"/>
              <a:headEnd/>
              <a:tailEnd/>
            </a:ln>
          </p:spPr>
          <p:txBody>
            <a:bodyPr anchor="ctr"/>
            <a:lstStyle/>
            <a:p>
              <a:pPr>
                <a:spcBef>
                  <a:spcPct val="45000"/>
                </a:spcBef>
                <a:buClr>
                  <a:srgbClr val="00B85C"/>
                </a:buClr>
                <a:buSzPct val="120000"/>
                <a:buFont typeface="Wingdings" pitchFamily="2" charset="2"/>
                <a:buNone/>
              </a:pPr>
              <a:r>
                <a:rPr lang="en-US" sz="2400" dirty="0">
                  <a:latin typeface="Arial"/>
                  <a:cs typeface="Arial"/>
                </a:rPr>
                <a:t>produced</a:t>
              </a:r>
            </a:p>
          </p:txBody>
        </p:sp>
      </p:grpSp>
      <p:sp>
        <p:nvSpPr>
          <p:cNvPr id="54" name="Rectangle 51"/>
          <p:cNvSpPr>
            <a:spLocks noChangeArrowheads="1"/>
          </p:cNvSpPr>
          <p:nvPr/>
        </p:nvSpPr>
        <p:spPr bwMode="auto">
          <a:xfrm>
            <a:off x="3811588" y="838200"/>
            <a:ext cx="1719262" cy="455613"/>
          </a:xfrm>
          <a:prstGeom prst="rect">
            <a:avLst/>
          </a:prstGeom>
          <a:solidFill>
            <a:srgbClr val="FFCCCC"/>
          </a:solidFill>
          <a:ln w="9525">
            <a:noFill/>
            <a:miter lim="800000"/>
            <a:headEnd/>
            <a:tailEnd/>
          </a:ln>
        </p:spPr>
        <p:txBody>
          <a:bodyPr anchor="ctr" anchorCtr="1"/>
          <a:lstStyle/>
          <a:p>
            <a:pPr algn="ctr">
              <a:spcBef>
                <a:spcPct val="45000"/>
              </a:spcBef>
              <a:buClr>
                <a:srgbClr val="00B85C"/>
              </a:buClr>
              <a:buSzPct val="120000"/>
              <a:buFont typeface="Wingdings" pitchFamily="2" charset="2"/>
              <a:buNone/>
            </a:pPr>
            <a:endParaRPr lang="en-US" sz="2400">
              <a:latin typeface="Arial"/>
              <a:cs typeface="Arial"/>
            </a:endParaRPr>
          </a:p>
        </p:txBody>
      </p:sp>
      <p:sp>
        <p:nvSpPr>
          <p:cNvPr id="55" name="Line 52"/>
          <p:cNvSpPr>
            <a:spLocks noChangeShapeType="1"/>
          </p:cNvSpPr>
          <p:nvPr/>
        </p:nvSpPr>
        <p:spPr bwMode="auto">
          <a:xfrm>
            <a:off x="3811588" y="838200"/>
            <a:ext cx="1719262" cy="0"/>
          </a:xfrm>
          <a:prstGeom prst="line">
            <a:avLst/>
          </a:prstGeom>
          <a:noFill/>
          <a:ln w="28575" cap="sq">
            <a:noFill/>
            <a:round/>
            <a:headEnd/>
            <a:tailEnd/>
          </a:ln>
        </p:spPr>
        <p:txBody>
          <a:bodyPr/>
          <a:lstStyle/>
          <a:p>
            <a:endParaRPr lang="en-US">
              <a:latin typeface="Arial"/>
              <a:cs typeface="Arial"/>
            </a:endParaRPr>
          </a:p>
        </p:txBody>
      </p:sp>
      <p:sp>
        <p:nvSpPr>
          <p:cNvPr id="56" name="Line 54"/>
          <p:cNvSpPr>
            <a:spLocks noChangeShapeType="1"/>
          </p:cNvSpPr>
          <p:nvPr/>
        </p:nvSpPr>
        <p:spPr bwMode="auto">
          <a:xfrm>
            <a:off x="3811588" y="2660650"/>
            <a:ext cx="4672012" cy="0"/>
          </a:xfrm>
          <a:prstGeom prst="line">
            <a:avLst/>
          </a:prstGeom>
          <a:noFill/>
          <a:ln w="12700">
            <a:solidFill>
              <a:schemeClr val="tx1"/>
            </a:solidFill>
            <a:round/>
            <a:headEnd/>
            <a:tailEnd/>
          </a:ln>
        </p:spPr>
        <p:txBody>
          <a:bodyPr/>
          <a:lstStyle/>
          <a:p>
            <a:endParaRPr lang="en-US">
              <a:latin typeface="Arial"/>
              <a:cs typeface="Arial"/>
            </a:endParaRPr>
          </a:p>
        </p:txBody>
      </p:sp>
      <p:sp>
        <p:nvSpPr>
          <p:cNvPr id="57" name="Line 55"/>
          <p:cNvSpPr>
            <a:spLocks noChangeShapeType="1"/>
          </p:cNvSpPr>
          <p:nvPr/>
        </p:nvSpPr>
        <p:spPr bwMode="auto">
          <a:xfrm>
            <a:off x="3811588" y="3481388"/>
            <a:ext cx="1719262" cy="0"/>
          </a:xfrm>
          <a:prstGeom prst="line">
            <a:avLst/>
          </a:prstGeom>
          <a:noFill/>
          <a:ln w="28575" cap="sq">
            <a:noFill/>
            <a:round/>
            <a:headEnd/>
            <a:tailEnd/>
          </a:ln>
        </p:spPr>
        <p:txBody>
          <a:bodyPr/>
          <a:lstStyle/>
          <a:p>
            <a:endParaRPr lang="en-US">
              <a:latin typeface="Arial"/>
              <a:cs typeface="Arial"/>
            </a:endParaRPr>
          </a:p>
        </p:txBody>
      </p:sp>
      <p:sp>
        <p:nvSpPr>
          <p:cNvPr id="58" name="Line 56"/>
          <p:cNvSpPr>
            <a:spLocks noChangeShapeType="1"/>
          </p:cNvSpPr>
          <p:nvPr/>
        </p:nvSpPr>
        <p:spPr bwMode="auto">
          <a:xfrm>
            <a:off x="3811588" y="838200"/>
            <a:ext cx="0" cy="455613"/>
          </a:xfrm>
          <a:prstGeom prst="line">
            <a:avLst/>
          </a:prstGeom>
          <a:noFill/>
          <a:ln w="28575" cap="sq">
            <a:noFill/>
            <a:round/>
            <a:headEnd/>
            <a:tailEnd/>
          </a:ln>
        </p:spPr>
        <p:txBody>
          <a:bodyPr/>
          <a:lstStyle/>
          <a:p>
            <a:endParaRPr lang="en-US">
              <a:latin typeface="Arial"/>
              <a:cs typeface="Arial"/>
            </a:endParaRPr>
          </a:p>
        </p:txBody>
      </p:sp>
      <p:grpSp>
        <p:nvGrpSpPr>
          <p:cNvPr id="59" name="Group 72"/>
          <p:cNvGrpSpPr>
            <a:grpSpLocks/>
          </p:cNvGrpSpPr>
          <p:nvPr/>
        </p:nvGrpSpPr>
        <p:grpSpPr bwMode="auto">
          <a:xfrm>
            <a:off x="3811588" y="838200"/>
            <a:ext cx="4672012" cy="2643188"/>
            <a:chOff x="2401" y="772"/>
            <a:chExt cx="2943" cy="1665"/>
          </a:xfrm>
          <a:solidFill>
            <a:srgbClr val="FFCCCC"/>
          </a:solidFill>
        </p:grpSpPr>
        <p:sp>
          <p:nvSpPr>
            <p:cNvPr id="60" name="Rectangle 49"/>
            <p:cNvSpPr>
              <a:spLocks noChangeArrowheads="1"/>
            </p:cNvSpPr>
            <p:nvPr/>
          </p:nvSpPr>
          <p:spPr bwMode="auto">
            <a:xfrm>
              <a:off x="4543" y="772"/>
              <a:ext cx="801"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a:latin typeface="Arial"/>
                  <a:cs typeface="Arial"/>
                </a:rPr>
                <a:t>wheat</a:t>
              </a:r>
            </a:p>
          </p:txBody>
        </p:sp>
        <p:sp>
          <p:nvSpPr>
            <p:cNvPr id="61" name="Rectangle 50"/>
            <p:cNvSpPr>
              <a:spLocks noChangeArrowheads="1"/>
            </p:cNvSpPr>
            <p:nvPr/>
          </p:nvSpPr>
          <p:spPr bwMode="auto">
            <a:xfrm>
              <a:off x="3484" y="772"/>
              <a:ext cx="1059" cy="287"/>
            </a:xfrm>
            <a:prstGeom prst="rect">
              <a:avLst/>
            </a:prstGeom>
            <a:grpFill/>
            <a:ln w="9525">
              <a:noFill/>
              <a:miter lim="800000"/>
              <a:headEnd/>
              <a:tailEnd/>
            </a:ln>
          </p:spPr>
          <p:txBody>
            <a:bodyPr anchor="ctr" anchorCtr="1"/>
            <a:lstStyle/>
            <a:p>
              <a:pPr algn="ctr">
                <a:spcBef>
                  <a:spcPct val="45000"/>
                </a:spcBef>
                <a:buClr>
                  <a:srgbClr val="00B85C"/>
                </a:buClr>
                <a:buSzPct val="120000"/>
                <a:buFont typeface="Wingdings" pitchFamily="2" charset="2"/>
                <a:buNone/>
              </a:pPr>
              <a:r>
                <a:rPr lang="en-US" sz="2400" dirty="0">
                  <a:latin typeface="Arial"/>
                  <a:cs typeface="Arial"/>
                </a:rPr>
                <a:t>computers</a:t>
              </a:r>
            </a:p>
          </p:txBody>
        </p:sp>
        <p:sp>
          <p:nvSpPr>
            <p:cNvPr id="62" name="Line 53"/>
            <p:cNvSpPr>
              <a:spLocks noChangeShapeType="1"/>
            </p:cNvSpPr>
            <p:nvPr/>
          </p:nvSpPr>
          <p:spPr bwMode="auto">
            <a:xfrm>
              <a:off x="2401" y="1059"/>
              <a:ext cx="2943" cy="0"/>
            </a:xfrm>
            <a:prstGeom prst="line">
              <a:avLst/>
            </a:prstGeom>
            <a:grpFill/>
            <a:ln w="12700">
              <a:solidFill>
                <a:schemeClr val="tx1"/>
              </a:solidFill>
              <a:round/>
              <a:headEnd/>
              <a:tailEnd/>
            </a:ln>
          </p:spPr>
          <p:txBody>
            <a:bodyPr/>
            <a:lstStyle/>
            <a:p>
              <a:endParaRPr lang="en-US">
                <a:latin typeface="Arial"/>
                <a:cs typeface="Arial"/>
              </a:endParaRPr>
            </a:p>
          </p:txBody>
        </p:sp>
        <p:sp>
          <p:nvSpPr>
            <p:cNvPr id="63" name="Line 57"/>
            <p:cNvSpPr>
              <a:spLocks noChangeShapeType="1"/>
            </p:cNvSpPr>
            <p:nvPr/>
          </p:nvSpPr>
          <p:spPr bwMode="auto">
            <a:xfrm>
              <a:off x="3484" y="772"/>
              <a:ext cx="0" cy="1665"/>
            </a:xfrm>
            <a:prstGeom prst="line">
              <a:avLst/>
            </a:prstGeom>
            <a:grpFill/>
            <a:ln w="12700">
              <a:solidFill>
                <a:schemeClr val="tx1"/>
              </a:solidFill>
              <a:round/>
              <a:headEnd/>
              <a:tailEnd/>
            </a:ln>
          </p:spPr>
          <p:txBody>
            <a:bodyPr/>
            <a:lstStyle/>
            <a:p>
              <a:endParaRPr lang="en-US">
                <a:latin typeface="Arial"/>
                <a:cs typeface="Arial"/>
              </a:endParaRPr>
            </a:p>
          </p:txBody>
        </p:sp>
        <p:sp>
          <p:nvSpPr>
            <p:cNvPr id="64" name="Line 58"/>
            <p:cNvSpPr>
              <a:spLocks noChangeShapeType="1"/>
            </p:cNvSpPr>
            <p:nvPr/>
          </p:nvSpPr>
          <p:spPr bwMode="auto">
            <a:xfrm>
              <a:off x="4543" y="772"/>
              <a:ext cx="0" cy="1665"/>
            </a:xfrm>
            <a:prstGeom prst="line">
              <a:avLst/>
            </a:prstGeom>
            <a:grpFill/>
            <a:ln w="12700">
              <a:solidFill>
                <a:schemeClr val="tx1"/>
              </a:solidFill>
              <a:round/>
              <a:headEnd/>
              <a:tailEnd/>
            </a:ln>
          </p:spPr>
          <p:txBody>
            <a:bodyPr/>
            <a:lstStyle/>
            <a:p>
              <a:endParaRPr lang="en-US">
                <a:latin typeface="Arial"/>
                <a:cs typeface="Arial"/>
              </a:endParaRPr>
            </a:p>
          </p:txBody>
        </p:sp>
      </p:grpSp>
      <p:sp>
        <p:nvSpPr>
          <p:cNvPr id="65" name="Line 59"/>
          <p:cNvSpPr>
            <a:spLocks noChangeShapeType="1"/>
          </p:cNvSpPr>
          <p:nvPr/>
        </p:nvSpPr>
        <p:spPr bwMode="auto">
          <a:xfrm>
            <a:off x="8483600" y="838200"/>
            <a:ext cx="0" cy="455613"/>
          </a:xfrm>
          <a:prstGeom prst="line">
            <a:avLst/>
          </a:prstGeom>
          <a:noFill/>
          <a:ln w="28575" cap="sq">
            <a:noFill/>
            <a:round/>
            <a:headEnd/>
            <a:tailEnd/>
          </a:ln>
        </p:spPr>
        <p:txBody>
          <a:bodyPr/>
          <a:lstStyle/>
          <a:p>
            <a:endParaRPr lang="en-US">
              <a:latin typeface="Arial"/>
              <a:cs typeface="Arial"/>
            </a:endParaRPr>
          </a:p>
        </p:txBody>
      </p:sp>
      <p:sp>
        <p:nvSpPr>
          <p:cNvPr id="66" name="Line 60"/>
          <p:cNvSpPr>
            <a:spLocks noChangeShapeType="1"/>
          </p:cNvSpPr>
          <p:nvPr/>
        </p:nvSpPr>
        <p:spPr bwMode="auto">
          <a:xfrm>
            <a:off x="5530850" y="838200"/>
            <a:ext cx="1681163" cy="0"/>
          </a:xfrm>
          <a:prstGeom prst="line">
            <a:avLst/>
          </a:prstGeom>
          <a:noFill/>
          <a:ln w="28575" cap="sq">
            <a:noFill/>
            <a:round/>
            <a:headEnd/>
            <a:tailEnd/>
          </a:ln>
        </p:spPr>
        <p:txBody>
          <a:bodyPr/>
          <a:lstStyle/>
          <a:p>
            <a:endParaRPr lang="en-US">
              <a:latin typeface="Arial"/>
              <a:cs typeface="Arial"/>
            </a:endParaRPr>
          </a:p>
        </p:txBody>
      </p:sp>
      <p:sp>
        <p:nvSpPr>
          <p:cNvPr id="67" name="Line 61"/>
          <p:cNvSpPr>
            <a:spLocks noChangeShapeType="1"/>
          </p:cNvSpPr>
          <p:nvPr/>
        </p:nvSpPr>
        <p:spPr bwMode="auto">
          <a:xfrm>
            <a:off x="3811588" y="1293813"/>
            <a:ext cx="0" cy="455612"/>
          </a:xfrm>
          <a:prstGeom prst="line">
            <a:avLst/>
          </a:prstGeom>
          <a:noFill/>
          <a:ln w="28575" cap="sq">
            <a:noFill/>
            <a:round/>
            <a:headEnd/>
            <a:tailEnd/>
          </a:ln>
        </p:spPr>
        <p:txBody>
          <a:bodyPr/>
          <a:lstStyle/>
          <a:p>
            <a:endParaRPr lang="en-US">
              <a:latin typeface="Arial"/>
              <a:cs typeface="Arial"/>
            </a:endParaRPr>
          </a:p>
        </p:txBody>
      </p:sp>
      <p:sp>
        <p:nvSpPr>
          <p:cNvPr id="68" name="Line 62"/>
          <p:cNvSpPr>
            <a:spLocks noChangeShapeType="1"/>
          </p:cNvSpPr>
          <p:nvPr/>
        </p:nvSpPr>
        <p:spPr bwMode="auto">
          <a:xfrm>
            <a:off x="7212013" y="838200"/>
            <a:ext cx="1271587" cy="0"/>
          </a:xfrm>
          <a:prstGeom prst="line">
            <a:avLst/>
          </a:prstGeom>
          <a:noFill/>
          <a:ln w="28575" cap="sq">
            <a:noFill/>
            <a:round/>
            <a:headEnd/>
            <a:tailEnd/>
          </a:ln>
        </p:spPr>
        <p:txBody>
          <a:bodyPr/>
          <a:lstStyle/>
          <a:p>
            <a:endParaRPr lang="en-US">
              <a:latin typeface="Arial"/>
              <a:cs typeface="Arial"/>
            </a:endParaRPr>
          </a:p>
        </p:txBody>
      </p:sp>
      <p:sp>
        <p:nvSpPr>
          <p:cNvPr id="69" name="Line 63"/>
          <p:cNvSpPr>
            <a:spLocks noChangeShapeType="1"/>
          </p:cNvSpPr>
          <p:nvPr/>
        </p:nvSpPr>
        <p:spPr bwMode="auto">
          <a:xfrm>
            <a:off x="8483600" y="1293813"/>
            <a:ext cx="0" cy="455612"/>
          </a:xfrm>
          <a:prstGeom prst="line">
            <a:avLst/>
          </a:prstGeom>
          <a:noFill/>
          <a:ln w="28575" cap="sq">
            <a:noFill/>
            <a:round/>
            <a:headEnd/>
            <a:tailEnd/>
          </a:ln>
        </p:spPr>
        <p:txBody>
          <a:bodyPr/>
          <a:lstStyle/>
          <a:p>
            <a:endParaRPr lang="en-US">
              <a:latin typeface="Arial"/>
              <a:cs typeface="Arial"/>
            </a:endParaRPr>
          </a:p>
        </p:txBody>
      </p:sp>
      <p:sp>
        <p:nvSpPr>
          <p:cNvPr id="70" name="Line 64"/>
          <p:cNvSpPr>
            <a:spLocks noChangeShapeType="1"/>
          </p:cNvSpPr>
          <p:nvPr/>
        </p:nvSpPr>
        <p:spPr bwMode="auto">
          <a:xfrm>
            <a:off x="3811588" y="1749425"/>
            <a:ext cx="0" cy="455613"/>
          </a:xfrm>
          <a:prstGeom prst="line">
            <a:avLst/>
          </a:prstGeom>
          <a:noFill/>
          <a:ln w="28575" cap="sq">
            <a:noFill/>
            <a:round/>
            <a:headEnd/>
            <a:tailEnd/>
          </a:ln>
        </p:spPr>
        <p:txBody>
          <a:bodyPr/>
          <a:lstStyle/>
          <a:p>
            <a:endParaRPr lang="en-US">
              <a:latin typeface="Arial"/>
              <a:cs typeface="Arial"/>
            </a:endParaRPr>
          </a:p>
        </p:txBody>
      </p:sp>
      <p:sp>
        <p:nvSpPr>
          <p:cNvPr id="71" name="Line 65"/>
          <p:cNvSpPr>
            <a:spLocks noChangeShapeType="1"/>
          </p:cNvSpPr>
          <p:nvPr/>
        </p:nvSpPr>
        <p:spPr bwMode="auto">
          <a:xfrm>
            <a:off x="8483600" y="1749425"/>
            <a:ext cx="0" cy="455613"/>
          </a:xfrm>
          <a:prstGeom prst="line">
            <a:avLst/>
          </a:prstGeom>
          <a:noFill/>
          <a:ln w="28575" cap="sq">
            <a:noFill/>
            <a:round/>
            <a:headEnd/>
            <a:tailEnd/>
          </a:ln>
        </p:spPr>
        <p:txBody>
          <a:bodyPr/>
          <a:lstStyle/>
          <a:p>
            <a:endParaRPr lang="en-US">
              <a:latin typeface="Arial"/>
              <a:cs typeface="Arial"/>
            </a:endParaRPr>
          </a:p>
        </p:txBody>
      </p:sp>
      <p:sp>
        <p:nvSpPr>
          <p:cNvPr id="72" name="Line 66"/>
          <p:cNvSpPr>
            <a:spLocks noChangeShapeType="1"/>
          </p:cNvSpPr>
          <p:nvPr/>
        </p:nvSpPr>
        <p:spPr bwMode="auto">
          <a:xfrm>
            <a:off x="3811588" y="2205038"/>
            <a:ext cx="0" cy="455612"/>
          </a:xfrm>
          <a:prstGeom prst="line">
            <a:avLst/>
          </a:prstGeom>
          <a:noFill/>
          <a:ln w="28575" cap="sq">
            <a:noFill/>
            <a:round/>
            <a:headEnd/>
            <a:tailEnd/>
          </a:ln>
        </p:spPr>
        <p:txBody>
          <a:bodyPr/>
          <a:lstStyle/>
          <a:p>
            <a:endParaRPr lang="en-US">
              <a:latin typeface="Arial"/>
              <a:cs typeface="Arial"/>
            </a:endParaRPr>
          </a:p>
        </p:txBody>
      </p:sp>
      <p:sp>
        <p:nvSpPr>
          <p:cNvPr id="73" name="Line 67"/>
          <p:cNvSpPr>
            <a:spLocks noChangeShapeType="1"/>
          </p:cNvSpPr>
          <p:nvPr/>
        </p:nvSpPr>
        <p:spPr bwMode="auto">
          <a:xfrm>
            <a:off x="8483600" y="2205038"/>
            <a:ext cx="0" cy="455612"/>
          </a:xfrm>
          <a:prstGeom prst="line">
            <a:avLst/>
          </a:prstGeom>
          <a:noFill/>
          <a:ln w="28575" cap="sq">
            <a:noFill/>
            <a:round/>
            <a:headEnd/>
            <a:tailEnd/>
          </a:ln>
        </p:spPr>
        <p:txBody>
          <a:bodyPr/>
          <a:lstStyle/>
          <a:p>
            <a:endParaRPr lang="en-US">
              <a:latin typeface="Arial"/>
              <a:cs typeface="Arial"/>
            </a:endParaRPr>
          </a:p>
        </p:txBody>
      </p:sp>
      <p:sp>
        <p:nvSpPr>
          <p:cNvPr id="74" name="Line 68"/>
          <p:cNvSpPr>
            <a:spLocks noChangeShapeType="1"/>
          </p:cNvSpPr>
          <p:nvPr/>
        </p:nvSpPr>
        <p:spPr bwMode="auto">
          <a:xfrm>
            <a:off x="3811588" y="2660650"/>
            <a:ext cx="0" cy="820738"/>
          </a:xfrm>
          <a:prstGeom prst="line">
            <a:avLst/>
          </a:prstGeom>
          <a:noFill/>
          <a:ln w="28575" cap="sq">
            <a:noFill/>
            <a:round/>
            <a:headEnd/>
            <a:tailEnd/>
          </a:ln>
        </p:spPr>
        <p:txBody>
          <a:bodyPr/>
          <a:lstStyle/>
          <a:p>
            <a:endParaRPr lang="en-US">
              <a:latin typeface="Arial"/>
              <a:cs typeface="Arial"/>
            </a:endParaRPr>
          </a:p>
        </p:txBody>
      </p:sp>
      <p:sp>
        <p:nvSpPr>
          <p:cNvPr id="75" name="Line 69"/>
          <p:cNvSpPr>
            <a:spLocks noChangeShapeType="1"/>
          </p:cNvSpPr>
          <p:nvPr/>
        </p:nvSpPr>
        <p:spPr bwMode="auto">
          <a:xfrm>
            <a:off x="8483600" y="2660650"/>
            <a:ext cx="0" cy="820738"/>
          </a:xfrm>
          <a:prstGeom prst="line">
            <a:avLst/>
          </a:prstGeom>
          <a:noFill/>
          <a:ln w="28575" cap="sq">
            <a:noFill/>
            <a:round/>
            <a:headEnd/>
            <a:tailEnd/>
          </a:ln>
        </p:spPr>
        <p:txBody>
          <a:bodyPr/>
          <a:lstStyle/>
          <a:p>
            <a:endParaRPr lang="en-US">
              <a:latin typeface="Arial"/>
              <a:cs typeface="Arial"/>
            </a:endParaRPr>
          </a:p>
        </p:txBody>
      </p:sp>
      <p:sp>
        <p:nvSpPr>
          <p:cNvPr id="76" name="Line 70"/>
          <p:cNvSpPr>
            <a:spLocks noChangeShapeType="1"/>
          </p:cNvSpPr>
          <p:nvPr/>
        </p:nvSpPr>
        <p:spPr bwMode="auto">
          <a:xfrm>
            <a:off x="5530850" y="3481388"/>
            <a:ext cx="1681163" cy="0"/>
          </a:xfrm>
          <a:prstGeom prst="line">
            <a:avLst/>
          </a:prstGeom>
          <a:noFill/>
          <a:ln w="28575" cap="sq">
            <a:noFill/>
            <a:round/>
            <a:headEnd/>
            <a:tailEnd/>
          </a:ln>
        </p:spPr>
        <p:txBody>
          <a:bodyPr/>
          <a:lstStyle/>
          <a:p>
            <a:endParaRPr lang="en-US">
              <a:latin typeface="Arial"/>
              <a:cs typeface="Arial"/>
            </a:endParaRPr>
          </a:p>
        </p:txBody>
      </p:sp>
      <p:sp>
        <p:nvSpPr>
          <p:cNvPr id="77" name="Line 71"/>
          <p:cNvSpPr>
            <a:spLocks noChangeShapeType="1"/>
          </p:cNvSpPr>
          <p:nvPr/>
        </p:nvSpPr>
        <p:spPr bwMode="auto">
          <a:xfrm>
            <a:off x="7212013" y="3481388"/>
            <a:ext cx="1271587" cy="0"/>
          </a:xfrm>
          <a:prstGeom prst="line">
            <a:avLst/>
          </a:prstGeom>
          <a:noFill/>
          <a:ln w="28575" cap="sq">
            <a:noFill/>
            <a:round/>
            <a:headEnd/>
            <a:tailEnd/>
          </a:ln>
        </p:spPr>
        <p:txBody>
          <a:bodyPr/>
          <a:lstStyle/>
          <a:p>
            <a:endParaRPr lang="en-US">
              <a:latin typeface="Arial"/>
              <a:cs typeface="Arial"/>
            </a:endParaRPr>
          </a:p>
        </p:txBody>
      </p:sp>
      <p:sp>
        <p:nvSpPr>
          <p:cNvPr id="78" name="Oval 82"/>
          <p:cNvSpPr>
            <a:spLocks noChangeArrowheads="1"/>
          </p:cNvSpPr>
          <p:nvPr/>
        </p:nvSpPr>
        <p:spPr bwMode="auto">
          <a:xfrm>
            <a:off x="4505325" y="5191125"/>
            <a:ext cx="141288" cy="138113"/>
          </a:xfrm>
          <a:prstGeom prst="ellipse">
            <a:avLst/>
          </a:prstGeom>
          <a:solidFill>
            <a:srgbClr val="FF0000"/>
          </a:solidFill>
          <a:ln w="9525">
            <a:noFill/>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41833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3" presetClass="entr" presetSubtype="32"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 calcmode="lin" valueType="num">
                                      <p:cBhvr>
                                        <p:cTn id="10" dur="1000" fill="hold"/>
                                        <p:tgtEl>
                                          <p:spTgt spid="78"/>
                                        </p:tgtEl>
                                        <p:attrNameLst>
                                          <p:attrName>ppt_w</p:attrName>
                                        </p:attrNameLst>
                                      </p:cBhvr>
                                      <p:tavLst>
                                        <p:tav tm="0">
                                          <p:val>
                                            <p:strVal val="4*#ppt_w"/>
                                          </p:val>
                                        </p:tav>
                                        <p:tav tm="100000">
                                          <p:val>
                                            <p:strVal val="#ppt_w"/>
                                          </p:val>
                                        </p:tav>
                                      </p:tavLst>
                                    </p:anim>
                                    <p:anim calcmode="lin" valueType="num">
                                      <p:cBhvr>
                                        <p:cTn id="11" dur="1000" fill="hold"/>
                                        <p:tgtEl>
                                          <p:spTgt spid="78"/>
                                        </p:tgtEl>
                                        <p:attrNameLst>
                                          <p:attrName>ppt_h</p:attrName>
                                        </p:attrNameLst>
                                      </p:cBhvr>
                                      <p:tavLst>
                                        <p:tav tm="0">
                                          <p:val>
                                            <p:strVal val="4*#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par>
                                <p:cTn id="31" presetID="18" presetClass="entr" presetSubtype="3"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strips(upRight)">
                                      <p:cBhvr>
                                        <p:cTn id="33"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Makes Both Countries Better Off</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Rectangle 59"/>
          <p:cNvSpPr>
            <a:spLocks noChangeArrowheads="1"/>
          </p:cNvSpPr>
          <p:nvPr/>
        </p:nvSpPr>
        <p:spPr bwMode="auto">
          <a:xfrm>
            <a:off x="615950" y="3305175"/>
            <a:ext cx="7904163" cy="2570162"/>
          </a:xfrm>
          <a:prstGeom prst="rect">
            <a:avLst/>
          </a:prstGeom>
          <a:solidFill>
            <a:srgbClr val="FFCCCC"/>
          </a:solidFill>
          <a:ln w="9525">
            <a:noFill/>
            <a:miter lim="800000"/>
            <a:headEnd/>
            <a:tailEnd/>
          </a:ln>
        </p:spPr>
        <p:txBody>
          <a:bodyPr wrap="none" anchor="ctr"/>
          <a:lstStyle/>
          <a:p>
            <a:endParaRPr lang="en-US">
              <a:latin typeface="Arial"/>
              <a:cs typeface="Arial"/>
            </a:endParaRPr>
          </a:p>
        </p:txBody>
      </p:sp>
      <p:sp>
        <p:nvSpPr>
          <p:cNvPr id="7" name="Rectangle 58"/>
          <p:cNvSpPr>
            <a:spLocks noChangeArrowheads="1"/>
          </p:cNvSpPr>
          <p:nvPr/>
        </p:nvSpPr>
        <p:spPr bwMode="auto">
          <a:xfrm>
            <a:off x="604838" y="687387"/>
            <a:ext cx="7904162" cy="2617788"/>
          </a:xfrm>
          <a:prstGeom prst="rect">
            <a:avLst/>
          </a:prstGeom>
          <a:solidFill>
            <a:schemeClr val="accent1"/>
          </a:solidFill>
          <a:ln w="9525">
            <a:noFill/>
            <a:miter lim="800000"/>
            <a:headEnd/>
            <a:tailEnd/>
          </a:ln>
        </p:spPr>
        <p:txBody>
          <a:bodyPr wrap="none" anchor="ctr"/>
          <a:lstStyle/>
          <a:p>
            <a:endParaRPr lang="en-US">
              <a:latin typeface="Arial"/>
              <a:cs typeface="Arial"/>
            </a:endParaRPr>
          </a:p>
        </p:txBody>
      </p:sp>
      <p:grpSp>
        <p:nvGrpSpPr>
          <p:cNvPr id="8" name="Group 52"/>
          <p:cNvGrpSpPr>
            <a:grpSpLocks/>
          </p:cNvGrpSpPr>
          <p:nvPr/>
        </p:nvGrpSpPr>
        <p:grpSpPr bwMode="auto">
          <a:xfrm>
            <a:off x="600075" y="2751137"/>
            <a:ext cx="7913688" cy="552450"/>
            <a:chOff x="378" y="1986"/>
            <a:chExt cx="4985" cy="348"/>
          </a:xfrm>
          <a:solidFill>
            <a:schemeClr val="accent1"/>
          </a:solidFill>
        </p:grpSpPr>
        <p:sp>
          <p:nvSpPr>
            <p:cNvPr id="9" name="Rectangle 4"/>
            <p:cNvSpPr>
              <a:spLocks noChangeArrowheads="1"/>
            </p:cNvSpPr>
            <p:nvPr/>
          </p:nvSpPr>
          <p:spPr bwMode="auto">
            <a:xfrm>
              <a:off x="4231" y="1986"/>
              <a:ext cx="1132"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b="1" dirty="0">
                  <a:solidFill>
                    <a:srgbClr val="005EA4"/>
                  </a:solidFill>
                  <a:latin typeface="Arial"/>
                  <a:cs typeface="Arial"/>
                </a:rPr>
                <a:t>200</a:t>
              </a:r>
            </a:p>
          </p:txBody>
        </p:sp>
        <p:sp>
          <p:nvSpPr>
            <p:cNvPr id="10" name="Rectangle 5"/>
            <p:cNvSpPr>
              <a:spLocks noChangeArrowheads="1"/>
            </p:cNvSpPr>
            <p:nvPr/>
          </p:nvSpPr>
          <p:spPr bwMode="auto">
            <a:xfrm>
              <a:off x="2910" y="1986"/>
              <a:ext cx="1321"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dirty="0" smtClean="0">
                  <a:latin typeface="Arial"/>
                  <a:cs typeface="Arial"/>
                </a:rPr>
                <a:t>2700</a:t>
              </a:r>
              <a:endParaRPr lang="en-US" sz="2500" dirty="0">
                <a:latin typeface="Arial"/>
                <a:cs typeface="Arial"/>
              </a:endParaRPr>
            </a:p>
          </p:txBody>
        </p:sp>
        <p:sp>
          <p:nvSpPr>
            <p:cNvPr id="11" name="Rectangle 6"/>
            <p:cNvSpPr>
              <a:spLocks noChangeArrowheads="1"/>
            </p:cNvSpPr>
            <p:nvPr/>
          </p:nvSpPr>
          <p:spPr bwMode="auto">
            <a:xfrm>
              <a:off x="1534" y="1986"/>
              <a:ext cx="1376"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dirty="0" smtClean="0">
                  <a:latin typeface="Arial"/>
                  <a:cs typeface="Arial"/>
                </a:rPr>
                <a:t>2500</a:t>
              </a:r>
              <a:endParaRPr lang="en-US" sz="2500" dirty="0">
                <a:latin typeface="Arial"/>
                <a:cs typeface="Arial"/>
              </a:endParaRPr>
            </a:p>
          </p:txBody>
        </p:sp>
        <p:sp>
          <p:nvSpPr>
            <p:cNvPr id="12" name="Rectangle 7"/>
            <p:cNvSpPr>
              <a:spLocks noChangeArrowheads="1"/>
            </p:cNvSpPr>
            <p:nvPr/>
          </p:nvSpPr>
          <p:spPr bwMode="auto">
            <a:xfrm>
              <a:off x="378" y="1986"/>
              <a:ext cx="1156"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wheat</a:t>
              </a:r>
            </a:p>
          </p:txBody>
        </p:sp>
      </p:grpSp>
      <p:grpSp>
        <p:nvGrpSpPr>
          <p:cNvPr id="13" name="Group 53"/>
          <p:cNvGrpSpPr>
            <a:grpSpLocks/>
          </p:cNvGrpSpPr>
          <p:nvPr/>
        </p:nvGrpSpPr>
        <p:grpSpPr bwMode="auto">
          <a:xfrm>
            <a:off x="600075" y="2190750"/>
            <a:ext cx="7913688" cy="560387"/>
            <a:chOff x="378" y="1633"/>
            <a:chExt cx="4985" cy="353"/>
          </a:xfrm>
          <a:solidFill>
            <a:schemeClr val="accent1"/>
          </a:solidFill>
        </p:grpSpPr>
        <p:sp>
          <p:nvSpPr>
            <p:cNvPr id="14" name="Rectangle 8"/>
            <p:cNvSpPr>
              <a:spLocks noChangeArrowheads="1"/>
            </p:cNvSpPr>
            <p:nvPr/>
          </p:nvSpPr>
          <p:spPr bwMode="auto">
            <a:xfrm>
              <a:off x="4231" y="1633"/>
              <a:ext cx="1132"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b="1" dirty="0">
                  <a:solidFill>
                    <a:srgbClr val="005EA4"/>
                  </a:solidFill>
                  <a:latin typeface="Arial"/>
                  <a:cs typeface="Arial"/>
                </a:rPr>
                <a:t>20</a:t>
              </a:r>
            </a:p>
          </p:txBody>
        </p:sp>
        <p:sp>
          <p:nvSpPr>
            <p:cNvPr id="15" name="Rectangle 9"/>
            <p:cNvSpPr>
              <a:spLocks noChangeArrowheads="1"/>
            </p:cNvSpPr>
            <p:nvPr/>
          </p:nvSpPr>
          <p:spPr bwMode="auto">
            <a:xfrm>
              <a:off x="2910" y="1633"/>
              <a:ext cx="1321"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270</a:t>
              </a:r>
            </a:p>
          </p:txBody>
        </p:sp>
        <p:sp>
          <p:nvSpPr>
            <p:cNvPr id="16" name="Rectangle 10"/>
            <p:cNvSpPr>
              <a:spLocks noChangeArrowheads="1"/>
            </p:cNvSpPr>
            <p:nvPr/>
          </p:nvSpPr>
          <p:spPr bwMode="auto">
            <a:xfrm>
              <a:off x="1534" y="1633"/>
              <a:ext cx="1376"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250</a:t>
              </a:r>
            </a:p>
          </p:txBody>
        </p:sp>
        <p:sp>
          <p:nvSpPr>
            <p:cNvPr id="17" name="Rectangle 11"/>
            <p:cNvSpPr>
              <a:spLocks noChangeArrowheads="1"/>
            </p:cNvSpPr>
            <p:nvPr/>
          </p:nvSpPr>
          <p:spPr bwMode="auto">
            <a:xfrm>
              <a:off x="378" y="1633"/>
              <a:ext cx="1156"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computers</a:t>
              </a:r>
            </a:p>
          </p:txBody>
        </p:sp>
      </p:grpSp>
      <p:sp>
        <p:nvSpPr>
          <p:cNvPr id="18" name="Rectangle 12"/>
          <p:cNvSpPr>
            <a:spLocks noChangeArrowheads="1"/>
          </p:cNvSpPr>
          <p:nvPr/>
        </p:nvSpPr>
        <p:spPr bwMode="auto">
          <a:xfrm>
            <a:off x="6716713" y="1300162"/>
            <a:ext cx="1797050" cy="890588"/>
          </a:xfrm>
          <a:prstGeom prst="rect">
            <a:avLst/>
          </a:prstGeom>
          <a:solidFill>
            <a:schemeClr val="accent1"/>
          </a:solid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gains from trade</a:t>
            </a:r>
          </a:p>
        </p:txBody>
      </p:sp>
      <p:sp>
        <p:nvSpPr>
          <p:cNvPr id="19" name="Rectangle 13"/>
          <p:cNvSpPr>
            <a:spLocks noChangeArrowheads="1"/>
          </p:cNvSpPr>
          <p:nvPr/>
        </p:nvSpPr>
        <p:spPr bwMode="auto">
          <a:xfrm>
            <a:off x="4619625" y="1300162"/>
            <a:ext cx="2097088" cy="890588"/>
          </a:xfrm>
          <a:prstGeom prst="rect">
            <a:avLst/>
          </a:prstGeom>
          <a:solidFill>
            <a:schemeClr val="accent1"/>
          </a:solid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consumption with trade</a:t>
            </a:r>
          </a:p>
        </p:txBody>
      </p:sp>
      <p:sp>
        <p:nvSpPr>
          <p:cNvPr id="20" name="Rectangle 14"/>
          <p:cNvSpPr>
            <a:spLocks noChangeArrowheads="1"/>
          </p:cNvSpPr>
          <p:nvPr/>
        </p:nvSpPr>
        <p:spPr bwMode="auto">
          <a:xfrm>
            <a:off x="2435225" y="1300162"/>
            <a:ext cx="2184400" cy="890588"/>
          </a:xfrm>
          <a:prstGeom prst="rect">
            <a:avLst/>
          </a:prstGeom>
          <a:solidFill>
            <a:schemeClr val="accent1"/>
          </a:solid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consumption without trade</a:t>
            </a:r>
          </a:p>
        </p:txBody>
      </p:sp>
      <p:sp>
        <p:nvSpPr>
          <p:cNvPr id="21" name="Rectangle 15"/>
          <p:cNvSpPr>
            <a:spLocks noChangeArrowheads="1"/>
          </p:cNvSpPr>
          <p:nvPr/>
        </p:nvSpPr>
        <p:spPr bwMode="auto">
          <a:xfrm>
            <a:off x="600075" y="1300162"/>
            <a:ext cx="1835150" cy="890588"/>
          </a:xfrm>
          <a:prstGeom prst="rect">
            <a:avLst/>
          </a:prstGeom>
          <a:solidFill>
            <a:schemeClr val="accent1"/>
          </a:solid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22" name="Rectangle 16"/>
          <p:cNvSpPr>
            <a:spLocks noChangeArrowheads="1"/>
          </p:cNvSpPr>
          <p:nvPr/>
        </p:nvSpPr>
        <p:spPr bwMode="auto">
          <a:xfrm>
            <a:off x="600075" y="685800"/>
            <a:ext cx="7913688" cy="614362"/>
          </a:xfrm>
          <a:prstGeom prst="rect">
            <a:avLst/>
          </a:prstGeom>
          <a:solidFill>
            <a:schemeClr val="accent1"/>
          </a:solid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b="1">
                <a:latin typeface="Arial"/>
                <a:cs typeface="Arial"/>
              </a:rPr>
              <a:t>U.S.</a:t>
            </a:r>
          </a:p>
        </p:txBody>
      </p:sp>
      <p:sp>
        <p:nvSpPr>
          <p:cNvPr id="23" name="Line 17"/>
          <p:cNvSpPr>
            <a:spLocks noChangeShapeType="1"/>
          </p:cNvSpPr>
          <p:nvPr/>
        </p:nvSpPr>
        <p:spPr bwMode="auto">
          <a:xfrm>
            <a:off x="600075" y="685800"/>
            <a:ext cx="7913688" cy="0"/>
          </a:xfrm>
          <a:prstGeom prst="line">
            <a:avLst/>
          </a:prstGeom>
          <a:noFill/>
          <a:ln w="28575" cap="sq">
            <a:solidFill>
              <a:schemeClr val="tx1"/>
            </a:solidFill>
            <a:round/>
            <a:headEnd/>
            <a:tailEnd/>
          </a:ln>
        </p:spPr>
        <p:txBody>
          <a:bodyPr/>
          <a:lstStyle/>
          <a:p>
            <a:endParaRPr lang="en-US">
              <a:latin typeface="Arial"/>
              <a:cs typeface="Arial"/>
            </a:endParaRPr>
          </a:p>
        </p:txBody>
      </p:sp>
      <p:sp>
        <p:nvSpPr>
          <p:cNvPr id="24" name="Line 18"/>
          <p:cNvSpPr>
            <a:spLocks noChangeShapeType="1"/>
          </p:cNvSpPr>
          <p:nvPr/>
        </p:nvSpPr>
        <p:spPr bwMode="auto">
          <a:xfrm>
            <a:off x="600075" y="1300162"/>
            <a:ext cx="7913688" cy="0"/>
          </a:xfrm>
          <a:prstGeom prst="line">
            <a:avLst/>
          </a:prstGeom>
          <a:noFill/>
          <a:ln w="12700">
            <a:solidFill>
              <a:schemeClr val="tx1"/>
            </a:solidFill>
            <a:round/>
            <a:headEnd/>
            <a:tailEnd/>
          </a:ln>
        </p:spPr>
        <p:txBody>
          <a:bodyPr/>
          <a:lstStyle/>
          <a:p>
            <a:endParaRPr lang="en-US">
              <a:latin typeface="Arial"/>
              <a:cs typeface="Arial"/>
            </a:endParaRPr>
          </a:p>
        </p:txBody>
      </p:sp>
      <p:sp>
        <p:nvSpPr>
          <p:cNvPr id="25" name="Line 19"/>
          <p:cNvSpPr>
            <a:spLocks noChangeShapeType="1"/>
          </p:cNvSpPr>
          <p:nvPr/>
        </p:nvSpPr>
        <p:spPr bwMode="auto">
          <a:xfrm>
            <a:off x="600075" y="2190750"/>
            <a:ext cx="7913688" cy="0"/>
          </a:xfrm>
          <a:prstGeom prst="line">
            <a:avLst/>
          </a:prstGeom>
          <a:noFill/>
          <a:ln w="12700">
            <a:solidFill>
              <a:schemeClr val="tx1"/>
            </a:solidFill>
            <a:round/>
            <a:headEnd/>
            <a:tailEnd/>
          </a:ln>
        </p:spPr>
        <p:txBody>
          <a:bodyPr/>
          <a:lstStyle/>
          <a:p>
            <a:endParaRPr lang="en-US">
              <a:latin typeface="Arial"/>
              <a:cs typeface="Arial"/>
            </a:endParaRPr>
          </a:p>
        </p:txBody>
      </p:sp>
      <p:sp>
        <p:nvSpPr>
          <p:cNvPr id="26" name="Line 20"/>
          <p:cNvSpPr>
            <a:spLocks noChangeShapeType="1"/>
          </p:cNvSpPr>
          <p:nvPr/>
        </p:nvSpPr>
        <p:spPr bwMode="auto">
          <a:xfrm>
            <a:off x="600075" y="2751137"/>
            <a:ext cx="7913688" cy="0"/>
          </a:xfrm>
          <a:prstGeom prst="line">
            <a:avLst/>
          </a:prstGeom>
          <a:noFill/>
          <a:ln w="12700">
            <a:solidFill>
              <a:schemeClr val="tx1"/>
            </a:solidFill>
            <a:round/>
            <a:headEnd/>
            <a:tailEnd/>
          </a:ln>
        </p:spPr>
        <p:txBody>
          <a:bodyPr/>
          <a:lstStyle/>
          <a:p>
            <a:endParaRPr lang="en-US">
              <a:latin typeface="Arial"/>
              <a:cs typeface="Arial"/>
            </a:endParaRPr>
          </a:p>
        </p:txBody>
      </p:sp>
      <p:sp>
        <p:nvSpPr>
          <p:cNvPr id="27" name="Line 21"/>
          <p:cNvSpPr>
            <a:spLocks noChangeShapeType="1"/>
          </p:cNvSpPr>
          <p:nvPr/>
        </p:nvSpPr>
        <p:spPr bwMode="auto">
          <a:xfrm>
            <a:off x="600075" y="3303587"/>
            <a:ext cx="7913688" cy="0"/>
          </a:xfrm>
          <a:prstGeom prst="line">
            <a:avLst/>
          </a:prstGeom>
          <a:noFill/>
          <a:ln w="28575" cap="sq">
            <a:solidFill>
              <a:schemeClr val="tx1"/>
            </a:solidFill>
            <a:round/>
            <a:headEnd/>
            <a:tailEnd/>
          </a:ln>
        </p:spPr>
        <p:txBody>
          <a:bodyPr/>
          <a:lstStyle/>
          <a:p>
            <a:endParaRPr lang="en-US">
              <a:latin typeface="Arial"/>
              <a:cs typeface="Arial"/>
            </a:endParaRPr>
          </a:p>
        </p:txBody>
      </p:sp>
      <p:sp>
        <p:nvSpPr>
          <p:cNvPr id="28" name="Line 22"/>
          <p:cNvSpPr>
            <a:spLocks noChangeShapeType="1"/>
          </p:cNvSpPr>
          <p:nvPr/>
        </p:nvSpPr>
        <p:spPr bwMode="auto">
          <a:xfrm>
            <a:off x="600075" y="685800"/>
            <a:ext cx="0" cy="2617787"/>
          </a:xfrm>
          <a:prstGeom prst="line">
            <a:avLst/>
          </a:prstGeom>
          <a:noFill/>
          <a:ln w="28575" cap="sq">
            <a:solidFill>
              <a:schemeClr val="tx1"/>
            </a:solidFill>
            <a:round/>
            <a:headEnd/>
            <a:tailEnd/>
          </a:ln>
        </p:spPr>
        <p:txBody>
          <a:bodyPr/>
          <a:lstStyle/>
          <a:p>
            <a:endParaRPr lang="en-US">
              <a:latin typeface="Arial"/>
              <a:cs typeface="Arial"/>
            </a:endParaRPr>
          </a:p>
        </p:txBody>
      </p:sp>
      <p:sp>
        <p:nvSpPr>
          <p:cNvPr id="29" name="Line 23"/>
          <p:cNvSpPr>
            <a:spLocks noChangeShapeType="1"/>
          </p:cNvSpPr>
          <p:nvPr/>
        </p:nvSpPr>
        <p:spPr bwMode="auto">
          <a:xfrm>
            <a:off x="8513763" y="685800"/>
            <a:ext cx="0" cy="2617787"/>
          </a:xfrm>
          <a:prstGeom prst="line">
            <a:avLst/>
          </a:prstGeom>
          <a:noFill/>
          <a:ln w="28575" cap="sq">
            <a:solidFill>
              <a:schemeClr val="tx1"/>
            </a:solidFill>
            <a:round/>
            <a:headEnd/>
            <a:tailEnd/>
          </a:ln>
        </p:spPr>
        <p:txBody>
          <a:bodyPr/>
          <a:lstStyle/>
          <a:p>
            <a:endParaRPr lang="en-US">
              <a:latin typeface="Arial"/>
              <a:cs typeface="Arial"/>
            </a:endParaRPr>
          </a:p>
        </p:txBody>
      </p:sp>
      <p:sp>
        <p:nvSpPr>
          <p:cNvPr id="30" name="Line 24"/>
          <p:cNvSpPr>
            <a:spLocks noChangeShapeType="1"/>
          </p:cNvSpPr>
          <p:nvPr/>
        </p:nvSpPr>
        <p:spPr bwMode="auto">
          <a:xfrm>
            <a:off x="2435225" y="1300162"/>
            <a:ext cx="0" cy="2003425"/>
          </a:xfrm>
          <a:prstGeom prst="line">
            <a:avLst/>
          </a:prstGeom>
          <a:noFill/>
          <a:ln w="12700">
            <a:solidFill>
              <a:schemeClr val="tx1"/>
            </a:solidFill>
            <a:round/>
            <a:headEnd/>
            <a:tailEnd/>
          </a:ln>
        </p:spPr>
        <p:txBody>
          <a:bodyPr/>
          <a:lstStyle/>
          <a:p>
            <a:endParaRPr lang="en-US">
              <a:latin typeface="Arial"/>
              <a:cs typeface="Arial"/>
            </a:endParaRPr>
          </a:p>
        </p:txBody>
      </p:sp>
      <p:sp>
        <p:nvSpPr>
          <p:cNvPr id="31" name="Line 25"/>
          <p:cNvSpPr>
            <a:spLocks noChangeShapeType="1"/>
          </p:cNvSpPr>
          <p:nvPr/>
        </p:nvSpPr>
        <p:spPr bwMode="auto">
          <a:xfrm>
            <a:off x="4619625" y="1300162"/>
            <a:ext cx="0" cy="2003425"/>
          </a:xfrm>
          <a:prstGeom prst="line">
            <a:avLst/>
          </a:prstGeom>
          <a:noFill/>
          <a:ln w="12700">
            <a:solidFill>
              <a:schemeClr val="tx1"/>
            </a:solidFill>
            <a:round/>
            <a:headEnd/>
            <a:tailEnd/>
          </a:ln>
        </p:spPr>
        <p:txBody>
          <a:bodyPr/>
          <a:lstStyle/>
          <a:p>
            <a:endParaRPr lang="en-US">
              <a:latin typeface="Arial"/>
              <a:cs typeface="Arial"/>
            </a:endParaRPr>
          </a:p>
        </p:txBody>
      </p:sp>
      <p:sp>
        <p:nvSpPr>
          <p:cNvPr id="32" name="Line 26"/>
          <p:cNvSpPr>
            <a:spLocks noChangeShapeType="1"/>
          </p:cNvSpPr>
          <p:nvPr/>
        </p:nvSpPr>
        <p:spPr bwMode="auto">
          <a:xfrm>
            <a:off x="6716713" y="1300162"/>
            <a:ext cx="0" cy="2003425"/>
          </a:xfrm>
          <a:prstGeom prst="line">
            <a:avLst/>
          </a:prstGeom>
          <a:noFill/>
          <a:ln w="12700">
            <a:solidFill>
              <a:schemeClr val="tx1"/>
            </a:solidFill>
            <a:round/>
            <a:headEnd/>
            <a:tailEnd/>
          </a:ln>
        </p:spPr>
        <p:txBody>
          <a:bodyPr/>
          <a:lstStyle/>
          <a:p>
            <a:endParaRPr lang="en-US">
              <a:latin typeface="Arial"/>
              <a:cs typeface="Arial"/>
            </a:endParaRPr>
          </a:p>
        </p:txBody>
      </p:sp>
      <p:grpSp>
        <p:nvGrpSpPr>
          <p:cNvPr id="33" name="Group 57"/>
          <p:cNvGrpSpPr>
            <a:grpSpLocks/>
          </p:cNvGrpSpPr>
          <p:nvPr/>
        </p:nvGrpSpPr>
        <p:grpSpPr bwMode="auto">
          <a:xfrm>
            <a:off x="604838" y="5337175"/>
            <a:ext cx="7913687" cy="552450"/>
            <a:chOff x="381" y="3615"/>
            <a:chExt cx="4985" cy="348"/>
          </a:xfrm>
          <a:solidFill>
            <a:srgbClr val="FFCCCC"/>
          </a:solidFill>
        </p:grpSpPr>
        <p:sp>
          <p:nvSpPr>
            <p:cNvPr id="34" name="Rectangle 28"/>
            <p:cNvSpPr>
              <a:spLocks noChangeArrowheads="1"/>
            </p:cNvSpPr>
            <p:nvPr/>
          </p:nvSpPr>
          <p:spPr bwMode="auto">
            <a:xfrm>
              <a:off x="4234" y="3615"/>
              <a:ext cx="1132"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b="1" dirty="0">
                  <a:solidFill>
                    <a:srgbClr val="005EA4"/>
                  </a:solidFill>
                  <a:latin typeface="Arial"/>
                  <a:cs typeface="Arial"/>
                </a:rPr>
                <a:t>100</a:t>
              </a:r>
            </a:p>
          </p:txBody>
        </p:sp>
        <p:sp>
          <p:nvSpPr>
            <p:cNvPr id="35" name="Rectangle 29"/>
            <p:cNvSpPr>
              <a:spLocks noChangeArrowheads="1"/>
            </p:cNvSpPr>
            <p:nvPr/>
          </p:nvSpPr>
          <p:spPr bwMode="auto">
            <a:xfrm>
              <a:off x="2913" y="3615"/>
              <a:ext cx="1321"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700</a:t>
              </a:r>
            </a:p>
          </p:txBody>
        </p:sp>
        <p:sp>
          <p:nvSpPr>
            <p:cNvPr id="36" name="Rectangle 30"/>
            <p:cNvSpPr>
              <a:spLocks noChangeArrowheads="1"/>
            </p:cNvSpPr>
            <p:nvPr/>
          </p:nvSpPr>
          <p:spPr bwMode="auto">
            <a:xfrm>
              <a:off x="1537" y="3615"/>
              <a:ext cx="1376"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600</a:t>
              </a:r>
            </a:p>
          </p:txBody>
        </p:sp>
        <p:sp>
          <p:nvSpPr>
            <p:cNvPr id="37" name="Rectangle 31"/>
            <p:cNvSpPr>
              <a:spLocks noChangeArrowheads="1"/>
            </p:cNvSpPr>
            <p:nvPr/>
          </p:nvSpPr>
          <p:spPr bwMode="auto">
            <a:xfrm>
              <a:off x="381" y="3615"/>
              <a:ext cx="1156" cy="348"/>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wheat</a:t>
              </a:r>
            </a:p>
          </p:txBody>
        </p:sp>
      </p:grpSp>
      <p:grpSp>
        <p:nvGrpSpPr>
          <p:cNvPr id="38" name="Group 56"/>
          <p:cNvGrpSpPr>
            <a:grpSpLocks/>
          </p:cNvGrpSpPr>
          <p:nvPr/>
        </p:nvGrpSpPr>
        <p:grpSpPr bwMode="auto">
          <a:xfrm>
            <a:off x="604838" y="4776787"/>
            <a:ext cx="7913687" cy="560388"/>
            <a:chOff x="381" y="3262"/>
            <a:chExt cx="4985" cy="353"/>
          </a:xfrm>
          <a:solidFill>
            <a:srgbClr val="FFCCCC"/>
          </a:solidFill>
        </p:grpSpPr>
        <p:sp>
          <p:nvSpPr>
            <p:cNvPr id="39" name="Rectangle 32"/>
            <p:cNvSpPr>
              <a:spLocks noChangeArrowheads="1"/>
            </p:cNvSpPr>
            <p:nvPr/>
          </p:nvSpPr>
          <p:spPr bwMode="auto">
            <a:xfrm>
              <a:off x="4234" y="3262"/>
              <a:ext cx="1132"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b="1" dirty="0">
                  <a:solidFill>
                    <a:srgbClr val="005EA4"/>
                  </a:solidFill>
                  <a:latin typeface="Arial"/>
                  <a:cs typeface="Arial"/>
                </a:rPr>
                <a:t>10</a:t>
              </a:r>
            </a:p>
          </p:txBody>
        </p:sp>
        <p:sp>
          <p:nvSpPr>
            <p:cNvPr id="40" name="Rectangle 33"/>
            <p:cNvSpPr>
              <a:spLocks noChangeArrowheads="1"/>
            </p:cNvSpPr>
            <p:nvPr/>
          </p:nvSpPr>
          <p:spPr bwMode="auto">
            <a:xfrm>
              <a:off x="2913" y="3262"/>
              <a:ext cx="1321"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130</a:t>
              </a:r>
            </a:p>
          </p:txBody>
        </p:sp>
        <p:sp>
          <p:nvSpPr>
            <p:cNvPr id="41" name="Rectangle 34"/>
            <p:cNvSpPr>
              <a:spLocks noChangeArrowheads="1"/>
            </p:cNvSpPr>
            <p:nvPr/>
          </p:nvSpPr>
          <p:spPr bwMode="auto">
            <a:xfrm>
              <a:off x="1537" y="3262"/>
              <a:ext cx="1376"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120</a:t>
              </a:r>
            </a:p>
          </p:txBody>
        </p:sp>
        <p:sp>
          <p:nvSpPr>
            <p:cNvPr id="42" name="Rectangle 35"/>
            <p:cNvSpPr>
              <a:spLocks noChangeArrowheads="1"/>
            </p:cNvSpPr>
            <p:nvPr/>
          </p:nvSpPr>
          <p:spPr bwMode="auto">
            <a:xfrm>
              <a:off x="381" y="3262"/>
              <a:ext cx="1156" cy="353"/>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computers</a:t>
              </a:r>
            </a:p>
          </p:txBody>
        </p:sp>
      </p:grpSp>
      <p:sp>
        <p:nvSpPr>
          <p:cNvPr id="43" name="Rectangle 39"/>
          <p:cNvSpPr>
            <a:spLocks noChangeArrowheads="1"/>
          </p:cNvSpPr>
          <p:nvPr/>
        </p:nvSpPr>
        <p:spPr bwMode="auto">
          <a:xfrm>
            <a:off x="604838" y="3886200"/>
            <a:ext cx="1835150" cy="890587"/>
          </a:xfrm>
          <a:prstGeom prst="rect">
            <a:avLst/>
          </a:prstGeom>
          <a:solidFill>
            <a:srgbClr val="FFCCCC"/>
          </a:solid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44" name="Line 41"/>
          <p:cNvSpPr>
            <a:spLocks noChangeShapeType="1"/>
          </p:cNvSpPr>
          <p:nvPr/>
        </p:nvSpPr>
        <p:spPr bwMode="auto">
          <a:xfrm>
            <a:off x="604838" y="3302000"/>
            <a:ext cx="7913687" cy="0"/>
          </a:xfrm>
          <a:prstGeom prst="line">
            <a:avLst/>
          </a:prstGeom>
          <a:noFill/>
          <a:ln w="28575" cap="sq">
            <a:solidFill>
              <a:schemeClr val="tx1"/>
            </a:solidFill>
            <a:round/>
            <a:headEnd/>
            <a:tailEnd/>
          </a:ln>
        </p:spPr>
        <p:txBody>
          <a:bodyPr/>
          <a:lstStyle/>
          <a:p>
            <a:endParaRPr lang="en-US">
              <a:latin typeface="Arial"/>
              <a:cs typeface="Arial"/>
            </a:endParaRPr>
          </a:p>
        </p:txBody>
      </p:sp>
      <p:grpSp>
        <p:nvGrpSpPr>
          <p:cNvPr id="45" name="Group 55"/>
          <p:cNvGrpSpPr>
            <a:grpSpLocks/>
          </p:cNvGrpSpPr>
          <p:nvPr/>
        </p:nvGrpSpPr>
        <p:grpSpPr bwMode="auto">
          <a:xfrm>
            <a:off x="604838" y="3302000"/>
            <a:ext cx="7913687" cy="2587625"/>
            <a:chOff x="381" y="2333"/>
            <a:chExt cx="4985" cy="1630"/>
          </a:xfrm>
          <a:solidFill>
            <a:srgbClr val="FFCCCC"/>
          </a:solidFill>
        </p:grpSpPr>
        <p:sp>
          <p:nvSpPr>
            <p:cNvPr id="46" name="Line 45"/>
            <p:cNvSpPr>
              <a:spLocks noChangeShapeType="1"/>
            </p:cNvSpPr>
            <p:nvPr/>
          </p:nvSpPr>
          <p:spPr bwMode="auto">
            <a:xfrm>
              <a:off x="381" y="3963"/>
              <a:ext cx="4985" cy="0"/>
            </a:xfrm>
            <a:prstGeom prst="line">
              <a:avLst/>
            </a:prstGeom>
            <a:grpFill/>
            <a:ln w="28575" cap="sq">
              <a:solidFill>
                <a:schemeClr val="tx1"/>
              </a:solidFill>
              <a:round/>
              <a:headEnd/>
              <a:tailEnd/>
            </a:ln>
          </p:spPr>
          <p:txBody>
            <a:bodyPr/>
            <a:lstStyle/>
            <a:p>
              <a:endParaRPr lang="en-US">
                <a:latin typeface="Arial"/>
                <a:cs typeface="Arial"/>
              </a:endParaRPr>
            </a:p>
          </p:txBody>
        </p:sp>
        <p:grpSp>
          <p:nvGrpSpPr>
            <p:cNvPr id="47" name="Group 54"/>
            <p:cNvGrpSpPr>
              <a:grpSpLocks/>
            </p:cNvGrpSpPr>
            <p:nvPr/>
          </p:nvGrpSpPr>
          <p:grpSpPr bwMode="auto">
            <a:xfrm>
              <a:off x="381" y="2333"/>
              <a:ext cx="4985" cy="1630"/>
              <a:chOff x="381" y="2333"/>
              <a:chExt cx="4985" cy="1630"/>
            </a:xfrm>
            <a:grpFill/>
          </p:grpSpPr>
          <p:sp>
            <p:nvSpPr>
              <p:cNvPr id="48" name="Rectangle 36"/>
              <p:cNvSpPr>
                <a:spLocks noChangeArrowheads="1"/>
              </p:cNvSpPr>
              <p:nvPr/>
            </p:nvSpPr>
            <p:spPr bwMode="auto">
              <a:xfrm>
                <a:off x="4234" y="2701"/>
                <a:ext cx="1132" cy="561"/>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gains from trade</a:t>
                </a:r>
              </a:p>
            </p:txBody>
          </p:sp>
          <p:sp>
            <p:nvSpPr>
              <p:cNvPr id="49" name="Rectangle 37"/>
              <p:cNvSpPr>
                <a:spLocks noChangeArrowheads="1"/>
              </p:cNvSpPr>
              <p:nvPr/>
            </p:nvSpPr>
            <p:spPr bwMode="auto">
              <a:xfrm>
                <a:off x="2913" y="2701"/>
                <a:ext cx="1321" cy="561"/>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consumption with trade</a:t>
                </a:r>
              </a:p>
            </p:txBody>
          </p:sp>
          <p:sp>
            <p:nvSpPr>
              <p:cNvPr id="50" name="Rectangle 38"/>
              <p:cNvSpPr>
                <a:spLocks noChangeArrowheads="1"/>
              </p:cNvSpPr>
              <p:nvPr/>
            </p:nvSpPr>
            <p:spPr bwMode="auto">
              <a:xfrm>
                <a:off x="1537" y="2701"/>
                <a:ext cx="1376" cy="561"/>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500">
                    <a:latin typeface="Arial"/>
                    <a:cs typeface="Arial"/>
                  </a:rPr>
                  <a:t>consumption without trade</a:t>
                </a:r>
              </a:p>
            </p:txBody>
          </p:sp>
          <p:sp>
            <p:nvSpPr>
              <p:cNvPr id="51" name="Rectangle 40"/>
              <p:cNvSpPr>
                <a:spLocks noChangeArrowheads="1"/>
              </p:cNvSpPr>
              <p:nvPr/>
            </p:nvSpPr>
            <p:spPr bwMode="auto">
              <a:xfrm>
                <a:off x="381" y="2333"/>
                <a:ext cx="4985" cy="368"/>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800" b="1">
                    <a:latin typeface="Arial"/>
                    <a:cs typeface="Arial"/>
                  </a:rPr>
                  <a:t>Japan</a:t>
                </a:r>
              </a:p>
            </p:txBody>
          </p:sp>
          <p:sp>
            <p:nvSpPr>
              <p:cNvPr id="52" name="Line 42"/>
              <p:cNvSpPr>
                <a:spLocks noChangeShapeType="1"/>
              </p:cNvSpPr>
              <p:nvPr/>
            </p:nvSpPr>
            <p:spPr bwMode="auto">
              <a:xfrm>
                <a:off x="381" y="2701"/>
                <a:ext cx="4985" cy="0"/>
              </a:xfrm>
              <a:prstGeom prst="line">
                <a:avLst/>
              </a:prstGeom>
              <a:grpFill/>
              <a:ln w="12700">
                <a:solidFill>
                  <a:schemeClr val="tx1"/>
                </a:solidFill>
                <a:round/>
                <a:headEnd/>
                <a:tailEnd/>
              </a:ln>
            </p:spPr>
            <p:txBody>
              <a:bodyPr/>
              <a:lstStyle/>
              <a:p>
                <a:endParaRPr lang="en-US">
                  <a:latin typeface="Arial"/>
                  <a:cs typeface="Arial"/>
                </a:endParaRPr>
              </a:p>
            </p:txBody>
          </p:sp>
          <p:sp>
            <p:nvSpPr>
              <p:cNvPr id="53" name="Line 43"/>
              <p:cNvSpPr>
                <a:spLocks noChangeShapeType="1"/>
              </p:cNvSpPr>
              <p:nvPr/>
            </p:nvSpPr>
            <p:spPr bwMode="auto">
              <a:xfrm>
                <a:off x="381" y="3262"/>
                <a:ext cx="4985" cy="0"/>
              </a:xfrm>
              <a:prstGeom prst="line">
                <a:avLst/>
              </a:prstGeom>
              <a:grpFill/>
              <a:ln w="12700">
                <a:solidFill>
                  <a:schemeClr val="tx1"/>
                </a:solidFill>
                <a:round/>
                <a:headEnd/>
                <a:tailEnd/>
              </a:ln>
            </p:spPr>
            <p:txBody>
              <a:bodyPr/>
              <a:lstStyle/>
              <a:p>
                <a:endParaRPr lang="en-US">
                  <a:latin typeface="Arial"/>
                  <a:cs typeface="Arial"/>
                </a:endParaRPr>
              </a:p>
            </p:txBody>
          </p:sp>
          <p:sp>
            <p:nvSpPr>
              <p:cNvPr id="54" name="Line 44"/>
              <p:cNvSpPr>
                <a:spLocks noChangeShapeType="1"/>
              </p:cNvSpPr>
              <p:nvPr/>
            </p:nvSpPr>
            <p:spPr bwMode="auto">
              <a:xfrm>
                <a:off x="381" y="3615"/>
                <a:ext cx="4985" cy="0"/>
              </a:xfrm>
              <a:prstGeom prst="line">
                <a:avLst/>
              </a:prstGeom>
              <a:grpFill/>
              <a:ln w="12700">
                <a:solidFill>
                  <a:schemeClr val="tx1"/>
                </a:solidFill>
                <a:round/>
                <a:headEnd/>
                <a:tailEnd/>
              </a:ln>
            </p:spPr>
            <p:txBody>
              <a:bodyPr/>
              <a:lstStyle/>
              <a:p>
                <a:endParaRPr lang="en-US">
                  <a:latin typeface="Arial"/>
                  <a:cs typeface="Arial"/>
                </a:endParaRPr>
              </a:p>
            </p:txBody>
          </p:sp>
          <p:sp>
            <p:nvSpPr>
              <p:cNvPr id="55" name="Line 46"/>
              <p:cNvSpPr>
                <a:spLocks noChangeShapeType="1"/>
              </p:cNvSpPr>
              <p:nvPr/>
            </p:nvSpPr>
            <p:spPr bwMode="auto">
              <a:xfrm>
                <a:off x="381" y="2333"/>
                <a:ext cx="0" cy="1630"/>
              </a:xfrm>
              <a:prstGeom prst="line">
                <a:avLst/>
              </a:prstGeom>
              <a:grpFill/>
              <a:ln w="28575" cap="sq">
                <a:solidFill>
                  <a:schemeClr val="tx1"/>
                </a:solidFill>
                <a:round/>
                <a:headEnd/>
                <a:tailEnd/>
              </a:ln>
            </p:spPr>
            <p:txBody>
              <a:bodyPr/>
              <a:lstStyle/>
              <a:p>
                <a:endParaRPr lang="en-US">
                  <a:latin typeface="Arial"/>
                  <a:cs typeface="Arial"/>
                </a:endParaRPr>
              </a:p>
            </p:txBody>
          </p:sp>
          <p:sp>
            <p:nvSpPr>
              <p:cNvPr id="56" name="Line 47"/>
              <p:cNvSpPr>
                <a:spLocks noChangeShapeType="1"/>
              </p:cNvSpPr>
              <p:nvPr/>
            </p:nvSpPr>
            <p:spPr bwMode="auto">
              <a:xfrm>
                <a:off x="5366" y="2333"/>
                <a:ext cx="0" cy="1630"/>
              </a:xfrm>
              <a:prstGeom prst="line">
                <a:avLst/>
              </a:prstGeom>
              <a:grpFill/>
              <a:ln w="28575" cap="sq">
                <a:solidFill>
                  <a:schemeClr val="tx1"/>
                </a:solidFill>
                <a:round/>
                <a:headEnd/>
                <a:tailEnd/>
              </a:ln>
            </p:spPr>
            <p:txBody>
              <a:bodyPr/>
              <a:lstStyle/>
              <a:p>
                <a:endParaRPr lang="en-US">
                  <a:latin typeface="Arial"/>
                  <a:cs typeface="Arial"/>
                </a:endParaRPr>
              </a:p>
            </p:txBody>
          </p:sp>
          <p:sp>
            <p:nvSpPr>
              <p:cNvPr id="57" name="Line 48"/>
              <p:cNvSpPr>
                <a:spLocks noChangeShapeType="1"/>
              </p:cNvSpPr>
              <p:nvPr/>
            </p:nvSpPr>
            <p:spPr bwMode="auto">
              <a:xfrm>
                <a:off x="1537" y="2701"/>
                <a:ext cx="0" cy="1262"/>
              </a:xfrm>
              <a:prstGeom prst="line">
                <a:avLst/>
              </a:prstGeom>
              <a:grpFill/>
              <a:ln w="12700">
                <a:solidFill>
                  <a:schemeClr val="tx1"/>
                </a:solidFill>
                <a:round/>
                <a:headEnd/>
                <a:tailEnd/>
              </a:ln>
            </p:spPr>
            <p:txBody>
              <a:bodyPr/>
              <a:lstStyle/>
              <a:p>
                <a:endParaRPr lang="en-US">
                  <a:latin typeface="Arial"/>
                  <a:cs typeface="Arial"/>
                </a:endParaRPr>
              </a:p>
            </p:txBody>
          </p:sp>
          <p:sp>
            <p:nvSpPr>
              <p:cNvPr id="58" name="Line 49"/>
              <p:cNvSpPr>
                <a:spLocks noChangeShapeType="1"/>
              </p:cNvSpPr>
              <p:nvPr/>
            </p:nvSpPr>
            <p:spPr bwMode="auto">
              <a:xfrm>
                <a:off x="2913" y="2701"/>
                <a:ext cx="0" cy="1262"/>
              </a:xfrm>
              <a:prstGeom prst="line">
                <a:avLst/>
              </a:prstGeom>
              <a:grpFill/>
              <a:ln w="12700">
                <a:solidFill>
                  <a:schemeClr val="tx1"/>
                </a:solidFill>
                <a:round/>
                <a:headEnd/>
                <a:tailEnd/>
              </a:ln>
            </p:spPr>
            <p:txBody>
              <a:bodyPr/>
              <a:lstStyle/>
              <a:p>
                <a:endParaRPr lang="en-US">
                  <a:latin typeface="Arial"/>
                  <a:cs typeface="Arial"/>
                </a:endParaRPr>
              </a:p>
            </p:txBody>
          </p:sp>
          <p:sp>
            <p:nvSpPr>
              <p:cNvPr id="59" name="Line 50"/>
              <p:cNvSpPr>
                <a:spLocks noChangeShapeType="1"/>
              </p:cNvSpPr>
              <p:nvPr/>
            </p:nvSpPr>
            <p:spPr bwMode="auto">
              <a:xfrm>
                <a:off x="4234" y="2701"/>
                <a:ext cx="0" cy="1262"/>
              </a:xfrm>
              <a:prstGeom prst="line">
                <a:avLst/>
              </a:prstGeom>
              <a:grpFill/>
              <a:ln w="12700">
                <a:solidFill>
                  <a:schemeClr val="tx1"/>
                </a:solidFill>
                <a:round/>
                <a:headEnd/>
                <a:tailEnd/>
              </a:ln>
            </p:spPr>
            <p:txBody>
              <a:bodyPr/>
              <a:lstStyle/>
              <a:p>
                <a:endParaRPr lang="en-US">
                  <a:latin typeface="Arial"/>
                  <a:cs typeface="Arial"/>
                </a:endParaRPr>
              </a:p>
            </p:txBody>
          </p:sp>
        </p:grpSp>
      </p:grpSp>
    </p:spTree>
    <p:extLst>
      <p:ext uri="{BB962C8B-B14F-4D97-AF65-F5344CB8AC3E}">
        <p14:creationId xmlns:p14="http://schemas.microsoft.com/office/powerpoint/2010/main" val="261554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Interdependence and the Gains from Trade</a:t>
            </a:r>
          </a:p>
        </p:txBody>
      </p:sp>
      <p:sp>
        <p:nvSpPr>
          <p:cNvPr id="4" name="Slide Number Placeholder 3"/>
          <p:cNvSpPr>
            <a:spLocks noGrp="1"/>
          </p:cNvSpPr>
          <p:nvPr>
            <p:ph type="sldNum" sz="quarter" idx="13"/>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2F37425F-5E17-4209-B948-B5CE2119E408}" type="slidenum">
              <a:rPr kumimoji="0" lang="en-US" sz="1200" b="0" i="0" u="none" strike="noStrike" kern="1200" cap="none" spc="0" normalizeH="0" baseline="0" noProof="0" smtClean="0">
                <a:ln>
                  <a:noFill/>
                </a:ln>
                <a:solidFill>
                  <a:srgbClr val="002060"/>
                </a:solidFill>
                <a:effectLst/>
                <a:uLnTx/>
                <a:uFillTx/>
                <a:latin typeface="Arial"/>
                <a:ea typeface="+mn-ea"/>
                <a:cs typeface="+mn-cs"/>
              </a:rPr>
              <a:pPr marL="0" marR="0" lvl="0" indent="0" algn="ctr" defTabSz="914400" rtl="0" eaLnBrk="1" fontAlgn="auto" latinLnBrk="0" hangingPunct="1">
                <a:lnSpc>
                  <a:spcPct val="100000"/>
                </a:lnSpc>
                <a:spcBef>
                  <a:spcPct val="0"/>
                </a:spcBef>
                <a:spcAft>
                  <a:spcPts val="0"/>
                </a:spcAft>
                <a:buClrTx/>
                <a:buSzTx/>
                <a:buFontTx/>
                <a:buNone/>
                <a:tabLst/>
                <a:defRPr/>
              </a:pPr>
              <a:t>15</a:t>
            </a:fld>
            <a:endParaRPr kumimoji="0" lang="en-US" sz="1200" b="0" i="0" u="none" strike="noStrike" kern="1200" cap="none" spc="0" normalizeH="0" baseline="0" noProof="0" dirty="0">
              <a:ln>
                <a:noFill/>
              </a:ln>
              <a:solidFill>
                <a:srgbClr val="002060"/>
              </a:solidFill>
              <a:effectLst/>
              <a:uLnTx/>
              <a:uFillTx/>
              <a:latin typeface="Arial"/>
              <a:ea typeface="+mn-ea"/>
              <a:cs typeface="+mn-cs"/>
            </a:endParaRPr>
          </a:p>
        </p:txBody>
      </p:sp>
      <p:sp>
        <p:nvSpPr>
          <p:cNvPr id="5" name="Footer Placeholder 4"/>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smtClean="0">
                <a:ln>
                  <a:noFill/>
                </a:ln>
                <a:solidFill>
                  <a:srgbClr val="000000"/>
                </a:solidFill>
                <a:effectLst/>
                <a:uLnTx/>
                <a:uFillTx/>
                <a:latin typeface="Arial"/>
                <a:ea typeface="+mn-ea"/>
                <a:cs typeface="Arial" pitchFamily="34" charset="0"/>
              </a:rPr>
              <a:t>© 2018 </a:t>
            </a:r>
            <a:r>
              <a:rPr kumimoji="0" lang="en-US" sz="950" b="0" i="0" u="none" strike="noStrike" kern="1200" cap="none" spc="0" normalizeH="0" baseline="0" noProof="0" dirty="0" err="1" smtClean="0">
                <a:ln>
                  <a:noFill/>
                </a:ln>
                <a:solidFill>
                  <a:srgbClr val="000000"/>
                </a:solidFill>
                <a:effectLst/>
                <a:uLnTx/>
                <a:uFillTx/>
                <a:latin typeface="Arial"/>
                <a:ea typeface="+mn-ea"/>
                <a:cs typeface="Arial" pitchFamily="34" charset="0"/>
              </a:rPr>
              <a:t>Cengage</a:t>
            </a:r>
            <a:r>
              <a:rPr kumimoji="0" lang="en-US" sz="950" b="0" i="0" u="none" strike="noStrike" kern="1200" cap="none" spc="0" normalizeH="0" baseline="0" noProof="0" dirty="0" smtClean="0">
                <a:ln>
                  <a:noFill/>
                </a:ln>
                <a:solidFill>
                  <a:srgbClr val="000000"/>
                </a:solidFill>
                <a:effectLst/>
                <a:uLnTx/>
                <a:uFillTx/>
                <a:latin typeface="Arial"/>
                <a:ea typeface="+mn-ea"/>
                <a:cs typeface="Arial" pitchFamily="34" charset="0"/>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kumimoji="0" lang="en-US" sz="95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pic>
        <p:nvPicPr>
          <p:cNvPr id="7" name="Picture 6" descr="Figure 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85800"/>
            <a:ext cx="7772400" cy="5519531"/>
          </a:xfrm>
          <a:prstGeom prst="rect">
            <a:avLst/>
          </a:prstGeom>
        </p:spPr>
      </p:pic>
    </p:spTree>
    <p:extLst>
      <p:ext uri="{BB962C8B-B14F-4D97-AF65-F5344CB8AC3E}">
        <p14:creationId xmlns:p14="http://schemas.microsoft.com/office/powerpoint/2010/main" val="504241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Interdependence and the Gains from Trade</a:t>
            </a:r>
          </a:p>
        </p:txBody>
      </p:sp>
      <p:sp>
        <p:nvSpPr>
          <p:cNvPr id="4" name="Slide Number Placeholder 3"/>
          <p:cNvSpPr>
            <a:spLocks noGrp="1"/>
          </p:cNvSpPr>
          <p:nvPr>
            <p:ph type="sldNum" sz="quarter" idx="13"/>
          </p:nvPr>
        </p:nvSpPr>
        <p:spPr/>
        <p:txBody>
          <a:bodyPr/>
          <a:lstStyle/>
          <a:p>
            <a:fld id="{2F37425F-5E17-4209-B948-B5CE2119E408}" type="slidenum">
              <a:rPr lang="en-US" smtClean="0"/>
              <a:pPr/>
              <a:t>16</a:t>
            </a:fld>
            <a:endParaRPr lang="en-US" dirty="0"/>
          </a:p>
        </p:txBody>
      </p:sp>
      <p:sp>
        <p:nvSpPr>
          <p:cNvPr id="5" name="Footer Placeholder 4"/>
          <p:cNvSpPr>
            <a:spLocks noGrp="1"/>
          </p:cNvSpPr>
          <p:nvPr>
            <p:ph type="ftr" sz="quarter" idx="14"/>
          </p:nvPr>
        </p:nvSpPr>
        <p:spPr/>
        <p:txBody>
          <a:bodyPr/>
          <a:lstStyle/>
          <a:p>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pic>
        <p:nvPicPr>
          <p:cNvPr id="7" name="Picture 6" descr="Table 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672059"/>
            <a:ext cx="8686800" cy="1513882"/>
          </a:xfrm>
          <a:prstGeom prst="rect">
            <a:avLst/>
          </a:prstGeom>
        </p:spPr>
      </p:pic>
    </p:spTree>
    <p:extLst>
      <p:ext uri="{BB962C8B-B14F-4D97-AF65-F5344CB8AC3E}">
        <p14:creationId xmlns:p14="http://schemas.microsoft.com/office/powerpoint/2010/main" val="3446534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Interdependence and the Gains from Trade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Picture 5" descr="Figure 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609600"/>
            <a:ext cx="6400800" cy="5655592"/>
          </a:xfrm>
          <a:prstGeom prst="rect">
            <a:avLst/>
          </a:prstGeom>
        </p:spPr>
      </p:pic>
    </p:spTree>
    <p:extLst>
      <p:ext uri="{BB962C8B-B14F-4D97-AF65-F5344CB8AC3E}">
        <p14:creationId xmlns:p14="http://schemas.microsoft.com/office/powerpoint/2010/main" val="206901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Example</a:t>
            </a:r>
            <a:endParaRPr lang="en-US" dirty="0"/>
          </a:p>
        </p:txBody>
      </p:sp>
      <p:sp>
        <p:nvSpPr>
          <p:cNvPr id="3" name="Content Placeholder 2"/>
          <p:cNvSpPr>
            <a:spLocks noGrp="1"/>
          </p:cNvSpPr>
          <p:nvPr>
            <p:ph idx="1"/>
          </p:nvPr>
        </p:nvSpPr>
        <p:spPr/>
        <p:txBody>
          <a:bodyPr/>
          <a:lstStyle/>
          <a:p>
            <a:r>
              <a:rPr lang="en-US" sz="2800" dirty="0"/>
              <a:t>Two countries:  </a:t>
            </a:r>
            <a:endParaRPr lang="en-US" sz="2800" dirty="0" smtClean="0"/>
          </a:p>
          <a:p>
            <a:pPr lvl="1"/>
            <a:r>
              <a:rPr lang="en-US" sz="2800" dirty="0" smtClean="0"/>
              <a:t>The </a:t>
            </a:r>
            <a:r>
              <a:rPr lang="en-US" sz="2800" dirty="0"/>
              <a:t>U.S. and Japan</a:t>
            </a:r>
          </a:p>
          <a:p>
            <a:r>
              <a:rPr lang="en-US" sz="2800" dirty="0"/>
              <a:t>Two goods:  </a:t>
            </a:r>
            <a:endParaRPr lang="en-US" sz="2800" dirty="0" smtClean="0"/>
          </a:p>
          <a:p>
            <a:pPr lvl="1"/>
            <a:r>
              <a:rPr lang="en-US" sz="2800" dirty="0" smtClean="0"/>
              <a:t>Computers </a:t>
            </a:r>
            <a:r>
              <a:rPr lang="en-US" sz="2800" dirty="0"/>
              <a:t>and wheat</a:t>
            </a:r>
          </a:p>
          <a:p>
            <a:r>
              <a:rPr lang="en-US" sz="2800" dirty="0"/>
              <a:t>One resource:  </a:t>
            </a:r>
            <a:endParaRPr lang="en-US" sz="2800" dirty="0" smtClean="0"/>
          </a:p>
          <a:p>
            <a:pPr lvl="1"/>
            <a:r>
              <a:rPr lang="en-US" sz="2800" dirty="0" smtClean="0"/>
              <a:t>Labor</a:t>
            </a:r>
            <a:r>
              <a:rPr lang="en-US" sz="2800" dirty="0"/>
              <a:t>, measured in hours </a:t>
            </a:r>
          </a:p>
          <a:p>
            <a:r>
              <a:rPr lang="en-US" sz="2800" dirty="0" smtClean="0"/>
              <a:t>How </a:t>
            </a:r>
            <a:r>
              <a:rPr lang="en-US" sz="2800" dirty="0"/>
              <a:t>much of both </a:t>
            </a:r>
            <a:r>
              <a:rPr lang="en-US" sz="2800" dirty="0" smtClean="0"/>
              <a:t>goods each </a:t>
            </a:r>
            <a:r>
              <a:rPr lang="en-US" sz="2800" dirty="0"/>
              <a:t>country produces and </a:t>
            </a:r>
            <a:r>
              <a:rPr lang="en-US" sz="2800" dirty="0" smtClean="0"/>
              <a:t>consumes </a:t>
            </a:r>
          </a:p>
          <a:p>
            <a:pPr lvl="1"/>
            <a:r>
              <a:rPr lang="en-US" sz="2800" dirty="0" smtClean="0"/>
              <a:t>If the </a:t>
            </a:r>
            <a:r>
              <a:rPr lang="en-US" sz="2800" dirty="0"/>
              <a:t>country chooses to be </a:t>
            </a:r>
            <a:r>
              <a:rPr lang="en-US" sz="2800" dirty="0" smtClean="0"/>
              <a:t>self-sufficient </a:t>
            </a:r>
          </a:p>
          <a:p>
            <a:pPr lvl="1"/>
            <a:r>
              <a:rPr lang="en-US" sz="2800" dirty="0" smtClean="0"/>
              <a:t>If it </a:t>
            </a:r>
            <a:r>
              <a:rPr lang="en-US" sz="2800" dirty="0"/>
              <a:t>trades with the other country</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827071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PPF</a:t>
            </a:r>
          </a:p>
        </p:txBody>
      </p:sp>
      <p:sp>
        <p:nvSpPr>
          <p:cNvPr id="3" name="Text Placeholder 2"/>
          <p:cNvSpPr>
            <a:spLocks noGrp="1"/>
          </p:cNvSpPr>
          <p:nvPr>
            <p:ph type="body" sz="quarter" idx="12"/>
          </p:nvPr>
        </p:nvSpPr>
        <p:spPr>
          <a:xfrm>
            <a:off x="5721350" y="901701"/>
            <a:ext cx="3079749" cy="4203700"/>
          </a:xfrm>
          <a:solidFill>
            <a:schemeClr val="accent1"/>
          </a:solidFill>
        </p:spPr>
        <p:txBody>
          <a:bodyPr/>
          <a:lstStyle/>
          <a:p>
            <a:r>
              <a:rPr lang="en-US" sz="2600" dirty="0">
                <a:cs typeface="Arial"/>
              </a:rPr>
              <a:t>The U.S. has enough labor to produce 500 computers</a:t>
            </a:r>
            <a:r>
              <a:rPr lang="en-US" sz="2600" dirty="0" smtClean="0">
                <a:cs typeface="Arial"/>
              </a:rPr>
              <a:t>,</a:t>
            </a:r>
          </a:p>
          <a:p>
            <a:endParaRPr lang="en-US" sz="2600" dirty="0" smtClean="0">
              <a:cs typeface="Arial"/>
            </a:endParaRPr>
          </a:p>
          <a:p>
            <a:r>
              <a:rPr lang="en-US" sz="2600" dirty="0" smtClean="0">
                <a:cs typeface="Arial"/>
              </a:rPr>
              <a:t>or 5,000 </a:t>
            </a:r>
            <a:r>
              <a:rPr lang="en-US" sz="2600" dirty="0">
                <a:cs typeface="Arial"/>
              </a:rPr>
              <a:t>tons of wheat</a:t>
            </a:r>
            <a:r>
              <a:rPr lang="en-US" sz="2600" dirty="0" smtClean="0">
                <a:cs typeface="Arial"/>
              </a:rPr>
              <a:t>,</a:t>
            </a:r>
          </a:p>
          <a:p>
            <a:endParaRPr lang="en-US" sz="2600" dirty="0" smtClean="0">
              <a:cs typeface="Arial"/>
            </a:endParaRPr>
          </a:p>
          <a:p>
            <a:r>
              <a:rPr lang="en-US" sz="2600" dirty="0" smtClean="0">
                <a:cs typeface="Arial"/>
              </a:rPr>
              <a:t>or </a:t>
            </a:r>
            <a:r>
              <a:rPr lang="en-US" sz="2600" dirty="0">
                <a:cs typeface="Arial"/>
              </a:rPr>
              <a:t>any combination along the PPF</a:t>
            </a:r>
            <a:r>
              <a:rPr lang="en-US" sz="2600" dirty="0" smtClean="0">
                <a:cs typeface="Arial"/>
              </a:rPr>
              <a:t>.</a:t>
            </a:r>
            <a:endParaRPr lang="en-US" sz="26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322263" y="742950"/>
            <a:ext cx="7315200" cy="5329238"/>
            <a:chOff x="203" y="468"/>
            <a:chExt cx="4608" cy="3357"/>
          </a:xfrm>
        </p:grpSpPr>
        <p:grpSp>
          <p:nvGrpSpPr>
            <p:cNvPr id="7" name="Group 3"/>
            <p:cNvGrpSpPr>
              <a:grpSpLocks/>
            </p:cNvGrpSpPr>
            <p:nvPr/>
          </p:nvGrpSpPr>
          <p:grpSpPr bwMode="auto">
            <a:xfrm>
              <a:off x="203" y="972"/>
              <a:ext cx="3474" cy="2853"/>
              <a:chOff x="212" y="1350"/>
              <a:chExt cx="3474" cy="2853"/>
            </a:xfrm>
          </p:grpSpPr>
          <p:grpSp>
            <p:nvGrpSpPr>
              <p:cNvPr id="10" name="Group 4"/>
              <p:cNvGrpSpPr>
                <a:grpSpLocks/>
              </p:cNvGrpSpPr>
              <p:nvPr/>
            </p:nvGrpSpPr>
            <p:grpSpPr bwMode="auto">
              <a:xfrm>
                <a:off x="868" y="1350"/>
                <a:ext cx="2818" cy="2480"/>
                <a:chOff x="2416" y="1770"/>
                <a:chExt cx="610" cy="548"/>
              </a:xfrm>
            </p:grpSpPr>
            <p:sp>
              <p:nvSpPr>
                <p:cNvPr id="42" name="Line 5"/>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43" name="Line 6"/>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1" name="Group 7"/>
              <p:cNvGrpSpPr>
                <a:grpSpLocks/>
              </p:cNvGrpSpPr>
              <p:nvPr/>
            </p:nvGrpSpPr>
            <p:grpSpPr bwMode="auto">
              <a:xfrm>
                <a:off x="214" y="1834"/>
                <a:ext cx="654" cy="288"/>
                <a:chOff x="212" y="1834"/>
                <a:chExt cx="654" cy="288"/>
              </a:xfrm>
            </p:grpSpPr>
            <p:sp>
              <p:nvSpPr>
                <p:cNvPr id="40" name="Line 8"/>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41" name="Text Box 9"/>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4,000</a:t>
                  </a:r>
                </a:p>
              </p:txBody>
            </p:sp>
          </p:grpSp>
          <p:grpSp>
            <p:nvGrpSpPr>
              <p:cNvPr id="12" name="Group 10"/>
              <p:cNvGrpSpPr>
                <a:grpSpLocks/>
              </p:cNvGrpSpPr>
              <p:nvPr/>
            </p:nvGrpSpPr>
            <p:grpSpPr bwMode="auto">
              <a:xfrm>
                <a:off x="1144" y="3828"/>
                <a:ext cx="464" cy="374"/>
                <a:chOff x="1142" y="3830"/>
                <a:chExt cx="464" cy="374"/>
              </a:xfrm>
            </p:grpSpPr>
            <p:sp>
              <p:nvSpPr>
                <p:cNvPr id="38" name="Line 11"/>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39" name="Text Box 12"/>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100</a:t>
                  </a:r>
                </a:p>
              </p:txBody>
            </p:sp>
          </p:grpSp>
          <p:grpSp>
            <p:nvGrpSpPr>
              <p:cNvPr id="13" name="Group 13"/>
              <p:cNvGrpSpPr>
                <a:grpSpLocks/>
              </p:cNvGrpSpPr>
              <p:nvPr/>
            </p:nvGrpSpPr>
            <p:grpSpPr bwMode="auto">
              <a:xfrm>
                <a:off x="212" y="1374"/>
                <a:ext cx="654" cy="288"/>
                <a:chOff x="212" y="1834"/>
                <a:chExt cx="654" cy="288"/>
              </a:xfrm>
            </p:grpSpPr>
            <p:sp>
              <p:nvSpPr>
                <p:cNvPr id="36" name="Line 14"/>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7" name="Text Box 15"/>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5,000</a:t>
                  </a:r>
                </a:p>
              </p:txBody>
            </p:sp>
          </p:grpSp>
          <p:grpSp>
            <p:nvGrpSpPr>
              <p:cNvPr id="14" name="Group 16"/>
              <p:cNvGrpSpPr>
                <a:grpSpLocks/>
              </p:cNvGrpSpPr>
              <p:nvPr/>
            </p:nvGrpSpPr>
            <p:grpSpPr bwMode="auto">
              <a:xfrm>
                <a:off x="214" y="2756"/>
                <a:ext cx="654" cy="288"/>
                <a:chOff x="212" y="1834"/>
                <a:chExt cx="654" cy="288"/>
              </a:xfrm>
            </p:grpSpPr>
            <p:sp>
              <p:nvSpPr>
                <p:cNvPr id="34" name="Line 17"/>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5" name="Text Box 18"/>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5" name="Group 19"/>
              <p:cNvGrpSpPr>
                <a:grpSpLocks/>
              </p:cNvGrpSpPr>
              <p:nvPr/>
            </p:nvGrpSpPr>
            <p:grpSpPr bwMode="auto">
              <a:xfrm>
                <a:off x="214" y="3216"/>
                <a:ext cx="654" cy="288"/>
                <a:chOff x="212" y="1834"/>
                <a:chExt cx="654" cy="288"/>
              </a:xfrm>
            </p:grpSpPr>
            <p:sp>
              <p:nvSpPr>
                <p:cNvPr id="32" name="Line 20"/>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3" name="Text Box 21"/>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dirty="0">
                      <a:latin typeface="Arial"/>
                      <a:cs typeface="Arial"/>
                    </a:rPr>
                    <a:t>1,000</a:t>
                  </a:r>
                </a:p>
              </p:txBody>
            </p:sp>
          </p:grpSp>
          <p:grpSp>
            <p:nvGrpSpPr>
              <p:cNvPr id="16" name="Group 22"/>
              <p:cNvGrpSpPr>
                <a:grpSpLocks/>
              </p:cNvGrpSpPr>
              <p:nvPr/>
            </p:nvGrpSpPr>
            <p:grpSpPr bwMode="auto">
              <a:xfrm>
                <a:off x="212" y="2292"/>
                <a:ext cx="654" cy="288"/>
                <a:chOff x="212" y="1834"/>
                <a:chExt cx="654" cy="288"/>
              </a:xfrm>
            </p:grpSpPr>
            <p:sp>
              <p:nvSpPr>
                <p:cNvPr id="30" name="Line 23"/>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1" name="Text Box 24"/>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3,000</a:t>
                  </a:r>
                </a:p>
              </p:txBody>
            </p:sp>
          </p:grpSp>
          <p:grpSp>
            <p:nvGrpSpPr>
              <p:cNvPr id="17" name="Group 25"/>
              <p:cNvGrpSpPr>
                <a:grpSpLocks/>
              </p:cNvGrpSpPr>
              <p:nvPr/>
            </p:nvGrpSpPr>
            <p:grpSpPr bwMode="auto">
              <a:xfrm>
                <a:off x="3188" y="3828"/>
                <a:ext cx="464" cy="374"/>
                <a:chOff x="1142" y="3830"/>
                <a:chExt cx="464" cy="374"/>
              </a:xfrm>
            </p:grpSpPr>
            <p:sp>
              <p:nvSpPr>
                <p:cNvPr id="28" name="Line 26"/>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9" name="Text Box 27"/>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500</a:t>
                  </a:r>
                </a:p>
              </p:txBody>
            </p:sp>
          </p:grpSp>
          <p:grpSp>
            <p:nvGrpSpPr>
              <p:cNvPr id="18" name="Group 28"/>
              <p:cNvGrpSpPr>
                <a:grpSpLocks/>
              </p:cNvGrpSpPr>
              <p:nvPr/>
            </p:nvGrpSpPr>
            <p:grpSpPr bwMode="auto">
              <a:xfrm>
                <a:off x="1659" y="3828"/>
                <a:ext cx="464" cy="374"/>
                <a:chOff x="1142" y="3830"/>
                <a:chExt cx="464" cy="374"/>
              </a:xfrm>
            </p:grpSpPr>
            <p:sp>
              <p:nvSpPr>
                <p:cNvPr id="26" name="Line 29"/>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7" name="Text Box 30"/>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grpSp>
            <p:nvGrpSpPr>
              <p:cNvPr id="19" name="Group 31"/>
              <p:cNvGrpSpPr>
                <a:grpSpLocks/>
              </p:cNvGrpSpPr>
              <p:nvPr/>
            </p:nvGrpSpPr>
            <p:grpSpPr bwMode="auto">
              <a:xfrm>
                <a:off x="2164" y="3829"/>
                <a:ext cx="464" cy="374"/>
                <a:chOff x="1142" y="3830"/>
                <a:chExt cx="464" cy="374"/>
              </a:xfrm>
            </p:grpSpPr>
            <p:sp>
              <p:nvSpPr>
                <p:cNvPr id="24" name="Line 32"/>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5" name="Text Box 33"/>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grpSp>
          <p:grpSp>
            <p:nvGrpSpPr>
              <p:cNvPr id="20" name="Group 34"/>
              <p:cNvGrpSpPr>
                <a:grpSpLocks/>
              </p:cNvGrpSpPr>
              <p:nvPr/>
            </p:nvGrpSpPr>
            <p:grpSpPr bwMode="auto">
              <a:xfrm>
                <a:off x="2673" y="3829"/>
                <a:ext cx="464" cy="374"/>
                <a:chOff x="1142" y="3830"/>
                <a:chExt cx="464" cy="374"/>
              </a:xfrm>
            </p:grpSpPr>
            <p:sp>
              <p:nvSpPr>
                <p:cNvPr id="22" name="Line 35"/>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3" name="Text Box 36"/>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400</a:t>
                  </a:r>
                </a:p>
              </p:txBody>
            </p:sp>
          </p:grpSp>
          <p:sp>
            <p:nvSpPr>
              <p:cNvPr id="21" name="Text Box 37"/>
              <p:cNvSpPr txBox="1">
                <a:spLocks noChangeArrowheads="1"/>
              </p:cNvSpPr>
              <p:nvPr/>
            </p:nvSpPr>
            <p:spPr bwMode="auto">
              <a:xfrm>
                <a:off x="621" y="3798"/>
                <a:ext cx="266"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sp>
          <p:nvSpPr>
            <p:cNvPr id="8" name="Text Box 38"/>
            <p:cNvSpPr txBox="1">
              <a:spLocks noChangeArrowheads="1"/>
            </p:cNvSpPr>
            <p:nvPr/>
          </p:nvSpPr>
          <p:spPr bwMode="auto">
            <a:xfrm>
              <a:off x="3604" y="3311"/>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9" name="Text Box 39"/>
            <p:cNvSpPr txBox="1">
              <a:spLocks noChangeArrowheads="1"/>
            </p:cNvSpPr>
            <p:nvPr/>
          </p:nvSpPr>
          <p:spPr bwMode="auto">
            <a:xfrm>
              <a:off x="305" y="468"/>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sp>
        <p:nvSpPr>
          <p:cNvPr id="47" name="Line 44"/>
          <p:cNvSpPr>
            <a:spLocks noChangeShapeType="1"/>
          </p:cNvSpPr>
          <p:nvPr/>
        </p:nvSpPr>
        <p:spPr bwMode="auto">
          <a:xfrm>
            <a:off x="1355725" y="1828800"/>
            <a:ext cx="4056063" cy="3649663"/>
          </a:xfrm>
          <a:prstGeom prst="line">
            <a:avLst/>
          </a:prstGeom>
          <a:noFill/>
          <a:ln w="50800">
            <a:solidFill>
              <a:srgbClr val="0033CC"/>
            </a:solidFill>
            <a:round/>
            <a:headEnd/>
            <a:tailEnd/>
          </a:ln>
        </p:spPr>
        <p:txBody>
          <a:bodyPr/>
          <a:lstStyle/>
          <a:p>
            <a:endParaRPr lang="en-US">
              <a:latin typeface="Arial"/>
              <a:cs typeface="Arial"/>
            </a:endParaRPr>
          </a:p>
        </p:txBody>
      </p:sp>
      <p:sp>
        <p:nvSpPr>
          <p:cNvPr id="48" name="Oval 46"/>
          <p:cNvSpPr>
            <a:spLocks noChangeArrowheads="1"/>
          </p:cNvSpPr>
          <p:nvPr/>
        </p:nvSpPr>
        <p:spPr bwMode="auto">
          <a:xfrm>
            <a:off x="1292225" y="1765300"/>
            <a:ext cx="141288" cy="138113"/>
          </a:xfrm>
          <a:prstGeom prst="ellipse">
            <a:avLst/>
          </a:prstGeom>
          <a:solidFill>
            <a:srgbClr val="0033CC"/>
          </a:solidFill>
          <a:ln w="9525">
            <a:noFill/>
            <a:round/>
            <a:headEnd/>
            <a:tailEnd/>
          </a:ln>
        </p:spPr>
        <p:txBody>
          <a:bodyPr wrap="none" anchor="ctr"/>
          <a:lstStyle/>
          <a:p>
            <a:endParaRPr lang="en-US">
              <a:latin typeface="Arial"/>
              <a:cs typeface="Arial"/>
            </a:endParaRPr>
          </a:p>
        </p:txBody>
      </p:sp>
      <p:sp>
        <p:nvSpPr>
          <p:cNvPr id="51" name="Oval 45"/>
          <p:cNvSpPr>
            <a:spLocks noChangeArrowheads="1"/>
          </p:cNvSpPr>
          <p:nvPr/>
        </p:nvSpPr>
        <p:spPr bwMode="auto">
          <a:xfrm>
            <a:off x="5338763" y="5411788"/>
            <a:ext cx="141287" cy="138112"/>
          </a:xfrm>
          <a:prstGeom prst="ellipse">
            <a:avLst/>
          </a:prstGeom>
          <a:solidFill>
            <a:srgbClr val="0033CC"/>
          </a:solidFill>
          <a:ln w="9525">
            <a:noFill/>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30260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strVal val="4*#ppt_w"/>
                                          </p:val>
                                        </p:tav>
                                        <p:tav tm="100000">
                                          <p:val>
                                            <p:strVal val="#ppt_w"/>
                                          </p:val>
                                        </p:tav>
                                      </p:tavLst>
                                    </p:anim>
                                    <p:anim calcmode="lin" valueType="num">
                                      <p:cBhvr>
                                        <p:cTn id="13" dur="500" fill="hold"/>
                                        <p:tgtEl>
                                          <p:spTgt spid="51"/>
                                        </p:tgtEl>
                                        <p:attrNameLst>
                                          <p:attrName>ppt_h</p:attrName>
                                        </p:attrNameLst>
                                      </p:cBhvr>
                                      <p:tavLst>
                                        <p:tav tm="0">
                                          <p:val>
                                            <p:strVal val="4*#ppt_h"/>
                                          </p:val>
                                        </p:tav>
                                        <p:tav tm="100000">
                                          <p:val>
                                            <p:strVal val="#ppt_h"/>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wipe(left)">
                                      <p:cBhvr>
                                        <p:cTn id="17" dur="500"/>
                                        <p:tgtEl>
                                          <p:spTgt spid="3">
                                            <p:bg/>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left)">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strVal val="4*#ppt_w"/>
                                          </p:val>
                                        </p:tav>
                                        <p:tav tm="100000">
                                          <p:val>
                                            <p:strVal val="#ppt_w"/>
                                          </p:val>
                                        </p:tav>
                                      </p:tavLst>
                                    </p:anim>
                                    <p:anim calcmode="lin" valueType="num">
                                      <p:cBhvr>
                                        <p:cTn id="27" dur="500" fill="hold"/>
                                        <p:tgtEl>
                                          <p:spTgt spid="48"/>
                                        </p:tgtEl>
                                        <p:attrNameLst>
                                          <p:attrName>ppt_h</p:attrName>
                                        </p:attrNameLst>
                                      </p:cBhvr>
                                      <p:tavLst>
                                        <p:tav tm="0">
                                          <p:val>
                                            <p:strVal val="4*#ppt_h"/>
                                          </p:val>
                                        </p:tav>
                                        <p:tav tm="100000">
                                          <p:val>
                                            <p:strVal val="#ppt_h"/>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left)">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strips(downRight)">
                                      <p:cBhvr>
                                        <p:cTn id="36" dur="500"/>
                                        <p:tgtEl>
                                          <p:spTgt spid="47"/>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left)">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7" grpId="0" animBg="1"/>
      <p:bldP spid="48"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smtClean="0">
                <a:solidFill>
                  <a:schemeClr val="accent6">
                    <a:lumMod val="50000"/>
                  </a:schemeClr>
                </a:solidFill>
              </a:rPr>
              <a:t>			</a:t>
            </a:r>
            <a:r>
              <a:rPr lang="en-US" dirty="0" smtClean="0">
                <a:solidFill>
                  <a:srgbClr val="AE1221"/>
                </a:solidFill>
              </a:rPr>
              <a:t>Japan’s </a:t>
            </a:r>
            <a:r>
              <a:rPr lang="en-US" dirty="0">
                <a:solidFill>
                  <a:srgbClr val="AE1221"/>
                </a:solidFill>
              </a:rPr>
              <a:t>PPF</a:t>
            </a:r>
          </a:p>
        </p:txBody>
      </p:sp>
      <p:sp>
        <p:nvSpPr>
          <p:cNvPr id="3" name="Text Placeholder 2"/>
          <p:cNvSpPr>
            <a:spLocks noGrp="1"/>
          </p:cNvSpPr>
          <p:nvPr>
            <p:ph type="body" sz="quarter" idx="12"/>
          </p:nvPr>
        </p:nvSpPr>
        <p:spPr>
          <a:xfrm>
            <a:off x="4267201" y="862410"/>
            <a:ext cx="4457700" cy="3142031"/>
          </a:xfrm>
          <a:noFill/>
        </p:spPr>
        <p:txBody>
          <a:bodyPr/>
          <a:lstStyle/>
          <a:p>
            <a:r>
              <a:rPr lang="en-US" sz="2800" dirty="0"/>
              <a:t>Japan has enough labor </a:t>
            </a:r>
            <a:r>
              <a:rPr lang="en-US" sz="2800" dirty="0" smtClean="0"/>
              <a:t>to produce 240 computers,</a:t>
            </a:r>
          </a:p>
          <a:p>
            <a:endParaRPr lang="en-US" sz="2800" dirty="0"/>
          </a:p>
          <a:p>
            <a:r>
              <a:rPr lang="en-US" sz="2800" dirty="0"/>
              <a:t>or </a:t>
            </a:r>
            <a:r>
              <a:rPr lang="en-US" sz="2800" dirty="0" smtClean="0"/>
              <a:t>1,200 </a:t>
            </a:r>
            <a:r>
              <a:rPr lang="en-US" sz="2800" dirty="0"/>
              <a:t>tons of wheat</a:t>
            </a:r>
            <a:r>
              <a:rPr lang="en-US" sz="2800" dirty="0" smtClean="0"/>
              <a:t>,</a:t>
            </a:r>
          </a:p>
          <a:p>
            <a:endParaRPr lang="en-US" sz="2800" dirty="0"/>
          </a:p>
          <a:p>
            <a:r>
              <a:rPr lang="en-US" sz="2800" dirty="0"/>
              <a:t>or any combination along the PPF.</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288925" y="838200"/>
            <a:ext cx="7348538" cy="4759325"/>
            <a:chOff x="559" y="955"/>
            <a:chExt cx="4629" cy="2998"/>
          </a:xfrm>
        </p:grpSpPr>
        <p:sp>
          <p:nvSpPr>
            <p:cNvPr id="7" name="Text Box 3"/>
            <p:cNvSpPr txBox="1">
              <a:spLocks noChangeArrowheads="1"/>
            </p:cNvSpPr>
            <p:nvPr/>
          </p:nvSpPr>
          <p:spPr bwMode="auto">
            <a:xfrm>
              <a:off x="3981" y="3420"/>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8" name="Text Box 4"/>
            <p:cNvSpPr txBox="1">
              <a:spLocks noChangeArrowheads="1"/>
            </p:cNvSpPr>
            <p:nvPr/>
          </p:nvSpPr>
          <p:spPr bwMode="auto">
            <a:xfrm>
              <a:off x="633" y="955"/>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nvGrpSpPr>
            <p:cNvPr id="9" name="Group 5"/>
            <p:cNvGrpSpPr>
              <a:grpSpLocks/>
            </p:cNvGrpSpPr>
            <p:nvPr/>
          </p:nvGrpSpPr>
          <p:grpSpPr bwMode="auto">
            <a:xfrm>
              <a:off x="559" y="1379"/>
              <a:ext cx="3521" cy="2574"/>
              <a:chOff x="559" y="1379"/>
              <a:chExt cx="3521" cy="2574"/>
            </a:xfrm>
          </p:grpSpPr>
          <p:grpSp>
            <p:nvGrpSpPr>
              <p:cNvPr id="10" name="Group 6"/>
              <p:cNvGrpSpPr>
                <a:grpSpLocks/>
              </p:cNvGrpSpPr>
              <p:nvPr/>
            </p:nvGrpSpPr>
            <p:grpSpPr bwMode="auto">
              <a:xfrm>
                <a:off x="1259" y="1379"/>
                <a:ext cx="2780" cy="2170"/>
                <a:chOff x="2416" y="1770"/>
                <a:chExt cx="610" cy="548"/>
              </a:xfrm>
            </p:grpSpPr>
            <p:sp>
              <p:nvSpPr>
                <p:cNvPr id="27" name="Line 7"/>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28" name="Line 8"/>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1" name="Group 9"/>
              <p:cNvGrpSpPr>
                <a:grpSpLocks/>
              </p:cNvGrpSpPr>
              <p:nvPr/>
            </p:nvGrpSpPr>
            <p:grpSpPr bwMode="auto">
              <a:xfrm>
                <a:off x="559" y="1659"/>
                <a:ext cx="700" cy="288"/>
                <a:chOff x="559" y="1659"/>
                <a:chExt cx="700" cy="288"/>
              </a:xfrm>
            </p:grpSpPr>
            <p:sp>
              <p:nvSpPr>
                <p:cNvPr id="25" name="Line 10"/>
                <p:cNvSpPr>
                  <a:spLocks noChangeShapeType="1"/>
                </p:cNvSpPr>
                <p:nvPr/>
              </p:nvSpPr>
              <p:spPr bwMode="auto">
                <a:xfrm flipH="1">
                  <a:off x="1153" y="1819"/>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6" name="Text Box 11"/>
                <p:cNvSpPr txBox="1">
                  <a:spLocks noChangeArrowheads="1"/>
                </p:cNvSpPr>
                <p:nvPr/>
              </p:nvSpPr>
              <p:spPr bwMode="auto">
                <a:xfrm>
                  <a:off x="559" y="1659"/>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2" name="Group 12"/>
              <p:cNvGrpSpPr>
                <a:grpSpLocks/>
              </p:cNvGrpSpPr>
              <p:nvPr/>
            </p:nvGrpSpPr>
            <p:grpSpPr bwMode="auto">
              <a:xfrm>
                <a:off x="559" y="2528"/>
                <a:ext cx="700" cy="288"/>
                <a:chOff x="559" y="2528"/>
                <a:chExt cx="700" cy="288"/>
              </a:xfrm>
            </p:grpSpPr>
            <p:sp>
              <p:nvSpPr>
                <p:cNvPr id="23" name="Line 13"/>
                <p:cNvSpPr>
                  <a:spLocks noChangeShapeType="1"/>
                </p:cNvSpPr>
                <p:nvPr/>
              </p:nvSpPr>
              <p:spPr bwMode="auto">
                <a:xfrm flipH="1">
                  <a:off x="1153" y="2688"/>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4" name="Text Box 14"/>
                <p:cNvSpPr txBox="1">
                  <a:spLocks noChangeArrowheads="1"/>
                </p:cNvSpPr>
                <p:nvPr/>
              </p:nvSpPr>
              <p:spPr bwMode="auto">
                <a:xfrm>
                  <a:off x="559" y="2528"/>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1,000</a:t>
                  </a:r>
                </a:p>
              </p:txBody>
            </p:sp>
          </p:grpSp>
          <p:grpSp>
            <p:nvGrpSpPr>
              <p:cNvPr id="13" name="Group 15"/>
              <p:cNvGrpSpPr>
                <a:grpSpLocks/>
              </p:cNvGrpSpPr>
              <p:nvPr/>
            </p:nvGrpSpPr>
            <p:grpSpPr bwMode="auto">
              <a:xfrm>
                <a:off x="2527" y="3549"/>
                <a:ext cx="743" cy="402"/>
                <a:chOff x="2527" y="3549"/>
                <a:chExt cx="743" cy="402"/>
              </a:xfrm>
            </p:grpSpPr>
            <p:sp>
              <p:nvSpPr>
                <p:cNvPr id="21" name="Line 16"/>
                <p:cNvSpPr>
                  <a:spLocks noChangeShapeType="1"/>
                </p:cNvSpPr>
                <p:nvPr/>
              </p:nvSpPr>
              <p:spPr bwMode="auto">
                <a:xfrm flipV="1">
                  <a:off x="2892" y="3549"/>
                  <a:ext cx="0" cy="102"/>
                </a:xfrm>
                <a:prstGeom prst="line">
                  <a:avLst/>
                </a:prstGeom>
                <a:noFill/>
                <a:ln w="3175">
                  <a:solidFill>
                    <a:schemeClr val="tx1"/>
                  </a:solidFill>
                  <a:round/>
                  <a:headEnd/>
                  <a:tailEnd/>
                </a:ln>
              </p:spPr>
              <p:txBody>
                <a:bodyPr/>
                <a:lstStyle/>
                <a:p>
                  <a:endParaRPr lang="en-US">
                    <a:latin typeface="Arial"/>
                    <a:cs typeface="Arial"/>
                  </a:endParaRPr>
                </a:p>
              </p:txBody>
            </p:sp>
            <p:sp>
              <p:nvSpPr>
                <p:cNvPr id="22" name="Text Box 17"/>
                <p:cNvSpPr txBox="1">
                  <a:spLocks noChangeArrowheads="1"/>
                </p:cNvSpPr>
                <p:nvPr/>
              </p:nvSpPr>
              <p:spPr bwMode="auto">
                <a:xfrm>
                  <a:off x="2527" y="3663"/>
                  <a:ext cx="743"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sp>
            <p:nvSpPr>
              <p:cNvPr id="14" name="Text Box 18"/>
              <p:cNvSpPr txBox="1">
                <a:spLocks noChangeArrowheads="1"/>
              </p:cNvSpPr>
              <p:nvPr/>
            </p:nvSpPr>
            <p:spPr bwMode="auto">
              <a:xfrm>
                <a:off x="863" y="3489"/>
                <a:ext cx="427" cy="291"/>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nvGrpSpPr>
              <p:cNvPr id="15" name="Group 19"/>
              <p:cNvGrpSpPr>
                <a:grpSpLocks/>
              </p:cNvGrpSpPr>
              <p:nvPr/>
            </p:nvGrpSpPr>
            <p:grpSpPr bwMode="auto">
              <a:xfrm>
                <a:off x="1702" y="3546"/>
                <a:ext cx="743" cy="405"/>
                <a:chOff x="1702" y="3546"/>
                <a:chExt cx="743" cy="405"/>
              </a:xfrm>
            </p:grpSpPr>
            <p:sp>
              <p:nvSpPr>
                <p:cNvPr id="19" name="Text Box 20"/>
                <p:cNvSpPr txBox="1">
                  <a:spLocks noChangeArrowheads="1"/>
                </p:cNvSpPr>
                <p:nvPr/>
              </p:nvSpPr>
              <p:spPr bwMode="auto">
                <a:xfrm>
                  <a:off x="1702" y="3663"/>
                  <a:ext cx="743"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100</a:t>
                  </a:r>
                </a:p>
              </p:txBody>
            </p:sp>
            <p:sp>
              <p:nvSpPr>
                <p:cNvPr id="20" name="Line 21"/>
                <p:cNvSpPr>
                  <a:spLocks noChangeShapeType="1"/>
                </p:cNvSpPr>
                <p:nvPr/>
              </p:nvSpPr>
              <p:spPr bwMode="auto">
                <a:xfrm flipV="1">
                  <a:off x="2067"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nvGrpSpPr>
              <p:cNvPr id="16" name="Group 22"/>
              <p:cNvGrpSpPr>
                <a:grpSpLocks/>
              </p:cNvGrpSpPr>
              <p:nvPr/>
            </p:nvGrpSpPr>
            <p:grpSpPr bwMode="auto">
              <a:xfrm>
                <a:off x="3336" y="3546"/>
                <a:ext cx="744" cy="407"/>
                <a:chOff x="3336" y="3546"/>
                <a:chExt cx="744" cy="407"/>
              </a:xfrm>
            </p:grpSpPr>
            <p:sp>
              <p:nvSpPr>
                <p:cNvPr id="17" name="Text Box 23"/>
                <p:cNvSpPr txBox="1">
                  <a:spLocks noChangeArrowheads="1"/>
                </p:cNvSpPr>
                <p:nvPr/>
              </p:nvSpPr>
              <p:spPr bwMode="auto">
                <a:xfrm>
                  <a:off x="3336" y="3665"/>
                  <a:ext cx="7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sp>
              <p:nvSpPr>
                <p:cNvPr id="18" name="Line 24"/>
                <p:cNvSpPr>
                  <a:spLocks noChangeShapeType="1"/>
                </p:cNvSpPr>
                <p:nvPr/>
              </p:nvSpPr>
              <p:spPr bwMode="auto">
                <a:xfrm flipV="1">
                  <a:off x="3702"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grpSp>
      <p:sp>
        <p:nvSpPr>
          <p:cNvPr id="29" name="Line 27"/>
          <p:cNvSpPr>
            <a:spLocks noChangeShapeType="1"/>
          </p:cNvSpPr>
          <p:nvPr/>
        </p:nvSpPr>
        <p:spPr bwMode="auto">
          <a:xfrm>
            <a:off x="1390650" y="3200400"/>
            <a:ext cx="3222625" cy="1754187"/>
          </a:xfrm>
          <a:prstGeom prst="line">
            <a:avLst/>
          </a:prstGeom>
          <a:noFill/>
          <a:ln w="50800">
            <a:solidFill>
              <a:srgbClr val="0033CC"/>
            </a:solidFill>
            <a:round/>
            <a:headEnd/>
            <a:tailEnd/>
          </a:ln>
        </p:spPr>
        <p:txBody>
          <a:bodyPr/>
          <a:lstStyle/>
          <a:p>
            <a:endParaRPr lang="en-US">
              <a:latin typeface="Arial"/>
              <a:cs typeface="Arial"/>
            </a:endParaRPr>
          </a:p>
        </p:txBody>
      </p:sp>
      <p:sp>
        <p:nvSpPr>
          <p:cNvPr id="30" name="Oval 28"/>
          <p:cNvSpPr>
            <a:spLocks noChangeArrowheads="1"/>
          </p:cNvSpPr>
          <p:nvPr/>
        </p:nvSpPr>
        <p:spPr bwMode="auto">
          <a:xfrm>
            <a:off x="1319213" y="3136900"/>
            <a:ext cx="141287" cy="138112"/>
          </a:xfrm>
          <a:prstGeom prst="ellipse">
            <a:avLst/>
          </a:prstGeom>
          <a:solidFill>
            <a:srgbClr val="0033CC"/>
          </a:solidFill>
          <a:ln w="9525">
            <a:noFill/>
            <a:round/>
            <a:headEnd/>
            <a:tailEnd/>
          </a:ln>
        </p:spPr>
        <p:txBody>
          <a:bodyPr wrap="none" anchor="ctr"/>
          <a:lstStyle/>
          <a:p>
            <a:endParaRPr lang="en-US">
              <a:latin typeface="Arial"/>
              <a:cs typeface="Arial"/>
            </a:endParaRPr>
          </a:p>
        </p:txBody>
      </p:sp>
      <p:sp>
        <p:nvSpPr>
          <p:cNvPr id="31" name="Oval 34"/>
          <p:cNvSpPr>
            <a:spLocks noChangeArrowheads="1"/>
          </p:cNvSpPr>
          <p:nvPr/>
        </p:nvSpPr>
        <p:spPr bwMode="auto">
          <a:xfrm>
            <a:off x="4505325" y="4883150"/>
            <a:ext cx="141288" cy="138112"/>
          </a:xfrm>
          <a:prstGeom prst="ellipse">
            <a:avLst/>
          </a:prstGeom>
          <a:solidFill>
            <a:srgbClr val="0033CC"/>
          </a:solidFill>
          <a:ln w="9525">
            <a:noFill/>
            <a:round/>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34157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strVal val="4*#ppt_w"/>
                                          </p:val>
                                        </p:tav>
                                        <p:tav tm="100000">
                                          <p:val>
                                            <p:strVal val="#ppt_w"/>
                                          </p:val>
                                        </p:tav>
                                      </p:tavLst>
                                    </p:anim>
                                    <p:anim calcmode="lin" valueType="num">
                                      <p:cBhvr>
                                        <p:cTn id="13" dur="500" fill="hold"/>
                                        <p:tgtEl>
                                          <p:spTgt spid="31"/>
                                        </p:tgtEl>
                                        <p:attrNameLst>
                                          <p:attrName>ppt_h</p:attrName>
                                        </p:attrNameLst>
                                      </p:cBhvr>
                                      <p:tavLst>
                                        <p:tav tm="0">
                                          <p:val>
                                            <p:strVal val="4*#ppt_h"/>
                                          </p:val>
                                        </p:tav>
                                        <p:tav tm="100000">
                                          <p:val>
                                            <p:strVal val="#ppt_h"/>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strVal val="4*#ppt_w"/>
                                          </p:val>
                                        </p:tav>
                                        <p:tav tm="100000">
                                          <p:val>
                                            <p:strVal val="#ppt_w"/>
                                          </p:val>
                                        </p:tav>
                                      </p:tavLst>
                                    </p:anim>
                                    <p:anim calcmode="lin" valueType="num">
                                      <p:cBhvr>
                                        <p:cTn id="23" dur="500" fill="hold"/>
                                        <p:tgtEl>
                                          <p:spTgt spid="30"/>
                                        </p:tgtEl>
                                        <p:attrNameLst>
                                          <p:attrName>ppt_h</p:attrName>
                                        </p:attrNameLst>
                                      </p:cBhvr>
                                      <p:tavLst>
                                        <p:tav tm="0">
                                          <p:val>
                                            <p:strVal val="4*#ppt_h"/>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trips(downRight)">
                                      <p:cBhvr>
                                        <p:cTn id="32" dur="500"/>
                                        <p:tgtEl>
                                          <p:spTgt spid="29"/>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left)">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Two Measures of the Cost of a Good</a:t>
            </a:r>
            <a:endParaRPr lang="en-US" sz="3500" dirty="0"/>
          </a:p>
        </p:txBody>
      </p:sp>
      <p:sp>
        <p:nvSpPr>
          <p:cNvPr id="7" name="Content Placeholder 6"/>
          <p:cNvSpPr>
            <a:spLocks noGrp="1"/>
          </p:cNvSpPr>
          <p:nvPr>
            <p:ph idx="1"/>
          </p:nvPr>
        </p:nvSpPr>
        <p:spPr/>
        <p:txBody>
          <a:bodyPr/>
          <a:lstStyle/>
          <a:p>
            <a:pPr eaLnBrk="1" hangingPunct="1"/>
            <a:r>
              <a:rPr lang="en-US" dirty="0" smtClean="0"/>
              <a:t>Absolute </a:t>
            </a:r>
            <a:r>
              <a:rPr lang="en-US" dirty="0"/>
              <a:t>advantage </a:t>
            </a:r>
            <a:endParaRPr lang="en-US" dirty="0" smtClean="0"/>
          </a:p>
          <a:p>
            <a:pPr lvl="1" eaLnBrk="1" hangingPunct="1"/>
            <a:r>
              <a:rPr lang="en-US" dirty="0" smtClean="0"/>
              <a:t>Measures </a:t>
            </a:r>
            <a:r>
              <a:rPr lang="en-US" dirty="0"/>
              <a:t>the cost of a good in terms of the inputs required to produce </a:t>
            </a:r>
            <a:r>
              <a:rPr lang="en-US" dirty="0" smtClean="0"/>
              <a:t>it </a:t>
            </a:r>
          </a:p>
          <a:p>
            <a:pPr eaLnBrk="1" hangingPunct="1"/>
            <a:r>
              <a:rPr lang="en-US" dirty="0"/>
              <a:t>Another measure of cost: opportunity cost </a:t>
            </a:r>
          </a:p>
          <a:p>
            <a:pPr lvl="1" eaLnBrk="1" hangingPunct="1"/>
            <a:r>
              <a:rPr lang="en-US" dirty="0"/>
              <a:t>The opportunity cost of a computer </a:t>
            </a:r>
            <a:r>
              <a:rPr lang="en-US" dirty="0" smtClean="0"/>
              <a:t>= amount </a:t>
            </a:r>
            <a:r>
              <a:rPr lang="en-US" dirty="0"/>
              <a:t>of wheat that could be produced using the labor needed to produce one computer</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432349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t"/>
          <a:lstStyle/>
          <a:p>
            <a:r>
              <a:rPr lang="en-US" altLang="en-US" smtClean="0"/>
              <a:t>Comparative Advantage</a:t>
            </a:r>
          </a:p>
        </p:txBody>
      </p:sp>
      <p:sp>
        <p:nvSpPr>
          <p:cNvPr id="20483" name="Content Placeholder 2"/>
          <p:cNvSpPr>
            <a:spLocks noGrp="1"/>
          </p:cNvSpPr>
          <p:nvPr>
            <p:ph idx="1"/>
          </p:nvPr>
        </p:nvSpPr>
        <p:spPr/>
        <p:txBody>
          <a:bodyPr/>
          <a:lstStyle/>
          <a:p>
            <a:r>
              <a:rPr lang="en-US" altLang="en-US" dirty="0" smtClean="0">
                <a:solidFill>
                  <a:srgbClr val="005696"/>
                </a:solidFill>
              </a:rPr>
              <a:t>Comparative advantage</a:t>
            </a:r>
          </a:p>
          <a:p>
            <a:pPr lvl="1"/>
            <a:r>
              <a:rPr lang="en-US" altLang="en-US" dirty="0" smtClean="0"/>
              <a:t>The ability to produce a good at a lower opportunity cost than another producer</a:t>
            </a:r>
          </a:p>
          <a:p>
            <a:r>
              <a:rPr lang="en-US" altLang="en-US" dirty="0" smtClean="0"/>
              <a:t>Principle of comparative advantage</a:t>
            </a:r>
          </a:p>
          <a:p>
            <a:pPr lvl="1"/>
            <a:r>
              <a:rPr lang="en-US" altLang="en-US" dirty="0" smtClean="0"/>
              <a:t>Each good should be produced by the individual that has the smaller opportunity cost of producing that good</a:t>
            </a:r>
          </a:p>
          <a:p>
            <a:pPr marL="57150" indent="0">
              <a:buNone/>
            </a:pPr>
            <a:r>
              <a:rPr lang="en-US" altLang="en-US" dirty="0" smtClean="0"/>
              <a:t>Specialize according to comparative advantage</a:t>
            </a:r>
          </a:p>
          <a:p>
            <a:endParaRPr lang="en-US" altLang="en-US" dirty="0" smtClean="0"/>
          </a:p>
        </p:txBody>
      </p:sp>
      <p:sp>
        <p:nvSpPr>
          <p:cNvPr id="204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7D97927-17CF-4A9C-8953-6F97F847570F}" type="slidenum">
              <a:rPr lang="en-US" altLang="en-US" sz="1200" smtClean="0">
                <a:solidFill>
                  <a:srgbClr val="002060"/>
                </a:solidFill>
              </a:rPr>
              <a:pPr algn="ctr" eaLnBrk="1" hangingPunct="1"/>
              <a:t>6</a:t>
            </a:fld>
            <a:endParaRPr lang="en-US" altLang="en-US" sz="1200" smtClean="0">
              <a:solidFill>
                <a:srgbClr val="002060"/>
              </a:solidFill>
            </a:endParaRP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81699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Without Trade</a:t>
            </a:r>
          </a:p>
        </p:txBody>
      </p:sp>
      <p:sp>
        <p:nvSpPr>
          <p:cNvPr id="3" name="Text Placeholder 2"/>
          <p:cNvSpPr>
            <a:spLocks noGrp="1"/>
          </p:cNvSpPr>
          <p:nvPr>
            <p:ph type="body" sz="quarter" idx="12"/>
          </p:nvPr>
        </p:nvSpPr>
        <p:spPr>
          <a:xfrm>
            <a:off x="5376863" y="762000"/>
            <a:ext cx="3462337" cy="4203700"/>
          </a:xfrm>
          <a:solidFill>
            <a:schemeClr val="accent1"/>
          </a:solidFill>
        </p:spPr>
        <p:txBody>
          <a:bodyPr/>
          <a:lstStyle/>
          <a:p>
            <a:r>
              <a:rPr lang="en-US" sz="2800" dirty="0"/>
              <a:t>Suppose the U.S. uses half its </a:t>
            </a:r>
            <a:r>
              <a:rPr lang="en-US" sz="2800" dirty="0" smtClean="0"/>
              <a:t>labor </a:t>
            </a:r>
            <a:r>
              <a:rPr lang="en-US" sz="2800" dirty="0"/>
              <a:t>to produce each of the </a:t>
            </a:r>
            <a:r>
              <a:rPr lang="en-US" sz="2800" dirty="0" smtClean="0"/>
              <a:t>two goods</a:t>
            </a:r>
            <a:r>
              <a:rPr lang="en-US" sz="2800" dirty="0"/>
              <a:t>. </a:t>
            </a:r>
            <a:endParaRPr lang="en-US" sz="2800" dirty="0" smtClean="0"/>
          </a:p>
          <a:p>
            <a:endParaRPr lang="en-US" sz="2800" dirty="0"/>
          </a:p>
          <a:p>
            <a:r>
              <a:rPr lang="en-US" sz="2800" dirty="0"/>
              <a:t>Then it will produce and </a:t>
            </a:r>
            <a:r>
              <a:rPr lang="en-US" sz="2800" dirty="0" smtClean="0"/>
              <a:t>consume 250 </a:t>
            </a:r>
            <a:r>
              <a:rPr lang="en-US" sz="2800" dirty="0"/>
              <a:t>computers </a:t>
            </a:r>
            <a:r>
              <a:rPr lang="en-US" sz="2800" dirty="0" smtClean="0"/>
              <a:t>and 2,500 </a:t>
            </a:r>
            <a:r>
              <a:rPr lang="en-US" sz="2800" dirty="0"/>
              <a:t>tons of wheat.</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322263" y="742950"/>
            <a:ext cx="7315200" cy="5329238"/>
            <a:chOff x="203" y="468"/>
            <a:chExt cx="4608" cy="3357"/>
          </a:xfrm>
        </p:grpSpPr>
        <p:grpSp>
          <p:nvGrpSpPr>
            <p:cNvPr id="7" name="Group 3"/>
            <p:cNvGrpSpPr>
              <a:grpSpLocks/>
            </p:cNvGrpSpPr>
            <p:nvPr/>
          </p:nvGrpSpPr>
          <p:grpSpPr bwMode="auto">
            <a:xfrm>
              <a:off x="203" y="972"/>
              <a:ext cx="3474" cy="2853"/>
              <a:chOff x="212" y="1350"/>
              <a:chExt cx="3474" cy="2853"/>
            </a:xfrm>
          </p:grpSpPr>
          <p:grpSp>
            <p:nvGrpSpPr>
              <p:cNvPr id="10" name="Group 4"/>
              <p:cNvGrpSpPr>
                <a:grpSpLocks/>
              </p:cNvGrpSpPr>
              <p:nvPr/>
            </p:nvGrpSpPr>
            <p:grpSpPr bwMode="auto">
              <a:xfrm>
                <a:off x="868" y="1350"/>
                <a:ext cx="2818" cy="2480"/>
                <a:chOff x="2416" y="1770"/>
                <a:chExt cx="610" cy="548"/>
              </a:xfrm>
            </p:grpSpPr>
            <p:sp>
              <p:nvSpPr>
                <p:cNvPr id="42" name="Line 5"/>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43" name="Line 6"/>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1" name="Group 7"/>
              <p:cNvGrpSpPr>
                <a:grpSpLocks/>
              </p:cNvGrpSpPr>
              <p:nvPr/>
            </p:nvGrpSpPr>
            <p:grpSpPr bwMode="auto">
              <a:xfrm>
                <a:off x="214" y="1834"/>
                <a:ext cx="654" cy="288"/>
                <a:chOff x="212" y="1834"/>
                <a:chExt cx="654" cy="288"/>
              </a:xfrm>
            </p:grpSpPr>
            <p:sp>
              <p:nvSpPr>
                <p:cNvPr id="40" name="Line 8"/>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41" name="Text Box 9"/>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4,000</a:t>
                  </a:r>
                </a:p>
              </p:txBody>
            </p:sp>
          </p:grpSp>
          <p:grpSp>
            <p:nvGrpSpPr>
              <p:cNvPr id="12" name="Group 10"/>
              <p:cNvGrpSpPr>
                <a:grpSpLocks/>
              </p:cNvGrpSpPr>
              <p:nvPr/>
            </p:nvGrpSpPr>
            <p:grpSpPr bwMode="auto">
              <a:xfrm>
                <a:off x="1144" y="3828"/>
                <a:ext cx="464" cy="374"/>
                <a:chOff x="1142" y="3830"/>
                <a:chExt cx="464" cy="374"/>
              </a:xfrm>
            </p:grpSpPr>
            <p:sp>
              <p:nvSpPr>
                <p:cNvPr id="38" name="Line 11"/>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39" name="Text Box 12"/>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100</a:t>
                  </a:r>
                </a:p>
              </p:txBody>
            </p:sp>
          </p:grpSp>
          <p:grpSp>
            <p:nvGrpSpPr>
              <p:cNvPr id="13" name="Group 13"/>
              <p:cNvGrpSpPr>
                <a:grpSpLocks/>
              </p:cNvGrpSpPr>
              <p:nvPr/>
            </p:nvGrpSpPr>
            <p:grpSpPr bwMode="auto">
              <a:xfrm>
                <a:off x="212" y="1374"/>
                <a:ext cx="654" cy="288"/>
                <a:chOff x="212" y="1834"/>
                <a:chExt cx="654" cy="288"/>
              </a:xfrm>
            </p:grpSpPr>
            <p:sp>
              <p:nvSpPr>
                <p:cNvPr id="36" name="Line 14"/>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7" name="Text Box 15"/>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5,000</a:t>
                  </a:r>
                </a:p>
              </p:txBody>
            </p:sp>
          </p:grpSp>
          <p:grpSp>
            <p:nvGrpSpPr>
              <p:cNvPr id="14" name="Group 16"/>
              <p:cNvGrpSpPr>
                <a:grpSpLocks/>
              </p:cNvGrpSpPr>
              <p:nvPr/>
            </p:nvGrpSpPr>
            <p:grpSpPr bwMode="auto">
              <a:xfrm>
                <a:off x="214" y="2756"/>
                <a:ext cx="654" cy="288"/>
                <a:chOff x="212" y="1834"/>
                <a:chExt cx="654" cy="288"/>
              </a:xfrm>
            </p:grpSpPr>
            <p:sp>
              <p:nvSpPr>
                <p:cNvPr id="34" name="Line 17"/>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5" name="Text Box 18"/>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5" name="Group 19"/>
              <p:cNvGrpSpPr>
                <a:grpSpLocks/>
              </p:cNvGrpSpPr>
              <p:nvPr/>
            </p:nvGrpSpPr>
            <p:grpSpPr bwMode="auto">
              <a:xfrm>
                <a:off x="214" y="3216"/>
                <a:ext cx="654" cy="288"/>
                <a:chOff x="212" y="1834"/>
                <a:chExt cx="654" cy="288"/>
              </a:xfrm>
            </p:grpSpPr>
            <p:sp>
              <p:nvSpPr>
                <p:cNvPr id="32" name="Line 20"/>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3" name="Text Box 21"/>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1,000</a:t>
                  </a:r>
                </a:p>
              </p:txBody>
            </p:sp>
          </p:grpSp>
          <p:grpSp>
            <p:nvGrpSpPr>
              <p:cNvPr id="16" name="Group 22"/>
              <p:cNvGrpSpPr>
                <a:grpSpLocks/>
              </p:cNvGrpSpPr>
              <p:nvPr/>
            </p:nvGrpSpPr>
            <p:grpSpPr bwMode="auto">
              <a:xfrm>
                <a:off x="212" y="2292"/>
                <a:ext cx="654" cy="288"/>
                <a:chOff x="212" y="1834"/>
                <a:chExt cx="654" cy="288"/>
              </a:xfrm>
            </p:grpSpPr>
            <p:sp>
              <p:nvSpPr>
                <p:cNvPr id="30" name="Line 23"/>
                <p:cNvSpPr>
                  <a:spLocks noChangeShapeType="1"/>
                </p:cNvSpPr>
                <p:nvPr/>
              </p:nvSpPr>
              <p:spPr bwMode="auto">
                <a:xfrm flipH="1">
                  <a:off x="800" y="1992"/>
                  <a:ext cx="66" cy="0"/>
                </a:xfrm>
                <a:prstGeom prst="line">
                  <a:avLst/>
                </a:prstGeom>
                <a:noFill/>
                <a:ln w="3175">
                  <a:solidFill>
                    <a:schemeClr val="tx1"/>
                  </a:solidFill>
                  <a:round/>
                  <a:headEnd/>
                  <a:tailEnd/>
                </a:ln>
              </p:spPr>
              <p:txBody>
                <a:bodyPr/>
                <a:lstStyle/>
                <a:p>
                  <a:endParaRPr lang="en-US">
                    <a:latin typeface="Arial"/>
                    <a:cs typeface="Arial"/>
                  </a:endParaRPr>
                </a:p>
              </p:txBody>
            </p:sp>
            <p:sp>
              <p:nvSpPr>
                <p:cNvPr id="31" name="Text Box 24"/>
                <p:cNvSpPr txBox="1">
                  <a:spLocks noChangeArrowheads="1"/>
                </p:cNvSpPr>
                <p:nvPr/>
              </p:nvSpPr>
              <p:spPr bwMode="auto">
                <a:xfrm>
                  <a:off x="212" y="1834"/>
                  <a:ext cx="602"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3,000</a:t>
                  </a:r>
                </a:p>
              </p:txBody>
            </p:sp>
          </p:grpSp>
          <p:grpSp>
            <p:nvGrpSpPr>
              <p:cNvPr id="17" name="Group 25"/>
              <p:cNvGrpSpPr>
                <a:grpSpLocks/>
              </p:cNvGrpSpPr>
              <p:nvPr/>
            </p:nvGrpSpPr>
            <p:grpSpPr bwMode="auto">
              <a:xfrm>
                <a:off x="3188" y="3828"/>
                <a:ext cx="464" cy="374"/>
                <a:chOff x="1142" y="3830"/>
                <a:chExt cx="464" cy="374"/>
              </a:xfrm>
            </p:grpSpPr>
            <p:sp>
              <p:nvSpPr>
                <p:cNvPr id="28" name="Line 26"/>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9" name="Text Box 27"/>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500</a:t>
                  </a:r>
                </a:p>
              </p:txBody>
            </p:sp>
          </p:grpSp>
          <p:grpSp>
            <p:nvGrpSpPr>
              <p:cNvPr id="18" name="Group 28"/>
              <p:cNvGrpSpPr>
                <a:grpSpLocks/>
              </p:cNvGrpSpPr>
              <p:nvPr/>
            </p:nvGrpSpPr>
            <p:grpSpPr bwMode="auto">
              <a:xfrm>
                <a:off x="1659" y="3828"/>
                <a:ext cx="464" cy="374"/>
                <a:chOff x="1142" y="3830"/>
                <a:chExt cx="464" cy="374"/>
              </a:xfrm>
            </p:grpSpPr>
            <p:sp>
              <p:nvSpPr>
                <p:cNvPr id="26" name="Line 29"/>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7" name="Text Box 30"/>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grpSp>
            <p:nvGrpSpPr>
              <p:cNvPr id="19" name="Group 31"/>
              <p:cNvGrpSpPr>
                <a:grpSpLocks/>
              </p:cNvGrpSpPr>
              <p:nvPr/>
            </p:nvGrpSpPr>
            <p:grpSpPr bwMode="auto">
              <a:xfrm>
                <a:off x="2164" y="3829"/>
                <a:ext cx="464" cy="374"/>
                <a:chOff x="1142" y="3830"/>
                <a:chExt cx="464" cy="374"/>
              </a:xfrm>
            </p:grpSpPr>
            <p:sp>
              <p:nvSpPr>
                <p:cNvPr id="24" name="Line 32"/>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5" name="Text Box 33"/>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grpSp>
          <p:grpSp>
            <p:nvGrpSpPr>
              <p:cNvPr id="20" name="Group 34"/>
              <p:cNvGrpSpPr>
                <a:grpSpLocks/>
              </p:cNvGrpSpPr>
              <p:nvPr/>
            </p:nvGrpSpPr>
            <p:grpSpPr bwMode="auto">
              <a:xfrm>
                <a:off x="2673" y="3829"/>
                <a:ext cx="464" cy="374"/>
                <a:chOff x="1142" y="3830"/>
                <a:chExt cx="464" cy="374"/>
              </a:xfrm>
            </p:grpSpPr>
            <p:sp>
              <p:nvSpPr>
                <p:cNvPr id="22" name="Line 35"/>
                <p:cNvSpPr>
                  <a:spLocks noChangeShapeType="1"/>
                </p:cNvSpPr>
                <p:nvPr/>
              </p:nvSpPr>
              <p:spPr bwMode="auto">
                <a:xfrm flipV="1">
                  <a:off x="1370" y="3830"/>
                  <a:ext cx="0" cy="64"/>
                </a:xfrm>
                <a:prstGeom prst="line">
                  <a:avLst/>
                </a:prstGeom>
                <a:noFill/>
                <a:ln w="3175">
                  <a:solidFill>
                    <a:schemeClr val="tx1"/>
                  </a:solidFill>
                  <a:round/>
                  <a:headEnd/>
                  <a:tailEnd/>
                </a:ln>
              </p:spPr>
              <p:txBody>
                <a:bodyPr/>
                <a:lstStyle/>
                <a:p>
                  <a:endParaRPr lang="en-US">
                    <a:latin typeface="Arial"/>
                    <a:cs typeface="Arial"/>
                  </a:endParaRPr>
                </a:p>
              </p:txBody>
            </p:sp>
            <p:sp>
              <p:nvSpPr>
                <p:cNvPr id="23" name="Text Box 36"/>
                <p:cNvSpPr txBox="1">
                  <a:spLocks noChangeArrowheads="1"/>
                </p:cNvSpPr>
                <p:nvPr/>
              </p:nvSpPr>
              <p:spPr bwMode="auto">
                <a:xfrm>
                  <a:off x="1142" y="3916"/>
                  <a:ext cx="46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400</a:t>
                  </a:r>
                </a:p>
              </p:txBody>
            </p:sp>
          </p:grpSp>
          <p:sp>
            <p:nvSpPr>
              <p:cNvPr id="21" name="Text Box 37"/>
              <p:cNvSpPr txBox="1">
                <a:spLocks noChangeArrowheads="1"/>
              </p:cNvSpPr>
              <p:nvPr/>
            </p:nvSpPr>
            <p:spPr bwMode="auto">
              <a:xfrm>
                <a:off x="621" y="3798"/>
                <a:ext cx="266"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sp>
          <p:nvSpPr>
            <p:cNvPr id="8" name="Text Box 38"/>
            <p:cNvSpPr txBox="1">
              <a:spLocks noChangeArrowheads="1"/>
            </p:cNvSpPr>
            <p:nvPr/>
          </p:nvSpPr>
          <p:spPr bwMode="auto">
            <a:xfrm>
              <a:off x="3604" y="3311"/>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9" name="Text Box 39"/>
            <p:cNvSpPr txBox="1">
              <a:spLocks noChangeArrowheads="1"/>
            </p:cNvSpPr>
            <p:nvPr/>
          </p:nvSpPr>
          <p:spPr bwMode="auto">
            <a:xfrm>
              <a:off x="305" y="468"/>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grpSp>
        <p:nvGrpSpPr>
          <p:cNvPr id="52" name="Group 51"/>
          <p:cNvGrpSpPr/>
          <p:nvPr/>
        </p:nvGrpSpPr>
        <p:grpSpPr>
          <a:xfrm>
            <a:off x="1292225" y="1765300"/>
            <a:ext cx="4187825" cy="3784600"/>
            <a:chOff x="1292225" y="1765300"/>
            <a:chExt cx="4187825" cy="3784600"/>
          </a:xfrm>
        </p:grpSpPr>
        <p:sp>
          <p:nvSpPr>
            <p:cNvPr id="44" name="Line 42"/>
            <p:cNvSpPr>
              <a:spLocks noChangeShapeType="1"/>
            </p:cNvSpPr>
            <p:nvPr/>
          </p:nvSpPr>
          <p:spPr bwMode="auto">
            <a:xfrm>
              <a:off x="1355725" y="1828800"/>
              <a:ext cx="4056063" cy="3649663"/>
            </a:xfrm>
            <a:prstGeom prst="line">
              <a:avLst/>
            </a:prstGeom>
            <a:noFill/>
            <a:ln w="50800">
              <a:solidFill>
                <a:srgbClr val="0033CC"/>
              </a:solidFill>
              <a:round/>
              <a:headEnd/>
              <a:tailEnd/>
            </a:ln>
          </p:spPr>
          <p:txBody>
            <a:bodyPr/>
            <a:lstStyle/>
            <a:p>
              <a:endParaRPr lang="en-US">
                <a:latin typeface="Arial"/>
                <a:cs typeface="Arial"/>
              </a:endParaRPr>
            </a:p>
          </p:txBody>
        </p:sp>
        <p:sp>
          <p:nvSpPr>
            <p:cNvPr id="45" name="Oval 43"/>
            <p:cNvSpPr>
              <a:spLocks noChangeArrowheads="1"/>
            </p:cNvSpPr>
            <p:nvPr/>
          </p:nvSpPr>
          <p:spPr bwMode="auto">
            <a:xfrm>
              <a:off x="5338763" y="5411788"/>
              <a:ext cx="141287" cy="138112"/>
            </a:xfrm>
            <a:prstGeom prst="ellipse">
              <a:avLst/>
            </a:prstGeom>
            <a:solidFill>
              <a:srgbClr val="0033CC"/>
            </a:solidFill>
            <a:ln w="9525">
              <a:noFill/>
              <a:round/>
              <a:headEnd/>
              <a:tailEnd/>
            </a:ln>
          </p:spPr>
          <p:txBody>
            <a:bodyPr wrap="none" anchor="ctr"/>
            <a:lstStyle/>
            <a:p>
              <a:endParaRPr lang="en-US">
                <a:latin typeface="Arial"/>
                <a:cs typeface="Arial"/>
              </a:endParaRPr>
            </a:p>
          </p:txBody>
        </p:sp>
        <p:sp>
          <p:nvSpPr>
            <p:cNvPr id="46" name="Oval 44"/>
            <p:cNvSpPr>
              <a:spLocks noChangeArrowheads="1"/>
            </p:cNvSpPr>
            <p:nvPr/>
          </p:nvSpPr>
          <p:spPr bwMode="auto">
            <a:xfrm>
              <a:off x="1292225" y="1765300"/>
              <a:ext cx="141288" cy="138113"/>
            </a:xfrm>
            <a:prstGeom prst="ellipse">
              <a:avLst/>
            </a:prstGeom>
            <a:solidFill>
              <a:srgbClr val="0033CC"/>
            </a:solidFill>
            <a:ln w="9525">
              <a:noFill/>
              <a:round/>
              <a:headEnd/>
              <a:tailEnd/>
            </a:ln>
          </p:spPr>
          <p:txBody>
            <a:bodyPr wrap="none" anchor="ctr"/>
            <a:lstStyle/>
            <a:p>
              <a:endParaRPr lang="en-US">
                <a:latin typeface="Arial"/>
                <a:cs typeface="Arial"/>
              </a:endParaRPr>
            </a:p>
          </p:txBody>
        </p:sp>
      </p:grpSp>
      <p:grpSp>
        <p:nvGrpSpPr>
          <p:cNvPr id="47" name="Group 47"/>
          <p:cNvGrpSpPr>
            <a:grpSpLocks/>
          </p:cNvGrpSpPr>
          <p:nvPr/>
        </p:nvGrpSpPr>
        <p:grpSpPr bwMode="auto">
          <a:xfrm>
            <a:off x="1368425" y="3576638"/>
            <a:ext cx="2062163" cy="1898650"/>
            <a:chOff x="862" y="2253"/>
            <a:chExt cx="1299" cy="1196"/>
          </a:xfrm>
        </p:grpSpPr>
        <p:grpSp>
          <p:nvGrpSpPr>
            <p:cNvPr id="48" name="Group 48"/>
            <p:cNvGrpSpPr>
              <a:grpSpLocks/>
            </p:cNvGrpSpPr>
            <p:nvPr/>
          </p:nvGrpSpPr>
          <p:grpSpPr bwMode="auto">
            <a:xfrm>
              <a:off x="862" y="2300"/>
              <a:ext cx="1249" cy="1149"/>
              <a:chOff x="357" y="2450"/>
              <a:chExt cx="795" cy="646"/>
            </a:xfrm>
          </p:grpSpPr>
          <p:sp>
            <p:nvSpPr>
              <p:cNvPr id="50" name="Line 49"/>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latin typeface="Arial"/>
                  <a:cs typeface="Arial"/>
                </a:endParaRPr>
              </a:p>
            </p:txBody>
          </p:sp>
          <p:sp>
            <p:nvSpPr>
              <p:cNvPr id="51" name="Line 50"/>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latin typeface="Arial"/>
                  <a:cs typeface="Arial"/>
                </a:endParaRPr>
              </a:p>
            </p:txBody>
          </p:sp>
        </p:grpSp>
        <p:sp>
          <p:nvSpPr>
            <p:cNvPr id="49" name="Oval 51"/>
            <p:cNvSpPr>
              <a:spLocks noChangeArrowheads="1"/>
            </p:cNvSpPr>
            <p:nvPr/>
          </p:nvSpPr>
          <p:spPr bwMode="auto">
            <a:xfrm>
              <a:off x="2073" y="2253"/>
              <a:ext cx="88" cy="86"/>
            </a:xfrm>
            <a:prstGeom prst="ellipse">
              <a:avLst/>
            </a:prstGeom>
            <a:solidFill>
              <a:srgbClr val="FF0000"/>
            </a:solidFill>
            <a:ln w="9525">
              <a:noFill/>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7501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strips(upRight)">
                                      <p:cBhvr>
                                        <p:cTn id="16" dur="500"/>
                                        <p:tgtEl>
                                          <p:spTgt spid="4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Japan </a:t>
            </a:r>
            <a:r>
              <a:rPr lang="en-US" dirty="0"/>
              <a:t>Without Trade</a:t>
            </a:r>
          </a:p>
        </p:txBody>
      </p:sp>
      <p:sp>
        <p:nvSpPr>
          <p:cNvPr id="3" name="Text Placeholder 2"/>
          <p:cNvSpPr>
            <a:spLocks noGrp="1"/>
          </p:cNvSpPr>
          <p:nvPr>
            <p:ph type="body" sz="quarter" idx="12"/>
          </p:nvPr>
        </p:nvSpPr>
        <p:spPr>
          <a:xfrm>
            <a:off x="4953000" y="901700"/>
            <a:ext cx="3848100" cy="3670300"/>
          </a:xfrm>
          <a:solidFill>
            <a:srgbClr val="FFCCCC"/>
          </a:solidFill>
        </p:spPr>
        <p:txBody>
          <a:bodyPr/>
          <a:lstStyle/>
          <a:p>
            <a:r>
              <a:rPr lang="en-US" sz="2800" dirty="0"/>
              <a:t>Suppose Japan uses half its labor to produce each good. </a:t>
            </a:r>
            <a:endParaRPr lang="en-US" sz="2800" dirty="0" smtClean="0"/>
          </a:p>
          <a:p>
            <a:endParaRPr lang="en-US" sz="2800" dirty="0"/>
          </a:p>
          <a:p>
            <a:r>
              <a:rPr lang="en-US" sz="2800" dirty="0"/>
              <a:t>Then it will produce and </a:t>
            </a:r>
            <a:r>
              <a:rPr lang="en-US" sz="2800" dirty="0" smtClean="0"/>
              <a:t>consume 120 </a:t>
            </a:r>
            <a:r>
              <a:rPr lang="en-US" sz="2800" dirty="0"/>
              <a:t>computers </a:t>
            </a:r>
            <a:r>
              <a:rPr lang="en-US" sz="2800" dirty="0" smtClean="0"/>
              <a:t>and 600 </a:t>
            </a:r>
            <a:r>
              <a:rPr lang="en-US" sz="2800" dirty="0"/>
              <a:t>tons of wheat.</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8</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288925" y="955675"/>
            <a:ext cx="7348538" cy="4759325"/>
            <a:chOff x="559" y="955"/>
            <a:chExt cx="4629" cy="2998"/>
          </a:xfrm>
        </p:grpSpPr>
        <p:sp>
          <p:nvSpPr>
            <p:cNvPr id="7" name="Text Box 5"/>
            <p:cNvSpPr txBox="1">
              <a:spLocks noChangeArrowheads="1"/>
            </p:cNvSpPr>
            <p:nvPr/>
          </p:nvSpPr>
          <p:spPr bwMode="auto">
            <a:xfrm>
              <a:off x="3981" y="3420"/>
              <a:ext cx="1207" cy="288"/>
            </a:xfrm>
            <a:prstGeom prst="rect">
              <a:avLst/>
            </a:prstGeom>
            <a:noFill/>
            <a:ln w="9525">
              <a:noFill/>
              <a:miter lim="800000"/>
              <a:headEnd/>
              <a:tailEnd/>
            </a:ln>
          </p:spPr>
          <p:txBody>
            <a:bodyPr>
              <a:spAutoFit/>
            </a:bodyPr>
            <a:lstStyle/>
            <a:p>
              <a:pPr>
                <a:spcBef>
                  <a:spcPct val="50000"/>
                </a:spcBef>
              </a:pPr>
              <a:r>
                <a:rPr lang="en-US" sz="2400" b="1" dirty="0">
                  <a:latin typeface="Arial"/>
                  <a:cs typeface="Arial"/>
                </a:rPr>
                <a:t>Computers</a:t>
              </a:r>
            </a:p>
          </p:txBody>
        </p:sp>
        <p:sp>
          <p:nvSpPr>
            <p:cNvPr id="8" name="Text Box 6"/>
            <p:cNvSpPr txBox="1">
              <a:spLocks noChangeArrowheads="1"/>
            </p:cNvSpPr>
            <p:nvPr/>
          </p:nvSpPr>
          <p:spPr bwMode="auto">
            <a:xfrm>
              <a:off x="633" y="955"/>
              <a:ext cx="700" cy="523"/>
            </a:xfrm>
            <a:prstGeom prst="rect">
              <a:avLst/>
            </a:prstGeom>
            <a:noFill/>
            <a:ln w="9525">
              <a:noFill/>
              <a:miter lim="800000"/>
              <a:headEnd/>
              <a:tailEnd/>
            </a:ln>
          </p:spPr>
          <p:txBody>
            <a:bodyPr>
              <a:spAutoFit/>
            </a:bodyPr>
            <a:lstStyle/>
            <a:p>
              <a:pPr>
                <a:spcBef>
                  <a:spcPct val="50000"/>
                </a:spcBef>
              </a:pPr>
              <a:r>
                <a:rPr lang="en-US" sz="2400" b="1">
                  <a:latin typeface="Arial"/>
                  <a:cs typeface="Arial"/>
                </a:rPr>
                <a:t>Wheat (tons)</a:t>
              </a:r>
            </a:p>
          </p:txBody>
        </p:sp>
        <p:grpSp>
          <p:nvGrpSpPr>
            <p:cNvPr id="9" name="Group 7"/>
            <p:cNvGrpSpPr>
              <a:grpSpLocks/>
            </p:cNvGrpSpPr>
            <p:nvPr/>
          </p:nvGrpSpPr>
          <p:grpSpPr bwMode="auto">
            <a:xfrm>
              <a:off x="559" y="1379"/>
              <a:ext cx="3521" cy="2574"/>
              <a:chOff x="559" y="1379"/>
              <a:chExt cx="3521" cy="2574"/>
            </a:xfrm>
          </p:grpSpPr>
          <p:grpSp>
            <p:nvGrpSpPr>
              <p:cNvPr id="10" name="Group 8"/>
              <p:cNvGrpSpPr>
                <a:grpSpLocks/>
              </p:cNvGrpSpPr>
              <p:nvPr/>
            </p:nvGrpSpPr>
            <p:grpSpPr bwMode="auto">
              <a:xfrm>
                <a:off x="1259" y="1379"/>
                <a:ext cx="2780" cy="2170"/>
                <a:chOff x="2416" y="1770"/>
                <a:chExt cx="610" cy="548"/>
              </a:xfrm>
            </p:grpSpPr>
            <p:sp>
              <p:nvSpPr>
                <p:cNvPr id="27" name="Line 9"/>
                <p:cNvSpPr>
                  <a:spLocks noChangeShapeType="1"/>
                </p:cNvSpPr>
                <p:nvPr/>
              </p:nvSpPr>
              <p:spPr bwMode="auto">
                <a:xfrm>
                  <a:off x="2416" y="1770"/>
                  <a:ext cx="0" cy="548"/>
                </a:xfrm>
                <a:prstGeom prst="line">
                  <a:avLst/>
                </a:prstGeom>
                <a:noFill/>
                <a:ln w="9525">
                  <a:solidFill>
                    <a:schemeClr val="tx1"/>
                  </a:solidFill>
                  <a:round/>
                  <a:headEnd/>
                  <a:tailEnd/>
                </a:ln>
              </p:spPr>
              <p:txBody>
                <a:bodyPr/>
                <a:lstStyle/>
                <a:p>
                  <a:endParaRPr lang="en-US">
                    <a:latin typeface="Arial"/>
                    <a:cs typeface="Arial"/>
                  </a:endParaRPr>
                </a:p>
              </p:txBody>
            </p:sp>
            <p:sp>
              <p:nvSpPr>
                <p:cNvPr id="28" name="Line 10"/>
                <p:cNvSpPr>
                  <a:spLocks noChangeShapeType="1"/>
                </p:cNvSpPr>
                <p:nvPr/>
              </p:nvSpPr>
              <p:spPr bwMode="auto">
                <a:xfrm>
                  <a:off x="2416" y="2318"/>
                  <a:ext cx="610" cy="0"/>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11" name="Group 11"/>
              <p:cNvGrpSpPr>
                <a:grpSpLocks/>
              </p:cNvGrpSpPr>
              <p:nvPr/>
            </p:nvGrpSpPr>
            <p:grpSpPr bwMode="auto">
              <a:xfrm>
                <a:off x="559" y="1659"/>
                <a:ext cx="700" cy="288"/>
                <a:chOff x="559" y="1659"/>
                <a:chExt cx="700" cy="288"/>
              </a:xfrm>
            </p:grpSpPr>
            <p:sp>
              <p:nvSpPr>
                <p:cNvPr id="25" name="Line 12"/>
                <p:cNvSpPr>
                  <a:spLocks noChangeShapeType="1"/>
                </p:cNvSpPr>
                <p:nvPr/>
              </p:nvSpPr>
              <p:spPr bwMode="auto">
                <a:xfrm flipH="1">
                  <a:off x="1153" y="1819"/>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6" name="Text Box 13"/>
                <p:cNvSpPr txBox="1">
                  <a:spLocks noChangeArrowheads="1"/>
                </p:cNvSpPr>
                <p:nvPr/>
              </p:nvSpPr>
              <p:spPr bwMode="auto">
                <a:xfrm>
                  <a:off x="559" y="1659"/>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2,000</a:t>
                  </a:r>
                </a:p>
              </p:txBody>
            </p:sp>
          </p:grpSp>
          <p:grpSp>
            <p:nvGrpSpPr>
              <p:cNvPr id="12" name="Group 14"/>
              <p:cNvGrpSpPr>
                <a:grpSpLocks/>
              </p:cNvGrpSpPr>
              <p:nvPr/>
            </p:nvGrpSpPr>
            <p:grpSpPr bwMode="auto">
              <a:xfrm>
                <a:off x="559" y="2528"/>
                <a:ext cx="700" cy="288"/>
                <a:chOff x="559" y="2528"/>
                <a:chExt cx="700" cy="288"/>
              </a:xfrm>
            </p:grpSpPr>
            <p:sp>
              <p:nvSpPr>
                <p:cNvPr id="23" name="Line 15"/>
                <p:cNvSpPr>
                  <a:spLocks noChangeShapeType="1"/>
                </p:cNvSpPr>
                <p:nvPr/>
              </p:nvSpPr>
              <p:spPr bwMode="auto">
                <a:xfrm flipH="1">
                  <a:off x="1153" y="2688"/>
                  <a:ext cx="106" cy="0"/>
                </a:xfrm>
                <a:prstGeom prst="line">
                  <a:avLst/>
                </a:prstGeom>
                <a:noFill/>
                <a:ln w="3175">
                  <a:solidFill>
                    <a:schemeClr val="tx1"/>
                  </a:solidFill>
                  <a:round/>
                  <a:headEnd/>
                  <a:tailEnd/>
                </a:ln>
              </p:spPr>
              <p:txBody>
                <a:bodyPr/>
                <a:lstStyle/>
                <a:p>
                  <a:endParaRPr lang="en-US">
                    <a:latin typeface="Arial"/>
                    <a:cs typeface="Arial"/>
                  </a:endParaRPr>
                </a:p>
              </p:txBody>
            </p:sp>
            <p:sp>
              <p:nvSpPr>
                <p:cNvPr id="24" name="Text Box 16"/>
                <p:cNvSpPr txBox="1">
                  <a:spLocks noChangeArrowheads="1"/>
                </p:cNvSpPr>
                <p:nvPr/>
              </p:nvSpPr>
              <p:spPr bwMode="auto">
                <a:xfrm>
                  <a:off x="559" y="2528"/>
                  <a:ext cx="607" cy="288"/>
                </a:xfrm>
                <a:prstGeom prst="rect">
                  <a:avLst/>
                </a:prstGeom>
                <a:noFill/>
                <a:ln w="9525">
                  <a:noFill/>
                  <a:miter lim="800000"/>
                  <a:headEnd/>
                  <a:tailEnd/>
                </a:ln>
              </p:spPr>
              <p:txBody>
                <a:bodyPr>
                  <a:spAutoFit/>
                </a:bodyPr>
                <a:lstStyle/>
                <a:p>
                  <a:pPr>
                    <a:spcBef>
                      <a:spcPct val="50000"/>
                    </a:spcBef>
                  </a:pPr>
                  <a:r>
                    <a:rPr lang="en-US" sz="2400">
                      <a:latin typeface="Arial"/>
                      <a:cs typeface="Arial"/>
                    </a:rPr>
                    <a:t>1,000</a:t>
                  </a:r>
                </a:p>
              </p:txBody>
            </p:sp>
          </p:grpSp>
          <p:grpSp>
            <p:nvGrpSpPr>
              <p:cNvPr id="13" name="Group 17"/>
              <p:cNvGrpSpPr>
                <a:grpSpLocks/>
              </p:cNvGrpSpPr>
              <p:nvPr/>
            </p:nvGrpSpPr>
            <p:grpSpPr bwMode="auto">
              <a:xfrm>
                <a:off x="2527" y="3549"/>
                <a:ext cx="743" cy="402"/>
                <a:chOff x="2527" y="3549"/>
                <a:chExt cx="743" cy="402"/>
              </a:xfrm>
            </p:grpSpPr>
            <p:sp>
              <p:nvSpPr>
                <p:cNvPr id="21" name="Line 18"/>
                <p:cNvSpPr>
                  <a:spLocks noChangeShapeType="1"/>
                </p:cNvSpPr>
                <p:nvPr/>
              </p:nvSpPr>
              <p:spPr bwMode="auto">
                <a:xfrm flipV="1">
                  <a:off x="2892" y="3549"/>
                  <a:ext cx="0" cy="102"/>
                </a:xfrm>
                <a:prstGeom prst="line">
                  <a:avLst/>
                </a:prstGeom>
                <a:noFill/>
                <a:ln w="3175">
                  <a:solidFill>
                    <a:schemeClr val="tx1"/>
                  </a:solidFill>
                  <a:round/>
                  <a:headEnd/>
                  <a:tailEnd/>
                </a:ln>
              </p:spPr>
              <p:txBody>
                <a:bodyPr/>
                <a:lstStyle/>
                <a:p>
                  <a:endParaRPr lang="en-US">
                    <a:latin typeface="Arial"/>
                    <a:cs typeface="Arial"/>
                  </a:endParaRPr>
                </a:p>
              </p:txBody>
            </p:sp>
            <p:sp>
              <p:nvSpPr>
                <p:cNvPr id="22" name="Text Box 19"/>
                <p:cNvSpPr txBox="1">
                  <a:spLocks noChangeArrowheads="1"/>
                </p:cNvSpPr>
                <p:nvPr/>
              </p:nvSpPr>
              <p:spPr bwMode="auto">
                <a:xfrm>
                  <a:off x="2527" y="3663"/>
                  <a:ext cx="743"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200</a:t>
                  </a:r>
                </a:p>
              </p:txBody>
            </p:sp>
          </p:grpSp>
          <p:sp>
            <p:nvSpPr>
              <p:cNvPr id="14" name="Text Box 20"/>
              <p:cNvSpPr txBox="1">
                <a:spLocks noChangeArrowheads="1"/>
              </p:cNvSpPr>
              <p:nvPr/>
            </p:nvSpPr>
            <p:spPr bwMode="auto">
              <a:xfrm>
                <a:off x="863" y="3489"/>
                <a:ext cx="427" cy="291"/>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0</a:t>
                </a:r>
              </a:p>
            </p:txBody>
          </p:sp>
          <p:grpSp>
            <p:nvGrpSpPr>
              <p:cNvPr id="15" name="Group 21"/>
              <p:cNvGrpSpPr>
                <a:grpSpLocks/>
              </p:cNvGrpSpPr>
              <p:nvPr/>
            </p:nvGrpSpPr>
            <p:grpSpPr bwMode="auto">
              <a:xfrm>
                <a:off x="1702" y="3546"/>
                <a:ext cx="743" cy="405"/>
                <a:chOff x="1702" y="3546"/>
                <a:chExt cx="743" cy="405"/>
              </a:xfrm>
            </p:grpSpPr>
            <p:sp>
              <p:nvSpPr>
                <p:cNvPr id="19" name="Text Box 22"/>
                <p:cNvSpPr txBox="1">
                  <a:spLocks noChangeArrowheads="1"/>
                </p:cNvSpPr>
                <p:nvPr/>
              </p:nvSpPr>
              <p:spPr bwMode="auto">
                <a:xfrm>
                  <a:off x="1702" y="3663"/>
                  <a:ext cx="743"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100</a:t>
                  </a:r>
                </a:p>
              </p:txBody>
            </p:sp>
            <p:sp>
              <p:nvSpPr>
                <p:cNvPr id="20" name="Line 23"/>
                <p:cNvSpPr>
                  <a:spLocks noChangeShapeType="1"/>
                </p:cNvSpPr>
                <p:nvPr/>
              </p:nvSpPr>
              <p:spPr bwMode="auto">
                <a:xfrm flipV="1">
                  <a:off x="2067"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nvGrpSpPr>
              <p:cNvPr id="16" name="Group 24"/>
              <p:cNvGrpSpPr>
                <a:grpSpLocks/>
              </p:cNvGrpSpPr>
              <p:nvPr/>
            </p:nvGrpSpPr>
            <p:grpSpPr bwMode="auto">
              <a:xfrm>
                <a:off x="3336" y="3546"/>
                <a:ext cx="744" cy="407"/>
                <a:chOff x="3336" y="3546"/>
                <a:chExt cx="744" cy="407"/>
              </a:xfrm>
            </p:grpSpPr>
            <p:sp>
              <p:nvSpPr>
                <p:cNvPr id="17" name="Text Box 25"/>
                <p:cNvSpPr txBox="1">
                  <a:spLocks noChangeArrowheads="1"/>
                </p:cNvSpPr>
                <p:nvPr/>
              </p:nvSpPr>
              <p:spPr bwMode="auto">
                <a:xfrm>
                  <a:off x="3336" y="3665"/>
                  <a:ext cx="7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300</a:t>
                  </a:r>
                </a:p>
              </p:txBody>
            </p:sp>
            <p:sp>
              <p:nvSpPr>
                <p:cNvPr id="18" name="Line 26"/>
                <p:cNvSpPr>
                  <a:spLocks noChangeShapeType="1"/>
                </p:cNvSpPr>
                <p:nvPr/>
              </p:nvSpPr>
              <p:spPr bwMode="auto">
                <a:xfrm flipV="1">
                  <a:off x="3702" y="3546"/>
                  <a:ext cx="0" cy="102"/>
                </a:xfrm>
                <a:prstGeom prst="line">
                  <a:avLst/>
                </a:prstGeom>
                <a:noFill/>
                <a:ln w="3175">
                  <a:solidFill>
                    <a:schemeClr val="tx1"/>
                  </a:solidFill>
                  <a:round/>
                  <a:headEnd/>
                  <a:tailEnd/>
                </a:ln>
              </p:spPr>
              <p:txBody>
                <a:bodyPr/>
                <a:lstStyle/>
                <a:p>
                  <a:endParaRPr lang="en-US">
                    <a:latin typeface="Arial"/>
                    <a:cs typeface="Arial"/>
                  </a:endParaRPr>
                </a:p>
              </p:txBody>
            </p:sp>
          </p:grpSp>
        </p:grpSp>
      </p:grpSp>
      <p:grpSp>
        <p:nvGrpSpPr>
          <p:cNvPr id="37" name="Group 36"/>
          <p:cNvGrpSpPr/>
          <p:nvPr/>
        </p:nvGrpSpPr>
        <p:grpSpPr>
          <a:xfrm>
            <a:off x="1319213" y="3254375"/>
            <a:ext cx="3327400" cy="1884362"/>
            <a:chOff x="1319213" y="3254375"/>
            <a:chExt cx="3327400" cy="1884362"/>
          </a:xfrm>
        </p:grpSpPr>
        <p:sp>
          <p:nvSpPr>
            <p:cNvPr id="29" name="Line 27"/>
            <p:cNvSpPr>
              <a:spLocks noChangeShapeType="1"/>
            </p:cNvSpPr>
            <p:nvPr/>
          </p:nvSpPr>
          <p:spPr bwMode="auto">
            <a:xfrm>
              <a:off x="1390650" y="3317875"/>
              <a:ext cx="3222625" cy="1754187"/>
            </a:xfrm>
            <a:prstGeom prst="line">
              <a:avLst/>
            </a:prstGeom>
            <a:noFill/>
            <a:ln w="50800">
              <a:solidFill>
                <a:srgbClr val="0033CC"/>
              </a:solidFill>
              <a:round/>
              <a:headEnd/>
              <a:tailEnd/>
            </a:ln>
          </p:spPr>
          <p:txBody>
            <a:bodyPr/>
            <a:lstStyle/>
            <a:p>
              <a:endParaRPr lang="en-US">
                <a:latin typeface="Arial"/>
                <a:cs typeface="Arial"/>
              </a:endParaRPr>
            </a:p>
          </p:txBody>
        </p:sp>
        <p:sp>
          <p:nvSpPr>
            <p:cNvPr id="30" name="Oval 28"/>
            <p:cNvSpPr>
              <a:spLocks noChangeArrowheads="1"/>
            </p:cNvSpPr>
            <p:nvPr/>
          </p:nvSpPr>
          <p:spPr bwMode="auto">
            <a:xfrm>
              <a:off x="1319213" y="3254375"/>
              <a:ext cx="141287" cy="138112"/>
            </a:xfrm>
            <a:prstGeom prst="ellipse">
              <a:avLst/>
            </a:prstGeom>
            <a:solidFill>
              <a:srgbClr val="0033CC"/>
            </a:solidFill>
            <a:ln w="9525">
              <a:noFill/>
              <a:round/>
              <a:headEnd/>
              <a:tailEnd/>
            </a:ln>
          </p:spPr>
          <p:txBody>
            <a:bodyPr wrap="none" anchor="ctr"/>
            <a:lstStyle/>
            <a:p>
              <a:endParaRPr lang="en-US">
                <a:latin typeface="Arial"/>
                <a:cs typeface="Arial"/>
              </a:endParaRPr>
            </a:p>
          </p:txBody>
        </p:sp>
        <p:sp>
          <p:nvSpPr>
            <p:cNvPr id="31" name="Oval 29"/>
            <p:cNvSpPr>
              <a:spLocks noChangeArrowheads="1"/>
            </p:cNvSpPr>
            <p:nvPr/>
          </p:nvSpPr>
          <p:spPr bwMode="auto">
            <a:xfrm>
              <a:off x="4505325" y="5000625"/>
              <a:ext cx="141288" cy="138112"/>
            </a:xfrm>
            <a:prstGeom prst="ellipse">
              <a:avLst/>
            </a:prstGeom>
            <a:solidFill>
              <a:srgbClr val="0033CC"/>
            </a:solidFill>
            <a:ln w="9525">
              <a:noFill/>
              <a:round/>
              <a:headEnd/>
              <a:tailEnd/>
            </a:ln>
          </p:spPr>
          <p:txBody>
            <a:bodyPr wrap="none" anchor="ctr"/>
            <a:lstStyle/>
            <a:p>
              <a:endParaRPr lang="en-US">
                <a:latin typeface="Arial"/>
                <a:cs typeface="Arial"/>
              </a:endParaRPr>
            </a:p>
          </p:txBody>
        </p:sp>
      </p:grpSp>
      <p:grpSp>
        <p:nvGrpSpPr>
          <p:cNvPr id="32" name="Group 30"/>
          <p:cNvGrpSpPr>
            <a:grpSpLocks/>
          </p:cNvGrpSpPr>
          <p:nvPr/>
        </p:nvGrpSpPr>
        <p:grpSpPr bwMode="auto">
          <a:xfrm>
            <a:off x="1398588" y="4114800"/>
            <a:ext cx="1636712" cy="957262"/>
            <a:chOff x="881" y="2955"/>
            <a:chExt cx="1031" cy="603"/>
          </a:xfrm>
        </p:grpSpPr>
        <p:grpSp>
          <p:nvGrpSpPr>
            <p:cNvPr id="33" name="Group 31"/>
            <p:cNvGrpSpPr>
              <a:grpSpLocks/>
            </p:cNvGrpSpPr>
            <p:nvPr/>
          </p:nvGrpSpPr>
          <p:grpSpPr bwMode="auto">
            <a:xfrm>
              <a:off x="881" y="3002"/>
              <a:ext cx="988" cy="556"/>
              <a:chOff x="357" y="2450"/>
              <a:chExt cx="795" cy="646"/>
            </a:xfrm>
          </p:grpSpPr>
          <p:sp>
            <p:nvSpPr>
              <p:cNvPr id="35" name="Line 32"/>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latin typeface="Arial"/>
                  <a:cs typeface="Arial"/>
                </a:endParaRPr>
              </a:p>
            </p:txBody>
          </p:sp>
          <p:sp>
            <p:nvSpPr>
              <p:cNvPr id="36" name="Line 33"/>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latin typeface="Arial"/>
                  <a:cs typeface="Arial"/>
                </a:endParaRPr>
              </a:p>
            </p:txBody>
          </p:sp>
        </p:grpSp>
        <p:sp>
          <p:nvSpPr>
            <p:cNvPr id="34" name="Oval 34"/>
            <p:cNvSpPr>
              <a:spLocks noChangeArrowheads="1"/>
            </p:cNvSpPr>
            <p:nvPr/>
          </p:nvSpPr>
          <p:spPr bwMode="auto">
            <a:xfrm>
              <a:off x="1823" y="2955"/>
              <a:ext cx="89" cy="87"/>
            </a:xfrm>
            <a:prstGeom prst="ellipse">
              <a:avLst/>
            </a:prstGeom>
            <a:solidFill>
              <a:srgbClr val="FF0000"/>
            </a:solidFill>
            <a:ln w="9525">
              <a:noFill/>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181979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strips(upRight)">
                                      <p:cBhvr>
                                        <p:cTn id="17" dur="500"/>
                                        <p:tgtEl>
                                          <p:spTgt spid="3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nchor="t"/>
          <a:lstStyle/>
          <a:p>
            <a:r>
              <a:rPr lang="en-US" altLang="en-US" smtClean="0"/>
              <a:t>Comparative Advantage</a:t>
            </a:r>
          </a:p>
        </p:txBody>
      </p:sp>
      <p:sp>
        <p:nvSpPr>
          <p:cNvPr id="18435" name="Content Placeholder 2"/>
          <p:cNvSpPr>
            <a:spLocks noGrp="1"/>
          </p:cNvSpPr>
          <p:nvPr>
            <p:ph idx="1"/>
          </p:nvPr>
        </p:nvSpPr>
        <p:spPr>
          <a:xfrm>
            <a:off x="277813" y="1025525"/>
            <a:ext cx="8866187" cy="5422900"/>
          </a:xfrm>
        </p:spPr>
        <p:txBody>
          <a:bodyPr/>
          <a:lstStyle/>
          <a:p>
            <a:r>
              <a:rPr lang="en-US" altLang="en-US" sz="3200" dirty="0"/>
              <a:t>The opportunity cost of a computer is</a:t>
            </a:r>
          </a:p>
          <a:p>
            <a:pPr lvl="1"/>
            <a:r>
              <a:rPr lang="en-US" altLang="en-US" sz="2800" dirty="0"/>
              <a:t>10 tons of wheat in the U.S.: </a:t>
            </a:r>
            <a:endParaRPr lang="en-US" altLang="en-US" sz="2800" dirty="0" smtClean="0"/>
          </a:p>
          <a:p>
            <a:pPr lvl="2"/>
            <a:r>
              <a:rPr lang="en-US" altLang="en-US" dirty="0" smtClean="0"/>
              <a:t>Producing one computer </a:t>
            </a:r>
            <a:r>
              <a:rPr lang="en-US" altLang="en-US" dirty="0"/>
              <a:t>requires 100 labor hours, which instead could produce 10 tons of </a:t>
            </a:r>
            <a:r>
              <a:rPr lang="en-US" altLang="en-US" dirty="0" smtClean="0"/>
              <a:t>wheat</a:t>
            </a:r>
            <a:endParaRPr lang="en-US" altLang="en-US" dirty="0"/>
          </a:p>
          <a:p>
            <a:pPr lvl="1"/>
            <a:r>
              <a:rPr lang="en-US" altLang="en-US" sz="2800" dirty="0"/>
              <a:t>5 tons of wheat in Japan: </a:t>
            </a:r>
            <a:endParaRPr lang="en-US" altLang="en-US" sz="2800" dirty="0" smtClean="0"/>
          </a:p>
          <a:p>
            <a:pPr lvl="2"/>
            <a:r>
              <a:rPr lang="en-US" altLang="en-US" dirty="0" smtClean="0"/>
              <a:t>Producing one computer </a:t>
            </a:r>
            <a:r>
              <a:rPr lang="en-US" altLang="en-US" dirty="0"/>
              <a:t>requires 125 labor hours, </a:t>
            </a:r>
            <a:r>
              <a:rPr lang="en-US" altLang="en-US" dirty="0" smtClean="0"/>
              <a:t>which </a:t>
            </a:r>
            <a:r>
              <a:rPr lang="en-US" altLang="en-US" dirty="0"/>
              <a:t>instead could produce 5 tons of </a:t>
            </a:r>
            <a:r>
              <a:rPr lang="en-US" altLang="en-US" dirty="0" smtClean="0"/>
              <a:t>wheat</a:t>
            </a:r>
            <a:endParaRPr lang="en-US" altLang="en-US" dirty="0"/>
          </a:p>
          <a:p>
            <a:pPr marL="0" indent="0">
              <a:buNone/>
            </a:pPr>
            <a:r>
              <a:rPr lang="en-US" altLang="en-US" sz="3200" dirty="0" smtClean="0"/>
              <a:t>Japan has comparative </a:t>
            </a:r>
            <a:r>
              <a:rPr lang="en-US" altLang="en-US" sz="3200" dirty="0"/>
              <a:t>advantage in </a:t>
            </a:r>
            <a:r>
              <a:rPr lang="en-US" altLang="en-US" sz="3200" dirty="0" smtClean="0"/>
              <a:t>computers</a:t>
            </a:r>
            <a:endParaRPr lang="en-US" altLang="en-US" dirty="0"/>
          </a:p>
        </p:txBody>
      </p:sp>
      <p:sp>
        <p:nvSpPr>
          <p:cNvPr id="184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6D856F3-3F4A-4DFF-8C27-3ECE1B03F264}" type="slidenum">
              <a:rPr lang="en-US" altLang="en-US" sz="1200" smtClean="0">
                <a:solidFill>
                  <a:srgbClr val="002060"/>
                </a:solidFill>
              </a:rPr>
              <a:pPr algn="ctr" eaLnBrk="1" hangingPunct="1"/>
              <a:t>9</a:t>
            </a:fld>
            <a:endParaRPr lang="en-US" altLang="en-US" sz="1200" smtClean="0">
              <a:solidFill>
                <a:srgbClr val="002060"/>
              </a:solidFill>
            </a:endParaRP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91801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5866</TotalTime>
  <Words>2850</Words>
  <Application>Microsoft Office PowerPoint</Application>
  <PresentationFormat>如螢幕大小 (4:3)</PresentationFormat>
  <Paragraphs>306</Paragraphs>
  <Slides>17</Slides>
  <Notes>14</Notes>
  <HiddenSlides>0</HiddenSlides>
  <MMClips>0</MMClips>
  <ScaleCrop>false</ScaleCrop>
  <HeadingPairs>
    <vt:vector size="6" baseType="variant">
      <vt:variant>
        <vt:lpstr>使用字型</vt:lpstr>
      </vt:variant>
      <vt:variant>
        <vt:i4>8</vt:i4>
      </vt:variant>
      <vt:variant>
        <vt:lpstr>佈景主題</vt:lpstr>
      </vt:variant>
      <vt:variant>
        <vt:i4>10</vt:i4>
      </vt:variant>
      <vt:variant>
        <vt:lpstr>投影片標題</vt:lpstr>
      </vt:variant>
      <vt:variant>
        <vt:i4>17</vt:i4>
      </vt:variant>
    </vt:vector>
  </HeadingPairs>
  <TitlesOfParts>
    <vt:vector size="35" baseType="lpstr">
      <vt:lpstr>Sabon-Bold</vt:lpstr>
      <vt:lpstr>Arial</vt:lpstr>
      <vt:lpstr>Arial Narrow</vt:lpstr>
      <vt:lpstr>Calibri</vt:lpstr>
      <vt:lpstr>Cambria</vt:lpstr>
      <vt:lpstr>Cambria Math</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1_Figure</vt:lpstr>
      <vt:lpstr>PowerPoint 簡報</vt:lpstr>
      <vt:lpstr>Our Example</vt:lpstr>
      <vt:lpstr>The U.S. PPF</vt:lpstr>
      <vt:lpstr>Active Learning 1    Japan’s PPF</vt:lpstr>
      <vt:lpstr>Two Measures of the Cost of a Good</vt:lpstr>
      <vt:lpstr>Comparative Advantage</vt:lpstr>
      <vt:lpstr>The U.S. Without Trade</vt:lpstr>
      <vt:lpstr>Japan Without Trade</vt:lpstr>
      <vt:lpstr>Comparative Advantage</vt:lpstr>
      <vt:lpstr>Active Learning 2   A. U.S. Production With Trade</vt:lpstr>
      <vt:lpstr>Active Learning 2  B. Japan’s Production With Trade</vt:lpstr>
      <vt:lpstr>Active Learning 3     A. U.S. Consumption With Trade</vt:lpstr>
      <vt:lpstr>Active Learning 3    B. Japan’s Consumption With Trade</vt:lpstr>
      <vt:lpstr>Trade Makes Both Countries Better Off</vt:lpstr>
      <vt:lpstr>Interdependence and the Gains from Trade</vt:lpstr>
      <vt:lpstr>Interdependence and the Gains from Trade</vt:lpstr>
      <vt:lpstr>Interdependence and the Gains from Trade</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190</cp:revision>
  <dcterms:created xsi:type="dcterms:W3CDTF">2016-03-16T19:41:09Z</dcterms:created>
  <dcterms:modified xsi:type="dcterms:W3CDTF">2020-10-15T03:45:37Z</dcterms:modified>
</cp:coreProperties>
</file>