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24"/>
  </p:notesMasterIdLst>
  <p:sldIdLst>
    <p:sldId id="256" r:id="rId10"/>
    <p:sldId id="369" r:id="rId11"/>
    <p:sldId id="408" r:id="rId12"/>
    <p:sldId id="409" r:id="rId13"/>
    <p:sldId id="411" r:id="rId14"/>
    <p:sldId id="346" r:id="rId15"/>
    <p:sldId id="393" r:id="rId16"/>
    <p:sldId id="394" r:id="rId17"/>
    <p:sldId id="395" r:id="rId18"/>
    <p:sldId id="398" r:id="rId19"/>
    <p:sldId id="367" r:id="rId20"/>
    <p:sldId id="368" r:id="rId21"/>
    <p:sldId id="385" r:id="rId22"/>
    <p:sldId id="41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66FF66"/>
    <a:srgbClr val="005EA4"/>
    <a:srgbClr val="AE12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83799" autoAdjust="0"/>
  </p:normalViewPr>
  <p:slideViewPr>
    <p:cSldViewPr>
      <p:cViewPr varScale="1">
        <p:scale>
          <a:sx n="57" d="100"/>
          <a:sy n="57" d="100"/>
        </p:scale>
        <p:origin x="1540" y="44"/>
      </p:cViewPr>
      <p:guideLst>
        <p:guide orient="horz" pos="2160"/>
        <p:guide pos="2880"/>
      </p:guideLst>
    </p:cSldViewPr>
  </p:slideViewPr>
  <p:outlineViewPr>
    <p:cViewPr>
      <p:scale>
        <a:sx n="33" d="100"/>
        <a:sy n="33" d="100"/>
      </p:scale>
      <p:origin x="0" y="40626"/>
    </p:cViewPr>
  </p:outlineViewPr>
  <p:notesTextViewPr>
    <p:cViewPr>
      <p:scale>
        <a:sx n="1" d="1"/>
        <a:sy n="1" d="1"/>
      </p:scale>
      <p:origin x="0" y="0"/>
    </p:cViewPr>
  </p:notesTextViewPr>
  <p:sorterViewPr>
    <p:cViewPr>
      <p:scale>
        <a:sx n="100" d="100"/>
        <a:sy n="100" d="100"/>
      </p:scale>
      <p:origin x="0" y="0"/>
    </p:cViewPr>
  </p:sorterViewPr>
  <p:notesViewPr>
    <p:cSldViewPr>
      <p:cViewPr>
        <p:scale>
          <a:sx n="91" d="100"/>
          <a:sy n="91" d="100"/>
        </p:scale>
        <p:origin x="-2094" y="20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10/29/2020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sz="1000" dirty="0" smtClean="0"/>
              <a:t>This chapter builds on the previous two (supply &amp; demand, elasticity).  Students who learned those chapters well usually do not have much difficulty with the material in Chapter 6.  This chapter can usually be covered in about 90 minutes of class time.  </a:t>
            </a:r>
          </a:p>
          <a:p>
            <a:pPr eaLnBrk="1" hangingPunct="1">
              <a:spcBef>
                <a:spcPct val="0"/>
              </a:spcBef>
            </a:pPr>
            <a:endParaRPr lang="en-US" sz="1000" dirty="0" smtClean="0"/>
          </a:p>
          <a:p>
            <a:pPr eaLnBrk="1" hangingPunct="1">
              <a:spcBef>
                <a:spcPct val="0"/>
              </a:spcBef>
            </a:pPr>
            <a:r>
              <a:rPr lang="en-US" sz="1000" dirty="0" smtClean="0"/>
              <a:t>I have combined the analysis of price ceilings with the rent control example, and I’ve combined the analysis of price floors with the minimum wage example. (In contrast, the textbook presents a generic analysis of price ceilings, then the rent control example in a case study, then a generic analysis of price floors, then the minimum wage example in a case study.)  Most students learn new concepts better in the context of a specific example rather than a generic analysis, and combining them in this way saves class time.  </a:t>
            </a:r>
          </a:p>
          <a:p>
            <a:pPr eaLnBrk="1" hangingPunct="1">
              <a:spcBef>
                <a:spcPct val="0"/>
              </a:spcBef>
            </a:pPr>
            <a:endParaRPr lang="en-US" sz="1000" dirty="0" smtClean="0"/>
          </a:p>
          <a:p>
            <a:pPr eaLnBrk="1" hangingPunct="1">
              <a:spcBef>
                <a:spcPct val="0"/>
              </a:spcBef>
            </a:pPr>
            <a:r>
              <a:rPr lang="en-US" sz="1000" dirty="0" smtClean="0"/>
              <a:t>Here’s an idea you might consider: </a:t>
            </a:r>
          </a:p>
          <a:p>
            <a:pPr eaLnBrk="1" hangingPunct="1">
              <a:spcBef>
                <a:spcPct val="0"/>
              </a:spcBef>
            </a:pPr>
            <a:endParaRPr lang="en-US" sz="1000" dirty="0" smtClean="0"/>
          </a:p>
          <a:p>
            <a:pPr eaLnBrk="1" hangingPunct="1">
              <a:spcBef>
                <a:spcPct val="0"/>
              </a:spcBef>
            </a:pPr>
            <a:r>
              <a:rPr lang="en-US" sz="1000" dirty="0" smtClean="0"/>
              <a:t>At the end of the class session just prior to the one in which you begin to cover this chapter, ask students to take out a piece of blank paper, and write down whether they think the minimum wage should be increased, and their reason(s). Tell them </a:t>
            </a:r>
            <a:r>
              <a:rPr lang="en-US" sz="1000" u="sng" dirty="0" smtClean="0"/>
              <a:t>not</a:t>
            </a:r>
            <a:r>
              <a:rPr lang="en-US" sz="1000" dirty="0" smtClean="0"/>
              <a:t> to write their names (you want them to be candid), and have them leave their pieces of paper in a pile as they exit the classroom.  Later, divide the papers into two groups based on whether they support or oppose increasing the minimum wage.  In this PowerPoint file, immediately after this slide, insert two new slides, titling them “Your reasons for raising the minimum wage” and “Your reasons for not raising the minimum wage.”  Summarize on each slide the most common reasons students gave.  Begin the class session by showing them the results of this impromptu survey (how many students responded each way, and the most common reasons).  Tell those students who support a minimum wage increase that their thinking represents that of many educated non-economists.  But tell them that economics offers another perspective, and this is something they will learn in this chapter.  </a:t>
            </a:r>
          </a:p>
          <a:p>
            <a:pPr eaLnBrk="1" hangingPunct="1">
              <a:spcBef>
                <a:spcPct val="0"/>
              </a:spcBef>
            </a:pPr>
            <a:endParaRPr lang="en-US" sz="1000" dirty="0" smtClean="0"/>
          </a:p>
          <a:p>
            <a:pPr eaLnBrk="1" hangingPunct="1">
              <a:spcBef>
                <a:spcPct val="0"/>
              </a:spcBef>
            </a:pPr>
            <a:r>
              <a:rPr lang="en-US" sz="1000" dirty="0" smtClean="0"/>
              <a:t>If you do this, then I recommend rearranging the slides a bit so that the price floor/minimum wage slides come BEFORE the price ceiling/rent control slides.</a:t>
            </a:r>
            <a:endParaRPr lang="en-US" sz="1000"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Now, the minimum wage exceeds the equilibrium wage.  The equilibrium wage (or any wage below $7.25) is illegal.  </a:t>
            </a:r>
          </a:p>
          <a:p>
            <a:pPr eaLnBrk="1" hangingPunct="1"/>
            <a:endParaRPr lang="en-US" dirty="0" smtClean="0"/>
          </a:p>
          <a:p>
            <a:pPr eaLnBrk="1" hangingPunct="1"/>
            <a:r>
              <a:rPr lang="en-US" dirty="0" smtClean="0"/>
              <a:t>In this case, the actual wage will be $7.25.  It will not be lower, because any lower wage is illegal.  It will not be higher, because at any higher wage, the surplus would be even greater.  The actual number of unskilled workers with jobs equals 400.  550 want jobs, but firms are only willing to hire 400, leaving a surplus (i.e. unemployment) of 150 workers.  </a:t>
            </a:r>
          </a:p>
          <a:p>
            <a:pPr eaLnBrk="1" hangingPunct="1"/>
            <a:endParaRPr lang="en-US" dirty="0" smtClean="0"/>
          </a:p>
          <a:p>
            <a:pPr eaLnBrk="1" hangingPunct="1"/>
            <a:r>
              <a:rPr lang="en-US" dirty="0" smtClean="0"/>
              <a:t>A surplus of anything – especially labor – represents wasted resources.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81092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1876740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might be worth reminding students that our analysis has been in the context of a world without market failures.  Subsequent chapters (except in the macro split) will introduce situations in which government intervention can improve on the private market outcome.  However, even in such cases, the appropriate policy is usually something other than a direct price control.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187736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case study shows students an interesting real-world example of the material they just learned.  </a:t>
            </a:r>
          </a:p>
          <a:p>
            <a:pPr eaLnBrk="1" hangingPunct="1"/>
            <a:endParaRPr lang="en-US" dirty="0" smtClean="0"/>
          </a:p>
          <a:p>
            <a:pPr eaLnBrk="1" hangingPunct="1"/>
            <a:r>
              <a:rPr lang="en-US" dirty="0" smtClean="0"/>
              <a:t>If you’re pressed for time, it is probably safe to skip it and let students read it on their own.  It does not introduce any new concepts, and most students do not find it difficult to read.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3750492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6B01E6B-F7CD-4843-BF61-8399D6C7628B}" type="slidenum">
              <a:rPr lang="en-US" smtClean="0"/>
              <a:pPr/>
              <a:t>14</a:t>
            </a:fld>
            <a:endParaRPr lang="en-US" smtClean="0"/>
          </a:p>
        </p:txBody>
      </p:sp>
      <p:sp>
        <p:nvSpPr>
          <p:cNvPr id="7577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9C13D13-6FE9-4A0D-BE1A-C85D1059A4A7}" type="slidenum">
              <a:rPr lang="en-US" sz="1200">
                <a:cs typeface="Arial" charset="0"/>
              </a:rPr>
              <a:pPr algn="r"/>
              <a:t>14</a:t>
            </a:fld>
            <a:endParaRPr lang="en-US" sz="1200">
              <a:cs typeface="Arial" charset="0"/>
            </a:endParaRPr>
          </a:p>
        </p:txBody>
      </p:sp>
      <p:sp>
        <p:nvSpPr>
          <p:cNvPr id="75780" name="Rectangle 2"/>
          <p:cNvSpPr>
            <a:spLocks noGrp="1" noRot="1" noChangeAspect="1" noChangeArrowheads="1" noTextEdit="1"/>
          </p:cNvSpPr>
          <p:nvPr>
            <p:ph type="sldImg"/>
          </p:nvPr>
        </p:nvSpPr>
        <p:spPr>
          <a:xfrm>
            <a:off x="1143000" y="534988"/>
            <a:ext cx="4572000" cy="3429000"/>
          </a:xfrm>
          <a:ln/>
        </p:spPr>
      </p:sp>
      <p:sp>
        <p:nvSpPr>
          <p:cNvPr id="75781" name="Rectangle 3"/>
          <p:cNvSpPr>
            <a:spLocks noGrp="1" noChangeArrowheads="1"/>
          </p:cNvSpPr>
          <p:nvPr>
            <p:ph type="body" idx="1"/>
          </p:nvPr>
        </p:nvSpPr>
        <p:spPr>
          <a:xfrm>
            <a:off x="685800" y="4248150"/>
            <a:ext cx="5486400" cy="4210050"/>
          </a:xfrm>
          <a:noFill/>
          <a:ln/>
        </p:spPr>
        <p:txBody>
          <a:bodyPr/>
          <a:lstStyle/>
          <a:p>
            <a:pPr eaLnBrk="1" hangingPunct="1"/>
            <a:r>
              <a:rPr lang="en-US" dirty="0" smtClean="0"/>
              <a:t>Demand for yachts (and other luxury items) is price-elastic:  if the price of yachts rises, rich consumers can easily avoid the tax by spending their millions on some other luxury item. </a:t>
            </a:r>
          </a:p>
          <a:p>
            <a:pPr eaLnBrk="1" hangingPunct="1"/>
            <a:endParaRPr lang="en-US" dirty="0" smtClean="0"/>
          </a:p>
          <a:p>
            <a:pPr eaLnBrk="1" hangingPunct="1"/>
            <a:r>
              <a:rPr lang="en-US" dirty="0" smtClean="0"/>
              <a:t>Supply of yachts is less elastic, especially in the short run.  It is difficult for the companies that build yachts to re-tool their factories and reeducate their workers to produce some other product.  </a:t>
            </a:r>
          </a:p>
          <a:p>
            <a:pPr eaLnBrk="1" hangingPunct="1"/>
            <a:endParaRPr lang="en-US" dirty="0" smtClean="0"/>
          </a:p>
          <a:p>
            <a:pPr eaLnBrk="1" hangingPunct="1"/>
            <a:r>
              <a:rPr lang="en-US" dirty="0" smtClean="0"/>
              <a:t>Hence, companies that build yachts pay most of the tax, and the rich pay relatively little of it.  </a:t>
            </a:r>
          </a:p>
          <a:p>
            <a:pPr eaLnBrk="1" hangingPunct="1"/>
            <a:endParaRPr lang="en-US" dirty="0" smtClean="0"/>
          </a:p>
          <a:p>
            <a:pPr eaLnBrk="1" hangingPunct="1"/>
            <a:r>
              <a:rPr lang="en-US" dirty="0" smtClean="0"/>
              <a:t>The same is true for taxes on other luxury items.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Most of the luxury tax was repealed in 1993.</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5000"/>
              </a:spcBef>
            </a:pPr>
            <a:r>
              <a:rPr lang="en-US" dirty="0" smtClean="0"/>
              <a:t>The tax can be a percentage of the good’s price, or a specific amount for each unit sold.  For simplicity, we analyze per-unit taxes only.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2809052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F4F486D-D499-4651-9DD1-49314CC55A03}" type="slidenum">
              <a:rPr lang="en-US" smtClean="0"/>
              <a:pPr/>
              <a:t>3</a:t>
            </a:fld>
            <a:endParaRPr lang="en-US" smtClean="0"/>
          </a:p>
        </p:txBody>
      </p:sp>
      <p:sp>
        <p:nvSpPr>
          <p:cNvPr id="6656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602B1AB-3DA9-4AC8-9C75-41A4EF296A86}" type="slidenum">
              <a:rPr lang="en-US" sz="1200">
                <a:cs typeface="Arial" charset="0"/>
              </a:rPr>
              <a:pPr algn="r"/>
              <a:t>3</a:t>
            </a:fld>
            <a:endParaRPr lang="en-US" sz="1200">
              <a:cs typeface="Arial" charset="0"/>
            </a:endParaRPr>
          </a:p>
        </p:txBody>
      </p:sp>
      <p:sp>
        <p:nvSpPr>
          <p:cNvPr id="66564" name="Rectangle 2"/>
          <p:cNvSpPr>
            <a:spLocks noGrp="1" noRot="1" noChangeAspect="1" noChangeArrowheads="1" noTextEdit="1"/>
          </p:cNvSpPr>
          <p:nvPr>
            <p:ph type="sldImg"/>
          </p:nvPr>
        </p:nvSpPr>
        <p:spPr>
          <a:xfrm>
            <a:off x="1143000" y="534988"/>
            <a:ext cx="4572000" cy="3429000"/>
          </a:xfrm>
          <a:ln/>
        </p:spPr>
      </p:sp>
      <p:sp>
        <p:nvSpPr>
          <p:cNvPr id="66565" name="Rectangle 3"/>
          <p:cNvSpPr>
            <a:spLocks noGrp="1" noChangeArrowheads="1"/>
          </p:cNvSpPr>
          <p:nvPr>
            <p:ph type="body" idx="1"/>
          </p:nvPr>
        </p:nvSpPr>
        <p:spPr>
          <a:xfrm>
            <a:off x="685800" y="4248150"/>
            <a:ext cx="5486400" cy="4210050"/>
          </a:xfrm>
          <a:noFill/>
          <a:ln/>
        </p:spPr>
        <p:txBody>
          <a:bodyPr/>
          <a:lstStyle/>
          <a:p>
            <a:pPr eaLnBrk="1" hangingPunct="1"/>
            <a:r>
              <a:rPr lang="en-US" smtClean="0"/>
              <a:t>“Market participants” simply means buyers and sellers.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21213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114800"/>
            <a:ext cx="6172200" cy="4724400"/>
          </a:xfrm>
        </p:spPr>
        <p:txBody>
          <a:bodyPr/>
          <a:lstStyle/>
          <a:p>
            <a:pPr eaLnBrk="1" hangingPunct="1"/>
            <a:r>
              <a:rPr lang="en-US" sz="1200" dirty="0" smtClean="0"/>
              <a:t>Whether the government makes buyers or sellers pay the tax, all of the effects are the same:</a:t>
            </a:r>
          </a:p>
          <a:p>
            <a:pPr eaLnBrk="1" hangingPunct="1"/>
            <a:r>
              <a:rPr lang="en-US" sz="1200" dirty="0" smtClean="0"/>
              <a:t>   - the price buyers pay rises (in this case to $11)</a:t>
            </a:r>
          </a:p>
          <a:p>
            <a:pPr eaLnBrk="1" hangingPunct="1"/>
            <a:r>
              <a:rPr lang="en-US" sz="1200" dirty="0" smtClean="0"/>
              <a:t>   - the price sellers receive falls (to $9.50)</a:t>
            </a:r>
          </a:p>
          <a:p>
            <a:pPr eaLnBrk="1" hangingPunct="1"/>
            <a:r>
              <a:rPr lang="en-US" sz="1200" dirty="0" smtClean="0"/>
              <a:t>   - the equilibrium quantity falls (to 450)</a:t>
            </a:r>
          </a:p>
          <a:p>
            <a:pPr eaLnBrk="1" hangingPunct="1"/>
            <a:r>
              <a:rPr lang="en-US" sz="1200" dirty="0" smtClean="0"/>
              <a:t>   - the incidence of the tax is the same (here, buyers pay $1 of the tax, while sellers pay $.50 of the tax on each unit)</a:t>
            </a:r>
          </a:p>
          <a:p>
            <a:pPr eaLnBrk="1" hangingPunct="1"/>
            <a:endParaRPr lang="en-US" sz="1200" dirty="0" smtClean="0"/>
          </a:p>
          <a:p>
            <a:pPr eaLnBrk="1" hangingPunct="1"/>
            <a:r>
              <a:rPr lang="en-US" sz="1200" dirty="0" smtClean="0"/>
              <a:t>A tax on buyers means buyers will have to pay more, which causes their demand to fall.  The fall in demand hurts sellers, forcing them to reduce their price.  Similarly, a tax on sellers is like a cost increase, and sellers pass along a portion of that increase to buyers in the form of higher prices.  </a:t>
            </a:r>
          </a:p>
          <a:p>
            <a:pPr eaLnBrk="1" hangingPunct="1"/>
            <a:endParaRPr lang="en-US" sz="1200" dirty="0" smtClean="0"/>
          </a:p>
          <a:p>
            <a:pPr eaLnBrk="1" hangingPunct="1"/>
            <a:r>
              <a:rPr lang="en-US" sz="1200" dirty="0" smtClean="0"/>
              <a:t>The equivalence of taxes on buyers and taxes on sellers means that we can ignore whether the tax is imposed on buyers or sellers.  All that matters is the size of the tax.  </a:t>
            </a:r>
          </a:p>
          <a:p>
            <a:pPr eaLnBrk="1" hangingPunct="1"/>
            <a:endParaRPr lang="en-US" sz="1200" dirty="0" smtClean="0"/>
          </a:p>
          <a:p>
            <a:pPr eaLnBrk="1" hangingPunct="1"/>
            <a:r>
              <a:rPr lang="en-US" sz="1200" dirty="0" smtClean="0"/>
              <a:t>So, in future problems, we can think of the tax as a wedge between the price buyers pay and the price sellers receive.  On a supply</a:t>
            </a:r>
            <a:r>
              <a:rPr lang="en-US" sz="1800" kern="1200" dirty="0" smtClean="0">
                <a:solidFill>
                  <a:schemeClr val="tx1"/>
                </a:solidFill>
                <a:latin typeface="Times New Roman" pitchFamily="18" charset="0"/>
                <a:ea typeface="+mn-ea"/>
                <a:cs typeface="Times New Roman" pitchFamily="18" charset="0"/>
              </a:rPr>
              <a:t>–</a:t>
            </a:r>
            <a:r>
              <a:rPr lang="en-US" sz="1200" dirty="0" smtClean="0"/>
              <a:t>demand diagram, this wedge is a vertical line segment (shown in green on this graph).  You can think of taking a toothpick the size of the tax and wedging it between the S and D curves.  The quantity at which the toothpick fits just snuggly is the new equilibrium quantity.  Students will have a chance to practice this in a moment with an exercise.  </a:t>
            </a:r>
          </a:p>
          <a:p>
            <a:pPr eaLnBrk="1" hangingPunct="1"/>
            <a:endParaRPr lang="en-US" sz="1200" dirty="0" smtClean="0"/>
          </a:p>
          <a:p>
            <a:pPr eaLnBrk="1" hangingPunct="1"/>
            <a:r>
              <a:rPr lang="en-US" sz="1200" dirty="0" smtClean="0"/>
              <a:t>One last remark:  Someone once said “if you want less of something, tax it.”  A tax on any good or service causes a fall in its quantity.  This is because people respond to incentives:  the tax gives buyers an incentive to buy less and gives sellers an incentive to produce less. </a:t>
            </a:r>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1736894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 outlines the chapter.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cs typeface="Arial" charset="0"/>
              </a:rPr>
              <a:t>We will use the supply/demand model to see how each policy affects the market outcome (the price buyers pay, the price sellers receive, and </a:t>
            </a:r>
            <a:r>
              <a:rPr lang="en-US" sz="1200" dirty="0" err="1" smtClean="0">
                <a:cs typeface="Arial" charset="0"/>
              </a:rPr>
              <a:t>eq’m</a:t>
            </a:r>
            <a:r>
              <a:rPr lang="en-US" sz="1200" dirty="0" smtClean="0">
                <a:cs typeface="Arial" charset="0"/>
              </a:rPr>
              <a:t> quantity).</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156879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the price ceiling is binding. </a:t>
            </a:r>
          </a:p>
          <a:p>
            <a:endParaRPr lang="en-US" dirty="0" smtClean="0"/>
          </a:p>
          <a:p>
            <a:r>
              <a:rPr lang="en-US" dirty="0" smtClean="0"/>
              <a:t>In the new equilibrium with the price ceiling, the actual price (rent) of an apartment will be $500.  It won’t be more than that, because any higher price is illegal.  It won’t be less than $500, because the shortage would be even larger if the price were lower.  </a:t>
            </a:r>
          </a:p>
          <a:p>
            <a:endParaRPr lang="en-US" dirty="0" smtClean="0"/>
          </a:p>
          <a:p>
            <a:r>
              <a:rPr lang="en-US" dirty="0" smtClean="0"/>
              <a:t>The actual quantity of apartments rented equals 250, and there is a shortage equal to 150 (the difference between the quantity demanded, 400, and the quantity supplied, 250). </a:t>
            </a:r>
          </a:p>
          <a:p>
            <a:endParaRPr lang="en-US" dirty="0" smtClean="0"/>
          </a:p>
          <a:p>
            <a:r>
              <a:rPr lang="en-US" altLang="en-US" dirty="0" smtClean="0"/>
              <a:t>The effects of rent control in the short run (when</a:t>
            </a:r>
            <a:r>
              <a:rPr lang="en-US" altLang="en-US" baseline="0" dirty="0" smtClean="0"/>
              <a:t> the s</a:t>
            </a:r>
            <a:r>
              <a:rPr lang="en-US" altLang="en-US" dirty="0" smtClean="0"/>
              <a:t>upply and demand for housing are inelastic) are: Small shortage and Reduced rents</a:t>
            </a:r>
          </a:p>
          <a:p>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219160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this slide, the equilibrium price ($800) and price ceiling ($500) are the same as on the preceding slides, but supply and demand are more price-elastic than before, and the shortage that results from a binding price ceiling is larger.  </a:t>
            </a:r>
          </a:p>
          <a:p>
            <a:pPr eaLnBrk="1" hangingPunct="1"/>
            <a:endParaRPr lang="en-US" dirty="0" smtClean="0"/>
          </a:p>
          <a:p>
            <a:r>
              <a:rPr lang="en-US" altLang="en-US" dirty="0" smtClean="0"/>
              <a:t>The adverse effects of rent control in the long run: large shortage of housing</a:t>
            </a:r>
          </a:p>
          <a:p>
            <a:pPr marL="171450" lvl="0" indent="-171450">
              <a:buFont typeface="Arial" panose="020B0604020202020204" pitchFamily="34" charset="0"/>
              <a:buChar char="•"/>
            </a:pPr>
            <a:r>
              <a:rPr lang="en-US" altLang="en-US" dirty="0" smtClean="0"/>
              <a:t>Landlords:</a:t>
            </a:r>
            <a:r>
              <a:rPr lang="en-US" altLang="en-US" baseline="0" dirty="0" smtClean="0"/>
              <a:t> a</a:t>
            </a:r>
            <a:r>
              <a:rPr lang="en-US" altLang="en-US" dirty="0" smtClean="0"/>
              <a:t>re not building new apartments and are failing to maintain existing ones</a:t>
            </a:r>
          </a:p>
          <a:p>
            <a:pPr marL="171450" lvl="0" indent="-171450">
              <a:buFont typeface="Arial" panose="020B0604020202020204" pitchFamily="34" charset="0"/>
              <a:buChar char="•"/>
            </a:pPr>
            <a:r>
              <a:rPr lang="en-US" altLang="en-US" dirty="0" smtClean="0"/>
              <a:t>People: more people want to find their own apartments and more people to move into a city </a:t>
            </a:r>
          </a:p>
          <a:p>
            <a:pPr marL="171450" lvl="0" indent="-171450">
              <a:buFont typeface="Arial" panose="020B0604020202020204" pitchFamily="34" charset="0"/>
              <a:buChar char="•"/>
            </a:pPr>
            <a:r>
              <a:rPr lang="en-US" altLang="en-US" dirty="0" smtClean="0"/>
              <a:t>Inefficient rationing mechanisms: long waiting lists; preference to tenants without children; discriminate on the basis of race; bribes to building superintendents</a:t>
            </a:r>
          </a:p>
          <a:p>
            <a:pPr lvl="1"/>
            <a:endParaRPr lang="en-US" altLang="en-US"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2191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contrast, when prices are not controlled, the rationing mechanism is efficient (the goods go to the buyers that value them most highly) and impersonal (and thus fair).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1355167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24316789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5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 id="2147483682" r:id="rId2"/>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276600"/>
            <a:ext cx="7010399" cy="1981200"/>
          </a:xfrm>
        </p:spPr>
        <p:txBody>
          <a:bodyPr/>
          <a:lstStyle/>
          <a:p>
            <a:pPr>
              <a:defRPr/>
            </a:pPr>
            <a:r>
              <a:rPr lang="en-US" sz="5000" dirty="0"/>
              <a:t>Supply, Demand, </a:t>
            </a:r>
          </a:p>
          <a:p>
            <a:pPr>
              <a:defRPr/>
            </a:pPr>
            <a:r>
              <a:rPr lang="en-US" sz="5000" dirty="0"/>
              <a:t>and Government Policies</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6</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Price Floors Affect Market Outcomes</a:t>
            </a:r>
          </a:p>
        </p:txBody>
      </p:sp>
      <p:sp>
        <p:nvSpPr>
          <p:cNvPr id="3" name="Text Placeholder 2"/>
          <p:cNvSpPr>
            <a:spLocks noGrp="1"/>
          </p:cNvSpPr>
          <p:nvPr>
            <p:ph type="body" sz="quarter" idx="12"/>
          </p:nvPr>
        </p:nvSpPr>
        <p:spPr>
          <a:xfrm>
            <a:off x="187472" y="946150"/>
            <a:ext cx="3774927" cy="5474776"/>
          </a:xfrm>
        </p:spPr>
        <p:txBody>
          <a:bodyPr/>
          <a:lstStyle/>
          <a:p>
            <a:r>
              <a:rPr lang="en-US" sz="2400" dirty="0"/>
              <a:t>The </a:t>
            </a:r>
            <a:r>
              <a:rPr lang="en-US" sz="2400" dirty="0" smtClean="0"/>
              <a:t>equilibrium </a:t>
            </a:r>
            <a:r>
              <a:rPr lang="en-US" sz="2400" dirty="0"/>
              <a:t>wage ($6) is </a:t>
            </a:r>
            <a:r>
              <a:rPr lang="en-US" sz="2400" dirty="0" smtClean="0"/>
              <a:t>below the </a:t>
            </a:r>
            <a:r>
              <a:rPr lang="en-US" sz="2400" dirty="0"/>
              <a:t>floor and </a:t>
            </a:r>
            <a:r>
              <a:rPr lang="en-US" sz="2400" dirty="0" smtClean="0"/>
              <a:t>therefore illegal</a:t>
            </a:r>
            <a:r>
              <a:rPr lang="en-US" sz="2400" dirty="0"/>
              <a:t>.</a:t>
            </a:r>
          </a:p>
          <a:p>
            <a:r>
              <a:rPr lang="en-US" sz="2400" dirty="0"/>
              <a:t>The </a:t>
            </a:r>
            <a:r>
              <a:rPr lang="en-US" sz="2400" dirty="0" smtClean="0"/>
              <a:t>price floor is </a:t>
            </a:r>
            <a:r>
              <a:rPr lang="en-US" sz="2400" b="1" dirty="0" smtClean="0">
                <a:solidFill>
                  <a:srgbClr val="FF0000"/>
                </a:solidFill>
              </a:rPr>
              <a:t>binding</a:t>
            </a:r>
            <a:r>
              <a:rPr lang="en-US" sz="2400" dirty="0" smtClean="0"/>
              <a:t>, causes </a:t>
            </a:r>
            <a:r>
              <a:rPr lang="en-US" sz="2400" dirty="0"/>
              <a:t>a </a:t>
            </a:r>
            <a:r>
              <a:rPr lang="en-US" sz="2400" dirty="0" smtClean="0"/>
              <a:t>surplus </a:t>
            </a:r>
            <a:r>
              <a:rPr lang="en-US" sz="2400" dirty="0"/>
              <a:t>(i.e., unemployment). </a:t>
            </a:r>
            <a:endParaRPr lang="en-US" sz="2400" dirty="0" smtClean="0"/>
          </a:p>
          <a:p>
            <a:endParaRPr lang="en-US" sz="2400" dirty="0"/>
          </a:p>
          <a:p>
            <a:r>
              <a:rPr lang="en-US" sz="2400" dirty="0" smtClean="0"/>
              <a:t>Minimum </a:t>
            </a:r>
            <a:r>
              <a:rPr lang="en-US" sz="2400" dirty="0"/>
              <a:t>wage laws </a:t>
            </a:r>
            <a:r>
              <a:rPr lang="en-US" sz="2400" dirty="0" smtClean="0"/>
              <a:t>do </a:t>
            </a:r>
            <a:r>
              <a:rPr lang="en-US" sz="2400" dirty="0"/>
              <a:t>not affect </a:t>
            </a:r>
            <a:r>
              <a:rPr lang="en-US" sz="2400" dirty="0" smtClean="0"/>
              <a:t>highly </a:t>
            </a:r>
            <a:r>
              <a:rPr lang="en-US" sz="2400" dirty="0"/>
              <a:t>skilled workers.  </a:t>
            </a:r>
            <a:r>
              <a:rPr lang="en-US" sz="2400" dirty="0" smtClean="0"/>
              <a:t>They </a:t>
            </a:r>
            <a:r>
              <a:rPr lang="en-US" sz="2400" dirty="0"/>
              <a:t>do affect teen workers</a:t>
            </a:r>
            <a:r>
              <a:rPr lang="en-US" sz="2400" dirty="0" smtClean="0"/>
              <a:t>. A </a:t>
            </a:r>
            <a:r>
              <a:rPr lang="en-US" sz="2400" dirty="0"/>
              <a:t>10% increase </a:t>
            </a:r>
            <a:r>
              <a:rPr lang="en-US" sz="2400" dirty="0" smtClean="0"/>
              <a:t>in </a:t>
            </a:r>
            <a:r>
              <a:rPr lang="en-US" sz="2400" dirty="0"/>
              <a:t>the </a:t>
            </a:r>
            <a:r>
              <a:rPr lang="en-US" sz="2400" dirty="0" smtClean="0"/>
              <a:t>minimum </a:t>
            </a:r>
            <a:r>
              <a:rPr lang="en-US" sz="2400" dirty="0"/>
              <a:t>wage raises teen unemployment </a:t>
            </a:r>
            <a:r>
              <a:rPr lang="en-US" sz="2400" dirty="0" smtClean="0"/>
              <a:t>by </a:t>
            </a:r>
            <a:r>
              <a:rPr lang="en-US" sz="2400" dirty="0"/>
              <a:t>1–3%. </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10</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3"/>
          <p:cNvGrpSpPr>
            <a:grpSpLocks/>
          </p:cNvGrpSpPr>
          <p:nvPr/>
        </p:nvGrpSpPr>
        <p:grpSpPr bwMode="auto">
          <a:xfrm>
            <a:off x="4533900" y="1250949"/>
            <a:ext cx="4456113" cy="3871913"/>
            <a:chOff x="2558" y="778"/>
            <a:chExt cx="2807" cy="2439"/>
          </a:xfrm>
        </p:grpSpPr>
        <p:grpSp>
          <p:nvGrpSpPr>
            <p:cNvPr id="7" name="Group 4"/>
            <p:cNvGrpSpPr>
              <a:grpSpLocks/>
            </p:cNvGrpSpPr>
            <p:nvPr/>
          </p:nvGrpSpPr>
          <p:grpSpPr bwMode="auto">
            <a:xfrm>
              <a:off x="2697" y="1030"/>
              <a:ext cx="2409" cy="2049"/>
              <a:chOff x="1098" y="1361"/>
              <a:chExt cx="2116" cy="2027"/>
            </a:xfrm>
          </p:grpSpPr>
          <p:sp>
            <p:nvSpPr>
              <p:cNvPr id="10" name="Line 5"/>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6"/>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7"/>
            <p:cNvSpPr txBox="1">
              <a:spLocks noChangeArrowheads="1"/>
            </p:cNvSpPr>
            <p:nvPr/>
          </p:nvSpPr>
          <p:spPr bwMode="auto">
            <a:xfrm>
              <a:off x="2558" y="778"/>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p>
          </p:txBody>
        </p:sp>
        <p:sp>
          <p:nvSpPr>
            <p:cNvPr id="9" name="Text Box 8"/>
            <p:cNvSpPr txBox="1">
              <a:spLocks noChangeArrowheads="1"/>
            </p:cNvSpPr>
            <p:nvPr/>
          </p:nvSpPr>
          <p:spPr bwMode="auto">
            <a:xfrm>
              <a:off x="5075" y="2929"/>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p>
          </p:txBody>
        </p:sp>
      </p:grpSp>
      <p:grpSp>
        <p:nvGrpSpPr>
          <p:cNvPr id="12" name="Group 9"/>
          <p:cNvGrpSpPr>
            <a:grpSpLocks/>
          </p:cNvGrpSpPr>
          <p:nvPr/>
        </p:nvGrpSpPr>
        <p:grpSpPr bwMode="auto">
          <a:xfrm>
            <a:off x="5616575" y="1704974"/>
            <a:ext cx="2617788" cy="3203575"/>
            <a:chOff x="3240" y="1064"/>
            <a:chExt cx="1649" cy="2018"/>
          </a:xfrm>
        </p:grpSpPr>
        <p:sp>
          <p:nvSpPr>
            <p:cNvPr id="13" name="Line 10"/>
            <p:cNvSpPr>
              <a:spLocks noChangeShapeType="1"/>
            </p:cNvSpPr>
            <p:nvPr/>
          </p:nvSpPr>
          <p:spPr bwMode="auto">
            <a:xfrm>
              <a:off x="3240" y="1064"/>
              <a:ext cx="1417" cy="1846"/>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1"/>
            <p:cNvSpPr txBox="1">
              <a:spLocks noChangeArrowheads="1"/>
            </p:cNvSpPr>
            <p:nvPr/>
          </p:nvSpPr>
          <p:spPr bwMode="auto">
            <a:xfrm>
              <a:off x="4569" y="2794"/>
              <a:ext cx="32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15" name="Group 12"/>
          <p:cNvGrpSpPr>
            <a:grpSpLocks/>
          </p:cNvGrpSpPr>
          <p:nvPr/>
        </p:nvGrpSpPr>
        <p:grpSpPr bwMode="auto">
          <a:xfrm>
            <a:off x="5756275" y="1376362"/>
            <a:ext cx="1703388" cy="3362325"/>
            <a:chOff x="3328" y="857"/>
            <a:chExt cx="1073" cy="2118"/>
          </a:xfrm>
        </p:grpSpPr>
        <p:sp>
          <p:nvSpPr>
            <p:cNvPr id="16" name="Line 13"/>
            <p:cNvSpPr>
              <a:spLocks noChangeShapeType="1"/>
            </p:cNvSpPr>
            <p:nvPr/>
          </p:nvSpPr>
          <p:spPr bwMode="auto">
            <a:xfrm flipV="1">
              <a:off x="3328" y="1089"/>
              <a:ext cx="872" cy="1886"/>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4"/>
            <p:cNvSpPr txBox="1">
              <a:spLocks noChangeArrowheads="1"/>
            </p:cNvSpPr>
            <p:nvPr/>
          </p:nvSpPr>
          <p:spPr bwMode="auto">
            <a:xfrm>
              <a:off x="4081" y="857"/>
              <a:ext cx="32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grpSp>
      <p:grpSp>
        <p:nvGrpSpPr>
          <p:cNvPr id="18" name="Group 38"/>
          <p:cNvGrpSpPr>
            <a:grpSpLocks/>
          </p:cNvGrpSpPr>
          <p:nvPr/>
        </p:nvGrpSpPr>
        <p:grpSpPr bwMode="auto">
          <a:xfrm>
            <a:off x="3729038" y="2781303"/>
            <a:ext cx="2921000" cy="369888"/>
            <a:chOff x="2051" y="1742"/>
            <a:chExt cx="1840" cy="233"/>
          </a:xfrm>
        </p:grpSpPr>
        <p:sp>
          <p:nvSpPr>
            <p:cNvPr id="19" name="Line 17"/>
            <p:cNvSpPr>
              <a:spLocks noChangeShapeType="1"/>
            </p:cNvSpPr>
            <p:nvPr/>
          </p:nvSpPr>
          <p:spPr bwMode="auto">
            <a:xfrm>
              <a:off x="2702" y="1860"/>
              <a:ext cx="1146"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0" name="Oval 19"/>
            <p:cNvSpPr>
              <a:spLocks noChangeArrowheads="1"/>
            </p:cNvSpPr>
            <p:nvPr/>
          </p:nvSpPr>
          <p:spPr bwMode="auto">
            <a:xfrm>
              <a:off x="3803" y="181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Text Box 20"/>
            <p:cNvSpPr txBox="1">
              <a:spLocks noChangeArrowheads="1"/>
            </p:cNvSpPr>
            <p:nvPr/>
          </p:nvSpPr>
          <p:spPr bwMode="auto">
            <a:xfrm>
              <a:off x="2051" y="1742"/>
              <a:ext cx="589" cy="233"/>
            </a:xfrm>
            <a:prstGeom prst="rect">
              <a:avLst/>
            </a:prstGeom>
            <a:noFill/>
            <a:ln w="9525">
              <a:noFill/>
              <a:miter lim="800000"/>
              <a:headEnd/>
              <a:tailEnd/>
            </a:ln>
          </p:spPr>
          <p:txBody>
            <a:bodyPr lIns="0" tIns="0" rIns="0" bIns="0">
              <a:spAutoFit/>
            </a:bodyPr>
            <a:lstStyle/>
            <a:p>
              <a:pPr algn="r">
                <a:spcBef>
                  <a:spcPct val="50000"/>
                </a:spcBef>
              </a:pPr>
              <a:r>
                <a:rPr lang="en-US" sz="2400" dirty="0" smtClean="0">
                  <a:latin typeface="Arial"/>
                  <a:cs typeface="Arial"/>
                </a:rPr>
                <a:t>$6.00</a:t>
              </a:r>
              <a:endParaRPr lang="en-US" sz="2400" dirty="0">
                <a:latin typeface="Arial"/>
                <a:cs typeface="Arial"/>
              </a:endParaRPr>
            </a:p>
          </p:txBody>
        </p:sp>
      </p:grpSp>
      <p:grpSp>
        <p:nvGrpSpPr>
          <p:cNvPr id="22" name="Group 22"/>
          <p:cNvGrpSpPr>
            <a:grpSpLocks/>
          </p:cNvGrpSpPr>
          <p:nvPr/>
        </p:nvGrpSpPr>
        <p:grpSpPr bwMode="auto">
          <a:xfrm>
            <a:off x="3736975" y="1643063"/>
            <a:ext cx="5407025" cy="830263"/>
            <a:chOff x="2056" y="1039"/>
            <a:chExt cx="3406" cy="523"/>
          </a:xfrm>
        </p:grpSpPr>
        <p:sp>
          <p:nvSpPr>
            <p:cNvPr id="23" name="Line 23"/>
            <p:cNvSpPr>
              <a:spLocks noChangeShapeType="1"/>
            </p:cNvSpPr>
            <p:nvPr/>
          </p:nvSpPr>
          <p:spPr bwMode="auto">
            <a:xfrm>
              <a:off x="2700" y="1304"/>
              <a:ext cx="1888" cy="0"/>
            </a:xfrm>
            <a:prstGeom prst="line">
              <a:avLst/>
            </a:prstGeom>
            <a:noFill/>
            <a:ln w="28575">
              <a:solidFill>
                <a:srgbClr val="FF0000"/>
              </a:solidFill>
              <a:round/>
              <a:headEnd/>
              <a:tailEnd/>
            </a:ln>
          </p:spPr>
          <p:txBody>
            <a:bodyPr/>
            <a:lstStyle/>
            <a:p>
              <a:endParaRPr lang="en-US">
                <a:latin typeface="Arial"/>
                <a:cs typeface="Arial"/>
              </a:endParaRPr>
            </a:p>
          </p:txBody>
        </p:sp>
        <p:sp>
          <p:nvSpPr>
            <p:cNvPr id="24" name="Text Box 24"/>
            <p:cNvSpPr txBox="1">
              <a:spLocks noChangeArrowheads="1"/>
            </p:cNvSpPr>
            <p:nvPr/>
          </p:nvSpPr>
          <p:spPr bwMode="auto">
            <a:xfrm>
              <a:off x="4757" y="1039"/>
              <a:ext cx="705" cy="523"/>
            </a:xfrm>
            <a:prstGeom prst="rect">
              <a:avLst/>
            </a:prstGeom>
            <a:noFill/>
            <a:ln w="9525">
              <a:noFill/>
              <a:miter lim="800000"/>
              <a:headEnd/>
              <a:tailEnd/>
            </a:ln>
          </p:spPr>
          <p:txBody>
            <a:bodyPr>
              <a:spAutoFit/>
            </a:bodyPr>
            <a:lstStyle/>
            <a:p>
              <a:pPr>
                <a:spcBef>
                  <a:spcPct val="50000"/>
                </a:spcBef>
              </a:pPr>
              <a:r>
                <a:rPr lang="en-US" sz="2400">
                  <a:latin typeface="Arial"/>
                  <a:cs typeface="Arial"/>
                </a:rPr>
                <a:t>Price </a:t>
              </a:r>
              <a:br>
                <a:rPr lang="en-US" sz="2400">
                  <a:latin typeface="Arial"/>
                  <a:cs typeface="Arial"/>
                </a:rPr>
              </a:br>
              <a:r>
                <a:rPr lang="en-US" sz="2400">
                  <a:latin typeface="Arial"/>
                  <a:cs typeface="Arial"/>
                </a:rPr>
                <a:t>floor</a:t>
              </a:r>
            </a:p>
          </p:txBody>
        </p:sp>
        <p:sp>
          <p:nvSpPr>
            <p:cNvPr id="25" name="AutoShape 25"/>
            <p:cNvSpPr>
              <a:spLocks/>
            </p:cNvSpPr>
            <p:nvPr/>
          </p:nvSpPr>
          <p:spPr bwMode="auto">
            <a:xfrm>
              <a:off x="4645" y="1076"/>
              <a:ext cx="156" cy="453"/>
            </a:xfrm>
            <a:prstGeom prst="leftBrace">
              <a:avLst>
                <a:gd name="adj1" fmla="val 38597"/>
                <a:gd name="adj2" fmla="val 50000"/>
              </a:avLst>
            </a:prstGeom>
            <a:noFill/>
            <a:ln w="19050">
              <a:solidFill>
                <a:schemeClr val="tx1"/>
              </a:solidFill>
              <a:round/>
              <a:headEnd/>
              <a:tailEnd/>
            </a:ln>
          </p:spPr>
          <p:txBody>
            <a:bodyPr wrap="none" anchor="ctr"/>
            <a:lstStyle/>
            <a:p>
              <a:endParaRPr lang="en-US">
                <a:latin typeface="Arial"/>
                <a:cs typeface="Arial"/>
              </a:endParaRPr>
            </a:p>
          </p:txBody>
        </p:sp>
        <p:sp>
          <p:nvSpPr>
            <p:cNvPr id="26" name="Text Box 26"/>
            <p:cNvSpPr txBox="1">
              <a:spLocks noChangeArrowheads="1"/>
            </p:cNvSpPr>
            <p:nvPr/>
          </p:nvSpPr>
          <p:spPr bwMode="auto">
            <a:xfrm>
              <a:off x="2056" y="1187"/>
              <a:ext cx="589" cy="233"/>
            </a:xfrm>
            <a:prstGeom prst="rect">
              <a:avLst/>
            </a:prstGeom>
            <a:noFill/>
            <a:ln w="9525">
              <a:noFill/>
              <a:miter lim="800000"/>
              <a:headEnd/>
              <a:tailEnd/>
            </a:ln>
          </p:spPr>
          <p:txBody>
            <a:bodyPr lIns="0" tIns="0" rIns="0" bIns="0">
              <a:spAutoFit/>
            </a:bodyPr>
            <a:lstStyle/>
            <a:p>
              <a:pPr algn="r">
                <a:spcBef>
                  <a:spcPct val="50000"/>
                </a:spcBef>
              </a:pPr>
              <a:r>
                <a:rPr lang="en-US" sz="2400" dirty="0" smtClean="0">
                  <a:latin typeface="Arial"/>
                  <a:cs typeface="Arial"/>
                </a:rPr>
                <a:t>$7.25</a:t>
              </a:r>
              <a:endParaRPr lang="en-US" sz="2400" dirty="0">
                <a:latin typeface="Arial"/>
                <a:cs typeface="Arial"/>
              </a:endParaRPr>
            </a:p>
          </p:txBody>
        </p:sp>
      </p:grpSp>
      <p:grpSp>
        <p:nvGrpSpPr>
          <p:cNvPr id="27" name="Group 36"/>
          <p:cNvGrpSpPr>
            <a:grpSpLocks/>
          </p:cNvGrpSpPr>
          <p:nvPr/>
        </p:nvGrpSpPr>
        <p:grpSpPr bwMode="auto">
          <a:xfrm>
            <a:off x="5540375" y="1989137"/>
            <a:ext cx="698500" cy="3344863"/>
            <a:chOff x="3192" y="1243"/>
            <a:chExt cx="440" cy="2107"/>
          </a:xfrm>
        </p:grpSpPr>
        <p:sp>
          <p:nvSpPr>
            <p:cNvPr id="28" name="Line 18"/>
            <p:cNvSpPr>
              <a:spLocks noChangeShapeType="1"/>
            </p:cNvSpPr>
            <p:nvPr/>
          </p:nvSpPr>
          <p:spPr bwMode="auto">
            <a:xfrm>
              <a:off x="3417" y="1288"/>
              <a:ext cx="0" cy="1789"/>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9" name="Text Box 32"/>
            <p:cNvSpPr txBox="1">
              <a:spLocks noChangeArrowheads="1"/>
            </p:cNvSpPr>
            <p:nvPr/>
          </p:nvSpPr>
          <p:spPr bwMode="auto">
            <a:xfrm>
              <a:off x="3192" y="3117"/>
              <a:ext cx="440" cy="233"/>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400</a:t>
              </a:r>
            </a:p>
          </p:txBody>
        </p:sp>
        <p:sp>
          <p:nvSpPr>
            <p:cNvPr id="30" name="Oval 33"/>
            <p:cNvSpPr>
              <a:spLocks noChangeArrowheads="1"/>
            </p:cNvSpPr>
            <p:nvPr/>
          </p:nvSpPr>
          <p:spPr bwMode="auto">
            <a:xfrm>
              <a:off x="3370" y="12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31" name="Group 37"/>
          <p:cNvGrpSpPr>
            <a:grpSpLocks/>
          </p:cNvGrpSpPr>
          <p:nvPr/>
        </p:nvGrpSpPr>
        <p:grpSpPr bwMode="auto">
          <a:xfrm>
            <a:off x="6645275" y="1992312"/>
            <a:ext cx="698500" cy="3341688"/>
            <a:chOff x="3888" y="1245"/>
            <a:chExt cx="440" cy="2105"/>
          </a:xfrm>
        </p:grpSpPr>
        <p:sp>
          <p:nvSpPr>
            <p:cNvPr id="32" name="Text Box 21"/>
            <p:cNvSpPr txBox="1">
              <a:spLocks noChangeArrowheads="1"/>
            </p:cNvSpPr>
            <p:nvPr/>
          </p:nvSpPr>
          <p:spPr bwMode="auto">
            <a:xfrm>
              <a:off x="3888" y="3117"/>
              <a:ext cx="440" cy="233"/>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550</a:t>
              </a:r>
            </a:p>
          </p:txBody>
        </p:sp>
        <p:sp>
          <p:nvSpPr>
            <p:cNvPr id="33" name="Oval 34"/>
            <p:cNvSpPr>
              <a:spLocks noChangeArrowheads="1"/>
            </p:cNvSpPr>
            <p:nvPr/>
          </p:nvSpPr>
          <p:spPr bwMode="auto">
            <a:xfrm>
              <a:off x="4060" y="124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4" name="Line 35"/>
            <p:cNvSpPr>
              <a:spLocks noChangeShapeType="1"/>
            </p:cNvSpPr>
            <p:nvPr/>
          </p:nvSpPr>
          <p:spPr bwMode="auto">
            <a:xfrm>
              <a:off x="4105" y="1286"/>
              <a:ext cx="0" cy="1789"/>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grpSp>
        <p:nvGrpSpPr>
          <p:cNvPr id="35" name="Group 41"/>
          <p:cNvGrpSpPr>
            <a:grpSpLocks/>
          </p:cNvGrpSpPr>
          <p:nvPr/>
        </p:nvGrpSpPr>
        <p:grpSpPr bwMode="auto">
          <a:xfrm>
            <a:off x="5768975" y="962024"/>
            <a:ext cx="1235075" cy="1068388"/>
            <a:chOff x="3336" y="596"/>
            <a:chExt cx="778" cy="673"/>
          </a:xfrm>
        </p:grpSpPr>
        <p:sp>
          <p:nvSpPr>
            <p:cNvPr id="36" name="AutoShape 39"/>
            <p:cNvSpPr>
              <a:spLocks/>
            </p:cNvSpPr>
            <p:nvPr/>
          </p:nvSpPr>
          <p:spPr bwMode="auto">
            <a:xfrm rot="5400000">
              <a:off x="3661" y="826"/>
              <a:ext cx="196" cy="689"/>
            </a:xfrm>
            <a:prstGeom prst="leftBrace">
              <a:avLst>
                <a:gd name="adj1" fmla="val 61648"/>
                <a:gd name="adj2" fmla="val 50000"/>
              </a:avLst>
            </a:prstGeom>
            <a:noFill/>
            <a:ln w="19050">
              <a:solidFill>
                <a:srgbClr val="0000FF"/>
              </a:solidFill>
              <a:round/>
              <a:headEnd/>
              <a:tailEnd/>
            </a:ln>
          </p:spPr>
          <p:txBody>
            <a:bodyPr wrap="none" anchor="ctr"/>
            <a:lstStyle/>
            <a:p>
              <a:endParaRPr lang="en-US">
                <a:latin typeface="Arial"/>
                <a:cs typeface="Arial"/>
              </a:endParaRPr>
            </a:p>
          </p:txBody>
        </p:sp>
        <p:sp>
          <p:nvSpPr>
            <p:cNvPr id="37" name="Text Box 40"/>
            <p:cNvSpPr txBox="1">
              <a:spLocks noChangeArrowheads="1"/>
            </p:cNvSpPr>
            <p:nvPr/>
          </p:nvSpPr>
          <p:spPr bwMode="auto">
            <a:xfrm>
              <a:off x="3336" y="596"/>
              <a:ext cx="778" cy="465"/>
            </a:xfrm>
            <a:prstGeom prst="rect">
              <a:avLst/>
            </a:prstGeom>
            <a:solidFill>
              <a:srgbClr val="FFCCFF"/>
            </a:solidFill>
            <a:ln w="9525">
              <a:noFill/>
              <a:miter lim="800000"/>
              <a:headEnd/>
              <a:tailEnd/>
            </a:ln>
          </p:spPr>
          <p:txBody>
            <a:bodyPr lIns="0" tIns="0" rIns="0" bIns="0">
              <a:spAutoFit/>
            </a:bodyPr>
            <a:lstStyle/>
            <a:p>
              <a:pPr algn="ctr">
                <a:spcBef>
                  <a:spcPct val="50000"/>
                </a:spcBef>
              </a:pPr>
              <a:r>
                <a:rPr lang="en-US" sz="2400" i="1" dirty="0">
                  <a:solidFill>
                    <a:srgbClr val="0000FF"/>
                  </a:solidFill>
                  <a:latin typeface="Arial"/>
                  <a:cs typeface="Arial"/>
                </a:rPr>
                <a:t>labor surplus</a:t>
              </a:r>
            </a:p>
          </p:txBody>
        </p:sp>
      </p:grpSp>
    </p:spTree>
    <p:extLst>
      <p:ext uri="{BB962C8B-B14F-4D97-AF65-F5344CB8AC3E}">
        <p14:creationId xmlns:p14="http://schemas.microsoft.com/office/powerpoint/2010/main" val="3162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left)">
                                      <p:cBhvr>
                                        <p:cTn id="25" dur="500"/>
                                        <p:tgtEl>
                                          <p:spTgt spid="3">
                                            <p:txEl>
                                              <p:pRg st="1" end="1"/>
                                            </p:txEl>
                                          </p:spTgt>
                                        </p:tgtEl>
                                      </p:cBhvr>
                                    </p:animEffect>
                                  </p:childTnLst>
                                </p:cTn>
                              </p:par>
                            </p:childTnLst>
                          </p:cTn>
                        </p:par>
                        <p:par>
                          <p:cTn id="26" fill="hold">
                            <p:stCondLst>
                              <p:cond delay="500"/>
                            </p:stCondLst>
                            <p:childTnLst>
                              <p:par>
                                <p:cTn id="27" presetID="18" presetClass="entr" presetSubtype="3"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strips(upRight)">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smtClean="0"/>
              <a:t>Evaluating Price Controls</a:t>
            </a:r>
          </a:p>
        </p:txBody>
      </p:sp>
      <p:sp>
        <p:nvSpPr>
          <p:cNvPr id="31747" name="Content Placeholder 2"/>
          <p:cNvSpPr>
            <a:spLocks noGrp="1"/>
          </p:cNvSpPr>
          <p:nvPr>
            <p:ph idx="1"/>
          </p:nvPr>
        </p:nvSpPr>
        <p:spPr/>
        <p:txBody>
          <a:bodyPr/>
          <a:lstStyle/>
          <a:p>
            <a:r>
              <a:rPr lang="en-US" altLang="en-US" smtClean="0"/>
              <a:t>Markets are usually a good way to organize economic activity</a:t>
            </a:r>
          </a:p>
          <a:p>
            <a:pPr lvl="1"/>
            <a:r>
              <a:rPr lang="en-US" altLang="en-US" smtClean="0"/>
              <a:t>Economists usually oppose price ceilings and price floors</a:t>
            </a:r>
          </a:p>
          <a:p>
            <a:pPr lvl="1"/>
            <a:r>
              <a:rPr lang="en-US" altLang="en-US" smtClean="0"/>
              <a:t>Prices are not the outcome of some haphazard process</a:t>
            </a:r>
          </a:p>
          <a:p>
            <a:pPr lvl="1"/>
            <a:r>
              <a:rPr lang="en-US" altLang="en-US" smtClean="0"/>
              <a:t>Prices have the crucial job of balancing supply and demand</a:t>
            </a:r>
          </a:p>
          <a:p>
            <a:pPr lvl="2"/>
            <a:r>
              <a:rPr lang="en-US" altLang="en-US" smtClean="0"/>
              <a:t>Coordinating economic activity</a:t>
            </a:r>
          </a:p>
          <a:p>
            <a:endParaRPr lang="en-US" altLang="en-US" smtClean="0"/>
          </a:p>
          <a:p>
            <a:pPr lvl="1"/>
            <a:endParaRPr lang="en-US" altLang="en-US" smtClean="0"/>
          </a:p>
        </p:txBody>
      </p:sp>
      <p:sp>
        <p:nvSpPr>
          <p:cNvPr id="3174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2FADB26-2715-4AE8-866B-58E97F809E8C}" type="slidenum">
              <a:rPr lang="en-US" altLang="en-US" sz="1200" smtClean="0">
                <a:solidFill>
                  <a:srgbClr val="002060"/>
                </a:solidFill>
              </a:rPr>
              <a:pPr algn="ctr" eaLnBrk="1" hangingPunct="1"/>
              <a:t>11</a:t>
            </a:fld>
            <a:endParaRPr lang="en-US" altLang="en-US" sz="1200" smtClean="0">
              <a:solidFill>
                <a:srgbClr val="002060"/>
              </a:solidFill>
            </a:endParaRP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51125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nchor="t"/>
          <a:lstStyle/>
          <a:p>
            <a:r>
              <a:rPr lang="en-US" altLang="en-US" smtClean="0"/>
              <a:t>Evaluating Price Controls</a:t>
            </a:r>
          </a:p>
        </p:txBody>
      </p:sp>
      <p:sp>
        <p:nvSpPr>
          <p:cNvPr id="32771" name="Content Placeholder 2"/>
          <p:cNvSpPr>
            <a:spLocks noGrp="1"/>
          </p:cNvSpPr>
          <p:nvPr>
            <p:ph idx="1"/>
          </p:nvPr>
        </p:nvSpPr>
        <p:spPr/>
        <p:txBody>
          <a:bodyPr/>
          <a:lstStyle/>
          <a:p>
            <a:r>
              <a:rPr lang="en-US" altLang="en-US" dirty="0" smtClean="0"/>
              <a:t>Governments can sometimes improve market outcomes</a:t>
            </a:r>
          </a:p>
          <a:p>
            <a:pPr lvl="1"/>
            <a:r>
              <a:rPr lang="en-US" altLang="en-US" dirty="0" smtClean="0"/>
              <a:t>Want to use price controls</a:t>
            </a:r>
          </a:p>
          <a:p>
            <a:pPr lvl="2"/>
            <a:r>
              <a:rPr lang="en-US" altLang="en-US" dirty="0" smtClean="0"/>
              <a:t>Because of unfair market outcome</a:t>
            </a:r>
          </a:p>
          <a:p>
            <a:pPr lvl="2"/>
            <a:r>
              <a:rPr lang="en-US" altLang="en-US" dirty="0" smtClean="0"/>
              <a:t>Aimed at helping the poor</a:t>
            </a:r>
          </a:p>
          <a:p>
            <a:pPr lvl="1"/>
            <a:r>
              <a:rPr lang="en-US" altLang="en-US" dirty="0" smtClean="0"/>
              <a:t>Often hurt those they are trying to help</a:t>
            </a:r>
          </a:p>
          <a:p>
            <a:pPr lvl="1"/>
            <a:r>
              <a:rPr lang="en-US" altLang="en-US" dirty="0" smtClean="0"/>
              <a:t>Other ways of helping those in need</a:t>
            </a:r>
          </a:p>
          <a:p>
            <a:pPr lvl="2"/>
            <a:r>
              <a:rPr lang="en-US" altLang="en-US" dirty="0" smtClean="0"/>
              <a:t>Rent subsidies</a:t>
            </a:r>
          </a:p>
          <a:p>
            <a:pPr lvl="2"/>
            <a:r>
              <a:rPr lang="en-US" altLang="en-US" dirty="0" smtClean="0"/>
              <a:t>Wage subsidies (earned income tax credit)</a:t>
            </a:r>
          </a:p>
        </p:txBody>
      </p:sp>
      <p:sp>
        <p:nvSpPr>
          <p:cNvPr id="3277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D30BE74-48FE-4CAF-B66C-31DEEA1205CC}" type="slidenum">
              <a:rPr lang="en-US" altLang="en-US" sz="1200" smtClean="0">
                <a:solidFill>
                  <a:srgbClr val="002060"/>
                </a:solidFill>
              </a:rPr>
              <a:pPr algn="ctr" eaLnBrk="1" hangingPunct="1"/>
              <a:t>12</a:t>
            </a:fld>
            <a:endParaRPr lang="en-US" altLang="en-US" sz="1200" smtClean="0">
              <a:solidFill>
                <a:srgbClr val="002060"/>
              </a:solidFill>
            </a:endParaRPr>
          </a:p>
        </p:txBody>
      </p:sp>
      <p:sp>
        <p:nvSpPr>
          <p:cNvPr id="327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50123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p:cNvSpPr>
            <a:spLocks noGrp="1"/>
          </p:cNvSpPr>
          <p:nvPr>
            <p:ph type="title"/>
          </p:nvPr>
        </p:nvSpPr>
        <p:spPr/>
        <p:txBody>
          <a:bodyPr anchor="t"/>
          <a:lstStyle/>
          <a:p>
            <a:r>
              <a:rPr lang="en-US" altLang="en-US" smtClean="0"/>
              <a:t>Who pays the luxury tax?</a:t>
            </a:r>
          </a:p>
        </p:txBody>
      </p:sp>
      <p:sp>
        <p:nvSpPr>
          <p:cNvPr id="50179" name="Content Placeholder 1"/>
          <p:cNvSpPr>
            <a:spLocks noGrp="1"/>
          </p:cNvSpPr>
          <p:nvPr>
            <p:ph idx="1"/>
          </p:nvPr>
        </p:nvSpPr>
        <p:spPr/>
        <p:txBody>
          <a:bodyPr/>
          <a:lstStyle/>
          <a:p>
            <a:r>
              <a:rPr lang="en-US" altLang="en-US" smtClean="0"/>
              <a:t>1990, Congress adopted a new luxury tax</a:t>
            </a:r>
          </a:p>
          <a:p>
            <a:pPr lvl="1"/>
            <a:r>
              <a:rPr lang="en-US" altLang="en-US" smtClean="0"/>
              <a:t>On yachts, private airplanes, furs, jewelry, expensive cars </a:t>
            </a:r>
          </a:p>
          <a:p>
            <a:pPr lvl="1"/>
            <a:r>
              <a:rPr lang="en-US" altLang="en-US" smtClean="0"/>
              <a:t>Goal: to raise revenue from those who could most easily afford to pay</a:t>
            </a:r>
          </a:p>
          <a:p>
            <a:pPr lvl="1"/>
            <a:r>
              <a:rPr lang="en-US" altLang="en-US" smtClean="0"/>
              <a:t>Luxury items</a:t>
            </a:r>
          </a:p>
          <a:p>
            <a:pPr lvl="2"/>
            <a:r>
              <a:rPr lang="en-US" altLang="en-US" smtClean="0"/>
              <a:t>Demand is quite elastic</a:t>
            </a:r>
          </a:p>
          <a:p>
            <a:pPr lvl="2"/>
            <a:r>
              <a:rPr lang="en-US" altLang="en-US" smtClean="0"/>
              <a:t>Supply is relatively inelastic</a:t>
            </a:r>
          </a:p>
        </p:txBody>
      </p:sp>
      <p:sp>
        <p:nvSpPr>
          <p:cNvPr id="5018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6913594B-35F5-429A-91F5-AC1D1161F1C4}" type="slidenum">
              <a:rPr lang="en-US" altLang="en-US" sz="1200" smtClean="0">
                <a:solidFill>
                  <a:srgbClr val="002060"/>
                </a:solidFill>
              </a:rPr>
              <a:pPr algn="ctr" eaLnBrk="1" hangingPunct="1"/>
              <a:t>13</a:t>
            </a:fld>
            <a:endParaRPr lang="en-US" altLang="en-US" sz="1200" smtClean="0">
              <a:solidFill>
                <a:srgbClr val="002060"/>
              </a:solidFill>
            </a:endParaRPr>
          </a:p>
        </p:txBody>
      </p:sp>
      <p:sp>
        <p:nvSpPr>
          <p:cNvPr id="501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85562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noAutofit/>
          </a:bodyPr>
          <a:lstStyle/>
          <a:p>
            <a:pPr eaLnBrk="1" hangingPunct="1"/>
            <a:r>
              <a:rPr lang="en-US" sz="2800" dirty="0" smtClean="0"/>
              <a:t>CASE STUDY:  Who Pays the Luxury Tax?</a:t>
            </a:r>
          </a:p>
        </p:txBody>
      </p:sp>
      <p:sp>
        <p:nvSpPr>
          <p:cNvPr id="36869" name="Rectangle 3"/>
          <p:cNvSpPr>
            <a:spLocks noGrp="1" noChangeArrowheads="1"/>
          </p:cNvSpPr>
          <p:nvPr>
            <p:ph type="body" sz="quarter" idx="12"/>
          </p:nvPr>
        </p:nvSpPr>
        <p:spPr>
          <a:xfrm>
            <a:off x="2667013" y="609600"/>
            <a:ext cx="3365500" cy="909639"/>
          </a:xfrm>
        </p:spPr>
        <p:txBody>
          <a:bodyPr/>
          <a:lstStyle/>
          <a:p>
            <a:pPr marL="0" indent="0" algn="ctr" eaLnBrk="1" hangingPunct="1">
              <a:buFont typeface="Wingdings" pitchFamily="2" charset="2"/>
              <a:buNone/>
            </a:pPr>
            <a:r>
              <a:rPr lang="en-US" sz="2600" u="sng" dirty="0" smtClean="0"/>
              <a:t>The market for yachts</a:t>
            </a:r>
          </a:p>
        </p:txBody>
      </p:sp>
      <p:sp>
        <p:nvSpPr>
          <p:cNvPr id="19" name="Slide Number Placeholder 18"/>
          <p:cNvSpPr>
            <a:spLocks noGrp="1"/>
          </p:cNvSpPr>
          <p:nvPr>
            <p:ph type="sldNum" sz="quarter" idx="13"/>
          </p:nvPr>
        </p:nvSpPr>
        <p:spPr/>
        <p:txBody>
          <a:bodyPr/>
          <a:lstStyle/>
          <a:p>
            <a:pPr>
              <a:defRPr/>
            </a:pPr>
            <a:fld id="{2F37425F-5E17-4209-B948-B5CE2119E408}" type="slidenum">
              <a:rPr lang="en-US" smtClean="0"/>
              <a:pPr>
                <a:defRPr/>
              </a:pPr>
              <a:t>14</a:t>
            </a:fld>
            <a:endParaRPr lang="en-US" dirty="0"/>
          </a:p>
        </p:txBody>
      </p:sp>
      <p:sp>
        <p:nvSpPr>
          <p:cNvPr id="18" name="Footer Placeholder 17"/>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4"/>
          <p:cNvGrpSpPr>
            <a:grpSpLocks/>
          </p:cNvGrpSpPr>
          <p:nvPr/>
        </p:nvGrpSpPr>
        <p:grpSpPr bwMode="auto">
          <a:xfrm>
            <a:off x="3313113" y="1524000"/>
            <a:ext cx="3316287" cy="4108450"/>
            <a:chOff x="3326" y="1149"/>
            <a:chExt cx="2089" cy="2588"/>
          </a:xfrm>
        </p:grpSpPr>
        <p:grpSp>
          <p:nvGrpSpPr>
            <p:cNvPr id="3" name="Group 5"/>
            <p:cNvGrpSpPr>
              <a:grpSpLocks/>
            </p:cNvGrpSpPr>
            <p:nvPr/>
          </p:nvGrpSpPr>
          <p:grpSpPr bwMode="auto">
            <a:xfrm>
              <a:off x="3433" y="1403"/>
              <a:ext cx="1784" cy="2190"/>
              <a:chOff x="2424" y="1167"/>
              <a:chExt cx="2400" cy="2079"/>
            </a:xfrm>
          </p:grpSpPr>
          <p:sp>
            <p:nvSpPr>
              <p:cNvPr id="36914" name="Line 6"/>
              <p:cNvSpPr>
                <a:spLocks noChangeShapeType="1"/>
              </p:cNvSpPr>
              <p:nvPr/>
            </p:nvSpPr>
            <p:spPr bwMode="auto">
              <a:xfrm>
                <a:off x="2424" y="1167"/>
                <a:ext cx="0" cy="2079"/>
              </a:xfrm>
              <a:prstGeom prst="line">
                <a:avLst/>
              </a:prstGeom>
              <a:noFill/>
              <a:ln w="9525">
                <a:solidFill>
                  <a:schemeClr val="tx1"/>
                </a:solidFill>
                <a:round/>
                <a:headEnd/>
                <a:tailEnd/>
              </a:ln>
            </p:spPr>
            <p:txBody>
              <a:bodyPr/>
              <a:lstStyle/>
              <a:p>
                <a:endParaRPr lang="en-US">
                  <a:latin typeface="Arial"/>
                  <a:cs typeface="Arial"/>
                </a:endParaRPr>
              </a:p>
            </p:txBody>
          </p:sp>
          <p:sp>
            <p:nvSpPr>
              <p:cNvPr id="36915" name="Line 7"/>
              <p:cNvSpPr>
                <a:spLocks noChangeShapeType="1"/>
              </p:cNvSpPr>
              <p:nvPr/>
            </p:nvSpPr>
            <p:spPr bwMode="auto">
              <a:xfrm>
                <a:off x="2424" y="3246"/>
                <a:ext cx="240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36912" name="Text Box 8"/>
            <p:cNvSpPr txBox="1">
              <a:spLocks noChangeArrowheads="1"/>
            </p:cNvSpPr>
            <p:nvPr/>
          </p:nvSpPr>
          <p:spPr bwMode="auto">
            <a:xfrm>
              <a:off x="3326" y="1149"/>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P</a:t>
              </a:r>
            </a:p>
          </p:txBody>
        </p:sp>
        <p:sp>
          <p:nvSpPr>
            <p:cNvPr id="36913" name="Text Box 9"/>
            <p:cNvSpPr txBox="1">
              <a:spLocks noChangeArrowheads="1"/>
            </p:cNvSpPr>
            <p:nvPr/>
          </p:nvSpPr>
          <p:spPr bwMode="auto">
            <a:xfrm>
              <a:off x="5182" y="3458"/>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Q</a:t>
              </a:r>
            </a:p>
          </p:txBody>
        </p:sp>
      </p:grpSp>
      <p:grpSp>
        <p:nvGrpSpPr>
          <p:cNvPr id="4" name="Group 10"/>
          <p:cNvGrpSpPr>
            <a:grpSpLocks/>
          </p:cNvGrpSpPr>
          <p:nvPr/>
        </p:nvGrpSpPr>
        <p:grpSpPr bwMode="auto">
          <a:xfrm>
            <a:off x="3987800" y="2125662"/>
            <a:ext cx="2368550" cy="2889250"/>
            <a:chOff x="2532" y="1528"/>
            <a:chExt cx="1492" cy="1820"/>
          </a:xfrm>
        </p:grpSpPr>
        <p:sp>
          <p:nvSpPr>
            <p:cNvPr id="36909" name="Text Box 11"/>
            <p:cNvSpPr txBox="1">
              <a:spLocks noChangeArrowheads="1"/>
            </p:cNvSpPr>
            <p:nvPr/>
          </p:nvSpPr>
          <p:spPr bwMode="auto">
            <a:xfrm>
              <a:off x="3791" y="3069"/>
              <a:ext cx="233" cy="279"/>
            </a:xfrm>
            <a:prstGeom prst="rect">
              <a:avLst/>
            </a:prstGeom>
            <a:noFill/>
            <a:ln w="9525">
              <a:noFill/>
              <a:miter lim="800000"/>
              <a:headEnd/>
              <a:tailEnd/>
            </a:ln>
          </p:spPr>
          <p:txBody>
            <a:bodyPr>
              <a:spAutoFit/>
            </a:bodyPr>
            <a:lstStyle/>
            <a:p>
              <a:pPr algn="ctr">
                <a:spcBef>
                  <a:spcPct val="50000"/>
                </a:spcBef>
              </a:pPr>
              <a:r>
                <a:rPr lang="en-US" sz="2300" b="1" i="1">
                  <a:latin typeface="Arial"/>
                  <a:cs typeface="Arial"/>
                </a:rPr>
                <a:t>D</a:t>
              </a:r>
            </a:p>
          </p:txBody>
        </p:sp>
        <p:sp>
          <p:nvSpPr>
            <p:cNvPr id="36910" name="Line 12"/>
            <p:cNvSpPr>
              <a:spLocks noChangeShapeType="1"/>
            </p:cNvSpPr>
            <p:nvPr/>
          </p:nvSpPr>
          <p:spPr bwMode="auto">
            <a:xfrm>
              <a:off x="2532" y="1528"/>
              <a:ext cx="1324" cy="1606"/>
            </a:xfrm>
            <a:prstGeom prst="line">
              <a:avLst/>
            </a:prstGeom>
            <a:noFill/>
            <a:ln w="38100">
              <a:solidFill>
                <a:srgbClr val="003399"/>
              </a:solidFill>
              <a:round/>
              <a:headEnd/>
              <a:tailEnd/>
            </a:ln>
          </p:spPr>
          <p:txBody>
            <a:bodyPr/>
            <a:lstStyle/>
            <a:p>
              <a:endParaRPr lang="en-US">
                <a:latin typeface="Arial"/>
                <a:cs typeface="Arial"/>
              </a:endParaRPr>
            </a:p>
          </p:txBody>
        </p:sp>
      </p:grpSp>
      <p:grpSp>
        <p:nvGrpSpPr>
          <p:cNvPr id="5" name="Group 13"/>
          <p:cNvGrpSpPr>
            <a:grpSpLocks/>
          </p:cNvGrpSpPr>
          <p:nvPr/>
        </p:nvGrpSpPr>
        <p:grpSpPr bwMode="auto">
          <a:xfrm>
            <a:off x="4348163" y="1741487"/>
            <a:ext cx="1425575" cy="3322638"/>
            <a:chOff x="2759" y="1286"/>
            <a:chExt cx="898" cy="2093"/>
          </a:xfrm>
        </p:grpSpPr>
        <p:sp>
          <p:nvSpPr>
            <p:cNvPr id="36907" name="Text Box 14"/>
            <p:cNvSpPr txBox="1">
              <a:spLocks noChangeArrowheads="1"/>
            </p:cNvSpPr>
            <p:nvPr/>
          </p:nvSpPr>
          <p:spPr bwMode="auto">
            <a:xfrm>
              <a:off x="3424" y="1286"/>
              <a:ext cx="23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sp>
          <p:nvSpPr>
            <p:cNvPr id="36908" name="Line 15"/>
            <p:cNvSpPr>
              <a:spLocks noChangeShapeType="1"/>
            </p:cNvSpPr>
            <p:nvPr/>
          </p:nvSpPr>
          <p:spPr bwMode="auto">
            <a:xfrm flipV="1">
              <a:off x="2759" y="1534"/>
              <a:ext cx="744" cy="1845"/>
            </a:xfrm>
            <a:prstGeom prst="line">
              <a:avLst/>
            </a:prstGeom>
            <a:noFill/>
            <a:ln w="38100">
              <a:solidFill>
                <a:srgbClr val="CC0000"/>
              </a:solidFill>
              <a:round/>
              <a:headEnd/>
              <a:tailEnd/>
            </a:ln>
          </p:spPr>
          <p:txBody>
            <a:bodyPr/>
            <a:lstStyle/>
            <a:p>
              <a:endParaRPr lang="en-US">
                <a:latin typeface="Arial"/>
                <a:cs typeface="Arial"/>
              </a:endParaRPr>
            </a:p>
          </p:txBody>
        </p:sp>
      </p:grpSp>
      <p:grpSp>
        <p:nvGrpSpPr>
          <p:cNvPr id="6" name="Group 16"/>
          <p:cNvGrpSpPr>
            <a:grpSpLocks/>
          </p:cNvGrpSpPr>
          <p:nvPr/>
        </p:nvGrpSpPr>
        <p:grpSpPr bwMode="auto">
          <a:xfrm>
            <a:off x="3760788" y="3016250"/>
            <a:ext cx="955675" cy="1108075"/>
            <a:chOff x="2389" y="2089"/>
            <a:chExt cx="602" cy="698"/>
          </a:xfrm>
        </p:grpSpPr>
        <p:sp>
          <p:nvSpPr>
            <p:cNvPr id="36904" name="Line 17"/>
            <p:cNvSpPr>
              <a:spLocks noChangeShapeType="1"/>
            </p:cNvSpPr>
            <p:nvPr/>
          </p:nvSpPr>
          <p:spPr bwMode="auto">
            <a:xfrm flipH="1" flipV="1">
              <a:off x="2990" y="2089"/>
              <a:ext cx="1" cy="698"/>
            </a:xfrm>
            <a:prstGeom prst="line">
              <a:avLst/>
            </a:prstGeom>
            <a:noFill/>
            <a:ln w="38100">
              <a:solidFill>
                <a:srgbClr val="FF6600"/>
              </a:solidFill>
              <a:round/>
              <a:headEnd/>
              <a:tailEnd/>
            </a:ln>
          </p:spPr>
          <p:txBody>
            <a:bodyPr/>
            <a:lstStyle/>
            <a:p>
              <a:endParaRPr lang="en-US">
                <a:latin typeface="Arial"/>
                <a:cs typeface="Arial"/>
              </a:endParaRPr>
            </a:p>
          </p:txBody>
        </p:sp>
        <p:sp>
          <p:nvSpPr>
            <p:cNvPr id="36905" name="AutoShape 18"/>
            <p:cNvSpPr>
              <a:spLocks/>
            </p:cNvSpPr>
            <p:nvPr/>
          </p:nvSpPr>
          <p:spPr bwMode="auto">
            <a:xfrm>
              <a:off x="2818" y="2091"/>
              <a:ext cx="118" cy="693"/>
            </a:xfrm>
            <a:prstGeom prst="leftBrace">
              <a:avLst>
                <a:gd name="adj1" fmla="val 63732"/>
                <a:gd name="adj2" fmla="val 51806"/>
              </a:avLst>
            </a:prstGeom>
            <a:noFill/>
            <a:ln w="25400">
              <a:solidFill>
                <a:schemeClr val="tx1"/>
              </a:solidFill>
              <a:round/>
              <a:headEnd/>
              <a:tailEnd/>
            </a:ln>
          </p:spPr>
          <p:txBody>
            <a:bodyPr wrap="none" anchor="ctr"/>
            <a:lstStyle/>
            <a:p>
              <a:endParaRPr lang="en-US">
                <a:latin typeface="Arial"/>
                <a:cs typeface="Arial"/>
              </a:endParaRPr>
            </a:p>
          </p:txBody>
        </p:sp>
        <p:sp>
          <p:nvSpPr>
            <p:cNvPr id="36906" name="Text Box 19"/>
            <p:cNvSpPr txBox="1">
              <a:spLocks noChangeArrowheads="1"/>
            </p:cNvSpPr>
            <p:nvPr/>
          </p:nvSpPr>
          <p:spPr bwMode="auto">
            <a:xfrm>
              <a:off x="2389" y="2294"/>
              <a:ext cx="442" cy="288"/>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Tax</a:t>
              </a:r>
            </a:p>
          </p:txBody>
        </p:sp>
      </p:grpSp>
      <p:grpSp>
        <p:nvGrpSpPr>
          <p:cNvPr id="7" name="Group 20"/>
          <p:cNvGrpSpPr>
            <a:grpSpLocks/>
          </p:cNvGrpSpPr>
          <p:nvPr/>
        </p:nvGrpSpPr>
        <p:grpSpPr bwMode="auto">
          <a:xfrm>
            <a:off x="304800" y="2289175"/>
            <a:ext cx="3148013" cy="1098550"/>
            <a:chOff x="212" y="1631"/>
            <a:chExt cx="1983" cy="692"/>
          </a:xfrm>
        </p:grpSpPr>
        <p:sp>
          <p:nvSpPr>
            <p:cNvPr id="36900" name="AutoShape 21"/>
            <p:cNvSpPr>
              <a:spLocks/>
            </p:cNvSpPr>
            <p:nvPr/>
          </p:nvSpPr>
          <p:spPr bwMode="auto">
            <a:xfrm>
              <a:off x="2054" y="2090"/>
              <a:ext cx="141" cy="233"/>
            </a:xfrm>
            <a:prstGeom prst="leftBrace">
              <a:avLst>
                <a:gd name="adj1" fmla="val 27067"/>
                <a:gd name="adj2" fmla="val 50000"/>
              </a:avLst>
            </a:prstGeom>
            <a:noFill/>
            <a:ln w="19050">
              <a:solidFill>
                <a:srgbClr val="009900"/>
              </a:solidFill>
              <a:round/>
              <a:headEnd/>
              <a:tailEnd/>
            </a:ln>
          </p:spPr>
          <p:txBody>
            <a:bodyPr wrap="none" anchor="ctr"/>
            <a:lstStyle/>
            <a:p>
              <a:endParaRPr lang="en-US">
                <a:latin typeface="Arial"/>
                <a:cs typeface="Arial"/>
              </a:endParaRPr>
            </a:p>
          </p:txBody>
        </p:sp>
        <p:grpSp>
          <p:nvGrpSpPr>
            <p:cNvPr id="8" name="Group 22"/>
            <p:cNvGrpSpPr>
              <a:grpSpLocks/>
            </p:cNvGrpSpPr>
            <p:nvPr/>
          </p:nvGrpSpPr>
          <p:grpSpPr bwMode="auto">
            <a:xfrm>
              <a:off x="212" y="1631"/>
              <a:ext cx="1807" cy="570"/>
              <a:chOff x="212" y="1631"/>
              <a:chExt cx="1807" cy="570"/>
            </a:xfrm>
          </p:grpSpPr>
          <p:sp>
            <p:nvSpPr>
              <p:cNvPr id="36902" name="Line 23"/>
              <p:cNvSpPr>
                <a:spLocks noChangeShapeType="1"/>
              </p:cNvSpPr>
              <p:nvPr/>
            </p:nvSpPr>
            <p:spPr bwMode="auto">
              <a:xfrm>
                <a:off x="1384" y="1904"/>
                <a:ext cx="635" cy="297"/>
              </a:xfrm>
              <a:prstGeom prst="line">
                <a:avLst/>
              </a:prstGeom>
              <a:noFill/>
              <a:ln w="9525">
                <a:solidFill>
                  <a:schemeClr val="tx1"/>
                </a:solidFill>
                <a:round/>
                <a:headEnd/>
                <a:tailEnd/>
              </a:ln>
            </p:spPr>
            <p:txBody>
              <a:bodyPr/>
              <a:lstStyle/>
              <a:p>
                <a:endParaRPr lang="en-US">
                  <a:latin typeface="Arial"/>
                  <a:cs typeface="Arial"/>
                </a:endParaRPr>
              </a:p>
            </p:txBody>
          </p:sp>
          <p:sp>
            <p:nvSpPr>
              <p:cNvPr id="36903" name="Text Box 24"/>
              <p:cNvSpPr txBox="1">
                <a:spLocks noChangeArrowheads="1"/>
              </p:cNvSpPr>
              <p:nvPr/>
            </p:nvSpPr>
            <p:spPr bwMode="auto">
              <a:xfrm>
                <a:off x="212" y="1631"/>
                <a:ext cx="1360" cy="465"/>
              </a:xfrm>
              <a:prstGeom prst="rect">
                <a:avLst/>
              </a:prstGeom>
              <a:solidFill>
                <a:srgbClr val="66FF66"/>
              </a:solidFill>
              <a:ln w="9525">
                <a:noFill/>
                <a:miter lim="800000"/>
                <a:headEnd/>
                <a:tailEnd/>
              </a:ln>
            </p:spPr>
            <p:txBody>
              <a:bodyPr lIns="0" tIns="0" rIns="0" bIns="0">
                <a:spAutoFit/>
              </a:bodyPr>
              <a:lstStyle/>
              <a:p>
                <a:pPr algn="ctr">
                  <a:spcBef>
                    <a:spcPct val="50000"/>
                  </a:spcBef>
                </a:pPr>
                <a:r>
                  <a:rPr lang="en-US" sz="2400" dirty="0">
                    <a:latin typeface="Arial"/>
                    <a:cs typeface="Arial"/>
                  </a:rPr>
                  <a:t>Buyers’ share of tax burden</a:t>
                </a:r>
              </a:p>
            </p:txBody>
          </p:sp>
        </p:grpSp>
      </p:grpSp>
      <p:grpSp>
        <p:nvGrpSpPr>
          <p:cNvPr id="9" name="Group 25"/>
          <p:cNvGrpSpPr>
            <a:grpSpLocks/>
          </p:cNvGrpSpPr>
          <p:nvPr/>
        </p:nvGrpSpPr>
        <p:grpSpPr bwMode="auto">
          <a:xfrm>
            <a:off x="385763" y="3397249"/>
            <a:ext cx="3067050" cy="1228724"/>
            <a:chOff x="263" y="2329"/>
            <a:chExt cx="1932" cy="774"/>
          </a:xfrm>
        </p:grpSpPr>
        <p:sp>
          <p:nvSpPr>
            <p:cNvPr id="36896" name="AutoShape 26"/>
            <p:cNvSpPr>
              <a:spLocks/>
            </p:cNvSpPr>
            <p:nvPr/>
          </p:nvSpPr>
          <p:spPr bwMode="auto">
            <a:xfrm>
              <a:off x="2054" y="2329"/>
              <a:ext cx="141" cy="457"/>
            </a:xfrm>
            <a:prstGeom prst="leftBrace">
              <a:avLst>
                <a:gd name="adj1" fmla="val 53089"/>
                <a:gd name="adj2" fmla="val 50000"/>
              </a:avLst>
            </a:prstGeom>
            <a:noFill/>
            <a:ln w="19050">
              <a:solidFill>
                <a:srgbClr val="FF0000"/>
              </a:solidFill>
              <a:round/>
              <a:headEnd/>
              <a:tailEnd/>
            </a:ln>
          </p:spPr>
          <p:txBody>
            <a:bodyPr wrap="none" anchor="ctr"/>
            <a:lstStyle/>
            <a:p>
              <a:endParaRPr lang="en-US">
                <a:latin typeface="Arial"/>
                <a:cs typeface="Arial"/>
              </a:endParaRPr>
            </a:p>
          </p:txBody>
        </p:sp>
        <p:grpSp>
          <p:nvGrpSpPr>
            <p:cNvPr id="10" name="Group 27"/>
            <p:cNvGrpSpPr>
              <a:grpSpLocks/>
            </p:cNvGrpSpPr>
            <p:nvPr/>
          </p:nvGrpSpPr>
          <p:grpSpPr bwMode="auto">
            <a:xfrm>
              <a:off x="263" y="2569"/>
              <a:ext cx="1764" cy="534"/>
              <a:chOff x="263" y="2569"/>
              <a:chExt cx="1764" cy="534"/>
            </a:xfrm>
          </p:grpSpPr>
          <p:sp>
            <p:nvSpPr>
              <p:cNvPr id="36898" name="Line 28"/>
              <p:cNvSpPr>
                <a:spLocks noChangeShapeType="1"/>
              </p:cNvSpPr>
              <p:nvPr/>
            </p:nvSpPr>
            <p:spPr bwMode="auto">
              <a:xfrm flipH="1">
                <a:off x="1494" y="2569"/>
                <a:ext cx="533" cy="318"/>
              </a:xfrm>
              <a:prstGeom prst="line">
                <a:avLst/>
              </a:prstGeom>
              <a:noFill/>
              <a:ln w="9525">
                <a:solidFill>
                  <a:schemeClr val="tx1"/>
                </a:solidFill>
                <a:round/>
                <a:headEnd/>
                <a:tailEnd/>
              </a:ln>
            </p:spPr>
            <p:txBody>
              <a:bodyPr/>
              <a:lstStyle/>
              <a:p>
                <a:endParaRPr lang="en-US">
                  <a:latin typeface="Arial"/>
                  <a:cs typeface="Arial"/>
                </a:endParaRPr>
              </a:p>
            </p:txBody>
          </p:sp>
          <p:sp>
            <p:nvSpPr>
              <p:cNvPr id="36899" name="Text Box 29"/>
              <p:cNvSpPr txBox="1">
                <a:spLocks noChangeArrowheads="1"/>
              </p:cNvSpPr>
              <p:nvPr/>
            </p:nvSpPr>
            <p:spPr bwMode="auto">
              <a:xfrm>
                <a:off x="263" y="2638"/>
                <a:ext cx="1319" cy="465"/>
              </a:xfrm>
              <a:prstGeom prst="rect">
                <a:avLst/>
              </a:prstGeom>
              <a:solidFill>
                <a:srgbClr val="FFCCFF"/>
              </a:solidFill>
              <a:ln w="9525">
                <a:noFill/>
                <a:miter lim="800000"/>
                <a:headEnd/>
                <a:tailEnd/>
              </a:ln>
            </p:spPr>
            <p:txBody>
              <a:bodyPr lIns="0" tIns="0" rIns="0" bIns="0">
                <a:spAutoFit/>
              </a:bodyPr>
              <a:lstStyle/>
              <a:p>
                <a:pPr algn="ctr">
                  <a:spcBef>
                    <a:spcPct val="50000"/>
                  </a:spcBef>
                </a:pPr>
                <a:r>
                  <a:rPr lang="en-US" sz="2400" dirty="0">
                    <a:latin typeface="Arial"/>
                    <a:cs typeface="Arial"/>
                  </a:rPr>
                  <a:t>Sellers’ share of tax burden</a:t>
                </a:r>
              </a:p>
            </p:txBody>
          </p:sp>
        </p:grpSp>
      </p:grpSp>
      <p:grpSp>
        <p:nvGrpSpPr>
          <p:cNvPr id="11" name="Group 31"/>
          <p:cNvGrpSpPr>
            <a:grpSpLocks/>
          </p:cNvGrpSpPr>
          <p:nvPr/>
        </p:nvGrpSpPr>
        <p:grpSpPr bwMode="auto">
          <a:xfrm>
            <a:off x="3484563" y="3324225"/>
            <a:ext cx="1604962" cy="138112"/>
            <a:chOff x="2215" y="2283"/>
            <a:chExt cx="1011" cy="87"/>
          </a:xfrm>
        </p:grpSpPr>
        <p:sp>
          <p:nvSpPr>
            <p:cNvPr id="36894" name="Oval 32"/>
            <p:cNvSpPr>
              <a:spLocks noChangeArrowheads="1"/>
            </p:cNvSpPr>
            <p:nvPr/>
          </p:nvSpPr>
          <p:spPr bwMode="auto">
            <a:xfrm>
              <a:off x="3138" y="228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6895" name="Line 33"/>
            <p:cNvSpPr>
              <a:spLocks noChangeShapeType="1"/>
            </p:cNvSpPr>
            <p:nvPr/>
          </p:nvSpPr>
          <p:spPr bwMode="auto">
            <a:xfrm flipH="1">
              <a:off x="2215" y="2326"/>
              <a:ext cx="962" cy="0"/>
            </a:xfrm>
            <a:prstGeom prst="line">
              <a:avLst/>
            </a:prstGeom>
            <a:noFill/>
            <a:ln w="12700">
              <a:solidFill>
                <a:schemeClr val="tx1"/>
              </a:solidFill>
              <a:prstDash val="dash"/>
              <a:round/>
              <a:headEnd/>
              <a:tailEnd/>
            </a:ln>
          </p:spPr>
          <p:txBody>
            <a:bodyPr/>
            <a:lstStyle/>
            <a:p>
              <a:endParaRPr lang="en-US">
                <a:latin typeface="Arial"/>
                <a:cs typeface="Arial"/>
              </a:endParaRPr>
            </a:p>
          </p:txBody>
        </p:sp>
      </p:grpSp>
      <p:grpSp>
        <p:nvGrpSpPr>
          <p:cNvPr id="12" name="Group 37"/>
          <p:cNvGrpSpPr>
            <a:grpSpLocks/>
          </p:cNvGrpSpPr>
          <p:nvPr/>
        </p:nvGrpSpPr>
        <p:grpSpPr bwMode="auto">
          <a:xfrm>
            <a:off x="2535238" y="2486025"/>
            <a:ext cx="2249487" cy="593725"/>
            <a:chOff x="1617" y="1755"/>
            <a:chExt cx="1417" cy="374"/>
          </a:xfrm>
        </p:grpSpPr>
        <p:grpSp>
          <p:nvGrpSpPr>
            <p:cNvPr id="13" name="Group 38"/>
            <p:cNvGrpSpPr>
              <a:grpSpLocks/>
            </p:cNvGrpSpPr>
            <p:nvPr/>
          </p:nvGrpSpPr>
          <p:grpSpPr bwMode="auto">
            <a:xfrm>
              <a:off x="2216" y="2042"/>
              <a:ext cx="818" cy="87"/>
              <a:chOff x="2216" y="2042"/>
              <a:chExt cx="818" cy="87"/>
            </a:xfrm>
          </p:grpSpPr>
          <p:sp>
            <p:nvSpPr>
              <p:cNvPr id="36892" name="Oval 39"/>
              <p:cNvSpPr>
                <a:spLocks noChangeArrowheads="1"/>
              </p:cNvSpPr>
              <p:nvPr/>
            </p:nvSpPr>
            <p:spPr bwMode="auto">
              <a:xfrm>
                <a:off x="2946" y="204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6893" name="Line 40"/>
              <p:cNvSpPr>
                <a:spLocks noChangeShapeType="1"/>
              </p:cNvSpPr>
              <p:nvPr/>
            </p:nvSpPr>
            <p:spPr bwMode="auto">
              <a:xfrm flipH="1">
                <a:off x="2216" y="2087"/>
                <a:ext cx="760" cy="0"/>
              </a:xfrm>
              <a:prstGeom prst="line">
                <a:avLst/>
              </a:prstGeom>
              <a:noFill/>
              <a:ln w="12700">
                <a:solidFill>
                  <a:schemeClr val="tx1"/>
                </a:solidFill>
                <a:prstDash val="dash"/>
                <a:round/>
                <a:headEnd/>
                <a:tailEnd/>
              </a:ln>
            </p:spPr>
            <p:txBody>
              <a:bodyPr/>
              <a:lstStyle/>
              <a:p>
                <a:endParaRPr lang="en-US">
                  <a:latin typeface="Arial"/>
                  <a:cs typeface="Arial"/>
                </a:endParaRPr>
              </a:p>
            </p:txBody>
          </p:sp>
        </p:grpSp>
        <p:grpSp>
          <p:nvGrpSpPr>
            <p:cNvPr id="14" name="Group 41"/>
            <p:cNvGrpSpPr>
              <a:grpSpLocks/>
            </p:cNvGrpSpPr>
            <p:nvPr/>
          </p:nvGrpSpPr>
          <p:grpSpPr bwMode="auto">
            <a:xfrm>
              <a:off x="1617" y="1755"/>
              <a:ext cx="577" cy="325"/>
              <a:chOff x="2838" y="1594"/>
              <a:chExt cx="577" cy="325"/>
            </a:xfrm>
          </p:grpSpPr>
          <p:sp>
            <p:nvSpPr>
              <p:cNvPr id="36890" name="Text Box 42"/>
              <p:cNvSpPr txBox="1">
                <a:spLocks noChangeArrowheads="1"/>
              </p:cNvSpPr>
              <p:nvPr/>
            </p:nvSpPr>
            <p:spPr bwMode="auto">
              <a:xfrm>
                <a:off x="2838" y="1594"/>
                <a:ext cx="405"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i="1" baseline="-25000">
                    <a:latin typeface="Arial"/>
                    <a:cs typeface="Arial"/>
                  </a:rPr>
                  <a:t>B</a:t>
                </a:r>
              </a:p>
            </p:txBody>
          </p:sp>
          <p:sp>
            <p:nvSpPr>
              <p:cNvPr id="36891" name="Line 43"/>
              <p:cNvSpPr>
                <a:spLocks noChangeShapeType="1"/>
              </p:cNvSpPr>
              <p:nvPr/>
            </p:nvSpPr>
            <p:spPr bwMode="auto">
              <a:xfrm flipH="1" flipV="1">
                <a:off x="3222" y="1802"/>
                <a:ext cx="193" cy="117"/>
              </a:xfrm>
              <a:prstGeom prst="line">
                <a:avLst/>
              </a:prstGeom>
              <a:noFill/>
              <a:ln w="9525">
                <a:solidFill>
                  <a:schemeClr val="tx1"/>
                </a:solidFill>
                <a:round/>
                <a:headEnd/>
                <a:tailEnd/>
              </a:ln>
            </p:spPr>
            <p:txBody>
              <a:bodyPr/>
              <a:lstStyle/>
              <a:p>
                <a:endParaRPr lang="en-US">
                  <a:latin typeface="Arial"/>
                  <a:cs typeface="Arial"/>
                </a:endParaRPr>
              </a:p>
            </p:txBody>
          </p:sp>
        </p:grpSp>
      </p:grpSp>
      <p:grpSp>
        <p:nvGrpSpPr>
          <p:cNvPr id="15" name="Group 44"/>
          <p:cNvGrpSpPr>
            <a:grpSpLocks/>
          </p:cNvGrpSpPr>
          <p:nvPr/>
        </p:nvGrpSpPr>
        <p:grpSpPr bwMode="auto">
          <a:xfrm>
            <a:off x="2846388" y="4062412"/>
            <a:ext cx="1943100" cy="661988"/>
            <a:chOff x="1813" y="2748"/>
            <a:chExt cx="1224" cy="417"/>
          </a:xfrm>
        </p:grpSpPr>
        <p:grpSp>
          <p:nvGrpSpPr>
            <p:cNvPr id="16" name="Group 45"/>
            <p:cNvGrpSpPr>
              <a:grpSpLocks/>
            </p:cNvGrpSpPr>
            <p:nvPr/>
          </p:nvGrpSpPr>
          <p:grpSpPr bwMode="auto">
            <a:xfrm>
              <a:off x="2215" y="2748"/>
              <a:ext cx="822" cy="87"/>
              <a:chOff x="2215" y="2748"/>
              <a:chExt cx="822" cy="87"/>
            </a:xfrm>
          </p:grpSpPr>
          <p:sp>
            <p:nvSpPr>
              <p:cNvPr id="36886" name="Oval 46"/>
              <p:cNvSpPr>
                <a:spLocks noChangeArrowheads="1"/>
              </p:cNvSpPr>
              <p:nvPr/>
            </p:nvSpPr>
            <p:spPr bwMode="auto">
              <a:xfrm>
                <a:off x="2949" y="274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6887" name="Line 47"/>
              <p:cNvSpPr>
                <a:spLocks noChangeShapeType="1"/>
              </p:cNvSpPr>
              <p:nvPr/>
            </p:nvSpPr>
            <p:spPr bwMode="auto">
              <a:xfrm flipH="1">
                <a:off x="2215" y="2791"/>
                <a:ext cx="767" cy="0"/>
              </a:xfrm>
              <a:prstGeom prst="line">
                <a:avLst/>
              </a:prstGeom>
              <a:noFill/>
              <a:ln w="12700">
                <a:solidFill>
                  <a:schemeClr val="tx1"/>
                </a:solidFill>
                <a:prstDash val="dash"/>
                <a:round/>
                <a:headEnd/>
                <a:tailEnd/>
              </a:ln>
            </p:spPr>
            <p:txBody>
              <a:bodyPr/>
              <a:lstStyle/>
              <a:p>
                <a:endParaRPr lang="en-US">
                  <a:latin typeface="Arial"/>
                  <a:cs typeface="Arial"/>
                </a:endParaRPr>
              </a:p>
            </p:txBody>
          </p:sp>
        </p:grpSp>
        <p:grpSp>
          <p:nvGrpSpPr>
            <p:cNvPr id="17" name="Group 48"/>
            <p:cNvGrpSpPr>
              <a:grpSpLocks/>
            </p:cNvGrpSpPr>
            <p:nvPr/>
          </p:nvGrpSpPr>
          <p:grpSpPr bwMode="auto">
            <a:xfrm>
              <a:off x="1813" y="2800"/>
              <a:ext cx="384" cy="365"/>
              <a:chOff x="3034" y="2643"/>
              <a:chExt cx="384" cy="365"/>
            </a:xfrm>
          </p:grpSpPr>
          <p:sp>
            <p:nvSpPr>
              <p:cNvPr id="36884" name="Text Box 49"/>
              <p:cNvSpPr txBox="1">
                <a:spLocks noChangeArrowheads="1"/>
              </p:cNvSpPr>
              <p:nvPr/>
            </p:nvSpPr>
            <p:spPr bwMode="auto">
              <a:xfrm>
                <a:off x="3034" y="2720"/>
                <a:ext cx="351"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i="1" baseline="-25000">
                    <a:latin typeface="Arial"/>
                    <a:cs typeface="Arial"/>
                  </a:rPr>
                  <a:t>S</a:t>
                </a:r>
              </a:p>
            </p:txBody>
          </p:sp>
          <p:sp>
            <p:nvSpPr>
              <p:cNvPr id="36885" name="Line 50"/>
              <p:cNvSpPr>
                <a:spLocks noChangeShapeType="1"/>
              </p:cNvSpPr>
              <p:nvPr/>
            </p:nvSpPr>
            <p:spPr bwMode="auto">
              <a:xfrm flipH="1">
                <a:off x="3274" y="2643"/>
                <a:ext cx="144" cy="147"/>
              </a:xfrm>
              <a:prstGeom prst="line">
                <a:avLst/>
              </a:prstGeom>
              <a:noFill/>
              <a:ln w="9525">
                <a:solidFill>
                  <a:schemeClr val="tx1"/>
                </a:solidFill>
                <a:round/>
                <a:headEnd/>
                <a:tailEnd/>
              </a:ln>
            </p:spPr>
            <p:txBody>
              <a:bodyPr/>
              <a:lstStyle/>
              <a:p>
                <a:endParaRPr lang="en-US">
                  <a:latin typeface="Arial"/>
                  <a:cs typeface="Arial"/>
                </a:endParaRPr>
              </a:p>
            </p:txBody>
          </p:sp>
        </p:grpSp>
      </p:grpSp>
      <p:sp>
        <p:nvSpPr>
          <p:cNvPr id="183347" name="Rectangle 51"/>
          <p:cNvSpPr>
            <a:spLocks noChangeArrowheads="1"/>
          </p:cNvSpPr>
          <p:nvPr/>
        </p:nvSpPr>
        <p:spPr bwMode="auto">
          <a:xfrm>
            <a:off x="6259513" y="1211263"/>
            <a:ext cx="2092325" cy="893762"/>
          </a:xfrm>
          <a:prstGeom prst="rect">
            <a:avLst/>
          </a:prstGeom>
          <a:solidFill>
            <a:srgbClr val="66FF66"/>
          </a:solidFill>
          <a:ln w="9525">
            <a:noFill/>
            <a:miter lim="800000"/>
            <a:headEnd/>
            <a:tailEnd/>
          </a:ln>
          <a:effectLst>
            <a:outerShdw blurRad="50800" dist="38100" dir="2700000" algn="tl" rotWithShape="0">
              <a:prstClr val="black">
                <a:alpha val="40000"/>
              </a:prstClr>
            </a:outerShdw>
          </a:effectLst>
        </p:spPr>
        <p:txBody>
          <a:bodyPr/>
          <a:lstStyle/>
          <a:p>
            <a:pPr>
              <a:buClr>
                <a:srgbClr val="00B85C"/>
              </a:buClr>
              <a:buSzPct val="120000"/>
              <a:buFont typeface="Wingdings" pitchFamily="2" charset="2"/>
              <a:buNone/>
              <a:defRPr/>
            </a:pPr>
            <a:r>
              <a:rPr lang="en-US" sz="2600" dirty="0">
                <a:latin typeface="Arial"/>
                <a:cs typeface="Arial"/>
              </a:rPr>
              <a:t>Demand is </a:t>
            </a:r>
            <a:br>
              <a:rPr lang="en-US" sz="2600" dirty="0">
                <a:latin typeface="Arial"/>
                <a:cs typeface="Arial"/>
              </a:rPr>
            </a:br>
            <a:r>
              <a:rPr lang="en-US" sz="2600" dirty="0">
                <a:latin typeface="Arial"/>
                <a:cs typeface="Arial"/>
              </a:rPr>
              <a:t>price-elastic. </a:t>
            </a:r>
          </a:p>
        </p:txBody>
      </p:sp>
      <p:sp>
        <p:nvSpPr>
          <p:cNvPr id="183348" name="Rectangle 52"/>
          <p:cNvSpPr>
            <a:spLocks noChangeArrowheads="1"/>
          </p:cNvSpPr>
          <p:nvPr/>
        </p:nvSpPr>
        <p:spPr bwMode="auto">
          <a:xfrm>
            <a:off x="5975350" y="2327275"/>
            <a:ext cx="2868613" cy="903288"/>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lstStyle/>
          <a:p>
            <a:pPr>
              <a:buClr>
                <a:srgbClr val="00B85C"/>
              </a:buClr>
              <a:buSzPct val="120000"/>
              <a:buFont typeface="Wingdings" pitchFamily="2" charset="2"/>
              <a:buNone/>
              <a:defRPr/>
            </a:pPr>
            <a:r>
              <a:rPr lang="en-US" sz="2600" dirty="0">
                <a:latin typeface="Arial"/>
                <a:cs typeface="Arial"/>
              </a:rPr>
              <a:t>In the short run, supply is inelastic. </a:t>
            </a:r>
          </a:p>
        </p:txBody>
      </p:sp>
      <p:sp>
        <p:nvSpPr>
          <p:cNvPr id="183349" name="Rectangle 53"/>
          <p:cNvSpPr>
            <a:spLocks noChangeArrowheads="1"/>
          </p:cNvSpPr>
          <p:nvPr/>
        </p:nvSpPr>
        <p:spPr bwMode="auto">
          <a:xfrm>
            <a:off x="6907213" y="3505200"/>
            <a:ext cx="1882775" cy="2468563"/>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lstStyle/>
          <a:p>
            <a:pPr>
              <a:buClr>
                <a:srgbClr val="00B85C"/>
              </a:buClr>
              <a:buSzPct val="120000"/>
              <a:buFont typeface="Wingdings" pitchFamily="2" charset="2"/>
              <a:buNone/>
              <a:defRPr/>
            </a:pPr>
            <a:r>
              <a:rPr lang="en-US" sz="2600" dirty="0">
                <a:latin typeface="Arial"/>
                <a:cs typeface="Arial"/>
              </a:rPr>
              <a:t>Hence, </a:t>
            </a:r>
            <a:br>
              <a:rPr lang="en-US" sz="2600" dirty="0">
                <a:latin typeface="Arial"/>
                <a:cs typeface="Arial"/>
              </a:rPr>
            </a:br>
            <a:r>
              <a:rPr lang="en-US" sz="2600" dirty="0">
                <a:latin typeface="Arial"/>
                <a:cs typeface="Arial"/>
              </a:rPr>
              <a:t>companies that build yachts pay most of </a:t>
            </a:r>
            <a:br>
              <a:rPr lang="en-US" sz="2600" dirty="0">
                <a:latin typeface="Arial"/>
                <a:cs typeface="Arial"/>
              </a:rPr>
            </a:br>
            <a:r>
              <a:rPr lang="en-US" sz="2600" dirty="0">
                <a:latin typeface="Arial"/>
                <a:cs typeface="Arial"/>
              </a:rPr>
              <a:t>the tax. </a:t>
            </a:r>
          </a:p>
        </p:txBody>
      </p:sp>
    </p:spTree>
    <p:extLst>
      <p:ext uri="{BB962C8B-B14F-4D97-AF65-F5344CB8AC3E}">
        <p14:creationId xmlns:p14="http://schemas.microsoft.com/office/powerpoint/2010/main" val="35539811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3347"/>
                                        </p:tgtEl>
                                        <p:attrNameLst>
                                          <p:attrName>style.visibility</p:attrName>
                                        </p:attrNameLst>
                                      </p:cBhvr>
                                      <p:to>
                                        <p:strVal val="visible"/>
                                      </p:to>
                                    </p:set>
                                    <p:animEffect transition="in" filter="fade">
                                      <p:cBhvr>
                                        <p:cTn id="7" dur="500"/>
                                        <p:tgtEl>
                                          <p:spTgt spid="183347"/>
                                        </p:tgtEl>
                                      </p:cBhvr>
                                    </p:animEffect>
                                  </p:childTnLst>
                                </p:cTn>
                              </p:par>
                              <p:par>
                                <p:cTn id="8" presetID="18" presetClass="entr" presetSubtype="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3348"/>
                                        </p:tgtEl>
                                        <p:attrNameLst>
                                          <p:attrName>style.visibility</p:attrName>
                                        </p:attrNameLst>
                                      </p:cBhvr>
                                      <p:to>
                                        <p:strVal val="visible"/>
                                      </p:to>
                                    </p:set>
                                    <p:animEffect transition="in" filter="fade">
                                      <p:cBhvr>
                                        <p:cTn id="15" dur="500"/>
                                        <p:tgtEl>
                                          <p:spTgt spid="183348"/>
                                        </p:tgtEl>
                                      </p:cBhvr>
                                    </p:animEffect>
                                  </p:childTnLst>
                                </p:cTn>
                              </p:par>
                              <p:par>
                                <p:cTn id="16" presetID="18" presetClass="entr" presetSubtype="3"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upRigh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trips(downLeft)">
                                      <p:cBhvr>
                                        <p:cTn id="28" dur="500"/>
                                        <p:tgtEl>
                                          <p:spTgt spid="6"/>
                                        </p:tgtEl>
                                      </p:cBhvr>
                                    </p:animEffect>
                                  </p:childTnLst>
                                </p:cTn>
                              </p:par>
                            </p:childTnLst>
                          </p:cTn>
                        </p:par>
                        <p:par>
                          <p:cTn id="29" fill="hold">
                            <p:stCondLst>
                              <p:cond delay="500"/>
                            </p:stCondLst>
                            <p:childTnLst>
                              <p:par>
                                <p:cTn id="30" presetID="18" presetClass="entr" presetSubtype="9"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upLeft)">
                                      <p:cBhvr>
                                        <p:cTn id="32" dur="500"/>
                                        <p:tgtEl>
                                          <p:spTgt spid="12"/>
                                        </p:tgtEl>
                                      </p:cBhvr>
                                    </p:animEffect>
                                  </p:childTnLst>
                                </p:cTn>
                              </p:par>
                              <p:par>
                                <p:cTn id="33" presetID="18" presetClass="entr" presetSubtype="12"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strips(downLef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strips(upLeft)">
                                      <p:cBhvr>
                                        <p:cTn id="40" dur="500"/>
                                        <p:tgtEl>
                                          <p:spTgt spid="7"/>
                                        </p:tgtEl>
                                      </p:cBhvr>
                                    </p:animEffect>
                                  </p:childTnLst>
                                </p:cTn>
                              </p:par>
                            </p:childTnLst>
                          </p:cTn>
                        </p:par>
                        <p:par>
                          <p:cTn id="41" fill="hold">
                            <p:stCondLst>
                              <p:cond delay="500"/>
                            </p:stCondLst>
                            <p:childTnLst>
                              <p:par>
                                <p:cTn id="42" presetID="18" presetClass="entr" presetSubtype="12"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downLeft)">
                                      <p:cBhvr>
                                        <p:cTn id="44" dur="500"/>
                                        <p:tgtEl>
                                          <p:spTgt spid="9"/>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183349"/>
                                        </p:tgtEl>
                                        <p:attrNameLst>
                                          <p:attrName>style.visibility</p:attrName>
                                        </p:attrNameLst>
                                      </p:cBhvr>
                                      <p:to>
                                        <p:strVal val="visible"/>
                                      </p:to>
                                    </p:set>
                                    <p:animEffect transition="in" filter="fade">
                                      <p:cBhvr>
                                        <p:cTn id="48" dur="500"/>
                                        <p:tgtEl>
                                          <p:spTgt spid="18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47" grpId="0" animBg="1"/>
      <p:bldP spid="183348" grpId="0" animBg="1"/>
      <p:bldP spid="1833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t"/>
          <a:lstStyle/>
          <a:p>
            <a:pPr algn="l"/>
            <a:r>
              <a:rPr lang="en-US" altLang="en-US" dirty="0" smtClean="0"/>
              <a:t>	Taxes </a:t>
            </a:r>
          </a:p>
        </p:txBody>
      </p:sp>
      <p:sp>
        <p:nvSpPr>
          <p:cNvPr id="33795" name="Content Placeholder 2"/>
          <p:cNvSpPr>
            <a:spLocks noGrp="1"/>
          </p:cNvSpPr>
          <p:nvPr>
            <p:ph idx="1"/>
          </p:nvPr>
        </p:nvSpPr>
        <p:spPr/>
        <p:txBody>
          <a:bodyPr/>
          <a:lstStyle/>
          <a:p>
            <a:r>
              <a:rPr lang="en-US" altLang="en-US" dirty="0" smtClean="0"/>
              <a:t>Government uses taxes</a:t>
            </a:r>
          </a:p>
          <a:p>
            <a:pPr lvl="1"/>
            <a:r>
              <a:rPr lang="en-US" altLang="en-US" dirty="0" smtClean="0"/>
              <a:t>To raise revenue for public projects </a:t>
            </a:r>
          </a:p>
          <a:p>
            <a:pPr lvl="2"/>
            <a:r>
              <a:rPr lang="en-US" altLang="en-US" dirty="0" smtClean="0"/>
              <a:t>Roads, schools, and national defense</a:t>
            </a:r>
          </a:p>
          <a:p>
            <a:r>
              <a:rPr lang="en-US" altLang="en-US" dirty="0" smtClean="0"/>
              <a:t>Tax incidence</a:t>
            </a:r>
          </a:p>
          <a:p>
            <a:pPr lvl="1"/>
            <a:r>
              <a:rPr lang="en-US" altLang="en-US" dirty="0" smtClean="0"/>
              <a:t>Manner in which the burden of a tax is shared among participants in a market</a:t>
            </a:r>
          </a:p>
          <a:p>
            <a:pPr lvl="2"/>
            <a:r>
              <a:rPr lang="en-US" altLang="en-US" dirty="0" smtClean="0"/>
              <a:t>The government can make the seller or the buyer to pay the tax</a:t>
            </a:r>
          </a:p>
        </p:txBody>
      </p:sp>
      <p:sp>
        <p:nvSpPr>
          <p:cNvPr id="3379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A0B1E0F-7469-4953-BA71-09BE23F641A2}" type="slidenum">
              <a:rPr lang="en-US" altLang="en-US" sz="1200" smtClean="0">
                <a:solidFill>
                  <a:srgbClr val="002060"/>
                </a:solidFill>
              </a:rPr>
              <a:pPr algn="ctr" eaLnBrk="1" hangingPunct="1"/>
              <a:t>2</a:t>
            </a:fld>
            <a:endParaRPr lang="en-US" altLang="en-US" sz="1200" smtClean="0">
              <a:solidFill>
                <a:srgbClr val="002060"/>
              </a:solidFill>
            </a:endParaRP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93232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5913438" y="2711450"/>
            <a:ext cx="588962" cy="3119438"/>
            <a:chOff x="3725" y="1708"/>
            <a:chExt cx="371" cy="1965"/>
          </a:xfrm>
        </p:grpSpPr>
        <p:sp>
          <p:nvSpPr>
            <p:cNvPr id="29745" name="Line 27"/>
            <p:cNvSpPr>
              <a:spLocks noChangeShapeType="1"/>
            </p:cNvSpPr>
            <p:nvPr/>
          </p:nvSpPr>
          <p:spPr bwMode="auto">
            <a:xfrm>
              <a:off x="3940" y="1708"/>
              <a:ext cx="0" cy="1699"/>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9746" name="Text Box 28"/>
            <p:cNvSpPr txBox="1">
              <a:spLocks noChangeArrowheads="1"/>
            </p:cNvSpPr>
            <p:nvPr/>
          </p:nvSpPr>
          <p:spPr bwMode="auto">
            <a:xfrm>
              <a:off x="3725" y="3440"/>
              <a:ext cx="371" cy="233"/>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450</a:t>
              </a:r>
            </a:p>
          </p:txBody>
        </p:sp>
      </p:grpSp>
      <p:grpSp>
        <p:nvGrpSpPr>
          <p:cNvPr id="3" name="Group 2"/>
          <p:cNvGrpSpPr>
            <a:grpSpLocks/>
          </p:cNvGrpSpPr>
          <p:nvPr/>
        </p:nvGrpSpPr>
        <p:grpSpPr bwMode="auto">
          <a:xfrm>
            <a:off x="5072063" y="2278063"/>
            <a:ext cx="3176587" cy="2274887"/>
            <a:chOff x="3027" y="1106"/>
            <a:chExt cx="2001" cy="1433"/>
          </a:xfrm>
        </p:grpSpPr>
        <p:sp>
          <p:nvSpPr>
            <p:cNvPr id="29743" name="Line 3"/>
            <p:cNvSpPr>
              <a:spLocks noChangeShapeType="1"/>
            </p:cNvSpPr>
            <p:nvPr/>
          </p:nvSpPr>
          <p:spPr bwMode="auto">
            <a:xfrm flipV="1">
              <a:off x="3027" y="1316"/>
              <a:ext cx="1696" cy="1223"/>
            </a:xfrm>
            <a:prstGeom prst="line">
              <a:avLst/>
            </a:prstGeom>
            <a:noFill/>
            <a:ln w="38100">
              <a:solidFill>
                <a:srgbClr val="003399"/>
              </a:solidFill>
              <a:round/>
              <a:headEnd/>
              <a:tailEnd/>
            </a:ln>
          </p:spPr>
          <p:txBody>
            <a:bodyPr/>
            <a:lstStyle/>
            <a:p>
              <a:endParaRPr lang="en-US">
                <a:latin typeface="Arial"/>
                <a:cs typeface="Arial"/>
              </a:endParaRPr>
            </a:p>
          </p:txBody>
        </p:sp>
        <p:sp>
          <p:nvSpPr>
            <p:cNvPr id="29744" name="Text Box 4"/>
            <p:cNvSpPr txBox="1">
              <a:spLocks noChangeArrowheads="1"/>
            </p:cNvSpPr>
            <p:nvPr/>
          </p:nvSpPr>
          <p:spPr bwMode="auto">
            <a:xfrm>
              <a:off x="4642" y="1106"/>
              <a:ext cx="386"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r>
                <a:rPr lang="en-US" sz="2400" b="1" baseline="-25000">
                  <a:latin typeface="Arial"/>
                  <a:cs typeface="Arial"/>
                </a:rPr>
                <a:t>1</a:t>
              </a:r>
            </a:p>
          </p:txBody>
        </p:sp>
      </p:grpSp>
      <p:sp>
        <p:nvSpPr>
          <p:cNvPr id="262149" name="Rectangle 5"/>
          <p:cNvSpPr>
            <a:spLocks noGrp="1" noChangeArrowheads="1"/>
          </p:cNvSpPr>
          <p:nvPr>
            <p:ph type="title"/>
          </p:nvPr>
        </p:nvSpPr>
        <p:spPr/>
        <p:txBody>
          <a:bodyPr/>
          <a:lstStyle/>
          <a:p>
            <a:pPr eaLnBrk="1" hangingPunct="1"/>
            <a:r>
              <a:rPr lang="en-US" sz="3400" dirty="0" smtClean="0"/>
              <a:t>The </a:t>
            </a:r>
            <a:r>
              <a:rPr lang="en-US" sz="3400" b="1" dirty="0" smtClean="0">
                <a:solidFill>
                  <a:srgbClr val="CC0000"/>
                </a:solidFill>
              </a:rPr>
              <a:t>Incidence</a:t>
            </a:r>
            <a:r>
              <a:rPr lang="en-US" sz="3400" dirty="0" smtClean="0"/>
              <a:t> of a Tax:</a:t>
            </a:r>
          </a:p>
        </p:txBody>
      </p:sp>
      <p:sp>
        <p:nvSpPr>
          <p:cNvPr id="262150" name="Rectangle 6"/>
          <p:cNvSpPr>
            <a:spLocks noGrp="1" noChangeArrowheads="1"/>
          </p:cNvSpPr>
          <p:nvPr>
            <p:ph type="body" sz="quarter" idx="12"/>
          </p:nvPr>
        </p:nvSpPr>
        <p:spPr>
          <a:xfrm>
            <a:off x="304800" y="609600"/>
            <a:ext cx="8496300" cy="1147763"/>
          </a:xfrm>
          <a:noFill/>
        </p:spPr>
        <p:txBody>
          <a:bodyPr/>
          <a:lstStyle/>
          <a:p>
            <a:pPr marL="0" indent="0" eaLnBrk="1" hangingPunct="1">
              <a:buFont typeface="Wingdings" pitchFamily="2" charset="2"/>
              <a:buNone/>
            </a:pPr>
            <a:r>
              <a:rPr lang="en-US" sz="2700" dirty="0" smtClean="0"/>
              <a:t>how the burden of a tax is shared among </a:t>
            </a:r>
            <a:br>
              <a:rPr lang="en-US" sz="2700" dirty="0" smtClean="0"/>
            </a:br>
            <a:r>
              <a:rPr lang="en-US" sz="2700" dirty="0" smtClean="0"/>
              <a:t>market participants</a:t>
            </a:r>
          </a:p>
        </p:txBody>
      </p:sp>
      <p:grpSp>
        <p:nvGrpSpPr>
          <p:cNvPr id="4" name="Group 7"/>
          <p:cNvGrpSpPr>
            <a:grpSpLocks/>
          </p:cNvGrpSpPr>
          <p:nvPr/>
        </p:nvGrpSpPr>
        <p:grpSpPr bwMode="auto">
          <a:xfrm>
            <a:off x="4360863" y="1757363"/>
            <a:ext cx="4422775" cy="3871912"/>
            <a:chOff x="2579" y="785"/>
            <a:chExt cx="2786" cy="2439"/>
          </a:xfrm>
        </p:grpSpPr>
        <p:grpSp>
          <p:nvGrpSpPr>
            <p:cNvPr id="5" name="Group 8"/>
            <p:cNvGrpSpPr>
              <a:grpSpLocks/>
            </p:cNvGrpSpPr>
            <p:nvPr/>
          </p:nvGrpSpPr>
          <p:grpSpPr bwMode="auto">
            <a:xfrm>
              <a:off x="2697" y="1037"/>
              <a:ext cx="2409" cy="2049"/>
              <a:chOff x="1098" y="1361"/>
              <a:chExt cx="2116" cy="2027"/>
            </a:xfrm>
          </p:grpSpPr>
          <p:sp>
            <p:nvSpPr>
              <p:cNvPr id="29741" name="Line 9"/>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29742" name="Line 10"/>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9739" name="Text Box 11"/>
            <p:cNvSpPr txBox="1">
              <a:spLocks noChangeArrowheads="1"/>
            </p:cNvSpPr>
            <p:nvPr/>
          </p:nvSpPr>
          <p:spPr bwMode="auto">
            <a:xfrm>
              <a:off x="2579" y="785"/>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29740" name="Text Box 12"/>
            <p:cNvSpPr txBox="1">
              <a:spLocks noChangeArrowheads="1"/>
            </p:cNvSpPr>
            <p:nvPr/>
          </p:nvSpPr>
          <p:spPr bwMode="auto">
            <a:xfrm>
              <a:off x="5075" y="2936"/>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6" name="Group 13"/>
          <p:cNvGrpSpPr>
            <a:grpSpLocks/>
          </p:cNvGrpSpPr>
          <p:nvPr/>
        </p:nvGrpSpPr>
        <p:grpSpPr bwMode="auto">
          <a:xfrm>
            <a:off x="5686425" y="2116138"/>
            <a:ext cx="2730500" cy="2649537"/>
            <a:chOff x="3414" y="1004"/>
            <a:chExt cx="1720" cy="1669"/>
          </a:xfrm>
        </p:grpSpPr>
        <p:sp>
          <p:nvSpPr>
            <p:cNvPr id="29736" name="Line 14"/>
            <p:cNvSpPr>
              <a:spLocks noChangeShapeType="1"/>
            </p:cNvSpPr>
            <p:nvPr/>
          </p:nvSpPr>
          <p:spPr bwMode="auto">
            <a:xfrm>
              <a:off x="3414" y="1004"/>
              <a:ext cx="1417" cy="1470"/>
            </a:xfrm>
            <a:prstGeom prst="line">
              <a:avLst/>
            </a:prstGeom>
            <a:noFill/>
            <a:ln w="38100">
              <a:solidFill>
                <a:srgbClr val="003399"/>
              </a:solidFill>
              <a:round/>
              <a:headEnd/>
              <a:tailEnd/>
            </a:ln>
          </p:spPr>
          <p:txBody>
            <a:bodyPr/>
            <a:lstStyle/>
            <a:p>
              <a:endParaRPr lang="en-US">
                <a:latin typeface="Arial"/>
                <a:cs typeface="Arial"/>
              </a:endParaRPr>
            </a:p>
          </p:txBody>
        </p:sp>
        <p:sp>
          <p:nvSpPr>
            <p:cNvPr id="29737" name="Text Box 15"/>
            <p:cNvSpPr txBox="1">
              <a:spLocks noChangeArrowheads="1"/>
            </p:cNvSpPr>
            <p:nvPr/>
          </p:nvSpPr>
          <p:spPr bwMode="auto">
            <a:xfrm>
              <a:off x="4748" y="2385"/>
              <a:ext cx="386"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1</a:t>
              </a:r>
            </a:p>
          </p:txBody>
        </p:sp>
      </p:grpSp>
      <p:grpSp>
        <p:nvGrpSpPr>
          <p:cNvPr id="7" name="Group 16"/>
          <p:cNvGrpSpPr>
            <a:grpSpLocks/>
          </p:cNvGrpSpPr>
          <p:nvPr/>
        </p:nvGrpSpPr>
        <p:grpSpPr bwMode="auto">
          <a:xfrm>
            <a:off x="3382963" y="3105150"/>
            <a:ext cx="3773487" cy="2725738"/>
            <a:chOff x="1963" y="1627"/>
            <a:chExt cx="2377" cy="1717"/>
          </a:xfrm>
        </p:grpSpPr>
        <p:grpSp>
          <p:nvGrpSpPr>
            <p:cNvPr id="8" name="Group 17"/>
            <p:cNvGrpSpPr>
              <a:grpSpLocks/>
            </p:cNvGrpSpPr>
            <p:nvPr/>
          </p:nvGrpSpPr>
          <p:grpSpPr bwMode="auto">
            <a:xfrm>
              <a:off x="2703" y="1746"/>
              <a:ext cx="1425" cy="1333"/>
              <a:chOff x="357" y="2450"/>
              <a:chExt cx="795" cy="646"/>
            </a:xfrm>
          </p:grpSpPr>
          <p:sp>
            <p:nvSpPr>
              <p:cNvPr id="29734" name="Line 18"/>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9735" name="Line 19"/>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9731" name="Oval 20"/>
            <p:cNvSpPr>
              <a:spLocks noChangeArrowheads="1"/>
            </p:cNvSpPr>
            <p:nvPr/>
          </p:nvSpPr>
          <p:spPr bwMode="auto">
            <a:xfrm>
              <a:off x="4081" y="169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9732" name="Text Box 21"/>
            <p:cNvSpPr txBox="1">
              <a:spLocks noChangeArrowheads="1"/>
            </p:cNvSpPr>
            <p:nvPr/>
          </p:nvSpPr>
          <p:spPr bwMode="auto">
            <a:xfrm>
              <a:off x="1963" y="1627"/>
              <a:ext cx="721" cy="233"/>
            </a:xfrm>
            <a:prstGeom prst="rect">
              <a:avLst/>
            </a:prstGeom>
            <a:noFill/>
            <a:ln w="9525">
              <a:noFill/>
              <a:miter lim="800000"/>
              <a:headEnd/>
              <a:tailEnd/>
            </a:ln>
          </p:spPr>
          <p:txBody>
            <a:bodyPr lIns="0" tIns="0" bIns="0">
              <a:spAutoFit/>
            </a:bodyPr>
            <a:lstStyle/>
            <a:p>
              <a:pPr algn="r">
                <a:spcBef>
                  <a:spcPct val="50000"/>
                </a:spcBef>
              </a:pPr>
              <a:r>
                <a:rPr lang="en-US" sz="2400">
                  <a:latin typeface="Arial"/>
                  <a:cs typeface="Arial"/>
                </a:rPr>
                <a:t>$10.00</a:t>
              </a:r>
            </a:p>
          </p:txBody>
        </p:sp>
        <p:sp>
          <p:nvSpPr>
            <p:cNvPr id="29733" name="Text Box 22"/>
            <p:cNvSpPr txBox="1">
              <a:spLocks noChangeArrowheads="1"/>
            </p:cNvSpPr>
            <p:nvPr/>
          </p:nvSpPr>
          <p:spPr bwMode="auto">
            <a:xfrm>
              <a:off x="3969" y="3111"/>
              <a:ext cx="371" cy="233"/>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500</a:t>
              </a:r>
            </a:p>
          </p:txBody>
        </p:sp>
      </p:grpSp>
      <p:grpSp>
        <p:nvGrpSpPr>
          <p:cNvPr id="9" name="Group 23"/>
          <p:cNvGrpSpPr>
            <a:grpSpLocks/>
          </p:cNvGrpSpPr>
          <p:nvPr/>
        </p:nvGrpSpPr>
        <p:grpSpPr bwMode="auto">
          <a:xfrm>
            <a:off x="5232400" y="2641600"/>
            <a:ext cx="2730500" cy="2649538"/>
            <a:chOff x="3128" y="1335"/>
            <a:chExt cx="1720" cy="1669"/>
          </a:xfrm>
        </p:grpSpPr>
        <p:sp>
          <p:nvSpPr>
            <p:cNvPr id="29728" name="Line 24"/>
            <p:cNvSpPr>
              <a:spLocks noChangeShapeType="1"/>
            </p:cNvSpPr>
            <p:nvPr/>
          </p:nvSpPr>
          <p:spPr bwMode="auto">
            <a:xfrm>
              <a:off x="3128" y="1335"/>
              <a:ext cx="1417" cy="1470"/>
            </a:xfrm>
            <a:prstGeom prst="line">
              <a:avLst/>
            </a:prstGeom>
            <a:noFill/>
            <a:ln w="38100">
              <a:solidFill>
                <a:srgbClr val="A50021"/>
              </a:solidFill>
              <a:round/>
              <a:headEnd/>
              <a:tailEnd/>
            </a:ln>
          </p:spPr>
          <p:txBody>
            <a:bodyPr/>
            <a:lstStyle/>
            <a:p>
              <a:endParaRPr lang="en-US">
                <a:latin typeface="Arial"/>
                <a:cs typeface="Arial"/>
              </a:endParaRPr>
            </a:p>
          </p:txBody>
        </p:sp>
        <p:sp>
          <p:nvSpPr>
            <p:cNvPr id="29729" name="Text Box 25"/>
            <p:cNvSpPr txBox="1">
              <a:spLocks noChangeArrowheads="1"/>
            </p:cNvSpPr>
            <p:nvPr/>
          </p:nvSpPr>
          <p:spPr bwMode="auto">
            <a:xfrm>
              <a:off x="4462" y="2716"/>
              <a:ext cx="386"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2</a:t>
              </a:r>
            </a:p>
          </p:txBody>
        </p:sp>
      </p:grpSp>
      <p:grpSp>
        <p:nvGrpSpPr>
          <p:cNvPr id="10" name="Group 29"/>
          <p:cNvGrpSpPr>
            <a:grpSpLocks/>
          </p:cNvGrpSpPr>
          <p:nvPr/>
        </p:nvGrpSpPr>
        <p:grpSpPr bwMode="auto">
          <a:xfrm>
            <a:off x="2711450" y="2479675"/>
            <a:ext cx="3616325" cy="457200"/>
            <a:chOff x="1708" y="1562"/>
            <a:chExt cx="2278" cy="288"/>
          </a:xfrm>
        </p:grpSpPr>
        <p:grpSp>
          <p:nvGrpSpPr>
            <p:cNvPr id="11" name="Group 30"/>
            <p:cNvGrpSpPr>
              <a:grpSpLocks/>
            </p:cNvGrpSpPr>
            <p:nvPr/>
          </p:nvGrpSpPr>
          <p:grpSpPr bwMode="auto">
            <a:xfrm>
              <a:off x="2121" y="1589"/>
              <a:ext cx="1865" cy="233"/>
              <a:chOff x="1947" y="1263"/>
              <a:chExt cx="1865" cy="233"/>
            </a:xfrm>
          </p:grpSpPr>
          <p:sp>
            <p:nvSpPr>
              <p:cNvPr id="29725" name="Line 31"/>
              <p:cNvSpPr>
                <a:spLocks noChangeShapeType="1"/>
              </p:cNvSpPr>
              <p:nvPr/>
            </p:nvSpPr>
            <p:spPr bwMode="auto">
              <a:xfrm>
                <a:off x="2700" y="1376"/>
                <a:ext cx="107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9726" name="Oval 32"/>
              <p:cNvSpPr>
                <a:spLocks noChangeArrowheads="1"/>
              </p:cNvSpPr>
              <p:nvPr/>
            </p:nvSpPr>
            <p:spPr bwMode="auto">
              <a:xfrm>
                <a:off x="3724" y="133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9727" name="Text Box 33"/>
              <p:cNvSpPr txBox="1">
                <a:spLocks noChangeArrowheads="1"/>
              </p:cNvSpPr>
              <p:nvPr/>
            </p:nvSpPr>
            <p:spPr bwMode="auto">
              <a:xfrm>
                <a:off x="1947" y="1263"/>
                <a:ext cx="737" cy="233"/>
              </a:xfrm>
              <a:prstGeom prst="rect">
                <a:avLst/>
              </a:prstGeom>
              <a:noFill/>
              <a:ln w="9525">
                <a:noFill/>
                <a:miter lim="800000"/>
                <a:headEnd/>
                <a:tailEnd/>
              </a:ln>
            </p:spPr>
            <p:txBody>
              <a:bodyPr lIns="0" tIns="0" bIns="0">
                <a:spAutoFit/>
              </a:bodyPr>
              <a:lstStyle/>
              <a:p>
                <a:pPr algn="r">
                  <a:spcBef>
                    <a:spcPct val="50000"/>
                  </a:spcBef>
                </a:pPr>
                <a:r>
                  <a:rPr lang="en-US" sz="2400">
                    <a:latin typeface="Arial"/>
                    <a:cs typeface="Arial"/>
                  </a:rPr>
                  <a:t>$11.00</a:t>
                </a:r>
              </a:p>
            </p:txBody>
          </p:sp>
        </p:grpSp>
        <p:sp>
          <p:nvSpPr>
            <p:cNvPr id="29724" name="Text Box 34"/>
            <p:cNvSpPr txBox="1">
              <a:spLocks noChangeArrowheads="1"/>
            </p:cNvSpPr>
            <p:nvPr/>
          </p:nvSpPr>
          <p:spPr bwMode="auto">
            <a:xfrm>
              <a:off x="1708" y="1562"/>
              <a:ext cx="505"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i="1" baseline="-25000">
                  <a:latin typeface="Arial"/>
                  <a:cs typeface="Arial"/>
                </a:rPr>
                <a:t>B</a:t>
              </a:r>
              <a:r>
                <a:rPr lang="en-US" sz="2400">
                  <a:latin typeface="Arial"/>
                  <a:cs typeface="Arial"/>
                </a:rPr>
                <a:t> =</a:t>
              </a:r>
              <a:endParaRPr lang="en-US" sz="2400" b="1" i="1" baseline="-25000">
                <a:latin typeface="Arial"/>
                <a:cs typeface="Arial"/>
              </a:endParaRPr>
            </a:p>
          </p:txBody>
        </p:sp>
      </p:grpSp>
      <p:grpSp>
        <p:nvGrpSpPr>
          <p:cNvPr id="12" name="Group 35"/>
          <p:cNvGrpSpPr>
            <a:grpSpLocks/>
          </p:cNvGrpSpPr>
          <p:nvPr/>
        </p:nvGrpSpPr>
        <p:grpSpPr bwMode="auto">
          <a:xfrm>
            <a:off x="2870200" y="3484563"/>
            <a:ext cx="3460750" cy="457200"/>
            <a:chOff x="1808" y="2195"/>
            <a:chExt cx="2180" cy="288"/>
          </a:xfrm>
        </p:grpSpPr>
        <p:grpSp>
          <p:nvGrpSpPr>
            <p:cNvPr id="13" name="Group 36"/>
            <p:cNvGrpSpPr>
              <a:grpSpLocks/>
            </p:cNvGrpSpPr>
            <p:nvPr/>
          </p:nvGrpSpPr>
          <p:grpSpPr bwMode="auto">
            <a:xfrm>
              <a:off x="2263" y="2220"/>
              <a:ext cx="1725" cy="233"/>
              <a:chOff x="2091" y="1887"/>
              <a:chExt cx="1725" cy="233"/>
            </a:xfrm>
          </p:grpSpPr>
          <p:sp>
            <p:nvSpPr>
              <p:cNvPr id="29720" name="Line 37"/>
              <p:cNvSpPr>
                <a:spLocks noChangeShapeType="1"/>
              </p:cNvSpPr>
              <p:nvPr/>
            </p:nvSpPr>
            <p:spPr bwMode="auto">
              <a:xfrm>
                <a:off x="2700" y="2005"/>
                <a:ext cx="107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9721" name="Oval 38"/>
              <p:cNvSpPr>
                <a:spLocks noChangeArrowheads="1"/>
              </p:cNvSpPr>
              <p:nvPr/>
            </p:nvSpPr>
            <p:spPr bwMode="auto">
              <a:xfrm>
                <a:off x="3728" y="195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9722" name="Text Box 39"/>
              <p:cNvSpPr txBox="1">
                <a:spLocks noChangeArrowheads="1"/>
              </p:cNvSpPr>
              <p:nvPr/>
            </p:nvSpPr>
            <p:spPr bwMode="auto">
              <a:xfrm>
                <a:off x="2091" y="1887"/>
                <a:ext cx="593" cy="233"/>
              </a:xfrm>
              <a:prstGeom prst="rect">
                <a:avLst/>
              </a:prstGeom>
              <a:noFill/>
              <a:ln w="9525">
                <a:noFill/>
                <a:miter lim="800000"/>
                <a:headEnd/>
                <a:tailEnd/>
              </a:ln>
            </p:spPr>
            <p:txBody>
              <a:bodyPr lIns="0" tIns="0" bIns="0">
                <a:spAutoFit/>
              </a:bodyPr>
              <a:lstStyle/>
              <a:p>
                <a:pPr algn="r">
                  <a:spcBef>
                    <a:spcPct val="50000"/>
                  </a:spcBef>
                </a:pPr>
                <a:r>
                  <a:rPr lang="en-US" sz="2400">
                    <a:latin typeface="Arial"/>
                    <a:cs typeface="Arial"/>
                  </a:rPr>
                  <a:t>$9.50</a:t>
                </a:r>
              </a:p>
            </p:txBody>
          </p:sp>
        </p:grpSp>
        <p:sp>
          <p:nvSpPr>
            <p:cNvPr id="29719" name="Text Box 40"/>
            <p:cNvSpPr txBox="1">
              <a:spLocks noChangeArrowheads="1"/>
            </p:cNvSpPr>
            <p:nvPr/>
          </p:nvSpPr>
          <p:spPr bwMode="auto">
            <a:xfrm>
              <a:off x="1808" y="2195"/>
              <a:ext cx="505"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i="1" baseline="-25000">
                  <a:latin typeface="Arial"/>
                  <a:cs typeface="Arial"/>
                </a:rPr>
                <a:t>S</a:t>
              </a:r>
              <a:r>
                <a:rPr lang="en-US" sz="2400">
                  <a:latin typeface="Arial"/>
                  <a:cs typeface="Arial"/>
                </a:rPr>
                <a:t> =</a:t>
              </a:r>
              <a:endParaRPr lang="en-US" sz="2400" b="1" i="1" baseline="-25000">
                <a:latin typeface="Arial"/>
                <a:cs typeface="Arial"/>
              </a:endParaRPr>
            </a:p>
          </p:txBody>
        </p:sp>
      </p:grpSp>
      <p:grpSp>
        <p:nvGrpSpPr>
          <p:cNvPr id="14" name="Group 42"/>
          <p:cNvGrpSpPr>
            <a:grpSpLocks/>
          </p:cNvGrpSpPr>
          <p:nvPr/>
        </p:nvGrpSpPr>
        <p:grpSpPr bwMode="auto">
          <a:xfrm>
            <a:off x="6332538" y="2635250"/>
            <a:ext cx="842962" cy="1058863"/>
            <a:chOff x="3989" y="1656"/>
            <a:chExt cx="531" cy="667"/>
          </a:xfrm>
        </p:grpSpPr>
        <p:sp>
          <p:nvSpPr>
            <p:cNvPr id="29715" name="AutoShape 43"/>
            <p:cNvSpPr>
              <a:spLocks/>
            </p:cNvSpPr>
            <p:nvPr/>
          </p:nvSpPr>
          <p:spPr bwMode="auto">
            <a:xfrm flipH="1">
              <a:off x="3989" y="1702"/>
              <a:ext cx="118" cy="621"/>
            </a:xfrm>
            <a:prstGeom prst="leftBrace">
              <a:avLst>
                <a:gd name="adj1" fmla="val 57110"/>
                <a:gd name="adj2" fmla="val 49435"/>
              </a:avLst>
            </a:prstGeom>
            <a:noFill/>
            <a:ln w="31750">
              <a:solidFill>
                <a:srgbClr val="006600"/>
              </a:solidFill>
              <a:round/>
              <a:headEnd/>
              <a:tailEnd/>
            </a:ln>
          </p:spPr>
          <p:txBody>
            <a:bodyPr wrap="none" anchor="ctr"/>
            <a:lstStyle/>
            <a:p>
              <a:endParaRPr lang="en-US">
                <a:latin typeface="Arial"/>
                <a:cs typeface="Arial"/>
              </a:endParaRPr>
            </a:p>
          </p:txBody>
        </p:sp>
        <p:sp>
          <p:nvSpPr>
            <p:cNvPr id="29716" name="Text Box 44"/>
            <p:cNvSpPr txBox="1">
              <a:spLocks noChangeArrowheads="1"/>
            </p:cNvSpPr>
            <p:nvPr/>
          </p:nvSpPr>
          <p:spPr bwMode="auto">
            <a:xfrm>
              <a:off x="4078" y="1656"/>
              <a:ext cx="442" cy="288"/>
            </a:xfrm>
            <a:prstGeom prst="rect">
              <a:avLst/>
            </a:prstGeom>
            <a:noFill/>
            <a:ln w="9525">
              <a:noFill/>
              <a:miter lim="800000"/>
              <a:headEnd/>
              <a:tailEnd/>
            </a:ln>
          </p:spPr>
          <p:txBody>
            <a:bodyPr>
              <a:spAutoFit/>
            </a:bodyPr>
            <a:lstStyle/>
            <a:p>
              <a:pPr algn="r">
                <a:spcBef>
                  <a:spcPct val="50000"/>
                </a:spcBef>
              </a:pPr>
              <a:r>
                <a:rPr lang="en-US" sz="2400">
                  <a:solidFill>
                    <a:srgbClr val="006600"/>
                  </a:solidFill>
                  <a:latin typeface="Arial"/>
                  <a:cs typeface="Arial"/>
                </a:rPr>
                <a:t>Tax</a:t>
              </a:r>
            </a:p>
          </p:txBody>
        </p:sp>
        <p:sp>
          <p:nvSpPr>
            <p:cNvPr id="29717" name="Line 45"/>
            <p:cNvSpPr>
              <a:spLocks noChangeShapeType="1"/>
            </p:cNvSpPr>
            <p:nvPr/>
          </p:nvSpPr>
          <p:spPr bwMode="auto">
            <a:xfrm flipV="1">
              <a:off x="4135" y="1888"/>
              <a:ext cx="140" cy="113"/>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62192" name="Rectangle 48"/>
          <p:cNvSpPr>
            <a:spLocks noChangeArrowheads="1"/>
          </p:cNvSpPr>
          <p:nvPr/>
        </p:nvSpPr>
        <p:spPr bwMode="auto">
          <a:xfrm>
            <a:off x="506413" y="2027238"/>
            <a:ext cx="2219325" cy="3130550"/>
          </a:xfrm>
          <a:prstGeom prst="rect">
            <a:avLst/>
          </a:prstGeom>
          <a:noFill/>
          <a:ln w="9525">
            <a:noFill/>
            <a:miter lim="800000"/>
            <a:headEnd/>
            <a:tailEnd/>
          </a:ln>
        </p:spPr>
        <p:txBody>
          <a:bodyPr/>
          <a:lstStyle/>
          <a:p>
            <a:pPr>
              <a:lnSpc>
                <a:spcPct val="105000"/>
              </a:lnSpc>
              <a:spcBef>
                <a:spcPct val="30000"/>
              </a:spcBef>
              <a:buClr>
                <a:srgbClr val="00B85C"/>
              </a:buClr>
              <a:buSzPct val="120000"/>
              <a:buFont typeface="Wingdings" pitchFamily="2" charset="2"/>
              <a:buNone/>
            </a:pPr>
            <a:r>
              <a:rPr lang="en-US" sz="2600">
                <a:latin typeface="Arial"/>
                <a:cs typeface="Arial"/>
              </a:rPr>
              <a:t>In our example,</a:t>
            </a:r>
          </a:p>
          <a:p>
            <a:pPr>
              <a:lnSpc>
                <a:spcPct val="105000"/>
              </a:lnSpc>
              <a:spcBef>
                <a:spcPct val="30000"/>
              </a:spcBef>
              <a:buClr>
                <a:srgbClr val="00B85C"/>
              </a:buClr>
              <a:buSzPct val="120000"/>
              <a:buFont typeface="Wingdings" pitchFamily="2" charset="2"/>
              <a:buNone/>
            </a:pPr>
            <a:r>
              <a:rPr lang="en-US" sz="2600">
                <a:solidFill>
                  <a:srgbClr val="FF6600"/>
                </a:solidFill>
                <a:latin typeface="Arial"/>
                <a:cs typeface="Arial"/>
              </a:rPr>
              <a:t>  buyers pay </a:t>
            </a:r>
            <a:br>
              <a:rPr lang="en-US" sz="2600">
                <a:solidFill>
                  <a:srgbClr val="FF6600"/>
                </a:solidFill>
                <a:latin typeface="Arial"/>
                <a:cs typeface="Arial"/>
              </a:rPr>
            </a:br>
            <a:r>
              <a:rPr lang="en-US" sz="2600">
                <a:solidFill>
                  <a:srgbClr val="FF6600"/>
                </a:solidFill>
                <a:latin typeface="Arial"/>
                <a:cs typeface="Arial"/>
              </a:rPr>
              <a:t>  $1.00 more,</a:t>
            </a:r>
          </a:p>
          <a:p>
            <a:pPr>
              <a:lnSpc>
                <a:spcPct val="105000"/>
              </a:lnSpc>
              <a:spcBef>
                <a:spcPct val="30000"/>
              </a:spcBef>
              <a:buClr>
                <a:srgbClr val="00B85C"/>
              </a:buClr>
              <a:buSzPct val="120000"/>
              <a:buFont typeface="Wingdings" pitchFamily="2" charset="2"/>
              <a:buNone/>
            </a:pPr>
            <a:r>
              <a:rPr lang="en-US" sz="2600">
                <a:solidFill>
                  <a:srgbClr val="990099"/>
                </a:solidFill>
                <a:latin typeface="Arial"/>
                <a:cs typeface="Arial"/>
              </a:rPr>
              <a:t>  sellers get </a:t>
            </a:r>
            <a:br>
              <a:rPr lang="en-US" sz="2600">
                <a:solidFill>
                  <a:srgbClr val="990099"/>
                </a:solidFill>
                <a:latin typeface="Arial"/>
                <a:cs typeface="Arial"/>
              </a:rPr>
            </a:br>
            <a:r>
              <a:rPr lang="en-US" sz="2600">
                <a:solidFill>
                  <a:srgbClr val="990099"/>
                </a:solidFill>
                <a:latin typeface="Arial"/>
                <a:cs typeface="Arial"/>
              </a:rPr>
              <a:t>  $0.50 less.</a:t>
            </a:r>
          </a:p>
        </p:txBody>
      </p:sp>
      <p:sp>
        <p:nvSpPr>
          <p:cNvPr id="188463" name="Line 47"/>
          <p:cNvSpPr>
            <a:spLocks noChangeShapeType="1"/>
          </p:cNvSpPr>
          <p:nvPr/>
        </p:nvSpPr>
        <p:spPr bwMode="auto">
          <a:xfrm flipV="1">
            <a:off x="4556125" y="2714625"/>
            <a:ext cx="0" cy="563563"/>
          </a:xfrm>
          <a:prstGeom prst="line">
            <a:avLst/>
          </a:prstGeom>
          <a:noFill/>
          <a:ln w="38100">
            <a:solidFill>
              <a:srgbClr val="FF6600"/>
            </a:solidFill>
            <a:round/>
            <a:headEnd/>
            <a:tailEnd type="triangle" w="lg" len="med"/>
          </a:ln>
        </p:spPr>
        <p:txBody>
          <a:bodyPr/>
          <a:lstStyle/>
          <a:p>
            <a:endParaRPr lang="en-US">
              <a:latin typeface="Arial"/>
              <a:cs typeface="Arial"/>
            </a:endParaRPr>
          </a:p>
        </p:txBody>
      </p:sp>
      <p:sp>
        <p:nvSpPr>
          <p:cNvPr id="188464" name="Line 48"/>
          <p:cNvSpPr>
            <a:spLocks noChangeShapeType="1"/>
          </p:cNvSpPr>
          <p:nvPr/>
        </p:nvSpPr>
        <p:spPr bwMode="auto">
          <a:xfrm flipV="1">
            <a:off x="4556125" y="3319463"/>
            <a:ext cx="0" cy="388937"/>
          </a:xfrm>
          <a:prstGeom prst="line">
            <a:avLst/>
          </a:prstGeom>
          <a:noFill/>
          <a:ln w="38100">
            <a:solidFill>
              <a:srgbClr val="990099"/>
            </a:solidFill>
            <a:round/>
            <a:headEnd type="triangle" w="lg" len="med"/>
            <a:tailEnd type="none" w="lg" len="med"/>
          </a:ln>
        </p:spPr>
        <p:txBody>
          <a:bodyPr/>
          <a:lstStyle/>
          <a:p>
            <a:endParaRPr lang="en-US">
              <a:latin typeface="Arial"/>
              <a:cs typeface="Arial"/>
            </a:endParaRPr>
          </a:p>
        </p:txBody>
      </p:sp>
      <p:sp>
        <p:nvSpPr>
          <p:cNvPr id="29714" name="Line 41"/>
          <p:cNvSpPr>
            <a:spLocks noChangeShapeType="1"/>
          </p:cNvSpPr>
          <p:nvPr/>
        </p:nvSpPr>
        <p:spPr bwMode="auto">
          <a:xfrm flipH="1" flipV="1">
            <a:off x="6256338" y="2767013"/>
            <a:ext cx="3175" cy="866775"/>
          </a:xfrm>
          <a:prstGeom prst="line">
            <a:avLst/>
          </a:prstGeom>
          <a:noFill/>
          <a:ln w="38100">
            <a:solidFill>
              <a:srgbClr val="00CC00"/>
            </a:solidFill>
            <a:round/>
            <a:headEnd/>
            <a:tailEnd/>
          </a:ln>
        </p:spPr>
        <p:txBody>
          <a:bodyPr/>
          <a:lstStyle/>
          <a:p>
            <a:endParaRPr lang="en-US">
              <a:latin typeface="Arial"/>
              <a:cs typeface="Arial"/>
            </a:endParaRPr>
          </a:p>
        </p:txBody>
      </p:sp>
      <p:sp>
        <p:nvSpPr>
          <p:cNvPr id="15" name="Footer Placeholder 1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6" name="Slide Number Placeholder 15"/>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Tree>
    <p:extLst>
      <p:ext uri="{BB962C8B-B14F-4D97-AF65-F5344CB8AC3E}">
        <p14:creationId xmlns:p14="http://schemas.microsoft.com/office/powerpoint/2010/main" val="1377302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2150">
                                            <p:txEl>
                                              <p:pRg st="0" end="0"/>
                                            </p:txEl>
                                          </p:spTgt>
                                        </p:tgtEl>
                                        <p:attrNameLst>
                                          <p:attrName>style.visibility</p:attrName>
                                        </p:attrNameLst>
                                      </p:cBhvr>
                                      <p:to>
                                        <p:strVal val="visible"/>
                                      </p:to>
                                    </p:set>
                                    <p:animEffect transition="in" filter="wipe(left)">
                                      <p:cBhvr>
                                        <p:cTn id="7" dur="500"/>
                                        <p:tgtEl>
                                          <p:spTgt spid="262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92">
                                            <p:txEl>
                                              <p:pRg st="0" end="0"/>
                                            </p:txEl>
                                          </p:spTgt>
                                        </p:tgtEl>
                                        <p:attrNameLst>
                                          <p:attrName>style.visibility</p:attrName>
                                        </p:attrNameLst>
                                      </p:cBhvr>
                                      <p:to>
                                        <p:strVal val="visible"/>
                                      </p:to>
                                    </p:set>
                                    <p:animEffect transition="in" filter="wipe(left)">
                                      <p:cBhvr>
                                        <p:cTn id="12" dur="500"/>
                                        <p:tgtEl>
                                          <p:spTgt spid="26219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92">
                                            <p:txEl>
                                              <p:pRg st="1" end="1"/>
                                            </p:txEl>
                                          </p:spTgt>
                                        </p:tgtEl>
                                        <p:attrNameLst>
                                          <p:attrName>style.visibility</p:attrName>
                                        </p:attrNameLst>
                                      </p:cBhvr>
                                      <p:to>
                                        <p:strVal val="visible"/>
                                      </p:to>
                                    </p:set>
                                    <p:animEffect transition="in" filter="wipe(left)">
                                      <p:cBhvr>
                                        <p:cTn id="17" dur="500"/>
                                        <p:tgtEl>
                                          <p:spTgt spid="262192">
                                            <p:txEl>
                                              <p:pRg st="1" end="1"/>
                                            </p:txEl>
                                          </p:spTgt>
                                        </p:tgtEl>
                                      </p:cBhvr>
                                    </p:animEffect>
                                  </p:childTnLst>
                                </p:cTn>
                              </p:par>
                              <p:par>
                                <p:cTn id="18" presetID="17" presetClass="entr" presetSubtype="4" fill="hold" grpId="0" nodeType="withEffect">
                                  <p:stCondLst>
                                    <p:cond delay="0"/>
                                  </p:stCondLst>
                                  <p:childTnLst>
                                    <p:set>
                                      <p:cBhvr>
                                        <p:cTn id="19" dur="1" fill="hold">
                                          <p:stCondLst>
                                            <p:cond delay="0"/>
                                          </p:stCondLst>
                                        </p:cTn>
                                        <p:tgtEl>
                                          <p:spTgt spid="188463"/>
                                        </p:tgtEl>
                                        <p:attrNameLst>
                                          <p:attrName>style.visibility</p:attrName>
                                        </p:attrNameLst>
                                      </p:cBhvr>
                                      <p:to>
                                        <p:strVal val="visible"/>
                                      </p:to>
                                    </p:set>
                                    <p:anim calcmode="lin" valueType="num">
                                      <p:cBhvr>
                                        <p:cTn id="20" dur="500" fill="hold"/>
                                        <p:tgtEl>
                                          <p:spTgt spid="188463"/>
                                        </p:tgtEl>
                                        <p:attrNameLst>
                                          <p:attrName>ppt_x</p:attrName>
                                        </p:attrNameLst>
                                      </p:cBhvr>
                                      <p:tavLst>
                                        <p:tav tm="0">
                                          <p:val>
                                            <p:strVal val="#ppt_x"/>
                                          </p:val>
                                        </p:tav>
                                        <p:tav tm="100000">
                                          <p:val>
                                            <p:strVal val="#ppt_x"/>
                                          </p:val>
                                        </p:tav>
                                      </p:tavLst>
                                    </p:anim>
                                    <p:anim calcmode="lin" valueType="num">
                                      <p:cBhvr>
                                        <p:cTn id="21" dur="500" fill="hold"/>
                                        <p:tgtEl>
                                          <p:spTgt spid="188463"/>
                                        </p:tgtEl>
                                        <p:attrNameLst>
                                          <p:attrName>ppt_y</p:attrName>
                                        </p:attrNameLst>
                                      </p:cBhvr>
                                      <p:tavLst>
                                        <p:tav tm="0">
                                          <p:val>
                                            <p:strVal val="#ppt_y+#ppt_h/2"/>
                                          </p:val>
                                        </p:tav>
                                        <p:tav tm="100000">
                                          <p:val>
                                            <p:strVal val="#ppt_y"/>
                                          </p:val>
                                        </p:tav>
                                      </p:tavLst>
                                    </p:anim>
                                    <p:anim calcmode="lin" valueType="num">
                                      <p:cBhvr>
                                        <p:cTn id="22" dur="500" fill="hold"/>
                                        <p:tgtEl>
                                          <p:spTgt spid="188463"/>
                                        </p:tgtEl>
                                        <p:attrNameLst>
                                          <p:attrName>ppt_w</p:attrName>
                                        </p:attrNameLst>
                                      </p:cBhvr>
                                      <p:tavLst>
                                        <p:tav tm="0">
                                          <p:val>
                                            <p:strVal val="#ppt_w"/>
                                          </p:val>
                                        </p:tav>
                                        <p:tav tm="100000">
                                          <p:val>
                                            <p:strVal val="#ppt_w"/>
                                          </p:val>
                                        </p:tav>
                                      </p:tavLst>
                                    </p:anim>
                                    <p:anim calcmode="lin" valueType="num">
                                      <p:cBhvr>
                                        <p:cTn id="23" dur="500" fill="hold"/>
                                        <p:tgtEl>
                                          <p:spTgt spid="18846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2192">
                                            <p:txEl>
                                              <p:pRg st="2" end="2"/>
                                            </p:txEl>
                                          </p:spTgt>
                                        </p:tgtEl>
                                        <p:attrNameLst>
                                          <p:attrName>style.visibility</p:attrName>
                                        </p:attrNameLst>
                                      </p:cBhvr>
                                      <p:to>
                                        <p:strVal val="visible"/>
                                      </p:to>
                                    </p:set>
                                    <p:animEffect transition="in" filter="wipe(left)">
                                      <p:cBhvr>
                                        <p:cTn id="28" dur="500"/>
                                        <p:tgtEl>
                                          <p:spTgt spid="262192">
                                            <p:txEl>
                                              <p:pRg st="2" end="2"/>
                                            </p:txEl>
                                          </p:spTgt>
                                        </p:tgtEl>
                                      </p:cBhvr>
                                    </p:animEffect>
                                  </p:childTnLst>
                                </p:cTn>
                              </p:par>
                              <p:par>
                                <p:cTn id="29" presetID="17" presetClass="entr" presetSubtype="1" fill="hold" grpId="0" nodeType="withEffect">
                                  <p:stCondLst>
                                    <p:cond delay="0"/>
                                  </p:stCondLst>
                                  <p:childTnLst>
                                    <p:set>
                                      <p:cBhvr>
                                        <p:cTn id="30" dur="1" fill="hold">
                                          <p:stCondLst>
                                            <p:cond delay="0"/>
                                          </p:stCondLst>
                                        </p:cTn>
                                        <p:tgtEl>
                                          <p:spTgt spid="188464"/>
                                        </p:tgtEl>
                                        <p:attrNameLst>
                                          <p:attrName>style.visibility</p:attrName>
                                        </p:attrNameLst>
                                      </p:cBhvr>
                                      <p:to>
                                        <p:strVal val="visible"/>
                                      </p:to>
                                    </p:set>
                                    <p:anim calcmode="lin" valueType="num">
                                      <p:cBhvr>
                                        <p:cTn id="31" dur="500" fill="hold"/>
                                        <p:tgtEl>
                                          <p:spTgt spid="188464"/>
                                        </p:tgtEl>
                                        <p:attrNameLst>
                                          <p:attrName>ppt_x</p:attrName>
                                        </p:attrNameLst>
                                      </p:cBhvr>
                                      <p:tavLst>
                                        <p:tav tm="0">
                                          <p:val>
                                            <p:strVal val="#ppt_x"/>
                                          </p:val>
                                        </p:tav>
                                        <p:tav tm="100000">
                                          <p:val>
                                            <p:strVal val="#ppt_x"/>
                                          </p:val>
                                        </p:tav>
                                      </p:tavLst>
                                    </p:anim>
                                    <p:anim calcmode="lin" valueType="num">
                                      <p:cBhvr>
                                        <p:cTn id="32" dur="500" fill="hold"/>
                                        <p:tgtEl>
                                          <p:spTgt spid="188464"/>
                                        </p:tgtEl>
                                        <p:attrNameLst>
                                          <p:attrName>ppt_y</p:attrName>
                                        </p:attrNameLst>
                                      </p:cBhvr>
                                      <p:tavLst>
                                        <p:tav tm="0">
                                          <p:val>
                                            <p:strVal val="#ppt_y-#ppt_h/2"/>
                                          </p:val>
                                        </p:tav>
                                        <p:tav tm="100000">
                                          <p:val>
                                            <p:strVal val="#ppt_y"/>
                                          </p:val>
                                        </p:tav>
                                      </p:tavLst>
                                    </p:anim>
                                    <p:anim calcmode="lin" valueType="num">
                                      <p:cBhvr>
                                        <p:cTn id="33" dur="500" fill="hold"/>
                                        <p:tgtEl>
                                          <p:spTgt spid="188464"/>
                                        </p:tgtEl>
                                        <p:attrNameLst>
                                          <p:attrName>ppt_w</p:attrName>
                                        </p:attrNameLst>
                                      </p:cBhvr>
                                      <p:tavLst>
                                        <p:tav tm="0">
                                          <p:val>
                                            <p:strVal val="#ppt_w"/>
                                          </p:val>
                                        </p:tav>
                                        <p:tav tm="100000">
                                          <p:val>
                                            <p:strVal val="#ppt_w"/>
                                          </p:val>
                                        </p:tav>
                                      </p:tavLst>
                                    </p:anim>
                                    <p:anim calcmode="lin" valueType="num">
                                      <p:cBhvr>
                                        <p:cTn id="34" dur="500" fill="hold"/>
                                        <p:tgtEl>
                                          <p:spTgt spid="1884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0" grpId="0" build="p"/>
      <p:bldP spid="262192" grpId="0" build="p"/>
      <p:bldP spid="188463" grpId="0" animBg="1"/>
      <p:bldP spid="1884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 Tax on Sellers</a:t>
            </a:r>
          </a:p>
        </p:txBody>
      </p:sp>
      <p:sp>
        <p:nvSpPr>
          <p:cNvPr id="3" name="Text Placeholder 2"/>
          <p:cNvSpPr>
            <a:spLocks noGrp="1"/>
          </p:cNvSpPr>
          <p:nvPr>
            <p:ph type="body" sz="quarter" idx="12"/>
          </p:nvPr>
        </p:nvSpPr>
        <p:spPr>
          <a:xfrm>
            <a:off x="5918200" y="1041400"/>
            <a:ext cx="3149600" cy="4826000"/>
          </a:xfrm>
        </p:spPr>
        <p:txBody>
          <a:bodyPr/>
          <a:lstStyle/>
          <a:p>
            <a:r>
              <a:rPr lang="en-US" sz="2800" dirty="0"/>
              <a:t>New </a:t>
            </a:r>
            <a:r>
              <a:rPr lang="en-US" sz="2800" dirty="0" smtClean="0"/>
              <a:t>equilibrium:</a:t>
            </a:r>
            <a:endParaRPr lang="en-US" sz="2800" dirty="0"/>
          </a:p>
          <a:p>
            <a:pPr marL="285750" indent="-285750">
              <a:buFont typeface="Arial" panose="020B0604020202020204" pitchFamily="34" charset="0"/>
              <a:buChar char="•"/>
            </a:pPr>
            <a:r>
              <a:rPr lang="en-US" sz="2800" dirty="0"/>
              <a:t>Q = 450</a:t>
            </a:r>
          </a:p>
          <a:p>
            <a:pPr marL="285750" indent="-285750">
              <a:buFont typeface="Arial" panose="020B0604020202020204" pitchFamily="34" charset="0"/>
              <a:buChar char="•"/>
            </a:pPr>
            <a:r>
              <a:rPr lang="en-US" sz="2800" dirty="0"/>
              <a:t>Buyers pay </a:t>
            </a:r>
            <a:r>
              <a:rPr lang="en-US" sz="2800" dirty="0" smtClean="0"/>
              <a:t>P</a:t>
            </a:r>
            <a:r>
              <a:rPr lang="en-US" sz="2800" baseline="-25000" dirty="0" smtClean="0"/>
              <a:t>B</a:t>
            </a:r>
            <a:r>
              <a:rPr lang="en-US" sz="2800" dirty="0" smtClean="0"/>
              <a:t> </a:t>
            </a:r>
            <a:r>
              <a:rPr lang="en-US" sz="2800" dirty="0"/>
              <a:t>= $11.00</a:t>
            </a:r>
          </a:p>
          <a:p>
            <a:pPr marL="285750" indent="-285750">
              <a:buFont typeface="Arial" panose="020B0604020202020204" pitchFamily="34" charset="0"/>
              <a:buChar char="•"/>
            </a:pPr>
            <a:r>
              <a:rPr lang="en-US" sz="2800" dirty="0"/>
              <a:t>Sellers </a:t>
            </a:r>
            <a:r>
              <a:rPr lang="en-US" sz="2800" dirty="0" smtClean="0"/>
              <a:t>receive P</a:t>
            </a:r>
            <a:r>
              <a:rPr lang="en-US" sz="2800" baseline="-25000" dirty="0" smtClean="0"/>
              <a:t>S</a:t>
            </a:r>
            <a:r>
              <a:rPr lang="en-US" sz="2800" dirty="0" smtClean="0"/>
              <a:t> </a:t>
            </a:r>
            <a:r>
              <a:rPr lang="en-US" sz="2800" dirty="0"/>
              <a:t>= $9.50</a:t>
            </a:r>
          </a:p>
          <a:p>
            <a:r>
              <a:rPr lang="en-US" sz="2800" dirty="0"/>
              <a:t>Difference between them </a:t>
            </a:r>
            <a:r>
              <a:rPr lang="en-US" sz="2800" dirty="0" smtClean="0"/>
              <a:t> </a:t>
            </a:r>
            <a:r>
              <a:rPr lang="en-US" sz="2800" dirty="0"/>
              <a:t>= $1.50 = tax</a:t>
            </a:r>
          </a:p>
          <a:p>
            <a:endParaRPr lang="en-US" sz="2800" dirty="0"/>
          </a:p>
        </p:txBody>
      </p:sp>
      <p:grpSp>
        <p:nvGrpSpPr>
          <p:cNvPr id="4" name="Group 2"/>
          <p:cNvGrpSpPr>
            <a:grpSpLocks/>
          </p:cNvGrpSpPr>
          <p:nvPr/>
        </p:nvGrpSpPr>
        <p:grpSpPr bwMode="auto">
          <a:xfrm>
            <a:off x="2284413" y="2189163"/>
            <a:ext cx="3176587" cy="2274887"/>
            <a:chOff x="3027" y="1106"/>
            <a:chExt cx="2001" cy="1433"/>
          </a:xfrm>
        </p:grpSpPr>
        <p:sp>
          <p:nvSpPr>
            <p:cNvPr id="5" name="Line 3"/>
            <p:cNvSpPr>
              <a:spLocks noChangeShapeType="1"/>
            </p:cNvSpPr>
            <p:nvPr/>
          </p:nvSpPr>
          <p:spPr bwMode="auto">
            <a:xfrm flipV="1">
              <a:off x="3027" y="1316"/>
              <a:ext cx="1696" cy="1223"/>
            </a:xfrm>
            <a:prstGeom prst="line">
              <a:avLst/>
            </a:prstGeom>
            <a:noFill/>
            <a:ln w="38100">
              <a:solidFill>
                <a:srgbClr val="003399"/>
              </a:solidFill>
              <a:round/>
              <a:headEnd/>
              <a:tailEnd/>
            </a:ln>
          </p:spPr>
          <p:txBody>
            <a:bodyPr/>
            <a:lstStyle/>
            <a:p>
              <a:endParaRPr lang="en-US">
                <a:latin typeface="Arial"/>
                <a:cs typeface="Arial"/>
              </a:endParaRPr>
            </a:p>
          </p:txBody>
        </p:sp>
        <p:sp>
          <p:nvSpPr>
            <p:cNvPr id="6" name="Text Box 4"/>
            <p:cNvSpPr txBox="1">
              <a:spLocks noChangeArrowheads="1"/>
            </p:cNvSpPr>
            <p:nvPr/>
          </p:nvSpPr>
          <p:spPr bwMode="auto">
            <a:xfrm>
              <a:off x="4642" y="1106"/>
              <a:ext cx="386"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r>
                <a:rPr lang="en-US" sz="2400" b="1" baseline="-25000">
                  <a:latin typeface="Arial"/>
                  <a:cs typeface="Arial"/>
                </a:rPr>
                <a:t>1</a:t>
              </a:r>
            </a:p>
          </p:txBody>
        </p:sp>
      </p:grpSp>
      <p:grpSp>
        <p:nvGrpSpPr>
          <p:cNvPr id="7" name="Group 7"/>
          <p:cNvGrpSpPr>
            <a:grpSpLocks/>
          </p:cNvGrpSpPr>
          <p:nvPr/>
        </p:nvGrpSpPr>
        <p:grpSpPr bwMode="auto">
          <a:xfrm>
            <a:off x="1573213" y="1668463"/>
            <a:ext cx="4422775" cy="3871912"/>
            <a:chOff x="2579" y="785"/>
            <a:chExt cx="2786" cy="2439"/>
          </a:xfrm>
        </p:grpSpPr>
        <p:grpSp>
          <p:nvGrpSpPr>
            <p:cNvPr id="8" name="Group 8"/>
            <p:cNvGrpSpPr>
              <a:grpSpLocks/>
            </p:cNvGrpSpPr>
            <p:nvPr/>
          </p:nvGrpSpPr>
          <p:grpSpPr bwMode="auto">
            <a:xfrm>
              <a:off x="2697" y="1037"/>
              <a:ext cx="2409" cy="2049"/>
              <a:chOff x="1098" y="1361"/>
              <a:chExt cx="2116" cy="2027"/>
            </a:xfrm>
          </p:grpSpPr>
          <p:sp>
            <p:nvSpPr>
              <p:cNvPr id="11" name="Line 9"/>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2" name="Line 10"/>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9" name="Text Box 11"/>
            <p:cNvSpPr txBox="1">
              <a:spLocks noChangeArrowheads="1"/>
            </p:cNvSpPr>
            <p:nvPr/>
          </p:nvSpPr>
          <p:spPr bwMode="auto">
            <a:xfrm>
              <a:off x="2579" y="785"/>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10" name="Text Box 12"/>
            <p:cNvSpPr txBox="1">
              <a:spLocks noChangeArrowheads="1"/>
            </p:cNvSpPr>
            <p:nvPr/>
          </p:nvSpPr>
          <p:spPr bwMode="auto">
            <a:xfrm>
              <a:off x="5075" y="2936"/>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3" name="Group 13"/>
          <p:cNvGrpSpPr>
            <a:grpSpLocks/>
          </p:cNvGrpSpPr>
          <p:nvPr/>
        </p:nvGrpSpPr>
        <p:grpSpPr bwMode="auto">
          <a:xfrm>
            <a:off x="2898775" y="2027238"/>
            <a:ext cx="2730500" cy="2649537"/>
            <a:chOff x="3414" y="1004"/>
            <a:chExt cx="1720" cy="1669"/>
          </a:xfrm>
        </p:grpSpPr>
        <p:sp>
          <p:nvSpPr>
            <p:cNvPr id="14" name="Line 14"/>
            <p:cNvSpPr>
              <a:spLocks noChangeShapeType="1"/>
            </p:cNvSpPr>
            <p:nvPr/>
          </p:nvSpPr>
          <p:spPr bwMode="auto">
            <a:xfrm>
              <a:off x="3414" y="1004"/>
              <a:ext cx="1417" cy="1470"/>
            </a:xfrm>
            <a:prstGeom prst="line">
              <a:avLst/>
            </a:prstGeom>
            <a:noFill/>
            <a:ln w="38100">
              <a:solidFill>
                <a:srgbClr val="003399"/>
              </a:solidFill>
              <a:round/>
              <a:headEnd/>
              <a:tailEnd/>
            </a:ln>
          </p:spPr>
          <p:txBody>
            <a:bodyPr/>
            <a:lstStyle/>
            <a:p>
              <a:endParaRPr lang="en-US">
                <a:latin typeface="Arial"/>
                <a:cs typeface="Arial"/>
              </a:endParaRPr>
            </a:p>
          </p:txBody>
        </p:sp>
        <p:sp>
          <p:nvSpPr>
            <p:cNvPr id="15" name="Text Box 15"/>
            <p:cNvSpPr txBox="1">
              <a:spLocks noChangeArrowheads="1"/>
            </p:cNvSpPr>
            <p:nvPr/>
          </p:nvSpPr>
          <p:spPr bwMode="auto">
            <a:xfrm>
              <a:off x="4748" y="2385"/>
              <a:ext cx="386"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1</a:t>
              </a:r>
            </a:p>
          </p:txBody>
        </p:sp>
      </p:grpSp>
      <p:grpSp>
        <p:nvGrpSpPr>
          <p:cNvPr id="16" name="Group 16"/>
          <p:cNvGrpSpPr>
            <a:grpSpLocks/>
          </p:cNvGrpSpPr>
          <p:nvPr/>
        </p:nvGrpSpPr>
        <p:grpSpPr bwMode="auto">
          <a:xfrm>
            <a:off x="595313" y="3016250"/>
            <a:ext cx="3773487" cy="2725738"/>
            <a:chOff x="1963" y="1627"/>
            <a:chExt cx="2377" cy="1717"/>
          </a:xfrm>
        </p:grpSpPr>
        <p:grpSp>
          <p:nvGrpSpPr>
            <p:cNvPr id="17" name="Group 17"/>
            <p:cNvGrpSpPr>
              <a:grpSpLocks/>
            </p:cNvGrpSpPr>
            <p:nvPr/>
          </p:nvGrpSpPr>
          <p:grpSpPr bwMode="auto">
            <a:xfrm>
              <a:off x="2703" y="1746"/>
              <a:ext cx="1425" cy="1333"/>
              <a:chOff x="357" y="2450"/>
              <a:chExt cx="795" cy="646"/>
            </a:xfrm>
          </p:grpSpPr>
          <p:sp>
            <p:nvSpPr>
              <p:cNvPr id="21" name="Line 18"/>
              <p:cNvSpPr>
                <a:spLocks noChangeShapeType="1"/>
              </p:cNvSpPr>
              <p:nvPr/>
            </p:nvSpPr>
            <p:spPr bwMode="auto">
              <a:xfrm>
                <a:off x="357" y="2450"/>
                <a:ext cx="795" cy="0"/>
              </a:xfrm>
              <a:prstGeom prst="line">
                <a:avLst/>
              </a:prstGeom>
              <a:noFill/>
              <a:ln w="9525">
                <a:solidFill>
                  <a:srgbClr val="C0C0C0"/>
                </a:solidFill>
                <a:prstDash val="lgDash"/>
                <a:round/>
                <a:headEnd/>
                <a:tailEnd/>
              </a:ln>
            </p:spPr>
            <p:txBody>
              <a:bodyPr/>
              <a:lstStyle/>
              <a:p>
                <a:endParaRPr lang="en-US">
                  <a:latin typeface="Arial"/>
                  <a:cs typeface="Arial"/>
                </a:endParaRPr>
              </a:p>
            </p:txBody>
          </p:sp>
          <p:sp>
            <p:nvSpPr>
              <p:cNvPr id="22" name="Line 19"/>
              <p:cNvSpPr>
                <a:spLocks noChangeShapeType="1"/>
              </p:cNvSpPr>
              <p:nvPr/>
            </p:nvSpPr>
            <p:spPr bwMode="auto">
              <a:xfrm>
                <a:off x="1152" y="2451"/>
                <a:ext cx="0" cy="645"/>
              </a:xfrm>
              <a:prstGeom prst="line">
                <a:avLst/>
              </a:prstGeom>
              <a:noFill/>
              <a:ln w="9525">
                <a:solidFill>
                  <a:srgbClr val="C0C0C0"/>
                </a:solidFill>
                <a:prstDash val="lgDash"/>
                <a:round/>
                <a:headEnd/>
                <a:tailEnd/>
              </a:ln>
            </p:spPr>
            <p:txBody>
              <a:bodyPr/>
              <a:lstStyle/>
              <a:p>
                <a:endParaRPr lang="en-US">
                  <a:latin typeface="Arial"/>
                  <a:cs typeface="Arial"/>
                </a:endParaRPr>
              </a:p>
            </p:txBody>
          </p:sp>
        </p:grpSp>
        <p:sp>
          <p:nvSpPr>
            <p:cNvPr id="18" name="Oval 20"/>
            <p:cNvSpPr>
              <a:spLocks noChangeArrowheads="1"/>
            </p:cNvSpPr>
            <p:nvPr/>
          </p:nvSpPr>
          <p:spPr bwMode="auto">
            <a:xfrm>
              <a:off x="4081" y="1699"/>
              <a:ext cx="88" cy="87"/>
            </a:xfrm>
            <a:prstGeom prst="ellipse">
              <a:avLst/>
            </a:prstGeom>
            <a:solidFill>
              <a:schemeClr val="bg1">
                <a:lumMod val="50000"/>
              </a:schemeClr>
            </a:solidFill>
            <a:ln w="9525">
              <a:noFill/>
              <a:prstDash val="dash"/>
              <a:round/>
              <a:headEnd/>
              <a:tailEnd/>
            </a:ln>
          </p:spPr>
          <p:txBody>
            <a:bodyPr wrap="none" anchor="ctr"/>
            <a:lstStyle/>
            <a:p>
              <a:endParaRPr lang="en-US">
                <a:latin typeface="Arial"/>
                <a:cs typeface="Arial"/>
              </a:endParaRPr>
            </a:p>
          </p:txBody>
        </p:sp>
        <p:sp>
          <p:nvSpPr>
            <p:cNvPr id="19" name="Text Box 21"/>
            <p:cNvSpPr txBox="1">
              <a:spLocks noChangeArrowheads="1"/>
            </p:cNvSpPr>
            <p:nvPr/>
          </p:nvSpPr>
          <p:spPr bwMode="auto">
            <a:xfrm>
              <a:off x="1963" y="1627"/>
              <a:ext cx="721" cy="233"/>
            </a:xfrm>
            <a:prstGeom prst="rect">
              <a:avLst/>
            </a:prstGeom>
            <a:noFill/>
            <a:ln w="9525">
              <a:noFill/>
              <a:miter lim="800000"/>
              <a:headEnd/>
              <a:tailEnd/>
            </a:ln>
          </p:spPr>
          <p:txBody>
            <a:bodyPr lIns="0" tIns="0" bIns="0">
              <a:spAutoFit/>
            </a:bodyPr>
            <a:lstStyle/>
            <a:p>
              <a:pPr algn="r">
                <a:spcBef>
                  <a:spcPct val="50000"/>
                </a:spcBef>
              </a:pPr>
              <a:r>
                <a:rPr lang="en-US" sz="2400">
                  <a:solidFill>
                    <a:srgbClr val="C0C0C0"/>
                  </a:solidFill>
                  <a:latin typeface="Arial"/>
                  <a:cs typeface="Arial"/>
                </a:rPr>
                <a:t>$10.00</a:t>
              </a:r>
            </a:p>
          </p:txBody>
        </p:sp>
        <p:sp>
          <p:nvSpPr>
            <p:cNvPr id="20" name="Text Box 22"/>
            <p:cNvSpPr txBox="1">
              <a:spLocks noChangeArrowheads="1"/>
            </p:cNvSpPr>
            <p:nvPr/>
          </p:nvSpPr>
          <p:spPr bwMode="auto">
            <a:xfrm>
              <a:off x="3969" y="3111"/>
              <a:ext cx="371" cy="233"/>
            </a:xfrm>
            <a:prstGeom prst="rect">
              <a:avLst/>
            </a:prstGeom>
            <a:noFill/>
            <a:ln w="9525">
              <a:noFill/>
              <a:miter lim="800000"/>
              <a:headEnd/>
              <a:tailEnd/>
            </a:ln>
          </p:spPr>
          <p:txBody>
            <a:bodyPr lIns="0" tIns="0" rIns="0" bIns="0">
              <a:spAutoFit/>
            </a:bodyPr>
            <a:lstStyle/>
            <a:p>
              <a:pPr algn="ctr">
                <a:spcBef>
                  <a:spcPct val="50000"/>
                </a:spcBef>
              </a:pPr>
              <a:r>
                <a:rPr lang="en-US" sz="2400">
                  <a:solidFill>
                    <a:srgbClr val="C0C0C0"/>
                  </a:solidFill>
                  <a:latin typeface="Arial"/>
                  <a:cs typeface="Arial"/>
                </a:rPr>
                <a:t>500</a:t>
              </a:r>
            </a:p>
          </p:txBody>
        </p:sp>
      </p:grpSp>
      <p:grpSp>
        <p:nvGrpSpPr>
          <p:cNvPr id="23" name="Group 27"/>
          <p:cNvGrpSpPr>
            <a:grpSpLocks/>
          </p:cNvGrpSpPr>
          <p:nvPr/>
        </p:nvGrpSpPr>
        <p:grpSpPr bwMode="auto">
          <a:xfrm>
            <a:off x="2014538" y="1801813"/>
            <a:ext cx="2600325" cy="1857375"/>
            <a:chOff x="2857" y="862"/>
            <a:chExt cx="1638" cy="1170"/>
          </a:xfrm>
        </p:grpSpPr>
        <p:sp>
          <p:nvSpPr>
            <p:cNvPr id="24" name="Line 28"/>
            <p:cNvSpPr>
              <a:spLocks noChangeShapeType="1"/>
            </p:cNvSpPr>
            <p:nvPr/>
          </p:nvSpPr>
          <p:spPr bwMode="auto">
            <a:xfrm flipV="1">
              <a:off x="2857" y="1072"/>
              <a:ext cx="1333" cy="960"/>
            </a:xfrm>
            <a:prstGeom prst="line">
              <a:avLst/>
            </a:prstGeom>
            <a:noFill/>
            <a:ln w="38100">
              <a:solidFill>
                <a:srgbClr val="A50021"/>
              </a:solidFill>
              <a:round/>
              <a:headEnd/>
              <a:tailEnd/>
            </a:ln>
          </p:spPr>
          <p:txBody>
            <a:bodyPr/>
            <a:lstStyle/>
            <a:p>
              <a:endParaRPr lang="en-US">
                <a:latin typeface="Arial"/>
                <a:cs typeface="Arial"/>
              </a:endParaRPr>
            </a:p>
          </p:txBody>
        </p:sp>
        <p:sp>
          <p:nvSpPr>
            <p:cNvPr id="25" name="Text Box 29"/>
            <p:cNvSpPr txBox="1">
              <a:spLocks noChangeArrowheads="1"/>
            </p:cNvSpPr>
            <p:nvPr/>
          </p:nvSpPr>
          <p:spPr bwMode="auto">
            <a:xfrm>
              <a:off x="4109" y="862"/>
              <a:ext cx="386"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r>
                <a:rPr lang="en-US" sz="2400" b="1" baseline="-25000">
                  <a:latin typeface="Arial"/>
                  <a:cs typeface="Arial"/>
                </a:rPr>
                <a:t>2</a:t>
              </a:r>
            </a:p>
          </p:txBody>
        </p:sp>
      </p:grpSp>
      <p:grpSp>
        <p:nvGrpSpPr>
          <p:cNvPr id="26" name="Group 55"/>
          <p:cNvGrpSpPr>
            <a:grpSpLocks/>
          </p:cNvGrpSpPr>
          <p:nvPr/>
        </p:nvGrpSpPr>
        <p:grpSpPr bwMode="auto">
          <a:xfrm>
            <a:off x="3125788" y="2540000"/>
            <a:ext cx="588962" cy="3201988"/>
            <a:chOff x="3725" y="1656"/>
            <a:chExt cx="371" cy="2017"/>
          </a:xfrm>
        </p:grpSpPr>
        <p:grpSp>
          <p:nvGrpSpPr>
            <p:cNvPr id="27" name="Group 49"/>
            <p:cNvGrpSpPr>
              <a:grpSpLocks/>
            </p:cNvGrpSpPr>
            <p:nvPr/>
          </p:nvGrpSpPr>
          <p:grpSpPr bwMode="auto">
            <a:xfrm>
              <a:off x="3725" y="1708"/>
              <a:ext cx="371" cy="1965"/>
              <a:chOff x="3725" y="1708"/>
              <a:chExt cx="371" cy="1965"/>
            </a:xfrm>
          </p:grpSpPr>
          <p:sp>
            <p:nvSpPr>
              <p:cNvPr id="29" name="Line 26"/>
              <p:cNvSpPr>
                <a:spLocks noChangeShapeType="1"/>
              </p:cNvSpPr>
              <p:nvPr/>
            </p:nvSpPr>
            <p:spPr bwMode="auto">
              <a:xfrm>
                <a:off x="3940" y="1708"/>
                <a:ext cx="0" cy="1699"/>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0" name="Text Box 30"/>
              <p:cNvSpPr txBox="1">
                <a:spLocks noChangeArrowheads="1"/>
              </p:cNvSpPr>
              <p:nvPr/>
            </p:nvSpPr>
            <p:spPr bwMode="auto">
              <a:xfrm>
                <a:off x="3725" y="3440"/>
                <a:ext cx="371" cy="233"/>
              </a:xfrm>
              <a:prstGeom prst="rect">
                <a:avLst/>
              </a:prstGeom>
              <a:noFill/>
              <a:ln w="9525">
                <a:noFill/>
                <a:miter lim="800000"/>
                <a:headEnd/>
                <a:tailEnd/>
              </a:ln>
            </p:spPr>
            <p:txBody>
              <a:bodyPr lIns="0" tIns="0" rIns="0" bIns="0">
                <a:spAutoFit/>
              </a:bodyPr>
              <a:lstStyle/>
              <a:p>
                <a:pPr algn="ctr">
                  <a:spcBef>
                    <a:spcPct val="50000"/>
                  </a:spcBef>
                </a:pPr>
                <a:r>
                  <a:rPr lang="en-US" sz="2400" dirty="0">
                    <a:latin typeface="Arial"/>
                    <a:cs typeface="Arial"/>
                  </a:rPr>
                  <a:t>450</a:t>
                </a:r>
              </a:p>
            </p:txBody>
          </p:sp>
        </p:grpSp>
        <p:sp>
          <p:nvSpPr>
            <p:cNvPr id="28" name="Oval 37"/>
            <p:cNvSpPr>
              <a:spLocks noChangeArrowheads="1"/>
            </p:cNvSpPr>
            <p:nvPr/>
          </p:nvSpPr>
          <p:spPr bwMode="auto">
            <a:xfrm>
              <a:off x="3898" y="1656"/>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31" name="Group 56"/>
          <p:cNvGrpSpPr>
            <a:grpSpLocks/>
          </p:cNvGrpSpPr>
          <p:nvPr/>
        </p:nvGrpSpPr>
        <p:grpSpPr bwMode="auto">
          <a:xfrm>
            <a:off x="-76200" y="2390775"/>
            <a:ext cx="3552825" cy="457200"/>
            <a:chOff x="1708" y="1562"/>
            <a:chExt cx="2238" cy="288"/>
          </a:xfrm>
        </p:grpSpPr>
        <p:sp>
          <p:nvSpPr>
            <p:cNvPr id="32" name="Line 36"/>
            <p:cNvSpPr>
              <a:spLocks noChangeShapeType="1"/>
            </p:cNvSpPr>
            <p:nvPr/>
          </p:nvSpPr>
          <p:spPr bwMode="auto">
            <a:xfrm>
              <a:off x="2874" y="1702"/>
              <a:ext cx="107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3" name="Text Box 38"/>
            <p:cNvSpPr txBox="1">
              <a:spLocks noChangeArrowheads="1"/>
            </p:cNvSpPr>
            <p:nvPr/>
          </p:nvSpPr>
          <p:spPr bwMode="auto">
            <a:xfrm>
              <a:off x="2121" y="1589"/>
              <a:ext cx="737" cy="233"/>
            </a:xfrm>
            <a:prstGeom prst="rect">
              <a:avLst/>
            </a:prstGeom>
            <a:noFill/>
            <a:ln w="9525">
              <a:noFill/>
              <a:miter lim="800000"/>
              <a:headEnd/>
              <a:tailEnd/>
            </a:ln>
          </p:spPr>
          <p:txBody>
            <a:bodyPr lIns="0" tIns="0" bIns="0">
              <a:spAutoFit/>
            </a:bodyPr>
            <a:lstStyle/>
            <a:p>
              <a:pPr algn="r">
                <a:spcBef>
                  <a:spcPct val="50000"/>
                </a:spcBef>
              </a:pPr>
              <a:r>
                <a:rPr lang="en-US" sz="2400">
                  <a:latin typeface="Arial"/>
                  <a:cs typeface="Arial"/>
                </a:rPr>
                <a:t>$11.00</a:t>
              </a:r>
            </a:p>
          </p:txBody>
        </p:sp>
        <p:sp>
          <p:nvSpPr>
            <p:cNvPr id="34" name="Text Box 39"/>
            <p:cNvSpPr txBox="1">
              <a:spLocks noChangeArrowheads="1"/>
            </p:cNvSpPr>
            <p:nvPr/>
          </p:nvSpPr>
          <p:spPr bwMode="auto">
            <a:xfrm>
              <a:off x="1708" y="1562"/>
              <a:ext cx="505" cy="288"/>
            </a:xfrm>
            <a:prstGeom prst="rect">
              <a:avLst/>
            </a:prstGeom>
            <a:noFill/>
            <a:ln w="9525">
              <a:noFill/>
              <a:miter lim="800000"/>
              <a:headEnd/>
              <a:tailEnd/>
            </a:ln>
          </p:spPr>
          <p:txBody>
            <a:bodyPr>
              <a:spAutoFit/>
            </a:bodyPr>
            <a:lstStyle/>
            <a:p>
              <a:pPr algn="r">
                <a:spcBef>
                  <a:spcPct val="50000"/>
                </a:spcBef>
              </a:pPr>
              <a:r>
                <a:rPr lang="en-US" sz="2400" b="1" i="1" dirty="0">
                  <a:latin typeface="Arial"/>
                  <a:cs typeface="Arial"/>
                </a:rPr>
                <a:t>P</a:t>
              </a:r>
              <a:r>
                <a:rPr lang="en-US" sz="2400" b="1" i="1" baseline="-25000" dirty="0">
                  <a:latin typeface="Arial"/>
                  <a:cs typeface="Arial"/>
                </a:rPr>
                <a:t>B</a:t>
              </a:r>
              <a:r>
                <a:rPr lang="en-US" sz="2400" dirty="0">
                  <a:latin typeface="Arial"/>
                  <a:cs typeface="Arial"/>
                </a:rPr>
                <a:t> =</a:t>
              </a:r>
              <a:endParaRPr lang="en-US" sz="2400" b="1" i="1" baseline="-25000" dirty="0">
                <a:latin typeface="Arial"/>
                <a:cs typeface="Arial"/>
              </a:endParaRPr>
            </a:p>
          </p:txBody>
        </p:sp>
      </p:grpSp>
      <p:grpSp>
        <p:nvGrpSpPr>
          <p:cNvPr id="35" name="Group 50"/>
          <p:cNvGrpSpPr>
            <a:grpSpLocks/>
          </p:cNvGrpSpPr>
          <p:nvPr/>
        </p:nvGrpSpPr>
        <p:grpSpPr bwMode="auto">
          <a:xfrm>
            <a:off x="82550" y="3395663"/>
            <a:ext cx="3460750" cy="457200"/>
            <a:chOff x="1808" y="2195"/>
            <a:chExt cx="2180" cy="288"/>
          </a:xfrm>
        </p:grpSpPr>
        <p:grpSp>
          <p:nvGrpSpPr>
            <p:cNvPr id="36" name="Group 31"/>
            <p:cNvGrpSpPr>
              <a:grpSpLocks/>
            </p:cNvGrpSpPr>
            <p:nvPr/>
          </p:nvGrpSpPr>
          <p:grpSpPr bwMode="auto">
            <a:xfrm>
              <a:off x="2263" y="2220"/>
              <a:ext cx="1725" cy="233"/>
              <a:chOff x="2091" y="1887"/>
              <a:chExt cx="1725" cy="233"/>
            </a:xfrm>
          </p:grpSpPr>
          <p:sp>
            <p:nvSpPr>
              <p:cNvPr id="38" name="Line 32"/>
              <p:cNvSpPr>
                <a:spLocks noChangeShapeType="1"/>
              </p:cNvSpPr>
              <p:nvPr/>
            </p:nvSpPr>
            <p:spPr bwMode="auto">
              <a:xfrm>
                <a:off x="2700" y="2005"/>
                <a:ext cx="107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9" name="Oval 33"/>
              <p:cNvSpPr>
                <a:spLocks noChangeArrowheads="1"/>
              </p:cNvSpPr>
              <p:nvPr/>
            </p:nvSpPr>
            <p:spPr bwMode="auto">
              <a:xfrm>
                <a:off x="3728" y="195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40" name="Text Box 34"/>
              <p:cNvSpPr txBox="1">
                <a:spLocks noChangeArrowheads="1"/>
              </p:cNvSpPr>
              <p:nvPr/>
            </p:nvSpPr>
            <p:spPr bwMode="auto">
              <a:xfrm>
                <a:off x="2091" y="1887"/>
                <a:ext cx="593" cy="233"/>
              </a:xfrm>
              <a:prstGeom prst="rect">
                <a:avLst/>
              </a:prstGeom>
              <a:noFill/>
              <a:ln w="9525">
                <a:noFill/>
                <a:miter lim="800000"/>
                <a:headEnd/>
                <a:tailEnd/>
              </a:ln>
            </p:spPr>
            <p:txBody>
              <a:bodyPr lIns="0" tIns="0" bIns="0">
                <a:spAutoFit/>
              </a:bodyPr>
              <a:lstStyle/>
              <a:p>
                <a:pPr algn="r">
                  <a:spcBef>
                    <a:spcPct val="50000"/>
                  </a:spcBef>
                </a:pPr>
                <a:r>
                  <a:rPr lang="en-US" sz="2400">
                    <a:latin typeface="Arial"/>
                    <a:cs typeface="Arial"/>
                  </a:rPr>
                  <a:t>$9.50</a:t>
                </a:r>
              </a:p>
            </p:txBody>
          </p:sp>
        </p:grpSp>
        <p:sp>
          <p:nvSpPr>
            <p:cNvPr id="37" name="Text Box 40"/>
            <p:cNvSpPr txBox="1">
              <a:spLocks noChangeArrowheads="1"/>
            </p:cNvSpPr>
            <p:nvPr/>
          </p:nvSpPr>
          <p:spPr bwMode="auto">
            <a:xfrm>
              <a:off x="1808" y="2195"/>
              <a:ext cx="505"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i="1" baseline="-25000">
                  <a:latin typeface="Arial"/>
                  <a:cs typeface="Arial"/>
                </a:rPr>
                <a:t>S</a:t>
              </a:r>
              <a:r>
                <a:rPr lang="en-US" sz="2400">
                  <a:latin typeface="Arial"/>
                  <a:cs typeface="Arial"/>
                </a:rPr>
                <a:t> =</a:t>
              </a:r>
              <a:endParaRPr lang="en-US" sz="2400" b="1" i="1" baseline="-25000">
                <a:latin typeface="Arial"/>
                <a:cs typeface="Arial"/>
              </a:endParaRPr>
            </a:p>
          </p:txBody>
        </p:sp>
      </p:grpSp>
      <p:sp>
        <p:nvSpPr>
          <p:cNvPr id="41" name="Line 42"/>
          <p:cNvSpPr>
            <a:spLocks noChangeShapeType="1"/>
          </p:cNvSpPr>
          <p:nvPr/>
        </p:nvSpPr>
        <p:spPr bwMode="auto">
          <a:xfrm flipV="1">
            <a:off x="3467100" y="2678113"/>
            <a:ext cx="1588" cy="874712"/>
          </a:xfrm>
          <a:prstGeom prst="line">
            <a:avLst/>
          </a:prstGeom>
          <a:noFill/>
          <a:ln w="38100">
            <a:solidFill>
              <a:srgbClr val="00CC00"/>
            </a:solidFill>
            <a:round/>
            <a:headEnd/>
            <a:tailEnd/>
          </a:ln>
        </p:spPr>
        <p:txBody>
          <a:bodyPr/>
          <a:lstStyle/>
          <a:p>
            <a:endParaRPr lang="en-US">
              <a:latin typeface="Arial"/>
              <a:cs typeface="Arial"/>
            </a:endParaRPr>
          </a:p>
        </p:txBody>
      </p:sp>
      <p:grpSp>
        <p:nvGrpSpPr>
          <p:cNvPr id="42" name="Group 48"/>
          <p:cNvGrpSpPr>
            <a:grpSpLocks/>
          </p:cNvGrpSpPr>
          <p:nvPr/>
        </p:nvGrpSpPr>
        <p:grpSpPr bwMode="auto">
          <a:xfrm>
            <a:off x="3544888" y="2546350"/>
            <a:ext cx="842962" cy="1058863"/>
            <a:chOff x="3989" y="1656"/>
            <a:chExt cx="531" cy="667"/>
          </a:xfrm>
        </p:grpSpPr>
        <p:sp>
          <p:nvSpPr>
            <p:cNvPr id="43" name="AutoShape 43"/>
            <p:cNvSpPr>
              <a:spLocks/>
            </p:cNvSpPr>
            <p:nvPr/>
          </p:nvSpPr>
          <p:spPr bwMode="auto">
            <a:xfrm flipH="1">
              <a:off x="3989" y="1702"/>
              <a:ext cx="118" cy="621"/>
            </a:xfrm>
            <a:prstGeom prst="leftBrace">
              <a:avLst>
                <a:gd name="adj1" fmla="val 57110"/>
                <a:gd name="adj2" fmla="val 49435"/>
              </a:avLst>
            </a:prstGeom>
            <a:noFill/>
            <a:ln w="31750">
              <a:solidFill>
                <a:srgbClr val="006600"/>
              </a:solidFill>
              <a:round/>
              <a:headEnd/>
              <a:tailEnd/>
            </a:ln>
          </p:spPr>
          <p:txBody>
            <a:bodyPr wrap="none" anchor="ctr"/>
            <a:lstStyle/>
            <a:p>
              <a:endParaRPr lang="en-US">
                <a:latin typeface="Arial"/>
                <a:cs typeface="Arial"/>
              </a:endParaRPr>
            </a:p>
          </p:txBody>
        </p:sp>
        <p:sp>
          <p:nvSpPr>
            <p:cNvPr id="44" name="Text Box 44"/>
            <p:cNvSpPr txBox="1">
              <a:spLocks noChangeArrowheads="1"/>
            </p:cNvSpPr>
            <p:nvPr/>
          </p:nvSpPr>
          <p:spPr bwMode="auto">
            <a:xfrm>
              <a:off x="4078" y="1656"/>
              <a:ext cx="442" cy="288"/>
            </a:xfrm>
            <a:prstGeom prst="rect">
              <a:avLst/>
            </a:prstGeom>
            <a:noFill/>
            <a:ln w="9525">
              <a:noFill/>
              <a:miter lim="800000"/>
              <a:headEnd/>
              <a:tailEnd/>
            </a:ln>
          </p:spPr>
          <p:txBody>
            <a:bodyPr>
              <a:spAutoFit/>
            </a:bodyPr>
            <a:lstStyle/>
            <a:p>
              <a:pPr algn="r">
                <a:spcBef>
                  <a:spcPct val="50000"/>
                </a:spcBef>
              </a:pPr>
              <a:r>
                <a:rPr lang="en-US" sz="2400">
                  <a:solidFill>
                    <a:srgbClr val="006600"/>
                  </a:solidFill>
                  <a:latin typeface="Arial"/>
                  <a:cs typeface="Arial"/>
                </a:rPr>
                <a:t>Tax</a:t>
              </a:r>
            </a:p>
          </p:txBody>
        </p:sp>
        <p:sp>
          <p:nvSpPr>
            <p:cNvPr id="45" name="Line 45"/>
            <p:cNvSpPr>
              <a:spLocks noChangeShapeType="1"/>
            </p:cNvSpPr>
            <p:nvPr/>
          </p:nvSpPr>
          <p:spPr bwMode="auto">
            <a:xfrm flipV="1">
              <a:off x="4135" y="1888"/>
              <a:ext cx="140" cy="113"/>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6" name="Text Box 46"/>
          <p:cNvSpPr txBox="1">
            <a:spLocks noChangeArrowheads="1"/>
          </p:cNvSpPr>
          <p:nvPr/>
        </p:nvSpPr>
        <p:spPr bwMode="auto">
          <a:xfrm>
            <a:off x="838199" y="685800"/>
            <a:ext cx="3776663" cy="954107"/>
          </a:xfrm>
          <a:prstGeom prst="rect">
            <a:avLst/>
          </a:prstGeom>
          <a:noFill/>
          <a:ln w="9525">
            <a:noFill/>
            <a:miter lim="800000"/>
            <a:headEnd/>
            <a:tailEnd/>
          </a:ln>
        </p:spPr>
        <p:txBody>
          <a:bodyPr wrap="square">
            <a:spAutoFit/>
          </a:bodyPr>
          <a:lstStyle/>
          <a:p>
            <a:pPr algn="ctr">
              <a:spcBef>
                <a:spcPct val="50000"/>
              </a:spcBef>
            </a:pPr>
            <a:r>
              <a:rPr lang="en-US" sz="2800" dirty="0">
                <a:latin typeface="Arial"/>
                <a:cs typeface="Arial"/>
              </a:rPr>
              <a:t>Effects of a $1.50 per unit </a:t>
            </a:r>
            <a:r>
              <a:rPr lang="en-US" sz="2800" u="sng" dirty="0">
                <a:latin typeface="Arial"/>
                <a:cs typeface="Arial"/>
              </a:rPr>
              <a:t>tax on sellers</a:t>
            </a:r>
          </a:p>
        </p:txBody>
      </p:sp>
      <p:sp>
        <p:nvSpPr>
          <p:cNvPr id="47" name="Footer Placeholder 46"/>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8" name="Slide Number Placeholder 47"/>
          <p:cNvSpPr>
            <a:spLocks noGrp="1"/>
          </p:cNvSpPr>
          <p:nvPr>
            <p:ph type="sldNum" sz="quarter" idx="13"/>
          </p:nvPr>
        </p:nvSpPr>
        <p:spPr/>
        <p:txBody>
          <a:bodyPr/>
          <a:lstStyle/>
          <a:p>
            <a:pPr>
              <a:defRPr/>
            </a:pPr>
            <a:fld id="{2F37425F-5E17-4209-B948-B5CE2119E408}" type="slidenum">
              <a:rPr lang="en-US" smtClean="0"/>
              <a:pPr>
                <a:defRPr/>
              </a:pPr>
              <a:t>4</a:t>
            </a:fld>
            <a:endParaRPr lang="en-US" dirty="0"/>
          </a:p>
        </p:txBody>
      </p:sp>
    </p:spTree>
    <p:extLst>
      <p:ext uri="{BB962C8B-B14F-4D97-AF65-F5344CB8AC3E}">
        <p14:creationId xmlns:p14="http://schemas.microsoft.com/office/powerpoint/2010/main" val="68071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right)">
                                      <p:cBhvr>
                                        <p:cTn id="21" dur="500"/>
                                        <p:tgtEl>
                                          <p:spTgt spid="31"/>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right)">
                                      <p:cBhvr>
                                        <p:cTn id="30" dur="500"/>
                                        <p:tgtEl>
                                          <p:spTgt spid="35"/>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down)">
                                      <p:cBhvr>
                                        <p:cTn id="39" dur="500"/>
                                        <p:tgtEl>
                                          <p:spTgt spid="41"/>
                                        </p:tgtEl>
                                      </p:cBhvr>
                                    </p:animEffect>
                                  </p:childTnLst>
                                </p:cTn>
                              </p:par>
                            </p:childTnLst>
                          </p:cTn>
                        </p:par>
                        <p:par>
                          <p:cTn id="40" fill="hold">
                            <p:stCondLst>
                              <p:cond delay="500"/>
                            </p:stCondLst>
                            <p:childTnLst>
                              <p:par>
                                <p:cTn id="41" presetID="18" presetClass="entr" presetSubtype="12"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strips(downLeft)">
                                      <p:cBhvr>
                                        <p:cTn id="43" dur="500"/>
                                        <p:tgtEl>
                                          <p:spTgt spid="42"/>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Outcome Is the Same in Both Cases!</a:t>
            </a:r>
          </a:p>
        </p:txBody>
      </p:sp>
      <p:sp>
        <p:nvSpPr>
          <p:cNvPr id="3" name="Content Placeholder 2"/>
          <p:cNvSpPr>
            <a:spLocks noGrp="1"/>
          </p:cNvSpPr>
          <p:nvPr>
            <p:ph idx="1"/>
          </p:nvPr>
        </p:nvSpPr>
        <p:spPr>
          <a:xfrm>
            <a:off x="277813" y="1025525"/>
            <a:ext cx="8551862" cy="5422900"/>
          </a:xfrm>
        </p:spPr>
        <p:txBody>
          <a:bodyPr/>
          <a:lstStyle/>
          <a:p>
            <a:r>
              <a:rPr lang="en-US" sz="2800" dirty="0"/>
              <a:t>The effects on P and Q, and the tax incidence are the same whether the tax is imposed on buyers or sellers!</a:t>
            </a:r>
          </a:p>
          <a:p>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138906" y="3297339"/>
            <a:ext cx="3305969" cy="2587593"/>
          </a:xfrm>
        </p:spPr>
        <p:txBody>
          <a:bodyPr/>
          <a:lstStyle/>
          <a:p>
            <a:r>
              <a:rPr lang="en-US" sz="3200" dirty="0" smtClean="0"/>
              <a:t>A </a:t>
            </a:r>
            <a:r>
              <a:rPr lang="en-US" sz="3200" dirty="0"/>
              <a:t>tax drives </a:t>
            </a:r>
            <a:br>
              <a:rPr lang="en-US" sz="3200" dirty="0"/>
            </a:br>
            <a:r>
              <a:rPr lang="en-US" sz="3200" dirty="0"/>
              <a:t>a wedge between the price buyers pay and the price sellers receive. </a:t>
            </a:r>
          </a:p>
        </p:txBody>
      </p:sp>
      <p:grpSp>
        <p:nvGrpSpPr>
          <p:cNvPr id="7" name="Group 6"/>
          <p:cNvGrpSpPr/>
          <p:nvPr/>
        </p:nvGrpSpPr>
        <p:grpSpPr>
          <a:xfrm>
            <a:off x="3286125" y="2057401"/>
            <a:ext cx="5705475" cy="3810000"/>
            <a:chOff x="2711450" y="2057401"/>
            <a:chExt cx="5705475" cy="3810000"/>
          </a:xfrm>
        </p:grpSpPr>
        <p:grpSp>
          <p:nvGrpSpPr>
            <p:cNvPr id="8" name="Group 2"/>
            <p:cNvGrpSpPr>
              <a:grpSpLocks/>
            </p:cNvGrpSpPr>
            <p:nvPr/>
          </p:nvGrpSpPr>
          <p:grpSpPr bwMode="auto">
            <a:xfrm>
              <a:off x="5072063" y="2278063"/>
              <a:ext cx="3176587" cy="2274887"/>
              <a:chOff x="3027" y="1106"/>
              <a:chExt cx="2001" cy="1433"/>
            </a:xfrm>
          </p:grpSpPr>
          <p:sp>
            <p:nvSpPr>
              <p:cNvPr id="41" name="Line 3"/>
              <p:cNvSpPr>
                <a:spLocks noChangeShapeType="1"/>
              </p:cNvSpPr>
              <p:nvPr/>
            </p:nvSpPr>
            <p:spPr bwMode="auto">
              <a:xfrm flipV="1">
                <a:off x="3027" y="1316"/>
                <a:ext cx="1696" cy="1223"/>
              </a:xfrm>
              <a:prstGeom prst="line">
                <a:avLst/>
              </a:prstGeom>
              <a:noFill/>
              <a:ln w="38100">
                <a:solidFill>
                  <a:srgbClr val="003399"/>
                </a:solidFill>
                <a:round/>
                <a:headEnd/>
                <a:tailEnd/>
              </a:ln>
            </p:spPr>
            <p:txBody>
              <a:bodyPr/>
              <a:lstStyle/>
              <a:p>
                <a:endParaRPr lang="en-US">
                  <a:latin typeface="Arial"/>
                  <a:cs typeface="Arial"/>
                </a:endParaRPr>
              </a:p>
            </p:txBody>
          </p:sp>
          <p:sp>
            <p:nvSpPr>
              <p:cNvPr id="42" name="Text Box 4"/>
              <p:cNvSpPr txBox="1">
                <a:spLocks noChangeArrowheads="1"/>
              </p:cNvSpPr>
              <p:nvPr/>
            </p:nvSpPr>
            <p:spPr bwMode="auto">
              <a:xfrm>
                <a:off x="4642" y="1106"/>
                <a:ext cx="386"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r>
                  <a:rPr lang="en-US" sz="2400" b="1" baseline="-25000">
                    <a:latin typeface="Arial"/>
                    <a:cs typeface="Arial"/>
                  </a:rPr>
                  <a:t>1</a:t>
                </a:r>
              </a:p>
            </p:txBody>
          </p:sp>
        </p:grpSp>
        <p:grpSp>
          <p:nvGrpSpPr>
            <p:cNvPr id="9" name="Group 7"/>
            <p:cNvGrpSpPr>
              <a:grpSpLocks/>
            </p:cNvGrpSpPr>
            <p:nvPr/>
          </p:nvGrpSpPr>
          <p:grpSpPr bwMode="auto">
            <a:xfrm>
              <a:off x="4159251" y="2057401"/>
              <a:ext cx="4213226" cy="3810000"/>
              <a:chOff x="2452" y="974"/>
              <a:chExt cx="2654" cy="2400"/>
            </a:xfrm>
          </p:grpSpPr>
          <p:grpSp>
            <p:nvGrpSpPr>
              <p:cNvPr id="36" name="Group 8"/>
              <p:cNvGrpSpPr>
                <a:grpSpLocks/>
              </p:cNvGrpSpPr>
              <p:nvPr/>
            </p:nvGrpSpPr>
            <p:grpSpPr bwMode="auto">
              <a:xfrm>
                <a:off x="2697" y="1037"/>
                <a:ext cx="2409" cy="2049"/>
                <a:chOff x="1098" y="1361"/>
                <a:chExt cx="2116" cy="2027"/>
              </a:xfrm>
            </p:grpSpPr>
            <p:sp>
              <p:nvSpPr>
                <p:cNvPr id="39" name="Line 9"/>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0" name="Line 10"/>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7" name="Text Box 11"/>
              <p:cNvSpPr txBox="1">
                <a:spLocks noChangeArrowheads="1"/>
              </p:cNvSpPr>
              <p:nvPr/>
            </p:nvSpPr>
            <p:spPr bwMode="auto">
              <a:xfrm>
                <a:off x="2452" y="974"/>
                <a:ext cx="267" cy="28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P</a:t>
                </a:r>
              </a:p>
            </p:txBody>
          </p:sp>
          <p:sp>
            <p:nvSpPr>
              <p:cNvPr id="38" name="Text Box 12"/>
              <p:cNvSpPr txBox="1">
                <a:spLocks noChangeArrowheads="1"/>
              </p:cNvSpPr>
              <p:nvPr/>
            </p:nvSpPr>
            <p:spPr bwMode="auto">
              <a:xfrm>
                <a:off x="4804" y="3086"/>
                <a:ext cx="290" cy="288"/>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Q</a:t>
                </a:r>
              </a:p>
            </p:txBody>
          </p:sp>
        </p:grpSp>
        <p:grpSp>
          <p:nvGrpSpPr>
            <p:cNvPr id="10" name="Group 13"/>
            <p:cNvGrpSpPr>
              <a:grpSpLocks/>
            </p:cNvGrpSpPr>
            <p:nvPr/>
          </p:nvGrpSpPr>
          <p:grpSpPr bwMode="auto">
            <a:xfrm>
              <a:off x="5686425" y="2116138"/>
              <a:ext cx="2730500" cy="2649537"/>
              <a:chOff x="3414" y="1004"/>
              <a:chExt cx="1720" cy="1669"/>
            </a:xfrm>
          </p:grpSpPr>
          <p:sp>
            <p:nvSpPr>
              <p:cNvPr id="34" name="Line 14"/>
              <p:cNvSpPr>
                <a:spLocks noChangeShapeType="1"/>
              </p:cNvSpPr>
              <p:nvPr/>
            </p:nvSpPr>
            <p:spPr bwMode="auto">
              <a:xfrm>
                <a:off x="3414" y="1004"/>
                <a:ext cx="1417" cy="1470"/>
              </a:xfrm>
              <a:prstGeom prst="line">
                <a:avLst/>
              </a:prstGeom>
              <a:noFill/>
              <a:ln w="38100">
                <a:solidFill>
                  <a:srgbClr val="003399"/>
                </a:solidFill>
                <a:round/>
                <a:headEnd/>
                <a:tailEnd/>
              </a:ln>
            </p:spPr>
            <p:txBody>
              <a:bodyPr/>
              <a:lstStyle/>
              <a:p>
                <a:endParaRPr lang="en-US">
                  <a:latin typeface="Arial"/>
                  <a:cs typeface="Arial"/>
                </a:endParaRPr>
              </a:p>
            </p:txBody>
          </p:sp>
          <p:sp>
            <p:nvSpPr>
              <p:cNvPr id="35" name="Text Box 15"/>
              <p:cNvSpPr txBox="1">
                <a:spLocks noChangeArrowheads="1"/>
              </p:cNvSpPr>
              <p:nvPr/>
            </p:nvSpPr>
            <p:spPr bwMode="auto">
              <a:xfrm>
                <a:off x="4748" y="2385"/>
                <a:ext cx="386"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1</a:t>
                </a:r>
              </a:p>
            </p:txBody>
          </p:sp>
        </p:grpSp>
        <p:grpSp>
          <p:nvGrpSpPr>
            <p:cNvPr id="11" name="Group 16"/>
            <p:cNvGrpSpPr>
              <a:grpSpLocks/>
            </p:cNvGrpSpPr>
            <p:nvPr/>
          </p:nvGrpSpPr>
          <p:grpSpPr bwMode="auto">
            <a:xfrm>
              <a:off x="3382963" y="3105150"/>
              <a:ext cx="3773487" cy="2725738"/>
              <a:chOff x="1963" y="1627"/>
              <a:chExt cx="2377" cy="1717"/>
            </a:xfrm>
          </p:grpSpPr>
          <p:grpSp>
            <p:nvGrpSpPr>
              <p:cNvPr id="28" name="Group 17"/>
              <p:cNvGrpSpPr>
                <a:grpSpLocks/>
              </p:cNvGrpSpPr>
              <p:nvPr/>
            </p:nvGrpSpPr>
            <p:grpSpPr bwMode="auto">
              <a:xfrm>
                <a:off x="2703" y="1746"/>
                <a:ext cx="1425" cy="1333"/>
                <a:chOff x="357" y="2450"/>
                <a:chExt cx="795" cy="646"/>
              </a:xfrm>
            </p:grpSpPr>
            <p:sp>
              <p:nvSpPr>
                <p:cNvPr id="32" name="Line 18"/>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3" name="Line 19"/>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9" name="Oval 20"/>
              <p:cNvSpPr>
                <a:spLocks noChangeArrowheads="1"/>
              </p:cNvSpPr>
              <p:nvPr/>
            </p:nvSpPr>
            <p:spPr bwMode="auto">
              <a:xfrm>
                <a:off x="4081" y="169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0" name="Text Box 21"/>
              <p:cNvSpPr txBox="1">
                <a:spLocks noChangeArrowheads="1"/>
              </p:cNvSpPr>
              <p:nvPr/>
            </p:nvSpPr>
            <p:spPr bwMode="auto">
              <a:xfrm>
                <a:off x="1963" y="1627"/>
                <a:ext cx="721" cy="233"/>
              </a:xfrm>
              <a:prstGeom prst="rect">
                <a:avLst/>
              </a:prstGeom>
              <a:noFill/>
              <a:ln w="9525">
                <a:noFill/>
                <a:miter lim="800000"/>
                <a:headEnd/>
                <a:tailEnd/>
              </a:ln>
            </p:spPr>
            <p:txBody>
              <a:bodyPr lIns="0" tIns="0" bIns="0">
                <a:spAutoFit/>
              </a:bodyPr>
              <a:lstStyle/>
              <a:p>
                <a:pPr algn="r">
                  <a:spcBef>
                    <a:spcPct val="50000"/>
                  </a:spcBef>
                </a:pPr>
                <a:r>
                  <a:rPr lang="en-US" sz="2400">
                    <a:latin typeface="Arial"/>
                    <a:cs typeface="Arial"/>
                  </a:rPr>
                  <a:t>$10.00</a:t>
                </a:r>
              </a:p>
            </p:txBody>
          </p:sp>
          <p:sp>
            <p:nvSpPr>
              <p:cNvPr id="31" name="Text Box 22"/>
              <p:cNvSpPr txBox="1">
                <a:spLocks noChangeArrowheads="1"/>
              </p:cNvSpPr>
              <p:nvPr/>
            </p:nvSpPr>
            <p:spPr bwMode="auto">
              <a:xfrm>
                <a:off x="3969" y="3111"/>
                <a:ext cx="371" cy="233"/>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500</a:t>
                </a:r>
              </a:p>
            </p:txBody>
          </p:sp>
        </p:grpSp>
        <p:sp>
          <p:nvSpPr>
            <p:cNvPr id="12" name="Line 23"/>
            <p:cNvSpPr>
              <a:spLocks noChangeShapeType="1"/>
            </p:cNvSpPr>
            <p:nvPr/>
          </p:nvSpPr>
          <p:spPr bwMode="auto">
            <a:xfrm>
              <a:off x="6254750" y="2711450"/>
              <a:ext cx="0" cy="2697163"/>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3" name="Text Box 27"/>
            <p:cNvSpPr txBox="1">
              <a:spLocks noChangeArrowheads="1"/>
            </p:cNvSpPr>
            <p:nvPr/>
          </p:nvSpPr>
          <p:spPr bwMode="auto">
            <a:xfrm>
              <a:off x="5913438" y="5461000"/>
              <a:ext cx="588962" cy="369332"/>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450</a:t>
              </a:r>
            </a:p>
          </p:txBody>
        </p:sp>
        <p:grpSp>
          <p:nvGrpSpPr>
            <p:cNvPr id="14" name="Group 28"/>
            <p:cNvGrpSpPr>
              <a:grpSpLocks/>
            </p:cNvGrpSpPr>
            <p:nvPr/>
          </p:nvGrpSpPr>
          <p:grpSpPr bwMode="auto">
            <a:xfrm>
              <a:off x="3592513" y="3524254"/>
              <a:ext cx="2738437" cy="369888"/>
              <a:chOff x="2091" y="1887"/>
              <a:chExt cx="1725" cy="233"/>
            </a:xfrm>
          </p:grpSpPr>
          <p:sp>
            <p:nvSpPr>
              <p:cNvPr id="25" name="Line 29"/>
              <p:cNvSpPr>
                <a:spLocks noChangeShapeType="1"/>
              </p:cNvSpPr>
              <p:nvPr/>
            </p:nvSpPr>
            <p:spPr bwMode="auto">
              <a:xfrm>
                <a:off x="2700" y="2005"/>
                <a:ext cx="107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6" name="Oval 30"/>
              <p:cNvSpPr>
                <a:spLocks noChangeArrowheads="1"/>
              </p:cNvSpPr>
              <p:nvPr/>
            </p:nvSpPr>
            <p:spPr bwMode="auto">
              <a:xfrm>
                <a:off x="3728" y="195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7" name="Text Box 31"/>
              <p:cNvSpPr txBox="1">
                <a:spLocks noChangeArrowheads="1"/>
              </p:cNvSpPr>
              <p:nvPr/>
            </p:nvSpPr>
            <p:spPr bwMode="auto">
              <a:xfrm>
                <a:off x="2091" y="1887"/>
                <a:ext cx="593" cy="233"/>
              </a:xfrm>
              <a:prstGeom prst="rect">
                <a:avLst/>
              </a:prstGeom>
              <a:noFill/>
              <a:ln w="9525">
                <a:noFill/>
                <a:miter lim="800000"/>
                <a:headEnd/>
                <a:tailEnd/>
              </a:ln>
            </p:spPr>
            <p:txBody>
              <a:bodyPr lIns="0" tIns="0" bIns="0">
                <a:spAutoFit/>
              </a:bodyPr>
              <a:lstStyle/>
              <a:p>
                <a:pPr algn="r">
                  <a:spcBef>
                    <a:spcPct val="50000"/>
                  </a:spcBef>
                </a:pPr>
                <a:r>
                  <a:rPr lang="en-US" sz="2400">
                    <a:latin typeface="Arial"/>
                    <a:cs typeface="Arial"/>
                  </a:rPr>
                  <a:t>$9.50</a:t>
                </a:r>
              </a:p>
            </p:txBody>
          </p:sp>
        </p:grpSp>
        <p:grpSp>
          <p:nvGrpSpPr>
            <p:cNvPr id="15" name="Group 32"/>
            <p:cNvGrpSpPr>
              <a:grpSpLocks/>
            </p:cNvGrpSpPr>
            <p:nvPr/>
          </p:nvGrpSpPr>
          <p:grpSpPr bwMode="auto">
            <a:xfrm>
              <a:off x="3367088" y="2522541"/>
              <a:ext cx="2960687" cy="369888"/>
              <a:chOff x="1947" y="1263"/>
              <a:chExt cx="1865" cy="233"/>
            </a:xfrm>
          </p:grpSpPr>
          <p:sp>
            <p:nvSpPr>
              <p:cNvPr id="22" name="Line 33"/>
              <p:cNvSpPr>
                <a:spLocks noChangeShapeType="1"/>
              </p:cNvSpPr>
              <p:nvPr/>
            </p:nvSpPr>
            <p:spPr bwMode="auto">
              <a:xfrm>
                <a:off x="2700" y="1376"/>
                <a:ext cx="107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Oval 34"/>
              <p:cNvSpPr>
                <a:spLocks noChangeArrowheads="1"/>
              </p:cNvSpPr>
              <p:nvPr/>
            </p:nvSpPr>
            <p:spPr bwMode="auto">
              <a:xfrm>
                <a:off x="3724" y="133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4" name="Text Box 35"/>
              <p:cNvSpPr txBox="1">
                <a:spLocks noChangeArrowheads="1"/>
              </p:cNvSpPr>
              <p:nvPr/>
            </p:nvSpPr>
            <p:spPr bwMode="auto">
              <a:xfrm>
                <a:off x="1947" y="1263"/>
                <a:ext cx="737" cy="233"/>
              </a:xfrm>
              <a:prstGeom prst="rect">
                <a:avLst/>
              </a:prstGeom>
              <a:noFill/>
              <a:ln w="9525">
                <a:noFill/>
                <a:miter lim="800000"/>
                <a:headEnd/>
                <a:tailEnd/>
              </a:ln>
            </p:spPr>
            <p:txBody>
              <a:bodyPr lIns="0" tIns="0" bIns="0">
                <a:spAutoFit/>
              </a:bodyPr>
              <a:lstStyle/>
              <a:p>
                <a:pPr algn="r">
                  <a:spcBef>
                    <a:spcPct val="50000"/>
                  </a:spcBef>
                </a:pPr>
                <a:r>
                  <a:rPr lang="en-US" sz="2400">
                    <a:latin typeface="Arial"/>
                    <a:cs typeface="Arial"/>
                  </a:rPr>
                  <a:t>$11.00</a:t>
                </a:r>
              </a:p>
            </p:txBody>
          </p:sp>
        </p:grpSp>
        <p:sp>
          <p:nvSpPr>
            <p:cNvPr id="16" name="Text Box 36"/>
            <p:cNvSpPr txBox="1">
              <a:spLocks noChangeArrowheads="1"/>
            </p:cNvSpPr>
            <p:nvPr/>
          </p:nvSpPr>
          <p:spPr bwMode="auto">
            <a:xfrm>
              <a:off x="2711450" y="2479675"/>
              <a:ext cx="801688"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i="1" baseline="-25000">
                  <a:latin typeface="Arial"/>
                  <a:cs typeface="Arial"/>
                </a:rPr>
                <a:t>B</a:t>
              </a:r>
              <a:r>
                <a:rPr lang="en-US" sz="2400">
                  <a:latin typeface="Arial"/>
                  <a:cs typeface="Arial"/>
                </a:rPr>
                <a:t> =</a:t>
              </a:r>
              <a:endParaRPr lang="en-US" sz="2400" b="1" i="1" baseline="-25000">
                <a:latin typeface="Arial"/>
                <a:cs typeface="Arial"/>
              </a:endParaRPr>
            </a:p>
          </p:txBody>
        </p:sp>
        <p:sp>
          <p:nvSpPr>
            <p:cNvPr id="17" name="Text Box 37"/>
            <p:cNvSpPr txBox="1">
              <a:spLocks noChangeArrowheads="1"/>
            </p:cNvSpPr>
            <p:nvPr/>
          </p:nvSpPr>
          <p:spPr bwMode="auto">
            <a:xfrm>
              <a:off x="2870200" y="3484563"/>
              <a:ext cx="801688" cy="457200"/>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i="1" baseline="-25000">
                  <a:latin typeface="Arial"/>
                  <a:cs typeface="Arial"/>
                </a:rPr>
                <a:t>S</a:t>
              </a:r>
              <a:r>
                <a:rPr lang="en-US" sz="2400">
                  <a:latin typeface="Arial"/>
                  <a:cs typeface="Arial"/>
                </a:rPr>
                <a:t> =</a:t>
              </a:r>
              <a:endParaRPr lang="en-US" sz="2400" b="1" i="1" baseline="-25000">
                <a:latin typeface="Arial"/>
                <a:cs typeface="Arial"/>
              </a:endParaRPr>
            </a:p>
          </p:txBody>
        </p:sp>
        <p:sp>
          <p:nvSpPr>
            <p:cNvPr id="18" name="AutoShape 40"/>
            <p:cNvSpPr>
              <a:spLocks/>
            </p:cNvSpPr>
            <p:nvPr/>
          </p:nvSpPr>
          <p:spPr bwMode="auto">
            <a:xfrm flipH="1">
              <a:off x="6332538" y="2708275"/>
              <a:ext cx="187325" cy="985838"/>
            </a:xfrm>
            <a:prstGeom prst="leftBrace">
              <a:avLst>
                <a:gd name="adj1" fmla="val 57110"/>
                <a:gd name="adj2" fmla="val 49435"/>
              </a:avLst>
            </a:prstGeom>
            <a:noFill/>
            <a:ln w="31750">
              <a:solidFill>
                <a:srgbClr val="006600"/>
              </a:solidFill>
              <a:round/>
              <a:headEnd/>
              <a:tailEnd/>
            </a:ln>
          </p:spPr>
          <p:txBody>
            <a:bodyPr wrap="none" anchor="ctr"/>
            <a:lstStyle/>
            <a:p>
              <a:endParaRPr lang="en-US">
                <a:latin typeface="Arial"/>
                <a:cs typeface="Arial"/>
              </a:endParaRPr>
            </a:p>
          </p:txBody>
        </p:sp>
        <p:sp>
          <p:nvSpPr>
            <p:cNvPr id="19" name="Text Box 41"/>
            <p:cNvSpPr txBox="1">
              <a:spLocks noChangeArrowheads="1"/>
            </p:cNvSpPr>
            <p:nvPr/>
          </p:nvSpPr>
          <p:spPr bwMode="auto">
            <a:xfrm>
              <a:off x="6473825" y="2635250"/>
              <a:ext cx="701675" cy="457200"/>
            </a:xfrm>
            <a:prstGeom prst="rect">
              <a:avLst/>
            </a:prstGeom>
            <a:noFill/>
            <a:ln w="9525">
              <a:noFill/>
              <a:miter lim="800000"/>
              <a:headEnd/>
              <a:tailEnd/>
            </a:ln>
          </p:spPr>
          <p:txBody>
            <a:bodyPr>
              <a:spAutoFit/>
            </a:bodyPr>
            <a:lstStyle/>
            <a:p>
              <a:pPr algn="r">
                <a:spcBef>
                  <a:spcPct val="50000"/>
                </a:spcBef>
              </a:pPr>
              <a:r>
                <a:rPr lang="en-US" sz="2400">
                  <a:solidFill>
                    <a:srgbClr val="006600"/>
                  </a:solidFill>
                  <a:latin typeface="Arial"/>
                  <a:cs typeface="Arial"/>
                </a:rPr>
                <a:t>Tax</a:t>
              </a:r>
            </a:p>
          </p:txBody>
        </p:sp>
        <p:sp>
          <p:nvSpPr>
            <p:cNvPr id="20" name="Line 42"/>
            <p:cNvSpPr>
              <a:spLocks noChangeShapeType="1"/>
            </p:cNvSpPr>
            <p:nvPr/>
          </p:nvSpPr>
          <p:spPr bwMode="auto">
            <a:xfrm flipV="1">
              <a:off x="6564313" y="3003550"/>
              <a:ext cx="222250" cy="179388"/>
            </a:xfrm>
            <a:prstGeom prst="line">
              <a:avLst/>
            </a:prstGeom>
            <a:noFill/>
            <a:ln w="12700">
              <a:solidFill>
                <a:schemeClr val="tx1"/>
              </a:solidFill>
              <a:round/>
              <a:headEnd/>
              <a:tailEnd/>
            </a:ln>
          </p:spPr>
          <p:txBody>
            <a:bodyPr/>
            <a:lstStyle/>
            <a:p>
              <a:endParaRPr lang="en-US">
                <a:latin typeface="Arial"/>
                <a:cs typeface="Arial"/>
              </a:endParaRPr>
            </a:p>
          </p:txBody>
        </p:sp>
        <p:sp>
          <p:nvSpPr>
            <p:cNvPr id="21" name="Line 42"/>
            <p:cNvSpPr>
              <a:spLocks noChangeShapeType="1"/>
            </p:cNvSpPr>
            <p:nvPr/>
          </p:nvSpPr>
          <p:spPr bwMode="auto">
            <a:xfrm flipV="1">
              <a:off x="6254750" y="2767013"/>
              <a:ext cx="1588" cy="874712"/>
            </a:xfrm>
            <a:prstGeom prst="line">
              <a:avLst/>
            </a:prstGeom>
            <a:noFill/>
            <a:ln w="38100">
              <a:solidFill>
                <a:srgbClr val="00CC00"/>
              </a:solidFill>
              <a:round/>
              <a:headEnd/>
              <a:tailEnd/>
            </a:ln>
          </p:spPr>
          <p:txBody>
            <a:bodyPr/>
            <a:lstStyle/>
            <a:p>
              <a:endParaRPr lang="en-US">
                <a:latin typeface="Arial"/>
                <a:cs typeface="Arial"/>
              </a:endParaRPr>
            </a:p>
          </p:txBody>
        </p:sp>
      </p:grpSp>
    </p:spTree>
    <p:extLst>
      <p:ext uri="{BB962C8B-B14F-4D97-AF65-F5344CB8AC3E}">
        <p14:creationId xmlns:p14="http://schemas.microsoft.com/office/powerpoint/2010/main" val="25356702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340068" y="1"/>
            <a:ext cx="7803931" cy="961900"/>
          </a:xfrm>
        </p:spPr>
        <p:txBody>
          <a:bodyPr wrap="square" anchor="t"/>
          <a:lstStyle/>
          <a:p>
            <a:r>
              <a:rPr lang="en-US" altLang="en-US" sz="3200" dirty="0"/>
              <a:t>Government Policies That Alter the </a:t>
            </a:r>
            <a:br>
              <a:rPr lang="en-US" altLang="en-US" sz="3200" dirty="0"/>
            </a:br>
            <a:r>
              <a:rPr lang="en-US" altLang="en-US" sz="3200" dirty="0"/>
              <a:t>Private Market Outcome</a:t>
            </a:r>
            <a:endParaRPr lang="en-US" altLang="en-US" sz="3200" dirty="0" smtClean="0"/>
          </a:p>
        </p:txBody>
      </p:sp>
      <p:sp>
        <p:nvSpPr>
          <p:cNvPr id="10243" name="Content Placeholder 2"/>
          <p:cNvSpPr>
            <a:spLocks noGrp="1"/>
          </p:cNvSpPr>
          <p:nvPr>
            <p:ph idx="1"/>
          </p:nvPr>
        </p:nvSpPr>
        <p:spPr/>
        <p:txBody>
          <a:bodyPr/>
          <a:lstStyle/>
          <a:p>
            <a:r>
              <a:rPr lang="en-US" altLang="en-US" dirty="0" smtClean="0"/>
              <a:t>Price controls </a:t>
            </a:r>
          </a:p>
          <a:p>
            <a:pPr lvl="1"/>
            <a:r>
              <a:rPr lang="en-US" altLang="en-US" dirty="0">
                <a:solidFill>
                  <a:srgbClr val="005EA4"/>
                </a:solidFill>
              </a:rPr>
              <a:t>Price </a:t>
            </a:r>
            <a:r>
              <a:rPr lang="en-US" altLang="en-US" dirty="0" smtClean="0">
                <a:solidFill>
                  <a:srgbClr val="005EA4"/>
                </a:solidFill>
              </a:rPr>
              <a:t>ceiling</a:t>
            </a:r>
            <a:r>
              <a:rPr lang="en-US" altLang="en-US" dirty="0" smtClean="0"/>
              <a:t>: legal </a:t>
            </a:r>
            <a:r>
              <a:rPr lang="en-US" altLang="en-US" dirty="0"/>
              <a:t>maximum on the price at which a good can be sold</a:t>
            </a:r>
          </a:p>
          <a:p>
            <a:pPr lvl="2"/>
            <a:r>
              <a:rPr lang="en-US" altLang="en-US" dirty="0"/>
              <a:t>Rent-control laws</a:t>
            </a:r>
          </a:p>
          <a:p>
            <a:pPr lvl="1"/>
            <a:r>
              <a:rPr lang="en-US" altLang="en-US" dirty="0">
                <a:solidFill>
                  <a:srgbClr val="005EA4"/>
                </a:solidFill>
              </a:rPr>
              <a:t>Price </a:t>
            </a:r>
            <a:r>
              <a:rPr lang="en-US" altLang="en-US" dirty="0" smtClean="0">
                <a:solidFill>
                  <a:srgbClr val="005EA4"/>
                </a:solidFill>
              </a:rPr>
              <a:t>floor</a:t>
            </a:r>
            <a:r>
              <a:rPr lang="en-US" altLang="en-US" dirty="0" smtClean="0"/>
              <a:t>: legal </a:t>
            </a:r>
            <a:r>
              <a:rPr lang="en-US" altLang="en-US" dirty="0"/>
              <a:t>minimum on the price at which a good can be sold</a:t>
            </a:r>
          </a:p>
          <a:p>
            <a:pPr lvl="2"/>
            <a:r>
              <a:rPr lang="en-US" altLang="en-US" dirty="0"/>
              <a:t>Minimum wage laws</a:t>
            </a:r>
          </a:p>
          <a:p>
            <a:r>
              <a:rPr lang="en-US" altLang="en-US" dirty="0" smtClean="0"/>
              <a:t>Taxes: </a:t>
            </a:r>
            <a:r>
              <a:rPr lang="en-US" altLang="en-US" sz="3200" dirty="0" smtClean="0">
                <a:solidFill>
                  <a:schemeClr val="tx1"/>
                </a:solidFill>
              </a:rPr>
              <a:t>government </a:t>
            </a:r>
            <a:r>
              <a:rPr lang="en-US" altLang="en-US" sz="3200" dirty="0">
                <a:solidFill>
                  <a:schemeClr val="tx1"/>
                </a:solidFill>
              </a:rPr>
              <a:t>can make buyers or sellers pay a specific amount on each </a:t>
            </a:r>
            <a:r>
              <a:rPr lang="en-US" altLang="en-US" sz="3200" dirty="0" smtClean="0">
                <a:solidFill>
                  <a:schemeClr val="tx1"/>
                </a:solidFill>
              </a:rPr>
              <a:t>unit</a:t>
            </a:r>
            <a:endParaRPr lang="en-US" altLang="en-US" sz="3200" dirty="0">
              <a:solidFill>
                <a:schemeClr val="tx1"/>
              </a:solidFill>
            </a:endParaRP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72DA84C-34B7-4383-AB10-A1147FFD97DF}" type="slidenum">
              <a:rPr lang="en-US" altLang="en-US" sz="1200" smtClean="0">
                <a:solidFill>
                  <a:srgbClr val="002060"/>
                </a:solidFill>
              </a:rPr>
              <a:pPr algn="ctr" eaLnBrk="1" hangingPunct="1"/>
              <a:t>6</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857398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Price Ceilings Affect Market Outcomes</a:t>
            </a:r>
          </a:p>
        </p:txBody>
      </p:sp>
      <p:sp>
        <p:nvSpPr>
          <p:cNvPr id="3" name="Text Placeholder 2"/>
          <p:cNvSpPr>
            <a:spLocks noGrp="1"/>
          </p:cNvSpPr>
          <p:nvPr>
            <p:ph type="body" sz="quarter" idx="12"/>
          </p:nvPr>
        </p:nvSpPr>
        <p:spPr>
          <a:xfrm>
            <a:off x="152400" y="990600"/>
            <a:ext cx="3048000" cy="4826000"/>
          </a:xfrm>
        </p:spPr>
        <p:txBody>
          <a:bodyPr/>
          <a:lstStyle/>
          <a:p>
            <a:r>
              <a:rPr lang="en-US" sz="2800" dirty="0"/>
              <a:t>The </a:t>
            </a:r>
            <a:r>
              <a:rPr lang="en-US" sz="2800" dirty="0" smtClean="0"/>
              <a:t>equilibrium </a:t>
            </a:r>
            <a:r>
              <a:rPr lang="en-US" sz="2800" dirty="0"/>
              <a:t>price ($800) </a:t>
            </a:r>
            <a:r>
              <a:rPr lang="en-US" sz="2800" dirty="0" smtClean="0"/>
              <a:t>is above </a:t>
            </a:r>
            <a:r>
              <a:rPr lang="en-US" sz="2800" dirty="0"/>
              <a:t>the ceiling and </a:t>
            </a:r>
            <a:r>
              <a:rPr lang="en-US" sz="2800" dirty="0" smtClean="0"/>
              <a:t>therefore illegal</a:t>
            </a:r>
            <a:r>
              <a:rPr lang="en-US" sz="2800" dirty="0"/>
              <a:t>.</a:t>
            </a:r>
          </a:p>
          <a:p>
            <a:r>
              <a:rPr lang="en-US" sz="2800" dirty="0"/>
              <a:t>The </a:t>
            </a:r>
            <a:r>
              <a:rPr lang="en-US" sz="2800" dirty="0" smtClean="0"/>
              <a:t>price ceiling is </a:t>
            </a:r>
            <a:r>
              <a:rPr lang="en-US" sz="2800" b="1" dirty="0" smtClean="0">
                <a:solidFill>
                  <a:srgbClr val="FF0000"/>
                </a:solidFill>
              </a:rPr>
              <a:t>binding</a:t>
            </a:r>
            <a:r>
              <a:rPr lang="en-US" sz="2800" dirty="0" smtClean="0"/>
              <a:t>, </a:t>
            </a:r>
            <a:r>
              <a:rPr lang="en-US" sz="2800" dirty="0"/>
              <a:t>causes a shortage. </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4094163" y="1235075"/>
            <a:ext cx="4422775" cy="3871913"/>
            <a:chOff x="2579" y="785"/>
            <a:chExt cx="2786" cy="2439"/>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p>
            </p:txBody>
          </p:sp>
        </p:grpSp>
        <p:sp>
          <p:nvSpPr>
            <p:cNvPr id="8" name="Text Box 8"/>
            <p:cNvSpPr txBox="1">
              <a:spLocks noChangeArrowheads="1"/>
            </p:cNvSpPr>
            <p:nvPr/>
          </p:nvSpPr>
          <p:spPr bwMode="auto">
            <a:xfrm>
              <a:off x="2579" y="785"/>
              <a:ext cx="267" cy="288"/>
            </a:xfrm>
            <a:prstGeom prst="rect">
              <a:avLst/>
            </a:prstGeom>
            <a:noFill/>
            <a:ln w="9525">
              <a:noFill/>
              <a:miter lim="800000"/>
              <a:headEnd/>
              <a:tailEnd/>
            </a:ln>
          </p:spPr>
          <p:txBody>
            <a:bodyPr>
              <a:spAutoFit/>
            </a:bodyPr>
            <a:lstStyle/>
            <a:p>
              <a:pPr algn="ctr">
                <a:spcBef>
                  <a:spcPct val="50000"/>
                </a:spcBef>
              </a:pPr>
              <a:r>
                <a:rPr lang="en-US" sz="2400" b="1" i="1">
                  <a:cs typeface="Arial" charset="0"/>
                </a:rPr>
                <a:t>P</a:t>
              </a:r>
            </a:p>
          </p:txBody>
        </p:sp>
        <p:sp>
          <p:nvSpPr>
            <p:cNvPr id="9" name="Text Box 9"/>
            <p:cNvSpPr txBox="1">
              <a:spLocks noChangeArrowheads="1"/>
            </p:cNvSpPr>
            <p:nvPr/>
          </p:nvSpPr>
          <p:spPr bwMode="auto">
            <a:xfrm>
              <a:off x="5075" y="2936"/>
              <a:ext cx="290" cy="288"/>
            </a:xfrm>
            <a:prstGeom prst="rect">
              <a:avLst/>
            </a:prstGeom>
            <a:noFill/>
            <a:ln w="9525">
              <a:noFill/>
              <a:miter lim="800000"/>
              <a:headEnd/>
              <a:tailEnd/>
            </a:ln>
          </p:spPr>
          <p:txBody>
            <a:bodyPr>
              <a:spAutoFit/>
            </a:bodyPr>
            <a:lstStyle/>
            <a:p>
              <a:pPr algn="ctr">
                <a:spcBef>
                  <a:spcPct val="50000"/>
                </a:spcBef>
              </a:pPr>
              <a:r>
                <a:rPr lang="en-US" sz="2400" b="1" i="1">
                  <a:cs typeface="Arial" charset="0"/>
                </a:rPr>
                <a:t>Q</a:t>
              </a:r>
            </a:p>
          </p:txBody>
        </p:sp>
      </p:grpSp>
      <p:grpSp>
        <p:nvGrpSpPr>
          <p:cNvPr id="12" name="Group 10"/>
          <p:cNvGrpSpPr>
            <a:grpSpLocks/>
          </p:cNvGrpSpPr>
          <p:nvPr/>
        </p:nvGrpSpPr>
        <p:grpSpPr bwMode="auto">
          <a:xfrm>
            <a:off x="5143500" y="1689100"/>
            <a:ext cx="2617788" cy="3203575"/>
            <a:chOff x="3240" y="1064"/>
            <a:chExt cx="1649" cy="2018"/>
          </a:xfrm>
        </p:grpSpPr>
        <p:sp>
          <p:nvSpPr>
            <p:cNvPr id="13" name="Line 11"/>
            <p:cNvSpPr>
              <a:spLocks noChangeShapeType="1"/>
            </p:cNvSpPr>
            <p:nvPr/>
          </p:nvSpPr>
          <p:spPr bwMode="auto">
            <a:xfrm>
              <a:off x="3240" y="1064"/>
              <a:ext cx="1417" cy="1846"/>
            </a:xfrm>
            <a:prstGeom prst="line">
              <a:avLst/>
            </a:prstGeom>
            <a:noFill/>
            <a:ln w="38100">
              <a:solidFill>
                <a:srgbClr val="003399"/>
              </a:solidFill>
              <a:round/>
              <a:headEnd/>
              <a:tailEnd/>
            </a:ln>
          </p:spPr>
          <p:txBody>
            <a:bodyPr/>
            <a:lstStyle/>
            <a:p>
              <a:endParaRPr lang="en-US"/>
            </a:p>
          </p:txBody>
        </p:sp>
        <p:sp>
          <p:nvSpPr>
            <p:cNvPr id="14" name="Text Box 12"/>
            <p:cNvSpPr txBox="1">
              <a:spLocks noChangeArrowheads="1"/>
            </p:cNvSpPr>
            <p:nvPr/>
          </p:nvSpPr>
          <p:spPr bwMode="auto">
            <a:xfrm>
              <a:off x="4569" y="2794"/>
              <a:ext cx="320" cy="288"/>
            </a:xfrm>
            <a:prstGeom prst="rect">
              <a:avLst/>
            </a:prstGeom>
            <a:noFill/>
            <a:ln w="9525">
              <a:noFill/>
              <a:miter lim="800000"/>
              <a:headEnd/>
              <a:tailEnd/>
            </a:ln>
          </p:spPr>
          <p:txBody>
            <a:bodyPr>
              <a:spAutoFit/>
            </a:bodyPr>
            <a:lstStyle/>
            <a:p>
              <a:pPr algn="ctr">
                <a:spcBef>
                  <a:spcPct val="50000"/>
                </a:spcBef>
              </a:pPr>
              <a:r>
                <a:rPr lang="en-US" sz="2400" b="1" i="1">
                  <a:cs typeface="Arial" charset="0"/>
                </a:rPr>
                <a:t>D</a:t>
              </a:r>
            </a:p>
          </p:txBody>
        </p:sp>
      </p:grpSp>
      <p:grpSp>
        <p:nvGrpSpPr>
          <p:cNvPr id="15" name="Group 13"/>
          <p:cNvGrpSpPr>
            <a:grpSpLocks/>
          </p:cNvGrpSpPr>
          <p:nvPr/>
        </p:nvGrpSpPr>
        <p:grpSpPr bwMode="auto">
          <a:xfrm>
            <a:off x="5283200" y="1360488"/>
            <a:ext cx="1703388" cy="3362325"/>
            <a:chOff x="3328" y="857"/>
            <a:chExt cx="1073" cy="2118"/>
          </a:xfrm>
        </p:grpSpPr>
        <p:sp>
          <p:nvSpPr>
            <p:cNvPr id="16" name="Line 14"/>
            <p:cNvSpPr>
              <a:spLocks noChangeShapeType="1"/>
            </p:cNvSpPr>
            <p:nvPr/>
          </p:nvSpPr>
          <p:spPr bwMode="auto">
            <a:xfrm flipV="1">
              <a:off x="3328" y="1089"/>
              <a:ext cx="872" cy="1886"/>
            </a:xfrm>
            <a:prstGeom prst="line">
              <a:avLst/>
            </a:prstGeom>
            <a:noFill/>
            <a:ln w="38100">
              <a:solidFill>
                <a:srgbClr val="003399"/>
              </a:solidFill>
              <a:round/>
              <a:headEnd/>
              <a:tailEnd/>
            </a:ln>
          </p:spPr>
          <p:txBody>
            <a:bodyPr/>
            <a:lstStyle/>
            <a:p>
              <a:endParaRPr lang="en-US"/>
            </a:p>
          </p:txBody>
        </p:sp>
        <p:sp>
          <p:nvSpPr>
            <p:cNvPr id="17" name="Text Box 15"/>
            <p:cNvSpPr txBox="1">
              <a:spLocks noChangeArrowheads="1"/>
            </p:cNvSpPr>
            <p:nvPr/>
          </p:nvSpPr>
          <p:spPr bwMode="auto">
            <a:xfrm>
              <a:off x="4081" y="857"/>
              <a:ext cx="320" cy="288"/>
            </a:xfrm>
            <a:prstGeom prst="rect">
              <a:avLst/>
            </a:prstGeom>
            <a:noFill/>
            <a:ln w="9525">
              <a:noFill/>
              <a:miter lim="800000"/>
              <a:headEnd/>
              <a:tailEnd/>
            </a:ln>
          </p:spPr>
          <p:txBody>
            <a:bodyPr>
              <a:spAutoFit/>
            </a:bodyPr>
            <a:lstStyle/>
            <a:p>
              <a:pPr algn="ctr">
                <a:spcBef>
                  <a:spcPct val="50000"/>
                </a:spcBef>
              </a:pPr>
              <a:r>
                <a:rPr lang="en-US" sz="2400" b="1" i="1">
                  <a:cs typeface="Arial" charset="0"/>
                </a:rPr>
                <a:t>S</a:t>
              </a:r>
            </a:p>
          </p:txBody>
        </p:sp>
      </p:grpSp>
      <p:sp>
        <p:nvSpPr>
          <p:cNvPr id="18" name="Line 18"/>
          <p:cNvSpPr>
            <a:spLocks noChangeShapeType="1"/>
          </p:cNvSpPr>
          <p:nvPr/>
        </p:nvSpPr>
        <p:spPr bwMode="auto">
          <a:xfrm>
            <a:off x="4289425" y="2952750"/>
            <a:ext cx="1819275" cy="0"/>
          </a:xfrm>
          <a:prstGeom prst="line">
            <a:avLst/>
          </a:prstGeom>
          <a:noFill/>
          <a:ln w="9525">
            <a:solidFill>
              <a:schemeClr val="tx1"/>
            </a:solidFill>
            <a:prstDash val="lgDash"/>
            <a:round/>
            <a:headEnd/>
            <a:tailEnd/>
          </a:ln>
        </p:spPr>
        <p:txBody>
          <a:bodyPr/>
          <a:lstStyle/>
          <a:p>
            <a:endParaRPr lang="en-US"/>
          </a:p>
        </p:txBody>
      </p:sp>
      <p:sp>
        <p:nvSpPr>
          <p:cNvPr id="19" name="Oval 20"/>
          <p:cNvSpPr>
            <a:spLocks noChangeArrowheads="1"/>
          </p:cNvSpPr>
          <p:nvPr/>
        </p:nvSpPr>
        <p:spPr bwMode="auto">
          <a:xfrm>
            <a:off x="6037263" y="2876550"/>
            <a:ext cx="139700" cy="138113"/>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20" name="Text Box 21"/>
          <p:cNvSpPr txBox="1">
            <a:spLocks noChangeArrowheads="1"/>
          </p:cNvSpPr>
          <p:nvPr/>
        </p:nvSpPr>
        <p:spPr bwMode="auto">
          <a:xfrm>
            <a:off x="3255963" y="2765425"/>
            <a:ext cx="935037" cy="365125"/>
          </a:xfrm>
          <a:prstGeom prst="rect">
            <a:avLst/>
          </a:prstGeom>
          <a:noFill/>
          <a:ln w="9525">
            <a:noFill/>
            <a:miter lim="800000"/>
            <a:headEnd/>
            <a:tailEnd/>
          </a:ln>
        </p:spPr>
        <p:txBody>
          <a:bodyPr lIns="0" tIns="0" rIns="0" bIns="0">
            <a:spAutoFit/>
          </a:bodyPr>
          <a:lstStyle/>
          <a:p>
            <a:pPr algn="r">
              <a:spcBef>
                <a:spcPct val="50000"/>
              </a:spcBef>
            </a:pPr>
            <a:r>
              <a:rPr lang="en-US" sz="2400">
                <a:cs typeface="Arial" charset="0"/>
              </a:rPr>
              <a:t>$800</a:t>
            </a:r>
          </a:p>
        </p:txBody>
      </p:sp>
      <p:grpSp>
        <p:nvGrpSpPr>
          <p:cNvPr id="21" name="Group 23"/>
          <p:cNvGrpSpPr>
            <a:grpSpLocks/>
          </p:cNvGrpSpPr>
          <p:nvPr/>
        </p:nvGrpSpPr>
        <p:grpSpPr bwMode="auto">
          <a:xfrm>
            <a:off x="3263900" y="3349625"/>
            <a:ext cx="5407025" cy="822325"/>
            <a:chOff x="2056" y="1039"/>
            <a:chExt cx="3406" cy="518"/>
          </a:xfrm>
        </p:grpSpPr>
        <p:sp>
          <p:nvSpPr>
            <p:cNvPr id="22" name="Line 24"/>
            <p:cNvSpPr>
              <a:spLocks noChangeShapeType="1"/>
            </p:cNvSpPr>
            <p:nvPr/>
          </p:nvSpPr>
          <p:spPr bwMode="auto">
            <a:xfrm>
              <a:off x="2700" y="1304"/>
              <a:ext cx="1888" cy="0"/>
            </a:xfrm>
            <a:prstGeom prst="line">
              <a:avLst/>
            </a:prstGeom>
            <a:noFill/>
            <a:ln w="28575">
              <a:solidFill>
                <a:srgbClr val="FF0000"/>
              </a:solidFill>
              <a:round/>
              <a:headEnd/>
              <a:tailEnd/>
            </a:ln>
          </p:spPr>
          <p:txBody>
            <a:bodyPr/>
            <a:lstStyle/>
            <a:p>
              <a:endParaRPr lang="en-US"/>
            </a:p>
          </p:txBody>
        </p:sp>
        <p:sp>
          <p:nvSpPr>
            <p:cNvPr id="23" name="Text Box 25"/>
            <p:cNvSpPr txBox="1">
              <a:spLocks noChangeArrowheads="1"/>
            </p:cNvSpPr>
            <p:nvPr/>
          </p:nvSpPr>
          <p:spPr bwMode="auto">
            <a:xfrm>
              <a:off x="4757" y="1039"/>
              <a:ext cx="705" cy="518"/>
            </a:xfrm>
            <a:prstGeom prst="rect">
              <a:avLst/>
            </a:prstGeom>
            <a:noFill/>
            <a:ln w="9525">
              <a:noFill/>
              <a:miter lim="800000"/>
              <a:headEnd/>
              <a:tailEnd/>
            </a:ln>
          </p:spPr>
          <p:txBody>
            <a:bodyPr>
              <a:spAutoFit/>
            </a:bodyPr>
            <a:lstStyle/>
            <a:p>
              <a:pPr>
                <a:spcBef>
                  <a:spcPct val="50000"/>
                </a:spcBef>
              </a:pPr>
              <a:r>
                <a:rPr lang="en-US" sz="2400">
                  <a:cs typeface="Arial" charset="0"/>
                </a:rPr>
                <a:t>Price </a:t>
              </a:r>
              <a:br>
                <a:rPr lang="en-US" sz="2400">
                  <a:cs typeface="Arial" charset="0"/>
                </a:rPr>
              </a:br>
              <a:r>
                <a:rPr lang="en-US" sz="2400">
                  <a:cs typeface="Arial" charset="0"/>
                </a:rPr>
                <a:t>ceiling</a:t>
              </a:r>
            </a:p>
          </p:txBody>
        </p:sp>
        <p:sp>
          <p:nvSpPr>
            <p:cNvPr id="24" name="AutoShape 26"/>
            <p:cNvSpPr>
              <a:spLocks/>
            </p:cNvSpPr>
            <p:nvPr/>
          </p:nvSpPr>
          <p:spPr bwMode="auto">
            <a:xfrm>
              <a:off x="4645" y="1076"/>
              <a:ext cx="156" cy="453"/>
            </a:xfrm>
            <a:prstGeom prst="leftBrace">
              <a:avLst>
                <a:gd name="adj1" fmla="val 38597"/>
                <a:gd name="adj2" fmla="val 50000"/>
              </a:avLst>
            </a:prstGeom>
            <a:noFill/>
            <a:ln w="19050">
              <a:solidFill>
                <a:schemeClr val="tx1"/>
              </a:solidFill>
              <a:round/>
              <a:headEnd/>
              <a:tailEnd/>
            </a:ln>
          </p:spPr>
          <p:txBody>
            <a:bodyPr wrap="none" anchor="ctr"/>
            <a:lstStyle/>
            <a:p>
              <a:endParaRPr lang="en-US">
                <a:cs typeface="Arial" charset="0"/>
              </a:endParaRPr>
            </a:p>
          </p:txBody>
        </p:sp>
        <p:sp>
          <p:nvSpPr>
            <p:cNvPr id="25" name="Text Box 27"/>
            <p:cNvSpPr txBox="1">
              <a:spLocks noChangeArrowheads="1"/>
            </p:cNvSpPr>
            <p:nvPr/>
          </p:nvSpPr>
          <p:spPr bwMode="auto">
            <a:xfrm>
              <a:off x="2056" y="1187"/>
              <a:ext cx="589" cy="230"/>
            </a:xfrm>
            <a:prstGeom prst="rect">
              <a:avLst/>
            </a:prstGeom>
            <a:noFill/>
            <a:ln w="9525">
              <a:noFill/>
              <a:miter lim="800000"/>
              <a:headEnd/>
              <a:tailEnd/>
            </a:ln>
          </p:spPr>
          <p:txBody>
            <a:bodyPr lIns="0" tIns="0" rIns="0" bIns="0">
              <a:spAutoFit/>
            </a:bodyPr>
            <a:lstStyle/>
            <a:p>
              <a:pPr algn="r">
                <a:spcBef>
                  <a:spcPct val="50000"/>
                </a:spcBef>
              </a:pPr>
              <a:r>
                <a:rPr lang="en-US" sz="2400">
                  <a:cs typeface="Arial" charset="0"/>
                </a:rPr>
                <a:t>$500</a:t>
              </a:r>
            </a:p>
          </p:txBody>
        </p:sp>
      </p:grpSp>
      <p:grpSp>
        <p:nvGrpSpPr>
          <p:cNvPr id="26" name="Group 37"/>
          <p:cNvGrpSpPr>
            <a:grpSpLocks/>
          </p:cNvGrpSpPr>
          <p:nvPr/>
        </p:nvGrpSpPr>
        <p:grpSpPr bwMode="auto">
          <a:xfrm>
            <a:off x="5281613" y="3700463"/>
            <a:ext cx="876300" cy="1582737"/>
            <a:chOff x="3327" y="2331"/>
            <a:chExt cx="552" cy="997"/>
          </a:xfrm>
        </p:grpSpPr>
        <p:sp>
          <p:nvSpPr>
            <p:cNvPr id="27" name="Line 19"/>
            <p:cNvSpPr>
              <a:spLocks noChangeShapeType="1"/>
            </p:cNvSpPr>
            <p:nvPr/>
          </p:nvSpPr>
          <p:spPr bwMode="auto">
            <a:xfrm>
              <a:off x="3605" y="2373"/>
              <a:ext cx="0" cy="705"/>
            </a:xfrm>
            <a:prstGeom prst="line">
              <a:avLst/>
            </a:prstGeom>
            <a:noFill/>
            <a:ln w="9525">
              <a:solidFill>
                <a:schemeClr val="tx1"/>
              </a:solidFill>
              <a:prstDash val="lgDash"/>
              <a:round/>
              <a:headEnd/>
              <a:tailEnd/>
            </a:ln>
          </p:spPr>
          <p:txBody>
            <a:bodyPr/>
            <a:lstStyle/>
            <a:p>
              <a:endParaRPr lang="en-US"/>
            </a:p>
          </p:txBody>
        </p:sp>
        <p:sp>
          <p:nvSpPr>
            <p:cNvPr id="28" name="Text Box 22"/>
            <p:cNvSpPr txBox="1">
              <a:spLocks noChangeArrowheads="1"/>
            </p:cNvSpPr>
            <p:nvPr/>
          </p:nvSpPr>
          <p:spPr bwMode="auto">
            <a:xfrm>
              <a:off x="3327" y="3098"/>
              <a:ext cx="552" cy="230"/>
            </a:xfrm>
            <a:prstGeom prst="rect">
              <a:avLst/>
            </a:prstGeom>
            <a:noFill/>
            <a:ln w="9525">
              <a:noFill/>
              <a:miter lim="800000"/>
              <a:headEnd/>
              <a:tailEnd/>
            </a:ln>
          </p:spPr>
          <p:txBody>
            <a:bodyPr lIns="0" tIns="0" rIns="0" bIns="0">
              <a:spAutoFit/>
            </a:bodyPr>
            <a:lstStyle/>
            <a:p>
              <a:pPr algn="ctr">
                <a:spcBef>
                  <a:spcPct val="50000"/>
                </a:spcBef>
              </a:pPr>
              <a:r>
                <a:rPr lang="en-US" sz="2400">
                  <a:cs typeface="Arial" charset="0"/>
                </a:rPr>
                <a:t>250</a:t>
              </a:r>
            </a:p>
          </p:txBody>
        </p:sp>
        <p:sp>
          <p:nvSpPr>
            <p:cNvPr id="29" name="Oval 33"/>
            <p:cNvSpPr>
              <a:spLocks noChangeArrowheads="1"/>
            </p:cNvSpPr>
            <p:nvPr/>
          </p:nvSpPr>
          <p:spPr bwMode="auto">
            <a:xfrm>
              <a:off x="3562" y="2331"/>
              <a:ext cx="88" cy="87"/>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grpSp>
      <p:grpSp>
        <p:nvGrpSpPr>
          <p:cNvPr id="30" name="Group 38"/>
          <p:cNvGrpSpPr>
            <a:grpSpLocks/>
          </p:cNvGrpSpPr>
          <p:nvPr/>
        </p:nvGrpSpPr>
        <p:grpSpPr bwMode="auto">
          <a:xfrm>
            <a:off x="6303963" y="3700463"/>
            <a:ext cx="876300" cy="1581150"/>
            <a:chOff x="3971" y="2331"/>
            <a:chExt cx="552" cy="996"/>
          </a:xfrm>
        </p:grpSpPr>
        <p:sp>
          <p:nvSpPr>
            <p:cNvPr id="31" name="Text Box 28"/>
            <p:cNvSpPr txBox="1">
              <a:spLocks noChangeArrowheads="1"/>
            </p:cNvSpPr>
            <p:nvPr/>
          </p:nvSpPr>
          <p:spPr bwMode="auto">
            <a:xfrm>
              <a:off x="3971" y="3097"/>
              <a:ext cx="552" cy="230"/>
            </a:xfrm>
            <a:prstGeom prst="rect">
              <a:avLst/>
            </a:prstGeom>
            <a:noFill/>
            <a:ln w="9525">
              <a:noFill/>
              <a:miter lim="800000"/>
              <a:headEnd/>
              <a:tailEnd/>
            </a:ln>
          </p:spPr>
          <p:txBody>
            <a:bodyPr lIns="0" tIns="0" rIns="0" bIns="0">
              <a:spAutoFit/>
            </a:bodyPr>
            <a:lstStyle/>
            <a:p>
              <a:pPr algn="ctr">
                <a:spcBef>
                  <a:spcPct val="50000"/>
                </a:spcBef>
              </a:pPr>
              <a:r>
                <a:rPr lang="en-US" sz="2400">
                  <a:cs typeface="Arial" charset="0"/>
                </a:rPr>
                <a:t>400</a:t>
              </a:r>
            </a:p>
          </p:txBody>
        </p:sp>
        <p:sp>
          <p:nvSpPr>
            <p:cNvPr id="32" name="Line 31"/>
            <p:cNvSpPr>
              <a:spLocks noChangeShapeType="1"/>
            </p:cNvSpPr>
            <p:nvPr/>
          </p:nvSpPr>
          <p:spPr bwMode="auto">
            <a:xfrm>
              <a:off x="4249" y="2373"/>
              <a:ext cx="0" cy="705"/>
            </a:xfrm>
            <a:prstGeom prst="line">
              <a:avLst/>
            </a:prstGeom>
            <a:noFill/>
            <a:ln w="9525">
              <a:solidFill>
                <a:schemeClr val="tx1"/>
              </a:solidFill>
              <a:prstDash val="lgDash"/>
              <a:round/>
              <a:headEnd/>
              <a:tailEnd/>
            </a:ln>
          </p:spPr>
          <p:txBody>
            <a:bodyPr/>
            <a:lstStyle/>
            <a:p>
              <a:endParaRPr lang="en-US"/>
            </a:p>
          </p:txBody>
        </p:sp>
        <p:sp>
          <p:nvSpPr>
            <p:cNvPr id="33" name="Oval 34"/>
            <p:cNvSpPr>
              <a:spLocks noChangeArrowheads="1"/>
            </p:cNvSpPr>
            <p:nvPr/>
          </p:nvSpPr>
          <p:spPr bwMode="auto">
            <a:xfrm>
              <a:off x="4204" y="2331"/>
              <a:ext cx="88" cy="87"/>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grpSp>
      <p:grpSp>
        <p:nvGrpSpPr>
          <p:cNvPr id="34" name="Group 36"/>
          <p:cNvGrpSpPr>
            <a:grpSpLocks/>
          </p:cNvGrpSpPr>
          <p:nvPr/>
        </p:nvGrpSpPr>
        <p:grpSpPr bwMode="auto">
          <a:xfrm>
            <a:off x="5641975" y="3836988"/>
            <a:ext cx="1235075" cy="684212"/>
            <a:chOff x="3554" y="2417"/>
            <a:chExt cx="778" cy="431"/>
          </a:xfrm>
        </p:grpSpPr>
        <p:sp>
          <p:nvSpPr>
            <p:cNvPr id="35" name="AutoShape 32"/>
            <p:cNvSpPr>
              <a:spLocks/>
            </p:cNvSpPr>
            <p:nvPr/>
          </p:nvSpPr>
          <p:spPr bwMode="auto">
            <a:xfrm rot="-5400000">
              <a:off x="3831" y="2192"/>
              <a:ext cx="188" cy="637"/>
            </a:xfrm>
            <a:prstGeom prst="leftBrace">
              <a:avLst>
                <a:gd name="adj1" fmla="val 59421"/>
                <a:gd name="adj2" fmla="val 50000"/>
              </a:avLst>
            </a:prstGeom>
            <a:noFill/>
            <a:ln w="19050">
              <a:solidFill>
                <a:srgbClr val="0000FF"/>
              </a:solidFill>
              <a:round/>
              <a:headEnd/>
              <a:tailEnd/>
            </a:ln>
          </p:spPr>
          <p:txBody>
            <a:bodyPr wrap="none" anchor="ctr"/>
            <a:lstStyle/>
            <a:p>
              <a:endParaRPr lang="en-US">
                <a:cs typeface="Arial" charset="0"/>
              </a:endParaRPr>
            </a:p>
          </p:txBody>
        </p:sp>
        <p:sp>
          <p:nvSpPr>
            <p:cNvPr id="36" name="Text Box 35"/>
            <p:cNvSpPr txBox="1">
              <a:spLocks noChangeArrowheads="1"/>
            </p:cNvSpPr>
            <p:nvPr/>
          </p:nvSpPr>
          <p:spPr bwMode="auto">
            <a:xfrm>
              <a:off x="3554" y="2618"/>
              <a:ext cx="778" cy="230"/>
            </a:xfrm>
            <a:prstGeom prst="rect">
              <a:avLst/>
            </a:prstGeom>
            <a:solidFill>
              <a:srgbClr val="FFCCFF">
                <a:alpha val="70195"/>
              </a:srgbClr>
            </a:solidFill>
            <a:ln w="9525">
              <a:noFill/>
              <a:miter lim="800000"/>
              <a:headEnd/>
              <a:tailEnd/>
            </a:ln>
          </p:spPr>
          <p:txBody>
            <a:bodyPr lIns="0" tIns="0" rIns="0" bIns="0">
              <a:spAutoFit/>
            </a:bodyPr>
            <a:lstStyle/>
            <a:p>
              <a:pPr algn="ctr">
                <a:spcBef>
                  <a:spcPct val="50000"/>
                </a:spcBef>
              </a:pPr>
              <a:r>
                <a:rPr lang="en-US" sz="2400" i="1" dirty="0">
                  <a:solidFill>
                    <a:srgbClr val="0000FF"/>
                  </a:solidFill>
                  <a:cs typeface="Arial" charset="0"/>
                </a:rPr>
                <a:t>shortage</a:t>
              </a:r>
            </a:p>
          </p:txBody>
        </p:sp>
      </p:grpSp>
    </p:spTree>
    <p:extLst>
      <p:ext uri="{BB962C8B-B14F-4D97-AF65-F5344CB8AC3E}">
        <p14:creationId xmlns:p14="http://schemas.microsoft.com/office/powerpoint/2010/main" val="317200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1000"/>
                            </p:stCondLst>
                            <p:childTnLst>
                              <p:par>
                                <p:cTn id="18" presetID="18" presetClass="entr" presetSubtype="6"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strips(downRight)">
                                      <p:cBhvr>
                                        <p:cTn id="20" dur="500"/>
                                        <p:tgtEl>
                                          <p:spTgt spid="34"/>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left)">
                                      <p:cBhvr>
                                        <p:cTn id="24" dur="500"/>
                                        <p:tgtEl>
                                          <p:spTgt spid="3">
                                            <p:txEl>
                                              <p:pRg st="0" end="0"/>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left)">
                                      <p:cBhvr>
                                        <p:cTn id="2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Price Ceilings Affect Market Outcomes</a:t>
            </a:r>
          </a:p>
        </p:txBody>
      </p:sp>
      <p:sp>
        <p:nvSpPr>
          <p:cNvPr id="3" name="Text Placeholder 2"/>
          <p:cNvSpPr>
            <a:spLocks noGrp="1"/>
          </p:cNvSpPr>
          <p:nvPr>
            <p:ph type="body" sz="quarter" idx="12"/>
          </p:nvPr>
        </p:nvSpPr>
        <p:spPr>
          <a:xfrm>
            <a:off x="152400" y="990600"/>
            <a:ext cx="3048000" cy="4826000"/>
          </a:xfrm>
        </p:spPr>
        <p:txBody>
          <a:bodyPr/>
          <a:lstStyle/>
          <a:p>
            <a:r>
              <a:rPr lang="en-US" sz="2800" dirty="0"/>
              <a:t>In the </a:t>
            </a:r>
            <a:r>
              <a:rPr lang="en-US" sz="2800" u="sng" dirty="0"/>
              <a:t>long run</a:t>
            </a:r>
            <a:r>
              <a:rPr lang="en-US" sz="2800" dirty="0"/>
              <a:t>, supply and demand </a:t>
            </a:r>
            <a:r>
              <a:rPr lang="en-US" sz="2800" dirty="0" smtClean="0"/>
              <a:t>of rental apartments are </a:t>
            </a:r>
            <a:r>
              <a:rPr lang="en-US" sz="2800" dirty="0"/>
              <a:t>more </a:t>
            </a:r>
            <a:r>
              <a:rPr lang="en-US" sz="2800" dirty="0" smtClean="0"/>
              <a:t>price-elastic</a:t>
            </a:r>
            <a:r>
              <a:rPr lang="en-US" sz="2800" dirty="0"/>
              <a:t>. </a:t>
            </a:r>
          </a:p>
          <a:p>
            <a:endParaRPr lang="en-US" sz="2800" dirty="0" smtClean="0"/>
          </a:p>
          <a:p>
            <a:r>
              <a:rPr lang="en-US" sz="2800" dirty="0" smtClean="0"/>
              <a:t>So</a:t>
            </a:r>
            <a:r>
              <a:rPr lang="en-US" sz="2800" dirty="0"/>
              <a:t>, the shortage </a:t>
            </a:r>
            <a:br>
              <a:rPr lang="en-US" sz="2800" dirty="0"/>
            </a:br>
            <a:r>
              <a:rPr lang="en-US" sz="2800" dirty="0"/>
              <a:t>is larger. </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8</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37" name="Group 4"/>
          <p:cNvGrpSpPr>
            <a:grpSpLocks/>
          </p:cNvGrpSpPr>
          <p:nvPr/>
        </p:nvGrpSpPr>
        <p:grpSpPr bwMode="auto">
          <a:xfrm>
            <a:off x="4094163" y="1235075"/>
            <a:ext cx="4422775" cy="3871913"/>
            <a:chOff x="2579" y="785"/>
            <a:chExt cx="2786" cy="2439"/>
          </a:xfrm>
        </p:grpSpPr>
        <p:grpSp>
          <p:nvGrpSpPr>
            <p:cNvPr id="38" name="Group 5"/>
            <p:cNvGrpSpPr>
              <a:grpSpLocks/>
            </p:cNvGrpSpPr>
            <p:nvPr/>
          </p:nvGrpSpPr>
          <p:grpSpPr bwMode="auto">
            <a:xfrm>
              <a:off x="2697" y="1037"/>
              <a:ext cx="2409" cy="2049"/>
              <a:chOff x="1098" y="1361"/>
              <a:chExt cx="2116" cy="2027"/>
            </a:xfrm>
          </p:grpSpPr>
          <p:sp>
            <p:nvSpPr>
              <p:cNvPr id="41"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2"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9" name="Text Box 8"/>
            <p:cNvSpPr txBox="1">
              <a:spLocks noChangeArrowheads="1"/>
            </p:cNvSpPr>
            <p:nvPr/>
          </p:nvSpPr>
          <p:spPr bwMode="auto">
            <a:xfrm>
              <a:off x="2579" y="785"/>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40" name="Text Box 9"/>
            <p:cNvSpPr txBox="1">
              <a:spLocks noChangeArrowheads="1"/>
            </p:cNvSpPr>
            <p:nvPr/>
          </p:nvSpPr>
          <p:spPr bwMode="auto">
            <a:xfrm>
              <a:off x="5075" y="2936"/>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43" name="Group 10"/>
          <p:cNvGrpSpPr>
            <a:grpSpLocks/>
          </p:cNvGrpSpPr>
          <p:nvPr/>
        </p:nvGrpSpPr>
        <p:grpSpPr bwMode="auto">
          <a:xfrm>
            <a:off x="4605338" y="1644650"/>
            <a:ext cx="3911600" cy="3203575"/>
            <a:chOff x="3240" y="1064"/>
            <a:chExt cx="1649" cy="2018"/>
          </a:xfrm>
        </p:grpSpPr>
        <p:sp>
          <p:nvSpPr>
            <p:cNvPr id="44" name="Line 11"/>
            <p:cNvSpPr>
              <a:spLocks noChangeShapeType="1"/>
            </p:cNvSpPr>
            <p:nvPr/>
          </p:nvSpPr>
          <p:spPr bwMode="auto">
            <a:xfrm>
              <a:off x="3240" y="1064"/>
              <a:ext cx="1417" cy="1846"/>
            </a:xfrm>
            <a:prstGeom prst="line">
              <a:avLst/>
            </a:prstGeom>
            <a:noFill/>
            <a:ln w="38100">
              <a:solidFill>
                <a:srgbClr val="003399"/>
              </a:solidFill>
              <a:round/>
              <a:headEnd/>
              <a:tailEnd/>
            </a:ln>
          </p:spPr>
          <p:txBody>
            <a:bodyPr/>
            <a:lstStyle/>
            <a:p>
              <a:endParaRPr lang="en-US">
                <a:latin typeface="Arial"/>
                <a:cs typeface="Arial"/>
              </a:endParaRPr>
            </a:p>
          </p:txBody>
        </p:sp>
        <p:sp>
          <p:nvSpPr>
            <p:cNvPr id="45" name="Text Box 12"/>
            <p:cNvSpPr txBox="1">
              <a:spLocks noChangeArrowheads="1"/>
            </p:cNvSpPr>
            <p:nvPr/>
          </p:nvSpPr>
          <p:spPr bwMode="auto">
            <a:xfrm>
              <a:off x="4569" y="2794"/>
              <a:ext cx="32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46" name="Group 13"/>
          <p:cNvGrpSpPr>
            <a:grpSpLocks/>
          </p:cNvGrpSpPr>
          <p:nvPr/>
        </p:nvGrpSpPr>
        <p:grpSpPr bwMode="auto">
          <a:xfrm>
            <a:off x="4433888" y="1338263"/>
            <a:ext cx="3529012" cy="3362325"/>
            <a:chOff x="3328" y="857"/>
            <a:chExt cx="1073" cy="2118"/>
          </a:xfrm>
        </p:grpSpPr>
        <p:sp>
          <p:nvSpPr>
            <p:cNvPr id="47" name="Line 14"/>
            <p:cNvSpPr>
              <a:spLocks noChangeShapeType="1"/>
            </p:cNvSpPr>
            <p:nvPr/>
          </p:nvSpPr>
          <p:spPr bwMode="auto">
            <a:xfrm flipV="1">
              <a:off x="3328" y="1089"/>
              <a:ext cx="872" cy="1886"/>
            </a:xfrm>
            <a:prstGeom prst="line">
              <a:avLst/>
            </a:prstGeom>
            <a:noFill/>
            <a:ln w="38100">
              <a:solidFill>
                <a:srgbClr val="003399"/>
              </a:solidFill>
              <a:round/>
              <a:headEnd/>
              <a:tailEnd/>
            </a:ln>
          </p:spPr>
          <p:txBody>
            <a:bodyPr/>
            <a:lstStyle/>
            <a:p>
              <a:endParaRPr lang="en-US">
                <a:latin typeface="Arial"/>
                <a:cs typeface="Arial"/>
              </a:endParaRPr>
            </a:p>
          </p:txBody>
        </p:sp>
        <p:sp>
          <p:nvSpPr>
            <p:cNvPr id="48" name="Text Box 15"/>
            <p:cNvSpPr txBox="1">
              <a:spLocks noChangeArrowheads="1"/>
            </p:cNvSpPr>
            <p:nvPr/>
          </p:nvSpPr>
          <p:spPr bwMode="auto">
            <a:xfrm>
              <a:off x="4081" y="857"/>
              <a:ext cx="32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grpSp>
      <p:sp>
        <p:nvSpPr>
          <p:cNvPr id="49" name="Line 16"/>
          <p:cNvSpPr>
            <a:spLocks noChangeShapeType="1"/>
          </p:cNvSpPr>
          <p:nvPr/>
        </p:nvSpPr>
        <p:spPr bwMode="auto">
          <a:xfrm>
            <a:off x="4289425" y="2952750"/>
            <a:ext cx="181927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50" name="Line 17"/>
          <p:cNvSpPr>
            <a:spLocks noChangeShapeType="1"/>
          </p:cNvSpPr>
          <p:nvPr/>
        </p:nvSpPr>
        <p:spPr bwMode="auto">
          <a:xfrm>
            <a:off x="5326063" y="3767138"/>
            <a:ext cx="0" cy="111918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51" name="Oval 18"/>
          <p:cNvSpPr>
            <a:spLocks noChangeArrowheads="1"/>
          </p:cNvSpPr>
          <p:nvPr/>
        </p:nvSpPr>
        <p:spPr bwMode="auto">
          <a:xfrm>
            <a:off x="6037263" y="2876550"/>
            <a:ext cx="139700" cy="138113"/>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52" name="Text Box 19"/>
          <p:cNvSpPr txBox="1">
            <a:spLocks noChangeArrowheads="1"/>
          </p:cNvSpPr>
          <p:nvPr/>
        </p:nvSpPr>
        <p:spPr bwMode="auto">
          <a:xfrm>
            <a:off x="3255963" y="2765425"/>
            <a:ext cx="935037" cy="369332"/>
          </a:xfrm>
          <a:prstGeom prst="rect">
            <a:avLst/>
          </a:prstGeom>
          <a:noFill/>
          <a:ln w="9525">
            <a:noFill/>
            <a:miter lim="800000"/>
            <a:headEnd/>
            <a:tailEnd/>
          </a:ln>
        </p:spPr>
        <p:txBody>
          <a:bodyPr lIns="0" tIns="0" rIns="0" bIns="0">
            <a:spAutoFit/>
          </a:bodyPr>
          <a:lstStyle/>
          <a:p>
            <a:pPr algn="r">
              <a:spcBef>
                <a:spcPct val="50000"/>
              </a:spcBef>
            </a:pPr>
            <a:r>
              <a:rPr lang="en-US" sz="2400">
                <a:latin typeface="Arial"/>
                <a:cs typeface="Arial"/>
              </a:rPr>
              <a:t>$800</a:t>
            </a:r>
          </a:p>
        </p:txBody>
      </p:sp>
      <p:sp>
        <p:nvSpPr>
          <p:cNvPr id="53" name="Text Box 20"/>
          <p:cNvSpPr txBox="1">
            <a:spLocks noChangeArrowheads="1"/>
          </p:cNvSpPr>
          <p:nvPr/>
        </p:nvSpPr>
        <p:spPr bwMode="auto">
          <a:xfrm>
            <a:off x="4884738" y="4918075"/>
            <a:ext cx="876300" cy="369332"/>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150</a:t>
            </a:r>
          </a:p>
        </p:txBody>
      </p:sp>
      <p:grpSp>
        <p:nvGrpSpPr>
          <p:cNvPr id="54" name="Group 21"/>
          <p:cNvGrpSpPr>
            <a:grpSpLocks/>
          </p:cNvGrpSpPr>
          <p:nvPr/>
        </p:nvGrpSpPr>
        <p:grpSpPr bwMode="auto">
          <a:xfrm>
            <a:off x="3252788" y="3349626"/>
            <a:ext cx="5514975" cy="830263"/>
            <a:chOff x="2056" y="1039"/>
            <a:chExt cx="3406" cy="523"/>
          </a:xfrm>
        </p:grpSpPr>
        <p:sp>
          <p:nvSpPr>
            <p:cNvPr id="55" name="Line 22"/>
            <p:cNvSpPr>
              <a:spLocks noChangeShapeType="1"/>
            </p:cNvSpPr>
            <p:nvPr/>
          </p:nvSpPr>
          <p:spPr bwMode="auto">
            <a:xfrm>
              <a:off x="2700" y="1304"/>
              <a:ext cx="1888" cy="0"/>
            </a:xfrm>
            <a:prstGeom prst="line">
              <a:avLst/>
            </a:prstGeom>
            <a:noFill/>
            <a:ln w="28575">
              <a:solidFill>
                <a:srgbClr val="FF0000"/>
              </a:solidFill>
              <a:round/>
              <a:headEnd/>
              <a:tailEnd/>
            </a:ln>
          </p:spPr>
          <p:txBody>
            <a:bodyPr/>
            <a:lstStyle/>
            <a:p>
              <a:endParaRPr lang="en-US">
                <a:latin typeface="Arial"/>
                <a:cs typeface="Arial"/>
              </a:endParaRPr>
            </a:p>
          </p:txBody>
        </p:sp>
        <p:sp>
          <p:nvSpPr>
            <p:cNvPr id="56" name="Text Box 23"/>
            <p:cNvSpPr txBox="1">
              <a:spLocks noChangeArrowheads="1"/>
            </p:cNvSpPr>
            <p:nvPr/>
          </p:nvSpPr>
          <p:spPr bwMode="auto">
            <a:xfrm>
              <a:off x="4757" y="1039"/>
              <a:ext cx="705" cy="523"/>
            </a:xfrm>
            <a:prstGeom prst="rect">
              <a:avLst/>
            </a:prstGeom>
            <a:noFill/>
            <a:ln w="9525">
              <a:noFill/>
              <a:miter lim="800000"/>
              <a:headEnd/>
              <a:tailEnd/>
            </a:ln>
          </p:spPr>
          <p:txBody>
            <a:bodyPr>
              <a:spAutoFit/>
            </a:bodyPr>
            <a:lstStyle/>
            <a:p>
              <a:pPr>
                <a:spcBef>
                  <a:spcPct val="50000"/>
                </a:spcBef>
              </a:pPr>
              <a:r>
                <a:rPr lang="en-US" sz="2400">
                  <a:latin typeface="Arial"/>
                  <a:cs typeface="Arial"/>
                </a:rPr>
                <a:t>Price </a:t>
              </a:r>
              <a:br>
                <a:rPr lang="en-US" sz="2400">
                  <a:latin typeface="Arial"/>
                  <a:cs typeface="Arial"/>
                </a:rPr>
              </a:br>
              <a:r>
                <a:rPr lang="en-US" sz="2400">
                  <a:latin typeface="Arial"/>
                  <a:cs typeface="Arial"/>
                </a:rPr>
                <a:t>ceiling</a:t>
              </a:r>
            </a:p>
          </p:txBody>
        </p:sp>
        <p:sp>
          <p:nvSpPr>
            <p:cNvPr id="57" name="AutoShape 24"/>
            <p:cNvSpPr>
              <a:spLocks/>
            </p:cNvSpPr>
            <p:nvPr/>
          </p:nvSpPr>
          <p:spPr bwMode="auto">
            <a:xfrm>
              <a:off x="4645" y="1076"/>
              <a:ext cx="156" cy="453"/>
            </a:xfrm>
            <a:prstGeom prst="leftBrace">
              <a:avLst>
                <a:gd name="adj1" fmla="val 38597"/>
                <a:gd name="adj2" fmla="val 50000"/>
              </a:avLst>
            </a:prstGeom>
            <a:noFill/>
            <a:ln w="19050">
              <a:solidFill>
                <a:schemeClr val="tx1"/>
              </a:solidFill>
              <a:round/>
              <a:headEnd/>
              <a:tailEnd/>
            </a:ln>
          </p:spPr>
          <p:txBody>
            <a:bodyPr wrap="none" anchor="ctr"/>
            <a:lstStyle/>
            <a:p>
              <a:endParaRPr lang="en-US">
                <a:latin typeface="Arial"/>
                <a:cs typeface="Arial"/>
              </a:endParaRPr>
            </a:p>
          </p:txBody>
        </p:sp>
        <p:sp>
          <p:nvSpPr>
            <p:cNvPr id="58" name="Text Box 25"/>
            <p:cNvSpPr txBox="1">
              <a:spLocks noChangeArrowheads="1"/>
            </p:cNvSpPr>
            <p:nvPr/>
          </p:nvSpPr>
          <p:spPr bwMode="auto">
            <a:xfrm>
              <a:off x="2056" y="1187"/>
              <a:ext cx="589" cy="233"/>
            </a:xfrm>
            <a:prstGeom prst="rect">
              <a:avLst/>
            </a:prstGeom>
            <a:noFill/>
            <a:ln w="9525">
              <a:noFill/>
              <a:miter lim="800000"/>
              <a:headEnd/>
              <a:tailEnd/>
            </a:ln>
          </p:spPr>
          <p:txBody>
            <a:bodyPr lIns="0" tIns="0" rIns="0" bIns="0">
              <a:spAutoFit/>
            </a:bodyPr>
            <a:lstStyle/>
            <a:p>
              <a:pPr algn="r">
                <a:spcBef>
                  <a:spcPct val="50000"/>
                </a:spcBef>
              </a:pPr>
              <a:r>
                <a:rPr lang="en-US" sz="2400">
                  <a:latin typeface="Arial"/>
                  <a:cs typeface="Arial"/>
                </a:rPr>
                <a:t>$500</a:t>
              </a:r>
            </a:p>
          </p:txBody>
        </p:sp>
      </p:grpSp>
      <p:sp>
        <p:nvSpPr>
          <p:cNvPr id="59" name="Text Box 26"/>
          <p:cNvSpPr txBox="1">
            <a:spLocks noChangeArrowheads="1"/>
          </p:cNvSpPr>
          <p:nvPr/>
        </p:nvSpPr>
        <p:spPr bwMode="auto">
          <a:xfrm>
            <a:off x="6608763" y="4916488"/>
            <a:ext cx="876300" cy="369332"/>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450</a:t>
            </a:r>
          </a:p>
        </p:txBody>
      </p:sp>
      <p:sp>
        <p:nvSpPr>
          <p:cNvPr id="60" name="Line 27"/>
          <p:cNvSpPr>
            <a:spLocks noChangeShapeType="1"/>
          </p:cNvSpPr>
          <p:nvPr/>
        </p:nvSpPr>
        <p:spPr bwMode="auto">
          <a:xfrm>
            <a:off x="7050088" y="3767138"/>
            <a:ext cx="0" cy="111918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61" name="Oval 28"/>
          <p:cNvSpPr>
            <a:spLocks noChangeArrowheads="1"/>
          </p:cNvSpPr>
          <p:nvPr/>
        </p:nvSpPr>
        <p:spPr bwMode="auto">
          <a:xfrm>
            <a:off x="5257800" y="3700463"/>
            <a:ext cx="139700" cy="138112"/>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62" name="Oval 29"/>
          <p:cNvSpPr>
            <a:spLocks noChangeArrowheads="1"/>
          </p:cNvSpPr>
          <p:nvPr/>
        </p:nvSpPr>
        <p:spPr bwMode="auto">
          <a:xfrm>
            <a:off x="6978650" y="3700463"/>
            <a:ext cx="139700" cy="138112"/>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63" name="Group 33"/>
          <p:cNvGrpSpPr>
            <a:grpSpLocks/>
          </p:cNvGrpSpPr>
          <p:nvPr/>
        </p:nvGrpSpPr>
        <p:grpSpPr bwMode="auto">
          <a:xfrm>
            <a:off x="5332413" y="3836985"/>
            <a:ext cx="1704975" cy="688974"/>
            <a:chOff x="3359" y="2417"/>
            <a:chExt cx="1074" cy="434"/>
          </a:xfrm>
        </p:grpSpPr>
        <p:sp>
          <p:nvSpPr>
            <p:cNvPr id="64" name="AutoShape 31"/>
            <p:cNvSpPr>
              <a:spLocks/>
            </p:cNvSpPr>
            <p:nvPr/>
          </p:nvSpPr>
          <p:spPr bwMode="auto">
            <a:xfrm rot="-5400000">
              <a:off x="3802" y="1974"/>
              <a:ext cx="188" cy="1074"/>
            </a:xfrm>
            <a:prstGeom prst="leftBrace">
              <a:avLst>
                <a:gd name="adj1" fmla="val 100185"/>
                <a:gd name="adj2" fmla="val 50000"/>
              </a:avLst>
            </a:prstGeom>
            <a:noFill/>
            <a:ln w="19050">
              <a:solidFill>
                <a:srgbClr val="0000FF"/>
              </a:solidFill>
              <a:round/>
              <a:headEnd/>
              <a:tailEnd/>
            </a:ln>
          </p:spPr>
          <p:txBody>
            <a:bodyPr wrap="none" anchor="ctr"/>
            <a:lstStyle/>
            <a:p>
              <a:endParaRPr lang="en-US">
                <a:latin typeface="Arial"/>
                <a:cs typeface="Arial"/>
              </a:endParaRPr>
            </a:p>
          </p:txBody>
        </p:sp>
        <p:sp>
          <p:nvSpPr>
            <p:cNvPr id="65" name="Text Box 32"/>
            <p:cNvSpPr txBox="1">
              <a:spLocks noChangeArrowheads="1"/>
            </p:cNvSpPr>
            <p:nvPr/>
          </p:nvSpPr>
          <p:spPr bwMode="auto">
            <a:xfrm>
              <a:off x="3508" y="2618"/>
              <a:ext cx="778" cy="233"/>
            </a:xfrm>
            <a:prstGeom prst="rect">
              <a:avLst/>
            </a:prstGeom>
            <a:solidFill>
              <a:srgbClr val="FFCCFF">
                <a:alpha val="70195"/>
              </a:srgbClr>
            </a:solidFill>
            <a:ln w="9525">
              <a:noFill/>
              <a:miter lim="800000"/>
              <a:headEnd/>
              <a:tailEnd/>
            </a:ln>
          </p:spPr>
          <p:txBody>
            <a:bodyPr lIns="0" tIns="0" rIns="0" bIns="0">
              <a:spAutoFit/>
            </a:bodyPr>
            <a:lstStyle/>
            <a:p>
              <a:pPr algn="ctr">
                <a:spcBef>
                  <a:spcPct val="50000"/>
                </a:spcBef>
              </a:pPr>
              <a:r>
                <a:rPr lang="en-US" sz="2400" i="1" dirty="0">
                  <a:solidFill>
                    <a:srgbClr val="0000FF"/>
                  </a:solidFill>
                  <a:latin typeface="Arial"/>
                  <a:cs typeface="Arial"/>
                </a:rPr>
                <a:t>shortage</a:t>
              </a:r>
            </a:p>
          </p:txBody>
        </p:sp>
      </p:grpSp>
    </p:spTree>
    <p:extLst>
      <p:ext uri="{BB962C8B-B14F-4D97-AF65-F5344CB8AC3E}">
        <p14:creationId xmlns:p14="http://schemas.microsoft.com/office/powerpoint/2010/main" val="2174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strips(downRigh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Shortages and Rationing</a:t>
            </a:r>
          </a:p>
        </p:txBody>
      </p:sp>
      <p:sp>
        <p:nvSpPr>
          <p:cNvPr id="3" name="Content Placeholder 2"/>
          <p:cNvSpPr>
            <a:spLocks noGrp="1"/>
          </p:cNvSpPr>
          <p:nvPr>
            <p:ph idx="1"/>
          </p:nvPr>
        </p:nvSpPr>
        <p:spPr/>
        <p:txBody>
          <a:bodyPr/>
          <a:lstStyle/>
          <a:p>
            <a:r>
              <a:rPr lang="en-US" dirty="0" smtClean="0"/>
              <a:t>Because of shortage</a:t>
            </a:r>
          </a:p>
          <a:p>
            <a:pPr lvl="1"/>
            <a:r>
              <a:rPr lang="en-US" dirty="0" smtClean="0"/>
              <a:t>Sellers </a:t>
            </a:r>
            <a:r>
              <a:rPr lang="en-US" dirty="0"/>
              <a:t>must ration the goods among </a:t>
            </a:r>
            <a:r>
              <a:rPr lang="en-US" dirty="0" smtClean="0"/>
              <a:t>buyers</a:t>
            </a:r>
            <a:endParaRPr lang="en-US" dirty="0"/>
          </a:p>
          <a:p>
            <a:r>
              <a:rPr lang="en-US" dirty="0"/>
              <a:t>Some rationing mechanisms:  </a:t>
            </a:r>
            <a:endParaRPr lang="en-US" dirty="0" smtClean="0"/>
          </a:p>
          <a:p>
            <a:pPr lvl="2"/>
            <a:r>
              <a:rPr lang="en-US" dirty="0" smtClean="0"/>
              <a:t>Long </a:t>
            </a:r>
            <a:r>
              <a:rPr lang="en-US" dirty="0"/>
              <a:t>lines </a:t>
            </a:r>
            <a:endParaRPr lang="en-US" dirty="0" smtClean="0"/>
          </a:p>
          <a:p>
            <a:pPr lvl="2"/>
            <a:r>
              <a:rPr lang="en-US" dirty="0" smtClean="0"/>
              <a:t>Discrimination </a:t>
            </a:r>
            <a:r>
              <a:rPr lang="en-US" dirty="0"/>
              <a:t>according to sellers’ biases</a:t>
            </a:r>
          </a:p>
          <a:p>
            <a:pPr lvl="1"/>
            <a:r>
              <a:rPr lang="en-US" dirty="0" smtClean="0"/>
              <a:t>Are </a:t>
            </a:r>
            <a:r>
              <a:rPr lang="en-US" dirty="0"/>
              <a:t>often </a:t>
            </a:r>
            <a:r>
              <a:rPr lang="en-US" dirty="0" smtClean="0"/>
              <a:t>unfair </a:t>
            </a:r>
            <a:r>
              <a:rPr lang="en-US" dirty="0"/>
              <a:t>and </a:t>
            </a:r>
            <a:r>
              <a:rPr lang="en-US" dirty="0" smtClean="0"/>
              <a:t>inefficient</a:t>
            </a:r>
          </a:p>
          <a:p>
            <a:pPr lvl="2"/>
            <a:r>
              <a:rPr lang="en-US" dirty="0" smtClean="0"/>
              <a:t>The </a:t>
            </a:r>
            <a:r>
              <a:rPr lang="en-US" dirty="0"/>
              <a:t>goods do not necessarily go to the buyers who value them most </a:t>
            </a:r>
            <a:r>
              <a:rPr lang="en-US" dirty="0" smtClean="0"/>
              <a:t>highly </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36892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7432</TotalTime>
  <Words>3004</Words>
  <Application>Microsoft Office PowerPoint</Application>
  <PresentationFormat>如螢幕大小 (4:3)</PresentationFormat>
  <Paragraphs>259</Paragraphs>
  <Slides>14</Slides>
  <Notes>14</Notes>
  <HiddenSlides>0</HiddenSlides>
  <MMClips>0</MMClips>
  <ScaleCrop>false</ScaleCrop>
  <HeadingPairs>
    <vt:vector size="6" baseType="variant">
      <vt:variant>
        <vt:lpstr>使用字型</vt:lpstr>
      </vt:variant>
      <vt:variant>
        <vt:i4>9</vt:i4>
      </vt:variant>
      <vt:variant>
        <vt:lpstr>佈景主題</vt:lpstr>
      </vt:variant>
      <vt:variant>
        <vt:i4>9</vt:i4>
      </vt:variant>
      <vt:variant>
        <vt:lpstr>投影片標題</vt:lpstr>
      </vt:variant>
      <vt:variant>
        <vt:i4>14</vt:i4>
      </vt:variant>
    </vt:vector>
  </HeadingPairs>
  <TitlesOfParts>
    <vt:vector size="32" baseType="lpstr">
      <vt:lpstr>Sabon-Bold</vt:lpstr>
      <vt:lpstr>Arial</vt:lpstr>
      <vt:lpstr>Arial Narrow</vt:lpstr>
      <vt:lpstr>Calibri</vt:lpstr>
      <vt:lpstr>Cambria</vt:lpstr>
      <vt:lpstr>Cambria Math</vt:lpstr>
      <vt:lpstr>Times New Roman</vt:lpstr>
      <vt:lpstr>Verdana</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 Taxes </vt:lpstr>
      <vt:lpstr>The Incidence of a Tax:</vt:lpstr>
      <vt:lpstr>A Tax on Sellers</vt:lpstr>
      <vt:lpstr>The Outcome Is the Same in Both Cases!</vt:lpstr>
      <vt:lpstr>Government Policies That Alter the  Private Market Outcome</vt:lpstr>
      <vt:lpstr>How Price Ceilings Affect Market Outcomes</vt:lpstr>
      <vt:lpstr>How Price Ceilings Affect Market Outcomes</vt:lpstr>
      <vt:lpstr>Shortages and Rationing</vt:lpstr>
      <vt:lpstr>How Price Floors Affect Market Outcomes</vt:lpstr>
      <vt:lpstr>Evaluating Price Controls</vt:lpstr>
      <vt:lpstr>Evaluating Price Controls</vt:lpstr>
      <vt:lpstr>Who pays the luxury tax?</vt:lpstr>
      <vt:lpstr>CASE STUDY:  Who Pays the Luxury Tax?</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273</cp:revision>
  <dcterms:created xsi:type="dcterms:W3CDTF">2016-03-16T19:41:09Z</dcterms:created>
  <dcterms:modified xsi:type="dcterms:W3CDTF">2020-10-29T09:30:20Z</dcterms:modified>
</cp:coreProperties>
</file>