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slideLayouts/slideLayout9.xml" ContentType="application/vnd.openxmlformats-officedocument.presentationml.slideLayout+xml"/>
  <Override PartName="/ppt/theme/theme7.xml" ContentType="application/vnd.openxmlformats-officedocument.theme+xml"/>
  <Override PartName="/ppt/slideLayouts/slideLayout10.xml" ContentType="application/vnd.openxmlformats-officedocument.presentationml.slideLayout+xml"/>
  <Override PartName="/ppt/theme/theme8.xml" ContentType="application/vnd.openxmlformats-officedocument.theme+xml"/>
  <Override PartName="/ppt/slideLayouts/slideLayout1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28"/>
  </p:notesMasterIdLst>
  <p:handoutMasterIdLst>
    <p:handoutMasterId r:id="rId29"/>
  </p:handoutMasterIdLst>
  <p:sldIdLst>
    <p:sldId id="256" r:id="rId10"/>
    <p:sldId id="376" r:id="rId11"/>
    <p:sldId id="378" r:id="rId12"/>
    <p:sldId id="385" r:id="rId13"/>
    <p:sldId id="386" r:id="rId14"/>
    <p:sldId id="387" r:id="rId15"/>
    <p:sldId id="388" r:id="rId16"/>
    <p:sldId id="395" r:id="rId17"/>
    <p:sldId id="364" r:id="rId18"/>
    <p:sldId id="396" r:id="rId19"/>
    <p:sldId id="372" r:id="rId20"/>
    <p:sldId id="394" r:id="rId21"/>
    <p:sldId id="398" r:id="rId22"/>
    <p:sldId id="399" r:id="rId23"/>
    <p:sldId id="400" r:id="rId24"/>
    <p:sldId id="401" r:id="rId25"/>
    <p:sldId id="403" r:id="rId26"/>
    <p:sldId id="37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1221"/>
    <a:srgbClr val="660066"/>
    <a:srgbClr val="005EA4"/>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autoAdjust="0"/>
    <p:restoredTop sz="91434" autoAdjust="0"/>
  </p:normalViewPr>
  <p:slideViewPr>
    <p:cSldViewPr>
      <p:cViewPr varScale="1">
        <p:scale>
          <a:sx n="63" d="100"/>
          <a:sy n="63" d="100"/>
        </p:scale>
        <p:origin x="1380" y="56"/>
      </p:cViewPr>
      <p:guideLst>
        <p:guide orient="horz" pos="2160"/>
        <p:guide pos="2880"/>
      </p:guideLst>
    </p:cSldViewPr>
  </p:slideViewPr>
  <p:outlineViewPr>
    <p:cViewPr>
      <p:scale>
        <a:sx n="33" d="100"/>
        <a:sy n="33" d="100"/>
      </p:scale>
      <p:origin x="0" y="40626"/>
    </p:cViewPr>
  </p:outlineViewPr>
  <p:notesTextViewPr>
    <p:cViewPr>
      <p:scale>
        <a:sx n="1" d="1"/>
        <a:sy n="1" d="1"/>
      </p:scale>
      <p:origin x="0" y="0"/>
    </p:cViewPr>
  </p:notesTextViewPr>
  <p:sorterViewPr>
    <p:cViewPr>
      <p:scale>
        <a:sx n="80" d="100"/>
        <a:sy n="80" d="100"/>
      </p:scale>
      <p:origin x="0" y="2358"/>
    </p:cViewPr>
  </p:sorterViewPr>
  <p:notesViewPr>
    <p:cSldViewPr>
      <p:cViewPr>
        <p:scale>
          <a:sx n="70" d="100"/>
          <a:sy n="70" d="100"/>
        </p:scale>
        <p:origin x="-2544" y="3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presProps" Target="presProps.xml"/><Relationship Id="rId8" Type="http://schemas.openxmlformats.org/officeDocument/2006/relationships/slideMaster" Target="slideMasters/slideMaster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BA0846-EC1A-40DB-8F81-96AE9A64BBB3}" type="datetimeFigureOut">
              <a:rPr lang="en-US" smtClean="0"/>
              <a:t>11/12/2020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CE0DA8-8A21-4DAB-8D09-F8325147C991}" type="slidenum">
              <a:rPr lang="en-US" smtClean="0"/>
              <a:t>‹#›</a:t>
            </a:fld>
            <a:endParaRPr lang="en-US"/>
          </a:p>
        </p:txBody>
      </p:sp>
    </p:spTree>
    <p:extLst>
      <p:ext uri="{BB962C8B-B14F-4D97-AF65-F5344CB8AC3E}">
        <p14:creationId xmlns:p14="http://schemas.microsoft.com/office/powerpoint/2010/main" val="4026689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11/12/2020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000" dirty="0" smtClean="0"/>
              <a:t>This chapter builds very closely on material from the previous three chapters:  it uses the tools of welfare economics (from Chapter 7) to analyze the effects of a tax (introduced in Chapter 6).  It explores the relationship between the price elasticities of demand and supply (Chapter 5) with the deadweight loss of the tax.  Covering this chapter immediately after the previous three will reinforce the concepts students learned in those chapters. </a:t>
            </a:r>
          </a:p>
          <a:p>
            <a:pPr eaLnBrk="1" hangingPunct="1"/>
            <a:endParaRPr lang="en-US" sz="1000" dirty="0" smtClean="0"/>
          </a:p>
          <a:p>
            <a:pPr eaLnBrk="1" hangingPunct="1"/>
            <a:r>
              <a:rPr lang="en-US" sz="1000" dirty="0" smtClean="0"/>
              <a:t>The material in Chapter 8 is important.  The government must raise revenue to pay for the police, the court system, interstate highways, national defense, public education, and so forth.  The government must choose which goods to tax and how much to tax each one.  Effective tax policy generates the needed revenue while striving for (the sometimes conflicting goals of) efficiency and equity.  </a:t>
            </a:r>
          </a:p>
          <a:p>
            <a:pPr eaLnBrk="1" hangingPunct="1"/>
            <a:endParaRPr lang="en-US" sz="1000" dirty="0" smtClean="0"/>
          </a:p>
          <a:p>
            <a:pPr eaLnBrk="1" hangingPunct="1"/>
            <a:r>
              <a:rPr lang="en-US" sz="1000" dirty="0" smtClean="0"/>
              <a:t>This is not one of the longer chapters; most instructors cover it in about 1.5 hours of class time.  But if you’re pressed for time and looking for things to cut, you might consider cutting some of these (my personal suggestions, not the official recommendations of Greg Mankiw or Cengage Learning):</a:t>
            </a:r>
          </a:p>
          <a:p>
            <a:pPr eaLnBrk="1" hangingPunct="1">
              <a:buFontTx/>
              <a:buChar char="•"/>
            </a:pPr>
            <a:r>
              <a:rPr lang="en-US" sz="1000" dirty="0" smtClean="0"/>
              <a:t> Revenue and the size of the tax, the Laffer Curve</a:t>
            </a:r>
          </a:p>
          <a:p>
            <a:pPr eaLnBrk="1" hangingPunct="1">
              <a:buFontTx/>
              <a:buChar char="•"/>
            </a:pPr>
            <a:r>
              <a:rPr lang="en-US" sz="1000" dirty="0" smtClean="0"/>
              <a:t> DWL and the size of the tax</a:t>
            </a:r>
          </a:p>
          <a:p>
            <a:pPr eaLnBrk="1" hangingPunct="1">
              <a:buFontTx/>
              <a:buChar char="•"/>
            </a:pPr>
            <a:r>
              <a:rPr lang="en-US" sz="1000" dirty="0" smtClean="0"/>
              <a:t> Active Learning 3, the slide with the discussion question on whether to tax groceries or meals at fancy restaurants</a:t>
            </a:r>
          </a:p>
          <a:p>
            <a:pPr eaLnBrk="1" hangingPunct="1">
              <a:buFontTx/>
              <a:buChar char="•"/>
            </a:pPr>
            <a:r>
              <a:rPr lang="en-US" sz="1000" dirty="0" smtClean="0"/>
              <a:t> Active Learning 2</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a:t>
            </a:fld>
            <a:endParaRPr lang="en-US"/>
          </a:p>
        </p:txBody>
      </p:sp>
    </p:spTree>
    <p:extLst>
      <p:ext uri="{BB962C8B-B14F-4D97-AF65-F5344CB8AC3E}">
        <p14:creationId xmlns:p14="http://schemas.microsoft.com/office/powerpoint/2010/main" val="4088678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10</a:t>
            </a:fld>
            <a:endParaRPr lang="en-US"/>
          </a:p>
        </p:txBody>
      </p:sp>
    </p:spTree>
    <p:extLst>
      <p:ext uri="{BB962C8B-B14F-4D97-AF65-F5344CB8AC3E}">
        <p14:creationId xmlns:p14="http://schemas.microsoft.com/office/powerpoint/2010/main" val="1782858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‘Ask the experts’ feature provides the opportunity for class discussion.</a:t>
            </a:r>
            <a:r>
              <a:rPr lang="en-US" baseline="0" dirty="0" smtClean="0"/>
              <a:t> It fits well here, before lecturing on the effects of changing the size of the tax on tax revenue and DWL.</a:t>
            </a:r>
          </a:p>
          <a:p>
            <a:r>
              <a:rPr lang="en-US" dirty="0" smtClean="0"/>
              <a:t>After showing the statement, you can ask your students to choose one of the options: agree, disagree, or uncertain. You can collect their answers in a variety of ways: show of hands, ballot, clicker system, etc. If time permits, you can allow students to group and discuss some of the reasons they chose their answer. </a:t>
            </a:r>
          </a:p>
          <a:p>
            <a:r>
              <a:rPr lang="en-US" dirty="0" smtClean="0"/>
              <a:t>Ask the students to share with the class their reasons. Their answers will vary.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You can include a discussion of supply-side economics: lowering taxes encourages people to increase the quantity of labor supplied (people have more incentive to work) which increases economic well being. (the case study “The Laffer Curve and Supply-Side Economics”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11</a:t>
            </a:fld>
            <a:endParaRPr lang="en-US"/>
          </a:p>
        </p:txBody>
      </p:sp>
    </p:spTree>
    <p:extLst>
      <p:ext uri="{BB962C8B-B14F-4D97-AF65-F5344CB8AC3E}">
        <p14:creationId xmlns:p14="http://schemas.microsoft.com/office/powerpoint/2010/main" val="931272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12</a:t>
            </a:fld>
            <a:endParaRPr lang="en-US"/>
          </a:p>
        </p:txBody>
      </p:sp>
    </p:spTree>
    <p:extLst>
      <p:ext uri="{BB962C8B-B14F-4D97-AF65-F5344CB8AC3E}">
        <p14:creationId xmlns:p14="http://schemas.microsoft.com/office/powerpoint/2010/main" val="3722388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0F6D8C62-226B-4AC4-8035-E542E5740E82}" type="slidenum">
              <a:rPr lang="en-US" smtClean="0"/>
              <a:pPr/>
              <a:t>13</a:t>
            </a:fld>
            <a:endParaRPr lang="en-US" smtClean="0"/>
          </a:p>
        </p:txBody>
      </p:sp>
      <p:sp>
        <p:nvSpPr>
          <p:cNvPr id="7373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3699888-2C3E-44D9-B2BF-A967D45FB237}" type="slidenum">
              <a:rPr lang="en-US" sz="1200" b="0">
                <a:cs typeface="Arial" charset="0"/>
              </a:rPr>
              <a:pPr algn="r"/>
              <a:t>13</a:t>
            </a:fld>
            <a:endParaRPr lang="en-US" sz="1200" b="0">
              <a:cs typeface="Arial" charset="0"/>
            </a:endParaRPr>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p:spPr>
        <p:txBody>
          <a:bodyPr/>
          <a:lstStyle/>
          <a:p>
            <a:pPr eaLnBrk="1" hangingPunct="1"/>
            <a:r>
              <a:rPr lang="en-US" smtClean="0"/>
              <a:t>The new DWL is four times the initial DWL, even though the tax is just twice as large. </a:t>
            </a:r>
          </a:p>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1D8268E6-D237-4603-BF3F-869373B6A3FF}" type="slidenum">
              <a:rPr lang="en-US" smtClean="0"/>
              <a:pPr/>
              <a:t>14</a:t>
            </a:fld>
            <a:endParaRPr lang="en-US" smtClean="0"/>
          </a:p>
        </p:txBody>
      </p:sp>
      <p:sp>
        <p:nvSpPr>
          <p:cNvPr id="7475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FB43516-BD3C-4B7B-9986-818E75CD8271}" type="slidenum">
              <a:rPr lang="en-US" sz="1200" b="0">
                <a:cs typeface="Arial" charset="0"/>
              </a:rPr>
              <a:pPr algn="r"/>
              <a:t>14</a:t>
            </a:fld>
            <a:endParaRPr lang="en-US" sz="1200" b="0">
              <a:cs typeface="Arial" charset="0"/>
            </a:endParaRPr>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p:spPr>
        <p:txBody>
          <a:bodyPr/>
          <a:lstStyle/>
          <a:p>
            <a:pPr eaLnBrk="1" hangingPunct="1"/>
            <a:r>
              <a:rPr lang="en-US" smtClean="0"/>
              <a:t>The new DWL is </a:t>
            </a:r>
            <a:r>
              <a:rPr lang="en-US" u="sng" smtClean="0"/>
              <a:t>nine</a:t>
            </a:r>
            <a:r>
              <a:rPr lang="en-US" smtClean="0"/>
              <a:t> times the initial DWL, even though the tax is only three times as large. </a:t>
            </a:r>
          </a:p>
          <a:p>
            <a:pPr eaLnBrk="1" hangingPunct="1"/>
            <a:endParaRPr lang="en-US" smtClean="0"/>
          </a:p>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17351FDC-457D-4BD5-AD00-8DBC84FB8B1F}" type="slidenum">
              <a:rPr lang="en-US" smtClean="0"/>
              <a:pPr/>
              <a:t>15</a:t>
            </a:fld>
            <a:endParaRPr lang="en-US" smtClean="0"/>
          </a:p>
        </p:txBody>
      </p:sp>
      <p:sp>
        <p:nvSpPr>
          <p:cNvPr id="7577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3CBB941-70AF-43F2-A3AB-9A670361FD1D}" type="slidenum">
              <a:rPr lang="en-US" sz="1200" b="0">
                <a:cs typeface="Arial" charset="0"/>
              </a:rPr>
              <a:pPr algn="r"/>
              <a:t>15</a:t>
            </a:fld>
            <a:endParaRPr lang="en-US" sz="1200" b="0">
              <a:cs typeface="Arial" charset="0"/>
            </a:endParaRPr>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p:spPr>
        <p:txBody>
          <a:bodyPr/>
          <a:lstStyle/>
          <a:p>
            <a:pPr eaLnBrk="1" hangingPunct="1"/>
            <a:r>
              <a:rPr lang="en-US" dirty="0" smtClean="0"/>
              <a:t>The “implication” in the pink box is not in the textbook, so it is not supported in the study guide or test bank.  You may wish to delete it from this slide.  </a:t>
            </a:r>
          </a:p>
          <a:p>
            <a:pPr eaLnBrk="1" hangingPunct="1"/>
            <a:endParaRPr lang="en-US" dirty="0" smtClean="0"/>
          </a:p>
          <a:p>
            <a:pPr eaLnBrk="1" hangingPunct="1"/>
            <a:r>
              <a:rPr lang="en-US" dirty="0" smtClean="0"/>
              <a:t>If you keep it, note that the “harm” of raising taxes and the “benefit” of lowering them refer to the impact on total surplus. </a:t>
            </a:r>
          </a:p>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33928540-8EC0-4B87-8747-1C10D647D71D}" type="slidenum">
              <a:rPr lang="en-US" smtClean="0"/>
              <a:pPr/>
              <a:t>16</a:t>
            </a:fld>
            <a:endParaRPr lang="en-US" smtClean="0"/>
          </a:p>
        </p:txBody>
      </p:sp>
      <p:sp>
        <p:nvSpPr>
          <p:cNvPr id="7680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D8E7EC3-7A24-4056-95DC-4C124770E528}" type="slidenum">
              <a:rPr lang="en-US" sz="1200" b="0">
                <a:cs typeface="Arial" charset="0"/>
              </a:rPr>
              <a:pPr algn="r"/>
              <a:t>16</a:t>
            </a:fld>
            <a:endParaRPr lang="en-US" sz="1200" b="0">
              <a:cs typeface="Arial" charset="0"/>
            </a:endParaRPr>
          </a:p>
        </p:txBody>
      </p:sp>
      <p:sp>
        <p:nvSpPr>
          <p:cNvPr id="76804" name="Rectangle 2"/>
          <p:cNvSpPr>
            <a:spLocks noGrp="1" noRot="1" noChangeAspect="1" noChangeArrowheads="1" noTextEdit="1"/>
          </p:cNvSpPr>
          <p:nvPr>
            <p:ph type="sldImg"/>
          </p:nvPr>
        </p:nvSpPr>
        <p:spPr>
          <a:ln/>
        </p:spPr>
      </p:sp>
      <p:sp>
        <p:nvSpPr>
          <p:cNvPr id="76805" name="Rectangle 3"/>
          <p:cNvSpPr>
            <a:spLocks noGrp="1" noChangeArrowheads="1"/>
          </p:cNvSpPr>
          <p:nvPr>
            <p:ph type="body" idx="1"/>
          </p:nvPr>
        </p:nvSpPr>
        <p:spPr>
          <a:noFill/>
          <a:ln/>
        </p:spPr>
        <p:txBody>
          <a:bodyPr/>
          <a:lstStyle/>
          <a:p>
            <a:pPr eaLnBrk="1" hangingPunct="1"/>
            <a:r>
              <a:rPr lang="en-US" dirty="0" smtClean="0"/>
              <a:t>When the tax is small (namely, equal to T), the shaded yellow rectangle represents tax revenue.</a:t>
            </a:r>
          </a:p>
          <a:p>
            <a:pPr eaLnBrk="1" hangingPunct="1"/>
            <a:endParaRPr lang="en-US" dirty="0" smtClean="0"/>
          </a:p>
          <a:p>
            <a:pPr eaLnBrk="1" hangingPunct="1"/>
            <a:r>
              <a:rPr lang="en-US" dirty="0" smtClean="0"/>
              <a:t>When the tax equals 2T, the pink shaded box represents revenue.  </a:t>
            </a:r>
          </a:p>
          <a:p>
            <a:pPr eaLnBrk="1" hangingPunct="1"/>
            <a:endParaRPr lang="en-US" dirty="0" smtClean="0"/>
          </a:p>
          <a:p>
            <a:pPr eaLnBrk="1" hangingPunct="1"/>
            <a:r>
              <a:rPr lang="en-US" dirty="0" smtClean="0"/>
              <a:t>The pink shaded box is larger than the yellow box.  </a:t>
            </a:r>
          </a:p>
          <a:p>
            <a:pPr eaLnBrk="1" hangingPunct="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Raising the tax further—to 3T—causes revenue to fall.  Revenue is now represented by the bluish-purple shaded box, which is smaller than the pink box.  </a:t>
            </a:r>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0465B432-ACFE-47B0-9A41-697693591602}" type="slidenum">
              <a:rPr lang="en-US" smtClean="0"/>
              <a:pPr/>
              <a:t>17</a:t>
            </a:fld>
            <a:endParaRPr lang="en-US" smtClean="0"/>
          </a:p>
        </p:txBody>
      </p:sp>
      <p:sp>
        <p:nvSpPr>
          <p:cNvPr id="7885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C266D16-9265-4904-AD74-E2E91485E770}" type="slidenum">
              <a:rPr lang="en-US" sz="1200" b="0">
                <a:cs typeface="Arial" charset="0"/>
              </a:rPr>
              <a:pPr algn="r"/>
              <a:t>17</a:t>
            </a:fld>
            <a:endParaRPr lang="en-US" sz="1200" b="0">
              <a:cs typeface="Arial" charset="0"/>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p:spPr>
        <p:txBody>
          <a:bodyPr/>
          <a:lstStyle/>
          <a:p>
            <a:pPr eaLnBrk="1" hangingPunct="1"/>
            <a:r>
              <a:rPr lang="en-US" dirty="0" smtClean="0"/>
              <a:t>The </a:t>
            </a:r>
            <a:r>
              <a:rPr lang="en-US" dirty="0" err="1" smtClean="0"/>
              <a:t>Laffer</a:t>
            </a:r>
            <a:r>
              <a:rPr lang="en-US" dirty="0" smtClean="0"/>
              <a:t> curves shown here and in the book are symmetric, and their peak occurs in the middle.  You might mention to students that this need not and probably is not the case.  However, we just don’t know where the peak is—it could be at a tax rate of 20% or a tax rate of 200%—and it surely varies across goods.  </a:t>
            </a:r>
          </a:p>
          <a:p>
            <a:pPr eaLnBrk="1" hangingPunct="1"/>
            <a:endParaRPr lang="en-US" dirty="0" smtClean="0"/>
          </a:p>
          <a:p>
            <a:pPr eaLnBrk="1" hangingPunct="1"/>
            <a:r>
              <a:rPr lang="en-US" dirty="0" smtClean="0"/>
              <a:t>The textbook has some excellent discussion of the Laffer curve, President Reagan, and supply-side economics in the case study “</a:t>
            </a:r>
            <a:r>
              <a:rPr lang="en-US" altLang="en-US" dirty="0" smtClean="0"/>
              <a:t>The Laffer curve and supply-side economics.”</a:t>
            </a:r>
            <a:r>
              <a:rPr lang="en-US" dirty="0" smtClean="0"/>
              <a:t>  Encourage your students to check it out.  </a:t>
            </a:r>
          </a:p>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‘Ask the experts’ feature provides the opportunity for class discussion.</a:t>
            </a:r>
            <a:r>
              <a:rPr lang="en-US" baseline="0" dirty="0" smtClean="0"/>
              <a:t> </a:t>
            </a:r>
          </a:p>
          <a:p>
            <a:r>
              <a:rPr lang="en-US" dirty="0" smtClean="0"/>
              <a:t>After showing the statement, you can ask your students to choose one of the options: agree, disagree, or uncertain. You can collect their answers in a variety of ways: show of hands, ballot, clicker system, etc. If time permits, you can allow students to group and discuss some of the reasons they chose their answer. </a:t>
            </a:r>
          </a:p>
          <a:p>
            <a:r>
              <a:rPr lang="en-US" dirty="0" smtClean="0"/>
              <a:t>Ask the students to share with the class their reasons. Their answers will vary based on where on the Laffer curve they think we are.  </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18</a:t>
            </a:fld>
            <a:endParaRPr lang="en-US"/>
          </a:p>
        </p:txBody>
      </p:sp>
    </p:spTree>
    <p:extLst>
      <p:ext uri="{BB962C8B-B14F-4D97-AF65-F5344CB8AC3E}">
        <p14:creationId xmlns:p14="http://schemas.microsoft.com/office/powerpoint/2010/main" val="4292986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a:p>
        </p:txBody>
      </p:sp>
    </p:spTree>
    <p:extLst>
      <p:ext uri="{BB962C8B-B14F-4D97-AF65-F5344CB8AC3E}">
        <p14:creationId xmlns:p14="http://schemas.microsoft.com/office/powerpoint/2010/main" val="321940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Here, we apply welfare economics to measure the gains and losses from a tax. </a:t>
            </a:r>
          </a:p>
          <a:p>
            <a:pPr eaLnBrk="1" hangingPunct="1"/>
            <a:r>
              <a:rPr lang="en-US" dirty="0" smtClean="0"/>
              <a:t>We determine consumer surplus (CS), producer surplus (PS), tax revenue, and total surplus with and without the tax. </a:t>
            </a:r>
          </a:p>
          <a:p>
            <a:pPr eaLnBrk="1" hangingPunct="1"/>
            <a:r>
              <a:rPr lang="en-US" dirty="0" smtClean="0"/>
              <a:t>Tax revenue can fund beneficial services (e.g., education, roads, police), so we include it in total surplus.</a:t>
            </a:r>
          </a:p>
          <a:p>
            <a:pPr eaLnBrk="1" hangingPunct="1"/>
            <a:endParaRPr lang="en-US" dirty="0" smtClean="0"/>
          </a:p>
          <a:p>
            <a:pPr>
              <a:lnSpc>
                <a:spcPct val="105000"/>
              </a:lnSpc>
              <a:spcBef>
                <a:spcPct val="30000"/>
              </a:spcBef>
              <a:buClr>
                <a:srgbClr val="00B85C"/>
              </a:buClr>
              <a:buSzPct val="120000"/>
              <a:buFont typeface="Wingdings" pitchFamily="2" charset="2"/>
              <a:buNone/>
            </a:pPr>
            <a:r>
              <a:rPr lang="en-US" sz="1200" b="0" dirty="0" smtClean="0">
                <a:latin typeface="Arial"/>
                <a:cs typeface="Arial"/>
              </a:rPr>
              <a:t>Because of the tax, the units between </a:t>
            </a:r>
            <a:br>
              <a:rPr lang="en-US" sz="1200" b="0" dirty="0" smtClean="0">
                <a:latin typeface="Arial"/>
                <a:cs typeface="Arial"/>
              </a:rPr>
            </a:br>
            <a:r>
              <a:rPr lang="en-US" sz="1100" i="1" dirty="0" smtClean="0">
                <a:latin typeface="Arial"/>
                <a:cs typeface="Arial"/>
              </a:rPr>
              <a:t>Q</a:t>
            </a:r>
            <a:r>
              <a:rPr lang="en-US" sz="1100" i="1" baseline="-25000" dirty="0" smtClean="0">
                <a:latin typeface="Arial"/>
                <a:cs typeface="Arial"/>
              </a:rPr>
              <a:t>T</a:t>
            </a:r>
            <a:r>
              <a:rPr lang="en-US" sz="1200" b="0" dirty="0" smtClean="0">
                <a:latin typeface="Arial"/>
                <a:cs typeface="Arial"/>
              </a:rPr>
              <a:t>  and </a:t>
            </a:r>
            <a:r>
              <a:rPr lang="en-US" sz="1100" i="1" dirty="0" smtClean="0">
                <a:latin typeface="Arial"/>
                <a:cs typeface="Arial"/>
              </a:rPr>
              <a:t>Q</a:t>
            </a:r>
            <a:r>
              <a:rPr lang="en-US" sz="1100" i="1" baseline="-25000" dirty="0" smtClean="0">
                <a:latin typeface="Arial"/>
                <a:cs typeface="Arial"/>
              </a:rPr>
              <a:t>E</a:t>
            </a:r>
            <a:r>
              <a:rPr lang="en-US" sz="1200" b="0" dirty="0" smtClean="0">
                <a:latin typeface="Arial"/>
                <a:cs typeface="Arial"/>
              </a:rPr>
              <a:t>  are not sold. </a:t>
            </a:r>
          </a:p>
          <a:p>
            <a:pPr>
              <a:lnSpc>
                <a:spcPct val="105000"/>
              </a:lnSpc>
              <a:spcBef>
                <a:spcPct val="30000"/>
              </a:spcBef>
              <a:buClr>
                <a:srgbClr val="00B85C"/>
              </a:buClr>
              <a:buSzPct val="120000"/>
              <a:buFont typeface="Wingdings" pitchFamily="2" charset="2"/>
              <a:buNone/>
            </a:pPr>
            <a:r>
              <a:rPr lang="en-US" sz="1200" b="0" dirty="0" smtClean="0">
                <a:latin typeface="Arial"/>
                <a:cs typeface="Arial"/>
              </a:rPr>
              <a:t>The value of these units to buyers is greater than the cost of producing them,</a:t>
            </a:r>
          </a:p>
          <a:p>
            <a:pPr>
              <a:lnSpc>
                <a:spcPct val="105000"/>
              </a:lnSpc>
              <a:spcBef>
                <a:spcPct val="30000"/>
              </a:spcBef>
              <a:buClr>
                <a:srgbClr val="00B85C"/>
              </a:buClr>
              <a:buSzPct val="120000"/>
              <a:buFont typeface="Wingdings" pitchFamily="2" charset="2"/>
              <a:buNone/>
            </a:pPr>
            <a:r>
              <a:rPr lang="en-US" sz="1200" b="0" dirty="0" smtClean="0">
                <a:latin typeface="Arial"/>
                <a:cs typeface="Arial"/>
              </a:rPr>
              <a:t>so the tax prevents some mutually beneficial trades. </a:t>
            </a:r>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a:t>
            </a:fld>
            <a:endParaRPr lang="en-US"/>
          </a:p>
        </p:txBody>
      </p:sp>
    </p:spTree>
    <p:extLst>
      <p:ext uri="{BB962C8B-B14F-4D97-AF65-F5344CB8AC3E}">
        <p14:creationId xmlns:p14="http://schemas.microsoft.com/office/powerpoint/2010/main" val="3671159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6B064D89-2EE9-4234-9C50-6FAA8678BCFB}" type="slidenum">
              <a:rPr lang="en-US" smtClean="0"/>
              <a:pPr/>
              <a:t>4</a:t>
            </a:fld>
            <a:endParaRPr lang="en-US" smtClean="0"/>
          </a:p>
        </p:txBody>
      </p:sp>
      <p:sp>
        <p:nvSpPr>
          <p:cNvPr id="6041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67767B8-EB82-49D2-AB93-D5014B21AFFB}" type="slidenum">
              <a:rPr lang="en-US" sz="1200" b="0">
                <a:cs typeface="Arial" charset="0"/>
              </a:rPr>
              <a:pPr algn="r"/>
              <a:t>4</a:t>
            </a:fld>
            <a:endParaRPr lang="en-US" sz="1200" b="0">
              <a:cs typeface="Arial" charset="0"/>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p:spPr>
        <p:txBody>
          <a:bodyPr/>
          <a:lstStyle/>
          <a:p>
            <a:pPr eaLnBrk="1" hangingPunct="1"/>
            <a:r>
              <a:rPr lang="en-US" dirty="0" smtClean="0"/>
              <a:t>When there’s no tax, the market equilibrium quantity maximizes total surplus.  </a:t>
            </a:r>
          </a:p>
          <a:p>
            <a:pPr eaLnBrk="1" hangingPunct="1"/>
            <a:endParaRPr lang="en-US" dirty="0" smtClean="0"/>
          </a:p>
          <a:p>
            <a:pPr eaLnBrk="1" hangingPunct="1"/>
            <a:r>
              <a:rPr lang="en-US" dirty="0" smtClean="0"/>
              <a:t>The tax causes the price sellers receive to fall, so sellers will supply a smaller quantity, and the new equilibrium quantity falls below the one that maximizes total surplus—hence the DWL. </a:t>
            </a:r>
          </a:p>
          <a:p>
            <a:pPr eaLnBrk="1" hangingPunct="1"/>
            <a:endParaRPr lang="en-US" dirty="0" smtClean="0"/>
          </a:p>
          <a:p>
            <a:pPr eaLnBrk="1" hangingPunct="1"/>
            <a:r>
              <a:rPr lang="en-US" dirty="0" smtClean="0"/>
              <a:t>When supply is inelastic, sellers do not reduce Q much below the surplus-maximizing quantity, so DWL is small.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B69FCF6B-C6C5-4B64-9B67-2D79AB2A6539}" type="slidenum">
              <a:rPr lang="en-US" smtClean="0"/>
              <a:pPr/>
              <a:t>5</a:t>
            </a:fld>
            <a:endParaRPr lang="en-US" smtClean="0"/>
          </a:p>
        </p:txBody>
      </p:sp>
      <p:sp>
        <p:nvSpPr>
          <p:cNvPr id="6144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A67D9EF-1171-4853-B2ED-9C5ABA5F7C14}" type="slidenum">
              <a:rPr lang="en-US" sz="1200" b="0">
                <a:cs typeface="Arial" charset="0"/>
              </a:rPr>
              <a:pPr algn="r"/>
              <a:t>5</a:t>
            </a:fld>
            <a:endParaRPr lang="en-US" sz="1200" b="0">
              <a:cs typeface="Arial" charset="0"/>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p:spPr>
        <p:txBody>
          <a:bodyPr/>
          <a:lstStyle/>
          <a:p>
            <a:pPr eaLnBrk="1" hangingPunct="1"/>
            <a:r>
              <a:rPr lang="en-US" smtClean="0"/>
              <a:t>In this graph, the demand curve, equilibrium price, and size of the tax are identical to those in the graph on the preceding slide.  The only thing that’s different is the supply curve here is flatter; as a result, the same size tax as before causes a larger DWL.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8715E689-5AC9-4A01-8ED9-690288B78CBA}" type="slidenum">
              <a:rPr lang="en-US" smtClean="0"/>
              <a:pPr/>
              <a:t>6</a:t>
            </a:fld>
            <a:endParaRPr lang="en-US" smtClean="0"/>
          </a:p>
        </p:txBody>
      </p:sp>
      <p:sp>
        <p:nvSpPr>
          <p:cNvPr id="6246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876C24CA-2ABC-437B-91E1-8B793F6DA5E0}" type="slidenum">
              <a:rPr lang="en-US" sz="1200" b="0">
                <a:cs typeface="Arial" charset="0"/>
              </a:rPr>
              <a:pPr algn="r"/>
              <a:t>6</a:t>
            </a:fld>
            <a:endParaRPr lang="en-US" sz="1200" b="0">
              <a:cs typeface="Arial" charset="0"/>
            </a:endParaRPr>
          </a:p>
        </p:txBody>
      </p:sp>
      <p:sp>
        <p:nvSpPr>
          <p:cNvPr id="62468" name="Rectangle 5"/>
          <p:cNvSpPr>
            <a:spLocks noGrp="1" noRot="1" noChangeAspect="1" noChangeArrowheads="1" noTextEdit="1"/>
          </p:cNvSpPr>
          <p:nvPr>
            <p:ph type="sldImg"/>
          </p:nvPr>
        </p:nvSpPr>
        <p:spPr>
          <a:ln/>
        </p:spPr>
      </p:sp>
      <p:sp>
        <p:nvSpPr>
          <p:cNvPr id="62469" name="Rectangle 6"/>
          <p:cNvSpPr>
            <a:spLocks noGrp="1" noChangeArrowheads="1"/>
          </p:cNvSpPr>
          <p:nvPr>
            <p:ph type="body" idx="1"/>
          </p:nvPr>
        </p:nvSpPr>
        <p:spPr>
          <a:noFill/>
          <a:ln/>
        </p:spPr>
        <p:txBody>
          <a:bodyPr/>
          <a:lstStyle/>
          <a:p>
            <a:pPr eaLnBrk="1" hangingPunct="1"/>
            <a:r>
              <a:rPr lang="en-US" smtClean="0"/>
              <a:t>The tax raises the price buyers pay and therefore reduces the quantity demanded.  The equilibrium quantity falls below the surplus-maximizing quantity, but not by much when demand is price-inelastic.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8F84D30-EAAA-47D9-B1C4-540AA5699A8D}" type="slidenum">
              <a:rPr lang="en-US" smtClean="0"/>
              <a:pPr/>
              <a:t>7</a:t>
            </a:fld>
            <a:endParaRPr lang="en-US" smtClean="0"/>
          </a:p>
        </p:txBody>
      </p:sp>
      <p:sp>
        <p:nvSpPr>
          <p:cNvPr id="6349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90D80CF-1E15-48F0-A720-7F892340F854}" type="slidenum">
              <a:rPr lang="en-US" sz="1200" b="0">
                <a:cs typeface="Arial" charset="0"/>
              </a:rPr>
              <a:pPr algn="r"/>
              <a:t>7</a:t>
            </a:fld>
            <a:endParaRPr lang="en-US" sz="1200" b="0">
              <a:cs typeface="Arial" charset="0"/>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p:spPr>
        <p:txBody>
          <a:bodyPr/>
          <a:lstStyle/>
          <a:p>
            <a:pPr eaLnBrk="1" hangingPunct="1"/>
            <a:r>
              <a:rPr lang="en-US" smtClean="0"/>
              <a:t>In this graph, the supply curve, equilibrium price, and size of the tax are identical to those in the graph on the preceding slide.  The only thing that’s different is the demand curve here is flatter; as a result, the same size tax as before causes a larger DWL.  </a:t>
            </a:r>
          </a:p>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next few slides are adapted from the section “Case Study:  The Deadweight Loss Debate” in this chapter of the textbook.  The title of this slide is actually a direct quote from this section.  I think it makes a catchier title for these slides than “the deadweight loss debate.”  </a:t>
            </a:r>
          </a:p>
          <a:p>
            <a:pPr eaLnBrk="1" hangingPunct="1"/>
            <a:endParaRPr lang="en-US" dirty="0" smtClean="0"/>
          </a:p>
          <a:p>
            <a:pPr eaLnBrk="1" hangingPunct="1"/>
            <a:r>
              <a:rPr lang="en-US" dirty="0" smtClean="0"/>
              <a:t>Why the marginal tax rate is relevant (tax on the last dollar of earnings):  One of the Ten Principles from Chapter 1 is “rational people think at the margin.”  This applies to workers, as well.  When Susan considers increasing her hours, she takes into account the extra income she’d earn from working a few more hours a week.  The extra income on each additional hour equals the hourly wage minus the marginal tax rate.  </a:t>
            </a:r>
          </a:p>
          <a:p>
            <a:pPr eaLnBrk="1" hangingPunct="1"/>
            <a:endParaRPr lang="en-US" dirty="0" smtClean="0"/>
          </a:p>
          <a:p>
            <a:pPr eaLnBrk="1" hangingPunct="1"/>
            <a:r>
              <a:rPr lang="en-US" dirty="0" smtClean="0"/>
              <a:t>As</a:t>
            </a:r>
            <a:r>
              <a:rPr lang="en-US" baseline="0" dirty="0" smtClean="0"/>
              <a:t> for the last bullet point (how big is the DWL from this tax?) – it depends on the elasticities of supply and demand.</a:t>
            </a:r>
            <a:endParaRPr lang="en-US"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8</a:t>
            </a:fld>
            <a:endParaRPr lang="en-US"/>
          </a:p>
        </p:txBody>
      </p:sp>
    </p:spTree>
    <p:extLst>
      <p:ext uri="{BB962C8B-B14F-4D97-AF65-F5344CB8AC3E}">
        <p14:creationId xmlns:p14="http://schemas.microsoft.com/office/powerpoint/2010/main" val="1782858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According to this view, the DWL from labor taxes is small.  This is relevant to the question “how big should the government be?”, because a high DWL would argue for restraining the size of government.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9</a:t>
            </a:fld>
            <a:endParaRPr lang="en-US"/>
          </a:p>
        </p:txBody>
      </p:sp>
    </p:spTree>
    <p:extLst>
      <p:ext uri="{BB962C8B-B14F-4D97-AF65-F5344CB8AC3E}">
        <p14:creationId xmlns:p14="http://schemas.microsoft.com/office/powerpoint/2010/main" val="1101472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smtClean="0">
                <a:solidFill>
                  <a:srgbClr val="000000"/>
                </a:solidFill>
              </a:rPr>
              <a:t>Premium PowerPoint Slides by: </a:t>
            </a:r>
          </a:p>
          <a:p>
            <a:pPr algn="ctr" eaLnBrk="1" fontAlgn="base" hangingPunct="1">
              <a:lnSpc>
                <a:spcPct val="80000"/>
              </a:lnSpc>
              <a:spcBef>
                <a:spcPct val="20000"/>
              </a:spcBef>
              <a:spcAft>
                <a:spcPct val="0"/>
              </a:spcAft>
              <a:defRPr/>
            </a:pPr>
            <a:r>
              <a:rPr lang="en-US" altLang="en-US" sz="1400" dirty="0" smtClean="0">
                <a:solidFill>
                  <a:srgbClr val="000000"/>
                </a:solidFill>
              </a:rPr>
              <a:t>V.  </a:t>
            </a:r>
            <a:r>
              <a:rPr lang="en-US" altLang="en-US" sz="1400" dirty="0" err="1" smtClean="0">
                <a:solidFill>
                  <a:srgbClr val="000000"/>
                </a:solidFill>
              </a:rPr>
              <a:t>Andreea</a:t>
            </a:r>
            <a:r>
              <a:rPr lang="en-US" altLang="en-US" sz="1400" dirty="0" smtClean="0">
                <a:solidFill>
                  <a:srgbClr val="000000"/>
                </a:solidFill>
              </a:rPr>
              <a:t>  CHIRITESCU</a:t>
            </a:r>
          </a:p>
          <a:p>
            <a:pPr algn="ctr" eaLnBrk="1" fontAlgn="base" hangingPunct="1">
              <a:lnSpc>
                <a:spcPct val="80000"/>
              </a:lnSpc>
              <a:spcBef>
                <a:spcPct val="20000"/>
              </a:spcBef>
              <a:spcAft>
                <a:spcPct val="0"/>
              </a:spcAft>
              <a:defRPr/>
            </a:pPr>
            <a:r>
              <a:rPr lang="en-US" altLang="en-US" sz="1400" dirty="0" smtClean="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smtClean="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smtClean="0"/>
              <a:t>CHAPTER</a:t>
            </a:r>
          </a:p>
          <a:p>
            <a:pPr lvl="0"/>
            <a:r>
              <a:rPr lang="en-US" dirty="0" smtClean="0"/>
              <a:t>#</a:t>
            </a:r>
          </a:p>
        </p:txBody>
      </p:sp>
      <p:sp>
        <p:nvSpPr>
          <p:cNvPr id="2" name="TextBox 1"/>
          <p:cNvSpPr txBox="1"/>
          <p:nvPr userDrawn="1"/>
        </p:nvSpPr>
        <p:spPr>
          <a:xfrm>
            <a:off x="0" y="0"/>
            <a:ext cx="4572000" cy="2585323"/>
          </a:xfrm>
          <a:prstGeom prst="rect">
            <a:avLst/>
          </a:prstGeom>
          <a:noFill/>
        </p:spPr>
        <p:txBody>
          <a:bodyPr wrap="square" rtlCol="0">
            <a:spAutoFit/>
          </a:bodyPr>
          <a:lstStyle/>
          <a:p>
            <a:pPr algn="ctr"/>
            <a:r>
              <a:rPr lang="en-US" sz="3200" dirty="0" smtClean="0">
                <a:solidFill>
                  <a:schemeClr val="bg1"/>
                </a:solidFill>
                <a:latin typeface="+mj-lt"/>
                <a:cs typeface="Times New Roman" panose="02020603050405020304" pitchFamily="18" charset="0"/>
              </a:rPr>
              <a:t>N. GREGORY MANKIW</a:t>
            </a: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smtClean="0">
                <a:solidFill>
                  <a:schemeClr val="tx1">
                    <a:lumMod val="50000"/>
                    <a:lumOff val="50000"/>
                  </a:schemeClr>
                </a:solidFill>
                <a:latin typeface="Times New Roman" panose="02020603050405020304" pitchFamily="18" charset="0"/>
                <a:cs typeface="Times New Roman" panose="02020603050405020304" pitchFamily="18" charset="0"/>
              </a:rPr>
              <a:t>PRINCIPLES OF</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5400" dirty="0" smtClean="0">
                <a:latin typeface="+mj-lt"/>
              </a:rPr>
              <a:t>ECONOMICS</a:t>
            </a:r>
            <a:r>
              <a:rPr lang="en-US" dirty="0" smtClean="0"/>
              <a:t/>
            </a:r>
            <a:br>
              <a:rPr lang="en-US" dirty="0" smtClean="0"/>
            </a:b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Eighth Edition </a:t>
            </a:r>
            <a:endParaRPr lang="en-US" dirty="0"/>
          </a:p>
        </p:txBody>
      </p:sp>
    </p:spTree>
    <p:extLst>
      <p:ext uri="{BB962C8B-B14F-4D97-AF65-F5344CB8AC3E}">
        <p14:creationId xmlns:p14="http://schemas.microsoft.com/office/powerpoint/2010/main" val="8682376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smtClean="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36954494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037197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18641172"/>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46727519"/>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Click to edit Master text styles</a:t>
            </a:r>
          </a:p>
          <a:p>
            <a:pPr lvl="0"/>
            <a:r>
              <a:rPr lang="en-US" dirty="0" smtClean="0"/>
              <a:t>Picture comment </a:t>
            </a:r>
            <a:endParaRPr lang="en-US" dirty="0"/>
          </a:p>
        </p:txBody>
      </p:sp>
    </p:spTree>
    <p:extLst>
      <p:ext uri="{BB962C8B-B14F-4D97-AF65-F5344CB8AC3E}">
        <p14:creationId xmlns:p14="http://schemas.microsoft.com/office/powerpoint/2010/main" val="2600461"/>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97577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TextBox 4"/>
          <p:cNvSpPr txBox="1"/>
          <p:nvPr userDrawn="1"/>
        </p:nvSpPr>
        <p:spPr>
          <a:xfrm>
            <a:off x="7543800" y="6324600"/>
            <a:ext cx="1143000" cy="353943"/>
          </a:xfrm>
          <a:prstGeom prst="rect">
            <a:avLst/>
          </a:prstGeom>
          <a:noFill/>
        </p:spPr>
        <p:txBody>
          <a:bodyPr wrap="square" rtlCol="0">
            <a:spAutoFit/>
          </a:bodyPr>
          <a:lstStyle/>
          <a:p>
            <a:pPr algn="r"/>
            <a:fld id="{756EF793-6576-47D7-8D74-034072F16359}" type="slidenum">
              <a:rPr lang="en-US" sz="1700" i="0" smtClean="0">
                <a:solidFill>
                  <a:srgbClr val="B2B2B2"/>
                </a:solidFill>
                <a:latin typeface="Times New Roman" pitchFamily="18" charset="0"/>
                <a:ea typeface="Verdana" pitchFamily="34" charset="0"/>
                <a:cs typeface="Times New Roman" pitchFamily="18" charset="0"/>
              </a:rPr>
              <a:pPr algn="r"/>
              <a:t>‹#›</a:t>
            </a:fld>
            <a:endParaRPr lang="en-US" sz="1700" i="0" dirty="0">
              <a:solidFill>
                <a:srgbClr val="B2B2B2"/>
              </a:solidFill>
              <a:latin typeface="Times New Roman" pitchFamily="18" charset="0"/>
              <a:ea typeface="Verdana" pitchFamily="34" charset="0"/>
              <a:cs typeface="Times New Roman" pitchFamily="18" charset="0"/>
            </a:endParaRPr>
          </a:p>
        </p:txBody>
      </p:sp>
    </p:spTree>
    <p:extLst>
      <p:ext uri="{BB962C8B-B14F-4D97-AF65-F5344CB8AC3E}">
        <p14:creationId xmlns:p14="http://schemas.microsoft.com/office/powerpoint/2010/main" val="3729428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88849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75696269"/>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424646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8.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7.xml"/><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image" Target="../media/image18.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1.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5484" cy="1037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smtClean="0"/>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 id="2147483682" r:id="rId2"/>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400800"/>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9"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left)">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tmplLst>
          <p:tmpl lvl="1">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51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2133600" y="3276600"/>
            <a:ext cx="7010399" cy="1981200"/>
          </a:xfrm>
        </p:spPr>
        <p:txBody>
          <a:bodyPr/>
          <a:lstStyle/>
          <a:p>
            <a:pPr>
              <a:defRPr/>
            </a:pPr>
            <a:r>
              <a:rPr lang="en-US" sz="5400" dirty="0"/>
              <a:t>Application: </a:t>
            </a:r>
          </a:p>
          <a:p>
            <a:pPr>
              <a:defRPr/>
            </a:pPr>
            <a:r>
              <a:rPr lang="en-US" sz="5400" dirty="0"/>
              <a:t>The Costs of Taxation</a:t>
            </a:r>
          </a:p>
        </p:txBody>
      </p:sp>
      <p:sp>
        <p:nvSpPr>
          <p:cNvPr id="11" name="Text Placeholder 10"/>
          <p:cNvSpPr>
            <a:spLocks noGrp="1"/>
          </p:cNvSpPr>
          <p:nvPr>
            <p:ph type="body" sz="quarter" idx="16"/>
          </p:nvPr>
        </p:nvSpPr>
        <p:spPr/>
        <p:txBody>
          <a:bodyPr/>
          <a:lstStyle/>
          <a:p>
            <a:r>
              <a:rPr lang="en-US" dirty="0" smtClean="0"/>
              <a:t>CHAPTER</a:t>
            </a:r>
          </a:p>
          <a:p>
            <a:r>
              <a:rPr lang="en-US" sz="6600" dirty="0">
                <a:solidFill>
                  <a:schemeClr val="tx2"/>
                </a:solidFill>
                <a:latin typeface="Cambria Math" panose="02040503050406030204" pitchFamily="18" charset="0"/>
                <a:ea typeface="Cambria Math" panose="02040503050406030204" pitchFamily="18" charset="0"/>
              </a:rPr>
              <a:t>8</a:t>
            </a:r>
          </a:p>
        </p:txBody>
      </p:sp>
      <p:sp>
        <p:nvSpPr>
          <p:cNvPr id="5" name="Footer Placeholder 4"/>
          <p:cNvSpPr>
            <a:spLocks noGrp="1"/>
          </p:cNvSpPr>
          <p:nvPr>
            <p:ph type="ftr" sz="quarter" idx="15"/>
          </p:nvPr>
        </p:nvSpPr>
        <p:spPr/>
        <p:txBody>
          <a:body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6" name="Slide Number Placeholder 5"/>
          <p:cNvSpPr>
            <a:spLocks noGrp="1"/>
          </p:cNvSpPr>
          <p:nvPr>
            <p:ph type="sldNum" sz="quarter" idx="14"/>
          </p:nvPr>
        </p:nvSpPr>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Tree>
    <p:extLst>
      <p:ext uri="{BB962C8B-B14F-4D97-AF65-F5344CB8AC3E}">
        <p14:creationId xmlns:p14="http://schemas.microsoft.com/office/powerpoint/2010/main" val="296230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Big Should the Government Be?</a:t>
            </a:r>
          </a:p>
        </p:txBody>
      </p:sp>
      <p:sp>
        <p:nvSpPr>
          <p:cNvPr id="3" name="Content Placeholder 2"/>
          <p:cNvSpPr>
            <a:spLocks noGrp="1"/>
          </p:cNvSpPr>
          <p:nvPr>
            <p:ph idx="1"/>
          </p:nvPr>
        </p:nvSpPr>
        <p:spPr>
          <a:xfrm>
            <a:off x="304800" y="533400"/>
            <a:ext cx="8839200" cy="5943600"/>
          </a:xfrm>
        </p:spPr>
        <p:txBody>
          <a:bodyPr/>
          <a:lstStyle/>
          <a:p>
            <a:r>
              <a:rPr lang="en-US" altLang="en-US" sz="3200" dirty="0"/>
              <a:t>Others: labor supply is more elastic</a:t>
            </a:r>
          </a:p>
          <a:p>
            <a:pPr lvl="1"/>
            <a:r>
              <a:rPr lang="en-US" altLang="en-US" dirty="0" smtClean="0"/>
              <a:t>Labor </a:t>
            </a:r>
            <a:r>
              <a:rPr lang="en-US" altLang="en-US" dirty="0"/>
              <a:t>taxes are highly </a:t>
            </a:r>
            <a:r>
              <a:rPr lang="en-US" altLang="en-US" dirty="0" smtClean="0"/>
              <a:t>distorting: some </a:t>
            </a:r>
            <a:r>
              <a:rPr lang="en-US" altLang="en-US" dirty="0"/>
              <a:t>groups of workers have elastic supply and can respond to </a:t>
            </a:r>
            <a:r>
              <a:rPr lang="en-US" altLang="en-US" dirty="0" smtClean="0"/>
              <a:t>incentives</a:t>
            </a:r>
            <a:endParaRPr lang="en-US" altLang="en-US" dirty="0"/>
          </a:p>
          <a:p>
            <a:pPr lvl="1"/>
            <a:r>
              <a:rPr lang="en-US" altLang="en-US" dirty="0" smtClean="0"/>
              <a:t>Tax </a:t>
            </a:r>
            <a:r>
              <a:rPr lang="en-US" altLang="en-US" dirty="0"/>
              <a:t>on labor: greater </a:t>
            </a:r>
            <a:r>
              <a:rPr lang="en-US" altLang="en-US" dirty="0" smtClean="0"/>
              <a:t>DWL</a:t>
            </a:r>
            <a:endParaRPr lang="en-US" altLang="en-US" dirty="0"/>
          </a:p>
          <a:p>
            <a:pPr lvl="2"/>
            <a:r>
              <a:rPr lang="en-US" altLang="en-US" dirty="0"/>
              <a:t>Many workers can adjust </a:t>
            </a:r>
            <a:r>
              <a:rPr lang="en-US" altLang="en-US" dirty="0" smtClean="0"/>
              <a:t>their hours</a:t>
            </a:r>
          </a:p>
          <a:p>
            <a:pPr lvl="2"/>
            <a:r>
              <a:rPr lang="en-US" altLang="en-US" dirty="0" smtClean="0"/>
              <a:t>Some </a:t>
            </a:r>
            <a:r>
              <a:rPr lang="en-US" altLang="en-US" dirty="0"/>
              <a:t>families have </a:t>
            </a:r>
            <a:r>
              <a:rPr lang="en-US" altLang="en-US" dirty="0" smtClean="0"/>
              <a:t>2</a:t>
            </a:r>
            <a:r>
              <a:rPr lang="en-US" altLang="en-US" baseline="30000" dirty="0" smtClean="0"/>
              <a:t>nd</a:t>
            </a:r>
            <a:r>
              <a:rPr lang="en-US" altLang="en-US" dirty="0" smtClean="0"/>
              <a:t>  earners</a:t>
            </a:r>
            <a:r>
              <a:rPr lang="en-US" altLang="en-US" dirty="0"/>
              <a:t>; some discretion over whether </a:t>
            </a:r>
            <a:r>
              <a:rPr lang="en-US" altLang="en-US" dirty="0" smtClean="0"/>
              <a:t>and how much to work</a:t>
            </a:r>
            <a:endParaRPr lang="en-US" altLang="en-US" dirty="0"/>
          </a:p>
          <a:p>
            <a:pPr lvl="2"/>
            <a:r>
              <a:rPr lang="en-US" altLang="en-US" dirty="0"/>
              <a:t>Many of the elderly can choose when to retire</a:t>
            </a:r>
          </a:p>
          <a:p>
            <a:pPr lvl="2"/>
            <a:r>
              <a:rPr lang="en-US" altLang="en-US" dirty="0"/>
              <a:t>Some people </a:t>
            </a:r>
            <a:r>
              <a:rPr lang="en-US" altLang="en-US" dirty="0" smtClean="0"/>
              <a:t>work </a:t>
            </a:r>
            <a:r>
              <a:rPr lang="en-US" altLang="en-US" dirty="0"/>
              <a:t>in the “underground economy” to evade high </a:t>
            </a:r>
            <a:r>
              <a:rPr lang="en-US" altLang="en-US" dirty="0" smtClean="0"/>
              <a:t>taxes</a:t>
            </a:r>
            <a:endParaRPr lang="en-US" altLang="en-US" dirty="0"/>
          </a:p>
        </p:txBody>
      </p:sp>
      <p:sp>
        <p:nvSpPr>
          <p:cNvPr id="4" name="Slide Number Placeholder 3"/>
          <p:cNvSpPr>
            <a:spLocks noGrp="1"/>
          </p:cNvSpPr>
          <p:nvPr>
            <p:ph type="sldNum" sz="quarter" idx="10"/>
          </p:nvPr>
        </p:nvSpPr>
        <p:spPr/>
        <p:txBody>
          <a:bodyPr/>
          <a:lstStyle/>
          <a:p>
            <a:pPr>
              <a:defRPr/>
            </a:pPr>
            <a:fld id="{F9168CB8-64E8-4A17-9AA1-DC0C06686103}" type="slidenum">
              <a:rPr lang="en-US" smtClean="0"/>
              <a:pPr>
                <a:defRPr/>
              </a:pPr>
              <a:t>10</a:t>
            </a:fld>
            <a:endParaRPr lang="en-US" dirty="0"/>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199209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ASK THE EXPERTS</a:t>
            </a:r>
            <a:endParaRPr lang="en-US" dirty="0"/>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11</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5" name="Text Placeholder 4"/>
          <p:cNvSpPr>
            <a:spLocks noGrp="1"/>
          </p:cNvSpPr>
          <p:nvPr>
            <p:ph type="body" sz="quarter" idx="12"/>
          </p:nvPr>
        </p:nvSpPr>
        <p:spPr/>
        <p:txBody>
          <a:bodyPr/>
          <a:lstStyle/>
          <a:p>
            <a:r>
              <a:rPr lang="en-US" dirty="0"/>
              <a:t>The Laffer Curve</a:t>
            </a:r>
          </a:p>
        </p:txBody>
      </p:sp>
      <p:sp>
        <p:nvSpPr>
          <p:cNvPr id="6" name="Text Placeholder 5"/>
          <p:cNvSpPr>
            <a:spLocks noGrp="1"/>
          </p:cNvSpPr>
          <p:nvPr>
            <p:ph type="body" sz="quarter" idx="14"/>
          </p:nvPr>
        </p:nvSpPr>
        <p:spPr/>
        <p:txBody>
          <a:bodyPr/>
          <a:lstStyle/>
          <a:p>
            <a:r>
              <a:rPr lang="en-US" dirty="0"/>
              <a:t>“A cut in federal income tax rates in the United States right </a:t>
            </a:r>
            <a:r>
              <a:rPr lang="en-US" dirty="0" smtClean="0"/>
              <a:t>now would </a:t>
            </a:r>
            <a:r>
              <a:rPr lang="en-US" dirty="0"/>
              <a:t>lead to higher national income within five years than </a:t>
            </a:r>
            <a:r>
              <a:rPr lang="en-US" dirty="0" smtClean="0"/>
              <a:t>without the </a:t>
            </a:r>
            <a:r>
              <a:rPr lang="en-US" dirty="0"/>
              <a:t>tax cut.”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0316" y="3381375"/>
            <a:ext cx="5463369"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890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left)">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Effects </a:t>
            </a:r>
            <a:r>
              <a:rPr lang="en-US" sz="3400" dirty="0"/>
              <a:t>of Changing the Size of the Tax</a:t>
            </a:r>
          </a:p>
        </p:txBody>
      </p:sp>
      <p:sp>
        <p:nvSpPr>
          <p:cNvPr id="3" name="Content Placeholder 2"/>
          <p:cNvSpPr>
            <a:spLocks noGrp="1"/>
          </p:cNvSpPr>
          <p:nvPr>
            <p:ph idx="1"/>
          </p:nvPr>
        </p:nvSpPr>
        <p:spPr/>
        <p:txBody>
          <a:bodyPr/>
          <a:lstStyle/>
          <a:p>
            <a:r>
              <a:rPr lang="en-US" altLang="en-US" dirty="0"/>
              <a:t>As the tax increases</a:t>
            </a:r>
          </a:p>
          <a:p>
            <a:pPr lvl="1"/>
            <a:r>
              <a:rPr lang="en-US" altLang="en-US" dirty="0"/>
              <a:t>Deadweight loss increases</a:t>
            </a:r>
          </a:p>
          <a:p>
            <a:pPr lvl="2"/>
            <a:r>
              <a:rPr lang="en-US" altLang="en-US" dirty="0"/>
              <a:t>Even more rapidly than the size of the tax</a:t>
            </a:r>
          </a:p>
          <a:p>
            <a:pPr lvl="1"/>
            <a:r>
              <a:rPr lang="en-US" altLang="en-US" dirty="0"/>
              <a:t>Tax revenue</a:t>
            </a:r>
          </a:p>
          <a:p>
            <a:pPr lvl="2"/>
            <a:r>
              <a:rPr lang="en-US" altLang="en-US" dirty="0"/>
              <a:t>Increases initially</a:t>
            </a:r>
          </a:p>
          <a:p>
            <a:pPr lvl="2"/>
            <a:r>
              <a:rPr lang="en-US" altLang="en-US" dirty="0"/>
              <a:t>Then decreases </a:t>
            </a:r>
          </a:p>
          <a:p>
            <a:pPr lvl="2"/>
            <a:r>
              <a:rPr lang="en-US" altLang="en-US" dirty="0"/>
              <a:t>The higher tax: drastically reduces the size of the </a:t>
            </a:r>
            <a:r>
              <a:rPr lang="en-US" altLang="en-US" dirty="0" smtClean="0"/>
              <a:t>market</a:t>
            </a:r>
            <a:endParaRPr lang="en-US" alt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95911374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67338" y="2443163"/>
            <a:ext cx="557212" cy="3557587"/>
            <a:chOff x="3381" y="1539"/>
            <a:chExt cx="351" cy="2241"/>
          </a:xfrm>
        </p:grpSpPr>
        <p:sp>
          <p:nvSpPr>
            <p:cNvPr id="33833" name="Line 3"/>
            <p:cNvSpPr>
              <a:spLocks noChangeShapeType="1"/>
            </p:cNvSpPr>
            <p:nvPr/>
          </p:nvSpPr>
          <p:spPr bwMode="auto">
            <a:xfrm>
              <a:off x="3553" y="1539"/>
              <a:ext cx="0" cy="1961"/>
            </a:xfrm>
            <a:prstGeom prst="line">
              <a:avLst/>
            </a:prstGeom>
            <a:noFill/>
            <a:ln w="9525">
              <a:solidFill>
                <a:schemeClr val="tx1"/>
              </a:solidFill>
              <a:prstDash val="dash"/>
              <a:round/>
              <a:headEnd/>
              <a:tailEnd/>
            </a:ln>
          </p:spPr>
          <p:txBody>
            <a:bodyPr/>
            <a:lstStyle/>
            <a:p>
              <a:endParaRPr lang="en-US">
                <a:latin typeface="Arial"/>
                <a:cs typeface="Arial"/>
              </a:endParaRPr>
            </a:p>
          </p:txBody>
        </p:sp>
        <p:sp>
          <p:nvSpPr>
            <p:cNvPr id="33834" name="Text Box 4"/>
            <p:cNvSpPr txBox="1">
              <a:spLocks noChangeArrowheads="1"/>
            </p:cNvSpPr>
            <p:nvPr/>
          </p:nvSpPr>
          <p:spPr bwMode="auto">
            <a:xfrm>
              <a:off x="3381" y="3501"/>
              <a:ext cx="351" cy="279"/>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Q</a:t>
              </a:r>
              <a:r>
                <a:rPr lang="en-US" sz="2300" b="0" baseline="-25000">
                  <a:latin typeface="Arial"/>
                  <a:cs typeface="Arial"/>
                </a:rPr>
                <a:t>2</a:t>
              </a:r>
            </a:p>
          </p:txBody>
        </p:sp>
      </p:grpSp>
      <p:grpSp>
        <p:nvGrpSpPr>
          <p:cNvPr id="3" name="Group 5"/>
          <p:cNvGrpSpPr>
            <a:grpSpLocks/>
          </p:cNvGrpSpPr>
          <p:nvPr/>
        </p:nvGrpSpPr>
        <p:grpSpPr bwMode="auto">
          <a:xfrm>
            <a:off x="6045200" y="2911475"/>
            <a:ext cx="557213" cy="3082925"/>
            <a:chOff x="3808" y="1834"/>
            <a:chExt cx="351" cy="1942"/>
          </a:xfrm>
        </p:grpSpPr>
        <p:sp>
          <p:nvSpPr>
            <p:cNvPr id="33831" name="Text Box 6"/>
            <p:cNvSpPr txBox="1">
              <a:spLocks noChangeArrowheads="1"/>
            </p:cNvSpPr>
            <p:nvPr/>
          </p:nvSpPr>
          <p:spPr bwMode="auto">
            <a:xfrm>
              <a:off x="3808" y="3497"/>
              <a:ext cx="351" cy="279"/>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Q</a:t>
              </a:r>
              <a:r>
                <a:rPr lang="en-US" sz="2300" b="0" baseline="-25000">
                  <a:latin typeface="Arial"/>
                  <a:cs typeface="Arial"/>
                </a:rPr>
                <a:t>1</a:t>
              </a:r>
            </a:p>
          </p:txBody>
        </p:sp>
        <p:sp>
          <p:nvSpPr>
            <p:cNvPr id="33832" name="Line 7"/>
            <p:cNvSpPr>
              <a:spLocks noChangeShapeType="1"/>
            </p:cNvSpPr>
            <p:nvPr/>
          </p:nvSpPr>
          <p:spPr bwMode="auto">
            <a:xfrm>
              <a:off x="3989" y="1834"/>
              <a:ext cx="0" cy="1665"/>
            </a:xfrm>
            <a:prstGeom prst="line">
              <a:avLst/>
            </a:prstGeom>
            <a:noFill/>
            <a:ln w="9525">
              <a:solidFill>
                <a:schemeClr val="tx1"/>
              </a:solidFill>
              <a:prstDash val="dash"/>
              <a:round/>
              <a:headEnd/>
              <a:tailEnd/>
            </a:ln>
          </p:spPr>
          <p:txBody>
            <a:bodyPr/>
            <a:lstStyle/>
            <a:p>
              <a:endParaRPr lang="en-US">
                <a:latin typeface="Arial"/>
                <a:cs typeface="Arial"/>
              </a:endParaRPr>
            </a:p>
          </p:txBody>
        </p:sp>
      </p:grpSp>
      <p:sp>
        <p:nvSpPr>
          <p:cNvPr id="33798" name="Rectangle 8"/>
          <p:cNvSpPr>
            <a:spLocks noGrp="1" noChangeArrowheads="1"/>
          </p:cNvSpPr>
          <p:nvPr>
            <p:ph type="title"/>
          </p:nvPr>
        </p:nvSpPr>
        <p:spPr/>
        <p:txBody>
          <a:bodyPr/>
          <a:lstStyle/>
          <a:p>
            <a:pPr eaLnBrk="1" hangingPunct="1"/>
            <a:r>
              <a:rPr lang="en-US" sz="3200" dirty="0" smtClean="0"/>
              <a:t>DWL and the Size of the Tax</a:t>
            </a:r>
          </a:p>
        </p:txBody>
      </p:sp>
      <p:sp>
        <p:nvSpPr>
          <p:cNvPr id="13" name="Text Placeholder 12"/>
          <p:cNvSpPr>
            <a:spLocks noGrp="1"/>
          </p:cNvSpPr>
          <p:nvPr>
            <p:ph type="body" sz="quarter" idx="12"/>
          </p:nvPr>
        </p:nvSpPr>
        <p:spPr>
          <a:xfrm>
            <a:off x="304800" y="1499980"/>
            <a:ext cx="3365500" cy="4288730"/>
          </a:xfrm>
        </p:spPr>
        <p:txBody>
          <a:bodyPr/>
          <a:lstStyle/>
          <a:p>
            <a:r>
              <a:rPr lang="en-US" sz="2800" dirty="0">
                <a:cs typeface="Arial"/>
              </a:rPr>
              <a:t>Initially, the tax is </a:t>
            </a:r>
            <a:r>
              <a:rPr lang="en-US" sz="2800" i="1" dirty="0">
                <a:cs typeface="Arial"/>
              </a:rPr>
              <a:t>T</a:t>
            </a:r>
            <a:r>
              <a:rPr lang="en-US" sz="2800" dirty="0">
                <a:cs typeface="Arial"/>
              </a:rPr>
              <a:t> per unit. </a:t>
            </a:r>
          </a:p>
          <a:p>
            <a:endParaRPr lang="en-US" sz="2800" dirty="0" smtClean="0"/>
          </a:p>
          <a:p>
            <a:r>
              <a:rPr lang="en-US" sz="2800" dirty="0">
                <a:cs typeface="Arial"/>
              </a:rPr>
              <a:t>Doubling the </a:t>
            </a:r>
            <a:r>
              <a:rPr lang="en-US" sz="2800" dirty="0" smtClean="0">
                <a:cs typeface="Arial"/>
              </a:rPr>
              <a:t>tax</a:t>
            </a:r>
          </a:p>
          <a:p>
            <a:endParaRPr lang="en-US" sz="2800" dirty="0">
              <a:cs typeface="Arial"/>
            </a:endParaRPr>
          </a:p>
          <a:p>
            <a:r>
              <a:rPr lang="en-US" sz="2800" dirty="0">
                <a:cs typeface="Arial"/>
              </a:rPr>
              <a:t>causes the DWL to more than double.</a:t>
            </a:r>
          </a:p>
          <a:p>
            <a:endParaRPr lang="en-US" sz="2800" dirty="0">
              <a:cs typeface="Arial"/>
            </a:endParaRPr>
          </a:p>
          <a:p>
            <a:endParaRPr lang="en-US" sz="2800" dirty="0"/>
          </a:p>
        </p:txBody>
      </p:sp>
      <p:grpSp>
        <p:nvGrpSpPr>
          <p:cNvPr id="4" name="Group 9"/>
          <p:cNvGrpSpPr>
            <a:grpSpLocks/>
          </p:cNvGrpSpPr>
          <p:nvPr/>
        </p:nvGrpSpPr>
        <p:grpSpPr bwMode="auto">
          <a:xfrm>
            <a:off x="4068763" y="1108075"/>
            <a:ext cx="4305300" cy="4659313"/>
            <a:chOff x="2563" y="698"/>
            <a:chExt cx="2712" cy="2935"/>
          </a:xfrm>
        </p:grpSpPr>
        <p:grpSp>
          <p:nvGrpSpPr>
            <p:cNvPr id="5" name="Group 10"/>
            <p:cNvGrpSpPr>
              <a:grpSpLocks/>
            </p:cNvGrpSpPr>
            <p:nvPr/>
          </p:nvGrpSpPr>
          <p:grpSpPr bwMode="auto">
            <a:xfrm>
              <a:off x="2563" y="698"/>
              <a:ext cx="2712" cy="2935"/>
              <a:chOff x="2305" y="942"/>
              <a:chExt cx="2712" cy="2675"/>
            </a:xfrm>
          </p:grpSpPr>
          <p:grpSp>
            <p:nvGrpSpPr>
              <p:cNvPr id="6" name="Group 11"/>
              <p:cNvGrpSpPr>
                <a:grpSpLocks/>
              </p:cNvGrpSpPr>
              <p:nvPr/>
            </p:nvGrpSpPr>
            <p:grpSpPr bwMode="auto">
              <a:xfrm>
                <a:off x="2424" y="1167"/>
                <a:ext cx="2382" cy="2331"/>
                <a:chOff x="2424" y="1167"/>
                <a:chExt cx="2400" cy="2079"/>
              </a:xfrm>
            </p:grpSpPr>
            <p:sp>
              <p:nvSpPr>
                <p:cNvPr id="33829" name="Line 12"/>
                <p:cNvSpPr>
                  <a:spLocks noChangeShapeType="1"/>
                </p:cNvSpPr>
                <p:nvPr/>
              </p:nvSpPr>
              <p:spPr bwMode="auto">
                <a:xfrm>
                  <a:off x="2424" y="1167"/>
                  <a:ext cx="0" cy="2079"/>
                </a:xfrm>
                <a:prstGeom prst="line">
                  <a:avLst/>
                </a:prstGeom>
                <a:noFill/>
                <a:ln w="9525">
                  <a:solidFill>
                    <a:schemeClr val="tx1"/>
                  </a:solidFill>
                  <a:round/>
                  <a:headEnd/>
                  <a:tailEnd/>
                </a:ln>
              </p:spPr>
              <p:txBody>
                <a:bodyPr/>
                <a:lstStyle/>
                <a:p>
                  <a:endParaRPr lang="en-US">
                    <a:latin typeface="Arial"/>
                    <a:cs typeface="Arial"/>
                  </a:endParaRPr>
                </a:p>
              </p:txBody>
            </p:sp>
            <p:sp>
              <p:nvSpPr>
                <p:cNvPr id="33830" name="Line 13"/>
                <p:cNvSpPr>
                  <a:spLocks noChangeShapeType="1"/>
                </p:cNvSpPr>
                <p:nvPr/>
              </p:nvSpPr>
              <p:spPr bwMode="auto">
                <a:xfrm>
                  <a:off x="2424" y="3246"/>
                  <a:ext cx="2400" cy="0"/>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33827" name="Text Box 14"/>
              <p:cNvSpPr txBox="1">
                <a:spLocks noChangeArrowheads="1"/>
              </p:cNvSpPr>
              <p:nvPr/>
            </p:nvSpPr>
            <p:spPr bwMode="auto">
              <a:xfrm>
                <a:off x="2305" y="942"/>
                <a:ext cx="233" cy="254"/>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P</a:t>
                </a:r>
              </a:p>
            </p:txBody>
          </p:sp>
          <p:sp>
            <p:nvSpPr>
              <p:cNvPr id="33828" name="Text Box 15"/>
              <p:cNvSpPr txBox="1">
                <a:spLocks noChangeArrowheads="1"/>
              </p:cNvSpPr>
              <p:nvPr/>
            </p:nvSpPr>
            <p:spPr bwMode="auto">
              <a:xfrm>
                <a:off x="4784" y="3363"/>
                <a:ext cx="233" cy="254"/>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Q</a:t>
                </a:r>
              </a:p>
            </p:txBody>
          </p:sp>
        </p:grpSp>
        <p:grpSp>
          <p:nvGrpSpPr>
            <p:cNvPr id="7" name="Group 16"/>
            <p:cNvGrpSpPr>
              <a:grpSpLocks/>
            </p:cNvGrpSpPr>
            <p:nvPr/>
          </p:nvGrpSpPr>
          <p:grpSpPr bwMode="auto">
            <a:xfrm>
              <a:off x="2816" y="1025"/>
              <a:ext cx="2363" cy="1682"/>
              <a:chOff x="2816" y="1025"/>
              <a:chExt cx="2363" cy="1682"/>
            </a:xfrm>
          </p:grpSpPr>
          <p:sp>
            <p:nvSpPr>
              <p:cNvPr id="33824" name="Text Box 17"/>
              <p:cNvSpPr txBox="1">
                <a:spLocks noChangeArrowheads="1"/>
              </p:cNvSpPr>
              <p:nvPr/>
            </p:nvSpPr>
            <p:spPr bwMode="auto">
              <a:xfrm>
                <a:off x="4946" y="2428"/>
                <a:ext cx="233" cy="279"/>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D</a:t>
                </a:r>
              </a:p>
            </p:txBody>
          </p:sp>
          <p:sp>
            <p:nvSpPr>
              <p:cNvPr id="33825" name="Line 18"/>
              <p:cNvSpPr>
                <a:spLocks noChangeShapeType="1"/>
              </p:cNvSpPr>
              <p:nvPr/>
            </p:nvSpPr>
            <p:spPr bwMode="auto">
              <a:xfrm>
                <a:off x="2816" y="1025"/>
                <a:ext cx="2173" cy="1500"/>
              </a:xfrm>
              <a:prstGeom prst="line">
                <a:avLst/>
              </a:prstGeom>
              <a:noFill/>
              <a:ln w="28575">
                <a:solidFill>
                  <a:srgbClr val="336699"/>
                </a:solidFill>
                <a:round/>
                <a:headEnd/>
                <a:tailEnd/>
              </a:ln>
            </p:spPr>
            <p:txBody>
              <a:bodyPr/>
              <a:lstStyle/>
              <a:p>
                <a:endParaRPr lang="en-US">
                  <a:latin typeface="Arial"/>
                  <a:cs typeface="Arial"/>
                </a:endParaRPr>
              </a:p>
            </p:txBody>
          </p:sp>
        </p:grpSp>
        <p:grpSp>
          <p:nvGrpSpPr>
            <p:cNvPr id="8" name="Group 19"/>
            <p:cNvGrpSpPr>
              <a:grpSpLocks/>
            </p:cNvGrpSpPr>
            <p:nvPr/>
          </p:nvGrpSpPr>
          <p:grpSpPr bwMode="auto">
            <a:xfrm>
              <a:off x="2766" y="1538"/>
              <a:ext cx="2402" cy="1893"/>
              <a:chOff x="2766" y="1538"/>
              <a:chExt cx="2402" cy="1893"/>
            </a:xfrm>
          </p:grpSpPr>
          <p:sp>
            <p:nvSpPr>
              <p:cNvPr id="33822" name="Text Box 20"/>
              <p:cNvSpPr txBox="1">
                <a:spLocks noChangeArrowheads="1"/>
              </p:cNvSpPr>
              <p:nvPr/>
            </p:nvSpPr>
            <p:spPr bwMode="auto">
              <a:xfrm>
                <a:off x="4935" y="1538"/>
                <a:ext cx="233" cy="279"/>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S</a:t>
                </a:r>
              </a:p>
            </p:txBody>
          </p:sp>
          <p:sp>
            <p:nvSpPr>
              <p:cNvPr id="33823" name="Line 21"/>
              <p:cNvSpPr>
                <a:spLocks noChangeShapeType="1"/>
              </p:cNvSpPr>
              <p:nvPr/>
            </p:nvSpPr>
            <p:spPr bwMode="auto">
              <a:xfrm flipV="1">
                <a:off x="2766" y="1732"/>
                <a:ext cx="2198" cy="1699"/>
              </a:xfrm>
              <a:prstGeom prst="line">
                <a:avLst/>
              </a:prstGeom>
              <a:noFill/>
              <a:ln w="28575">
                <a:solidFill>
                  <a:srgbClr val="336699"/>
                </a:solidFill>
                <a:round/>
                <a:headEnd/>
                <a:tailEnd/>
              </a:ln>
            </p:spPr>
            <p:txBody>
              <a:bodyPr/>
              <a:lstStyle/>
              <a:p>
                <a:endParaRPr lang="en-US">
                  <a:latin typeface="Arial"/>
                  <a:cs typeface="Arial"/>
                </a:endParaRPr>
              </a:p>
            </p:txBody>
          </p:sp>
        </p:grpSp>
      </p:grpSp>
      <p:sp>
        <p:nvSpPr>
          <p:cNvPr id="98328" name="Line 24"/>
          <p:cNvSpPr>
            <a:spLocks noChangeShapeType="1"/>
          </p:cNvSpPr>
          <p:nvPr/>
        </p:nvSpPr>
        <p:spPr bwMode="auto">
          <a:xfrm flipH="1" flipV="1">
            <a:off x="6332538" y="2917825"/>
            <a:ext cx="1587" cy="1023938"/>
          </a:xfrm>
          <a:prstGeom prst="line">
            <a:avLst/>
          </a:prstGeom>
          <a:noFill/>
          <a:ln w="19050">
            <a:solidFill>
              <a:srgbClr val="CC0000"/>
            </a:solidFill>
            <a:round/>
            <a:headEnd/>
            <a:tailEnd/>
          </a:ln>
        </p:spPr>
        <p:txBody>
          <a:bodyPr/>
          <a:lstStyle/>
          <a:p>
            <a:endParaRPr lang="en-US">
              <a:latin typeface="Arial"/>
              <a:cs typeface="Arial"/>
            </a:endParaRPr>
          </a:p>
        </p:txBody>
      </p:sp>
      <p:sp>
        <p:nvSpPr>
          <p:cNvPr id="98329" name="Line 25"/>
          <p:cNvSpPr>
            <a:spLocks noChangeShapeType="1"/>
          </p:cNvSpPr>
          <p:nvPr/>
        </p:nvSpPr>
        <p:spPr bwMode="auto">
          <a:xfrm flipV="1">
            <a:off x="5638800" y="2436813"/>
            <a:ext cx="1588" cy="2039937"/>
          </a:xfrm>
          <a:prstGeom prst="line">
            <a:avLst/>
          </a:prstGeom>
          <a:noFill/>
          <a:ln w="19050">
            <a:solidFill>
              <a:srgbClr val="CC0000"/>
            </a:solidFill>
            <a:round/>
            <a:headEnd/>
            <a:tailEnd/>
          </a:ln>
        </p:spPr>
        <p:txBody>
          <a:bodyPr/>
          <a:lstStyle/>
          <a:p>
            <a:endParaRPr lang="en-US">
              <a:latin typeface="Arial"/>
              <a:cs typeface="Arial"/>
            </a:endParaRPr>
          </a:p>
        </p:txBody>
      </p:sp>
      <p:grpSp>
        <p:nvGrpSpPr>
          <p:cNvPr id="9" name="Group 26"/>
          <p:cNvGrpSpPr>
            <a:grpSpLocks/>
          </p:cNvGrpSpPr>
          <p:nvPr/>
        </p:nvGrpSpPr>
        <p:grpSpPr bwMode="auto">
          <a:xfrm>
            <a:off x="4832350" y="2441575"/>
            <a:ext cx="736600" cy="2020888"/>
            <a:chOff x="3044" y="1538"/>
            <a:chExt cx="464" cy="1273"/>
          </a:xfrm>
        </p:grpSpPr>
        <p:sp>
          <p:nvSpPr>
            <p:cNvPr id="33817" name="AutoShape 27"/>
            <p:cNvSpPr>
              <a:spLocks/>
            </p:cNvSpPr>
            <p:nvPr/>
          </p:nvSpPr>
          <p:spPr bwMode="auto">
            <a:xfrm>
              <a:off x="3379" y="1538"/>
              <a:ext cx="129" cy="1273"/>
            </a:xfrm>
            <a:prstGeom prst="leftBrace">
              <a:avLst>
                <a:gd name="adj1" fmla="val 82235"/>
                <a:gd name="adj2" fmla="val 47602"/>
              </a:avLst>
            </a:prstGeom>
            <a:noFill/>
            <a:ln w="12700">
              <a:solidFill>
                <a:schemeClr val="tx1"/>
              </a:solidFill>
              <a:round/>
              <a:headEnd/>
              <a:tailEnd/>
            </a:ln>
          </p:spPr>
          <p:txBody>
            <a:bodyPr wrap="none" anchor="ctr"/>
            <a:lstStyle/>
            <a:p>
              <a:endParaRPr lang="en-US" b="0">
                <a:latin typeface="Arial"/>
                <a:cs typeface="Arial"/>
              </a:endParaRPr>
            </a:p>
          </p:txBody>
        </p:sp>
        <p:sp>
          <p:nvSpPr>
            <p:cNvPr id="33818" name="Text Box 28"/>
            <p:cNvSpPr txBox="1">
              <a:spLocks noChangeArrowheads="1"/>
            </p:cNvSpPr>
            <p:nvPr/>
          </p:nvSpPr>
          <p:spPr bwMode="auto">
            <a:xfrm>
              <a:off x="3044" y="2000"/>
              <a:ext cx="368" cy="288"/>
            </a:xfrm>
            <a:prstGeom prst="rect">
              <a:avLst/>
            </a:prstGeom>
            <a:noFill/>
            <a:ln w="9525">
              <a:noFill/>
              <a:miter lim="800000"/>
              <a:headEnd/>
              <a:tailEnd/>
            </a:ln>
          </p:spPr>
          <p:txBody>
            <a:bodyPr>
              <a:spAutoFit/>
            </a:bodyPr>
            <a:lstStyle/>
            <a:p>
              <a:pPr algn="ctr">
                <a:spcBef>
                  <a:spcPct val="50000"/>
                </a:spcBef>
              </a:pPr>
              <a:r>
                <a:rPr lang="en-US" sz="2400" b="0" dirty="0">
                  <a:latin typeface="Arial"/>
                  <a:cs typeface="Arial"/>
                </a:rPr>
                <a:t>2</a:t>
              </a:r>
              <a:r>
                <a:rPr lang="en-US" sz="2400" i="1" dirty="0">
                  <a:latin typeface="Arial"/>
                  <a:cs typeface="Arial"/>
                </a:rPr>
                <a:t>T</a:t>
              </a:r>
            </a:p>
          </p:txBody>
        </p:sp>
      </p:grpSp>
      <p:grpSp>
        <p:nvGrpSpPr>
          <p:cNvPr id="10" name="Group 29"/>
          <p:cNvGrpSpPr>
            <a:grpSpLocks/>
          </p:cNvGrpSpPr>
          <p:nvPr/>
        </p:nvGrpSpPr>
        <p:grpSpPr bwMode="auto">
          <a:xfrm>
            <a:off x="5673725" y="2914650"/>
            <a:ext cx="595313" cy="1022350"/>
            <a:chOff x="3574" y="1836"/>
            <a:chExt cx="375" cy="644"/>
          </a:xfrm>
        </p:grpSpPr>
        <p:sp>
          <p:nvSpPr>
            <p:cNvPr id="33815" name="AutoShape 30"/>
            <p:cNvSpPr>
              <a:spLocks/>
            </p:cNvSpPr>
            <p:nvPr/>
          </p:nvSpPr>
          <p:spPr bwMode="auto">
            <a:xfrm>
              <a:off x="3820" y="1836"/>
              <a:ext cx="129" cy="644"/>
            </a:xfrm>
            <a:prstGeom prst="leftBrace">
              <a:avLst>
                <a:gd name="adj1" fmla="val 41602"/>
                <a:gd name="adj2" fmla="val 47514"/>
              </a:avLst>
            </a:prstGeom>
            <a:noFill/>
            <a:ln w="12700">
              <a:solidFill>
                <a:schemeClr val="tx1"/>
              </a:solidFill>
              <a:round/>
              <a:headEnd/>
              <a:tailEnd/>
            </a:ln>
          </p:spPr>
          <p:txBody>
            <a:bodyPr wrap="none" anchor="ctr"/>
            <a:lstStyle/>
            <a:p>
              <a:endParaRPr lang="en-US" b="0">
                <a:latin typeface="Arial"/>
                <a:cs typeface="Arial"/>
              </a:endParaRPr>
            </a:p>
          </p:txBody>
        </p:sp>
        <p:sp>
          <p:nvSpPr>
            <p:cNvPr id="33816" name="Text Box 31"/>
            <p:cNvSpPr txBox="1">
              <a:spLocks noChangeArrowheads="1"/>
            </p:cNvSpPr>
            <p:nvPr/>
          </p:nvSpPr>
          <p:spPr bwMode="auto">
            <a:xfrm>
              <a:off x="3574" y="1996"/>
              <a:ext cx="280" cy="288"/>
            </a:xfrm>
            <a:prstGeom prst="rect">
              <a:avLst/>
            </a:prstGeom>
            <a:noFill/>
            <a:ln w="9525">
              <a:noFill/>
              <a:miter lim="800000"/>
              <a:headEnd/>
              <a:tailEnd/>
            </a:ln>
          </p:spPr>
          <p:txBody>
            <a:bodyPr>
              <a:spAutoFit/>
            </a:bodyPr>
            <a:lstStyle/>
            <a:p>
              <a:pPr algn="ctr">
                <a:spcBef>
                  <a:spcPct val="50000"/>
                </a:spcBef>
              </a:pPr>
              <a:r>
                <a:rPr lang="en-US" sz="2400" i="1">
                  <a:latin typeface="Arial"/>
                  <a:cs typeface="Arial"/>
                </a:rPr>
                <a:t>T</a:t>
              </a:r>
            </a:p>
          </p:txBody>
        </p:sp>
      </p:grpSp>
      <p:sp>
        <p:nvSpPr>
          <p:cNvPr id="98336" name="AutoShape 32"/>
          <p:cNvSpPr>
            <a:spLocks noChangeArrowheads="1"/>
          </p:cNvSpPr>
          <p:nvPr/>
        </p:nvSpPr>
        <p:spPr bwMode="auto">
          <a:xfrm rot="5400000">
            <a:off x="6217444" y="3118644"/>
            <a:ext cx="908050" cy="620712"/>
          </a:xfrm>
          <a:prstGeom prst="triangle">
            <a:avLst>
              <a:gd name="adj" fmla="val 47500"/>
            </a:avLst>
          </a:prstGeom>
          <a:solidFill>
            <a:srgbClr val="FFFF99"/>
          </a:solidFill>
          <a:ln w="38100">
            <a:solidFill>
              <a:srgbClr val="FFFF00"/>
            </a:solidFill>
            <a:miter lim="800000"/>
            <a:headEnd/>
            <a:tailEnd/>
          </a:ln>
        </p:spPr>
        <p:txBody>
          <a:bodyPr wrap="none" anchor="ctr"/>
          <a:lstStyle/>
          <a:p>
            <a:endParaRPr lang="en-US" b="0">
              <a:latin typeface="Arial"/>
              <a:cs typeface="Arial"/>
            </a:endParaRPr>
          </a:p>
        </p:txBody>
      </p:sp>
      <p:sp>
        <p:nvSpPr>
          <p:cNvPr id="98337" name="AutoShape 33"/>
          <p:cNvSpPr>
            <a:spLocks noChangeArrowheads="1"/>
          </p:cNvSpPr>
          <p:nvPr/>
        </p:nvSpPr>
        <p:spPr bwMode="auto">
          <a:xfrm rot="5400000">
            <a:off x="5357019" y="2796381"/>
            <a:ext cx="1931988" cy="1311275"/>
          </a:xfrm>
          <a:prstGeom prst="triangle">
            <a:avLst>
              <a:gd name="adj" fmla="val 47315"/>
            </a:avLst>
          </a:prstGeom>
          <a:solidFill>
            <a:srgbClr val="FF0066">
              <a:alpha val="25098"/>
            </a:srgbClr>
          </a:solidFill>
          <a:ln w="76200">
            <a:solidFill>
              <a:srgbClr val="FF0066"/>
            </a:solidFill>
            <a:miter lim="800000"/>
            <a:headEnd/>
            <a:tailEnd/>
          </a:ln>
        </p:spPr>
        <p:txBody>
          <a:bodyPr wrap="none" anchor="ctr"/>
          <a:lstStyle/>
          <a:p>
            <a:endParaRPr lang="en-US" b="0">
              <a:latin typeface="Arial"/>
              <a:cs typeface="Arial"/>
            </a:endParaRPr>
          </a:p>
        </p:txBody>
      </p:sp>
      <p:grpSp>
        <p:nvGrpSpPr>
          <p:cNvPr id="11" name="Group 35"/>
          <p:cNvGrpSpPr>
            <a:grpSpLocks/>
          </p:cNvGrpSpPr>
          <p:nvPr/>
        </p:nvGrpSpPr>
        <p:grpSpPr bwMode="auto">
          <a:xfrm>
            <a:off x="6589713" y="3446463"/>
            <a:ext cx="1050925" cy="1533525"/>
            <a:chOff x="4158" y="2192"/>
            <a:chExt cx="662" cy="966"/>
          </a:xfrm>
        </p:grpSpPr>
        <p:sp>
          <p:nvSpPr>
            <p:cNvPr id="33813" name="Text Box 36"/>
            <p:cNvSpPr txBox="1">
              <a:spLocks noChangeArrowheads="1"/>
            </p:cNvSpPr>
            <p:nvPr/>
          </p:nvSpPr>
          <p:spPr bwMode="auto">
            <a:xfrm>
              <a:off x="4166" y="2620"/>
              <a:ext cx="654" cy="538"/>
            </a:xfrm>
            <a:prstGeom prst="rect">
              <a:avLst/>
            </a:prstGeom>
            <a:solidFill>
              <a:srgbClr val="FFFF99"/>
            </a:solidFill>
            <a:ln w="9525">
              <a:noFill/>
              <a:miter lim="800000"/>
              <a:headEnd/>
              <a:tailEnd/>
            </a:ln>
          </p:spPr>
          <p:txBody>
            <a:bodyPr>
              <a:spAutoFit/>
            </a:bodyPr>
            <a:lstStyle/>
            <a:p>
              <a:pPr algn="ctr">
                <a:spcBef>
                  <a:spcPct val="50000"/>
                </a:spcBef>
              </a:pPr>
              <a:r>
                <a:rPr lang="en-US" sz="2500" b="0">
                  <a:latin typeface="Arial"/>
                  <a:cs typeface="Arial"/>
                </a:rPr>
                <a:t>initial DWL</a:t>
              </a:r>
            </a:p>
          </p:txBody>
        </p:sp>
        <p:sp>
          <p:nvSpPr>
            <p:cNvPr id="33814" name="Line 37"/>
            <p:cNvSpPr>
              <a:spLocks noChangeShapeType="1"/>
            </p:cNvSpPr>
            <p:nvPr/>
          </p:nvSpPr>
          <p:spPr bwMode="auto">
            <a:xfrm flipH="1" flipV="1">
              <a:off x="4158" y="2192"/>
              <a:ext cx="302" cy="435"/>
            </a:xfrm>
            <a:prstGeom prst="line">
              <a:avLst/>
            </a:prstGeom>
            <a:noFill/>
            <a:ln w="9525">
              <a:solidFill>
                <a:schemeClr val="tx1"/>
              </a:solidFill>
              <a:round/>
              <a:headEnd/>
              <a:tailEnd/>
            </a:ln>
          </p:spPr>
          <p:txBody>
            <a:bodyPr/>
            <a:lstStyle/>
            <a:p>
              <a:endParaRPr lang="en-US">
                <a:latin typeface="Arial"/>
                <a:cs typeface="Arial"/>
              </a:endParaRPr>
            </a:p>
          </p:txBody>
        </p:sp>
      </p:grpSp>
      <p:grpSp>
        <p:nvGrpSpPr>
          <p:cNvPr id="12" name="Group 38"/>
          <p:cNvGrpSpPr>
            <a:grpSpLocks/>
          </p:cNvGrpSpPr>
          <p:nvPr/>
        </p:nvGrpSpPr>
        <p:grpSpPr bwMode="auto">
          <a:xfrm>
            <a:off x="5976938" y="1506538"/>
            <a:ext cx="1038225" cy="1649412"/>
            <a:chOff x="3765" y="949"/>
            <a:chExt cx="654" cy="1039"/>
          </a:xfrm>
        </p:grpSpPr>
        <p:sp>
          <p:nvSpPr>
            <p:cNvPr id="33811" name="Text Box 39"/>
            <p:cNvSpPr txBox="1">
              <a:spLocks noChangeArrowheads="1"/>
            </p:cNvSpPr>
            <p:nvPr/>
          </p:nvSpPr>
          <p:spPr bwMode="auto">
            <a:xfrm>
              <a:off x="3815" y="949"/>
              <a:ext cx="604" cy="538"/>
            </a:xfrm>
            <a:prstGeom prst="rect">
              <a:avLst/>
            </a:prstGeom>
            <a:solidFill>
              <a:srgbClr val="FF99CC"/>
            </a:solidFill>
            <a:ln w="9525">
              <a:noFill/>
              <a:miter lim="800000"/>
              <a:headEnd/>
              <a:tailEnd/>
            </a:ln>
          </p:spPr>
          <p:txBody>
            <a:bodyPr>
              <a:spAutoFit/>
            </a:bodyPr>
            <a:lstStyle/>
            <a:p>
              <a:pPr algn="ctr">
                <a:spcBef>
                  <a:spcPct val="50000"/>
                </a:spcBef>
              </a:pPr>
              <a:r>
                <a:rPr lang="en-US" sz="2500" b="0" dirty="0">
                  <a:latin typeface="Arial"/>
                  <a:cs typeface="Arial"/>
                </a:rPr>
                <a:t>new DWL</a:t>
              </a:r>
            </a:p>
          </p:txBody>
        </p:sp>
        <p:sp>
          <p:nvSpPr>
            <p:cNvPr id="33812" name="Line 40"/>
            <p:cNvSpPr>
              <a:spLocks noChangeShapeType="1"/>
            </p:cNvSpPr>
            <p:nvPr/>
          </p:nvSpPr>
          <p:spPr bwMode="auto">
            <a:xfrm flipV="1">
              <a:off x="3765" y="1482"/>
              <a:ext cx="337" cy="506"/>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14" name="Footer Placeholder 13"/>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15" name="Slide Number Placeholder 14"/>
          <p:cNvSpPr>
            <a:spLocks noGrp="1"/>
          </p:cNvSpPr>
          <p:nvPr>
            <p:ph type="sldNum" sz="quarter" idx="13"/>
          </p:nvPr>
        </p:nvSpPr>
        <p:spPr/>
        <p:txBody>
          <a:bodyPr/>
          <a:lstStyle/>
          <a:p>
            <a:pPr>
              <a:defRPr/>
            </a:pPr>
            <a:fld id="{2F37425F-5E17-4209-B948-B5CE2119E408}" type="slidenum">
              <a:rPr lang="en-US" smtClean="0"/>
              <a:pPr>
                <a:defRPr/>
              </a:pPr>
              <a:t>13</a:t>
            </a:fld>
            <a:endParaRPr lang="en-US" dirty="0"/>
          </a:p>
        </p:txBody>
      </p:sp>
    </p:spTree>
    <p:extLst>
      <p:ext uri="{BB962C8B-B14F-4D97-AF65-F5344CB8AC3E}">
        <p14:creationId xmlns:p14="http://schemas.microsoft.com/office/powerpoint/2010/main" val="395609437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8328"/>
                                        </p:tgtEl>
                                        <p:attrNameLst>
                                          <p:attrName>style.visibility</p:attrName>
                                        </p:attrNameLst>
                                      </p:cBhvr>
                                      <p:to>
                                        <p:strVal val="visible"/>
                                      </p:to>
                                    </p:set>
                                    <p:animEffect transition="in" filter="wipe(up)">
                                      <p:cBhvr>
                                        <p:cTn id="11" dur="500"/>
                                        <p:tgtEl>
                                          <p:spTgt spid="98328"/>
                                        </p:tgtEl>
                                      </p:cBhvr>
                                    </p:animEffect>
                                  </p:childTnLst>
                                </p:cTn>
                              </p:par>
                            </p:childTnLst>
                          </p:cTn>
                        </p:par>
                        <p:par>
                          <p:cTn id="12" fill="hold">
                            <p:stCondLst>
                              <p:cond delay="1000"/>
                            </p:stCondLst>
                            <p:childTnLst>
                              <p:par>
                                <p:cTn id="13" presetID="18" presetClass="entr" presetSubtype="12"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trips(downLeft)">
                                      <p:cBhvr>
                                        <p:cTn id="15" dur="500"/>
                                        <p:tgtEl>
                                          <p:spTgt spid="10"/>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8336"/>
                                        </p:tgtEl>
                                        <p:attrNameLst>
                                          <p:attrName>style.visibility</p:attrName>
                                        </p:attrNameLst>
                                      </p:cBhvr>
                                      <p:to>
                                        <p:strVal val="visible"/>
                                      </p:to>
                                    </p:set>
                                    <p:animEffect transition="in" filter="fade">
                                      <p:cBhvr>
                                        <p:cTn id="23" dur="500"/>
                                        <p:tgtEl>
                                          <p:spTgt spid="9833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98329"/>
                                        </p:tgtEl>
                                        <p:attrNameLst>
                                          <p:attrName>style.visibility</p:attrName>
                                        </p:attrNameLst>
                                      </p:cBhvr>
                                      <p:to>
                                        <p:strVal val="visible"/>
                                      </p:to>
                                    </p:set>
                                    <p:animEffect transition="in" filter="wipe(up)">
                                      <p:cBhvr>
                                        <p:cTn id="32" dur="500"/>
                                        <p:tgtEl>
                                          <p:spTgt spid="98329"/>
                                        </p:tgtEl>
                                      </p:cBhvr>
                                    </p:animEffect>
                                  </p:childTnLst>
                                </p:cTn>
                              </p:par>
                            </p:childTnLst>
                          </p:cTn>
                        </p:par>
                        <p:par>
                          <p:cTn id="33" fill="hold">
                            <p:stCondLst>
                              <p:cond delay="500"/>
                            </p:stCondLst>
                            <p:childTnLst>
                              <p:par>
                                <p:cTn id="34" presetID="18" presetClass="entr" presetSubtype="12"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strips(downLeft)">
                                      <p:cBhvr>
                                        <p:cTn id="36" dur="500"/>
                                        <p:tgtEl>
                                          <p:spTgt spid="9"/>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13">
                                            <p:txEl>
                                              <p:pRg st="2" end="2"/>
                                            </p:txEl>
                                          </p:spTgt>
                                        </p:tgtEl>
                                        <p:attrNameLst>
                                          <p:attrName>style.visibility</p:attrName>
                                        </p:attrNameLst>
                                      </p:cBhvr>
                                      <p:to>
                                        <p:strVal val="visible"/>
                                      </p:to>
                                    </p:set>
                                    <p:animEffect transition="in" filter="wipe(left)">
                                      <p:cBhvr>
                                        <p:cTn id="40" dur="500"/>
                                        <p:tgtEl>
                                          <p:spTgt spid="13">
                                            <p:txEl>
                                              <p:pRg st="2" end="2"/>
                                            </p:txEl>
                                          </p:spTgt>
                                        </p:tgtEl>
                                      </p:cBhvr>
                                    </p:animEffect>
                                  </p:childTnLst>
                                </p:cTn>
                              </p:par>
                            </p:childTnLst>
                          </p:cTn>
                        </p:par>
                        <p:par>
                          <p:cTn id="41" fill="hold">
                            <p:stCondLst>
                              <p:cond delay="1500"/>
                            </p:stCondLst>
                            <p:childTnLst>
                              <p:par>
                                <p:cTn id="42" presetID="22" presetClass="entr" presetSubtype="1" fill="hold"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up)">
                                      <p:cBhvr>
                                        <p:cTn id="44" dur="500"/>
                                        <p:tgtEl>
                                          <p:spTgt spid="2"/>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98337"/>
                                        </p:tgtEl>
                                        <p:attrNameLst>
                                          <p:attrName>style.visibility</p:attrName>
                                        </p:attrNameLst>
                                      </p:cBhvr>
                                      <p:to>
                                        <p:strVal val="visible"/>
                                      </p:to>
                                    </p:set>
                                    <p:animEffect transition="in" filter="wipe(left)">
                                      <p:cBhvr>
                                        <p:cTn id="48" dur="750"/>
                                        <p:tgtEl>
                                          <p:spTgt spid="98337"/>
                                        </p:tgtEl>
                                      </p:cBhvr>
                                    </p:animEffect>
                                  </p:childTnLst>
                                </p:cTn>
                              </p:par>
                              <p:par>
                                <p:cTn id="49" presetID="10"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childTnLst>
                          </p:cTn>
                        </p:par>
                        <p:par>
                          <p:cTn id="52" fill="hold">
                            <p:stCondLst>
                              <p:cond delay="2750"/>
                            </p:stCondLst>
                            <p:childTnLst>
                              <p:par>
                                <p:cTn id="53" presetID="22" presetClass="entr" presetSubtype="8" fill="hold" grpId="0" nodeType="afterEffect">
                                  <p:stCondLst>
                                    <p:cond delay="0"/>
                                  </p:stCondLst>
                                  <p:childTnLst>
                                    <p:set>
                                      <p:cBhvr>
                                        <p:cTn id="54" dur="1" fill="hold">
                                          <p:stCondLst>
                                            <p:cond delay="0"/>
                                          </p:stCondLst>
                                        </p:cTn>
                                        <p:tgtEl>
                                          <p:spTgt spid="13">
                                            <p:txEl>
                                              <p:pRg st="4" end="4"/>
                                            </p:txEl>
                                          </p:spTgt>
                                        </p:tgtEl>
                                        <p:attrNameLst>
                                          <p:attrName>style.visibility</p:attrName>
                                        </p:attrNameLst>
                                      </p:cBhvr>
                                      <p:to>
                                        <p:strVal val="visible"/>
                                      </p:to>
                                    </p:set>
                                    <p:animEffect transition="in" filter="wipe(left)">
                                      <p:cBhvr>
                                        <p:cTn id="55"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P spid="98328" grpId="0" animBg="1"/>
      <p:bldP spid="98329" grpId="0" animBg="1"/>
      <p:bldP spid="98336" grpId="0" animBg="1"/>
      <p:bldP spid="983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649788" y="1955800"/>
            <a:ext cx="557212" cy="4038600"/>
            <a:chOff x="2929" y="1232"/>
            <a:chExt cx="351" cy="2544"/>
          </a:xfrm>
        </p:grpSpPr>
        <p:sp>
          <p:nvSpPr>
            <p:cNvPr id="34856" name="Line 3"/>
            <p:cNvSpPr>
              <a:spLocks noChangeShapeType="1"/>
            </p:cNvSpPr>
            <p:nvPr/>
          </p:nvSpPr>
          <p:spPr bwMode="auto">
            <a:xfrm>
              <a:off x="3110" y="1232"/>
              <a:ext cx="0" cy="2268"/>
            </a:xfrm>
            <a:prstGeom prst="line">
              <a:avLst/>
            </a:prstGeom>
            <a:noFill/>
            <a:ln w="9525">
              <a:solidFill>
                <a:schemeClr val="tx1"/>
              </a:solidFill>
              <a:prstDash val="dash"/>
              <a:round/>
              <a:headEnd/>
              <a:tailEnd/>
            </a:ln>
          </p:spPr>
          <p:txBody>
            <a:bodyPr/>
            <a:lstStyle/>
            <a:p>
              <a:endParaRPr lang="en-US">
                <a:latin typeface="Arial"/>
                <a:cs typeface="Arial"/>
              </a:endParaRPr>
            </a:p>
          </p:txBody>
        </p:sp>
        <p:sp>
          <p:nvSpPr>
            <p:cNvPr id="34857" name="Text Box 4"/>
            <p:cNvSpPr txBox="1">
              <a:spLocks noChangeArrowheads="1"/>
            </p:cNvSpPr>
            <p:nvPr/>
          </p:nvSpPr>
          <p:spPr bwMode="auto">
            <a:xfrm>
              <a:off x="2929" y="3497"/>
              <a:ext cx="351" cy="279"/>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Q</a:t>
              </a:r>
              <a:r>
                <a:rPr lang="en-US" sz="2300" b="0" baseline="-25000">
                  <a:latin typeface="Arial"/>
                  <a:cs typeface="Arial"/>
                </a:rPr>
                <a:t>3</a:t>
              </a:r>
            </a:p>
          </p:txBody>
        </p:sp>
      </p:grpSp>
      <p:sp>
        <p:nvSpPr>
          <p:cNvPr id="34821" name="Rectangle 5"/>
          <p:cNvSpPr>
            <a:spLocks noGrp="1" noChangeArrowheads="1"/>
          </p:cNvSpPr>
          <p:nvPr>
            <p:ph type="title"/>
          </p:nvPr>
        </p:nvSpPr>
        <p:spPr/>
        <p:txBody>
          <a:bodyPr/>
          <a:lstStyle/>
          <a:p>
            <a:pPr eaLnBrk="1" hangingPunct="1"/>
            <a:r>
              <a:rPr lang="en-US" smtClean="0"/>
              <a:t>DWL and the Size of the Tax</a:t>
            </a:r>
          </a:p>
        </p:txBody>
      </p:sp>
      <p:sp>
        <p:nvSpPr>
          <p:cNvPr id="12" name="Text Placeholder 11"/>
          <p:cNvSpPr>
            <a:spLocks noGrp="1"/>
          </p:cNvSpPr>
          <p:nvPr>
            <p:ph type="body" sz="quarter" idx="12"/>
          </p:nvPr>
        </p:nvSpPr>
        <p:spPr>
          <a:xfrm>
            <a:off x="228600" y="1012825"/>
            <a:ext cx="3365500" cy="4826000"/>
          </a:xfrm>
        </p:spPr>
        <p:txBody>
          <a:bodyPr/>
          <a:lstStyle/>
          <a:p>
            <a:r>
              <a:rPr lang="en-US" sz="2800" dirty="0">
                <a:cs typeface="Arial"/>
              </a:rPr>
              <a:t>Initially, the tax is </a:t>
            </a:r>
            <a:r>
              <a:rPr lang="en-US" sz="2800" i="1" dirty="0">
                <a:cs typeface="Arial"/>
              </a:rPr>
              <a:t>T</a:t>
            </a:r>
            <a:r>
              <a:rPr lang="en-US" sz="2800" dirty="0">
                <a:cs typeface="Arial"/>
              </a:rPr>
              <a:t> per unit. </a:t>
            </a:r>
            <a:endParaRPr lang="en-US" sz="2800" dirty="0" smtClean="0">
              <a:cs typeface="Arial"/>
            </a:endParaRPr>
          </a:p>
          <a:p>
            <a:endParaRPr lang="en-US" sz="2800" dirty="0" smtClean="0">
              <a:cs typeface="Arial"/>
            </a:endParaRPr>
          </a:p>
          <a:p>
            <a:r>
              <a:rPr lang="en-US" sz="2800" dirty="0">
                <a:cs typeface="Arial"/>
              </a:rPr>
              <a:t>Tripling the </a:t>
            </a:r>
            <a:r>
              <a:rPr lang="en-US" sz="2800" dirty="0" smtClean="0">
                <a:cs typeface="Arial"/>
              </a:rPr>
              <a:t>tax</a:t>
            </a:r>
          </a:p>
          <a:p>
            <a:endParaRPr lang="en-US" sz="2800" dirty="0">
              <a:cs typeface="Arial"/>
            </a:endParaRPr>
          </a:p>
          <a:p>
            <a:r>
              <a:rPr lang="en-US" sz="2800" dirty="0">
                <a:cs typeface="Arial"/>
              </a:rPr>
              <a:t>causes the DWL to more than triple.</a:t>
            </a:r>
          </a:p>
          <a:p>
            <a:endParaRPr lang="en-US" sz="2800" dirty="0">
              <a:cs typeface="Arial"/>
            </a:endParaRPr>
          </a:p>
          <a:p>
            <a:endParaRPr lang="en-US" sz="2800" dirty="0" smtClean="0">
              <a:cs typeface="Arial"/>
            </a:endParaRPr>
          </a:p>
          <a:p>
            <a:endParaRPr lang="en-US" sz="2800" dirty="0">
              <a:cs typeface="Arial"/>
            </a:endParaRPr>
          </a:p>
          <a:p>
            <a:endParaRPr lang="en-US" sz="2800" dirty="0"/>
          </a:p>
        </p:txBody>
      </p:sp>
      <p:grpSp>
        <p:nvGrpSpPr>
          <p:cNvPr id="3" name="Group 6"/>
          <p:cNvGrpSpPr>
            <a:grpSpLocks/>
          </p:cNvGrpSpPr>
          <p:nvPr/>
        </p:nvGrpSpPr>
        <p:grpSpPr bwMode="auto">
          <a:xfrm>
            <a:off x="4068763" y="1108075"/>
            <a:ext cx="4305300" cy="4659313"/>
            <a:chOff x="2563" y="698"/>
            <a:chExt cx="2712" cy="2935"/>
          </a:xfrm>
        </p:grpSpPr>
        <p:grpSp>
          <p:nvGrpSpPr>
            <p:cNvPr id="4" name="Group 7"/>
            <p:cNvGrpSpPr>
              <a:grpSpLocks/>
            </p:cNvGrpSpPr>
            <p:nvPr/>
          </p:nvGrpSpPr>
          <p:grpSpPr bwMode="auto">
            <a:xfrm>
              <a:off x="2563" y="698"/>
              <a:ext cx="2712" cy="2935"/>
              <a:chOff x="2305" y="942"/>
              <a:chExt cx="2712" cy="2675"/>
            </a:xfrm>
          </p:grpSpPr>
          <p:grpSp>
            <p:nvGrpSpPr>
              <p:cNvPr id="5" name="Group 8"/>
              <p:cNvGrpSpPr>
                <a:grpSpLocks/>
              </p:cNvGrpSpPr>
              <p:nvPr/>
            </p:nvGrpSpPr>
            <p:grpSpPr bwMode="auto">
              <a:xfrm>
                <a:off x="2424" y="1167"/>
                <a:ext cx="2382" cy="2331"/>
                <a:chOff x="2424" y="1167"/>
                <a:chExt cx="2400" cy="2079"/>
              </a:xfrm>
            </p:grpSpPr>
            <p:sp>
              <p:nvSpPr>
                <p:cNvPr id="34854" name="Line 9"/>
                <p:cNvSpPr>
                  <a:spLocks noChangeShapeType="1"/>
                </p:cNvSpPr>
                <p:nvPr/>
              </p:nvSpPr>
              <p:spPr bwMode="auto">
                <a:xfrm>
                  <a:off x="2424" y="1167"/>
                  <a:ext cx="0" cy="2079"/>
                </a:xfrm>
                <a:prstGeom prst="line">
                  <a:avLst/>
                </a:prstGeom>
                <a:noFill/>
                <a:ln w="9525">
                  <a:solidFill>
                    <a:schemeClr val="tx1"/>
                  </a:solidFill>
                  <a:round/>
                  <a:headEnd/>
                  <a:tailEnd/>
                </a:ln>
              </p:spPr>
              <p:txBody>
                <a:bodyPr/>
                <a:lstStyle/>
                <a:p>
                  <a:endParaRPr lang="en-US">
                    <a:latin typeface="Arial"/>
                    <a:cs typeface="Arial"/>
                  </a:endParaRPr>
                </a:p>
              </p:txBody>
            </p:sp>
            <p:sp>
              <p:nvSpPr>
                <p:cNvPr id="34855" name="Line 10"/>
                <p:cNvSpPr>
                  <a:spLocks noChangeShapeType="1"/>
                </p:cNvSpPr>
                <p:nvPr/>
              </p:nvSpPr>
              <p:spPr bwMode="auto">
                <a:xfrm>
                  <a:off x="2424" y="3246"/>
                  <a:ext cx="2400" cy="0"/>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34852" name="Text Box 11"/>
              <p:cNvSpPr txBox="1">
                <a:spLocks noChangeArrowheads="1"/>
              </p:cNvSpPr>
              <p:nvPr/>
            </p:nvSpPr>
            <p:spPr bwMode="auto">
              <a:xfrm>
                <a:off x="2305" y="942"/>
                <a:ext cx="233" cy="254"/>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P</a:t>
                </a:r>
              </a:p>
            </p:txBody>
          </p:sp>
          <p:sp>
            <p:nvSpPr>
              <p:cNvPr id="34853" name="Text Box 12"/>
              <p:cNvSpPr txBox="1">
                <a:spLocks noChangeArrowheads="1"/>
              </p:cNvSpPr>
              <p:nvPr/>
            </p:nvSpPr>
            <p:spPr bwMode="auto">
              <a:xfrm>
                <a:off x="4784" y="3363"/>
                <a:ext cx="233" cy="254"/>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Q</a:t>
                </a:r>
              </a:p>
            </p:txBody>
          </p:sp>
        </p:grpSp>
        <p:grpSp>
          <p:nvGrpSpPr>
            <p:cNvPr id="6" name="Group 13"/>
            <p:cNvGrpSpPr>
              <a:grpSpLocks/>
            </p:cNvGrpSpPr>
            <p:nvPr/>
          </p:nvGrpSpPr>
          <p:grpSpPr bwMode="auto">
            <a:xfrm>
              <a:off x="2816" y="1025"/>
              <a:ext cx="2363" cy="1682"/>
              <a:chOff x="2816" y="1025"/>
              <a:chExt cx="2363" cy="1682"/>
            </a:xfrm>
          </p:grpSpPr>
          <p:sp>
            <p:nvSpPr>
              <p:cNvPr id="34849" name="Text Box 14"/>
              <p:cNvSpPr txBox="1">
                <a:spLocks noChangeArrowheads="1"/>
              </p:cNvSpPr>
              <p:nvPr/>
            </p:nvSpPr>
            <p:spPr bwMode="auto">
              <a:xfrm>
                <a:off x="4946" y="2428"/>
                <a:ext cx="233" cy="279"/>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D</a:t>
                </a:r>
              </a:p>
            </p:txBody>
          </p:sp>
          <p:sp>
            <p:nvSpPr>
              <p:cNvPr id="34850" name="Line 15"/>
              <p:cNvSpPr>
                <a:spLocks noChangeShapeType="1"/>
              </p:cNvSpPr>
              <p:nvPr/>
            </p:nvSpPr>
            <p:spPr bwMode="auto">
              <a:xfrm>
                <a:off x="2816" y="1025"/>
                <a:ext cx="2173" cy="1500"/>
              </a:xfrm>
              <a:prstGeom prst="line">
                <a:avLst/>
              </a:prstGeom>
              <a:noFill/>
              <a:ln w="28575">
                <a:solidFill>
                  <a:srgbClr val="336699"/>
                </a:solidFill>
                <a:round/>
                <a:headEnd/>
                <a:tailEnd/>
              </a:ln>
            </p:spPr>
            <p:txBody>
              <a:bodyPr/>
              <a:lstStyle/>
              <a:p>
                <a:endParaRPr lang="en-US">
                  <a:latin typeface="Arial"/>
                  <a:cs typeface="Arial"/>
                </a:endParaRPr>
              </a:p>
            </p:txBody>
          </p:sp>
        </p:grpSp>
        <p:grpSp>
          <p:nvGrpSpPr>
            <p:cNvPr id="7" name="Group 16"/>
            <p:cNvGrpSpPr>
              <a:grpSpLocks/>
            </p:cNvGrpSpPr>
            <p:nvPr/>
          </p:nvGrpSpPr>
          <p:grpSpPr bwMode="auto">
            <a:xfrm>
              <a:off x="2766" y="1538"/>
              <a:ext cx="2402" cy="1893"/>
              <a:chOff x="2766" y="1538"/>
              <a:chExt cx="2402" cy="1893"/>
            </a:xfrm>
          </p:grpSpPr>
          <p:sp>
            <p:nvSpPr>
              <p:cNvPr id="34847" name="Text Box 17"/>
              <p:cNvSpPr txBox="1">
                <a:spLocks noChangeArrowheads="1"/>
              </p:cNvSpPr>
              <p:nvPr/>
            </p:nvSpPr>
            <p:spPr bwMode="auto">
              <a:xfrm>
                <a:off x="4935" y="1538"/>
                <a:ext cx="233" cy="279"/>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S</a:t>
                </a:r>
              </a:p>
            </p:txBody>
          </p:sp>
          <p:sp>
            <p:nvSpPr>
              <p:cNvPr id="34848" name="Line 18"/>
              <p:cNvSpPr>
                <a:spLocks noChangeShapeType="1"/>
              </p:cNvSpPr>
              <p:nvPr/>
            </p:nvSpPr>
            <p:spPr bwMode="auto">
              <a:xfrm flipV="1">
                <a:off x="2766" y="1732"/>
                <a:ext cx="2198" cy="1699"/>
              </a:xfrm>
              <a:prstGeom prst="line">
                <a:avLst/>
              </a:prstGeom>
              <a:noFill/>
              <a:ln w="28575">
                <a:solidFill>
                  <a:srgbClr val="336699"/>
                </a:solidFill>
                <a:round/>
                <a:headEnd/>
                <a:tailEnd/>
              </a:ln>
            </p:spPr>
            <p:txBody>
              <a:bodyPr/>
              <a:lstStyle/>
              <a:p>
                <a:endParaRPr lang="en-US">
                  <a:latin typeface="Arial"/>
                  <a:cs typeface="Arial"/>
                </a:endParaRPr>
              </a:p>
            </p:txBody>
          </p:sp>
        </p:grpSp>
      </p:grpSp>
      <p:sp>
        <p:nvSpPr>
          <p:cNvPr id="100371" name="Line 19"/>
          <p:cNvSpPr>
            <a:spLocks noChangeShapeType="1"/>
          </p:cNvSpPr>
          <p:nvPr/>
        </p:nvSpPr>
        <p:spPr bwMode="auto">
          <a:xfrm flipV="1">
            <a:off x="4937125" y="1951038"/>
            <a:ext cx="0" cy="3063875"/>
          </a:xfrm>
          <a:prstGeom prst="line">
            <a:avLst/>
          </a:prstGeom>
          <a:noFill/>
          <a:ln w="19050">
            <a:solidFill>
              <a:srgbClr val="CC0000"/>
            </a:solidFill>
            <a:round/>
            <a:headEnd/>
            <a:tailEnd/>
          </a:ln>
        </p:spPr>
        <p:txBody>
          <a:bodyPr/>
          <a:lstStyle/>
          <a:p>
            <a:endParaRPr lang="en-US">
              <a:latin typeface="Arial"/>
              <a:cs typeface="Arial"/>
            </a:endParaRPr>
          </a:p>
        </p:txBody>
      </p:sp>
      <p:sp>
        <p:nvSpPr>
          <p:cNvPr id="34824" name="Line 20"/>
          <p:cNvSpPr>
            <a:spLocks noChangeShapeType="1"/>
          </p:cNvSpPr>
          <p:nvPr/>
        </p:nvSpPr>
        <p:spPr bwMode="auto">
          <a:xfrm flipH="1" flipV="1">
            <a:off x="6332538" y="2917825"/>
            <a:ext cx="1587" cy="1023938"/>
          </a:xfrm>
          <a:prstGeom prst="line">
            <a:avLst/>
          </a:prstGeom>
          <a:noFill/>
          <a:ln w="19050">
            <a:solidFill>
              <a:srgbClr val="CC0000"/>
            </a:solidFill>
            <a:round/>
            <a:headEnd/>
            <a:tailEnd/>
          </a:ln>
        </p:spPr>
        <p:txBody>
          <a:bodyPr/>
          <a:lstStyle/>
          <a:p>
            <a:endParaRPr lang="en-US">
              <a:latin typeface="Arial"/>
              <a:cs typeface="Arial"/>
            </a:endParaRPr>
          </a:p>
        </p:txBody>
      </p:sp>
      <p:grpSp>
        <p:nvGrpSpPr>
          <p:cNvPr id="8" name="Group 21"/>
          <p:cNvGrpSpPr>
            <a:grpSpLocks/>
          </p:cNvGrpSpPr>
          <p:nvPr/>
        </p:nvGrpSpPr>
        <p:grpSpPr bwMode="auto">
          <a:xfrm>
            <a:off x="6045200" y="2911475"/>
            <a:ext cx="557213" cy="3082925"/>
            <a:chOff x="3808" y="1834"/>
            <a:chExt cx="351" cy="1942"/>
          </a:xfrm>
        </p:grpSpPr>
        <p:sp>
          <p:nvSpPr>
            <p:cNvPr id="34842" name="Text Box 22"/>
            <p:cNvSpPr txBox="1">
              <a:spLocks noChangeArrowheads="1"/>
            </p:cNvSpPr>
            <p:nvPr/>
          </p:nvSpPr>
          <p:spPr bwMode="auto">
            <a:xfrm>
              <a:off x="3808" y="3497"/>
              <a:ext cx="351" cy="279"/>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Q</a:t>
              </a:r>
              <a:r>
                <a:rPr lang="en-US" sz="2300" b="0" baseline="-25000">
                  <a:latin typeface="Arial"/>
                  <a:cs typeface="Arial"/>
                </a:rPr>
                <a:t>1</a:t>
              </a:r>
            </a:p>
          </p:txBody>
        </p:sp>
        <p:sp>
          <p:nvSpPr>
            <p:cNvPr id="34843" name="Line 23"/>
            <p:cNvSpPr>
              <a:spLocks noChangeShapeType="1"/>
            </p:cNvSpPr>
            <p:nvPr/>
          </p:nvSpPr>
          <p:spPr bwMode="auto">
            <a:xfrm>
              <a:off x="3989" y="1834"/>
              <a:ext cx="0" cy="1665"/>
            </a:xfrm>
            <a:prstGeom prst="line">
              <a:avLst/>
            </a:prstGeom>
            <a:noFill/>
            <a:ln w="9525">
              <a:solidFill>
                <a:schemeClr val="tx1"/>
              </a:solidFill>
              <a:prstDash val="dash"/>
              <a:round/>
              <a:headEnd/>
              <a:tailEnd/>
            </a:ln>
          </p:spPr>
          <p:txBody>
            <a:bodyPr/>
            <a:lstStyle/>
            <a:p>
              <a:endParaRPr lang="en-US">
                <a:latin typeface="Arial"/>
                <a:cs typeface="Arial"/>
              </a:endParaRPr>
            </a:p>
          </p:txBody>
        </p:sp>
      </p:grpSp>
      <p:sp>
        <p:nvSpPr>
          <p:cNvPr id="34826" name="AutoShape 24"/>
          <p:cNvSpPr>
            <a:spLocks noChangeArrowheads="1"/>
          </p:cNvSpPr>
          <p:nvPr/>
        </p:nvSpPr>
        <p:spPr bwMode="auto">
          <a:xfrm rot="5400000">
            <a:off x="6217444" y="3118644"/>
            <a:ext cx="908050" cy="620712"/>
          </a:xfrm>
          <a:prstGeom prst="triangle">
            <a:avLst>
              <a:gd name="adj" fmla="val 47500"/>
            </a:avLst>
          </a:prstGeom>
          <a:solidFill>
            <a:srgbClr val="FFFF99"/>
          </a:solidFill>
          <a:ln w="38100">
            <a:solidFill>
              <a:srgbClr val="FFFF00"/>
            </a:solidFill>
            <a:miter lim="800000"/>
            <a:headEnd/>
            <a:tailEnd/>
          </a:ln>
        </p:spPr>
        <p:txBody>
          <a:bodyPr wrap="none" anchor="ctr"/>
          <a:lstStyle/>
          <a:p>
            <a:endParaRPr lang="en-US" b="0">
              <a:latin typeface="Arial"/>
              <a:cs typeface="Arial"/>
            </a:endParaRPr>
          </a:p>
        </p:txBody>
      </p:sp>
      <p:grpSp>
        <p:nvGrpSpPr>
          <p:cNvPr id="9" name="Group 25"/>
          <p:cNvGrpSpPr>
            <a:grpSpLocks/>
          </p:cNvGrpSpPr>
          <p:nvPr/>
        </p:nvGrpSpPr>
        <p:grpSpPr bwMode="auto">
          <a:xfrm>
            <a:off x="4148138" y="1957388"/>
            <a:ext cx="730250" cy="3062287"/>
            <a:chOff x="2613" y="1233"/>
            <a:chExt cx="460" cy="1929"/>
          </a:xfrm>
        </p:grpSpPr>
        <p:sp>
          <p:nvSpPr>
            <p:cNvPr id="34840" name="AutoShape 26"/>
            <p:cNvSpPr>
              <a:spLocks/>
            </p:cNvSpPr>
            <p:nvPr/>
          </p:nvSpPr>
          <p:spPr bwMode="auto">
            <a:xfrm>
              <a:off x="2944" y="1233"/>
              <a:ext cx="129" cy="1929"/>
            </a:xfrm>
            <a:prstGeom prst="leftBrace">
              <a:avLst>
                <a:gd name="adj1" fmla="val 124612"/>
                <a:gd name="adj2" fmla="val 47278"/>
              </a:avLst>
            </a:prstGeom>
            <a:noFill/>
            <a:ln w="12700">
              <a:solidFill>
                <a:schemeClr val="tx1"/>
              </a:solidFill>
              <a:round/>
              <a:headEnd/>
              <a:tailEnd/>
            </a:ln>
          </p:spPr>
          <p:txBody>
            <a:bodyPr wrap="none" anchor="ctr"/>
            <a:lstStyle/>
            <a:p>
              <a:endParaRPr lang="en-US" b="0">
                <a:latin typeface="Arial"/>
                <a:cs typeface="Arial"/>
              </a:endParaRPr>
            </a:p>
          </p:txBody>
        </p:sp>
        <p:sp>
          <p:nvSpPr>
            <p:cNvPr id="34841" name="Text Box 27"/>
            <p:cNvSpPr txBox="1">
              <a:spLocks noChangeArrowheads="1"/>
            </p:cNvSpPr>
            <p:nvPr/>
          </p:nvSpPr>
          <p:spPr bwMode="auto">
            <a:xfrm>
              <a:off x="2613" y="2001"/>
              <a:ext cx="368" cy="288"/>
            </a:xfrm>
            <a:prstGeom prst="rect">
              <a:avLst/>
            </a:prstGeom>
            <a:noFill/>
            <a:ln w="9525">
              <a:noFill/>
              <a:miter lim="800000"/>
              <a:headEnd/>
              <a:tailEnd/>
            </a:ln>
          </p:spPr>
          <p:txBody>
            <a:bodyPr>
              <a:spAutoFit/>
            </a:bodyPr>
            <a:lstStyle/>
            <a:p>
              <a:pPr algn="ctr">
                <a:spcBef>
                  <a:spcPct val="50000"/>
                </a:spcBef>
              </a:pPr>
              <a:r>
                <a:rPr lang="en-US" sz="2400" b="0">
                  <a:latin typeface="Arial"/>
                  <a:cs typeface="Arial"/>
                </a:rPr>
                <a:t>3</a:t>
              </a:r>
              <a:r>
                <a:rPr lang="en-US" sz="2400" i="1">
                  <a:latin typeface="Arial"/>
                  <a:cs typeface="Arial"/>
                </a:rPr>
                <a:t>T</a:t>
              </a:r>
            </a:p>
          </p:txBody>
        </p:sp>
      </p:grpSp>
      <p:sp>
        <p:nvSpPr>
          <p:cNvPr id="34828" name="AutoShape 28"/>
          <p:cNvSpPr>
            <a:spLocks/>
          </p:cNvSpPr>
          <p:nvPr/>
        </p:nvSpPr>
        <p:spPr bwMode="auto">
          <a:xfrm>
            <a:off x="6064250" y="2914650"/>
            <a:ext cx="204788" cy="1022350"/>
          </a:xfrm>
          <a:prstGeom prst="leftBrace">
            <a:avLst>
              <a:gd name="adj1" fmla="val 41602"/>
              <a:gd name="adj2" fmla="val 47514"/>
            </a:avLst>
          </a:prstGeom>
          <a:noFill/>
          <a:ln w="12700">
            <a:solidFill>
              <a:schemeClr val="tx1"/>
            </a:solidFill>
            <a:round/>
            <a:headEnd/>
            <a:tailEnd/>
          </a:ln>
        </p:spPr>
        <p:txBody>
          <a:bodyPr wrap="none" anchor="ctr"/>
          <a:lstStyle/>
          <a:p>
            <a:endParaRPr lang="en-US" b="0">
              <a:latin typeface="Arial"/>
              <a:cs typeface="Arial"/>
            </a:endParaRPr>
          </a:p>
        </p:txBody>
      </p:sp>
      <p:sp>
        <p:nvSpPr>
          <p:cNvPr id="34829" name="Text Box 29"/>
          <p:cNvSpPr txBox="1">
            <a:spLocks noChangeArrowheads="1"/>
          </p:cNvSpPr>
          <p:nvPr/>
        </p:nvSpPr>
        <p:spPr bwMode="auto">
          <a:xfrm>
            <a:off x="5673725" y="3168650"/>
            <a:ext cx="444500" cy="457200"/>
          </a:xfrm>
          <a:prstGeom prst="rect">
            <a:avLst/>
          </a:prstGeom>
          <a:noFill/>
          <a:ln w="9525">
            <a:noFill/>
            <a:miter lim="800000"/>
            <a:headEnd/>
            <a:tailEnd/>
          </a:ln>
        </p:spPr>
        <p:txBody>
          <a:bodyPr>
            <a:spAutoFit/>
          </a:bodyPr>
          <a:lstStyle/>
          <a:p>
            <a:pPr algn="ctr">
              <a:spcBef>
                <a:spcPct val="50000"/>
              </a:spcBef>
            </a:pPr>
            <a:r>
              <a:rPr lang="en-US" sz="2400" i="1">
                <a:latin typeface="Arial"/>
                <a:cs typeface="Arial"/>
              </a:rPr>
              <a:t>T</a:t>
            </a:r>
          </a:p>
        </p:txBody>
      </p:sp>
      <p:grpSp>
        <p:nvGrpSpPr>
          <p:cNvPr id="10" name="Group 33"/>
          <p:cNvGrpSpPr>
            <a:grpSpLocks/>
          </p:cNvGrpSpPr>
          <p:nvPr/>
        </p:nvGrpSpPr>
        <p:grpSpPr bwMode="auto">
          <a:xfrm>
            <a:off x="6589713" y="3446463"/>
            <a:ext cx="1050925" cy="1533525"/>
            <a:chOff x="4158" y="2192"/>
            <a:chExt cx="662" cy="966"/>
          </a:xfrm>
        </p:grpSpPr>
        <p:sp>
          <p:nvSpPr>
            <p:cNvPr id="34838" name="Text Box 34"/>
            <p:cNvSpPr txBox="1">
              <a:spLocks noChangeArrowheads="1"/>
            </p:cNvSpPr>
            <p:nvPr/>
          </p:nvSpPr>
          <p:spPr bwMode="auto">
            <a:xfrm>
              <a:off x="4166" y="2620"/>
              <a:ext cx="654" cy="538"/>
            </a:xfrm>
            <a:prstGeom prst="rect">
              <a:avLst/>
            </a:prstGeom>
            <a:solidFill>
              <a:srgbClr val="FFFF99"/>
            </a:solidFill>
            <a:ln w="9525">
              <a:noFill/>
              <a:miter lim="800000"/>
              <a:headEnd/>
              <a:tailEnd/>
            </a:ln>
          </p:spPr>
          <p:txBody>
            <a:bodyPr>
              <a:spAutoFit/>
            </a:bodyPr>
            <a:lstStyle/>
            <a:p>
              <a:pPr algn="ctr">
                <a:spcBef>
                  <a:spcPct val="50000"/>
                </a:spcBef>
              </a:pPr>
              <a:r>
                <a:rPr lang="en-US" sz="2500" b="0">
                  <a:latin typeface="Arial"/>
                  <a:cs typeface="Arial"/>
                </a:rPr>
                <a:t>initial DWL</a:t>
              </a:r>
            </a:p>
          </p:txBody>
        </p:sp>
        <p:sp>
          <p:nvSpPr>
            <p:cNvPr id="34839" name="Line 35"/>
            <p:cNvSpPr>
              <a:spLocks noChangeShapeType="1"/>
            </p:cNvSpPr>
            <p:nvPr/>
          </p:nvSpPr>
          <p:spPr bwMode="auto">
            <a:xfrm flipH="1" flipV="1">
              <a:off x="4158" y="2192"/>
              <a:ext cx="302" cy="435"/>
            </a:xfrm>
            <a:prstGeom prst="line">
              <a:avLst/>
            </a:prstGeom>
            <a:noFill/>
            <a:ln w="9525">
              <a:solidFill>
                <a:schemeClr val="tx1"/>
              </a:solidFill>
              <a:round/>
              <a:headEnd/>
              <a:tailEnd/>
            </a:ln>
          </p:spPr>
          <p:txBody>
            <a:bodyPr/>
            <a:lstStyle/>
            <a:p>
              <a:endParaRPr lang="en-US">
                <a:latin typeface="Arial"/>
                <a:cs typeface="Arial"/>
              </a:endParaRPr>
            </a:p>
          </p:txBody>
        </p:sp>
      </p:grpSp>
      <p:grpSp>
        <p:nvGrpSpPr>
          <p:cNvPr id="11" name="Group 36"/>
          <p:cNvGrpSpPr>
            <a:grpSpLocks/>
          </p:cNvGrpSpPr>
          <p:nvPr/>
        </p:nvGrpSpPr>
        <p:grpSpPr bwMode="auto">
          <a:xfrm>
            <a:off x="5575300" y="1249363"/>
            <a:ext cx="1060450" cy="1682750"/>
            <a:chOff x="3512" y="787"/>
            <a:chExt cx="668" cy="1060"/>
          </a:xfrm>
        </p:grpSpPr>
        <p:sp>
          <p:nvSpPr>
            <p:cNvPr id="34836" name="Text Box 37"/>
            <p:cNvSpPr txBox="1">
              <a:spLocks noChangeArrowheads="1"/>
            </p:cNvSpPr>
            <p:nvPr/>
          </p:nvSpPr>
          <p:spPr bwMode="auto">
            <a:xfrm>
              <a:off x="3576" y="787"/>
              <a:ext cx="604" cy="538"/>
            </a:xfrm>
            <a:prstGeom prst="rect">
              <a:avLst/>
            </a:prstGeom>
            <a:solidFill>
              <a:srgbClr val="FF99CC"/>
            </a:solidFill>
            <a:ln w="9525">
              <a:noFill/>
              <a:miter lim="800000"/>
              <a:headEnd/>
              <a:tailEnd/>
            </a:ln>
          </p:spPr>
          <p:txBody>
            <a:bodyPr>
              <a:spAutoFit/>
            </a:bodyPr>
            <a:lstStyle/>
            <a:p>
              <a:pPr algn="ctr">
                <a:spcBef>
                  <a:spcPct val="50000"/>
                </a:spcBef>
              </a:pPr>
              <a:r>
                <a:rPr lang="en-US" sz="2500" b="0">
                  <a:latin typeface="Arial"/>
                  <a:cs typeface="Arial"/>
                </a:rPr>
                <a:t>new DWL</a:t>
              </a:r>
            </a:p>
          </p:txBody>
        </p:sp>
        <p:sp>
          <p:nvSpPr>
            <p:cNvPr id="34837" name="Line 38"/>
            <p:cNvSpPr>
              <a:spLocks noChangeShapeType="1"/>
            </p:cNvSpPr>
            <p:nvPr/>
          </p:nvSpPr>
          <p:spPr bwMode="auto">
            <a:xfrm flipV="1">
              <a:off x="3512" y="1327"/>
              <a:ext cx="316" cy="520"/>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100391" name="AutoShape 39"/>
          <p:cNvSpPr>
            <a:spLocks noChangeArrowheads="1"/>
          </p:cNvSpPr>
          <p:nvPr/>
        </p:nvSpPr>
        <p:spPr bwMode="auto">
          <a:xfrm rot="5400000">
            <a:off x="4498182" y="2475706"/>
            <a:ext cx="2951162" cy="2016125"/>
          </a:xfrm>
          <a:prstGeom prst="triangle">
            <a:avLst>
              <a:gd name="adj" fmla="val 47315"/>
            </a:avLst>
          </a:prstGeom>
          <a:solidFill>
            <a:srgbClr val="FF0066">
              <a:alpha val="25098"/>
            </a:srgbClr>
          </a:solidFill>
          <a:ln w="76200">
            <a:solidFill>
              <a:srgbClr val="FF0066"/>
            </a:solidFill>
            <a:miter lim="800000"/>
            <a:headEnd/>
            <a:tailEnd/>
          </a:ln>
        </p:spPr>
        <p:txBody>
          <a:bodyPr wrap="none" anchor="ctr"/>
          <a:lstStyle/>
          <a:p>
            <a:endParaRPr lang="en-US" b="0">
              <a:latin typeface="Arial"/>
              <a:cs typeface="Arial"/>
            </a:endParaRPr>
          </a:p>
        </p:txBody>
      </p:sp>
      <p:sp>
        <p:nvSpPr>
          <p:cNvPr id="13" name="Footer Placeholder 12"/>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14" name="Slide Number Placeholder 13"/>
          <p:cNvSpPr>
            <a:spLocks noGrp="1"/>
          </p:cNvSpPr>
          <p:nvPr>
            <p:ph type="sldNum" sz="quarter" idx="13"/>
          </p:nvPr>
        </p:nvSpPr>
        <p:spPr/>
        <p:txBody>
          <a:bodyPr/>
          <a:lstStyle/>
          <a:p>
            <a:pPr>
              <a:defRPr/>
            </a:pPr>
            <a:fld id="{2F37425F-5E17-4209-B948-B5CE2119E408}" type="slidenum">
              <a:rPr lang="en-US" smtClean="0"/>
              <a:pPr>
                <a:defRPr/>
              </a:pPr>
              <a:t>14</a:t>
            </a:fld>
            <a:endParaRPr lang="en-US" dirty="0"/>
          </a:p>
        </p:txBody>
      </p:sp>
    </p:spTree>
    <p:extLst>
      <p:ext uri="{BB962C8B-B14F-4D97-AF65-F5344CB8AC3E}">
        <p14:creationId xmlns:p14="http://schemas.microsoft.com/office/powerpoint/2010/main" val="322874860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0371"/>
                                        </p:tgtEl>
                                        <p:attrNameLst>
                                          <p:attrName>style.visibility</p:attrName>
                                        </p:attrNameLst>
                                      </p:cBhvr>
                                      <p:to>
                                        <p:strVal val="visible"/>
                                      </p:to>
                                    </p:set>
                                    <p:animEffect transition="in" filter="wipe(up)">
                                      <p:cBhvr>
                                        <p:cTn id="12" dur="500"/>
                                        <p:tgtEl>
                                          <p:spTgt spid="10037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500"/>
                                        <p:tgtEl>
                                          <p:spTgt spid="12">
                                            <p:txEl>
                                              <p:pRg st="2" end="2"/>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up)">
                                      <p:cBhvr>
                                        <p:cTn id="24" dur="500"/>
                                        <p:tgtEl>
                                          <p:spTgt spid="2"/>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100391"/>
                                        </p:tgtEl>
                                        <p:attrNameLst>
                                          <p:attrName>style.visibility</p:attrName>
                                        </p:attrNameLst>
                                      </p:cBhvr>
                                      <p:to>
                                        <p:strVal val="visible"/>
                                      </p:to>
                                    </p:set>
                                    <p:animEffect transition="in" filter="wipe(left)">
                                      <p:cBhvr>
                                        <p:cTn id="28" dur="750"/>
                                        <p:tgtEl>
                                          <p:spTgt spid="100391"/>
                                        </p:tgtEl>
                                      </p:cBhvr>
                                    </p:animEffect>
                                  </p:childTnLst>
                                </p:cTn>
                              </p:par>
                              <p:par>
                                <p:cTn id="29" presetID="10"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2750"/>
                            </p:stCondLst>
                            <p:childTnLst>
                              <p:par>
                                <p:cTn id="33" presetID="22" presetClass="entr" presetSubtype="8" fill="hold" grpId="0" nodeType="after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animEffect transition="in" filter="wipe(left)">
                                      <p:cBhvr>
                                        <p:cTn id="35"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100371" grpId="0" animBg="1"/>
      <p:bldP spid="10039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eaLnBrk="1" hangingPunct="1"/>
            <a:r>
              <a:rPr lang="en-US" sz="3200" dirty="0" smtClean="0"/>
              <a:t>DWL and the Size of the Tax</a:t>
            </a:r>
          </a:p>
        </p:txBody>
      </p:sp>
      <p:sp>
        <p:nvSpPr>
          <p:cNvPr id="4" name="Text Placeholder 3"/>
          <p:cNvSpPr>
            <a:spLocks noGrp="1"/>
          </p:cNvSpPr>
          <p:nvPr>
            <p:ph type="body" sz="quarter" idx="12"/>
          </p:nvPr>
        </p:nvSpPr>
        <p:spPr>
          <a:xfrm>
            <a:off x="381000" y="1011238"/>
            <a:ext cx="3365500" cy="5313362"/>
          </a:xfrm>
          <a:solidFill>
            <a:srgbClr val="FFCCFF"/>
          </a:solidFill>
        </p:spPr>
        <p:txBody>
          <a:bodyPr/>
          <a:lstStyle/>
          <a:p>
            <a:r>
              <a:rPr lang="en-US" sz="2800" b="1" i="1" dirty="0"/>
              <a:t>Implication</a:t>
            </a:r>
          </a:p>
          <a:p>
            <a:r>
              <a:rPr lang="en-US" sz="2800" dirty="0"/>
              <a:t>When tax rates are low, raising them doesn’t cause much harm, and lowering them doesn’t bring much benefit. </a:t>
            </a:r>
          </a:p>
          <a:p>
            <a:r>
              <a:rPr lang="en-US" sz="2800" dirty="0"/>
              <a:t>When tax rates are high, raising them is very harmful, and cutting them is very beneficial. </a:t>
            </a:r>
          </a:p>
          <a:p>
            <a:endParaRPr lang="en-US" sz="2800" dirty="0"/>
          </a:p>
        </p:txBody>
      </p:sp>
      <p:grpSp>
        <p:nvGrpSpPr>
          <p:cNvPr id="2" name="Group 3"/>
          <p:cNvGrpSpPr>
            <a:grpSpLocks/>
          </p:cNvGrpSpPr>
          <p:nvPr/>
        </p:nvGrpSpPr>
        <p:grpSpPr bwMode="auto">
          <a:xfrm>
            <a:off x="4067175" y="2271713"/>
            <a:ext cx="4508500" cy="3881437"/>
            <a:chOff x="2401" y="1130"/>
            <a:chExt cx="2840" cy="2445"/>
          </a:xfrm>
        </p:grpSpPr>
        <p:grpSp>
          <p:nvGrpSpPr>
            <p:cNvPr id="3" name="Group 4"/>
            <p:cNvGrpSpPr>
              <a:grpSpLocks/>
            </p:cNvGrpSpPr>
            <p:nvPr/>
          </p:nvGrpSpPr>
          <p:grpSpPr bwMode="auto">
            <a:xfrm>
              <a:off x="2712" y="1401"/>
              <a:ext cx="2382" cy="1897"/>
              <a:chOff x="2424" y="1167"/>
              <a:chExt cx="2400" cy="2079"/>
            </a:xfrm>
          </p:grpSpPr>
          <p:sp>
            <p:nvSpPr>
              <p:cNvPr id="35852" name="Line 5"/>
              <p:cNvSpPr>
                <a:spLocks noChangeShapeType="1"/>
              </p:cNvSpPr>
              <p:nvPr/>
            </p:nvSpPr>
            <p:spPr bwMode="auto">
              <a:xfrm>
                <a:off x="2424" y="1167"/>
                <a:ext cx="0" cy="2079"/>
              </a:xfrm>
              <a:prstGeom prst="line">
                <a:avLst/>
              </a:prstGeom>
              <a:noFill/>
              <a:ln w="9525">
                <a:solidFill>
                  <a:schemeClr val="tx1"/>
                </a:solidFill>
                <a:round/>
                <a:headEnd/>
                <a:tailEnd/>
              </a:ln>
            </p:spPr>
            <p:txBody>
              <a:bodyPr/>
              <a:lstStyle/>
              <a:p>
                <a:endParaRPr lang="en-US">
                  <a:latin typeface="Arial"/>
                  <a:cs typeface="Arial"/>
                </a:endParaRPr>
              </a:p>
            </p:txBody>
          </p:sp>
          <p:sp>
            <p:nvSpPr>
              <p:cNvPr id="35853" name="Line 6"/>
              <p:cNvSpPr>
                <a:spLocks noChangeShapeType="1"/>
              </p:cNvSpPr>
              <p:nvPr/>
            </p:nvSpPr>
            <p:spPr bwMode="auto">
              <a:xfrm>
                <a:off x="2424" y="3246"/>
                <a:ext cx="2400" cy="0"/>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35850" name="Text Box 7"/>
            <p:cNvSpPr txBox="1">
              <a:spLocks noChangeArrowheads="1"/>
            </p:cNvSpPr>
            <p:nvPr/>
          </p:nvSpPr>
          <p:spPr bwMode="auto">
            <a:xfrm>
              <a:off x="2401" y="1130"/>
              <a:ext cx="557" cy="279"/>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DWL</a:t>
              </a:r>
            </a:p>
          </p:txBody>
        </p:sp>
        <p:sp>
          <p:nvSpPr>
            <p:cNvPr id="35851" name="Text Box 8"/>
            <p:cNvSpPr txBox="1">
              <a:spLocks noChangeArrowheads="1"/>
            </p:cNvSpPr>
            <p:nvPr/>
          </p:nvSpPr>
          <p:spPr bwMode="auto">
            <a:xfrm>
              <a:off x="4426" y="3296"/>
              <a:ext cx="815" cy="279"/>
            </a:xfrm>
            <a:prstGeom prst="rect">
              <a:avLst/>
            </a:prstGeom>
            <a:noFill/>
            <a:ln w="9525">
              <a:noFill/>
              <a:miter lim="800000"/>
              <a:headEnd/>
              <a:tailEnd/>
            </a:ln>
          </p:spPr>
          <p:txBody>
            <a:bodyPr>
              <a:spAutoFit/>
            </a:bodyPr>
            <a:lstStyle/>
            <a:p>
              <a:pPr algn="ctr">
                <a:spcBef>
                  <a:spcPct val="50000"/>
                </a:spcBef>
              </a:pPr>
              <a:r>
                <a:rPr lang="en-US" sz="2300" b="0">
                  <a:latin typeface="Arial"/>
                  <a:cs typeface="Arial"/>
                </a:rPr>
                <a:t>Tax size</a:t>
              </a:r>
            </a:p>
          </p:txBody>
        </p:sp>
      </p:grpSp>
      <p:sp>
        <p:nvSpPr>
          <p:cNvPr id="102409" name="Rectangle 9"/>
          <p:cNvSpPr>
            <a:spLocks noChangeArrowheads="1"/>
          </p:cNvSpPr>
          <p:nvPr/>
        </p:nvSpPr>
        <p:spPr bwMode="auto">
          <a:xfrm>
            <a:off x="5011738" y="1011238"/>
            <a:ext cx="3759200" cy="1476375"/>
          </a:xfrm>
          <a:prstGeom prst="rect">
            <a:avLst/>
          </a:prstGeom>
          <a:noFill/>
          <a:ln w="9525">
            <a:noFill/>
            <a:miter lim="800000"/>
            <a:headEnd/>
            <a:tailEnd/>
          </a:ln>
        </p:spPr>
        <p:txBody>
          <a:bodyPr/>
          <a:lstStyle/>
          <a:p>
            <a:pPr algn="ctr">
              <a:lnSpc>
                <a:spcPct val="105000"/>
              </a:lnSpc>
              <a:spcBef>
                <a:spcPct val="20000"/>
              </a:spcBef>
              <a:buClr>
                <a:srgbClr val="00B85C"/>
              </a:buClr>
              <a:buSzPct val="120000"/>
              <a:buFont typeface="Wingdings" pitchFamily="2" charset="2"/>
              <a:buNone/>
            </a:pPr>
            <a:r>
              <a:rPr lang="en-US" sz="2600" i="1" u="sng" dirty="0">
                <a:latin typeface="Arial"/>
                <a:cs typeface="Arial"/>
              </a:rPr>
              <a:t>Summary</a:t>
            </a:r>
          </a:p>
          <a:p>
            <a:pPr algn="ctr">
              <a:lnSpc>
                <a:spcPct val="105000"/>
              </a:lnSpc>
              <a:spcBef>
                <a:spcPct val="20000"/>
              </a:spcBef>
              <a:buClr>
                <a:srgbClr val="00B85C"/>
              </a:buClr>
              <a:buSzPct val="120000"/>
              <a:buFont typeface="Wingdings" pitchFamily="2" charset="2"/>
              <a:buNone/>
            </a:pPr>
            <a:r>
              <a:rPr lang="en-US" sz="2600" i="1" dirty="0">
                <a:latin typeface="Arial"/>
                <a:cs typeface="Arial"/>
              </a:rPr>
              <a:t>When a tax increases, </a:t>
            </a:r>
            <a:br>
              <a:rPr lang="en-US" sz="2600" i="1" dirty="0">
                <a:latin typeface="Arial"/>
                <a:cs typeface="Arial"/>
              </a:rPr>
            </a:br>
            <a:r>
              <a:rPr lang="en-US" sz="2600" i="1" dirty="0">
                <a:latin typeface="Arial"/>
                <a:cs typeface="Arial"/>
              </a:rPr>
              <a:t>DWL rises even more.</a:t>
            </a:r>
          </a:p>
        </p:txBody>
      </p:sp>
      <p:sp>
        <p:nvSpPr>
          <p:cNvPr id="102410" name="Arc 10"/>
          <p:cNvSpPr>
            <a:spLocks/>
          </p:cNvSpPr>
          <p:nvPr/>
        </p:nvSpPr>
        <p:spPr bwMode="auto">
          <a:xfrm flipV="1">
            <a:off x="4570413" y="1365250"/>
            <a:ext cx="3267075" cy="4332288"/>
          </a:xfrm>
          <a:custGeom>
            <a:avLst/>
            <a:gdLst>
              <a:gd name="T0" fmla="*/ 0 w 20026"/>
              <a:gd name="T1" fmla="*/ 0 h 21600"/>
              <a:gd name="T2" fmla="*/ 2147483647 w 20026"/>
              <a:gd name="T3" fmla="*/ 2147483647 h 21600"/>
              <a:gd name="T4" fmla="*/ 0 w 20026"/>
              <a:gd name="T5" fmla="*/ 2147483647 h 21600"/>
              <a:gd name="T6" fmla="*/ 0 60000 65536"/>
              <a:gd name="T7" fmla="*/ 0 60000 65536"/>
              <a:gd name="T8" fmla="*/ 0 60000 65536"/>
              <a:gd name="T9" fmla="*/ 0 w 20026"/>
              <a:gd name="T10" fmla="*/ 0 h 21600"/>
              <a:gd name="T11" fmla="*/ 20026 w 20026"/>
              <a:gd name="T12" fmla="*/ 21600 h 21600"/>
            </a:gdLst>
            <a:ahLst/>
            <a:cxnLst>
              <a:cxn ang="T6">
                <a:pos x="T0" y="T1"/>
              </a:cxn>
              <a:cxn ang="T7">
                <a:pos x="T2" y="T3"/>
              </a:cxn>
              <a:cxn ang="T8">
                <a:pos x="T4" y="T5"/>
              </a:cxn>
            </a:cxnLst>
            <a:rect l="T9" t="T10" r="T11" b="T12"/>
            <a:pathLst>
              <a:path w="20026" h="21600" fill="none" extrusionOk="0">
                <a:moveTo>
                  <a:pt x="-1" y="0"/>
                </a:moveTo>
                <a:cubicBezTo>
                  <a:pt x="8803" y="0"/>
                  <a:pt x="16725" y="5342"/>
                  <a:pt x="20025" y="13504"/>
                </a:cubicBezTo>
              </a:path>
              <a:path w="20026" h="21600" stroke="0" extrusionOk="0">
                <a:moveTo>
                  <a:pt x="-1" y="0"/>
                </a:moveTo>
                <a:cubicBezTo>
                  <a:pt x="8803" y="0"/>
                  <a:pt x="16725" y="5342"/>
                  <a:pt x="20025" y="13504"/>
                </a:cubicBezTo>
                <a:lnTo>
                  <a:pt x="0" y="21600"/>
                </a:lnTo>
                <a:close/>
              </a:path>
            </a:pathLst>
          </a:custGeom>
          <a:noFill/>
          <a:ln w="28575">
            <a:solidFill>
              <a:srgbClr val="CC0000"/>
            </a:solidFill>
            <a:round/>
            <a:headEnd/>
            <a:tailEnd/>
          </a:ln>
        </p:spPr>
        <p:txBody>
          <a:bodyPr wrap="none" anchor="ctr"/>
          <a:lstStyle/>
          <a:p>
            <a:endParaRPr lang="en-US">
              <a:latin typeface="Arial"/>
              <a:cs typeface="Arial"/>
            </a:endParaRPr>
          </a:p>
        </p:txBody>
      </p:sp>
      <p:sp>
        <p:nvSpPr>
          <p:cNvPr id="5" name="Footer Placeholder 4"/>
          <p:cNvSpPr>
            <a:spLocks noGrp="1"/>
          </p:cNvSpPr>
          <p:nvPr>
            <p:ph type="ftr" sz="quarter" idx="14"/>
          </p:nvPr>
        </p:nvSpPr>
        <p:spPr/>
        <p:txBody>
          <a:body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Slide Number Placeholder 5"/>
          <p:cNvSpPr>
            <a:spLocks noGrp="1"/>
          </p:cNvSpPr>
          <p:nvPr>
            <p:ph type="sldNum" sz="quarter" idx="13"/>
          </p:nvPr>
        </p:nvSpPr>
        <p:spPr/>
        <p:txBody>
          <a:bodyPr/>
          <a:lstStyle/>
          <a:p>
            <a:pPr>
              <a:defRPr/>
            </a:pPr>
            <a:fld id="{2F37425F-5E17-4209-B948-B5CE2119E408}" type="slidenum">
              <a:rPr lang="en-US" smtClean="0"/>
              <a:pPr>
                <a:defRPr/>
              </a:pPr>
              <a:t>15</a:t>
            </a:fld>
            <a:endParaRPr lang="en-US" dirty="0"/>
          </a:p>
        </p:txBody>
      </p:sp>
    </p:spTree>
    <p:extLst>
      <p:ext uri="{BB962C8B-B14F-4D97-AF65-F5344CB8AC3E}">
        <p14:creationId xmlns:p14="http://schemas.microsoft.com/office/powerpoint/2010/main" val="231140099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2409"/>
                                        </p:tgtEl>
                                        <p:attrNameLst>
                                          <p:attrName>style.visibility</p:attrName>
                                        </p:attrNameLst>
                                      </p:cBhvr>
                                      <p:to>
                                        <p:strVal val="visible"/>
                                      </p:to>
                                    </p:set>
                                    <p:animEffect transition="in" filter="fade">
                                      <p:cBhvr>
                                        <p:cTn id="7" dur="500"/>
                                        <p:tgtEl>
                                          <p:spTgt spid="102409"/>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trips(downRight)">
                                      <p:cBhvr>
                                        <p:cTn id="11" dur="500"/>
                                        <p:tgtEl>
                                          <p:spTgt spid="2"/>
                                        </p:tgtEl>
                                      </p:cBhvr>
                                    </p:animEffect>
                                  </p:childTnLst>
                                </p:cTn>
                              </p:par>
                            </p:childTnLst>
                          </p:cTn>
                        </p:par>
                        <p:par>
                          <p:cTn id="12" fill="hold">
                            <p:stCondLst>
                              <p:cond delay="1000"/>
                            </p:stCondLst>
                            <p:childTnLst>
                              <p:par>
                                <p:cTn id="13" presetID="18" presetClass="entr" presetSubtype="3" fill="hold" grpId="0" nodeType="afterEffect">
                                  <p:stCondLst>
                                    <p:cond delay="0"/>
                                  </p:stCondLst>
                                  <p:childTnLst>
                                    <p:set>
                                      <p:cBhvr>
                                        <p:cTn id="14" dur="1" fill="hold">
                                          <p:stCondLst>
                                            <p:cond delay="0"/>
                                          </p:stCondLst>
                                        </p:cTn>
                                        <p:tgtEl>
                                          <p:spTgt spid="102410"/>
                                        </p:tgtEl>
                                        <p:attrNameLst>
                                          <p:attrName>style.visibility</p:attrName>
                                        </p:attrNameLst>
                                      </p:cBhvr>
                                      <p:to>
                                        <p:strVal val="visible"/>
                                      </p:to>
                                    </p:set>
                                    <p:animEffect transition="in" filter="strips(upRight)">
                                      <p:cBhvr>
                                        <p:cTn id="15" dur="500"/>
                                        <p:tgtEl>
                                          <p:spTgt spid="1024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
                                            <p:bg/>
                                          </p:spTgt>
                                        </p:tgtEl>
                                        <p:attrNameLst>
                                          <p:attrName>style.visibility</p:attrName>
                                        </p:attrNameLst>
                                      </p:cBhvr>
                                      <p:to>
                                        <p:strVal val="visible"/>
                                      </p:to>
                                    </p:set>
                                    <p:animEffect transition="in" filter="wipe(left)">
                                      <p:cBhvr>
                                        <p:cTn id="20" dur="500"/>
                                        <p:tgtEl>
                                          <p:spTgt spid="4">
                                            <p:bg/>
                                          </p:spTgt>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wipe(left)">
                                      <p:cBhvr>
                                        <p:cTn id="24" dur="500"/>
                                        <p:tgtEl>
                                          <p:spTgt spid="4">
                                            <p:txEl>
                                              <p:pRg st="0" end="0"/>
                                            </p:txEl>
                                          </p:spTgt>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wipe(left)">
                                      <p:cBhvr>
                                        <p:cTn id="28" dur="500"/>
                                        <p:tgtEl>
                                          <p:spTgt spid="4">
                                            <p:txEl>
                                              <p:pRg st="1" end="1"/>
                                            </p:txEl>
                                          </p:spTgt>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wipe(left)">
                                      <p:cBhvr>
                                        <p:cTn id="3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102409" grpId="0"/>
      <p:bldP spid="1024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67338" y="2443163"/>
            <a:ext cx="557212" cy="3557587"/>
            <a:chOff x="3381" y="1539"/>
            <a:chExt cx="351" cy="2241"/>
          </a:xfrm>
        </p:grpSpPr>
        <p:sp>
          <p:nvSpPr>
            <p:cNvPr id="36910" name="Line 3"/>
            <p:cNvSpPr>
              <a:spLocks noChangeShapeType="1"/>
            </p:cNvSpPr>
            <p:nvPr/>
          </p:nvSpPr>
          <p:spPr bwMode="auto">
            <a:xfrm>
              <a:off x="3553" y="1539"/>
              <a:ext cx="0" cy="1961"/>
            </a:xfrm>
            <a:prstGeom prst="line">
              <a:avLst/>
            </a:prstGeom>
            <a:noFill/>
            <a:ln w="9525">
              <a:solidFill>
                <a:schemeClr val="tx1"/>
              </a:solidFill>
              <a:prstDash val="dash"/>
              <a:round/>
              <a:headEnd/>
              <a:tailEnd/>
            </a:ln>
          </p:spPr>
          <p:txBody>
            <a:bodyPr/>
            <a:lstStyle/>
            <a:p>
              <a:endParaRPr lang="en-US">
                <a:latin typeface="Arial"/>
                <a:cs typeface="Arial"/>
              </a:endParaRPr>
            </a:p>
          </p:txBody>
        </p:sp>
        <p:sp>
          <p:nvSpPr>
            <p:cNvPr id="36911" name="Text Box 4"/>
            <p:cNvSpPr txBox="1">
              <a:spLocks noChangeArrowheads="1"/>
            </p:cNvSpPr>
            <p:nvPr/>
          </p:nvSpPr>
          <p:spPr bwMode="auto">
            <a:xfrm>
              <a:off x="3381" y="3501"/>
              <a:ext cx="351" cy="279"/>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Q</a:t>
              </a:r>
              <a:r>
                <a:rPr lang="en-US" sz="2300" b="0" baseline="-25000">
                  <a:latin typeface="Arial"/>
                  <a:cs typeface="Arial"/>
                </a:rPr>
                <a:t>2</a:t>
              </a:r>
            </a:p>
          </p:txBody>
        </p:sp>
      </p:grpSp>
      <p:sp>
        <p:nvSpPr>
          <p:cNvPr id="36869" name="Rectangle 5"/>
          <p:cNvSpPr>
            <a:spLocks noChangeArrowheads="1"/>
          </p:cNvSpPr>
          <p:nvPr/>
        </p:nvSpPr>
        <p:spPr bwMode="auto">
          <a:xfrm>
            <a:off x="4260850" y="2921000"/>
            <a:ext cx="2057400" cy="1016000"/>
          </a:xfrm>
          <a:prstGeom prst="rect">
            <a:avLst/>
          </a:prstGeom>
          <a:solidFill>
            <a:srgbClr val="FFFF99"/>
          </a:solidFill>
          <a:ln w="9525">
            <a:noFill/>
            <a:miter lim="800000"/>
            <a:headEnd/>
            <a:tailEnd/>
          </a:ln>
        </p:spPr>
        <p:txBody>
          <a:bodyPr wrap="none" anchor="ctr"/>
          <a:lstStyle/>
          <a:p>
            <a:endParaRPr lang="en-US" b="0">
              <a:latin typeface="Arial"/>
              <a:cs typeface="Arial"/>
            </a:endParaRPr>
          </a:p>
        </p:txBody>
      </p:sp>
      <p:sp>
        <p:nvSpPr>
          <p:cNvPr id="36870" name="Rectangle 6"/>
          <p:cNvSpPr>
            <a:spLocks noGrp="1" noChangeArrowheads="1"/>
          </p:cNvSpPr>
          <p:nvPr>
            <p:ph type="title"/>
          </p:nvPr>
        </p:nvSpPr>
        <p:spPr/>
        <p:txBody>
          <a:bodyPr/>
          <a:lstStyle/>
          <a:p>
            <a:pPr eaLnBrk="1" hangingPunct="1"/>
            <a:r>
              <a:rPr lang="en-US" sz="3200" dirty="0" smtClean="0"/>
              <a:t>Revenue and the Size of the Tax</a:t>
            </a:r>
            <a:endParaRPr lang="en-US" sz="3200" dirty="0" smtClean="0">
              <a:solidFill>
                <a:srgbClr val="FF0000"/>
              </a:solidFill>
            </a:endParaRPr>
          </a:p>
        </p:txBody>
      </p:sp>
      <p:sp>
        <p:nvSpPr>
          <p:cNvPr id="15" name="Text Placeholder 14"/>
          <p:cNvSpPr>
            <a:spLocks noGrp="1"/>
          </p:cNvSpPr>
          <p:nvPr>
            <p:ph type="body" sz="quarter" idx="12"/>
          </p:nvPr>
        </p:nvSpPr>
        <p:spPr>
          <a:xfrm>
            <a:off x="357188" y="941388"/>
            <a:ext cx="3365500" cy="4826000"/>
          </a:xfrm>
        </p:spPr>
        <p:txBody>
          <a:bodyPr/>
          <a:lstStyle/>
          <a:p>
            <a:r>
              <a:rPr lang="en-US" sz="2800" dirty="0"/>
              <a:t>When the </a:t>
            </a:r>
            <a:br>
              <a:rPr lang="en-US" sz="2800" dirty="0"/>
            </a:br>
            <a:r>
              <a:rPr lang="en-US" sz="2800" dirty="0"/>
              <a:t>tax is small, increasing it causes tax revenue to rise. </a:t>
            </a:r>
            <a:endParaRPr lang="en-US" sz="2800" dirty="0" smtClean="0"/>
          </a:p>
          <a:p>
            <a:endParaRPr lang="en-US" sz="2800" dirty="0"/>
          </a:p>
          <a:p>
            <a:r>
              <a:rPr lang="en-US" sz="2800" dirty="0">
                <a:cs typeface="Arial"/>
              </a:rPr>
              <a:t>When the </a:t>
            </a:r>
            <a:br>
              <a:rPr lang="en-US" sz="2800" dirty="0">
                <a:cs typeface="Arial"/>
              </a:rPr>
            </a:br>
            <a:r>
              <a:rPr lang="en-US" sz="2800" dirty="0">
                <a:cs typeface="Arial"/>
              </a:rPr>
              <a:t>tax is larger, increasing it causes tax revenue to fall.  </a:t>
            </a:r>
          </a:p>
          <a:p>
            <a:endParaRPr lang="en-US" sz="2800" dirty="0"/>
          </a:p>
        </p:txBody>
      </p:sp>
      <p:grpSp>
        <p:nvGrpSpPr>
          <p:cNvPr id="3" name="Group 7"/>
          <p:cNvGrpSpPr>
            <a:grpSpLocks/>
          </p:cNvGrpSpPr>
          <p:nvPr/>
        </p:nvGrpSpPr>
        <p:grpSpPr bwMode="auto">
          <a:xfrm>
            <a:off x="4068763" y="1108075"/>
            <a:ext cx="4305300" cy="4659313"/>
            <a:chOff x="2563" y="698"/>
            <a:chExt cx="2712" cy="2935"/>
          </a:xfrm>
        </p:grpSpPr>
        <p:grpSp>
          <p:nvGrpSpPr>
            <p:cNvPr id="4" name="Group 8"/>
            <p:cNvGrpSpPr>
              <a:grpSpLocks/>
            </p:cNvGrpSpPr>
            <p:nvPr/>
          </p:nvGrpSpPr>
          <p:grpSpPr bwMode="auto">
            <a:xfrm>
              <a:off x="2563" y="698"/>
              <a:ext cx="2712" cy="2935"/>
              <a:chOff x="2305" y="942"/>
              <a:chExt cx="2712" cy="2675"/>
            </a:xfrm>
          </p:grpSpPr>
          <p:grpSp>
            <p:nvGrpSpPr>
              <p:cNvPr id="5" name="Group 9"/>
              <p:cNvGrpSpPr>
                <a:grpSpLocks/>
              </p:cNvGrpSpPr>
              <p:nvPr/>
            </p:nvGrpSpPr>
            <p:grpSpPr bwMode="auto">
              <a:xfrm>
                <a:off x="2424" y="1167"/>
                <a:ext cx="2382" cy="2331"/>
                <a:chOff x="2424" y="1167"/>
                <a:chExt cx="2400" cy="2079"/>
              </a:xfrm>
            </p:grpSpPr>
            <p:sp>
              <p:nvSpPr>
                <p:cNvPr id="36908" name="Line 10"/>
                <p:cNvSpPr>
                  <a:spLocks noChangeShapeType="1"/>
                </p:cNvSpPr>
                <p:nvPr/>
              </p:nvSpPr>
              <p:spPr bwMode="auto">
                <a:xfrm>
                  <a:off x="2424" y="1167"/>
                  <a:ext cx="0" cy="2079"/>
                </a:xfrm>
                <a:prstGeom prst="line">
                  <a:avLst/>
                </a:prstGeom>
                <a:noFill/>
                <a:ln w="9525">
                  <a:solidFill>
                    <a:schemeClr val="tx1"/>
                  </a:solidFill>
                  <a:round/>
                  <a:headEnd/>
                  <a:tailEnd/>
                </a:ln>
              </p:spPr>
              <p:txBody>
                <a:bodyPr/>
                <a:lstStyle/>
                <a:p>
                  <a:endParaRPr lang="en-US">
                    <a:latin typeface="Arial"/>
                    <a:cs typeface="Arial"/>
                  </a:endParaRPr>
                </a:p>
              </p:txBody>
            </p:sp>
            <p:sp>
              <p:nvSpPr>
                <p:cNvPr id="36909" name="Line 11"/>
                <p:cNvSpPr>
                  <a:spLocks noChangeShapeType="1"/>
                </p:cNvSpPr>
                <p:nvPr/>
              </p:nvSpPr>
              <p:spPr bwMode="auto">
                <a:xfrm>
                  <a:off x="2424" y="3246"/>
                  <a:ext cx="2400" cy="0"/>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36906" name="Text Box 12"/>
              <p:cNvSpPr txBox="1">
                <a:spLocks noChangeArrowheads="1"/>
              </p:cNvSpPr>
              <p:nvPr/>
            </p:nvSpPr>
            <p:spPr bwMode="auto">
              <a:xfrm>
                <a:off x="2305" y="942"/>
                <a:ext cx="233" cy="254"/>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P</a:t>
                </a:r>
              </a:p>
            </p:txBody>
          </p:sp>
          <p:sp>
            <p:nvSpPr>
              <p:cNvPr id="36907" name="Text Box 13"/>
              <p:cNvSpPr txBox="1">
                <a:spLocks noChangeArrowheads="1"/>
              </p:cNvSpPr>
              <p:nvPr/>
            </p:nvSpPr>
            <p:spPr bwMode="auto">
              <a:xfrm>
                <a:off x="4784" y="3363"/>
                <a:ext cx="233" cy="254"/>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Q</a:t>
                </a:r>
              </a:p>
            </p:txBody>
          </p:sp>
        </p:grpSp>
        <p:grpSp>
          <p:nvGrpSpPr>
            <p:cNvPr id="6" name="Group 14"/>
            <p:cNvGrpSpPr>
              <a:grpSpLocks/>
            </p:cNvGrpSpPr>
            <p:nvPr/>
          </p:nvGrpSpPr>
          <p:grpSpPr bwMode="auto">
            <a:xfrm>
              <a:off x="2816" y="1025"/>
              <a:ext cx="2363" cy="1682"/>
              <a:chOff x="2816" y="1025"/>
              <a:chExt cx="2363" cy="1682"/>
            </a:xfrm>
          </p:grpSpPr>
          <p:sp>
            <p:nvSpPr>
              <p:cNvPr id="36903" name="Text Box 15"/>
              <p:cNvSpPr txBox="1">
                <a:spLocks noChangeArrowheads="1"/>
              </p:cNvSpPr>
              <p:nvPr/>
            </p:nvSpPr>
            <p:spPr bwMode="auto">
              <a:xfrm>
                <a:off x="4946" y="2428"/>
                <a:ext cx="233" cy="279"/>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D</a:t>
                </a:r>
              </a:p>
            </p:txBody>
          </p:sp>
          <p:sp>
            <p:nvSpPr>
              <p:cNvPr id="36904" name="Line 16"/>
              <p:cNvSpPr>
                <a:spLocks noChangeShapeType="1"/>
              </p:cNvSpPr>
              <p:nvPr/>
            </p:nvSpPr>
            <p:spPr bwMode="auto">
              <a:xfrm>
                <a:off x="2816" y="1025"/>
                <a:ext cx="2173" cy="1500"/>
              </a:xfrm>
              <a:prstGeom prst="line">
                <a:avLst/>
              </a:prstGeom>
              <a:noFill/>
              <a:ln w="28575">
                <a:solidFill>
                  <a:srgbClr val="336699"/>
                </a:solidFill>
                <a:round/>
                <a:headEnd/>
                <a:tailEnd/>
              </a:ln>
            </p:spPr>
            <p:txBody>
              <a:bodyPr/>
              <a:lstStyle/>
              <a:p>
                <a:endParaRPr lang="en-US">
                  <a:latin typeface="Arial"/>
                  <a:cs typeface="Arial"/>
                </a:endParaRPr>
              </a:p>
            </p:txBody>
          </p:sp>
        </p:grpSp>
        <p:grpSp>
          <p:nvGrpSpPr>
            <p:cNvPr id="7" name="Group 17"/>
            <p:cNvGrpSpPr>
              <a:grpSpLocks/>
            </p:cNvGrpSpPr>
            <p:nvPr/>
          </p:nvGrpSpPr>
          <p:grpSpPr bwMode="auto">
            <a:xfrm>
              <a:off x="2766" y="1538"/>
              <a:ext cx="2402" cy="1893"/>
              <a:chOff x="2766" y="1538"/>
              <a:chExt cx="2402" cy="1893"/>
            </a:xfrm>
          </p:grpSpPr>
          <p:sp>
            <p:nvSpPr>
              <p:cNvPr id="36901" name="Text Box 18"/>
              <p:cNvSpPr txBox="1">
                <a:spLocks noChangeArrowheads="1"/>
              </p:cNvSpPr>
              <p:nvPr/>
            </p:nvSpPr>
            <p:spPr bwMode="auto">
              <a:xfrm>
                <a:off x="4935" y="1538"/>
                <a:ext cx="233" cy="279"/>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S</a:t>
                </a:r>
              </a:p>
            </p:txBody>
          </p:sp>
          <p:sp>
            <p:nvSpPr>
              <p:cNvPr id="36902" name="Line 19"/>
              <p:cNvSpPr>
                <a:spLocks noChangeShapeType="1"/>
              </p:cNvSpPr>
              <p:nvPr/>
            </p:nvSpPr>
            <p:spPr bwMode="auto">
              <a:xfrm flipV="1">
                <a:off x="2766" y="1732"/>
                <a:ext cx="2198" cy="1699"/>
              </a:xfrm>
              <a:prstGeom prst="line">
                <a:avLst/>
              </a:prstGeom>
              <a:noFill/>
              <a:ln w="28575">
                <a:solidFill>
                  <a:srgbClr val="336699"/>
                </a:solidFill>
                <a:round/>
                <a:headEnd/>
                <a:tailEnd/>
              </a:ln>
            </p:spPr>
            <p:txBody>
              <a:bodyPr/>
              <a:lstStyle/>
              <a:p>
                <a:endParaRPr lang="en-US">
                  <a:latin typeface="Arial"/>
                  <a:cs typeface="Arial"/>
                </a:endParaRPr>
              </a:p>
            </p:txBody>
          </p:sp>
        </p:grpSp>
      </p:grpSp>
      <p:sp>
        <p:nvSpPr>
          <p:cNvPr id="36872" name="Line 20"/>
          <p:cNvSpPr>
            <a:spLocks noChangeShapeType="1"/>
          </p:cNvSpPr>
          <p:nvPr/>
        </p:nvSpPr>
        <p:spPr bwMode="auto">
          <a:xfrm flipH="1" flipV="1">
            <a:off x="6332538" y="2917825"/>
            <a:ext cx="1587" cy="1023938"/>
          </a:xfrm>
          <a:prstGeom prst="line">
            <a:avLst/>
          </a:prstGeom>
          <a:noFill/>
          <a:ln w="19050">
            <a:solidFill>
              <a:srgbClr val="CC0000"/>
            </a:solidFill>
            <a:round/>
            <a:headEnd/>
            <a:tailEnd/>
          </a:ln>
        </p:spPr>
        <p:txBody>
          <a:bodyPr/>
          <a:lstStyle/>
          <a:p>
            <a:endParaRPr lang="en-US">
              <a:latin typeface="Arial"/>
              <a:cs typeface="Arial"/>
            </a:endParaRPr>
          </a:p>
        </p:txBody>
      </p:sp>
      <p:sp>
        <p:nvSpPr>
          <p:cNvPr id="177173" name="Line 21"/>
          <p:cNvSpPr>
            <a:spLocks noChangeShapeType="1"/>
          </p:cNvSpPr>
          <p:nvPr/>
        </p:nvSpPr>
        <p:spPr bwMode="auto">
          <a:xfrm flipV="1">
            <a:off x="5638800" y="2436813"/>
            <a:ext cx="1588" cy="2039937"/>
          </a:xfrm>
          <a:prstGeom prst="line">
            <a:avLst/>
          </a:prstGeom>
          <a:noFill/>
          <a:ln w="19050">
            <a:solidFill>
              <a:srgbClr val="CC0000"/>
            </a:solidFill>
            <a:round/>
            <a:headEnd/>
            <a:tailEnd/>
          </a:ln>
        </p:spPr>
        <p:txBody>
          <a:bodyPr/>
          <a:lstStyle/>
          <a:p>
            <a:endParaRPr lang="en-US">
              <a:latin typeface="Arial"/>
              <a:cs typeface="Arial"/>
            </a:endParaRPr>
          </a:p>
        </p:txBody>
      </p:sp>
      <p:grpSp>
        <p:nvGrpSpPr>
          <p:cNvPr id="8" name="Group 22"/>
          <p:cNvGrpSpPr>
            <a:grpSpLocks/>
          </p:cNvGrpSpPr>
          <p:nvPr/>
        </p:nvGrpSpPr>
        <p:grpSpPr bwMode="auto">
          <a:xfrm>
            <a:off x="6053270" y="2911475"/>
            <a:ext cx="557213" cy="3082925"/>
            <a:chOff x="3808" y="1834"/>
            <a:chExt cx="351" cy="1942"/>
          </a:xfrm>
        </p:grpSpPr>
        <p:sp>
          <p:nvSpPr>
            <p:cNvPr id="36896" name="Text Box 23"/>
            <p:cNvSpPr txBox="1">
              <a:spLocks noChangeArrowheads="1"/>
            </p:cNvSpPr>
            <p:nvPr/>
          </p:nvSpPr>
          <p:spPr bwMode="auto">
            <a:xfrm>
              <a:off x="3808" y="3497"/>
              <a:ext cx="351" cy="279"/>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Q</a:t>
              </a:r>
              <a:r>
                <a:rPr lang="en-US" sz="2300" b="0" baseline="-25000">
                  <a:latin typeface="Arial"/>
                  <a:cs typeface="Arial"/>
                </a:rPr>
                <a:t>1</a:t>
              </a:r>
            </a:p>
          </p:txBody>
        </p:sp>
        <p:sp>
          <p:nvSpPr>
            <p:cNvPr id="36897" name="Line 24"/>
            <p:cNvSpPr>
              <a:spLocks noChangeShapeType="1"/>
            </p:cNvSpPr>
            <p:nvPr/>
          </p:nvSpPr>
          <p:spPr bwMode="auto">
            <a:xfrm>
              <a:off x="3989" y="1834"/>
              <a:ext cx="0" cy="1665"/>
            </a:xfrm>
            <a:prstGeom prst="line">
              <a:avLst/>
            </a:prstGeom>
            <a:noFill/>
            <a:ln w="9525">
              <a:solidFill>
                <a:schemeClr val="tx1"/>
              </a:solidFill>
              <a:prstDash val="dash"/>
              <a:round/>
              <a:headEnd/>
              <a:tailEnd/>
            </a:ln>
          </p:spPr>
          <p:txBody>
            <a:bodyPr/>
            <a:lstStyle/>
            <a:p>
              <a:endParaRPr lang="en-US">
                <a:latin typeface="Arial"/>
                <a:cs typeface="Arial"/>
              </a:endParaRPr>
            </a:p>
          </p:txBody>
        </p:sp>
      </p:grpSp>
      <p:grpSp>
        <p:nvGrpSpPr>
          <p:cNvPr id="9" name="Group 25"/>
          <p:cNvGrpSpPr>
            <a:grpSpLocks/>
          </p:cNvGrpSpPr>
          <p:nvPr/>
        </p:nvGrpSpPr>
        <p:grpSpPr bwMode="auto">
          <a:xfrm>
            <a:off x="3722688" y="2692400"/>
            <a:ext cx="2616200" cy="442913"/>
            <a:chOff x="2345" y="1696"/>
            <a:chExt cx="1648" cy="279"/>
          </a:xfrm>
        </p:grpSpPr>
        <p:sp>
          <p:nvSpPr>
            <p:cNvPr id="36894" name="Text Box 26"/>
            <p:cNvSpPr txBox="1">
              <a:spLocks noChangeArrowheads="1"/>
            </p:cNvSpPr>
            <p:nvPr/>
          </p:nvSpPr>
          <p:spPr bwMode="auto">
            <a:xfrm>
              <a:off x="2345" y="1696"/>
              <a:ext cx="335" cy="279"/>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P</a:t>
              </a:r>
              <a:r>
                <a:rPr lang="en-US" sz="2300" i="1" baseline="-25000">
                  <a:latin typeface="Arial"/>
                  <a:cs typeface="Arial"/>
                </a:rPr>
                <a:t>B</a:t>
              </a:r>
            </a:p>
          </p:txBody>
        </p:sp>
        <p:sp>
          <p:nvSpPr>
            <p:cNvPr id="36895" name="Line 27"/>
            <p:cNvSpPr>
              <a:spLocks noChangeShapeType="1"/>
            </p:cNvSpPr>
            <p:nvPr/>
          </p:nvSpPr>
          <p:spPr bwMode="auto">
            <a:xfrm flipH="1">
              <a:off x="2679" y="1836"/>
              <a:ext cx="1314" cy="0"/>
            </a:xfrm>
            <a:prstGeom prst="line">
              <a:avLst/>
            </a:prstGeom>
            <a:noFill/>
            <a:ln w="9525">
              <a:solidFill>
                <a:schemeClr val="tx1"/>
              </a:solidFill>
              <a:prstDash val="dash"/>
              <a:round/>
              <a:headEnd/>
              <a:tailEnd/>
            </a:ln>
          </p:spPr>
          <p:txBody>
            <a:bodyPr/>
            <a:lstStyle/>
            <a:p>
              <a:endParaRPr lang="en-US">
                <a:latin typeface="Arial"/>
                <a:cs typeface="Arial"/>
              </a:endParaRPr>
            </a:p>
          </p:txBody>
        </p:sp>
      </p:grpSp>
      <p:grpSp>
        <p:nvGrpSpPr>
          <p:cNvPr id="10" name="Group 28"/>
          <p:cNvGrpSpPr>
            <a:grpSpLocks/>
          </p:cNvGrpSpPr>
          <p:nvPr/>
        </p:nvGrpSpPr>
        <p:grpSpPr bwMode="auto">
          <a:xfrm>
            <a:off x="3722688" y="3721100"/>
            <a:ext cx="2609850" cy="442913"/>
            <a:chOff x="2345" y="2344"/>
            <a:chExt cx="1644" cy="279"/>
          </a:xfrm>
        </p:grpSpPr>
        <p:sp>
          <p:nvSpPr>
            <p:cNvPr id="36892" name="Text Box 29"/>
            <p:cNvSpPr txBox="1">
              <a:spLocks noChangeArrowheads="1"/>
            </p:cNvSpPr>
            <p:nvPr/>
          </p:nvSpPr>
          <p:spPr bwMode="auto">
            <a:xfrm>
              <a:off x="2345" y="2344"/>
              <a:ext cx="335" cy="279"/>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P</a:t>
              </a:r>
              <a:r>
                <a:rPr lang="en-US" sz="2300" i="1" baseline="-25000">
                  <a:latin typeface="Arial"/>
                  <a:cs typeface="Arial"/>
                </a:rPr>
                <a:t>S</a:t>
              </a:r>
            </a:p>
          </p:txBody>
        </p:sp>
        <p:sp>
          <p:nvSpPr>
            <p:cNvPr id="36893" name="Line 30"/>
            <p:cNvSpPr>
              <a:spLocks noChangeShapeType="1"/>
            </p:cNvSpPr>
            <p:nvPr/>
          </p:nvSpPr>
          <p:spPr bwMode="auto">
            <a:xfrm flipH="1">
              <a:off x="2675" y="2486"/>
              <a:ext cx="1314" cy="0"/>
            </a:xfrm>
            <a:prstGeom prst="line">
              <a:avLst/>
            </a:prstGeom>
            <a:noFill/>
            <a:ln w="9525">
              <a:solidFill>
                <a:schemeClr val="tx1"/>
              </a:solidFill>
              <a:prstDash val="dash"/>
              <a:round/>
              <a:headEnd/>
              <a:tailEnd/>
            </a:ln>
          </p:spPr>
          <p:txBody>
            <a:bodyPr/>
            <a:lstStyle/>
            <a:p>
              <a:endParaRPr lang="en-US">
                <a:latin typeface="Arial"/>
                <a:cs typeface="Arial"/>
              </a:endParaRPr>
            </a:p>
          </p:txBody>
        </p:sp>
      </p:grpSp>
      <p:grpSp>
        <p:nvGrpSpPr>
          <p:cNvPr id="11" name="Group 31"/>
          <p:cNvGrpSpPr>
            <a:grpSpLocks/>
          </p:cNvGrpSpPr>
          <p:nvPr/>
        </p:nvGrpSpPr>
        <p:grpSpPr bwMode="auto">
          <a:xfrm>
            <a:off x="3725863" y="2211388"/>
            <a:ext cx="1912937" cy="442912"/>
            <a:chOff x="2347" y="1393"/>
            <a:chExt cx="1205" cy="279"/>
          </a:xfrm>
        </p:grpSpPr>
        <p:sp>
          <p:nvSpPr>
            <p:cNvPr id="36890" name="Text Box 32"/>
            <p:cNvSpPr txBox="1">
              <a:spLocks noChangeArrowheads="1"/>
            </p:cNvSpPr>
            <p:nvPr/>
          </p:nvSpPr>
          <p:spPr bwMode="auto">
            <a:xfrm>
              <a:off x="2347" y="1393"/>
              <a:ext cx="335" cy="279"/>
            </a:xfrm>
            <a:prstGeom prst="rect">
              <a:avLst/>
            </a:prstGeom>
            <a:noFill/>
            <a:ln w="9525">
              <a:noFill/>
              <a:miter lim="800000"/>
              <a:headEnd/>
              <a:tailEnd/>
            </a:ln>
          </p:spPr>
          <p:txBody>
            <a:bodyPr>
              <a:spAutoFit/>
            </a:bodyPr>
            <a:lstStyle/>
            <a:p>
              <a:pPr algn="ctr">
                <a:spcBef>
                  <a:spcPct val="50000"/>
                </a:spcBef>
              </a:pPr>
              <a:r>
                <a:rPr lang="en-US" sz="2300" i="1" dirty="0">
                  <a:solidFill>
                    <a:srgbClr val="FF0000"/>
                  </a:solidFill>
                  <a:latin typeface="Arial"/>
                  <a:cs typeface="Arial"/>
                </a:rPr>
                <a:t>P</a:t>
              </a:r>
              <a:r>
                <a:rPr lang="en-US" sz="2300" i="1" baseline="-25000" dirty="0">
                  <a:solidFill>
                    <a:srgbClr val="FF0000"/>
                  </a:solidFill>
                  <a:latin typeface="Arial"/>
                  <a:cs typeface="Arial"/>
                </a:rPr>
                <a:t>B</a:t>
              </a:r>
            </a:p>
          </p:txBody>
        </p:sp>
        <p:sp>
          <p:nvSpPr>
            <p:cNvPr id="36891" name="Line 33"/>
            <p:cNvSpPr>
              <a:spLocks noChangeShapeType="1"/>
            </p:cNvSpPr>
            <p:nvPr/>
          </p:nvSpPr>
          <p:spPr bwMode="auto">
            <a:xfrm flipH="1">
              <a:off x="2679" y="1533"/>
              <a:ext cx="873" cy="0"/>
            </a:xfrm>
            <a:prstGeom prst="line">
              <a:avLst/>
            </a:prstGeom>
            <a:noFill/>
            <a:ln w="9525">
              <a:solidFill>
                <a:schemeClr val="tx1"/>
              </a:solidFill>
              <a:prstDash val="dash"/>
              <a:round/>
              <a:headEnd/>
              <a:tailEnd/>
            </a:ln>
          </p:spPr>
          <p:txBody>
            <a:bodyPr/>
            <a:lstStyle/>
            <a:p>
              <a:endParaRPr lang="en-US">
                <a:latin typeface="Arial"/>
                <a:cs typeface="Arial"/>
              </a:endParaRPr>
            </a:p>
          </p:txBody>
        </p:sp>
      </p:grpSp>
      <p:grpSp>
        <p:nvGrpSpPr>
          <p:cNvPr id="12" name="Group 34"/>
          <p:cNvGrpSpPr>
            <a:grpSpLocks/>
          </p:cNvGrpSpPr>
          <p:nvPr/>
        </p:nvGrpSpPr>
        <p:grpSpPr bwMode="auto">
          <a:xfrm>
            <a:off x="3725863" y="4260850"/>
            <a:ext cx="1911350" cy="442913"/>
            <a:chOff x="2347" y="2684"/>
            <a:chExt cx="1204" cy="279"/>
          </a:xfrm>
        </p:grpSpPr>
        <p:sp>
          <p:nvSpPr>
            <p:cNvPr id="36888" name="Text Box 35"/>
            <p:cNvSpPr txBox="1">
              <a:spLocks noChangeArrowheads="1"/>
            </p:cNvSpPr>
            <p:nvPr/>
          </p:nvSpPr>
          <p:spPr bwMode="auto">
            <a:xfrm>
              <a:off x="2347" y="2684"/>
              <a:ext cx="335" cy="279"/>
            </a:xfrm>
            <a:prstGeom prst="rect">
              <a:avLst/>
            </a:prstGeom>
            <a:noFill/>
            <a:ln w="9525">
              <a:noFill/>
              <a:miter lim="800000"/>
              <a:headEnd/>
              <a:tailEnd/>
            </a:ln>
          </p:spPr>
          <p:txBody>
            <a:bodyPr>
              <a:spAutoFit/>
            </a:bodyPr>
            <a:lstStyle/>
            <a:p>
              <a:pPr algn="ctr">
                <a:spcBef>
                  <a:spcPct val="50000"/>
                </a:spcBef>
              </a:pPr>
              <a:r>
                <a:rPr lang="en-US" sz="2300" i="1">
                  <a:solidFill>
                    <a:srgbClr val="FF0000"/>
                  </a:solidFill>
                  <a:latin typeface="Arial"/>
                  <a:cs typeface="Arial"/>
                </a:rPr>
                <a:t>P</a:t>
              </a:r>
              <a:r>
                <a:rPr lang="en-US" sz="2300" i="1" baseline="-25000">
                  <a:solidFill>
                    <a:srgbClr val="FF0000"/>
                  </a:solidFill>
                  <a:latin typeface="Arial"/>
                  <a:cs typeface="Arial"/>
                </a:rPr>
                <a:t>S</a:t>
              </a:r>
            </a:p>
          </p:txBody>
        </p:sp>
        <p:sp>
          <p:nvSpPr>
            <p:cNvPr id="36889" name="Line 36"/>
            <p:cNvSpPr>
              <a:spLocks noChangeShapeType="1"/>
            </p:cNvSpPr>
            <p:nvPr/>
          </p:nvSpPr>
          <p:spPr bwMode="auto">
            <a:xfrm flipH="1">
              <a:off x="2678" y="2825"/>
              <a:ext cx="873" cy="0"/>
            </a:xfrm>
            <a:prstGeom prst="line">
              <a:avLst/>
            </a:prstGeom>
            <a:noFill/>
            <a:ln w="9525">
              <a:solidFill>
                <a:schemeClr val="tx1"/>
              </a:solidFill>
              <a:prstDash val="dash"/>
              <a:round/>
              <a:headEnd/>
              <a:tailEnd/>
            </a:ln>
          </p:spPr>
          <p:txBody>
            <a:bodyPr/>
            <a:lstStyle/>
            <a:p>
              <a:endParaRPr lang="en-US">
                <a:latin typeface="Arial"/>
                <a:cs typeface="Arial"/>
              </a:endParaRPr>
            </a:p>
          </p:txBody>
        </p:sp>
      </p:grpSp>
      <p:sp>
        <p:nvSpPr>
          <p:cNvPr id="177189" name="Rectangle 37"/>
          <p:cNvSpPr>
            <a:spLocks noChangeArrowheads="1"/>
          </p:cNvSpPr>
          <p:nvPr/>
        </p:nvSpPr>
        <p:spPr bwMode="auto">
          <a:xfrm>
            <a:off x="4260850" y="2438400"/>
            <a:ext cx="1365250" cy="2038350"/>
          </a:xfrm>
          <a:prstGeom prst="rect">
            <a:avLst/>
          </a:prstGeom>
          <a:solidFill>
            <a:srgbClr val="FF0000">
              <a:alpha val="25098"/>
            </a:srgbClr>
          </a:solidFill>
          <a:ln w="38100">
            <a:solidFill>
              <a:srgbClr val="AE1221"/>
            </a:solidFill>
            <a:miter lim="800000"/>
            <a:headEnd/>
            <a:tailEnd/>
          </a:ln>
        </p:spPr>
        <p:txBody>
          <a:bodyPr wrap="none" anchor="ctr"/>
          <a:lstStyle/>
          <a:p>
            <a:endParaRPr lang="en-US" b="0">
              <a:latin typeface="Arial"/>
              <a:cs typeface="Arial"/>
            </a:endParaRPr>
          </a:p>
        </p:txBody>
      </p:sp>
      <p:grpSp>
        <p:nvGrpSpPr>
          <p:cNvPr id="13" name="Group 38"/>
          <p:cNvGrpSpPr>
            <a:grpSpLocks/>
          </p:cNvGrpSpPr>
          <p:nvPr/>
        </p:nvGrpSpPr>
        <p:grpSpPr bwMode="auto">
          <a:xfrm>
            <a:off x="5688013" y="2447925"/>
            <a:ext cx="685800" cy="2020888"/>
            <a:chOff x="3583" y="1542"/>
            <a:chExt cx="432" cy="1273"/>
          </a:xfrm>
        </p:grpSpPr>
        <p:sp>
          <p:nvSpPr>
            <p:cNvPr id="36886" name="AutoShape 39"/>
            <p:cNvSpPr>
              <a:spLocks/>
            </p:cNvSpPr>
            <p:nvPr/>
          </p:nvSpPr>
          <p:spPr bwMode="auto">
            <a:xfrm rot="10800000">
              <a:off x="3583" y="1542"/>
              <a:ext cx="129" cy="1273"/>
            </a:xfrm>
            <a:prstGeom prst="leftBrace">
              <a:avLst>
                <a:gd name="adj1" fmla="val 47285"/>
                <a:gd name="adj2" fmla="val 52630"/>
              </a:avLst>
            </a:prstGeom>
            <a:noFill/>
            <a:ln w="12700">
              <a:solidFill>
                <a:schemeClr val="tx1"/>
              </a:solidFill>
              <a:round/>
              <a:headEnd/>
              <a:tailEnd/>
            </a:ln>
          </p:spPr>
          <p:txBody>
            <a:bodyPr wrap="none" anchor="ctr"/>
            <a:lstStyle/>
            <a:p>
              <a:endParaRPr lang="en-US" b="0">
                <a:latin typeface="Arial"/>
                <a:cs typeface="Arial"/>
              </a:endParaRPr>
            </a:p>
          </p:txBody>
        </p:sp>
        <p:sp>
          <p:nvSpPr>
            <p:cNvPr id="36887" name="Text Box 40"/>
            <p:cNvSpPr txBox="1">
              <a:spLocks noChangeArrowheads="1"/>
            </p:cNvSpPr>
            <p:nvPr/>
          </p:nvSpPr>
          <p:spPr bwMode="auto">
            <a:xfrm>
              <a:off x="3647" y="2001"/>
              <a:ext cx="368" cy="288"/>
            </a:xfrm>
            <a:prstGeom prst="rect">
              <a:avLst/>
            </a:prstGeom>
            <a:noFill/>
            <a:ln w="9525">
              <a:noFill/>
              <a:miter lim="800000"/>
              <a:headEnd/>
              <a:tailEnd/>
            </a:ln>
          </p:spPr>
          <p:txBody>
            <a:bodyPr>
              <a:spAutoFit/>
            </a:bodyPr>
            <a:lstStyle/>
            <a:p>
              <a:pPr algn="ctr">
                <a:spcBef>
                  <a:spcPct val="50000"/>
                </a:spcBef>
              </a:pPr>
              <a:r>
                <a:rPr lang="en-US" sz="2400" b="0">
                  <a:latin typeface="Arial"/>
                  <a:cs typeface="Arial"/>
                </a:rPr>
                <a:t>2</a:t>
              </a:r>
              <a:r>
                <a:rPr lang="en-US" sz="2400" i="1">
                  <a:latin typeface="Arial"/>
                  <a:cs typeface="Arial"/>
                </a:rPr>
                <a:t>T</a:t>
              </a:r>
            </a:p>
          </p:txBody>
        </p:sp>
      </p:grpSp>
      <p:grpSp>
        <p:nvGrpSpPr>
          <p:cNvPr id="14" name="Group 41"/>
          <p:cNvGrpSpPr>
            <a:grpSpLocks/>
          </p:cNvGrpSpPr>
          <p:nvPr/>
        </p:nvGrpSpPr>
        <p:grpSpPr bwMode="auto">
          <a:xfrm>
            <a:off x="6381750" y="2914650"/>
            <a:ext cx="539750" cy="1022350"/>
            <a:chOff x="4020" y="1836"/>
            <a:chExt cx="340" cy="644"/>
          </a:xfrm>
        </p:grpSpPr>
        <p:sp>
          <p:nvSpPr>
            <p:cNvPr id="36884" name="AutoShape 42"/>
            <p:cNvSpPr>
              <a:spLocks/>
            </p:cNvSpPr>
            <p:nvPr/>
          </p:nvSpPr>
          <p:spPr bwMode="auto">
            <a:xfrm rot="10800000">
              <a:off x="4020" y="1836"/>
              <a:ext cx="129" cy="644"/>
            </a:xfrm>
            <a:prstGeom prst="leftBrace">
              <a:avLst>
                <a:gd name="adj1" fmla="val 27896"/>
                <a:gd name="adj2" fmla="val 52171"/>
              </a:avLst>
            </a:prstGeom>
            <a:noFill/>
            <a:ln w="12700">
              <a:solidFill>
                <a:schemeClr val="tx1"/>
              </a:solidFill>
              <a:round/>
              <a:headEnd/>
              <a:tailEnd/>
            </a:ln>
          </p:spPr>
          <p:txBody>
            <a:bodyPr wrap="none" anchor="ctr"/>
            <a:lstStyle/>
            <a:p>
              <a:endParaRPr lang="en-US" b="0">
                <a:latin typeface="Arial"/>
                <a:cs typeface="Arial"/>
              </a:endParaRPr>
            </a:p>
          </p:txBody>
        </p:sp>
        <p:sp>
          <p:nvSpPr>
            <p:cNvPr id="36885" name="Text Box 43"/>
            <p:cNvSpPr txBox="1">
              <a:spLocks noChangeArrowheads="1"/>
            </p:cNvSpPr>
            <p:nvPr/>
          </p:nvSpPr>
          <p:spPr bwMode="auto">
            <a:xfrm>
              <a:off x="4080" y="1999"/>
              <a:ext cx="280" cy="288"/>
            </a:xfrm>
            <a:prstGeom prst="rect">
              <a:avLst/>
            </a:prstGeom>
            <a:noFill/>
            <a:ln w="9525">
              <a:noFill/>
              <a:miter lim="800000"/>
              <a:headEnd/>
              <a:tailEnd/>
            </a:ln>
          </p:spPr>
          <p:txBody>
            <a:bodyPr>
              <a:spAutoFit/>
            </a:bodyPr>
            <a:lstStyle/>
            <a:p>
              <a:pPr algn="ctr">
                <a:spcBef>
                  <a:spcPct val="50000"/>
                </a:spcBef>
              </a:pPr>
              <a:r>
                <a:rPr lang="en-US" sz="2400" i="1" dirty="0">
                  <a:latin typeface="Arial"/>
                  <a:cs typeface="Arial"/>
                </a:rPr>
                <a:t>T</a:t>
              </a:r>
            </a:p>
          </p:txBody>
        </p:sp>
      </p:grpSp>
      <p:sp>
        <p:nvSpPr>
          <p:cNvPr id="36883"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a:latin typeface="Tahoma" pitchFamily="34" charset="0"/>
                <a:cs typeface="Arial" charset="0"/>
              </a:rPr>
              <a:t>0</a:t>
            </a:r>
          </a:p>
        </p:txBody>
      </p:sp>
      <p:sp>
        <p:nvSpPr>
          <p:cNvPr id="16" name="Footer Placeholder 15"/>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17" name="Slide Number Placeholder 16"/>
          <p:cNvSpPr>
            <a:spLocks noGrp="1"/>
          </p:cNvSpPr>
          <p:nvPr>
            <p:ph type="sldNum" sz="quarter" idx="13"/>
          </p:nvPr>
        </p:nvSpPr>
        <p:spPr/>
        <p:txBody>
          <a:bodyPr/>
          <a:lstStyle/>
          <a:p>
            <a:pPr>
              <a:defRPr/>
            </a:pPr>
            <a:fld id="{2F37425F-5E17-4209-B948-B5CE2119E408}" type="slidenum">
              <a:rPr lang="en-US" smtClean="0"/>
              <a:pPr>
                <a:defRPr/>
              </a:pPr>
              <a:t>16</a:t>
            </a:fld>
            <a:endParaRPr lang="en-US" dirty="0"/>
          </a:p>
        </p:txBody>
      </p:sp>
      <p:grpSp>
        <p:nvGrpSpPr>
          <p:cNvPr id="49" name="Group 2"/>
          <p:cNvGrpSpPr>
            <a:grpSpLocks/>
          </p:cNvGrpSpPr>
          <p:nvPr/>
        </p:nvGrpSpPr>
        <p:grpSpPr bwMode="auto">
          <a:xfrm>
            <a:off x="4649788" y="1955800"/>
            <a:ext cx="557212" cy="4038600"/>
            <a:chOff x="2929" y="1232"/>
            <a:chExt cx="351" cy="2544"/>
          </a:xfrm>
        </p:grpSpPr>
        <p:sp>
          <p:nvSpPr>
            <p:cNvPr id="50" name="Line 3"/>
            <p:cNvSpPr>
              <a:spLocks noChangeShapeType="1"/>
            </p:cNvSpPr>
            <p:nvPr/>
          </p:nvSpPr>
          <p:spPr bwMode="auto">
            <a:xfrm>
              <a:off x="3110" y="1232"/>
              <a:ext cx="0" cy="2268"/>
            </a:xfrm>
            <a:prstGeom prst="line">
              <a:avLst/>
            </a:prstGeom>
            <a:noFill/>
            <a:ln w="9525">
              <a:solidFill>
                <a:schemeClr val="tx1"/>
              </a:solidFill>
              <a:prstDash val="dash"/>
              <a:round/>
              <a:headEnd/>
              <a:tailEnd/>
            </a:ln>
          </p:spPr>
          <p:txBody>
            <a:bodyPr/>
            <a:lstStyle/>
            <a:p>
              <a:endParaRPr lang="en-US">
                <a:latin typeface="Arial"/>
                <a:cs typeface="Arial"/>
              </a:endParaRPr>
            </a:p>
          </p:txBody>
        </p:sp>
        <p:sp>
          <p:nvSpPr>
            <p:cNvPr id="51" name="Text Box 4"/>
            <p:cNvSpPr txBox="1">
              <a:spLocks noChangeArrowheads="1"/>
            </p:cNvSpPr>
            <p:nvPr/>
          </p:nvSpPr>
          <p:spPr bwMode="auto">
            <a:xfrm>
              <a:off x="2929" y="3497"/>
              <a:ext cx="351" cy="279"/>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Q</a:t>
              </a:r>
              <a:r>
                <a:rPr lang="en-US" sz="2300" b="0" baseline="-25000">
                  <a:latin typeface="Arial"/>
                  <a:cs typeface="Arial"/>
                </a:rPr>
                <a:t>3</a:t>
              </a:r>
            </a:p>
          </p:txBody>
        </p:sp>
      </p:grpSp>
      <p:sp>
        <p:nvSpPr>
          <p:cNvPr id="52" name="Line 19"/>
          <p:cNvSpPr>
            <a:spLocks noChangeShapeType="1"/>
          </p:cNvSpPr>
          <p:nvPr/>
        </p:nvSpPr>
        <p:spPr bwMode="auto">
          <a:xfrm flipV="1">
            <a:off x="4937125" y="1951038"/>
            <a:ext cx="0" cy="3063875"/>
          </a:xfrm>
          <a:prstGeom prst="line">
            <a:avLst/>
          </a:prstGeom>
          <a:noFill/>
          <a:ln w="19050">
            <a:solidFill>
              <a:srgbClr val="CC0000"/>
            </a:solidFill>
            <a:round/>
            <a:headEnd/>
            <a:tailEnd/>
          </a:ln>
        </p:spPr>
        <p:txBody>
          <a:bodyPr/>
          <a:lstStyle/>
          <a:p>
            <a:endParaRPr lang="en-US">
              <a:latin typeface="Arial"/>
              <a:cs typeface="Arial"/>
            </a:endParaRPr>
          </a:p>
        </p:txBody>
      </p:sp>
      <p:grpSp>
        <p:nvGrpSpPr>
          <p:cNvPr id="53" name="Group 30"/>
          <p:cNvGrpSpPr>
            <a:grpSpLocks/>
          </p:cNvGrpSpPr>
          <p:nvPr/>
        </p:nvGrpSpPr>
        <p:grpSpPr bwMode="auto">
          <a:xfrm>
            <a:off x="3719513" y="1727200"/>
            <a:ext cx="1223962" cy="442913"/>
            <a:chOff x="2343" y="1088"/>
            <a:chExt cx="771" cy="279"/>
          </a:xfrm>
        </p:grpSpPr>
        <p:sp>
          <p:nvSpPr>
            <p:cNvPr id="54" name="Text Box 31"/>
            <p:cNvSpPr txBox="1">
              <a:spLocks noChangeArrowheads="1"/>
            </p:cNvSpPr>
            <p:nvPr/>
          </p:nvSpPr>
          <p:spPr bwMode="auto">
            <a:xfrm>
              <a:off x="2343" y="1088"/>
              <a:ext cx="335" cy="279"/>
            </a:xfrm>
            <a:prstGeom prst="rect">
              <a:avLst/>
            </a:prstGeom>
            <a:noFill/>
            <a:ln w="9525">
              <a:noFill/>
              <a:miter lim="800000"/>
              <a:headEnd/>
              <a:tailEnd/>
            </a:ln>
          </p:spPr>
          <p:txBody>
            <a:bodyPr>
              <a:spAutoFit/>
            </a:bodyPr>
            <a:lstStyle/>
            <a:p>
              <a:pPr algn="ctr">
                <a:spcBef>
                  <a:spcPct val="50000"/>
                </a:spcBef>
              </a:pPr>
              <a:r>
                <a:rPr lang="en-US" sz="2300" i="1" dirty="0">
                  <a:solidFill>
                    <a:srgbClr val="0000FF"/>
                  </a:solidFill>
                  <a:latin typeface="Arial"/>
                  <a:cs typeface="Arial"/>
                </a:rPr>
                <a:t>P</a:t>
              </a:r>
              <a:r>
                <a:rPr lang="en-US" sz="2300" i="1" baseline="-25000" dirty="0">
                  <a:solidFill>
                    <a:srgbClr val="0000FF"/>
                  </a:solidFill>
                  <a:latin typeface="Arial"/>
                  <a:cs typeface="Arial"/>
                </a:rPr>
                <a:t>B</a:t>
              </a:r>
            </a:p>
          </p:txBody>
        </p:sp>
        <p:sp>
          <p:nvSpPr>
            <p:cNvPr id="55" name="Line 32"/>
            <p:cNvSpPr>
              <a:spLocks noChangeShapeType="1"/>
            </p:cNvSpPr>
            <p:nvPr/>
          </p:nvSpPr>
          <p:spPr bwMode="auto">
            <a:xfrm flipH="1">
              <a:off x="2679" y="1230"/>
              <a:ext cx="435" cy="0"/>
            </a:xfrm>
            <a:prstGeom prst="line">
              <a:avLst/>
            </a:prstGeom>
            <a:noFill/>
            <a:ln w="9525">
              <a:solidFill>
                <a:schemeClr val="tx1"/>
              </a:solidFill>
              <a:prstDash val="dash"/>
              <a:round/>
              <a:headEnd/>
              <a:tailEnd/>
            </a:ln>
          </p:spPr>
          <p:txBody>
            <a:bodyPr/>
            <a:lstStyle/>
            <a:p>
              <a:endParaRPr lang="en-US">
                <a:latin typeface="Arial"/>
                <a:cs typeface="Arial"/>
              </a:endParaRPr>
            </a:p>
          </p:txBody>
        </p:sp>
      </p:grpSp>
      <p:grpSp>
        <p:nvGrpSpPr>
          <p:cNvPr id="56" name="Group 33"/>
          <p:cNvGrpSpPr>
            <a:grpSpLocks/>
          </p:cNvGrpSpPr>
          <p:nvPr/>
        </p:nvGrpSpPr>
        <p:grpSpPr bwMode="auto">
          <a:xfrm>
            <a:off x="3724275" y="4799013"/>
            <a:ext cx="1217613" cy="442912"/>
            <a:chOff x="2346" y="3023"/>
            <a:chExt cx="767" cy="279"/>
          </a:xfrm>
        </p:grpSpPr>
        <p:sp>
          <p:nvSpPr>
            <p:cNvPr id="57" name="Text Box 34"/>
            <p:cNvSpPr txBox="1">
              <a:spLocks noChangeArrowheads="1"/>
            </p:cNvSpPr>
            <p:nvPr/>
          </p:nvSpPr>
          <p:spPr bwMode="auto">
            <a:xfrm>
              <a:off x="2346" y="3023"/>
              <a:ext cx="335" cy="279"/>
            </a:xfrm>
            <a:prstGeom prst="rect">
              <a:avLst/>
            </a:prstGeom>
            <a:noFill/>
            <a:ln w="9525">
              <a:noFill/>
              <a:miter lim="800000"/>
              <a:headEnd/>
              <a:tailEnd/>
            </a:ln>
          </p:spPr>
          <p:txBody>
            <a:bodyPr>
              <a:spAutoFit/>
            </a:bodyPr>
            <a:lstStyle/>
            <a:p>
              <a:pPr algn="ctr">
                <a:spcBef>
                  <a:spcPct val="50000"/>
                </a:spcBef>
              </a:pPr>
              <a:r>
                <a:rPr lang="en-US" sz="2300" i="1" dirty="0">
                  <a:solidFill>
                    <a:srgbClr val="0000FF"/>
                  </a:solidFill>
                  <a:latin typeface="Arial"/>
                  <a:cs typeface="Arial"/>
                </a:rPr>
                <a:t>P</a:t>
              </a:r>
              <a:r>
                <a:rPr lang="en-US" sz="2300" i="1" baseline="-25000" dirty="0">
                  <a:solidFill>
                    <a:srgbClr val="0000FF"/>
                  </a:solidFill>
                  <a:latin typeface="Arial"/>
                  <a:cs typeface="Arial"/>
                </a:rPr>
                <a:t>S</a:t>
              </a:r>
            </a:p>
          </p:txBody>
        </p:sp>
        <p:sp>
          <p:nvSpPr>
            <p:cNvPr id="58" name="Line 35"/>
            <p:cNvSpPr>
              <a:spLocks noChangeShapeType="1"/>
            </p:cNvSpPr>
            <p:nvPr/>
          </p:nvSpPr>
          <p:spPr bwMode="auto">
            <a:xfrm flipH="1">
              <a:off x="2678" y="3164"/>
              <a:ext cx="435" cy="0"/>
            </a:xfrm>
            <a:prstGeom prst="line">
              <a:avLst/>
            </a:prstGeom>
            <a:noFill/>
            <a:ln w="9525">
              <a:solidFill>
                <a:schemeClr val="tx1"/>
              </a:solidFill>
              <a:prstDash val="dash"/>
              <a:round/>
              <a:headEnd/>
              <a:tailEnd/>
            </a:ln>
          </p:spPr>
          <p:txBody>
            <a:bodyPr/>
            <a:lstStyle/>
            <a:p>
              <a:endParaRPr lang="en-US">
                <a:latin typeface="Arial"/>
                <a:cs typeface="Arial"/>
              </a:endParaRPr>
            </a:p>
          </p:txBody>
        </p:sp>
      </p:grpSp>
      <p:sp>
        <p:nvSpPr>
          <p:cNvPr id="59" name="Rectangle 37"/>
          <p:cNvSpPr>
            <a:spLocks noChangeArrowheads="1"/>
          </p:cNvSpPr>
          <p:nvPr/>
        </p:nvSpPr>
        <p:spPr bwMode="auto">
          <a:xfrm>
            <a:off x="4260850" y="1955800"/>
            <a:ext cx="673100" cy="3060700"/>
          </a:xfrm>
          <a:prstGeom prst="rect">
            <a:avLst/>
          </a:prstGeom>
          <a:solidFill>
            <a:srgbClr val="0000FF">
              <a:alpha val="25098"/>
            </a:srgbClr>
          </a:solidFill>
          <a:ln w="38100">
            <a:solidFill>
              <a:srgbClr val="660066"/>
            </a:solidFill>
            <a:miter lim="800000"/>
            <a:headEnd/>
            <a:tailEnd/>
          </a:ln>
        </p:spPr>
        <p:txBody>
          <a:bodyPr wrap="none" anchor="ctr"/>
          <a:lstStyle/>
          <a:p>
            <a:endParaRPr lang="en-US" b="0">
              <a:latin typeface="Arial"/>
              <a:cs typeface="Arial"/>
            </a:endParaRPr>
          </a:p>
        </p:txBody>
      </p:sp>
      <p:grpSp>
        <p:nvGrpSpPr>
          <p:cNvPr id="60" name="Group 38"/>
          <p:cNvGrpSpPr>
            <a:grpSpLocks/>
          </p:cNvGrpSpPr>
          <p:nvPr/>
        </p:nvGrpSpPr>
        <p:grpSpPr bwMode="auto">
          <a:xfrm>
            <a:off x="5002213" y="1954213"/>
            <a:ext cx="682625" cy="3062287"/>
            <a:chOff x="3151" y="1231"/>
            <a:chExt cx="430" cy="1929"/>
          </a:xfrm>
        </p:grpSpPr>
        <p:sp>
          <p:nvSpPr>
            <p:cNvPr id="61" name="AutoShape 39"/>
            <p:cNvSpPr>
              <a:spLocks/>
            </p:cNvSpPr>
            <p:nvPr/>
          </p:nvSpPr>
          <p:spPr bwMode="auto">
            <a:xfrm rot="10800000">
              <a:off x="3151" y="1231"/>
              <a:ext cx="129" cy="1929"/>
            </a:xfrm>
            <a:prstGeom prst="leftBrace">
              <a:avLst>
                <a:gd name="adj1" fmla="val 65837"/>
                <a:gd name="adj2" fmla="val 52616"/>
              </a:avLst>
            </a:prstGeom>
            <a:noFill/>
            <a:ln w="12700">
              <a:solidFill>
                <a:schemeClr val="tx1"/>
              </a:solidFill>
              <a:round/>
              <a:headEnd/>
              <a:tailEnd/>
            </a:ln>
          </p:spPr>
          <p:txBody>
            <a:bodyPr wrap="none" anchor="ctr"/>
            <a:lstStyle/>
            <a:p>
              <a:endParaRPr lang="en-US" b="0">
                <a:latin typeface="Arial"/>
                <a:cs typeface="Arial"/>
              </a:endParaRPr>
            </a:p>
          </p:txBody>
        </p:sp>
        <p:sp>
          <p:nvSpPr>
            <p:cNvPr id="62" name="Text Box 40"/>
            <p:cNvSpPr txBox="1">
              <a:spLocks noChangeArrowheads="1"/>
            </p:cNvSpPr>
            <p:nvPr/>
          </p:nvSpPr>
          <p:spPr bwMode="auto">
            <a:xfrm>
              <a:off x="3213" y="1999"/>
              <a:ext cx="368" cy="288"/>
            </a:xfrm>
            <a:prstGeom prst="rect">
              <a:avLst/>
            </a:prstGeom>
            <a:noFill/>
            <a:ln w="9525">
              <a:noFill/>
              <a:miter lim="800000"/>
              <a:headEnd/>
              <a:tailEnd/>
            </a:ln>
          </p:spPr>
          <p:txBody>
            <a:bodyPr>
              <a:spAutoFit/>
            </a:bodyPr>
            <a:lstStyle/>
            <a:p>
              <a:pPr algn="ctr">
                <a:spcBef>
                  <a:spcPct val="50000"/>
                </a:spcBef>
              </a:pPr>
              <a:r>
                <a:rPr lang="en-US" sz="2400" b="0">
                  <a:latin typeface="Arial"/>
                  <a:cs typeface="Arial"/>
                </a:rPr>
                <a:t>3</a:t>
              </a:r>
              <a:r>
                <a:rPr lang="en-US" sz="2400" i="1">
                  <a:latin typeface="Arial"/>
                  <a:cs typeface="Arial"/>
                </a:rPr>
                <a:t>T</a:t>
              </a:r>
            </a:p>
          </p:txBody>
        </p:sp>
      </p:grpSp>
    </p:spTree>
    <p:extLst>
      <p:ext uri="{BB962C8B-B14F-4D97-AF65-F5344CB8AC3E}">
        <p14:creationId xmlns:p14="http://schemas.microsoft.com/office/powerpoint/2010/main" val="24300721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7173"/>
                                        </p:tgtEl>
                                        <p:attrNameLst>
                                          <p:attrName>style.visibility</p:attrName>
                                        </p:attrNameLst>
                                      </p:cBhvr>
                                      <p:to>
                                        <p:strVal val="visible"/>
                                      </p:to>
                                    </p:set>
                                    <p:animEffect transition="in" filter="wipe(up)">
                                      <p:cBhvr>
                                        <p:cTn id="12" dur="500"/>
                                        <p:tgtEl>
                                          <p:spTgt spid="177173"/>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up)">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right)">
                                      <p:cBhvr>
                                        <p:cTn id="25" dur="500"/>
                                        <p:tgtEl>
                                          <p:spTgt spid="11"/>
                                        </p:tgtEl>
                                      </p:cBhvr>
                                    </p:animEffect>
                                  </p:childTnLst>
                                </p:cTn>
                              </p:par>
                            </p:childTnLst>
                          </p:cTn>
                        </p:par>
                        <p:par>
                          <p:cTn id="26" fill="hold">
                            <p:stCondLst>
                              <p:cond delay="500"/>
                            </p:stCondLst>
                            <p:childTnLst>
                              <p:par>
                                <p:cTn id="27" presetID="22" presetClass="entr" presetSubtype="2"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right)">
                                      <p:cBhvr>
                                        <p:cTn id="29" dur="500"/>
                                        <p:tgtEl>
                                          <p:spTgt spid="12"/>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77189"/>
                                        </p:tgtEl>
                                        <p:attrNameLst>
                                          <p:attrName>style.visibility</p:attrName>
                                        </p:attrNameLst>
                                      </p:cBhvr>
                                      <p:to>
                                        <p:strVal val="visible"/>
                                      </p:to>
                                    </p:set>
                                    <p:animEffect transition="in" filter="fade">
                                      <p:cBhvr>
                                        <p:cTn id="33" dur="500"/>
                                        <p:tgtEl>
                                          <p:spTgt spid="177189"/>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0" nodeType="clickEffect">
                                  <p:stCondLst>
                                    <p:cond delay="0"/>
                                  </p:stCondLst>
                                  <p:childTnLst>
                                    <p:set>
                                      <p:cBhvr>
                                        <p:cTn id="37" dur="1" fill="hold">
                                          <p:stCondLst>
                                            <p:cond delay="0"/>
                                          </p:stCondLst>
                                        </p:cTn>
                                        <p:tgtEl>
                                          <p:spTgt spid="36869"/>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14"/>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8"/>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9"/>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10"/>
                                        </p:tgtEl>
                                        <p:attrNameLst>
                                          <p:attrName>style.visibility</p:attrName>
                                        </p:attrNameLst>
                                      </p:cBhvr>
                                      <p:to>
                                        <p:strVal val="hidden"/>
                                      </p:to>
                                    </p:set>
                                  </p:childTnLst>
                                </p:cTn>
                              </p:par>
                              <p:par>
                                <p:cTn id="46" presetID="1" presetClass="exit" presetSubtype="0" fill="hold" grpId="0" nodeType="withEffect">
                                  <p:stCondLst>
                                    <p:cond delay="0"/>
                                  </p:stCondLst>
                                  <p:childTnLst>
                                    <p:set>
                                      <p:cBhvr>
                                        <p:cTn id="47" dur="1" fill="hold">
                                          <p:stCondLst>
                                            <p:cond delay="0"/>
                                          </p:stCondLst>
                                        </p:cTn>
                                        <p:tgtEl>
                                          <p:spTgt spid="36872"/>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5">
                                            <p:txEl>
                                              <p:pRg st="2" end="2"/>
                                            </p:txEl>
                                          </p:spTgt>
                                        </p:tgtEl>
                                        <p:attrNameLst>
                                          <p:attrName>style.visibility</p:attrName>
                                        </p:attrNameLst>
                                      </p:cBhvr>
                                      <p:to>
                                        <p:strVal val="visible"/>
                                      </p:to>
                                    </p:set>
                                    <p:animEffect transition="in" filter="wipe(left)">
                                      <p:cBhvr>
                                        <p:cTn id="52" dur="500"/>
                                        <p:tgtEl>
                                          <p:spTgt spid="15">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wipe(up)">
                                      <p:cBhvr>
                                        <p:cTn id="57" dur="500"/>
                                        <p:tgtEl>
                                          <p:spTgt spid="52"/>
                                        </p:tgtEl>
                                      </p:cBhvr>
                                    </p:animEffec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fade">
                                      <p:cBhvr>
                                        <p:cTn id="61" dur="500"/>
                                        <p:tgtEl>
                                          <p:spTgt spid="60"/>
                                        </p:tgtEl>
                                      </p:cBhvr>
                                    </p:animEffect>
                                  </p:childTnLst>
                                </p:cTn>
                              </p:par>
                            </p:childTnLst>
                          </p:cTn>
                        </p:par>
                        <p:par>
                          <p:cTn id="62" fill="hold">
                            <p:stCondLst>
                              <p:cond delay="1000"/>
                            </p:stCondLst>
                            <p:childTnLst>
                              <p:par>
                                <p:cTn id="63" presetID="22" presetClass="entr" presetSubtype="1" fill="hold" nodeType="after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wipe(up)">
                                      <p:cBhvr>
                                        <p:cTn id="65" dur="500"/>
                                        <p:tgtEl>
                                          <p:spTgt spid="49"/>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nodeType="click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wipe(right)">
                                      <p:cBhvr>
                                        <p:cTn id="70" dur="500"/>
                                        <p:tgtEl>
                                          <p:spTgt spid="53"/>
                                        </p:tgtEl>
                                      </p:cBhvr>
                                    </p:animEffect>
                                  </p:childTnLst>
                                </p:cTn>
                              </p:par>
                            </p:childTnLst>
                          </p:cTn>
                        </p:par>
                        <p:par>
                          <p:cTn id="71" fill="hold">
                            <p:stCondLst>
                              <p:cond delay="500"/>
                            </p:stCondLst>
                            <p:childTnLst>
                              <p:par>
                                <p:cTn id="72" presetID="22" presetClass="entr" presetSubtype="2" fill="hold" nodeType="afterEffect">
                                  <p:stCondLst>
                                    <p:cond delay="0"/>
                                  </p:stCondLst>
                                  <p:childTnLst>
                                    <p:set>
                                      <p:cBhvr>
                                        <p:cTn id="73" dur="1" fill="hold">
                                          <p:stCondLst>
                                            <p:cond delay="0"/>
                                          </p:stCondLst>
                                        </p:cTn>
                                        <p:tgtEl>
                                          <p:spTgt spid="56"/>
                                        </p:tgtEl>
                                        <p:attrNameLst>
                                          <p:attrName>style.visibility</p:attrName>
                                        </p:attrNameLst>
                                      </p:cBhvr>
                                      <p:to>
                                        <p:strVal val="visible"/>
                                      </p:to>
                                    </p:set>
                                    <p:animEffect transition="in" filter="wipe(right)">
                                      <p:cBhvr>
                                        <p:cTn id="74" dur="500"/>
                                        <p:tgtEl>
                                          <p:spTgt spid="5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fade">
                                      <p:cBhvr>
                                        <p:cTn id="7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nimBg="1"/>
      <p:bldP spid="15" grpId="0" uiExpand="1" build="p"/>
      <p:bldP spid="36872" grpId="0" animBg="1"/>
      <p:bldP spid="177173" grpId="0" animBg="1"/>
      <p:bldP spid="177189" grpId="0" animBg="1"/>
      <p:bldP spid="52" grpId="0" animBg="1"/>
      <p:bldP spid="5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3"/>
          <p:cNvSpPr>
            <a:spLocks noGrp="1" noChangeArrowheads="1"/>
          </p:cNvSpPr>
          <p:nvPr>
            <p:ph type="title"/>
          </p:nvPr>
        </p:nvSpPr>
        <p:spPr/>
        <p:txBody>
          <a:bodyPr/>
          <a:lstStyle/>
          <a:p>
            <a:pPr eaLnBrk="1" hangingPunct="1"/>
            <a:r>
              <a:rPr lang="en-US" sz="3200" dirty="0" smtClean="0"/>
              <a:t>Revenue and the Size of the Tax</a:t>
            </a:r>
          </a:p>
        </p:txBody>
      </p:sp>
      <p:sp>
        <p:nvSpPr>
          <p:cNvPr id="5" name="Text Placeholder 4"/>
          <p:cNvSpPr>
            <a:spLocks noGrp="1"/>
          </p:cNvSpPr>
          <p:nvPr>
            <p:ph type="body" sz="quarter" idx="12"/>
          </p:nvPr>
        </p:nvSpPr>
        <p:spPr>
          <a:xfrm>
            <a:off x="304799" y="1801813"/>
            <a:ext cx="3055013" cy="3227388"/>
          </a:xfrm>
        </p:spPr>
        <p:txBody>
          <a:bodyPr/>
          <a:lstStyle/>
          <a:p>
            <a:r>
              <a:rPr lang="en-US" sz="2800" dirty="0"/>
              <a:t>The </a:t>
            </a:r>
            <a:r>
              <a:rPr lang="en-US" sz="2800" b="1" i="1" dirty="0">
                <a:solidFill>
                  <a:srgbClr val="AE1221"/>
                </a:solidFill>
              </a:rPr>
              <a:t>Laffer curve </a:t>
            </a:r>
            <a:r>
              <a:rPr lang="en-US" sz="2800" dirty="0"/>
              <a:t>shows the relationship between </a:t>
            </a:r>
            <a:br>
              <a:rPr lang="en-US" sz="2800" dirty="0"/>
            </a:br>
            <a:r>
              <a:rPr lang="en-US" sz="2800" dirty="0"/>
              <a:t>the size of the tax and tax revenue. </a:t>
            </a:r>
          </a:p>
        </p:txBody>
      </p:sp>
      <p:grpSp>
        <p:nvGrpSpPr>
          <p:cNvPr id="2" name="Group 4"/>
          <p:cNvGrpSpPr>
            <a:grpSpLocks/>
          </p:cNvGrpSpPr>
          <p:nvPr/>
        </p:nvGrpSpPr>
        <p:grpSpPr bwMode="auto">
          <a:xfrm>
            <a:off x="2986088" y="1801813"/>
            <a:ext cx="5311775" cy="3884612"/>
            <a:chOff x="1881" y="1135"/>
            <a:chExt cx="3346" cy="2447"/>
          </a:xfrm>
        </p:grpSpPr>
        <p:grpSp>
          <p:nvGrpSpPr>
            <p:cNvPr id="3" name="Group 5"/>
            <p:cNvGrpSpPr>
              <a:grpSpLocks/>
            </p:cNvGrpSpPr>
            <p:nvPr/>
          </p:nvGrpSpPr>
          <p:grpSpPr bwMode="auto">
            <a:xfrm>
              <a:off x="2712" y="1206"/>
              <a:ext cx="2382" cy="2092"/>
              <a:chOff x="2424" y="1167"/>
              <a:chExt cx="2400" cy="2079"/>
            </a:xfrm>
          </p:grpSpPr>
          <p:sp>
            <p:nvSpPr>
              <p:cNvPr id="38927" name="Line 6"/>
              <p:cNvSpPr>
                <a:spLocks noChangeShapeType="1"/>
              </p:cNvSpPr>
              <p:nvPr/>
            </p:nvSpPr>
            <p:spPr bwMode="auto">
              <a:xfrm>
                <a:off x="2424" y="1167"/>
                <a:ext cx="0" cy="2079"/>
              </a:xfrm>
              <a:prstGeom prst="line">
                <a:avLst/>
              </a:prstGeom>
              <a:noFill/>
              <a:ln w="9525">
                <a:solidFill>
                  <a:schemeClr val="tx1"/>
                </a:solidFill>
                <a:round/>
                <a:headEnd/>
                <a:tailEnd/>
              </a:ln>
            </p:spPr>
            <p:txBody>
              <a:bodyPr/>
              <a:lstStyle/>
              <a:p>
                <a:endParaRPr lang="en-US">
                  <a:latin typeface="Arial"/>
                  <a:cs typeface="Arial"/>
                </a:endParaRPr>
              </a:p>
            </p:txBody>
          </p:sp>
          <p:sp>
            <p:nvSpPr>
              <p:cNvPr id="38928" name="Line 7"/>
              <p:cNvSpPr>
                <a:spLocks noChangeShapeType="1"/>
              </p:cNvSpPr>
              <p:nvPr/>
            </p:nvSpPr>
            <p:spPr bwMode="auto">
              <a:xfrm>
                <a:off x="2424" y="3246"/>
                <a:ext cx="2400" cy="0"/>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38925" name="Text Box 8"/>
            <p:cNvSpPr txBox="1">
              <a:spLocks noChangeArrowheads="1"/>
            </p:cNvSpPr>
            <p:nvPr/>
          </p:nvSpPr>
          <p:spPr bwMode="auto">
            <a:xfrm>
              <a:off x="4412" y="3303"/>
              <a:ext cx="815" cy="279"/>
            </a:xfrm>
            <a:prstGeom prst="rect">
              <a:avLst/>
            </a:prstGeom>
            <a:noFill/>
            <a:ln w="9525">
              <a:noFill/>
              <a:miter lim="800000"/>
              <a:headEnd/>
              <a:tailEnd/>
            </a:ln>
          </p:spPr>
          <p:txBody>
            <a:bodyPr>
              <a:spAutoFit/>
            </a:bodyPr>
            <a:lstStyle/>
            <a:p>
              <a:pPr algn="ctr">
                <a:spcBef>
                  <a:spcPct val="50000"/>
                </a:spcBef>
              </a:pPr>
              <a:r>
                <a:rPr lang="en-US" sz="2300" b="0">
                  <a:latin typeface="Arial"/>
                  <a:cs typeface="Arial"/>
                </a:rPr>
                <a:t>Tax size</a:t>
              </a:r>
            </a:p>
          </p:txBody>
        </p:sp>
        <p:sp>
          <p:nvSpPr>
            <p:cNvPr id="38926" name="Text Box 9"/>
            <p:cNvSpPr txBox="1">
              <a:spLocks noChangeArrowheads="1"/>
            </p:cNvSpPr>
            <p:nvPr/>
          </p:nvSpPr>
          <p:spPr bwMode="auto">
            <a:xfrm>
              <a:off x="1881" y="1135"/>
              <a:ext cx="818" cy="500"/>
            </a:xfrm>
            <a:prstGeom prst="rect">
              <a:avLst/>
            </a:prstGeom>
            <a:noFill/>
            <a:ln w="9525">
              <a:noFill/>
              <a:miter lim="800000"/>
              <a:headEnd/>
              <a:tailEnd/>
            </a:ln>
          </p:spPr>
          <p:txBody>
            <a:bodyPr>
              <a:spAutoFit/>
            </a:bodyPr>
            <a:lstStyle/>
            <a:p>
              <a:pPr algn="r">
                <a:spcBef>
                  <a:spcPct val="50000"/>
                </a:spcBef>
              </a:pPr>
              <a:r>
                <a:rPr lang="en-US" sz="2300" b="0">
                  <a:latin typeface="Arial"/>
                  <a:cs typeface="Arial"/>
                </a:rPr>
                <a:t>Tax revenue</a:t>
              </a:r>
            </a:p>
          </p:txBody>
        </p:sp>
      </p:grpSp>
      <p:grpSp>
        <p:nvGrpSpPr>
          <p:cNvPr id="4" name="Group 10"/>
          <p:cNvGrpSpPr>
            <a:grpSpLocks/>
          </p:cNvGrpSpPr>
          <p:nvPr/>
        </p:nvGrpSpPr>
        <p:grpSpPr bwMode="auto">
          <a:xfrm>
            <a:off x="4318000" y="2963863"/>
            <a:ext cx="3338513" cy="3446462"/>
            <a:chOff x="2720" y="1867"/>
            <a:chExt cx="2103" cy="2171"/>
          </a:xfrm>
        </p:grpSpPr>
        <p:sp>
          <p:nvSpPr>
            <p:cNvPr id="38922" name="Arc 11"/>
            <p:cNvSpPr>
              <a:spLocks/>
            </p:cNvSpPr>
            <p:nvPr/>
          </p:nvSpPr>
          <p:spPr bwMode="auto">
            <a:xfrm flipH="1">
              <a:off x="2720" y="1867"/>
              <a:ext cx="1125" cy="2170"/>
            </a:xfrm>
            <a:custGeom>
              <a:avLst/>
              <a:gdLst>
                <a:gd name="T0" fmla="*/ 0 w 20396"/>
                <a:gd name="T1" fmla="*/ 0 h 21600"/>
                <a:gd name="T2" fmla="*/ 0 w 20396"/>
                <a:gd name="T3" fmla="*/ 0 h 21600"/>
                <a:gd name="T4" fmla="*/ 0 w 20396"/>
                <a:gd name="T5" fmla="*/ 0 h 21600"/>
                <a:gd name="T6" fmla="*/ 0 60000 65536"/>
                <a:gd name="T7" fmla="*/ 0 60000 65536"/>
                <a:gd name="T8" fmla="*/ 0 60000 65536"/>
                <a:gd name="T9" fmla="*/ 0 w 20396"/>
                <a:gd name="T10" fmla="*/ 0 h 21600"/>
                <a:gd name="T11" fmla="*/ 20396 w 20396"/>
                <a:gd name="T12" fmla="*/ 21600 h 21600"/>
              </a:gdLst>
              <a:ahLst/>
              <a:cxnLst>
                <a:cxn ang="T6">
                  <a:pos x="T0" y="T1"/>
                </a:cxn>
                <a:cxn ang="T7">
                  <a:pos x="T2" y="T3"/>
                </a:cxn>
                <a:cxn ang="T8">
                  <a:pos x="T4" y="T5"/>
                </a:cxn>
              </a:cxnLst>
              <a:rect l="T9" t="T10" r="T11" b="T12"/>
              <a:pathLst>
                <a:path w="20396" h="21600" fill="none" extrusionOk="0">
                  <a:moveTo>
                    <a:pt x="0" y="0"/>
                  </a:moveTo>
                  <a:cubicBezTo>
                    <a:pt x="29" y="0"/>
                    <a:pt x="58" y="-1"/>
                    <a:pt x="87" y="0"/>
                  </a:cubicBezTo>
                  <a:cubicBezTo>
                    <a:pt x="9180" y="0"/>
                    <a:pt x="17299" y="5695"/>
                    <a:pt x="20396" y="14244"/>
                  </a:cubicBezTo>
                </a:path>
                <a:path w="20396" h="21600" stroke="0" extrusionOk="0">
                  <a:moveTo>
                    <a:pt x="0" y="0"/>
                  </a:moveTo>
                  <a:cubicBezTo>
                    <a:pt x="29" y="0"/>
                    <a:pt x="58" y="-1"/>
                    <a:pt x="87" y="0"/>
                  </a:cubicBezTo>
                  <a:cubicBezTo>
                    <a:pt x="9180" y="0"/>
                    <a:pt x="17299" y="5695"/>
                    <a:pt x="20396" y="14244"/>
                  </a:cubicBezTo>
                  <a:lnTo>
                    <a:pt x="87" y="21600"/>
                  </a:lnTo>
                  <a:close/>
                </a:path>
              </a:pathLst>
            </a:custGeom>
            <a:noFill/>
            <a:ln w="28575">
              <a:solidFill>
                <a:srgbClr val="00CC66"/>
              </a:solidFill>
              <a:round/>
              <a:headEnd/>
              <a:tailEnd/>
            </a:ln>
          </p:spPr>
          <p:txBody>
            <a:bodyPr wrap="none" anchor="ctr"/>
            <a:lstStyle/>
            <a:p>
              <a:endParaRPr lang="en-US">
                <a:latin typeface="Arial"/>
                <a:cs typeface="Arial"/>
              </a:endParaRPr>
            </a:p>
          </p:txBody>
        </p:sp>
        <p:sp>
          <p:nvSpPr>
            <p:cNvPr id="38923" name="Arc 12"/>
            <p:cNvSpPr>
              <a:spLocks/>
            </p:cNvSpPr>
            <p:nvPr/>
          </p:nvSpPr>
          <p:spPr bwMode="auto">
            <a:xfrm>
              <a:off x="3843" y="1868"/>
              <a:ext cx="980" cy="2170"/>
            </a:xfrm>
            <a:custGeom>
              <a:avLst/>
              <a:gdLst>
                <a:gd name="T0" fmla="*/ 0 w 20396"/>
                <a:gd name="T1" fmla="*/ 0 h 21600"/>
                <a:gd name="T2" fmla="*/ 0 w 20396"/>
                <a:gd name="T3" fmla="*/ 0 h 21600"/>
                <a:gd name="T4" fmla="*/ 0 w 20396"/>
                <a:gd name="T5" fmla="*/ 0 h 21600"/>
                <a:gd name="T6" fmla="*/ 0 60000 65536"/>
                <a:gd name="T7" fmla="*/ 0 60000 65536"/>
                <a:gd name="T8" fmla="*/ 0 60000 65536"/>
                <a:gd name="T9" fmla="*/ 0 w 20396"/>
                <a:gd name="T10" fmla="*/ 0 h 21600"/>
                <a:gd name="T11" fmla="*/ 20396 w 20396"/>
                <a:gd name="T12" fmla="*/ 21600 h 21600"/>
              </a:gdLst>
              <a:ahLst/>
              <a:cxnLst>
                <a:cxn ang="T6">
                  <a:pos x="T0" y="T1"/>
                </a:cxn>
                <a:cxn ang="T7">
                  <a:pos x="T2" y="T3"/>
                </a:cxn>
                <a:cxn ang="T8">
                  <a:pos x="T4" y="T5"/>
                </a:cxn>
              </a:cxnLst>
              <a:rect l="T9" t="T10" r="T11" b="T12"/>
              <a:pathLst>
                <a:path w="20396" h="21600" fill="none" extrusionOk="0">
                  <a:moveTo>
                    <a:pt x="0" y="0"/>
                  </a:moveTo>
                  <a:cubicBezTo>
                    <a:pt x="29" y="0"/>
                    <a:pt x="58" y="-1"/>
                    <a:pt x="87" y="0"/>
                  </a:cubicBezTo>
                  <a:cubicBezTo>
                    <a:pt x="9180" y="0"/>
                    <a:pt x="17299" y="5695"/>
                    <a:pt x="20396" y="14244"/>
                  </a:cubicBezTo>
                </a:path>
                <a:path w="20396" h="21600" stroke="0" extrusionOk="0">
                  <a:moveTo>
                    <a:pt x="0" y="0"/>
                  </a:moveTo>
                  <a:cubicBezTo>
                    <a:pt x="29" y="0"/>
                    <a:pt x="58" y="-1"/>
                    <a:pt x="87" y="0"/>
                  </a:cubicBezTo>
                  <a:cubicBezTo>
                    <a:pt x="9180" y="0"/>
                    <a:pt x="17299" y="5695"/>
                    <a:pt x="20396" y="14244"/>
                  </a:cubicBezTo>
                  <a:lnTo>
                    <a:pt x="87" y="21600"/>
                  </a:lnTo>
                  <a:close/>
                </a:path>
              </a:pathLst>
            </a:custGeom>
            <a:noFill/>
            <a:ln w="28575">
              <a:solidFill>
                <a:srgbClr val="00CC66"/>
              </a:solidFill>
              <a:round/>
              <a:headEnd/>
              <a:tailEnd/>
            </a:ln>
          </p:spPr>
          <p:txBody>
            <a:bodyPr wrap="none" anchor="ctr"/>
            <a:lstStyle/>
            <a:p>
              <a:endParaRPr lang="en-US">
                <a:latin typeface="Arial"/>
                <a:cs typeface="Arial"/>
              </a:endParaRPr>
            </a:p>
          </p:txBody>
        </p:sp>
      </p:grpSp>
      <p:sp>
        <p:nvSpPr>
          <p:cNvPr id="110605" name="Text Box 13"/>
          <p:cNvSpPr txBox="1">
            <a:spLocks noChangeArrowheads="1"/>
          </p:cNvSpPr>
          <p:nvPr/>
        </p:nvSpPr>
        <p:spPr bwMode="auto">
          <a:xfrm>
            <a:off x="4881563" y="1608138"/>
            <a:ext cx="2689225" cy="488950"/>
          </a:xfrm>
          <a:prstGeom prst="rect">
            <a:avLst/>
          </a:prstGeom>
          <a:noFill/>
          <a:ln w="9525">
            <a:noFill/>
            <a:miter lim="800000"/>
            <a:headEnd/>
            <a:tailEnd/>
          </a:ln>
        </p:spPr>
        <p:txBody>
          <a:bodyPr>
            <a:spAutoFit/>
          </a:bodyPr>
          <a:lstStyle/>
          <a:p>
            <a:pPr algn="ctr">
              <a:spcBef>
                <a:spcPct val="50000"/>
              </a:spcBef>
            </a:pPr>
            <a:r>
              <a:rPr lang="en-US" sz="2600" b="0" u="sng" dirty="0">
                <a:latin typeface="Arial"/>
                <a:cs typeface="Arial"/>
              </a:rPr>
              <a:t>The Laffer curve</a:t>
            </a:r>
          </a:p>
        </p:txBody>
      </p:sp>
      <p:sp>
        <p:nvSpPr>
          <p:cNvPr id="38921"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a:latin typeface="Tahoma" pitchFamily="34" charset="0"/>
                <a:cs typeface="Arial" charset="0"/>
              </a:rPr>
              <a:t>0</a:t>
            </a:r>
          </a:p>
        </p:txBody>
      </p:sp>
      <p:sp>
        <p:nvSpPr>
          <p:cNvPr id="6" name="Footer Placeholder 5"/>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Slide Number Placeholder 6"/>
          <p:cNvSpPr>
            <a:spLocks noGrp="1"/>
          </p:cNvSpPr>
          <p:nvPr>
            <p:ph type="sldNum" sz="quarter" idx="13"/>
          </p:nvPr>
        </p:nvSpPr>
        <p:spPr/>
        <p:txBody>
          <a:bodyPr/>
          <a:lstStyle/>
          <a:p>
            <a:pPr>
              <a:defRPr/>
            </a:pPr>
            <a:fld id="{2F37425F-5E17-4209-B948-B5CE2119E408}" type="slidenum">
              <a:rPr lang="en-US" smtClean="0"/>
              <a:pPr>
                <a:defRPr/>
              </a:pPr>
              <a:t>17</a:t>
            </a:fld>
            <a:endParaRPr lang="en-US" dirty="0"/>
          </a:p>
        </p:txBody>
      </p:sp>
    </p:spTree>
    <p:extLst>
      <p:ext uri="{BB962C8B-B14F-4D97-AF65-F5344CB8AC3E}">
        <p14:creationId xmlns:p14="http://schemas.microsoft.com/office/powerpoint/2010/main" val="331500298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left)">
                                      <p:cBhvr>
                                        <p:cTn id="11"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ASK THE EXPERTS</a:t>
            </a:r>
            <a:endParaRPr lang="en-US" dirty="0"/>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18</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5" name="Text Placeholder 4"/>
          <p:cNvSpPr>
            <a:spLocks noGrp="1"/>
          </p:cNvSpPr>
          <p:nvPr>
            <p:ph type="body" sz="quarter" idx="12"/>
          </p:nvPr>
        </p:nvSpPr>
        <p:spPr/>
        <p:txBody>
          <a:bodyPr/>
          <a:lstStyle/>
          <a:p>
            <a:r>
              <a:rPr lang="en-US" dirty="0"/>
              <a:t>The Laffer Curve</a:t>
            </a:r>
          </a:p>
        </p:txBody>
      </p:sp>
      <p:sp>
        <p:nvSpPr>
          <p:cNvPr id="6" name="Text Placeholder 5"/>
          <p:cNvSpPr>
            <a:spLocks noGrp="1"/>
          </p:cNvSpPr>
          <p:nvPr>
            <p:ph type="body" sz="quarter" idx="14"/>
          </p:nvPr>
        </p:nvSpPr>
        <p:spPr>
          <a:xfrm>
            <a:off x="533400" y="1219200"/>
            <a:ext cx="8077200" cy="2667000"/>
          </a:xfrm>
        </p:spPr>
        <p:txBody>
          <a:bodyPr/>
          <a:lstStyle/>
          <a:p>
            <a:r>
              <a:rPr lang="en-US" dirty="0"/>
              <a:t>“A cut in federal income tax rates in the United States right </a:t>
            </a:r>
            <a:r>
              <a:rPr lang="en-US" dirty="0" smtClean="0"/>
              <a:t>now would </a:t>
            </a:r>
            <a:r>
              <a:rPr lang="en-US" dirty="0"/>
              <a:t>raise taxable income enough so that the annual total tax </a:t>
            </a:r>
            <a:r>
              <a:rPr lang="en-US" dirty="0" smtClean="0"/>
              <a:t>revenue would </a:t>
            </a:r>
            <a:r>
              <a:rPr lang="en-US" dirty="0"/>
              <a:t>be higher within five years than without the tax cut.”</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357" y="3810000"/>
            <a:ext cx="4839286"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89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left)">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
          <p:cNvSpPr>
            <a:spLocks noChangeArrowheads="1"/>
          </p:cNvSpPr>
          <p:nvPr/>
        </p:nvSpPr>
        <p:spPr bwMode="auto">
          <a:xfrm>
            <a:off x="4583112" y="2731366"/>
            <a:ext cx="1900238" cy="1227860"/>
          </a:xfrm>
          <a:prstGeom prst="rect">
            <a:avLst/>
          </a:prstGeom>
          <a:solidFill>
            <a:srgbClr val="FFCCFF"/>
          </a:solidFill>
          <a:ln w="9525">
            <a:noFill/>
            <a:miter lim="800000"/>
            <a:headEnd/>
            <a:tailEnd/>
          </a:ln>
        </p:spPr>
        <p:txBody>
          <a:bodyPr wrap="none" anchor="ctr"/>
          <a:lstStyle/>
          <a:p>
            <a:endParaRPr lang="en-US" b="0">
              <a:latin typeface="Arial"/>
              <a:cs typeface="Arial"/>
            </a:endParaRPr>
          </a:p>
        </p:txBody>
      </p:sp>
      <p:sp>
        <p:nvSpPr>
          <p:cNvPr id="2" name="Title 1"/>
          <p:cNvSpPr>
            <a:spLocks noGrp="1"/>
          </p:cNvSpPr>
          <p:nvPr>
            <p:ph type="title"/>
          </p:nvPr>
        </p:nvSpPr>
        <p:spPr/>
        <p:txBody>
          <a:bodyPr/>
          <a:lstStyle/>
          <a:p>
            <a:r>
              <a:rPr lang="en-US" sz="3200" dirty="0"/>
              <a:t>The Effects of a Tax</a:t>
            </a:r>
          </a:p>
        </p:txBody>
      </p:sp>
      <p:sp>
        <p:nvSpPr>
          <p:cNvPr id="3" name="Text Placeholder 2"/>
          <p:cNvSpPr>
            <a:spLocks noGrp="1"/>
          </p:cNvSpPr>
          <p:nvPr>
            <p:ph type="body" sz="quarter" idx="12"/>
          </p:nvPr>
        </p:nvSpPr>
        <p:spPr>
          <a:xfrm>
            <a:off x="228599" y="1041400"/>
            <a:ext cx="3806826" cy="4826000"/>
          </a:xfrm>
        </p:spPr>
        <p:txBody>
          <a:bodyPr/>
          <a:lstStyle/>
          <a:p>
            <a:r>
              <a:rPr lang="en-US" sz="2800" dirty="0" smtClean="0"/>
              <a:t>Equilibrium </a:t>
            </a:r>
            <a:r>
              <a:rPr lang="en-US" sz="2800" dirty="0"/>
              <a:t>with </a:t>
            </a:r>
            <a:endParaRPr lang="en-US" sz="2800" dirty="0" smtClean="0"/>
          </a:p>
          <a:p>
            <a:r>
              <a:rPr lang="en-US" sz="2800" dirty="0" smtClean="0"/>
              <a:t>no </a:t>
            </a:r>
            <a:r>
              <a:rPr lang="en-US" sz="2800" dirty="0"/>
              <a:t>tax: </a:t>
            </a:r>
            <a:r>
              <a:rPr lang="en-US" sz="2800" dirty="0" smtClean="0"/>
              <a:t> </a:t>
            </a:r>
          </a:p>
          <a:p>
            <a:pPr marL="457200" indent="-457200">
              <a:buFont typeface="Arial" panose="020B0604020202020204" pitchFamily="34" charset="0"/>
              <a:buChar char="•"/>
            </a:pPr>
            <a:r>
              <a:rPr lang="en-US" sz="2800" dirty="0" smtClean="0"/>
              <a:t>Price </a:t>
            </a:r>
            <a:r>
              <a:rPr lang="en-US" sz="2800" dirty="0"/>
              <a:t>= P</a:t>
            </a:r>
            <a:r>
              <a:rPr lang="en-US" sz="2800" baseline="-25000" dirty="0"/>
              <a:t>E</a:t>
            </a:r>
            <a:r>
              <a:rPr lang="en-US" sz="2800" dirty="0"/>
              <a:t> </a:t>
            </a:r>
            <a:endParaRPr lang="en-US" sz="2800" dirty="0" smtClean="0"/>
          </a:p>
          <a:p>
            <a:pPr marL="457200" indent="-457200">
              <a:buFont typeface="Arial" panose="020B0604020202020204" pitchFamily="34" charset="0"/>
              <a:buChar char="•"/>
            </a:pPr>
            <a:r>
              <a:rPr lang="en-US" sz="2800" dirty="0" smtClean="0"/>
              <a:t>Quantity </a:t>
            </a:r>
            <a:r>
              <a:rPr lang="en-US" sz="2800" dirty="0"/>
              <a:t>= Q</a:t>
            </a:r>
            <a:r>
              <a:rPr lang="en-US" sz="2800" baseline="-25000" dirty="0"/>
              <a:t>E</a:t>
            </a:r>
            <a:r>
              <a:rPr lang="en-US" sz="2800" dirty="0"/>
              <a:t> </a:t>
            </a:r>
          </a:p>
          <a:p>
            <a:endParaRPr lang="en-US" sz="2800" dirty="0" smtClean="0"/>
          </a:p>
          <a:p>
            <a:r>
              <a:rPr lang="en-US" sz="2800" dirty="0" smtClean="0"/>
              <a:t>Equilibrium with </a:t>
            </a:r>
          </a:p>
          <a:p>
            <a:r>
              <a:rPr lang="en-US" sz="2800" dirty="0" smtClean="0"/>
              <a:t>tax </a:t>
            </a:r>
            <a:r>
              <a:rPr lang="en-US" sz="2800" dirty="0"/>
              <a:t>= $T per unit:</a:t>
            </a:r>
          </a:p>
          <a:p>
            <a:pPr marL="457200" indent="-457200">
              <a:buFont typeface="Arial" panose="020B0604020202020204" pitchFamily="34" charset="0"/>
              <a:buChar char="•"/>
            </a:pPr>
            <a:r>
              <a:rPr lang="en-US" sz="2800" dirty="0"/>
              <a:t>Buyers pay P</a:t>
            </a:r>
            <a:r>
              <a:rPr lang="en-US" sz="2800" baseline="-25000" dirty="0"/>
              <a:t>B</a:t>
            </a:r>
            <a:r>
              <a:rPr lang="en-US" sz="2800" dirty="0"/>
              <a:t> </a:t>
            </a:r>
          </a:p>
          <a:p>
            <a:pPr marL="457200" indent="-457200">
              <a:buFont typeface="Arial" panose="020B0604020202020204" pitchFamily="34" charset="0"/>
              <a:buChar char="•"/>
            </a:pPr>
            <a:r>
              <a:rPr lang="en-US" sz="2800" dirty="0"/>
              <a:t>Sellers receive P</a:t>
            </a:r>
            <a:r>
              <a:rPr lang="en-US" sz="2800" baseline="-25000" dirty="0"/>
              <a:t>S</a:t>
            </a:r>
            <a:r>
              <a:rPr lang="en-US" sz="2800" dirty="0"/>
              <a:t> </a:t>
            </a:r>
          </a:p>
          <a:p>
            <a:pPr marL="457200" indent="-457200">
              <a:buFont typeface="Arial" panose="020B0604020202020204" pitchFamily="34" charset="0"/>
              <a:buChar char="•"/>
            </a:pPr>
            <a:r>
              <a:rPr lang="en-US" sz="2800" dirty="0"/>
              <a:t>Quantity = Q</a:t>
            </a:r>
            <a:r>
              <a:rPr lang="en-US" sz="2800" baseline="-25000" dirty="0"/>
              <a:t>T</a:t>
            </a:r>
            <a:r>
              <a:rPr lang="en-US" sz="2800" dirty="0"/>
              <a:t> </a:t>
            </a:r>
          </a:p>
          <a:p>
            <a:endParaRPr lang="en-US" sz="28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2</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2"/>
          <p:cNvGrpSpPr>
            <a:grpSpLocks/>
          </p:cNvGrpSpPr>
          <p:nvPr/>
        </p:nvGrpSpPr>
        <p:grpSpPr bwMode="auto">
          <a:xfrm>
            <a:off x="6192837" y="2716213"/>
            <a:ext cx="588963" cy="3189287"/>
            <a:chOff x="3704" y="1767"/>
            <a:chExt cx="371" cy="2009"/>
          </a:xfrm>
        </p:grpSpPr>
        <p:sp>
          <p:nvSpPr>
            <p:cNvPr id="7" name="Line 3"/>
            <p:cNvSpPr>
              <a:spLocks noChangeShapeType="1"/>
            </p:cNvSpPr>
            <p:nvPr/>
          </p:nvSpPr>
          <p:spPr bwMode="auto">
            <a:xfrm>
              <a:off x="3894" y="1767"/>
              <a:ext cx="0" cy="1731"/>
            </a:xfrm>
            <a:prstGeom prst="line">
              <a:avLst/>
            </a:prstGeom>
            <a:noFill/>
            <a:ln w="9525">
              <a:solidFill>
                <a:schemeClr val="tx1"/>
              </a:solidFill>
              <a:prstDash val="dash"/>
              <a:round/>
              <a:headEnd/>
              <a:tailEnd/>
            </a:ln>
          </p:spPr>
          <p:txBody>
            <a:bodyPr/>
            <a:lstStyle/>
            <a:p>
              <a:endParaRPr lang="en-US">
                <a:latin typeface="Arial"/>
                <a:cs typeface="Arial"/>
              </a:endParaRPr>
            </a:p>
          </p:txBody>
        </p:sp>
        <p:sp>
          <p:nvSpPr>
            <p:cNvPr id="8" name="Text Box 4"/>
            <p:cNvSpPr txBox="1">
              <a:spLocks noChangeArrowheads="1"/>
            </p:cNvSpPr>
            <p:nvPr/>
          </p:nvSpPr>
          <p:spPr bwMode="auto">
            <a:xfrm>
              <a:off x="3704" y="3497"/>
              <a:ext cx="371" cy="279"/>
            </a:xfrm>
            <a:prstGeom prst="rect">
              <a:avLst/>
            </a:prstGeom>
            <a:noFill/>
            <a:ln w="9525">
              <a:noFill/>
              <a:miter lim="800000"/>
              <a:headEnd/>
              <a:tailEnd/>
            </a:ln>
          </p:spPr>
          <p:txBody>
            <a:bodyPr>
              <a:spAutoFit/>
            </a:bodyPr>
            <a:lstStyle/>
            <a:p>
              <a:pPr algn="ctr">
                <a:spcBef>
                  <a:spcPct val="50000"/>
                </a:spcBef>
              </a:pPr>
              <a:r>
                <a:rPr lang="en-US" sz="2300" i="1" dirty="0">
                  <a:latin typeface="Arial"/>
                  <a:cs typeface="Arial"/>
                </a:rPr>
                <a:t>Q</a:t>
              </a:r>
              <a:r>
                <a:rPr lang="en-US" sz="2300" i="1" baseline="-25000" dirty="0">
                  <a:latin typeface="Arial"/>
                  <a:cs typeface="Arial"/>
                </a:rPr>
                <a:t>T</a:t>
              </a:r>
            </a:p>
          </p:txBody>
        </p:sp>
      </p:grpSp>
      <p:grpSp>
        <p:nvGrpSpPr>
          <p:cNvPr id="9" name="Group 6"/>
          <p:cNvGrpSpPr>
            <a:grpSpLocks/>
          </p:cNvGrpSpPr>
          <p:nvPr/>
        </p:nvGrpSpPr>
        <p:grpSpPr bwMode="auto">
          <a:xfrm>
            <a:off x="4381500" y="838200"/>
            <a:ext cx="4305300" cy="4824413"/>
            <a:chOff x="2563" y="584"/>
            <a:chExt cx="2712" cy="3039"/>
          </a:xfrm>
        </p:grpSpPr>
        <p:grpSp>
          <p:nvGrpSpPr>
            <p:cNvPr id="10" name="Group 7"/>
            <p:cNvGrpSpPr>
              <a:grpSpLocks/>
            </p:cNvGrpSpPr>
            <p:nvPr/>
          </p:nvGrpSpPr>
          <p:grpSpPr bwMode="auto">
            <a:xfrm>
              <a:off x="2563" y="584"/>
              <a:ext cx="2712" cy="3039"/>
              <a:chOff x="2305" y="942"/>
              <a:chExt cx="2712" cy="2666"/>
            </a:xfrm>
          </p:grpSpPr>
          <p:grpSp>
            <p:nvGrpSpPr>
              <p:cNvPr id="17" name="Group 8"/>
              <p:cNvGrpSpPr>
                <a:grpSpLocks/>
              </p:cNvGrpSpPr>
              <p:nvPr/>
            </p:nvGrpSpPr>
            <p:grpSpPr bwMode="auto">
              <a:xfrm>
                <a:off x="2424" y="1167"/>
                <a:ext cx="2382" cy="2331"/>
                <a:chOff x="2424" y="1167"/>
                <a:chExt cx="2400" cy="2079"/>
              </a:xfrm>
            </p:grpSpPr>
            <p:sp>
              <p:nvSpPr>
                <p:cNvPr id="20" name="Line 9"/>
                <p:cNvSpPr>
                  <a:spLocks noChangeShapeType="1"/>
                </p:cNvSpPr>
                <p:nvPr/>
              </p:nvSpPr>
              <p:spPr bwMode="auto">
                <a:xfrm>
                  <a:off x="2424" y="1167"/>
                  <a:ext cx="0" cy="2079"/>
                </a:xfrm>
                <a:prstGeom prst="line">
                  <a:avLst/>
                </a:prstGeom>
                <a:noFill/>
                <a:ln w="9525">
                  <a:solidFill>
                    <a:schemeClr val="tx1"/>
                  </a:solidFill>
                  <a:round/>
                  <a:headEnd/>
                  <a:tailEnd/>
                </a:ln>
              </p:spPr>
              <p:txBody>
                <a:bodyPr/>
                <a:lstStyle/>
                <a:p>
                  <a:endParaRPr lang="en-US">
                    <a:latin typeface="Arial"/>
                    <a:cs typeface="Arial"/>
                  </a:endParaRPr>
                </a:p>
              </p:txBody>
            </p:sp>
            <p:sp>
              <p:nvSpPr>
                <p:cNvPr id="21" name="Line 10"/>
                <p:cNvSpPr>
                  <a:spLocks noChangeShapeType="1"/>
                </p:cNvSpPr>
                <p:nvPr/>
              </p:nvSpPr>
              <p:spPr bwMode="auto">
                <a:xfrm>
                  <a:off x="2424" y="3246"/>
                  <a:ext cx="2400" cy="0"/>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18" name="Text Box 11"/>
              <p:cNvSpPr txBox="1">
                <a:spLocks noChangeArrowheads="1"/>
              </p:cNvSpPr>
              <p:nvPr/>
            </p:nvSpPr>
            <p:spPr bwMode="auto">
              <a:xfrm>
                <a:off x="2305" y="942"/>
                <a:ext cx="233" cy="245"/>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P</a:t>
                </a:r>
              </a:p>
            </p:txBody>
          </p:sp>
          <p:sp>
            <p:nvSpPr>
              <p:cNvPr id="19" name="Text Box 12"/>
              <p:cNvSpPr txBox="1">
                <a:spLocks noChangeArrowheads="1"/>
              </p:cNvSpPr>
              <p:nvPr/>
            </p:nvSpPr>
            <p:spPr bwMode="auto">
              <a:xfrm>
                <a:off x="4784" y="3363"/>
                <a:ext cx="233" cy="245"/>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Q</a:t>
                </a:r>
              </a:p>
            </p:txBody>
          </p:sp>
        </p:grpSp>
        <p:grpSp>
          <p:nvGrpSpPr>
            <p:cNvPr id="11" name="Group 13"/>
            <p:cNvGrpSpPr>
              <a:grpSpLocks/>
            </p:cNvGrpSpPr>
            <p:nvPr/>
          </p:nvGrpSpPr>
          <p:grpSpPr bwMode="auto">
            <a:xfrm>
              <a:off x="2684" y="936"/>
              <a:ext cx="2495" cy="1771"/>
              <a:chOff x="2684" y="936"/>
              <a:chExt cx="2495" cy="1771"/>
            </a:xfrm>
          </p:grpSpPr>
          <p:sp>
            <p:nvSpPr>
              <p:cNvPr id="15" name="Text Box 14"/>
              <p:cNvSpPr txBox="1">
                <a:spLocks noChangeArrowheads="1"/>
              </p:cNvSpPr>
              <p:nvPr/>
            </p:nvSpPr>
            <p:spPr bwMode="auto">
              <a:xfrm>
                <a:off x="4946" y="2428"/>
                <a:ext cx="233" cy="279"/>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D</a:t>
                </a:r>
              </a:p>
            </p:txBody>
          </p:sp>
          <p:sp>
            <p:nvSpPr>
              <p:cNvPr id="16" name="Line 15"/>
              <p:cNvSpPr>
                <a:spLocks noChangeShapeType="1"/>
              </p:cNvSpPr>
              <p:nvPr/>
            </p:nvSpPr>
            <p:spPr bwMode="auto">
              <a:xfrm>
                <a:off x="2684" y="936"/>
                <a:ext cx="2305" cy="1589"/>
              </a:xfrm>
              <a:prstGeom prst="line">
                <a:avLst/>
              </a:prstGeom>
              <a:noFill/>
              <a:ln w="28575">
                <a:solidFill>
                  <a:srgbClr val="336699"/>
                </a:solidFill>
                <a:round/>
                <a:headEnd/>
                <a:tailEnd/>
              </a:ln>
            </p:spPr>
            <p:txBody>
              <a:bodyPr/>
              <a:lstStyle/>
              <a:p>
                <a:endParaRPr lang="en-US">
                  <a:latin typeface="Arial"/>
                  <a:cs typeface="Arial"/>
                </a:endParaRPr>
              </a:p>
            </p:txBody>
          </p:sp>
        </p:grpSp>
        <p:grpSp>
          <p:nvGrpSpPr>
            <p:cNvPr id="12" name="Group 16"/>
            <p:cNvGrpSpPr>
              <a:grpSpLocks/>
            </p:cNvGrpSpPr>
            <p:nvPr/>
          </p:nvGrpSpPr>
          <p:grpSpPr bwMode="auto">
            <a:xfrm>
              <a:off x="2682" y="1538"/>
              <a:ext cx="2486" cy="1961"/>
              <a:chOff x="2682" y="1538"/>
              <a:chExt cx="2486" cy="1961"/>
            </a:xfrm>
          </p:grpSpPr>
          <p:sp>
            <p:nvSpPr>
              <p:cNvPr id="13" name="Text Box 17"/>
              <p:cNvSpPr txBox="1">
                <a:spLocks noChangeArrowheads="1"/>
              </p:cNvSpPr>
              <p:nvPr/>
            </p:nvSpPr>
            <p:spPr bwMode="auto">
              <a:xfrm>
                <a:off x="4935" y="1538"/>
                <a:ext cx="233" cy="279"/>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S</a:t>
                </a:r>
              </a:p>
            </p:txBody>
          </p:sp>
          <p:sp>
            <p:nvSpPr>
              <p:cNvPr id="14" name="Line 18"/>
              <p:cNvSpPr>
                <a:spLocks noChangeShapeType="1"/>
              </p:cNvSpPr>
              <p:nvPr/>
            </p:nvSpPr>
            <p:spPr bwMode="auto">
              <a:xfrm flipV="1">
                <a:off x="2682" y="1732"/>
                <a:ext cx="2282" cy="1767"/>
              </a:xfrm>
              <a:prstGeom prst="line">
                <a:avLst/>
              </a:prstGeom>
              <a:noFill/>
              <a:ln w="28575">
                <a:solidFill>
                  <a:srgbClr val="336699"/>
                </a:solidFill>
                <a:round/>
                <a:headEnd/>
                <a:tailEnd/>
              </a:ln>
            </p:spPr>
            <p:txBody>
              <a:bodyPr/>
              <a:lstStyle/>
              <a:p>
                <a:endParaRPr lang="en-US">
                  <a:latin typeface="Arial"/>
                  <a:cs typeface="Arial"/>
                </a:endParaRPr>
              </a:p>
            </p:txBody>
          </p:sp>
        </p:grpSp>
      </p:grpSp>
      <p:sp>
        <p:nvSpPr>
          <p:cNvPr id="22" name="Line 20"/>
          <p:cNvSpPr>
            <a:spLocks noChangeShapeType="1"/>
          </p:cNvSpPr>
          <p:nvPr/>
        </p:nvSpPr>
        <p:spPr bwMode="auto">
          <a:xfrm>
            <a:off x="6491287" y="2720975"/>
            <a:ext cx="3175" cy="1250950"/>
          </a:xfrm>
          <a:prstGeom prst="line">
            <a:avLst/>
          </a:prstGeom>
          <a:noFill/>
          <a:ln w="19050">
            <a:solidFill>
              <a:srgbClr val="FF0000"/>
            </a:solidFill>
            <a:round/>
            <a:headEnd/>
            <a:tailEnd/>
          </a:ln>
        </p:spPr>
        <p:txBody>
          <a:bodyPr/>
          <a:lstStyle/>
          <a:p>
            <a:endParaRPr lang="en-US">
              <a:latin typeface="Arial"/>
              <a:cs typeface="Arial"/>
            </a:endParaRPr>
          </a:p>
        </p:txBody>
      </p:sp>
      <p:grpSp>
        <p:nvGrpSpPr>
          <p:cNvPr id="23" name="Group 21"/>
          <p:cNvGrpSpPr>
            <a:grpSpLocks/>
          </p:cNvGrpSpPr>
          <p:nvPr/>
        </p:nvGrpSpPr>
        <p:grpSpPr bwMode="auto">
          <a:xfrm>
            <a:off x="4040187" y="3748088"/>
            <a:ext cx="2449513" cy="442912"/>
            <a:chOff x="2348" y="2417"/>
            <a:chExt cx="1543" cy="279"/>
          </a:xfrm>
        </p:grpSpPr>
        <p:sp>
          <p:nvSpPr>
            <p:cNvPr id="24" name="Text Box 22"/>
            <p:cNvSpPr txBox="1">
              <a:spLocks noChangeArrowheads="1"/>
            </p:cNvSpPr>
            <p:nvPr/>
          </p:nvSpPr>
          <p:spPr bwMode="auto">
            <a:xfrm>
              <a:off x="2348" y="2417"/>
              <a:ext cx="335" cy="279"/>
            </a:xfrm>
            <a:prstGeom prst="rect">
              <a:avLst/>
            </a:prstGeom>
            <a:noFill/>
            <a:ln w="9525">
              <a:noFill/>
              <a:miter lim="800000"/>
              <a:headEnd/>
              <a:tailEnd/>
            </a:ln>
          </p:spPr>
          <p:txBody>
            <a:bodyPr>
              <a:spAutoFit/>
            </a:bodyPr>
            <a:lstStyle/>
            <a:p>
              <a:pPr algn="ctr">
                <a:spcBef>
                  <a:spcPct val="50000"/>
                </a:spcBef>
              </a:pPr>
              <a:r>
                <a:rPr lang="en-US" sz="2300" i="1" dirty="0">
                  <a:latin typeface="Arial"/>
                  <a:cs typeface="Arial"/>
                </a:rPr>
                <a:t>P</a:t>
              </a:r>
              <a:r>
                <a:rPr lang="en-US" sz="2300" i="1" baseline="-25000" dirty="0">
                  <a:latin typeface="Arial"/>
                  <a:cs typeface="Arial"/>
                </a:rPr>
                <a:t>S</a:t>
              </a:r>
            </a:p>
          </p:txBody>
        </p:sp>
        <p:sp>
          <p:nvSpPr>
            <p:cNvPr id="25" name="Line 23"/>
            <p:cNvSpPr>
              <a:spLocks noChangeShapeType="1"/>
            </p:cNvSpPr>
            <p:nvPr/>
          </p:nvSpPr>
          <p:spPr bwMode="auto">
            <a:xfrm flipH="1">
              <a:off x="2682" y="2556"/>
              <a:ext cx="1209" cy="0"/>
            </a:xfrm>
            <a:prstGeom prst="line">
              <a:avLst/>
            </a:prstGeom>
            <a:noFill/>
            <a:ln w="9525">
              <a:solidFill>
                <a:schemeClr val="tx1"/>
              </a:solidFill>
              <a:prstDash val="dash"/>
              <a:round/>
              <a:headEnd/>
              <a:tailEnd/>
            </a:ln>
          </p:spPr>
          <p:txBody>
            <a:bodyPr/>
            <a:lstStyle/>
            <a:p>
              <a:endParaRPr lang="en-US">
                <a:latin typeface="Arial"/>
                <a:cs typeface="Arial"/>
              </a:endParaRPr>
            </a:p>
          </p:txBody>
        </p:sp>
      </p:grpSp>
      <p:grpSp>
        <p:nvGrpSpPr>
          <p:cNvPr id="26" name="Group 24"/>
          <p:cNvGrpSpPr>
            <a:grpSpLocks/>
          </p:cNvGrpSpPr>
          <p:nvPr/>
        </p:nvGrpSpPr>
        <p:grpSpPr bwMode="auto">
          <a:xfrm>
            <a:off x="4035425" y="2495550"/>
            <a:ext cx="2454275" cy="442913"/>
            <a:chOff x="2345" y="1628"/>
            <a:chExt cx="1546" cy="279"/>
          </a:xfrm>
        </p:grpSpPr>
        <p:sp>
          <p:nvSpPr>
            <p:cNvPr id="27" name="Text Box 25"/>
            <p:cNvSpPr txBox="1">
              <a:spLocks noChangeArrowheads="1"/>
            </p:cNvSpPr>
            <p:nvPr/>
          </p:nvSpPr>
          <p:spPr bwMode="auto">
            <a:xfrm>
              <a:off x="2345" y="1628"/>
              <a:ext cx="335" cy="279"/>
            </a:xfrm>
            <a:prstGeom prst="rect">
              <a:avLst/>
            </a:prstGeom>
            <a:noFill/>
            <a:ln w="9525">
              <a:noFill/>
              <a:miter lim="800000"/>
              <a:headEnd/>
              <a:tailEnd/>
            </a:ln>
          </p:spPr>
          <p:txBody>
            <a:bodyPr>
              <a:spAutoFit/>
            </a:bodyPr>
            <a:lstStyle/>
            <a:p>
              <a:pPr algn="ctr">
                <a:spcBef>
                  <a:spcPct val="50000"/>
                </a:spcBef>
              </a:pPr>
              <a:r>
                <a:rPr lang="en-US" sz="2300" i="1" dirty="0">
                  <a:latin typeface="Arial"/>
                  <a:cs typeface="Arial"/>
                </a:rPr>
                <a:t>P</a:t>
              </a:r>
              <a:r>
                <a:rPr lang="en-US" sz="2300" i="1" baseline="-25000" dirty="0">
                  <a:latin typeface="Arial"/>
                  <a:cs typeface="Arial"/>
                </a:rPr>
                <a:t>B</a:t>
              </a:r>
            </a:p>
          </p:txBody>
        </p:sp>
        <p:sp>
          <p:nvSpPr>
            <p:cNvPr id="28" name="Line 26"/>
            <p:cNvSpPr>
              <a:spLocks noChangeShapeType="1"/>
            </p:cNvSpPr>
            <p:nvPr/>
          </p:nvSpPr>
          <p:spPr bwMode="auto">
            <a:xfrm flipH="1">
              <a:off x="2682" y="1770"/>
              <a:ext cx="1209" cy="0"/>
            </a:xfrm>
            <a:prstGeom prst="line">
              <a:avLst/>
            </a:prstGeom>
            <a:noFill/>
            <a:ln w="9525">
              <a:solidFill>
                <a:schemeClr val="tx1"/>
              </a:solidFill>
              <a:prstDash val="dash"/>
              <a:round/>
              <a:headEnd/>
              <a:tailEnd/>
            </a:ln>
          </p:spPr>
          <p:txBody>
            <a:bodyPr/>
            <a:lstStyle/>
            <a:p>
              <a:endParaRPr lang="en-US">
                <a:latin typeface="Arial"/>
                <a:cs typeface="Arial"/>
              </a:endParaRPr>
            </a:p>
          </p:txBody>
        </p:sp>
      </p:grpSp>
      <p:grpSp>
        <p:nvGrpSpPr>
          <p:cNvPr id="29" name="Group 27"/>
          <p:cNvGrpSpPr>
            <a:grpSpLocks/>
          </p:cNvGrpSpPr>
          <p:nvPr/>
        </p:nvGrpSpPr>
        <p:grpSpPr bwMode="auto">
          <a:xfrm>
            <a:off x="4040187" y="3081338"/>
            <a:ext cx="3598863" cy="2824162"/>
            <a:chOff x="2348" y="1997"/>
            <a:chExt cx="2267" cy="1779"/>
          </a:xfrm>
        </p:grpSpPr>
        <p:sp>
          <p:nvSpPr>
            <p:cNvPr id="30" name="Text Box 28"/>
            <p:cNvSpPr txBox="1">
              <a:spLocks noChangeArrowheads="1"/>
            </p:cNvSpPr>
            <p:nvPr/>
          </p:nvSpPr>
          <p:spPr bwMode="auto">
            <a:xfrm>
              <a:off x="2348" y="1997"/>
              <a:ext cx="335" cy="279"/>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P</a:t>
              </a:r>
              <a:r>
                <a:rPr lang="en-US" sz="2300" i="1" baseline="-25000">
                  <a:latin typeface="Arial"/>
                  <a:cs typeface="Arial"/>
                </a:rPr>
                <a:t>E</a:t>
              </a:r>
            </a:p>
          </p:txBody>
        </p:sp>
        <p:grpSp>
          <p:nvGrpSpPr>
            <p:cNvPr id="31" name="Group 29"/>
            <p:cNvGrpSpPr>
              <a:grpSpLocks/>
            </p:cNvGrpSpPr>
            <p:nvPr/>
          </p:nvGrpSpPr>
          <p:grpSpPr bwMode="auto">
            <a:xfrm>
              <a:off x="2690" y="2142"/>
              <a:ext cx="1743" cy="1354"/>
              <a:chOff x="357" y="2450"/>
              <a:chExt cx="795" cy="646"/>
            </a:xfrm>
          </p:grpSpPr>
          <p:sp>
            <p:nvSpPr>
              <p:cNvPr id="33" name="Line 30"/>
              <p:cNvSpPr>
                <a:spLocks noChangeShapeType="1"/>
              </p:cNvSpPr>
              <p:nvPr/>
            </p:nvSpPr>
            <p:spPr bwMode="auto">
              <a:xfrm>
                <a:off x="357" y="2450"/>
                <a:ext cx="795" cy="0"/>
              </a:xfrm>
              <a:prstGeom prst="line">
                <a:avLst/>
              </a:prstGeom>
              <a:noFill/>
              <a:ln w="9525">
                <a:solidFill>
                  <a:schemeClr val="tx1"/>
                </a:solidFill>
                <a:prstDash val="dash"/>
                <a:round/>
                <a:headEnd/>
                <a:tailEnd/>
              </a:ln>
            </p:spPr>
            <p:txBody>
              <a:bodyPr/>
              <a:lstStyle/>
              <a:p>
                <a:endParaRPr lang="en-US">
                  <a:latin typeface="Arial"/>
                  <a:cs typeface="Arial"/>
                </a:endParaRPr>
              </a:p>
            </p:txBody>
          </p:sp>
          <p:sp>
            <p:nvSpPr>
              <p:cNvPr id="34" name="Line 31"/>
              <p:cNvSpPr>
                <a:spLocks noChangeShapeType="1"/>
              </p:cNvSpPr>
              <p:nvPr/>
            </p:nvSpPr>
            <p:spPr bwMode="auto">
              <a:xfrm>
                <a:off x="1152" y="2451"/>
                <a:ext cx="0" cy="645"/>
              </a:xfrm>
              <a:prstGeom prst="line">
                <a:avLst/>
              </a:prstGeom>
              <a:noFill/>
              <a:ln w="9525">
                <a:solidFill>
                  <a:schemeClr val="tx1"/>
                </a:solidFill>
                <a:prstDash val="dash"/>
                <a:round/>
                <a:headEnd/>
                <a:tailEnd/>
              </a:ln>
            </p:spPr>
            <p:txBody>
              <a:bodyPr/>
              <a:lstStyle/>
              <a:p>
                <a:endParaRPr lang="en-US">
                  <a:latin typeface="Arial"/>
                  <a:cs typeface="Arial"/>
                </a:endParaRPr>
              </a:p>
            </p:txBody>
          </p:sp>
        </p:grpSp>
        <p:sp>
          <p:nvSpPr>
            <p:cNvPr id="32" name="Text Box 32"/>
            <p:cNvSpPr txBox="1">
              <a:spLocks noChangeArrowheads="1"/>
            </p:cNvSpPr>
            <p:nvPr/>
          </p:nvSpPr>
          <p:spPr bwMode="auto">
            <a:xfrm>
              <a:off x="4244" y="3497"/>
              <a:ext cx="371" cy="279"/>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Q</a:t>
              </a:r>
              <a:r>
                <a:rPr lang="en-US" sz="2300" i="1" baseline="-25000">
                  <a:latin typeface="Arial"/>
                  <a:cs typeface="Arial"/>
                </a:rPr>
                <a:t>E</a:t>
              </a:r>
            </a:p>
          </p:txBody>
        </p:sp>
      </p:grpSp>
      <p:grpSp>
        <p:nvGrpSpPr>
          <p:cNvPr id="35" name="Group 37"/>
          <p:cNvGrpSpPr>
            <a:grpSpLocks/>
          </p:cNvGrpSpPr>
          <p:nvPr/>
        </p:nvGrpSpPr>
        <p:grpSpPr bwMode="auto">
          <a:xfrm>
            <a:off x="6305550" y="1874838"/>
            <a:ext cx="2344737" cy="2084387"/>
            <a:chOff x="3775" y="1237"/>
            <a:chExt cx="1477" cy="1313"/>
          </a:xfrm>
        </p:grpSpPr>
        <p:sp>
          <p:nvSpPr>
            <p:cNvPr id="36" name="AutoShape 38"/>
            <p:cNvSpPr>
              <a:spLocks/>
            </p:cNvSpPr>
            <p:nvPr/>
          </p:nvSpPr>
          <p:spPr bwMode="auto">
            <a:xfrm rot="10800000">
              <a:off x="3930" y="1770"/>
              <a:ext cx="129" cy="780"/>
            </a:xfrm>
            <a:prstGeom prst="leftBrace">
              <a:avLst>
                <a:gd name="adj1" fmla="val 50388"/>
                <a:gd name="adj2" fmla="val 61537"/>
              </a:avLst>
            </a:prstGeom>
            <a:noFill/>
            <a:ln w="9525">
              <a:solidFill>
                <a:schemeClr val="tx1"/>
              </a:solidFill>
              <a:round/>
              <a:headEnd/>
              <a:tailEnd/>
            </a:ln>
          </p:spPr>
          <p:txBody>
            <a:bodyPr wrap="none" anchor="ctr"/>
            <a:lstStyle/>
            <a:p>
              <a:endParaRPr lang="en-US" b="0">
                <a:latin typeface="Arial"/>
                <a:cs typeface="Arial"/>
              </a:endParaRPr>
            </a:p>
          </p:txBody>
        </p:sp>
        <p:sp>
          <p:nvSpPr>
            <p:cNvPr id="37" name="Text Box 39"/>
            <p:cNvSpPr txBox="1">
              <a:spLocks noChangeArrowheads="1"/>
            </p:cNvSpPr>
            <p:nvPr/>
          </p:nvSpPr>
          <p:spPr bwMode="auto">
            <a:xfrm>
              <a:off x="3775" y="1237"/>
              <a:ext cx="1477" cy="288"/>
            </a:xfrm>
            <a:prstGeom prst="rect">
              <a:avLst/>
            </a:prstGeom>
            <a:noFill/>
            <a:ln w="9525">
              <a:noFill/>
              <a:miter lim="800000"/>
              <a:headEnd/>
              <a:tailEnd/>
            </a:ln>
          </p:spPr>
          <p:txBody>
            <a:bodyPr>
              <a:spAutoFit/>
            </a:bodyPr>
            <a:lstStyle/>
            <a:p>
              <a:pPr>
                <a:spcBef>
                  <a:spcPct val="50000"/>
                </a:spcBef>
              </a:pPr>
              <a:r>
                <a:rPr lang="en-US" sz="2400" b="0" dirty="0">
                  <a:latin typeface="Arial"/>
                  <a:cs typeface="Arial"/>
                </a:rPr>
                <a:t>Size of tax = $</a:t>
              </a:r>
              <a:r>
                <a:rPr lang="en-US" sz="2400" i="1" dirty="0">
                  <a:latin typeface="Arial"/>
                  <a:cs typeface="Arial"/>
                </a:rPr>
                <a:t>T</a:t>
              </a:r>
            </a:p>
          </p:txBody>
        </p:sp>
        <p:sp>
          <p:nvSpPr>
            <p:cNvPr id="38" name="Line 40"/>
            <p:cNvSpPr>
              <a:spLocks noChangeShapeType="1"/>
            </p:cNvSpPr>
            <p:nvPr/>
          </p:nvSpPr>
          <p:spPr bwMode="auto">
            <a:xfrm flipV="1">
              <a:off x="4080" y="1500"/>
              <a:ext cx="462" cy="564"/>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40" name="Rectangle 15"/>
          <p:cNvSpPr>
            <a:spLocks noChangeArrowheads="1"/>
          </p:cNvSpPr>
          <p:nvPr/>
        </p:nvSpPr>
        <p:spPr bwMode="auto">
          <a:xfrm>
            <a:off x="5315389" y="513777"/>
            <a:ext cx="3014662" cy="1092200"/>
          </a:xfrm>
          <a:prstGeom prst="rect">
            <a:avLst/>
          </a:prstGeom>
          <a:solidFill>
            <a:srgbClr val="FFCCFF"/>
          </a:solidFill>
          <a:ln w="9525">
            <a:noFill/>
            <a:miter lim="800000"/>
            <a:headEnd/>
            <a:tailEnd/>
          </a:ln>
        </p:spPr>
        <p:txBody>
          <a:bodyPr/>
          <a:lstStyle/>
          <a:p>
            <a:pPr algn="ctr">
              <a:lnSpc>
                <a:spcPct val="105000"/>
              </a:lnSpc>
              <a:spcBef>
                <a:spcPct val="45000"/>
              </a:spcBef>
              <a:buClr>
                <a:srgbClr val="00B85C"/>
              </a:buClr>
              <a:buSzPct val="120000"/>
              <a:buFont typeface="Wingdings" pitchFamily="2" charset="2"/>
              <a:buNone/>
            </a:pPr>
            <a:r>
              <a:rPr lang="en-US" sz="2600" b="0" dirty="0">
                <a:latin typeface="Arial"/>
                <a:cs typeface="Arial"/>
              </a:rPr>
              <a:t>Revenue from tax: $</a:t>
            </a:r>
            <a:r>
              <a:rPr lang="en-US" sz="2300" i="1" dirty="0">
                <a:latin typeface="Arial"/>
                <a:cs typeface="Arial"/>
              </a:rPr>
              <a:t>T</a:t>
            </a:r>
            <a:r>
              <a:rPr lang="en-US" sz="2600" b="0" dirty="0">
                <a:latin typeface="Arial"/>
                <a:cs typeface="Arial"/>
              </a:rPr>
              <a:t> x </a:t>
            </a:r>
            <a:r>
              <a:rPr lang="en-US" sz="2300" i="1" dirty="0">
                <a:latin typeface="Arial"/>
                <a:cs typeface="Arial"/>
              </a:rPr>
              <a:t>Q</a:t>
            </a:r>
            <a:r>
              <a:rPr lang="en-US" sz="2300" i="1" baseline="-25000" dirty="0">
                <a:latin typeface="Arial"/>
                <a:cs typeface="Arial"/>
              </a:rPr>
              <a:t>T </a:t>
            </a:r>
            <a:endParaRPr lang="en-US" sz="2600" b="0" dirty="0">
              <a:latin typeface="Arial"/>
              <a:cs typeface="Arial"/>
            </a:endParaRPr>
          </a:p>
        </p:txBody>
      </p:sp>
    </p:spTree>
    <p:extLst>
      <p:ext uri="{BB962C8B-B14F-4D97-AF65-F5344CB8AC3E}">
        <p14:creationId xmlns:p14="http://schemas.microsoft.com/office/powerpoint/2010/main" val="97045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strips(downRight)">
                                      <p:cBhvr>
                                        <p:cTn id="7" dur="500"/>
                                        <p:tgtEl>
                                          <p:spTgt spid="2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left)">
                                      <p:cBhvr>
                                        <p:cTn id="14" dur="500"/>
                                        <p:tgtEl>
                                          <p:spTgt spid="3">
                                            <p:txEl>
                                              <p:pRg st="1" end="1"/>
                                            </p:tx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left)">
                                      <p:cBhvr>
                                        <p:cTn id="18" dur="500"/>
                                        <p:tgtEl>
                                          <p:spTgt spid="3">
                                            <p:txEl>
                                              <p:pRg st="2" end="2"/>
                                            </p:txEl>
                                          </p:spTgt>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up)">
                                      <p:cBhvr>
                                        <p:cTn id="27" dur="500"/>
                                        <p:tgtEl>
                                          <p:spTgt spid="22"/>
                                        </p:tgtEl>
                                      </p:cBhvr>
                                    </p:animEffect>
                                  </p:childTnLst>
                                </p:cTn>
                              </p:par>
                            </p:childTnLst>
                          </p:cTn>
                        </p:par>
                        <p:par>
                          <p:cTn id="28" fill="hold">
                            <p:stCondLst>
                              <p:cond delay="500"/>
                            </p:stCondLst>
                            <p:childTnLst>
                              <p:par>
                                <p:cTn id="29" presetID="18" presetClass="entr" presetSubtype="12" fill="hold" nodeType="after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strips(downLeft)">
                                      <p:cBhvr>
                                        <p:cTn id="31" dur="500"/>
                                        <p:tgtEl>
                                          <p:spTgt spid="35"/>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left)">
                                      <p:cBhvr>
                                        <p:cTn id="35" dur="500"/>
                                        <p:tgtEl>
                                          <p:spTgt spid="3">
                                            <p:txEl>
                                              <p:pRg st="5" end="5"/>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left)">
                                      <p:cBhvr>
                                        <p:cTn id="38" dur="500"/>
                                        <p:tgtEl>
                                          <p:spTgt spid="3">
                                            <p:txEl>
                                              <p:pRg st="6" end="6"/>
                                            </p:txEl>
                                          </p:spTgt>
                                        </p:tgtEl>
                                      </p:cBhvr>
                                    </p:animEffect>
                                  </p:childTnLst>
                                </p:cTn>
                              </p:par>
                            </p:childTnLst>
                          </p:cTn>
                        </p:par>
                        <p:par>
                          <p:cTn id="39" fill="hold">
                            <p:stCondLst>
                              <p:cond delay="1500"/>
                            </p:stCondLst>
                            <p:childTnLst>
                              <p:par>
                                <p:cTn id="40" presetID="22" presetClass="entr" presetSubtype="2" fill="hold"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right)">
                                      <p:cBhvr>
                                        <p:cTn id="42" dur="500"/>
                                        <p:tgtEl>
                                          <p:spTgt spid="26"/>
                                        </p:tgtEl>
                                      </p:cBhvr>
                                    </p:animEffect>
                                  </p:childTnLst>
                                </p:cTn>
                              </p:par>
                            </p:childTnLst>
                          </p:cTn>
                        </p:par>
                        <p:par>
                          <p:cTn id="43" fill="hold">
                            <p:stCondLst>
                              <p:cond delay="2000"/>
                            </p:stCondLst>
                            <p:childTnLst>
                              <p:par>
                                <p:cTn id="44" presetID="22" presetClass="entr" presetSubtype="8" fill="hold" grpId="0" nodeType="after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wipe(left)">
                                      <p:cBhvr>
                                        <p:cTn id="46" dur="500"/>
                                        <p:tgtEl>
                                          <p:spTgt spid="3">
                                            <p:txEl>
                                              <p:pRg st="7" end="7"/>
                                            </p:txEl>
                                          </p:spTgt>
                                        </p:tgtEl>
                                      </p:cBhvr>
                                    </p:animEffect>
                                  </p:childTnLst>
                                </p:cTn>
                              </p:par>
                            </p:childTnLst>
                          </p:cTn>
                        </p:par>
                        <p:par>
                          <p:cTn id="47" fill="hold">
                            <p:stCondLst>
                              <p:cond delay="2500"/>
                            </p:stCondLst>
                            <p:childTnLst>
                              <p:par>
                                <p:cTn id="48" presetID="22" presetClass="entr" presetSubtype="2" fill="hold"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right)">
                                      <p:cBhvr>
                                        <p:cTn id="50" dur="500"/>
                                        <p:tgtEl>
                                          <p:spTgt spid="23"/>
                                        </p:tgtEl>
                                      </p:cBhvr>
                                    </p:animEffect>
                                  </p:childTnLst>
                                </p:cTn>
                              </p:par>
                            </p:childTnLst>
                          </p:cTn>
                        </p:par>
                        <p:par>
                          <p:cTn id="51" fill="hold">
                            <p:stCondLst>
                              <p:cond delay="3000"/>
                            </p:stCondLst>
                            <p:childTnLst>
                              <p:par>
                                <p:cTn id="52" presetID="22" presetClass="entr" presetSubtype="8" fill="hold" grpId="0" nodeType="after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wipe(left)">
                                      <p:cBhvr>
                                        <p:cTn id="54" dur="500"/>
                                        <p:tgtEl>
                                          <p:spTgt spid="3">
                                            <p:txEl>
                                              <p:pRg st="8" end="8"/>
                                            </p:txEl>
                                          </p:spTgt>
                                        </p:tgtEl>
                                      </p:cBhvr>
                                    </p:animEffect>
                                  </p:childTnLst>
                                </p:cTn>
                              </p:par>
                            </p:childTnLst>
                          </p:cTn>
                        </p:par>
                        <p:par>
                          <p:cTn id="55" fill="hold">
                            <p:stCondLst>
                              <p:cond delay="3500"/>
                            </p:stCondLst>
                            <p:childTnLst>
                              <p:par>
                                <p:cTn id="56" presetID="22" presetClass="entr" presetSubtype="1" fill="hold" nodeType="after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wipe(up)">
                                      <p:cBhvr>
                                        <p:cTn id="58" dur="500"/>
                                        <p:tgtEl>
                                          <p:spTgt spid="6"/>
                                        </p:tgtEl>
                                      </p:cBhvr>
                                    </p:animEffect>
                                  </p:childTnLst>
                                </p:cTn>
                              </p:par>
                            </p:childTnLst>
                          </p:cTn>
                        </p:par>
                        <p:par>
                          <p:cTn id="59" fill="hold">
                            <p:stCondLst>
                              <p:cond delay="4000"/>
                            </p:stCondLst>
                            <p:childTnLst>
                              <p:par>
                                <p:cTn id="60" presetID="22" presetClass="entr" presetSubtype="8" fill="hold" grpId="0" nodeType="after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wipe(left)">
                                      <p:cBhvr>
                                        <p:cTn id="62" dur="500"/>
                                        <p:tgtEl>
                                          <p:spTgt spid="3">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wipe(left)">
                                      <p:cBhvr>
                                        <p:cTn id="67" dur="500"/>
                                        <p:tgtEl>
                                          <p:spTgt spid="40"/>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fade">
                                      <p:cBhvr>
                                        <p:cTn id="7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 grpId="0" uiExpand="1" build="p"/>
      <p:bldP spid="22" grpId="0" animBg="1"/>
      <p:bldP spid="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The Effects of a Tax</a:t>
            </a:r>
          </a:p>
        </p:txBody>
      </p:sp>
      <p:sp>
        <p:nvSpPr>
          <p:cNvPr id="3" name="Text Placeholder 2"/>
          <p:cNvSpPr>
            <a:spLocks noGrp="1"/>
          </p:cNvSpPr>
          <p:nvPr>
            <p:ph type="body" sz="quarter" idx="12"/>
          </p:nvPr>
        </p:nvSpPr>
        <p:spPr>
          <a:xfrm>
            <a:off x="152400" y="762000"/>
            <a:ext cx="4075906" cy="5867400"/>
          </a:xfrm>
        </p:spPr>
        <p:txBody>
          <a:bodyPr/>
          <a:lstStyle/>
          <a:p>
            <a:r>
              <a:rPr lang="en-US" sz="2800" dirty="0" smtClean="0">
                <a:cs typeface="Arial"/>
              </a:rPr>
              <a:t>With the tax</a:t>
            </a:r>
            <a:r>
              <a:rPr lang="en-US" sz="2800" dirty="0">
                <a:cs typeface="Arial"/>
              </a:rPr>
              <a:t>, </a:t>
            </a:r>
          </a:p>
          <a:p>
            <a:r>
              <a:rPr lang="en-US" sz="2800" dirty="0">
                <a:cs typeface="Arial"/>
              </a:rPr>
              <a:t>CS = A </a:t>
            </a:r>
          </a:p>
          <a:p>
            <a:r>
              <a:rPr lang="en-US" sz="2800" dirty="0">
                <a:cs typeface="Arial"/>
              </a:rPr>
              <a:t>PS = </a:t>
            </a:r>
            <a:r>
              <a:rPr lang="en-US" sz="2800" dirty="0" smtClean="0">
                <a:cs typeface="Arial"/>
              </a:rPr>
              <a:t>F</a:t>
            </a:r>
            <a:endParaRPr lang="en-US" sz="2800" dirty="0">
              <a:cs typeface="Arial"/>
            </a:endParaRPr>
          </a:p>
          <a:p>
            <a:r>
              <a:rPr lang="en-US" sz="2800" dirty="0">
                <a:cs typeface="Arial"/>
              </a:rPr>
              <a:t>Tax revenue = </a:t>
            </a:r>
            <a:r>
              <a:rPr lang="en-US" sz="2800" dirty="0" smtClean="0">
                <a:cs typeface="Arial"/>
              </a:rPr>
              <a:t>B + D</a:t>
            </a:r>
            <a:endParaRPr lang="en-US" sz="2800" dirty="0">
              <a:cs typeface="Arial"/>
            </a:endParaRPr>
          </a:p>
          <a:p>
            <a:pPr marL="228600" indent="-228600">
              <a:lnSpc>
                <a:spcPct val="105000"/>
              </a:lnSpc>
              <a:spcBef>
                <a:spcPct val="5000"/>
              </a:spcBef>
              <a:buClr>
                <a:srgbClr val="00B85C"/>
              </a:buClr>
              <a:buSzPct val="120000"/>
              <a:buFont typeface="Wingdings" pitchFamily="2" charset="2"/>
              <a:buNone/>
            </a:pPr>
            <a:r>
              <a:rPr lang="en-US" sz="2800" dirty="0">
                <a:cs typeface="Arial"/>
              </a:rPr>
              <a:t>Total surplus</a:t>
            </a:r>
            <a:br>
              <a:rPr lang="en-US" sz="2800" dirty="0">
                <a:cs typeface="Arial"/>
              </a:rPr>
            </a:br>
            <a:r>
              <a:rPr lang="en-US" sz="2800" dirty="0">
                <a:cs typeface="Arial"/>
              </a:rPr>
              <a:t>= CS + PS</a:t>
            </a:r>
          </a:p>
          <a:p>
            <a:pPr marL="228600" indent="-228600">
              <a:lnSpc>
                <a:spcPct val="105000"/>
              </a:lnSpc>
              <a:spcBef>
                <a:spcPct val="5000"/>
              </a:spcBef>
              <a:buClr>
                <a:srgbClr val="00B85C"/>
              </a:buClr>
              <a:buSzPct val="120000"/>
              <a:buFont typeface="Wingdings" pitchFamily="2" charset="2"/>
              <a:buNone/>
            </a:pPr>
            <a:r>
              <a:rPr lang="en-US" sz="2800" dirty="0">
                <a:cs typeface="Arial"/>
              </a:rPr>
              <a:t>	= A + B </a:t>
            </a:r>
            <a:r>
              <a:rPr lang="en-US" sz="2800" dirty="0" smtClean="0">
                <a:cs typeface="Arial"/>
              </a:rPr>
              <a:t>+ </a:t>
            </a:r>
            <a:r>
              <a:rPr lang="en-US" sz="2800" dirty="0">
                <a:cs typeface="Arial"/>
              </a:rPr>
              <a:t>D </a:t>
            </a:r>
            <a:r>
              <a:rPr lang="en-US" sz="2800" dirty="0" smtClean="0">
                <a:cs typeface="Arial"/>
              </a:rPr>
              <a:t>+ F</a:t>
            </a:r>
          </a:p>
          <a:p>
            <a:pPr marL="228600" indent="-228600">
              <a:lnSpc>
                <a:spcPct val="105000"/>
              </a:lnSpc>
              <a:spcBef>
                <a:spcPct val="5000"/>
              </a:spcBef>
              <a:buClr>
                <a:srgbClr val="00B85C"/>
              </a:buClr>
              <a:buSzPct val="120000"/>
              <a:buFont typeface="Wingdings" pitchFamily="2" charset="2"/>
              <a:buNone/>
            </a:pPr>
            <a:r>
              <a:rPr lang="en-US" sz="2800" dirty="0" smtClean="0">
                <a:cs typeface="Arial"/>
              </a:rPr>
              <a:t>The </a:t>
            </a:r>
            <a:r>
              <a:rPr lang="en-US" sz="2800" dirty="0">
                <a:cs typeface="Arial"/>
              </a:rPr>
              <a:t>tax reduces total surplus </a:t>
            </a:r>
            <a:r>
              <a:rPr lang="en-US" sz="2800" dirty="0" smtClean="0">
                <a:cs typeface="Arial"/>
              </a:rPr>
              <a:t>by C </a:t>
            </a:r>
            <a:r>
              <a:rPr lang="en-US" sz="2800" dirty="0">
                <a:cs typeface="Arial"/>
              </a:rPr>
              <a:t>+ </a:t>
            </a:r>
            <a:r>
              <a:rPr lang="en-US" sz="2800" dirty="0" smtClean="0">
                <a:cs typeface="Arial"/>
              </a:rPr>
              <a:t>E</a:t>
            </a:r>
          </a:p>
          <a:p>
            <a:pPr marL="228600" indent="-228600">
              <a:lnSpc>
                <a:spcPct val="105000"/>
              </a:lnSpc>
              <a:spcBef>
                <a:spcPct val="5000"/>
              </a:spcBef>
              <a:buClr>
                <a:srgbClr val="00B85C"/>
              </a:buClr>
              <a:buSzPct val="120000"/>
              <a:buFont typeface="Wingdings" pitchFamily="2" charset="2"/>
              <a:buNone/>
            </a:pPr>
            <a:endParaRPr lang="en-US" sz="2800" b="1" i="1" dirty="0" smtClean="0">
              <a:cs typeface="Arial"/>
            </a:endParaRPr>
          </a:p>
          <a:p>
            <a:pPr marL="228600" indent="-228600">
              <a:lnSpc>
                <a:spcPct val="105000"/>
              </a:lnSpc>
              <a:spcBef>
                <a:spcPct val="5000"/>
              </a:spcBef>
              <a:buClr>
                <a:srgbClr val="00B85C"/>
              </a:buClr>
              <a:buSzPct val="120000"/>
              <a:buFont typeface="Wingdings" pitchFamily="2" charset="2"/>
              <a:buNone/>
            </a:pPr>
            <a:r>
              <a:rPr lang="en-US" sz="2800" b="1" i="1" dirty="0" smtClean="0">
                <a:cs typeface="Arial"/>
              </a:rPr>
              <a:t>Q</a:t>
            </a:r>
            <a:r>
              <a:rPr lang="en-US" sz="2800" b="1" i="1" baseline="-25000" dirty="0" smtClean="0">
                <a:cs typeface="Arial"/>
              </a:rPr>
              <a:t>E</a:t>
            </a:r>
            <a:r>
              <a:rPr lang="en-US" sz="2800" dirty="0" smtClean="0">
                <a:cs typeface="Arial"/>
              </a:rPr>
              <a:t> – </a:t>
            </a:r>
            <a:r>
              <a:rPr lang="en-US" sz="2800" b="1" i="1" dirty="0" smtClean="0">
                <a:cs typeface="Arial"/>
              </a:rPr>
              <a:t>Q</a:t>
            </a:r>
            <a:r>
              <a:rPr lang="en-US" sz="2800" b="1" i="1" baseline="-25000" dirty="0" smtClean="0">
                <a:cs typeface="Arial"/>
              </a:rPr>
              <a:t>T</a:t>
            </a:r>
            <a:r>
              <a:rPr lang="en-US" sz="2800" dirty="0" smtClean="0">
                <a:cs typeface="Arial"/>
              </a:rPr>
              <a:t> = units not sold because of the tax</a:t>
            </a:r>
            <a:endParaRPr lang="en-US" sz="2800" dirty="0">
              <a:cs typeface="Arial"/>
            </a:endParaRPr>
          </a:p>
          <a:p>
            <a:endParaRPr lang="en-US" sz="28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3</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6" name="AutoShape 2"/>
          <p:cNvSpPr>
            <a:spLocks noChangeArrowheads="1"/>
          </p:cNvSpPr>
          <p:nvPr/>
        </p:nvSpPr>
        <p:spPr bwMode="auto">
          <a:xfrm rot="5400000">
            <a:off x="6236494" y="3348831"/>
            <a:ext cx="1212850" cy="830263"/>
          </a:xfrm>
          <a:prstGeom prst="triangle">
            <a:avLst>
              <a:gd name="adj" fmla="val 47644"/>
            </a:avLst>
          </a:prstGeom>
          <a:solidFill>
            <a:srgbClr val="FFCC66"/>
          </a:solidFill>
          <a:ln w="38100">
            <a:noFill/>
            <a:miter lim="800000"/>
            <a:headEnd/>
            <a:tailEnd/>
          </a:ln>
        </p:spPr>
        <p:txBody>
          <a:bodyPr wrap="none" anchor="ctr"/>
          <a:lstStyle/>
          <a:p>
            <a:endParaRPr lang="en-US" b="0">
              <a:latin typeface="Arial"/>
              <a:cs typeface="Arial"/>
            </a:endParaRPr>
          </a:p>
        </p:txBody>
      </p:sp>
      <p:sp>
        <p:nvSpPr>
          <p:cNvPr id="37" name="Line 3"/>
          <p:cNvSpPr>
            <a:spLocks noChangeShapeType="1"/>
          </p:cNvSpPr>
          <p:nvPr/>
        </p:nvSpPr>
        <p:spPr bwMode="auto">
          <a:xfrm>
            <a:off x="6421437" y="3135313"/>
            <a:ext cx="0" cy="2747962"/>
          </a:xfrm>
          <a:prstGeom prst="line">
            <a:avLst/>
          </a:prstGeom>
          <a:noFill/>
          <a:ln w="9525">
            <a:solidFill>
              <a:schemeClr val="tx1"/>
            </a:solidFill>
            <a:prstDash val="dash"/>
            <a:round/>
            <a:headEnd/>
            <a:tailEnd/>
          </a:ln>
        </p:spPr>
        <p:txBody>
          <a:bodyPr/>
          <a:lstStyle/>
          <a:p>
            <a:endParaRPr lang="en-US">
              <a:latin typeface="Arial"/>
              <a:cs typeface="Arial"/>
            </a:endParaRPr>
          </a:p>
        </p:txBody>
      </p:sp>
      <p:grpSp>
        <p:nvGrpSpPr>
          <p:cNvPr id="38" name="Group 5"/>
          <p:cNvGrpSpPr>
            <a:grpSpLocks/>
          </p:cNvGrpSpPr>
          <p:nvPr/>
        </p:nvGrpSpPr>
        <p:grpSpPr bwMode="auto">
          <a:xfrm>
            <a:off x="4308475" y="1257300"/>
            <a:ext cx="4305300" cy="4824413"/>
            <a:chOff x="2305" y="942"/>
            <a:chExt cx="2712" cy="2666"/>
          </a:xfrm>
        </p:grpSpPr>
        <p:grpSp>
          <p:nvGrpSpPr>
            <p:cNvPr id="39" name="Group 6"/>
            <p:cNvGrpSpPr>
              <a:grpSpLocks/>
            </p:cNvGrpSpPr>
            <p:nvPr/>
          </p:nvGrpSpPr>
          <p:grpSpPr bwMode="auto">
            <a:xfrm>
              <a:off x="2424" y="1167"/>
              <a:ext cx="2382" cy="2331"/>
              <a:chOff x="2424" y="1167"/>
              <a:chExt cx="2400" cy="2079"/>
            </a:xfrm>
          </p:grpSpPr>
          <p:sp>
            <p:nvSpPr>
              <p:cNvPr id="42" name="Line 7"/>
              <p:cNvSpPr>
                <a:spLocks noChangeShapeType="1"/>
              </p:cNvSpPr>
              <p:nvPr/>
            </p:nvSpPr>
            <p:spPr bwMode="auto">
              <a:xfrm>
                <a:off x="2424" y="1167"/>
                <a:ext cx="0" cy="2079"/>
              </a:xfrm>
              <a:prstGeom prst="line">
                <a:avLst/>
              </a:prstGeom>
              <a:noFill/>
              <a:ln w="9525">
                <a:solidFill>
                  <a:schemeClr val="tx1"/>
                </a:solidFill>
                <a:round/>
                <a:headEnd/>
                <a:tailEnd/>
              </a:ln>
            </p:spPr>
            <p:txBody>
              <a:bodyPr/>
              <a:lstStyle/>
              <a:p>
                <a:endParaRPr lang="en-US">
                  <a:latin typeface="Arial"/>
                  <a:cs typeface="Arial"/>
                </a:endParaRPr>
              </a:p>
            </p:txBody>
          </p:sp>
          <p:sp>
            <p:nvSpPr>
              <p:cNvPr id="43" name="Line 8"/>
              <p:cNvSpPr>
                <a:spLocks noChangeShapeType="1"/>
              </p:cNvSpPr>
              <p:nvPr/>
            </p:nvSpPr>
            <p:spPr bwMode="auto">
              <a:xfrm>
                <a:off x="2424" y="3246"/>
                <a:ext cx="2400" cy="0"/>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40" name="Text Box 9"/>
            <p:cNvSpPr txBox="1">
              <a:spLocks noChangeArrowheads="1"/>
            </p:cNvSpPr>
            <p:nvPr/>
          </p:nvSpPr>
          <p:spPr bwMode="auto">
            <a:xfrm>
              <a:off x="2305" y="942"/>
              <a:ext cx="233" cy="245"/>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P</a:t>
              </a:r>
            </a:p>
          </p:txBody>
        </p:sp>
        <p:sp>
          <p:nvSpPr>
            <p:cNvPr id="41" name="Text Box 10"/>
            <p:cNvSpPr txBox="1">
              <a:spLocks noChangeArrowheads="1"/>
            </p:cNvSpPr>
            <p:nvPr/>
          </p:nvSpPr>
          <p:spPr bwMode="auto">
            <a:xfrm>
              <a:off x="4784" y="3363"/>
              <a:ext cx="233" cy="245"/>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Q</a:t>
              </a:r>
            </a:p>
          </p:txBody>
        </p:sp>
      </p:grpSp>
      <p:sp>
        <p:nvSpPr>
          <p:cNvPr id="44" name="Text Box 11"/>
          <p:cNvSpPr txBox="1">
            <a:spLocks noChangeArrowheads="1"/>
          </p:cNvSpPr>
          <p:nvPr/>
        </p:nvSpPr>
        <p:spPr bwMode="auto">
          <a:xfrm>
            <a:off x="8091487" y="4184650"/>
            <a:ext cx="369888" cy="442913"/>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D</a:t>
            </a:r>
          </a:p>
        </p:txBody>
      </p:sp>
      <p:sp>
        <p:nvSpPr>
          <p:cNvPr id="45" name="Line 12"/>
          <p:cNvSpPr>
            <a:spLocks noChangeShapeType="1"/>
          </p:cNvSpPr>
          <p:nvPr/>
        </p:nvSpPr>
        <p:spPr bwMode="auto">
          <a:xfrm>
            <a:off x="4500562" y="1816100"/>
            <a:ext cx="3659188" cy="2522538"/>
          </a:xfrm>
          <a:prstGeom prst="line">
            <a:avLst/>
          </a:prstGeom>
          <a:noFill/>
          <a:ln w="28575">
            <a:solidFill>
              <a:srgbClr val="336699"/>
            </a:solidFill>
            <a:round/>
            <a:headEnd/>
            <a:tailEnd/>
          </a:ln>
        </p:spPr>
        <p:txBody>
          <a:bodyPr/>
          <a:lstStyle/>
          <a:p>
            <a:endParaRPr lang="en-US">
              <a:latin typeface="Arial"/>
              <a:cs typeface="Arial"/>
            </a:endParaRPr>
          </a:p>
        </p:txBody>
      </p:sp>
      <p:sp>
        <p:nvSpPr>
          <p:cNvPr id="46" name="Text Box 13"/>
          <p:cNvSpPr txBox="1">
            <a:spLocks noChangeArrowheads="1"/>
          </p:cNvSpPr>
          <p:nvPr/>
        </p:nvSpPr>
        <p:spPr bwMode="auto">
          <a:xfrm>
            <a:off x="8074025" y="2771775"/>
            <a:ext cx="369887" cy="442913"/>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S</a:t>
            </a:r>
          </a:p>
        </p:txBody>
      </p:sp>
      <p:sp>
        <p:nvSpPr>
          <p:cNvPr id="47" name="Line 14"/>
          <p:cNvSpPr>
            <a:spLocks noChangeShapeType="1"/>
          </p:cNvSpPr>
          <p:nvPr/>
        </p:nvSpPr>
        <p:spPr bwMode="auto">
          <a:xfrm flipV="1">
            <a:off x="4497387" y="3079750"/>
            <a:ext cx="3622675" cy="2805113"/>
          </a:xfrm>
          <a:prstGeom prst="line">
            <a:avLst/>
          </a:prstGeom>
          <a:noFill/>
          <a:ln w="28575">
            <a:solidFill>
              <a:srgbClr val="336699"/>
            </a:solidFill>
            <a:round/>
            <a:headEnd/>
            <a:tailEnd/>
          </a:ln>
        </p:spPr>
        <p:txBody>
          <a:bodyPr/>
          <a:lstStyle/>
          <a:p>
            <a:endParaRPr lang="en-US">
              <a:latin typeface="Arial"/>
              <a:cs typeface="Arial"/>
            </a:endParaRPr>
          </a:p>
        </p:txBody>
      </p:sp>
      <p:grpSp>
        <p:nvGrpSpPr>
          <p:cNvPr id="48" name="Group 15"/>
          <p:cNvGrpSpPr>
            <a:grpSpLocks/>
          </p:cNvGrpSpPr>
          <p:nvPr/>
        </p:nvGrpSpPr>
        <p:grpSpPr bwMode="auto">
          <a:xfrm>
            <a:off x="3967162" y="4167188"/>
            <a:ext cx="2449513" cy="442912"/>
            <a:chOff x="2348" y="2417"/>
            <a:chExt cx="1543" cy="279"/>
          </a:xfrm>
        </p:grpSpPr>
        <p:sp>
          <p:nvSpPr>
            <p:cNvPr id="49" name="Text Box 16"/>
            <p:cNvSpPr txBox="1">
              <a:spLocks noChangeArrowheads="1"/>
            </p:cNvSpPr>
            <p:nvPr/>
          </p:nvSpPr>
          <p:spPr bwMode="auto">
            <a:xfrm>
              <a:off x="2348" y="2417"/>
              <a:ext cx="335" cy="279"/>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P</a:t>
              </a:r>
              <a:r>
                <a:rPr lang="en-US" sz="2300" i="1" baseline="-25000">
                  <a:latin typeface="Arial"/>
                  <a:cs typeface="Arial"/>
                </a:rPr>
                <a:t>S</a:t>
              </a:r>
            </a:p>
          </p:txBody>
        </p:sp>
        <p:sp>
          <p:nvSpPr>
            <p:cNvPr id="50" name="Line 17"/>
            <p:cNvSpPr>
              <a:spLocks noChangeShapeType="1"/>
            </p:cNvSpPr>
            <p:nvPr/>
          </p:nvSpPr>
          <p:spPr bwMode="auto">
            <a:xfrm flipH="1">
              <a:off x="2682" y="2556"/>
              <a:ext cx="1209" cy="0"/>
            </a:xfrm>
            <a:prstGeom prst="line">
              <a:avLst/>
            </a:prstGeom>
            <a:noFill/>
            <a:ln w="9525">
              <a:solidFill>
                <a:schemeClr val="tx1"/>
              </a:solidFill>
              <a:prstDash val="dash"/>
              <a:round/>
              <a:headEnd/>
              <a:tailEnd/>
            </a:ln>
          </p:spPr>
          <p:txBody>
            <a:bodyPr/>
            <a:lstStyle/>
            <a:p>
              <a:endParaRPr lang="en-US">
                <a:latin typeface="Arial"/>
                <a:cs typeface="Arial"/>
              </a:endParaRPr>
            </a:p>
          </p:txBody>
        </p:sp>
      </p:grpSp>
      <p:grpSp>
        <p:nvGrpSpPr>
          <p:cNvPr id="51" name="Group 18"/>
          <p:cNvGrpSpPr>
            <a:grpSpLocks/>
          </p:cNvGrpSpPr>
          <p:nvPr/>
        </p:nvGrpSpPr>
        <p:grpSpPr bwMode="auto">
          <a:xfrm>
            <a:off x="3962400" y="2914650"/>
            <a:ext cx="2454275" cy="442913"/>
            <a:chOff x="2345" y="1628"/>
            <a:chExt cx="1546" cy="279"/>
          </a:xfrm>
        </p:grpSpPr>
        <p:sp>
          <p:nvSpPr>
            <p:cNvPr id="52" name="Text Box 19"/>
            <p:cNvSpPr txBox="1">
              <a:spLocks noChangeArrowheads="1"/>
            </p:cNvSpPr>
            <p:nvPr/>
          </p:nvSpPr>
          <p:spPr bwMode="auto">
            <a:xfrm>
              <a:off x="2345" y="1628"/>
              <a:ext cx="335" cy="279"/>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P</a:t>
              </a:r>
              <a:r>
                <a:rPr lang="en-US" sz="2300" i="1" baseline="-25000">
                  <a:latin typeface="Arial"/>
                  <a:cs typeface="Arial"/>
                </a:rPr>
                <a:t>B</a:t>
              </a:r>
            </a:p>
          </p:txBody>
        </p:sp>
        <p:sp>
          <p:nvSpPr>
            <p:cNvPr id="53" name="Line 20"/>
            <p:cNvSpPr>
              <a:spLocks noChangeShapeType="1"/>
            </p:cNvSpPr>
            <p:nvPr/>
          </p:nvSpPr>
          <p:spPr bwMode="auto">
            <a:xfrm flipH="1">
              <a:off x="2682" y="1770"/>
              <a:ext cx="1209" cy="0"/>
            </a:xfrm>
            <a:prstGeom prst="line">
              <a:avLst/>
            </a:prstGeom>
            <a:noFill/>
            <a:ln w="9525">
              <a:solidFill>
                <a:schemeClr val="tx1"/>
              </a:solidFill>
              <a:prstDash val="dash"/>
              <a:round/>
              <a:headEnd/>
              <a:tailEnd/>
            </a:ln>
          </p:spPr>
          <p:txBody>
            <a:bodyPr/>
            <a:lstStyle/>
            <a:p>
              <a:endParaRPr lang="en-US">
                <a:latin typeface="Arial"/>
                <a:cs typeface="Arial"/>
              </a:endParaRPr>
            </a:p>
          </p:txBody>
        </p:sp>
      </p:grpSp>
      <p:grpSp>
        <p:nvGrpSpPr>
          <p:cNvPr id="54" name="Group 22"/>
          <p:cNvGrpSpPr>
            <a:grpSpLocks/>
          </p:cNvGrpSpPr>
          <p:nvPr/>
        </p:nvGrpSpPr>
        <p:grpSpPr bwMode="auto">
          <a:xfrm>
            <a:off x="4510087" y="3730625"/>
            <a:ext cx="2767013" cy="2149475"/>
            <a:chOff x="357" y="2450"/>
            <a:chExt cx="795" cy="646"/>
          </a:xfrm>
        </p:grpSpPr>
        <p:sp>
          <p:nvSpPr>
            <p:cNvPr id="55" name="Line 23"/>
            <p:cNvSpPr>
              <a:spLocks noChangeShapeType="1"/>
            </p:cNvSpPr>
            <p:nvPr/>
          </p:nvSpPr>
          <p:spPr bwMode="auto">
            <a:xfrm>
              <a:off x="357" y="2450"/>
              <a:ext cx="795" cy="0"/>
            </a:xfrm>
            <a:prstGeom prst="line">
              <a:avLst/>
            </a:prstGeom>
            <a:noFill/>
            <a:ln w="9525">
              <a:solidFill>
                <a:schemeClr val="tx1"/>
              </a:solidFill>
              <a:prstDash val="dash"/>
              <a:round/>
              <a:headEnd/>
              <a:tailEnd/>
            </a:ln>
          </p:spPr>
          <p:txBody>
            <a:bodyPr/>
            <a:lstStyle/>
            <a:p>
              <a:endParaRPr lang="en-US">
                <a:latin typeface="Arial"/>
                <a:cs typeface="Arial"/>
              </a:endParaRPr>
            </a:p>
          </p:txBody>
        </p:sp>
        <p:sp>
          <p:nvSpPr>
            <p:cNvPr id="56" name="Line 24"/>
            <p:cNvSpPr>
              <a:spLocks noChangeShapeType="1"/>
            </p:cNvSpPr>
            <p:nvPr/>
          </p:nvSpPr>
          <p:spPr bwMode="auto">
            <a:xfrm>
              <a:off x="1152" y="2451"/>
              <a:ext cx="0" cy="645"/>
            </a:xfrm>
            <a:prstGeom prst="line">
              <a:avLst/>
            </a:prstGeom>
            <a:noFill/>
            <a:ln w="9525">
              <a:solidFill>
                <a:schemeClr val="tx1"/>
              </a:solidFill>
              <a:prstDash val="dash"/>
              <a:round/>
              <a:headEnd/>
              <a:tailEnd/>
            </a:ln>
          </p:spPr>
          <p:txBody>
            <a:bodyPr/>
            <a:lstStyle/>
            <a:p>
              <a:endParaRPr lang="en-US">
                <a:latin typeface="Arial"/>
                <a:cs typeface="Arial"/>
              </a:endParaRPr>
            </a:p>
          </p:txBody>
        </p:sp>
      </p:grpSp>
      <p:sp>
        <p:nvSpPr>
          <p:cNvPr id="57" name="Text Box 25"/>
          <p:cNvSpPr txBox="1">
            <a:spLocks noChangeArrowheads="1"/>
          </p:cNvSpPr>
          <p:nvPr/>
        </p:nvSpPr>
        <p:spPr bwMode="auto">
          <a:xfrm>
            <a:off x="6977062" y="5881688"/>
            <a:ext cx="588963" cy="442912"/>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Q</a:t>
            </a:r>
            <a:r>
              <a:rPr lang="en-US" sz="2300" i="1" baseline="-25000">
                <a:latin typeface="Arial"/>
                <a:cs typeface="Arial"/>
              </a:rPr>
              <a:t>E</a:t>
            </a:r>
          </a:p>
        </p:txBody>
      </p:sp>
      <p:sp>
        <p:nvSpPr>
          <p:cNvPr id="58" name="Text Box 26"/>
          <p:cNvSpPr txBox="1">
            <a:spLocks noChangeArrowheads="1"/>
          </p:cNvSpPr>
          <p:nvPr/>
        </p:nvSpPr>
        <p:spPr bwMode="auto">
          <a:xfrm>
            <a:off x="6119812" y="5881688"/>
            <a:ext cx="588963" cy="442912"/>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Q</a:t>
            </a:r>
            <a:r>
              <a:rPr lang="en-US" sz="2300" i="1" baseline="-25000">
                <a:latin typeface="Arial"/>
                <a:cs typeface="Arial"/>
              </a:rPr>
              <a:t>T</a:t>
            </a:r>
          </a:p>
        </p:txBody>
      </p:sp>
      <p:sp>
        <p:nvSpPr>
          <p:cNvPr id="59" name="Text Box 27"/>
          <p:cNvSpPr txBox="1">
            <a:spLocks noChangeArrowheads="1"/>
          </p:cNvSpPr>
          <p:nvPr/>
        </p:nvSpPr>
        <p:spPr bwMode="auto">
          <a:xfrm>
            <a:off x="4926012" y="2511425"/>
            <a:ext cx="371475" cy="442913"/>
          </a:xfrm>
          <a:prstGeom prst="rect">
            <a:avLst/>
          </a:prstGeom>
          <a:noFill/>
          <a:ln w="9525">
            <a:noFill/>
            <a:miter lim="800000"/>
            <a:headEnd/>
            <a:tailEnd/>
          </a:ln>
        </p:spPr>
        <p:txBody>
          <a:bodyPr>
            <a:spAutoFit/>
          </a:bodyPr>
          <a:lstStyle/>
          <a:p>
            <a:pPr algn="ctr">
              <a:spcBef>
                <a:spcPct val="50000"/>
              </a:spcBef>
            </a:pPr>
            <a:r>
              <a:rPr lang="en-US" sz="2300" b="0">
                <a:latin typeface="Arial"/>
                <a:cs typeface="Arial"/>
              </a:rPr>
              <a:t>A</a:t>
            </a:r>
          </a:p>
        </p:txBody>
      </p:sp>
      <p:sp>
        <p:nvSpPr>
          <p:cNvPr id="60" name="Text Box 28"/>
          <p:cNvSpPr txBox="1">
            <a:spLocks noChangeArrowheads="1"/>
          </p:cNvSpPr>
          <p:nvPr/>
        </p:nvSpPr>
        <p:spPr bwMode="auto">
          <a:xfrm>
            <a:off x="5249862" y="3216275"/>
            <a:ext cx="371475" cy="442913"/>
          </a:xfrm>
          <a:prstGeom prst="rect">
            <a:avLst/>
          </a:prstGeom>
          <a:noFill/>
          <a:ln w="9525">
            <a:noFill/>
            <a:miter lim="800000"/>
            <a:headEnd/>
            <a:tailEnd/>
          </a:ln>
        </p:spPr>
        <p:txBody>
          <a:bodyPr>
            <a:spAutoFit/>
          </a:bodyPr>
          <a:lstStyle/>
          <a:p>
            <a:pPr algn="ctr">
              <a:spcBef>
                <a:spcPct val="50000"/>
              </a:spcBef>
            </a:pPr>
            <a:r>
              <a:rPr lang="en-US" sz="2300" b="0">
                <a:latin typeface="Arial"/>
                <a:cs typeface="Arial"/>
              </a:rPr>
              <a:t>B</a:t>
            </a:r>
          </a:p>
        </p:txBody>
      </p:sp>
      <p:sp>
        <p:nvSpPr>
          <p:cNvPr id="61" name="Text Box 29"/>
          <p:cNvSpPr txBox="1">
            <a:spLocks noChangeArrowheads="1"/>
          </p:cNvSpPr>
          <p:nvPr/>
        </p:nvSpPr>
        <p:spPr bwMode="auto">
          <a:xfrm>
            <a:off x="6440487" y="3292475"/>
            <a:ext cx="371475" cy="442913"/>
          </a:xfrm>
          <a:prstGeom prst="rect">
            <a:avLst/>
          </a:prstGeom>
          <a:noFill/>
          <a:ln w="9525">
            <a:noFill/>
            <a:miter lim="800000"/>
            <a:headEnd/>
            <a:tailEnd/>
          </a:ln>
        </p:spPr>
        <p:txBody>
          <a:bodyPr>
            <a:spAutoFit/>
          </a:bodyPr>
          <a:lstStyle/>
          <a:p>
            <a:pPr algn="ctr">
              <a:spcBef>
                <a:spcPct val="50000"/>
              </a:spcBef>
            </a:pPr>
            <a:r>
              <a:rPr lang="en-US" sz="2300" b="0">
                <a:latin typeface="Arial"/>
                <a:cs typeface="Arial"/>
              </a:rPr>
              <a:t>C</a:t>
            </a:r>
          </a:p>
        </p:txBody>
      </p:sp>
      <p:sp>
        <p:nvSpPr>
          <p:cNvPr id="62" name="Text Box 30"/>
          <p:cNvSpPr txBox="1">
            <a:spLocks noChangeArrowheads="1"/>
          </p:cNvSpPr>
          <p:nvPr/>
        </p:nvSpPr>
        <p:spPr bwMode="auto">
          <a:xfrm>
            <a:off x="5268912" y="3835400"/>
            <a:ext cx="371475" cy="442913"/>
          </a:xfrm>
          <a:prstGeom prst="rect">
            <a:avLst/>
          </a:prstGeom>
          <a:noFill/>
          <a:ln w="9525">
            <a:noFill/>
            <a:miter lim="800000"/>
            <a:headEnd/>
            <a:tailEnd/>
          </a:ln>
        </p:spPr>
        <p:txBody>
          <a:bodyPr>
            <a:spAutoFit/>
          </a:bodyPr>
          <a:lstStyle/>
          <a:p>
            <a:pPr algn="ctr">
              <a:spcBef>
                <a:spcPct val="50000"/>
              </a:spcBef>
            </a:pPr>
            <a:r>
              <a:rPr lang="en-US" sz="2300" b="0">
                <a:latin typeface="Arial"/>
                <a:cs typeface="Arial"/>
              </a:rPr>
              <a:t>D</a:t>
            </a:r>
          </a:p>
        </p:txBody>
      </p:sp>
      <p:sp>
        <p:nvSpPr>
          <p:cNvPr id="63" name="Text Box 31"/>
          <p:cNvSpPr txBox="1">
            <a:spLocks noChangeArrowheads="1"/>
          </p:cNvSpPr>
          <p:nvPr/>
        </p:nvSpPr>
        <p:spPr bwMode="auto">
          <a:xfrm>
            <a:off x="6440487" y="3730625"/>
            <a:ext cx="371475" cy="442913"/>
          </a:xfrm>
          <a:prstGeom prst="rect">
            <a:avLst/>
          </a:prstGeom>
          <a:noFill/>
          <a:ln w="9525">
            <a:noFill/>
            <a:miter lim="800000"/>
            <a:headEnd/>
            <a:tailEnd/>
          </a:ln>
        </p:spPr>
        <p:txBody>
          <a:bodyPr>
            <a:spAutoFit/>
          </a:bodyPr>
          <a:lstStyle/>
          <a:p>
            <a:pPr algn="ctr">
              <a:spcBef>
                <a:spcPct val="50000"/>
              </a:spcBef>
            </a:pPr>
            <a:r>
              <a:rPr lang="en-US" sz="2300" b="0">
                <a:latin typeface="Arial"/>
                <a:cs typeface="Arial"/>
              </a:rPr>
              <a:t>E</a:t>
            </a:r>
          </a:p>
        </p:txBody>
      </p:sp>
      <p:sp>
        <p:nvSpPr>
          <p:cNvPr id="64" name="Text Box 32"/>
          <p:cNvSpPr txBox="1">
            <a:spLocks noChangeArrowheads="1"/>
          </p:cNvSpPr>
          <p:nvPr/>
        </p:nvSpPr>
        <p:spPr bwMode="auto">
          <a:xfrm>
            <a:off x="5011737" y="4559300"/>
            <a:ext cx="371475" cy="442913"/>
          </a:xfrm>
          <a:prstGeom prst="rect">
            <a:avLst/>
          </a:prstGeom>
          <a:noFill/>
          <a:ln w="9525">
            <a:noFill/>
            <a:miter lim="800000"/>
            <a:headEnd/>
            <a:tailEnd/>
          </a:ln>
        </p:spPr>
        <p:txBody>
          <a:bodyPr>
            <a:spAutoFit/>
          </a:bodyPr>
          <a:lstStyle/>
          <a:p>
            <a:pPr algn="ctr">
              <a:spcBef>
                <a:spcPct val="50000"/>
              </a:spcBef>
            </a:pPr>
            <a:r>
              <a:rPr lang="en-US" sz="2300" b="0">
                <a:latin typeface="Arial"/>
                <a:cs typeface="Arial"/>
              </a:rPr>
              <a:t>F</a:t>
            </a:r>
          </a:p>
        </p:txBody>
      </p:sp>
      <p:sp>
        <p:nvSpPr>
          <p:cNvPr id="65" name="AutoShape 37"/>
          <p:cNvSpPr>
            <a:spLocks noChangeArrowheads="1"/>
          </p:cNvSpPr>
          <p:nvPr/>
        </p:nvSpPr>
        <p:spPr bwMode="auto">
          <a:xfrm>
            <a:off x="4516437" y="1835150"/>
            <a:ext cx="1866900" cy="1295400"/>
          </a:xfrm>
          <a:prstGeom prst="rtTriangle">
            <a:avLst/>
          </a:prstGeom>
          <a:noFill/>
          <a:ln w="28575">
            <a:solidFill>
              <a:srgbClr val="FFFF00"/>
            </a:solidFill>
            <a:miter lim="800000"/>
            <a:headEnd/>
            <a:tailEnd/>
          </a:ln>
        </p:spPr>
        <p:txBody>
          <a:bodyPr wrap="none" anchor="ctr"/>
          <a:lstStyle/>
          <a:p>
            <a:endParaRPr lang="en-US" b="0">
              <a:latin typeface="Arial"/>
              <a:cs typeface="Arial"/>
            </a:endParaRPr>
          </a:p>
        </p:txBody>
      </p:sp>
      <p:sp>
        <p:nvSpPr>
          <p:cNvPr id="66" name="AutoShape 38"/>
          <p:cNvSpPr>
            <a:spLocks noChangeArrowheads="1"/>
          </p:cNvSpPr>
          <p:nvPr/>
        </p:nvSpPr>
        <p:spPr bwMode="auto">
          <a:xfrm flipV="1">
            <a:off x="4516437" y="4397375"/>
            <a:ext cx="1871663" cy="1447800"/>
          </a:xfrm>
          <a:prstGeom prst="rtTriangle">
            <a:avLst/>
          </a:prstGeom>
          <a:noFill/>
          <a:ln w="28575">
            <a:solidFill>
              <a:srgbClr val="00CC00"/>
            </a:solidFill>
            <a:miter lim="800000"/>
            <a:headEnd/>
            <a:tailEnd/>
          </a:ln>
        </p:spPr>
        <p:txBody>
          <a:bodyPr wrap="none" anchor="ctr"/>
          <a:lstStyle/>
          <a:p>
            <a:endParaRPr lang="en-US" b="0">
              <a:latin typeface="Arial"/>
              <a:cs typeface="Arial"/>
            </a:endParaRPr>
          </a:p>
        </p:txBody>
      </p:sp>
      <p:sp>
        <p:nvSpPr>
          <p:cNvPr id="67" name="Rectangle 39"/>
          <p:cNvSpPr>
            <a:spLocks noChangeArrowheads="1"/>
          </p:cNvSpPr>
          <p:nvPr/>
        </p:nvSpPr>
        <p:spPr bwMode="auto">
          <a:xfrm>
            <a:off x="4516437" y="3144838"/>
            <a:ext cx="1890713" cy="1238250"/>
          </a:xfrm>
          <a:prstGeom prst="rect">
            <a:avLst/>
          </a:prstGeom>
          <a:noFill/>
          <a:ln w="28575">
            <a:solidFill>
              <a:srgbClr val="FF3399"/>
            </a:solidFill>
            <a:miter lim="800000"/>
            <a:headEnd/>
            <a:tailEnd/>
          </a:ln>
        </p:spPr>
        <p:txBody>
          <a:bodyPr wrap="none" anchor="ctr"/>
          <a:lstStyle/>
          <a:p>
            <a:endParaRPr lang="en-US" b="0">
              <a:latin typeface="Arial"/>
              <a:cs typeface="Arial"/>
            </a:endParaRPr>
          </a:p>
        </p:txBody>
      </p:sp>
      <p:grpSp>
        <p:nvGrpSpPr>
          <p:cNvPr id="68" name="Group 41"/>
          <p:cNvGrpSpPr>
            <a:grpSpLocks/>
          </p:cNvGrpSpPr>
          <p:nvPr/>
        </p:nvGrpSpPr>
        <p:grpSpPr bwMode="auto">
          <a:xfrm>
            <a:off x="4508500" y="1819275"/>
            <a:ext cx="1901825" cy="4030663"/>
            <a:chOff x="2689" y="938"/>
            <a:chExt cx="1198" cy="2539"/>
          </a:xfrm>
        </p:grpSpPr>
        <p:sp>
          <p:nvSpPr>
            <p:cNvPr id="69" name="Line 42"/>
            <p:cNvSpPr>
              <a:spLocks noChangeShapeType="1"/>
            </p:cNvSpPr>
            <p:nvPr/>
          </p:nvSpPr>
          <p:spPr bwMode="auto">
            <a:xfrm>
              <a:off x="2693" y="938"/>
              <a:ext cx="0" cy="2538"/>
            </a:xfrm>
            <a:prstGeom prst="line">
              <a:avLst/>
            </a:prstGeom>
            <a:noFill/>
            <a:ln w="76200">
              <a:solidFill>
                <a:srgbClr val="FF9900"/>
              </a:solidFill>
              <a:round/>
              <a:headEnd/>
              <a:tailEnd/>
            </a:ln>
          </p:spPr>
          <p:txBody>
            <a:bodyPr/>
            <a:lstStyle/>
            <a:p>
              <a:endParaRPr lang="en-US">
                <a:latin typeface="Arial"/>
                <a:cs typeface="Arial"/>
              </a:endParaRPr>
            </a:p>
          </p:txBody>
        </p:sp>
        <p:sp>
          <p:nvSpPr>
            <p:cNvPr id="70" name="Line 43"/>
            <p:cNvSpPr>
              <a:spLocks noChangeShapeType="1"/>
            </p:cNvSpPr>
            <p:nvPr/>
          </p:nvSpPr>
          <p:spPr bwMode="auto">
            <a:xfrm flipV="1">
              <a:off x="2689" y="2551"/>
              <a:ext cx="1198" cy="926"/>
            </a:xfrm>
            <a:prstGeom prst="line">
              <a:avLst/>
            </a:prstGeom>
            <a:noFill/>
            <a:ln w="76200">
              <a:solidFill>
                <a:srgbClr val="FF9900"/>
              </a:solidFill>
              <a:round/>
              <a:headEnd/>
              <a:tailEnd/>
            </a:ln>
          </p:spPr>
          <p:txBody>
            <a:bodyPr/>
            <a:lstStyle/>
            <a:p>
              <a:endParaRPr lang="en-US">
                <a:latin typeface="Arial"/>
                <a:cs typeface="Arial"/>
              </a:endParaRPr>
            </a:p>
          </p:txBody>
        </p:sp>
        <p:sp>
          <p:nvSpPr>
            <p:cNvPr id="71" name="Line 44"/>
            <p:cNvSpPr>
              <a:spLocks noChangeShapeType="1"/>
            </p:cNvSpPr>
            <p:nvPr/>
          </p:nvSpPr>
          <p:spPr bwMode="auto">
            <a:xfrm>
              <a:off x="3880" y="1763"/>
              <a:ext cx="0" cy="795"/>
            </a:xfrm>
            <a:prstGeom prst="line">
              <a:avLst/>
            </a:prstGeom>
            <a:noFill/>
            <a:ln w="76200">
              <a:solidFill>
                <a:srgbClr val="FF9900"/>
              </a:solidFill>
              <a:round/>
              <a:headEnd/>
              <a:tailEnd/>
            </a:ln>
          </p:spPr>
          <p:txBody>
            <a:bodyPr/>
            <a:lstStyle/>
            <a:p>
              <a:endParaRPr lang="en-US">
                <a:latin typeface="Arial"/>
                <a:cs typeface="Arial"/>
              </a:endParaRPr>
            </a:p>
          </p:txBody>
        </p:sp>
        <p:sp>
          <p:nvSpPr>
            <p:cNvPr id="72" name="Line 45"/>
            <p:cNvSpPr>
              <a:spLocks noChangeShapeType="1"/>
            </p:cNvSpPr>
            <p:nvPr/>
          </p:nvSpPr>
          <p:spPr bwMode="auto">
            <a:xfrm>
              <a:off x="2689" y="951"/>
              <a:ext cx="1188" cy="819"/>
            </a:xfrm>
            <a:prstGeom prst="line">
              <a:avLst/>
            </a:prstGeom>
            <a:noFill/>
            <a:ln w="76200">
              <a:solidFill>
                <a:srgbClr val="FF9900"/>
              </a:solidFill>
              <a:round/>
              <a:headEnd/>
              <a:tailEnd/>
            </a:ln>
          </p:spPr>
          <p:txBody>
            <a:bodyPr/>
            <a:lstStyle/>
            <a:p>
              <a:endParaRPr lang="en-US">
                <a:latin typeface="Arial"/>
                <a:cs typeface="Arial"/>
              </a:endParaRPr>
            </a:p>
          </p:txBody>
        </p:sp>
      </p:grpSp>
      <p:sp>
        <p:nvSpPr>
          <p:cNvPr id="73" name="Rectangle 33"/>
          <p:cNvSpPr>
            <a:spLocks noChangeArrowheads="1"/>
          </p:cNvSpPr>
          <p:nvPr/>
        </p:nvSpPr>
        <p:spPr bwMode="auto">
          <a:xfrm>
            <a:off x="4953000" y="609600"/>
            <a:ext cx="3962400" cy="1524000"/>
          </a:xfrm>
          <a:prstGeom prst="rect">
            <a:avLst/>
          </a:prstGeom>
          <a:solidFill>
            <a:srgbClr val="FFCCFF"/>
          </a:solidFill>
          <a:ln w="9525">
            <a:noFill/>
            <a:miter lim="800000"/>
            <a:headEnd/>
            <a:tailEnd/>
          </a:ln>
        </p:spPr>
        <p:txBody>
          <a:bodyPr/>
          <a:lstStyle/>
          <a:p>
            <a:pPr>
              <a:lnSpc>
                <a:spcPct val="105000"/>
              </a:lnSpc>
              <a:spcBef>
                <a:spcPct val="45000"/>
              </a:spcBef>
              <a:buClr>
                <a:srgbClr val="00B85C"/>
              </a:buClr>
              <a:buSzPct val="120000"/>
              <a:buFont typeface="Wingdings" pitchFamily="2" charset="2"/>
              <a:buNone/>
            </a:pPr>
            <a:r>
              <a:rPr lang="en-US" sz="2000" b="0" dirty="0">
                <a:latin typeface="Arial"/>
                <a:cs typeface="Arial"/>
              </a:rPr>
              <a:t>C + E  is called the </a:t>
            </a:r>
            <a:r>
              <a:rPr lang="en-US" sz="2000" b="1" dirty="0">
                <a:solidFill>
                  <a:srgbClr val="CC0000"/>
                </a:solidFill>
                <a:latin typeface="Arial"/>
                <a:cs typeface="Arial"/>
              </a:rPr>
              <a:t>deadweight loss </a:t>
            </a:r>
            <a:r>
              <a:rPr lang="en-US" sz="2000" b="0" dirty="0">
                <a:latin typeface="Arial"/>
                <a:cs typeface="Arial"/>
              </a:rPr>
              <a:t>(DWL) of the tax, the fall in total surplus that </a:t>
            </a:r>
            <a:r>
              <a:rPr lang="en-US" sz="2000" b="0" dirty="0" smtClean="0">
                <a:latin typeface="Arial"/>
                <a:cs typeface="Arial"/>
              </a:rPr>
              <a:t>results </a:t>
            </a:r>
            <a:r>
              <a:rPr lang="en-US" sz="2000" b="0" dirty="0">
                <a:latin typeface="Arial"/>
                <a:cs typeface="Arial"/>
              </a:rPr>
              <a:t>from a market distortion, such as a tax. </a:t>
            </a:r>
          </a:p>
        </p:txBody>
      </p:sp>
      <p:sp>
        <p:nvSpPr>
          <p:cNvPr id="74" name="AutoShape 25"/>
          <p:cNvSpPr>
            <a:spLocks/>
          </p:cNvSpPr>
          <p:nvPr/>
        </p:nvSpPr>
        <p:spPr bwMode="auto">
          <a:xfrm rot="5400000">
            <a:off x="6731793" y="5283993"/>
            <a:ext cx="306388" cy="860425"/>
          </a:xfrm>
          <a:prstGeom prst="leftBrace">
            <a:avLst>
              <a:gd name="adj1" fmla="val 41617"/>
              <a:gd name="adj2" fmla="val 50000"/>
            </a:avLst>
          </a:prstGeom>
          <a:noFill/>
          <a:ln w="28575">
            <a:solidFill>
              <a:srgbClr val="FF0000"/>
            </a:solidFill>
            <a:round/>
            <a:headEnd/>
            <a:tailEnd/>
          </a:ln>
        </p:spPr>
        <p:txBody>
          <a:bodyPr wrap="none" anchor="ctr"/>
          <a:lstStyle/>
          <a:p>
            <a:endParaRPr lang="en-US" b="0">
              <a:latin typeface="Arial"/>
              <a:cs typeface="Arial"/>
            </a:endParaRPr>
          </a:p>
        </p:txBody>
      </p:sp>
    </p:spTree>
    <p:extLst>
      <p:ext uri="{BB962C8B-B14F-4D97-AF65-F5344CB8AC3E}">
        <p14:creationId xmlns:p14="http://schemas.microsoft.com/office/powerpoint/2010/main" val="242263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500"/>
                                        <p:tgtEl>
                                          <p:spTgt spid="6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fade">
                                      <p:cBhvr>
                                        <p:cTn id="21" dur="500"/>
                                        <p:tgtEl>
                                          <p:spTgt spid="66"/>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left)">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500"/>
                                        <p:tgtEl>
                                          <p:spTgt spid="67"/>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wipe(left)">
                                      <p:cBhvr>
                                        <p:cTn id="34" dur="5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fade">
                                      <p:cBhvr>
                                        <p:cTn id="39" dur="500"/>
                                        <p:tgtEl>
                                          <p:spTgt spid="68"/>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wipe(left)">
                                      <p:cBhvr>
                                        <p:cTn id="43" dur="500"/>
                                        <p:tgtEl>
                                          <p:spTgt spid="3">
                                            <p:txEl>
                                              <p:pRg st="4" end="4"/>
                                            </p:txEl>
                                          </p:spTgt>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wipe(left)">
                                      <p:cBhvr>
                                        <p:cTn id="47" dur="500"/>
                                        <p:tgtEl>
                                          <p:spTgt spid="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500"/>
                                        <p:tgtEl>
                                          <p:spTgt spid="36"/>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wipe(left)">
                                      <p:cBhvr>
                                        <p:cTn id="56" dur="500"/>
                                        <p:tgtEl>
                                          <p:spTgt spid="3">
                                            <p:txEl>
                                              <p:pRg st="6" end="6"/>
                                            </p:txEl>
                                          </p:spTgt>
                                        </p:tgtEl>
                                      </p:cBhvr>
                                    </p:animEffect>
                                  </p:childTnLst>
                                </p:cTn>
                              </p:par>
                            </p:childTnLst>
                          </p:cTn>
                        </p:par>
                        <p:par>
                          <p:cTn id="57" fill="hold">
                            <p:stCondLst>
                              <p:cond delay="1000"/>
                            </p:stCondLst>
                            <p:childTnLst>
                              <p:par>
                                <p:cTn id="58" presetID="22" presetClass="entr" presetSubtype="8" fill="hold" grpId="0" nodeType="afterEffect">
                                  <p:stCondLst>
                                    <p:cond delay="0"/>
                                  </p:stCondLst>
                                  <p:childTnLst>
                                    <p:set>
                                      <p:cBhvr>
                                        <p:cTn id="59" dur="1" fill="hold">
                                          <p:stCondLst>
                                            <p:cond delay="0"/>
                                          </p:stCondLst>
                                        </p:cTn>
                                        <p:tgtEl>
                                          <p:spTgt spid="73"/>
                                        </p:tgtEl>
                                        <p:attrNameLst>
                                          <p:attrName>style.visibility</p:attrName>
                                        </p:attrNameLst>
                                      </p:cBhvr>
                                      <p:to>
                                        <p:strVal val="visible"/>
                                      </p:to>
                                    </p:set>
                                    <p:animEffect transition="in" filter="wipe(left)">
                                      <p:cBhvr>
                                        <p:cTn id="60" dur="500"/>
                                        <p:tgtEl>
                                          <p:spTgt spid="7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animEffect transition="in" filter="wipe(left)">
                                      <p:cBhvr>
                                        <p:cTn id="65" dur="500"/>
                                        <p:tgtEl>
                                          <p:spTgt spid="3">
                                            <p:txEl>
                                              <p:pRg st="8" end="8"/>
                                            </p:txEl>
                                          </p:spTgt>
                                        </p:tgtEl>
                                      </p:cBhvr>
                                    </p:animEffect>
                                  </p:childTnLst>
                                </p:cTn>
                              </p:par>
                              <p:par>
                                <p:cTn id="66" presetID="17" presetClass="entr" presetSubtype="10" fill="hold" grpId="0" nodeType="withEffect">
                                  <p:stCondLst>
                                    <p:cond delay="0"/>
                                  </p:stCondLst>
                                  <p:childTnLst>
                                    <p:set>
                                      <p:cBhvr>
                                        <p:cTn id="67" dur="1" fill="hold">
                                          <p:stCondLst>
                                            <p:cond delay="0"/>
                                          </p:stCondLst>
                                        </p:cTn>
                                        <p:tgtEl>
                                          <p:spTgt spid="74"/>
                                        </p:tgtEl>
                                        <p:attrNameLst>
                                          <p:attrName>style.visibility</p:attrName>
                                        </p:attrNameLst>
                                      </p:cBhvr>
                                      <p:to>
                                        <p:strVal val="visible"/>
                                      </p:to>
                                    </p:set>
                                    <p:anim calcmode="lin" valueType="num">
                                      <p:cBhvr>
                                        <p:cTn id="68" dur="500" fill="hold"/>
                                        <p:tgtEl>
                                          <p:spTgt spid="74"/>
                                        </p:tgtEl>
                                        <p:attrNameLst>
                                          <p:attrName>ppt_w</p:attrName>
                                        </p:attrNameLst>
                                      </p:cBhvr>
                                      <p:tavLst>
                                        <p:tav tm="0">
                                          <p:val>
                                            <p:fltVal val="0"/>
                                          </p:val>
                                        </p:tav>
                                        <p:tav tm="100000">
                                          <p:val>
                                            <p:strVal val="#ppt_w"/>
                                          </p:val>
                                        </p:tav>
                                      </p:tavLst>
                                    </p:anim>
                                    <p:anim calcmode="lin" valueType="num">
                                      <p:cBhvr>
                                        <p:cTn id="69" dur="500" fill="hold"/>
                                        <p:tgtEl>
                                          <p:spTgt spid="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6" grpId="0" animBg="1"/>
      <p:bldP spid="65" grpId="0" animBg="1"/>
      <p:bldP spid="66" grpId="0" animBg="1"/>
      <p:bldP spid="67" grpId="0" animBg="1"/>
      <p:bldP spid="73" grpId="0" animBg="1"/>
      <p:bldP spid="74"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3"/>
          <p:cNvGrpSpPr>
            <a:grpSpLocks/>
          </p:cNvGrpSpPr>
          <p:nvPr/>
        </p:nvGrpSpPr>
        <p:grpSpPr bwMode="auto">
          <a:xfrm>
            <a:off x="6080125" y="3646488"/>
            <a:ext cx="249238" cy="1076325"/>
            <a:chOff x="3795" y="2297"/>
            <a:chExt cx="157" cy="678"/>
          </a:xfrm>
        </p:grpSpPr>
        <p:sp>
          <p:nvSpPr>
            <p:cNvPr id="20503" name="AutoShape 4"/>
            <p:cNvSpPr>
              <a:spLocks noChangeArrowheads="1"/>
            </p:cNvSpPr>
            <p:nvPr/>
          </p:nvSpPr>
          <p:spPr bwMode="auto">
            <a:xfrm>
              <a:off x="3795" y="2297"/>
              <a:ext cx="154" cy="132"/>
            </a:xfrm>
            <a:prstGeom prst="rtTriangle">
              <a:avLst/>
            </a:prstGeom>
            <a:solidFill>
              <a:srgbClr val="FFFF66"/>
            </a:solidFill>
            <a:ln w="9525">
              <a:noFill/>
              <a:miter lim="800000"/>
              <a:headEnd/>
              <a:tailEnd/>
            </a:ln>
          </p:spPr>
          <p:txBody>
            <a:bodyPr wrap="none" anchor="ctr"/>
            <a:lstStyle/>
            <a:p>
              <a:endParaRPr lang="en-US" b="0">
                <a:latin typeface="Arial"/>
                <a:cs typeface="Arial"/>
              </a:endParaRPr>
            </a:p>
          </p:txBody>
        </p:sp>
        <p:sp>
          <p:nvSpPr>
            <p:cNvPr id="20504" name="AutoShape 5"/>
            <p:cNvSpPr>
              <a:spLocks noChangeArrowheads="1"/>
            </p:cNvSpPr>
            <p:nvPr/>
          </p:nvSpPr>
          <p:spPr bwMode="auto">
            <a:xfrm flipV="1">
              <a:off x="3797" y="2428"/>
              <a:ext cx="155" cy="547"/>
            </a:xfrm>
            <a:prstGeom prst="rtTriangle">
              <a:avLst/>
            </a:prstGeom>
            <a:solidFill>
              <a:srgbClr val="FFFF66"/>
            </a:solidFill>
            <a:ln w="9525">
              <a:noFill/>
              <a:miter lim="800000"/>
              <a:headEnd/>
              <a:tailEnd/>
            </a:ln>
          </p:spPr>
          <p:txBody>
            <a:bodyPr rot="10800000" wrap="none" anchor="ctr"/>
            <a:lstStyle/>
            <a:p>
              <a:endParaRPr lang="en-US" b="0">
                <a:latin typeface="Arial"/>
                <a:cs typeface="Arial"/>
              </a:endParaRPr>
            </a:p>
          </p:txBody>
        </p:sp>
      </p:grpSp>
      <p:sp>
        <p:nvSpPr>
          <p:cNvPr id="20486" name="Rectangle 7"/>
          <p:cNvSpPr>
            <a:spLocks noGrp="1" noChangeArrowheads="1"/>
          </p:cNvSpPr>
          <p:nvPr>
            <p:ph type="title"/>
          </p:nvPr>
        </p:nvSpPr>
        <p:spPr/>
        <p:txBody>
          <a:bodyPr/>
          <a:lstStyle/>
          <a:p>
            <a:pPr eaLnBrk="1" hangingPunct="1"/>
            <a:r>
              <a:rPr lang="en-US" smtClean="0"/>
              <a:t>DWL and the Elasticity of Supply</a:t>
            </a:r>
          </a:p>
        </p:txBody>
      </p:sp>
      <p:sp>
        <p:nvSpPr>
          <p:cNvPr id="10" name="Text Placeholder 9"/>
          <p:cNvSpPr>
            <a:spLocks noGrp="1"/>
          </p:cNvSpPr>
          <p:nvPr>
            <p:ph type="body" sz="quarter" idx="12"/>
          </p:nvPr>
        </p:nvSpPr>
        <p:spPr>
          <a:xfrm>
            <a:off x="228600" y="1313875"/>
            <a:ext cx="3743325" cy="5010725"/>
          </a:xfrm>
        </p:spPr>
        <p:txBody>
          <a:bodyPr/>
          <a:lstStyle/>
          <a:p>
            <a:r>
              <a:rPr lang="en-US" sz="2800" dirty="0"/>
              <a:t>When </a:t>
            </a:r>
            <a:r>
              <a:rPr lang="en-US" sz="2800" dirty="0" smtClean="0"/>
              <a:t>supply is </a:t>
            </a:r>
            <a:r>
              <a:rPr lang="en-US" sz="2800" dirty="0"/>
              <a:t>inelastic</a:t>
            </a:r>
            <a:r>
              <a:rPr lang="en-US" sz="2800" dirty="0" smtClean="0"/>
              <a:t>, </a:t>
            </a:r>
          </a:p>
          <a:p>
            <a:endParaRPr lang="en-US" sz="2800" dirty="0"/>
          </a:p>
          <a:p>
            <a:r>
              <a:rPr lang="en-US" sz="2800" dirty="0" smtClean="0"/>
              <a:t>it’s </a:t>
            </a:r>
            <a:r>
              <a:rPr lang="en-US" sz="2800" dirty="0"/>
              <a:t>harder for firms </a:t>
            </a:r>
            <a:r>
              <a:rPr lang="en-US" sz="2800" dirty="0" smtClean="0"/>
              <a:t>to leave </a:t>
            </a:r>
            <a:r>
              <a:rPr lang="en-US" sz="2800" dirty="0"/>
              <a:t>the </a:t>
            </a:r>
            <a:r>
              <a:rPr lang="en-US" sz="2800" dirty="0" smtClean="0"/>
              <a:t>market when </a:t>
            </a:r>
            <a:r>
              <a:rPr lang="en-US" sz="2800" dirty="0"/>
              <a:t>the tax </a:t>
            </a:r>
            <a:r>
              <a:rPr lang="en-US" sz="2800" dirty="0" smtClean="0"/>
              <a:t>reduces </a:t>
            </a:r>
            <a:r>
              <a:rPr lang="en-US" sz="2800" dirty="0"/>
              <a:t>P</a:t>
            </a:r>
            <a:r>
              <a:rPr lang="en-US" sz="2800" baseline="-25000" dirty="0"/>
              <a:t>S</a:t>
            </a:r>
            <a:r>
              <a:rPr lang="en-US" sz="2800" dirty="0"/>
              <a:t>.  </a:t>
            </a:r>
          </a:p>
          <a:p>
            <a:endParaRPr lang="en-US" sz="2800" dirty="0" smtClean="0"/>
          </a:p>
          <a:p>
            <a:r>
              <a:rPr lang="en-US" sz="2800" dirty="0" smtClean="0"/>
              <a:t>So</a:t>
            </a:r>
            <a:r>
              <a:rPr lang="en-US" sz="2800" dirty="0"/>
              <a:t>, the tax only reduces Q a little</a:t>
            </a:r>
            <a:r>
              <a:rPr lang="en-US" sz="2800" dirty="0" smtClean="0"/>
              <a:t>, and </a:t>
            </a:r>
            <a:r>
              <a:rPr lang="en-US" sz="2800" dirty="0"/>
              <a:t>DWL is small. </a:t>
            </a:r>
          </a:p>
          <a:p>
            <a:endParaRPr lang="en-US" sz="2800" dirty="0"/>
          </a:p>
        </p:txBody>
      </p:sp>
      <p:sp>
        <p:nvSpPr>
          <p:cNvPr id="9" name="Slide Number Placeholder 8"/>
          <p:cNvSpPr>
            <a:spLocks noGrp="1"/>
          </p:cNvSpPr>
          <p:nvPr>
            <p:ph type="sldNum" sz="quarter" idx="13"/>
          </p:nvPr>
        </p:nvSpPr>
        <p:spPr/>
        <p:txBody>
          <a:bodyPr/>
          <a:lstStyle/>
          <a:p>
            <a:pPr>
              <a:defRPr/>
            </a:pPr>
            <a:fld id="{2F37425F-5E17-4209-B948-B5CE2119E408}" type="slidenum">
              <a:rPr lang="en-US" smtClean="0"/>
              <a:pPr>
                <a:defRPr/>
              </a:pPr>
              <a:t>4</a:t>
            </a:fld>
            <a:endParaRPr lang="en-US" dirty="0"/>
          </a:p>
        </p:txBody>
      </p:sp>
      <p:sp>
        <p:nvSpPr>
          <p:cNvPr id="8" name="Footer Placeholder 7"/>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3" name="Group 8"/>
          <p:cNvGrpSpPr>
            <a:grpSpLocks/>
          </p:cNvGrpSpPr>
          <p:nvPr/>
        </p:nvGrpSpPr>
        <p:grpSpPr bwMode="auto">
          <a:xfrm>
            <a:off x="4124325" y="1524000"/>
            <a:ext cx="4305300" cy="4286250"/>
            <a:chOff x="2305" y="942"/>
            <a:chExt cx="2712" cy="2700"/>
          </a:xfrm>
        </p:grpSpPr>
        <p:grpSp>
          <p:nvGrpSpPr>
            <p:cNvPr id="4" name="Group 9"/>
            <p:cNvGrpSpPr>
              <a:grpSpLocks/>
            </p:cNvGrpSpPr>
            <p:nvPr/>
          </p:nvGrpSpPr>
          <p:grpSpPr bwMode="auto">
            <a:xfrm>
              <a:off x="2424" y="1167"/>
              <a:ext cx="2382" cy="2331"/>
              <a:chOff x="2424" y="1167"/>
              <a:chExt cx="2400" cy="2079"/>
            </a:xfrm>
          </p:grpSpPr>
          <p:sp>
            <p:nvSpPr>
              <p:cNvPr id="20501" name="Line 10"/>
              <p:cNvSpPr>
                <a:spLocks noChangeShapeType="1"/>
              </p:cNvSpPr>
              <p:nvPr/>
            </p:nvSpPr>
            <p:spPr bwMode="auto">
              <a:xfrm>
                <a:off x="2424" y="1167"/>
                <a:ext cx="0" cy="2079"/>
              </a:xfrm>
              <a:prstGeom prst="line">
                <a:avLst/>
              </a:prstGeom>
              <a:noFill/>
              <a:ln w="9525">
                <a:solidFill>
                  <a:schemeClr val="tx1"/>
                </a:solidFill>
                <a:round/>
                <a:headEnd/>
                <a:tailEnd/>
              </a:ln>
            </p:spPr>
            <p:txBody>
              <a:bodyPr/>
              <a:lstStyle/>
              <a:p>
                <a:endParaRPr lang="en-US">
                  <a:latin typeface="Arial"/>
                  <a:cs typeface="Arial"/>
                </a:endParaRPr>
              </a:p>
            </p:txBody>
          </p:sp>
          <p:sp>
            <p:nvSpPr>
              <p:cNvPr id="20502" name="Line 11"/>
              <p:cNvSpPr>
                <a:spLocks noChangeShapeType="1"/>
              </p:cNvSpPr>
              <p:nvPr/>
            </p:nvSpPr>
            <p:spPr bwMode="auto">
              <a:xfrm>
                <a:off x="2424" y="3246"/>
                <a:ext cx="2400" cy="0"/>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20499" name="Text Box 12"/>
            <p:cNvSpPr txBox="1">
              <a:spLocks noChangeArrowheads="1"/>
            </p:cNvSpPr>
            <p:nvPr/>
          </p:nvSpPr>
          <p:spPr bwMode="auto">
            <a:xfrm>
              <a:off x="2305" y="942"/>
              <a:ext cx="233" cy="279"/>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P</a:t>
              </a:r>
            </a:p>
          </p:txBody>
        </p:sp>
        <p:sp>
          <p:nvSpPr>
            <p:cNvPr id="20500" name="Text Box 13"/>
            <p:cNvSpPr txBox="1">
              <a:spLocks noChangeArrowheads="1"/>
            </p:cNvSpPr>
            <p:nvPr/>
          </p:nvSpPr>
          <p:spPr bwMode="auto">
            <a:xfrm>
              <a:off x="4784" y="3363"/>
              <a:ext cx="233" cy="279"/>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Q</a:t>
              </a:r>
            </a:p>
          </p:txBody>
        </p:sp>
      </p:grpSp>
      <p:grpSp>
        <p:nvGrpSpPr>
          <p:cNvPr id="5" name="Group 14"/>
          <p:cNvGrpSpPr>
            <a:grpSpLocks/>
          </p:cNvGrpSpPr>
          <p:nvPr/>
        </p:nvGrpSpPr>
        <p:grpSpPr bwMode="auto">
          <a:xfrm>
            <a:off x="4313238" y="2085975"/>
            <a:ext cx="3624262" cy="3217863"/>
            <a:chOff x="2682" y="1314"/>
            <a:chExt cx="2283" cy="2027"/>
          </a:xfrm>
        </p:grpSpPr>
        <p:sp>
          <p:nvSpPr>
            <p:cNvPr id="20496" name="Text Box 15"/>
            <p:cNvSpPr txBox="1">
              <a:spLocks noChangeArrowheads="1"/>
            </p:cNvSpPr>
            <p:nvPr/>
          </p:nvSpPr>
          <p:spPr bwMode="auto">
            <a:xfrm>
              <a:off x="4732" y="3062"/>
              <a:ext cx="233" cy="279"/>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D</a:t>
              </a:r>
            </a:p>
          </p:txBody>
        </p:sp>
        <p:sp>
          <p:nvSpPr>
            <p:cNvPr id="20497" name="Line 16"/>
            <p:cNvSpPr>
              <a:spLocks noChangeShapeType="1"/>
            </p:cNvSpPr>
            <p:nvPr/>
          </p:nvSpPr>
          <p:spPr bwMode="auto">
            <a:xfrm>
              <a:off x="2682" y="1314"/>
              <a:ext cx="2094" cy="1836"/>
            </a:xfrm>
            <a:prstGeom prst="line">
              <a:avLst/>
            </a:prstGeom>
            <a:noFill/>
            <a:ln w="28575">
              <a:solidFill>
                <a:schemeClr val="tx1"/>
              </a:solidFill>
              <a:round/>
              <a:headEnd/>
              <a:tailEnd/>
            </a:ln>
          </p:spPr>
          <p:txBody>
            <a:bodyPr/>
            <a:lstStyle/>
            <a:p>
              <a:endParaRPr lang="en-US">
                <a:latin typeface="Arial"/>
                <a:cs typeface="Arial"/>
              </a:endParaRPr>
            </a:p>
          </p:txBody>
        </p:sp>
      </p:grpSp>
      <p:grpSp>
        <p:nvGrpSpPr>
          <p:cNvPr id="6" name="Group 17"/>
          <p:cNvGrpSpPr>
            <a:grpSpLocks/>
          </p:cNvGrpSpPr>
          <p:nvPr/>
        </p:nvGrpSpPr>
        <p:grpSpPr bwMode="auto">
          <a:xfrm>
            <a:off x="5913438" y="2005013"/>
            <a:ext cx="1057275" cy="3395662"/>
            <a:chOff x="3690" y="1263"/>
            <a:chExt cx="666" cy="2139"/>
          </a:xfrm>
        </p:grpSpPr>
        <p:sp>
          <p:nvSpPr>
            <p:cNvPr id="20494" name="Text Box 18"/>
            <p:cNvSpPr txBox="1">
              <a:spLocks noChangeArrowheads="1"/>
            </p:cNvSpPr>
            <p:nvPr/>
          </p:nvSpPr>
          <p:spPr bwMode="auto">
            <a:xfrm>
              <a:off x="4123" y="1263"/>
              <a:ext cx="233" cy="279"/>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S</a:t>
              </a:r>
            </a:p>
          </p:txBody>
        </p:sp>
        <p:sp>
          <p:nvSpPr>
            <p:cNvPr id="20495" name="Line 19"/>
            <p:cNvSpPr>
              <a:spLocks noChangeShapeType="1"/>
            </p:cNvSpPr>
            <p:nvPr/>
          </p:nvSpPr>
          <p:spPr bwMode="auto">
            <a:xfrm flipV="1">
              <a:off x="3690" y="1506"/>
              <a:ext cx="516" cy="1896"/>
            </a:xfrm>
            <a:prstGeom prst="line">
              <a:avLst/>
            </a:prstGeom>
            <a:noFill/>
            <a:ln w="28575">
              <a:solidFill>
                <a:srgbClr val="0033CC"/>
              </a:solidFill>
              <a:round/>
              <a:headEnd/>
              <a:tailEnd/>
            </a:ln>
          </p:spPr>
          <p:txBody>
            <a:bodyPr/>
            <a:lstStyle/>
            <a:p>
              <a:endParaRPr lang="en-US">
                <a:latin typeface="Arial"/>
                <a:cs typeface="Arial"/>
              </a:endParaRPr>
            </a:p>
          </p:txBody>
        </p:sp>
      </p:grpSp>
      <p:sp>
        <p:nvSpPr>
          <p:cNvPr id="82964" name="Line 20"/>
          <p:cNvSpPr>
            <a:spLocks noChangeShapeType="1"/>
          </p:cNvSpPr>
          <p:nvPr/>
        </p:nvSpPr>
        <p:spPr bwMode="auto">
          <a:xfrm>
            <a:off x="6075363" y="3638550"/>
            <a:ext cx="0" cy="1114425"/>
          </a:xfrm>
          <a:prstGeom prst="line">
            <a:avLst/>
          </a:prstGeom>
          <a:noFill/>
          <a:ln w="19050">
            <a:solidFill>
              <a:srgbClr val="FF0000"/>
            </a:solidFill>
            <a:round/>
            <a:headEnd/>
            <a:tailEnd/>
          </a:ln>
        </p:spPr>
        <p:txBody>
          <a:bodyPr/>
          <a:lstStyle/>
          <a:p>
            <a:endParaRPr lang="en-US">
              <a:latin typeface="Arial"/>
              <a:cs typeface="Arial"/>
            </a:endParaRPr>
          </a:p>
        </p:txBody>
      </p:sp>
      <p:grpSp>
        <p:nvGrpSpPr>
          <p:cNvPr id="7" name="Group 21"/>
          <p:cNvGrpSpPr>
            <a:grpSpLocks/>
          </p:cNvGrpSpPr>
          <p:nvPr/>
        </p:nvGrpSpPr>
        <p:grpSpPr bwMode="auto">
          <a:xfrm>
            <a:off x="4676775" y="3652838"/>
            <a:ext cx="1350963" cy="1100137"/>
            <a:chOff x="2911" y="2301"/>
            <a:chExt cx="851" cy="693"/>
          </a:xfrm>
        </p:grpSpPr>
        <p:sp>
          <p:nvSpPr>
            <p:cNvPr id="20492" name="AutoShape 22"/>
            <p:cNvSpPr>
              <a:spLocks/>
            </p:cNvSpPr>
            <p:nvPr/>
          </p:nvSpPr>
          <p:spPr bwMode="auto">
            <a:xfrm>
              <a:off x="3633" y="2301"/>
              <a:ext cx="129" cy="693"/>
            </a:xfrm>
            <a:prstGeom prst="leftBrace">
              <a:avLst>
                <a:gd name="adj1" fmla="val 44767"/>
                <a:gd name="adj2" fmla="val 50000"/>
              </a:avLst>
            </a:prstGeom>
            <a:noFill/>
            <a:ln w="9525">
              <a:solidFill>
                <a:schemeClr val="tx1"/>
              </a:solidFill>
              <a:round/>
              <a:headEnd/>
              <a:tailEnd/>
            </a:ln>
          </p:spPr>
          <p:txBody>
            <a:bodyPr wrap="none" anchor="ctr"/>
            <a:lstStyle/>
            <a:p>
              <a:endParaRPr lang="en-US" b="0">
                <a:latin typeface="Arial"/>
                <a:cs typeface="Arial"/>
              </a:endParaRPr>
            </a:p>
          </p:txBody>
        </p:sp>
        <p:sp>
          <p:nvSpPr>
            <p:cNvPr id="20493" name="Text Box 23"/>
            <p:cNvSpPr txBox="1">
              <a:spLocks noChangeArrowheads="1"/>
            </p:cNvSpPr>
            <p:nvPr/>
          </p:nvSpPr>
          <p:spPr bwMode="auto">
            <a:xfrm>
              <a:off x="2911" y="2389"/>
              <a:ext cx="715" cy="523"/>
            </a:xfrm>
            <a:prstGeom prst="rect">
              <a:avLst/>
            </a:prstGeom>
            <a:noFill/>
            <a:ln w="9525">
              <a:noFill/>
              <a:miter lim="800000"/>
              <a:headEnd/>
              <a:tailEnd/>
            </a:ln>
          </p:spPr>
          <p:txBody>
            <a:bodyPr>
              <a:spAutoFit/>
            </a:bodyPr>
            <a:lstStyle/>
            <a:p>
              <a:pPr algn="r">
                <a:spcBef>
                  <a:spcPct val="50000"/>
                </a:spcBef>
              </a:pPr>
              <a:r>
                <a:rPr lang="en-US" sz="2400" b="0">
                  <a:latin typeface="Arial"/>
                  <a:cs typeface="Arial"/>
                </a:rPr>
                <a:t>Size </a:t>
              </a:r>
              <a:br>
                <a:rPr lang="en-US" sz="2400" b="0">
                  <a:latin typeface="Arial"/>
                  <a:cs typeface="Arial"/>
                </a:rPr>
              </a:br>
              <a:r>
                <a:rPr lang="en-US" sz="2400" b="0">
                  <a:latin typeface="Arial"/>
                  <a:cs typeface="Arial"/>
                </a:rPr>
                <a:t>of tax</a:t>
              </a:r>
            </a:p>
          </p:txBody>
        </p:sp>
      </p:grpSp>
    </p:spTree>
    <p:extLst>
      <p:ext uri="{BB962C8B-B14F-4D97-AF65-F5344CB8AC3E}">
        <p14:creationId xmlns:p14="http://schemas.microsoft.com/office/powerpoint/2010/main" val="418394554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2964"/>
                                        </p:tgtEl>
                                        <p:attrNameLst>
                                          <p:attrName>style.visibility</p:attrName>
                                        </p:attrNameLst>
                                      </p:cBhvr>
                                      <p:to>
                                        <p:strVal val="visible"/>
                                      </p:to>
                                    </p:set>
                                    <p:animEffect transition="in" filter="wipe(up)">
                                      <p:cBhvr>
                                        <p:cTn id="11" dur="500"/>
                                        <p:tgtEl>
                                          <p:spTgt spid="8296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wipe(left)">
                                      <p:cBhvr>
                                        <p:cTn id="22" dur="500"/>
                                        <p:tgtEl>
                                          <p:spTgt spid="10">
                                            <p:txEl>
                                              <p:pRg st="0" end="0"/>
                                            </p:txEl>
                                          </p:spTgt>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0">
                                            <p:txEl>
                                              <p:pRg st="2" end="2"/>
                                            </p:txEl>
                                          </p:spTgt>
                                        </p:tgtEl>
                                        <p:attrNameLst>
                                          <p:attrName>style.visibility</p:attrName>
                                        </p:attrNameLst>
                                      </p:cBhvr>
                                      <p:to>
                                        <p:strVal val="visible"/>
                                      </p:to>
                                    </p:set>
                                    <p:animEffect transition="in" filter="wipe(left)">
                                      <p:cBhvr>
                                        <p:cTn id="26" dur="500"/>
                                        <p:tgtEl>
                                          <p:spTgt spid="10">
                                            <p:txEl>
                                              <p:pRg st="2" end="2"/>
                                            </p:txEl>
                                          </p:spTgt>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0">
                                            <p:txEl>
                                              <p:pRg st="4" end="4"/>
                                            </p:txEl>
                                          </p:spTgt>
                                        </p:tgtEl>
                                        <p:attrNameLst>
                                          <p:attrName>style.visibility</p:attrName>
                                        </p:attrNameLst>
                                      </p:cBhvr>
                                      <p:to>
                                        <p:strVal val="visible"/>
                                      </p:to>
                                    </p:set>
                                    <p:animEffect transition="in" filter="wipe(left)">
                                      <p:cBhvr>
                                        <p:cTn id="30"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82964"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3"/>
          <p:cNvGrpSpPr>
            <a:grpSpLocks/>
          </p:cNvGrpSpPr>
          <p:nvPr/>
        </p:nvGrpSpPr>
        <p:grpSpPr bwMode="auto">
          <a:xfrm>
            <a:off x="5594350" y="3225800"/>
            <a:ext cx="750888" cy="1085850"/>
            <a:chOff x="3489" y="2032"/>
            <a:chExt cx="473" cy="684"/>
          </a:xfrm>
        </p:grpSpPr>
        <p:sp>
          <p:nvSpPr>
            <p:cNvPr id="21527" name="AutoShape 4"/>
            <p:cNvSpPr>
              <a:spLocks noChangeArrowheads="1"/>
            </p:cNvSpPr>
            <p:nvPr/>
          </p:nvSpPr>
          <p:spPr bwMode="auto">
            <a:xfrm>
              <a:off x="3489" y="2032"/>
              <a:ext cx="459" cy="399"/>
            </a:xfrm>
            <a:prstGeom prst="rtTriangle">
              <a:avLst/>
            </a:prstGeom>
            <a:solidFill>
              <a:srgbClr val="FFFF66"/>
            </a:solidFill>
            <a:ln w="9525">
              <a:noFill/>
              <a:miter lim="800000"/>
              <a:headEnd/>
              <a:tailEnd/>
            </a:ln>
          </p:spPr>
          <p:txBody>
            <a:bodyPr wrap="none" anchor="ctr"/>
            <a:lstStyle/>
            <a:p>
              <a:endParaRPr lang="en-US" b="0">
                <a:latin typeface="Arial"/>
                <a:cs typeface="Arial"/>
              </a:endParaRPr>
            </a:p>
          </p:txBody>
        </p:sp>
        <p:sp>
          <p:nvSpPr>
            <p:cNvPr id="21528" name="AutoShape 5"/>
            <p:cNvSpPr>
              <a:spLocks noChangeArrowheads="1"/>
            </p:cNvSpPr>
            <p:nvPr/>
          </p:nvSpPr>
          <p:spPr bwMode="auto">
            <a:xfrm flipV="1">
              <a:off x="3489" y="2428"/>
              <a:ext cx="473" cy="288"/>
            </a:xfrm>
            <a:prstGeom prst="rtTriangle">
              <a:avLst/>
            </a:prstGeom>
            <a:solidFill>
              <a:srgbClr val="FFFF66"/>
            </a:solidFill>
            <a:ln w="9525">
              <a:noFill/>
              <a:miter lim="800000"/>
              <a:headEnd/>
              <a:tailEnd/>
            </a:ln>
          </p:spPr>
          <p:txBody>
            <a:bodyPr rot="10800000" wrap="none" anchor="ctr"/>
            <a:lstStyle/>
            <a:p>
              <a:endParaRPr lang="en-US" b="0">
                <a:latin typeface="Arial"/>
                <a:cs typeface="Arial"/>
              </a:endParaRPr>
            </a:p>
          </p:txBody>
        </p:sp>
      </p:grpSp>
      <p:sp>
        <p:nvSpPr>
          <p:cNvPr id="21509" name="Rectangle 6"/>
          <p:cNvSpPr>
            <a:spLocks noGrp="1" noChangeArrowheads="1"/>
          </p:cNvSpPr>
          <p:nvPr>
            <p:ph type="title"/>
          </p:nvPr>
        </p:nvSpPr>
        <p:spPr/>
        <p:txBody>
          <a:bodyPr/>
          <a:lstStyle/>
          <a:p>
            <a:pPr eaLnBrk="1" hangingPunct="1"/>
            <a:r>
              <a:rPr lang="en-US" smtClean="0"/>
              <a:t>DWL and the Elasticity of Supply</a:t>
            </a:r>
          </a:p>
        </p:txBody>
      </p:sp>
      <p:sp>
        <p:nvSpPr>
          <p:cNvPr id="8" name="Text Placeholder 7"/>
          <p:cNvSpPr>
            <a:spLocks noGrp="1"/>
          </p:cNvSpPr>
          <p:nvPr>
            <p:ph type="body" sz="quarter" idx="12"/>
          </p:nvPr>
        </p:nvSpPr>
        <p:spPr>
          <a:xfrm>
            <a:off x="152400" y="762000"/>
            <a:ext cx="3657600" cy="5333999"/>
          </a:xfrm>
        </p:spPr>
        <p:txBody>
          <a:bodyPr/>
          <a:lstStyle/>
          <a:p>
            <a:r>
              <a:rPr lang="en-US" sz="2800" dirty="0"/>
              <a:t>The more elastic is supply</a:t>
            </a:r>
            <a:r>
              <a:rPr lang="en-US" sz="2800" dirty="0" smtClean="0"/>
              <a:t>,</a:t>
            </a:r>
          </a:p>
          <a:p>
            <a:r>
              <a:rPr lang="en-US" sz="2800" dirty="0" smtClean="0"/>
              <a:t>the </a:t>
            </a:r>
            <a:r>
              <a:rPr lang="en-US" sz="2800" dirty="0"/>
              <a:t>easier for firms </a:t>
            </a:r>
            <a:r>
              <a:rPr lang="en-US" sz="2800" dirty="0" smtClean="0"/>
              <a:t>to </a:t>
            </a:r>
            <a:r>
              <a:rPr lang="en-US" sz="2800" dirty="0"/>
              <a:t>leave the market when the tax reduces P</a:t>
            </a:r>
            <a:r>
              <a:rPr lang="en-US" sz="2800" baseline="-25000" dirty="0"/>
              <a:t>S</a:t>
            </a:r>
            <a:r>
              <a:rPr lang="en-US" sz="2800" dirty="0"/>
              <a:t>,   </a:t>
            </a:r>
            <a:endParaRPr lang="en-US" sz="2800" dirty="0" smtClean="0"/>
          </a:p>
          <a:p>
            <a:endParaRPr lang="en-US" sz="2800" dirty="0"/>
          </a:p>
          <a:p>
            <a:r>
              <a:rPr lang="en-US" sz="2800" dirty="0"/>
              <a:t>the greater Q falls below the surplus-maximizing </a:t>
            </a:r>
            <a:r>
              <a:rPr lang="en-US" sz="2800" dirty="0" smtClean="0"/>
              <a:t>quantity</a:t>
            </a:r>
            <a:r>
              <a:rPr lang="en-US" sz="2800" dirty="0"/>
              <a:t>, </a:t>
            </a:r>
            <a:endParaRPr lang="en-US" sz="2800" dirty="0" smtClean="0"/>
          </a:p>
          <a:p>
            <a:r>
              <a:rPr lang="en-US" sz="2800" dirty="0" smtClean="0"/>
              <a:t> </a:t>
            </a:r>
            <a:endParaRPr lang="en-US" sz="2800" dirty="0"/>
          </a:p>
          <a:p>
            <a:r>
              <a:rPr lang="en-US" sz="2800" dirty="0"/>
              <a:t>the greater the DWL. </a:t>
            </a:r>
          </a:p>
          <a:p>
            <a:endParaRPr lang="en-US" sz="2800" dirty="0"/>
          </a:p>
        </p:txBody>
      </p:sp>
      <p:grpSp>
        <p:nvGrpSpPr>
          <p:cNvPr id="3" name="Group 8"/>
          <p:cNvGrpSpPr>
            <a:grpSpLocks/>
          </p:cNvGrpSpPr>
          <p:nvPr/>
        </p:nvGrpSpPr>
        <p:grpSpPr bwMode="auto">
          <a:xfrm>
            <a:off x="4124325" y="1524000"/>
            <a:ext cx="4305300" cy="4286250"/>
            <a:chOff x="2305" y="942"/>
            <a:chExt cx="2712" cy="2700"/>
          </a:xfrm>
        </p:grpSpPr>
        <p:grpSp>
          <p:nvGrpSpPr>
            <p:cNvPr id="4" name="Group 9"/>
            <p:cNvGrpSpPr>
              <a:grpSpLocks/>
            </p:cNvGrpSpPr>
            <p:nvPr/>
          </p:nvGrpSpPr>
          <p:grpSpPr bwMode="auto">
            <a:xfrm>
              <a:off x="2424" y="1167"/>
              <a:ext cx="2382" cy="2331"/>
              <a:chOff x="2424" y="1167"/>
              <a:chExt cx="2400" cy="2079"/>
            </a:xfrm>
          </p:grpSpPr>
          <p:sp>
            <p:nvSpPr>
              <p:cNvPr id="21525" name="Line 10"/>
              <p:cNvSpPr>
                <a:spLocks noChangeShapeType="1"/>
              </p:cNvSpPr>
              <p:nvPr/>
            </p:nvSpPr>
            <p:spPr bwMode="auto">
              <a:xfrm>
                <a:off x="2424" y="1167"/>
                <a:ext cx="0" cy="2079"/>
              </a:xfrm>
              <a:prstGeom prst="line">
                <a:avLst/>
              </a:prstGeom>
              <a:noFill/>
              <a:ln w="9525">
                <a:solidFill>
                  <a:schemeClr val="tx1"/>
                </a:solidFill>
                <a:round/>
                <a:headEnd/>
                <a:tailEnd/>
              </a:ln>
            </p:spPr>
            <p:txBody>
              <a:bodyPr/>
              <a:lstStyle/>
              <a:p>
                <a:endParaRPr lang="en-US">
                  <a:latin typeface="Arial"/>
                  <a:cs typeface="Arial"/>
                </a:endParaRPr>
              </a:p>
            </p:txBody>
          </p:sp>
          <p:sp>
            <p:nvSpPr>
              <p:cNvPr id="21526" name="Line 11"/>
              <p:cNvSpPr>
                <a:spLocks noChangeShapeType="1"/>
              </p:cNvSpPr>
              <p:nvPr/>
            </p:nvSpPr>
            <p:spPr bwMode="auto">
              <a:xfrm>
                <a:off x="2424" y="3246"/>
                <a:ext cx="2400" cy="0"/>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21523" name="Text Box 12"/>
            <p:cNvSpPr txBox="1">
              <a:spLocks noChangeArrowheads="1"/>
            </p:cNvSpPr>
            <p:nvPr/>
          </p:nvSpPr>
          <p:spPr bwMode="auto">
            <a:xfrm>
              <a:off x="2305" y="942"/>
              <a:ext cx="233" cy="279"/>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P</a:t>
              </a:r>
            </a:p>
          </p:txBody>
        </p:sp>
        <p:sp>
          <p:nvSpPr>
            <p:cNvPr id="21524" name="Text Box 13"/>
            <p:cNvSpPr txBox="1">
              <a:spLocks noChangeArrowheads="1"/>
            </p:cNvSpPr>
            <p:nvPr/>
          </p:nvSpPr>
          <p:spPr bwMode="auto">
            <a:xfrm>
              <a:off x="4784" y="3363"/>
              <a:ext cx="233" cy="279"/>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Q</a:t>
              </a:r>
            </a:p>
          </p:txBody>
        </p:sp>
      </p:grpSp>
      <p:grpSp>
        <p:nvGrpSpPr>
          <p:cNvPr id="5" name="Group 14"/>
          <p:cNvGrpSpPr>
            <a:grpSpLocks/>
          </p:cNvGrpSpPr>
          <p:nvPr/>
        </p:nvGrpSpPr>
        <p:grpSpPr bwMode="auto">
          <a:xfrm>
            <a:off x="4313238" y="2085975"/>
            <a:ext cx="3624262" cy="3217863"/>
            <a:chOff x="2682" y="1314"/>
            <a:chExt cx="2283" cy="2027"/>
          </a:xfrm>
        </p:grpSpPr>
        <p:sp>
          <p:nvSpPr>
            <p:cNvPr id="21520" name="Text Box 15"/>
            <p:cNvSpPr txBox="1">
              <a:spLocks noChangeArrowheads="1"/>
            </p:cNvSpPr>
            <p:nvPr/>
          </p:nvSpPr>
          <p:spPr bwMode="auto">
            <a:xfrm>
              <a:off x="4732" y="3062"/>
              <a:ext cx="233" cy="279"/>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D</a:t>
              </a:r>
            </a:p>
          </p:txBody>
        </p:sp>
        <p:sp>
          <p:nvSpPr>
            <p:cNvPr id="21521" name="Line 16"/>
            <p:cNvSpPr>
              <a:spLocks noChangeShapeType="1"/>
            </p:cNvSpPr>
            <p:nvPr/>
          </p:nvSpPr>
          <p:spPr bwMode="auto">
            <a:xfrm>
              <a:off x="2682" y="1314"/>
              <a:ext cx="2094" cy="1836"/>
            </a:xfrm>
            <a:prstGeom prst="line">
              <a:avLst/>
            </a:prstGeom>
            <a:noFill/>
            <a:ln w="28575">
              <a:solidFill>
                <a:schemeClr val="tx1"/>
              </a:solidFill>
              <a:round/>
              <a:headEnd/>
              <a:tailEnd/>
            </a:ln>
          </p:spPr>
          <p:txBody>
            <a:bodyPr/>
            <a:lstStyle/>
            <a:p>
              <a:endParaRPr lang="en-US">
                <a:latin typeface="Arial"/>
                <a:cs typeface="Arial"/>
              </a:endParaRPr>
            </a:p>
          </p:txBody>
        </p:sp>
      </p:grpSp>
      <p:grpSp>
        <p:nvGrpSpPr>
          <p:cNvPr id="6" name="Group 17"/>
          <p:cNvGrpSpPr>
            <a:grpSpLocks/>
          </p:cNvGrpSpPr>
          <p:nvPr/>
        </p:nvGrpSpPr>
        <p:grpSpPr bwMode="auto">
          <a:xfrm>
            <a:off x="4484688" y="2833688"/>
            <a:ext cx="3362325" cy="2157412"/>
            <a:chOff x="2790" y="1785"/>
            <a:chExt cx="2118" cy="1359"/>
          </a:xfrm>
        </p:grpSpPr>
        <p:sp>
          <p:nvSpPr>
            <p:cNvPr id="21518" name="Text Box 18"/>
            <p:cNvSpPr txBox="1">
              <a:spLocks noChangeArrowheads="1"/>
            </p:cNvSpPr>
            <p:nvPr/>
          </p:nvSpPr>
          <p:spPr bwMode="auto">
            <a:xfrm>
              <a:off x="4675" y="1785"/>
              <a:ext cx="233" cy="279"/>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S</a:t>
              </a:r>
            </a:p>
          </p:txBody>
        </p:sp>
        <p:sp>
          <p:nvSpPr>
            <p:cNvPr id="21519" name="Line 19"/>
            <p:cNvSpPr>
              <a:spLocks noChangeShapeType="1"/>
            </p:cNvSpPr>
            <p:nvPr/>
          </p:nvSpPr>
          <p:spPr bwMode="auto">
            <a:xfrm flipV="1">
              <a:off x="2790" y="1986"/>
              <a:ext cx="1932" cy="1158"/>
            </a:xfrm>
            <a:prstGeom prst="line">
              <a:avLst/>
            </a:prstGeom>
            <a:noFill/>
            <a:ln w="28575">
              <a:solidFill>
                <a:srgbClr val="0033CC"/>
              </a:solidFill>
              <a:round/>
              <a:headEnd/>
              <a:tailEnd/>
            </a:ln>
          </p:spPr>
          <p:txBody>
            <a:bodyPr/>
            <a:lstStyle/>
            <a:p>
              <a:endParaRPr lang="en-US">
                <a:latin typeface="Arial"/>
                <a:cs typeface="Arial"/>
              </a:endParaRPr>
            </a:p>
          </p:txBody>
        </p:sp>
      </p:grpSp>
      <p:sp>
        <p:nvSpPr>
          <p:cNvPr id="85012" name="Line 20"/>
          <p:cNvSpPr>
            <a:spLocks noChangeShapeType="1"/>
          </p:cNvSpPr>
          <p:nvPr/>
        </p:nvSpPr>
        <p:spPr bwMode="auto">
          <a:xfrm>
            <a:off x="5589588" y="3219450"/>
            <a:ext cx="0" cy="1114425"/>
          </a:xfrm>
          <a:prstGeom prst="line">
            <a:avLst/>
          </a:prstGeom>
          <a:noFill/>
          <a:ln w="19050">
            <a:solidFill>
              <a:srgbClr val="FF0000"/>
            </a:solidFill>
            <a:round/>
            <a:headEnd/>
            <a:tailEnd/>
          </a:ln>
        </p:spPr>
        <p:txBody>
          <a:bodyPr/>
          <a:lstStyle/>
          <a:p>
            <a:endParaRPr lang="en-US">
              <a:latin typeface="Arial"/>
              <a:cs typeface="Arial"/>
            </a:endParaRPr>
          </a:p>
        </p:txBody>
      </p:sp>
      <p:grpSp>
        <p:nvGrpSpPr>
          <p:cNvPr id="7" name="Group 21"/>
          <p:cNvGrpSpPr>
            <a:grpSpLocks/>
          </p:cNvGrpSpPr>
          <p:nvPr/>
        </p:nvGrpSpPr>
        <p:grpSpPr bwMode="auto">
          <a:xfrm>
            <a:off x="4219575" y="3219450"/>
            <a:ext cx="1338263" cy="1100138"/>
            <a:chOff x="2623" y="2028"/>
            <a:chExt cx="843" cy="693"/>
          </a:xfrm>
        </p:grpSpPr>
        <p:sp>
          <p:nvSpPr>
            <p:cNvPr id="21516" name="AutoShape 22"/>
            <p:cNvSpPr>
              <a:spLocks/>
            </p:cNvSpPr>
            <p:nvPr/>
          </p:nvSpPr>
          <p:spPr bwMode="auto">
            <a:xfrm>
              <a:off x="3337" y="2028"/>
              <a:ext cx="129" cy="693"/>
            </a:xfrm>
            <a:prstGeom prst="leftBrace">
              <a:avLst>
                <a:gd name="adj1" fmla="val 44767"/>
                <a:gd name="adj2" fmla="val 50000"/>
              </a:avLst>
            </a:prstGeom>
            <a:noFill/>
            <a:ln w="9525">
              <a:solidFill>
                <a:schemeClr val="tx1"/>
              </a:solidFill>
              <a:round/>
              <a:headEnd/>
              <a:tailEnd/>
            </a:ln>
          </p:spPr>
          <p:txBody>
            <a:bodyPr wrap="none" anchor="ctr"/>
            <a:lstStyle/>
            <a:p>
              <a:endParaRPr lang="en-US" b="0">
                <a:latin typeface="Arial"/>
                <a:cs typeface="Arial"/>
              </a:endParaRPr>
            </a:p>
          </p:txBody>
        </p:sp>
        <p:sp>
          <p:nvSpPr>
            <p:cNvPr id="21517" name="Text Box 23"/>
            <p:cNvSpPr txBox="1">
              <a:spLocks noChangeArrowheads="1"/>
            </p:cNvSpPr>
            <p:nvPr/>
          </p:nvSpPr>
          <p:spPr bwMode="auto">
            <a:xfrm>
              <a:off x="2623" y="2116"/>
              <a:ext cx="715" cy="523"/>
            </a:xfrm>
            <a:prstGeom prst="rect">
              <a:avLst/>
            </a:prstGeom>
            <a:noFill/>
            <a:ln w="9525">
              <a:noFill/>
              <a:miter lim="800000"/>
              <a:headEnd/>
              <a:tailEnd/>
            </a:ln>
          </p:spPr>
          <p:txBody>
            <a:bodyPr>
              <a:spAutoFit/>
            </a:bodyPr>
            <a:lstStyle/>
            <a:p>
              <a:pPr algn="r">
                <a:spcBef>
                  <a:spcPct val="50000"/>
                </a:spcBef>
              </a:pPr>
              <a:r>
                <a:rPr lang="en-US" sz="2400" b="0">
                  <a:latin typeface="Arial"/>
                  <a:cs typeface="Arial"/>
                </a:rPr>
                <a:t>Size </a:t>
              </a:r>
              <a:br>
                <a:rPr lang="en-US" sz="2400" b="0">
                  <a:latin typeface="Arial"/>
                  <a:cs typeface="Arial"/>
                </a:rPr>
              </a:br>
              <a:r>
                <a:rPr lang="en-US" sz="2400" b="0">
                  <a:latin typeface="Arial"/>
                  <a:cs typeface="Arial"/>
                </a:rPr>
                <a:t>of tax</a:t>
              </a:r>
            </a:p>
          </p:txBody>
        </p:sp>
      </p:grpSp>
      <p:sp>
        <p:nvSpPr>
          <p:cNvPr id="9" name="Footer Placeholder 8"/>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10" name="Slide Number Placeholder 9"/>
          <p:cNvSpPr>
            <a:spLocks noGrp="1"/>
          </p:cNvSpPr>
          <p:nvPr>
            <p:ph type="sldNum" sz="quarter" idx="13"/>
          </p:nvPr>
        </p:nvSpPr>
        <p:spPr/>
        <p:txBody>
          <a:bodyPr/>
          <a:lstStyle/>
          <a:p>
            <a:pPr>
              <a:defRPr/>
            </a:pPr>
            <a:fld id="{2F37425F-5E17-4209-B948-B5CE2119E408}" type="slidenum">
              <a:rPr lang="en-US" smtClean="0"/>
              <a:pPr>
                <a:defRPr/>
              </a:pPr>
              <a:t>5</a:t>
            </a:fld>
            <a:endParaRPr lang="en-US" dirty="0"/>
          </a:p>
        </p:txBody>
      </p:sp>
    </p:spTree>
    <p:extLst>
      <p:ext uri="{BB962C8B-B14F-4D97-AF65-F5344CB8AC3E}">
        <p14:creationId xmlns:p14="http://schemas.microsoft.com/office/powerpoint/2010/main" val="251043402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5012"/>
                                        </p:tgtEl>
                                        <p:attrNameLst>
                                          <p:attrName>style.visibility</p:attrName>
                                        </p:attrNameLst>
                                      </p:cBhvr>
                                      <p:to>
                                        <p:strVal val="visible"/>
                                      </p:to>
                                    </p:set>
                                    <p:animEffect transition="in" filter="wipe(up)">
                                      <p:cBhvr>
                                        <p:cTn id="7" dur="500"/>
                                        <p:tgtEl>
                                          <p:spTgt spid="850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left)">
                                      <p:cBhvr>
                                        <p:cTn id="18" dur="500"/>
                                        <p:tgtEl>
                                          <p:spTgt spid="8">
                                            <p:txEl>
                                              <p:pRg st="0" end="0"/>
                                            </p:txEl>
                                          </p:spTgt>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wipe(left)">
                                      <p:cBhvr>
                                        <p:cTn id="22" dur="500"/>
                                        <p:tgtEl>
                                          <p:spTgt spid="8">
                                            <p:txEl>
                                              <p:pRg st="1" end="1"/>
                                            </p:txEl>
                                          </p:spTgt>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wipe(left)">
                                      <p:cBhvr>
                                        <p:cTn id="26" dur="500"/>
                                        <p:tgtEl>
                                          <p:spTgt spid="8">
                                            <p:txEl>
                                              <p:pRg st="3" end="3"/>
                                            </p:txEl>
                                          </p:spTgt>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8">
                                            <p:txEl>
                                              <p:pRg st="4" end="4"/>
                                            </p:txEl>
                                          </p:spTgt>
                                        </p:tgtEl>
                                        <p:attrNameLst>
                                          <p:attrName>style.visibility</p:attrName>
                                        </p:attrNameLst>
                                      </p:cBhvr>
                                      <p:to>
                                        <p:strVal val="visible"/>
                                      </p:to>
                                    </p:set>
                                    <p:animEffect transition="in" filter="wipe(left)">
                                      <p:cBhvr>
                                        <p:cTn id="30" dur="500"/>
                                        <p:tgtEl>
                                          <p:spTgt spid="8">
                                            <p:txEl>
                                              <p:pRg st="4" end="4"/>
                                            </p:txEl>
                                          </p:spTgt>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8">
                                            <p:txEl>
                                              <p:pRg st="5" end="5"/>
                                            </p:txEl>
                                          </p:spTgt>
                                        </p:tgtEl>
                                        <p:attrNameLst>
                                          <p:attrName>style.visibility</p:attrName>
                                        </p:attrNameLst>
                                      </p:cBhvr>
                                      <p:to>
                                        <p:strVal val="visible"/>
                                      </p:to>
                                    </p:set>
                                    <p:animEffect transition="in" filter="wipe(left)">
                                      <p:cBhvr>
                                        <p:cTn id="34"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85012"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657475" y="2728913"/>
            <a:ext cx="309563" cy="1120775"/>
            <a:chOff x="3826" y="1719"/>
            <a:chExt cx="195" cy="706"/>
          </a:xfrm>
        </p:grpSpPr>
        <p:sp>
          <p:nvSpPr>
            <p:cNvPr id="22551" name="AutoShape 4"/>
            <p:cNvSpPr>
              <a:spLocks noChangeArrowheads="1"/>
            </p:cNvSpPr>
            <p:nvPr/>
          </p:nvSpPr>
          <p:spPr bwMode="auto">
            <a:xfrm>
              <a:off x="3827" y="1719"/>
              <a:ext cx="194" cy="525"/>
            </a:xfrm>
            <a:prstGeom prst="rtTriangle">
              <a:avLst/>
            </a:prstGeom>
            <a:solidFill>
              <a:srgbClr val="FFFF66"/>
            </a:solidFill>
            <a:ln w="9525">
              <a:noFill/>
              <a:miter lim="800000"/>
              <a:headEnd/>
              <a:tailEnd/>
            </a:ln>
          </p:spPr>
          <p:txBody>
            <a:bodyPr wrap="none" anchor="ctr"/>
            <a:lstStyle/>
            <a:p>
              <a:endParaRPr lang="en-US" b="0">
                <a:latin typeface="Arial"/>
                <a:cs typeface="Arial"/>
              </a:endParaRPr>
            </a:p>
          </p:txBody>
        </p:sp>
        <p:sp>
          <p:nvSpPr>
            <p:cNvPr id="22552" name="AutoShape 5"/>
            <p:cNvSpPr>
              <a:spLocks noChangeArrowheads="1"/>
            </p:cNvSpPr>
            <p:nvPr/>
          </p:nvSpPr>
          <p:spPr bwMode="auto">
            <a:xfrm flipV="1">
              <a:off x="3826" y="2241"/>
              <a:ext cx="190" cy="184"/>
            </a:xfrm>
            <a:prstGeom prst="rtTriangle">
              <a:avLst/>
            </a:prstGeom>
            <a:solidFill>
              <a:srgbClr val="FFFF66"/>
            </a:solidFill>
            <a:ln w="9525">
              <a:noFill/>
              <a:miter lim="800000"/>
              <a:headEnd/>
              <a:tailEnd/>
            </a:ln>
          </p:spPr>
          <p:txBody>
            <a:bodyPr rot="10800000" wrap="none" anchor="ctr"/>
            <a:lstStyle/>
            <a:p>
              <a:endParaRPr lang="en-US" b="0">
                <a:latin typeface="Arial"/>
                <a:cs typeface="Arial"/>
              </a:endParaRPr>
            </a:p>
          </p:txBody>
        </p:sp>
      </p:grpSp>
      <p:sp>
        <p:nvSpPr>
          <p:cNvPr id="22533" name="Rectangle 6"/>
          <p:cNvSpPr>
            <a:spLocks noGrp="1" noChangeArrowheads="1"/>
          </p:cNvSpPr>
          <p:nvPr>
            <p:ph type="title"/>
          </p:nvPr>
        </p:nvSpPr>
        <p:spPr/>
        <p:txBody>
          <a:bodyPr/>
          <a:lstStyle/>
          <a:p>
            <a:pPr eaLnBrk="1" hangingPunct="1"/>
            <a:r>
              <a:rPr lang="en-US" smtClean="0"/>
              <a:t>DWL and the Elasticity of Demand</a:t>
            </a:r>
          </a:p>
        </p:txBody>
      </p:sp>
      <p:sp>
        <p:nvSpPr>
          <p:cNvPr id="8" name="Text Placeholder 7"/>
          <p:cNvSpPr>
            <a:spLocks noGrp="1"/>
          </p:cNvSpPr>
          <p:nvPr>
            <p:ph type="body" sz="quarter" idx="12"/>
          </p:nvPr>
        </p:nvSpPr>
        <p:spPr/>
        <p:txBody>
          <a:bodyPr/>
          <a:lstStyle/>
          <a:p>
            <a:r>
              <a:rPr lang="en-US" sz="2800" dirty="0"/>
              <a:t>When demand </a:t>
            </a:r>
            <a:r>
              <a:rPr lang="en-US" sz="2800" dirty="0" smtClean="0"/>
              <a:t>is </a:t>
            </a:r>
            <a:r>
              <a:rPr lang="en-US" sz="2800" dirty="0"/>
              <a:t>inelastic</a:t>
            </a:r>
            <a:r>
              <a:rPr lang="en-US" sz="2800" dirty="0" smtClean="0"/>
              <a:t>,</a:t>
            </a:r>
          </a:p>
          <a:p>
            <a:endParaRPr lang="en-US" sz="2800" dirty="0" smtClean="0"/>
          </a:p>
          <a:p>
            <a:r>
              <a:rPr lang="en-US" sz="2800" dirty="0" smtClean="0"/>
              <a:t>it’s </a:t>
            </a:r>
            <a:r>
              <a:rPr lang="en-US" sz="2800" dirty="0"/>
              <a:t>harder for consumers to </a:t>
            </a:r>
            <a:r>
              <a:rPr lang="en-US" sz="2800" dirty="0" smtClean="0"/>
              <a:t>leave the </a:t>
            </a:r>
            <a:r>
              <a:rPr lang="en-US" sz="2800" dirty="0"/>
              <a:t>market when the tax raises P</a:t>
            </a:r>
            <a:r>
              <a:rPr lang="en-US" sz="2800" baseline="-25000" dirty="0"/>
              <a:t>B</a:t>
            </a:r>
            <a:r>
              <a:rPr lang="en-US" sz="2800" dirty="0" smtClean="0"/>
              <a:t>.</a:t>
            </a:r>
          </a:p>
          <a:p>
            <a:r>
              <a:rPr lang="en-US" sz="2800" dirty="0" smtClean="0"/>
              <a:t>  </a:t>
            </a:r>
            <a:endParaRPr lang="en-US" sz="2800" dirty="0"/>
          </a:p>
          <a:p>
            <a:r>
              <a:rPr lang="en-US" sz="2800" dirty="0"/>
              <a:t>So, the tax only reduces Q a little, </a:t>
            </a:r>
            <a:r>
              <a:rPr lang="en-US" sz="2800" dirty="0" smtClean="0"/>
              <a:t>and </a:t>
            </a:r>
            <a:r>
              <a:rPr lang="en-US" sz="2800" dirty="0"/>
              <a:t>DWL is small. </a:t>
            </a:r>
          </a:p>
          <a:p>
            <a:endParaRPr lang="en-US" sz="2800" dirty="0"/>
          </a:p>
        </p:txBody>
      </p:sp>
      <p:grpSp>
        <p:nvGrpSpPr>
          <p:cNvPr id="3" name="Group 8"/>
          <p:cNvGrpSpPr>
            <a:grpSpLocks/>
          </p:cNvGrpSpPr>
          <p:nvPr/>
        </p:nvGrpSpPr>
        <p:grpSpPr bwMode="auto">
          <a:xfrm>
            <a:off x="652463" y="1524000"/>
            <a:ext cx="4305300" cy="4286250"/>
            <a:chOff x="2305" y="942"/>
            <a:chExt cx="2712" cy="2700"/>
          </a:xfrm>
        </p:grpSpPr>
        <p:grpSp>
          <p:nvGrpSpPr>
            <p:cNvPr id="4" name="Group 9"/>
            <p:cNvGrpSpPr>
              <a:grpSpLocks/>
            </p:cNvGrpSpPr>
            <p:nvPr/>
          </p:nvGrpSpPr>
          <p:grpSpPr bwMode="auto">
            <a:xfrm>
              <a:off x="2424" y="1167"/>
              <a:ext cx="2382" cy="2331"/>
              <a:chOff x="2424" y="1167"/>
              <a:chExt cx="2400" cy="2079"/>
            </a:xfrm>
          </p:grpSpPr>
          <p:sp>
            <p:nvSpPr>
              <p:cNvPr id="22549" name="Line 10"/>
              <p:cNvSpPr>
                <a:spLocks noChangeShapeType="1"/>
              </p:cNvSpPr>
              <p:nvPr/>
            </p:nvSpPr>
            <p:spPr bwMode="auto">
              <a:xfrm>
                <a:off x="2424" y="1167"/>
                <a:ext cx="0" cy="2079"/>
              </a:xfrm>
              <a:prstGeom prst="line">
                <a:avLst/>
              </a:prstGeom>
              <a:noFill/>
              <a:ln w="9525">
                <a:solidFill>
                  <a:schemeClr val="tx1"/>
                </a:solidFill>
                <a:round/>
                <a:headEnd/>
                <a:tailEnd/>
              </a:ln>
            </p:spPr>
            <p:txBody>
              <a:bodyPr/>
              <a:lstStyle/>
              <a:p>
                <a:endParaRPr lang="en-US">
                  <a:latin typeface="Arial"/>
                  <a:cs typeface="Arial"/>
                </a:endParaRPr>
              </a:p>
            </p:txBody>
          </p:sp>
          <p:sp>
            <p:nvSpPr>
              <p:cNvPr id="22550" name="Line 11"/>
              <p:cNvSpPr>
                <a:spLocks noChangeShapeType="1"/>
              </p:cNvSpPr>
              <p:nvPr/>
            </p:nvSpPr>
            <p:spPr bwMode="auto">
              <a:xfrm>
                <a:off x="2424" y="3246"/>
                <a:ext cx="2400" cy="0"/>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22547" name="Text Box 12"/>
            <p:cNvSpPr txBox="1">
              <a:spLocks noChangeArrowheads="1"/>
            </p:cNvSpPr>
            <p:nvPr/>
          </p:nvSpPr>
          <p:spPr bwMode="auto">
            <a:xfrm>
              <a:off x="2305" y="942"/>
              <a:ext cx="233" cy="279"/>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P</a:t>
              </a:r>
            </a:p>
          </p:txBody>
        </p:sp>
        <p:sp>
          <p:nvSpPr>
            <p:cNvPr id="22548" name="Text Box 13"/>
            <p:cNvSpPr txBox="1">
              <a:spLocks noChangeArrowheads="1"/>
            </p:cNvSpPr>
            <p:nvPr/>
          </p:nvSpPr>
          <p:spPr bwMode="auto">
            <a:xfrm>
              <a:off x="4784" y="3363"/>
              <a:ext cx="233" cy="279"/>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Q</a:t>
              </a:r>
            </a:p>
          </p:txBody>
        </p:sp>
      </p:grpSp>
      <p:grpSp>
        <p:nvGrpSpPr>
          <p:cNvPr id="5" name="Group 14"/>
          <p:cNvGrpSpPr>
            <a:grpSpLocks/>
          </p:cNvGrpSpPr>
          <p:nvPr/>
        </p:nvGrpSpPr>
        <p:grpSpPr bwMode="auto">
          <a:xfrm>
            <a:off x="2409825" y="2038350"/>
            <a:ext cx="1268413" cy="3209925"/>
            <a:chOff x="3670" y="1284"/>
            <a:chExt cx="799" cy="2022"/>
          </a:xfrm>
        </p:grpSpPr>
        <p:sp>
          <p:nvSpPr>
            <p:cNvPr id="22544" name="Text Box 15"/>
            <p:cNvSpPr txBox="1">
              <a:spLocks noChangeArrowheads="1"/>
            </p:cNvSpPr>
            <p:nvPr/>
          </p:nvSpPr>
          <p:spPr bwMode="auto">
            <a:xfrm>
              <a:off x="4236" y="3027"/>
              <a:ext cx="233" cy="279"/>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D</a:t>
              </a:r>
            </a:p>
          </p:txBody>
        </p:sp>
        <p:sp>
          <p:nvSpPr>
            <p:cNvPr id="22545" name="Line 16"/>
            <p:cNvSpPr>
              <a:spLocks noChangeShapeType="1"/>
            </p:cNvSpPr>
            <p:nvPr/>
          </p:nvSpPr>
          <p:spPr bwMode="auto">
            <a:xfrm>
              <a:off x="3670" y="1284"/>
              <a:ext cx="655" cy="1794"/>
            </a:xfrm>
            <a:prstGeom prst="line">
              <a:avLst/>
            </a:prstGeom>
            <a:noFill/>
            <a:ln w="28575">
              <a:solidFill>
                <a:srgbClr val="0033CC"/>
              </a:solidFill>
              <a:round/>
              <a:headEnd/>
              <a:tailEnd/>
            </a:ln>
          </p:spPr>
          <p:txBody>
            <a:bodyPr/>
            <a:lstStyle/>
            <a:p>
              <a:endParaRPr lang="en-US">
                <a:latin typeface="Arial"/>
                <a:cs typeface="Arial"/>
              </a:endParaRPr>
            </a:p>
          </p:txBody>
        </p:sp>
      </p:grpSp>
      <p:grpSp>
        <p:nvGrpSpPr>
          <p:cNvPr id="6" name="Group 17"/>
          <p:cNvGrpSpPr>
            <a:grpSpLocks/>
          </p:cNvGrpSpPr>
          <p:nvPr/>
        </p:nvGrpSpPr>
        <p:grpSpPr bwMode="auto">
          <a:xfrm>
            <a:off x="846138" y="2165350"/>
            <a:ext cx="3505200" cy="3411538"/>
            <a:chOff x="2685" y="1364"/>
            <a:chExt cx="2208" cy="2149"/>
          </a:xfrm>
        </p:grpSpPr>
        <p:sp>
          <p:nvSpPr>
            <p:cNvPr id="22542" name="Text Box 18"/>
            <p:cNvSpPr txBox="1">
              <a:spLocks noChangeArrowheads="1"/>
            </p:cNvSpPr>
            <p:nvPr/>
          </p:nvSpPr>
          <p:spPr bwMode="auto">
            <a:xfrm>
              <a:off x="4660" y="1364"/>
              <a:ext cx="233" cy="279"/>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S</a:t>
              </a:r>
            </a:p>
          </p:txBody>
        </p:sp>
        <p:sp>
          <p:nvSpPr>
            <p:cNvPr id="22543" name="Line 19"/>
            <p:cNvSpPr>
              <a:spLocks noChangeShapeType="1"/>
            </p:cNvSpPr>
            <p:nvPr/>
          </p:nvSpPr>
          <p:spPr bwMode="auto">
            <a:xfrm flipV="1">
              <a:off x="2685" y="1589"/>
              <a:ext cx="2026" cy="1924"/>
            </a:xfrm>
            <a:prstGeom prst="line">
              <a:avLst/>
            </a:prstGeom>
            <a:noFill/>
            <a:ln w="28575">
              <a:solidFill>
                <a:schemeClr val="tx1"/>
              </a:solidFill>
              <a:round/>
              <a:headEnd/>
              <a:tailEnd/>
            </a:ln>
          </p:spPr>
          <p:txBody>
            <a:bodyPr/>
            <a:lstStyle/>
            <a:p>
              <a:endParaRPr lang="en-US">
                <a:latin typeface="Arial"/>
                <a:cs typeface="Arial"/>
              </a:endParaRPr>
            </a:p>
          </p:txBody>
        </p:sp>
      </p:grpSp>
      <p:sp>
        <p:nvSpPr>
          <p:cNvPr id="87060" name="Line 20"/>
          <p:cNvSpPr>
            <a:spLocks noChangeShapeType="1"/>
          </p:cNvSpPr>
          <p:nvPr/>
        </p:nvSpPr>
        <p:spPr bwMode="auto">
          <a:xfrm>
            <a:off x="2652713" y="2743200"/>
            <a:ext cx="0" cy="1114425"/>
          </a:xfrm>
          <a:prstGeom prst="line">
            <a:avLst/>
          </a:prstGeom>
          <a:noFill/>
          <a:ln w="19050">
            <a:solidFill>
              <a:srgbClr val="FF0000"/>
            </a:solidFill>
            <a:round/>
            <a:headEnd/>
            <a:tailEnd/>
          </a:ln>
        </p:spPr>
        <p:txBody>
          <a:bodyPr/>
          <a:lstStyle/>
          <a:p>
            <a:endParaRPr lang="en-US">
              <a:latin typeface="Arial"/>
              <a:cs typeface="Arial"/>
            </a:endParaRPr>
          </a:p>
        </p:txBody>
      </p:sp>
      <p:grpSp>
        <p:nvGrpSpPr>
          <p:cNvPr id="7" name="Group 21"/>
          <p:cNvGrpSpPr>
            <a:grpSpLocks/>
          </p:cNvGrpSpPr>
          <p:nvPr/>
        </p:nvGrpSpPr>
        <p:grpSpPr bwMode="auto">
          <a:xfrm>
            <a:off x="1266825" y="2743200"/>
            <a:ext cx="1350963" cy="1100138"/>
            <a:chOff x="2950" y="1728"/>
            <a:chExt cx="851" cy="693"/>
          </a:xfrm>
        </p:grpSpPr>
        <p:sp>
          <p:nvSpPr>
            <p:cNvPr id="22540" name="AutoShape 22"/>
            <p:cNvSpPr>
              <a:spLocks/>
            </p:cNvSpPr>
            <p:nvPr/>
          </p:nvSpPr>
          <p:spPr bwMode="auto">
            <a:xfrm>
              <a:off x="3672" y="1728"/>
              <a:ext cx="129" cy="693"/>
            </a:xfrm>
            <a:prstGeom prst="leftBrace">
              <a:avLst>
                <a:gd name="adj1" fmla="val 44767"/>
                <a:gd name="adj2" fmla="val 50000"/>
              </a:avLst>
            </a:prstGeom>
            <a:noFill/>
            <a:ln w="9525">
              <a:solidFill>
                <a:schemeClr val="tx1"/>
              </a:solidFill>
              <a:round/>
              <a:headEnd/>
              <a:tailEnd/>
            </a:ln>
          </p:spPr>
          <p:txBody>
            <a:bodyPr wrap="none" anchor="ctr"/>
            <a:lstStyle/>
            <a:p>
              <a:endParaRPr lang="en-US" b="0">
                <a:latin typeface="Arial"/>
                <a:cs typeface="Arial"/>
              </a:endParaRPr>
            </a:p>
          </p:txBody>
        </p:sp>
        <p:sp>
          <p:nvSpPr>
            <p:cNvPr id="22541" name="Text Box 23"/>
            <p:cNvSpPr txBox="1">
              <a:spLocks noChangeArrowheads="1"/>
            </p:cNvSpPr>
            <p:nvPr/>
          </p:nvSpPr>
          <p:spPr bwMode="auto">
            <a:xfrm>
              <a:off x="2950" y="1816"/>
              <a:ext cx="715" cy="523"/>
            </a:xfrm>
            <a:prstGeom prst="rect">
              <a:avLst/>
            </a:prstGeom>
            <a:noFill/>
            <a:ln w="9525">
              <a:noFill/>
              <a:miter lim="800000"/>
              <a:headEnd/>
              <a:tailEnd/>
            </a:ln>
          </p:spPr>
          <p:txBody>
            <a:bodyPr>
              <a:spAutoFit/>
            </a:bodyPr>
            <a:lstStyle/>
            <a:p>
              <a:pPr algn="r">
                <a:spcBef>
                  <a:spcPct val="50000"/>
                </a:spcBef>
              </a:pPr>
              <a:r>
                <a:rPr lang="en-US" sz="2400" b="0" dirty="0">
                  <a:latin typeface="Arial"/>
                  <a:cs typeface="Arial"/>
                </a:rPr>
                <a:t>Size </a:t>
              </a:r>
              <a:br>
                <a:rPr lang="en-US" sz="2400" b="0" dirty="0">
                  <a:latin typeface="Arial"/>
                  <a:cs typeface="Arial"/>
                </a:rPr>
              </a:br>
              <a:r>
                <a:rPr lang="en-US" sz="2400" b="0" dirty="0">
                  <a:latin typeface="Arial"/>
                  <a:cs typeface="Arial"/>
                </a:rPr>
                <a:t>of tax</a:t>
              </a:r>
            </a:p>
          </p:txBody>
        </p:sp>
      </p:grpSp>
      <p:sp>
        <p:nvSpPr>
          <p:cNvPr id="9" name="Footer Placeholder 8"/>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10" name="Slide Number Placeholder 9"/>
          <p:cNvSpPr>
            <a:spLocks noGrp="1"/>
          </p:cNvSpPr>
          <p:nvPr>
            <p:ph type="sldNum" sz="quarter" idx="13"/>
          </p:nvPr>
        </p:nvSpPr>
        <p:spPr/>
        <p:txBody>
          <a:bodyPr/>
          <a:lstStyle/>
          <a:p>
            <a:pPr>
              <a:defRPr/>
            </a:pPr>
            <a:fld id="{2F37425F-5E17-4209-B948-B5CE2119E408}" type="slidenum">
              <a:rPr lang="en-US" smtClean="0"/>
              <a:pPr>
                <a:defRPr/>
              </a:pPr>
              <a:t>6</a:t>
            </a:fld>
            <a:endParaRPr lang="en-US" dirty="0"/>
          </a:p>
        </p:txBody>
      </p:sp>
    </p:spTree>
    <p:extLst>
      <p:ext uri="{BB962C8B-B14F-4D97-AF65-F5344CB8AC3E}">
        <p14:creationId xmlns:p14="http://schemas.microsoft.com/office/powerpoint/2010/main" val="17774256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7060"/>
                                        </p:tgtEl>
                                        <p:attrNameLst>
                                          <p:attrName>style.visibility</p:attrName>
                                        </p:attrNameLst>
                                      </p:cBhvr>
                                      <p:to>
                                        <p:strVal val="visible"/>
                                      </p:to>
                                    </p:set>
                                    <p:animEffect transition="in" filter="wipe(up)">
                                      <p:cBhvr>
                                        <p:cTn id="10" dur="500"/>
                                        <p:tgtEl>
                                          <p:spTgt spid="87060"/>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Effect transition="in" filter="wipe(left)">
                                      <p:cBhvr>
                                        <p:cTn id="25" dur="500"/>
                                        <p:tgtEl>
                                          <p:spTgt spid="8">
                                            <p:txEl>
                                              <p:pRg st="2" end="2"/>
                                            </p:txEl>
                                          </p:spTgt>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animEffect transition="in" filter="wipe(left)">
                                      <p:cBhvr>
                                        <p:cTn id="29" dur="500"/>
                                        <p:tgtEl>
                                          <p:spTgt spid="8">
                                            <p:txEl>
                                              <p:pRg st="3" end="3"/>
                                            </p:txEl>
                                          </p:spTgt>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8">
                                            <p:txEl>
                                              <p:pRg st="4" end="4"/>
                                            </p:txEl>
                                          </p:spTgt>
                                        </p:tgtEl>
                                        <p:attrNameLst>
                                          <p:attrName>style.visibility</p:attrName>
                                        </p:attrNameLst>
                                      </p:cBhvr>
                                      <p:to>
                                        <p:strVal val="visible"/>
                                      </p:to>
                                    </p:set>
                                    <p:animEffect transition="in" filter="wipe(left)">
                                      <p:cBhvr>
                                        <p:cTn id="33"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8706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209800" y="3168650"/>
            <a:ext cx="755650" cy="1101725"/>
            <a:chOff x="3545" y="1996"/>
            <a:chExt cx="476" cy="694"/>
          </a:xfrm>
        </p:grpSpPr>
        <p:sp>
          <p:nvSpPr>
            <p:cNvPr id="23575" name="AutoShape 4"/>
            <p:cNvSpPr>
              <a:spLocks noChangeArrowheads="1"/>
            </p:cNvSpPr>
            <p:nvPr/>
          </p:nvSpPr>
          <p:spPr bwMode="auto">
            <a:xfrm>
              <a:off x="3546" y="1996"/>
              <a:ext cx="470" cy="250"/>
            </a:xfrm>
            <a:prstGeom prst="rtTriangle">
              <a:avLst/>
            </a:prstGeom>
            <a:solidFill>
              <a:srgbClr val="FFFF66"/>
            </a:solidFill>
            <a:ln w="9525">
              <a:noFill/>
              <a:miter lim="800000"/>
              <a:headEnd/>
              <a:tailEnd/>
            </a:ln>
          </p:spPr>
          <p:txBody>
            <a:bodyPr wrap="none" anchor="ctr"/>
            <a:lstStyle/>
            <a:p>
              <a:endParaRPr lang="en-US" b="0">
                <a:latin typeface="Arial"/>
                <a:cs typeface="Arial"/>
              </a:endParaRPr>
            </a:p>
          </p:txBody>
        </p:sp>
        <p:sp>
          <p:nvSpPr>
            <p:cNvPr id="23576" name="AutoShape 5"/>
            <p:cNvSpPr>
              <a:spLocks noChangeArrowheads="1"/>
            </p:cNvSpPr>
            <p:nvPr/>
          </p:nvSpPr>
          <p:spPr bwMode="auto">
            <a:xfrm flipV="1">
              <a:off x="3545" y="2240"/>
              <a:ext cx="476" cy="450"/>
            </a:xfrm>
            <a:prstGeom prst="rtTriangle">
              <a:avLst/>
            </a:prstGeom>
            <a:solidFill>
              <a:srgbClr val="FFFF66"/>
            </a:solidFill>
            <a:ln w="9525">
              <a:noFill/>
              <a:miter lim="800000"/>
              <a:headEnd/>
              <a:tailEnd/>
            </a:ln>
          </p:spPr>
          <p:txBody>
            <a:bodyPr rot="10800000" wrap="none" anchor="ctr"/>
            <a:lstStyle/>
            <a:p>
              <a:endParaRPr lang="en-US" b="0">
                <a:latin typeface="Arial"/>
                <a:cs typeface="Arial"/>
              </a:endParaRPr>
            </a:p>
          </p:txBody>
        </p:sp>
      </p:grpSp>
      <p:sp>
        <p:nvSpPr>
          <p:cNvPr id="23557" name="Rectangle 6"/>
          <p:cNvSpPr>
            <a:spLocks noGrp="1" noChangeArrowheads="1"/>
          </p:cNvSpPr>
          <p:nvPr>
            <p:ph type="title"/>
          </p:nvPr>
        </p:nvSpPr>
        <p:spPr/>
        <p:txBody>
          <a:bodyPr/>
          <a:lstStyle/>
          <a:p>
            <a:pPr eaLnBrk="1" hangingPunct="1"/>
            <a:r>
              <a:rPr lang="en-US" smtClean="0"/>
              <a:t>DWL and the Elasticity of Demand</a:t>
            </a:r>
          </a:p>
        </p:txBody>
      </p:sp>
      <p:sp>
        <p:nvSpPr>
          <p:cNvPr id="8" name="Text Placeholder 7"/>
          <p:cNvSpPr>
            <a:spLocks noGrp="1"/>
          </p:cNvSpPr>
          <p:nvPr>
            <p:ph type="body" sz="quarter" idx="12"/>
          </p:nvPr>
        </p:nvSpPr>
        <p:spPr>
          <a:xfrm>
            <a:off x="4956176" y="533400"/>
            <a:ext cx="4035424" cy="5791200"/>
          </a:xfrm>
        </p:spPr>
        <p:txBody>
          <a:bodyPr/>
          <a:lstStyle/>
          <a:p>
            <a:r>
              <a:rPr lang="en-US" sz="2800" dirty="0"/>
              <a:t>The more elastic is demand, </a:t>
            </a:r>
          </a:p>
          <a:p>
            <a:r>
              <a:rPr lang="en-US" sz="2800" dirty="0"/>
              <a:t>the easier for buyers to leave the market when the tax increases P</a:t>
            </a:r>
            <a:r>
              <a:rPr lang="en-US" sz="2800" baseline="-25000" dirty="0"/>
              <a:t>B</a:t>
            </a:r>
            <a:r>
              <a:rPr lang="en-US" sz="2800" dirty="0"/>
              <a:t>,   </a:t>
            </a:r>
          </a:p>
          <a:p>
            <a:endParaRPr lang="en-US" sz="2800" dirty="0" smtClean="0"/>
          </a:p>
          <a:p>
            <a:r>
              <a:rPr lang="en-US" sz="2800" dirty="0" smtClean="0"/>
              <a:t>the </a:t>
            </a:r>
            <a:r>
              <a:rPr lang="en-US" sz="2800" dirty="0"/>
              <a:t>more Q falls below the surplus-maximizing quantity, </a:t>
            </a:r>
          </a:p>
          <a:p>
            <a:endParaRPr lang="en-US" sz="2800" dirty="0" smtClean="0"/>
          </a:p>
          <a:p>
            <a:r>
              <a:rPr lang="en-US" sz="2800" dirty="0" smtClean="0"/>
              <a:t>and </a:t>
            </a:r>
            <a:r>
              <a:rPr lang="en-US" sz="2800" dirty="0"/>
              <a:t>the greater the DWL. </a:t>
            </a:r>
          </a:p>
          <a:p>
            <a:endParaRPr lang="en-US" sz="2800" dirty="0"/>
          </a:p>
        </p:txBody>
      </p:sp>
      <p:grpSp>
        <p:nvGrpSpPr>
          <p:cNvPr id="3" name="Group 7"/>
          <p:cNvGrpSpPr>
            <a:grpSpLocks/>
          </p:cNvGrpSpPr>
          <p:nvPr/>
        </p:nvGrpSpPr>
        <p:grpSpPr bwMode="auto">
          <a:xfrm>
            <a:off x="650875" y="1524000"/>
            <a:ext cx="4305300" cy="4286250"/>
            <a:chOff x="2305" y="942"/>
            <a:chExt cx="2712" cy="2700"/>
          </a:xfrm>
        </p:grpSpPr>
        <p:grpSp>
          <p:nvGrpSpPr>
            <p:cNvPr id="4" name="Group 8"/>
            <p:cNvGrpSpPr>
              <a:grpSpLocks/>
            </p:cNvGrpSpPr>
            <p:nvPr/>
          </p:nvGrpSpPr>
          <p:grpSpPr bwMode="auto">
            <a:xfrm>
              <a:off x="2424" y="1167"/>
              <a:ext cx="2382" cy="2331"/>
              <a:chOff x="2424" y="1167"/>
              <a:chExt cx="2400" cy="2079"/>
            </a:xfrm>
          </p:grpSpPr>
          <p:sp>
            <p:nvSpPr>
              <p:cNvPr id="23573" name="Line 9"/>
              <p:cNvSpPr>
                <a:spLocks noChangeShapeType="1"/>
              </p:cNvSpPr>
              <p:nvPr/>
            </p:nvSpPr>
            <p:spPr bwMode="auto">
              <a:xfrm>
                <a:off x="2424" y="1167"/>
                <a:ext cx="0" cy="2079"/>
              </a:xfrm>
              <a:prstGeom prst="line">
                <a:avLst/>
              </a:prstGeom>
              <a:noFill/>
              <a:ln w="9525">
                <a:solidFill>
                  <a:schemeClr val="tx1"/>
                </a:solidFill>
                <a:round/>
                <a:headEnd/>
                <a:tailEnd/>
              </a:ln>
            </p:spPr>
            <p:txBody>
              <a:bodyPr/>
              <a:lstStyle/>
              <a:p>
                <a:endParaRPr lang="en-US">
                  <a:latin typeface="Arial"/>
                  <a:cs typeface="Arial"/>
                </a:endParaRPr>
              </a:p>
            </p:txBody>
          </p:sp>
          <p:sp>
            <p:nvSpPr>
              <p:cNvPr id="23574" name="Line 10"/>
              <p:cNvSpPr>
                <a:spLocks noChangeShapeType="1"/>
              </p:cNvSpPr>
              <p:nvPr/>
            </p:nvSpPr>
            <p:spPr bwMode="auto">
              <a:xfrm>
                <a:off x="2424" y="3246"/>
                <a:ext cx="2400" cy="0"/>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23571" name="Text Box 11"/>
            <p:cNvSpPr txBox="1">
              <a:spLocks noChangeArrowheads="1"/>
            </p:cNvSpPr>
            <p:nvPr/>
          </p:nvSpPr>
          <p:spPr bwMode="auto">
            <a:xfrm>
              <a:off x="2305" y="942"/>
              <a:ext cx="233" cy="279"/>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P</a:t>
              </a:r>
            </a:p>
          </p:txBody>
        </p:sp>
        <p:sp>
          <p:nvSpPr>
            <p:cNvPr id="23572" name="Text Box 12"/>
            <p:cNvSpPr txBox="1">
              <a:spLocks noChangeArrowheads="1"/>
            </p:cNvSpPr>
            <p:nvPr/>
          </p:nvSpPr>
          <p:spPr bwMode="auto">
            <a:xfrm>
              <a:off x="4784" y="3363"/>
              <a:ext cx="233" cy="279"/>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Q</a:t>
              </a:r>
            </a:p>
          </p:txBody>
        </p:sp>
      </p:grpSp>
      <p:grpSp>
        <p:nvGrpSpPr>
          <p:cNvPr id="5" name="Group 13"/>
          <p:cNvGrpSpPr>
            <a:grpSpLocks/>
          </p:cNvGrpSpPr>
          <p:nvPr/>
        </p:nvGrpSpPr>
        <p:grpSpPr bwMode="auto">
          <a:xfrm>
            <a:off x="842963" y="2430463"/>
            <a:ext cx="3684587" cy="2073275"/>
            <a:chOff x="2684" y="1531"/>
            <a:chExt cx="2321" cy="1306"/>
          </a:xfrm>
        </p:grpSpPr>
        <p:sp>
          <p:nvSpPr>
            <p:cNvPr id="23568" name="Text Box 14"/>
            <p:cNvSpPr txBox="1">
              <a:spLocks noChangeArrowheads="1"/>
            </p:cNvSpPr>
            <p:nvPr/>
          </p:nvSpPr>
          <p:spPr bwMode="auto">
            <a:xfrm>
              <a:off x="4772" y="2558"/>
              <a:ext cx="233" cy="279"/>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D</a:t>
              </a:r>
            </a:p>
          </p:txBody>
        </p:sp>
        <p:sp>
          <p:nvSpPr>
            <p:cNvPr id="23569" name="Line 15"/>
            <p:cNvSpPr>
              <a:spLocks noChangeShapeType="1"/>
            </p:cNvSpPr>
            <p:nvPr/>
          </p:nvSpPr>
          <p:spPr bwMode="auto">
            <a:xfrm>
              <a:off x="2684" y="1531"/>
              <a:ext cx="2128" cy="1141"/>
            </a:xfrm>
            <a:prstGeom prst="line">
              <a:avLst/>
            </a:prstGeom>
            <a:noFill/>
            <a:ln w="28575">
              <a:solidFill>
                <a:srgbClr val="0033CC"/>
              </a:solidFill>
              <a:round/>
              <a:headEnd/>
              <a:tailEnd/>
            </a:ln>
          </p:spPr>
          <p:txBody>
            <a:bodyPr/>
            <a:lstStyle/>
            <a:p>
              <a:endParaRPr lang="en-US">
                <a:latin typeface="Arial"/>
                <a:cs typeface="Arial"/>
              </a:endParaRPr>
            </a:p>
          </p:txBody>
        </p:sp>
      </p:grpSp>
      <p:grpSp>
        <p:nvGrpSpPr>
          <p:cNvPr id="6" name="Group 16"/>
          <p:cNvGrpSpPr>
            <a:grpSpLocks/>
          </p:cNvGrpSpPr>
          <p:nvPr/>
        </p:nvGrpSpPr>
        <p:grpSpPr bwMode="auto">
          <a:xfrm>
            <a:off x="844550" y="2165350"/>
            <a:ext cx="3505200" cy="3411538"/>
            <a:chOff x="2685" y="1364"/>
            <a:chExt cx="2208" cy="2149"/>
          </a:xfrm>
        </p:grpSpPr>
        <p:sp>
          <p:nvSpPr>
            <p:cNvPr id="23566" name="Text Box 17"/>
            <p:cNvSpPr txBox="1">
              <a:spLocks noChangeArrowheads="1"/>
            </p:cNvSpPr>
            <p:nvPr/>
          </p:nvSpPr>
          <p:spPr bwMode="auto">
            <a:xfrm>
              <a:off x="4660" y="1364"/>
              <a:ext cx="233" cy="279"/>
            </a:xfrm>
            <a:prstGeom prst="rect">
              <a:avLst/>
            </a:prstGeom>
            <a:noFill/>
            <a:ln w="9525">
              <a:noFill/>
              <a:miter lim="800000"/>
              <a:headEnd/>
              <a:tailEnd/>
            </a:ln>
          </p:spPr>
          <p:txBody>
            <a:bodyPr>
              <a:spAutoFit/>
            </a:bodyPr>
            <a:lstStyle/>
            <a:p>
              <a:pPr algn="ctr">
                <a:spcBef>
                  <a:spcPct val="50000"/>
                </a:spcBef>
              </a:pPr>
              <a:r>
                <a:rPr lang="en-US" sz="2300" i="1">
                  <a:latin typeface="Arial"/>
                  <a:cs typeface="Arial"/>
                </a:rPr>
                <a:t>S</a:t>
              </a:r>
            </a:p>
          </p:txBody>
        </p:sp>
        <p:sp>
          <p:nvSpPr>
            <p:cNvPr id="23567" name="Line 18"/>
            <p:cNvSpPr>
              <a:spLocks noChangeShapeType="1"/>
            </p:cNvSpPr>
            <p:nvPr/>
          </p:nvSpPr>
          <p:spPr bwMode="auto">
            <a:xfrm flipV="1">
              <a:off x="2685" y="1589"/>
              <a:ext cx="2026" cy="1924"/>
            </a:xfrm>
            <a:prstGeom prst="line">
              <a:avLst/>
            </a:prstGeom>
            <a:noFill/>
            <a:ln w="28575">
              <a:solidFill>
                <a:schemeClr val="tx1"/>
              </a:solidFill>
              <a:round/>
              <a:headEnd/>
              <a:tailEnd/>
            </a:ln>
          </p:spPr>
          <p:txBody>
            <a:bodyPr/>
            <a:lstStyle/>
            <a:p>
              <a:endParaRPr lang="en-US">
                <a:latin typeface="Arial"/>
                <a:cs typeface="Arial"/>
              </a:endParaRPr>
            </a:p>
          </p:txBody>
        </p:sp>
      </p:grpSp>
      <p:sp>
        <p:nvSpPr>
          <p:cNvPr id="88083" name="Line 19"/>
          <p:cNvSpPr>
            <a:spLocks noChangeShapeType="1"/>
          </p:cNvSpPr>
          <p:nvPr/>
        </p:nvSpPr>
        <p:spPr bwMode="auto">
          <a:xfrm>
            <a:off x="2205038" y="3155950"/>
            <a:ext cx="0" cy="1114425"/>
          </a:xfrm>
          <a:prstGeom prst="line">
            <a:avLst/>
          </a:prstGeom>
          <a:noFill/>
          <a:ln w="19050">
            <a:solidFill>
              <a:srgbClr val="FF0000"/>
            </a:solidFill>
            <a:round/>
            <a:headEnd/>
            <a:tailEnd/>
          </a:ln>
        </p:spPr>
        <p:txBody>
          <a:bodyPr/>
          <a:lstStyle/>
          <a:p>
            <a:endParaRPr lang="en-US">
              <a:latin typeface="Arial"/>
              <a:cs typeface="Arial"/>
            </a:endParaRPr>
          </a:p>
        </p:txBody>
      </p:sp>
      <p:grpSp>
        <p:nvGrpSpPr>
          <p:cNvPr id="7" name="Group 20"/>
          <p:cNvGrpSpPr>
            <a:grpSpLocks/>
          </p:cNvGrpSpPr>
          <p:nvPr/>
        </p:nvGrpSpPr>
        <p:grpSpPr bwMode="auto">
          <a:xfrm>
            <a:off x="812800" y="3167063"/>
            <a:ext cx="1350963" cy="1100137"/>
            <a:chOff x="2665" y="1995"/>
            <a:chExt cx="851" cy="693"/>
          </a:xfrm>
        </p:grpSpPr>
        <p:sp>
          <p:nvSpPr>
            <p:cNvPr id="23564" name="AutoShape 21"/>
            <p:cNvSpPr>
              <a:spLocks/>
            </p:cNvSpPr>
            <p:nvPr/>
          </p:nvSpPr>
          <p:spPr bwMode="auto">
            <a:xfrm>
              <a:off x="3387" y="1995"/>
              <a:ext cx="129" cy="693"/>
            </a:xfrm>
            <a:prstGeom prst="leftBrace">
              <a:avLst>
                <a:gd name="adj1" fmla="val 44767"/>
                <a:gd name="adj2" fmla="val 50000"/>
              </a:avLst>
            </a:prstGeom>
            <a:noFill/>
            <a:ln w="9525">
              <a:solidFill>
                <a:schemeClr val="tx1"/>
              </a:solidFill>
              <a:round/>
              <a:headEnd/>
              <a:tailEnd/>
            </a:ln>
          </p:spPr>
          <p:txBody>
            <a:bodyPr wrap="none" anchor="ctr"/>
            <a:lstStyle/>
            <a:p>
              <a:endParaRPr lang="en-US" b="0">
                <a:latin typeface="Arial"/>
                <a:cs typeface="Arial"/>
              </a:endParaRPr>
            </a:p>
          </p:txBody>
        </p:sp>
        <p:sp>
          <p:nvSpPr>
            <p:cNvPr id="23565" name="Text Box 22"/>
            <p:cNvSpPr txBox="1">
              <a:spLocks noChangeArrowheads="1"/>
            </p:cNvSpPr>
            <p:nvPr/>
          </p:nvSpPr>
          <p:spPr bwMode="auto">
            <a:xfrm>
              <a:off x="2665" y="2083"/>
              <a:ext cx="715" cy="523"/>
            </a:xfrm>
            <a:prstGeom prst="rect">
              <a:avLst/>
            </a:prstGeom>
            <a:noFill/>
            <a:ln w="9525">
              <a:noFill/>
              <a:miter lim="800000"/>
              <a:headEnd/>
              <a:tailEnd/>
            </a:ln>
          </p:spPr>
          <p:txBody>
            <a:bodyPr>
              <a:spAutoFit/>
            </a:bodyPr>
            <a:lstStyle/>
            <a:p>
              <a:pPr algn="r">
                <a:spcBef>
                  <a:spcPct val="50000"/>
                </a:spcBef>
              </a:pPr>
              <a:r>
                <a:rPr lang="en-US" sz="2400" b="0" dirty="0">
                  <a:latin typeface="Arial"/>
                  <a:cs typeface="Arial"/>
                </a:rPr>
                <a:t>Size </a:t>
              </a:r>
              <a:br>
                <a:rPr lang="en-US" sz="2400" b="0" dirty="0">
                  <a:latin typeface="Arial"/>
                  <a:cs typeface="Arial"/>
                </a:rPr>
              </a:br>
              <a:r>
                <a:rPr lang="en-US" sz="2400" b="0" dirty="0">
                  <a:latin typeface="Arial"/>
                  <a:cs typeface="Arial"/>
                </a:rPr>
                <a:t>of tax</a:t>
              </a:r>
            </a:p>
          </p:txBody>
        </p:sp>
      </p:grpSp>
      <p:sp>
        <p:nvSpPr>
          <p:cNvPr id="9" name="Footer Placeholder 8"/>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10" name="Slide Number Placeholder 9"/>
          <p:cNvSpPr>
            <a:spLocks noGrp="1"/>
          </p:cNvSpPr>
          <p:nvPr>
            <p:ph type="sldNum" sz="quarter" idx="13"/>
          </p:nvPr>
        </p:nvSpPr>
        <p:spPr/>
        <p:txBody>
          <a:bodyPr/>
          <a:lstStyle/>
          <a:p>
            <a:pPr>
              <a:defRPr/>
            </a:pPr>
            <a:fld id="{2F37425F-5E17-4209-B948-B5CE2119E408}" type="slidenum">
              <a:rPr lang="en-US" smtClean="0"/>
              <a:pPr>
                <a:defRPr/>
              </a:pPr>
              <a:t>7</a:t>
            </a:fld>
            <a:endParaRPr lang="en-US" dirty="0"/>
          </a:p>
        </p:txBody>
      </p:sp>
    </p:spTree>
    <p:extLst>
      <p:ext uri="{BB962C8B-B14F-4D97-AF65-F5344CB8AC3E}">
        <p14:creationId xmlns:p14="http://schemas.microsoft.com/office/powerpoint/2010/main" val="203547734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8083"/>
                                        </p:tgtEl>
                                        <p:attrNameLst>
                                          <p:attrName>style.visibility</p:attrName>
                                        </p:attrNameLst>
                                      </p:cBhvr>
                                      <p:to>
                                        <p:strVal val="visible"/>
                                      </p:to>
                                    </p:set>
                                    <p:animEffect transition="in" filter="wipe(up)">
                                      <p:cBhvr>
                                        <p:cTn id="7" dur="500"/>
                                        <p:tgtEl>
                                          <p:spTgt spid="8808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left)">
                                      <p:cBhvr>
                                        <p:cTn id="18" dur="500"/>
                                        <p:tgtEl>
                                          <p:spTgt spid="8">
                                            <p:txEl>
                                              <p:pRg st="0" end="0"/>
                                            </p:txEl>
                                          </p:spTgt>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wipe(left)">
                                      <p:cBhvr>
                                        <p:cTn id="22" dur="500"/>
                                        <p:tgtEl>
                                          <p:spTgt spid="8">
                                            <p:txEl>
                                              <p:pRg st="1" end="1"/>
                                            </p:txEl>
                                          </p:spTgt>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wipe(left)">
                                      <p:cBhvr>
                                        <p:cTn id="26" dur="500"/>
                                        <p:tgtEl>
                                          <p:spTgt spid="8">
                                            <p:txEl>
                                              <p:pRg st="3" end="3"/>
                                            </p:txEl>
                                          </p:spTgt>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8">
                                            <p:txEl>
                                              <p:pRg st="5" end="5"/>
                                            </p:txEl>
                                          </p:spTgt>
                                        </p:tgtEl>
                                        <p:attrNameLst>
                                          <p:attrName>style.visibility</p:attrName>
                                        </p:attrNameLst>
                                      </p:cBhvr>
                                      <p:to>
                                        <p:strVal val="visible"/>
                                      </p:to>
                                    </p:set>
                                    <p:animEffect transition="in" filter="wipe(left)">
                                      <p:cBhvr>
                                        <p:cTn id="30"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8808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Big Should the Government Be?</a:t>
            </a:r>
          </a:p>
        </p:txBody>
      </p:sp>
      <p:sp>
        <p:nvSpPr>
          <p:cNvPr id="3" name="Content Placeholder 2"/>
          <p:cNvSpPr>
            <a:spLocks noGrp="1"/>
          </p:cNvSpPr>
          <p:nvPr>
            <p:ph idx="1"/>
          </p:nvPr>
        </p:nvSpPr>
        <p:spPr>
          <a:xfrm>
            <a:off x="457200" y="688622"/>
            <a:ext cx="8686800" cy="5788378"/>
          </a:xfrm>
        </p:spPr>
        <p:txBody>
          <a:bodyPr/>
          <a:lstStyle/>
          <a:p>
            <a:r>
              <a:rPr lang="en-US" sz="3200" dirty="0"/>
              <a:t>A bigger government </a:t>
            </a:r>
            <a:endParaRPr lang="en-US" sz="3200" dirty="0" smtClean="0"/>
          </a:p>
          <a:p>
            <a:pPr lvl="1"/>
            <a:r>
              <a:rPr lang="en-US" dirty="0" smtClean="0"/>
              <a:t>Provides </a:t>
            </a:r>
            <a:r>
              <a:rPr lang="en-US" dirty="0"/>
              <a:t>more services, </a:t>
            </a:r>
            <a:r>
              <a:rPr lang="en-US" dirty="0" smtClean="0"/>
              <a:t>but </a:t>
            </a:r>
            <a:r>
              <a:rPr lang="en-US" dirty="0"/>
              <a:t>requires higher taxes, which cause </a:t>
            </a:r>
            <a:r>
              <a:rPr lang="en-US" dirty="0" smtClean="0"/>
              <a:t>DWLs</a:t>
            </a:r>
            <a:endParaRPr lang="en-US" dirty="0"/>
          </a:p>
          <a:p>
            <a:pPr lvl="1"/>
            <a:r>
              <a:rPr lang="en-US" dirty="0"/>
              <a:t>The larger the DWL from </a:t>
            </a:r>
            <a:r>
              <a:rPr lang="en-US" dirty="0" smtClean="0"/>
              <a:t>taxation, the </a:t>
            </a:r>
            <a:r>
              <a:rPr lang="en-US" dirty="0"/>
              <a:t>greater the argument for smaller </a:t>
            </a:r>
            <a:r>
              <a:rPr lang="en-US" dirty="0" smtClean="0"/>
              <a:t>government</a:t>
            </a:r>
            <a:endParaRPr lang="en-US" dirty="0"/>
          </a:p>
          <a:p>
            <a:r>
              <a:rPr lang="en-US" sz="3200" dirty="0" smtClean="0"/>
              <a:t>Tax </a:t>
            </a:r>
            <a:r>
              <a:rPr lang="en-US" sz="3200" dirty="0"/>
              <a:t>on labor </a:t>
            </a:r>
            <a:r>
              <a:rPr lang="en-US" sz="3200" dirty="0" smtClean="0"/>
              <a:t>income - especially important</a:t>
            </a:r>
            <a:r>
              <a:rPr lang="en-US" sz="3200" dirty="0"/>
              <a:t> </a:t>
            </a:r>
            <a:endParaRPr lang="en-US" sz="3200" dirty="0" smtClean="0"/>
          </a:p>
          <a:p>
            <a:pPr lvl="1"/>
            <a:r>
              <a:rPr lang="en-US" dirty="0" smtClean="0"/>
              <a:t>Biggest </a:t>
            </a:r>
            <a:r>
              <a:rPr lang="en-US" dirty="0"/>
              <a:t>source of </a:t>
            </a:r>
            <a:r>
              <a:rPr lang="en-US" dirty="0" smtClean="0"/>
              <a:t>government revenue  </a:t>
            </a:r>
            <a:endParaRPr lang="en-US" dirty="0"/>
          </a:p>
          <a:p>
            <a:r>
              <a:rPr lang="en-US" sz="3200" dirty="0" smtClean="0"/>
              <a:t>Marginal </a:t>
            </a:r>
            <a:r>
              <a:rPr lang="en-US" sz="3200" dirty="0"/>
              <a:t>tax </a:t>
            </a:r>
            <a:r>
              <a:rPr lang="en-US" sz="3200" dirty="0" smtClean="0"/>
              <a:t>rate: about 40%</a:t>
            </a:r>
          </a:p>
          <a:p>
            <a:r>
              <a:rPr lang="en-US" sz="3200" dirty="0" smtClean="0"/>
              <a:t>How big is the DWL?</a:t>
            </a:r>
            <a:endParaRPr lang="en-US" sz="3200" dirty="0"/>
          </a:p>
        </p:txBody>
      </p:sp>
      <p:sp>
        <p:nvSpPr>
          <p:cNvPr id="4" name="Slide Number Placeholder 3"/>
          <p:cNvSpPr>
            <a:spLocks noGrp="1"/>
          </p:cNvSpPr>
          <p:nvPr>
            <p:ph type="sldNum" sz="quarter" idx="10"/>
          </p:nvPr>
        </p:nvSpPr>
        <p:spPr/>
        <p:txBody>
          <a:bodyPr/>
          <a:lstStyle/>
          <a:p>
            <a:pPr>
              <a:defRPr/>
            </a:pPr>
            <a:fld id="{F9168CB8-64E8-4A17-9AA1-DC0C06686103}" type="slidenum">
              <a:rPr lang="en-US" smtClean="0"/>
              <a:pPr>
                <a:defRPr/>
              </a:pPr>
              <a:t>8</a:t>
            </a:fld>
            <a:endParaRPr lang="en-US" dirty="0"/>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15205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2"/>
          <p:cNvSpPr>
            <a:spLocks noGrp="1"/>
          </p:cNvSpPr>
          <p:nvPr>
            <p:ph type="title"/>
          </p:nvPr>
        </p:nvSpPr>
        <p:spPr/>
        <p:txBody>
          <a:bodyPr anchor="t"/>
          <a:lstStyle/>
          <a:p>
            <a:r>
              <a:rPr lang="en-US" dirty="0"/>
              <a:t>How Big Should the Government Be?</a:t>
            </a:r>
            <a:endParaRPr lang="en-US" altLang="en-US" dirty="0" smtClean="0"/>
          </a:p>
        </p:txBody>
      </p:sp>
      <p:sp>
        <p:nvSpPr>
          <p:cNvPr id="26627" name="Content Placeholder 1"/>
          <p:cNvSpPr>
            <a:spLocks noGrp="1"/>
          </p:cNvSpPr>
          <p:nvPr>
            <p:ph idx="1"/>
          </p:nvPr>
        </p:nvSpPr>
        <p:spPr/>
        <p:txBody>
          <a:bodyPr/>
          <a:lstStyle/>
          <a:p>
            <a:r>
              <a:rPr lang="en-US" altLang="en-US" dirty="0" smtClean="0"/>
              <a:t>40% labor tax - Small or large deadweight loss?</a:t>
            </a:r>
          </a:p>
          <a:p>
            <a:endParaRPr lang="en-US" altLang="en-US" dirty="0" smtClean="0"/>
          </a:p>
          <a:p>
            <a:endParaRPr lang="en-US" altLang="en-US" dirty="0" smtClean="0"/>
          </a:p>
          <a:p>
            <a:r>
              <a:rPr lang="en-US" altLang="en-US" dirty="0"/>
              <a:t>Some believe labor supply is </a:t>
            </a:r>
            <a:endParaRPr lang="en-US" altLang="en-US" dirty="0" smtClean="0"/>
          </a:p>
          <a:p>
            <a:pPr marL="0" indent="0">
              <a:buNone/>
            </a:pPr>
            <a:r>
              <a:rPr lang="en-US" altLang="en-US" dirty="0" smtClean="0"/>
              <a:t>fairly </a:t>
            </a:r>
            <a:r>
              <a:rPr lang="en-US" altLang="en-US" dirty="0"/>
              <a:t>inelastic</a:t>
            </a:r>
          </a:p>
          <a:p>
            <a:pPr lvl="1"/>
            <a:r>
              <a:rPr lang="en-US" altLang="en-US" dirty="0"/>
              <a:t>Almost vertical: most people would work full-time regardless of wage</a:t>
            </a:r>
          </a:p>
          <a:p>
            <a:pPr lvl="1"/>
            <a:r>
              <a:rPr lang="en-US" altLang="en-US" dirty="0"/>
              <a:t>Tax on labor: small DWL</a:t>
            </a:r>
          </a:p>
        </p:txBody>
      </p:sp>
      <p:sp>
        <p:nvSpPr>
          <p:cNvPr id="2662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B7238CC8-EBE9-4137-A776-6A491EF26B5E}" type="slidenum">
              <a:rPr lang="en-US" altLang="en-US" sz="1200" smtClean="0">
                <a:solidFill>
                  <a:srgbClr val="002060"/>
                </a:solidFill>
              </a:rPr>
              <a:pPr algn="ctr" eaLnBrk="1" hangingPunct="1"/>
              <a:t>9</a:t>
            </a:fld>
            <a:endParaRPr lang="en-US" altLang="en-US" sz="1200" smtClean="0">
              <a:solidFill>
                <a:srgbClr val="002060"/>
              </a:solidFill>
            </a:endParaRPr>
          </a:p>
        </p:txBody>
      </p:sp>
      <p:sp>
        <p:nvSpPr>
          <p:cNvPr id="2662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6630" name="TextBox 2"/>
          <p:cNvSpPr txBox="1">
            <a:spLocks noChangeArrowheads="1"/>
          </p:cNvSpPr>
          <p:nvPr/>
        </p:nvSpPr>
        <p:spPr bwMode="auto">
          <a:xfrm>
            <a:off x="6781800" y="2906221"/>
            <a:ext cx="23622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buFontTx/>
              <a:buNone/>
            </a:pPr>
            <a:r>
              <a:rPr lang="en-US" altLang="en-US" sz="2000" i="1" dirty="0">
                <a:solidFill>
                  <a:schemeClr val="accent6">
                    <a:lumMod val="50000"/>
                  </a:schemeClr>
                </a:solidFill>
              </a:rPr>
              <a:t>“What’s your position on the elasticity of labor supply?”</a:t>
            </a:r>
            <a:endParaRPr lang="en-US" altLang="en-US" sz="2000" dirty="0">
              <a:solidFill>
                <a:schemeClr val="accent6">
                  <a:lumMod val="50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6974" y="1247775"/>
            <a:ext cx="2537026"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6636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13009</TotalTime>
  <Words>3331</Words>
  <Application>Microsoft Office PowerPoint</Application>
  <PresentationFormat>如螢幕大小 (4:3)</PresentationFormat>
  <Paragraphs>321</Paragraphs>
  <Slides>18</Slides>
  <Notes>18</Notes>
  <HiddenSlides>0</HiddenSlides>
  <MMClips>0</MMClips>
  <ScaleCrop>false</ScaleCrop>
  <HeadingPairs>
    <vt:vector size="6" baseType="variant">
      <vt:variant>
        <vt:lpstr>使用字型</vt:lpstr>
      </vt:variant>
      <vt:variant>
        <vt:i4>10</vt:i4>
      </vt:variant>
      <vt:variant>
        <vt:lpstr>佈景主題</vt:lpstr>
      </vt:variant>
      <vt:variant>
        <vt:i4>9</vt:i4>
      </vt:variant>
      <vt:variant>
        <vt:lpstr>投影片標題</vt:lpstr>
      </vt:variant>
      <vt:variant>
        <vt:i4>18</vt:i4>
      </vt:variant>
    </vt:vector>
  </HeadingPairs>
  <TitlesOfParts>
    <vt:vector size="37" baseType="lpstr">
      <vt:lpstr>Sabon-Bold</vt:lpstr>
      <vt:lpstr>Arial</vt:lpstr>
      <vt:lpstr>Arial Narrow</vt:lpstr>
      <vt:lpstr>Calibri</vt:lpstr>
      <vt:lpstr>Cambria</vt:lpstr>
      <vt:lpstr>Cambria Math</vt:lpstr>
      <vt:lpstr>Tahoma</vt:lpstr>
      <vt:lpstr>Times New Roman</vt:lpstr>
      <vt:lpstr>Verdana</vt:lpstr>
      <vt:lpstr>Wingdings</vt:lpstr>
      <vt:lpstr>Chapter title</vt:lpstr>
      <vt:lpstr>Intro / Summary</vt:lpstr>
      <vt:lpstr>Chapter content</vt:lpstr>
      <vt:lpstr>Figure</vt:lpstr>
      <vt:lpstr>Table</vt:lpstr>
      <vt:lpstr>ActiveLearning</vt:lpstr>
      <vt:lpstr>Case study</vt:lpstr>
      <vt:lpstr>Ask Experts</vt:lpstr>
      <vt:lpstr>Appendix</vt:lpstr>
      <vt:lpstr>PowerPoint 簡報</vt:lpstr>
      <vt:lpstr>The Effects of a Tax</vt:lpstr>
      <vt:lpstr>The Effects of a Tax</vt:lpstr>
      <vt:lpstr>DWL and the Elasticity of Supply</vt:lpstr>
      <vt:lpstr>DWL and the Elasticity of Supply</vt:lpstr>
      <vt:lpstr>DWL and the Elasticity of Demand</vt:lpstr>
      <vt:lpstr>DWL and the Elasticity of Demand</vt:lpstr>
      <vt:lpstr>How Big Should the Government Be?</vt:lpstr>
      <vt:lpstr>How Big Should the Government Be?</vt:lpstr>
      <vt:lpstr>How Big Should the Government Be?</vt:lpstr>
      <vt:lpstr>ASK THE EXPERTS</vt:lpstr>
      <vt:lpstr>Effects of Changing the Size of the Tax</vt:lpstr>
      <vt:lpstr>DWL and the Size of the Tax</vt:lpstr>
      <vt:lpstr>DWL and the Size of the Tax</vt:lpstr>
      <vt:lpstr>DWL and the Size of the Tax</vt:lpstr>
      <vt:lpstr>Revenue and the Size of the Tax</vt:lpstr>
      <vt:lpstr>Revenue and the Size of the Tax</vt:lpstr>
      <vt:lpstr>ASK THE EXPERTS</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HLCHU</cp:lastModifiedBy>
  <cp:revision>303</cp:revision>
  <dcterms:created xsi:type="dcterms:W3CDTF">2016-03-16T19:41:09Z</dcterms:created>
  <dcterms:modified xsi:type="dcterms:W3CDTF">2020-11-12T00:46:20Z</dcterms:modified>
</cp:coreProperties>
</file>